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93" r:id="rId2"/>
    <p:sldId id="285" r:id="rId3"/>
    <p:sldId id="290" r:id="rId4"/>
    <p:sldId id="291" r:id="rId5"/>
    <p:sldId id="292" r:id="rId6"/>
    <p:sldId id="294" r:id="rId7"/>
    <p:sldId id="256" r:id="rId8"/>
    <p:sldId id="257" r:id="rId9"/>
    <p:sldId id="266" r:id="rId10"/>
    <p:sldId id="258" r:id="rId11"/>
    <p:sldId id="259" r:id="rId12"/>
    <p:sldId id="260" r:id="rId13"/>
    <p:sldId id="268" r:id="rId14"/>
    <p:sldId id="280" r:id="rId15"/>
    <p:sldId id="263" r:id="rId16"/>
    <p:sldId id="281" r:id="rId17"/>
    <p:sldId id="284" r:id="rId18"/>
    <p:sldId id="282" r:id="rId19"/>
    <p:sldId id="283" r:id="rId20"/>
    <p:sldId id="286" r:id="rId21"/>
    <p:sldId id="287" r:id="rId22"/>
    <p:sldId id="288" r:id="rId23"/>
    <p:sldId id="289"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316BFB-8213-FEBB-FC18-FF5544CAB45A}" name="Beatrice Re" initials="BR" userId="S::beatrice.re01@universitadipavia.it::c87cf70a-bd09-4485-9626-975f8ff0e0a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046BFC-0F90-0E42-9B02-FA3D5AC9459B}" v="5" dt="2022-11-29T07:15:58.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0"/>
    <p:restoredTop sz="94651"/>
  </p:normalViewPr>
  <p:slideViewPr>
    <p:cSldViewPr snapToGrid="0">
      <p:cViewPr varScale="1">
        <p:scale>
          <a:sx n="143" d="100"/>
          <a:sy n="143" d="100"/>
        </p:scale>
        <p:origin x="2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8048B-D367-3849-9D03-E5F6D9189C61}" type="datetimeFigureOut">
              <a:rPr lang="it-IT" smtClean="0"/>
              <a:t>29/11/22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1495E-A173-5F4C-8C2E-4D0350A51581}" type="slidenum">
              <a:rPr lang="it-IT" smtClean="0"/>
              <a:t>‹#›</a:t>
            </a:fld>
            <a:endParaRPr lang="it-IT"/>
          </a:p>
        </p:txBody>
      </p:sp>
    </p:spTree>
    <p:extLst>
      <p:ext uri="{BB962C8B-B14F-4D97-AF65-F5344CB8AC3E}">
        <p14:creationId xmlns:p14="http://schemas.microsoft.com/office/powerpoint/2010/main" val="184134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F1495E-A173-5F4C-8C2E-4D0350A51581}" type="slidenum">
              <a:rPr lang="it-IT" smtClean="0"/>
              <a:t>2</a:t>
            </a:fld>
            <a:endParaRPr lang="it-IT"/>
          </a:p>
        </p:txBody>
      </p:sp>
    </p:spTree>
    <p:extLst>
      <p:ext uri="{BB962C8B-B14F-4D97-AF65-F5344CB8AC3E}">
        <p14:creationId xmlns:p14="http://schemas.microsoft.com/office/powerpoint/2010/main" val="188979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FF1495E-A173-5F4C-8C2E-4D0350A51581}" type="slidenum">
              <a:rPr lang="it-IT" smtClean="0"/>
              <a:t>13</a:t>
            </a:fld>
            <a:endParaRPr lang="it-IT"/>
          </a:p>
        </p:txBody>
      </p:sp>
    </p:spTree>
    <p:extLst>
      <p:ext uri="{BB962C8B-B14F-4D97-AF65-F5344CB8AC3E}">
        <p14:creationId xmlns:p14="http://schemas.microsoft.com/office/powerpoint/2010/main" val="169408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0A6E34-E33A-9EF3-DFB8-FFDCDE0610B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7E36C88A-01C0-3462-D3B2-EAC49EBC8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6" name="Segnaposto numero diapositiva 5">
            <a:extLst>
              <a:ext uri="{FF2B5EF4-FFF2-40B4-BE49-F238E27FC236}">
                <a16:creationId xmlns:a16="http://schemas.microsoft.com/office/drawing/2014/main" id="{9F923DDF-7BE0-B48F-B995-B8643A090A4C}"/>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249400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2E801B-4693-608C-6036-B9FB25091457}"/>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CD7FB52E-4690-787E-2063-AA7C9D7990D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numero diapositiva 5">
            <a:extLst>
              <a:ext uri="{FF2B5EF4-FFF2-40B4-BE49-F238E27FC236}">
                <a16:creationId xmlns:a16="http://schemas.microsoft.com/office/drawing/2014/main" id="{B59AE43C-D0DB-66AB-942B-F744F5278CF0}"/>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21983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8F64879-F925-B277-D807-14ED31D9501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09C322CF-3A88-B3D8-69B4-B4F430B6E7B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numero diapositiva 5">
            <a:extLst>
              <a:ext uri="{FF2B5EF4-FFF2-40B4-BE49-F238E27FC236}">
                <a16:creationId xmlns:a16="http://schemas.microsoft.com/office/drawing/2014/main" id="{6E3B5059-CF8F-2B93-8328-420951D7321C}"/>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331824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2A2A76-CD55-9DCF-B59B-CCFD6015431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D85F3641-0F3D-3FA2-3C24-C3F62A46306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numero diapositiva 5">
            <a:extLst>
              <a:ext uri="{FF2B5EF4-FFF2-40B4-BE49-F238E27FC236}">
                <a16:creationId xmlns:a16="http://schemas.microsoft.com/office/drawing/2014/main" id="{5224E4A3-6F2C-71F2-9E73-03BBCAE42E93}"/>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285972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210D93-71AB-F5B2-9155-9BA67C59F2D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7ED03C32-1131-1471-A07B-BC8A78740F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6" name="Segnaposto numero diapositiva 5">
            <a:extLst>
              <a:ext uri="{FF2B5EF4-FFF2-40B4-BE49-F238E27FC236}">
                <a16:creationId xmlns:a16="http://schemas.microsoft.com/office/drawing/2014/main" id="{C4C346B8-1E62-B768-983E-EB2FD7AE9170}"/>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250909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EFF41B-9F40-AAFC-0E37-AB704E143CC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DD62D771-2C2B-164C-7B41-059B254C27A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A1B93AEF-F38E-2665-6550-7ABF60B24EF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numero diapositiva 6">
            <a:extLst>
              <a:ext uri="{FF2B5EF4-FFF2-40B4-BE49-F238E27FC236}">
                <a16:creationId xmlns:a16="http://schemas.microsoft.com/office/drawing/2014/main" id="{F418BACD-C594-AA2A-E134-8D1238292AE4}"/>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248811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11287-334F-DA98-38A8-60CDEF029C5B}"/>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F280E0F9-9074-F0D3-5C8D-896919EB9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18061FC-7C15-6023-8B56-AE97701FA9C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8FE3E263-0235-2D74-5A21-A068BF713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A85EB7D-B2E3-299D-F349-0A04A318C10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9" name="Segnaposto numero diapositiva 8">
            <a:extLst>
              <a:ext uri="{FF2B5EF4-FFF2-40B4-BE49-F238E27FC236}">
                <a16:creationId xmlns:a16="http://schemas.microsoft.com/office/drawing/2014/main" id="{76391F54-EEC9-C212-4FC8-3D47D2182BF1}"/>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425965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6AD62E-8E77-601C-8C9A-4EB4D58C4E5F}"/>
              </a:ext>
            </a:extLst>
          </p:cNvPr>
          <p:cNvSpPr>
            <a:spLocks noGrp="1"/>
          </p:cNvSpPr>
          <p:nvPr>
            <p:ph type="title"/>
          </p:nvPr>
        </p:nvSpPr>
        <p:spPr/>
        <p:txBody>
          <a:bodyPr/>
          <a:lstStyle/>
          <a:p>
            <a:r>
              <a:rPr lang="it-IT"/>
              <a:t>Fare clic per modificare lo stile del titolo dello schema</a:t>
            </a:r>
            <a:endParaRPr lang="en-GB"/>
          </a:p>
        </p:txBody>
      </p:sp>
      <p:sp>
        <p:nvSpPr>
          <p:cNvPr id="5" name="Segnaposto numero diapositiva 4">
            <a:extLst>
              <a:ext uri="{FF2B5EF4-FFF2-40B4-BE49-F238E27FC236}">
                <a16:creationId xmlns:a16="http://schemas.microsoft.com/office/drawing/2014/main" id="{C2D1B317-7A5D-A82C-1961-A669DFA5CEC9}"/>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29136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ACB0B08-3A79-5CF1-C88F-023D034CE6BA}"/>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3121280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AF199B-D851-6C69-D73B-3432D61384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69FAE4BE-41F2-A875-D350-C0D8685B41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D7DEBBA4-9557-BA9C-66D3-8452B40E6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7" name="Segnaposto numero diapositiva 6">
            <a:extLst>
              <a:ext uri="{FF2B5EF4-FFF2-40B4-BE49-F238E27FC236}">
                <a16:creationId xmlns:a16="http://schemas.microsoft.com/office/drawing/2014/main" id="{CBDE390B-117A-5A06-7E5C-2633EAC871EA}"/>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164086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49719E-9891-F69E-2193-8B08B17DC50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C40723C4-3E36-1842-CF84-8B62CFB27B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7028868C-2967-0B07-7A17-95FBC1E7F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7" name="Segnaposto numero diapositiva 6">
            <a:extLst>
              <a:ext uri="{FF2B5EF4-FFF2-40B4-BE49-F238E27FC236}">
                <a16:creationId xmlns:a16="http://schemas.microsoft.com/office/drawing/2014/main" id="{ACC4C42E-5703-168F-767C-ED8D4257960C}"/>
              </a:ext>
            </a:extLst>
          </p:cNvPr>
          <p:cNvSpPr>
            <a:spLocks noGrp="1"/>
          </p:cNvSpPr>
          <p:nvPr>
            <p:ph type="sldNum" sz="quarter" idx="12"/>
          </p:nvPr>
        </p:nvSpPr>
        <p:spPr/>
        <p:txBody>
          <a:bodyPr/>
          <a:lstStyle/>
          <a:p>
            <a:fld id="{61F2FC5C-9421-9C4D-A73B-D097EDA34DCE}" type="slidenum">
              <a:rPr lang="en-GB" smtClean="0"/>
              <a:t>‹#›</a:t>
            </a:fld>
            <a:endParaRPr lang="en-GB"/>
          </a:p>
        </p:txBody>
      </p:sp>
    </p:spTree>
    <p:extLst>
      <p:ext uri="{BB962C8B-B14F-4D97-AF65-F5344CB8AC3E}">
        <p14:creationId xmlns:p14="http://schemas.microsoft.com/office/powerpoint/2010/main" val="140318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97E5F23-5A75-EC3D-FE77-21C7FF7F76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E6BCC7B-C534-1CD6-9CEF-7BB4707430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numero diapositiva 5">
            <a:extLst>
              <a:ext uri="{FF2B5EF4-FFF2-40B4-BE49-F238E27FC236}">
                <a16:creationId xmlns:a16="http://schemas.microsoft.com/office/drawing/2014/main" id="{4AD58FE1-1875-B0A7-44A5-E616DABFA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2FC5C-9421-9C4D-A73B-D097EDA34DCE}" type="slidenum">
              <a:rPr lang="en-GB" smtClean="0"/>
              <a:t>‹#›</a:t>
            </a:fld>
            <a:endParaRPr lang="en-GB"/>
          </a:p>
        </p:txBody>
      </p:sp>
    </p:spTree>
    <p:extLst>
      <p:ext uri="{BB962C8B-B14F-4D97-AF65-F5344CB8AC3E}">
        <p14:creationId xmlns:p14="http://schemas.microsoft.com/office/powerpoint/2010/main" val="1064109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www.italy-croatia.eu/web/adrismartfish"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italy-croatia.eu/web/suspor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taly-croatia.eu/web/watercare"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italy-croatia.eu/web/tourismforal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aking utensils and ingredients">
            <a:extLst>
              <a:ext uri="{FF2B5EF4-FFF2-40B4-BE49-F238E27FC236}">
                <a16:creationId xmlns:a16="http://schemas.microsoft.com/office/drawing/2014/main" id="{BE3B2A2A-02CA-9925-E1EC-E4BACD468B3A}"/>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2D2F28-BF38-CE9F-1B62-05E286E69E1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PREPARING FOR THE HACKATHON</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A4565A7-5B22-4889-1F14-A607341411C0}"/>
              </a:ext>
            </a:extLst>
          </p:cNvPr>
          <p:cNvSpPr>
            <a:spLocks noGrp="1"/>
          </p:cNvSpPr>
          <p:nvPr>
            <p:ph type="sldNum" sz="quarter" idx="12"/>
          </p:nvPr>
        </p:nvSpPr>
        <p:spPr>
          <a:xfrm>
            <a:off x="8970819" y="6356350"/>
            <a:ext cx="2743200" cy="365125"/>
          </a:xfrm>
        </p:spPr>
        <p:txBody>
          <a:bodyPr vert="horz" lIns="91440" tIns="45720" rIns="91440" bIns="45720" rtlCol="0" anchor="ctr">
            <a:normAutofit/>
          </a:bodyPr>
          <a:lstStyle/>
          <a:p>
            <a:pPr>
              <a:spcAft>
                <a:spcPts val="600"/>
              </a:spcAft>
              <a:defRPr/>
            </a:pPr>
            <a:fld id="{61F2FC5C-9421-9C4D-A73B-D097EDA34DCE}" type="slidenum">
              <a:rPr lang="en-US">
                <a:solidFill>
                  <a:schemeClr val="tx1"/>
                </a:solidFill>
                <a:latin typeface="Calibri" panose="020F0502020204030204"/>
              </a:rPr>
              <a:pPr>
                <a:spcAft>
                  <a:spcPts val="600"/>
                </a:spcAft>
                <a:defRPr/>
              </a:pPr>
              <a:t>1</a:t>
            </a:fld>
            <a:endParaRPr lang="en-US">
              <a:solidFill>
                <a:schemeClr val="tx1"/>
              </a:solidFill>
              <a:latin typeface="Calibri" panose="020F0502020204030204"/>
            </a:endParaRPr>
          </a:p>
        </p:txBody>
      </p:sp>
    </p:spTree>
    <p:extLst>
      <p:ext uri="{BB962C8B-B14F-4D97-AF65-F5344CB8AC3E}">
        <p14:creationId xmlns:p14="http://schemas.microsoft.com/office/powerpoint/2010/main" val="36899824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678E6D-C7BB-03D2-D467-AB2BC72557FB}"/>
              </a:ext>
            </a:extLst>
          </p:cNvPr>
          <p:cNvSpPr>
            <a:spLocks noGrp="1"/>
          </p:cNvSpPr>
          <p:nvPr>
            <p:ph type="title"/>
          </p:nvPr>
        </p:nvSpPr>
        <p:spPr>
          <a:xfrm>
            <a:off x="594360" y="307024"/>
            <a:ext cx="10515600" cy="1235076"/>
          </a:xfrm>
        </p:spPr>
        <p:txBody>
          <a:bodyPr>
            <a:normAutofit/>
          </a:bodyPr>
          <a:lstStyle/>
          <a:p>
            <a:r>
              <a:rPr lang="it-IT" sz="3800" dirty="0"/>
              <a:t>MAIN ISSUES TO BE TACKLED WITHTIN THE REGION </a:t>
            </a:r>
          </a:p>
        </p:txBody>
      </p:sp>
      <p:sp>
        <p:nvSpPr>
          <p:cNvPr id="3" name="Segnaposto contenuto 2">
            <a:extLst>
              <a:ext uri="{FF2B5EF4-FFF2-40B4-BE49-F238E27FC236}">
                <a16:creationId xmlns:a16="http://schemas.microsoft.com/office/drawing/2014/main" id="{F47A113E-2D0B-3FB4-BEFF-88682DC433FF}"/>
              </a:ext>
            </a:extLst>
          </p:cNvPr>
          <p:cNvSpPr>
            <a:spLocks noGrp="1"/>
          </p:cNvSpPr>
          <p:nvPr>
            <p:ph idx="1"/>
          </p:nvPr>
        </p:nvSpPr>
        <p:spPr>
          <a:xfrm>
            <a:off x="594360" y="1773196"/>
            <a:ext cx="11003280" cy="4080510"/>
          </a:xfrm>
        </p:spPr>
        <p:txBody>
          <a:bodyPr>
            <a:normAutofit/>
          </a:bodyPr>
          <a:lstStyle/>
          <a:p>
            <a:pPr algn="just"/>
            <a:r>
              <a:rPr lang="en-US" dirty="0"/>
              <a:t>Substantial differences in road, rail and maritime infrastructure between countries. Need to </a:t>
            </a:r>
            <a:r>
              <a:rPr lang="en-US" b="1" dirty="0"/>
              <a:t>improve energy networks </a:t>
            </a:r>
            <a:r>
              <a:rPr lang="en-US" dirty="0"/>
              <a:t>to ensure a secure and efficient supply across the Region. </a:t>
            </a:r>
          </a:p>
          <a:p>
            <a:pPr algn="just"/>
            <a:r>
              <a:rPr lang="en-US" dirty="0"/>
              <a:t>Intense </a:t>
            </a:r>
            <a:r>
              <a:rPr lang="en-US" b="1" dirty="0"/>
              <a:t>pressure on ecosystems </a:t>
            </a:r>
            <a:r>
              <a:rPr lang="en-US" dirty="0">
                <a:sym typeface="Wingdings" pitchFamily="2" charset="2"/>
              </a:rPr>
              <a:t> </a:t>
            </a:r>
            <a:r>
              <a:rPr lang="en-US" dirty="0"/>
              <a:t>human use of marine and coastal space (e.g., over-fishing, untreated waste)</a:t>
            </a:r>
          </a:p>
          <a:p>
            <a:pPr algn="just"/>
            <a:r>
              <a:rPr lang="en-US" dirty="0"/>
              <a:t>Threat from </a:t>
            </a:r>
            <a:r>
              <a:rPr lang="en-US" b="1" dirty="0"/>
              <a:t>climate change </a:t>
            </a:r>
            <a:r>
              <a:rPr lang="en-US" dirty="0"/>
              <a:t>(flooding, drought, soil erosion and forest)</a:t>
            </a:r>
          </a:p>
          <a:p>
            <a:pPr algn="just"/>
            <a:r>
              <a:rPr lang="en-US" dirty="0"/>
              <a:t>Untapped potential of </a:t>
            </a:r>
            <a:r>
              <a:rPr lang="en-US" b="1" dirty="0"/>
              <a:t>tourism</a:t>
            </a:r>
            <a:r>
              <a:rPr lang="en-US" dirty="0"/>
              <a:t> </a:t>
            </a:r>
          </a:p>
          <a:p>
            <a:pPr algn="just"/>
            <a:r>
              <a:rPr lang="en-US" b="1" dirty="0"/>
              <a:t>Illegal migration </a:t>
            </a:r>
            <a:r>
              <a:rPr lang="en-US" dirty="0"/>
              <a:t>and cross-border crime</a:t>
            </a:r>
          </a:p>
        </p:txBody>
      </p:sp>
      <p:sp>
        <p:nvSpPr>
          <p:cNvPr id="4" name="Segnaposto numero diapositiva 3">
            <a:extLst>
              <a:ext uri="{FF2B5EF4-FFF2-40B4-BE49-F238E27FC236}">
                <a16:creationId xmlns:a16="http://schemas.microsoft.com/office/drawing/2014/main" id="{15CBEBEC-3767-30BF-EA4B-E5865B8522E7}"/>
              </a:ext>
            </a:extLst>
          </p:cNvPr>
          <p:cNvSpPr>
            <a:spLocks noGrp="1"/>
          </p:cNvSpPr>
          <p:nvPr>
            <p:ph type="sldNum" sz="quarter" idx="12"/>
          </p:nvPr>
        </p:nvSpPr>
        <p:spPr/>
        <p:txBody>
          <a:bodyPr/>
          <a:lstStyle/>
          <a:p>
            <a:fld id="{61F2FC5C-9421-9C4D-A73B-D097EDA34DCE}" type="slidenum">
              <a:rPr lang="en-GB" smtClean="0"/>
              <a:t>10</a:t>
            </a:fld>
            <a:endParaRPr lang="en-GB"/>
          </a:p>
        </p:txBody>
      </p:sp>
    </p:spTree>
    <p:extLst>
      <p:ext uri="{BB962C8B-B14F-4D97-AF65-F5344CB8AC3E}">
        <p14:creationId xmlns:p14="http://schemas.microsoft.com/office/powerpoint/2010/main" val="369860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8DD37-E11F-D8EA-652B-623C73864910}"/>
              </a:ext>
            </a:extLst>
          </p:cNvPr>
          <p:cNvSpPr>
            <a:spLocks noGrp="1"/>
          </p:cNvSpPr>
          <p:nvPr>
            <p:ph type="title"/>
          </p:nvPr>
        </p:nvSpPr>
        <p:spPr/>
        <p:txBody>
          <a:bodyPr/>
          <a:lstStyle/>
          <a:p>
            <a:r>
              <a:rPr lang="it-IT" dirty="0"/>
              <a:t>EUSAIR: 4 THEMATIC PILLARS</a:t>
            </a:r>
          </a:p>
        </p:txBody>
      </p:sp>
      <p:sp>
        <p:nvSpPr>
          <p:cNvPr id="3" name="Segnaposto contenuto 2">
            <a:extLst>
              <a:ext uri="{FF2B5EF4-FFF2-40B4-BE49-F238E27FC236}">
                <a16:creationId xmlns:a16="http://schemas.microsoft.com/office/drawing/2014/main" id="{295030E6-5281-6DAB-1967-DDF7B73C6473}"/>
              </a:ext>
            </a:extLst>
          </p:cNvPr>
          <p:cNvSpPr>
            <a:spLocks noGrp="1"/>
          </p:cNvSpPr>
          <p:nvPr>
            <p:ph idx="1"/>
          </p:nvPr>
        </p:nvSpPr>
        <p:spPr/>
        <p:txBody>
          <a:bodyPr/>
          <a:lstStyle/>
          <a:p>
            <a:pPr marL="0" indent="0">
              <a:buNone/>
            </a:pPr>
            <a:r>
              <a:rPr lang="it-IT" sz="3600" dirty="0"/>
              <a:t>1) Blue </a:t>
            </a:r>
            <a:r>
              <a:rPr lang="it-IT" sz="3600" dirty="0" err="1"/>
              <a:t>Growth</a:t>
            </a:r>
            <a:endParaRPr lang="it-IT" sz="3600" dirty="0"/>
          </a:p>
          <a:p>
            <a:pPr marL="0" indent="0">
              <a:buNone/>
            </a:pPr>
            <a:r>
              <a:rPr lang="it-IT" sz="3600" dirty="0"/>
              <a:t>2) </a:t>
            </a:r>
            <a:r>
              <a:rPr lang="it-IT" sz="3600" dirty="0" err="1"/>
              <a:t>Connecting</a:t>
            </a:r>
            <a:r>
              <a:rPr lang="it-IT" sz="3600" dirty="0"/>
              <a:t> the </a:t>
            </a:r>
            <a:r>
              <a:rPr lang="it-IT" sz="3600" dirty="0" err="1"/>
              <a:t>Region</a:t>
            </a:r>
            <a:endParaRPr lang="it-IT" sz="3600" dirty="0"/>
          </a:p>
          <a:p>
            <a:pPr marL="0" indent="0">
              <a:buNone/>
            </a:pPr>
            <a:r>
              <a:rPr lang="it-IT" sz="3600" dirty="0"/>
              <a:t>3) </a:t>
            </a:r>
            <a:r>
              <a:rPr lang="it-IT" sz="3600" dirty="0" err="1"/>
              <a:t>Environmental</a:t>
            </a:r>
            <a:r>
              <a:rPr lang="it-IT" sz="3600" dirty="0"/>
              <a:t> </a:t>
            </a:r>
            <a:r>
              <a:rPr lang="it-IT" sz="3600" dirty="0" err="1"/>
              <a:t>quality</a:t>
            </a:r>
            <a:endParaRPr lang="it-IT" sz="3600" dirty="0"/>
          </a:p>
          <a:p>
            <a:pPr marL="0" indent="0">
              <a:buNone/>
            </a:pPr>
            <a:r>
              <a:rPr lang="it-IT" sz="3600" dirty="0"/>
              <a:t>4) </a:t>
            </a:r>
            <a:r>
              <a:rPr lang="it-IT" sz="3600" dirty="0" err="1"/>
              <a:t>Sustainable</a:t>
            </a:r>
            <a:r>
              <a:rPr lang="it-IT" sz="3600" dirty="0"/>
              <a:t> </a:t>
            </a:r>
            <a:r>
              <a:rPr lang="it-IT" sz="3600" dirty="0" err="1"/>
              <a:t>tourism</a:t>
            </a:r>
            <a:endParaRPr lang="it-IT" sz="3600" dirty="0"/>
          </a:p>
          <a:p>
            <a:endParaRPr lang="it-IT" dirty="0"/>
          </a:p>
        </p:txBody>
      </p:sp>
      <p:sp>
        <p:nvSpPr>
          <p:cNvPr id="4" name="Segnaposto numero diapositiva 3">
            <a:extLst>
              <a:ext uri="{FF2B5EF4-FFF2-40B4-BE49-F238E27FC236}">
                <a16:creationId xmlns:a16="http://schemas.microsoft.com/office/drawing/2014/main" id="{EA0EAD73-BAB2-B0F9-A7D8-9B6960202A05}"/>
              </a:ext>
            </a:extLst>
          </p:cNvPr>
          <p:cNvSpPr>
            <a:spLocks noGrp="1"/>
          </p:cNvSpPr>
          <p:nvPr>
            <p:ph type="sldNum" sz="quarter" idx="12"/>
          </p:nvPr>
        </p:nvSpPr>
        <p:spPr/>
        <p:txBody>
          <a:bodyPr/>
          <a:lstStyle/>
          <a:p>
            <a:fld id="{61F2FC5C-9421-9C4D-A73B-D097EDA34DCE}" type="slidenum">
              <a:rPr lang="en-GB" smtClean="0"/>
              <a:t>11</a:t>
            </a:fld>
            <a:endParaRPr lang="en-GB"/>
          </a:p>
        </p:txBody>
      </p:sp>
    </p:spTree>
    <p:extLst>
      <p:ext uri="{BB962C8B-B14F-4D97-AF65-F5344CB8AC3E}">
        <p14:creationId xmlns:p14="http://schemas.microsoft.com/office/powerpoint/2010/main" val="383676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5C1A897-CDA5-715C-83DB-DB48CB65AFCF}"/>
              </a:ext>
            </a:extLst>
          </p:cNvPr>
          <p:cNvSpPr>
            <a:spLocks noGrp="1"/>
          </p:cNvSpPr>
          <p:nvPr>
            <p:ph type="title"/>
          </p:nvPr>
        </p:nvSpPr>
        <p:spPr>
          <a:xfrm>
            <a:off x="1043631" y="873940"/>
            <a:ext cx="5052369" cy="1035781"/>
          </a:xfrm>
        </p:spPr>
        <p:txBody>
          <a:bodyPr anchor="ctr">
            <a:normAutofit/>
          </a:bodyPr>
          <a:lstStyle/>
          <a:p>
            <a:r>
              <a:rPr lang="it-IT" sz="3600" dirty="0"/>
              <a:t>1. BLUE GROWTH</a:t>
            </a:r>
          </a:p>
        </p:txBody>
      </p:sp>
      <p:sp>
        <p:nvSpPr>
          <p:cNvPr id="3" name="Segnaposto contenuto 2">
            <a:extLst>
              <a:ext uri="{FF2B5EF4-FFF2-40B4-BE49-F238E27FC236}">
                <a16:creationId xmlns:a16="http://schemas.microsoft.com/office/drawing/2014/main" id="{96197029-F4F7-81DE-D3D5-4CB4A7D618CC}"/>
              </a:ext>
            </a:extLst>
          </p:cNvPr>
          <p:cNvSpPr>
            <a:spLocks noGrp="1"/>
          </p:cNvSpPr>
          <p:nvPr>
            <p:ph idx="1"/>
          </p:nvPr>
        </p:nvSpPr>
        <p:spPr>
          <a:xfrm>
            <a:off x="1045029" y="2378137"/>
            <a:ext cx="4991629" cy="3823707"/>
          </a:xfrm>
        </p:spPr>
        <p:txBody>
          <a:bodyPr anchor="ctr">
            <a:normAutofit/>
          </a:bodyPr>
          <a:lstStyle/>
          <a:p>
            <a:pPr marL="0" indent="0" algn="just">
              <a:buNone/>
            </a:pPr>
            <a:r>
              <a:rPr lang="en-GB" sz="1700" dirty="0"/>
              <a:t>It is a long term strategy for unlocking the potential of Europe’s seas and coastal areas. It includes three topics: </a:t>
            </a:r>
          </a:p>
          <a:p>
            <a:pPr marL="514350" indent="-514350" algn="just">
              <a:buAutoNum type="alphaLcParenR"/>
            </a:pPr>
            <a:r>
              <a:rPr lang="en-GB" sz="1700" b="1" dirty="0"/>
              <a:t>Blue technologies</a:t>
            </a:r>
            <a:r>
              <a:rPr lang="en-GB" sz="1700" dirty="0"/>
              <a:t>: R&amp;D and innovation platforms, promoting the «brain circulation» (universities and companies);</a:t>
            </a:r>
          </a:p>
          <a:p>
            <a:pPr marL="514350" indent="-514350" algn="just">
              <a:buAutoNum type="alphaLcParenR"/>
            </a:pPr>
            <a:r>
              <a:rPr lang="en-GB" sz="1700" b="1" dirty="0"/>
              <a:t>Fisheries and aquaculture</a:t>
            </a:r>
            <a:r>
              <a:rPr lang="en-GB" sz="1700" dirty="0"/>
              <a:t>: promote sustainable and responsible fishing practices providing steady stream of income for coastal areas;</a:t>
            </a:r>
          </a:p>
          <a:p>
            <a:pPr marL="514350" indent="-514350" algn="just">
              <a:buFont typeface="Arial" panose="020B0604020202020204" pitchFamily="34" charset="0"/>
              <a:buAutoNum type="alphaLcParenR"/>
            </a:pPr>
            <a:r>
              <a:rPr lang="en-GB" sz="1700" b="1" dirty="0"/>
              <a:t>Maritime and marine governance and services</a:t>
            </a:r>
            <a:r>
              <a:rPr lang="en-GB" sz="1700" dirty="0"/>
              <a:t>: training and better coordination of planning activities (data sharing, joint planning and the coordinated management of existing resources)</a:t>
            </a:r>
          </a:p>
          <a:p>
            <a:pPr marL="0" indent="0">
              <a:buNone/>
            </a:pPr>
            <a:endParaRPr lang="it-IT" sz="1700" dirty="0"/>
          </a:p>
        </p:txBody>
      </p:sp>
      <p:sp>
        <p:nvSpPr>
          <p:cNvPr id="27" name="Rectangle 26">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2B6E8DEB-5A5A-161F-3D70-EB735E307A5E}"/>
              </a:ext>
            </a:extLst>
          </p:cNvPr>
          <p:cNvPicPr>
            <a:picLocks noChangeAspect="1"/>
          </p:cNvPicPr>
          <p:nvPr/>
        </p:nvPicPr>
        <p:blipFill>
          <a:blip r:embed="rId2"/>
          <a:stretch>
            <a:fillRect/>
          </a:stretch>
        </p:blipFill>
        <p:spPr>
          <a:xfrm>
            <a:off x="7048002" y="901032"/>
            <a:ext cx="3988234" cy="5116220"/>
          </a:xfrm>
          <a:prstGeom prst="rect">
            <a:avLst/>
          </a:prstGeom>
        </p:spPr>
      </p:pic>
      <p:cxnSp>
        <p:nvCxnSpPr>
          <p:cNvPr id="29" name="Straight Connector 2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197A74DC-34E1-1774-5565-61ABCF0894CE}"/>
              </a:ext>
            </a:extLst>
          </p:cNvPr>
          <p:cNvSpPr>
            <a:spLocks noGrp="1"/>
          </p:cNvSpPr>
          <p:nvPr>
            <p:ph type="sldNum" sz="quarter" idx="12"/>
          </p:nvPr>
        </p:nvSpPr>
        <p:spPr>
          <a:xfrm>
            <a:off x="8610600" y="6492240"/>
            <a:ext cx="2743200" cy="365125"/>
          </a:xfrm>
        </p:spPr>
        <p:txBody>
          <a:bodyPr>
            <a:normAutofit/>
          </a:bodyPr>
          <a:lstStyle/>
          <a:p>
            <a:pPr>
              <a:spcAft>
                <a:spcPts val="600"/>
              </a:spcAft>
            </a:pPr>
            <a:fld id="{61F2FC5C-9421-9C4D-A73B-D097EDA34DCE}" type="slidenum">
              <a:rPr lang="en-GB" smtClean="0"/>
              <a:pPr>
                <a:spcAft>
                  <a:spcPts val="600"/>
                </a:spcAft>
              </a:pPr>
              <a:t>12</a:t>
            </a:fld>
            <a:endParaRPr lang="en-GB"/>
          </a:p>
        </p:txBody>
      </p:sp>
    </p:spTree>
    <p:extLst>
      <p:ext uri="{BB962C8B-B14F-4D97-AF65-F5344CB8AC3E}">
        <p14:creationId xmlns:p14="http://schemas.microsoft.com/office/powerpoint/2010/main" val="400818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5C1A897-CDA5-715C-83DB-DB48CB65AFCF}"/>
              </a:ext>
            </a:extLst>
          </p:cNvPr>
          <p:cNvSpPr>
            <a:spLocks noGrp="1"/>
          </p:cNvSpPr>
          <p:nvPr>
            <p:ph type="title"/>
          </p:nvPr>
        </p:nvSpPr>
        <p:spPr>
          <a:xfrm>
            <a:off x="1043631" y="873940"/>
            <a:ext cx="5052369" cy="1035781"/>
          </a:xfrm>
        </p:spPr>
        <p:txBody>
          <a:bodyPr anchor="ctr">
            <a:normAutofit/>
          </a:bodyPr>
          <a:lstStyle/>
          <a:p>
            <a:r>
              <a:rPr lang="it-IT" sz="3400" dirty="0"/>
              <a:t>2. CONNECTING THE REGION</a:t>
            </a:r>
          </a:p>
        </p:txBody>
      </p:sp>
      <p:sp>
        <p:nvSpPr>
          <p:cNvPr id="3" name="Segnaposto contenuto 2">
            <a:extLst>
              <a:ext uri="{FF2B5EF4-FFF2-40B4-BE49-F238E27FC236}">
                <a16:creationId xmlns:a16="http://schemas.microsoft.com/office/drawing/2014/main" id="{96197029-F4F7-81DE-D3D5-4CB4A7D618CC}"/>
              </a:ext>
            </a:extLst>
          </p:cNvPr>
          <p:cNvSpPr>
            <a:spLocks noGrp="1"/>
          </p:cNvSpPr>
          <p:nvPr>
            <p:ph idx="1"/>
          </p:nvPr>
        </p:nvSpPr>
        <p:spPr>
          <a:xfrm>
            <a:off x="1045029" y="2524721"/>
            <a:ext cx="4991629" cy="3677123"/>
          </a:xfrm>
        </p:spPr>
        <p:txBody>
          <a:bodyPr anchor="ctr">
            <a:normAutofit/>
          </a:bodyPr>
          <a:lstStyle/>
          <a:p>
            <a:pPr marL="0" indent="0" algn="just">
              <a:buNone/>
            </a:pPr>
            <a:r>
              <a:rPr lang="en-US" sz="1500" dirty="0"/>
              <a:t>Better transport and energy connections are needed for the Region’s economic and social development. </a:t>
            </a:r>
          </a:p>
          <a:p>
            <a:pPr marL="0" indent="0" algn="just">
              <a:buNone/>
            </a:pPr>
            <a:r>
              <a:rPr lang="en-US" sz="1500" dirty="0"/>
              <a:t>Three key topics: </a:t>
            </a:r>
          </a:p>
          <a:p>
            <a:pPr marL="514350" indent="-514350" algn="just">
              <a:buAutoNum type="alphaLcParenR"/>
            </a:pPr>
            <a:r>
              <a:rPr lang="en-US" sz="1500" b="1" dirty="0"/>
              <a:t>Maritime transport: </a:t>
            </a:r>
            <a:r>
              <a:rPr lang="en-US" sz="1500" dirty="0"/>
              <a:t>clustering port activities and services, developing ports to boost maritime transport;</a:t>
            </a:r>
          </a:p>
          <a:p>
            <a:pPr marL="514350" indent="-514350" algn="just">
              <a:buAutoNum type="alphaLcParenR"/>
            </a:pPr>
            <a:r>
              <a:rPr lang="en-US" sz="1500" b="1" dirty="0"/>
              <a:t>Intermodal connections to the hinterland</a:t>
            </a:r>
            <a:r>
              <a:rPr lang="en-US" sz="1500" dirty="0"/>
              <a:t>: must be upgraded to cope with increased maritime transports of goods (rails, waterways, motorways, better air transports.</a:t>
            </a:r>
          </a:p>
          <a:p>
            <a:pPr marL="514350" indent="-514350" algn="just">
              <a:buAutoNum type="alphaLcParenR"/>
            </a:pPr>
            <a:r>
              <a:rPr lang="en-US" sz="1500" b="1" dirty="0"/>
              <a:t>Energy networks: </a:t>
            </a:r>
            <a:r>
              <a:rPr lang="en-US" sz="1500" dirty="0"/>
              <a:t>create an interconnected and functioning </a:t>
            </a:r>
            <a:r>
              <a:rPr lang="en-US" sz="1500" u="sng" dirty="0"/>
              <a:t>internal energy market </a:t>
            </a:r>
            <a:r>
              <a:rPr lang="en-US" sz="1500" dirty="0"/>
              <a:t>to reach the three energy policy objectives: </a:t>
            </a:r>
            <a:r>
              <a:rPr lang="en-US" sz="1500" dirty="0" err="1"/>
              <a:t>i</a:t>
            </a:r>
            <a:r>
              <a:rPr lang="en-US" sz="1500" dirty="0"/>
              <a:t>) EU competitiveness; ii) security of supply; iii) sustainability.</a:t>
            </a:r>
            <a:endParaRPr lang="en-US" sz="1500" b="1" dirty="0"/>
          </a:p>
          <a:p>
            <a:pPr marL="514350" indent="-514350">
              <a:buFont typeface="Arial" panose="020B0604020202020204" pitchFamily="34" charset="0"/>
              <a:buAutoNum type="alphaLcParenR"/>
            </a:pPr>
            <a:endParaRPr lang="it-IT" sz="1500" dirty="0"/>
          </a:p>
          <a:p>
            <a:pPr marL="514350" indent="-514350">
              <a:buAutoNum type="alphaLcParenR"/>
            </a:pPr>
            <a:endParaRPr lang="en-GB" sz="1500" dirty="0"/>
          </a:p>
        </p:txBody>
      </p:sp>
      <p:sp>
        <p:nvSpPr>
          <p:cNvPr id="20" name="Rectangle 1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FD7E48FF-C3FC-5A78-F31F-FE1A76010C6E}"/>
              </a:ext>
            </a:extLst>
          </p:cNvPr>
          <p:cNvPicPr>
            <a:picLocks noChangeAspect="1"/>
          </p:cNvPicPr>
          <p:nvPr/>
        </p:nvPicPr>
        <p:blipFill>
          <a:blip r:embed="rId3"/>
          <a:stretch>
            <a:fillRect/>
          </a:stretch>
        </p:blipFill>
        <p:spPr>
          <a:xfrm>
            <a:off x="6930493" y="1752948"/>
            <a:ext cx="4223252" cy="3412387"/>
          </a:xfrm>
          <a:prstGeom prst="rect">
            <a:avLst/>
          </a:prstGeom>
        </p:spPr>
      </p:pic>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197A74DC-34E1-1774-5565-61ABCF0894CE}"/>
              </a:ext>
            </a:extLst>
          </p:cNvPr>
          <p:cNvSpPr>
            <a:spLocks noGrp="1"/>
          </p:cNvSpPr>
          <p:nvPr>
            <p:ph type="sldNum" sz="quarter" idx="12"/>
          </p:nvPr>
        </p:nvSpPr>
        <p:spPr>
          <a:xfrm>
            <a:off x="8610600" y="6492240"/>
            <a:ext cx="2743200" cy="365125"/>
          </a:xfrm>
        </p:spPr>
        <p:txBody>
          <a:bodyPr>
            <a:normAutofit/>
          </a:bodyPr>
          <a:lstStyle/>
          <a:p>
            <a:pPr>
              <a:spcAft>
                <a:spcPts val="600"/>
              </a:spcAft>
            </a:pPr>
            <a:fld id="{61F2FC5C-9421-9C4D-A73B-D097EDA34DCE}" type="slidenum">
              <a:rPr lang="en-GB" smtClean="0"/>
              <a:pPr>
                <a:spcAft>
                  <a:spcPts val="600"/>
                </a:spcAft>
              </a:pPr>
              <a:t>13</a:t>
            </a:fld>
            <a:endParaRPr lang="en-GB"/>
          </a:p>
        </p:txBody>
      </p:sp>
    </p:spTree>
    <p:extLst>
      <p:ext uri="{BB962C8B-B14F-4D97-AF65-F5344CB8AC3E}">
        <p14:creationId xmlns:p14="http://schemas.microsoft.com/office/powerpoint/2010/main" val="134921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0B52561-8364-7158-F9F0-1DD394699F7A}"/>
              </a:ext>
            </a:extLst>
          </p:cNvPr>
          <p:cNvSpPr>
            <a:spLocks noGrp="1"/>
          </p:cNvSpPr>
          <p:nvPr>
            <p:ph type="title"/>
          </p:nvPr>
        </p:nvSpPr>
        <p:spPr>
          <a:xfrm>
            <a:off x="1043631" y="873940"/>
            <a:ext cx="5052369" cy="1035781"/>
          </a:xfrm>
        </p:spPr>
        <p:txBody>
          <a:bodyPr vert="horz" lIns="91440" tIns="45720" rIns="91440" bIns="45720" rtlCol="0" anchor="ctr">
            <a:normAutofit/>
          </a:bodyPr>
          <a:lstStyle/>
          <a:p>
            <a:r>
              <a:rPr lang="en-US" sz="3300" kern="1200" dirty="0">
                <a:solidFill>
                  <a:schemeClr val="tx1"/>
                </a:solidFill>
                <a:latin typeface="+mj-lt"/>
                <a:ea typeface="+mj-ea"/>
                <a:cs typeface="+mj-cs"/>
              </a:rPr>
              <a:t>3. ENVIRONMENTAL QUALITY</a:t>
            </a:r>
          </a:p>
        </p:txBody>
      </p:sp>
      <p:sp>
        <p:nvSpPr>
          <p:cNvPr id="6" name="Segnaposto contenuto 2">
            <a:extLst>
              <a:ext uri="{FF2B5EF4-FFF2-40B4-BE49-F238E27FC236}">
                <a16:creationId xmlns:a16="http://schemas.microsoft.com/office/drawing/2014/main" id="{073B3E5E-F558-B4A6-7177-2C90898C0D69}"/>
              </a:ext>
            </a:extLst>
          </p:cNvPr>
          <p:cNvSpPr txBox="1">
            <a:spLocks/>
          </p:cNvSpPr>
          <p:nvPr/>
        </p:nvSpPr>
        <p:spPr>
          <a:xfrm>
            <a:off x="838199" y="2305530"/>
            <a:ext cx="5198459" cy="400868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400" dirty="0"/>
              <a:t>This pillar will address environmental quality through cooperation at regional level. Three key topics:</a:t>
            </a:r>
          </a:p>
          <a:p>
            <a:pPr marL="514350" algn="just"/>
            <a:r>
              <a:rPr lang="en-US" sz="1400" b="1" dirty="0"/>
              <a:t>The marine environment </a:t>
            </a:r>
            <a:r>
              <a:rPr lang="en-US" sz="1400" dirty="0"/>
              <a:t>(e.g., provide information on small scale fisheries, prevent illegal fisheries) </a:t>
            </a:r>
          </a:p>
          <a:p>
            <a:pPr marL="514350" algn="just"/>
            <a:r>
              <a:rPr lang="en-US" sz="1400" b="1" dirty="0"/>
              <a:t>Pollution of the sea: </a:t>
            </a:r>
            <a:r>
              <a:rPr lang="en-US" sz="1400" dirty="0"/>
              <a:t>caused by insufficient waste water treatment as well as excessive use of nitrates. How? E.g., Investments in water and solid waste, raising awareness among farmers.</a:t>
            </a:r>
          </a:p>
          <a:p>
            <a:pPr marL="514350" algn="just"/>
            <a:r>
              <a:rPr lang="en-US" sz="1400" b="1" dirty="0"/>
              <a:t>Transnational terrestrial habitats and biodiversity</a:t>
            </a:r>
            <a:r>
              <a:rPr lang="en-US" sz="1400" dirty="0"/>
              <a:t>. Actions to </a:t>
            </a:r>
            <a:r>
              <a:rPr lang="en-US" sz="1400" u="sng" dirty="0"/>
              <a:t>prevent loss of natural habitats and biodiversity</a:t>
            </a:r>
            <a:r>
              <a:rPr lang="en-US" sz="1400" dirty="0"/>
              <a:t>: developing joint management plans cross-border habitats and ecosystems; </a:t>
            </a:r>
            <a:r>
              <a:rPr lang="en-US" sz="1400" dirty="0" err="1"/>
              <a:t>harmonisation</a:t>
            </a:r>
            <a:r>
              <a:rPr lang="en-US" sz="1400" dirty="0"/>
              <a:t> and enforcement of national laws with EU legislation; protection and restoration of coastal wetland areas awareness raising activities on environmentally friendly practices.</a:t>
            </a:r>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5">
            <a:extLst>
              <a:ext uri="{FF2B5EF4-FFF2-40B4-BE49-F238E27FC236}">
                <a16:creationId xmlns:a16="http://schemas.microsoft.com/office/drawing/2014/main" id="{DD968583-1FEC-87D7-4EBC-A55F8AA0A42C}"/>
              </a:ext>
            </a:extLst>
          </p:cNvPr>
          <p:cNvPicPr>
            <a:picLocks noChangeAspect="1"/>
          </p:cNvPicPr>
          <p:nvPr/>
        </p:nvPicPr>
        <p:blipFill rotWithShape="1">
          <a:blip r:embed="rId2"/>
          <a:srcRect r="5926" b="-2"/>
          <a:stretch/>
        </p:blipFill>
        <p:spPr>
          <a:xfrm>
            <a:off x="6930493" y="1605230"/>
            <a:ext cx="4223252" cy="3707824"/>
          </a:xfrm>
          <a:prstGeom prst="rect">
            <a:avLst/>
          </a:prstGeom>
        </p:spPr>
      </p:pic>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Segnaposto numero diapositiva 4">
            <a:extLst>
              <a:ext uri="{FF2B5EF4-FFF2-40B4-BE49-F238E27FC236}">
                <a16:creationId xmlns:a16="http://schemas.microsoft.com/office/drawing/2014/main" id="{09B25283-3663-4BBB-204D-9EBB4BF4FF97}"/>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61F2FC5C-9421-9C4D-A73B-D097EDA34DCE}" type="slidenum">
              <a:rPr lang="en-US" smtClean="0"/>
              <a:pPr>
                <a:spcAft>
                  <a:spcPts val="600"/>
                </a:spcAft>
              </a:pPr>
              <a:t>14</a:t>
            </a:fld>
            <a:endParaRPr lang="en-US"/>
          </a:p>
        </p:txBody>
      </p:sp>
    </p:spTree>
    <p:extLst>
      <p:ext uri="{BB962C8B-B14F-4D97-AF65-F5344CB8AC3E}">
        <p14:creationId xmlns:p14="http://schemas.microsoft.com/office/powerpoint/2010/main" val="108728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B0491CB-E060-4B41-A4C3-69E2AB9AE6F6}"/>
              </a:ext>
            </a:extLst>
          </p:cNvPr>
          <p:cNvSpPr>
            <a:spLocks noGrp="1"/>
          </p:cNvSpPr>
          <p:nvPr>
            <p:ph type="title"/>
          </p:nvPr>
        </p:nvSpPr>
        <p:spPr>
          <a:xfrm>
            <a:off x="1043631" y="873940"/>
            <a:ext cx="5052369" cy="1035781"/>
          </a:xfrm>
        </p:spPr>
        <p:txBody>
          <a:bodyPr vert="horz" lIns="91440" tIns="45720" rIns="91440" bIns="45720" rtlCol="0" anchor="ctr">
            <a:normAutofit/>
          </a:bodyPr>
          <a:lstStyle/>
          <a:p>
            <a:r>
              <a:rPr lang="en-US" sz="3600" kern="1200">
                <a:solidFill>
                  <a:schemeClr val="tx1"/>
                </a:solidFill>
                <a:latin typeface="+mj-lt"/>
                <a:ea typeface="+mj-ea"/>
                <a:cs typeface="+mj-cs"/>
              </a:rPr>
              <a:t>4. SUSTAINABLE TOURISM</a:t>
            </a:r>
          </a:p>
        </p:txBody>
      </p:sp>
      <p:sp>
        <p:nvSpPr>
          <p:cNvPr id="5" name="Segnaposto contenuto 2">
            <a:extLst>
              <a:ext uri="{FF2B5EF4-FFF2-40B4-BE49-F238E27FC236}">
                <a16:creationId xmlns:a16="http://schemas.microsoft.com/office/drawing/2014/main" id="{9EC44617-40F7-B52D-128D-0A1434DC8AE2}"/>
              </a:ext>
            </a:extLst>
          </p:cNvPr>
          <p:cNvSpPr txBox="1">
            <a:spLocks/>
          </p:cNvSpPr>
          <p:nvPr/>
        </p:nvSpPr>
        <p:spPr>
          <a:xfrm>
            <a:off x="1045029" y="2378137"/>
            <a:ext cx="4991629" cy="38237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500" dirty="0"/>
              <a:t>Sustainable tourism can be accelerated by offering </a:t>
            </a:r>
            <a:r>
              <a:rPr lang="en-US" sz="1500" b="1" dirty="0"/>
              <a:t>innovative and quality tourism products and services.</a:t>
            </a:r>
            <a:r>
              <a:rPr lang="en-US" sz="1500" dirty="0"/>
              <a:t> Responsible tourism behavior involving all actors in the sector is also important. Two key topics:</a:t>
            </a:r>
          </a:p>
          <a:p>
            <a:pPr marL="514350" algn="just"/>
            <a:r>
              <a:rPr lang="en-US" sz="1500" u="sng" dirty="0"/>
              <a:t>A diversified tourism offer</a:t>
            </a:r>
            <a:r>
              <a:rPr lang="en-US" sz="1500" dirty="0"/>
              <a:t>: build the Adriatic-Ionian «brand», promote tourist routes, improve the access for senior groups, disabled people, low income groups.</a:t>
            </a:r>
          </a:p>
          <a:p>
            <a:pPr marL="514350" algn="just"/>
            <a:r>
              <a:rPr lang="en-US" sz="1500" u="sng" dirty="0"/>
              <a:t>Sustainable and responsible tourism management</a:t>
            </a:r>
            <a:r>
              <a:rPr lang="en-US" sz="1500" dirty="0"/>
              <a:t>: how? E.g., by stimulating</a:t>
            </a:r>
            <a:r>
              <a:rPr lang="en-US" sz="1500" b="1" dirty="0"/>
              <a:t> innovation </a:t>
            </a:r>
            <a:r>
              <a:rPr lang="en-US" sz="1500" dirty="0"/>
              <a:t>and creating </a:t>
            </a:r>
            <a:r>
              <a:rPr lang="en-US" sz="1500" b="1" dirty="0"/>
              <a:t>synergies</a:t>
            </a:r>
            <a:r>
              <a:rPr lang="en-US" sz="1500" dirty="0"/>
              <a:t>, providing funding for innovative and sustainable tourism start-ups, SMEs and university spin-offs that will bring new products and services to the sector, develop touristic marketing to promote the Region, providing</a:t>
            </a:r>
            <a:r>
              <a:rPr lang="en-US" sz="1500" b="1" dirty="0"/>
              <a:t> training </a:t>
            </a:r>
            <a:r>
              <a:rPr lang="en-US" sz="1500" dirty="0"/>
              <a:t>in tourism entrepreneurial skills.</a:t>
            </a:r>
          </a:p>
        </p:txBody>
      </p:sp>
      <p:sp>
        <p:nvSpPr>
          <p:cNvPr id="20" name="Rectangle 1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egnaposto contenuto 5">
            <a:extLst>
              <a:ext uri="{FF2B5EF4-FFF2-40B4-BE49-F238E27FC236}">
                <a16:creationId xmlns:a16="http://schemas.microsoft.com/office/drawing/2014/main" id="{054CB63D-7C71-25FF-B668-F2543E541E14}"/>
              </a:ext>
            </a:extLst>
          </p:cNvPr>
          <p:cNvPicPr>
            <a:picLocks noGrp="1" noChangeAspect="1"/>
          </p:cNvPicPr>
          <p:nvPr>
            <p:ph idx="1"/>
          </p:nvPr>
        </p:nvPicPr>
        <p:blipFill>
          <a:blip r:embed="rId2"/>
          <a:stretch>
            <a:fillRect/>
          </a:stretch>
        </p:blipFill>
        <p:spPr>
          <a:xfrm>
            <a:off x="6930493" y="1715127"/>
            <a:ext cx="4223252" cy="3488029"/>
          </a:xfrm>
          <a:prstGeom prst="rect">
            <a:avLst/>
          </a:prstGeom>
        </p:spPr>
      </p:pic>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numero diapositiva 3">
            <a:extLst>
              <a:ext uri="{FF2B5EF4-FFF2-40B4-BE49-F238E27FC236}">
                <a16:creationId xmlns:a16="http://schemas.microsoft.com/office/drawing/2014/main" id="{CCB09988-B910-DD6B-DC95-FB482DFE068B}"/>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pPr>
            <a:fld id="{61F2FC5C-9421-9C4D-A73B-D097EDA34DCE}" type="slidenum">
              <a:rPr lang="en-US" smtClean="0"/>
              <a:pPr>
                <a:spcAft>
                  <a:spcPts val="600"/>
                </a:spcAft>
              </a:pPr>
              <a:t>15</a:t>
            </a:fld>
            <a:endParaRPr lang="en-US"/>
          </a:p>
        </p:txBody>
      </p:sp>
    </p:spTree>
    <p:extLst>
      <p:ext uri="{BB962C8B-B14F-4D97-AF65-F5344CB8AC3E}">
        <p14:creationId xmlns:p14="http://schemas.microsoft.com/office/powerpoint/2010/main" val="16313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AEA3D1-42DA-D692-211A-017D434F68D9}"/>
              </a:ext>
            </a:extLst>
          </p:cNvPr>
          <p:cNvSpPr>
            <a:spLocks noGrp="1"/>
          </p:cNvSpPr>
          <p:nvPr>
            <p:ph type="title"/>
          </p:nvPr>
        </p:nvSpPr>
        <p:spPr/>
        <p:txBody>
          <a:bodyPr/>
          <a:lstStyle/>
          <a:p>
            <a:r>
              <a:rPr lang="it-IT" sz="4000" dirty="0"/>
              <a:t>PROJECT EXAMPLES</a:t>
            </a:r>
            <a:br>
              <a:rPr lang="it-IT" dirty="0"/>
            </a:br>
            <a:r>
              <a:rPr lang="it-IT" sz="3200" dirty="0">
                <a:solidFill>
                  <a:schemeClr val="bg1">
                    <a:lumMod val="65000"/>
                  </a:schemeClr>
                </a:solidFill>
              </a:rPr>
              <a:t>Area 1 - Project: </a:t>
            </a:r>
            <a:r>
              <a:rPr lang="it-IT" sz="3200" dirty="0" err="1">
                <a:solidFill>
                  <a:schemeClr val="bg1">
                    <a:lumMod val="65000"/>
                  </a:schemeClr>
                </a:solidFill>
              </a:rPr>
              <a:t>Adri.Smartfish</a:t>
            </a:r>
            <a:endParaRPr lang="it-IT" sz="3200" dirty="0"/>
          </a:p>
        </p:txBody>
      </p:sp>
      <p:pic>
        <p:nvPicPr>
          <p:cNvPr id="7" name="Segnaposto contenuto 6">
            <a:extLst>
              <a:ext uri="{FF2B5EF4-FFF2-40B4-BE49-F238E27FC236}">
                <a16:creationId xmlns:a16="http://schemas.microsoft.com/office/drawing/2014/main" id="{78889083-C18F-01FE-B086-58EC8E2BEE28}"/>
              </a:ext>
            </a:extLst>
          </p:cNvPr>
          <p:cNvPicPr>
            <a:picLocks noGrp="1" noChangeAspect="1"/>
          </p:cNvPicPr>
          <p:nvPr>
            <p:ph idx="1"/>
          </p:nvPr>
        </p:nvPicPr>
        <p:blipFill>
          <a:blip r:embed="rId2"/>
          <a:stretch>
            <a:fillRect/>
          </a:stretch>
        </p:blipFill>
        <p:spPr>
          <a:xfrm>
            <a:off x="2899933" y="1813230"/>
            <a:ext cx="6800523" cy="3839916"/>
          </a:xfrm>
        </p:spPr>
      </p:pic>
      <p:sp>
        <p:nvSpPr>
          <p:cNvPr id="5" name="Segnaposto numero diapositiva 4">
            <a:extLst>
              <a:ext uri="{FF2B5EF4-FFF2-40B4-BE49-F238E27FC236}">
                <a16:creationId xmlns:a16="http://schemas.microsoft.com/office/drawing/2014/main" id="{85D0DD2A-2BC2-33B3-DED0-CA74C2A757DA}"/>
              </a:ext>
            </a:extLst>
          </p:cNvPr>
          <p:cNvSpPr>
            <a:spLocks noGrp="1"/>
          </p:cNvSpPr>
          <p:nvPr>
            <p:ph type="sldNum" sz="quarter" idx="12"/>
          </p:nvPr>
        </p:nvSpPr>
        <p:spPr/>
        <p:txBody>
          <a:bodyPr/>
          <a:lstStyle/>
          <a:p>
            <a:fld id="{61F2FC5C-9421-9C4D-A73B-D097EDA34DCE}" type="slidenum">
              <a:rPr lang="en-GB" smtClean="0"/>
              <a:t>16</a:t>
            </a:fld>
            <a:endParaRPr lang="en-GB"/>
          </a:p>
        </p:txBody>
      </p:sp>
      <p:pic>
        <p:nvPicPr>
          <p:cNvPr id="8" name="Segnaposto contenuto 10">
            <a:extLst>
              <a:ext uri="{FF2B5EF4-FFF2-40B4-BE49-F238E27FC236}">
                <a16:creationId xmlns:a16="http://schemas.microsoft.com/office/drawing/2014/main" id="{06B1E935-4288-B2AF-936C-59F39E9AD00D}"/>
              </a:ext>
            </a:extLst>
          </p:cNvPr>
          <p:cNvPicPr>
            <a:picLocks noChangeAspect="1"/>
          </p:cNvPicPr>
          <p:nvPr/>
        </p:nvPicPr>
        <p:blipFill>
          <a:blip r:embed="rId3"/>
          <a:stretch>
            <a:fillRect/>
          </a:stretch>
        </p:blipFill>
        <p:spPr>
          <a:xfrm>
            <a:off x="9043395" y="471697"/>
            <a:ext cx="2310405" cy="1112417"/>
          </a:xfrm>
          <a:prstGeom prst="rect">
            <a:avLst/>
          </a:prstGeom>
        </p:spPr>
      </p:pic>
      <p:sp>
        <p:nvSpPr>
          <p:cNvPr id="9" name="CasellaDiTesto 8">
            <a:extLst>
              <a:ext uri="{FF2B5EF4-FFF2-40B4-BE49-F238E27FC236}">
                <a16:creationId xmlns:a16="http://schemas.microsoft.com/office/drawing/2014/main" id="{9C78A928-66C5-BAAC-00C6-6A9F2C72FD71}"/>
              </a:ext>
            </a:extLst>
          </p:cNvPr>
          <p:cNvSpPr txBox="1"/>
          <p:nvPr/>
        </p:nvSpPr>
        <p:spPr>
          <a:xfrm>
            <a:off x="3849027" y="5775688"/>
            <a:ext cx="4719663" cy="369332"/>
          </a:xfrm>
          <a:prstGeom prst="rect">
            <a:avLst/>
          </a:prstGeom>
          <a:noFill/>
        </p:spPr>
        <p:txBody>
          <a:bodyPr wrap="square" rtlCol="0">
            <a:spAutoFit/>
          </a:bodyPr>
          <a:lstStyle/>
          <a:p>
            <a:r>
              <a:rPr lang="it-IT" dirty="0">
                <a:hlinkClick r:id="rId4"/>
              </a:rPr>
              <a:t>https://www.italy-croatia.eu/web/adrismartfish</a:t>
            </a:r>
            <a:endParaRPr lang="it-IT" dirty="0"/>
          </a:p>
        </p:txBody>
      </p:sp>
    </p:spTree>
    <p:extLst>
      <p:ext uri="{BB962C8B-B14F-4D97-AF65-F5344CB8AC3E}">
        <p14:creationId xmlns:p14="http://schemas.microsoft.com/office/powerpoint/2010/main" val="426464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22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egnaposto contenuto 7">
            <a:extLst>
              <a:ext uri="{FF2B5EF4-FFF2-40B4-BE49-F238E27FC236}">
                <a16:creationId xmlns:a16="http://schemas.microsoft.com/office/drawing/2014/main" id="{5872A152-CC9F-1CF8-316F-8F7C87A5BB6E}"/>
              </a:ext>
            </a:extLst>
          </p:cNvPr>
          <p:cNvPicPr>
            <a:picLocks noGrp="1" noChangeAspect="1"/>
          </p:cNvPicPr>
          <p:nvPr>
            <p:ph idx="1"/>
          </p:nvPr>
        </p:nvPicPr>
        <p:blipFill>
          <a:blip r:embed="rId2"/>
          <a:stretch>
            <a:fillRect/>
          </a:stretch>
        </p:blipFill>
        <p:spPr>
          <a:xfrm>
            <a:off x="1165853" y="643467"/>
            <a:ext cx="9860293" cy="5571066"/>
          </a:xfrm>
          <a:prstGeom prst="rect">
            <a:avLst/>
          </a:prstGeom>
        </p:spPr>
      </p:pic>
      <p:sp>
        <p:nvSpPr>
          <p:cNvPr id="5" name="Segnaposto numero diapositiva 4">
            <a:extLst>
              <a:ext uri="{FF2B5EF4-FFF2-40B4-BE49-F238E27FC236}">
                <a16:creationId xmlns:a16="http://schemas.microsoft.com/office/drawing/2014/main" id="{1B4C11A3-02F7-9FFB-581B-53C4D539197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1F2FC5C-9421-9C4D-A73B-D097EDA34DCE}"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209013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223044-329B-EFE2-837C-423754F0096E}"/>
              </a:ext>
            </a:extLst>
          </p:cNvPr>
          <p:cNvSpPr>
            <a:spLocks noGrp="1"/>
          </p:cNvSpPr>
          <p:nvPr>
            <p:ph type="title"/>
          </p:nvPr>
        </p:nvSpPr>
        <p:spPr/>
        <p:txBody>
          <a:bodyPr>
            <a:normAutofit/>
          </a:bodyPr>
          <a:lstStyle/>
          <a:p>
            <a:r>
              <a:rPr lang="it-IT" sz="4000" dirty="0"/>
              <a:t>PROJECT EXAMPLES</a:t>
            </a:r>
            <a:br>
              <a:rPr lang="it-IT" sz="5400" dirty="0"/>
            </a:br>
            <a:r>
              <a:rPr lang="it-IT" sz="3200" dirty="0">
                <a:solidFill>
                  <a:schemeClr val="bg1">
                    <a:lumMod val="65000"/>
                  </a:schemeClr>
                </a:solidFill>
              </a:rPr>
              <a:t>Area 2 - Project: SUSPORT (</a:t>
            </a:r>
            <a:r>
              <a:rPr lang="it-IT" sz="3200" dirty="0" err="1">
                <a:solidFill>
                  <a:schemeClr val="bg1">
                    <a:lumMod val="65000"/>
                  </a:schemeClr>
                </a:solidFill>
              </a:rPr>
              <a:t>SUSTainable</a:t>
            </a:r>
            <a:r>
              <a:rPr lang="it-IT" sz="3200" dirty="0">
                <a:solidFill>
                  <a:schemeClr val="bg1">
                    <a:lumMod val="65000"/>
                  </a:schemeClr>
                </a:solidFill>
              </a:rPr>
              <a:t> </a:t>
            </a:r>
            <a:r>
              <a:rPr lang="it-IT" sz="3200" dirty="0" err="1">
                <a:solidFill>
                  <a:schemeClr val="bg1">
                    <a:lumMod val="65000"/>
                  </a:schemeClr>
                </a:solidFill>
              </a:rPr>
              <a:t>PORTs</a:t>
            </a:r>
            <a:r>
              <a:rPr lang="it-IT" sz="3200" dirty="0">
                <a:solidFill>
                  <a:schemeClr val="bg1">
                    <a:lumMod val="65000"/>
                  </a:schemeClr>
                </a:solidFill>
              </a:rPr>
              <a:t>)</a:t>
            </a:r>
            <a:endParaRPr lang="it-IT" sz="3200" dirty="0"/>
          </a:p>
        </p:txBody>
      </p:sp>
      <p:sp>
        <p:nvSpPr>
          <p:cNvPr id="5" name="Segnaposto numero diapositiva 4">
            <a:extLst>
              <a:ext uri="{FF2B5EF4-FFF2-40B4-BE49-F238E27FC236}">
                <a16:creationId xmlns:a16="http://schemas.microsoft.com/office/drawing/2014/main" id="{1BB55B1F-C83E-01C1-D5A9-D9785E37D959}"/>
              </a:ext>
            </a:extLst>
          </p:cNvPr>
          <p:cNvSpPr>
            <a:spLocks noGrp="1"/>
          </p:cNvSpPr>
          <p:nvPr>
            <p:ph type="sldNum" sz="quarter" idx="12"/>
          </p:nvPr>
        </p:nvSpPr>
        <p:spPr/>
        <p:txBody>
          <a:bodyPr/>
          <a:lstStyle/>
          <a:p>
            <a:fld id="{61F2FC5C-9421-9C4D-A73B-D097EDA34DCE}" type="slidenum">
              <a:rPr lang="en-GB" smtClean="0"/>
              <a:t>18</a:t>
            </a:fld>
            <a:endParaRPr lang="en-GB"/>
          </a:p>
        </p:txBody>
      </p:sp>
      <p:sp>
        <p:nvSpPr>
          <p:cNvPr id="7" name="CasellaDiTesto 6">
            <a:extLst>
              <a:ext uri="{FF2B5EF4-FFF2-40B4-BE49-F238E27FC236}">
                <a16:creationId xmlns:a16="http://schemas.microsoft.com/office/drawing/2014/main" id="{28F1EBA9-7EEC-3F75-5050-D24A981931A4}"/>
              </a:ext>
            </a:extLst>
          </p:cNvPr>
          <p:cNvSpPr txBox="1"/>
          <p:nvPr/>
        </p:nvSpPr>
        <p:spPr>
          <a:xfrm>
            <a:off x="4294823" y="5712659"/>
            <a:ext cx="4197667" cy="369332"/>
          </a:xfrm>
          <a:prstGeom prst="rect">
            <a:avLst/>
          </a:prstGeom>
          <a:noFill/>
        </p:spPr>
        <p:txBody>
          <a:bodyPr wrap="square">
            <a:spAutoFit/>
          </a:bodyPr>
          <a:lstStyle/>
          <a:p>
            <a:r>
              <a:rPr lang="it-IT" dirty="0">
                <a:hlinkClick r:id="rId2"/>
              </a:rPr>
              <a:t>https://www.italy-croatia.eu/web/susport</a:t>
            </a:r>
            <a:endParaRPr lang="it-IT" dirty="0"/>
          </a:p>
        </p:txBody>
      </p:sp>
      <p:pic>
        <p:nvPicPr>
          <p:cNvPr id="13" name="Segnaposto contenuto 12">
            <a:extLst>
              <a:ext uri="{FF2B5EF4-FFF2-40B4-BE49-F238E27FC236}">
                <a16:creationId xmlns:a16="http://schemas.microsoft.com/office/drawing/2014/main" id="{D5564BE3-B383-943F-6A47-2C03FF62CAED}"/>
              </a:ext>
            </a:extLst>
          </p:cNvPr>
          <p:cNvPicPr>
            <a:picLocks noGrp="1" noChangeAspect="1"/>
          </p:cNvPicPr>
          <p:nvPr>
            <p:ph idx="1"/>
          </p:nvPr>
        </p:nvPicPr>
        <p:blipFill>
          <a:blip r:embed="rId3"/>
          <a:stretch>
            <a:fillRect/>
          </a:stretch>
        </p:blipFill>
        <p:spPr>
          <a:xfrm>
            <a:off x="2497090" y="1776838"/>
            <a:ext cx="7793132" cy="3839841"/>
          </a:xfrm>
        </p:spPr>
      </p:pic>
    </p:spTree>
    <p:extLst>
      <p:ext uri="{BB962C8B-B14F-4D97-AF65-F5344CB8AC3E}">
        <p14:creationId xmlns:p14="http://schemas.microsoft.com/office/powerpoint/2010/main" val="44025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5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descr="Immagine che contiene testo&#10;&#10;Descrizione generata automaticamente">
            <a:extLst>
              <a:ext uri="{FF2B5EF4-FFF2-40B4-BE49-F238E27FC236}">
                <a16:creationId xmlns:a16="http://schemas.microsoft.com/office/drawing/2014/main" id="{BDDF1B73-9FBF-8A72-8864-B63FD4705F27}"/>
              </a:ext>
            </a:extLst>
          </p:cNvPr>
          <p:cNvPicPr>
            <a:picLocks noGrp="1" noChangeAspect="1"/>
          </p:cNvPicPr>
          <p:nvPr>
            <p:ph idx="1"/>
          </p:nvPr>
        </p:nvPicPr>
        <p:blipFill>
          <a:blip r:embed="rId2"/>
          <a:stretch>
            <a:fillRect/>
          </a:stretch>
        </p:blipFill>
        <p:spPr>
          <a:xfrm>
            <a:off x="1726536" y="643467"/>
            <a:ext cx="8738927" cy="5571066"/>
          </a:xfrm>
          <a:prstGeom prst="rect">
            <a:avLst/>
          </a:prstGeom>
        </p:spPr>
      </p:pic>
      <p:sp>
        <p:nvSpPr>
          <p:cNvPr id="5" name="Segnaposto numero diapositiva 4">
            <a:extLst>
              <a:ext uri="{FF2B5EF4-FFF2-40B4-BE49-F238E27FC236}">
                <a16:creationId xmlns:a16="http://schemas.microsoft.com/office/drawing/2014/main" id="{03CFFCEB-363B-930B-F13B-9F84C2B778B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1F2FC5C-9421-9C4D-A73B-D097EDA34DCE}"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247814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670463-6349-F826-05F1-5D2FCB6405E7}"/>
              </a:ext>
            </a:extLst>
          </p:cNvPr>
          <p:cNvSpPr>
            <a:spLocks noGrp="1"/>
          </p:cNvSpPr>
          <p:nvPr>
            <p:ph type="title"/>
          </p:nvPr>
        </p:nvSpPr>
        <p:spPr>
          <a:xfrm>
            <a:off x="82421" y="0"/>
            <a:ext cx="10515600" cy="1325563"/>
          </a:xfrm>
        </p:spPr>
        <p:txBody>
          <a:bodyPr/>
          <a:lstStyle/>
          <a:p>
            <a:r>
              <a:rPr lang="it-IT" dirty="0"/>
              <a:t>Your project template: </a:t>
            </a:r>
            <a:r>
              <a:rPr lang="it-IT" dirty="0" err="1"/>
              <a:t>let’s</a:t>
            </a:r>
            <a:r>
              <a:rPr lang="it-IT" dirty="0"/>
              <a:t> </a:t>
            </a:r>
            <a:r>
              <a:rPr lang="it-IT" dirty="0" err="1"/>
              <a:t>give</a:t>
            </a:r>
            <a:r>
              <a:rPr lang="it-IT" dirty="0"/>
              <a:t> a look</a:t>
            </a:r>
          </a:p>
        </p:txBody>
      </p:sp>
      <p:sp>
        <p:nvSpPr>
          <p:cNvPr id="5" name="Segnaposto numero diapositiva 4">
            <a:extLst>
              <a:ext uri="{FF2B5EF4-FFF2-40B4-BE49-F238E27FC236}">
                <a16:creationId xmlns:a16="http://schemas.microsoft.com/office/drawing/2014/main" id="{E2F3D93A-68BD-4540-1B5E-CDB714D94B72}"/>
              </a:ext>
            </a:extLst>
          </p:cNvPr>
          <p:cNvSpPr>
            <a:spLocks noGrp="1"/>
          </p:cNvSpPr>
          <p:nvPr>
            <p:ph type="sldNum" sz="quarter" idx="12"/>
          </p:nvPr>
        </p:nvSpPr>
        <p:spPr/>
        <p:txBody>
          <a:bodyPr/>
          <a:lstStyle/>
          <a:p>
            <a:fld id="{61F2FC5C-9421-9C4D-A73B-D097EDA34DCE}" type="slidenum">
              <a:rPr lang="en-GB" smtClean="0"/>
              <a:t>2</a:t>
            </a:fld>
            <a:endParaRPr lang="en-GB"/>
          </a:p>
        </p:txBody>
      </p:sp>
      <p:pic>
        <p:nvPicPr>
          <p:cNvPr id="8" name="Picture 7">
            <a:extLst>
              <a:ext uri="{FF2B5EF4-FFF2-40B4-BE49-F238E27FC236}">
                <a16:creationId xmlns:a16="http://schemas.microsoft.com/office/drawing/2014/main" id="{7CE60686-C468-C8E6-647D-6F616320B04E}"/>
              </a:ext>
            </a:extLst>
          </p:cNvPr>
          <p:cNvPicPr>
            <a:picLocks noChangeAspect="1"/>
          </p:cNvPicPr>
          <p:nvPr/>
        </p:nvPicPr>
        <p:blipFill>
          <a:blip r:embed="rId3"/>
          <a:stretch>
            <a:fillRect/>
          </a:stretch>
        </p:blipFill>
        <p:spPr>
          <a:xfrm>
            <a:off x="2209800" y="1312898"/>
            <a:ext cx="7772400" cy="5043452"/>
          </a:xfrm>
          <a:prstGeom prst="rect">
            <a:avLst/>
          </a:prstGeom>
        </p:spPr>
      </p:pic>
    </p:spTree>
    <p:extLst>
      <p:ext uri="{BB962C8B-B14F-4D97-AF65-F5344CB8AC3E}">
        <p14:creationId xmlns:p14="http://schemas.microsoft.com/office/powerpoint/2010/main" val="363027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3C0902-914B-EC67-3635-91FA71701E7E}"/>
              </a:ext>
            </a:extLst>
          </p:cNvPr>
          <p:cNvSpPr>
            <a:spLocks noGrp="1"/>
          </p:cNvSpPr>
          <p:nvPr>
            <p:ph type="title"/>
          </p:nvPr>
        </p:nvSpPr>
        <p:spPr/>
        <p:txBody>
          <a:bodyPr>
            <a:normAutofit/>
          </a:bodyPr>
          <a:lstStyle/>
          <a:p>
            <a:r>
              <a:rPr lang="it-IT" sz="4000" dirty="0"/>
              <a:t>PROJECT EXAMPLES</a:t>
            </a:r>
            <a:br>
              <a:rPr lang="it-IT" sz="6600" dirty="0"/>
            </a:br>
            <a:r>
              <a:rPr lang="it-IT" sz="3200" dirty="0">
                <a:solidFill>
                  <a:schemeClr val="bg1">
                    <a:lumMod val="65000"/>
                  </a:schemeClr>
                </a:solidFill>
              </a:rPr>
              <a:t>Area 3 - Project: </a:t>
            </a:r>
            <a:r>
              <a:rPr lang="it-IT" sz="3200" dirty="0" err="1">
                <a:solidFill>
                  <a:schemeClr val="bg1">
                    <a:lumMod val="65000"/>
                  </a:schemeClr>
                </a:solidFill>
              </a:rPr>
              <a:t>Watercare</a:t>
            </a:r>
            <a:r>
              <a:rPr lang="it-IT" sz="3200" dirty="0">
                <a:solidFill>
                  <a:schemeClr val="bg1">
                    <a:lumMod val="65000"/>
                  </a:schemeClr>
                </a:solidFill>
              </a:rPr>
              <a:t> </a:t>
            </a:r>
            <a:endParaRPr lang="it-IT" sz="3200" dirty="0"/>
          </a:p>
        </p:txBody>
      </p:sp>
      <p:pic>
        <p:nvPicPr>
          <p:cNvPr id="7" name="Segnaposto contenuto 6" descr="Immagine che contiene testo, spiaggia, esterni, costa&#10;&#10;Descrizione generata automaticamente">
            <a:extLst>
              <a:ext uri="{FF2B5EF4-FFF2-40B4-BE49-F238E27FC236}">
                <a16:creationId xmlns:a16="http://schemas.microsoft.com/office/drawing/2014/main" id="{1C986520-6FAB-B27E-00FA-9770B4464D3E}"/>
              </a:ext>
            </a:extLst>
          </p:cNvPr>
          <p:cNvPicPr>
            <a:picLocks noGrp="1" noChangeAspect="1"/>
          </p:cNvPicPr>
          <p:nvPr>
            <p:ph idx="1"/>
          </p:nvPr>
        </p:nvPicPr>
        <p:blipFill>
          <a:blip r:embed="rId2"/>
          <a:stretch>
            <a:fillRect/>
          </a:stretch>
        </p:blipFill>
        <p:spPr>
          <a:xfrm>
            <a:off x="3150973" y="1690688"/>
            <a:ext cx="6096510" cy="3792450"/>
          </a:xfrm>
        </p:spPr>
      </p:pic>
      <p:sp>
        <p:nvSpPr>
          <p:cNvPr id="5" name="Segnaposto numero diapositiva 4">
            <a:extLst>
              <a:ext uri="{FF2B5EF4-FFF2-40B4-BE49-F238E27FC236}">
                <a16:creationId xmlns:a16="http://schemas.microsoft.com/office/drawing/2014/main" id="{C47ACD4A-2168-D6D9-AEDE-61F6F3BE8B99}"/>
              </a:ext>
            </a:extLst>
          </p:cNvPr>
          <p:cNvSpPr>
            <a:spLocks noGrp="1"/>
          </p:cNvSpPr>
          <p:nvPr>
            <p:ph type="sldNum" sz="quarter" idx="12"/>
          </p:nvPr>
        </p:nvSpPr>
        <p:spPr/>
        <p:txBody>
          <a:bodyPr/>
          <a:lstStyle/>
          <a:p>
            <a:fld id="{61F2FC5C-9421-9C4D-A73B-D097EDA34DCE}" type="slidenum">
              <a:rPr lang="en-GB" smtClean="0"/>
              <a:t>20</a:t>
            </a:fld>
            <a:endParaRPr lang="en-GB"/>
          </a:p>
        </p:txBody>
      </p:sp>
      <p:sp>
        <p:nvSpPr>
          <p:cNvPr id="8" name="CasellaDiTesto 7">
            <a:extLst>
              <a:ext uri="{FF2B5EF4-FFF2-40B4-BE49-F238E27FC236}">
                <a16:creationId xmlns:a16="http://schemas.microsoft.com/office/drawing/2014/main" id="{0C82262D-B26E-54DD-C291-6A00862724C0}"/>
              </a:ext>
            </a:extLst>
          </p:cNvPr>
          <p:cNvSpPr txBox="1"/>
          <p:nvPr/>
        </p:nvSpPr>
        <p:spPr>
          <a:xfrm>
            <a:off x="3908854" y="5743301"/>
            <a:ext cx="4374292" cy="369332"/>
          </a:xfrm>
          <a:prstGeom prst="rect">
            <a:avLst/>
          </a:prstGeom>
          <a:noFill/>
        </p:spPr>
        <p:txBody>
          <a:bodyPr wrap="square" rtlCol="0">
            <a:spAutoFit/>
          </a:bodyPr>
          <a:lstStyle/>
          <a:p>
            <a:r>
              <a:rPr lang="it-IT" dirty="0">
                <a:hlinkClick r:id="rId3"/>
              </a:rPr>
              <a:t>https://www.italy-croatia.eu/web/watercare</a:t>
            </a:r>
            <a:endParaRPr lang="it-IT" dirty="0"/>
          </a:p>
        </p:txBody>
      </p:sp>
    </p:spTree>
    <p:extLst>
      <p:ext uri="{BB962C8B-B14F-4D97-AF65-F5344CB8AC3E}">
        <p14:creationId xmlns:p14="http://schemas.microsoft.com/office/powerpoint/2010/main" val="153574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descr="Immagine che contiene testo&#10;&#10;Descrizione generata automaticamente">
            <a:extLst>
              <a:ext uri="{FF2B5EF4-FFF2-40B4-BE49-F238E27FC236}">
                <a16:creationId xmlns:a16="http://schemas.microsoft.com/office/drawing/2014/main" id="{D3DA5476-65C3-2311-EFAD-6ADC39DE6834}"/>
              </a:ext>
            </a:extLst>
          </p:cNvPr>
          <p:cNvPicPr>
            <a:picLocks noGrp="1" noChangeAspect="1"/>
          </p:cNvPicPr>
          <p:nvPr>
            <p:ph idx="1"/>
          </p:nvPr>
        </p:nvPicPr>
        <p:blipFill>
          <a:blip r:embed="rId2"/>
          <a:stretch>
            <a:fillRect/>
          </a:stretch>
        </p:blipFill>
        <p:spPr>
          <a:xfrm>
            <a:off x="643467" y="811784"/>
            <a:ext cx="10905066" cy="5234431"/>
          </a:xfrm>
          <a:prstGeom prst="rect">
            <a:avLst/>
          </a:prstGeom>
        </p:spPr>
      </p:pic>
      <p:sp>
        <p:nvSpPr>
          <p:cNvPr id="5" name="Segnaposto numero diapositiva 4">
            <a:extLst>
              <a:ext uri="{FF2B5EF4-FFF2-40B4-BE49-F238E27FC236}">
                <a16:creationId xmlns:a16="http://schemas.microsoft.com/office/drawing/2014/main" id="{EDC5AA6D-61FF-D11A-4C73-5B5B9C7DFC1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1F2FC5C-9421-9C4D-A73B-D097EDA34DCE}" type="slidenum">
              <a:rPr lang="en-US">
                <a:solidFill>
                  <a:srgbClr val="FFFFFF"/>
                </a:solidFill>
              </a:rPr>
              <a:pPr>
                <a:spcAft>
                  <a:spcPts val="600"/>
                </a:spcAft>
              </a:pPr>
              <a:t>21</a:t>
            </a:fld>
            <a:endParaRPr lang="en-US">
              <a:solidFill>
                <a:srgbClr val="FFFFFF"/>
              </a:solidFill>
            </a:endParaRPr>
          </a:p>
        </p:txBody>
      </p:sp>
    </p:spTree>
    <p:extLst>
      <p:ext uri="{BB962C8B-B14F-4D97-AF65-F5344CB8AC3E}">
        <p14:creationId xmlns:p14="http://schemas.microsoft.com/office/powerpoint/2010/main" val="1408438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07FEC2-47C0-A4C1-F29E-9A20BBF1524F}"/>
              </a:ext>
            </a:extLst>
          </p:cNvPr>
          <p:cNvSpPr>
            <a:spLocks noGrp="1"/>
          </p:cNvSpPr>
          <p:nvPr>
            <p:ph type="title"/>
          </p:nvPr>
        </p:nvSpPr>
        <p:spPr/>
        <p:txBody>
          <a:bodyPr/>
          <a:lstStyle/>
          <a:p>
            <a:r>
              <a:rPr lang="it-IT" sz="4000" dirty="0"/>
              <a:t>PROJECT EXAMPLES</a:t>
            </a:r>
            <a:br>
              <a:rPr lang="it-IT" sz="8800" dirty="0"/>
            </a:br>
            <a:r>
              <a:rPr lang="it-IT" sz="3200" dirty="0">
                <a:solidFill>
                  <a:schemeClr val="bg1">
                    <a:lumMod val="65000"/>
                  </a:schemeClr>
                </a:solidFill>
              </a:rPr>
              <a:t>Area 4 - Project: Tourism4all </a:t>
            </a:r>
            <a:endParaRPr lang="it-IT" sz="3200" dirty="0"/>
          </a:p>
        </p:txBody>
      </p:sp>
      <p:sp>
        <p:nvSpPr>
          <p:cNvPr id="5" name="Segnaposto numero diapositiva 4">
            <a:extLst>
              <a:ext uri="{FF2B5EF4-FFF2-40B4-BE49-F238E27FC236}">
                <a16:creationId xmlns:a16="http://schemas.microsoft.com/office/drawing/2014/main" id="{B7288998-92A3-347F-555D-D54F0FBEE661}"/>
              </a:ext>
            </a:extLst>
          </p:cNvPr>
          <p:cNvSpPr>
            <a:spLocks noGrp="1"/>
          </p:cNvSpPr>
          <p:nvPr>
            <p:ph type="sldNum" sz="quarter" idx="12"/>
          </p:nvPr>
        </p:nvSpPr>
        <p:spPr/>
        <p:txBody>
          <a:bodyPr/>
          <a:lstStyle/>
          <a:p>
            <a:fld id="{61F2FC5C-9421-9C4D-A73B-D097EDA34DCE}" type="slidenum">
              <a:rPr lang="en-GB" smtClean="0"/>
              <a:t>22</a:t>
            </a:fld>
            <a:endParaRPr lang="en-GB"/>
          </a:p>
        </p:txBody>
      </p:sp>
      <p:sp>
        <p:nvSpPr>
          <p:cNvPr id="6" name="CasellaDiTesto 5">
            <a:extLst>
              <a:ext uri="{FF2B5EF4-FFF2-40B4-BE49-F238E27FC236}">
                <a16:creationId xmlns:a16="http://schemas.microsoft.com/office/drawing/2014/main" id="{5E01256E-3D94-BE7D-E951-D40F77EE7377}"/>
              </a:ext>
            </a:extLst>
          </p:cNvPr>
          <p:cNvSpPr txBox="1"/>
          <p:nvPr/>
        </p:nvSpPr>
        <p:spPr>
          <a:xfrm>
            <a:off x="3901440" y="5783580"/>
            <a:ext cx="4709160" cy="369332"/>
          </a:xfrm>
          <a:prstGeom prst="rect">
            <a:avLst/>
          </a:prstGeom>
          <a:noFill/>
        </p:spPr>
        <p:txBody>
          <a:bodyPr wrap="square" rtlCol="0">
            <a:spAutoFit/>
          </a:bodyPr>
          <a:lstStyle/>
          <a:p>
            <a:r>
              <a:rPr lang="it-IT" dirty="0">
                <a:hlinkClick r:id="rId2"/>
              </a:rPr>
              <a:t>https://www.italy-croatia.eu/web/tourismforall</a:t>
            </a:r>
            <a:endParaRPr lang="it-IT" dirty="0"/>
          </a:p>
        </p:txBody>
      </p:sp>
      <p:pic>
        <p:nvPicPr>
          <p:cNvPr id="8" name="Immagine 7" descr="Immagine che contiene testo, natura&#10;&#10;Descrizione generata automaticamente">
            <a:extLst>
              <a:ext uri="{FF2B5EF4-FFF2-40B4-BE49-F238E27FC236}">
                <a16:creationId xmlns:a16="http://schemas.microsoft.com/office/drawing/2014/main" id="{807B1D29-7EE1-F212-DE81-C28DAD0B0866}"/>
              </a:ext>
            </a:extLst>
          </p:cNvPr>
          <p:cNvPicPr>
            <a:picLocks noChangeAspect="1"/>
          </p:cNvPicPr>
          <p:nvPr/>
        </p:nvPicPr>
        <p:blipFill>
          <a:blip r:embed="rId3"/>
          <a:stretch>
            <a:fillRect/>
          </a:stretch>
        </p:blipFill>
        <p:spPr>
          <a:xfrm>
            <a:off x="2261287" y="1690688"/>
            <a:ext cx="8185200" cy="3959895"/>
          </a:xfrm>
          <a:prstGeom prst="rect">
            <a:avLst/>
          </a:prstGeom>
        </p:spPr>
      </p:pic>
    </p:spTree>
    <p:extLst>
      <p:ext uri="{BB962C8B-B14F-4D97-AF65-F5344CB8AC3E}">
        <p14:creationId xmlns:p14="http://schemas.microsoft.com/office/powerpoint/2010/main" val="384296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6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a:extLst>
              <a:ext uri="{FF2B5EF4-FFF2-40B4-BE49-F238E27FC236}">
                <a16:creationId xmlns:a16="http://schemas.microsoft.com/office/drawing/2014/main" id="{E1BF30F0-C8E0-34E2-CD66-2829AED87F1E}"/>
              </a:ext>
            </a:extLst>
          </p:cNvPr>
          <p:cNvPicPr>
            <a:picLocks noGrp="1" noChangeAspect="1"/>
          </p:cNvPicPr>
          <p:nvPr>
            <p:ph idx="1"/>
          </p:nvPr>
        </p:nvPicPr>
        <p:blipFill>
          <a:blip r:embed="rId2"/>
          <a:stretch>
            <a:fillRect/>
          </a:stretch>
        </p:blipFill>
        <p:spPr>
          <a:xfrm>
            <a:off x="643467" y="1316143"/>
            <a:ext cx="10905066" cy="4225713"/>
          </a:xfrm>
          <a:prstGeom prst="rect">
            <a:avLst/>
          </a:prstGeom>
        </p:spPr>
      </p:pic>
      <p:sp>
        <p:nvSpPr>
          <p:cNvPr id="5" name="Segnaposto numero diapositiva 4">
            <a:extLst>
              <a:ext uri="{FF2B5EF4-FFF2-40B4-BE49-F238E27FC236}">
                <a16:creationId xmlns:a16="http://schemas.microsoft.com/office/drawing/2014/main" id="{3DC25F58-AA0E-C29D-0C98-F281DBAAFDE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1F2FC5C-9421-9C4D-A73B-D097EDA34DCE}" type="slidenum">
              <a:rPr lang="en-US">
                <a:solidFill>
                  <a:srgbClr val="FFFFFF"/>
                </a:solidFill>
              </a:rPr>
              <a:pPr>
                <a:spcAft>
                  <a:spcPts val="600"/>
                </a:spcAft>
              </a:pPr>
              <a:t>23</a:t>
            </a:fld>
            <a:endParaRPr lang="en-US">
              <a:solidFill>
                <a:srgbClr val="FFFFFF"/>
              </a:solidFill>
            </a:endParaRPr>
          </a:p>
        </p:txBody>
      </p:sp>
    </p:spTree>
    <p:extLst>
      <p:ext uri="{BB962C8B-B14F-4D97-AF65-F5344CB8AC3E}">
        <p14:creationId xmlns:p14="http://schemas.microsoft.com/office/powerpoint/2010/main" val="321044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EB0C7183-11D1-01C1-4ECD-6654A57009B3}"/>
              </a:ext>
            </a:extLst>
          </p:cNvPr>
          <p:cNvPicPr>
            <a:picLocks noGrp="1" noChangeAspect="1"/>
          </p:cNvPicPr>
          <p:nvPr>
            <p:ph idx="1"/>
          </p:nvPr>
        </p:nvPicPr>
        <p:blipFill>
          <a:blip r:embed="rId2"/>
          <a:stretch>
            <a:fillRect/>
          </a:stretch>
        </p:blipFill>
        <p:spPr>
          <a:xfrm>
            <a:off x="3907794" y="12747"/>
            <a:ext cx="4847585" cy="6865765"/>
          </a:xfrm>
        </p:spPr>
      </p:pic>
      <p:sp>
        <p:nvSpPr>
          <p:cNvPr id="5" name="Segnaposto numero diapositiva 4">
            <a:extLst>
              <a:ext uri="{FF2B5EF4-FFF2-40B4-BE49-F238E27FC236}">
                <a16:creationId xmlns:a16="http://schemas.microsoft.com/office/drawing/2014/main" id="{0E248390-88C6-6BDF-EA53-7D39D0D8A8ED}"/>
              </a:ext>
            </a:extLst>
          </p:cNvPr>
          <p:cNvSpPr>
            <a:spLocks noGrp="1"/>
          </p:cNvSpPr>
          <p:nvPr>
            <p:ph type="sldNum" sz="quarter" idx="12"/>
          </p:nvPr>
        </p:nvSpPr>
        <p:spPr/>
        <p:txBody>
          <a:bodyPr/>
          <a:lstStyle/>
          <a:p>
            <a:fld id="{61F2FC5C-9421-9C4D-A73B-D097EDA34DCE}" type="slidenum">
              <a:rPr lang="en-GB" smtClean="0"/>
              <a:t>3</a:t>
            </a:fld>
            <a:endParaRPr lang="en-GB"/>
          </a:p>
        </p:txBody>
      </p:sp>
      <p:sp>
        <p:nvSpPr>
          <p:cNvPr id="9" name="Titolo 1">
            <a:extLst>
              <a:ext uri="{FF2B5EF4-FFF2-40B4-BE49-F238E27FC236}">
                <a16:creationId xmlns:a16="http://schemas.microsoft.com/office/drawing/2014/main" id="{A366B4AF-7BB6-A355-9F5F-5058792DC086}"/>
              </a:ext>
            </a:extLst>
          </p:cNvPr>
          <p:cNvSpPr>
            <a:spLocks noGrp="1"/>
          </p:cNvSpPr>
          <p:nvPr>
            <p:ph type="title"/>
          </p:nvPr>
        </p:nvSpPr>
        <p:spPr>
          <a:xfrm>
            <a:off x="223935" y="2870589"/>
            <a:ext cx="3696719" cy="1116821"/>
          </a:xfrm>
        </p:spPr>
        <p:txBody>
          <a:bodyPr>
            <a:noAutofit/>
          </a:bodyPr>
          <a:lstStyle/>
          <a:p>
            <a:pPr algn="ctr"/>
            <a:r>
              <a:rPr lang="it-IT" sz="3200" dirty="0"/>
              <a:t>YOUR FINAL PITCH </a:t>
            </a:r>
            <a:r>
              <a:rPr lang="it-IT" sz="3200" dirty="0">
                <a:sym typeface="Wingdings" pitchFamily="2" charset="2"/>
              </a:rPr>
              <a:t> </a:t>
            </a:r>
            <a:br>
              <a:rPr lang="it-IT" sz="3200" dirty="0">
                <a:sym typeface="Wingdings" pitchFamily="2" charset="2"/>
              </a:rPr>
            </a:br>
            <a:r>
              <a:rPr lang="it-IT" sz="3200" dirty="0">
                <a:sym typeface="Wingdings" pitchFamily="2" charset="2"/>
              </a:rPr>
              <a:t>INFOGRAPHIC</a:t>
            </a:r>
            <a:endParaRPr lang="it-IT" sz="3200" dirty="0"/>
          </a:p>
        </p:txBody>
      </p:sp>
    </p:spTree>
    <p:extLst>
      <p:ext uri="{BB962C8B-B14F-4D97-AF65-F5344CB8AC3E}">
        <p14:creationId xmlns:p14="http://schemas.microsoft.com/office/powerpoint/2010/main" val="20772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8F5C0-8DE0-2A5A-E5B4-58F1D182DB68}"/>
              </a:ext>
            </a:extLst>
          </p:cNvPr>
          <p:cNvSpPr>
            <a:spLocks noGrp="1"/>
          </p:cNvSpPr>
          <p:nvPr>
            <p:ph idx="1"/>
          </p:nvPr>
        </p:nvSpPr>
        <p:spPr>
          <a:xfrm>
            <a:off x="559837" y="233265"/>
            <a:ext cx="10793963" cy="5943698"/>
          </a:xfrm>
        </p:spPr>
        <p:txBody>
          <a:bodyPr>
            <a:normAutofit/>
          </a:bodyPr>
          <a:lstStyle/>
          <a:p>
            <a:pPr marL="0" indent="0" algn="just">
              <a:buNone/>
            </a:pPr>
            <a:r>
              <a:rPr lang="en-US" sz="3600" b="1" dirty="0">
                <a:solidFill>
                  <a:srgbClr val="333333"/>
                </a:solidFill>
                <a:effectLst/>
                <a:ea typeface="Arial" panose="020B0604020202020204" pitchFamily="34" charset="0"/>
              </a:rPr>
              <a:t>Timing of the group work for December 7th</a:t>
            </a:r>
            <a:endParaRPr lang="en-IT" sz="3600" dirty="0">
              <a:effectLst/>
              <a:ea typeface="Times New Roman" panose="02020603050405020304" pitchFamily="18" charset="0"/>
            </a:endParaRPr>
          </a:p>
          <a:p>
            <a:pPr marL="0" indent="0" algn="just">
              <a:buNone/>
            </a:pPr>
            <a:endParaRPr lang="en-US" sz="2400" dirty="0">
              <a:solidFill>
                <a:srgbClr val="333333"/>
              </a:solidFill>
              <a:effectLst/>
              <a:ea typeface="Arial" panose="020B0604020202020204" pitchFamily="34" charset="0"/>
            </a:endParaRPr>
          </a:p>
          <a:p>
            <a:pPr algn="just"/>
            <a:r>
              <a:rPr lang="en-US" sz="2400" dirty="0">
                <a:solidFill>
                  <a:srgbClr val="333333"/>
                </a:solidFill>
                <a:effectLst/>
                <a:ea typeface="Arial" panose="020B0604020202020204" pitchFamily="34" charset="0"/>
              </a:rPr>
              <a:t>10.00 - 10.15 - Preliminary instructions to groups</a:t>
            </a:r>
            <a:endParaRPr lang="en-IT" sz="2400" dirty="0">
              <a:effectLst/>
              <a:ea typeface="Times New Roman" panose="02020603050405020304" pitchFamily="18" charset="0"/>
            </a:endParaRPr>
          </a:p>
          <a:p>
            <a:pPr algn="just"/>
            <a:r>
              <a:rPr lang="en-US" sz="2400" dirty="0">
                <a:solidFill>
                  <a:srgbClr val="333333"/>
                </a:solidFill>
                <a:effectLst/>
                <a:ea typeface="Arial" panose="020B0604020202020204" pitchFamily="34" charset="0"/>
              </a:rPr>
              <a:t>10.15 - 11.00 - Ideas brainstorming and Problem to face definition</a:t>
            </a:r>
            <a:endParaRPr lang="en-IT" sz="2400" dirty="0">
              <a:effectLst/>
              <a:ea typeface="Times New Roman" panose="02020603050405020304" pitchFamily="18" charset="0"/>
            </a:endParaRPr>
          </a:p>
          <a:p>
            <a:pPr algn="just"/>
            <a:r>
              <a:rPr lang="en-US" sz="2400" dirty="0">
                <a:solidFill>
                  <a:srgbClr val="333333"/>
                </a:solidFill>
                <a:effectLst/>
                <a:ea typeface="Arial" panose="020B0604020202020204" pitchFamily="34" charset="0"/>
              </a:rPr>
              <a:t>11.00 - 11.15 - Project title and project axis definition</a:t>
            </a:r>
            <a:endParaRPr lang="en-IT" sz="2400" dirty="0">
              <a:effectLst/>
              <a:ea typeface="Times New Roman" panose="02020603050405020304" pitchFamily="18" charset="0"/>
            </a:endParaRPr>
          </a:p>
          <a:p>
            <a:pPr algn="just"/>
            <a:r>
              <a:rPr lang="en-US" sz="2400" dirty="0">
                <a:solidFill>
                  <a:srgbClr val="333333"/>
                </a:solidFill>
                <a:effectLst/>
                <a:ea typeface="Arial" panose="020B0604020202020204" pitchFamily="34" charset="0"/>
              </a:rPr>
              <a:t>11.15 - 11.45 - Previous projects identification connected to the problem to face (min. 2) and Potential partners identification (min. 4)</a:t>
            </a:r>
            <a:endParaRPr lang="en-IT" sz="2400" dirty="0">
              <a:effectLst/>
              <a:ea typeface="Times New Roman" panose="02020603050405020304" pitchFamily="18" charset="0"/>
            </a:endParaRPr>
          </a:p>
          <a:p>
            <a:pPr algn="just"/>
            <a:r>
              <a:rPr lang="en-US" sz="2400" dirty="0">
                <a:solidFill>
                  <a:srgbClr val="333333"/>
                </a:solidFill>
                <a:effectLst/>
                <a:ea typeface="Arial" panose="020B0604020202020204" pitchFamily="34" charset="0"/>
              </a:rPr>
              <a:t>11.45 - 12.00 - Pitch preparation (no need to prepare slides, just the </a:t>
            </a:r>
            <a:r>
              <a:rPr lang="en-US" sz="2400" u="sng" dirty="0">
                <a:solidFill>
                  <a:srgbClr val="333333"/>
                </a:solidFill>
                <a:ea typeface="Arial" panose="020B0604020202020204" pitchFamily="34" charset="0"/>
              </a:rPr>
              <a:t>P</a:t>
            </a:r>
            <a:r>
              <a:rPr lang="en-US" sz="2400" u="sng" dirty="0">
                <a:solidFill>
                  <a:srgbClr val="333333"/>
                </a:solidFill>
                <a:effectLst/>
                <a:ea typeface="Arial" panose="020B0604020202020204" pitchFamily="34" charset="0"/>
              </a:rPr>
              <a:t>roject’s structure template and the Infographic</a:t>
            </a:r>
            <a:r>
              <a:rPr lang="en-US" sz="2400" dirty="0">
                <a:solidFill>
                  <a:srgbClr val="333333"/>
                </a:solidFill>
                <a:effectLst/>
                <a:ea typeface="Arial" panose="020B0604020202020204" pitchFamily="34" charset="0"/>
              </a:rPr>
              <a:t>) </a:t>
            </a:r>
            <a:endParaRPr lang="en-IT" sz="2400" dirty="0">
              <a:effectLst/>
              <a:ea typeface="Times New Roman" panose="02020603050405020304" pitchFamily="18" charset="0"/>
            </a:endParaRPr>
          </a:p>
          <a:p>
            <a:pPr algn="just"/>
            <a:r>
              <a:rPr lang="en-US" sz="2400" dirty="0">
                <a:solidFill>
                  <a:srgbClr val="333333"/>
                </a:solidFill>
                <a:effectLst/>
                <a:ea typeface="Arial" panose="020B0604020202020204" pitchFamily="34" charset="0"/>
              </a:rPr>
              <a:t>12.00 - 12.30 - Pitches (2 min max per group)</a:t>
            </a:r>
            <a:endParaRPr lang="en-IT" sz="2400" dirty="0">
              <a:effectLst/>
              <a:ea typeface="Times New Roman" panose="02020603050405020304" pitchFamily="18" charset="0"/>
            </a:endParaRPr>
          </a:p>
          <a:p>
            <a:pPr algn="just"/>
            <a:r>
              <a:rPr lang="en-US" sz="2400" dirty="0">
                <a:solidFill>
                  <a:srgbClr val="333333"/>
                </a:solidFill>
                <a:effectLst/>
                <a:ea typeface="Arial" panose="020B0604020202020204" pitchFamily="34" charset="0"/>
              </a:rPr>
              <a:t>12.30 - 13.00 - Award ceremony and celebrations</a:t>
            </a:r>
            <a:endParaRPr lang="en-IT" sz="2400" dirty="0">
              <a:effectLst/>
              <a:ea typeface="Times New Roman" panose="02020603050405020304" pitchFamily="18" charset="0"/>
            </a:endParaRPr>
          </a:p>
        </p:txBody>
      </p:sp>
      <p:sp>
        <p:nvSpPr>
          <p:cNvPr id="5" name="Slide Number Placeholder 4">
            <a:extLst>
              <a:ext uri="{FF2B5EF4-FFF2-40B4-BE49-F238E27FC236}">
                <a16:creationId xmlns:a16="http://schemas.microsoft.com/office/drawing/2014/main" id="{2DAA07EB-65F2-D05E-E038-8B5FFC03C81A}"/>
              </a:ext>
            </a:extLst>
          </p:cNvPr>
          <p:cNvSpPr>
            <a:spLocks noGrp="1"/>
          </p:cNvSpPr>
          <p:nvPr>
            <p:ph type="sldNum" sz="quarter" idx="12"/>
          </p:nvPr>
        </p:nvSpPr>
        <p:spPr/>
        <p:txBody>
          <a:bodyPr/>
          <a:lstStyle/>
          <a:p>
            <a:fld id="{61F2FC5C-9421-9C4D-A73B-D097EDA34DCE}" type="slidenum">
              <a:rPr lang="en-GB" smtClean="0"/>
              <a:t>4</a:t>
            </a:fld>
            <a:endParaRPr lang="en-GB"/>
          </a:p>
        </p:txBody>
      </p:sp>
    </p:spTree>
    <p:extLst>
      <p:ext uri="{BB962C8B-B14F-4D97-AF65-F5344CB8AC3E}">
        <p14:creationId xmlns:p14="http://schemas.microsoft.com/office/powerpoint/2010/main" val="3940855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8F5C0-8DE0-2A5A-E5B4-58F1D182DB68}"/>
              </a:ext>
            </a:extLst>
          </p:cNvPr>
          <p:cNvSpPr>
            <a:spLocks noGrp="1"/>
          </p:cNvSpPr>
          <p:nvPr>
            <p:ph idx="1"/>
          </p:nvPr>
        </p:nvSpPr>
        <p:spPr>
          <a:xfrm>
            <a:off x="559837" y="233265"/>
            <a:ext cx="10793963" cy="5943698"/>
          </a:xfrm>
        </p:spPr>
        <p:txBody>
          <a:bodyPr>
            <a:normAutofit/>
          </a:bodyPr>
          <a:lstStyle/>
          <a:p>
            <a:pPr marL="0" indent="0" algn="just">
              <a:buNone/>
            </a:pPr>
            <a:endParaRPr lang="en-IT" sz="1800" dirty="0">
              <a:effectLst/>
              <a:ea typeface="Times New Roman" panose="02020603050405020304" pitchFamily="18" charset="0"/>
            </a:endParaRPr>
          </a:p>
          <a:p>
            <a:pPr marL="0" indent="0" algn="just">
              <a:buNone/>
            </a:pPr>
            <a:r>
              <a:rPr lang="en-GB" sz="3600" b="1" dirty="0">
                <a:solidFill>
                  <a:srgbClr val="333333"/>
                </a:solidFill>
                <a:effectLst/>
                <a:ea typeface="Arial" panose="020B0604020202020204" pitchFamily="34" charset="0"/>
              </a:rPr>
              <a:t>Assessment</a:t>
            </a:r>
            <a:endParaRPr lang="en-GB" sz="3600" dirty="0">
              <a:effectLst/>
              <a:ea typeface="Times New Roman" panose="02020603050405020304" pitchFamily="18" charset="0"/>
            </a:endParaRPr>
          </a:p>
          <a:p>
            <a:pPr marL="0" indent="0" algn="just">
              <a:buNone/>
            </a:pPr>
            <a:r>
              <a:rPr lang="en-GB" sz="2400" dirty="0">
                <a:solidFill>
                  <a:srgbClr val="333333"/>
                </a:solidFill>
                <a:effectLst/>
                <a:ea typeface="Arial" panose="020B0604020202020204" pitchFamily="34" charset="0"/>
              </a:rPr>
              <a:t>The Jury will </a:t>
            </a:r>
            <a:r>
              <a:rPr lang="en-GB" sz="2400" dirty="0" err="1">
                <a:solidFill>
                  <a:srgbClr val="333333"/>
                </a:solidFill>
                <a:effectLst/>
                <a:ea typeface="Arial" panose="020B0604020202020204" pitchFamily="34" charset="0"/>
              </a:rPr>
              <a:t>analyze</a:t>
            </a:r>
            <a:r>
              <a:rPr lang="en-GB" sz="2400" dirty="0">
                <a:solidFill>
                  <a:srgbClr val="333333"/>
                </a:solidFill>
                <a:effectLst/>
                <a:ea typeface="Arial" panose="020B0604020202020204" pitchFamily="34" charset="0"/>
              </a:rPr>
              <a:t> and evaluate all the works presented by the Teams according to the following evaluation criteria:</a:t>
            </a:r>
            <a:endParaRPr lang="en-GB" sz="2400" dirty="0">
              <a:effectLst/>
              <a:ea typeface="Times New Roman" panose="02020603050405020304" pitchFamily="18" charset="0"/>
            </a:endParaRPr>
          </a:p>
          <a:p>
            <a:pPr marL="0" indent="0" algn="just">
              <a:lnSpc>
                <a:spcPts val="1395"/>
              </a:lnSpc>
              <a:buNone/>
            </a:pPr>
            <a:r>
              <a:rPr lang="en-GB" sz="2400" dirty="0">
                <a:solidFill>
                  <a:srgbClr val="333333"/>
                </a:solidFill>
                <a:effectLst/>
                <a:ea typeface="Arial" panose="020B0604020202020204" pitchFamily="34" charset="0"/>
              </a:rPr>
              <a:t> </a:t>
            </a:r>
            <a:endParaRPr lang="en-GB" sz="2400" dirty="0">
              <a:effectLst/>
              <a:ea typeface="Times New Roman" panose="02020603050405020304" pitchFamily="18" charset="0"/>
            </a:endParaRPr>
          </a:p>
          <a:p>
            <a:pPr marL="342900" lvl="0" indent="-342900" algn="just">
              <a:buFont typeface="Symbol" pitchFamily="2" charset="2"/>
              <a:buChar char=""/>
            </a:pPr>
            <a:r>
              <a:rPr lang="en-GB" sz="2400" dirty="0">
                <a:effectLst/>
                <a:ea typeface="Times New Roman" panose="02020603050405020304" pitchFamily="18" charset="0"/>
              </a:rPr>
              <a:t>Innovation: key ideas and background of the solution identified - from 1 to 10 points</a:t>
            </a:r>
          </a:p>
          <a:p>
            <a:pPr marL="342900" lvl="0" indent="-342900" algn="just">
              <a:buFont typeface="Symbol" pitchFamily="2" charset="2"/>
              <a:buChar char=""/>
            </a:pPr>
            <a:r>
              <a:rPr lang="en-GB" sz="2400" dirty="0">
                <a:effectLst/>
                <a:ea typeface="Times New Roman" panose="02020603050405020304" pitchFamily="18" charset="0"/>
              </a:rPr>
              <a:t>Consistency with EUSAIR - 1 to 10 points</a:t>
            </a:r>
          </a:p>
          <a:p>
            <a:pPr marL="342900" lvl="0" indent="-342900" algn="just">
              <a:buFont typeface="Symbol" pitchFamily="2" charset="2"/>
              <a:buChar char=""/>
            </a:pPr>
            <a:r>
              <a:rPr lang="en-GB" sz="2400" dirty="0">
                <a:effectLst/>
                <a:ea typeface="Times New Roman" panose="02020603050405020304" pitchFamily="18" charset="0"/>
              </a:rPr>
              <a:t>Utility and impact: commercial value or social perspective - from 1 to 10 points</a:t>
            </a:r>
          </a:p>
          <a:p>
            <a:pPr marL="342900" lvl="0" indent="-342900" algn="just">
              <a:buFont typeface="Symbol" pitchFamily="2" charset="2"/>
              <a:buChar char=""/>
            </a:pPr>
            <a:r>
              <a:rPr lang="en-GB" sz="2400" dirty="0">
                <a:effectLst/>
                <a:ea typeface="Times New Roman" panose="02020603050405020304" pitchFamily="18" charset="0"/>
              </a:rPr>
              <a:t>Enhancement of the reference area and scalability - from 1 to 10 points</a:t>
            </a:r>
          </a:p>
          <a:p>
            <a:pPr marL="342900" lvl="0" indent="-342900" algn="just">
              <a:buFont typeface="Symbol" pitchFamily="2" charset="2"/>
              <a:buChar char=""/>
            </a:pPr>
            <a:r>
              <a:rPr lang="en-GB" sz="2400" dirty="0">
                <a:effectLst/>
                <a:ea typeface="Times New Roman" panose="02020603050405020304" pitchFamily="18" charset="0"/>
              </a:rPr>
              <a:t>Presentation: degree of completeness and clarity of the information received - from 1 to 10 points</a:t>
            </a:r>
          </a:p>
          <a:p>
            <a:endParaRPr lang="en-GB" dirty="0"/>
          </a:p>
        </p:txBody>
      </p:sp>
      <p:sp>
        <p:nvSpPr>
          <p:cNvPr id="5" name="Slide Number Placeholder 4">
            <a:extLst>
              <a:ext uri="{FF2B5EF4-FFF2-40B4-BE49-F238E27FC236}">
                <a16:creationId xmlns:a16="http://schemas.microsoft.com/office/drawing/2014/main" id="{2DAA07EB-65F2-D05E-E038-8B5FFC03C81A}"/>
              </a:ext>
            </a:extLst>
          </p:cNvPr>
          <p:cNvSpPr>
            <a:spLocks noGrp="1"/>
          </p:cNvSpPr>
          <p:nvPr>
            <p:ph type="sldNum" sz="quarter" idx="12"/>
          </p:nvPr>
        </p:nvSpPr>
        <p:spPr/>
        <p:txBody>
          <a:bodyPr/>
          <a:lstStyle/>
          <a:p>
            <a:fld id="{61F2FC5C-9421-9C4D-A73B-D097EDA34DCE}" type="slidenum">
              <a:rPr lang="en-GB" smtClean="0"/>
              <a:t>5</a:t>
            </a:fld>
            <a:endParaRPr lang="en-GB"/>
          </a:p>
        </p:txBody>
      </p:sp>
    </p:spTree>
    <p:extLst>
      <p:ext uri="{BB962C8B-B14F-4D97-AF65-F5344CB8AC3E}">
        <p14:creationId xmlns:p14="http://schemas.microsoft.com/office/powerpoint/2010/main" val="418190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64D1E8-7161-5ABF-43D6-741C7594DACF}"/>
              </a:ext>
            </a:extLst>
          </p:cNvPr>
          <p:cNvSpPr>
            <a:spLocks noGrp="1"/>
          </p:cNvSpPr>
          <p:nvPr>
            <p:ph type="sldNum" sz="quarter" idx="12"/>
          </p:nvPr>
        </p:nvSpPr>
        <p:spPr/>
        <p:txBody>
          <a:bodyPr/>
          <a:lstStyle/>
          <a:p>
            <a:fld id="{61F2FC5C-9421-9C4D-A73B-D097EDA34DCE}" type="slidenum">
              <a:rPr lang="en-GB" smtClean="0"/>
              <a:t>6</a:t>
            </a:fld>
            <a:endParaRPr lang="en-GB"/>
          </a:p>
        </p:txBody>
      </p:sp>
      <p:pic>
        <p:nvPicPr>
          <p:cNvPr id="6" name="Picture 5">
            <a:extLst>
              <a:ext uri="{FF2B5EF4-FFF2-40B4-BE49-F238E27FC236}">
                <a16:creationId xmlns:a16="http://schemas.microsoft.com/office/drawing/2014/main" id="{4DED469E-1C6D-C036-20A2-D7B7E9093905}"/>
              </a:ext>
            </a:extLst>
          </p:cNvPr>
          <p:cNvPicPr>
            <a:picLocks noChangeAspect="1"/>
          </p:cNvPicPr>
          <p:nvPr/>
        </p:nvPicPr>
        <p:blipFill>
          <a:blip r:embed="rId2"/>
          <a:stretch>
            <a:fillRect/>
          </a:stretch>
        </p:blipFill>
        <p:spPr>
          <a:xfrm>
            <a:off x="3711438" y="0"/>
            <a:ext cx="4769124" cy="6858000"/>
          </a:xfrm>
          <a:prstGeom prst="rect">
            <a:avLst/>
          </a:prstGeom>
        </p:spPr>
      </p:pic>
    </p:spTree>
    <p:extLst>
      <p:ext uri="{BB962C8B-B14F-4D97-AF65-F5344CB8AC3E}">
        <p14:creationId xmlns:p14="http://schemas.microsoft.com/office/powerpoint/2010/main" val="164902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B183DD-78AC-C420-E8C2-3B91B30CDCB4}"/>
              </a:ext>
            </a:extLst>
          </p:cNvPr>
          <p:cNvSpPr>
            <a:spLocks noGrp="1"/>
          </p:cNvSpPr>
          <p:nvPr>
            <p:ph type="ctrTitle"/>
          </p:nvPr>
        </p:nvSpPr>
        <p:spPr/>
        <p:txBody>
          <a:bodyPr/>
          <a:lstStyle/>
          <a:p>
            <a:r>
              <a:rPr lang="en-GB" dirty="0"/>
              <a:t>EUSAIR STRATEGY</a:t>
            </a:r>
          </a:p>
        </p:txBody>
      </p:sp>
      <p:sp>
        <p:nvSpPr>
          <p:cNvPr id="3" name="Sottotitolo 2">
            <a:extLst>
              <a:ext uri="{FF2B5EF4-FFF2-40B4-BE49-F238E27FC236}">
                <a16:creationId xmlns:a16="http://schemas.microsoft.com/office/drawing/2014/main" id="{417A9CCB-2A1E-6E1D-3B3A-17C410CFA800}"/>
              </a:ext>
            </a:extLst>
          </p:cNvPr>
          <p:cNvSpPr>
            <a:spLocks noGrp="1"/>
          </p:cNvSpPr>
          <p:nvPr>
            <p:ph type="subTitle" idx="1"/>
          </p:nvPr>
        </p:nvSpPr>
        <p:spPr>
          <a:xfrm>
            <a:off x="1524000" y="3602038"/>
            <a:ext cx="9144000" cy="1287203"/>
          </a:xfrm>
        </p:spPr>
        <p:txBody>
          <a:bodyPr/>
          <a:lstStyle/>
          <a:p>
            <a:endParaRPr lang="en-GB" dirty="0"/>
          </a:p>
          <a:p>
            <a:r>
              <a:rPr lang="en-GB" sz="2800" dirty="0"/>
              <a:t>30</a:t>
            </a:r>
            <a:r>
              <a:rPr lang="en-GB" sz="2800" baseline="30000" dirty="0"/>
              <a:t>th</a:t>
            </a:r>
            <a:r>
              <a:rPr lang="en-GB" sz="2800" dirty="0"/>
              <a:t> November 2022</a:t>
            </a:r>
          </a:p>
        </p:txBody>
      </p:sp>
      <p:pic>
        <p:nvPicPr>
          <p:cNvPr id="4" name="Immagine 3">
            <a:extLst>
              <a:ext uri="{FF2B5EF4-FFF2-40B4-BE49-F238E27FC236}">
                <a16:creationId xmlns:a16="http://schemas.microsoft.com/office/drawing/2014/main" id="{BDAB1047-0830-0500-7E15-5EECD5542ABA}"/>
              </a:ext>
            </a:extLst>
          </p:cNvPr>
          <p:cNvPicPr>
            <a:picLocks noChangeAspect="1"/>
          </p:cNvPicPr>
          <p:nvPr/>
        </p:nvPicPr>
        <p:blipFill>
          <a:blip r:embed="rId2"/>
          <a:stretch>
            <a:fillRect/>
          </a:stretch>
        </p:blipFill>
        <p:spPr>
          <a:xfrm>
            <a:off x="8823960" y="675586"/>
            <a:ext cx="2653167" cy="893554"/>
          </a:xfrm>
          <a:prstGeom prst="rect">
            <a:avLst/>
          </a:prstGeom>
        </p:spPr>
      </p:pic>
      <p:pic>
        <p:nvPicPr>
          <p:cNvPr id="6" name="Immagine 5">
            <a:extLst>
              <a:ext uri="{FF2B5EF4-FFF2-40B4-BE49-F238E27FC236}">
                <a16:creationId xmlns:a16="http://schemas.microsoft.com/office/drawing/2014/main" id="{2478097B-419C-CD73-BEF4-26F86EF46621}"/>
              </a:ext>
            </a:extLst>
          </p:cNvPr>
          <p:cNvPicPr>
            <a:picLocks noChangeAspect="1"/>
          </p:cNvPicPr>
          <p:nvPr/>
        </p:nvPicPr>
        <p:blipFill>
          <a:blip r:embed="rId3"/>
          <a:stretch>
            <a:fillRect/>
          </a:stretch>
        </p:blipFill>
        <p:spPr>
          <a:xfrm>
            <a:off x="6947200" y="431757"/>
            <a:ext cx="1876760" cy="1300789"/>
          </a:xfrm>
          <a:prstGeom prst="rect">
            <a:avLst/>
          </a:prstGeom>
        </p:spPr>
      </p:pic>
      <p:sp>
        <p:nvSpPr>
          <p:cNvPr id="5" name="Segnaposto numero diapositiva 4">
            <a:extLst>
              <a:ext uri="{FF2B5EF4-FFF2-40B4-BE49-F238E27FC236}">
                <a16:creationId xmlns:a16="http://schemas.microsoft.com/office/drawing/2014/main" id="{0CA7954E-7D80-D5D0-B4E0-976F6126B0BE}"/>
              </a:ext>
            </a:extLst>
          </p:cNvPr>
          <p:cNvSpPr>
            <a:spLocks noGrp="1"/>
          </p:cNvSpPr>
          <p:nvPr>
            <p:ph type="sldNum" sz="quarter" idx="12"/>
          </p:nvPr>
        </p:nvSpPr>
        <p:spPr/>
        <p:txBody>
          <a:bodyPr/>
          <a:lstStyle/>
          <a:p>
            <a:fld id="{61F2FC5C-9421-9C4D-A73B-D097EDA34DCE}" type="slidenum">
              <a:rPr lang="en-GB" smtClean="0"/>
              <a:t>7</a:t>
            </a:fld>
            <a:endParaRPr lang="en-GB"/>
          </a:p>
        </p:txBody>
      </p:sp>
    </p:spTree>
    <p:extLst>
      <p:ext uri="{BB962C8B-B14F-4D97-AF65-F5344CB8AC3E}">
        <p14:creationId xmlns:p14="http://schemas.microsoft.com/office/powerpoint/2010/main" val="3294815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he contiene testo, esterni, costa&#10;&#10;Descrizione generata automaticamente">
            <a:extLst>
              <a:ext uri="{FF2B5EF4-FFF2-40B4-BE49-F238E27FC236}">
                <a16:creationId xmlns:a16="http://schemas.microsoft.com/office/drawing/2014/main" id="{717D773F-461D-0D28-3F4F-5D3B460E47F2}"/>
              </a:ext>
            </a:extLst>
          </p:cNvPr>
          <p:cNvPicPr>
            <a:picLocks noChangeAspect="1"/>
          </p:cNvPicPr>
          <p:nvPr/>
        </p:nvPicPr>
        <p:blipFill rotWithShape="1">
          <a:blip r:embed="rId2"/>
          <a:srcRect l="3111" r="1" b="1"/>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D3008D9B-57C2-F23D-984E-B2E031842627}"/>
              </a:ext>
            </a:extLst>
          </p:cNvPr>
          <p:cNvSpPr>
            <a:spLocks noGrp="1"/>
          </p:cNvSpPr>
          <p:nvPr>
            <p:ph type="title"/>
          </p:nvPr>
        </p:nvSpPr>
        <p:spPr>
          <a:xfrm>
            <a:off x="709448" y="1913950"/>
            <a:ext cx="4204137" cy="1342754"/>
          </a:xfrm>
        </p:spPr>
        <p:txBody>
          <a:bodyPr>
            <a:normAutofit/>
          </a:bodyPr>
          <a:lstStyle/>
          <a:p>
            <a:pPr algn="ctr"/>
            <a:r>
              <a:rPr lang="it-IT" sz="3600" dirty="0"/>
              <a:t>«WHY» EUSAIR</a:t>
            </a:r>
          </a:p>
        </p:txBody>
      </p:sp>
      <p:sp>
        <p:nvSpPr>
          <p:cNvPr id="4" name="Segnaposto numero diapositiva 3">
            <a:extLst>
              <a:ext uri="{FF2B5EF4-FFF2-40B4-BE49-F238E27FC236}">
                <a16:creationId xmlns:a16="http://schemas.microsoft.com/office/drawing/2014/main" id="{C1FDE2DA-BB36-6C09-D8D1-ACC920078870}"/>
              </a:ext>
            </a:extLst>
          </p:cNvPr>
          <p:cNvSpPr>
            <a:spLocks noGrp="1"/>
          </p:cNvSpPr>
          <p:nvPr>
            <p:ph type="sldNum" sz="quarter" idx="12"/>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a:normAutofit/>
          </a:bodyPr>
          <a:lstStyle/>
          <a:p>
            <a:pPr algn="ctr">
              <a:lnSpc>
                <a:spcPct val="90000"/>
              </a:lnSpc>
              <a:spcAft>
                <a:spcPts val="600"/>
              </a:spcAft>
            </a:pPr>
            <a:fld id="{61F2FC5C-9421-9C4D-A73B-D097EDA34DCE}" type="slidenum">
              <a:rPr lang="en-GB" sz="1100">
                <a:solidFill>
                  <a:schemeClr val="tx1"/>
                </a:solidFill>
              </a:rPr>
              <a:pPr algn="ctr">
                <a:lnSpc>
                  <a:spcPct val="90000"/>
                </a:lnSpc>
                <a:spcAft>
                  <a:spcPts val="600"/>
                </a:spcAft>
              </a:pPr>
              <a:t>8</a:t>
            </a:fld>
            <a:endParaRPr lang="en-GB" sz="1100">
              <a:solidFill>
                <a:schemeClr val="tx1"/>
              </a:solidFill>
            </a:endParaRP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2DADABA6-F9EB-8280-C2B6-188195620AB3}"/>
              </a:ext>
            </a:extLst>
          </p:cNvPr>
          <p:cNvSpPr>
            <a:spLocks noGrp="1"/>
          </p:cNvSpPr>
          <p:nvPr>
            <p:ph idx="1"/>
          </p:nvPr>
        </p:nvSpPr>
        <p:spPr>
          <a:xfrm>
            <a:off x="591733" y="3440436"/>
            <a:ext cx="4117428" cy="2619839"/>
          </a:xfrm>
        </p:spPr>
        <p:txBody>
          <a:bodyPr anchor="ctr">
            <a:normAutofit/>
          </a:bodyPr>
          <a:lstStyle/>
          <a:p>
            <a:pPr marL="0" indent="0" algn="just">
              <a:buNone/>
            </a:pPr>
            <a:r>
              <a:rPr lang="en-US" sz="1800" dirty="0"/>
              <a:t>«We, the Members of the Adriatic Ionian Council (AIC), are convinced that the EU Strategy for the Adriatic and Ionian Region (EUSAIR) will give new impetus for cooperation and investment to the benefit of all involved and to the peace and security of the entire area»</a:t>
            </a:r>
          </a:p>
          <a:p>
            <a:pPr marL="0" indent="0">
              <a:buNone/>
            </a:pPr>
            <a:r>
              <a:rPr lang="it-IT" sz="1700" i="1" dirty="0"/>
              <a:t>XVII Meeting of the </a:t>
            </a:r>
            <a:r>
              <a:rPr lang="it-IT" sz="1700" i="1" dirty="0" err="1"/>
              <a:t>Adriatic</a:t>
            </a:r>
            <a:r>
              <a:rPr lang="it-IT" sz="1700" i="1" dirty="0"/>
              <a:t> </a:t>
            </a:r>
            <a:r>
              <a:rPr lang="it-IT" sz="1700" i="1" dirty="0" err="1"/>
              <a:t>Ionian</a:t>
            </a:r>
            <a:r>
              <a:rPr lang="it-IT" sz="1700" i="1" dirty="0"/>
              <a:t> </a:t>
            </a:r>
            <a:r>
              <a:rPr lang="it-IT" sz="1700" i="1" dirty="0" err="1"/>
              <a:t>Council</a:t>
            </a:r>
            <a:r>
              <a:rPr lang="it-IT" sz="1700" i="1" dirty="0"/>
              <a:t> </a:t>
            </a:r>
            <a:r>
              <a:rPr lang="it-IT" sz="1700" i="1" dirty="0" err="1"/>
              <a:t>Brussels</a:t>
            </a:r>
            <a:r>
              <a:rPr lang="it-IT" sz="1700" i="1" dirty="0"/>
              <a:t> </a:t>
            </a:r>
            <a:r>
              <a:rPr lang="it-IT" sz="1700" i="1" dirty="0" err="1"/>
              <a:t>Declaration</a:t>
            </a:r>
            <a:r>
              <a:rPr lang="it-IT" sz="1700" i="1" dirty="0"/>
              <a:t> 13 </a:t>
            </a:r>
            <a:r>
              <a:rPr lang="it-IT" sz="1700" i="1" dirty="0" err="1"/>
              <a:t>May</a:t>
            </a:r>
            <a:r>
              <a:rPr lang="it-IT" sz="1700" i="1" dirty="0"/>
              <a:t> 2014, </a:t>
            </a:r>
            <a:r>
              <a:rPr lang="it-IT" sz="1700" i="1" dirty="0" err="1"/>
              <a:t>Brussels</a:t>
            </a:r>
            <a:r>
              <a:rPr lang="it-IT" sz="1700" i="1" dirty="0"/>
              <a:t> </a:t>
            </a:r>
            <a:endParaRPr lang="it-IT" sz="1700" dirty="0"/>
          </a:p>
          <a:p>
            <a:pPr marL="0" indent="0">
              <a:buNone/>
            </a:pPr>
            <a:endParaRPr lang="it-IT" sz="1800" dirty="0"/>
          </a:p>
        </p:txBody>
      </p:sp>
    </p:spTree>
    <p:extLst>
      <p:ext uri="{BB962C8B-B14F-4D97-AF65-F5344CB8AC3E}">
        <p14:creationId xmlns:p14="http://schemas.microsoft.com/office/powerpoint/2010/main" val="1371504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Segnaposto contenuto 5" descr="Immagine che contiene mappa&#10;&#10;Descrizione generata automaticamente">
            <a:extLst>
              <a:ext uri="{FF2B5EF4-FFF2-40B4-BE49-F238E27FC236}">
                <a16:creationId xmlns:a16="http://schemas.microsoft.com/office/drawing/2014/main" id="{B1B281C6-A0F3-FFC3-17B5-73A15BC19372}"/>
              </a:ext>
            </a:extLst>
          </p:cNvPr>
          <p:cNvPicPr>
            <a:picLocks noGrp="1" noChangeAspect="1"/>
          </p:cNvPicPr>
          <p:nvPr>
            <p:ph idx="1"/>
          </p:nvPr>
        </p:nvPicPr>
        <p:blipFill rotWithShape="1">
          <a:blip r:embed="rId2"/>
          <a:srcRect b="8554"/>
          <a:stretch/>
        </p:blipFill>
        <p:spPr>
          <a:xfrm>
            <a:off x="20" y="1282"/>
            <a:ext cx="12191980" cy="6856718"/>
          </a:xfrm>
          <a:prstGeom prst="rect">
            <a:avLst/>
          </a:prstGeom>
        </p:spPr>
      </p:pic>
      <p:sp>
        <p:nvSpPr>
          <p:cNvPr id="4" name="Segnaposto numero diapositiva 3">
            <a:extLst>
              <a:ext uri="{FF2B5EF4-FFF2-40B4-BE49-F238E27FC236}">
                <a16:creationId xmlns:a16="http://schemas.microsoft.com/office/drawing/2014/main" id="{DDBB32B8-185B-DC0E-663B-C9F963C10A7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1F2FC5C-9421-9C4D-A73B-D097EDA34DCE}" type="slidenum">
              <a:rPr lang="en-US">
                <a:solidFill>
                  <a:srgbClr val="FFFFFF"/>
                </a:solidFill>
              </a:rPr>
              <a:pPr>
                <a:spcAft>
                  <a:spcPts val="600"/>
                </a:spcAft>
              </a:pPr>
              <a:t>9</a:t>
            </a:fld>
            <a:endParaRPr lang="en-US">
              <a:solidFill>
                <a:srgbClr val="FFFFFF"/>
              </a:solidFill>
            </a:endParaRPr>
          </a:p>
        </p:txBody>
      </p:sp>
      <p:sp>
        <p:nvSpPr>
          <p:cNvPr id="7" name="CasellaDiTesto 6">
            <a:extLst>
              <a:ext uri="{FF2B5EF4-FFF2-40B4-BE49-F238E27FC236}">
                <a16:creationId xmlns:a16="http://schemas.microsoft.com/office/drawing/2014/main" id="{E53065C7-23F7-13E0-542D-7299ACE89483}"/>
              </a:ext>
            </a:extLst>
          </p:cNvPr>
          <p:cNvSpPr txBox="1"/>
          <p:nvPr/>
        </p:nvSpPr>
        <p:spPr>
          <a:xfrm>
            <a:off x="194310" y="5663852"/>
            <a:ext cx="2596978" cy="1384995"/>
          </a:xfrm>
          <a:prstGeom prst="rect">
            <a:avLst/>
          </a:prstGeom>
          <a:noFill/>
        </p:spPr>
        <p:txBody>
          <a:bodyPr wrap="square" rtlCol="0">
            <a:spAutoFit/>
          </a:bodyPr>
          <a:lstStyle/>
          <a:p>
            <a:r>
              <a:rPr lang="it-IT" sz="1200" dirty="0"/>
              <a:t>8 States: </a:t>
            </a:r>
          </a:p>
          <a:p>
            <a:pPr marL="285750" indent="-285750">
              <a:buFontTx/>
              <a:buChar char="-"/>
            </a:pPr>
            <a:r>
              <a:rPr lang="it-IT" sz="1200" dirty="0"/>
              <a:t>4 EU Countries (</a:t>
            </a:r>
            <a:r>
              <a:rPr lang="it-IT" sz="1200" dirty="0" err="1"/>
              <a:t>Croatia</a:t>
            </a:r>
            <a:r>
              <a:rPr lang="it-IT" sz="1200" dirty="0"/>
              <a:t>, </a:t>
            </a:r>
            <a:r>
              <a:rPr lang="it-IT" sz="1200" dirty="0" err="1"/>
              <a:t>Greece</a:t>
            </a:r>
            <a:r>
              <a:rPr lang="it-IT" sz="1200" dirty="0"/>
              <a:t>, </a:t>
            </a:r>
            <a:r>
              <a:rPr lang="it-IT" sz="1200" dirty="0" err="1"/>
              <a:t>Italy</a:t>
            </a:r>
            <a:r>
              <a:rPr lang="it-IT" sz="1200" dirty="0"/>
              <a:t> and Slovenia) </a:t>
            </a:r>
          </a:p>
          <a:p>
            <a:pPr marL="285750" indent="-285750">
              <a:buFontTx/>
              <a:buChar char="-"/>
            </a:pPr>
            <a:r>
              <a:rPr lang="it-IT" sz="1200" dirty="0"/>
              <a:t>4 NON-EU Countries (Albania, Bosnia and </a:t>
            </a:r>
            <a:r>
              <a:rPr lang="it-IT" sz="1200" dirty="0" err="1"/>
              <a:t>Herzegovina</a:t>
            </a:r>
            <a:r>
              <a:rPr lang="it-IT" sz="1200" dirty="0"/>
              <a:t>, Montenegro and Serbia). </a:t>
            </a:r>
          </a:p>
          <a:p>
            <a:endParaRPr lang="it-IT" sz="1200" dirty="0"/>
          </a:p>
        </p:txBody>
      </p:sp>
    </p:spTree>
    <p:extLst>
      <p:ext uri="{BB962C8B-B14F-4D97-AF65-F5344CB8AC3E}">
        <p14:creationId xmlns:p14="http://schemas.microsoft.com/office/powerpoint/2010/main" val="33802091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3705</TotalTime>
  <Words>979</Words>
  <Application>Microsoft Macintosh PowerPoint</Application>
  <PresentationFormat>Widescreen</PresentationFormat>
  <Paragraphs>94</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Symbol</vt:lpstr>
      <vt:lpstr>Tema di Office</vt:lpstr>
      <vt:lpstr>PREPARING FOR THE HACKATHON</vt:lpstr>
      <vt:lpstr>Your project template: let’s give a look</vt:lpstr>
      <vt:lpstr>YOUR FINAL PITCH   INFOGRAPHIC</vt:lpstr>
      <vt:lpstr>PowerPoint Presentation</vt:lpstr>
      <vt:lpstr>PowerPoint Presentation</vt:lpstr>
      <vt:lpstr>PowerPoint Presentation</vt:lpstr>
      <vt:lpstr>EUSAIR STRATEGY</vt:lpstr>
      <vt:lpstr>«WHY» EUSAIR</vt:lpstr>
      <vt:lpstr>PowerPoint Presentation</vt:lpstr>
      <vt:lpstr>MAIN ISSUES TO BE TACKLED WITHTIN THE REGION </vt:lpstr>
      <vt:lpstr>EUSAIR: 4 THEMATIC PILLARS</vt:lpstr>
      <vt:lpstr>1. BLUE GROWTH</vt:lpstr>
      <vt:lpstr>2. CONNECTING THE REGION</vt:lpstr>
      <vt:lpstr>3. ENVIRONMENTAL QUALITY</vt:lpstr>
      <vt:lpstr>4. SUSTAINABLE TOURISM</vt:lpstr>
      <vt:lpstr>PROJECT EXAMPLES Area 1 - Project: Adri.Smartfish</vt:lpstr>
      <vt:lpstr>PowerPoint Presentation</vt:lpstr>
      <vt:lpstr>PROJECT EXAMPLES Area 2 - Project: SUSPORT (SUSTainable PORTs)</vt:lpstr>
      <vt:lpstr>PowerPoint Presentation</vt:lpstr>
      <vt:lpstr>PROJECT EXAMPLES Area 3 - Project: Watercare </vt:lpstr>
      <vt:lpstr>PowerPoint Presentation</vt:lpstr>
      <vt:lpstr>PROJECT EXAMPLES Area 4 - Project: Tourism4all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EUSAIR STRATEGY</dc:title>
  <dc:creator>Beatrice Re</dc:creator>
  <cp:lastModifiedBy>BORTOLUZZI GUIDO</cp:lastModifiedBy>
  <cp:revision>47</cp:revision>
  <dcterms:created xsi:type="dcterms:W3CDTF">2022-09-14T15:53:23Z</dcterms:created>
  <dcterms:modified xsi:type="dcterms:W3CDTF">2022-11-29T09:43:56Z</dcterms:modified>
</cp:coreProperties>
</file>