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4" r:id="rId4"/>
    <p:sldId id="258" r:id="rId5"/>
    <p:sldId id="263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982F02-CE4A-4357-AF75-4BBAE6827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C24B16E-3D9A-44D2-91DA-4E095543E1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73A1EB-53B0-4A0A-8E7A-87586ECC5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F8E2E-B47E-4AAE-A2BD-F176A1CAB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7069258-8C70-42F2-B422-63773F32B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708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195905-F4ED-412E-BAFE-754202653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951349-24E5-42E0-AA5D-F4FBE6467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E17EDC-E874-420A-9A87-E818C8740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6F877A-2773-4A2B-B080-C3A0A533A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FD4007-4DA5-4FB2-AA45-C05F0CE8C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205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B73190-3A27-483A-842D-4BFFCE00AF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F3B4445-6261-4E06-8E60-E9A75ED3C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9EE7F4-850B-4ACA-9A5B-372F801F1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5A28D2-2AC1-4945-8451-EBFBE9C97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338C7C-057C-4EBC-9699-AC66BEF54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4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559AF0-19F7-4CED-A01C-828258EFE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E76AC3-37CC-402D-AD2E-2AC26DD85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AF1E2A-4557-4148-BBC9-350CAAACA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5F7819-4858-4444-AFE0-3FE4996D3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EC86A1-AEF0-4387-B916-0B96F59B8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338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CB40F0-7484-46B0-9F7C-831978A02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6352EBC-A01E-4622-8B7B-01C7122E4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385A9C-40C6-4802-8143-46A505F77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B6EB22-DB6B-42D9-A588-0A1773FC2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67C6A8-20CF-46F2-B00C-E65C4480C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68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CD5CE5-D24D-4B5A-91A7-B9C1E4C73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BEC62-1A64-45B0-9DF7-45D8E42662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BA1B34-A89D-4032-AD28-A8C159756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43E700-0BA4-4B57-AE38-6825116D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468A0DA-2177-4E7C-BF4E-B700B90F9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5ACF4DF-EBC0-4552-A25D-DC88832D3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413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07B20-1EA1-42FC-89EE-0C1B951BF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887554A-F7FD-4976-A145-37CD70447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B3C5341-454B-426D-B99E-E5C3D082F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705680D-931B-4AF2-81CA-4ABFDA9FC7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F7C9E8-78AE-4B37-8D1A-AB037B404C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97A011A-2739-4B42-AFFA-6D7791356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85E4C1A-0A5F-4D70-8CF9-7ADBAFA7E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3F28F6E-2FD7-4EE8-A802-EEE3C9F20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32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61CDF1-363D-4BF6-8D2B-0B393ED0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B7C70F8-DD3A-4F8B-8392-2FADC675D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24FF0CA-5842-4E6A-912B-A4D627FA6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76E5C8-3B64-4021-87C8-7F9752A63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6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7001D46-F646-4B0D-8FE8-DDD31F796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8BF26F-40EE-407F-9530-D7B7B71C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3738BD-679C-4708-A10A-04D9785D3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689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E8AEA8-F399-4127-9AE6-5160E2B4C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B4C81D-1A3E-4890-8011-843FBE928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589A2C9-1E53-49DD-A220-518BE80D9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811BF17-7D10-4972-BCBC-1897DC586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771470-81CF-4301-BA16-FB18F120D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D0019C-13C6-4B29-937F-90B999F4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397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96B0-8A49-4EF1-A882-9418BC41C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8FBBAF6-7EFF-4A4C-BAA2-57EF80662E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4E33B44-4C49-430C-8C5E-65557844E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5929731-C959-414F-ACF0-F94B932C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1A70A9-6ACB-455C-A6CB-65CA1ADF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58FC201-BCEC-4796-96B4-ADAA2501B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35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0B3B6AF-89E8-4028-8009-2B7790499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E1B520D-3D4A-47B7-8EDA-B13A9C773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E0F802-C4AA-41A6-B83B-3D9F2F2E4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36B4F-00B5-44EB-A1A8-40309CE5462B}" type="datetimeFigureOut">
              <a:rPr lang="it-IT" smtClean="0"/>
              <a:t>01/12/2022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4E4C60-6F5A-4F11-B60D-1642A6FDF8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C24A11-892D-44DA-9B6A-71001403C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6FF00-2BB2-47A4-9EF1-5D8CED7B2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953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ederico.Battera@dispes.units.it" TargetMode="External"/><Relationship Id="rId2" Type="http://schemas.openxmlformats.org/officeDocument/2006/relationships/hyperlink" Target="mailto:Giuseppe.Ieraci@dispes.units.it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sisp.it/wp-content/uploads/cropped-cropped-sisp1150x120-2.jpg">
            <a:extLst>
              <a:ext uri="{FF2B5EF4-FFF2-40B4-BE49-F238E27FC236}">
                <a16:creationId xmlns:a16="http://schemas.microsoft.com/office/drawing/2014/main" id="{A63D24A2-317D-4560-A4F7-C64B697E1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528" y="512618"/>
            <a:ext cx="4942609" cy="150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DC852993-A7E2-4CAB-B17A-639166CD665C}"/>
              </a:ext>
            </a:extLst>
          </p:cNvPr>
          <p:cNvSpPr/>
          <p:nvPr/>
        </p:nvSpPr>
        <p:spPr>
          <a:xfrm>
            <a:off x="3047999" y="3105835"/>
            <a:ext cx="83127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0" dirty="0">
                <a:solidFill>
                  <a:srgbClr val="010A0E"/>
                </a:solidFill>
                <a:effectLst/>
                <a:latin typeface="Poppins"/>
              </a:rPr>
              <a:t>Convegno 2022</a:t>
            </a:r>
          </a:p>
          <a:p>
            <a:r>
              <a:rPr lang="it-IT" b="1" i="0" dirty="0">
                <a:solidFill>
                  <a:srgbClr val="000000"/>
                </a:solidFill>
                <a:effectLst/>
                <a:latin typeface="var( --e-global-typography-primary-font-family )"/>
              </a:rPr>
              <a:t>8-10 Settembre 2022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862E5AA-08B2-4C2A-B25C-209581F3E5B1}"/>
              </a:ext>
            </a:extLst>
          </p:cNvPr>
          <p:cNvSpPr txBox="1"/>
          <p:nvPr/>
        </p:nvSpPr>
        <p:spPr>
          <a:xfrm>
            <a:off x="2313710" y="4184073"/>
            <a:ext cx="79940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Università La Sapienza ROMA, </a:t>
            </a:r>
            <a:r>
              <a:rPr lang="it-IT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Dipartimento di Scienze Politiche</a:t>
            </a:r>
          </a:p>
          <a:p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1734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4219ADB2-CE1B-4637-9979-BD8732121987}"/>
              </a:ext>
            </a:extLst>
          </p:cNvPr>
          <p:cNvSpPr/>
          <p:nvPr/>
        </p:nvSpPr>
        <p:spPr>
          <a:xfrm>
            <a:off x="678873" y="1921760"/>
            <a:ext cx="11139054" cy="359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Shoot Rulers, Don’t They? Political Institutionalization and 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Coupe </a:t>
            </a:r>
            <a:r>
              <a:rPr lang="en-US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d’État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Africa (2000-2021)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Giuseppe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Ieraci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Federico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Battera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 of Political and Social Sciences (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DiSPeS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University of Trieste – Italy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Giuseppe.Ieraci@dispes.units.it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Federico.Battera@dispes.units.it</a:t>
            </a:r>
            <a:endParaRPr lang="it-IT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Tela 18">
            <a:extLst>
              <a:ext uri="{FF2B5EF4-FFF2-40B4-BE49-F238E27FC236}">
                <a16:creationId xmlns:a16="http://schemas.microsoft.com/office/drawing/2014/main" id="{7D771805-5499-4F18-81EF-8FF9541855F4}"/>
              </a:ext>
            </a:extLst>
          </p:cNvPr>
          <p:cNvGrpSpPr/>
          <p:nvPr/>
        </p:nvGrpSpPr>
        <p:grpSpPr>
          <a:xfrm>
            <a:off x="1962363" y="801384"/>
            <a:ext cx="8024117" cy="5208998"/>
            <a:chOff x="0" y="0"/>
            <a:chExt cx="5486400" cy="3200400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7BEC83F7-2964-41CA-95AB-43F51DFB0FFA}"/>
                </a:ext>
              </a:extLst>
            </p:cNvPr>
            <p:cNvSpPr/>
            <p:nvPr/>
          </p:nvSpPr>
          <p:spPr>
            <a:xfrm>
              <a:off x="0" y="0"/>
              <a:ext cx="5486400" cy="3200400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6" name="Text Box 7">
              <a:extLst>
                <a:ext uri="{FF2B5EF4-FFF2-40B4-BE49-F238E27FC236}">
                  <a16:creationId xmlns:a16="http://schemas.microsoft.com/office/drawing/2014/main" id="{64AC9102-A92A-4819-8FE7-70695D800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3650" y="686012"/>
              <a:ext cx="1365250" cy="3430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GB" sz="12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Low/Absent</a:t>
              </a:r>
              <a:r>
                <a:rPr lang="en-GB" sz="1200" i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GB" sz="12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political institutionalization</a:t>
              </a:r>
              <a:endParaRPr lang="it-IT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AutoShape 8">
              <a:extLst>
                <a:ext uri="{FF2B5EF4-FFF2-40B4-BE49-F238E27FC236}">
                  <a16:creationId xmlns:a16="http://schemas.microsoft.com/office/drawing/2014/main" id="{ACEB540A-7F54-42C8-A379-F65293587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1820" y="1143105"/>
              <a:ext cx="914400" cy="765069"/>
            </a:xfrm>
            <a:prstGeom prst="upArrowCallout">
              <a:avLst>
                <a:gd name="adj1" fmla="val 32397"/>
                <a:gd name="adj2" fmla="val 32397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Impairment of the party/organizational channels of mobilization</a:t>
              </a:r>
              <a:endParaRPr lang="it-I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AutoShape 9">
              <a:extLst>
                <a:ext uri="{FF2B5EF4-FFF2-40B4-BE49-F238E27FC236}">
                  <a16:creationId xmlns:a16="http://schemas.microsoft.com/office/drawing/2014/main" id="{9810B909-7B88-4292-977C-04E5C0C6B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3100" y="1342708"/>
              <a:ext cx="800100" cy="555942"/>
            </a:xfrm>
            <a:prstGeom prst="upArrowCallout">
              <a:avLst>
                <a:gd name="adj1" fmla="val 42476"/>
                <a:gd name="adj2" fmla="val 42476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it-IT" sz="11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Socio-economic</a:t>
              </a:r>
              <a:r>
                <a:rPr lang="it-IT" sz="11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it-IT" sz="11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inequalities</a:t>
              </a:r>
              <a:endParaRPr lang="it-I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AutoShape 10">
              <a:extLst>
                <a:ext uri="{FF2B5EF4-FFF2-40B4-BE49-F238E27FC236}">
                  <a16:creationId xmlns:a16="http://schemas.microsoft.com/office/drawing/2014/main" id="{4E51307F-AE7D-4FF1-AF7C-D7924E81F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5153" y="1222562"/>
              <a:ext cx="800100" cy="577957"/>
            </a:xfrm>
            <a:prstGeom prst="upArrowCallout">
              <a:avLst>
                <a:gd name="adj1" fmla="val 42545"/>
                <a:gd name="adj2" fmla="val 42545"/>
                <a:gd name="adj3" fmla="val 16667"/>
                <a:gd name="adj4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it-IT" sz="10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Loss</a:t>
              </a:r>
              <a:r>
                <a:rPr lang="it-IT" sz="1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of </a:t>
              </a:r>
              <a:r>
                <a:rPr lang="it-IT" sz="10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legitimacy</a:t>
              </a:r>
              <a:r>
                <a:rPr lang="it-IT" sz="1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it-IT" sz="10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Conflicting</a:t>
              </a:r>
              <a:r>
                <a:rPr lang="it-IT" sz="1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it-IT" sz="100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subcultures</a:t>
              </a:r>
              <a:endParaRPr lang="it-IT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AutoShape 11">
              <a:extLst>
                <a:ext uri="{FF2B5EF4-FFF2-40B4-BE49-F238E27FC236}">
                  <a16:creationId xmlns:a16="http://schemas.microsoft.com/office/drawing/2014/main" id="{EB1E9AAE-4016-4D3E-A388-2792E99AAB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800100"/>
              <a:ext cx="228600" cy="113348"/>
            </a:xfrm>
            <a:prstGeom prst="rightArrow">
              <a:avLst>
                <a:gd name="adj1" fmla="val 50000"/>
                <a:gd name="adj2" fmla="val 4902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1" name="Text Box 12">
              <a:extLst>
                <a:ext uri="{FF2B5EF4-FFF2-40B4-BE49-F238E27FC236}">
                  <a16:creationId xmlns:a16="http://schemas.microsoft.com/office/drawing/2014/main" id="{447E2FC3-D430-4A91-A768-11E7647207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3351" y="669265"/>
              <a:ext cx="914400" cy="4025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it-IT" sz="12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COUP D’ÉTAT, REVOLUTION, BREAKDOWN</a:t>
              </a:r>
              <a:endParaRPr lang="it-IT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AutoShape 13">
              <a:extLst>
                <a:ext uri="{FF2B5EF4-FFF2-40B4-BE49-F238E27FC236}">
                  <a16:creationId xmlns:a16="http://schemas.microsoft.com/office/drawing/2014/main" id="{7FD52F0B-E47C-4199-A9E2-2E5C3238C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200" y="800100"/>
              <a:ext cx="342900" cy="113348"/>
            </a:xfrm>
            <a:prstGeom prst="rightArrow">
              <a:avLst>
                <a:gd name="adj1" fmla="val 50000"/>
                <a:gd name="adj2" fmla="val 7352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3" name="Text Box 14">
              <a:extLst>
                <a:ext uri="{FF2B5EF4-FFF2-40B4-BE49-F238E27FC236}">
                  <a16:creationId xmlns:a16="http://schemas.microsoft.com/office/drawing/2014/main" id="{13CFB1A6-E800-4C4C-BF53-7BB9FF605F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3189" y="749512"/>
              <a:ext cx="808735" cy="26331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it-IT" sz="105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Conflict/</a:t>
              </a:r>
              <a:r>
                <a:rPr lang="it-IT" sz="1050" dirty="0" err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Rebellion</a:t>
              </a:r>
              <a:endParaRPr lang="it-IT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AutoShape 15">
              <a:extLst>
                <a:ext uri="{FF2B5EF4-FFF2-40B4-BE49-F238E27FC236}">
                  <a16:creationId xmlns:a16="http://schemas.microsoft.com/office/drawing/2014/main" id="{6F03C562-97A2-4991-8CA3-E41629E3B99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853909" y="1378241"/>
              <a:ext cx="235532" cy="1479550"/>
            </a:xfrm>
            <a:prstGeom prst="leftBrace">
              <a:avLst>
                <a:gd name="adj1" fmla="val 3509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5" name="Text Box 16">
              <a:extLst>
                <a:ext uri="{FF2B5EF4-FFF2-40B4-BE49-F238E27FC236}">
                  <a16:creationId xmlns:a16="http://schemas.microsoft.com/office/drawing/2014/main" id="{5E4764E2-7600-4298-8966-D974FF5E2F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7320" y="2292086"/>
              <a:ext cx="1257300" cy="456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it-IT" i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Factors</a:t>
              </a:r>
              <a:endPara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AutoShape 17">
              <a:extLst>
                <a:ext uri="{FF2B5EF4-FFF2-40B4-BE49-F238E27FC236}">
                  <a16:creationId xmlns:a16="http://schemas.microsoft.com/office/drawing/2014/main" id="{24C54AB7-BAF3-45DD-99A5-8CE797F00FE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3488527" y="1665769"/>
              <a:ext cx="232356" cy="907669"/>
            </a:xfrm>
            <a:prstGeom prst="leftBrace">
              <a:avLst>
                <a:gd name="adj1" fmla="val 2159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sp>
          <p:nvSpPr>
            <p:cNvPr id="17" name="Text Box 18">
              <a:extLst>
                <a:ext uri="{FF2B5EF4-FFF2-40B4-BE49-F238E27FC236}">
                  <a16:creationId xmlns:a16="http://schemas.microsoft.com/office/drawing/2014/main" id="{247A4660-AEF6-4C57-A05F-96EA99A98D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4975" y="2244937"/>
              <a:ext cx="1257300" cy="45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it-IT" i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Regime Factors</a:t>
              </a:r>
              <a:endPara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19">
              <a:extLst>
                <a:ext uri="{FF2B5EF4-FFF2-40B4-BE49-F238E27FC236}">
                  <a16:creationId xmlns:a16="http://schemas.microsoft.com/office/drawing/2014/main" id="{22E33C02-B0EC-49A8-8362-72C8C9C1ED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51" y="114088"/>
              <a:ext cx="5038724" cy="4570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6000"/>
                </a:lnSpc>
                <a:spcAft>
                  <a:spcPts val="800"/>
                </a:spcAft>
              </a:pPr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De-institutionalization and breakdown in the ‘Non-democracies’. A Theoretical Model</a:t>
              </a:r>
              <a:endPara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39DBA3C2-F96F-4FA9-B30E-1D076BBA85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" y="2629218"/>
              <a:ext cx="4572000" cy="342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6000"/>
                </a:lnSpc>
                <a:spcAft>
                  <a:spcPts val="80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Source: adaptation from Ieraci (2013a, 2013b).</a:t>
              </a:r>
              <a:endParaRPr lang="it-IT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8060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CDE1FF28-6C9A-47D4-B7F8-42E9E9936787}"/>
              </a:ext>
            </a:extLst>
          </p:cNvPr>
          <p:cNvSpPr/>
          <p:nvPr/>
        </p:nvSpPr>
        <p:spPr>
          <a:xfrm>
            <a:off x="651164" y="1014400"/>
            <a:ext cx="75368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Hp 1: </a:t>
            </a:r>
            <a:r>
              <a:rPr lang="en-GB" i="1" dirty="0"/>
              <a:t>election regularity and relatively significant levels of government turnover, therefore a relatively high level of institutionalization of democracy, should be associated with the improbability of a coup or in any case with its likely failure. </a:t>
            </a:r>
            <a:endParaRPr lang="it-IT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4423530-3260-4F55-8C85-13F3F7090CEC}"/>
              </a:ext>
            </a:extLst>
          </p:cNvPr>
          <p:cNvSpPr/>
          <p:nvPr/>
        </p:nvSpPr>
        <p:spPr>
          <a:xfrm>
            <a:off x="3048000" y="279741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Hp 2: </a:t>
            </a:r>
            <a:r>
              <a:rPr lang="en-GB" i="1" dirty="0"/>
              <a:t>high centralization of the executive power in poorly institutionalized and unbalanced institutional settings should be associated with the likelihood of a coup and with an immoderate political process.</a:t>
            </a:r>
            <a:endParaRPr lang="it-IT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5825B422-7EAC-4A63-B8FA-6495A23AA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4455" y="5024064"/>
            <a:ext cx="6747164" cy="115416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918" tIns="45720" rIns="180918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i="1" dirty="0"/>
              <a:t>Hp 3: Poorly institutionalized settings, such as the non-democracies, which suffer from a weakening of the underlining factors of their regime, should be associated with the likelihood of the coup and with an immoderate political process.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9425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713EB1C0-AE9C-47C1-8F44-8FD0411D96E2}"/>
              </a:ext>
            </a:extLst>
          </p:cNvPr>
          <p:cNvSpPr txBox="1"/>
          <p:nvPr/>
        </p:nvSpPr>
        <p:spPr>
          <a:xfrm flipH="1">
            <a:off x="3636829" y="186579"/>
            <a:ext cx="3709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Overview of the coups d’état in Africa (2001-2022)</a:t>
            </a:r>
            <a:endParaRPr lang="it-IT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0021AD23-31D1-4F09-9288-F0C1C47B9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335924"/>
              </p:ext>
            </p:extLst>
          </p:nvPr>
        </p:nvGraphicFramePr>
        <p:xfrm>
          <a:off x="506588" y="509744"/>
          <a:ext cx="3130241" cy="508863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51965">
                  <a:extLst>
                    <a:ext uri="{9D8B030D-6E8A-4147-A177-3AD203B41FA5}">
                      <a16:colId xmlns:a16="http://schemas.microsoft.com/office/drawing/2014/main" val="2801566099"/>
                    </a:ext>
                  </a:extLst>
                </a:gridCol>
                <a:gridCol w="293762">
                  <a:extLst>
                    <a:ext uri="{9D8B030D-6E8A-4147-A177-3AD203B41FA5}">
                      <a16:colId xmlns:a16="http://schemas.microsoft.com/office/drawing/2014/main" val="1812569226"/>
                    </a:ext>
                  </a:extLst>
                </a:gridCol>
                <a:gridCol w="327878">
                  <a:extLst>
                    <a:ext uri="{9D8B030D-6E8A-4147-A177-3AD203B41FA5}">
                      <a16:colId xmlns:a16="http://schemas.microsoft.com/office/drawing/2014/main" val="2452987899"/>
                    </a:ext>
                  </a:extLst>
                </a:gridCol>
                <a:gridCol w="490912">
                  <a:extLst>
                    <a:ext uri="{9D8B030D-6E8A-4147-A177-3AD203B41FA5}">
                      <a16:colId xmlns:a16="http://schemas.microsoft.com/office/drawing/2014/main" val="3975662827"/>
                    </a:ext>
                  </a:extLst>
                </a:gridCol>
                <a:gridCol w="490912">
                  <a:extLst>
                    <a:ext uri="{9D8B030D-6E8A-4147-A177-3AD203B41FA5}">
                      <a16:colId xmlns:a16="http://schemas.microsoft.com/office/drawing/2014/main" val="2114846527"/>
                    </a:ext>
                  </a:extLst>
                </a:gridCol>
                <a:gridCol w="413018">
                  <a:extLst>
                    <a:ext uri="{9D8B030D-6E8A-4147-A177-3AD203B41FA5}">
                      <a16:colId xmlns:a16="http://schemas.microsoft.com/office/drawing/2014/main" val="1703792427"/>
                    </a:ext>
                  </a:extLst>
                </a:gridCol>
                <a:gridCol w="360183">
                  <a:extLst>
                    <a:ext uri="{9D8B030D-6E8A-4147-A177-3AD203B41FA5}">
                      <a16:colId xmlns:a16="http://schemas.microsoft.com/office/drawing/2014/main" val="3872040687"/>
                    </a:ext>
                  </a:extLst>
                </a:gridCol>
                <a:gridCol w="301611">
                  <a:extLst>
                    <a:ext uri="{9D8B030D-6E8A-4147-A177-3AD203B41FA5}">
                      <a16:colId xmlns:a16="http://schemas.microsoft.com/office/drawing/2014/main" val="145973897"/>
                    </a:ext>
                  </a:extLst>
                </a:gridCol>
              </a:tblGrid>
              <a:tr h="29411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Countries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Coups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Actors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Targets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Goal of the actors and “political justification” 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Short term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outcome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(within one month)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Long term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outcomes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(within one year)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Previous Coups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72129"/>
                  </a:ext>
                </a:extLst>
              </a:tr>
              <a:tr h="36852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ALGERIA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Mar. 2019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Highest ranks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CG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Defensive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After mass protests the President is forced to resign. 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New presidential elections held Dec. 2019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1965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1992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4598350"/>
                  </a:ext>
                </a:extLst>
              </a:tr>
              <a:tr h="591737">
                <a:tc rowSpan="4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BURKINA FASO</a:t>
                      </a:r>
                      <a:endParaRPr lang="it-IT" sz="6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Oct. 2014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Officers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MCG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Pro-Democratic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Following popular uprising against auth. regime military takeovers; bloodless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Attempted coup (2015)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1966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1980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1982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1983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1987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248136"/>
                  </a:ext>
                </a:extLst>
              </a:tr>
              <a:tr h="29411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Sep. 2015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(Pres. Guard)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Transitional Council (mixed)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Defensive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Failure and restatement of Trans. Council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General elections (2015)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347975"/>
                  </a:ext>
                </a:extLst>
              </a:tr>
              <a:tr h="36852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Jan. 2022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Against the ruling political coalition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Bloodless; Assumption of power by the military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Interim military President removed from office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996444"/>
                  </a:ext>
                </a:extLst>
              </a:tr>
              <a:tr h="29411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Sep. 2022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Bloodless; Assumption of power by the military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111881"/>
                  </a:ext>
                </a:extLst>
              </a:tr>
              <a:tr h="4429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BURUNDI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May 2015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Against 3</a:t>
                      </a:r>
                      <a:r>
                        <a:rPr lang="en-GB" sz="500" baseline="30000">
                          <a:effectLst/>
                        </a:rPr>
                        <a:t>rd</a:t>
                      </a:r>
                      <a:r>
                        <a:rPr lang="en-GB" sz="500">
                          <a:effectLst/>
                        </a:rPr>
                        <a:t> mandate of the President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Failure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1965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1966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1966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1976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1987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1996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917382"/>
                  </a:ext>
                </a:extLst>
              </a:tr>
              <a:tr h="21970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CHAD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Mar. 2006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Against the ruling political coalition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Failure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1975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1982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1990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9263969"/>
                  </a:ext>
                </a:extLst>
              </a:tr>
              <a:tr h="442925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EGYPT</a:t>
                      </a:r>
                      <a:endParaRPr lang="it-IT" sz="6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Feb. 2011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Following mass protests; Bloodless; Assumption of power by the military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Preparing for elections (May 2012)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1952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638621"/>
                  </a:ext>
                </a:extLst>
              </a:tr>
              <a:tr h="81495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Jul. 2013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Following mass protests; Bloodless; Civilian Interim president junta appointed; mass protests followed and repressed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Abdel Fattah el-</a:t>
                      </a:r>
                      <a:r>
                        <a:rPr lang="en-GB" sz="500" dirty="0" err="1">
                          <a:effectLst/>
                        </a:rPr>
                        <a:t>Sisi</a:t>
                      </a:r>
                      <a:r>
                        <a:rPr lang="en-GB" sz="500" dirty="0">
                          <a:effectLst/>
                        </a:rPr>
                        <a:t> elected President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034501"/>
                  </a:ext>
                </a:extLst>
              </a:tr>
              <a:tr h="21970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GABON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Jan. 2019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Pro-Democratic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Failure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1964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91" marR="3509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172840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1A686E18-6178-453B-9479-DD26DCBC20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882396"/>
              </p:ext>
            </p:extLst>
          </p:nvPr>
        </p:nvGraphicFramePr>
        <p:xfrm>
          <a:off x="4268818" y="982700"/>
          <a:ext cx="3077613" cy="557326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44366">
                  <a:extLst>
                    <a:ext uri="{9D8B030D-6E8A-4147-A177-3AD203B41FA5}">
                      <a16:colId xmlns:a16="http://schemas.microsoft.com/office/drawing/2014/main" val="2088178244"/>
                    </a:ext>
                  </a:extLst>
                </a:gridCol>
                <a:gridCol w="288823">
                  <a:extLst>
                    <a:ext uri="{9D8B030D-6E8A-4147-A177-3AD203B41FA5}">
                      <a16:colId xmlns:a16="http://schemas.microsoft.com/office/drawing/2014/main" val="1973699534"/>
                    </a:ext>
                  </a:extLst>
                </a:gridCol>
                <a:gridCol w="322366">
                  <a:extLst>
                    <a:ext uri="{9D8B030D-6E8A-4147-A177-3AD203B41FA5}">
                      <a16:colId xmlns:a16="http://schemas.microsoft.com/office/drawing/2014/main" val="1815182158"/>
                    </a:ext>
                  </a:extLst>
                </a:gridCol>
                <a:gridCol w="482658">
                  <a:extLst>
                    <a:ext uri="{9D8B030D-6E8A-4147-A177-3AD203B41FA5}">
                      <a16:colId xmlns:a16="http://schemas.microsoft.com/office/drawing/2014/main" val="496527652"/>
                    </a:ext>
                  </a:extLst>
                </a:gridCol>
                <a:gridCol w="482658">
                  <a:extLst>
                    <a:ext uri="{9D8B030D-6E8A-4147-A177-3AD203B41FA5}">
                      <a16:colId xmlns:a16="http://schemas.microsoft.com/office/drawing/2014/main" val="2616830349"/>
                    </a:ext>
                  </a:extLst>
                </a:gridCol>
                <a:gridCol w="406074">
                  <a:extLst>
                    <a:ext uri="{9D8B030D-6E8A-4147-A177-3AD203B41FA5}">
                      <a16:colId xmlns:a16="http://schemas.microsoft.com/office/drawing/2014/main" val="1971165330"/>
                    </a:ext>
                  </a:extLst>
                </a:gridCol>
                <a:gridCol w="354127">
                  <a:extLst>
                    <a:ext uri="{9D8B030D-6E8A-4147-A177-3AD203B41FA5}">
                      <a16:colId xmlns:a16="http://schemas.microsoft.com/office/drawing/2014/main" val="1696300702"/>
                    </a:ext>
                  </a:extLst>
                </a:gridCol>
                <a:gridCol w="296541">
                  <a:extLst>
                    <a:ext uri="{9D8B030D-6E8A-4147-A177-3AD203B41FA5}">
                      <a16:colId xmlns:a16="http://schemas.microsoft.com/office/drawing/2014/main" val="2174420594"/>
                    </a:ext>
                  </a:extLst>
                </a:gridCol>
              </a:tblGrid>
              <a:tr h="21601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GAMBIA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Dec. 2014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Officers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(Pres. Guard)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MCG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Pro-Democratic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Failure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1994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572944"/>
                  </a:ext>
                </a:extLst>
              </a:tr>
              <a:tr h="1093872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GUINEA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Dec. 2008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Officers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Civil institutions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Defensive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Military junta established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Mass protests and killings; the head of the Junta Camara wounded after an assassination attempt; the country prepares for presidential elections in 2010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1984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1612065"/>
                  </a:ext>
                </a:extLst>
              </a:tr>
              <a:tr h="21601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Sep. 2021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Against 3</a:t>
                      </a:r>
                      <a:r>
                        <a:rPr lang="en-GB" sz="500" baseline="30000" dirty="0">
                          <a:effectLst/>
                        </a:rPr>
                        <a:t>rd</a:t>
                      </a:r>
                      <a:r>
                        <a:rPr lang="en-GB" sz="500" dirty="0">
                          <a:effectLst/>
                        </a:rPr>
                        <a:t> mandate of the President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Military junta established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pending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374009"/>
                  </a:ext>
                </a:extLst>
              </a:tr>
              <a:tr h="362324">
                <a:tc rowSpan="5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GUINEA BISSAU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Sep. 2003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Against the ruling political coalition/ Defensive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Bloodless; establishment of a transitional CG 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Legislative elections held in March 2004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1980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1999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0974151"/>
                  </a:ext>
                </a:extLst>
              </a:tr>
              <a:tr h="28916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Aug. 2008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Against the ruling political coalition/Defensive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Failure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583123"/>
                  </a:ext>
                </a:extLst>
              </a:tr>
              <a:tr h="28916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Apr. 2010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 and 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Against the ruling political coalition/Defensive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Failure and restating of CG 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021683"/>
                  </a:ext>
                </a:extLst>
              </a:tr>
              <a:tr h="5086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Apr. 2012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Bloodless; establishment of a National Transitional Council and interim government. 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Transition lasted up to the 2014 general elections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370101"/>
                  </a:ext>
                </a:extLst>
              </a:tr>
              <a:tr h="21601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Feb. 2022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Failure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239179"/>
                  </a:ext>
                </a:extLst>
              </a:tr>
              <a:tr h="216014">
                <a:tc rowSpan="3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MADAGASCAR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Nov. 2006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Against the ruling political coalition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Failure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1972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1975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4833974"/>
                  </a:ext>
                </a:extLst>
              </a:tr>
              <a:tr h="7280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Mar. 2009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Against the ruling political coalition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Following popular uprising military takeover; civilian Transitional authority put in charge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Power sharing deal between political factions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367054"/>
                  </a:ext>
                </a:extLst>
              </a:tr>
              <a:tr h="21601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Nov. 2010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(special forces)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Against the ruling political coalition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Failure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1" marR="34501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180975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CF88FE92-B88A-41F2-AA48-E5D08D67A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046272"/>
              </p:ext>
            </p:extLst>
          </p:nvPr>
        </p:nvGraphicFramePr>
        <p:xfrm>
          <a:off x="8506957" y="736955"/>
          <a:ext cx="3075175" cy="581558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44014">
                  <a:extLst>
                    <a:ext uri="{9D8B030D-6E8A-4147-A177-3AD203B41FA5}">
                      <a16:colId xmlns:a16="http://schemas.microsoft.com/office/drawing/2014/main" val="3596394598"/>
                    </a:ext>
                  </a:extLst>
                </a:gridCol>
                <a:gridCol w="288594">
                  <a:extLst>
                    <a:ext uri="{9D8B030D-6E8A-4147-A177-3AD203B41FA5}">
                      <a16:colId xmlns:a16="http://schemas.microsoft.com/office/drawing/2014/main" val="2633996829"/>
                    </a:ext>
                  </a:extLst>
                </a:gridCol>
                <a:gridCol w="322110">
                  <a:extLst>
                    <a:ext uri="{9D8B030D-6E8A-4147-A177-3AD203B41FA5}">
                      <a16:colId xmlns:a16="http://schemas.microsoft.com/office/drawing/2014/main" val="808460781"/>
                    </a:ext>
                  </a:extLst>
                </a:gridCol>
                <a:gridCol w="482276">
                  <a:extLst>
                    <a:ext uri="{9D8B030D-6E8A-4147-A177-3AD203B41FA5}">
                      <a16:colId xmlns:a16="http://schemas.microsoft.com/office/drawing/2014/main" val="3707389462"/>
                    </a:ext>
                  </a:extLst>
                </a:gridCol>
                <a:gridCol w="482276">
                  <a:extLst>
                    <a:ext uri="{9D8B030D-6E8A-4147-A177-3AD203B41FA5}">
                      <a16:colId xmlns:a16="http://schemas.microsoft.com/office/drawing/2014/main" val="2715281514"/>
                    </a:ext>
                  </a:extLst>
                </a:gridCol>
                <a:gridCol w="405752">
                  <a:extLst>
                    <a:ext uri="{9D8B030D-6E8A-4147-A177-3AD203B41FA5}">
                      <a16:colId xmlns:a16="http://schemas.microsoft.com/office/drawing/2014/main" val="24442549"/>
                    </a:ext>
                  </a:extLst>
                </a:gridCol>
                <a:gridCol w="353847">
                  <a:extLst>
                    <a:ext uri="{9D8B030D-6E8A-4147-A177-3AD203B41FA5}">
                      <a16:colId xmlns:a16="http://schemas.microsoft.com/office/drawing/2014/main" val="2413683461"/>
                    </a:ext>
                  </a:extLst>
                </a:gridCol>
                <a:gridCol w="296306">
                  <a:extLst>
                    <a:ext uri="{9D8B030D-6E8A-4147-A177-3AD203B41FA5}">
                      <a16:colId xmlns:a16="http://schemas.microsoft.com/office/drawing/2014/main" val="331847855"/>
                    </a:ext>
                  </a:extLst>
                </a:gridCol>
              </a:tblGrid>
              <a:tr h="435134">
                <a:tc rowSpan="3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MALI </a:t>
                      </a:r>
                      <a:endParaRPr lang="it-IT" sz="6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Mar. 2012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Officers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 and retired generals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Military junta established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Still in the hands of the military junta; return to elections in July 2013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1968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1991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14947"/>
                  </a:ext>
                </a:extLst>
              </a:tr>
              <a:tr h="4351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Aug. 2020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CG and Highest ranks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Against the ruling political coalition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Military junta established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Sep. 2020 a retired general is named interim president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005256"/>
                  </a:ext>
                </a:extLst>
              </a:tr>
              <a:tr h="4351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May 2021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Interim President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Bloodless; the leader of the former military junta acting president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pending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413928"/>
                  </a:ext>
                </a:extLst>
              </a:tr>
              <a:tr h="288940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MAURITANIA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Aug. 2005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(Pres. Guard)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Military regime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Pro-Democratic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Military junta established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Preparation of elections held in 2007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1978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1979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1980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1984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258248"/>
                  </a:ext>
                </a:extLst>
              </a:tr>
              <a:tr h="3620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Aug. 2008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(Pres. Guard)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Military junta established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Aug. 2009 elections of the Head of the Junta as President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8012"/>
                  </a:ext>
                </a:extLst>
              </a:tr>
              <a:tr h="58132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NIGER 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Feb. 2010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Against the 3</a:t>
                      </a:r>
                      <a:r>
                        <a:rPr lang="en-GB" sz="500" baseline="30000">
                          <a:effectLst/>
                        </a:rPr>
                        <a:t>rd</a:t>
                      </a:r>
                      <a:r>
                        <a:rPr lang="en-GB" sz="500">
                          <a:effectLst/>
                        </a:rPr>
                        <a:t> mandate of the President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Military junta established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General elections held in Jan. 2011 with the exclusion of previous President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1974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1996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1999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208702"/>
                  </a:ext>
                </a:extLst>
              </a:tr>
              <a:tr h="43513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SÃO TOMÉ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Jul. 2003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Officers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Military junta relinquished power to CG after agreement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1995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073729"/>
                  </a:ext>
                </a:extLst>
              </a:tr>
              <a:tr h="435134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SUDAN</a:t>
                      </a:r>
                      <a:endParaRPr lang="it-IT" sz="6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Apr. 2019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MCG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Creation of a trans. military council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Agreement reached on transition government and Constitution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1958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1969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1985</a:t>
                      </a:r>
                      <a:endParaRPr lang="it-IT" sz="600" dirty="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1989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078604"/>
                  </a:ext>
                </a:extLst>
              </a:tr>
              <a:tr h="4351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Oct. 2021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mass protests followed; Reinstatement of the CG after 1 m.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427391"/>
                  </a:ext>
                </a:extLst>
              </a:tr>
              <a:tr h="50823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ZIMBABWE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Nov. 2017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Highest ranks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CG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Defensive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Bloodless; Vice-President removed the President with the help of the army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>
                          <a:effectLst/>
                        </a:rPr>
                        <a:t>General elections held in Jul. 2018, Mnangagwa elected President</a:t>
                      </a: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</a:rPr>
                        <a:t>-</a:t>
                      </a: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474" marR="34474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805506"/>
                  </a:ext>
                </a:extLst>
              </a:tr>
            </a:tbl>
          </a:graphicData>
        </a:graphic>
      </p:graphicFrame>
      <p:sp>
        <p:nvSpPr>
          <p:cNvPr id="11" name="Rettangolo 10">
            <a:extLst>
              <a:ext uri="{FF2B5EF4-FFF2-40B4-BE49-F238E27FC236}">
                <a16:creationId xmlns:a16="http://schemas.microsoft.com/office/drawing/2014/main" id="{B3957A83-3953-4F50-A7B8-87366356CA69}"/>
              </a:ext>
            </a:extLst>
          </p:cNvPr>
          <p:cNvSpPr/>
          <p:nvPr/>
        </p:nvSpPr>
        <p:spPr>
          <a:xfrm>
            <a:off x="217715" y="6100559"/>
            <a:ext cx="4513943" cy="247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sz="1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Legenda</a:t>
            </a:r>
            <a:r>
              <a:rPr lang="en-GB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MCG, </a:t>
            </a:r>
            <a:r>
              <a:rPr lang="en-GB" sz="1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Militar</a:t>
            </a:r>
            <a:r>
              <a:rPr lang="en-GB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-Civilian Governments; CG, Civilian Governments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407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F8210E50-CF11-4E4C-9D87-9771DB4E7C84}"/>
              </a:ext>
            </a:extLst>
          </p:cNvPr>
          <p:cNvSpPr txBox="1"/>
          <p:nvPr/>
        </p:nvSpPr>
        <p:spPr>
          <a:xfrm>
            <a:off x="8936182" y="914400"/>
            <a:ext cx="28817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b="1" dirty="0"/>
              <a:t>Non-democracy, Institutionalization of democracy and coups d’état in Africa (2001-2022). A Comparative Overview</a:t>
            </a:r>
            <a:endParaRPr lang="it-IT" b="1" dirty="0"/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2B078037-DC14-4FB5-AE22-469E3A151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717963"/>
              </p:ext>
            </p:extLst>
          </p:nvPr>
        </p:nvGraphicFramePr>
        <p:xfrm>
          <a:off x="1200241" y="654770"/>
          <a:ext cx="6245587" cy="5455741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970037">
                  <a:extLst>
                    <a:ext uri="{9D8B030D-6E8A-4147-A177-3AD203B41FA5}">
                      <a16:colId xmlns:a16="http://schemas.microsoft.com/office/drawing/2014/main" val="2449778854"/>
                    </a:ext>
                  </a:extLst>
                </a:gridCol>
                <a:gridCol w="370732">
                  <a:extLst>
                    <a:ext uri="{9D8B030D-6E8A-4147-A177-3AD203B41FA5}">
                      <a16:colId xmlns:a16="http://schemas.microsoft.com/office/drawing/2014/main" val="3194731954"/>
                    </a:ext>
                  </a:extLst>
                </a:gridCol>
                <a:gridCol w="635541">
                  <a:extLst>
                    <a:ext uri="{9D8B030D-6E8A-4147-A177-3AD203B41FA5}">
                      <a16:colId xmlns:a16="http://schemas.microsoft.com/office/drawing/2014/main" val="1931496279"/>
                    </a:ext>
                  </a:extLst>
                </a:gridCol>
                <a:gridCol w="947737">
                  <a:extLst>
                    <a:ext uri="{9D8B030D-6E8A-4147-A177-3AD203B41FA5}">
                      <a16:colId xmlns:a16="http://schemas.microsoft.com/office/drawing/2014/main" val="3223143356"/>
                    </a:ext>
                  </a:extLst>
                </a:gridCol>
                <a:gridCol w="790525">
                  <a:extLst>
                    <a:ext uri="{9D8B030D-6E8A-4147-A177-3AD203B41FA5}">
                      <a16:colId xmlns:a16="http://schemas.microsoft.com/office/drawing/2014/main" val="3744300833"/>
                    </a:ext>
                  </a:extLst>
                </a:gridCol>
                <a:gridCol w="635541">
                  <a:extLst>
                    <a:ext uri="{9D8B030D-6E8A-4147-A177-3AD203B41FA5}">
                      <a16:colId xmlns:a16="http://schemas.microsoft.com/office/drawing/2014/main" val="3354873328"/>
                    </a:ext>
                  </a:extLst>
                </a:gridCol>
                <a:gridCol w="947737">
                  <a:extLst>
                    <a:ext uri="{9D8B030D-6E8A-4147-A177-3AD203B41FA5}">
                      <a16:colId xmlns:a16="http://schemas.microsoft.com/office/drawing/2014/main" val="3796228142"/>
                    </a:ext>
                  </a:extLst>
                </a:gridCol>
                <a:gridCol w="947737">
                  <a:extLst>
                    <a:ext uri="{9D8B030D-6E8A-4147-A177-3AD203B41FA5}">
                      <a16:colId xmlns:a16="http://schemas.microsoft.com/office/drawing/2014/main" val="688204043"/>
                    </a:ext>
                  </a:extLst>
                </a:gridCol>
              </a:tblGrid>
              <a:tr h="259790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Countries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Coups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Free</a:t>
                      </a:r>
                      <a:endParaRPr lang="it-IT" sz="8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Elections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Regular Timing of the Elections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Opposition</a:t>
                      </a:r>
                      <a:endParaRPr lang="it-IT" sz="8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Boycott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Turnover</a:t>
                      </a:r>
                      <a:endParaRPr lang="it-IT" sz="8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Last democratic instauration and lapse to the next coup (years)</a:t>
                      </a:r>
                      <a:endParaRPr lang="it-IT" sz="8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08303"/>
                  </a:ext>
                </a:extLst>
              </a:tr>
              <a:tr h="57962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Year/</a:t>
                      </a:r>
                      <a:endParaRPr lang="it-IT" sz="8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Outcome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237823"/>
                  </a:ext>
                </a:extLst>
              </a:tr>
              <a:tr h="14808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ALGERIA 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2019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972581"/>
                  </a:ext>
                </a:extLst>
              </a:tr>
              <a:tr h="148081">
                <a:tc rowSpan="4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BURKINA FASO</a:t>
                      </a:r>
                      <a:endParaRPr lang="it-IT" sz="8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2014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62541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2015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N.a.*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N.a.*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N.a.*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013818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2022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2015 (7)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536496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2022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2015 (7)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8273014"/>
                  </a:ext>
                </a:extLst>
              </a:tr>
              <a:tr h="14808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BURUNDI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F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2365973"/>
                  </a:ext>
                </a:extLst>
              </a:tr>
              <a:tr h="14808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CHAD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2006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241234"/>
                  </a:ext>
                </a:extLst>
              </a:tr>
              <a:tr h="148081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EGYPT</a:t>
                      </a:r>
                      <a:endParaRPr lang="it-IT" sz="8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2011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718485"/>
                  </a:ext>
                </a:extLst>
              </a:tr>
              <a:tr h="1545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2013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2012 (1)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7071601"/>
                  </a:ext>
                </a:extLst>
              </a:tr>
              <a:tr h="14808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GABON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2019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Non-democracy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4265918"/>
                  </a:ext>
                </a:extLst>
              </a:tr>
              <a:tr h="14808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GAMBIA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2014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Non-democracy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165826"/>
                  </a:ext>
                </a:extLst>
              </a:tr>
              <a:tr h="148081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GUINEA</a:t>
                      </a:r>
                      <a:endParaRPr lang="it-IT" sz="8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2008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1796621"/>
                  </a:ext>
                </a:extLst>
              </a:tr>
              <a:tr h="1545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2021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2010 (11)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411142"/>
                  </a:ext>
                </a:extLst>
              </a:tr>
              <a:tr h="148081">
                <a:tc rowSpan="5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GUINEA BISSAU</a:t>
                      </a:r>
                      <a:endParaRPr lang="it-IT" sz="800" dirty="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2003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Yes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1994 (9)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352396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2008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F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2005 (3)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9182173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2010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F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Yes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2005 (5)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3399914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2012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Yes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Yes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2005 (7)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078414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2022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Yes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2012 (10)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690782"/>
                  </a:ext>
                </a:extLst>
              </a:tr>
              <a:tr h="148081">
                <a:tc rowSpan="3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MADAGASCAR </a:t>
                      </a:r>
                      <a:endParaRPr lang="it-IT" sz="8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2006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Yes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1993 (13)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015828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2009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1993 (16)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262102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2010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301363"/>
                  </a:ext>
                </a:extLst>
              </a:tr>
              <a:tr h="148081">
                <a:tc rowSpan="3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MALI </a:t>
                      </a:r>
                      <a:endParaRPr lang="it-IT" sz="8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2012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1992 (20)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206304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2020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No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2013 (7)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388304"/>
                  </a:ext>
                </a:extLst>
              </a:tr>
              <a:tr h="14808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2021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7658491"/>
                  </a:ext>
                </a:extLst>
              </a:tr>
              <a:tr h="148081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MAURITANIA </a:t>
                      </a:r>
                      <a:endParaRPr lang="it-IT" sz="8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 err="1">
                          <a:effectLst/>
                        </a:rPr>
                        <a:t>N.a.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349761"/>
                  </a:ext>
                </a:extLst>
              </a:tr>
              <a:tr h="1545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2008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2007 (1)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041481"/>
                  </a:ext>
                </a:extLst>
              </a:tr>
              <a:tr h="14808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NIGER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2010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1999 (11)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281380"/>
                  </a:ext>
                </a:extLst>
              </a:tr>
              <a:tr h="14808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SAO TOME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2003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1996 (7)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282884"/>
                  </a:ext>
                </a:extLst>
              </a:tr>
              <a:tr h="148081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SUDAN</a:t>
                      </a:r>
                      <a:endParaRPr lang="it-IT" sz="8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2019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 err="1">
                          <a:effectLst/>
                        </a:rPr>
                        <a:t>N.a.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56516"/>
                  </a:ext>
                </a:extLst>
              </a:tr>
              <a:tr h="1545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2021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 err="1">
                          <a:effectLst/>
                        </a:rPr>
                        <a:t>N.a.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5008743"/>
                  </a:ext>
                </a:extLst>
              </a:tr>
              <a:tr h="14808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ZIMBABWE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2017 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Non-democracy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 err="1">
                          <a:effectLst/>
                        </a:rPr>
                        <a:t>N.a.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7" marR="5213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2597621"/>
                  </a:ext>
                </a:extLst>
              </a:tr>
            </a:tbl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547BEE3E-A57B-43A8-B485-D1461137B7A3}"/>
              </a:ext>
            </a:extLst>
          </p:cNvPr>
          <p:cNvSpPr/>
          <p:nvPr/>
        </p:nvSpPr>
        <p:spPr>
          <a:xfrm>
            <a:off x="7721600" y="5280565"/>
            <a:ext cx="3817257" cy="1326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Legenda</a:t>
            </a:r>
            <a:r>
              <a:rPr lang="en-GB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S, Success of the coup; F, failure of the coup.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Not applicable: After 2014 coup, in 2015 a coup is attempted against the transitional government in power.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785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ACD9C5A-1ABB-48B8-A3D1-0343E32BCF26}"/>
              </a:ext>
            </a:extLst>
          </p:cNvPr>
          <p:cNvSpPr txBox="1"/>
          <p:nvPr/>
        </p:nvSpPr>
        <p:spPr>
          <a:xfrm>
            <a:off x="7625292" y="1756881"/>
            <a:ext cx="2881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“Big men rule” in Africa. The procedural resources of the Presidents versus the Cabinets</a:t>
            </a:r>
            <a:endParaRPr lang="it-IT" b="1" dirty="0"/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4E72B4E4-36A9-4922-AA84-B0848EFBA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414399"/>
              </p:ext>
            </p:extLst>
          </p:nvPr>
        </p:nvGraphicFramePr>
        <p:xfrm>
          <a:off x="790014" y="457264"/>
          <a:ext cx="4188385" cy="5406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5577">
                  <a:extLst>
                    <a:ext uri="{9D8B030D-6E8A-4147-A177-3AD203B41FA5}">
                      <a16:colId xmlns:a16="http://schemas.microsoft.com/office/drawing/2014/main" val="1167501367"/>
                    </a:ext>
                  </a:extLst>
                </a:gridCol>
                <a:gridCol w="503805">
                  <a:extLst>
                    <a:ext uri="{9D8B030D-6E8A-4147-A177-3AD203B41FA5}">
                      <a16:colId xmlns:a16="http://schemas.microsoft.com/office/drawing/2014/main" val="2209792785"/>
                    </a:ext>
                  </a:extLst>
                </a:gridCol>
                <a:gridCol w="503805">
                  <a:extLst>
                    <a:ext uri="{9D8B030D-6E8A-4147-A177-3AD203B41FA5}">
                      <a16:colId xmlns:a16="http://schemas.microsoft.com/office/drawing/2014/main" val="2664232031"/>
                    </a:ext>
                  </a:extLst>
                </a:gridCol>
                <a:gridCol w="720157">
                  <a:extLst>
                    <a:ext uri="{9D8B030D-6E8A-4147-A177-3AD203B41FA5}">
                      <a16:colId xmlns:a16="http://schemas.microsoft.com/office/drawing/2014/main" val="287679817"/>
                    </a:ext>
                  </a:extLst>
                </a:gridCol>
                <a:gridCol w="736408">
                  <a:extLst>
                    <a:ext uri="{9D8B030D-6E8A-4147-A177-3AD203B41FA5}">
                      <a16:colId xmlns:a16="http://schemas.microsoft.com/office/drawing/2014/main" val="1964502781"/>
                    </a:ext>
                  </a:extLst>
                </a:gridCol>
                <a:gridCol w="718633">
                  <a:extLst>
                    <a:ext uri="{9D8B030D-6E8A-4147-A177-3AD203B41FA5}">
                      <a16:colId xmlns:a16="http://schemas.microsoft.com/office/drawing/2014/main" val="2320115408"/>
                    </a:ext>
                  </a:extLst>
                </a:gridCol>
              </a:tblGrid>
              <a:tr h="73868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Country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800">
                          <a:effectLst/>
                        </a:rPr>
                        <a:t>Type of Election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800">
                          <a:effectLst/>
                        </a:rPr>
                        <a:t>Term of office (yrs.)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800">
                          <a:effectLst/>
                        </a:rPr>
                        <a:t>Re-eligibility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800">
                          <a:effectLst/>
                        </a:rPr>
                        <a:t>Ministerial appointments and dismissals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800">
                          <a:effectLst/>
                        </a:rPr>
                        <a:t>Appointments and dismissals of Head of Cabinet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3723573755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ALGERIA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629297647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BURKINA FASO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3579254995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BURUNDI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3282682826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CHAD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4052588383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EGYPT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1527462990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GABON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7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2520019150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GAMBIA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N.a.</a:t>
                      </a:r>
                      <a:r>
                        <a:rPr lang="en-GB" sz="800" baseline="30000">
                          <a:effectLst/>
                        </a:rPr>
                        <a:t>§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1539399017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GUINEA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236220" algn="l"/>
                          <a:tab pos="280670" algn="ctr"/>
                        </a:tabLs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1005902562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GUINEA BISSAU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2292561623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MADAGASCAR (2007)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2818817872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MALI (2020)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3749535830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MAURITANIA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3164202490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NIGER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602839770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SAO TOME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2321718169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SUDAN (2019)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No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3712714909"/>
                  </a:ext>
                </a:extLst>
              </a:tr>
              <a:tr h="29173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ZIMBABWE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Direct popular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Yes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 err="1">
                          <a:effectLst/>
                        </a:rPr>
                        <a:t>N.a.</a:t>
                      </a:r>
                      <a:r>
                        <a:rPr lang="en-GB" sz="800" baseline="30000" dirty="0">
                          <a:effectLst/>
                        </a:rPr>
                        <a:t>§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8" marR="30928" marT="0" marB="0"/>
                </a:tc>
                <a:extLst>
                  <a:ext uri="{0D108BD9-81ED-4DB2-BD59-A6C34878D82A}">
                    <a16:rowId xmlns:a16="http://schemas.microsoft.com/office/drawing/2014/main" val="3717418215"/>
                  </a:ext>
                </a:extLst>
              </a:tr>
            </a:tbl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34467CB8-9BFE-4B21-84E1-29C56E7D9A77}"/>
              </a:ext>
            </a:extLst>
          </p:cNvPr>
          <p:cNvSpPr/>
          <p:nvPr/>
        </p:nvSpPr>
        <p:spPr>
          <a:xfrm>
            <a:off x="5558971" y="5495238"/>
            <a:ext cx="6096000" cy="73706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Reference is to the status quo immediately before and during the coup.</a:t>
            </a:r>
            <a:endParaRPr lang="it-IT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10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GB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 applicable, the President is the Head of Cabinet</a:t>
            </a:r>
            <a:endParaRPr lang="it-IT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sz="1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 adaptation from </a:t>
            </a:r>
            <a:r>
              <a:rPr lang="en-GB" sz="1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Ieraci</a:t>
            </a:r>
            <a:r>
              <a:rPr lang="en-GB" sz="1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(2003, 2010).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265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D4C9BEEA-1032-4A37-9594-7C4F6F8650B1}"/>
              </a:ext>
            </a:extLst>
          </p:cNvPr>
          <p:cNvSpPr txBox="1"/>
          <p:nvPr/>
        </p:nvSpPr>
        <p:spPr>
          <a:xfrm>
            <a:off x="7625292" y="1756881"/>
            <a:ext cx="2881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“Big men rule” in Africa. The procedural resources of the Presidents versus the Legislatures</a:t>
            </a:r>
            <a:endParaRPr lang="it-IT" b="1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275488"/>
              </p:ext>
            </p:extLst>
          </p:nvPr>
        </p:nvGraphicFramePr>
        <p:xfrm>
          <a:off x="597131" y="820672"/>
          <a:ext cx="5577840" cy="40835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0835">
                  <a:extLst>
                    <a:ext uri="{9D8B030D-6E8A-4147-A177-3AD203B41FA5}">
                      <a16:colId xmlns:a16="http://schemas.microsoft.com/office/drawing/2014/main" val="1458284627"/>
                    </a:ext>
                  </a:extLst>
                </a:gridCol>
                <a:gridCol w="795020">
                  <a:extLst>
                    <a:ext uri="{9D8B030D-6E8A-4147-A177-3AD203B41FA5}">
                      <a16:colId xmlns:a16="http://schemas.microsoft.com/office/drawing/2014/main" val="284753188"/>
                    </a:ext>
                  </a:extLst>
                </a:gridCol>
                <a:gridCol w="795655">
                  <a:extLst>
                    <a:ext uri="{9D8B030D-6E8A-4147-A177-3AD203B41FA5}">
                      <a16:colId xmlns:a16="http://schemas.microsoft.com/office/drawing/2014/main" val="936150929"/>
                    </a:ext>
                  </a:extLst>
                </a:gridCol>
                <a:gridCol w="795020">
                  <a:extLst>
                    <a:ext uri="{9D8B030D-6E8A-4147-A177-3AD203B41FA5}">
                      <a16:colId xmlns:a16="http://schemas.microsoft.com/office/drawing/2014/main" val="662156051"/>
                    </a:ext>
                  </a:extLst>
                </a:gridCol>
                <a:gridCol w="795655">
                  <a:extLst>
                    <a:ext uri="{9D8B030D-6E8A-4147-A177-3AD203B41FA5}">
                      <a16:colId xmlns:a16="http://schemas.microsoft.com/office/drawing/2014/main" val="4188151327"/>
                    </a:ext>
                  </a:extLst>
                </a:gridCol>
                <a:gridCol w="795655">
                  <a:extLst>
                    <a:ext uri="{9D8B030D-6E8A-4147-A177-3AD203B41FA5}">
                      <a16:colId xmlns:a16="http://schemas.microsoft.com/office/drawing/2014/main" val="3035908006"/>
                    </a:ext>
                  </a:extLst>
                </a:gridCol>
              </a:tblGrid>
              <a:tr h="24701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Procedural resources</a:t>
                      </a:r>
                      <a:br>
                        <a:rPr lang="en-GB" sz="1100">
                          <a:effectLst/>
                        </a:rPr>
                      </a:b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069758"/>
                  </a:ext>
                </a:extLst>
              </a:tr>
              <a:tr h="56642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Country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Dissolution of parliament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Veto Power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Activation of the legislative process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Declaration of a state of emergency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SCORES</a:t>
                      </a:r>
                      <a:endParaRPr lang="it-IT" sz="1100">
                        <a:effectLst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36851607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ALGERIA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46868181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BURKINA FASO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788598639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BURUNDI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853507717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CHAD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838096813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GABON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860270402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GAMBIA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380391569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GUINEA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603424441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MADAGASCAR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139995860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MALI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591147285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SUDAN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36763232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ZIMBABWE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75898207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EGYPT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56131464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MAURITANIA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06378535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NIGER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61017610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SAO TOME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02517297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GUINEA BISSAU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1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54179446"/>
                  </a:ext>
                </a:extLst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597131" y="5269846"/>
            <a:ext cx="5421284" cy="488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US" sz="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Legenda</a:t>
            </a:r>
            <a:r>
              <a:rPr lang="en-US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1 = presence of the specified presidential resource; 0 = absence of the specified presidential resource.</a:t>
            </a:r>
            <a:endParaRPr lang="it-IT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0"/>
              </a:spcAft>
            </a:pPr>
            <a:r>
              <a:rPr lang="en-GB" sz="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 adaptation from </a:t>
            </a:r>
            <a:r>
              <a:rPr lang="en-GB" sz="9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Ieraci</a:t>
            </a:r>
            <a:r>
              <a:rPr lang="en-GB" sz="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(2003, 2010).</a:t>
            </a:r>
            <a:endParaRPr lang="it-IT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306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436DDCFD-EB5F-49BE-A2B9-66400152D1CA}"/>
              </a:ext>
            </a:extLst>
          </p:cNvPr>
          <p:cNvSpPr/>
          <p:nvPr/>
        </p:nvSpPr>
        <p:spPr>
          <a:xfrm>
            <a:off x="1917843" y="1698488"/>
            <a:ext cx="8572072" cy="3895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80340" lvl="0" indent="-342900" algn="just">
              <a:lnSpc>
                <a:spcPct val="106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coups d’état are more recurrent and destined to success in “non-democracies”;</a:t>
            </a:r>
            <a:endParaRPr lang="it-IT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8940" marR="180340" algn="just">
              <a:lnSpc>
                <a:spcPct val="106000"/>
              </a:lnSpc>
              <a:spcAft>
                <a:spcPts val="0"/>
              </a:spcAft>
            </a:pPr>
            <a:r>
              <a:rPr lang="en-GB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0340" lvl="0" algn="just">
              <a:lnSpc>
                <a:spcPct val="106000"/>
              </a:lnSpc>
              <a:spcAft>
                <a:spcPts val="0"/>
              </a:spcAft>
            </a:pPr>
            <a:r>
              <a:rPr lang="en-GB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coups d’état can also occur in democracies, but their success rate appears to be reduced;</a:t>
            </a:r>
            <a:endParaRPr lang="it-IT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0340" lvl="0" algn="just">
              <a:lnSpc>
                <a:spcPct val="106000"/>
              </a:lnSpc>
              <a:spcAft>
                <a:spcPts val="0"/>
              </a:spcAft>
            </a:pPr>
            <a:endParaRPr lang="it-IT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0340" lvl="0" algn="just">
              <a:lnSpc>
                <a:spcPct val="106000"/>
              </a:lnSpc>
              <a:spcAft>
                <a:spcPts val="0"/>
              </a:spcAft>
            </a:pP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GB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particular, if democracies register a significant degree of institutionalization, marked above all by the probability of turnover in power, coups d’état are less likely, and in any case more likely destined to failure;</a:t>
            </a:r>
            <a:endParaRPr lang="it-IT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0340" lvl="0" algn="just">
              <a:lnSpc>
                <a:spcPct val="106000"/>
              </a:lnSpc>
              <a:spcAft>
                <a:spcPts val="0"/>
              </a:spcAft>
            </a:pPr>
            <a:endParaRPr lang="it-IT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0340" lvl="0" algn="just">
              <a:lnSpc>
                <a:spcPct val="106000"/>
              </a:lnSpc>
              <a:spcAft>
                <a:spcPts val="0"/>
              </a:spcAft>
            </a:pP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GB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incidence and frequency of coups d’état in Africa even in democratic contexts can however be explained by the spread of institutional arrangements that concentrate power in quasi-imperial presidencies, favouring the rise of “big men” in a dominant position.</a:t>
            </a:r>
            <a:endParaRPr lang="it-IT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6E363D9-546A-41AA-B806-F99BD49B6847}"/>
              </a:ext>
            </a:extLst>
          </p:cNvPr>
          <p:cNvSpPr txBox="1"/>
          <p:nvPr/>
        </p:nvSpPr>
        <p:spPr>
          <a:xfrm>
            <a:off x="1917843" y="965771"/>
            <a:ext cx="8428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Coups d’état could as “critical junctures”? A Conclusion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0154103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1935</Words>
  <Application>Microsoft Office PowerPoint</Application>
  <PresentationFormat>Widescreen</PresentationFormat>
  <Paragraphs>741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Poppins</vt:lpstr>
      <vt:lpstr>Times New Roman</vt:lpstr>
      <vt:lpstr>var( --e-global-typography-primary-font-family )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IERACI GIUSEPPE</dc:creator>
  <cp:lastModifiedBy>BATTERA FEDERICO</cp:lastModifiedBy>
  <cp:revision>9</cp:revision>
  <dcterms:created xsi:type="dcterms:W3CDTF">2022-09-06T09:53:35Z</dcterms:created>
  <dcterms:modified xsi:type="dcterms:W3CDTF">2022-12-01T07:29:31Z</dcterms:modified>
</cp:coreProperties>
</file>