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87"/>
  </p:notesMasterIdLst>
  <p:sldIdLst>
    <p:sldId id="256" r:id="rId2"/>
    <p:sldId id="260" r:id="rId3"/>
    <p:sldId id="257" r:id="rId4"/>
    <p:sldId id="258" r:id="rId5"/>
    <p:sldId id="259" r:id="rId6"/>
    <p:sldId id="261" r:id="rId7"/>
    <p:sldId id="262" r:id="rId8"/>
    <p:sldId id="263" r:id="rId9"/>
    <p:sldId id="265" r:id="rId10"/>
    <p:sldId id="264"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98" r:id="rId26"/>
    <p:sldId id="299" r:id="rId27"/>
    <p:sldId id="300" r:id="rId28"/>
    <p:sldId id="301" r:id="rId29"/>
    <p:sldId id="302" r:id="rId30"/>
    <p:sldId id="281" r:id="rId31"/>
    <p:sldId id="282" r:id="rId32"/>
    <p:sldId id="283" r:id="rId33"/>
    <p:sldId id="284" r:id="rId34"/>
    <p:sldId id="285" r:id="rId35"/>
    <p:sldId id="286" r:id="rId36"/>
    <p:sldId id="287" r:id="rId37"/>
    <p:sldId id="289" r:id="rId38"/>
    <p:sldId id="288" r:id="rId39"/>
    <p:sldId id="290" r:id="rId40"/>
    <p:sldId id="291" r:id="rId41"/>
    <p:sldId id="292" r:id="rId42"/>
    <p:sldId id="293" r:id="rId43"/>
    <p:sldId id="294" r:id="rId44"/>
    <p:sldId id="295" r:id="rId45"/>
    <p:sldId id="296" r:id="rId46"/>
    <p:sldId id="297" r:id="rId47"/>
    <p:sldId id="303" r:id="rId48"/>
    <p:sldId id="304" r:id="rId49"/>
    <p:sldId id="305" r:id="rId50"/>
    <p:sldId id="306" r:id="rId51"/>
    <p:sldId id="307" r:id="rId52"/>
    <p:sldId id="308" r:id="rId53"/>
    <p:sldId id="309" r:id="rId54"/>
    <p:sldId id="311" r:id="rId55"/>
    <p:sldId id="312" r:id="rId56"/>
    <p:sldId id="313" r:id="rId57"/>
    <p:sldId id="314" r:id="rId58"/>
    <p:sldId id="315" r:id="rId59"/>
    <p:sldId id="316" r:id="rId60"/>
    <p:sldId id="317" r:id="rId61"/>
    <p:sldId id="318" r:id="rId62"/>
    <p:sldId id="342" r:id="rId63"/>
    <p:sldId id="319" r:id="rId64"/>
    <p:sldId id="320" r:id="rId65"/>
    <p:sldId id="321" r:id="rId66"/>
    <p:sldId id="328" r:id="rId67"/>
    <p:sldId id="322" r:id="rId68"/>
    <p:sldId id="323" r:id="rId69"/>
    <p:sldId id="329" r:id="rId70"/>
    <p:sldId id="324" r:id="rId71"/>
    <p:sldId id="330" r:id="rId72"/>
    <p:sldId id="325" r:id="rId73"/>
    <p:sldId id="326" r:id="rId74"/>
    <p:sldId id="327" r:id="rId75"/>
    <p:sldId id="331" r:id="rId76"/>
    <p:sldId id="332" r:id="rId77"/>
    <p:sldId id="333" r:id="rId78"/>
    <p:sldId id="334" r:id="rId79"/>
    <p:sldId id="335" r:id="rId80"/>
    <p:sldId id="336" r:id="rId81"/>
    <p:sldId id="337" r:id="rId82"/>
    <p:sldId id="338" r:id="rId83"/>
    <p:sldId id="339" r:id="rId84"/>
    <p:sldId id="341" r:id="rId85"/>
    <p:sldId id="340" r:id="rId86"/>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380"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viewProps" Target="viewProps.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90" Type="http://schemas.openxmlformats.org/officeDocument/2006/relationships/theme" Target="theme/theme1.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presProps" Target="presProps.xml"/><Relationship Id="rId9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notesMaster" Target="notesMasters/notesMaster1.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34316BB-56C5-4F12-89C4-259D9573F873}" type="datetimeFigureOut">
              <a:rPr lang="it-IT" smtClean="0"/>
              <a:t>25/10/2022</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3F6B427-CFCC-4445-B1A2-99CDD2F5C544}" type="slidenum">
              <a:rPr lang="it-IT" smtClean="0"/>
              <a:t>‹N›</a:t>
            </a:fld>
            <a:endParaRPr lang="it-IT"/>
          </a:p>
        </p:txBody>
      </p:sp>
    </p:spTree>
    <p:extLst>
      <p:ext uri="{BB962C8B-B14F-4D97-AF65-F5344CB8AC3E}">
        <p14:creationId xmlns:p14="http://schemas.microsoft.com/office/powerpoint/2010/main" val="8572325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43F6B427-CFCC-4445-B1A2-99CDD2F5C544}" type="slidenum">
              <a:rPr lang="it-IT" smtClean="0"/>
              <a:t>71</a:t>
            </a:fld>
            <a:endParaRPr lang="it-IT"/>
          </a:p>
        </p:txBody>
      </p:sp>
    </p:spTree>
    <p:extLst>
      <p:ext uri="{BB962C8B-B14F-4D97-AF65-F5344CB8AC3E}">
        <p14:creationId xmlns:p14="http://schemas.microsoft.com/office/powerpoint/2010/main" val="11040406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it-IT"/>
              <a:t>Fare clic per modificare lo stile del titolo</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F6AFAC8B-2E4F-41CD-AB27-DB466527E99A}" type="datetimeFigureOut">
              <a:rPr lang="it-IT" smtClean="0"/>
              <a:t>25/10/2022</a:t>
            </a:fld>
            <a:endParaRPr lang="it-IT"/>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it-IT"/>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FDB4AA0B-C639-49DB-8F69-CE717BAB37A3}" type="slidenum">
              <a:rPr lang="it-IT" smtClean="0"/>
              <a:t>‹N›</a:t>
            </a:fld>
            <a:endParaRPr lang="it-IT"/>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a:p>
        </p:txBody>
      </p:sp>
      <p:sp>
        <p:nvSpPr>
          <p:cNvPr id="3" name="Vertical Text Placeholder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Date Placeholder 3"/>
          <p:cNvSpPr>
            <a:spLocks noGrp="1"/>
          </p:cNvSpPr>
          <p:nvPr>
            <p:ph type="dt" sz="half" idx="10"/>
          </p:nvPr>
        </p:nvSpPr>
        <p:spPr/>
        <p:txBody>
          <a:bodyPr/>
          <a:lstStyle/>
          <a:p>
            <a:fld id="{F6AFAC8B-2E4F-41CD-AB27-DB466527E99A}" type="datetimeFigureOut">
              <a:rPr lang="it-IT" smtClean="0"/>
              <a:t>25/10/2022</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FDB4AA0B-C639-49DB-8F69-CE717BAB37A3}" type="slidenum">
              <a:rPr lang="it-IT" smtClean="0"/>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it-IT"/>
              <a:t>Fare clic per modificare lo stile del titolo</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Date Placeholder 3"/>
          <p:cNvSpPr>
            <a:spLocks noGrp="1"/>
          </p:cNvSpPr>
          <p:nvPr>
            <p:ph type="dt" sz="half" idx="10"/>
          </p:nvPr>
        </p:nvSpPr>
        <p:spPr/>
        <p:txBody>
          <a:bodyPr/>
          <a:lstStyle/>
          <a:p>
            <a:fld id="{F6AFAC8B-2E4F-41CD-AB27-DB466527E99A}" type="datetimeFigureOut">
              <a:rPr lang="it-IT" smtClean="0"/>
              <a:t>25/10/2022</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FDB4AA0B-C639-49DB-8F69-CE717BAB37A3}" type="slidenum">
              <a:rPr lang="it-IT" smtClean="0"/>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a:p>
        </p:txBody>
      </p:sp>
      <p:sp>
        <p:nvSpPr>
          <p:cNvPr id="3" name="Content Placeholder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F6AFAC8B-2E4F-41CD-AB27-DB466527E99A}" type="datetimeFigureOut">
              <a:rPr lang="it-IT" smtClean="0"/>
              <a:t>25/10/2022</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FDB4AA0B-C639-49DB-8F69-CE717BAB37A3}" type="slidenum">
              <a:rPr lang="it-IT" smtClean="0"/>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it-IT"/>
              <a:t>Fare clic per modificare lo stile del titolo</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stili del testo dello schema</a:t>
            </a:r>
          </a:p>
        </p:txBody>
      </p:sp>
      <p:sp>
        <p:nvSpPr>
          <p:cNvPr id="4" name="Date Placeholder 3"/>
          <p:cNvSpPr>
            <a:spLocks noGrp="1"/>
          </p:cNvSpPr>
          <p:nvPr>
            <p:ph type="dt" sz="half" idx="10"/>
          </p:nvPr>
        </p:nvSpPr>
        <p:spPr/>
        <p:txBody>
          <a:bodyPr/>
          <a:lstStyle/>
          <a:p>
            <a:fld id="{F6AFAC8B-2E4F-41CD-AB27-DB466527E99A}" type="datetimeFigureOut">
              <a:rPr lang="it-IT" smtClean="0"/>
              <a:t>25/10/2022</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FDB4AA0B-C639-49DB-8F69-CE717BAB37A3}" type="slidenum">
              <a:rPr lang="it-IT" smtClean="0"/>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a:p>
        </p:txBody>
      </p:sp>
      <p:sp>
        <p:nvSpPr>
          <p:cNvPr id="5" name="Date Placeholder 4"/>
          <p:cNvSpPr>
            <a:spLocks noGrp="1"/>
          </p:cNvSpPr>
          <p:nvPr>
            <p:ph type="dt" sz="half" idx="10"/>
          </p:nvPr>
        </p:nvSpPr>
        <p:spPr/>
        <p:txBody>
          <a:bodyPr/>
          <a:lstStyle/>
          <a:p>
            <a:fld id="{F6AFAC8B-2E4F-41CD-AB27-DB466527E99A}" type="datetimeFigureOut">
              <a:rPr lang="it-IT" smtClean="0"/>
              <a:t>25/10/2022</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FDB4AA0B-C639-49DB-8F69-CE717BAB37A3}" type="slidenum">
              <a:rPr lang="it-IT" smtClean="0"/>
              <a:t>‹N›</a:t>
            </a:fld>
            <a:endParaRPr lang="it-IT"/>
          </a:p>
        </p:txBody>
      </p:sp>
      <p:sp>
        <p:nvSpPr>
          <p:cNvPr id="9" name="Content Placeholder 8"/>
          <p:cNvSpPr>
            <a:spLocks noGrp="1"/>
          </p:cNvSpPr>
          <p:nvPr>
            <p:ph sz="quarter" idx="13"/>
          </p:nvPr>
        </p:nvSpPr>
        <p:spPr>
          <a:xfrm>
            <a:off x="1042416" y="2313432"/>
            <a:ext cx="3419856" cy="349300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it-IT"/>
              <a:t>Fare clic per modificare lo stile del titolo</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F6AFAC8B-2E4F-41CD-AB27-DB466527E99A}" type="datetimeFigureOut">
              <a:rPr lang="it-IT" smtClean="0"/>
              <a:t>25/10/2022</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FDB4AA0B-C639-49DB-8F69-CE717BAB37A3}" type="slidenum">
              <a:rPr lang="it-IT" smtClean="0"/>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a:p>
        </p:txBody>
      </p:sp>
      <p:sp>
        <p:nvSpPr>
          <p:cNvPr id="3" name="Date Placeholder 2"/>
          <p:cNvSpPr>
            <a:spLocks noGrp="1"/>
          </p:cNvSpPr>
          <p:nvPr>
            <p:ph type="dt" sz="half" idx="10"/>
          </p:nvPr>
        </p:nvSpPr>
        <p:spPr/>
        <p:txBody>
          <a:bodyPr/>
          <a:lstStyle/>
          <a:p>
            <a:fld id="{F6AFAC8B-2E4F-41CD-AB27-DB466527E99A}" type="datetimeFigureOut">
              <a:rPr lang="it-IT" smtClean="0"/>
              <a:t>25/10/2022</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FDB4AA0B-C639-49DB-8F69-CE717BAB37A3}" type="slidenum">
              <a:rPr lang="it-IT" smtClean="0"/>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AFAC8B-2E4F-41CD-AB27-DB466527E99A}" type="datetimeFigureOut">
              <a:rPr lang="it-IT" smtClean="0"/>
              <a:t>25/10/2022</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FDB4AA0B-C639-49DB-8F69-CE717BAB37A3}" type="slidenum">
              <a:rPr lang="it-IT" smtClean="0"/>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F6AFAC8B-2E4F-41CD-AB27-DB466527E99A}" type="datetimeFigureOut">
              <a:rPr lang="it-IT" smtClean="0"/>
              <a:t>25/10/2022</a:t>
            </a:fld>
            <a:endParaRPr lang="it-IT"/>
          </a:p>
        </p:txBody>
      </p:sp>
      <p:sp>
        <p:nvSpPr>
          <p:cNvPr id="7" name="Slide Number Placeholder 6"/>
          <p:cNvSpPr>
            <a:spLocks noGrp="1"/>
          </p:cNvSpPr>
          <p:nvPr>
            <p:ph type="sldNum" sz="quarter" idx="12"/>
          </p:nvPr>
        </p:nvSpPr>
        <p:spPr/>
        <p:txBody>
          <a:bodyPr/>
          <a:lstStyle/>
          <a:p>
            <a:fld id="{FDB4AA0B-C639-49DB-8F69-CE717BAB37A3}" type="slidenum">
              <a:rPr lang="it-IT" smtClean="0"/>
              <a:t>‹N›</a:t>
            </a:fld>
            <a:endParaRPr lang="it-IT"/>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it-IT"/>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it-IT"/>
              <a:t>Fare clic per modificare lo stile del titolo</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it-IT"/>
              <a:t>Fare clic per modificare lo stile del titolo</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Date Placeholder 4"/>
          <p:cNvSpPr>
            <a:spLocks noGrp="1"/>
          </p:cNvSpPr>
          <p:nvPr>
            <p:ph type="dt" sz="half" idx="10"/>
          </p:nvPr>
        </p:nvSpPr>
        <p:spPr/>
        <p:txBody>
          <a:bodyPr/>
          <a:lstStyle/>
          <a:p>
            <a:fld id="{F6AFAC8B-2E4F-41CD-AB27-DB466527E99A}" type="datetimeFigureOut">
              <a:rPr lang="it-IT" smtClean="0"/>
              <a:t>25/10/2022</a:t>
            </a:fld>
            <a:endParaRPr lang="it-IT"/>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it-IT"/>
          </a:p>
        </p:txBody>
      </p:sp>
      <p:sp>
        <p:nvSpPr>
          <p:cNvPr id="7" name="Slide Number Placeholder 6"/>
          <p:cNvSpPr>
            <a:spLocks noGrp="1"/>
          </p:cNvSpPr>
          <p:nvPr>
            <p:ph type="sldNum" sz="quarter" idx="12"/>
          </p:nvPr>
        </p:nvSpPr>
        <p:spPr/>
        <p:txBody>
          <a:bodyPr/>
          <a:lstStyle/>
          <a:p>
            <a:fld id="{FDB4AA0B-C639-49DB-8F69-CE717BAB37A3}" type="slidenum">
              <a:rPr lang="it-IT" smtClean="0"/>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it-IT"/>
              <a:t>Fare clic per modificare lo stile del titolo</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F6AFAC8B-2E4F-41CD-AB27-DB466527E99A}" type="datetimeFigureOut">
              <a:rPr lang="it-IT" smtClean="0"/>
              <a:t>25/10/2022</a:t>
            </a:fld>
            <a:endParaRPr lang="it-IT"/>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it-IT"/>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FDB4AA0B-C639-49DB-8F69-CE717BAB37A3}" type="slidenum">
              <a:rPr lang="it-IT" smtClean="0"/>
              <a:t>‹N›</a:t>
            </a:fld>
            <a:endParaRPr lang="it-IT"/>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4716017" y="2420888"/>
            <a:ext cx="3330704" cy="1989748"/>
          </a:xfrm>
        </p:spPr>
        <p:txBody>
          <a:bodyPr>
            <a:noAutofit/>
          </a:bodyPr>
          <a:lstStyle/>
          <a:p>
            <a:r>
              <a:rPr lang="it-IT" sz="2000" dirty="0"/>
              <a:t>Corso di storia sociale ed economica del Medioevo</a:t>
            </a:r>
            <a:br>
              <a:rPr lang="it-IT" sz="2000" dirty="0"/>
            </a:br>
            <a:r>
              <a:rPr lang="it-IT" sz="2000" dirty="0"/>
              <a:t/>
            </a:r>
            <a:br>
              <a:rPr lang="it-IT" sz="2000" dirty="0"/>
            </a:br>
            <a:r>
              <a:rPr lang="it-IT" sz="2000" dirty="0"/>
              <a:t>a. a. 2022/2023</a:t>
            </a:r>
          </a:p>
        </p:txBody>
      </p:sp>
      <p:sp>
        <p:nvSpPr>
          <p:cNvPr id="3" name="Sottotitolo 2"/>
          <p:cNvSpPr>
            <a:spLocks noGrp="1"/>
          </p:cNvSpPr>
          <p:nvPr>
            <p:ph type="subTitle" idx="1"/>
          </p:nvPr>
        </p:nvSpPr>
        <p:spPr/>
        <p:txBody>
          <a:bodyPr/>
          <a:lstStyle/>
          <a:p>
            <a:endParaRPr lang="it-IT" dirty="0"/>
          </a:p>
          <a:p>
            <a:endParaRPr lang="it-IT" dirty="0"/>
          </a:p>
          <a:p>
            <a:r>
              <a:rPr lang="it-IT" dirty="0"/>
              <a:t>Prof. Miriam Davide</a:t>
            </a:r>
          </a:p>
        </p:txBody>
      </p:sp>
    </p:spTree>
    <p:extLst>
      <p:ext uri="{BB962C8B-B14F-4D97-AF65-F5344CB8AC3E}">
        <p14:creationId xmlns:p14="http://schemas.microsoft.com/office/powerpoint/2010/main" val="26892813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ttangolo 2"/>
          <p:cNvSpPr/>
          <p:nvPr/>
        </p:nvSpPr>
        <p:spPr>
          <a:xfrm>
            <a:off x="1187624" y="2060848"/>
            <a:ext cx="6480720" cy="1631216"/>
          </a:xfrm>
          <a:prstGeom prst="rect">
            <a:avLst/>
          </a:prstGeom>
        </p:spPr>
        <p:txBody>
          <a:bodyPr wrap="square">
            <a:spAutoFit/>
          </a:bodyPr>
          <a:lstStyle/>
          <a:p>
            <a:pPr algn="just"/>
            <a:r>
              <a:rPr lang="it-IT" sz="2000" b="1" dirty="0"/>
              <a:t>e inoltre anche confermandolo con il </a:t>
            </a:r>
            <a:r>
              <a:rPr lang="it-IT" sz="2000" b="1" dirty="0" err="1"/>
              <a:t>gairethinx</a:t>
            </a:r>
            <a:r>
              <a:rPr lang="it-IT" sz="2000" b="1" dirty="0"/>
              <a:t>, secondo l’uso della nostra stirpe, in modo tale che questa legge sia stabile e sicura, perché nei nostri felicissimi tempi e in quelli futuri sia conservata in modo stabile ed inviolabile da tutti i nostri sudditi.</a:t>
            </a:r>
          </a:p>
        </p:txBody>
      </p:sp>
    </p:spTree>
    <p:extLst>
      <p:ext uri="{BB962C8B-B14F-4D97-AF65-F5344CB8AC3E}">
        <p14:creationId xmlns:p14="http://schemas.microsoft.com/office/powerpoint/2010/main" val="21868442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27584" y="836713"/>
            <a:ext cx="7068529" cy="792087"/>
          </a:xfrm>
        </p:spPr>
        <p:txBody>
          <a:bodyPr>
            <a:normAutofit/>
          </a:bodyPr>
          <a:lstStyle/>
          <a:p>
            <a:r>
              <a:rPr lang="it-IT" sz="2400" b="1" dirty="0"/>
              <a:t>Editto di Rotari, , cc. 1-8, 48-54 </a:t>
            </a:r>
          </a:p>
        </p:txBody>
      </p:sp>
      <p:sp>
        <p:nvSpPr>
          <p:cNvPr id="3" name="Segnaposto testo 2"/>
          <p:cNvSpPr>
            <a:spLocks noGrp="1"/>
          </p:cNvSpPr>
          <p:nvPr>
            <p:ph type="body" idx="1"/>
          </p:nvPr>
        </p:nvSpPr>
        <p:spPr>
          <a:xfrm>
            <a:off x="827584" y="1916832"/>
            <a:ext cx="7200800" cy="3960440"/>
          </a:xfrm>
        </p:spPr>
        <p:txBody>
          <a:bodyPr>
            <a:normAutofit lnSpcReduction="10000"/>
          </a:bodyPr>
          <a:lstStyle/>
          <a:p>
            <a:pPr algn="just"/>
            <a:r>
              <a:rPr lang="it-IT" b="1" dirty="0">
                <a:solidFill>
                  <a:schemeClr val="tx1"/>
                </a:solidFill>
              </a:rPr>
              <a:t>1. Se un uomo trama o si consiglia [con qualcuno] contro la vita del re, la sua vita sia messa in pericolo e i suoi beni siano confiscati.</a:t>
            </a:r>
          </a:p>
          <a:p>
            <a:pPr algn="just"/>
            <a:r>
              <a:rPr lang="it-IT" b="1" dirty="0">
                <a:solidFill>
                  <a:schemeClr val="tx1"/>
                </a:solidFill>
              </a:rPr>
              <a:t>2. Se qualcuno si consiglia con il re per la morte di un altro, o ha ucciso un uomo su suo ordine, non sia [ritenuto] colpevole di nulla e né lui né i suoi eredi subiscano mai querela o molestie da parte di quell’altro o dei suoi eredi: infatti, dal momento che crediamo che il cuore del re sia nella mano di Dio, non è possibile che un uomo possa scagionare colui che il re ha ordinato di uccidere.</a:t>
            </a:r>
          </a:p>
          <a:p>
            <a:pPr algn="just"/>
            <a:r>
              <a:rPr lang="it-IT" b="1" dirty="0">
                <a:solidFill>
                  <a:schemeClr val="tx1"/>
                </a:solidFill>
              </a:rPr>
              <a:t>3. Se qualcuno tenta di fuggire al di fuori della provincia, corra pericolo di morte e i suoi beni siano confiscati.</a:t>
            </a:r>
          </a:p>
          <a:p>
            <a:pPr algn="just"/>
            <a:endParaRPr lang="it-IT" b="1" dirty="0">
              <a:solidFill>
                <a:schemeClr val="tx1"/>
              </a:solidFill>
            </a:endParaRPr>
          </a:p>
        </p:txBody>
      </p:sp>
    </p:spTree>
    <p:extLst>
      <p:ext uri="{BB962C8B-B14F-4D97-AF65-F5344CB8AC3E}">
        <p14:creationId xmlns:p14="http://schemas.microsoft.com/office/powerpoint/2010/main" val="32991229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827584" y="1028343"/>
            <a:ext cx="7200800" cy="4585871"/>
          </a:xfrm>
          <a:prstGeom prst="rect">
            <a:avLst/>
          </a:prstGeom>
        </p:spPr>
        <p:txBody>
          <a:bodyPr wrap="square">
            <a:spAutoFit/>
          </a:bodyPr>
          <a:lstStyle/>
          <a:p>
            <a:pPr algn="just"/>
            <a:r>
              <a:rPr lang="it-IT" b="1" dirty="0"/>
              <a:t>4</a:t>
            </a:r>
            <a:r>
              <a:rPr lang="it-IT" sz="2000" b="1" dirty="0"/>
              <a:t>. Se qualcuno invita o fa entrare nella provincia un nemico, la sua vita sia messa in pericolo e i suoi beni siano confiscati.</a:t>
            </a:r>
          </a:p>
          <a:p>
            <a:pPr algn="just"/>
            <a:r>
              <a:rPr lang="it-IT" sz="2000" b="1" dirty="0"/>
              <a:t>5. Se qualcuno tiene nascoste delle spie nella provincia o fornisce loro dei viveri, la sua vita sia messa in pericolo o almeno paghi al re una composizione di 900 solidi.</a:t>
            </a:r>
          </a:p>
          <a:p>
            <a:pPr algn="just"/>
            <a:r>
              <a:rPr lang="it-IT" sz="2000" b="1" dirty="0"/>
              <a:t>6. Se qualcuno durante una campagna militare fomenta una rivolta contro il proprio duca o contro colui che è stato posto dal re al comando dell’esercito, o se induce alla rivolta una qualche parte dell’esercito, il suo sangue sia messo in pericolo</a:t>
            </a:r>
            <a:r>
              <a:rPr lang="it-IT" b="1" dirty="0"/>
              <a:t>.</a:t>
            </a:r>
          </a:p>
          <a:p>
            <a:pPr algn="just"/>
            <a:r>
              <a:rPr lang="it-IT" b="1" dirty="0"/>
              <a:t>7. Se qualcuno, combattendo contro il nemico, abbandona il proprio compagno o commette </a:t>
            </a:r>
            <a:r>
              <a:rPr lang="it-IT" b="1" i="1" dirty="0" err="1"/>
              <a:t>astalin</a:t>
            </a:r>
            <a:r>
              <a:rPr lang="it-IT" b="1" dirty="0"/>
              <a:t> (cioè lo tradisce) e non combatte insieme a lui, la sua vita sia messa in pericolo.</a:t>
            </a:r>
          </a:p>
          <a:p>
            <a:pPr algn="just"/>
            <a:endParaRPr lang="it-IT" b="1" dirty="0"/>
          </a:p>
        </p:txBody>
      </p:sp>
    </p:spTree>
    <p:extLst>
      <p:ext uri="{BB962C8B-B14F-4D97-AF65-F5344CB8AC3E}">
        <p14:creationId xmlns:p14="http://schemas.microsoft.com/office/powerpoint/2010/main" val="35392755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1115616" y="980728"/>
            <a:ext cx="7128792" cy="5016758"/>
          </a:xfrm>
          <a:prstGeom prst="rect">
            <a:avLst/>
          </a:prstGeom>
        </p:spPr>
        <p:txBody>
          <a:bodyPr wrap="square">
            <a:spAutoFit/>
          </a:bodyPr>
          <a:lstStyle/>
          <a:p>
            <a:pPr algn="just"/>
            <a:r>
              <a:rPr lang="it-IT" sz="2000" b="1" dirty="0"/>
              <a:t>8. Se qualcuno suscita un tumulto durante un consiglio o una qualsiasi assemblea, sia condannato a pagare al re 900 solidi.</a:t>
            </a:r>
          </a:p>
          <a:p>
            <a:pPr algn="just"/>
            <a:r>
              <a:rPr lang="it-IT" sz="2000" b="1" dirty="0"/>
              <a:t>9. Se qualcuno avrà denunciato al re un uomo, accusandolo di aver tentato di ucciderlo, sia lecito all’accusato dimostrare la sua innocenza con il giuramento e discolparsi. E se sarà risultato qualche elemento di sospetto e tale uomo è presente, li sia lecito discolparsi del suo crimine per “</a:t>
            </a:r>
            <a:r>
              <a:rPr lang="it-IT" sz="2000" b="1" dirty="0" err="1"/>
              <a:t>camphionem</a:t>
            </a:r>
            <a:r>
              <a:rPr lang="it-IT" sz="2000" b="1" dirty="0"/>
              <a:t>”, cioè combattendo in duello. E se sia provata la sua colpevolezza, sia giustiziato ovvero paghi l’ammenda che al re sarà piaciuto stabilire. Ma se il crimine non sarà stato provato e al contrario si sarà dimostrato che l’accusa era falsa, l’accusatore che non sarà riuscito a provare l’accusa paghi il suo guidrigildo, per metà al re, e per metà a colui che era stato accusato del delitto.</a:t>
            </a:r>
          </a:p>
        </p:txBody>
      </p:sp>
    </p:spTree>
    <p:extLst>
      <p:ext uri="{BB962C8B-B14F-4D97-AF65-F5344CB8AC3E}">
        <p14:creationId xmlns:p14="http://schemas.microsoft.com/office/powerpoint/2010/main" val="7105748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899592" y="764704"/>
            <a:ext cx="7632848" cy="4401205"/>
          </a:xfrm>
          <a:prstGeom prst="rect">
            <a:avLst/>
          </a:prstGeom>
        </p:spPr>
        <p:txBody>
          <a:bodyPr wrap="square">
            <a:spAutoFit/>
          </a:bodyPr>
          <a:lstStyle/>
          <a:p>
            <a:r>
              <a:rPr lang="it-IT" sz="2000" b="1" dirty="0"/>
              <a:t>10. Se un uomo libero avrà premeditato di uccidere qualcuno, quand’anche non avesse attuato il suo proposito lo stesso paghi 20 soldi.</a:t>
            </a:r>
          </a:p>
          <a:p>
            <a:pPr algn="just"/>
            <a:r>
              <a:rPr lang="it-IT" sz="2000" b="1" dirty="0"/>
              <a:t>13. Se qualcuno avrà ucciso il suo signore, egli stesso venga ucciso. Se qualcuno avrà difeso l’assassino del suo signore, sia condannato ad un’ammenda di 900 soldi, per metà al re e per metà ai parenti del morto; e colui che avrà rifiutato di pagare l’indennizzo per l’ingiuria commessa quando ne sia stato richiesto paghi 500 soldi, per metà al re, e per metà a colui il quale l’indennizzo si stato negato.</a:t>
            </a:r>
          </a:p>
          <a:p>
            <a:r>
              <a:rPr lang="it-IT" sz="2000" b="1" dirty="0"/>
              <a:t>26. A proposito di “</a:t>
            </a:r>
            <a:r>
              <a:rPr lang="it-IT" sz="2000" b="1" dirty="0" err="1"/>
              <a:t>wegworin</a:t>
            </a:r>
            <a:r>
              <a:rPr lang="it-IT" sz="2000" b="1" dirty="0"/>
              <a:t>”, cioè della donna sposata. Se qualcuno avesse molestato o dato fastidio in qualsiasi altro modo ad una donna o ad una ragazza libera, paghi 900 soldi, metà al re e metà a colei che ha subito il torto .</a:t>
            </a:r>
          </a:p>
        </p:txBody>
      </p:sp>
    </p:spTree>
    <p:extLst>
      <p:ext uri="{BB962C8B-B14F-4D97-AF65-F5344CB8AC3E}">
        <p14:creationId xmlns:p14="http://schemas.microsoft.com/office/powerpoint/2010/main" val="8377178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827584" y="889844"/>
            <a:ext cx="7344816" cy="3785652"/>
          </a:xfrm>
          <a:prstGeom prst="rect">
            <a:avLst/>
          </a:prstGeom>
        </p:spPr>
        <p:txBody>
          <a:bodyPr wrap="square">
            <a:spAutoFit/>
          </a:bodyPr>
          <a:lstStyle/>
          <a:p>
            <a:pPr algn="just"/>
            <a:r>
              <a:rPr lang="it-IT" sz="2000" b="1" dirty="0"/>
              <a:t>27. Se qualcuno avesse sorpassato un uomo libero lungo la strada gli paghi 20 soldi nel caso che non gli abbia inflitto alcuna ferita: nel caso che l’avesse inflitta, gli paghi i 20 soldi e infligga delle ferite o delle piaghe a sé stesso, come scritto in questo editto .</a:t>
            </a:r>
          </a:p>
          <a:p>
            <a:pPr algn="just"/>
            <a:r>
              <a:rPr lang="it-IT" sz="2000" b="1" dirty="0"/>
              <a:t>28. se qualcuno avesse sorpassato lungo la strada un servo o un’ancella altrui, paghi 20 soldi al suo padrone.</a:t>
            </a:r>
          </a:p>
          <a:p>
            <a:pPr algn="just"/>
            <a:r>
              <a:rPr lang="it-IT" sz="2000" b="1" dirty="0"/>
              <a:t>29. Se qualcuno avrà impedito ad altri l’ingresso in suo campo coltivato, o prato o in qualsivoglia proprietà cintata, non sia considerato colpevole come colui che intralcia semplicemente il cammino di un uomo che se ne va per via, perché avrà difeso il suo lavoro.</a:t>
            </a:r>
          </a:p>
        </p:txBody>
      </p:sp>
    </p:spTree>
    <p:extLst>
      <p:ext uri="{BB962C8B-B14F-4D97-AF65-F5344CB8AC3E}">
        <p14:creationId xmlns:p14="http://schemas.microsoft.com/office/powerpoint/2010/main" val="273622777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755576" y="1443841"/>
            <a:ext cx="7416824" cy="4985980"/>
          </a:xfrm>
          <a:prstGeom prst="rect">
            <a:avLst/>
          </a:prstGeom>
        </p:spPr>
        <p:txBody>
          <a:bodyPr wrap="square">
            <a:spAutoFit/>
          </a:bodyPr>
          <a:lstStyle/>
          <a:p>
            <a:pPr algn="just"/>
            <a:r>
              <a:rPr lang="it-IT" sz="2000" b="1" dirty="0"/>
              <a:t>32. Per quanto riguarda l’uomo libero che nottetempo sia stato sorpreso nella “</a:t>
            </a:r>
            <a:r>
              <a:rPr lang="it-IT" sz="2000" b="1" dirty="0" err="1"/>
              <a:t>curtis</a:t>
            </a:r>
            <a:r>
              <a:rPr lang="it-IT" sz="2000" b="1" dirty="0"/>
              <a:t>” altrui e che non abbia immediatamente porto le mani per essere legato, e che sia stato ucciso, i parenti non chiedano alcun risarcimento. E se avrà porto le mani perché lo legassero e sarà stato legato, dia per il proprio riscatto 80 soldi; perché non v’è ragione che un uomo entri senza far rumore, di notte e nascostamente in una “</a:t>
            </a:r>
            <a:r>
              <a:rPr lang="it-IT" sz="2000" b="1" dirty="0" err="1"/>
              <a:t>curtis</a:t>
            </a:r>
            <a:r>
              <a:rPr lang="it-IT" sz="2000" b="1" dirty="0"/>
              <a:t>” altrui; nel caso che abbia bisogno di qualche cosa, prima di entrare chiami.</a:t>
            </a:r>
          </a:p>
          <a:p>
            <a:pPr algn="just"/>
            <a:endParaRPr lang="it-IT" sz="2000" b="1" dirty="0"/>
          </a:p>
          <a:p>
            <a:pPr algn="just"/>
            <a:r>
              <a:rPr lang="it-IT" sz="2000" b="1" dirty="0"/>
              <a:t>33. Se un servo sarà stato sorpreso nottetempo in una “</a:t>
            </a:r>
            <a:r>
              <a:rPr lang="it-IT" sz="2000" b="1" dirty="0" err="1"/>
              <a:t>curtis</a:t>
            </a:r>
            <a:r>
              <a:rPr lang="it-IT" sz="2000" b="1" dirty="0"/>
              <a:t>” altrui non avrà porto le mani per essere legato e quindi sarà stato ucciso, il suo padrone non richieda alcun risarcimento; se avrà porto le mani e sarà stato legato, riscatti la sua libertà pagando 40 soldi.</a:t>
            </a:r>
          </a:p>
          <a:p>
            <a:endParaRPr lang="it-IT" dirty="0"/>
          </a:p>
        </p:txBody>
      </p:sp>
    </p:spTree>
    <p:extLst>
      <p:ext uri="{BB962C8B-B14F-4D97-AF65-F5344CB8AC3E}">
        <p14:creationId xmlns:p14="http://schemas.microsoft.com/office/powerpoint/2010/main" val="185497813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827584" y="1166843"/>
            <a:ext cx="7344816" cy="3170099"/>
          </a:xfrm>
          <a:prstGeom prst="rect">
            <a:avLst/>
          </a:prstGeom>
        </p:spPr>
        <p:txBody>
          <a:bodyPr wrap="square">
            <a:spAutoFit/>
          </a:bodyPr>
          <a:lstStyle/>
          <a:p>
            <a:pPr algn="just"/>
            <a:r>
              <a:rPr lang="it-IT" sz="2000" b="1" dirty="0"/>
              <a:t>36. Se qualcuno avrà osato provocare una lite nel palazzo dove il re risiede, sia condannato a morte, ovvero, se il re glielo concederà, riscatti la sua anima.</a:t>
            </a:r>
          </a:p>
          <a:p>
            <a:pPr algn="just"/>
            <a:r>
              <a:rPr lang="it-IT" sz="2000" b="1" dirty="0"/>
              <a:t>48. Dell’occhio levato. Se qualcuno strappa un occhio ad un altro, si calcoli il valore [di quell’uomo] come se lo avesse ucciso, in base all’</a:t>
            </a:r>
            <a:r>
              <a:rPr lang="it-IT" sz="2000" b="1" dirty="0" err="1"/>
              <a:t>angargathungi</a:t>
            </a:r>
            <a:r>
              <a:rPr lang="it-IT" sz="2000" b="1" dirty="0"/>
              <a:t>, cioè secondo il rango della persona; e la metà di tale valore sia pagata da quello che ha strappato l’occhio.</a:t>
            </a:r>
          </a:p>
          <a:p>
            <a:pPr algn="just"/>
            <a:r>
              <a:rPr lang="it-IT" sz="2000" b="1" dirty="0"/>
              <a:t>49. Del naso tagliato. Se qualcuno taglia il naso ad un altro, paghi la metà del valore di costui, come sopra.</a:t>
            </a:r>
          </a:p>
        </p:txBody>
      </p:sp>
    </p:spTree>
    <p:extLst>
      <p:ext uri="{BB962C8B-B14F-4D97-AF65-F5344CB8AC3E}">
        <p14:creationId xmlns:p14="http://schemas.microsoft.com/office/powerpoint/2010/main" val="177932079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611560" y="612845"/>
            <a:ext cx="7344816" cy="5324535"/>
          </a:xfrm>
          <a:prstGeom prst="rect">
            <a:avLst/>
          </a:prstGeom>
        </p:spPr>
        <p:txBody>
          <a:bodyPr wrap="square">
            <a:spAutoFit/>
          </a:bodyPr>
          <a:lstStyle/>
          <a:p>
            <a:r>
              <a:rPr lang="it-IT" sz="2000" b="1" dirty="0"/>
              <a:t>50. Del labbro tagliato. Se qualcuno taglia il labbro ad un altro, paghi una composizione di 16 solidi e se si vedono i denti, uno, due o tre, paghi una composizione di 20 solidi.</a:t>
            </a:r>
          </a:p>
          <a:p>
            <a:endParaRPr lang="it-IT" sz="2000" b="1" dirty="0"/>
          </a:p>
          <a:p>
            <a:r>
              <a:rPr lang="it-IT" sz="2000" b="1" dirty="0"/>
              <a:t>51. Dei denti davanti. Se qualcuno fa cadere ad un altro un dente di quelli che si vedono quando si ride, dia per un dente 16 solidi; se si tratta di due o più [denti], di quelli che si vedono quando si ride, si paghi e si calcoli la composizione in base al loro numero.</a:t>
            </a:r>
          </a:p>
          <a:p>
            <a:endParaRPr lang="it-IT" sz="2000" b="1" dirty="0"/>
          </a:p>
          <a:p>
            <a:r>
              <a:rPr lang="it-IT" sz="2000" b="1" dirty="0"/>
              <a:t>52. Dei denti della mascella. Se qualcuno fa cadere ad un altro uno o più denti della mascella, paghi per un dente una composizione di 8 solidi.</a:t>
            </a:r>
          </a:p>
          <a:p>
            <a:endParaRPr lang="it-IT" sz="2000" b="1" dirty="0"/>
          </a:p>
          <a:p>
            <a:r>
              <a:rPr lang="it-IT" sz="2000" b="1" dirty="0"/>
              <a:t>53. Dell’orecchio tagliato. Se qualcuno taglia un orecchio ad un altro, gli paghi una composizione pari alla quarta parte del suo valore.</a:t>
            </a:r>
          </a:p>
        </p:txBody>
      </p:sp>
    </p:spTree>
    <p:extLst>
      <p:ext uri="{BB962C8B-B14F-4D97-AF65-F5344CB8AC3E}">
        <p14:creationId xmlns:p14="http://schemas.microsoft.com/office/powerpoint/2010/main" val="317583281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827584" y="1443841"/>
            <a:ext cx="7344816" cy="4247317"/>
          </a:xfrm>
          <a:prstGeom prst="rect">
            <a:avLst/>
          </a:prstGeom>
        </p:spPr>
        <p:txBody>
          <a:bodyPr wrap="square">
            <a:spAutoFit/>
          </a:bodyPr>
          <a:lstStyle/>
          <a:p>
            <a:pPr algn="just"/>
            <a:r>
              <a:rPr lang="it-IT" b="1" dirty="0"/>
              <a:t>54. Della ferita al volto. Se qualcuno provoca una ferita al volto ad un altro, gli paghi una composizione di 16 solidi.</a:t>
            </a:r>
          </a:p>
          <a:p>
            <a:pPr algn="just"/>
            <a:r>
              <a:rPr lang="it-IT" b="1" dirty="0"/>
              <a:t>70. Se qualcuno ha troncato l'alluce di un altro, si compone (la lite) con sedici soldi.</a:t>
            </a:r>
          </a:p>
          <a:p>
            <a:pPr algn="just"/>
            <a:r>
              <a:rPr lang="it-IT" b="1" dirty="0"/>
              <a:t>71. Se ha troncato il secondo dito, si compone con sei soldi.</a:t>
            </a:r>
          </a:p>
          <a:p>
            <a:pPr algn="just"/>
            <a:r>
              <a:rPr lang="it-IT" b="1" dirty="0"/>
              <a:t>72. Se ha troncato il terzo dito, si compone con tre soldi.</a:t>
            </a:r>
          </a:p>
          <a:p>
            <a:pPr algn="just"/>
            <a:r>
              <a:rPr lang="it-IT" b="1" dirty="0"/>
              <a:t>73. Se ha troncato il quarto dito, si compone con tre soldi.</a:t>
            </a:r>
          </a:p>
          <a:p>
            <a:pPr algn="just"/>
            <a:r>
              <a:rPr lang="it-IT" b="1" dirty="0"/>
              <a:t>74. Se ha troncato il quinto dito, si compone con due soldi.</a:t>
            </a:r>
          </a:p>
          <a:p>
            <a:pPr algn="just"/>
            <a:r>
              <a:rPr lang="it-IT" b="1" dirty="0"/>
              <a:t>75. Per tutte queste piaghe o ferite sopra descritte che siano accadute tra uomini liberi, abbiamo perciò posto una composizione di maggiore entità rispetto ai nostri predecessori, affinché la faida, che è inimicizia, dopo accettata la sopraddetta composizione, sia posposta e non si richieda più oltre.</a:t>
            </a:r>
          </a:p>
          <a:p>
            <a:pPr algn="just"/>
            <a:endParaRPr lang="it-IT" b="1" dirty="0"/>
          </a:p>
        </p:txBody>
      </p:sp>
    </p:spTree>
    <p:extLst>
      <p:ext uri="{BB962C8B-B14F-4D97-AF65-F5344CB8AC3E}">
        <p14:creationId xmlns:p14="http://schemas.microsoft.com/office/powerpoint/2010/main" val="20784681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971600" y="836712"/>
            <a:ext cx="6996521" cy="1008112"/>
          </a:xfrm>
        </p:spPr>
        <p:txBody>
          <a:bodyPr>
            <a:normAutofit/>
          </a:bodyPr>
          <a:lstStyle/>
          <a:p>
            <a:r>
              <a:rPr lang="it-IT" sz="2400" b="1" dirty="0"/>
              <a:t>1. Codice Teodosiano, XVI, 1, 2 (27 febbraio 380).</a:t>
            </a:r>
          </a:p>
        </p:txBody>
      </p:sp>
      <p:sp>
        <p:nvSpPr>
          <p:cNvPr id="3" name="Segnaposto testo 2"/>
          <p:cNvSpPr>
            <a:spLocks noGrp="1"/>
          </p:cNvSpPr>
          <p:nvPr>
            <p:ph type="body" idx="1"/>
          </p:nvPr>
        </p:nvSpPr>
        <p:spPr>
          <a:xfrm>
            <a:off x="827584" y="1916832"/>
            <a:ext cx="7488832" cy="4014797"/>
          </a:xfrm>
        </p:spPr>
        <p:txBody>
          <a:bodyPr>
            <a:normAutofit lnSpcReduction="10000"/>
          </a:bodyPr>
          <a:lstStyle/>
          <a:p>
            <a:pPr algn="just"/>
            <a:r>
              <a:rPr lang="it-IT" b="1" dirty="0">
                <a:solidFill>
                  <a:schemeClr val="tx1"/>
                </a:solidFill>
              </a:rPr>
              <a:t>Gli imperatori Graziano, Valentiniano e Teodosio […] al popolo della città di Costantinopoli. Vogliamo che tutti i popoli a noi soggetti seguano la religione che il divino apostolo Pietro ha insegnato ai Romani e che da quel tempo colà continua e che ora insegnano il pontefice </a:t>
            </a:r>
            <a:r>
              <a:rPr lang="it-IT" b="1" dirty="0" err="1">
                <a:solidFill>
                  <a:schemeClr val="tx1"/>
                </a:solidFill>
              </a:rPr>
              <a:t>Damaso</a:t>
            </a:r>
            <a:r>
              <a:rPr lang="it-IT" b="1" dirty="0">
                <a:solidFill>
                  <a:schemeClr val="tx1"/>
                </a:solidFill>
              </a:rPr>
              <a:t> e Pietro, vescovo di Alessandria, cioè che, secondo la disciplina apostolica e la dottrina evangelica, si creda nell’unica divinità del Padre, del Figlio e dello Spirito Santo in tre persone uguali. Chi segue questa norma sarà chiamato cristiano cattolico, gli altri invece saranno stolti eretici, né le loro riunioni potranno essere considerate come vere chiese; essi incorreranno nei castighi divini ed anche in quelle punizioni che noi riterremo di infliggere loro.</a:t>
            </a:r>
          </a:p>
        </p:txBody>
      </p:sp>
    </p:spTree>
    <p:extLst>
      <p:ext uri="{BB962C8B-B14F-4D97-AF65-F5344CB8AC3E}">
        <p14:creationId xmlns:p14="http://schemas.microsoft.com/office/powerpoint/2010/main" val="175244030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755576" y="751344"/>
            <a:ext cx="7272808" cy="4401205"/>
          </a:xfrm>
          <a:prstGeom prst="rect">
            <a:avLst/>
          </a:prstGeom>
        </p:spPr>
        <p:txBody>
          <a:bodyPr wrap="square">
            <a:spAutoFit/>
          </a:bodyPr>
          <a:lstStyle/>
          <a:p>
            <a:pPr algn="just"/>
            <a:r>
              <a:rPr lang="it-IT" sz="2000" b="1" dirty="0"/>
              <a:t>77. Se qualcuno avrà picchiato un aldio altrui o un servo addetto ai mestieri, se avrà provocato lesioni e sangue, per una ferita dia 1 soldo, per due ferite 2 soldi, per tre ferite 3 soldi, per quattro ferite 4 soldi; se la vittima avrà ricevuto più di quattro ferite, esse non siano contate.</a:t>
            </a:r>
          </a:p>
          <a:p>
            <a:endParaRPr lang="it-IT" sz="2000" b="1" dirty="0"/>
          </a:p>
          <a:p>
            <a:pPr algn="just"/>
            <a:r>
              <a:rPr lang="it-IT" sz="2000" b="1" dirty="0"/>
              <a:t>103. Se qualcuno avrà colpito alla testa un servo rusticano altrui in modo da lacerare soltanto il cuoio capelluto, per una ferita paghi 1 soldo, per due ferite 2 soldi, e in più le giornate di lavoro e l'onorario del medico. Se le ferite inferte al capo saranno state più numerose, non si contino. Ma se avrà rotto le ossa, una o più, faccia composizione con 3 soldi. Più di due [ossa rotte], non si contino.</a:t>
            </a:r>
          </a:p>
        </p:txBody>
      </p:sp>
    </p:spTree>
    <p:extLst>
      <p:ext uri="{BB962C8B-B14F-4D97-AF65-F5344CB8AC3E}">
        <p14:creationId xmlns:p14="http://schemas.microsoft.com/office/powerpoint/2010/main" val="229184640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899592" y="1196752"/>
            <a:ext cx="7344816" cy="4247317"/>
          </a:xfrm>
          <a:prstGeom prst="rect">
            <a:avLst/>
          </a:prstGeom>
        </p:spPr>
        <p:txBody>
          <a:bodyPr wrap="square">
            <a:spAutoFit/>
          </a:bodyPr>
          <a:lstStyle/>
          <a:p>
            <a:pPr algn="just"/>
            <a:r>
              <a:rPr lang="it-IT" b="1" dirty="0"/>
              <a:t>118. Se taglierà via il quinto dito dalla mano, disponga due soldi, eccetto per i lavori e le prestazioni del medico.</a:t>
            </a:r>
          </a:p>
          <a:p>
            <a:pPr algn="just"/>
            <a:r>
              <a:rPr lang="it-IT" b="1" dirty="0"/>
              <a:t>119. Riguardo a un piede reciso a un servo contadino. Se qualcuno mozza un piede a un servo contadino altrui, disponga il giusto pagamento medio, lo stesso come sopra.</a:t>
            </a:r>
          </a:p>
          <a:p>
            <a:pPr algn="just"/>
            <a:r>
              <a:rPr lang="it-IT" b="1" dirty="0"/>
              <a:t>120. Riguardo alle dita dei piedi. Se qualcuno taglierà via l’alluce dal piede a un servo contadino altrui, disponga due soldi.</a:t>
            </a:r>
          </a:p>
          <a:p>
            <a:pPr algn="just"/>
            <a:r>
              <a:rPr lang="it-IT" b="1" dirty="0"/>
              <a:t>121. Se taglierà via il secondo dito dal piede, disponga un soldo.</a:t>
            </a:r>
          </a:p>
          <a:p>
            <a:pPr algn="just"/>
            <a:r>
              <a:rPr lang="it-IT" b="1" dirty="0"/>
              <a:t>122. Se taglierà via il terzo dito dal piede, disponga un soldo.</a:t>
            </a:r>
          </a:p>
          <a:p>
            <a:pPr algn="just"/>
            <a:r>
              <a:rPr lang="it-IT" b="1" dirty="0"/>
              <a:t>123. Se taglierà via il quarto dito dal piede, disponga mezzo soldo.</a:t>
            </a:r>
          </a:p>
          <a:p>
            <a:pPr algn="just"/>
            <a:r>
              <a:rPr lang="it-IT" b="1" dirty="0"/>
              <a:t>124. Se taglierà via il quinto dito dal piede, disponga mezzo soldo.</a:t>
            </a:r>
          </a:p>
          <a:p>
            <a:pPr algn="just"/>
            <a:endParaRPr lang="it-IT" dirty="0"/>
          </a:p>
        </p:txBody>
      </p:sp>
    </p:spTree>
    <p:extLst>
      <p:ext uri="{BB962C8B-B14F-4D97-AF65-F5344CB8AC3E}">
        <p14:creationId xmlns:p14="http://schemas.microsoft.com/office/powerpoint/2010/main" val="3982769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1331640" y="1166843"/>
            <a:ext cx="6840760" cy="3785652"/>
          </a:xfrm>
          <a:prstGeom prst="rect">
            <a:avLst/>
          </a:prstGeom>
        </p:spPr>
        <p:txBody>
          <a:bodyPr wrap="square">
            <a:spAutoFit/>
          </a:bodyPr>
          <a:lstStyle/>
          <a:p>
            <a:pPr algn="just"/>
            <a:r>
              <a:rPr lang="it-IT" sz="2000" b="1" dirty="0"/>
              <a:t>144. Se un maestro comacino con i suoi consoci avrà accettato, dopo aver definito il patto sulla ricompensa, di restaurare una casa o di sopraelevarla, e sarà accaduto che qualcuno muoia a motivo della stessa costruzione o per la caduta d'una trave o per la caduta d'una pietra, allora non si richieda la composizione del danno al padrone della casa, qualora il maestro comacino in solido con i suoi consoci non faccia composizione dello stesso omicidio o del danno: infatti, poiché questi ha pattuito il suo guadagno, giustamente deve sostenere anche il rischio.</a:t>
            </a:r>
          </a:p>
        </p:txBody>
      </p:sp>
    </p:spTree>
    <p:extLst>
      <p:ext uri="{BB962C8B-B14F-4D97-AF65-F5344CB8AC3E}">
        <p14:creationId xmlns:p14="http://schemas.microsoft.com/office/powerpoint/2010/main" val="37602304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1115616" y="836712"/>
            <a:ext cx="7200800" cy="4801314"/>
          </a:xfrm>
          <a:prstGeom prst="rect">
            <a:avLst/>
          </a:prstGeom>
        </p:spPr>
        <p:txBody>
          <a:bodyPr wrap="square">
            <a:spAutoFit/>
          </a:bodyPr>
          <a:lstStyle/>
          <a:p>
            <a:pPr algn="just"/>
            <a:r>
              <a:rPr lang="it-IT" b="1" dirty="0"/>
              <a:t>204 A nessuna donna libera vivente secondo il diritto dei longobardi sia lecito dipendere solo da se stessa ma debba rimanere sempre sotto il potere degli uomini o certamente del re e non abbia la facoltà di donare o vendere alcuna cosa fra quelle mobili o immobili senza la volontà di quello</a:t>
            </a:r>
          </a:p>
          <a:p>
            <a:pPr algn="just"/>
            <a:r>
              <a:rPr lang="it-IT" b="1" dirty="0"/>
              <a:t>221. Se un servo avrà osato unirsi in matrimonio a una donna o a una fanciulla libera la sua vita sia messa in pericolo e i parenti di colei che avrà acconsentito di unirsi ad un servo abbiano la facoltà di ucciderla o di venderla fuori dal territorio e di disporre come vogliono dei beni di lei: e se i parenti rinunceranno a farlo, allora il gastaldo del re o lo </a:t>
            </a:r>
            <a:r>
              <a:rPr lang="it-IT" b="1" dirty="0" err="1"/>
              <a:t>sculdascio</a:t>
            </a:r>
            <a:r>
              <a:rPr lang="it-IT" b="1" dirty="0"/>
              <a:t> la conduca nella </a:t>
            </a:r>
            <a:r>
              <a:rPr lang="it-IT" b="1" dirty="0" err="1"/>
              <a:t>curtis</a:t>
            </a:r>
            <a:r>
              <a:rPr lang="it-IT" b="1" dirty="0"/>
              <a:t> del re e la adibisca alla cucina come serva.</a:t>
            </a:r>
          </a:p>
          <a:p>
            <a:pPr algn="just"/>
            <a:r>
              <a:rPr lang="it-IT" b="1" dirty="0"/>
              <a:t>387. Se qualcuno, per sbaglio, non volendo, avrà ucciso un uomo libero, ne faccia composizione nella misura della sua stima e non vi sia luogo a faida poiché non vi fu dolo.  </a:t>
            </a:r>
          </a:p>
          <a:p>
            <a:pPr algn="just"/>
            <a:endParaRPr lang="it-IT" b="1" dirty="0"/>
          </a:p>
        </p:txBody>
      </p:sp>
    </p:spTree>
    <p:extLst>
      <p:ext uri="{BB962C8B-B14F-4D97-AF65-F5344CB8AC3E}">
        <p14:creationId xmlns:p14="http://schemas.microsoft.com/office/powerpoint/2010/main" val="400837913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27584" y="476673"/>
            <a:ext cx="7068529" cy="864096"/>
          </a:xfrm>
        </p:spPr>
        <p:txBody>
          <a:bodyPr>
            <a:normAutofit/>
          </a:bodyPr>
          <a:lstStyle/>
          <a:p>
            <a:r>
              <a:rPr lang="it-IT" sz="1800" b="1" dirty="0" err="1">
                <a:solidFill>
                  <a:srgbClr val="C00000"/>
                </a:solidFill>
              </a:rPr>
              <a:t>IV.Prologo</a:t>
            </a:r>
            <a:r>
              <a:rPr lang="it-IT" sz="1800" b="1" dirty="0">
                <a:solidFill>
                  <a:srgbClr val="C00000"/>
                </a:solidFill>
              </a:rPr>
              <a:t> di Liutprando, 713 d. C</a:t>
            </a:r>
          </a:p>
        </p:txBody>
      </p:sp>
      <p:sp>
        <p:nvSpPr>
          <p:cNvPr id="3" name="Segnaposto testo 2"/>
          <p:cNvSpPr>
            <a:spLocks noGrp="1"/>
          </p:cNvSpPr>
          <p:nvPr>
            <p:ph type="body" idx="1"/>
          </p:nvPr>
        </p:nvSpPr>
        <p:spPr>
          <a:xfrm>
            <a:off x="827585" y="1700808"/>
            <a:ext cx="7068528" cy="4086805"/>
          </a:xfrm>
        </p:spPr>
        <p:txBody>
          <a:bodyPr>
            <a:normAutofit fontScale="92500" lnSpcReduction="10000"/>
          </a:bodyPr>
          <a:lstStyle/>
          <a:p>
            <a:pPr algn="just"/>
            <a:r>
              <a:rPr lang="it-IT" b="1" dirty="0">
                <a:solidFill>
                  <a:schemeClr val="tx1"/>
                </a:solidFill>
              </a:rPr>
              <a:t>Le leggi, che un principe cristiano e cattolico, ha deciso di stabilire e valutare con saggezza non le ha concepite nell’animo , ponderate nella mente e rese proficuamente compiute con le opere per la propria previdenza, ma per volontà e ispirazione di Dio, perché il cuore del re è nelle mani di Dio, come attesta il saggissimo Salomone che dice: “come lo scorrere dell’acqua, così il cuore del re è nelle mani di Dio: se le trattiene tutte le cose si seccano, ma per la sua clemenza le lascia andare, tutte le cose sono irrigate e si colmano di dolcezza”. </a:t>
            </a:r>
          </a:p>
          <a:p>
            <a:pPr algn="just"/>
            <a:r>
              <a:rPr lang="it-IT" b="1" dirty="0">
                <a:solidFill>
                  <a:schemeClr val="tx1"/>
                </a:solidFill>
              </a:rPr>
              <a:t>Noi seguendo la norma (di Rotari), ispirati come crediamo nella volontà divina, abbiamo analogamente provveduto a togliere e ad aggiungere quelle cose che ci sono parse conformi alla legge di Dio. </a:t>
            </a:r>
          </a:p>
          <a:p>
            <a:endParaRPr lang="it-IT" dirty="0"/>
          </a:p>
        </p:txBody>
      </p:sp>
    </p:spTree>
    <p:extLst>
      <p:ext uri="{BB962C8B-B14F-4D97-AF65-F5344CB8AC3E}">
        <p14:creationId xmlns:p14="http://schemas.microsoft.com/office/powerpoint/2010/main" val="126097654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971600" y="836713"/>
            <a:ext cx="6924513" cy="576063"/>
          </a:xfrm>
        </p:spPr>
        <p:txBody>
          <a:bodyPr>
            <a:normAutofit/>
          </a:bodyPr>
          <a:lstStyle/>
          <a:p>
            <a:r>
              <a:rPr lang="it-IT" sz="2800" dirty="0"/>
              <a:t>V. Capitolare sulle </a:t>
            </a:r>
            <a:r>
              <a:rPr lang="it-IT" sz="2800" dirty="0" err="1"/>
              <a:t>villae</a:t>
            </a:r>
            <a:r>
              <a:rPr lang="it-IT" sz="2800" dirty="0"/>
              <a:t>, KK 1.</a:t>
            </a:r>
          </a:p>
        </p:txBody>
      </p:sp>
      <p:sp>
        <p:nvSpPr>
          <p:cNvPr id="3" name="Segnaposto testo 2"/>
          <p:cNvSpPr>
            <a:spLocks noGrp="1"/>
          </p:cNvSpPr>
          <p:nvPr>
            <p:ph type="body" idx="1"/>
          </p:nvPr>
        </p:nvSpPr>
        <p:spPr>
          <a:xfrm>
            <a:off x="899592" y="1772816"/>
            <a:ext cx="6996521" cy="4014797"/>
          </a:xfrm>
        </p:spPr>
        <p:txBody>
          <a:bodyPr>
            <a:noAutofit/>
          </a:bodyPr>
          <a:lstStyle/>
          <a:p>
            <a:pPr algn="just"/>
            <a:r>
              <a:rPr lang="it-IT" b="1" dirty="0">
                <a:solidFill>
                  <a:schemeClr val="tx1"/>
                </a:solidFill>
              </a:rPr>
              <a:t>1. Vogliamo che le nostre ville, che abbiamo istituito per il nostro profitto, siano sfruttate integralmente a nostro vantaggio e non all’altrui.</a:t>
            </a:r>
          </a:p>
          <a:p>
            <a:pPr algn="just"/>
            <a:endParaRPr lang="it-IT" b="1" dirty="0">
              <a:solidFill>
                <a:schemeClr val="tx1"/>
              </a:solidFill>
            </a:endParaRPr>
          </a:p>
          <a:p>
            <a:pPr algn="just"/>
            <a:endParaRPr lang="it-IT" b="1" dirty="0">
              <a:solidFill>
                <a:schemeClr val="tx1"/>
              </a:solidFill>
            </a:endParaRPr>
          </a:p>
          <a:p>
            <a:pPr algn="just"/>
            <a:r>
              <a:rPr lang="it-IT" b="1" dirty="0">
                <a:solidFill>
                  <a:schemeClr val="tx1"/>
                </a:solidFill>
              </a:rPr>
              <a:t>5. Quando i nostri giudici devono occuparsi dei lavori agresti sulle nostre terre: seminare, arare e raccogliere le messi, falciare il fieno o vendemmiare, ciascuno di loro in ogni località, al momento di eseguire questi lavori, provveda e regoli le cose in modo che tutto si svolga nel modo migliore.</a:t>
            </a:r>
          </a:p>
          <a:p>
            <a:pPr algn="just"/>
            <a:endParaRPr lang="it-IT" b="1" dirty="0">
              <a:solidFill>
                <a:schemeClr val="tx1"/>
              </a:solidFill>
            </a:endParaRPr>
          </a:p>
          <a:p>
            <a:pPr algn="just"/>
            <a:endParaRPr lang="it-IT" b="1" dirty="0">
              <a:solidFill>
                <a:schemeClr val="tx1"/>
              </a:solidFill>
            </a:endParaRPr>
          </a:p>
        </p:txBody>
      </p:sp>
    </p:spTree>
    <p:extLst>
      <p:ext uri="{BB962C8B-B14F-4D97-AF65-F5344CB8AC3E}">
        <p14:creationId xmlns:p14="http://schemas.microsoft.com/office/powerpoint/2010/main" val="89019954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827584" y="836712"/>
            <a:ext cx="7632848" cy="4401205"/>
          </a:xfrm>
          <a:prstGeom prst="rect">
            <a:avLst/>
          </a:prstGeom>
        </p:spPr>
        <p:txBody>
          <a:bodyPr wrap="square">
            <a:spAutoFit/>
          </a:bodyPr>
          <a:lstStyle/>
          <a:p>
            <a:pPr algn="just"/>
            <a:r>
              <a:rPr lang="it-IT" sz="2000" b="1" dirty="0"/>
              <a:t>7. Che ciascuno dei giudici adempia pienamente al suo compito, come gli è stato prescritto; e se fosse necessario lavorare di più, faccia calcolare se si debba aumentare il carico di lavoro o le giornate lavorative.</a:t>
            </a:r>
          </a:p>
          <a:p>
            <a:pPr algn="just"/>
            <a:endParaRPr lang="it-IT" sz="2000" b="1" dirty="0"/>
          </a:p>
          <a:p>
            <a:pPr algn="just"/>
            <a:r>
              <a:rPr lang="it-IT" sz="2000" b="1" dirty="0"/>
              <a:t>8. Che i nostri giudici curino le nostre vigne che sono di loro competenza e le coltivino bene; sistemino il vino in recipienti adatti in modo che non possa andare a male. Il resto del vino se lo procurino, acquistandolo, in quantità sufficiente all’approvvigionamento della tenuta signorile. Nel caso se ne sia acquistato in quantità superiore al fabbisogno dei nostri possedimenti, ci sia reso noto, onde possiamo far sapere quale sia la nostra volontà in proposito.</a:t>
            </a:r>
            <a:br>
              <a:rPr lang="it-IT" sz="2000" b="1" dirty="0"/>
            </a:br>
            <a:endParaRPr lang="it-IT" sz="2000" b="1" dirty="0"/>
          </a:p>
        </p:txBody>
      </p:sp>
    </p:spTree>
    <p:extLst>
      <p:ext uri="{BB962C8B-B14F-4D97-AF65-F5344CB8AC3E}">
        <p14:creationId xmlns:p14="http://schemas.microsoft.com/office/powerpoint/2010/main" val="306486310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755576" y="1028343"/>
            <a:ext cx="7632848" cy="3754874"/>
          </a:xfrm>
          <a:prstGeom prst="rect">
            <a:avLst/>
          </a:prstGeom>
        </p:spPr>
        <p:txBody>
          <a:bodyPr wrap="square">
            <a:spAutoFit/>
          </a:bodyPr>
          <a:lstStyle/>
          <a:p>
            <a:pPr algn="just"/>
            <a:r>
              <a:rPr lang="it-IT" sz="2000" b="1" dirty="0"/>
              <a:t>10. Che i nostri fattori, forestali, cavallanti, dispensieri, decani, esattori e gli altri inservienti arino ciascuno una quantità di terra determinata, consegnino dei maiali dai loro mansi e, per le prestazioni manuali, provvedano diligentemente ai loro compiti. E ogni fattore che abbia un beneficio, invii in sua vece un subalterno che adempia per lui alle prestazioni manuali e agli altri servizi.</a:t>
            </a:r>
          </a:p>
          <a:p>
            <a:pPr algn="just"/>
            <a:endParaRPr lang="it-IT" sz="2000" b="1" dirty="0"/>
          </a:p>
          <a:p>
            <a:pPr algn="just"/>
            <a:endParaRPr lang="it-IT" sz="2000" b="1" dirty="0"/>
          </a:p>
          <a:p>
            <a:pPr algn="just"/>
            <a:r>
              <a:rPr lang="it-IT" sz="2000" b="1" dirty="0"/>
              <a:t>15. Che i nostri puledri siano comunque consegnati a palazzo il giorno della festa invernale di san Martino.</a:t>
            </a:r>
          </a:p>
          <a:p>
            <a:endParaRPr lang="it-IT" dirty="0"/>
          </a:p>
        </p:txBody>
      </p:sp>
    </p:spTree>
    <p:extLst>
      <p:ext uri="{BB962C8B-B14F-4D97-AF65-F5344CB8AC3E}">
        <p14:creationId xmlns:p14="http://schemas.microsoft.com/office/powerpoint/2010/main" val="373800241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1043608" y="1268761"/>
            <a:ext cx="7200800" cy="3785652"/>
          </a:xfrm>
          <a:prstGeom prst="rect">
            <a:avLst/>
          </a:prstGeom>
        </p:spPr>
        <p:txBody>
          <a:bodyPr wrap="square">
            <a:spAutoFit/>
          </a:bodyPr>
          <a:lstStyle/>
          <a:p>
            <a:pPr algn="just"/>
            <a:r>
              <a:rPr lang="it-IT" sz="2000" b="1" dirty="0"/>
              <a:t>20. Ogni giudice faccia sempre arrivare ogni anno alla corte prodotti in abbondanza.</a:t>
            </a:r>
          </a:p>
          <a:p>
            <a:pPr algn="just"/>
            <a:endParaRPr lang="it-IT" sz="2000" b="1" dirty="0"/>
          </a:p>
          <a:p>
            <a:pPr algn="just"/>
            <a:r>
              <a:rPr lang="it-IT" sz="2000" b="1" dirty="0"/>
              <a:t>21. Ogni giudice conservi i vivai nelle nostre corti là dove già c’erano e se possono essere ingranditi, li ingrandisca; là dove non c’erano e vi è la possibilità di costituirli, siano fatti ex novo.</a:t>
            </a:r>
          </a:p>
          <a:p>
            <a:pPr algn="just"/>
            <a:endParaRPr lang="it-IT" sz="2000" b="1" dirty="0"/>
          </a:p>
          <a:p>
            <a:pPr algn="just"/>
            <a:r>
              <a:rPr lang="it-IT" sz="2000" b="1" dirty="0"/>
              <a:t>23. In ognuna delle nostre ville i giudici abbiano stalle per le mucche, i porci, le pecore, le capre e i montoni, quante più sarà possibile; e per nessuna ragione debbono esserne prive</a:t>
            </a:r>
            <a:r>
              <a:rPr lang="it-IT" sz="2000" dirty="0"/>
              <a:t>.</a:t>
            </a:r>
          </a:p>
        </p:txBody>
      </p:sp>
    </p:spTree>
    <p:extLst>
      <p:ext uri="{BB962C8B-B14F-4D97-AF65-F5344CB8AC3E}">
        <p14:creationId xmlns:p14="http://schemas.microsoft.com/office/powerpoint/2010/main" val="184990317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683568" y="404664"/>
            <a:ext cx="8064896" cy="5262979"/>
          </a:xfrm>
          <a:prstGeom prst="rect">
            <a:avLst/>
          </a:prstGeom>
        </p:spPr>
        <p:txBody>
          <a:bodyPr wrap="square">
            <a:spAutoFit/>
          </a:bodyPr>
          <a:lstStyle/>
          <a:p>
            <a:endParaRPr lang="it-IT" sz="2000" b="1" dirty="0"/>
          </a:p>
          <a:p>
            <a:pPr algn="just"/>
            <a:r>
              <a:rPr lang="it-IT" sz="2000" b="1" dirty="0"/>
              <a:t>26. I fattori non devono avere sotto la loro tutela più terra di quanta possono percorrere e sorvegliare in un giorno.</a:t>
            </a:r>
          </a:p>
          <a:p>
            <a:endParaRPr lang="it-IT" sz="2000" b="1" dirty="0"/>
          </a:p>
          <a:p>
            <a:pPr algn="just"/>
            <a:r>
              <a:rPr lang="it-IT" sz="2000" b="1" dirty="0"/>
              <a:t>27. Le nostre case siano sempre provviste di fuoco e di guardiani, in modo che non possano essere danneggiate. E quando i nostri inviati e le ambascerie vengono a palazzo o ne ripartono, per nessun motivo prendano alloggio nelle dimore signorili, se non vi sarà stato un ordine particolare nostro o della regina. I conti, come è loro dovere, e gli uomini che fin dall’antico ebbero per consuetudine questo compito, li ospitino come sempre, e per quel che riguarda i cavalli se ne curino secondo l’usanza e li provvedano di tutto il necessario, onde possano venire a palazzo o ritornarsene nelle loro terre senza difficoltà e decorosamente.</a:t>
            </a:r>
          </a:p>
          <a:p>
            <a:endParaRPr lang="it-IT" dirty="0"/>
          </a:p>
          <a:p>
            <a:endParaRPr lang="it-IT" dirty="0"/>
          </a:p>
        </p:txBody>
      </p:sp>
    </p:spTree>
    <p:extLst>
      <p:ext uri="{BB962C8B-B14F-4D97-AF65-F5344CB8AC3E}">
        <p14:creationId xmlns:p14="http://schemas.microsoft.com/office/powerpoint/2010/main" val="23457588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400" b="1" dirty="0"/>
              <a:t>2. Codice Teodosiano, XVI, 10, 12 (8 novembre 392).</a:t>
            </a:r>
          </a:p>
        </p:txBody>
      </p:sp>
      <p:sp>
        <p:nvSpPr>
          <p:cNvPr id="3" name="Segnaposto contenuto 2"/>
          <p:cNvSpPr>
            <a:spLocks noGrp="1"/>
          </p:cNvSpPr>
          <p:nvPr>
            <p:ph idx="1"/>
          </p:nvPr>
        </p:nvSpPr>
        <p:spPr>
          <a:xfrm>
            <a:off x="1043608" y="2348880"/>
            <a:ext cx="6984776" cy="3483749"/>
          </a:xfrm>
        </p:spPr>
        <p:txBody>
          <a:bodyPr>
            <a:normAutofit fontScale="92500" lnSpcReduction="20000"/>
          </a:bodyPr>
          <a:lstStyle/>
          <a:p>
            <a:pPr algn="just"/>
            <a:r>
              <a:rPr lang="it-IT" b="1" dirty="0"/>
              <a:t>Gli imperatori Teodosio, Arcadio ed Onorio al prefetto Rufino.</a:t>
            </a:r>
          </a:p>
          <a:p>
            <a:endParaRPr lang="it-IT" b="1" dirty="0"/>
          </a:p>
          <a:p>
            <a:pPr algn="just"/>
            <a:r>
              <a:rPr lang="it-IT" b="1" dirty="0"/>
              <a:t>Nessuno, di qualunque condizione o grado (che sia investito di un potere o occupi una carica, che sia autorevole per nascita o sia di umili origini), in nessun luogo, in nessuna città, offra vittime innocenti a vani simulacri; e neppure in segreto, accendendo lumini, spandendo incenso, appendendo corone, veneri i lari con il fuoco, il genio con il vino, i penati con gli aromi. </a:t>
            </a:r>
          </a:p>
        </p:txBody>
      </p:sp>
    </p:spTree>
    <p:extLst>
      <p:ext uri="{BB962C8B-B14F-4D97-AF65-F5344CB8AC3E}">
        <p14:creationId xmlns:p14="http://schemas.microsoft.com/office/powerpoint/2010/main" val="95834770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27584" y="764705"/>
            <a:ext cx="7068529" cy="1152127"/>
          </a:xfrm>
        </p:spPr>
        <p:txBody>
          <a:bodyPr>
            <a:normAutofit fontScale="90000"/>
          </a:bodyPr>
          <a:lstStyle/>
          <a:p>
            <a:r>
              <a:rPr lang="it-IT" dirty="0" err="1"/>
              <a:t>VI.Capitolari</a:t>
            </a:r>
            <a:r>
              <a:rPr lang="it-IT" dirty="0"/>
              <a:t> franchi, KK 1, c. 8 (801-813?).</a:t>
            </a:r>
          </a:p>
        </p:txBody>
      </p:sp>
      <p:sp>
        <p:nvSpPr>
          <p:cNvPr id="3" name="Segnaposto testo 2"/>
          <p:cNvSpPr>
            <a:spLocks noGrp="1"/>
          </p:cNvSpPr>
          <p:nvPr>
            <p:ph type="body" idx="1"/>
          </p:nvPr>
        </p:nvSpPr>
        <p:spPr>
          <a:xfrm>
            <a:off x="827584" y="2060848"/>
            <a:ext cx="7068529" cy="3726765"/>
          </a:xfrm>
        </p:spPr>
        <p:txBody>
          <a:bodyPr>
            <a:normAutofit lnSpcReduction="10000"/>
          </a:bodyPr>
          <a:lstStyle/>
          <a:p>
            <a:pPr algn="just"/>
            <a:r>
              <a:rPr lang="it-IT" b="1" dirty="0">
                <a:solidFill>
                  <a:schemeClr val="tx1"/>
                </a:solidFill>
              </a:rPr>
              <a:t>Se qualcuno vorrà abbandonare il suo signore e potrà comprovare uno dei seguenti crimini: cioè, in primo luogo che il signore abbia voluto ingiustamente ridurlo in servitù; in secondo luogo, che abbia tramato contro la sua vita; in terzo luogo, che il signore abbia commesso adulterio con la moglie del suo vassallo; in quarto luogo, che il signore si sia scagliato con la spada sguainata contro di lui con la volontà di ucciderlo; in quinto luogo, che il signore non abbia prestato aiuto al suo vassallo dopo che questo si era accomandato nelle sue mani, allora sia lecito al vassallo abbandonarlo</a:t>
            </a:r>
            <a:r>
              <a:rPr lang="it-IT" b="1" dirty="0"/>
              <a:t>.</a:t>
            </a:r>
          </a:p>
        </p:txBody>
      </p:sp>
    </p:spTree>
    <p:extLst>
      <p:ext uri="{BB962C8B-B14F-4D97-AF65-F5344CB8AC3E}">
        <p14:creationId xmlns:p14="http://schemas.microsoft.com/office/powerpoint/2010/main" val="397152662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99592" y="764705"/>
            <a:ext cx="6996521" cy="1080120"/>
          </a:xfrm>
        </p:spPr>
        <p:txBody>
          <a:bodyPr>
            <a:normAutofit fontScale="90000"/>
          </a:bodyPr>
          <a:lstStyle/>
          <a:p>
            <a:r>
              <a:rPr lang="it-IT" dirty="0" err="1"/>
              <a:t>VII.Giuramenti</a:t>
            </a:r>
            <a:r>
              <a:rPr lang="it-IT" dirty="0"/>
              <a:t> di </a:t>
            </a:r>
            <a:r>
              <a:rPr lang="it-IT" dirty="0" err="1"/>
              <a:t>Quierzy</a:t>
            </a:r>
            <a:r>
              <a:rPr lang="it-IT" dirty="0"/>
              <a:t>, KK 2, cc. 1-2 (858).</a:t>
            </a:r>
          </a:p>
        </p:txBody>
      </p:sp>
      <p:sp>
        <p:nvSpPr>
          <p:cNvPr id="3" name="Segnaposto testo 2"/>
          <p:cNvSpPr>
            <a:spLocks noGrp="1"/>
          </p:cNvSpPr>
          <p:nvPr>
            <p:ph type="body" idx="1"/>
          </p:nvPr>
        </p:nvSpPr>
        <p:spPr>
          <a:xfrm>
            <a:off x="899592" y="2420888"/>
            <a:ext cx="7068529" cy="3798773"/>
          </a:xfrm>
        </p:spPr>
        <p:txBody>
          <a:bodyPr>
            <a:normAutofit/>
          </a:bodyPr>
          <a:lstStyle/>
          <a:p>
            <a:pPr algn="just"/>
            <a:r>
              <a:rPr lang="it-IT" sz="2400" b="1" dirty="0">
                <a:solidFill>
                  <a:schemeClr val="tx1"/>
                </a:solidFill>
              </a:rPr>
              <a:t>1. </a:t>
            </a:r>
            <a:r>
              <a:rPr lang="it-IT" b="1" dirty="0">
                <a:solidFill>
                  <a:schemeClr val="tx1"/>
                </a:solidFill>
              </a:rPr>
              <a:t>Giuramento dei fedeli. Io vi servirò fedelmente per quanto io saprò e potrò, con l’aiuto di Dio, senza inganno o frode e con il consiglio e l’aiuto secondo il mio ufficio e la mia persona affinché quel potere che Dio vi concesse, voi possiate conservarlo ed esercitarlo secondo la sua volontà e per la salvezza vostra e dei vostri fedeli.</a:t>
            </a:r>
          </a:p>
          <a:p>
            <a:pPr algn="just"/>
            <a:endParaRPr lang="it-IT" b="1" dirty="0">
              <a:solidFill>
                <a:schemeClr val="tx1"/>
              </a:solidFill>
            </a:endParaRPr>
          </a:p>
          <a:p>
            <a:endParaRPr lang="it-IT" dirty="0"/>
          </a:p>
        </p:txBody>
      </p:sp>
    </p:spTree>
    <p:extLst>
      <p:ext uri="{BB962C8B-B14F-4D97-AF65-F5344CB8AC3E}">
        <p14:creationId xmlns:p14="http://schemas.microsoft.com/office/powerpoint/2010/main" val="204886965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899592" y="1052736"/>
            <a:ext cx="7560840" cy="4401205"/>
          </a:xfrm>
          <a:prstGeom prst="rect">
            <a:avLst/>
          </a:prstGeom>
        </p:spPr>
        <p:txBody>
          <a:bodyPr wrap="square">
            <a:spAutoFit/>
          </a:bodyPr>
          <a:lstStyle/>
          <a:p>
            <a:pPr algn="just"/>
            <a:r>
              <a:rPr lang="it-IT" dirty="0"/>
              <a:t>2. </a:t>
            </a:r>
            <a:r>
              <a:rPr lang="it-IT" sz="2000" b="1" dirty="0"/>
              <a:t>Giuramento del re. Anche io per quanto saprò e potrò ragionevolmente fare, con l’aiuto di Dio, onorerò ciascuno di voi secondo la sua condizione e persona; e veglierò che egli sia onorato ed aiutato; gli conserverò la sua propria legge e il suo diritto; e userò verso lui quella giusta misericordia di cui egli avrà bisogno e di cui farà ragionevole richiesta, come un re fedele deve onorare e salvare secondo giustizia i suoi fedeli. E per quanto lo consente l’umana debolezza e per quanto Dio mi darà intelligenza e potere, non abbandonerò questa decisione a favore di nessuna persona </a:t>
            </a:r>
            <a:r>
              <a:rPr lang="it-IT" sz="2000" b="1" dirty="0" err="1"/>
              <a:t>nè</a:t>
            </a:r>
            <a:r>
              <a:rPr lang="it-IT" sz="2000" b="1" dirty="0"/>
              <a:t> per consiglio malevolo </a:t>
            </a:r>
            <a:r>
              <a:rPr lang="it-IT" sz="2000" b="1" dirty="0" err="1"/>
              <a:t>nè</a:t>
            </a:r>
            <a:r>
              <a:rPr lang="it-IT" sz="2000" b="1" dirty="0"/>
              <a:t> per alcuna altra indebita esortazione; e se io sarò deviato a causa della mia debolezza, quando avrò capito ciò, cercherò volontariamente di porvi riparo.</a:t>
            </a:r>
          </a:p>
        </p:txBody>
      </p:sp>
    </p:spTree>
    <p:extLst>
      <p:ext uri="{BB962C8B-B14F-4D97-AF65-F5344CB8AC3E}">
        <p14:creationId xmlns:p14="http://schemas.microsoft.com/office/powerpoint/2010/main" val="135063591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755576" y="692697"/>
            <a:ext cx="7140537" cy="1296143"/>
          </a:xfrm>
        </p:spPr>
        <p:txBody>
          <a:bodyPr>
            <a:normAutofit fontScale="90000"/>
          </a:bodyPr>
          <a:lstStyle/>
          <a:p>
            <a:r>
              <a:rPr lang="it-IT" dirty="0"/>
              <a:t>VIII. Capitolare di </a:t>
            </a:r>
            <a:r>
              <a:rPr lang="it-IT" dirty="0" err="1"/>
              <a:t>Héristal</a:t>
            </a:r>
            <a:r>
              <a:rPr lang="it-IT" dirty="0"/>
              <a:t>, KK 1, c. 16 (779).</a:t>
            </a:r>
          </a:p>
        </p:txBody>
      </p:sp>
      <p:sp>
        <p:nvSpPr>
          <p:cNvPr id="3" name="Segnaposto testo 2"/>
          <p:cNvSpPr>
            <a:spLocks noGrp="1"/>
          </p:cNvSpPr>
          <p:nvPr>
            <p:ph type="body" idx="1"/>
          </p:nvPr>
        </p:nvSpPr>
        <p:spPr>
          <a:xfrm>
            <a:off x="827585" y="2348880"/>
            <a:ext cx="7068528" cy="3438733"/>
          </a:xfrm>
        </p:spPr>
        <p:txBody>
          <a:bodyPr>
            <a:normAutofit/>
          </a:bodyPr>
          <a:lstStyle/>
          <a:p>
            <a:pPr algn="just"/>
            <a:r>
              <a:rPr lang="it-IT" sz="2400" b="1" dirty="0">
                <a:solidFill>
                  <a:schemeClr val="tx1"/>
                </a:solidFill>
              </a:rPr>
              <a:t>Per quanto riguarda i giuramenti che si prestano vicendevolmente i partecipanti alle gilde, che nessuno osi farlo. D’altro canto anche coloro che si riuniscono a scopo d’elemosina, [per lottare contro] gli incendi o i naufragi, creino pure delle confraternite, ma nessuno osi in esse prestare giuramento.</a:t>
            </a:r>
          </a:p>
        </p:txBody>
      </p:sp>
    </p:spTree>
    <p:extLst>
      <p:ext uri="{BB962C8B-B14F-4D97-AF65-F5344CB8AC3E}">
        <p14:creationId xmlns:p14="http://schemas.microsoft.com/office/powerpoint/2010/main" val="162158021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99592" y="764705"/>
            <a:ext cx="6996521" cy="1152127"/>
          </a:xfrm>
        </p:spPr>
        <p:txBody>
          <a:bodyPr>
            <a:normAutofit fontScale="90000"/>
          </a:bodyPr>
          <a:lstStyle/>
          <a:p>
            <a:r>
              <a:rPr lang="it-IT" dirty="0" err="1"/>
              <a:t>IX.Capitolare</a:t>
            </a:r>
            <a:r>
              <a:rPr lang="it-IT" dirty="0"/>
              <a:t> di </a:t>
            </a:r>
            <a:r>
              <a:rPr lang="it-IT" dirty="0" err="1"/>
              <a:t>Héristal</a:t>
            </a:r>
            <a:r>
              <a:rPr lang="it-IT" dirty="0"/>
              <a:t>, KK 1, c. 21 (779).</a:t>
            </a:r>
          </a:p>
        </p:txBody>
      </p:sp>
      <p:sp>
        <p:nvSpPr>
          <p:cNvPr id="3" name="Segnaposto testo 2"/>
          <p:cNvSpPr>
            <a:spLocks noGrp="1"/>
          </p:cNvSpPr>
          <p:nvPr>
            <p:ph type="body" idx="1"/>
          </p:nvPr>
        </p:nvSpPr>
        <p:spPr>
          <a:xfrm>
            <a:off x="1115617" y="2492896"/>
            <a:ext cx="6780496" cy="3294717"/>
          </a:xfrm>
        </p:spPr>
        <p:txBody>
          <a:bodyPr>
            <a:normAutofit/>
          </a:bodyPr>
          <a:lstStyle/>
          <a:p>
            <a:pPr algn="just"/>
            <a:r>
              <a:rPr lang="it-IT" sz="2400" b="1" dirty="0">
                <a:solidFill>
                  <a:schemeClr val="tx1"/>
                </a:solidFill>
              </a:rPr>
              <a:t>Se il conte non amministra la giustizia della sua circoscrizione, mantenga a sue spese un nostro messo finché tutti i processi siano conclusi; e se un nostro vassallo non avrà fatto giustizia, allora si installino nella sua casa un conte e un messo e vivano a sue spese, finché non sia fatta giustizia.</a:t>
            </a:r>
          </a:p>
        </p:txBody>
      </p:sp>
    </p:spTree>
    <p:extLst>
      <p:ext uri="{BB962C8B-B14F-4D97-AF65-F5344CB8AC3E}">
        <p14:creationId xmlns:p14="http://schemas.microsoft.com/office/powerpoint/2010/main" val="184966996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755576" y="908721"/>
            <a:ext cx="7140537" cy="1008111"/>
          </a:xfrm>
        </p:spPr>
        <p:txBody>
          <a:bodyPr>
            <a:normAutofit fontScale="90000"/>
          </a:bodyPr>
          <a:lstStyle/>
          <a:p>
            <a:r>
              <a:rPr lang="it-IT" dirty="0"/>
              <a:t>X. </a:t>
            </a:r>
            <a:r>
              <a:rPr lang="it-IT" dirty="0" err="1"/>
              <a:t>Dhuoda</a:t>
            </a:r>
            <a:r>
              <a:rPr lang="it-IT" dirty="0"/>
              <a:t>, Manuale per mio figlio, III, 4 (843).</a:t>
            </a:r>
          </a:p>
        </p:txBody>
      </p:sp>
      <p:sp>
        <p:nvSpPr>
          <p:cNvPr id="3" name="Segnaposto testo 2"/>
          <p:cNvSpPr>
            <a:spLocks noGrp="1"/>
          </p:cNvSpPr>
          <p:nvPr>
            <p:ph type="body" idx="1"/>
          </p:nvPr>
        </p:nvSpPr>
        <p:spPr>
          <a:xfrm>
            <a:off x="827584" y="2060848"/>
            <a:ext cx="7488831" cy="3726765"/>
          </a:xfrm>
        </p:spPr>
        <p:txBody>
          <a:bodyPr>
            <a:noAutofit/>
          </a:bodyPr>
          <a:lstStyle/>
          <a:p>
            <a:r>
              <a:rPr lang="it-IT" b="1" dirty="0">
                <a:solidFill>
                  <a:schemeClr val="tx1"/>
                </a:solidFill>
              </a:rPr>
              <a:t>Comportamento da mantenere verso il tuo signore.</a:t>
            </a:r>
          </a:p>
          <a:p>
            <a:endParaRPr lang="it-IT" b="1" dirty="0">
              <a:solidFill>
                <a:schemeClr val="tx1"/>
              </a:solidFill>
            </a:endParaRPr>
          </a:p>
          <a:p>
            <a:r>
              <a:rPr lang="it-IT" b="1" dirty="0">
                <a:solidFill>
                  <a:schemeClr val="tx1"/>
                </a:solidFill>
              </a:rPr>
              <a:t>Dio, come credo, e tuo padre Bernardo, nel fiorente vigore dell’inizio della tua gioventù hanno scelto il signore che tu hai ora, Carlo; ricordati ancora che è nato da una grande stirpe ed è di origine nobile da entrambi i lati, e non lo servire in modo tale che piaccia solo all’apparenza, ma anche che coinvolga i tuoi sensi, e tieni il corpo e l’anima pura e preserva la fedeltà a lui in tutte le cose […]. Perciò, figlio, ti esorto perché tu mantenga finché vivi la fedeltà con il corpo e con la mente […]. </a:t>
            </a:r>
          </a:p>
        </p:txBody>
      </p:sp>
    </p:spTree>
    <p:extLst>
      <p:ext uri="{BB962C8B-B14F-4D97-AF65-F5344CB8AC3E}">
        <p14:creationId xmlns:p14="http://schemas.microsoft.com/office/powerpoint/2010/main" val="196009481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971600" y="1582341"/>
            <a:ext cx="7200800" cy="4154984"/>
          </a:xfrm>
          <a:prstGeom prst="rect">
            <a:avLst/>
          </a:prstGeom>
        </p:spPr>
        <p:txBody>
          <a:bodyPr wrap="square">
            <a:spAutoFit/>
          </a:bodyPr>
          <a:lstStyle/>
          <a:p>
            <a:pPr algn="just"/>
            <a:r>
              <a:rPr lang="it-IT" sz="2400" b="1" dirty="0"/>
              <a:t>Mai esca da te un improperio a causa dell’insania dell’infedeltà; il male non nasca neppure nel tuo cuore, al punto da farti essere infedele in qualcosa al tuo signore […], cosa che non credo che, avverrà né in te né nei tuoi compagni d’arme […]. Tu, pertanto, Guglielmo, figlio mio […], come ti ho detto sii sincero, vigile, utile e eccellente; e sforzati di esibire, in ogni affare che sia di utilità del potere regio, per quanto Dio ti darà le forze, la massima prudenza dentro e fuori.</a:t>
            </a:r>
          </a:p>
        </p:txBody>
      </p:sp>
    </p:spTree>
    <p:extLst>
      <p:ext uri="{BB962C8B-B14F-4D97-AF65-F5344CB8AC3E}">
        <p14:creationId xmlns:p14="http://schemas.microsoft.com/office/powerpoint/2010/main" val="64294889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755576" y="836712"/>
            <a:ext cx="7068529" cy="648072"/>
          </a:xfrm>
        </p:spPr>
        <p:txBody>
          <a:bodyPr>
            <a:normAutofit fontScale="90000"/>
          </a:bodyPr>
          <a:lstStyle/>
          <a:p>
            <a:r>
              <a:rPr lang="it-IT" dirty="0" err="1"/>
              <a:t>XI.Eginardo</a:t>
            </a:r>
            <a:r>
              <a:rPr lang="it-IT" dirty="0"/>
              <a:t>, Lettere, EE 5, 34.</a:t>
            </a:r>
          </a:p>
        </p:txBody>
      </p:sp>
      <p:sp>
        <p:nvSpPr>
          <p:cNvPr id="3" name="Segnaposto testo 2"/>
          <p:cNvSpPr>
            <a:spLocks noGrp="1"/>
          </p:cNvSpPr>
          <p:nvPr>
            <p:ph type="body" idx="1"/>
          </p:nvPr>
        </p:nvSpPr>
        <p:spPr>
          <a:xfrm>
            <a:off x="755576" y="1700808"/>
            <a:ext cx="7140537" cy="4086805"/>
          </a:xfrm>
        </p:spPr>
        <p:txBody>
          <a:bodyPr>
            <a:noAutofit/>
          </a:bodyPr>
          <a:lstStyle/>
          <a:p>
            <a:pPr algn="just"/>
            <a:r>
              <a:rPr lang="it-IT" b="1" dirty="0">
                <a:solidFill>
                  <a:schemeClr val="tx1"/>
                </a:solidFill>
              </a:rPr>
              <a:t>Desidero supplicare la vostra benevolenza, in favore di un mio amico e familiare, N., vostro fedele, affinché vi degniate di accoglierlo e quando si sarà accomandato nelle vostre mani gli accordiate il soccorso di alcuni di quei benefici che si sa essere vacanti e disponibili nella nostra provincia. Egli è uomo nobile e di provata fedeltà ben capace di servire i vostri interessi in qualsiasi negozio che gli sia affidato. Infatti servi fedelmente e attivamente vostro nonno e vostro padre; e così egli è pronto a fare per voi, se Dio gli vorrà concedere vita e salute. Infatti attualmente egli è ancora molto debole e perciò non può presentarsi dinanzi a voi; lo farà non appena potrà.</a:t>
            </a:r>
          </a:p>
        </p:txBody>
      </p:sp>
    </p:spTree>
    <p:extLst>
      <p:ext uri="{BB962C8B-B14F-4D97-AF65-F5344CB8AC3E}">
        <p14:creationId xmlns:p14="http://schemas.microsoft.com/office/powerpoint/2010/main" val="380617726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83568" y="620689"/>
            <a:ext cx="7212545" cy="720079"/>
          </a:xfrm>
        </p:spPr>
        <p:txBody>
          <a:bodyPr>
            <a:normAutofit fontScale="90000"/>
          </a:bodyPr>
          <a:lstStyle/>
          <a:p>
            <a:r>
              <a:rPr lang="it-IT" dirty="0" err="1"/>
              <a:t>XII.Eginardo</a:t>
            </a:r>
            <a:r>
              <a:rPr lang="it-IT" dirty="0"/>
              <a:t>, Lettere, EE 5, 27.</a:t>
            </a:r>
          </a:p>
        </p:txBody>
      </p:sp>
      <p:sp>
        <p:nvSpPr>
          <p:cNvPr id="3" name="Segnaposto testo 2"/>
          <p:cNvSpPr>
            <a:spLocks noGrp="1"/>
          </p:cNvSpPr>
          <p:nvPr>
            <p:ph type="body" idx="1"/>
          </p:nvPr>
        </p:nvSpPr>
        <p:spPr>
          <a:xfrm>
            <a:off x="611560" y="1412776"/>
            <a:ext cx="7776864" cy="4374837"/>
          </a:xfrm>
        </p:spPr>
        <p:txBody>
          <a:bodyPr>
            <a:noAutofit/>
          </a:bodyPr>
          <a:lstStyle/>
          <a:p>
            <a:pPr algn="just"/>
            <a:r>
              <a:rPr lang="it-IT" b="1" dirty="0" err="1">
                <a:solidFill>
                  <a:schemeClr val="tx1"/>
                </a:solidFill>
              </a:rPr>
              <a:t>Frumoldo</a:t>
            </a:r>
            <a:r>
              <a:rPr lang="it-IT" b="1" dirty="0">
                <a:solidFill>
                  <a:schemeClr val="tx1"/>
                </a:solidFill>
              </a:rPr>
              <a:t>, figlio del conte N., […] colpito più dalla malattia che dalla vecchiaia – infatti egli soffre per un continuo e grave dolore ai piedi – possiede in Borgogna, nel </a:t>
            </a:r>
            <a:r>
              <a:rPr lang="it-IT" b="1" dirty="0" err="1">
                <a:solidFill>
                  <a:schemeClr val="tx1"/>
                </a:solidFill>
              </a:rPr>
              <a:t>pagus</a:t>
            </a:r>
            <a:r>
              <a:rPr lang="it-IT" b="1" dirty="0">
                <a:solidFill>
                  <a:schemeClr val="tx1"/>
                </a:solidFill>
              </a:rPr>
              <a:t> di Ginevra, dove suo padre è stato conte, un piccolo beneficio che egli teme di perdere se non sarà aiutato dalla vostra benevolenza, poiché a causa della malattia, di cui soffre, non può venire a Palazzo. Per questa ragione egli vi prega che, per sovvenire al suo bisogno, vi degniate di chiedere al signore imperatore [Lotario I] che gli permetta di mantenere quel beneficio, che gli è stato concesso dal suo avo [Carlo Magno] e che suo padre [Ludovico il Pio] gli permise di mantenere, fino a quando avendo recuperato le forze potrà venire alla sua presenza e potrà accomandarsi con rito solenne.</a:t>
            </a:r>
          </a:p>
        </p:txBody>
      </p:sp>
    </p:spTree>
    <p:extLst>
      <p:ext uri="{BB962C8B-B14F-4D97-AF65-F5344CB8AC3E}">
        <p14:creationId xmlns:p14="http://schemas.microsoft.com/office/powerpoint/2010/main" val="47085987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83568" y="548680"/>
            <a:ext cx="7140537" cy="1224136"/>
          </a:xfrm>
        </p:spPr>
        <p:txBody>
          <a:bodyPr>
            <a:normAutofit/>
          </a:bodyPr>
          <a:lstStyle/>
          <a:p>
            <a:r>
              <a:rPr lang="it-IT" sz="2400" dirty="0" err="1"/>
              <a:t>XIII.Capitolare</a:t>
            </a:r>
            <a:r>
              <a:rPr lang="it-IT" sz="2400" dirty="0"/>
              <a:t> generale dei missi dominici, KK 1, cc. 1-5, 13 (802).</a:t>
            </a:r>
          </a:p>
        </p:txBody>
      </p:sp>
      <p:sp>
        <p:nvSpPr>
          <p:cNvPr id="3" name="Segnaposto testo 2"/>
          <p:cNvSpPr>
            <a:spLocks noGrp="1"/>
          </p:cNvSpPr>
          <p:nvPr>
            <p:ph type="body" idx="1"/>
          </p:nvPr>
        </p:nvSpPr>
        <p:spPr>
          <a:xfrm>
            <a:off x="683568" y="1988840"/>
            <a:ext cx="7560840" cy="3798773"/>
          </a:xfrm>
        </p:spPr>
        <p:txBody>
          <a:bodyPr>
            <a:normAutofit fontScale="92500" lnSpcReduction="10000"/>
          </a:bodyPr>
          <a:lstStyle/>
          <a:p>
            <a:pPr algn="just"/>
            <a:r>
              <a:rPr lang="it-IT" b="1" dirty="0">
                <a:solidFill>
                  <a:schemeClr val="tx1"/>
                </a:solidFill>
              </a:rPr>
              <a:t>I. Sull’invio della legazione da parte del signore imperatore. Il serenissimo e cristianissimo signore imperatore Carlo ha scelto tra i suoi ottimati, uomini molto prudenti e saggi, sia arcivescovi che semplici vescovi, venerabili abati e laici devoti, e li ha mandati in tutto il suo regno, e per mezzo loro ha fatto sì che si possa vivere secondo la retta legge, contenuta in tutti i seguenti articoli. Inoltre, laddove nella legge attuale sia stato stabilito qualcosa di non perfettamente retto e giusto, ha ordinato che con diligenza ed attenzione se ne informino e glielo comunichino: egli stesso infatti, se Dio lo concede, desidera migliorarla. Nessuno osi opporsi con l’abilità o l’astuzia alla legge scritta come molti fanno, né far violenza alle chiese di Dio, ai poveri, alle vedove, ai minori né ad alcun cristiano. </a:t>
            </a:r>
          </a:p>
        </p:txBody>
      </p:sp>
    </p:spTree>
    <p:extLst>
      <p:ext uri="{BB962C8B-B14F-4D97-AF65-F5344CB8AC3E}">
        <p14:creationId xmlns:p14="http://schemas.microsoft.com/office/powerpoint/2010/main" val="5385485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827584" y="836712"/>
            <a:ext cx="7128792" cy="4801314"/>
          </a:xfrm>
          <a:prstGeom prst="rect">
            <a:avLst/>
          </a:prstGeom>
        </p:spPr>
        <p:txBody>
          <a:bodyPr wrap="square">
            <a:spAutoFit/>
          </a:bodyPr>
          <a:lstStyle/>
          <a:p>
            <a:pPr algn="just"/>
            <a:r>
              <a:rPr lang="it-IT" b="1" dirty="0"/>
              <a:t>Se qualcuno oserà immolare una vittima in sacrificio e consultarne le viscere, come per il delitto di lesa maestà potrà essere denunciato da chiunque e dovrà scontare la debita pena, anche se non avesse cercato auspici né contro il benessere né sul benessere dell’imperatore. Costituisce infatti di per sé già un crimine il volere cassare le leggi imperiali, indagare ciò che è illecito, volere conoscere ciò che è nascosto, osare ciò che è vietato, interrogarsi sulla fine del benessere di un altro, sperare e cercare un presagio della sua morte. Se qualcuno venererà con l’incenso simulacri fatti dall’uomo e destinati a distruggersi con il tempo; o se, con ridicolo timore verso le sue stesse rappresentazioni, cercherà di onorare varie immagini cingendo un albero di nastri o innalzando un altare con zolle erbose (una totale offesa alla religione, pur se con la scusante di una offerta meno impegnativa), come reo di lesa religione perderà la casa o il possesso dove si sia reso schiavo della superstizione pagana.</a:t>
            </a:r>
          </a:p>
        </p:txBody>
      </p:sp>
    </p:spTree>
    <p:extLst>
      <p:ext uri="{BB962C8B-B14F-4D97-AF65-F5344CB8AC3E}">
        <p14:creationId xmlns:p14="http://schemas.microsoft.com/office/powerpoint/2010/main" val="124854021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899592" y="836712"/>
            <a:ext cx="6984776" cy="5632311"/>
          </a:xfrm>
          <a:prstGeom prst="rect">
            <a:avLst/>
          </a:prstGeom>
        </p:spPr>
        <p:txBody>
          <a:bodyPr wrap="square">
            <a:spAutoFit/>
          </a:bodyPr>
          <a:lstStyle/>
          <a:p>
            <a:pPr algn="just"/>
            <a:r>
              <a:rPr lang="it-IT" sz="2000" b="1" dirty="0"/>
              <a:t>Ma tutti vivano in assoluta conformità ai precetti divini, secondo giustizia, e si esorti ciascuno a restare con tutta l’anima fedele ai suoi impegni o alla sua professione; i canonici osservino rigorosamente le regole della vita canonica, astenendosi dagli affari e dai turpi guadagni, le religiose facciano vita rigorosamente ritirata, i laici e i secolari usino con rettitudine delle loro leggi, senza frode o malizia, e tutti vivano in perfetta pace e carità reciproca.</a:t>
            </a:r>
          </a:p>
          <a:p>
            <a:pPr algn="just"/>
            <a:r>
              <a:rPr lang="it-IT" sz="2000" b="1" dirty="0"/>
              <a:t>Che gli stessi messi si informino se da qualche parte c’è chi si lamenta per una ingiustizia subita da altri, con la stessa diligenza con cui desiderano conservarsi il favore di Dio onnipotente e non mancare alla promessa di fedeltà; in modo che dappertutto e nei confronti di tutti, delle sante chiese di Dio come dei poveri, dei minori e delle vedove e di tutto il popolo, dimostrino di osservare la legge e la giustizia nella sua integrità, secondo la volontà e il </a:t>
            </a:r>
            <a:r>
              <a:rPr lang="it-IT" sz="2000" b="1" dirty="0" err="1"/>
              <a:t>timor</a:t>
            </a:r>
            <a:r>
              <a:rPr lang="it-IT" sz="2000" b="1" dirty="0"/>
              <a:t> di Dio.</a:t>
            </a:r>
          </a:p>
        </p:txBody>
      </p:sp>
    </p:spTree>
    <p:extLst>
      <p:ext uri="{BB962C8B-B14F-4D97-AF65-F5344CB8AC3E}">
        <p14:creationId xmlns:p14="http://schemas.microsoft.com/office/powerpoint/2010/main" val="46482511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899592" y="1052736"/>
            <a:ext cx="7272808" cy="4708981"/>
          </a:xfrm>
          <a:prstGeom prst="rect">
            <a:avLst/>
          </a:prstGeom>
        </p:spPr>
        <p:txBody>
          <a:bodyPr wrap="square">
            <a:spAutoFit/>
          </a:bodyPr>
          <a:lstStyle/>
          <a:p>
            <a:pPr algn="just"/>
            <a:r>
              <a:rPr lang="it-IT" sz="2000" b="1" dirty="0"/>
              <a:t>Se poi vi fossero situazioni che essi stessi, con la collaborazione dei conti provinciali, non riuscissero a sanare e a ricondurre alla giustizia, ne riferiscano al loro tribunale senza alcuna ambiguità, con relazioni scritte; e nessuno si opponga alla retta via della giustizia né cedendo all’adulazione o alla corruzione, né per difendere un parente o per timore dei potenti.</a:t>
            </a:r>
          </a:p>
          <a:p>
            <a:pPr algn="just"/>
            <a:r>
              <a:rPr lang="it-IT" sz="2000" b="1" dirty="0"/>
              <a:t>II. Sulla promessa di fedeltà al signore imperatore. Ha prescritto che ogni uomo in tutto il suo regno, sia ecclesiastico che laico, ciascuno secondo l’impegno che si è assunto, che già prima abbia giurato fedeltà nel nome del re, ora rinnovi lo stesso giuramento nel nome dell’imperatore; coloro che non hanno ancora prestato giuramento, similmente lo facciano tutti a partire dal dodicesimo anno d’età.</a:t>
            </a:r>
          </a:p>
        </p:txBody>
      </p:sp>
    </p:spTree>
    <p:extLst>
      <p:ext uri="{BB962C8B-B14F-4D97-AF65-F5344CB8AC3E}">
        <p14:creationId xmlns:p14="http://schemas.microsoft.com/office/powerpoint/2010/main" val="381336075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899592" y="1443841"/>
            <a:ext cx="7416824" cy="4708981"/>
          </a:xfrm>
          <a:prstGeom prst="rect">
            <a:avLst/>
          </a:prstGeom>
        </p:spPr>
        <p:txBody>
          <a:bodyPr wrap="square">
            <a:spAutoFit/>
          </a:bodyPr>
          <a:lstStyle/>
          <a:p>
            <a:pPr algn="just"/>
            <a:r>
              <a:rPr lang="it-IT" sz="2000" b="1" dirty="0"/>
              <a:t>E a tutti sia comunicato pubblicamente, in maniera che ognuno possa comprendere, quanti e quanto grandi siano gli obblighi compresi in questo giuramento; non si tratta soltanto, come molti fino ad ora hanno creduto, di essere fedeli al signore imperatore finché è in vita, di non chiamare alcun nemico nel suo regno per fargli guerra, di non appoggiare o tacere l’infedeltà altrui, ma bisogna che tutti sappiano che questo sacramento comprende in sé i seguenti impegni.</a:t>
            </a:r>
          </a:p>
          <a:p>
            <a:pPr algn="just"/>
            <a:r>
              <a:rPr lang="it-IT" sz="2000" b="1" dirty="0"/>
              <a:t>III. Primo, che ciascuno si sforzi di conservare la propria persona, secondo i precetti divini e con impegno solenne, integralmente al sacro servizio di Dio, proporzionalmente al suo intelletto e alla sua forza, giacché il signore imperatore non può personalmente esercitare su tutti singolarmente il suo controllo disciplinare.</a:t>
            </a:r>
          </a:p>
        </p:txBody>
      </p:sp>
    </p:spTree>
    <p:extLst>
      <p:ext uri="{BB962C8B-B14F-4D97-AF65-F5344CB8AC3E}">
        <p14:creationId xmlns:p14="http://schemas.microsoft.com/office/powerpoint/2010/main" val="31357213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755576" y="1196752"/>
            <a:ext cx="7704856" cy="4093428"/>
          </a:xfrm>
          <a:prstGeom prst="rect">
            <a:avLst/>
          </a:prstGeom>
        </p:spPr>
        <p:txBody>
          <a:bodyPr wrap="square">
            <a:spAutoFit/>
          </a:bodyPr>
          <a:lstStyle/>
          <a:p>
            <a:pPr algn="just"/>
            <a:r>
              <a:rPr lang="it-IT" dirty="0"/>
              <a:t> </a:t>
            </a:r>
            <a:r>
              <a:rPr lang="it-IT" sz="2000" b="1" dirty="0"/>
              <a:t>IV. Secondo, che nessuno osi mettere in discussione, portar via o nascondere, con lo spergiuro o con qualche altro espediente o frode, cedendo all’adulazione o nella speranza di una ricompensa, un servo del signore imperatore, né mettere in discussione un confine, il possesso di una terra e null’altro che sia compreso nelle proprietà di giurisdizione regale e che nessuno osi nascondere o sottrarre, con lo spergiuro o con altri espedienti, i fiscali fuggitivi che ingiustamente e con la frode si dicono liberi.</a:t>
            </a:r>
          </a:p>
          <a:p>
            <a:pPr algn="just"/>
            <a:r>
              <a:rPr lang="it-IT" sz="2000" b="1" dirty="0"/>
              <a:t>V.</a:t>
            </a:r>
            <a:r>
              <a:rPr lang="it-IT" sz="2000" dirty="0"/>
              <a:t> </a:t>
            </a:r>
            <a:r>
              <a:rPr lang="it-IT" sz="2000" b="1" dirty="0"/>
              <a:t>Che nessuno osi ingannare, rapinare, fare torti d’altro genere alle sante chiese di Dio, alle vedove, agli orfani, ai pellegrini; perché lo stesso signore imperatore, dopo Dio e i suoi santi, si è costituito loro protettore e difensore.</a:t>
            </a:r>
          </a:p>
        </p:txBody>
      </p:sp>
    </p:spTree>
    <p:extLst>
      <p:ext uri="{BB962C8B-B14F-4D97-AF65-F5344CB8AC3E}">
        <p14:creationId xmlns:p14="http://schemas.microsoft.com/office/powerpoint/2010/main" val="324877799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899592" y="612845"/>
            <a:ext cx="7200800" cy="4401205"/>
          </a:xfrm>
          <a:prstGeom prst="rect">
            <a:avLst/>
          </a:prstGeom>
        </p:spPr>
        <p:txBody>
          <a:bodyPr wrap="square">
            <a:spAutoFit/>
          </a:bodyPr>
          <a:lstStyle/>
          <a:p>
            <a:pPr algn="just"/>
            <a:r>
              <a:rPr lang="it-IT" sz="2000" b="1" dirty="0"/>
              <a:t>XIII I vescovi, gli abati e le badesse scelgano avvocati, </a:t>
            </a:r>
            <a:r>
              <a:rPr lang="it-IT" sz="2000" b="1" dirty="0" err="1"/>
              <a:t>visdomini</a:t>
            </a:r>
            <a:r>
              <a:rPr lang="it-IT" sz="2000" b="1" dirty="0"/>
              <a:t> e centenari, che conoscano la legge, amino la giustizia e siano pacifici e mansueti, in modo che per mezzo loro la santa Chiesa di Dio accresca le sue sostanze e il suo prestigio; perché non vogliamo assolutamente che vi siano nei monasteri preposti o avvocati nocivi e avidi, dai quali non ci può venire che oltraggio e danno. Ma siano tali quali il diritto canonico e la regola ordina che essi siano ossequienti alla volontà divina, sempre pronti a far giustizia a tutti, pienamente osservanti della legge senza frodarla con l’astuzia, e amministrino equamente la giustizia nei confronti di tutti; che i preposti siano quali la santa regola ordina essi siano.</a:t>
            </a:r>
          </a:p>
        </p:txBody>
      </p:sp>
    </p:spTree>
    <p:extLst>
      <p:ext uri="{BB962C8B-B14F-4D97-AF65-F5344CB8AC3E}">
        <p14:creationId xmlns:p14="http://schemas.microsoft.com/office/powerpoint/2010/main" val="227464436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115616" y="980729"/>
            <a:ext cx="6780497" cy="1008111"/>
          </a:xfrm>
        </p:spPr>
        <p:txBody>
          <a:bodyPr>
            <a:normAutofit/>
          </a:bodyPr>
          <a:lstStyle/>
          <a:p>
            <a:r>
              <a:rPr lang="it-IT" sz="2400" b="1" dirty="0" err="1"/>
              <a:t>XIV.Capitolare</a:t>
            </a:r>
            <a:r>
              <a:rPr lang="it-IT" sz="2400" b="1" dirty="0"/>
              <a:t> di </a:t>
            </a:r>
            <a:r>
              <a:rPr lang="it-IT" sz="2400" b="1" dirty="0" err="1"/>
              <a:t>Quierzy-sur-Oise</a:t>
            </a:r>
            <a:r>
              <a:rPr lang="it-IT" sz="2400" b="1" dirty="0"/>
              <a:t>, KK 2, cc. 9, 10 (877).</a:t>
            </a:r>
          </a:p>
        </p:txBody>
      </p:sp>
      <p:sp>
        <p:nvSpPr>
          <p:cNvPr id="3" name="Segnaposto testo 2"/>
          <p:cNvSpPr>
            <a:spLocks noGrp="1"/>
          </p:cNvSpPr>
          <p:nvPr>
            <p:ph type="body" idx="1"/>
          </p:nvPr>
        </p:nvSpPr>
        <p:spPr>
          <a:xfrm>
            <a:off x="827584" y="2132856"/>
            <a:ext cx="7344816" cy="3654757"/>
          </a:xfrm>
        </p:spPr>
        <p:txBody>
          <a:bodyPr>
            <a:normAutofit fontScale="92500" lnSpcReduction="20000"/>
          </a:bodyPr>
          <a:lstStyle/>
          <a:p>
            <a:pPr algn="just"/>
            <a:r>
              <a:rPr lang="it-IT" b="1" dirty="0">
                <a:solidFill>
                  <a:schemeClr val="tx1"/>
                </a:solidFill>
              </a:rPr>
              <a:t>IX. </a:t>
            </a:r>
            <a:r>
              <a:rPr lang="it-IT" sz="2200" b="1" dirty="0">
                <a:solidFill>
                  <a:schemeClr val="tx1"/>
                </a:solidFill>
              </a:rPr>
              <a:t>Se sarà morto un conte, il cui figlio sia con noi, nostro figlio, insieme con gli altri nostri fedeli disponga di coloro che furono tra i più familiari e più vicini al defunto, i quali insieme con i ministeriali della stessa contea e col vescovo amministrino la contea fino quando ciò sarà riferito a noi. Se invero [il defunto] avrà un figlio piccolo, questo stesso insieme con i ministeriali della contea e il vescovo, nella cui diocesi si trova, amministri la medesima contea, finché non ce ne giunga notizia. Se invece non avrà figli, nostro figlio, insieme con i rimanenti nostri fedeli, decida chi, insieme con i ministeriali della stessa contea con il vescovo, debba amministrare la stessa contea, finché non arriverà la nostra decisione.</a:t>
            </a:r>
          </a:p>
        </p:txBody>
      </p:sp>
    </p:spTree>
    <p:extLst>
      <p:ext uri="{BB962C8B-B14F-4D97-AF65-F5344CB8AC3E}">
        <p14:creationId xmlns:p14="http://schemas.microsoft.com/office/powerpoint/2010/main" val="322586112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827584" y="1124744"/>
            <a:ext cx="7416824" cy="5016758"/>
          </a:xfrm>
          <a:prstGeom prst="rect">
            <a:avLst/>
          </a:prstGeom>
        </p:spPr>
        <p:txBody>
          <a:bodyPr wrap="square">
            <a:spAutoFit/>
          </a:bodyPr>
          <a:lstStyle/>
          <a:p>
            <a:pPr algn="just"/>
            <a:r>
              <a:rPr lang="it-IT" sz="2000" b="1" dirty="0"/>
              <a:t> E a causa di ciò nessuno si irriti se affideremo la medesima contea a un altro, che a noi piaccia, piuttosto che a colui il quale fino ad allora la amministrò. Ugualmente, dovrà essere fatto anche dai nostri vassalli. E vogliamo ed espressamente ordiniamo che tanto i vescovi, quanto gli abati e i conti, o anche gli altri nostri fedeli cerchino di applicare le stesse regole nei confronti dei loro uomini.</a:t>
            </a:r>
          </a:p>
          <a:p>
            <a:pPr algn="just"/>
            <a:endParaRPr lang="it-IT" sz="2000" b="1" dirty="0"/>
          </a:p>
          <a:p>
            <a:pPr algn="just"/>
            <a:r>
              <a:rPr lang="it-IT" sz="2000" b="1" dirty="0"/>
              <a:t>X. Se qualcuno dei nostri fedeli, dopo la nostra morte, […] vorrà rinunciare al mondo, lasciando un figlio o un parente capace di servire lo stato, egli sia autorizzato a trasmettergli i suoi </a:t>
            </a:r>
            <a:r>
              <a:rPr lang="it-IT" sz="2000" b="1" i="1" dirty="0" err="1"/>
              <a:t>honores</a:t>
            </a:r>
            <a:r>
              <a:rPr lang="it-IT" sz="2000" b="1" i="1" dirty="0"/>
              <a:t> </a:t>
            </a:r>
            <a:r>
              <a:rPr lang="it-IT" sz="2000" b="1" dirty="0"/>
              <a:t>[…]. E se vorrà vivere tranquillamente sul suo allodio, nessuno osi ostacolarlo in alcun modo né si esiga da lui null’altro che l’impegno di difendere la patria.</a:t>
            </a:r>
          </a:p>
        </p:txBody>
      </p:sp>
    </p:spTree>
    <p:extLst>
      <p:ext uri="{BB962C8B-B14F-4D97-AF65-F5344CB8AC3E}">
        <p14:creationId xmlns:p14="http://schemas.microsoft.com/office/powerpoint/2010/main" val="313290551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043608" y="764705"/>
            <a:ext cx="6852505" cy="1008111"/>
          </a:xfrm>
        </p:spPr>
        <p:txBody>
          <a:bodyPr>
            <a:normAutofit/>
          </a:bodyPr>
          <a:lstStyle/>
          <a:p>
            <a:r>
              <a:rPr lang="it-IT" sz="2400" b="1" dirty="0" err="1"/>
              <a:t>XV.Capitolare</a:t>
            </a:r>
            <a:r>
              <a:rPr lang="it-IT" sz="2400" b="1" dirty="0"/>
              <a:t> </a:t>
            </a:r>
            <a:r>
              <a:rPr lang="it-IT" sz="2400" b="1" dirty="0" err="1"/>
              <a:t>Olonese</a:t>
            </a:r>
            <a:r>
              <a:rPr lang="it-IT" sz="2400" b="1" dirty="0"/>
              <a:t> mondano, KK 1, cc. 1-3 (825).</a:t>
            </a:r>
          </a:p>
        </p:txBody>
      </p:sp>
      <p:sp>
        <p:nvSpPr>
          <p:cNvPr id="3" name="Segnaposto testo 2"/>
          <p:cNvSpPr>
            <a:spLocks noGrp="1"/>
          </p:cNvSpPr>
          <p:nvPr>
            <p:ph type="body" idx="1"/>
          </p:nvPr>
        </p:nvSpPr>
        <p:spPr>
          <a:xfrm>
            <a:off x="827585" y="2060848"/>
            <a:ext cx="7068528" cy="3726765"/>
          </a:xfrm>
        </p:spPr>
        <p:txBody>
          <a:bodyPr>
            <a:normAutofit/>
          </a:bodyPr>
          <a:lstStyle/>
          <a:p>
            <a:pPr algn="just"/>
            <a:r>
              <a:rPr lang="it-IT" dirty="0"/>
              <a:t>1. </a:t>
            </a:r>
            <a:r>
              <a:rPr lang="it-IT" b="1" dirty="0">
                <a:solidFill>
                  <a:schemeClr val="tx1"/>
                </a:solidFill>
              </a:rPr>
              <a:t>Stabiliamo che gli uomini liberi che hanno proprietà a sufficienza per poter fare il servizio militare, e, comandati di farlo, si rifiutano, disponiamo che la prima volta siano sottoposti alla pena stabilita nella legge della loro nazione; se saranno trovati una seconda volta inadempienti, pagheranno a noi una multa di sessanta soldi; se poi qualcuno sarà incorso una terza volta nella stessa colpa, sappia che perderà tutte le sue sostanze oppure sarà mandato in esilio.</a:t>
            </a:r>
          </a:p>
        </p:txBody>
      </p:sp>
    </p:spTree>
    <p:extLst>
      <p:ext uri="{BB962C8B-B14F-4D97-AF65-F5344CB8AC3E}">
        <p14:creationId xmlns:p14="http://schemas.microsoft.com/office/powerpoint/2010/main" val="255012941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611560" y="1196752"/>
            <a:ext cx="7848872" cy="3139321"/>
          </a:xfrm>
          <a:prstGeom prst="rect">
            <a:avLst/>
          </a:prstGeom>
        </p:spPr>
        <p:txBody>
          <a:bodyPr wrap="square">
            <a:spAutoFit/>
          </a:bodyPr>
          <a:lstStyle/>
          <a:p>
            <a:pPr algn="just"/>
            <a:r>
              <a:rPr lang="it-IT" sz="2000" b="1" dirty="0"/>
              <a:t>Quanto ai liberi di mediocre condizione, che non sono in grado di svolgere il servizio militare personalmente, affidiamo ai conti la cura di scegliere, fra due o tre o quattro di loro, o anche fra più se sarà necessario, quello che sembra il più valido, che farà il nostro servizio con il contributo degli altri. Quanto poi a coloro che per troppa povertà non sono in grado né di fare il servizio militare di persona, né di contribuire al servizio di altri, siano mantenuti in attesa che riescano a risollevarsi.</a:t>
            </a:r>
          </a:p>
          <a:p>
            <a:endParaRPr lang="it-IT" dirty="0"/>
          </a:p>
        </p:txBody>
      </p:sp>
    </p:spTree>
    <p:extLst>
      <p:ext uri="{BB962C8B-B14F-4D97-AF65-F5344CB8AC3E}">
        <p14:creationId xmlns:p14="http://schemas.microsoft.com/office/powerpoint/2010/main" val="266485465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1187624" y="889844"/>
            <a:ext cx="6912768" cy="4093428"/>
          </a:xfrm>
          <a:prstGeom prst="rect">
            <a:avLst/>
          </a:prstGeom>
        </p:spPr>
        <p:txBody>
          <a:bodyPr wrap="square">
            <a:spAutoFit/>
          </a:bodyPr>
          <a:lstStyle/>
          <a:p>
            <a:pPr algn="just"/>
            <a:r>
              <a:rPr lang="it-IT" sz="2000" b="1" dirty="0"/>
              <a:t>2. Gli uomini liberi che, non a causa della povertà, ma per evitare i servizi dello Stato, cedono i propri beni alle chiese con la frode e con l’inganno, e subito se li fanno restituire in usufrutto, dietro pagamento di un censo, disponiamo che, finché mantengono la disponibilità di quei beni, continuino a fare il servizio militare e tutti gli altri doveri pubblici. E se, comandati di farlo, mancheranno al dovere, diamo licenza ai conti di costringerli mediante quegli stessi beni, a meno che non faccia impedimento l’immunità da noi concessa [su quei beni], così che la struttura e l’interesse del regno non risultino compromessi da infrazioni di tal fatta.</a:t>
            </a:r>
          </a:p>
        </p:txBody>
      </p:sp>
    </p:spTree>
    <p:extLst>
      <p:ext uri="{BB962C8B-B14F-4D97-AF65-F5344CB8AC3E}">
        <p14:creationId xmlns:p14="http://schemas.microsoft.com/office/powerpoint/2010/main" val="29112081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827584" y="908720"/>
            <a:ext cx="7272808" cy="4801314"/>
          </a:xfrm>
          <a:prstGeom prst="rect">
            <a:avLst/>
          </a:prstGeom>
        </p:spPr>
        <p:txBody>
          <a:bodyPr wrap="square">
            <a:spAutoFit/>
          </a:bodyPr>
          <a:lstStyle/>
          <a:p>
            <a:pPr algn="just"/>
            <a:r>
              <a:rPr lang="it-IT" b="1" dirty="0"/>
              <a:t>Stabiliamo infatti che tutti i luoghi dove si siano levati fumi di incenso – purché si dimostri che appartengano a chi ha usato l’incenso – siano incamerati nel nostro fisco. Se qualcuno cercherà di sacrificare con l’incenso in templi pubblici, o in case o campi altrui, qualora l’abuso avvenga all’insaputa del padrone dovrà pagare 25 libbre d’oro, e la stessa pena colpirà i conniventi. </a:t>
            </a:r>
          </a:p>
          <a:p>
            <a:pPr algn="just"/>
            <a:r>
              <a:rPr lang="it-IT" b="1" dirty="0"/>
              <a:t>Vogliamo che questo editto sia osservato dai giudici e dai magistrati, nonché dai funzionari di ogni città, in modo che i casi accennati da questi ultimi siano immediatamente tradotti in giudizio e, una volta tradotti in giudizio, siano subito puniti dai giudici. Se i funzionari, per indulgenza o incuria, penseranno di poter coprire o tralasciare qualcosa, dovranno sottostare ad un procedimento giudiziario; quanto ai giudici, se procrastineranno l’esecuzione della sentenza saranno multati di 30 libbre d’oro, e la loro carica sarà sottoposta alla stessa multa.</a:t>
            </a:r>
          </a:p>
        </p:txBody>
      </p:sp>
    </p:spTree>
    <p:extLst>
      <p:ext uri="{BB962C8B-B14F-4D97-AF65-F5344CB8AC3E}">
        <p14:creationId xmlns:p14="http://schemas.microsoft.com/office/powerpoint/2010/main" val="252963057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1187624" y="1720840"/>
            <a:ext cx="6912768" cy="2862322"/>
          </a:xfrm>
          <a:prstGeom prst="rect">
            <a:avLst/>
          </a:prstGeom>
        </p:spPr>
        <p:txBody>
          <a:bodyPr wrap="square">
            <a:spAutoFit/>
          </a:bodyPr>
          <a:lstStyle/>
          <a:p>
            <a:pPr algn="just"/>
            <a:r>
              <a:rPr lang="it-IT" sz="2000" b="1" dirty="0"/>
              <a:t>3. Vogliamo che analoghe misure si osservino, per fatti come questi, anche quando si tratta di laici; vale a dire, se uno compera o in qualsiasi modo viene a mettere le mani sulla proprietà di un altro che può fare il servizio militare, e gliela dà indietro in concessione, se costui mancherà ai suoi doveri militari sarà costretto dal conte mediante la minaccia di confisca di quegli stessi beni, affinché in nessun modo il pubblico interesse risulti menomato.</a:t>
            </a:r>
          </a:p>
        </p:txBody>
      </p:sp>
    </p:spTree>
    <p:extLst>
      <p:ext uri="{BB962C8B-B14F-4D97-AF65-F5344CB8AC3E}">
        <p14:creationId xmlns:p14="http://schemas.microsoft.com/office/powerpoint/2010/main" val="252464220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899592" y="1124745"/>
            <a:ext cx="6840760" cy="3754874"/>
          </a:xfrm>
          <a:prstGeom prst="rect">
            <a:avLst/>
          </a:prstGeom>
        </p:spPr>
        <p:txBody>
          <a:bodyPr wrap="square">
            <a:spAutoFit/>
          </a:bodyPr>
          <a:lstStyle/>
          <a:p>
            <a:r>
              <a:rPr lang="it-IT" sz="2000" b="1" dirty="0">
                <a:solidFill>
                  <a:srgbClr val="FF0000"/>
                </a:solidFill>
              </a:rPr>
              <a:t>XVI. Capitolare di Pipino, KK 1, c. 10 (790 circa).</a:t>
            </a:r>
          </a:p>
          <a:p>
            <a:endParaRPr lang="it-IT" sz="2000" b="1" dirty="0"/>
          </a:p>
          <a:p>
            <a:r>
              <a:rPr lang="it-IT" sz="2000" b="1" dirty="0"/>
              <a:t>Vogliamo aggiungere che dove c’è la legge, essa prevalga sulla consuetudine e nessuna consuetudine abbia il sopravvento sulla legge.</a:t>
            </a:r>
          </a:p>
          <a:p>
            <a:endParaRPr lang="it-IT" sz="2000" b="1" dirty="0"/>
          </a:p>
          <a:p>
            <a:endParaRPr lang="it-IT" sz="2000" b="1" dirty="0"/>
          </a:p>
          <a:p>
            <a:r>
              <a:rPr lang="it-IT" sz="2000" b="1" dirty="0">
                <a:solidFill>
                  <a:srgbClr val="FF0000"/>
                </a:solidFill>
              </a:rPr>
              <a:t>Capitolare generale dei messi, KK 1, c. 26 (802).</a:t>
            </a:r>
          </a:p>
          <a:p>
            <a:endParaRPr lang="it-IT" sz="2000" b="1" dirty="0"/>
          </a:p>
          <a:p>
            <a:r>
              <a:rPr lang="it-IT" sz="2000" b="1" dirty="0"/>
              <a:t>Che i giudici giudichino con correttezza secondo la legge scritta e non secondo il loro arbitrio.</a:t>
            </a:r>
          </a:p>
          <a:p>
            <a:endParaRPr lang="it-IT" dirty="0"/>
          </a:p>
        </p:txBody>
      </p:sp>
    </p:spTree>
    <p:extLst>
      <p:ext uri="{BB962C8B-B14F-4D97-AF65-F5344CB8AC3E}">
        <p14:creationId xmlns:p14="http://schemas.microsoft.com/office/powerpoint/2010/main" val="194369492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827584" y="764704"/>
            <a:ext cx="7488832" cy="4801314"/>
          </a:xfrm>
          <a:prstGeom prst="rect">
            <a:avLst/>
          </a:prstGeom>
        </p:spPr>
        <p:txBody>
          <a:bodyPr wrap="square">
            <a:spAutoFit/>
          </a:bodyPr>
          <a:lstStyle/>
          <a:p>
            <a:pPr algn="just"/>
            <a:r>
              <a:rPr lang="it-IT" b="1" dirty="0">
                <a:solidFill>
                  <a:srgbClr val="FF0000"/>
                </a:solidFill>
              </a:rPr>
              <a:t>Capitolare italico di Pipino, KK 1, c. 12 (801 (806?) - 810)</a:t>
            </a:r>
          </a:p>
          <a:p>
            <a:pPr algn="just"/>
            <a:endParaRPr lang="it-IT" b="1" dirty="0">
              <a:solidFill>
                <a:srgbClr val="FF0000"/>
              </a:solidFill>
            </a:endParaRPr>
          </a:p>
          <a:p>
            <a:pPr algn="just"/>
            <a:r>
              <a:rPr lang="it-IT" b="1" dirty="0"/>
              <a:t>Vogliamo anche e comandiamo che i conti e i loro giudici non permettano di testimoniare a testi di cattiva reputazione, ma siano scelti uomini che abbiano buona fama tra i loro compaesani.</a:t>
            </a:r>
          </a:p>
          <a:p>
            <a:pPr algn="just"/>
            <a:endParaRPr lang="it-IT" b="1" dirty="0"/>
          </a:p>
          <a:p>
            <a:pPr algn="just"/>
            <a:r>
              <a:rPr lang="it-IT" b="1" dirty="0">
                <a:solidFill>
                  <a:srgbClr val="FF0000"/>
                </a:solidFill>
              </a:rPr>
              <a:t>Capitoli diretti dai missi dominici ai conti, KK 1, c. 5 (801-813).</a:t>
            </a:r>
          </a:p>
          <a:p>
            <a:pPr algn="just"/>
            <a:endParaRPr lang="it-IT" b="1" dirty="0"/>
          </a:p>
          <a:p>
            <a:pPr algn="just"/>
            <a:endParaRPr lang="it-IT" b="1" dirty="0"/>
          </a:p>
          <a:p>
            <a:pPr algn="just"/>
            <a:r>
              <a:rPr lang="it-IT" b="1" dirty="0"/>
              <a:t>Fate anche bene attenzione a che non si sorprenda né voi stessi né altri, per quanto vi è possibile provvedervi, a dire con malvage intenzioni mentre esercitate le vostre funzioni: “Tacete, tacete, </a:t>
            </a:r>
            <a:r>
              <a:rPr lang="it-IT" b="1" dirty="0" err="1"/>
              <a:t>finchè</a:t>
            </a:r>
            <a:r>
              <a:rPr lang="it-IT" b="1" dirty="0"/>
              <a:t> non sono passati i messi, poi faremo giustizia tra di noi”. In questo modo la giustizia si arresta o perlomeno è rallentata. Impegnatevi piuttosto a far sì che ogni questione sia risolta prima del nostro arrivo.</a:t>
            </a:r>
          </a:p>
        </p:txBody>
      </p:sp>
    </p:spTree>
    <p:extLst>
      <p:ext uri="{BB962C8B-B14F-4D97-AF65-F5344CB8AC3E}">
        <p14:creationId xmlns:p14="http://schemas.microsoft.com/office/powerpoint/2010/main" val="139235775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755576" y="764704"/>
            <a:ext cx="7632848" cy="5355312"/>
          </a:xfrm>
          <a:prstGeom prst="rect">
            <a:avLst/>
          </a:prstGeom>
        </p:spPr>
        <p:txBody>
          <a:bodyPr wrap="square">
            <a:spAutoFit/>
          </a:bodyPr>
          <a:lstStyle/>
          <a:p>
            <a:pPr algn="just"/>
            <a:r>
              <a:rPr lang="it-IT" b="1" dirty="0">
                <a:solidFill>
                  <a:srgbClr val="FF0000"/>
                </a:solidFill>
              </a:rPr>
              <a:t>Capitolare di </a:t>
            </a:r>
            <a:r>
              <a:rPr lang="it-IT" b="1" dirty="0" err="1">
                <a:solidFill>
                  <a:srgbClr val="FF0000"/>
                </a:solidFill>
              </a:rPr>
              <a:t>Héristal</a:t>
            </a:r>
            <a:r>
              <a:rPr lang="it-IT" b="1" dirty="0">
                <a:solidFill>
                  <a:srgbClr val="FF0000"/>
                </a:solidFill>
              </a:rPr>
              <a:t>, KK 1, c. 22 (779).</a:t>
            </a:r>
          </a:p>
          <a:p>
            <a:pPr algn="just"/>
            <a:endParaRPr lang="it-IT" b="1" dirty="0">
              <a:solidFill>
                <a:srgbClr val="FF0000"/>
              </a:solidFill>
            </a:endParaRPr>
          </a:p>
          <a:p>
            <a:pPr algn="just"/>
            <a:r>
              <a:rPr lang="it-IT" b="1" dirty="0"/>
              <a:t>Se qualcuno al posto della faida non vuole accettare il prezzo [del risarcimento], allora ci sia inviato e noi lo manderemo là dove non potrà fare alcun danno. Allo stesso modo anche colui che non avrà voluto pagare il prezzo [del risarcimento] al posto della faida e quindi che non sia fatta giustizia, vogliamo mandarlo in un luogo tale </a:t>
            </a:r>
            <a:r>
              <a:rPr lang="it-IT" b="1" dirty="0" err="1"/>
              <a:t>affinchè</a:t>
            </a:r>
            <a:r>
              <a:rPr lang="it-IT" b="1" dirty="0"/>
              <a:t> per causa sua non venga fatto un danno maggiore.</a:t>
            </a:r>
          </a:p>
          <a:p>
            <a:pPr algn="just"/>
            <a:endParaRPr lang="it-IT" b="1" dirty="0"/>
          </a:p>
          <a:p>
            <a:pPr algn="just"/>
            <a:r>
              <a:rPr lang="it-IT" b="1" i="1" dirty="0">
                <a:solidFill>
                  <a:srgbClr val="FF0000"/>
                </a:solidFill>
              </a:rPr>
              <a:t>Capitoli che devono essere conosciuti mediante i missi</a:t>
            </a:r>
            <a:r>
              <a:rPr lang="it-IT" b="1" dirty="0">
                <a:solidFill>
                  <a:srgbClr val="FF0000"/>
                </a:solidFill>
              </a:rPr>
              <a:t>, </a:t>
            </a:r>
            <a:r>
              <a:rPr lang="it-IT" b="1" i="1" dirty="0">
                <a:solidFill>
                  <a:srgbClr val="FF0000"/>
                </a:solidFill>
              </a:rPr>
              <a:t>KK</a:t>
            </a:r>
            <a:r>
              <a:rPr lang="it-IT" b="1" dirty="0">
                <a:solidFill>
                  <a:srgbClr val="FF0000"/>
                </a:solidFill>
              </a:rPr>
              <a:t> 1, c. 1 (803-813).</a:t>
            </a:r>
          </a:p>
          <a:p>
            <a:pPr algn="just"/>
            <a:endParaRPr lang="it-IT" b="1" dirty="0"/>
          </a:p>
          <a:p>
            <a:pPr algn="just"/>
            <a:r>
              <a:rPr lang="it-IT" b="1" dirty="0"/>
              <a:t>Che nessuno al </a:t>
            </a:r>
            <a:r>
              <a:rPr lang="it-IT" b="1" i="1" dirty="0" err="1"/>
              <a:t>mallum</a:t>
            </a:r>
            <a:r>
              <a:rPr lang="it-IT" b="1" dirty="0"/>
              <a:t> o al placito in patria porti armi, vale a dire lo scudo e la lancia.</a:t>
            </a:r>
          </a:p>
          <a:p>
            <a:pPr algn="just"/>
            <a:endParaRPr lang="it-IT" b="1" dirty="0"/>
          </a:p>
          <a:p>
            <a:pPr algn="just"/>
            <a:r>
              <a:rPr lang="it-IT" b="1" dirty="0">
                <a:solidFill>
                  <a:srgbClr val="FF0000"/>
                </a:solidFill>
              </a:rPr>
              <a:t>Capitolare italico di Pipino, KK 1, c. 16 ( 801 (806?) - 810).</a:t>
            </a:r>
          </a:p>
          <a:p>
            <a:pPr algn="just"/>
            <a:endParaRPr lang="it-IT" b="1" dirty="0"/>
          </a:p>
          <a:p>
            <a:pPr algn="just"/>
            <a:r>
              <a:rPr lang="it-IT" b="1" dirty="0"/>
              <a:t>Che i padroni processino e interroghino i loro </a:t>
            </a:r>
            <a:r>
              <a:rPr lang="it-IT" b="1" i="1" dirty="0"/>
              <a:t>servi</a:t>
            </a:r>
            <a:r>
              <a:rPr lang="it-IT" b="1" dirty="0"/>
              <a:t> come preferiscono.</a:t>
            </a:r>
          </a:p>
        </p:txBody>
      </p:sp>
    </p:spTree>
    <p:extLst>
      <p:ext uri="{BB962C8B-B14F-4D97-AF65-F5344CB8AC3E}">
        <p14:creationId xmlns:p14="http://schemas.microsoft.com/office/powerpoint/2010/main" val="342190316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DBD8E760-3841-4F52-B49F-917C423C932C}"/>
              </a:ext>
            </a:extLst>
          </p:cNvPr>
          <p:cNvSpPr>
            <a:spLocks noGrp="1"/>
          </p:cNvSpPr>
          <p:nvPr>
            <p:ph type="title"/>
          </p:nvPr>
        </p:nvSpPr>
        <p:spPr>
          <a:xfrm>
            <a:off x="899592" y="1070387"/>
            <a:ext cx="6493452" cy="724021"/>
          </a:xfrm>
        </p:spPr>
        <p:txBody>
          <a:bodyPr>
            <a:normAutofit fontScale="90000"/>
          </a:bodyPr>
          <a:lstStyle/>
          <a:p>
            <a:r>
              <a:rPr lang="it-IT" sz="2400" dirty="0"/>
              <a:t>XVII</a:t>
            </a:r>
            <a:r>
              <a:rPr lang="it-IT" sz="2400" dirty="0" smtClean="0"/>
              <a:t>. Capitolare </a:t>
            </a:r>
            <a:r>
              <a:rPr lang="it-IT" sz="2400" dirty="0"/>
              <a:t>generale dei missi dominici, KK 1, cc. 1-5, 13 (802).</a:t>
            </a:r>
          </a:p>
        </p:txBody>
      </p:sp>
      <p:sp>
        <p:nvSpPr>
          <p:cNvPr id="3" name="Segnaposto testo 2">
            <a:extLst>
              <a:ext uri="{FF2B5EF4-FFF2-40B4-BE49-F238E27FC236}">
                <a16:creationId xmlns:a16="http://schemas.microsoft.com/office/drawing/2014/main" xmlns="" id="{9CBAC0F8-E219-4EEE-9821-2BF4C2930444}"/>
              </a:ext>
            </a:extLst>
          </p:cNvPr>
          <p:cNvSpPr>
            <a:spLocks noGrp="1"/>
          </p:cNvSpPr>
          <p:nvPr>
            <p:ph type="body" idx="1"/>
          </p:nvPr>
        </p:nvSpPr>
        <p:spPr>
          <a:xfrm>
            <a:off x="827585" y="1794408"/>
            <a:ext cx="7068528" cy="3993205"/>
          </a:xfrm>
        </p:spPr>
        <p:txBody>
          <a:bodyPr>
            <a:noAutofit/>
          </a:bodyPr>
          <a:lstStyle/>
          <a:p>
            <a:pPr algn="just"/>
            <a:r>
              <a:rPr lang="it-IT" sz="1800" b="1" dirty="0">
                <a:solidFill>
                  <a:schemeClr val="tx1"/>
                </a:solidFill>
              </a:rPr>
              <a:t>1. Sull’invio della legazione da parte del signore imperatore. Il serenissimo e cristianissimo signore imperatore Carlo ha scelto tra i suoi ottimati, uomini molto prudenti e saggi, sia arcivescovi che semplici vescovi, venerabili abati e laici devoti, e li ha mandati in tutto il suo regno, e per mezzo loro ha fatto sì che si possa vivere secondo la retta legge, contenuta in tutti i seguenti articoli. Inoltre, laddove nella legge attuale sia stato stabilito qualcosa di non perfettamente retto e giusto, ha ordinato che con diligenza ed attenzione se ne informino e glielo comunichino: egli stesso infatti, se Dio lo concede, desidera migliorarla. Nessuno osi opporsi con l’abilità o l’astuzia alla legge scritta come molti fanno, né far violenza alle chiese di Dio, ai poveri, alle vedove, ai minori né ad alcun cristiano. </a:t>
            </a:r>
          </a:p>
        </p:txBody>
      </p:sp>
    </p:spTree>
    <p:extLst>
      <p:ext uri="{BB962C8B-B14F-4D97-AF65-F5344CB8AC3E}">
        <p14:creationId xmlns:p14="http://schemas.microsoft.com/office/powerpoint/2010/main" val="119465107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ttangolo 2">
            <a:extLst>
              <a:ext uri="{FF2B5EF4-FFF2-40B4-BE49-F238E27FC236}">
                <a16:creationId xmlns:a16="http://schemas.microsoft.com/office/drawing/2014/main" xmlns="" id="{B76975D1-99B7-4DD6-A108-5823A6C25348}"/>
              </a:ext>
            </a:extLst>
          </p:cNvPr>
          <p:cNvSpPr/>
          <p:nvPr/>
        </p:nvSpPr>
        <p:spPr>
          <a:xfrm>
            <a:off x="755576" y="1124744"/>
            <a:ext cx="7560840" cy="4247317"/>
          </a:xfrm>
          <a:prstGeom prst="rect">
            <a:avLst/>
          </a:prstGeom>
        </p:spPr>
        <p:txBody>
          <a:bodyPr wrap="square">
            <a:spAutoFit/>
          </a:bodyPr>
          <a:lstStyle/>
          <a:p>
            <a:pPr algn="just"/>
            <a:r>
              <a:rPr lang="it-IT" b="1" dirty="0"/>
              <a:t>Ma tutti vivano in assoluta conformità ai precetti divini, secondo giustizia, e si esorti ciascuno a restare con tutta l’anima fedele ai suoi impegni o alla sua professione; i canonici osservino rigorosamente le regole della vita canonica, astenendosi dagli affari e dai turpi guadagni, le religiose facciano vita rigorosamente ritirata, i laici e i secolari usino con rettitudine delle loro leggi, senza frode o malizia, e tutti vivano in perfetta pace e carità reciproca. Che gli stessi messi si informino se da qualche parte c’è chi si lamenta per una ingiustizia subita da altri, con la stessa diligenza con cui desiderano conservarsi il favore di Dio onnipotente e non mancare alla promessa di fedeltà; in modo che dappertutto e nei confronti di tutti, delle sante chiese di Dio come dei poveri, dei minori e delle vedove e di tutto il popolo, dimostrino di osservare la legge e la giustizia nella sua integrità, secondo la volontà e il </a:t>
            </a:r>
            <a:r>
              <a:rPr lang="it-IT" b="1" dirty="0" err="1"/>
              <a:t>timor</a:t>
            </a:r>
            <a:r>
              <a:rPr lang="it-IT" b="1" dirty="0"/>
              <a:t> di Dio. </a:t>
            </a:r>
          </a:p>
        </p:txBody>
      </p:sp>
    </p:spTree>
    <p:extLst>
      <p:ext uri="{BB962C8B-B14F-4D97-AF65-F5344CB8AC3E}">
        <p14:creationId xmlns:p14="http://schemas.microsoft.com/office/powerpoint/2010/main" val="421503940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xmlns="" id="{3CC05E0B-E9A2-4F66-BD85-789AFBEAB2E8}"/>
              </a:ext>
            </a:extLst>
          </p:cNvPr>
          <p:cNvSpPr/>
          <p:nvPr/>
        </p:nvSpPr>
        <p:spPr>
          <a:xfrm>
            <a:off x="1043608" y="692696"/>
            <a:ext cx="6624736" cy="4524315"/>
          </a:xfrm>
          <a:prstGeom prst="rect">
            <a:avLst/>
          </a:prstGeom>
        </p:spPr>
        <p:txBody>
          <a:bodyPr wrap="square">
            <a:spAutoFit/>
          </a:bodyPr>
          <a:lstStyle/>
          <a:p>
            <a:pPr algn="just"/>
            <a:r>
              <a:rPr lang="it-IT" b="1" dirty="0"/>
              <a:t>Se poi vi fossero situazioni che essi stessi, con la collaborazione dei conti provinciali, non riuscissero a sanare e a ricondurre alla giustizia, ne riferiscano al loro tribunale senza alcuna ambiguità, con relazioni scritte; e nessuno si opponga alla retta via della giustizia né cedendo all’adulazione o alla corruzione, né per difendere un parente o per timore dei potenti.</a:t>
            </a:r>
          </a:p>
          <a:p>
            <a:pPr algn="just"/>
            <a:endParaRPr lang="it-IT" b="1" dirty="0"/>
          </a:p>
          <a:p>
            <a:pPr algn="just"/>
            <a:r>
              <a:rPr lang="it-IT" b="1" dirty="0"/>
              <a:t>2. Sulla promessa di fedeltà al signore imperatore. Ha prescritto che ogni uomo in tutto il suo regno, sia ecclesiastico che laico, ciascuno secondo l’impegno che si è assunto, che già prima abbia giurato fedeltà nel nome del re, ora rinnovi lo stesso giuramento nel nome dell’imperatore; coloro che non hanno ancora prestato giuramento, similmente lo facciano tutti a partire dal dodicesimo anno d’età. </a:t>
            </a:r>
          </a:p>
        </p:txBody>
      </p:sp>
    </p:spTree>
    <p:extLst>
      <p:ext uri="{BB962C8B-B14F-4D97-AF65-F5344CB8AC3E}">
        <p14:creationId xmlns:p14="http://schemas.microsoft.com/office/powerpoint/2010/main" val="2832864792"/>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xmlns="" id="{197AAB7F-22C8-46F8-B341-48D2E8213E55}"/>
              </a:ext>
            </a:extLst>
          </p:cNvPr>
          <p:cNvSpPr/>
          <p:nvPr/>
        </p:nvSpPr>
        <p:spPr>
          <a:xfrm>
            <a:off x="971600" y="1052736"/>
            <a:ext cx="7344816" cy="3970318"/>
          </a:xfrm>
          <a:prstGeom prst="rect">
            <a:avLst/>
          </a:prstGeom>
        </p:spPr>
        <p:txBody>
          <a:bodyPr wrap="square">
            <a:spAutoFit/>
          </a:bodyPr>
          <a:lstStyle/>
          <a:p>
            <a:pPr algn="just"/>
            <a:r>
              <a:rPr lang="it-IT" dirty="0"/>
              <a:t> </a:t>
            </a:r>
            <a:r>
              <a:rPr lang="it-IT" b="1" dirty="0"/>
              <a:t>E a tutti sia comunicato pubblicamente, in maniera che ognuno possa comprendere, quanti e quanto grandi siano gli obblighi compresi in questo giuramento; non si tratta soltanto, come molti fino ad ora hanno creduto, di essere fedeli al signore imperatore finché è in vita, di non chiamare alcun nemico nel suo regno per fargli guerra, di non appoggiare o tacere l’infedeltà altrui, ma bisogna che tutti sappiano che questo sacramento comprende in sé i seguenti impegni.</a:t>
            </a:r>
          </a:p>
          <a:p>
            <a:pPr algn="just"/>
            <a:endParaRPr lang="it-IT" b="1" dirty="0"/>
          </a:p>
          <a:p>
            <a:pPr algn="just"/>
            <a:r>
              <a:rPr lang="it-IT" b="1" dirty="0"/>
              <a:t>3. Primo, che ciascuno si sforzi di conservare la propria persona, secondo i precetti divini e con impegno solenne, integralmente al sacro servizio di Dio, proporzionalmente al suo intelletto e alla sua forza, giacché il signore imperatore non può personalmente esercitare su tutti singolarmente il suo controllo disciplinare.</a:t>
            </a:r>
          </a:p>
        </p:txBody>
      </p:sp>
    </p:spTree>
    <p:extLst>
      <p:ext uri="{BB962C8B-B14F-4D97-AF65-F5344CB8AC3E}">
        <p14:creationId xmlns:p14="http://schemas.microsoft.com/office/powerpoint/2010/main" val="1248471517"/>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xmlns="" id="{56079DD1-4ABB-490F-901E-2B3CEB47B1C6}"/>
              </a:ext>
            </a:extLst>
          </p:cNvPr>
          <p:cNvSpPr/>
          <p:nvPr/>
        </p:nvSpPr>
        <p:spPr>
          <a:xfrm>
            <a:off x="1331640" y="980728"/>
            <a:ext cx="6480720" cy="4524315"/>
          </a:xfrm>
          <a:prstGeom prst="rect">
            <a:avLst/>
          </a:prstGeom>
        </p:spPr>
        <p:txBody>
          <a:bodyPr wrap="square">
            <a:spAutoFit/>
          </a:bodyPr>
          <a:lstStyle/>
          <a:p>
            <a:pPr algn="just"/>
            <a:r>
              <a:rPr lang="it-IT" b="1" dirty="0"/>
              <a:t>4. Secondo, che nessuno osi mettere in discussione, portar via o nascondere, con lo spergiuro o con qualche altro espediente o frode, cedendo all’adulazione o nella speranza di una ricompensa, un servo del signore imperatore, né mettere in discussione un confine, il possesso di una terra e null’altro che sia compreso nelle proprietà di giurisdizione regale e che nessuno osi nascondere o sottrarre, con lo spergiuro o con altri espedienti, i fiscali fuggitivi che ingiustamente e con la frode si dicono liberi.</a:t>
            </a:r>
          </a:p>
          <a:p>
            <a:pPr algn="just"/>
            <a:endParaRPr lang="it-IT" b="1" dirty="0"/>
          </a:p>
          <a:p>
            <a:pPr algn="just"/>
            <a:r>
              <a:rPr lang="it-IT" b="1" dirty="0"/>
              <a:t>5. Che nessuno osi ingannare, rapinare, fare torti d’altro genere alle sante chiese di Dio, alle vedove, agli orfani, ai pellegrini; perché lo stesso signore imperatore, dopo Dio e i suoi santi, si è costituito loro protettore e difensore.</a:t>
            </a:r>
          </a:p>
        </p:txBody>
      </p:sp>
    </p:spTree>
    <p:extLst>
      <p:ext uri="{BB962C8B-B14F-4D97-AF65-F5344CB8AC3E}">
        <p14:creationId xmlns:p14="http://schemas.microsoft.com/office/powerpoint/2010/main" val="299843035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xmlns="" id="{70551833-38DE-4CDE-8DB7-E4A35D8AB74F}"/>
              </a:ext>
            </a:extLst>
          </p:cNvPr>
          <p:cNvSpPr/>
          <p:nvPr/>
        </p:nvSpPr>
        <p:spPr>
          <a:xfrm>
            <a:off x="1115616" y="1268760"/>
            <a:ext cx="6696744" cy="3693319"/>
          </a:xfrm>
          <a:prstGeom prst="rect">
            <a:avLst/>
          </a:prstGeom>
        </p:spPr>
        <p:txBody>
          <a:bodyPr wrap="square">
            <a:spAutoFit/>
          </a:bodyPr>
          <a:lstStyle/>
          <a:p>
            <a:pPr algn="just"/>
            <a:r>
              <a:rPr lang="it-IT" b="1" dirty="0"/>
              <a:t>13. I vescovi, gli abati e le badesse scelgano avvocati, </a:t>
            </a:r>
            <a:r>
              <a:rPr lang="it-IT" b="1" dirty="0" err="1"/>
              <a:t>visdomini</a:t>
            </a:r>
            <a:r>
              <a:rPr lang="it-IT" b="1" dirty="0"/>
              <a:t> e centenari, che conoscano la legge, amino la giustizia e siano pacifici e mansueti, in modo che per mezzo loro la santa Chiesa di Dio accresca le sue sostanze e il suo prestigio; perché non vogliamo assolutamente che vi siano nei monasteri preposti o avvocati nocivi e avidi, dai quali non ci può venire che oltraggio e danno. Ma siano tali quali il diritto canonico e la regola ordina che essi siano ossequienti alla volontà divina, sempre pronti a far giustizia a tutti, pienamente osservanti della legge senza frodarla con l’astuzia, e amministrino equamente la giustizia nei confronti di tutti; che i preposti siano quali la santa regola ordina essi siano.</a:t>
            </a:r>
          </a:p>
        </p:txBody>
      </p:sp>
    </p:spTree>
    <p:extLst>
      <p:ext uri="{BB962C8B-B14F-4D97-AF65-F5344CB8AC3E}">
        <p14:creationId xmlns:p14="http://schemas.microsoft.com/office/powerpoint/2010/main" val="27589953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99592" y="980729"/>
            <a:ext cx="6996521" cy="1080119"/>
          </a:xfrm>
        </p:spPr>
        <p:txBody>
          <a:bodyPr/>
          <a:lstStyle/>
          <a:p>
            <a:r>
              <a:rPr lang="it-IT" dirty="0"/>
              <a:t>    Editto di Rotari. Prologo</a:t>
            </a:r>
          </a:p>
        </p:txBody>
      </p:sp>
      <p:sp>
        <p:nvSpPr>
          <p:cNvPr id="3" name="Segnaposto testo 2"/>
          <p:cNvSpPr>
            <a:spLocks noGrp="1"/>
          </p:cNvSpPr>
          <p:nvPr>
            <p:ph type="body" idx="1"/>
          </p:nvPr>
        </p:nvSpPr>
        <p:spPr>
          <a:xfrm>
            <a:off x="1043608" y="2348880"/>
            <a:ext cx="7128791" cy="3438733"/>
          </a:xfrm>
        </p:spPr>
        <p:txBody>
          <a:bodyPr>
            <a:normAutofit lnSpcReduction="10000"/>
          </a:bodyPr>
          <a:lstStyle/>
          <a:p>
            <a:pPr algn="just"/>
            <a:r>
              <a:rPr lang="it-IT" b="1" dirty="0">
                <a:solidFill>
                  <a:schemeClr val="tx1"/>
                </a:solidFill>
              </a:rPr>
              <a:t>Inizia l’Editto che ha rinnovato Rotari signore, uomo eccellentissimo, re della stirpe dei Longobardi, con i suoi giudici preminenti.</a:t>
            </a:r>
          </a:p>
          <a:p>
            <a:pPr algn="just"/>
            <a:r>
              <a:rPr lang="it-IT" b="1" dirty="0">
                <a:solidFill>
                  <a:schemeClr val="tx1"/>
                </a:solidFill>
              </a:rPr>
              <a:t>Nel nome del Signore, io Rotari, uomo eccellentissimo e diciassettesimo re della stirpe dei Longobardi, nell’ottavo anno del mio regno col favore di Dio, nel trentottesimo anno d’età, nella seconda indizione e nell’anno settantaseiesimo dopo la venuta nella provincia d’Italia dei Longobardi, dove furono condotti dalla potenza divina, essendo in quel tempo re Alboino, [mio] predecessore, salute. Dato a Pavia, nel palazzo.</a:t>
            </a:r>
          </a:p>
          <a:p>
            <a:pPr algn="just"/>
            <a:endParaRPr lang="it-IT" b="1" dirty="0">
              <a:solidFill>
                <a:schemeClr val="tx1"/>
              </a:solidFill>
            </a:endParaRPr>
          </a:p>
        </p:txBody>
      </p:sp>
    </p:spTree>
    <p:extLst>
      <p:ext uri="{BB962C8B-B14F-4D97-AF65-F5344CB8AC3E}">
        <p14:creationId xmlns:p14="http://schemas.microsoft.com/office/powerpoint/2010/main" val="4047945431"/>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xmlns="" id="{A37F49F1-BEE0-4D36-8712-8FA8344673A9}"/>
              </a:ext>
            </a:extLst>
          </p:cNvPr>
          <p:cNvSpPr/>
          <p:nvPr/>
        </p:nvSpPr>
        <p:spPr>
          <a:xfrm>
            <a:off x="971600" y="1124744"/>
            <a:ext cx="6912768" cy="3693319"/>
          </a:xfrm>
          <a:prstGeom prst="rect">
            <a:avLst/>
          </a:prstGeom>
        </p:spPr>
        <p:txBody>
          <a:bodyPr wrap="square">
            <a:spAutoFit/>
          </a:bodyPr>
          <a:lstStyle/>
          <a:p>
            <a:pPr algn="just"/>
            <a:r>
              <a:rPr lang="it-IT" b="1" dirty="0">
                <a:solidFill>
                  <a:schemeClr val="accent1"/>
                </a:solidFill>
              </a:rPr>
              <a:t>Capitolare di </a:t>
            </a:r>
            <a:r>
              <a:rPr lang="it-IT" b="1" dirty="0" err="1">
                <a:solidFill>
                  <a:schemeClr val="accent1"/>
                </a:solidFill>
              </a:rPr>
              <a:t>Héristal</a:t>
            </a:r>
            <a:r>
              <a:rPr lang="it-IT" b="1" dirty="0">
                <a:solidFill>
                  <a:schemeClr val="accent1"/>
                </a:solidFill>
              </a:rPr>
              <a:t>, KK 1, c. 7 (779).</a:t>
            </a:r>
          </a:p>
          <a:p>
            <a:pPr algn="just"/>
            <a:endParaRPr lang="it-IT" b="1" dirty="0">
              <a:solidFill>
                <a:schemeClr val="accent1"/>
              </a:solidFill>
            </a:endParaRPr>
          </a:p>
          <a:p>
            <a:pPr algn="just"/>
            <a:r>
              <a:rPr lang="it-IT" b="1" dirty="0"/>
              <a:t> Per quanto riguarda le decime, ciascuno dia la sua decima, e ne sia dispensato soltanto per ordine e per decisione del vescovo nella cui diocesi risiede.</a:t>
            </a:r>
          </a:p>
          <a:p>
            <a:pPr algn="just"/>
            <a:endParaRPr lang="it-IT" b="1" dirty="0"/>
          </a:p>
          <a:p>
            <a:pPr algn="just"/>
            <a:r>
              <a:rPr lang="it-IT" b="1" dirty="0">
                <a:solidFill>
                  <a:schemeClr val="accent1"/>
                </a:solidFill>
              </a:rPr>
              <a:t>Concilio di Francoforte, KK 1, c. 25 (794 ),</a:t>
            </a:r>
          </a:p>
          <a:p>
            <a:pPr algn="just"/>
            <a:endParaRPr lang="it-IT" b="1" dirty="0"/>
          </a:p>
          <a:p>
            <a:pPr algn="just"/>
            <a:r>
              <a:rPr lang="it-IT" b="1" dirty="0"/>
              <a:t>Che tutti coloro i quali sono debitori per un beneficio [ricavato] sui beni della chiesa donino, senza eccezione, le decime e le none ovvero i censi, secondo i primi capitoli [emanati] dal signor re, e ogni uomo dia dalla sua proprietà la legittima decima alla chiesa.</a:t>
            </a:r>
          </a:p>
        </p:txBody>
      </p:sp>
    </p:spTree>
    <p:extLst>
      <p:ext uri="{BB962C8B-B14F-4D97-AF65-F5344CB8AC3E}">
        <p14:creationId xmlns:p14="http://schemas.microsoft.com/office/powerpoint/2010/main" val="195967342"/>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78CBB7B3-5411-4D6E-A8C3-A86E96760FD8}"/>
              </a:ext>
            </a:extLst>
          </p:cNvPr>
          <p:cNvSpPr>
            <a:spLocks noGrp="1"/>
          </p:cNvSpPr>
          <p:nvPr>
            <p:ph type="title"/>
          </p:nvPr>
        </p:nvSpPr>
        <p:spPr>
          <a:xfrm>
            <a:off x="971600" y="764705"/>
            <a:ext cx="6924513" cy="1008111"/>
          </a:xfrm>
        </p:spPr>
        <p:txBody>
          <a:bodyPr>
            <a:normAutofit/>
          </a:bodyPr>
          <a:lstStyle/>
          <a:p>
            <a:r>
              <a:rPr lang="it-IT" sz="2800" dirty="0"/>
              <a:t>XVIII. Capitolare </a:t>
            </a:r>
            <a:r>
              <a:rPr lang="it-IT" sz="2800" dirty="0" err="1"/>
              <a:t>Olonese</a:t>
            </a:r>
            <a:r>
              <a:rPr lang="it-IT" sz="2800" dirty="0"/>
              <a:t> mondano, KK 1, cc. 1-3 (825).</a:t>
            </a:r>
          </a:p>
        </p:txBody>
      </p:sp>
      <p:sp>
        <p:nvSpPr>
          <p:cNvPr id="3" name="Segnaposto testo 2">
            <a:extLst>
              <a:ext uri="{FF2B5EF4-FFF2-40B4-BE49-F238E27FC236}">
                <a16:creationId xmlns:a16="http://schemas.microsoft.com/office/drawing/2014/main" xmlns="" id="{BA72990D-ECD5-422E-8A26-6F0C42BB163B}"/>
              </a:ext>
            </a:extLst>
          </p:cNvPr>
          <p:cNvSpPr>
            <a:spLocks noGrp="1"/>
          </p:cNvSpPr>
          <p:nvPr>
            <p:ph type="body" idx="1"/>
          </p:nvPr>
        </p:nvSpPr>
        <p:spPr>
          <a:xfrm>
            <a:off x="1115616" y="2204864"/>
            <a:ext cx="7056784" cy="3816424"/>
          </a:xfrm>
        </p:spPr>
        <p:txBody>
          <a:bodyPr>
            <a:noAutofit/>
          </a:bodyPr>
          <a:lstStyle/>
          <a:p>
            <a:pPr algn="just"/>
            <a:r>
              <a:rPr lang="it-IT" b="1" dirty="0">
                <a:solidFill>
                  <a:schemeClr val="tx1"/>
                </a:solidFill>
              </a:rPr>
              <a:t>1. Stabiliamo che gli uomini liberi che hanno proprietà a sufficienza per poter fare il servizio militare, e, comandati di farlo, si rifiutano, disponiamo che la prima volta siano sottoposti alla pena stabilita nella legge della loro nazione; se saranno trovati una seconda volta inadempienti, pagheranno a noi una multa di sessanta soldi; se poi qualcuno sarà incorso una terza volta nella stessa colpa, sappia che perderà tutte le sue sostanze oppure sarà mandato in esilio. </a:t>
            </a:r>
          </a:p>
        </p:txBody>
      </p:sp>
    </p:spTree>
    <p:extLst>
      <p:ext uri="{BB962C8B-B14F-4D97-AF65-F5344CB8AC3E}">
        <p14:creationId xmlns:p14="http://schemas.microsoft.com/office/powerpoint/2010/main" val="2337588252"/>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683568" y="1443841"/>
            <a:ext cx="7200800" cy="2862322"/>
          </a:xfrm>
          <a:prstGeom prst="rect">
            <a:avLst/>
          </a:prstGeom>
        </p:spPr>
        <p:txBody>
          <a:bodyPr wrap="square">
            <a:spAutoFit/>
          </a:bodyPr>
          <a:lstStyle/>
          <a:p>
            <a:pPr algn="just"/>
            <a:r>
              <a:rPr lang="it-IT" sz="2000" b="1" dirty="0"/>
              <a:t>Quanto ai liberi di mediocre condizione, che non sono in grado di svolgere il servizio militare personalmente, affidiamo ai conti la cura di scegliere, fra due o tre o quattro di loro, o anche fra più se sarà necessario, quello che sembra il più valido, che farà il nostro servizio con il contributo degli altri. Quanto poi a coloro che per troppa povertà non sono in grado né di fare il servizio militare di persona, né di contribuire al servizio di altri, siano mantenuti in attesa che riescano a risollevarsi.</a:t>
            </a:r>
          </a:p>
        </p:txBody>
      </p:sp>
    </p:spTree>
    <p:extLst>
      <p:ext uri="{BB962C8B-B14F-4D97-AF65-F5344CB8AC3E}">
        <p14:creationId xmlns:p14="http://schemas.microsoft.com/office/powerpoint/2010/main" val="4083384565"/>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xmlns="" id="{AC13BE6F-3436-4BA6-A00A-569C5F60CB32}"/>
              </a:ext>
            </a:extLst>
          </p:cNvPr>
          <p:cNvSpPr/>
          <p:nvPr/>
        </p:nvSpPr>
        <p:spPr>
          <a:xfrm>
            <a:off x="1043608" y="836712"/>
            <a:ext cx="6984776" cy="4370427"/>
          </a:xfrm>
          <a:prstGeom prst="rect">
            <a:avLst/>
          </a:prstGeom>
        </p:spPr>
        <p:txBody>
          <a:bodyPr wrap="square">
            <a:spAutoFit/>
          </a:bodyPr>
          <a:lstStyle/>
          <a:p>
            <a:pPr algn="just"/>
            <a:r>
              <a:rPr lang="it-IT" sz="2000" b="1" dirty="0"/>
              <a:t>2. Gli uomini liberi che, non a causa della povertà, ma per evitare i servizi dello Stato, cedono i propri beni alle chiese con la frode e con l’inganno, e subito se li fanno restituire in usufrutto, dietro pagamento di un censo, disponiamo che, finché mantengono la disponibilità di quei beni, continuino a fare il servizio militare e tutti gli altri doveri pubblici. E se, comandati di farlo, mancheranno al dovere, diamo licenza ai conti di costringerli mediante quegli stessi beni, a meno che non faccia impedimento l’immunità da noi concessa [su quei beni], così che la struttura e l’interesse del regno non risultino compromessi da infrazioni di tal fatta.</a:t>
            </a:r>
          </a:p>
          <a:p>
            <a:endParaRPr lang="it-IT" dirty="0"/>
          </a:p>
        </p:txBody>
      </p:sp>
    </p:spTree>
    <p:extLst>
      <p:ext uri="{BB962C8B-B14F-4D97-AF65-F5344CB8AC3E}">
        <p14:creationId xmlns:p14="http://schemas.microsoft.com/office/powerpoint/2010/main" val="3767437165"/>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xmlns="" id="{B904E881-15BA-49E1-82EA-2745F23F985E}"/>
              </a:ext>
            </a:extLst>
          </p:cNvPr>
          <p:cNvSpPr/>
          <p:nvPr/>
        </p:nvSpPr>
        <p:spPr>
          <a:xfrm>
            <a:off x="899592" y="1340768"/>
            <a:ext cx="7056784" cy="2862322"/>
          </a:xfrm>
          <a:prstGeom prst="rect">
            <a:avLst/>
          </a:prstGeom>
        </p:spPr>
        <p:txBody>
          <a:bodyPr wrap="square">
            <a:spAutoFit/>
          </a:bodyPr>
          <a:lstStyle/>
          <a:p>
            <a:pPr algn="just"/>
            <a:r>
              <a:rPr lang="it-IT" sz="2000" b="1" dirty="0"/>
              <a:t>3. Vogliamo che analoghe misure si osservino, per fatti come questi, anche quando si tratta di laici; vale a dire, se uno compera o in qualsiasi modo viene a mettere le mani sulla proprietà di un altro che può fare il servizio militare, e gliela dà indietro in concessione, se costui mancherà ai suoi doveri militari sarà costretto dal conte mediante la minaccia di confisca di quegli stessi beni, affinché in nessun modo il pubblico interesse risulti menomato.</a:t>
            </a:r>
          </a:p>
        </p:txBody>
      </p:sp>
    </p:spTree>
    <p:extLst>
      <p:ext uri="{BB962C8B-B14F-4D97-AF65-F5344CB8AC3E}">
        <p14:creationId xmlns:p14="http://schemas.microsoft.com/office/powerpoint/2010/main" val="1477538327"/>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99E3CC1F-FDD1-421F-BDA0-A5EFC8E4F69F}"/>
              </a:ext>
            </a:extLst>
          </p:cNvPr>
          <p:cNvSpPr>
            <a:spLocks noGrp="1"/>
          </p:cNvSpPr>
          <p:nvPr>
            <p:ph type="title"/>
          </p:nvPr>
        </p:nvSpPr>
        <p:spPr>
          <a:xfrm>
            <a:off x="611560" y="764704"/>
            <a:ext cx="7284553" cy="864096"/>
          </a:xfrm>
        </p:spPr>
        <p:txBody>
          <a:bodyPr>
            <a:noAutofit/>
          </a:bodyPr>
          <a:lstStyle/>
          <a:p>
            <a:r>
              <a:rPr lang="it-IT" sz="2400" b="1" dirty="0" smtClean="0"/>
              <a:t>XIX. </a:t>
            </a:r>
            <a:r>
              <a:rPr lang="it-IT" sz="2400" b="1" dirty="0" smtClean="0"/>
              <a:t>I </a:t>
            </a:r>
            <a:r>
              <a:rPr lang="it-IT" sz="2400" b="1" dirty="0"/>
              <a:t>placiti del “Regnum </a:t>
            </a:r>
            <a:r>
              <a:rPr lang="it-IT" sz="2400" b="1" dirty="0" err="1"/>
              <a:t>Italiae</a:t>
            </a:r>
            <a:r>
              <a:rPr lang="it-IT" sz="2400" b="1" dirty="0"/>
              <a:t>”, FSI 92, 1, 49 (845</a:t>
            </a:r>
            <a:r>
              <a:rPr lang="it-IT" sz="2400" b="1" dirty="0" smtClean="0"/>
              <a:t>).</a:t>
            </a:r>
            <a:endParaRPr lang="it-IT" sz="2400" b="1" dirty="0"/>
          </a:p>
        </p:txBody>
      </p:sp>
      <p:sp>
        <p:nvSpPr>
          <p:cNvPr id="3" name="Segnaposto testo 2">
            <a:extLst>
              <a:ext uri="{FF2B5EF4-FFF2-40B4-BE49-F238E27FC236}">
                <a16:creationId xmlns:a16="http://schemas.microsoft.com/office/drawing/2014/main" xmlns="" id="{C922283A-E67A-4318-BE5E-3F76D78C1811}"/>
              </a:ext>
            </a:extLst>
          </p:cNvPr>
          <p:cNvSpPr>
            <a:spLocks noGrp="1"/>
          </p:cNvSpPr>
          <p:nvPr>
            <p:ph type="body" idx="1"/>
          </p:nvPr>
        </p:nvSpPr>
        <p:spPr>
          <a:xfrm>
            <a:off x="683568" y="1772816"/>
            <a:ext cx="7632848" cy="4014797"/>
          </a:xfrm>
        </p:spPr>
        <p:txBody>
          <a:bodyPr>
            <a:normAutofit fontScale="32500" lnSpcReduction="20000"/>
          </a:bodyPr>
          <a:lstStyle/>
          <a:p>
            <a:pPr algn="just"/>
            <a:r>
              <a:rPr lang="it-IT" b="1" dirty="0">
                <a:solidFill>
                  <a:schemeClr val="tx1"/>
                </a:solidFill>
              </a:rPr>
              <a:t> </a:t>
            </a:r>
            <a:r>
              <a:rPr lang="it-IT" sz="6400" b="1" dirty="0">
                <a:solidFill>
                  <a:schemeClr val="tx1"/>
                </a:solidFill>
              </a:rPr>
              <a:t>Nel nome di Gesù Cristo, nostro signore e Salvatore. </a:t>
            </a:r>
            <a:r>
              <a:rPr lang="it-IT" sz="6400" b="1" dirty="0" err="1">
                <a:solidFill>
                  <a:schemeClr val="tx1"/>
                </a:solidFill>
              </a:rPr>
              <a:t>Audiberto</a:t>
            </a:r>
            <a:r>
              <a:rPr lang="it-IT" sz="6400" b="1" dirty="0">
                <a:solidFill>
                  <a:schemeClr val="tx1"/>
                </a:solidFill>
              </a:rPr>
              <a:t>, abate del monastero di S. Maria, situato non lontano dalla città di Verona, presso la porta detta dell’Organo, venne alla presenza del gloriosissimo re Ludovico, figlio dell’imperatore Lotario, dicendo: “Il monastero e il relativo ospizio di S. Maria, fondati dal fu Lupo, duca, e da sua moglie Ermelinda, possiedono alcuni servi nella contea di Trento che dovrebbero fare le opere e altri servizi in favore del monastero, ma adesso, non so perché, si sottraggono a dette opere e servizi, per cui in questo territorio noi non abbiamo quel che ci spetta”. </a:t>
            </a:r>
          </a:p>
        </p:txBody>
      </p:sp>
    </p:spTree>
    <p:extLst>
      <p:ext uri="{BB962C8B-B14F-4D97-AF65-F5344CB8AC3E}">
        <p14:creationId xmlns:p14="http://schemas.microsoft.com/office/powerpoint/2010/main" val="666348785"/>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755576" y="764704"/>
            <a:ext cx="7344816" cy="5078313"/>
          </a:xfrm>
          <a:prstGeom prst="rect">
            <a:avLst/>
          </a:prstGeom>
        </p:spPr>
        <p:txBody>
          <a:bodyPr wrap="square">
            <a:spAutoFit/>
          </a:bodyPr>
          <a:lstStyle/>
          <a:p>
            <a:pPr algn="just"/>
            <a:r>
              <a:rPr lang="it-IT" b="1" dirty="0"/>
              <a:t>Allora il predetto re, tra i messi disponibili, scelse il giudice di palazzo Garibaldo e lo inviò a risolvere la contesa e a rendere giustizia all’abate. Giunto alla corte ducale di Trento, il giudice inviato Garibaldo, insieme con </a:t>
            </a:r>
            <a:r>
              <a:rPr lang="it-IT" b="1" dirty="0" err="1"/>
              <a:t>Paulicione</a:t>
            </a:r>
            <a:r>
              <a:rPr lang="it-IT" b="1" dirty="0"/>
              <a:t>, messo del duca </a:t>
            </a:r>
            <a:r>
              <a:rPr lang="it-IT" b="1" dirty="0" err="1"/>
              <a:t>Liutfredo</a:t>
            </a:r>
            <a:r>
              <a:rPr lang="it-IT" b="1" dirty="0"/>
              <a:t> e [suo] rappresentante, per ascoltare e deliberare in merito alle contese dei singoli uomini, fece riunire gli scabini </a:t>
            </a:r>
            <a:r>
              <a:rPr lang="it-IT" b="1" dirty="0" err="1"/>
              <a:t>Corenziano</a:t>
            </a:r>
            <a:r>
              <a:rPr lang="it-IT" b="1" dirty="0"/>
              <a:t> di Marco, un </a:t>
            </a:r>
            <a:r>
              <a:rPr lang="it-IT" b="1" dirty="0" err="1"/>
              <a:t>Corenziano</a:t>
            </a:r>
            <a:r>
              <a:rPr lang="it-IT" b="1" dirty="0"/>
              <a:t> di Cloz, </a:t>
            </a:r>
            <a:r>
              <a:rPr lang="it-IT" b="1" dirty="0" err="1"/>
              <a:t>Agilo</a:t>
            </a:r>
            <a:r>
              <a:rPr lang="it-IT" b="1" dirty="0"/>
              <a:t> di Pressano, </a:t>
            </a:r>
            <a:r>
              <a:rPr lang="it-IT" b="1" dirty="0" err="1"/>
              <a:t>Aledeo</a:t>
            </a:r>
            <a:r>
              <a:rPr lang="it-IT" b="1" dirty="0"/>
              <a:t> di Meano, Aldo di Feltre, </a:t>
            </a:r>
            <a:r>
              <a:rPr lang="it-IT" b="1" dirty="0" err="1"/>
              <a:t>Launulfo</a:t>
            </a:r>
            <a:r>
              <a:rPr lang="it-IT" b="1" dirty="0"/>
              <a:t> di Baviera, </a:t>
            </a:r>
            <a:r>
              <a:rPr lang="it-IT" b="1" dirty="0" err="1"/>
              <a:t>Fritari</a:t>
            </a:r>
            <a:r>
              <a:rPr lang="it-IT" b="1" dirty="0"/>
              <a:t> di Appiano, gli </a:t>
            </a:r>
            <a:r>
              <a:rPr lang="it-IT" b="1" dirty="0" err="1"/>
              <a:t>sculdasci</a:t>
            </a:r>
            <a:r>
              <a:rPr lang="it-IT" b="1" dirty="0"/>
              <a:t> </a:t>
            </a:r>
            <a:r>
              <a:rPr lang="it-IT" b="1" dirty="0" err="1"/>
              <a:t>Adelaldo</a:t>
            </a:r>
            <a:r>
              <a:rPr lang="it-IT" b="1" dirty="0"/>
              <a:t>, </a:t>
            </a:r>
            <a:r>
              <a:rPr lang="it-IT" b="1" dirty="0" err="1"/>
              <a:t>Starcfrido</a:t>
            </a:r>
            <a:r>
              <a:rPr lang="it-IT" b="1" dirty="0"/>
              <a:t>, </a:t>
            </a:r>
            <a:r>
              <a:rPr lang="it-IT" b="1" dirty="0" err="1"/>
              <a:t>Regimpaldo</a:t>
            </a:r>
            <a:r>
              <a:rPr lang="it-IT" b="1" dirty="0"/>
              <a:t>, l’arcidiacono di Trento l’arcidiacono di Verona </a:t>
            </a:r>
            <a:r>
              <a:rPr lang="it-IT" b="1" dirty="0" err="1"/>
              <a:t>Audo</a:t>
            </a:r>
            <a:r>
              <a:rPr lang="it-IT" b="1" dirty="0"/>
              <a:t>, il vassallo del duca </a:t>
            </a:r>
            <a:r>
              <a:rPr lang="it-IT" b="1" dirty="0" err="1"/>
              <a:t>Liutfredo</a:t>
            </a:r>
            <a:r>
              <a:rPr lang="it-IT" b="1" dirty="0"/>
              <a:t> </a:t>
            </a:r>
            <a:r>
              <a:rPr lang="it-IT" b="1" dirty="0" err="1"/>
              <a:t>Autperto</a:t>
            </a:r>
            <a:r>
              <a:rPr lang="it-IT" b="1" dirty="0"/>
              <a:t>, Pietro di villa Lagarina, </a:t>
            </a:r>
            <a:r>
              <a:rPr lang="it-IT" b="1" dirty="0" err="1"/>
              <a:t>Iso</a:t>
            </a:r>
            <a:r>
              <a:rPr lang="it-IT" b="1" dirty="0"/>
              <a:t> di Marco, Blando di Avezzano, </a:t>
            </a:r>
            <a:r>
              <a:rPr lang="it-IT" b="1" dirty="0" err="1"/>
              <a:t>Todo</a:t>
            </a:r>
            <a:r>
              <a:rPr lang="it-IT" b="1" dirty="0"/>
              <a:t>, </a:t>
            </a:r>
            <a:r>
              <a:rPr lang="it-IT" b="1" dirty="0" err="1"/>
              <a:t>Avardo</a:t>
            </a:r>
            <a:r>
              <a:rPr lang="it-IT" b="1" dirty="0"/>
              <a:t> di Pergine, </a:t>
            </a:r>
            <a:r>
              <a:rPr lang="it-IT" b="1" dirty="0" err="1"/>
              <a:t>Corenziano</a:t>
            </a:r>
            <a:r>
              <a:rPr lang="it-IT" b="1" dirty="0"/>
              <a:t> dello stesso luogo, </a:t>
            </a:r>
            <a:r>
              <a:rPr lang="it-IT" b="1" dirty="0" err="1"/>
              <a:t>Ortari</a:t>
            </a:r>
            <a:r>
              <a:rPr lang="it-IT" b="1" dirty="0"/>
              <a:t> di Fornace, </a:t>
            </a:r>
            <a:r>
              <a:rPr lang="it-IT" b="1" dirty="0" err="1"/>
              <a:t>Andelberto</a:t>
            </a:r>
            <a:r>
              <a:rPr lang="it-IT" b="1" dirty="0"/>
              <a:t>, </a:t>
            </a:r>
            <a:r>
              <a:rPr lang="it-IT" b="1" dirty="0" err="1"/>
              <a:t>Giso</a:t>
            </a:r>
            <a:r>
              <a:rPr lang="it-IT" b="1" dirty="0"/>
              <a:t> di Pressano, Odo di Meano, </a:t>
            </a:r>
            <a:r>
              <a:rPr lang="it-IT" b="1" dirty="0" err="1"/>
              <a:t>Andelberto</a:t>
            </a:r>
            <a:r>
              <a:rPr lang="it-IT" b="1" dirty="0"/>
              <a:t> di villa Lagarina, Eriberto, Pietro di Marco ed altri </a:t>
            </a:r>
            <a:r>
              <a:rPr lang="it-IT" b="1" dirty="0" err="1"/>
              <a:t>vassi</a:t>
            </a:r>
            <a:r>
              <a:rPr lang="it-IT" b="1" dirty="0"/>
              <a:t> dominici, tanto tedeschi che longobardi. Venuto alla loro presenza l’abate </a:t>
            </a:r>
            <a:r>
              <a:rPr lang="it-IT" b="1" dirty="0" err="1"/>
              <a:t>Audiberto</a:t>
            </a:r>
            <a:r>
              <a:rPr lang="it-IT" b="1" dirty="0"/>
              <a:t>, assieme ad </a:t>
            </a:r>
            <a:r>
              <a:rPr lang="it-IT" b="1" dirty="0" err="1"/>
              <a:t>Anscauso</a:t>
            </a:r>
            <a:r>
              <a:rPr lang="it-IT" b="1" dirty="0"/>
              <a:t>, avvocato del soprascritto monastero, contro Lupo </a:t>
            </a:r>
            <a:r>
              <a:rPr lang="it-IT" b="1" dirty="0" err="1"/>
              <a:t>Suplainpunio</a:t>
            </a:r>
            <a:r>
              <a:rPr lang="it-IT" b="1" dirty="0"/>
              <a:t>, figlio del fu </a:t>
            </a:r>
            <a:r>
              <a:rPr lang="it-IT" b="1" dirty="0" err="1"/>
              <a:t>Lupardo</a:t>
            </a:r>
            <a:r>
              <a:rPr lang="it-IT" b="1" dirty="0"/>
              <a:t> di </a:t>
            </a:r>
            <a:r>
              <a:rPr lang="it-IT" b="1" dirty="0" err="1"/>
              <a:t>Tierno</a:t>
            </a:r>
            <a:r>
              <a:rPr lang="it-IT" b="1" dirty="0"/>
              <a:t> proclamò:</a:t>
            </a:r>
          </a:p>
        </p:txBody>
      </p:sp>
    </p:spTree>
    <p:extLst>
      <p:ext uri="{BB962C8B-B14F-4D97-AF65-F5344CB8AC3E}">
        <p14:creationId xmlns:p14="http://schemas.microsoft.com/office/powerpoint/2010/main" val="40101538"/>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xmlns="" id="{8586D1D6-B03D-4287-8E69-008B1E216362}"/>
              </a:ext>
            </a:extLst>
          </p:cNvPr>
          <p:cNvSpPr/>
          <p:nvPr/>
        </p:nvSpPr>
        <p:spPr>
          <a:xfrm>
            <a:off x="899592" y="751344"/>
            <a:ext cx="6912768" cy="5632311"/>
          </a:xfrm>
          <a:prstGeom prst="rect">
            <a:avLst/>
          </a:prstGeom>
        </p:spPr>
        <p:txBody>
          <a:bodyPr wrap="square">
            <a:spAutoFit/>
          </a:bodyPr>
          <a:lstStyle/>
          <a:p>
            <a:pPr algn="just"/>
            <a:r>
              <a:rPr lang="it-IT" sz="2400" b="1" dirty="0"/>
              <a:t>“Tu Lupo, soprannominato </a:t>
            </a:r>
            <a:r>
              <a:rPr lang="it-IT" sz="2400" b="1" dirty="0" err="1"/>
              <a:t>Suplainpunio</a:t>
            </a:r>
            <a:r>
              <a:rPr lang="it-IT" sz="2400" b="1" dirty="0"/>
              <a:t>, tuo bisnonno, tuo nonno, tuo padre, già dal tempo dei Longobardi e poi sotto i Franchi, e tu stesso più recentemente, per trent’anni, in qualità di servi avete prestato le opere in favore del monastero di S. Maria; non so perché adesso ti sottrai [ai tuoi doveri] e non fai più le dette opere”. A ciò Lupo rispose: “Non è vero che io e i miei avi abbiamo fatto le opere in favore del monastero di S. Maria in base alla nostra condizione servile, ma solo perché ci siamo commendati all’abate </a:t>
            </a:r>
            <a:r>
              <a:rPr lang="it-IT" sz="2400" b="1" dirty="0" err="1"/>
              <a:t>Ariperto</a:t>
            </a:r>
            <a:r>
              <a:rPr lang="it-IT" sz="2400" b="1" dirty="0"/>
              <a:t>”. Allora noi soprascritti scabini abbiamo chiesto a Lupo se poteva provare quello che diceva ed egli rispose di sì.</a:t>
            </a:r>
          </a:p>
        </p:txBody>
      </p:sp>
    </p:spTree>
    <p:extLst>
      <p:ext uri="{BB962C8B-B14F-4D97-AF65-F5344CB8AC3E}">
        <p14:creationId xmlns:p14="http://schemas.microsoft.com/office/powerpoint/2010/main" val="2690209475"/>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xmlns="" id="{657B51C4-6988-4D05-BAA7-CB4F884008DF}"/>
              </a:ext>
            </a:extLst>
          </p:cNvPr>
          <p:cNvSpPr/>
          <p:nvPr/>
        </p:nvSpPr>
        <p:spPr>
          <a:xfrm>
            <a:off x="683568" y="692696"/>
            <a:ext cx="7632848" cy="5262979"/>
          </a:xfrm>
          <a:prstGeom prst="rect">
            <a:avLst/>
          </a:prstGeom>
        </p:spPr>
        <p:txBody>
          <a:bodyPr wrap="square">
            <a:spAutoFit/>
          </a:bodyPr>
          <a:lstStyle/>
          <a:p>
            <a:pPr algn="just"/>
            <a:r>
              <a:rPr lang="it-IT" sz="2400" b="1" dirty="0"/>
              <a:t>Quindi noi soprascritti scabini abbiamo stabilito di permettere a Lupo la ricerca dei testimoni ed egli stabilì come suoi garanti </a:t>
            </a:r>
            <a:r>
              <a:rPr lang="it-IT" sz="2400" b="1" dirty="0" err="1"/>
              <a:t>Dagiperto</a:t>
            </a:r>
            <a:r>
              <a:rPr lang="it-IT" sz="2400" b="1" dirty="0"/>
              <a:t> e </a:t>
            </a:r>
            <a:r>
              <a:rPr lang="it-IT" sz="2400" b="1" dirty="0" err="1"/>
              <a:t>Lubario</a:t>
            </a:r>
            <a:r>
              <a:rPr lang="it-IT" sz="2400" b="1" dirty="0"/>
              <a:t>. Si stabilì di riunire il processo nuovamente a Trento, presso la soprascritta corte ducale.</a:t>
            </a:r>
          </a:p>
          <a:p>
            <a:pPr algn="just"/>
            <a:r>
              <a:rPr lang="it-IT" sz="2400" b="1" dirty="0" err="1"/>
              <a:t>Anscauso</a:t>
            </a:r>
            <a:r>
              <a:rPr lang="it-IT" sz="2400" b="1" dirty="0"/>
              <a:t>, avvocato del soprascritto monastero, fece presente allora ai fratelli Martino e </a:t>
            </a:r>
            <a:r>
              <a:rPr lang="it-IT" sz="2400" b="1" dirty="0" err="1"/>
              <a:t>Gundaldo</a:t>
            </a:r>
            <a:r>
              <a:rPr lang="it-IT" sz="2400" b="1" dirty="0"/>
              <a:t> di Avio che anche essi, come i loro genitori, dovevano corrispondere le opere al monastero di S. Maria in qualità di servi. Ma essi replicarono: “Non è come dici tu, perché noi e i nostri genitori le opere per il monastero di S. Maria non le abbiamo fatte a titolo servile, ma come uomini liberi commendati”. </a:t>
            </a:r>
          </a:p>
        </p:txBody>
      </p:sp>
    </p:spTree>
    <p:extLst>
      <p:ext uri="{BB962C8B-B14F-4D97-AF65-F5344CB8AC3E}">
        <p14:creationId xmlns:p14="http://schemas.microsoft.com/office/powerpoint/2010/main" val="2249327824"/>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971600" y="1028343"/>
            <a:ext cx="7488832" cy="4893647"/>
          </a:xfrm>
          <a:prstGeom prst="rect">
            <a:avLst/>
          </a:prstGeom>
        </p:spPr>
        <p:txBody>
          <a:bodyPr wrap="square">
            <a:spAutoFit/>
          </a:bodyPr>
          <a:lstStyle/>
          <a:p>
            <a:pPr algn="just"/>
            <a:r>
              <a:rPr lang="it-IT" sz="2400" b="1" dirty="0"/>
              <a:t>Allora noi soprascritti scabini abbiamo chiesto loro se potevano provarlo ed essi risposero di sì. Abbiamo quindi dato loro il permesso di cercare le prove ed essi hanno stabilito come garanti per la successiva causa presso la corte ducale </a:t>
            </a:r>
            <a:r>
              <a:rPr lang="it-IT" sz="2400" b="1" dirty="0" err="1"/>
              <a:t>Isone</a:t>
            </a:r>
            <a:r>
              <a:rPr lang="it-IT" sz="2400" b="1" dirty="0"/>
              <a:t> ed </a:t>
            </a:r>
            <a:r>
              <a:rPr lang="it-IT" sz="2400" b="1" dirty="0" err="1"/>
              <a:t>Anscauso</a:t>
            </a:r>
            <a:r>
              <a:rPr lang="it-IT" sz="2400" b="1" dirty="0"/>
              <a:t>. Durante il medesimo processo il soprascritto </a:t>
            </a:r>
            <a:r>
              <a:rPr lang="it-IT" sz="2400" b="1" dirty="0" err="1"/>
              <a:t>Anscauso</a:t>
            </a:r>
            <a:r>
              <a:rPr lang="it-IT" sz="2400" b="1" dirty="0"/>
              <a:t> si rivolse a Vitale di Mori, a </a:t>
            </a:r>
            <a:r>
              <a:rPr lang="it-IT" sz="2400" b="1" dirty="0" err="1"/>
              <a:t>Maurontone</a:t>
            </a:r>
            <a:r>
              <a:rPr lang="it-IT" sz="2400" b="1" dirty="0"/>
              <a:t> di Castione [poco lontano da Mori] e ai fratelli </a:t>
            </a:r>
            <a:r>
              <a:rPr lang="it-IT" sz="2400" b="1" dirty="0" err="1"/>
              <a:t>Brunari</a:t>
            </a:r>
            <a:r>
              <a:rPr lang="it-IT" sz="2400" b="1" dirty="0"/>
              <a:t>, Bonaldo e Onorato di </a:t>
            </a:r>
            <a:r>
              <a:rPr lang="it-IT" sz="2400" b="1" dirty="0" err="1"/>
              <a:t>Tiemo</a:t>
            </a:r>
            <a:r>
              <a:rPr lang="it-IT" sz="2400" b="1" dirty="0"/>
              <a:t>, dicendo: “Anche voi e i vostri genitori avete fatto le opere per il monastero di S. Maria in qualità di servi e dovreste farle ancora; non so perché adesso avete smesso”. </a:t>
            </a:r>
          </a:p>
        </p:txBody>
      </p:sp>
    </p:spTree>
    <p:extLst>
      <p:ext uri="{BB962C8B-B14F-4D97-AF65-F5344CB8AC3E}">
        <p14:creationId xmlns:p14="http://schemas.microsoft.com/office/powerpoint/2010/main" val="12770286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ttangolo 2"/>
          <p:cNvSpPr/>
          <p:nvPr/>
        </p:nvSpPr>
        <p:spPr>
          <a:xfrm>
            <a:off x="683568" y="1305342"/>
            <a:ext cx="7416824" cy="3693319"/>
          </a:xfrm>
          <a:prstGeom prst="rect">
            <a:avLst/>
          </a:prstGeom>
        </p:spPr>
        <p:txBody>
          <a:bodyPr wrap="square">
            <a:spAutoFit/>
          </a:bodyPr>
          <a:lstStyle/>
          <a:p>
            <a:pPr algn="just"/>
            <a:r>
              <a:rPr lang="it-IT" b="1" dirty="0"/>
              <a:t>Quanta è stata, ed è, la nostra sollecitudine per la prosperità dei nostri sudditi lo dimostra il tenore di quanto è aggiunto sotto, principalmente per le continue fatiche dei poveri, così come anche per le eccessive esazioni da parte di coloro che hanno maggior potere, a causa dei quali abbiamo saputo che subiscono violenza. Per questo, confidando nella grazia di Dio onnipotente, ci è parso necessario promulgare migliorata la presente legge, che rinnova ed emenda tutte le precedenti ed aggiunge ciò che manca e toglie ciò che è superfluo. </a:t>
            </a:r>
          </a:p>
          <a:p>
            <a:pPr algn="just"/>
            <a:r>
              <a:rPr lang="it-IT" b="1" dirty="0"/>
              <a:t>Vogliamo che sia riunito tutto in un volume, perché sia consentito a ciascuno vivere in pace nella legge e nella giustizia e con questa consapevolezza impegnarsi contro i nemici e difendere se stesso e il proprio paese. </a:t>
            </a:r>
          </a:p>
        </p:txBody>
      </p:sp>
    </p:spTree>
    <p:extLst>
      <p:ext uri="{BB962C8B-B14F-4D97-AF65-F5344CB8AC3E}">
        <p14:creationId xmlns:p14="http://schemas.microsoft.com/office/powerpoint/2010/main" val="2069056733"/>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xmlns="" id="{FC5FD5E4-52D2-487B-B7DC-1C4CCBD70B74}"/>
              </a:ext>
            </a:extLst>
          </p:cNvPr>
          <p:cNvSpPr/>
          <p:nvPr/>
        </p:nvSpPr>
        <p:spPr>
          <a:xfrm>
            <a:off x="467544" y="764704"/>
            <a:ext cx="7632848" cy="4401205"/>
          </a:xfrm>
          <a:prstGeom prst="rect">
            <a:avLst/>
          </a:prstGeom>
        </p:spPr>
        <p:txBody>
          <a:bodyPr wrap="square">
            <a:spAutoFit/>
          </a:bodyPr>
          <a:lstStyle/>
          <a:p>
            <a:pPr algn="just"/>
            <a:r>
              <a:rPr lang="it-IT" sz="2000" b="1" dirty="0"/>
              <a:t>A ciò essi replicarono: “Non è vero che noi abbiamo fatto delle opere né come servi né per altro motivo, ma noi e i nostri genitori siamo sempre stati uomini liberi e tali dobbiamo restare”. Dopo aver udito ciò, noi soprascritti scabini abbiamo stabilito di dare loro il permesso di procurarsi i testimoni ed essi accettarono e scelsero come garante </a:t>
            </a:r>
            <a:r>
              <a:rPr lang="it-IT" sz="2000" b="1" dirty="0" err="1"/>
              <a:t>Launolfo</a:t>
            </a:r>
            <a:r>
              <a:rPr lang="it-IT" sz="2000" b="1" dirty="0"/>
              <a:t>, impegnandosi ad un secondo processo presso detta corte. Riunitisi di nuovo, come convenuto, a Trento, presso la corte ducale, il messo Garibaldo, il </a:t>
            </a:r>
            <a:r>
              <a:rPr lang="it-IT" sz="2000" b="1" dirty="0" err="1"/>
              <a:t>locoposito</a:t>
            </a:r>
            <a:r>
              <a:rPr lang="it-IT" sz="2000" b="1" dirty="0"/>
              <a:t> </a:t>
            </a:r>
            <a:r>
              <a:rPr lang="it-IT" sz="2000" b="1" dirty="0" err="1"/>
              <a:t>Paulicione</a:t>
            </a:r>
            <a:r>
              <a:rPr lang="it-IT" sz="2000" b="1" dirty="0"/>
              <a:t>, i soprascritti scabini e sculdasci e molte altre persone, vennero alla nostra presenza l’abate </a:t>
            </a:r>
            <a:r>
              <a:rPr lang="it-IT" sz="2000" b="1" dirty="0" err="1"/>
              <a:t>Audiberto</a:t>
            </a:r>
            <a:r>
              <a:rPr lang="it-IT" sz="2000" b="1" dirty="0"/>
              <a:t> con </a:t>
            </a:r>
            <a:r>
              <a:rPr lang="it-IT" sz="2000" b="1" dirty="0" err="1"/>
              <a:t>Anscauso</a:t>
            </a:r>
            <a:r>
              <a:rPr lang="it-IT" sz="2000" b="1" dirty="0"/>
              <a:t>, avvocato del soprascritto monastero, e dall’altra parte gli uomini con i quali il monastero era in lite. </a:t>
            </a:r>
          </a:p>
        </p:txBody>
      </p:sp>
    </p:spTree>
    <p:extLst>
      <p:ext uri="{BB962C8B-B14F-4D97-AF65-F5344CB8AC3E}">
        <p14:creationId xmlns:p14="http://schemas.microsoft.com/office/powerpoint/2010/main" val="216667285"/>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683568" y="836712"/>
            <a:ext cx="7488832" cy="5632311"/>
          </a:xfrm>
          <a:prstGeom prst="rect">
            <a:avLst/>
          </a:prstGeom>
        </p:spPr>
        <p:txBody>
          <a:bodyPr wrap="square">
            <a:spAutoFit/>
          </a:bodyPr>
          <a:lstStyle/>
          <a:p>
            <a:pPr algn="just"/>
            <a:r>
              <a:rPr lang="it-IT" sz="2000" b="1" dirty="0"/>
              <a:t>Per prima cosa, noi soprascritti scabini e astanti abbiamo chiesto a Lupo </a:t>
            </a:r>
            <a:r>
              <a:rPr lang="it-IT" sz="2000" b="1" dirty="0" err="1"/>
              <a:t>Suplainpunio</a:t>
            </a:r>
            <a:r>
              <a:rPr lang="it-IT" sz="2000" b="1" dirty="0"/>
              <a:t> se si era procurato i testimoni promessi ed egli rispose che li aveva e presentò come testimoni </a:t>
            </a:r>
            <a:r>
              <a:rPr lang="it-IT" sz="2000" b="1" dirty="0" err="1"/>
              <a:t>Launulfo</a:t>
            </a:r>
            <a:r>
              <a:rPr lang="it-IT" sz="2000" b="1" dirty="0"/>
              <a:t> e Giovanni di Baviera e </a:t>
            </a:r>
            <a:r>
              <a:rPr lang="it-IT" sz="2000" b="1" dirty="0" err="1"/>
              <a:t>Gisemperto</a:t>
            </a:r>
            <a:r>
              <a:rPr lang="it-IT" sz="2000" b="1" dirty="0"/>
              <a:t> di Lenzima. Appena i soprascritti testimoni vennero condotti alla nostra presenza, noi giudici li abbiamo fatti separare l’uno dall’altro e li abbiamo interrogati diligentemente e particolareggiatamente</a:t>
            </a:r>
            <a:r>
              <a:rPr lang="it-IT" sz="2000" b="1" dirty="0" smtClean="0"/>
              <a:t>.</a:t>
            </a:r>
            <a:r>
              <a:rPr lang="it-IT" sz="2000" b="1" dirty="0"/>
              <a:t> </a:t>
            </a:r>
            <a:endParaRPr lang="it-IT" sz="2000" b="1" dirty="0" smtClean="0"/>
          </a:p>
          <a:p>
            <a:pPr algn="just"/>
            <a:r>
              <a:rPr lang="it-IT" sz="2000" b="1" dirty="0" smtClean="0"/>
              <a:t>Per </a:t>
            </a:r>
            <a:r>
              <a:rPr lang="it-IT" sz="2000" b="1" dirty="0"/>
              <a:t>primo parlò </a:t>
            </a:r>
            <a:r>
              <a:rPr lang="it-IT" sz="2000" b="1" dirty="0" err="1"/>
              <a:t>Launulfo</a:t>
            </a:r>
            <a:r>
              <a:rPr lang="it-IT" sz="2000" b="1" dirty="0"/>
              <a:t> e disse: “So di questa contesa che l’avvocato dell’ospizio di S. Maria </a:t>
            </a:r>
            <a:r>
              <a:rPr lang="it-IT" sz="2000" b="1" dirty="0" err="1"/>
              <a:t>Anscauso</a:t>
            </a:r>
            <a:r>
              <a:rPr lang="it-IT" sz="2000" b="1" dirty="0"/>
              <a:t> ha con Lupo </a:t>
            </a:r>
            <a:r>
              <a:rPr lang="it-IT" sz="2000" b="1" dirty="0" err="1"/>
              <a:t>Suplainpunio</a:t>
            </a:r>
            <a:r>
              <a:rPr lang="it-IT" sz="2000" b="1" dirty="0"/>
              <a:t>, il quale ha fatto le opere in favore dei monastero di S. Maria, come i suoi avi, per le terre sulle quali risiede, non però a titolo servile, ma solo per le terre tenute in locazione”. Giovanni e </a:t>
            </a:r>
            <a:r>
              <a:rPr lang="it-IT" sz="2000" b="1" dirty="0" err="1"/>
              <a:t>Gisemperto</a:t>
            </a:r>
            <a:r>
              <a:rPr lang="it-IT" sz="2000" b="1" dirty="0"/>
              <a:t> confermarono quello che aveva detto </a:t>
            </a:r>
            <a:r>
              <a:rPr lang="it-IT" sz="2000" b="1" dirty="0" err="1"/>
              <a:t>Launulfo</a:t>
            </a:r>
            <a:r>
              <a:rPr lang="it-IT" sz="2000" b="1" dirty="0"/>
              <a:t>. Resa la testimonianza, noi soprascritti scabini abbiamo detto all’avvocato </a:t>
            </a:r>
            <a:r>
              <a:rPr lang="it-IT" sz="2000" b="1" dirty="0" err="1"/>
              <a:t>Anscauso</a:t>
            </a:r>
            <a:r>
              <a:rPr lang="it-IT" sz="2000" b="1" dirty="0"/>
              <a:t> che, se aveva dei testimoni da contrapporre, li portasse pure alla nostra presenza. </a:t>
            </a:r>
          </a:p>
        </p:txBody>
      </p:sp>
    </p:spTree>
    <p:extLst>
      <p:ext uri="{BB962C8B-B14F-4D97-AF65-F5344CB8AC3E}">
        <p14:creationId xmlns:p14="http://schemas.microsoft.com/office/powerpoint/2010/main" val="3180526165"/>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xmlns="" id="{E1F7595E-74C5-4A42-87FF-0F1BFEC7847A}"/>
              </a:ext>
            </a:extLst>
          </p:cNvPr>
          <p:cNvSpPr/>
          <p:nvPr/>
        </p:nvSpPr>
        <p:spPr>
          <a:xfrm>
            <a:off x="611560" y="764704"/>
            <a:ext cx="7488832" cy="4924425"/>
          </a:xfrm>
          <a:prstGeom prst="rect">
            <a:avLst/>
          </a:prstGeom>
        </p:spPr>
        <p:txBody>
          <a:bodyPr wrap="square">
            <a:spAutoFit/>
          </a:bodyPr>
          <a:lstStyle/>
          <a:p>
            <a:pPr algn="just"/>
            <a:endParaRPr lang="it-IT" sz="1400" b="1" dirty="0"/>
          </a:p>
          <a:p>
            <a:pPr algn="just"/>
            <a:r>
              <a:rPr lang="it-IT" sz="2000" b="1" dirty="0" err="1"/>
              <a:t>Anscauso</a:t>
            </a:r>
            <a:r>
              <a:rPr lang="it-IT" sz="2000" b="1" dirty="0"/>
              <a:t> rispose: “Sì, li ho, ma non ce n’è necessità, perché i testimoni che abbiamo ascoltato parlano più in favore del monastero cui appartiene l’ospizio di S. Maria che a vantaggio di Lupo </a:t>
            </a:r>
            <a:r>
              <a:rPr lang="it-IT" sz="2000" b="1" dirty="0" err="1"/>
              <a:t>Suplainpunio</a:t>
            </a:r>
            <a:r>
              <a:rPr lang="it-IT" sz="2000" b="1" dirty="0"/>
              <a:t>”.</a:t>
            </a:r>
          </a:p>
          <a:p>
            <a:pPr algn="just"/>
            <a:r>
              <a:rPr lang="it-IT" sz="2000" b="1" dirty="0" smtClean="0"/>
              <a:t>Allora </a:t>
            </a:r>
            <a:r>
              <a:rPr lang="it-IT" sz="2000" b="1" dirty="0"/>
              <a:t>noi soprascritti scabini abbiamo stabilito che ognuno dei predetti testimoni, alla nostra presenza, ponesse la mano sul santo vangelo ed essi giurarono che quello che avevano detto in quel processo corrispondeva a verità e anche Lupo </a:t>
            </a:r>
            <a:r>
              <a:rPr lang="it-IT" sz="2000" b="1" dirty="0" err="1"/>
              <a:t>Suplainpunio</a:t>
            </a:r>
            <a:r>
              <a:rPr lang="it-IT" sz="2000" b="1" dirty="0"/>
              <a:t> confermò col giuramento che quanto i suoi testimoni avevano affermato in quella causa corrispondeva a verità. Fatto il giuramento e scoperta tutta la verità per mezzo di quei testimoni, a noi giudici fu chiaro come si doveva procedere e stabilimmo che il monastero di S. Maria aveva diritto) come è giusto, a ciò che i testimoni avevano affermato e la contesa fu terminata.</a:t>
            </a:r>
          </a:p>
        </p:txBody>
      </p:sp>
    </p:spTree>
    <p:extLst>
      <p:ext uri="{BB962C8B-B14F-4D97-AF65-F5344CB8AC3E}">
        <p14:creationId xmlns:p14="http://schemas.microsoft.com/office/powerpoint/2010/main" val="1472581584"/>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xmlns="" id="{0E075E97-82C9-4EEA-A412-3CAC1717039F}"/>
              </a:ext>
            </a:extLst>
          </p:cNvPr>
          <p:cNvSpPr/>
          <p:nvPr/>
        </p:nvSpPr>
        <p:spPr>
          <a:xfrm>
            <a:off x="827584" y="1124744"/>
            <a:ext cx="6984776" cy="4708981"/>
          </a:xfrm>
          <a:prstGeom prst="rect">
            <a:avLst/>
          </a:prstGeom>
        </p:spPr>
        <p:txBody>
          <a:bodyPr wrap="square">
            <a:spAutoFit/>
          </a:bodyPr>
          <a:lstStyle/>
          <a:p>
            <a:pPr algn="just"/>
            <a:r>
              <a:rPr lang="it-IT" sz="2000" b="1" dirty="0"/>
              <a:t>Nello stesso processo l’avvocato del soprascritto monastero </a:t>
            </a:r>
            <a:r>
              <a:rPr lang="it-IT" sz="2000" b="1" dirty="0" err="1"/>
              <a:t>Anscauso</a:t>
            </a:r>
            <a:r>
              <a:rPr lang="it-IT" sz="2000" b="1" dirty="0"/>
              <a:t> interpellò anche Martino, </a:t>
            </a:r>
            <a:r>
              <a:rPr lang="it-IT" sz="2000" b="1" dirty="0" err="1"/>
              <a:t>Gundaldo</a:t>
            </a:r>
            <a:r>
              <a:rPr lang="it-IT" sz="2000" b="1" dirty="0"/>
              <a:t>, vitale, </a:t>
            </a:r>
            <a:r>
              <a:rPr lang="it-IT" sz="2000" b="1" dirty="0" err="1"/>
              <a:t>Maurontone</a:t>
            </a:r>
            <a:r>
              <a:rPr lang="it-IT" sz="2000" b="1" dirty="0"/>
              <a:t>, </a:t>
            </a:r>
            <a:r>
              <a:rPr lang="it-IT" sz="2000" b="1" dirty="0" err="1"/>
              <a:t>Brunari</a:t>
            </a:r>
            <a:r>
              <a:rPr lang="it-IT" sz="2000" b="1" dirty="0"/>
              <a:t>, Bonaldo e Onorato: “Giustificate le vostre ragioni in merito alle opere, come ci avevate promesso”. E noi soprascritti scabini e astanti abbiamo chiesto se avevano dei testimoni, come avevano garantito. Ed essi risposero: “vorremmo averne, ma non possiamo”. Abbiamo chiesto allora perché non potevano avere dei testimoni ed essi dissero: “Non possiamo, perché effettivamente noi facevamo opere di trasporto con la zattera e portavamo a Verona derrate e dispacci secondo l’incarico che ci veniva dato dal monastero di S. Maria”.</a:t>
            </a:r>
          </a:p>
          <a:p>
            <a:endParaRPr lang="it-IT" sz="2000" dirty="0"/>
          </a:p>
        </p:txBody>
      </p:sp>
    </p:spTree>
    <p:extLst>
      <p:ext uri="{BB962C8B-B14F-4D97-AF65-F5344CB8AC3E}">
        <p14:creationId xmlns:p14="http://schemas.microsoft.com/office/powerpoint/2010/main" val="1011462867"/>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xmlns="" id="{FDC9CF50-D67B-4146-9482-69FB5CC4AA07}"/>
              </a:ext>
            </a:extLst>
          </p:cNvPr>
          <p:cNvSpPr/>
          <p:nvPr/>
        </p:nvSpPr>
        <p:spPr>
          <a:xfrm>
            <a:off x="1043608" y="908719"/>
            <a:ext cx="7200800" cy="5324535"/>
          </a:xfrm>
          <a:prstGeom prst="rect">
            <a:avLst/>
          </a:prstGeom>
        </p:spPr>
        <p:txBody>
          <a:bodyPr wrap="square">
            <a:spAutoFit/>
          </a:bodyPr>
          <a:lstStyle/>
          <a:p>
            <a:pPr algn="just"/>
            <a:r>
              <a:rPr lang="it-IT" sz="2000" b="1" dirty="0"/>
              <a:t>Noi soprascritti scabini abbiamo chiesto allora se tali opere e ambascerie le facevano in qualità di servi o invece per le terre sulle quali risiedevano, ed essi risposero che tali opere e ambascerie le dovevano prestare per le terre sulle quali risiedevano. Udito ciò noi soprascritti scabini e astanti abbiamo deciso che il monastero di S. Maria avesse ciò che gli spettava. E la causa fu finita. Abbiamo quindi ordinato al notaio Grimoaldo di stendere l’atto di come si è svolta la causa e di quanto vi si è deliberato, affinché in futuro non sorga più altra contesa sull’argomento. Dietro comando dei soprascritti scabini, io, Grimoaldo, notaio e cittadino di Trento, ho scritto questo verbale del processo, nell’anno </a:t>
            </a:r>
            <a:r>
              <a:rPr lang="it-IT" sz="2000" b="1" dirty="0" err="1"/>
              <a:t>ventesimoquinto</a:t>
            </a:r>
            <a:r>
              <a:rPr lang="it-IT" sz="2000" b="1" dirty="0"/>
              <a:t> di regno del nostro invitto imperatore Lotario e nel quinto anno di regno del gloriosissimo re Ludovico, suo figlio, il ventisei di febbraio, indizione ottava, felicemente</a:t>
            </a:r>
            <a:r>
              <a:rPr lang="it-IT" dirty="0"/>
              <a:t>.</a:t>
            </a:r>
          </a:p>
        </p:txBody>
      </p:sp>
    </p:spTree>
    <p:extLst>
      <p:ext uri="{BB962C8B-B14F-4D97-AF65-F5344CB8AC3E}">
        <p14:creationId xmlns:p14="http://schemas.microsoft.com/office/powerpoint/2010/main" val="1692185811"/>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99592" y="908721"/>
            <a:ext cx="6996521" cy="360039"/>
          </a:xfrm>
        </p:spPr>
        <p:txBody>
          <a:bodyPr>
            <a:normAutofit fontScale="90000"/>
          </a:bodyPr>
          <a:lstStyle/>
          <a:p>
            <a:r>
              <a:rPr lang="it-IT" sz="2400" b="1" dirty="0" smtClean="0"/>
              <a:t>XX. Codice </a:t>
            </a:r>
            <a:r>
              <a:rPr lang="it-IT" sz="2400" b="1" dirty="0"/>
              <a:t>Diplomatico Amiatino, 165 (887).</a:t>
            </a:r>
          </a:p>
        </p:txBody>
      </p:sp>
      <p:sp>
        <p:nvSpPr>
          <p:cNvPr id="3" name="Segnaposto testo 2"/>
          <p:cNvSpPr>
            <a:spLocks noGrp="1"/>
          </p:cNvSpPr>
          <p:nvPr>
            <p:ph type="body" idx="1"/>
          </p:nvPr>
        </p:nvSpPr>
        <p:spPr>
          <a:xfrm>
            <a:off x="755576" y="1484784"/>
            <a:ext cx="7140537" cy="4302829"/>
          </a:xfrm>
        </p:spPr>
        <p:txBody>
          <a:bodyPr>
            <a:noAutofit/>
          </a:bodyPr>
          <a:lstStyle/>
          <a:p>
            <a:pPr algn="just"/>
            <a:r>
              <a:rPr lang="it-IT" b="1" dirty="0">
                <a:solidFill>
                  <a:schemeClr val="tx1"/>
                </a:solidFill>
              </a:rPr>
              <a:t>Nel nome del signore Dio e Salvatore nostro Gesù Cristo. Carlo serenissimo imperatore augusto, settimo anno del suo impero, mese novembre, giorno settimo, indizione sesta.</a:t>
            </a:r>
          </a:p>
          <a:p>
            <a:pPr algn="just"/>
            <a:r>
              <a:rPr lang="it-IT" b="1" dirty="0" smtClean="0">
                <a:solidFill>
                  <a:schemeClr val="tx1"/>
                </a:solidFill>
              </a:rPr>
              <a:t>Io </a:t>
            </a:r>
            <a:r>
              <a:rPr lang="it-IT" b="1" dirty="0">
                <a:solidFill>
                  <a:schemeClr val="tx1"/>
                </a:solidFill>
              </a:rPr>
              <a:t>Pietro abate, </a:t>
            </a:r>
            <a:r>
              <a:rPr lang="it-IT" b="1" dirty="0" err="1">
                <a:solidFill>
                  <a:schemeClr val="tx1"/>
                </a:solidFill>
              </a:rPr>
              <a:t>vir</a:t>
            </a:r>
            <a:r>
              <a:rPr lang="it-IT" b="1" dirty="0">
                <a:solidFill>
                  <a:schemeClr val="tx1"/>
                </a:solidFill>
              </a:rPr>
              <a:t> </a:t>
            </a:r>
            <a:r>
              <a:rPr lang="it-IT" b="1" dirty="0" err="1">
                <a:solidFill>
                  <a:schemeClr val="tx1"/>
                </a:solidFill>
              </a:rPr>
              <a:t>venerabilis</a:t>
            </a:r>
            <a:r>
              <a:rPr lang="it-IT" b="1" dirty="0">
                <a:solidFill>
                  <a:schemeClr val="tx1"/>
                </a:solidFill>
              </a:rPr>
              <a:t>, rettore del monastero di S. Salvatore al Monte Amiata, ho stabilito – per nostro accordo e mediante questo livello – di confermare te, </a:t>
            </a:r>
            <a:r>
              <a:rPr lang="it-IT" b="1" dirty="0" err="1">
                <a:solidFill>
                  <a:schemeClr val="tx1"/>
                </a:solidFill>
              </a:rPr>
              <a:t>Waliprando</a:t>
            </a:r>
            <a:r>
              <a:rPr lang="it-IT" b="1" dirty="0">
                <a:solidFill>
                  <a:schemeClr val="tx1"/>
                </a:solidFill>
              </a:rPr>
              <a:t>, figlio del fu </a:t>
            </a:r>
            <a:r>
              <a:rPr lang="it-IT" b="1" dirty="0" err="1">
                <a:solidFill>
                  <a:schemeClr val="tx1"/>
                </a:solidFill>
              </a:rPr>
              <a:t>Liudifredo</a:t>
            </a:r>
            <a:r>
              <a:rPr lang="it-IT" b="1" dirty="0">
                <a:solidFill>
                  <a:schemeClr val="tx1"/>
                </a:solidFill>
              </a:rPr>
              <a:t>, nella casa e nei beni che sono situati nel casale </a:t>
            </a:r>
            <a:r>
              <a:rPr lang="it-IT" b="1" dirty="0" err="1">
                <a:solidFill>
                  <a:schemeClr val="tx1"/>
                </a:solidFill>
              </a:rPr>
              <a:t>Iusterna</a:t>
            </a:r>
            <a:r>
              <a:rPr lang="it-IT" b="1" dirty="0">
                <a:solidFill>
                  <a:schemeClr val="tx1"/>
                </a:solidFill>
              </a:rPr>
              <a:t> (tutto quello che tu oggi hai già nelle mani), e che sono di proprietà di S. Salvatore; e ho aggiunto a questa porzione un altro pezzo di terra nel medesimo casale, di cui ora definisco i confini […].</a:t>
            </a:r>
          </a:p>
        </p:txBody>
      </p:sp>
    </p:spTree>
    <p:extLst>
      <p:ext uri="{BB962C8B-B14F-4D97-AF65-F5344CB8AC3E}">
        <p14:creationId xmlns:p14="http://schemas.microsoft.com/office/powerpoint/2010/main" val="3471717652"/>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683568" y="836712"/>
            <a:ext cx="7560840" cy="5016758"/>
          </a:xfrm>
          <a:prstGeom prst="rect">
            <a:avLst/>
          </a:prstGeom>
        </p:spPr>
        <p:txBody>
          <a:bodyPr wrap="square">
            <a:spAutoFit/>
          </a:bodyPr>
          <a:lstStyle/>
          <a:p>
            <a:pPr algn="just"/>
            <a:r>
              <a:rPr lang="it-IT" sz="2000" b="1" dirty="0"/>
              <a:t>All’interno di questi confini confermo integralmente a te </a:t>
            </a:r>
            <a:r>
              <a:rPr lang="it-IT" sz="2000" b="1" dirty="0" err="1"/>
              <a:t>Waliprando</a:t>
            </a:r>
            <a:r>
              <a:rPr lang="it-IT" sz="2000" b="1" dirty="0"/>
              <a:t> e ai tuoi figli ed eredi tanto la casa con il suo piano superiore, la corte, gli orti, le terre e le vigne, i prati, le selve, i rivi e i pascoli, i beni mobili e quelli immobili, tutto ciò che nel suddetto casale e nelle sue dipendenze appartiene per legge a quella porzione e a quella che ho aggiunto; la confermo integralmente a te </a:t>
            </a:r>
            <a:r>
              <a:rPr lang="it-IT" sz="2000" b="1" dirty="0" err="1"/>
              <a:t>Waliprando</a:t>
            </a:r>
            <a:r>
              <a:rPr lang="it-IT" sz="2000" b="1" dirty="0"/>
              <a:t> a titolo di livellario; a queste condizioni, che tanto tu che i tuoi figli ed eredi per la suddetta casa e i suoi beni dovete fare delle </a:t>
            </a:r>
            <a:r>
              <a:rPr lang="it-IT" sz="2000" b="1" dirty="0" err="1"/>
              <a:t>corvées</a:t>
            </a:r>
            <a:r>
              <a:rPr lang="it-IT" sz="2000" b="1" dirty="0"/>
              <a:t>, e cioè lavorare manualmente una settimana su tre per il monastero (o per una sua dipendenza), e inoltre vi impegnate a migliorare le condizioni della casa e a non peggiorarle; e dovrete anche venire ai nostri comandi nel comitato di Chiusi per l’amministrazione della giustizia – sempre che noi vi giudicheremo secondo la legge – e niente altro. </a:t>
            </a:r>
          </a:p>
        </p:txBody>
      </p:sp>
    </p:spTree>
    <p:extLst>
      <p:ext uri="{BB962C8B-B14F-4D97-AF65-F5344CB8AC3E}">
        <p14:creationId xmlns:p14="http://schemas.microsoft.com/office/powerpoint/2010/main" val="2968590829"/>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971600" y="908720"/>
            <a:ext cx="7200800" cy="5016758"/>
          </a:xfrm>
          <a:prstGeom prst="rect">
            <a:avLst/>
          </a:prstGeom>
        </p:spPr>
        <p:txBody>
          <a:bodyPr wrap="square">
            <a:spAutoFit/>
          </a:bodyPr>
          <a:lstStyle/>
          <a:p>
            <a:pPr algn="just"/>
            <a:r>
              <a:rPr lang="it-IT" sz="2000" b="1" dirty="0"/>
              <a:t>E se voi farete tutte queste cose, e io Pietro o i miei successori vi imporremo con la violenza qualcosa in più, allora io con i miei successori prometto di pagare a te </a:t>
            </a:r>
            <a:r>
              <a:rPr lang="it-IT" sz="2000" b="1" dirty="0" err="1"/>
              <a:t>Waliprando</a:t>
            </a:r>
            <a:r>
              <a:rPr lang="it-IT" sz="2000" b="1" dirty="0"/>
              <a:t> o ai tuoi figli ed eredi una multa di cento solidi; e voi potrete uscire da questa casa con tutti i beni mobili, perché così si è stabilito fra noi. Ugualmente prometto io </a:t>
            </a:r>
            <a:r>
              <a:rPr lang="it-IT" sz="2000" b="1" dirty="0" err="1"/>
              <a:t>Waliprando</a:t>
            </a:r>
            <a:r>
              <a:rPr lang="it-IT" sz="2000" b="1" dirty="0"/>
              <a:t>, con i miei figli ed eredi, a te Pietro e ai tuoi successori di rispettare in tutto queste norme che avete stabilito […]. Se non le rispetteremo in tutto, o lasceremo la casa e i suoi beni, allora prometto […] di pagare una pena simile di cento solidi; e usciremo dalla suddetta casa e dai suoi beni senza nulla, perché così è stato stabilito tra di noi.</a:t>
            </a:r>
          </a:p>
          <a:p>
            <a:pPr algn="just"/>
            <a:endParaRPr lang="it-IT" sz="2000" b="1" dirty="0"/>
          </a:p>
          <a:p>
            <a:pPr algn="just"/>
            <a:r>
              <a:rPr lang="it-IT" sz="2000" b="1" dirty="0"/>
              <a:t>Perciò abbiamo chiesto al notaio Pietro di scrivere due livelli contenenti il nostro accordo. Redatto a Chiusi.</a:t>
            </a:r>
          </a:p>
        </p:txBody>
      </p:sp>
    </p:spTree>
    <p:extLst>
      <p:ext uri="{BB962C8B-B14F-4D97-AF65-F5344CB8AC3E}">
        <p14:creationId xmlns:p14="http://schemas.microsoft.com/office/powerpoint/2010/main" val="1222382533"/>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99592" y="692697"/>
            <a:ext cx="6996521" cy="432047"/>
          </a:xfrm>
        </p:spPr>
        <p:txBody>
          <a:bodyPr>
            <a:normAutofit/>
          </a:bodyPr>
          <a:lstStyle/>
          <a:p>
            <a:r>
              <a:rPr lang="it-IT" sz="2000" b="1" dirty="0"/>
              <a:t>Berengario I, Diplomi, FSI 35, n. 47 (904).</a:t>
            </a:r>
          </a:p>
        </p:txBody>
      </p:sp>
      <p:sp>
        <p:nvSpPr>
          <p:cNvPr id="3" name="Segnaposto testo 2"/>
          <p:cNvSpPr>
            <a:spLocks noGrp="1"/>
          </p:cNvSpPr>
          <p:nvPr>
            <p:ph type="body" idx="1"/>
          </p:nvPr>
        </p:nvSpPr>
        <p:spPr>
          <a:xfrm>
            <a:off x="683568" y="1196752"/>
            <a:ext cx="7704856" cy="5472608"/>
          </a:xfrm>
        </p:spPr>
        <p:txBody>
          <a:bodyPr>
            <a:noAutofit/>
          </a:bodyPr>
          <a:lstStyle/>
          <a:p>
            <a:pPr algn="just"/>
            <a:r>
              <a:rPr lang="it-IT" dirty="0"/>
              <a:t> </a:t>
            </a:r>
            <a:r>
              <a:rPr lang="it-IT" b="1" dirty="0">
                <a:solidFill>
                  <a:schemeClr val="tx1"/>
                </a:solidFill>
              </a:rPr>
              <a:t>In nome della santa e indivisibile Trinità. Berengario re per il favore della clemenza divina [1]. […] Sappia pertanto la solerzia di tutti i fedeli della santa chiesa di Dio e nostri presenti e futuri che il venerabile vescovo </a:t>
            </a:r>
            <a:r>
              <a:rPr lang="it-IT" b="1" dirty="0" err="1">
                <a:solidFill>
                  <a:schemeClr val="tx1"/>
                </a:solidFill>
              </a:rPr>
              <a:t>Ildegario</a:t>
            </a:r>
            <a:r>
              <a:rPr lang="it-IT" b="1" dirty="0">
                <a:solidFill>
                  <a:schemeClr val="tx1"/>
                </a:solidFill>
              </a:rPr>
              <a:t> e il glorioso conte del nostro sacro palazzo </a:t>
            </a:r>
            <a:r>
              <a:rPr lang="it-IT" b="1" dirty="0" err="1">
                <a:solidFill>
                  <a:schemeClr val="tx1"/>
                </a:solidFill>
              </a:rPr>
              <a:t>Sigefredo</a:t>
            </a:r>
            <a:r>
              <a:rPr lang="it-IT" b="1" dirty="0">
                <a:solidFill>
                  <a:schemeClr val="tx1"/>
                </a:solidFill>
              </a:rPr>
              <a:t>, nostri diletti consiglieri, si sono rivolti alla nostra mansuetudine, a nome di </a:t>
            </a:r>
            <a:r>
              <a:rPr lang="it-IT" b="1" dirty="0" err="1">
                <a:solidFill>
                  <a:schemeClr val="tx1"/>
                </a:solidFill>
              </a:rPr>
              <a:t>Adelberto</a:t>
            </a:r>
            <a:r>
              <a:rPr lang="it-IT" b="1" dirty="0">
                <a:solidFill>
                  <a:schemeClr val="tx1"/>
                </a:solidFill>
              </a:rPr>
              <a:t> reverendo vescovo della santa chiesa di Bergamo, rivelandoci che la medesima città di Bergamo è stata devastata per l’attacco dei nemici, per cui ora è angustiata soprattutto dall’incursione dei crudeli Ungari e dalla pesante oppressione dei conti con i loro ufficiali, e chiedendoci che le torri e le mura della città siano riedificate e che, con la fatica e l’impegno del predetto vescovo e dei suoi concittadini e di coloro che si rifugiano lì sotto la difesa della chiesa matrice del Beato Vincenzo, siano riportate allo stato precedente […]. </a:t>
            </a:r>
          </a:p>
        </p:txBody>
      </p:sp>
    </p:spTree>
    <p:extLst>
      <p:ext uri="{BB962C8B-B14F-4D97-AF65-F5344CB8AC3E}">
        <p14:creationId xmlns:p14="http://schemas.microsoft.com/office/powerpoint/2010/main" val="3422948612"/>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1043608" y="1582341"/>
            <a:ext cx="6624736" cy="3170099"/>
          </a:xfrm>
          <a:prstGeom prst="rect">
            <a:avLst/>
          </a:prstGeom>
        </p:spPr>
        <p:txBody>
          <a:bodyPr wrap="square">
            <a:spAutoFit/>
          </a:bodyPr>
          <a:lstStyle/>
          <a:p>
            <a:pPr algn="just"/>
            <a:r>
              <a:rPr lang="it-IT" sz="2000" b="1" dirty="0"/>
              <a:t>Assentendo volentieri alle loro devote preghiere, […] abbiamo stabilito che per l’impellente necessità e le incursioni dei pagani la medesima città di Bergamo sia riedificata ovunque il predetto vescovo e i suoi concittadini lo stimeranno necessario. Inoltre le torri e i muri e le porte della città, [ricostruite] con la fatica e l’impegno del medesimo vescovo e dei concittadini lì rifugiatisi, stiano in eterno sotto il potere e la protezione del vescovo e dei suoi successori.</a:t>
            </a:r>
          </a:p>
        </p:txBody>
      </p:sp>
    </p:spTree>
    <p:extLst>
      <p:ext uri="{BB962C8B-B14F-4D97-AF65-F5344CB8AC3E}">
        <p14:creationId xmlns:p14="http://schemas.microsoft.com/office/powerpoint/2010/main" val="34605669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899592" y="980728"/>
            <a:ext cx="7416824" cy="3693319"/>
          </a:xfrm>
          <a:prstGeom prst="rect">
            <a:avLst/>
          </a:prstGeom>
        </p:spPr>
        <p:txBody>
          <a:bodyPr wrap="square">
            <a:spAutoFit/>
          </a:bodyPr>
          <a:lstStyle/>
          <a:p>
            <a:pPr algn="just"/>
            <a:r>
              <a:rPr lang="it-IT" b="1" dirty="0"/>
              <a:t>Tuttavia, sebbene le cose stiano così, ci è parso utile per la memoria dei tempi futuri ordinare che siano annotati in questa pergamena i nomi dei re nostri predecessori, da quando i re cominciarono ad essere nominati nella nostra stirpe dei Longobardi, così come lo abbiamo appreso tramite gli anziani.</a:t>
            </a:r>
          </a:p>
          <a:p>
            <a:pPr algn="just"/>
            <a:r>
              <a:rPr lang="it-IT" b="1" dirty="0"/>
              <a:t>Il primo re fu </a:t>
            </a:r>
            <a:r>
              <a:rPr lang="it-IT" b="1" dirty="0" err="1"/>
              <a:t>Agilmundo</a:t>
            </a:r>
            <a:r>
              <a:rPr lang="it-IT" b="1" dirty="0"/>
              <a:t>, del lignaggio dei </a:t>
            </a:r>
            <a:r>
              <a:rPr lang="it-IT" b="1" dirty="0" err="1"/>
              <a:t>Gugingi</a:t>
            </a:r>
            <a:r>
              <a:rPr lang="it-IT" b="1" dirty="0"/>
              <a:t>. […]	</a:t>
            </a:r>
          </a:p>
          <a:p>
            <a:pPr algn="just"/>
            <a:r>
              <a:rPr lang="it-IT" b="1" dirty="0"/>
              <a:t>Il diciassettesimo io Rotari, di cui sopra, re in nome di Dio, figlio di </a:t>
            </a:r>
            <a:r>
              <a:rPr lang="it-IT" b="1" dirty="0" err="1"/>
              <a:t>Nandinig</a:t>
            </a:r>
            <a:r>
              <a:rPr lang="it-IT" b="1" dirty="0"/>
              <a:t>, del lignaggio degli </a:t>
            </a:r>
            <a:r>
              <a:rPr lang="it-IT" b="1" dirty="0" err="1"/>
              <a:t>Harodi</a:t>
            </a:r>
            <a:r>
              <a:rPr lang="it-IT" b="1" dirty="0"/>
              <a:t>.</a:t>
            </a:r>
          </a:p>
          <a:p>
            <a:pPr algn="just"/>
            <a:r>
              <a:rPr lang="it-IT" b="1" dirty="0" err="1"/>
              <a:t>Nandinig</a:t>
            </a:r>
            <a:r>
              <a:rPr lang="it-IT" b="1" dirty="0"/>
              <a:t> [era] figlio di </a:t>
            </a:r>
            <a:r>
              <a:rPr lang="it-IT" b="1" dirty="0" err="1"/>
              <a:t>Notzone</a:t>
            </a:r>
            <a:r>
              <a:rPr lang="it-IT" b="1" dirty="0"/>
              <a:t>, </a:t>
            </a:r>
            <a:r>
              <a:rPr lang="it-IT" b="1" dirty="0" err="1"/>
              <a:t>Notzone</a:t>
            </a:r>
            <a:r>
              <a:rPr lang="it-IT" b="1" dirty="0"/>
              <a:t> figlio di </a:t>
            </a:r>
            <a:r>
              <a:rPr lang="it-IT" b="1" dirty="0" err="1"/>
              <a:t>Adamundo</a:t>
            </a:r>
            <a:r>
              <a:rPr lang="it-IT" b="1" dirty="0"/>
              <a:t>, </a:t>
            </a:r>
            <a:r>
              <a:rPr lang="it-IT" b="1" dirty="0" err="1"/>
              <a:t>Adamundo</a:t>
            </a:r>
            <a:r>
              <a:rPr lang="it-IT" b="1" dirty="0"/>
              <a:t> figlio di </a:t>
            </a:r>
            <a:r>
              <a:rPr lang="it-IT" b="1" dirty="0" err="1"/>
              <a:t>Alaman</a:t>
            </a:r>
            <a:r>
              <a:rPr lang="it-IT" b="1" dirty="0"/>
              <a:t>, </a:t>
            </a:r>
            <a:r>
              <a:rPr lang="it-IT" b="1" dirty="0" err="1"/>
              <a:t>Alaman</a:t>
            </a:r>
            <a:r>
              <a:rPr lang="it-IT" b="1" dirty="0"/>
              <a:t> figlio di </a:t>
            </a:r>
            <a:r>
              <a:rPr lang="it-IT" b="1" dirty="0" err="1"/>
              <a:t>Hiltzone</a:t>
            </a:r>
            <a:r>
              <a:rPr lang="it-IT" b="1" dirty="0"/>
              <a:t>, </a:t>
            </a:r>
            <a:r>
              <a:rPr lang="it-IT" b="1" dirty="0" err="1"/>
              <a:t>Hiltzone</a:t>
            </a:r>
            <a:r>
              <a:rPr lang="it-IT" b="1" dirty="0"/>
              <a:t> figlio di </a:t>
            </a:r>
            <a:r>
              <a:rPr lang="it-IT" b="1" dirty="0" err="1"/>
              <a:t>Wehilone</a:t>
            </a:r>
            <a:r>
              <a:rPr lang="it-IT" b="1" dirty="0"/>
              <a:t>, </a:t>
            </a:r>
            <a:r>
              <a:rPr lang="it-IT" b="1" dirty="0" err="1"/>
              <a:t>Wehilone</a:t>
            </a:r>
            <a:r>
              <a:rPr lang="it-IT" b="1" dirty="0"/>
              <a:t> figlio di </a:t>
            </a:r>
            <a:r>
              <a:rPr lang="it-IT" b="1" dirty="0" err="1"/>
              <a:t>Weone</a:t>
            </a:r>
            <a:r>
              <a:rPr lang="it-IT" b="1" dirty="0"/>
              <a:t>, </a:t>
            </a:r>
            <a:r>
              <a:rPr lang="it-IT" b="1" dirty="0" err="1"/>
              <a:t>Weone</a:t>
            </a:r>
            <a:r>
              <a:rPr lang="it-IT" b="1" dirty="0"/>
              <a:t> figlio di </a:t>
            </a:r>
            <a:r>
              <a:rPr lang="it-IT" b="1" dirty="0" err="1"/>
              <a:t>Fronchone</a:t>
            </a:r>
            <a:r>
              <a:rPr lang="it-IT" b="1" dirty="0"/>
              <a:t>, </a:t>
            </a:r>
            <a:r>
              <a:rPr lang="it-IT" b="1" dirty="0" err="1"/>
              <a:t>Fronchone</a:t>
            </a:r>
            <a:r>
              <a:rPr lang="it-IT" b="1" dirty="0"/>
              <a:t> figlio di </a:t>
            </a:r>
            <a:r>
              <a:rPr lang="it-IT" b="1" dirty="0" err="1"/>
              <a:t>Fachone</a:t>
            </a:r>
            <a:r>
              <a:rPr lang="it-IT" b="1" dirty="0"/>
              <a:t>, </a:t>
            </a:r>
            <a:r>
              <a:rPr lang="it-IT" b="1" dirty="0" err="1"/>
              <a:t>Fachone</a:t>
            </a:r>
            <a:r>
              <a:rPr lang="it-IT" b="1" dirty="0"/>
              <a:t> figlio di Mammone, Mammone figlio di </a:t>
            </a:r>
            <a:r>
              <a:rPr lang="it-IT" b="1" dirty="0" err="1"/>
              <a:t>Ustbora</a:t>
            </a:r>
            <a:r>
              <a:rPr lang="it-IT" b="1" dirty="0"/>
              <a:t>.</a:t>
            </a:r>
          </a:p>
        </p:txBody>
      </p:sp>
    </p:spTree>
    <p:extLst>
      <p:ext uri="{BB962C8B-B14F-4D97-AF65-F5344CB8AC3E}">
        <p14:creationId xmlns:p14="http://schemas.microsoft.com/office/powerpoint/2010/main" val="4275511476"/>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115616" y="764705"/>
            <a:ext cx="6780497" cy="720079"/>
          </a:xfrm>
        </p:spPr>
        <p:txBody>
          <a:bodyPr>
            <a:normAutofit/>
          </a:bodyPr>
          <a:lstStyle/>
          <a:p>
            <a:r>
              <a:rPr lang="it-IT" sz="2000" b="1" dirty="0" smtClean="0"/>
              <a:t>XXII. Berengario </a:t>
            </a:r>
            <a:r>
              <a:rPr lang="it-IT" sz="2000" b="1" dirty="0"/>
              <a:t>I, Diplomi, FSI 35, n.65 (906</a:t>
            </a:r>
            <a:r>
              <a:rPr lang="it-IT" sz="2000" b="1" dirty="0" smtClean="0"/>
              <a:t>).</a:t>
            </a:r>
            <a:endParaRPr lang="it-IT" sz="2000" b="1" dirty="0"/>
          </a:p>
        </p:txBody>
      </p:sp>
      <p:sp>
        <p:nvSpPr>
          <p:cNvPr id="3" name="Segnaposto testo 2"/>
          <p:cNvSpPr>
            <a:spLocks noGrp="1"/>
          </p:cNvSpPr>
          <p:nvPr>
            <p:ph type="body" idx="1"/>
          </p:nvPr>
        </p:nvSpPr>
        <p:spPr>
          <a:xfrm>
            <a:off x="899592" y="1844824"/>
            <a:ext cx="6996521" cy="3942789"/>
          </a:xfrm>
        </p:spPr>
        <p:txBody>
          <a:bodyPr>
            <a:normAutofit fontScale="92500" lnSpcReduction="10000"/>
          </a:bodyPr>
          <a:lstStyle/>
          <a:p>
            <a:pPr algn="just"/>
            <a:r>
              <a:rPr lang="it-IT" b="1" dirty="0">
                <a:solidFill>
                  <a:schemeClr val="tx1"/>
                </a:solidFill>
              </a:rPr>
              <a:t>In nome del Signore Dio eterno. Berengario re </a:t>
            </a:r>
            <a:r>
              <a:rPr lang="it-IT" b="1" dirty="0" smtClean="0">
                <a:solidFill>
                  <a:schemeClr val="tx1"/>
                </a:solidFill>
              </a:rPr>
              <a:t>. </a:t>
            </a:r>
            <a:r>
              <a:rPr lang="it-IT" b="1" dirty="0">
                <a:solidFill>
                  <a:schemeClr val="tx1"/>
                </a:solidFill>
              </a:rPr>
              <a:t>Sappia la devota solerzia di tutti i fedeli della santa chiesa di Dio e nostri presenti e futuri che Ardingo, reverendissimo vescovo e diletto nostro </a:t>
            </a:r>
            <a:r>
              <a:rPr lang="it-IT" b="1" dirty="0" err="1" smtClean="0">
                <a:solidFill>
                  <a:schemeClr val="tx1"/>
                </a:solidFill>
              </a:rPr>
              <a:t>arcicancelliere</a:t>
            </a:r>
            <a:r>
              <a:rPr lang="it-IT" b="1" dirty="0">
                <a:solidFill>
                  <a:schemeClr val="tx1"/>
                </a:solidFill>
              </a:rPr>
              <a:t>, ha pregato umilmente la clemenza della nostra serenità affinché, a causa dell’incursione dei pagani, concedessimo con la nostra autorità al diacono </a:t>
            </a:r>
            <a:r>
              <a:rPr lang="it-IT" b="1" dirty="0" err="1">
                <a:solidFill>
                  <a:schemeClr val="tx1"/>
                </a:solidFill>
              </a:rPr>
              <a:t>Audeberto</a:t>
            </a:r>
            <a:r>
              <a:rPr lang="it-IT" b="1" dirty="0">
                <a:solidFill>
                  <a:schemeClr val="tx1"/>
                </a:solidFill>
              </a:rPr>
              <a:t>, della santa chiesa di Verona, la libertà di costruire un castello nella località detta Nogara, fra le corti delle Due </a:t>
            </a:r>
            <a:r>
              <a:rPr lang="it-IT" b="1" dirty="0" err="1">
                <a:solidFill>
                  <a:schemeClr val="tx1"/>
                </a:solidFill>
              </a:rPr>
              <a:t>quercie</a:t>
            </a:r>
            <a:r>
              <a:rPr lang="it-IT" b="1" dirty="0">
                <a:solidFill>
                  <a:schemeClr val="tx1"/>
                </a:solidFill>
              </a:rPr>
              <a:t> e il villaggio di </a:t>
            </a:r>
            <a:r>
              <a:rPr lang="it-IT" b="1" dirty="0" err="1">
                <a:solidFill>
                  <a:schemeClr val="tx1"/>
                </a:solidFill>
              </a:rPr>
              <a:t>Tilliano</a:t>
            </a:r>
            <a:r>
              <a:rPr lang="it-IT" b="1" dirty="0">
                <a:solidFill>
                  <a:schemeClr val="tx1"/>
                </a:solidFill>
              </a:rPr>
              <a:t>, sulla riva del fiume Tartaro, e ci degnassimo di concedere in perpetuo – dietro le preghiere del predetto vescovo – al detto diacono il permesso di esercitare i commerci e costruire un mercato intorno e dentro il medesimo castello. </a:t>
            </a:r>
          </a:p>
        </p:txBody>
      </p:sp>
    </p:spTree>
    <p:extLst>
      <p:ext uri="{BB962C8B-B14F-4D97-AF65-F5344CB8AC3E}">
        <p14:creationId xmlns:p14="http://schemas.microsoft.com/office/powerpoint/2010/main" val="1621580845"/>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683568" y="764704"/>
            <a:ext cx="7488832" cy="5324535"/>
          </a:xfrm>
          <a:prstGeom prst="rect">
            <a:avLst/>
          </a:prstGeom>
        </p:spPr>
        <p:txBody>
          <a:bodyPr wrap="square">
            <a:spAutoFit/>
          </a:bodyPr>
          <a:lstStyle/>
          <a:p>
            <a:pPr algn="just"/>
            <a:r>
              <a:rPr lang="it-IT" sz="2000" b="1" dirty="0"/>
              <a:t>Cedendo alle degne richieste di quello, abbiamo concesso al diacono </a:t>
            </a:r>
            <a:r>
              <a:rPr lang="it-IT" sz="2000" b="1" dirty="0" err="1"/>
              <a:t>Audeberto</a:t>
            </a:r>
            <a:r>
              <a:rPr lang="it-IT" sz="2000" b="1" dirty="0"/>
              <a:t> di costruire nel predetto luogo e fondo un castello, e con questo scritto gli abbiamo concesso di rafforzarlo con bertesche, merli e propugnacoli e fossati e ogni difesa necessaria […]; e [pertanto] costruisca lì, con il nostro permesso, un mercato di sua proprietà, [e poi] concediamo al medesimo diacono in proprietà, nella sua totalità, il teloneo, la </a:t>
            </a:r>
            <a:r>
              <a:rPr lang="it-IT" sz="2000" b="1" dirty="0" err="1"/>
              <a:t>palifittura</a:t>
            </a:r>
            <a:r>
              <a:rPr lang="it-IT" sz="2000" b="1" dirty="0"/>
              <a:t>, il </a:t>
            </a:r>
            <a:r>
              <a:rPr lang="it-IT" sz="2000" b="1" dirty="0" smtClean="0"/>
              <a:t>ripatico, </a:t>
            </a:r>
            <a:r>
              <a:rPr lang="it-IT" sz="2000" b="1" dirty="0"/>
              <a:t>tutti i redditi e tutte le entrate, i diritti coercitivi o qualunque cosa per qualunque motivo lì sia potuta talvolta appartenere alla parte regia. E nessun conte, visconte, </a:t>
            </a:r>
            <a:r>
              <a:rPr lang="it-IT" sz="2000" b="1" dirty="0" err="1"/>
              <a:t>sculdascio</a:t>
            </a:r>
            <a:r>
              <a:rPr lang="it-IT" sz="2000" b="1" dirty="0"/>
              <a:t>, gastaldo, decano o persona grande o piccola di qualunque dignità e ordine osi custodire il placito nel medesimo castello, o esigere o rivendicare lì qualcos’altro alla parte regia, o presuma richiedere il mansionatico </a:t>
            </a:r>
            <a:r>
              <a:rPr lang="it-IT" sz="2000" b="1" dirty="0" smtClean="0"/>
              <a:t>, </a:t>
            </a:r>
            <a:r>
              <a:rPr lang="it-IT" sz="2000" b="1" dirty="0"/>
              <a:t>o costringa a pagare qualcosa del medesimo mercato alla parte pubblica […].</a:t>
            </a:r>
          </a:p>
        </p:txBody>
      </p:sp>
    </p:spTree>
    <p:extLst>
      <p:ext uri="{BB962C8B-B14F-4D97-AF65-F5344CB8AC3E}">
        <p14:creationId xmlns:p14="http://schemas.microsoft.com/office/powerpoint/2010/main" val="300278351"/>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115616" y="764705"/>
            <a:ext cx="6780497" cy="504055"/>
          </a:xfrm>
        </p:spPr>
        <p:txBody>
          <a:bodyPr>
            <a:normAutofit/>
          </a:bodyPr>
          <a:lstStyle/>
          <a:p>
            <a:r>
              <a:rPr lang="it-IT" sz="2400" b="1" dirty="0" smtClean="0"/>
              <a:t>XXIII. Ugo</a:t>
            </a:r>
            <a:r>
              <a:rPr lang="it-IT" sz="2400" b="1" dirty="0"/>
              <a:t>, Diplomi, FSI 38, n. 15 (928).</a:t>
            </a:r>
          </a:p>
        </p:txBody>
      </p:sp>
      <p:sp>
        <p:nvSpPr>
          <p:cNvPr id="3" name="Segnaposto testo 2"/>
          <p:cNvSpPr>
            <a:spLocks noGrp="1"/>
          </p:cNvSpPr>
          <p:nvPr>
            <p:ph type="body" idx="1"/>
          </p:nvPr>
        </p:nvSpPr>
        <p:spPr>
          <a:xfrm>
            <a:off x="539552" y="1340768"/>
            <a:ext cx="7776864" cy="4824536"/>
          </a:xfrm>
        </p:spPr>
        <p:txBody>
          <a:bodyPr>
            <a:noAutofit/>
          </a:bodyPr>
          <a:lstStyle/>
          <a:p>
            <a:pPr algn="just"/>
            <a:r>
              <a:rPr lang="it-IT" b="1" dirty="0">
                <a:solidFill>
                  <a:schemeClr val="tx1"/>
                </a:solidFill>
              </a:rPr>
              <a:t>In nome di Dio eterno. Ugo per grazia di Dio re </a:t>
            </a:r>
            <a:r>
              <a:rPr lang="it-IT" b="1" dirty="0" smtClean="0">
                <a:solidFill>
                  <a:schemeClr val="tx1"/>
                </a:solidFill>
              </a:rPr>
              <a:t>[…] </a:t>
            </a:r>
            <a:r>
              <a:rPr lang="it-IT" b="1" dirty="0">
                <a:solidFill>
                  <a:schemeClr val="tx1"/>
                </a:solidFill>
              </a:rPr>
              <a:t>Sappia la solerzia di tutti i fedeli della santa chiesa di Dio e nostri, presenti e futuri, che il venerabile vescovo </a:t>
            </a:r>
            <a:r>
              <a:rPr lang="it-IT" b="1" dirty="0" err="1">
                <a:solidFill>
                  <a:schemeClr val="tx1"/>
                </a:solidFill>
              </a:rPr>
              <a:t>Sigefredo</a:t>
            </a:r>
            <a:r>
              <a:rPr lang="it-IT" b="1" dirty="0">
                <a:solidFill>
                  <a:schemeClr val="tx1"/>
                </a:solidFill>
              </a:rPr>
              <a:t>, carissimo e fedele nostro consigliere ha richiesto umilmente alla nostra clemenza che ci degnassimo di concedere ed elargire, con l’autorità di un nostro precetto, tutta la funzione </a:t>
            </a:r>
            <a:r>
              <a:rPr lang="it-IT" b="1" dirty="0" smtClean="0">
                <a:solidFill>
                  <a:schemeClr val="tx1"/>
                </a:solidFill>
              </a:rPr>
              <a:t>pubblica, </a:t>
            </a:r>
            <a:r>
              <a:rPr lang="it-IT" b="1" dirty="0">
                <a:solidFill>
                  <a:schemeClr val="tx1"/>
                </a:solidFill>
              </a:rPr>
              <a:t>nella sua integrità, che per antica consuetudine suole essere esercitata da un ufficiale pubblico – ossia da un conte, un visconte, uno </a:t>
            </a:r>
            <a:r>
              <a:rPr lang="it-IT" b="1" dirty="0" err="1">
                <a:solidFill>
                  <a:schemeClr val="tx1"/>
                </a:solidFill>
              </a:rPr>
              <a:t>sculdascio</a:t>
            </a:r>
            <a:r>
              <a:rPr lang="it-IT" b="1" dirty="0">
                <a:solidFill>
                  <a:schemeClr val="tx1"/>
                </a:solidFill>
              </a:rPr>
              <a:t>, un decano, un </a:t>
            </a:r>
            <a:r>
              <a:rPr lang="it-IT" b="1" dirty="0" err="1">
                <a:solidFill>
                  <a:schemeClr val="tx1"/>
                </a:solidFill>
              </a:rPr>
              <a:t>saltario</a:t>
            </a:r>
            <a:r>
              <a:rPr lang="it-IT" b="1" dirty="0">
                <a:solidFill>
                  <a:schemeClr val="tx1"/>
                </a:solidFill>
              </a:rPr>
              <a:t> o un vicario – alla santa chiesa di Parma costruita in onore di santa Maria, dove è vescovo lo stesso </a:t>
            </a:r>
            <a:r>
              <a:rPr lang="it-IT" b="1" dirty="0" err="1">
                <a:solidFill>
                  <a:schemeClr val="tx1"/>
                </a:solidFill>
              </a:rPr>
              <a:t>Sigefredo</a:t>
            </a:r>
            <a:r>
              <a:rPr lang="it-IT" b="1" dirty="0">
                <a:solidFill>
                  <a:schemeClr val="tx1"/>
                </a:solidFill>
              </a:rPr>
              <a:t>, e alla chiesa di S. Donnino […] su tutti i [suoi] beni […]. Abbiamo acconsentito alle sue preghiere per amore di Dio onnipotente e per l’esaltazione delle medesime chiese e per la salvezza della nostra anima e per il devoto servizio del già nominato venerabile vescovo […].</a:t>
            </a:r>
          </a:p>
        </p:txBody>
      </p:sp>
    </p:spTree>
    <p:extLst>
      <p:ext uri="{BB962C8B-B14F-4D97-AF65-F5344CB8AC3E}">
        <p14:creationId xmlns:p14="http://schemas.microsoft.com/office/powerpoint/2010/main" val="504405057"/>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971600" y="620688"/>
            <a:ext cx="6781484" cy="1152129"/>
          </a:xfrm>
        </p:spPr>
        <p:txBody>
          <a:bodyPr>
            <a:normAutofit/>
          </a:bodyPr>
          <a:lstStyle/>
          <a:p>
            <a:r>
              <a:rPr lang="it-IT" sz="2800" b="1" dirty="0" smtClean="0"/>
              <a:t>XXIV</a:t>
            </a:r>
            <a:r>
              <a:rPr lang="it-IT" sz="2800" b="1" dirty="0"/>
              <a:t>. Ugo e Lotario, Diplomi, FSI 38, n. 53 (940?).</a:t>
            </a:r>
          </a:p>
        </p:txBody>
      </p:sp>
      <p:sp>
        <p:nvSpPr>
          <p:cNvPr id="3" name="Segnaposto testo 2"/>
          <p:cNvSpPr>
            <a:spLocks noGrp="1"/>
          </p:cNvSpPr>
          <p:nvPr>
            <p:ph type="body" idx="1"/>
          </p:nvPr>
        </p:nvSpPr>
        <p:spPr>
          <a:xfrm>
            <a:off x="683568" y="1700808"/>
            <a:ext cx="7488832" cy="4086805"/>
          </a:xfrm>
        </p:spPr>
        <p:txBody>
          <a:bodyPr>
            <a:noAutofit/>
          </a:bodyPr>
          <a:lstStyle/>
          <a:p>
            <a:pPr algn="just"/>
            <a:r>
              <a:rPr lang="it-IT" sz="2400" b="1" dirty="0">
                <a:solidFill>
                  <a:schemeClr val="tx1"/>
                </a:solidFill>
              </a:rPr>
              <a:t>In nome del Signore Dio eterno. Ugo e Lotario per il favore della divina clemenza re </a:t>
            </a:r>
            <a:r>
              <a:rPr lang="it-IT" sz="2400" b="1" dirty="0" smtClean="0">
                <a:solidFill>
                  <a:schemeClr val="tx1"/>
                </a:solidFill>
              </a:rPr>
              <a:t>[…] </a:t>
            </a:r>
            <a:r>
              <a:rPr lang="it-IT" sz="2400" b="1" dirty="0">
                <a:solidFill>
                  <a:schemeClr val="tx1"/>
                </a:solidFill>
              </a:rPr>
              <a:t>Sappia la devozione di tutti i fedeli della santa chiesa di Dio e nostri presenti e futuri che il vescovo Ambrogio e il conte </a:t>
            </a:r>
            <a:r>
              <a:rPr lang="it-IT" sz="2400" b="1" dirty="0" err="1">
                <a:solidFill>
                  <a:schemeClr val="tx1"/>
                </a:solidFill>
              </a:rPr>
              <a:t>Eldrico</a:t>
            </a:r>
            <a:r>
              <a:rPr lang="it-IT" sz="2400" b="1" dirty="0">
                <a:solidFill>
                  <a:schemeClr val="tx1"/>
                </a:solidFill>
              </a:rPr>
              <a:t>, diletti fedeli nostri, hanno richiesto supplichevolmente alla nostra serenità che ci degnassimo di concedere in perpetuo a titolo di proprietà, mediante questo precetto da noi scritto, al nostro fedele conte Aleramo una corte detta Foro, sul fiume Tanaro, nel comitato di Aqui. </a:t>
            </a:r>
          </a:p>
        </p:txBody>
      </p:sp>
    </p:spTree>
    <p:extLst>
      <p:ext uri="{BB962C8B-B14F-4D97-AF65-F5344CB8AC3E}">
        <p14:creationId xmlns:p14="http://schemas.microsoft.com/office/powerpoint/2010/main" val="3639770386"/>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971600" y="980729"/>
            <a:ext cx="6924513" cy="360039"/>
          </a:xfrm>
        </p:spPr>
        <p:txBody>
          <a:bodyPr>
            <a:normAutofit fontScale="90000"/>
          </a:bodyPr>
          <a:lstStyle/>
          <a:p>
            <a:r>
              <a:rPr lang="it-IT" sz="2400" b="1" dirty="0" smtClean="0">
                <a:solidFill>
                  <a:srgbClr val="FF0000"/>
                </a:solidFill>
              </a:rPr>
              <a:t>XXV. Lotario</a:t>
            </a:r>
            <a:r>
              <a:rPr lang="it-IT" sz="2400" b="1" dirty="0">
                <a:solidFill>
                  <a:srgbClr val="FF0000"/>
                </a:solidFill>
              </a:rPr>
              <a:t>, Diplomi, FSI 38, n. 11 (948).</a:t>
            </a:r>
          </a:p>
        </p:txBody>
      </p:sp>
      <p:sp>
        <p:nvSpPr>
          <p:cNvPr id="3" name="Segnaposto testo 2"/>
          <p:cNvSpPr>
            <a:spLocks noGrp="1"/>
          </p:cNvSpPr>
          <p:nvPr>
            <p:ph type="body" idx="1"/>
          </p:nvPr>
        </p:nvSpPr>
        <p:spPr>
          <a:xfrm>
            <a:off x="683568" y="1412776"/>
            <a:ext cx="7488831" cy="4374837"/>
          </a:xfrm>
        </p:spPr>
        <p:txBody>
          <a:bodyPr>
            <a:normAutofit/>
          </a:bodyPr>
          <a:lstStyle/>
          <a:p>
            <a:pPr algn="just"/>
            <a:r>
              <a:rPr lang="it-IT" b="1" dirty="0">
                <a:solidFill>
                  <a:schemeClr val="tx1"/>
                </a:solidFill>
              </a:rPr>
              <a:t>In nome della santa e indivisibile Trinità. Lotario per il favore della divina clemenza re </a:t>
            </a:r>
            <a:r>
              <a:rPr lang="it-IT" b="1" dirty="0" smtClean="0">
                <a:solidFill>
                  <a:schemeClr val="tx1"/>
                </a:solidFill>
              </a:rPr>
              <a:t>[…] </a:t>
            </a:r>
            <a:r>
              <a:rPr lang="it-IT" b="1" dirty="0">
                <a:solidFill>
                  <a:schemeClr val="tx1"/>
                </a:solidFill>
              </a:rPr>
              <a:t>Sappia la totalità di tutti i fedeli della santa chiesa di Dio e nostri, presenti e futuri, che per intervento e richiesta del venerabile vescovo </a:t>
            </a:r>
            <a:r>
              <a:rPr lang="it-IT" b="1" dirty="0" err="1">
                <a:solidFill>
                  <a:schemeClr val="tx1"/>
                </a:solidFill>
              </a:rPr>
              <a:t>Attone</a:t>
            </a:r>
            <a:r>
              <a:rPr lang="it-IT" b="1" dirty="0">
                <a:solidFill>
                  <a:schemeClr val="tx1"/>
                </a:solidFill>
              </a:rPr>
              <a:t> nostro diletto fedele […] con questo nostro precetto […] doniamo alla chiesa della beata madre di Dio e vergine Maria e del martire san Giusto, che è a capo della chiesa di Trieste – dove è vescovo il venerabile Giovanni nostro diletto fedele – tutti i diritti del nostro regno e il potere coercitivo e la pubblica azione giudiziaria e tutto ciò che appartiene alla nostra parte pubblica, tanto nella città di Trieste che fuori, all’intorno e ovunque per un raggio di tre miglia, e tutto il circuito del muro della medesima città con tre porte e postierle […</a:t>
            </a:r>
          </a:p>
        </p:txBody>
      </p:sp>
    </p:spTree>
    <p:extLst>
      <p:ext uri="{BB962C8B-B14F-4D97-AF65-F5344CB8AC3E}">
        <p14:creationId xmlns:p14="http://schemas.microsoft.com/office/powerpoint/2010/main" val="495210687"/>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899592" y="1443841"/>
            <a:ext cx="7128792" cy="4524315"/>
          </a:xfrm>
          <a:prstGeom prst="rect">
            <a:avLst/>
          </a:prstGeom>
        </p:spPr>
        <p:txBody>
          <a:bodyPr wrap="square">
            <a:spAutoFit/>
          </a:bodyPr>
          <a:lstStyle/>
          <a:p>
            <a:pPr algn="just"/>
            <a:r>
              <a:rPr lang="it-IT" sz="2400" b="1" dirty="0"/>
              <a:t>Cedendo alle loro preghiere, concediamo con questo nostro precetto nella sua totalità la medesima corte […], insieme con i castelli, le cappelle, le case, le terre, […] le peschiere, i porti, […] i diritti di caccia, i redditi, i diritti coercitivi, i servi, le ancelle, gli aldi maschi e femmine […]. Inoltre concediamo al medesimo fedele nostro Aleramo e ai suoi eredi ogni </a:t>
            </a:r>
            <a:r>
              <a:rPr lang="it-IT" sz="2400" b="1" dirty="0" err="1"/>
              <a:t>districtio</a:t>
            </a:r>
            <a:r>
              <a:rPr lang="it-IT" sz="2400" b="1" dirty="0"/>
              <a:t> </a:t>
            </a:r>
            <a:r>
              <a:rPr lang="it-IT" sz="2400" b="1" dirty="0" smtClean="0"/>
              <a:t>e </a:t>
            </a:r>
            <a:r>
              <a:rPr lang="it-IT" sz="2400" b="1" dirty="0"/>
              <a:t>funzione pubblica e la pubblica azione giudiziaria […] nella villa di Ronco e su tutti gli arimanni </a:t>
            </a:r>
            <a:r>
              <a:rPr lang="it-IT" sz="2400" b="1" dirty="0" smtClean="0"/>
              <a:t>che </a:t>
            </a:r>
            <a:r>
              <a:rPr lang="it-IT" sz="2400" b="1" dirty="0"/>
              <a:t>lì dimorano […].</a:t>
            </a:r>
          </a:p>
        </p:txBody>
      </p:sp>
    </p:spTree>
    <p:extLst>
      <p:ext uri="{BB962C8B-B14F-4D97-AF65-F5344CB8AC3E}">
        <p14:creationId xmlns:p14="http://schemas.microsoft.com/office/powerpoint/2010/main" val="25314420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27584" y="836712"/>
            <a:ext cx="6564473" cy="576064"/>
          </a:xfrm>
        </p:spPr>
        <p:txBody>
          <a:bodyPr>
            <a:normAutofit/>
          </a:bodyPr>
          <a:lstStyle/>
          <a:p>
            <a:r>
              <a:rPr lang="it-IT" sz="2400" b="1" dirty="0"/>
              <a:t>Editto di Rotari, c. 386.</a:t>
            </a:r>
          </a:p>
        </p:txBody>
      </p:sp>
      <p:sp>
        <p:nvSpPr>
          <p:cNvPr id="3" name="Segnaposto testo 2"/>
          <p:cNvSpPr>
            <a:spLocks noGrp="1"/>
          </p:cNvSpPr>
          <p:nvPr>
            <p:ph type="body" idx="1"/>
          </p:nvPr>
        </p:nvSpPr>
        <p:spPr>
          <a:xfrm>
            <a:off x="827584" y="1772816"/>
            <a:ext cx="7416824" cy="4014797"/>
          </a:xfrm>
        </p:spPr>
        <p:txBody>
          <a:bodyPr>
            <a:normAutofit fontScale="92500" lnSpcReduction="10000"/>
          </a:bodyPr>
          <a:lstStyle/>
          <a:p>
            <a:pPr algn="just"/>
            <a:r>
              <a:rPr lang="it-IT" b="1" dirty="0">
                <a:solidFill>
                  <a:schemeClr val="tx1"/>
                </a:solidFill>
              </a:rPr>
              <a:t>Il presente editto delle nostre disposizioni, che abbiamo composto con il favore di Dio, con il massimo zelo e con le massime veglie concesseci dalla benevolenza celeste, ricercando e ricordando le antiche leggi dei nostri padri che non erano scritte, e che abbiamo istituito, ampliandolo, con pari consiglio e consenso con i principali giudici e con tutto il nostro felicissimo esercito, quanto giova al comune interesse di tutta la nostra stirpe, abbiamo ordinato che sia scritto su questa pergamena, esaminandolo attentamente e tuttavia riservandoci questa [sola] condizione di dover aggiungere a questo editto quanto ancora saremo in grado di ricordare, consentendolo la divina clemenza, con un’accurata ricerca delle antiche leggi longobarde, sia da noi stessi sia grazie a uomini anziani</a:t>
            </a:r>
            <a:r>
              <a:rPr lang="it-IT" b="1" dirty="0"/>
              <a:t>;</a:t>
            </a:r>
          </a:p>
        </p:txBody>
      </p:sp>
    </p:spTree>
    <p:extLst>
      <p:ext uri="{BB962C8B-B14F-4D97-AF65-F5344CB8AC3E}">
        <p14:creationId xmlns:p14="http://schemas.microsoft.com/office/powerpoint/2010/main" val="313331037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stro">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299</TotalTime>
  <Words>11129</Words>
  <Application>Microsoft Office PowerPoint</Application>
  <PresentationFormat>Presentazione su schermo (4:3)</PresentationFormat>
  <Paragraphs>226</Paragraphs>
  <Slides>85</Slides>
  <Notes>1</Notes>
  <HiddenSlides>0</HiddenSlides>
  <MMClips>0</MMClips>
  <ScaleCrop>false</ScaleCrop>
  <HeadingPairs>
    <vt:vector size="4" baseType="variant">
      <vt:variant>
        <vt:lpstr>Tema</vt:lpstr>
      </vt:variant>
      <vt:variant>
        <vt:i4>1</vt:i4>
      </vt:variant>
      <vt:variant>
        <vt:lpstr>Titoli diapositive</vt:lpstr>
      </vt:variant>
      <vt:variant>
        <vt:i4>85</vt:i4>
      </vt:variant>
    </vt:vector>
  </HeadingPairs>
  <TitlesOfParts>
    <vt:vector size="86" baseType="lpstr">
      <vt:lpstr>Austin</vt:lpstr>
      <vt:lpstr>Corso di storia sociale ed economica del Medioevo  a. a. 2022/2023</vt:lpstr>
      <vt:lpstr>1. Codice Teodosiano, XVI, 1, 2 (27 febbraio 380).</vt:lpstr>
      <vt:lpstr>2. Codice Teodosiano, XVI, 10, 12 (8 novembre 392).</vt:lpstr>
      <vt:lpstr>Presentazione standard di PowerPoint</vt:lpstr>
      <vt:lpstr>Presentazione standard di PowerPoint</vt:lpstr>
      <vt:lpstr>    Editto di Rotari. Prologo</vt:lpstr>
      <vt:lpstr>Presentazione standard di PowerPoint</vt:lpstr>
      <vt:lpstr>Presentazione standard di PowerPoint</vt:lpstr>
      <vt:lpstr>Editto di Rotari, c. 386.</vt:lpstr>
      <vt:lpstr>Presentazione standard di PowerPoint</vt:lpstr>
      <vt:lpstr>Editto di Rotari, , cc. 1-8, 48-54 </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IV.Prologo di Liutprando, 713 d. C</vt:lpstr>
      <vt:lpstr>V. Capitolare sulle villae, KK 1.</vt:lpstr>
      <vt:lpstr>Presentazione standard di PowerPoint</vt:lpstr>
      <vt:lpstr>Presentazione standard di PowerPoint</vt:lpstr>
      <vt:lpstr>Presentazione standard di PowerPoint</vt:lpstr>
      <vt:lpstr>Presentazione standard di PowerPoint</vt:lpstr>
      <vt:lpstr>VI.Capitolari franchi, KK 1, c. 8 (801-813?).</vt:lpstr>
      <vt:lpstr>VII.Giuramenti di Quierzy, KK 2, cc. 1-2 (858).</vt:lpstr>
      <vt:lpstr>Presentazione standard di PowerPoint</vt:lpstr>
      <vt:lpstr>VIII. Capitolare di Héristal, KK 1, c. 16 (779).</vt:lpstr>
      <vt:lpstr>IX.Capitolare di Héristal, KK 1, c. 21 (779).</vt:lpstr>
      <vt:lpstr>X. Dhuoda, Manuale per mio figlio, III, 4 (843).</vt:lpstr>
      <vt:lpstr>Presentazione standard di PowerPoint</vt:lpstr>
      <vt:lpstr>XI.Eginardo, Lettere, EE 5, 34.</vt:lpstr>
      <vt:lpstr>XII.Eginardo, Lettere, EE 5, 27.</vt:lpstr>
      <vt:lpstr>XIII.Capitolare generale dei missi dominici, KK 1, cc. 1-5, 13 (802).</vt:lpstr>
      <vt:lpstr>Presentazione standard di PowerPoint</vt:lpstr>
      <vt:lpstr>Presentazione standard di PowerPoint</vt:lpstr>
      <vt:lpstr>Presentazione standard di PowerPoint</vt:lpstr>
      <vt:lpstr>Presentazione standard di PowerPoint</vt:lpstr>
      <vt:lpstr>Presentazione standard di PowerPoint</vt:lpstr>
      <vt:lpstr>XIV.Capitolare di Quierzy-sur-Oise, KK 2, cc. 9, 10 (877).</vt:lpstr>
      <vt:lpstr>Presentazione standard di PowerPoint</vt:lpstr>
      <vt:lpstr>XV.Capitolare Olonese mondano, KK 1, cc. 1-3 (825).</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XVII. Capitolare generale dei missi dominici, KK 1, cc. 1-5, 13 (802).</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XVIII. Capitolare Olonese mondano, KK 1, cc. 1-3 (825).</vt:lpstr>
      <vt:lpstr>Presentazione standard di PowerPoint</vt:lpstr>
      <vt:lpstr>Presentazione standard di PowerPoint</vt:lpstr>
      <vt:lpstr>Presentazione standard di PowerPoint</vt:lpstr>
      <vt:lpstr>XIX. I placiti del “Regnum Italiae”, FSI 92, 1, 49 (845).</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XX. Codice Diplomatico Amiatino, 165 (887).</vt:lpstr>
      <vt:lpstr>Presentazione standard di PowerPoint</vt:lpstr>
      <vt:lpstr>Presentazione standard di PowerPoint</vt:lpstr>
      <vt:lpstr>Berengario I, Diplomi, FSI 35, n. 47 (904).</vt:lpstr>
      <vt:lpstr>Presentazione standard di PowerPoint</vt:lpstr>
      <vt:lpstr>XXII. Berengario I, Diplomi, FSI 35, n.65 (906).</vt:lpstr>
      <vt:lpstr>Presentazione standard di PowerPoint</vt:lpstr>
      <vt:lpstr>XXIII. Ugo, Diplomi, FSI 38, n. 15 (928).</vt:lpstr>
      <vt:lpstr>XXIV. Ugo e Lotario, Diplomi, FSI 38, n. 53 (940?).</vt:lpstr>
      <vt:lpstr>XXV. Lotario, Diplomi, FSI 38, n. 11 (948).</vt:lpstr>
      <vt:lpstr>Presentazione standard di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Corso di storia sociale ed economica del Medioevo  a. a. 2022/2023</dc:title>
  <dc:creator>User</dc:creator>
  <cp:lastModifiedBy>User</cp:lastModifiedBy>
  <cp:revision>29</cp:revision>
  <dcterms:created xsi:type="dcterms:W3CDTF">2022-10-03T21:36:10Z</dcterms:created>
  <dcterms:modified xsi:type="dcterms:W3CDTF">2022-10-25T00:01:07Z</dcterms:modified>
</cp:coreProperties>
</file>