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6" r:id="rId30"/>
    <p:sldId id="287" r:id="rId31"/>
    <p:sldId id="288" r:id="rId32"/>
    <p:sldId id="289" r:id="rId33"/>
    <p:sldId id="290" r:id="rId34"/>
    <p:sldId id="291" r:id="rId35"/>
    <p:sldId id="292" r:id="rId36"/>
    <p:sldId id="294" r:id="rId37"/>
    <p:sldId id="295" r:id="rId38"/>
    <p:sldId id="303" r:id="rId39"/>
    <p:sldId id="304" r:id="rId40"/>
    <p:sldId id="305" r:id="rId41"/>
    <p:sldId id="306" r:id="rId42"/>
    <p:sldId id="307" r:id="rId43"/>
    <p:sldId id="308" r:id="rId44"/>
    <p:sldId id="309" r:id="rId45"/>
    <p:sldId id="296" r:id="rId46"/>
    <p:sldId id="297" r:id="rId47"/>
    <p:sldId id="285" r:id="rId48"/>
    <p:sldId id="316" r:id="rId49"/>
    <p:sldId id="300" r:id="rId50"/>
    <p:sldId id="284" r:id="rId51"/>
    <p:sldId id="310" r:id="rId52"/>
    <p:sldId id="312" r:id="rId53"/>
    <p:sldId id="313" r:id="rId54"/>
    <p:sldId id="315" r:id="rId55"/>
    <p:sldId id="301" r:id="rId56"/>
    <p:sldId id="314" r:id="rId57"/>
    <p:sldId id="311" r:id="rId58"/>
    <p:sldId id="302" r:id="rId59"/>
    <p:sldId id="298" r:id="rId60"/>
    <p:sldId id="326" r:id="rId61"/>
    <p:sldId id="350" r:id="rId62"/>
    <p:sldId id="317" r:id="rId63"/>
    <p:sldId id="328" r:id="rId64"/>
    <p:sldId id="329" r:id="rId65"/>
    <p:sldId id="330" r:id="rId66"/>
    <p:sldId id="331" r:id="rId67"/>
    <p:sldId id="348" r:id="rId68"/>
    <p:sldId id="349" r:id="rId69"/>
    <p:sldId id="344" r:id="rId70"/>
    <p:sldId id="327" r:id="rId71"/>
    <p:sldId id="351" r:id="rId72"/>
    <p:sldId id="318" r:id="rId73"/>
    <p:sldId id="319" r:id="rId74"/>
    <p:sldId id="320" r:id="rId75"/>
    <p:sldId id="321" r:id="rId76"/>
    <p:sldId id="323" r:id="rId77"/>
    <p:sldId id="324" r:id="rId78"/>
    <p:sldId id="322" r:id="rId79"/>
    <p:sldId id="345" r:id="rId80"/>
    <p:sldId id="332" r:id="rId81"/>
    <p:sldId id="333" r:id="rId82"/>
    <p:sldId id="334" r:id="rId83"/>
    <p:sldId id="335" r:id="rId84"/>
    <p:sldId id="336" r:id="rId85"/>
    <p:sldId id="337" r:id="rId86"/>
    <p:sldId id="338" r:id="rId87"/>
    <p:sldId id="339" r:id="rId88"/>
    <p:sldId id="340" r:id="rId89"/>
    <p:sldId id="341" r:id="rId90"/>
    <p:sldId id="343" r:id="rId91"/>
    <p:sldId id="342" r:id="rId92"/>
    <p:sldId id="346" r:id="rId93"/>
    <p:sldId id="347" r:id="rId94"/>
    <p:sldId id="352" r:id="rId95"/>
    <p:sldId id="353" r:id="rId96"/>
    <p:sldId id="354" r:id="rId97"/>
    <p:sldId id="355" r:id="rId98"/>
    <p:sldId id="356" r:id="rId99"/>
    <p:sldId id="357" r:id="rId100"/>
    <p:sldId id="358" r:id="rId101"/>
    <p:sldId id="359" r:id="rId102"/>
    <p:sldId id="360" r:id="rId103"/>
    <p:sldId id="361" r:id="rId10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BE2329D9-15DF-4EFC-A3D9-F01557590EA3}">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6"/>
            <p14:sldId id="287"/>
            <p14:sldId id="288"/>
            <p14:sldId id="289"/>
            <p14:sldId id="290"/>
            <p14:sldId id="291"/>
            <p14:sldId id="292"/>
            <p14:sldId id="294"/>
            <p14:sldId id="295"/>
            <p14:sldId id="303"/>
            <p14:sldId id="304"/>
            <p14:sldId id="305"/>
            <p14:sldId id="306"/>
            <p14:sldId id="307"/>
            <p14:sldId id="308"/>
            <p14:sldId id="309"/>
            <p14:sldId id="296"/>
            <p14:sldId id="297"/>
            <p14:sldId id="285"/>
            <p14:sldId id="316"/>
            <p14:sldId id="300"/>
            <p14:sldId id="284"/>
            <p14:sldId id="310"/>
            <p14:sldId id="312"/>
            <p14:sldId id="313"/>
            <p14:sldId id="315"/>
            <p14:sldId id="301"/>
            <p14:sldId id="314"/>
            <p14:sldId id="311"/>
            <p14:sldId id="302"/>
            <p14:sldId id="298"/>
            <p14:sldId id="326"/>
            <p14:sldId id="350"/>
            <p14:sldId id="317"/>
            <p14:sldId id="328"/>
            <p14:sldId id="329"/>
            <p14:sldId id="330"/>
            <p14:sldId id="331"/>
            <p14:sldId id="348"/>
            <p14:sldId id="349"/>
            <p14:sldId id="344"/>
          </p14:sldIdLst>
        </p14:section>
        <p14:section name="Sezione senza titolo" id="{CFF2F610-0C78-414F-B14E-74970C999D13}">
          <p14:sldIdLst>
            <p14:sldId id="327"/>
            <p14:sldId id="351"/>
            <p14:sldId id="318"/>
            <p14:sldId id="319"/>
            <p14:sldId id="320"/>
            <p14:sldId id="321"/>
            <p14:sldId id="323"/>
            <p14:sldId id="324"/>
            <p14:sldId id="322"/>
            <p14:sldId id="345"/>
            <p14:sldId id="332"/>
            <p14:sldId id="333"/>
            <p14:sldId id="334"/>
            <p14:sldId id="335"/>
            <p14:sldId id="336"/>
            <p14:sldId id="337"/>
            <p14:sldId id="338"/>
            <p14:sldId id="339"/>
            <p14:sldId id="340"/>
            <p14:sldId id="341"/>
            <p14:sldId id="343"/>
            <p14:sldId id="342"/>
            <p14:sldId id="346"/>
            <p14:sldId id="347"/>
            <p14:sldId id="352"/>
            <p14:sldId id="353"/>
            <p14:sldId id="354"/>
            <p14:sldId id="355"/>
            <p14:sldId id="356"/>
            <p14:sldId id="357"/>
            <p14:sldId id="358"/>
            <p14:sldId id="359"/>
            <p14:sldId id="360"/>
            <p14:sldId id="361"/>
          </p14:sldIdLst>
        </p14:section>
      </p14:sectionLst>
    </p:ex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1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11/29/2022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11/29/2022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0D81E05-A8EA-4F63-93E7-C085A186DAC0}"/>
              </a:ext>
            </a:extLst>
          </p:cNvPr>
          <p:cNvSpPr>
            <a:spLocks noGrp="1"/>
          </p:cNvSpPr>
          <p:nvPr>
            <p:ph type="title"/>
          </p:nvPr>
        </p:nvSpPr>
        <p:spPr/>
        <p:txBody>
          <a:bodyPr/>
          <a:lstStyle/>
          <a:p>
            <a:r>
              <a:rPr lang="it-IT" dirty="0">
                <a:latin typeface="Algerian" panose="04020705040A02060702" pitchFamily="82" charset="0"/>
              </a:rPr>
              <a:t>Corso di storia sociale ed economica del medioevo (II)</a:t>
            </a:r>
          </a:p>
        </p:txBody>
      </p:sp>
      <p:sp>
        <p:nvSpPr>
          <p:cNvPr id="3" name="Sottotitolo 2">
            <a:extLst>
              <a:ext uri="{FF2B5EF4-FFF2-40B4-BE49-F238E27FC236}">
                <a16:creationId xmlns="" xmlns:a16="http://schemas.microsoft.com/office/drawing/2014/main" id="{DE7794C8-6C47-46C5-8F6E-F742F30F89FA}"/>
              </a:ext>
            </a:extLst>
          </p:cNvPr>
          <p:cNvSpPr>
            <a:spLocks noGrp="1"/>
          </p:cNvSpPr>
          <p:nvPr>
            <p:ph type="body" idx="1"/>
          </p:nvPr>
        </p:nvSpPr>
        <p:spPr/>
        <p:txBody>
          <a:bodyPr/>
          <a:lstStyle/>
          <a:p>
            <a:r>
              <a:rPr lang="it-IT" dirty="0">
                <a:latin typeface="Algerian" panose="04020705040A02060702" pitchFamily="82" charset="0"/>
              </a:rPr>
              <a:t>Anno 2022-2023</a:t>
            </a:r>
          </a:p>
        </p:txBody>
      </p:sp>
    </p:spTree>
    <p:extLst>
      <p:ext uri="{BB962C8B-B14F-4D97-AF65-F5344CB8AC3E}">
        <p14:creationId xmlns:p14="http://schemas.microsoft.com/office/powerpoint/2010/main" val="3199251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81070" y="1443841"/>
            <a:ext cx="8577330" cy="4401205"/>
          </a:xfrm>
          <a:prstGeom prst="rect">
            <a:avLst/>
          </a:prstGeom>
        </p:spPr>
        <p:txBody>
          <a:bodyPr wrap="square">
            <a:spAutoFit/>
          </a:bodyPr>
          <a:lstStyle/>
          <a:p>
            <a:r>
              <a:rPr lang="it-IT" sz="2000" b="1" dirty="0"/>
              <a:t>Se qualcuno violerà il nostro precetto, sappia che dovrà pagare 1.000 lire d'oro, metà alla nostra camera e metà al vescovo della stessa chiesa. Affinché più autentico sia creduto e con più diligenza osservato da tutti e inviolabilmente custodito, abbiamo ordinato di apporre di mano nostra il sigillo del nostro anello.</a:t>
            </a:r>
          </a:p>
          <a:p>
            <a:endParaRPr lang="it-IT" sz="2000" b="1" dirty="0"/>
          </a:p>
          <a:p>
            <a:r>
              <a:rPr lang="it-IT" sz="2000" b="1" dirty="0"/>
              <a:t>Sigillo di Ottone serenissimo augusto.</a:t>
            </a:r>
          </a:p>
          <a:p>
            <a:endParaRPr lang="it-IT" sz="2000" b="1" dirty="0"/>
          </a:p>
          <a:p>
            <a:r>
              <a:rPr lang="it-IT" sz="2000" b="1" dirty="0"/>
              <a:t>Io </a:t>
            </a:r>
            <a:r>
              <a:rPr lang="it-IT" sz="2000" b="1" dirty="0" err="1"/>
              <a:t>Liutgerio</a:t>
            </a:r>
            <a:r>
              <a:rPr lang="it-IT" sz="2000" b="1" dirty="0"/>
              <a:t>, cancelliere al posto di </a:t>
            </a:r>
            <a:r>
              <a:rPr lang="it-IT" sz="2000" b="1" dirty="0" err="1"/>
              <a:t>Brun</a:t>
            </a:r>
            <a:r>
              <a:rPr lang="it-IT" sz="2000" b="1" dirty="0"/>
              <a:t> arcivescovo e </a:t>
            </a:r>
            <a:r>
              <a:rPr lang="it-IT" sz="2000" b="1" dirty="0" err="1"/>
              <a:t>arcicancelliere</a:t>
            </a:r>
            <a:r>
              <a:rPr lang="it-IT" sz="2000" b="1" dirty="0"/>
              <a:t>, ho eseguito la ricognizione.</a:t>
            </a:r>
          </a:p>
          <a:p>
            <a:endParaRPr lang="it-IT" sz="2000" b="1" dirty="0"/>
          </a:p>
          <a:p>
            <a:r>
              <a:rPr lang="it-IT" sz="2000" b="1" dirty="0"/>
              <a:t>Dato il 3 marzo dell'anno dell'incarnazione del Signore 962, primo dell'impero del serenissimo augusto Ottone, quinta indizione, a Lucca, felicemente nel nome di Dio, amen.</a:t>
            </a:r>
          </a:p>
        </p:txBody>
      </p:sp>
    </p:spTree>
    <p:extLst>
      <p:ext uri="{BB962C8B-B14F-4D97-AF65-F5344CB8AC3E}">
        <p14:creationId xmlns:p14="http://schemas.microsoft.com/office/powerpoint/2010/main" val="31905449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8793" y="811369"/>
            <a:ext cx="9826581" cy="4893647"/>
          </a:xfrm>
          <a:prstGeom prst="rect">
            <a:avLst/>
          </a:prstGeom>
        </p:spPr>
        <p:txBody>
          <a:bodyPr wrap="square">
            <a:spAutoFit/>
          </a:bodyPr>
          <a:lstStyle/>
          <a:p>
            <a:pPr algn="just"/>
            <a:r>
              <a:rPr lang="it-IT" sz="2400" b="1" dirty="0" smtClean="0"/>
              <a:t>Item che le donne, figliole et spose de </a:t>
            </a:r>
            <a:r>
              <a:rPr lang="it-IT" sz="2400" b="1" dirty="0" err="1" smtClean="0"/>
              <a:t>docturi</a:t>
            </a:r>
            <a:r>
              <a:rPr lang="it-IT" sz="2400" b="1" dirty="0" smtClean="0"/>
              <a:t> e </a:t>
            </a:r>
            <a:r>
              <a:rPr lang="it-IT" sz="2400" b="1" dirty="0" err="1" smtClean="0"/>
              <a:t>gentilhomini</a:t>
            </a:r>
            <a:r>
              <a:rPr lang="it-IT" sz="2400" b="1" dirty="0" smtClean="0"/>
              <a:t> non possano portare veste, </a:t>
            </a:r>
            <a:r>
              <a:rPr lang="it-IT" sz="2400" b="1" dirty="0" err="1" smtClean="0"/>
              <a:t>auchi</a:t>
            </a:r>
            <a:r>
              <a:rPr lang="it-IT" sz="2400" b="1" dirty="0" smtClean="0"/>
              <a:t>, fodere né </a:t>
            </a:r>
            <a:r>
              <a:rPr lang="it-IT" sz="2400" b="1" dirty="0" err="1" smtClean="0"/>
              <a:t>guardacori</a:t>
            </a:r>
            <a:r>
              <a:rPr lang="it-IT" sz="2400" b="1" dirty="0" smtClean="0"/>
              <a:t> de </a:t>
            </a:r>
            <a:r>
              <a:rPr lang="it-IT" sz="2400" b="1" dirty="0" err="1" smtClean="0"/>
              <a:t>brocato</a:t>
            </a:r>
            <a:r>
              <a:rPr lang="it-IT" sz="2400" b="1" dirty="0" smtClean="0"/>
              <a:t> d’oro né de argento, né possano portare se non uno </a:t>
            </a:r>
            <a:r>
              <a:rPr lang="it-IT" sz="2400" b="1" dirty="0" err="1" smtClean="0"/>
              <a:t>zogliello</a:t>
            </a:r>
            <a:r>
              <a:rPr lang="it-IT" sz="2400" b="1" dirty="0" smtClean="0"/>
              <a:t> da spalla et uno de </a:t>
            </a:r>
            <a:r>
              <a:rPr lang="it-IT" sz="2400" b="1" dirty="0" err="1" smtClean="0"/>
              <a:t>trezza</a:t>
            </a:r>
            <a:r>
              <a:rPr lang="it-IT" sz="2400" b="1" dirty="0" smtClean="0"/>
              <a:t> o </a:t>
            </a:r>
            <a:r>
              <a:rPr lang="it-IT" sz="2400" b="1" dirty="0" err="1" smtClean="0"/>
              <a:t>voleno</a:t>
            </a:r>
            <a:r>
              <a:rPr lang="it-IT" sz="2400" b="1" dirty="0" smtClean="0"/>
              <a:t> uno </a:t>
            </a:r>
            <a:r>
              <a:rPr lang="it-IT" sz="2400" b="1" dirty="0" err="1" smtClean="0"/>
              <a:t>vezolo</a:t>
            </a:r>
            <a:r>
              <a:rPr lang="it-IT" sz="2400" b="1" dirty="0" smtClean="0"/>
              <a:t> de perle in loco de uno de </a:t>
            </a:r>
            <a:r>
              <a:rPr lang="it-IT" sz="2400" b="1" dirty="0" err="1" smtClean="0"/>
              <a:t>dicti</a:t>
            </a:r>
            <a:r>
              <a:rPr lang="it-IT" sz="2400" b="1" dirty="0" smtClean="0"/>
              <a:t> </a:t>
            </a:r>
            <a:r>
              <a:rPr lang="it-IT" sz="2400" b="1" dirty="0" err="1" smtClean="0"/>
              <a:t>zoglielli</a:t>
            </a:r>
            <a:r>
              <a:rPr lang="it-IT" sz="2400" b="1" dirty="0" smtClean="0"/>
              <a:t>, sì che </a:t>
            </a:r>
            <a:r>
              <a:rPr lang="it-IT" sz="2400" b="1" dirty="0" err="1" smtClean="0"/>
              <a:t>elcto</a:t>
            </a:r>
            <a:r>
              <a:rPr lang="it-IT" sz="2400" b="1" dirty="0" smtClean="0"/>
              <a:t> una volta l’uno non possano più portare l’altro. Possano </a:t>
            </a:r>
            <a:r>
              <a:rPr lang="it-IT" sz="2400" b="1" dirty="0" err="1" smtClean="0"/>
              <a:t>etiam</a:t>
            </a:r>
            <a:r>
              <a:rPr lang="it-IT" sz="2400" b="1" dirty="0" smtClean="0"/>
              <a:t> portare maniche de </a:t>
            </a:r>
            <a:r>
              <a:rPr lang="it-IT" sz="2400" b="1" dirty="0" err="1" smtClean="0"/>
              <a:t>brocato</a:t>
            </a:r>
            <a:r>
              <a:rPr lang="it-IT" sz="2400" b="1" dirty="0" smtClean="0"/>
              <a:t> d’oro et de argento et </a:t>
            </a:r>
            <a:r>
              <a:rPr lang="it-IT" sz="2400" b="1" dirty="0" err="1" smtClean="0"/>
              <a:t>texuto</a:t>
            </a:r>
            <a:r>
              <a:rPr lang="it-IT" sz="2400" b="1" dirty="0" smtClean="0"/>
              <a:t> de </a:t>
            </a:r>
            <a:r>
              <a:rPr lang="it-IT" sz="2400" b="1" dirty="0" err="1" smtClean="0"/>
              <a:t>brocato</a:t>
            </a:r>
            <a:r>
              <a:rPr lang="it-IT" sz="2400" b="1" dirty="0" smtClean="0"/>
              <a:t> d’oro. Possano </a:t>
            </a:r>
            <a:r>
              <a:rPr lang="it-IT" sz="2400" b="1" dirty="0" err="1" smtClean="0"/>
              <a:t>etiam</a:t>
            </a:r>
            <a:r>
              <a:rPr lang="it-IT" sz="2400" b="1" dirty="0" smtClean="0"/>
              <a:t> portare veste, </a:t>
            </a:r>
            <a:r>
              <a:rPr lang="it-IT" sz="2400" b="1" dirty="0" err="1" smtClean="0"/>
              <a:t>auchi</a:t>
            </a:r>
            <a:r>
              <a:rPr lang="it-IT" sz="2400" b="1" dirty="0" smtClean="0"/>
              <a:t>, maniche e </a:t>
            </a:r>
            <a:r>
              <a:rPr lang="it-IT" sz="2400" b="1" dirty="0" err="1" smtClean="0"/>
              <a:t>guardacori</a:t>
            </a:r>
            <a:r>
              <a:rPr lang="it-IT" sz="2400" b="1" dirty="0" smtClean="0"/>
              <a:t> de </a:t>
            </a:r>
            <a:r>
              <a:rPr lang="it-IT" sz="2400" b="1" dirty="0" err="1" smtClean="0"/>
              <a:t>cremesino</a:t>
            </a:r>
            <a:r>
              <a:rPr lang="it-IT" sz="2400" b="1" dirty="0" smtClean="0"/>
              <a:t> et de altro drappo et panno et possano portare </a:t>
            </a:r>
            <a:r>
              <a:rPr lang="it-IT" sz="2400" b="1" dirty="0" err="1" smtClean="0"/>
              <a:t>chiavacori</a:t>
            </a:r>
            <a:r>
              <a:rPr lang="it-IT" sz="2400" b="1" dirty="0" smtClean="0"/>
              <a:t>, cordelle d’oro, collari et recami che in tutto non </a:t>
            </a:r>
            <a:r>
              <a:rPr lang="it-IT" sz="2400" b="1" dirty="0" err="1" smtClean="0"/>
              <a:t>excedano</a:t>
            </a:r>
            <a:r>
              <a:rPr lang="it-IT" sz="2400" b="1" dirty="0" smtClean="0"/>
              <a:t> la valuta de ducati </a:t>
            </a:r>
            <a:r>
              <a:rPr lang="it-IT" sz="2400" b="1" dirty="0" err="1" smtClean="0"/>
              <a:t>vintecinque</a:t>
            </a:r>
            <a:r>
              <a:rPr lang="it-IT" sz="2400" b="1" dirty="0" smtClean="0"/>
              <a:t>, pure che non </a:t>
            </a:r>
            <a:r>
              <a:rPr lang="it-IT" sz="2400" b="1" dirty="0" err="1" smtClean="0"/>
              <a:t>exceda</a:t>
            </a:r>
            <a:r>
              <a:rPr lang="it-IT" sz="2400" b="1" dirty="0" smtClean="0"/>
              <a:t> in tutto la spesa la </a:t>
            </a:r>
            <a:r>
              <a:rPr lang="it-IT" sz="2400" b="1" dirty="0" err="1" smtClean="0"/>
              <a:t>limitatione</a:t>
            </a:r>
            <a:r>
              <a:rPr lang="it-IT" sz="2400" b="1" dirty="0" smtClean="0"/>
              <a:t> della dota </a:t>
            </a:r>
            <a:r>
              <a:rPr lang="it-IT" sz="2400" b="1" dirty="0" err="1" smtClean="0"/>
              <a:t>antedicta</a:t>
            </a:r>
            <a:r>
              <a:rPr lang="it-IT" sz="2400" b="1" dirty="0" smtClean="0"/>
              <a:t> . Et posano portare et usare le cose </a:t>
            </a:r>
            <a:r>
              <a:rPr lang="it-IT" sz="2400" b="1" dirty="0" err="1" smtClean="0"/>
              <a:t>menore</a:t>
            </a:r>
            <a:r>
              <a:rPr lang="it-IT" sz="2400" b="1" dirty="0" smtClean="0"/>
              <a:t> de queste ma le </a:t>
            </a:r>
            <a:r>
              <a:rPr lang="it-IT" sz="2400" b="1" dirty="0" err="1" smtClean="0"/>
              <a:t>mazorenon</a:t>
            </a:r>
            <a:r>
              <a:rPr lang="it-IT" sz="2400" b="1" dirty="0" smtClean="0"/>
              <a:t> . </a:t>
            </a:r>
            <a:r>
              <a:rPr lang="it-IT" sz="2400" b="1" dirty="0" err="1" smtClean="0"/>
              <a:t>Maneghe</a:t>
            </a:r>
            <a:r>
              <a:rPr lang="it-IT" sz="2400" b="1" dirty="0" smtClean="0"/>
              <a:t> non possano portare foderate de </a:t>
            </a:r>
            <a:r>
              <a:rPr lang="it-IT" sz="2400" b="1" dirty="0" err="1" smtClean="0"/>
              <a:t>brocato</a:t>
            </a:r>
            <a:r>
              <a:rPr lang="it-IT" sz="2400" b="1" dirty="0" smtClean="0"/>
              <a:t> d’oro né de argento come è </a:t>
            </a:r>
            <a:r>
              <a:rPr lang="it-IT" sz="2400" b="1" dirty="0" err="1" smtClean="0"/>
              <a:t>dicto</a:t>
            </a:r>
            <a:r>
              <a:rPr lang="it-IT" sz="2400" b="1" dirty="0" smtClean="0"/>
              <a:t> né de martori né de </a:t>
            </a:r>
            <a:r>
              <a:rPr lang="it-IT" sz="2400" b="1" dirty="0" err="1" smtClean="0"/>
              <a:t>gebelini</a:t>
            </a:r>
            <a:r>
              <a:rPr lang="it-IT" sz="2400" b="1" dirty="0" smtClean="0"/>
              <a:t>.    </a:t>
            </a:r>
            <a:endParaRPr lang="it-IT" sz="2400" b="1" dirty="0"/>
          </a:p>
        </p:txBody>
      </p:sp>
    </p:spTree>
    <p:extLst>
      <p:ext uri="{BB962C8B-B14F-4D97-AF65-F5344CB8AC3E}">
        <p14:creationId xmlns:p14="http://schemas.microsoft.com/office/powerpoint/2010/main" val="333443401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88642" y="759854"/>
            <a:ext cx="9852338" cy="4708981"/>
          </a:xfrm>
          <a:prstGeom prst="rect">
            <a:avLst/>
          </a:prstGeom>
        </p:spPr>
        <p:txBody>
          <a:bodyPr wrap="square">
            <a:spAutoFit/>
          </a:bodyPr>
          <a:lstStyle/>
          <a:p>
            <a:pPr algn="just"/>
            <a:r>
              <a:rPr lang="it-IT" sz="2000" b="1" dirty="0" smtClean="0"/>
              <a:t>Item  che li </a:t>
            </a:r>
            <a:r>
              <a:rPr lang="it-IT" sz="2000" b="1" dirty="0" err="1" smtClean="0"/>
              <a:t>gentilhomini</a:t>
            </a:r>
            <a:r>
              <a:rPr lang="it-IT" sz="2000" b="1" dirty="0" smtClean="0"/>
              <a:t> se intendano essere </a:t>
            </a:r>
            <a:r>
              <a:rPr lang="it-IT" sz="2000" b="1" dirty="0" err="1" smtClean="0"/>
              <a:t>quilli</a:t>
            </a:r>
            <a:r>
              <a:rPr lang="it-IT" sz="2000" b="1" dirty="0" smtClean="0"/>
              <a:t> che per origine propria, paterna et de </a:t>
            </a:r>
            <a:r>
              <a:rPr lang="it-IT" sz="2000" b="1" dirty="0" err="1" smtClean="0"/>
              <a:t>lolo</a:t>
            </a:r>
            <a:r>
              <a:rPr lang="it-IT" sz="2000" b="1" dirty="0" smtClean="0"/>
              <a:t> insieme siano </a:t>
            </a:r>
            <a:r>
              <a:rPr lang="it-IT" sz="2000" b="1" dirty="0" err="1" smtClean="0"/>
              <a:t>citadini</a:t>
            </a:r>
            <a:r>
              <a:rPr lang="it-IT" sz="2000" b="1" dirty="0" smtClean="0"/>
              <a:t> de Bologna et che da trenta anni in qua mai per alcuno tempo loro </a:t>
            </a:r>
            <a:r>
              <a:rPr lang="it-IT" sz="2000" b="1" dirty="0" err="1" smtClean="0"/>
              <a:t>proprii</a:t>
            </a:r>
            <a:r>
              <a:rPr lang="it-IT" sz="2000" b="1" dirty="0" smtClean="0"/>
              <a:t> non </a:t>
            </a:r>
            <a:r>
              <a:rPr lang="it-IT" sz="2000" b="1" dirty="0" err="1" smtClean="0"/>
              <a:t>habiano</a:t>
            </a:r>
            <a:r>
              <a:rPr lang="it-IT" sz="2000" b="1" dirty="0" smtClean="0"/>
              <a:t> </a:t>
            </a:r>
            <a:r>
              <a:rPr lang="it-IT" sz="2000" b="1" dirty="0" err="1" smtClean="0"/>
              <a:t>exercitato</a:t>
            </a:r>
            <a:r>
              <a:rPr lang="it-IT" sz="2000" b="1" dirty="0" smtClean="0"/>
              <a:t> alcuna arte, </a:t>
            </a:r>
            <a:r>
              <a:rPr lang="it-IT" sz="2000" b="1" dirty="0" err="1" smtClean="0"/>
              <a:t>overo</a:t>
            </a:r>
            <a:r>
              <a:rPr lang="it-IT" sz="2000" b="1" dirty="0" smtClean="0"/>
              <a:t> che </a:t>
            </a:r>
            <a:r>
              <a:rPr lang="it-IT" sz="2000" b="1" dirty="0" err="1" smtClean="0"/>
              <a:t>havendo</a:t>
            </a:r>
            <a:r>
              <a:rPr lang="it-IT" sz="2000" b="1" dirty="0" smtClean="0"/>
              <a:t> </a:t>
            </a:r>
            <a:r>
              <a:rPr lang="it-IT" sz="2000" b="1" dirty="0" err="1" smtClean="0"/>
              <a:t>doe</a:t>
            </a:r>
            <a:r>
              <a:rPr lang="it-IT" sz="2000" b="1" dirty="0" smtClean="0"/>
              <a:t> solamente delle </a:t>
            </a:r>
            <a:r>
              <a:rPr lang="it-IT" sz="2000" b="1" dirty="0" err="1" smtClean="0"/>
              <a:t>predicte</a:t>
            </a:r>
            <a:r>
              <a:rPr lang="it-IT" sz="2000" b="1" dirty="0" smtClean="0"/>
              <a:t> origine non </a:t>
            </a:r>
            <a:r>
              <a:rPr lang="it-IT" sz="2000" b="1" dirty="0" err="1" smtClean="0"/>
              <a:t>habiando</a:t>
            </a:r>
            <a:r>
              <a:rPr lang="it-IT" sz="2000" b="1" dirty="0" smtClean="0"/>
              <a:t> mai </a:t>
            </a:r>
            <a:r>
              <a:rPr lang="it-IT" sz="2000" b="1" dirty="0" err="1" smtClean="0"/>
              <a:t>exercitato</a:t>
            </a:r>
            <a:r>
              <a:rPr lang="it-IT" sz="2000" b="1" dirty="0" smtClean="0"/>
              <a:t>  arte alcuna da trenta anni in qua come è </a:t>
            </a:r>
            <a:r>
              <a:rPr lang="it-IT" sz="2000" b="1" dirty="0" err="1" smtClean="0"/>
              <a:t>dicto</a:t>
            </a:r>
            <a:r>
              <a:rPr lang="it-IT" sz="2000" b="1" dirty="0" smtClean="0"/>
              <a:t> et </a:t>
            </a:r>
            <a:r>
              <a:rPr lang="it-IT" sz="2000" b="1" dirty="0" err="1" smtClean="0"/>
              <a:t>habiano</a:t>
            </a:r>
            <a:r>
              <a:rPr lang="it-IT" sz="2000" b="1" dirty="0" smtClean="0"/>
              <a:t> </a:t>
            </a:r>
            <a:r>
              <a:rPr lang="it-IT" sz="2000" b="1" dirty="0" err="1" smtClean="0"/>
              <a:t>havuto</a:t>
            </a:r>
            <a:r>
              <a:rPr lang="it-IT" sz="2000" b="1" dirty="0" smtClean="0"/>
              <a:t> o </a:t>
            </a:r>
            <a:r>
              <a:rPr lang="it-IT" sz="2000" b="1" dirty="0" err="1" smtClean="0"/>
              <a:t>habiano</a:t>
            </a:r>
            <a:r>
              <a:rPr lang="it-IT" sz="2000" b="1" dirty="0" smtClean="0"/>
              <a:t> de presente </a:t>
            </a:r>
            <a:r>
              <a:rPr lang="it-IT" sz="2000" b="1" dirty="0" err="1" smtClean="0"/>
              <a:t>docturi</a:t>
            </a:r>
            <a:r>
              <a:rPr lang="it-IT" sz="2000" b="1" dirty="0" smtClean="0"/>
              <a:t> o cavalieri una o più della </a:t>
            </a:r>
            <a:r>
              <a:rPr lang="it-IT" sz="2000" b="1" dirty="0" err="1" smtClean="0"/>
              <a:t>casada</a:t>
            </a:r>
            <a:r>
              <a:rPr lang="it-IT" sz="2000" b="1" dirty="0" smtClean="0"/>
              <a:t> </a:t>
            </a:r>
            <a:r>
              <a:rPr lang="it-IT" sz="2000" b="1" dirty="0" err="1" smtClean="0"/>
              <a:t>soa</a:t>
            </a:r>
            <a:r>
              <a:rPr lang="it-IT" sz="2000" b="1" dirty="0" smtClean="0"/>
              <a:t>. Ma </a:t>
            </a:r>
            <a:r>
              <a:rPr lang="it-IT" sz="2000" b="1" dirty="0" err="1" smtClean="0"/>
              <a:t>quilli</a:t>
            </a:r>
            <a:r>
              <a:rPr lang="it-IT" sz="2000" b="1" dirty="0" smtClean="0"/>
              <a:t> che non </a:t>
            </a:r>
            <a:r>
              <a:rPr lang="it-IT" sz="2000" b="1" dirty="0" err="1" smtClean="0"/>
              <a:t>haverano</a:t>
            </a:r>
            <a:r>
              <a:rPr lang="it-IT" sz="2000" b="1" dirty="0" smtClean="0"/>
              <a:t> una delle condicione </a:t>
            </a:r>
            <a:r>
              <a:rPr lang="it-IT" sz="2000" b="1" dirty="0" err="1" smtClean="0"/>
              <a:t>predicte</a:t>
            </a:r>
            <a:r>
              <a:rPr lang="it-IT" sz="2000" b="1" dirty="0" smtClean="0"/>
              <a:t> siano et se intendano essere nel grado qui </a:t>
            </a:r>
            <a:r>
              <a:rPr lang="it-IT" sz="2000" b="1" dirty="0" err="1" smtClean="0"/>
              <a:t>apresso</a:t>
            </a:r>
            <a:r>
              <a:rPr lang="it-IT" sz="2000" b="1" dirty="0" smtClean="0"/>
              <a:t> </a:t>
            </a:r>
            <a:r>
              <a:rPr lang="it-IT" sz="2000" b="1" dirty="0" err="1" smtClean="0"/>
              <a:t>dechiarito</a:t>
            </a:r>
            <a:r>
              <a:rPr lang="it-IT" sz="2000" b="1" dirty="0" smtClean="0"/>
              <a:t>.</a:t>
            </a:r>
          </a:p>
          <a:p>
            <a:pPr algn="just"/>
            <a:r>
              <a:rPr lang="it-IT" sz="2000" b="1" dirty="0" smtClean="0"/>
              <a:t>Item che le donne, figliole et spose di </a:t>
            </a:r>
            <a:r>
              <a:rPr lang="it-IT" sz="2000" b="1" dirty="0" err="1" smtClean="0"/>
              <a:t>nodari</a:t>
            </a:r>
            <a:r>
              <a:rPr lang="it-IT" sz="2000" b="1" dirty="0" smtClean="0"/>
              <a:t>, </a:t>
            </a:r>
            <a:r>
              <a:rPr lang="it-IT" sz="2000" b="1" dirty="0" err="1" smtClean="0"/>
              <a:t>cambiaduri</a:t>
            </a:r>
            <a:r>
              <a:rPr lang="it-IT" sz="2000" b="1" dirty="0" smtClean="0"/>
              <a:t>, drappieri et de </a:t>
            </a:r>
            <a:r>
              <a:rPr lang="it-IT" sz="2000" b="1" dirty="0" err="1" smtClean="0"/>
              <a:t>quilli</a:t>
            </a:r>
            <a:r>
              <a:rPr lang="it-IT" sz="2000" b="1" dirty="0" smtClean="0"/>
              <a:t> de l’arte della seta, li quali siano delle tre origine </a:t>
            </a:r>
            <a:r>
              <a:rPr lang="it-IT" sz="2000" b="1" dirty="0" err="1" smtClean="0"/>
              <a:t>antedicte</a:t>
            </a:r>
            <a:r>
              <a:rPr lang="it-IT" sz="2000" b="1" dirty="0" smtClean="0"/>
              <a:t>, </a:t>
            </a:r>
            <a:r>
              <a:rPr lang="it-IT" sz="2000" b="1" dirty="0" err="1"/>
              <a:t>z</a:t>
            </a:r>
            <a:r>
              <a:rPr lang="it-IT" sz="2000" b="1" dirty="0" err="1" smtClean="0"/>
              <a:t>oè</a:t>
            </a:r>
            <a:r>
              <a:rPr lang="it-IT" sz="2000" b="1" dirty="0" smtClean="0"/>
              <a:t> propria, paterna et de </a:t>
            </a:r>
            <a:r>
              <a:rPr lang="it-IT" sz="2000" b="1" dirty="0" err="1" smtClean="0"/>
              <a:t>lolo</a:t>
            </a:r>
            <a:r>
              <a:rPr lang="it-IT" sz="2000" b="1" dirty="0" smtClean="0"/>
              <a:t> insieme, et de </a:t>
            </a:r>
            <a:r>
              <a:rPr lang="it-IT" sz="2000" b="1" dirty="0" err="1" smtClean="0"/>
              <a:t>quillli</a:t>
            </a:r>
            <a:r>
              <a:rPr lang="it-IT" sz="2000" b="1" dirty="0" smtClean="0"/>
              <a:t> che non </a:t>
            </a:r>
            <a:r>
              <a:rPr lang="it-IT" sz="2000" b="1" dirty="0" err="1" smtClean="0"/>
              <a:t>hano</a:t>
            </a:r>
            <a:r>
              <a:rPr lang="it-IT" sz="2000" b="1" dirty="0" smtClean="0"/>
              <a:t> le </a:t>
            </a:r>
            <a:r>
              <a:rPr lang="it-IT" sz="2000" b="1" dirty="0" err="1" smtClean="0"/>
              <a:t>condicioni</a:t>
            </a:r>
            <a:r>
              <a:rPr lang="it-IT" sz="2000" b="1" dirty="0" smtClean="0"/>
              <a:t> </a:t>
            </a:r>
            <a:r>
              <a:rPr lang="it-IT" sz="2000" b="1" dirty="0" err="1" smtClean="0"/>
              <a:t>delli</a:t>
            </a:r>
            <a:r>
              <a:rPr lang="it-IT" sz="2000" b="1" dirty="0" smtClean="0"/>
              <a:t> </a:t>
            </a:r>
            <a:r>
              <a:rPr lang="it-IT" sz="2000" b="1" dirty="0" err="1" smtClean="0"/>
              <a:t>gentilhomini</a:t>
            </a:r>
            <a:r>
              <a:rPr lang="it-IT" sz="2000" b="1" dirty="0" smtClean="0"/>
              <a:t> </a:t>
            </a:r>
            <a:r>
              <a:rPr lang="it-IT" sz="2000" b="1" dirty="0" err="1" smtClean="0"/>
              <a:t>predicti</a:t>
            </a:r>
            <a:r>
              <a:rPr lang="it-IT" sz="2000" b="1" dirty="0" smtClean="0"/>
              <a:t>, li quali </a:t>
            </a:r>
            <a:r>
              <a:rPr lang="it-IT" sz="2000" b="1" dirty="0" err="1" smtClean="0"/>
              <a:t>cadeno</a:t>
            </a:r>
            <a:r>
              <a:rPr lang="it-IT" sz="2000" b="1" dirty="0" smtClean="0"/>
              <a:t> in questo grado possano </a:t>
            </a:r>
            <a:r>
              <a:rPr lang="it-IT" sz="2000" b="1" dirty="0" err="1" smtClean="0"/>
              <a:t>portareuno</a:t>
            </a:r>
            <a:r>
              <a:rPr lang="it-IT" sz="2000" b="1" dirty="0" smtClean="0"/>
              <a:t> paro de maniche de </a:t>
            </a:r>
            <a:r>
              <a:rPr lang="it-IT" sz="2000" b="1" dirty="0" err="1" smtClean="0"/>
              <a:t>brocato</a:t>
            </a:r>
            <a:r>
              <a:rPr lang="it-IT" sz="2000" b="1" dirty="0" smtClean="0"/>
              <a:t> d’oro o de argento, sì che </a:t>
            </a:r>
            <a:r>
              <a:rPr lang="it-IT" sz="2000" b="1" dirty="0" err="1" smtClean="0"/>
              <a:t>electo</a:t>
            </a:r>
            <a:r>
              <a:rPr lang="it-IT" sz="2000" b="1" dirty="0" smtClean="0"/>
              <a:t> uno drappo non possano più portare l’altro, et possano portare </a:t>
            </a:r>
            <a:r>
              <a:rPr lang="it-IT" sz="2000" b="1" dirty="0" err="1" smtClean="0"/>
              <a:t>texuto</a:t>
            </a:r>
            <a:r>
              <a:rPr lang="it-IT" sz="2000" b="1" dirty="0" smtClean="0"/>
              <a:t> de </a:t>
            </a:r>
            <a:r>
              <a:rPr lang="it-IT" sz="2000" b="1" dirty="0" err="1" smtClean="0"/>
              <a:t>brocato</a:t>
            </a:r>
            <a:r>
              <a:rPr lang="it-IT" sz="2000" b="1" dirty="0" smtClean="0"/>
              <a:t> d’oro, uno solo </a:t>
            </a:r>
            <a:r>
              <a:rPr lang="it-IT" sz="2000" b="1" dirty="0" err="1" smtClean="0"/>
              <a:t>zoglielloo</a:t>
            </a:r>
            <a:r>
              <a:rPr lang="it-IT" sz="2000" b="1" dirty="0" smtClean="0"/>
              <a:t> collana de perle o uno </a:t>
            </a:r>
            <a:r>
              <a:rPr lang="it-IT" sz="2000" b="1" dirty="0" err="1" smtClean="0"/>
              <a:t>vezolo</a:t>
            </a:r>
            <a:r>
              <a:rPr lang="it-IT" sz="2000" b="1" dirty="0" smtClean="0"/>
              <a:t> de perle, pure che non </a:t>
            </a:r>
            <a:r>
              <a:rPr lang="it-IT" sz="2000" b="1" dirty="0" err="1" smtClean="0"/>
              <a:t>habiano</a:t>
            </a:r>
            <a:r>
              <a:rPr lang="it-IT" sz="2000" b="1" dirty="0" smtClean="0"/>
              <a:t> né possano usare se non una delle cose </a:t>
            </a:r>
            <a:r>
              <a:rPr lang="it-IT" sz="2000" b="1" dirty="0" err="1" smtClean="0"/>
              <a:t>antedicte</a:t>
            </a:r>
            <a:r>
              <a:rPr lang="it-IT" sz="2000" b="1" dirty="0" smtClean="0"/>
              <a:t> , et quella </a:t>
            </a:r>
            <a:r>
              <a:rPr lang="it-IT" sz="2000" b="1" dirty="0" err="1" smtClean="0"/>
              <a:t>electa</a:t>
            </a:r>
            <a:r>
              <a:rPr lang="it-IT" sz="2000" b="1" dirty="0" smtClean="0"/>
              <a:t> non possano più usare </a:t>
            </a:r>
            <a:r>
              <a:rPr lang="it-IT" sz="2000" b="1" dirty="0" err="1" smtClean="0"/>
              <a:t>l’altre</a:t>
            </a:r>
            <a:r>
              <a:rPr lang="it-IT" sz="2000" b="1" dirty="0" smtClean="0"/>
              <a:t>.</a:t>
            </a:r>
            <a:endParaRPr lang="it-IT" sz="2000" b="1" dirty="0"/>
          </a:p>
        </p:txBody>
      </p:sp>
    </p:spTree>
    <p:extLst>
      <p:ext uri="{BB962C8B-B14F-4D97-AF65-F5344CB8AC3E}">
        <p14:creationId xmlns:p14="http://schemas.microsoft.com/office/powerpoint/2010/main" val="323052428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43189" y="1171977"/>
            <a:ext cx="10573555" cy="4093428"/>
          </a:xfrm>
          <a:prstGeom prst="rect">
            <a:avLst/>
          </a:prstGeom>
        </p:spPr>
        <p:txBody>
          <a:bodyPr wrap="square">
            <a:spAutoFit/>
          </a:bodyPr>
          <a:lstStyle/>
          <a:p>
            <a:pPr algn="just"/>
            <a:r>
              <a:rPr lang="it-IT" b="1" dirty="0" smtClean="0"/>
              <a:t>Et  </a:t>
            </a:r>
            <a:r>
              <a:rPr lang="it-IT" sz="2000" b="1" dirty="0" smtClean="0"/>
              <a:t>possano </a:t>
            </a:r>
            <a:r>
              <a:rPr lang="it-IT" sz="2000" b="1" dirty="0" err="1" smtClean="0"/>
              <a:t>havere</a:t>
            </a:r>
            <a:r>
              <a:rPr lang="it-IT" sz="2000" b="1" dirty="0" smtClean="0"/>
              <a:t> veste de drappo de seta de </a:t>
            </a:r>
            <a:r>
              <a:rPr lang="it-IT" sz="2000" b="1" dirty="0" err="1" smtClean="0"/>
              <a:t>omne</a:t>
            </a:r>
            <a:r>
              <a:rPr lang="it-IT" sz="2000" b="1" dirty="0" smtClean="0"/>
              <a:t> colore et maniche, </a:t>
            </a:r>
            <a:r>
              <a:rPr lang="it-IT" sz="2000" b="1" dirty="0" err="1" smtClean="0"/>
              <a:t>auchi</a:t>
            </a:r>
            <a:r>
              <a:rPr lang="it-IT" sz="2000" b="1" dirty="0" smtClean="0"/>
              <a:t> et </a:t>
            </a:r>
            <a:r>
              <a:rPr lang="it-IT" sz="2000" b="1" dirty="0" err="1" smtClean="0"/>
              <a:t>guardacori</a:t>
            </a:r>
            <a:r>
              <a:rPr lang="it-IT" sz="2000" b="1" dirty="0" smtClean="0"/>
              <a:t> per lo simile pure che non siano foderate de </a:t>
            </a:r>
            <a:r>
              <a:rPr lang="it-IT" sz="2000" b="1" dirty="0" err="1" smtClean="0"/>
              <a:t>brocato</a:t>
            </a:r>
            <a:r>
              <a:rPr lang="it-IT" sz="2000" b="1" dirty="0" smtClean="0"/>
              <a:t> d’oro né de argento  né de martori né de </a:t>
            </a:r>
            <a:r>
              <a:rPr lang="it-IT" sz="2000" b="1" dirty="0" err="1" smtClean="0"/>
              <a:t>gebelini</a:t>
            </a:r>
            <a:r>
              <a:rPr lang="it-IT" sz="2000" b="1" dirty="0" smtClean="0"/>
              <a:t>.. M quando li </a:t>
            </a:r>
            <a:r>
              <a:rPr lang="it-IT" sz="2000" b="1" dirty="0" err="1" smtClean="0"/>
              <a:t>predicti</a:t>
            </a:r>
            <a:r>
              <a:rPr lang="it-IT" sz="2000" b="1" dirty="0" smtClean="0"/>
              <a:t> non </a:t>
            </a:r>
            <a:r>
              <a:rPr lang="it-IT" sz="2000" b="1" dirty="0" err="1" smtClean="0"/>
              <a:t>fusseno</a:t>
            </a:r>
            <a:r>
              <a:rPr lang="it-IT" sz="2000" b="1" dirty="0" smtClean="0"/>
              <a:t> delle tre origine </a:t>
            </a:r>
            <a:r>
              <a:rPr lang="it-IT" sz="2000" b="1" dirty="0" err="1" smtClean="0"/>
              <a:t>antedicte</a:t>
            </a:r>
            <a:r>
              <a:rPr lang="it-IT" sz="2000" b="1" dirty="0" smtClean="0"/>
              <a:t> ma qualche una meno, le </a:t>
            </a:r>
            <a:r>
              <a:rPr lang="it-IT" sz="2000" b="1" dirty="0" err="1" smtClean="0"/>
              <a:t>dicte</a:t>
            </a:r>
            <a:r>
              <a:rPr lang="it-IT" sz="2000" b="1" dirty="0" smtClean="0"/>
              <a:t> loro donne, figliole, spose debbano </a:t>
            </a:r>
            <a:r>
              <a:rPr lang="it-IT" sz="2000" b="1" dirty="0" err="1" smtClean="0"/>
              <a:t>observare</a:t>
            </a:r>
            <a:r>
              <a:rPr lang="it-IT" sz="2000" b="1" dirty="0" smtClean="0"/>
              <a:t> quanto nel capitolo </a:t>
            </a:r>
            <a:r>
              <a:rPr lang="it-IT" sz="2000" b="1" dirty="0" err="1" smtClean="0"/>
              <a:t>proximo</a:t>
            </a:r>
            <a:r>
              <a:rPr lang="it-IT" sz="2000" b="1" dirty="0" smtClean="0"/>
              <a:t> subsequente sarà </a:t>
            </a:r>
            <a:r>
              <a:rPr lang="it-IT" sz="2000" b="1" dirty="0" err="1" smtClean="0"/>
              <a:t>scripto</a:t>
            </a:r>
            <a:r>
              <a:rPr lang="it-IT" sz="2000" b="1" dirty="0" smtClean="0"/>
              <a:t> et ordinato, </a:t>
            </a:r>
            <a:r>
              <a:rPr lang="it-IT" sz="2000" b="1" dirty="0" err="1" smtClean="0"/>
              <a:t>intendendose</a:t>
            </a:r>
            <a:r>
              <a:rPr lang="it-IT" sz="2000" b="1" dirty="0" smtClean="0"/>
              <a:t> sempre dove è permesso </a:t>
            </a:r>
            <a:r>
              <a:rPr lang="it-IT" sz="2000" b="1" dirty="0" err="1" smtClean="0"/>
              <a:t>el</a:t>
            </a:r>
            <a:r>
              <a:rPr lang="it-IT" sz="2000" b="1" dirty="0" smtClean="0"/>
              <a:t> più et le </a:t>
            </a:r>
            <a:r>
              <a:rPr lang="it-IT" sz="2000" b="1" dirty="0" err="1" smtClean="0"/>
              <a:t>mazore</a:t>
            </a:r>
            <a:r>
              <a:rPr lang="it-IT" sz="2000" b="1" dirty="0" smtClean="0"/>
              <a:t> cose essere permesse le </a:t>
            </a:r>
            <a:r>
              <a:rPr lang="it-IT" sz="2000" b="1" dirty="0" err="1" smtClean="0"/>
              <a:t>menore</a:t>
            </a:r>
            <a:r>
              <a:rPr lang="it-IT" sz="2000" b="1" dirty="0" smtClean="0"/>
              <a:t>. Possano </a:t>
            </a:r>
            <a:r>
              <a:rPr lang="it-IT" sz="2000" b="1" dirty="0" err="1" smtClean="0"/>
              <a:t>etiam</a:t>
            </a:r>
            <a:r>
              <a:rPr lang="it-IT" sz="2000" b="1" dirty="0" smtClean="0"/>
              <a:t> portare </a:t>
            </a:r>
            <a:r>
              <a:rPr lang="it-IT" sz="2000" b="1" dirty="0" err="1" smtClean="0"/>
              <a:t>chiavacori</a:t>
            </a:r>
            <a:r>
              <a:rPr lang="it-IT" sz="2000" b="1" dirty="0" smtClean="0"/>
              <a:t>, cordelle d’oro , collari et recami che in tutto non </a:t>
            </a:r>
            <a:r>
              <a:rPr lang="it-IT" sz="2000" b="1" dirty="0" err="1" smtClean="0"/>
              <a:t>excedano</a:t>
            </a:r>
            <a:r>
              <a:rPr lang="it-IT" sz="2000" b="1" dirty="0" smtClean="0"/>
              <a:t> la valuta de ducati vinti, </a:t>
            </a:r>
            <a:r>
              <a:rPr lang="it-IT" sz="2000" b="1" dirty="0" err="1" smtClean="0"/>
              <a:t>mesurate</a:t>
            </a:r>
            <a:r>
              <a:rPr lang="it-IT" sz="2000" b="1" dirty="0" smtClean="0"/>
              <a:t> però alla </a:t>
            </a:r>
            <a:r>
              <a:rPr lang="it-IT" sz="2000" b="1" dirty="0" err="1" smtClean="0"/>
              <a:t>limitatione</a:t>
            </a:r>
            <a:r>
              <a:rPr lang="it-IT" sz="2000" b="1" dirty="0" smtClean="0"/>
              <a:t> della dote </a:t>
            </a:r>
            <a:r>
              <a:rPr lang="it-IT" sz="2000" b="1" dirty="0" err="1" smtClean="0"/>
              <a:t>como</a:t>
            </a:r>
            <a:r>
              <a:rPr lang="it-IT" sz="2000" b="1" dirty="0" smtClean="0"/>
              <a:t> de sopra.</a:t>
            </a:r>
          </a:p>
          <a:p>
            <a:pPr algn="just"/>
            <a:r>
              <a:rPr lang="it-IT" sz="2000" b="1" dirty="0" smtClean="0"/>
              <a:t>Item, che le donne, spose et figliole de </a:t>
            </a:r>
            <a:r>
              <a:rPr lang="it-IT" sz="2000" b="1" dirty="0" err="1" smtClean="0"/>
              <a:t>quilli</a:t>
            </a:r>
            <a:r>
              <a:rPr lang="it-IT" sz="2000" b="1" dirty="0" smtClean="0"/>
              <a:t> che </a:t>
            </a:r>
            <a:r>
              <a:rPr lang="it-IT" sz="2000" b="1" dirty="0" err="1" smtClean="0"/>
              <a:t>exercitano</a:t>
            </a:r>
            <a:r>
              <a:rPr lang="it-IT" sz="2000" b="1" dirty="0" smtClean="0"/>
              <a:t> le altre arte oltra le </a:t>
            </a:r>
            <a:r>
              <a:rPr lang="it-IT" sz="2000" b="1" dirty="0" err="1" smtClean="0"/>
              <a:t>quatro</a:t>
            </a:r>
            <a:r>
              <a:rPr lang="it-IT" sz="2000" b="1" dirty="0" smtClean="0"/>
              <a:t> </a:t>
            </a:r>
            <a:r>
              <a:rPr lang="it-IT" sz="2000" b="1" dirty="0" err="1" smtClean="0"/>
              <a:t>predicte</a:t>
            </a:r>
            <a:r>
              <a:rPr lang="it-IT" sz="2000" b="1" dirty="0" smtClean="0"/>
              <a:t>, </a:t>
            </a:r>
            <a:r>
              <a:rPr lang="it-IT" sz="2000" b="1" dirty="0" err="1" smtClean="0"/>
              <a:t>zoè</a:t>
            </a:r>
            <a:r>
              <a:rPr lang="it-IT" sz="2000" b="1" dirty="0" smtClean="0"/>
              <a:t> </a:t>
            </a:r>
            <a:r>
              <a:rPr lang="it-IT" sz="2000" b="1" dirty="0" err="1" smtClean="0"/>
              <a:t>becari</a:t>
            </a:r>
            <a:r>
              <a:rPr lang="it-IT" sz="2000" b="1" dirty="0" smtClean="0"/>
              <a:t>, </a:t>
            </a:r>
            <a:r>
              <a:rPr lang="it-IT" sz="2000" b="1" dirty="0" err="1" smtClean="0"/>
              <a:t>spetiali</a:t>
            </a:r>
            <a:r>
              <a:rPr lang="it-IT" sz="2000" b="1" dirty="0" smtClean="0"/>
              <a:t>, </a:t>
            </a:r>
            <a:r>
              <a:rPr lang="it-IT" sz="2000" b="1" dirty="0" err="1" smtClean="0"/>
              <a:t>lanaroli</a:t>
            </a:r>
            <a:r>
              <a:rPr lang="it-IT" sz="2000" b="1" dirty="0" smtClean="0"/>
              <a:t>, </a:t>
            </a:r>
            <a:r>
              <a:rPr lang="it-IT" sz="2000" b="1" dirty="0" err="1" smtClean="0"/>
              <a:t>strazaroli</a:t>
            </a:r>
            <a:r>
              <a:rPr lang="it-IT" sz="2000" b="1" dirty="0" smtClean="0"/>
              <a:t>, </a:t>
            </a:r>
            <a:r>
              <a:rPr lang="it-IT" sz="2000" b="1" dirty="0" err="1" smtClean="0"/>
              <a:t>merzari</a:t>
            </a:r>
            <a:r>
              <a:rPr lang="it-IT" sz="2000" b="1" dirty="0" smtClean="0"/>
              <a:t>, mercadanti de ferro et simili, </a:t>
            </a:r>
            <a:r>
              <a:rPr lang="it-IT" sz="2000" b="1" dirty="0" err="1" smtClean="0"/>
              <a:t>bambasari</a:t>
            </a:r>
            <a:r>
              <a:rPr lang="it-IT" sz="2000" b="1" dirty="0" smtClean="0"/>
              <a:t>, </a:t>
            </a:r>
            <a:r>
              <a:rPr lang="it-IT" sz="2000" b="1" dirty="0" err="1" smtClean="0"/>
              <a:t>orovesi</a:t>
            </a:r>
            <a:r>
              <a:rPr lang="it-IT" sz="2000" b="1" dirty="0" smtClean="0"/>
              <a:t>, </a:t>
            </a:r>
            <a:r>
              <a:rPr lang="it-IT" sz="2000" b="1" dirty="0" err="1" smtClean="0"/>
              <a:t>salaroli</a:t>
            </a:r>
            <a:r>
              <a:rPr lang="it-IT" sz="2000" b="1" dirty="0" smtClean="0"/>
              <a:t>, </a:t>
            </a:r>
            <a:r>
              <a:rPr lang="it-IT" sz="2000" b="1" dirty="0" err="1" smtClean="0"/>
              <a:t>bisilieri</a:t>
            </a:r>
            <a:r>
              <a:rPr lang="it-IT" sz="2000" b="1" dirty="0" smtClean="0"/>
              <a:t> et </a:t>
            </a:r>
            <a:r>
              <a:rPr lang="it-IT" sz="2000" b="1" dirty="0" err="1" smtClean="0"/>
              <a:t>quilli</a:t>
            </a:r>
            <a:r>
              <a:rPr lang="it-IT" sz="2000" b="1" dirty="0" smtClean="0"/>
              <a:t> che in le quattro prime arte non </a:t>
            </a:r>
            <a:r>
              <a:rPr lang="it-IT" sz="2000" b="1" dirty="0" err="1" smtClean="0"/>
              <a:t>fusseno</a:t>
            </a:r>
            <a:r>
              <a:rPr lang="it-IT" sz="2000" b="1" dirty="0" smtClean="0"/>
              <a:t> de tre origine </a:t>
            </a:r>
            <a:r>
              <a:rPr lang="it-IT" sz="2000" b="1" dirty="0" err="1" smtClean="0"/>
              <a:t>antedicte</a:t>
            </a:r>
            <a:r>
              <a:rPr lang="it-IT" sz="2000" b="1" dirty="0" smtClean="0"/>
              <a:t>, </a:t>
            </a:r>
            <a:r>
              <a:rPr lang="it-IT" sz="2000" b="1" dirty="0" err="1" smtClean="0"/>
              <a:t>zoè</a:t>
            </a:r>
            <a:r>
              <a:rPr lang="it-IT" sz="2000" b="1" dirty="0" smtClean="0"/>
              <a:t> propria, de </a:t>
            </a:r>
            <a:r>
              <a:rPr lang="it-IT" sz="2000" b="1" dirty="0" err="1" smtClean="0"/>
              <a:t>patre</a:t>
            </a:r>
            <a:r>
              <a:rPr lang="it-IT" sz="2000" b="1" dirty="0" smtClean="0"/>
              <a:t> et de </a:t>
            </a:r>
            <a:r>
              <a:rPr lang="it-IT" sz="2000" b="1" dirty="0" err="1" smtClean="0"/>
              <a:t>lolo</a:t>
            </a:r>
            <a:r>
              <a:rPr lang="it-IT" sz="2000" b="1" dirty="0" smtClean="0"/>
              <a:t> insieme, possano portare una veste sola de cremisino a maniche </a:t>
            </a:r>
            <a:r>
              <a:rPr lang="it-IT" sz="2000" b="1" dirty="0" err="1" smtClean="0"/>
              <a:t>strecte</a:t>
            </a:r>
            <a:r>
              <a:rPr lang="it-IT" sz="2000" b="1" dirty="0" smtClean="0"/>
              <a:t> ma non a maniche aperte et de altro drappo  et panno a maniche aperte.  </a:t>
            </a:r>
          </a:p>
          <a:p>
            <a:r>
              <a:rPr lang="it-IT" sz="2000" dirty="0" smtClean="0"/>
              <a:t>  </a:t>
            </a:r>
            <a:endParaRPr lang="it-IT" sz="2000" dirty="0"/>
          </a:p>
        </p:txBody>
      </p:sp>
    </p:spTree>
    <p:extLst>
      <p:ext uri="{BB962C8B-B14F-4D97-AF65-F5344CB8AC3E}">
        <p14:creationId xmlns:p14="http://schemas.microsoft.com/office/powerpoint/2010/main" val="341637891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40913" y="914400"/>
            <a:ext cx="10354614" cy="5909310"/>
          </a:xfrm>
          <a:prstGeom prst="rect">
            <a:avLst/>
          </a:prstGeom>
        </p:spPr>
        <p:txBody>
          <a:bodyPr wrap="square">
            <a:spAutoFit/>
          </a:bodyPr>
          <a:lstStyle/>
          <a:p>
            <a:pPr algn="just"/>
            <a:r>
              <a:rPr lang="it-IT" sz="2000" b="1" dirty="0" smtClean="0"/>
              <a:t>Ma non possano portare </a:t>
            </a:r>
            <a:r>
              <a:rPr lang="it-IT" sz="2000" b="1" dirty="0" err="1" smtClean="0"/>
              <a:t>brocato</a:t>
            </a:r>
            <a:r>
              <a:rPr lang="it-IT" sz="2000" b="1" dirty="0" smtClean="0"/>
              <a:t> d’oro  né de argento in alcuno modo. Possano bene </a:t>
            </a:r>
            <a:r>
              <a:rPr lang="it-IT" sz="2000" b="1" dirty="0" err="1" smtClean="0"/>
              <a:t>havere</a:t>
            </a:r>
            <a:r>
              <a:rPr lang="it-IT" sz="2000" b="1" dirty="0" smtClean="0"/>
              <a:t> et portare </a:t>
            </a:r>
            <a:r>
              <a:rPr lang="it-IT" sz="2000" b="1" dirty="0" err="1" smtClean="0"/>
              <a:t>texuto</a:t>
            </a:r>
            <a:r>
              <a:rPr lang="it-IT" sz="2000" b="1" dirty="0" smtClean="0"/>
              <a:t> de </a:t>
            </a:r>
            <a:r>
              <a:rPr lang="it-IT" sz="2000" b="1" dirty="0" err="1" smtClean="0"/>
              <a:t>brocato</a:t>
            </a:r>
            <a:r>
              <a:rPr lang="it-IT" sz="2000" b="1" dirty="0" smtClean="0"/>
              <a:t>  et uno </a:t>
            </a:r>
            <a:r>
              <a:rPr lang="it-IT" sz="2000" b="1" dirty="0" err="1" smtClean="0"/>
              <a:t>zogliello</a:t>
            </a:r>
            <a:r>
              <a:rPr lang="it-IT" sz="2000" b="1" dirty="0" smtClean="0"/>
              <a:t> de testa solamente o </a:t>
            </a:r>
            <a:r>
              <a:rPr lang="it-IT" sz="2000" b="1" dirty="0" err="1" smtClean="0"/>
              <a:t>vole</a:t>
            </a:r>
            <a:r>
              <a:rPr lang="it-IT" sz="2000" b="1" dirty="0" smtClean="0"/>
              <a:t> uno </a:t>
            </a:r>
            <a:r>
              <a:rPr lang="it-IT" sz="2000" b="1" dirty="0" err="1" smtClean="0"/>
              <a:t>vezolo</a:t>
            </a:r>
            <a:r>
              <a:rPr lang="it-IT" sz="2000" b="1" dirty="0" smtClean="0"/>
              <a:t> de perle, pure  che non possano portare se non uno et </a:t>
            </a:r>
            <a:r>
              <a:rPr lang="it-IT" sz="2000" b="1" dirty="0" err="1" smtClean="0"/>
              <a:t>electo</a:t>
            </a:r>
            <a:r>
              <a:rPr lang="it-IT" sz="2000" b="1" dirty="0" smtClean="0"/>
              <a:t> </a:t>
            </a:r>
            <a:r>
              <a:rPr lang="it-IT" sz="2000" b="1" dirty="0" err="1" smtClean="0"/>
              <a:t>el</a:t>
            </a:r>
            <a:r>
              <a:rPr lang="it-IT" sz="2000" b="1" dirty="0" smtClean="0"/>
              <a:t> </a:t>
            </a:r>
            <a:r>
              <a:rPr lang="it-IT" sz="2000" b="1" dirty="0" err="1" smtClean="0"/>
              <a:t>zogliello</a:t>
            </a:r>
            <a:r>
              <a:rPr lang="it-IT" sz="2000" b="1" dirty="0" smtClean="0"/>
              <a:t> o </a:t>
            </a:r>
            <a:r>
              <a:rPr lang="it-IT" sz="2000" b="1" dirty="0" err="1" smtClean="0"/>
              <a:t>vezolo</a:t>
            </a:r>
            <a:r>
              <a:rPr lang="it-IT" sz="2000" b="1" dirty="0" smtClean="0"/>
              <a:t> </a:t>
            </a:r>
            <a:r>
              <a:rPr lang="it-IT" sz="2000" b="1" dirty="0" err="1" smtClean="0"/>
              <a:t>predicti</a:t>
            </a:r>
            <a:r>
              <a:rPr lang="it-IT" sz="2000" b="1" dirty="0" smtClean="0"/>
              <a:t> non possano più usare l’altro, et che o l’uno o l’altro non </a:t>
            </a:r>
            <a:r>
              <a:rPr lang="it-IT" sz="2000" b="1" dirty="0" err="1" smtClean="0"/>
              <a:t>exceda</a:t>
            </a:r>
            <a:r>
              <a:rPr lang="it-IT" sz="2000" b="1" dirty="0" smtClean="0"/>
              <a:t> la valuta d educati trenta et </a:t>
            </a:r>
            <a:r>
              <a:rPr lang="it-IT" sz="2000" b="1" dirty="0" err="1" smtClean="0"/>
              <a:t>quisti</a:t>
            </a:r>
            <a:r>
              <a:rPr lang="it-IT" sz="2000" b="1" dirty="0" smtClean="0"/>
              <a:t> siano de tre </a:t>
            </a:r>
            <a:r>
              <a:rPr lang="it-IT" sz="2000" b="1" dirty="0"/>
              <a:t>o</a:t>
            </a:r>
            <a:r>
              <a:rPr lang="it-IT" sz="2000" b="1" dirty="0" smtClean="0"/>
              <a:t>rigine come de sopra, </a:t>
            </a:r>
            <a:r>
              <a:rPr lang="it-IT" sz="2000" b="1" dirty="0" err="1" smtClean="0"/>
              <a:t>altramente</a:t>
            </a:r>
            <a:r>
              <a:rPr lang="it-IT" sz="2000" b="1" dirty="0" smtClean="0"/>
              <a:t> se intendano compresi in lo capitolo et grado </a:t>
            </a:r>
            <a:r>
              <a:rPr lang="it-IT" sz="2000" b="1" dirty="0" err="1" smtClean="0"/>
              <a:t>proximo</a:t>
            </a:r>
            <a:r>
              <a:rPr lang="it-IT" sz="2000" b="1" dirty="0" smtClean="0"/>
              <a:t> </a:t>
            </a:r>
            <a:r>
              <a:rPr lang="it-IT" sz="2000" b="1" dirty="0" err="1" smtClean="0"/>
              <a:t>sequente</a:t>
            </a:r>
            <a:r>
              <a:rPr lang="it-IT" sz="2000" b="1" dirty="0" smtClean="0"/>
              <a:t> , et dove è concesso </a:t>
            </a:r>
            <a:r>
              <a:rPr lang="it-IT" sz="2000" b="1" dirty="0" err="1" smtClean="0"/>
              <a:t>el</a:t>
            </a:r>
            <a:r>
              <a:rPr lang="it-IT" sz="2000" b="1" dirty="0" smtClean="0"/>
              <a:t> più et più </a:t>
            </a:r>
            <a:r>
              <a:rPr lang="it-IT" sz="2000" b="1" dirty="0" err="1" smtClean="0"/>
              <a:t>pretiose</a:t>
            </a:r>
            <a:r>
              <a:rPr lang="it-IT" sz="2000" b="1" dirty="0" smtClean="0"/>
              <a:t> cose se intenda ancora essere concesso le </a:t>
            </a:r>
            <a:r>
              <a:rPr lang="it-IT" sz="2000" b="1" dirty="0" err="1" smtClean="0"/>
              <a:t>menore</a:t>
            </a:r>
            <a:r>
              <a:rPr lang="it-IT" sz="2000" b="1" dirty="0" smtClean="0"/>
              <a:t> et più vile ma più non. Possano </a:t>
            </a:r>
            <a:r>
              <a:rPr lang="it-IT" sz="2000" b="1" dirty="0" err="1" smtClean="0"/>
              <a:t>etiamdio</a:t>
            </a:r>
            <a:r>
              <a:rPr lang="it-IT" sz="2000" b="1" dirty="0" smtClean="0"/>
              <a:t> portare </a:t>
            </a:r>
            <a:r>
              <a:rPr lang="it-IT" sz="2000" b="1" dirty="0" err="1" smtClean="0"/>
              <a:t>chiavacori</a:t>
            </a:r>
            <a:r>
              <a:rPr lang="it-IT" sz="2000" b="1" dirty="0" smtClean="0"/>
              <a:t>, cordelle d’oro, collari et recami che in tutto non </a:t>
            </a:r>
            <a:r>
              <a:rPr lang="it-IT" sz="2000" b="1" dirty="0" err="1" smtClean="0"/>
              <a:t>excedano</a:t>
            </a:r>
            <a:r>
              <a:rPr lang="it-IT" sz="2000" b="1" dirty="0" smtClean="0"/>
              <a:t> la valuta de ducati </a:t>
            </a:r>
            <a:r>
              <a:rPr lang="it-IT" sz="2000" b="1" dirty="0" err="1" smtClean="0"/>
              <a:t>quindese</a:t>
            </a:r>
            <a:r>
              <a:rPr lang="it-IT" sz="2000" b="1" dirty="0" smtClean="0"/>
              <a:t>, sempre </a:t>
            </a:r>
            <a:r>
              <a:rPr lang="it-IT" sz="2000" b="1" dirty="0" err="1" smtClean="0"/>
              <a:t>remanendo</a:t>
            </a:r>
            <a:r>
              <a:rPr lang="it-IT" sz="2000" b="1" dirty="0" smtClean="0"/>
              <a:t> ferma la </a:t>
            </a:r>
            <a:r>
              <a:rPr lang="it-IT" sz="2000" b="1" dirty="0" err="1" smtClean="0"/>
              <a:t>limitatione</a:t>
            </a:r>
            <a:r>
              <a:rPr lang="it-IT" sz="2000" b="1" dirty="0" smtClean="0"/>
              <a:t> della dote.</a:t>
            </a:r>
          </a:p>
          <a:p>
            <a:pPr algn="just"/>
            <a:r>
              <a:rPr lang="it-IT" sz="2000" b="1" dirty="0" smtClean="0"/>
              <a:t>Item che le donne, figliole et spose </a:t>
            </a:r>
            <a:r>
              <a:rPr lang="it-IT" sz="2000" b="1" dirty="0" err="1" smtClean="0"/>
              <a:t>delli</a:t>
            </a:r>
            <a:r>
              <a:rPr lang="it-IT" sz="2000" b="1" dirty="0" smtClean="0"/>
              <a:t> </a:t>
            </a:r>
            <a:r>
              <a:rPr lang="it-IT" sz="2000" b="1" dirty="0" err="1" smtClean="0"/>
              <a:t>mestri</a:t>
            </a:r>
            <a:r>
              <a:rPr lang="it-IT" sz="2000" b="1" dirty="0" smtClean="0"/>
              <a:t> de legname, </a:t>
            </a:r>
            <a:r>
              <a:rPr lang="it-IT" sz="2000" b="1" dirty="0" err="1" smtClean="0"/>
              <a:t>calzolari</a:t>
            </a:r>
            <a:r>
              <a:rPr lang="it-IT" sz="2000" b="1" dirty="0" smtClean="0"/>
              <a:t>, </a:t>
            </a:r>
            <a:r>
              <a:rPr lang="it-IT" sz="2000" b="1" dirty="0" err="1" smtClean="0"/>
              <a:t>muraduri</a:t>
            </a:r>
            <a:r>
              <a:rPr lang="it-IT" sz="2000" b="1" dirty="0" smtClean="0"/>
              <a:t>, </a:t>
            </a:r>
            <a:r>
              <a:rPr lang="it-IT" sz="2000" b="1" dirty="0" err="1" smtClean="0"/>
              <a:t>fabri</a:t>
            </a:r>
            <a:r>
              <a:rPr lang="it-IT" sz="2000" b="1" dirty="0" smtClean="0"/>
              <a:t>, </a:t>
            </a:r>
            <a:r>
              <a:rPr lang="it-IT" sz="2000" b="1" dirty="0" err="1" smtClean="0"/>
              <a:t>pelizari</a:t>
            </a:r>
            <a:r>
              <a:rPr lang="it-IT" sz="2000" b="1" dirty="0" smtClean="0"/>
              <a:t>, sarti, barbieri, </a:t>
            </a:r>
            <a:r>
              <a:rPr lang="it-IT" sz="2000" b="1" dirty="0" err="1" smtClean="0"/>
              <a:t>cartholari</a:t>
            </a:r>
            <a:r>
              <a:rPr lang="it-IT" sz="2000" b="1" dirty="0" smtClean="0"/>
              <a:t>, </a:t>
            </a:r>
            <a:r>
              <a:rPr lang="it-IT" sz="2000" b="1" dirty="0" err="1" smtClean="0"/>
              <a:t>pelecani</a:t>
            </a:r>
            <a:r>
              <a:rPr lang="it-IT" sz="2000" b="1" dirty="0" smtClean="0"/>
              <a:t>, </a:t>
            </a:r>
            <a:r>
              <a:rPr lang="it-IT" sz="2000" b="1" dirty="0" err="1" smtClean="0"/>
              <a:t>pescaduri</a:t>
            </a:r>
            <a:r>
              <a:rPr lang="it-IT" sz="2000" b="1" dirty="0" smtClean="0"/>
              <a:t>, </a:t>
            </a:r>
            <a:r>
              <a:rPr lang="it-IT" sz="2000" b="1" dirty="0" err="1" smtClean="0"/>
              <a:t>cimaduri</a:t>
            </a:r>
            <a:r>
              <a:rPr lang="it-IT" sz="2000" b="1" dirty="0" smtClean="0"/>
              <a:t>, </a:t>
            </a:r>
            <a:r>
              <a:rPr lang="it-IT" sz="2000" b="1" dirty="0" err="1" smtClean="0"/>
              <a:t>tincturi</a:t>
            </a:r>
            <a:r>
              <a:rPr lang="it-IT" sz="2000" b="1" dirty="0" smtClean="0"/>
              <a:t>, </a:t>
            </a:r>
            <a:r>
              <a:rPr lang="it-IT" sz="2000" b="1" dirty="0" err="1" smtClean="0"/>
              <a:t>rcamaduri</a:t>
            </a:r>
            <a:r>
              <a:rPr lang="it-IT" sz="2000" b="1" dirty="0" smtClean="0"/>
              <a:t> et de simile et </a:t>
            </a:r>
            <a:r>
              <a:rPr lang="it-IT" sz="2000" b="1" dirty="0" err="1" smtClean="0"/>
              <a:t>menore</a:t>
            </a:r>
            <a:r>
              <a:rPr lang="it-IT" sz="2000" b="1" dirty="0" smtClean="0"/>
              <a:t> arte et </a:t>
            </a:r>
            <a:r>
              <a:rPr lang="it-IT" sz="2000" b="1" dirty="0" err="1" smtClean="0"/>
              <a:t>etiam</a:t>
            </a:r>
            <a:r>
              <a:rPr lang="it-IT" sz="2000" b="1" dirty="0" smtClean="0"/>
              <a:t> de </a:t>
            </a:r>
            <a:r>
              <a:rPr lang="it-IT" sz="2000" b="1" dirty="0" err="1" smtClean="0"/>
              <a:t>quilli</a:t>
            </a:r>
            <a:r>
              <a:rPr lang="it-IT" sz="2000" b="1" dirty="0" smtClean="0"/>
              <a:t> che </a:t>
            </a:r>
            <a:r>
              <a:rPr lang="it-IT" sz="2000" b="1" dirty="0" err="1" smtClean="0"/>
              <a:t>fusseno</a:t>
            </a:r>
            <a:r>
              <a:rPr lang="it-IT" sz="2000" b="1" dirty="0" smtClean="0"/>
              <a:t> delle altre arte inferiori </a:t>
            </a:r>
            <a:r>
              <a:rPr lang="it-IT" sz="2000" b="1" dirty="0" err="1" smtClean="0"/>
              <a:t>overo</a:t>
            </a:r>
            <a:r>
              <a:rPr lang="it-IT" sz="2000" b="1" dirty="0" smtClean="0"/>
              <a:t> qui non </a:t>
            </a:r>
            <a:r>
              <a:rPr lang="it-IT" sz="2000" b="1" dirty="0" err="1" smtClean="0"/>
              <a:t>descripte</a:t>
            </a:r>
            <a:r>
              <a:rPr lang="it-IT" sz="2000" b="1" dirty="0" smtClean="0"/>
              <a:t> possano portare uno paro et più de maniche de seta et de </a:t>
            </a:r>
            <a:r>
              <a:rPr lang="it-IT" sz="2000" b="1" dirty="0" err="1" smtClean="0"/>
              <a:t>cremesino</a:t>
            </a:r>
            <a:r>
              <a:rPr lang="it-IT" sz="2000" b="1" dirty="0" smtClean="0"/>
              <a:t> morello et non de altro </a:t>
            </a:r>
            <a:r>
              <a:rPr lang="it-IT" sz="2000" b="1" dirty="0" err="1" smtClean="0"/>
              <a:t>cremesino</a:t>
            </a:r>
            <a:r>
              <a:rPr lang="it-IT" sz="2000" b="1" dirty="0" smtClean="0"/>
              <a:t>. Ma non possano </a:t>
            </a:r>
            <a:r>
              <a:rPr lang="it-IT" sz="2000" b="1" dirty="0" err="1" smtClean="0"/>
              <a:t>havere</a:t>
            </a:r>
            <a:r>
              <a:rPr lang="it-IT" sz="2000" b="1" dirty="0" smtClean="0"/>
              <a:t>  né portare </a:t>
            </a:r>
            <a:r>
              <a:rPr lang="it-IT" sz="2000" b="1" dirty="0" err="1" smtClean="0"/>
              <a:t>vestimente</a:t>
            </a:r>
            <a:r>
              <a:rPr lang="it-IT" sz="2000" b="1" dirty="0" smtClean="0"/>
              <a:t>, </a:t>
            </a:r>
            <a:r>
              <a:rPr lang="it-IT" sz="2000" b="1" dirty="0" err="1" smtClean="0"/>
              <a:t>guardacori</a:t>
            </a:r>
            <a:r>
              <a:rPr lang="it-IT" sz="2000" b="1" dirty="0" smtClean="0"/>
              <a:t> né </a:t>
            </a:r>
            <a:r>
              <a:rPr lang="it-IT" sz="2000" b="1" dirty="0" err="1" smtClean="0"/>
              <a:t>auchi</a:t>
            </a:r>
            <a:r>
              <a:rPr lang="it-IT" sz="2000" b="1" dirty="0" smtClean="0"/>
              <a:t> de seta, né </a:t>
            </a:r>
            <a:r>
              <a:rPr lang="it-IT" sz="2000" b="1" dirty="0" err="1" smtClean="0"/>
              <a:t>vestimente</a:t>
            </a:r>
            <a:r>
              <a:rPr lang="it-IT" sz="2000" b="1" dirty="0" smtClean="0"/>
              <a:t> de grana né de altro panno a maniche aperte né recami, né </a:t>
            </a:r>
            <a:r>
              <a:rPr lang="it-IT" sz="2000" b="1" dirty="0" err="1" smtClean="0"/>
              <a:t>texuti</a:t>
            </a:r>
            <a:r>
              <a:rPr lang="it-IT" sz="2000" b="1" dirty="0" smtClean="0"/>
              <a:t> de </a:t>
            </a:r>
            <a:r>
              <a:rPr lang="it-IT" sz="2000" b="1" dirty="0" err="1" smtClean="0"/>
              <a:t>brocato</a:t>
            </a:r>
            <a:r>
              <a:rPr lang="it-IT" sz="2000" b="1" dirty="0" smtClean="0"/>
              <a:t> d’oro né d’argento , né perle né </a:t>
            </a:r>
            <a:r>
              <a:rPr lang="it-IT" sz="2000" b="1" dirty="0" err="1" smtClean="0"/>
              <a:t>zoglie</a:t>
            </a:r>
            <a:r>
              <a:rPr lang="it-IT" sz="2000" b="1" dirty="0" smtClean="0"/>
              <a:t> de alcuna </a:t>
            </a:r>
            <a:r>
              <a:rPr lang="it-IT" sz="2000" b="1" dirty="0" err="1" smtClean="0"/>
              <a:t>facta</a:t>
            </a:r>
            <a:r>
              <a:rPr lang="it-IT" sz="2000" b="1" dirty="0" smtClean="0"/>
              <a:t>, né cose </a:t>
            </a:r>
            <a:r>
              <a:rPr lang="it-IT" sz="2000" b="1" dirty="0" err="1" smtClean="0"/>
              <a:t>mazote</a:t>
            </a:r>
            <a:r>
              <a:rPr lang="it-IT" sz="2000" b="1" dirty="0" smtClean="0"/>
              <a:t>  de queste </a:t>
            </a:r>
            <a:r>
              <a:rPr lang="it-IT" sz="2000" b="1" dirty="0" err="1" smtClean="0"/>
              <a:t>menore</a:t>
            </a:r>
            <a:r>
              <a:rPr lang="it-IT" sz="2000" b="1" dirty="0" smtClean="0"/>
              <a:t> sì. Possano </a:t>
            </a:r>
            <a:r>
              <a:rPr lang="it-IT" sz="2000" b="1" dirty="0" err="1" smtClean="0"/>
              <a:t>bem</a:t>
            </a:r>
            <a:r>
              <a:rPr lang="it-IT" sz="2000" b="1" dirty="0" smtClean="0"/>
              <a:t> portare </a:t>
            </a:r>
            <a:r>
              <a:rPr lang="it-IT" sz="2000" b="1" dirty="0" err="1" smtClean="0"/>
              <a:t>chiavacore</a:t>
            </a:r>
            <a:r>
              <a:rPr lang="it-IT" sz="2000" b="1" dirty="0" smtClean="0"/>
              <a:t>, cordelle d’oro et collari, pure che in </a:t>
            </a:r>
            <a:r>
              <a:rPr lang="it-IT" sz="2000" b="1" dirty="0" err="1" smtClean="0"/>
              <a:t>tuttonon</a:t>
            </a:r>
            <a:r>
              <a:rPr lang="it-IT" sz="2000" b="1" dirty="0" smtClean="0"/>
              <a:t> </a:t>
            </a:r>
            <a:r>
              <a:rPr lang="it-IT" sz="2000" b="1" dirty="0" err="1" smtClean="0"/>
              <a:t>excedano</a:t>
            </a:r>
            <a:r>
              <a:rPr lang="it-IT" sz="2000" b="1" dirty="0" smtClean="0"/>
              <a:t> la valuta de ducati </a:t>
            </a:r>
            <a:r>
              <a:rPr lang="it-IT" sz="2000" b="1" dirty="0" err="1" smtClean="0"/>
              <a:t>diese</a:t>
            </a:r>
            <a:r>
              <a:rPr lang="it-IT" sz="2000" b="1" dirty="0" smtClean="0"/>
              <a:t>, sempre servando però la metà </a:t>
            </a:r>
            <a:r>
              <a:rPr lang="it-IT" sz="2000" b="1" dirty="0" err="1" smtClean="0"/>
              <a:t>soprascripta</a:t>
            </a:r>
            <a:r>
              <a:rPr lang="it-IT" sz="2000" b="1" dirty="0" smtClean="0"/>
              <a:t> della dote</a:t>
            </a:r>
            <a:r>
              <a:rPr lang="it-IT" sz="2000" b="1" dirty="0" smtClean="0"/>
              <a:t>. </a:t>
            </a:r>
            <a:r>
              <a:rPr lang="it-IT" sz="2000" b="1" smtClean="0"/>
              <a:t>[...]  </a:t>
            </a:r>
            <a:endParaRPr lang="it-IT" sz="2000" b="1" dirty="0"/>
          </a:p>
          <a:p>
            <a:pPr algn="just"/>
            <a:r>
              <a:rPr lang="it-IT" dirty="0" smtClean="0"/>
              <a:t>     </a:t>
            </a:r>
            <a:endParaRPr lang="it-IT" dirty="0"/>
          </a:p>
        </p:txBody>
      </p:sp>
    </p:spTree>
    <p:extLst>
      <p:ext uri="{BB962C8B-B14F-4D97-AF65-F5344CB8AC3E}">
        <p14:creationId xmlns:p14="http://schemas.microsoft.com/office/powerpoint/2010/main" val="294174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8794" y="442198"/>
            <a:ext cx="10248095" cy="536597"/>
          </a:xfrm>
        </p:spPr>
        <p:txBody>
          <a:bodyPr>
            <a:normAutofit/>
          </a:bodyPr>
          <a:lstStyle/>
          <a:p>
            <a:r>
              <a:rPr lang="it-IT" sz="2000" cap="none" dirty="0"/>
              <a:t>MGH, Diplomata </a:t>
            </a:r>
            <a:r>
              <a:rPr lang="it-IT" sz="2000" cap="none" dirty="0" err="1"/>
              <a:t>regum</a:t>
            </a:r>
            <a:r>
              <a:rPr lang="it-IT" sz="2000" cap="none" dirty="0"/>
              <a:t> et </a:t>
            </a:r>
            <a:r>
              <a:rPr lang="it-IT" sz="2000" cap="none" dirty="0" err="1"/>
              <a:t>imperatorum</a:t>
            </a:r>
            <a:r>
              <a:rPr lang="it-IT" sz="2000" cap="none" dirty="0"/>
              <a:t> </a:t>
            </a:r>
            <a:r>
              <a:rPr lang="it-IT" sz="2000" cap="none" dirty="0" err="1"/>
              <a:t>Germaniae</a:t>
            </a:r>
            <a:r>
              <a:rPr lang="it-IT" sz="2000" cap="none" dirty="0"/>
              <a:t>, V, doc. 356, pp. 483-484.</a:t>
            </a:r>
          </a:p>
        </p:txBody>
      </p:sp>
      <p:sp>
        <p:nvSpPr>
          <p:cNvPr id="3" name="Segnaposto testo 2"/>
          <p:cNvSpPr>
            <a:spLocks noGrp="1"/>
          </p:cNvSpPr>
          <p:nvPr>
            <p:ph type="body" idx="1"/>
          </p:nvPr>
        </p:nvSpPr>
        <p:spPr>
          <a:xfrm>
            <a:off x="103031" y="901521"/>
            <a:ext cx="11835683" cy="3930937"/>
          </a:xfrm>
        </p:spPr>
        <p:txBody>
          <a:bodyPr>
            <a:noAutofit/>
          </a:bodyPr>
          <a:lstStyle/>
          <a:p>
            <a:pPr algn="just"/>
            <a:r>
              <a:rPr lang="it-IT" b="1" cap="none" dirty="0">
                <a:solidFill>
                  <a:schemeClr val="tx1"/>
                </a:solidFill>
              </a:rPr>
              <a:t>In nome della santa e individuale Trinità. Enrico [III], per grazia di Dio augusto imperatore. Se accogliamo le giuste richieste dei nostri fedeli e li solleviamo dalle ingiuste calamità e dalle oppressioni violente secondo il dovere dell'imperiale eccellenza, speriamo di ottenere felicemente la ricompensa da Dio che premia tutti i buoni. Poiché è nota a tutti i fedeli della santa chiesa e nostri, tanto presenti che futuri, la solerzia con cui i cittadini di Mantova sono venuti alla nostra presenza a lamentarsi delle loro miserie e sofferenze quotidiane ed essendoci noi resi conto delle loro gravi necessità, abbiamo deciso e confermiamo, per intervento anche della nostra amatissima moglie Agnese, su richiesta del nostro carissimo figlio, re Enrico, e per nostra imperiale autorità, di abolire ogni esazione superflua e di estirpare ora innanzi dalle radici le violenze importune, e perciò stabiliamo che nessuna persona grande o piccola del regno presuma di molestare i cittadini ossia gli arimanni che abitano nella città di Mantova, nelle loro persone e nei loro servi o ancelle, nei liberi uomini che risiedono sulla loro terra, nell'arimannia e nei beni comuni che appartengono alla detta città, collocati sulle due sponde del Mincio, nei benefici, livelli, precarie, in ogni bene mobile o immobile, giustamente acquisito o che giustamente acquisiranno: nulla di tutto ciò venga tolto senza giudizio legale.</a:t>
            </a:r>
          </a:p>
        </p:txBody>
      </p:sp>
    </p:spTree>
    <p:extLst>
      <p:ext uri="{BB962C8B-B14F-4D97-AF65-F5344CB8AC3E}">
        <p14:creationId xmlns:p14="http://schemas.microsoft.com/office/powerpoint/2010/main" val="3039147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69701" y="474345"/>
            <a:ext cx="10200068" cy="4401205"/>
          </a:xfrm>
          <a:prstGeom prst="rect">
            <a:avLst/>
          </a:prstGeom>
        </p:spPr>
        <p:txBody>
          <a:bodyPr wrap="square">
            <a:spAutoFit/>
          </a:bodyPr>
          <a:lstStyle/>
          <a:p>
            <a:r>
              <a:rPr lang="it-IT" sz="2000" b="1" dirty="0">
                <a:latin typeface="Times New Roman" pitchFamily="18" charset="0"/>
                <a:cs typeface="Times New Roman" pitchFamily="18" charset="0"/>
              </a:rPr>
              <a:t>Stabiliamo inoltre che sia consentito ai predetti cittadini di andare e tornare tranquillamente a tutti i mercati ovunque vogliano, sia per terra sia per acqua, senza pagare diritti di </a:t>
            </a:r>
            <a:r>
              <a:rPr lang="it-IT" sz="2000" b="1" dirty="0" err="1">
                <a:latin typeface="Times New Roman" pitchFamily="18" charset="0"/>
                <a:cs typeface="Times New Roman" pitchFamily="18" charset="0"/>
              </a:rPr>
              <a:t>ripaggio</a:t>
            </a:r>
            <a:r>
              <a:rPr lang="it-IT" sz="2000" b="1" dirty="0">
                <a:latin typeface="Times New Roman" pitchFamily="18" charset="0"/>
                <a:cs typeface="Times New Roman" pitchFamily="18" charset="0"/>
              </a:rPr>
              <a:t> né tasse di mercato a Ravenna, Argenta, Ferrara e </a:t>
            </a:r>
            <a:r>
              <a:rPr lang="it-IT" sz="2000" b="1" dirty="0" err="1">
                <a:latin typeface="Times New Roman" pitchFamily="18" charset="0"/>
                <a:cs typeface="Times New Roman" pitchFamily="18" charset="0"/>
              </a:rPr>
              <a:t>Sommolago</a:t>
            </a:r>
            <a:r>
              <a:rPr lang="it-IT" sz="2000" b="1" dirty="0">
                <a:latin typeface="Times New Roman" pitchFamily="18" charset="0"/>
                <a:cs typeface="Times New Roman" pitchFamily="18" charset="0"/>
              </a:rPr>
              <a:t>. Godano infine delle giuste e buone consuetudini che ogni città del nostro impero ottiene. Chiunque violerà tale concessione e conferma, paghi 100 lire di ottimo oro, metà alla nostra camera imperiale, metà ai predetti cittadini. E affinché l'autorità della nostra conferma rimanga stabile e sicura, abbiamo dato ordine che venga corroborata con l'impronta del nostro sigillo.</a:t>
            </a:r>
          </a:p>
          <a:p>
            <a:endParaRPr lang="it-IT" sz="2000" b="1" dirty="0">
              <a:latin typeface="Times New Roman" pitchFamily="18" charset="0"/>
              <a:cs typeface="Times New Roman" pitchFamily="18" charset="0"/>
            </a:endParaRPr>
          </a:p>
          <a:p>
            <a:r>
              <a:rPr lang="it-IT" sz="2000" b="1" dirty="0">
                <a:latin typeface="Times New Roman" pitchFamily="18" charset="0"/>
                <a:cs typeface="Times New Roman" pitchFamily="18" charset="0"/>
              </a:rPr>
              <a:t>Segno del signore Enrico III re invitto dei Romani e augusto imperatore.</a:t>
            </a:r>
          </a:p>
          <a:p>
            <a:endParaRPr lang="it-IT" sz="2000" b="1" dirty="0">
              <a:latin typeface="Times New Roman" pitchFamily="18" charset="0"/>
              <a:cs typeface="Times New Roman" pitchFamily="18" charset="0"/>
            </a:endParaRPr>
          </a:p>
          <a:p>
            <a:r>
              <a:rPr lang="it-IT" sz="2000" b="1" dirty="0" err="1">
                <a:latin typeface="Times New Roman" pitchFamily="18" charset="0"/>
                <a:cs typeface="Times New Roman" pitchFamily="18" charset="0"/>
              </a:rPr>
              <a:t>Gunterio</a:t>
            </a:r>
            <a:r>
              <a:rPr lang="it-IT" sz="2000" b="1" dirty="0">
                <a:latin typeface="Times New Roman" pitchFamily="18" charset="0"/>
                <a:cs typeface="Times New Roman" pitchFamily="18" charset="0"/>
              </a:rPr>
              <a:t> cancelliere al posto di </a:t>
            </a:r>
            <a:r>
              <a:rPr lang="it-IT" sz="2000" b="1" dirty="0" err="1">
                <a:latin typeface="Times New Roman" pitchFamily="18" charset="0"/>
                <a:cs typeface="Times New Roman" pitchFamily="18" charset="0"/>
              </a:rPr>
              <a:t>Erimanno</a:t>
            </a:r>
            <a:r>
              <a:rPr lang="it-IT" sz="2000" b="1" dirty="0">
                <a:latin typeface="Times New Roman" pitchFamily="18" charset="0"/>
                <a:cs typeface="Times New Roman" pitchFamily="18" charset="0"/>
              </a:rPr>
              <a:t> </a:t>
            </a:r>
            <a:r>
              <a:rPr lang="it-IT" sz="2000" b="1" dirty="0" err="1">
                <a:latin typeface="Times New Roman" pitchFamily="18" charset="0"/>
                <a:cs typeface="Times New Roman" pitchFamily="18" charset="0"/>
              </a:rPr>
              <a:t>arcicancelliere</a:t>
            </a:r>
            <a:r>
              <a:rPr lang="it-IT" sz="2000" b="1" dirty="0">
                <a:latin typeface="Times New Roman" pitchFamily="18" charset="0"/>
                <a:cs typeface="Times New Roman" pitchFamily="18" charset="0"/>
              </a:rPr>
              <a:t> ho eseguito la ricognizione.</a:t>
            </a:r>
          </a:p>
          <a:p>
            <a:endParaRPr lang="it-IT" sz="2000" b="1" dirty="0">
              <a:latin typeface="Times New Roman" pitchFamily="18" charset="0"/>
              <a:cs typeface="Times New Roman" pitchFamily="18" charset="0"/>
            </a:endParaRPr>
          </a:p>
          <a:p>
            <a:r>
              <a:rPr lang="it-IT" sz="2000" b="1" dirty="0">
                <a:latin typeface="Times New Roman" pitchFamily="18" charset="0"/>
                <a:cs typeface="Times New Roman" pitchFamily="18" charset="0"/>
              </a:rPr>
              <a:t>Dato il 3 novembre dell'anno d'incarnazione del Signore 1055, ottava indizione, ventisettesimo anno di regno di Enrico III, fatto a Guastalla nel nome di Dio felicemente.</a:t>
            </a:r>
          </a:p>
        </p:txBody>
      </p:sp>
    </p:spTree>
    <p:extLst>
      <p:ext uri="{BB962C8B-B14F-4D97-AF65-F5344CB8AC3E}">
        <p14:creationId xmlns:p14="http://schemas.microsoft.com/office/powerpoint/2010/main" val="369715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6068" y="828564"/>
            <a:ext cx="10209458" cy="536598"/>
          </a:xfrm>
        </p:spPr>
        <p:txBody>
          <a:bodyPr>
            <a:normAutofit/>
          </a:bodyPr>
          <a:lstStyle/>
          <a:p>
            <a:r>
              <a:rPr lang="it-IT" sz="1800" cap="none" dirty="0">
                <a:latin typeface="Times New Roman" pitchFamily="18" charset="0"/>
                <a:cs typeface="Times New Roman" pitchFamily="18" charset="0"/>
              </a:rPr>
              <a:t>MGH, Diplomata </a:t>
            </a:r>
            <a:r>
              <a:rPr lang="it-IT" sz="1800" cap="none" dirty="0" err="1">
                <a:latin typeface="Times New Roman" pitchFamily="18" charset="0"/>
                <a:cs typeface="Times New Roman" pitchFamily="18" charset="0"/>
              </a:rPr>
              <a:t>regum</a:t>
            </a:r>
            <a:r>
              <a:rPr lang="it-IT" sz="1800" cap="none" dirty="0">
                <a:latin typeface="Times New Roman" pitchFamily="18" charset="0"/>
                <a:cs typeface="Times New Roman" pitchFamily="18" charset="0"/>
              </a:rPr>
              <a:t> et </a:t>
            </a:r>
            <a:r>
              <a:rPr lang="it-IT" sz="1800" cap="none" dirty="0" err="1">
                <a:latin typeface="Times New Roman" pitchFamily="18" charset="0"/>
                <a:cs typeface="Times New Roman" pitchFamily="18" charset="0"/>
              </a:rPr>
              <a:t>imperatorum</a:t>
            </a:r>
            <a:r>
              <a:rPr lang="it-IT" sz="1800" cap="none" dirty="0">
                <a:latin typeface="Times New Roman" pitchFamily="18" charset="0"/>
                <a:cs typeface="Times New Roman" pitchFamily="18" charset="0"/>
              </a:rPr>
              <a:t> </a:t>
            </a:r>
            <a:r>
              <a:rPr lang="it-IT" sz="1800" cap="none" dirty="0" err="1">
                <a:latin typeface="Times New Roman" pitchFamily="18" charset="0"/>
                <a:cs typeface="Times New Roman" pitchFamily="18" charset="0"/>
              </a:rPr>
              <a:t>Germaniae</a:t>
            </a:r>
            <a:r>
              <a:rPr lang="it-IT" sz="1800" cap="none" dirty="0">
                <a:latin typeface="Times New Roman" pitchFamily="18" charset="0"/>
                <a:cs typeface="Times New Roman" pitchFamily="18" charset="0"/>
              </a:rPr>
              <a:t>, II, doc. 198, pp. 606-607 </a:t>
            </a:r>
          </a:p>
        </p:txBody>
      </p:sp>
      <p:sp>
        <p:nvSpPr>
          <p:cNvPr id="3" name="Segnaposto testo 2"/>
          <p:cNvSpPr>
            <a:spLocks noGrp="1"/>
          </p:cNvSpPr>
          <p:nvPr>
            <p:ph type="body" idx="1"/>
          </p:nvPr>
        </p:nvSpPr>
        <p:spPr>
          <a:xfrm>
            <a:off x="206062" y="1596980"/>
            <a:ext cx="11578107" cy="3812146"/>
          </a:xfrm>
        </p:spPr>
        <p:txBody>
          <a:bodyPr>
            <a:noAutofit/>
          </a:bodyPr>
          <a:lstStyle/>
          <a:p>
            <a:r>
              <a:rPr lang="it-IT" sz="1800" b="1" cap="none" dirty="0">
                <a:solidFill>
                  <a:schemeClr val="tx1"/>
                </a:solidFill>
              </a:rPr>
              <a:t>In nome della santa e individua Trinità, Ottone, per grazia di Dio augusto imperatore dei Romani… Prendiamo sotto la nostra protezione tutti i cittadini cremonesi liberi, ricchi e poveri… affinché vivano in pace liberi e sicuri nella loro città, protetti e difesi dovunque vadano e godano l'uso delle acque, i pascoli e le selve, dal Capo d'Adda fino a </a:t>
            </a:r>
            <a:r>
              <a:rPr lang="it-IT" sz="1800" b="1" cap="none" dirty="0" err="1">
                <a:solidFill>
                  <a:schemeClr val="tx1"/>
                </a:solidFill>
              </a:rPr>
              <a:t>Vulpariolo</a:t>
            </a:r>
            <a:r>
              <a:rPr lang="it-IT" sz="1800" b="1" cap="none" dirty="0">
                <a:solidFill>
                  <a:schemeClr val="tx1"/>
                </a:solidFill>
              </a:rPr>
              <a:t>, da una parte e dall'altra del Po e godano e possiedano senza contraddizione da parte di nessuno tutto ciò che è di pertinenza dello Stato, e per rimedio dell'anima nostra ordiniamo che dovunque essi vadano a svolgere i loro commerci per terra e per acqua e dovunque vogliano sostare, nessuno li disturbi. Perciò ordiniamo con la nostra imperiale potestà che nessun duca, arcivescovo, vescovo, marchese, conte, visconte, gastaldo, </a:t>
            </a:r>
            <a:r>
              <a:rPr lang="it-IT" sz="1800" b="1" cap="none" dirty="0" err="1">
                <a:solidFill>
                  <a:schemeClr val="tx1"/>
                </a:solidFill>
              </a:rPr>
              <a:t>sculdascio</a:t>
            </a:r>
            <a:r>
              <a:rPr lang="it-IT" sz="1800" b="1" cap="none" dirty="0">
                <a:solidFill>
                  <a:schemeClr val="tx1"/>
                </a:solidFill>
              </a:rPr>
              <a:t>, decano o qualsiasi altra persona del nostro regno, grande o piccola, presuma di inquietare e spogliare i sopraddetti cittadini cremonesi liberi, ricchi e poveri, di tutte le cose sopraddette e di tutte le loro cose acquisite o </a:t>
            </a:r>
            <a:r>
              <a:rPr lang="it-IT" sz="1800" b="1" cap="none" dirty="0" err="1">
                <a:solidFill>
                  <a:schemeClr val="tx1"/>
                </a:solidFill>
              </a:rPr>
              <a:t>acquirende</a:t>
            </a:r>
            <a:r>
              <a:rPr lang="it-IT" sz="1800" b="1" cap="none" dirty="0">
                <a:solidFill>
                  <a:schemeClr val="tx1"/>
                </a:solidFill>
              </a:rPr>
              <a:t>, senza un legale giudizio, ma sia lecito agli stessi cremonesi restare sotto la protezione nostra e dei nostri successori e vivere quieti, sicuri e pacifici e fare tutto ciò che ad essi sembrerà giusto, senza che nessuno li contrasti o li molesti. Se qualcuno oserà infrangere temerariamente questo nostro precetto, sappia che pagherà mille libbre di oro puro, metà alla camera nostra e metà ai predetti uomini di Cremona…</a:t>
            </a:r>
          </a:p>
        </p:txBody>
      </p:sp>
    </p:spTree>
    <p:extLst>
      <p:ext uri="{BB962C8B-B14F-4D97-AF65-F5344CB8AC3E}">
        <p14:creationId xmlns:p14="http://schemas.microsoft.com/office/powerpoint/2010/main" val="3541157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5441" y="416440"/>
            <a:ext cx="10351752" cy="1837364"/>
          </a:xfrm>
        </p:spPr>
        <p:txBody>
          <a:bodyPr>
            <a:normAutofit/>
          </a:bodyPr>
          <a:lstStyle/>
          <a:p>
            <a:r>
              <a:rPr lang="fr-FR" sz="2000" cap="none" dirty="0">
                <a:latin typeface="Times New Roman" pitchFamily="18" charset="0"/>
                <a:cs typeface="Times New Roman" pitchFamily="18" charset="0"/>
              </a:rPr>
              <a:t>Codex </a:t>
            </a:r>
            <a:r>
              <a:rPr lang="fr-FR" sz="2000" cap="none" dirty="0" err="1">
                <a:latin typeface="Times New Roman" pitchFamily="18" charset="0"/>
                <a:cs typeface="Times New Roman" pitchFamily="18" charset="0"/>
              </a:rPr>
              <a:t>diplomaticus</a:t>
            </a:r>
            <a:r>
              <a:rPr lang="fr-FR" sz="2000" cap="none" dirty="0">
                <a:latin typeface="Times New Roman" pitchFamily="18" charset="0"/>
                <a:cs typeface="Times New Roman" pitchFamily="18" charset="0"/>
              </a:rPr>
              <a:t> </a:t>
            </a:r>
            <a:r>
              <a:rPr lang="fr-FR" sz="2000" cap="none" dirty="0" err="1">
                <a:latin typeface="Times New Roman" pitchFamily="18" charset="0"/>
                <a:cs typeface="Times New Roman" pitchFamily="18" charset="0"/>
              </a:rPr>
              <a:t>civitatis</a:t>
            </a:r>
            <a:r>
              <a:rPr lang="fr-FR" sz="2000" cap="none" dirty="0">
                <a:latin typeface="Times New Roman" pitchFamily="18" charset="0"/>
                <a:cs typeface="Times New Roman" pitchFamily="18" charset="0"/>
              </a:rPr>
              <a:t> et </a:t>
            </a:r>
            <a:r>
              <a:rPr lang="fr-FR" sz="2000" cap="none" dirty="0" err="1">
                <a:latin typeface="Times New Roman" pitchFamily="18" charset="0"/>
                <a:cs typeface="Times New Roman" pitchFamily="18" charset="0"/>
              </a:rPr>
              <a:t>Ecclesie</a:t>
            </a:r>
            <a:r>
              <a:rPr lang="fr-FR" sz="2000" cap="none" dirty="0">
                <a:latin typeface="Times New Roman" pitchFamily="18" charset="0"/>
                <a:cs typeface="Times New Roman" pitchFamily="18" charset="0"/>
              </a:rPr>
              <a:t> </a:t>
            </a:r>
            <a:r>
              <a:rPr lang="fr-FR" sz="2000" cap="none" dirty="0" err="1">
                <a:latin typeface="Times New Roman" pitchFamily="18" charset="0"/>
                <a:cs typeface="Times New Roman" pitchFamily="18" charset="0"/>
              </a:rPr>
              <a:t>Bergomatis</a:t>
            </a:r>
            <a:r>
              <a:rPr lang="fr-FR" sz="2000" cap="none" dirty="0">
                <a:latin typeface="Times New Roman" pitchFamily="18" charset="0"/>
                <a:cs typeface="Times New Roman" pitchFamily="18" charset="0"/>
              </a:rPr>
              <a:t>, II, </a:t>
            </a:r>
            <a:r>
              <a:rPr lang="fr-FR" sz="2000" cap="none" dirty="0" err="1">
                <a:latin typeface="Times New Roman" pitchFamily="18" charset="0"/>
                <a:cs typeface="Times New Roman" pitchFamily="18" charset="0"/>
              </a:rPr>
              <a:t>Bergamo</a:t>
            </a:r>
            <a:r>
              <a:rPr lang="fr-FR" sz="2000" cap="none" dirty="0">
                <a:latin typeface="Times New Roman" pitchFamily="18" charset="0"/>
                <a:cs typeface="Times New Roman" pitchFamily="18" charset="0"/>
              </a:rPr>
              <a:t>, 1799, pp. 1267-70.</a:t>
            </a:r>
            <a:br>
              <a:rPr lang="fr-FR" sz="2000" cap="none" dirty="0">
                <a:latin typeface="Times New Roman" pitchFamily="18" charset="0"/>
                <a:cs typeface="Times New Roman" pitchFamily="18" charset="0"/>
              </a:rPr>
            </a:br>
            <a:r>
              <a:rPr lang="fr-FR" sz="2000" cap="none" dirty="0">
                <a:latin typeface="Times New Roman" pitchFamily="18" charset="0"/>
                <a:cs typeface="Times New Roman" pitchFamily="18" charset="0"/>
              </a:rPr>
              <a:t/>
            </a:r>
            <a:br>
              <a:rPr lang="fr-FR" sz="2000" cap="none" dirty="0">
                <a:latin typeface="Times New Roman" pitchFamily="18" charset="0"/>
                <a:cs typeface="Times New Roman" pitchFamily="18" charset="0"/>
              </a:rPr>
            </a:br>
            <a:endParaRPr lang="it-IT" sz="2000" cap="none" dirty="0">
              <a:latin typeface="Times New Roman" pitchFamily="18" charset="0"/>
              <a:cs typeface="Times New Roman" pitchFamily="18" charset="0"/>
            </a:endParaRPr>
          </a:p>
        </p:txBody>
      </p:sp>
      <p:sp>
        <p:nvSpPr>
          <p:cNvPr id="3" name="Segnaposto testo 2"/>
          <p:cNvSpPr>
            <a:spLocks noGrp="1"/>
          </p:cNvSpPr>
          <p:nvPr>
            <p:ph type="body" idx="1"/>
          </p:nvPr>
        </p:nvSpPr>
        <p:spPr>
          <a:xfrm>
            <a:off x="759854" y="1970469"/>
            <a:ext cx="10505672" cy="3055172"/>
          </a:xfrm>
        </p:spPr>
        <p:txBody>
          <a:bodyPr>
            <a:normAutofit fontScale="92500"/>
          </a:bodyPr>
          <a:lstStyle/>
          <a:p>
            <a:r>
              <a:rPr lang="it-IT" b="1" cap="none" dirty="0">
                <a:solidFill>
                  <a:schemeClr val="tx1"/>
                </a:solidFill>
              </a:rPr>
              <a:t>Nel nome di Cristo, amen. L'anno del Signore 1171, lunedì 1° febbraio, quarta indizione, alla presenza degli illustri personaggi di cui in calce sono indicati i nomi, convennero tra loro i consoli del comune di Bergamo a nome del comune, cioè Pagano di Monaco, Alberto di Albertone, </a:t>
            </a:r>
            <a:r>
              <a:rPr lang="it-IT" b="1" cap="none" dirty="0" err="1">
                <a:solidFill>
                  <a:schemeClr val="tx1"/>
                </a:solidFill>
              </a:rPr>
              <a:t>Bertramo</a:t>
            </a:r>
            <a:r>
              <a:rPr lang="it-IT" b="1" cap="none" dirty="0">
                <a:solidFill>
                  <a:schemeClr val="tx1"/>
                </a:solidFill>
              </a:rPr>
              <a:t> </a:t>
            </a:r>
            <a:r>
              <a:rPr lang="it-IT" b="1" cap="none" dirty="0" err="1">
                <a:solidFill>
                  <a:schemeClr val="tx1"/>
                </a:solidFill>
              </a:rPr>
              <a:t>Nossia</a:t>
            </a:r>
            <a:r>
              <a:rPr lang="it-IT" b="1" cap="none" dirty="0">
                <a:solidFill>
                  <a:schemeClr val="tx1"/>
                </a:solidFill>
              </a:rPr>
              <a:t>, </a:t>
            </a:r>
            <a:r>
              <a:rPr lang="it-IT" b="1" cap="none" dirty="0" err="1">
                <a:solidFill>
                  <a:schemeClr val="tx1"/>
                </a:solidFill>
              </a:rPr>
              <a:t>Maurisco</a:t>
            </a:r>
            <a:r>
              <a:rPr lang="it-IT" b="1" cap="none" dirty="0">
                <a:solidFill>
                  <a:schemeClr val="tx1"/>
                </a:solidFill>
              </a:rPr>
              <a:t> di Rivola, Guglielmo di Crotta, Lanfranco di Monaca, Alberico di Mapello, Giovanni di Mozzo, Lanfranco de Vitali e Guido di Marliano, da una parte, e dall'altra gli uomini di Romano per il comune di quel luogo e per tutti gli uomini che verranno ad abitare nel posto in cui i consoli di Bergamo ordineranno, cioè </a:t>
            </a:r>
            <a:r>
              <a:rPr lang="it-IT" b="1" cap="none" dirty="0" err="1">
                <a:solidFill>
                  <a:schemeClr val="tx1"/>
                </a:solidFill>
              </a:rPr>
              <a:t>Buza</a:t>
            </a:r>
            <a:r>
              <a:rPr lang="it-IT" b="1" cap="none" dirty="0">
                <a:solidFill>
                  <a:schemeClr val="tx1"/>
                </a:solidFill>
              </a:rPr>
              <a:t>, Giovanni Bono, </a:t>
            </a:r>
            <a:r>
              <a:rPr lang="it-IT" b="1" cap="none" dirty="0" err="1">
                <a:solidFill>
                  <a:schemeClr val="tx1"/>
                </a:solidFill>
              </a:rPr>
              <a:t>Guralli</a:t>
            </a:r>
            <a:r>
              <a:rPr lang="it-IT" b="1" cap="none" dirty="0">
                <a:solidFill>
                  <a:schemeClr val="tx1"/>
                </a:solidFill>
              </a:rPr>
              <a:t>, Gherardo de Duce, Martino di Bianco, </a:t>
            </a:r>
            <a:r>
              <a:rPr lang="it-IT" b="1" cap="none" dirty="0" err="1">
                <a:solidFill>
                  <a:schemeClr val="tx1"/>
                </a:solidFill>
              </a:rPr>
              <a:t>Plicapano</a:t>
            </a:r>
            <a:r>
              <a:rPr lang="it-IT" b="1" cap="none" dirty="0">
                <a:solidFill>
                  <a:schemeClr val="tx1"/>
                </a:solidFill>
              </a:rPr>
              <a:t> e Pietro di </a:t>
            </a:r>
            <a:r>
              <a:rPr lang="it-IT" b="1" cap="none" dirty="0" err="1">
                <a:solidFill>
                  <a:schemeClr val="tx1"/>
                </a:solidFill>
              </a:rPr>
              <a:t>Moicio</a:t>
            </a:r>
            <a:r>
              <a:rPr lang="it-IT" b="1" cap="none" dirty="0">
                <a:solidFill>
                  <a:schemeClr val="tx1"/>
                </a:solidFill>
              </a:rPr>
              <a:t>, per sé e per tutti gli altri come è stato detto; </a:t>
            </a:r>
          </a:p>
        </p:txBody>
      </p:sp>
    </p:spTree>
    <p:extLst>
      <p:ext uri="{BB962C8B-B14F-4D97-AF65-F5344CB8AC3E}">
        <p14:creationId xmlns:p14="http://schemas.microsoft.com/office/powerpoint/2010/main" val="3966010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07583" y="612845"/>
            <a:ext cx="9453093" cy="4708981"/>
          </a:xfrm>
          <a:prstGeom prst="rect">
            <a:avLst/>
          </a:prstGeom>
        </p:spPr>
        <p:txBody>
          <a:bodyPr wrap="square">
            <a:spAutoFit/>
          </a:bodyPr>
          <a:lstStyle/>
          <a:p>
            <a:pPr algn="just"/>
            <a:r>
              <a:rPr lang="it-IT" sz="2000" b="1" dirty="0"/>
              <a:t>convennero dunque] che gli uomini di Romano devono venire ad abitare in quel luogo che i consoli della città di Bergamo stabilirono e al termine stabilito, e quando vi saranno recati, essi e tutti gli altri che vi abiteranno devono ogni anno giurare di stare agli ordini dei consoli di Bergamo e giureranno tutti i maggiori di quattordici anni. Giureranno che difenderanno quel luogo per tutta la vita, fedeli al comune di Bergamo; che difenderanno le persone di Bergamo e dei borghi per tutto il distretto e che osserveranno la pace, parteciperanno all'esercito, faranno le guardie dove il comune vorrà e si sottometteranno alla giustizia dei consoli di Bergamo per le liti che avranno fra loro o con gli altri. Se possederanno terra in quel luogo non devono venderla o alienarla se non agli uomini dello stesso luogo e su autorizzazione dei consoli di Bergamo, di tutti o della maggioranza che a quel tempo ci sarà. Giureranno poi di guardare e custodire il luogo medesimo in buona fede e senza frode ad utilità del comune di Bergamo, se non ne saranno esentati per giusto impedimento o per dimenticanza o per volontà di tutti i consoli di Bergamo o della maggioranza esistente e futura.</a:t>
            </a:r>
          </a:p>
        </p:txBody>
      </p:sp>
    </p:spTree>
    <p:extLst>
      <p:ext uri="{BB962C8B-B14F-4D97-AF65-F5344CB8AC3E}">
        <p14:creationId xmlns:p14="http://schemas.microsoft.com/office/powerpoint/2010/main" val="187230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53791" y="197346"/>
            <a:ext cx="10238705" cy="5632311"/>
          </a:xfrm>
          <a:prstGeom prst="rect">
            <a:avLst/>
          </a:prstGeom>
        </p:spPr>
        <p:txBody>
          <a:bodyPr wrap="square">
            <a:spAutoFit/>
          </a:bodyPr>
          <a:lstStyle/>
          <a:p>
            <a:r>
              <a:rPr lang="it-IT" sz="2000" b="1" dirty="0"/>
              <a:t>I consoli di Bergamo da parte loro devono comperare o permutare la terra in cui senza frode dovranno abitare secondo il giuramento dei personaggi eminenti di Romano. E devono fare eseguire un fossato adeguato attorno al luogo e porte in muratura; gli uomini che ivi abiteranno devono partecipare all'esercito, alle guardie e ai lavori di fortificazione sotto gli ordini dei consoli, ma non devono pagare imposte se non quando l'intera città le paga. Dovranno essere considerati come i borghi e come uno dei borghi della città di Bergamo godranno delle libertà: i consoli pertanto dovranno trattare e proteggere tutti gli uomini che nel predetto luogo abiteranno allo stesso modo in cui trattavano e proteggevano gli uomini dei suburbi della città, istituendo per loro un mercato settimanale secondo quanto avranno concordato con gli abitanti.</a:t>
            </a:r>
          </a:p>
          <a:p>
            <a:endParaRPr lang="it-IT" sz="2000" b="1" dirty="0"/>
          </a:p>
          <a:p>
            <a:r>
              <a:rPr lang="it-IT" sz="2000" b="1" dirty="0"/>
              <a:t>I consoli di Bergamo presenti e futuri dovranno far confermare questo documento nell'assemblea comunale. […]</a:t>
            </a:r>
          </a:p>
          <a:p>
            <a:endParaRPr lang="it-IT" sz="2000" b="1" dirty="0"/>
          </a:p>
          <a:p>
            <a:r>
              <a:rPr lang="it-IT" sz="2000" b="1" dirty="0"/>
              <a:t>Firmato dai testimoni Giovanni di </a:t>
            </a:r>
            <a:r>
              <a:rPr lang="it-IT" sz="2000" b="1" dirty="0" err="1"/>
              <a:t>Petringo</a:t>
            </a:r>
            <a:r>
              <a:rPr lang="it-IT" sz="2000" b="1" dirty="0"/>
              <a:t>, Antonio Dagoberto, </a:t>
            </a:r>
            <a:r>
              <a:rPr lang="it-IT" sz="2000" b="1" dirty="0" err="1"/>
              <a:t>Rogerio</a:t>
            </a:r>
            <a:r>
              <a:rPr lang="it-IT" sz="2000" b="1" dirty="0"/>
              <a:t> di </a:t>
            </a:r>
            <a:r>
              <a:rPr lang="it-IT" sz="2000" b="1" dirty="0" err="1"/>
              <a:t>Gurgolaro</a:t>
            </a:r>
            <a:r>
              <a:rPr lang="it-IT" sz="2000" b="1" dirty="0"/>
              <a:t>, Roberto e </a:t>
            </a:r>
            <a:r>
              <a:rPr lang="it-IT" sz="2000" b="1" dirty="0" err="1"/>
              <a:t>Cessetto</a:t>
            </a:r>
            <a:r>
              <a:rPr lang="it-IT" sz="2000" b="1" dirty="0"/>
              <a:t>.</a:t>
            </a:r>
          </a:p>
          <a:p>
            <a:endParaRPr lang="it-IT" sz="2000" b="1" dirty="0"/>
          </a:p>
          <a:p>
            <a:r>
              <a:rPr lang="it-IT" sz="2000" b="1" dirty="0"/>
              <a:t>E io Giovanni notaio di Federico imperatore fui presente e richiesto ho scritto e registrato.</a:t>
            </a:r>
          </a:p>
        </p:txBody>
      </p:sp>
    </p:spTree>
    <p:extLst>
      <p:ext uri="{BB962C8B-B14F-4D97-AF65-F5344CB8AC3E}">
        <p14:creationId xmlns:p14="http://schemas.microsoft.com/office/powerpoint/2010/main" val="2689060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13644" y="828564"/>
            <a:ext cx="9951881" cy="1038873"/>
          </a:xfrm>
        </p:spPr>
        <p:txBody>
          <a:bodyPr>
            <a:normAutofit fontScale="90000"/>
          </a:bodyPr>
          <a:lstStyle/>
          <a:p>
            <a:r>
              <a:rPr lang="it-IT" dirty="0"/>
              <a:t>Gaio, dal primo libro delle Istituzioni</a:t>
            </a:r>
            <a:br>
              <a:rPr lang="it-IT" dirty="0"/>
            </a:br>
            <a:endParaRPr lang="it-IT" dirty="0"/>
          </a:p>
        </p:txBody>
      </p:sp>
      <p:sp>
        <p:nvSpPr>
          <p:cNvPr id="3" name="Segnaposto testo 2"/>
          <p:cNvSpPr>
            <a:spLocks noGrp="1"/>
          </p:cNvSpPr>
          <p:nvPr>
            <p:ph type="body" idx="1"/>
          </p:nvPr>
        </p:nvSpPr>
        <p:spPr>
          <a:xfrm>
            <a:off x="811369" y="2021983"/>
            <a:ext cx="10454157" cy="3003657"/>
          </a:xfrm>
        </p:spPr>
        <p:txBody>
          <a:bodyPr>
            <a:noAutofit/>
          </a:bodyPr>
          <a:lstStyle/>
          <a:p>
            <a:pPr algn="just"/>
            <a:r>
              <a:rPr lang="it-IT" sz="2400" b="1" cap="none" dirty="0">
                <a:solidFill>
                  <a:schemeClr val="tx1"/>
                </a:solidFill>
              </a:rPr>
              <a:t>Tutti i popoli che si reggono con leggi (</a:t>
            </a:r>
            <a:r>
              <a:rPr lang="it-IT" sz="2400" b="1" cap="none" dirty="0" err="1">
                <a:solidFill>
                  <a:schemeClr val="tx1"/>
                </a:solidFill>
              </a:rPr>
              <a:t>leges</a:t>
            </a:r>
            <a:r>
              <a:rPr lang="it-IT" sz="2400" b="1" cap="none" dirty="0">
                <a:solidFill>
                  <a:schemeClr val="tx1"/>
                </a:solidFill>
              </a:rPr>
              <a:t>) e consuetudini (</a:t>
            </a:r>
            <a:r>
              <a:rPr lang="it-IT" sz="2400" b="1" cap="none" dirty="0" err="1">
                <a:solidFill>
                  <a:schemeClr val="tx1"/>
                </a:solidFill>
              </a:rPr>
              <a:t>mores</a:t>
            </a:r>
            <a:r>
              <a:rPr lang="it-IT" sz="2400" b="1" cap="none" dirty="0">
                <a:solidFill>
                  <a:schemeClr val="tx1"/>
                </a:solidFill>
              </a:rPr>
              <a:t>), in parte usano un diritto loro proprio, in parte un diritto comune a tutti gli uomini. Infatti ciò che ciascun popolo, da se stesso, costituì come diritto per sé è proprio di quella stessa cittadinanza (</a:t>
            </a:r>
            <a:r>
              <a:rPr lang="it-IT" sz="2400" b="1" cap="none" dirty="0" err="1">
                <a:solidFill>
                  <a:schemeClr val="tx1"/>
                </a:solidFill>
              </a:rPr>
              <a:t>civitas</a:t>
            </a:r>
            <a:r>
              <a:rPr lang="it-IT" sz="2400" b="1" cap="none" dirty="0">
                <a:solidFill>
                  <a:schemeClr val="tx1"/>
                </a:solidFill>
              </a:rPr>
              <a:t>) e si chiama </a:t>
            </a:r>
            <a:r>
              <a:rPr lang="it-IT" sz="2400" b="1" cap="none" dirty="0" err="1">
                <a:solidFill>
                  <a:schemeClr val="tx1"/>
                </a:solidFill>
              </a:rPr>
              <a:t>ius</a:t>
            </a:r>
            <a:r>
              <a:rPr lang="it-IT" sz="2400" b="1" cap="none" dirty="0">
                <a:solidFill>
                  <a:schemeClr val="tx1"/>
                </a:solidFill>
              </a:rPr>
              <a:t> civile, quasi sia diritto proprio (</a:t>
            </a:r>
            <a:r>
              <a:rPr lang="it-IT" sz="2400" b="1" cap="none" dirty="0" err="1">
                <a:solidFill>
                  <a:schemeClr val="tx1"/>
                </a:solidFill>
              </a:rPr>
              <a:t>ius</a:t>
            </a:r>
            <a:r>
              <a:rPr lang="it-IT" sz="2400" b="1" cap="none" dirty="0">
                <a:solidFill>
                  <a:schemeClr val="tx1"/>
                </a:solidFill>
              </a:rPr>
              <a:t> </a:t>
            </a:r>
            <a:r>
              <a:rPr lang="it-IT" sz="2400" b="1" cap="none" dirty="0" err="1">
                <a:solidFill>
                  <a:schemeClr val="tx1"/>
                </a:solidFill>
              </a:rPr>
              <a:t>proprium</a:t>
            </a:r>
            <a:r>
              <a:rPr lang="it-IT" sz="2400" b="1" cap="none" dirty="0">
                <a:solidFill>
                  <a:schemeClr val="tx1"/>
                </a:solidFill>
              </a:rPr>
              <a:t>) di quella città; ciò che invece la ragione naturale ha costituito [diritto] tra tutti gli uomini, è custodito in modo assai equo presso tutti ed è chiamato diritto delle genti (</a:t>
            </a:r>
            <a:r>
              <a:rPr lang="it-IT" sz="2400" b="1" cap="none" dirty="0" err="1">
                <a:solidFill>
                  <a:schemeClr val="tx1"/>
                </a:solidFill>
              </a:rPr>
              <a:t>ius</a:t>
            </a:r>
            <a:r>
              <a:rPr lang="it-IT" sz="2400" b="1" cap="none" dirty="0">
                <a:solidFill>
                  <a:schemeClr val="tx1"/>
                </a:solidFill>
              </a:rPr>
              <a:t> </a:t>
            </a:r>
            <a:r>
              <a:rPr lang="it-IT" sz="2400" b="1" cap="none" dirty="0" err="1">
                <a:solidFill>
                  <a:schemeClr val="tx1"/>
                </a:solidFill>
              </a:rPr>
              <a:t>gentium</a:t>
            </a:r>
            <a:r>
              <a:rPr lang="it-IT" sz="2400" b="1" cap="none" dirty="0">
                <a:solidFill>
                  <a:schemeClr val="tx1"/>
                </a:solidFill>
              </a:rPr>
              <a:t>), quasi che tutte le genti usino quel diritto</a:t>
            </a:r>
          </a:p>
        </p:txBody>
      </p:sp>
    </p:spTree>
    <p:extLst>
      <p:ext uri="{BB962C8B-B14F-4D97-AF65-F5344CB8AC3E}">
        <p14:creationId xmlns:p14="http://schemas.microsoft.com/office/powerpoint/2010/main" val="4031300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6068" y="592428"/>
            <a:ext cx="10209458" cy="605307"/>
          </a:xfrm>
        </p:spPr>
        <p:txBody>
          <a:bodyPr>
            <a:normAutofit/>
          </a:bodyPr>
          <a:lstStyle/>
          <a:p>
            <a:pPr algn="just"/>
            <a:r>
              <a:rPr lang="it-IT" sz="2400" cap="none" dirty="0"/>
              <a:t>Bartolo da Sassoferrato: </a:t>
            </a:r>
            <a:r>
              <a:rPr lang="it-IT" sz="2400" cap="none" dirty="0" err="1"/>
              <a:t>iurisdictio</a:t>
            </a:r>
            <a:r>
              <a:rPr lang="it-IT" sz="2400" cap="none" dirty="0"/>
              <a:t> </a:t>
            </a:r>
            <a:r>
              <a:rPr lang="it-IT" sz="2400" cap="none" dirty="0" err="1"/>
              <a:t>Comm</a:t>
            </a:r>
            <a:r>
              <a:rPr lang="it-IT" sz="2400" cap="none" dirty="0"/>
              <a:t> ad D 1. 1. 9 l. </a:t>
            </a:r>
            <a:r>
              <a:rPr lang="it-IT" sz="2400" cap="none" dirty="0" err="1"/>
              <a:t>Omnes</a:t>
            </a:r>
            <a:r>
              <a:rPr lang="it-IT" sz="2400" cap="none" dirty="0"/>
              <a:t> </a:t>
            </a:r>
            <a:r>
              <a:rPr lang="it-IT" sz="2400" cap="none" dirty="0" err="1"/>
              <a:t>populi</a:t>
            </a:r>
            <a:r>
              <a:rPr lang="it-IT" sz="2400" cap="none" dirty="0"/>
              <a:t> </a:t>
            </a:r>
          </a:p>
        </p:txBody>
      </p:sp>
      <p:sp>
        <p:nvSpPr>
          <p:cNvPr id="3" name="Segnaposto testo 2"/>
          <p:cNvSpPr>
            <a:spLocks noGrp="1"/>
          </p:cNvSpPr>
          <p:nvPr>
            <p:ph type="body" idx="1"/>
          </p:nvPr>
        </p:nvSpPr>
        <p:spPr>
          <a:xfrm>
            <a:off x="437882" y="1571223"/>
            <a:ext cx="10827644" cy="3454417"/>
          </a:xfrm>
        </p:spPr>
        <p:txBody>
          <a:bodyPr>
            <a:normAutofit/>
          </a:bodyPr>
          <a:lstStyle/>
          <a:p>
            <a:pPr algn="just"/>
            <a:r>
              <a:rPr lang="it-IT" sz="2400" cap="none" dirty="0">
                <a:solidFill>
                  <a:schemeClr val="tx1"/>
                </a:solidFill>
              </a:rPr>
              <a:t>Ad ogni popolo che abbia giurisdizione è permesso statuire uno </a:t>
            </a:r>
            <a:r>
              <a:rPr lang="it-IT" sz="2400" cap="none" dirty="0" err="1">
                <a:solidFill>
                  <a:schemeClr val="tx1"/>
                </a:solidFill>
              </a:rPr>
              <a:t>ius</a:t>
            </a:r>
            <a:r>
              <a:rPr lang="it-IT" sz="2400" cap="none" dirty="0">
                <a:solidFill>
                  <a:schemeClr val="tx1"/>
                </a:solidFill>
              </a:rPr>
              <a:t> </a:t>
            </a:r>
            <a:r>
              <a:rPr lang="it-IT" sz="2400" cap="none" dirty="0" err="1">
                <a:solidFill>
                  <a:schemeClr val="tx1"/>
                </a:solidFill>
              </a:rPr>
              <a:t>proprium</a:t>
            </a:r>
            <a:r>
              <a:rPr lang="it-IT" sz="2400" cap="none" dirty="0">
                <a:solidFill>
                  <a:schemeClr val="tx1"/>
                </a:solidFill>
              </a:rPr>
              <a:t>, che è chiamato </a:t>
            </a:r>
            <a:r>
              <a:rPr lang="it-IT" sz="2400" cap="none" dirty="0" err="1">
                <a:solidFill>
                  <a:schemeClr val="tx1"/>
                </a:solidFill>
              </a:rPr>
              <a:t>ius</a:t>
            </a:r>
            <a:r>
              <a:rPr lang="it-IT" sz="2400" cap="none" dirty="0">
                <a:solidFill>
                  <a:schemeClr val="tx1"/>
                </a:solidFill>
              </a:rPr>
              <a:t> civile ; mentre quello che è custodito egualmente da ogni gente è definito </a:t>
            </a:r>
            <a:r>
              <a:rPr lang="it-IT" sz="2400" cap="none" dirty="0" err="1">
                <a:solidFill>
                  <a:schemeClr val="tx1"/>
                </a:solidFill>
              </a:rPr>
              <a:t>ius</a:t>
            </a:r>
            <a:r>
              <a:rPr lang="it-IT" sz="2400" cap="none" dirty="0">
                <a:solidFill>
                  <a:schemeClr val="tx1"/>
                </a:solidFill>
              </a:rPr>
              <a:t> </a:t>
            </a:r>
            <a:r>
              <a:rPr lang="it-IT" sz="2400" cap="none" dirty="0" err="1">
                <a:solidFill>
                  <a:schemeClr val="tx1"/>
                </a:solidFill>
              </a:rPr>
              <a:t>gentium</a:t>
            </a:r>
            <a:r>
              <a:rPr lang="it-IT" sz="2400" cap="none" dirty="0">
                <a:solidFill>
                  <a:schemeClr val="tx1"/>
                </a:solidFill>
              </a:rPr>
              <a:t>..................</a:t>
            </a:r>
          </a:p>
          <a:p>
            <a:pPr algn="just"/>
            <a:r>
              <a:rPr lang="it-IT" sz="2400" cap="none" dirty="0">
                <a:solidFill>
                  <a:schemeClr val="tx1"/>
                </a:solidFill>
              </a:rPr>
              <a:t>Risolti i casi diversi, poiché questa legge tratta del diritto proprio che la città stessa si costituisce, cioè degli statuti, tocchiamo la materia degli statuti attraverso alcune questioni principali ed alcune accessorie. In primo luogo chiedo chi possa fare statuti </a:t>
            </a:r>
          </a:p>
        </p:txBody>
      </p:sp>
    </p:spTree>
    <p:extLst>
      <p:ext uri="{BB962C8B-B14F-4D97-AF65-F5344CB8AC3E}">
        <p14:creationId xmlns:p14="http://schemas.microsoft.com/office/powerpoint/2010/main" val="525156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42434" y="1171977"/>
            <a:ext cx="9414456" cy="4985980"/>
          </a:xfrm>
          <a:prstGeom prst="rect">
            <a:avLst/>
          </a:prstGeom>
        </p:spPr>
        <p:txBody>
          <a:bodyPr wrap="square">
            <a:spAutoFit/>
          </a:bodyPr>
          <a:lstStyle/>
          <a:p>
            <a:r>
              <a:rPr lang="it-IT" sz="2000" b="1" dirty="0"/>
              <a:t>In secondo luogo (chiedo) in che modo In terzo luogo (chiedo) su quali materie In quarto luogo (chiedo) chi vincola lo statuto una volta fatto In quinto luogo (chiedo) a partire da che momento vincola In sesto luogo (chiedo) se gli statuti ammettano interpretazione In settimo luogo (chiedo) in che modo gli statuti siano dedotti (citati) in giudizio. In primo luogo pertanto chiedo chi possa fare statuti e, innanzi tutto, se ogni popolo possa fare statuti per se stesso e senza l'autorità di un superiore .</a:t>
            </a:r>
          </a:p>
          <a:p>
            <a:r>
              <a:rPr lang="it-IT" sz="2000" b="1" dirty="0"/>
              <a:t>Sembra che la autorità del superiore sia richiesta secondo quanto si legge nel </a:t>
            </a:r>
            <a:r>
              <a:rPr lang="it-IT" sz="2000" b="1" dirty="0" err="1"/>
              <a:t>Codex</a:t>
            </a:r>
            <a:r>
              <a:rPr lang="it-IT" sz="2000" b="1" dirty="0"/>
              <a:t> etc...perciò dì così: o il quesito si riferisce (</a:t>
            </a:r>
            <a:r>
              <a:rPr lang="it-IT" sz="2000" b="1" dirty="0" err="1"/>
              <a:t>lett</a:t>
            </a:r>
            <a:r>
              <a:rPr lang="it-IT" sz="2000" b="1" dirty="0"/>
              <a:t>. chiedi riguardo a) ad un popolo che non ha alcuna giurisdizione, come sono le </a:t>
            </a:r>
            <a:r>
              <a:rPr lang="it-IT" sz="2000" b="1" dirty="0" err="1"/>
              <a:t>villae</a:t>
            </a:r>
            <a:r>
              <a:rPr lang="it-IT" sz="2000" b="1" dirty="0"/>
              <a:t> e i castra che semplicemente soggiacciono ad una città o a un signore; o (il quesito si riferisce) ad un popolo che ha tutta la giurisdizione concessa dal principe o prescritta .....; o il quesito si riferisce ad un popolo che ha una giurisdizione limitata, come solo nelle cause civili o criminali lievi, come sono molti castra nella Marca............. </a:t>
            </a:r>
          </a:p>
          <a:p>
            <a:r>
              <a:rPr lang="it-IT" sz="2000" b="1" dirty="0"/>
              <a:t>Nel secondo caso, quando il popolo ha tutta la giurisdizione, può fare statuti senza aspettare l'autorità del superiore....</a:t>
            </a:r>
          </a:p>
          <a:p>
            <a:endParaRPr lang="it-IT" dirty="0"/>
          </a:p>
        </p:txBody>
      </p:sp>
    </p:spTree>
    <p:extLst>
      <p:ext uri="{BB962C8B-B14F-4D97-AF65-F5344CB8AC3E}">
        <p14:creationId xmlns:p14="http://schemas.microsoft.com/office/powerpoint/2010/main" val="3159878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BC9F576-9085-4E95-BC82-B9D0CDC10ABA}"/>
              </a:ext>
            </a:extLst>
          </p:cNvPr>
          <p:cNvSpPr>
            <a:spLocks noGrp="1"/>
          </p:cNvSpPr>
          <p:nvPr>
            <p:ph type="title"/>
          </p:nvPr>
        </p:nvSpPr>
        <p:spPr>
          <a:xfrm>
            <a:off x="2340528" y="618518"/>
            <a:ext cx="8937698" cy="539164"/>
          </a:xfrm>
        </p:spPr>
        <p:txBody>
          <a:bodyPr>
            <a:normAutofit fontScale="90000"/>
          </a:bodyPr>
          <a:lstStyle/>
          <a:p>
            <a:r>
              <a:rPr lang="it-IT" dirty="0"/>
              <a:t>1.Placito di </a:t>
            </a:r>
            <a:r>
              <a:rPr lang="it-IT" dirty="0" err="1"/>
              <a:t>Marturi</a:t>
            </a:r>
            <a:r>
              <a:rPr lang="it-IT" dirty="0"/>
              <a:t> </a:t>
            </a:r>
          </a:p>
        </p:txBody>
      </p:sp>
      <p:sp>
        <p:nvSpPr>
          <p:cNvPr id="3" name="Segnaposto contenuto 2">
            <a:extLst>
              <a:ext uri="{FF2B5EF4-FFF2-40B4-BE49-F238E27FC236}">
                <a16:creationId xmlns="" xmlns:a16="http://schemas.microsoft.com/office/drawing/2014/main" id="{96F33B19-CEBD-4D1F-9842-1F00070DD3C2}"/>
              </a:ext>
            </a:extLst>
          </p:cNvPr>
          <p:cNvSpPr>
            <a:spLocks noGrp="1"/>
          </p:cNvSpPr>
          <p:nvPr>
            <p:ph sz="quarter" idx="13"/>
          </p:nvPr>
        </p:nvSpPr>
        <p:spPr>
          <a:xfrm>
            <a:off x="536895" y="1812022"/>
            <a:ext cx="10956022" cy="3979177"/>
          </a:xfrm>
        </p:spPr>
        <p:txBody>
          <a:bodyPr>
            <a:noAutofit/>
          </a:bodyPr>
          <a:lstStyle/>
          <a:p>
            <a:pPr algn="just"/>
            <a:r>
              <a:rPr lang="it-IT" sz="1600" cap="none" dirty="0">
                <a:latin typeface="Arial Black" panose="020B0A04020102020204" pitchFamily="34" charset="0"/>
              </a:rPr>
              <a:t>Nel nome di Cristo. Breve riassunto a vantaggio dei tempi futuri di come, alla presenza di </a:t>
            </a:r>
            <a:r>
              <a:rPr lang="it-IT" sz="1600" cap="none" dirty="0" err="1">
                <a:latin typeface="Arial Black" panose="020B0A04020102020204" pitchFamily="34" charset="0"/>
              </a:rPr>
              <a:t>Nordillo</a:t>
            </a:r>
            <a:r>
              <a:rPr lang="it-IT" sz="1600" cap="none" dirty="0">
                <a:latin typeface="Arial Black" panose="020B0A04020102020204" pitchFamily="34" charset="0"/>
              </a:rPr>
              <a:t>, messo di Beatrice, signora e marchesa, e di Giovanni visconte, nel corso di un giudizio con alcuni residenti, cui parteciparono il giurista </a:t>
            </a:r>
            <a:r>
              <a:rPr lang="it-IT" sz="1600" cap="none" dirty="0" err="1">
                <a:latin typeface="Arial Black" panose="020B0A04020102020204" pitchFamily="34" charset="0"/>
              </a:rPr>
              <a:t>Pepone</a:t>
            </a:r>
            <a:r>
              <a:rPr lang="it-IT" sz="1600" cap="none" dirty="0">
                <a:latin typeface="Arial Black" panose="020B0A04020102020204" pitchFamily="34" charset="0"/>
              </a:rPr>
              <a:t> e il giudice Guglielmo, unitamente a Rodolfo figlio di Signore, Rolando figlio di Rustico, </a:t>
            </a:r>
            <a:r>
              <a:rPr lang="it-IT" sz="1600" cap="none" dirty="0" err="1">
                <a:latin typeface="Arial Black" panose="020B0A04020102020204" pitchFamily="34" charset="0"/>
              </a:rPr>
              <a:t>Adilberto</a:t>
            </a:r>
            <a:r>
              <a:rPr lang="it-IT" sz="1600" cap="none" dirty="0">
                <a:latin typeface="Arial Black" panose="020B0A04020102020204" pitchFamily="34" charset="0"/>
              </a:rPr>
              <a:t> figlio di </a:t>
            </a:r>
            <a:r>
              <a:rPr lang="it-IT" sz="1600" cap="none" dirty="0" err="1">
                <a:latin typeface="Arial Black" panose="020B0A04020102020204" pitchFamily="34" charset="0"/>
              </a:rPr>
              <a:t>Baroncello</a:t>
            </a:r>
            <a:r>
              <a:rPr lang="it-IT" sz="1600" cap="none" dirty="0">
                <a:latin typeface="Arial Black" panose="020B0A04020102020204" pitchFamily="34" charset="0"/>
              </a:rPr>
              <a:t>, Stefano figlio di Petronio, </a:t>
            </a:r>
            <a:r>
              <a:rPr lang="it-IT" sz="1600" cap="none" dirty="0" err="1">
                <a:latin typeface="Arial Black" panose="020B0A04020102020204" pitchFamily="34" charset="0"/>
              </a:rPr>
              <a:t>Benzo</a:t>
            </a:r>
            <a:r>
              <a:rPr lang="it-IT" sz="1600" cap="none" dirty="0">
                <a:latin typeface="Arial Black" panose="020B0A04020102020204" pitchFamily="34" charset="0"/>
              </a:rPr>
              <a:t> figlio di </a:t>
            </a:r>
            <a:r>
              <a:rPr lang="it-IT" sz="1600" cap="none" dirty="0" err="1">
                <a:latin typeface="Arial Black" panose="020B0A04020102020204" pitchFamily="34" charset="0"/>
              </a:rPr>
              <a:t>Benzo</a:t>
            </a:r>
            <a:r>
              <a:rPr lang="it-IT" sz="1600" cap="none" dirty="0">
                <a:latin typeface="Arial Black" panose="020B0A04020102020204" pitchFamily="34" charset="0"/>
              </a:rPr>
              <a:t> e Signorotto figlio di </a:t>
            </a:r>
            <a:r>
              <a:rPr lang="it-IT" sz="1600" cap="none" dirty="0" err="1">
                <a:latin typeface="Arial Black" panose="020B0A04020102020204" pitchFamily="34" charset="0"/>
              </a:rPr>
              <a:t>Bonizio</a:t>
            </a:r>
            <a:r>
              <a:rPr lang="it-IT" sz="1600" cap="none" dirty="0">
                <a:latin typeface="Arial Black" panose="020B0A04020102020204" pitchFamily="34" charset="0"/>
              </a:rPr>
              <a:t>, ed alcuni altri, Giovanni, avvocato della chiesa e del monastero di San Michele sito nel castello (che è chiamato) di </a:t>
            </a:r>
            <a:r>
              <a:rPr lang="it-IT" sz="1600" cap="none" dirty="0" err="1">
                <a:latin typeface="Arial Black" panose="020B0A04020102020204" pitchFamily="34" charset="0"/>
              </a:rPr>
              <a:t>Martuli</a:t>
            </a:r>
            <a:r>
              <a:rPr lang="it-IT" sz="1600" cap="none" dirty="0">
                <a:latin typeface="Arial Black" panose="020B0A04020102020204" pitchFamily="34" charset="0"/>
              </a:rPr>
              <a:t>, insieme con Gerardo, preposto della stessa chiesa e del medesimo monastero, si scontrò ed ottenne sentenza favorevole ai danni di </a:t>
            </a:r>
            <a:r>
              <a:rPr lang="it-IT" sz="1600" cap="none" dirty="0" err="1">
                <a:latin typeface="Arial Black" panose="020B0A04020102020204" pitchFamily="34" charset="0"/>
              </a:rPr>
              <a:t>Sigizone</a:t>
            </a:r>
            <a:r>
              <a:rPr lang="it-IT" sz="1600" cap="none" dirty="0">
                <a:latin typeface="Arial Black" panose="020B0A04020102020204" pitchFamily="34" charset="0"/>
              </a:rPr>
              <a:t> da Firenze a proposito di alcune terre e della chiesa di Sant'Andrea, situate nel luogo di </a:t>
            </a:r>
            <a:r>
              <a:rPr lang="it-IT" sz="1600" cap="none" dirty="0" err="1">
                <a:latin typeface="Arial Black" panose="020B0A04020102020204" pitchFamily="34" charset="0"/>
              </a:rPr>
              <a:t>Papaiano</a:t>
            </a:r>
            <a:r>
              <a:rPr lang="it-IT" sz="1600" cap="none" dirty="0">
                <a:latin typeface="Arial Black" panose="020B0A04020102020204" pitchFamily="34" charset="0"/>
              </a:rPr>
              <a:t> che erano state cedute al monastero dal marchese Ugo, cui, a sua volta erano state cedute da </a:t>
            </a:r>
            <a:r>
              <a:rPr lang="it-IT" sz="1600" cap="none" dirty="0" err="1">
                <a:latin typeface="Arial Black" panose="020B0A04020102020204" pitchFamily="34" charset="0"/>
              </a:rPr>
              <a:t>Vuinizio</a:t>
            </a:r>
            <a:r>
              <a:rPr lang="it-IT" sz="1600" cap="none" dirty="0">
                <a:latin typeface="Arial Black" panose="020B0A04020102020204" pitchFamily="34" charset="0"/>
              </a:rPr>
              <a:t>, dandone prova attraverso una </a:t>
            </a:r>
            <a:r>
              <a:rPr lang="it-IT" sz="1600" cap="none" dirty="0" err="1">
                <a:latin typeface="Arial Black" panose="020B0A04020102020204" pitchFamily="34" charset="0"/>
              </a:rPr>
              <a:t>chartula</a:t>
            </a:r>
            <a:r>
              <a:rPr lang="it-IT" sz="1600" cap="none" dirty="0">
                <a:latin typeface="Arial Black" panose="020B0A04020102020204" pitchFamily="34" charset="0"/>
              </a:rPr>
              <a:t>.</a:t>
            </a:r>
          </a:p>
          <a:p>
            <a:pPr algn="just"/>
            <a:endParaRPr lang="it-IT" sz="1600" cap="none" dirty="0">
              <a:latin typeface="Arial Black" panose="020B0A04020102020204" pitchFamily="34" charset="0"/>
            </a:endParaRPr>
          </a:p>
        </p:txBody>
      </p:sp>
    </p:spTree>
    <p:extLst>
      <p:ext uri="{BB962C8B-B14F-4D97-AF65-F5344CB8AC3E}">
        <p14:creationId xmlns:p14="http://schemas.microsoft.com/office/powerpoint/2010/main" val="2330235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7126" y="570986"/>
            <a:ext cx="10312489" cy="678265"/>
          </a:xfrm>
        </p:spPr>
        <p:txBody>
          <a:bodyPr>
            <a:normAutofit/>
          </a:bodyPr>
          <a:lstStyle/>
          <a:p>
            <a:r>
              <a:rPr lang="it-IT" sz="2400" cap="none" dirty="0"/>
              <a:t>Baldo degli </a:t>
            </a:r>
            <a:r>
              <a:rPr lang="it-IT" sz="2400" cap="none" dirty="0" err="1"/>
              <a:t>Ubaldi</a:t>
            </a:r>
            <a:r>
              <a:rPr lang="it-IT" sz="2400" cap="none" dirty="0"/>
              <a:t>: </a:t>
            </a:r>
            <a:r>
              <a:rPr lang="it-IT" sz="2400" cap="none" dirty="0" err="1"/>
              <a:t>regimen</a:t>
            </a:r>
            <a:r>
              <a:rPr lang="it-IT" sz="2400" cap="none" dirty="0"/>
              <a:t> </a:t>
            </a:r>
            <a:r>
              <a:rPr lang="it-IT" sz="2400" cap="none" dirty="0" err="1"/>
              <a:t>Comm</a:t>
            </a:r>
            <a:r>
              <a:rPr lang="it-IT" sz="2400" cap="none" dirty="0"/>
              <a:t> ad D 1. 1. 9 l. </a:t>
            </a:r>
            <a:r>
              <a:rPr lang="it-IT" sz="2400" cap="none" dirty="0" err="1"/>
              <a:t>Omnes</a:t>
            </a:r>
            <a:r>
              <a:rPr lang="it-IT" sz="2400" cap="none" dirty="0"/>
              <a:t> </a:t>
            </a:r>
            <a:r>
              <a:rPr lang="it-IT" sz="2400" cap="none" dirty="0" err="1"/>
              <a:t>populi</a:t>
            </a:r>
            <a:r>
              <a:rPr lang="it-IT" sz="2400" cap="none" dirty="0"/>
              <a:t> </a:t>
            </a:r>
          </a:p>
        </p:txBody>
      </p:sp>
      <p:sp>
        <p:nvSpPr>
          <p:cNvPr id="3" name="Segnaposto testo 2"/>
          <p:cNvSpPr>
            <a:spLocks noGrp="1"/>
          </p:cNvSpPr>
          <p:nvPr>
            <p:ph type="body" idx="1"/>
          </p:nvPr>
        </p:nvSpPr>
        <p:spPr>
          <a:xfrm>
            <a:off x="386366" y="1700011"/>
            <a:ext cx="10879160" cy="3325629"/>
          </a:xfrm>
        </p:spPr>
        <p:txBody>
          <a:bodyPr>
            <a:normAutofit fontScale="92500" lnSpcReduction="20000"/>
          </a:bodyPr>
          <a:lstStyle/>
          <a:p>
            <a:pPr algn="just"/>
            <a:r>
              <a:rPr lang="it-IT" sz="2400" b="1" cap="none" dirty="0">
                <a:solidFill>
                  <a:schemeClr val="tx1"/>
                </a:solidFill>
              </a:rPr>
              <a:t>Tutti i popoli possono farsi degli statuti, ed ove cessa lo statuto si applica lo </a:t>
            </a:r>
            <a:r>
              <a:rPr lang="it-IT" sz="2400" b="1" cap="none" dirty="0" err="1">
                <a:solidFill>
                  <a:schemeClr val="tx1"/>
                </a:solidFill>
              </a:rPr>
              <a:t>ius</a:t>
            </a:r>
            <a:r>
              <a:rPr lang="it-IT" sz="2400" b="1" cap="none" dirty="0">
                <a:solidFill>
                  <a:schemeClr val="tx1"/>
                </a:solidFill>
              </a:rPr>
              <a:t> civile ....ma, </a:t>
            </a:r>
            <a:r>
              <a:rPr lang="it-IT" sz="2400" b="1" cap="none" dirty="0" err="1">
                <a:solidFill>
                  <a:schemeClr val="tx1"/>
                </a:solidFill>
              </a:rPr>
              <a:t>poichè</a:t>
            </a:r>
            <a:r>
              <a:rPr lang="it-IT" sz="2400" b="1" cap="none" dirty="0">
                <a:solidFill>
                  <a:schemeClr val="tx1"/>
                </a:solidFill>
              </a:rPr>
              <a:t> le città hanno propri statuti e leggi con i quali si reggono, ciò significa che questa legge tratta di loro. Dunque i popoli o vivono con le leggi comuni o con propri statuti, come qui detto, o con proprie consuetudini. Mi chiedo se tutti i popoli per ogni cosa vivano (si regolino) con il diritto comune. Si risponde che non tutti; infatti in parte i popoli vivono secondo il diritto comune, in parte secondo i propri statuti. Dove vige la sua autorità, il diritto comune è chiamato </a:t>
            </a:r>
            <a:r>
              <a:rPr lang="it-IT" sz="2400" b="1" cap="none" dirty="0" err="1">
                <a:solidFill>
                  <a:schemeClr val="tx1"/>
                </a:solidFill>
              </a:rPr>
              <a:t>ius</a:t>
            </a:r>
            <a:r>
              <a:rPr lang="it-IT" sz="2400" b="1" cap="none" dirty="0">
                <a:solidFill>
                  <a:schemeClr val="tx1"/>
                </a:solidFill>
              </a:rPr>
              <a:t> civile, ma dove non vige, allora è chiamato </a:t>
            </a:r>
            <a:r>
              <a:rPr lang="it-IT" sz="2400" b="1" cap="none" dirty="0" err="1">
                <a:solidFill>
                  <a:schemeClr val="tx1"/>
                </a:solidFill>
              </a:rPr>
              <a:t>ius</a:t>
            </a:r>
            <a:r>
              <a:rPr lang="it-IT" sz="2400" b="1" cap="none" dirty="0">
                <a:solidFill>
                  <a:schemeClr val="tx1"/>
                </a:solidFill>
              </a:rPr>
              <a:t> </a:t>
            </a:r>
            <a:r>
              <a:rPr lang="it-IT" sz="2400" b="1" cap="none" dirty="0" err="1">
                <a:solidFill>
                  <a:schemeClr val="tx1"/>
                </a:solidFill>
              </a:rPr>
              <a:t>commune</a:t>
            </a:r>
            <a:r>
              <a:rPr lang="it-IT" sz="2400" b="1" cap="none" dirty="0">
                <a:solidFill>
                  <a:schemeClr val="tx1"/>
                </a:solidFill>
              </a:rPr>
              <a:t>, cioè </a:t>
            </a:r>
            <a:r>
              <a:rPr lang="it-IT" sz="2400" b="1" cap="none" dirty="0" err="1">
                <a:solidFill>
                  <a:schemeClr val="tx1"/>
                </a:solidFill>
              </a:rPr>
              <a:t>ius</a:t>
            </a:r>
            <a:r>
              <a:rPr lang="it-IT" sz="2400" b="1" cap="none" dirty="0">
                <a:solidFill>
                  <a:schemeClr val="tx1"/>
                </a:solidFill>
              </a:rPr>
              <a:t> </a:t>
            </a:r>
            <a:r>
              <a:rPr lang="it-IT" sz="2400" b="1" cap="none" dirty="0" err="1">
                <a:solidFill>
                  <a:schemeClr val="tx1"/>
                </a:solidFill>
              </a:rPr>
              <a:t>communissimum</a:t>
            </a:r>
            <a:r>
              <a:rPr lang="it-IT" sz="2400" b="1" cap="none" dirty="0">
                <a:solidFill>
                  <a:schemeClr val="tx1"/>
                </a:solidFill>
              </a:rPr>
              <a:t>, cioè </a:t>
            </a:r>
            <a:r>
              <a:rPr lang="it-IT" sz="2400" b="1" cap="none" dirty="0" err="1">
                <a:solidFill>
                  <a:schemeClr val="tx1"/>
                </a:solidFill>
              </a:rPr>
              <a:t>ius</a:t>
            </a:r>
            <a:r>
              <a:rPr lang="it-IT" sz="2400" b="1" cap="none" dirty="0">
                <a:solidFill>
                  <a:schemeClr val="tx1"/>
                </a:solidFill>
              </a:rPr>
              <a:t> </a:t>
            </a:r>
            <a:r>
              <a:rPr lang="it-IT" sz="2400" b="1" cap="none" dirty="0" err="1">
                <a:solidFill>
                  <a:schemeClr val="tx1"/>
                </a:solidFill>
              </a:rPr>
              <a:t>gentium</a:t>
            </a:r>
            <a:r>
              <a:rPr lang="it-IT" sz="2400" b="1" cap="none" dirty="0">
                <a:solidFill>
                  <a:schemeClr val="tx1"/>
                </a:solidFill>
              </a:rPr>
              <a:t>; mentre lo </a:t>
            </a:r>
            <a:r>
              <a:rPr lang="it-IT" sz="2400" b="1" cap="none" dirty="0" err="1">
                <a:solidFill>
                  <a:schemeClr val="tx1"/>
                </a:solidFill>
              </a:rPr>
              <a:t>ius</a:t>
            </a:r>
            <a:r>
              <a:rPr lang="it-IT" sz="2400" b="1" cap="none" dirty="0">
                <a:solidFill>
                  <a:schemeClr val="tx1"/>
                </a:solidFill>
              </a:rPr>
              <a:t> </a:t>
            </a:r>
            <a:r>
              <a:rPr lang="it-IT" sz="2400" b="1" cap="none" dirty="0" err="1">
                <a:solidFill>
                  <a:schemeClr val="tx1"/>
                </a:solidFill>
              </a:rPr>
              <a:t>proprium</a:t>
            </a:r>
            <a:r>
              <a:rPr lang="it-IT" sz="2400" b="1" cap="none" dirty="0">
                <a:solidFill>
                  <a:schemeClr val="tx1"/>
                </a:solidFill>
              </a:rPr>
              <a:t> è detto </a:t>
            </a:r>
            <a:r>
              <a:rPr lang="it-IT" sz="2400" b="1" cap="none" dirty="0" err="1">
                <a:solidFill>
                  <a:schemeClr val="tx1"/>
                </a:solidFill>
              </a:rPr>
              <a:t>propriissimum</a:t>
            </a:r>
            <a:r>
              <a:rPr lang="it-IT" sz="2400" b="1" cap="none" dirty="0">
                <a:solidFill>
                  <a:schemeClr val="tx1"/>
                </a:solidFill>
              </a:rPr>
              <a:t> cioè il proprio statuto che ogni popolo si costituisce</a:t>
            </a:r>
            <a:r>
              <a:rPr lang="it-IT" dirty="0"/>
              <a:t>. </a:t>
            </a:r>
          </a:p>
        </p:txBody>
      </p:sp>
    </p:spTree>
    <p:extLst>
      <p:ext uri="{BB962C8B-B14F-4D97-AF65-F5344CB8AC3E}">
        <p14:creationId xmlns:p14="http://schemas.microsoft.com/office/powerpoint/2010/main" val="4069073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48496" y="1184856"/>
            <a:ext cx="9324304" cy="4401205"/>
          </a:xfrm>
          <a:prstGeom prst="rect">
            <a:avLst/>
          </a:prstGeom>
        </p:spPr>
        <p:txBody>
          <a:bodyPr wrap="square">
            <a:spAutoFit/>
          </a:bodyPr>
          <a:lstStyle/>
          <a:p>
            <a:pPr algn="just"/>
            <a:r>
              <a:rPr lang="it-IT" sz="2000" b="1" dirty="0"/>
              <a:t>Nota perciò che i popoli possono farsi degli statuti........... </a:t>
            </a:r>
          </a:p>
          <a:p>
            <a:pPr algn="just"/>
            <a:r>
              <a:rPr lang="it-IT" sz="2000" b="1" dirty="0"/>
              <a:t>Ora resta da vedere se per caso in tale statuto è richiesta l'autorità del superiore. Sembra di no, </a:t>
            </a:r>
            <a:r>
              <a:rPr lang="it-IT" sz="2000" b="1" dirty="0" err="1"/>
              <a:t>poichè</a:t>
            </a:r>
            <a:r>
              <a:rPr lang="it-IT" sz="2000" b="1" dirty="0"/>
              <a:t> i popoli vivono secondo il diritto delle genti e perciò anche il </a:t>
            </a:r>
            <a:r>
              <a:rPr lang="it-IT" sz="2000" b="1" dirty="0" err="1"/>
              <a:t>regimen</a:t>
            </a:r>
            <a:r>
              <a:rPr lang="it-IT" sz="2000" b="1" dirty="0"/>
              <a:t> (il governo, ciò che permette di reggersi) dei popoli è secondo il diritto delle </a:t>
            </a:r>
            <a:r>
              <a:rPr lang="it-IT" sz="2000" b="1" dirty="0" err="1"/>
              <a:t>genti..ma</a:t>
            </a:r>
            <a:r>
              <a:rPr lang="it-IT" sz="2000" b="1" dirty="0"/>
              <a:t> il </a:t>
            </a:r>
            <a:r>
              <a:rPr lang="it-IT" sz="2000" b="1" dirty="0" err="1"/>
              <a:t>regimen</a:t>
            </a:r>
            <a:r>
              <a:rPr lang="it-IT" sz="2000" b="1" dirty="0"/>
              <a:t> non può esservi senza leggi e statuti, perciò, per il fatto stesso che il popolo esiste (</a:t>
            </a:r>
            <a:r>
              <a:rPr lang="it-IT" sz="2000" b="1" dirty="0" err="1"/>
              <a:t>lett</a:t>
            </a:r>
            <a:r>
              <a:rPr lang="it-IT" sz="2000" b="1" dirty="0"/>
              <a:t>. ha un suo 'essere'), per conseguenza ha anche un </a:t>
            </a:r>
            <a:r>
              <a:rPr lang="it-IT" sz="2000" b="1" dirty="0" err="1"/>
              <a:t>regimen</a:t>
            </a:r>
            <a:r>
              <a:rPr lang="it-IT" sz="2000" b="1" dirty="0"/>
              <a:t> (un governo, un meccanismo di funzionamento) nel suo esistere, così come ogni essere vivente si regge per suo proprio spirito ed anima, e, se si regge bene, il superiore non può impedirglielo </a:t>
            </a:r>
            <a:r>
              <a:rPr lang="it-IT" sz="2000" b="1" dirty="0" err="1"/>
              <a:t>poichè</a:t>
            </a:r>
            <a:r>
              <a:rPr lang="it-IT" sz="2000" b="1" dirty="0"/>
              <a:t> le leggi proibitorie non sono fatte per coloro che vivono bene, ma per gli erranti; infatti, se fanno spontaneamente (</a:t>
            </a:r>
            <a:r>
              <a:rPr lang="it-IT" sz="2000" b="1" dirty="0" err="1"/>
              <a:t>lett</a:t>
            </a:r>
            <a:r>
              <a:rPr lang="it-IT" sz="2000" b="1" dirty="0"/>
              <a:t>. naturalmente) le cose previste dalla legge, essi sono legge per se stessi, ed al sano non serve la medicina; se dunque gli statuti sono buoni secondo le esigenze e per la pubblica conservazione di quel luogo, non occorre un altro direttore </a:t>
            </a:r>
            <a:r>
              <a:rPr lang="it-IT" sz="2000" b="1" dirty="0" err="1"/>
              <a:t>perchè</a:t>
            </a:r>
            <a:r>
              <a:rPr lang="it-IT" sz="2000" b="1" dirty="0"/>
              <a:t> sono confermate dalla propria giustizia naturale.</a:t>
            </a:r>
          </a:p>
        </p:txBody>
      </p:sp>
    </p:spTree>
    <p:extLst>
      <p:ext uri="{BB962C8B-B14F-4D97-AF65-F5344CB8AC3E}">
        <p14:creationId xmlns:p14="http://schemas.microsoft.com/office/powerpoint/2010/main" val="3976652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16676" y="474345"/>
            <a:ext cx="9710670" cy="5016758"/>
          </a:xfrm>
          <a:prstGeom prst="rect">
            <a:avLst/>
          </a:prstGeom>
        </p:spPr>
        <p:txBody>
          <a:bodyPr wrap="square">
            <a:spAutoFit/>
          </a:bodyPr>
          <a:lstStyle/>
          <a:p>
            <a:pPr algn="just"/>
            <a:r>
              <a:rPr lang="it-IT" sz="2000" b="1" dirty="0"/>
              <a:t>I Consilia.</a:t>
            </a:r>
          </a:p>
          <a:p>
            <a:pPr algn="just"/>
            <a:endParaRPr lang="it-IT" sz="2000" b="1" dirty="0"/>
          </a:p>
          <a:p>
            <a:pPr algn="just"/>
            <a:endParaRPr lang="it-IT" sz="2000" b="1" dirty="0"/>
          </a:p>
          <a:p>
            <a:pPr algn="just"/>
            <a:r>
              <a:rPr lang="it-IT" sz="2000" b="1" dirty="0"/>
              <a:t>a)	</a:t>
            </a:r>
            <a:r>
              <a:rPr lang="it-IT" sz="2000" b="1" dirty="0" err="1"/>
              <a:t>Oldrado</a:t>
            </a:r>
            <a:r>
              <a:rPr lang="it-IT" sz="2000" b="1" dirty="0"/>
              <a:t> da Ponte circa 1330 </a:t>
            </a:r>
            <a:r>
              <a:rPr lang="it-IT" sz="2000" b="1" dirty="0" err="1"/>
              <a:t>cons</a:t>
            </a:r>
            <a:r>
              <a:rPr lang="it-IT" sz="2000" b="1" dirty="0"/>
              <a:t>. 35 [descrizione del caso]</a:t>
            </a:r>
          </a:p>
          <a:p>
            <a:pPr algn="just"/>
            <a:r>
              <a:rPr lang="it-IT" sz="2000" b="1" dirty="0"/>
              <a:t> Il fatto è tale. Un certo Giovanni, laico della diocesi di Utrecht, aspirando alle nozze con una certa Margherita, benché sapesse che essa non voleva contrarre matrimonio con lui, presi con se alcuni compagni la rapì con violenza e, senza che lei volesse e anzi essendo lei renitente, con violenza e minacce di morte la costrinse, in presenza di alcuni testimoni, a contrarre matrimonio “per </a:t>
            </a:r>
            <a:r>
              <a:rPr lang="it-IT" sz="2000" b="1" dirty="0" err="1"/>
              <a:t>verba</a:t>
            </a:r>
            <a:r>
              <a:rPr lang="it-IT" sz="2000" b="1" dirty="0"/>
              <a:t> de </a:t>
            </a:r>
            <a:r>
              <a:rPr lang="it-IT" sz="2000" b="1" dirty="0" err="1"/>
              <a:t>praesenti</a:t>
            </a:r>
            <a:r>
              <a:rPr lang="it-IT" sz="2000" b="1" dirty="0"/>
              <a:t>” [cioè con parole di impegno per il presente] con lui e poi, sempre contro la volontà di lei, la tenne rinchiusa ed ebbe con lei rapporti sessuali, sempre mantenendola anche dopo l’avvenuto rapporto fisico nel medesimo stato di timore, e per 12 giorni all’incirca la tenne rinchiusa 101 nella sua casa con la violenza e sempre perdurando la renitenza di lei che, infatti, appena le si presentò la possibilità, fuggì da lui e subito protestò pubblicamente che lei non aveva mai dato il suo consenso ad alcun atto attinente con il matrimonio. [formulazione del quesito giuridico all’esperto] Si chiede se fu contratto matrimonio tra loro.</a:t>
            </a:r>
          </a:p>
        </p:txBody>
      </p:sp>
    </p:spTree>
    <p:extLst>
      <p:ext uri="{BB962C8B-B14F-4D97-AF65-F5344CB8AC3E}">
        <p14:creationId xmlns:p14="http://schemas.microsoft.com/office/powerpoint/2010/main" val="1066470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50771" y="1120462"/>
            <a:ext cx="8654603" cy="3785652"/>
          </a:xfrm>
          <a:prstGeom prst="rect">
            <a:avLst/>
          </a:prstGeom>
        </p:spPr>
        <p:txBody>
          <a:bodyPr wrap="square">
            <a:spAutoFit/>
          </a:bodyPr>
          <a:lstStyle/>
          <a:p>
            <a:pPr algn="just"/>
            <a:r>
              <a:rPr lang="it-IT" sz="2000" b="1" dirty="0"/>
              <a:t>[parere vero e proprio da parte del </a:t>
            </a:r>
            <a:r>
              <a:rPr lang="it-IT" sz="2000" b="1" dirty="0" err="1"/>
              <a:t>doctor</a:t>
            </a:r>
            <a:r>
              <a:rPr lang="it-IT" sz="2000" b="1" dirty="0"/>
              <a:t>]</a:t>
            </a:r>
          </a:p>
          <a:p>
            <a:pPr algn="just"/>
            <a:endParaRPr lang="it-IT" sz="2000" b="1" dirty="0"/>
          </a:p>
          <a:p>
            <a:pPr algn="just"/>
            <a:r>
              <a:rPr lang="it-IT" sz="2000" b="1" dirty="0"/>
              <a:t>E brevemente si deve dire che, sussistendo come vere le premesse, il matrimonio celebrato tra loro è nullo, il che è provato così: il matrimonio infatti si contrae per il legittimo consenso di un uomo e di una donna {citazione di norme che confermano il principio affermato}. Benché per la Chiesa siano necessarie parole (</a:t>
            </a:r>
            <a:r>
              <a:rPr lang="it-IT" sz="2000" b="1" dirty="0" err="1"/>
              <a:t>verba</a:t>
            </a:r>
            <a:r>
              <a:rPr lang="it-IT" sz="2000" b="1" dirty="0"/>
              <a:t>) che esprimono un consenso “de </a:t>
            </a:r>
            <a:r>
              <a:rPr lang="it-IT" sz="2000" b="1" dirty="0" err="1"/>
              <a:t>praesenti</a:t>
            </a:r>
            <a:r>
              <a:rPr lang="it-IT" sz="2000" b="1" dirty="0"/>
              <a:t>”, come dicono le norme citate, e benché in questo contratto vi fosse la forma di un contratto coniugale cioè le parole e la successiva copula carnale, dalle quale deriva la sostanza del contratto coniugale, mancò il consenso della detta Margherita e quindi le parole pronunciate e la copula carnale non poterono perfezionare tra loro il patto nuziale. </a:t>
            </a:r>
          </a:p>
        </p:txBody>
      </p:sp>
    </p:spTree>
    <p:extLst>
      <p:ext uri="{BB962C8B-B14F-4D97-AF65-F5344CB8AC3E}">
        <p14:creationId xmlns:p14="http://schemas.microsoft.com/office/powerpoint/2010/main" val="3107433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71977" y="612845"/>
            <a:ext cx="9414457" cy="4708981"/>
          </a:xfrm>
          <a:prstGeom prst="rect">
            <a:avLst/>
          </a:prstGeom>
        </p:spPr>
        <p:txBody>
          <a:bodyPr wrap="square">
            <a:spAutoFit/>
          </a:bodyPr>
          <a:lstStyle/>
          <a:p>
            <a:pPr algn="just"/>
            <a:r>
              <a:rPr lang="it-IT" sz="2000" b="1" dirty="0"/>
              <a:t>[replica alle possibili obiezioni che potrebbero sembrare suffragate da altre norme] Non osta se si dicesse che ella espresse parole atte a contrarre matrimonio e fu poi carnalmente conosciuta dal detto Giovanni con il quale rimase reclusa 12 giorni o all’incirca e perciò sembra avesse tacitamente consentito {citazione del Liber Extra, titolo De </a:t>
            </a:r>
            <a:r>
              <a:rPr lang="it-IT" sz="2000" b="1" dirty="0" err="1"/>
              <a:t>sponsalibus</a:t>
            </a:r>
            <a:r>
              <a:rPr lang="it-IT" sz="2000" b="1" dirty="0"/>
              <a:t>, c. Ad id </a:t>
            </a:r>
            <a:r>
              <a:rPr lang="it-IT" sz="2000" b="1" dirty="0" err="1"/>
              <a:t>quod</a:t>
            </a:r>
            <a:r>
              <a:rPr lang="it-IT" sz="2000" b="1" dirty="0"/>
              <a:t>} poiché la donna cui si fa riferimento nella legge papale ricordata aveva convissuto per un anno e mezzo con il marito e avrebbe potuto fuggire e non lo aveva fatto mentre Margherita fu tenuta rinchiusa e appena poté fuggì come detto sopra e pertanto, come si dice in un’altra norma {citazione} chi fugge appena può, non si può ritenere che abbia acconsentito. Inoltre la donna di cui si parla nella norma papale ricordata permise il rapporto sessuale e avrebbe potuto allontanarsi dal marito e non volle, ma questa Margherita appena poté fuggì e perciò il matrimonio tra loro è espressamente nullo secondo il diritto canonico. Infatti nel contratto matrimoniale il consenso deve essere libero {citazione} mentre qui il matrimonio fu contratto con la forza e sotto il timore costante di un pericolo in cui ella poteva cadere.</a:t>
            </a:r>
          </a:p>
        </p:txBody>
      </p:sp>
    </p:spTree>
    <p:extLst>
      <p:ext uri="{BB962C8B-B14F-4D97-AF65-F5344CB8AC3E}">
        <p14:creationId xmlns:p14="http://schemas.microsoft.com/office/powerpoint/2010/main" val="3195640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49251" y="927279"/>
            <a:ext cx="9002332" cy="5632311"/>
          </a:xfrm>
          <a:prstGeom prst="rect">
            <a:avLst/>
          </a:prstGeom>
        </p:spPr>
        <p:txBody>
          <a:bodyPr wrap="square">
            <a:spAutoFit/>
          </a:bodyPr>
          <a:lstStyle/>
          <a:p>
            <a:pPr algn="just"/>
            <a:r>
              <a:rPr lang="it-IT" sz="2000" b="1" dirty="0"/>
              <a:t>Quaestio </a:t>
            </a:r>
          </a:p>
          <a:p>
            <a:pPr algn="just"/>
            <a:r>
              <a:rPr lang="it-IT" sz="2000" b="1" dirty="0"/>
              <a:t>PILLIO DA MEDICINA, </a:t>
            </a:r>
            <a:r>
              <a:rPr lang="it-IT" sz="2000" b="1" dirty="0" err="1"/>
              <a:t>Quaestiones</a:t>
            </a:r>
            <a:r>
              <a:rPr lang="it-IT" sz="2000" b="1" dirty="0"/>
              <a:t> </a:t>
            </a:r>
            <a:r>
              <a:rPr lang="it-IT" sz="2000" b="1" dirty="0" err="1"/>
              <a:t>aureae</a:t>
            </a:r>
            <a:r>
              <a:rPr lang="it-IT" sz="2000" b="1" dirty="0"/>
              <a:t>, Roma 1560 Questione 142 [sommario ]</a:t>
            </a:r>
          </a:p>
          <a:p>
            <a:pPr algn="just"/>
            <a:endParaRPr lang="it-IT" sz="2000" b="1" dirty="0"/>
          </a:p>
          <a:p>
            <a:pPr algn="just"/>
            <a:r>
              <a:rPr lang="it-IT" sz="2000" b="1" dirty="0"/>
              <a:t>Se colui che si è obbligato a consegnare una somma di denaro a Bologna per uno studente, se, venuto via di là, la consegnò perché fosse consegnata ad un altro, sia liberato. [esposizione del caso ipotizzato, con il relativo quesito giuridico] Gaio Seio inviò, attraverso un ‘nuncio’, una somma di denaro per suo figlio, che credeva si trovasse a Bologna a causa degli studi, dando mandato al ‘nuncio’ che portasse la somma a suo figlio a Bologna. Costui, ricevuta la somma, la portò a Bologna, </a:t>
            </a:r>
            <a:r>
              <a:rPr lang="it-IT" sz="2000" b="1"/>
              <a:t>ma poiché </a:t>
            </a:r>
            <a:r>
              <a:rPr lang="it-IT" sz="2000" b="1" dirty="0"/>
              <a:t>quello splendido studente che è il figlio di questo Gaio se ne era andato a Salerno per imparare le scienze naturali, questo nuncio trovò una persona di Salerno disposta a trasportare [il denaro] da Bologna e le consegnò il denaro da versare al predetto figlio di Gaio. Mentre questa persona lo trasportava, incappò nei briganti e, spogliata, perse il denaro. Ora Gaio Seio intende agire attraverso l’”</a:t>
            </a:r>
            <a:r>
              <a:rPr lang="it-IT" sz="2000" b="1" dirty="0" err="1"/>
              <a:t>actio</a:t>
            </a:r>
            <a:r>
              <a:rPr lang="it-IT" sz="2000" b="1" dirty="0"/>
              <a:t> mandati” contro il nuncio cui il denaro era stato consegnato per essere portato a Bologna. Si chiede quale è la soluzione giuridica.</a:t>
            </a:r>
          </a:p>
          <a:p>
            <a:pPr algn="just"/>
            <a:endParaRPr lang="it-IT" sz="2000" b="1" dirty="0"/>
          </a:p>
        </p:txBody>
      </p:sp>
    </p:spTree>
    <p:extLst>
      <p:ext uri="{BB962C8B-B14F-4D97-AF65-F5344CB8AC3E}">
        <p14:creationId xmlns:p14="http://schemas.microsoft.com/office/powerpoint/2010/main" val="2636772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09351" y="1012296"/>
            <a:ext cx="9006625" cy="4093428"/>
          </a:xfrm>
          <a:prstGeom prst="rect">
            <a:avLst/>
          </a:prstGeom>
        </p:spPr>
        <p:txBody>
          <a:bodyPr wrap="square">
            <a:spAutoFit/>
          </a:bodyPr>
          <a:lstStyle/>
          <a:p>
            <a:pPr algn="just"/>
            <a:r>
              <a:rPr lang="it-IT" dirty="0"/>
              <a:t> </a:t>
            </a:r>
            <a:r>
              <a:rPr lang="it-IT" sz="2000" b="1" dirty="0"/>
              <a:t>[ipotesi di soluzione a] CHE SIA TENUTO EFFICACEMENTE </a:t>
            </a:r>
          </a:p>
          <a:p>
            <a:pPr algn="just"/>
            <a:endParaRPr lang="it-IT" sz="2000" b="1" dirty="0"/>
          </a:p>
          <a:p>
            <a:pPr algn="just"/>
            <a:r>
              <a:rPr lang="it-IT" sz="2000" b="1" dirty="0"/>
              <a:t>che sia tenuto efficacemente in primo luogo è provato per questa ragione, poiché fu in colpa eccedendo i limiti del mandato, come previsto dal Digesto, titolo </a:t>
            </a:r>
            <a:r>
              <a:rPr lang="it-IT" sz="2000" b="1" dirty="0" err="1"/>
              <a:t>mandat</a:t>
            </a:r>
            <a:r>
              <a:rPr lang="it-IT" sz="2000" b="1" dirty="0"/>
              <a:t>. legge. </a:t>
            </a:r>
            <a:r>
              <a:rPr lang="it-IT" sz="2000" b="1" dirty="0" err="1"/>
              <a:t>diligenter</a:t>
            </a:r>
            <a:r>
              <a:rPr lang="it-IT" sz="2000" b="1" dirty="0"/>
              <a:t>. In secondo luogo poiché si comportò negligentemente nel gestire il denaro da inviare (stessa norma). In terzo luogo </a:t>
            </a:r>
            <a:r>
              <a:rPr lang="it-IT" sz="2000" b="1" dirty="0" err="1"/>
              <a:t>perchè</a:t>
            </a:r>
            <a:r>
              <a:rPr lang="it-IT" sz="2000" b="1" dirty="0"/>
              <a:t> doveva e poteva prevedere ciò che sarebbe potuto succedere, argomento dedotto dal Digesto, titolo loca. l. si </a:t>
            </a:r>
            <a:r>
              <a:rPr lang="it-IT" sz="2000" b="1" dirty="0" err="1"/>
              <a:t>quis</a:t>
            </a:r>
            <a:r>
              <a:rPr lang="it-IT" sz="2000" b="1" dirty="0"/>
              <a:t> </a:t>
            </a:r>
            <a:r>
              <a:rPr lang="it-IT" sz="2000" b="1" dirty="0" err="1"/>
              <a:t>domum</a:t>
            </a:r>
            <a:r>
              <a:rPr lang="it-IT" sz="2000" b="1" dirty="0"/>
              <a:t>. In quarto luogo </a:t>
            </a:r>
            <a:r>
              <a:rPr lang="it-IT" sz="2000" b="1" dirty="0" err="1"/>
              <a:t>poichè</a:t>
            </a:r>
            <a:r>
              <a:rPr lang="it-IT" sz="2000" b="1" dirty="0"/>
              <a:t> fece portare [il denaro] più lontano di quanto gli fosse stato ordinato, perciò sembra aver agito dolosamente (cfr. Digesto, titolo commo. legge in rebus). In quinto luogo poiché agì contro la volontà del mandante; infatti per il fatto stesso che aveva ricevuto il denaro per portarlo a Bologna, risulta che gli era proibito di affidarlo ad altri, argomento dedotto da Digesto, titolo </a:t>
            </a:r>
            <a:r>
              <a:rPr lang="it-IT" sz="2000" b="1" dirty="0" err="1"/>
              <a:t>comod</a:t>
            </a:r>
            <a:r>
              <a:rPr lang="it-IT" sz="2000" b="1" dirty="0"/>
              <a:t>. legge 5, §. </a:t>
            </a:r>
            <a:r>
              <a:rPr lang="it-IT" sz="2000" b="1" dirty="0" err="1"/>
              <a:t>interdum</a:t>
            </a:r>
            <a:r>
              <a:rPr lang="it-IT" sz="2000" b="1" dirty="0"/>
              <a:t>. </a:t>
            </a:r>
          </a:p>
        </p:txBody>
      </p:sp>
    </p:spTree>
    <p:extLst>
      <p:ext uri="{BB962C8B-B14F-4D97-AF65-F5344CB8AC3E}">
        <p14:creationId xmlns:p14="http://schemas.microsoft.com/office/powerpoint/2010/main" val="1031250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918951" y="1094704"/>
            <a:ext cx="9298547" cy="4401205"/>
          </a:xfrm>
          <a:prstGeom prst="rect">
            <a:avLst/>
          </a:prstGeom>
        </p:spPr>
        <p:txBody>
          <a:bodyPr wrap="square">
            <a:spAutoFit/>
          </a:bodyPr>
          <a:lstStyle/>
          <a:p>
            <a:pPr algn="just"/>
            <a:r>
              <a:rPr lang="it-IT" sz="2000" b="1" dirty="0"/>
              <a:t>[ipotesi di soluzione b] AL CONTRARIO </a:t>
            </a:r>
          </a:p>
          <a:p>
            <a:pPr algn="just"/>
            <a:endParaRPr lang="it-IT" sz="2000" b="1" dirty="0"/>
          </a:p>
          <a:p>
            <a:pPr algn="just"/>
            <a:r>
              <a:rPr lang="it-IT" sz="2000" b="1" dirty="0"/>
              <a:t>Sembra però persuadere in senso contrario in primis la buona fede del nuncio, che portava il denaro affinché il figlio di Gaio non morisse di fame. </a:t>
            </a:r>
          </a:p>
          <a:p>
            <a:pPr algn="just"/>
            <a:endParaRPr lang="it-IT" sz="2000" b="1" dirty="0"/>
          </a:p>
          <a:p>
            <a:pPr algn="just"/>
            <a:r>
              <a:rPr lang="it-IT" sz="2000" b="1" dirty="0"/>
              <a:t>In secondo luogo poiché aveva ritenuto fidata e diligente la persona tramite la quale aveva mandato il denaro, come dalla norma del Digesto, titolo </a:t>
            </a:r>
            <a:r>
              <a:rPr lang="it-IT" sz="2000" b="1" dirty="0" err="1"/>
              <a:t>comod</a:t>
            </a:r>
            <a:r>
              <a:rPr lang="it-IT" sz="2000" b="1" dirty="0"/>
              <a:t>. l. </a:t>
            </a:r>
            <a:r>
              <a:rPr lang="it-IT" sz="2000" b="1" dirty="0" err="1"/>
              <a:t>argentum</a:t>
            </a:r>
            <a:r>
              <a:rPr lang="it-IT" sz="2000" b="1" dirty="0"/>
              <a:t>. </a:t>
            </a:r>
          </a:p>
          <a:p>
            <a:pPr algn="just"/>
            <a:endParaRPr lang="it-IT" sz="2000" b="1" dirty="0"/>
          </a:p>
          <a:p>
            <a:pPr algn="just"/>
            <a:r>
              <a:rPr lang="it-IT" sz="2000" b="1" dirty="0"/>
              <a:t>Terzo </a:t>
            </a:r>
            <a:r>
              <a:rPr lang="it-IT" sz="2000" b="1" dirty="0" err="1"/>
              <a:t>perchè</a:t>
            </a:r>
            <a:r>
              <a:rPr lang="it-IT" sz="2000" b="1" dirty="0"/>
              <a:t> intervenne un caso fortuito, argomento dedotto da Digesto, titolo de </a:t>
            </a:r>
            <a:r>
              <a:rPr lang="it-IT" sz="2000" b="1" dirty="0" err="1"/>
              <a:t>pign</a:t>
            </a:r>
            <a:r>
              <a:rPr lang="it-IT" sz="2000" b="1" dirty="0"/>
              <a:t>. </a:t>
            </a:r>
            <a:r>
              <a:rPr lang="it-IT" sz="2000" b="1" dirty="0" err="1"/>
              <a:t>act</a:t>
            </a:r>
            <a:r>
              <a:rPr lang="it-IT" sz="2000" b="1" dirty="0"/>
              <a:t>. legge </a:t>
            </a:r>
            <a:r>
              <a:rPr lang="it-IT" sz="2000" b="1" dirty="0" err="1"/>
              <a:t>quae</a:t>
            </a:r>
            <a:r>
              <a:rPr lang="it-IT" sz="2000" b="1" dirty="0"/>
              <a:t> </a:t>
            </a:r>
            <a:r>
              <a:rPr lang="it-IT" sz="2000" b="1" dirty="0" err="1"/>
              <a:t>fortuitis</a:t>
            </a:r>
            <a:r>
              <a:rPr lang="it-IT" sz="2000" b="1" dirty="0"/>
              <a:t>. </a:t>
            </a:r>
          </a:p>
          <a:p>
            <a:pPr algn="just"/>
            <a:endParaRPr lang="it-IT" sz="2000" b="1" dirty="0"/>
          </a:p>
          <a:p>
            <a:pPr algn="just"/>
            <a:r>
              <a:rPr lang="it-IT" sz="2000" b="1" dirty="0"/>
              <a:t>Quarto poiché è sufficiente che il negozio sia utilmente iniziato, anche se ne è seguito un diverso esito. argomento tratto da Digesto, titolo de </a:t>
            </a:r>
            <a:r>
              <a:rPr lang="it-IT" sz="2000" b="1" dirty="0" err="1"/>
              <a:t>neg</a:t>
            </a:r>
            <a:r>
              <a:rPr lang="it-IT" sz="2000" b="1" dirty="0"/>
              <a:t>. </a:t>
            </a:r>
            <a:r>
              <a:rPr lang="it-IT" sz="2000" b="1" dirty="0" err="1"/>
              <a:t>gest</a:t>
            </a:r>
            <a:r>
              <a:rPr lang="it-IT" sz="2000" b="1" dirty="0"/>
              <a:t>. legge </a:t>
            </a:r>
            <a:r>
              <a:rPr lang="it-IT" sz="2000" b="1" dirty="0" err="1"/>
              <a:t>sed</a:t>
            </a:r>
            <a:r>
              <a:rPr lang="it-IT" sz="2000" b="1" dirty="0"/>
              <a:t> an </a:t>
            </a:r>
            <a:r>
              <a:rPr lang="it-IT" sz="2000" b="1" dirty="0" err="1"/>
              <a:t>ultro</a:t>
            </a:r>
            <a:r>
              <a:rPr lang="it-IT" sz="2000" b="1" dirty="0"/>
              <a:t>. </a:t>
            </a:r>
          </a:p>
        </p:txBody>
      </p:sp>
    </p:spTree>
    <p:extLst>
      <p:ext uri="{BB962C8B-B14F-4D97-AF65-F5344CB8AC3E}">
        <p14:creationId xmlns:p14="http://schemas.microsoft.com/office/powerpoint/2010/main" val="3045919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35617" y="1094704"/>
            <a:ext cx="9903853" cy="5016758"/>
          </a:xfrm>
          <a:prstGeom prst="rect">
            <a:avLst/>
          </a:prstGeom>
        </p:spPr>
        <p:txBody>
          <a:bodyPr wrap="square">
            <a:spAutoFit/>
          </a:bodyPr>
          <a:lstStyle/>
          <a:p>
            <a:pPr algn="just"/>
            <a:r>
              <a:rPr lang="it-IT" sz="2000" b="1" dirty="0"/>
              <a:t>Quinto perché la causa principale dell’obbligo di portare il denaro era il figlio, non Bologna; perciò poteva essere lecitamente portato anche altrove, dove il figlio si trovasse (argomento dalla stessa norma). </a:t>
            </a:r>
          </a:p>
          <a:p>
            <a:pPr algn="just"/>
            <a:endParaRPr lang="it-IT" sz="2000" b="1" dirty="0"/>
          </a:p>
          <a:p>
            <a:pPr algn="just"/>
            <a:r>
              <a:rPr lang="it-IT" sz="2000" b="1" dirty="0"/>
              <a:t>Sesto </a:t>
            </a:r>
            <a:r>
              <a:rPr lang="it-IT" sz="2000" b="1" dirty="0" err="1"/>
              <a:t>perchè</a:t>
            </a:r>
            <a:r>
              <a:rPr lang="it-IT" sz="2000" b="1" dirty="0"/>
              <a:t> risulta svolgere il trasporto anche chi lo fa tramite un altro (idem). </a:t>
            </a:r>
          </a:p>
          <a:p>
            <a:pPr algn="just"/>
            <a:endParaRPr lang="it-IT" sz="2000" b="1" dirty="0"/>
          </a:p>
          <a:p>
            <a:pPr algn="just"/>
            <a:r>
              <a:rPr lang="it-IT" sz="2000" b="1" dirty="0"/>
              <a:t>Settimo poiché il denaro sarebbe andato perso comunque anche se l’avesse trasportato egli stesso (idem).</a:t>
            </a:r>
          </a:p>
          <a:p>
            <a:pPr algn="just"/>
            <a:endParaRPr lang="it-IT" sz="2000" b="1" dirty="0"/>
          </a:p>
          <a:p>
            <a:r>
              <a:rPr lang="it-IT" sz="2000" dirty="0"/>
              <a:t>[</a:t>
            </a:r>
            <a:r>
              <a:rPr lang="it-IT" sz="2000" b="1" dirty="0"/>
              <a:t>soluzione corretta proposta dal maestro] SOLUZIONE </a:t>
            </a:r>
          </a:p>
          <a:p>
            <a:r>
              <a:rPr lang="it-IT" sz="2000" b="1" dirty="0"/>
              <a:t>Perciò, senza escludere che possa esserci una migliore opinione, a me pare che questo nuncio, se avesse agito in altro modo, non si doveva costringere a portare il denaro oltre Bologna; se dunque ha affidato il denaro ad un’altra persona fedele e diligente perché lo portasse al figlio del mandante, affermo che va assolto perché lo fece in attuazione della volontà dello stesso mittente.</a:t>
            </a:r>
          </a:p>
          <a:p>
            <a:pPr algn="just"/>
            <a:endParaRPr lang="it-IT" sz="2000" b="1" dirty="0"/>
          </a:p>
        </p:txBody>
      </p:sp>
    </p:spTree>
    <p:extLst>
      <p:ext uri="{BB962C8B-B14F-4D97-AF65-F5344CB8AC3E}">
        <p14:creationId xmlns:p14="http://schemas.microsoft.com/office/powerpoint/2010/main" val="4368856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26523" y="437882"/>
            <a:ext cx="9990517" cy="811369"/>
          </a:xfrm>
        </p:spPr>
        <p:txBody>
          <a:bodyPr>
            <a:normAutofit/>
          </a:bodyPr>
          <a:lstStyle/>
          <a:p>
            <a:r>
              <a:rPr lang="it-IT" sz="2000" b="1" cap="none" dirty="0" err="1"/>
              <a:t>Statuta</a:t>
            </a:r>
            <a:r>
              <a:rPr lang="it-IT" sz="2000" b="1" cap="none" dirty="0"/>
              <a:t> </a:t>
            </a:r>
            <a:r>
              <a:rPr lang="it-IT" sz="2000" b="1" cap="none" dirty="0" err="1"/>
              <a:t>Communis</a:t>
            </a:r>
            <a:r>
              <a:rPr lang="it-IT" sz="2000" b="1" cap="none" dirty="0"/>
              <a:t> </a:t>
            </a:r>
            <a:r>
              <a:rPr lang="it-IT" sz="2000" b="1" cap="none" dirty="0" err="1"/>
              <a:t>Parmae</a:t>
            </a:r>
            <a:r>
              <a:rPr lang="it-IT" sz="2000" b="1" cap="none" dirty="0"/>
              <a:t> anni MCCCXLVII, in Monumento </a:t>
            </a:r>
            <a:r>
              <a:rPr lang="it-IT" sz="2000" b="1" cap="none" dirty="0" err="1"/>
              <a:t>Historica</a:t>
            </a:r>
            <a:r>
              <a:rPr lang="it-IT" sz="2000" b="1" cap="none" dirty="0"/>
              <a:t> ad </a:t>
            </a:r>
            <a:r>
              <a:rPr lang="it-IT" sz="2000" b="1" cap="none" dirty="0" err="1"/>
              <a:t>provincias</a:t>
            </a:r>
            <a:r>
              <a:rPr lang="it-IT" sz="2000" b="1" cap="none" dirty="0"/>
              <a:t> </a:t>
            </a:r>
            <a:r>
              <a:rPr lang="it-IT" sz="2000" b="1" cap="none" dirty="0" err="1"/>
              <a:t>Parmensem</a:t>
            </a:r>
            <a:r>
              <a:rPr lang="it-IT" sz="2000" b="1" cap="none" dirty="0"/>
              <a:t> et </a:t>
            </a:r>
            <a:r>
              <a:rPr lang="it-IT" sz="2000" b="1" cap="none" dirty="0" err="1"/>
              <a:t>Placentinam</a:t>
            </a:r>
            <a:r>
              <a:rPr lang="it-IT" sz="2000" b="1" cap="none" dirty="0"/>
              <a:t> </a:t>
            </a:r>
            <a:r>
              <a:rPr lang="it-IT" sz="2000" b="1" cap="none" dirty="0" err="1"/>
              <a:t>pertinentia</a:t>
            </a:r>
            <a:r>
              <a:rPr lang="it-IT" sz="2000" b="1" cap="none" dirty="0"/>
              <a:t>, Parma 1860, pp. 85-86, 91-92.</a:t>
            </a:r>
          </a:p>
        </p:txBody>
      </p:sp>
      <p:sp>
        <p:nvSpPr>
          <p:cNvPr id="3" name="Segnaposto testo 2"/>
          <p:cNvSpPr>
            <a:spLocks noGrp="1"/>
          </p:cNvSpPr>
          <p:nvPr>
            <p:ph type="body" idx="1"/>
          </p:nvPr>
        </p:nvSpPr>
        <p:spPr>
          <a:xfrm>
            <a:off x="528033" y="1790163"/>
            <a:ext cx="11372045" cy="4224271"/>
          </a:xfrm>
        </p:spPr>
        <p:txBody>
          <a:bodyPr>
            <a:normAutofit fontScale="25000" lnSpcReduction="20000"/>
          </a:bodyPr>
          <a:lstStyle/>
          <a:p>
            <a:pPr algn="just"/>
            <a:r>
              <a:rPr lang="it-IT" sz="8000" b="1" cap="none" dirty="0">
                <a:solidFill>
                  <a:schemeClr val="tx1"/>
                </a:solidFill>
              </a:rPr>
              <a:t>Immunità concessa ai giudici del collegio dei giudici della città di Parma e agli scolari che studiano diritto civile e canonico.</a:t>
            </a:r>
          </a:p>
          <a:p>
            <a:pPr algn="just"/>
            <a:r>
              <a:rPr lang="it-IT" sz="8000" b="1" cap="none" dirty="0">
                <a:solidFill>
                  <a:schemeClr val="tx1"/>
                </a:solidFill>
              </a:rPr>
              <a:t>Tutti i giudici che sono e 'à suo tempo saranno iscritti nel Collegio dei giudici della città di Parma e tutti gli studenti di diritto civile e canonico non siano tenuti a partecipare a nessun esercito o cavalcata né a fare alcun turno di guardia di giorno o di notte, ma siano immuni da tutti gli oneri personali, questa immunità viene loro concessa affinché con bontà e misericordia, per amor di Dio e in spirito di pietà prestino e offrano gratis e senza ricompensa alcuna il loro patrocinio ai poveri, alle vedove, agli orfani e alle persone misere che ricorreranno a loro, e diano loro un buon consiglio circa le questioni sulle quali saranno consultati. Siano anche tenuti e obbligati, ogni qualvolta si alzeranno a parlare nell'arengo intorno a problemi relativi al comune, a dare sempre il parere che riterranno giusto, ragionevole ed equo; e, in tutti i consigli e assemblee ad attenersi sempre al partito che riterranno migliore, più equo, giusto e ragionevole.</a:t>
            </a:r>
          </a:p>
          <a:p>
            <a:pPr algn="just"/>
            <a:endParaRPr lang="it-IT" sz="8000" cap="none" dirty="0"/>
          </a:p>
          <a:p>
            <a:pPr algn="just"/>
            <a:endParaRPr lang="it-IT" dirty="0"/>
          </a:p>
        </p:txBody>
      </p:sp>
    </p:spTree>
    <p:extLst>
      <p:ext uri="{BB962C8B-B14F-4D97-AF65-F5344CB8AC3E}">
        <p14:creationId xmlns:p14="http://schemas.microsoft.com/office/powerpoint/2010/main" val="1248223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 xmlns:a16="http://schemas.microsoft.com/office/drawing/2014/main" id="{4DDEDF62-3B63-40A2-AB4E-7B0032B6A147}"/>
              </a:ext>
            </a:extLst>
          </p:cNvPr>
          <p:cNvSpPr/>
          <p:nvPr/>
        </p:nvSpPr>
        <p:spPr>
          <a:xfrm>
            <a:off x="805343" y="335845"/>
            <a:ext cx="10989577" cy="5016758"/>
          </a:xfrm>
          <a:prstGeom prst="rect">
            <a:avLst/>
          </a:prstGeom>
        </p:spPr>
        <p:txBody>
          <a:bodyPr wrap="square">
            <a:spAutoFit/>
          </a:bodyPr>
          <a:lstStyle/>
          <a:p>
            <a:pPr algn="just"/>
            <a:r>
              <a:rPr lang="it-IT" sz="1600" dirty="0">
                <a:latin typeface="Arial Black" panose="020B0A04020102020204" pitchFamily="34" charset="0"/>
              </a:rPr>
              <a:t>Contro questa tesi il citato </a:t>
            </a:r>
            <a:r>
              <a:rPr lang="it-IT" sz="1600" dirty="0" err="1">
                <a:latin typeface="Arial Black" panose="020B0A04020102020204" pitchFamily="34" charset="0"/>
              </a:rPr>
              <a:t>Sigizone</a:t>
            </a:r>
            <a:r>
              <a:rPr lang="it-IT" sz="1600" dirty="0">
                <a:latin typeface="Arial Black" panose="020B0A04020102020204" pitchFamily="34" charset="0"/>
              </a:rPr>
              <a:t> fece obiezione, opponendo l'intervenuta prescrizione e dicendo che su quelle terre per le quali era causa era stato esercitato un possesso che fra lui e suo padre ammontava a oltre quarant'anni. La difesa del cenobio, dopo aver replicato, confutò l'eccezione di </a:t>
            </a:r>
            <a:r>
              <a:rPr lang="it-IT" sz="1600" dirty="0" err="1">
                <a:latin typeface="Arial Black" panose="020B0A04020102020204" pitchFamily="34" charset="0"/>
              </a:rPr>
              <a:t>Sigizone</a:t>
            </a:r>
            <a:r>
              <a:rPr lang="it-IT" sz="1600" dirty="0">
                <a:latin typeface="Arial Black" panose="020B0A04020102020204" pitchFamily="34" charset="0"/>
              </a:rPr>
              <a:t>, sostenendo che nel periodo intercorso, durante la lite, i beni erano stati rivendicati. E prodotti tre testi adeguati, nelle persone di Giovanni avvocato della citata chiesa, Stefano figlio di Petronio e </a:t>
            </a:r>
            <a:r>
              <a:rPr lang="it-IT" sz="1600" dirty="0" err="1">
                <a:latin typeface="Arial Black" panose="020B0A04020102020204" pitchFamily="34" charset="0"/>
              </a:rPr>
              <a:t>Adilberto</a:t>
            </a:r>
            <a:r>
              <a:rPr lang="it-IT" sz="1600" dirty="0">
                <a:latin typeface="Arial Black" panose="020B0A04020102020204" pitchFamily="34" charset="0"/>
              </a:rPr>
              <a:t> figlio di </a:t>
            </a:r>
            <a:r>
              <a:rPr lang="it-IT" sz="1600" dirty="0" err="1">
                <a:latin typeface="Arial Black" panose="020B0A04020102020204" pitchFamily="34" charset="0"/>
              </a:rPr>
              <a:t>Baroncello</a:t>
            </a:r>
            <a:r>
              <a:rPr lang="it-IT" sz="1600" dirty="0">
                <a:latin typeface="Arial Black" panose="020B0A04020102020204" pitchFamily="34" charset="0"/>
              </a:rPr>
              <a:t>, tutti dissero che l'Abate Giovanni aveva rivendicato quelle terre al marchese Bonifacio e l'abate </a:t>
            </a:r>
            <a:r>
              <a:rPr lang="it-IT" sz="1600" dirty="0" err="1">
                <a:latin typeface="Arial Black" panose="020B0A04020102020204" pitchFamily="34" charset="0"/>
              </a:rPr>
              <a:t>Guidrico</a:t>
            </a:r>
            <a:r>
              <a:rPr lang="it-IT" sz="1600" dirty="0">
                <a:latin typeface="Arial Black" panose="020B0A04020102020204" pitchFamily="34" charset="0"/>
              </a:rPr>
              <a:t> al duca </a:t>
            </a:r>
            <a:r>
              <a:rPr lang="it-IT" sz="1600" dirty="0" err="1">
                <a:latin typeface="Arial Black" panose="020B0A04020102020204" pitchFamily="34" charset="0"/>
              </a:rPr>
              <a:t>Gotofredo</a:t>
            </a:r>
            <a:r>
              <a:rPr lang="it-IT" sz="1600" dirty="0">
                <a:latin typeface="Arial Black" panose="020B0A04020102020204" pitchFamily="34" charset="0"/>
              </a:rPr>
              <a:t> ed alla contessa Beatrice: e giurarono in tal senso. E, proprio in questo modo, l'avvocato Giovanni, con la mano sui vangeli fece giuramento; anche Stefano e </a:t>
            </a:r>
            <a:r>
              <a:rPr lang="it-IT" sz="1600" dirty="0" err="1">
                <a:latin typeface="Arial Black" panose="020B0A04020102020204" pitchFamily="34" charset="0"/>
              </a:rPr>
              <a:t>Adilberto</a:t>
            </a:r>
            <a:r>
              <a:rPr lang="it-IT" sz="1600" dirty="0">
                <a:latin typeface="Arial Black" panose="020B0A04020102020204" pitchFamily="34" charset="0"/>
              </a:rPr>
              <a:t> volevano giurare, ma entrambe le parti furono d'accordo che il giuramento del solo avvocato fosse sufficiente. Esposte le prove, il citato </a:t>
            </a:r>
            <a:r>
              <a:rPr lang="it-IT" sz="1600" dirty="0" err="1">
                <a:latin typeface="Arial Black" panose="020B0A04020102020204" pitchFamily="34" charset="0"/>
              </a:rPr>
              <a:t>Nordillo</a:t>
            </a:r>
            <a:r>
              <a:rPr lang="it-IT" sz="1600" dirty="0">
                <a:latin typeface="Arial Black" panose="020B0A04020102020204" pitchFamily="34" charset="0"/>
              </a:rPr>
              <a:t>, messo della signora Beatrice più volte nominata, considerata con attenzione la normativa contenuta nei libri dei Digesta, per la quale il pretore sanciva la </a:t>
            </a:r>
            <a:r>
              <a:rPr lang="it-IT" sz="1600" dirty="0" err="1">
                <a:latin typeface="Arial Black" panose="020B0A04020102020204" pitchFamily="34" charset="0"/>
              </a:rPr>
              <a:t>restitutio</a:t>
            </a:r>
            <a:r>
              <a:rPr lang="it-IT" sz="1600" dirty="0">
                <a:latin typeface="Arial Black" panose="020B0A04020102020204" pitchFamily="34" charset="0"/>
              </a:rPr>
              <a:t> in </a:t>
            </a:r>
            <a:r>
              <a:rPr lang="it-IT" sz="1600" dirty="0" err="1">
                <a:latin typeface="Arial Black" panose="020B0A04020102020204" pitchFamily="34" charset="0"/>
              </a:rPr>
              <a:t>integrum</a:t>
            </a:r>
            <a:r>
              <a:rPr lang="it-IT" sz="1600" dirty="0">
                <a:latin typeface="Arial Black" panose="020B0A04020102020204" pitchFamily="34" charset="0"/>
              </a:rPr>
              <a:t> a favore di quei soggetti che non avevano potuto far valere i loro diritti per mancanza di giudici, dispose la </a:t>
            </a:r>
            <a:r>
              <a:rPr lang="it-IT" sz="1600" dirty="0" err="1">
                <a:latin typeface="Arial Black" panose="020B0A04020102020204" pitchFamily="34" charset="0"/>
              </a:rPr>
              <a:t>restitutio</a:t>
            </a:r>
            <a:r>
              <a:rPr lang="it-IT" sz="1600" dirty="0">
                <a:latin typeface="Arial Black" panose="020B0A04020102020204" pitchFamily="34" charset="0"/>
              </a:rPr>
              <a:t> in </a:t>
            </a:r>
            <a:r>
              <a:rPr lang="it-IT" sz="1600" dirty="0" err="1">
                <a:latin typeface="Arial Black" panose="020B0A04020102020204" pitchFamily="34" charset="0"/>
              </a:rPr>
              <a:t>integrum</a:t>
            </a:r>
            <a:r>
              <a:rPr lang="it-IT" sz="1600" dirty="0">
                <a:latin typeface="Arial Black" panose="020B0A04020102020204" pitchFamily="34" charset="0"/>
              </a:rPr>
              <a:t> a favore del monastero di San Michele e della chiesa, concedendogli ogni diritto e l'azione che aveva perduto in ordine alle terre ed ai beni che furono di </a:t>
            </a:r>
            <a:r>
              <a:rPr lang="it-IT" sz="1600" dirty="0" err="1">
                <a:latin typeface="Arial Black" panose="020B0A04020102020204" pitchFamily="34" charset="0"/>
              </a:rPr>
              <a:t>Vuinizo</a:t>
            </a:r>
            <a:r>
              <a:rPr lang="it-IT" sz="1600" dirty="0">
                <a:latin typeface="Arial Black" panose="020B0A04020102020204" pitchFamily="34" charset="0"/>
              </a:rPr>
              <a:t> e che lo stesso marchese Ugo attribuì e conferì alla chiesa di San Michele.</a:t>
            </a:r>
          </a:p>
          <a:p>
            <a:pPr algn="just"/>
            <a:endParaRPr lang="it-IT" sz="1600" dirty="0">
              <a:latin typeface="Arial Black" panose="020B0A04020102020204" pitchFamily="34" charset="0"/>
            </a:endParaRPr>
          </a:p>
          <a:p>
            <a:pPr algn="just"/>
            <a:r>
              <a:rPr lang="it-IT" sz="1600" dirty="0">
                <a:latin typeface="Arial Black" panose="020B0A04020102020204" pitchFamily="34" charset="0"/>
              </a:rPr>
              <a:t>Atto redatto nell'anno 1075 dall'incarnazione di nostro Signore Gesù Cristo, mese di marzo, quattordicesima indizione, nel borgo di </a:t>
            </a:r>
            <a:r>
              <a:rPr lang="it-IT" sz="1600" dirty="0" err="1">
                <a:latin typeface="Arial Black" panose="020B0A04020102020204" pitchFamily="34" charset="0"/>
              </a:rPr>
              <a:t>Martuli</a:t>
            </a:r>
            <a:r>
              <a:rPr lang="it-IT" sz="1600" dirty="0">
                <a:latin typeface="Arial Black" panose="020B0A04020102020204" pitchFamily="34" charset="0"/>
              </a:rPr>
              <a:t>, nel territorio fiorentino. Io </a:t>
            </a:r>
            <a:r>
              <a:rPr lang="it-IT" sz="1600" dirty="0" err="1">
                <a:latin typeface="Arial Black" panose="020B0A04020102020204" pitchFamily="34" charset="0"/>
              </a:rPr>
              <a:t>Nordillo</a:t>
            </a:r>
            <a:r>
              <a:rPr lang="it-IT" sz="1600" dirty="0">
                <a:latin typeface="Arial Black" panose="020B0A04020102020204" pitchFamily="34" charset="0"/>
              </a:rPr>
              <a:t>, in qualità di scrivente, confermo quanto detto.</a:t>
            </a:r>
          </a:p>
        </p:txBody>
      </p:sp>
    </p:spTree>
    <p:extLst>
      <p:ext uri="{BB962C8B-B14F-4D97-AF65-F5344CB8AC3E}">
        <p14:creationId xmlns:p14="http://schemas.microsoft.com/office/powerpoint/2010/main" val="24065212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56823" y="978793"/>
            <a:ext cx="10122794" cy="5539978"/>
          </a:xfrm>
          <a:prstGeom prst="rect">
            <a:avLst/>
          </a:prstGeom>
        </p:spPr>
        <p:txBody>
          <a:bodyPr wrap="square">
            <a:spAutoFit/>
          </a:bodyPr>
          <a:lstStyle/>
          <a:p>
            <a:pPr algn="just"/>
            <a:r>
              <a:rPr lang="it-IT" sz="2400" b="1" dirty="0"/>
              <a:t>Immunità concessa ai medici, ai fisici, ai chirurghi, e agli scolari che studiano le stesse arti.</a:t>
            </a:r>
          </a:p>
          <a:p>
            <a:pPr algn="just"/>
            <a:endParaRPr lang="it-IT" sz="2400" b="1" dirty="0"/>
          </a:p>
          <a:p>
            <a:pPr algn="just"/>
            <a:r>
              <a:rPr lang="it-IT" sz="2400" b="1" dirty="0"/>
              <a:t>I maestri in fisica e chirurgia e gli altri esperti e praticanti in queste arti, e gli scolari che studiano le stesse arti, o una di esse, non siano tenuti, per il presente e per il futuro, a partecipare o a mandare soldati in nessun esercito o cavalcata, a fare o far fare alcun turno di guardia di notte o di giorno, ma siano immuni da ogni onere personale; salvo restando che, organizzandosi un esercito o una cavalcata, il Signor Podestà in carica potrà obbligare i maestri e i medici di entrambe le arti, nel numero che gli parrà opportuno, ad andare e rimanere nei detti eserciti e cavalcate per la cura degli uomini con il salario che sarà loro decretato dal comune. Sulle persone dei medici da inviarsi, il loro numero e il salario, decideranno il suddetto Signor Podestà, e gli anziani, a scrutinio segreto.</a:t>
            </a:r>
          </a:p>
          <a:p>
            <a:endParaRPr lang="it-IT" dirty="0"/>
          </a:p>
        </p:txBody>
      </p:sp>
    </p:spTree>
    <p:extLst>
      <p:ext uri="{BB962C8B-B14F-4D97-AF65-F5344CB8AC3E}">
        <p14:creationId xmlns:p14="http://schemas.microsoft.com/office/powerpoint/2010/main" val="2499922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14401" y="669701"/>
            <a:ext cx="9994006" cy="5201424"/>
          </a:xfrm>
          <a:prstGeom prst="rect">
            <a:avLst/>
          </a:prstGeom>
        </p:spPr>
        <p:txBody>
          <a:bodyPr wrap="square">
            <a:spAutoFit/>
          </a:bodyPr>
          <a:lstStyle/>
          <a:p>
            <a:pPr algn="just"/>
            <a:r>
              <a:rPr lang="it-IT" sz="2000" b="1" dirty="0"/>
              <a:t>I </a:t>
            </a:r>
            <a:r>
              <a:rPr lang="it-IT" sz="2400" b="1" dirty="0"/>
              <a:t>medici abbiano dunque concessa l'immunità. Essa s'intende data con l'impegno che detti medici curino con bontà e misericordia e gratis tutti i poveri infermi e le persone misere che si rivolgeranno a loro nella città di Parma e diano un buon consiglio a chi glielo richieda.</a:t>
            </a:r>
          </a:p>
          <a:p>
            <a:pPr algn="just"/>
            <a:endParaRPr lang="it-IT" sz="2400" b="1" dirty="0"/>
          </a:p>
          <a:p>
            <a:pPr algn="just"/>
            <a:endParaRPr lang="it-IT" sz="2400" b="1" dirty="0"/>
          </a:p>
          <a:p>
            <a:pPr algn="just"/>
            <a:r>
              <a:rPr lang="it-IT" sz="2400" b="1" dirty="0"/>
              <a:t>Immunità concessa ai maestri, ai ripetitori e agli scolari di grammatica.</a:t>
            </a:r>
          </a:p>
          <a:p>
            <a:pPr algn="just"/>
            <a:r>
              <a:rPr lang="it-IT" sz="2400" b="1" dirty="0"/>
              <a:t/>
            </a:r>
            <a:br>
              <a:rPr lang="it-IT" sz="2400" b="1" dirty="0"/>
            </a:br>
            <a:r>
              <a:rPr lang="it-IT" sz="2400" b="1" dirty="0"/>
              <a:t>Affinché i maestri di grammatica, i ripetitori e gli scolari meglio e con più fervore insegnino, studino e possano studiare, si stabilisce che tutti e ciascuno di coloro che insegnino o studino detta arte, non siano tenuti a partecipare a nessun esercito o cavalcata, né a fare o a far fare turni di guardia diurni o notturni e siano immuni da tutti gli oneri personali.</a:t>
            </a:r>
          </a:p>
          <a:p>
            <a:endParaRPr lang="it-IT" sz="2000" dirty="0"/>
          </a:p>
        </p:txBody>
      </p:sp>
    </p:spTree>
    <p:extLst>
      <p:ext uri="{BB962C8B-B14F-4D97-AF65-F5344CB8AC3E}">
        <p14:creationId xmlns:p14="http://schemas.microsoft.com/office/powerpoint/2010/main" val="23956416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0152" y="671691"/>
            <a:ext cx="11539471" cy="4708981"/>
          </a:xfrm>
          <a:prstGeom prst="rect">
            <a:avLst/>
          </a:prstGeom>
        </p:spPr>
        <p:txBody>
          <a:bodyPr wrap="square">
            <a:spAutoFit/>
          </a:bodyPr>
          <a:lstStyle/>
          <a:p>
            <a:r>
              <a:rPr lang="it-IT" dirty="0"/>
              <a:t>Sia </a:t>
            </a:r>
            <a:r>
              <a:rPr lang="it-IT" sz="2000" b="1" dirty="0"/>
              <a:t>lecito a chiunque insegnare, far lezione e studiare nelle sette arti liberali, nel diritto canonico e civile, nella medicina.</a:t>
            </a:r>
          </a:p>
          <a:p>
            <a:endParaRPr lang="it-IT" sz="2000" b="1" dirty="0"/>
          </a:p>
          <a:p>
            <a:r>
              <a:rPr lang="it-IT" sz="2000" b="1" dirty="0"/>
              <a:t>Se qualcuno vorrà insegnare, far lezione e studiare in una delle sette arti liberali, nel diritto civile o canonico o nella medicina, nella fisica e nella chirurgia, non ne sia in alcun modo impedito, anche se non è ufficialmente abilitato all'insegnamento di quell'arte.</a:t>
            </a:r>
          </a:p>
          <a:p>
            <a:endParaRPr lang="it-IT" sz="2000" b="1" dirty="0"/>
          </a:p>
          <a:p>
            <a:r>
              <a:rPr lang="it-IT" sz="2000" b="1" dirty="0"/>
              <a:t>Numero degli scolari di grammatica che possono essere affidati a un singolo ripetitore.</a:t>
            </a:r>
          </a:p>
          <a:p>
            <a:endParaRPr lang="it-IT" sz="2000" b="1" dirty="0"/>
          </a:p>
          <a:p>
            <a:r>
              <a:rPr lang="it-IT" sz="2000" b="1" dirty="0"/>
              <a:t>Nessun ripetitore, che presti la sua opera nelle scuole alle dipendenze di un maestro di grammatica, non possa aver affidati più di cinquanta scolari, sotto pena di 25 lire di Parma per ogni ripetitore e ogni </a:t>
            </a:r>
            <a:r>
              <a:rPr lang="it-IT" sz="2000" b="1" dirty="0" err="1"/>
              <a:t>viceripetitore</a:t>
            </a:r>
            <a:r>
              <a:rPr lang="it-IT" sz="2000" b="1" dirty="0"/>
              <a:t>. La stessa pena sarà comminata anche al maestro che avrà contravvenuto o avrà permesso che si contravvenisse a questa disposizione. L'infrazione potrà essere denunciata da chiunque, che avrà diritto alla metà della multa, e la cui identità sarà tenuta segreta qualora egli lo richieda.</a:t>
            </a:r>
          </a:p>
          <a:p>
            <a:endParaRPr lang="it-IT" sz="2000" b="1" dirty="0"/>
          </a:p>
        </p:txBody>
      </p:sp>
    </p:spTree>
    <p:extLst>
      <p:ext uri="{BB962C8B-B14F-4D97-AF65-F5344CB8AC3E}">
        <p14:creationId xmlns:p14="http://schemas.microsoft.com/office/powerpoint/2010/main" val="15636802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71977" y="1146220"/>
            <a:ext cx="8912181" cy="3785652"/>
          </a:xfrm>
          <a:prstGeom prst="rect">
            <a:avLst/>
          </a:prstGeom>
        </p:spPr>
        <p:txBody>
          <a:bodyPr wrap="square">
            <a:spAutoFit/>
          </a:bodyPr>
          <a:lstStyle/>
          <a:p>
            <a:pPr algn="just"/>
            <a:r>
              <a:rPr lang="it-IT" sz="2400" b="1" dirty="0"/>
              <a:t>Sia lecito a chiunque insegnare l'arte grammatica, anche se non sia maestro abilitato.</a:t>
            </a:r>
          </a:p>
          <a:p>
            <a:pPr algn="just"/>
            <a:endParaRPr lang="it-IT" sz="2400" b="1" dirty="0"/>
          </a:p>
          <a:p>
            <a:pPr algn="just"/>
            <a:r>
              <a:rPr lang="it-IT" sz="2400" b="1" dirty="0"/>
              <a:t>A vantaggio dei cittadini e dell'episcopato di Parma, che abbiano a far istruire figli o sottoposti nell'arte grammaticale si stabilisce quanto segue: qualunque cittadino di Parma, o anche di fuori, potrà lecitamente o impunemente far lezione e insegnare l'arte grammatica, anche se non è maestro abilitato, e nonostante qualsiasi statuto contrario dei maestri della suddetta arte grammatica. E così resti deciso.</a:t>
            </a:r>
          </a:p>
        </p:txBody>
      </p:sp>
    </p:spTree>
    <p:extLst>
      <p:ext uri="{BB962C8B-B14F-4D97-AF65-F5344CB8AC3E}">
        <p14:creationId xmlns:p14="http://schemas.microsoft.com/office/powerpoint/2010/main" val="29351324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53037" y="828563"/>
            <a:ext cx="10312488" cy="935843"/>
          </a:xfrm>
        </p:spPr>
        <p:txBody>
          <a:bodyPr>
            <a:normAutofit/>
          </a:bodyPr>
          <a:lstStyle/>
          <a:p>
            <a:r>
              <a:rPr lang="it-IT" sz="2800" cap="none" dirty="0"/>
              <a:t>Statuti di Bologna dell'anno 1288, Città del Vaticano, Biblioteca Apostolica Vaticana, 1937 (Studi e testi, 73-74), I, pp. 136-37, 149.</a:t>
            </a:r>
          </a:p>
        </p:txBody>
      </p:sp>
      <p:sp>
        <p:nvSpPr>
          <p:cNvPr id="3" name="Segnaposto testo 2"/>
          <p:cNvSpPr>
            <a:spLocks noGrp="1"/>
          </p:cNvSpPr>
          <p:nvPr>
            <p:ph type="body" idx="1"/>
          </p:nvPr>
        </p:nvSpPr>
        <p:spPr>
          <a:xfrm>
            <a:off x="218941" y="2060620"/>
            <a:ext cx="11513713" cy="2965021"/>
          </a:xfrm>
        </p:spPr>
        <p:txBody>
          <a:bodyPr>
            <a:noAutofit/>
          </a:bodyPr>
          <a:lstStyle/>
          <a:p>
            <a:pPr algn="just"/>
            <a:r>
              <a:rPr lang="it-IT" sz="2400" b="1" cap="none" dirty="0">
                <a:solidFill>
                  <a:schemeClr val="tx1"/>
                </a:solidFill>
              </a:rPr>
              <a:t>V. Non tenere maiali o scrofe nella città di Bologna e nei borghi.</a:t>
            </a:r>
          </a:p>
          <a:p>
            <a:pPr algn="just"/>
            <a:r>
              <a:rPr lang="it-IT" sz="2400" b="1" cap="none" dirty="0">
                <a:solidFill>
                  <a:schemeClr val="tx1"/>
                </a:solidFill>
              </a:rPr>
              <a:t>Ordiniamo che nessuno tenga scrofe con cuccioli nella città di Bologna o senza cuccioli nei borghi e per un miglio attorno alla città di Bologna. Ugualmente ordiniamo che nessuno permetta di andare per la città di Bologna né per i borghi a qualche porco, o scrofa, se non e castrato, senza anello al muso o grugno, e neppure con l'anello limitatamente al periodo compreso dal 1° maggio alla festa di san Michele [29 settembre], sotto pena e bando di 40 soldi bolognini per scrofa con cuccioli e 20 soldi per ogni altro porco o scrofa.</a:t>
            </a:r>
          </a:p>
        </p:txBody>
      </p:sp>
    </p:spTree>
    <p:extLst>
      <p:ext uri="{BB962C8B-B14F-4D97-AF65-F5344CB8AC3E}">
        <p14:creationId xmlns:p14="http://schemas.microsoft.com/office/powerpoint/2010/main" val="32665632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95459" y="474345"/>
            <a:ext cx="10882648" cy="6001643"/>
          </a:xfrm>
          <a:prstGeom prst="rect">
            <a:avLst/>
          </a:prstGeom>
        </p:spPr>
        <p:txBody>
          <a:bodyPr wrap="square">
            <a:spAutoFit/>
          </a:bodyPr>
          <a:lstStyle/>
          <a:p>
            <a:pPr algn="just"/>
            <a:r>
              <a:rPr lang="it-IT" sz="2400" b="1" dirty="0"/>
              <a:t>Non sarà resa giustizia per il maiale o la scrofa uccisi o feriti a chi avrà contravvenuto a tale norma.</a:t>
            </a:r>
          </a:p>
          <a:p>
            <a:pPr algn="just"/>
            <a:r>
              <a:rPr lang="it-IT" sz="2400" b="1" dirty="0"/>
              <a:t>Ugualmente stabiliamo che nessun porco o scrofa debba entrare nell'ambito della piazza del comune di Bologna o a porta Ravegnana e che il notaio del podestà verifichi tre volte la settimana, e se avrà ritrovato [dei maiali in questi luoghi] faccia condurre al palazzo comunale colui al quale il porco appartiene e condannare al pagamento di 20 soldi bolognini, e chiunque possa accusarlo o denunciarlo abbia la metà della multa. Tale provvedimento non si estende al caso in cui si tratti di un branco di porci condotti in detti luoghi da mercanti o di altri porci di singole persone che fossero ivi legati per essere venduti. Nella piazza del comune di Bologna non è concesso che qualche porco o scrofa venga e rimanga con o senza anello se non per essere venduto, sotto pena e bando di 20 soldi e di perdita del porco o della scrofa ivi rinvenuti. E a chiunque sia lecito prendere porci o scrofe nella piazza del comune e chiunque potrà accusare e denunciare i contravventori e avrà la metà della multa. Ugualmente valga per il trivio di Porta Ravennate quanto vale per la piazza del comune di Bologna.</a:t>
            </a:r>
          </a:p>
        </p:txBody>
      </p:sp>
    </p:spTree>
    <p:extLst>
      <p:ext uri="{BB962C8B-B14F-4D97-AF65-F5344CB8AC3E}">
        <p14:creationId xmlns:p14="http://schemas.microsoft.com/office/powerpoint/2010/main" val="24584401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37882" y="551412"/>
            <a:ext cx="10921284" cy="5601533"/>
          </a:xfrm>
          <a:prstGeom prst="rect">
            <a:avLst/>
          </a:prstGeom>
        </p:spPr>
        <p:txBody>
          <a:bodyPr wrap="square">
            <a:spAutoFit/>
          </a:bodyPr>
          <a:lstStyle/>
          <a:p>
            <a:pPr algn="just"/>
            <a:r>
              <a:rPr lang="it-IT" sz="2000" b="1" dirty="0"/>
              <a:t>VI. Non tenere sgocciolatoi sulle vie pubbliche.</a:t>
            </a:r>
          </a:p>
          <a:p>
            <a:pPr algn="just"/>
            <a:endParaRPr lang="it-IT" sz="2000" b="1" dirty="0"/>
          </a:p>
          <a:p>
            <a:pPr algn="just"/>
            <a:endParaRPr lang="it-IT" sz="2000" b="1" dirty="0"/>
          </a:p>
          <a:p>
            <a:pPr algn="just"/>
            <a:r>
              <a:rPr lang="it-IT" sz="2000" b="1" dirty="0"/>
              <a:t>Stabiliamo che nessuno abbia sgocciolatoi, grondaie o altro, di qualunque materiale, che versi sulle vie pubbliche e sul suolo pubblico durante il giorno e che contenga qualche rifiuto, o possa contenerlo, pericoloso o dannoso: chi contravverrà pagherà una multa di 100 soldi bolognini per ciascuna volta in cui avrà contravvenuto e nondimeno risarcirà il danno provocato al danneggiato.</a:t>
            </a:r>
          </a:p>
          <a:p>
            <a:pPr algn="just"/>
            <a:endParaRPr lang="it-IT" sz="2000" b="1" dirty="0"/>
          </a:p>
          <a:p>
            <a:pPr algn="just"/>
            <a:r>
              <a:rPr lang="it-IT" sz="2000" b="1" dirty="0"/>
              <a:t>E nessuno di giorno getti o rovesci acqua dai tetti o dai balconi o da altri edifici e se qualcosa è stato gettato o rovesciato, colui o coloro che abitano nella casa da cui ciò è avvenuto pagheranno una multa di 20 soldi bolognini e se hanno provocato dei danni risarciranno il danno al danneggiato.</a:t>
            </a:r>
          </a:p>
          <a:p>
            <a:pPr algn="just"/>
            <a:endParaRPr lang="it-IT" sz="2000" b="1" dirty="0"/>
          </a:p>
          <a:p>
            <a:pPr algn="just"/>
            <a:r>
              <a:rPr lang="it-IT" sz="2000" b="1" dirty="0"/>
              <a:t>Ugualmente nessuno getti immondizia di giorno o di notte sulle pubbliche strade e se contravviene sia punito [ogni volta] con 20 soldi bolognini.</a:t>
            </a:r>
          </a:p>
          <a:p>
            <a:pPr algn="just"/>
            <a:endParaRPr lang="it-IT" sz="2000" b="1" dirty="0"/>
          </a:p>
          <a:p>
            <a:pPr algn="just"/>
            <a:r>
              <a:rPr lang="it-IT" sz="2000" b="1" dirty="0"/>
              <a:t>Ugualmente dove vi sono sgocciolatoi nei pressi di piazze o strade fornite di chiaviche, [i liquidi] vengano condotti sotto terra attraverso le stesse chiaviche affinché non fuoriescano.</a:t>
            </a:r>
          </a:p>
          <a:p>
            <a:endParaRPr lang="it-IT" dirty="0"/>
          </a:p>
        </p:txBody>
      </p:sp>
    </p:spTree>
    <p:extLst>
      <p:ext uri="{BB962C8B-B14F-4D97-AF65-F5344CB8AC3E}">
        <p14:creationId xmlns:p14="http://schemas.microsoft.com/office/powerpoint/2010/main" val="1758795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34096" y="1081825"/>
            <a:ext cx="9388698" cy="4154984"/>
          </a:xfrm>
          <a:prstGeom prst="rect">
            <a:avLst/>
          </a:prstGeom>
        </p:spPr>
        <p:txBody>
          <a:bodyPr wrap="square">
            <a:spAutoFit/>
          </a:bodyPr>
          <a:lstStyle/>
          <a:p>
            <a:pPr algn="just"/>
            <a:r>
              <a:rPr lang="it-IT" sz="2400" b="1" dirty="0"/>
              <a:t>XXVIII. Portare via dalle strade pubbliche fango e vinacce.</a:t>
            </a:r>
          </a:p>
          <a:p>
            <a:pPr algn="just"/>
            <a:endParaRPr lang="it-IT" sz="2400" b="1" dirty="0"/>
          </a:p>
          <a:p>
            <a:pPr algn="just"/>
            <a:endParaRPr lang="it-IT" sz="2400" b="1" dirty="0"/>
          </a:p>
          <a:p>
            <a:pPr algn="just"/>
            <a:r>
              <a:rPr lang="it-IT" sz="2400" b="1" dirty="0"/>
              <a:t>Ordiniamo che ciascuno davanti alla facciata della sua casa provveda a portar via fango, terriccio, calcinacci, vinacce e ogni altra immondizia dalle strade pubbliche che passano davanti a casa sua e che il notaio del podestà si tenuto a far portare via il predetto fango, terriccio, calcinacci e vinacce e ogni altra immondizia dal suolo pubblico con il contributo di tutti, dalle vie e strade pubbliche in cui non ci sono abitazioni o ci sono quelle dei </a:t>
            </a:r>
            <a:r>
              <a:rPr lang="it-IT" sz="2400" b="1" dirty="0" err="1"/>
              <a:t>banniti</a:t>
            </a:r>
            <a:r>
              <a:rPr lang="it-IT" sz="2400" b="1" dirty="0"/>
              <a:t> o dei ribelli di parte dei </a:t>
            </a:r>
            <a:r>
              <a:rPr lang="it-IT" sz="2400" b="1" dirty="0" err="1"/>
              <a:t>Lambertazzi</a:t>
            </a:r>
            <a:r>
              <a:rPr lang="it-IT" sz="2400" b="1" dirty="0"/>
              <a:t>, a spese del comune.</a:t>
            </a:r>
          </a:p>
        </p:txBody>
      </p:sp>
    </p:spTree>
    <p:extLst>
      <p:ext uri="{BB962C8B-B14F-4D97-AF65-F5344CB8AC3E}">
        <p14:creationId xmlns:p14="http://schemas.microsoft.com/office/powerpoint/2010/main" val="3149226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88642" y="828564"/>
            <a:ext cx="10376884" cy="922964"/>
          </a:xfrm>
        </p:spPr>
        <p:txBody>
          <a:bodyPr/>
          <a:lstStyle/>
          <a:p>
            <a:r>
              <a:rPr lang="it-IT" cap="none" dirty="0"/>
              <a:t>Statuti di Cividale 1378.</a:t>
            </a:r>
          </a:p>
        </p:txBody>
      </p:sp>
      <p:sp>
        <p:nvSpPr>
          <p:cNvPr id="3" name="Segnaposto testo 2"/>
          <p:cNvSpPr>
            <a:spLocks noGrp="1"/>
          </p:cNvSpPr>
          <p:nvPr>
            <p:ph type="body" idx="1"/>
          </p:nvPr>
        </p:nvSpPr>
        <p:spPr>
          <a:xfrm>
            <a:off x="682580" y="2189409"/>
            <a:ext cx="10582946" cy="2836232"/>
          </a:xfrm>
        </p:spPr>
        <p:txBody>
          <a:bodyPr>
            <a:normAutofit fontScale="62500" lnSpcReduction="20000"/>
          </a:bodyPr>
          <a:lstStyle/>
          <a:p>
            <a:pPr algn="just"/>
            <a:r>
              <a:rPr lang="it-IT" sz="3400" b="1" cap="none" dirty="0">
                <a:solidFill>
                  <a:schemeClr val="tx1"/>
                </a:solidFill>
              </a:rPr>
              <a:t>Rubrica 105. Del tenere puliti i canali di scolo.</a:t>
            </a:r>
          </a:p>
          <a:p>
            <a:pPr algn="just"/>
            <a:r>
              <a:rPr lang="it-IT" sz="3400" b="1" cap="none" dirty="0">
                <a:solidFill>
                  <a:schemeClr val="tx1"/>
                </a:solidFill>
              </a:rPr>
              <a:t>I canali di scolo della città siano tenuti puliti al tempo opportuno e chi non lo avrà fatto dopo che gli sia stato ordinato dal gastaldo o dai provveditori del comune o da un ufficiale, oppure che non sarà attivato, paghi IX denari, cioè ad ogni volta tre per gastaldo, tre per il comune e tre per l’accusante. E che nessuno tenga o utilizzi latrine nei canali di scolo a pena di una marca di denari a favore del comune. E una volta  che gli sia stato ordinato di rimuovere, il trasgressore sia proclamato presso le scale in merito al bando del comune e il gastaldo riceva XX denari.</a:t>
            </a:r>
          </a:p>
          <a:p>
            <a:pPr algn="just"/>
            <a:endParaRPr lang="it-IT" sz="2400" b="1" cap="none" dirty="0">
              <a:solidFill>
                <a:schemeClr val="tx1"/>
              </a:solidFill>
            </a:endParaRPr>
          </a:p>
        </p:txBody>
      </p:sp>
    </p:spTree>
    <p:extLst>
      <p:ext uri="{BB962C8B-B14F-4D97-AF65-F5344CB8AC3E}">
        <p14:creationId xmlns:p14="http://schemas.microsoft.com/office/powerpoint/2010/main" val="30796089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16677" y="1171978"/>
            <a:ext cx="9131120" cy="3785652"/>
          </a:xfrm>
          <a:prstGeom prst="rect">
            <a:avLst/>
          </a:prstGeom>
        </p:spPr>
        <p:txBody>
          <a:bodyPr wrap="square">
            <a:spAutoFit/>
          </a:bodyPr>
          <a:lstStyle/>
          <a:p>
            <a:pPr algn="just"/>
            <a:r>
              <a:rPr lang="it-IT" sz="2400" b="1" dirty="0"/>
              <a:t>Statuti di Cividale. </a:t>
            </a:r>
          </a:p>
          <a:p>
            <a:pPr algn="just"/>
            <a:r>
              <a:rPr lang="it-IT" sz="2400" b="1" dirty="0"/>
              <a:t>Rubrica 97. Del non portare e abbandonare spazzatura nella vie.</a:t>
            </a:r>
          </a:p>
          <a:p>
            <a:pPr algn="just"/>
            <a:endParaRPr lang="it-IT" sz="2400" b="1" dirty="0"/>
          </a:p>
          <a:p>
            <a:pPr algn="just"/>
            <a:r>
              <a:rPr lang="it-IT" sz="2400" b="1" dirty="0"/>
              <a:t>Che, inoltre, nessuno non porti spazzatura o altre immondizie al mercato o nelle pubbliche vie della città, né ve le abbandoni, né cosparga le vie di paglia o fieno tenendola oltre tre giorni. E chi avrà trasgredito, sorpreso dal gastaldo o da qualcuno del consiglio, o da taluno degno di fede o da un giurato, paghi nelle singole occasioni XII denari, dei quali quattro spettino al gastaldo, quattro al comune e quattro all’accusante.</a:t>
            </a:r>
          </a:p>
        </p:txBody>
      </p:sp>
    </p:spTree>
    <p:extLst>
      <p:ext uri="{BB962C8B-B14F-4D97-AF65-F5344CB8AC3E}">
        <p14:creationId xmlns:p14="http://schemas.microsoft.com/office/powerpoint/2010/main" val="143262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828563"/>
            <a:ext cx="10351752" cy="1000237"/>
          </a:xfrm>
        </p:spPr>
        <p:txBody>
          <a:bodyPr>
            <a:normAutofit/>
          </a:bodyPr>
          <a:lstStyle/>
          <a:p>
            <a:r>
              <a:rPr lang="it-IT" sz="2800" cap="none" dirty="0"/>
              <a:t>2. I diplomi di Ugo e Lotario, di Berengario II e di Adalberto, Roma, 1924 (FSI, 38), doc. 11, pp. 235-37.</a:t>
            </a:r>
          </a:p>
        </p:txBody>
      </p:sp>
      <p:sp>
        <p:nvSpPr>
          <p:cNvPr id="3" name="Segnaposto testo 2"/>
          <p:cNvSpPr>
            <a:spLocks noGrp="1"/>
          </p:cNvSpPr>
          <p:nvPr>
            <p:ph type="body" idx="1"/>
          </p:nvPr>
        </p:nvSpPr>
        <p:spPr>
          <a:xfrm>
            <a:off x="553793" y="2021983"/>
            <a:ext cx="10676584" cy="4121240"/>
          </a:xfrm>
        </p:spPr>
        <p:txBody>
          <a:bodyPr>
            <a:noAutofit/>
          </a:bodyPr>
          <a:lstStyle/>
          <a:p>
            <a:r>
              <a:rPr lang="it-IT" sz="1600" b="1" cap="none" dirty="0">
                <a:solidFill>
                  <a:schemeClr val="tx1"/>
                </a:solidFill>
                <a:latin typeface="Times New Roman" pitchFamily="18" charset="0"/>
                <a:cs typeface="Times New Roman" pitchFamily="18" charset="0"/>
              </a:rPr>
              <a:t>In </a:t>
            </a:r>
            <a:r>
              <a:rPr lang="it-IT" b="1" cap="none" dirty="0">
                <a:solidFill>
                  <a:schemeClr val="tx1"/>
                </a:solidFill>
                <a:latin typeface="Times New Roman" pitchFamily="18" charset="0"/>
                <a:cs typeface="Times New Roman" pitchFamily="18" charset="0"/>
              </a:rPr>
              <a:t>nome di Dio eterno, Berengario e Adalberto per clemenza divina re. È degno dell'eccellenza reale rivolgere l'attenzione ai desideri dei fedeli per renderli più devoti e pronti all'ossequio: sappiano dunque tutti i fedeli della santa chiesa e nostri, presenti e futuri che per intervento e richiesta del nostro fedele diletto </a:t>
            </a:r>
            <a:r>
              <a:rPr lang="it-IT" b="1" cap="none" dirty="0" err="1">
                <a:solidFill>
                  <a:schemeClr val="tx1"/>
                </a:solidFill>
                <a:latin typeface="Times New Roman" pitchFamily="18" charset="0"/>
                <a:cs typeface="Times New Roman" pitchFamily="18" charset="0"/>
              </a:rPr>
              <a:t>Ebone</a:t>
            </a:r>
            <a:r>
              <a:rPr lang="it-IT" b="1" cap="none" dirty="0">
                <a:solidFill>
                  <a:schemeClr val="tx1"/>
                </a:solidFill>
                <a:latin typeface="Times New Roman" pitchFamily="18" charset="0"/>
                <a:cs typeface="Times New Roman" pitchFamily="18" charset="0"/>
              </a:rPr>
              <a:t> col presente nostro precetto confermiamo a tutti i nostri fedeli che abitano nella città di Genova tutte le proprietà e i beni da loro tenuti a livello e a precaria e tutto ciò che secondo la loro consuetudine detengono, a qualsiasi titolo o contratto scritto lo abbiano acquisito o che sia loro pervenuto per eredità paterna o materna; a loro confermiamo per intero tutto quanto, sia dentro sia fuori della città, cioè terre arabili, vigne, prati, pascoli, selve di ogni tipo, </a:t>
            </a:r>
            <a:r>
              <a:rPr lang="it-IT" b="1" cap="none" dirty="0" err="1">
                <a:solidFill>
                  <a:schemeClr val="tx1"/>
                </a:solidFill>
                <a:latin typeface="Times New Roman" pitchFamily="18" charset="0"/>
                <a:cs typeface="Times New Roman" pitchFamily="18" charset="0"/>
              </a:rPr>
              <a:t>ripaggi</a:t>
            </a:r>
            <a:r>
              <a:rPr lang="it-IT" b="1" cap="none" dirty="0">
                <a:solidFill>
                  <a:schemeClr val="tx1"/>
                </a:solidFill>
                <a:latin typeface="Times New Roman" pitchFamily="18" charset="0"/>
                <a:cs typeface="Times New Roman" pitchFamily="18" charset="0"/>
              </a:rPr>
              <a:t>, mulini, diritti di pesca, monti, valli, pianure, acque, decorso delle stesse, servi e serve di entrambi i sessi e tutto ciò che può essere detto e nominato che secondo la loro consuetudine essi tengono.</a:t>
            </a:r>
          </a:p>
          <a:p>
            <a:endParaRPr lang="it-IT" sz="1600" b="1" cap="none"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8870089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52282" y="1287888"/>
            <a:ext cx="7791718" cy="3046988"/>
          </a:xfrm>
          <a:prstGeom prst="rect">
            <a:avLst/>
          </a:prstGeom>
        </p:spPr>
        <p:txBody>
          <a:bodyPr wrap="square">
            <a:spAutoFit/>
          </a:bodyPr>
          <a:lstStyle/>
          <a:p>
            <a:r>
              <a:rPr lang="it-IT" sz="2400" b="1" dirty="0"/>
              <a:t>Statuti di Cividale.</a:t>
            </a:r>
          </a:p>
          <a:p>
            <a:endParaRPr lang="it-IT" sz="2400" b="1" dirty="0"/>
          </a:p>
          <a:p>
            <a:r>
              <a:rPr lang="it-IT" sz="2400" b="1" dirty="0"/>
              <a:t>Rubrica 99. Del non tenere sangue da parte dei barbieri.</a:t>
            </a:r>
          </a:p>
          <a:p>
            <a:endParaRPr lang="it-IT" sz="2400" b="1" dirty="0"/>
          </a:p>
          <a:p>
            <a:r>
              <a:rPr lang="it-IT" sz="2400" b="1" dirty="0"/>
              <a:t>Ugualmente che nessun barbiere butti o tenga sangue in scodelle o in altro modo, né getti acqua sui passanti nelle vie, e chi avrà trasgredito paghi per ogni volta XII denari, IV al gastaldo , quattro al comune e IV all’accusante.</a:t>
            </a:r>
          </a:p>
        </p:txBody>
      </p:sp>
    </p:spTree>
    <p:extLst>
      <p:ext uri="{BB962C8B-B14F-4D97-AF65-F5344CB8AC3E}">
        <p14:creationId xmlns:p14="http://schemas.microsoft.com/office/powerpoint/2010/main" val="27837711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828564"/>
            <a:ext cx="10351752" cy="922964"/>
          </a:xfrm>
        </p:spPr>
        <p:txBody>
          <a:bodyPr/>
          <a:lstStyle/>
          <a:p>
            <a:r>
              <a:rPr lang="it-IT" cap="none" dirty="0"/>
              <a:t>Statuti di Gemona 1381</a:t>
            </a:r>
          </a:p>
        </p:txBody>
      </p:sp>
      <p:sp>
        <p:nvSpPr>
          <p:cNvPr id="3" name="Segnaposto testo 2"/>
          <p:cNvSpPr>
            <a:spLocks noGrp="1"/>
          </p:cNvSpPr>
          <p:nvPr>
            <p:ph type="body" idx="1"/>
          </p:nvPr>
        </p:nvSpPr>
        <p:spPr>
          <a:xfrm>
            <a:off x="785611" y="2137893"/>
            <a:ext cx="10479915" cy="2887747"/>
          </a:xfrm>
        </p:spPr>
        <p:txBody>
          <a:bodyPr>
            <a:noAutofit/>
          </a:bodyPr>
          <a:lstStyle/>
          <a:p>
            <a:pPr algn="just"/>
            <a:r>
              <a:rPr lang="it-IT" sz="2400" b="1" cap="none" dirty="0">
                <a:solidFill>
                  <a:schemeClr val="tx1"/>
                </a:solidFill>
              </a:rPr>
              <a:t>Rubrica 86. Del divieto di lavare panni e altro nei canali.</a:t>
            </a:r>
          </a:p>
          <a:p>
            <a:pPr algn="just"/>
            <a:r>
              <a:rPr lang="it-IT" sz="2400" b="1" cap="none" dirty="0">
                <a:solidFill>
                  <a:schemeClr val="tx1"/>
                </a:solidFill>
              </a:rPr>
              <a:t>Stabiliamo che nessuna persona lavi panni o lana ed altre cose sudicie nei canali di Gemona o nell’abbeveratoio dei cavalli, alla pena di otto denari, né alcuno tenga calcinai o fosse per la concia delle pelli nell’ambito della terra o in luoghi dove possono emanare fetore verso le persone che transitano per la via pubblica. Non sia consentito svolgere le attività suddette né di giorno né di notte  alla pena di quaranta denari.</a:t>
            </a:r>
          </a:p>
        </p:txBody>
      </p:sp>
    </p:spTree>
    <p:extLst>
      <p:ext uri="{BB962C8B-B14F-4D97-AF65-F5344CB8AC3E}">
        <p14:creationId xmlns:p14="http://schemas.microsoft.com/office/powerpoint/2010/main" val="8355520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828563"/>
            <a:ext cx="10351752" cy="935843"/>
          </a:xfrm>
        </p:spPr>
        <p:txBody>
          <a:bodyPr/>
          <a:lstStyle/>
          <a:p>
            <a:r>
              <a:rPr lang="it-IT" cap="none" dirty="0"/>
              <a:t>Statuti San Daniele (XIV sec).</a:t>
            </a:r>
          </a:p>
        </p:txBody>
      </p:sp>
      <p:sp>
        <p:nvSpPr>
          <p:cNvPr id="3" name="Segnaposto testo 2"/>
          <p:cNvSpPr>
            <a:spLocks noGrp="1"/>
          </p:cNvSpPr>
          <p:nvPr>
            <p:ph type="body" idx="1"/>
          </p:nvPr>
        </p:nvSpPr>
        <p:spPr>
          <a:xfrm>
            <a:off x="502275" y="1841679"/>
            <a:ext cx="10801887" cy="3183961"/>
          </a:xfrm>
        </p:spPr>
        <p:txBody>
          <a:bodyPr>
            <a:noAutofit/>
          </a:bodyPr>
          <a:lstStyle/>
          <a:p>
            <a:pPr algn="just"/>
            <a:r>
              <a:rPr lang="it-IT" b="1" cap="none" dirty="0">
                <a:solidFill>
                  <a:schemeClr val="tx1"/>
                </a:solidFill>
              </a:rPr>
              <a:t>Rubrica XXVI. Delle minacce con bastoni e pietre.</a:t>
            </a:r>
          </a:p>
          <a:p>
            <a:pPr algn="just"/>
            <a:r>
              <a:rPr lang="it-IT" b="1" cap="none" dirty="0">
                <a:solidFill>
                  <a:schemeClr val="tx1"/>
                </a:solidFill>
              </a:rPr>
              <a:t>Nell’intento di frenare la protervia dei violenti stabiliamo e decretiamo che chiunque minacci qualcuno con bastoni o pietre, con l’intenzione di colpire, anche se non avrà usato o scagliato tali oggetti, incorra nell’ammenda di venti denari. Se poi avrà usato o scagliato tali oggetti, sia che abbia colpito il suo bersaglio oppure no, sarà punito con l’ammenda di quaranta denari, se il fatto avviene al di fuori dei confini della Piazza; se avviene entro i confini il colpevole incorrerà in un’ammenda doppia se l’azione è compiuta di giorno; se l’azione è compiuta di notte l’ammenda sarà ulteriormente raddoppiata; e ciò purché non vi sia stato spargimento di sangue. </a:t>
            </a:r>
          </a:p>
          <a:p>
            <a:pPr algn="just"/>
            <a:endParaRPr lang="it-IT" cap="none" dirty="0">
              <a:solidFill>
                <a:schemeClr val="tx1"/>
              </a:solidFill>
            </a:endParaRPr>
          </a:p>
        </p:txBody>
      </p:sp>
    </p:spTree>
    <p:extLst>
      <p:ext uri="{BB962C8B-B14F-4D97-AF65-F5344CB8AC3E}">
        <p14:creationId xmlns:p14="http://schemas.microsoft.com/office/powerpoint/2010/main" val="23980256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1521" y="828564"/>
            <a:ext cx="10364005" cy="1038874"/>
          </a:xfrm>
        </p:spPr>
        <p:txBody>
          <a:bodyPr>
            <a:normAutofit/>
          </a:bodyPr>
          <a:lstStyle/>
          <a:p>
            <a:r>
              <a:rPr lang="it-IT" sz="2800" b="1" cap="none" dirty="0"/>
              <a:t>Statuti di Cividale</a:t>
            </a:r>
          </a:p>
        </p:txBody>
      </p:sp>
      <p:sp>
        <p:nvSpPr>
          <p:cNvPr id="3" name="Segnaposto testo 2"/>
          <p:cNvSpPr>
            <a:spLocks noGrp="1"/>
          </p:cNvSpPr>
          <p:nvPr>
            <p:ph type="body" idx="1"/>
          </p:nvPr>
        </p:nvSpPr>
        <p:spPr>
          <a:xfrm>
            <a:off x="901521" y="2202287"/>
            <a:ext cx="10364005" cy="2823353"/>
          </a:xfrm>
        </p:spPr>
        <p:txBody>
          <a:bodyPr>
            <a:normAutofit fontScale="92500" lnSpcReduction="10000"/>
          </a:bodyPr>
          <a:lstStyle/>
          <a:p>
            <a:pPr algn="just"/>
            <a:r>
              <a:rPr lang="it-IT" sz="2400" b="1" cap="none" dirty="0">
                <a:solidFill>
                  <a:schemeClr val="tx1"/>
                </a:solidFill>
              </a:rPr>
              <a:t>Rubrica 29. Di coloro che colpiscono con una pietra o in bastone o un oggetto analogo. </a:t>
            </a:r>
          </a:p>
          <a:p>
            <a:pPr algn="just"/>
            <a:r>
              <a:rPr lang="it-IT" sz="2400" b="1" cap="none" dirty="0">
                <a:solidFill>
                  <a:schemeClr val="tx1"/>
                </a:solidFill>
              </a:rPr>
              <a:t>È stato stabilito che chiunque avrà colpito un altro con una pietra o un bastone, o una mazza o un oggetto analogo senza effusione di sangue e dal collo in giù, sia condannato a mezza marca di denari a favore del comune. Se invece vi sia stata perdita di sangue, colui che avrà colpito un altro dal collo in giù con una pietra, un bastone, o piuttosto con una mazza o un oggetto simile, sia condannato a tre </a:t>
            </a:r>
            <a:r>
              <a:rPr lang="it-IT" sz="2400" b="1" cap="none" dirty="0" err="1">
                <a:solidFill>
                  <a:schemeClr val="tx1"/>
                </a:solidFill>
              </a:rPr>
              <a:t>fortoni</a:t>
            </a:r>
            <a:r>
              <a:rPr lang="it-IT" sz="2400" b="1" cap="none" dirty="0">
                <a:solidFill>
                  <a:schemeClr val="tx1"/>
                </a:solidFill>
              </a:rPr>
              <a:t> di denari a favore del comune.</a:t>
            </a:r>
          </a:p>
          <a:p>
            <a:pPr algn="just"/>
            <a:endParaRPr lang="it-IT" cap="none" dirty="0"/>
          </a:p>
        </p:txBody>
      </p:sp>
    </p:spTree>
    <p:extLst>
      <p:ext uri="{BB962C8B-B14F-4D97-AF65-F5344CB8AC3E}">
        <p14:creationId xmlns:p14="http://schemas.microsoft.com/office/powerpoint/2010/main" val="11825326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14399" y="1720840"/>
            <a:ext cx="9955369" cy="2554545"/>
          </a:xfrm>
          <a:prstGeom prst="rect">
            <a:avLst/>
          </a:prstGeom>
        </p:spPr>
        <p:txBody>
          <a:bodyPr wrap="square">
            <a:spAutoFit/>
          </a:bodyPr>
          <a:lstStyle/>
          <a:p>
            <a:pPr algn="just"/>
            <a:r>
              <a:rPr lang="it-IT" dirty="0"/>
              <a:t>Se </a:t>
            </a:r>
            <a:r>
              <a:rPr lang="it-IT" sz="2000" b="1" dirty="0"/>
              <a:t>il colpo sarà stato inferto al collo e dal collo in su con emissione di sangue, allora l’autore del colpo sia condannato ad una marca e mezza di denari a favore del comune.</a:t>
            </a:r>
          </a:p>
          <a:p>
            <a:pPr algn="just"/>
            <a:r>
              <a:rPr lang="it-IT" sz="2000" b="1" dirty="0"/>
              <a:t>Se invece qualcuno avrà percosso un altro sul collo o dal collo in su senza spargimento di sangue, sia condannato ad una marca di denari a favore del comune.</a:t>
            </a:r>
          </a:p>
          <a:p>
            <a:pPr algn="just"/>
            <a:r>
              <a:rPr lang="it-IT" sz="2000" b="1" dirty="0"/>
              <a:t>Sempre che non avvenga che il colpo o lo scuotimento determini un taglio della pelle della testa per effetto di tale percossa: nel qual caso, allora sia condannato come se tale percossa fosse stata inferta con emissione di sangue . In merito poi  a siffatto taglio della pelle ci si attenga al giuramento del medico che si sia imbattuto nel colpito. </a:t>
            </a:r>
          </a:p>
        </p:txBody>
      </p:sp>
    </p:spTree>
    <p:extLst>
      <p:ext uri="{BB962C8B-B14F-4D97-AF65-F5344CB8AC3E}">
        <p14:creationId xmlns:p14="http://schemas.microsoft.com/office/powerpoint/2010/main" val="3418028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1217" y="0"/>
            <a:ext cx="10544309" cy="1249252"/>
          </a:xfrm>
        </p:spPr>
        <p:txBody>
          <a:bodyPr>
            <a:normAutofit/>
          </a:bodyPr>
          <a:lstStyle/>
          <a:p>
            <a:r>
              <a:rPr lang="it-IT" sz="2800" cap="none" dirty="0" err="1"/>
              <a:t>Banchus</a:t>
            </a:r>
            <a:r>
              <a:rPr lang="it-IT" sz="2800" cap="none" dirty="0"/>
              <a:t> </a:t>
            </a:r>
            <a:r>
              <a:rPr lang="it-IT" sz="2800" cap="none" dirty="0" err="1"/>
              <a:t>Maleficiorum</a:t>
            </a:r>
            <a:r>
              <a:rPr lang="it-IT" sz="2800" cap="none" dirty="0"/>
              <a:t>, VII, c. 15r</a:t>
            </a:r>
            <a:br>
              <a:rPr lang="it-IT" sz="2800" cap="none" dirty="0"/>
            </a:br>
            <a:r>
              <a:rPr lang="it-IT" sz="2800" cap="none" dirty="0" err="1"/>
              <a:t>Defensio</a:t>
            </a:r>
            <a:r>
              <a:rPr lang="it-IT" sz="2800" cap="none" dirty="0"/>
              <a:t> </a:t>
            </a:r>
            <a:r>
              <a:rPr lang="it-IT" sz="2800" cap="none" dirty="0" err="1"/>
              <a:t>Viglelmi</a:t>
            </a:r>
            <a:r>
              <a:rPr lang="it-IT" sz="2800" cap="none" dirty="0"/>
              <a:t> filli </a:t>
            </a:r>
            <a:r>
              <a:rPr lang="it-IT" sz="2800" cap="none" dirty="0" err="1"/>
              <a:t>Giroldi</a:t>
            </a:r>
            <a:r>
              <a:rPr lang="it-IT" sz="2800" cap="none" dirty="0"/>
              <a:t> de </a:t>
            </a:r>
            <a:r>
              <a:rPr lang="it-IT" sz="2800" cap="none" dirty="0" err="1"/>
              <a:t>Giroldo</a:t>
            </a:r>
            <a:r>
              <a:rPr lang="it-IT" sz="2800" cap="none" dirty="0"/>
              <a:t>.</a:t>
            </a:r>
            <a:br>
              <a:rPr lang="it-IT" sz="2800" cap="none" dirty="0"/>
            </a:br>
            <a:endParaRPr lang="it-IT" sz="2800" cap="none" dirty="0"/>
          </a:p>
        </p:txBody>
      </p:sp>
      <p:sp>
        <p:nvSpPr>
          <p:cNvPr id="3" name="Segnaposto testo 2"/>
          <p:cNvSpPr>
            <a:spLocks noGrp="1"/>
          </p:cNvSpPr>
          <p:nvPr>
            <p:ph type="body" idx="1"/>
          </p:nvPr>
        </p:nvSpPr>
        <p:spPr>
          <a:xfrm>
            <a:off x="-193183" y="1261986"/>
            <a:ext cx="12041746" cy="4507749"/>
          </a:xfrm>
        </p:spPr>
        <p:txBody>
          <a:bodyPr>
            <a:noAutofit/>
          </a:bodyPr>
          <a:lstStyle/>
          <a:p>
            <a:pPr algn="just"/>
            <a:r>
              <a:rPr lang="it-IT" sz="2400" b="1" cap="none" dirty="0">
                <a:solidFill>
                  <a:schemeClr val="tx1"/>
                </a:solidFill>
              </a:rPr>
              <a:t>La difesa di Guglielmo figlio di </a:t>
            </a:r>
            <a:r>
              <a:rPr lang="it-IT" sz="2400" b="1" cap="none" dirty="0" err="1">
                <a:solidFill>
                  <a:schemeClr val="tx1"/>
                </a:solidFill>
              </a:rPr>
              <a:t>Giroldo</a:t>
            </a:r>
            <a:r>
              <a:rPr lang="it-IT" sz="2400" b="1" cap="none" dirty="0">
                <a:solidFill>
                  <a:schemeClr val="tx1"/>
                </a:solidFill>
              </a:rPr>
              <a:t> di </a:t>
            </a:r>
            <a:r>
              <a:rPr lang="it-IT" sz="2400" b="1" cap="none" dirty="0" err="1">
                <a:solidFill>
                  <a:schemeClr val="tx1"/>
                </a:solidFill>
              </a:rPr>
              <a:t>Giroldi</a:t>
            </a:r>
            <a:endParaRPr lang="it-IT" sz="2400" b="1" cap="none" dirty="0">
              <a:solidFill>
                <a:schemeClr val="tx1"/>
              </a:solidFill>
            </a:endParaRPr>
          </a:p>
          <a:p>
            <a:pPr algn="just"/>
            <a:r>
              <a:rPr lang="it-IT" sz="2400" b="1" cap="none" dirty="0">
                <a:solidFill>
                  <a:schemeClr val="tx1"/>
                </a:solidFill>
              </a:rPr>
              <a:t>Il 18 del mese di giugno alla presenza del vicario e del </a:t>
            </a:r>
            <a:r>
              <a:rPr lang="it-IT" sz="2400" b="1" cap="none" dirty="0" err="1">
                <a:solidFill>
                  <a:schemeClr val="tx1"/>
                </a:solidFill>
              </a:rPr>
              <a:t>viceprotettore</a:t>
            </a:r>
            <a:r>
              <a:rPr lang="it-IT" sz="2400" b="1" cap="none" dirty="0">
                <a:solidFill>
                  <a:schemeClr val="tx1"/>
                </a:solidFill>
              </a:rPr>
              <a:t> fu presentata la difesa per Guglielmo figlio di </a:t>
            </a:r>
            <a:r>
              <a:rPr lang="it-IT" sz="2400" b="1" cap="none" dirty="0" err="1">
                <a:solidFill>
                  <a:schemeClr val="tx1"/>
                </a:solidFill>
              </a:rPr>
              <a:t>Giroldo</a:t>
            </a:r>
            <a:r>
              <a:rPr lang="it-IT" sz="2400" b="1" cap="none" dirty="0">
                <a:solidFill>
                  <a:schemeClr val="tx1"/>
                </a:solidFill>
              </a:rPr>
              <a:t> di </a:t>
            </a:r>
            <a:r>
              <a:rPr lang="it-IT" sz="2400" b="1" cap="none" dirty="0" err="1">
                <a:solidFill>
                  <a:schemeClr val="tx1"/>
                </a:solidFill>
              </a:rPr>
              <a:t>Giroldi</a:t>
            </a:r>
            <a:r>
              <a:rPr lang="it-IT" sz="2400" b="1" cap="none" dirty="0">
                <a:solidFill>
                  <a:schemeClr val="tx1"/>
                </a:solidFill>
              </a:rPr>
              <a:t>.</a:t>
            </a:r>
          </a:p>
          <a:p>
            <a:pPr algn="just"/>
            <a:r>
              <a:rPr lang="it-IT" sz="2400" b="1" cap="none" dirty="0">
                <a:solidFill>
                  <a:schemeClr val="tx1"/>
                </a:solidFill>
              </a:rPr>
              <a:t>Guglielmo figlio di </a:t>
            </a:r>
            <a:r>
              <a:rPr lang="it-IT" sz="2400" b="1" cap="none" dirty="0" err="1">
                <a:solidFill>
                  <a:schemeClr val="tx1"/>
                </a:solidFill>
              </a:rPr>
              <a:t>Giroldo</a:t>
            </a:r>
            <a:r>
              <a:rPr lang="it-IT" sz="2400" b="1" cap="none" dirty="0">
                <a:solidFill>
                  <a:schemeClr val="tx1"/>
                </a:solidFill>
              </a:rPr>
              <a:t> di </a:t>
            </a:r>
            <a:r>
              <a:rPr lang="it-IT" sz="2400" b="1" cap="none" dirty="0" err="1">
                <a:solidFill>
                  <a:schemeClr val="tx1"/>
                </a:solidFill>
              </a:rPr>
              <a:t>Giroldi</a:t>
            </a:r>
            <a:r>
              <a:rPr lang="it-IT" sz="2400" b="1" cap="none" dirty="0">
                <a:solidFill>
                  <a:schemeClr val="tx1"/>
                </a:solidFill>
              </a:rPr>
              <a:t> si proclamò innocente dell’accusa ricevuta da Francesca moglie del </a:t>
            </a:r>
            <a:r>
              <a:rPr lang="it-IT" sz="2400" b="1" cap="none" dirty="0" err="1">
                <a:solidFill>
                  <a:schemeClr val="tx1"/>
                </a:solidFill>
              </a:rPr>
              <a:t>magister</a:t>
            </a:r>
            <a:r>
              <a:rPr lang="it-IT" sz="2400" b="1" cap="none" dirty="0">
                <a:solidFill>
                  <a:schemeClr val="tx1"/>
                </a:solidFill>
              </a:rPr>
              <a:t> </a:t>
            </a:r>
            <a:r>
              <a:rPr lang="it-IT" sz="2400" b="1" cap="none" dirty="0" err="1">
                <a:solidFill>
                  <a:schemeClr val="tx1"/>
                </a:solidFill>
              </a:rPr>
              <a:t>cirosico</a:t>
            </a:r>
            <a:r>
              <a:rPr lang="it-IT" sz="2400" b="1" cap="none" dirty="0">
                <a:solidFill>
                  <a:schemeClr val="tx1"/>
                </a:solidFill>
              </a:rPr>
              <a:t> Portafiori salariato per conto del Comune di Trieste, che aveva agito con il consenso e su volontà del marito. </a:t>
            </a:r>
          </a:p>
          <a:p>
            <a:pPr algn="just"/>
            <a:r>
              <a:rPr lang="it-IT" sz="2400" b="1" cap="none" dirty="0">
                <a:solidFill>
                  <a:schemeClr val="tx1"/>
                </a:solidFill>
              </a:rPr>
              <a:t>Il 4 giugno alla presenza del vicario e del protettore fu esposta la causa. Guglielmo con animo irato aveva insultato domina Francesca, aveva preso una pietra e l’aveva colpita sopra la testa dalla parte posteriore senza effusione di sangue </a:t>
            </a:r>
          </a:p>
          <a:p>
            <a:pPr algn="just"/>
            <a:endParaRPr lang="it-IT" sz="2400" b="1" cap="none" dirty="0">
              <a:solidFill>
                <a:schemeClr val="tx1"/>
              </a:solidFill>
            </a:endParaRPr>
          </a:p>
        </p:txBody>
      </p:sp>
    </p:spTree>
    <p:extLst>
      <p:ext uri="{BB962C8B-B14F-4D97-AF65-F5344CB8AC3E}">
        <p14:creationId xmlns:p14="http://schemas.microsoft.com/office/powerpoint/2010/main" val="15318218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53791" y="746974"/>
            <a:ext cx="10135673" cy="5509200"/>
          </a:xfrm>
          <a:prstGeom prst="rect">
            <a:avLst/>
          </a:prstGeom>
        </p:spPr>
        <p:txBody>
          <a:bodyPr wrap="square">
            <a:spAutoFit/>
          </a:bodyPr>
          <a:lstStyle/>
          <a:p>
            <a:r>
              <a:rPr lang="it-IT" sz="2000" b="1" dirty="0"/>
              <a:t>Francesca ne aveva stata colpita fortemente e questi fatti erano accaduti l’anno, il mese e il giorno presente nella città di Trieste nella contrada di </a:t>
            </a:r>
            <a:r>
              <a:rPr lang="it-IT" sz="2000" b="1" dirty="0" err="1"/>
              <a:t>Riborgo</a:t>
            </a:r>
            <a:r>
              <a:rPr lang="it-IT" sz="2000" b="1" dirty="0"/>
              <a:t> </a:t>
            </a:r>
            <a:r>
              <a:rPr lang="it-IT" sz="2000" b="1" dirty="0" err="1"/>
              <a:t>davante</a:t>
            </a:r>
            <a:r>
              <a:rPr lang="it-IT" sz="2000" b="1" dirty="0"/>
              <a:t> alla casa di ser </a:t>
            </a:r>
            <a:r>
              <a:rPr lang="it-IT" sz="2000" b="1" dirty="0" err="1"/>
              <a:t>Bitino</a:t>
            </a:r>
            <a:r>
              <a:rPr lang="it-IT" sz="2000" b="1" dirty="0"/>
              <a:t> di Gemona che era vicino alla casa di ser </a:t>
            </a:r>
            <a:r>
              <a:rPr lang="it-IT" sz="2000" b="1" dirty="0" err="1"/>
              <a:t>Odorlico</a:t>
            </a:r>
            <a:r>
              <a:rPr lang="it-IT" sz="2000" b="1" dirty="0"/>
              <a:t> di </a:t>
            </a:r>
            <a:r>
              <a:rPr lang="it-IT" sz="2000" b="1" dirty="0" err="1"/>
              <a:t>Prebissa</a:t>
            </a:r>
            <a:r>
              <a:rPr lang="it-IT" sz="2000" b="1" dirty="0"/>
              <a:t> etc.</a:t>
            </a:r>
          </a:p>
          <a:p>
            <a:r>
              <a:rPr lang="it-IT" sz="2000" b="1" dirty="0"/>
              <a:t>Il sopradetto Guglielmo per la sua parte produsse i capitoli infrascritti e intese provare con i giuramenti e secondo l’ordine della legge la sua innocenza dimostrando di avere vigore e virtù e negando più volte l’accusa che gli era stata rivolta:</a:t>
            </a:r>
          </a:p>
          <a:p>
            <a:endParaRPr lang="it-IT" sz="2000" b="1" dirty="0"/>
          </a:p>
          <a:p>
            <a:pPr marL="457200" indent="-457200">
              <a:buAutoNum type="arabicPeriod"/>
            </a:pPr>
            <a:r>
              <a:rPr lang="it-IT" sz="2000" b="1" dirty="0"/>
              <a:t>Per primo il detto Guglielmo era minore di quindici anni e come minore di quindici anni deve essere trattato e reputato pubblicamente nella città di Trieste sia nell’aspetto del corpo sia secondo l’opinione di tutti</a:t>
            </a:r>
          </a:p>
          <a:p>
            <a:pPr marL="342900" indent="-342900">
              <a:buAutoNum type="arabicPeriod"/>
            </a:pPr>
            <a:r>
              <a:rPr lang="it-IT" sz="2000" b="1" dirty="0"/>
              <a:t>Per seconda in base alla forma degli statuti della città di Trieste, libro secondo, capitolo sesto, da lire 10 di denari piccoli veneti   	</a:t>
            </a:r>
          </a:p>
          <a:p>
            <a:pPr marL="342900" indent="-342900">
              <a:buAutoNum type="arabicPeriod"/>
            </a:pPr>
            <a:r>
              <a:rPr lang="it-IT" sz="2000" b="1" dirty="0"/>
              <a:t>Testimoni: </a:t>
            </a:r>
            <a:r>
              <a:rPr lang="it-IT" sz="2000" b="1" dirty="0" err="1"/>
              <a:t>Grisolema</a:t>
            </a:r>
            <a:r>
              <a:rPr lang="it-IT" sz="2000" b="1" dirty="0"/>
              <a:t> moglie di </a:t>
            </a:r>
            <a:r>
              <a:rPr lang="it-IT" sz="2000" b="1" dirty="0" err="1"/>
              <a:t>Giroldi</a:t>
            </a:r>
            <a:r>
              <a:rPr lang="it-IT" sz="2000" b="1" dirty="0"/>
              <a:t>, Zanone di Capodistria, ser Thomas Ade et </a:t>
            </a:r>
            <a:r>
              <a:rPr lang="it-IT" sz="2000" b="1" dirty="0" err="1"/>
              <a:t>Lanzillotto</a:t>
            </a:r>
            <a:r>
              <a:rPr lang="it-IT" sz="2000" b="1" dirty="0"/>
              <a:t> de </a:t>
            </a:r>
            <a:r>
              <a:rPr lang="it-IT" sz="2000" b="1" dirty="0" err="1"/>
              <a:t>Fantisello</a:t>
            </a:r>
            <a:r>
              <a:rPr lang="it-IT" sz="2000" b="1" dirty="0"/>
              <a:t>. </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19806276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88642" y="171741"/>
            <a:ext cx="10170822" cy="1116147"/>
          </a:xfrm>
        </p:spPr>
        <p:txBody>
          <a:bodyPr>
            <a:normAutofit fontScale="90000"/>
          </a:bodyPr>
          <a:lstStyle/>
          <a:p>
            <a:r>
              <a:rPr lang="it-IT" sz="2800" cap="none" dirty="0"/>
              <a:t>Statuti San Daniele (XIV sec).</a:t>
            </a:r>
            <a:br>
              <a:rPr lang="it-IT" sz="2800" cap="none" dirty="0"/>
            </a:br>
            <a:r>
              <a:rPr lang="it-IT" sz="2800" cap="none" dirty="0"/>
              <a:t/>
            </a:r>
            <a:br>
              <a:rPr lang="it-IT" sz="2800" cap="none" dirty="0"/>
            </a:br>
            <a:endParaRPr lang="it-IT" sz="2800" cap="none" dirty="0"/>
          </a:p>
        </p:txBody>
      </p:sp>
      <p:sp>
        <p:nvSpPr>
          <p:cNvPr id="3" name="Segnaposto testo 2"/>
          <p:cNvSpPr>
            <a:spLocks noGrp="1"/>
          </p:cNvSpPr>
          <p:nvPr>
            <p:ph type="body" idx="1"/>
          </p:nvPr>
        </p:nvSpPr>
        <p:spPr>
          <a:xfrm>
            <a:off x="360608" y="1223493"/>
            <a:ext cx="11256135" cy="3802148"/>
          </a:xfrm>
        </p:spPr>
        <p:txBody>
          <a:bodyPr>
            <a:normAutofit fontScale="25000" lnSpcReduction="20000"/>
          </a:bodyPr>
          <a:lstStyle/>
          <a:p>
            <a:r>
              <a:rPr lang="it-IT" sz="8600" b="1" cap="none" dirty="0">
                <a:solidFill>
                  <a:schemeClr val="tx1"/>
                </a:solidFill>
              </a:rPr>
              <a:t>Rubrica I. Dei bestemmiatori contro Dio e i Santi</a:t>
            </a:r>
          </a:p>
          <a:p>
            <a:endParaRPr lang="it-IT" sz="8600" cap="none" dirty="0">
              <a:solidFill>
                <a:schemeClr val="tx1"/>
              </a:solidFill>
            </a:endParaRPr>
          </a:p>
          <a:p>
            <a:pPr algn="just"/>
            <a:r>
              <a:rPr lang="it-IT" sz="9600" b="1" cap="none" dirty="0">
                <a:solidFill>
                  <a:schemeClr val="tx1"/>
                </a:solidFill>
              </a:rPr>
              <a:t>Affinché venga tributato alla Divina Maestà l’onore dovuto e al fine di togliere l’occasione di peccato, disponiamo e ordiniamo che coloro i quali bestemmiano Dio e la Beatissima Vergine siano puniti con un’ammenda di quaranta denari. In Consiglio d’Arengo si è precisato che vengano puniti con un’ammenda di una marca coloro che bestemmiano i Santi siano multati per venti denari. Metà di tale ammenda sarà devoluta al Gastaldo della terra di San Daniele, l’altra metà alla comunità. Tale procedimento sarà osservato nei confronti dei bestemmiatori non abituali, mentre quelli abituali saranno puniti con la pena della mordacchia, ed essi, in base alla legge ecclesiastica, dovranno fare pubblica penitenza durante una giornata festiva davanti alle porte della chiesa.</a:t>
            </a:r>
          </a:p>
          <a:p>
            <a:pPr algn="just"/>
            <a:endParaRPr lang="it-IT" sz="5000" b="1" cap="none" dirty="0">
              <a:solidFill>
                <a:schemeClr val="tx1"/>
              </a:solidFill>
            </a:endParaRPr>
          </a:p>
        </p:txBody>
      </p:sp>
    </p:spTree>
    <p:extLst>
      <p:ext uri="{BB962C8B-B14F-4D97-AF65-F5344CB8AC3E}">
        <p14:creationId xmlns:p14="http://schemas.microsoft.com/office/powerpoint/2010/main" val="20832524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65914" y="828564"/>
            <a:ext cx="10299611" cy="600992"/>
          </a:xfrm>
        </p:spPr>
        <p:txBody>
          <a:bodyPr>
            <a:normAutofit/>
          </a:bodyPr>
          <a:lstStyle/>
          <a:p>
            <a:r>
              <a:rPr lang="it-IT" sz="2400" b="1" cap="none" dirty="0"/>
              <a:t>Statuti di Gemona 1381</a:t>
            </a:r>
          </a:p>
        </p:txBody>
      </p:sp>
      <p:sp>
        <p:nvSpPr>
          <p:cNvPr id="3" name="Segnaposto testo 2"/>
          <p:cNvSpPr>
            <a:spLocks noGrp="1"/>
          </p:cNvSpPr>
          <p:nvPr>
            <p:ph type="body" idx="1"/>
          </p:nvPr>
        </p:nvSpPr>
        <p:spPr>
          <a:xfrm>
            <a:off x="463639" y="1828800"/>
            <a:ext cx="10840523" cy="3209720"/>
          </a:xfrm>
        </p:spPr>
        <p:txBody>
          <a:bodyPr>
            <a:noAutofit/>
          </a:bodyPr>
          <a:lstStyle/>
          <a:p>
            <a:r>
              <a:rPr lang="it-IT" b="1" cap="none" dirty="0">
                <a:solidFill>
                  <a:schemeClr val="tx1"/>
                </a:solidFill>
              </a:rPr>
              <a:t>Rubrica 9. Se una persona dirà parole ingiuriose contro Dio e i Santi.</a:t>
            </a:r>
          </a:p>
          <a:p>
            <a:pPr algn="just"/>
            <a:r>
              <a:rPr lang="it-IT" b="1" cap="none" dirty="0">
                <a:solidFill>
                  <a:schemeClr val="tx1"/>
                </a:solidFill>
              </a:rPr>
              <a:t>Stabiliamo e ordiniamo che nessuna persona abbia l’ardire o la presunzione di dire o preferire parole  ingiuriose contro o avverso Dio nostro e sua Madre o altri Santi e Sante di Dio. Se qualcuno o qualcuna dimostrerà tanta temerarietà da trasgredire quanto detto, ossia se bestemmierà, incorra nella pena di 3 </a:t>
            </a:r>
            <a:r>
              <a:rPr lang="it-IT" b="1" cap="none" dirty="0" err="1">
                <a:solidFill>
                  <a:schemeClr val="tx1"/>
                </a:solidFill>
              </a:rPr>
              <a:t>fertoni</a:t>
            </a:r>
            <a:r>
              <a:rPr lang="it-IT" b="1" cap="none" dirty="0">
                <a:solidFill>
                  <a:schemeClr val="tx1"/>
                </a:solidFill>
              </a:rPr>
              <a:t>, da comminarsi ad ogni contravvenzione e ogni volta, e riguardo alla sua colpevolezza si dia credito a chiunque sia degno di fede. Se chi ha pronunciato tali ingiurie, ossia il bestemmiatore, non sarà in grado di pagare l’ammenda sia condannato a stare e rimanere incatenato ed esposto al pubblico nella piazza del Comune per tre giorni e tre notti intere. Se poi una persona sarà così temeraria da colpire o percuotere o imbruttire un’immagine di Dio o di sua Madre o dei Santi con il coltello, con la mano con in qualsiasi modo, incorra bel doppio della pena già indicata o riguardo a ciò che si presti fede, e similmente, a  chiunque sia degno di fede. </a:t>
            </a:r>
          </a:p>
        </p:txBody>
      </p:sp>
    </p:spTree>
    <p:extLst>
      <p:ext uri="{BB962C8B-B14F-4D97-AF65-F5344CB8AC3E}">
        <p14:creationId xmlns:p14="http://schemas.microsoft.com/office/powerpoint/2010/main" val="19875626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36372" y="828564"/>
            <a:ext cx="10029153" cy="691143"/>
          </a:xfrm>
        </p:spPr>
        <p:txBody>
          <a:bodyPr>
            <a:normAutofit/>
          </a:bodyPr>
          <a:lstStyle/>
          <a:p>
            <a:r>
              <a:rPr lang="it-IT" sz="2400" i="1" cap="none" dirty="0" err="1"/>
              <a:t>Banchus</a:t>
            </a:r>
            <a:r>
              <a:rPr lang="it-IT" sz="2400" i="1" cap="none" dirty="0"/>
              <a:t> </a:t>
            </a:r>
            <a:r>
              <a:rPr lang="it-IT" sz="2400" i="1" cap="none" dirty="0" err="1"/>
              <a:t>Maleficiorum</a:t>
            </a:r>
            <a:r>
              <a:rPr lang="it-IT" sz="2400" cap="none" dirty="0"/>
              <a:t>, r. VIII, c. 117v.</a:t>
            </a:r>
          </a:p>
        </p:txBody>
      </p:sp>
      <p:sp>
        <p:nvSpPr>
          <p:cNvPr id="3" name="Segnaposto testo 2"/>
          <p:cNvSpPr>
            <a:spLocks noGrp="1"/>
          </p:cNvSpPr>
          <p:nvPr>
            <p:ph type="body" idx="1"/>
          </p:nvPr>
        </p:nvSpPr>
        <p:spPr>
          <a:xfrm>
            <a:off x="682580" y="2073499"/>
            <a:ext cx="10582946" cy="3271233"/>
          </a:xfrm>
        </p:spPr>
        <p:txBody>
          <a:bodyPr>
            <a:normAutofit fontScale="92500" lnSpcReduction="10000"/>
          </a:bodyPr>
          <a:lstStyle/>
          <a:p>
            <a:pPr algn="just"/>
            <a:r>
              <a:rPr lang="it-IT" sz="2400" b="1" cap="none" dirty="0">
                <a:solidFill>
                  <a:schemeClr val="tx1"/>
                </a:solidFill>
              </a:rPr>
              <a:t>Il 12 maggio. Davanti a […] del fu </a:t>
            </a:r>
            <a:r>
              <a:rPr lang="it-IT" sz="2400" b="1" cap="none" dirty="0" err="1">
                <a:solidFill>
                  <a:schemeClr val="tx1"/>
                </a:solidFill>
              </a:rPr>
              <a:t>Cando</a:t>
            </a:r>
            <a:r>
              <a:rPr lang="it-IT" sz="2400" b="1" cap="none" dirty="0">
                <a:solidFill>
                  <a:schemeClr val="tx1"/>
                </a:solidFill>
              </a:rPr>
              <a:t> di Udine familiare del capitano e alla presenza del vicario e del protettore giurando presentò denuncia e accusò: Jacopo di Gobbo, cittadino di Trieste il quale non avendo Dio negli occhi e non avendo timore di Dio e della curia dell’Ordine celeste proferì parole ingiuriose e volgari contro Dio e la Vergine Maria quali «pota della Vergine Maria» e altre parole irrispettose contro Dio e i Santi.  E questo successe l’anno e il mese presente, lunedì 6 del mese nella via pubblica nella contrada del Mercato nella taverna di ser Giusto Massari secondo la forma degli Statuti della città di Trieste. </a:t>
            </a:r>
          </a:p>
          <a:p>
            <a:pPr algn="just"/>
            <a:endParaRPr lang="it-IT" b="1" cap="none" dirty="0">
              <a:solidFill>
                <a:schemeClr val="tx1"/>
              </a:solidFill>
            </a:endParaRPr>
          </a:p>
          <a:p>
            <a:pPr algn="just"/>
            <a:endParaRPr lang="it-IT" b="1" cap="none" dirty="0">
              <a:solidFill>
                <a:schemeClr val="tx1"/>
              </a:solidFill>
            </a:endParaRPr>
          </a:p>
          <a:p>
            <a:pPr algn="just"/>
            <a:endParaRPr lang="it-IT" b="1" cap="none" dirty="0">
              <a:solidFill>
                <a:schemeClr val="tx1"/>
              </a:solidFill>
            </a:endParaRPr>
          </a:p>
        </p:txBody>
      </p:sp>
    </p:spTree>
    <p:extLst>
      <p:ext uri="{BB962C8B-B14F-4D97-AF65-F5344CB8AC3E}">
        <p14:creationId xmlns:p14="http://schemas.microsoft.com/office/powerpoint/2010/main" val="1560990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21217" y="831631"/>
            <a:ext cx="10251583" cy="5262979"/>
          </a:xfrm>
          <a:prstGeom prst="rect">
            <a:avLst/>
          </a:prstGeom>
        </p:spPr>
        <p:txBody>
          <a:bodyPr wrap="square">
            <a:spAutoFit/>
          </a:bodyPr>
          <a:lstStyle/>
          <a:p>
            <a:r>
              <a:rPr lang="it-IT" sz="2400" dirty="0"/>
              <a:t>Ordiniamo pertanto che nessun duca, marchese, conte, visconte, </a:t>
            </a:r>
            <a:r>
              <a:rPr lang="it-IT" sz="2400" dirty="0" err="1"/>
              <a:t>sculdascio</a:t>
            </a:r>
            <a:r>
              <a:rPr lang="it-IT" sz="2400" dirty="0"/>
              <a:t>, decano], né alcun personaggio grande o piccolo del nostro regno osi entrare nelle loro case con autorità, né riscuota il mansionatico] né tenti di portare ingiuria o molestia, ma sia concesso [ai Genovesi] di vivere pacificamente e quietamente con la conferma del nostro precetto senza contraddizione o diminuzione di alcuno. Se qualcuno dunque tenterà di contravvenire al precetto della nostra conferma sappia che dovrà pagare 1.000 lire d'oro, metà alla nostra camera e metà ai predetti abitanti e ai loro eredi e discendenti. Affinché più autentico sia creduto e da tutti osservato, corroborandolo di mano nostra, ordiniamo sia posto il sigillo del nostro anello. Sigillo dei serenissimi Berengario e Adalberto re.</a:t>
            </a:r>
          </a:p>
          <a:p>
            <a:r>
              <a:rPr lang="it-IT" sz="2400" dirty="0"/>
              <a:t>Io cancelliere Uberto per ordine dei re sottoscrissi.</a:t>
            </a:r>
          </a:p>
          <a:p>
            <a:r>
              <a:rPr lang="it-IT" sz="2400" dirty="0"/>
              <a:t>Dato il 18 luglio dell'anno d'incarnazione del Signore 958, ottavo del regno di Berengario e Adalberto, prima indizione. Fatto a Pavia felicemente nel nome del Signore.</a:t>
            </a:r>
          </a:p>
        </p:txBody>
      </p:sp>
    </p:spTree>
    <p:extLst>
      <p:ext uri="{BB962C8B-B14F-4D97-AF65-F5344CB8AC3E}">
        <p14:creationId xmlns:p14="http://schemas.microsoft.com/office/powerpoint/2010/main" val="25219323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52281" y="1197735"/>
            <a:ext cx="8757633" cy="3231654"/>
          </a:xfrm>
          <a:prstGeom prst="rect">
            <a:avLst/>
          </a:prstGeom>
        </p:spPr>
        <p:txBody>
          <a:bodyPr wrap="square">
            <a:spAutoFit/>
          </a:bodyPr>
          <a:lstStyle/>
          <a:p>
            <a:pPr algn="just"/>
            <a:r>
              <a:rPr lang="it-IT" sz="2400" b="1" dirty="0"/>
              <a:t>Testimoni: ser Giusto Massaro, </a:t>
            </a:r>
            <a:r>
              <a:rPr lang="it-IT" sz="2400" b="1" dirty="0" err="1"/>
              <a:t>Sclavino</a:t>
            </a:r>
            <a:r>
              <a:rPr lang="it-IT" sz="2400" b="1" dirty="0"/>
              <a:t> de </a:t>
            </a:r>
            <a:r>
              <a:rPr lang="it-IT" sz="2400" b="1" dirty="0" err="1"/>
              <a:t>Tragurio</a:t>
            </a:r>
            <a:r>
              <a:rPr lang="it-IT" sz="2400" b="1" dirty="0"/>
              <a:t>, abitatori di Trieste.</a:t>
            </a:r>
          </a:p>
          <a:p>
            <a:pPr algn="just"/>
            <a:endParaRPr lang="it-IT" sz="2400" b="1" dirty="0"/>
          </a:p>
          <a:p>
            <a:pPr algn="just"/>
            <a:r>
              <a:rPr lang="it-IT" sz="2400" b="1" dirty="0"/>
              <a:t>Detto Jacopo fu condannato per le predette colpe a lire 25 da versare al Comune e se non ha la somma per pagare può pagare essendo immerso in mare per due giorni per tre volte al giorno e al terzo giorno stia alla berlina per tutto il giorno.</a:t>
            </a:r>
          </a:p>
          <a:p>
            <a:endParaRPr lang="it-IT" dirty="0"/>
          </a:p>
          <a:p>
            <a:r>
              <a:rPr lang="it-IT" dirty="0"/>
              <a:t> </a:t>
            </a:r>
          </a:p>
        </p:txBody>
      </p:sp>
    </p:spTree>
    <p:extLst>
      <p:ext uri="{BB962C8B-B14F-4D97-AF65-F5344CB8AC3E}">
        <p14:creationId xmlns:p14="http://schemas.microsoft.com/office/powerpoint/2010/main" val="10680736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828563"/>
            <a:ext cx="10351752" cy="768417"/>
          </a:xfrm>
        </p:spPr>
        <p:txBody>
          <a:bodyPr>
            <a:normAutofit/>
          </a:bodyPr>
          <a:lstStyle/>
          <a:p>
            <a:r>
              <a:rPr lang="it-IT" sz="2800" cap="none" dirty="0"/>
              <a:t>Statuti di San Daniele</a:t>
            </a:r>
          </a:p>
        </p:txBody>
      </p:sp>
      <p:sp>
        <p:nvSpPr>
          <p:cNvPr id="3" name="Segnaposto testo 2"/>
          <p:cNvSpPr>
            <a:spLocks noGrp="1"/>
          </p:cNvSpPr>
          <p:nvPr>
            <p:ph type="body" idx="1"/>
          </p:nvPr>
        </p:nvSpPr>
        <p:spPr>
          <a:xfrm>
            <a:off x="862885" y="1738649"/>
            <a:ext cx="10402641" cy="3286992"/>
          </a:xfrm>
        </p:spPr>
        <p:txBody>
          <a:bodyPr>
            <a:normAutofit lnSpcReduction="10000"/>
          </a:bodyPr>
          <a:lstStyle/>
          <a:p>
            <a:pPr algn="just"/>
            <a:r>
              <a:rPr lang="it-IT" b="1" cap="none" dirty="0">
                <a:solidFill>
                  <a:schemeClr val="tx1"/>
                </a:solidFill>
              </a:rPr>
              <a:t>Rubrica XX. Dei diffamatori delle mogli altrui e delle altre donne.</a:t>
            </a:r>
          </a:p>
          <a:p>
            <a:pPr algn="just"/>
            <a:r>
              <a:rPr lang="it-IT" b="1" cap="none" dirty="0">
                <a:solidFill>
                  <a:schemeClr val="tx1"/>
                </a:solidFill>
              </a:rPr>
              <a:t>Nell’intento di tutelare l’onorabilità delle donne stabiliamo e decretiamo che chiunque pronunci espressioni diffamatorie nei confronti della moglie di qualcuno e da ciò derivi querela, sia punito con l’ammenda di una marca di denari, e chiunque poi diffami donne nubili, o vedove, di onesti costumi, e da ciò derivi una querela, sia punito con l’ammenda di mezza marca di denari. Qualora poi venga leso l’onore delle ragazze da marito-onore che deve essere particolarmente tutelato- e da ciò derivi querela, il diffamatore sia punito con l’ammenda da dieci lire di denari. Tre quarti di detta ammenda saranno devoluti alla Comunità e un quarto al signor Gastaldo. </a:t>
            </a:r>
          </a:p>
        </p:txBody>
      </p:sp>
    </p:spTree>
    <p:extLst>
      <p:ext uri="{BB962C8B-B14F-4D97-AF65-F5344CB8AC3E}">
        <p14:creationId xmlns:p14="http://schemas.microsoft.com/office/powerpoint/2010/main" val="24325286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828564"/>
            <a:ext cx="10351752" cy="665385"/>
          </a:xfrm>
        </p:spPr>
        <p:txBody>
          <a:bodyPr/>
          <a:lstStyle/>
          <a:p>
            <a:r>
              <a:rPr lang="it-IT" cap="none" dirty="0"/>
              <a:t>Statuti di San Daniele.</a:t>
            </a:r>
          </a:p>
        </p:txBody>
      </p:sp>
      <p:sp>
        <p:nvSpPr>
          <p:cNvPr id="3" name="Segnaposto testo 2"/>
          <p:cNvSpPr>
            <a:spLocks noGrp="1"/>
          </p:cNvSpPr>
          <p:nvPr>
            <p:ph type="body" idx="1"/>
          </p:nvPr>
        </p:nvSpPr>
        <p:spPr>
          <a:xfrm>
            <a:off x="708338" y="2073499"/>
            <a:ext cx="10557188" cy="2952141"/>
          </a:xfrm>
        </p:spPr>
        <p:txBody>
          <a:bodyPr>
            <a:noAutofit/>
          </a:bodyPr>
          <a:lstStyle/>
          <a:p>
            <a:pPr algn="just"/>
            <a:r>
              <a:rPr lang="it-IT" b="1" cap="none" dirty="0">
                <a:solidFill>
                  <a:schemeClr val="tx1"/>
                </a:solidFill>
              </a:rPr>
              <a:t>XXIX Delle percosse nei confronti delle mogli altri o delle ragazze da marito o di altre donne.</a:t>
            </a:r>
          </a:p>
          <a:p>
            <a:pPr algn="just"/>
            <a:r>
              <a:rPr lang="it-IT" b="1" cap="none" dirty="0">
                <a:solidFill>
                  <a:schemeClr val="tx1"/>
                </a:solidFill>
              </a:rPr>
              <a:t>Nell’intento di garantire tranquillità e sicurezza alle mogli altrui, alle ragazze da marito e alle altre donne, decretiamo e stabiliamo che chiunque, spinto da protervia audacia, percuoterà in qualsiasi modo, nel Distretto di San Daniele, la moglie di un altro o una ragazza senza marito, senza che si verifichino spargimenti di sangue, sia punito con l’ammenda di una marca di denari. Se vi sarà stato invece spargimento di sangue l’ammenda ammonterà a due marche di denari. Se poi la trascinerà per i capelli o la getterà a terra senza provocare spargimento di sangue, sarà punito con l’ammenda di dodici lire di denari; se vi sarà spargimento di sangue l’ammenda verrà raddoppiata. </a:t>
            </a:r>
          </a:p>
        </p:txBody>
      </p:sp>
    </p:spTree>
    <p:extLst>
      <p:ext uri="{BB962C8B-B14F-4D97-AF65-F5344CB8AC3E}">
        <p14:creationId xmlns:p14="http://schemas.microsoft.com/office/powerpoint/2010/main" val="11606202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26771" y="425997"/>
            <a:ext cx="10680879" cy="4401205"/>
          </a:xfrm>
          <a:prstGeom prst="rect">
            <a:avLst/>
          </a:prstGeom>
        </p:spPr>
        <p:txBody>
          <a:bodyPr wrap="square">
            <a:spAutoFit/>
          </a:bodyPr>
          <a:lstStyle/>
          <a:p>
            <a:pPr algn="just"/>
            <a:r>
              <a:rPr lang="it-IT" sz="2000" b="1" dirty="0"/>
              <a:t>Se il reo di un qualsiasi atto del genere sopradescritto avrà agito entro i confini della Piazza incorrerà in un’ammenda ulteriormente raddoppiata. Per quanto riguarda le altre donne che non sono legate a un uomo dal vincolo matrimoniale o che non sono ragazze da marito, chiunque ne percuota una nel Distretto di San Daniele, senza che vi sia spargimento di sangue o l’avrà trascinata per i capelli o l’avrà gettata a terra, anche senza che vi sia stato spargimento di sangue, sarà punito con l’ammenda di mezza marca; e ciò va inteso nel caso in cui il fatto avvenga fuori dai confini della Piazza. Quando però uno degli atti soprascritti avverrà entro i confini, il colpevole sarà punito con un’ammenda doppia, sempre che il fatto si verifichi di giorno. Chiunque di notte, colpirà o trascinerà per i capelli, o getterà a terra sia le moglie altrui sia altre donne di qualsiasi condizione, ivi comprese le prostitute, sarà punito con un’ammenda di importo doppio per ognuna delle azioni sopra indicate, qualora ne derivi querela. L’ammenda sarà devoluta per tre quarti alla Comunità e per un quarto al signor Gastaldo, per quanto riguarda le percosse e atti violenti, senza spargimento di sangue; se si tratta di aggressioni con conseguente spargimento di sangue, metà dell’ammenda sarà devoluta alla Comunità e metà al Gastaldo. </a:t>
            </a:r>
          </a:p>
        </p:txBody>
      </p:sp>
    </p:spTree>
    <p:extLst>
      <p:ext uri="{BB962C8B-B14F-4D97-AF65-F5344CB8AC3E}">
        <p14:creationId xmlns:p14="http://schemas.microsoft.com/office/powerpoint/2010/main" val="41660795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53037" y="953037"/>
            <a:ext cx="9208394" cy="4708981"/>
          </a:xfrm>
          <a:prstGeom prst="rect">
            <a:avLst/>
          </a:prstGeom>
        </p:spPr>
        <p:txBody>
          <a:bodyPr wrap="square">
            <a:spAutoFit/>
          </a:bodyPr>
          <a:lstStyle/>
          <a:p>
            <a:r>
              <a:rPr lang="it-IT" sz="2000" b="1" dirty="0"/>
              <a:t>Statuti di Gemona.</a:t>
            </a:r>
          </a:p>
          <a:p>
            <a:endParaRPr lang="it-IT" sz="2000" b="1" dirty="0"/>
          </a:p>
          <a:p>
            <a:pPr algn="just"/>
            <a:r>
              <a:rPr lang="it-IT" sz="2000" b="1" dirty="0"/>
              <a:t>Rubrica 11. Se qualcuno dirà parole ingiuriose contro le mogli di altri e le signore perbene.</a:t>
            </a:r>
          </a:p>
          <a:p>
            <a:pPr algn="just"/>
            <a:endParaRPr lang="it-IT" sz="2000" b="1" dirty="0"/>
          </a:p>
          <a:p>
            <a:pPr algn="just"/>
            <a:r>
              <a:rPr lang="it-IT" sz="2000" b="1" dirty="0"/>
              <a:t>Stabiliamo e ordiniamo che nessuna persona ( ed intendiamo un maschio) abbia l’ardire  o la presunzione di pronunciare parole ingiuriose od infamanti contro e avverso la moglie di un altro, o una donna o signora di condotta onesta e buona fama, </a:t>
            </a:r>
            <a:r>
              <a:rPr lang="it-IT" sz="2000" b="1" dirty="0" err="1"/>
              <a:t>chimandola</a:t>
            </a:r>
            <a:r>
              <a:rPr lang="it-IT" sz="2000" b="1" dirty="0"/>
              <a:t> prostituta  o (usando) altre parole che siano contro l’onore e a danno di detta donna o signora. Il trasgressore incorra nella pena di mezza marca di denari e sia tenuto a giurare come si suole fare per consuetudine, che ha detto tali parole perché spinto dall’ira o dalla malizia; altrimenti sia tenuto a risarcire dell’ingiuria la parte offesa. </a:t>
            </a:r>
          </a:p>
          <a:p>
            <a:pPr algn="just"/>
            <a:r>
              <a:rPr lang="it-IT" sz="2000" b="1" dirty="0"/>
              <a:t>Se invece uno rivolgerà altre parole ingiuriose, che i giurati non possano riferire a quelle sopra indicate, sia punito con una pena di 40 denari. </a:t>
            </a:r>
          </a:p>
        </p:txBody>
      </p:sp>
    </p:spTree>
    <p:extLst>
      <p:ext uri="{BB962C8B-B14F-4D97-AF65-F5344CB8AC3E}">
        <p14:creationId xmlns:p14="http://schemas.microsoft.com/office/powerpoint/2010/main" val="2859936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8794" y="828564"/>
            <a:ext cx="10286732" cy="987358"/>
          </a:xfrm>
        </p:spPr>
        <p:txBody>
          <a:bodyPr>
            <a:normAutofit/>
          </a:bodyPr>
          <a:lstStyle/>
          <a:p>
            <a:r>
              <a:rPr lang="it-IT" sz="2800" cap="none" dirty="0"/>
              <a:t>Statuti di san Daniele. </a:t>
            </a:r>
            <a:br>
              <a:rPr lang="it-IT" sz="2800" cap="none" dirty="0"/>
            </a:br>
            <a:r>
              <a:rPr lang="it-IT" sz="2800" cap="none" dirty="0"/>
              <a:t>Rubrica XXII Delle donne che si scambiano ingiurie.</a:t>
            </a:r>
          </a:p>
        </p:txBody>
      </p:sp>
      <p:sp>
        <p:nvSpPr>
          <p:cNvPr id="3" name="Segnaposto testo 2"/>
          <p:cNvSpPr>
            <a:spLocks noGrp="1"/>
          </p:cNvSpPr>
          <p:nvPr>
            <p:ph type="body" idx="1"/>
          </p:nvPr>
        </p:nvSpPr>
        <p:spPr>
          <a:xfrm>
            <a:off x="811369" y="2021983"/>
            <a:ext cx="10454157" cy="3003657"/>
          </a:xfrm>
        </p:spPr>
        <p:txBody>
          <a:bodyPr>
            <a:normAutofit/>
          </a:bodyPr>
          <a:lstStyle/>
          <a:p>
            <a:pPr algn="just"/>
            <a:r>
              <a:rPr lang="it-IT" sz="2400" b="1" cap="none" dirty="0">
                <a:solidFill>
                  <a:schemeClr val="tx1"/>
                </a:solidFill>
              </a:rPr>
              <a:t>A conferma di un’antica costumanza stabiliamo e decretiamo che, qualora ci sia scambio di ingiurie tra donne e ne deriva una querela, quella che ha torto sia punita con l’ammenda di quaranta denari, da devolversi per tre quarti alla Comunità e per un quarto al Signor Gastaldo, oppure sia condannata a girare nuda, per la Terra di San Daniele, portando una grossa pietra sulle spalle qualora al Tribunale o al Consiglio sembrerà opportuno applicare tale pena. </a:t>
            </a:r>
          </a:p>
          <a:p>
            <a:pPr algn="just"/>
            <a:endParaRPr lang="it-IT" sz="2400" b="1" cap="none" dirty="0">
              <a:solidFill>
                <a:schemeClr val="tx1"/>
              </a:solidFill>
            </a:endParaRPr>
          </a:p>
        </p:txBody>
      </p:sp>
    </p:spTree>
    <p:extLst>
      <p:ext uri="{BB962C8B-B14F-4D97-AF65-F5344CB8AC3E}">
        <p14:creationId xmlns:p14="http://schemas.microsoft.com/office/powerpoint/2010/main" val="17520498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828563"/>
            <a:ext cx="10351752" cy="768417"/>
          </a:xfrm>
        </p:spPr>
        <p:txBody>
          <a:bodyPr>
            <a:noAutofit/>
          </a:bodyPr>
          <a:lstStyle/>
          <a:p>
            <a:r>
              <a:rPr lang="it-IT" sz="2400" b="1" cap="none" dirty="0"/>
              <a:t>Statuti di Gemona</a:t>
            </a:r>
            <a:br>
              <a:rPr lang="it-IT" sz="2400" b="1" cap="none" dirty="0"/>
            </a:br>
            <a:r>
              <a:rPr lang="it-IT" sz="2400" b="1" cap="none" dirty="0"/>
              <a:t>Rubrica 12. Se le donne si scambieranno parole ingiuriose.</a:t>
            </a:r>
            <a:br>
              <a:rPr lang="it-IT" sz="2400" b="1" cap="none" dirty="0"/>
            </a:br>
            <a:endParaRPr lang="it-IT" sz="2400" b="1" cap="none" dirty="0"/>
          </a:p>
        </p:txBody>
      </p:sp>
      <p:sp>
        <p:nvSpPr>
          <p:cNvPr id="3" name="Segnaposto testo 2"/>
          <p:cNvSpPr>
            <a:spLocks noGrp="1"/>
          </p:cNvSpPr>
          <p:nvPr>
            <p:ph type="body" idx="1"/>
          </p:nvPr>
        </p:nvSpPr>
        <p:spPr>
          <a:xfrm>
            <a:off x="669701" y="1867437"/>
            <a:ext cx="10595825" cy="3158203"/>
          </a:xfrm>
        </p:spPr>
        <p:txBody>
          <a:bodyPr>
            <a:noAutofit/>
          </a:bodyPr>
          <a:lstStyle/>
          <a:p>
            <a:pPr algn="just"/>
            <a:r>
              <a:rPr lang="it-IT" b="1" cap="none" dirty="0">
                <a:solidFill>
                  <a:schemeClr val="tx1"/>
                </a:solidFill>
              </a:rPr>
              <a:t>Stabiliamo e ordiniamo che nessuna donna abbia l’ardire o l’arroganza di pronunciare parole ingiuriose o infamanti contro coloro e avverso ad un’altra donna , alla pena di 40 denari, e se non li pagherà sia obbligata a portare pubblicamente la pietra da una porta all’altra delle vecchie mura. Se poi le parole pronunciate fossero tali da ledere l’onore di una donna, come prostituta, assassina, strega, strangolatrice del (proprio) neonato, ladra o altre parole lesive, come è detto, dell’onore secondo quando verrà stabilito con sentenza dei giurati o di altri sentenzianti, colei che ha pronunciate incorra nel doppio della pena e sia obbligata a prestare giuramento secondo la consuetudine. Se non vorrà giurare sia tenuta a rispondere nella forma chiaramente descritta nel precedente statuto sotto la rubrica « delle pena da infliggere a coloro che proferiscono parole ingiuriose contro l’onore di qualcuno». </a:t>
            </a:r>
          </a:p>
        </p:txBody>
      </p:sp>
    </p:spTree>
    <p:extLst>
      <p:ext uri="{BB962C8B-B14F-4D97-AF65-F5344CB8AC3E}">
        <p14:creationId xmlns:p14="http://schemas.microsoft.com/office/powerpoint/2010/main" val="30737224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50006" y="828564"/>
            <a:ext cx="10415520" cy="678264"/>
          </a:xfrm>
        </p:spPr>
        <p:txBody>
          <a:bodyPr/>
          <a:lstStyle/>
          <a:p>
            <a:r>
              <a:rPr lang="it-IT" cap="none" dirty="0"/>
              <a:t>Statuti di Cividale</a:t>
            </a:r>
          </a:p>
        </p:txBody>
      </p:sp>
      <p:sp>
        <p:nvSpPr>
          <p:cNvPr id="3" name="Segnaposto testo 2"/>
          <p:cNvSpPr>
            <a:spLocks noGrp="1"/>
          </p:cNvSpPr>
          <p:nvPr>
            <p:ph type="body" idx="1"/>
          </p:nvPr>
        </p:nvSpPr>
        <p:spPr>
          <a:xfrm>
            <a:off x="746975" y="2034863"/>
            <a:ext cx="10518551" cy="2990778"/>
          </a:xfrm>
        </p:spPr>
        <p:txBody>
          <a:bodyPr>
            <a:normAutofit fontScale="47500" lnSpcReduction="20000"/>
          </a:bodyPr>
          <a:lstStyle/>
          <a:p>
            <a:pPr algn="just"/>
            <a:r>
              <a:rPr lang="it-IT" sz="4400" b="1" cap="none" dirty="0">
                <a:solidFill>
                  <a:schemeClr val="tx1"/>
                </a:solidFill>
              </a:rPr>
              <a:t>Rubrica 63. Del portare addosso la pietra del comune da parte delle donne condannate che non sono in grado di pagare.</a:t>
            </a:r>
          </a:p>
          <a:p>
            <a:pPr algn="just"/>
            <a:endParaRPr lang="it-IT" sz="4400" b="1" cap="none" dirty="0">
              <a:solidFill>
                <a:schemeClr val="tx1"/>
              </a:solidFill>
            </a:endParaRPr>
          </a:p>
          <a:p>
            <a:pPr algn="just"/>
            <a:r>
              <a:rPr lang="it-IT" sz="4400" b="1" cap="none" dirty="0">
                <a:solidFill>
                  <a:schemeClr val="tx1"/>
                </a:solidFill>
              </a:rPr>
              <a:t>E’ stato stabilito che se qualche donna priva di sostanze sarà stata condannata in consiglio, le sia ingiunto di pagare entro i X giorni della condanna, o offra idonea garanzia di farvi onore: cosa che se non avrà fatto entro X giorni, porti in giro per la città la pietra del buratto del comune pubblicamente sulle spalle, in modo che sia vista da tutti E fatto ciò sia sciolta da </a:t>
            </a:r>
            <a:r>
              <a:rPr lang="it-IT" sz="4400" b="1" cap="none" dirty="0" err="1">
                <a:solidFill>
                  <a:schemeClr val="tx1"/>
                </a:solidFill>
              </a:rPr>
              <a:t>sifatto</a:t>
            </a:r>
            <a:r>
              <a:rPr lang="it-IT" sz="4400" b="1" cap="none" dirty="0">
                <a:solidFill>
                  <a:schemeClr val="tx1"/>
                </a:solidFill>
              </a:rPr>
              <a:t> pagamento.</a:t>
            </a:r>
          </a:p>
          <a:p>
            <a:endParaRPr lang="it-IT" b="1" cap="none" dirty="0">
              <a:solidFill>
                <a:schemeClr val="tx1"/>
              </a:solidFill>
            </a:endParaRPr>
          </a:p>
          <a:p>
            <a:endParaRPr lang="it-IT" cap="none" dirty="0"/>
          </a:p>
          <a:p>
            <a:endParaRPr lang="it-IT" cap="none" dirty="0"/>
          </a:p>
        </p:txBody>
      </p:sp>
    </p:spTree>
    <p:extLst>
      <p:ext uri="{BB962C8B-B14F-4D97-AF65-F5344CB8AC3E}">
        <p14:creationId xmlns:p14="http://schemas.microsoft.com/office/powerpoint/2010/main" val="19675117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53036" y="828563"/>
            <a:ext cx="10312489" cy="768417"/>
          </a:xfrm>
        </p:spPr>
        <p:txBody>
          <a:bodyPr>
            <a:normAutofit/>
          </a:bodyPr>
          <a:lstStyle/>
          <a:p>
            <a:r>
              <a:rPr lang="it-IT" sz="2800" i="1" cap="none" dirty="0" err="1"/>
              <a:t>Banchus</a:t>
            </a:r>
            <a:r>
              <a:rPr lang="it-IT" sz="2800" i="1" cap="none" dirty="0"/>
              <a:t> </a:t>
            </a:r>
            <a:r>
              <a:rPr lang="it-IT" sz="2800" i="1" cap="none" dirty="0" err="1"/>
              <a:t>Maleficiorum</a:t>
            </a:r>
            <a:r>
              <a:rPr lang="it-IT" sz="2800" cap="none" dirty="0"/>
              <a:t>, I, c. 43rv. 1327</a:t>
            </a:r>
          </a:p>
        </p:txBody>
      </p:sp>
      <p:sp>
        <p:nvSpPr>
          <p:cNvPr id="3" name="Segnaposto testo 2"/>
          <p:cNvSpPr>
            <a:spLocks noGrp="1"/>
          </p:cNvSpPr>
          <p:nvPr>
            <p:ph type="body" idx="1"/>
          </p:nvPr>
        </p:nvSpPr>
        <p:spPr>
          <a:xfrm>
            <a:off x="721217" y="2047741"/>
            <a:ext cx="10544309" cy="2977899"/>
          </a:xfrm>
        </p:spPr>
        <p:txBody>
          <a:bodyPr>
            <a:normAutofit fontScale="85000" lnSpcReduction="10000"/>
          </a:bodyPr>
          <a:lstStyle/>
          <a:p>
            <a:pPr algn="just"/>
            <a:r>
              <a:rPr lang="it-IT" sz="2600" b="1" dirty="0">
                <a:solidFill>
                  <a:schemeClr val="tx1"/>
                </a:solidFill>
              </a:rPr>
              <a:t>M</a:t>
            </a:r>
            <a:r>
              <a:rPr lang="it-IT" sz="2600" b="1" cap="none" dirty="0">
                <a:solidFill>
                  <a:schemeClr val="tx1"/>
                </a:solidFill>
              </a:rPr>
              <a:t>ezza marca meno uno grosso </a:t>
            </a:r>
          </a:p>
          <a:p>
            <a:pPr algn="just"/>
            <a:r>
              <a:rPr lang="it-IT" sz="2600" b="1" cap="none" dirty="0" err="1">
                <a:solidFill>
                  <a:schemeClr val="tx1"/>
                </a:solidFill>
              </a:rPr>
              <a:t>Jurica</a:t>
            </a:r>
            <a:r>
              <a:rPr lang="it-IT" sz="2600" b="1" cap="none" dirty="0">
                <a:solidFill>
                  <a:schemeClr val="tx1"/>
                </a:solidFill>
              </a:rPr>
              <a:t> gestrice di una taverna e moglie del fu </a:t>
            </a:r>
            <a:r>
              <a:rPr lang="it-IT" sz="2600" b="1" cap="none" dirty="0" err="1">
                <a:solidFill>
                  <a:schemeClr val="tx1"/>
                </a:solidFill>
              </a:rPr>
              <a:t>Vuruzollo</a:t>
            </a:r>
            <a:r>
              <a:rPr lang="it-IT" sz="2600" b="1" cap="none" dirty="0">
                <a:solidFill>
                  <a:schemeClr val="tx1"/>
                </a:solidFill>
              </a:rPr>
              <a:t> alla presenza del vicario fu denunciata e accusata da Agnese moglie di Giacomo del fu Marino </a:t>
            </a:r>
            <a:r>
              <a:rPr lang="it-IT" sz="2600" b="1" cap="none" dirty="0" err="1">
                <a:solidFill>
                  <a:schemeClr val="tx1"/>
                </a:solidFill>
              </a:rPr>
              <a:t>Dobriçe</a:t>
            </a:r>
            <a:r>
              <a:rPr lang="it-IT" sz="2600" b="1" cap="none" dirty="0">
                <a:solidFill>
                  <a:schemeClr val="tx1"/>
                </a:solidFill>
              </a:rPr>
              <a:t> su ciò che avvenne l’anno e mese presente, il giorno 12 entrando: con animo di offendere la donna disse:  « bruta </a:t>
            </a:r>
            <a:r>
              <a:rPr lang="it-IT" sz="2600" b="1" cap="none" dirty="0" err="1">
                <a:solidFill>
                  <a:schemeClr val="tx1"/>
                </a:solidFill>
              </a:rPr>
              <a:t>putana</a:t>
            </a:r>
            <a:r>
              <a:rPr lang="it-IT" sz="2600" b="1" cap="none" dirty="0">
                <a:solidFill>
                  <a:schemeClr val="tx1"/>
                </a:solidFill>
              </a:rPr>
              <a:t>», vai a stare con i frati di Santa Maria dei Cruciferi, sei una meretrice come le tue sorelle note per essere fattucchiere. E questo successe nella contrada di </a:t>
            </a:r>
            <a:r>
              <a:rPr lang="it-IT" sz="2600" b="1" cap="none" dirty="0" err="1">
                <a:solidFill>
                  <a:schemeClr val="tx1"/>
                </a:solidFill>
              </a:rPr>
              <a:t>Riborgo</a:t>
            </a:r>
            <a:r>
              <a:rPr lang="it-IT" sz="2600" b="1" cap="none" dirty="0">
                <a:solidFill>
                  <a:schemeClr val="tx1"/>
                </a:solidFill>
              </a:rPr>
              <a:t> nella strada pubblica davanti alla casa di </a:t>
            </a:r>
            <a:r>
              <a:rPr lang="it-IT" sz="2600" b="1" cap="none" dirty="0" err="1">
                <a:solidFill>
                  <a:schemeClr val="tx1"/>
                </a:solidFill>
              </a:rPr>
              <a:t>Jurica</a:t>
            </a:r>
            <a:r>
              <a:rPr lang="it-IT" sz="2600" b="1" cap="none" dirty="0">
                <a:solidFill>
                  <a:schemeClr val="tx1"/>
                </a:solidFill>
              </a:rPr>
              <a:t>.</a:t>
            </a:r>
          </a:p>
          <a:p>
            <a:endParaRPr lang="it-IT" dirty="0"/>
          </a:p>
        </p:txBody>
      </p:sp>
    </p:spTree>
    <p:extLst>
      <p:ext uri="{BB962C8B-B14F-4D97-AF65-F5344CB8AC3E}">
        <p14:creationId xmlns:p14="http://schemas.microsoft.com/office/powerpoint/2010/main" val="13169191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33341" y="850006"/>
            <a:ext cx="9028090" cy="5016758"/>
          </a:xfrm>
          <a:prstGeom prst="rect">
            <a:avLst/>
          </a:prstGeom>
        </p:spPr>
        <p:txBody>
          <a:bodyPr wrap="square">
            <a:spAutoFit/>
          </a:bodyPr>
          <a:lstStyle/>
          <a:p>
            <a:pPr algn="just"/>
            <a:r>
              <a:rPr lang="it-IT" sz="2000" b="1" dirty="0"/>
              <a:t>Testimoni:  donna </a:t>
            </a:r>
            <a:r>
              <a:rPr lang="it-IT" sz="2000" b="1" dirty="0" err="1"/>
              <a:t>Aliota</a:t>
            </a:r>
            <a:r>
              <a:rPr lang="it-IT" sz="2000" b="1" dirty="0"/>
              <a:t> moglie di Benvenuto Lazzari, </a:t>
            </a:r>
            <a:r>
              <a:rPr lang="it-IT" sz="2000" b="1" dirty="0" err="1"/>
              <a:t>Paxota</a:t>
            </a:r>
            <a:r>
              <a:rPr lang="it-IT" sz="2000" b="1" dirty="0"/>
              <a:t> moglie di Fabiano </a:t>
            </a:r>
            <a:r>
              <a:rPr lang="it-IT" sz="2000" b="1" dirty="0" err="1"/>
              <a:t>Sthaseç</a:t>
            </a:r>
            <a:r>
              <a:rPr lang="it-IT" sz="2000" b="1" dirty="0"/>
              <a:t>, Domenica figlia del fu </a:t>
            </a:r>
            <a:r>
              <a:rPr lang="it-IT" sz="2000" b="1" dirty="0" err="1"/>
              <a:t>Nuorico</a:t>
            </a:r>
            <a:r>
              <a:rPr lang="it-IT" sz="2000" b="1" dirty="0"/>
              <a:t> sarto, il lavoratore delle pelli il magister </a:t>
            </a:r>
            <a:r>
              <a:rPr lang="it-IT" sz="2000" b="1" dirty="0" err="1"/>
              <a:t>Endrico</a:t>
            </a:r>
            <a:r>
              <a:rPr lang="it-IT" sz="2000" b="1" dirty="0"/>
              <a:t>, </a:t>
            </a:r>
            <a:r>
              <a:rPr lang="it-IT" sz="2000" b="1" dirty="0" err="1"/>
              <a:t>Çaneta</a:t>
            </a:r>
            <a:r>
              <a:rPr lang="it-IT" sz="2000" b="1" dirty="0"/>
              <a:t> moglie di Giovanni </a:t>
            </a:r>
            <a:r>
              <a:rPr lang="it-IT" sz="2000" b="1" dirty="0" err="1"/>
              <a:t>Masari</a:t>
            </a:r>
            <a:r>
              <a:rPr lang="it-IT" sz="2000" b="1" dirty="0"/>
              <a:t>, Agnese moglie di Andrea, </a:t>
            </a:r>
            <a:r>
              <a:rPr lang="it-IT" sz="2000" b="1" dirty="0" err="1"/>
              <a:t>Sebocha</a:t>
            </a:r>
            <a:r>
              <a:rPr lang="it-IT" sz="2000" b="1" dirty="0"/>
              <a:t> moglie del sarto Lorenzo, Biagia figlia di </a:t>
            </a:r>
            <a:r>
              <a:rPr lang="it-IT" sz="2000" b="1" dirty="0" err="1"/>
              <a:t>Endrico</a:t>
            </a:r>
            <a:r>
              <a:rPr lang="it-IT" sz="2000" b="1" dirty="0"/>
              <a:t>, donna </a:t>
            </a:r>
            <a:r>
              <a:rPr lang="it-IT" sz="2000" b="1" dirty="0" err="1"/>
              <a:t>Odorliga</a:t>
            </a:r>
            <a:r>
              <a:rPr lang="it-IT" sz="2000" b="1" dirty="0"/>
              <a:t>, </a:t>
            </a:r>
            <a:r>
              <a:rPr lang="it-IT" sz="2000" b="1" dirty="0" err="1"/>
              <a:t>Cuniça</a:t>
            </a:r>
            <a:r>
              <a:rPr lang="it-IT" sz="2000" b="1" dirty="0"/>
              <a:t> moglie di Druse </a:t>
            </a:r>
            <a:r>
              <a:rPr lang="it-IT" sz="2000" b="1" dirty="0" err="1"/>
              <a:t>Schuge</a:t>
            </a:r>
            <a:r>
              <a:rPr lang="it-IT" sz="2000" b="1" dirty="0"/>
              <a:t>,  Margarita nipote di </a:t>
            </a:r>
            <a:r>
              <a:rPr lang="it-IT" sz="2000" b="1" dirty="0" err="1"/>
              <a:t>Gerxe</a:t>
            </a:r>
            <a:r>
              <a:rPr lang="it-IT" sz="2000" b="1" dirty="0"/>
              <a:t>.</a:t>
            </a:r>
          </a:p>
          <a:p>
            <a:pPr algn="just"/>
            <a:r>
              <a:rPr lang="it-IT" sz="2000" b="1" dirty="0"/>
              <a:t>Il XVII del mese di ottobre </a:t>
            </a:r>
            <a:r>
              <a:rPr lang="it-IT" sz="2000" b="1" dirty="0" err="1"/>
              <a:t>Cuniça</a:t>
            </a:r>
            <a:r>
              <a:rPr lang="it-IT" sz="2000" b="1" dirty="0"/>
              <a:t> moglie di Druse giurò e disse di non sapere se non che aveva sentito </a:t>
            </a:r>
            <a:r>
              <a:rPr lang="it-IT" sz="2000" b="1" dirty="0" err="1"/>
              <a:t>Jurica</a:t>
            </a:r>
            <a:r>
              <a:rPr lang="it-IT" sz="2000" b="1" dirty="0"/>
              <a:t> dire a Agnese: “vai a stare con le tue sorelle con i </a:t>
            </a:r>
            <a:r>
              <a:rPr lang="it-IT" sz="2000" b="1" dirty="0" err="1"/>
              <a:t>fratri</a:t>
            </a:r>
            <a:r>
              <a:rPr lang="it-IT" sz="2000" b="1" dirty="0"/>
              <a:t> di Santa Maria dei Cruciferi e altro non ha detto”.</a:t>
            </a:r>
          </a:p>
          <a:p>
            <a:pPr algn="just"/>
            <a:r>
              <a:rPr lang="it-IT" sz="2000" b="1" dirty="0"/>
              <a:t>La giurata </a:t>
            </a:r>
            <a:r>
              <a:rPr lang="it-IT" sz="2000" b="1" dirty="0" err="1"/>
              <a:t>Paxota</a:t>
            </a:r>
            <a:r>
              <a:rPr lang="it-IT" sz="2000" b="1" dirty="0"/>
              <a:t> giurò e disse di non aver sentito dalla bocca di </a:t>
            </a:r>
            <a:r>
              <a:rPr lang="it-IT" sz="2000" b="1" dirty="0" err="1"/>
              <a:t>Juricha</a:t>
            </a:r>
            <a:r>
              <a:rPr lang="it-IT" sz="2000" b="1" dirty="0"/>
              <a:t> quanto detto da Agnese e questo sarebbe successo quando Agnese era assente. </a:t>
            </a:r>
          </a:p>
          <a:p>
            <a:pPr algn="just"/>
            <a:r>
              <a:rPr lang="it-IT" sz="2000" b="1" dirty="0"/>
              <a:t>La predetta donna </a:t>
            </a:r>
            <a:r>
              <a:rPr lang="it-IT" sz="2000" b="1" dirty="0" err="1"/>
              <a:t>Aliota</a:t>
            </a:r>
            <a:r>
              <a:rPr lang="it-IT" sz="2000" b="1" dirty="0"/>
              <a:t> moglie di Benvenuto Lazzari giurò di non sapere niente. </a:t>
            </a:r>
          </a:p>
          <a:p>
            <a:pPr algn="just"/>
            <a:r>
              <a:rPr lang="it-IT" sz="2000" b="1" dirty="0"/>
              <a:t>La predetta </a:t>
            </a:r>
            <a:r>
              <a:rPr lang="it-IT" sz="2000" b="1" dirty="0" err="1"/>
              <a:t>Çanota</a:t>
            </a:r>
            <a:r>
              <a:rPr lang="it-IT" sz="2000" b="1" dirty="0"/>
              <a:t> moglie di Giovanni </a:t>
            </a:r>
            <a:r>
              <a:rPr lang="it-IT" sz="2000" b="1" dirty="0" err="1"/>
              <a:t>Masari</a:t>
            </a:r>
            <a:r>
              <a:rPr lang="it-IT" sz="2000" b="1" dirty="0"/>
              <a:t> giurò di non sapere niente.</a:t>
            </a:r>
          </a:p>
          <a:p>
            <a:r>
              <a:rPr lang="it-IT" sz="2000" b="1" dirty="0"/>
              <a:t>La predetta </a:t>
            </a:r>
            <a:r>
              <a:rPr lang="it-IT" sz="2000" b="1" dirty="0" err="1"/>
              <a:t>Sebecha</a:t>
            </a:r>
            <a:r>
              <a:rPr lang="it-IT" sz="2000" b="1" dirty="0"/>
              <a:t> moglie del santo Lorenzo giurò di non sapere niente ad accezione di aver sentito la detta </a:t>
            </a:r>
            <a:r>
              <a:rPr lang="it-IT" sz="2000" b="1" dirty="0" err="1"/>
              <a:t>Juricha</a:t>
            </a:r>
            <a:r>
              <a:rPr lang="it-IT" sz="2000" b="1" dirty="0"/>
              <a:t> dire ad Agnese: “ tu sei una fattucchiera come lo erano le tue sorelle Brunetta e Lorenza»</a:t>
            </a:r>
          </a:p>
          <a:p>
            <a:pPr algn="just"/>
            <a:endParaRPr lang="it-IT" sz="2000" b="1" dirty="0"/>
          </a:p>
        </p:txBody>
      </p:sp>
    </p:spTree>
    <p:extLst>
      <p:ext uri="{BB962C8B-B14F-4D97-AF65-F5344CB8AC3E}">
        <p14:creationId xmlns:p14="http://schemas.microsoft.com/office/powerpoint/2010/main" val="170090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828563"/>
            <a:ext cx="10351126" cy="768417"/>
          </a:xfrm>
        </p:spPr>
        <p:txBody>
          <a:bodyPr>
            <a:normAutofit/>
          </a:bodyPr>
          <a:lstStyle/>
          <a:p>
            <a:r>
              <a:rPr lang="it-IT" sz="2000" cap="none" dirty="0"/>
              <a:t>MGH, Diplomata </a:t>
            </a:r>
            <a:r>
              <a:rPr lang="it-IT" sz="2000" cap="none" dirty="0" err="1"/>
              <a:t>regum</a:t>
            </a:r>
            <a:r>
              <a:rPr lang="it-IT" sz="2000" cap="none" dirty="0"/>
              <a:t> et </a:t>
            </a:r>
            <a:r>
              <a:rPr lang="it-IT" sz="2000" cap="none" dirty="0" err="1"/>
              <a:t>imperatorum</a:t>
            </a:r>
            <a:r>
              <a:rPr lang="it-IT" sz="2000" cap="none" dirty="0"/>
              <a:t> </a:t>
            </a:r>
            <a:r>
              <a:rPr lang="it-IT" sz="2000" cap="none" dirty="0" err="1"/>
              <a:t>Germaniae</a:t>
            </a:r>
            <a:r>
              <a:rPr lang="it-IT" sz="2000" cap="none" dirty="0"/>
              <a:t>, I, doc. 239, pp. 333-334</a:t>
            </a:r>
          </a:p>
        </p:txBody>
      </p:sp>
      <p:sp>
        <p:nvSpPr>
          <p:cNvPr id="3" name="Segnaposto testo 2"/>
          <p:cNvSpPr>
            <a:spLocks noGrp="1"/>
          </p:cNvSpPr>
          <p:nvPr>
            <p:ph type="body" idx="1"/>
          </p:nvPr>
        </p:nvSpPr>
        <p:spPr>
          <a:xfrm>
            <a:off x="321973" y="1725769"/>
            <a:ext cx="10943554" cy="3992451"/>
          </a:xfrm>
        </p:spPr>
        <p:txBody>
          <a:bodyPr>
            <a:noAutofit/>
          </a:bodyPr>
          <a:lstStyle/>
          <a:p>
            <a:pPr algn="just"/>
            <a:r>
              <a:rPr lang="it-IT" sz="1800" cap="none" dirty="0">
                <a:solidFill>
                  <a:schemeClr val="tx1"/>
                </a:solidFill>
                <a:latin typeface="Times New Roman" pitchFamily="18" charset="0"/>
                <a:cs typeface="Times New Roman" pitchFamily="18" charset="0"/>
              </a:rPr>
              <a:t>In nome della santa e individuale Trinità. Ottone per divina disposizione della Provvidenza imperatore augusto. Siccome crediamo di essere assurti al vertice imperiale per provvedere alle necessità di tutti e in particolare a quelle delle chiese di Dio, non dubitiamo che se a esse avremo provveduto molto gioverà alla stabilità del nostro impero e all'aumento di vita eterna. Poiché è nota a tutti i fedeli della santa chiesa e nostri, presenti e futuri, la solerzia con cui il vescovo della chiesa di Parma Uberto venendo alla nostra clemenza ha richiesto che, secondo il costume dei nostri predecessori, favorissimo la sua chiesa con l'aumento di quei diritti che sono sottoposti all'autorità regia e alla pubblica amministrazione e specialmente di quelli dal cui esercizio da parte dei funzionari pubblici del comitato la chiesa viene aggredita, in particolare [egli ha richiesto che] trasferissimo dal diritto pubblico al diritto della chiesa il controllo e il distretto sulle persone e cose tanto appartenenti all'intero clero dell'episcopato in qualsiasi luogo si trovino, quanto appartenenti agli uomini che abitano all'interno della città, affinché abbia il potere di deliberare, giudicare e intervenire sulle persone e le cose del suddetto clero quanto sugli uomini che abitano all'interno di tale città e sulle loro cose e servitù, come se fosse presente il nostro conte palatino.</a:t>
            </a:r>
          </a:p>
        </p:txBody>
      </p:sp>
    </p:spTree>
    <p:extLst>
      <p:ext uri="{BB962C8B-B14F-4D97-AF65-F5344CB8AC3E}">
        <p14:creationId xmlns:p14="http://schemas.microsoft.com/office/powerpoint/2010/main" val="15057997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1300765" y="759854"/>
            <a:ext cx="9131121" cy="4801314"/>
          </a:xfrm>
          <a:prstGeom prst="rect">
            <a:avLst/>
          </a:prstGeom>
        </p:spPr>
        <p:txBody>
          <a:bodyPr wrap="square">
            <a:spAutoFit/>
          </a:bodyPr>
          <a:lstStyle/>
          <a:p>
            <a:pPr algn="just"/>
            <a:r>
              <a:rPr lang="it-IT" b="1" dirty="0"/>
              <a:t>La stessa Odorica testimone giurò di non sapere niente.</a:t>
            </a:r>
          </a:p>
          <a:p>
            <a:pPr algn="just"/>
            <a:r>
              <a:rPr lang="it-IT" b="1" dirty="0"/>
              <a:t>Ila predetta Agnese moglie di Andrea de </a:t>
            </a:r>
            <a:r>
              <a:rPr lang="it-IT" b="1" dirty="0" err="1"/>
              <a:t>Valçigatur</a:t>
            </a:r>
            <a:r>
              <a:rPr lang="it-IT" b="1" dirty="0"/>
              <a:t> giurò di non sapere niente. </a:t>
            </a:r>
          </a:p>
          <a:p>
            <a:pPr algn="just"/>
            <a:r>
              <a:rPr lang="it-IT" b="1" dirty="0"/>
              <a:t>La stessa Biagia  figlia di </a:t>
            </a:r>
            <a:r>
              <a:rPr lang="it-IT" b="1" dirty="0" err="1"/>
              <a:t>Endrigino</a:t>
            </a:r>
            <a:r>
              <a:rPr lang="it-IT" b="1" dirty="0"/>
              <a:t> lavoratore delle pelli giurò di non sapere nulla ad eccezione di aver sentito </a:t>
            </a:r>
            <a:r>
              <a:rPr lang="it-IT" b="1" dirty="0" err="1"/>
              <a:t>Jurica</a:t>
            </a:r>
            <a:r>
              <a:rPr lang="it-IT" b="1" dirty="0"/>
              <a:t> che diceva ad Agnese: “ vai a stare con i frati di Santa Maria come fece tua sorella e altro non so». </a:t>
            </a:r>
          </a:p>
          <a:p>
            <a:pPr algn="just"/>
            <a:r>
              <a:rPr lang="it-IT" b="1" dirty="0"/>
              <a:t>La predetta Margerita nipote di </a:t>
            </a:r>
            <a:r>
              <a:rPr lang="it-IT" b="1" dirty="0" err="1"/>
              <a:t>Gorxe</a:t>
            </a:r>
            <a:r>
              <a:rPr lang="it-IT" b="1" dirty="0"/>
              <a:t> de Premo giurò di non sapere niente ad eccezione di aver udito </a:t>
            </a:r>
            <a:r>
              <a:rPr lang="it-IT" b="1" dirty="0" err="1"/>
              <a:t>Juricha</a:t>
            </a:r>
            <a:r>
              <a:rPr lang="it-IT" b="1" dirty="0"/>
              <a:t> che disse verso Agnese “vai e comportati male con i frati di Santa Maria come tua sorella».</a:t>
            </a:r>
          </a:p>
          <a:p>
            <a:pPr algn="just"/>
            <a:r>
              <a:rPr lang="it-IT" b="1" dirty="0"/>
              <a:t>Il giorno prima il maestro </a:t>
            </a:r>
            <a:r>
              <a:rPr lang="it-IT" b="1" dirty="0" err="1"/>
              <a:t>Endriguccio</a:t>
            </a:r>
            <a:r>
              <a:rPr lang="it-IT" b="1" dirty="0"/>
              <a:t> lavoratore delle pelli aveva detto di non sapere nulla e di non aver sentito nulla.</a:t>
            </a:r>
          </a:p>
          <a:p>
            <a:pPr algn="just"/>
            <a:r>
              <a:rPr lang="it-IT" b="1" dirty="0"/>
              <a:t>Il penultimo giorno di ottobre Domenica figlia del fu magister </a:t>
            </a:r>
            <a:r>
              <a:rPr lang="it-IT" b="1" dirty="0" err="1"/>
              <a:t>Vuorico</a:t>
            </a:r>
            <a:r>
              <a:rPr lang="it-IT" b="1" dirty="0"/>
              <a:t> sarto giurando di non sapere nulla.</a:t>
            </a:r>
          </a:p>
          <a:p>
            <a:pPr algn="just"/>
            <a:r>
              <a:rPr lang="it-IT" b="1" dirty="0"/>
              <a:t>Scuse di </a:t>
            </a:r>
            <a:r>
              <a:rPr lang="it-IT" b="1" dirty="0" err="1"/>
              <a:t>Juricha</a:t>
            </a:r>
            <a:r>
              <a:rPr lang="it-IT" b="1" dirty="0"/>
              <a:t> che gestiva la taverna,.</a:t>
            </a:r>
          </a:p>
          <a:p>
            <a:pPr algn="just"/>
            <a:r>
              <a:rPr lang="it-IT" b="1" dirty="0"/>
              <a:t>Il 20 ottobre la predetta </a:t>
            </a:r>
            <a:r>
              <a:rPr lang="it-IT" b="1" dirty="0" err="1"/>
              <a:t>Juricha</a:t>
            </a:r>
            <a:r>
              <a:rPr lang="it-IT" b="1" dirty="0"/>
              <a:t> alla presenza del vicario si scusò ma negò ciò di cui era stata accusata. A quel punto il detto vicariò stabilì il termine di tre giorni per la difesa e Vitale </a:t>
            </a:r>
            <a:r>
              <a:rPr lang="it-IT" b="1" dirty="0" err="1"/>
              <a:t>Bayardo</a:t>
            </a:r>
            <a:r>
              <a:rPr lang="it-IT" b="1" dirty="0"/>
              <a:t>, </a:t>
            </a:r>
            <a:r>
              <a:rPr lang="it-IT" b="1" dirty="0" err="1"/>
              <a:t>Benvenutuo</a:t>
            </a:r>
            <a:r>
              <a:rPr lang="it-IT" b="1" dirty="0"/>
              <a:t> </a:t>
            </a:r>
            <a:r>
              <a:rPr lang="it-IT" b="1" dirty="0" err="1"/>
              <a:t>Burello</a:t>
            </a:r>
            <a:r>
              <a:rPr lang="it-IT" b="1" dirty="0"/>
              <a:t> si proposero come garanti per detta </a:t>
            </a:r>
            <a:r>
              <a:rPr lang="it-IT" b="1" dirty="0" err="1"/>
              <a:t>Juricha</a:t>
            </a:r>
            <a:r>
              <a:rPr lang="it-IT" b="1" dirty="0"/>
              <a:t>.</a:t>
            </a:r>
          </a:p>
          <a:p>
            <a:endParaRPr lang="it-IT" dirty="0"/>
          </a:p>
        </p:txBody>
      </p:sp>
    </p:spTree>
    <p:extLst>
      <p:ext uri="{BB962C8B-B14F-4D97-AF65-F5344CB8AC3E}">
        <p14:creationId xmlns:p14="http://schemas.microsoft.com/office/powerpoint/2010/main" val="32631722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2885" y="828563"/>
            <a:ext cx="10402641" cy="704023"/>
          </a:xfrm>
        </p:spPr>
        <p:txBody>
          <a:bodyPr/>
          <a:lstStyle/>
          <a:p>
            <a:r>
              <a:rPr lang="it-IT" b="1" cap="none" dirty="0"/>
              <a:t>Statuti di Gemona</a:t>
            </a:r>
          </a:p>
        </p:txBody>
      </p:sp>
      <p:sp>
        <p:nvSpPr>
          <p:cNvPr id="3" name="Segnaposto testo 2"/>
          <p:cNvSpPr>
            <a:spLocks noGrp="1"/>
          </p:cNvSpPr>
          <p:nvPr>
            <p:ph type="body" idx="1"/>
          </p:nvPr>
        </p:nvSpPr>
        <p:spPr>
          <a:xfrm>
            <a:off x="785611" y="1867437"/>
            <a:ext cx="10479915" cy="3158203"/>
          </a:xfrm>
        </p:spPr>
        <p:txBody>
          <a:bodyPr>
            <a:noAutofit/>
          </a:bodyPr>
          <a:lstStyle/>
          <a:p>
            <a:pPr algn="just"/>
            <a:r>
              <a:rPr lang="it-IT" b="1" cap="none" dirty="0">
                <a:solidFill>
                  <a:schemeClr val="tx1"/>
                </a:solidFill>
              </a:rPr>
              <a:t>Rubrica 64. Sulle controversie concernenti le doti e i diritti delle donne.</a:t>
            </a:r>
          </a:p>
          <a:p>
            <a:pPr algn="just"/>
            <a:r>
              <a:rPr lang="it-IT" b="1" cap="none" dirty="0">
                <a:solidFill>
                  <a:schemeClr val="tx1"/>
                </a:solidFill>
              </a:rPr>
              <a:t>Stabiliamo e ordiniamo che i giurati, nel periodo in cui sono vincolati dal giuramento pronunciato all’atto dell’assunzione dell’incarico, abbiano l’obbligo e il dovere di definire e chiudere con sentenza tutte le controversie ed i processi con la maggiore rapidità possibile, di non protrarre le controversie e le cause né consentire che siano protratte dagli avvocati, e di non rinviarle o permettere che siano rinviate per lungo tempo, né lo permetta il capitano in virtù del suo giuramento. In particolare vogliamo e ordiniamo che gli anzidetti giurati, senza tenere conto di alcuna contestazione, definiscono e chiudano le cause dei testamenti, delle doti e dei diritti delle signore entro due mesi, e con l’aiuto di Dio, possibilmente anche prima, rinviando ad un esame successivo le eventuali contestazioni presentate.    </a:t>
            </a:r>
          </a:p>
        </p:txBody>
      </p:sp>
    </p:spTree>
    <p:extLst>
      <p:ext uri="{BB962C8B-B14F-4D97-AF65-F5344CB8AC3E}">
        <p14:creationId xmlns:p14="http://schemas.microsoft.com/office/powerpoint/2010/main" val="6650932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30310" y="1"/>
            <a:ext cx="10299610" cy="1184856"/>
          </a:xfrm>
        </p:spPr>
        <p:txBody>
          <a:bodyPr/>
          <a:lstStyle/>
          <a:p>
            <a:r>
              <a:rPr lang="it-IT" cap="none" dirty="0"/>
              <a:t>Statuti di Cividale</a:t>
            </a:r>
          </a:p>
        </p:txBody>
      </p:sp>
      <p:sp>
        <p:nvSpPr>
          <p:cNvPr id="3" name="Segnaposto testo 2"/>
          <p:cNvSpPr>
            <a:spLocks noGrp="1"/>
          </p:cNvSpPr>
          <p:nvPr>
            <p:ph type="body" idx="1"/>
          </p:nvPr>
        </p:nvSpPr>
        <p:spPr>
          <a:xfrm>
            <a:off x="784985" y="1107583"/>
            <a:ext cx="10351752" cy="2617291"/>
          </a:xfrm>
        </p:spPr>
        <p:txBody>
          <a:bodyPr>
            <a:noAutofit/>
          </a:bodyPr>
          <a:lstStyle/>
          <a:p>
            <a:r>
              <a:rPr lang="it-IT" b="1" cap="none" dirty="0">
                <a:solidFill>
                  <a:schemeClr val="tx1"/>
                </a:solidFill>
              </a:rPr>
              <a:t>Rubrica 12. Del non dichiarare  i feriti fuori pericolo se non sono trascorsi nove giorni</a:t>
            </a:r>
          </a:p>
          <a:p>
            <a:pPr algn="just"/>
            <a:endParaRPr lang="it-IT" b="1" cap="none" dirty="0">
              <a:solidFill>
                <a:schemeClr val="tx1"/>
              </a:solidFill>
            </a:endParaRPr>
          </a:p>
          <a:p>
            <a:pPr algn="just"/>
            <a:r>
              <a:rPr lang="it-IT" b="1" cap="none" dirty="0">
                <a:solidFill>
                  <a:schemeClr val="tx1"/>
                </a:solidFill>
              </a:rPr>
              <a:t>È  stato ordinato che qualche medico di fisica e chirurgia non valga a presentare davanti al dominio una relazione e dichiarare fuori pericolo un ferito in rapporto ad una certa ferita se non siano trascorsi nove giorni, da calcolarsi  complessivamente dal giorno della ferita inferta. E se vi fosse una relazione prima del tempo indicato di nove giorni, non sia di alcun valore, efficacia ed effetto, allo stesso modo che se la menzionata relazione dei medici non fosse fatta a quel ferito e non fosse dato e denunciato un giudizio fuori pericolo. Qualunque medico , poi, tanto fisico quanto chirurgo, per la sua relazione di attestare quel ferito come liberato abbia XVI denari se il ferito avrà abitato in città o entro i sobborghi. E se fosse opportuno che il medico andasse fuori dalla città, per vedere e per esaminare qualche ferito o per dichiarare il medesimo come fuori pericolo, ciascun medico abbia per la sua relazione XXVI denari.</a:t>
            </a:r>
          </a:p>
        </p:txBody>
      </p:sp>
    </p:spTree>
    <p:extLst>
      <p:ext uri="{BB962C8B-B14F-4D97-AF65-F5344CB8AC3E}">
        <p14:creationId xmlns:p14="http://schemas.microsoft.com/office/powerpoint/2010/main" val="25737415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828563"/>
            <a:ext cx="10351752" cy="845691"/>
          </a:xfrm>
        </p:spPr>
        <p:txBody>
          <a:bodyPr/>
          <a:lstStyle/>
          <a:p>
            <a:r>
              <a:rPr lang="it-IT" cap="none" dirty="0"/>
              <a:t>Statuti di Cividale.</a:t>
            </a:r>
          </a:p>
        </p:txBody>
      </p:sp>
      <p:sp>
        <p:nvSpPr>
          <p:cNvPr id="3" name="Segnaposto testo 2"/>
          <p:cNvSpPr>
            <a:spLocks noGrp="1"/>
          </p:cNvSpPr>
          <p:nvPr>
            <p:ph type="body" idx="1"/>
          </p:nvPr>
        </p:nvSpPr>
        <p:spPr>
          <a:xfrm>
            <a:off x="901521" y="1996226"/>
            <a:ext cx="10364005" cy="3274113"/>
          </a:xfrm>
        </p:spPr>
        <p:txBody>
          <a:bodyPr>
            <a:normAutofit lnSpcReduction="10000"/>
          </a:bodyPr>
          <a:lstStyle/>
          <a:p>
            <a:r>
              <a:rPr lang="it-IT" sz="2400" dirty="0">
                <a:solidFill>
                  <a:schemeClr val="tx1"/>
                </a:solidFill>
              </a:rPr>
              <a:t>45. </a:t>
            </a:r>
            <a:r>
              <a:rPr lang="it-IT" sz="2400" cap="none" dirty="0">
                <a:solidFill>
                  <a:schemeClr val="tx1"/>
                </a:solidFill>
              </a:rPr>
              <a:t>Dell’omicidio commesso da taluno.</a:t>
            </a:r>
          </a:p>
          <a:p>
            <a:endParaRPr lang="it-IT" sz="2400" cap="none" dirty="0"/>
          </a:p>
          <a:p>
            <a:pPr algn="just"/>
            <a:r>
              <a:rPr lang="it-IT" sz="2400" b="1" cap="none" dirty="0">
                <a:solidFill>
                  <a:schemeClr val="tx1"/>
                </a:solidFill>
              </a:rPr>
              <a:t>E’ stato ordinato e approvato che se qualcuno, in città o nei sobborghi, avrà ucciso qualche essere umano, maschio o femmina, della qual cosa vi fosse pubblica voce e diceria, sia difendendosi che diversamente, sia punito ad ogni modo con la pena capitale; e chiunque, poi, l’abbia assistito, pure nondimeno sia punito con la medesima pena. </a:t>
            </a:r>
          </a:p>
        </p:txBody>
      </p:sp>
    </p:spTree>
    <p:extLst>
      <p:ext uri="{BB962C8B-B14F-4D97-AF65-F5344CB8AC3E}">
        <p14:creationId xmlns:p14="http://schemas.microsoft.com/office/powerpoint/2010/main" val="16353313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13645" y="901521"/>
            <a:ext cx="7830355" cy="646331"/>
          </a:xfrm>
          <a:prstGeom prst="rect">
            <a:avLst/>
          </a:prstGeom>
        </p:spPr>
        <p:txBody>
          <a:bodyPr wrap="square">
            <a:spAutoFit/>
          </a:bodyPr>
          <a:lstStyle/>
          <a:p>
            <a:endParaRPr lang="it-IT" dirty="0"/>
          </a:p>
          <a:p>
            <a:endParaRPr lang="it-IT" dirty="0"/>
          </a:p>
        </p:txBody>
      </p:sp>
      <p:sp>
        <p:nvSpPr>
          <p:cNvPr id="3" name="Rettangolo 2"/>
          <p:cNvSpPr/>
          <p:nvPr/>
        </p:nvSpPr>
        <p:spPr>
          <a:xfrm>
            <a:off x="1184855" y="901522"/>
            <a:ext cx="9156879" cy="3785652"/>
          </a:xfrm>
          <a:prstGeom prst="rect">
            <a:avLst/>
          </a:prstGeom>
        </p:spPr>
        <p:txBody>
          <a:bodyPr wrap="square">
            <a:spAutoFit/>
          </a:bodyPr>
          <a:lstStyle/>
          <a:p>
            <a:pPr algn="just"/>
            <a:r>
              <a:rPr lang="it-IT" sz="2400" b="1" dirty="0"/>
              <a:t>Chiunque invero avrà ucciso un uomo o una donna nella </a:t>
            </a:r>
            <a:r>
              <a:rPr lang="it-IT" sz="2400" b="1" dirty="0" err="1"/>
              <a:t>gastaldia</a:t>
            </a:r>
            <a:r>
              <a:rPr lang="it-IT" sz="2400" b="1" dirty="0"/>
              <a:t>, sia sottoposto alla stessa pena, e chiunque gli abbia prestato assistenza soffra detta pena. Se invero qualche vicino avrà ucciso un altro vicino della città o un concittadino in città o nei sobborghi e si sarà dato alla fuga, venga bandito in perpetuo, né mai ritorni nella terra se prima non sia stato in concordia e in pace  con gli aventi  rapporti con il defunto, e se prima anche non abbia pagato CC lire, rimanga fuori dalla terra e dalla </a:t>
            </a:r>
            <a:r>
              <a:rPr lang="it-IT" sz="2400" b="1" dirty="0" err="1"/>
              <a:t>gastaldia</a:t>
            </a:r>
            <a:r>
              <a:rPr lang="it-IT" sz="2400" b="1" dirty="0"/>
              <a:t> per un anno e un giorno, da computare complessivamente a partire dal giorno dell’effettuazione del pagamento delle medesime CC lire.</a:t>
            </a:r>
          </a:p>
        </p:txBody>
      </p:sp>
    </p:spTree>
    <p:extLst>
      <p:ext uri="{BB962C8B-B14F-4D97-AF65-F5344CB8AC3E}">
        <p14:creationId xmlns:p14="http://schemas.microsoft.com/office/powerpoint/2010/main" val="20473962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59099" y="1166843"/>
            <a:ext cx="9491729" cy="5262979"/>
          </a:xfrm>
          <a:prstGeom prst="rect">
            <a:avLst/>
          </a:prstGeom>
        </p:spPr>
        <p:txBody>
          <a:bodyPr wrap="square">
            <a:spAutoFit/>
          </a:bodyPr>
          <a:lstStyle/>
          <a:p>
            <a:pPr algn="just"/>
            <a:r>
              <a:rPr lang="it-IT" sz="2400" b="1" dirty="0"/>
              <a:t>E si vi  sarà stato qualcuno tolto di mezzo o ucciso nella </a:t>
            </a:r>
            <a:r>
              <a:rPr lang="it-IT" sz="2400" b="1" dirty="0" err="1"/>
              <a:t>gastaldia</a:t>
            </a:r>
            <a:r>
              <a:rPr lang="it-IT" sz="2400" b="1" dirty="0"/>
              <a:t> della città, l’uccisore che sia tuttavia fuori della città e dai sobborghi della medesima terra non venga assolutamente condannato a qualche pena pecuniaria da versare al comune in seguito a tale omicidio, ma tuttavia, secondo il costume, sia proclamato in bando perpetuo mediante lodo e sentenza. Inoltre, se l’omicida che abbia ucciso qualche vicino in Cividale e entro i sobborghi non sarà stato un vicino ma un forestiero, sia proclamato al bando perpetuo della terra e mai possa tornarvi, atteso pure che si sia accordato con gli aventi  rapporto con l’ucciso e volesse pagare al comune una pena pecuniaria per tale omicidio. In aggiunta , se taluno, vicino o straniero, avrà ucciso qualche vicino sotto qualsiasi altro dominio che quello in città, sia punito o proclamato nel bando di Cividale allo stesso modo che se tale omicidio fosse stato commesso in città, nel distretto o nella </a:t>
            </a:r>
            <a:r>
              <a:rPr lang="it-IT" sz="2400" b="1" dirty="0" err="1"/>
              <a:t>gastaldia</a:t>
            </a:r>
            <a:r>
              <a:rPr lang="it-IT" sz="2400" b="1" dirty="0"/>
              <a:t> della terra predetta. </a:t>
            </a:r>
          </a:p>
        </p:txBody>
      </p:sp>
    </p:spTree>
    <p:extLst>
      <p:ext uri="{BB962C8B-B14F-4D97-AF65-F5344CB8AC3E}">
        <p14:creationId xmlns:p14="http://schemas.microsoft.com/office/powerpoint/2010/main" val="14293537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41679" y="1918952"/>
            <a:ext cx="7302321" cy="1938992"/>
          </a:xfrm>
          <a:prstGeom prst="rect">
            <a:avLst/>
          </a:prstGeom>
        </p:spPr>
        <p:txBody>
          <a:bodyPr wrap="square">
            <a:spAutoFit/>
          </a:bodyPr>
          <a:lstStyle/>
          <a:p>
            <a:pPr algn="just"/>
            <a:r>
              <a:rPr lang="it-IT" sz="2400" b="1" dirty="0"/>
              <a:t>Così che si intendano e si reputino vicini della terra della città predetta tutti quelli che coabitano in città e nei sobborghi di questa terra, ma non i massari di altri che abitano nelle ville, pure nel caso svolgano servizio di guardia e di pattuglia di questa terra della città. </a:t>
            </a:r>
          </a:p>
        </p:txBody>
      </p:sp>
    </p:spTree>
    <p:extLst>
      <p:ext uri="{BB962C8B-B14F-4D97-AF65-F5344CB8AC3E}">
        <p14:creationId xmlns:p14="http://schemas.microsoft.com/office/powerpoint/2010/main" val="19187625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50006" y="828564"/>
            <a:ext cx="10415520" cy="716902"/>
          </a:xfrm>
        </p:spPr>
        <p:txBody>
          <a:bodyPr/>
          <a:lstStyle/>
          <a:p>
            <a:r>
              <a:rPr lang="it-IT" cap="none" dirty="0"/>
              <a:t>Statuti di Gemona</a:t>
            </a:r>
          </a:p>
        </p:txBody>
      </p:sp>
      <p:sp>
        <p:nvSpPr>
          <p:cNvPr id="3" name="Segnaposto testo 2"/>
          <p:cNvSpPr>
            <a:spLocks noGrp="1"/>
          </p:cNvSpPr>
          <p:nvPr>
            <p:ph type="body" idx="1"/>
          </p:nvPr>
        </p:nvSpPr>
        <p:spPr>
          <a:xfrm>
            <a:off x="837127" y="2009105"/>
            <a:ext cx="10428399" cy="3016536"/>
          </a:xfrm>
        </p:spPr>
        <p:txBody>
          <a:bodyPr>
            <a:normAutofit fontScale="92500" lnSpcReduction="20000"/>
          </a:bodyPr>
          <a:lstStyle/>
          <a:p>
            <a:pPr algn="just"/>
            <a:r>
              <a:rPr lang="it-IT" sz="2400" b="1" cap="none" dirty="0">
                <a:solidFill>
                  <a:schemeClr val="tx1"/>
                </a:solidFill>
              </a:rPr>
              <a:t>Rubrica 44. Se qualcuno darà la morte a un altro. </a:t>
            </a:r>
          </a:p>
          <a:p>
            <a:pPr algn="just"/>
            <a:r>
              <a:rPr lang="it-IT" sz="2400" b="1" cap="none" dirty="0">
                <a:solidFill>
                  <a:schemeClr val="tx1"/>
                </a:solidFill>
              </a:rPr>
              <a:t>Poiché una ragione superiore ispira il convincimento che si debbano subire pene adeguate ai misfatti, essendo l’audacia dei rei repressa del timore , stabiliamo e ordiniamo che chiunque, non conoscendo né carità né umanità, istigato da uno spirito diabolico, ucciderà in qualsiasi modo, una persona o porrà in atto una causa di morte, dimostrata nella forma di legge la sua consapevolezza, se potrà essere catturato, sia punito con la decapitazione. Se il malfattore fuggirà dopo un crimine di tale enormità, il capitano in carica sia tenuto a inseguirlo rapidamente e con sincero impegno. </a:t>
            </a:r>
          </a:p>
        </p:txBody>
      </p:sp>
    </p:spTree>
    <p:extLst>
      <p:ext uri="{BB962C8B-B14F-4D97-AF65-F5344CB8AC3E}">
        <p14:creationId xmlns:p14="http://schemas.microsoft.com/office/powerpoint/2010/main" val="36289650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95459" y="734096"/>
            <a:ext cx="10084158" cy="4708981"/>
          </a:xfrm>
          <a:prstGeom prst="rect">
            <a:avLst/>
          </a:prstGeom>
        </p:spPr>
        <p:txBody>
          <a:bodyPr wrap="square">
            <a:spAutoFit/>
          </a:bodyPr>
          <a:lstStyle/>
          <a:p>
            <a:pPr algn="just"/>
            <a:r>
              <a:rPr lang="it-IT" sz="2000" b="1" dirty="0"/>
              <a:t>Il capitano, inoltre, nel corso dell’inseguimento del malfattore in fuga, possa ordinare a qualsiasi vicino di seguirlo obbligatoriamente per la cattura del malfattore, e se uno dei vicini trascurerà di obbedire a quest’ordine sia condannato ad un’ammenda  di venticinque lire da pagare secondo le modalità esposte in precedenze.</a:t>
            </a:r>
          </a:p>
          <a:p>
            <a:pPr algn="just"/>
            <a:r>
              <a:rPr lang="it-IT" sz="2000" b="1" dirty="0"/>
              <a:t>Mentre il capitano ed i vicini inseguono il malfattore chiunque si accosterà alla casa del malfattore, senza l’ordine del capitano, per asportare i beni in essa presenti o per manometterli  per qualsiasi ragione, sia che voglia lucrare su questi beni sia che intenda  porli al sicuro per il malfattore, incorra nella pena di venticinque lire e inoltre sia tenuto alla restituzione delle cose prelevate. Se il malfattore non potrà essere catturato, sia bandito in perpetuo dalla terra di Gemona e dal suo distretto, e durante questo bando possa essere colpito da chiunque in questa terra e distretto, se in seguito, come detto, verrà trovato nel territorio.</a:t>
            </a:r>
          </a:p>
          <a:p>
            <a:pPr algn="just"/>
            <a:r>
              <a:rPr lang="it-IT" sz="2000" b="1" dirty="0"/>
              <a:t>Egli non possa uscire dal bando se prima gli amici e i parenti più stretti del defunto non gli avranno concesso la pacificazione e se non avrà pagato al capitano e al Comune, per il delitto commesso, duecento lire di piccoli.    </a:t>
            </a:r>
          </a:p>
        </p:txBody>
      </p:sp>
    </p:spTree>
    <p:extLst>
      <p:ext uri="{BB962C8B-B14F-4D97-AF65-F5344CB8AC3E}">
        <p14:creationId xmlns:p14="http://schemas.microsoft.com/office/powerpoint/2010/main" val="21873798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30310" y="828564"/>
            <a:ext cx="10235216" cy="807054"/>
          </a:xfrm>
        </p:spPr>
        <p:txBody>
          <a:bodyPr/>
          <a:lstStyle/>
          <a:p>
            <a:r>
              <a:rPr lang="it-IT" cap="none" dirty="0"/>
              <a:t>Statuti di San Daniele</a:t>
            </a:r>
          </a:p>
        </p:txBody>
      </p:sp>
      <p:sp>
        <p:nvSpPr>
          <p:cNvPr id="3" name="Segnaposto testo 2"/>
          <p:cNvSpPr>
            <a:spLocks noGrp="1"/>
          </p:cNvSpPr>
          <p:nvPr>
            <p:ph type="body" idx="1"/>
          </p:nvPr>
        </p:nvSpPr>
        <p:spPr>
          <a:xfrm>
            <a:off x="309093" y="1674254"/>
            <a:ext cx="10956433" cy="4919729"/>
          </a:xfrm>
        </p:spPr>
        <p:txBody>
          <a:bodyPr>
            <a:noAutofit/>
          </a:bodyPr>
          <a:lstStyle/>
          <a:p>
            <a:pPr algn="just"/>
            <a:r>
              <a:rPr lang="it-IT" b="1" cap="none" dirty="0">
                <a:solidFill>
                  <a:schemeClr val="tx1"/>
                </a:solidFill>
              </a:rPr>
              <a:t>Rubrica XIX. Delle accuse comportanti come effetto, se provate, la pena di morte o una mutilazione per l’accusato.</a:t>
            </a:r>
          </a:p>
          <a:p>
            <a:pPr algn="just"/>
            <a:r>
              <a:rPr lang="it-IT" b="1" cap="none" dirty="0">
                <a:solidFill>
                  <a:schemeClr val="tx1"/>
                </a:solidFill>
              </a:rPr>
              <a:t>Nell’intento di reprimere le faziosità dei malvagi stabiliamo e decretiamo che, qualora vengano mosse nei confronti di una persona accuse tali da compromettere l’onore e da farle rischiare di incorrere nella pena di morte o altra pena corporale che comporti una mutilazione, cioè se le vengono indirizzati epiteti come “ladro”, “assassino”, “traditore” ed altre accuse del genere le quali, se provate, comporterebbero la pena di morte o mutilazione, il responsabile dell’accusa quando questa non possa essere provata, sia condannato all’ammenda di una marca di denari. Sarà comunque tenuto a comparire personalmente in Tribunale per ritrattare le proprie accuse nei confronti del diffamato per ristabilire l’onorabilità. Tre quarti dell’onorabilità saranno devolute alla Comunità e un quarto al signor Gastaldo.</a:t>
            </a:r>
          </a:p>
          <a:p>
            <a:pPr algn="just"/>
            <a:endParaRPr lang="it-IT" b="1" cap="none" dirty="0">
              <a:solidFill>
                <a:schemeClr val="tx1"/>
              </a:solidFill>
            </a:endParaRPr>
          </a:p>
        </p:txBody>
      </p:sp>
    </p:spTree>
    <p:extLst>
      <p:ext uri="{BB962C8B-B14F-4D97-AF65-F5344CB8AC3E}">
        <p14:creationId xmlns:p14="http://schemas.microsoft.com/office/powerpoint/2010/main" val="392079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56068" y="474345"/>
            <a:ext cx="8886422" cy="5016758"/>
          </a:xfrm>
          <a:prstGeom prst="rect">
            <a:avLst/>
          </a:prstGeom>
        </p:spPr>
        <p:txBody>
          <a:bodyPr wrap="square">
            <a:spAutoFit/>
          </a:bodyPr>
          <a:lstStyle/>
          <a:p>
            <a:pPr algn="just"/>
            <a:r>
              <a:rPr lang="it-IT" sz="2000" dirty="0"/>
              <a:t>Considerando e ritenendo utile per la dignità dell'impero e per ovviare a tutti i mali che spesso capitano fra i conti di un comitato e i vescovi della stessa chiesa, per rimuovere del tutto occasioni di lite e di divisione e affinché il vescovo stesso col clero a lui affidato possa vivere in tranquillità e dedicarsi senza alcuna inquietudine alla preghiera, tanto per la salvezza nostra quanto per la stabilità del regno e di tutti coloro che vi abitano, concediamo e doniamo, trasferiamo interamente dal nostro diritto e dominio al diritto e dominio suo, e a lui affidiamo le mura della stessa città, la giurisdizione, la regolamentazione del mercato e ogni pertinenza della pubblica amministrazione tanto all'interno della città quanto all'esterno per un raggio di 3 miglia, determinato e contraddistinto dai confini e dai termini dei territori dei villaggi e dei castelli esistenti, cioè a oriente Beneceto, Casello, </a:t>
            </a:r>
            <a:r>
              <a:rPr lang="it-IT" sz="2000" dirty="0" err="1"/>
              <a:t>Coloreto</a:t>
            </a:r>
            <a:r>
              <a:rPr lang="it-IT" sz="2000" dirty="0"/>
              <a:t>; a meridione Porporano, Alberi, Vigheffio; a occidente Vicofertile, Fraore, </a:t>
            </a:r>
            <a:r>
              <a:rPr lang="it-IT" sz="2000" dirty="0" err="1"/>
              <a:t>Eia</a:t>
            </a:r>
            <a:r>
              <a:rPr lang="it-IT" sz="2000" dirty="0"/>
              <a:t>; a settentrione Baganzola, Casale </a:t>
            </a:r>
            <a:r>
              <a:rPr lang="it-IT" sz="2000" dirty="0" err="1"/>
              <a:t>Parencani</a:t>
            </a:r>
            <a:r>
              <a:rPr lang="it-IT" sz="2000" dirty="0"/>
              <a:t>, </a:t>
            </a:r>
            <a:r>
              <a:rPr lang="it-IT" sz="2000" dirty="0" err="1"/>
              <a:t>Terebiano</a:t>
            </a:r>
            <a:r>
              <a:rPr lang="it-IT" sz="2000" dirty="0"/>
              <a:t>, con tutte le adiacenze e le pertinenze dei predetti luoghi, del tutto sottratti al controllo di altri, e insieme le vie regali, il decorso delle acque e ogni terra colta e incolta ivi adiacente e qualsiasi altra cosa di pubblica pertinenza.</a:t>
            </a:r>
          </a:p>
        </p:txBody>
      </p:sp>
    </p:spTree>
    <p:extLst>
      <p:ext uri="{BB962C8B-B14F-4D97-AF65-F5344CB8AC3E}">
        <p14:creationId xmlns:p14="http://schemas.microsoft.com/office/powerpoint/2010/main" val="222214904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23493" y="686895"/>
            <a:ext cx="10080670" cy="729781"/>
          </a:xfrm>
        </p:spPr>
        <p:txBody>
          <a:bodyPr/>
          <a:lstStyle/>
          <a:p>
            <a:r>
              <a:rPr lang="it-IT" sz="2400" cap="none" dirty="0"/>
              <a:t>Archivio Diplomatico di Trieste, 2E2/8/3,2</a:t>
            </a:r>
            <a:r>
              <a:rPr lang="it-IT" dirty="0"/>
              <a:t/>
            </a:r>
            <a:br>
              <a:rPr lang="it-IT" dirty="0"/>
            </a:br>
            <a:r>
              <a:rPr lang="it-IT" sz="2000" dirty="0"/>
              <a:t>1384</a:t>
            </a:r>
          </a:p>
        </p:txBody>
      </p:sp>
      <p:sp>
        <p:nvSpPr>
          <p:cNvPr id="3" name="Segnaposto testo 2"/>
          <p:cNvSpPr>
            <a:spLocks noGrp="1"/>
          </p:cNvSpPr>
          <p:nvPr>
            <p:ph type="body" idx="1"/>
          </p:nvPr>
        </p:nvSpPr>
        <p:spPr>
          <a:xfrm>
            <a:off x="334851" y="1365161"/>
            <a:ext cx="10789008" cy="4458969"/>
          </a:xfrm>
        </p:spPr>
        <p:txBody>
          <a:bodyPr>
            <a:normAutofit fontScale="92500" lnSpcReduction="20000"/>
          </a:bodyPr>
          <a:lstStyle/>
          <a:p>
            <a:pPr algn="just"/>
            <a:r>
              <a:rPr lang="it-IT" b="1" cap="none" dirty="0">
                <a:solidFill>
                  <a:schemeClr val="tx1"/>
                </a:solidFill>
              </a:rPr>
              <a:t>L’11 ottobre in villa Bagnoli nel luogo detto la </a:t>
            </a:r>
            <a:r>
              <a:rPr lang="it-IT" b="1" cap="none" dirty="0" err="1">
                <a:solidFill>
                  <a:schemeClr val="tx1"/>
                </a:solidFill>
              </a:rPr>
              <a:t>Jama</a:t>
            </a:r>
            <a:r>
              <a:rPr lang="it-IT" b="1" cap="none" dirty="0">
                <a:solidFill>
                  <a:schemeClr val="tx1"/>
                </a:solidFill>
              </a:rPr>
              <a:t> davanti alla casa di abitazione di </a:t>
            </a:r>
            <a:r>
              <a:rPr lang="it-IT" b="1" cap="none" dirty="0" err="1">
                <a:solidFill>
                  <a:schemeClr val="tx1"/>
                </a:solidFill>
              </a:rPr>
              <a:t>Vorlico</a:t>
            </a:r>
            <a:r>
              <a:rPr lang="it-IT" b="1" cap="none" dirty="0">
                <a:solidFill>
                  <a:schemeClr val="tx1"/>
                </a:solidFill>
              </a:rPr>
              <a:t>, fu inviato il maestro </a:t>
            </a:r>
            <a:r>
              <a:rPr lang="it-IT" b="1" cap="none" dirty="0" err="1">
                <a:solidFill>
                  <a:schemeClr val="tx1"/>
                </a:solidFill>
              </a:rPr>
              <a:t>cirosico</a:t>
            </a:r>
            <a:r>
              <a:rPr lang="it-IT" b="1" cap="none" dirty="0">
                <a:solidFill>
                  <a:schemeClr val="tx1"/>
                </a:solidFill>
              </a:rPr>
              <a:t> </a:t>
            </a:r>
            <a:r>
              <a:rPr lang="it-IT" b="1" cap="none" dirty="0" err="1">
                <a:solidFill>
                  <a:schemeClr val="tx1"/>
                </a:solidFill>
              </a:rPr>
              <a:t>Beltramo</a:t>
            </a:r>
            <a:r>
              <a:rPr lang="it-IT" b="1" cap="none" dirty="0">
                <a:solidFill>
                  <a:schemeClr val="tx1"/>
                </a:solidFill>
              </a:rPr>
              <a:t>, salariato del Comune di Trieste, con Giovanni de Argento in qualità di notaio dei malefici per conto del capitano di Trieste per vedere </a:t>
            </a:r>
            <a:r>
              <a:rPr lang="it-IT" b="1" cap="none" dirty="0" err="1">
                <a:solidFill>
                  <a:schemeClr val="tx1"/>
                </a:solidFill>
              </a:rPr>
              <a:t>Volrico</a:t>
            </a:r>
            <a:r>
              <a:rPr lang="it-IT" b="1" cap="none" dirty="0">
                <a:solidFill>
                  <a:schemeClr val="tx1"/>
                </a:solidFill>
              </a:rPr>
              <a:t> </a:t>
            </a:r>
            <a:r>
              <a:rPr lang="it-IT" b="1" cap="none" dirty="0" err="1">
                <a:solidFill>
                  <a:schemeClr val="tx1"/>
                </a:solidFill>
              </a:rPr>
              <a:t>Screben</a:t>
            </a:r>
            <a:r>
              <a:rPr lang="it-IT" b="1" cap="none" dirty="0">
                <a:solidFill>
                  <a:schemeClr val="tx1"/>
                </a:solidFill>
              </a:rPr>
              <a:t> </a:t>
            </a:r>
            <a:r>
              <a:rPr lang="it-IT" b="1" cap="none" dirty="0" err="1">
                <a:solidFill>
                  <a:schemeClr val="tx1"/>
                </a:solidFill>
              </a:rPr>
              <a:t>cerdone</a:t>
            </a:r>
            <a:r>
              <a:rPr lang="it-IT" b="1" cap="none" dirty="0">
                <a:solidFill>
                  <a:schemeClr val="tx1"/>
                </a:solidFill>
              </a:rPr>
              <a:t> trovato morto e spogliato dallo stesso maestro </a:t>
            </a:r>
            <a:r>
              <a:rPr lang="it-IT" b="1" cap="none" dirty="0" err="1">
                <a:solidFill>
                  <a:schemeClr val="tx1"/>
                </a:solidFill>
              </a:rPr>
              <a:t>Beltramo</a:t>
            </a:r>
            <a:r>
              <a:rPr lang="it-IT" b="1" cap="none" dirty="0">
                <a:solidFill>
                  <a:schemeClr val="tx1"/>
                </a:solidFill>
              </a:rPr>
              <a:t> alla presenza di me Giovanni de Argento notaio, di Marino de </a:t>
            </a:r>
            <a:r>
              <a:rPr lang="it-IT" b="1" cap="none" dirty="0" err="1">
                <a:solidFill>
                  <a:schemeClr val="tx1"/>
                </a:solidFill>
              </a:rPr>
              <a:t>Ricmagna</a:t>
            </a:r>
            <a:r>
              <a:rPr lang="it-IT" b="1" cap="none" dirty="0">
                <a:solidFill>
                  <a:schemeClr val="tx1"/>
                </a:solidFill>
              </a:rPr>
              <a:t> e di </a:t>
            </a:r>
            <a:r>
              <a:rPr lang="it-IT" b="1" cap="none" dirty="0" err="1">
                <a:solidFill>
                  <a:schemeClr val="tx1"/>
                </a:solidFill>
              </a:rPr>
              <a:t>Pernardi</a:t>
            </a:r>
            <a:r>
              <a:rPr lang="it-IT" b="1" cap="none" dirty="0">
                <a:solidFill>
                  <a:schemeClr val="tx1"/>
                </a:solidFill>
              </a:rPr>
              <a:t> de </a:t>
            </a:r>
            <a:r>
              <a:rPr lang="it-IT" b="1" cap="none" dirty="0" err="1">
                <a:solidFill>
                  <a:schemeClr val="tx1"/>
                </a:solidFill>
              </a:rPr>
              <a:t>Preseriano</a:t>
            </a:r>
            <a:r>
              <a:rPr lang="it-IT" b="1" cap="none" dirty="0">
                <a:solidFill>
                  <a:schemeClr val="tx1"/>
                </a:solidFill>
              </a:rPr>
              <a:t>. Lo stesso </a:t>
            </a:r>
            <a:r>
              <a:rPr lang="it-IT" b="1" cap="none" dirty="0" err="1">
                <a:solidFill>
                  <a:schemeClr val="tx1"/>
                </a:solidFill>
              </a:rPr>
              <a:t>magister</a:t>
            </a:r>
            <a:r>
              <a:rPr lang="it-IT" b="1" cap="none" dirty="0">
                <a:solidFill>
                  <a:schemeClr val="tx1"/>
                </a:solidFill>
              </a:rPr>
              <a:t> </a:t>
            </a:r>
            <a:r>
              <a:rPr lang="it-IT" b="1" cap="none" dirty="0" err="1">
                <a:solidFill>
                  <a:schemeClr val="tx1"/>
                </a:solidFill>
              </a:rPr>
              <a:t>Beltramo</a:t>
            </a:r>
            <a:r>
              <a:rPr lang="it-IT" b="1" cap="none" dirty="0">
                <a:solidFill>
                  <a:schemeClr val="tx1"/>
                </a:solidFill>
              </a:rPr>
              <a:t> disse a me notaio che a </a:t>
            </a:r>
            <a:r>
              <a:rPr lang="it-IT" b="1" cap="none" dirty="0" err="1">
                <a:solidFill>
                  <a:schemeClr val="tx1"/>
                </a:solidFill>
              </a:rPr>
              <a:t>Vor</a:t>
            </a:r>
            <a:r>
              <a:rPr lang="it-IT" b="1" cap="none" dirty="0">
                <a:solidFill>
                  <a:schemeClr val="tx1"/>
                </a:solidFill>
              </a:rPr>
              <a:t>(l)</a:t>
            </a:r>
            <a:r>
              <a:rPr lang="it-IT" b="1" cap="none" dirty="0" err="1">
                <a:solidFill>
                  <a:schemeClr val="tx1"/>
                </a:solidFill>
              </a:rPr>
              <a:t>ico</a:t>
            </a:r>
            <a:r>
              <a:rPr lang="it-IT" b="1" cap="none" dirty="0">
                <a:solidFill>
                  <a:schemeClr val="tx1"/>
                </a:solidFill>
              </a:rPr>
              <a:t> era stato rotto il collo e che aveva una ferita in testa dal lato sinistro con effusione di sangue non però mortale; sentite le circostanze mi trasmise a me in qualità di notaio che lo stesso </a:t>
            </a:r>
            <a:r>
              <a:rPr lang="it-IT" b="1" cap="none" dirty="0" err="1">
                <a:solidFill>
                  <a:schemeClr val="tx1"/>
                </a:solidFill>
              </a:rPr>
              <a:t>Volrico</a:t>
            </a:r>
            <a:r>
              <a:rPr lang="it-IT" b="1" cap="none" dirty="0">
                <a:solidFill>
                  <a:schemeClr val="tx1"/>
                </a:solidFill>
              </a:rPr>
              <a:t> era caduto dal ponte di Bagnoli da sopra e che lo avevano trovato </a:t>
            </a:r>
            <a:r>
              <a:rPr lang="it-IT" b="1" cap="none" dirty="0" err="1">
                <a:solidFill>
                  <a:schemeClr val="tx1"/>
                </a:solidFill>
              </a:rPr>
              <a:t>Ostermano</a:t>
            </a:r>
            <a:r>
              <a:rPr lang="it-IT" b="1" cap="none" dirty="0">
                <a:solidFill>
                  <a:schemeClr val="tx1"/>
                </a:solidFill>
              </a:rPr>
              <a:t> de </a:t>
            </a:r>
            <a:r>
              <a:rPr lang="it-IT" b="1" cap="none" dirty="0" err="1">
                <a:solidFill>
                  <a:schemeClr val="tx1"/>
                </a:solidFill>
              </a:rPr>
              <a:t>Sinoxcha</a:t>
            </a:r>
            <a:r>
              <a:rPr lang="it-IT" b="1" cap="none" dirty="0">
                <a:solidFill>
                  <a:schemeClr val="tx1"/>
                </a:solidFill>
              </a:rPr>
              <a:t>, suo figlio Marino detto Serico e Martino </a:t>
            </a:r>
            <a:r>
              <a:rPr lang="it-IT" b="1" cap="none" dirty="0" err="1">
                <a:solidFill>
                  <a:schemeClr val="tx1"/>
                </a:solidFill>
              </a:rPr>
              <a:t>Pictar</a:t>
            </a:r>
            <a:r>
              <a:rPr lang="it-IT" b="1" cap="none" dirty="0">
                <a:solidFill>
                  <a:schemeClr val="tx1"/>
                </a:solidFill>
              </a:rPr>
              <a:t>. Enrico disse che Martino aveva trovato (il morto) sotto il ponte.</a:t>
            </a:r>
            <a:r>
              <a:rPr lang="it-IT" b="1" dirty="0"/>
              <a:t> </a:t>
            </a:r>
          </a:p>
          <a:p>
            <a:pPr algn="just"/>
            <a:r>
              <a:rPr lang="it-IT" b="1" cap="none" dirty="0">
                <a:solidFill>
                  <a:schemeClr val="tx1"/>
                </a:solidFill>
              </a:rPr>
              <a:t>Fu interrogato il </a:t>
            </a:r>
            <a:r>
              <a:rPr lang="it-IT" b="1" cap="none" dirty="0" err="1">
                <a:solidFill>
                  <a:schemeClr val="tx1"/>
                </a:solidFill>
              </a:rPr>
              <a:t>magister</a:t>
            </a:r>
            <a:r>
              <a:rPr lang="it-IT" b="1" cap="none" dirty="0">
                <a:solidFill>
                  <a:schemeClr val="tx1"/>
                </a:solidFill>
              </a:rPr>
              <a:t> </a:t>
            </a:r>
            <a:r>
              <a:rPr lang="it-IT" b="1" cap="none" dirty="0" err="1">
                <a:solidFill>
                  <a:schemeClr val="tx1"/>
                </a:solidFill>
              </a:rPr>
              <a:t>cirosico</a:t>
            </a:r>
            <a:r>
              <a:rPr lang="it-IT" b="1" cap="none" dirty="0">
                <a:solidFill>
                  <a:schemeClr val="tx1"/>
                </a:solidFill>
              </a:rPr>
              <a:t> </a:t>
            </a:r>
            <a:r>
              <a:rPr lang="it-IT" b="1" cap="none" dirty="0" err="1">
                <a:solidFill>
                  <a:schemeClr val="tx1"/>
                </a:solidFill>
              </a:rPr>
              <a:t>Beltramo</a:t>
            </a:r>
            <a:r>
              <a:rPr lang="it-IT" b="1" cap="none" dirty="0">
                <a:solidFill>
                  <a:schemeClr val="tx1"/>
                </a:solidFill>
              </a:rPr>
              <a:t> per saper se la ferita che aveva </a:t>
            </a:r>
            <a:r>
              <a:rPr lang="it-IT" b="1" cap="none" dirty="0" err="1">
                <a:solidFill>
                  <a:schemeClr val="tx1"/>
                </a:solidFill>
              </a:rPr>
              <a:t>Volrico</a:t>
            </a:r>
            <a:r>
              <a:rPr lang="it-IT" b="1" cap="none" dirty="0">
                <a:solidFill>
                  <a:schemeClr val="tx1"/>
                </a:solidFill>
              </a:rPr>
              <a:t> in testa con effusione di sangue era una ferita dovuta alla percussione di alcuno mi ripose che era dovuta certamente alla caduta.</a:t>
            </a:r>
          </a:p>
          <a:p>
            <a:pPr algn="just"/>
            <a:r>
              <a:rPr lang="it-IT" b="1" cap="none" dirty="0">
                <a:solidFill>
                  <a:schemeClr val="tx1"/>
                </a:solidFill>
              </a:rPr>
              <a:t>Interrogato se la frattura del collo fosse dovuta ad una percossa di qualcuno o fosse stato strangolato da qualcuno rispose che era caduto.</a:t>
            </a:r>
          </a:p>
          <a:p>
            <a:pPr algn="just"/>
            <a:endParaRPr lang="it-IT" cap="none" dirty="0">
              <a:solidFill>
                <a:schemeClr val="tx1"/>
              </a:solidFill>
            </a:endParaRPr>
          </a:p>
        </p:txBody>
      </p:sp>
    </p:spTree>
    <p:extLst>
      <p:ext uri="{BB962C8B-B14F-4D97-AF65-F5344CB8AC3E}">
        <p14:creationId xmlns:p14="http://schemas.microsoft.com/office/powerpoint/2010/main" val="23755583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17432" y="463639"/>
            <a:ext cx="10248094" cy="656823"/>
          </a:xfrm>
        </p:spPr>
        <p:txBody>
          <a:bodyPr>
            <a:normAutofit/>
          </a:bodyPr>
          <a:lstStyle/>
          <a:p>
            <a:r>
              <a:rPr lang="it-IT" cap="none" dirty="0"/>
              <a:t>Statuti di Gemona</a:t>
            </a:r>
          </a:p>
        </p:txBody>
      </p:sp>
      <p:sp>
        <p:nvSpPr>
          <p:cNvPr id="3" name="Segnaposto testo 2"/>
          <p:cNvSpPr>
            <a:spLocks noGrp="1"/>
          </p:cNvSpPr>
          <p:nvPr>
            <p:ph type="body" idx="1"/>
          </p:nvPr>
        </p:nvSpPr>
        <p:spPr>
          <a:xfrm>
            <a:off x="695459" y="1790163"/>
            <a:ext cx="10570067" cy="3235477"/>
          </a:xfrm>
        </p:spPr>
        <p:txBody>
          <a:bodyPr>
            <a:normAutofit fontScale="25000" lnSpcReduction="20000"/>
          </a:bodyPr>
          <a:lstStyle/>
          <a:p>
            <a:pPr algn="just"/>
            <a:r>
              <a:rPr lang="it-IT" sz="9600" b="1" cap="none" dirty="0">
                <a:solidFill>
                  <a:schemeClr val="tx1"/>
                </a:solidFill>
              </a:rPr>
              <a:t>Rubrica 84. Dell’eliminazione delle inimicizie.</a:t>
            </a:r>
          </a:p>
          <a:p>
            <a:pPr algn="just"/>
            <a:r>
              <a:rPr lang="it-IT" sz="9600" b="1" cap="none" dirty="0">
                <a:solidFill>
                  <a:schemeClr val="tx1"/>
                </a:solidFill>
              </a:rPr>
              <a:t>Stabiliamo e ordiniamo allo scopo di eliminare le rimuovere le risse, gli odi e le malevolenze che insorgono di anno in anno e di giorno in giorno, che siano eletti ed incaricati ogni anno dei probiviri, precisamente due per quartiere, con il compito di estirpare  ed eliminare tali inimicizie e di ricondurre le persone, in seguito al giuramento di rito prestato davanti agli stessi probiviri con buona intenzione e libera volontà, ad una vera pace o benevolenza. Se qualcuno non vorrà accettare la pacificazione, da trattare nei termini descritti, alcuni di coloro che avevano il compito di condurre la trattativa assumano l’obbligo e il dovere di riferirlo al consiglio e al massaro, e il Consiglio stesso sia tenuto a prendere in merito i provvedimenti che egli sembrassero più adeguati.</a:t>
            </a:r>
          </a:p>
          <a:p>
            <a:pPr algn="just"/>
            <a:endParaRPr lang="it-IT" cap="none" dirty="0"/>
          </a:p>
        </p:txBody>
      </p:sp>
    </p:spTree>
    <p:extLst>
      <p:ext uri="{BB962C8B-B14F-4D97-AF65-F5344CB8AC3E}">
        <p14:creationId xmlns:p14="http://schemas.microsoft.com/office/powerpoint/2010/main" val="1464963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4" y="828564"/>
            <a:ext cx="10351752" cy="768416"/>
          </a:xfrm>
        </p:spPr>
        <p:txBody>
          <a:bodyPr/>
          <a:lstStyle/>
          <a:p>
            <a:r>
              <a:rPr lang="it-IT" cap="none" dirty="0"/>
              <a:t>Statuti di Cividale.</a:t>
            </a:r>
          </a:p>
        </p:txBody>
      </p:sp>
      <p:sp>
        <p:nvSpPr>
          <p:cNvPr id="3" name="Segnaposto testo 2"/>
          <p:cNvSpPr>
            <a:spLocks noGrp="1"/>
          </p:cNvSpPr>
          <p:nvPr>
            <p:ph type="body" idx="1"/>
          </p:nvPr>
        </p:nvSpPr>
        <p:spPr>
          <a:xfrm>
            <a:off x="605307" y="1893195"/>
            <a:ext cx="10467035" cy="1896074"/>
          </a:xfrm>
        </p:spPr>
        <p:txBody>
          <a:bodyPr>
            <a:noAutofit/>
          </a:bodyPr>
          <a:lstStyle/>
          <a:p>
            <a:r>
              <a:rPr lang="it-IT" b="1" cap="none" dirty="0">
                <a:solidFill>
                  <a:schemeClr val="tx1"/>
                </a:solidFill>
              </a:rPr>
              <a:t>Rubrica 34. Dei padri di famiglia che castigano la loro servitù ferendo o sferzando la medesima</a:t>
            </a:r>
          </a:p>
          <a:p>
            <a:pPr algn="just"/>
            <a:r>
              <a:rPr lang="it-IT" b="1" cap="none" dirty="0">
                <a:solidFill>
                  <a:schemeClr val="tx1"/>
                </a:solidFill>
              </a:rPr>
              <a:t>Il padre di famiglia che avrà sferzato, o ferito, o colpito in qualsiasi altro modo la sua servitù, a lui soggetta in ragione della patria potestà, non incorra in alcuna pena a seguito delle percosse o delle ferite anzidette, salvo il diritto del dominio della città nel caso che, per effetto di tali percosse e ferite, sia sopraggiunta la morte. Se invero il padre di famiglia, con una mano, i piedi o un bastone, avrà colpito o picchiato senza effusione di sangue il servo o il domestico suo che in cambio di una somma, vive con lui, per questo in nessun modo sia condannato ma se lo avrà  ferito  con un bastone o armi finito a provocare fuoriuscita di sangue, sia condannato alla metà della pena nella quale incorrerebbe se avesse offeso un altro.</a:t>
            </a:r>
          </a:p>
        </p:txBody>
      </p:sp>
    </p:spTree>
    <p:extLst>
      <p:ext uri="{BB962C8B-B14F-4D97-AF65-F5344CB8AC3E}">
        <p14:creationId xmlns:p14="http://schemas.microsoft.com/office/powerpoint/2010/main" val="23590145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89408" y="798490"/>
            <a:ext cx="8216722" cy="3785652"/>
          </a:xfrm>
          <a:prstGeom prst="rect">
            <a:avLst/>
          </a:prstGeom>
        </p:spPr>
        <p:txBody>
          <a:bodyPr wrap="square">
            <a:spAutoFit/>
          </a:bodyPr>
          <a:lstStyle/>
          <a:p>
            <a:r>
              <a:rPr lang="it-IT" sz="2000" dirty="0"/>
              <a:t>Statuti di Cividale.</a:t>
            </a:r>
          </a:p>
          <a:p>
            <a:endParaRPr lang="it-IT" sz="2000" dirty="0"/>
          </a:p>
          <a:p>
            <a:pPr algn="just"/>
            <a:r>
              <a:rPr lang="it-IT" sz="2000" b="1" dirty="0"/>
              <a:t>Rubrica 38. Di coloro che picchiano i ribaldi e le meretrici</a:t>
            </a:r>
          </a:p>
          <a:p>
            <a:pPr algn="just"/>
            <a:endParaRPr lang="it-IT" sz="2000" b="1" dirty="0"/>
          </a:p>
          <a:p>
            <a:pPr algn="just"/>
            <a:r>
              <a:rPr lang="it-IT" sz="2000" b="1" dirty="0"/>
              <a:t>Se qualcuno vicino o abitatore di detta terra della città, di onorevole condizione e reputazione, avrà visto qualche ribaldo o pubblica meretrice nel fare lite o strepito con altri, gli sia consentito dividere tali ribaldo e tale meretrice e battere moderatamente con mano e con piede e senza effusione di sangue, salvo che per caso sia uscito sangue dal naso o dalla bocca e in seguito a ciò non incorra in alcuna pena . Si intenda per ribaldo un uomo vagabondo, che non ha un domicilio o che alla taverna sia solito giocarsi i panni della schiena.</a:t>
            </a:r>
          </a:p>
        </p:txBody>
      </p:sp>
    </p:spTree>
    <p:extLst>
      <p:ext uri="{BB962C8B-B14F-4D97-AF65-F5344CB8AC3E}">
        <p14:creationId xmlns:p14="http://schemas.microsoft.com/office/powerpoint/2010/main" val="20744379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87132" y="1171977"/>
            <a:ext cx="7456868" cy="3477875"/>
          </a:xfrm>
          <a:prstGeom prst="rect">
            <a:avLst/>
          </a:prstGeom>
        </p:spPr>
        <p:txBody>
          <a:bodyPr wrap="square">
            <a:spAutoFit/>
          </a:bodyPr>
          <a:lstStyle/>
          <a:p>
            <a:pPr algn="just"/>
            <a:r>
              <a:rPr lang="it-IT" sz="2000" b="1" dirty="0"/>
              <a:t>Statuti di Cividale.</a:t>
            </a:r>
          </a:p>
          <a:p>
            <a:pPr algn="just"/>
            <a:endParaRPr lang="it-IT" sz="2000" b="1" dirty="0"/>
          </a:p>
          <a:p>
            <a:pPr algn="just"/>
            <a:r>
              <a:rPr lang="it-IT" sz="2000" b="1" dirty="0"/>
              <a:t>Rubrica 39. Dei ribaldi e delle meretrici pubbliche che rissano tra loro.</a:t>
            </a:r>
          </a:p>
          <a:p>
            <a:pPr algn="just"/>
            <a:endParaRPr lang="it-IT" sz="2000" b="1" dirty="0"/>
          </a:p>
          <a:p>
            <a:pPr algn="just"/>
            <a:r>
              <a:rPr lang="it-IT" sz="2000" b="1" dirty="0"/>
              <a:t>I ribaldi e le meretrici pubbliche, se fecero tra loro una rissa o si scambiarono botte e ferite, paghino al gastaldo la consueta </a:t>
            </a:r>
            <a:r>
              <a:rPr lang="it-IT" sz="2000" b="1" dirty="0" err="1"/>
              <a:t>vadia</a:t>
            </a:r>
            <a:r>
              <a:rPr lang="it-IT" sz="2000" b="1" dirty="0"/>
              <a:t>, e se non avranno avuto di che pagare siano messi alla catena della pigna, destinati a rimanere per tre giorni continuativamente. E in merito a queste botte e ferite, se siano leggere o meno, ci si attenga alla deliberazione del consiglio.</a:t>
            </a:r>
          </a:p>
        </p:txBody>
      </p:sp>
    </p:spTree>
    <p:extLst>
      <p:ext uri="{BB962C8B-B14F-4D97-AF65-F5344CB8AC3E}">
        <p14:creationId xmlns:p14="http://schemas.microsoft.com/office/powerpoint/2010/main" val="237014803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21983" y="450761"/>
            <a:ext cx="9256242" cy="309093"/>
          </a:xfrm>
        </p:spPr>
        <p:txBody>
          <a:bodyPr>
            <a:normAutofit fontScale="90000"/>
          </a:bodyPr>
          <a:lstStyle/>
          <a:p>
            <a:r>
              <a:rPr lang="it-IT" dirty="0"/>
              <a:t>Statuti San Daniele </a:t>
            </a:r>
          </a:p>
        </p:txBody>
      </p:sp>
      <p:sp>
        <p:nvSpPr>
          <p:cNvPr id="3" name="Segnaposto testo 2"/>
          <p:cNvSpPr>
            <a:spLocks noGrp="1"/>
          </p:cNvSpPr>
          <p:nvPr>
            <p:ph type="body" sz="half" idx="2"/>
          </p:nvPr>
        </p:nvSpPr>
        <p:spPr>
          <a:xfrm>
            <a:off x="965915" y="1043190"/>
            <a:ext cx="10312312" cy="4748012"/>
          </a:xfrm>
        </p:spPr>
        <p:txBody>
          <a:bodyPr>
            <a:normAutofit/>
          </a:bodyPr>
          <a:lstStyle/>
          <a:p>
            <a:pPr algn="just"/>
            <a:r>
              <a:rPr lang="it-IT" sz="2400" b="1" cap="none" dirty="0"/>
              <a:t>Rubrica XXI. Delle espressioni offensive rivolte da donne contro uomini.</a:t>
            </a:r>
          </a:p>
          <a:p>
            <a:pPr algn="just"/>
            <a:r>
              <a:rPr lang="it-IT" sz="2400" b="1" cap="none" dirty="0"/>
              <a:t>Nell’intento di reprimere la sfacciataggine delle donne stabiliamo e decretiamo che le donne di qualsiasi condizione che esprimono giudizi diffamatori o lanciano epiteti offensivi nei confronti degli uomini, siano punite con l’ammenda di quaranta denari ogni qualvolta esse incorrano in tale reato e ne derivi querela. Tre quarti di detta ammenda saranno devoluti alla Comunità e un quarto al signor Gastaldo.</a:t>
            </a:r>
          </a:p>
          <a:p>
            <a:pPr algn="just"/>
            <a:endParaRPr lang="it-IT" sz="2400" b="1" cap="none" dirty="0"/>
          </a:p>
        </p:txBody>
      </p:sp>
    </p:spTree>
    <p:extLst>
      <p:ext uri="{BB962C8B-B14F-4D97-AF65-F5344CB8AC3E}">
        <p14:creationId xmlns:p14="http://schemas.microsoft.com/office/powerpoint/2010/main" val="14562433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416675" y="751344"/>
            <a:ext cx="8474299" cy="3785652"/>
          </a:xfrm>
          <a:prstGeom prst="rect">
            <a:avLst/>
          </a:prstGeom>
        </p:spPr>
        <p:txBody>
          <a:bodyPr wrap="square">
            <a:spAutoFit/>
          </a:bodyPr>
          <a:lstStyle/>
          <a:p>
            <a:pPr algn="just"/>
            <a:r>
              <a:rPr lang="it-IT" sz="2000" b="1" dirty="0"/>
              <a:t>Statuti di Gemona del Friuli</a:t>
            </a:r>
          </a:p>
          <a:p>
            <a:pPr algn="just"/>
            <a:endParaRPr lang="it-IT" sz="2000" b="1" dirty="0"/>
          </a:p>
          <a:p>
            <a:pPr algn="just"/>
            <a:r>
              <a:rPr lang="it-IT" sz="2000" b="1" dirty="0"/>
              <a:t>Rubrica 10. Se qualcuno dirà parole ingiuriose contro il padre o la madre.</a:t>
            </a:r>
          </a:p>
          <a:p>
            <a:pPr algn="just"/>
            <a:endParaRPr lang="it-IT" sz="2000" b="1" dirty="0"/>
          </a:p>
          <a:p>
            <a:pPr algn="just"/>
            <a:r>
              <a:rPr lang="it-IT" sz="2000" b="1" dirty="0"/>
              <a:t>Stabiliamo e ordiniamo che se una persona si dimostrerà così malvagia da dire o proferire parole ingiuriose o infamanti contro e avverso il padre o la madre, la persona responsabile del reato incorra senz’altro nella pena di una marca di denari, e se non pagherà immediatamente sia reclusa in carcere dal dominio per un mese. Riguardo a tali trasgressioni si presti fede al padre o alla madre o a qualsiasi persona degna di fede. Queste disposizioni siano applicate a condizione che venga presentata querela dal padre, dalla madre o da un altro congiunto. </a:t>
            </a:r>
          </a:p>
        </p:txBody>
      </p:sp>
    </p:spTree>
    <p:extLst>
      <p:ext uri="{BB962C8B-B14F-4D97-AF65-F5344CB8AC3E}">
        <p14:creationId xmlns:p14="http://schemas.microsoft.com/office/powerpoint/2010/main" val="2096885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751344"/>
            <a:ext cx="6096000" cy="369332"/>
          </a:xfrm>
          <a:prstGeom prst="rect">
            <a:avLst/>
          </a:prstGeom>
        </p:spPr>
        <p:txBody>
          <a:bodyPr>
            <a:spAutoFit/>
          </a:bodyPr>
          <a:lstStyle/>
          <a:p>
            <a:endParaRPr lang="it-IT" dirty="0"/>
          </a:p>
        </p:txBody>
      </p:sp>
      <p:sp>
        <p:nvSpPr>
          <p:cNvPr id="3" name="Rettangolo 2"/>
          <p:cNvSpPr/>
          <p:nvPr/>
        </p:nvSpPr>
        <p:spPr>
          <a:xfrm>
            <a:off x="218941" y="889844"/>
            <a:ext cx="11204619" cy="4401205"/>
          </a:xfrm>
          <a:prstGeom prst="rect">
            <a:avLst/>
          </a:prstGeom>
        </p:spPr>
        <p:txBody>
          <a:bodyPr wrap="square">
            <a:spAutoFit/>
          </a:bodyPr>
          <a:lstStyle/>
          <a:p>
            <a:pPr algn="just"/>
            <a:r>
              <a:rPr lang="it-IT" sz="2000" b="1" dirty="0"/>
              <a:t>Statuti di Cividale </a:t>
            </a:r>
          </a:p>
          <a:p>
            <a:pPr algn="just"/>
            <a:endParaRPr lang="it-IT" sz="2000" b="1" dirty="0"/>
          </a:p>
          <a:p>
            <a:pPr algn="just"/>
            <a:r>
              <a:rPr lang="it-IT" sz="2000" b="1" dirty="0"/>
              <a:t>Rubrica 5. Di coloro che bastonano il padre o la madre.</a:t>
            </a:r>
          </a:p>
          <a:p>
            <a:pPr algn="just"/>
            <a:endParaRPr lang="it-IT" sz="2000" b="1" dirty="0"/>
          </a:p>
          <a:p>
            <a:pPr algn="just"/>
            <a:r>
              <a:rPr lang="it-IT" sz="2000" b="1" dirty="0"/>
              <a:t>Parimenti, se qualcuno avrà bastonato il padre o la madre e questo sia dimostrato validamente con giuramento del padre o della madre, rimanga un anno e un giorno fuori dalla terra della città, dai sobborghi e dal distretto. E nondimeno sia condannato secondo la qualità dell’offesa della bastonatura  o della percossa e dell’eccesso perpetrati, così com’è indicato nel tenore dei presenti statuti. Se invero qualcuno avrà fatto richiesta per colui affinché sia ricondotto a risiedere nella terra, colui che abbia presentato la domanda paghi una marca di denari; e nondimeno il figlio, che eccedette, come si è detto, permanga fuori dalla terra. Se poi il figlio prese dei beni del padre in misura superiore alla volontà di questi sia preso personalmente, e trattenuto in carcere secondo il volere del padre a proprie spese, fintantoché il figlio avrà restituito quanto preso o sarà stato in accordo col padre, attenendosi per le cose ricevute al giuramento del padre. </a:t>
            </a:r>
          </a:p>
        </p:txBody>
      </p:sp>
    </p:spTree>
    <p:extLst>
      <p:ext uri="{BB962C8B-B14F-4D97-AF65-F5344CB8AC3E}">
        <p14:creationId xmlns:p14="http://schemas.microsoft.com/office/powerpoint/2010/main" val="11292168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37883" y="296214"/>
            <a:ext cx="10328856" cy="5940088"/>
          </a:xfrm>
          <a:prstGeom prst="rect">
            <a:avLst/>
          </a:prstGeom>
        </p:spPr>
        <p:txBody>
          <a:bodyPr wrap="square">
            <a:spAutoFit/>
          </a:bodyPr>
          <a:lstStyle/>
          <a:p>
            <a:pPr algn="just"/>
            <a:r>
              <a:rPr lang="it-IT" sz="2000" b="1" dirty="0"/>
              <a:t>Statuti di Cividale </a:t>
            </a:r>
          </a:p>
          <a:p>
            <a:pPr algn="just"/>
            <a:endParaRPr lang="it-IT" sz="2000" b="1" dirty="0"/>
          </a:p>
          <a:p>
            <a:pPr algn="just"/>
            <a:r>
              <a:rPr lang="it-IT" sz="2000" b="1" dirty="0"/>
              <a:t>Rubrica 67. Del non giocare con dadi truccati.</a:t>
            </a:r>
          </a:p>
          <a:p>
            <a:pPr algn="just"/>
            <a:endParaRPr lang="it-IT" sz="2000" b="1" dirty="0"/>
          </a:p>
          <a:p>
            <a:pPr algn="just"/>
            <a:r>
              <a:rPr lang="it-IT" sz="2000" b="1" dirty="0"/>
              <a:t>E’ stato ordinato e stabilito che nessuno giochi con dadi di numero maggiore o minore oppure falsi; e chi avrà trasgredito paghi al comune XL denari, fatta salva la </a:t>
            </a:r>
            <a:r>
              <a:rPr lang="it-IT" sz="2000" b="1" dirty="0" err="1"/>
              <a:t>vadia</a:t>
            </a:r>
            <a:r>
              <a:rPr lang="it-IT" sz="2000" b="1" dirty="0"/>
              <a:t> del gastaldo.  E nel caso non possa pagare reti tre giorni alla catena della pigna senza protezione; e che si attribuisca fede ad un solo uomo onesto. Ugualmente , che colui il quale abbia così guadagnato renda quanto lucrato. </a:t>
            </a:r>
          </a:p>
          <a:p>
            <a:pPr algn="just"/>
            <a:endParaRPr lang="it-IT" sz="2000" b="1" dirty="0"/>
          </a:p>
          <a:p>
            <a:pPr algn="just"/>
            <a:r>
              <a:rPr lang="it-IT" sz="2000" b="1" dirty="0"/>
              <a:t>Rubrica 79. Del non tenere gioco di notte</a:t>
            </a:r>
          </a:p>
          <a:p>
            <a:pPr algn="just"/>
            <a:endParaRPr lang="it-IT" sz="2000" b="1" dirty="0"/>
          </a:p>
          <a:p>
            <a:pPr algn="just"/>
            <a:r>
              <a:rPr lang="it-IT" sz="2000" b="1" dirty="0"/>
              <a:t>Nessuna persona di giorno e di notte abbia l’ardire di tenere gioco o baratteria nella sua cassa o nel terreno della chiesa maggiore della città, o in altri luoghi consacrati o in altri luoghi nascosti in città o nei sobborghi, a meno che non fosse nelle pubbliche piazze o taverne o altri posti senza frode di giorno, e nella casa del comune, di notte nelle festività del Natale di Cristo. E se qualcuno avrà trasgredito, paghi al comune mezza marca, mentre chi avrà giocato versi per ogni volta XL denari al comune; e oltre questo non vi sia tornaconto per il mutuante nei confronti del principale circa la somma che concesse in merito a </a:t>
            </a:r>
            <a:r>
              <a:rPr lang="it-IT" sz="2000" b="1" dirty="0" err="1"/>
              <a:t>sifatto</a:t>
            </a:r>
            <a:r>
              <a:rPr lang="it-IT" sz="2000" b="1" dirty="0"/>
              <a:t> gioco. </a:t>
            </a:r>
          </a:p>
        </p:txBody>
      </p:sp>
    </p:spTree>
    <p:extLst>
      <p:ext uri="{BB962C8B-B14F-4D97-AF65-F5344CB8AC3E}">
        <p14:creationId xmlns:p14="http://schemas.microsoft.com/office/powerpoint/2010/main" val="11703372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65914" y="828564"/>
            <a:ext cx="10299611" cy="523718"/>
          </a:xfrm>
        </p:spPr>
        <p:txBody>
          <a:bodyPr>
            <a:normAutofit fontScale="90000"/>
          </a:bodyPr>
          <a:lstStyle/>
          <a:p>
            <a:r>
              <a:rPr lang="it-IT" cap="none" dirty="0"/>
              <a:t>Statuti di Gemona</a:t>
            </a:r>
          </a:p>
        </p:txBody>
      </p:sp>
      <p:sp>
        <p:nvSpPr>
          <p:cNvPr id="3" name="Segnaposto testo 2"/>
          <p:cNvSpPr>
            <a:spLocks noGrp="1"/>
          </p:cNvSpPr>
          <p:nvPr>
            <p:ph type="body" idx="1"/>
          </p:nvPr>
        </p:nvSpPr>
        <p:spPr>
          <a:xfrm>
            <a:off x="309094" y="1622738"/>
            <a:ext cx="11059464" cy="3982453"/>
          </a:xfrm>
        </p:spPr>
        <p:txBody>
          <a:bodyPr>
            <a:normAutofit fontScale="25000" lnSpcReduction="20000"/>
          </a:bodyPr>
          <a:lstStyle/>
          <a:p>
            <a:pPr algn="just"/>
            <a:r>
              <a:rPr lang="it-IT" sz="7400" b="1" cap="none" dirty="0">
                <a:solidFill>
                  <a:schemeClr val="tx1"/>
                </a:solidFill>
              </a:rPr>
              <a:t>116. Del divieto di gioco. </a:t>
            </a:r>
          </a:p>
          <a:p>
            <a:pPr algn="just"/>
            <a:r>
              <a:rPr lang="it-IT" sz="7400" b="1" cap="none" dirty="0">
                <a:solidFill>
                  <a:schemeClr val="tx1"/>
                </a:solidFill>
              </a:rPr>
              <a:t>Stabiliamo e ordiniamo che nessun  cittadino e abitante della terra di Gemona abbia l’ardire o la presunzione di giocare, nel distretto di Gemona, con dadi o altro strumento per denaro o quando incorra denaro o ci si accordi su di esso, se non a tavole e a scacchi, alla pena per ogni contravvenzione ed ogni volta di quaranta denari, e di notte alla pena di mezza marca di denari, con le seguenti deroghe: si possa giocare sulla piazza del Comune durante il giorno, dovunque nei quindici giorni prima della festività di Natale e fino ai quindici giorni successivi, giorni in cui non abbia vigore il presente statuto. Inoltre ordiniamo che se qualcuno, di qualunque condizione, ospiterà il gioco nella sua casa o abitazione, sia soggetto alla pena di mezza marca di denari se il fatto accade di giorno, di una marca di denari se accade di notte. Colui che, nello stesso luogo, terrà il lume o presiederà il giuoco o distribuirà i dadi, incorra nella pena di quaranta denari. Invece chiunque possa giocare per vino, purché sia convertita in denaro.</a:t>
            </a:r>
          </a:p>
          <a:p>
            <a:pPr algn="just"/>
            <a:endParaRPr lang="it-IT" b="1" cap="none" dirty="0">
              <a:solidFill>
                <a:schemeClr val="tx1"/>
              </a:solidFill>
            </a:endParaRPr>
          </a:p>
        </p:txBody>
      </p:sp>
    </p:spTree>
    <p:extLst>
      <p:ext uri="{BB962C8B-B14F-4D97-AF65-F5344CB8AC3E}">
        <p14:creationId xmlns:p14="http://schemas.microsoft.com/office/powerpoint/2010/main" val="3778921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171976" y="1529795"/>
            <a:ext cx="8641725" cy="4370427"/>
          </a:xfrm>
          <a:prstGeom prst="rect">
            <a:avLst/>
          </a:prstGeom>
        </p:spPr>
        <p:txBody>
          <a:bodyPr wrap="square">
            <a:spAutoFit/>
          </a:bodyPr>
          <a:lstStyle/>
          <a:p>
            <a:pPr algn="just"/>
            <a:r>
              <a:rPr lang="it-IT" sz="2000" dirty="0"/>
              <a:t>Inoltre concediamo che tutti gli uomini che abitano all'interno della predetta città e dei predetti confini, ovunque abbiano possessi ereditati o acquistati, tanto nel comitato di Parma quanto nei comitati vicini, non siano costretti a corrispondere nessuna prestazione a nessuna persona del nostro regno, né a intervenire al placito, di nessuno fuorché a quello del vescovo di Parma allora esistente, ma abbia tale vescovo l'autorità pari a quella del nostro conte di palazzo nell'intervenire, deliberare, giudicare su tutto il patrimonio e i dipendenti tanto dell'intero clero della diocesi quanto di tutti gli uomini che abitano nella predetta città e di tutti coloro che risiedono in terra vescovile, livellari, precari o custodi di castelli, e dal nostro diritto e dominio nel suo diritto e dominio in modo tale abbiamo effettuato il trasferimento così che nessun marchese, conte, visconte o altro grande o piccolo personaggio del nostro regno da ora in avanti possa intromettersi nei predetti patrimoni e dipendenti né tenti di imporre alcuna prestazione.</a:t>
            </a:r>
          </a:p>
          <a:p>
            <a:endParaRPr lang="it-IT" dirty="0"/>
          </a:p>
        </p:txBody>
      </p:sp>
    </p:spTree>
    <p:extLst>
      <p:ext uri="{BB962C8B-B14F-4D97-AF65-F5344CB8AC3E}">
        <p14:creationId xmlns:p14="http://schemas.microsoft.com/office/powerpoint/2010/main" val="163286569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1521" y="828563"/>
            <a:ext cx="10364005" cy="729781"/>
          </a:xfrm>
        </p:spPr>
        <p:txBody>
          <a:bodyPr>
            <a:normAutofit/>
          </a:bodyPr>
          <a:lstStyle/>
          <a:p>
            <a:r>
              <a:rPr lang="it-IT" sz="2400" cap="none" dirty="0"/>
              <a:t>Statuti di Cividale </a:t>
            </a:r>
          </a:p>
        </p:txBody>
      </p:sp>
      <p:sp>
        <p:nvSpPr>
          <p:cNvPr id="3" name="Segnaposto testo 2"/>
          <p:cNvSpPr>
            <a:spLocks noGrp="1"/>
          </p:cNvSpPr>
          <p:nvPr>
            <p:ph type="body" idx="1"/>
          </p:nvPr>
        </p:nvSpPr>
        <p:spPr>
          <a:xfrm>
            <a:off x="914399" y="1880316"/>
            <a:ext cx="10273853" cy="3132446"/>
          </a:xfrm>
        </p:spPr>
        <p:txBody>
          <a:bodyPr>
            <a:normAutofit fontScale="55000" lnSpcReduction="20000"/>
          </a:bodyPr>
          <a:lstStyle/>
          <a:p>
            <a:pPr algn="just"/>
            <a:r>
              <a:rPr lang="it-IT" sz="3400" b="1" cap="none" dirty="0">
                <a:solidFill>
                  <a:schemeClr val="tx1"/>
                </a:solidFill>
              </a:rPr>
              <a:t>53. Dal non avanzare prove nei riguardi del Comune se non tramite atto notarile, o lettere, o registro del comune.</a:t>
            </a:r>
          </a:p>
          <a:p>
            <a:pPr algn="just"/>
            <a:endParaRPr lang="it-IT" sz="3400" b="1" cap="none" dirty="0">
              <a:solidFill>
                <a:schemeClr val="tx1"/>
              </a:solidFill>
            </a:endParaRPr>
          </a:p>
          <a:p>
            <a:pPr algn="just"/>
            <a:r>
              <a:rPr lang="it-IT" sz="3400" b="1" cap="none" dirty="0">
                <a:solidFill>
                  <a:schemeClr val="tx1"/>
                </a:solidFill>
              </a:rPr>
              <a:t>A imitazione della disposizione dell’antico statuto della terra di Cividale, è stato stabilito che nessuno provi  o valga a provare in qualche modo, nei riguardi del comune, di qualche somma a lui dovuta dal comune di qualche prestazione da effettuarsi nei suoi confronti ad opera del comune, se non mediante atto pubblico notarile degno di fede o altra scrittura minuta di sigillo, o tramite il registro o i registri del comune, se fosse negato dal comune o dal consiglio.</a:t>
            </a:r>
          </a:p>
          <a:p>
            <a:endParaRPr lang="it-IT" dirty="0"/>
          </a:p>
        </p:txBody>
      </p:sp>
    </p:spTree>
    <p:extLst>
      <p:ext uri="{BB962C8B-B14F-4D97-AF65-F5344CB8AC3E}">
        <p14:creationId xmlns:p14="http://schemas.microsoft.com/office/powerpoint/2010/main" val="26613216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91672" y="828564"/>
            <a:ext cx="10273853" cy="626750"/>
          </a:xfrm>
        </p:spPr>
        <p:txBody>
          <a:bodyPr>
            <a:normAutofit fontScale="90000"/>
          </a:bodyPr>
          <a:lstStyle/>
          <a:p>
            <a:r>
              <a:rPr lang="it-IT" cap="none" dirty="0"/>
              <a:t>Statuti di Cividale.</a:t>
            </a:r>
          </a:p>
        </p:txBody>
      </p:sp>
      <p:sp>
        <p:nvSpPr>
          <p:cNvPr id="3" name="Segnaposto testo 2"/>
          <p:cNvSpPr>
            <a:spLocks noGrp="1"/>
          </p:cNvSpPr>
          <p:nvPr>
            <p:ph type="body" idx="1"/>
          </p:nvPr>
        </p:nvSpPr>
        <p:spPr>
          <a:xfrm>
            <a:off x="784987" y="1712747"/>
            <a:ext cx="10351752" cy="4160019"/>
          </a:xfrm>
        </p:spPr>
        <p:txBody>
          <a:bodyPr>
            <a:normAutofit fontScale="92500" lnSpcReduction="10000"/>
          </a:bodyPr>
          <a:lstStyle/>
          <a:p>
            <a:pPr algn="just"/>
            <a:r>
              <a:rPr lang="it-IT" sz="2400" b="1" cap="none" dirty="0">
                <a:solidFill>
                  <a:schemeClr val="tx1"/>
                </a:solidFill>
              </a:rPr>
              <a:t>56. Di quanti siano stati proclamati condannati presso le scale del comune; di quanti non possono pagare le sanzioni alle quali siano stati condannati dal gastaldo e dal consiglio in qualsivoglia circostanza, e della loro proclamazione.</a:t>
            </a:r>
          </a:p>
          <a:p>
            <a:pPr algn="just"/>
            <a:r>
              <a:rPr lang="it-IT" sz="2400" b="1" cap="none" dirty="0">
                <a:solidFill>
                  <a:schemeClr val="tx1"/>
                </a:solidFill>
              </a:rPr>
              <a:t>Chiunque sarà stato condannato dal gastaldo o dal consiglio fino a dieci giorni, da calcolarsi complessivamente dal giorno in cui sia stato proclamato presso le scale del comune, sia obbligato e tenuto a pagare la sua condanna. E il medesimo condannato possa e debba essere sottoposto a pegno per le sue condanne del gastaldo e dal consiglio o dagli esattori del comune, trascorsi i medesimi X giorni, in qualunque luogo sarà possibile reperire dei beni del condannato, ovunque per caso il condannato abbia abbandonato la terra o i pressi di Cividale.</a:t>
            </a:r>
          </a:p>
          <a:p>
            <a:pPr algn="just"/>
            <a:endParaRPr lang="it-IT" sz="2400" b="1" cap="none" dirty="0">
              <a:solidFill>
                <a:schemeClr val="tx1"/>
              </a:solidFill>
            </a:endParaRPr>
          </a:p>
          <a:p>
            <a:pPr algn="just"/>
            <a:endParaRPr lang="it-IT" cap="none" dirty="0"/>
          </a:p>
          <a:p>
            <a:pPr algn="just"/>
            <a:endParaRPr lang="it-IT" cap="none" dirty="0"/>
          </a:p>
        </p:txBody>
      </p:sp>
    </p:spTree>
    <p:extLst>
      <p:ext uri="{BB962C8B-B14F-4D97-AF65-F5344CB8AC3E}">
        <p14:creationId xmlns:p14="http://schemas.microsoft.com/office/powerpoint/2010/main" val="6986765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78794" y="1004552"/>
            <a:ext cx="10341736" cy="4524315"/>
          </a:xfrm>
          <a:prstGeom prst="rect">
            <a:avLst/>
          </a:prstGeom>
        </p:spPr>
        <p:txBody>
          <a:bodyPr wrap="square">
            <a:spAutoFit/>
          </a:bodyPr>
          <a:lstStyle/>
          <a:p>
            <a:pPr algn="just"/>
            <a:r>
              <a:rPr lang="it-IT" sz="2400" b="1" dirty="0"/>
              <a:t>Inoltre se un ribaldo o un uomo di umile condizione avrà commesso alcune sconsideratezze in violazione delle disposizioni o delle norme del comune stabilite o da stabilire a causa delle quali sia stata condannato dal gastaldo o dal consiglio a favore del comune o di colui al quale abbia fatto queste cose inopportune, e non potesse pagare le condanne stesse, se sarà stato condannato a XXV lire o meno e non fosse in grado di versarle, rimanga alla catena della pigna per sei giorni; se sarà stato condannato a due marche e non potesse pagarle, debba rimanere IV giorni alla medesima catena della pigna. Se sarà condannato a una marca e non potesse adempiere, resti per tre giorni alla predetta catena della pigna; e sarà stato condannato a mezza marca o a XL denari e non potesse sborsare detto denaro, debba restare per due giorni alla stessa catena della pigna.  </a:t>
            </a:r>
          </a:p>
        </p:txBody>
      </p:sp>
    </p:spTree>
    <p:extLst>
      <p:ext uri="{BB962C8B-B14F-4D97-AF65-F5344CB8AC3E}">
        <p14:creationId xmlns:p14="http://schemas.microsoft.com/office/powerpoint/2010/main" val="205714306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82579" y="850006"/>
            <a:ext cx="10006885" cy="4401205"/>
          </a:xfrm>
          <a:prstGeom prst="rect">
            <a:avLst/>
          </a:prstGeom>
        </p:spPr>
        <p:txBody>
          <a:bodyPr wrap="square">
            <a:spAutoFit/>
          </a:bodyPr>
          <a:lstStyle/>
          <a:p>
            <a:pPr algn="just"/>
            <a:r>
              <a:rPr lang="it-IT" sz="2000" b="1" dirty="0"/>
              <a:t>E i predetti rimangano alla catena stessa della pigna, come è stato detto sopra, senza alcuna stuoia o copertura; e il ribaldo o l’uomo di umile condizione sia libero e assolto dal pagamento della predetta condanna. Che se un ribaldo o un uomo di modesta condizione  sarà stato condannato a più di XXV lire e messo alla pigna del mercato, destinato a rimanervi per otto gironi. In seguito, trascorsi  questi otto giorni, debba essere licenziato e bandito dal distretto e dai confini ad opera del gastaldo e del consiglio della città per non fare mai ritorno in città e nel distretto senza soddisfazione delle condanne alle quali sia risultato sottoposto, vale a dire alla porta del ponte oltre il </a:t>
            </a:r>
            <a:r>
              <a:rPr lang="it-IT" sz="2000" b="1" dirty="0" err="1"/>
              <a:t>Iudrio</a:t>
            </a:r>
            <a:r>
              <a:rPr lang="it-IT" sz="2000" b="1" dirty="0"/>
              <a:t>, alla porta di S. Pietro oltre l’alveo dell’acqua della torre, alla porta di S. Silvestro oltre la chiesa di S. Lorenzo, alla porta Bressana oltre il ponte di </a:t>
            </a:r>
            <a:r>
              <a:rPr lang="it-IT" sz="2000" b="1" dirty="0" err="1"/>
              <a:t>Rompeto</a:t>
            </a:r>
            <a:r>
              <a:rPr lang="it-IT" sz="2000" b="1" dirty="0"/>
              <a:t>. E se tornasse ancora in città di nuovo sia messo alla pigna e di nuovo si proceda come più sopra è espresso. Inoltre è stato stabilito che qualunque condannato, fissata la condanna, debba subito essere proclamato pubblicamente presso le scale alla discesa del consiglio, nonostante il fatto che il condannato sia in grado di pagare la sua condanna prima della proclamazione.  </a:t>
            </a:r>
          </a:p>
        </p:txBody>
      </p:sp>
    </p:spTree>
    <p:extLst>
      <p:ext uri="{BB962C8B-B14F-4D97-AF65-F5344CB8AC3E}">
        <p14:creationId xmlns:p14="http://schemas.microsoft.com/office/powerpoint/2010/main" val="426279665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31065" y="695460"/>
            <a:ext cx="10457645" cy="5324535"/>
          </a:xfrm>
          <a:prstGeom prst="rect">
            <a:avLst/>
          </a:prstGeom>
        </p:spPr>
        <p:txBody>
          <a:bodyPr wrap="square">
            <a:spAutoFit/>
          </a:bodyPr>
          <a:lstStyle/>
          <a:p>
            <a:r>
              <a:rPr lang="it-IT" sz="2000" b="1" dirty="0"/>
              <a:t>57. Del non dare rifugio ai soggetti sottoposti a bando.</a:t>
            </a:r>
          </a:p>
          <a:p>
            <a:endParaRPr lang="it-IT" sz="2000" b="1" dirty="0"/>
          </a:p>
          <a:p>
            <a:r>
              <a:rPr lang="it-IT" sz="2000" b="1" dirty="0"/>
              <a:t>Parimenti, che nessuno, nella propria casa in città, nei borghi ed entro i sobborghi, osi dar rifugio a dei sottoposti a bando nella terra della città. E chi avrà trasgredito, se il bandito dovesse perdere la vita o un membro, paghi al comune C lire di piccoli; se invece quel bandito dovesse pagare soltanto una pena pecuniaria a causa del medesimo bando e non dovesse perdere un membro, allora tale favoreggiamento sia tenuto a versare al comune XXV lire. </a:t>
            </a:r>
          </a:p>
          <a:p>
            <a:endParaRPr lang="it-IT" sz="2000" b="1" dirty="0"/>
          </a:p>
          <a:p>
            <a:endParaRPr lang="it-IT" sz="2000" b="1" dirty="0"/>
          </a:p>
          <a:p>
            <a:r>
              <a:rPr lang="it-IT" sz="2000" b="1" dirty="0"/>
              <a:t>58. Di coloro che trattano la pace e la concordia.</a:t>
            </a:r>
          </a:p>
          <a:p>
            <a:endParaRPr lang="it-IT" sz="2000" b="1" dirty="0"/>
          </a:p>
          <a:p>
            <a:r>
              <a:rPr lang="it-IT" sz="2000" b="1" dirty="0"/>
              <a:t>Annualmente da parte del consiglio, siano eletti ed imposti tre buoni uomini o provveditori del comune, i quali, in merito alle discordie che vi sono nella terra, riconducano le parti all’accordo.  E se permanesse ad opera di alcuna delle parti, sottopongono al consiglio, così che ai loro resoconti sia attribuita fede nei riguardi di colui che dicessero di reputare ambiguo. E nondimeno  il consiglio costringa le parti a stipulare la pace e la concordia come meglio avranno creduto di risolvere.  </a:t>
            </a:r>
          </a:p>
        </p:txBody>
      </p:sp>
    </p:spTree>
    <p:extLst>
      <p:ext uri="{BB962C8B-B14F-4D97-AF65-F5344CB8AC3E}">
        <p14:creationId xmlns:p14="http://schemas.microsoft.com/office/powerpoint/2010/main" val="29404715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27278" y="828564"/>
            <a:ext cx="10338247" cy="987358"/>
          </a:xfrm>
        </p:spPr>
        <p:txBody>
          <a:bodyPr/>
          <a:lstStyle/>
          <a:p>
            <a:r>
              <a:rPr lang="it-IT" cap="none" dirty="0"/>
              <a:t>Statuti di Cividale </a:t>
            </a:r>
          </a:p>
        </p:txBody>
      </p:sp>
      <p:sp>
        <p:nvSpPr>
          <p:cNvPr id="3" name="Segnaposto testo 2"/>
          <p:cNvSpPr>
            <a:spLocks noGrp="1"/>
          </p:cNvSpPr>
          <p:nvPr>
            <p:ph type="body" idx="1"/>
          </p:nvPr>
        </p:nvSpPr>
        <p:spPr>
          <a:xfrm>
            <a:off x="837127" y="2021983"/>
            <a:ext cx="10428399" cy="3003657"/>
          </a:xfrm>
        </p:spPr>
        <p:txBody>
          <a:bodyPr>
            <a:normAutofit fontScale="92500" lnSpcReduction="10000"/>
          </a:bodyPr>
          <a:lstStyle/>
          <a:p>
            <a:r>
              <a:rPr lang="it-IT" sz="2400" b="1" cap="none" dirty="0">
                <a:solidFill>
                  <a:schemeClr val="tx1"/>
                </a:solidFill>
              </a:rPr>
              <a:t>Rubrica 65. Del non avere </a:t>
            </a:r>
            <a:r>
              <a:rPr lang="it-IT" sz="2400" b="1" cap="none" dirty="0" err="1">
                <a:solidFill>
                  <a:schemeClr val="tx1"/>
                </a:solidFill>
              </a:rPr>
              <a:t>mulmanni</a:t>
            </a:r>
            <a:r>
              <a:rPr lang="it-IT" sz="2400" b="1" cap="none" dirty="0">
                <a:solidFill>
                  <a:schemeClr val="tx1"/>
                </a:solidFill>
              </a:rPr>
              <a:t>.</a:t>
            </a:r>
          </a:p>
          <a:p>
            <a:pPr algn="just"/>
            <a:r>
              <a:rPr lang="it-IT" sz="2400" b="1" cap="none" dirty="0">
                <a:solidFill>
                  <a:schemeClr val="tx1"/>
                </a:solidFill>
              </a:rPr>
              <a:t>Nessuno della città e del distretto riceva qualcuno come </a:t>
            </a:r>
            <a:r>
              <a:rPr lang="it-IT" sz="2400" b="1" cap="none" dirty="0" err="1">
                <a:solidFill>
                  <a:schemeClr val="tx1"/>
                </a:solidFill>
              </a:rPr>
              <a:t>mulmanno</a:t>
            </a:r>
            <a:r>
              <a:rPr lang="it-IT" sz="2400" b="1" cap="none" dirty="0">
                <a:solidFill>
                  <a:schemeClr val="tx1"/>
                </a:solidFill>
              </a:rPr>
              <a:t>, e se lo avrà accolto non se ne serva, né aiuti taluno in veste di </a:t>
            </a:r>
            <a:r>
              <a:rPr lang="it-IT" sz="2400" b="1" cap="none" dirty="0" err="1">
                <a:solidFill>
                  <a:schemeClr val="tx1"/>
                </a:solidFill>
              </a:rPr>
              <a:t>mulmanno</a:t>
            </a:r>
            <a:r>
              <a:rPr lang="it-IT" sz="2400" b="1" cap="none" dirty="0">
                <a:solidFill>
                  <a:schemeClr val="tx1"/>
                </a:solidFill>
              </a:rPr>
              <a:t> tra gli uomini che siano della città o delle ville alle quali spetta la custodia della terra. Né alcuno della città o del distretto si faccia e si istruisca </a:t>
            </a:r>
            <a:r>
              <a:rPr lang="it-IT" sz="2400" b="1" cap="none" dirty="0" err="1">
                <a:solidFill>
                  <a:schemeClr val="tx1"/>
                </a:solidFill>
              </a:rPr>
              <a:t>mulmanno</a:t>
            </a:r>
            <a:r>
              <a:rPr lang="it-IT" sz="2400" b="1" cap="none" dirty="0">
                <a:solidFill>
                  <a:schemeClr val="tx1"/>
                </a:solidFill>
              </a:rPr>
              <a:t>  di un anno, sotto pena di una marca di denari da versare al comune per ciascuno dei medesimi, cioè di chi riceve e di chi costituisce. </a:t>
            </a:r>
          </a:p>
        </p:txBody>
      </p:sp>
    </p:spTree>
    <p:extLst>
      <p:ext uri="{BB962C8B-B14F-4D97-AF65-F5344CB8AC3E}">
        <p14:creationId xmlns:p14="http://schemas.microsoft.com/office/powerpoint/2010/main" val="7648712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59098" y="450762"/>
            <a:ext cx="10106427" cy="502275"/>
          </a:xfrm>
        </p:spPr>
        <p:txBody>
          <a:bodyPr>
            <a:normAutofit fontScale="90000"/>
          </a:bodyPr>
          <a:lstStyle/>
          <a:p>
            <a:r>
              <a:rPr lang="it-IT" cap="none" dirty="0"/>
              <a:t>Statuti di Cividale</a:t>
            </a:r>
          </a:p>
        </p:txBody>
      </p:sp>
      <p:sp>
        <p:nvSpPr>
          <p:cNvPr id="3" name="Segnaposto testo 2"/>
          <p:cNvSpPr>
            <a:spLocks noGrp="1"/>
          </p:cNvSpPr>
          <p:nvPr>
            <p:ph type="body" idx="1"/>
          </p:nvPr>
        </p:nvSpPr>
        <p:spPr>
          <a:xfrm>
            <a:off x="412125" y="1146219"/>
            <a:ext cx="10608703" cy="3441539"/>
          </a:xfrm>
        </p:spPr>
        <p:txBody>
          <a:bodyPr>
            <a:noAutofit/>
          </a:bodyPr>
          <a:lstStyle/>
          <a:p>
            <a:pPr algn="just"/>
            <a:r>
              <a:rPr lang="it-IT" sz="2400" b="1" cap="none" dirty="0">
                <a:solidFill>
                  <a:schemeClr val="tx1"/>
                </a:solidFill>
              </a:rPr>
              <a:t>73. Del fatto che i sarti e gli artigiani non pignorino i beni a loro dati da cucire e da sistemare.</a:t>
            </a:r>
          </a:p>
          <a:p>
            <a:pPr algn="just"/>
            <a:r>
              <a:rPr lang="it-IT" sz="2400" b="1" cap="none" dirty="0">
                <a:solidFill>
                  <a:schemeClr val="tx1"/>
                </a:solidFill>
              </a:rPr>
              <a:t>Che nessun sarto, ciabattino, conciatore, orefice o altro artigiano debba vendere, pignorare o alienare, per sé o altri, panni o altri beni a loro affidati da cucinare o da sistemare oltre il prezzo dei loro rammendi o del loro lavoro. E nemmeno per le cuciture o il suo lavoro possa pignorare i beni medesimi senza prima la notificazione, effettuata dall’artigiano al proprietario cui sia appartenuta la cosa oggetto di lavorazione, che il medesimo proprietario pretenda dall’artigiano gli stessi beni cuciti, adattati o lavorati, così che in merito a tale notificazione si creda al giuramento dell’artigiano e di un altro uomo onesto.  </a:t>
            </a:r>
          </a:p>
        </p:txBody>
      </p:sp>
    </p:spTree>
    <p:extLst>
      <p:ext uri="{BB962C8B-B14F-4D97-AF65-F5344CB8AC3E}">
        <p14:creationId xmlns:p14="http://schemas.microsoft.com/office/powerpoint/2010/main" val="14793364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21217" y="592428"/>
            <a:ext cx="8422783" cy="4154984"/>
          </a:xfrm>
          <a:prstGeom prst="rect">
            <a:avLst/>
          </a:prstGeom>
        </p:spPr>
        <p:txBody>
          <a:bodyPr wrap="square">
            <a:spAutoFit/>
          </a:bodyPr>
          <a:lstStyle/>
          <a:p>
            <a:pPr algn="just"/>
            <a:r>
              <a:rPr lang="it-IT" sz="2400" b="1" dirty="0"/>
              <a:t>E che nessuno possa pignorare gli oggetti consacrati senza la volontà dei loro preti e prelati della cui chiesa i beni medesimi siano stati consacrati. Chi invero avrà preso quei beni sia tenuto a restituirli a colui al quale appartengono, che risponde solo quanto alle predette cuciture e lavorazione, salvo il suo diritto che vantasse contro chi abbia pignorato le cose anzidette, così che possa prendere dei beni di quello. E nel caso non se ne trovassero, allora sia messo alla catena della pigna e qui sia trattenuto per otto giorni il pagamento della somma medesima; se in seguito avrà avuto le sostanze di quelle si prenda per il pagamento della somma summenzionata.   </a:t>
            </a:r>
          </a:p>
        </p:txBody>
      </p:sp>
    </p:spTree>
    <p:extLst>
      <p:ext uri="{BB962C8B-B14F-4D97-AF65-F5344CB8AC3E}">
        <p14:creationId xmlns:p14="http://schemas.microsoft.com/office/powerpoint/2010/main" val="29731468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84856" y="828565"/>
            <a:ext cx="10080670" cy="497960"/>
          </a:xfrm>
        </p:spPr>
        <p:txBody>
          <a:bodyPr>
            <a:normAutofit fontScale="90000"/>
          </a:bodyPr>
          <a:lstStyle/>
          <a:p>
            <a:r>
              <a:rPr lang="it-IT" cap="none" dirty="0"/>
              <a:t>Statuti di Cividale</a:t>
            </a:r>
          </a:p>
        </p:txBody>
      </p:sp>
      <p:sp>
        <p:nvSpPr>
          <p:cNvPr id="3" name="Segnaposto testo 2"/>
          <p:cNvSpPr>
            <a:spLocks noGrp="1"/>
          </p:cNvSpPr>
          <p:nvPr>
            <p:ph type="body" idx="1"/>
          </p:nvPr>
        </p:nvSpPr>
        <p:spPr>
          <a:xfrm>
            <a:off x="90153" y="1584101"/>
            <a:ext cx="11020828" cy="5074275"/>
          </a:xfrm>
        </p:spPr>
        <p:txBody>
          <a:bodyPr>
            <a:noAutofit/>
          </a:bodyPr>
          <a:lstStyle/>
          <a:p>
            <a:pPr algn="just"/>
            <a:r>
              <a:rPr lang="it-IT" sz="2400" b="1" cap="none" dirty="0">
                <a:solidFill>
                  <a:schemeClr val="tx1"/>
                </a:solidFill>
              </a:rPr>
              <a:t>85. Del fatto che non siano vendute in mano di forestieri né date in locazione case in luoghi sospetti della città.</a:t>
            </a:r>
          </a:p>
          <a:p>
            <a:pPr algn="just"/>
            <a:r>
              <a:rPr lang="it-IT" sz="2400" b="1" cap="none" dirty="0">
                <a:solidFill>
                  <a:schemeClr val="tx1"/>
                </a:solidFill>
              </a:rPr>
              <a:t>Nessuno venda o abbia l’ardire di alienare a qualche forestiero le sue case situate in città sopra le porte e le mura urbane ed altri luoghi sospetti in città o nei borghi, senza la volontà e la licenza e il consenso del consiglio cittadino. Chi invero non avrà ottemperato paghi al comune la metà del prezzo o del valore della casa che risultasse così venduta. A proposito inoltre di tali case, nessuno le dia in locazione in mano di potenti stranieri senza la volontà e la licenza del consiglio. Chi invero avrà agito diversamente, sia tenuto a sborsare al comune L lire di veronesi piccoli.</a:t>
            </a:r>
          </a:p>
          <a:p>
            <a:endParaRPr lang="it-IT" sz="2400" dirty="0"/>
          </a:p>
        </p:txBody>
      </p:sp>
    </p:spTree>
    <p:extLst>
      <p:ext uri="{BB962C8B-B14F-4D97-AF65-F5344CB8AC3E}">
        <p14:creationId xmlns:p14="http://schemas.microsoft.com/office/powerpoint/2010/main" val="158755485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85611" y="1028343"/>
            <a:ext cx="10109916" cy="3785652"/>
          </a:xfrm>
          <a:prstGeom prst="rect">
            <a:avLst/>
          </a:prstGeom>
        </p:spPr>
        <p:txBody>
          <a:bodyPr wrap="square">
            <a:spAutoFit/>
          </a:bodyPr>
          <a:lstStyle/>
          <a:p>
            <a:pPr algn="just"/>
            <a:r>
              <a:rPr lang="it-IT" sz="2000" b="1" dirty="0"/>
              <a:t>93 Di quelli che portano via con la forza il vino dei tavernieri; e del darne la giusta misura. </a:t>
            </a:r>
          </a:p>
          <a:p>
            <a:pPr algn="just"/>
            <a:endParaRPr lang="it-IT" sz="2000" b="1" dirty="0"/>
          </a:p>
          <a:p>
            <a:pPr algn="just"/>
            <a:r>
              <a:rPr lang="it-IT" sz="2000" b="1" dirty="0"/>
              <a:t>Se qualcuno avrà avuto l’ardire di portare via con la forza o di nascosto il vino o il prezzo del vino contro la volontà dei tavernieri  o senza il loro ordine, sia tenuto a dare soddisfazione al taverniere del doppio della medesima quantità che così abbia portato via, fatta salva la </a:t>
            </a:r>
            <a:r>
              <a:rPr lang="it-IT" sz="2000" b="1" dirty="0" err="1"/>
              <a:t>vadia</a:t>
            </a:r>
            <a:r>
              <a:rPr lang="it-IT" sz="2000" b="1" dirty="0"/>
              <a:t> del gastaldo. Così pure, che se avrà sottratto per un valore superiore a cinque soldi veronesi, lo si debba dimostrare mediante testimoni o la confessione del sottraente; se invece per cinque soldi veronesi o meno, si creda al giuramento del taverniere, purché abbia sporto querela circa i fatti predetti entro XV giorni. In aggiunta, nessuno rompa vasi, boccali, bicchieri di vetro e altri contenitori  dei tavernieri a pena di XII denari, dei quali due parti spettino al comune e la terza a chi fa la segnalazione; e sia tenuto a pagare al taverniere il doppio del danno </a:t>
            </a:r>
            <a:r>
              <a:rPr lang="it-IT" sz="2000" b="1" dirty="0" err="1"/>
              <a:t>infertogli</a:t>
            </a:r>
            <a:r>
              <a:rPr lang="it-IT" sz="2000" b="1" dirty="0"/>
              <a:t>.</a:t>
            </a:r>
          </a:p>
        </p:txBody>
      </p:sp>
    </p:spTree>
    <p:extLst>
      <p:ext uri="{BB962C8B-B14F-4D97-AF65-F5344CB8AC3E}">
        <p14:creationId xmlns:p14="http://schemas.microsoft.com/office/powerpoint/2010/main" val="1496281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81825" y="759854"/>
            <a:ext cx="9684913" cy="4893647"/>
          </a:xfrm>
          <a:prstGeom prst="rect">
            <a:avLst/>
          </a:prstGeom>
        </p:spPr>
        <p:txBody>
          <a:bodyPr wrap="square">
            <a:spAutoFit/>
          </a:bodyPr>
          <a:lstStyle/>
          <a:p>
            <a:pPr algn="just"/>
            <a:r>
              <a:rPr lang="it-IT" sz="2400" dirty="0"/>
              <a:t>Ad aumento anche dello stato del nostro impero, affinché la chiesa di Parma non si mostri bisognosa di alcun incremento, concediamo col nostro permesso al vescovo di tale luogo che abbia il potere di eleggere e ordinare notai che nel discutere le cause dell'episcopato, ovunque sarà opportuno, possano redigere documenti per il vescovo relativi a testamenti, senza nessun divieto da parte del conte e del suo organismo; come sono di tali uffici esecutori per il comitato, così anche per la diocesi siano considerati d'ora in avanti per nostro imperiale volere senza contraddizione e sia loro lecito vivere in pace. E se accadesse che non si potesse giungere a un accordo intorno a cause relative ai suddetti patrimoni e dipendenti senza ricorrere allo scontro, per questo nostro diploma concediamo al </a:t>
            </a:r>
            <a:r>
              <a:rPr lang="it-IT" sz="2400" dirty="0" err="1"/>
              <a:t>visdomino</a:t>
            </a:r>
            <a:r>
              <a:rPr lang="it-IT" sz="2400" dirty="0"/>
              <a:t> del vescovo di essere nostro messo e di avere autorità di deliberare, definire e giudicare come il nostro conte palatino.</a:t>
            </a:r>
          </a:p>
        </p:txBody>
      </p:sp>
    </p:spTree>
    <p:extLst>
      <p:ext uri="{BB962C8B-B14F-4D97-AF65-F5344CB8AC3E}">
        <p14:creationId xmlns:p14="http://schemas.microsoft.com/office/powerpoint/2010/main" val="216051974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11369" y="720066"/>
            <a:ext cx="10779617" cy="5324535"/>
          </a:xfrm>
          <a:prstGeom prst="rect">
            <a:avLst/>
          </a:prstGeom>
        </p:spPr>
        <p:txBody>
          <a:bodyPr wrap="square">
            <a:spAutoFit/>
          </a:bodyPr>
          <a:lstStyle/>
          <a:p>
            <a:pPr algn="just"/>
            <a:r>
              <a:rPr lang="it-IT" dirty="0"/>
              <a:t>96. </a:t>
            </a:r>
            <a:r>
              <a:rPr lang="it-IT" sz="2000" b="1" dirty="0"/>
              <a:t>Del chiudere le taverne dopo la campana del fuoco.</a:t>
            </a:r>
          </a:p>
          <a:p>
            <a:pPr algn="just"/>
            <a:endParaRPr lang="it-IT" sz="2000" b="1" dirty="0"/>
          </a:p>
          <a:p>
            <a:pPr algn="just"/>
            <a:r>
              <a:rPr lang="it-IT" sz="2000" b="1" dirty="0"/>
              <a:t>E’ stato ordinato e approvato che nessun taverniere in taverna venda vino alla spina al minuto, in città o nei borghi o entro i sobborghi, il quale vino sia bevuto in taverna o nei pressi, né in taverna debba tenere gioco o baratteria dopo che la campana del fuoco sia stata battuta due volte senza frode. Chi invero avrà trasgredito, e questo potrà essere legittimamente scoperto, paghi al comune XL denari; con questa aggiunta, che se taluno sarà rimasto in taverna contro la volontà del taverniere e non vorrà uscire alla richiesta dell’oste, suonata due volte senza inganno la predetta campana, sia tenuto a pagare la pena che il taverniere sarebbe costretto a sborsare; e di ciò debba essere attribuita piena fede al giramento del taverniere. E che il gastaldo sia tenuto con giuramento a indicare ai camerari o ai provveditori del comune colui il quale abbia trasgredito o del quale abbia saputo che violò la norma, e non possa requisire la chiave della cantina, ma abbia facoltà l’indomani di pignorare il trasgressore per i predetti XL denari; e tutto questo si intenda senza frode. E che il gastaldo abbia XX denari, esigendo la parte del comune e assegnando XX denari entro IV giorni, altrimenti non riceva nulla. Salvo peraltro che in tutte le festività di S. Maria, nei giorni del mercato di S. Martino, S. Giacomo e Filippo e s. Gallo sia possibile vendere vino di notte al minuto in città e entro i sobborghi senza la predetta pena. </a:t>
            </a:r>
          </a:p>
        </p:txBody>
      </p:sp>
    </p:spTree>
    <p:extLst>
      <p:ext uri="{BB962C8B-B14F-4D97-AF65-F5344CB8AC3E}">
        <p14:creationId xmlns:p14="http://schemas.microsoft.com/office/powerpoint/2010/main" val="174062296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24248" y="850006"/>
            <a:ext cx="8319752" cy="4154984"/>
          </a:xfrm>
          <a:prstGeom prst="rect">
            <a:avLst/>
          </a:prstGeom>
        </p:spPr>
        <p:txBody>
          <a:bodyPr wrap="square">
            <a:spAutoFit/>
          </a:bodyPr>
          <a:lstStyle/>
          <a:p>
            <a:pPr algn="just"/>
            <a:r>
              <a:rPr lang="it-IT" sz="2000" b="1" dirty="0"/>
              <a:t>E </a:t>
            </a:r>
            <a:r>
              <a:rPr lang="it-IT" sz="2400" b="1" dirty="0"/>
              <a:t>che il taverniere  non tenga bottiglie e altri  recipienti  che non contengono la giusta misura, alla predetta pena  di XII denari, e che non tenga altri impedimenti a causa dei quali non sia possibile che il vino scorra o così sembri tracannando, a pena di XL denari. Inoltre ciascun taverniere o altra persona che venda vino al minuto non avrà offerto e aumentato, oppure avrà sottratto, la giusta misura legale, paghi  ogni volta XII denari, la metà dei quali spetta al Comune e l’altra metà all’ufficiale. E se l’avvocato avrà trovato qualcuno che non abbia tratto la giusta misura, riceva  IV denari come propria </a:t>
            </a:r>
            <a:r>
              <a:rPr lang="it-IT" sz="2400" b="1" dirty="0" err="1"/>
              <a:t>vadia</a:t>
            </a:r>
            <a:r>
              <a:rPr lang="it-IT" sz="2400" b="1" dirty="0"/>
              <a:t> e VIII denari siano allora versati al comune. </a:t>
            </a:r>
          </a:p>
        </p:txBody>
      </p:sp>
    </p:spTree>
    <p:extLst>
      <p:ext uri="{BB962C8B-B14F-4D97-AF65-F5344CB8AC3E}">
        <p14:creationId xmlns:p14="http://schemas.microsoft.com/office/powerpoint/2010/main" val="40290433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6220" y="583865"/>
            <a:ext cx="10093547" cy="665386"/>
          </a:xfrm>
        </p:spPr>
        <p:txBody>
          <a:bodyPr/>
          <a:lstStyle/>
          <a:p>
            <a:r>
              <a:rPr lang="it-IT" cap="none" dirty="0"/>
              <a:t>Statuti di Gemona </a:t>
            </a:r>
          </a:p>
        </p:txBody>
      </p:sp>
      <p:sp>
        <p:nvSpPr>
          <p:cNvPr id="3" name="Segnaposto testo 2"/>
          <p:cNvSpPr>
            <a:spLocks noGrp="1"/>
          </p:cNvSpPr>
          <p:nvPr>
            <p:ph type="body" idx="1"/>
          </p:nvPr>
        </p:nvSpPr>
        <p:spPr>
          <a:xfrm>
            <a:off x="875763" y="1648497"/>
            <a:ext cx="10389763" cy="3377144"/>
          </a:xfrm>
        </p:spPr>
        <p:txBody>
          <a:bodyPr/>
          <a:lstStyle/>
          <a:p>
            <a:pPr algn="just"/>
            <a:r>
              <a:rPr lang="it-IT" sz="2400" b="1" cap="none" dirty="0">
                <a:solidFill>
                  <a:schemeClr val="tx1"/>
                </a:solidFill>
              </a:rPr>
              <a:t>Rubrica 45. Se qualcuno ballerà in chiesa.</a:t>
            </a:r>
          </a:p>
          <a:p>
            <a:pPr algn="just"/>
            <a:r>
              <a:rPr lang="it-IT" sz="2400" b="1" cap="none" dirty="0">
                <a:solidFill>
                  <a:schemeClr val="tx1"/>
                </a:solidFill>
              </a:rPr>
              <a:t>Stabiliamo e ordiniamo che nessuna persona abbia l’ardire di ballare o di dare spettacoli  nelle chiese, poiché da questo non può conseguire alcun merito o bene. Chiunque contravverrà, compreso il suonatore, incorra nella pena di 20 denari, da comminarsi ad ognuno e ogni volta</a:t>
            </a:r>
          </a:p>
          <a:p>
            <a:endParaRPr lang="it-IT" dirty="0"/>
          </a:p>
        </p:txBody>
      </p:sp>
    </p:spTree>
    <p:extLst>
      <p:ext uri="{BB962C8B-B14F-4D97-AF65-F5344CB8AC3E}">
        <p14:creationId xmlns:p14="http://schemas.microsoft.com/office/powerpoint/2010/main" val="8476538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56069" y="656823"/>
            <a:ext cx="9105362" cy="3785652"/>
          </a:xfrm>
          <a:prstGeom prst="rect">
            <a:avLst/>
          </a:prstGeom>
        </p:spPr>
        <p:txBody>
          <a:bodyPr wrap="square">
            <a:spAutoFit/>
          </a:bodyPr>
          <a:lstStyle/>
          <a:p>
            <a:pPr algn="just"/>
            <a:r>
              <a:rPr lang="it-IT" sz="2400" b="1" dirty="0"/>
              <a:t>Rubrica 70. Disposizioni sulle vesti  dei bambini. </a:t>
            </a:r>
          </a:p>
          <a:p>
            <a:pPr algn="just"/>
            <a:endParaRPr lang="it-IT" sz="2400" b="1" dirty="0"/>
          </a:p>
          <a:p>
            <a:pPr algn="just"/>
            <a:r>
              <a:rPr lang="it-IT" sz="2400" b="1" dirty="0"/>
              <a:t>Stabiliamo e ordiniamo che siccome molte persone  evitano di tenere a battesimo i bambini  a causa delle grandissime spese   che si usa fare per adornarli  e vestirli, circostanza  da cui conseguono  parecchi danni, nessuno  abbia  l’ardire o la presunzione di porre o far porre dell’argento, né altra decorazione, sulla veste o sull’abbigliamento di un bambino, salvo l’utilizzo del panno di qualsiasi valore o di mussolina. Colui che </a:t>
            </a:r>
            <a:r>
              <a:rPr lang="it-IT" sz="2400" b="1" dirty="0" err="1"/>
              <a:t>contravverà</a:t>
            </a:r>
            <a:r>
              <a:rPr lang="it-IT" sz="2400" b="1" dirty="0"/>
              <a:t> incorrerà nella pena di una marca di denari. </a:t>
            </a:r>
          </a:p>
        </p:txBody>
      </p:sp>
    </p:spTree>
    <p:extLst>
      <p:ext uri="{BB962C8B-B14F-4D97-AF65-F5344CB8AC3E}">
        <p14:creationId xmlns:p14="http://schemas.microsoft.com/office/powerpoint/2010/main" val="25772996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7CB90C1-A32D-4354-91E9-F2EF588A6DA0}"/>
              </a:ext>
            </a:extLst>
          </p:cNvPr>
          <p:cNvSpPr>
            <a:spLocks noGrp="1"/>
          </p:cNvSpPr>
          <p:nvPr>
            <p:ph type="title"/>
          </p:nvPr>
        </p:nvSpPr>
        <p:spPr>
          <a:xfrm>
            <a:off x="1291904" y="503339"/>
            <a:ext cx="9973621" cy="713065"/>
          </a:xfrm>
        </p:spPr>
        <p:txBody>
          <a:bodyPr>
            <a:normAutofit fontScale="90000"/>
          </a:bodyPr>
          <a:lstStyle/>
          <a:p>
            <a:pPr algn="just"/>
            <a:r>
              <a:rPr lang="it-IT" sz="2400" cap="none" dirty="0"/>
              <a:t>Corpus </a:t>
            </a:r>
            <a:r>
              <a:rPr lang="it-IT" sz="2400" cap="none" dirty="0" err="1"/>
              <a:t>Statutorum</a:t>
            </a:r>
            <a:r>
              <a:rPr lang="it-IT" sz="2400" cap="none" dirty="0"/>
              <a:t> </a:t>
            </a:r>
            <a:r>
              <a:rPr lang="it-IT" sz="2400" cap="none" dirty="0" err="1"/>
              <a:t>mercatorum</a:t>
            </a:r>
            <a:r>
              <a:rPr lang="it-IT" sz="2400" cap="none" dirty="0"/>
              <a:t> </a:t>
            </a:r>
            <a:r>
              <a:rPr lang="it-IT" sz="2400" cap="none" dirty="0" err="1"/>
              <a:t>Placentiae</a:t>
            </a:r>
            <a:r>
              <a:rPr lang="it-IT" sz="2400" cap="none" dirty="0"/>
              <a:t>, Milano, Giuffrè, 1967, pp. 40-41, 48, 60-61, 86, 113-14.</a:t>
            </a:r>
          </a:p>
        </p:txBody>
      </p:sp>
      <p:sp>
        <p:nvSpPr>
          <p:cNvPr id="3" name="Segnaposto testo 2">
            <a:extLst>
              <a:ext uri="{FF2B5EF4-FFF2-40B4-BE49-F238E27FC236}">
                <a16:creationId xmlns="" xmlns:a16="http://schemas.microsoft.com/office/drawing/2014/main" id="{0B613138-0584-44A4-8BBF-1807FF2BBA08}"/>
              </a:ext>
            </a:extLst>
          </p:cNvPr>
          <p:cNvSpPr>
            <a:spLocks noGrp="1"/>
          </p:cNvSpPr>
          <p:nvPr>
            <p:ph type="body" idx="1"/>
          </p:nvPr>
        </p:nvSpPr>
        <p:spPr>
          <a:xfrm>
            <a:off x="251670" y="1627465"/>
            <a:ext cx="11013855" cy="3398176"/>
          </a:xfrm>
        </p:spPr>
        <p:txBody>
          <a:bodyPr>
            <a:normAutofit fontScale="25000" lnSpcReduction="20000"/>
          </a:bodyPr>
          <a:lstStyle/>
          <a:p>
            <a:pPr algn="just"/>
            <a:r>
              <a:rPr lang="it-IT" sz="8000" b="1" cap="none" dirty="0">
                <a:solidFill>
                  <a:schemeClr val="tx1"/>
                </a:solidFill>
              </a:rPr>
              <a:t>70. Che la piazza del Borgo non sia ingombrata.</a:t>
            </a:r>
          </a:p>
          <a:p>
            <a:pPr algn="just"/>
            <a:r>
              <a:rPr lang="it-IT" sz="8000" b="1" cap="none" dirty="0">
                <a:solidFill>
                  <a:schemeClr val="tx1"/>
                </a:solidFill>
              </a:rPr>
              <a:t>E non permetterò che nessun rivenditore di carne, pesci, frutta e altri generi alimentari, o albergatore o qualunque altra persona tenga banchi o recipienti con pesci o altri ingombri o gabbie per polli o ceste da pane o ceste di altro tipo in piazza del Borgo, dalla torre di </a:t>
            </a:r>
            <a:r>
              <a:rPr lang="it-IT" sz="8000" b="1" cap="none" dirty="0" err="1">
                <a:solidFill>
                  <a:schemeClr val="tx1"/>
                </a:solidFill>
              </a:rPr>
              <a:t>Gotentesta</a:t>
            </a:r>
            <a:r>
              <a:rPr lang="it-IT" sz="8000" b="1" cap="none" dirty="0">
                <a:solidFill>
                  <a:schemeClr val="tx1"/>
                </a:solidFill>
              </a:rPr>
              <a:t> fino alla casa di Castello Villano, fuori dai portici per rivendere carne, pesce, frutta o altro all’infuori del sabato. Ai contravventori imporrò 12 denari di multa ogni volta.</a:t>
            </a:r>
          </a:p>
          <a:p>
            <a:pPr algn="just"/>
            <a:r>
              <a:rPr lang="it-IT" sz="8000" b="1" cap="none" dirty="0">
                <a:solidFill>
                  <a:schemeClr val="tx1"/>
                </a:solidFill>
              </a:rPr>
              <a:t>75. Che il mercato del filo si tenga in piazza S. Andrea.</a:t>
            </a:r>
          </a:p>
          <a:p>
            <a:pPr algn="just"/>
            <a:r>
              <a:rPr lang="it-IT" sz="8000" b="1" cap="none" dirty="0">
                <a:solidFill>
                  <a:schemeClr val="tx1"/>
                </a:solidFill>
              </a:rPr>
              <a:t>Farò in modo che il mercato del filo che si è soliti tenere il venerdì in Borgo si svolga nella piazza di S. Andrea del Borgo e ordinerò a tutti coloro che, maschi e femmine, comperano e vendono filo che il venerdì non lo comperino né lo vendano se non in tale piazza e non al di fuori dei confini delimitati da una parte dalla strada e dall'altra dall'andito del fu </a:t>
            </a:r>
            <a:r>
              <a:rPr lang="it-IT" sz="8000" b="1" cap="none" dirty="0" err="1">
                <a:solidFill>
                  <a:schemeClr val="tx1"/>
                </a:solidFill>
              </a:rPr>
              <a:t>Bergognino</a:t>
            </a:r>
            <a:r>
              <a:rPr lang="it-IT" sz="8000" b="1" cap="none" dirty="0">
                <a:solidFill>
                  <a:schemeClr val="tx1"/>
                </a:solidFill>
              </a:rPr>
              <a:t> dei </a:t>
            </a:r>
            <a:r>
              <a:rPr lang="it-IT" sz="8000" b="1" cap="none" dirty="0" err="1">
                <a:solidFill>
                  <a:schemeClr val="tx1"/>
                </a:solidFill>
              </a:rPr>
              <a:t>Bergognini</a:t>
            </a:r>
            <a:r>
              <a:rPr lang="it-IT" sz="8000" b="1" cap="none" dirty="0">
                <a:solidFill>
                  <a:schemeClr val="tx1"/>
                </a:solidFill>
              </a:rPr>
              <a:t>, fino alla casa di Alberto Musini.</a:t>
            </a:r>
          </a:p>
          <a:p>
            <a:pPr algn="just"/>
            <a:endParaRPr lang="it-IT" sz="8000" cap="none" dirty="0"/>
          </a:p>
          <a:p>
            <a:endParaRPr lang="it-IT" dirty="0"/>
          </a:p>
        </p:txBody>
      </p:sp>
    </p:spTree>
    <p:extLst>
      <p:ext uri="{BB962C8B-B14F-4D97-AF65-F5344CB8AC3E}">
        <p14:creationId xmlns:p14="http://schemas.microsoft.com/office/powerpoint/2010/main" val="140466955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 xmlns:a16="http://schemas.microsoft.com/office/drawing/2014/main" id="{71EC870B-86D2-48C0-8C85-4468C0C6114A}"/>
              </a:ext>
            </a:extLst>
          </p:cNvPr>
          <p:cNvSpPr/>
          <p:nvPr/>
        </p:nvSpPr>
        <p:spPr>
          <a:xfrm>
            <a:off x="780176" y="335846"/>
            <a:ext cx="8363824" cy="646331"/>
          </a:xfrm>
          <a:prstGeom prst="rect">
            <a:avLst/>
          </a:prstGeom>
        </p:spPr>
        <p:txBody>
          <a:bodyPr wrap="square">
            <a:spAutoFit/>
          </a:bodyPr>
          <a:lstStyle/>
          <a:p>
            <a:endParaRPr lang="it-IT" dirty="0"/>
          </a:p>
          <a:p>
            <a:endParaRPr lang="it-IT" dirty="0"/>
          </a:p>
        </p:txBody>
      </p:sp>
      <p:sp>
        <p:nvSpPr>
          <p:cNvPr id="3" name="Rettangolo 2">
            <a:extLst>
              <a:ext uri="{FF2B5EF4-FFF2-40B4-BE49-F238E27FC236}">
                <a16:creationId xmlns="" xmlns:a16="http://schemas.microsoft.com/office/drawing/2014/main" id="{342CCC81-E7CB-48A5-81ED-2B57D3863BC7}"/>
              </a:ext>
            </a:extLst>
          </p:cNvPr>
          <p:cNvSpPr/>
          <p:nvPr/>
        </p:nvSpPr>
        <p:spPr>
          <a:xfrm>
            <a:off x="285226" y="1028343"/>
            <a:ext cx="8858774" cy="3970318"/>
          </a:xfrm>
          <a:prstGeom prst="rect">
            <a:avLst/>
          </a:prstGeom>
        </p:spPr>
        <p:txBody>
          <a:bodyPr wrap="square">
            <a:spAutoFit/>
          </a:bodyPr>
          <a:lstStyle/>
          <a:p>
            <a:pPr algn="just"/>
            <a:r>
              <a:rPr lang="it-IT" b="1" dirty="0"/>
              <a:t>105. Della verifica delle misure dei </a:t>
            </a:r>
            <a:r>
              <a:rPr lang="it-IT" b="1" dirty="0" err="1"/>
              <a:t>cambiatori</a:t>
            </a:r>
            <a:r>
              <a:rPr lang="it-IT" b="1" dirty="0"/>
              <a:t> e degli altri.</a:t>
            </a:r>
          </a:p>
          <a:p>
            <a:pPr algn="just"/>
            <a:endParaRPr lang="it-IT" b="1" dirty="0"/>
          </a:p>
          <a:p>
            <a:pPr algn="just"/>
            <a:r>
              <a:rPr lang="it-IT" b="1" dirty="0"/>
              <a:t>Entro il l° febbraio eleggerà due </a:t>
            </a:r>
            <a:r>
              <a:rPr lang="it-IT" b="1" dirty="0" err="1"/>
              <a:t>cambiatori</a:t>
            </a:r>
            <a:r>
              <a:rPr lang="it-IT" b="1" dirty="0"/>
              <a:t> che facciano verificare tutte le misure dei </a:t>
            </a:r>
            <a:r>
              <a:rPr lang="it-IT" b="1" dirty="0" err="1"/>
              <a:t>cambiatori</a:t>
            </a:r>
            <a:r>
              <a:rPr lang="it-IT" b="1" dirty="0"/>
              <a:t> [paragonandole] con la misura del comune dei mercanti, e i pesi e le bilance che riscontreranno essere esatti saranno restituiti ai loro possessori senza indugio, quelli che risultano non esatti siano fatti regolare il meglio che si può e abbiano tali incaricati per ogni misura che fanno regolare un denaro di compenso e non di più.</a:t>
            </a:r>
          </a:p>
          <a:p>
            <a:pPr algn="just"/>
            <a:endParaRPr lang="it-IT" b="1" dirty="0"/>
          </a:p>
          <a:p>
            <a:pPr algn="just"/>
            <a:endParaRPr lang="it-IT" b="1" dirty="0"/>
          </a:p>
          <a:p>
            <a:pPr algn="just"/>
            <a:r>
              <a:rPr lang="it-IT" b="1" dirty="0"/>
              <a:t>169. Della larghezza e lunghezza delle pezze di fustagno.</a:t>
            </a:r>
          </a:p>
          <a:p>
            <a:pPr algn="just"/>
            <a:endParaRPr lang="it-IT" b="1" dirty="0"/>
          </a:p>
          <a:p>
            <a:pPr algn="just"/>
            <a:r>
              <a:rPr lang="it-IT" b="1" dirty="0"/>
              <a:t>Non permetterò che le pezze da 25 braccia e mezzo siano inferiori alle 25 braccia e mezzo di lunghezza, né alle 2 braccia di passo per la larghezza […]</a:t>
            </a:r>
          </a:p>
          <a:p>
            <a:endParaRPr lang="it-IT" dirty="0"/>
          </a:p>
        </p:txBody>
      </p:sp>
    </p:spTree>
    <p:extLst>
      <p:ext uri="{BB962C8B-B14F-4D97-AF65-F5344CB8AC3E}">
        <p14:creationId xmlns:p14="http://schemas.microsoft.com/office/powerpoint/2010/main" val="361915393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 xmlns:a16="http://schemas.microsoft.com/office/drawing/2014/main" id="{4ABAE352-C769-4392-BF26-9A907A70C851}"/>
              </a:ext>
            </a:extLst>
          </p:cNvPr>
          <p:cNvSpPr/>
          <p:nvPr/>
        </p:nvSpPr>
        <p:spPr>
          <a:xfrm>
            <a:off x="822121" y="914400"/>
            <a:ext cx="10041622" cy="4524315"/>
          </a:xfrm>
          <a:prstGeom prst="rect">
            <a:avLst/>
          </a:prstGeom>
        </p:spPr>
        <p:txBody>
          <a:bodyPr wrap="square">
            <a:spAutoFit/>
          </a:bodyPr>
          <a:lstStyle/>
          <a:p>
            <a:r>
              <a:rPr lang="it-IT" b="1" dirty="0"/>
              <a:t>172. Che i consoli dei mercanti facciano in modo che i rettori del comune proibiscano l'esportazione del filo e del semilavorato.</a:t>
            </a:r>
          </a:p>
          <a:p>
            <a:endParaRPr lang="it-IT" b="1" dirty="0"/>
          </a:p>
          <a:p>
            <a:r>
              <a:rPr lang="it-IT" b="1" dirty="0"/>
              <a:t>Farò in modo che i rettori del comune di Piacenza proibiscano a nome del comune che i forestieri comprino e portino fuori della città e del distretto di Piacenza il filo e il semilavorato piacentino e che ogni mese facciano bandire tale ordinanza per tutta la città.</a:t>
            </a:r>
          </a:p>
          <a:p>
            <a:endParaRPr lang="it-IT" b="1" dirty="0"/>
          </a:p>
          <a:p>
            <a:endParaRPr lang="it-IT" b="1" dirty="0"/>
          </a:p>
          <a:p>
            <a:r>
              <a:rPr lang="it-IT" b="1" dirty="0"/>
              <a:t>278. Degli osti e albergatori.</a:t>
            </a:r>
          </a:p>
          <a:p>
            <a:endParaRPr lang="it-IT" b="1" dirty="0"/>
          </a:p>
          <a:p>
            <a:r>
              <a:rPr lang="it-IT" b="1" dirty="0"/>
              <a:t>Ordino a tutti gli osti che non permettano che i loro ospiti ritirino i propri bagagli se non dopo aver pagato i loro debiti ai venditori o ai creditori secondo la volontà dei venditori e creditori: otto giorni dopo che tali ospiti avranno comperato, senza frode li faranno pagare ai loro creditori e venditori tutto ciò che dovevano, secondo la volontà dei creditori e venditori. Se qualche oste si comporterà in modo diverso o se mi giungerà qualche lamentela, costringerò lui a pagare e inoltre lo multerò di 10 soldi.</a:t>
            </a:r>
          </a:p>
          <a:p>
            <a:endParaRPr lang="it-IT" dirty="0"/>
          </a:p>
        </p:txBody>
      </p:sp>
    </p:spTree>
    <p:extLst>
      <p:ext uri="{BB962C8B-B14F-4D97-AF65-F5344CB8AC3E}">
        <p14:creationId xmlns:p14="http://schemas.microsoft.com/office/powerpoint/2010/main" val="81103681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 xmlns:a16="http://schemas.microsoft.com/office/drawing/2014/main" id="{64FFEEBB-7F4C-4D4B-AD5D-872A873BD4CA}"/>
              </a:ext>
            </a:extLst>
          </p:cNvPr>
          <p:cNvSpPr/>
          <p:nvPr/>
        </p:nvSpPr>
        <p:spPr>
          <a:xfrm>
            <a:off x="251669" y="1166843"/>
            <a:ext cx="10117123" cy="3416320"/>
          </a:xfrm>
          <a:prstGeom prst="rect">
            <a:avLst/>
          </a:prstGeom>
        </p:spPr>
        <p:txBody>
          <a:bodyPr wrap="square">
            <a:spAutoFit/>
          </a:bodyPr>
          <a:lstStyle/>
          <a:p>
            <a:pPr algn="just"/>
            <a:r>
              <a:rPr lang="it-IT" b="1" dirty="0"/>
              <a:t>384. Che i forestieri non vendano nella città di Piacenza drappi, fustagni o tela.</a:t>
            </a:r>
          </a:p>
          <a:p>
            <a:pPr algn="just"/>
            <a:endParaRPr lang="it-IT" b="1" dirty="0"/>
          </a:p>
          <a:p>
            <a:pPr algn="just"/>
            <a:r>
              <a:rPr lang="it-IT" b="1" dirty="0"/>
              <a:t>È stabilito che nessuna persona né mercante forestiero può né deve vender panni di lino, né di lana né di fustagno nella città di Piacenza né nel suo distretto, se non sia prima accolto come cittadino e abbia giurato obbedienza ai consoli dei mercanti affinché non commetta frode nella sua arte.</a:t>
            </a:r>
          </a:p>
          <a:p>
            <a:pPr algn="just"/>
            <a:endParaRPr lang="it-IT" b="1" dirty="0"/>
          </a:p>
          <a:p>
            <a:pPr algn="just"/>
            <a:endParaRPr lang="it-IT" b="1" dirty="0"/>
          </a:p>
          <a:p>
            <a:pPr algn="just"/>
            <a:r>
              <a:rPr lang="it-IT" b="1" dirty="0"/>
              <a:t>389. Della tassa pagata dai forestieri a chi li ospita.</a:t>
            </a:r>
          </a:p>
          <a:p>
            <a:pPr algn="just"/>
            <a:endParaRPr lang="it-IT" b="1" dirty="0"/>
          </a:p>
          <a:p>
            <a:pPr algn="just"/>
            <a:r>
              <a:rPr lang="it-IT" b="1" dirty="0"/>
              <a:t>È stabilito e confermato che ciascun forestiero che viene a Piacenza per vendere o comperare paghi un denaro come tassa a chi lo ospita. E i cittadini di Piacenza non paghino né siano tenuti a pagare nessuna tassa.</a:t>
            </a:r>
          </a:p>
        </p:txBody>
      </p:sp>
    </p:spTree>
    <p:extLst>
      <p:ext uri="{BB962C8B-B14F-4D97-AF65-F5344CB8AC3E}">
        <p14:creationId xmlns:p14="http://schemas.microsoft.com/office/powerpoint/2010/main" val="378551437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A5656D6-F84A-48A6-B709-B818D9DF3FC4}"/>
              </a:ext>
            </a:extLst>
          </p:cNvPr>
          <p:cNvSpPr>
            <a:spLocks noGrp="1"/>
          </p:cNvSpPr>
          <p:nvPr>
            <p:ph type="title"/>
          </p:nvPr>
        </p:nvSpPr>
        <p:spPr>
          <a:xfrm>
            <a:off x="1057012" y="828564"/>
            <a:ext cx="10208513" cy="673066"/>
          </a:xfrm>
        </p:spPr>
        <p:txBody>
          <a:bodyPr>
            <a:normAutofit fontScale="90000"/>
          </a:bodyPr>
          <a:lstStyle/>
          <a:p>
            <a:r>
              <a:rPr lang="it-IT" sz="2400" cap="none" dirty="0"/>
              <a:t>PROVISIO ORNATUM MULIERUM 1473, Bologna (Legislazione suntuaria. Secoli XIII-XVI. Emilia Romagna)</a:t>
            </a:r>
          </a:p>
        </p:txBody>
      </p:sp>
      <p:sp>
        <p:nvSpPr>
          <p:cNvPr id="3" name="Segnaposto testo 2">
            <a:extLst>
              <a:ext uri="{FF2B5EF4-FFF2-40B4-BE49-F238E27FC236}">
                <a16:creationId xmlns="" xmlns:a16="http://schemas.microsoft.com/office/drawing/2014/main" id="{0C9B3C46-C71F-4DF8-ABAF-84C85E08DA7A}"/>
              </a:ext>
            </a:extLst>
          </p:cNvPr>
          <p:cNvSpPr>
            <a:spLocks noGrp="1"/>
          </p:cNvSpPr>
          <p:nvPr>
            <p:ph type="body" idx="1"/>
          </p:nvPr>
        </p:nvSpPr>
        <p:spPr>
          <a:xfrm>
            <a:off x="1057012" y="1644241"/>
            <a:ext cx="10208514" cy="3381399"/>
          </a:xfrm>
        </p:spPr>
        <p:txBody>
          <a:bodyPr/>
          <a:lstStyle/>
          <a:p>
            <a:pPr algn="just"/>
            <a:r>
              <a:rPr lang="it-IT" b="1" cap="none" dirty="0">
                <a:solidFill>
                  <a:schemeClr val="tx1"/>
                </a:solidFill>
              </a:rPr>
              <a:t>[…] In primis che li cavalieri non possano spendere nello ornato, veste et </a:t>
            </a:r>
            <a:r>
              <a:rPr lang="it-IT" b="1" cap="none" dirty="0" err="1">
                <a:solidFill>
                  <a:schemeClr val="tx1"/>
                </a:solidFill>
              </a:rPr>
              <a:t>omne</a:t>
            </a:r>
            <a:r>
              <a:rPr lang="it-IT" b="1" cap="none" dirty="0">
                <a:solidFill>
                  <a:schemeClr val="tx1"/>
                </a:solidFill>
              </a:rPr>
              <a:t> altra cosa </a:t>
            </a:r>
            <a:r>
              <a:rPr lang="it-IT" b="1" cap="none" dirty="0" err="1">
                <a:solidFill>
                  <a:schemeClr val="tx1"/>
                </a:solidFill>
              </a:rPr>
              <a:t>atorno</a:t>
            </a:r>
            <a:r>
              <a:rPr lang="it-IT" b="1" cap="none" dirty="0">
                <a:solidFill>
                  <a:schemeClr val="tx1"/>
                </a:solidFill>
              </a:rPr>
              <a:t> la </a:t>
            </a:r>
            <a:r>
              <a:rPr lang="it-IT" b="1" cap="none" dirty="0" err="1">
                <a:solidFill>
                  <a:schemeClr val="tx1"/>
                </a:solidFill>
              </a:rPr>
              <a:t>soa</a:t>
            </a:r>
            <a:r>
              <a:rPr lang="it-IT" b="1" cap="none" dirty="0">
                <a:solidFill>
                  <a:schemeClr val="tx1"/>
                </a:solidFill>
              </a:rPr>
              <a:t> sposa o mogliere oltra li tre quarti della dota et li </a:t>
            </a:r>
            <a:r>
              <a:rPr lang="it-IT" b="1" cap="none" dirty="0" err="1">
                <a:solidFill>
                  <a:schemeClr val="tx1"/>
                </a:solidFill>
              </a:rPr>
              <a:t>docturi</a:t>
            </a:r>
            <a:r>
              <a:rPr lang="it-IT" b="1" cap="none" dirty="0">
                <a:solidFill>
                  <a:schemeClr val="tx1"/>
                </a:solidFill>
              </a:rPr>
              <a:t> et </a:t>
            </a:r>
            <a:r>
              <a:rPr lang="it-IT" b="1" cap="none" dirty="0" err="1">
                <a:solidFill>
                  <a:schemeClr val="tx1"/>
                </a:solidFill>
              </a:rPr>
              <a:t>gentilhomoni</a:t>
            </a:r>
            <a:r>
              <a:rPr lang="it-IT" b="1" cap="none" dirty="0">
                <a:solidFill>
                  <a:schemeClr val="tx1"/>
                </a:solidFill>
              </a:rPr>
              <a:t> li quali qui </a:t>
            </a:r>
            <a:r>
              <a:rPr lang="it-IT" b="1" cap="none" dirty="0" err="1">
                <a:solidFill>
                  <a:schemeClr val="tx1"/>
                </a:solidFill>
              </a:rPr>
              <a:t>apresso</a:t>
            </a:r>
            <a:r>
              <a:rPr lang="it-IT" b="1" cap="none" dirty="0">
                <a:solidFill>
                  <a:schemeClr val="tx1"/>
                </a:solidFill>
              </a:rPr>
              <a:t> se </a:t>
            </a:r>
            <a:r>
              <a:rPr lang="it-IT" b="1" cap="none" dirty="0" err="1">
                <a:solidFill>
                  <a:schemeClr val="tx1"/>
                </a:solidFill>
              </a:rPr>
              <a:t>dechiarirano</a:t>
            </a:r>
            <a:r>
              <a:rPr lang="it-IT" b="1" cap="none" dirty="0">
                <a:solidFill>
                  <a:schemeClr val="tx1"/>
                </a:solidFill>
              </a:rPr>
              <a:t> et </a:t>
            </a:r>
            <a:r>
              <a:rPr lang="it-IT" b="1" cap="none" dirty="0" err="1">
                <a:solidFill>
                  <a:schemeClr val="tx1"/>
                </a:solidFill>
              </a:rPr>
              <a:t>quilli</a:t>
            </a:r>
            <a:r>
              <a:rPr lang="it-IT" b="1" cap="none" dirty="0">
                <a:solidFill>
                  <a:schemeClr val="tx1"/>
                </a:solidFill>
              </a:rPr>
              <a:t> </a:t>
            </a:r>
            <a:r>
              <a:rPr lang="it-IT" b="1" cap="none" dirty="0" err="1">
                <a:solidFill>
                  <a:schemeClr val="tx1"/>
                </a:solidFill>
              </a:rPr>
              <a:t>exercitano</a:t>
            </a:r>
            <a:r>
              <a:rPr lang="it-IT" b="1" cap="none" dirty="0">
                <a:solidFill>
                  <a:schemeClr val="tx1"/>
                </a:solidFill>
              </a:rPr>
              <a:t> le </a:t>
            </a:r>
            <a:r>
              <a:rPr lang="it-IT" b="1" cap="none" dirty="0" err="1">
                <a:solidFill>
                  <a:schemeClr val="tx1"/>
                </a:solidFill>
              </a:rPr>
              <a:t>quatro</a:t>
            </a:r>
            <a:r>
              <a:rPr lang="it-IT" b="1" cap="none" dirty="0">
                <a:solidFill>
                  <a:schemeClr val="tx1"/>
                </a:solidFill>
              </a:rPr>
              <a:t> prime </a:t>
            </a:r>
            <a:r>
              <a:rPr lang="it-IT" b="1" cap="none" dirty="0" err="1">
                <a:solidFill>
                  <a:schemeClr val="tx1"/>
                </a:solidFill>
              </a:rPr>
              <a:t>ate</a:t>
            </a:r>
            <a:r>
              <a:rPr lang="it-IT" b="1" cap="none" dirty="0">
                <a:solidFill>
                  <a:schemeClr val="tx1"/>
                </a:solidFill>
              </a:rPr>
              <a:t>, </a:t>
            </a:r>
            <a:r>
              <a:rPr lang="it-IT" b="1" cap="none" dirty="0" err="1">
                <a:solidFill>
                  <a:schemeClr val="tx1"/>
                </a:solidFill>
              </a:rPr>
              <a:t>zoè</a:t>
            </a:r>
            <a:r>
              <a:rPr lang="it-IT" b="1" cap="none" dirty="0">
                <a:solidFill>
                  <a:schemeClr val="tx1"/>
                </a:solidFill>
              </a:rPr>
              <a:t> </a:t>
            </a:r>
            <a:r>
              <a:rPr lang="it-IT" b="1" cap="none" dirty="0" err="1">
                <a:solidFill>
                  <a:schemeClr val="tx1"/>
                </a:solidFill>
              </a:rPr>
              <a:t>nodari</a:t>
            </a:r>
            <a:r>
              <a:rPr lang="it-IT" b="1" cap="none" dirty="0">
                <a:solidFill>
                  <a:schemeClr val="tx1"/>
                </a:solidFill>
              </a:rPr>
              <a:t>, </a:t>
            </a:r>
            <a:r>
              <a:rPr lang="it-IT" b="1" cap="none" dirty="0" err="1">
                <a:solidFill>
                  <a:schemeClr val="tx1"/>
                </a:solidFill>
              </a:rPr>
              <a:t>cmbiaduri</a:t>
            </a:r>
            <a:r>
              <a:rPr lang="it-IT" b="1" cap="none" dirty="0">
                <a:solidFill>
                  <a:schemeClr val="tx1"/>
                </a:solidFill>
              </a:rPr>
              <a:t>, drappieri et arte de seta non possono spender più che li due </a:t>
            </a:r>
            <a:r>
              <a:rPr lang="it-IT" b="1" cap="none" dirty="0" err="1">
                <a:solidFill>
                  <a:schemeClr val="tx1"/>
                </a:solidFill>
              </a:rPr>
              <a:t>terci</a:t>
            </a:r>
            <a:r>
              <a:rPr lang="it-IT" b="1" cap="none" dirty="0">
                <a:solidFill>
                  <a:schemeClr val="tx1"/>
                </a:solidFill>
              </a:rPr>
              <a:t> della dota. Tutti li altri inferiori non possono spendere più della </a:t>
            </a:r>
            <a:r>
              <a:rPr lang="it-IT" b="1" cap="none" dirty="0" err="1">
                <a:solidFill>
                  <a:schemeClr val="tx1"/>
                </a:solidFill>
              </a:rPr>
              <a:t>mità</a:t>
            </a:r>
            <a:r>
              <a:rPr lang="it-IT" b="1" cap="none" dirty="0">
                <a:solidFill>
                  <a:schemeClr val="tx1"/>
                </a:solidFill>
              </a:rPr>
              <a:t> della dote, la qual dote quando la </a:t>
            </a:r>
            <a:r>
              <a:rPr lang="it-IT" b="1" cap="none" dirty="0" err="1">
                <a:solidFill>
                  <a:schemeClr val="tx1"/>
                </a:solidFill>
              </a:rPr>
              <a:t>fuisse</a:t>
            </a:r>
            <a:r>
              <a:rPr lang="it-IT" b="1" cap="none" dirty="0">
                <a:solidFill>
                  <a:schemeClr val="tx1"/>
                </a:solidFill>
              </a:rPr>
              <a:t> fino alla summa de </a:t>
            </a:r>
            <a:r>
              <a:rPr lang="it-IT" b="1" cap="none" dirty="0" err="1">
                <a:solidFill>
                  <a:schemeClr val="tx1"/>
                </a:solidFill>
              </a:rPr>
              <a:t>milledosento</a:t>
            </a:r>
            <a:r>
              <a:rPr lang="it-IT" b="1" cap="none" dirty="0">
                <a:solidFill>
                  <a:schemeClr val="tx1"/>
                </a:solidFill>
              </a:rPr>
              <a:t> lire e da lì in </a:t>
            </a:r>
            <a:r>
              <a:rPr lang="it-IT" b="1" cap="none" dirty="0" err="1">
                <a:solidFill>
                  <a:schemeClr val="tx1"/>
                </a:solidFill>
              </a:rPr>
              <a:t>zoso</a:t>
            </a:r>
            <a:r>
              <a:rPr lang="it-IT" b="1" cap="none" dirty="0">
                <a:solidFill>
                  <a:schemeClr val="tx1"/>
                </a:solidFill>
              </a:rPr>
              <a:t> se possa spendere </a:t>
            </a:r>
            <a:r>
              <a:rPr lang="it-IT" b="1" cap="none" dirty="0" err="1">
                <a:solidFill>
                  <a:schemeClr val="tx1"/>
                </a:solidFill>
              </a:rPr>
              <a:t>como</a:t>
            </a:r>
            <a:r>
              <a:rPr lang="it-IT" b="1" cap="none" dirty="0">
                <a:solidFill>
                  <a:schemeClr val="tx1"/>
                </a:solidFill>
              </a:rPr>
              <a:t> è </a:t>
            </a:r>
            <a:r>
              <a:rPr lang="it-IT" b="1" cap="none" dirty="0" err="1">
                <a:solidFill>
                  <a:schemeClr val="tx1"/>
                </a:solidFill>
              </a:rPr>
              <a:t>dicto</a:t>
            </a:r>
            <a:r>
              <a:rPr lang="it-IT" b="1" cap="none" dirty="0">
                <a:solidFill>
                  <a:schemeClr val="tx1"/>
                </a:solidFill>
              </a:rPr>
              <a:t>, et essendo de </a:t>
            </a:r>
            <a:r>
              <a:rPr lang="it-IT" b="1" cap="none" dirty="0" err="1">
                <a:solidFill>
                  <a:schemeClr val="tx1"/>
                </a:solidFill>
              </a:rPr>
              <a:t>magiore</a:t>
            </a:r>
            <a:r>
              <a:rPr lang="it-IT" b="1" cap="none" dirty="0">
                <a:solidFill>
                  <a:schemeClr val="tx1"/>
                </a:solidFill>
              </a:rPr>
              <a:t> summa de l’ in suso se possa spendere oltre le </a:t>
            </a:r>
            <a:r>
              <a:rPr lang="it-IT" b="1" cap="none" dirty="0" err="1">
                <a:solidFill>
                  <a:schemeClr val="tx1"/>
                </a:solidFill>
              </a:rPr>
              <a:t>dicte</a:t>
            </a:r>
            <a:r>
              <a:rPr lang="it-IT" b="1" cap="none" dirty="0">
                <a:solidFill>
                  <a:schemeClr val="tx1"/>
                </a:solidFill>
              </a:rPr>
              <a:t> rate et parte lire vinte per </a:t>
            </a:r>
            <a:r>
              <a:rPr lang="it-IT" b="1" cap="none" dirty="0" err="1">
                <a:solidFill>
                  <a:schemeClr val="tx1"/>
                </a:solidFill>
              </a:rPr>
              <a:t>centonaro</a:t>
            </a:r>
            <a:r>
              <a:rPr lang="it-IT" b="1" cap="none" dirty="0">
                <a:solidFill>
                  <a:schemeClr val="tx1"/>
                </a:solidFill>
              </a:rPr>
              <a:t> de quello più fisse la dote et niente più se possa spendere.</a:t>
            </a:r>
          </a:p>
        </p:txBody>
      </p:sp>
    </p:spTree>
    <p:extLst>
      <p:ext uri="{BB962C8B-B14F-4D97-AF65-F5344CB8AC3E}">
        <p14:creationId xmlns:p14="http://schemas.microsoft.com/office/powerpoint/2010/main" val="397695315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 xmlns:a16="http://schemas.microsoft.com/office/drawing/2014/main" id="{8B32F8C6-3E8C-40E8-8309-5BA0C27CB4C0}"/>
              </a:ext>
            </a:extLst>
          </p:cNvPr>
          <p:cNvSpPr/>
          <p:nvPr/>
        </p:nvSpPr>
        <p:spPr>
          <a:xfrm>
            <a:off x="637563" y="1166843"/>
            <a:ext cx="9510989" cy="4370427"/>
          </a:xfrm>
          <a:prstGeom prst="rect">
            <a:avLst/>
          </a:prstGeom>
        </p:spPr>
        <p:txBody>
          <a:bodyPr wrap="square">
            <a:spAutoFit/>
          </a:bodyPr>
          <a:lstStyle/>
          <a:p>
            <a:pPr algn="just"/>
            <a:r>
              <a:rPr lang="it-IT" sz="2000" b="1" dirty="0"/>
              <a:t>Item che le donne, spose et figliole di cavalieri </a:t>
            </a:r>
            <a:r>
              <a:rPr lang="it-IT" sz="2000" b="1" dirty="0" err="1"/>
              <a:t>fim</a:t>
            </a:r>
            <a:r>
              <a:rPr lang="it-IT" sz="2000" b="1" dirty="0"/>
              <a:t> che le sonno in podestà del padre et </a:t>
            </a:r>
            <a:r>
              <a:rPr lang="it-IT" sz="2000" b="1" dirty="0" err="1"/>
              <a:t>delli</a:t>
            </a:r>
            <a:r>
              <a:rPr lang="it-IT" sz="2000" b="1" dirty="0"/>
              <a:t> </a:t>
            </a:r>
            <a:r>
              <a:rPr lang="it-IT" sz="2000" b="1" dirty="0" err="1"/>
              <a:t>soi</a:t>
            </a:r>
            <a:r>
              <a:rPr lang="it-IT" sz="2000" b="1" dirty="0"/>
              <a:t> possano portare </a:t>
            </a:r>
            <a:r>
              <a:rPr lang="it-IT" sz="2000" b="1" dirty="0" err="1"/>
              <a:t>brocato</a:t>
            </a:r>
            <a:r>
              <a:rPr lang="it-IT" sz="2000" b="1" dirty="0"/>
              <a:t> d’oro et de argento in </a:t>
            </a:r>
            <a:r>
              <a:rPr lang="it-IT" sz="2000" b="1" dirty="0" err="1"/>
              <a:t>vestimente</a:t>
            </a:r>
            <a:r>
              <a:rPr lang="it-IT" sz="2000" b="1" dirty="0"/>
              <a:t>, </a:t>
            </a:r>
            <a:r>
              <a:rPr lang="it-IT" sz="2000" b="1" dirty="0" err="1"/>
              <a:t>auchi</a:t>
            </a:r>
            <a:r>
              <a:rPr lang="it-IT" sz="2000" b="1" dirty="0"/>
              <a:t> et </a:t>
            </a:r>
            <a:r>
              <a:rPr lang="it-IT" sz="2000" b="1" dirty="0" err="1"/>
              <a:t>guardacori</a:t>
            </a:r>
            <a:r>
              <a:rPr lang="it-IT" sz="2000" b="1" dirty="0"/>
              <a:t> et maniche </a:t>
            </a:r>
            <a:r>
              <a:rPr lang="it-IT" sz="2000" b="1" dirty="0" err="1"/>
              <a:t>como</a:t>
            </a:r>
            <a:r>
              <a:rPr lang="it-IT" sz="2000" b="1" dirty="0"/>
              <a:t> a loro </a:t>
            </a:r>
            <a:r>
              <a:rPr lang="it-IT" sz="2000" b="1" dirty="0" err="1"/>
              <a:t>piase</a:t>
            </a:r>
            <a:r>
              <a:rPr lang="it-IT" sz="2000" b="1" dirty="0"/>
              <a:t>, pure che tale </a:t>
            </a:r>
            <a:r>
              <a:rPr lang="it-IT" sz="2000" b="1" dirty="0" err="1"/>
              <a:t>brocato</a:t>
            </a:r>
            <a:r>
              <a:rPr lang="it-IT" sz="2000" b="1" dirty="0"/>
              <a:t> non portino in fodera </a:t>
            </a:r>
            <a:r>
              <a:rPr lang="it-IT" sz="2000" b="1" dirty="0" smtClean="0"/>
              <a:t>de maniche, le quali maniche non possano </a:t>
            </a:r>
            <a:r>
              <a:rPr lang="it-IT" sz="2000" b="1" dirty="0" err="1" smtClean="0"/>
              <a:t>etiam</a:t>
            </a:r>
            <a:r>
              <a:rPr lang="it-IT" sz="2000" b="1" dirty="0" smtClean="0"/>
              <a:t> essere foderate de martori </a:t>
            </a:r>
            <a:r>
              <a:rPr lang="it-IT" sz="2000" b="1" dirty="0" err="1" smtClean="0"/>
              <a:t>nè</a:t>
            </a:r>
            <a:r>
              <a:rPr lang="it-IT" sz="2000" b="1" dirty="0" smtClean="0"/>
              <a:t> de ghibellini , et </a:t>
            </a:r>
            <a:r>
              <a:rPr lang="it-IT" sz="2000" b="1" dirty="0" err="1" smtClean="0"/>
              <a:t>possamo</a:t>
            </a:r>
            <a:r>
              <a:rPr lang="it-IT" sz="2000" b="1" dirty="0" smtClean="0"/>
              <a:t> </a:t>
            </a:r>
            <a:r>
              <a:rPr lang="it-IT" sz="2000" b="1" dirty="0" err="1" smtClean="0"/>
              <a:t>portatri</a:t>
            </a:r>
            <a:r>
              <a:rPr lang="it-IT" sz="2000" b="1" dirty="0" smtClean="0"/>
              <a:t> ornamenti de </a:t>
            </a:r>
            <a:r>
              <a:rPr lang="it-IT" sz="2000" b="1" dirty="0" err="1" smtClean="0"/>
              <a:t>zogloe</a:t>
            </a:r>
            <a:r>
              <a:rPr lang="it-IT" sz="2000" b="1" dirty="0" smtClean="0"/>
              <a:t>, </a:t>
            </a:r>
            <a:r>
              <a:rPr lang="it-IT" sz="2000" b="1" dirty="0" err="1" smtClean="0"/>
              <a:t>zoè</a:t>
            </a:r>
            <a:r>
              <a:rPr lang="it-IT" sz="2000" b="1" dirty="0" smtClean="0"/>
              <a:t> </a:t>
            </a:r>
            <a:r>
              <a:rPr lang="it-IT" sz="2000" b="1" dirty="0" err="1" smtClean="0"/>
              <a:t>zogliello</a:t>
            </a:r>
            <a:r>
              <a:rPr lang="it-IT" sz="2000" b="1" dirty="0" smtClean="0"/>
              <a:t> da spalla , </a:t>
            </a:r>
            <a:r>
              <a:rPr lang="it-IT" sz="2000" b="1" dirty="0" err="1" smtClean="0"/>
              <a:t>zogliello</a:t>
            </a:r>
            <a:r>
              <a:rPr lang="it-IT" sz="2000" b="1" dirty="0" smtClean="0"/>
              <a:t> da testa et </a:t>
            </a:r>
            <a:r>
              <a:rPr lang="it-IT" sz="2000" b="1" dirty="0" err="1" smtClean="0"/>
              <a:t>vezolo</a:t>
            </a:r>
            <a:r>
              <a:rPr lang="it-IT" sz="2000" b="1" dirty="0" smtClean="0"/>
              <a:t> da collo de perle o </a:t>
            </a:r>
            <a:r>
              <a:rPr lang="it-IT" sz="2000" b="1" dirty="0" err="1" smtClean="0"/>
              <a:t>voleno</a:t>
            </a:r>
            <a:r>
              <a:rPr lang="it-IT" sz="2000" b="1" dirty="0" smtClean="0"/>
              <a:t> una collana de perle in loco de una delle </a:t>
            </a:r>
            <a:r>
              <a:rPr lang="it-IT" sz="2000" b="1" dirty="0" err="1" smtClean="0"/>
              <a:t>dicte</a:t>
            </a:r>
            <a:r>
              <a:rPr lang="it-IT" sz="2000" b="1" dirty="0" smtClean="0"/>
              <a:t> cose, sì che </a:t>
            </a:r>
            <a:r>
              <a:rPr lang="it-IT" sz="2000" b="1" dirty="0" err="1" smtClean="0"/>
              <a:t>elegedo</a:t>
            </a:r>
            <a:r>
              <a:rPr lang="it-IT" sz="2000" b="1" dirty="0" smtClean="0"/>
              <a:t> </a:t>
            </a:r>
            <a:r>
              <a:rPr lang="it-IT" sz="2000" b="1" dirty="0" err="1" smtClean="0"/>
              <a:t>dicte</a:t>
            </a:r>
            <a:r>
              <a:rPr lang="it-IT" sz="2000" b="1" dirty="0" smtClean="0"/>
              <a:t> </a:t>
            </a:r>
            <a:r>
              <a:rPr lang="it-IT" sz="2000" b="1" dirty="0" err="1" smtClean="0"/>
              <a:t>zoglie</a:t>
            </a:r>
            <a:r>
              <a:rPr lang="it-IT" sz="2000" b="1" dirty="0" smtClean="0"/>
              <a:t> non possano più portare </a:t>
            </a:r>
            <a:r>
              <a:rPr lang="it-IT" sz="2000" b="1" dirty="0" err="1" smtClean="0"/>
              <a:t>dicta</a:t>
            </a:r>
            <a:r>
              <a:rPr lang="it-IT" sz="2000" b="1" dirty="0" smtClean="0"/>
              <a:t> collana et </a:t>
            </a:r>
            <a:r>
              <a:rPr lang="it-IT" sz="2000" b="1" dirty="0" err="1" smtClean="0"/>
              <a:t>elegendo</a:t>
            </a:r>
            <a:r>
              <a:rPr lang="it-IT" sz="2000" b="1" dirty="0" smtClean="0"/>
              <a:t> </a:t>
            </a:r>
            <a:r>
              <a:rPr lang="it-IT" sz="2000" b="1" dirty="0" err="1" smtClean="0"/>
              <a:t>dicta</a:t>
            </a:r>
            <a:r>
              <a:rPr lang="it-IT" sz="2000" b="1" dirty="0" smtClean="0"/>
              <a:t> collana debbano lassare una de </a:t>
            </a:r>
            <a:r>
              <a:rPr lang="it-IT" sz="2000" b="1" dirty="0" err="1" smtClean="0"/>
              <a:t>dicte</a:t>
            </a:r>
            <a:r>
              <a:rPr lang="it-IT" sz="2000" b="1" dirty="0" smtClean="0"/>
              <a:t> </a:t>
            </a:r>
            <a:r>
              <a:rPr lang="it-IT" sz="2000" b="1" dirty="0" err="1" smtClean="0"/>
              <a:t>zoglie</a:t>
            </a:r>
            <a:r>
              <a:rPr lang="it-IT" sz="2000" b="1" dirty="0" smtClean="0"/>
              <a:t> et quella che </a:t>
            </a:r>
            <a:r>
              <a:rPr lang="it-IT" sz="2000" b="1" dirty="0" err="1" smtClean="0"/>
              <a:t>lassaranno</a:t>
            </a:r>
            <a:r>
              <a:rPr lang="it-IT" sz="2000" b="1" dirty="0" smtClean="0"/>
              <a:t> non possono più portare, et possano portare veste de drappo de seta de </a:t>
            </a:r>
            <a:r>
              <a:rPr lang="it-IT" sz="2000" b="1" dirty="0" err="1" smtClean="0"/>
              <a:t>omne</a:t>
            </a:r>
            <a:r>
              <a:rPr lang="it-IT" sz="2000" b="1" dirty="0" smtClean="0"/>
              <a:t> colore et </a:t>
            </a:r>
            <a:r>
              <a:rPr lang="it-IT" sz="2000" b="1" dirty="0" err="1" smtClean="0"/>
              <a:t>omne</a:t>
            </a:r>
            <a:r>
              <a:rPr lang="it-IT" sz="2000" b="1" dirty="0" smtClean="0"/>
              <a:t> altra cosa </a:t>
            </a:r>
            <a:r>
              <a:rPr lang="it-IT" sz="2000" b="1" dirty="0" err="1" smtClean="0"/>
              <a:t>menore</a:t>
            </a:r>
            <a:r>
              <a:rPr lang="it-IT" sz="2000" b="1" dirty="0" smtClean="0"/>
              <a:t> de quelle sonno </a:t>
            </a:r>
            <a:r>
              <a:rPr lang="it-IT" sz="2000" b="1" dirty="0" err="1" smtClean="0"/>
              <a:t>dicte</a:t>
            </a:r>
            <a:r>
              <a:rPr lang="it-IT" sz="2000" b="1" dirty="0" smtClean="0"/>
              <a:t>  ma </a:t>
            </a:r>
            <a:r>
              <a:rPr lang="it-IT" sz="2000" b="1" dirty="0" err="1" smtClean="0"/>
              <a:t>mazore</a:t>
            </a:r>
            <a:r>
              <a:rPr lang="it-IT" sz="2000" b="1" dirty="0" smtClean="0"/>
              <a:t> non. Possano </a:t>
            </a:r>
            <a:r>
              <a:rPr lang="it-IT" sz="2000" b="1" dirty="0" err="1" smtClean="0"/>
              <a:t>etiam</a:t>
            </a:r>
            <a:r>
              <a:rPr lang="it-IT" sz="2000" b="1" dirty="0" smtClean="0"/>
              <a:t> portare </a:t>
            </a:r>
            <a:r>
              <a:rPr lang="it-IT" sz="2000" b="1" dirty="0" err="1" smtClean="0"/>
              <a:t>texuti</a:t>
            </a:r>
            <a:r>
              <a:rPr lang="it-IT" sz="2000" b="1" dirty="0" smtClean="0"/>
              <a:t> de </a:t>
            </a:r>
            <a:r>
              <a:rPr lang="it-IT" sz="2000" b="1" dirty="0" err="1" smtClean="0"/>
              <a:t>brocato</a:t>
            </a:r>
            <a:r>
              <a:rPr lang="it-IT" sz="2000" b="1" dirty="0" smtClean="0"/>
              <a:t> d’oro. Possano anche portare </a:t>
            </a:r>
            <a:r>
              <a:rPr lang="it-IT" sz="2000" b="1" dirty="0" err="1" smtClean="0"/>
              <a:t>chiavacori</a:t>
            </a:r>
            <a:r>
              <a:rPr lang="it-IT" sz="2000" b="1" dirty="0" smtClean="0"/>
              <a:t>, cordelle d’oro, collari et recami che in tutto non </a:t>
            </a:r>
            <a:r>
              <a:rPr lang="it-IT" sz="2000" b="1" dirty="0" err="1" smtClean="0"/>
              <a:t>excedano</a:t>
            </a:r>
            <a:r>
              <a:rPr lang="it-IT" sz="2000" b="1" dirty="0" smtClean="0"/>
              <a:t> la valuta de ducati trentacinque d’oro, sempre intendendo che non se ne possa spendere della dote più che de sopra sia determinato.       </a:t>
            </a:r>
          </a:p>
          <a:p>
            <a:endParaRPr lang="it-IT" dirty="0"/>
          </a:p>
        </p:txBody>
      </p:sp>
    </p:spTree>
    <p:extLst>
      <p:ext uri="{BB962C8B-B14F-4D97-AF65-F5344CB8AC3E}">
        <p14:creationId xmlns:p14="http://schemas.microsoft.com/office/powerpoint/2010/main" val="4194374493"/>
      </p:ext>
    </p:extLst>
  </p:cSld>
  <p:clrMapOvr>
    <a:masterClrMapping/>
  </p:clrMapOvr>
</p:sld>
</file>

<file path=ppt/theme/theme1.xml><?xml version="1.0" encoding="utf-8"?>
<a:theme xmlns:a="http://schemas.openxmlformats.org/drawingml/2006/main" name="Goccia">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TM04033925[[fn=Goccia]]</Template>
  <TotalTime>894</TotalTime>
  <Words>16406</Words>
  <Application>Microsoft Office PowerPoint</Application>
  <PresentationFormat>Personalizzato</PresentationFormat>
  <Paragraphs>371</Paragraphs>
  <Slides>103</Slides>
  <Notes>0</Notes>
  <HiddenSlides>0</HiddenSlides>
  <MMClips>0</MMClips>
  <ScaleCrop>false</ScaleCrop>
  <HeadingPairs>
    <vt:vector size="4" baseType="variant">
      <vt:variant>
        <vt:lpstr>Tema</vt:lpstr>
      </vt:variant>
      <vt:variant>
        <vt:i4>1</vt:i4>
      </vt:variant>
      <vt:variant>
        <vt:lpstr>Titoli diapositive</vt:lpstr>
      </vt:variant>
      <vt:variant>
        <vt:i4>103</vt:i4>
      </vt:variant>
    </vt:vector>
  </HeadingPairs>
  <TitlesOfParts>
    <vt:vector size="104" baseType="lpstr">
      <vt:lpstr>Goccia</vt:lpstr>
      <vt:lpstr>Corso di storia sociale ed economica del medioevo (II)</vt:lpstr>
      <vt:lpstr>1.Placito di Marturi </vt:lpstr>
      <vt:lpstr>Presentazione standard di PowerPoint</vt:lpstr>
      <vt:lpstr>2. I diplomi di Ugo e Lotario, di Berengario II e di Adalberto, Roma, 1924 (FSI, 38), doc. 11, pp. 235-37.</vt:lpstr>
      <vt:lpstr>Presentazione standard di PowerPoint</vt:lpstr>
      <vt:lpstr>MGH, Diplomata regum et imperatorum Germaniae, I, doc. 239, pp. 333-334</vt:lpstr>
      <vt:lpstr>Presentazione standard di PowerPoint</vt:lpstr>
      <vt:lpstr>Presentazione standard di PowerPoint</vt:lpstr>
      <vt:lpstr>Presentazione standard di PowerPoint</vt:lpstr>
      <vt:lpstr>Presentazione standard di PowerPoint</vt:lpstr>
      <vt:lpstr>MGH, Diplomata regum et imperatorum Germaniae, V, doc. 356, pp. 483-484.</vt:lpstr>
      <vt:lpstr>Presentazione standard di PowerPoint</vt:lpstr>
      <vt:lpstr>MGH, Diplomata regum et imperatorum Germaniae, II, doc. 198, pp. 606-607 </vt:lpstr>
      <vt:lpstr>Codex diplomaticus civitatis et Ecclesie Bergomatis, II, Bergamo, 1799, pp. 1267-70.  </vt:lpstr>
      <vt:lpstr>Presentazione standard di PowerPoint</vt:lpstr>
      <vt:lpstr>Presentazione standard di PowerPoint</vt:lpstr>
      <vt:lpstr>Gaio, dal primo libro delle Istituzioni </vt:lpstr>
      <vt:lpstr>Bartolo da Sassoferrato: iurisdictio Comm ad D 1. 1. 9 l. Omnes populi </vt:lpstr>
      <vt:lpstr>Presentazione standard di PowerPoint</vt:lpstr>
      <vt:lpstr>Baldo degli Ubaldi: regimen Comm ad D 1. 1. 9 l. Omnes populi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Statuta Communis Parmae anni MCCCXLVII, in Monumento Historica ad provincias Parmensem et Placentinam pertinentia, Parma 1860, pp. 85-86, 91-92.</vt:lpstr>
      <vt:lpstr>Presentazione standard di PowerPoint</vt:lpstr>
      <vt:lpstr>Presentazione standard di PowerPoint</vt:lpstr>
      <vt:lpstr>Presentazione standard di PowerPoint</vt:lpstr>
      <vt:lpstr>Presentazione standard di PowerPoint</vt:lpstr>
      <vt:lpstr>Statuti di Bologna dell'anno 1288, Città del Vaticano, Biblioteca Apostolica Vaticana, 1937 (Studi e testi, 73-74), I, pp. 136-37, 149.</vt:lpstr>
      <vt:lpstr>Presentazione standard di PowerPoint</vt:lpstr>
      <vt:lpstr>Presentazione standard di PowerPoint</vt:lpstr>
      <vt:lpstr>Presentazione standard di PowerPoint</vt:lpstr>
      <vt:lpstr>Statuti di Cividale 1378.</vt:lpstr>
      <vt:lpstr>Presentazione standard di PowerPoint</vt:lpstr>
      <vt:lpstr>Presentazione standard di PowerPoint</vt:lpstr>
      <vt:lpstr>Statuti di Gemona 1381</vt:lpstr>
      <vt:lpstr>Statuti San Daniele (XIV sec).</vt:lpstr>
      <vt:lpstr>Statuti di Cividale</vt:lpstr>
      <vt:lpstr>Presentazione standard di PowerPoint</vt:lpstr>
      <vt:lpstr>Banchus Maleficiorum, VII, c. 15r Defensio Viglelmi filli Giroldi de Giroldo. </vt:lpstr>
      <vt:lpstr>Presentazione standard di PowerPoint</vt:lpstr>
      <vt:lpstr>Statuti San Daniele (XIV sec).  </vt:lpstr>
      <vt:lpstr>Statuti di Gemona 1381</vt:lpstr>
      <vt:lpstr>Banchus Maleficiorum, r. VIII, c. 117v.</vt:lpstr>
      <vt:lpstr>Presentazione standard di PowerPoint</vt:lpstr>
      <vt:lpstr>Statuti di San Daniele</vt:lpstr>
      <vt:lpstr>Statuti di San Daniele.</vt:lpstr>
      <vt:lpstr>Presentazione standard di PowerPoint</vt:lpstr>
      <vt:lpstr>Presentazione standard di PowerPoint</vt:lpstr>
      <vt:lpstr>Statuti di san Daniele.  Rubrica XXII Delle donne che si scambiano ingiurie.</vt:lpstr>
      <vt:lpstr>Statuti di Gemona Rubrica 12. Se le donne si scambieranno parole ingiuriose. </vt:lpstr>
      <vt:lpstr>Statuti di Cividale</vt:lpstr>
      <vt:lpstr>Banchus Maleficiorum, I, c. 43rv. 1327</vt:lpstr>
      <vt:lpstr>Presentazione standard di PowerPoint</vt:lpstr>
      <vt:lpstr>Presentazione standard di PowerPoint</vt:lpstr>
      <vt:lpstr>Statuti di Gemona</vt:lpstr>
      <vt:lpstr>Statuti di Cividale</vt:lpstr>
      <vt:lpstr>Statuti di Cividale.</vt:lpstr>
      <vt:lpstr>Presentazione standard di PowerPoint</vt:lpstr>
      <vt:lpstr>Presentazione standard di PowerPoint</vt:lpstr>
      <vt:lpstr>Presentazione standard di PowerPoint</vt:lpstr>
      <vt:lpstr>Statuti di Gemona</vt:lpstr>
      <vt:lpstr>Presentazione standard di PowerPoint</vt:lpstr>
      <vt:lpstr>Statuti di San Daniele</vt:lpstr>
      <vt:lpstr>Archivio Diplomatico di Trieste, 2E2/8/3,2 1384</vt:lpstr>
      <vt:lpstr>Statuti di Gemona</vt:lpstr>
      <vt:lpstr>Statuti di Cividale.</vt:lpstr>
      <vt:lpstr>Presentazione standard di PowerPoint</vt:lpstr>
      <vt:lpstr>Presentazione standard di PowerPoint</vt:lpstr>
      <vt:lpstr>Statuti San Daniele </vt:lpstr>
      <vt:lpstr>Presentazione standard di PowerPoint</vt:lpstr>
      <vt:lpstr>Presentazione standard di PowerPoint</vt:lpstr>
      <vt:lpstr>Presentazione standard di PowerPoint</vt:lpstr>
      <vt:lpstr>Statuti di Gemona</vt:lpstr>
      <vt:lpstr>Statuti di Cividale </vt:lpstr>
      <vt:lpstr>Statuti di Cividale.</vt:lpstr>
      <vt:lpstr>Presentazione standard di PowerPoint</vt:lpstr>
      <vt:lpstr>Presentazione standard di PowerPoint</vt:lpstr>
      <vt:lpstr>Presentazione standard di PowerPoint</vt:lpstr>
      <vt:lpstr>Statuti di Cividale </vt:lpstr>
      <vt:lpstr>Statuti di Cividale</vt:lpstr>
      <vt:lpstr>Presentazione standard di PowerPoint</vt:lpstr>
      <vt:lpstr>Statuti di Cividale</vt:lpstr>
      <vt:lpstr>Presentazione standard di PowerPoint</vt:lpstr>
      <vt:lpstr>Presentazione standard di PowerPoint</vt:lpstr>
      <vt:lpstr>Presentazione standard di PowerPoint</vt:lpstr>
      <vt:lpstr>Statuti di Gemona </vt:lpstr>
      <vt:lpstr>Presentazione standard di PowerPoint</vt:lpstr>
      <vt:lpstr>Corpus Statutorum mercatorum Placentiae, Milano, Giuffrè, 1967, pp. 40-41, 48, 60-61, 86, 113-14.</vt:lpstr>
      <vt:lpstr>Presentazione standard di PowerPoint</vt:lpstr>
      <vt:lpstr>Presentazione standard di PowerPoint</vt:lpstr>
      <vt:lpstr>Presentazione standard di PowerPoint</vt:lpstr>
      <vt:lpstr>PROVISIO ORNATUM MULIERUM 1473, Bologna (Legislazione suntuaria. Secoli XIII-XVI. Emilia Romagna)</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storia sociale ed economica del medioevo (II)</dc:title>
  <dc:creator>DAVIDE MIRIAM</dc:creator>
  <cp:lastModifiedBy>User</cp:lastModifiedBy>
  <cp:revision>70</cp:revision>
  <dcterms:created xsi:type="dcterms:W3CDTF">2022-10-26T10:33:51Z</dcterms:created>
  <dcterms:modified xsi:type="dcterms:W3CDTF">2022-11-29T00:49:32Z</dcterms:modified>
</cp:coreProperties>
</file>