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12" r:id="rId2"/>
    <p:sldId id="307" r:id="rId3"/>
    <p:sldId id="348" r:id="rId4"/>
    <p:sldId id="317" r:id="rId5"/>
    <p:sldId id="370" r:id="rId6"/>
    <p:sldId id="339" r:id="rId7"/>
    <p:sldId id="340" r:id="rId8"/>
    <p:sldId id="346" r:id="rId9"/>
    <p:sldId id="341"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915"/>
  </p:normalViewPr>
  <p:slideViewPr>
    <p:cSldViewPr snapToGrid="0" snapToObjects="1">
      <p:cViewPr varScale="1">
        <p:scale>
          <a:sx n="110" d="100"/>
          <a:sy n="110" d="100"/>
        </p:scale>
        <p:origin x="5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8BF0A-E983-DE48-A731-D049609B8A6B}" type="datetimeFigureOut">
              <a:rPr lang="it-IT" smtClean="0"/>
              <a:t>01/12/22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234A26-CEF7-694F-8E49-1EF1010C6639}" type="slidenum">
              <a:rPr lang="it-IT" smtClean="0"/>
              <a:t>‹N›</a:t>
            </a:fld>
            <a:endParaRPr lang="it-IT"/>
          </a:p>
        </p:txBody>
      </p:sp>
    </p:spTree>
    <p:extLst>
      <p:ext uri="{BB962C8B-B14F-4D97-AF65-F5344CB8AC3E}">
        <p14:creationId xmlns:p14="http://schemas.microsoft.com/office/powerpoint/2010/main" val="91281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6AE72C-200F-5643-9390-9C6C22525B1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A9DE1E17-431A-3E4B-94D0-8D5BAF19C1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7ABAB1E-7457-9D4A-A6F6-87CD2B93A9E0}"/>
              </a:ext>
            </a:extLst>
          </p:cNvPr>
          <p:cNvSpPr>
            <a:spLocks noGrp="1"/>
          </p:cNvSpPr>
          <p:nvPr>
            <p:ph type="dt" sz="half" idx="10"/>
          </p:nvPr>
        </p:nvSpPr>
        <p:spPr/>
        <p:txBody>
          <a:bodyPr/>
          <a:lstStyle/>
          <a:p>
            <a:fld id="{EB3EA3B6-6904-254C-AF6D-4117B97E48FE}" type="datetimeFigureOut">
              <a:rPr lang="it-IT" smtClean="0"/>
              <a:t>01/12/22</a:t>
            </a:fld>
            <a:endParaRPr lang="it-IT"/>
          </a:p>
        </p:txBody>
      </p:sp>
      <p:sp>
        <p:nvSpPr>
          <p:cNvPr id="5" name="Segnaposto piè di pagina 4">
            <a:extLst>
              <a:ext uri="{FF2B5EF4-FFF2-40B4-BE49-F238E27FC236}">
                <a16:creationId xmlns:a16="http://schemas.microsoft.com/office/drawing/2014/main" id="{D6B88FCF-BAD0-F849-9743-90E71D04007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3A6EBF2-BBBE-9147-A2F0-0DBD2BBDE5B3}"/>
              </a:ext>
            </a:extLst>
          </p:cNvPr>
          <p:cNvSpPr>
            <a:spLocks noGrp="1"/>
          </p:cNvSpPr>
          <p:nvPr>
            <p:ph type="sldNum" sz="quarter" idx="12"/>
          </p:nvPr>
        </p:nvSpPr>
        <p:spPr/>
        <p:txBody>
          <a:bodyPr/>
          <a:lstStyle/>
          <a:p>
            <a:fld id="{53E1AA4C-4638-2647-8C48-56015C370506}" type="slidenum">
              <a:rPr lang="it-IT" smtClean="0"/>
              <a:t>‹N›</a:t>
            </a:fld>
            <a:endParaRPr lang="it-IT"/>
          </a:p>
        </p:txBody>
      </p:sp>
    </p:spTree>
    <p:extLst>
      <p:ext uri="{BB962C8B-B14F-4D97-AF65-F5344CB8AC3E}">
        <p14:creationId xmlns:p14="http://schemas.microsoft.com/office/powerpoint/2010/main" val="78227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09B17E-E372-8C4C-8CC9-31465CFA3FB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B089255-9DB6-3F43-A684-D8D51BA4815D}"/>
              </a:ext>
            </a:extLst>
          </p:cNvPr>
          <p:cNvSpPr>
            <a:spLocks noGrp="1"/>
          </p:cNvSpPr>
          <p:nvPr>
            <p:ph type="body" orient="vert" idx="1"/>
          </p:nvPr>
        </p:nvSpPr>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0D5C524B-5CAC-574C-84AB-4BFC6D5ED571}"/>
              </a:ext>
            </a:extLst>
          </p:cNvPr>
          <p:cNvSpPr>
            <a:spLocks noGrp="1"/>
          </p:cNvSpPr>
          <p:nvPr>
            <p:ph type="dt" sz="half" idx="10"/>
          </p:nvPr>
        </p:nvSpPr>
        <p:spPr/>
        <p:txBody>
          <a:bodyPr/>
          <a:lstStyle/>
          <a:p>
            <a:fld id="{EB3EA3B6-6904-254C-AF6D-4117B97E48FE}" type="datetimeFigureOut">
              <a:rPr lang="it-IT" smtClean="0"/>
              <a:t>01/12/22</a:t>
            </a:fld>
            <a:endParaRPr lang="it-IT"/>
          </a:p>
        </p:txBody>
      </p:sp>
      <p:sp>
        <p:nvSpPr>
          <p:cNvPr id="5" name="Segnaposto piè di pagina 4">
            <a:extLst>
              <a:ext uri="{FF2B5EF4-FFF2-40B4-BE49-F238E27FC236}">
                <a16:creationId xmlns:a16="http://schemas.microsoft.com/office/drawing/2014/main" id="{E433E245-D963-C549-B250-3E6AD6EBBE7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3F4C03C-9985-ED4C-9809-3C798BB624CA}"/>
              </a:ext>
            </a:extLst>
          </p:cNvPr>
          <p:cNvSpPr>
            <a:spLocks noGrp="1"/>
          </p:cNvSpPr>
          <p:nvPr>
            <p:ph type="sldNum" sz="quarter" idx="12"/>
          </p:nvPr>
        </p:nvSpPr>
        <p:spPr/>
        <p:txBody>
          <a:bodyPr/>
          <a:lstStyle/>
          <a:p>
            <a:fld id="{53E1AA4C-4638-2647-8C48-56015C370506}" type="slidenum">
              <a:rPr lang="it-IT" smtClean="0"/>
              <a:t>‹N›</a:t>
            </a:fld>
            <a:endParaRPr lang="it-IT"/>
          </a:p>
        </p:txBody>
      </p:sp>
    </p:spTree>
    <p:extLst>
      <p:ext uri="{BB962C8B-B14F-4D97-AF65-F5344CB8AC3E}">
        <p14:creationId xmlns:p14="http://schemas.microsoft.com/office/powerpoint/2010/main" val="906787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05F4C58-A07C-7441-B216-FF4CAC9B5E65}"/>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43CB9F7-1C05-D842-A20F-821BBCE1A96A}"/>
              </a:ext>
            </a:extLst>
          </p:cNvPr>
          <p:cNvSpPr>
            <a:spLocks noGrp="1"/>
          </p:cNvSpPr>
          <p:nvPr>
            <p:ph type="body" orient="vert" idx="1"/>
          </p:nvPr>
        </p:nvSpPr>
        <p:spPr>
          <a:xfrm>
            <a:off x="838200" y="365125"/>
            <a:ext cx="7734300" cy="5811838"/>
          </a:xfrm>
        </p:spPr>
        <p:txBody>
          <a:bodyPr vert="eaVert"/>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4B6D35EA-ED20-1740-A1F6-31C26CAAD2F9}"/>
              </a:ext>
            </a:extLst>
          </p:cNvPr>
          <p:cNvSpPr>
            <a:spLocks noGrp="1"/>
          </p:cNvSpPr>
          <p:nvPr>
            <p:ph type="dt" sz="half" idx="10"/>
          </p:nvPr>
        </p:nvSpPr>
        <p:spPr/>
        <p:txBody>
          <a:bodyPr/>
          <a:lstStyle/>
          <a:p>
            <a:fld id="{EB3EA3B6-6904-254C-AF6D-4117B97E48FE}" type="datetimeFigureOut">
              <a:rPr lang="it-IT" smtClean="0"/>
              <a:t>01/12/22</a:t>
            </a:fld>
            <a:endParaRPr lang="it-IT"/>
          </a:p>
        </p:txBody>
      </p:sp>
      <p:sp>
        <p:nvSpPr>
          <p:cNvPr id="5" name="Segnaposto piè di pagina 4">
            <a:extLst>
              <a:ext uri="{FF2B5EF4-FFF2-40B4-BE49-F238E27FC236}">
                <a16:creationId xmlns:a16="http://schemas.microsoft.com/office/drawing/2014/main" id="{92A511B8-E634-7248-887F-0AF2ADE89B6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C31B67D-009A-3F4C-9829-4E72707058A1}"/>
              </a:ext>
            </a:extLst>
          </p:cNvPr>
          <p:cNvSpPr>
            <a:spLocks noGrp="1"/>
          </p:cNvSpPr>
          <p:nvPr>
            <p:ph type="sldNum" sz="quarter" idx="12"/>
          </p:nvPr>
        </p:nvSpPr>
        <p:spPr/>
        <p:txBody>
          <a:bodyPr/>
          <a:lstStyle/>
          <a:p>
            <a:fld id="{53E1AA4C-4638-2647-8C48-56015C370506}" type="slidenum">
              <a:rPr lang="it-IT" smtClean="0"/>
              <a:t>‹N›</a:t>
            </a:fld>
            <a:endParaRPr lang="it-IT"/>
          </a:p>
        </p:txBody>
      </p:sp>
    </p:spTree>
    <p:extLst>
      <p:ext uri="{BB962C8B-B14F-4D97-AF65-F5344CB8AC3E}">
        <p14:creationId xmlns:p14="http://schemas.microsoft.com/office/powerpoint/2010/main" val="569201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5B36A46-6566-E54F-85D1-3F717BCD67D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1C84012-8D04-EC40-A0F8-1746209BFAC5}"/>
              </a:ext>
            </a:extLst>
          </p:cNvPr>
          <p:cNvSpPr>
            <a:spLocks noGrp="1"/>
          </p:cNvSpPr>
          <p:nvPr>
            <p:ph idx="1"/>
          </p:nvPr>
        </p:nvSpPr>
        <p:spPr/>
        <p:txBody>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5C1AF5D0-2C1F-AA44-ABC8-D91A8F15C573}"/>
              </a:ext>
            </a:extLst>
          </p:cNvPr>
          <p:cNvSpPr>
            <a:spLocks noGrp="1"/>
          </p:cNvSpPr>
          <p:nvPr>
            <p:ph type="dt" sz="half" idx="10"/>
          </p:nvPr>
        </p:nvSpPr>
        <p:spPr/>
        <p:txBody>
          <a:bodyPr/>
          <a:lstStyle/>
          <a:p>
            <a:fld id="{EB3EA3B6-6904-254C-AF6D-4117B97E48FE}" type="datetimeFigureOut">
              <a:rPr lang="it-IT" smtClean="0"/>
              <a:t>01/12/22</a:t>
            </a:fld>
            <a:endParaRPr lang="it-IT"/>
          </a:p>
        </p:txBody>
      </p:sp>
      <p:sp>
        <p:nvSpPr>
          <p:cNvPr id="5" name="Segnaposto piè di pagina 4">
            <a:extLst>
              <a:ext uri="{FF2B5EF4-FFF2-40B4-BE49-F238E27FC236}">
                <a16:creationId xmlns:a16="http://schemas.microsoft.com/office/drawing/2014/main" id="{104875F1-CB4C-FE4E-BD75-B58C3CFB9D0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0210466-3C20-D940-BD7C-F952B1B07FD1}"/>
              </a:ext>
            </a:extLst>
          </p:cNvPr>
          <p:cNvSpPr>
            <a:spLocks noGrp="1"/>
          </p:cNvSpPr>
          <p:nvPr>
            <p:ph type="sldNum" sz="quarter" idx="12"/>
          </p:nvPr>
        </p:nvSpPr>
        <p:spPr/>
        <p:txBody>
          <a:bodyPr/>
          <a:lstStyle/>
          <a:p>
            <a:fld id="{53E1AA4C-4638-2647-8C48-56015C370506}" type="slidenum">
              <a:rPr lang="it-IT" smtClean="0"/>
              <a:t>‹N›</a:t>
            </a:fld>
            <a:endParaRPr lang="it-IT"/>
          </a:p>
        </p:txBody>
      </p:sp>
    </p:spTree>
    <p:extLst>
      <p:ext uri="{BB962C8B-B14F-4D97-AF65-F5344CB8AC3E}">
        <p14:creationId xmlns:p14="http://schemas.microsoft.com/office/powerpoint/2010/main" val="1617705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0F8AE0-BEAE-3A41-AB63-1872B4A88233}"/>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608C5C7-9709-4340-85CF-5A0C1B3677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C8864900-0F15-A643-96C1-C0568935C877}"/>
              </a:ext>
            </a:extLst>
          </p:cNvPr>
          <p:cNvSpPr>
            <a:spLocks noGrp="1"/>
          </p:cNvSpPr>
          <p:nvPr>
            <p:ph type="dt" sz="half" idx="10"/>
          </p:nvPr>
        </p:nvSpPr>
        <p:spPr/>
        <p:txBody>
          <a:bodyPr/>
          <a:lstStyle/>
          <a:p>
            <a:fld id="{EB3EA3B6-6904-254C-AF6D-4117B97E48FE}" type="datetimeFigureOut">
              <a:rPr lang="it-IT" smtClean="0"/>
              <a:t>01/12/22</a:t>
            </a:fld>
            <a:endParaRPr lang="it-IT"/>
          </a:p>
        </p:txBody>
      </p:sp>
      <p:sp>
        <p:nvSpPr>
          <p:cNvPr id="5" name="Segnaposto piè di pagina 4">
            <a:extLst>
              <a:ext uri="{FF2B5EF4-FFF2-40B4-BE49-F238E27FC236}">
                <a16:creationId xmlns:a16="http://schemas.microsoft.com/office/drawing/2014/main" id="{3534EEFE-E150-1F4A-92CE-5BA99D8CA52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B392200-2D81-9F49-B4B6-27754292781C}"/>
              </a:ext>
            </a:extLst>
          </p:cNvPr>
          <p:cNvSpPr>
            <a:spLocks noGrp="1"/>
          </p:cNvSpPr>
          <p:nvPr>
            <p:ph type="sldNum" sz="quarter" idx="12"/>
          </p:nvPr>
        </p:nvSpPr>
        <p:spPr/>
        <p:txBody>
          <a:bodyPr/>
          <a:lstStyle/>
          <a:p>
            <a:fld id="{53E1AA4C-4638-2647-8C48-56015C370506}" type="slidenum">
              <a:rPr lang="it-IT" smtClean="0"/>
              <a:t>‹N›</a:t>
            </a:fld>
            <a:endParaRPr lang="it-IT"/>
          </a:p>
        </p:txBody>
      </p:sp>
    </p:spTree>
    <p:extLst>
      <p:ext uri="{BB962C8B-B14F-4D97-AF65-F5344CB8AC3E}">
        <p14:creationId xmlns:p14="http://schemas.microsoft.com/office/powerpoint/2010/main" val="621481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1FBB8E-7C49-234A-995F-A22B8F61F12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EFC87D2-96C9-4F44-A4F2-ACA6984EBC7B}"/>
              </a:ext>
            </a:extLst>
          </p:cNvPr>
          <p:cNvSpPr>
            <a:spLocks noGrp="1"/>
          </p:cNvSpPr>
          <p:nvPr>
            <p:ph sz="half" idx="1"/>
          </p:nvPr>
        </p:nvSpPr>
        <p:spPr>
          <a:xfrm>
            <a:off x="838200" y="1825625"/>
            <a:ext cx="5181600" cy="4351338"/>
          </a:xfrm>
        </p:spPr>
        <p:txBody>
          <a:body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8A2ACEEC-68E6-4346-A706-5A2683F278A2}"/>
              </a:ext>
            </a:extLst>
          </p:cNvPr>
          <p:cNvSpPr>
            <a:spLocks noGrp="1"/>
          </p:cNvSpPr>
          <p:nvPr>
            <p:ph sz="half" idx="2"/>
          </p:nvPr>
        </p:nvSpPr>
        <p:spPr>
          <a:xfrm>
            <a:off x="6172200" y="1825625"/>
            <a:ext cx="5181600" cy="4351338"/>
          </a:xfrm>
        </p:spPr>
        <p:txBody>
          <a:body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A0B21FF8-4F56-1C45-B5E2-3047D032853E}"/>
              </a:ext>
            </a:extLst>
          </p:cNvPr>
          <p:cNvSpPr>
            <a:spLocks noGrp="1"/>
          </p:cNvSpPr>
          <p:nvPr>
            <p:ph type="dt" sz="half" idx="10"/>
          </p:nvPr>
        </p:nvSpPr>
        <p:spPr/>
        <p:txBody>
          <a:bodyPr/>
          <a:lstStyle/>
          <a:p>
            <a:fld id="{EB3EA3B6-6904-254C-AF6D-4117B97E48FE}" type="datetimeFigureOut">
              <a:rPr lang="it-IT" smtClean="0"/>
              <a:t>01/12/22</a:t>
            </a:fld>
            <a:endParaRPr lang="it-IT"/>
          </a:p>
        </p:txBody>
      </p:sp>
      <p:sp>
        <p:nvSpPr>
          <p:cNvPr id="6" name="Segnaposto piè di pagina 5">
            <a:extLst>
              <a:ext uri="{FF2B5EF4-FFF2-40B4-BE49-F238E27FC236}">
                <a16:creationId xmlns:a16="http://schemas.microsoft.com/office/drawing/2014/main" id="{EAD4CDA3-4CDB-AE4A-9C96-AED7AADE70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4353531-8A08-CF47-832A-E6576B9B6F71}"/>
              </a:ext>
            </a:extLst>
          </p:cNvPr>
          <p:cNvSpPr>
            <a:spLocks noGrp="1"/>
          </p:cNvSpPr>
          <p:nvPr>
            <p:ph type="sldNum" sz="quarter" idx="12"/>
          </p:nvPr>
        </p:nvSpPr>
        <p:spPr/>
        <p:txBody>
          <a:bodyPr/>
          <a:lstStyle/>
          <a:p>
            <a:fld id="{53E1AA4C-4638-2647-8C48-56015C370506}" type="slidenum">
              <a:rPr lang="it-IT" smtClean="0"/>
              <a:t>‹N›</a:t>
            </a:fld>
            <a:endParaRPr lang="it-IT"/>
          </a:p>
        </p:txBody>
      </p:sp>
    </p:spTree>
    <p:extLst>
      <p:ext uri="{BB962C8B-B14F-4D97-AF65-F5344CB8AC3E}">
        <p14:creationId xmlns:p14="http://schemas.microsoft.com/office/powerpoint/2010/main" val="2985336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12022A-C1E1-7F42-91FD-76A68C70FCA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9AAEF50-2287-B94D-9E22-26B44B71C9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4" name="Segnaposto contenuto 3">
            <a:extLst>
              <a:ext uri="{FF2B5EF4-FFF2-40B4-BE49-F238E27FC236}">
                <a16:creationId xmlns:a16="http://schemas.microsoft.com/office/drawing/2014/main" id="{E194D2FA-22B2-E64B-89C4-CDDF8A20D539}"/>
              </a:ext>
            </a:extLst>
          </p:cNvPr>
          <p:cNvSpPr>
            <a:spLocks noGrp="1"/>
          </p:cNvSpPr>
          <p:nvPr>
            <p:ph sz="half" idx="2"/>
          </p:nvPr>
        </p:nvSpPr>
        <p:spPr>
          <a:xfrm>
            <a:off x="839788" y="2505075"/>
            <a:ext cx="5157787" cy="3684588"/>
          </a:xfrm>
        </p:spPr>
        <p:txBody>
          <a:bodyPr/>
          <a:lstStyle/>
          <a:p>
            <a:r>
              <a:rPr lang="it-IT"/>
              <a:t>Modifica gli stili del testo dello schema
Secondo livello
Terzo livello
Quarto livello
Quinto livello</a:t>
            </a:r>
          </a:p>
        </p:txBody>
      </p:sp>
      <p:sp>
        <p:nvSpPr>
          <p:cNvPr id="5" name="Segnaposto testo 4">
            <a:extLst>
              <a:ext uri="{FF2B5EF4-FFF2-40B4-BE49-F238E27FC236}">
                <a16:creationId xmlns:a16="http://schemas.microsoft.com/office/drawing/2014/main" id="{AA3BD18F-99C6-654A-9B76-124D9A25B2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it-IT"/>
              <a:t>Modifica gli stili del testo dello schema
Secondo livello
Terzo livello
Quarto livello
Quinto livello</a:t>
            </a:r>
          </a:p>
        </p:txBody>
      </p:sp>
      <p:sp>
        <p:nvSpPr>
          <p:cNvPr id="6" name="Segnaposto contenuto 5">
            <a:extLst>
              <a:ext uri="{FF2B5EF4-FFF2-40B4-BE49-F238E27FC236}">
                <a16:creationId xmlns:a16="http://schemas.microsoft.com/office/drawing/2014/main" id="{74ECE099-B00B-4841-AF9B-0CC57002AF53}"/>
              </a:ext>
            </a:extLst>
          </p:cNvPr>
          <p:cNvSpPr>
            <a:spLocks noGrp="1"/>
          </p:cNvSpPr>
          <p:nvPr>
            <p:ph sz="quarter" idx="4"/>
          </p:nvPr>
        </p:nvSpPr>
        <p:spPr>
          <a:xfrm>
            <a:off x="6172200" y="2505075"/>
            <a:ext cx="5183188" cy="3684588"/>
          </a:xfrm>
        </p:spPr>
        <p:txBody>
          <a:bodyPr/>
          <a:lstStyle/>
          <a:p>
            <a:r>
              <a:rPr lang="it-IT"/>
              <a:t>Modifica gli stili del testo dello schema
Secondo livello
Terzo livello
Quarto livello
Quinto livello</a:t>
            </a:r>
          </a:p>
        </p:txBody>
      </p:sp>
      <p:sp>
        <p:nvSpPr>
          <p:cNvPr id="7" name="Segnaposto data 6">
            <a:extLst>
              <a:ext uri="{FF2B5EF4-FFF2-40B4-BE49-F238E27FC236}">
                <a16:creationId xmlns:a16="http://schemas.microsoft.com/office/drawing/2014/main" id="{84F7AAD8-90FD-2549-AD79-44CE6F2C3B36}"/>
              </a:ext>
            </a:extLst>
          </p:cNvPr>
          <p:cNvSpPr>
            <a:spLocks noGrp="1"/>
          </p:cNvSpPr>
          <p:nvPr>
            <p:ph type="dt" sz="half" idx="10"/>
          </p:nvPr>
        </p:nvSpPr>
        <p:spPr/>
        <p:txBody>
          <a:bodyPr/>
          <a:lstStyle/>
          <a:p>
            <a:fld id="{EB3EA3B6-6904-254C-AF6D-4117B97E48FE}" type="datetimeFigureOut">
              <a:rPr lang="it-IT" smtClean="0"/>
              <a:t>01/12/22</a:t>
            </a:fld>
            <a:endParaRPr lang="it-IT"/>
          </a:p>
        </p:txBody>
      </p:sp>
      <p:sp>
        <p:nvSpPr>
          <p:cNvPr id="8" name="Segnaposto piè di pagina 7">
            <a:extLst>
              <a:ext uri="{FF2B5EF4-FFF2-40B4-BE49-F238E27FC236}">
                <a16:creationId xmlns:a16="http://schemas.microsoft.com/office/drawing/2014/main" id="{9BB8BB96-87B7-134F-978B-5050FBD6A438}"/>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57BEF59-2E6F-EE4E-9BCE-F698FDC0E3B2}"/>
              </a:ext>
            </a:extLst>
          </p:cNvPr>
          <p:cNvSpPr>
            <a:spLocks noGrp="1"/>
          </p:cNvSpPr>
          <p:nvPr>
            <p:ph type="sldNum" sz="quarter" idx="12"/>
          </p:nvPr>
        </p:nvSpPr>
        <p:spPr/>
        <p:txBody>
          <a:bodyPr/>
          <a:lstStyle/>
          <a:p>
            <a:fld id="{53E1AA4C-4638-2647-8C48-56015C370506}" type="slidenum">
              <a:rPr lang="it-IT" smtClean="0"/>
              <a:t>‹N›</a:t>
            </a:fld>
            <a:endParaRPr lang="it-IT"/>
          </a:p>
        </p:txBody>
      </p:sp>
    </p:spTree>
    <p:extLst>
      <p:ext uri="{BB962C8B-B14F-4D97-AF65-F5344CB8AC3E}">
        <p14:creationId xmlns:p14="http://schemas.microsoft.com/office/powerpoint/2010/main" val="2507003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F633EB-E404-024E-8932-1D181DE0CD4A}"/>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BF87DF0-2DDC-174D-A36F-912617CA252B}"/>
              </a:ext>
            </a:extLst>
          </p:cNvPr>
          <p:cNvSpPr>
            <a:spLocks noGrp="1"/>
          </p:cNvSpPr>
          <p:nvPr>
            <p:ph type="dt" sz="half" idx="10"/>
          </p:nvPr>
        </p:nvSpPr>
        <p:spPr/>
        <p:txBody>
          <a:bodyPr/>
          <a:lstStyle/>
          <a:p>
            <a:fld id="{EB3EA3B6-6904-254C-AF6D-4117B97E48FE}" type="datetimeFigureOut">
              <a:rPr lang="it-IT" smtClean="0"/>
              <a:t>01/12/22</a:t>
            </a:fld>
            <a:endParaRPr lang="it-IT"/>
          </a:p>
        </p:txBody>
      </p:sp>
      <p:sp>
        <p:nvSpPr>
          <p:cNvPr id="4" name="Segnaposto piè di pagina 3">
            <a:extLst>
              <a:ext uri="{FF2B5EF4-FFF2-40B4-BE49-F238E27FC236}">
                <a16:creationId xmlns:a16="http://schemas.microsoft.com/office/drawing/2014/main" id="{ADA84F6C-EF79-D14D-8EF4-D516E47E28A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C0392B27-2624-BA46-BE60-8F4840567F3A}"/>
              </a:ext>
            </a:extLst>
          </p:cNvPr>
          <p:cNvSpPr>
            <a:spLocks noGrp="1"/>
          </p:cNvSpPr>
          <p:nvPr>
            <p:ph type="sldNum" sz="quarter" idx="12"/>
          </p:nvPr>
        </p:nvSpPr>
        <p:spPr/>
        <p:txBody>
          <a:bodyPr/>
          <a:lstStyle/>
          <a:p>
            <a:fld id="{53E1AA4C-4638-2647-8C48-56015C370506}" type="slidenum">
              <a:rPr lang="it-IT" smtClean="0"/>
              <a:t>‹N›</a:t>
            </a:fld>
            <a:endParaRPr lang="it-IT"/>
          </a:p>
        </p:txBody>
      </p:sp>
    </p:spTree>
    <p:extLst>
      <p:ext uri="{BB962C8B-B14F-4D97-AF65-F5344CB8AC3E}">
        <p14:creationId xmlns:p14="http://schemas.microsoft.com/office/powerpoint/2010/main" val="269060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56D946E-1A98-524D-8A91-0F8F1BE88E25}"/>
              </a:ext>
            </a:extLst>
          </p:cNvPr>
          <p:cNvSpPr>
            <a:spLocks noGrp="1"/>
          </p:cNvSpPr>
          <p:nvPr>
            <p:ph type="dt" sz="half" idx="10"/>
          </p:nvPr>
        </p:nvSpPr>
        <p:spPr/>
        <p:txBody>
          <a:bodyPr/>
          <a:lstStyle/>
          <a:p>
            <a:fld id="{EB3EA3B6-6904-254C-AF6D-4117B97E48FE}" type="datetimeFigureOut">
              <a:rPr lang="it-IT" smtClean="0"/>
              <a:t>01/12/22</a:t>
            </a:fld>
            <a:endParaRPr lang="it-IT"/>
          </a:p>
        </p:txBody>
      </p:sp>
      <p:sp>
        <p:nvSpPr>
          <p:cNvPr id="3" name="Segnaposto piè di pagina 2">
            <a:extLst>
              <a:ext uri="{FF2B5EF4-FFF2-40B4-BE49-F238E27FC236}">
                <a16:creationId xmlns:a16="http://schemas.microsoft.com/office/drawing/2014/main" id="{65883822-256D-FF49-ABDE-686D3DE45AD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CE504726-A56A-B043-A70B-62670DC19F00}"/>
              </a:ext>
            </a:extLst>
          </p:cNvPr>
          <p:cNvSpPr>
            <a:spLocks noGrp="1"/>
          </p:cNvSpPr>
          <p:nvPr>
            <p:ph type="sldNum" sz="quarter" idx="12"/>
          </p:nvPr>
        </p:nvSpPr>
        <p:spPr/>
        <p:txBody>
          <a:bodyPr/>
          <a:lstStyle/>
          <a:p>
            <a:fld id="{53E1AA4C-4638-2647-8C48-56015C370506}" type="slidenum">
              <a:rPr lang="it-IT" smtClean="0"/>
              <a:t>‹N›</a:t>
            </a:fld>
            <a:endParaRPr lang="it-IT"/>
          </a:p>
        </p:txBody>
      </p:sp>
    </p:spTree>
    <p:extLst>
      <p:ext uri="{BB962C8B-B14F-4D97-AF65-F5344CB8AC3E}">
        <p14:creationId xmlns:p14="http://schemas.microsoft.com/office/powerpoint/2010/main" val="1013320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ADE520-60B6-9A46-AA29-2BD9E4DBC0A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82D50E4-8592-2147-BAD1-D8D764C116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it-IT"/>
              <a:t>Modifica gli stili del testo dello schema
Secondo livello
Terzo livello
Quarto livello
Quinto livello</a:t>
            </a:r>
          </a:p>
        </p:txBody>
      </p:sp>
      <p:sp>
        <p:nvSpPr>
          <p:cNvPr id="4" name="Segnaposto testo 3">
            <a:extLst>
              <a:ext uri="{FF2B5EF4-FFF2-40B4-BE49-F238E27FC236}">
                <a16:creationId xmlns:a16="http://schemas.microsoft.com/office/drawing/2014/main" id="{40552814-E0B4-CC46-B93C-DB7F216B83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907CF501-74FE-C243-852E-8894A89923E9}"/>
              </a:ext>
            </a:extLst>
          </p:cNvPr>
          <p:cNvSpPr>
            <a:spLocks noGrp="1"/>
          </p:cNvSpPr>
          <p:nvPr>
            <p:ph type="dt" sz="half" idx="10"/>
          </p:nvPr>
        </p:nvSpPr>
        <p:spPr/>
        <p:txBody>
          <a:bodyPr/>
          <a:lstStyle/>
          <a:p>
            <a:fld id="{EB3EA3B6-6904-254C-AF6D-4117B97E48FE}" type="datetimeFigureOut">
              <a:rPr lang="it-IT" smtClean="0"/>
              <a:t>01/12/22</a:t>
            </a:fld>
            <a:endParaRPr lang="it-IT"/>
          </a:p>
        </p:txBody>
      </p:sp>
      <p:sp>
        <p:nvSpPr>
          <p:cNvPr id="6" name="Segnaposto piè di pagina 5">
            <a:extLst>
              <a:ext uri="{FF2B5EF4-FFF2-40B4-BE49-F238E27FC236}">
                <a16:creationId xmlns:a16="http://schemas.microsoft.com/office/drawing/2014/main" id="{01AC2B21-DE27-1544-8644-6D1EF051BB8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742C93E-7D4A-474A-975E-11A61FBE3BF1}"/>
              </a:ext>
            </a:extLst>
          </p:cNvPr>
          <p:cNvSpPr>
            <a:spLocks noGrp="1"/>
          </p:cNvSpPr>
          <p:nvPr>
            <p:ph type="sldNum" sz="quarter" idx="12"/>
          </p:nvPr>
        </p:nvSpPr>
        <p:spPr/>
        <p:txBody>
          <a:bodyPr/>
          <a:lstStyle/>
          <a:p>
            <a:fld id="{53E1AA4C-4638-2647-8C48-56015C370506}" type="slidenum">
              <a:rPr lang="it-IT" smtClean="0"/>
              <a:t>‹N›</a:t>
            </a:fld>
            <a:endParaRPr lang="it-IT"/>
          </a:p>
        </p:txBody>
      </p:sp>
    </p:spTree>
    <p:extLst>
      <p:ext uri="{BB962C8B-B14F-4D97-AF65-F5344CB8AC3E}">
        <p14:creationId xmlns:p14="http://schemas.microsoft.com/office/powerpoint/2010/main" val="899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C2DBAE4-193B-984B-9258-3E0F12512E59}"/>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73C0D0A-1469-F048-A459-F3891CDF53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B038EAB4-8875-3D43-BAAB-A091E15BF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it-IT"/>
              <a:t>Modifica gli stili del testo dello schema
Secondo livello
Terzo livello
Quarto livello
Quinto livello</a:t>
            </a:r>
          </a:p>
        </p:txBody>
      </p:sp>
      <p:sp>
        <p:nvSpPr>
          <p:cNvPr id="5" name="Segnaposto data 4">
            <a:extLst>
              <a:ext uri="{FF2B5EF4-FFF2-40B4-BE49-F238E27FC236}">
                <a16:creationId xmlns:a16="http://schemas.microsoft.com/office/drawing/2014/main" id="{63F9B3DF-5414-F94C-941F-667B31B6DF32}"/>
              </a:ext>
            </a:extLst>
          </p:cNvPr>
          <p:cNvSpPr>
            <a:spLocks noGrp="1"/>
          </p:cNvSpPr>
          <p:nvPr>
            <p:ph type="dt" sz="half" idx="10"/>
          </p:nvPr>
        </p:nvSpPr>
        <p:spPr/>
        <p:txBody>
          <a:bodyPr/>
          <a:lstStyle/>
          <a:p>
            <a:fld id="{EB3EA3B6-6904-254C-AF6D-4117B97E48FE}" type="datetimeFigureOut">
              <a:rPr lang="it-IT" smtClean="0"/>
              <a:t>01/12/22</a:t>
            </a:fld>
            <a:endParaRPr lang="it-IT"/>
          </a:p>
        </p:txBody>
      </p:sp>
      <p:sp>
        <p:nvSpPr>
          <p:cNvPr id="6" name="Segnaposto piè di pagina 5">
            <a:extLst>
              <a:ext uri="{FF2B5EF4-FFF2-40B4-BE49-F238E27FC236}">
                <a16:creationId xmlns:a16="http://schemas.microsoft.com/office/drawing/2014/main" id="{84E5EBC6-D8B5-6D40-B720-BD6BE7E85E9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046C75F-A970-FA40-A608-FF8255B65703}"/>
              </a:ext>
            </a:extLst>
          </p:cNvPr>
          <p:cNvSpPr>
            <a:spLocks noGrp="1"/>
          </p:cNvSpPr>
          <p:nvPr>
            <p:ph type="sldNum" sz="quarter" idx="12"/>
          </p:nvPr>
        </p:nvSpPr>
        <p:spPr/>
        <p:txBody>
          <a:bodyPr/>
          <a:lstStyle/>
          <a:p>
            <a:fld id="{53E1AA4C-4638-2647-8C48-56015C370506}" type="slidenum">
              <a:rPr lang="it-IT" smtClean="0"/>
              <a:t>‹N›</a:t>
            </a:fld>
            <a:endParaRPr lang="it-IT"/>
          </a:p>
        </p:txBody>
      </p:sp>
    </p:spTree>
    <p:extLst>
      <p:ext uri="{BB962C8B-B14F-4D97-AF65-F5344CB8AC3E}">
        <p14:creationId xmlns:p14="http://schemas.microsoft.com/office/powerpoint/2010/main" val="328388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4FA2D99-5D61-D547-B94A-8470DC223A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911A21E-6227-9F40-B682-A3775A5798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it-IT"/>
              <a:t>Modifica gli stili del testo dello schema
Secondo livello
Terzo livello
Quarto livello
Quinto livello</a:t>
            </a:r>
          </a:p>
        </p:txBody>
      </p:sp>
      <p:sp>
        <p:nvSpPr>
          <p:cNvPr id="4" name="Segnaposto data 3">
            <a:extLst>
              <a:ext uri="{FF2B5EF4-FFF2-40B4-BE49-F238E27FC236}">
                <a16:creationId xmlns:a16="http://schemas.microsoft.com/office/drawing/2014/main" id="{B655AB5E-7D92-6F40-A51C-E102BEBBF9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3EA3B6-6904-254C-AF6D-4117B97E48FE}" type="datetimeFigureOut">
              <a:rPr lang="it-IT" smtClean="0"/>
              <a:t>01/12/22</a:t>
            </a:fld>
            <a:endParaRPr lang="it-IT"/>
          </a:p>
        </p:txBody>
      </p:sp>
      <p:sp>
        <p:nvSpPr>
          <p:cNvPr id="5" name="Segnaposto piè di pagina 4">
            <a:extLst>
              <a:ext uri="{FF2B5EF4-FFF2-40B4-BE49-F238E27FC236}">
                <a16:creationId xmlns:a16="http://schemas.microsoft.com/office/drawing/2014/main" id="{BB384B43-FACA-EB42-88EE-365A683188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C74867E2-23E8-7346-A3B1-2D785FC354E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1AA4C-4638-2647-8C48-56015C370506}" type="slidenum">
              <a:rPr lang="it-IT" smtClean="0"/>
              <a:t>‹N›</a:t>
            </a:fld>
            <a:endParaRPr lang="it-IT"/>
          </a:p>
        </p:txBody>
      </p:sp>
    </p:spTree>
    <p:extLst>
      <p:ext uri="{BB962C8B-B14F-4D97-AF65-F5344CB8AC3E}">
        <p14:creationId xmlns:p14="http://schemas.microsoft.com/office/powerpoint/2010/main" val="30574024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azzettaufficiale.it/atto/serie_generale/caricaDettaglioAtto/originario?atto.dataPubblicazioneGazzetta=1950-03-03&amp;atto.codiceRedazionale=049U1141&amp;elenco30giorni=fals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www.mymovies.it/film/drammatici/" TargetMode="External"/><Relationship Id="rId3" Type="http://schemas.openxmlformats.org/officeDocument/2006/relationships/hyperlink" Target="http://www.mymovies.it/biografia/?a=814" TargetMode="External"/><Relationship Id="rId7" Type="http://schemas.openxmlformats.org/officeDocument/2006/relationships/hyperlink" Target="http://www.mymovies.it/biografia/?a=4408" TargetMode="External"/><Relationship Id="rId2" Type="http://schemas.openxmlformats.org/officeDocument/2006/relationships/hyperlink" Target="http://www.mymovies.it/biografia/?r=165" TargetMode="External"/><Relationship Id="rId1" Type="http://schemas.openxmlformats.org/officeDocument/2006/relationships/slideLayout" Target="../slideLayouts/slideLayout2.xml"/><Relationship Id="rId6" Type="http://schemas.openxmlformats.org/officeDocument/2006/relationships/hyperlink" Target="http://www.mymovies.it/biografia/?a=2826" TargetMode="External"/><Relationship Id="rId5" Type="http://schemas.openxmlformats.org/officeDocument/2006/relationships/hyperlink" Target="http://www.mymovies.it/biografia/?a=4182" TargetMode="External"/><Relationship Id="rId10" Type="http://schemas.openxmlformats.org/officeDocument/2006/relationships/image" Target="../media/image2.png"/><Relationship Id="rId4" Type="http://schemas.openxmlformats.org/officeDocument/2006/relationships/hyperlink" Target="http://www.mymovies.it/biografia/?a=2668" TargetMode="External"/><Relationship Id="rId9" Type="http://schemas.openxmlformats.org/officeDocument/2006/relationships/hyperlink" Target="https://www.youtube.com/watch?v=pOKpRRLKoCc"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GVEBaVFfe5A" TargetMode="External"/><Relationship Id="rId2" Type="http://schemas.openxmlformats.org/officeDocument/2006/relationships/hyperlink" Target="https://www.comingsoon.it/personaggi/henry-hathaway/50728/biografia/" TargetMode="External"/><Relationship Id="rId1" Type="http://schemas.openxmlformats.org/officeDocument/2006/relationships/slideLayout" Target="../slideLayouts/slideLayout2.xml"/><Relationship Id="rId4" Type="http://schemas.openxmlformats.org/officeDocument/2006/relationships/image" Target="../media/image3.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4E5585F-0A1D-9241-B740-39949B910CD0}"/>
              </a:ext>
            </a:extLst>
          </p:cNvPr>
          <p:cNvSpPr>
            <a:spLocks noGrp="1"/>
          </p:cNvSpPr>
          <p:nvPr>
            <p:ph type="ctrTitle"/>
          </p:nvPr>
        </p:nvSpPr>
        <p:spPr/>
        <p:txBody>
          <a:bodyPr>
            <a:normAutofit fontScale="90000"/>
          </a:bodyPr>
          <a:lstStyle/>
          <a:p>
            <a:r>
              <a:rPr lang="it-IT" b="1" dirty="0"/>
              <a:t>Geografia storica dell’odierno Friuli Venezia Giulia</a:t>
            </a:r>
            <a:br>
              <a:rPr lang="it-IT" dirty="0"/>
            </a:br>
            <a:r>
              <a:rPr lang="it-IT" sz="4900" dirty="0"/>
              <a:t>641LM</a:t>
            </a:r>
            <a:r>
              <a:rPr lang="it-IT" dirty="0"/>
              <a:t> </a:t>
            </a:r>
          </a:p>
        </p:txBody>
      </p:sp>
      <p:sp>
        <p:nvSpPr>
          <p:cNvPr id="3" name="Sottotitolo 2">
            <a:extLst>
              <a:ext uri="{FF2B5EF4-FFF2-40B4-BE49-F238E27FC236}">
                <a16:creationId xmlns:a16="http://schemas.microsoft.com/office/drawing/2014/main" id="{782CE514-46D1-3544-8779-F18C2BF8B5F2}"/>
              </a:ext>
            </a:extLst>
          </p:cNvPr>
          <p:cNvSpPr>
            <a:spLocks noGrp="1"/>
          </p:cNvSpPr>
          <p:nvPr>
            <p:ph type="subTitle" idx="1"/>
          </p:nvPr>
        </p:nvSpPr>
        <p:spPr/>
        <p:txBody>
          <a:bodyPr>
            <a:normAutofit lnSpcReduction="10000"/>
          </a:bodyPr>
          <a:lstStyle/>
          <a:p>
            <a:endParaRPr lang="it-IT" dirty="0"/>
          </a:p>
          <a:p>
            <a:r>
              <a:rPr lang="it-IT" dirty="0"/>
              <a:t>M-GGR/01 GEOGRAFIA</a:t>
            </a:r>
          </a:p>
          <a:p>
            <a:r>
              <a:rPr lang="it-IT" b="1" dirty="0"/>
              <a:t>LE65 - STUDI STORICI. DALL'ANTICO AL CONTEMPORANEO </a:t>
            </a:r>
            <a:endParaRPr lang="it-IT" dirty="0"/>
          </a:p>
          <a:p>
            <a:r>
              <a:rPr lang="it-IT" dirty="0"/>
              <a:t>A.A. 2022-2023</a:t>
            </a:r>
          </a:p>
        </p:txBody>
      </p:sp>
      <p:sp>
        <p:nvSpPr>
          <p:cNvPr id="4" name="CasellaDiTesto 3">
            <a:extLst>
              <a:ext uri="{FF2B5EF4-FFF2-40B4-BE49-F238E27FC236}">
                <a16:creationId xmlns:a16="http://schemas.microsoft.com/office/drawing/2014/main" id="{56ABF38B-071B-294F-A1E5-7BC0BBE4FCC1}"/>
              </a:ext>
            </a:extLst>
          </p:cNvPr>
          <p:cNvSpPr txBox="1"/>
          <p:nvPr/>
        </p:nvSpPr>
        <p:spPr>
          <a:xfrm>
            <a:off x="4689565" y="5603966"/>
            <a:ext cx="3278778" cy="769441"/>
          </a:xfrm>
          <a:prstGeom prst="rect">
            <a:avLst/>
          </a:prstGeom>
          <a:noFill/>
        </p:spPr>
        <p:txBody>
          <a:bodyPr wrap="square" rtlCol="0">
            <a:spAutoFit/>
          </a:bodyPr>
          <a:lstStyle/>
          <a:p>
            <a:pPr algn="ctr"/>
            <a:r>
              <a:rPr lang="it-IT" sz="4400" dirty="0"/>
              <a:t>SERGIO ZILLI</a:t>
            </a:r>
          </a:p>
        </p:txBody>
      </p:sp>
    </p:spTree>
    <p:extLst>
      <p:ext uri="{BB962C8B-B14F-4D97-AF65-F5344CB8AC3E}">
        <p14:creationId xmlns:p14="http://schemas.microsoft.com/office/powerpoint/2010/main" val="22528200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0F2241-DCE7-9D40-AA2C-43CCFF5F15C7}"/>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AE0CF116-201B-9545-AA25-6A5CB1F94735}"/>
              </a:ext>
            </a:extLst>
          </p:cNvPr>
          <p:cNvSpPr>
            <a:spLocks noGrp="1"/>
          </p:cNvSpPr>
          <p:nvPr>
            <p:ph idx="1"/>
          </p:nvPr>
        </p:nvSpPr>
        <p:spPr>
          <a:xfrm>
            <a:off x="1003610" y="2999677"/>
            <a:ext cx="10350190" cy="3177285"/>
          </a:xfrm>
        </p:spPr>
        <p:txBody>
          <a:bodyPr>
            <a:normAutofit/>
          </a:bodyPr>
          <a:lstStyle/>
          <a:p>
            <a:pPr marL="0" indent="0">
              <a:buNone/>
            </a:pPr>
            <a:r>
              <a:rPr lang="it-IT" sz="2800" b="1" dirty="0"/>
              <a:t>Presentazione n. 12</a:t>
            </a:r>
          </a:p>
          <a:p>
            <a:pPr marL="0" indent="0">
              <a:buNone/>
            </a:pPr>
            <a:r>
              <a:rPr lang="it-IT" b="1" dirty="0"/>
              <a:t>L’avvio della Repubblica nel </a:t>
            </a:r>
            <a:r>
              <a:rPr lang="it-IT" b="1"/>
              <a:t>territorio regionale</a:t>
            </a:r>
            <a:endParaRPr lang="it-IT" sz="2800" b="1" dirty="0"/>
          </a:p>
          <a:p>
            <a:pPr marL="0" indent="0">
              <a:buNone/>
            </a:pPr>
            <a:endParaRPr lang="it-IT" b="1" dirty="0"/>
          </a:p>
          <a:p>
            <a:pPr marL="0" indent="0">
              <a:buNone/>
            </a:pPr>
            <a:endParaRPr lang="it-IT" b="1" dirty="0"/>
          </a:p>
          <a:p>
            <a:pPr marL="0" indent="0">
              <a:buNone/>
            </a:pPr>
            <a:endParaRPr lang="it-IT" sz="2800" b="1" dirty="0"/>
          </a:p>
        </p:txBody>
      </p:sp>
    </p:spTree>
    <p:extLst>
      <p:ext uri="{BB962C8B-B14F-4D97-AF65-F5344CB8AC3E}">
        <p14:creationId xmlns:p14="http://schemas.microsoft.com/office/powerpoint/2010/main" val="2132618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377C9B9-CC02-5B4F-8EFF-CA521E3BCBEE}"/>
              </a:ext>
            </a:extLst>
          </p:cNvPr>
          <p:cNvSpPr>
            <a:spLocks noGrp="1"/>
          </p:cNvSpPr>
          <p:nvPr>
            <p:ph type="title"/>
          </p:nvPr>
        </p:nvSpPr>
        <p:spPr>
          <a:xfrm>
            <a:off x="758284" y="198518"/>
            <a:ext cx="10482146" cy="883150"/>
          </a:xfrm>
        </p:spPr>
        <p:txBody>
          <a:bodyPr>
            <a:normAutofit fontScale="90000"/>
          </a:bodyPr>
          <a:lstStyle/>
          <a:p>
            <a:r>
              <a:rPr lang="it-IT" dirty="0"/>
              <a:t>Camera Circoscrizione Udine-Belluno-Gorizia 1948</a:t>
            </a:r>
          </a:p>
        </p:txBody>
      </p:sp>
      <p:graphicFrame>
        <p:nvGraphicFramePr>
          <p:cNvPr id="4" name="Segnaposto contenuto 3">
            <a:extLst>
              <a:ext uri="{FF2B5EF4-FFF2-40B4-BE49-F238E27FC236}">
                <a16:creationId xmlns:a16="http://schemas.microsoft.com/office/drawing/2014/main" id="{FA4AD03A-4E94-1B49-AD70-8CB524F08D62}"/>
              </a:ext>
            </a:extLst>
          </p:cNvPr>
          <p:cNvGraphicFramePr>
            <a:graphicFrameLocks noGrp="1"/>
          </p:cNvGraphicFramePr>
          <p:nvPr>
            <p:ph idx="1"/>
            <p:extLst>
              <p:ext uri="{D42A27DB-BD31-4B8C-83A1-F6EECF244321}">
                <p14:modId xmlns:p14="http://schemas.microsoft.com/office/powerpoint/2010/main" val="789458683"/>
              </p:ext>
            </p:extLst>
          </p:nvPr>
        </p:nvGraphicFramePr>
        <p:xfrm>
          <a:off x="940804" y="1081668"/>
          <a:ext cx="9644537" cy="4766795"/>
        </p:xfrm>
        <a:graphic>
          <a:graphicData uri="http://schemas.openxmlformats.org/drawingml/2006/table">
            <a:tbl>
              <a:tblPr firstRow="1" bandRow="1">
                <a:tableStyleId>{5C22544A-7EE6-4342-B048-85BDC9FD1C3A}</a:tableStyleId>
              </a:tblPr>
              <a:tblGrid>
                <a:gridCol w="5656765">
                  <a:extLst>
                    <a:ext uri="{9D8B030D-6E8A-4147-A177-3AD203B41FA5}">
                      <a16:colId xmlns:a16="http://schemas.microsoft.com/office/drawing/2014/main" val="3193332994"/>
                    </a:ext>
                  </a:extLst>
                </a:gridCol>
                <a:gridCol w="1284542">
                  <a:extLst>
                    <a:ext uri="{9D8B030D-6E8A-4147-A177-3AD203B41FA5}">
                      <a16:colId xmlns:a16="http://schemas.microsoft.com/office/drawing/2014/main" val="4225096288"/>
                    </a:ext>
                  </a:extLst>
                </a:gridCol>
                <a:gridCol w="1117884">
                  <a:extLst>
                    <a:ext uri="{9D8B030D-6E8A-4147-A177-3AD203B41FA5}">
                      <a16:colId xmlns:a16="http://schemas.microsoft.com/office/drawing/2014/main" val="3442005281"/>
                    </a:ext>
                  </a:extLst>
                </a:gridCol>
                <a:gridCol w="1585346">
                  <a:extLst>
                    <a:ext uri="{9D8B030D-6E8A-4147-A177-3AD203B41FA5}">
                      <a16:colId xmlns:a16="http://schemas.microsoft.com/office/drawing/2014/main" val="2855918579"/>
                    </a:ext>
                  </a:extLst>
                </a:gridCol>
              </a:tblGrid>
              <a:tr h="329698">
                <a:tc>
                  <a:txBody>
                    <a:bodyPr/>
                    <a:lstStyle/>
                    <a:p>
                      <a:r>
                        <a:rPr lang="it-IT" dirty="0"/>
                        <a:t>partito</a:t>
                      </a:r>
                    </a:p>
                  </a:txBody>
                  <a:tcPr/>
                </a:tc>
                <a:tc>
                  <a:txBody>
                    <a:bodyPr/>
                    <a:lstStyle/>
                    <a:p>
                      <a:pPr algn="ctr"/>
                      <a:r>
                        <a:rPr lang="it-IT" dirty="0"/>
                        <a:t>voti</a:t>
                      </a:r>
                    </a:p>
                  </a:txBody>
                  <a:tcPr/>
                </a:tc>
                <a:tc>
                  <a:txBody>
                    <a:bodyPr/>
                    <a:lstStyle/>
                    <a:p>
                      <a:pPr algn="ctr"/>
                      <a:r>
                        <a:rPr lang="it-IT" dirty="0"/>
                        <a:t>%</a:t>
                      </a:r>
                    </a:p>
                  </a:txBody>
                  <a:tcPr/>
                </a:tc>
                <a:tc>
                  <a:txBody>
                    <a:bodyPr/>
                    <a:lstStyle/>
                    <a:p>
                      <a:pPr algn="ctr"/>
                      <a:r>
                        <a:rPr lang="it-IT" dirty="0"/>
                        <a:t>Italia %</a:t>
                      </a:r>
                    </a:p>
                  </a:txBody>
                  <a:tcPr/>
                </a:tc>
                <a:extLst>
                  <a:ext uri="{0D108BD9-81ED-4DB2-BD59-A6C34878D82A}">
                    <a16:rowId xmlns:a16="http://schemas.microsoft.com/office/drawing/2014/main" val="514707649"/>
                  </a:ext>
                </a:extLst>
              </a:tr>
              <a:tr h="340900">
                <a:tc>
                  <a:txBody>
                    <a:bodyPr/>
                    <a:lstStyle/>
                    <a:p>
                      <a:r>
                        <a:rPr lang="it-IT" dirty="0"/>
                        <a:t>Democrazia cristiana</a:t>
                      </a:r>
                    </a:p>
                  </a:txBody>
                  <a:tcPr/>
                </a:tc>
                <a:tc>
                  <a:txBody>
                    <a:bodyPr/>
                    <a:lstStyle/>
                    <a:p>
                      <a:pPr algn="ctr"/>
                      <a:r>
                        <a:rPr lang="it-IT" dirty="0"/>
                        <a:t>397471</a:t>
                      </a:r>
                    </a:p>
                  </a:txBody>
                  <a:tcPr/>
                </a:tc>
                <a:tc>
                  <a:txBody>
                    <a:bodyPr/>
                    <a:lstStyle/>
                    <a:p>
                      <a:pPr algn="ctr"/>
                      <a:r>
                        <a:rPr lang="it-IT" dirty="0"/>
                        <a:t>57,8</a:t>
                      </a:r>
                    </a:p>
                  </a:txBody>
                  <a:tcPr/>
                </a:tc>
                <a:tc>
                  <a:txBody>
                    <a:bodyPr/>
                    <a:lstStyle/>
                    <a:p>
                      <a:pPr algn="ctr"/>
                      <a:r>
                        <a:rPr lang="it-IT" dirty="0"/>
                        <a:t>48,5</a:t>
                      </a:r>
                    </a:p>
                  </a:txBody>
                  <a:tcPr/>
                </a:tc>
                <a:extLst>
                  <a:ext uri="{0D108BD9-81ED-4DB2-BD59-A6C34878D82A}">
                    <a16:rowId xmlns:a16="http://schemas.microsoft.com/office/drawing/2014/main" val="4221157093"/>
                  </a:ext>
                </a:extLst>
              </a:tr>
              <a:tr h="333743">
                <a:tc>
                  <a:txBody>
                    <a:bodyPr/>
                    <a:lstStyle/>
                    <a:p>
                      <a:r>
                        <a:rPr lang="it-IT" dirty="0"/>
                        <a:t>Fronte popolare</a:t>
                      </a:r>
                    </a:p>
                  </a:txBody>
                  <a:tcPr/>
                </a:tc>
                <a:tc>
                  <a:txBody>
                    <a:bodyPr/>
                    <a:lstStyle/>
                    <a:p>
                      <a:pPr algn="ctr"/>
                      <a:r>
                        <a:rPr lang="it-IT" dirty="0"/>
                        <a:t>144679</a:t>
                      </a:r>
                    </a:p>
                  </a:txBody>
                  <a:tcPr/>
                </a:tc>
                <a:tc>
                  <a:txBody>
                    <a:bodyPr/>
                    <a:lstStyle/>
                    <a:p>
                      <a:pPr algn="ctr"/>
                      <a:r>
                        <a:rPr lang="it-IT" dirty="0"/>
                        <a:t>21,1</a:t>
                      </a:r>
                    </a:p>
                  </a:txBody>
                  <a:tcPr/>
                </a:tc>
                <a:tc>
                  <a:txBody>
                    <a:bodyPr/>
                    <a:lstStyle/>
                    <a:p>
                      <a:pPr algn="ctr"/>
                      <a:r>
                        <a:rPr lang="it-IT" dirty="0"/>
                        <a:t>31</a:t>
                      </a:r>
                    </a:p>
                  </a:txBody>
                  <a:tcPr/>
                </a:tc>
                <a:extLst>
                  <a:ext uri="{0D108BD9-81ED-4DB2-BD59-A6C34878D82A}">
                    <a16:rowId xmlns:a16="http://schemas.microsoft.com/office/drawing/2014/main" val="3093228296"/>
                  </a:ext>
                </a:extLst>
              </a:tr>
              <a:tr h="329698">
                <a:tc>
                  <a:txBody>
                    <a:bodyPr/>
                    <a:lstStyle/>
                    <a:p>
                      <a:r>
                        <a:rPr lang="it-IT" dirty="0"/>
                        <a:t>Unità socialista</a:t>
                      </a:r>
                    </a:p>
                  </a:txBody>
                  <a:tcPr/>
                </a:tc>
                <a:tc>
                  <a:txBody>
                    <a:bodyPr/>
                    <a:lstStyle/>
                    <a:p>
                      <a:pPr algn="ctr"/>
                      <a:r>
                        <a:rPr lang="it-IT" dirty="0"/>
                        <a:t>97181</a:t>
                      </a:r>
                    </a:p>
                  </a:txBody>
                  <a:tcPr/>
                </a:tc>
                <a:tc>
                  <a:txBody>
                    <a:bodyPr/>
                    <a:lstStyle/>
                    <a:p>
                      <a:pPr algn="ctr"/>
                      <a:r>
                        <a:rPr lang="it-IT" dirty="0"/>
                        <a:t>14,1</a:t>
                      </a:r>
                    </a:p>
                  </a:txBody>
                  <a:tcPr/>
                </a:tc>
                <a:tc>
                  <a:txBody>
                    <a:bodyPr/>
                    <a:lstStyle/>
                    <a:p>
                      <a:pPr algn="ctr"/>
                      <a:r>
                        <a:rPr lang="it-IT" dirty="0"/>
                        <a:t>7,1</a:t>
                      </a:r>
                    </a:p>
                  </a:txBody>
                  <a:tcPr/>
                </a:tc>
                <a:extLst>
                  <a:ext uri="{0D108BD9-81ED-4DB2-BD59-A6C34878D82A}">
                    <a16:rowId xmlns:a16="http://schemas.microsoft.com/office/drawing/2014/main" val="1914808980"/>
                  </a:ext>
                </a:extLst>
              </a:tr>
              <a:tr h="346351">
                <a:tc>
                  <a:txBody>
                    <a:bodyPr/>
                    <a:lstStyle/>
                    <a:p>
                      <a:r>
                        <a:rPr lang="it-IT" dirty="0"/>
                        <a:t>Blocco nazionale</a:t>
                      </a:r>
                    </a:p>
                  </a:txBody>
                  <a:tcPr/>
                </a:tc>
                <a:tc>
                  <a:txBody>
                    <a:bodyPr/>
                    <a:lstStyle/>
                    <a:p>
                      <a:pPr algn="ctr"/>
                      <a:r>
                        <a:rPr lang="it-IT" dirty="0"/>
                        <a:t>15626</a:t>
                      </a:r>
                    </a:p>
                  </a:txBody>
                  <a:tcPr/>
                </a:tc>
                <a:tc>
                  <a:txBody>
                    <a:bodyPr/>
                    <a:lstStyle/>
                    <a:p>
                      <a:pPr algn="ctr"/>
                      <a:r>
                        <a:rPr lang="it-IT" dirty="0"/>
                        <a:t>2,3</a:t>
                      </a:r>
                    </a:p>
                  </a:txBody>
                  <a:tcPr/>
                </a:tc>
                <a:tc>
                  <a:txBody>
                    <a:bodyPr/>
                    <a:lstStyle/>
                    <a:p>
                      <a:pPr algn="ctr"/>
                      <a:r>
                        <a:rPr lang="it-IT" dirty="0"/>
                        <a:t>3,8</a:t>
                      </a:r>
                    </a:p>
                  </a:txBody>
                  <a:tcPr/>
                </a:tc>
                <a:extLst>
                  <a:ext uri="{0D108BD9-81ED-4DB2-BD59-A6C34878D82A}">
                    <a16:rowId xmlns:a16="http://schemas.microsoft.com/office/drawing/2014/main" val="1117372115"/>
                  </a:ext>
                </a:extLst>
              </a:tr>
              <a:tr h="340900">
                <a:tc>
                  <a:txBody>
                    <a:bodyPr/>
                    <a:lstStyle/>
                    <a:p>
                      <a:r>
                        <a:rPr lang="it-IT" dirty="0"/>
                        <a:t>Movimento sociale italiano</a:t>
                      </a:r>
                    </a:p>
                  </a:txBody>
                  <a:tcPr/>
                </a:tc>
                <a:tc>
                  <a:txBody>
                    <a:bodyPr/>
                    <a:lstStyle/>
                    <a:p>
                      <a:pPr algn="ctr"/>
                      <a:r>
                        <a:rPr lang="it-IT" dirty="0"/>
                        <a:t>8938</a:t>
                      </a:r>
                    </a:p>
                  </a:txBody>
                  <a:tcPr/>
                </a:tc>
                <a:tc>
                  <a:txBody>
                    <a:bodyPr/>
                    <a:lstStyle/>
                    <a:p>
                      <a:pPr algn="ctr"/>
                      <a:r>
                        <a:rPr lang="it-IT" dirty="0"/>
                        <a:t>1,3</a:t>
                      </a:r>
                    </a:p>
                  </a:txBody>
                  <a:tcPr/>
                </a:tc>
                <a:tc>
                  <a:txBody>
                    <a:bodyPr/>
                    <a:lstStyle/>
                    <a:p>
                      <a:pPr algn="ctr"/>
                      <a:r>
                        <a:rPr lang="it-IT" dirty="0"/>
                        <a:t>2</a:t>
                      </a:r>
                    </a:p>
                  </a:txBody>
                  <a:tcPr/>
                </a:tc>
                <a:extLst>
                  <a:ext uri="{0D108BD9-81ED-4DB2-BD59-A6C34878D82A}">
                    <a16:rowId xmlns:a16="http://schemas.microsoft.com/office/drawing/2014/main" val="3513060820"/>
                  </a:ext>
                </a:extLst>
              </a:tr>
              <a:tr h="340900">
                <a:tc>
                  <a:txBody>
                    <a:bodyPr/>
                    <a:lstStyle/>
                    <a:p>
                      <a:r>
                        <a:rPr lang="it-IT" dirty="0"/>
                        <a:t>Partito repubblicano italiano</a:t>
                      </a:r>
                    </a:p>
                  </a:txBody>
                  <a:tcPr/>
                </a:tc>
                <a:tc>
                  <a:txBody>
                    <a:bodyPr/>
                    <a:lstStyle/>
                    <a:p>
                      <a:pPr algn="ctr"/>
                      <a:r>
                        <a:rPr lang="it-IT" dirty="0"/>
                        <a:t>6891</a:t>
                      </a:r>
                    </a:p>
                  </a:txBody>
                  <a:tcPr/>
                </a:tc>
                <a:tc>
                  <a:txBody>
                    <a:bodyPr/>
                    <a:lstStyle/>
                    <a:p>
                      <a:pPr algn="ctr"/>
                      <a:r>
                        <a:rPr lang="it-IT" dirty="0"/>
                        <a:t>1</a:t>
                      </a:r>
                    </a:p>
                  </a:txBody>
                  <a:tcPr/>
                </a:tc>
                <a:tc>
                  <a:txBody>
                    <a:bodyPr/>
                    <a:lstStyle/>
                    <a:p>
                      <a:pPr algn="ctr"/>
                      <a:r>
                        <a:rPr lang="it-IT" dirty="0"/>
                        <a:t>2,5</a:t>
                      </a:r>
                    </a:p>
                  </a:txBody>
                  <a:tcPr/>
                </a:tc>
                <a:extLst>
                  <a:ext uri="{0D108BD9-81ED-4DB2-BD59-A6C34878D82A}">
                    <a16:rowId xmlns:a16="http://schemas.microsoft.com/office/drawing/2014/main" val="3890214130"/>
                  </a:ext>
                </a:extLst>
              </a:tr>
              <a:tr h="329698">
                <a:tc>
                  <a:txBody>
                    <a:bodyPr/>
                    <a:lstStyle/>
                    <a:p>
                      <a:r>
                        <a:rPr lang="it-IT" dirty="0"/>
                        <a:t>Partito cristiano sociale</a:t>
                      </a:r>
                    </a:p>
                  </a:txBody>
                  <a:tcPr/>
                </a:tc>
                <a:tc>
                  <a:txBody>
                    <a:bodyPr/>
                    <a:lstStyle/>
                    <a:p>
                      <a:pPr algn="ctr"/>
                      <a:r>
                        <a:rPr lang="it-IT" dirty="0"/>
                        <a:t>6197</a:t>
                      </a:r>
                    </a:p>
                  </a:txBody>
                  <a:tcPr/>
                </a:tc>
                <a:tc>
                  <a:txBody>
                    <a:bodyPr/>
                    <a:lstStyle/>
                    <a:p>
                      <a:pPr algn="ctr"/>
                      <a:r>
                        <a:rPr lang="it-IT" dirty="0"/>
                        <a:t>0.9</a:t>
                      </a:r>
                    </a:p>
                  </a:txBody>
                  <a:tcPr/>
                </a:tc>
                <a:tc>
                  <a:txBody>
                    <a:bodyPr/>
                    <a:lstStyle/>
                    <a:p>
                      <a:pPr algn="ctr"/>
                      <a:r>
                        <a:rPr lang="it-IT" dirty="0"/>
                        <a:t>0,3</a:t>
                      </a:r>
                    </a:p>
                  </a:txBody>
                  <a:tcPr/>
                </a:tc>
                <a:extLst>
                  <a:ext uri="{0D108BD9-81ED-4DB2-BD59-A6C34878D82A}">
                    <a16:rowId xmlns:a16="http://schemas.microsoft.com/office/drawing/2014/main" val="830358203"/>
                  </a:ext>
                </a:extLst>
              </a:tr>
              <a:tr h="353565">
                <a:tc>
                  <a:txBody>
                    <a:bodyPr/>
                    <a:lstStyle/>
                    <a:p>
                      <a:r>
                        <a:rPr lang="it-IT" dirty="0"/>
                        <a:t>Blocco popolare unionista</a:t>
                      </a:r>
                    </a:p>
                  </a:txBody>
                  <a:tcPr/>
                </a:tc>
                <a:tc>
                  <a:txBody>
                    <a:bodyPr/>
                    <a:lstStyle/>
                    <a:p>
                      <a:pPr algn="ctr"/>
                      <a:r>
                        <a:rPr lang="it-IT" dirty="0"/>
                        <a:t>4810</a:t>
                      </a:r>
                    </a:p>
                  </a:txBody>
                  <a:tcPr/>
                </a:tc>
                <a:tc>
                  <a:txBody>
                    <a:bodyPr/>
                    <a:lstStyle/>
                    <a:p>
                      <a:pPr algn="ctr"/>
                      <a:r>
                        <a:rPr lang="it-IT" dirty="0"/>
                        <a:t>0.7</a:t>
                      </a:r>
                    </a:p>
                  </a:txBody>
                  <a:tcPr/>
                </a:tc>
                <a:tc>
                  <a:txBody>
                    <a:bodyPr/>
                    <a:lstStyle/>
                    <a:p>
                      <a:pPr algn="ctr"/>
                      <a:r>
                        <a:rPr lang="it-IT" dirty="0"/>
                        <a:t>0,1</a:t>
                      </a:r>
                    </a:p>
                  </a:txBody>
                  <a:tcPr/>
                </a:tc>
                <a:extLst>
                  <a:ext uri="{0D108BD9-81ED-4DB2-BD59-A6C34878D82A}">
                    <a16:rowId xmlns:a16="http://schemas.microsoft.com/office/drawing/2014/main" val="3088407437"/>
                  </a:ext>
                </a:extLst>
              </a:tr>
              <a:tr h="369019">
                <a:tc>
                  <a:txBody>
                    <a:bodyPr/>
                    <a:lstStyle/>
                    <a:p>
                      <a:r>
                        <a:rPr lang="it-IT" dirty="0"/>
                        <a:t>Partito nazionale monarchico</a:t>
                      </a:r>
                    </a:p>
                  </a:txBody>
                  <a:tcPr/>
                </a:tc>
                <a:tc>
                  <a:txBody>
                    <a:bodyPr/>
                    <a:lstStyle/>
                    <a:p>
                      <a:pPr algn="ctr"/>
                      <a:r>
                        <a:rPr lang="it-IT" dirty="0"/>
                        <a:t>4740</a:t>
                      </a:r>
                    </a:p>
                  </a:txBody>
                  <a:tcPr/>
                </a:tc>
                <a:tc>
                  <a:txBody>
                    <a:bodyPr/>
                    <a:lstStyle/>
                    <a:p>
                      <a:pPr algn="ctr"/>
                      <a:r>
                        <a:rPr lang="it-IT" dirty="0"/>
                        <a:t>0.7</a:t>
                      </a:r>
                    </a:p>
                  </a:txBody>
                  <a:tcPr/>
                </a:tc>
                <a:tc>
                  <a:txBody>
                    <a:bodyPr/>
                    <a:lstStyle/>
                    <a:p>
                      <a:pPr algn="ctr"/>
                      <a:r>
                        <a:rPr lang="it-IT" dirty="0"/>
                        <a:t>2,8</a:t>
                      </a:r>
                    </a:p>
                  </a:txBody>
                  <a:tcPr/>
                </a:tc>
                <a:extLst>
                  <a:ext uri="{0D108BD9-81ED-4DB2-BD59-A6C34878D82A}">
                    <a16:rowId xmlns:a16="http://schemas.microsoft.com/office/drawing/2014/main" val="2226477129"/>
                  </a:ext>
                </a:extLst>
              </a:tr>
              <a:tr h="354739">
                <a:tc>
                  <a:txBody>
                    <a:bodyPr/>
                    <a:lstStyle/>
                    <a:p>
                      <a:r>
                        <a:rPr lang="it-IT" dirty="0"/>
                        <a:t>Unione movimenti federalisti</a:t>
                      </a:r>
                    </a:p>
                  </a:txBody>
                  <a:tcPr/>
                </a:tc>
                <a:tc>
                  <a:txBody>
                    <a:bodyPr/>
                    <a:lstStyle/>
                    <a:p>
                      <a:pPr algn="ctr"/>
                      <a:r>
                        <a:rPr lang="it-IT" dirty="0"/>
                        <a:t>792</a:t>
                      </a:r>
                    </a:p>
                  </a:txBody>
                  <a:tcPr/>
                </a:tc>
                <a:tc>
                  <a:txBody>
                    <a:bodyPr/>
                    <a:lstStyle/>
                    <a:p>
                      <a:pPr algn="ctr"/>
                      <a:r>
                        <a:rPr lang="it-IT" dirty="0"/>
                        <a:t>0,01</a:t>
                      </a:r>
                    </a:p>
                  </a:txBody>
                  <a:tcPr/>
                </a:tc>
                <a:tc>
                  <a:txBody>
                    <a:bodyPr/>
                    <a:lstStyle/>
                    <a:p>
                      <a:pPr algn="ctr"/>
                      <a:r>
                        <a:rPr lang="it-IT" dirty="0"/>
                        <a:t>0,2</a:t>
                      </a:r>
                    </a:p>
                  </a:txBody>
                  <a:tcPr/>
                </a:tc>
                <a:extLst>
                  <a:ext uri="{0D108BD9-81ED-4DB2-BD59-A6C34878D82A}">
                    <a16:rowId xmlns:a16="http://schemas.microsoft.com/office/drawing/2014/main" val="2466864002"/>
                  </a:ext>
                </a:extLst>
              </a:tr>
              <a:tr h="374416">
                <a:tc>
                  <a:txBody>
                    <a:bodyPr/>
                    <a:lstStyle/>
                    <a:p>
                      <a:r>
                        <a:rPr lang="it-IT" dirty="0"/>
                        <a:t>Concentrazione nazionale combattenti uniti</a:t>
                      </a:r>
                    </a:p>
                  </a:txBody>
                  <a:tcPr/>
                </a:tc>
                <a:tc>
                  <a:txBody>
                    <a:bodyPr/>
                    <a:lstStyle/>
                    <a:p>
                      <a:pPr algn="ctr"/>
                      <a:r>
                        <a:rPr lang="it-IT" dirty="0"/>
                        <a:t>581</a:t>
                      </a:r>
                    </a:p>
                  </a:txBody>
                  <a:tcPr/>
                </a:tc>
                <a:tc>
                  <a:txBody>
                    <a:bodyPr/>
                    <a:lstStyle/>
                    <a:p>
                      <a:pPr algn="ctr"/>
                      <a:r>
                        <a:rPr lang="it-IT" dirty="0"/>
                        <a:t>0,01</a:t>
                      </a:r>
                    </a:p>
                  </a:txBody>
                  <a:tcPr/>
                </a:tc>
                <a:tc>
                  <a:txBody>
                    <a:bodyPr/>
                    <a:lstStyle/>
                    <a:p>
                      <a:pPr algn="ctr"/>
                      <a:endParaRPr lang="it-IT" dirty="0"/>
                    </a:p>
                  </a:txBody>
                  <a:tcPr/>
                </a:tc>
                <a:extLst>
                  <a:ext uri="{0D108BD9-81ED-4DB2-BD59-A6C34878D82A}">
                    <a16:rowId xmlns:a16="http://schemas.microsoft.com/office/drawing/2014/main" val="367889127"/>
                  </a:ext>
                </a:extLst>
              </a:tr>
              <a:tr h="340900">
                <a:tc>
                  <a:txBody>
                    <a:bodyPr/>
                    <a:lstStyle/>
                    <a:p>
                      <a:r>
                        <a:rPr lang="it-IT" dirty="0"/>
                        <a:t>totale</a:t>
                      </a:r>
                    </a:p>
                  </a:txBody>
                  <a:tcPr/>
                </a:tc>
                <a:tc>
                  <a:txBody>
                    <a:bodyPr/>
                    <a:lstStyle/>
                    <a:p>
                      <a:pPr algn="ctr"/>
                      <a:r>
                        <a:rPr lang="it-IT" dirty="0"/>
                        <a:t>687905</a:t>
                      </a:r>
                    </a:p>
                  </a:txBody>
                  <a:tcPr/>
                </a:tc>
                <a:tc>
                  <a:txBody>
                    <a:bodyPr/>
                    <a:lstStyle/>
                    <a:p>
                      <a:pPr algn="ctr"/>
                      <a:endParaRPr lang="it-IT" dirty="0"/>
                    </a:p>
                  </a:txBody>
                  <a:tcPr/>
                </a:tc>
                <a:tc>
                  <a:txBody>
                    <a:bodyPr/>
                    <a:lstStyle/>
                    <a:p>
                      <a:pPr algn="ctr"/>
                      <a:endParaRPr lang="it-IT" dirty="0"/>
                    </a:p>
                  </a:txBody>
                  <a:tcPr/>
                </a:tc>
                <a:extLst>
                  <a:ext uri="{0D108BD9-81ED-4DB2-BD59-A6C34878D82A}">
                    <a16:rowId xmlns:a16="http://schemas.microsoft.com/office/drawing/2014/main" val="2552645331"/>
                  </a:ext>
                </a:extLst>
              </a:tr>
            </a:tbl>
          </a:graphicData>
        </a:graphic>
      </p:graphicFrame>
      <p:sp>
        <p:nvSpPr>
          <p:cNvPr id="5" name="CasellaDiTesto 4">
            <a:extLst>
              <a:ext uri="{FF2B5EF4-FFF2-40B4-BE49-F238E27FC236}">
                <a16:creationId xmlns:a16="http://schemas.microsoft.com/office/drawing/2014/main" id="{4DD16777-848A-884B-8285-BB02954C55B9}"/>
              </a:ext>
            </a:extLst>
          </p:cNvPr>
          <p:cNvSpPr txBox="1"/>
          <p:nvPr/>
        </p:nvSpPr>
        <p:spPr>
          <a:xfrm>
            <a:off x="940804" y="5964560"/>
            <a:ext cx="8234192" cy="369332"/>
          </a:xfrm>
          <a:prstGeom prst="rect">
            <a:avLst/>
          </a:prstGeom>
          <a:noFill/>
        </p:spPr>
        <p:txBody>
          <a:bodyPr wrap="square" rtlCol="0">
            <a:spAutoFit/>
          </a:bodyPr>
          <a:lstStyle/>
          <a:p>
            <a:r>
              <a:rPr lang="it-IT" dirty="0"/>
              <a:t>Eletti: 9 dc 3 fp 2 </a:t>
            </a:r>
            <a:r>
              <a:rPr lang="it-IT" dirty="0" err="1"/>
              <a:t>Us</a:t>
            </a:r>
            <a:endParaRPr lang="it-IT" dirty="0"/>
          </a:p>
        </p:txBody>
      </p:sp>
    </p:spTree>
    <p:extLst>
      <p:ext uri="{BB962C8B-B14F-4D97-AF65-F5344CB8AC3E}">
        <p14:creationId xmlns:p14="http://schemas.microsoft.com/office/powerpoint/2010/main" val="175225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F1660B-C00A-E54D-9D40-3023861A03AF}"/>
              </a:ext>
            </a:extLst>
          </p:cNvPr>
          <p:cNvSpPr>
            <a:spLocks noGrp="1"/>
          </p:cNvSpPr>
          <p:nvPr>
            <p:ph type="title"/>
          </p:nvPr>
        </p:nvSpPr>
        <p:spPr/>
        <p:txBody>
          <a:bodyPr/>
          <a:lstStyle/>
          <a:p>
            <a:r>
              <a:rPr lang="it-IT" dirty="0"/>
              <a:t>18 aprile 1948</a:t>
            </a:r>
          </a:p>
        </p:txBody>
      </p:sp>
      <p:sp>
        <p:nvSpPr>
          <p:cNvPr id="3" name="Segnaposto contenuto 2">
            <a:extLst>
              <a:ext uri="{FF2B5EF4-FFF2-40B4-BE49-F238E27FC236}">
                <a16:creationId xmlns:a16="http://schemas.microsoft.com/office/drawing/2014/main" id="{E634319F-D693-D44A-89EC-36345DF27E14}"/>
              </a:ext>
            </a:extLst>
          </p:cNvPr>
          <p:cNvSpPr>
            <a:spLocks noGrp="1"/>
          </p:cNvSpPr>
          <p:nvPr>
            <p:ph idx="1"/>
          </p:nvPr>
        </p:nvSpPr>
        <p:spPr/>
        <p:txBody>
          <a:bodyPr>
            <a:normAutofit/>
          </a:bodyPr>
          <a:lstStyle/>
          <a:p>
            <a:pPr marL="0" indent="0">
              <a:buNone/>
            </a:pPr>
            <a:r>
              <a:rPr lang="it-IT" sz="2400" dirty="0"/>
              <a:t>Province di Udine e Gorizia</a:t>
            </a:r>
          </a:p>
          <a:p>
            <a:r>
              <a:rPr lang="it-IT" sz="2400" dirty="0"/>
              <a:t>Voti validi 560.000 (+ 150.000 rispetto al voto per Costituente)</a:t>
            </a:r>
          </a:p>
          <a:p>
            <a:pPr marL="0" indent="0">
              <a:buNone/>
            </a:pPr>
            <a:endParaRPr lang="it-IT" sz="2400" dirty="0"/>
          </a:p>
          <a:p>
            <a:pPr algn="ctr"/>
            <a:r>
              <a:rPr lang="it-IT" sz="2400" dirty="0"/>
              <a:t>Dc 56,8% (+125.000 voti)</a:t>
            </a:r>
          </a:p>
          <a:p>
            <a:pPr algn="ctr"/>
            <a:endParaRPr lang="it-IT" sz="2400" dirty="0"/>
          </a:p>
          <a:p>
            <a:pPr algn="ctr"/>
            <a:r>
              <a:rPr lang="it-IT" sz="2400" dirty="0"/>
              <a:t>Fronte popolare 22,3% (- 55.000 rispetto a </a:t>
            </a:r>
            <a:r>
              <a:rPr lang="it-IT" sz="2400" dirty="0" err="1"/>
              <a:t>pci+psi</a:t>
            </a:r>
            <a:r>
              <a:rPr lang="it-IT" sz="2400" dirty="0"/>
              <a:t>)</a:t>
            </a:r>
          </a:p>
          <a:p>
            <a:pPr algn="ctr"/>
            <a:endParaRPr lang="it-IT" sz="2400" dirty="0"/>
          </a:p>
          <a:p>
            <a:pPr algn="ctr"/>
            <a:r>
              <a:rPr lang="it-IT" sz="2400" dirty="0"/>
              <a:t>Unione socialista 13,7%</a:t>
            </a:r>
          </a:p>
          <a:p>
            <a:endParaRPr lang="it-IT" dirty="0"/>
          </a:p>
          <a:p>
            <a:endParaRPr lang="it-IT" dirty="0"/>
          </a:p>
        </p:txBody>
      </p:sp>
    </p:spTree>
    <p:extLst>
      <p:ext uri="{BB962C8B-B14F-4D97-AF65-F5344CB8AC3E}">
        <p14:creationId xmlns:p14="http://schemas.microsoft.com/office/powerpoint/2010/main" val="358739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8139AC5-B2C0-D043-A351-3BFC24EE2140}"/>
              </a:ext>
            </a:extLst>
          </p:cNvPr>
          <p:cNvSpPr>
            <a:spLocks noGrp="1"/>
          </p:cNvSpPr>
          <p:nvPr>
            <p:ph type="title"/>
          </p:nvPr>
        </p:nvSpPr>
        <p:spPr>
          <a:xfrm>
            <a:off x="1097280" y="286603"/>
            <a:ext cx="10058400" cy="1237433"/>
          </a:xfrm>
        </p:spPr>
        <p:txBody>
          <a:bodyPr/>
          <a:lstStyle/>
          <a:p>
            <a:r>
              <a:rPr lang="it-IT" dirty="0"/>
              <a:t>Confine 1947, 10 febbraio</a:t>
            </a:r>
          </a:p>
        </p:txBody>
      </p:sp>
      <p:pic>
        <p:nvPicPr>
          <p:cNvPr id="6" name="Segnaposto contenuto 5">
            <a:extLst>
              <a:ext uri="{FF2B5EF4-FFF2-40B4-BE49-F238E27FC236}">
                <a16:creationId xmlns:a16="http://schemas.microsoft.com/office/drawing/2014/main" id="{14E5DC4B-8188-6F4E-9F1D-E9BA5595F9E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5024" y="1234080"/>
            <a:ext cx="5000263" cy="4660879"/>
          </a:xfrm>
        </p:spPr>
      </p:pic>
    </p:spTree>
    <p:extLst>
      <p:ext uri="{BB962C8B-B14F-4D97-AF65-F5344CB8AC3E}">
        <p14:creationId xmlns:p14="http://schemas.microsoft.com/office/powerpoint/2010/main" val="3445085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4A2123-E0C5-D344-8B3B-9C5022A15AFA}"/>
              </a:ext>
            </a:extLst>
          </p:cNvPr>
          <p:cNvSpPr>
            <a:spLocks noGrp="1"/>
          </p:cNvSpPr>
          <p:nvPr>
            <p:ph type="title"/>
          </p:nvPr>
        </p:nvSpPr>
        <p:spPr/>
        <p:txBody>
          <a:bodyPr>
            <a:normAutofit/>
          </a:bodyPr>
          <a:lstStyle/>
          <a:p>
            <a:r>
              <a:rPr lang="it-IT" b="1" dirty="0"/>
              <a:t>Accordo Udine 1949 su transito confinario</a:t>
            </a:r>
            <a:br>
              <a:rPr lang="it-IT" b="1" dirty="0"/>
            </a:br>
            <a:endParaRPr lang="it-IT" dirty="0"/>
          </a:p>
        </p:txBody>
      </p:sp>
      <p:sp>
        <p:nvSpPr>
          <p:cNvPr id="3" name="Segnaposto contenuto 2">
            <a:extLst>
              <a:ext uri="{FF2B5EF4-FFF2-40B4-BE49-F238E27FC236}">
                <a16:creationId xmlns:a16="http://schemas.microsoft.com/office/drawing/2014/main" id="{F1AA9FB1-1B9C-E348-B496-EA57C5C07C02}"/>
              </a:ext>
            </a:extLst>
          </p:cNvPr>
          <p:cNvSpPr>
            <a:spLocks noGrp="1"/>
          </p:cNvSpPr>
          <p:nvPr>
            <p:ph idx="1"/>
          </p:nvPr>
        </p:nvSpPr>
        <p:spPr>
          <a:xfrm>
            <a:off x="677334" y="2160590"/>
            <a:ext cx="10676466" cy="3476282"/>
          </a:xfrm>
        </p:spPr>
        <p:txBody>
          <a:bodyPr>
            <a:normAutofit/>
          </a:bodyPr>
          <a:lstStyle/>
          <a:p>
            <a:pPr marL="0" indent="0">
              <a:buNone/>
            </a:pPr>
            <a:r>
              <a:rPr lang="it-IT" dirty="0"/>
              <a:t>Art. 2: «Ai sensi del presente Accordo, hanno diritto al transito di frontiera per un numero illimitato di volte al fine di recarsi in determinate località, site nell'opposta zona di confine, per raggiungere le quali viene lanciata la tessera di frontiera, le </a:t>
            </a:r>
            <a:r>
              <a:rPr lang="it-IT" dirty="0" err="1"/>
              <a:t>sottoindicate</a:t>
            </a:r>
            <a:r>
              <a:rPr lang="it-IT" dirty="0"/>
              <a:t> categorie di cittadini dei due Paesi che abbiano stabile residenza rispettivamente nei Comuni o parti di essi e nei Comitati Popolari locali o parte di essi, compresi nella zona di frontiera:</a:t>
            </a:r>
          </a:p>
        </p:txBody>
      </p:sp>
      <p:sp>
        <p:nvSpPr>
          <p:cNvPr id="4" name="CasellaDiTesto 3">
            <a:extLst>
              <a:ext uri="{FF2B5EF4-FFF2-40B4-BE49-F238E27FC236}">
                <a16:creationId xmlns:a16="http://schemas.microsoft.com/office/drawing/2014/main" id="{68E72882-D49B-3946-9F01-32F3FC729AD5}"/>
              </a:ext>
            </a:extLst>
          </p:cNvPr>
          <p:cNvSpPr txBox="1"/>
          <p:nvPr/>
        </p:nvSpPr>
        <p:spPr>
          <a:xfrm>
            <a:off x="677334" y="5657671"/>
            <a:ext cx="9850055" cy="800219"/>
          </a:xfrm>
          <a:prstGeom prst="rect">
            <a:avLst/>
          </a:prstGeom>
          <a:noFill/>
        </p:spPr>
        <p:txBody>
          <a:bodyPr wrap="square" rtlCol="0">
            <a:spAutoFit/>
          </a:bodyPr>
          <a:lstStyle/>
          <a:p>
            <a:r>
              <a:rPr lang="it-IT" sz="1400" dirty="0">
                <a:hlinkClick r:id="rId2"/>
              </a:rPr>
              <a:t>https://www.gazzettaufficiale.it/atto/serie_generale/caricaDettaglioAtto/originario?atto.dataPubblicazioneGazzetta=1950-03-03&amp;atto.codiceRedazionale=049U1141&amp;elenco30giorni=false</a:t>
            </a:r>
            <a:endParaRPr lang="it-IT" sz="1400" dirty="0"/>
          </a:p>
          <a:p>
            <a:endParaRPr lang="it-IT" dirty="0"/>
          </a:p>
        </p:txBody>
      </p:sp>
    </p:spTree>
    <p:extLst>
      <p:ext uri="{BB962C8B-B14F-4D97-AF65-F5344CB8AC3E}">
        <p14:creationId xmlns:p14="http://schemas.microsoft.com/office/powerpoint/2010/main" val="737913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7F715E8-59C5-D442-85FA-E96CD4912D00}"/>
              </a:ext>
            </a:extLst>
          </p:cNvPr>
          <p:cNvSpPr>
            <a:spLocks noGrp="1"/>
          </p:cNvSpPr>
          <p:nvPr>
            <p:ph idx="1"/>
          </p:nvPr>
        </p:nvSpPr>
        <p:spPr>
          <a:xfrm>
            <a:off x="278175" y="679600"/>
            <a:ext cx="11564420" cy="5866166"/>
          </a:xfrm>
        </p:spPr>
        <p:txBody>
          <a:bodyPr>
            <a:normAutofit fontScale="92500" lnSpcReduction="20000"/>
          </a:bodyPr>
          <a:lstStyle/>
          <a:p>
            <a:pPr marL="0" indent="0">
              <a:buNone/>
            </a:pPr>
            <a:r>
              <a:rPr lang="it-IT" dirty="0"/>
              <a:t>a) </a:t>
            </a:r>
            <a:r>
              <a:rPr lang="it-IT" b="1" dirty="0"/>
              <a:t>i proprietari di beni immobili </a:t>
            </a:r>
            <a:r>
              <a:rPr lang="it-IT" dirty="0"/>
              <a:t>(campi coltivati, orti, frutteti, vigneti, prati, pascoli, boschi, cave di pietra et </a:t>
            </a:r>
            <a:r>
              <a:rPr lang="it-IT" dirty="0" err="1"/>
              <a:t>similia</a:t>
            </a:r>
            <a:r>
              <a:rPr lang="it-IT" dirty="0"/>
              <a:t>) o di </a:t>
            </a:r>
            <a:r>
              <a:rPr lang="it-IT" b="1" dirty="0"/>
              <a:t>Aziende agricole</a:t>
            </a:r>
            <a:r>
              <a:rPr lang="it-IT" dirty="0"/>
              <a:t>, situati sulla linea di confine o entro l'opposta zona di confine, se ne erano proprietari alla data del 15 settembre 1947, come pure i loro congiunti successori legittimi anche nel caso che subentrino nella proprietà per atto tra vivi;</a:t>
            </a:r>
          </a:p>
          <a:p>
            <a:pPr marL="0" indent="0">
              <a:buNone/>
            </a:pPr>
            <a:r>
              <a:rPr lang="it-IT" dirty="0"/>
              <a:t> b) </a:t>
            </a:r>
            <a:r>
              <a:rPr lang="it-IT" b="1" dirty="0"/>
              <a:t>i conduttori di beni immobili o di Aziende agricole </a:t>
            </a:r>
            <a:r>
              <a:rPr lang="it-IT" dirty="0"/>
              <a:t>situati sulla linea di confine o entro l'opposta zona di confine, se ne erano conduttori alla data del 15 settembre 1947 e fino alla scadenza del contratto di conduzione; </a:t>
            </a:r>
          </a:p>
          <a:p>
            <a:pPr marL="0" indent="0">
              <a:buNone/>
            </a:pPr>
            <a:r>
              <a:rPr lang="it-IT" dirty="0"/>
              <a:t>c) i </a:t>
            </a:r>
            <a:r>
              <a:rPr lang="it-IT" b="1" dirty="0"/>
              <a:t>congiunti conviventi</a:t>
            </a:r>
            <a:r>
              <a:rPr lang="it-IT" dirty="0"/>
              <a:t> con le persone appartenenti, alle categorie specificate in a); </a:t>
            </a:r>
          </a:p>
          <a:p>
            <a:pPr marL="0" indent="0">
              <a:buNone/>
            </a:pPr>
            <a:r>
              <a:rPr lang="it-IT" dirty="0"/>
              <a:t>d) </a:t>
            </a:r>
            <a:r>
              <a:rPr lang="it-IT" b="1" dirty="0"/>
              <a:t>i prestatori d'opera fissi o stagionali </a:t>
            </a:r>
            <a:r>
              <a:rPr lang="it-IT" dirty="0"/>
              <a:t>assunti dalle persone specificate in a); </a:t>
            </a:r>
          </a:p>
          <a:p>
            <a:pPr marL="0" indent="0">
              <a:buNone/>
            </a:pPr>
            <a:r>
              <a:rPr lang="it-IT" dirty="0"/>
              <a:t>e) i </a:t>
            </a:r>
            <a:r>
              <a:rPr lang="it-IT" b="1" dirty="0"/>
              <a:t>proprietari di greggi o di singoli capi di bestiame </a:t>
            </a:r>
            <a:r>
              <a:rPr lang="it-IT" dirty="0"/>
              <a:t>che, secondo gli usi locali, vengono condotti al pascolo dall'altra parte del confine; </a:t>
            </a:r>
          </a:p>
          <a:p>
            <a:pPr marL="0" indent="0">
              <a:buNone/>
            </a:pPr>
            <a:r>
              <a:rPr lang="it-IT" dirty="0" err="1"/>
              <a:t>f</a:t>
            </a:r>
            <a:r>
              <a:rPr lang="it-IT" dirty="0"/>
              <a:t>) </a:t>
            </a:r>
            <a:r>
              <a:rPr lang="it-IT" b="1" dirty="0"/>
              <a:t>i custodi di greggi o di singoli capi di bestiame</a:t>
            </a:r>
            <a:r>
              <a:rPr lang="it-IT" dirty="0"/>
              <a:t>, come pure i prestatori d'opera fissi addetti alla lavorazione dei prodotti del bestiame che, secondo gli usi locali, viene condotto al pascolo, giornalmente o stagionalmente, nell'opposta zona di confine; </a:t>
            </a:r>
          </a:p>
          <a:p>
            <a:pPr marL="0" indent="0">
              <a:buNone/>
            </a:pPr>
            <a:r>
              <a:rPr lang="it-IT" dirty="0"/>
              <a:t>g) </a:t>
            </a:r>
            <a:r>
              <a:rPr lang="it-IT" b="1" dirty="0"/>
              <a:t>i carbonai e i boscaioli </a:t>
            </a:r>
            <a:r>
              <a:rPr lang="it-IT" dirty="0"/>
              <a:t>che lavorano si fondi specificati al par. a) del presente articolo </a:t>
            </a:r>
          </a:p>
        </p:txBody>
      </p:sp>
    </p:spTree>
    <p:extLst>
      <p:ext uri="{BB962C8B-B14F-4D97-AF65-F5344CB8AC3E}">
        <p14:creationId xmlns:p14="http://schemas.microsoft.com/office/powerpoint/2010/main" val="239025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71E7D3-5E7F-A842-B239-CDBC4984C767}"/>
              </a:ext>
            </a:extLst>
          </p:cNvPr>
          <p:cNvSpPr>
            <a:spLocks noGrp="1"/>
          </p:cNvSpPr>
          <p:nvPr>
            <p:ph type="title"/>
          </p:nvPr>
        </p:nvSpPr>
        <p:spPr>
          <a:xfrm>
            <a:off x="1185705" y="599552"/>
            <a:ext cx="8596668" cy="1320800"/>
          </a:xfrm>
        </p:spPr>
        <p:txBody>
          <a:bodyPr/>
          <a:lstStyle/>
          <a:p>
            <a:r>
              <a:rPr lang="it-IT" dirty="0"/>
              <a:t>Cuori senza frontiere</a:t>
            </a:r>
            <a:br>
              <a:rPr lang="it-IT" dirty="0"/>
            </a:br>
            <a:r>
              <a:rPr lang="it-IT" dirty="0"/>
              <a:t>1950</a:t>
            </a:r>
          </a:p>
        </p:txBody>
      </p:sp>
      <p:sp>
        <p:nvSpPr>
          <p:cNvPr id="3" name="Segnaposto contenuto 2">
            <a:extLst>
              <a:ext uri="{FF2B5EF4-FFF2-40B4-BE49-F238E27FC236}">
                <a16:creationId xmlns:a16="http://schemas.microsoft.com/office/drawing/2014/main" id="{42E39EBD-F757-FB4F-8278-0F3E97C4DDEA}"/>
              </a:ext>
            </a:extLst>
          </p:cNvPr>
          <p:cNvSpPr>
            <a:spLocks noGrp="1"/>
          </p:cNvSpPr>
          <p:nvPr>
            <p:ph idx="1"/>
          </p:nvPr>
        </p:nvSpPr>
        <p:spPr>
          <a:xfrm>
            <a:off x="1185705" y="2160589"/>
            <a:ext cx="5943764" cy="3880773"/>
          </a:xfrm>
        </p:spPr>
        <p:txBody>
          <a:bodyPr>
            <a:normAutofit fontScale="77500" lnSpcReduction="20000"/>
          </a:bodyPr>
          <a:lstStyle/>
          <a:p>
            <a:pPr marL="0" indent="0">
              <a:buNone/>
            </a:pPr>
            <a:r>
              <a:rPr lang="it-IT" dirty="0"/>
              <a:t>Regia di </a:t>
            </a:r>
            <a:r>
              <a:rPr lang="it-IT" dirty="0">
                <a:hlinkClick r:id="rId2"/>
              </a:rPr>
              <a:t>Luigi Zampa</a:t>
            </a:r>
            <a:r>
              <a:rPr lang="it-IT" dirty="0"/>
              <a:t>.</a:t>
            </a:r>
          </a:p>
          <a:p>
            <a:pPr marL="0" indent="0">
              <a:buNone/>
            </a:pPr>
            <a:r>
              <a:rPr lang="it-IT" dirty="0"/>
              <a:t>Italia  </a:t>
            </a:r>
          </a:p>
          <a:p>
            <a:pPr marL="0" indent="0">
              <a:buNone/>
            </a:pPr>
            <a:r>
              <a:rPr lang="it-IT" dirty="0"/>
              <a:t> Con </a:t>
            </a:r>
            <a:r>
              <a:rPr lang="it-IT" dirty="0">
                <a:hlinkClick r:id="rId3"/>
              </a:rPr>
              <a:t>Gina Lollobrigida</a:t>
            </a:r>
            <a:r>
              <a:rPr lang="it-IT" dirty="0"/>
              <a:t>, </a:t>
            </a:r>
            <a:r>
              <a:rPr lang="it-IT" dirty="0">
                <a:hlinkClick r:id="rId4"/>
              </a:rPr>
              <a:t>Raf Vallone</a:t>
            </a:r>
            <a:r>
              <a:rPr lang="it-IT" dirty="0"/>
              <a:t>, </a:t>
            </a:r>
            <a:r>
              <a:rPr lang="it-IT" dirty="0">
                <a:hlinkClick r:id="rId5"/>
              </a:rPr>
              <a:t>Cesco Baseggio</a:t>
            </a:r>
            <a:r>
              <a:rPr lang="it-IT" dirty="0"/>
              <a:t>, </a:t>
            </a:r>
            <a:r>
              <a:rPr lang="it-IT" dirty="0">
                <a:hlinkClick r:id="rId6"/>
              </a:rPr>
              <a:t>Erno Crisa</a:t>
            </a:r>
            <a:r>
              <a:rPr lang="it-IT" dirty="0"/>
              <a:t>, </a:t>
            </a:r>
            <a:r>
              <a:rPr lang="it-IT" dirty="0">
                <a:hlinkClick r:id="rId7"/>
              </a:rPr>
              <a:t>Ernesto Almirante</a:t>
            </a:r>
            <a:r>
              <a:rPr lang="it-IT" dirty="0"/>
              <a:t>. </a:t>
            </a:r>
          </a:p>
          <a:p>
            <a:pPr marL="0" indent="0">
              <a:buNone/>
            </a:pPr>
            <a:r>
              <a:rPr lang="it-IT" dirty="0"/>
              <a:t> </a:t>
            </a:r>
            <a:r>
              <a:rPr lang="it-IT" b="1" dirty="0">
                <a:hlinkClick r:id="rId8" tooltip="Film drammatici"/>
              </a:rPr>
              <a:t>Drammatico</a:t>
            </a:r>
            <a:r>
              <a:rPr lang="it-IT" b="1" dirty="0"/>
              <a:t>, </a:t>
            </a:r>
          </a:p>
          <a:p>
            <a:pPr marL="0" indent="0">
              <a:buNone/>
            </a:pPr>
            <a:r>
              <a:rPr lang="it-IT" dirty="0"/>
              <a:t>durata 90 min. – </a:t>
            </a:r>
            <a:endParaRPr lang="it-IT" b="1" dirty="0"/>
          </a:p>
          <a:p>
            <a:r>
              <a:rPr lang="it-IT" dirty="0"/>
              <a:t>Inizio: </a:t>
            </a:r>
            <a:r>
              <a:rPr lang="it-IT" dirty="0" err="1"/>
              <a:t>https</a:t>
            </a:r>
            <a:r>
              <a:rPr lang="it-IT" dirty="0"/>
              <a:t>://</a:t>
            </a:r>
            <a:r>
              <a:rPr lang="it-IT" dirty="0" err="1"/>
              <a:t>www.youtube.com</a:t>
            </a:r>
            <a:r>
              <a:rPr lang="it-IT" dirty="0"/>
              <a:t>/</a:t>
            </a:r>
            <a:r>
              <a:rPr lang="it-IT" dirty="0" err="1"/>
              <a:t>watch?v</a:t>
            </a:r>
            <a:r>
              <a:rPr lang="it-IT" dirty="0"/>
              <a:t>=o1NqhkVwn68</a:t>
            </a:r>
          </a:p>
          <a:p>
            <a:pPr marL="0" indent="0">
              <a:buNone/>
            </a:pPr>
            <a:r>
              <a:rPr lang="it-IT" dirty="0"/>
              <a:t>Intero  su </a:t>
            </a:r>
            <a:r>
              <a:rPr lang="it-IT" dirty="0" err="1"/>
              <a:t>Raiplay</a:t>
            </a:r>
            <a:r>
              <a:rPr lang="it-IT" dirty="0"/>
              <a:t> e </a:t>
            </a:r>
          </a:p>
          <a:p>
            <a:r>
              <a:rPr lang="it-IT" dirty="0">
                <a:hlinkClick r:id="rId9"/>
              </a:rPr>
              <a:t>https://www.youtube.com/watch?v=pOKpRRLKoCc</a:t>
            </a:r>
            <a:endParaRPr lang="it-IT" dirty="0"/>
          </a:p>
          <a:p>
            <a:endParaRPr lang="it-IT" dirty="0"/>
          </a:p>
        </p:txBody>
      </p:sp>
      <p:pic>
        <p:nvPicPr>
          <p:cNvPr id="5" name="Immagine 4">
            <a:extLst>
              <a:ext uri="{FF2B5EF4-FFF2-40B4-BE49-F238E27FC236}">
                <a16:creationId xmlns:a16="http://schemas.microsoft.com/office/drawing/2014/main" id="{BF3DBC27-15EC-BA41-B566-AFC8A4B6090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70967" y="770445"/>
            <a:ext cx="3006070" cy="5270917"/>
          </a:xfrm>
          <a:prstGeom prst="rect">
            <a:avLst/>
          </a:prstGeom>
        </p:spPr>
      </p:pic>
    </p:spTree>
    <p:extLst>
      <p:ext uri="{BB962C8B-B14F-4D97-AF65-F5344CB8AC3E}">
        <p14:creationId xmlns:p14="http://schemas.microsoft.com/office/powerpoint/2010/main" val="128081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9B0977-70AA-8044-B812-8AFFAADDCF23}"/>
              </a:ext>
            </a:extLst>
          </p:cNvPr>
          <p:cNvSpPr>
            <a:spLocks noGrp="1"/>
          </p:cNvSpPr>
          <p:nvPr>
            <p:ph type="title"/>
          </p:nvPr>
        </p:nvSpPr>
        <p:spPr>
          <a:xfrm>
            <a:off x="1396720" y="609600"/>
            <a:ext cx="7877282" cy="1320800"/>
          </a:xfrm>
        </p:spPr>
        <p:txBody>
          <a:bodyPr/>
          <a:lstStyle/>
          <a:p>
            <a:r>
              <a:rPr lang="it-IT" dirty="0" err="1"/>
              <a:t>Diplomatic</a:t>
            </a:r>
            <a:r>
              <a:rPr lang="it-IT" dirty="0"/>
              <a:t> </a:t>
            </a:r>
            <a:r>
              <a:rPr lang="it-IT" dirty="0" err="1"/>
              <a:t>courier</a:t>
            </a:r>
            <a:br>
              <a:rPr lang="it-IT" dirty="0"/>
            </a:br>
            <a:r>
              <a:rPr lang="it-IT" dirty="0"/>
              <a:t>1952</a:t>
            </a:r>
          </a:p>
        </p:txBody>
      </p:sp>
      <p:sp>
        <p:nvSpPr>
          <p:cNvPr id="3" name="Segnaposto contenuto 2">
            <a:extLst>
              <a:ext uri="{FF2B5EF4-FFF2-40B4-BE49-F238E27FC236}">
                <a16:creationId xmlns:a16="http://schemas.microsoft.com/office/drawing/2014/main" id="{EA87967F-BDFF-0448-B9F7-E3DD1E02C271}"/>
              </a:ext>
            </a:extLst>
          </p:cNvPr>
          <p:cNvSpPr>
            <a:spLocks noGrp="1"/>
          </p:cNvSpPr>
          <p:nvPr>
            <p:ph idx="1"/>
          </p:nvPr>
        </p:nvSpPr>
        <p:spPr>
          <a:xfrm>
            <a:off x="1396720" y="2160589"/>
            <a:ext cx="5247147" cy="3880773"/>
          </a:xfrm>
        </p:spPr>
        <p:txBody>
          <a:bodyPr>
            <a:normAutofit fontScale="55000" lnSpcReduction="20000"/>
          </a:bodyPr>
          <a:lstStyle/>
          <a:p>
            <a:pPr marL="0" indent="0">
              <a:buNone/>
            </a:pPr>
            <a:r>
              <a:rPr lang="it-IT" dirty="0"/>
              <a:t>Corriere diplomatico</a:t>
            </a:r>
          </a:p>
          <a:p>
            <a:pPr marL="0" indent="0">
              <a:buNone/>
            </a:pPr>
            <a:r>
              <a:rPr lang="it-IT" b="1" dirty="0"/>
              <a:t>Regia di</a:t>
            </a:r>
            <a:r>
              <a:rPr lang="it-IT" dirty="0"/>
              <a:t> </a:t>
            </a:r>
            <a:r>
              <a:rPr lang="it-IT" dirty="0">
                <a:hlinkClick r:id="rId2" tooltip="Henry Hathaway"/>
              </a:rPr>
              <a:t>Henry Hathaway</a:t>
            </a:r>
            <a:endParaRPr lang="it-IT" dirty="0"/>
          </a:p>
          <a:p>
            <a:pPr marL="0" indent="0">
              <a:buNone/>
            </a:pPr>
            <a:r>
              <a:rPr lang="it-IT" dirty="0"/>
              <a:t>produzione USA</a:t>
            </a:r>
          </a:p>
          <a:p>
            <a:pPr marL="0" indent="0">
              <a:buNone/>
            </a:pPr>
            <a:r>
              <a:rPr lang="it-IT" b="1" dirty="0"/>
              <a:t>Distribuzione:</a:t>
            </a:r>
            <a:r>
              <a:rPr lang="it-IT" dirty="0"/>
              <a:t> FOX</a:t>
            </a:r>
          </a:p>
          <a:p>
            <a:pPr marL="0" indent="0">
              <a:buNone/>
            </a:pPr>
            <a:r>
              <a:rPr lang="it-IT" dirty="0"/>
              <a:t>con Tyrone </a:t>
            </a:r>
            <a:r>
              <a:rPr lang="it-IT" dirty="0" err="1"/>
              <a:t>Power</a:t>
            </a:r>
            <a:r>
              <a:rPr lang="it-IT" dirty="0"/>
              <a:t>,  Stephen </a:t>
            </a:r>
            <a:r>
              <a:rPr lang="it-IT" dirty="0" err="1"/>
              <a:t>McNally</a:t>
            </a:r>
            <a:r>
              <a:rPr lang="it-IT" dirty="0"/>
              <a:t> e </a:t>
            </a:r>
            <a:r>
              <a:rPr lang="it-IT" dirty="0" err="1"/>
              <a:t>Hildegarde</a:t>
            </a:r>
            <a:r>
              <a:rPr lang="it-IT" dirty="0"/>
              <a:t> </a:t>
            </a:r>
            <a:r>
              <a:rPr lang="it-IT" dirty="0" err="1"/>
              <a:t>Neff</a:t>
            </a:r>
            <a:r>
              <a:rPr lang="it-IT" dirty="0"/>
              <a:t>. </a:t>
            </a:r>
          </a:p>
          <a:p>
            <a:pPr marL="0" indent="0">
              <a:buNone/>
            </a:pPr>
            <a:r>
              <a:rPr lang="it-IT" dirty="0"/>
              <a:t>Genere: thriller</a:t>
            </a:r>
          </a:p>
          <a:p>
            <a:pPr marL="0" indent="0">
              <a:buNone/>
            </a:pPr>
            <a:r>
              <a:rPr lang="it-IT" dirty="0"/>
              <a:t> Durata 97 minuti.</a:t>
            </a:r>
          </a:p>
          <a:p>
            <a:pPr marL="0" indent="0">
              <a:buNone/>
            </a:pPr>
            <a:endParaRPr lang="it-IT" sz="1000" dirty="0"/>
          </a:p>
          <a:p>
            <a:pPr marL="0" indent="0">
              <a:buNone/>
            </a:pPr>
            <a:r>
              <a:rPr lang="it-IT" dirty="0"/>
              <a:t>Inizio:</a:t>
            </a:r>
          </a:p>
          <a:p>
            <a:pPr marL="0" indent="0">
              <a:buNone/>
            </a:pPr>
            <a:r>
              <a:rPr lang="it-IT" dirty="0" err="1"/>
              <a:t>https</a:t>
            </a:r>
            <a:r>
              <a:rPr lang="it-IT" dirty="0"/>
              <a:t>://</a:t>
            </a:r>
            <a:r>
              <a:rPr lang="it-IT" dirty="0" err="1"/>
              <a:t>www.youtube.com</a:t>
            </a:r>
            <a:r>
              <a:rPr lang="it-IT" dirty="0"/>
              <a:t>/</a:t>
            </a:r>
            <a:r>
              <a:rPr lang="it-IT" dirty="0" err="1"/>
              <a:t>watch?v</a:t>
            </a:r>
            <a:r>
              <a:rPr lang="it-IT" dirty="0"/>
              <a:t>=6-GFZQ9AFOU</a:t>
            </a:r>
          </a:p>
          <a:p>
            <a:pPr marL="0" indent="0">
              <a:buNone/>
            </a:pPr>
            <a:endParaRPr lang="it-IT" sz="1000" dirty="0"/>
          </a:p>
          <a:p>
            <a:pPr marL="0" indent="0">
              <a:buNone/>
            </a:pPr>
            <a:r>
              <a:rPr lang="it-IT" dirty="0"/>
              <a:t>intero</a:t>
            </a:r>
          </a:p>
          <a:p>
            <a:pPr marL="0" indent="0">
              <a:buNone/>
            </a:pPr>
            <a:r>
              <a:rPr lang="it-IT" dirty="0">
                <a:hlinkClick r:id="rId3"/>
              </a:rPr>
              <a:t>https://www.youtube.com/watch?v=GVEBaVFfe5A</a:t>
            </a:r>
            <a:endParaRPr lang="it-IT" dirty="0"/>
          </a:p>
        </p:txBody>
      </p:sp>
      <p:pic>
        <p:nvPicPr>
          <p:cNvPr id="4" name="Immagine 3">
            <a:extLst>
              <a:ext uri="{FF2B5EF4-FFF2-40B4-BE49-F238E27FC236}">
                <a16:creationId xmlns:a16="http://schemas.microsoft.com/office/drawing/2014/main" id="{D517EDEF-188D-0D40-9706-DCFEE92AEB46}"/>
              </a:ext>
            </a:extLst>
          </p:cNvPr>
          <p:cNvPicPr>
            <a:picLocks noChangeAspect="1"/>
          </p:cNvPicPr>
          <p:nvPr/>
        </p:nvPicPr>
        <p:blipFill>
          <a:blip r:embed="rId4"/>
          <a:stretch>
            <a:fillRect/>
          </a:stretch>
        </p:blipFill>
        <p:spPr>
          <a:xfrm>
            <a:off x="6798618" y="774882"/>
            <a:ext cx="3469090" cy="5266480"/>
          </a:xfrm>
          <a:prstGeom prst="rect">
            <a:avLst/>
          </a:prstGeom>
        </p:spPr>
      </p:pic>
    </p:spTree>
    <p:extLst>
      <p:ext uri="{BB962C8B-B14F-4D97-AF65-F5344CB8AC3E}">
        <p14:creationId xmlns:p14="http://schemas.microsoft.com/office/powerpoint/2010/main" val="320227473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386</TotalTime>
  <Words>675</Words>
  <Application>Microsoft Macintosh PowerPoint</Application>
  <PresentationFormat>Widescreen</PresentationFormat>
  <Paragraphs>103</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9</vt:i4>
      </vt:variant>
    </vt:vector>
  </HeadingPairs>
  <TitlesOfParts>
    <vt:vector size="13" baseType="lpstr">
      <vt:lpstr>Arial</vt:lpstr>
      <vt:lpstr>Calibri</vt:lpstr>
      <vt:lpstr>Calibri Light</vt:lpstr>
      <vt:lpstr>Tema di Office</vt:lpstr>
      <vt:lpstr>Geografia storica dell’odierno Friuli Venezia Giulia 641LM </vt:lpstr>
      <vt:lpstr>Presentazione standard di PowerPoint</vt:lpstr>
      <vt:lpstr>Camera Circoscrizione Udine-Belluno-Gorizia 1948</vt:lpstr>
      <vt:lpstr>18 aprile 1948</vt:lpstr>
      <vt:lpstr>Confine 1947, 10 febbraio</vt:lpstr>
      <vt:lpstr>Accordo Udine 1949 su transito confinario </vt:lpstr>
      <vt:lpstr>Presentazione standard di PowerPoint</vt:lpstr>
      <vt:lpstr>Cuori senza frontiere 1950</vt:lpstr>
      <vt:lpstr>Diplomatic courier 1952</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storica dell’odierno Friuli Venezia Giulia 641LM </dc:title>
  <dc:creator>sergio zilli</dc:creator>
  <cp:lastModifiedBy>sergio zilli</cp:lastModifiedBy>
  <cp:revision>15</cp:revision>
  <dcterms:created xsi:type="dcterms:W3CDTF">2022-11-21T14:57:14Z</dcterms:created>
  <dcterms:modified xsi:type="dcterms:W3CDTF">2022-12-01T13:02:50Z</dcterms:modified>
</cp:coreProperties>
</file>