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03"/>
  </p:notesMasterIdLst>
  <p:sldIdLst>
    <p:sldId id="363" r:id="rId2"/>
    <p:sldId id="256" r:id="rId3"/>
    <p:sldId id="364" r:id="rId4"/>
    <p:sldId id="257" r:id="rId5"/>
    <p:sldId id="410" r:id="rId6"/>
    <p:sldId id="365" r:id="rId7"/>
    <p:sldId id="261" r:id="rId8"/>
    <p:sldId id="262" r:id="rId9"/>
    <p:sldId id="366" r:id="rId10"/>
    <p:sldId id="267" r:id="rId11"/>
    <p:sldId id="368" r:id="rId12"/>
    <p:sldId id="369" r:id="rId13"/>
    <p:sldId id="370" r:id="rId14"/>
    <p:sldId id="371" r:id="rId15"/>
    <p:sldId id="406" r:id="rId16"/>
    <p:sldId id="372" r:id="rId17"/>
    <p:sldId id="263" r:id="rId18"/>
    <p:sldId id="265" r:id="rId19"/>
    <p:sldId id="266" r:id="rId20"/>
    <p:sldId id="373" r:id="rId21"/>
    <p:sldId id="412" r:id="rId22"/>
    <p:sldId id="411" r:id="rId23"/>
    <p:sldId id="374" r:id="rId24"/>
    <p:sldId id="375" r:id="rId25"/>
    <p:sldId id="414" r:id="rId26"/>
    <p:sldId id="377" r:id="rId27"/>
    <p:sldId id="270" r:id="rId28"/>
    <p:sldId id="376" r:id="rId29"/>
    <p:sldId id="378" r:id="rId30"/>
    <p:sldId id="380" r:id="rId31"/>
    <p:sldId id="381" r:id="rId32"/>
    <p:sldId id="271" r:id="rId33"/>
    <p:sldId id="416" r:id="rId34"/>
    <p:sldId id="383" r:id="rId35"/>
    <p:sldId id="272" r:id="rId36"/>
    <p:sldId id="273" r:id="rId37"/>
    <p:sldId id="384" r:id="rId38"/>
    <p:sldId id="274" r:id="rId39"/>
    <p:sldId id="385" r:id="rId40"/>
    <p:sldId id="275" r:id="rId41"/>
    <p:sldId id="276" r:id="rId42"/>
    <p:sldId id="278" r:id="rId43"/>
    <p:sldId id="418" r:id="rId44"/>
    <p:sldId id="417" r:id="rId45"/>
    <p:sldId id="277" r:id="rId46"/>
    <p:sldId id="415" r:id="rId47"/>
    <p:sldId id="387" r:id="rId48"/>
    <p:sldId id="279" r:id="rId49"/>
    <p:sldId id="388" r:id="rId50"/>
    <p:sldId id="281" r:id="rId51"/>
    <p:sldId id="282" r:id="rId52"/>
    <p:sldId id="284" r:id="rId53"/>
    <p:sldId id="389" r:id="rId54"/>
    <p:sldId id="286" r:id="rId55"/>
    <p:sldId id="390" r:id="rId56"/>
    <p:sldId id="287" r:id="rId57"/>
    <p:sldId id="361" r:id="rId58"/>
    <p:sldId id="391" r:id="rId59"/>
    <p:sldId id="360" r:id="rId60"/>
    <p:sldId id="407" r:id="rId61"/>
    <p:sldId id="288" r:id="rId62"/>
    <p:sldId id="289" r:id="rId63"/>
    <p:sldId id="392" r:id="rId64"/>
    <p:sldId id="393" r:id="rId65"/>
    <p:sldId id="291" r:id="rId66"/>
    <p:sldId id="290" r:id="rId67"/>
    <p:sldId id="296" r:id="rId68"/>
    <p:sldId id="404" r:id="rId69"/>
    <p:sldId id="394" r:id="rId70"/>
    <p:sldId id="292" r:id="rId71"/>
    <p:sldId id="293" r:id="rId72"/>
    <p:sldId id="419" r:id="rId73"/>
    <p:sldId id="294" r:id="rId74"/>
    <p:sldId id="395" r:id="rId75"/>
    <p:sldId id="298" r:id="rId76"/>
    <p:sldId id="397" r:id="rId77"/>
    <p:sldId id="297" r:id="rId78"/>
    <p:sldId id="396" r:id="rId79"/>
    <p:sldId id="299" r:id="rId80"/>
    <p:sldId id="300" r:id="rId81"/>
    <p:sldId id="400" r:id="rId82"/>
    <p:sldId id="402" r:id="rId83"/>
    <p:sldId id="301" r:id="rId84"/>
    <p:sldId id="420" r:id="rId85"/>
    <p:sldId id="421" r:id="rId86"/>
    <p:sldId id="303" r:id="rId87"/>
    <p:sldId id="302" r:id="rId88"/>
    <p:sldId id="408" r:id="rId89"/>
    <p:sldId id="362" r:id="rId90"/>
    <p:sldId id="304" r:id="rId91"/>
    <p:sldId id="305" r:id="rId92"/>
    <p:sldId id="306" r:id="rId93"/>
    <p:sldId id="403" r:id="rId94"/>
    <p:sldId id="308" r:id="rId95"/>
    <p:sldId id="309" r:id="rId96"/>
    <p:sldId id="311" r:id="rId97"/>
    <p:sldId id="312" r:id="rId98"/>
    <p:sldId id="313" r:id="rId99"/>
    <p:sldId id="314" r:id="rId100"/>
    <p:sldId id="315" r:id="rId101"/>
    <p:sldId id="405" r:id="rId10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6" autoAdjust="0"/>
    <p:restoredTop sz="94715"/>
  </p:normalViewPr>
  <p:slideViewPr>
    <p:cSldViewPr>
      <p:cViewPr varScale="1">
        <p:scale>
          <a:sx n="122" d="100"/>
          <a:sy n="122" d="100"/>
        </p:scale>
        <p:origin x="18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8965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711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185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84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14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74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856" y="762000"/>
            <a:ext cx="7164288" cy="604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80728"/>
            <a:ext cx="7920880" cy="5733256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apporto ARTERIOSO fa riferimento a tutt’e tre le ARTERIE del TRIPODE CELIACO e le ramificazioni arteriose si localizzano sulla PICCOLA CURVATURA, sulla GRANDE CURVATURA e sulla PARETE POSTERIORE.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5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64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908720"/>
            <a:ext cx="7920880" cy="6093296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600" dirty="0" err="1">
                <a:latin typeface="Copperplate Gothic Bold" panose="020E0705020206020404" pitchFamily="34" charset="77"/>
              </a:rPr>
              <a:t>Gengivo</a:t>
            </a:r>
            <a:r>
              <a:rPr lang="it-IT" sz="26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(con i Muscoli Palatoglosso e Palatofaringeo).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</a:t>
            </a:r>
            <a:r>
              <a:rPr lang="it-IT" sz="2400" dirty="0" err="1">
                <a:latin typeface="Copperplate Gothic Bold" panose="020E0705020206020404" pitchFamily="34" charset="77"/>
              </a:rPr>
              <a:t>e’</a:t>
            </a:r>
            <a:r>
              <a:rPr lang="it-IT" sz="2400" dirty="0">
                <a:latin typeface="Copperplate Gothic Bold" panose="020E0705020206020404" pitchFamily="34" charset="77"/>
              </a:rPr>
              <a:t> prevalente il MILOIOIDEO, che si inseriscono all’ OSSO IOIDE, localizzato nel Collo a livello di C4. Vi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81336"/>
            <a:ext cx="8075639" cy="5644008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nella ARTICOLAZIONE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68" y="836712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53182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5" y="116632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09328"/>
            <a:ext cx="7776864" cy="6048672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" y="116632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62" y="836712"/>
            <a:ext cx="8269709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300" b="1" i="1" dirty="0" err="1">
                <a:latin typeface="Century Gothic" panose="020B0502020202020204" pitchFamily="34" charset="0"/>
              </a:rPr>
              <a:t>liguale</a:t>
            </a:r>
            <a:r>
              <a:rPr lang="it-IT" sz="23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Orale e del Vestibolo, con un Epitelio Pavimentoso Pluristratificato parzialmente Cheratinizzato (a seconda delle zone </a:t>
            </a:r>
            <a:r>
              <a:rPr lang="it-IT" sz="2300" b="1" i="1" dirty="0" err="1">
                <a:latin typeface="Century Gothic" panose="020B0502020202020204" pitchFamily="34" charset="0"/>
              </a:rPr>
              <a:t>piu’</a:t>
            </a:r>
            <a:r>
              <a:rPr lang="it-IT" sz="23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3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3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424936" cy="594928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200" b="1" dirty="0" err="1">
                <a:latin typeface="Comic Sans MS" panose="030F0902030302020204" pitchFamily="66" charset="0"/>
              </a:rPr>
              <a:t>Circumvallate</a:t>
            </a:r>
            <a:r>
              <a:rPr lang="it-IT" sz="22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200" b="1" dirty="0" err="1">
                <a:latin typeface="Comic Sans MS" panose="030F0902030302020204" pitchFamily="66" charset="0"/>
              </a:rPr>
              <a:t>Umami</a:t>
            </a:r>
            <a:r>
              <a:rPr lang="it-IT" sz="2200" b="1" dirty="0">
                <a:latin typeface="Comic Sans MS" panose="030F0902030302020204" pitchFamily="66" charset="0"/>
              </a:rPr>
              <a:t>» (correlato al </a:t>
            </a:r>
            <a:r>
              <a:rPr lang="it-IT" sz="2200" b="1" dirty="0" err="1">
                <a:latin typeface="Comic Sans MS" panose="030F0902030302020204" pitchFamily="66" charset="0"/>
              </a:rPr>
              <a:t>glutamato</a:t>
            </a:r>
            <a:r>
              <a:rPr lang="it-IT" sz="22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FACIALE (VII), N. GLOSSOFARINGEO (IX) per Radice Linguale, N. VAGO (X).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620688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-154389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461983" cy="5589240"/>
          </a:xfrm>
        </p:spPr>
        <p:txBody>
          <a:bodyPr/>
          <a:lstStyle/>
          <a:p>
            <a:r>
              <a:rPr lang="it-IT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79301"/>
            <a:ext cx="7992888" cy="5661248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305272"/>
            <a:ext cx="842493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6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6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142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842226"/>
            <a:ext cx="828092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2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2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805264"/>
          </a:xfrm>
        </p:spPr>
        <p:txBody>
          <a:bodyPr/>
          <a:lstStyle/>
          <a:p>
            <a:r>
              <a:rPr lang="it-IT" sz="22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42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620688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661248"/>
          </a:xfrm>
        </p:spPr>
        <p:txBody>
          <a:bodyPr/>
          <a:lstStyle/>
          <a:p>
            <a:r>
              <a:rPr lang="it-IT" sz="22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2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2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TRATTO TORACICO (MEDIASTINICO): con L’ AORTA TORACICA, la BIFORCAZIONE TRACHEALE nei Grossi Bronchi </a:t>
            </a:r>
            <a:r>
              <a:rPr lang="it-IT" sz="22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200" dirty="0">
                <a:latin typeface="Copperplate Gothic Bold" panose="020E0705020206020404" pitchFamily="34" charset="77"/>
              </a:rPr>
              <a:t> e l’ Atrio Sinistro del Cuore. 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LATERALMENTE le PLEURE MEDIASTINICHE ed il Decorso dei NERVI VAGHI (X paio).</a:t>
            </a:r>
          </a:p>
        </p:txBody>
      </p:sp>
    </p:spTree>
    <p:extLst>
      <p:ext uri="{BB962C8B-B14F-4D97-AF65-F5344CB8AC3E}">
        <p14:creationId xmlns:p14="http://schemas.microsoft.com/office/powerpoint/2010/main" val="293006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LAMINA PROPRIA (tessuto CONNETTIVO DENSO):   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1462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2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</a:t>
            </a:r>
            <a:r>
              <a:rPr lang="it-IT" altLang="it-IT" dirty="0">
                <a:latin typeface="Copperplate Gothic Bold" panose="020E0705020206020404" pitchFamily="34" charset="77"/>
              </a:rPr>
              <a:t>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dirty="0">
                <a:latin typeface="Copperplate Gothic Bold" panose="020E0705020206020404" pitchFamily="34" charset="77"/>
              </a:rPr>
              <a:t>    - TONACA SIEROSA (tessuto MESOTELIALE): costituita dall' avvolgersi sugli organi delle cosiddette membrane sierose. Fungono anch'esse da mezzi di fissità per l' organo, ma permettono notevole SCORRIMENTO .</a:t>
            </a:r>
          </a:p>
        </p:txBody>
      </p:sp>
    </p:spTree>
    <p:extLst>
      <p:ext uri="{BB962C8B-B14F-4D97-AF65-F5344CB8AC3E}">
        <p14:creationId xmlns:p14="http://schemas.microsoft.com/office/powerpoint/2010/main" val="170280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1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00826" y="207183"/>
            <a:ext cx="417646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1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052736"/>
            <a:ext cx="8064897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86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548680"/>
            <a:ext cx="8136904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340768"/>
            <a:ext cx="7848872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endParaRPr lang="it-IT" sz="2400" dirty="0">
              <a:latin typeface="Copperplate Gothic Bold" panose="020E0705020206020404" pitchFamily="34" charset="77"/>
            </a:endParaRP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-13356" y="116632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7888" y="1340768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endParaRPr lang="it-IT" sz="28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algn="just"/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72946"/>
            <a:ext cx="828092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 (come nello Stomaco e nel Fegato)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575779" y="785540"/>
            <a:ext cx="8136904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Connettivo Fibroso</a:t>
            </a:r>
          </a:p>
        </p:txBody>
      </p:sp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868190"/>
            <a:ext cx="828092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6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431032" y="836712"/>
            <a:ext cx="8496944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(ANELLO) LINFATICO DI WALDEYER: TONSILLE PALATINE, FARINGEA, LINGUALE, TUBARICHE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 (Faccia Viscerale); POSTERIORMENTE con la PARETE ADDOMINALE POSTERIORE, con il PANCREAS, con il Muscolo DIAFRAMMA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 (Faccia Viscerale).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565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22"/>
          <a:stretch/>
        </p:blipFill>
        <p:spPr bwMode="auto">
          <a:xfrm>
            <a:off x="-5720" y="476672"/>
            <a:ext cx="89767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37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9" y="942925"/>
            <a:ext cx="7699699" cy="59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16674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96752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A69F203D-FBFD-3241-9AE3-C76758806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07"/>
          <a:stretch/>
        </p:blipFill>
        <p:spPr bwMode="auto">
          <a:xfrm>
            <a:off x="113662" y="662049"/>
            <a:ext cx="8881742" cy="58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208912" cy="5921895"/>
          </a:xfrm>
        </p:spPr>
        <p:txBody>
          <a:bodyPr/>
          <a:lstStyle/>
          <a:p>
            <a:r>
              <a:rPr lang="it-IT" sz="22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e </a:t>
            </a:r>
            <a:r>
              <a:rPr lang="it-IT" sz="2200" b="1" dirty="0" err="1">
                <a:latin typeface="Copperplate Gothic Bold" panose="020E0705020206020404" pitchFamily="34" charset="77"/>
              </a:rPr>
              <a:t>Muscularis</a:t>
            </a:r>
            <a:r>
              <a:rPr lang="it-IT" sz="2200" b="1" dirty="0">
                <a:latin typeface="Copperplate Gothic Bold" panose="020E0705020206020404" pitchFamily="34" charset="77"/>
              </a:rPr>
              <a:t> </a:t>
            </a:r>
            <a:r>
              <a:rPr lang="it-IT" sz="2200" b="1" dirty="0" err="1">
                <a:latin typeface="Copperplate Gothic Bold" panose="020E0705020206020404" pitchFamily="34" charset="77"/>
              </a:rPr>
              <a:t>Mucosae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Meissner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MUSCOLARE di Muscolatura Liscia con 3 strati: Plessiforme (od Obliquo) </a:t>
            </a:r>
            <a:r>
              <a:rPr lang="it-IT" sz="2200" b="1" dirty="0" err="1">
                <a:latin typeface="Copperplate Gothic Bold" panose="020E0705020206020404" pitchFamily="34" charset="77"/>
              </a:rPr>
              <a:t>inteno</a:t>
            </a:r>
            <a:r>
              <a:rPr lang="it-IT" sz="2200" b="1" dirty="0">
                <a:latin typeface="Copperplate Gothic Bold" panose="020E0705020206020404" pitchFamily="34" charset="77"/>
              </a:rPr>
              <a:t>, Circolare intermedio e Longitudinale esterno. Vi si trova il Plesso Nervoso Autonomo Muscolare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Auerbach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6024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764704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11492</TotalTime>
  <Words>4077</Words>
  <Application>Microsoft Macintosh PowerPoint</Application>
  <PresentationFormat>Presentazione su schermo (4:3)</PresentationFormat>
  <Paragraphs>418</Paragraphs>
  <Slides>101</Slides>
  <Notes>58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22" baseType="lpstr">
      <vt:lpstr>ＭＳ Ｐゴシック</vt:lpstr>
      <vt:lpstr>SimSun</vt:lpstr>
      <vt:lpstr>Arial</vt:lpstr>
      <vt:lpstr>Arial Black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Lucida Sans Unicode</vt:lpstr>
      <vt:lpstr>Phosphate Solid</vt:lpstr>
      <vt:lpstr>Tahoma</vt:lpstr>
      <vt:lpstr>Times New Roman</vt:lpstr>
      <vt:lpstr>Trebuchet MS</vt:lpstr>
      <vt:lpstr>Tw Cen MT</vt:lpstr>
      <vt:lpstr>Tw Cen MT Condensed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Presentazione standard di PowerPoint</vt:lpstr>
      <vt:lpstr>DIVERTICOLO LARINGO-TRACHEALE (dall’ Intestino Anteriore)</vt:lpstr>
      <vt:lpstr>Presentazione standard di PowerPoint</vt:lpstr>
      <vt:lpstr>SISTEMA  DIGERENTE (1)</vt:lpstr>
      <vt:lpstr>Presentazione standard di PowerPoint</vt:lpstr>
      <vt:lpstr>CAVITà   ORALE</vt:lpstr>
      <vt:lpstr>Presentazione standard di PowerPoint</vt:lpstr>
      <vt:lpstr>CAVITà  ORALE </vt:lpstr>
      <vt:lpstr>VESTIBOLO DELLA CAVITà ORALE</vt:lpstr>
      <vt:lpstr>CAVITà  ORALE  PROPRIAMENTE  DETTA</vt:lpstr>
      <vt:lpstr>CAVITà  ORALE  PROPRIAMENTE  DETTA</vt:lpstr>
      <vt:lpstr>CAVITà  ORALE  PROPRIAMENTE  DETTA</vt:lpstr>
      <vt:lpstr>Presentazione standard di PowerPoint</vt:lpstr>
      <vt:lpstr>MANDIBOLA </vt:lpstr>
      <vt:lpstr>OSSO IOIDE  (JOIDE)</vt:lpstr>
      <vt:lpstr>Presentazione standard di PowerPoint</vt:lpstr>
      <vt:lpstr>Presentazione standard di PowerPoint</vt:lpstr>
      <vt:lpstr>ARCATE  DENTARIE  PERMANENTI</vt:lpstr>
      <vt:lpstr>ARCATE GENGIVO-DENTARIE</vt:lpstr>
      <vt:lpstr>STRUTTURa degli elementi dentari</vt:lpstr>
      <vt:lpstr>Presentazione standard di PowerPoint</vt:lpstr>
      <vt:lpstr>Presentazione standard di PowerPoint</vt:lpstr>
      <vt:lpstr>L I N G U A</vt:lpstr>
      <vt:lpstr>Presentazione standard di PowerPoint</vt:lpstr>
      <vt:lpstr>LINGUA caratteri  generali</vt:lpstr>
      <vt:lpstr>LINGUA STRUTTURA </vt:lpstr>
      <vt:lpstr>LINGUA STRUTTURA </vt:lpstr>
      <vt:lpstr>SENSIBILITA’ GUSTATIVA (Viscerale Speciale)</vt:lpstr>
      <vt:lpstr>MUCOSA DELLA FACCIA SUPERIORE:  PAPILLE LINGUALI</vt:lpstr>
      <vt:lpstr>Presentazione standard di PowerPoint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  PORZIONI COSTITUTIVE</vt:lpstr>
      <vt:lpstr>FARINGE: PARETE ANTERIORE </vt:lpstr>
      <vt:lpstr>FARINGE STRUTTURA</vt:lpstr>
      <vt:lpstr>FARINGE MUSCOLI  STRIATI  SCHELETRICI</vt:lpstr>
      <vt:lpstr>ANELLO (ARCO) LINFATICO OROFARINGEO di waldeyer</vt:lpstr>
      <vt:lpstr>ANELLO (ARCO) LINFATICO OROFARINGEO di waldeyer</vt:lpstr>
      <vt:lpstr>STRUTTURA delle TONSILLE (Tonsilla FARINGEA)</vt:lpstr>
      <vt:lpstr>Presentazione standard di PowerPoint</vt:lpstr>
      <vt:lpstr>E S O F A G O</vt:lpstr>
      <vt:lpstr>ESOFAGO</vt:lpstr>
      <vt:lpstr>ESOFAGO RAPPORTI PRINCIPALI</vt:lpstr>
      <vt:lpstr>Presentazione standard di PowerPoint</vt:lpstr>
      <vt:lpstr>Presentazione standard di PowerPoint</vt:lpstr>
      <vt:lpstr>ESOFAGO PORZIONE DIAFRAMMATICA E REGIONE CARDIALE</vt:lpstr>
      <vt:lpstr>ESOFAGO RAPPORTI PRINCIPALI</vt:lpstr>
      <vt:lpstr> ERNIE DELLO IATO ESOFAGEO</vt:lpstr>
      <vt:lpstr>ESOFAGO RAPPORTI PRINCIPALI</vt:lpstr>
      <vt:lpstr>ESOFAGO TRATTO ADDOMINALE</vt:lpstr>
      <vt:lpstr>ORGANI CAVI </vt:lpstr>
      <vt:lpstr>ORGANI CAVI </vt:lpstr>
      <vt:lpstr>CARATTERIstiche di struttura generale  del tubo digerente</vt:lpstr>
      <vt:lpstr>Presentazione standard di PowerPoint</vt:lpstr>
      <vt:lpstr>ESOFAGO STRUTTURA</vt:lpstr>
      <vt:lpstr>PASSAGGIO ESOFAGO-STOMACO</vt:lpstr>
      <vt:lpstr>ESOFAGO VASCOLARIZZAZIONE</vt:lpstr>
      <vt:lpstr>S T O M A C O</vt:lpstr>
      <vt:lpstr>Presentazione standard di PowerPoint</vt:lpstr>
      <vt:lpstr>STOMACO</vt:lpstr>
      <vt:lpstr>Presentazione standard di PowerPoint</vt:lpstr>
      <vt:lpstr>Presentazione standard di PowerPoint</vt:lpstr>
      <vt:lpstr>STOMACO ASPETTI ANATOMO-TOPOGRAFICI</vt:lpstr>
      <vt:lpstr>RAPPORTO CON LA PARETE TORACICA SPAZIO DI TRAUBE “semilunare”</vt:lpstr>
      <vt:lpstr>STOMACO RAPPORTI CON LA PARETE ADDOMINALE</vt:lpstr>
      <vt:lpstr>Presentazione standard di PowerPoint</vt:lpstr>
      <vt:lpstr>STOMACO  MORFOLOGIA MACROSCOPICA</vt:lpstr>
      <vt:lpstr>Presentazione standard di PowerPoint</vt:lpstr>
      <vt:lpstr>PERITONEO CONCETTI GENERALI </vt:lpstr>
      <vt:lpstr>PERITONEO CONCETTI GENERALI </vt:lpstr>
      <vt:lpstr>Presentazione standard di PowerPoint</vt:lpstr>
      <vt:lpstr>PERITONEO: CONCETTI GENERALI </vt:lpstr>
      <vt:lpstr>SPECIFICHE STRUTTURE PERITONEALI</vt:lpstr>
      <vt:lpstr>Presentazione standard di PowerPoint</vt:lpstr>
      <vt:lpstr>Presentazione standard di PowerPoint</vt:lpstr>
      <vt:lpstr>STOMACO RAPPORTI PRINCIPALI</vt:lpstr>
      <vt:lpstr>Presentazione standard di PowerPoint</vt:lpstr>
      <vt:lpstr>Presentazione standard di PowerPoint</vt:lpstr>
      <vt:lpstr>Presentazione standard di PowerPoint</vt:lpstr>
      <vt:lpstr>STOMACO CONFIGURAZIONE  INTERNA</vt:lpstr>
      <vt:lpstr>STOMACO  CONFIGURAZIONE INTERNA 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504</cp:revision>
  <cp:lastPrinted>1601-01-01T00:00:00Z</cp:lastPrinted>
  <dcterms:created xsi:type="dcterms:W3CDTF">2001-03-19T12:39:50Z</dcterms:created>
  <dcterms:modified xsi:type="dcterms:W3CDTF">2022-12-01T11:03:09Z</dcterms:modified>
</cp:coreProperties>
</file>