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8"/>
  </p:notesMasterIdLst>
  <p:sldIdLst>
    <p:sldId id="256" r:id="rId2"/>
    <p:sldId id="278" r:id="rId3"/>
    <p:sldId id="302" r:id="rId4"/>
    <p:sldId id="286" r:id="rId5"/>
    <p:sldId id="289" r:id="rId6"/>
    <p:sldId id="295" r:id="rId7"/>
    <p:sldId id="298" r:id="rId8"/>
    <p:sldId id="290" r:id="rId9"/>
    <p:sldId id="301" r:id="rId10"/>
    <p:sldId id="305" r:id="rId11"/>
    <p:sldId id="311" r:id="rId12"/>
    <p:sldId id="312" r:id="rId13"/>
    <p:sldId id="277" r:id="rId14"/>
    <p:sldId id="307" r:id="rId15"/>
    <p:sldId id="275" r:id="rId16"/>
    <p:sldId id="259" r:id="rId17"/>
    <p:sldId id="308" r:id="rId18"/>
    <p:sldId id="309" r:id="rId19"/>
    <p:sldId id="258" r:id="rId20"/>
    <p:sldId id="310" r:id="rId21"/>
    <p:sldId id="285" r:id="rId22"/>
    <p:sldId id="291" r:id="rId23"/>
    <p:sldId id="303" r:id="rId24"/>
    <p:sldId id="281" r:id="rId25"/>
    <p:sldId id="266" r:id="rId26"/>
    <p:sldId id="31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/>
    <p:restoredTop sz="94677"/>
  </p:normalViewPr>
  <p:slideViewPr>
    <p:cSldViewPr>
      <p:cViewPr varScale="1">
        <p:scale>
          <a:sx n="92" d="100"/>
          <a:sy n="92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9F99-D144-A249-BFB7-609E2B107A50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F0F82-E63B-BF4B-8841-1703F0053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Questa foto rappresenta la moschea più grande in Turchia, la Santa Sofia, a Istanbul. Ho scelto questa perché di solito ogni anno, quando andiamo lì alla chiesa.. no, alla moschea, preghiamo eccetera… Quando ero in terza o quarta elementare, io con i cugini stavamo guardando dei mosaici, molto belli… essendo molto grande, ci siamo messi a giocare e ci perdiamo perché non abbiamo ascoltato i nostri genitori… abbiamo detto boh, tanto ci sono i cugini [più grandi], non succederà niente… e ci siamo persi. Non dimentico mai quel giorno. I miei zii ed i miei genitori ci cercavano dappertutto, essendo molto grande… dopo 2 ore sono riusciti a trovarci… perché anche noi, invece che stare fermi ci muovevamo… ho detto tante volte ‘non muovetevi!’ ma non mi hanno ascoltato…. E visto che è un bel ricordo, secondo me.. non è così brutto… Non mi sono spaventata, perché mi piace di solito nascondermi.</a:t>
            </a:r>
          </a:p>
          <a:p>
            <a:r>
              <a:rPr lang="it-IT" dirty="0"/>
              <a:t>Questa foto l’ho presa da internet, avevo un’altra foto, ma non volevo mostrare me e la mia famiglia.. [volevi mostrare il posto…] sì, questa ha anche la bandiera della Turchia, così si capiva.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9727-1BBA-48C6-B042-343157717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1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“Questa è piazza Unità… era il 31 [dicembre], la sera, e quella davanti è mia cugina… cioè, le due persone che si vedono sono le mie cugine [che vivono qua]. Eravamo andate a cena perché era il suo compleanno e allora, ritornando ho visto che era bello, da vedere, abbastanza, e ho fatto la foto”</a:t>
            </a:r>
          </a:p>
          <a:p>
            <a:r>
              <a:rPr lang="it-IT" dirty="0"/>
              <a:t>[qualcuno le chiede ‘quale cugina?’ e </a:t>
            </a:r>
            <a:r>
              <a:rPr lang="it-IT" dirty="0" err="1"/>
              <a:t>Yanou</a:t>
            </a:r>
            <a:r>
              <a:rPr lang="it-IT" dirty="0"/>
              <a:t> risponde ‘vuoi sapere quale dei 50 cugini che c’ho qual è?’]</a:t>
            </a:r>
          </a:p>
          <a:p>
            <a:r>
              <a:rPr lang="it-IT" dirty="0"/>
              <a:t>Ha scelto questa foto “perché piazza Unità sembrava meno sporca del solito” [le obietto che piazza Unità non è poi così sporca] “a volte [si]… era bella da vedere… prima c’era il tramonto, poi è sceso…”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9727-1BBA-48C6-B042-343157717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Bleona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0D8EA-F722-448F-B825-21D16C5DD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Bleona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0D8EA-F722-448F-B825-21D16C5DD9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Sara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0D8EA-F722-448F-B825-21D16C5DD9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4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7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9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2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6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4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01/12/22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onfyblog.blogspo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4695" y="2239817"/>
            <a:ext cx="7772400" cy="2387600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Abadi MT Condensed Light"/>
                <a:cs typeface="Abadi MT Condensed Light"/>
              </a:rPr>
              <a:t>IMPACT FVG- Fondo FAMI</a:t>
            </a:r>
            <a:br>
              <a:rPr lang="it-IT" sz="2800" dirty="0">
                <a:latin typeface="Abadi MT Condensed Light"/>
                <a:cs typeface="Abadi MT Condensed Light"/>
              </a:rPr>
            </a:br>
            <a:br>
              <a:rPr lang="it-IT" sz="2800" dirty="0">
                <a:latin typeface="Abadi MT Condensed Light"/>
                <a:cs typeface="Abadi MT Condensed Light"/>
              </a:rPr>
            </a:br>
            <a:r>
              <a:rPr lang="it-IT" sz="3200" b="1" dirty="0">
                <a:latin typeface="Abadi MT Condensed Light"/>
                <a:cs typeface="Abadi MT Condensed Light"/>
              </a:rPr>
              <a:t>ANTROPOLOGIA DEI CONTESTI EDUCATIVI: </a:t>
            </a:r>
            <a:br>
              <a:rPr lang="it-IT" sz="3200" b="1" dirty="0">
                <a:latin typeface="Abadi MT Condensed Light"/>
                <a:cs typeface="Abadi MT Condensed Light"/>
              </a:rPr>
            </a:br>
            <a:r>
              <a:rPr lang="it-IT" sz="3200" b="1" dirty="0">
                <a:latin typeface="Abadi MT Condensed Light"/>
                <a:cs typeface="Abadi MT Condensed Light"/>
              </a:rPr>
              <a:t>PROSPETTIVE PER L’INTEGRAZIONE</a:t>
            </a:r>
            <a:br>
              <a:rPr lang="it-IT" sz="2800" dirty="0">
                <a:latin typeface="Abadi MT Condensed Light"/>
                <a:cs typeface="Abadi MT Condensed Light"/>
              </a:rPr>
            </a:br>
            <a:endParaRPr lang="it-IT" sz="2800" i="1" dirty="0">
              <a:latin typeface="Abadi MT Condensed Light"/>
              <a:cs typeface="Abadi MT Condensed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5213745"/>
            <a:ext cx="6858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it-IT" sz="2000" dirty="0">
                <a:latin typeface="Abadi MT Condensed Light"/>
                <a:cs typeface="Abadi MT Condensed Light"/>
              </a:rPr>
              <a:t>Roberta Altin</a:t>
            </a:r>
          </a:p>
          <a:p>
            <a:pPr algn="r"/>
            <a:r>
              <a:rPr lang="it-IT" sz="1500" dirty="0">
                <a:latin typeface="Abadi MT Condensed Light"/>
                <a:cs typeface="Abadi MT Condensed Light"/>
              </a:rPr>
              <a:t>UNIVERSITÀ DI TRIESTE </a:t>
            </a:r>
          </a:p>
          <a:p>
            <a:pPr algn="r"/>
            <a:r>
              <a:rPr lang="it-IT" sz="1500" dirty="0">
                <a:latin typeface="Abadi MT Condensed Light"/>
                <a:cs typeface="Abadi MT Condensed Light"/>
              </a:rPr>
              <a:t>CENTRO INTERDIP. MIGRAZIONI </a:t>
            </a:r>
          </a:p>
          <a:p>
            <a:pPr algn="r"/>
            <a:r>
              <a:rPr lang="it-IT" sz="1500" dirty="0">
                <a:latin typeface="Abadi MT Condensed Light"/>
                <a:cs typeface="Abadi MT Condensed Light"/>
              </a:rPr>
              <a:t>COOP. INTERNAZIONALE SVILUPPO SOSTENIBILE</a:t>
            </a:r>
          </a:p>
          <a:p>
            <a:pPr algn="r"/>
            <a:r>
              <a:rPr lang="it-IT" sz="1500" dirty="0">
                <a:latin typeface="Abadi MT Condensed Light"/>
                <a:cs typeface="Abadi MT Condensed Light"/>
              </a:rPr>
              <a:t>9 marzo 2022</a:t>
            </a:r>
          </a:p>
        </p:txBody>
      </p:sp>
      <p:pic>
        <p:nvPicPr>
          <p:cNvPr id="4" name="Immagine 3" descr="Logo IMPACT_alt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880385"/>
            <a:ext cx="4830318" cy="13350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FA4B00-EF09-444D-AB60-CBBB636DB5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775058"/>
            <a:ext cx="852149" cy="3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06EC52-A060-1945-8C2D-F09AE78B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Contro l’</a:t>
            </a:r>
            <a:r>
              <a:rPr lang="it-IT" dirty="0" err="1"/>
              <a:t>nclusione</a:t>
            </a:r>
            <a:r>
              <a:rPr lang="it-IT" dirty="0"/>
              <a:t> differenziale? </a:t>
            </a:r>
            <a:br>
              <a:rPr lang="it-IT" dirty="0"/>
            </a:br>
            <a:r>
              <a:rPr lang="it-IT" dirty="0">
                <a:hlinkClick r:id="rId2"/>
              </a:rPr>
              <a:t>Monfy_Blog</a:t>
            </a:r>
            <a:endParaRPr lang="it-IT" sz="36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39AE7D6-7B60-F447-815B-0CBF23EB5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5" y="1825625"/>
            <a:ext cx="7743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5ABCA-0532-AE4C-A3D9-B3DFD97A21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5440363"/>
          </a:xfrm>
        </p:spPr>
        <p:txBody>
          <a:bodyPr>
            <a:normAutofit/>
          </a:bodyPr>
          <a:lstStyle/>
          <a:p>
            <a:r>
              <a:rPr lang="it-IT" dirty="0">
                <a:latin typeface="Abadi MT Condensed Light" panose="020B0306030101010103" pitchFamily="34" charset="77"/>
              </a:rPr>
              <a:t>REPORTAGE sulla </a:t>
            </a:r>
            <a:br>
              <a:rPr lang="it-IT" dirty="0">
                <a:latin typeface="Abadi MT Condensed Light" panose="020B0306030101010103" pitchFamily="34" charset="77"/>
              </a:rPr>
            </a:br>
            <a:r>
              <a:rPr lang="it-IT" dirty="0">
                <a:latin typeface="Abadi MT Condensed Light" panose="020B0306030101010103" pitchFamily="34" charset="77"/>
              </a:rPr>
              <a:t>DIPENDENZA </a:t>
            </a:r>
            <a:br>
              <a:rPr lang="it-IT" dirty="0">
                <a:latin typeface="Abadi MT Condensed Light" panose="020B0306030101010103" pitchFamily="34" charset="77"/>
              </a:rPr>
            </a:br>
            <a:r>
              <a:rPr lang="it-IT" dirty="0">
                <a:latin typeface="Abadi MT Condensed Light" panose="020B0306030101010103" pitchFamily="34" charset="77"/>
              </a:rPr>
              <a:t>DA CELLULARE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281938-F7C1-994A-974C-462DA69D1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8640"/>
            <a:ext cx="4517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CEEE3-3FC1-3546-9B1E-767A80B9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365126"/>
            <a:ext cx="7886700" cy="1325563"/>
          </a:xfrm>
        </p:spPr>
        <p:txBody>
          <a:bodyPr/>
          <a:lstStyle/>
          <a:p>
            <a:r>
              <a:rPr lang="it-IT" dirty="0"/>
              <a:t>Video e blog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FB78A69-8451-7F49-A131-5C08F646D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" y="365126"/>
            <a:ext cx="3274106" cy="4360018"/>
          </a:xfrm>
          <a:prstGeom prst="rect">
            <a:avLst/>
          </a:prstGeom>
        </p:spPr>
      </p:pic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F13EF2AC-BAC9-CE42-AFA2-F05CFF7F85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469" y="2549475"/>
            <a:ext cx="5794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0" y="1384188"/>
            <a:ext cx="4274775" cy="32551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719" y="1391484"/>
            <a:ext cx="4560434" cy="325513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07411" y="5103820"/>
            <a:ext cx="1167307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GLI ANONIMI:</a:t>
            </a:r>
          </a:p>
          <a:p>
            <a:r>
              <a:rPr lang="it-IT" sz="1350" dirty="0" err="1">
                <a:solidFill>
                  <a:prstClr val="black"/>
                </a:solidFill>
              </a:rPr>
              <a:t>Esmanur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 err="1">
                <a:solidFill>
                  <a:prstClr val="black"/>
                </a:solidFill>
              </a:rPr>
              <a:t>Aleksa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 err="1">
                <a:solidFill>
                  <a:prstClr val="black"/>
                </a:solidFill>
              </a:rPr>
              <a:t>Amy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>
                <a:solidFill>
                  <a:prstClr val="black"/>
                </a:solidFill>
              </a:rPr>
              <a:t>Martina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60885" y="5103820"/>
            <a:ext cx="1323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L’ERA GLACIALE:</a:t>
            </a:r>
          </a:p>
          <a:p>
            <a:r>
              <a:rPr lang="it-IT" sz="1350" dirty="0" err="1">
                <a:solidFill>
                  <a:prstClr val="black"/>
                </a:solidFill>
              </a:rPr>
              <a:t>Huiwan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>
                <a:solidFill>
                  <a:prstClr val="black"/>
                </a:solidFill>
              </a:rPr>
              <a:t>Francesco</a:t>
            </a:r>
          </a:p>
          <a:p>
            <a:r>
              <a:rPr lang="it-IT" sz="1350" dirty="0">
                <a:solidFill>
                  <a:prstClr val="black"/>
                </a:solidFill>
              </a:rPr>
              <a:t>Ahmed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123966" y="5125519"/>
            <a:ext cx="1119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LE 3 CAROTE:</a:t>
            </a:r>
          </a:p>
          <a:p>
            <a:r>
              <a:rPr lang="it-IT" sz="1350" dirty="0">
                <a:solidFill>
                  <a:prstClr val="black"/>
                </a:solidFill>
              </a:rPr>
              <a:t>Keren</a:t>
            </a:r>
          </a:p>
          <a:p>
            <a:r>
              <a:rPr lang="it-IT" sz="1350" dirty="0">
                <a:solidFill>
                  <a:prstClr val="black"/>
                </a:solidFill>
              </a:rPr>
              <a:t>Denis A.</a:t>
            </a:r>
          </a:p>
          <a:p>
            <a:r>
              <a:rPr lang="it-IT" sz="1350" dirty="0">
                <a:solidFill>
                  <a:prstClr val="black"/>
                </a:solidFill>
              </a:rPr>
              <a:t>Sabrina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54217" y="5125519"/>
            <a:ext cx="122020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I FENOMENI 4:</a:t>
            </a:r>
          </a:p>
          <a:p>
            <a:r>
              <a:rPr lang="it-IT" sz="1350" dirty="0">
                <a:solidFill>
                  <a:prstClr val="black"/>
                </a:solidFill>
              </a:rPr>
              <a:t>Stefan</a:t>
            </a:r>
          </a:p>
          <a:p>
            <a:r>
              <a:rPr lang="it-IT" sz="1350" dirty="0">
                <a:solidFill>
                  <a:prstClr val="black"/>
                </a:solidFill>
              </a:rPr>
              <a:t>Stephen</a:t>
            </a:r>
          </a:p>
          <a:p>
            <a:r>
              <a:rPr lang="it-IT" sz="1350" dirty="0">
                <a:solidFill>
                  <a:prstClr val="black"/>
                </a:solidFill>
              </a:rPr>
              <a:t>Nikola</a:t>
            </a:r>
          </a:p>
          <a:p>
            <a:r>
              <a:rPr lang="it-IT" sz="1350" dirty="0">
                <a:solidFill>
                  <a:prstClr val="black"/>
                </a:solidFill>
              </a:rPr>
              <a:t>Kevin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632812" y="5103819"/>
            <a:ext cx="84991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I DARK:</a:t>
            </a:r>
          </a:p>
          <a:p>
            <a:r>
              <a:rPr lang="it-IT" sz="1350" dirty="0">
                <a:solidFill>
                  <a:prstClr val="black"/>
                </a:solidFill>
              </a:rPr>
              <a:t>Denis O.</a:t>
            </a:r>
          </a:p>
          <a:p>
            <a:r>
              <a:rPr lang="it-IT" sz="1350" dirty="0">
                <a:solidFill>
                  <a:prstClr val="black"/>
                </a:solidFill>
              </a:rPr>
              <a:t>Raymond</a:t>
            </a:r>
          </a:p>
          <a:p>
            <a:r>
              <a:rPr lang="it-IT" sz="1350" dirty="0" err="1">
                <a:solidFill>
                  <a:prstClr val="black"/>
                </a:solidFill>
              </a:rPr>
              <a:t>Kristijan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 err="1">
                <a:solidFill>
                  <a:prstClr val="black"/>
                </a:solidFill>
              </a:rPr>
              <a:t>Nemanja</a:t>
            </a:r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991670" y="5103820"/>
            <a:ext cx="652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OREO:</a:t>
            </a:r>
          </a:p>
          <a:p>
            <a:r>
              <a:rPr lang="it-IT" sz="1350" dirty="0">
                <a:solidFill>
                  <a:prstClr val="black"/>
                </a:solidFill>
              </a:rPr>
              <a:t>Soraya</a:t>
            </a:r>
          </a:p>
          <a:p>
            <a:r>
              <a:rPr lang="it-IT" sz="1350" dirty="0" err="1">
                <a:solidFill>
                  <a:prstClr val="black"/>
                </a:solidFill>
              </a:rPr>
              <a:t>Yanou</a:t>
            </a:r>
            <a:endParaRPr lang="it-IT" sz="1350" dirty="0">
              <a:solidFill>
                <a:prstClr val="black"/>
              </a:solidFill>
            </a:endParaRPr>
          </a:p>
          <a:p>
            <a:r>
              <a:rPr lang="it-IT" sz="1350" dirty="0" err="1">
                <a:solidFill>
                  <a:prstClr val="black"/>
                </a:solidFill>
              </a:rPr>
              <a:t>Zxhimi</a:t>
            </a:r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5F941FD-BA4A-7247-8805-D2683A88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257"/>
            <a:ext cx="78867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badi MT Condensed Light" panose="020B0306030101010103" pitchFamily="34" charset="77"/>
              </a:rPr>
              <a:t>Verso il </a:t>
            </a:r>
            <a:r>
              <a:rPr lang="it-IT" sz="4000" dirty="0" err="1">
                <a:latin typeface="Abadi MT Condensed Light" panose="020B0306030101010103" pitchFamily="34" charset="77"/>
              </a:rPr>
              <a:t>polinguismo</a:t>
            </a:r>
            <a:r>
              <a:rPr lang="it-IT" sz="4000" dirty="0">
                <a:latin typeface="Abadi MT Condensed Light" panose="020B0306030101010103" pitchFamily="34" charset="77"/>
              </a:rPr>
              <a:t> </a:t>
            </a:r>
            <a:r>
              <a:rPr lang="it-IT" sz="3200" dirty="0">
                <a:latin typeface="Abadi MT Condensed Light" panose="020B0306030101010103" pitchFamily="34" charset="77"/>
              </a:rPr>
              <a:t>(</a:t>
            </a:r>
            <a:r>
              <a:rPr lang="it-IT" sz="3200" dirty="0" err="1">
                <a:latin typeface="Abadi MT Condensed Light" panose="020B0306030101010103" pitchFamily="34" charset="77"/>
              </a:rPr>
              <a:t>Pennycook</a:t>
            </a:r>
            <a:r>
              <a:rPr lang="it-IT" sz="3200" dirty="0">
                <a:latin typeface="Abadi MT Condensed Light" panose="020B0306030101010103" pitchFamily="34" charset="77"/>
              </a:rPr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6010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2" y="1015932"/>
            <a:ext cx="4552365" cy="29078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582" y="692696"/>
            <a:ext cx="3768151" cy="5328591"/>
          </a:xfrm>
          <a:prstGeom prst="rect">
            <a:avLst/>
          </a:prstGeom>
        </p:spPr>
      </p:pic>
      <p:pic>
        <p:nvPicPr>
          <p:cNvPr id="8" name="Esman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0132" y="4772579"/>
            <a:ext cx="457200" cy="457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9" y="4001608"/>
            <a:ext cx="2880284" cy="23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cri\Desktop\FONDA-SAVIO\Foto_F-S_3C\Yak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19" y="857250"/>
            <a:ext cx="2743840" cy="51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acri\Desktop\FONDA-SAVIO\JPG_F-S_3C\yanou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06805" y="358294"/>
            <a:ext cx="3700358" cy="52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anou_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9651" y="507025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7" y="218925"/>
            <a:ext cx="5328592" cy="64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4A332BE7-F441-D34C-9048-17FB473F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badi MT Condensed Light" panose="020B0306030101010103" pitchFamily="34" charset="77"/>
              </a:rPr>
              <a:t>Super-</a:t>
            </a:r>
            <a:r>
              <a:rPr lang="it-IT" dirty="0" err="1">
                <a:latin typeface="Abadi MT Condensed Light" panose="020B0306030101010103" pitchFamily="34" charset="77"/>
              </a:rPr>
              <a:t>diversity</a:t>
            </a:r>
            <a:r>
              <a:rPr lang="it-IT" dirty="0">
                <a:latin typeface="Abadi MT Condensed Light" panose="020B0306030101010103" pitchFamily="34" charset="77"/>
              </a:rPr>
              <a:t> </a:t>
            </a:r>
            <a:r>
              <a:rPr lang="it-IT" sz="3600" dirty="0">
                <a:latin typeface="Abadi MT Condensed Light" panose="020B0306030101010103" pitchFamily="34" charset="77"/>
              </a:rPr>
              <a:t>(</a:t>
            </a:r>
            <a:r>
              <a:rPr lang="it-IT" sz="3600" dirty="0" err="1">
                <a:latin typeface="Abadi MT Condensed Light" panose="020B0306030101010103" pitchFamily="34" charset="77"/>
              </a:rPr>
              <a:t>Vertovec</a:t>
            </a:r>
            <a:r>
              <a:rPr lang="it-IT" sz="3600" dirty="0">
                <a:latin typeface="Abadi MT Condensed Light" panose="020B0306030101010103" pitchFamily="34" charset="77"/>
              </a:rPr>
              <a:t> 2007)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EB7DE77-2E26-1C4E-A11F-7F39219B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i="1" spc="75" dirty="0"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Il progetto fami impact mi è piaciuto molto perché ho imparato a </a:t>
            </a:r>
            <a:r>
              <a:rPr lang="it-IT" i="1" spc="75" dirty="0">
                <a:solidFill>
                  <a:srgbClr val="FF0000"/>
                </a:solidFill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conoscere meglio i miei compagni, cosa gli piace fare, da dove vengono, che lingue parlano, </a:t>
            </a:r>
            <a:r>
              <a:rPr lang="it-IT" i="1" spc="75" dirty="0"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poi ho imparato alcune parole tipo in turco, russo, rumeno.</a:t>
            </a:r>
          </a:p>
          <a:p>
            <a:pPr marL="0" indent="0">
              <a:buNone/>
            </a:pPr>
            <a:r>
              <a:rPr lang="it-IT" i="1" spc="75" dirty="0"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Poi abbiamo fatto dei lavori di </a:t>
            </a:r>
            <a:r>
              <a:rPr lang="it-IT" i="1" spc="75" dirty="0">
                <a:solidFill>
                  <a:srgbClr val="FF0000"/>
                </a:solidFill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it-IT" i="1" spc="75" dirty="0"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 ci siamo aiutati molto a vicenda, a me ha aiutato molto questa esperienza perché e stata </a:t>
            </a:r>
            <a:r>
              <a:rPr lang="it-IT" i="1" spc="75" dirty="0">
                <a:solidFill>
                  <a:srgbClr val="FF0000"/>
                </a:solidFill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molto interessante, educativo e molto divertente allo stesso tempo, poi mi ha insegnato a parlare di più nella mia lingua senza vergognarmi. Dopo il progetto ho apprezzato di più la mia lingua </a:t>
            </a:r>
            <a:r>
              <a:rPr lang="it-IT" i="1" spc="75" dirty="0"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 ho iniziato a parlarla più spesso, poi con i miei compagni ci scherzo con la mia lingua, e mi sento molto più sicuro di me. Anche le antropologhe Cristina e Roberta sono state molto simpatiche, mi è piaciuto anche il lavoro delle foto e </a:t>
            </a:r>
            <a:r>
              <a:rPr lang="it-IT" i="1" spc="75" dirty="0">
                <a:solidFill>
                  <a:srgbClr val="FF0000"/>
                </a:solidFill>
                <a:latin typeface="Abadi MT Condensed Light" panose="020B03060301010101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adesso so da che città vengono i miei amici e dove gli piace andare nel loro paese.  </a:t>
            </a:r>
            <a:endParaRPr lang="en-US" i="1" spc="75" dirty="0">
              <a:solidFill>
                <a:srgbClr val="FF0000"/>
              </a:solidFill>
              <a:latin typeface="Abadi MT Condensed Light" panose="020B03060301010101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0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93B48-A1E7-0F4C-94B6-71054ED6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badi MT Condensed Light" panose="020B0306030101010103" pitchFamily="34" charset="77"/>
              </a:rPr>
              <a:t>Famiglie transnazionali &amp; </a:t>
            </a:r>
            <a:br>
              <a:rPr lang="it-IT" dirty="0">
                <a:latin typeface="Abadi MT Condensed Light" panose="020B0306030101010103" pitchFamily="34" charset="77"/>
              </a:rPr>
            </a:br>
            <a:r>
              <a:rPr lang="it-IT" dirty="0" err="1">
                <a:latin typeface="Abadi MT Condensed Light" panose="020B0306030101010103" pitchFamily="34" charset="77"/>
              </a:rPr>
              <a:t>polymedia</a:t>
            </a:r>
            <a:r>
              <a:rPr lang="it-IT" dirty="0">
                <a:latin typeface="Abadi MT Condensed Light" panose="020B0306030101010103" pitchFamily="34" charset="77"/>
              </a:rPr>
              <a:t> (</a:t>
            </a:r>
            <a:r>
              <a:rPr lang="it-IT" dirty="0" err="1">
                <a:latin typeface="Abadi MT Condensed Light" panose="020B0306030101010103" pitchFamily="34" charset="77"/>
              </a:rPr>
              <a:t>Madianou</a:t>
            </a:r>
            <a:r>
              <a:rPr lang="it-IT" dirty="0">
                <a:latin typeface="Abadi MT Condensed Light" panose="020B0306030101010103" pitchFamily="34" charset="77"/>
              </a:rPr>
              <a:t>, Miller 2012)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00EFA83-20F8-474A-B13B-BDA9D07A9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67" y="1825625"/>
            <a:ext cx="49406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04664"/>
            <a:ext cx="5616482" cy="61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2019-11-10 ••scheda dossier seconda bozza - scheda-dossier_colori-2019-def pd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2" y="275833"/>
            <a:ext cx="7445153" cy="37084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3984246"/>
            <a:ext cx="770485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badi MT Condensed Light" panose="020B0306030101010103" pitchFamily="34" charset="77"/>
                <a:cs typeface="Corbel"/>
              </a:rPr>
              <a:t>20% dei residenti stranieri in Italia sono minori </a:t>
            </a:r>
          </a:p>
          <a:p>
            <a:r>
              <a:rPr lang="it-IT" dirty="0" err="1">
                <a:latin typeface="Abadi MT Condensed Light" panose="020B0306030101010103" pitchFamily="34" charset="77"/>
                <a:cs typeface="Corbel"/>
              </a:rPr>
              <a:t>a.s.</a:t>
            </a:r>
            <a:r>
              <a:rPr lang="it-IT" dirty="0">
                <a:latin typeface="Abadi MT Condensed Light" panose="020B0306030101010103" pitchFamily="34" charset="77"/>
                <a:cs typeface="Corbel"/>
              </a:rPr>
              <a:t> 2018/19   </a:t>
            </a:r>
            <a:r>
              <a:rPr lang="it-IT" b="1" dirty="0">
                <a:latin typeface="Abadi MT Condensed Light" panose="020B0306030101010103" pitchFamily="34" charset="77"/>
                <a:cs typeface="Corbel"/>
              </a:rPr>
              <a:t>860.000  alunni   stranieri   </a:t>
            </a:r>
            <a:r>
              <a:rPr lang="it-IT" dirty="0">
                <a:latin typeface="Abadi MT Condensed Light" panose="020B0306030101010103" pitchFamily="34" charset="77"/>
                <a:cs typeface="Corbel"/>
              </a:rPr>
              <a:t>nelle   scuole   italiane </a:t>
            </a:r>
          </a:p>
          <a:p>
            <a:r>
              <a:rPr lang="it-IT" dirty="0">
                <a:latin typeface="Abadi MT Condensed Light" panose="020B0306030101010103" pitchFamily="34" charset="77"/>
                <a:cs typeface="Corbel"/>
              </a:rPr>
              <a:t>= </a:t>
            </a:r>
            <a:r>
              <a:rPr lang="it-IT" b="1" dirty="0">
                <a:latin typeface="Abadi MT Condensed Light" panose="020B0306030101010103" pitchFamily="34" charset="77"/>
                <a:cs typeface="Corbel"/>
              </a:rPr>
              <a:t>10%   popolazione  scolastica  totale</a:t>
            </a:r>
            <a:endParaRPr lang="it-IT" dirty="0">
              <a:latin typeface="Abadi MT Condensed Light" panose="020B0306030101010103" pitchFamily="34" charset="77"/>
              <a:cs typeface="Corbel"/>
            </a:endParaRPr>
          </a:p>
          <a:p>
            <a:endParaRPr lang="it-IT" b="1" dirty="0">
              <a:latin typeface="Abadi MT Condensed Light" panose="020B0306030101010103" pitchFamily="34" charset="77"/>
              <a:cs typeface="Corbel"/>
            </a:endParaRPr>
          </a:p>
          <a:p>
            <a:r>
              <a:rPr lang="it-IT" b="1" dirty="0">
                <a:latin typeface="Abadi MT Condensed Light" panose="020B0306030101010103" pitchFamily="34" charset="77"/>
                <a:cs typeface="Corbel"/>
              </a:rPr>
              <a:t>1.316.000 Minori con BG Migratorio, di cui 75% 2G (</a:t>
            </a:r>
            <a:r>
              <a:rPr lang="it-IT" b="1" dirty="0" err="1">
                <a:latin typeface="Abadi MT Condensed Light" panose="020B0306030101010103" pitchFamily="34" charset="77"/>
                <a:cs typeface="Corbel"/>
              </a:rPr>
              <a:t>Idos</a:t>
            </a:r>
            <a:r>
              <a:rPr lang="it-IT" b="1" dirty="0">
                <a:latin typeface="Abadi MT Condensed Light" panose="020B0306030101010103" pitchFamily="34" charset="77"/>
                <a:cs typeface="Corbel"/>
              </a:rPr>
              <a:t> 2020) </a:t>
            </a:r>
          </a:p>
          <a:p>
            <a:r>
              <a:rPr lang="it-IT" b="1" dirty="0">
                <a:latin typeface="Abadi MT Condensed Light" panose="020B0306030101010103" pitchFamily="34" charset="77"/>
                <a:cs typeface="Corbel"/>
              </a:rPr>
              <a:t>63,1%  degli  alunni  con  cittadinanza  non  italiana  è  nato  in  Italia.</a:t>
            </a:r>
          </a:p>
          <a:p>
            <a:r>
              <a:rPr lang="it-IT" i="1" dirty="0">
                <a:latin typeface="Abadi MT Condensed Light" panose="020B0306030101010103" pitchFamily="34" charset="77"/>
              </a:rPr>
              <a:t>La costante crescita degli studenti nati in Italia da genitori emigrati nel nostro paese caratterizza significativamente l’evolversi della presenza degli studenti con background migratorio </a:t>
            </a:r>
            <a:r>
              <a:rPr lang="it-IT" dirty="0">
                <a:latin typeface="Abadi MT Condensed Light" panose="020B0306030101010103" pitchFamily="34" charset="77"/>
              </a:rPr>
              <a:t>(MIUR 2019: 18)</a:t>
            </a:r>
          </a:p>
          <a:p>
            <a:endParaRPr lang="it-IT" sz="135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52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7A60F0-FF67-A14B-9987-5A22D50C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4C5DDA6-0A63-C648-A88C-5CA4DCDED7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7799" y="-95798"/>
            <a:ext cx="6888401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74694"/>
            <a:ext cx="6410790" cy="1098122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Abadi MT Condensed Light" panose="020B0306030101010103" pitchFamily="34" charset="77"/>
                <a:cs typeface="Arial Rounded MT Bold"/>
              </a:rPr>
              <a:t>TRANSNAZIONALISMO </a:t>
            </a:r>
            <a:br>
              <a:rPr lang="it-IT" sz="3600" b="1" dirty="0">
                <a:latin typeface="Abadi MT Condensed Light" panose="020B0306030101010103" pitchFamily="34" charset="77"/>
                <a:cs typeface="Arial Rounded MT Bold"/>
              </a:rPr>
            </a:br>
            <a:r>
              <a:rPr lang="it-IT" sz="3600" b="1" dirty="0">
                <a:latin typeface="Abadi MT Condensed Light" panose="020B0306030101010103" pitchFamily="34" charset="77"/>
                <a:cs typeface="Arial Rounded MT Bold"/>
              </a:rPr>
              <a:t>anti-</a:t>
            </a:r>
            <a:r>
              <a:rPr lang="it-IT" sz="3600" b="1" dirty="0" err="1">
                <a:latin typeface="Abadi MT Condensed Light" panose="020B0306030101010103" pitchFamily="34" charset="77"/>
                <a:cs typeface="Arial Rounded MT Bold"/>
              </a:rPr>
              <a:t>labelling</a:t>
            </a:r>
            <a:r>
              <a:rPr lang="it-IT" sz="3600" b="1" dirty="0">
                <a:latin typeface="Abadi MT Condensed Light" panose="020B0306030101010103" pitchFamily="34" charset="77"/>
                <a:cs typeface="Arial Rounded MT Bold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510898"/>
            <a:ext cx="6572808" cy="3942438"/>
          </a:xfrm>
        </p:spPr>
        <p:txBody>
          <a:bodyPr>
            <a:normAutofit fontScale="47500" lnSpcReduction="20000"/>
          </a:bodyPr>
          <a:lstStyle/>
          <a:p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QUOTE: </a:t>
            </a:r>
            <a:r>
              <a:rPr lang="it-IT" sz="5100" b="1" dirty="0">
                <a:latin typeface="Abadi MT Condensed Light" panose="020B0306030101010103" pitchFamily="34" charset="77"/>
                <a:cs typeface="Arial Rounded MT Bold"/>
              </a:rPr>
              <a:t>30%</a:t>
            </a:r>
          </a:p>
          <a:p>
            <a:pPr marL="0" indent="0">
              <a:buNone/>
            </a:pPr>
            <a:endParaRPr lang="it-IT" sz="5100" dirty="0">
              <a:latin typeface="Abadi MT Condensed Light" panose="020B0306030101010103" pitchFamily="34" charset="77"/>
              <a:cs typeface="Arial Rounded MT Bold"/>
            </a:endParaRPr>
          </a:p>
          <a:p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CATEGORIE (</a:t>
            </a:r>
            <a:r>
              <a:rPr lang="it-IT" sz="5100" dirty="0" err="1">
                <a:latin typeface="Abadi MT Condensed Light" panose="020B0306030101010103" pitchFamily="34" charset="77"/>
                <a:cs typeface="Arial Rounded MT Bold"/>
              </a:rPr>
              <a:t>Labelling</a:t>
            </a:r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)</a:t>
            </a:r>
          </a:p>
          <a:p>
            <a:pPr marL="0" indent="0">
              <a:buNone/>
            </a:pPr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	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(</a:t>
            </a:r>
            <a:r>
              <a:rPr lang="it-IT" sz="5100" dirty="0" err="1">
                <a:latin typeface="Abadi MT Condensed Light" panose="020B0306030101010103" pitchFamily="34" charset="77"/>
                <a:cs typeface="Arial"/>
              </a:rPr>
              <a:t>Zetter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 1991; </a:t>
            </a:r>
            <a:r>
              <a:rPr lang="hr-HR" sz="5100" dirty="0">
                <a:latin typeface="Abadi MT Condensed Light" panose="020B0306030101010103" pitchFamily="34" charset="77"/>
                <a:cs typeface="Arial"/>
              </a:rPr>
              <a:t>Sajjad - 2018)</a:t>
            </a:r>
            <a:endParaRPr lang="it-IT" sz="5100" dirty="0">
              <a:latin typeface="Abadi MT Condensed Light" panose="020B0306030101010103" pitchFamily="34" charset="77"/>
              <a:cs typeface="Arial"/>
            </a:endParaRPr>
          </a:p>
          <a:p>
            <a:endParaRPr lang="it-IT" sz="5100" dirty="0">
              <a:latin typeface="Abadi MT Condensed Light" panose="020B0306030101010103" pitchFamily="34" charset="77"/>
              <a:cs typeface="Arial Rounded MT Bold"/>
            </a:endParaRPr>
          </a:p>
          <a:p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TIPOLOGIE </a:t>
            </a:r>
            <a:r>
              <a:rPr lang="it-IT" sz="5100" dirty="0" err="1">
                <a:latin typeface="Abadi MT Condensed Light" panose="020B0306030101010103" pitchFamily="34" charset="77"/>
                <a:cs typeface="Arial Rounded MT Bold"/>
              </a:rPr>
              <a:t>etno</a:t>
            </a:r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-linguistiche</a:t>
            </a:r>
          </a:p>
          <a:p>
            <a:pPr marL="0" indent="0">
              <a:buNone/>
            </a:pPr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	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(Aime 2018)</a:t>
            </a:r>
          </a:p>
          <a:p>
            <a:pPr marL="0" indent="0">
              <a:buNone/>
            </a:pPr>
            <a:endParaRPr lang="it-IT" sz="5100" dirty="0">
              <a:latin typeface="Abadi MT Condensed Light" panose="020B0306030101010103" pitchFamily="34" charset="77"/>
              <a:cs typeface="Arial"/>
            </a:endParaRPr>
          </a:p>
          <a:p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VISIBILITÀ, RAZZIALIZZAZIONE</a:t>
            </a:r>
          </a:p>
          <a:p>
            <a:pPr marL="0" indent="0">
              <a:buNone/>
            </a:pPr>
            <a:r>
              <a:rPr lang="it-IT" sz="5100" dirty="0">
                <a:latin typeface="Abadi MT Condensed Light" panose="020B0306030101010103" pitchFamily="34" charset="77"/>
                <a:cs typeface="Arial Rounded MT Bold"/>
              </a:rPr>
              <a:t>	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(</a:t>
            </a:r>
            <a:r>
              <a:rPr lang="it-IT" sz="5100" dirty="0" err="1">
                <a:latin typeface="Abadi MT Condensed Light" panose="020B0306030101010103" pitchFamily="34" charset="77"/>
                <a:cs typeface="Arial"/>
              </a:rPr>
              <a:t>Taguieff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 1997; </a:t>
            </a:r>
            <a:r>
              <a:rPr lang="it-IT" sz="5100" dirty="0" err="1">
                <a:latin typeface="Abadi MT Condensed Light" panose="020B0306030101010103" pitchFamily="34" charset="77"/>
                <a:cs typeface="Arial"/>
              </a:rPr>
              <a:t>Balibar</a:t>
            </a:r>
            <a:r>
              <a:rPr lang="it-IT" sz="5100" dirty="0">
                <a:latin typeface="Abadi MT Condensed Light" panose="020B0306030101010103" pitchFamily="34" charset="77"/>
                <a:cs typeface="Arial"/>
              </a:rPr>
              <a:t> 2004</a:t>
            </a:r>
            <a:r>
              <a:rPr lang="it-IT" dirty="0">
                <a:latin typeface="Arial"/>
                <a:cs typeface="Arial"/>
              </a:rPr>
              <a:t>)</a:t>
            </a:r>
          </a:p>
          <a:p>
            <a:endParaRPr lang="it-IT" dirty="0"/>
          </a:p>
        </p:txBody>
      </p:sp>
      <p:pic>
        <p:nvPicPr>
          <p:cNvPr id="4" name="Immagine 3" descr="fear-of-small-numbers-arjun-appadurai-97808223386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-6215"/>
            <a:ext cx="2432019" cy="37272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3" y="3944426"/>
            <a:ext cx="2432019" cy="15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badi MT Condensed Light" panose="020B0306030101010103" pitchFamily="34" charset="77"/>
                <a:cs typeface="Arial Rounded MT Bold"/>
              </a:rPr>
              <a:t>Funzione specchio della migrazione (</a:t>
            </a:r>
            <a:r>
              <a:rPr lang="it-IT" dirty="0" err="1">
                <a:latin typeface="Abadi MT Condensed Light" panose="020B0306030101010103" pitchFamily="34" charset="77"/>
                <a:cs typeface="Arial Rounded MT Bold"/>
              </a:rPr>
              <a:t>Sayad</a:t>
            </a:r>
            <a:r>
              <a:rPr lang="it-IT" dirty="0">
                <a:latin typeface="Abadi MT Condensed Light" panose="020B0306030101010103" pitchFamily="34" charset="77"/>
                <a:cs typeface="Arial Rounded MT Bold"/>
              </a:rPr>
              <a:t> 2002)</a:t>
            </a:r>
          </a:p>
        </p:txBody>
      </p:sp>
      <p:pic>
        <p:nvPicPr>
          <p:cNvPr id="4" name="Segnaposto contenuto 3" descr="copertina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47113"/>
            <a:ext cx="6823670" cy="4545240"/>
          </a:xfrm>
        </p:spPr>
      </p:pic>
    </p:spTree>
    <p:extLst>
      <p:ext uri="{BB962C8B-B14F-4D97-AF65-F5344CB8AC3E}">
        <p14:creationId xmlns:p14="http://schemas.microsoft.com/office/powerpoint/2010/main" val="22792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67B0AA-89C5-C44C-BE5F-7D0727845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2" y="0"/>
            <a:ext cx="844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3658" y="620688"/>
            <a:ext cx="5600700" cy="857250"/>
          </a:xfrm>
        </p:spPr>
        <p:txBody>
          <a:bodyPr>
            <a:normAutofit fontScale="90000"/>
          </a:bodyPr>
          <a:lstStyle/>
          <a:p>
            <a:r>
              <a:rPr lang="it-IT" dirty="0"/>
              <a:t>NUOVI APPROCCI &amp; CONCETTI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664" y="1970838"/>
            <a:ext cx="5600700" cy="3655314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6600"/>
                </a:solidFill>
              </a:rPr>
              <a:t>TRANSNAZIONALISMO</a:t>
            </a:r>
            <a:r>
              <a:rPr lang="it-IT" dirty="0"/>
              <a:t>: “il processo mediante il quale i migranti costruiscono </a:t>
            </a:r>
            <a:r>
              <a:rPr lang="it-IT" b="1" dirty="0"/>
              <a:t>campi sociali </a:t>
            </a:r>
            <a:r>
              <a:rPr lang="it-IT" dirty="0"/>
              <a:t>che legano insieme il paese d’origine e quello di insediamento” (</a:t>
            </a:r>
            <a:r>
              <a:rPr lang="it-IT" dirty="0" err="1"/>
              <a:t>Glick</a:t>
            </a:r>
            <a:r>
              <a:rPr lang="it-IT" dirty="0"/>
              <a:t> </a:t>
            </a:r>
            <a:r>
              <a:rPr lang="it-IT" dirty="0" err="1"/>
              <a:t>Schiller</a:t>
            </a:r>
            <a:r>
              <a:rPr lang="it-IT" dirty="0"/>
              <a:t> N. e Al., 1992)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rgbClr val="FF6600"/>
                </a:solidFill>
              </a:rPr>
              <a:t>SUPER-DIVERSITÀ</a:t>
            </a:r>
            <a:r>
              <a:rPr lang="it-IT" dirty="0"/>
              <a:t>: sottolinea la diversificazione della diversità, la complessità eterogenea dei gruppi migranti (S. </a:t>
            </a:r>
            <a:r>
              <a:rPr lang="it-IT" dirty="0" err="1"/>
              <a:t>Vertovec</a:t>
            </a:r>
            <a:r>
              <a:rPr lang="it-IT" dirty="0"/>
              <a:t> 2007).</a:t>
            </a:r>
          </a:p>
          <a:p>
            <a:endParaRPr lang="it-IT" dirty="0"/>
          </a:p>
          <a:p>
            <a:r>
              <a:rPr lang="it-IT" dirty="0">
                <a:solidFill>
                  <a:srgbClr val="FF6600"/>
                </a:solidFill>
              </a:rPr>
              <a:t>POLI-LINGUISMO</a:t>
            </a:r>
            <a:r>
              <a:rPr lang="it-IT" dirty="0"/>
              <a:t>: capacità di utilizzare tre o più lingue, con implicazioni comunicative e cognitive (J.J. Weber 2009).</a:t>
            </a:r>
          </a:p>
        </p:txBody>
      </p:sp>
    </p:spTree>
    <p:extLst>
      <p:ext uri="{BB962C8B-B14F-4D97-AF65-F5344CB8AC3E}">
        <p14:creationId xmlns:p14="http://schemas.microsoft.com/office/powerpoint/2010/main" val="26959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3628" y="832825"/>
            <a:ext cx="7236804" cy="75997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Abadi MT Condensed Light" panose="020B0306030101010103" pitchFamily="34" charset="77"/>
              </a:rPr>
              <a:t>FLUSSI GLOBALI </a:t>
            </a:r>
            <a:br>
              <a:rPr lang="it-IT" b="1" dirty="0">
                <a:latin typeface="Abadi MT Condensed Light" panose="020B0306030101010103" pitchFamily="34" charset="77"/>
              </a:rPr>
            </a:br>
            <a:r>
              <a:rPr lang="it-IT" sz="2400" b="1" dirty="0" err="1">
                <a:latin typeface="Abadi MT Condensed Light" panose="020B0306030101010103" pitchFamily="34" charset="77"/>
              </a:rPr>
              <a:t>Inte</a:t>
            </a:r>
            <a:r>
              <a:rPr lang="it-IT" sz="2400" b="1" dirty="0">
                <a:latin typeface="Abadi MT Condensed Light" panose="020B0306030101010103" pitchFamily="34" charset="77"/>
              </a:rPr>
              <a:t>(g)razioni in contesti locali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1862826"/>
            <a:ext cx="6561348" cy="44079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>
                <a:latin typeface="Abadi MT Condensed Light" panose="020B0306030101010103" pitchFamily="34" charset="77"/>
              </a:rPr>
              <a:t>Ricerche comparative confermano: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it-IT" dirty="0">
                <a:latin typeface="Abadi MT Condensed Light" panose="020B0306030101010103" pitchFamily="34" charset="77"/>
              </a:rPr>
              <a:t>Sopravvalutazione del numero di migranti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it-IT" dirty="0">
                <a:latin typeface="Abadi MT Condensed Light" panose="020B0306030101010103" pitchFamily="34" charset="77"/>
              </a:rPr>
              <a:t>Senso di paura ed emergenza dove ci sono meno contatti tra maggioranza e migranti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it-IT" dirty="0">
                <a:latin typeface="Abadi MT Condensed Light" panose="020B0306030101010103" pitchFamily="34" charset="77"/>
              </a:rPr>
              <a:t>Tendenza alla categorizzazione (</a:t>
            </a:r>
            <a:r>
              <a:rPr lang="it-IT" i="1" dirty="0" err="1">
                <a:latin typeface="Abadi MT Condensed Light" panose="020B0306030101010103" pitchFamily="34" charset="77"/>
              </a:rPr>
              <a:t>labelling</a:t>
            </a:r>
            <a:r>
              <a:rPr lang="it-IT" dirty="0">
                <a:latin typeface="Abadi MT Condensed Light" panose="020B0306030101010103" pitchFamily="34" charset="77"/>
              </a:rPr>
              <a:t>) etnico-linguistica</a:t>
            </a:r>
          </a:p>
          <a:p>
            <a:pPr marL="274320" lvl="1" indent="0" algn="just">
              <a:lnSpc>
                <a:spcPct val="150000"/>
              </a:lnSpc>
              <a:buNone/>
            </a:pPr>
            <a:endParaRPr lang="it-IT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b="1" dirty="0">
                <a:latin typeface="Abadi MT Condensed Light" panose="020B0306030101010103" pitchFamily="34" charset="77"/>
              </a:rPr>
              <a:t>INTERAZIONE QUOTIDIANA come fattore integrativo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it-IT" dirty="0">
                <a:latin typeface="Abadi MT Condensed Light" panose="020B0306030101010103" pitchFamily="34" charset="77"/>
                <a:sym typeface="Wingdings"/>
              </a:rPr>
              <a:t>Scuola e spazi pubblici come contesti fondamentali per costruire una società inclusiva</a:t>
            </a:r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r>
              <a:rPr lang="it-IT" dirty="0">
                <a:latin typeface="Abadi MT Condensed Light" panose="020B0306030101010103" pitchFamily="34" charset="77"/>
                <a:sym typeface="Wingdings"/>
              </a:rPr>
              <a:t>Specificità contestuali 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endParaRPr lang="it-IT" dirty="0">
              <a:sym typeface="Wingdings"/>
            </a:endParaRPr>
          </a:p>
          <a:p>
            <a:pPr>
              <a:lnSpc>
                <a:spcPct val="150000"/>
              </a:lnSpc>
              <a:buFont typeface="Wingdings" charset="0"/>
              <a:buChar char="è"/>
            </a:pPr>
            <a:endParaRPr lang="it-IT" dirty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lvl="1" algn="just">
              <a:lnSpc>
                <a:spcPct val="150000"/>
              </a:lnSpc>
              <a:buFont typeface="Wingdings" charset="2"/>
              <a:buChar char="Ø"/>
            </a:pPr>
            <a:endParaRPr lang="it-IT" dirty="0"/>
          </a:p>
          <a:p>
            <a:pPr algn="just"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2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66C297-32A8-054D-96CE-C09D51B4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badi MT Condensed Light" panose="020B0306030101010103" pitchFamily="34" charset="77"/>
              </a:rPr>
              <a:t>EUT</a:t>
            </a:r>
            <a:br>
              <a:rPr lang="it-IT" dirty="0">
                <a:latin typeface="Abadi MT Condensed Light" panose="020B0306030101010103" pitchFamily="34" charset="77"/>
              </a:rPr>
            </a:br>
            <a:r>
              <a:rPr lang="it-IT" dirty="0">
                <a:latin typeface="Abadi MT Condensed Light" panose="020B0306030101010103" pitchFamily="34" charset="77"/>
              </a:rPr>
              <a:t>UNITS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82C3FF-8935-8B4F-8B94-AF4E805B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38115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Abadi MT Condensed Light" panose="020B0306030101010103" pitchFamily="34" charset="77"/>
              </a:rPr>
              <a:t>Open </a:t>
            </a:r>
            <a:r>
              <a:rPr lang="it-IT" sz="3200" dirty="0" err="1">
                <a:latin typeface="Abadi MT Condensed Light" panose="020B0306030101010103" pitchFamily="34" charset="77"/>
              </a:rPr>
              <a:t>access</a:t>
            </a:r>
            <a:r>
              <a:rPr lang="it-IT" sz="3200" dirty="0">
                <a:latin typeface="Abadi MT Condensed Light" panose="020B0306030101010103" pitchFamily="34" charset="77"/>
              </a:rPr>
              <a:t>: </a:t>
            </a:r>
          </a:p>
          <a:p>
            <a:pPr marL="0" indent="0">
              <a:buNone/>
            </a:pPr>
            <a:r>
              <a:rPr lang="it-IT" sz="3200" dirty="0" err="1">
                <a:latin typeface="Abadi MT Condensed Light" panose="020B0306030101010103" pitchFamily="34" charset="77"/>
              </a:rPr>
              <a:t>https</a:t>
            </a:r>
            <a:r>
              <a:rPr lang="it-IT" sz="3200" dirty="0">
                <a:latin typeface="Abadi MT Condensed Light" panose="020B0306030101010103" pitchFamily="34" charset="77"/>
              </a:rPr>
              <a:t>://</a:t>
            </a:r>
            <a:r>
              <a:rPr lang="it-IT" sz="3200" dirty="0" err="1">
                <a:latin typeface="Abadi MT Condensed Light" panose="020B0306030101010103" pitchFamily="34" charset="77"/>
              </a:rPr>
              <a:t>eut.units.it</a:t>
            </a:r>
            <a:r>
              <a:rPr lang="it-IT" sz="3200" dirty="0">
                <a:latin typeface="Abadi MT Condensed Light" panose="020B0306030101010103" pitchFamily="34" charset="77"/>
              </a:rPr>
              <a:t>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73F305-F8FC-F848-81BA-219F97C8DB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0078"/>
            <a:ext cx="9144000" cy="38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BE47EB-0C2C-C94C-9919-60D680B2AD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08711" cy="700547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92770C9-48DA-A741-8870-63B22D10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228EC9-DE8B-0D42-9808-867AF3B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04" y="332656"/>
            <a:ext cx="2664296" cy="48736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Abadi MT Condensed Light" panose="020B0306030101010103" pitchFamily="34" charset="77"/>
              </a:rPr>
              <a:t>Migrazione</a:t>
            </a:r>
          </a:p>
          <a:p>
            <a:pPr marL="0" indent="0">
              <a:buNone/>
            </a:pPr>
            <a:r>
              <a:rPr lang="it-IT" dirty="0">
                <a:latin typeface="Abadi MT Condensed Light" panose="020B0306030101010103" pitchFamily="34" charset="77"/>
              </a:rPr>
              <a:t>fenomeno </a:t>
            </a:r>
          </a:p>
          <a:p>
            <a:pPr marL="0" indent="0">
              <a:buNone/>
            </a:pPr>
            <a:r>
              <a:rPr lang="it-IT" dirty="0">
                <a:latin typeface="Abadi MT Condensed Light" panose="020B0306030101010103" pitchFamily="34" charset="77"/>
              </a:rPr>
              <a:t>strutturale </a:t>
            </a:r>
          </a:p>
          <a:p>
            <a:pPr marL="0" indent="0">
              <a:buNone/>
            </a:pPr>
            <a:r>
              <a:rPr lang="it-IT" dirty="0">
                <a:latin typeface="Abadi MT Condensed Light" panose="020B0306030101010103" pitchFamily="34" charset="77"/>
              </a:rPr>
              <a:t>non </a:t>
            </a:r>
          </a:p>
          <a:p>
            <a:pPr marL="0" indent="0">
              <a:buNone/>
            </a:pPr>
            <a:r>
              <a:rPr lang="it-IT" dirty="0">
                <a:latin typeface="Abadi MT Condensed Light" panose="020B0306030101010103" pitchFamily="34" charset="77"/>
              </a:rPr>
              <a:t>metabolizzato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E247E3-FA1D-8545-B097-8FF5BE515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9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515100" cy="857250"/>
          </a:xfrm>
        </p:spPr>
        <p:txBody>
          <a:bodyPr>
            <a:noAutofit/>
          </a:bodyPr>
          <a:lstStyle/>
          <a:p>
            <a:r>
              <a:rPr lang="it-IT" sz="2800" b="1" dirty="0">
                <a:latin typeface="Abadi MT Condensed Light" panose="020B0306030101010103" pitchFamily="34" charset="77"/>
                <a:cs typeface="Arial Rounded MT Bold"/>
              </a:rPr>
              <a:t>DROP OUT e ritardo</a:t>
            </a:r>
            <a:br>
              <a:rPr lang="it-IT" sz="2800" b="1" dirty="0">
                <a:latin typeface="Abadi MT Condensed Light" panose="020B0306030101010103" pitchFamily="34" charset="77"/>
                <a:cs typeface="Arial Rounded MT Bold"/>
              </a:rPr>
            </a:br>
            <a:r>
              <a:rPr lang="it-IT" sz="2800" b="1" dirty="0">
                <a:latin typeface="Abadi MT Condensed Light" panose="020B0306030101010103" pitchFamily="34" charset="77"/>
                <a:cs typeface="Arial Rounded MT Bold"/>
              </a:rPr>
              <a:t>L’alunno/a con background migratorio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3658" y="2672916"/>
            <a:ext cx="5600700" cy="3655314"/>
          </a:xfrm>
        </p:spPr>
        <p:txBody>
          <a:bodyPr/>
          <a:lstStyle/>
          <a:p>
            <a:r>
              <a:rPr lang="is-IS" dirty="0">
                <a:latin typeface="Abadi MT Condensed Light" panose="020B0306030101010103" pitchFamily="34" charset="77"/>
                <a:cs typeface="Corbel"/>
              </a:rPr>
              <a:t>Non-italiano</a:t>
            </a:r>
          </a:p>
          <a:p>
            <a:r>
              <a:rPr lang="is-IS" dirty="0">
                <a:latin typeface="Abadi MT Condensed Light" panose="020B0306030101010103" pitchFamily="34" charset="77"/>
                <a:cs typeface="Corbel"/>
              </a:rPr>
              <a:t>Non-italofono</a:t>
            </a:r>
          </a:p>
          <a:p>
            <a:r>
              <a:rPr lang="is-IS" dirty="0">
                <a:latin typeface="Abadi MT Condensed Light" panose="020B0306030101010103" pitchFamily="34" charset="77"/>
                <a:cs typeface="Corbel"/>
              </a:rPr>
              <a:t>Genitori Non-collaborativi</a:t>
            </a:r>
          </a:p>
          <a:p>
            <a:r>
              <a:rPr lang="it-IT" dirty="0" err="1">
                <a:latin typeface="Abadi MT Condensed Light" panose="020B0306030101010103" pitchFamily="34" charset="77"/>
                <a:cs typeface="Corbel"/>
              </a:rPr>
              <a:t>N</a:t>
            </a:r>
            <a:r>
              <a:rPr lang="is-IS" dirty="0">
                <a:latin typeface="Abadi MT Condensed Light" panose="020B0306030101010103" pitchFamily="34" charset="77"/>
                <a:cs typeface="Corbel"/>
              </a:rPr>
              <a:t>on ha rete sociale</a:t>
            </a:r>
          </a:p>
          <a:p>
            <a:r>
              <a:rPr lang="it-IT" dirty="0" err="1">
                <a:latin typeface="Abadi MT Condensed Light" panose="020B0306030101010103" pitchFamily="34" charset="77"/>
                <a:cs typeface="Corbel"/>
              </a:rPr>
              <a:t>N</a:t>
            </a:r>
            <a:r>
              <a:rPr lang="is-IS" dirty="0">
                <a:latin typeface="Abadi MT Condensed Light" panose="020B0306030101010103" pitchFamily="34" charset="77"/>
                <a:cs typeface="Corbel"/>
              </a:rPr>
              <a:t>on ha capitale culturale</a:t>
            </a:r>
          </a:p>
          <a:p>
            <a:r>
              <a:rPr lang="it-IT" dirty="0" err="1">
                <a:latin typeface="Abadi MT Condensed Light" panose="020B0306030101010103" pitchFamily="34" charset="77"/>
                <a:cs typeface="Corbel"/>
              </a:rPr>
              <a:t>S</a:t>
            </a:r>
            <a:r>
              <a:rPr lang="is-IS" dirty="0">
                <a:latin typeface="Abadi MT Condensed Light" panose="020B0306030101010103" pitchFamily="34" charset="77"/>
                <a:cs typeface="Corbel"/>
              </a:rPr>
              <a:t>pesso neanche quello economico</a:t>
            </a:r>
          </a:p>
        </p:txBody>
      </p:sp>
    </p:spTree>
    <p:extLst>
      <p:ext uri="{BB962C8B-B14F-4D97-AF65-F5344CB8AC3E}">
        <p14:creationId xmlns:p14="http://schemas.microsoft.com/office/powerpoint/2010/main" val="35876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badi MT Condensed Light" panose="020B0306030101010103" pitchFamily="34" charset="77"/>
                <a:cs typeface="Arial Rounded MT Bold"/>
              </a:rPr>
              <a:t>Eppure è quello che più confida nella scuola italiana </a:t>
            </a:r>
          </a:p>
        </p:txBody>
      </p:sp>
      <p:pic>
        <p:nvPicPr>
          <p:cNvPr id="4" name="Segnaposto contenuto 3" descr="Montini Giulio (1)   -   il primo della class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36912"/>
            <a:ext cx="4501771" cy="2989457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496F03-FDDF-DB4A-B6F7-BFC77CB009B0}"/>
              </a:ext>
            </a:extLst>
          </p:cNvPr>
          <p:cNvSpPr txBox="1"/>
          <p:nvPr/>
        </p:nvSpPr>
        <p:spPr>
          <a:xfrm>
            <a:off x="5652120" y="2636912"/>
            <a:ext cx="3491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Solo il 20% degli studenti stranieri da Paesi terzi ha pensato di abbandonare la scuola, </a:t>
            </a:r>
          </a:p>
          <a:p>
            <a:r>
              <a:rPr lang="it-IT" dirty="0"/>
              <a:t>contro il 31% degli studenti dell’UE o con background migratorio.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Quasi tutti gli studenti in generale ritengono che le difficoltà scolastiche degli studenti siano </a:t>
            </a:r>
            <a:r>
              <a:rPr lang="it-IT" dirty="0">
                <a:solidFill>
                  <a:srgbClr val="FF0000"/>
                </a:solidFill>
              </a:rPr>
              <a:t>dovute soprattutto al rapporto tra insegnanti e studenti e alle condizioni familiari </a:t>
            </a:r>
            <a:endParaRPr lang="it-IT" dirty="0">
              <a:solidFill>
                <a:srgbClr val="FF0000"/>
              </a:solidFill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66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/>
                <a:cs typeface="Arial Rounded MT Bold"/>
              </a:rPr>
              <a:t>Nonostante i risultati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690689"/>
            <a:ext cx="7327726" cy="44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649983"/>
            <a:ext cx="8121005" cy="103118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Abadi MT Condensed Light" panose="020B0306030101010103" pitchFamily="34" charset="77"/>
                <a:cs typeface="Arial Rounded MT Bold"/>
              </a:rPr>
              <a:t>Dati </a:t>
            </a:r>
            <a:r>
              <a:rPr lang="it-IT" b="1" dirty="0" err="1">
                <a:latin typeface="Abadi MT Condensed Light" panose="020B0306030101010103" pitchFamily="34" charset="77"/>
                <a:cs typeface="Arial Rounded MT Bold"/>
              </a:rPr>
              <a:t>Miur</a:t>
            </a:r>
            <a:r>
              <a:rPr lang="it-IT" b="1" dirty="0">
                <a:latin typeface="Abadi MT Condensed Light" panose="020B0306030101010103" pitchFamily="34" charset="77"/>
                <a:cs typeface="Arial Rounded MT Bold"/>
              </a:rPr>
              <a:t>  </a:t>
            </a:r>
            <a:br>
              <a:rPr lang="it-IT" b="1" dirty="0">
                <a:latin typeface="Abadi MT Condensed Light" panose="020B0306030101010103" pitchFamily="34" charset="77"/>
                <a:cs typeface="Arial Rounded MT Bold"/>
              </a:rPr>
            </a:br>
            <a:r>
              <a:rPr lang="it-IT" b="1" dirty="0">
                <a:latin typeface="Abadi MT Condensed Light" panose="020B0306030101010103" pitchFamily="34" charset="77"/>
                <a:cs typeface="Arial Rounded MT Bold"/>
              </a:rPr>
              <a:t>abbandono per cittadinanza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Abadi MT Condensed Light" panose="020B0306030101010103" pitchFamily="34" charset="77"/>
                <a:cs typeface="Arial Rounded MT Bold"/>
              </a:rPr>
              <a:t>S. Secondaria 1°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536" y="2852936"/>
            <a:ext cx="3600400" cy="3312367"/>
          </a:xfrm>
          <a:prstGeom prst="rect">
            <a:avLst/>
          </a:prstGeo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Abadi MT Condensed Light" panose="020B0306030101010103" pitchFamily="34" charset="77"/>
                <a:cs typeface="Arial Rounded MT Bold"/>
              </a:rPr>
              <a:t>S. Secondaria 2°</a:t>
            </a:r>
          </a:p>
        </p:txBody>
      </p:sp>
      <p:pic>
        <p:nvPicPr>
          <p:cNvPr id="9" name="Segnaposto contenuto 8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2852935"/>
            <a:ext cx="3584502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47" y="404664"/>
            <a:ext cx="7886700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Abadi MT Condensed Light" panose="020B0306030101010103" pitchFamily="34" charset="77"/>
                <a:cs typeface="Arial Rounded MT Bold"/>
              </a:rPr>
              <a:t>Scuola barriera spartitraffico</a:t>
            </a:r>
            <a:br>
              <a:rPr lang="it-IT" b="1" dirty="0">
                <a:latin typeface="Abadi MT Condensed Light" panose="020B0306030101010103" pitchFamily="34" charset="77"/>
                <a:cs typeface="Arial Rounded MT Bold"/>
              </a:rPr>
            </a:br>
            <a:r>
              <a:rPr lang="it-IT" b="1" dirty="0">
                <a:latin typeface="Abadi MT Condensed Light" panose="020B0306030101010103" pitchFamily="34" charset="77"/>
                <a:cs typeface="Arial Rounded MT Bold"/>
              </a:rPr>
              <a:t>Incremento dei divari territoriali</a:t>
            </a:r>
          </a:p>
        </p:txBody>
      </p:sp>
      <p:pic>
        <p:nvPicPr>
          <p:cNvPr id="4" name="Segnaposto contenuto 3" descr="aiuole-fiorite-perenni-graminacee-abbelliscono-citta-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5" y="2226468"/>
            <a:ext cx="6819105" cy="4533229"/>
          </a:xfrm>
        </p:spPr>
      </p:pic>
    </p:spTree>
    <p:extLst>
      <p:ext uri="{BB962C8B-B14F-4D97-AF65-F5344CB8AC3E}">
        <p14:creationId xmlns:p14="http://schemas.microsoft.com/office/powerpoint/2010/main" val="2166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C53CC-C48C-284C-BC4A-83BEAF9E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Abadi MT Condensed Light" panose="020B0306030101010103" pitchFamily="34" charset="77"/>
              </a:rPr>
              <a:t>Progettare l’inclusione </a:t>
            </a:r>
            <a:br>
              <a:rPr lang="it-IT" dirty="0">
                <a:latin typeface="Arial Rounded MT Bold" panose="020F0704030504030204" pitchFamily="34" charset="77"/>
              </a:rPr>
            </a:br>
            <a:endParaRPr lang="it-IT" dirty="0">
              <a:latin typeface="Arial Rounded MT Bold" panose="020F0704030504030204" pitchFamily="34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F7FF33-2030-144B-B2F9-502A3EAD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/>
          <a:lstStyle/>
          <a:p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Ricerca scuole secondarie Trieste e Monfalcone</a:t>
            </a:r>
          </a:p>
          <a:p>
            <a:pPr lvl="1">
              <a:buFont typeface="Wingdings" pitchFamily="2" charset="2"/>
              <a:buChar char="Ø"/>
            </a:pPr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 formazione insegnanti</a:t>
            </a:r>
          </a:p>
          <a:p>
            <a:pPr lvl="1">
              <a:buFont typeface="Wingdings" pitchFamily="2" charset="2"/>
              <a:buChar char="Ø"/>
            </a:pPr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badi MT Condensed Light" panose="020B0306030101010103" pitchFamily="34" charset="77"/>
                <a:cs typeface="Arial" panose="020B0604020202020204" pitchFamily="34" charset="0"/>
              </a:rPr>
              <a:t>field</a:t>
            </a:r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 work interdisciplinare</a:t>
            </a:r>
          </a:p>
          <a:p>
            <a:pPr lvl="1">
              <a:buFont typeface="Wingdings" pitchFamily="2" charset="2"/>
              <a:buChar char="Ø"/>
            </a:pPr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 ricerca-azione</a:t>
            </a:r>
          </a:p>
          <a:p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Contesti extrascolastici</a:t>
            </a:r>
          </a:p>
          <a:p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Quotidianità di (micro)pratiche </a:t>
            </a:r>
          </a:p>
          <a:p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Competenze e </a:t>
            </a:r>
            <a:r>
              <a:rPr lang="it-IT" sz="3200" dirty="0" err="1">
                <a:latin typeface="Abadi MT Condensed Light" panose="020B0306030101010103" pitchFamily="34" charset="77"/>
                <a:cs typeface="Arial" panose="020B0604020202020204" pitchFamily="34" charset="0"/>
              </a:rPr>
              <a:t>saperi</a:t>
            </a:r>
            <a:r>
              <a:rPr lang="it-IT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 informali</a:t>
            </a:r>
          </a:p>
          <a:p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1101</Words>
  <Application>Microsoft Macintosh PowerPoint</Application>
  <PresentationFormat>Presentazione su schermo (4:3)</PresentationFormat>
  <Paragraphs>131</Paragraphs>
  <Slides>26</Slides>
  <Notes>5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Abadi MT Condensed Light</vt:lpstr>
      <vt:lpstr>Arial</vt:lpstr>
      <vt:lpstr>Arial Rounded MT Bold</vt:lpstr>
      <vt:lpstr>Calibri</vt:lpstr>
      <vt:lpstr>Calibri Light</vt:lpstr>
      <vt:lpstr>Corbel</vt:lpstr>
      <vt:lpstr>Times New Roman</vt:lpstr>
      <vt:lpstr>Wingdings</vt:lpstr>
      <vt:lpstr>Tema di Office</vt:lpstr>
      <vt:lpstr>IMPACT FVG- Fondo FAMI  ANTROPOLOGIA DEI CONTESTI EDUCATIVI:  PROSPETTIVE PER L’INTEGRAZIONE </vt:lpstr>
      <vt:lpstr>Presentazione standard di PowerPoint</vt:lpstr>
      <vt:lpstr>Presentazione standard di PowerPoint</vt:lpstr>
      <vt:lpstr>DROP OUT e ritardo L’alunno/a con background migratorio</vt:lpstr>
      <vt:lpstr>Eppure è quello che più confida nella scuola italiana </vt:lpstr>
      <vt:lpstr>Nonostante i risultati</vt:lpstr>
      <vt:lpstr>Dati Miur   abbandono per cittadinanza</vt:lpstr>
      <vt:lpstr>Scuola barriera spartitraffico Incremento dei divari territoriali</vt:lpstr>
      <vt:lpstr>Progettare l’inclusione  </vt:lpstr>
      <vt:lpstr>Contro l’nclusione differenziale?  Monfy_Blog</vt:lpstr>
      <vt:lpstr>REPORTAGE sulla  DIPENDENZA  DA CELLULARE</vt:lpstr>
      <vt:lpstr>Video e blog</vt:lpstr>
      <vt:lpstr>Verso il polinguismo (Pennycook 2012)</vt:lpstr>
      <vt:lpstr>Presentazione standard di PowerPoint</vt:lpstr>
      <vt:lpstr>Presentazione standard di PowerPoint</vt:lpstr>
      <vt:lpstr>Presentazione standard di PowerPoint</vt:lpstr>
      <vt:lpstr>Super-diversity (Vertovec 2007)</vt:lpstr>
      <vt:lpstr>Famiglie transnazionali &amp;  polymedia (Madianou, Miller 2012) </vt:lpstr>
      <vt:lpstr>Presentazione standard di PowerPoint</vt:lpstr>
      <vt:lpstr>Presentazione standard di PowerPoint</vt:lpstr>
      <vt:lpstr>TRANSNAZIONALISMO  anti-labelling </vt:lpstr>
      <vt:lpstr>Funzione specchio della migrazione (Sayad 2002)</vt:lpstr>
      <vt:lpstr>Presentazione standard di PowerPoint</vt:lpstr>
      <vt:lpstr>NUOVI APPROCCI &amp; CONCETTI</vt:lpstr>
      <vt:lpstr>FLUSSI GLOBALI  Inte(g)razioni in contesti locali</vt:lpstr>
      <vt:lpstr>EUT UNITS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Qualificazione del sistema scolastico in contesti muticulturali anche attraverso azioni di contrasto alla dispersione scolastica</dc:title>
  <dc:creator>caterina bembich</dc:creator>
  <cp:lastModifiedBy>ALTIN ROBERTA</cp:lastModifiedBy>
  <cp:revision>115</cp:revision>
  <dcterms:created xsi:type="dcterms:W3CDTF">2019-01-31T16:45:40Z</dcterms:created>
  <dcterms:modified xsi:type="dcterms:W3CDTF">2022-12-01T18:33:03Z</dcterms:modified>
</cp:coreProperties>
</file>