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5"/>
  </p:notesMasterIdLst>
  <p:sldIdLst>
    <p:sldId id="315" r:id="rId2"/>
    <p:sldId id="368" r:id="rId3"/>
    <p:sldId id="314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7"/>
    <p:restoredTop sz="94677"/>
  </p:normalViewPr>
  <p:slideViewPr>
    <p:cSldViewPr>
      <p:cViewPr varScale="1">
        <p:scale>
          <a:sx n="92" d="100"/>
          <a:sy n="92" d="100"/>
        </p:scale>
        <p:origin x="24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29F99-D144-A249-BFB7-609E2B107A50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F0F82-E63B-BF4B-8841-1703F0053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9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42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6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8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75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95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72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91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26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62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40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01/12/22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5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718616-F389-4B47-B29E-2F27FEFEB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L’elaborato scritto progettuale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989A0C-413D-C649-AE13-3928A7687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svilupperà uno dei temi affrontati nel corso (formato word/pdf/</a:t>
            </a:r>
            <a:r>
              <a:rPr lang="it-IT" dirty="0" err="1"/>
              <a:t>ppt</a:t>
            </a:r>
            <a:r>
              <a:rPr lang="it-IT" dirty="0"/>
              <a:t>): </a:t>
            </a:r>
          </a:p>
          <a:p>
            <a:pPr marL="0" indent="0">
              <a:buNone/>
            </a:pPr>
            <a:r>
              <a:rPr lang="it-IT" dirty="0"/>
              <a:t>può essere qualche ambito di esperienza o interesse professionale/personale oppure</a:t>
            </a:r>
          </a:p>
          <a:p>
            <a:pPr marL="0" indent="0">
              <a:buNone/>
            </a:pPr>
            <a:r>
              <a:rPr lang="it-IT" dirty="0"/>
              <a:t>indicativamente uno dei capitoli di (Riccio 2014) progettando e illustrando: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alcune linee guida o progettualità innovative da applicare nei servizi socio-educativi, argomentando la scelta ed evidenziando eventuali criticità; </a:t>
            </a:r>
          </a:p>
          <a:p>
            <a:pPr marL="0" indent="0">
              <a:buNone/>
            </a:pPr>
            <a:r>
              <a:rPr lang="it-IT" dirty="0"/>
              <a:t>va inviato alla prof. Roberta Altin (&lt;</a:t>
            </a:r>
            <a:r>
              <a:rPr lang="it-IT" dirty="0" err="1"/>
              <a:t>raltin@units.it</a:t>
            </a:r>
            <a:r>
              <a:rPr lang="it-IT" dirty="0"/>
              <a:t>) almeno il giorno precedente alla data dell’esame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209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3282" y="390618"/>
            <a:ext cx="7315200" cy="1154097"/>
          </a:xfrm>
        </p:spPr>
        <p:txBody>
          <a:bodyPr/>
          <a:lstStyle/>
          <a:p>
            <a:r>
              <a:rPr lang="it-IT" dirty="0">
                <a:latin typeface="Eurostile" panose="020B0504020202050204" pitchFamily="34" charset="77"/>
              </a:rPr>
              <a:t>Obiettivi corso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3282" y="1834680"/>
            <a:ext cx="7870190" cy="4833677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it-IT" sz="1800" cap="none" dirty="0">
                <a:latin typeface="Eurostile" panose="020B0504020202050204" pitchFamily="34" charset="77"/>
              </a:rPr>
              <a:t>conoscere gli </a:t>
            </a:r>
            <a:r>
              <a:rPr lang="it-IT" sz="1800" u="sng" cap="none" dirty="0">
                <a:latin typeface="Eurostile" panose="020B0504020202050204" pitchFamily="34" charset="77"/>
              </a:rPr>
              <a:t>approcci metodologici e i principali paradigmi antropologici </a:t>
            </a:r>
            <a:r>
              <a:rPr lang="it-IT" sz="1800" cap="none" dirty="0">
                <a:latin typeface="Eurostile" panose="020B0504020202050204" pitchFamily="34" charset="77"/>
              </a:rPr>
              <a:t>per inquadrare e saper gestire la </a:t>
            </a:r>
            <a:r>
              <a:rPr lang="it-IT" sz="1800" u="sng" cap="none" dirty="0">
                <a:latin typeface="Eurostile" panose="020B0504020202050204" pitchFamily="34" charset="77"/>
              </a:rPr>
              <a:t>complessità dei processi migratori</a:t>
            </a:r>
            <a:r>
              <a:rPr lang="it-IT" sz="1800" cap="none" dirty="0">
                <a:latin typeface="Eurostile" panose="020B0504020202050204" pitchFamily="34" charset="77"/>
              </a:rPr>
              <a:t>, in particolare servizi educativi e politiche sociali per i migranti e rifugiati; </a:t>
            </a:r>
          </a:p>
          <a:p>
            <a:pPr>
              <a:lnSpc>
                <a:spcPct val="130000"/>
              </a:lnSpc>
            </a:pPr>
            <a:endParaRPr lang="it-IT" sz="1800" cap="none" dirty="0">
              <a:latin typeface="Eurostile" panose="020B0504020202050204" pitchFamily="34" charset="77"/>
            </a:endParaRPr>
          </a:p>
          <a:p>
            <a:pPr>
              <a:lnSpc>
                <a:spcPct val="130000"/>
              </a:lnSpc>
            </a:pPr>
            <a:r>
              <a:rPr lang="it-IT" sz="1800" cap="none" dirty="0">
                <a:latin typeface="Eurostile" panose="020B0504020202050204" pitchFamily="34" charset="77"/>
              </a:rPr>
              <a:t>acquisire lessico, fonti, parole chiave e strumenti operativi per programmare e gestire i flussi migratori nella fase di accoglienza e integrazione; </a:t>
            </a:r>
          </a:p>
          <a:p>
            <a:pPr>
              <a:lnSpc>
                <a:spcPct val="130000"/>
              </a:lnSpc>
            </a:pPr>
            <a:endParaRPr lang="it-IT" sz="1800" cap="none" dirty="0">
              <a:latin typeface="Eurostile" panose="020B0504020202050204" pitchFamily="34" charset="77"/>
            </a:endParaRPr>
          </a:p>
          <a:p>
            <a:pPr>
              <a:lnSpc>
                <a:spcPct val="130000"/>
              </a:lnSpc>
            </a:pPr>
            <a:r>
              <a:rPr lang="it-IT" sz="1800" cap="none" dirty="0">
                <a:latin typeface="Eurostile" panose="020B0504020202050204" pitchFamily="34" charset="77"/>
              </a:rPr>
              <a:t>essere in grado di interpretare le informazioni provenienti dal contesto sociale e territoriale in cui si trova ad operare, progettando interventi che tengano in considerazione la complessità delle dinamiche di interazione/integrazione sociale per migranti e rifugiati.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763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862138"/>
            <a:ext cx="6561138" cy="4408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0"/>
              <a:buChar char="è"/>
            </a:pPr>
            <a:endParaRPr lang="it-IT" dirty="0">
              <a:sym typeface="Wingdings"/>
            </a:endParaRPr>
          </a:p>
          <a:p>
            <a:pPr>
              <a:lnSpc>
                <a:spcPct val="150000"/>
              </a:lnSpc>
              <a:buFont typeface="Wingdings" charset="0"/>
              <a:buChar char="è"/>
            </a:pPr>
            <a:endParaRPr lang="it-IT" dirty="0">
              <a:sym typeface="Wingdings"/>
            </a:endParaRPr>
          </a:p>
          <a:p>
            <a:pPr marL="0" indent="0">
              <a:lnSpc>
                <a:spcPct val="150000"/>
              </a:lnSpc>
              <a:buNone/>
            </a:pPr>
            <a:endParaRPr lang="it-IT" dirty="0"/>
          </a:p>
          <a:p>
            <a:pPr lvl="1" algn="just">
              <a:lnSpc>
                <a:spcPct val="150000"/>
              </a:lnSpc>
              <a:buFont typeface="Wingdings" charset="2"/>
              <a:buChar char="Ø"/>
            </a:pPr>
            <a:endParaRPr lang="it-IT" dirty="0"/>
          </a:p>
          <a:p>
            <a:pPr algn="just">
              <a:lnSpc>
                <a:spcPct val="150000"/>
              </a:lnSpc>
            </a:pPr>
            <a:endParaRPr lang="it-IT" dirty="0"/>
          </a:p>
        </p:txBody>
      </p:sp>
      <p:sp>
        <p:nvSpPr>
          <p:cNvPr id="5" name="CasellaDiTesto 1">
            <a:extLst>
              <a:ext uri="{FF2B5EF4-FFF2-40B4-BE49-F238E27FC236}">
                <a16:creationId xmlns:a16="http://schemas.microsoft.com/office/drawing/2014/main" id="{684CA8CD-96D9-874D-BA17-4EF7EA52B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63613"/>
            <a:ext cx="8904288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hangingPunct="1">
              <a:spcBef>
                <a:spcPts val="800"/>
              </a:spcBef>
            </a:pPr>
            <a:endParaRPr lang="sl-SI" i="1">
              <a:ea typeface="Microsoft YaHei" charset="0"/>
              <a:cs typeface="Microsoft YaHei" charset="0"/>
            </a:endParaRPr>
          </a:p>
          <a:p>
            <a:pPr hangingPunct="1">
              <a:spcBef>
                <a:spcPts val="800"/>
              </a:spcBef>
            </a:pPr>
            <a:endParaRPr lang="sl-SI" i="1">
              <a:ea typeface="Microsoft YaHei" charset="0"/>
              <a:cs typeface="Microsoft YaHei" charset="0"/>
            </a:endParaRPr>
          </a:p>
          <a:p>
            <a:pPr hangingPunct="1">
              <a:spcBef>
                <a:spcPts val="800"/>
              </a:spcBef>
            </a:pPr>
            <a:endParaRPr lang="sl-SI" i="1">
              <a:ea typeface="Microsoft YaHei" charset="0"/>
              <a:cs typeface="Microsoft YaHei" charset="0"/>
            </a:endParaRPr>
          </a:p>
          <a:p>
            <a:pPr algn="just" hangingPunct="1">
              <a:spcBef>
                <a:spcPts val="800"/>
              </a:spcBef>
            </a:pPr>
            <a:endParaRPr lang="it-IT">
              <a:ea typeface="Microsoft YaHei" charset="0"/>
              <a:cs typeface="Microsoft YaHei" charset="0"/>
            </a:endParaRPr>
          </a:p>
        </p:txBody>
      </p:sp>
      <p:grpSp>
        <p:nvGrpSpPr>
          <p:cNvPr id="7" name="Gruppo 4">
            <a:extLst>
              <a:ext uri="{FF2B5EF4-FFF2-40B4-BE49-F238E27FC236}">
                <a16:creationId xmlns:a16="http://schemas.microsoft.com/office/drawing/2014/main" id="{63F9391A-683E-5644-ADB7-D19457162A2C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3886200"/>
            <a:ext cx="3192463" cy="2384425"/>
            <a:chOff x="5562591" y="3048005"/>
            <a:chExt cx="3191857" cy="2385390"/>
          </a:xfrm>
        </p:grpSpPr>
        <p:sp>
          <p:nvSpPr>
            <p:cNvPr id="8" name="Rettangolo arrotondato 7">
              <a:extLst>
                <a:ext uri="{FF2B5EF4-FFF2-40B4-BE49-F238E27FC236}">
                  <a16:creationId xmlns:a16="http://schemas.microsoft.com/office/drawing/2014/main" id="{1C5D0127-4CE4-B648-B58C-890DCBD9E8AE}"/>
                </a:ext>
              </a:extLst>
            </p:cNvPr>
            <p:cNvSpPr/>
            <p:nvPr/>
          </p:nvSpPr>
          <p:spPr>
            <a:xfrm>
              <a:off x="5562591" y="3048005"/>
              <a:ext cx="3191857" cy="238539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840E155F-B823-DD47-9C8E-A5737FAE91B6}"/>
                </a:ext>
              </a:extLst>
            </p:cNvPr>
            <p:cNvSpPr/>
            <p:nvPr/>
          </p:nvSpPr>
          <p:spPr>
            <a:xfrm>
              <a:off x="6560939" y="3543505"/>
              <a:ext cx="2153828" cy="1286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SOCIAL MAPPING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INTERVISTE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OSSERVAZIONE PARTECIPANTE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TECNICHE VISUALI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PROF. LINGUISTICO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Ricerca-azione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endParaRPr lang="it-IT" sz="12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0" name="Gruppo 5">
            <a:extLst>
              <a:ext uri="{FF2B5EF4-FFF2-40B4-BE49-F238E27FC236}">
                <a16:creationId xmlns:a16="http://schemas.microsoft.com/office/drawing/2014/main" id="{87B7410B-B9A7-D649-BBF4-34A6C106FEF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962400"/>
            <a:ext cx="2576513" cy="2202904"/>
            <a:chOff x="685788" y="3276600"/>
            <a:chExt cx="2577279" cy="2202168"/>
          </a:xfrm>
        </p:grpSpPr>
        <p:sp>
          <p:nvSpPr>
            <p:cNvPr id="11" name="Rettangolo arrotondato 10">
              <a:extLst>
                <a:ext uri="{FF2B5EF4-FFF2-40B4-BE49-F238E27FC236}">
                  <a16:creationId xmlns:a16="http://schemas.microsoft.com/office/drawing/2014/main" id="{E70B3FD1-C869-D347-BCC1-468AB8228AFF}"/>
                </a:ext>
              </a:extLst>
            </p:cNvPr>
            <p:cNvSpPr/>
            <p:nvPr/>
          </p:nvSpPr>
          <p:spPr>
            <a:xfrm>
              <a:off x="685788" y="3276600"/>
              <a:ext cx="2577279" cy="220216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7E09CAD7-325D-6F49-BA61-F1DF22EA5143}"/>
                </a:ext>
              </a:extLst>
            </p:cNvPr>
            <p:cNvSpPr/>
            <p:nvPr/>
          </p:nvSpPr>
          <p:spPr>
            <a:xfrm>
              <a:off x="722312" y="3730473"/>
              <a:ext cx="1730889" cy="11791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INTE(G)RAZIONE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PATRIMONI/SPAZI COMUNI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PRATICHE LINGUISTICHE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Agency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 err="1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Etnopischiatria</a:t>
              </a: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endParaRPr lang="it-IT" sz="13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3" name="Gruppo 6">
            <a:extLst>
              <a:ext uri="{FF2B5EF4-FFF2-40B4-BE49-F238E27FC236}">
                <a16:creationId xmlns:a16="http://schemas.microsoft.com/office/drawing/2014/main" id="{2AD094DA-B9DF-EB43-A3B9-FC9A40207468}"/>
              </a:ext>
            </a:extLst>
          </p:cNvPr>
          <p:cNvGrpSpPr>
            <a:grpSpLocks/>
          </p:cNvGrpSpPr>
          <p:nvPr/>
        </p:nvGrpSpPr>
        <p:grpSpPr bwMode="auto">
          <a:xfrm>
            <a:off x="5176838" y="947738"/>
            <a:ext cx="2872022" cy="1668462"/>
            <a:chOff x="5324811" y="-17709"/>
            <a:chExt cx="2872877" cy="1669492"/>
          </a:xfrm>
        </p:grpSpPr>
        <p:sp>
          <p:nvSpPr>
            <p:cNvPr id="14" name="Rettangolo arrotondato 13">
              <a:extLst>
                <a:ext uri="{FF2B5EF4-FFF2-40B4-BE49-F238E27FC236}">
                  <a16:creationId xmlns:a16="http://schemas.microsoft.com/office/drawing/2014/main" id="{CA885BF2-BDD9-AD41-BAF0-608590256180}"/>
                </a:ext>
              </a:extLst>
            </p:cNvPr>
            <p:cNvSpPr/>
            <p:nvPr/>
          </p:nvSpPr>
          <p:spPr>
            <a:xfrm>
              <a:off x="5324811" y="-17709"/>
              <a:ext cx="2577279" cy="166949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419BD6C6-0C70-AE46-BC55-76B9C958612A}"/>
                </a:ext>
              </a:extLst>
            </p:cNvPr>
            <p:cNvSpPr/>
            <p:nvPr/>
          </p:nvSpPr>
          <p:spPr>
            <a:xfrm>
              <a:off x="6466798" y="-1824"/>
              <a:ext cx="1730890" cy="11786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ALUNNI/E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ETEROGENEI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DONNE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MSNA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 err="1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Rich</a:t>
              </a: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. asilo</a:t>
              </a:r>
            </a:p>
          </p:txBody>
        </p:sp>
      </p:grpSp>
      <p:grpSp>
        <p:nvGrpSpPr>
          <p:cNvPr id="16" name="Gruppo 7">
            <a:extLst>
              <a:ext uri="{FF2B5EF4-FFF2-40B4-BE49-F238E27FC236}">
                <a16:creationId xmlns:a16="http://schemas.microsoft.com/office/drawing/2014/main" id="{3006A56C-CE2C-AE49-B3A1-51DF66D6C73D}"/>
              </a:ext>
            </a:extLst>
          </p:cNvPr>
          <p:cNvGrpSpPr>
            <a:grpSpLocks/>
          </p:cNvGrpSpPr>
          <p:nvPr/>
        </p:nvGrpSpPr>
        <p:grpSpPr bwMode="auto">
          <a:xfrm>
            <a:off x="614363" y="965200"/>
            <a:ext cx="2576512" cy="1668463"/>
            <a:chOff x="761998" y="4"/>
            <a:chExt cx="2577279" cy="1669492"/>
          </a:xfrm>
        </p:grpSpPr>
        <p:sp>
          <p:nvSpPr>
            <p:cNvPr id="17" name="Rettangolo arrotondato 16">
              <a:extLst>
                <a:ext uri="{FF2B5EF4-FFF2-40B4-BE49-F238E27FC236}">
                  <a16:creationId xmlns:a16="http://schemas.microsoft.com/office/drawing/2014/main" id="{96406EFA-8530-EA43-8474-DC6E84048AA0}"/>
                </a:ext>
              </a:extLst>
            </p:cNvPr>
            <p:cNvSpPr/>
            <p:nvPr/>
          </p:nvSpPr>
          <p:spPr>
            <a:xfrm>
              <a:off x="761998" y="4"/>
              <a:ext cx="2577279" cy="166949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3B6075A8-FD26-6B46-8BD4-EFDA3CA07519}"/>
                </a:ext>
              </a:extLst>
            </p:cNvPr>
            <p:cNvSpPr/>
            <p:nvPr/>
          </p:nvSpPr>
          <p:spPr>
            <a:xfrm>
              <a:off x="798521" y="36540"/>
              <a:ext cx="1730890" cy="1178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Luoghi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CONTESTI IN/FORMALI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Servizi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Centri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Spazi pubblici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 err="1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ecc</a:t>
              </a:r>
              <a:endParaRPr lang="it-IT" sz="14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9" name="Gruppo 8">
            <a:extLst>
              <a:ext uri="{FF2B5EF4-FFF2-40B4-BE49-F238E27FC236}">
                <a16:creationId xmlns:a16="http://schemas.microsoft.com/office/drawing/2014/main" id="{79B96590-70F9-CE46-9ECB-478FA0C6164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066800"/>
            <a:ext cx="2259013" cy="2259013"/>
            <a:chOff x="2146496" y="317696"/>
            <a:chExt cx="2259032" cy="2259032"/>
          </a:xfrm>
        </p:grpSpPr>
        <p:sp>
          <p:nvSpPr>
            <p:cNvPr id="20" name="Torta 19">
              <a:extLst>
                <a:ext uri="{FF2B5EF4-FFF2-40B4-BE49-F238E27FC236}">
                  <a16:creationId xmlns:a16="http://schemas.microsoft.com/office/drawing/2014/main" id="{EF59AE50-1AB6-2F4C-977D-781B4739B676}"/>
                </a:ext>
              </a:extLst>
            </p:cNvPr>
            <p:cNvSpPr/>
            <p:nvPr/>
          </p:nvSpPr>
          <p:spPr>
            <a:xfrm>
              <a:off x="2146496" y="317696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Torta 12">
              <a:extLst>
                <a:ext uri="{FF2B5EF4-FFF2-40B4-BE49-F238E27FC236}">
                  <a16:creationId xmlns:a16="http://schemas.microsoft.com/office/drawing/2014/main" id="{919A2E5D-920D-594E-B7DC-557FF26AF634}"/>
                </a:ext>
              </a:extLst>
            </p:cNvPr>
            <p:cNvSpPr/>
            <p:nvPr/>
          </p:nvSpPr>
          <p:spPr>
            <a:xfrm>
              <a:off x="2808490" y="979690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DOVE? </a:t>
              </a:r>
            </a:p>
          </p:txBody>
        </p:sp>
      </p:grpSp>
      <p:grpSp>
        <p:nvGrpSpPr>
          <p:cNvPr id="22" name="Gruppo 9">
            <a:extLst>
              <a:ext uri="{FF2B5EF4-FFF2-40B4-BE49-F238E27FC236}">
                <a16:creationId xmlns:a16="http://schemas.microsoft.com/office/drawing/2014/main" id="{8F8448C2-B3B8-C747-B3D7-0DF34DC382F5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066800"/>
            <a:ext cx="2259013" cy="2259013"/>
            <a:chOff x="4509871" y="317696"/>
            <a:chExt cx="2259032" cy="2259032"/>
          </a:xfrm>
        </p:grpSpPr>
        <p:sp>
          <p:nvSpPr>
            <p:cNvPr id="23" name="Torta 22">
              <a:extLst>
                <a:ext uri="{FF2B5EF4-FFF2-40B4-BE49-F238E27FC236}">
                  <a16:creationId xmlns:a16="http://schemas.microsoft.com/office/drawing/2014/main" id="{DE656EF0-DE12-C743-8617-3EA15BA649D7}"/>
                </a:ext>
              </a:extLst>
            </p:cNvPr>
            <p:cNvSpPr/>
            <p:nvPr/>
          </p:nvSpPr>
          <p:spPr>
            <a:xfrm rot="5400000">
              <a:off x="4509871" y="317696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Torta 14">
              <a:extLst>
                <a:ext uri="{FF2B5EF4-FFF2-40B4-BE49-F238E27FC236}">
                  <a16:creationId xmlns:a16="http://schemas.microsoft.com/office/drawing/2014/main" id="{32382C6E-E457-F140-9ABD-75F1703C5DAB}"/>
                </a:ext>
              </a:extLst>
            </p:cNvPr>
            <p:cNvSpPr/>
            <p:nvPr/>
          </p:nvSpPr>
          <p:spPr>
            <a:xfrm>
              <a:off x="4509871" y="979690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CHI?</a:t>
              </a:r>
            </a:p>
          </p:txBody>
        </p:sp>
      </p:grpSp>
      <p:grpSp>
        <p:nvGrpSpPr>
          <p:cNvPr id="25" name="Gruppo 10">
            <a:extLst>
              <a:ext uri="{FF2B5EF4-FFF2-40B4-BE49-F238E27FC236}">
                <a16:creationId xmlns:a16="http://schemas.microsoft.com/office/drawing/2014/main" id="{533651AD-014C-1F40-9CC4-E8A21FD7BAC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505200"/>
            <a:ext cx="2259013" cy="2259013"/>
            <a:chOff x="4509871" y="2681071"/>
            <a:chExt cx="2259032" cy="2259032"/>
          </a:xfrm>
        </p:grpSpPr>
        <p:sp>
          <p:nvSpPr>
            <p:cNvPr id="26" name="Torta 25">
              <a:extLst>
                <a:ext uri="{FF2B5EF4-FFF2-40B4-BE49-F238E27FC236}">
                  <a16:creationId xmlns:a16="http://schemas.microsoft.com/office/drawing/2014/main" id="{A897E394-FF84-8C4B-87D9-F2FADA0A7EAB}"/>
                </a:ext>
              </a:extLst>
            </p:cNvPr>
            <p:cNvSpPr/>
            <p:nvPr/>
          </p:nvSpPr>
          <p:spPr>
            <a:xfrm rot="10800000">
              <a:off x="4509871" y="2681071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Torta 16">
              <a:extLst>
                <a:ext uri="{FF2B5EF4-FFF2-40B4-BE49-F238E27FC236}">
                  <a16:creationId xmlns:a16="http://schemas.microsoft.com/office/drawing/2014/main" id="{5D6365F5-E2E6-F14C-8E1D-1A9F3594A53E}"/>
                </a:ext>
              </a:extLst>
            </p:cNvPr>
            <p:cNvSpPr/>
            <p:nvPr/>
          </p:nvSpPr>
          <p:spPr>
            <a:xfrm rot="21600000">
              <a:off x="4509871" y="2681071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METODI </a:t>
              </a:r>
            </a:p>
          </p:txBody>
        </p:sp>
      </p:grpSp>
      <p:grpSp>
        <p:nvGrpSpPr>
          <p:cNvPr id="28" name="Gruppo 11">
            <a:extLst>
              <a:ext uri="{FF2B5EF4-FFF2-40B4-BE49-F238E27FC236}">
                <a16:creationId xmlns:a16="http://schemas.microsoft.com/office/drawing/2014/main" id="{AC7A5C99-D6AD-D44D-AFC3-AE8126E0AE9D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505200"/>
            <a:ext cx="2259013" cy="2259013"/>
            <a:chOff x="2146496" y="2681071"/>
            <a:chExt cx="2259032" cy="2259032"/>
          </a:xfrm>
        </p:grpSpPr>
        <p:sp>
          <p:nvSpPr>
            <p:cNvPr id="29" name="Torta 28">
              <a:extLst>
                <a:ext uri="{FF2B5EF4-FFF2-40B4-BE49-F238E27FC236}">
                  <a16:creationId xmlns:a16="http://schemas.microsoft.com/office/drawing/2014/main" id="{6947443E-74BD-524D-BC6E-F3767D92E479}"/>
                </a:ext>
              </a:extLst>
            </p:cNvPr>
            <p:cNvSpPr/>
            <p:nvPr/>
          </p:nvSpPr>
          <p:spPr>
            <a:xfrm rot="16200000">
              <a:off x="2146496" y="2681071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Torta 18">
              <a:extLst>
                <a:ext uri="{FF2B5EF4-FFF2-40B4-BE49-F238E27FC236}">
                  <a16:creationId xmlns:a16="http://schemas.microsoft.com/office/drawing/2014/main" id="{A63889CB-96B4-5444-B4E8-33270074C1DE}"/>
                </a:ext>
              </a:extLst>
            </p:cNvPr>
            <p:cNvSpPr/>
            <p:nvPr/>
          </p:nvSpPr>
          <p:spPr>
            <a:xfrm rot="21600000">
              <a:off x="2808490" y="2681071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COSA?</a:t>
              </a:r>
            </a:p>
          </p:txBody>
        </p:sp>
      </p:grpSp>
      <p:sp>
        <p:nvSpPr>
          <p:cNvPr id="31" name="Freccia ad arco 30">
            <a:extLst>
              <a:ext uri="{FF2B5EF4-FFF2-40B4-BE49-F238E27FC236}">
                <a16:creationId xmlns:a16="http://schemas.microsoft.com/office/drawing/2014/main" id="{DA6904F8-01D4-A349-BF70-23D73C13BB68}"/>
              </a:ext>
            </a:extLst>
          </p:cNvPr>
          <p:cNvSpPr/>
          <p:nvPr/>
        </p:nvSpPr>
        <p:spPr>
          <a:xfrm>
            <a:off x="3919538" y="3124200"/>
            <a:ext cx="779462" cy="677863"/>
          </a:xfrm>
          <a:prstGeom prst="circular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Freccia ad arco 31">
            <a:extLst>
              <a:ext uri="{FF2B5EF4-FFF2-40B4-BE49-F238E27FC236}">
                <a16:creationId xmlns:a16="http://schemas.microsoft.com/office/drawing/2014/main" id="{7035F7A2-6DCC-A347-B891-37B7804303C7}"/>
              </a:ext>
            </a:extLst>
          </p:cNvPr>
          <p:cNvSpPr/>
          <p:nvPr/>
        </p:nvSpPr>
        <p:spPr>
          <a:xfrm rot="10800000">
            <a:off x="3919538" y="3384550"/>
            <a:ext cx="779462" cy="679450"/>
          </a:xfrm>
          <a:prstGeom prst="circular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Rettangolo 30">
            <a:extLst>
              <a:ext uri="{FF2B5EF4-FFF2-40B4-BE49-F238E27FC236}">
                <a16:creationId xmlns:a16="http://schemas.microsoft.com/office/drawing/2014/main" id="{EA9B5F2A-46B9-AC42-921F-14289422E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201612"/>
            <a:ext cx="296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Verdana" charset="0"/>
              </a:rPr>
              <a:t>RICERCA QUALITATIVA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5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562</TotalTime>
  <Words>236</Words>
  <Application>Microsoft Macintosh PowerPoint</Application>
  <PresentationFormat>Presentazione su schermo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3" baseType="lpstr">
      <vt:lpstr>Microsoft YaHei</vt:lpstr>
      <vt:lpstr>ＭＳ Ｐゴシック</vt:lpstr>
      <vt:lpstr>Arial</vt:lpstr>
      <vt:lpstr>Calibri</vt:lpstr>
      <vt:lpstr>Calibri Light</vt:lpstr>
      <vt:lpstr>Eurostile</vt:lpstr>
      <vt:lpstr>Times New Roman</vt:lpstr>
      <vt:lpstr>Verdana</vt:lpstr>
      <vt:lpstr>Wingdings</vt:lpstr>
      <vt:lpstr>Tema di Office</vt:lpstr>
      <vt:lpstr>L’elaborato scritto progettuale</vt:lpstr>
      <vt:lpstr>Obiettivi corso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Qualificazione del sistema scolastico in contesti muticulturali anche attraverso azioni di contrasto alla dispersione scolastica</dc:title>
  <dc:creator>caterina bembich</dc:creator>
  <cp:lastModifiedBy>ALTIN ROBERTA</cp:lastModifiedBy>
  <cp:revision>120</cp:revision>
  <dcterms:created xsi:type="dcterms:W3CDTF">2019-01-31T16:45:40Z</dcterms:created>
  <dcterms:modified xsi:type="dcterms:W3CDTF">2022-12-01T18:53:44Z</dcterms:modified>
</cp:coreProperties>
</file>