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67"/>
  </p:notesMasterIdLst>
  <p:sldIdLst>
    <p:sldId id="256" r:id="rId2"/>
    <p:sldId id="269" r:id="rId3"/>
    <p:sldId id="334" r:id="rId4"/>
    <p:sldId id="331" r:id="rId5"/>
    <p:sldId id="332" r:id="rId6"/>
    <p:sldId id="333" r:id="rId7"/>
    <p:sldId id="273" r:id="rId8"/>
    <p:sldId id="335" r:id="rId9"/>
    <p:sldId id="272" r:id="rId10"/>
    <p:sldId id="274" r:id="rId11"/>
    <p:sldId id="362" r:id="rId12"/>
    <p:sldId id="342" r:id="rId13"/>
    <p:sldId id="340" r:id="rId14"/>
    <p:sldId id="358" r:id="rId15"/>
    <p:sldId id="360" r:id="rId16"/>
    <p:sldId id="359" r:id="rId17"/>
    <p:sldId id="279" r:id="rId18"/>
    <p:sldId id="281" r:id="rId19"/>
    <p:sldId id="282" r:id="rId20"/>
    <p:sldId id="283" r:id="rId21"/>
    <p:sldId id="361" r:id="rId22"/>
    <p:sldId id="345" r:id="rId23"/>
    <p:sldId id="347" r:id="rId24"/>
    <p:sldId id="287" r:id="rId25"/>
    <p:sldId id="288" r:id="rId26"/>
    <p:sldId id="257" r:id="rId27"/>
    <p:sldId id="258" r:id="rId28"/>
    <p:sldId id="365" r:id="rId29"/>
    <p:sldId id="363" r:id="rId30"/>
    <p:sldId id="330" r:id="rId31"/>
    <p:sldId id="289" r:id="rId32"/>
    <p:sldId id="290" r:id="rId33"/>
    <p:sldId id="291" r:id="rId34"/>
    <p:sldId id="293" r:id="rId35"/>
    <p:sldId id="292" r:id="rId36"/>
    <p:sldId id="306" r:id="rId37"/>
    <p:sldId id="343" r:id="rId38"/>
    <p:sldId id="294" r:id="rId39"/>
    <p:sldId id="344" r:id="rId40"/>
    <p:sldId id="297" r:id="rId41"/>
    <p:sldId id="298" r:id="rId42"/>
    <p:sldId id="337" r:id="rId43"/>
    <p:sldId id="300" r:id="rId44"/>
    <p:sldId id="349" r:id="rId45"/>
    <p:sldId id="307" r:id="rId46"/>
    <p:sldId id="353" r:id="rId47"/>
    <p:sldId id="338" r:id="rId48"/>
    <p:sldId id="339" r:id="rId49"/>
    <p:sldId id="354" r:id="rId50"/>
    <p:sldId id="308" r:id="rId51"/>
    <p:sldId id="350" r:id="rId52"/>
    <p:sldId id="259" r:id="rId53"/>
    <p:sldId id="309" r:id="rId54"/>
    <p:sldId id="355" r:id="rId55"/>
    <p:sldId id="310" r:id="rId56"/>
    <p:sldId id="312" r:id="rId57"/>
    <p:sldId id="314" r:id="rId58"/>
    <p:sldId id="315" r:id="rId59"/>
    <p:sldId id="316" r:id="rId60"/>
    <p:sldId id="356" r:id="rId61"/>
    <p:sldId id="324" r:id="rId62"/>
    <p:sldId id="317" r:id="rId63"/>
    <p:sldId id="321" r:id="rId64"/>
    <p:sldId id="322" r:id="rId65"/>
    <p:sldId id="323" r:id="rId66"/>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82"/>
    <p:restoredTop sz="94674"/>
  </p:normalViewPr>
  <p:slideViewPr>
    <p:cSldViewPr snapToGrid="0" snapToObjects="1">
      <p:cViewPr varScale="1">
        <p:scale>
          <a:sx n="97" d="100"/>
          <a:sy n="97" d="100"/>
        </p:scale>
        <p:origin x="16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04/12/22</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415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129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D615AE-27E9-A046-80C5-9478F3C4A7AF}"/>
              </a:ext>
            </a:extLst>
          </p:cNvPr>
          <p:cNvSpPr>
            <a:spLocks noGrp="1" noChangeArrowheads="1"/>
          </p:cNvSpPr>
          <p:nvPr>
            <p:ph type="sldNum"/>
          </p:nvPr>
        </p:nvSpPr>
        <p:spPr>
          <a:ln/>
        </p:spPr>
        <p:txBody>
          <a:bodyPr/>
          <a:lstStyle/>
          <a:p>
            <a:fld id="{B5A3CBD5-A33A-7241-A5D0-12BBE591C9DC}" type="slidenum">
              <a:rPr lang="it-IT" altLang="it-IT"/>
              <a:pPr/>
              <a:t>26</a:t>
            </a:fld>
            <a:endParaRPr lang="it-IT" altLang="it-IT"/>
          </a:p>
        </p:txBody>
      </p:sp>
      <p:sp>
        <p:nvSpPr>
          <p:cNvPr id="13313" name="Text Box 1">
            <a:extLst>
              <a:ext uri="{FF2B5EF4-FFF2-40B4-BE49-F238E27FC236}">
                <a16:creationId xmlns:a16="http://schemas.microsoft.com/office/drawing/2014/main" id="{DA8155A3-1EA3-214A-8693-59B2243852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Text Box 2">
            <a:extLst>
              <a:ext uri="{FF2B5EF4-FFF2-40B4-BE49-F238E27FC236}">
                <a16:creationId xmlns:a16="http://schemas.microsoft.com/office/drawing/2014/main" id="{03B9548C-930B-3E45-AB3F-897608CF5EB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3173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94BD42-BDC7-334C-B76A-0641B71F54D1}"/>
              </a:ext>
            </a:extLst>
          </p:cNvPr>
          <p:cNvSpPr>
            <a:spLocks noGrp="1" noChangeArrowheads="1"/>
          </p:cNvSpPr>
          <p:nvPr>
            <p:ph type="sldNum"/>
          </p:nvPr>
        </p:nvSpPr>
        <p:spPr>
          <a:ln/>
        </p:spPr>
        <p:txBody>
          <a:bodyPr/>
          <a:lstStyle/>
          <a:p>
            <a:fld id="{E7F37B79-93EB-8E42-9C02-2469EEB5712E}" type="slidenum">
              <a:rPr lang="it-IT" altLang="it-IT"/>
              <a:pPr/>
              <a:t>27</a:t>
            </a:fld>
            <a:endParaRPr lang="it-IT" altLang="it-IT"/>
          </a:p>
        </p:txBody>
      </p:sp>
      <p:sp>
        <p:nvSpPr>
          <p:cNvPr id="14337" name="Text Box 1">
            <a:extLst>
              <a:ext uri="{FF2B5EF4-FFF2-40B4-BE49-F238E27FC236}">
                <a16:creationId xmlns:a16="http://schemas.microsoft.com/office/drawing/2014/main" id="{CE72012B-E6D4-A941-8D55-5759A34A0FD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3F725738-A1F4-4E40-84B5-6502BB21304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488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542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076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3363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935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19161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EBFFF3D5-D64E-44B1-97EF-FAF9D2203D93}"/>
              </a:ext>
            </a:extLst>
          </p:cNvPr>
          <p:cNvSpPr>
            <a:spLocks noGrp="1" noChangeArrowheads="1"/>
          </p:cNvSpPr>
          <p:nvPr>
            <p:ph type="sldNum"/>
          </p:nvPr>
        </p:nvSpPr>
        <p:spPr>
          <a:ln/>
        </p:spPr>
        <p:txBody>
          <a:bodyPr/>
          <a:lstStyle/>
          <a:p>
            <a:fld id="{CD77624B-2063-43C6-A473-60009F8216BC}" type="slidenum">
              <a:rPr lang="it-IT" altLang="it-IT"/>
              <a:pPr/>
              <a:t>36</a:t>
            </a:fld>
            <a:endParaRPr lang="it-IT" altLang="it-IT"/>
          </a:p>
        </p:txBody>
      </p:sp>
      <p:sp>
        <p:nvSpPr>
          <p:cNvPr id="98305" name="Rectangle 1">
            <a:extLst>
              <a:ext uri="{FF2B5EF4-FFF2-40B4-BE49-F238E27FC236}">
                <a16:creationId xmlns:a16="http://schemas.microsoft.com/office/drawing/2014/main" id="{4A08C471-29FA-4522-80BC-745DCDE6FD7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a:extLst>
              <a:ext uri="{FF2B5EF4-FFF2-40B4-BE49-F238E27FC236}">
                <a16:creationId xmlns:a16="http://schemas.microsoft.com/office/drawing/2014/main" id="{838A6ABE-891C-455A-90B2-E52E47547D82}"/>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2150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875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454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624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2064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02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1C588974-CF8A-429B-9009-2616CA4F3BB3}"/>
              </a:ext>
            </a:extLst>
          </p:cNvPr>
          <p:cNvSpPr>
            <a:spLocks noGrp="1" noChangeArrowheads="1"/>
          </p:cNvSpPr>
          <p:nvPr>
            <p:ph type="sldNum"/>
          </p:nvPr>
        </p:nvSpPr>
        <p:spPr>
          <a:ln/>
        </p:spPr>
        <p:txBody>
          <a:bodyPr/>
          <a:lstStyle/>
          <a:p>
            <a:fld id="{297D8052-C8CF-4273-B6F2-7B6D73D1FC8A}" type="slidenum">
              <a:rPr lang="it-IT" altLang="it-IT"/>
              <a:pPr/>
              <a:t>50</a:t>
            </a:fld>
            <a:endParaRPr lang="it-IT" altLang="it-IT"/>
          </a:p>
        </p:txBody>
      </p:sp>
      <p:sp>
        <p:nvSpPr>
          <p:cNvPr id="77825" name="Rectangle 1">
            <a:extLst>
              <a:ext uri="{FF2B5EF4-FFF2-40B4-BE49-F238E27FC236}">
                <a16:creationId xmlns:a16="http://schemas.microsoft.com/office/drawing/2014/main" id="{756925E2-A41A-415C-A7AC-17E3E2E7B7B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B6126B4-49BD-4170-94D7-68034DDA4ACD}"/>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9988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736D24-DF5D-CA43-969B-56BBAF5A9A65}"/>
              </a:ext>
            </a:extLst>
          </p:cNvPr>
          <p:cNvSpPr>
            <a:spLocks noGrp="1" noChangeArrowheads="1"/>
          </p:cNvSpPr>
          <p:nvPr>
            <p:ph type="sldNum"/>
          </p:nvPr>
        </p:nvSpPr>
        <p:spPr>
          <a:ln/>
        </p:spPr>
        <p:txBody>
          <a:bodyPr/>
          <a:lstStyle/>
          <a:p>
            <a:fld id="{A3A5CF18-B7C7-C349-B630-7C7E23F8959A}" type="slidenum">
              <a:rPr lang="it-IT" altLang="it-IT"/>
              <a:pPr/>
              <a:t>51</a:t>
            </a:fld>
            <a:endParaRPr lang="it-IT" altLang="it-IT"/>
          </a:p>
        </p:txBody>
      </p:sp>
      <p:sp>
        <p:nvSpPr>
          <p:cNvPr id="32769" name="Text Box 1">
            <a:extLst>
              <a:ext uri="{FF2B5EF4-FFF2-40B4-BE49-F238E27FC236}">
                <a16:creationId xmlns:a16="http://schemas.microsoft.com/office/drawing/2014/main" id="{AEA301A7-FD47-4847-B284-FA375652A8A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647788E-7A35-AD4A-9999-E5B5FEE3B603}"/>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101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CB0A117-1FF7-354F-94E6-7B6E50F046E2}"/>
              </a:ext>
            </a:extLst>
          </p:cNvPr>
          <p:cNvSpPr>
            <a:spLocks noGrp="1" noChangeArrowheads="1"/>
          </p:cNvSpPr>
          <p:nvPr>
            <p:ph type="sldNum"/>
          </p:nvPr>
        </p:nvSpPr>
        <p:spPr>
          <a:ln/>
        </p:spPr>
        <p:txBody>
          <a:bodyPr/>
          <a:lstStyle/>
          <a:p>
            <a:fld id="{2F696658-54B3-F344-88BF-A27890D8CD56}" type="slidenum">
              <a:rPr lang="it-IT" altLang="it-IT"/>
              <a:pPr/>
              <a:t>52</a:t>
            </a:fld>
            <a:endParaRPr lang="it-IT" altLang="it-IT"/>
          </a:p>
        </p:txBody>
      </p:sp>
      <p:sp>
        <p:nvSpPr>
          <p:cNvPr id="35841" name="Text Box 1">
            <a:extLst>
              <a:ext uri="{FF2B5EF4-FFF2-40B4-BE49-F238E27FC236}">
                <a16:creationId xmlns:a16="http://schemas.microsoft.com/office/drawing/2014/main" id="{120BC066-ED0A-4D41-AA0D-685248A1BB7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5484380D-AABC-F642-A2E5-9B9B96864457}"/>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29327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9DEBFD8E-7F3C-4329-9E76-A3EED1497D5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a:extLst>
              <a:ext uri="{FF2B5EF4-FFF2-40B4-BE49-F238E27FC236}">
                <a16:creationId xmlns:a16="http://schemas.microsoft.com/office/drawing/2014/main" id="{42228DB3-7CE3-46E4-AE05-302B8E6D185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34469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AF32795F-1436-4AA9-9271-20E757276E3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a:extLst>
              <a:ext uri="{FF2B5EF4-FFF2-40B4-BE49-F238E27FC236}">
                <a16:creationId xmlns:a16="http://schemas.microsoft.com/office/drawing/2014/main" id="{8ECB4C67-C318-459D-A98F-EFE922BEF4D1}"/>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74596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A8B677AD-CF76-4EC8-921B-6D72141FECE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a:extLst>
              <a:ext uri="{FF2B5EF4-FFF2-40B4-BE49-F238E27FC236}">
                <a16:creationId xmlns:a16="http://schemas.microsoft.com/office/drawing/2014/main" id="{8C867AC0-2C82-4ACA-AEF6-D43011AC5A43}"/>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89393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52E4690E-8DAE-48FF-A924-653BB0427F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B6CC8764-4008-49C8-B5BA-EF64DA1A487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70233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3685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1C3918EE-9D1F-4334-8685-1FB43E4561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a:extLst>
              <a:ext uri="{FF2B5EF4-FFF2-40B4-BE49-F238E27FC236}">
                <a16:creationId xmlns:a16="http://schemas.microsoft.com/office/drawing/2014/main" id="{275DE57E-5521-4251-9AA1-6C675CD84EF9}"/>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9427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43EEF294-321B-4A34-B676-D144F905B9E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442109CE-5F42-4C60-9856-516D9516B5D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11383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8343AE8-821D-447A-99E6-509BBE4F7094}"/>
              </a:ext>
            </a:extLst>
          </p:cNvPr>
          <p:cNvSpPr>
            <a:spLocks noGrp="1" noChangeArrowheads="1"/>
          </p:cNvSpPr>
          <p:nvPr>
            <p:ph type="sldNum"/>
          </p:nvPr>
        </p:nvSpPr>
        <p:spPr>
          <a:ln/>
        </p:spPr>
        <p:txBody>
          <a:bodyPr/>
          <a:lstStyle/>
          <a:p>
            <a:fld id="{095C6720-BF12-4BD8-932C-521B05A9CC71}" type="slidenum">
              <a:rPr lang="it-IT" altLang="it-IT"/>
              <a:pPr/>
              <a:t>61</a:t>
            </a:fld>
            <a:endParaRPr lang="it-IT" altLang="it-IT"/>
          </a:p>
        </p:txBody>
      </p:sp>
      <p:sp>
        <p:nvSpPr>
          <p:cNvPr id="19457" name="Rectangle 1">
            <a:extLst>
              <a:ext uri="{FF2B5EF4-FFF2-40B4-BE49-F238E27FC236}">
                <a16:creationId xmlns:a16="http://schemas.microsoft.com/office/drawing/2014/main" id="{935DCADF-4047-4596-BE6A-46D8AF7B017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FE48BCCA-F8A8-4443-BC71-C262425BAD6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33005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C3DA5914-5DF5-4279-AC43-EA0061AD400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527CD644-66C5-4588-A633-C331F690C460}"/>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8184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B3F68A51-D29E-4EB4-B84B-877C6FE5C2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99C97C52-55C7-4249-8CD5-5FC42DE85EEC}"/>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88523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592240A2-25AA-4A8A-A800-97F9BE696B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5B675944-43E1-4795-B837-5875B756DE1F}"/>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9202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22EC82E1-28BE-48C2-A797-D12BF885DB5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C01FD523-414E-427C-85C9-F9C297DBF3E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16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328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550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6297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791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351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172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04/12/22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04/12/22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04/12/22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6AB47387-07AD-034D-A074-94EED5B432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E7BF02DF-F646-4641-91E7-1A5671B54466}"/>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33D36993-E2AA-B541-9A07-82E2CFD3A4BE}" type="slidenum">
              <a:rPr lang="it-IT" altLang="it-IT" sz="800" smtClean="0"/>
              <a:pPr algn="ctr">
                <a:defRPr/>
              </a:pPr>
              <a:t>‹N›</a:t>
            </a:fld>
            <a:endParaRPr lang="it-IT" altLang="it-IT" sz="1400"/>
          </a:p>
        </p:txBody>
      </p:sp>
    </p:spTree>
    <p:extLst>
      <p:ext uri="{BB962C8B-B14F-4D97-AF65-F5344CB8AC3E}">
        <p14:creationId xmlns:p14="http://schemas.microsoft.com/office/powerpoint/2010/main" val="3698264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04/12/22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04/12/22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04/12/22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04/12/22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04/12/22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04/12/22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04/12/22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04/12/22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04/12/22</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96EB88-55F0-BD49-B5CF-564BAC00D882}"/>
              </a:ext>
            </a:extLst>
          </p:cNvPr>
          <p:cNvSpPr>
            <a:spLocks noGrp="1"/>
          </p:cNvSpPr>
          <p:nvPr>
            <p:ph type="title"/>
          </p:nvPr>
        </p:nvSpPr>
        <p:spPr>
          <a:xfrm>
            <a:off x="646012" y="2224902"/>
            <a:ext cx="7886700" cy="994172"/>
          </a:xfrm>
        </p:spPr>
        <p:txBody>
          <a:bodyPr>
            <a:normAutofit fontScale="90000"/>
          </a:bodyPr>
          <a:lstStyle/>
          <a:p>
            <a:pPr algn="ctr"/>
            <a:r>
              <a:rPr lang="it-IT" b="1" dirty="0">
                <a:latin typeface="Gurmukhi MN" panose="02020600050405020304" pitchFamily="18" charset="0"/>
                <a:cs typeface="Gurmukhi MN" panose="02020600050405020304" pitchFamily="18" charset="0"/>
              </a:rPr>
              <a:t>C E </a:t>
            </a:r>
            <a:r>
              <a:rPr lang="it-IT" b="1" dirty="0" err="1">
                <a:latin typeface="Gurmukhi MN" panose="02020600050405020304" pitchFamily="18" charset="0"/>
                <a:cs typeface="Gurmukhi MN" panose="02020600050405020304" pitchFamily="18" charset="0"/>
              </a:rPr>
              <a:t>R</a:t>
            </a:r>
            <a:r>
              <a:rPr lang="it-IT" b="1" dirty="0">
                <a:latin typeface="Gurmukhi MN" panose="02020600050405020304" pitchFamily="18" charset="0"/>
                <a:cs typeface="Gurmukhi MN" panose="02020600050405020304" pitchFamily="18" charset="0"/>
              </a:rPr>
              <a:t> V E L L O</a:t>
            </a:r>
            <a:br>
              <a:rPr lang="it-IT" b="1" dirty="0">
                <a:latin typeface="Gurmukhi MN" panose="02020600050405020304" pitchFamily="18" charset="0"/>
                <a:cs typeface="Gurmukhi MN" panose="02020600050405020304" pitchFamily="18" charset="0"/>
              </a:rPr>
            </a:b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T E L E </a:t>
            </a:r>
            <a:r>
              <a:rPr lang="it-IT" b="1" dirty="0" err="1">
                <a:latin typeface="Gurmukhi MN" panose="02020600050405020304" pitchFamily="18" charset="0"/>
                <a:cs typeface="Gurmukhi MN" panose="02020600050405020304" pitchFamily="18" charset="0"/>
              </a:rPr>
              <a:t>N</a:t>
            </a:r>
            <a:r>
              <a:rPr lang="it-IT" b="1" dirty="0">
                <a:latin typeface="Gurmukhi MN" panose="02020600050405020304" pitchFamily="18" charset="0"/>
                <a:cs typeface="Gurmukhi MN" panose="02020600050405020304" pitchFamily="18" charset="0"/>
              </a:rPr>
              <a:t> C E </a:t>
            </a:r>
            <a:r>
              <a:rPr lang="it-IT" b="1" dirty="0" err="1">
                <a:latin typeface="Gurmukhi MN" panose="02020600050405020304" pitchFamily="18" charset="0"/>
                <a:cs typeface="Gurmukhi MN" panose="02020600050405020304" pitchFamily="18" charset="0"/>
              </a:rPr>
              <a:t>F</a:t>
            </a:r>
            <a:r>
              <a:rPr lang="it-IT" b="1" dirty="0">
                <a:latin typeface="Gurmukhi MN" panose="02020600050405020304" pitchFamily="18" charset="0"/>
                <a:cs typeface="Gurmukhi MN" panose="02020600050405020304" pitchFamily="18" charset="0"/>
              </a:rPr>
              <a:t> A L O</a:t>
            </a:r>
          </a:p>
        </p:txBody>
      </p:sp>
    </p:spTree>
    <p:extLst>
      <p:ext uri="{BB962C8B-B14F-4D97-AF65-F5344CB8AC3E}">
        <p14:creationId xmlns:p14="http://schemas.microsoft.com/office/powerpoint/2010/main" val="264334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485037" y="2057257"/>
            <a:ext cx="6172848" cy="3889488"/>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037" y="1708413"/>
            <a:ext cx="6858719" cy="458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FC54A55-B708-2A44-A571-30324A3E0756}"/>
              </a:ext>
            </a:extLst>
          </p:cNvPr>
          <p:cNvSpPr txBox="1">
            <a:spLocks noChangeArrowheads="1"/>
          </p:cNvSpPr>
          <p:nvPr/>
        </p:nvSpPr>
        <p:spPr>
          <a:xfrm>
            <a:off x="897050" y="501960"/>
            <a:ext cx="7348822" cy="857610"/>
          </a:xfrm>
          <a:prstGeom prst="rect">
            <a:avLst/>
          </a:prstGeom>
          <a:ln/>
        </p:spPr>
        <p:txBody>
          <a:bodyPr vert="horz" lIns="61235" tIns="31842" rIns="61235" bIns="3184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mediale)</a:t>
            </a:r>
          </a:p>
        </p:txBody>
      </p:sp>
    </p:spTree>
    <p:extLst>
      <p:ext uri="{BB962C8B-B14F-4D97-AF65-F5344CB8AC3E}">
        <p14:creationId xmlns:p14="http://schemas.microsoft.com/office/powerpoint/2010/main" val="630466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C5FEBBC-5EA7-0345-BF10-A266887FC1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30420"/>
            <a:ext cx="9143999" cy="5636599"/>
          </a:xfrm>
          <a:prstGeom prst="rect">
            <a:avLst/>
          </a:prstGeom>
        </p:spPr>
      </p:pic>
    </p:spTree>
    <p:extLst>
      <p:ext uri="{BB962C8B-B14F-4D97-AF65-F5344CB8AC3E}">
        <p14:creationId xmlns:p14="http://schemas.microsoft.com/office/powerpoint/2010/main" val="680075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0A47-4DDC-4D49-92DE-557C87FD6F83}"/>
              </a:ext>
            </a:extLst>
          </p:cNvPr>
          <p:cNvSpPr>
            <a:spLocks noGrp="1"/>
          </p:cNvSpPr>
          <p:nvPr>
            <p:ph type="title"/>
          </p:nvPr>
        </p:nvSpPr>
        <p:spPr>
          <a:xfrm>
            <a:off x="628650" y="0"/>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LOBI FRONTALE e PARIETALE</a:t>
            </a:r>
          </a:p>
        </p:txBody>
      </p:sp>
      <p:sp>
        <p:nvSpPr>
          <p:cNvPr id="3" name="Segnaposto contenuto 2">
            <a:extLst>
              <a:ext uri="{FF2B5EF4-FFF2-40B4-BE49-F238E27FC236}">
                <a16:creationId xmlns:a16="http://schemas.microsoft.com/office/drawing/2014/main" id="{F950C7AB-73EE-B34C-AE39-904FAA5C8E2E}"/>
              </a:ext>
            </a:extLst>
          </p:cNvPr>
          <p:cNvSpPr>
            <a:spLocks noGrp="1"/>
          </p:cNvSpPr>
          <p:nvPr>
            <p:ph idx="1"/>
          </p:nvPr>
        </p:nvSpPr>
        <p:spPr>
          <a:xfrm>
            <a:off x="1076445" y="1325563"/>
            <a:ext cx="7438906" cy="4890774"/>
          </a:xfrm>
        </p:spPr>
        <p:txBody>
          <a:bodyPr>
            <a:normAutofit lnSpcReduction="10000"/>
          </a:bodyPr>
          <a:lstStyle/>
          <a:p>
            <a:pPr marL="0" indent="0">
              <a:buNone/>
            </a:pPr>
            <a:r>
              <a:rPr lang="it-IT" dirty="0">
                <a:latin typeface="Chalkboard SE" panose="03050602040202020205" pitchFamily="66" charset="77"/>
              </a:rPr>
              <a:t>Sono rispettivamente coinvolti, il LOBO FRONTALE nelle Attività Motorie ed Associative; il LOBO PARIETALE nella Sensibilità Generale e nell’ Integrazione di informazioni inerenti anche Sensibilità Specifica.</a:t>
            </a:r>
          </a:p>
          <a:p>
            <a:pPr marL="0" indent="0">
              <a:buNone/>
            </a:pPr>
            <a:r>
              <a:rPr lang="it-IT" dirty="0">
                <a:latin typeface="Chalkboard SE" panose="03050602040202020205" pitchFamily="66" charset="77"/>
              </a:rPr>
              <a:t>Nei 2 Lobi, a livello delle 2 Aree, rispettivamente Area Motrice Primaria (Area 4 di </a:t>
            </a:r>
            <a:r>
              <a:rPr lang="it-IT" dirty="0" err="1">
                <a:latin typeface="Chalkboard SE" panose="03050602040202020205" pitchFamily="66" charset="77"/>
              </a:rPr>
              <a:t>Brodman</a:t>
            </a:r>
            <a:r>
              <a:rPr lang="it-IT" dirty="0">
                <a:latin typeface="Chalkboard SE" panose="03050602040202020205" pitchFamily="66" charset="77"/>
              </a:rPr>
              <a:t>) ed Area Sensitiva Primaria (Area 3,1,2), si può riscontrare una «Rappresentazione </a:t>
            </a:r>
            <a:r>
              <a:rPr lang="it-IT" dirty="0" err="1">
                <a:latin typeface="Chalkboard SE" panose="03050602040202020205" pitchFamily="66" charset="77"/>
              </a:rPr>
              <a:t>Somatotopica</a:t>
            </a:r>
            <a:r>
              <a:rPr lang="it-IT" dirty="0">
                <a:latin typeface="Chalkboard SE" panose="03050602040202020205" pitchFamily="66" charset="77"/>
              </a:rPr>
              <a:t>», nell’ «Homunculus </a:t>
            </a:r>
            <a:r>
              <a:rPr lang="it-IT" dirty="0" err="1">
                <a:latin typeface="Chalkboard SE" panose="03050602040202020205" pitchFamily="66" charset="77"/>
              </a:rPr>
              <a:t>Motorius</a:t>
            </a:r>
            <a:r>
              <a:rPr lang="it-IT" dirty="0">
                <a:latin typeface="Chalkboard SE" panose="03050602040202020205" pitchFamily="66" charset="77"/>
              </a:rPr>
              <a:t>» e nell’ «Homunculus </a:t>
            </a:r>
            <a:r>
              <a:rPr lang="it-IT" dirty="0" err="1">
                <a:latin typeface="Chalkboard SE" panose="03050602040202020205" pitchFamily="66" charset="77"/>
              </a:rPr>
              <a:t>Sensitivus</a:t>
            </a:r>
            <a:r>
              <a:rPr lang="it-IT" dirty="0">
                <a:latin typeface="Chalkboard SE" panose="03050602040202020205" pitchFamily="66" charset="77"/>
              </a:rPr>
              <a:t>».</a:t>
            </a:r>
          </a:p>
        </p:txBody>
      </p:sp>
    </p:spTree>
    <p:extLst>
      <p:ext uri="{BB962C8B-B14F-4D97-AF65-F5344CB8AC3E}">
        <p14:creationId xmlns:p14="http://schemas.microsoft.com/office/powerpoint/2010/main" val="617450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a:extLst>
              <a:ext uri="{FF2B5EF4-FFF2-40B4-BE49-F238E27FC236}">
                <a16:creationId xmlns:a16="http://schemas.microsoft.com/office/drawing/2014/main" id="{F7766C8D-5D51-6947-97D1-BCC1674958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2363" y="241300"/>
            <a:ext cx="6899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4D35A64-4ADB-5F4F-A6DE-9E6A8F4DC72D}"/>
              </a:ext>
            </a:extLst>
          </p:cNvPr>
          <p:cNvSpPr txBox="1"/>
          <p:nvPr/>
        </p:nvSpPr>
        <p:spPr>
          <a:xfrm>
            <a:off x="534702" y="1907352"/>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
        <p:nvSpPr>
          <p:cNvPr id="4" name="CasellaDiTesto 3">
            <a:extLst>
              <a:ext uri="{FF2B5EF4-FFF2-40B4-BE49-F238E27FC236}">
                <a16:creationId xmlns:a16="http://schemas.microsoft.com/office/drawing/2014/main" id="{0D13D1F8-2477-9F4F-BD0E-5F5326A2FB50}"/>
              </a:ext>
            </a:extLst>
          </p:cNvPr>
          <p:cNvSpPr txBox="1"/>
          <p:nvPr/>
        </p:nvSpPr>
        <p:spPr>
          <a:xfrm>
            <a:off x="6816597" y="1902424"/>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Tree>
    <p:extLst>
      <p:ext uri="{BB962C8B-B14F-4D97-AF65-F5344CB8AC3E}">
        <p14:creationId xmlns:p14="http://schemas.microsoft.com/office/powerpoint/2010/main" val="2024639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CFB822-E926-5541-A1DA-3F34094B76D2}"/>
              </a:ext>
            </a:extLst>
          </p:cNvPr>
          <p:cNvPicPr>
            <a:picLocks noChangeAspect="1"/>
          </p:cNvPicPr>
          <p:nvPr/>
        </p:nvPicPr>
        <p:blipFill>
          <a:blip r:embed="rId2"/>
          <a:stretch>
            <a:fillRect/>
          </a:stretch>
        </p:blipFill>
        <p:spPr>
          <a:xfrm>
            <a:off x="1" y="1106129"/>
            <a:ext cx="9144000" cy="5751871"/>
          </a:xfrm>
          <a:prstGeom prst="rect">
            <a:avLst/>
          </a:prstGeom>
        </p:spPr>
      </p:pic>
      <p:sp>
        <p:nvSpPr>
          <p:cNvPr id="3" name="CasellaDiTesto 2">
            <a:extLst>
              <a:ext uri="{FF2B5EF4-FFF2-40B4-BE49-F238E27FC236}">
                <a16:creationId xmlns:a16="http://schemas.microsoft.com/office/drawing/2014/main" id="{AD80C4BA-8E6C-534B-9FBE-3A045349FF93}"/>
              </a:ext>
            </a:extLst>
          </p:cNvPr>
          <p:cNvSpPr txBox="1"/>
          <p:nvPr/>
        </p:nvSpPr>
        <p:spPr>
          <a:xfrm>
            <a:off x="3368233" y="0"/>
            <a:ext cx="2587824" cy="523220"/>
          </a:xfrm>
          <a:prstGeom prst="rect">
            <a:avLst/>
          </a:prstGeom>
          <a:noFill/>
        </p:spPr>
        <p:txBody>
          <a:bodyPr wrap="none" rtlCol="0">
            <a:spAutoFit/>
          </a:bodyPr>
          <a:lstStyle/>
          <a:p>
            <a:r>
              <a:rPr lang="it-IT" sz="2800" dirty="0">
                <a:latin typeface="Cooper Black" panose="0208090404030B020404" pitchFamily="18" charset="77"/>
              </a:rPr>
              <a:t>HOMUNCULI</a:t>
            </a:r>
          </a:p>
        </p:txBody>
      </p:sp>
      <p:sp>
        <p:nvSpPr>
          <p:cNvPr id="4" name="CasellaDiTesto 3">
            <a:extLst>
              <a:ext uri="{FF2B5EF4-FFF2-40B4-BE49-F238E27FC236}">
                <a16:creationId xmlns:a16="http://schemas.microsoft.com/office/drawing/2014/main" id="{728B82B8-9D3A-5B4B-8F02-41293012039D}"/>
              </a:ext>
            </a:extLst>
          </p:cNvPr>
          <p:cNvSpPr txBox="1"/>
          <p:nvPr/>
        </p:nvSpPr>
        <p:spPr>
          <a:xfrm>
            <a:off x="324091" y="616726"/>
            <a:ext cx="2557110" cy="523220"/>
          </a:xfrm>
          <a:prstGeom prst="rect">
            <a:avLst/>
          </a:prstGeom>
          <a:noFill/>
        </p:spPr>
        <p:txBody>
          <a:bodyPr wrap="none" rtlCol="0">
            <a:spAutoFit/>
          </a:bodyPr>
          <a:lstStyle/>
          <a:p>
            <a:r>
              <a:rPr lang="it-IT" sz="2800" dirty="0">
                <a:latin typeface="Cooper Black" panose="0208090404030B020404" pitchFamily="18" charset="77"/>
              </a:rPr>
              <a:t>SENSITIVUS</a:t>
            </a:r>
          </a:p>
        </p:txBody>
      </p:sp>
      <p:sp>
        <p:nvSpPr>
          <p:cNvPr id="5" name="Rettangolo 4">
            <a:extLst>
              <a:ext uri="{FF2B5EF4-FFF2-40B4-BE49-F238E27FC236}">
                <a16:creationId xmlns:a16="http://schemas.microsoft.com/office/drawing/2014/main" id="{81C2DC6B-F1BB-744F-B3F3-FC54841242FC}"/>
              </a:ext>
            </a:extLst>
          </p:cNvPr>
          <p:cNvSpPr/>
          <p:nvPr/>
        </p:nvSpPr>
        <p:spPr>
          <a:xfrm>
            <a:off x="5956057" y="625780"/>
            <a:ext cx="2261196" cy="523220"/>
          </a:xfrm>
          <a:prstGeom prst="rect">
            <a:avLst/>
          </a:prstGeom>
        </p:spPr>
        <p:txBody>
          <a:bodyPr wrap="none">
            <a:spAutoFit/>
          </a:bodyPr>
          <a:lstStyle/>
          <a:p>
            <a:r>
              <a:rPr lang="it-IT" sz="2800" dirty="0">
                <a:latin typeface="Cooper Black" panose="0208090404030B020404" pitchFamily="18" charset="77"/>
              </a:rPr>
              <a:t>MOTORIUS</a:t>
            </a:r>
          </a:p>
        </p:txBody>
      </p:sp>
    </p:spTree>
    <p:extLst>
      <p:ext uri="{BB962C8B-B14F-4D97-AF65-F5344CB8AC3E}">
        <p14:creationId xmlns:p14="http://schemas.microsoft.com/office/powerpoint/2010/main" val="557551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103FA4-B1D1-114B-8FB0-83BC1C78565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00511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E2BCE-4CD0-AB4D-BAB2-982F8F772A2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27197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91612"/>
            <a:ext cx="9144000"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 LOBO FRONTALE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29698" name="Rectangle 2"/>
          <p:cNvSpPr>
            <a:spLocks noGrp="1" noChangeArrowheads="1"/>
          </p:cNvSpPr>
          <p:nvPr>
            <p:ph idx="1"/>
          </p:nvPr>
        </p:nvSpPr>
        <p:spPr>
          <a:xfrm>
            <a:off x="730882" y="996098"/>
            <a:ext cx="7349924" cy="5586883"/>
          </a:xfrm>
          <a:ln/>
        </p:spPr>
        <p:txBody>
          <a:bodyPr vert="horz" lIns="61235" tIns="31842" rIns="61235" bIns="31842" rtlCol="0">
            <a:normAutofit lnSpcReduction="10000"/>
          </a:bodyPr>
          <a:lstStyle/>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Il LOBO FRONTALE è coinvolto in una serie di funzioni così riassumibili: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	</a:t>
            </a:r>
            <a:r>
              <a:rPr lang="it-IT" altLang="it-IT" sz="2585" dirty="0">
                <a:latin typeface="Chalkboard SE" panose="03050602040202020205" pitchFamily="66" charset="77"/>
              </a:rPr>
              <a:t> - pianificazione ed esecuzione dei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movimenti del corpo e degli occhi (AREE MOTRICI e PREMOTRICI);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(AREA di BROCA’ per l’ articolazione del linguaggio nel Lobo Frontale Sinistro);</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comportamentali;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cognitive;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-emozioni.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Queste ultime tre funzioni sono ascrivibili alle numerose AREE ASSOCIATIVE del Lobo Frontale.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1234266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57298" y="88643"/>
            <a:ext cx="8872695"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PARIETALE</a:t>
            </a:r>
          </a:p>
        </p:txBody>
      </p:sp>
      <p:sp>
        <p:nvSpPr>
          <p:cNvPr id="31746" name="Rectangle 2"/>
          <p:cNvSpPr>
            <a:spLocks noGrp="1" noChangeArrowheads="1"/>
          </p:cNvSpPr>
          <p:nvPr>
            <p:ph idx="1"/>
          </p:nvPr>
        </p:nvSpPr>
        <p:spPr>
          <a:xfrm>
            <a:off x="682905" y="974691"/>
            <a:ext cx="7859211" cy="5406012"/>
          </a:xfrm>
          <a:ln/>
        </p:spPr>
        <p:txBody>
          <a:bodyPr vert="horz" lIns="61235" tIns="31842" rIns="61235" bIns="31842" rtlCol="0">
            <a:normAutofit/>
          </a:bodyPr>
          <a:lstStyle/>
          <a:p>
            <a:pPr marL="220338" indent="-220338">
              <a:spcBef>
                <a:spcPts val="476"/>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b="1" dirty="0">
                <a:latin typeface="Comic Sans MS" panose="030F0902030302020204" pitchFamily="66" charset="0"/>
              </a:rPr>
              <a:t>CIRCONVOLUZIONE PARIETALE ASCENDENTE, dove risiede l’ AREA SOMATOSENSITIVA PRIMARIA (Area 3,1,2)</a:t>
            </a:r>
            <a:r>
              <a:rPr lang="it-IT" altLang="it-IT" sz="2400" dirty="0">
                <a:latin typeface="Comic Sans MS" panose="030F0902030302020204" pitchFamily="66" charset="0"/>
              </a:rPr>
              <a:t> per la percezione della SENSIBILITA’ GENERALE (tatto, temperatura, dolore, propriocezione cosciente).</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latin typeface="Comic Sans MS" panose="030F0902030302020204" pitchFamily="66" charset="0"/>
            </a:endParaRPr>
          </a:p>
          <a:p>
            <a:pPr marL="220338" indent="-220338">
              <a:spcBef>
                <a:spcPts val="476"/>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b="1" dirty="0">
                <a:latin typeface="Comic Sans MS" panose="030F0902030302020204" pitchFamily="66" charset="0"/>
              </a:rPr>
              <a:t>CIRCONVOLUZIONE PARIETALE SUPERIORE</a:t>
            </a:r>
            <a:r>
              <a:rPr lang="it-IT" altLang="it-IT" sz="2400" dirty="0">
                <a:latin typeface="Comic Sans MS" panose="030F0902030302020204" pitchFamily="66" charset="0"/>
              </a:rPr>
              <a:t> per l’elaborazione ulteriore di informazioni sensitive ed una migliore rappresentazione spaziale del proprio corpo (SOMATOTOPIA)</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dirty="0">
                <a:latin typeface="Comic Sans MS" panose="030F0902030302020204" pitchFamily="66" charset="0"/>
              </a:rPr>
              <a:t> </a:t>
            </a:r>
          </a:p>
          <a:p>
            <a:pPr marL="220338" indent="-220338">
              <a:spcBef>
                <a:spcPts val="476"/>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b="1" dirty="0">
                <a:latin typeface="Comic Sans MS" panose="030F0902030302020204" pitchFamily="66" charset="0"/>
              </a:rPr>
              <a:t>CIRCONVOLUZIONE PARIETALE INFERIORE</a:t>
            </a:r>
            <a:r>
              <a:rPr lang="it-IT" altLang="it-IT" sz="2400" dirty="0">
                <a:latin typeface="Comic Sans MS" panose="030F0902030302020204" pitchFamily="66" charset="0"/>
              </a:rPr>
              <a:t> per linguaggio, pensiero matematico, percezione visivo-spaziale ( in risposta alla domanda “dove ? ”)</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905" dirty="0">
              <a:solidFill>
                <a:srgbClr val="FFFFFF"/>
              </a:solidFill>
            </a:endParaRPr>
          </a:p>
        </p:txBody>
      </p:sp>
    </p:spTree>
    <p:extLst>
      <p:ext uri="{BB962C8B-B14F-4D97-AF65-F5344CB8AC3E}">
        <p14:creationId xmlns:p14="http://schemas.microsoft.com/office/powerpoint/2010/main" val="33346891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02036" y="101724"/>
            <a:ext cx="8502653"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 pos="6895280" algn="l"/>
                <a:tab pos="7387800" algn="l"/>
                <a:tab pos="7880320" algn="l"/>
                <a:tab pos="8372840"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OCCIPITALE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2770" name="Rectangle 2"/>
          <p:cNvSpPr>
            <a:spLocks noGrp="1" noChangeArrowheads="1"/>
          </p:cNvSpPr>
          <p:nvPr>
            <p:ph idx="1"/>
          </p:nvPr>
        </p:nvSpPr>
        <p:spPr>
          <a:xfrm>
            <a:off x="302036" y="1319306"/>
            <a:ext cx="8671142" cy="4418303"/>
          </a:xfrm>
          <a:ln/>
        </p:spPr>
        <p:txBody>
          <a:bodyPr vert="horz" lIns="61235" tIns="31842" rIns="61235" bIns="31842" rtlCol="0">
            <a:normAutofit/>
          </a:bodyPr>
          <a:lstStyle/>
          <a:p>
            <a:pPr marL="220338" indent="-220338">
              <a:lnSpc>
                <a:spcPct val="100000"/>
              </a:lnSpc>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pperplate Gothic Bold" panose="020E0705020206020404" pitchFamily="34" charset="77"/>
              </a:rPr>
              <a:t>PERCEZIONE VISIVA, a livello della corteccia della cosiddetta «SCISSURA CALCARINA</a:t>
            </a:r>
            <a:r>
              <a:rPr lang="it-IT" altLang="it-IT" sz="2176" b="1" dirty="0">
                <a:latin typeface="Arial Black" panose="020B0A04020102020204" pitchFamily="34" charset="0"/>
              </a:rPr>
              <a:t>» </a:t>
            </a:r>
            <a:r>
              <a:rPr lang="it-IT" altLang="it-IT" sz="3200" b="1" dirty="0">
                <a:latin typeface="Gurmukhi MN" panose="02020600050405020304" pitchFamily="18" charset="0"/>
                <a:cs typeface="Gurmukhi MN" panose="02020600050405020304" pitchFamily="18" charset="0"/>
              </a:rPr>
              <a:t>(Area 19 di </a:t>
            </a:r>
            <a:r>
              <a:rPr lang="it-IT" altLang="it-IT" sz="3200" b="1" dirty="0" err="1">
                <a:latin typeface="Gurmukhi MN" panose="02020600050405020304" pitchFamily="18" charset="0"/>
                <a:cs typeface="Gurmukhi MN" panose="02020600050405020304" pitchFamily="18" charset="0"/>
              </a:rPr>
              <a:t>Brodmann</a:t>
            </a:r>
            <a:r>
              <a:rPr lang="it-IT" altLang="it-IT" sz="3200" b="1" dirty="0">
                <a:latin typeface="Gurmukhi MN" panose="02020600050405020304" pitchFamily="18" charset="0"/>
                <a:cs typeface="Gurmukhi MN" panose="02020600050405020304" pitchFamily="18" charset="0"/>
              </a:rPr>
              <a:t>)</a:t>
            </a:r>
          </a:p>
        </p:txBody>
      </p:sp>
      <p:pic>
        <p:nvPicPr>
          <p:cNvPr id="3" name="Immagine 2">
            <a:extLst>
              <a:ext uri="{FF2B5EF4-FFF2-40B4-BE49-F238E27FC236}">
                <a16:creationId xmlns:a16="http://schemas.microsoft.com/office/drawing/2014/main" id="{C9330D3F-FEEC-43C9-AFC3-C99C1F925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6" t="4566" r="10163" b="46191"/>
          <a:stretch/>
        </p:blipFill>
        <p:spPr>
          <a:xfrm>
            <a:off x="625747" y="2733153"/>
            <a:ext cx="7985690" cy="3753122"/>
          </a:xfrm>
          <a:prstGeom prst="rect">
            <a:avLst/>
          </a:prstGeom>
        </p:spPr>
      </p:pic>
    </p:spTree>
    <p:extLst>
      <p:ext uri="{BB962C8B-B14F-4D97-AF65-F5344CB8AC3E}">
        <p14:creationId xmlns:p14="http://schemas.microsoft.com/office/powerpoint/2010/main" val="4850461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42641" y="-357808"/>
            <a:ext cx="6858720" cy="1006312"/>
          </a:xfrm>
          <a:ln/>
        </p:spPr>
        <p:txBody>
          <a:bodyPr vert="horz" lIns="61235" tIns="31842" rIns="61235" bIns="31842" rtlCol="0" anchor="b" anchorCtr="1">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TELENCEFALO </a:t>
            </a:r>
          </a:p>
        </p:txBody>
      </p:sp>
      <p:sp>
        <p:nvSpPr>
          <p:cNvPr id="19458" name="Rectangle 2"/>
          <p:cNvSpPr>
            <a:spLocks noGrp="1" noChangeArrowheads="1"/>
          </p:cNvSpPr>
          <p:nvPr>
            <p:ph type="subTitle" idx="4294967295"/>
          </p:nvPr>
        </p:nvSpPr>
        <p:spPr bwMode="auto">
          <a:xfrm>
            <a:off x="715979" y="805069"/>
            <a:ext cx="7285382" cy="526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92500" lnSpcReduction="10000"/>
          </a:bodyPr>
          <a:lstStyle/>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porzione più sviluppata dell’ encefalo nella specie umana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2381"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sede del SNC tramite la quale vengono svolte </a:t>
            </a:r>
            <a:r>
              <a:rPr lang="it-IT" altLang="it-IT" sz="2381" dirty="0" err="1">
                <a:latin typeface="Copperplate Gothic Bold" panose="020E0705020206020404" pitchFamily="34" charset="77"/>
              </a:rPr>
              <a:t>attivita’</a:t>
            </a:r>
            <a:r>
              <a:rPr lang="it-IT" altLang="it-IT" sz="2381" dirty="0">
                <a:latin typeface="Copperplate Gothic Bold" panose="020E0705020206020404" pitchFamily="34" charset="77"/>
              </a:rPr>
              <a:t> che coinvolgono la COSCIENZA dell’ individuo</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Per suo tramite si possono attivare movimenti VOLONTARI della Muscolatura Scheletrica e l’attività sensitiva e/o sensoriale viene portata alla COSCIENZA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inoltre, la sede di complesse integrazioni tra le attività sensitive e/o sensoriali e le attività motorie</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Vi è localizzato il sistema emotivo dell’ individuo ed è la sede della memoria</a:t>
            </a:r>
            <a:endParaRPr lang="it-IT" altLang="it-IT" sz="1905"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1905"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608867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81354" y="411982"/>
            <a:ext cx="8782260" cy="894303"/>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TEMPORALE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3794" name="Rectangle 2"/>
          <p:cNvSpPr>
            <a:spLocks noGrp="1" noChangeArrowheads="1"/>
          </p:cNvSpPr>
          <p:nvPr>
            <p:ph idx="1"/>
          </p:nvPr>
        </p:nvSpPr>
        <p:spPr>
          <a:xfrm>
            <a:off x="281354" y="1306285"/>
            <a:ext cx="8681776" cy="5235192"/>
          </a:xfrm>
          <a:ln/>
        </p:spPr>
        <p:txBody>
          <a:bodyPr vert="horz" lIns="61235" tIns="31842" rIns="61235" bIns="31842" rtlCol="0">
            <a:noAutofit/>
          </a:bodyPr>
          <a:lstStyle/>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SUPERIORE e MEDIA per la percezione e localizzazione spaziale dei suoni;</a:t>
            </a:r>
          </a:p>
          <a:p>
            <a:pPr marL="225739" indent="-220338">
              <a:spcBef>
                <a:spcPts val="408"/>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AREA DI WERNICKE coinvolta nella comprensione del linguaggio parlato;</a:t>
            </a:r>
          </a:p>
          <a:p>
            <a:pPr marL="225739" indent="-220338">
              <a:spcBef>
                <a:spcPts val="408"/>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INFERIORE per la percezione visiva delle forme e dei colori;</a:t>
            </a:r>
          </a:p>
          <a:p>
            <a:pPr marL="225739" indent="-220338">
              <a:spcBef>
                <a:spcPts val="408"/>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POLO TEMPORALE coinvolta nelle emozioni </a:t>
            </a:r>
          </a:p>
          <a:p>
            <a:pPr marL="0" indent="0">
              <a:spcBef>
                <a:spcPts val="408"/>
              </a:spcBef>
              <a:buClr>
                <a:srgbClr val="A3C145"/>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 insieme alle zone adiacenti del lobo frontale).</a:t>
            </a:r>
          </a:p>
        </p:txBody>
      </p:sp>
    </p:spTree>
    <p:extLst>
      <p:ext uri="{BB962C8B-B14F-4D97-AF65-F5344CB8AC3E}">
        <p14:creationId xmlns:p14="http://schemas.microsoft.com/office/powerpoint/2010/main" val="340242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636A48E-3071-9B40-A351-6ED608A37CD8}"/>
              </a:ext>
            </a:extLst>
          </p:cNvPr>
          <p:cNvPicPr>
            <a:picLocks noChangeAspect="1"/>
          </p:cNvPicPr>
          <p:nvPr/>
        </p:nvPicPr>
        <p:blipFill>
          <a:blip r:embed="rId2"/>
          <a:stretch>
            <a:fillRect/>
          </a:stretch>
        </p:blipFill>
        <p:spPr>
          <a:xfrm>
            <a:off x="94336" y="0"/>
            <a:ext cx="8876044" cy="6821573"/>
          </a:xfrm>
          <a:prstGeom prst="rect">
            <a:avLst/>
          </a:prstGeom>
        </p:spPr>
      </p:pic>
    </p:spTree>
    <p:extLst>
      <p:ext uri="{BB962C8B-B14F-4D97-AF65-F5344CB8AC3E}">
        <p14:creationId xmlns:p14="http://schemas.microsoft.com/office/powerpoint/2010/main" val="415659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GRIGIA</a:t>
            </a:r>
          </a:p>
        </p:txBody>
      </p:sp>
    </p:spTree>
    <p:extLst>
      <p:ext uri="{BB962C8B-B14F-4D97-AF65-F5344CB8AC3E}">
        <p14:creationId xmlns:p14="http://schemas.microsoft.com/office/powerpoint/2010/main" val="1541048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71755-7EB2-6442-88F0-7EE607F2ECB9}"/>
              </a:ext>
            </a:extLst>
          </p:cNvPr>
          <p:cNvSpPr>
            <a:spLocks noGrp="1"/>
          </p:cNvSpPr>
          <p:nvPr>
            <p:ph type="title"/>
          </p:nvPr>
        </p:nvSpPr>
        <p:spPr>
          <a:xfrm>
            <a:off x="0" y="0"/>
            <a:ext cx="9144000" cy="762634"/>
          </a:xfrm>
        </p:spPr>
        <p:txBody>
          <a:bodyPr>
            <a:normAutofit/>
          </a:bodyPr>
          <a:lstStyle/>
          <a:p>
            <a:pPr algn="ctr"/>
            <a:r>
              <a:rPr lang="it-IT" sz="3200" b="1" dirty="0">
                <a:latin typeface="Gurmukhi MN" panose="02020600050405020304" pitchFamily="18" charset="0"/>
                <a:cs typeface="Gurmukhi MN" panose="02020600050405020304" pitchFamily="18" charset="0"/>
              </a:rPr>
              <a:t>SOSTANZA GRIGIA DEL TELENCEFALO</a:t>
            </a:r>
          </a:p>
        </p:txBody>
      </p:sp>
      <p:sp>
        <p:nvSpPr>
          <p:cNvPr id="3" name="Segnaposto contenuto 2">
            <a:extLst>
              <a:ext uri="{FF2B5EF4-FFF2-40B4-BE49-F238E27FC236}">
                <a16:creationId xmlns:a16="http://schemas.microsoft.com/office/drawing/2014/main" id="{9ABCE88C-40E9-4343-A424-016AD6B4D4F6}"/>
              </a:ext>
            </a:extLst>
          </p:cNvPr>
          <p:cNvSpPr>
            <a:spLocks noGrp="1"/>
          </p:cNvSpPr>
          <p:nvPr>
            <p:ph idx="1"/>
          </p:nvPr>
        </p:nvSpPr>
        <p:spPr>
          <a:xfrm>
            <a:off x="347207" y="762634"/>
            <a:ext cx="8651019" cy="5974080"/>
          </a:xfrm>
        </p:spPr>
        <p:txBody>
          <a:bodyPr>
            <a:normAutofit/>
          </a:bodyPr>
          <a:lstStyle/>
          <a:p>
            <a:pPr marL="0" indent="0">
              <a:buNone/>
            </a:pPr>
            <a:r>
              <a:rPr lang="it-IT" sz="2400" b="1" dirty="0">
                <a:latin typeface="Chalkduster" panose="03050602040202020205" pitchFamily="66" charset="77"/>
              </a:rPr>
              <a:t>Nel Telencefalo, la Sostanza Grigia si organizza secondo 2 diverse modalità:</a:t>
            </a:r>
          </a:p>
          <a:p>
            <a:pPr marL="0" indent="0">
              <a:buNone/>
            </a:pPr>
            <a:endParaRPr lang="it-IT" sz="2400" b="1" dirty="0">
              <a:latin typeface="Chalkduster" panose="03050602040202020205" pitchFamily="66" charset="77"/>
            </a:endParaRPr>
          </a:p>
          <a:p>
            <a:pPr>
              <a:buFontTx/>
              <a:buChar char="-"/>
            </a:pPr>
            <a:r>
              <a:rPr lang="it-IT" sz="2400" b="1" dirty="0">
                <a:latin typeface="Chalkduster" panose="03050602040202020205" pitchFamily="66" charset="77"/>
              </a:rPr>
              <a:t>CORTECCIA TELENCEFALICA (o CEREBRALE), che riveste la Superficie Esterna del Telencefalo, penetrando nelle scissure e nei solchi e garantendo, così, una rilevante estensione spaziale;</a:t>
            </a:r>
          </a:p>
          <a:p>
            <a:pPr>
              <a:buFontTx/>
              <a:buChar char="-"/>
            </a:pPr>
            <a:r>
              <a:rPr lang="it-IT" sz="2400" b="1" dirty="0">
                <a:latin typeface="Chalkduster" panose="03050602040202020205" pitchFamily="66" charset="77"/>
              </a:rPr>
              <a:t>NUCLEI PROFONDI, sono «immersi» nella Sostanza Bianca Telencefalica e provvedono a svolgere funzioni di «modulazione» funzionale sulla Corteccia stessa, nell’ambito sia della attività motoria, sia degli aspetti comportamentali.</a:t>
            </a:r>
          </a:p>
        </p:txBody>
      </p:sp>
    </p:spTree>
    <p:extLst>
      <p:ext uri="{BB962C8B-B14F-4D97-AF65-F5344CB8AC3E}">
        <p14:creationId xmlns:p14="http://schemas.microsoft.com/office/powerpoint/2010/main" val="1956829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1" y="537587"/>
            <a:ext cx="9143999" cy="777682"/>
          </a:xfrm>
          <a:ln/>
        </p:spPr>
        <p:txBody>
          <a:bodyPr vert="horz" lIns="61235" tIns="31842" rIns="61235" bIns="31842" rtlCol="0" anchor="ctr">
            <a:normAutofit fontScale="90000"/>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600" b="1" dirty="0">
                <a:latin typeface="Gurmukhi MN" panose="02020600050405020304" pitchFamily="18" charset="0"/>
                <a:cs typeface="Gurmukhi MN" panose="02020600050405020304" pitchFamily="18" charset="0"/>
              </a:rPr>
              <a:t>AREE CORTICALI DI BRODMANN</a:t>
            </a:r>
            <a:br>
              <a:rPr lang="it-IT" altLang="it-IT" sz="2449" dirty="0"/>
            </a:br>
            <a:endParaRPr lang="it-IT" altLang="it-IT" sz="2449" dirty="0"/>
          </a:p>
        </p:txBody>
      </p:sp>
      <p:sp>
        <p:nvSpPr>
          <p:cNvPr id="37890" name="Rectangle 2"/>
          <p:cNvSpPr>
            <a:spLocks noGrp="1" noChangeArrowheads="1"/>
          </p:cNvSpPr>
          <p:nvPr>
            <p:ph idx="1"/>
          </p:nvPr>
        </p:nvSpPr>
        <p:spPr>
          <a:xfrm>
            <a:off x="463826" y="1315269"/>
            <a:ext cx="8103777" cy="5542731"/>
          </a:xfrm>
          <a:ln/>
        </p:spPr>
        <p:txBody>
          <a:bodyPr vert="horz" lIns="61235" tIns="31842" rIns="61235" bIns="31842" rtlCol="0">
            <a:normAutofit/>
          </a:bodyPr>
          <a:lstStyle/>
          <a:p>
            <a:pPr indent="-220338" algn="just">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t>		</a:t>
            </a:r>
            <a:r>
              <a:rPr lang="it-IT" altLang="it-IT" sz="3200" b="1" dirty="0">
                <a:latin typeface="Comic Sans MS" panose="030F0902030302020204" pitchFamily="66" charset="0"/>
              </a:rPr>
              <a:t>La mappa corticale di più largo uso è quella di </a:t>
            </a:r>
            <a:r>
              <a:rPr lang="it-IT" altLang="it-IT" sz="3200" b="1" dirty="0" err="1">
                <a:latin typeface="Comic Sans MS" panose="030F0902030302020204" pitchFamily="66" charset="0"/>
              </a:rPr>
              <a:t>Brodmann</a:t>
            </a:r>
            <a:r>
              <a:rPr lang="it-IT" altLang="it-IT" sz="3200" b="1" dirty="0">
                <a:latin typeface="Comic Sans MS" panose="030F0902030302020204" pitchFamily="66" charset="0"/>
              </a:rPr>
              <a:t>, che ha diviso la corteccia in 47 aree sulla base di differenze «</a:t>
            </a:r>
            <a:r>
              <a:rPr lang="it-IT" altLang="it-IT" sz="3200" b="1" dirty="0" err="1">
                <a:latin typeface="Comic Sans MS" panose="030F0902030302020204" pitchFamily="66" charset="0"/>
              </a:rPr>
              <a:t>citoarchitettoniche</a:t>
            </a:r>
            <a:r>
              <a:rPr lang="it-IT" altLang="it-IT" sz="3200" b="1" dirty="0">
                <a:latin typeface="Comic Sans MS" panose="030F0902030302020204" pitchFamily="66" charset="0"/>
              </a:rPr>
              <a:t>» (dimensioni e forma dei neuroni, spessore della corteccia) </a:t>
            </a: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0009953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347862" y="1012787"/>
            <a:ext cx="5811010" cy="777682"/>
          </a:xfrm>
          <a:ln/>
        </p:spPr>
        <p:txBody>
          <a:bodyPr vert="horz" lIns="61235" tIns="31842" rIns="61235" bIns="31842" rtlCol="0" anchor="ctr">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dirty="0"/>
              <a:t> </a:t>
            </a:r>
          </a:p>
        </p:txBody>
      </p:sp>
      <p:pic>
        <p:nvPicPr>
          <p:cNvPr id="3891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799116" y="180870"/>
            <a:ext cx="5174062" cy="6582229"/>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95BEC06-361E-44C5-B2B3-A8719A9F74F9}"/>
              </a:ext>
            </a:extLst>
          </p:cNvPr>
          <p:cNvSpPr txBox="1"/>
          <p:nvPr/>
        </p:nvSpPr>
        <p:spPr>
          <a:xfrm>
            <a:off x="220730" y="112576"/>
            <a:ext cx="3929239" cy="1077218"/>
          </a:xfrm>
          <a:prstGeom prst="rect">
            <a:avLst/>
          </a:prstGeom>
          <a:noFill/>
        </p:spPr>
        <p:txBody>
          <a:bodyPr wrap="square" rtlCol="0">
            <a:spAutoFit/>
          </a:bodyPr>
          <a:lstStyle/>
          <a:p>
            <a:pPr algn="ctr"/>
            <a:r>
              <a:rPr lang="it-IT" sz="3200" b="1" dirty="0">
                <a:latin typeface="Gurmukhi MN" panose="02020600050405020304" pitchFamily="18" charset="0"/>
                <a:cs typeface="Gurmukhi MN" panose="02020600050405020304" pitchFamily="18" charset="0"/>
              </a:rPr>
              <a:t>AREE CORTICALI DI BRODMANN</a:t>
            </a:r>
          </a:p>
        </p:txBody>
      </p:sp>
      <p:sp>
        <p:nvSpPr>
          <p:cNvPr id="3" name="CasellaDiTesto 2">
            <a:extLst>
              <a:ext uri="{FF2B5EF4-FFF2-40B4-BE49-F238E27FC236}">
                <a16:creationId xmlns:a16="http://schemas.microsoft.com/office/drawing/2014/main" id="{FF15A675-DB9F-473B-B4EA-5061165F0810}"/>
              </a:ext>
            </a:extLst>
          </p:cNvPr>
          <p:cNvSpPr txBox="1"/>
          <p:nvPr/>
        </p:nvSpPr>
        <p:spPr>
          <a:xfrm>
            <a:off x="1487996" y="1605297"/>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MEDIALE</a:t>
            </a:r>
          </a:p>
        </p:txBody>
      </p:sp>
      <p:sp>
        <p:nvSpPr>
          <p:cNvPr id="6" name="CasellaDiTesto 5">
            <a:extLst>
              <a:ext uri="{FF2B5EF4-FFF2-40B4-BE49-F238E27FC236}">
                <a16:creationId xmlns:a16="http://schemas.microsoft.com/office/drawing/2014/main" id="{144BCB13-97E7-4473-9C18-89468C917D3F}"/>
              </a:ext>
            </a:extLst>
          </p:cNvPr>
          <p:cNvSpPr txBox="1"/>
          <p:nvPr/>
        </p:nvSpPr>
        <p:spPr>
          <a:xfrm>
            <a:off x="1527218" y="4448280"/>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LATERALE</a:t>
            </a:r>
          </a:p>
        </p:txBody>
      </p:sp>
    </p:spTree>
    <p:extLst>
      <p:ext uri="{BB962C8B-B14F-4D97-AF65-F5344CB8AC3E}">
        <p14:creationId xmlns:p14="http://schemas.microsoft.com/office/powerpoint/2010/main" val="9892823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1E99542-463E-FD40-869F-33962A56E5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1" y="100484"/>
            <a:ext cx="9153832" cy="6541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9730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A78774D-46D7-E446-B450-4B71FD60DC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9" y="80387"/>
            <a:ext cx="9104714" cy="6561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334458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EF4A0B-D29C-2D42-9E38-8E2FE9045D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942879" cy="3219189"/>
          </a:xfrm>
          <a:prstGeom prst="rect">
            <a:avLst/>
          </a:prstGeom>
        </p:spPr>
      </p:pic>
      <p:pic>
        <p:nvPicPr>
          <p:cNvPr id="3" name="Immagine 2">
            <a:extLst>
              <a:ext uri="{FF2B5EF4-FFF2-40B4-BE49-F238E27FC236}">
                <a16:creationId xmlns:a16="http://schemas.microsoft.com/office/drawing/2014/main" id="{E24C8253-7CA8-5C4C-9FD3-8C9B9BADE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9048" y="3056351"/>
            <a:ext cx="5434953" cy="3801650"/>
          </a:xfrm>
          <a:prstGeom prst="rect">
            <a:avLst/>
          </a:prstGeom>
        </p:spPr>
      </p:pic>
      <p:sp>
        <p:nvSpPr>
          <p:cNvPr id="4" name="CasellaDiTesto 3">
            <a:extLst>
              <a:ext uri="{FF2B5EF4-FFF2-40B4-BE49-F238E27FC236}">
                <a16:creationId xmlns:a16="http://schemas.microsoft.com/office/drawing/2014/main" id="{6762EB5A-66FA-4F41-9722-5294724E1C99}"/>
              </a:ext>
            </a:extLst>
          </p:cNvPr>
          <p:cNvSpPr txBox="1"/>
          <p:nvPr/>
        </p:nvSpPr>
        <p:spPr>
          <a:xfrm>
            <a:off x="4797469" y="338203"/>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Laterale</a:t>
            </a:r>
          </a:p>
        </p:txBody>
      </p:sp>
      <p:sp>
        <p:nvSpPr>
          <p:cNvPr id="5" name="CasellaDiTesto 4">
            <a:extLst>
              <a:ext uri="{FF2B5EF4-FFF2-40B4-BE49-F238E27FC236}">
                <a16:creationId xmlns:a16="http://schemas.microsoft.com/office/drawing/2014/main" id="{937ED318-D8C1-C641-8A9F-8A62450699FB}"/>
              </a:ext>
            </a:extLst>
          </p:cNvPr>
          <p:cNvSpPr txBox="1"/>
          <p:nvPr/>
        </p:nvSpPr>
        <p:spPr>
          <a:xfrm>
            <a:off x="139873" y="3725707"/>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Mediale</a:t>
            </a:r>
          </a:p>
        </p:txBody>
      </p:sp>
    </p:spTree>
    <p:extLst>
      <p:ext uri="{BB962C8B-B14F-4D97-AF65-F5344CB8AC3E}">
        <p14:creationId xmlns:p14="http://schemas.microsoft.com/office/powerpoint/2010/main" val="481827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4C0342-4784-6C46-AA1B-BE911B1FF0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63879"/>
            <a:ext cx="4213498" cy="4334005"/>
          </a:xfrm>
          <a:prstGeom prst="rect">
            <a:avLst/>
          </a:prstGeom>
        </p:spPr>
      </p:pic>
      <p:pic>
        <p:nvPicPr>
          <p:cNvPr id="3" name="Immagine 2">
            <a:extLst>
              <a:ext uri="{FF2B5EF4-FFF2-40B4-BE49-F238E27FC236}">
                <a16:creationId xmlns:a16="http://schemas.microsoft.com/office/drawing/2014/main" id="{59FEEBF8-FBD2-7C4D-B1EB-7A9F3229E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6760" y="-43406"/>
            <a:ext cx="5272932" cy="6858000"/>
          </a:xfrm>
          <a:prstGeom prst="rect">
            <a:avLst/>
          </a:prstGeom>
        </p:spPr>
      </p:pic>
      <p:sp>
        <p:nvSpPr>
          <p:cNvPr id="4" name="Rettangolo 3">
            <a:extLst>
              <a:ext uri="{FF2B5EF4-FFF2-40B4-BE49-F238E27FC236}">
                <a16:creationId xmlns:a16="http://schemas.microsoft.com/office/drawing/2014/main" id="{C56A08B6-87AC-F44D-A5B8-318FC6251FB1}"/>
              </a:ext>
            </a:extLst>
          </p:cNvPr>
          <p:cNvSpPr/>
          <p:nvPr/>
        </p:nvSpPr>
        <p:spPr>
          <a:xfrm>
            <a:off x="7240044" y="764088"/>
            <a:ext cx="1881250" cy="2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528C21-B427-BA4C-BA58-00094CC2C05B}"/>
              </a:ext>
            </a:extLst>
          </p:cNvPr>
          <p:cNvSpPr/>
          <p:nvPr/>
        </p:nvSpPr>
        <p:spPr>
          <a:xfrm>
            <a:off x="137786" y="782874"/>
            <a:ext cx="3620022" cy="770353"/>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9A019A-45BD-FD48-96F5-0D515A378A5E}"/>
              </a:ext>
            </a:extLst>
          </p:cNvPr>
          <p:cNvSpPr/>
          <p:nvPr/>
        </p:nvSpPr>
        <p:spPr>
          <a:xfrm>
            <a:off x="137786" y="1553226"/>
            <a:ext cx="3620022" cy="212943"/>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B60E61-FC8B-154A-8C98-CF75BDEC2314}"/>
              </a:ext>
            </a:extLst>
          </p:cNvPr>
          <p:cNvSpPr/>
          <p:nvPr/>
        </p:nvSpPr>
        <p:spPr>
          <a:xfrm>
            <a:off x="137786" y="1766169"/>
            <a:ext cx="3620022" cy="17536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D652725-E809-CA46-BDAD-6DD5C3EF2BD2}"/>
              </a:ext>
            </a:extLst>
          </p:cNvPr>
          <p:cNvSpPr/>
          <p:nvPr/>
        </p:nvSpPr>
        <p:spPr>
          <a:xfrm>
            <a:off x="137786" y="1766169"/>
            <a:ext cx="3620022" cy="1155404"/>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C275432-AFA0-494E-9841-BEC68640A277}"/>
              </a:ext>
            </a:extLst>
          </p:cNvPr>
          <p:cNvSpPr/>
          <p:nvPr/>
        </p:nvSpPr>
        <p:spPr>
          <a:xfrm>
            <a:off x="137786" y="2642991"/>
            <a:ext cx="3620022" cy="27858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3D99C1C-3A09-E44E-83B3-2A20FF224B2C}"/>
              </a:ext>
            </a:extLst>
          </p:cNvPr>
          <p:cNvSpPr/>
          <p:nvPr/>
        </p:nvSpPr>
        <p:spPr>
          <a:xfrm>
            <a:off x="3916760" y="569931"/>
            <a:ext cx="3620022" cy="5448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657661D-167E-3346-85C9-60D1DC88A1AD}"/>
              </a:ext>
            </a:extLst>
          </p:cNvPr>
          <p:cNvSpPr/>
          <p:nvPr/>
        </p:nvSpPr>
        <p:spPr>
          <a:xfrm>
            <a:off x="3916759" y="1464671"/>
            <a:ext cx="3620022" cy="38248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3F410A9-18F6-224E-BB97-96E9C3E48AC5}"/>
              </a:ext>
            </a:extLst>
          </p:cNvPr>
          <p:cNvSpPr/>
          <p:nvPr/>
        </p:nvSpPr>
        <p:spPr>
          <a:xfrm>
            <a:off x="3916760" y="5311037"/>
            <a:ext cx="5014298" cy="39413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6254D63-9A65-E647-8BE9-E90AF3587BD0}"/>
              </a:ext>
            </a:extLst>
          </p:cNvPr>
          <p:cNvSpPr/>
          <p:nvPr/>
        </p:nvSpPr>
        <p:spPr>
          <a:xfrm>
            <a:off x="3916759" y="5705169"/>
            <a:ext cx="5014299" cy="708157"/>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34935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90600" y="0"/>
            <a:ext cx="7161213" cy="6858000"/>
          </a:xfrm>
          <a:prstGeom prst="rect">
            <a:avLst/>
          </a:prstGeom>
          <a:noFill/>
          <a:ln>
            <a:noFill/>
          </a:ln>
        </p:spPr>
      </p:pic>
    </p:spTree>
    <p:extLst>
      <p:ext uri="{BB962C8B-B14F-4D97-AF65-F5344CB8AC3E}">
        <p14:creationId xmlns:p14="http://schemas.microsoft.com/office/powerpoint/2010/main" val="1371522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7BC329A-2162-42F3-A37E-787DEF212FD2}"/>
              </a:ext>
            </a:extLst>
          </p:cNvPr>
          <p:cNvSpPr>
            <a:spLocks noGrp="1"/>
          </p:cNvSpPr>
          <p:nvPr>
            <p:ph type="ctrTitle"/>
          </p:nvPr>
        </p:nvSpPr>
        <p:spPr>
          <a:xfrm>
            <a:off x="1509923" y="1910209"/>
            <a:ext cx="6124157" cy="1790828"/>
          </a:xfrm>
        </p:spPr>
        <p:txBody>
          <a:bodyPr>
            <a:noAutofit/>
          </a:bodyPr>
          <a:lstStyle/>
          <a:p>
            <a:r>
              <a:rPr lang="it-IT" sz="3200" b="1" dirty="0">
                <a:latin typeface="Gurmukhi MN" panose="02020600050405020304" pitchFamily="18" charset="0"/>
                <a:cs typeface="Gurmukhi MN" panose="02020600050405020304" pitchFamily="18" charset="0"/>
              </a:rPr>
              <a:t>Cenni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CITOARCHITETTONICA</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TELENCEFALICA</a:t>
            </a:r>
          </a:p>
        </p:txBody>
      </p:sp>
      <p:sp>
        <p:nvSpPr>
          <p:cNvPr id="5" name="Sottotitolo 4">
            <a:extLst>
              <a:ext uri="{FF2B5EF4-FFF2-40B4-BE49-F238E27FC236}">
                <a16:creationId xmlns:a16="http://schemas.microsoft.com/office/drawing/2014/main" id="{89E2A581-6CF9-4AA5-890B-B20882B328DE}"/>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671306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191465" y="1942225"/>
            <a:ext cx="6761070" cy="856530"/>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latin typeface="Arial Black" panose="020B0A04020102020204" pitchFamily="34" charset="0"/>
              </a:rPr>
              <a:t>STRUTTURA DELLA </a:t>
            </a:r>
            <a:br>
              <a:rPr lang="it-IT" altLang="it-IT" sz="2449" dirty="0">
                <a:solidFill>
                  <a:srgbClr val="FFFFFF"/>
                </a:solidFill>
                <a:latin typeface="Arial Black" panose="020B0A04020102020204" pitchFamily="34" charset="0"/>
              </a:rPr>
            </a:br>
            <a:r>
              <a:rPr lang="it-IT" altLang="it-IT" sz="2449" dirty="0">
                <a:solidFill>
                  <a:srgbClr val="FFFFFF"/>
                </a:solidFill>
                <a:latin typeface="Arial Black" panose="020B0A04020102020204" pitchFamily="34" charset="0"/>
              </a:rPr>
              <a:t>CORTECCIA TELENCEFALICA</a:t>
            </a: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endParaRPr lang="it-IT" altLang="it-IT" sz="2449" dirty="0">
              <a:solidFill>
                <a:srgbClr val="FFFFFF"/>
              </a:solidFill>
              <a:latin typeface="Arial Black" panose="020B0A04020102020204" pitchFamily="34" charset="0"/>
            </a:endParaRPr>
          </a:p>
        </p:txBody>
      </p:sp>
      <p:sp>
        <p:nvSpPr>
          <p:cNvPr id="39938" name="Rectangle 2"/>
          <p:cNvSpPr>
            <a:spLocks noGrp="1" noChangeArrowheads="1"/>
          </p:cNvSpPr>
          <p:nvPr>
            <p:ph idx="1"/>
          </p:nvPr>
        </p:nvSpPr>
        <p:spPr>
          <a:xfrm>
            <a:off x="372810" y="429747"/>
            <a:ext cx="8545904" cy="6008915"/>
          </a:xfrm>
          <a:ln/>
        </p:spPr>
        <p:txBody>
          <a:bodyPr vert="horz" lIns="61235" tIns="31842" rIns="61235" bIns="31842" rtlCol="0">
            <a:normAutofit/>
          </a:bodyPr>
          <a:lstStyle/>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1905" dirty="0"/>
              <a:t> </a:t>
            </a:r>
            <a:r>
              <a:rPr lang="it-IT" altLang="it-IT" sz="2500" b="1" dirty="0">
                <a:latin typeface="Chalkboard SE" panose="03050602040202020205" pitchFamily="66" charset="77"/>
              </a:rPr>
              <a:t>Si possono considerare due modalità organizzative della morfologia corticale telencefalica:</a:t>
            </a:r>
          </a:p>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5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500" b="1" dirty="0">
                <a:latin typeface="Chalkboard SE" panose="03050602040202020205" pitchFamily="66" charset="77"/>
              </a:rPr>
              <a:t>ORGANIZZAZIONE LAMINARE: in strati cellulari, in analogia a quanto visto per il Cervelletto, ma con gli strati non omogeneamente rappresentati, per cui è necessario considerare anche una</a:t>
            </a:r>
          </a:p>
          <a:p>
            <a:pPr marL="17660" indent="0">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5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500" b="1" dirty="0">
                <a:latin typeface="Chalkboard SE" panose="03050602040202020205" pitchFamily="66" charset="77"/>
              </a:rPr>
              <a:t>ORGANIZZAZIONE COLONNARE, mediante la quale si evidenziano zone di corteccia con una specifica caratteristica per ciascuno strato considerato (ad es., la prevalenza di uno strato, oppure la carenza di uno strato, ad identificare specifiche caratteristiche morfo-funzionali)</a:t>
            </a:r>
          </a:p>
        </p:txBody>
      </p:sp>
    </p:spTree>
    <p:extLst>
      <p:ext uri="{BB962C8B-B14F-4D97-AF65-F5344CB8AC3E}">
        <p14:creationId xmlns:p14="http://schemas.microsoft.com/office/powerpoint/2010/main" val="5120769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142642" y="148629"/>
            <a:ext cx="6858720"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solidFill>
                  <a:srgbClr val="FFFFFF"/>
                </a:solidFill>
                <a:latin typeface="Gurmukhi MN" panose="02020600050405020304" pitchFamily="18" charset="0"/>
                <a:cs typeface="Gurmukhi MN" panose="02020600050405020304" pitchFamily="18" charset="0"/>
              </a:rPr>
              <a:t>ORGANIZZAZIONE LAMINARE</a:t>
            </a:r>
            <a:br>
              <a:rPr lang="it-IT" altLang="it-IT" sz="3200" b="1" dirty="0">
                <a:solidFill>
                  <a:srgbClr val="FFFFFF"/>
                </a:solidFill>
                <a:latin typeface="Gurmukhi MN" panose="02020600050405020304" pitchFamily="18" charset="0"/>
                <a:cs typeface="Gurmukhi MN" panose="02020600050405020304" pitchFamily="18" charset="0"/>
              </a:rPr>
            </a:br>
            <a:r>
              <a:rPr lang="it-IT" altLang="it-IT" sz="3200" b="1" dirty="0">
                <a:solidFill>
                  <a:srgbClr val="FFFFFF"/>
                </a:solidFill>
                <a:latin typeface="Gurmukhi MN" panose="02020600050405020304" pitchFamily="18" charset="0"/>
                <a:cs typeface="Gurmukhi MN" panose="02020600050405020304" pitchFamily="18" charset="0"/>
              </a:rPr>
              <a:t>(strati cellulari)</a:t>
            </a:r>
          </a:p>
        </p:txBody>
      </p:sp>
      <p:sp>
        <p:nvSpPr>
          <p:cNvPr id="40962" name="Rectangle 2"/>
          <p:cNvSpPr>
            <a:spLocks noGrp="1" noChangeArrowheads="1"/>
          </p:cNvSpPr>
          <p:nvPr>
            <p:ph idx="1"/>
          </p:nvPr>
        </p:nvSpPr>
        <p:spPr>
          <a:xfrm>
            <a:off x="200969" y="537470"/>
            <a:ext cx="8742066" cy="5395964"/>
          </a:xfrm>
          <a:ln/>
        </p:spPr>
        <p:txBody>
          <a:bodyPr vert="horz" lIns="61235" tIns="31842" rIns="61235" bIns="31842" rtlCol="0">
            <a:normAutofit/>
          </a:bodyPr>
          <a:lstStyle/>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1905" b="1" dirty="0"/>
          </a:p>
          <a:p>
            <a:pPr marL="226820" indent="-221418">
              <a:lnSpc>
                <a:spcPct val="80000"/>
              </a:lnSpc>
              <a:spcBef>
                <a:spcPts val="476"/>
              </a:spcBef>
              <a:buClr>
                <a:srgbClr val="A3C145"/>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Porzioni della corteccia filogeneticamente più antiche, la PALEOCORTEX (correlata all’olfatto) e l’ARCHICORTEX dell’ ippocampo del lobo temporale (correlata alla memoria) presentano una struttura con un minor numero di strati</a:t>
            </a:r>
          </a:p>
          <a:p>
            <a:pPr marL="228979" indent="-22141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3000" b="1" dirty="0">
              <a:latin typeface="Comic Sans MS" panose="030F0902030302020204" pitchFamily="66" charset="0"/>
            </a:endParaRPr>
          </a:p>
          <a:p>
            <a:pPr marL="226820" indent="-221418">
              <a:lnSpc>
                <a:spcPct val="80000"/>
              </a:lnSpc>
              <a:spcBef>
                <a:spcPts val="476"/>
              </a:spcBef>
              <a:buClr>
                <a:srgbClr val="A3C145"/>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6 strati cellulari sono riconoscibili nella NEOCORTEX (NEOPALLIUM) che si trova nella quasi totalità (95%) della corteccia telencefalica.</a:t>
            </a:r>
          </a:p>
        </p:txBody>
      </p:sp>
    </p:spTree>
    <p:extLst>
      <p:ext uri="{BB962C8B-B14F-4D97-AF65-F5344CB8AC3E}">
        <p14:creationId xmlns:p14="http://schemas.microsoft.com/office/powerpoint/2010/main" val="322063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355347"/>
            <a:ext cx="9073662" cy="893254"/>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TIPOLOGIE ORGANIZZATIVE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DELLA CORTECCIA TELENCEFALICA</a:t>
            </a:r>
          </a:p>
        </p:txBody>
      </p:sp>
      <p:sp>
        <p:nvSpPr>
          <p:cNvPr id="41986" name="Rectangle 2"/>
          <p:cNvSpPr>
            <a:spLocks noGrp="1" noChangeArrowheads="1"/>
          </p:cNvSpPr>
          <p:nvPr>
            <p:ph idx="1"/>
          </p:nvPr>
        </p:nvSpPr>
        <p:spPr>
          <a:xfrm>
            <a:off x="725956" y="1653173"/>
            <a:ext cx="8601390" cy="5436158"/>
          </a:xfrm>
          <a:ln/>
        </p:spPr>
        <p:txBody>
          <a:bodyPr vert="horz" lIns="61235" tIns="31842" rIns="61235" bIns="31842" rtlCol="0">
            <a:normAutofit/>
          </a:bodyPr>
          <a:lstStyle/>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ISOCORTEX (= NEOCORTEX</a:t>
            </a:r>
            <a:r>
              <a:rPr lang="it-IT" altLang="it-IT" sz="3200" b="1" dirty="0">
                <a:latin typeface="Comic Sans MS" panose="030F0902030302020204" pitchFamily="66" charset="0"/>
              </a:rPr>
              <a:t>)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6 strati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95 %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3200" b="1" dirty="0">
              <a:latin typeface="Comic Sans MS" panose="030F0902030302020204" pitchFamily="66" charset="0"/>
            </a:endParaRPr>
          </a:p>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ALLOCORTEX</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numero inferiore di strati (fino a 5)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5%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(olfatto, memoria)</a:t>
            </a:r>
          </a:p>
        </p:txBody>
      </p:sp>
    </p:spTree>
    <p:extLst>
      <p:ext uri="{BB962C8B-B14F-4D97-AF65-F5344CB8AC3E}">
        <p14:creationId xmlns:p14="http://schemas.microsoft.com/office/powerpoint/2010/main" val="20887733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10532" y="102508"/>
            <a:ext cx="9033468" cy="560579"/>
          </a:xfrm>
          <a:ln/>
        </p:spPr>
        <p:txBody>
          <a:bodyPr vert="horz" lIns="61235" tIns="31842" rIns="61235" bIns="31842" rtlCol="0" anchor="ctr">
            <a:noAutofit/>
          </a:bodyPr>
          <a:lstStyle/>
          <a:p>
            <a:pPr algn="just">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STRATI DELLA ISOCORTEX (NEOCORTEX)</a:t>
            </a:r>
          </a:p>
        </p:txBody>
      </p:sp>
      <p:sp>
        <p:nvSpPr>
          <p:cNvPr id="44034" name="Rectangle 2"/>
          <p:cNvSpPr>
            <a:spLocks noGrp="1" noChangeArrowheads="1"/>
          </p:cNvSpPr>
          <p:nvPr>
            <p:ph idx="1"/>
          </p:nvPr>
        </p:nvSpPr>
        <p:spPr>
          <a:xfrm>
            <a:off x="426719" y="764688"/>
            <a:ext cx="8168641" cy="5331312"/>
          </a:xfrm>
          <a:ln w="38100">
            <a:noFill/>
          </a:ln>
        </p:spPr>
        <p:txBody>
          <a:bodyPr vert="horz" lIns="61235" tIns="31842" rIns="61235" bIns="31842" rtlCol="0">
            <a:noAutofit/>
          </a:bodyPr>
          <a:lstStyle/>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 STRATO MOLECOLARE contiene le branche dendritiche dei neuroni piramidali.</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 STRATO GRANULARE ESTERNO contiene piccole cellule piramidali e cellule stellate.</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III. STRATO PIRAMIDALE ESTERNO contiene cellule piramidali di misura media e cellule stellate.</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IV.	STRATO GRANULARE INTERNO contiene cellule stellate che ricevono afferenze dai nuclei talamici. Le cellule stellate sono particolarmente numerose nella corteccia </a:t>
            </a:r>
            <a:r>
              <a:rPr lang="it-IT" altLang="it-IT" sz="1800" b="1" dirty="0" err="1">
                <a:latin typeface="Chalkboard SE" panose="03050602040202020205" pitchFamily="66" charset="77"/>
              </a:rPr>
              <a:t>somatosensitiva</a:t>
            </a:r>
            <a:r>
              <a:rPr lang="it-IT" altLang="it-IT" sz="1800" b="1" dirty="0">
                <a:latin typeface="Chalkboard SE" panose="03050602040202020205" pitchFamily="66" charset="77"/>
              </a:rPr>
              <a:t> primaria, visiva primaria e uditiva primaria. Queste aree vengono definite cortecce granulari.</a:t>
            </a:r>
          </a:p>
          <a:p>
            <a:pPr marL="0" indent="0">
              <a:lnSpc>
                <a:spcPct val="80000"/>
              </a:lnSpc>
              <a:spcBef>
                <a:spcPts val="272"/>
              </a:spcBef>
              <a:buClr>
                <a:srgbClr val="A3C145"/>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 STRATO PIRAMIDALE INTERNO contiene grandi cellule piramidali che proiettano allo striato, al tronco dell'encefalo e al midollo spinale.</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VI	. STRATO POLIMORFO (DELLE CELLULE FUSIFORMI  di MARTINOTTI) contiene cellule piramidali modificate che proiettano al talamo.</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solidFill>
                <a:srgbClr val="FFFFFF"/>
              </a:solidFill>
            </a:endParaRPr>
          </a:p>
        </p:txBody>
      </p:sp>
      <p:sp>
        <p:nvSpPr>
          <p:cNvPr id="2" name="Rettangolo 1">
            <a:extLst>
              <a:ext uri="{FF2B5EF4-FFF2-40B4-BE49-F238E27FC236}">
                <a16:creationId xmlns:a16="http://schemas.microsoft.com/office/drawing/2014/main" id="{5482AAED-166B-0A43-B626-CB37E3A23E6C}"/>
              </a:ext>
            </a:extLst>
          </p:cNvPr>
          <p:cNvSpPr/>
          <p:nvPr/>
        </p:nvSpPr>
        <p:spPr>
          <a:xfrm>
            <a:off x="629920" y="2926080"/>
            <a:ext cx="7437120" cy="13716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B34D0BE5-2AF7-474E-90EF-89D431946D01}"/>
              </a:ext>
            </a:extLst>
          </p:cNvPr>
          <p:cNvSpPr/>
          <p:nvPr/>
        </p:nvSpPr>
        <p:spPr>
          <a:xfrm>
            <a:off x="629920" y="4297680"/>
            <a:ext cx="7772400" cy="6299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357EDA9-40BB-6143-A4C6-36D0A5053F6D}"/>
              </a:ext>
            </a:extLst>
          </p:cNvPr>
          <p:cNvSpPr/>
          <p:nvPr/>
        </p:nvSpPr>
        <p:spPr>
          <a:xfrm>
            <a:off x="629920" y="663087"/>
            <a:ext cx="7680960" cy="67803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1410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311470" y="675861"/>
            <a:ext cx="8678810" cy="5036675"/>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78891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2F1D5EB-FA9D-49AF-BE09-B74598EAFFF9}"/>
              </a:ext>
            </a:extLst>
          </p:cNvPr>
          <p:cNvSpPr>
            <a:spLocks noGrp="1" noChangeArrowheads="1"/>
          </p:cNvSpPr>
          <p:nvPr>
            <p:ph type="title"/>
          </p:nvPr>
        </p:nvSpPr>
        <p:spPr>
          <a:xfrm>
            <a:off x="157122" y="2411890"/>
            <a:ext cx="2582400" cy="2296591"/>
          </a:xfrm>
          <a:ln/>
        </p:spPr>
        <p:txBody>
          <a:bodyPr>
            <a:noAutofit/>
          </a:bodyPr>
          <a:lstStyle/>
          <a:p>
            <a:pPr>
              <a:tabLst>
                <a:tab pos="0"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r>
              <a:rPr lang="it-IT" altLang="it-IT" sz="2200" dirty="0">
                <a:latin typeface="Comic Sans MS" panose="030F0902030302020204" pitchFamily="66" charset="0"/>
              </a:rPr>
              <a:t>L’ organizzazione colonnare giustifica le differenze nelle caratteristiche morfologiche dei vari strati dell’ Organizzazione Laminare: a titolo di esempio, la PREVALENZA del V Strato nella Corteccia dell’ Area Motrice Primaria, contrapposta alla prevalenza del IV Strato nell’ Area </a:t>
            </a:r>
            <a:r>
              <a:rPr lang="it-IT" altLang="it-IT" sz="2200" dirty="0" err="1">
                <a:latin typeface="Comic Sans MS" panose="030F0902030302020204" pitchFamily="66" charset="0"/>
              </a:rPr>
              <a:t>SomatoSensitiva</a:t>
            </a:r>
            <a:r>
              <a:rPr lang="it-IT" altLang="it-IT" sz="2200" dirty="0">
                <a:latin typeface="Comic Sans MS" panose="030F0902030302020204" pitchFamily="66" charset="0"/>
              </a:rPr>
              <a:t> Primaria</a:t>
            </a:r>
          </a:p>
        </p:txBody>
      </p:sp>
      <p:sp>
        <p:nvSpPr>
          <p:cNvPr id="38914" name="Rectangle 2">
            <a:extLst>
              <a:ext uri="{FF2B5EF4-FFF2-40B4-BE49-F238E27FC236}">
                <a16:creationId xmlns:a16="http://schemas.microsoft.com/office/drawing/2014/main" id="{A94DBA80-703E-4AEC-B962-D7AFAAB43508}"/>
              </a:ext>
            </a:extLst>
          </p:cNvPr>
          <p:cNvSpPr>
            <a:spLocks noGrp="1" noChangeArrowheads="1"/>
          </p:cNvSpPr>
          <p:nvPr>
            <p:ph idx="1"/>
          </p:nvPr>
        </p:nvSpPr>
        <p:spPr>
          <a:xfrm>
            <a:off x="1369219" y="2057402"/>
            <a:ext cx="6405563" cy="3374231"/>
          </a:xfrm>
          <a:ln/>
        </p:spPr>
        <p:txBody>
          <a:bodyPr/>
          <a:lstStyle/>
          <a:p>
            <a:pPr indent="-246450">
              <a:spcBef>
                <a:spcPts val="375"/>
              </a:spcBef>
              <a:buSzPct val="80000"/>
              <a:tabLst>
                <a:tab pos="257166"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endParaRPr lang="it-IT" altLang="it-IT" sz="1500" dirty="0"/>
          </a:p>
        </p:txBody>
      </p:sp>
      <p:pic>
        <p:nvPicPr>
          <p:cNvPr id="4" name="Picture 1">
            <a:extLst>
              <a:ext uri="{FF2B5EF4-FFF2-40B4-BE49-F238E27FC236}">
                <a16:creationId xmlns:a16="http://schemas.microsoft.com/office/drawing/2014/main" id="{191E3219-7F43-4BBC-A377-0F0B05E10B5B}"/>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739522" y="0"/>
            <a:ext cx="6404478" cy="664464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52194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5ACFE-F7DD-CC4F-A8DA-431D8B9F4DF5}"/>
              </a:ext>
            </a:extLst>
          </p:cNvPr>
          <p:cNvSpPr>
            <a:spLocks noGrp="1"/>
          </p:cNvSpPr>
          <p:nvPr>
            <p:ph type="title"/>
          </p:nvPr>
        </p:nvSpPr>
        <p:spPr>
          <a:xfrm>
            <a:off x="0" y="0"/>
            <a:ext cx="91440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ASIMMETRIE FUNZIONALI EMISFERICHE</a:t>
            </a:r>
          </a:p>
        </p:txBody>
      </p:sp>
      <p:sp>
        <p:nvSpPr>
          <p:cNvPr id="3" name="Segnaposto contenuto 2">
            <a:extLst>
              <a:ext uri="{FF2B5EF4-FFF2-40B4-BE49-F238E27FC236}">
                <a16:creationId xmlns:a16="http://schemas.microsoft.com/office/drawing/2014/main" id="{18E388FC-92A9-1045-A17D-21E9CAB087C2}"/>
              </a:ext>
            </a:extLst>
          </p:cNvPr>
          <p:cNvSpPr>
            <a:spLocks noGrp="1"/>
          </p:cNvSpPr>
          <p:nvPr>
            <p:ph idx="1"/>
          </p:nvPr>
        </p:nvSpPr>
        <p:spPr>
          <a:xfrm>
            <a:off x="902826" y="980376"/>
            <a:ext cx="7569843" cy="5669280"/>
          </a:xfrm>
        </p:spPr>
        <p:txBody>
          <a:bodyPr>
            <a:normAutofit lnSpcReduction="10000"/>
          </a:bodyPr>
          <a:lstStyle/>
          <a:p>
            <a:pPr marL="0" indent="0">
              <a:buNone/>
            </a:pPr>
            <a:r>
              <a:rPr lang="it-IT" b="1" dirty="0">
                <a:latin typeface="Comic Sans MS" panose="030F0902030302020204" pitchFamily="66" charset="0"/>
              </a:rPr>
              <a:t>L’ Organizzazione Colonnare della Corteccia Telencefalica può render ragione delle diversità funzionali dei 2 Emisferi Telencefalici che, da questo punto di vista, non sono perfettamente simmetrici.</a:t>
            </a:r>
          </a:p>
          <a:p>
            <a:pPr marL="0" indent="0">
              <a:buNone/>
            </a:pPr>
            <a:endParaRPr lang="it-IT" b="1" dirty="0">
              <a:latin typeface="Comic Sans MS" panose="030F0902030302020204" pitchFamily="66" charset="0"/>
            </a:endParaRPr>
          </a:p>
          <a:p>
            <a:pPr marL="0" indent="0">
              <a:buNone/>
            </a:pPr>
            <a:r>
              <a:rPr lang="it-IT" b="1" dirty="0">
                <a:latin typeface="Comic Sans MS" panose="030F0902030302020204" pitchFamily="66" charset="0"/>
              </a:rPr>
              <a:t>Vari esempi si possono considerare: SOLTANTO nell’ Emisfero Sinistro sono presenti il CENTRO DEL LINGUAGGIO PARLATO di </a:t>
            </a:r>
            <a:r>
              <a:rPr lang="it-IT" b="1" dirty="0" err="1">
                <a:latin typeface="Comic Sans MS" panose="030F0902030302020204" pitchFamily="66" charset="0"/>
              </a:rPr>
              <a:t>Brocà</a:t>
            </a:r>
            <a:r>
              <a:rPr lang="it-IT" b="1" dirty="0">
                <a:latin typeface="Comic Sans MS" panose="030F0902030302020204" pitchFamily="66" charset="0"/>
              </a:rPr>
              <a:t> (nel Lobo Frontale) ed il CENTRO INTERPRETATIVO GENERALE (Linguaggio e Calcolo Matematico, nel Lobo Temporale al limite col Lobo Parietale).</a:t>
            </a:r>
          </a:p>
        </p:txBody>
      </p:sp>
    </p:spTree>
    <p:extLst>
      <p:ext uri="{BB962C8B-B14F-4D97-AF65-F5344CB8AC3E}">
        <p14:creationId xmlns:p14="http://schemas.microsoft.com/office/powerpoint/2010/main" val="3664302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1142642" y="2351148"/>
            <a:ext cx="2400501" cy="777682"/>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rPr>
              <a:t>ASIMMETRIE EMISFERICHE</a:t>
            </a:r>
          </a:p>
        </p:txBody>
      </p:sp>
      <p:sp>
        <p:nvSpPr>
          <p:cNvPr id="45058" name="Rectangle 2"/>
          <p:cNvSpPr>
            <a:spLocks noGrp="1" noChangeArrowheads="1"/>
          </p:cNvSpPr>
          <p:nvPr>
            <p:ph idx="1"/>
          </p:nvPr>
        </p:nvSpPr>
        <p:spPr>
          <a:xfrm>
            <a:off x="1347862" y="1946007"/>
            <a:ext cx="5811010" cy="3061041"/>
          </a:xfrm>
          <a:ln/>
        </p:spPr>
        <p:txBody>
          <a:bodyPr vert="horz" lIns="61235" tIns="31842" rIns="61235" bIns="31842" rtlCol="0">
            <a:normAutofit/>
          </a:bodyPr>
          <a:lstStyle/>
          <a:p>
            <a:pPr indent="-220338">
              <a:lnSpc>
                <a:spcPct val="100000"/>
              </a:lnSpc>
              <a:spcBef>
                <a:spcPts val="476"/>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1905" b="1" dirty="0"/>
              <a:t>	</a:t>
            </a:r>
            <a:r>
              <a:rPr lang="it-IT" altLang="it-IT" sz="1905" dirty="0"/>
              <a:t>	</a:t>
            </a:r>
            <a:endParaRPr lang="it-IT" altLang="it-IT" sz="1905" b="1" dirty="0"/>
          </a:p>
        </p:txBody>
      </p:sp>
      <p:pic>
        <p:nvPicPr>
          <p:cNvPr id="4" name="Picture 1">
            <a:extLst>
              <a:ext uri="{FF2B5EF4-FFF2-40B4-BE49-F238E27FC236}">
                <a16:creationId xmlns:a16="http://schemas.microsoft.com/office/drawing/2014/main" id="{04AC04D4-EC53-4870-BFD8-946A70647125}"/>
              </a:ext>
            </a:extLst>
          </p:cNvPr>
          <p:cNvPicPr>
            <a:picLocks noChangeAspect="1" noChangeArrowheads="1"/>
          </p:cNvPicPr>
          <p:nvPr/>
        </p:nvPicPr>
        <p:blipFill rotWithShape="1">
          <a:blip r:embed="rId3" cstate="screen">
            <a:lum contrast="12000"/>
            <a:extLst>
              <a:ext uri="{28A0092B-C50C-407E-A947-70E740481C1C}">
                <a14:useLocalDpi xmlns:a14="http://schemas.microsoft.com/office/drawing/2010/main"/>
              </a:ext>
            </a:extLst>
          </a:blip>
          <a:srcRect/>
          <a:stretch/>
        </p:blipFill>
        <p:spPr bwMode="auto">
          <a:xfrm>
            <a:off x="3543143" y="45277"/>
            <a:ext cx="5515650" cy="666721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olo 1">
            <a:extLst>
              <a:ext uri="{FF2B5EF4-FFF2-40B4-BE49-F238E27FC236}">
                <a16:creationId xmlns:a16="http://schemas.microsoft.com/office/drawing/2014/main" id="{56C2B951-9355-464E-BFE0-D55F2A60654E}"/>
              </a:ext>
            </a:extLst>
          </p:cNvPr>
          <p:cNvSpPr txBox="1">
            <a:spLocks/>
          </p:cNvSpPr>
          <p:nvPr/>
        </p:nvSpPr>
        <p:spPr>
          <a:xfrm>
            <a:off x="240133" y="2053319"/>
            <a:ext cx="32004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latin typeface="Gurmukhi MN" panose="02020600050405020304" pitchFamily="18" charset="0"/>
                <a:cs typeface="Gurmukhi MN" panose="02020600050405020304" pitchFamily="18" charset="0"/>
              </a:rPr>
              <a:t>ASIMMETRIE FUNZIONALI EMISFERICHE</a:t>
            </a:r>
          </a:p>
        </p:txBody>
      </p:sp>
    </p:spTree>
    <p:extLst>
      <p:ext uri="{BB962C8B-B14F-4D97-AF65-F5344CB8AC3E}">
        <p14:creationId xmlns:p14="http://schemas.microsoft.com/office/powerpoint/2010/main" val="41840845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BIANCA</a:t>
            </a:r>
          </a:p>
        </p:txBody>
      </p:sp>
    </p:spTree>
    <p:extLst>
      <p:ext uri="{BB962C8B-B14F-4D97-AF65-F5344CB8AC3E}">
        <p14:creationId xmlns:p14="http://schemas.microsoft.com/office/powerpoint/2010/main" val="916347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314740" y="944218"/>
            <a:ext cx="9054548" cy="5635487"/>
          </a:xfrm>
        </p:spPr>
        <p:txBody>
          <a:bodyPr>
            <a:normAutofit/>
          </a:bodyPr>
          <a:lstStyle/>
          <a:p>
            <a:pPr marL="0" indent="0">
              <a:buNone/>
            </a:pPr>
            <a:endParaRPr lang="it-IT" sz="2200" b="1" dirty="0">
              <a:latin typeface="Comic Sans MS" panose="030F0902030302020204" pitchFamily="66" charset="0"/>
            </a:endParaRPr>
          </a:p>
          <a:p>
            <a:pPr marL="0" indent="0">
              <a:buNone/>
            </a:pPr>
            <a:r>
              <a:rPr lang="it-IT" sz="2200" b="1" dirty="0">
                <a:latin typeface="Comic Sans MS" panose="030F0902030302020204" pitchFamily="66" charset="0"/>
              </a:rPr>
              <a:t>Il Telencefalo ha una forma ovoidale ed è localizzato nella Cavità del Neurocranio.</a:t>
            </a:r>
          </a:p>
          <a:p>
            <a:pPr marL="0" indent="0">
              <a:buNone/>
            </a:pPr>
            <a:r>
              <a:rPr lang="it-IT" sz="2200" b="1" dirty="0">
                <a:latin typeface="Comic Sans MS" panose="030F0902030302020204" pitchFamily="66" charset="0"/>
              </a:rPr>
              <a:t>La sua SUPERFICIE ESTERNA è caratterizzata dalla presenza di INSOLCATURE più o meno profonde che prendono le denominazioni di:</a:t>
            </a:r>
          </a:p>
          <a:p>
            <a:pPr>
              <a:buFontTx/>
              <a:buChar char="-"/>
            </a:pPr>
            <a:r>
              <a:rPr lang="it-IT" sz="2200" b="1" dirty="0">
                <a:latin typeface="Comic Sans MS" panose="030F0902030302020204" pitchFamily="66" charset="0"/>
              </a:rPr>
              <a:t>SCISSURE, le Insolcature più profonde;</a:t>
            </a:r>
          </a:p>
          <a:p>
            <a:pPr>
              <a:buFontTx/>
              <a:buChar char="-"/>
            </a:pPr>
            <a:r>
              <a:rPr lang="it-IT" sz="2200" b="1" dirty="0">
                <a:latin typeface="Comic Sans MS" panose="030F0902030302020204" pitchFamily="66" charset="0"/>
              </a:rPr>
              <a:t>SOLCHI, le Insolcature meno profonde.</a:t>
            </a:r>
          </a:p>
          <a:p>
            <a:pPr marL="0" indent="0">
              <a:buNone/>
            </a:pPr>
            <a:r>
              <a:rPr lang="it-IT" sz="2200" b="1" dirty="0">
                <a:latin typeface="Comic Sans MS" panose="030F0902030302020204" pitchFamily="66" charset="0"/>
              </a:rPr>
              <a:t>Tra le SCISSURE si ricordino:</a:t>
            </a:r>
          </a:p>
          <a:p>
            <a:pPr marL="0" indent="0">
              <a:buNone/>
            </a:pPr>
            <a:r>
              <a:rPr lang="it-IT" sz="2200" b="1" dirty="0">
                <a:latin typeface="Comic Sans MS" panose="030F0902030302020204" pitchFamily="66" charset="0"/>
              </a:rPr>
              <a:t>-SCISSURA SAGITTALE o MEDIANA</a:t>
            </a:r>
          </a:p>
          <a:p>
            <a:pPr>
              <a:buFontTx/>
              <a:buChar char="-"/>
            </a:pPr>
            <a:r>
              <a:rPr lang="it-IT" sz="2200" b="1" dirty="0">
                <a:latin typeface="Comic Sans MS" panose="030F0902030302020204" pitchFamily="66" charset="0"/>
              </a:rPr>
              <a:t>SCISSURA CENTRALE (o di Rolando)</a:t>
            </a:r>
          </a:p>
          <a:p>
            <a:pPr>
              <a:buFontTx/>
              <a:buChar char="-"/>
            </a:pPr>
            <a:r>
              <a:rPr lang="it-IT" sz="2200" b="1" dirty="0">
                <a:latin typeface="Comic Sans MS" panose="030F0902030302020204" pitchFamily="66" charset="0"/>
              </a:rPr>
              <a:t>SCISSURA LATERALE (o di Silvio)</a:t>
            </a:r>
          </a:p>
          <a:p>
            <a:pPr>
              <a:buFontTx/>
              <a:buChar char="-"/>
            </a:pPr>
            <a:r>
              <a:rPr lang="it-IT" sz="2200" b="1" dirty="0">
                <a:latin typeface="Comic Sans MS" panose="030F0902030302020204" pitchFamily="66" charset="0"/>
              </a:rPr>
              <a:t>SCISSURA PARIETO-OCCIPITALE</a:t>
            </a:r>
          </a:p>
          <a:p>
            <a:pPr>
              <a:buFontTx/>
              <a:buChar char="-"/>
            </a:pPr>
            <a:r>
              <a:rPr lang="it-IT" sz="2200" b="1" dirty="0">
                <a:latin typeface="Comic Sans MS" panose="030F0902030302020204" pitchFamily="66" charset="0"/>
              </a:rPr>
              <a:t>SCISSURA CALCARINA</a:t>
            </a:r>
          </a:p>
        </p:txBody>
      </p:sp>
    </p:spTree>
    <p:extLst>
      <p:ext uri="{BB962C8B-B14F-4D97-AF65-F5344CB8AC3E}">
        <p14:creationId xmlns:p14="http://schemas.microsoft.com/office/powerpoint/2010/main" val="3052896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0" y="713818"/>
            <a:ext cx="9144000" cy="777682"/>
          </a:xfrm>
          <a:ln/>
        </p:spPr>
        <p:txBody>
          <a:bodyPr vert="horz" lIns="61235" tIns="31842" rIns="61235" bIns="31842" rtlCol="0" anchor="b" anchorCtr="1">
            <a:no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SOSTANZA BIANCA del TELENCEFALO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8130" name="Rectangle 2"/>
          <p:cNvSpPr>
            <a:spLocks noGrp="1" noChangeArrowheads="1"/>
          </p:cNvSpPr>
          <p:nvPr>
            <p:ph type="subTitle" idx="4294967295"/>
          </p:nvPr>
        </p:nvSpPr>
        <p:spPr bwMode="auto">
          <a:xfrm>
            <a:off x="243840" y="1137920"/>
            <a:ext cx="8717280" cy="5476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47500" lnSpcReduction="20000"/>
          </a:bodyPr>
          <a:lstStyle/>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cs typeface="Gurmukhi MN" panose="02020600050405020304" pitchFamily="18" charset="0"/>
              </a:rPr>
              <a:t>Le FIBRE NERVOSE, che si dipartono dalla Corteccia Telencefalica, si classificano in :</a:t>
            </a: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ASSOCIATIVE, si originano ed arrivano nell’ ambito dello stesso emisfero telencefalico</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COMMESSURALI: sono Fibre Nervose INTEREMISFERICHE. La formazione </a:t>
            </a:r>
            <a:r>
              <a:rPr lang="it-IT" altLang="it-IT" sz="5500" b="1" dirty="0" err="1">
                <a:latin typeface="Comic Sans MS" panose="030F0902030302020204" pitchFamily="66" charset="0"/>
              </a:rPr>
              <a:t>piu’</a:t>
            </a:r>
            <a:r>
              <a:rPr lang="it-IT" altLang="it-IT" sz="5500" b="1" dirty="0">
                <a:latin typeface="Comic Sans MS" panose="030F0902030302020204" pitchFamily="66" charset="0"/>
              </a:rPr>
              <a:t> rilevante è il CORPO CALLOSO</a:t>
            </a: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PROIETTIVE (di Proiezione): si dipartono dalla Corteccia Telencefalica per raggiungere, tramite Vie Discendenti che coinvolgono il complesso di Sostanza Bianca della CAPSULA INTERNA, ALTRI DISTRETTI del SNC</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7193" indent="-401792">
              <a:lnSpc>
                <a:spcPct val="100000"/>
              </a:lnSpc>
              <a:spcBef>
                <a:spcPts val="545"/>
              </a:spcBef>
              <a:buSzPct val="80000"/>
              <a:buNone/>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738503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10160" y="3353"/>
            <a:ext cx="9172508" cy="6854647"/>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2654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82563"/>
            <a:ext cx="9144000" cy="6492875"/>
          </a:xfrm>
          <a:prstGeom prst="rect">
            <a:avLst/>
          </a:prstGeom>
          <a:noFill/>
          <a:ln>
            <a:noFill/>
          </a:ln>
        </p:spPr>
      </p:pic>
    </p:spTree>
    <p:extLst>
      <p:ext uri="{BB962C8B-B14F-4D97-AF65-F5344CB8AC3E}">
        <p14:creationId xmlns:p14="http://schemas.microsoft.com/office/powerpoint/2010/main" val="3238008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3294998" cy="3635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F4EBEA75-C8CC-6143-8635-17F080E170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6240" y="3635860"/>
            <a:ext cx="3373119" cy="322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B8B3D234-F8A3-2E4A-B418-B28BCE8F32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9359" y="1"/>
            <a:ext cx="2834641" cy="379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7333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2ECE6-625F-A44D-AE0F-7482426D13A9}"/>
              </a:ext>
            </a:extLst>
          </p:cNvPr>
          <p:cNvSpPr>
            <a:spLocks noGrp="1"/>
          </p:cNvSpPr>
          <p:nvPr>
            <p:ph type="title"/>
          </p:nvPr>
        </p:nvSpPr>
        <p:spPr>
          <a:xfrm>
            <a:off x="638810" y="2803526"/>
            <a:ext cx="7886700" cy="1325563"/>
          </a:xfrm>
        </p:spPr>
        <p:txBody>
          <a:bodyPr>
            <a:normAutofit fontScale="90000"/>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NUCLEI PROFONDI di SOSTANZA GRIGIA</a:t>
            </a:r>
          </a:p>
        </p:txBody>
      </p:sp>
    </p:spTree>
    <p:extLst>
      <p:ext uri="{BB962C8B-B14F-4D97-AF65-F5344CB8AC3E}">
        <p14:creationId xmlns:p14="http://schemas.microsoft.com/office/powerpoint/2010/main" val="4099054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9E5B5-AE87-4832-832C-BBA163DFB082}"/>
              </a:ext>
            </a:extLst>
          </p:cNvPr>
          <p:cNvSpPr>
            <a:spLocks noGrp="1"/>
          </p:cNvSpPr>
          <p:nvPr>
            <p:ph type="title"/>
          </p:nvPr>
        </p:nvSpPr>
        <p:spPr>
          <a:xfrm>
            <a:off x="0" y="0"/>
            <a:ext cx="9144000" cy="982133"/>
          </a:xfrm>
        </p:spPr>
        <p:txBody>
          <a:bodyPr>
            <a:noAutofit/>
          </a:bodyPr>
          <a:lstStyle/>
          <a:p>
            <a:pPr algn="ctr"/>
            <a:r>
              <a:rPr lang="it-IT" sz="3200" b="1" dirty="0">
                <a:latin typeface="Gurmukhi MN" panose="02020600050405020304" pitchFamily="18" charset="0"/>
                <a:cs typeface="Gurmukhi MN" panose="02020600050405020304" pitchFamily="18" charset="0"/>
              </a:rPr>
              <a:t>ALTRE FORMAZIONI DI SOSTANZA GRIGIA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DEL TELENCEFALO</a:t>
            </a:r>
          </a:p>
        </p:txBody>
      </p:sp>
      <p:sp>
        <p:nvSpPr>
          <p:cNvPr id="3" name="Segnaposto contenuto 2">
            <a:extLst>
              <a:ext uri="{FF2B5EF4-FFF2-40B4-BE49-F238E27FC236}">
                <a16:creationId xmlns:a16="http://schemas.microsoft.com/office/drawing/2014/main" id="{F72DBEA6-DE2F-43D5-89C5-8B4572BABF86}"/>
              </a:ext>
            </a:extLst>
          </p:cNvPr>
          <p:cNvSpPr>
            <a:spLocks noGrp="1"/>
          </p:cNvSpPr>
          <p:nvPr>
            <p:ph idx="1"/>
          </p:nvPr>
        </p:nvSpPr>
        <p:spPr>
          <a:xfrm>
            <a:off x="214488" y="982132"/>
            <a:ext cx="8827911" cy="5875867"/>
          </a:xfrm>
        </p:spPr>
        <p:txBody>
          <a:bodyPr>
            <a:normAutofit lnSpcReduction="10000"/>
          </a:bodyPr>
          <a:lstStyle/>
          <a:p>
            <a:r>
              <a:rPr lang="it-IT" sz="2400" b="1" dirty="0">
                <a:latin typeface="Copperplate Gothic Bold" panose="020E0705020206020404" pitchFamily="34" charset="77"/>
              </a:rPr>
              <a:t>Oltre alla corteccia, esistono alle formazioni di SOSTANZA GRIGIA, che sono localizzate nella profondità della sostanza bianca, in analogia ai nuclei profondi del cervelletto.</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Alcuni di questi si trovano nel cosiddetto PROENCEFALO BASALE, topograficamente localizzati tra Lobo Frontale e Lobo Temporale.</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Altre formazioni rilevanti sono quelle denominate NUCLEI GRIGI DELLA BASE (impropriamente definiti anche «gangli»), coinvolti in importanti meccanismi di regolazione di diverse attività neuronali, tra cui spicca il CONTROLLO MOTORIO della MUSCOLATURA STRIATA SCHELETRICA</a:t>
            </a:r>
          </a:p>
          <a:p>
            <a:endParaRPr lang="it-IT" dirty="0"/>
          </a:p>
        </p:txBody>
      </p:sp>
    </p:spTree>
    <p:extLst>
      <p:ext uri="{BB962C8B-B14F-4D97-AF65-F5344CB8AC3E}">
        <p14:creationId xmlns:p14="http://schemas.microsoft.com/office/powerpoint/2010/main" val="3289195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38618" y="1128889"/>
            <a:ext cx="8066763" cy="5469467"/>
          </a:xfrm>
        </p:spPr>
        <p:txBody>
          <a:bodyPr>
            <a:normAutofit lnSpcReduction="10000"/>
          </a:bodyPr>
          <a:lstStyle/>
          <a:p>
            <a:pPr marL="0" indent="0">
              <a:buNone/>
            </a:pPr>
            <a:r>
              <a:rPr lang="it-IT" sz="2500" b="1" dirty="0">
                <a:latin typeface="Comic Sans MS" panose="030F0902030302020204" pitchFamily="66" charset="0"/>
              </a:rPr>
              <a:t>Si trovano nel PROENCEFALO BASALE (inteso come porzioni </a:t>
            </a:r>
            <a:r>
              <a:rPr lang="it-IT" sz="2500" b="1" dirty="0" err="1">
                <a:latin typeface="Comic Sans MS" panose="030F0902030302020204" pitchFamily="66" charset="0"/>
              </a:rPr>
              <a:t>antero</a:t>
            </a:r>
            <a:r>
              <a:rPr lang="it-IT" sz="2500" b="1" dirty="0">
                <a:latin typeface="Comic Sans MS" panose="030F0902030302020204" pitchFamily="66" charset="0"/>
              </a:rPr>
              <a:t>-inferiori dei Lobi Frontale e Temporale).</a:t>
            </a:r>
          </a:p>
          <a:p>
            <a:pPr marL="0" indent="0">
              <a:buNone/>
            </a:pPr>
            <a:r>
              <a:rPr lang="it-IT" sz="2500" b="1" dirty="0">
                <a:latin typeface="Comic Sans MS" panose="030F0902030302020204" pitchFamily="66" charset="0"/>
              </a:rPr>
              <a:t>Contribuiscono a costituire il cosiddetto SISTEMA LIMBICO, coinvolto nelle seguenti modalità funzionali:</a:t>
            </a:r>
          </a:p>
          <a:p>
            <a:pPr marL="0" indent="0">
              <a:buNone/>
            </a:pPr>
            <a:endParaRPr lang="it-IT" sz="2500" b="1" dirty="0">
              <a:latin typeface="Comic Sans MS" panose="030F0902030302020204" pitchFamily="66" charset="0"/>
            </a:endParaRPr>
          </a:p>
          <a:p>
            <a:pPr marL="0" indent="0">
              <a:lnSpc>
                <a:spcPct val="80000"/>
              </a:lnSpc>
              <a:spcBef>
                <a:spcPts val="500"/>
              </a:spcBef>
              <a:buSzPct val="7500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500" b="1" dirty="0">
                <a:latin typeface="Comic Sans MS" panose="030F0902030302020204" pitchFamily="66" charset="0"/>
              </a:rPr>
              <a:t>-APPRENDIMENTO</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500" b="1" dirty="0">
                <a:latin typeface="Comic Sans MS" panose="030F0902030302020204" pitchFamily="66" charset="0"/>
              </a:rPr>
              <a:t>-MEMORIA (RICORDI)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500" b="1" dirty="0">
                <a:latin typeface="Comic Sans MS" panose="030F0902030302020204" pitchFamily="66" charset="0"/>
              </a:rPr>
              <a:t>-EMOZIONI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500" b="1" dirty="0">
                <a:latin typeface="Comic Sans MS" panose="030F0902030302020204" pitchFamily="66" charset="0"/>
              </a:rPr>
              <a:t>-PERSONALITÀ</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500" b="1" dirty="0">
              <a:latin typeface="Comic Sans MS" panose="030F0902030302020204" pitchFamily="66" charset="0"/>
            </a:endParaRP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500" b="1" dirty="0">
                <a:latin typeface="Comic Sans MS" panose="030F0902030302020204" pitchFamily="66" charset="0"/>
              </a:rPr>
              <a:t>Si ritiene che probabilmente la gran parte delle patologie psichiatriche possano essere associate a disfunzioni del Sistema Limbico.</a:t>
            </a:r>
          </a:p>
          <a:p>
            <a:pPr marL="0" indent="0">
              <a:buNone/>
            </a:pPr>
            <a:endParaRPr lang="it-IT" sz="2600" dirty="0">
              <a:latin typeface="Comic Sans MS" panose="030F0902030302020204" pitchFamily="66" charset="0"/>
            </a:endParaRPr>
          </a:p>
        </p:txBody>
      </p:sp>
    </p:spTree>
    <p:extLst>
      <p:ext uri="{BB962C8B-B14F-4D97-AF65-F5344CB8AC3E}">
        <p14:creationId xmlns:p14="http://schemas.microsoft.com/office/powerpoint/2010/main" val="3849842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84350" y="0"/>
            <a:ext cx="5573713" cy="6858000"/>
          </a:xfrm>
          <a:prstGeom prst="rect">
            <a:avLst/>
          </a:prstGeom>
          <a:noFill/>
          <a:ln>
            <a:noFill/>
          </a:ln>
        </p:spPr>
      </p:pic>
    </p:spTree>
    <p:extLst>
      <p:ext uri="{BB962C8B-B14F-4D97-AF65-F5344CB8AC3E}">
        <p14:creationId xmlns:p14="http://schemas.microsoft.com/office/powerpoint/2010/main" val="2393857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2815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13566" y="1128889"/>
            <a:ext cx="8116867" cy="5469467"/>
          </a:xfrm>
        </p:spPr>
        <p:txBody>
          <a:bodyPr>
            <a:normAutofit fontScale="92500" lnSpcReduction="10000"/>
          </a:bodyPr>
          <a:lstStyle/>
          <a:p>
            <a:pPr marL="0" indent="0">
              <a:buNone/>
            </a:pPr>
            <a:r>
              <a:rPr lang="it-IT" sz="2600" b="1" dirty="0">
                <a:latin typeface="Comic Sans MS" panose="030F0902030302020204" pitchFamily="66" charset="0"/>
              </a:rPr>
              <a:t>Vi si possono descrivere:</a:t>
            </a:r>
          </a:p>
          <a:p>
            <a:pPr marL="0" indent="0">
              <a:buNone/>
            </a:pPr>
            <a:endParaRPr lang="it-IT" sz="2600" b="1" dirty="0">
              <a:latin typeface="Comic Sans MS" panose="030F0902030302020204" pitchFamily="66" charset="0"/>
            </a:endParaRPr>
          </a:p>
          <a:p>
            <a:pPr>
              <a:buFontTx/>
              <a:buChar char="-"/>
            </a:pPr>
            <a:r>
              <a:rPr lang="it-IT" sz="2600" b="1" dirty="0">
                <a:latin typeface="Comic Sans MS" panose="030F0902030302020204" pitchFamily="66" charset="0"/>
              </a:rPr>
              <a:t>NUCLEO SETTALE DI MEYNERT</a:t>
            </a:r>
          </a:p>
          <a:p>
            <a:pPr>
              <a:buFontTx/>
              <a:buChar char="-"/>
            </a:pPr>
            <a:r>
              <a:rPr lang="it-IT" sz="2600" b="1" dirty="0">
                <a:latin typeface="Comic Sans MS" panose="030F0902030302020204" pitchFamily="66" charset="0"/>
              </a:rPr>
              <a:t>IPPOCAMPO</a:t>
            </a:r>
          </a:p>
          <a:p>
            <a:pPr>
              <a:buFontTx/>
              <a:buChar char="-"/>
            </a:pPr>
            <a:r>
              <a:rPr lang="it-IT" sz="2600" b="1" dirty="0">
                <a:latin typeface="Comic Sans MS" panose="030F0902030302020204" pitchFamily="66" charset="0"/>
              </a:rPr>
              <a:t>AMIGDALA</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Queste strutture sono in stretto rapporto morfo-funzionale con formazioni coinvolte nella Sensibilità Specifica Olfattiva. Inoltre, un rapporto molto prossimo si ha con la Corteccia della CIRCONVOLUZIONE (o GIRO) del CINGOLO, localizzata immediatamente al di sopra del Corpo Calloso. Costituiscono il cosiddetto SISTEMA LIMBICO, le cui strutture determinano gli Aspetti Comportamentali.</a:t>
            </a:r>
          </a:p>
        </p:txBody>
      </p:sp>
    </p:spTree>
    <p:extLst>
      <p:ext uri="{BB962C8B-B14F-4D97-AF65-F5344CB8AC3E}">
        <p14:creationId xmlns:p14="http://schemas.microsoft.com/office/powerpoint/2010/main" val="2022993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509286" y="1072042"/>
            <a:ext cx="8356922" cy="5635487"/>
          </a:xfrm>
        </p:spPr>
        <p:txBody>
          <a:bodyPr>
            <a:normAutofit/>
          </a:bodyPr>
          <a:lstStyle/>
          <a:p>
            <a:pPr marL="0" indent="0">
              <a:buNone/>
            </a:pPr>
            <a:r>
              <a:rPr lang="it-IT" sz="2200" b="1" dirty="0">
                <a:latin typeface="Chalkboard SE" panose="03050602040202020205" pitchFamily="66" charset="77"/>
              </a:rPr>
              <a:t>Il Telencefalo è suddiviso dalla SCISSURA SAGITTALE nei 2 EMISFERI DESTRO e SINISTRO. Nella profondità della Scissura Sagittale si riscontra la formazione commessurale interemisferica del Corpo Calloso (Sostanza Bianca).</a:t>
            </a:r>
          </a:p>
          <a:p>
            <a:pPr marL="0" indent="0">
              <a:buNone/>
            </a:pPr>
            <a:r>
              <a:rPr lang="it-IT" sz="2200" b="1" dirty="0">
                <a:latin typeface="Chalkboard SE" panose="03050602040202020205" pitchFamily="66" charset="77"/>
              </a:rPr>
              <a:t>Nell’ ambito di ciascun Emisfero Telencefalico (o Cerebrale), la SCISSURA CENTRALE (di Rolando) divide un LOBO FRONTALE (anteriormente) ed un LOBO PARIETALE (posteriormente) La SCISSURA LATERALE (di Silvio) separa il Lobi Frontale e Parietale dal LOBO TEMPORALE.</a:t>
            </a:r>
          </a:p>
          <a:p>
            <a:pPr marL="0" indent="0">
              <a:buNone/>
            </a:pPr>
            <a:r>
              <a:rPr lang="it-IT" sz="2200" b="1" dirty="0">
                <a:latin typeface="Chalkboard SE" panose="03050602040202020205" pitchFamily="66" charset="77"/>
              </a:rPr>
              <a:t>Nella profondità della Scissura Laterale, si localizza il LOBO dell’ INSULA.</a:t>
            </a:r>
          </a:p>
          <a:p>
            <a:pPr marL="0" indent="0">
              <a:buNone/>
            </a:pPr>
            <a:r>
              <a:rPr lang="it-IT" sz="2200" b="1" dirty="0">
                <a:latin typeface="Chalkboard SE" panose="03050602040202020205" pitchFamily="66" charset="77"/>
              </a:rPr>
              <a:t>La SCISSURA PARIETO-OCCIPITALE separa il Lobo Parietale dal LOBO OCCIPITALE.</a:t>
            </a:r>
          </a:p>
          <a:p>
            <a:pPr marL="0" indent="0">
              <a:buNone/>
            </a:pPr>
            <a:r>
              <a:rPr lang="it-IT" sz="2200" b="1" dirty="0">
                <a:latin typeface="Chalkboard SE" panose="03050602040202020205" pitchFamily="66" charset="77"/>
              </a:rPr>
              <a:t>La SCISSURA CALCARINA è localizzata nel Lobo Occipitale ed è sede della cosiddetta Area Visiva Primaria</a:t>
            </a:r>
          </a:p>
        </p:txBody>
      </p:sp>
    </p:spTree>
    <p:extLst>
      <p:ext uri="{BB962C8B-B14F-4D97-AF65-F5344CB8AC3E}">
        <p14:creationId xmlns:p14="http://schemas.microsoft.com/office/powerpoint/2010/main" val="3951708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6050F5C-0096-4CA1-BF06-5F1AAFC3905C}"/>
              </a:ext>
            </a:extLst>
          </p:cNvPr>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980011" y="1107282"/>
            <a:ext cx="5238750" cy="467796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421E2D06-0551-47F3-9A41-E7A82DBF27D2}"/>
              </a:ext>
            </a:extLst>
          </p:cNvPr>
          <p:cNvSpPr txBox="1">
            <a:spLocks noChangeArrowheads="1"/>
          </p:cNvSpPr>
          <p:nvPr/>
        </p:nvSpPr>
        <p:spPr bwMode="auto">
          <a:xfrm>
            <a:off x="2209802" y="1397795"/>
            <a:ext cx="1021176"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225" b="1">
                <a:solidFill>
                  <a:srgbClr val="080808"/>
                </a:solidFill>
              </a:rPr>
              <a:t>Acetilcolina</a:t>
            </a:r>
          </a:p>
        </p:txBody>
      </p:sp>
      <p:sp>
        <p:nvSpPr>
          <p:cNvPr id="18435" name="Rectangle 3">
            <a:extLst>
              <a:ext uri="{FF2B5EF4-FFF2-40B4-BE49-F238E27FC236}">
                <a16:creationId xmlns:a16="http://schemas.microsoft.com/office/drawing/2014/main" id="{ABF0FD93-4E59-4F8F-AB61-46627ED0EB08}"/>
              </a:ext>
            </a:extLst>
          </p:cNvPr>
          <p:cNvSpPr>
            <a:spLocks noChangeArrowheads="1"/>
          </p:cNvSpPr>
          <p:nvPr/>
        </p:nvSpPr>
        <p:spPr bwMode="auto">
          <a:xfrm>
            <a:off x="2222897" y="1397795"/>
            <a:ext cx="1079897" cy="270272"/>
          </a:xfrm>
          <a:prstGeom prst="rect">
            <a:avLst/>
          </a:prstGeom>
          <a:noFill/>
          <a:ln w="284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6" name="Oval 4">
            <a:extLst>
              <a:ext uri="{FF2B5EF4-FFF2-40B4-BE49-F238E27FC236}">
                <a16:creationId xmlns:a16="http://schemas.microsoft.com/office/drawing/2014/main" id="{D97CC3CB-3FF0-4777-837A-795FAD9B2E3E}"/>
              </a:ext>
            </a:extLst>
          </p:cNvPr>
          <p:cNvSpPr>
            <a:spLocks noChangeArrowheads="1"/>
          </p:cNvSpPr>
          <p:nvPr/>
        </p:nvSpPr>
        <p:spPr bwMode="auto">
          <a:xfrm>
            <a:off x="6300789" y="3288507"/>
            <a:ext cx="809625" cy="323850"/>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7" name="Oval 5">
            <a:extLst>
              <a:ext uri="{FF2B5EF4-FFF2-40B4-BE49-F238E27FC236}">
                <a16:creationId xmlns:a16="http://schemas.microsoft.com/office/drawing/2014/main" id="{C46E6EE9-BEA5-486E-BE8D-214FB4DE69C5}"/>
              </a:ext>
            </a:extLst>
          </p:cNvPr>
          <p:cNvSpPr>
            <a:spLocks noChangeArrowheads="1"/>
          </p:cNvSpPr>
          <p:nvPr/>
        </p:nvSpPr>
        <p:spPr bwMode="auto">
          <a:xfrm>
            <a:off x="3924301" y="2619376"/>
            <a:ext cx="702469" cy="594122"/>
          </a:xfrm>
          <a:prstGeom prst="ellipse">
            <a:avLst/>
          </a:prstGeom>
          <a:noFill/>
          <a:ln w="38160" cap="sq">
            <a:solidFill>
              <a:srgbClr val="FF3366"/>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8" name="Rectangle 6">
            <a:extLst>
              <a:ext uri="{FF2B5EF4-FFF2-40B4-BE49-F238E27FC236}">
                <a16:creationId xmlns:a16="http://schemas.microsoft.com/office/drawing/2014/main" id="{D590C779-9763-4CF6-B1C1-A41849152785}"/>
              </a:ext>
            </a:extLst>
          </p:cNvPr>
          <p:cNvSpPr>
            <a:spLocks noChangeArrowheads="1"/>
          </p:cNvSpPr>
          <p:nvPr/>
        </p:nvSpPr>
        <p:spPr bwMode="auto">
          <a:xfrm>
            <a:off x="2250283" y="1754982"/>
            <a:ext cx="809625" cy="215504"/>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9" name="Rectangle 7">
            <a:extLst>
              <a:ext uri="{FF2B5EF4-FFF2-40B4-BE49-F238E27FC236}">
                <a16:creationId xmlns:a16="http://schemas.microsoft.com/office/drawing/2014/main" id="{50BD5AFA-1A25-49B4-A938-6DFE2DFA6BC4}"/>
              </a:ext>
            </a:extLst>
          </p:cNvPr>
          <p:cNvSpPr>
            <a:spLocks noChangeArrowheads="1"/>
          </p:cNvSpPr>
          <p:nvPr/>
        </p:nvSpPr>
        <p:spPr bwMode="auto">
          <a:xfrm>
            <a:off x="5706668" y="1970486"/>
            <a:ext cx="809625" cy="32385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0" name="Oval 8">
            <a:extLst>
              <a:ext uri="{FF2B5EF4-FFF2-40B4-BE49-F238E27FC236}">
                <a16:creationId xmlns:a16="http://schemas.microsoft.com/office/drawing/2014/main" id="{133A1DCB-9B48-4052-9F29-C69C6A697AAC}"/>
              </a:ext>
            </a:extLst>
          </p:cNvPr>
          <p:cNvSpPr>
            <a:spLocks noChangeArrowheads="1"/>
          </p:cNvSpPr>
          <p:nvPr/>
        </p:nvSpPr>
        <p:spPr bwMode="auto">
          <a:xfrm>
            <a:off x="2001443" y="2272903"/>
            <a:ext cx="809625" cy="594122"/>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1" name="Text Box 9">
            <a:extLst>
              <a:ext uri="{FF2B5EF4-FFF2-40B4-BE49-F238E27FC236}">
                <a16:creationId xmlns:a16="http://schemas.microsoft.com/office/drawing/2014/main" id="{4CFEDBE6-7CA7-4697-A774-C353562AB366}"/>
              </a:ext>
            </a:extLst>
          </p:cNvPr>
          <p:cNvSpPr txBox="1">
            <a:spLocks noChangeArrowheads="1"/>
          </p:cNvSpPr>
          <p:nvPr/>
        </p:nvSpPr>
        <p:spPr bwMode="auto">
          <a:xfrm>
            <a:off x="1925242" y="3699274"/>
            <a:ext cx="2051447" cy="82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080808"/>
                </a:solidFill>
                <a:latin typeface="Arial Black" panose="020B0A04020102020204" pitchFamily="34" charset="0"/>
              </a:rPr>
              <a:t>Questi neuroni risultano degenerati nel Morbo di Alzheimer</a:t>
            </a:r>
          </a:p>
        </p:txBody>
      </p:sp>
    </p:spTree>
    <p:extLst>
      <p:ext uri="{BB962C8B-B14F-4D97-AF65-F5344CB8AC3E}">
        <p14:creationId xmlns:p14="http://schemas.microsoft.com/office/powerpoint/2010/main" val="428987414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44426FB-7E3F-B54B-BEC3-40DBBF3E46D9}"/>
              </a:ext>
            </a:extLst>
          </p:cNvPr>
          <p:cNvSpPr>
            <a:spLocks noGrp="1" noChangeArrowheads="1"/>
          </p:cNvSpPr>
          <p:nvPr>
            <p:ph type="title"/>
          </p:nvPr>
        </p:nvSpPr>
        <p:spPr>
          <a:xfrm>
            <a:off x="539044" y="168627"/>
            <a:ext cx="7772400" cy="155575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SISTEMA  LIMBICO</a:t>
            </a:r>
          </a:p>
        </p:txBody>
      </p:sp>
      <p:pic>
        <p:nvPicPr>
          <p:cNvPr id="4098" name="Picture 2">
            <a:extLst>
              <a:ext uri="{FF2B5EF4-FFF2-40B4-BE49-F238E27FC236}">
                <a16:creationId xmlns:a16="http://schemas.microsoft.com/office/drawing/2014/main" id="{1A1F5FF9-2FC5-CC47-9C9C-AE376959A4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490134"/>
            <a:ext cx="9046077" cy="519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71721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25D87FB-3AD3-024C-AA84-8A1E5A6E8DD2}"/>
              </a:ext>
            </a:extLst>
          </p:cNvPr>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7110" y="0"/>
            <a:ext cx="9145588" cy="68580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Line 2">
            <a:extLst>
              <a:ext uri="{FF2B5EF4-FFF2-40B4-BE49-F238E27FC236}">
                <a16:creationId xmlns:a16="http://schemas.microsoft.com/office/drawing/2014/main" id="{6ECF9AE7-B027-A543-82C4-13C8A742DCCF}"/>
              </a:ext>
            </a:extLst>
          </p:cNvPr>
          <p:cNvSpPr>
            <a:spLocks noChangeShapeType="1"/>
          </p:cNvSpPr>
          <p:nvPr/>
        </p:nvSpPr>
        <p:spPr bwMode="auto">
          <a:xfrm>
            <a:off x="250825" y="3789363"/>
            <a:ext cx="8137525" cy="1587"/>
          </a:xfrm>
          <a:prstGeom prst="line">
            <a:avLst/>
          </a:prstGeom>
          <a:noFill/>
          <a:ln w="76320">
            <a:solidFill>
              <a:srgbClr val="0101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1" name="Line 3">
            <a:extLst>
              <a:ext uri="{FF2B5EF4-FFF2-40B4-BE49-F238E27FC236}">
                <a16:creationId xmlns:a16="http://schemas.microsoft.com/office/drawing/2014/main" id="{6489AA27-4BCF-AD4C-AFAB-3A03B6814637}"/>
              </a:ext>
            </a:extLst>
          </p:cNvPr>
          <p:cNvSpPr>
            <a:spLocks noChangeShapeType="1"/>
          </p:cNvSpPr>
          <p:nvPr/>
        </p:nvSpPr>
        <p:spPr bwMode="auto">
          <a:xfrm>
            <a:off x="250825" y="5229225"/>
            <a:ext cx="7993063" cy="1588"/>
          </a:xfrm>
          <a:prstGeom prst="line">
            <a:avLst/>
          </a:prstGeom>
          <a:noFill/>
          <a:ln w="76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2" name="Text Box 4">
            <a:extLst>
              <a:ext uri="{FF2B5EF4-FFF2-40B4-BE49-F238E27FC236}">
                <a16:creationId xmlns:a16="http://schemas.microsoft.com/office/drawing/2014/main" id="{BA166E59-66B8-C646-AA31-29AA8A27C739}"/>
              </a:ext>
            </a:extLst>
          </p:cNvPr>
          <p:cNvSpPr txBox="1">
            <a:spLocks noChangeArrowheads="1"/>
          </p:cNvSpPr>
          <p:nvPr/>
        </p:nvSpPr>
        <p:spPr bwMode="auto">
          <a:xfrm>
            <a:off x="250825" y="2565400"/>
            <a:ext cx="302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SOTTOCORTICALI</a:t>
            </a:r>
          </a:p>
        </p:txBody>
      </p:sp>
      <p:sp>
        <p:nvSpPr>
          <p:cNvPr id="7173" name="Text Box 5">
            <a:extLst>
              <a:ext uri="{FF2B5EF4-FFF2-40B4-BE49-F238E27FC236}">
                <a16:creationId xmlns:a16="http://schemas.microsoft.com/office/drawing/2014/main" id="{70CE3565-AA24-6843-9F67-39EDF38A3307}"/>
              </a:ext>
            </a:extLst>
          </p:cNvPr>
          <p:cNvSpPr txBox="1">
            <a:spLocks noChangeArrowheads="1"/>
          </p:cNvSpPr>
          <p:nvPr/>
        </p:nvSpPr>
        <p:spPr bwMode="auto">
          <a:xfrm>
            <a:off x="250825" y="1125538"/>
            <a:ext cx="2735263"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400" b="1">
                <a:solidFill>
                  <a:srgbClr val="FF0000"/>
                </a:solidFill>
                <a:latin typeface="Arial Black" panose="020B0604020202020204" pitchFamily="34" charset="0"/>
              </a:rPr>
              <a:t>AREE CORTICALI</a:t>
            </a:r>
          </a:p>
        </p:txBody>
      </p:sp>
      <p:sp>
        <p:nvSpPr>
          <p:cNvPr id="7174" name="Text Box 6">
            <a:extLst>
              <a:ext uri="{FF2B5EF4-FFF2-40B4-BE49-F238E27FC236}">
                <a16:creationId xmlns:a16="http://schemas.microsoft.com/office/drawing/2014/main" id="{296AD0E9-02D9-BB44-9AF5-754FCBF04903}"/>
              </a:ext>
            </a:extLst>
          </p:cNvPr>
          <p:cNvSpPr txBox="1">
            <a:spLocks noChangeArrowheads="1"/>
          </p:cNvSpPr>
          <p:nvPr/>
        </p:nvSpPr>
        <p:spPr bwMode="auto">
          <a:xfrm>
            <a:off x="179388" y="4076700"/>
            <a:ext cx="2735262"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DIENCEFALICHE</a:t>
            </a:r>
          </a:p>
        </p:txBody>
      </p:sp>
      <p:sp>
        <p:nvSpPr>
          <p:cNvPr id="7175" name="Text Box 7">
            <a:extLst>
              <a:ext uri="{FF2B5EF4-FFF2-40B4-BE49-F238E27FC236}">
                <a16:creationId xmlns:a16="http://schemas.microsoft.com/office/drawing/2014/main" id="{3ED61338-A8D7-CA44-A2E4-A11EA16D8A77}"/>
              </a:ext>
            </a:extLst>
          </p:cNvPr>
          <p:cNvSpPr txBox="1">
            <a:spLocks noChangeArrowheads="1"/>
          </p:cNvSpPr>
          <p:nvPr/>
        </p:nvSpPr>
        <p:spPr bwMode="auto">
          <a:xfrm>
            <a:off x="179388" y="5300663"/>
            <a:ext cx="30241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000" b="1">
                <a:solidFill>
                  <a:srgbClr val="FF0000"/>
                </a:solidFill>
                <a:latin typeface="Arial Black" panose="020B0604020202020204" pitchFamily="34" charset="0"/>
              </a:rPr>
              <a:t>STRUTTURE MESENCEFALICHE</a:t>
            </a:r>
          </a:p>
        </p:txBody>
      </p:sp>
      <p:sp>
        <p:nvSpPr>
          <p:cNvPr id="7176" name="Line 8">
            <a:extLst>
              <a:ext uri="{FF2B5EF4-FFF2-40B4-BE49-F238E27FC236}">
                <a16:creationId xmlns:a16="http://schemas.microsoft.com/office/drawing/2014/main" id="{3442214F-107B-DE42-9896-8D2026DCA332}"/>
              </a:ext>
            </a:extLst>
          </p:cNvPr>
          <p:cNvSpPr>
            <a:spLocks noChangeShapeType="1"/>
          </p:cNvSpPr>
          <p:nvPr/>
        </p:nvSpPr>
        <p:spPr bwMode="auto">
          <a:xfrm>
            <a:off x="4716463" y="2636838"/>
            <a:ext cx="3095625" cy="1587"/>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7" name="Line 9">
            <a:extLst>
              <a:ext uri="{FF2B5EF4-FFF2-40B4-BE49-F238E27FC236}">
                <a16:creationId xmlns:a16="http://schemas.microsoft.com/office/drawing/2014/main" id="{AE2DDED0-7238-504D-8B05-B72C8B4DB66B}"/>
              </a:ext>
            </a:extLst>
          </p:cNvPr>
          <p:cNvSpPr>
            <a:spLocks noChangeShapeType="1"/>
          </p:cNvSpPr>
          <p:nvPr/>
        </p:nvSpPr>
        <p:spPr bwMode="auto">
          <a:xfrm>
            <a:off x="4462463" y="2636838"/>
            <a:ext cx="3095625" cy="1587"/>
          </a:xfrm>
          <a:prstGeom prst="line">
            <a:avLst/>
          </a:prstGeom>
          <a:noFill/>
          <a:ln w="38160">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8" name="Line 10">
            <a:extLst>
              <a:ext uri="{FF2B5EF4-FFF2-40B4-BE49-F238E27FC236}">
                <a16:creationId xmlns:a16="http://schemas.microsoft.com/office/drawing/2014/main" id="{F6DFD06A-DC5A-3540-8060-B77767D5CCE6}"/>
              </a:ext>
            </a:extLst>
          </p:cNvPr>
          <p:cNvSpPr>
            <a:spLocks noChangeShapeType="1"/>
          </p:cNvSpPr>
          <p:nvPr/>
        </p:nvSpPr>
        <p:spPr bwMode="auto">
          <a:xfrm>
            <a:off x="4356100" y="3213100"/>
            <a:ext cx="3240088" cy="1588"/>
          </a:xfrm>
          <a:prstGeom prst="line">
            <a:avLst/>
          </a:prstGeom>
          <a:noFill/>
          <a:ln w="38160">
            <a:solidFill>
              <a:srgbClr val="FF99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9" name="Line 11">
            <a:extLst>
              <a:ext uri="{FF2B5EF4-FFF2-40B4-BE49-F238E27FC236}">
                <a16:creationId xmlns:a16="http://schemas.microsoft.com/office/drawing/2014/main" id="{CF10FD41-7AAC-3043-93BC-4832C4FAB416}"/>
              </a:ext>
            </a:extLst>
          </p:cNvPr>
          <p:cNvSpPr>
            <a:spLocks noChangeShapeType="1"/>
          </p:cNvSpPr>
          <p:nvPr/>
        </p:nvSpPr>
        <p:spPr bwMode="auto">
          <a:xfrm flipH="1">
            <a:off x="4351338" y="4437063"/>
            <a:ext cx="3321050" cy="1587"/>
          </a:xfrm>
          <a:prstGeom prst="line">
            <a:avLst/>
          </a:prstGeom>
          <a:noFill/>
          <a:ln w="38160">
            <a:solidFill>
              <a:srgbClr val="66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0" name="Line 12">
            <a:extLst>
              <a:ext uri="{FF2B5EF4-FFF2-40B4-BE49-F238E27FC236}">
                <a16:creationId xmlns:a16="http://schemas.microsoft.com/office/drawing/2014/main" id="{863B4271-7163-6242-9802-51FF1FC15A12}"/>
              </a:ext>
            </a:extLst>
          </p:cNvPr>
          <p:cNvSpPr>
            <a:spLocks noChangeShapeType="1"/>
          </p:cNvSpPr>
          <p:nvPr/>
        </p:nvSpPr>
        <p:spPr bwMode="auto">
          <a:xfrm flipH="1">
            <a:off x="4279900" y="5013325"/>
            <a:ext cx="3321050" cy="1588"/>
          </a:xfrm>
          <a:prstGeom prst="line">
            <a:avLst/>
          </a:prstGeom>
          <a:noFill/>
          <a:ln w="28440">
            <a:solidFill>
              <a:srgbClr val="33CC33"/>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1" name="Line 13">
            <a:extLst>
              <a:ext uri="{FF2B5EF4-FFF2-40B4-BE49-F238E27FC236}">
                <a16:creationId xmlns:a16="http://schemas.microsoft.com/office/drawing/2014/main" id="{5699E1D0-DA9D-6A4A-B368-19D3CEEA0D71}"/>
              </a:ext>
            </a:extLst>
          </p:cNvPr>
          <p:cNvSpPr>
            <a:spLocks noChangeShapeType="1"/>
          </p:cNvSpPr>
          <p:nvPr/>
        </p:nvSpPr>
        <p:spPr bwMode="auto">
          <a:xfrm>
            <a:off x="323850" y="1989138"/>
            <a:ext cx="8424863" cy="71437"/>
          </a:xfrm>
          <a:prstGeom prst="line">
            <a:avLst/>
          </a:prstGeom>
          <a:noFill/>
          <a:ln w="284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arrotondato 1">
            <a:extLst>
              <a:ext uri="{FF2B5EF4-FFF2-40B4-BE49-F238E27FC236}">
                <a16:creationId xmlns:a16="http://schemas.microsoft.com/office/drawing/2014/main" id="{8DB21515-12FF-8B47-BCAE-1601F5A062DB}"/>
              </a:ext>
            </a:extLst>
          </p:cNvPr>
          <p:cNvSpPr/>
          <p:nvPr/>
        </p:nvSpPr>
        <p:spPr>
          <a:xfrm>
            <a:off x="179389" y="2017713"/>
            <a:ext cx="8716256" cy="18446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1828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977908B4-D02D-4EF7-AE71-79442E3622ED}"/>
              </a:ext>
            </a:extLst>
          </p:cNvPr>
          <p:cNvSpPr>
            <a:spLocks noGrp="1" noChangeArrowheads="1"/>
          </p:cNvSpPr>
          <p:nvPr>
            <p:ph type="title"/>
          </p:nvPr>
        </p:nvSpPr>
        <p:spPr>
          <a:xfrm>
            <a:off x="275573" y="1941910"/>
            <a:ext cx="8642959" cy="1304925"/>
          </a:xfrm>
          <a:ln/>
        </p:spPr>
        <p:txBody>
          <a:bodyPr vert="horz" wrap="square" lIns="67500" tIns="35100" rIns="67500" bIns="35100" numCol="1" rtlCol="0" anchor="ctr" anchorCtr="0" compatLnSpc="1">
            <a:prstTxWarp prst="textNoShape">
              <a:avLst/>
            </a:prstTxWarp>
            <a:norm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4000" b="1" dirty="0">
                <a:latin typeface="Gurmukhi MN" panose="02020600050405020304" pitchFamily="18" charset="0"/>
                <a:cs typeface="Gurmukhi MN" panose="02020600050405020304" pitchFamily="18" charset="0"/>
              </a:rPr>
              <a:t>NUCLEI [</a:t>
            </a:r>
            <a:r>
              <a:rPr lang="it-IT" altLang="it-IT" sz="4000" b="1" i="1" dirty="0">
                <a:latin typeface="Gurmukhi MN" panose="02020600050405020304" pitchFamily="18" charset="0"/>
                <a:cs typeface="Gurmukhi MN" panose="02020600050405020304" pitchFamily="18" charset="0"/>
              </a:rPr>
              <a:t>GANGLI</a:t>
            </a:r>
            <a:r>
              <a:rPr lang="it-IT" altLang="it-IT" sz="4000" b="1" dirty="0">
                <a:latin typeface="Gurmukhi MN" panose="02020600050405020304" pitchFamily="18" charset="0"/>
                <a:cs typeface="Gurmukhi MN" panose="02020600050405020304" pitchFamily="18" charset="0"/>
              </a:rPr>
              <a:t>] DELLA BASE</a:t>
            </a:r>
          </a:p>
        </p:txBody>
      </p:sp>
      <p:sp>
        <p:nvSpPr>
          <p:cNvPr id="5122" name="Rectangle 2">
            <a:extLst>
              <a:ext uri="{FF2B5EF4-FFF2-40B4-BE49-F238E27FC236}">
                <a16:creationId xmlns:a16="http://schemas.microsoft.com/office/drawing/2014/main" id="{B90DCD02-7114-402D-99E7-CC6EBB5A8816}"/>
              </a:ext>
            </a:extLst>
          </p:cNvPr>
          <p:cNvSpPr>
            <a:spLocks noGrp="1" noChangeArrowheads="1"/>
          </p:cNvSpPr>
          <p:nvPr>
            <p:ph type="subTitle" idx="4294967295"/>
          </p:nvPr>
        </p:nvSpPr>
        <p:spPr bwMode="auto">
          <a:xfrm>
            <a:off x="0" y="3429000"/>
            <a:ext cx="4800600" cy="1314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0" tIns="35100" rIns="67500" bIns="35100" numCol="1" rtlCol="0" anchor="t" anchorCtr="0" compatLnSpc="1">
            <a:prstTxWarp prst="textNoShape">
              <a:avLst/>
            </a:prstTxWarp>
            <a:normAutofit/>
          </a:bodyPr>
          <a:lstStyle/>
          <a:p>
            <a:pPr marL="0" indent="0" algn="ctr">
              <a:lnSpc>
                <a:spcPct val="100000"/>
              </a:lnSpc>
              <a:spcBef>
                <a:spcPts val="600"/>
              </a:spcBef>
              <a:tabLst>
                <a:tab pos="542905" algn="l"/>
                <a:tab pos="1085811" algn="l"/>
                <a:tab pos="1628715" algn="l"/>
                <a:tab pos="2171619" algn="l"/>
                <a:tab pos="2714524" algn="l"/>
                <a:tab pos="3257430" algn="l"/>
                <a:tab pos="3800334" algn="l"/>
                <a:tab pos="4343239" algn="l"/>
              </a:tabLst>
            </a:pPr>
            <a:r>
              <a:rPr lang="it-IT" altLang="it-IT" sz="1800">
                <a:solidFill>
                  <a:srgbClr val="CCCCCC"/>
                </a:solidFill>
              </a:rPr>
              <a:t> </a:t>
            </a:r>
          </a:p>
        </p:txBody>
      </p:sp>
    </p:spTree>
    <p:extLst>
      <p:ext uri="{BB962C8B-B14F-4D97-AF65-F5344CB8AC3E}">
        <p14:creationId xmlns:p14="http://schemas.microsoft.com/office/powerpoint/2010/main" val="26403864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051761-CFF4-FA43-BA2B-000D0493E9ED}"/>
              </a:ext>
            </a:extLst>
          </p:cNvPr>
          <p:cNvSpPr>
            <a:spLocks noGrp="1"/>
          </p:cNvSpPr>
          <p:nvPr>
            <p:ph type="title"/>
          </p:nvPr>
        </p:nvSpPr>
        <p:spPr>
          <a:xfrm>
            <a:off x="0" y="-210747"/>
            <a:ext cx="9144000" cy="1325563"/>
          </a:xfrm>
        </p:spPr>
        <p:txBody>
          <a:bodyPr>
            <a:normAutofit/>
          </a:bodyPr>
          <a:lstStyle/>
          <a:p>
            <a:pPr algn="ctr"/>
            <a:r>
              <a:rPr lang="it-IT" altLang="it-IT" sz="3200" b="1" dirty="0">
                <a:latin typeface="Gurmukhi MN" panose="02020600050405020304" pitchFamily="18" charset="0"/>
                <a:cs typeface="Gurmukhi MN" panose="02020600050405020304" pitchFamily="18" charset="0"/>
              </a:rPr>
              <a:t>NUCLEI [</a:t>
            </a:r>
            <a:r>
              <a:rPr lang="it-IT" altLang="it-IT" sz="3200" b="1" i="1" dirty="0">
                <a:latin typeface="Gurmukhi MN" panose="02020600050405020304" pitchFamily="18" charset="0"/>
                <a:cs typeface="Gurmukhi MN" panose="02020600050405020304" pitchFamily="18" charset="0"/>
              </a:rPr>
              <a:t>GANGLI</a:t>
            </a:r>
            <a:r>
              <a:rPr lang="it-IT" altLang="it-IT" sz="3200" b="1" dirty="0">
                <a:latin typeface="Gurmukhi MN" panose="02020600050405020304" pitchFamily="18" charset="0"/>
                <a:cs typeface="Gurmukhi MN" panose="02020600050405020304" pitchFamily="18" charset="0"/>
              </a:rPr>
              <a:t>] DELLA BASE</a:t>
            </a:r>
            <a:endParaRPr lang="it-IT" sz="3200" dirty="0"/>
          </a:p>
        </p:txBody>
      </p:sp>
      <p:sp>
        <p:nvSpPr>
          <p:cNvPr id="3" name="Segnaposto contenuto 2">
            <a:extLst>
              <a:ext uri="{FF2B5EF4-FFF2-40B4-BE49-F238E27FC236}">
                <a16:creationId xmlns:a16="http://schemas.microsoft.com/office/drawing/2014/main" id="{E4CDE61D-9F2C-B94F-BD8D-18CD435CEEAD}"/>
              </a:ext>
            </a:extLst>
          </p:cNvPr>
          <p:cNvSpPr>
            <a:spLocks noGrp="1"/>
          </p:cNvSpPr>
          <p:nvPr>
            <p:ph idx="1"/>
          </p:nvPr>
        </p:nvSpPr>
        <p:spPr>
          <a:xfrm>
            <a:off x="814919" y="783512"/>
            <a:ext cx="7903923" cy="5943600"/>
          </a:xfrm>
        </p:spPr>
        <p:txBody>
          <a:bodyPr/>
          <a:lstStyle/>
          <a:p>
            <a:pPr marL="0" indent="0">
              <a:buNone/>
            </a:pPr>
            <a:r>
              <a:rPr lang="it-IT" sz="2400" b="1" dirty="0">
                <a:latin typeface="Chalkboard" panose="03050602040202020205" pitchFamily="66" charset="77"/>
              </a:rPr>
              <a:t>Formazioni Telencefaliche Sottocorticali di Sostanza Grigia.</a:t>
            </a:r>
          </a:p>
          <a:p>
            <a:pPr marL="0" indent="0">
              <a:buNone/>
            </a:pPr>
            <a:r>
              <a:rPr lang="it-IT" sz="2400" b="1" dirty="0">
                <a:latin typeface="Chalkboard" panose="03050602040202020205" pitchFamily="66" charset="77"/>
              </a:rPr>
              <a:t>I NUCLEI costituenti, localizzati in stretta vicinanza del Talamo, sono:</a:t>
            </a:r>
          </a:p>
          <a:p>
            <a:pPr marL="0" indent="0">
              <a:buNone/>
            </a:pPr>
            <a:endParaRPr lang="it-IT" sz="2400" b="1" dirty="0">
              <a:latin typeface="Chalkboard" panose="03050602040202020205" pitchFamily="66" charset="77"/>
            </a:endParaRPr>
          </a:p>
          <a:p>
            <a:pPr>
              <a:buFontTx/>
              <a:buChar char="-"/>
            </a:pPr>
            <a:r>
              <a:rPr lang="it-IT" sz="2400" b="1" dirty="0">
                <a:latin typeface="Chalkboard" panose="03050602040202020205" pitchFamily="66" charset="77"/>
              </a:rPr>
              <a:t>NUCLEO CAUDATO</a:t>
            </a:r>
          </a:p>
          <a:p>
            <a:pPr>
              <a:buFontTx/>
              <a:buChar char="-"/>
            </a:pPr>
            <a:r>
              <a:rPr lang="it-IT" sz="2400" b="1" dirty="0">
                <a:latin typeface="Chalkboard" panose="03050602040202020205" pitchFamily="66" charset="77"/>
              </a:rPr>
              <a:t>NUCLEO LENTICOLARE (o LENTIFORME), suddiviso in PUTAMEN e GLOBO PALLIDO</a:t>
            </a:r>
          </a:p>
          <a:p>
            <a:pPr marL="0" indent="0">
              <a:buNone/>
            </a:pPr>
            <a:r>
              <a:rPr lang="it-IT" sz="2400" b="1" dirty="0">
                <a:latin typeface="Chalkboard" panose="03050602040202020205" pitchFamily="66" charset="77"/>
              </a:rPr>
              <a:t>Morfo-funzionalmente il NUCLEO CAUDATO con il PUTAMEN costituisce il CORPO STRIATO.</a:t>
            </a:r>
          </a:p>
          <a:p>
            <a:pPr marL="0" indent="0">
              <a:buNone/>
            </a:pPr>
            <a:r>
              <a:rPr lang="it-IT" sz="2400" b="1" dirty="0">
                <a:latin typeface="Chalkboard" panose="03050602040202020205" pitchFamily="66" charset="77"/>
              </a:rPr>
              <a:t>Correlati funzionalmente a queste strutture telencefaliche sono il NUCLEO SUBTALAMICO (Diencefalo) e la SUBSTANTIA NIGRA (con una Pars </a:t>
            </a:r>
            <a:r>
              <a:rPr lang="it-IT" sz="2400" b="1" dirty="0" err="1">
                <a:latin typeface="Chalkboard" panose="03050602040202020205" pitchFamily="66" charset="77"/>
              </a:rPr>
              <a:t>Compacta</a:t>
            </a:r>
            <a:r>
              <a:rPr lang="it-IT" sz="2400" b="1" dirty="0">
                <a:latin typeface="Chalkboard" panose="03050602040202020205" pitchFamily="66" charset="77"/>
              </a:rPr>
              <a:t> e una Pars </a:t>
            </a:r>
            <a:r>
              <a:rPr lang="it-IT" sz="2400" b="1" dirty="0" err="1">
                <a:latin typeface="Chalkboard" panose="03050602040202020205" pitchFamily="66" charset="77"/>
              </a:rPr>
              <a:t>Reticulata</a:t>
            </a:r>
            <a:r>
              <a:rPr lang="it-IT" sz="2400" b="1" dirty="0">
                <a:latin typeface="Chalkboard" panose="03050602040202020205" pitchFamily="66" charset="77"/>
              </a:rPr>
              <a:t>). </a:t>
            </a:r>
          </a:p>
          <a:p>
            <a:pPr>
              <a:buFontTx/>
              <a:buChar char="-"/>
            </a:pPr>
            <a:endParaRPr lang="it-IT" b="1" dirty="0">
              <a:latin typeface="Chalkboard" panose="03050602040202020205" pitchFamily="66" charset="77"/>
            </a:endParaRPr>
          </a:p>
        </p:txBody>
      </p:sp>
    </p:spTree>
    <p:extLst>
      <p:ext uri="{BB962C8B-B14F-4D97-AF65-F5344CB8AC3E}">
        <p14:creationId xmlns:p14="http://schemas.microsoft.com/office/powerpoint/2010/main" val="1102062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EBF2F1A-BAE6-4A21-855C-CB92CA4765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44" y="212942"/>
            <a:ext cx="8964302" cy="64587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3">
            <a:extLst>
              <a:ext uri="{FF2B5EF4-FFF2-40B4-BE49-F238E27FC236}">
                <a16:creationId xmlns:a16="http://schemas.microsoft.com/office/drawing/2014/main" id="{C23CAEFB-B2CC-459E-BCF0-7ED8433E6DA1}"/>
              </a:ext>
            </a:extLst>
          </p:cNvPr>
          <p:cNvSpPr txBox="1">
            <a:spLocks noChangeArrowheads="1"/>
          </p:cNvSpPr>
          <p:nvPr/>
        </p:nvSpPr>
        <p:spPr bwMode="auto">
          <a:xfrm>
            <a:off x="1709684" y="1376773"/>
            <a:ext cx="278691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FF0000"/>
                </a:solidFill>
                <a:latin typeface="Arial Black" panose="020B0A04020102020204" pitchFamily="34" charset="0"/>
                <a:cs typeface="Arial" panose="020B0604020202020204" pitchFamily="34" charset="0"/>
              </a:rPr>
              <a:t>NUCLEI DELLA BASE</a:t>
            </a:r>
          </a:p>
        </p:txBody>
      </p:sp>
    </p:spTree>
    <p:extLst>
      <p:ext uri="{BB962C8B-B14F-4D97-AF65-F5344CB8AC3E}">
        <p14:creationId xmlns:p14="http://schemas.microsoft.com/office/powerpoint/2010/main" val="965250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8D225F8-64C2-43D0-B8AB-9D6A31CDFEF3}"/>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81344" y="1107282"/>
            <a:ext cx="8790700" cy="436635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a:extLst>
              <a:ext uri="{FF2B5EF4-FFF2-40B4-BE49-F238E27FC236}">
                <a16:creationId xmlns:a16="http://schemas.microsoft.com/office/drawing/2014/main" id="{586DE4C2-B45A-44EC-B22C-D0FEB3AE3C41}"/>
              </a:ext>
            </a:extLst>
          </p:cNvPr>
          <p:cNvSpPr txBox="1">
            <a:spLocks noChangeArrowheads="1"/>
          </p:cNvSpPr>
          <p:nvPr/>
        </p:nvSpPr>
        <p:spPr bwMode="auto">
          <a:xfrm>
            <a:off x="2887103" y="4138317"/>
            <a:ext cx="4105275" cy="317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938"/>
              </a:spcBef>
            </a:pPr>
            <a:r>
              <a:rPr lang="it-IT" altLang="it-IT" sz="1600" dirty="0">
                <a:solidFill>
                  <a:srgbClr val="292929"/>
                </a:solidFill>
                <a:latin typeface="Arial Black" panose="020B0A04020102020204" pitchFamily="34" charset="0"/>
              </a:rPr>
              <a:t>pars </a:t>
            </a:r>
            <a:r>
              <a:rPr lang="it-IT" altLang="it-IT" sz="1600" dirty="0" err="1">
                <a:solidFill>
                  <a:srgbClr val="292929"/>
                </a:solidFill>
                <a:latin typeface="Arial Black" panose="020B0A04020102020204" pitchFamily="34" charset="0"/>
              </a:rPr>
              <a:t>compacta</a:t>
            </a:r>
            <a:r>
              <a:rPr lang="it-IT" altLang="it-IT" sz="1600" dirty="0">
                <a:solidFill>
                  <a:srgbClr val="292929"/>
                </a:solidFill>
                <a:latin typeface="Arial Black" panose="020B0A04020102020204" pitchFamily="34" charset="0"/>
              </a:rPr>
              <a:t> e pars </a:t>
            </a:r>
            <a:r>
              <a:rPr lang="it-IT" altLang="it-IT" sz="1600" dirty="0" err="1">
                <a:solidFill>
                  <a:srgbClr val="292929"/>
                </a:solidFill>
                <a:latin typeface="Arial Black" panose="020B0A04020102020204" pitchFamily="34" charset="0"/>
              </a:rPr>
              <a:t>reticulata</a:t>
            </a:r>
            <a:endParaRPr lang="it-IT" altLang="it-IT" sz="1600" dirty="0">
              <a:solidFill>
                <a:srgbClr val="292929"/>
              </a:solidFill>
              <a:latin typeface="Arial Black" panose="020B0A04020102020204" pitchFamily="34" charset="0"/>
            </a:endParaRPr>
          </a:p>
        </p:txBody>
      </p:sp>
      <p:sp>
        <p:nvSpPr>
          <p:cNvPr id="8196" name="Text Box 4">
            <a:extLst>
              <a:ext uri="{FF2B5EF4-FFF2-40B4-BE49-F238E27FC236}">
                <a16:creationId xmlns:a16="http://schemas.microsoft.com/office/drawing/2014/main" id="{AFD5B254-5ECD-401A-A124-CD6606372F37}"/>
              </a:ext>
            </a:extLst>
          </p:cNvPr>
          <p:cNvSpPr txBox="1">
            <a:spLocks noChangeArrowheads="1"/>
          </p:cNvSpPr>
          <p:nvPr/>
        </p:nvSpPr>
        <p:spPr bwMode="auto">
          <a:xfrm>
            <a:off x="1564090" y="2845318"/>
            <a:ext cx="213686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292929"/>
                </a:solidFill>
                <a:latin typeface="Arial Black" panose="020B0A04020102020204" pitchFamily="34" charset="0"/>
                <a:cs typeface="Arial" panose="020B0604020202020204" pitchFamily="34" charset="0"/>
              </a:rPr>
              <a:t>(LENTICOLARE)</a:t>
            </a:r>
          </a:p>
        </p:txBody>
      </p:sp>
    </p:spTree>
    <p:extLst>
      <p:ext uri="{BB962C8B-B14F-4D97-AF65-F5344CB8AC3E}">
        <p14:creationId xmlns:p14="http://schemas.microsoft.com/office/powerpoint/2010/main" val="8642119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626F985F-5B5F-42ED-8C33-AC63D198183E}"/>
              </a:ext>
            </a:extLst>
          </p:cNvPr>
          <p:cNvSpPr>
            <a:spLocks noGrp="1" noChangeArrowheads="1"/>
          </p:cNvSpPr>
          <p:nvPr>
            <p:ph type="title"/>
          </p:nvPr>
        </p:nvSpPr>
        <p:spPr>
          <a:xfrm>
            <a:off x="1497416" y="626269"/>
            <a:ext cx="6172200" cy="857250"/>
          </a:xfrm>
          <a:ln/>
        </p:spPr>
        <p:txBody>
          <a:bodyPr vert="horz" wrap="square" lIns="67500" tIns="35100" rIns="67500" bIns="35100" numCol="1" rtlCol="0" anchor="ctr" anchorCtr="0" compatLnSpc="1">
            <a:prstTxWarp prst="textNoShape">
              <a:avLst/>
            </a:prstTxWarp>
            <a:normAutofit fontScale="90000"/>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b="1" dirty="0">
                <a:latin typeface="Gurmukhi MN" panose="02020600050405020304" pitchFamily="18" charset="0"/>
                <a:cs typeface="Gurmukhi MN" panose="02020600050405020304" pitchFamily="18" charset="0"/>
              </a:rPr>
              <a:t>CIRCUITI FONDAMENTALI</a:t>
            </a:r>
            <a:br>
              <a:rPr lang="it-IT" altLang="it-IT" b="1" dirty="0">
                <a:latin typeface="Gurmukhi MN" panose="02020600050405020304" pitchFamily="18" charset="0"/>
                <a:cs typeface="Gurmukhi MN" panose="02020600050405020304" pitchFamily="18" charset="0"/>
              </a:rPr>
            </a:br>
            <a:r>
              <a:rPr lang="it-IT" altLang="it-IT" b="1" dirty="0">
                <a:latin typeface="Gurmukhi MN" panose="02020600050405020304" pitchFamily="18" charset="0"/>
                <a:cs typeface="Gurmukhi MN" panose="02020600050405020304" pitchFamily="18" charset="0"/>
              </a:rPr>
              <a:t>dei Nuclei della Base</a:t>
            </a:r>
          </a:p>
        </p:txBody>
      </p:sp>
      <p:sp>
        <p:nvSpPr>
          <p:cNvPr id="12290" name="Rectangle 2">
            <a:extLst>
              <a:ext uri="{FF2B5EF4-FFF2-40B4-BE49-F238E27FC236}">
                <a16:creationId xmlns:a16="http://schemas.microsoft.com/office/drawing/2014/main" id="{0E0F70C9-5662-40FF-9B5C-CA1B93DDBA13}"/>
              </a:ext>
            </a:extLst>
          </p:cNvPr>
          <p:cNvSpPr>
            <a:spLocks noGrp="1" noChangeArrowheads="1"/>
          </p:cNvSpPr>
          <p:nvPr>
            <p:ph idx="1"/>
          </p:nvPr>
        </p:nvSpPr>
        <p:spPr>
          <a:xfrm>
            <a:off x="1485900" y="2057401"/>
            <a:ext cx="6172200" cy="3371850"/>
          </a:xfrm>
          <a:ln/>
        </p:spPr>
        <p:txBody>
          <a:bodyPr vert="horz" wrap="square" lIns="67500" tIns="35100" rIns="67500" bIns="35100" numCol="1" rtlCol="0" anchor="t" anchorCtr="0" compatLnSpc="1">
            <a:prstTxWarp prst="textNoShape">
              <a:avLst/>
            </a:prstTxWarp>
            <a:normAutofit/>
          </a:bodyPr>
          <a:lstStyle/>
          <a:p>
            <a:pPr lvl="4" indent="-250022">
              <a:lnSpc>
                <a:spcPct val="100000"/>
              </a:lnSpc>
              <a:spcBef>
                <a:spcPts val="600"/>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t> </a:t>
            </a:r>
          </a:p>
        </p:txBody>
      </p:sp>
      <p:sp>
        <p:nvSpPr>
          <p:cNvPr id="12291" name="Oval 3">
            <a:extLst>
              <a:ext uri="{FF2B5EF4-FFF2-40B4-BE49-F238E27FC236}">
                <a16:creationId xmlns:a16="http://schemas.microsoft.com/office/drawing/2014/main" id="{7B0B6716-0E57-4753-82CC-6799915A75F2}"/>
              </a:ext>
            </a:extLst>
          </p:cNvPr>
          <p:cNvSpPr>
            <a:spLocks noChangeArrowheads="1"/>
          </p:cNvSpPr>
          <p:nvPr/>
        </p:nvSpPr>
        <p:spPr bwMode="auto">
          <a:xfrm>
            <a:off x="1601391" y="2888457"/>
            <a:ext cx="1404938"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2" name="Oval 4">
            <a:extLst>
              <a:ext uri="{FF2B5EF4-FFF2-40B4-BE49-F238E27FC236}">
                <a16:creationId xmlns:a16="http://schemas.microsoft.com/office/drawing/2014/main" id="{1663E8AF-47A8-4F09-B04B-BBCA36C4B454}"/>
              </a:ext>
            </a:extLst>
          </p:cNvPr>
          <p:cNvSpPr>
            <a:spLocks noChangeArrowheads="1"/>
          </p:cNvSpPr>
          <p:nvPr/>
        </p:nvSpPr>
        <p:spPr bwMode="auto">
          <a:xfrm>
            <a:off x="6138864" y="2888457"/>
            <a:ext cx="1403747"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3" name="Rectangle 5">
            <a:extLst>
              <a:ext uri="{FF2B5EF4-FFF2-40B4-BE49-F238E27FC236}">
                <a16:creationId xmlns:a16="http://schemas.microsoft.com/office/drawing/2014/main" id="{0A39CC1D-4862-49F5-9044-1A112736141A}"/>
              </a:ext>
            </a:extLst>
          </p:cNvPr>
          <p:cNvSpPr>
            <a:spLocks noChangeArrowheads="1"/>
          </p:cNvSpPr>
          <p:nvPr/>
        </p:nvSpPr>
        <p:spPr bwMode="auto">
          <a:xfrm>
            <a:off x="3869532" y="3050382"/>
            <a:ext cx="1512094" cy="648891"/>
          </a:xfrm>
          <a:prstGeom prst="rect">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4" name="Text Box 6">
            <a:extLst>
              <a:ext uri="{FF2B5EF4-FFF2-40B4-BE49-F238E27FC236}">
                <a16:creationId xmlns:a16="http://schemas.microsoft.com/office/drawing/2014/main" id="{C28CDF54-49AD-4DE9-A54D-D3EC5747A74A}"/>
              </a:ext>
            </a:extLst>
          </p:cNvPr>
          <p:cNvSpPr txBox="1">
            <a:spLocks noChangeArrowheads="1"/>
          </p:cNvSpPr>
          <p:nvPr/>
        </p:nvSpPr>
        <p:spPr bwMode="auto">
          <a:xfrm>
            <a:off x="1656162" y="3158729"/>
            <a:ext cx="1350169" cy="523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dirty="0">
                <a:solidFill>
                  <a:srgbClr val="000000"/>
                </a:solidFill>
              </a:rPr>
              <a:t>CORTECCIA</a:t>
            </a:r>
          </a:p>
          <a:p>
            <a:pPr algn="ctr">
              <a:spcBef>
                <a:spcPts val="844"/>
              </a:spcBef>
            </a:pPr>
            <a:r>
              <a:rPr lang="it-IT" altLang="it-IT" sz="1050" b="1" dirty="0">
                <a:solidFill>
                  <a:srgbClr val="000000"/>
                </a:solidFill>
              </a:rPr>
              <a:t>Telencefalo</a:t>
            </a:r>
          </a:p>
        </p:txBody>
      </p:sp>
      <p:sp>
        <p:nvSpPr>
          <p:cNvPr id="12295" name="Text Box 7">
            <a:extLst>
              <a:ext uri="{FF2B5EF4-FFF2-40B4-BE49-F238E27FC236}">
                <a16:creationId xmlns:a16="http://schemas.microsoft.com/office/drawing/2014/main" id="{0B2C154B-3435-4C67-8665-6FA50A70B186}"/>
              </a:ext>
            </a:extLst>
          </p:cNvPr>
          <p:cNvSpPr txBox="1">
            <a:spLocks noChangeArrowheads="1"/>
          </p:cNvSpPr>
          <p:nvPr/>
        </p:nvSpPr>
        <p:spPr bwMode="auto">
          <a:xfrm>
            <a:off x="6407945" y="3158729"/>
            <a:ext cx="954881"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844"/>
              </a:spcBef>
            </a:pPr>
            <a:r>
              <a:rPr lang="it-IT" altLang="it-IT" sz="1225" b="1"/>
              <a:t>TALAMO</a:t>
            </a:r>
          </a:p>
        </p:txBody>
      </p:sp>
      <p:sp>
        <p:nvSpPr>
          <p:cNvPr id="12296" name="Text Box 8">
            <a:extLst>
              <a:ext uri="{FF2B5EF4-FFF2-40B4-BE49-F238E27FC236}">
                <a16:creationId xmlns:a16="http://schemas.microsoft.com/office/drawing/2014/main" id="{1DDE1131-9CDA-4C33-8E50-EF2319B125E9}"/>
              </a:ext>
            </a:extLst>
          </p:cNvPr>
          <p:cNvSpPr txBox="1">
            <a:spLocks noChangeArrowheads="1"/>
          </p:cNvSpPr>
          <p:nvPr/>
        </p:nvSpPr>
        <p:spPr bwMode="auto">
          <a:xfrm>
            <a:off x="3869532" y="3131344"/>
            <a:ext cx="1512094" cy="447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E6FF00"/>
                </a:solidFill>
              </a:rPr>
              <a:t>NUCLEI DELLA BASE</a:t>
            </a:r>
          </a:p>
        </p:txBody>
      </p:sp>
      <p:sp>
        <p:nvSpPr>
          <p:cNvPr id="12297" name="AutoShape 9">
            <a:extLst>
              <a:ext uri="{FF2B5EF4-FFF2-40B4-BE49-F238E27FC236}">
                <a16:creationId xmlns:a16="http://schemas.microsoft.com/office/drawing/2014/main" id="{43D91211-C67F-4667-A2A0-EF7A2CA98D67}"/>
              </a:ext>
            </a:extLst>
          </p:cNvPr>
          <p:cNvSpPr>
            <a:spLocks noChangeArrowheads="1"/>
          </p:cNvSpPr>
          <p:nvPr/>
        </p:nvSpPr>
        <p:spPr bwMode="auto">
          <a:xfrm>
            <a:off x="5489973" y="3158729"/>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8" name="AutoShape 10">
            <a:extLst>
              <a:ext uri="{FF2B5EF4-FFF2-40B4-BE49-F238E27FC236}">
                <a16:creationId xmlns:a16="http://schemas.microsoft.com/office/drawing/2014/main" id="{1A4AE93F-49D6-476C-85BE-84003840114C}"/>
              </a:ext>
            </a:extLst>
          </p:cNvPr>
          <p:cNvSpPr>
            <a:spLocks noChangeArrowheads="1"/>
          </p:cNvSpPr>
          <p:nvPr/>
        </p:nvSpPr>
        <p:spPr bwMode="auto">
          <a:xfrm>
            <a:off x="3221832" y="3213497"/>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9" name="Line 11">
            <a:extLst>
              <a:ext uri="{FF2B5EF4-FFF2-40B4-BE49-F238E27FC236}">
                <a16:creationId xmlns:a16="http://schemas.microsoft.com/office/drawing/2014/main" id="{FD0D5F45-F7B0-433C-9BC9-D2CA6C084FAB}"/>
              </a:ext>
            </a:extLst>
          </p:cNvPr>
          <p:cNvSpPr>
            <a:spLocks noChangeShapeType="1"/>
          </p:cNvSpPr>
          <p:nvPr/>
        </p:nvSpPr>
        <p:spPr bwMode="auto">
          <a:xfrm>
            <a:off x="2303861" y="4802981"/>
            <a:ext cx="1190" cy="485775"/>
          </a:xfrm>
          <a:prstGeom prst="line">
            <a:avLst/>
          </a:prstGeom>
          <a:noFill/>
          <a:ln w="190440" cap="sq">
            <a:solidFill>
              <a:srgbClr val="3399FF"/>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0" name="Line 12">
            <a:extLst>
              <a:ext uri="{FF2B5EF4-FFF2-40B4-BE49-F238E27FC236}">
                <a16:creationId xmlns:a16="http://schemas.microsoft.com/office/drawing/2014/main" id="{E2DACB89-A087-4B1B-B6ED-4003519D9B90}"/>
              </a:ext>
            </a:extLst>
          </p:cNvPr>
          <p:cNvSpPr>
            <a:spLocks noChangeShapeType="1"/>
          </p:cNvSpPr>
          <p:nvPr/>
        </p:nvSpPr>
        <p:spPr bwMode="auto">
          <a:xfrm>
            <a:off x="2496743" y="5157789"/>
            <a:ext cx="4481513" cy="1191"/>
          </a:xfrm>
          <a:prstGeom prst="line">
            <a:avLst/>
          </a:prstGeom>
          <a:noFill/>
          <a:ln w="190440" cap="sq">
            <a:solidFill>
              <a:srgbClr val="FF66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1" name="Line 13">
            <a:extLst>
              <a:ext uri="{FF2B5EF4-FFF2-40B4-BE49-F238E27FC236}">
                <a16:creationId xmlns:a16="http://schemas.microsoft.com/office/drawing/2014/main" id="{2DA41AFC-BDC3-4188-9D96-66DECCE04317}"/>
              </a:ext>
            </a:extLst>
          </p:cNvPr>
          <p:cNvSpPr>
            <a:spLocks noChangeShapeType="1"/>
          </p:cNvSpPr>
          <p:nvPr/>
        </p:nvSpPr>
        <p:spPr bwMode="auto">
          <a:xfrm flipV="1">
            <a:off x="6862764" y="3854055"/>
            <a:ext cx="1191" cy="1202531"/>
          </a:xfrm>
          <a:prstGeom prst="line">
            <a:avLst/>
          </a:prstGeom>
          <a:noFill/>
          <a:ln w="190440" cap="sq">
            <a:solidFill>
              <a:srgbClr val="FF99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2" name="AutoShape 14">
            <a:extLst>
              <a:ext uri="{FF2B5EF4-FFF2-40B4-BE49-F238E27FC236}">
                <a16:creationId xmlns:a16="http://schemas.microsoft.com/office/drawing/2014/main" id="{5BE1DA07-C191-4B60-8F28-64C06EF4426C}"/>
              </a:ext>
            </a:extLst>
          </p:cNvPr>
          <p:cNvSpPr>
            <a:spLocks noChangeArrowheads="1"/>
          </p:cNvSpPr>
          <p:nvPr/>
        </p:nvSpPr>
        <p:spPr bwMode="auto">
          <a:xfrm rot="16200000">
            <a:off x="1818085" y="4185047"/>
            <a:ext cx="971550" cy="3238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Tree>
    <p:extLst>
      <p:ext uri="{BB962C8B-B14F-4D97-AF65-F5344CB8AC3E}">
        <p14:creationId xmlns:p14="http://schemas.microsoft.com/office/powerpoint/2010/main" val="31110330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C5A690EB-6BC6-4A90-8394-982DC2CD3A65}"/>
              </a:ext>
            </a:extLst>
          </p:cNvPr>
          <p:cNvSpPr>
            <a:spLocks noGrp="1" noChangeArrowheads="1"/>
          </p:cNvSpPr>
          <p:nvPr>
            <p:ph type="title"/>
          </p:nvPr>
        </p:nvSpPr>
        <p:spPr>
          <a:xfrm>
            <a:off x="18789" y="150312"/>
            <a:ext cx="9144000"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CIRCUITI NEURONALI DEI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NUCLEI DELLA BASE</a:t>
            </a:r>
          </a:p>
        </p:txBody>
      </p:sp>
      <p:sp>
        <p:nvSpPr>
          <p:cNvPr id="13314" name="Rectangle 2">
            <a:extLst>
              <a:ext uri="{FF2B5EF4-FFF2-40B4-BE49-F238E27FC236}">
                <a16:creationId xmlns:a16="http://schemas.microsoft.com/office/drawing/2014/main" id="{F5CE9B89-DB1F-4C5D-B6D9-DB495D27DF2A}"/>
              </a:ext>
            </a:extLst>
          </p:cNvPr>
          <p:cNvSpPr>
            <a:spLocks noGrp="1" noChangeArrowheads="1"/>
          </p:cNvSpPr>
          <p:nvPr>
            <p:ph idx="1"/>
          </p:nvPr>
        </p:nvSpPr>
        <p:spPr>
          <a:xfrm>
            <a:off x="350729" y="1146132"/>
            <a:ext cx="8480120" cy="5711868"/>
          </a:xfrm>
          <a:ln/>
        </p:spPr>
        <p:txBody>
          <a:bodyPr vert="horz" wrap="square" lIns="67500" tIns="35100" rIns="67500" bIns="35100" numCol="1" rtlCol="0" anchor="t" anchorCtr="0" compatLnSpc="1">
            <a:prstTxWarp prst="textNoShape">
              <a:avLst/>
            </a:prstTxWarp>
            <a:normAutofit/>
          </a:bodyPr>
          <a:lstStyle/>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dirty="0"/>
              <a:t>	</a:t>
            </a:r>
            <a:r>
              <a:rPr lang="it-IT" altLang="it-IT" sz="2400" b="1" dirty="0">
                <a:latin typeface="Comic Sans MS" panose="030F0902030302020204" pitchFamily="66" charset="0"/>
              </a:rPr>
              <a:t>Ogni circuito si fonda su 3 aspetti essenziali:</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avere origine da NUMEROSE AREE CORTICALI TELENCEFALICHE accomunate da funzioni </a:t>
            </a:r>
            <a:r>
              <a:rPr lang="it-IT" altLang="it-IT" sz="2400" b="1" dirty="0" err="1">
                <a:latin typeface="Comic Sans MS" panose="030F0902030302020204" pitchFamily="66" charset="0"/>
              </a:rPr>
              <a:t>neurofunzionali</a:t>
            </a:r>
            <a:r>
              <a:rPr lang="it-IT" altLang="it-IT" sz="2400" b="1" dirty="0">
                <a:latin typeface="Comic Sans MS" panose="030F0902030302020204" pitchFamily="66" charset="0"/>
              </a:rPr>
              <a:t> simili;</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raggiungere SPECIFICI NUCLEI DELLA BASE e, successivamente, NUCLEI DI RITRASMISSIONE SPECIFICI DEL TALAMO;</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-il raggiungere, come proiezione finale, aree del LOBO FRONTALE.</a:t>
            </a:r>
          </a:p>
        </p:txBody>
      </p:sp>
    </p:spTree>
    <p:extLst>
      <p:ext uri="{BB962C8B-B14F-4D97-AF65-F5344CB8AC3E}">
        <p14:creationId xmlns:p14="http://schemas.microsoft.com/office/powerpoint/2010/main" val="20023147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03CB2684-2A18-4F8B-96EC-0B57C7AEAC05}"/>
              </a:ext>
            </a:extLst>
          </p:cNvPr>
          <p:cNvSpPr>
            <a:spLocks noGrp="1" noChangeArrowheads="1"/>
          </p:cNvSpPr>
          <p:nvPr>
            <p:ph type="title"/>
          </p:nvPr>
        </p:nvSpPr>
        <p:spPr>
          <a:xfrm>
            <a:off x="475989" y="637344"/>
            <a:ext cx="8668011" cy="857250"/>
          </a:xfrm>
          <a:ln/>
        </p:spPr>
        <p:txBody>
          <a:bodyPr vert="horz" wrap="square" lIns="67500" tIns="35100" rIns="67500" bIns="35100" numCol="1" rtlCol="0" anchor="ctr" anchorCtr="0" compatLnSpc="1">
            <a:prstTxWarp prst="textNoShape">
              <a:avLst/>
            </a:prstTxWarp>
            <a:noAutofit/>
          </a:bodyPr>
          <a:lstStyle/>
          <a:p>
            <a:pP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 pos="6514858" algn="l"/>
              </a:tabLst>
            </a:pPr>
            <a:r>
              <a:rPr lang="it-IT" altLang="it-IT" sz="2800" dirty="0">
                <a:latin typeface="Copperplate Gothic Bold" panose="020E0705020206020404" pitchFamily="34" charset="77"/>
              </a:rPr>
              <a:t>I NUCLEI DELLA BASE sono coinvolti in 4 circuiti principali</a:t>
            </a:r>
            <a:r>
              <a:rPr lang="it-IT" altLang="it-IT" sz="3200" dirty="0">
                <a:latin typeface="Copperplate Gothic Bold" panose="020E0705020206020404" pitchFamily="34" charset="77"/>
              </a:rPr>
              <a:t>:</a:t>
            </a:r>
          </a:p>
        </p:txBody>
      </p:sp>
      <p:sp>
        <p:nvSpPr>
          <p:cNvPr id="14338" name="Rectangle 2">
            <a:extLst>
              <a:ext uri="{FF2B5EF4-FFF2-40B4-BE49-F238E27FC236}">
                <a16:creationId xmlns:a16="http://schemas.microsoft.com/office/drawing/2014/main" id="{BDFD0826-64D8-42F1-A1C4-AF60EA0F76C9}"/>
              </a:ext>
            </a:extLst>
          </p:cNvPr>
          <p:cNvSpPr>
            <a:spLocks noGrp="1" noChangeArrowheads="1"/>
          </p:cNvSpPr>
          <p:nvPr>
            <p:ph idx="1"/>
          </p:nvPr>
        </p:nvSpPr>
        <p:spPr>
          <a:xfrm>
            <a:off x="475989" y="1741118"/>
            <a:ext cx="8555277" cy="4396635"/>
          </a:xfrm>
          <a:ln/>
        </p:spPr>
        <p:txBody>
          <a:bodyPr vert="horz" wrap="square" lIns="67500" tIns="35100" rIns="67500" bIns="35100" numCol="1" rtlCol="0" anchor="t" anchorCtr="0" compatLnSpc="1">
            <a:prstTxWarp prst="textNoShape">
              <a:avLst/>
            </a:prstTxWarp>
            <a:normAutofit lnSpcReduction="10000"/>
          </a:bodyPr>
          <a:lstStyle/>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t>	-</a:t>
            </a:r>
            <a:r>
              <a:rPr lang="it-IT" altLang="it-IT" b="1" dirty="0">
                <a:latin typeface="Chalkboard" panose="03050602040202020205" pitchFamily="66" charset="77"/>
              </a:rPr>
              <a:t>CIRCUITO MOTORIO SCHELETRICO (clinicamente il più rilevante);</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OCULOMOTORE (regolazione dei movimenti oculari);</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DELLA CORTECCIA PREFRONTALE (o CIRCUITO COGNITIVO);</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LIMBICO.</a:t>
            </a:r>
          </a:p>
        </p:txBody>
      </p:sp>
    </p:spTree>
    <p:extLst>
      <p:ext uri="{BB962C8B-B14F-4D97-AF65-F5344CB8AC3E}">
        <p14:creationId xmlns:p14="http://schemas.microsoft.com/office/powerpoint/2010/main" val="13069881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28650" y="1073426"/>
            <a:ext cx="8029214" cy="5635487"/>
          </a:xfrm>
        </p:spPr>
        <p:txBody>
          <a:bodyPr>
            <a:normAutofit/>
          </a:bodyPr>
          <a:lstStyle/>
          <a:p>
            <a:pPr marL="0" indent="0">
              <a:buNone/>
            </a:pPr>
            <a:r>
              <a:rPr lang="it-IT" sz="2200" b="1" dirty="0">
                <a:latin typeface="Copperplate Gothic Bold" panose="020E0705020206020404" pitchFamily="34" charset="77"/>
              </a:rPr>
              <a:t>Nell’ ambito dei Lobi Telencefalici (o Cerebrali), i SOLCHI separano ulteriori strutture definite CIRCONVOLUZIONI. Queste assumono la denominazione che si riferisce al Lobo nell’ ambito del quale si trovano. Ulteriori indagini di natura funzionale (Neurofisiologia) hanno permesso di identificare specifiche AREE MORFO-FUNZIONALI (secondo </a:t>
            </a:r>
            <a:r>
              <a:rPr lang="it-IT" sz="2200" b="1" dirty="0" err="1">
                <a:latin typeface="Copperplate Gothic Bold" panose="020E0705020206020404" pitchFamily="34" charset="77"/>
              </a:rPr>
              <a:t>Brodmann</a:t>
            </a:r>
            <a:r>
              <a:rPr lang="it-IT" sz="2200" b="1" dirty="0">
                <a:latin typeface="Copperplate Gothic Bold" panose="020E0705020206020404" pitchFamily="34" charset="77"/>
              </a:rPr>
              <a:t>).</a:t>
            </a:r>
          </a:p>
          <a:p>
            <a:pPr marL="0" indent="0">
              <a:buNone/>
            </a:pPr>
            <a:r>
              <a:rPr lang="it-IT" sz="2200" b="1" dirty="0">
                <a:latin typeface="Copperplate Gothic Bold" panose="020E0705020206020404" pitchFamily="34" charset="77"/>
              </a:rPr>
              <a:t>Nel Lobo Frontale si possono riconoscere le CIRCONVOLUZIONI FRONTALE ASCENDENTE (o PRECENTRALE), SUPERIORE e MEDIA. Nel Lobo Parietale le CIRCONVOLUZIONI PARIETALE ASCENDENTE (o POSTCENTRALE), SUPERIORE ed INFERIORE.</a:t>
            </a:r>
          </a:p>
          <a:p>
            <a:pPr marL="0" indent="0">
              <a:buNone/>
            </a:pPr>
            <a:r>
              <a:rPr lang="it-IT" sz="2200" b="1" dirty="0">
                <a:latin typeface="Copperplate Gothic Bold" panose="020E0705020206020404" pitchFamily="34" charset="77"/>
              </a:rPr>
              <a:t>Nel Lobo Temporale le CIRCONVOLUZIONI TEMPORALI SUPERIORE, MEDIA ed INFERIORE</a:t>
            </a:r>
          </a:p>
        </p:txBody>
      </p:sp>
    </p:spTree>
    <p:extLst>
      <p:ext uri="{BB962C8B-B14F-4D97-AF65-F5344CB8AC3E}">
        <p14:creationId xmlns:p14="http://schemas.microsoft.com/office/powerpoint/2010/main" val="3597727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384E5C-1C2A-584E-B157-E12BCC1E8D3C}"/>
              </a:ext>
            </a:extLst>
          </p:cNvPr>
          <p:cNvSpPr>
            <a:spLocks noGrp="1"/>
          </p:cNvSpPr>
          <p:nvPr>
            <p:ph type="title"/>
          </p:nvPr>
        </p:nvSpPr>
        <p:spPr>
          <a:xfrm>
            <a:off x="628650" y="1"/>
            <a:ext cx="7886700" cy="776614"/>
          </a:xfrm>
        </p:spPr>
        <p:txBody>
          <a:bodyPr>
            <a:normAutofit/>
          </a:bodyPr>
          <a:lstStyle/>
          <a:p>
            <a:r>
              <a:rPr lang="it-IT" sz="3200" b="1" dirty="0">
                <a:latin typeface="Gurmukhi MN" panose="02020600050405020304" pitchFamily="18" charset="0"/>
                <a:cs typeface="Gurmukhi MN" panose="02020600050405020304" pitchFamily="18" charset="0"/>
              </a:rPr>
              <a:t>CIRCUITO MOTORIO SCHELETRICO</a:t>
            </a:r>
          </a:p>
        </p:txBody>
      </p:sp>
      <p:sp>
        <p:nvSpPr>
          <p:cNvPr id="3" name="Segnaposto contenuto 2">
            <a:extLst>
              <a:ext uri="{FF2B5EF4-FFF2-40B4-BE49-F238E27FC236}">
                <a16:creationId xmlns:a16="http://schemas.microsoft.com/office/drawing/2014/main" id="{F2915729-158D-8A4B-BB8D-33B8AAF16F8A}"/>
              </a:ext>
            </a:extLst>
          </p:cNvPr>
          <p:cNvSpPr>
            <a:spLocks noGrp="1"/>
          </p:cNvSpPr>
          <p:nvPr>
            <p:ph idx="1"/>
          </p:nvPr>
        </p:nvSpPr>
        <p:spPr>
          <a:xfrm>
            <a:off x="375781" y="1039660"/>
            <a:ext cx="8442542" cy="5818340"/>
          </a:xfrm>
        </p:spPr>
        <p:txBody>
          <a:bodyPr/>
          <a:lstStyle/>
          <a:p>
            <a:pPr marL="0" indent="0">
              <a:buNone/>
            </a:pPr>
            <a:r>
              <a:rPr lang="it-IT" dirty="0">
                <a:latin typeface="Comic Sans MS" panose="030F0902030302020204" pitchFamily="66" charset="0"/>
              </a:rPr>
              <a:t>A partire da diverse AREE TELENCEFALICHE del Lobo Frontale (Area Motrice Primaria e correlate) e Parietale (Area Sensitiva Primaria), gli impulsi raggiungono il PUTAMEN del CORPO STRIATO, assieme ad afferenze che provengono dalla PARS COMPACTA della SUBSTANTIA NIGRA (Via NIGRO-STRIATALE, Dopaminergica).</a:t>
            </a:r>
          </a:p>
          <a:p>
            <a:pPr marL="0" indent="0">
              <a:buNone/>
            </a:pPr>
            <a:r>
              <a:rPr lang="it-IT" dirty="0">
                <a:latin typeface="Comic Sans MS" panose="030F0902030302020204" pitchFamily="66" charset="0"/>
              </a:rPr>
              <a:t>Dal </a:t>
            </a:r>
            <a:r>
              <a:rPr lang="it-IT" dirty="0" err="1">
                <a:latin typeface="Comic Sans MS" panose="030F0902030302020204" pitchFamily="66" charset="0"/>
              </a:rPr>
              <a:t>Putamen</a:t>
            </a:r>
            <a:r>
              <a:rPr lang="it-IT" dirty="0">
                <a:latin typeface="Comic Sans MS" panose="030F0902030302020204" pitchFamily="66" charset="0"/>
              </a:rPr>
              <a:t>, si raggiungono specifici Nuclei di Ritrasmissione del Talamo, per proiettare da qui verso le Aree MOTRICE PRIMARIA, PREMOTORIA e MOTORIA SUPPLEMENTARE.</a:t>
            </a:r>
          </a:p>
        </p:txBody>
      </p:sp>
    </p:spTree>
    <p:extLst>
      <p:ext uri="{BB962C8B-B14F-4D97-AF65-F5344CB8AC3E}">
        <p14:creationId xmlns:p14="http://schemas.microsoft.com/office/powerpoint/2010/main" val="1119355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1B7832A7-86DA-47F2-BDE3-1BE9FBB9CA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728" y="97076"/>
            <a:ext cx="8693063" cy="6666979"/>
          </a:xfrm>
          <a:prstGeom prst="rect">
            <a:avLst/>
          </a:prstGeom>
          <a:noFill/>
          <a:ln>
            <a:noFill/>
          </a:ln>
          <a:effectLst/>
          <a:extLst>
            <a:ext uri="{909E8E84-426E-40DD-AFC4-6F175D3DCCD1}">
              <a14:hiddenFill xmlns:a14="http://schemas.microsoft.com/office/drawing/2010/main">
                <a:blipFill dpi="0" rotWithShape="0">
                  <a:blip/>
                  <a:srcRect l="4738" t="2110" r="3860" b="13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B20195B2-D850-458C-BD87-6A43E44CAC45}"/>
              </a:ext>
            </a:extLst>
          </p:cNvPr>
          <p:cNvSpPr/>
          <p:nvPr/>
        </p:nvSpPr>
        <p:spPr bwMode="auto">
          <a:xfrm>
            <a:off x="354609" y="2143742"/>
            <a:ext cx="8689181" cy="1288389"/>
          </a:xfrm>
          <a:prstGeom prst="rect">
            <a:avLst/>
          </a:prstGeom>
          <a:noFill/>
          <a:ln w="41275" cap="flat" cmpd="sng" algn="ctr">
            <a:solidFill>
              <a:srgbClr val="FF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336935"/>
            <a:endParaRPr lang="it-IT" sz="1053">
              <a:ea typeface="SimSun" panose="02010600030101010101" pitchFamily="2" charset="-122"/>
            </a:endParaRPr>
          </a:p>
        </p:txBody>
      </p:sp>
    </p:spTree>
    <p:extLst>
      <p:ext uri="{BB962C8B-B14F-4D97-AF65-F5344CB8AC3E}">
        <p14:creationId xmlns:p14="http://schemas.microsoft.com/office/powerpoint/2010/main" val="1620325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70C4EAD1-A4CB-424B-A592-ECEA880154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5683" y="944167"/>
            <a:ext cx="4212431" cy="39552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a:extLst>
              <a:ext uri="{FF2B5EF4-FFF2-40B4-BE49-F238E27FC236}">
                <a16:creationId xmlns:a16="http://schemas.microsoft.com/office/drawing/2014/main" id="{C234C392-B09B-4A2B-A95C-7D9A853BD6F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31119" y="3492105"/>
            <a:ext cx="6426994" cy="24217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Line 3">
            <a:extLst>
              <a:ext uri="{FF2B5EF4-FFF2-40B4-BE49-F238E27FC236}">
                <a16:creationId xmlns:a16="http://schemas.microsoft.com/office/drawing/2014/main" id="{A702505B-8358-4622-8552-0615318FBE4E}"/>
              </a:ext>
            </a:extLst>
          </p:cNvPr>
          <p:cNvSpPr>
            <a:spLocks noChangeShapeType="1"/>
          </p:cNvSpPr>
          <p:nvPr/>
        </p:nvSpPr>
        <p:spPr bwMode="auto">
          <a:xfrm>
            <a:off x="2444355" y="5913836"/>
            <a:ext cx="4482703" cy="1190"/>
          </a:xfrm>
          <a:prstGeom prst="line">
            <a:avLst/>
          </a:prstGeom>
          <a:noFill/>
          <a:ln w="93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64" name="Text Box 4">
            <a:extLst>
              <a:ext uri="{FF2B5EF4-FFF2-40B4-BE49-F238E27FC236}">
                <a16:creationId xmlns:a16="http://schemas.microsoft.com/office/drawing/2014/main" id="{00C24955-6E11-4267-A758-4ABD2B3D2760}"/>
              </a:ext>
            </a:extLst>
          </p:cNvPr>
          <p:cNvSpPr txBox="1">
            <a:spLocks noChangeArrowheads="1"/>
          </p:cNvSpPr>
          <p:nvPr/>
        </p:nvSpPr>
        <p:spPr bwMode="auto">
          <a:xfrm>
            <a:off x="1494235" y="1808561"/>
            <a:ext cx="1295400" cy="1455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938"/>
              </a:spcBef>
            </a:pPr>
            <a:r>
              <a:rPr lang="it-IT" altLang="it-IT" sz="1500" b="1"/>
              <a:t>Controllo della muscolatura del tronco, degli arti, del volto</a:t>
            </a:r>
          </a:p>
        </p:txBody>
      </p:sp>
      <p:sp>
        <p:nvSpPr>
          <p:cNvPr id="15365" name="Oval 5">
            <a:extLst>
              <a:ext uri="{FF2B5EF4-FFF2-40B4-BE49-F238E27FC236}">
                <a16:creationId xmlns:a16="http://schemas.microsoft.com/office/drawing/2014/main" id="{39E3CCEC-46EB-4A92-A60F-9D1D7D1ADCF0}"/>
              </a:ext>
            </a:extLst>
          </p:cNvPr>
          <p:cNvSpPr>
            <a:spLocks noChangeArrowheads="1"/>
          </p:cNvSpPr>
          <p:nvPr/>
        </p:nvSpPr>
        <p:spPr bwMode="auto">
          <a:xfrm>
            <a:off x="5057776" y="879873"/>
            <a:ext cx="2534841" cy="766763"/>
          </a:xfrm>
          <a:prstGeom prst="ellipse">
            <a:avLst/>
          </a:prstGeom>
          <a:noFill/>
          <a:ln w="28440" cap="sq">
            <a:solidFill>
              <a:srgbClr val="FF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5366" name="Text Box 6">
            <a:extLst>
              <a:ext uri="{FF2B5EF4-FFF2-40B4-BE49-F238E27FC236}">
                <a16:creationId xmlns:a16="http://schemas.microsoft.com/office/drawing/2014/main" id="{2D477383-B055-42D8-A1B1-AE0670C56B31}"/>
              </a:ext>
            </a:extLst>
          </p:cNvPr>
          <p:cNvSpPr txBox="1">
            <a:spLocks noChangeArrowheads="1"/>
          </p:cNvSpPr>
          <p:nvPr/>
        </p:nvSpPr>
        <p:spPr bwMode="auto">
          <a:xfrm>
            <a:off x="3438526" y="5157788"/>
            <a:ext cx="1484710"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AFFERENTE</a:t>
            </a:r>
          </a:p>
        </p:txBody>
      </p:sp>
      <p:sp>
        <p:nvSpPr>
          <p:cNvPr id="15367" name="Text Box 7">
            <a:extLst>
              <a:ext uri="{FF2B5EF4-FFF2-40B4-BE49-F238E27FC236}">
                <a16:creationId xmlns:a16="http://schemas.microsoft.com/office/drawing/2014/main" id="{D8DFD1D5-EFE6-4BC9-BC25-BB063572A132}"/>
              </a:ext>
            </a:extLst>
          </p:cNvPr>
          <p:cNvSpPr txBox="1">
            <a:spLocks noChangeArrowheads="1"/>
          </p:cNvSpPr>
          <p:nvPr/>
        </p:nvSpPr>
        <p:spPr bwMode="auto">
          <a:xfrm>
            <a:off x="4923237" y="5157788"/>
            <a:ext cx="1350169"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EFFERENTE</a:t>
            </a:r>
          </a:p>
        </p:txBody>
      </p:sp>
      <p:sp>
        <p:nvSpPr>
          <p:cNvPr id="15368" name="Rectangle 8">
            <a:extLst>
              <a:ext uri="{FF2B5EF4-FFF2-40B4-BE49-F238E27FC236}">
                <a16:creationId xmlns:a16="http://schemas.microsoft.com/office/drawing/2014/main" id="{74364F44-60F4-4182-A5A4-D25DF3244115}"/>
              </a:ext>
            </a:extLst>
          </p:cNvPr>
          <p:cNvSpPr>
            <a:spLocks noChangeArrowheads="1"/>
          </p:cNvSpPr>
          <p:nvPr/>
        </p:nvSpPr>
        <p:spPr bwMode="auto">
          <a:xfrm>
            <a:off x="1143000" y="1052513"/>
            <a:ext cx="2349104" cy="532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1500" b="1">
                <a:latin typeface="Arial Black" panose="020B0A04020102020204" pitchFamily="34" charset="0"/>
                <a:cs typeface="Arial" panose="020B0604020202020204" pitchFamily="34" charset="0"/>
              </a:rPr>
              <a:t>CIRCUITO MOTORIO SCHELETRICO</a:t>
            </a:r>
          </a:p>
        </p:txBody>
      </p:sp>
      <p:sp>
        <p:nvSpPr>
          <p:cNvPr id="15369" name="Line 9">
            <a:extLst>
              <a:ext uri="{FF2B5EF4-FFF2-40B4-BE49-F238E27FC236}">
                <a16:creationId xmlns:a16="http://schemas.microsoft.com/office/drawing/2014/main" id="{EC96496A-51C7-4893-A5B0-77AA82F39F4A}"/>
              </a:ext>
            </a:extLst>
          </p:cNvPr>
          <p:cNvSpPr>
            <a:spLocks noChangeShapeType="1"/>
          </p:cNvSpPr>
          <p:nvPr/>
        </p:nvSpPr>
        <p:spPr bwMode="auto">
          <a:xfrm flipH="1" flipV="1">
            <a:off x="2458641" y="5743576"/>
            <a:ext cx="4442222" cy="69056"/>
          </a:xfrm>
          <a:prstGeom prst="line">
            <a:avLst/>
          </a:prstGeom>
          <a:noFill/>
          <a:ln w="9360" cap="sq">
            <a:solidFill>
              <a:srgbClr val="29292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70" name="Text Box 10">
            <a:extLst>
              <a:ext uri="{FF2B5EF4-FFF2-40B4-BE49-F238E27FC236}">
                <a16:creationId xmlns:a16="http://schemas.microsoft.com/office/drawing/2014/main" id="{E0D418B6-3211-48AA-8DEB-B808729C7B54}"/>
              </a:ext>
            </a:extLst>
          </p:cNvPr>
          <p:cNvSpPr txBox="1">
            <a:spLocks noChangeArrowheads="1"/>
          </p:cNvSpPr>
          <p:nvPr/>
        </p:nvSpPr>
        <p:spPr bwMode="auto">
          <a:xfrm>
            <a:off x="4230292" y="3437335"/>
            <a:ext cx="2787685" cy="555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050" b="1" dirty="0" err="1">
                <a:solidFill>
                  <a:srgbClr val="292929"/>
                </a:solidFill>
                <a:cs typeface="Arial" panose="020B0604020202020204" pitchFamily="34" charset="0"/>
              </a:rPr>
              <a:t>GPi</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Globus</a:t>
            </a:r>
            <a:r>
              <a:rPr lang="it-IT" altLang="it-IT" sz="1050" b="1" dirty="0">
                <a:solidFill>
                  <a:srgbClr val="292929"/>
                </a:solidFill>
                <a:cs typeface="Arial" panose="020B0604020202020204" pitchFamily="34" charset="0"/>
              </a:rPr>
              <a:t> </a:t>
            </a:r>
            <a:r>
              <a:rPr lang="it-IT" altLang="it-IT" sz="1050" b="1" dirty="0" err="1">
                <a:solidFill>
                  <a:srgbClr val="292929"/>
                </a:solidFill>
                <a:cs typeface="Arial" panose="020B0604020202020204" pitchFamily="34" charset="0"/>
              </a:rPr>
              <a:t>Pallidus</a:t>
            </a:r>
            <a:r>
              <a:rPr lang="it-IT" altLang="it-IT" sz="1050" b="1" dirty="0">
                <a:solidFill>
                  <a:srgbClr val="292929"/>
                </a:solidFill>
                <a:cs typeface="Arial" panose="020B0604020202020204" pitchFamily="34" charset="0"/>
              </a:rPr>
              <a:t> “interno” (mediale)</a:t>
            </a:r>
          </a:p>
          <a:p>
            <a:pPr>
              <a:buClrTx/>
              <a:buFontTx/>
              <a:buNone/>
            </a:pPr>
            <a:r>
              <a:rPr lang="it-IT" altLang="it-IT" sz="1050" b="1" dirty="0" err="1">
                <a:solidFill>
                  <a:srgbClr val="292929"/>
                </a:solidFill>
                <a:cs typeface="Arial" panose="020B0604020202020204" pitchFamily="34" charset="0"/>
              </a:rPr>
              <a:t>SNr</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reticulata</a:t>
            </a:r>
            <a:r>
              <a:rPr lang="it-IT" altLang="it-IT" sz="1050" b="1" dirty="0">
                <a:solidFill>
                  <a:srgbClr val="292929"/>
                </a:solidFill>
                <a:cs typeface="Arial" panose="020B0604020202020204" pitchFamily="34" charset="0"/>
              </a:rPr>
              <a:t>”</a:t>
            </a:r>
          </a:p>
          <a:p>
            <a:pPr>
              <a:buClrTx/>
              <a:buFontTx/>
              <a:buNone/>
            </a:pPr>
            <a:r>
              <a:rPr lang="it-IT" altLang="it-IT" sz="1050" b="1" dirty="0" err="1">
                <a:solidFill>
                  <a:srgbClr val="292929"/>
                </a:solidFill>
                <a:cs typeface="Arial" panose="020B0604020202020204" pitchFamily="34" charset="0"/>
              </a:rPr>
              <a:t>SNc</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compacta</a:t>
            </a:r>
            <a:r>
              <a:rPr lang="it-IT" altLang="it-IT" sz="1050" b="1" dirty="0">
                <a:solidFill>
                  <a:srgbClr val="292929"/>
                </a:solidFill>
                <a:cs typeface="Arial" panose="020B0604020202020204" pitchFamily="34" charset="0"/>
              </a:rPr>
              <a:t>»</a:t>
            </a:r>
          </a:p>
        </p:txBody>
      </p:sp>
      <p:sp>
        <p:nvSpPr>
          <p:cNvPr id="15371" name="Text Box 11">
            <a:extLst>
              <a:ext uri="{FF2B5EF4-FFF2-40B4-BE49-F238E27FC236}">
                <a16:creationId xmlns:a16="http://schemas.microsoft.com/office/drawing/2014/main" id="{594E59E2-0475-4188-B95F-75E0BD249AF7}"/>
              </a:ext>
            </a:extLst>
          </p:cNvPr>
          <p:cNvSpPr txBox="1">
            <a:spLocks noChangeArrowheads="1"/>
          </p:cNvSpPr>
          <p:nvPr/>
        </p:nvSpPr>
        <p:spPr bwMode="auto">
          <a:xfrm>
            <a:off x="6244830" y="4367213"/>
            <a:ext cx="433388" cy="540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500" b="1">
                <a:solidFill>
                  <a:srgbClr val="000000"/>
                </a:solidFill>
                <a:latin typeface="Arial Black" panose="020B0A04020102020204" pitchFamily="34" charset="0"/>
              </a:rPr>
              <a:t>VA</a:t>
            </a:r>
          </a:p>
          <a:p>
            <a:pPr>
              <a:buClrTx/>
              <a:buFontTx/>
              <a:buNone/>
            </a:pPr>
            <a:r>
              <a:rPr lang="it-IT" altLang="it-IT" sz="1500" b="1">
                <a:solidFill>
                  <a:srgbClr val="000000"/>
                </a:solidFill>
                <a:latin typeface="Arial Black" panose="020B0A04020102020204" pitchFamily="34" charset="0"/>
              </a:rPr>
              <a:t>VL</a:t>
            </a:r>
          </a:p>
        </p:txBody>
      </p:sp>
      <p:sp>
        <p:nvSpPr>
          <p:cNvPr id="2" name="CasellaDiTesto 1">
            <a:extLst>
              <a:ext uri="{FF2B5EF4-FFF2-40B4-BE49-F238E27FC236}">
                <a16:creationId xmlns:a16="http://schemas.microsoft.com/office/drawing/2014/main" id="{51E7F4D4-78ED-4B4C-9090-B2733EBEB0EF}"/>
              </a:ext>
            </a:extLst>
          </p:cNvPr>
          <p:cNvSpPr txBox="1"/>
          <p:nvPr/>
        </p:nvSpPr>
        <p:spPr>
          <a:xfrm>
            <a:off x="5274079" y="4769794"/>
            <a:ext cx="484428" cy="253916"/>
          </a:xfrm>
          <a:prstGeom prst="rect">
            <a:avLst/>
          </a:prstGeom>
          <a:noFill/>
        </p:spPr>
        <p:txBody>
          <a:bodyPr wrap="none" rtlCol="0">
            <a:spAutoFit/>
          </a:bodyPr>
          <a:lstStyle/>
          <a:p>
            <a:r>
              <a:rPr lang="it-IT" sz="1050" dirty="0" err="1">
                <a:latin typeface="Arial Black" panose="020B0A04020102020204" pitchFamily="34" charset="0"/>
              </a:rPr>
              <a:t>SNc</a:t>
            </a:r>
            <a:endParaRPr lang="it-IT" sz="1050" dirty="0">
              <a:latin typeface="Arial Black" panose="020B0A04020102020204" pitchFamily="34" charset="0"/>
            </a:endParaRPr>
          </a:p>
        </p:txBody>
      </p:sp>
    </p:spTree>
    <p:extLst>
      <p:ext uri="{BB962C8B-B14F-4D97-AF65-F5344CB8AC3E}">
        <p14:creationId xmlns:p14="http://schemas.microsoft.com/office/powerpoint/2010/main" val="30214830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6CEEE8D1-2420-45F2-B52A-373E7ADFFB45}"/>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817269" y="1670390"/>
            <a:ext cx="3193256" cy="4330361"/>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Text Box 2">
            <a:extLst>
              <a:ext uri="{FF2B5EF4-FFF2-40B4-BE49-F238E27FC236}">
                <a16:creationId xmlns:a16="http://schemas.microsoft.com/office/drawing/2014/main" id="{697C549B-F5DA-4305-A62B-35833B2F6292}"/>
              </a:ext>
            </a:extLst>
          </p:cNvPr>
          <p:cNvSpPr txBox="1">
            <a:spLocks noChangeArrowheads="1"/>
          </p:cNvSpPr>
          <p:nvPr/>
        </p:nvSpPr>
        <p:spPr bwMode="auto">
          <a:xfrm>
            <a:off x="87682" y="173145"/>
            <a:ext cx="8931058" cy="776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000" b="1" dirty="0">
                <a:solidFill>
                  <a:schemeClr val="tx1"/>
                </a:solidFill>
                <a:latin typeface="Copperplate Gothic Bold" panose="020E0705020206020404" pitchFamily="34" charset="77"/>
              </a:rPr>
              <a:t>Disturbi ipercinetici: Corea o malattia di Huntington</a:t>
            </a:r>
          </a:p>
          <a:p>
            <a:pPr algn="ctr">
              <a:spcBef>
                <a:spcPts val="656"/>
              </a:spcBef>
            </a:pPr>
            <a:r>
              <a:rPr lang="it-IT" altLang="it-IT" sz="2000" b="1" dirty="0">
                <a:solidFill>
                  <a:schemeClr val="tx1"/>
                </a:solidFill>
                <a:latin typeface="Copperplate Gothic Bold" panose="020E0705020206020404" pitchFamily="34" charset="77"/>
              </a:rPr>
              <a:t>Aumento anomalo degli impulsi eccitatori verso la corteccia</a:t>
            </a:r>
          </a:p>
        </p:txBody>
      </p:sp>
      <p:pic>
        <p:nvPicPr>
          <p:cNvPr id="23555" name="Picture 3">
            <a:extLst>
              <a:ext uri="{FF2B5EF4-FFF2-40B4-BE49-F238E27FC236}">
                <a16:creationId xmlns:a16="http://schemas.microsoft.com/office/drawing/2014/main" id="{36F7B700-34C4-41F7-8D7F-E5D8A89B0D0C}"/>
              </a:ext>
            </a:extLst>
          </p:cNvPr>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1331119" y="1808561"/>
            <a:ext cx="3193256" cy="405050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87649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579EDEA-2679-4285-AE1B-3C864F9992E8}"/>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900614" y="1646637"/>
            <a:ext cx="3074194" cy="4354115"/>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8" name="Text Box 2">
            <a:extLst>
              <a:ext uri="{FF2B5EF4-FFF2-40B4-BE49-F238E27FC236}">
                <a16:creationId xmlns:a16="http://schemas.microsoft.com/office/drawing/2014/main" id="{48EC8D45-17A1-49D9-AD62-D9CD9E1CE052}"/>
              </a:ext>
            </a:extLst>
          </p:cNvPr>
          <p:cNvSpPr txBox="1">
            <a:spLocks noChangeArrowheads="1"/>
          </p:cNvSpPr>
          <p:nvPr/>
        </p:nvSpPr>
        <p:spPr bwMode="auto">
          <a:xfrm>
            <a:off x="263047" y="180355"/>
            <a:ext cx="8630432" cy="1268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750"/>
              </a:spcBef>
            </a:pPr>
            <a:r>
              <a:rPr lang="it-IT" altLang="it-IT" sz="2400" b="1" dirty="0">
                <a:solidFill>
                  <a:schemeClr val="tx1"/>
                </a:solidFill>
                <a:latin typeface="Chalkboard" panose="03050602040202020205" pitchFamily="66" charset="77"/>
              </a:rPr>
              <a:t>Disturbi ipercinetici: </a:t>
            </a:r>
            <a:r>
              <a:rPr lang="it-IT" altLang="it-IT" sz="2400" b="1" dirty="0" err="1">
                <a:solidFill>
                  <a:schemeClr val="tx1"/>
                </a:solidFill>
                <a:latin typeface="Chalkboard" panose="03050602040202020205" pitchFamily="66" charset="77"/>
              </a:rPr>
              <a:t>Emiballismo</a:t>
            </a:r>
            <a:endParaRPr lang="it-IT" altLang="it-IT" sz="2400" b="1" dirty="0">
              <a:solidFill>
                <a:schemeClr val="tx1"/>
              </a:solidFill>
              <a:latin typeface="Chalkboard" panose="03050602040202020205" pitchFamily="66" charset="77"/>
            </a:endParaRPr>
          </a:p>
          <a:p>
            <a:pPr algn="ctr">
              <a:spcBef>
                <a:spcPts val="656"/>
              </a:spcBef>
            </a:pPr>
            <a:r>
              <a:rPr lang="it-IT" altLang="it-IT" sz="2400" b="1" dirty="0">
                <a:solidFill>
                  <a:schemeClr val="tx1"/>
                </a:solidFill>
                <a:latin typeface="Chalkboard" panose="03050602040202020205" pitchFamily="66" charset="77"/>
              </a:rPr>
              <a:t>Aumento anomalo degli impulsi eccitatori verso la corteccia</a:t>
            </a:r>
          </a:p>
        </p:txBody>
      </p:sp>
      <p:pic>
        <p:nvPicPr>
          <p:cNvPr id="24579" name="Picture 3">
            <a:extLst>
              <a:ext uri="{FF2B5EF4-FFF2-40B4-BE49-F238E27FC236}">
                <a16:creationId xmlns:a16="http://schemas.microsoft.com/office/drawing/2014/main" id="{8B7BB1A6-40F5-4C85-A43E-23658BAB83E3}"/>
              </a:ext>
            </a:extLst>
          </p:cNvPr>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1494236" y="2025254"/>
            <a:ext cx="2974181" cy="378023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96740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654BE694-4E63-45C1-9EE1-438FBA91750A}"/>
              </a:ext>
            </a:extLst>
          </p:cNvPr>
          <p:cNvPicPr>
            <a:picLocks noChangeAspect="1" noChangeArrowheads="1"/>
          </p:cNvPicPr>
          <p:nvPr/>
        </p:nvPicPr>
        <p:blipFill>
          <a:blip r:embed="rId3">
            <a:lum bright="-12000" contrast="24000"/>
            <a:extLst>
              <a:ext uri="{BEBA8EAE-BF5A-486C-A8C5-ECC9F3942E4B}">
                <a14:imgProps xmlns:a14="http://schemas.microsoft.com/office/drawing/2010/main">
                  <a14:imgLayer r:embed="rId4">
                    <a14:imgEffect>
                      <a14:sharpenSoften amount="85000"/>
                    </a14:imgEffect>
                  </a14:imgLayer>
                </a14:imgProps>
              </a:ext>
              <a:ext uri="{28A0092B-C50C-407E-A947-70E740481C1C}">
                <a14:useLocalDpi xmlns:a14="http://schemas.microsoft.com/office/drawing/2010/main"/>
              </a:ext>
            </a:extLst>
          </a:blip>
          <a:srcRect/>
          <a:stretch>
            <a:fillRect/>
          </a:stretch>
        </p:blipFill>
        <p:spPr bwMode="auto">
          <a:xfrm>
            <a:off x="4488659" y="1701404"/>
            <a:ext cx="3431381" cy="429934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Text Box 2">
            <a:extLst>
              <a:ext uri="{FF2B5EF4-FFF2-40B4-BE49-F238E27FC236}">
                <a16:creationId xmlns:a16="http://schemas.microsoft.com/office/drawing/2014/main" id="{B65DFB4D-078E-4A82-906B-A94210B40649}"/>
              </a:ext>
            </a:extLst>
          </p:cNvPr>
          <p:cNvSpPr txBox="1">
            <a:spLocks noChangeArrowheads="1"/>
          </p:cNvSpPr>
          <p:nvPr/>
        </p:nvSpPr>
        <p:spPr bwMode="auto">
          <a:xfrm>
            <a:off x="275573" y="250521"/>
            <a:ext cx="8655485" cy="899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400" b="1" dirty="0">
                <a:solidFill>
                  <a:schemeClr val="tx1"/>
                </a:solidFill>
                <a:latin typeface="Comic Sans MS" panose="030F0902030302020204" pitchFamily="66" charset="0"/>
              </a:rPr>
              <a:t>Disturbi ipocinetici: Morbo di Parkinson</a:t>
            </a:r>
          </a:p>
          <a:p>
            <a:pPr algn="ctr">
              <a:spcBef>
                <a:spcPts val="656"/>
              </a:spcBef>
            </a:pPr>
            <a:r>
              <a:rPr lang="it-IT" altLang="it-IT" sz="2400" b="1" dirty="0">
                <a:solidFill>
                  <a:schemeClr val="tx1"/>
                </a:solidFill>
                <a:latin typeface="Comic Sans MS" panose="030F0902030302020204" pitchFamily="66" charset="0"/>
              </a:rPr>
              <a:t>Riduzione anomala degli impulsi eccitatori verso la corteccia</a:t>
            </a:r>
          </a:p>
        </p:txBody>
      </p:sp>
      <p:pic>
        <p:nvPicPr>
          <p:cNvPr id="25603" name="Picture 3">
            <a:extLst>
              <a:ext uri="{FF2B5EF4-FFF2-40B4-BE49-F238E27FC236}">
                <a16:creationId xmlns:a16="http://schemas.microsoft.com/office/drawing/2014/main" id="{D99DAE7B-B134-4CEF-B52C-B2CE6A8DE37C}"/>
              </a:ext>
            </a:extLst>
          </p:cNvPr>
          <p:cNvPicPr>
            <a:picLocks noChangeAspect="1" noChangeArrowheads="1"/>
          </p:cNvPicPr>
          <p:nvPr/>
        </p:nvPicPr>
        <p:blipFill>
          <a:blip r:embed="rId5">
            <a:lum contrast="24000"/>
            <a:extLst>
              <a:ext uri="{BEBA8EAE-BF5A-486C-A8C5-ECC9F3942E4B}">
                <a14:imgProps xmlns:a14="http://schemas.microsoft.com/office/drawing/2010/main">
                  <a14:imgLayer r:embed="rId6">
                    <a14:imgEffect>
                      <a14:sharpenSoften amount="58000"/>
                    </a14:imgEffect>
                  </a14:imgLayer>
                </a14:imgProps>
              </a:ext>
              <a:ext uri="{28A0092B-C50C-407E-A947-70E740481C1C}">
                <a14:useLocalDpi xmlns:a14="http://schemas.microsoft.com/office/drawing/2010/main"/>
              </a:ext>
            </a:extLst>
          </a:blip>
          <a:srcRect/>
          <a:stretch>
            <a:fillRect/>
          </a:stretch>
        </p:blipFill>
        <p:spPr bwMode="auto">
          <a:xfrm>
            <a:off x="1439467" y="1727694"/>
            <a:ext cx="3003947" cy="4266010"/>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372147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8958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Tree>
    <p:extLst>
      <p:ext uri="{BB962C8B-B14F-4D97-AF65-F5344CB8AC3E}">
        <p14:creationId xmlns:p14="http://schemas.microsoft.com/office/powerpoint/2010/main" val="88096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41162" y="403833"/>
            <a:ext cx="7348822" cy="857610"/>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laterale)</a:t>
            </a:r>
          </a:p>
        </p:txBody>
      </p:sp>
      <p:sp>
        <p:nvSpPr>
          <p:cNvPr id="22530" name="Rectangle 2"/>
          <p:cNvSpPr>
            <a:spLocks noGrp="1" noChangeArrowheads="1"/>
          </p:cNvSpPr>
          <p:nvPr>
            <p:ph idx="1"/>
          </p:nvPr>
        </p:nvSpPr>
        <p:spPr>
          <a:xfrm>
            <a:off x="1485037" y="2057257"/>
            <a:ext cx="6172848" cy="3889488"/>
          </a:xfrm>
          <a:ln/>
        </p:spPr>
        <p:txBody>
          <a:bodyPr/>
          <a:lstStyle/>
          <a:p>
            <a:endParaRPr lang="it-IT"/>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641" y="1585175"/>
            <a:ext cx="6847343" cy="4415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7F6972C-0EDB-4C7B-9EA9-2D99AC0DD4E7}"/>
              </a:ext>
            </a:extLst>
          </p:cNvPr>
          <p:cNvSpPr txBox="1"/>
          <p:nvPr/>
        </p:nvSpPr>
        <p:spPr>
          <a:xfrm>
            <a:off x="6090793" y="5272829"/>
            <a:ext cx="1316707" cy="469359"/>
          </a:xfrm>
          <a:prstGeom prst="rect">
            <a:avLst/>
          </a:prstGeom>
          <a:noFill/>
        </p:spPr>
        <p:txBody>
          <a:bodyPr wrap="none" rtlCol="0">
            <a:spAutoFit/>
          </a:bodyPr>
          <a:lstStyle/>
          <a:p>
            <a:r>
              <a:rPr lang="it-IT" sz="1225" dirty="0"/>
              <a:t>Scissura</a:t>
            </a:r>
          </a:p>
          <a:p>
            <a:r>
              <a:rPr lang="it-IT" sz="1225" dirty="0" err="1"/>
              <a:t>Parieto</a:t>
            </a:r>
            <a:r>
              <a:rPr lang="it-IT" sz="1225" dirty="0"/>
              <a:t>-Occipitale</a:t>
            </a:r>
          </a:p>
        </p:txBody>
      </p:sp>
      <p:sp>
        <p:nvSpPr>
          <p:cNvPr id="3" name="Rettangolo 2">
            <a:extLst>
              <a:ext uri="{FF2B5EF4-FFF2-40B4-BE49-F238E27FC236}">
                <a16:creationId xmlns:a16="http://schemas.microsoft.com/office/drawing/2014/main" id="{1EEF983C-2A59-44FA-B68C-7D8451F11A59}"/>
              </a:ext>
            </a:extLst>
          </p:cNvPr>
          <p:cNvSpPr/>
          <p:nvPr/>
        </p:nvSpPr>
        <p:spPr bwMode="auto">
          <a:xfrm>
            <a:off x="6090792" y="4898798"/>
            <a:ext cx="1028858" cy="320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2215" tIns="31107" rIns="62215" bIns="31107" numCol="1" rtlCol="0" anchor="t" anchorCtr="0" compatLnSpc="1">
            <a:prstTxWarp prst="textNoShape">
              <a:avLst/>
            </a:prstTxWarp>
          </a:bodyPr>
          <a:lstStyle/>
          <a:p>
            <a:pPr defTabSz="305665" fontAlgn="base" hangingPunct="0">
              <a:lnSpc>
                <a:spcPct val="93000"/>
              </a:lnSpc>
              <a:spcBef>
                <a:spcPct val="0"/>
              </a:spcBef>
              <a:spcAft>
                <a:spcPct val="0"/>
              </a:spcAft>
              <a:buClr>
                <a:srgbClr val="000000"/>
              </a:buClr>
              <a:buSzPct val="100000"/>
            </a:pPr>
            <a:endParaRPr lang="it-IT" sz="1225">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6116692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2527</TotalTime>
  <Words>2149</Words>
  <Application>Microsoft Macintosh PowerPoint</Application>
  <PresentationFormat>Presentazione su schermo (4:3)</PresentationFormat>
  <Paragraphs>235</Paragraphs>
  <Slides>65</Slides>
  <Notes>36</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65</vt:i4>
      </vt:variant>
    </vt:vector>
  </HeadingPairs>
  <TitlesOfParts>
    <vt:vector size="81" baseType="lpstr">
      <vt:lpstr>Microsoft YaHei</vt:lpstr>
      <vt:lpstr>ＭＳ Ｐゴシック</vt:lpstr>
      <vt:lpstr>SimSun</vt:lpstr>
      <vt:lpstr>Arial</vt:lpstr>
      <vt:lpstr>Arial Black</vt:lpstr>
      <vt:lpstr>Calibri</vt:lpstr>
      <vt:lpstr>Calibri Light</vt:lpstr>
      <vt:lpstr>Chalkboard</vt:lpstr>
      <vt:lpstr>Chalkboard SE</vt:lpstr>
      <vt:lpstr>Chalkduster</vt:lpstr>
      <vt:lpstr>Comic Sans MS</vt:lpstr>
      <vt:lpstr>Cooper Black</vt:lpstr>
      <vt:lpstr>Copperplate Gothic Bold</vt:lpstr>
      <vt:lpstr>Gurmukhi MN</vt:lpstr>
      <vt:lpstr>Times New Roman</vt:lpstr>
      <vt:lpstr>Tema di Office</vt:lpstr>
      <vt:lpstr>C E R V E L L O  T E L E N C E F A L O</vt:lpstr>
      <vt:lpstr>TELENCEFALO </vt:lpstr>
      <vt:lpstr>Presentazione standard di PowerPoint</vt:lpstr>
      <vt:lpstr>TELENCEFALO MORFOLOGIA ESTERNA</vt:lpstr>
      <vt:lpstr>TELENCEFALO MORFOLOGIA ESTERNA</vt:lpstr>
      <vt:lpstr>TELENCEFALO MORFOLOGIA ESTERNA</vt:lpstr>
      <vt:lpstr>Presentazione standard di PowerPoint</vt:lpstr>
      <vt:lpstr>Presentazione standard di PowerPoint</vt:lpstr>
      <vt:lpstr>SCISSURE TELENCEFALICHE e LOBI TELENCEFALICI  (superficie laterale)</vt:lpstr>
      <vt:lpstr>Presentazione standard di PowerPoint</vt:lpstr>
      <vt:lpstr>Presentazione standard di PowerPoint</vt:lpstr>
      <vt:lpstr>LOBI FRONTALE e PARIETALE</vt:lpstr>
      <vt:lpstr>Presentazione standard di PowerPoint</vt:lpstr>
      <vt:lpstr>Presentazione standard di PowerPoint</vt:lpstr>
      <vt:lpstr>Presentazione standard di PowerPoint</vt:lpstr>
      <vt:lpstr>Presentazione standard di PowerPoint</vt:lpstr>
      <vt:lpstr>FUNZIONI PRINCIPALI DEL  LOBO FRONTALE  </vt:lpstr>
      <vt:lpstr>FUNZIONI PRINCIPALI DEL  LOBO PARIETALE</vt:lpstr>
      <vt:lpstr>FUNZIONI PRINCIPALI DEL  LOBO OCCIPITALE </vt:lpstr>
      <vt:lpstr>FUNZIONI PRINCIPALI DEL  LOBO TEMPORALE </vt:lpstr>
      <vt:lpstr>Presentazione standard di PowerPoint</vt:lpstr>
      <vt:lpstr>TELENCEFALO SOSTANZA  GRIGIA</vt:lpstr>
      <vt:lpstr>SOSTANZA GRIGIA DEL TELENCEFALO</vt:lpstr>
      <vt:lpstr>AREE CORTICALI DI BRODMANN </vt:lpstr>
      <vt:lpstr> </vt:lpstr>
      <vt:lpstr>Presentazione standard di PowerPoint</vt:lpstr>
      <vt:lpstr>Presentazione standard di PowerPoint</vt:lpstr>
      <vt:lpstr>Presentazione standard di PowerPoint</vt:lpstr>
      <vt:lpstr>Presentazione standard di PowerPoint</vt:lpstr>
      <vt:lpstr>Cenni di CITOARCHITETTONICA TELENCEFALICA</vt:lpstr>
      <vt:lpstr>STRUTTURA DELLA  CORTECCIA TELENCEFALICA     </vt:lpstr>
      <vt:lpstr>ORGANIZZAZIONE LAMINARE (strati cellulari)</vt:lpstr>
      <vt:lpstr>TIPOLOGIE ORGANIZZATIVE  DELLA CORTECCIA TELENCEFALICA</vt:lpstr>
      <vt:lpstr>STRATI DELLA ISOCORTEX (NEOCORTEX)</vt:lpstr>
      <vt:lpstr>Presentazione standard di PowerPoint</vt:lpstr>
      <vt:lpstr>L’ organizzazione colonnare giustifica le differenze nelle caratteristiche morfologiche dei vari strati dell’ Organizzazione Laminare: a titolo di esempio, la PREVALENZA del V Strato nella Corteccia dell’ Area Motrice Primaria, contrapposta alla prevalenza del IV Strato nell’ Area SomatoSensitiva Primaria</vt:lpstr>
      <vt:lpstr>ASIMMETRIE FUNZIONALI EMISFERICHE</vt:lpstr>
      <vt:lpstr>ASIMMETRIE EMISFERICHE</vt:lpstr>
      <vt:lpstr>TELENCEFALO SOSTANZA  BIANCA</vt:lpstr>
      <vt:lpstr>SOSTANZA BIANCA del TELENCEFALO  </vt:lpstr>
      <vt:lpstr>Presentazione standard di PowerPoint</vt:lpstr>
      <vt:lpstr>Presentazione standard di PowerPoint</vt:lpstr>
      <vt:lpstr>Presentazione standard di PowerPoint</vt:lpstr>
      <vt:lpstr>TELENCEFALO NUCLEI PROFONDI di SOSTANZA GRIGIA</vt:lpstr>
      <vt:lpstr>ALTRE FORMAZIONI DI SOSTANZA GRIGIA  DEL TELENCEFALO</vt:lpstr>
      <vt:lpstr>FORMAZIONI GRIGIE SOTTOCORTICALI del PROENCEFALO BASALE</vt:lpstr>
      <vt:lpstr>Presentazione standard di PowerPoint</vt:lpstr>
      <vt:lpstr>Presentazione standard di PowerPoint</vt:lpstr>
      <vt:lpstr>FORMAZIONI GRIGIE SOTTOCORTICALI del PROENCEFALO BASALE</vt:lpstr>
      <vt:lpstr>Presentazione standard di PowerPoint</vt:lpstr>
      <vt:lpstr>SISTEMA  LIMBICO</vt:lpstr>
      <vt:lpstr>Presentazione standard di PowerPoint</vt:lpstr>
      <vt:lpstr>NUCLEI [GANGLI] DELLA BASE</vt:lpstr>
      <vt:lpstr>NUCLEI [GANGLI] DELLA BASE</vt:lpstr>
      <vt:lpstr>Presentazione standard di PowerPoint</vt:lpstr>
      <vt:lpstr>Presentazione standard di PowerPoint</vt:lpstr>
      <vt:lpstr>CIRCUITI FONDAMENTALI dei Nuclei della Base</vt:lpstr>
      <vt:lpstr>CIRCUITI NEURONALI DEI  NUCLEI DELLA BASE</vt:lpstr>
      <vt:lpstr>I NUCLEI DELLA BASE sono coinvolti in 4 circuiti principali:</vt:lpstr>
      <vt:lpstr>CIRCUITO MOTORIO SCHELETRICO</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158</cp:revision>
  <dcterms:created xsi:type="dcterms:W3CDTF">2019-03-18T10:27:20Z</dcterms:created>
  <dcterms:modified xsi:type="dcterms:W3CDTF">2022-12-04T20:47:02Z</dcterms:modified>
</cp:coreProperties>
</file>