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97" r:id="rId2"/>
    <p:sldId id="405" r:id="rId3"/>
    <p:sldId id="400" r:id="rId4"/>
    <p:sldId id="406" r:id="rId5"/>
  </p:sldIdLst>
  <p:sldSz cx="6245225" cy="4681538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5">
          <p15:clr>
            <a:srgbClr val="A4A3A4"/>
          </p15:clr>
        </p15:guide>
        <p15:guide id="2" pos="19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3" autoAdjust="0"/>
    <p:restoredTop sz="90884" autoAdjust="0"/>
  </p:normalViewPr>
  <p:slideViewPr>
    <p:cSldViewPr>
      <p:cViewPr varScale="1">
        <p:scale>
          <a:sx n="170" d="100"/>
          <a:sy n="170" d="100"/>
        </p:scale>
        <p:origin x="1856" y="176"/>
      </p:cViewPr>
      <p:guideLst>
        <p:guide orient="horz" pos="1475"/>
        <p:guide pos="1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68"/>
    </p:cViewPr>
  </p:sorterViewPr>
  <p:notesViewPr>
    <p:cSldViewPr>
      <p:cViewPr varScale="1">
        <p:scale>
          <a:sx n="104" d="100"/>
          <a:sy n="104" d="100"/>
        </p:scale>
        <p:origin x="-188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E960A2C-35B6-BB43-B5CE-0A257F7DE9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4F20F20-8895-FC4B-A36B-4D513067F9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AC4A020-5CCC-734E-83C1-B791751678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FE366C18-CAF1-A649-8A35-CEF45C1A74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07B93F8F-4EF9-8949-BBF7-4352E7910A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69C9196C-C8B0-C84C-8907-3FFD26A37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249811E6-8837-0A4D-99E8-B0F974AAD1F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31971A4A-1A80-8D46-AA63-3144747A1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276350-EB3D-4E40-92A7-217A706F9100}" type="slidenum">
              <a:rPr lang="it-IT" altLang="it-IT" sz="1300"/>
              <a:pPr>
                <a:spcBef>
                  <a:spcPct val="0"/>
                </a:spcBef>
              </a:pPr>
              <a:t>1</a:t>
            </a:fld>
            <a:endParaRPr lang="it-IT" altLang="it-IT" sz="13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9203407C-C7DA-4B45-A506-D04CC720EF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8332B1D-415D-2B4C-B1D4-4555DAD7E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922CA126-797F-CF4B-A982-B0C1E38F7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44611F-7AAC-4B42-88D7-88B2FD2867B9}" type="slidenum">
              <a:rPr lang="it-IT" altLang="it-IT" sz="1300"/>
              <a:pPr>
                <a:spcBef>
                  <a:spcPct val="0"/>
                </a:spcBef>
              </a:pPr>
              <a:t>3</a:t>
            </a:fld>
            <a:endParaRPr lang="it-IT" altLang="it-IT" sz="13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C6947CD4-A654-8E4F-B3AF-E788D2A27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60DACF4-E455-EE40-ADFC-C798B975A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454150"/>
            <a:ext cx="5308600" cy="100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625" y="2652713"/>
            <a:ext cx="4371975" cy="11969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4DCFA2-D8C7-0B4D-8299-ABA3055D0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EE0D3F-E852-BF45-9B57-58BD5C89E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D71182-C5E1-B34E-A680-6984A39BA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65C58-0594-D54B-981C-84E245C898EF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2048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DB8F6F-5898-DB4E-A598-0542282A91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197014-D6FD-B24D-8646-AA6B583F5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179DCF-0C2F-DC4D-B15B-D0D13CBDA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1FC40-2DC7-3A43-80AB-D5CF82A9DAD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7315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49763" y="415925"/>
            <a:ext cx="1327150" cy="3744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415925"/>
            <a:ext cx="3829050" cy="3744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90F950-0CD5-1B43-8BAD-805AD2CBC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7C3143-960D-4B41-A117-127D76BD8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120517-4C9C-A444-AFA3-76F99DBD4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65EA2-2950-EE49-8124-642DBEC52BF3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8371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4821C6-B16C-CE47-A172-AD751D914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9CE709-B84B-844C-8979-95BE3E277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0EF170-EFBC-8541-983D-2EE8C4BC1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ED48E-05ED-6947-841C-D643A6F9CF4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9080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3008313"/>
            <a:ext cx="5308600" cy="930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13" y="1984375"/>
            <a:ext cx="5308600" cy="1023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0DCA7F-8407-5645-889F-5398928AC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D30160-B12F-D54C-99B1-FDE7FCC8C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E295EB-5DAC-8B41-B5EC-86018B4C8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8613-ABC6-9346-8F3E-25592F43289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7276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52550"/>
            <a:ext cx="2578100" cy="280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8813" y="1352550"/>
            <a:ext cx="2578100" cy="280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1F413-B028-1145-9C08-C93BD59BB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20343-4638-3A4C-B720-A59D095C7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8FAAB-FA40-E546-A3D5-D68F53BA0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FA779-9868-3444-B35B-E51ECB95E6C6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4722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87325"/>
            <a:ext cx="5619750" cy="7810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738" y="1047750"/>
            <a:ext cx="2759075" cy="436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738" y="1484313"/>
            <a:ext cx="2759075" cy="2697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1825" y="1047750"/>
            <a:ext cx="2760663" cy="436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71825" y="1484313"/>
            <a:ext cx="2760663" cy="2697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81A64E-37D7-9C4F-BC08-8DB3223F5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A5C6B0-E00F-3D42-91E8-F50F1566F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084C2D-5696-1B4B-A03C-63C9197D5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76E24-0FD8-3B44-9F7E-4E4A6EAD83E6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2232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F308DC-6D92-F143-BB74-D3AFBAE5F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5BFB7D-4EDA-9F44-B49E-1179E65DC5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800265-76AC-204E-81A6-CF56FFC28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C60BC-8A87-E84F-BF39-7324D945BA42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6510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A6BAA7-BB23-9441-8DDD-FC3CD9D29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014E6C-93E5-434F-BDFE-35CA72BC9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975D40-1F9C-EE42-B882-1170E5D18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DBA57-54A8-F042-B890-53602D06314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3949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85738"/>
            <a:ext cx="2054225" cy="793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575" y="185738"/>
            <a:ext cx="3490913" cy="3995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38" y="979488"/>
            <a:ext cx="2054225" cy="3201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3BDB11-2DE7-F64F-BB2E-24764F868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20EF7-F088-F842-8C9E-DE55B0EB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FB47F-5A46-6545-A82C-82A72B319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1784A-B9AD-9F48-8FB5-B174B31C4849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5976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3276600"/>
            <a:ext cx="3746500" cy="387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417513"/>
            <a:ext cx="3746500" cy="2809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963" y="3663950"/>
            <a:ext cx="3746500" cy="54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8E6291-8513-8643-83D4-43A3316DA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4ED14-8785-9A45-967C-81335BACB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ED14E-F613-8647-A4B5-EA375F86D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150E7-99F4-9640-B59D-9A9EA6A569F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507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AE9D76-47A5-CF4F-8FE1-EE2A9F6E8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15925"/>
            <a:ext cx="5308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435" tIns="31218" rIns="62435" bIns="312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853074-E1CF-5A4B-AC01-3658296B0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52550"/>
            <a:ext cx="53086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435" tIns="31218" rIns="62435" bIns="31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BE0AFC-3226-D14E-8E3F-40750BBE4A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4265613"/>
            <a:ext cx="1301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435" tIns="31218" rIns="62435" bIns="312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19BFE9-B54A-4D4E-A182-402150DFBB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4265613"/>
            <a:ext cx="19780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435" tIns="31218" rIns="62435" bIns="312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BCF172-1DD2-0F4F-9EF5-52D9BEF3C2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75163" y="4265613"/>
            <a:ext cx="1301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435" tIns="31218" rIns="62435" bIns="312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5D52D210-BCF1-6748-AB20-528882FE01F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2388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2388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ctr" defTabSz="62388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ctr" defTabSz="62388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ctr" defTabSz="62388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ctr" defTabSz="623888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ctr" defTabSz="623888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ctr" defTabSz="623888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ctr" defTabSz="623888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233363" indent="-233363" algn="l" defTabSz="62388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195263" algn="l" defTabSz="623888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781050" indent="-157163" algn="l" defTabSz="623888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92200" indent="-155575" algn="l" defTabSz="62388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04938" indent="-155575" algn="l" defTabSz="62388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862138" indent="-155575" algn="l" defTabSz="623888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19338" indent="-155575" algn="l" defTabSz="623888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776538" indent="-155575" algn="l" defTabSz="623888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33738" indent="-155575" algn="l" defTabSz="623888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3A616BB8-061B-BA41-89CA-2D2610E026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5925"/>
            <a:ext cx="5308600" cy="781050"/>
          </a:xfrm>
        </p:spPr>
        <p:txBody>
          <a:bodyPr/>
          <a:lstStyle/>
          <a:p>
            <a:pPr algn="l" eaLnBrk="1" hangingPunct="1"/>
            <a:r>
              <a:rPr lang="it-IT" altLang="it-IT" sz="800">
                <a:solidFill>
                  <a:schemeClr val="bg1"/>
                </a:solidFill>
                <a:latin typeface="Arial" panose="020B0604020202020204" pitchFamily="34" charset="0"/>
              </a:rPr>
              <a:t>Figura 16.13 Intermedi carbocationici nella nitrazione del fenolo. Gli intermedi orto e para sono più stabili dell’intermedio meta a causa della donazione per risonanza di una coppia di elettroni dall’ossigeno.</a:t>
            </a:r>
          </a:p>
        </p:txBody>
      </p:sp>
      <p:pic>
        <p:nvPicPr>
          <p:cNvPr id="58370" name="Picture 8" descr="Cap-16_0019">
            <a:extLst>
              <a:ext uri="{FF2B5EF4-FFF2-40B4-BE49-F238E27FC236}">
                <a16:creationId xmlns:a16="http://schemas.microsoft.com/office/drawing/2014/main" id="{653E142B-956D-D84E-8B1F-8F877F65936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612775"/>
            <a:ext cx="5641975" cy="3475038"/>
          </a:xfrm>
          <a:noFill/>
        </p:spPr>
      </p:pic>
      <p:sp>
        <p:nvSpPr>
          <p:cNvPr id="58371" name="CasellaDiTesto 5">
            <a:extLst>
              <a:ext uri="{FF2B5EF4-FFF2-40B4-BE49-F238E27FC236}">
                <a16:creationId xmlns:a16="http://schemas.microsoft.com/office/drawing/2014/main" id="{A2765E3B-F6E5-E845-9F5C-EB2211697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973513"/>
            <a:ext cx="490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000">
                <a:solidFill>
                  <a:srgbClr val="FF0000"/>
                </a:solidFill>
              </a:rPr>
              <a:t>Il gruppo –OH è attivante:</a:t>
            </a:r>
          </a:p>
          <a:p>
            <a:pPr algn="ctr" eaLnBrk="1" hangingPunct="1"/>
            <a:r>
              <a:rPr lang="it-IT" altLang="it-IT" sz="2000">
                <a:solidFill>
                  <a:srgbClr val="FF0000"/>
                </a:solidFill>
              </a:rPr>
              <a:t>le posizioni </a:t>
            </a:r>
            <a:r>
              <a:rPr lang="it-IT" altLang="it-IT" sz="2000" i="1">
                <a:solidFill>
                  <a:srgbClr val="FF0000"/>
                </a:solidFill>
              </a:rPr>
              <a:t>o-</a:t>
            </a:r>
            <a:r>
              <a:rPr lang="it-IT" altLang="it-IT" sz="2000">
                <a:solidFill>
                  <a:srgbClr val="FF0000"/>
                </a:solidFill>
              </a:rPr>
              <a:t> e </a:t>
            </a:r>
            <a:r>
              <a:rPr lang="it-IT" altLang="it-IT" sz="2000" i="1">
                <a:solidFill>
                  <a:srgbClr val="FF0000"/>
                </a:solidFill>
              </a:rPr>
              <a:t>p-</a:t>
            </a:r>
            <a:r>
              <a:rPr lang="it-IT" altLang="it-IT" sz="2000">
                <a:solidFill>
                  <a:srgbClr val="FF0000"/>
                </a:solidFill>
              </a:rPr>
              <a:t> sono le più attivate.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A46B6E4-809B-574A-90D1-368F8CAFB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763"/>
            <a:ext cx="6245225" cy="6175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62435" tIns="31218" rIns="62435" bIns="31218" anchor="ctr"/>
          <a:lstStyle>
            <a:lvl1pPr algn="ctr" defTabSz="62388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62388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62388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62388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62388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623888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623888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623888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623888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it-IT" sz="2400" kern="0"/>
              <a:t>Teoria dell’orientamento</a:t>
            </a:r>
            <a:endParaRPr lang="it-IT" altLang="it-IT" sz="2400" kern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B3D73C-FC82-7943-897C-A17E2486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DBA57-54A8-F042-B890-53602D063144}" type="slidenum">
              <a:rPr lang="it-IT" altLang="en-US" smtClean="0"/>
              <a:pPr>
                <a:defRPr/>
              </a:pPr>
              <a:t>1</a:t>
            </a:fld>
            <a:endParaRPr lang="it-IT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Immagine 1">
            <a:extLst>
              <a:ext uri="{FF2B5EF4-FFF2-40B4-BE49-F238E27FC236}">
                <a16:creationId xmlns:a16="http://schemas.microsoft.com/office/drawing/2014/main" id="{F03D91D8-0189-1242-B26E-6EE403A30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" b="3590"/>
          <a:stretch>
            <a:fillRect/>
          </a:stretch>
        </p:blipFill>
        <p:spPr bwMode="auto">
          <a:xfrm>
            <a:off x="149225" y="541338"/>
            <a:ext cx="5946775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CasellaDiTesto 2">
            <a:extLst>
              <a:ext uri="{FF2B5EF4-FFF2-40B4-BE49-F238E27FC236}">
                <a16:creationId xmlns:a16="http://schemas.microsoft.com/office/drawing/2014/main" id="{5D68DE56-D175-6148-AD51-B0BD497A8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245225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en-US"/>
              <a:t>I carbocationi in orto e in para sono terziari</a:t>
            </a:r>
            <a:endParaRPr lang="en-GB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6DEFD7-7F40-374B-9B23-E99B8679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DBA57-54A8-F042-B890-53602D063144}" type="slidenum">
              <a:rPr lang="it-IT" altLang="en-US" smtClean="0"/>
              <a:pPr>
                <a:defRPr/>
              </a:pPr>
              <a:t>2</a:t>
            </a:fld>
            <a:endParaRPr lang="it-IT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87201047-68BB-354D-8205-C25203623D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5925"/>
            <a:ext cx="5308600" cy="781050"/>
          </a:xfrm>
        </p:spPr>
        <p:txBody>
          <a:bodyPr/>
          <a:lstStyle/>
          <a:p>
            <a:pPr algn="l" eaLnBrk="1" hangingPunct="1"/>
            <a:r>
              <a:rPr lang="it-IT" altLang="it-IT" sz="800">
                <a:solidFill>
                  <a:schemeClr val="bg1"/>
                </a:solidFill>
                <a:latin typeface="Arial" panose="020B0604020202020204" pitchFamily="34" charset="0"/>
              </a:rPr>
              <a:t>Figura 16.15 Intermedi carbocationici nella clorurazione della benzaldeide. L’intermedio meta è più stabile degli intermedi orto e para.</a:t>
            </a:r>
          </a:p>
        </p:txBody>
      </p:sp>
      <p:pic>
        <p:nvPicPr>
          <p:cNvPr id="65538" name="Picture 5" descr="Cap-16_0021">
            <a:extLst>
              <a:ext uri="{FF2B5EF4-FFF2-40B4-BE49-F238E27FC236}">
                <a16:creationId xmlns:a16="http://schemas.microsoft.com/office/drawing/2014/main" id="{2FDD3B44-A1F5-144E-9DD6-2CB51D6FE75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37" y="180529"/>
            <a:ext cx="5772150" cy="3506788"/>
          </a:xfrm>
          <a:noFill/>
        </p:spPr>
      </p:pic>
      <p:sp>
        <p:nvSpPr>
          <p:cNvPr id="65539" name="CasellaDiTesto 6">
            <a:extLst>
              <a:ext uri="{FF2B5EF4-FFF2-40B4-BE49-F238E27FC236}">
                <a16:creationId xmlns:a16="http://schemas.microsoft.com/office/drawing/2014/main" id="{7A8BC184-53B5-4C4A-926E-A9DA2121B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46513"/>
            <a:ext cx="624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000">
                <a:solidFill>
                  <a:srgbClr val="FF0000"/>
                </a:solidFill>
              </a:rPr>
              <a:t>I gruppi carbonilici e acili sono disattivanti:</a:t>
            </a:r>
          </a:p>
          <a:p>
            <a:pPr algn="ctr" eaLnBrk="1" hangingPunct="1"/>
            <a:r>
              <a:rPr lang="it-IT" altLang="it-IT" sz="2000">
                <a:solidFill>
                  <a:srgbClr val="FF0000"/>
                </a:solidFill>
              </a:rPr>
              <a:t>la posizione </a:t>
            </a:r>
            <a:r>
              <a:rPr lang="it-IT" altLang="it-IT" sz="2000" i="1">
                <a:solidFill>
                  <a:srgbClr val="FF0000"/>
                </a:solidFill>
              </a:rPr>
              <a:t>m</a:t>
            </a:r>
            <a:r>
              <a:rPr lang="it-IT" altLang="it-IT" sz="2000">
                <a:solidFill>
                  <a:srgbClr val="FF0000"/>
                </a:solidFill>
              </a:rPr>
              <a:t>- è la meno disattivata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4FCD88-2B6B-7E4A-B837-CC5AB1DA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DBA57-54A8-F042-B890-53602D063144}" type="slidenum">
              <a:rPr lang="it-IT" altLang="en-US" smtClean="0"/>
              <a:pPr>
                <a:defRPr/>
              </a:pPr>
              <a:t>3</a:t>
            </a:fld>
            <a:endParaRPr lang="it-IT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Immagine 1">
            <a:extLst>
              <a:ext uri="{FF2B5EF4-FFF2-40B4-BE49-F238E27FC236}">
                <a16:creationId xmlns:a16="http://schemas.microsoft.com/office/drawing/2014/main" id="{24E08F95-A554-9743-A5B0-A7A9B0005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0"/>
          <a:stretch>
            <a:fillRect/>
          </a:stretch>
        </p:blipFill>
        <p:spPr bwMode="auto">
          <a:xfrm>
            <a:off x="169863" y="1189038"/>
            <a:ext cx="567055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CasellaDiTesto 2">
            <a:extLst>
              <a:ext uri="{FF2B5EF4-FFF2-40B4-BE49-F238E27FC236}">
                <a16:creationId xmlns:a16="http://schemas.microsoft.com/office/drawing/2014/main" id="{E0557C54-73C0-F14A-99A9-D19A4379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07950"/>
            <a:ext cx="583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en-US" sz="1800">
                <a:solidFill>
                  <a:srgbClr val="FF0000"/>
                </a:solidFill>
              </a:rPr>
              <a:t>Gli intermedi carbocationici in </a:t>
            </a:r>
            <a:r>
              <a:rPr lang="it-IT" altLang="en-US" sz="1800" i="1">
                <a:solidFill>
                  <a:srgbClr val="FF0000"/>
                </a:solidFill>
              </a:rPr>
              <a:t>orto</a:t>
            </a:r>
            <a:r>
              <a:rPr lang="it-IT" altLang="en-US" sz="1800">
                <a:solidFill>
                  <a:srgbClr val="FF0000"/>
                </a:solidFill>
              </a:rPr>
              <a:t> e </a:t>
            </a:r>
            <a:r>
              <a:rPr lang="it-IT" altLang="en-US" sz="1800" i="1">
                <a:solidFill>
                  <a:srgbClr val="FF0000"/>
                </a:solidFill>
              </a:rPr>
              <a:t>para</a:t>
            </a:r>
            <a:r>
              <a:rPr lang="it-IT" altLang="en-US" sz="1800">
                <a:solidFill>
                  <a:srgbClr val="FF0000"/>
                </a:solidFill>
              </a:rPr>
              <a:t> sono più stabili grazie alla donazione di una coppia di elettroni da parte dell’alogeno: </a:t>
            </a:r>
            <a:r>
              <a:rPr lang="it-IT" altLang="en-US" sz="1800" b="1" i="1">
                <a:solidFill>
                  <a:srgbClr val="FF0000"/>
                </a:solidFill>
              </a:rPr>
              <a:t>disattivanti </a:t>
            </a:r>
            <a:r>
              <a:rPr lang="it-IT" altLang="en-US" sz="1800">
                <a:solidFill>
                  <a:srgbClr val="FF0000"/>
                </a:solidFill>
              </a:rPr>
              <a:t>e</a:t>
            </a:r>
            <a:r>
              <a:rPr lang="it-IT" altLang="en-US" sz="1800" b="1" i="1">
                <a:solidFill>
                  <a:srgbClr val="FF0000"/>
                </a:solidFill>
              </a:rPr>
              <a:t> orto e para orientanti</a:t>
            </a:r>
            <a:r>
              <a:rPr lang="it-IT" altLang="en-US" sz="1800">
                <a:solidFill>
                  <a:srgbClr val="FF0000"/>
                </a:solidFill>
              </a:rPr>
              <a:t>.</a:t>
            </a:r>
            <a:endParaRPr lang="en-GB" altLang="en-US" sz="1800" b="1" i="1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4A6E83-002E-D64C-AFC7-1798E02D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DBA57-54A8-F042-B890-53602D063144}" type="slidenum">
              <a:rPr lang="it-IT" altLang="en-US" smtClean="0"/>
              <a:pPr>
                <a:defRPr/>
              </a:pPr>
              <a:t>4</a:t>
            </a:fld>
            <a:endParaRPr lang="it-IT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ITOLO_16">
  <a:themeElements>
    <a:clrScheme name="CAPITOLO_16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PITOLO_1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>
    <a:extraClrScheme>
      <a:clrScheme name="CAPITOLO_1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OLO_1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OLO_1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OLO_1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OLO_1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OLO_1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OLO_1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CAPITOLO_16</Template>
  <TotalTime>288</TotalTime>
  <Words>130</Words>
  <Application>Microsoft Macintosh PowerPoint</Application>
  <PresentationFormat>Custom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CAPITOLO_16</vt:lpstr>
      <vt:lpstr>Figura 16.13 Intermedi carbocationici nella nitrazione del fenolo. Gli intermedi orto e para sono più stabili dell’intermedio meta a causa della donazione per risonanza di una coppia di elettroni dall’ossigeno.</vt:lpstr>
      <vt:lpstr>PowerPoint Presentation</vt:lpstr>
      <vt:lpstr>Figura 16.15 Intermedi carbocationici nella clorurazione della benzaldeide. L’intermedio meta è più stabile degli intermedi orto e para.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Figura</dc:title>
  <dc:creator>lucia gardossi</dc:creator>
  <cp:lastModifiedBy>Pierangelo Gobbo</cp:lastModifiedBy>
  <cp:revision>127</cp:revision>
  <dcterms:created xsi:type="dcterms:W3CDTF">2009-02-23T06:43:25Z</dcterms:created>
  <dcterms:modified xsi:type="dcterms:W3CDTF">2021-12-06T15:10:41Z</dcterms:modified>
</cp:coreProperties>
</file>