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4"/>
  </p:notesMasterIdLst>
  <p:sldIdLst>
    <p:sldId id="447" r:id="rId2"/>
    <p:sldId id="351" r:id="rId3"/>
    <p:sldId id="395" r:id="rId4"/>
    <p:sldId id="396" r:id="rId5"/>
    <p:sldId id="361" r:id="rId6"/>
    <p:sldId id="343" r:id="rId7"/>
    <p:sldId id="354" r:id="rId8"/>
    <p:sldId id="409" r:id="rId9"/>
    <p:sldId id="448" r:id="rId10"/>
    <p:sldId id="410" r:id="rId11"/>
    <p:sldId id="412" r:id="rId12"/>
    <p:sldId id="413" r:id="rId13"/>
    <p:sldId id="414" r:id="rId14"/>
    <p:sldId id="260" r:id="rId15"/>
    <p:sldId id="415" r:id="rId16"/>
    <p:sldId id="416" r:id="rId17"/>
    <p:sldId id="417" r:id="rId18"/>
    <p:sldId id="418" r:id="rId19"/>
    <p:sldId id="419" r:id="rId20"/>
    <p:sldId id="402" r:id="rId21"/>
    <p:sldId id="363" r:id="rId22"/>
    <p:sldId id="364" r:id="rId23"/>
    <p:sldId id="403" r:id="rId24"/>
    <p:sldId id="404" r:id="rId25"/>
    <p:sldId id="365" r:id="rId26"/>
    <p:sldId id="366" r:id="rId27"/>
    <p:sldId id="397" r:id="rId28"/>
    <p:sldId id="405" r:id="rId29"/>
    <p:sldId id="411" r:id="rId30"/>
    <p:sldId id="420" r:id="rId31"/>
    <p:sldId id="425" r:id="rId32"/>
    <p:sldId id="446" r:id="rId3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689"/>
  </p:normalViewPr>
  <p:slideViewPr>
    <p:cSldViewPr snapToGrid="0" snapToObjects="1">
      <p:cViewPr varScale="1">
        <p:scale>
          <a:sx n="64" d="100"/>
          <a:sy n="64" d="100"/>
        </p:scale>
        <p:origin x="78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F7CFE5-7BB6-4C8D-8B31-0473946CB0F7}" type="datetimeFigureOut">
              <a:rPr lang="it-IT" smtClean="0"/>
              <a:t>07/12/2022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C6FC0D-5C61-46EC-8690-65213FDACC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4945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dirty="0"/>
          </a:p>
        </p:txBody>
      </p:sp>
      <p:sp>
        <p:nvSpPr>
          <p:cNvPr id="1536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D87D4FE-9C25-1449-B552-D0043333FC9A}" type="slidenum">
              <a:rPr lang="it-IT" smtClean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it-IT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6182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3C224F-D50F-F344-9585-640C93471B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1DB2153-04DE-6641-96C5-93DE325090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3F7243B-8FFC-8546-A02A-633B7A9CF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7EEE-0B5E-7340-9798-B2E1F08C9E99}" type="datetimeFigureOut">
              <a:rPr lang="it-IT" smtClean="0"/>
              <a:t>07/12/2022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CB05429-A994-A347-92C2-EC94362A7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9D96416-FFE4-2545-992A-468A133CB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8FB71-0983-0941-B713-303B2EDBC2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2419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B1ADE7-C4E5-1242-B894-192E77D29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F23CFB3-D6E7-1741-B574-302F586E7C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41E0ED4-D2B7-F547-A31C-3BE48D9A0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7EEE-0B5E-7340-9798-B2E1F08C9E99}" type="datetimeFigureOut">
              <a:rPr lang="it-IT" smtClean="0"/>
              <a:t>07/12/2022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F2F3BA8-4145-094F-88C8-9118C6112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15D5B24-10C5-C04F-AAFD-1106309DA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8FB71-0983-0941-B713-303B2EDBC2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260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CED599C-F53F-A141-B73C-832F1565C1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9F6374E-F8E0-4845-8919-61D51559AA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A28C339-F645-8A4C-AD41-D5346BCE2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7EEE-0B5E-7340-9798-B2E1F08C9E99}" type="datetimeFigureOut">
              <a:rPr lang="it-IT" smtClean="0"/>
              <a:t>07/12/2022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9E76786-1F8D-6B4F-A117-47F70D434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4A69917-A347-0443-892D-5DEE087C9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8FB71-0983-0941-B713-303B2EDBC2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4958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D12F6E-747A-F544-BAC7-BA82534EB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D8873B7-77B7-854D-97CC-AEA21F2C94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320538E-E70E-484F-B088-D8E5DE870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7EEE-0B5E-7340-9798-B2E1F08C9E99}" type="datetimeFigureOut">
              <a:rPr lang="it-IT" smtClean="0"/>
              <a:t>07/12/2022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52FFEB1-D9AC-BE43-8A03-234550950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BCCFCB4-950F-5840-AF09-A4A79715E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8FB71-0983-0941-B713-303B2EDBC2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0485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2F763A-CE4E-5441-A837-DA7441D6D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27DC05B-5A5E-7442-B399-DA9CFF4547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B877C00-A0AC-AB4A-AC3A-71F883629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7EEE-0B5E-7340-9798-B2E1F08C9E99}" type="datetimeFigureOut">
              <a:rPr lang="it-IT" smtClean="0"/>
              <a:t>07/12/2022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4505B6A-EA10-3942-9771-5ED3AD4FC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E55F434-6FDB-0046-B80B-6B0788AE5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8FB71-0983-0941-B713-303B2EDBC2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6373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F0E85C-B731-3B4D-BDE4-92D1C44C5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0B320C-36CD-4A4C-AC01-1D50C8C1A2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E806012-5664-3846-963C-9CCE7C3127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CB41531-ACEE-954A-B6EC-CB459EAEA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7EEE-0B5E-7340-9798-B2E1F08C9E99}" type="datetimeFigureOut">
              <a:rPr lang="it-IT" smtClean="0"/>
              <a:t>07/12/2022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A892155-304B-DB40-896B-57E0D436F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FA75F5C-6718-2B41-A7F5-64EB8C919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8FB71-0983-0941-B713-303B2EDBC2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4490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127CA5-223F-BF4F-992B-A141F531C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5252517-C161-CD4A-83D1-C300533DC1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6072339-DCD6-DD40-9D46-F1D6A4C748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7745D9E-A6A0-4943-ACAC-4F664CA6A1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1CEFDBD-63FA-7146-9384-4F241816E2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7969680-FC0B-F54B-B286-A70AC34AB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7EEE-0B5E-7340-9798-B2E1F08C9E99}" type="datetimeFigureOut">
              <a:rPr lang="it-IT" smtClean="0"/>
              <a:t>07/12/2022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2D6AC2D-2C0B-604C-8ED9-B4CD9E8DF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91A2B9C-1DE9-A243-B539-4C44677E9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8FB71-0983-0941-B713-303B2EDBC2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972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CBAF27-4897-3942-8C50-74E8FE199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783121E-8A89-4B48-A28E-15B2151B7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7EEE-0B5E-7340-9798-B2E1F08C9E99}" type="datetimeFigureOut">
              <a:rPr lang="it-IT" smtClean="0"/>
              <a:t>07/12/2022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A193549-0F9D-4447-8D79-E6A9098DC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5672592-DA58-A84E-8119-892AEAFD5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8FB71-0983-0941-B713-303B2EDBC2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8247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7A65E59-7DEB-D84B-B6CD-55311B232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7EEE-0B5E-7340-9798-B2E1F08C9E99}" type="datetimeFigureOut">
              <a:rPr lang="it-IT" smtClean="0"/>
              <a:t>07/12/2022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7FAF287-E814-A548-B4CF-1891B03E5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0801C22-687E-764A-9F1F-33B68D440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8FB71-0983-0941-B713-303B2EDBC2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2181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5FAE9F-3958-F846-9C0A-4B8EB9C52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4FF752A-A089-BD43-9E1C-94E04E366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8F15558-8446-9945-AEF3-8B08A88582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5E5A65A-9903-8E41-9695-598372F37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7EEE-0B5E-7340-9798-B2E1F08C9E99}" type="datetimeFigureOut">
              <a:rPr lang="it-IT" smtClean="0"/>
              <a:t>07/12/2022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E1898CC-5D0A-424C-B6BF-05A6E77F6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4A67501-BA41-CC4F-9E04-2D3CA1F2B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8FB71-0983-0941-B713-303B2EDBC2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4997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BB8D6F-130C-8C48-B01A-77A34D976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998B69E-B7C7-9445-8D8C-AC07293B1B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D09838B-D4CD-EC4A-A754-8B3F6B1132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9534F1F-2A51-DD41-8198-CDB46BC48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7EEE-0B5E-7340-9798-B2E1F08C9E99}" type="datetimeFigureOut">
              <a:rPr lang="it-IT" smtClean="0"/>
              <a:t>07/12/2022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1F5EF09-9999-B743-BEC3-5F6526AED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38B7F70-D473-2C43-84E3-66EE72162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8FB71-0983-0941-B713-303B2EDBC2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12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8293BE3-AAAA-0442-83E7-57D8F338D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02DAA52-B740-D74F-B059-D288A5B12D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4AD2EB9-C21F-6644-9AAD-ADD59ECE2E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57EEE-0B5E-7340-9798-B2E1F08C9E99}" type="datetimeFigureOut">
              <a:rPr lang="it-IT" smtClean="0"/>
              <a:t>07/12/2022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D78C30E-3D9E-ED43-B9C8-EFCBA78FE0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5FE3AF2-3595-D744-9088-71E7E44891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8FB71-0983-0941-B713-303B2EDBC2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6448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benjamins.com/catalog/btl.19" TargetMode="External"/><Relationship Id="rId2" Type="http://schemas.openxmlformats.org/officeDocument/2006/relationships/hyperlink" Target="http://criticallink.org/past-conferences/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338" name="Rectangle 3"/>
          <p:cNvSpPr>
            <a:spLocks noChangeArrowheads="1"/>
          </p:cNvSpPr>
          <p:nvPr/>
        </p:nvSpPr>
        <p:spPr bwMode="auto">
          <a:xfrm>
            <a:off x="1523998" y="2030693"/>
            <a:ext cx="9144002" cy="2492992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it-IT">
              <a:latin typeface="Calibri" pitchFamily="-1" charset="0"/>
            </a:endParaRPr>
          </a:p>
        </p:txBody>
      </p:sp>
      <p:sp>
        <p:nvSpPr>
          <p:cNvPr id="14339" name="CasellaDiTesto 3"/>
          <p:cNvSpPr txBox="1">
            <a:spLocks noChangeArrowheads="1"/>
          </p:cNvSpPr>
          <p:nvPr/>
        </p:nvSpPr>
        <p:spPr bwMode="auto">
          <a:xfrm>
            <a:off x="1524000" y="2030693"/>
            <a:ext cx="9144001" cy="1292662"/>
          </a:xfrm>
          <a:prstGeom prst="rect">
            <a:avLst/>
          </a:prstGeom>
          <a:solidFill>
            <a:schemeClr val="accent2">
              <a:lumMod val="40000"/>
              <a:lumOff val="60000"/>
              <a:alpha val="89000"/>
            </a:schemeClr>
          </a:solidFill>
          <a:ln w="9525">
            <a:solidFill>
              <a:schemeClr val="accent2">
                <a:lumMod val="40000"/>
                <a:lumOff val="60000"/>
              </a:schemeClr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it-IT" sz="2600" dirty="0"/>
              <a:t>Fondamenti teorici dell’interpretazione</a:t>
            </a:r>
          </a:p>
          <a:p>
            <a:pPr algn="ctr"/>
            <a:r>
              <a:rPr lang="it-IT" sz="2600" dirty="0" smtClean="0"/>
              <a:t>Mediatore interlinguistico e culturale</a:t>
            </a:r>
            <a:endParaRPr lang="it-IT" sz="2600" dirty="0"/>
          </a:p>
          <a:p>
            <a:pPr algn="ctr"/>
            <a:r>
              <a:rPr lang="it-IT" sz="2600" dirty="0" smtClean="0"/>
              <a:t>Interpretazione e cognizione</a:t>
            </a:r>
            <a:endParaRPr lang="it-IT" sz="2600" dirty="0"/>
          </a:p>
        </p:txBody>
      </p:sp>
      <p:pic>
        <p:nvPicPr>
          <p:cNvPr id="14341" name="Picture 7" descr="C:\Documents and Settings\vmosetti\My Documents\Personale\cindy\Università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65314" y="5667376"/>
            <a:ext cx="4046537" cy="8350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14342" name="Text Box 9"/>
          <p:cNvSpPr txBox="1">
            <a:spLocks noChangeArrowheads="1"/>
          </p:cNvSpPr>
          <p:nvPr/>
        </p:nvSpPr>
        <p:spPr bwMode="auto">
          <a:xfrm>
            <a:off x="1523999" y="3323356"/>
            <a:ext cx="9144001" cy="1200329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2000">
                <a:schemeClr val="accent2">
                  <a:lumMod val="40000"/>
                  <a:lumOff val="60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endParaRPr lang="it-IT" sz="2400" dirty="0">
              <a:latin typeface="Calibri" pitchFamily="-1" charset="0"/>
            </a:endParaRPr>
          </a:p>
          <a:p>
            <a:pPr algn="ctr"/>
            <a:r>
              <a:rPr lang="it-IT" sz="2400" dirty="0">
                <a:latin typeface="Calibri" pitchFamily="-1" charset="0"/>
              </a:rPr>
              <a:t>Alessandra Riccardi </a:t>
            </a:r>
          </a:p>
          <a:p>
            <a:pPr algn="ctr"/>
            <a:r>
              <a:rPr lang="it-IT" sz="2400" dirty="0" smtClean="0">
                <a:latin typeface="Calibri" pitchFamily="-1" charset="0"/>
              </a:rPr>
              <a:t>1-12-2022</a:t>
            </a:r>
            <a:endParaRPr lang="it-IT" sz="2400" dirty="0">
              <a:latin typeface="Calibri" pitchFamily="-1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6121400" y="5334001"/>
            <a:ext cx="4457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Dipartimento di Scienze Giuridiche, del Linguaggio, dell`Interpretazione e della Traduzione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3020291" y="486669"/>
            <a:ext cx="64215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Laurea Magistrale in Traduzione Specialistica e Interpretazione di Conferenza</a:t>
            </a:r>
          </a:p>
          <a:p>
            <a:pPr algn="ctr"/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Fondamenti teorici della traduzione e dell’interpretazione</a:t>
            </a:r>
          </a:p>
        </p:txBody>
      </p:sp>
    </p:spTree>
    <p:extLst>
      <p:ext uri="{BB962C8B-B14F-4D97-AF65-F5344CB8AC3E}">
        <p14:creationId xmlns:p14="http://schemas.microsoft.com/office/powerpoint/2010/main" val="2084270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E6B8B6C7-C814-8240-2CC1-5DC6120492EC}"/>
              </a:ext>
            </a:extLst>
          </p:cNvPr>
          <p:cNvSpPr txBox="1"/>
          <p:nvPr/>
        </p:nvSpPr>
        <p:spPr>
          <a:xfrm>
            <a:off x="2396835" y="1648429"/>
            <a:ext cx="78513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/>
              <a:t>Interpretazione e cognizione</a:t>
            </a:r>
          </a:p>
          <a:p>
            <a:endParaRPr lang="it-IT" sz="3200" dirty="0"/>
          </a:p>
          <a:p>
            <a:r>
              <a:rPr lang="it-IT" sz="3200" dirty="0"/>
              <a:t>Premessa</a:t>
            </a:r>
          </a:p>
        </p:txBody>
      </p:sp>
    </p:spTree>
    <p:extLst>
      <p:ext uri="{BB962C8B-B14F-4D97-AF65-F5344CB8AC3E}">
        <p14:creationId xmlns:p14="http://schemas.microsoft.com/office/powerpoint/2010/main" val="2383101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1ADEF26B-0CB8-F84B-A27E-032305E51244}"/>
              </a:ext>
            </a:extLst>
          </p:cNvPr>
          <p:cNvSpPr txBox="1"/>
          <p:nvPr/>
        </p:nvSpPr>
        <p:spPr>
          <a:xfrm>
            <a:off x="838200" y="740954"/>
            <a:ext cx="10668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cap="all" dirty="0"/>
              <a:t>Scienze cognitive e interpretazione</a:t>
            </a:r>
            <a:r>
              <a:rPr lang="it-IT" sz="2800" dirty="0"/>
              <a:t> </a:t>
            </a:r>
          </a:p>
          <a:p>
            <a:endParaRPr lang="it-IT" sz="2800" b="1" dirty="0"/>
          </a:p>
          <a:p>
            <a:r>
              <a:rPr lang="it-IT" sz="2800" b="1" dirty="0"/>
              <a:t>L’indirizzo cognitivo può fornire utili modelli di riferimento</a:t>
            </a:r>
            <a:r>
              <a:rPr lang="it-IT" sz="2800" dirty="0"/>
              <a:t> per comprendere i processi dell’interpretazione </a:t>
            </a:r>
          </a:p>
          <a:p>
            <a:r>
              <a:rPr lang="it-IT" sz="2800" dirty="0"/>
              <a:t>descrivere le operazioni mentali</a:t>
            </a:r>
          </a:p>
          <a:p>
            <a:endParaRPr lang="it-IT" sz="2800" b="1" dirty="0"/>
          </a:p>
          <a:p>
            <a:r>
              <a:rPr lang="it-IT" sz="2800" b="1" dirty="0"/>
              <a:t>Il termine cognitivo</a:t>
            </a:r>
            <a:r>
              <a:rPr lang="it-IT" sz="2800" dirty="0"/>
              <a:t> indica </a:t>
            </a:r>
          </a:p>
          <a:p>
            <a:r>
              <a:rPr lang="it-IT" sz="2800" dirty="0"/>
              <a:t>fenomeni mentali </a:t>
            </a:r>
          </a:p>
          <a:p>
            <a:r>
              <a:rPr lang="it-IT" sz="2800" dirty="0"/>
              <a:t>c</a:t>
            </a:r>
            <a:r>
              <a:rPr lang="it-IT" sz="2800" dirty="0" smtClean="0"/>
              <a:t>ome pure</a:t>
            </a:r>
          </a:p>
          <a:p>
            <a:r>
              <a:rPr lang="it-IT" sz="2800" dirty="0" smtClean="0"/>
              <a:t>un orientamento teorico </a:t>
            </a:r>
            <a:endParaRPr lang="it-IT" sz="2800" dirty="0"/>
          </a:p>
          <a:p>
            <a:endParaRPr lang="it-IT" sz="2800" dirty="0"/>
          </a:p>
          <a:p>
            <a:r>
              <a:rPr lang="it-IT" sz="2800" dirty="0"/>
              <a:t>l</a:t>
            </a:r>
            <a:r>
              <a:rPr lang="it-IT" sz="2800" dirty="0" smtClean="0"/>
              <a:t>a mente come sistema </a:t>
            </a:r>
            <a:r>
              <a:rPr lang="it-IT" sz="2800" dirty="0"/>
              <a:t>di elaborazione </a:t>
            </a:r>
            <a:r>
              <a:rPr lang="it-IT" sz="2800" dirty="0" smtClean="0"/>
              <a:t>dell’informazione 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055356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CCCD5156-653D-7F44-845A-70EFB82FF7B6}"/>
              </a:ext>
            </a:extLst>
          </p:cNvPr>
          <p:cNvSpPr txBox="1"/>
          <p:nvPr/>
        </p:nvSpPr>
        <p:spPr>
          <a:xfrm>
            <a:off x="1621766" y="1620339"/>
            <a:ext cx="926477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Esprimere/descrivere un fatto</a:t>
            </a:r>
          </a:p>
          <a:p>
            <a:r>
              <a:rPr lang="it-IT" sz="2800" dirty="0"/>
              <a:t>significa assegnare una forma linguistica</a:t>
            </a:r>
          </a:p>
          <a:p>
            <a:r>
              <a:rPr lang="it-IT" sz="2800" dirty="0"/>
              <a:t> </a:t>
            </a:r>
          </a:p>
          <a:p>
            <a:endParaRPr lang="it-IT" sz="2800" dirty="0"/>
          </a:p>
          <a:p>
            <a:r>
              <a:rPr lang="it-IT" sz="2800" dirty="0"/>
              <a:t>a livello teorico è importante distinguere fra </a:t>
            </a:r>
          </a:p>
          <a:p>
            <a:r>
              <a:rPr lang="it-IT" sz="2800" b="1" dirty="0"/>
              <a:t>‘concetti’ </a:t>
            </a:r>
            <a:r>
              <a:rPr lang="it-IT" sz="2800" dirty="0"/>
              <a:t>in senso cognitivo </a:t>
            </a:r>
          </a:p>
          <a:p>
            <a:endParaRPr lang="it-IT" sz="2800" dirty="0"/>
          </a:p>
          <a:p>
            <a:r>
              <a:rPr lang="it-IT" sz="2800" b="1" dirty="0"/>
              <a:t>‘concetti’ </a:t>
            </a:r>
            <a:r>
              <a:rPr lang="it-IT" sz="2800" dirty="0"/>
              <a:t>in senso linguistico</a:t>
            </a:r>
          </a:p>
        </p:txBody>
      </p:sp>
    </p:spTree>
    <p:extLst>
      <p:ext uri="{BB962C8B-B14F-4D97-AF65-F5344CB8AC3E}">
        <p14:creationId xmlns:p14="http://schemas.microsoft.com/office/powerpoint/2010/main" val="5527640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C78B1DA1-BA94-C840-9807-9CC61141C6BD}"/>
              </a:ext>
            </a:extLst>
          </p:cNvPr>
          <p:cNvSpPr txBox="1"/>
          <p:nvPr/>
        </p:nvSpPr>
        <p:spPr>
          <a:xfrm>
            <a:off x="1600200" y="1504950"/>
            <a:ext cx="92863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Concetti linguistici </a:t>
            </a:r>
          </a:p>
          <a:p>
            <a:r>
              <a:rPr lang="it-IT" sz="2800" dirty="0"/>
              <a:t>sono parte dell’esperienza soggettiva della realtà </a:t>
            </a:r>
          </a:p>
          <a:p>
            <a:endParaRPr lang="it-IT" sz="2800" dirty="0"/>
          </a:p>
          <a:p>
            <a:r>
              <a:rPr lang="it-IT" sz="2800" dirty="0"/>
              <a:t>determina il sistema dei concetti cognitivi nell’individuo</a:t>
            </a:r>
          </a:p>
          <a:p>
            <a:r>
              <a:rPr lang="it-IT" sz="2800" dirty="0"/>
              <a:t> </a:t>
            </a:r>
          </a:p>
          <a:p>
            <a:endParaRPr lang="it-IT" sz="2800" dirty="0"/>
          </a:p>
          <a:p>
            <a:r>
              <a:rPr lang="it-IT" sz="2800" dirty="0"/>
              <a:t>Fra l’organizzazione mentale dei contenuti dell’esperienza e l’organizzazione linguistica delle parole vi è una costante interazione</a:t>
            </a:r>
          </a:p>
        </p:txBody>
      </p:sp>
    </p:spTree>
    <p:extLst>
      <p:ext uri="{BB962C8B-B14F-4D97-AF65-F5344CB8AC3E}">
        <p14:creationId xmlns:p14="http://schemas.microsoft.com/office/powerpoint/2010/main" val="15385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CEAFCF1-440D-E942-9095-C000163D988C}"/>
              </a:ext>
            </a:extLst>
          </p:cNvPr>
          <p:cNvSpPr txBox="1"/>
          <p:nvPr/>
        </p:nvSpPr>
        <p:spPr>
          <a:xfrm>
            <a:off x="914400" y="1690778"/>
            <a:ext cx="10591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/>
              <a:t>La memoria</a:t>
            </a:r>
          </a:p>
          <a:p>
            <a:pPr algn="ctr"/>
            <a:endParaRPr lang="it-IT" sz="2800" b="1" dirty="0"/>
          </a:p>
          <a:p>
            <a:r>
              <a:rPr lang="it-IT" sz="2800" b="1" dirty="0"/>
              <a:t>Qualsiasi attività cognitiva comporta l’integrazione fra conoscenze acquisite e conoscenze nuove</a:t>
            </a:r>
            <a:r>
              <a:rPr lang="it-IT" sz="2800" dirty="0"/>
              <a:t> </a:t>
            </a:r>
          </a:p>
          <a:p>
            <a:endParaRPr lang="it-IT" sz="2800" dirty="0"/>
          </a:p>
          <a:p>
            <a:r>
              <a:rPr lang="it-IT" sz="2800" dirty="0"/>
              <a:t>La memoria è un sistema unico, cui fanno capo le diverse forme dell’attività mnesica </a:t>
            </a:r>
          </a:p>
          <a:p>
            <a:endParaRPr lang="it-IT" sz="2800" dirty="0"/>
          </a:p>
          <a:p>
            <a:r>
              <a:rPr lang="it-IT" sz="2800" dirty="0"/>
              <a:t>combinazioni diverse di particolari processi cognitivi </a:t>
            </a: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1969344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817350AB-C304-4E43-9B80-6E5272D02270}"/>
              </a:ext>
            </a:extLst>
          </p:cNvPr>
          <p:cNvSpPr txBox="1"/>
          <p:nvPr/>
        </p:nvSpPr>
        <p:spPr>
          <a:xfrm>
            <a:off x="785091" y="1006764"/>
            <a:ext cx="1059608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720000"/>
            <a:r>
              <a:rPr lang="it-IT" sz="2800" dirty="0"/>
              <a:t>La </a:t>
            </a:r>
            <a:r>
              <a:rPr lang="it-IT" sz="2800" dirty="0" smtClean="0"/>
              <a:t>memoria a </a:t>
            </a:r>
            <a:r>
              <a:rPr lang="it-IT" sz="2800" dirty="0"/>
              <a:t>lungo </a:t>
            </a:r>
            <a:r>
              <a:rPr lang="it-IT" sz="2800" dirty="0" smtClean="0"/>
              <a:t>termine (MLT</a:t>
            </a:r>
            <a:r>
              <a:rPr lang="it-IT" sz="2800" dirty="0"/>
              <a:t>) </a:t>
            </a:r>
            <a:r>
              <a:rPr lang="it-IT" sz="2800" dirty="0" smtClean="0"/>
              <a:t>o memoria permanente o 		primaria </a:t>
            </a:r>
            <a:endParaRPr lang="it-IT" sz="2800" dirty="0"/>
          </a:p>
          <a:p>
            <a:endParaRPr lang="it-IT" sz="2800" dirty="0" smtClean="0"/>
          </a:p>
          <a:p>
            <a:r>
              <a:rPr lang="it-IT" sz="2800" dirty="0" smtClean="0"/>
              <a:t>permette </a:t>
            </a:r>
            <a:r>
              <a:rPr lang="it-IT" sz="2800" dirty="0"/>
              <a:t>di conservare informazioni per periodi prolungati </a:t>
            </a:r>
          </a:p>
          <a:p>
            <a:endParaRPr lang="it-IT" sz="2800" b="1" dirty="0"/>
          </a:p>
          <a:p>
            <a:r>
              <a:rPr lang="it-IT" sz="2800" b="1" dirty="0"/>
              <a:t>diversi sistemi </a:t>
            </a:r>
          </a:p>
          <a:p>
            <a:r>
              <a:rPr lang="it-IT" sz="2800" dirty="0"/>
              <a:t>memoria episodica</a:t>
            </a:r>
          </a:p>
          <a:p>
            <a:r>
              <a:rPr lang="it-IT" sz="2800" dirty="0"/>
              <a:t> </a:t>
            </a:r>
          </a:p>
          <a:p>
            <a:r>
              <a:rPr lang="it-IT" sz="2800" dirty="0"/>
              <a:t>memoria semantica</a:t>
            </a:r>
          </a:p>
          <a:p>
            <a:r>
              <a:rPr lang="it-IT" sz="2800" dirty="0"/>
              <a:t> </a:t>
            </a:r>
          </a:p>
          <a:p>
            <a:r>
              <a:rPr lang="it-IT" sz="2800" dirty="0"/>
              <a:t>memoria procedurale </a:t>
            </a: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7524096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58A37B5-F8E6-3945-A34C-65CA5D3FA5F5}"/>
              </a:ext>
            </a:extLst>
          </p:cNvPr>
          <p:cNvSpPr txBox="1"/>
          <p:nvPr/>
        </p:nvSpPr>
        <p:spPr>
          <a:xfrm>
            <a:off x="1035170" y="858913"/>
            <a:ext cx="1001383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Il richiamo delle conoscenze contenute nella MLT consente di </a:t>
            </a:r>
          </a:p>
          <a:p>
            <a:endParaRPr lang="it-IT" sz="2800" dirty="0" smtClean="0"/>
          </a:p>
          <a:p>
            <a:r>
              <a:rPr lang="it-IT" sz="2800" dirty="0" smtClean="0"/>
              <a:t>identificare </a:t>
            </a:r>
            <a:r>
              <a:rPr lang="it-IT" sz="2800" dirty="0"/>
              <a:t>le informazioni in entrata attraverso il confronto con quelle memorizzate</a:t>
            </a:r>
          </a:p>
          <a:p>
            <a:endParaRPr lang="it-IT" sz="2800" dirty="0" smtClean="0"/>
          </a:p>
          <a:p>
            <a:r>
              <a:rPr lang="it-IT" sz="2800" dirty="0" smtClean="0"/>
              <a:t>attivare </a:t>
            </a:r>
            <a:r>
              <a:rPr lang="it-IT" sz="2800" dirty="0"/>
              <a:t>le conoscenze necessarie per riprodurre o produrre unità verbali</a:t>
            </a:r>
          </a:p>
          <a:p>
            <a:endParaRPr lang="it-IT" sz="2800" dirty="0"/>
          </a:p>
          <a:p>
            <a:r>
              <a:rPr lang="it-IT" sz="2800" dirty="0"/>
              <a:t>I singoli elementi non sono isolati ma archiviati in un complesso sistema di interrelazioni</a:t>
            </a:r>
          </a:p>
          <a:p>
            <a:endParaRPr lang="it-IT" sz="2800" dirty="0"/>
          </a:p>
          <a:p>
            <a:r>
              <a:rPr lang="it-IT" sz="2800" dirty="0"/>
              <a:t>i collegamenti fra le diverse informazioni sono velocemente ed efficacemente attivabili </a:t>
            </a:r>
          </a:p>
        </p:txBody>
      </p:sp>
    </p:spTree>
    <p:extLst>
      <p:ext uri="{BB962C8B-B14F-4D97-AF65-F5344CB8AC3E}">
        <p14:creationId xmlns:p14="http://schemas.microsoft.com/office/powerpoint/2010/main" val="42724337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D079638-004B-5340-BBAF-D0C1B89ED554}"/>
              </a:ext>
            </a:extLst>
          </p:cNvPr>
          <p:cNvSpPr txBox="1"/>
          <p:nvPr/>
        </p:nvSpPr>
        <p:spPr>
          <a:xfrm>
            <a:off x="1535836" y="1709235"/>
            <a:ext cx="92860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Un altro modello comprende:</a:t>
            </a:r>
          </a:p>
          <a:p>
            <a:endParaRPr lang="it-IT" sz="2800" dirty="0"/>
          </a:p>
          <a:p>
            <a:r>
              <a:rPr lang="it-IT" sz="2800" dirty="0"/>
              <a:t>memoria dichiarativa/memoria procedurale </a:t>
            </a:r>
            <a:endParaRPr lang="it-IT" sz="2800" dirty="0" smtClean="0"/>
          </a:p>
          <a:p>
            <a:r>
              <a:rPr lang="it-IT" sz="2800" dirty="0" smtClean="0"/>
              <a:t>ricordi </a:t>
            </a:r>
            <a:r>
              <a:rPr lang="it-IT" sz="2800" dirty="0"/>
              <a:t>consapevoli</a:t>
            </a:r>
          </a:p>
          <a:p>
            <a:endParaRPr lang="it-IT" sz="2800" dirty="0"/>
          </a:p>
          <a:p>
            <a:r>
              <a:rPr lang="it-IT" sz="2800" dirty="0" smtClean="0"/>
              <a:t>memoria </a:t>
            </a:r>
            <a:r>
              <a:rPr lang="it-IT" sz="2800" dirty="0"/>
              <a:t>esplicita/memoria implicita</a:t>
            </a:r>
          </a:p>
          <a:p>
            <a:r>
              <a:rPr lang="it-IT" sz="2800" dirty="0" smtClean="0"/>
              <a:t>realizzazione </a:t>
            </a:r>
            <a:r>
              <a:rPr lang="it-IT" sz="2800" dirty="0"/>
              <a:t>di un compito senza un richiamo conscio o </a:t>
            </a:r>
            <a:r>
              <a:rPr lang="it-IT" sz="2800" dirty="0" smtClean="0"/>
              <a:t>intenzionale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8633408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CACCFA08-9FBE-A048-A969-D17268E3B606}"/>
              </a:ext>
            </a:extLst>
          </p:cNvPr>
          <p:cNvSpPr txBox="1"/>
          <p:nvPr/>
        </p:nvSpPr>
        <p:spPr>
          <a:xfrm>
            <a:off x="767443" y="1135915"/>
            <a:ext cx="1020535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memoria a breve termine (MBT) o memoria di lavoro  </a:t>
            </a:r>
          </a:p>
          <a:p>
            <a:r>
              <a:rPr lang="it-IT" sz="2800" dirty="0"/>
              <a:t>limitata capacità di ricezione e di elaborazione</a:t>
            </a:r>
          </a:p>
          <a:p>
            <a:r>
              <a:rPr lang="it-IT" sz="2800" dirty="0"/>
              <a:t>trattiene, codifica e archivia parte delle informazioni </a:t>
            </a:r>
          </a:p>
          <a:p>
            <a:endParaRPr lang="it-IT" sz="2800" i="1" dirty="0"/>
          </a:p>
          <a:p>
            <a:r>
              <a:rPr lang="it-IT" sz="2800" dirty="0"/>
              <a:t>Il concetto di MBT è stato sostituito successivamente con il concetto più complesso di memoria di lavoro elaborato da </a:t>
            </a:r>
            <a:r>
              <a:rPr lang="it-IT" sz="2800" dirty="0" err="1"/>
              <a:t>Baddeley</a:t>
            </a:r>
            <a:r>
              <a:rPr lang="it-IT" sz="2800" dirty="0"/>
              <a:t> e </a:t>
            </a:r>
            <a:r>
              <a:rPr lang="it-IT" sz="2800" dirty="0" err="1"/>
              <a:t>Hitch</a:t>
            </a:r>
            <a:r>
              <a:rPr lang="it-IT" sz="2800" dirty="0"/>
              <a:t> (1974) e </a:t>
            </a:r>
            <a:r>
              <a:rPr lang="it-IT" sz="2800" dirty="0" err="1"/>
              <a:t>Baddeley</a:t>
            </a:r>
            <a:r>
              <a:rPr lang="it-IT" sz="2800" dirty="0"/>
              <a:t> (1981, 1986) </a:t>
            </a:r>
          </a:p>
          <a:p>
            <a:endParaRPr lang="it-IT" sz="2800" dirty="0"/>
          </a:p>
          <a:p>
            <a:r>
              <a:rPr lang="it-IT" sz="2800" dirty="0"/>
              <a:t>centrale di regolazione e di controllo dei flussi di informazioni</a:t>
            </a:r>
          </a:p>
          <a:p>
            <a:endParaRPr lang="it-IT" sz="2800" dirty="0"/>
          </a:p>
          <a:p>
            <a:r>
              <a:rPr lang="it-IT" sz="2800" dirty="0"/>
              <a:t>assolve compiti cognitivi quali il ragionamento, la comprensione e l’apprendimento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807501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FCDF2EF8-072C-A044-893A-DB82433A3BD4}"/>
              </a:ext>
            </a:extLst>
          </p:cNvPr>
          <p:cNvSpPr txBox="1"/>
          <p:nvPr/>
        </p:nvSpPr>
        <p:spPr>
          <a:xfrm>
            <a:off x="592667" y="1640300"/>
            <a:ext cx="1115906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Nei processi di memorizzazione entrano in gioco criteri selettivi </a:t>
            </a:r>
          </a:p>
          <a:p>
            <a:r>
              <a:rPr lang="it-IT" sz="2800" dirty="0"/>
              <a:t> </a:t>
            </a:r>
          </a:p>
          <a:p>
            <a:r>
              <a:rPr lang="it-IT" sz="2800" dirty="0"/>
              <a:t>i nostri ricordi </a:t>
            </a:r>
            <a:r>
              <a:rPr lang="it-IT" sz="2800" b="1" dirty="0"/>
              <a:t>non sono una replica</a:t>
            </a:r>
            <a:r>
              <a:rPr lang="it-IT" sz="2800" dirty="0"/>
              <a:t> delle nostre esperienze, bensì una loro rielaborazione</a:t>
            </a:r>
          </a:p>
          <a:p>
            <a:endParaRPr lang="it-IT" sz="2800" dirty="0"/>
          </a:p>
          <a:p>
            <a:r>
              <a:rPr lang="it-IT" sz="2800" dirty="0"/>
              <a:t>memorizzare è un processo attivo e dinamico </a:t>
            </a:r>
          </a:p>
          <a:p>
            <a:endParaRPr lang="it-IT" sz="2800" dirty="0"/>
          </a:p>
          <a:p>
            <a:r>
              <a:rPr lang="it-IT" sz="2800" dirty="0" smtClean="0"/>
              <a:t>ristruttura </a:t>
            </a:r>
            <a:r>
              <a:rPr lang="it-IT" sz="2800" dirty="0"/>
              <a:t>costantemente il passato alla luce della situazione presente del soggetto e del suo piano d’azione indirizzato al futuro</a:t>
            </a:r>
          </a:p>
        </p:txBody>
      </p:sp>
    </p:spTree>
    <p:extLst>
      <p:ext uri="{BB962C8B-B14F-4D97-AF65-F5344CB8AC3E}">
        <p14:creationId xmlns:p14="http://schemas.microsoft.com/office/powerpoint/2010/main" val="4226672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008910" y="1427018"/>
            <a:ext cx="86452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b="1" dirty="0"/>
              <a:t>Fine </a:t>
            </a:r>
            <a:r>
              <a:rPr lang="de-DE" sz="2800" b="1" dirty="0" err="1"/>
              <a:t>anni</a:t>
            </a:r>
            <a:r>
              <a:rPr lang="de-DE" sz="2800" b="1" dirty="0"/>
              <a:t> 1990</a:t>
            </a:r>
          </a:p>
          <a:p>
            <a:endParaRPr lang="de-DE" sz="2800" dirty="0"/>
          </a:p>
          <a:p>
            <a:r>
              <a:rPr lang="de-DE" sz="2800" dirty="0" err="1"/>
              <a:t>Svolta</a:t>
            </a:r>
            <a:r>
              <a:rPr lang="de-DE" sz="2800" dirty="0"/>
              <a:t> </a:t>
            </a:r>
            <a:r>
              <a:rPr lang="de-DE" sz="2800" dirty="0" err="1"/>
              <a:t>culturale</a:t>
            </a:r>
            <a:r>
              <a:rPr lang="de-DE" sz="2800" dirty="0"/>
              <a:t> e </a:t>
            </a:r>
            <a:r>
              <a:rPr lang="de-DE" sz="2800" dirty="0" err="1"/>
              <a:t>sociologica</a:t>
            </a:r>
            <a:endParaRPr lang="de-DE" sz="2800" dirty="0"/>
          </a:p>
          <a:p>
            <a:endParaRPr lang="de-DE" sz="2800" dirty="0"/>
          </a:p>
          <a:p>
            <a:r>
              <a:rPr lang="de-DE" sz="2800" dirty="0" err="1"/>
              <a:t>Inizia</a:t>
            </a:r>
            <a:r>
              <a:rPr lang="de-DE" sz="2800" dirty="0"/>
              <a:t> </a:t>
            </a:r>
            <a:r>
              <a:rPr lang="de-DE" sz="2800" dirty="0" err="1"/>
              <a:t>il</a:t>
            </a:r>
            <a:r>
              <a:rPr lang="de-DE" sz="2800" dirty="0"/>
              <a:t> </a:t>
            </a:r>
            <a:r>
              <a:rPr lang="de-DE" sz="2800" dirty="0" err="1"/>
              <a:t>ciclo</a:t>
            </a:r>
            <a:r>
              <a:rPr lang="de-DE" sz="2800" dirty="0"/>
              <a:t> di </a:t>
            </a:r>
            <a:r>
              <a:rPr lang="de-DE" sz="2800" dirty="0" err="1"/>
              <a:t>conferenze</a:t>
            </a:r>
            <a:r>
              <a:rPr lang="de-DE" sz="2800" dirty="0"/>
              <a:t> </a:t>
            </a:r>
            <a:r>
              <a:rPr lang="de-DE" sz="2800" dirty="0" err="1"/>
              <a:t>dedicate</a:t>
            </a:r>
            <a:r>
              <a:rPr lang="de-DE" sz="2800" dirty="0"/>
              <a:t> </a:t>
            </a:r>
            <a:r>
              <a:rPr lang="de-DE" sz="2800" dirty="0" err="1"/>
              <a:t>all‘interpretazione</a:t>
            </a:r>
            <a:r>
              <a:rPr lang="de-DE" sz="2800" dirty="0"/>
              <a:t> </a:t>
            </a:r>
            <a:r>
              <a:rPr lang="de-DE" sz="2800" dirty="0" err="1"/>
              <a:t>dialogica</a:t>
            </a:r>
            <a:r>
              <a:rPr lang="de-DE" sz="2800" b="1" dirty="0"/>
              <a:t> 	</a:t>
            </a:r>
            <a:r>
              <a:rPr lang="de-DE" sz="2800" b="1" i="1" dirty="0"/>
              <a:t>The Critical Link </a:t>
            </a:r>
          </a:p>
          <a:p>
            <a:r>
              <a:rPr lang="de-DE" sz="2800" b="1" i="1" dirty="0">
                <a:hlinkClick r:id="rId2" tooltip="http://criticallink.org/past-conferences/"/>
              </a:rPr>
              <a:t>The Critical Link</a:t>
            </a:r>
            <a:endParaRPr lang="de-DE" sz="2800" b="1" i="1" dirty="0"/>
          </a:p>
          <a:p>
            <a:endParaRPr lang="de-DE" sz="2800" b="1" i="1" dirty="0"/>
          </a:p>
          <a:p>
            <a:r>
              <a:rPr lang="de-DE" sz="2800" dirty="0" err="1"/>
              <a:t>e</a:t>
            </a:r>
            <a:r>
              <a:rPr lang="de-DE" sz="2800" dirty="0"/>
              <a:t> le relative </a:t>
            </a:r>
            <a:r>
              <a:rPr lang="de-DE" sz="2800" dirty="0">
                <a:hlinkClick r:id="rId3"/>
              </a:rPr>
              <a:t>pubblicazioni</a:t>
            </a:r>
            <a:endParaRPr lang="de-DE" sz="2800" dirty="0"/>
          </a:p>
          <a:p>
            <a:endParaRPr lang="de-DE" sz="2800" b="1" i="1" dirty="0"/>
          </a:p>
          <a:p>
            <a:r>
              <a:rPr lang="de-DE" sz="2800" dirty="0" err="1"/>
              <a:t>Cresce</a:t>
            </a:r>
            <a:r>
              <a:rPr lang="de-DE" sz="2800" dirty="0"/>
              <a:t> </a:t>
            </a:r>
            <a:r>
              <a:rPr lang="de-DE" sz="2800" dirty="0" err="1"/>
              <a:t>l‘importanza</a:t>
            </a:r>
            <a:r>
              <a:rPr lang="de-DE" sz="2800" dirty="0"/>
              <a:t> </a:t>
            </a:r>
            <a:r>
              <a:rPr lang="de-DE" sz="2800" dirty="0" err="1"/>
              <a:t>dell‘interpretazione</a:t>
            </a:r>
            <a:r>
              <a:rPr lang="de-DE" sz="2800" dirty="0"/>
              <a:t> </a:t>
            </a:r>
            <a:r>
              <a:rPr lang="de-DE" sz="2800" dirty="0" err="1"/>
              <a:t>su</a:t>
            </a:r>
            <a:r>
              <a:rPr lang="de-DE" sz="2800" dirty="0"/>
              <a:t> </a:t>
            </a:r>
            <a:r>
              <a:rPr lang="de-DE" sz="2800" dirty="0" err="1"/>
              <a:t>base</a:t>
            </a:r>
            <a:r>
              <a:rPr lang="de-DE" sz="2800" dirty="0"/>
              <a:t> </a:t>
            </a:r>
            <a:r>
              <a:rPr lang="de-DE" sz="2800" dirty="0" err="1"/>
              <a:t>dialogica</a:t>
            </a:r>
            <a:endParaRPr lang="de-DE" sz="2800" dirty="0"/>
          </a:p>
          <a:p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18012442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67A8557B-21FB-1543-85EE-A64D4C24C927}"/>
              </a:ext>
            </a:extLst>
          </p:cNvPr>
          <p:cNvSpPr txBox="1"/>
          <p:nvPr/>
        </p:nvSpPr>
        <p:spPr>
          <a:xfrm>
            <a:off x="1149928" y="928255"/>
            <a:ext cx="1050174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Fasi iniziali di studi di interpretazione</a:t>
            </a:r>
          </a:p>
          <a:p>
            <a:r>
              <a:rPr lang="it-IT" sz="2800" dirty="0"/>
              <a:t>l’interpretazione è stata analizzata da psicolinguisti e psicologi cognitivi perché era una forma particolare di elaborazione del linguaggio</a:t>
            </a:r>
          </a:p>
          <a:p>
            <a:endParaRPr lang="it-IT" sz="2800" dirty="0"/>
          </a:p>
          <a:p>
            <a:r>
              <a:rPr lang="it-IT" sz="2800" dirty="0"/>
              <a:t>Divisione dell’attenzione</a:t>
            </a:r>
          </a:p>
          <a:p>
            <a:r>
              <a:rPr lang="it-IT" sz="2800" dirty="0"/>
              <a:t>Teorie della capacità - colli di bottiglia</a:t>
            </a:r>
          </a:p>
          <a:p>
            <a:r>
              <a:rPr lang="it-IT" sz="2800" dirty="0"/>
              <a:t>Livello d’elaborazione</a:t>
            </a:r>
          </a:p>
          <a:p>
            <a:r>
              <a:rPr lang="it-IT" sz="2800" dirty="0"/>
              <a:t>Ascolto, </a:t>
            </a:r>
            <a:r>
              <a:rPr lang="it-IT" sz="2800" dirty="0" err="1"/>
              <a:t>shadowing</a:t>
            </a:r>
            <a:r>
              <a:rPr lang="it-IT" sz="2800" dirty="0"/>
              <a:t>, interpretazione</a:t>
            </a:r>
          </a:p>
          <a:p>
            <a:r>
              <a:rPr lang="it-IT" sz="2800" dirty="0"/>
              <a:t>Distacco temporale</a:t>
            </a:r>
          </a:p>
          <a:p>
            <a:r>
              <a:rPr lang="it-IT" sz="2800" dirty="0"/>
              <a:t>Velocità d’eloquio</a:t>
            </a:r>
          </a:p>
          <a:p>
            <a:r>
              <a:rPr lang="it-IT" sz="2800" dirty="0"/>
              <a:t>Segmentazione </a:t>
            </a:r>
          </a:p>
        </p:txBody>
      </p:sp>
    </p:spTree>
    <p:extLst>
      <p:ext uri="{BB962C8B-B14F-4D97-AF65-F5344CB8AC3E}">
        <p14:creationId xmlns:p14="http://schemas.microsoft.com/office/powerpoint/2010/main" val="22069658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884218" y="1593273"/>
            <a:ext cx="897027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Teorizzazione</a:t>
            </a:r>
            <a:r>
              <a:rPr lang="it-IT" sz="2800" dirty="0"/>
              <a:t> e riflessione personale da parte di interpreti e docenti di interpretazione</a:t>
            </a:r>
          </a:p>
          <a:p>
            <a:endParaRPr lang="it-IT" sz="2800" dirty="0"/>
          </a:p>
          <a:p>
            <a:pPr algn="ctr"/>
            <a:r>
              <a:rPr lang="it-IT" sz="2800" dirty="0"/>
              <a:t> Scuola di Parigi</a:t>
            </a:r>
          </a:p>
          <a:p>
            <a:endParaRPr lang="it-IT" sz="2800" dirty="0"/>
          </a:p>
          <a:p>
            <a:r>
              <a:rPr lang="it-IT" sz="2800" dirty="0"/>
              <a:t>accento sul processo di comprensione del </a:t>
            </a:r>
            <a:r>
              <a:rPr lang="it-IT" sz="2800" dirty="0" smtClean="0"/>
              <a:t>TP </a:t>
            </a:r>
            <a:endParaRPr lang="it-IT" sz="2800" dirty="0"/>
          </a:p>
          <a:p>
            <a:endParaRPr lang="it-IT" sz="2800" dirty="0"/>
          </a:p>
          <a:p>
            <a:r>
              <a:rPr lang="it-IT" sz="2800" dirty="0"/>
              <a:t>Respingono l’opinione diffusa che l’interpretazione sia un’attività meccanica di scambio di elementi fra due codici linguistici </a:t>
            </a: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7250865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34115FAB-CD7E-7093-EE41-21B3FF8023AA}"/>
              </a:ext>
            </a:extLst>
          </p:cNvPr>
          <p:cNvSpPr txBox="1"/>
          <p:nvPr/>
        </p:nvSpPr>
        <p:spPr>
          <a:xfrm>
            <a:off x="2105891" y="1801091"/>
            <a:ext cx="8132618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800" dirty="0"/>
              <a:t>1968, </a:t>
            </a:r>
            <a:r>
              <a:rPr lang="it-IT" sz="2800" dirty="0" err="1"/>
              <a:t>Seleskovitch</a:t>
            </a:r>
            <a:r>
              <a:rPr lang="it-IT" sz="2800" dirty="0"/>
              <a:t> pubblica il suo primo libro </a:t>
            </a:r>
            <a:r>
              <a:rPr lang="it-IT" sz="2800" dirty="0" smtClean="0"/>
              <a:t>sull’interpretazione </a:t>
            </a:r>
            <a:endParaRPr lang="it-IT" sz="2800" dirty="0"/>
          </a:p>
          <a:p>
            <a:endParaRPr lang="it-IT" sz="2800" i="1" dirty="0"/>
          </a:p>
          <a:p>
            <a:r>
              <a:rPr lang="it-IT" sz="2800" i="1" dirty="0"/>
              <a:t>L’</a:t>
            </a:r>
            <a:r>
              <a:rPr lang="it-IT" sz="2800" i="1" dirty="0" err="1"/>
              <a:t>interprète</a:t>
            </a:r>
            <a:r>
              <a:rPr lang="it-IT" sz="2800" i="1" dirty="0"/>
              <a:t> </a:t>
            </a:r>
            <a:r>
              <a:rPr lang="it-IT" sz="2800" i="1" dirty="0" err="1"/>
              <a:t>dans</a:t>
            </a:r>
            <a:r>
              <a:rPr lang="it-IT" sz="2800" i="1" dirty="0"/>
              <a:t> le </a:t>
            </a:r>
            <a:r>
              <a:rPr lang="it-IT" sz="2800" i="1" dirty="0" err="1"/>
              <a:t>conférences</a:t>
            </a:r>
            <a:r>
              <a:rPr lang="it-IT" sz="2800" i="1" dirty="0"/>
              <a:t> </a:t>
            </a:r>
            <a:r>
              <a:rPr lang="it-IT" sz="2800" i="1" dirty="0" err="1"/>
              <a:t>internationales</a:t>
            </a:r>
            <a:r>
              <a:rPr lang="it-IT" sz="2800" i="1" dirty="0"/>
              <a:t>: </a:t>
            </a:r>
            <a:r>
              <a:rPr lang="it-IT" sz="2800" i="1" dirty="0" err="1"/>
              <a:t>problèmes</a:t>
            </a:r>
            <a:r>
              <a:rPr lang="it-IT" sz="2800" i="1" dirty="0"/>
              <a:t> de </a:t>
            </a:r>
            <a:r>
              <a:rPr lang="it-IT" sz="2800" i="1" dirty="0" err="1"/>
              <a:t>langage</a:t>
            </a:r>
            <a:r>
              <a:rPr lang="it-IT" sz="2800" i="1" dirty="0"/>
              <a:t> et de </a:t>
            </a:r>
            <a:r>
              <a:rPr lang="it-IT" sz="2800" i="1" dirty="0" err="1"/>
              <a:t>communication</a:t>
            </a:r>
            <a:r>
              <a:rPr lang="it-IT" sz="2800" dirty="0"/>
              <a:t> </a:t>
            </a:r>
          </a:p>
          <a:p>
            <a:endParaRPr lang="it-IT" sz="2800" dirty="0"/>
          </a:p>
          <a:p>
            <a:r>
              <a:rPr lang="it-IT" sz="2800" dirty="0"/>
              <a:t>viene elaborata la </a:t>
            </a:r>
            <a:r>
              <a:rPr lang="it-IT" sz="2800" i="1" dirty="0" err="1"/>
              <a:t>théorie</a:t>
            </a:r>
            <a:r>
              <a:rPr lang="it-IT" sz="2800" i="1" dirty="0"/>
              <a:t> </a:t>
            </a:r>
            <a:r>
              <a:rPr lang="it-IT" sz="2800" i="1" dirty="0" err="1"/>
              <a:t>du</a:t>
            </a:r>
            <a:r>
              <a:rPr lang="it-IT" sz="2800" i="1" dirty="0"/>
              <a:t> </a:t>
            </a:r>
            <a:r>
              <a:rPr lang="it-IT" sz="2800" i="1" dirty="0" err="1"/>
              <a:t>sens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41940038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7C8CC2A1-BA56-304A-AEE8-98BD6DF9799A}"/>
              </a:ext>
            </a:extLst>
          </p:cNvPr>
          <p:cNvSpPr txBox="1"/>
          <p:nvPr/>
        </p:nvSpPr>
        <p:spPr>
          <a:xfrm>
            <a:off x="1233054" y="1314450"/>
            <a:ext cx="1042554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l’interprete inferisce il ‘senso’ di un messaggio al di là delle parole espresse </a:t>
            </a:r>
          </a:p>
          <a:p>
            <a:endParaRPr lang="it-IT" sz="2800" dirty="0"/>
          </a:p>
          <a:p>
            <a:r>
              <a:rPr lang="it-IT" sz="2800" dirty="0"/>
              <a:t>lo desume attraverso un processo inferenziale che non si ferma alla superficie della lingua</a:t>
            </a:r>
          </a:p>
          <a:p>
            <a:endParaRPr lang="it-IT" sz="2800" dirty="0"/>
          </a:p>
          <a:p>
            <a:r>
              <a:rPr lang="it-IT" sz="2800" dirty="0"/>
              <a:t>Contesto comunicativo e sapere enciclopedico consentono all’interprete di capire il ‘senso’ di quanto viene </a:t>
            </a:r>
            <a:r>
              <a:rPr lang="it-IT" sz="2800" dirty="0" smtClean="0"/>
              <a:t>espresso </a:t>
            </a:r>
            <a:endParaRPr lang="it-IT" sz="2800" dirty="0"/>
          </a:p>
          <a:p>
            <a:endParaRPr lang="it-IT" sz="2800" dirty="0"/>
          </a:p>
          <a:p>
            <a:r>
              <a:rPr lang="it-IT" sz="2800" dirty="0"/>
              <a:t>ciò che l’oratore intende, il suo </a:t>
            </a:r>
            <a:r>
              <a:rPr lang="it-IT" sz="2800" i="1" dirty="0" err="1"/>
              <a:t>vouloir</a:t>
            </a:r>
            <a:r>
              <a:rPr lang="it-IT" sz="2800" i="1" dirty="0"/>
              <a:t> dire</a:t>
            </a:r>
            <a:r>
              <a:rPr lang="it-IT" sz="28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3970796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B1B71F8F-29A1-2C42-9E88-EA3600711378}"/>
              </a:ext>
            </a:extLst>
          </p:cNvPr>
          <p:cNvSpPr txBox="1"/>
          <p:nvPr/>
        </p:nvSpPr>
        <p:spPr>
          <a:xfrm>
            <a:off x="1828800" y="1562100"/>
            <a:ext cx="867817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L’interpretazione viene descritta come un processo triangolare in cui la lingua è </a:t>
            </a:r>
            <a:r>
              <a:rPr lang="it-IT" sz="2800" i="1" dirty="0"/>
              <a:t>percepita</a:t>
            </a:r>
            <a:r>
              <a:rPr lang="it-IT" sz="2800" dirty="0"/>
              <a:t>, </a:t>
            </a:r>
            <a:r>
              <a:rPr lang="it-IT" sz="2800" i="1" dirty="0"/>
              <a:t>ridotta a ‘senso</a:t>
            </a:r>
            <a:r>
              <a:rPr lang="it-IT" sz="2800" i="1" dirty="0" smtClean="0"/>
              <a:t>’</a:t>
            </a:r>
            <a:r>
              <a:rPr lang="it-IT" sz="2800" dirty="0" smtClean="0"/>
              <a:t> </a:t>
            </a:r>
            <a:r>
              <a:rPr lang="it-IT" sz="2800" i="1" dirty="0" smtClean="0"/>
              <a:t>espressa</a:t>
            </a:r>
            <a:r>
              <a:rPr lang="it-IT" sz="2800" dirty="0" smtClean="0"/>
              <a:t> </a:t>
            </a:r>
            <a:r>
              <a:rPr lang="it-IT" sz="2800" dirty="0"/>
              <a:t>in un’altra forma linguistica. </a:t>
            </a:r>
          </a:p>
          <a:p>
            <a:endParaRPr lang="it-IT" sz="2800" dirty="0"/>
          </a:p>
          <a:p>
            <a:endParaRPr lang="it-IT" sz="2800" dirty="0"/>
          </a:p>
          <a:p>
            <a:r>
              <a:rPr lang="it-IT" sz="2800" dirty="0"/>
              <a:t>è il ‘senso’ </a:t>
            </a:r>
            <a:r>
              <a:rPr lang="it-IT" sz="2800" dirty="0" err="1"/>
              <a:t>deverbalizzato</a:t>
            </a:r>
            <a:r>
              <a:rPr lang="it-IT" sz="2800" dirty="0"/>
              <a:t> - spogliato dalla forma verbale - a essere reso nell’altra lingua </a:t>
            </a:r>
          </a:p>
        </p:txBody>
      </p:sp>
    </p:spTree>
    <p:extLst>
      <p:ext uri="{BB962C8B-B14F-4D97-AF65-F5344CB8AC3E}">
        <p14:creationId xmlns:p14="http://schemas.microsoft.com/office/powerpoint/2010/main" val="4547765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257300" y="1572437"/>
            <a:ext cx="992505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800" dirty="0"/>
          </a:p>
          <a:p>
            <a:r>
              <a:rPr lang="it-IT" sz="2800" dirty="0"/>
              <a:t>Continua interazione tra il significato linguistico dell’enunciato e le conoscenze extralinguistiche, contestuali e situazionali </a:t>
            </a:r>
          </a:p>
          <a:p>
            <a:endParaRPr lang="it-IT" sz="2800" dirty="0"/>
          </a:p>
          <a:p>
            <a:r>
              <a:rPr lang="it-IT" sz="2800" i="1" dirty="0" err="1"/>
              <a:t>sense</a:t>
            </a:r>
            <a:r>
              <a:rPr lang="it-IT" sz="2800" i="1" dirty="0"/>
              <a:t> </a:t>
            </a:r>
            <a:r>
              <a:rPr lang="it-IT" sz="2800" i="1" dirty="0" err="1"/>
              <a:t>is</a:t>
            </a:r>
            <a:r>
              <a:rPr lang="it-IT" sz="2800" i="1" dirty="0"/>
              <a:t> non-</a:t>
            </a:r>
            <a:r>
              <a:rPr lang="it-IT" sz="2800" i="1" dirty="0" err="1"/>
              <a:t>verbal</a:t>
            </a:r>
            <a:r>
              <a:rPr lang="it-IT" sz="2800" i="1" dirty="0"/>
              <a:t>, </a:t>
            </a:r>
            <a:r>
              <a:rPr lang="it-IT" sz="2800" i="1" dirty="0" err="1"/>
              <a:t>not</a:t>
            </a:r>
            <a:r>
              <a:rPr lang="it-IT" sz="2800" i="1" dirty="0"/>
              <a:t> </a:t>
            </a:r>
            <a:r>
              <a:rPr lang="it-IT" sz="2800" i="1" dirty="0" err="1"/>
              <a:t>only</a:t>
            </a:r>
            <a:r>
              <a:rPr lang="it-IT" sz="2800" i="1" dirty="0"/>
              <a:t> </a:t>
            </a:r>
            <a:r>
              <a:rPr lang="it-IT" sz="2800" i="1" dirty="0" err="1"/>
              <a:t>because</a:t>
            </a:r>
            <a:r>
              <a:rPr lang="it-IT" sz="2800" i="1" dirty="0"/>
              <a:t> the cognitive </a:t>
            </a:r>
            <a:r>
              <a:rPr lang="it-IT" sz="2800" i="1" dirty="0" err="1"/>
              <a:t>addition</a:t>
            </a:r>
            <a:r>
              <a:rPr lang="it-IT" sz="2800" i="1" dirty="0"/>
              <a:t> </a:t>
            </a:r>
            <a:r>
              <a:rPr lang="it-IT" sz="2800" i="1" dirty="0" err="1"/>
              <a:t>remains</a:t>
            </a:r>
            <a:r>
              <a:rPr lang="it-IT" sz="2800" i="1" dirty="0"/>
              <a:t> </a:t>
            </a:r>
            <a:r>
              <a:rPr lang="it-IT" sz="2800" i="1" dirty="0" err="1"/>
              <a:t>unvoiced</a:t>
            </a:r>
            <a:r>
              <a:rPr lang="it-IT" sz="2800" i="1" dirty="0"/>
              <a:t>, </a:t>
            </a:r>
            <a:r>
              <a:rPr lang="it-IT" sz="2800" i="1" dirty="0" err="1"/>
              <a:t>but</a:t>
            </a:r>
            <a:r>
              <a:rPr lang="it-IT" sz="2800" i="1" dirty="0"/>
              <a:t> </a:t>
            </a:r>
            <a:r>
              <a:rPr lang="it-IT" sz="2800" i="1" dirty="0" err="1"/>
              <a:t>also</a:t>
            </a:r>
            <a:r>
              <a:rPr lang="it-IT" sz="2800" i="1" dirty="0"/>
              <a:t> </a:t>
            </a:r>
            <a:r>
              <a:rPr lang="it-IT" sz="2800" i="1" dirty="0" err="1"/>
              <a:t>because</a:t>
            </a:r>
            <a:r>
              <a:rPr lang="it-IT" sz="2800" i="1" dirty="0"/>
              <a:t> </a:t>
            </a:r>
            <a:r>
              <a:rPr lang="it-IT" sz="2800" i="1" dirty="0" err="1"/>
              <a:t>sense</a:t>
            </a:r>
            <a:r>
              <a:rPr lang="it-IT" sz="2800" i="1" dirty="0"/>
              <a:t> </a:t>
            </a:r>
            <a:r>
              <a:rPr lang="it-IT" sz="2800" i="1" dirty="0" err="1"/>
              <a:t>as</a:t>
            </a:r>
            <a:r>
              <a:rPr lang="it-IT" sz="2800" i="1" dirty="0"/>
              <a:t> a </a:t>
            </a:r>
            <a:r>
              <a:rPr lang="it-IT" sz="2800" i="1" dirty="0" err="1"/>
              <a:t>whole</a:t>
            </a:r>
            <a:r>
              <a:rPr lang="it-IT" sz="2800" i="1" dirty="0"/>
              <a:t> </a:t>
            </a:r>
            <a:r>
              <a:rPr lang="it-IT" sz="2800" i="1" dirty="0" err="1"/>
              <a:t>is</a:t>
            </a:r>
            <a:r>
              <a:rPr lang="it-IT" sz="2800" i="1" dirty="0"/>
              <a:t> </a:t>
            </a:r>
            <a:r>
              <a:rPr lang="it-IT" sz="2800" i="1" dirty="0" err="1"/>
              <a:t>dissociated</a:t>
            </a:r>
            <a:r>
              <a:rPr lang="it-IT" sz="2800" i="1" dirty="0"/>
              <a:t> from </a:t>
            </a:r>
            <a:r>
              <a:rPr lang="it-IT" sz="2800" i="1" dirty="0" err="1"/>
              <a:t>any</a:t>
            </a:r>
            <a:r>
              <a:rPr lang="it-IT" sz="2800" i="1" dirty="0"/>
              <a:t> </a:t>
            </a:r>
            <a:r>
              <a:rPr lang="it-IT" sz="2800" i="1" dirty="0" err="1"/>
              <a:t>language</a:t>
            </a:r>
            <a:r>
              <a:rPr lang="it-IT" sz="2800" i="1" dirty="0"/>
              <a:t> </a:t>
            </a:r>
            <a:r>
              <a:rPr lang="it-IT" sz="2800" i="1" dirty="0" err="1"/>
              <a:t>form</a:t>
            </a:r>
            <a:r>
              <a:rPr lang="it-IT" sz="2800" i="1" dirty="0"/>
              <a:t> in cognitive </a:t>
            </a:r>
            <a:r>
              <a:rPr lang="it-IT" sz="2800" i="1" dirty="0" err="1"/>
              <a:t>memory</a:t>
            </a:r>
            <a:r>
              <a:rPr lang="it-IT" sz="2800" i="1" dirty="0"/>
              <a:t> </a:t>
            </a:r>
            <a:r>
              <a:rPr lang="it-IT" sz="2800" i="1" dirty="0" err="1"/>
              <a:t>as</a:t>
            </a:r>
            <a:r>
              <a:rPr lang="it-IT" sz="2800" i="1" dirty="0"/>
              <a:t> </a:t>
            </a:r>
            <a:r>
              <a:rPr lang="it-IT" sz="2800" i="1" dirty="0" err="1"/>
              <a:t>soon</a:t>
            </a:r>
            <a:r>
              <a:rPr lang="it-IT" sz="2800" i="1" dirty="0"/>
              <a:t> </a:t>
            </a:r>
            <a:r>
              <a:rPr lang="it-IT" sz="2800" i="1" dirty="0" err="1"/>
              <a:t>as</a:t>
            </a:r>
            <a:r>
              <a:rPr lang="it-IT" sz="2800" i="1" dirty="0"/>
              <a:t> </a:t>
            </a:r>
            <a:r>
              <a:rPr lang="it-IT" sz="2800" i="1" dirty="0" err="1"/>
              <a:t>it</a:t>
            </a:r>
            <a:r>
              <a:rPr lang="it-IT" sz="2800" i="1" dirty="0"/>
              <a:t> </a:t>
            </a:r>
            <a:r>
              <a:rPr lang="it-IT" sz="2800" i="1" dirty="0" err="1"/>
              <a:t>has</a:t>
            </a:r>
            <a:r>
              <a:rPr lang="it-IT" sz="2800" i="1" dirty="0"/>
              <a:t> </a:t>
            </a:r>
            <a:r>
              <a:rPr lang="it-IT" sz="2800" i="1" dirty="0" err="1"/>
              <a:t>been</a:t>
            </a:r>
            <a:r>
              <a:rPr lang="it-IT" sz="2800" i="1" dirty="0"/>
              <a:t> </a:t>
            </a:r>
            <a:r>
              <a:rPr lang="it-IT" sz="2800" i="1" dirty="0" err="1"/>
              <a:t>understood</a:t>
            </a:r>
            <a:r>
              <a:rPr lang="it-IT" sz="2800" dirty="0"/>
              <a:t>” (</a:t>
            </a:r>
            <a:r>
              <a:rPr lang="it-IT" sz="2800" dirty="0" err="1"/>
              <a:t>Seleskovitch</a:t>
            </a:r>
            <a:r>
              <a:rPr lang="it-IT" sz="2800" dirty="0"/>
              <a:t> 1978: 336) </a:t>
            </a:r>
          </a:p>
        </p:txBody>
      </p:sp>
    </p:spTree>
    <p:extLst>
      <p:ext uri="{BB962C8B-B14F-4D97-AF65-F5344CB8AC3E}">
        <p14:creationId xmlns:p14="http://schemas.microsoft.com/office/powerpoint/2010/main" val="17782629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302326" y="1413164"/>
            <a:ext cx="978130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I complementi cognitivi, ‘</a:t>
            </a:r>
            <a:r>
              <a:rPr lang="it-IT" sz="2800" i="1" dirty="0" err="1"/>
              <a:t>compléments</a:t>
            </a:r>
            <a:r>
              <a:rPr lang="it-IT" sz="2800" i="1" dirty="0"/>
              <a:t> </a:t>
            </a:r>
            <a:r>
              <a:rPr lang="it-IT" sz="2800" i="1" dirty="0" err="1"/>
              <a:t>cognitifs</a:t>
            </a:r>
            <a:r>
              <a:rPr lang="it-IT" sz="2800" dirty="0"/>
              <a:t>’ (</a:t>
            </a:r>
            <a:r>
              <a:rPr lang="it-IT" sz="2800" dirty="0" err="1"/>
              <a:t>Lederer</a:t>
            </a:r>
            <a:r>
              <a:rPr lang="it-IT" sz="2800" dirty="0"/>
              <a:t> 1981) </a:t>
            </a:r>
          </a:p>
          <a:p>
            <a:r>
              <a:rPr lang="it-IT" sz="2800" dirty="0"/>
              <a:t>consentono all’interprete di sfruttare il sapere sull’evento comunicativo </a:t>
            </a:r>
          </a:p>
          <a:p>
            <a:endParaRPr lang="it-IT" sz="2800" dirty="0"/>
          </a:p>
          <a:p>
            <a:r>
              <a:rPr lang="it-IT" sz="2800" dirty="0"/>
              <a:t>per integrare quanto sente con quello che sa (</a:t>
            </a:r>
            <a:r>
              <a:rPr lang="it-IT" sz="2800" dirty="0" err="1"/>
              <a:t>Seleskovitch</a:t>
            </a:r>
            <a:r>
              <a:rPr lang="it-IT" sz="2800" dirty="0"/>
              <a:t> e Lederer: 1984) </a:t>
            </a:r>
          </a:p>
          <a:p>
            <a:endParaRPr lang="it-IT" sz="2800" dirty="0"/>
          </a:p>
          <a:p>
            <a:r>
              <a:rPr lang="it-IT" sz="2800" dirty="0"/>
              <a:t>Essi  includono conoscenze riguardanti il contesto verbale, il contesto cognitivo, tematico e spazio-temporale, l’oratore e il pubblico </a:t>
            </a: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40862020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34587DBD-6D03-3D44-88DD-DB25255CDB3D}"/>
              </a:ext>
            </a:extLst>
          </p:cNvPr>
          <p:cNvSpPr txBox="1"/>
          <p:nvPr/>
        </p:nvSpPr>
        <p:spPr>
          <a:xfrm>
            <a:off x="1915064" y="1909580"/>
            <a:ext cx="854015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Per la Scuola di Parigi l’interpretazione è equiparabile a qualsiasi atto comunicativo naturale</a:t>
            </a:r>
          </a:p>
          <a:p>
            <a:endParaRPr lang="it-IT" sz="2800" dirty="0"/>
          </a:p>
          <a:p>
            <a:r>
              <a:rPr lang="it-IT" sz="2800" dirty="0"/>
              <a:t>prendono le distanze dalle teorie dei segni linguistici diffuse all’epoca</a:t>
            </a:r>
          </a:p>
        </p:txBody>
      </p:sp>
    </p:spTree>
    <p:extLst>
      <p:ext uri="{BB962C8B-B14F-4D97-AF65-F5344CB8AC3E}">
        <p14:creationId xmlns:p14="http://schemas.microsoft.com/office/powerpoint/2010/main" val="8519467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86BB3294-47A8-B94C-8E3B-AABC1A8C99DD}"/>
              </a:ext>
            </a:extLst>
          </p:cNvPr>
          <p:cNvSpPr txBox="1"/>
          <p:nvPr/>
        </p:nvSpPr>
        <p:spPr>
          <a:xfrm>
            <a:off x="1371600" y="2409651"/>
            <a:ext cx="882015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Nell’enfatizzare la dimensione semantica la Scuola di Parigi ha potuto </a:t>
            </a:r>
            <a:r>
              <a:rPr lang="it-IT" sz="2800" b="1" dirty="0"/>
              <a:t>contrastare l’opinione o le ipotesi sull’interpretazione che all’epoca la indicavano come </a:t>
            </a:r>
          </a:p>
          <a:p>
            <a:endParaRPr lang="it-IT" sz="2800" b="1" dirty="0"/>
          </a:p>
          <a:p>
            <a:r>
              <a:rPr lang="it-IT" sz="2800" b="1" dirty="0"/>
              <a:t>un’attività di trasposizione automatica di unità lessicali corrispondenti </a:t>
            </a:r>
            <a:endParaRPr lang="it-IT" sz="2800" dirty="0"/>
          </a:p>
          <a:p>
            <a:r>
              <a:rPr lang="it-IT" sz="2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2689129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53226695-6A84-8EF7-CC10-C91A045A0EDC}"/>
              </a:ext>
            </a:extLst>
          </p:cNvPr>
          <p:cNvSpPr txBox="1"/>
          <p:nvPr/>
        </p:nvSpPr>
        <p:spPr>
          <a:xfrm>
            <a:off x="2628181" y="2446692"/>
            <a:ext cx="693563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Riccardi A. 2003 </a:t>
            </a:r>
          </a:p>
          <a:p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Dalla Traduzione all’Interpretazione. Studi di interpretazione simultanea, </a:t>
            </a:r>
          </a:p>
          <a:p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la teoria interpretativa della Scuola di Parigi v. pp. 138-143</a:t>
            </a:r>
            <a:r>
              <a:rPr lang="it-IT" sz="2800" dirty="0"/>
              <a:t> </a:t>
            </a:r>
          </a:p>
          <a:p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3061364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137AAED7-748F-6783-99B4-8169916C917A}"/>
              </a:ext>
            </a:extLst>
          </p:cNvPr>
          <p:cNvSpPr txBox="1"/>
          <p:nvPr/>
        </p:nvSpPr>
        <p:spPr>
          <a:xfrm>
            <a:off x="1565564" y="1177636"/>
            <a:ext cx="969818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err="1"/>
              <a:t>servizi</a:t>
            </a:r>
            <a:r>
              <a:rPr lang="de-DE" sz="2800" dirty="0"/>
              <a:t> </a:t>
            </a:r>
            <a:r>
              <a:rPr lang="de-DE" sz="2800" dirty="0" err="1"/>
              <a:t>pubblici</a:t>
            </a:r>
            <a:r>
              <a:rPr lang="de-DE" sz="2800" dirty="0"/>
              <a:t> </a:t>
            </a:r>
            <a:r>
              <a:rPr lang="de-DE" sz="2800" dirty="0" err="1"/>
              <a:t>servizi</a:t>
            </a:r>
            <a:r>
              <a:rPr lang="de-DE" sz="2800" dirty="0"/>
              <a:t> </a:t>
            </a:r>
            <a:r>
              <a:rPr lang="de-DE" sz="2800" dirty="0" err="1"/>
              <a:t>sociali</a:t>
            </a:r>
            <a:endParaRPr lang="de-DE" sz="2800" dirty="0"/>
          </a:p>
          <a:p>
            <a:endParaRPr lang="de-DE" sz="2800" dirty="0"/>
          </a:p>
          <a:p>
            <a:r>
              <a:rPr lang="de-DE" sz="2800" dirty="0" err="1"/>
              <a:t>interpretazione</a:t>
            </a:r>
            <a:r>
              <a:rPr lang="de-DE" sz="2800" dirty="0"/>
              <a:t> in </a:t>
            </a:r>
            <a:r>
              <a:rPr lang="de-DE" sz="2800" dirty="0" err="1"/>
              <a:t>ospedale</a:t>
            </a:r>
            <a:r>
              <a:rPr lang="de-DE" sz="2800" dirty="0"/>
              <a:t> </a:t>
            </a:r>
          </a:p>
          <a:p>
            <a:endParaRPr lang="de-DE" sz="2800" dirty="0"/>
          </a:p>
          <a:p>
            <a:r>
              <a:rPr lang="de-DE" sz="2800" dirty="0"/>
              <a:t>in </a:t>
            </a:r>
            <a:r>
              <a:rPr lang="de-DE" sz="2800" dirty="0" err="1"/>
              <a:t>ambito</a:t>
            </a:r>
            <a:r>
              <a:rPr lang="de-DE" sz="2800" dirty="0"/>
              <a:t> </a:t>
            </a:r>
            <a:r>
              <a:rPr lang="de-DE" sz="2800" dirty="0" err="1"/>
              <a:t>giudiziario</a:t>
            </a:r>
            <a:endParaRPr lang="de-DE" sz="2800" dirty="0"/>
          </a:p>
          <a:p>
            <a:endParaRPr lang="de-DE" sz="2800" dirty="0"/>
          </a:p>
          <a:p>
            <a:r>
              <a:rPr lang="de-DE" sz="2800" dirty="0" err="1"/>
              <a:t>nella</a:t>
            </a:r>
            <a:r>
              <a:rPr lang="de-DE" sz="2800" dirty="0"/>
              <a:t> </a:t>
            </a:r>
            <a:r>
              <a:rPr lang="de-DE" sz="2800" dirty="0" err="1"/>
              <a:t>pubblica</a:t>
            </a:r>
            <a:r>
              <a:rPr lang="de-DE" sz="2800" dirty="0"/>
              <a:t> </a:t>
            </a:r>
            <a:r>
              <a:rPr lang="de-DE" sz="2800" dirty="0" err="1"/>
              <a:t>amministrazione</a:t>
            </a:r>
            <a:endParaRPr lang="de-DE" sz="2800" dirty="0"/>
          </a:p>
          <a:p>
            <a:endParaRPr lang="de-DE" sz="2800" dirty="0"/>
          </a:p>
          <a:p>
            <a:r>
              <a:rPr lang="de-DE" sz="2800" dirty="0" err="1"/>
              <a:t>istruzione</a:t>
            </a:r>
            <a:endParaRPr lang="de-DE" sz="2800" dirty="0"/>
          </a:p>
          <a:p>
            <a:endParaRPr lang="de-DE" sz="2800" dirty="0"/>
          </a:p>
          <a:p>
            <a:r>
              <a:rPr lang="de-DE" sz="2800" dirty="0" err="1"/>
              <a:t>zone</a:t>
            </a:r>
            <a:r>
              <a:rPr lang="de-DE" sz="2800" dirty="0"/>
              <a:t> di </a:t>
            </a:r>
            <a:r>
              <a:rPr lang="de-DE" sz="2800" dirty="0" err="1"/>
              <a:t>conflitto</a:t>
            </a:r>
            <a:r>
              <a:rPr lang="de-DE" sz="2800" dirty="0"/>
              <a:t> </a:t>
            </a:r>
            <a:r>
              <a:rPr lang="de-DE" sz="2800" dirty="0" err="1"/>
              <a:t>e</a:t>
            </a:r>
            <a:r>
              <a:rPr lang="de-DE" sz="2800" dirty="0"/>
              <a:t> di </a:t>
            </a:r>
            <a:r>
              <a:rPr lang="de-DE" sz="2800" dirty="0" err="1"/>
              <a:t>crisi</a:t>
            </a:r>
            <a:endParaRPr lang="de-DE" sz="2800" dirty="0"/>
          </a:p>
          <a:p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4563534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C3209E4D-0046-854D-8EAD-ECC50E950EBB}"/>
              </a:ext>
            </a:extLst>
          </p:cNvPr>
          <p:cNvSpPr txBox="1"/>
          <p:nvPr/>
        </p:nvSpPr>
        <p:spPr>
          <a:xfrm>
            <a:off x="946484" y="1134245"/>
            <a:ext cx="1045945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modelli</a:t>
            </a:r>
            <a:r>
              <a:rPr lang="it-IT" sz="2800" dirty="0"/>
              <a:t> Massaro 1978; Moser 1978</a:t>
            </a:r>
          </a:p>
          <a:p>
            <a:r>
              <a:rPr lang="it-IT" sz="2800" dirty="0"/>
              <a:t>il processo di comprensione del linguaggio, l’altro quello dell’IS partendo dalla percezione e dall’elaborazione dei tratti fonico-acustici </a:t>
            </a:r>
          </a:p>
          <a:p>
            <a:endParaRPr lang="it-IT" sz="2800" dirty="0"/>
          </a:p>
          <a:p>
            <a:r>
              <a:rPr lang="it-IT" sz="2800" dirty="0"/>
              <a:t>Gli assunti teorici e le ipotesi avanzate da Massaro sono stati applicati all’IS da Moser</a:t>
            </a:r>
          </a:p>
          <a:p>
            <a:endParaRPr lang="it-IT" sz="2800" dirty="0"/>
          </a:p>
          <a:p>
            <a:r>
              <a:rPr lang="it-IT" sz="2800" b="1" dirty="0"/>
              <a:t>un diagramma di flusso dell’informazione</a:t>
            </a:r>
            <a:r>
              <a:rPr lang="it-IT" sz="2800" dirty="0"/>
              <a:t> in cui le unità linguistiche minime, i fonemi, vengono confrontati con i dati e le regole fonologiche immagazzinati nella MLT </a:t>
            </a:r>
          </a:p>
        </p:txBody>
      </p:sp>
    </p:spTree>
    <p:extLst>
      <p:ext uri="{BB962C8B-B14F-4D97-AF65-F5344CB8AC3E}">
        <p14:creationId xmlns:p14="http://schemas.microsoft.com/office/powerpoint/2010/main" val="38217321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C719FBA-709B-6A48-A8ED-F8E7262FAC87}"/>
              </a:ext>
            </a:extLst>
          </p:cNvPr>
          <p:cNvSpPr txBox="1"/>
          <p:nvPr/>
        </p:nvSpPr>
        <p:spPr>
          <a:xfrm>
            <a:off x="1638300" y="1938108"/>
            <a:ext cx="92583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Riccardi A. 2003 </a:t>
            </a:r>
            <a:r>
              <a:rPr lang="it-IT" sz="28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Dalla Traduzione all’Interpretazione. Studi di interpretazione </a:t>
            </a:r>
            <a:r>
              <a:rPr lang="it-IT" sz="28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simultanea</a:t>
            </a:r>
            <a:endParaRPr lang="it-IT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memoria </a:t>
            </a: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modello Moser v. pp. 143-150; 152-155</a:t>
            </a:r>
            <a:r>
              <a:rPr lang="it-IT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210552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5050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56412313-1C71-1F6D-A1BA-48BD86A43979}"/>
              </a:ext>
            </a:extLst>
          </p:cNvPr>
          <p:cNvSpPr txBox="1"/>
          <p:nvPr/>
        </p:nvSpPr>
        <p:spPr>
          <a:xfrm>
            <a:off x="1260764" y="969818"/>
            <a:ext cx="9324109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2800" dirty="0"/>
              <a:t>Si </a:t>
            </a:r>
            <a:r>
              <a:rPr lang="de-DE" sz="2800" dirty="0" err="1"/>
              <a:t>pone</a:t>
            </a:r>
            <a:r>
              <a:rPr lang="de-DE" sz="2800" dirty="0"/>
              <a:t> </a:t>
            </a:r>
            <a:r>
              <a:rPr lang="de-DE" sz="2800" dirty="0" err="1"/>
              <a:t>l‘accento</a:t>
            </a:r>
            <a:r>
              <a:rPr lang="de-DE" sz="2800" dirty="0"/>
              <a:t> in </a:t>
            </a:r>
            <a:r>
              <a:rPr lang="de-DE" sz="2800" dirty="0" err="1"/>
              <a:t>particolare</a:t>
            </a:r>
            <a:r>
              <a:rPr lang="de-DE" sz="2800" dirty="0"/>
              <a:t> </a:t>
            </a:r>
            <a:r>
              <a:rPr lang="de-DE" sz="2800" dirty="0" err="1"/>
              <a:t>su</a:t>
            </a:r>
            <a:endParaRPr lang="de-DE" sz="2800" dirty="0"/>
          </a:p>
          <a:p>
            <a:endParaRPr lang="de-DE" sz="2800" dirty="0"/>
          </a:p>
          <a:p>
            <a:r>
              <a:rPr lang="de-DE" sz="2800" dirty="0"/>
              <a:t>la </a:t>
            </a:r>
            <a:r>
              <a:rPr lang="de-DE" sz="2800" dirty="0" err="1"/>
              <a:t>costellazione</a:t>
            </a:r>
            <a:r>
              <a:rPr lang="de-DE" sz="2800" dirty="0"/>
              <a:t> </a:t>
            </a:r>
            <a:r>
              <a:rPr lang="de-DE" sz="2800" dirty="0" err="1"/>
              <a:t>triadica</a:t>
            </a:r>
            <a:r>
              <a:rPr lang="de-DE" sz="2800" dirty="0"/>
              <a:t> </a:t>
            </a:r>
            <a:r>
              <a:rPr lang="de-DE" sz="2800" dirty="0" err="1"/>
              <a:t>costituita</a:t>
            </a:r>
            <a:r>
              <a:rPr lang="de-DE" sz="2800" dirty="0"/>
              <a:t> </a:t>
            </a:r>
            <a:r>
              <a:rPr lang="de-DE" sz="2800" dirty="0" err="1"/>
              <a:t>dai</a:t>
            </a:r>
            <a:r>
              <a:rPr lang="de-DE" sz="2800" dirty="0"/>
              <a:t> due </a:t>
            </a:r>
            <a:r>
              <a:rPr lang="de-DE" sz="2800" dirty="0" err="1"/>
              <a:t>interlocutori</a:t>
            </a:r>
            <a:r>
              <a:rPr lang="de-DE" sz="2800" dirty="0"/>
              <a:t> </a:t>
            </a:r>
            <a:r>
              <a:rPr lang="de-DE" sz="2800" dirty="0" err="1"/>
              <a:t>primari</a:t>
            </a:r>
            <a:r>
              <a:rPr lang="de-DE" sz="2800" dirty="0"/>
              <a:t> </a:t>
            </a:r>
            <a:r>
              <a:rPr lang="de-DE" sz="2800" dirty="0" err="1"/>
              <a:t>e</a:t>
            </a:r>
            <a:r>
              <a:rPr lang="de-DE" sz="2800" dirty="0"/>
              <a:t> </a:t>
            </a:r>
            <a:r>
              <a:rPr lang="de-DE" sz="2800" dirty="0" err="1"/>
              <a:t>dall‘interprete</a:t>
            </a:r>
            <a:r>
              <a:rPr lang="de-DE" sz="2800" dirty="0"/>
              <a:t> </a:t>
            </a:r>
          </a:p>
          <a:p>
            <a:endParaRPr lang="de-DE" sz="2800" dirty="0"/>
          </a:p>
          <a:p>
            <a:r>
              <a:rPr lang="de-DE" sz="2800" dirty="0"/>
              <a:t>le </a:t>
            </a:r>
            <a:r>
              <a:rPr lang="de-DE" sz="2800" dirty="0" err="1"/>
              <a:t>conseguenze</a:t>
            </a:r>
            <a:r>
              <a:rPr lang="de-DE" sz="2800" dirty="0"/>
              <a:t> </a:t>
            </a:r>
            <a:r>
              <a:rPr lang="de-DE" sz="2800" dirty="0" err="1"/>
              <a:t>che</a:t>
            </a:r>
            <a:r>
              <a:rPr lang="de-DE" sz="2800" dirty="0"/>
              <a:t> ne </a:t>
            </a:r>
            <a:r>
              <a:rPr lang="de-DE" sz="2800" dirty="0" err="1"/>
              <a:t>derivano</a:t>
            </a:r>
            <a:r>
              <a:rPr lang="de-DE" sz="2800" dirty="0"/>
              <a:t> per </a:t>
            </a:r>
            <a:r>
              <a:rPr lang="de-DE" sz="2800" dirty="0" err="1"/>
              <a:t>l‘interazione</a:t>
            </a:r>
            <a:endParaRPr lang="de-DE" sz="2800" dirty="0"/>
          </a:p>
          <a:p>
            <a:endParaRPr lang="de-DE" sz="2800" dirty="0"/>
          </a:p>
          <a:p>
            <a:r>
              <a:rPr lang="de-DE" sz="2800" dirty="0"/>
              <a:t>Fondamentale in </a:t>
            </a:r>
            <a:r>
              <a:rPr lang="de-DE" sz="2800" dirty="0" err="1"/>
              <a:t>questo</a:t>
            </a:r>
            <a:r>
              <a:rPr lang="de-DE" sz="2800" dirty="0"/>
              <a:t> </a:t>
            </a:r>
            <a:r>
              <a:rPr lang="de-DE" sz="2800" dirty="0" err="1"/>
              <a:t>ambito</a:t>
            </a:r>
            <a:r>
              <a:rPr lang="de-DE" sz="2800" dirty="0"/>
              <a:t> </a:t>
            </a:r>
            <a:r>
              <a:rPr lang="de-DE" sz="2800" dirty="0" err="1"/>
              <a:t>lo</a:t>
            </a:r>
            <a:r>
              <a:rPr lang="de-DE" sz="2800" dirty="0"/>
              <a:t> </a:t>
            </a:r>
            <a:r>
              <a:rPr lang="de-DE" sz="2800" dirty="0" err="1"/>
              <a:t>studio</a:t>
            </a:r>
            <a:r>
              <a:rPr lang="de-DE" sz="2800" dirty="0"/>
              <a:t> di Cecilia </a:t>
            </a:r>
            <a:r>
              <a:rPr lang="de-DE" sz="2800" dirty="0" err="1"/>
              <a:t>Wadensjö</a:t>
            </a:r>
            <a:r>
              <a:rPr lang="de-DE" sz="2800" dirty="0"/>
              <a:t> del  1998 </a:t>
            </a:r>
            <a:r>
              <a:rPr lang="de-DE" sz="2800" b="1" i="1" dirty="0" err="1"/>
              <a:t>Interpreting</a:t>
            </a:r>
            <a:r>
              <a:rPr lang="de-DE" sz="2800" b="1" i="1" dirty="0"/>
              <a:t> </a:t>
            </a:r>
            <a:r>
              <a:rPr lang="de-DE" sz="2800" b="1" i="1" dirty="0" err="1"/>
              <a:t>as</a:t>
            </a:r>
            <a:r>
              <a:rPr lang="de-DE" sz="2800" b="1" i="1" dirty="0"/>
              <a:t> Interaction </a:t>
            </a:r>
          </a:p>
          <a:p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1301836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286000" y="914400"/>
            <a:ext cx="7794171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dirty="0" err="1"/>
              <a:t>asimmetria</a:t>
            </a:r>
            <a:r>
              <a:rPr lang="de-DE" sz="2800" dirty="0"/>
              <a:t> </a:t>
            </a:r>
            <a:r>
              <a:rPr lang="de-DE" sz="2800" dirty="0" err="1" smtClean="0"/>
              <a:t>dei</a:t>
            </a:r>
            <a:r>
              <a:rPr lang="de-DE" sz="2800" dirty="0" smtClean="0"/>
              <a:t> </a:t>
            </a:r>
            <a:r>
              <a:rPr lang="de-DE" sz="2800" dirty="0" err="1"/>
              <a:t>ruoli</a:t>
            </a:r>
            <a:endParaRPr lang="de-DE" sz="2800" dirty="0"/>
          </a:p>
          <a:p>
            <a:endParaRPr lang="de-DE" sz="2800" dirty="0"/>
          </a:p>
          <a:p>
            <a:r>
              <a:rPr lang="de-DE" sz="2800" dirty="0" err="1"/>
              <a:t>ruolo</a:t>
            </a:r>
            <a:r>
              <a:rPr lang="de-DE" sz="2800" dirty="0"/>
              <a:t> </a:t>
            </a:r>
            <a:r>
              <a:rPr lang="de-DE" sz="2800" dirty="0" err="1"/>
              <a:t>dell‘interprete</a:t>
            </a:r>
            <a:endParaRPr lang="de-DE" sz="2800" dirty="0"/>
          </a:p>
          <a:p>
            <a:endParaRPr lang="de-DE" sz="2800" dirty="0"/>
          </a:p>
          <a:p>
            <a:r>
              <a:rPr lang="de-DE" sz="2800" dirty="0" err="1"/>
              <a:t>rapporti</a:t>
            </a:r>
            <a:r>
              <a:rPr lang="de-DE" sz="2800" dirty="0"/>
              <a:t> di </a:t>
            </a:r>
            <a:r>
              <a:rPr lang="de-DE" sz="2800" dirty="0" err="1"/>
              <a:t>potere</a:t>
            </a:r>
            <a:r>
              <a:rPr lang="de-DE" sz="2800" dirty="0"/>
              <a:t> </a:t>
            </a:r>
            <a:r>
              <a:rPr lang="de-DE" sz="2800" dirty="0" err="1"/>
              <a:t>fra</a:t>
            </a:r>
            <a:r>
              <a:rPr lang="de-DE" sz="2800" dirty="0"/>
              <a:t> </a:t>
            </a:r>
            <a:r>
              <a:rPr lang="de-DE" sz="2800" dirty="0" err="1"/>
              <a:t>gli</a:t>
            </a:r>
            <a:r>
              <a:rPr lang="de-DE" sz="2800" dirty="0"/>
              <a:t> </a:t>
            </a:r>
            <a:r>
              <a:rPr lang="de-DE" sz="2800" dirty="0" err="1"/>
              <a:t>interlocutori</a:t>
            </a:r>
            <a:r>
              <a:rPr lang="de-DE" sz="2800" dirty="0"/>
              <a:t> </a:t>
            </a:r>
          </a:p>
          <a:p>
            <a:endParaRPr lang="de-DE" sz="2800" dirty="0"/>
          </a:p>
          <a:p>
            <a:r>
              <a:rPr lang="de-DE" sz="2800" dirty="0" err="1"/>
              <a:t>etica</a:t>
            </a:r>
            <a:r>
              <a:rPr lang="de-DE" sz="2800" dirty="0"/>
              <a:t> e </a:t>
            </a:r>
            <a:r>
              <a:rPr lang="de-DE" sz="2800" dirty="0" err="1"/>
              <a:t>deontologia</a:t>
            </a:r>
            <a:r>
              <a:rPr lang="de-DE" sz="2800" dirty="0"/>
              <a:t> professionale</a:t>
            </a:r>
          </a:p>
          <a:p>
            <a:endParaRPr lang="de-DE" sz="2800" dirty="0"/>
          </a:p>
          <a:p>
            <a:r>
              <a:rPr lang="de-DE" sz="2800" dirty="0"/>
              <a:t>norme </a:t>
            </a:r>
          </a:p>
          <a:p>
            <a:endParaRPr lang="de-DE" sz="2800" dirty="0"/>
          </a:p>
          <a:p>
            <a:r>
              <a:rPr lang="de-DE" sz="2800" dirty="0" err="1"/>
              <a:t>criteri</a:t>
            </a:r>
            <a:r>
              <a:rPr lang="de-DE" sz="2800" dirty="0"/>
              <a:t> di </a:t>
            </a:r>
            <a:r>
              <a:rPr lang="de-DE" sz="2800" dirty="0" err="1"/>
              <a:t>imparzialità</a:t>
            </a:r>
            <a:r>
              <a:rPr lang="de-DE" sz="2800" dirty="0"/>
              <a:t> e </a:t>
            </a:r>
            <a:r>
              <a:rPr lang="de-DE" sz="2800" dirty="0" err="1"/>
              <a:t>trasparenza</a:t>
            </a:r>
            <a:r>
              <a:rPr lang="de-DE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89888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813155" y="1074518"/>
            <a:ext cx="685050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il mediatore interculturale</a:t>
            </a:r>
            <a:r>
              <a:rPr lang="it-IT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</a:p>
          <a:p>
            <a:endParaRPr lang="it-IT" sz="2400" dirty="0"/>
          </a:p>
          <a:p>
            <a:r>
              <a:rPr lang="it-IT" sz="2400" dirty="0"/>
              <a:t>nuova definizione </a:t>
            </a:r>
          </a:p>
          <a:p>
            <a:r>
              <a:rPr lang="it-IT" sz="2400" dirty="0"/>
              <a:t>compiti non sempre chiaramente definiti </a:t>
            </a:r>
          </a:p>
          <a:p>
            <a:endParaRPr lang="it-IT" sz="2400" dirty="0"/>
          </a:p>
          <a:p>
            <a:r>
              <a:rPr lang="it-IT" sz="2400" dirty="0"/>
              <a:t>prevalentemente compiti di interpretazione/traduzione</a:t>
            </a:r>
          </a:p>
          <a:p>
            <a:endParaRPr lang="it-IT" sz="2400" dirty="0"/>
          </a:p>
          <a:p>
            <a:r>
              <a:rPr lang="it-IT" sz="2400" dirty="0" smtClean="0"/>
              <a:t>facilita l’inserimento degli stranieri immigrati e li coadiuva nel </a:t>
            </a:r>
            <a:r>
              <a:rPr lang="it-IT" sz="2400" dirty="0"/>
              <a:t>disbrigo di pratiche</a:t>
            </a:r>
          </a:p>
          <a:p>
            <a:endParaRPr lang="it-IT" sz="2400" dirty="0"/>
          </a:p>
          <a:p>
            <a:r>
              <a:rPr lang="it-IT" sz="2400" dirty="0"/>
              <a:t>mediatore interculturale </a:t>
            </a:r>
          </a:p>
          <a:p>
            <a:r>
              <a:rPr lang="it-IT" sz="2400" dirty="0"/>
              <a:t>ulteriore evoluzione della figura dell’interprete </a:t>
            </a:r>
          </a:p>
        </p:txBody>
      </p:sp>
    </p:spTree>
    <p:extLst>
      <p:ext uri="{BB962C8B-B14F-4D97-AF65-F5344CB8AC3E}">
        <p14:creationId xmlns:p14="http://schemas.microsoft.com/office/powerpoint/2010/main" val="630635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303490" y="322724"/>
            <a:ext cx="7495081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mediatore interculturale </a:t>
            </a:r>
          </a:p>
          <a:p>
            <a:r>
              <a:rPr lang="it-IT" sz="2800" dirty="0"/>
              <a:t>interviene per mettere in comunicazione la persona straniera con il personale di vari settori sociali, da quello educativo, a quello amministrativo, sanitario fino a quello giuridico-giudiziario </a:t>
            </a:r>
          </a:p>
          <a:p>
            <a:endParaRPr lang="it-IT" sz="2800" dirty="0"/>
          </a:p>
          <a:p>
            <a:r>
              <a:rPr lang="it-IT" sz="2800" dirty="0"/>
              <a:t>perché non si è mantenuto il termine di interprete? </a:t>
            </a:r>
          </a:p>
          <a:p>
            <a:r>
              <a:rPr lang="it-IT" sz="2800" i="1" dirty="0"/>
              <a:t>community </a:t>
            </a:r>
            <a:r>
              <a:rPr lang="it-IT" sz="2800" i="1" dirty="0" err="1"/>
              <a:t>interpreter</a:t>
            </a:r>
            <a:r>
              <a:rPr lang="it-IT" sz="2800" i="1" dirty="0"/>
              <a:t> / public service </a:t>
            </a:r>
            <a:r>
              <a:rPr lang="it-IT" sz="2800" i="1" dirty="0" err="1"/>
              <a:t>interpreter</a:t>
            </a:r>
            <a:r>
              <a:rPr lang="it-IT" sz="2800" i="1" dirty="0"/>
              <a:t> </a:t>
            </a:r>
          </a:p>
          <a:p>
            <a:endParaRPr lang="it-IT" sz="2800" i="1" dirty="0"/>
          </a:p>
          <a:p>
            <a:r>
              <a:rPr lang="it-IT" sz="2800" dirty="0"/>
              <a:t>professione nuova </a:t>
            </a:r>
          </a:p>
          <a:p>
            <a:r>
              <a:rPr lang="it-IT" sz="2800" dirty="0"/>
              <a:t>prima di attestarsi sotto questa definizione, se ne sono utilizzate numerose altre</a:t>
            </a:r>
          </a:p>
        </p:txBody>
      </p:sp>
    </p:spTree>
    <p:extLst>
      <p:ext uri="{BB962C8B-B14F-4D97-AF65-F5344CB8AC3E}">
        <p14:creationId xmlns:p14="http://schemas.microsoft.com/office/powerpoint/2010/main" val="1049795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D0C075B4-7A88-3F4A-8899-F693657D390C}"/>
              </a:ext>
            </a:extLst>
          </p:cNvPr>
          <p:cNvSpPr txBox="1"/>
          <p:nvPr/>
        </p:nvSpPr>
        <p:spPr>
          <a:xfrm>
            <a:off x="2289545" y="1377568"/>
            <a:ext cx="793188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ea typeface="Times New Roman" panose="02020603050405020304" pitchFamily="18" charset="0"/>
                <a:cs typeface="Arial" panose="020B0604020202020204" pitchFamily="34" charset="0"/>
              </a:rPr>
              <a:t>corsi di mediazione linguistica dal 2000 </a:t>
            </a:r>
          </a:p>
          <a:p>
            <a:r>
              <a:rPr lang="it-IT" sz="2800" dirty="0">
                <a:ea typeface="Times New Roman" panose="02020603050405020304" pitchFamily="18" charset="0"/>
                <a:cs typeface="Arial" panose="020B0604020202020204" pitchFamily="34" charset="0"/>
              </a:rPr>
              <a:t>lauree di primo livello </a:t>
            </a:r>
          </a:p>
          <a:p>
            <a:endParaRPr lang="it-IT" sz="28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it-IT" sz="2800" dirty="0"/>
              <a:t>mediazione linguistica e culturale </a:t>
            </a:r>
          </a:p>
          <a:p>
            <a:r>
              <a:rPr lang="it-IT" sz="2800" dirty="0"/>
              <a:t>oggetto di studio delle lauree triennali</a:t>
            </a:r>
          </a:p>
          <a:p>
            <a:endParaRPr lang="it-IT" sz="2800" dirty="0"/>
          </a:p>
          <a:p>
            <a:r>
              <a:rPr lang="it-IT" sz="2800" dirty="0"/>
              <a:t>l’assenza delle lingue richieste </a:t>
            </a:r>
          </a:p>
          <a:p>
            <a:r>
              <a:rPr lang="it-IT" sz="2800" dirty="0"/>
              <a:t>rende improbabile l’esercizio di tale possibilità</a:t>
            </a:r>
          </a:p>
        </p:txBody>
      </p:sp>
    </p:spTree>
    <p:extLst>
      <p:ext uri="{BB962C8B-B14F-4D97-AF65-F5344CB8AC3E}">
        <p14:creationId xmlns:p14="http://schemas.microsoft.com/office/powerpoint/2010/main" val="2139530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911927" y="1967345"/>
            <a:ext cx="72320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Riccardi, A.</a:t>
            </a:r>
            <a:r>
              <a:rPr lang="it-IT" i="1" dirty="0"/>
              <a:t>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it-IT" dirty="0"/>
              <a:t>Interprete e mediatore: evoluzione delle definizioni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”,</a:t>
            </a:r>
            <a:r>
              <a:rPr lang="it-IT" i="1" dirty="0"/>
              <a:t> RITT, n.21 - 2019", EUT, Trieste, 2019, 205-217</a:t>
            </a:r>
          </a:p>
        </p:txBody>
      </p:sp>
    </p:spTree>
    <p:extLst>
      <p:ext uri="{BB962C8B-B14F-4D97-AF65-F5344CB8AC3E}">
        <p14:creationId xmlns:p14="http://schemas.microsoft.com/office/powerpoint/2010/main" val="12862654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1168</Words>
  <Application>Microsoft Office PowerPoint</Application>
  <PresentationFormat>Widescreen</PresentationFormat>
  <Paragraphs>217</Paragraphs>
  <Slides>32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32</vt:i4>
      </vt:variant>
    </vt:vector>
  </HeadingPairs>
  <TitlesOfParts>
    <vt:vector size="38" baseType="lpstr">
      <vt:lpstr>ＭＳ Ｐゴシック</vt:lpstr>
      <vt:lpstr>Arial</vt:lpstr>
      <vt:lpstr>Calibri</vt:lpstr>
      <vt:lpstr>Calibri Light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 di Microsoft Office</dc:creator>
  <cp:lastModifiedBy>P C</cp:lastModifiedBy>
  <cp:revision>21</cp:revision>
  <dcterms:created xsi:type="dcterms:W3CDTF">2020-11-26T08:00:56Z</dcterms:created>
  <dcterms:modified xsi:type="dcterms:W3CDTF">2022-12-07T15:45:25Z</dcterms:modified>
</cp:coreProperties>
</file>