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512" r:id="rId6"/>
    <p:sldId id="513" r:id="rId7"/>
    <p:sldId id="514" r:id="rId8"/>
    <p:sldId id="515" r:id="rId9"/>
    <p:sldId id="516" r:id="rId10"/>
    <p:sldId id="517" r:id="rId11"/>
    <p:sldId id="518" r:id="rId12"/>
    <p:sldId id="519" r:id="rId13"/>
    <p:sldId id="520" r:id="rId14"/>
    <p:sldId id="521" r:id="rId15"/>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4660"/>
  </p:normalViewPr>
  <p:slideViewPr>
    <p:cSldViewPr snapToGrid="0" showGuides="1">
      <p:cViewPr varScale="1">
        <p:scale>
          <a:sx n="86" d="100"/>
          <a:sy n="86" d="100"/>
        </p:scale>
        <p:origin x="595" y="58"/>
      </p:cViewPr>
      <p:guideLst>
        <p:guide orient="horz" pos="2160"/>
        <p:guide pos="3840"/>
      </p:guideLst>
    </p:cSldViewPr>
  </p:slideViewPr>
  <p:notesTextViewPr>
    <p:cViewPr>
      <p:scale>
        <a:sx n="1" d="1"/>
        <a:sy n="1" d="1"/>
      </p:scale>
      <p:origin x="0" y="0"/>
    </p:cViewPr>
  </p:notesTextViewPr>
  <p:notesViewPr>
    <p:cSldViewPr snapToGrid="0" showGuides="1">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8FE56-5EF3-4D8E-BCF9-8BEF02D88D5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BF2DE85C-4CD4-4B94-9C82-574B77069278}">
      <dgm:prSet phldrT="[Testo]"/>
      <dgm:spPr/>
      <dgm:t>
        <a:bodyPr/>
        <a:lstStyle/>
        <a:p>
          <a:r>
            <a:rPr lang="fr-FR" dirty="0"/>
            <a:t>flexion</a:t>
          </a:r>
        </a:p>
      </dgm:t>
    </dgm:pt>
    <dgm:pt modelId="{8B815977-4C95-4613-9982-CDA159BC2DAE}" type="parTrans" cxnId="{81A49422-AA11-44AA-84B4-5245D99AC87D}">
      <dgm:prSet/>
      <dgm:spPr/>
      <dgm:t>
        <a:bodyPr/>
        <a:lstStyle/>
        <a:p>
          <a:endParaRPr lang="fr-FR"/>
        </a:p>
      </dgm:t>
    </dgm:pt>
    <dgm:pt modelId="{E2B82110-F937-4390-841F-597548E404F4}" type="sibTrans" cxnId="{81A49422-AA11-44AA-84B4-5245D99AC87D}">
      <dgm:prSet/>
      <dgm:spPr/>
      <dgm:t>
        <a:bodyPr/>
        <a:lstStyle/>
        <a:p>
          <a:endParaRPr lang="fr-FR"/>
        </a:p>
      </dgm:t>
    </dgm:pt>
    <dgm:pt modelId="{48509CE7-58C2-4A35-86D5-66CEDB7D4392}">
      <dgm:prSet phldrT="[Testo]"/>
      <dgm:spPr/>
      <dgm:t>
        <a:bodyPr/>
        <a:lstStyle/>
        <a:p>
          <a:r>
            <a:rPr lang="fr-FR" dirty="0"/>
            <a:t>dérivation</a:t>
          </a:r>
        </a:p>
      </dgm:t>
    </dgm:pt>
    <dgm:pt modelId="{0D157870-D497-402A-BF0E-2F27FBC526B0}" type="parTrans" cxnId="{5BACC821-495B-40F4-82A2-2790BFCA3D37}">
      <dgm:prSet/>
      <dgm:spPr/>
      <dgm:t>
        <a:bodyPr/>
        <a:lstStyle/>
        <a:p>
          <a:endParaRPr lang="fr-FR"/>
        </a:p>
      </dgm:t>
    </dgm:pt>
    <dgm:pt modelId="{82E0A871-F4E5-4C28-9A3C-EF16FC841BA4}" type="sibTrans" cxnId="{5BACC821-495B-40F4-82A2-2790BFCA3D37}">
      <dgm:prSet/>
      <dgm:spPr/>
      <dgm:t>
        <a:bodyPr/>
        <a:lstStyle/>
        <a:p>
          <a:endParaRPr lang="fr-FR"/>
        </a:p>
      </dgm:t>
    </dgm:pt>
    <dgm:pt modelId="{83DC222A-FB42-44AB-A7E9-D5FC9E8B5977}">
      <dgm:prSet phldrT="[Testo]"/>
      <dgm:spPr/>
      <dgm:t>
        <a:bodyPr/>
        <a:lstStyle/>
        <a:p>
          <a:r>
            <a:rPr lang="fr-FR" dirty="0"/>
            <a:t>composition</a:t>
          </a:r>
        </a:p>
      </dgm:t>
    </dgm:pt>
    <dgm:pt modelId="{F0D7CF70-69E5-4F8B-B8C3-6C8B47C3E0FB}" type="parTrans" cxnId="{3F1F2707-F155-41EB-8BF6-FE7695260E26}">
      <dgm:prSet/>
      <dgm:spPr/>
      <dgm:t>
        <a:bodyPr/>
        <a:lstStyle/>
        <a:p>
          <a:endParaRPr lang="fr-FR"/>
        </a:p>
      </dgm:t>
    </dgm:pt>
    <dgm:pt modelId="{F96CB955-CAA2-4F16-BBC7-AE541CBAEFC1}" type="sibTrans" cxnId="{3F1F2707-F155-41EB-8BF6-FE7695260E26}">
      <dgm:prSet/>
      <dgm:spPr/>
      <dgm:t>
        <a:bodyPr/>
        <a:lstStyle/>
        <a:p>
          <a:endParaRPr lang="fr-FR"/>
        </a:p>
      </dgm:t>
    </dgm:pt>
    <dgm:pt modelId="{26F682EB-570A-4A28-B1CA-09C3FDED69F2}">
      <dgm:prSet/>
      <dgm:spPr/>
      <dgm:t>
        <a:bodyPr/>
        <a:lstStyle/>
        <a:p>
          <a:r>
            <a:rPr lang="fr-FR" dirty="0"/>
            <a:t>Autres processus de formation des mots</a:t>
          </a:r>
        </a:p>
      </dgm:t>
    </dgm:pt>
    <dgm:pt modelId="{632101CB-3B00-4EBE-B426-D97819370BDE}" type="parTrans" cxnId="{CD76370A-7993-4995-B164-B70DDD7C70A0}">
      <dgm:prSet/>
      <dgm:spPr/>
      <dgm:t>
        <a:bodyPr/>
        <a:lstStyle/>
        <a:p>
          <a:endParaRPr lang="fr-FR"/>
        </a:p>
      </dgm:t>
    </dgm:pt>
    <dgm:pt modelId="{AA1C3CCD-BA08-400F-8E3A-D469775450FC}" type="sibTrans" cxnId="{CD76370A-7993-4995-B164-B70DDD7C70A0}">
      <dgm:prSet/>
      <dgm:spPr/>
      <dgm:t>
        <a:bodyPr/>
        <a:lstStyle/>
        <a:p>
          <a:endParaRPr lang="fr-FR"/>
        </a:p>
      </dgm:t>
    </dgm:pt>
    <dgm:pt modelId="{8DAFE618-E957-4940-8CC3-AE0178F31D3E}" type="pres">
      <dgm:prSet presAssocID="{D0A8FE56-5EF3-4D8E-BCF9-8BEF02D88D5A}" presName="Name0" presStyleCnt="0">
        <dgm:presLayoutVars>
          <dgm:dir/>
          <dgm:animLvl val="lvl"/>
          <dgm:resizeHandles val="exact"/>
        </dgm:presLayoutVars>
      </dgm:prSet>
      <dgm:spPr/>
    </dgm:pt>
    <dgm:pt modelId="{40B2F660-C3CA-4B84-A568-2081D3AF5E92}" type="pres">
      <dgm:prSet presAssocID="{BF2DE85C-4CD4-4B94-9C82-574B77069278}" presName="linNode" presStyleCnt="0"/>
      <dgm:spPr/>
    </dgm:pt>
    <dgm:pt modelId="{A8E2A1D0-87C5-474A-BA7F-2C3F170E356E}" type="pres">
      <dgm:prSet presAssocID="{BF2DE85C-4CD4-4B94-9C82-574B77069278}" presName="parentText" presStyleLbl="node1" presStyleIdx="0" presStyleCnt="4">
        <dgm:presLayoutVars>
          <dgm:chMax val="1"/>
          <dgm:bulletEnabled val="1"/>
        </dgm:presLayoutVars>
      </dgm:prSet>
      <dgm:spPr/>
    </dgm:pt>
    <dgm:pt modelId="{E4373BCF-9D3E-405F-89F6-05BA805526B0}" type="pres">
      <dgm:prSet presAssocID="{E2B82110-F937-4390-841F-597548E404F4}" presName="sp" presStyleCnt="0"/>
      <dgm:spPr/>
    </dgm:pt>
    <dgm:pt modelId="{80F81C71-3C26-46DE-8E78-15EB9AD68249}" type="pres">
      <dgm:prSet presAssocID="{48509CE7-58C2-4A35-86D5-66CEDB7D4392}" presName="linNode" presStyleCnt="0"/>
      <dgm:spPr/>
    </dgm:pt>
    <dgm:pt modelId="{4F8152C2-173A-480A-ADEB-9E33CFCF9867}" type="pres">
      <dgm:prSet presAssocID="{48509CE7-58C2-4A35-86D5-66CEDB7D4392}" presName="parentText" presStyleLbl="node1" presStyleIdx="1" presStyleCnt="4">
        <dgm:presLayoutVars>
          <dgm:chMax val="1"/>
          <dgm:bulletEnabled val="1"/>
        </dgm:presLayoutVars>
      </dgm:prSet>
      <dgm:spPr/>
    </dgm:pt>
    <dgm:pt modelId="{943BFBF1-F634-4327-88F8-7C5250F526B8}" type="pres">
      <dgm:prSet presAssocID="{82E0A871-F4E5-4C28-9A3C-EF16FC841BA4}" presName="sp" presStyleCnt="0"/>
      <dgm:spPr/>
    </dgm:pt>
    <dgm:pt modelId="{7F2D3BF5-D401-4288-8058-33BBAD254B7F}" type="pres">
      <dgm:prSet presAssocID="{83DC222A-FB42-44AB-A7E9-D5FC9E8B5977}" presName="linNode" presStyleCnt="0"/>
      <dgm:spPr/>
    </dgm:pt>
    <dgm:pt modelId="{427F5448-F0D6-4C54-BCA5-51F90F8CB661}" type="pres">
      <dgm:prSet presAssocID="{83DC222A-FB42-44AB-A7E9-D5FC9E8B5977}" presName="parentText" presStyleLbl="node1" presStyleIdx="2" presStyleCnt="4">
        <dgm:presLayoutVars>
          <dgm:chMax val="1"/>
          <dgm:bulletEnabled val="1"/>
        </dgm:presLayoutVars>
      </dgm:prSet>
      <dgm:spPr/>
    </dgm:pt>
    <dgm:pt modelId="{3CD2DFBC-6C6A-4D79-8FA0-8B9781DD5303}" type="pres">
      <dgm:prSet presAssocID="{F96CB955-CAA2-4F16-BBC7-AE541CBAEFC1}" presName="sp" presStyleCnt="0"/>
      <dgm:spPr/>
    </dgm:pt>
    <dgm:pt modelId="{45EE323B-07E1-4FB2-B56A-440B7EF62DB1}" type="pres">
      <dgm:prSet presAssocID="{26F682EB-570A-4A28-B1CA-09C3FDED69F2}" presName="linNode" presStyleCnt="0"/>
      <dgm:spPr/>
    </dgm:pt>
    <dgm:pt modelId="{88639152-C9ED-46CE-8F50-B80F4A4B0D23}" type="pres">
      <dgm:prSet presAssocID="{26F682EB-570A-4A28-B1CA-09C3FDED69F2}" presName="parentText" presStyleLbl="node1" presStyleIdx="3" presStyleCnt="4">
        <dgm:presLayoutVars>
          <dgm:chMax val="1"/>
          <dgm:bulletEnabled val="1"/>
        </dgm:presLayoutVars>
      </dgm:prSet>
      <dgm:spPr/>
    </dgm:pt>
  </dgm:ptLst>
  <dgm:cxnLst>
    <dgm:cxn modelId="{3F1F2707-F155-41EB-8BF6-FE7695260E26}" srcId="{D0A8FE56-5EF3-4D8E-BCF9-8BEF02D88D5A}" destId="{83DC222A-FB42-44AB-A7E9-D5FC9E8B5977}" srcOrd="2" destOrd="0" parTransId="{F0D7CF70-69E5-4F8B-B8C3-6C8B47C3E0FB}" sibTransId="{F96CB955-CAA2-4F16-BBC7-AE541CBAEFC1}"/>
    <dgm:cxn modelId="{CD76370A-7993-4995-B164-B70DDD7C70A0}" srcId="{D0A8FE56-5EF3-4D8E-BCF9-8BEF02D88D5A}" destId="{26F682EB-570A-4A28-B1CA-09C3FDED69F2}" srcOrd="3" destOrd="0" parTransId="{632101CB-3B00-4EBE-B426-D97819370BDE}" sibTransId="{AA1C3CCD-BA08-400F-8E3A-D469775450FC}"/>
    <dgm:cxn modelId="{5BACC821-495B-40F4-82A2-2790BFCA3D37}" srcId="{D0A8FE56-5EF3-4D8E-BCF9-8BEF02D88D5A}" destId="{48509CE7-58C2-4A35-86D5-66CEDB7D4392}" srcOrd="1" destOrd="0" parTransId="{0D157870-D497-402A-BF0E-2F27FBC526B0}" sibTransId="{82E0A871-F4E5-4C28-9A3C-EF16FC841BA4}"/>
    <dgm:cxn modelId="{81A49422-AA11-44AA-84B4-5245D99AC87D}" srcId="{D0A8FE56-5EF3-4D8E-BCF9-8BEF02D88D5A}" destId="{BF2DE85C-4CD4-4B94-9C82-574B77069278}" srcOrd="0" destOrd="0" parTransId="{8B815977-4C95-4613-9982-CDA159BC2DAE}" sibTransId="{E2B82110-F937-4390-841F-597548E404F4}"/>
    <dgm:cxn modelId="{B81C0536-8826-442E-9664-57FE1E9F6AF9}" type="presOf" srcId="{26F682EB-570A-4A28-B1CA-09C3FDED69F2}" destId="{88639152-C9ED-46CE-8F50-B80F4A4B0D23}" srcOrd="0" destOrd="0" presId="urn:microsoft.com/office/officeart/2005/8/layout/vList5"/>
    <dgm:cxn modelId="{25D11C41-36C0-4628-B4EB-05A68D243D51}" type="presOf" srcId="{D0A8FE56-5EF3-4D8E-BCF9-8BEF02D88D5A}" destId="{8DAFE618-E957-4940-8CC3-AE0178F31D3E}" srcOrd="0" destOrd="0" presId="urn:microsoft.com/office/officeart/2005/8/layout/vList5"/>
    <dgm:cxn modelId="{1647CD7E-9A51-4C91-B1C9-C3BF4CF16F08}" type="presOf" srcId="{BF2DE85C-4CD4-4B94-9C82-574B77069278}" destId="{A8E2A1D0-87C5-474A-BA7F-2C3F170E356E}" srcOrd="0" destOrd="0" presId="urn:microsoft.com/office/officeart/2005/8/layout/vList5"/>
    <dgm:cxn modelId="{BD53EB84-F2FD-4FA6-B703-A21215DF668F}" type="presOf" srcId="{48509CE7-58C2-4A35-86D5-66CEDB7D4392}" destId="{4F8152C2-173A-480A-ADEB-9E33CFCF9867}" srcOrd="0" destOrd="0" presId="urn:microsoft.com/office/officeart/2005/8/layout/vList5"/>
    <dgm:cxn modelId="{92091598-D7EA-4CF7-A1C9-18ABFF2841BF}" type="presOf" srcId="{83DC222A-FB42-44AB-A7E9-D5FC9E8B5977}" destId="{427F5448-F0D6-4C54-BCA5-51F90F8CB661}" srcOrd="0" destOrd="0" presId="urn:microsoft.com/office/officeart/2005/8/layout/vList5"/>
    <dgm:cxn modelId="{CE0240EA-9565-4D4F-B6A0-D5FAF8846A26}" type="presParOf" srcId="{8DAFE618-E957-4940-8CC3-AE0178F31D3E}" destId="{40B2F660-C3CA-4B84-A568-2081D3AF5E92}" srcOrd="0" destOrd="0" presId="urn:microsoft.com/office/officeart/2005/8/layout/vList5"/>
    <dgm:cxn modelId="{D62805AA-F8D8-4F90-9237-A6399966BCCB}" type="presParOf" srcId="{40B2F660-C3CA-4B84-A568-2081D3AF5E92}" destId="{A8E2A1D0-87C5-474A-BA7F-2C3F170E356E}" srcOrd="0" destOrd="0" presId="urn:microsoft.com/office/officeart/2005/8/layout/vList5"/>
    <dgm:cxn modelId="{C5247359-DA97-4F75-B85D-1E7C314E31A4}" type="presParOf" srcId="{8DAFE618-E957-4940-8CC3-AE0178F31D3E}" destId="{E4373BCF-9D3E-405F-89F6-05BA805526B0}" srcOrd="1" destOrd="0" presId="urn:microsoft.com/office/officeart/2005/8/layout/vList5"/>
    <dgm:cxn modelId="{CDE2C4C4-DD1A-4D4E-B07C-F9D9E1CAAA90}" type="presParOf" srcId="{8DAFE618-E957-4940-8CC3-AE0178F31D3E}" destId="{80F81C71-3C26-46DE-8E78-15EB9AD68249}" srcOrd="2" destOrd="0" presId="urn:microsoft.com/office/officeart/2005/8/layout/vList5"/>
    <dgm:cxn modelId="{ED30C547-E055-4980-8F4B-26F0AB42320E}" type="presParOf" srcId="{80F81C71-3C26-46DE-8E78-15EB9AD68249}" destId="{4F8152C2-173A-480A-ADEB-9E33CFCF9867}" srcOrd="0" destOrd="0" presId="urn:microsoft.com/office/officeart/2005/8/layout/vList5"/>
    <dgm:cxn modelId="{2D51C94E-5AFC-411A-9D7D-820539E1969F}" type="presParOf" srcId="{8DAFE618-E957-4940-8CC3-AE0178F31D3E}" destId="{943BFBF1-F634-4327-88F8-7C5250F526B8}" srcOrd="3" destOrd="0" presId="urn:microsoft.com/office/officeart/2005/8/layout/vList5"/>
    <dgm:cxn modelId="{AD6CF8EC-A8A6-44BD-B4AB-76FE397B3673}" type="presParOf" srcId="{8DAFE618-E957-4940-8CC3-AE0178F31D3E}" destId="{7F2D3BF5-D401-4288-8058-33BBAD254B7F}" srcOrd="4" destOrd="0" presId="urn:microsoft.com/office/officeart/2005/8/layout/vList5"/>
    <dgm:cxn modelId="{19186FB5-1CDC-486D-BA24-C2E620A80F44}" type="presParOf" srcId="{7F2D3BF5-D401-4288-8058-33BBAD254B7F}" destId="{427F5448-F0D6-4C54-BCA5-51F90F8CB661}" srcOrd="0" destOrd="0" presId="urn:microsoft.com/office/officeart/2005/8/layout/vList5"/>
    <dgm:cxn modelId="{259C2426-DAD4-452B-B671-5CE58B25592E}" type="presParOf" srcId="{8DAFE618-E957-4940-8CC3-AE0178F31D3E}" destId="{3CD2DFBC-6C6A-4D79-8FA0-8B9781DD5303}" srcOrd="5" destOrd="0" presId="urn:microsoft.com/office/officeart/2005/8/layout/vList5"/>
    <dgm:cxn modelId="{3CDD90D6-00C7-46DB-AB51-AFBA7B0230FF}" type="presParOf" srcId="{8DAFE618-E957-4940-8CC3-AE0178F31D3E}" destId="{45EE323B-07E1-4FB2-B56A-440B7EF62DB1}" srcOrd="6" destOrd="0" presId="urn:microsoft.com/office/officeart/2005/8/layout/vList5"/>
    <dgm:cxn modelId="{826C0EF0-67B4-4B4E-9E53-E1B94C183FBD}" type="presParOf" srcId="{45EE323B-07E1-4FB2-B56A-440B7EF62DB1}" destId="{88639152-C9ED-46CE-8F50-B80F4A4B0D2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457B14-AEC5-4379-93A8-536B207803D1}" type="doc">
      <dgm:prSet loTypeId="urn:microsoft.com/office/officeart/2005/8/layout/target3" loCatId="list" qsTypeId="urn:microsoft.com/office/officeart/2005/8/quickstyle/simple1" qsCatId="simple" csTypeId="urn:microsoft.com/office/officeart/2005/8/colors/accent1_2" csCatId="accent1" phldr="1"/>
      <dgm:spPr/>
    </dgm:pt>
    <dgm:pt modelId="{FC0027BA-FE46-4677-A6DC-A8EBF83A0D3F}">
      <dgm:prSet phldrT="[Testo]"/>
      <dgm:spPr/>
      <dgm:t>
        <a:bodyPr/>
        <a:lstStyle/>
        <a:p>
          <a:r>
            <a:rPr lang="fr-FR" dirty="0"/>
            <a:t>Un mot, compris comme une unité de sens, peut souvent se réaliser sous plusieurs formes. Par exemple, un verbe peut prendre une variété de conjugaisons et un adjectif peut être mis au masculin ou au féminin, au singulier ou au pluriel.</a:t>
          </a:r>
        </a:p>
      </dgm:t>
    </dgm:pt>
    <dgm:pt modelId="{B4690162-107B-41D1-8261-68B1D86D8196}" type="parTrans" cxnId="{E456D8E2-CA4D-4584-A3FA-E04DADB4DD0D}">
      <dgm:prSet/>
      <dgm:spPr/>
      <dgm:t>
        <a:bodyPr/>
        <a:lstStyle/>
        <a:p>
          <a:endParaRPr lang="fr-FR"/>
        </a:p>
      </dgm:t>
    </dgm:pt>
    <dgm:pt modelId="{6980FE3E-565E-4192-BC90-58C6BCE09D62}" type="sibTrans" cxnId="{E456D8E2-CA4D-4584-A3FA-E04DADB4DD0D}">
      <dgm:prSet/>
      <dgm:spPr/>
      <dgm:t>
        <a:bodyPr/>
        <a:lstStyle/>
        <a:p>
          <a:endParaRPr lang="fr-FR"/>
        </a:p>
      </dgm:t>
    </dgm:pt>
    <dgm:pt modelId="{47E6023F-E696-43A7-B897-11D1A39AEDA6}">
      <dgm:prSet phldrT="[Testo]"/>
      <dgm:spPr/>
      <dgm:t>
        <a:bodyPr/>
        <a:lstStyle/>
        <a:p>
          <a:r>
            <a:rPr lang="fr-FR" dirty="0"/>
            <a:t>Les éléments qui servent à marquer les différentes formes d'un mot sont appelés </a:t>
          </a:r>
          <a:r>
            <a:rPr lang="fr-FR" b="1" dirty="0"/>
            <a:t>suffixes flexionnels </a:t>
          </a:r>
          <a:r>
            <a:rPr lang="fr-FR" dirty="0"/>
            <a:t>ou </a:t>
          </a:r>
          <a:r>
            <a:rPr lang="fr-FR" b="1" dirty="0"/>
            <a:t>désinences. </a:t>
          </a:r>
          <a:r>
            <a:rPr lang="fr-FR" dirty="0"/>
            <a:t>Ces éléments servent à marquer en genre, en nombre, en temps, en personne et en fonction les mots dans lesquels ils apparaissent. On retrouve ainsi dans cette catégorie le </a:t>
          </a:r>
          <a:r>
            <a:rPr lang="fr-FR" i="1" dirty="0"/>
            <a:t>-e </a:t>
          </a:r>
          <a:r>
            <a:rPr lang="fr-FR" dirty="0"/>
            <a:t>qui marque le féminin des adjectifs, le </a:t>
          </a:r>
          <a:r>
            <a:rPr lang="fr-FR" i="1" dirty="0"/>
            <a:t>-s </a:t>
          </a:r>
          <a:r>
            <a:rPr lang="fr-FR" dirty="0"/>
            <a:t>du pluriel ainsi que toutes les flexions des verbes.</a:t>
          </a:r>
        </a:p>
      </dgm:t>
    </dgm:pt>
    <dgm:pt modelId="{D75A3D01-6ACA-4ED7-A517-DB2C8B9ADE55}" type="parTrans" cxnId="{1B4D8130-399F-47F1-9D5B-072880243D1F}">
      <dgm:prSet/>
      <dgm:spPr/>
      <dgm:t>
        <a:bodyPr/>
        <a:lstStyle/>
        <a:p>
          <a:endParaRPr lang="fr-FR"/>
        </a:p>
      </dgm:t>
    </dgm:pt>
    <dgm:pt modelId="{E6858391-3474-4402-9E6D-6CBA3F493A22}" type="sibTrans" cxnId="{1B4D8130-399F-47F1-9D5B-072880243D1F}">
      <dgm:prSet/>
      <dgm:spPr/>
      <dgm:t>
        <a:bodyPr/>
        <a:lstStyle/>
        <a:p>
          <a:endParaRPr lang="fr-FR"/>
        </a:p>
      </dgm:t>
    </dgm:pt>
    <dgm:pt modelId="{59E5A155-27FC-4368-8A6D-6DB4546326F1}">
      <dgm:prSet phldrT="[Testo]"/>
      <dgm:spPr/>
      <dgm:t>
        <a:bodyPr/>
        <a:lstStyle/>
        <a:p>
          <a:r>
            <a:rPr lang="fr-FR" dirty="0"/>
            <a:t>L'ajout d'un suffixe de flexion ne crée pas de mot sémantiquement différent (il ne fait pas l'objet d'une entrée séparée dans le dictionnaire) mais est une forme du mot de base d'où il est issu. On parle parfois de </a:t>
          </a:r>
          <a:r>
            <a:rPr lang="fr-FR" b="1" dirty="0"/>
            <a:t>lemme </a:t>
          </a:r>
          <a:r>
            <a:rPr lang="fr-FR" dirty="0"/>
            <a:t>pour désigner la forme de base sous laquelle on représente les mots par défaut, par exemple le masculin singulier pour les adjectifs.</a:t>
          </a:r>
        </a:p>
      </dgm:t>
    </dgm:pt>
    <dgm:pt modelId="{9A5F320B-2A9E-4C08-BE1C-AA986EF2CB12}" type="parTrans" cxnId="{5690E1EE-598F-4065-855B-48923A2E0FE6}">
      <dgm:prSet/>
      <dgm:spPr/>
      <dgm:t>
        <a:bodyPr/>
        <a:lstStyle/>
        <a:p>
          <a:endParaRPr lang="fr-FR"/>
        </a:p>
      </dgm:t>
    </dgm:pt>
    <dgm:pt modelId="{639097FD-735F-47CF-8F88-C70B48AF3ABD}" type="sibTrans" cxnId="{5690E1EE-598F-4065-855B-48923A2E0FE6}">
      <dgm:prSet/>
      <dgm:spPr/>
      <dgm:t>
        <a:bodyPr/>
        <a:lstStyle/>
        <a:p>
          <a:endParaRPr lang="fr-FR"/>
        </a:p>
      </dgm:t>
    </dgm:pt>
    <dgm:pt modelId="{DD0CA7D8-6D51-4005-8944-EF580CE099CB}" type="pres">
      <dgm:prSet presAssocID="{51457B14-AEC5-4379-93A8-536B207803D1}" presName="Name0" presStyleCnt="0">
        <dgm:presLayoutVars>
          <dgm:chMax val="7"/>
          <dgm:dir/>
          <dgm:animLvl val="lvl"/>
          <dgm:resizeHandles val="exact"/>
        </dgm:presLayoutVars>
      </dgm:prSet>
      <dgm:spPr/>
    </dgm:pt>
    <dgm:pt modelId="{AC0DB5A8-2D1E-458C-BBD5-1073A9009D17}" type="pres">
      <dgm:prSet presAssocID="{FC0027BA-FE46-4677-A6DC-A8EBF83A0D3F}" presName="circle1" presStyleLbl="node1" presStyleIdx="0" presStyleCnt="3"/>
      <dgm:spPr/>
    </dgm:pt>
    <dgm:pt modelId="{EFF86C05-9957-40EB-AAD1-BC27B29415C7}" type="pres">
      <dgm:prSet presAssocID="{FC0027BA-FE46-4677-A6DC-A8EBF83A0D3F}" presName="space" presStyleCnt="0"/>
      <dgm:spPr/>
    </dgm:pt>
    <dgm:pt modelId="{A16B66C0-8B88-4CC4-9C79-831DD981198E}" type="pres">
      <dgm:prSet presAssocID="{FC0027BA-FE46-4677-A6DC-A8EBF83A0D3F}" presName="rect1" presStyleLbl="alignAcc1" presStyleIdx="0" presStyleCnt="3"/>
      <dgm:spPr/>
    </dgm:pt>
    <dgm:pt modelId="{AC982DC2-1DB8-43C8-992E-0AD9F0B3FC88}" type="pres">
      <dgm:prSet presAssocID="{47E6023F-E696-43A7-B897-11D1A39AEDA6}" presName="vertSpace2" presStyleLbl="node1" presStyleIdx="0" presStyleCnt="3"/>
      <dgm:spPr/>
    </dgm:pt>
    <dgm:pt modelId="{D90CE96F-4BBE-43B6-B8F2-B2D20F4DE4FA}" type="pres">
      <dgm:prSet presAssocID="{47E6023F-E696-43A7-B897-11D1A39AEDA6}" presName="circle2" presStyleLbl="node1" presStyleIdx="1" presStyleCnt="3"/>
      <dgm:spPr/>
    </dgm:pt>
    <dgm:pt modelId="{FB66CE10-8739-4267-9C55-06F60C29FC10}" type="pres">
      <dgm:prSet presAssocID="{47E6023F-E696-43A7-B897-11D1A39AEDA6}" presName="rect2" presStyleLbl="alignAcc1" presStyleIdx="1" presStyleCnt="3"/>
      <dgm:spPr/>
    </dgm:pt>
    <dgm:pt modelId="{4C0B5C74-B291-489B-87D3-1186F1B32E2D}" type="pres">
      <dgm:prSet presAssocID="{59E5A155-27FC-4368-8A6D-6DB4546326F1}" presName="vertSpace3" presStyleLbl="node1" presStyleIdx="1" presStyleCnt="3"/>
      <dgm:spPr/>
    </dgm:pt>
    <dgm:pt modelId="{F597698B-C320-4F2C-B754-06C755154C64}" type="pres">
      <dgm:prSet presAssocID="{59E5A155-27FC-4368-8A6D-6DB4546326F1}" presName="circle3" presStyleLbl="node1" presStyleIdx="2" presStyleCnt="3"/>
      <dgm:spPr/>
    </dgm:pt>
    <dgm:pt modelId="{4425480E-895B-44E9-9369-3F900946CBA8}" type="pres">
      <dgm:prSet presAssocID="{59E5A155-27FC-4368-8A6D-6DB4546326F1}" presName="rect3" presStyleLbl="alignAcc1" presStyleIdx="2" presStyleCnt="3"/>
      <dgm:spPr/>
    </dgm:pt>
    <dgm:pt modelId="{C105E7C7-C42E-42DB-9794-D54B72E8831D}" type="pres">
      <dgm:prSet presAssocID="{FC0027BA-FE46-4677-A6DC-A8EBF83A0D3F}" presName="rect1ParTxNoCh" presStyleLbl="alignAcc1" presStyleIdx="2" presStyleCnt="3">
        <dgm:presLayoutVars>
          <dgm:chMax val="1"/>
          <dgm:bulletEnabled val="1"/>
        </dgm:presLayoutVars>
      </dgm:prSet>
      <dgm:spPr/>
    </dgm:pt>
    <dgm:pt modelId="{063B2669-9BE0-45F6-8DE4-4EB30A4D79D1}" type="pres">
      <dgm:prSet presAssocID="{47E6023F-E696-43A7-B897-11D1A39AEDA6}" presName="rect2ParTxNoCh" presStyleLbl="alignAcc1" presStyleIdx="2" presStyleCnt="3">
        <dgm:presLayoutVars>
          <dgm:chMax val="1"/>
          <dgm:bulletEnabled val="1"/>
        </dgm:presLayoutVars>
      </dgm:prSet>
      <dgm:spPr/>
    </dgm:pt>
    <dgm:pt modelId="{24995B19-4B4D-4DCB-9C4C-B4CEBD39BE5A}" type="pres">
      <dgm:prSet presAssocID="{59E5A155-27FC-4368-8A6D-6DB4546326F1}" presName="rect3ParTxNoCh" presStyleLbl="alignAcc1" presStyleIdx="2" presStyleCnt="3">
        <dgm:presLayoutVars>
          <dgm:chMax val="1"/>
          <dgm:bulletEnabled val="1"/>
        </dgm:presLayoutVars>
      </dgm:prSet>
      <dgm:spPr/>
    </dgm:pt>
  </dgm:ptLst>
  <dgm:cxnLst>
    <dgm:cxn modelId="{40562C0F-8716-4CAA-ACD5-EC7806997C74}" type="presOf" srcId="{47E6023F-E696-43A7-B897-11D1A39AEDA6}" destId="{FB66CE10-8739-4267-9C55-06F60C29FC10}" srcOrd="0" destOrd="0" presId="urn:microsoft.com/office/officeart/2005/8/layout/target3"/>
    <dgm:cxn modelId="{3E7F9A21-77AB-439B-8B87-41E8FC81FBDE}" type="presOf" srcId="{FC0027BA-FE46-4677-A6DC-A8EBF83A0D3F}" destId="{A16B66C0-8B88-4CC4-9C79-831DD981198E}" srcOrd="0" destOrd="0" presId="urn:microsoft.com/office/officeart/2005/8/layout/target3"/>
    <dgm:cxn modelId="{D09B122D-49C5-4A7C-8AE8-04575DBC2E76}" type="presOf" srcId="{51457B14-AEC5-4379-93A8-536B207803D1}" destId="{DD0CA7D8-6D51-4005-8944-EF580CE099CB}" srcOrd="0" destOrd="0" presId="urn:microsoft.com/office/officeart/2005/8/layout/target3"/>
    <dgm:cxn modelId="{1B4D8130-399F-47F1-9D5B-072880243D1F}" srcId="{51457B14-AEC5-4379-93A8-536B207803D1}" destId="{47E6023F-E696-43A7-B897-11D1A39AEDA6}" srcOrd="1" destOrd="0" parTransId="{D75A3D01-6ACA-4ED7-A517-DB2C8B9ADE55}" sibTransId="{E6858391-3474-4402-9E6D-6CBA3F493A22}"/>
    <dgm:cxn modelId="{FBD29E6F-7532-48D3-B496-A6714FE9A3A4}" type="presOf" srcId="{47E6023F-E696-43A7-B897-11D1A39AEDA6}" destId="{063B2669-9BE0-45F6-8DE4-4EB30A4D79D1}" srcOrd="1" destOrd="0" presId="urn:microsoft.com/office/officeart/2005/8/layout/target3"/>
    <dgm:cxn modelId="{2E698E56-8BCB-42A5-9A04-C0C936BA253A}" type="presOf" srcId="{FC0027BA-FE46-4677-A6DC-A8EBF83A0D3F}" destId="{C105E7C7-C42E-42DB-9794-D54B72E8831D}" srcOrd="1" destOrd="0" presId="urn:microsoft.com/office/officeart/2005/8/layout/target3"/>
    <dgm:cxn modelId="{AF5018D3-9F93-4E02-8DE8-D975AD912BAC}" type="presOf" srcId="{59E5A155-27FC-4368-8A6D-6DB4546326F1}" destId="{4425480E-895B-44E9-9369-3F900946CBA8}" srcOrd="0" destOrd="0" presId="urn:microsoft.com/office/officeart/2005/8/layout/target3"/>
    <dgm:cxn modelId="{1E3A33D7-075C-4724-A95A-0A769B8C1135}" type="presOf" srcId="{59E5A155-27FC-4368-8A6D-6DB4546326F1}" destId="{24995B19-4B4D-4DCB-9C4C-B4CEBD39BE5A}" srcOrd="1" destOrd="0" presId="urn:microsoft.com/office/officeart/2005/8/layout/target3"/>
    <dgm:cxn modelId="{E456D8E2-CA4D-4584-A3FA-E04DADB4DD0D}" srcId="{51457B14-AEC5-4379-93A8-536B207803D1}" destId="{FC0027BA-FE46-4677-A6DC-A8EBF83A0D3F}" srcOrd="0" destOrd="0" parTransId="{B4690162-107B-41D1-8261-68B1D86D8196}" sibTransId="{6980FE3E-565E-4192-BC90-58C6BCE09D62}"/>
    <dgm:cxn modelId="{5690E1EE-598F-4065-855B-48923A2E0FE6}" srcId="{51457B14-AEC5-4379-93A8-536B207803D1}" destId="{59E5A155-27FC-4368-8A6D-6DB4546326F1}" srcOrd="2" destOrd="0" parTransId="{9A5F320B-2A9E-4C08-BE1C-AA986EF2CB12}" sibTransId="{639097FD-735F-47CF-8F88-C70B48AF3ABD}"/>
    <dgm:cxn modelId="{60B912F7-DCBE-4173-8DA3-B8B12A5CB5E1}" type="presParOf" srcId="{DD0CA7D8-6D51-4005-8944-EF580CE099CB}" destId="{AC0DB5A8-2D1E-458C-BBD5-1073A9009D17}" srcOrd="0" destOrd="0" presId="urn:microsoft.com/office/officeart/2005/8/layout/target3"/>
    <dgm:cxn modelId="{F6AA397B-4681-48D5-8EDD-77B3C487F255}" type="presParOf" srcId="{DD0CA7D8-6D51-4005-8944-EF580CE099CB}" destId="{EFF86C05-9957-40EB-AAD1-BC27B29415C7}" srcOrd="1" destOrd="0" presId="urn:microsoft.com/office/officeart/2005/8/layout/target3"/>
    <dgm:cxn modelId="{556EB387-4711-4F6D-9733-445028CEA25D}" type="presParOf" srcId="{DD0CA7D8-6D51-4005-8944-EF580CE099CB}" destId="{A16B66C0-8B88-4CC4-9C79-831DD981198E}" srcOrd="2" destOrd="0" presId="urn:microsoft.com/office/officeart/2005/8/layout/target3"/>
    <dgm:cxn modelId="{47836965-CC3C-46E0-B717-6388B9FFD5B8}" type="presParOf" srcId="{DD0CA7D8-6D51-4005-8944-EF580CE099CB}" destId="{AC982DC2-1DB8-43C8-992E-0AD9F0B3FC88}" srcOrd="3" destOrd="0" presId="urn:microsoft.com/office/officeart/2005/8/layout/target3"/>
    <dgm:cxn modelId="{12655E7E-53AB-43AC-AF93-F286083FBFFF}" type="presParOf" srcId="{DD0CA7D8-6D51-4005-8944-EF580CE099CB}" destId="{D90CE96F-4BBE-43B6-B8F2-B2D20F4DE4FA}" srcOrd="4" destOrd="0" presId="urn:microsoft.com/office/officeart/2005/8/layout/target3"/>
    <dgm:cxn modelId="{6FDAE17B-39E6-4C5D-827C-96AA6E0F371C}" type="presParOf" srcId="{DD0CA7D8-6D51-4005-8944-EF580CE099CB}" destId="{FB66CE10-8739-4267-9C55-06F60C29FC10}" srcOrd="5" destOrd="0" presId="urn:microsoft.com/office/officeart/2005/8/layout/target3"/>
    <dgm:cxn modelId="{6ECB0395-B634-4881-B9C4-861137F613B1}" type="presParOf" srcId="{DD0CA7D8-6D51-4005-8944-EF580CE099CB}" destId="{4C0B5C74-B291-489B-87D3-1186F1B32E2D}" srcOrd="6" destOrd="0" presId="urn:microsoft.com/office/officeart/2005/8/layout/target3"/>
    <dgm:cxn modelId="{B9F6236A-FCB1-4997-93B1-85714DEC08BF}" type="presParOf" srcId="{DD0CA7D8-6D51-4005-8944-EF580CE099CB}" destId="{F597698B-C320-4F2C-B754-06C755154C64}" srcOrd="7" destOrd="0" presId="urn:microsoft.com/office/officeart/2005/8/layout/target3"/>
    <dgm:cxn modelId="{901E271A-82AF-4316-8C69-07D14605F61E}" type="presParOf" srcId="{DD0CA7D8-6D51-4005-8944-EF580CE099CB}" destId="{4425480E-895B-44E9-9369-3F900946CBA8}" srcOrd="8" destOrd="0" presId="urn:microsoft.com/office/officeart/2005/8/layout/target3"/>
    <dgm:cxn modelId="{E3E6F9CF-4A54-496A-B28C-23AA68EC247F}" type="presParOf" srcId="{DD0CA7D8-6D51-4005-8944-EF580CE099CB}" destId="{C105E7C7-C42E-42DB-9794-D54B72E8831D}" srcOrd="9" destOrd="0" presId="urn:microsoft.com/office/officeart/2005/8/layout/target3"/>
    <dgm:cxn modelId="{B67988B2-CD38-42EA-B9D6-DA02014D260A}" type="presParOf" srcId="{DD0CA7D8-6D51-4005-8944-EF580CE099CB}" destId="{063B2669-9BE0-45F6-8DE4-4EB30A4D79D1}" srcOrd="10" destOrd="0" presId="urn:microsoft.com/office/officeart/2005/8/layout/target3"/>
    <dgm:cxn modelId="{4F540A8C-AC2F-4E91-9D72-C0692378A7B8}" type="presParOf" srcId="{DD0CA7D8-6D51-4005-8944-EF580CE099CB}" destId="{24995B19-4B4D-4DCB-9C4C-B4CEBD39BE5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A5093B-EF25-480E-8C7F-1F00B9CA7E6A}" type="doc">
      <dgm:prSet loTypeId="urn:microsoft.com/office/officeart/2005/8/layout/hList6" loCatId="list" qsTypeId="urn:microsoft.com/office/officeart/2005/8/quickstyle/simple3" qsCatId="simple" csTypeId="urn:microsoft.com/office/officeart/2005/8/colors/accent1_2" csCatId="accent1" phldr="1"/>
      <dgm:spPr/>
      <dgm:t>
        <a:bodyPr/>
        <a:lstStyle/>
        <a:p>
          <a:endParaRPr lang="fr-FR"/>
        </a:p>
      </dgm:t>
    </dgm:pt>
    <dgm:pt modelId="{4DA0B936-8EA6-41F2-A62C-B00D1884D14E}">
      <dgm:prSet phldrT="[Testo]"/>
      <dgm:spPr/>
      <dgm:t>
        <a:bodyPr/>
        <a:lstStyle/>
        <a:p>
          <a:r>
            <a:rPr lang="fr-FR" dirty="0"/>
            <a:t>L'un des processus les plus courants pour créer un nouveau mot en français est de lui ajouter un élément au début ou à la fin, que l'on appelle un </a:t>
          </a:r>
          <a:r>
            <a:rPr lang="fr-FR" b="1" dirty="0"/>
            <a:t>affixe. </a:t>
          </a:r>
          <a:r>
            <a:rPr lang="fr-FR" dirty="0"/>
            <a:t>Plus spécifiquement, on parle de </a:t>
          </a:r>
          <a:r>
            <a:rPr lang="fr-FR" b="1" dirty="0"/>
            <a:t>préfixe </a:t>
          </a:r>
          <a:r>
            <a:rPr lang="fr-FR" dirty="0"/>
            <a:t>lorsque l'élément est ajouté au début du mot et de </a:t>
          </a:r>
          <a:r>
            <a:rPr lang="fr-FR" b="1" dirty="0"/>
            <a:t>suffixe </a:t>
          </a:r>
          <a:r>
            <a:rPr lang="fr-FR" dirty="0"/>
            <a:t>lorsque l'élément est ajouté à la fin.</a:t>
          </a:r>
        </a:p>
      </dgm:t>
    </dgm:pt>
    <dgm:pt modelId="{DDFE1F57-1A5F-4C3C-B5E2-E757988D9D18}" type="parTrans" cxnId="{AFFAA060-C8EA-42B5-9AC3-D6B0A1CB40D6}">
      <dgm:prSet/>
      <dgm:spPr/>
      <dgm:t>
        <a:bodyPr/>
        <a:lstStyle/>
        <a:p>
          <a:endParaRPr lang="fr-FR"/>
        </a:p>
      </dgm:t>
    </dgm:pt>
    <dgm:pt modelId="{697D20AD-8953-435B-A78C-9C391F3E20ED}" type="sibTrans" cxnId="{AFFAA060-C8EA-42B5-9AC3-D6B0A1CB40D6}">
      <dgm:prSet/>
      <dgm:spPr/>
      <dgm:t>
        <a:bodyPr/>
        <a:lstStyle/>
        <a:p>
          <a:endParaRPr lang="fr-FR"/>
        </a:p>
      </dgm:t>
    </dgm:pt>
    <dgm:pt modelId="{9B7AEB01-B628-42E2-BF67-01F4C11670C9}">
      <dgm:prSet phldrT="[Testo]"/>
      <dgm:spPr/>
      <dgm:t>
        <a:bodyPr/>
        <a:lstStyle/>
        <a:p>
          <a:r>
            <a:rPr lang="fr-FR" dirty="0"/>
            <a:t>La spécificité des </a:t>
          </a:r>
          <a:r>
            <a:rPr lang="fr-FR" b="1" dirty="0"/>
            <a:t>préfixes de dérivation </a:t>
          </a:r>
          <a:r>
            <a:rPr lang="fr-FR" dirty="0"/>
            <a:t>est qu'ils ajoutent un élément de sens au mot mais ne changent la plupart du temps pas sa catégorie grammaticale. Par exemple, à partir du verbe</a:t>
          </a:r>
          <a:r>
            <a:rPr lang="fr-FR" i="1" dirty="0"/>
            <a:t> faire, </a:t>
          </a:r>
          <a:r>
            <a:rPr lang="fr-FR" dirty="0"/>
            <a:t>on peut créer </a:t>
          </a:r>
          <a:r>
            <a:rPr lang="fr-FR" i="1" dirty="0"/>
            <a:t>défaire </a:t>
          </a:r>
          <a:r>
            <a:rPr lang="fr-FR" dirty="0"/>
            <a:t>par l'ajout du préfixe de privation </a:t>
          </a:r>
          <a:r>
            <a:rPr lang="fr-FR" i="1" dirty="0"/>
            <a:t>dé-, </a:t>
          </a:r>
          <a:r>
            <a:rPr lang="fr-FR" dirty="0"/>
            <a:t>Attention, dans certains cas, les préfixes peuvent être des homophones (c'est-à-dire partager les mêmes sons mais avoir un sens différent). Par exemple, le préfixe </a:t>
          </a:r>
          <a:r>
            <a:rPr lang="fr-FR" i="1" dirty="0"/>
            <a:t>dé-</a:t>
          </a:r>
          <a:r>
            <a:rPr lang="fr-FR" dirty="0"/>
            <a:t>peut également avoir le sens de renforcement plutôt que de privation, comme dans </a:t>
          </a:r>
          <a:r>
            <a:rPr lang="fr-FR" i="1" dirty="0"/>
            <a:t>démultiplier </a:t>
          </a:r>
          <a:r>
            <a:rPr lang="fr-FR" dirty="0"/>
            <a:t>ou </a:t>
          </a:r>
          <a:r>
            <a:rPr lang="fr-FR" i="1" dirty="0"/>
            <a:t>démontrer.</a:t>
          </a:r>
          <a:endParaRPr lang="fr-FR" dirty="0"/>
        </a:p>
      </dgm:t>
    </dgm:pt>
    <dgm:pt modelId="{7B197D51-4BA2-40C1-A7D8-BFB489F6D24E}" type="parTrans" cxnId="{28464B25-B13F-4DF4-9C55-2FB6FA268245}">
      <dgm:prSet/>
      <dgm:spPr/>
      <dgm:t>
        <a:bodyPr/>
        <a:lstStyle/>
        <a:p>
          <a:endParaRPr lang="fr-FR"/>
        </a:p>
      </dgm:t>
    </dgm:pt>
    <dgm:pt modelId="{C276148A-6B42-48D7-B75C-AF26C5FCD99C}" type="sibTrans" cxnId="{28464B25-B13F-4DF4-9C55-2FB6FA268245}">
      <dgm:prSet/>
      <dgm:spPr/>
      <dgm:t>
        <a:bodyPr/>
        <a:lstStyle/>
        <a:p>
          <a:endParaRPr lang="fr-FR"/>
        </a:p>
      </dgm:t>
    </dgm:pt>
    <dgm:pt modelId="{6C68D0F8-B59D-4E8C-86B4-25B87C3EAC3E}">
      <dgm:prSet phldrT="[Testo]"/>
      <dgm:spPr/>
      <dgm:t>
        <a:bodyPr/>
        <a:lstStyle/>
        <a:p>
          <a:r>
            <a:rPr lang="fr-FR" b="1" dirty="0"/>
            <a:t>Les suffixes de dérivation </a:t>
          </a:r>
          <a:r>
            <a:rPr lang="fr-FR" dirty="0"/>
            <a:t>ont la propriété de pouvoir changer la catégorie grammaticale du mot, tout en ajoutant également un élément de sens. Ainsi, par exemple, le fait d'ajouter le suffixe </a:t>
          </a:r>
          <a:r>
            <a:rPr lang="fr-FR" i="1" dirty="0"/>
            <a:t>-able </a:t>
          </a:r>
          <a:r>
            <a:rPr lang="fr-FR" dirty="0"/>
            <a:t>qui signifie «que l'on peut» au radical verbal </a:t>
          </a:r>
          <a:r>
            <a:rPr lang="fr-FR" i="1" dirty="0" err="1"/>
            <a:t>mang</a:t>
          </a:r>
          <a:r>
            <a:rPr lang="fr-FR" i="1" dirty="0"/>
            <a:t>-</a:t>
          </a:r>
          <a:r>
            <a:rPr lang="fr-FR" dirty="0"/>
            <a:t>donne l'adjectif </a:t>
          </a:r>
          <a:r>
            <a:rPr lang="fr-FR" i="1" dirty="0"/>
            <a:t>mangeable, </a:t>
          </a:r>
          <a:r>
            <a:rPr lang="fr-FR" dirty="0"/>
            <a:t>qui signifie «que l'on peut manger». </a:t>
          </a:r>
        </a:p>
      </dgm:t>
    </dgm:pt>
    <dgm:pt modelId="{42B4416F-4F63-4DD8-8DA1-B45DC2E594A9}" type="parTrans" cxnId="{A90868E1-E8D4-4F5F-A34A-C88F9C6652C9}">
      <dgm:prSet/>
      <dgm:spPr/>
      <dgm:t>
        <a:bodyPr/>
        <a:lstStyle/>
        <a:p>
          <a:endParaRPr lang="fr-FR"/>
        </a:p>
      </dgm:t>
    </dgm:pt>
    <dgm:pt modelId="{4B39454D-E98B-4775-BCAD-16B1F1E311C1}" type="sibTrans" cxnId="{A90868E1-E8D4-4F5F-A34A-C88F9C6652C9}">
      <dgm:prSet/>
      <dgm:spPr/>
      <dgm:t>
        <a:bodyPr/>
        <a:lstStyle/>
        <a:p>
          <a:endParaRPr lang="fr-FR"/>
        </a:p>
      </dgm:t>
    </dgm:pt>
    <dgm:pt modelId="{94E68BD2-CEC2-4E2E-A147-B6FD8FA1FCAD}" type="pres">
      <dgm:prSet presAssocID="{33A5093B-EF25-480E-8C7F-1F00B9CA7E6A}" presName="Name0" presStyleCnt="0">
        <dgm:presLayoutVars>
          <dgm:dir/>
          <dgm:resizeHandles val="exact"/>
        </dgm:presLayoutVars>
      </dgm:prSet>
      <dgm:spPr/>
    </dgm:pt>
    <dgm:pt modelId="{13A96D8A-35F3-4630-A83A-A261913C63BF}" type="pres">
      <dgm:prSet presAssocID="{4DA0B936-8EA6-41F2-A62C-B00D1884D14E}" presName="node" presStyleLbl="node1" presStyleIdx="0" presStyleCnt="3">
        <dgm:presLayoutVars>
          <dgm:bulletEnabled val="1"/>
        </dgm:presLayoutVars>
      </dgm:prSet>
      <dgm:spPr/>
    </dgm:pt>
    <dgm:pt modelId="{6812D945-FABE-4346-8B86-208575E07169}" type="pres">
      <dgm:prSet presAssocID="{697D20AD-8953-435B-A78C-9C391F3E20ED}" presName="sibTrans" presStyleCnt="0"/>
      <dgm:spPr/>
    </dgm:pt>
    <dgm:pt modelId="{A61424D4-7103-44F4-B9C8-DDF60EF20A91}" type="pres">
      <dgm:prSet presAssocID="{9B7AEB01-B628-42E2-BF67-01F4C11670C9}" presName="node" presStyleLbl="node1" presStyleIdx="1" presStyleCnt="3" custScaleX="132972">
        <dgm:presLayoutVars>
          <dgm:bulletEnabled val="1"/>
        </dgm:presLayoutVars>
      </dgm:prSet>
      <dgm:spPr/>
    </dgm:pt>
    <dgm:pt modelId="{BA1EBA25-B3B7-4848-A958-AA40C127F173}" type="pres">
      <dgm:prSet presAssocID="{C276148A-6B42-48D7-B75C-AF26C5FCD99C}" presName="sibTrans" presStyleCnt="0"/>
      <dgm:spPr/>
    </dgm:pt>
    <dgm:pt modelId="{0D378158-7EBC-4DE7-A6BC-BEEBA1DF892D}" type="pres">
      <dgm:prSet presAssocID="{6C68D0F8-B59D-4E8C-86B4-25B87C3EAC3E}" presName="node" presStyleLbl="node1" presStyleIdx="2" presStyleCnt="3">
        <dgm:presLayoutVars>
          <dgm:bulletEnabled val="1"/>
        </dgm:presLayoutVars>
      </dgm:prSet>
      <dgm:spPr/>
    </dgm:pt>
  </dgm:ptLst>
  <dgm:cxnLst>
    <dgm:cxn modelId="{28464B25-B13F-4DF4-9C55-2FB6FA268245}" srcId="{33A5093B-EF25-480E-8C7F-1F00B9CA7E6A}" destId="{9B7AEB01-B628-42E2-BF67-01F4C11670C9}" srcOrd="1" destOrd="0" parTransId="{7B197D51-4BA2-40C1-A7D8-BFB489F6D24E}" sibTransId="{C276148A-6B42-48D7-B75C-AF26C5FCD99C}"/>
    <dgm:cxn modelId="{AFFAA060-C8EA-42B5-9AC3-D6B0A1CB40D6}" srcId="{33A5093B-EF25-480E-8C7F-1F00B9CA7E6A}" destId="{4DA0B936-8EA6-41F2-A62C-B00D1884D14E}" srcOrd="0" destOrd="0" parTransId="{DDFE1F57-1A5F-4C3C-B5E2-E757988D9D18}" sibTransId="{697D20AD-8953-435B-A78C-9C391F3E20ED}"/>
    <dgm:cxn modelId="{8078AC83-92B2-4DD1-AD36-C9F588332030}" type="presOf" srcId="{33A5093B-EF25-480E-8C7F-1F00B9CA7E6A}" destId="{94E68BD2-CEC2-4E2E-A147-B6FD8FA1FCAD}" srcOrd="0" destOrd="0" presId="urn:microsoft.com/office/officeart/2005/8/layout/hList6"/>
    <dgm:cxn modelId="{C37B688F-6BBC-4A7A-BCE1-E5AAA0CC7432}" type="presOf" srcId="{9B7AEB01-B628-42E2-BF67-01F4C11670C9}" destId="{A61424D4-7103-44F4-B9C8-DDF60EF20A91}" srcOrd="0" destOrd="0" presId="urn:microsoft.com/office/officeart/2005/8/layout/hList6"/>
    <dgm:cxn modelId="{E0AFFAB8-4FBB-4E96-8B17-B4042DC1D8E1}" type="presOf" srcId="{6C68D0F8-B59D-4E8C-86B4-25B87C3EAC3E}" destId="{0D378158-7EBC-4DE7-A6BC-BEEBA1DF892D}" srcOrd="0" destOrd="0" presId="urn:microsoft.com/office/officeart/2005/8/layout/hList6"/>
    <dgm:cxn modelId="{A90868E1-E8D4-4F5F-A34A-C88F9C6652C9}" srcId="{33A5093B-EF25-480E-8C7F-1F00B9CA7E6A}" destId="{6C68D0F8-B59D-4E8C-86B4-25B87C3EAC3E}" srcOrd="2" destOrd="0" parTransId="{42B4416F-4F63-4DD8-8DA1-B45DC2E594A9}" sibTransId="{4B39454D-E98B-4775-BCAD-16B1F1E311C1}"/>
    <dgm:cxn modelId="{97E78CE4-EFE9-4318-BDA0-DB0EC8473D56}" type="presOf" srcId="{4DA0B936-8EA6-41F2-A62C-B00D1884D14E}" destId="{13A96D8A-35F3-4630-A83A-A261913C63BF}" srcOrd="0" destOrd="0" presId="urn:microsoft.com/office/officeart/2005/8/layout/hList6"/>
    <dgm:cxn modelId="{FF3E26E1-2A5E-49F1-A347-9D99D28362B0}" type="presParOf" srcId="{94E68BD2-CEC2-4E2E-A147-B6FD8FA1FCAD}" destId="{13A96D8A-35F3-4630-A83A-A261913C63BF}" srcOrd="0" destOrd="0" presId="urn:microsoft.com/office/officeart/2005/8/layout/hList6"/>
    <dgm:cxn modelId="{FD7EA124-D476-4E75-B5CD-4A4E5AD53C5D}" type="presParOf" srcId="{94E68BD2-CEC2-4E2E-A147-B6FD8FA1FCAD}" destId="{6812D945-FABE-4346-8B86-208575E07169}" srcOrd="1" destOrd="0" presId="urn:microsoft.com/office/officeart/2005/8/layout/hList6"/>
    <dgm:cxn modelId="{6965395E-7BB0-4273-8CFF-EA0010CC9E74}" type="presParOf" srcId="{94E68BD2-CEC2-4E2E-A147-B6FD8FA1FCAD}" destId="{A61424D4-7103-44F4-B9C8-DDF60EF20A91}" srcOrd="2" destOrd="0" presId="urn:microsoft.com/office/officeart/2005/8/layout/hList6"/>
    <dgm:cxn modelId="{98F26254-C5F2-4FEE-B085-9F7F50B56EC4}" type="presParOf" srcId="{94E68BD2-CEC2-4E2E-A147-B6FD8FA1FCAD}" destId="{BA1EBA25-B3B7-4848-A958-AA40C127F173}" srcOrd="3" destOrd="0" presId="urn:microsoft.com/office/officeart/2005/8/layout/hList6"/>
    <dgm:cxn modelId="{3998B367-BA1A-48E0-9211-F6F3477AD548}" type="presParOf" srcId="{94E68BD2-CEC2-4E2E-A147-B6FD8FA1FCAD}" destId="{0D378158-7EBC-4DE7-A6BC-BEEBA1DF892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C0AA91-5FC8-4604-921D-038065E69FB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F9E77258-EF75-4F92-8D37-BCC27245700F}">
      <dgm:prSet phldrT="[Testo]"/>
      <dgm:spPr/>
      <dgm:t>
        <a:bodyPr/>
        <a:lstStyle/>
        <a:p>
          <a:r>
            <a:rPr lang="fr-FR" dirty="0"/>
            <a:t>Abréviation</a:t>
          </a:r>
        </a:p>
      </dgm:t>
    </dgm:pt>
    <dgm:pt modelId="{E820200E-0061-4E43-B095-B76074628E0A}" type="parTrans" cxnId="{4E520DE8-0834-42BF-A04F-432EA1DDD867}">
      <dgm:prSet/>
      <dgm:spPr/>
      <dgm:t>
        <a:bodyPr/>
        <a:lstStyle/>
        <a:p>
          <a:endParaRPr lang="fr-FR"/>
        </a:p>
      </dgm:t>
    </dgm:pt>
    <dgm:pt modelId="{676CB3EA-9F9A-45DA-80B9-FA28409744CF}" type="sibTrans" cxnId="{4E520DE8-0834-42BF-A04F-432EA1DDD867}">
      <dgm:prSet/>
      <dgm:spPr/>
      <dgm:t>
        <a:bodyPr/>
        <a:lstStyle/>
        <a:p>
          <a:endParaRPr lang="fr-FR"/>
        </a:p>
      </dgm:t>
    </dgm:pt>
    <dgm:pt modelId="{E90B7F03-EC7F-4310-B2E1-EB6A235A5B4F}">
      <dgm:prSet phldrT="[Testo]"/>
      <dgm:spPr/>
      <dgm:t>
        <a:bodyPr/>
        <a:lstStyle/>
        <a:p>
          <a:r>
            <a:rPr lang="fr-FR" dirty="0"/>
            <a:t>Une autre manière de former de nouveaux mots en français consiste à réduire ou </a:t>
          </a:r>
          <a:r>
            <a:rPr lang="fr-FR" b="1" dirty="0"/>
            <a:t>tronquer </a:t>
          </a:r>
          <a:r>
            <a:rPr lang="fr-FR" dirty="0"/>
            <a:t>une partie d'un mot existant. Dans ce processus, les frontières morphologiques entre la racine et les affixes ne sont pas toujours respectées. On a par exemple </a:t>
          </a:r>
          <a:r>
            <a:rPr lang="fr-FR" i="1" dirty="0" err="1"/>
            <a:t>convoc</a:t>
          </a:r>
          <a:r>
            <a:rPr lang="fr-FR" i="1" dirty="0"/>
            <a:t> </a:t>
          </a:r>
          <a:r>
            <a:rPr lang="fr-FR" dirty="0"/>
            <a:t>pour </a:t>
          </a:r>
          <a:r>
            <a:rPr lang="fr-FR" i="1" dirty="0"/>
            <a:t>convocation </a:t>
          </a:r>
          <a:r>
            <a:rPr lang="fr-FR" dirty="0"/>
            <a:t>ou </a:t>
          </a:r>
          <a:r>
            <a:rPr lang="fr-FR" i="1" dirty="0"/>
            <a:t>blême </a:t>
          </a:r>
          <a:r>
            <a:rPr lang="fr-FR" dirty="0"/>
            <a:t>pour</a:t>
          </a:r>
          <a:r>
            <a:rPr lang="fr-FR" i="1" dirty="0"/>
            <a:t> problème. </a:t>
          </a:r>
          <a:r>
            <a:rPr lang="fr-FR" dirty="0"/>
            <a:t>Comme le montrent ces exemples, le début et la fin du mot peuvent tous deux être tronqués. Ces mots tronqués peuvent ensuite intervenir à leur tour dans la formation de nouveaux mots par composition. C'est le cas par exemple de </a:t>
          </a:r>
          <a:r>
            <a:rPr lang="fr-FR" i="1" dirty="0" err="1"/>
            <a:t>publivore</a:t>
          </a:r>
          <a:r>
            <a:rPr lang="fr-FR" i="1" dirty="0"/>
            <a:t> </a:t>
          </a:r>
          <a:r>
            <a:rPr lang="fr-FR" dirty="0"/>
            <a:t>ou le premier composant </a:t>
          </a:r>
          <a:r>
            <a:rPr lang="fr-FR" i="1" dirty="0" err="1"/>
            <a:t>publi</a:t>
          </a:r>
          <a:r>
            <a:rPr lang="fr-FR" i="1" dirty="0"/>
            <a:t>- </a:t>
          </a:r>
          <a:r>
            <a:rPr lang="fr-FR" dirty="0"/>
            <a:t>est une forme tronquée de </a:t>
          </a:r>
          <a:r>
            <a:rPr lang="fr-FR" i="1" dirty="0"/>
            <a:t>publicité.</a:t>
          </a:r>
          <a:endParaRPr lang="fr-FR" dirty="0"/>
        </a:p>
      </dgm:t>
    </dgm:pt>
    <dgm:pt modelId="{A57FAF8B-1A7E-4245-AAD6-B199C7F54AB0}" type="parTrans" cxnId="{9F9B6783-EE8D-43EA-B4FB-8F0C8460E38D}">
      <dgm:prSet/>
      <dgm:spPr/>
      <dgm:t>
        <a:bodyPr/>
        <a:lstStyle/>
        <a:p>
          <a:endParaRPr lang="fr-FR"/>
        </a:p>
      </dgm:t>
    </dgm:pt>
    <dgm:pt modelId="{53B8A1CC-9033-4068-A67D-651E1615DFFE}" type="sibTrans" cxnId="{9F9B6783-EE8D-43EA-B4FB-8F0C8460E38D}">
      <dgm:prSet/>
      <dgm:spPr/>
      <dgm:t>
        <a:bodyPr/>
        <a:lstStyle/>
        <a:p>
          <a:endParaRPr lang="fr-FR"/>
        </a:p>
      </dgm:t>
    </dgm:pt>
    <dgm:pt modelId="{EE8AF87F-1849-4CAA-9086-633D726453E7}">
      <dgm:prSet phldrT="[Testo]"/>
      <dgm:spPr/>
      <dgm:t>
        <a:bodyPr/>
        <a:lstStyle/>
        <a:p>
          <a:r>
            <a:rPr lang="fr-FR" dirty="0"/>
            <a:t>Mot-valise</a:t>
          </a:r>
        </a:p>
      </dgm:t>
    </dgm:pt>
    <dgm:pt modelId="{FB2D7A22-2F9A-4931-A369-D6A8A55E579E}" type="parTrans" cxnId="{D98EC6EF-88BE-4F33-9A37-8502DE6F509B}">
      <dgm:prSet/>
      <dgm:spPr/>
      <dgm:t>
        <a:bodyPr/>
        <a:lstStyle/>
        <a:p>
          <a:endParaRPr lang="fr-FR"/>
        </a:p>
      </dgm:t>
    </dgm:pt>
    <dgm:pt modelId="{EE91DA36-4AC8-4174-BDA8-266E0F2C7ECB}" type="sibTrans" cxnId="{D98EC6EF-88BE-4F33-9A37-8502DE6F509B}">
      <dgm:prSet/>
      <dgm:spPr/>
      <dgm:t>
        <a:bodyPr/>
        <a:lstStyle/>
        <a:p>
          <a:endParaRPr lang="fr-FR"/>
        </a:p>
      </dgm:t>
    </dgm:pt>
    <dgm:pt modelId="{E4A1C968-FEB2-4A6C-ABB7-6D4B929C7F24}">
      <dgm:prSet phldrT="[Testo]"/>
      <dgm:spPr/>
      <dgm:t>
        <a:bodyPr/>
        <a:lstStyle/>
        <a:p>
          <a:r>
            <a:rPr lang="fr-FR" dirty="0"/>
            <a:t> Processus qui consiste à mettre ensemble des mots qui partagent une partie de leurs syllabes en effaçant les doublons, comme dans</a:t>
          </a:r>
          <a:r>
            <a:rPr lang="fr-FR" i="1" dirty="0"/>
            <a:t> franglais </a:t>
          </a:r>
          <a:r>
            <a:rPr lang="fr-FR" dirty="0"/>
            <a:t>(à partir </a:t>
          </a:r>
          <a:r>
            <a:rPr lang="fr-FR" i="1" dirty="0"/>
            <a:t>de, français </a:t>
          </a:r>
          <a:r>
            <a:rPr lang="fr-FR" dirty="0"/>
            <a:t>et </a:t>
          </a:r>
          <a:r>
            <a:rPr lang="fr-FR" i="1" dirty="0"/>
            <a:t>anglais) </a:t>
          </a:r>
          <a:r>
            <a:rPr lang="fr-FR" dirty="0"/>
            <a:t>et </a:t>
          </a:r>
          <a:r>
            <a:rPr lang="fr-FR" i="1" dirty="0"/>
            <a:t>informatique (information </a:t>
          </a:r>
          <a:r>
            <a:rPr lang="fr-FR" dirty="0"/>
            <a:t>et </a:t>
          </a:r>
          <a:r>
            <a:rPr lang="fr-FR" i="1" dirty="0"/>
            <a:t>automatique). </a:t>
          </a:r>
          <a:r>
            <a:rPr lang="fr-FR" dirty="0"/>
            <a:t>Chez Lewis Carroll, on trouve des mots-valises très créatifs, comme </a:t>
          </a:r>
          <a:r>
            <a:rPr lang="fr-FR" i="1" dirty="0" err="1"/>
            <a:t>slictueux</a:t>
          </a:r>
          <a:r>
            <a:rPr lang="fr-FR" i="1" dirty="0"/>
            <a:t>, </a:t>
          </a:r>
          <a:r>
            <a:rPr lang="fr-FR" dirty="0"/>
            <a:t>qui signifie </a:t>
          </a:r>
          <a:r>
            <a:rPr lang="fr-FR" i="1" dirty="0"/>
            <a:t>«souple, actif, onctueux».</a:t>
          </a:r>
          <a:endParaRPr lang="fr-FR" dirty="0"/>
        </a:p>
      </dgm:t>
    </dgm:pt>
    <dgm:pt modelId="{166BDF9C-0BD1-4C3D-8CC0-094CF2398A58}" type="parTrans" cxnId="{7A67C957-C94E-4675-B60E-2FBE9B81B981}">
      <dgm:prSet/>
      <dgm:spPr/>
      <dgm:t>
        <a:bodyPr/>
        <a:lstStyle/>
        <a:p>
          <a:endParaRPr lang="fr-FR"/>
        </a:p>
      </dgm:t>
    </dgm:pt>
    <dgm:pt modelId="{4DEB4D90-E610-47E3-B053-ADF03BBFA1BA}" type="sibTrans" cxnId="{7A67C957-C94E-4675-B60E-2FBE9B81B981}">
      <dgm:prSet/>
      <dgm:spPr/>
      <dgm:t>
        <a:bodyPr/>
        <a:lstStyle/>
        <a:p>
          <a:endParaRPr lang="fr-FR"/>
        </a:p>
      </dgm:t>
    </dgm:pt>
    <dgm:pt modelId="{8F55287F-D89D-4861-B16C-2E3820920E5A}" type="pres">
      <dgm:prSet presAssocID="{C9C0AA91-5FC8-4604-921D-038065E69FB1}" presName="Name0" presStyleCnt="0">
        <dgm:presLayoutVars>
          <dgm:dir/>
          <dgm:animLvl val="lvl"/>
          <dgm:resizeHandles val="exact"/>
        </dgm:presLayoutVars>
      </dgm:prSet>
      <dgm:spPr/>
    </dgm:pt>
    <dgm:pt modelId="{772B5D43-73C0-4F3A-952D-8B97DC13690A}" type="pres">
      <dgm:prSet presAssocID="{F9E77258-EF75-4F92-8D37-BCC27245700F}" presName="linNode" presStyleCnt="0"/>
      <dgm:spPr/>
    </dgm:pt>
    <dgm:pt modelId="{CAEE9A3E-7698-4458-8F15-B2F99A58DCED}" type="pres">
      <dgm:prSet presAssocID="{F9E77258-EF75-4F92-8D37-BCC27245700F}" presName="parentText" presStyleLbl="node1" presStyleIdx="0" presStyleCnt="2">
        <dgm:presLayoutVars>
          <dgm:chMax val="1"/>
          <dgm:bulletEnabled val="1"/>
        </dgm:presLayoutVars>
      </dgm:prSet>
      <dgm:spPr/>
    </dgm:pt>
    <dgm:pt modelId="{868EEDAC-C384-408B-AC31-7994CD3EC81E}" type="pres">
      <dgm:prSet presAssocID="{F9E77258-EF75-4F92-8D37-BCC27245700F}" presName="descendantText" presStyleLbl="alignAccFollowNode1" presStyleIdx="0" presStyleCnt="2" custScaleY="150041">
        <dgm:presLayoutVars>
          <dgm:bulletEnabled val="1"/>
        </dgm:presLayoutVars>
      </dgm:prSet>
      <dgm:spPr/>
    </dgm:pt>
    <dgm:pt modelId="{6FBFA262-427A-44E0-8084-D45D13839B0B}" type="pres">
      <dgm:prSet presAssocID="{676CB3EA-9F9A-45DA-80B9-FA28409744CF}" presName="sp" presStyleCnt="0"/>
      <dgm:spPr/>
    </dgm:pt>
    <dgm:pt modelId="{2BB81803-9686-4C8C-A797-480CC76143D6}" type="pres">
      <dgm:prSet presAssocID="{EE8AF87F-1849-4CAA-9086-633D726453E7}" presName="linNode" presStyleCnt="0"/>
      <dgm:spPr/>
    </dgm:pt>
    <dgm:pt modelId="{29DC43EA-1297-432A-B90B-06DAA600CBA9}" type="pres">
      <dgm:prSet presAssocID="{EE8AF87F-1849-4CAA-9086-633D726453E7}" presName="parentText" presStyleLbl="node1" presStyleIdx="1" presStyleCnt="2">
        <dgm:presLayoutVars>
          <dgm:chMax val="1"/>
          <dgm:bulletEnabled val="1"/>
        </dgm:presLayoutVars>
      </dgm:prSet>
      <dgm:spPr/>
    </dgm:pt>
    <dgm:pt modelId="{3FE85DBB-2855-4623-884A-1CEB8BC43716}" type="pres">
      <dgm:prSet presAssocID="{EE8AF87F-1849-4CAA-9086-633D726453E7}" presName="descendantText" presStyleLbl="alignAccFollowNode1" presStyleIdx="1" presStyleCnt="2">
        <dgm:presLayoutVars>
          <dgm:bulletEnabled val="1"/>
        </dgm:presLayoutVars>
      </dgm:prSet>
      <dgm:spPr/>
    </dgm:pt>
  </dgm:ptLst>
  <dgm:cxnLst>
    <dgm:cxn modelId="{49212B69-8774-434F-8D53-3E625236CC21}" type="presOf" srcId="{F9E77258-EF75-4F92-8D37-BCC27245700F}" destId="{CAEE9A3E-7698-4458-8F15-B2F99A58DCED}" srcOrd="0" destOrd="0" presId="urn:microsoft.com/office/officeart/2005/8/layout/vList5"/>
    <dgm:cxn modelId="{7A67C957-C94E-4675-B60E-2FBE9B81B981}" srcId="{EE8AF87F-1849-4CAA-9086-633D726453E7}" destId="{E4A1C968-FEB2-4A6C-ABB7-6D4B929C7F24}" srcOrd="0" destOrd="0" parTransId="{166BDF9C-0BD1-4C3D-8CC0-094CF2398A58}" sibTransId="{4DEB4D90-E610-47E3-B053-ADF03BBFA1BA}"/>
    <dgm:cxn modelId="{9F9B6783-EE8D-43EA-B4FB-8F0C8460E38D}" srcId="{F9E77258-EF75-4F92-8D37-BCC27245700F}" destId="{E90B7F03-EC7F-4310-B2E1-EB6A235A5B4F}" srcOrd="0" destOrd="0" parTransId="{A57FAF8B-1A7E-4245-AAD6-B199C7F54AB0}" sibTransId="{53B8A1CC-9033-4068-A67D-651E1615DFFE}"/>
    <dgm:cxn modelId="{5F60BB87-714A-4873-BC61-58DE3C7DAD9C}" type="presOf" srcId="{E4A1C968-FEB2-4A6C-ABB7-6D4B929C7F24}" destId="{3FE85DBB-2855-4623-884A-1CEB8BC43716}" srcOrd="0" destOrd="0" presId="urn:microsoft.com/office/officeart/2005/8/layout/vList5"/>
    <dgm:cxn modelId="{984782AD-7CE8-4DBC-92A8-3C78F3E81FDB}" type="presOf" srcId="{E90B7F03-EC7F-4310-B2E1-EB6A235A5B4F}" destId="{868EEDAC-C384-408B-AC31-7994CD3EC81E}" srcOrd="0" destOrd="0" presId="urn:microsoft.com/office/officeart/2005/8/layout/vList5"/>
    <dgm:cxn modelId="{E63AE6B5-2DB4-4A2D-846D-A637D1A1BC89}" type="presOf" srcId="{EE8AF87F-1849-4CAA-9086-633D726453E7}" destId="{29DC43EA-1297-432A-B90B-06DAA600CBA9}" srcOrd="0" destOrd="0" presId="urn:microsoft.com/office/officeart/2005/8/layout/vList5"/>
    <dgm:cxn modelId="{955296E0-0ADA-4905-A46C-AD5DEEB2C0BB}" type="presOf" srcId="{C9C0AA91-5FC8-4604-921D-038065E69FB1}" destId="{8F55287F-D89D-4861-B16C-2E3820920E5A}" srcOrd="0" destOrd="0" presId="urn:microsoft.com/office/officeart/2005/8/layout/vList5"/>
    <dgm:cxn modelId="{4E520DE8-0834-42BF-A04F-432EA1DDD867}" srcId="{C9C0AA91-5FC8-4604-921D-038065E69FB1}" destId="{F9E77258-EF75-4F92-8D37-BCC27245700F}" srcOrd="0" destOrd="0" parTransId="{E820200E-0061-4E43-B095-B76074628E0A}" sibTransId="{676CB3EA-9F9A-45DA-80B9-FA28409744CF}"/>
    <dgm:cxn modelId="{D98EC6EF-88BE-4F33-9A37-8502DE6F509B}" srcId="{C9C0AA91-5FC8-4604-921D-038065E69FB1}" destId="{EE8AF87F-1849-4CAA-9086-633D726453E7}" srcOrd="1" destOrd="0" parTransId="{FB2D7A22-2F9A-4931-A369-D6A8A55E579E}" sibTransId="{EE91DA36-4AC8-4174-BDA8-266E0F2C7ECB}"/>
    <dgm:cxn modelId="{15F6A0F3-CD03-4197-B548-9B2FB8AADBF0}" type="presParOf" srcId="{8F55287F-D89D-4861-B16C-2E3820920E5A}" destId="{772B5D43-73C0-4F3A-952D-8B97DC13690A}" srcOrd="0" destOrd="0" presId="urn:microsoft.com/office/officeart/2005/8/layout/vList5"/>
    <dgm:cxn modelId="{5E5E6631-9056-4B48-A76F-F9AE7EE525C8}" type="presParOf" srcId="{772B5D43-73C0-4F3A-952D-8B97DC13690A}" destId="{CAEE9A3E-7698-4458-8F15-B2F99A58DCED}" srcOrd="0" destOrd="0" presId="urn:microsoft.com/office/officeart/2005/8/layout/vList5"/>
    <dgm:cxn modelId="{42554E3F-781D-4987-BB8A-6AA92C82ABC2}" type="presParOf" srcId="{772B5D43-73C0-4F3A-952D-8B97DC13690A}" destId="{868EEDAC-C384-408B-AC31-7994CD3EC81E}" srcOrd="1" destOrd="0" presId="urn:microsoft.com/office/officeart/2005/8/layout/vList5"/>
    <dgm:cxn modelId="{66C970D0-8C29-48E1-81DE-A05FE75C63E8}" type="presParOf" srcId="{8F55287F-D89D-4861-B16C-2E3820920E5A}" destId="{6FBFA262-427A-44E0-8084-D45D13839B0B}" srcOrd="1" destOrd="0" presId="urn:microsoft.com/office/officeart/2005/8/layout/vList5"/>
    <dgm:cxn modelId="{3C6D6266-49FC-4DF7-8B26-917DEEBC9CEB}" type="presParOf" srcId="{8F55287F-D89D-4861-B16C-2E3820920E5A}" destId="{2BB81803-9686-4C8C-A797-480CC76143D6}" srcOrd="2" destOrd="0" presId="urn:microsoft.com/office/officeart/2005/8/layout/vList5"/>
    <dgm:cxn modelId="{C7DBC64B-C6E6-43A5-8D50-67CD4EF37670}" type="presParOf" srcId="{2BB81803-9686-4C8C-A797-480CC76143D6}" destId="{29DC43EA-1297-432A-B90B-06DAA600CBA9}" srcOrd="0" destOrd="0" presId="urn:microsoft.com/office/officeart/2005/8/layout/vList5"/>
    <dgm:cxn modelId="{FFF3FE2C-7C55-4E2F-A79E-30BFA2458488}" type="presParOf" srcId="{2BB81803-9686-4C8C-A797-480CC76143D6}" destId="{3FE85DBB-2855-4623-884A-1CEB8BC4371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8C31CB-E29A-47E0-9FCB-AFFF28E96CD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297231D6-2B88-487C-A5E7-99794230AAA2}">
      <dgm:prSet phldrT="[Testo]"/>
      <dgm:spPr/>
      <dgm:t>
        <a:bodyPr/>
        <a:lstStyle/>
        <a:p>
          <a:r>
            <a:rPr lang="fr-FR" b="1" dirty="0"/>
            <a:t>acronymes</a:t>
          </a:r>
          <a:endParaRPr lang="fr-FR" dirty="0"/>
        </a:p>
      </dgm:t>
    </dgm:pt>
    <dgm:pt modelId="{A0E62CAA-FEF7-4E65-9859-4593CED38C12}" type="parTrans" cxnId="{469CF1B0-FA3F-4555-80A3-CD2C48443A73}">
      <dgm:prSet/>
      <dgm:spPr/>
      <dgm:t>
        <a:bodyPr/>
        <a:lstStyle/>
        <a:p>
          <a:endParaRPr lang="fr-FR"/>
        </a:p>
      </dgm:t>
    </dgm:pt>
    <dgm:pt modelId="{92F51101-4FAB-48B7-81DD-2731B9D862C2}" type="sibTrans" cxnId="{469CF1B0-FA3F-4555-80A3-CD2C48443A73}">
      <dgm:prSet/>
      <dgm:spPr/>
      <dgm:t>
        <a:bodyPr/>
        <a:lstStyle/>
        <a:p>
          <a:endParaRPr lang="fr-FR"/>
        </a:p>
      </dgm:t>
    </dgm:pt>
    <dgm:pt modelId="{9FB3D05A-B3FD-4DBA-967C-8E122ACA73A1}">
      <dgm:prSet phldrT="[Testo]"/>
      <dgm:spPr/>
      <dgm:t>
        <a:bodyPr/>
        <a:lstStyle/>
        <a:p>
          <a:r>
            <a:rPr lang="fr-FR" dirty="0"/>
            <a:t>Mots sont construits sur le début de plusieurs mots mis ensemble. On a par exemple </a:t>
          </a:r>
          <a:r>
            <a:rPr lang="fr-FR" i="1" dirty="0"/>
            <a:t>bobo, </a:t>
          </a:r>
          <a:r>
            <a:rPr lang="fr-FR" dirty="0"/>
            <a:t>à partir de </a:t>
          </a:r>
          <a:r>
            <a:rPr lang="fr-FR" i="1" dirty="0"/>
            <a:t>bourgeois bohème. </a:t>
          </a:r>
          <a:r>
            <a:rPr lang="fr-FR" dirty="0"/>
            <a:t>De manière similaire, certains mots proviennent de sigles, c'est-à-dire de la première lettre de plusieurs mots comme </a:t>
          </a:r>
          <a:r>
            <a:rPr lang="fr-FR" i="1" dirty="0"/>
            <a:t>ADN </a:t>
          </a:r>
          <a:r>
            <a:rPr lang="fr-FR" dirty="0"/>
            <a:t>pour </a:t>
          </a:r>
          <a:r>
            <a:rPr lang="fr-FR" i="1" dirty="0"/>
            <a:t>acide désoxyribonucléique.</a:t>
          </a:r>
          <a:endParaRPr lang="fr-FR" dirty="0"/>
        </a:p>
      </dgm:t>
    </dgm:pt>
    <dgm:pt modelId="{92796D20-79F8-4F61-9EE0-0C3676244D8D}" type="parTrans" cxnId="{322EAA20-1AA4-4FF2-BBA7-F443A28C9E61}">
      <dgm:prSet/>
      <dgm:spPr/>
      <dgm:t>
        <a:bodyPr/>
        <a:lstStyle/>
        <a:p>
          <a:endParaRPr lang="fr-FR"/>
        </a:p>
      </dgm:t>
    </dgm:pt>
    <dgm:pt modelId="{8ADAFA98-79EC-4AC4-821E-0FEBCFBA4F63}" type="sibTrans" cxnId="{322EAA20-1AA4-4FF2-BBA7-F443A28C9E61}">
      <dgm:prSet/>
      <dgm:spPr/>
      <dgm:t>
        <a:bodyPr/>
        <a:lstStyle/>
        <a:p>
          <a:endParaRPr lang="fr-FR"/>
        </a:p>
      </dgm:t>
    </dgm:pt>
    <dgm:pt modelId="{A1BC820D-04AB-4A21-B7D0-5E5AAB75FCA0}">
      <dgm:prSet phldrT="[Testo]"/>
      <dgm:spPr/>
      <dgm:t>
        <a:bodyPr/>
        <a:lstStyle/>
        <a:p>
          <a:r>
            <a:rPr lang="fr-FR" b="1" dirty="0"/>
            <a:t>conversion </a:t>
          </a:r>
          <a:r>
            <a:rPr lang="fr-FR" dirty="0"/>
            <a:t>ou </a:t>
          </a:r>
          <a:r>
            <a:rPr lang="fr-FR" b="1" dirty="0" err="1"/>
            <a:t>transcatégorisation</a:t>
          </a:r>
          <a:endParaRPr lang="fr-FR" dirty="0"/>
        </a:p>
      </dgm:t>
    </dgm:pt>
    <dgm:pt modelId="{B91A8D12-4F03-4105-A5F0-D197661BF34E}" type="parTrans" cxnId="{BC292141-8047-4179-BFD8-9CFF6860BBC8}">
      <dgm:prSet/>
      <dgm:spPr/>
      <dgm:t>
        <a:bodyPr/>
        <a:lstStyle/>
        <a:p>
          <a:endParaRPr lang="fr-FR"/>
        </a:p>
      </dgm:t>
    </dgm:pt>
    <dgm:pt modelId="{61D8E52B-A27B-435F-847C-102099847481}" type="sibTrans" cxnId="{BC292141-8047-4179-BFD8-9CFF6860BBC8}">
      <dgm:prSet/>
      <dgm:spPr/>
      <dgm:t>
        <a:bodyPr/>
        <a:lstStyle/>
        <a:p>
          <a:endParaRPr lang="fr-FR"/>
        </a:p>
      </dgm:t>
    </dgm:pt>
    <dgm:pt modelId="{9BD2CA51-7D0F-45D4-920F-39BB561FD45C}">
      <dgm:prSet phldrT="[Testo]"/>
      <dgm:spPr/>
      <dgm:t>
        <a:bodyPr/>
        <a:lstStyle/>
        <a:p>
          <a:r>
            <a:rPr lang="fr-FR" dirty="0"/>
            <a:t>Lorsqu'un mot est utilisé tel quel dans une autre catégorie grammaticale. Par conversion, le mot </a:t>
          </a:r>
          <a:r>
            <a:rPr lang="fr-FR" i="1" dirty="0"/>
            <a:t>orange </a:t>
          </a:r>
          <a:r>
            <a:rPr lang="fr-FR" dirty="0"/>
            <a:t>est passé d'un nom de fruit (une </a:t>
          </a:r>
          <a:r>
            <a:rPr lang="fr-FR" i="1" dirty="0"/>
            <a:t>orange </a:t>
          </a:r>
          <a:r>
            <a:rPr lang="fr-FR" dirty="0"/>
            <a:t>bien mûre) à un adjectif de couleur (un pull </a:t>
          </a:r>
          <a:r>
            <a:rPr lang="fr-FR" i="1" dirty="0"/>
            <a:t>orange). </a:t>
          </a:r>
          <a:r>
            <a:rPr lang="fr-FR" dirty="0"/>
            <a:t>Dans certains cas, ce passage nécessite un ajustement minimal, notamment entre les verbes </a:t>
          </a:r>
          <a:r>
            <a:rPr lang="fr-FR" i="1" dirty="0"/>
            <a:t>(nager) </a:t>
          </a:r>
          <a:r>
            <a:rPr lang="fr-FR" dirty="0"/>
            <a:t>et les noms d'action dits déverbaux (la </a:t>
          </a:r>
          <a:r>
            <a:rPr lang="fr-FR" i="1" dirty="0"/>
            <a:t>nagé).</a:t>
          </a:r>
          <a:endParaRPr lang="fr-FR" dirty="0"/>
        </a:p>
      </dgm:t>
    </dgm:pt>
    <dgm:pt modelId="{0A7DB50C-3EF1-4DCA-BC84-C7B35677C26D}" type="parTrans" cxnId="{CBFB88AD-396D-40AF-95F0-17750FB21B0F}">
      <dgm:prSet/>
      <dgm:spPr/>
      <dgm:t>
        <a:bodyPr/>
        <a:lstStyle/>
        <a:p>
          <a:endParaRPr lang="fr-FR"/>
        </a:p>
      </dgm:t>
    </dgm:pt>
    <dgm:pt modelId="{38B2B45D-05DB-45A5-8530-BA0DF3D07FA0}" type="sibTrans" cxnId="{CBFB88AD-396D-40AF-95F0-17750FB21B0F}">
      <dgm:prSet/>
      <dgm:spPr/>
      <dgm:t>
        <a:bodyPr/>
        <a:lstStyle/>
        <a:p>
          <a:endParaRPr lang="fr-FR"/>
        </a:p>
      </dgm:t>
    </dgm:pt>
    <dgm:pt modelId="{38CC4A21-8BA8-40D3-8FEC-16F61B32C030}" type="pres">
      <dgm:prSet presAssocID="{878C31CB-E29A-47E0-9FCB-AFFF28E96CD3}" presName="Name0" presStyleCnt="0">
        <dgm:presLayoutVars>
          <dgm:dir/>
          <dgm:animLvl val="lvl"/>
          <dgm:resizeHandles val="exact"/>
        </dgm:presLayoutVars>
      </dgm:prSet>
      <dgm:spPr/>
    </dgm:pt>
    <dgm:pt modelId="{0C0D4DF0-D1A8-42B7-9D94-28BEC821C71A}" type="pres">
      <dgm:prSet presAssocID="{297231D6-2B88-487C-A5E7-99794230AAA2}" presName="linNode" presStyleCnt="0"/>
      <dgm:spPr/>
    </dgm:pt>
    <dgm:pt modelId="{28C0481E-71B7-4BCD-8090-D0C540ED4C33}" type="pres">
      <dgm:prSet presAssocID="{297231D6-2B88-487C-A5E7-99794230AAA2}" presName="parentText" presStyleLbl="node1" presStyleIdx="0" presStyleCnt="2">
        <dgm:presLayoutVars>
          <dgm:chMax val="1"/>
          <dgm:bulletEnabled val="1"/>
        </dgm:presLayoutVars>
      </dgm:prSet>
      <dgm:spPr/>
    </dgm:pt>
    <dgm:pt modelId="{76990255-7E24-4A40-93C6-DB840B8D3672}" type="pres">
      <dgm:prSet presAssocID="{297231D6-2B88-487C-A5E7-99794230AAA2}" presName="descendantText" presStyleLbl="alignAccFollowNode1" presStyleIdx="0" presStyleCnt="2">
        <dgm:presLayoutVars>
          <dgm:bulletEnabled val="1"/>
        </dgm:presLayoutVars>
      </dgm:prSet>
      <dgm:spPr/>
    </dgm:pt>
    <dgm:pt modelId="{DF3C01B2-EEDA-4BB5-99D6-E4D44627EE99}" type="pres">
      <dgm:prSet presAssocID="{92F51101-4FAB-48B7-81DD-2731B9D862C2}" presName="sp" presStyleCnt="0"/>
      <dgm:spPr/>
    </dgm:pt>
    <dgm:pt modelId="{C3DEDD3F-EC34-40B6-9A2D-DCBBDCCD5905}" type="pres">
      <dgm:prSet presAssocID="{A1BC820D-04AB-4A21-B7D0-5E5AAB75FCA0}" presName="linNode" presStyleCnt="0"/>
      <dgm:spPr/>
    </dgm:pt>
    <dgm:pt modelId="{3A1147EB-9C5F-4F04-B9AA-4CFE661559D3}" type="pres">
      <dgm:prSet presAssocID="{A1BC820D-04AB-4A21-B7D0-5E5AAB75FCA0}" presName="parentText" presStyleLbl="node1" presStyleIdx="1" presStyleCnt="2">
        <dgm:presLayoutVars>
          <dgm:chMax val="1"/>
          <dgm:bulletEnabled val="1"/>
        </dgm:presLayoutVars>
      </dgm:prSet>
      <dgm:spPr/>
    </dgm:pt>
    <dgm:pt modelId="{4C2F54BE-BCAF-4C6E-AB48-469988758DFD}" type="pres">
      <dgm:prSet presAssocID="{A1BC820D-04AB-4A21-B7D0-5E5AAB75FCA0}" presName="descendantText" presStyleLbl="alignAccFollowNode1" presStyleIdx="1" presStyleCnt="2">
        <dgm:presLayoutVars>
          <dgm:bulletEnabled val="1"/>
        </dgm:presLayoutVars>
      </dgm:prSet>
      <dgm:spPr/>
    </dgm:pt>
  </dgm:ptLst>
  <dgm:cxnLst>
    <dgm:cxn modelId="{322EAA20-1AA4-4FF2-BBA7-F443A28C9E61}" srcId="{297231D6-2B88-487C-A5E7-99794230AAA2}" destId="{9FB3D05A-B3FD-4DBA-967C-8E122ACA73A1}" srcOrd="0" destOrd="0" parTransId="{92796D20-79F8-4F61-9EE0-0C3676244D8D}" sibTransId="{8ADAFA98-79EC-4AC4-821E-0FEBCFBA4F63}"/>
    <dgm:cxn modelId="{BC292141-8047-4179-BFD8-9CFF6860BBC8}" srcId="{878C31CB-E29A-47E0-9FCB-AFFF28E96CD3}" destId="{A1BC820D-04AB-4A21-B7D0-5E5AAB75FCA0}" srcOrd="1" destOrd="0" parTransId="{B91A8D12-4F03-4105-A5F0-D197661BF34E}" sibTransId="{61D8E52B-A27B-435F-847C-102099847481}"/>
    <dgm:cxn modelId="{1A78DF72-4ADD-4FEC-8830-F5719A73A571}" type="presOf" srcId="{9FB3D05A-B3FD-4DBA-967C-8E122ACA73A1}" destId="{76990255-7E24-4A40-93C6-DB840B8D3672}" srcOrd="0" destOrd="0" presId="urn:microsoft.com/office/officeart/2005/8/layout/vList5"/>
    <dgm:cxn modelId="{40499C56-8714-469D-9C02-71A69AA28178}" type="presOf" srcId="{297231D6-2B88-487C-A5E7-99794230AAA2}" destId="{28C0481E-71B7-4BCD-8090-D0C540ED4C33}" srcOrd="0" destOrd="0" presId="urn:microsoft.com/office/officeart/2005/8/layout/vList5"/>
    <dgm:cxn modelId="{DD333185-803B-4AC7-8DF9-337A1A55F306}" type="presOf" srcId="{A1BC820D-04AB-4A21-B7D0-5E5AAB75FCA0}" destId="{3A1147EB-9C5F-4F04-B9AA-4CFE661559D3}" srcOrd="0" destOrd="0" presId="urn:microsoft.com/office/officeart/2005/8/layout/vList5"/>
    <dgm:cxn modelId="{E576D689-9559-4847-8A5C-D35466DFD592}" type="presOf" srcId="{9BD2CA51-7D0F-45D4-920F-39BB561FD45C}" destId="{4C2F54BE-BCAF-4C6E-AB48-469988758DFD}" srcOrd="0" destOrd="0" presId="urn:microsoft.com/office/officeart/2005/8/layout/vList5"/>
    <dgm:cxn modelId="{CBFB88AD-396D-40AF-95F0-17750FB21B0F}" srcId="{A1BC820D-04AB-4A21-B7D0-5E5AAB75FCA0}" destId="{9BD2CA51-7D0F-45D4-920F-39BB561FD45C}" srcOrd="0" destOrd="0" parTransId="{0A7DB50C-3EF1-4DCA-BC84-C7B35677C26D}" sibTransId="{38B2B45D-05DB-45A5-8530-BA0DF3D07FA0}"/>
    <dgm:cxn modelId="{469CF1B0-FA3F-4555-80A3-CD2C48443A73}" srcId="{878C31CB-E29A-47E0-9FCB-AFFF28E96CD3}" destId="{297231D6-2B88-487C-A5E7-99794230AAA2}" srcOrd="0" destOrd="0" parTransId="{A0E62CAA-FEF7-4E65-9859-4593CED38C12}" sibTransId="{92F51101-4FAB-48B7-81DD-2731B9D862C2}"/>
    <dgm:cxn modelId="{31B27CB5-303E-4FF5-B64C-1666FA0FB05F}" type="presOf" srcId="{878C31CB-E29A-47E0-9FCB-AFFF28E96CD3}" destId="{38CC4A21-8BA8-40D3-8FEC-16F61B32C030}" srcOrd="0" destOrd="0" presId="urn:microsoft.com/office/officeart/2005/8/layout/vList5"/>
    <dgm:cxn modelId="{0402498D-458B-4881-8EA8-22021BD1B26E}" type="presParOf" srcId="{38CC4A21-8BA8-40D3-8FEC-16F61B32C030}" destId="{0C0D4DF0-D1A8-42B7-9D94-28BEC821C71A}" srcOrd="0" destOrd="0" presId="urn:microsoft.com/office/officeart/2005/8/layout/vList5"/>
    <dgm:cxn modelId="{8B93B06D-5C9D-4D16-A363-8DAEAE224821}" type="presParOf" srcId="{0C0D4DF0-D1A8-42B7-9D94-28BEC821C71A}" destId="{28C0481E-71B7-4BCD-8090-D0C540ED4C33}" srcOrd="0" destOrd="0" presId="urn:microsoft.com/office/officeart/2005/8/layout/vList5"/>
    <dgm:cxn modelId="{B19BDD50-567E-4A4A-A0A6-1C80BE4F126B}" type="presParOf" srcId="{0C0D4DF0-D1A8-42B7-9D94-28BEC821C71A}" destId="{76990255-7E24-4A40-93C6-DB840B8D3672}" srcOrd="1" destOrd="0" presId="urn:microsoft.com/office/officeart/2005/8/layout/vList5"/>
    <dgm:cxn modelId="{4DF4C464-C263-4011-9778-E7B02D5C3B86}" type="presParOf" srcId="{38CC4A21-8BA8-40D3-8FEC-16F61B32C030}" destId="{DF3C01B2-EEDA-4BB5-99D6-E4D44627EE99}" srcOrd="1" destOrd="0" presId="urn:microsoft.com/office/officeart/2005/8/layout/vList5"/>
    <dgm:cxn modelId="{C56F8CB4-DF4F-42C0-B92A-97FD71F1F345}" type="presParOf" srcId="{38CC4A21-8BA8-40D3-8FEC-16F61B32C030}" destId="{C3DEDD3F-EC34-40B6-9A2D-DCBBDCCD5905}" srcOrd="2" destOrd="0" presId="urn:microsoft.com/office/officeart/2005/8/layout/vList5"/>
    <dgm:cxn modelId="{7DCB2C11-A33E-44AA-8349-120340D19C81}" type="presParOf" srcId="{C3DEDD3F-EC34-40B6-9A2D-DCBBDCCD5905}" destId="{3A1147EB-9C5F-4F04-B9AA-4CFE661559D3}" srcOrd="0" destOrd="0" presId="urn:microsoft.com/office/officeart/2005/8/layout/vList5"/>
    <dgm:cxn modelId="{086E93DD-49D4-43A1-B865-8014DFAE304C}" type="presParOf" srcId="{C3DEDD3F-EC34-40B6-9A2D-DCBBDCCD5905}" destId="{4C2F54BE-BCAF-4C6E-AB48-469988758DF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2A1D0-87C5-474A-BA7F-2C3F170E356E}">
      <dsp:nvSpPr>
        <dsp:cNvPr id="0" name=""/>
        <dsp:cNvSpPr/>
      </dsp:nvSpPr>
      <dsp:spPr>
        <a:xfrm>
          <a:off x="2801580" y="2618"/>
          <a:ext cx="3151777" cy="125961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fr-FR" sz="2400" kern="1200" dirty="0"/>
            <a:t>flexion</a:t>
          </a:r>
        </a:p>
      </dsp:txBody>
      <dsp:txXfrm>
        <a:off x="2863069" y="64107"/>
        <a:ext cx="3028799" cy="1136638"/>
      </dsp:txXfrm>
    </dsp:sp>
    <dsp:sp modelId="{4F8152C2-173A-480A-ADEB-9E33CFCF9867}">
      <dsp:nvSpPr>
        <dsp:cNvPr id="0" name=""/>
        <dsp:cNvSpPr/>
      </dsp:nvSpPr>
      <dsp:spPr>
        <a:xfrm>
          <a:off x="2801580" y="1325216"/>
          <a:ext cx="3151777" cy="125961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fr-FR" sz="2400" kern="1200" dirty="0"/>
            <a:t>dérivation</a:t>
          </a:r>
        </a:p>
      </dsp:txBody>
      <dsp:txXfrm>
        <a:off x="2863069" y="1386705"/>
        <a:ext cx="3028799" cy="1136638"/>
      </dsp:txXfrm>
    </dsp:sp>
    <dsp:sp modelId="{427F5448-F0D6-4C54-BCA5-51F90F8CB661}">
      <dsp:nvSpPr>
        <dsp:cNvPr id="0" name=""/>
        <dsp:cNvSpPr/>
      </dsp:nvSpPr>
      <dsp:spPr>
        <a:xfrm>
          <a:off x="2801580" y="2647814"/>
          <a:ext cx="3151777" cy="125961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fr-FR" sz="2400" kern="1200" dirty="0"/>
            <a:t>composition</a:t>
          </a:r>
        </a:p>
      </dsp:txBody>
      <dsp:txXfrm>
        <a:off x="2863069" y="2709303"/>
        <a:ext cx="3028799" cy="1136638"/>
      </dsp:txXfrm>
    </dsp:sp>
    <dsp:sp modelId="{88639152-C9ED-46CE-8F50-B80F4A4B0D23}">
      <dsp:nvSpPr>
        <dsp:cNvPr id="0" name=""/>
        <dsp:cNvSpPr/>
      </dsp:nvSpPr>
      <dsp:spPr>
        <a:xfrm>
          <a:off x="2801580" y="3970412"/>
          <a:ext cx="3151777" cy="125961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fr-FR" sz="2400" kern="1200" dirty="0"/>
            <a:t>Autres processus de formation des mots</a:t>
          </a:r>
        </a:p>
      </dsp:txBody>
      <dsp:txXfrm>
        <a:off x="2863069" y="4031901"/>
        <a:ext cx="3028799" cy="11366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0DB5A8-2D1E-458C-BBD5-1073A9009D17}">
      <dsp:nvSpPr>
        <dsp:cNvPr id="0" name=""/>
        <dsp:cNvSpPr/>
      </dsp:nvSpPr>
      <dsp:spPr>
        <a:xfrm>
          <a:off x="0" y="577874"/>
          <a:ext cx="5252962" cy="5252962"/>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6B66C0-8B88-4CC4-9C79-831DD981198E}">
      <dsp:nvSpPr>
        <dsp:cNvPr id="0" name=""/>
        <dsp:cNvSpPr/>
      </dsp:nvSpPr>
      <dsp:spPr>
        <a:xfrm>
          <a:off x="2626481" y="577874"/>
          <a:ext cx="6128456" cy="5252962"/>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kern="1200" dirty="0"/>
            <a:t>Un mot, compris comme une unité de sens, peut souvent se réaliser sous plusieurs formes. Par exemple, un verbe peut prendre une variété de conjugaisons et un adjectif peut être mis au masculin ou au féminin, au singulier ou au pluriel.</a:t>
          </a:r>
        </a:p>
      </dsp:txBody>
      <dsp:txXfrm>
        <a:off x="2626481" y="577874"/>
        <a:ext cx="6128456" cy="1575892"/>
      </dsp:txXfrm>
    </dsp:sp>
    <dsp:sp modelId="{D90CE96F-4BBE-43B6-B8F2-B2D20F4DE4FA}">
      <dsp:nvSpPr>
        <dsp:cNvPr id="0" name=""/>
        <dsp:cNvSpPr/>
      </dsp:nvSpPr>
      <dsp:spPr>
        <a:xfrm>
          <a:off x="919270" y="2153766"/>
          <a:ext cx="3414422" cy="3414422"/>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66CE10-8739-4267-9C55-06F60C29FC10}">
      <dsp:nvSpPr>
        <dsp:cNvPr id="0" name=""/>
        <dsp:cNvSpPr/>
      </dsp:nvSpPr>
      <dsp:spPr>
        <a:xfrm>
          <a:off x="2626481" y="2153766"/>
          <a:ext cx="6128456" cy="3414422"/>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kern="1200" dirty="0"/>
            <a:t>Les éléments qui servent à marquer les différentes formes d'un mot sont appelés </a:t>
          </a:r>
          <a:r>
            <a:rPr lang="fr-FR" sz="1500" b="1" kern="1200" dirty="0"/>
            <a:t>suffixes flexionnels </a:t>
          </a:r>
          <a:r>
            <a:rPr lang="fr-FR" sz="1500" kern="1200" dirty="0"/>
            <a:t>ou </a:t>
          </a:r>
          <a:r>
            <a:rPr lang="fr-FR" sz="1500" b="1" kern="1200" dirty="0"/>
            <a:t>désinences. </a:t>
          </a:r>
          <a:r>
            <a:rPr lang="fr-FR" sz="1500" kern="1200" dirty="0"/>
            <a:t>Ces éléments servent à marquer en genre, en nombre, en temps, en personne et en fonction les mots dans lesquels ils apparaissent. On retrouve ainsi dans cette catégorie le </a:t>
          </a:r>
          <a:r>
            <a:rPr lang="fr-FR" sz="1500" i="1" kern="1200" dirty="0"/>
            <a:t>-e </a:t>
          </a:r>
          <a:r>
            <a:rPr lang="fr-FR" sz="1500" kern="1200" dirty="0"/>
            <a:t>qui marque le féminin des adjectifs, le </a:t>
          </a:r>
          <a:r>
            <a:rPr lang="fr-FR" sz="1500" i="1" kern="1200" dirty="0"/>
            <a:t>-s </a:t>
          </a:r>
          <a:r>
            <a:rPr lang="fr-FR" sz="1500" kern="1200" dirty="0"/>
            <a:t>du pluriel ainsi que toutes les flexions des verbes.</a:t>
          </a:r>
        </a:p>
      </dsp:txBody>
      <dsp:txXfrm>
        <a:off x="2626481" y="2153766"/>
        <a:ext cx="6128456" cy="1575887"/>
      </dsp:txXfrm>
    </dsp:sp>
    <dsp:sp modelId="{F597698B-C320-4F2C-B754-06C755154C64}">
      <dsp:nvSpPr>
        <dsp:cNvPr id="0" name=""/>
        <dsp:cNvSpPr/>
      </dsp:nvSpPr>
      <dsp:spPr>
        <a:xfrm>
          <a:off x="1838537" y="3729653"/>
          <a:ext cx="1575887" cy="1575887"/>
        </a:xfrm>
        <a:prstGeom prst="pie">
          <a:avLst>
            <a:gd name="adj1" fmla="val 5400000"/>
            <a:gd name="adj2" fmla="val 1620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25480E-895B-44E9-9369-3F900946CBA8}">
      <dsp:nvSpPr>
        <dsp:cNvPr id="0" name=""/>
        <dsp:cNvSpPr/>
      </dsp:nvSpPr>
      <dsp:spPr>
        <a:xfrm>
          <a:off x="2626481" y="3729653"/>
          <a:ext cx="6128456" cy="1575887"/>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FR" sz="1500" kern="1200" dirty="0"/>
            <a:t>L'ajout d'un suffixe de flexion ne crée pas de mot sémantiquement différent (il ne fait pas l'objet d'une entrée séparée dans le dictionnaire) mais est une forme du mot de base d'où il est issu. On parle parfois de </a:t>
          </a:r>
          <a:r>
            <a:rPr lang="fr-FR" sz="1500" b="1" kern="1200" dirty="0"/>
            <a:t>lemme </a:t>
          </a:r>
          <a:r>
            <a:rPr lang="fr-FR" sz="1500" kern="1200" dirty="0"/>
            <a:t>pour désigner la forme de base sous laquelle on représente les mots par défaut, par exemple le masculin singulier pour les adjectifs.</a:t>
          </a:r>
        </a:p>
      </dsp:txBody>
      <dsp:txXfrm>
        <a:off x="2626481" y="3729653"/>
        <a:ext cx="6128456" cy="15758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96D8A-35F3-4630-A83A-A261913C63BF}">
      <dsp:nvSpPr>
        <dsp:cNvPr id="0" name=""/>
        <dsp:cNvSpPr/>
      </dsp:nvSpPr>
      <dsp:spPr>
        <a:xfrm rot="16200000">
          <a:off x="-1619393" y="1623507"/>
          <a:ext cx="5760640" cy="2513624"/>
        </a:xfrm>
        <a:prstGeom prst="flowChartManualOperation">
          <a:avLst/>
        </a:prstGeom>
        <a:gradFill rotWithShape="0">
          <a:gsLst>
            <a:gs pos="0">
              <a:schemeClr val="accent1">
                <a:hueOff val="0"/>
                <a:satOff val="0"/>
                <a:lumOff val="0"/>
                <a:alphaOff val="0"/>
                <a:tint val="58000"/>
                <a:satMod val="300000"/>
              </a:schemeClr>
            </a:gs>
            <a:gs pos="100000">
              <a:schemeClr val="accent1">
                <a:hueOff val="0"/>
                <a:satOff val="0"/>
                <a:lumOff val="0"/>
                <a:alphaOff val="0"/>
                <a:tint val="68000"/>
                <a:satMod val="300000"/>
              </a:schemeClr>
            </a:gs>
          </a:gsLst>
          <a:path path="rect">
            <a:fillToRect l="50000" t="50000" r="50000" b="50000"/>
          </a:path>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0" rIns="90927" bIns="0" numCol="1" spcCol="1270" anchor="ctr" anchorCtr="0">
          <a:noAutofit/>
        </a:bodyPr>
        <a:lstStyle/>
        <a:p>
          <a:pPr marL="0" lvl="0" indent="0" algn="ctr" defTabSz="622300">
            <a:lnSpc>
              <a:spcPct val="90000"/>
            </a:lnSpc>
            <a:spcBef>
              <a:spcPct val="0"/>
            </a:spcBef>
            <a:spcAft>
              <a:spcPct val="35000"/>
            </a:spcAft>
            <a:buNone/>
          </a:pPr>
          <a:r>
            <a:rPr lang="fr-FR" sz="1400" kern="1200" dirty="0"/>
            <a:t>L'un des processus les plus courants pour créer un nouveau mot en français est de lui ajouter un élément au début ou à la fin, que l'on appelle un </a:t>
          </a:r>
          <a:r>
            <a:rPr lang="fr-FR" sz="1400" b="1" kern="1200" dirty="0"/>
            <a:t>affixe. </a:t>
          </a:r>
          <a:r>
            <a:rPr lang="fr-FR" sz="1400" kern="1200" dirty="0"/>
            <a:t>Plus spécifiquement, on parle de </a:t>
          </a:r>
          <a:r>
            <a:rPr lang="fr-FR" sz="1400" b="1" kern="1200" dirty="0"/>
            <a:t>préfixe </a:t>
          </a:r>
          <a:r>
            <a:rPr lang="fr-FR" sz="1400" kern="1200" dirty="0"/>
            <a:t>lorsque l'élément est ajouté au début du mot et de </a:t>
          </a:r>
          <a:r>
            <a:rPr lang="fr-FR" sz="1400" b="1" kern="1200" dirty="0"/>
            <a:t>suffixe </a:t>
          </a:r>
          <a:r>
            <a:rPr lang="fr-FR" sz="1400" kern="1200" dirty="0"/>
            <a:t>lorsque l'élément est ajouté à la fin.</a:t>
          </a:r>
        </a:p>
      </dsp:txBody>
      <dsp:txXfrm rot="5400000">
        <a:off x="4115" y="1152127"/>
        <a:ext cx="2513624" cy="3456384"/>
      </dsp:txXfrm>
    </dsp:sp>
    <dsp:sp modelId="{A61424D4-7103-44F4-B9C8-DDF60EF20A91}">
      <dsp:nvSpPr>
        <dsp:cNvPr id="0" name=""/>
        <dsp:cNvSpPr/>
      </dsp:nvSpPr>
      <dsp:spPr>
        <a:xfrm rot="16200000">
          <a:off x="1497148" y="1209111"/>
          <a:ext cx="5760640" cy="3342417"/>
        </a:xfrm>
        <a:prstGeom prst="flowChartManualOperation">
          <a:avLst/>
        </a:prstGeom>
        <a:gradFill rotWithShape="0">
          <a:gsLst>
            <a:gs pos="0">
              <a:schemeClr val="accent1">
                <a:hueOff val="0"/>
                <a:satOff val="0"/>
                <a:lumOff val="0"/>
                <a:alphaOff val="0"/>
                <a:tint val="58000"/>
                <a:satMod val="300000"/>
              </a:schemeClr>
            </a:gs>
            <a:gs pos="100000">
              <a:schemeClr val="accent1">
                <a:hueOff val="0"/>
                <a:satOff val="0"/>
                <a:lumOff val="0"/>
                <a:alphaOff val="0"/>
                <a:tint val="68000"/>
                <a:satMod val="300000"/>
              </a:schemeClr>
            </a:gs>
          </a:gsLst>
          <a:path path="rect">
            <a:fillToRect l="50000" t="50000" r="50000" b="50000"/>
          </a:path>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0" rIns="90927" bIns="0" numCol="1" spcCol="1270" anchor="ctr" anchorCtr="0">
          <a:noAutofit/>
        </a:bodyPr>
        <a:lstStyle/>
        <a:p>
          <a:pPr marL="0" lvl="0" indent="0" algn="ctr" defTabSz="622300">
            <a:lnSpc>
              <a:spcPct val="90000"/>
            </a:lnSpc>
            <a:spcBef>
              <a:spcPct val="0"/>
            </a:spcBef>
            <a:spcAft>
              <a:spcPct val="35000"/>
            </a:spcAft>
            <a:buNone/>
          </a:pPr>
          <a:r>
            <a:rPr lang="fr-FR" sz="1400" kern="1200" dirty="0"/>
            <a:t>La spécificité des </a:t>
          </a:r>
          <a:r>
            <a:rPr lang="fr-FR" sz="1400" b="1" kern="1200" dirty="0"/>
            <a:t>préfixes de dérivation </a:t>
          </a:r>
          <a:r>
            <a:rPr lang="fr-FR" sz="1400" kern="1200" dirty="0"/>
            <a:t>est qu'ils ajoutent un élément de sens au mot mais ne changent la plupart du temps pas sa catégorie grammaticale. Par exemple, à partir du verbe</a:t>
          </a:r>
          <a:r>
            <a:rPr lang="fr-FR" sz="1400" i="1" kern="1200" dirty="0"/>
            <a:t> faire, </a:t>
          </a:r>
          <a:r>
            <a:rPr lang="fr-FR" sz="1400" kern="1200" dirty="0"/>
            <a:t>on peut créer </a:t>
          </a:r>
          <a:r>
            <a:rPr lang="fr-FR" sz="1400" i="1" kern="1200" dirty="0"/>
            <a:t>défaire </a:t>
          </a:r>
          <a:r>
            <a:rPr lang="fr-FR" sz="1400" kern="1200" dirty="0"/>
            <a:t>par l'ajout du préfixe de privation </a:t>
          </a:r>
          <a:r>
            <a:rPr lang="fr-FR" sz="1400" i="1" kern="1200" dirty="0"/>
            <a:t>dé-, </a:t>
          </a:r>
          <a:r>
            <a:rPr lang="fr-FR" sz="1400" kern="1200" dirty="0"/>
            <a:t>Attention, dans certains cas, les préfixes peuvent être des homophones (c'est-à-dire partager les mêmes sons mais avoir un sens différent). Par exemple, le préfixe </a:t>
          </a:r>
          <a:r>
            <a:rPr lang="fr-FR" sz="1400" i="1" kern="1200" dirty="0"/>
            <a:t>dé-</a:t>
          </a:r>
          <a:r>
            <a:rPr lang="fr-FR" sz="1400" kern="1200" dirty="0"/>
            <a:t>peut également avoir le sens de renforcement plutôt que de privation, comme dans </a:t>
          </a:r>
          <a:r>
            <a:rPr lang="fr-FR" sz="1400" i="1" kern="1200" dirty="0"/>
            <a:t>démultiplier </a:t>
          </a:r>
          <a:r>
            <a:rPr lang="fr-FR" sz="1400" kern="1200" dirty="0"/>
            <a:t>ou </a:t>
          </a:r>
          <a:r>
            <a:rPr lang="fr-FR" sz="1400" i="1" kern="1200" dirty="0"/>
            <a:t>démontrer.</a:t>
          </a:r>
          <a:endParaRPr lang="fr-FR" sz="1400" kern="1200" dirty="0"/>
        </a:p>
      </dsp:txBody>
      <dsp:txXfrm rot="5400000">
        <a:off x="2706259" y="1152128"/>
        <a:ext cx="3342417" cy="3456384"/>
      </dsp:txXfrm>
    </dsp:sp>
    <dsp:sp modelId="{0D378158-7EBC-4DE7-A6BC-BEEBA1DF892D}">
      <dsp:nvSpPr>
        <dsp:cNvPr id="0" name=""/>
        <dsp:cNvSpPr/>
      </dsp:nvSpPr>
      <dsp:spPr>
        <a:xfrm rot="16200000">
          <a:off x="4613691" y="1623507"/>
          <a:ext cx="5760640" cy="2513624"/>
        </a:xfrm>
        <a:prstGeom prst="flowChartManualOperation">
          <a:avLst/>
        </a:prstGeom>
        <a:gradFill rotWithShape="0">
          <a:gsLst>
            <a:gs pos="0">
              <a:schemeClr val="accent1">
                <a:hueOff val="0"/>
                <a:satOff val="0"/>
                <a:lumOff val="0"/>
                <a:alphaOff val="0"/>
                <a:tint val="58000"/>
                <a:satMod val="300000"/>
              </a:schemeClr>
            </a:gs>
            <a:gs pos="100000">
              <a:schemeClr val="accent1">
                <a:hueOff val="0"/>
                <a:satOff val="0"/>
                <a:lumOff val="0"/>
                <a:alphaOff val="0"/>
                <a:tint val="68000"/>
                <a:satMod val="300000"/>
              </a:schemeClr>
            </a:gs>
          </a:gsLst>
          <a:path path="rect">
            <a:fillToRect l="50000" t="50000" r="50000" b="50000"/>
          </a:path>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0" tIns="0" rIns="90927" bIns="0" numCol="1" spcCol="1270" anchor="ctr" anchorCtr="0">
          <a:noAutofit/>
        </a:bodyPr>
        <a:lstStyle/>
        <a:p>
          <a:pPr marL="0" lvl="0" indent="0" algn="ctr" defTabSz="622300">
            <a:lnSpc>
              <a:spcPct val="90000"/>
            </a:lnSpc>
            <a:spcBef>
              <a:spcPct val="0"/>
            </a:spcBef>
            <a:spcAft>
              <a:spcPct val="35000"/>
            </a:spcAft>
            <a:buNone/>
          </a:pPr>
          <a:r>
            <a:rPr lang="fr-FR" sz="1400" b="1" kern="1200" dirty="0"/>
            <a:t>Les suffixes de dérivation </a:t>
          </a:r>
          <a:r>
            <a:rPr lang="fr-FR" sz="1400" kern="1200" dirty="0"/>
            <a:t>ont la propriété de pouvoir changer la catégorie grammaticale du mot, tout en ajoutant également un élément de sens. Ainsi, par exemple, le fait d'ajouter le suffixe </a:t>
          </a:r>
          <a:r>
            <a:rPr lang="fr-FR" sz="1400" i="1" kern="1200" dirty="0"/>
            <a:t>-able </a:t>
          </a:r>
          <a:r>
            <a:rPr lang="fr-FR" sz="1400" kern="1200" dirty="0"/>
            <a:t>qui signifie «que l'on peut» au radical verbal </a:t>
          </a:r>
          <a:r>
            <a:rPr lang="fr-FR" sz="1400" i="1" kern="1200" dirty="0" err="1"/>
            <a:t>mang</a:t>
          </a:r>
          <a:r>
            <a:rPr lang="fr-FR" sz="1400" i="1" kern="1200" dirty="0"/>
            <a:t>-</a:t>
          </a:r>
          <a:r>
            <a:rPr lang="fr-FR" sz="1400" kern="1200" dirty="0"/>
            <a:t>donne l'adjectif </a:t>
          </a:r>
          <a:r>
            <a:rPr lang="fr-FR" sz="1400" i="1" kern="1200" dirty="0"/>
            <a:t>mangeable, </a:t>
          </a:r>
          <a:r>
            <a:rPr lang="fr-FR" sz="1400" kern="1200" dirty="0"/>
            <a:t>qui signifie «que l'on peut manger». </a:t>
          </a:r>
        </a:p>
      </dsp:txBody>
      <dsp:txXfrm rot="5400000">
        <a:off x="6237199" y="1152127"/>
        <a:ext cx="2513624" cy="34563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EEDAC-C384-408B-AC31-7994CD3EC81E}">
      <dsp:nvSpPr>
        <dsp:cNvPr id="0" name=""/>
        <dsp:cNvSpPr/>
      </dsp:nvSpPr>
      <dsp:spPr>
        <a:xfrm rot="5400000">
          <a:off x="4574290" y="-1425337"/>
          <a:ext cx="2746507" cy="5597688"/>
        </a:xfrm>
        <a:prstGeom prst="round2SameRect">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Une autre manière de former de nouveaux mots en français consiste à réduire ou </a:t>
          </a:r>
          <a:r>
            <a:rPr lang="fr-FR" sz="1400" b="1" kern="1200" dirty="0"/>
            <a:t>tronquer </a:t>
          </a:r>
          <a:r>
            <a:rPr lang="fr-FR" sz="1400" kern="1200" dirty="0"/>
            <a:t>une partie d'un mot existant. Dans ce processus, les frontières morphologiques entre la racine et les affixes ne sont pas toujours respectées. On a par exemple </a:t>
          </a:r>
          <a:r>
            <a:rPr lang="fr-FR" sz="1400" i="1" kern="1200" dirty="0" err="1"/>
            <a:t>convoc</a:t>
          </a:r>
          <a:r>
            <a:rPr lang="fr-FR" sz="1400" i="1" kern="1200" dirty="0"/>
            <a:t> </a:t>
          </a:r>
          <a:r>
            <a:rPr lang="fr-FR" sz="1400" kern="1200" dirty="0"/>
            <a:t>pour </a:t>
          </a:r>
          <a:r>
            <a:rPr lang="fr-FR" sz="1400" i="1" kern="1200" dirty="0"/>
            <a:t>convocation </a:t>
          </a:r>
          <a:r>
            <a:rPr lang="fr-FR" sz="1400" kern="1200" dirty="0"/>
            <a:t>ou </a:t>
          </a:r>
          <a:r>
            <a:rPr lang="fr-FR" sz="1400" i="1" kern="1200" dirty="0"/>
            <a:t>blême </a:t>
          </a:r>
          <a:r>
            <a:rPr lang="fr-FR" sz="1400" kern="1200" dirty="0"/>
            <a:t>pour</a:t>
          </a:r>
          <a:r>
            <a:rPr lang="fr-FR" sz="1400" i="1" kern="1200" dirty="0"/>
            <a:t> problème. </a:t>
          </a:r>
          <a:r>
            <a:rPr lang="fr-FR" sz="1400" kern="1200" dirty="0"/>
            <a:t>Comme le montrent ces exemples, le début et la fin du mot peuvent tous deux être tronqués. Ces mots tronqués peuvent ensuite intervenir à leur tour dans la formation de nouveaux mots par composition. C'est le cas par exemple de </a:t>
          </a:r>
          <a:r>
            <a:rPr lang="fr-FR" sz="1400" i="1" kern="1200" dirty="0" err="1"/>
            <a:t>publivore</a:t>
          </a:r>
          <a:r>
            <a:rPr lang="fr-FR" sz="1400" i="1" kern="1200" dirty="0"/>
            <a:t> </a:t>
          </a:r>
          <a:r>
            <a:rPr lang="fr-FR" sz="1400" kern="1200" dirty="0"/>
            <a:t>ou le premier composant </a:t>
          </a:r>
          <a:r>
            <a:rPr lang="fr-FR" sz="1400" i="1" kern="1200" dirty="0" err="1"/>
            <a:t>publi</a:t>
          </a:r>
          <a:r>
            <a:rPr lang="fr-FR" sz="1400" i="1" kern="1200" dirty="0"/>
            <a:t>- </a:t>
          </a:r>
          <a:r>
            <a:rPr lang="fr-FR" sz="1400" kern="1200" dirty="0"/>
            <a:t>est une forme tronquée de </a:t>
          </a:r>
          <a:r>
            <a:rPr lang="fr-FR" sz="1400" i="1" kern="1200" dirty="0"/>
            <a:t>publicité.</a:t>
          </a:r>
          <a:endParaRPr lang="fr-FR" sz="1400" kern="1200" dirty="0"/>
        </a:p>
      </dsp:txBody>
      <dsp:txXfrm rot="-5400000">
        <a:off x="3148700" y="134326"/>
        <a:ext cx="5463615" cy="2478361"/>
      </dsp:txXfrm>
    </dsp:sp>
    <dsp:sp modelId="{CAEE9A3E-7698-4458-8F15-B2F99A58DCED}">
      <dsp:nvSpPr>
        <dsp:cNvPr id="0" name=""/>
        <dsp:cNvSpPr/>
      </dsp:nvSpPr>
      <dsp:spPr>
        <a:xfrm>
          <a:off x="0" y="229441"/>
          <a:ext cx="3148699" cy="2288131"/>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fr-FR" sz="3900" kern="1200" dirty="0"/>
            <a:t>Abréviation</a:t>
          </a:r>
        </a:p>
      </dsp:txBody>
      <dsp:txXfrm>
        <a:off x="111697" y="341138"/>
        <a:ext cx="2925305" cy="2064737"/>
      </dsp:txXfrm>
    </dsp:sp>
    <dsp:sp modelId="{3FE85DBB-2855-4623-884A-1CEB8BC43716}">
      <dsp:nvSpPr>
        <dsp:cNvPr id="0" name=""/>
        <dsp:cNvSpPr/>
      </dsp:nvSpPr>
      <dsp:spPr>
        <a:xfrm rot="5400000">
          <a:off x="5038105" y="1203652"/>
          <a:ext cx="1830504" cy="5603160"/>
        </a:xfrm>
        <a:prstGeom prst="round2SameRect">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fr-FR" sz="1400" kern="1200" dirty="0"/>
            <a:t> Processus qui consiste à mettre ensemble des mots qui partagent une partie de leurs syllabes en effaçant les doublons, comme dans</a:t>
          </a:r>
          <a:r>
            <a:rPr lang="fr-FR" sz="1400" i="1" kern="1200" dirty="0"/>
            <a:t> franglais </a:t>
          </a:r>
          <a:r>
            <a:rPr lang="fr-FR" sz="1400" kern="1200" dirty="0"/>
            <a:t>(à partir </a:t>
          </a:r>
          <a:r>
            <a:rPr lang="fr-FR" sz="1400" i="1" kern="1200" dirty="0"/>
            <a:t>de, français </a:t>
          </a:r>
          <a:r>
            <a:rPr lang="fr-FR" sz="1400" kern="1200" dirty="0"/>
            <a:t>et </a:t>
          </a:r>
          <a:r>
            <a:rPr lang="fr-FR" sz="1400" i="1" kern="1200" dirty="0"/>
            <a:t>anglais) </a:t>
          </a:r>
          <a:r>
            <a:rPr lang="fr-FR" sz="1400" kern="1200" dirty="0"/>
            <a:t>et </a:t>
          </a:r>
          <a:r>
            <a:rPr lang="fr-FR" sz="1400" i="1" kern="1200" dirty="0"/>
            <a:t>informatique (information </a:t>
          </a:r>
          <a:r>
            <a:rPr lang="fr-FR" sz="1400" kern="1200" dirty="0"/>
            <a:t>et </a:t>
          </a:r>
          <a:r>
            <a:rPr lang="fr-FR" sz="1400" i="1" kern="1200" dirty="0"/>
            <a:t>automatique). </a:t>
          </a:r>
          <a:r>
            <a:rPr lang="fr-FR" sz="1400" kern="1200" dirty="0"/>
            <a:t>Chez Lewis Carroll, on trouve des mots-valises très créatifs, comme </a:t>
          </a:r>
          <a:r>
            <a:rPr lang="fr-FR" sz="1400" i="1" kern="1200" dirty="0" err="1"/>
            <a:t>slictueux</a:t>
          </a:r>
          <a:r>
            <a:rPr lang="fr-FR" sz="1400" i="1" kern="1200" dirty="0"/>
            <a:t>, </a:t>
          </a:r>
          <a:r>
            <a:rPr lang="fr-FR" sz="1400" kern="1200" dirty="0"/>
            <a:t>qui signifie </a:t>
          </a:r>
          <a:r>
            <a:rPr lang="fr-FR" sz="1400" i="1" kern="1200" dirty="0"/>
            <a:t>«souple, actif, onctueux».</a:t>
          </a:r>
          <a:endParaRPr lang="fr-FR" sz="1400" kern="1200" dirty="0"/>
        </a:p>
      </dsp:txBody>
      <dsp:txXfrm rot="-5400000">
        <a:off x="3151777" y="3179338"/>
        <a:ext cx="5513802" cy="1651788"/>
      </dsp:txXfrm>
    </dsp:sp>
    <dsp:sp modelId="{29DC43EA-1297-432A-B90B-06DAA600CBA9}">
      <dsp:nvSpPr>
        <dsp:cNvPr id="0" name=""/>
        <dsp:cNvSpPr/>
      </dsp:nvSpPr>
      <dsp:spPr>
        <a:xfrm>
          <a:off x="0" y="2861167"/>
          <a:ext cx="3151777" cy="2288131"/>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fr-FR" sz="3900" kern="1200" dirty="0"/>
            <a:t>Mot-valise</a:t>
          </a:r>
        </a:p>
      </dsp:txBody>
      <dsp:txXfrm>
        <a:off x="111697" y="2972864"/>
        <a:ext cx="2928383" cy="20647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90255-7E24-4A40-93C6-DB840B8D3672}">
      <dsp:nvSpPr>
        <dsp:cNvPr id="0" name=""/>
        <dsp:cNvSpPr/>
      </dsp:nvSpPr>
      <dsp:spPr>
        <a:xfrm rot="5400000">
          <a:off x="4129372" y="-979492"/>
          <a:ext cx="2472799" cy="5050138"/>
        </a:xfrm>
        <a:prstGeom prst="round2SameRect">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Mots sont construits sur le début de plusieurs mots mis ensemble. On a par exemple </a:t>
          </a:r>
          <a:r>
            <a:rPr lang="fr-FR" sz="1700" i="1" kern="1200" dirty="0"/>
            <a:t>bobo, </a:t>
          </a:r>
          <a:r>
            <a:rPr lang="fr-FR" sz="1700" kern="1200" dirty="0"/>
            <a:t>à partir de </a:t>
          </a:r>
          <a:r>
            <a:rPr lang="fr-FR" sz="1700" i="1" kern="1200" dirty="0"/>
            <a:t>bourgeois bohème. </a:t>
          </a:r>
          <a:r>
            <a:rPr lang="fr-FR" sz="1700" kern="1200" dirty="0"/>
            <a:t>De manière similaire, certains mots proviennent de sigles, c'est-à-dire de la première lettre de plusieurs mots comme </a:t>
          </a:r>
          <a:r>
            <a:rPr lang="fr-FR" sz="1700" i="1" kern="1200" dirty="0"/>
            <a:t>ADN </a:t>
          </a:r>
          <a:r>
            <a:rPr lang="fr-FR" sz="1700" kern="1200" dirty="0"/>
            <a:t>pour </a:t>
          </a:r>
          <a:r>
            <a:rPr lang="fr-FR" sz="1700" i="1" kern="1200" dirty="0"/>
            <a:t>acide désoxyribonucléique.</a:t>
          </a:r>
          <a:endParaRPr lang="fr-FR" sz="1700" kern="1200" dirty="0"/>
        </a:p>
      </dsp:txBody>
      <dsp:txXfrm rot="-5400000">
        <a:off x="2840703" y="429889"/>
        <a:ext cx="4929426" cy="2231375"/>
      </dsp:txXfrm>
    </dsp:sp>
    <dsp:sp modelId="{28C0481E-71B7-4BCD-8090-D0C540ED4C33}">
      <dsp:nvSpPr>
        <dsp:cNvPr id="0" name=""/>
        <dsp:cNvSpPr/>
      </dsp:nvSpPr>
      <dsp:spPr>
        <a:xfrm>
          <a:off x="0" y="77"/>
          <a:ext cx="2840703" cy="309099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fr-FR" sz="2100" b="1" kern="1200" dirty="0"/>
            <a:t>acronymes</a:t>
          </a:r>
          <a:endParaRPr lang="fr-FR" sz="2100" kern="1200" dirty="0"/>
        </a:p>
      </dsp:txBody>
      <dsp:txXfrm>
        <a:off x="138672" y="138749"/>
        <a:ext cx="2563359" cy="2813655"/>
      </dsp:txXfrm>
    </dsp:sp>
    <dsp:sp modelId="{4C2F54BE-BCAF-4C6E-AB48-469988758DFD}">
      <dsp:nvSpPr>
        <dsp:cNvPr id="0" name=""/>
        <dsp:cNvSpPr/>
      </dsp:nvSpPr>
      <dsp:spPr>
        <a:xfrm rot="5400000">
          <a:off x="4129372" y="2266057"/>
          <a:ext cx="2472799" cy="5050138"/>
        </a:xfrm>
        <a:prstGeom prst="round2SameRect">
          <a:avLst/>
        </a:prstGeom>
        <a:solidFill>
          <a:schemeClr val="accent1">
            <a:alpha val="90000"/>
            <a:tint val="40000"/>
            <a:hueOff val="0"/>
            <a:satOff val="0"/>
            <a:lumOff val="0"/>
            <a:alphaOff val="0"/>
          </a:schemeClr>
        </a:solidFill>
        <a:ln w="48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fr-FR" sz="1700" kern="1200" dirty="0"/>
            <a:t>Lorsqu'un mot est utilisé tel quel dans une autre catégorie grammaticale. Par conversion, le mot </a:t>
          </a:r>
          <a:r>
            <a:rPr lang="fr-FR" sz="1700" i="1" kern="1200" dirty="0"/>
            <a:t>orange </a:t>
          </a:r>
          <a:r>
            <a:rPr lang="fr-FR" sz="1700" kern="1200" dirty="0"/>
            <a:t>est passé d'un nom de fruit (une </a:t>
          </a:r>
          <a:r>
            <a:rPr lang="fr-FR" sz="1700" i="1" kern="1200" dirty="0"/>
            <a:t>orange </a:t>
          </a:r>
          <a:r>
            <a:rPr lang="fr-FR" sz="1700" kern="1200" dirty="0"/>
            <a:t>bien mûre) à un adjectif de couleur (un pull </a:t>
          </a:r>
          <a:r>
            <a:rPr lang="fr-FR" sz="1700" i="1" kern="1200" dirty="0"/>
            <a:t>orange). </a:t>
          </a:r>
          <a:r>
            <a:rPr lang="fr-FR" sz="1700" kern="1200" dirty="0"/>
            <a:t>Dans certains cas, ce passage nécessite un ajustement minimal, notamment entre les verbes </a:t>
          </a:r>
          <a:r>
            <a:rPr lang="fr-FR" sz="1700" i="1" kern="1200" dirty="0"/>
            <a:t>(nager) </a:t>
          </a:r>
          <a:r>
            <a:rPr lang="fr-FR" sz="1700" kern="1200" dirty="0"/>
            <a:t>et les noms d'action dits déverbaux (la </a:t>
          </a:r>
          <a:r>
            <a:rPr lang="fr-FR" sz="1700" i="1" kern="1200" dirty="0"/>
            <a:t>nagé).</a:t>
          </a:r>
          <a:endParaRPr lang="fr-FR" sz="1700" kern="1200" dirty="0"/>
        </a:p>
      </dsp:txBody>
      <dsp:txXfrm rot="-5400000">
        <a:off x="2840703" y="3675438"/>
        <a:ext cx="4929426" cy="2231375"/>
      </dsp:txXfrm>
    </dsp:sp>
    <dsp:sp modelId="{3A1147EB-9C5F-4F04-B9AA-4CFE661559D3}">
      <dsp:nvSpPr>
        <dsp:cNvPr id="0" name=""/>
        <dsp:cNvSpPr/>
      </dsp:nvSpPr>
      <dsp:spPr>
        <a:xfrm>
          <a:off x="0" y="3245626"/>
          <a:ext cx="2840703" cy="309099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fr-FR" sz="2100" b="1" kern="1200" dirty="0"/>
            <a:t>conversion </a:t>
          </a:r>
          <a:r>
            <a:rPr lang="fr-FR" sz="2100" kern="1200" dirty="0"/>
            <a:t>ou </a:t>
          </a:r>
          <a:r>
            <a:rPr lang="fr-FR" sz="2100" b="1" kern="1200" dirty="0" err="1"/>
            <a:t>transcatégorisation</a:t>
          </a:r>
          <a:endParaRPr lang="fr-FR" sz="2100" kern="1200" dirty="0"/>
        </a:p>
      </dsp:txBody>
      <dsp:txXfrm>
        <a:off x="138672" y="3384298"/>
        <a:ext cx="2563359" cy="281365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DA1D08E-8A9F-4B54-A5DC-B52D110753BE}" type="datetime1">
              <a:rPr lang="it-IT" smtClean="0"/>
              <a:t>08/12/2022</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6834459-7356-44BF-850D-8B30C4FB3B6B}" type="slidenum">
              <a:rPr lang="it-IT"/>
              <a:t>‹N›</a:t>
            </a:fld>
            <a:endParaRPr lang="it-IT"/>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1E1426A-FEA2-4562-8B81-624F47BF2E70}" type="datetime1">
              <a:rPr lang="it-IT" noProof="0" smtClean="0"/>
              <a:t>08/12/2022</a:t>
            </a:fld>
            <a:endParaRPr lang="it-IT" noProof="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A3C37BE-C303-496D-B5CD-85F2937540FC}" type="slidenum">
              <a:rPr lang="it-IT" noProof="0"/>
              <a:t>‹N›</a:t>
            </a:fld>
            <a:endParaRPr lang="it-IT"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r>
              <a:rPr lang="it-IT" b="1" i="1">
                <a:latin typeface="Arial" pitchFamily="34" charset="0"/>
                <a:cs typeface="Arial" pitchFamily="34" charset="0"/>
              </a:rPr>
              <a:t>NOTA:</a:t>
            </a:r>
          </a:p>
          <a:p>
            <a:pPr rtl="0"/>
            <a:r>
              <a:rPr lang="it-IT" i="1">
                <a:latin typeface="Arial" pitchFamily="34" charset="0"/>
                <a:cs typeface="Arial" pitchFamily="34" charset="0"/>
              </a:rPr>
              <a:t>per cambiare l'immagine in questa diapositiva, selezionarla ed eliminarla. Quindi fare clic sull'icona Immagini nel segnaposto per inserire l'immagine desiderata.</a:t>
            </a:r>
          </a:p>
        </p:txBody>
      </p:sp>
      <p:sp>
        <p:nvSpPr>
          <p:cNvPr id="4" name="Segnaposto numero diapositiva 3"/>
          <p:cNvSpPr>
            <a:spLocks noGrp="1"/>
          </p:cNvSpPr>
          <p:nvPr>
            <p:ph type="sldNum" sz="quarter" idx="10"/>
          </p:nvPr>
        </p:nvSpPr>
        <p:spPr/>
        <p:txBody>
          <a:bodyPr rtlCol="0"/>
          <a:lstStyle/>
          <a:p>
            <a:pPr rtl="0"/>
            <a:fld id="{0A3C37BE-C303-496D-B5CD-85F2937540FC}" type="slidenum">
              <a:rPr lang="it-IT" smtClean="0"/>
              <a:t>1</a:t>
            </a:fld>
            <a:endParaRPr lang="it-IT"/>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Rettango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pic>
        <p:nvPicPr>
          <p:cNvPr id="11" name="Immagin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olo 1"/>
          <p:cNvSpPr>
            <a:spLocks noGrp="1"/>
          </p:cNvSpPr>
          <p:nvPr>
            <p:ph type="ctrTitle"/>
          </p:nvPr>
        </p:nvSpPr>
        <p:spPr>
          <a:xfrm>
            <a:off x="1104900" y="2292094"/>
            <a:ext cx="10096500" cy="2219691"/>
          </a:xfrm>
        </p:spPr>
        <p:txBody>
          <a:bodyPr rtlCol="0" anchor="ctr">
            <a:normAutofit/>
          </a:bodyPr>
          <a:lstStyle>
            <a:lvl1pPr algn="l">
              <a:defRPr sz="4400" cap="all" baseline="0"/>
            </a:lvl1pPr>
          </a:lstStyle>
          <a:p>
            <a:pPr rtl="0"/>
            <a:r>
              <a:rPr lang="it-IT" noProof="0"/>
              <a:t>Fare clic per modificare lo stile del titolo dello schema</a:t>
            </a:r>
          </a:p>
        </p:txBody>
      </p:sp>
      <p:sp>
        <p:nvSpPr>
          <p:cNvPr id="3" name="Sottotitolo 2"/>
          <p:cNvSpPr>
            <a:spLocks noGrp="1"/>
          </p:cNvSpPr>
          <p:nvPr>
            <p:ph type="subTitle" idx="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7" name="Rettango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4" name="Segnaposto data 3"/>
          <p:cNvSpPr>
            <a:spLocks noGrp="1"/>
          </p:cNvSpPr>
          <p:nvPr>
            <p:ph type="dt" sz="half" idx="10"/>
          </p:nvPr>
        </p:nvSpPr>
        <p:spPr/>
        <p:txBody>
          <a:bodyPr rtlCol="0"/>
          <a:lstStyle>
            <a:lvl1pPr>
              <a:defRPr baseline="0">
                <a:solidFill>
                  <a:schemeClr val="tx1">
                    <a:lumMod val="20000"/>
                    <a:lumOff val="80000"/>
                  </a:schemeClr>
                </a:solidFill>
              </a:defRPr>
            </a:lvl1pPr>
          </a:lstStyle>
          <a:p>
            <a:pPr rtl="0"/>
            <a:fld id="{57357D53-8FB3-4E65-898F-CE944B0347C8}" type="datetime1">
              <a:rPr lang="it-IT" noProof="0" smtClean="0"/>
              <a:t>08/12/2022</a:t>
            </a:fld>
            <a:endParaRPr lang="it-IT" noProof="0"/>
          </a:p>
        </p:txBody>
      </p:sp>
      <p:sp>
        <p:nvSpPr>
          <p:cNvPr id="5" name="Segnaposto piè di pagina 4"/>
          <p:cNvSpPr>
            <a:spLocks noGrp="1"/>
          </p:cNvSpPr>
          <p:nvPr>
            <p:ph type="ftr" sz="quarter" idx="11"/>
          </p:nvPr>
        </p:nvSpPr>
        <p:spPr/>
        <p:txBody>
          <a:bodyPr rtlCol="0"/>
          <a:lstStyle>
            <a:lvl1pPr>
              <a:defRPr baseline="0">
                <a:solidFill>
                  <a:schemeClr val="tx1">
                    <a:lumMod val="20000"/>
                    <a:lumOff val="80000"/>
                  </a:schemeClr>
                </a:solidFill>
              </a:defRPr>
            </a:lvl1pPr>
          </a:lstStyle>
          <a:p>
            <a:pPr rtl="0"/>
            <a:endParaRPr lang="it-IT" noProof="0"/>
          </a:p>
        </p:txBody>
      </p:sp>
      <p:sp>
        <p:nvSpPr>
          <p:cNvPr id="6" name="Segnaposto numero diapositiva 5"/>
          <p:cNvSpPr>
            <a:spLocks noGrp="1"/>
          </p:cNvSpPr>
          <p:nvPr>
            <p:ph type="sldNum" sz="quarter" idx="12"/>
          </p:nvPr>
        </p:nvSpPr>
        <p:spPr/>
        <p:txBody>
          <a:bodyPr rtlCol="0"/>
          <a:lstStyle>
            <a:lvl1pPr>
              <a:defRPr baseline="0">
                <a:solidFill>
                  <a:schemeClr val="tx1">
                    <a:lumMod val="20000"/>
                    <a:lumOff val="80000"/>
                  </a:schemeClr>
                </a:solidFill>
              </a:defRPr>
            </a:lvl1pPr>
          </a:lstStyle>
          <a:p>
            <a:pPr rtl="0"/>
            <a:fld id="{0FF54DE5-C571-48E8-A5BC-B369434E2F44}" type="slidenum">
              <a:rPr lang="it-IT" noProof="0" smtClean="0"/>
              <a:pPr/>
              <a:t>‹N›</a:t>
            </a:fld>
            <a:endParaRPr lang="it-IT" noProof="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chor="b"/>
          <a:lstStyle>
            <a:lvl1pPr>
              <a:defRPr sz="3200"/>
            </a:lvl1pPr>
          </a:lstStyle>
          <a:p>
            <a:pPr rtl="0"/>
            <a:r>
              <a:rPr lang="it-IT" noProof="0"/>
              <a:t>Fare clic per modificare lo stile del titolo dello schema</a:t>
            </a:r>
          </a:p>
        </p:txBody>
      </p:sp>
      <p:sp>
        <p:nvSpPr>
          <p:cNvPr id="4" name="Segnaposto testo 3"/>
          <p:cNvSpPr>
            <a:spLocks noGrp="1"/>
          </p:cNvSpPr>
          <p:nvPr>
            <p:ph type="body" sz="half" idx="2"/>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Fare clic per modificare gli stili del testo dello schema</a:t>
            </a:r>
          </a:p>
        </p:txBody>
      </p:sp>
      <p:sp>
        <p:nvSpPr>
          <p:cNvPr id="3" name="Segnaposto immagine 2" descr="Segnaposto vuoto per aggiungere un'immagine. Fare clic sul segnaposto e selezionare l'immagine che si vuole aggiungere."/>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p>
        </p:txBody>
      </p:sp>
      <p:sp>
        <p:nvSpPr>
          <p:cNvPr id="5" name="Segnaposto data 4"/>
          <p:cNvSpPr>
            <a:spLocks noGrp="1"/>
          </p:cNvSpPr>
          <p:nvPr>
            <p:ph type="dt" sz="half" idx="10"/>
          </p:nvPr>
        </p:nvSpPr>
        <p:spPr/>
        <p:txBody>
          <a:bodyPr rtlCol="0"/>
          <a:lstStyle/>
          <a:p>
            <a:pPr rtl="0"/>
            <a:fld id="{BE95BFD7-91A4-478D-8FD9-9CEB30EEA1D7}" type="datetime1">
              <a:rPr lang="it-IT" noProof="0" smtClean="0"/>
              <a:t>08/12/2022</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testo verticale 2"/>
          <p:cNvSpPr>
            <a:spLocks noGrp="1"/>
          </p:cNvSpPr>
          <p:nvPr>
            <p:ph type="body" orient="vert" idx="1"/>
          </p:nvPr>
        </p:nvSpPr>
        <p:spPr/>
        <p:txBody>
          <a:bodyPr vert="eaVert"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data 3"/>
          <p:cNvSpPr>
            <a:spLocks noGrp="1"/>
          </p:cNvSpPr>
          <p:nvPr>
            <p:ph type="dt" sz="half" idx="10"/>
          </p:nvPr>
        </p:nvSpPr>
        <p:spPr/>
        <p:txBody>
          <a:bodyPr rtlCol="0"/>
          <a:lstStyle/>
          <a:p>
            <a:pPr rtl="0"/>
            <a:fld id="{8D521F72-A3A7-4E18-B26E-DF4DCD533BA2}" type="datetime1">
              <a:rPr lang="it-IT" noProof="0" smtClean="0"/>
              <a:t>08/12/2022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372600" y="365125"/>
            <a:ext cx="1714500" cy="5811838"/>
          </a:xfrm>
        </p:spPr>
        <p:txBody>
          <a:bodyPr vert="eaVert" rtlCol="0"/>
          <a:lstStyle/>
          <a:p>
            <a:pPr rtl="0"/>
            <a:r>
              <a:rPr lang="it-IT" noProof="0"/>
              <a:t>Fare clic per modificare lo stile del titolo dello schema</a:t>
            </a:r>
          </a:p>
        </p:txBody>
      </p:sp>
      <p:sp>
        <p:nvSpPr>
          <p:cNvPr id="3" name="Segnaposto testo verticale 2"/>
          <p:cNvSpPr>
            <a:spLocks noGrp="1"/>
          </p:cNvSpPr>
          <p:nvPr>
            <p:ph type="body" orient="vert" idx="1"/>
          </p:nvPr>
        </p:nvSpPr>
        <p:spPr>
          <a:xfrm>
            <a:off x="1104900" y="365125"/>
            <a:ext cx="8098896" cy="5811838"/>
          </a:xfrm>
        </p:spPr>
        <p:txBody>
          <a:bodyPr vert="eaVert"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data 3"/>
          <p:cNvSpPr>
            <a:spLocks noGrp="1"/>
          </p:cNvSpPr>
          <p:nvPr>
            <p:ph type="dt" sz="half" idx="10"/>
          </p:nvPr>
        </p:nvSpPr>
        <p:spPr/>
        <p:txBody>
          <a:bodyPr rtlCol="0"/>
          <a:lstStyle/>
          <a:p>
            <a:pPr rtl="0"/>
            <a:fld id="{61083475-3B2C-4257-97FB-E5566CB3FAF8}" type="datetime1">
              <a:rPr lang="it-IT" noProof="0" smtClean="0"/>
              <a:t>08/12/2022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a:t>‹N›</a:t>
            </a:fld>
            <a:endParaRPr lang="it-IT" noProof="0"/>
          </a:p>
        </p:txBody>
      </p:sp>
      <p:grpSp>
        <p:nvGrpSpPr>
          <p:cNvPr id="7" name="Gruppo 6"/>
          <p:cNvGrpSpPr/>
          <p:nvPr/>
        </p:nvGrpSpPr>
        <p:grpSpPr>
          <a:xfrm rot="5400000">
            <a:off x="6514047" y="3228843"/>
            <a:ext cx="5632704" cy="84403"/>
            <a:chOff x="1073150" y="1219201"/>
            <a:chExt cx="10058400" cy="63125"/>
          </a:xfrm>
        </p:grpSpPr>
        <p:cxnSp>
          <p:nvCxnSpPr>
            <p:cNvPr id="8" name="Connettore diritto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9A02612B-950C-4B69-B3CC-A899FF39363D}" type="datetime1">
              <a:rPr lang="it-IT" noProof="0" smtClean="0"/>
              <a:t>08/12/2022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immagine">
    <p:spTree>
      <p:nvGrpSpPr>
        <p:cNvPr id="1" name=""/>
        <p:cNvGrpSpPr/>
        <p:nvPr/>
      </p:nvGrpSpPr>
      <p:grpSpPr>
        <a:xfrm>
          <a:off x="0" y="0"/>
          <a:ext cx="0" cy="0"/>
          <a:chOff x="0" y="0"/>
          <a:chExt cx="0" cy="0"/>
        </a:xfrm>
      </p:grpSpPr>
      <p:sp>
        <p:nvSpPr>
          <p:cNvPr id="2" name="Titolo 1"/>
          <p:cNvSpPr>
            <a:spLocks noGrp="1"/>
          </p:cNvSpPr>
          <p:nvPr>
            <p:ph type="ctrTitle"/>
          </p:nvPr>
        </p:nvSpPr>
        <p:spPr>
          <a:xfrm>
            <a:off x="1104900" y="2292094"/>
            <a:ext cx="5734050" cy="2219691"/>
          </a:xfrm>
        </p:spPr>
        <p:txBody>
          <a:bodyPr rtlCol="0" anchor="ctr">
            <a:normAutofit/>
          </a:bodyPr>
          <a:lstStyle>
            <a:lvl1pPr algn="l">
              <a:defRPr sz="4400" cap="all" baseline="0"/>
            </a:lvl1pPr>
          </a:lstStyle>
          <a:p>
            <a:pPr rtl="0"/>
            <a:r>
              <a:rPr lang="it-IT" noProof="0"/>
              <a:t>Fare clic per modificare lo stile del titolo dello schema</a:t>
            </a:r>
          </a:p>
        </p:txBody>
      </p:sp>
      <p:sp>
        <p:nvSpPr>
          <p:cNvPr id="3" name="Sottotitolo 2"/>
          <p:cNvSpPr>
            <a:spLocks noGrp="1"/>
          </p:cNvSpPr>
          <p:nvPr>
            <p:ph type="subTitle" idx="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11" name="Segnaposto immagine 10" descr="Segnaposto vuoto per aggiungere un'immagine. Fare clic sul segnaposto e selezionare l'immagine che si vuole aggiungere."/>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it-IT" noProof="0"/>
              <a:t>Fare clic sull'icona per inserire un'immagine</a:t>
            </a:r>
          </a:p>
        </p:txBody>
      </p:sp>
      <p:sp>
        <p:nvSpPr>
          <p:cNvPr id="8" name="Rettangolo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grpSp>
        <p:nvGrpSpPr>
          <p:cNvPr id="14" name="Gruppo 13"/>
          <p:cNvGrpSpPr/>
          <p:nvPr/>
        </p:nvGrpSpPr>
        <p:grpSpPr>
          <a:xfrm>
            <a:off x="0" y="1143000"/>
            <a:ext cx="12192000" cy="63125"/>
            <a:chOff x="507492" y="1501519"/>
            <a:chExt cx="8129016" cy="63125"/>
          </a:xfrm>
        </p:grpSpPr>
        <p:cxnSp>
          <p:nvCxnSpPr>
            <p:cNvPr id="15" name="Connettore diritto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Immagin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uppo 12"/>
          <p:cNvGrpSpPr/>
          <p:nvPr/>
        </p:nvGrpSpPr>
        <p:grpSpPr>
          <a:xfrm rot="10800000">
            <a:off x="0" y="5645510"/>
            <a:ext cx="12192000" cy="63125"/>
            <a:chOff x="507492" y="1501519"/>
            <a:chExt cx="8129016" cy="63125"/>
          </a:xfrm>
        </p:grpSpPr>
        <p:cxnSp>
          <p:nvCxnSpPr>
            <p:cNvPr id="17" name="Connettore diritto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ttangolo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uppo 7"/>
          <p:cNvGrpSpPr/>
          <p:nvPr/>
        </p:nvGrpSpPr>
        <p:grpSpPr>
          <a:xfrm>
            <a:off x="0" y="2514600"/>
            <a:ext cx="12192000" cy="3194035"/>
            <a:chOff x="647402" y="2514600"/>
            <a:chExt cx="10838688" cy="3194035"/>
          </a:xfrm>
        </p:grpSpPr>
        <p:grpSp>
          <p:nvGrpSpPr>
            <p:cNvPr id="9" name="Gruppo 8"/>
            <p:cNvGrpSpPr/>
            <p:nvPr/>
          </p:nvGrpSpPr>
          <p:grpSpPr>
            <a:xfrm>
              <a:off x="647402" y="2514600"/>
              <a:ext cx="10838688" cy="63125"/>
              <a:chOff x="507492" y="1501519"/>
              <a:chExt cx="8129016" cy="63125"/>
            </a:xfrm>
          </p:grpSpPr>
          <p:cxnSp>
            <p:nvCxnSpPr>
              <p:cNvPr id="14" name="Connettore diritto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ttangolo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grpSp>
          <p:nvGrpSpPr>
            <p:cNvPr id="11" name="Gruppo 10"/>
            <p:cNvGrpSpPr/>
            <p:nvPr/>
          </p:nvGrpSpPr>
          <p:grpSpPr>
            <a:xfrm rot="10800000">
              <a:off x="647402" y="5645510"/>
              <a:ext cx="10838688" cy="63125"/>
              <a:chOff x="507492" y="1501519"/>
              <a:chExt cx="8129016" cy="63125"/>
            </a:xfrm>
          </p:grpSpPr>
          <p:cxnSp>
            <p:nvCxnSpPr>
              <p:cNvPr id="12" name="Connettore diritto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Immagin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olo 1"/>
          <p:cNvSpPr>
            <a:spLocks noGrp="1"/>
          </p:cNvSpPr>
          <p:nvPr>
            <p:ph type="title"/>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it-IT" noProof="0"/>
              <a:t>Fare clic per modificare lo stile del titolo dello schema</a:t>
            </a:r>
          </a:p>
        </p:txBody>
      </p:sp>
      <p:sp>
        <p:nvSpPr>
          <p:cNvPr id="3" name="Segnaposto testo 2"/>
          <p:cNvSpPr>
            <a:spLocks noGrp="1"/>
          </p:cNvSpPr>
          <p:nvPr>
            <p:ph type="body" idx="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gli stili del testo dello schema</a:t>
            </a:r>
          </a:p>
        </p:txBody>
      </p:sp>
      <p:sp>
        <p:nvSpPr>
          <p:cNvPr id="4" name="Segnaposto data 3"/>
          <p:cNvSpPr>
            <a:spLocks noGrp="1"/>
          </p:cNvSpPr>
          <p:nvPr>
            <p:ph type="dt" sz="half" idx="10"/>
          </p:nvPr>
        </p:nvSpPr>
        <p:spPr/>
        <p:txBody>
          <a:bodyPr rtlCol="0"/>
          <a:lstStyle/>
          <a:p>
            <a:pPr rtl="0"/>
            <a:fld id="{13F6C6B6-6359-4C94-ABF9-C406F36C33CA}" type="datetime1">
              <a:rPr lang="it-IT" noProof="0" smtClean="0"/>
              <a:t>08/12/2022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contenuto 2"/>
          <p:cNvSpPr>
            <a:spLocks noGrp="1"/>
          </p:cNvSpPr>
          <p:nvPr>
            <p:ph sz="half" idx="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p:cNvSpPr>
            <a:spLocks noGrp="1"/>
          </p:cNvSpPr>
          <p:nvPr>
            <p:ph sz="half" idx="2"/>
          </p:nvPr>
        </p:nvSpPr>
        <p:spPr>
          <a:xfrm>
            <a:off x="6172200" y="1600200"/>
            <a:ext cx="4914900" cy="4571999"/>
          </a:xfrm>
        </p:spPr>
        <p:txBody>
          <a:bodyPr rtlCol="0"/>
          <a:lstStyle>
            <a:lvl5pPr>
              <a:defRPr/>
            </a:lvl5pPr>
            <a:lvl6pPr>
              <a:defRPr/>
            </a:lvl6pPr>
            <a:lvl7pPr>
              <a:defRPr/>
            </a:lvl7pPr>
            <a:lvl8pPr>
              <a:defRPr/>
            </a:lvl8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80E5DF46-A41A-4BE5-9396-C6E7ECBE5CF6}" type="datetime1">
              <a:rPr lang="it-IT" noProof="0" smtClean="0"/>
              <a:t>08/12/2022</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testo 2"/>
          <p:cNvSpPr>
            <a:spLocks noGrp="1"/>
          </p:cNvSpPr>
          <p:nvPr>
            <p:ph type="body" idx="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4" name="Segnaposto contenuto 3"/>
          <p:cNvSpPr>
            <a:spLocks noGrp="1"/>
          </p:cNvSpPr>
          <p:nvPr>
            <p:ph sz="half" idx="2"/>
          </p:nvPr>
        </p:nvSpPr>
        <p:spPr>
          <a:xfrm>
            <a:off x="1104900" y="2424112"/>
            <a:ext cx="4919472" cy="3748088"/>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p:cNvSpPr>
            <a:spLocks noGrp="1"/>
          </p:cNvSpPr>
          <p:nvPr>
            <p:ph type="body" sz="quarter" idx="3"/>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6" name="Segnaposto contenuto 5"/>
          <p:cNvSpPr>
            <a:spLocks noGrp="1"/>
          </p:cNvSpPr>
          <p:nvPr>
            <p:ph sz="quarter" idx="4"/>
          </p:nvPr>
        </p:nvSpPr>
        <p:spPr>
          <a:xfrm>
            <a:off x="6166110" y="2424112"/>
            <a:ext cx="4919472" cy="3748088"/>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p:cNvSpPr>
            <a:spLocks noGrp="1"/>
          </p:cNvSpPr>
          <p:nvPr>
            <p:ph type="dt" sz="half" idx="10"/>
          </p:nvPr>
        </p:nvSpPr>
        <p:spPr/>
        <p:txBody>
          <a:bodyPr rtlCol="0"/>
          <a:lstStyle/>
          <a:p>
            <a:pPr rtl="0"/>
            <a:fld id="{7BD6F3B3-053B-47CE-B08C-DE0DB4B8B5D8}" type="datetime1">
              <a:rPr lang="it-IT" noProof="0" smtClean="0"/>
              <a:t>08/12/2022</a:t>
            </a:fld>
            <a:endParaRPr lang="it-IT" noProof="0"/>
          </a:p>
        </p:txBody>
      </p:sp>
      <p:sp>
        <p:nvSpPr>
          <p:cNvPr id="8" name="Segnaposto piè di pagina 7"/>
          <p:cNvSpPr>
            <a:spLocks noGrp="1"/>
          </p:cNvSpPr>
          <p:nvPr>
            <p:ph type="ftr" sz="quarter" idx="11"/>
          </p:nvPr>
        </p:nvSpPr>
        <p:spPr/>
        <p:txBody>
          <a:bodyPr rtlCol="0"/>
          <a:lstStyle/>
          <a:p>
            <a:pPr rtl="0"/>
            <a:endParaRPr lang="it-IT" noProof="0"/>
          </a:p>
        </p:txBody>
      </p:sp>
      <p:sp>
        <p:nvSpPr>
          <p:cNvPr id="9" name="Segnaposto numero diapositiva 8"/>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p>
        </p:txBody>
      </p:sp>
      <p:sp>
        <p:nvSpPr>
          <p:cNvPr id="3" name="Segnaposto data 2"/>
          <p:cNvSpPr>
            <a:spLocks noGrp="1"/>
          </p:cNvSpPr>
          <p:nvPr>
            <p:ph type="dt" sz="half" idx="10"/>
          </p:nvPr>
        </p:nvSpPr>
        <p:spPr/>
        <p:txBody>
          <a:bodyPr rtlCol="0"/>
          <a:lstStyle/>
          <a:p>
            <a:pPr rtl="0"/>
            <a:fld id="{8B019651-76A1-4332-BBF9-B85C4D198B2F}" type="datetime1">
              <a:rPr lang="it-IT" noProof="0" smtClean="0"/>
              <a:t>08/12/2022</a:t>
            </a:fld>
            <a:endParaRPr lang="it-IT" noProof="0"/>
          </a:p>
        </p:txBody>
      </p:sp>
      <p:sp>
        <p:nvSpPr>
          <p:cNvPr id="4" name="Segnaposto piè di pagina 3"/>
          <p:cNvSpPr>
            <a:spLocks noGrp="1"/>
          </p:cNvSpPr>
          <p:nvPr>
            <p:ph type="ftr" sz="quarter" idx="11"/>
          </p:nvPr>
        </p:nvSpPr>
        <p:spPr/>
        <p:txBody>
          <a:bodyPr rtlCol="0"/>
          <a:lstStyle/>
          <a:p>
            <a:pPr rtl="0"/>
            <a:endParaRPr lang="it-IT" noProof="0"/>
          </a:p>
        </p:txBody>
      </p:sp>
      <p:sp>
        <p:nvSpPr>
          <p:cNvPr id="5" name="Segnaposto numero diapositiva 4"/>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45C01DF8-12BB-40A3-9942-F3CAFDB4905A}" type="datetime1">
              <a:rPr lang="it-IT" noProof="0" smtClean="0"/>
              <a:t>08/12/2022</a:t>
            </a:fld>
            <a:endParaRPr lang="it-IT" noProof="0"/>
          </a:p>
        </p:txBody>
      </p:sp>
      <p:sp>
        <p:nvSpPr>
          <p:cNvPr id="3" name="Segnaposto piè di pagina 2"/>
          <p:cNvSpPr>
            <a:spLocks noGrp="1"/>
          </p:cNvSpPr>
          <p:nvPr>
            <p:ph type="ftr" sz="quarter" idx="11"/>
          </p:nvPr>
        </p:nvSpPr>
        <p:spPr/>
        <p:txBody>
          <a:bodyPr rtlCol="0"/>
          <a:lstStyle/>
          <a:p>
            <a:pPr rtl="0"/>
            <a:endParaRPr lang="it-IT" noProof="0"/>
          </a:p>
        </p:txBody>
      </p:sp>
      <p:sp>
        <p:nvSpPr>
          <p:cNvPr id="4" name="Segnaposto numero diapositiva 3"/>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chor="b"/>
          <a:lstStyle>
            <a:lvl1pPr>
              <a:defRPr sz="3200"/>
            </a:lvl1pPr>
          </a:lstStyle>
          <a:p>
            <a:pPr rtl="0"/>
            <a:r>
              <a:rPr lang="it-IT" noProof="0"/>
              <a:t>Fare clic per modificare lo stile del titolo dello schema</a:t>
            </a:r>
          </a:p>
        </p:txBody>
      </p:sp>
      <p:sp>
        <p:nvSpPr>
          <p:cNvPr id="4" name="Segnaposto testo 3"/>
          <p:cNvSpPr>
            <a:spLocks noGrp="1"/>
          </p:cNvSpPr>
          <p:nvPr>
            <p:ph type="body" sz="half" idx="2"/>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Fare clic per modificare gli stili del testo dello schema</a:t>
            </a:r>
          </a:p>
        </p:txBody>
      </p:sp>
      <p:sp>
        <p:nvSpPr>
          <p:cNvPr id="3" name="Segnaposto contenuto 2"/>
          <p:cNvSpPr>
            <a:spLocks noGrp="1"/>
          </p:cNvSpPr>
          <p:nvPr>
            <p:ph idx="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9545025F-F07F-4E77-AE38-5F985DA144BA}" type="datetime1">
              <a:rPr lang="it-IT" noProof="0" smtClean="0"/>
              <a:t>08/12/2022</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0FF54DE5-C571-48E8-A5BC-B369434E2F44}" type="slidenum">
              <a:rPr lang="it-IT" noProof="0"/>
              <a:t>‹N›</a:t>
            </a:fld>
            <a:endParaRPr lang="it-IT" noProof="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it-IT" noProof="0"/>
              <a:t>Fare clic per modificare lo stile del titolo</a:t>
            </a:r>
          </a:p>
        </p:txBody>
      </p:sp>
      <p:sp>
        <p:nvSpPr>
          <p:cNvPr id="3" name="Segnaposto testo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a:p>
            <a:pPr lvl="5" rtl="0"/>
            <a:r>
              <a:rPr lang="it-IT" noProof="0"/>
              <a:t>Sesto livello</a:t>
            </a:r>
          </a:p>
          <a:p>
            <a:pPr lvl="6" rtl="0"/>
            <a:r>
              <a:rPr lang="it-IT" noProof="0"/>
              <a:t>Settimo livello</a:t>
            </a:r>
          </a:p>
          <a:p>
            <a:pPr lvl="7" rtl="0"/>
            <a:r>
              <a:rPr lang="it-IT" noProof="0"/>
              <a:t>Ottavo livello</a:t>
            </a:r>
          </a:p>
          <a:p>
            <a:pPr lvl="8" rtl="0"/>
            <a:r>
              <a:rPr lang="it-IT" noProof="0"/>
              <a:t>Nono livello</a:t>
            </a:r>
          </a:p>
        </p:txBody>
      </p:sp>
      <p:sp>
        <p:nvSpPr>
          <p:cNvPr id="4" name="Segnaposto data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pPr rtl="0"/>
            <a:fld id="{0120D766-8702-4376-BA25-6EE9DAAC971C}" type="datetime1">
              <a:rPr lang="it-IT" noProof="0" smtClean="0"/>
              <a:t>08/12/2022</a:t>
            </a:fld>
            <a:endParaRPr lang="it-IT" noProof="0"/>
          </a:p>
        </p:txBody>
      </p:sp>
      <p:sp>
        <p:nvSpPr>
          <p:cNvPr id="5" name="Segnaposto piè di pagina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pPr rtl="0"/>
            <a:endParaRPr lang="it-IT" noProof="0"/>
          </a:p>
        </p:txBody>
      </p:sp>
      <p:sp>
        <p:nvSpPr>
          <p:cNvPr id="6" name="Segnaposto numero diapositiva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pPr rtl="0"/>
            <a:fld id="{0FF54DE5-C571-48E8-A5BC-B369434E2F44}" type="slidenum">
              <a:rPr lang="it-IT" noProof="0" smtClean="0"/>
              <a:pPr/>
              <a:t>‹N›</a:t>
            </a:fld>
            <a:endParaRPr lang="it-IT" noProof="0"/>
          </a:p>
        </p:txBody>
      </p:sp>
      <p:grpSp>
        <p:nvGrpSpPr>
          <p:cNvPr id="15" name="Gruppo 14"/>
          <p:cNvGrpSpPr/>
          <p:nvPr/>
        </p:nvGrpSpPr>
        <p:grpSpPr>
          <a:xfrm>
            <a:off x="1103376" y="1219201"/>
            <a:ext cx="9985248" cy="84403"/>
            <a:chOff x="1073150" y="1219201"/>
            <a:chExt cx="10058400" cy="63125"/>
          </a:xfrm>
        </p:grpSpPr>
        <p:cxnSp>
          <p:nvCxnSpPr>
            <p:cNvPr id="13" name="Connettore diritto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a:xfrm>
            <a:off x="1104900" y="2292094"/>
            <a:ext cx="5734050" cy="2219691"/>
          </a:xfrm>
        </p:spPr>
        <p:txBody>
          <a:bodyPr rtlCol="0" anchor="ctr">
            <a:normAutofit fontScale="90000"/>
          </a:bodyPr>
          <a:lstStyle/>
          <a:p>
            <a:pPr rtl="0"/>
            <a:r>
              <a:rPr lang="it-IT" dirty="0"/>
              <a:t>Bref </a:t>
            </a:r>
            <a:r>
              <a:rPr lang="it-IT" dirty="0" err="1"/>
              <a:t>aperçu</a:t>
            </a:r>
            <a:r>
              <a:rPr lang="it-IT" dirty="0"/>
              <a:t> sur les </a:t>
            </a:r>
            <a:r>
              <a:rPr lang="it-IT" dirty="0" err="1"/>
              <a:t>procédés</a:t>
            </a:r>
            <a:r>
              <a:rPr lang="it-IT" dirty="0"/>
              <a:t> de </a:t>
            </a:r>
            <a:r>
              <a:rPr lang="it-IT" dirty="0" err="1"/>
              <a:t>formation</a:t>
            </a:r>
            <a:r>
              <a:rPr lang="it-IT" dirty="0"/>
              <a:t> des mots</a:t>
            </a:r>
          </a:p>
        </p:txBody>
      </p:sp>
      <p:sp>
        <p:nvSpPr>
          <p:cNvPr id="7" name="Sottotitolo 6"/>
          <p:cNvSpPr>
            <a:spLocks noGrp="1"/>
          </p:cNvSpPr>
          <p:nvPr>
            <p:ph type="subTitle" idx="1"/>
          </p:nvPr>
        </p:nvSpPr>
        <p:spPr/>
        <p:txBody>
          <a:bodyPr rtlCol="0"/>
          <a:lstStyle/>
          <a:p>
            <a:pPr rtl="0"/>
            <a:r>
              <a:rPr lang="it-IT" dirty="0" err="1"/>
              <a:t>Tiré</a:t>
            </a:r>
            <a:r>
              <a:rPr lang="it-IT" dirty="0"/>
              <a:t> et </a:t>
            </a:r>
            <a:r>
              <a:rPr lang="it-IT" dirty="0" err="1"/>
              <a:t>adapté</a:t>
            </a:r>
            <a:r>
              <a:rPr lang="it-IT" dirty="0"/>
              <a:t> de J. </a:t>
            </a:r>
            <a:r>
              <a:rPr lang="it-IT" dirty="0" err="1"/>
              <a:t>Gardès-Tamine</a:t>
            </a:r>
            <a:r>
              <a:rPr lang="it-IT" dirty="0"/>
              <a:t>, </a:t>
            </a:r>
            <a:r>
              <a:rPr lang="it-IT" i="1" dirty="0"/>
              <a:t>La </a:t>
            </a:r>
            <a:r>
              <a:rPr lang="it-IT" i="1" dirty="0" err="1"/>
              <a:t>Grammaire</a:t>
            </a:r>
            <a:r>
              <a:rPr lang="it-IT" dirty="0"/>
              <a:t>, Paris, A. Colin, 2018.</a:t>
            </a:r>
          </a:p>
        </p:txBody>
      </p:sp>
      <p:pic>
        <p:nvPicPr>
          <p:cNvPr id="4" name="Segnaposto immagine 3" descr="Libro aperto su un tavolo, scaffali sfuocati con libri sullo sfondo"/>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7608" y="188640"/>
            <a:ext cx="8100392" cy="1143000"/>
          </a:xfrm>
        </p:spPr>
        <p:txBody>
          <a:bodyPr>
            <a:normAutofit/>
          </a:bodyPr>
          <a:lstStyle/>
          <a:p>
            <a:r>
              <a:rPr lang="fr-FR" dirty="0"/>
              <a:t>AUTRES PROCESSUS DE FORMATION DES MOTS</a:t>
            </a:r>
          </a:p>
        </p:txBody>
      </p:sp>
      <p:graphicFrame>
        <p:nvGraphicFramePr>
          <p:cNvPr id="4" name="Segnaposto contenuto 3"/>
          <p:cNvGraphicFramePr>
            <a:graphicFrameLocks noGrp="1"/>
          </p:cNvGraphicFramePr>
          <p:nvPr>
            <p:ph idx="1"/>
          </p:nvPr>
        </p:nvGraphicFramePr>
        <p:xfrm>
          <a:off x="1703512" y="1447800"/>
          <a:ext cx="8754938" cy="5149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2567608" y="260648"/>
          <a:ext cx="789084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5600" y="274638"/>
            <a:ext cx="7962088" cy="850106"/>
          </a:xfrm>
        </p:spPr>
        <p:txBody>
          <a:bodyPr>
            <a:normAutofit fontScale="90000"/>
          </a:bodyPr>
          <a:lstStyle/>
          <a:p>
            <a:r>
              <a:rPr lang="fr-FR" b="1" dirty="0"/>
              <a:t>COMMENT SONT FORMÉS LES MOTS EN FRANÇAIS?</a:t>
            </a:r>
            <a:endParaRPr lang="fr-FR" dirty="0"/>
          </a:p>
        </p:txBody>
      </p:sp>
      <p:graphicFrame>
        <p:nvGraphicFramePr>
          <p:cNvPr id="4" name="Segnaposto contenuto 3"/>
          <p:cNvGraphicFramePr>
            <a:graphicFrameLocks noGrp="1"/>
          </p:cNvGraphicFramePr>
          <p:nvPr>
            <p:ph idx="1"/>
          </p:nvPr>
        </p:nvGraphicFramePr>
        <p:xfrm>
          <a:off x="1703512" y="1412776"/>
          <a:ext cx="8754938" cy="52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7608" y="274638"/>
            <a:ext cx="7890080" cy="418058"/>
          </a:xfrm>
        </p:spPr>
        <p:txBody>
          <a:bodyPr>
            <a:normAutofit fontScale="90000"/>
          </a:bodyPr>
          <a:lstStyle/>
          <a:p>
            <a:r>
              <a:rPr lang="fr-FR" dirty="0"/>
              <a:t>La flexion</a:t>
            </a:r>
          </a:p>
        </p:txBody>
      </p:sp>
      <p:graphicFrame>
        <p:nvGraphicFramePr>
          <p:cNvPr id="4" name="Segnaposto contenuto 3"/>
          <p:cNvGraphicFramePr>
            <a:graphicFrameLocks noGrp="1"/>
          </p:cNvGraphicFramePr>
          <p:nvPr>
            <p:ph idx="1"/>
          </p:nvPr>
        </p:nvGraphicFramePr>
        <p:xfrm>
          <a:off x="1703512" y="260648"/>
          <a:ext cx="8754938"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39616" y="188640"/>
            <a:ext cx="7818072" cy="562074"/>
          </a:xfrm>
        </p:spPr>
        <p:txBody>
          <a:bodyPr>
            <a:normAutofit/>
          </a:bodyPr>
          <a:lstStyle/>
          <a:p>
            <a:r>
              <a:rPr lang="fr-FR" dirty="0"/>
              <a:t>La dérivation</a:t>
            </a:r>
          </a:p>
        </p:txBody>
      </p:sp>
      <p:graphicFrame>
        <p:nvGraphicFramePr>
          <p:cNvPr id="6" name="Segnaposto contenuto 5"/>
          <p:cNvGraphicFramePr>
            <a:graphicFrameLocks noGrp="1"/>
          </p:cNvGraphicFramePr>
          <p:nvPr>
            <p:ph idx="1"/>
          </p:nvPr>
        </p:nvGraphicFramePr>
        <p:xfrm>
          <a:off x="1703512" y="908720"/>
          <a:ext cx="8754938"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65923" y="1593285"/>
            <a:ext cx="9895654" cy="4851903"/>
          </a:xfrm>
        </p:spPr>
        <p:txBody>
          <a:bodyPr>
            <a:normAutofit/>
          </a:bodyPr>
          <a:lstStyle/>
          <a:p>
            <a:r>
              <a:rPr lang="fr-FR" dirty="0"/>
              <a:t>Toutefois, dans certains cas, le suffixe dérivationnel ne semble pas avoir d'autre rôle que celui de changer la catégorie grammaticale. Par exemple, le suffixe </a:t>
            </a:r>
            <a:r>
              <a:rPr lang="fr-FR" i="1" dirty="0"/>
              <a:t>-ment </a:t>
            </a:r>
            <a:r>
              <a:rPr lang="fr-FR" dirty="0"/>
              <a:t>permet de passer d'un adjectif à un adverbe de manière comme dans la paire </a:t>
            </a:r>
            <a:r>
              <a:rPr lang="fr-FR" i="1" dirty="0"/>
              <a:t>simple / simplement, </a:t>
            </a:r>
            <a:r>
              <a:rPr lang="fr-FR" dirty="0"/>
              <a:t>sans autre ajout de sens. De même, le suffixe </a:t>
            </a:r>
            <a:r>
              <a:rPr lang="fr-FR" i="1" dirty="0"/>
              <a:t>-âge </a:t>
            </a:r>
            <a:r>
              <a:rPr lang="fr-FR" dirty="0"/>
              <a:t>permet simplement de transformer un verbe en un nom d'action comme dans </a:t>
            </a:r>
            <a:r>
              <a:rPr lang="fr-FR" i="1" dirty="0"/>
              <a:t>démarrer </a:t>
            </a:r>
            <a:r>
              <a:rPr lang="fr-FR" dirty="0"/>
              <a:t>qui donne </a:t>
            </a:r>
            <a:r>
              <a:rPr lang="fr-FR" i="1" dirty="0"/>
              <a:t>démarrage. </a:t>
            </a:r>
            <a:r>
              <a:rPr lang="fr-FR" dirty="0"/>
              <a:t>Malgré son faible apport de sens, l'ajout d'un suffixe dérivationnel contribue à créer un mot différent de celui dont il est issu, et qui fait l'objet d'un traitement spécifique dans un dictionnaire. Notons encore qu'inversement, certains suffixes de dérivation ont pour seul rôle d'apporter un élément de sens sans changer la catégorie grammaticale. C'est le cas par exemple de </a:t>
            </a:r>
            <a:r>
              <a:rPr lang="fr-FR" i="1" dirty="0"/>
              <a:t>-</a:t>
            </a:r>
            <a:r>
              <a:rPr lang="fr-FR" i="1" dirty="0" err="1"/>
              <a:t>ette</a:t>
            </a:r>
            <a:r>
              <a:rPr lang="fr-FR" i="1" dirty="0"/>
              <a:t> </a:t>
            </a:r>
            <a:r>
              <a:rPr lang="fr-FR" dirty="0"/>
              <a:t>dans </a:t>
            </a:r>
            <a:r>
              <a:rPr lang="fr-FR" i="1" dirty="0"/>
              <a:t>chambrette </a:t>
            </a:r>
            <a:r>
              <a:rPr lang="fr-FR" dirty="0"/>
              <a:t>ou </a:t>
            </a:r>
            <a:r>
              <a:rPr lang="fr-FR" i="1" dirty="0"/>
              <a:t>-âtre </a:t>
            </a:r>
            <a:r>
              <a:rPr lang="fr-FR" dirty="0"/>
              <a:t>dans </a:t>
            </a:r>
            <a:r>
              <a:rPr lang="fr-FR" i="1" dirty="0"/>
              <a:t>brunâtre.</a:t>
            </a:r>
            <a:endParaRPr lang="it-IT" dirty="0"/>
          </a:p>
          <a:p>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74800" y="1602163"/>
            <a:ext cx="9913410" cy="4603328"/>
          </a:xfrm>
        </p:spPr>
        <p:txBody>
          <a:bodyPr>
            <a:normAutofit/>
          </a:bodyPr>
          <a:lstStyle/>
          <a:p>
            <a:r>
              <a:rPr lang="fr-FR" dirty="0"/>
              <a:t>Un mot peut être construit morphologiquement par l'ajout successif de plusieurs affixes de dérivation. Par exemple, à partir de </a:t>
            </a:r>
            <a:r>
              <a:rPr lang="fr-FR" i="1" dirty="0"/>
              <a:t>constituer, </a:t>
            </a:r>
            <a:r>
              <a:rPr lang="fr-FR" dirty="0"/>
              <a:t>on a créé </a:t>
            </a:r>
            <a:r>
              <a:rPr lang="fr-FR" i="1" dirty="0"/>
              <a:t>constitution, constitutionnel, anticonstitutionnel </a:t>
            </a:r>
            <a:r>
              <a:rPr lang="fr-FR" dirty="0"/>
              <a:t>et enfin </a:t>
            </a:r>
            <a:r>
              <a:rPr lang="fr-FR" i="1" dirty="0"/>
              <a:t>anticonstitutionnellement. </a:t>
            </a:r>
            <a:r>
              <a:rPr lang="fr-FR" dirty="0"/>
              <a:t>Notons toutefois que l'ordre de dérivation entre ces mots reste souvent théorique. Dans certains cas, un adverbe en </a:t>
            </a:r>
            <a:r>
              <a:rPr lang="fr-FR" i="1" dirty="0"/>
              <a:t>-ment </a:t>
            </a:r>
            <a:r>
              <a:rPr lang="fr-FR" dirty="0"/>
              <a:t>peut être attesté sans que l'adjectif intermédiaire le soit. Pour tenter de résoudre ce problème, les dictionnaires indiquent l'ordre dans lequel les mots sont apparus dans la langue (approche diachronique).</a:t>
            </a:r>
            <a:endParaRPr lang="it-IT" dirty="0"/>
          </a:p>
          <a:p>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11624" y="274638"/>
            <a:ext cx="7746064" cy="562074"/>
          </a:xfrm>
        </p:spPr>
        <p:txBody>
          <a:bodyPr>
            <a:normAutofit/>
          </a:bodyPr>
          <a:lstStyle/>
          <a:p>
            <a:r>
              <a:rPr lang="fr-FR" dirty="0"/>
              <a:t>La composition</a:t>
            </a:r>
          </a:p>
        </p:txBody>
      </p:sp>
      <p:sp>
        <p:nvSpPr>
          <p:cNvPr id="3" name="Segnaposto contenuto 2"/>
          <p:cNvSpPr>
            <a:spLocks noGrp="1"/>
          </p:cNvSpPr>
          <p:nvPr>
            <p:ph idx="1"/>
          </p:nvPr>
        </p:nvSpPr>
        <p:spPr>
          <a:xfrm>
            <a:off x="1175787" y="1667089"/>
            <a:ext cx="9939056" cy="4274853"/>
          </a:xfrm>
        </p:spPr>
        <p:txBody>
          <a:bodyPr>
            <a:normAutofit/>
          </a:bodyPr>
          <a:lstStyle/>
          <a:p>
            <a:r>
              <a:rPr lang="fr-FR" dirty="0"/>
              <a:t>Ce processus se distingue de la dérivation principalement par le fait que tous les mots qui interviennent dans la composition ont une existence autonome. Par exemple, alors que l'on crée par dérivation </a:t>
            </a:r>
            <a:r>
              <a:rPr lang="fr-FR" i="1" dirty="0"/>
              <a:t>asocial </a:t>
            </a:r>
            <a:r>
              <a:rPr lang="fr-FR" dirty="0"/>
              <a:t>à partir de </a:t>
            </a:r>
            <a:r>
              <a:rPr lang="fr-FR" i="1" dirty="0"/>
              <a:t>social, </a:t>
            </a:r>
            <a:r>
              <a:rPr lang="fr-FR" dirty="0"/>
              <a:t>où </a:t>
            </a:r>
            <a:r>
              <a:rPr lang="fr-FR" i="1" dirty="0"/>
              <a:t>a- </a:t>
            </a:r>
            <a:r>
              <a:rPr lang="fr-FR" dirty="0"/>
              <a:t>est un préfixe qui n'a pas d'existence autonome, on crée </a:t>
            </a:r>
            <a:r>
              <a:rPr lang="fr-FR" i="1" dirty="0"/>
              <a:t>pois mange-tout (</a:t>
            </a:r>
            <a:r>
              <a:rPr lang="fr-FR" i="1" dirty="0" err="1"/>
              <a:t>taccole</a:t>
            </a:r>
            <a:r>
              <a:rPr lang="fr-FR" i="1" dirty="0"/>
              <a:t>) </a:t>
            </a:r>
            <a:r>
              <a:rPr lang="fr-FR" dirty="0"/>
              <a:t>en juxtaposant trois mots qui ont par ailleurs une existence autonome.</a:t>
            </a:r>
          </a:p>
          <a:p>
            <a:r>
              <a:rPr lang="fr-FR" dirty="0"/>
              <a:t>Les mots composés rassemblent des mots français, mais également des formes grecques et latines. Dans le premier cas, on parle de composition populaire </a:t>
            </a:r>
            <a:r>
              <a:rPr lang="fr-FR" i="1" dirty="0"/>
              <a:t>(porte-clés, chou-fleur, </a:t>
            </a:r>
            <a:r>
              <a:rPr lang="fr-FR" dirty="0"/>
              <a:t>etc.) et dans le second, de composition savante </a:t>
            </a:r>
            <a:r>
              <a:rPr lang="fr-FR" i="1" dirty="0"/>
              <a:t>(misogyne, somnambule, </a:t>
            </a:r>
            <a:r>
              <a:rPr lang="fr-FR" dirty="0"/>
              <a:t>etc.).</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fr-FR" dirty="0"/>
              <a:t>Une autre caractéristique des mots composés est qu'ils sont figés, c'est-à-dire qu'il n'est pas possible de les modifier ou d'insérer d'autres mots entre eux. Par exemple, on ne peut pas dire </a:t>
            </a:r>
            <a:r>
              <a:rPr lang="fr-FR" i="1" dirty="0"/>
              <a:t>le pois mange-rien, </a:t>
            </a:r>
            <a:r>
              <a:rPr lang="fr-FR" dirty="0"/>
              <a:t>ou le </a:t>
            </a:r>
            <a:r>
              <a:rPr lang="fr-FR" i="1" dirty="0"/>
              <a:t>chou de belle fleur.</a:t>
            </a:r>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68171" y="1500326"/>
            <a:ext cx="11363417" cy="5169034"/>
          </a:xfrm>
        </p:spPr>
        <p:txBody>
          <a:bodyPr>
            <a:normAutofit/>
          </a:bodyPr>
          <a:lstStyle/>
          <a:p>
            <a:r>
              <a:rPr lang="fr-FR" dirty="0"/>
              <a:t>D'un point de vue formel, rien ne permet d'identifier systématiquement les mots composés par rapport aux autres syntagmes. En effet, certains comme </a:t>
            </a:r>
            <a:r>
              <a:rPr lang="fr-FR" i="1" dirty="0"/>
              <a:t>portefeuille </a:t>
            </a:r>
            <a:r>
              <a:rPr lang="fr-FR" dirty="0"/>
              <a:t>sont </a:t>
            </a:r>
            <a:r>
              <a:rPr lang="fr-FR" b="1" dirty="0"/>
              <a:t>soudés</a:t>
            </a:r>
            <a:r>
              <a:rPr lang="fr-FR" dirty="0"/>
              <a:t>, d'autres </a:t>
            </a:r>
            <a:r>
              <a:rPr lang="fr-FR" i="1" dirty="0"/>
              <a:t>comme porte-monnaie </a:t>
            </a:r>
            <a:r>
              <a:rPr lang="fr-FR" dirty="0"/>
              <a:t>sont </a:t>
            </a:r>
            <a:r>
              <a:rPr lang="fr-FR" b="1" dirty="0"/>
              <a:t>reliés par un trait d'union </a:t>
            </a:r>
            <a:r>
              <a:rPr lang="fr-FR" dirty="0"/>
              <a:t>et d'autres encore comme </a:t>
            </a:r>
            <a:r>
              <a:rPr lang="fr-FR" i="1" dirty="0"/>
              <a:t>pomme de terre </a:t>
            </a:r>
            <a:r>
              <a:rPr lang="fr-FR" b="1" dirty="0"/>
              <a:t>ne sont pas reliés du tout graphiquement</a:t>
            </a:r>
            <a:r>
              <a:rPr lang="fr-FR" dirty="0"/>
              <a:t>. Quelques règles se dégagent tout de même. </a:t>
            </a:r>
          </a:p>
          <a:p>
            <a:r>
              <a:rPr lang="fr-FR" dirty="0"/>
              <a:t>Les mots soudés tendent à être des composés savants </a:t>
            </a:r>
            <a:r>
              <a:rPr lang="fr-FR" i="1" dirty="0"/>
              <a:t>(androgyne), </a:t>
            </a:r>
            <a:r>
              <a:rPr lang="fr-FR" dirty="0"/>
              <a:t>des composés anciens </a:t>
            </a:r>
            <a:r>
              <a:rPr lang="fr-FR" i="1" dirty="0"/>
              <a:t>(pourboire) </a:t>
            </a:r>
            <a:r>
              <a:rPr lang="fr-FR" dirty="0"/>
              <a:t>ou des composés dont l'un des mots se présente sous forme raccourcie ou tronquée </a:t>
            </a:r>
            <a:r>
              <a:rPr lang="fr-FR" i="1" dirty="0"/>
              <a:t>(reprographie). </a:t>
            </a:r>
          </a:p>
          <a:p>
            <a:r>
              <a:rPr lang="fr-FR" dirty="0"/>
              <a:t>Dans le cas des mots reliés par un trait d'union, la forme la plus fréquente est une séquence de type verbe + nom, comme par exemple </a:t>
            </a:r>
            <a:r>
              <a:rPr lang="fr-FR" i="1" dirty="0"/>
              <a:t>porte-voix ou faire-part. </a:t>
            </a:r>
            <a:r>
              <a:rPr lang="fr-FR" dirty="0"/>
              <a:t>Toutefois, aucune règle de soudure n'est systématique, même au sein d'une même famille de mots.</a:t>
            </a:r>
            <a:endParaRPr lang="it-IT" dirty="0"/>
          </a:p>
          <a:p>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ocumentazione accademica 16x9">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12_TF03431380_Win32" id="{4F6297B8-F229-4CEF-BE0D-46CC0FCEAF49}" vid="{30485835-814C-479C-B2DF-621E8B98DC5F}"/>
    </a:ext>
  </a:extLst>
</a:theme>
</file>

<file path=ppt/theme/theme2.xml><?xml version="1.0" encoding="utf-8"?>
<a:theme xmlns:a="http://schemas.openxmlformats.org/drawingml/2006/main" name="Tema di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Presentazione accademica, schema con righe verticali e nastro (widescreen)</Template>
  <TotalTime>5</TotalTime>
  <Words>1327</Words>
  <Application>Microsoft Office PowerPoint</Application>
  <PresentationFormat>Widescreen</PresentationFormat>
  <Paragraphs>36</Paragraphs>
  <Slides>11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Euphemia</vt:lpstr>
      <vt:lpstr>Plantagenet Cherokee</vt:lpstr>
      <vt:lpstr>Wingdings</vt:lpstr>
      <vt:lpstr>Documentazione accademica 16x9</vt:lpstr>
      <vt:lpstr>Bref aperçu sur les procédés de formation des mots</vt:lpstr>
      <vt:lpstr>COMMENT SONT FORMÉS LES MOTS EN FRANÇAIS?</vt:lpstr>
      <vt:lpstr>La flexion</vt:lpstr>
      <vt:lpstr>La dérivation</vt:lpstr>
      <vt:lpstr>Presentazione standard di PowerPoint</vt:lpstr>
      <vt:lpstr>Presentazione standard di PowerPoint</vt:lpstr>
      <vt:lpstr>La composition</vt:lpstr>
      <vt:lpstr>Presentazione standard di PowerPoint</vt:lpstr>
      <vt:lpstr>Presentazione standard di PowerPoint</vt:lpstr>
      <vt:lpstr>AUTRES PROCESSUS DE FORMATION DES MOTS</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Bref aperçu sur les procédés de formation des mots</dc:title>
  <dc:creator>Loredana Trovato</dc:creator>
  <cp:lastModifiedBy>Loredana Trovato</cp:lastModifiedBy>
  <cp:revision>1</cp:revision>
  <dcterms:created xsi:type="dcterms:W3CDTF">2022-12-08T06:15:58Z</dcterms:created>
  <dcterms:modified xsi:type="dcterms:W3CDTF">2022-12-08T06:21:33Z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