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12" r:id="rId2"/>
    <p:sldId id="307" r:id="rId3"/>
    <p:sldId id="363" r:id="rId4"/>
    <p:sldId id="262" r:id="rId5"/>
    <p:sldId id="344" r:id="rId6"/>
    <p:sldId id="371" r:id="rId7"/>
    <p:sldId id="373" r:id="rId8"/>
    <p:sldId id="372" r:id="rId9"/>
    <p:sldId id="347" r:id="rId10"/>
    <p:sldId id="380" r:id="rId11"/>
    <p:sldId id="37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110" d="100"/>
          <a:sy n="110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8BF0A-E983-DE48-A731-D049609B8A6B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4A26-CEF7-694F-8E49-1EF1010C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8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AE72C-200F-5643-9390-9C6C22525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DE1E17-431A-3E4B-94D0-8D5BAF19C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ABAB1E-7457-9D4A-A6F6-87CD2B93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B88FCF-BAD0-F849-9743-90E71D04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A6EBF2-BBBE-9147-A2F0-0DBD2BBD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27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9B17E-E372-8C4C-8CC9-31465CFA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089255-9DB6-3F43-A684-D8D51BA48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5C524B-5CAC-574C-84AB-4BFC6D5E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33E245-D963-C549-B250-3E6AD6EB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F4C03C-9985-ED4C-9809-3C798BB6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78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5F4C58-A07C-7441-B216-FF4CAC9B5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3CB9F7-1C05-D842-A20F-821BBCE1A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6D35EA-ED20-1740-A1F6-31C26CAA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A511B8-E634-7248-887F-0AF2ADE8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31B67D-009A-3F4C-9829-4E727070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20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36A46-6566-E54F-85D1-3F717BCD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C84012-8D04-EC40-A0F8-1746209B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1AF5D0-2C1F-AA44-ABC8-D91A8F15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4875F1-CB4C-FE4E-BD75-B58C3CFB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210466-3C20-D940-BD7C-F952B1B0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7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0F8AE0-BEAE-3A41-AB63-1872B4A8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08C5C7-9709-4340-85CF-5A0C1B367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864900-0F15-A643-96C1-C0568935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34EEFE-E150-1F4A-92CE-5BA99D8C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392200-2D81-9F49-B4B6-2775429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48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FBB8E-7C49-234A-995F-A22B8F61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FC87D2-96C9-4F44-A4F2-ACA6984EB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2ACEEC-68E6-4346-A706-5A2683F27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B21FF8-4F56-1C45-B5E2-3047D032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D4CDA3-4CDB-AE4A-9C96-AED7AADE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353531-8A08-CF47-832A-E6576B9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33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12022A-C1E1-7F42-91FD-76A68C70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AEF50-2287-B94D-9E22-26B44B71C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94D2FA-22B2-E64B-89C4-CDDF8A20D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A3BD18F-99C6-654A-9B76-124D9A25B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ECE099-B00B-4841-AF9B-0CC57002A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F7AAD8-90FD-2549-AD79-44CE6F2C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BB8BB96-87B7-134F-978B-5050FBD6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7BEF59-2E6F-EE4E-9BCE-F698FDC0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00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633EB-E404-024E-8932-1D181DE0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F87DF0-2DDC-174D-A36F-912617CA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A84F6C-EF79-D14D-8EF4-D516E47E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392B27-2624-BA46-BE60-8F484056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6D946E-1A98-524D-8A91-0F8F1BE8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883822-256D-FF49-ABDE-686D3DE4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504726-A56A-B043-A70B-62670DC1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32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DE520-60B6-9A46-AA29-2BD9E4DB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2D50E4-8592-2147-BAD1-D8D764C1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552814-E0B4-CC46-B93C-DB7F216B8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7CF501-74FE-C243-852E-8894A899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AC2B21-DE27-1544-8644-6D1EF051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42C93E-7D4A-474A-975E-11A61FBE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2DBAE4-193B-984B-9258-3E0F1251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3C0D0A-1469-F048-A459-F3891CDF5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38EAB4-8875-3D43-BAAB-A091E15BF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F9B3DF-5414-F94C-941F-667B31B6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E5EBC6-D8B5-6D40-B720-BD6BE7E8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46C75F-A970-FA40-A608-FF8255B6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88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4FA2D99-5D61-D547-B94A-8470DC22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11A21E-6227-9F40-B682-A3775A57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55AB5E-7D92-6F40-A51C-E102BEBBF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A3B6-6904-254C-AF6D-4117B97E48FE}" type="datetimeFigureOut">
              <a:rPr lang="it-IT" smtClean="0"/>
              <a:t>12/12/22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384B43-FACA-EB42-88EE-365A68318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4867E2-23E8-7346-A3B1-2D785FC35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AA4C-4638-2647-8C48-56015C37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40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JEe3yiShrF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225282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46C18E-F3E5-3448-884F-3E7B7007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hlinkClick r:id="rId2"/>
              </a:rPr>
              <a:t>https://www.youtube.com/watch?v=JEe3yiShrFU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 err="1"/>
              <a:t>https</a:t>
            </a:r>
            <a:r>
              <a:rPr lang="it-IT" sz="2800" dirty="0"/>
              <a:t>://</a:t>
            </a:r>
            <a:r>
              <a:rPr lang="it-IT" sz="2800" dirty="0" err="1"/>
              <a:t>www.youtube.com</a:t>
            </a:r>
            <a:r>
              <a:rPr lang="it-IT" sz="2800" dirty="0"/>
              <a:t>/</a:t>
            </a:r>
            <a:r>
              <a:rPr lang="it-IT" sz="2800" dirty="0" err="1"/>
              <a:t>watch?v</a:t>
            </a:r>
            <a:r>
              <a:rPr lang="it-IT" sz="2800" dirty="0"/>
              <a:t>=</a:t>
            </a:r>
            <a:r>
              <a:rPr lang="it-IT" sz="2800" dirty="0" err="1"/>
              <a:t>sZpsJSkaDIw</a:t>
            </a:r>
            <a:endParaRPr lang="it-IT" sz="28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8190ECE-61FE-5447-B2CE-6D51CE4CA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6603" y="1842294"/>
            <a:ext cx="7607300" cy="37338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4861C4-4477-0F40-95AC-999AA24C0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923" y="5727700"/>
            <a:ext cx="6010717" cy="10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C01A12-6189-A241-9CBD-235B3267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6A2DBC-8090-E448-BA28-67B8F5133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1930400"/>
            <a:ext cx="8596312" cy="3555016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2B3D03-0848-7C48-A563-85615DE51635}"/>
              </a:ext>
            </a:extLst>
          </p:cNvPr>
          <p:cNvSpPr txBox="1"/>
          <p:nvPr/>
        </p:nvSpPr>
        <p:spPr>
          <a:xfrm>
            <a:off x="1745673" y="6040582"/>
            <a:ext cx="7528329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/>
              <a:t>=WTz7Wl0vvAM</a:t>
            </a:r>
          </a:p>
        </p:txBody>
      </p:sp>
    </p:spTree>
    <p:extLst>
      <p:ext uri="{BB962C8B-B14F-4D97-AF65-F5344CB8AC3E}">
        <p14:creationId xmlns:p14="http://schemas.microsoft.com/office/powerpoint/2010/main" val="370842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0" y="2999677"/>
            <a:ext cx="10350190" cy="3177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14</a:t>
            </a:r>
          </a:p>
          <a:p>
            <a:pPr marL="0" indent="0">
              <a:buNone/>
            </a:pPr>
            <a:r>
              <a:rPr lang="it-IT" b="1"/>
              <a:t>La Regione Friuli (-) </a:t>
            </a:r>
            <a:r>
              <a:rPr lang="it-IT" b="1" dirty="0"/>
              <a:t>Venezia Giulia</a:t>
            </a:r>
            <a:endParaRPr lang="it-IT" sz="2800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13261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E45A1-75C7-AC43-B9FB-422A01A2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4" y="353112"/>
            <a:ext cx="3047656" cy="4879288"/>
          </a:xfrm>
        </p:spPr>
        <p:txBody>
          <a:bodyPr>
            <a:normAutofit/>
          </a:bodyPr>
          <a:lstStyle/>
          <a:p>
            <a:r>
              <a:rPr lang="it-IT" sz="3200" dirty="0"/>
              <a:t>Le prime elezioni </a:t>
            </a:r>
            <a:br>
              <a:rPr lang="it-IT" sz="3200" dirty="0"/>
            </a:br>
            <a:r>
              <a:rPr lang="it-IT" sz="3200" dirty="0"/>
              <a:t>del Consiglio regionale della Regione Autonoma Friuli Venezia Giulia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56B680-6E1F-524E-A7AD-8BAF57A90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283" y="353112"/>
            <a:ext cx="6329119" cy="5897589"/>
          </a:xfrm>
        </p:spPr>
      </p:pic>
    </p:spTree>
    <p:extLst>
      <p:ext uri="{BB962C8B-B14F-4D97-AF65-F5344CB8AC3E}">
        <p14:creationId xmlns:p14="http://schemas.microsoft.com/office/powerpoint/2010/main" val="146029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4CD8C-B10D-4E45-A6E9-DDED8A52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elezione FVG: Voti per circoscrizioni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A97FD5F-F62D-2342-8A92-55928C815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32994"/>
            <a:ext cx="9543275" cy="4351338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33B80A-3B87-884E-A3D3-1B1884176EC7}"/>
              </a:ext>
            </a:extLst>
          </p:cNvPr>
          <p:cNvSpPr txBox="1"/>
          <p:nvPr/>
        </p:nvSpPr>
        <p:spPr>
          <a:xfrm>
            <a:off x="6591301" y="2589834"/>
            <a:ext cx="13316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32.432 </a:t>
            </a:r>
            <a:r>
              <a:rPr lang="it-IT" sz="1300" i="1" dirty="0"/>
              <a:t>(12.8%)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B51113-2525-DA41-AAC5-422A272713F1}"/>
              </a:ext>
            </a:extLst>
          </p:cNvPr>
          <p:cNvSpPr txBox="1"/>
          <p:nvPr/>
        </p:nvSpPr>
        <p:spPr>
          <a:xfrm>
            <a:off x="6591301" y="2919442"/>
            <a:ext cx="12814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24.479 </a:t>
            </a:r>
            <a:r>
              <a:rPr lang="it-IT" sz="1300" i="1" dirty="0"/>
              <a:t>(9,7%)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F8B55E-2611-A148-A4CA-DBABC2BF5944}"/>
              </a:ext>
            </a:extLst>
          </p:cNvPr>
          <p:cNvSpPr txBox="1"/>
          <p:nvPr/>
        </p:nvSpPr>
        <p:spPr>
          <a:xfrm>
            <a:off x="7856292" y="2607844"/>
            <a:ext cx="1215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9.455 </a:t>
            </a:r>
            <a:r>
              <a:rPr lang="it-IT" sz="1300" i="1" dirty="0"/>
              <a:t>(15,4%)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797AD5-EA7E-DD48-ACD2-F03EF9815007}"/>
              </a:ext>
            </a:extLst>
          </p:cNvPr>
          <p:cNvSpPr txBox="1"/>
          <p:nvPr/>
        </p:nvSpPr>
        <p:spPr>
          <a:xfrm>
            <a:off x="7856291" y="2953655"/>
            <a:ext cx="1215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8.519 </a:t>
            </a:r>
            <a:r>
              <a:rPr lang="it-IT" sz="1300" i="1" dirty="0"/>
              <a:t>(13,9%)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9110AB-299F-454A-9449-70F69DD0FB80}"/>
              </a:ext>
            </a:extLst>
          </p:cNvPr>
          <p:cNvSpPr txBox="1"/>
          <p:nvPr/>
        </p:nvSpPr>
        <p:spPr>
          <a:xfrm>
            <a:off x="8983754" y="2607844"/>
            <a:ext cx="13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18.689 </a:t>
            </a:r>
            <a:r>
              <a:rPr lang="it-IT" sz="1300" i="1" dirty="0"/>
              <a:t>(13,5%)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821A3A-CF40-C04C-9466-8BDCF672F8CA}"/>
              </a:ext>
            </a:extLst>
          </p:cNvPr>
          <p:cNvSpPr txBox="1"/>
          <p:nvPr/>
        </p:nvSpPr>
        <p:spPr>
          <a:xfrm>
            <a:off x="8984737" y="2919442"/>
            <a:ext cx="15465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13.065 </a:t>
            </a:r>
            <a:r>
              <a:rPr lang="it-IT" sz="1300" i="1" dirty="0"/>
              <a:t>(9,4%)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4527AA-7BDF-6D45-B944-DEE26481BB30}"/>
              </a:ext>
            </a:extLst>
          </p:cNvPr>
          <p:cNvSpPr txBox="1"/>
          <p:nvPr/>
        </p:nvSpPr>
        <p:spPr>
          <a:xfrm>
            <a:off x="677334" y="5779887"/>
            <a:ext cx="10177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  <a:r>
              <a:rPr lang="it-IT" sz="1600" dirty="0"/>
              <a:t>il 24 giugno 1964  eletta la Giunta Regionale con presidente Alfredo </a:t>
            </a:r>
            <a:r>
              <a:rPr lang="it-IT" sz="1600" dirty="0" err="1"/>
              <a:t>Berzanti</a:t>
            </a:r>
            <a:r>
              <a:rPr lang="it-IT" sz="1600" dirty="0"/>
              <a:t>, DC, sostenuto, oltre che dal suo partito, anche da PSDI e PRI (37 seggi su 61).</a:t>
            </a:r>
          </a:p>
          <a:p>
            <a:r>
              <a:rPr lang="it-IT" sz="1600" dirty="0"/>
              <a:t>Il 17 febbraio 1966  vi è stato un rimpasto della Giunta, con l'entrata nella maggioranza anche del PSI. </a:t>
            </a:r>
            <a:r>
              <a:rPr lang="it-IT" sz="1600" dirty="0" err="1"/>
              <a:t>Berzanti</a:t>
            </a:r>
            <a:r>
              <a:rPr lang="it-IT" sz="1600" dirty="0"/>
              <a:t> è stato confermato alla Presidenza.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406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8596A-8981-AA4D-B31E-B5D44FF1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370" y="524933"/>
            <a:ext cx="10315809" cy="1320800"/>
          </a:xfrm>
        </p:spPr>
        <p:txBody>
          <a:bodyPr>
            <a:normAutofit/>
          </a:bodyPr>
          <a:lstStyle/>
          <a:p>
            <a:r>
              <a:rPr lang="it-IT" dirty="0"/>
              <a:t>Il voto successivo (consiglieri eletti)…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2F1E6-B233-A14F-BD0C-194FB5DB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75" y="1845733"/>
            <a:ext cx="10058400" cy="4460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400" b="1" dirty="0"/>
              <a:t>1964 </a:t>
            </a:r>
            <a:r>
              <a:rPr lang="it-IT" sz="3400" dirty="0"/>
              <a:t>				            </a:t>
            </a:r>
            <a:r>
              <a:rPr lang="it-IT" sz="3400" b="1" dirty="0"/>
              <a:t>1968 </a:t>
            </a:r>
            <a:r>
              <a:rPr lang="it-IT" sz="3400" dirty="0"/>
              <a:t>			      	</a:t>
            </a:r>
            <a:r>
              <a:rPr lang="it-IT" sz="3400" b="1" dirty="0"/>
              <a:t> 1983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FF775D-E70F-904E-A0E1-F3CDAC66E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91786"/>
            <a:ext cx="2319097" cy="44909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1AC650-9857-4545-AFD8-6C6FB5AF8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4" y="2291786"/>
            <a:ext cx="2337442" cy="44909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CA1A12B-C29E-0140-8F0B-801032A05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72" y="2291785"/>
            <a:ext cx="2120827" cy="44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B7BE9-4053-8443-B223-BBCB30E1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1968: provincia </a:t>
            </a:r>
            <a:r>
              <a:rPr lang="it-IT"/>
              <a:t>di Pordenone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B2D4F68-118A-6C4D-8387-8ECCDC1DF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059" y="6032500"/>
            <a:ext cx="5422900" cy="635000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0182A6E-5410-7746-9BED-394BBFAB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259" y="12700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AADB33-E4FF-E045-A57E-83289317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98" y="1361954"/>
            <a:ext cx="2783496" cy="1959979"/>
          </a:xfrm>
        </p:spPr>
        <p:txBody>
          <a:bodyPr>
            <a:normAutofit/>
          </a:bodyPr>
          <a:lstStyle/>
          <a:p>
            <a:r>
              <a:rPr lang="it-IT" dirty="0"/>
              <a:t>Industrie </a:t>
            </a:r>
            <a:r>
              <a:rPr lang="it-IT" dirty="0" err="1"/>
              <a:t>prov</a:t>
            </a:r>
            <a:r>
              <a:rPr lang="it-IT" dirty="0"/>
              <a:t>. Udine 1949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2AF9AF3-CEF5-C646-8878-8749D1DCA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600" y="195751"/>
            <a:ext cx="8794610" cy="6252363"/>
          </a:xfrm>
        </p:spPr>
      </p:pic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3F09EEA0-21C1-9F48-9FFD-E5FC83C537F5}"/>
              </a:ext>
            </a:extLst>
          </p:cNvPr>
          <p:cNvSpPr/>
          <p:nvPr/>
        </p:nvSpPr>
        <p:spPr>
          <a:xfrm>
            <a:off x="11185924" y="5554045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sinistra 6">
            <a:extLst>
              <a:ext uri="{FF2B5EF4-FFF2-40B4-BE49-F238E27FC236}">
                <a16:creationId xmlns:a16="http://schemas.microsoft.com/office/drawing/2014/main" id="{B71F73C2-6490-8A44-BC3A-BCD2D1770918}"/>
              </a:ext>
            </a:extLst>
          </p:cNvPr>
          <p:cNvSpPr/>
          <p:nvPr/>
        </p:nvSpPr>
        <p:spPr>
          <a:xfrm>
            <a:off x="6623440" y="4517560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sinistra 7">
            <a:extLst>
              <a:ext uri="{FF2B5EF4-FFF2-40B4-BE49-F238E27FC236}">
                <a16:creationId xmlns:a16="http://schemas.microsoft.com/office/drawing/2014/main" id="{37CB85C8-7607-DB46-9D96-088F0F509DE0}"/>
              </a:ext>
            </a:extLst>
          </p:cNvPr>
          <p:cNvSpPr/>
          <p:nvPr/>
        </p:nvSpPr>
        <p:spPr>
          <a:xfrm>
            <a:off x="11185924" y="2951588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sinistra 8">
            <a:extLst>
              <a:ext uri="{FF2B5EF4-FFF2-40B4-BE49-F238E27FC236}">
                <a16:creationId xmlns:a16="http://schemas.microsoft.com/office/drawing/2014/main" id="{DB5AD70B-55F3-7541-B032-C3AF191C3E9C}"/>
              </a:ext>
            </a:extLst>
          </p:cNvPr>
          <p:cNvSpPr/>
          <p:nvPr/>
        </p:nvSpPr>
        <p:spPr>
          <a:xfrm>
            <a:off x="6623440" y="6139182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14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97BF6-F7B0-9B43-BF8B-82F00A57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774342" cy="1320800"/>
          </a:xfrm>
        </p:spPr>
        <p:txBody>
          <a:bodyPr>
            <a:normAutofit/>
          </a:bodyPr>
          <a:lstStyle/>
          <a:p>
            <a:r>
              <a:rPr lang="it-IT" dirty="0"/>
              <a:t>(futura) provincia di Pordenone – 1961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E091933-A38B-F542-A3CC-9D0D4F492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0572" y="0"/>
            <a:ext cx="5046562" cy="6905673"/>
          </a:xfrm>
        </p:spPr>
      </p:pic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E21087C8-F4C7-C24A-8698-34A82E92E11E}"/>
              </a:ext>
            </a:extLst>
          </p:cNvPr>
          <p:cNvSpPr/>
          <p:nvPr/>
        </p:nvSpPr>
        <p:spPr>
          <a:xfrm>
            <a:off x="10637134" y="3009418"/>
            <a:ext cx="758489" cy="25464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sinistra 6">
            <a:extLst>
              <a:ext uri="{FF2B5EF4-FFF2-40B4-BE49-F238E27FC236}">
                <a16:creationId xmlns:a16="http://schemas.microsoft.com/office/drawing/2014/main" id="{E6B985C8-19E0-4C4A-9521-64319C74AAF7}"/>
              </a:ext>
            </a:extLst>
          </p:cNvPr>
          <p:cNvSpPr/>
          <p:nvPr/>
        </p:nvSpPr>
        <p:spPr>
          <a:xfrm>
            <a:off x="10637134" y="3452836"/>
            <a:ext cx="758489" cy="25464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sinistra 7">
            <a:extLst>
              <a:ext uri="{FF2B5EF4-FFF2-40B4-BE49-F238E27FC236}">
                <a16:creationId xmlns:a16="http://schemas.microsoft.com/office/drawing/2014/main" id="{C3C812BB-2A4B-6C4B-9B41-B6E34646FE50}"/>
              </a:ext>
            </a:extLst>
          </p:cNvPr>
          <p:cNvSpPr/>
          <p:nvPr/>
        </p:nvSpPr>
        <p:spPr>
          <a:xfrm flipV="1">
            <a:off x="10637133" y="4272988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sinistra 8">
            <a:extLst>
              <a:ext uri="{FF2B5EF4-FFF2-40B4-BE49-F238E27FC236}">
                <a16:creationId xmlns:a16="http://schemas.microsoft.com/office/drawing/2014/main" id="{2E2AFEBC-DE0E-6241-A3DA-7A9C63BC3C6A}"/>
              </a:ext>
            </a:extLst>
          </p:cNvPr>
          <p:cNvSpPr/>
          <p:nvPr/>
        </p:nvSpPr>
        <p:spPr>
          <a:xfrm flipV="1">
            <a:off x="10637132" y="4705797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sinistra 9">
            <a:extLst>
              <a:ext uri="{FF2B5EF4-FFF2-40B4-BE49-F238E27FC236}">
                <a16:creationId xmlns:a16="http://schemas.microsoft.com/office/drawing/2014/main" id="{B9CBAF4E-AB7A-EA4F-9F39-BC509B869921}"/>
              </a:ext>
            </a:extLst>
          </p:cNvPr>
          <p:cNvSpPr/>
          <p:nvPr/>
        </p:nvSpPr>
        <p:spPr>
          <a:xfrm flipV="1">
            <a:off x="10637131" y="4440885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sinistra 10">
            <a:extLst>
              <a:ext uri="{FF2B5EF4-FFF2-40B4-BE49-F238E27FC236}">
                <a16:creationId xmlns:a16="http://schemas.microsoft.com/office/drawing/2014/main" id="{2C9B9C94-427B-364F-8361-89FBC72C756C}"/>
              </a:ext>
            </a:extLst>
          </p:cNvPr>
          <p:cNvSpPr/>
          <p:nvPr/>
        </p:nvSpPr>
        <p:spPr>
          <a:xfrm flipV="1">
            <a:off x="10637131" y="4838497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sinistra 11">
            <a:extLst>
              <a:ext uri="{FF2B5EF4-FFF2-40B4-BE49-F238E27FC236}">
                <a16:creationId xmlns:a16="http://schemas.microsoft.com/office/drawing/2014/main" id="{336FD66E-0B7D-B344-9F46-40FDCCCEC94D}"/>
              </a:ext>
            </a:extLst>
          </p:cNvPr>
          <p:cNvSpPr/>
          <p:nvPr/>
        </p:nvSpPr>
        <p:spPr>
          <a:xfrm flipV="1">
            <a:off x="10637131" y="5373548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3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F38EC0-9787-3A4F-A673-AB95136B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40" y="571500"/>
            <a:ext cx="9601200" cy="857072"/>
          </a:xfrm>
        </p:spPr>
        <p:txBody>
          <a:bodyPr/>
          <a:lstStyle/>
          <a:p>
            <a:r>
              <a:rPr lang="it-IT" dirty="0"/>
              <a:t>La militarizzazione dello spazio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B1FBBAA-11E0-EC44-8F13-E8E914B52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440" y="1838504"/>
            <a:ext cx="4445932" cy="4351338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951DCB17-0EF5-B14F-9DE2-1A7A3D447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72" y="1838504"/>
            <a:ext cx="6344396" cy="435133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EA0286-1E28-3548-B1EF-E76B1AE2C0D5}"/>
              </a:ext>
            </a:extLst>
          </p:cNvPr>
          <p:cNvSpPr txBox="1"/>
          <p:nvPr/>
        </p:nvSpPr>
        <p:spPr>
          <a:xfrm>
            <a:off x="601884" y="6189842"/>
            <a:ext cx="407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http://</a:t>
            </a:r>
            <a:r>
              <a:rPr lang="it-IT" dirty="0" err="1"/>
              <a:t>www.primulecaserme.it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8996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236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Geografia storica dell’odierno Friuli Venezia Giulia 641LM </vt:lpstr>
      <vt:lpstr>Presentazione standard di PowerPoint</vt:lpstr>
      <vt:lpstr>Le prime elezioni  del Consiglio regionale della Regione Autonoma Friuli Venezia Giulia</vt:lpstr>
      <vt:lpstr>Prima elezione FVG: Voti per circoscrizioni</vt:lpstr>
      <vt:lpstr>Il voto successivo (consiglieri eletti)…</vt:lpstr>
      <vt:lpstr>1968: provincia di Pordenone</vt:lpstr>
      <vt:lpstr>Industrie prov. Udine 1949</vt:lpstr>
      <vt:lpstr>(futura) provincia di Pordenone – 1961</vt:lpstr>
      <vt:lpstr>La militarizzazione dello spazio</vt:lpstr>
      <vt:lpstr>https://www.youtube.com/watch?v=JEe3yiShrFU  https://www.youtube.com/watch?v=sZpsJSkaDIw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sergio zilli</cp:lastModifiedBy>
  <cp:revision>23</cp:revision>
  <dcterms:created xsi:type="dcterms:W3CDTF">2022-11-21T14:57:14Z</dcterms:created>
  <dcterms:modified xsi:type="dcterms:W3CDTF">2022-12-12T10:17:32Z</dcterms:modified>
</cp:coreProperties>
</file>