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68" r:id="rId5"/>
    <p:sldId id="259"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5" autoAdjust="0"/>
    <p:restoredTop sz="94660"/>
  </p:normalViewPr>
  <p:slideViewPr>
    <p:cSldViewPr snapToGrid="0">
      <p:cViewPr>
        <p:scale>
          <a:sx n="47" d="100"/>
          <a:sy n="47" d="100"/>
        </p:scale>
        <p:origin x="572"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9904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3196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12/11/2022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6961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00042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153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15967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6563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94249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0532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8455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6089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2371093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51" r:id="rId8"/>
    <p:sldLayoutId id="2147483752" r:id="rId9"/>
    <p:sldLayoutId id="2147483753" r:id="rId10"/>
    <p:sldLayoutId id="2147483755"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dfreephotos.com/vector-images/bride-and-groom-wedding-vector-graphics.png.php"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dfreephotos.com/vector-images/bride-and-groom-wedding-vector-graphics.png.php"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diederikcraps/20215760374"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rebelem.com/spotify-1759471_1280/"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dfreephotos.com/vector-images/bride-and-groom-wedding-vector-graphics.png.php"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dfreephotos.com/vector-images/bride-and-groom-wedding-vector-graphics.png.php"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dfreephotos.com/vector-images/bride-and-groom-wedding-vector-graphics.png.php"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dfreephotos.com/vector-images/bride-and-groom-wedding-vector-graphics.png.php"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otivi di foglie colorati">
            <a:extLst>
              <a:ext uri="{FF2B5EF4-FFF2-40B4-BE49-F238E27FC236}">
                <a16:creationId xmlns:a16="http://schemas.microsoft.com/office/drawing/2014/main" id="{A57BABB8-D90A-2B2B-1B9D-4941AFD6045A}"/>
              </a:ext>
            </a:extLst>
          </p:cNvPr>
          <p:cNvPicPr>
            <a:picLocks noChangeAspect="1"/>
          </p:cNvPicPr>
          <p:nvPr/>
        </p:nvPicPr>
        <p:blipFill rotWithShape="1">
          <a:blip r:embed="rId2"/>
          <a:srcRect t="9371" r="9091" b="17577"/>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33F4B43E-53F0-F209-B806-2B6986E2FC72}"/>
              </a:ext>
            </a:extLst>
          </p:cNvPr>
          <p:cNvSpPr>
            <a:spLocks noGrp="1"/>
          </p:cNvSpPr>
          <p:nvPr>
            <p:ph type="ctrTitle"/>
          </p:nvPr>
        </p:nvSpPr>
        <p:spPr>
          <a:xfrm>
            <a:off x="837126" y="1419225"/>
            <a:ext cx="4320227" cy="2395117"/>
          </a:xfrm>
        </p:spPr>
        <p:txBody>
          <a:bodyPr>
            <a:normAutofit/>
          </a:bodyPr>
          <a:lstStyle/>
          <a:p>
            <a:pPr algn="ctr"/>
            <a:r>
              <a:rPr lang="it-IT" sz="4000" dirty="0" err="1">
                <a:solidFill>
                  <a:srgbClr val="FFFFFF"/>
                </a:solidFill>
              </a:rPr>
              <a:t>Les</a:t>
            </a:r>
            <a:r>
              <a:rPr lang="it-IT" sz="4000" dirty="0">
                <a:solidFill>
                  <a:srgbClr val="FFFFFF"/>
                </a:solidFill>
              </a:rPr>
              <a:t> 11	</a:t>
            </a:r>
          </a:p>
        </p:txBody>
      </p:sp>
      <p:sp>
        <p:nvSpPr>
          <p:cNvPr id="3" name="Sottotitolo 2">
            <a:extLst>
              <a:ext uri="{FF2B5EF4-FFF2-40B4-BE49-F238E27FC236}">
                <a16:creationId xmlns:a16="http://schemas.microsoft.com/office/drawing/2014/main" id="{0C177CED-BDF1-4DE0-4083-68600062E5AD}"/>
              </a:ext>
            </a:extLst>
          </p:cNvPr>
          <p:cNvSpPr>
            <a:spLocks noGrp="1"/>
          </p:cNvSpPr>
          <p:nvPr>
            <p:ph type="subTitle" idx="1"/>
          </p:nvPr>
        </p:nvSpPr>
        <p:spPr>
          <a:xfrm>
            <a:off x="837126" y="4801104"/>
            <a:ext cx="4320228" cy="1614198"/>
          </a:xfrm>
        </p:spPr>
        <p:txBody>
          <a:bodyPr>
            <a:normAutofit/>
          </a:bodyPr>
          <a:lstStyle/>
          <a:p>
            <a:pPr algn="ctr"/>
            <a:r>
              <a:rPr lang="it-IT" sz="1800" dirty="0">
                <a:solidFill>
                  <a:srgbClr val="FFFFFF">
                    <a:alpha val="75000"/>
                  </a:srgbClr>
                </a:solidFill>
              </a:rPr>
              <a:t>12 </a:t>
            </a:r>
            <a:r>
              <a:rPr lang="it-IT" sz="1800" dirty="0" err="1">
                <a:solidFill>
                  <a:srgbClr val="FFFFFF">
                    <a:alpha val="75000"/>
                  </a:srgbClr>
                </a:solidFill>
              </a:rPr>
              <a:t>december</a:t>
            </a:r>
            <a:r>
              <a:rPr lang="it-IT" sz="1800" dirty="0">
                <a:solidFill>
                  <a:srgbClr val="FFFFFF">
                    <a:alpha val="75000"/>
                  </a:srgbClr>
                </a:solidFill>
              </a:rPr>
              <a:t> 2022</a:t>
            </a:r>
          </a:p>
        </p:txBody>
      </p:sp>
    </p:spTree>
    <p:extLst>
      <p:ext uri="{BB962C8B-B14F-4D97-AF65-F5344CB8AC3E}">
        <p14:creationId xmlns:p14="http://schemas.microsoft.com/office/powerpoint/2010/main" val="30309695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2B119-056F-1858-26AE-970D5F85487C}"/>
              </a:ext>
            </a:extLst>
          </p:cNvPr>
          <p:cNvSpPr>
            <a:spLocks noGrp="1"/>
          </p:cNvSpPr>
          <p:nvPr>
            <p:ph type="title"/>
          </p:nvPr>
        </p:nvSpPr>
        <p:spPr>
          <a:xfrm>
            <a:off x="581192" y="487904"/>
            <a:ext cx="11029616" cy="1188720"/>
          </a:xfrm>
        </p:spPr>
        <p:txBody>
          <a:bodyPr>
            <a:normAutofit/>
          </a:bodyPr>
          <a:lstStyle/>
          <a:p>
            <a:pPr algn="ctr"/>
            <a:r>
              <a:rPr lang="it-IT" sz="3200" dirty="0">
                <a:latin typeface="Abadi" panose="020B0604020104020204" pitchFamily="34" charset="0"/>
              </a:rPr>
              <a:t>WOORDVOLGORDE (5) – INVERSIE</a:t>
            </a:r>
          </a:p>
        </p:txBody>
      </p:sp>
      <p:sp>
        <p:nvSpPr>
          <p:cNvPr id="3" name="Segnaposto contenuto 2">
            <a:extLst>
              <a:ext uri="{FF2B5EF4-FFF2-40B4-BE49-F238E27FC236}">
                <a16:creationId xmlns:a16="http://schemas.microsoft.com/office/drawing/2014/main" id="{9A6CA1C2-A8E8-DE92-706A-19B628E7EDC5}"/>
              </a:ext>
            </a:extLst>
          </p:cNvPr>
          <p:cNvSpPr>
            <a:spLocks noGrp="1"/>
          </p:cNvSpPr>
          <p:nvPr>
            <p:ph idx="1"/>
          </p:nvPr>
        </p:nvSpPr>
        <p:spPr>
          <a:xfrm>
            <a:off x="0" y="4402224"/>
            <a:ext cx="12181840" cy="1474470"/>
          </a:xfrm>
        </p:spPr>
        <p:txBody>
          <a:bodyPr>
            <a:normAutofit/>
          </a:bodyPr>
          <a:lstStyle/>
          <a:p>
            <a:pPr marL="0" indent="0" algn="ctr">
              <a:buNone/>
            </a:pPr>
            <a:r>
              <a:rPr lang="it-IT" dirty="0">
                <a:latin typeface="Abadi" panose="020B0604020104020204" pitchFamily="34" charset="0"/>
              </a:rPr>
              <a:t>GISTEREN             </a:t>
            </a:r>
            <a:r>
              <a:rPr lang="it-IT" dirty="0">
                <a:solidFill>
                  <a:srgbClr val="C00000"/>
                </a:solidFill>
                <a:latin typeface="Abadi" panose="020B0604020104020204" pitchFamily="34" charset="0"/>
              </a:rPr>
              <a:t>HEB                 IK                           </a:t>
            </a:r>
            <a:r>
              <a:rPr lang="it-IT" dirty="0">
                <a:latin typeface="Abadi" panose="020B0604020104020204" pitchFamily="34" charset="0"/>
              </a:rPr>
              <a:t>MET AMBER                 OP DE MARKT     FRUIT                 </a:t>
            </a:r>
            <a:r>
              <a:rPr lang="it-IT" dirty="0">
                <a:solidFill>
                  <a:srgbClr val="C00000"/>
                </a:solidFill>
                <a:latin typeface="Abadi" panose="020B0604020104020204" pitchFamily="34" charset="0"/>
              </a:rPr>
              <a:t>GEKOCHT</a:t>
            </a:r>
            <a:r>
              <a:rPr lang="it-IT" dirty="0">
                <a:latin typeface="Abadi" panose="020B0604020104020204" pitchFamily="34" charset="0"/>
              </a:rPr>
              <a:t> </a:t>
            </a:r>
          </a:p>
          <a:p>
            <a:pPr marL="0" indent="0" algn="ctr">
              <a:buNone/>
            </a:pPr>
            <a:endParaRPr lang="it-IT" dirty="0">
              <a:latin typeface="Abadi" panose="020B0604020104020204" pitchFamily="34" charset="0"/>
            </a:endParaRPr>
          </a:p>
        </p:txBody>
      </p:sp>
      <p:sp>
        <p:nvSpPr>
          <p:cNvPr id="5" name="CasellaDiTesto 4">
            <a:extLst>
              <a:ext uri="{FF2B5EF4-FFF2-40B4-BE49-F238E27FC236}">
                <a16:creationId xmlns:a16="http://schemas.microsoft.com/office/drawing/2014/main" id="{CCDB2339-6D07-1281-28C4-1AE515AB3744}"/>
              </a:ext>
            </a:extLst>
          </p:cNvPr>
          <p:cNvSpPr txBox="1"/>
          <p:nvPr/>
        </p:nvSpPr>
        <p:spPr>
          <a:xfrm>
            <a:off x="1170071" y="2543220"/>
            <a:ext cx="274320" cy="400110"/>
          </a:xfrm>
          <a:prstGeom prst="rect">
            <a:avLst/>
          </a:prstGeom>
          <a:noFill/>
        </p:spPr>
        <p:txBody>
          <a:bodyPr wrap="square" rtlCol="0">
            <a:spAutoFit/>
          </a:bodyPr>
          <a:lstStyle/>
          <a:p>
            <a:r>
              <a:rPr lang="it-IT" sz="2000" b="1" dirty="0">
                <a:solidFill>
                  <a:schemeClr val="accent2">
                    <a:lumMod val="75000"/>
                  </a:schemeClr>
                </a:solidFill>
                <a:latin typeface="Abadi" panose="020B0604020104020204" pitchFamily="34" charset="0"/>
              </a:rPr>
              <a:t>1</a:t>
            </a:r>
          </a:p>
        </p:txBody>
      </p:sp>
      <p:sp>
        <p:nvSpPr>
          <p:cNvPr id="6" name="CasellaDiTesto 5">
            <a:extLst>
              <a:ext uri="{FF2B5EF4-FFF2-40B4-BE49-F238E27FC236}">
                <a16:creationId xmlns:a16="http://schemas.microsoft.com/office/drawing/2014/main" id="{466B1926-7157-3F72-251C-7180FCBA62F4}"/>
              </a:ext>
            </a:extLst>
          </p:cNvPr>
          <p:cNvSpPr txBox="1"/>
          <p:nvPr/>
        </p:nvSpPr>
        <p:spPr>
          <a:xfrm>
            <a:off x="3055620" y="2567001"/>
            <a:ext cx="274320" cy="369332"/>
          </a:xfrm>
          <a:prstGeom prst="rect">
            <a:avLst/>
          </a:prstGeom>
          <a:noFill/>
        </p:spPr>
        <p:txBody>
          <a:bodyPr wrap="square" rtlCol="0">
            <a:spAutoFit/>
          </a:bodyPr>
          <a:lstStyle/>
          <a:p>
            <a:r>
              <a:rPr lang="it-IT" dirty="0">
                <a:solidFill>
                  <a:schemeClr val="accent2">
                    <a:lumMod val="75000"/>
                  </a:schemeClr>
                </a:solidFill>
              </a:rPr>
              <a:t>2</a:t>
            </a:r>
          </a:p>
        </p:txBody>
      </p:sp>
      <p:sp>
        <p:nvSpPr>
          <p:cNvPr id="7" name="CasellaDiTesto 6">
            <a:extLst>
              <a:ext uri="{FF2B5EF4-FFF2-40B4-BE49-F238E27FC236}">
                <a16:creationId xmlns:a16="http://schemas.microsoft.com/office/drawing/2014/main" id="{58ABCAD7-0EB1-1F41-8542-222267F83717}"/>
              </a:ext>
            </a:extLst>
          </p:cNvPr>
          <p:cNvSpPr txBox="1"/>
          <p:nvPr/>
        </p:nvSpPr>
        <p:spPr>
          <a:xfrm>
            <a:off x="4704080" y="2567001"/>
            <a:ext cx="274320" cy="369332"/>
          </a:xfrm>
          <a:prstGeom prst="rect">
            <a:avLst/>
          </a:prstGeom>
          <a:noFill/>
        </p:spPr>
        <p:txBody>
          <a:bodyPr wrap="square" rtlCol="0">
            <a:spAutoFit/>
          </a:bodyPr>
          <a:lstStyle/>
          <a:p>
            <a:r>
              <a:rPr lang="it-IT" dirty="0">
                <a:solidFill>
                  <a:schemeClr val="accent2">
                    <a:lumMod val="75000"/>
                  </a:schemeClr>
                </a:solidFill>
              </a:rPr>
              <a:t>3 </a:t>
            </a:r>
          </a:p>
        </p:txBody>
      </p:sp>
      <p:sp>
        <p:nvSpPr>
          <p:cNvPr id="8" name="CasellaDiTesto 7">
            <a:extLst>
              <a:ext uri="{FF2B5EF4-FFF2-40B4-BE49-F238E27FC236}">
                <a16:creationId xmlns:a16="http://schemas.microsoft.com/office/drawing/2014/main" id="{80A1FC7A-40B2-2EDF-EE05-BA22F5D88252}"/>
              </a:ext>
            </a:extLst>
          </p:cNvPr>
          <p:cNvSpPr txBox="1"/>
          <p:nvPr/>
        </p:nvSpPr>
        <p:spPr>
          <a:xfrm>
            <a:off x="6395720" y="2558609"/>
            <a:ext cx="274320" cy="369332"/>
          </a:xfrm>
          <a:prstGeom prst="rect">
            <a:avLst/>
          </a:prstGeom>
          <a:noFill/>
        </p:spPr>
        <p:txBody>
          <a:bodyPr wrap="square" rtlCol="0">
            <a:spAutoFit/>
          </a:bodyPr>
          <a:lstStyle/>
          <a:p>
            <a:r>
              <a:rPr lang="it-IT" dirty="0">
                <a:solidFill>
                  <a:schemeClr val="accent2">
                    <a:lumMod val="75000"/>
                  </a:schemeClr>
                </a:solidFill>
              </a:rPr>
              <a:t>4</a:t>
            </a:r>
          </a:p>
        </p:txBody>
      </p:sp>
      <p:sp>
        <p:nvSpPr>
          <p:cNvPr id="9" name="CasellaDiTesto 8">
            <a:extLst>
              <a:ext uri="{FF2B5EF4-FFF2-40B4-BE49-F238E27FC236}">
                <a16:creationId xmlns:a16="http://schemas.microsoft.com/office/drawing/2014/main" id="{13E9186F-C2F5-1022-0F34-B3A737F89B06}"/>
              </a:ext>
            </a:extLst>
          </p:cNvPr>
          <p:cNvSpPr txBox="1"/>
          <p:nvPr/>
        </p:nvSpPr>
        <p:spPr>
          <a:xfrm>
            <a:off x="7993380" y="2573700"/>
            <a:ext cx="274320" cy="369332"/>
          </a:xfrm>
          <a:prstGeom prst="rect">
            <a:avLst/>
          </a:prstGeom>
          <a:noFill/>
        </p:spPr>
        <p:txBody>
          <a:bodyPr wrap="square" rtlCol="0">
            <a:spAutoFit/>
          </a:bodyPr>
          <a:lstStyle/>
          <a:p>
            <a:r>
              <a:rPr lang="it-IT" dirty="0">
                <a:solidFill>
                  <a:schemeClr val="accent2">
                    <a:lumMod val="75000"/>
                  </a:schemeClr>
                </a:solidFill>
              </a:rPr>
              <a:t>5</a:t>
            </a:r>
          </a:p>
        </p:txBody>
      </p:sp>
      <p:sp>
        <p:nvSpPr>
          <p:cNvPr id="10" name="CasellaDiTesto 9">
            <a:extLst>
              <a:ext uri="{FF2B5EF4-FFF2-40B4-BE49-F238E27FC236}">
                <a16:creationId xmlns:a16="http://schemas.microsoft.com/office/drawing/2014/main" id="{9EE295FC-DDBA-AD64-0338-13B9E93B5EAF}"/>
              </a:ext>
            </a:extLst>
          </p:cNvPr>
          <p:cNvSpPr txBox="1"/>
          <p:nvPr/>
        </p:nvSpPr>
        <p:spPr>
          <a:xfrm>
            <a:off x="10575307" y="2533135"/>
            <a:ext cx="274320" cy="369332"/>
          </a:xfrm>
          <a:prstGeom prst="rect">
            <a:avLst/>
          </a:prstGeom>
          <a:noFill/>
        </p:spPr>
        <p:txBody>
          <a:bodyPr wrap="square" rtlCol="0">
            <a:spAutoFit/>
          </a:bodyPr>
          <a:lstStyle/>
          <a:p>
            <a:r>
              <a:rPr lang="it-IT" dirty="0">
                <a:solidFill>
                  <a:schemeClr val="accent2">
                    <a:lumMod val="75000"/>
                  </a:schemeClr>
                </a:solidFill>
              </a:rPr>
              <a:t>7</a:t>
            </a:r>
          </a:p>
        </p:txBody>
      </p:sp>
      <p:sp>
        <p:nvSpPr>
          <p:cNvPr id="11" name="Segnaposto contenuto 2">
            <a:extLst>
              <a:ext uri="{FF2B5EF4-FFF2-40B4-BE49-F238E27FC236}">
                <a16:creationId xmlns:a16="http://schemas.microsoft.com/office/drawing/2014/main" id="{7E4ED9CE-1849-538B-4513-19D8017C9F27}"/>
              </a:ext>
            </a:extLst>
          </p:cNvPr>
          <p:cNvSpPr txBox="1">
            <a:spLocks/>
          </p:cNvSpPr>
          <p:nvPr/>
        </p:nvSpPr>
        <p:spPr>
          <a:xfrm>
            <a:off x="182880" y="3124943"/>
            <a:ext cx="12385040" cy="147447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2000" dirty="0" err="1">
                <a:solidFill>
                  <a:schemeClr val="tx1"/>
                </a:solidFill>
                <a:latin typeface="Abadi" panose="020B0604020104020204" pitchFamily="34" charset="0"/>
              </a:rPr>
              <a:t>Tijd</a:t>
            </a:r>
            <a:r>
              <a:rPr lang="it-IT" sz="2000" dirty="0">
                <a:solidFill>
                  <a:schemeClr val="tx1"/>
                </a:solidFill>
                <a:latin typeface="Abadi" panose="020B0604020104020204" pitchFamily="34" charset="0"/>
              </a:rPr>
              <a:t> </a:t>
            </a:r>
            <a:r>
              <a:rPr lang="it-IT" sz="2000" dirty="0">
                <a:solidFill>
                  <a:schemeClr val="accent2">
                    <a:lumMod val="75000"/>
                  </a:schemeClr>
                </a:solidFill>
                <a:latin typeface="Abadi" panose="020B0604020104020204" pitchFamily="34" charset="0"/>
              </a:rPr>
              <a:t>       </a:t>
            </a:r>
            <a:r>
              <a:rPr lang="it-IT" sz="2000" dirty="0" err="1">
                <a:solidFill>
                  <a:schemeClr val="accent2">
                    <a:lumMod val="75000"/>
                  </a:schemeClr>
                </a:solidFill>
                <a:latin typeface="Abadi" panose="020B0604020104020204" pitchFamily="34" charset="0"/>
              </a:rPr>
              <a:t>Hoofdwerkwoord</a:t>
            </a:r>
            <a:r>
              <a:rPr lang="it-IT" sz="2000" dirty="0">
                <a:solidFill>
                  <a:schemeClr val="accent2">
                    <a:lumMod val="75000"/>
                  </a:schemeClr>
                </a:solidFill>
                <a:latin typeface="Abadi" panose="020B0604020104020204" pitchFamily="34" charset="0"/>
              </a:rPr>
              <a:t>         </a:t>
            </a:r>
            <a:r>
              <a:rPr lang="it-IT" sz="2000" dirty="0">
                <a:solidFill>
                  <a:schemeClr val="tx1"/>
                </a:solidFill>
                <a:latin typeface="Abadi" panose="020B0604020104020204" pitchFamily="34" charset="0"/>
              </a:rPr>
              <a:t> </a:t>
            </a:r>
            <a:r>
              <a:rPr lang="it-IT" sz="2000" dirty="0" err="1">
                <a:solidFill>
                  <a:srgbClr val="C00000"/>
                </a:solidFill>
                <a:latin typeface="Abadi" panose="020B0604020104020204" pitchFamily="34" charset="0"/>
              </a:rPr>
              <a:t>Subj</a:t>
            </a:r>
            <a:r>
              <a:rPr lang="it-IT" sz="2000" dirty="0">
                <a:solidFill>
                  <a:srgbClr val="C00000"/>
                </a:solidFill>
                <a:latin typeface="Abadi" panose="020B0604020104020204" pitchFamily="34" charset="0"/>
              </a:rPr>
              <a:t>   </a:t>
            </a:r>
            <a:r>
              <a:rPr lang="it-IT" sz="2000" dirty="0">
                <a:latin typeface="Abadi" panose="020B0604020104020204" pitchFamily="34" charset="0"/>
              </a:rPr>
              <a:t>             </a:t>
            </a:r>
            <a:r>
              <a:rPr lang="it-IT" sz="2000" dirty="0" err="1">
                <a:latin typeface="Abadi" panose="020B0604020104020204" pitchFamily="34" charset="0"/>
              </a:rPr>
              <a:t>persoon</a:t>
            </a:r>
            <a:r>
              <a:rPr lang="it-IT" sz="2000" dirty="0">
                <a:latin typeface="Abadi" panose="020B0604020104020204" pitchFamily="34" charset="0"/>
              </a:rPr>
              <a:t>               </a:t>
            </a:r>
            <a:r>
              <a:rPr lang="it-IT" sz="2000" dirty="0" err="1">
                <a:latin typeface="Abadi" panose="020B0604020104020204" pitchFamily="34" charset="0"/>
              </a:rPr>
              <a:t>plaats</a:t>
            </a:r>
            <a:r>
              <a:rPr lang="it-IT" sz="2000" dirty="0">
                <a:latin typeface="Abadi" panose="020B0604020104020204" pitchFamily="34" charset="0"/>
              </a:rPr>
              <a:t>      </a:t>
            </a:r>
            <a:r>
              <a:rPr lang="it-IT" sz="2000" dirty="0" err="1">
                <a:latin typeface="Abadi" panose="020B0604020104020204" pitchFamily="34" charset="0"/>
              </a:rPr>
              <a:t>object</a:t>
            </a:r>
            <a:r>
              <a:rPr lang="it-IT" sz="2000" dirty="0">
                <a:latin typeface="Abadi" panose="020B0604020104020204" pitchFamily="34" charset="0"/>
              </a:rPr>
              <a:t>       </a:t>
            </a:r>
            <a:r>
              <a:rPr lang="it-IT" sz="2000" dirty="0">
                <a:solidFill>
                  <a:schemeClr val="accent2">
                    <a:lumMod val="75000"/>
                  </a:schemeClr>
                </a:solidFill>
                <a:latin typeface="Abadi" panose="020B0604020104020204" pitchFamily="34" charset="0"/>
              </a:rPr>
              <a:t>infinito/participio</a:t>
            </a:r>
          </a:p>
          <a:p>
            <a:pPr marL="0" indent="0" algn="ctr">
              <a:buFont typeface="Wingdings 2" panose="05020102010507070707" pitchFamily="18" charset="2"/>
              <a:buNone/>
            </a:pPr>
            <a:endParaRPr lang="it-IT" sz="2000" dirty="0">
              <a:latin typeface="Abadi" panose="020B0604020104020204" pitchFamily="34" charset="0"/>
            </a:endParaRPr>
          </a:p>
        </p:txBody>
      </p:sp>
      <p:sp>
        <p:nvSpPr>
          <p:cNvPr id="14" name="Rettangolo con angoli arrotondati 13">
            <a:extLst>
              <a:ext uri="{FF2B5EF4-FFF2-40B4-BE49-F238E27FC236}">
                <a16:creationId xmlns:a16="http://schemas.microsoft.com/office/drawing/2014/main" id="{CD7912E9-A927-0D4D-AF7C-C545455DE116}"/>
              </a:ext>
            </a:extLst>
          </p:cNvPr>
          <p:cNvSpPr/>
          <p:nvPr/>
        </p:nvSpPr>
        <p:spPr>
          <a:xfrm>
            <a:off x="4063165" y="2413858"/>
            <a:ext cx="5834380" cy="3751997"/>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46A01ADE-220C-3F84-57D1-425AF09D4E02}"/>
              </a:ext>
            </a:extLst>
          </p:cNvPr>
          <p:cNvPicPr>
            <a:picLocks noChangeAspect="1"/>
          </p:cNvPicPr>
          <p:nvPr/>
        </p:nvPicPr>
        <p:blipFill rotWithShape="1">
          <a:blip r:embed="rId2">
            <a:clrChange>
              <a:clrFrom>
                <a:srgbClr val="F1E5D5"/>
              </a:clrFrom>
              <a:clrTo>
                <a:srgbClr val="F1E5D5">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48" t="7349" r="7045" b="4469"/>
          <a:stretch/>
        </p:blipFill>
        <p:spPr>
          <a:xfrm>
            <a:off x="2152515" y="5067136"/>
            <a:ext cx="2647550" cy="1737360"/>
          </a:xfrm>
          <a:prstGeom prst="rect">
            <a:avLst/>
          </a:prstGeom>
        </p:spPr>
      </p:pic>
      <p:sp>
        <p:nvSpPr>
          <p:cNvPr id="20" name="Freccia circolare a sinistra 19">
            <a:extLst>
              <a:ext uri="{FF2B5EF4-FFF2-40B4-BE49-F238E27FC236}">
                <a16:creationId xmlns:a16="http://schemas.microsoft.com/office/drawing/2014/main" id="{80BB6575-FD68-A7BE-0664-E766B39D09DC}"/>
              </a:ext>
            </a:extLst>
          </p:cNvPr>
          <p:cNvSpPr/>
          <p:nvPr/>
        </p:nvSpPr>
        <p:spPr>
          <a:xfrm>
            <a:off x="7641590" y="5446476"/>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1" name="Freccia circolare a destra 20">
            <a:extLst>
              <a:ext uri="{FF2B5EF4-FFF2-40B4-BE49-F238E27FC236}">
                <a16:creationId xmlns:a16="http://schemas.microsoft.com/office/drawing/2014/main" id="{16658B13-77B7-160D-38AB-5CF06D4356F5}"/>
              </a:ext>
            </a:extLst>
          </p:cNvPr>
          <p:cNvSpPr/>
          <p:nvPr/>
        </p:nvSpPr>
        <p:spPr>
          <a:xfrm>
            <a:off x="5785635" y="5410637"/>
            <a:ext cx="1163320" cy="1270000"/>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CasellaDiTesto 3">
            <a:extLst>
              <a:ext uri="{FF2B5EF4-FFF2-40B4-BE49-F238E27FC236}">
                <a16:creationId xmlns:a16="http://schemas.microsoft.com/office/drawing/2014/main" id="{71C0CEC5-3049-FCA6-947B-1332083AC8E0}"/>
              </a:ext>
            </a:extLst>
          </p:cNvPr>
          <p:cNvSpPr txBox="1"/>
          <p:nvPr/>
        </p:nvSpPr>
        <p:spPr>
          <a:xfrm>
            <a:off x="9453880" y="2575561"/>
            <a:ext cx="274320" cy="369332"/>
          </a:xfrm>
          <a:prstGeom prst="rect">
            <a:avLst/>
          </a:prstGeom>
          <a:noFill/>
        </p:spPr>
        <p:txBody>
          <a:bodyPr wrap="square" rtlCol="0">
            <a:spAutoFit/>
          </a:bodyPr>
          <a:lstStyle/>
          <a:p>
            <a:r>
              <a:rPr lang="it-IT" dirty="0">
                <a:solidFill>
                  <a:schemeClr val="accent2">
                    <a:lumMod val="75000"/>
                  </a:schemeClr>
                </a:solidFill>
              </a:rPr>
              <a:t>6</a:t>
            </a:r>
          </a:p>
        </p:txBody>
      </p:sp>
      <p:sp>
        <p:nvSpPr>
          <p:cNvPr id="12" name="Freccia circolare a sinistra 11">
            <a:extLst>
              <a:ext uri="{FF2B5EF4-FFF2-40B4-BE49-F238E27FC236}">
                <a16:creationId xmlns:a16="http://schemas.microsoft.com/office/drawing/2014/main" id="{85254A3A-76F9-CC72-F852-3B20D7574DE8}"/>
              </a:ext>
            </a:extLst>
          </p:cNvPr>
          <p:cNvSpPr/>
          <p:nvPr/>
        </p:nvSpPr>
        <p:spPr>
          <a:xfrm>
            <a:off x="9258300" y="5406189"/>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39358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2B119-056F-1858-26AE-970D5F85487C}"/>
              </a:ext>
            </a:extLst>
          </p:cNvPr>
          <p:cNvSpPr>
            <a:spLocks noGrp="1"/>
          </p:cNvSpPr>
          <p:nvPr>
            <p:ph type="title"/>
          </p:nvPr>
        </p:nvSpPr>
        <p:spPr>
          <a:xfrm>
            <a:off x="581192" y="487904"/>
            <a:ext cx="11029616" cy="1188720"/>
          </a:xfrm>
        </p:spPr>
        <p:txBody>
          <a:bodyPr>
            <a:normAutofit/>
          </a:bodyPr>
          <a:lstStyle/>
          <a:p>
            <a:pPr algn="ctr"/>
            <a:r>
              <a:rPr lang="it-IT" sz="3200" dirty="0">
                <a:latin typeface="Abadi" panose="020B0604020104020204" pitchFamily="34" charset="0"/>
              </a:rPr>
              <a:t>WOORDVOLGORDE (5) – INVERSIE</a:t>
            </a:r>
          </a:p>
        </p:txBody>
      </p:sp>
      <p:sp>
        <p:nvSpPr>
          <p:cNvPr id="3" name="Segnaposto contenuto 2">
            <a:extLst>
              <a:ext uri="{FF2B5EF4-FFF2-40B4-BE49-F238E27FC236}">
                <a16:creationId xmlns:a16="http://schemas.microsoft.com/office/drawing/2014/main" id="{9A6CA1C2-A8E8-DE92-706A-19B628E7EDC5}"/>
              </a:ext>
            </a:extLst>
          </p:cNvPr>
          <p:cNvSpPr>
            <a:spLocks noGrp="1"/>
          </p:cNvSpPr>
          <p:nvPr>
            <p:ph idx="1"/>
          </p:nvPr>
        </p:nvSpPr>
        <p:spPr>
          <a:xfrm>
            <a:off x="1" y="4391351"/>
            <a:ext cx="12192000" cy="1474470"/>
          </a:xfrm>
        </p:spPr>
        <p:txBody>
          <a:bodyPr>
            <a:normAutofit/>
          </a:bodyPr>
          <a:lstStyle/>
          <a:p>
            <a:pPr marL="0" indent="0" algn="ctr">
              <a:buNone/>
            </a:pPr>
            <a:r>
              <a:rPr lang="it-IT" dirty="0">
                <a:latin typeface="Abadi" panose="020B0604020104020204" pitchFamily="34" charset="0"/>
              </a:rPr>
              <a:t>OP DE MARKT             </a:t>
            </a:r>
            <a:r>
              <a:rPr lang="it-IT" dirty="0">
                <a:solidFill>
                  <a:srgbClr val="C00000"/>
                </a:solidFill>
                <a:latin typeface="Abadi" panose="020B0604020104020204" pitchFamily="34" charset="0"/>
              </a:rPr>
              <a:t>HEB                    IK            </a:t>
            </a:r>
            <a:r>
              <a:rPr lang="it-IT" dirty="0">
                <a:solidFill>
                  <a:schemeClr val="tx1"/>
                </a:solidFill>
                <a:latin typeface="Abadi" panose="020B0604020104020204" pitchFamily="34" charset="0"/>
              </a:rPr>
              <a:t>GISTEREN</a:t>
            </a:r>
            <a:r>
              <a:rPr lang="it-IT" dirty="0">
                <a:solidFill>
                  <a:srgbClr val="C00000"/>
                </a:solidFill>
                <a:latin typeface="Abadi" panose="020B0604020104020204" pitchFamily="34" charset="0"/>
              </a:rPr>
              <a:t>                 </a:t>
            </a:r>
            <a:r>
              <a:rPr lang="it-IT" dirty="0">
                <a:latin typeface="Abadi" panose="020B0604020104020204" pitchFamily="34" charset="0"/>
              </a:rPr>
              <a:t>MET AMBER     FRUIT                 </a:t>
            </a:r>
            <a:r>
              <a:rPr lang="it-IT" dirty="0">
                <a:solidFill>
                  <a:srgbClr val="C00000"/>
                </a:solidFill>
                <a:latin typeface="Abadi" panose="020B0604020104020204" pitchFamily="34" charset="0"/>
              </a:rPr>
              <a:t>GEKOCHT</a:t>
            </a:r>
            <a:r>
              <a:rPr lang="it-IT" dirty="0">
                <a:latin typeface="Abadi" panose="020B0604020104020204" pitchFamily="34" charset="0"/>
              </a:rPr>
              <a:t> </a:t>
            </a:r>
          </a:p>
          <a:p>
            <a:pPr marL="0" indent="0" algn="ctr">
              <a:buNone/>
            </a:pPr>
            <a:endParaRPr lang="it-IT" dirty="0">
              <a:latin typeface="Abadi" panose="020B0604020104020204" pitchFamily="34" charset="0"/>
            </a:endParaRPr>
          </a:p>
        </p:txBody>
      </p:sp>
      <p:sp>
        <p:nvSpPr>
          <p:cNvPr id="5" name="CasellaDiTesto 4">
            <a:extLst>
              <a:ext uri="{FF2B5EF4-FFF2-40B4-BE49-F238E27FC236}">
                <a16:creationId xmlns:a16="http://schemas.microsoft.com/office/drawing/2014/main" id="{CCDB2339-6D07-1281-28C4-1AE515AB3744}"/>
              </a:ext>
            </a:extLst>
          </p:cNvPr>
          <p:cNvSpPr txBox="1"/>
          <p:nvPr/>
        </p:nvSpPr>
        <p:spPr>
          <a:xfrm>
            <a:off x="1170071" y="2543220"/>
            <a:ext cx="274320" cy="400110"/>
          </a:xfrm>
          <a:prstGeom prst="rect">
            <a:avLst/>
          </a:prstGeom>
          <a:noFill/>
        </p:spPr>
        <p:txBody>
          <a:bodyPr wrap="square" rtlCol="0">
            <a:spAutoFit/>
          </a:bodyPr>
          <a:lstStyle/>
          <a:p>
            <a:r>
              <a:rPr lang="it-IT" sz="2000" b="1" dirty="0">
                <a:solidFill>
                  <a:schemeClr val="accent2">
                    <a:lumMod val="75000"/>
                  </a:schemeClr>
                </a:solidFill>
                <a:latin typeface="Abadi" panose="020B0604020104020204" pitchFamily="34" charset="0"/>
              </a:rPr>
              <a:t>1</a:t>
            </a:r>
          </a:p>
        </p:txBody>
      </p:sp>
      <p:sp>
        <p:nvSpPr>
          <p:cNvPr id="6" name="CasellaDiTesto 5">
            <a:extLst>
              <a:ext uri="{FF2B5EF4-FFF2-40B4-BE49-F238E27FC236}">
                <a16:creationId xmlns:a16="http://schemas.microsoft.com/office/drawing/2014/main" id="{466B1926-7157-3F72-251C-7180FCBA62F4}"/>
              </a:ext>
            </a:extLst>
          </p:cNvPr>
          <p:cNvSpPr txBox="1"/>
          <p:nvPr/>
        </p:nvSpPr>
        <p:spPr>
          <a:xfrm>
            <a:off x="3055620" y="2567001"/>
            <a:ext cx="274320" cy="369332"/>
          </a:xfrm>
          <a:prstGeom prst="rect">
            <a:avLst/>
          </a:prstGeom>
          <a:noFill/>
        </p:spPr>
        <p:txBody>
          <a:bodyPr wrap="square" rtlCol="0">
            <a:spAutoFit/>
          </a:bodyPr>
          <a:lstStyle/>
          <a:p>
            <a:r>
              <a:rPr lang="it-IT" dirty="0">
                <a:solidFill>
                  <a:schemeClr val="accent2">
                    <a:lumMod val="75000"/>
                  </a:schemeClr>
                </a:solidFill>
              </a:rPr>
              <a:t>2</a:t>
            </a:r>
          </a:p>
        </p:txBody>
      </p:sp>
      <p:sp>
        <p:nvSpPr>
          <p:cNvPr id="7" name="CasellaDiTesto 6">
            <a:extLst>
              <a:ext uri="{FF2B5EF4-FFF2-40B4-BE49-F238E27FC236}">
                <a16:creationId xmlns:a16="http://schemas.microsoft.com/office/drawing/2014/main" id="{58ABCAD7-0EB1-1F41-8542-222267F83717}"/>
              </a:ext>
            </a:extLst>
          </p:cNvPr>
          <p:cNvSpPr txBox="1"/>
          <p:nvPr/>
        </p:nvSpPr>
        <p:spPr>
          <a:xfrm>
            <a:off x="4704080" y="2567001"/>
            <a:ext cx="274320" cy="369332"/>
          </a:xfrm>
          <a:prstGeom prst="rect">
            <a:avLst/>
          </a:prstGeom>
          <a:noFill/>
        </p:spPr>
        <p:txBody>
          <a:bodyPr wrap="square" rtlCol="0">
            <a:spAutoFit/>
          </a:bodyPr>
          <a:lstStyle/>
          <a:p>
            <a:r>
              <a:rPr lang="it-IT" dirty="0">
                <a:solidFill>
                  <a:schemeClr val="accent2">
                    <a:lumMod val="75000"/>
                  </a:schemeClr>
                </a:solidFill>
              </a:rPr>
              <a:t>3 </a:t>
            </a:r>
          </a:p>
        </p:txBody>
      </p:sp>
      <p:sp>
        <p:nvSpPr>
          <p:cNvPr id="8" name="CasellaDiTesto 7">
            <a:extLst>
              <a:ext uri="{FF2B5EF4-FFF2-40B4-BE49-F238E27FC236}">
                <a16:creationId xmlns:a16="http://schemas.microsoft.com/office/drawing/2014/main" id="{80A1FC7A-40B2-2EDF-EE05-BA22F5D88252}"/>
              </a:ext>
            </a:extLst>
          </p:cNvPr>
          <p:cNvSpPr txBox="1"/>
          <p:nvPr/>
        </p:nvSpPr>
        <p:spPr>
          <a:xfrm>
            <a:off x="6395720" y="2558609"/>
            <a:ext cx="274320" cy="369332"/>
          </a:xfrm>
          <a:prstGeom prst="rect">
            <a:avLst/>
          </a:prstGeom>
          <a:noFill/>
        </p:spPr>
        <p:txBody>
          <a:bodyPr wrap="square" rtlCol="0">
            <a:spAutoFit/>
          </a:bodyPr>
          <a:lstStyle/>
          <a:p>
            <a:r>
              <a:rPr lang="it-IT" dirty="0">
                <a:solidFill>
                  <a:schemeClr val="accent2">
                    <a:lumMod val="75000"/>
                  </a:schemeClr>
                </a:solidFill>
              </a:rPr>
              <a:t>4</a:t>
            </a:r>
          </a:p>
        </p:txBody>
      </p:sp>
      <p:sp>
        <p:nvSpPr>
          <p:cNvPr id="9" name="CasellaDiTesto 8">
            <a:extLst>
              <a:ext uri="{FF2B5EF4-FFF2-40B4-BE49-F238E27FC236}">
                <a16:creationId xmlns:a16="http://schemas.microsoft.com/office/drawing/2014/main" id="{13E9186F-C2F5-1022-0F34-B3A737F89B06}"/>
              </a:ext>
            </a:extLst>
          </p:cNvPr>
          <p:cNvSpPr txBox="1"/>
          <p:nvPr/>
        </p:nvSpPr>
        <p:spPr>
          <a:xfrm>
            <a:off x="7993380" y="2573700"/>
            <a:ext cx="274320" cy="369332"/>
          </a:xfrm>
          <a:prstGeom prst="rect">
            <a:avLst/>
          </a:prstGeom>
          <a:noFill/>
        </p:spPr>
        <p:txBody>
          <a:bodyPr wrap="square" rtlCol="0">
            <a:spAutoFit/>
          </a:bodyPr>
          <a:lstStyle/>
          <a:p>
            <a:r>
              <a:rPr lang="it-IT" dirty="0">
                <a:solidFill>
                  <a:schemeClr val="accent2">
                    <a:lumMod val="75000"/>
                  </a:schemeClr>
                </a:solidFill>
              </a:rPr>
              <a:t>5</a:t>
            </a:r>
          </a:p>
        </p:txBody>
      </p:sp>
      <p:sp>
        <p:nvSpPr>
          <p:cNvPr id="10" name="CasellaDiTesto 9">
            <a:extLst>
              <a:ext uri="{FF2B5EF4-FFF2-40B4-BE49-F238E27FC236}">
                <a16:creationId xmlns:a16="http://schemas.microsoft.com/office/drawing/2014/main" id="{9EE295FC-DDBA-AD64-0338-13B9E93B5EAF}"/>
              </a:ext>
            </a:extLst>
          </p:cNvPr>
          <p:cNvSpPr txBox="1"/>
          <p:nvPr/>
        </p:nvSpPr>
        <p:spPr>
          <a:xfrm>
            <a:off x="10575307" y="2533135"/>
            <a:ext cx="274320" cy="369332"/>
          </a:xfrm>
          <a:prstGeom prst="rect">
            <a:avLst/>
          </a:prstGeom>
          <a:noFill/>
        </p:spPr>
        <p:txBody>
          <a:bodyPr wrap="square" rtlCol="0">
            <a:spAutoFit/>
          </a:bodyPr>
          <a:lstStyle/>
          <a:p>
            <a:r>
              <a:rPr lang="it-IT" dirty="0">
                <a:solidFill>
                  <a:schemeClr val="accent2">
                    <a:lumMod val="75000"/>
                  </a:schemeClr>
                </a:solidFill>
              </a:rPr>
              <a:t>7</a:t>
            </a:r>
          </a:p>
        </p:txBody>
      </p:sp>
      <p:sp>
        <p:nvSpPr>
          <p:cNvPr id="11" name="Segnaposto contenuto 2">
            <a:extLst>
              <a:ext uri="{FF2B5EF4-FFF2-40B4-BE49-F238E27FC236}">
                <a16:creationId xmlns:a16="http://schemas.microsoft.com/office/drawing/2014/main" id="{7E4ED9CE-1849-538B-4513-19D8017C9F27}"/>
              </a:ext>
            </a:extLst>
          </p:cNvPr>
          <p:cNvSpPr txBox="1">
            <a:spLocks/>
          </p:cNvSpPr>
          <p:nvPr/>
        </p:nvSpPr>
        <p:spPr>
          <a:xfrm>
            <a:off x="182880" y="3124943"/>
            <a:ext cx="12385040" cy="147447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2000" dirty="0" err="1">
                <a:solidFill>
                  <a:schemeClr val="tx1"/>
                </a:solidFill>
                <a:latin typeface="Abadi" panose="020B0604020104020204" pitchFamily="34" charset="0"/>
              </a:rPr>
              <a:t>Plaats</a:t>
            </a:r>
            <a:r>
              <a:rPr lang="it-IT" sz="2000" dirty="0">
                <a:solidFill>
                  <a:schemeClr val="tx1"/>
                </a:solidFill>
                <a:latin typeface="Abadi" panose="020B0604020104020204" pitchFamily="34" charset="0"/>
              </a:rPr>
              <a:t> </a:t>
            </a:r>
            <a:r>
              <a:rPr lang="it-IT" sz="2000" dirty="0">
                <a:solidFill>
                  <a:schemeClr val="accent2">
                    <a:lumMod val="75000"/>
                  </a:schemeClr>
                </a:solidFill>
                <a:latin typeface="Abadi" panose="020B0604020104020204" pitchFamily="34" charset="0"/>
              </a:rPr>
              <a:t>       </a:t>
            </a:r>
            <a:r>
              <a:rPr lang="it-IT" sz="2000" dirty="0" err="1">
                <a:solidFill>
                  <a:schemeClr val="accent2">
                    <a:lumMod val="75000"/>
                  </a:schemeClr>
                </a:solidFill>
                <a:latin typeface="Abadi" panose="020B0604020104020204" pitchFamily="34" charset="0"/>
              </a:rPr>
              <a:t>Hoofdwerkwoord</a:t>
            </a:r>
            <a:r>
              <a:rPr lang="it-IT" sz="2000" dirty="0">
                <a:solidFill>
                  <a:schemeClr val="accent2">
                    <a:lumMod val="75000"/>
                  </a:schemeClr>
                </a:solidFill>
                <a:latin typeface="Abadi" panose="020B0604020104020204" pitchFamily="34" charset="0"/>
              </a:rPr>
              <a:t>         </a:t>
            </a:r>
            <a:r>
              <a:rPr lang="it-IT" sz="2000" dirty="0">
                <a:solidFill>
                  <a:schemeClr val="tx1"/>
                </a:solidFill>
                <a:latin typeface="Abadi" panose="020B0604020104020204" pitchFamily="34" charset="0"/>
              </a:rPr>
              <a:t> </a:t>
            </a:r>
            <a:r>
              <a:rPr lang="it-IT" sz="2000" dirty="0" err="1">
                <a:solidFill>
                  <a:srgbClr val="C00000"/>
                </a:solidFill>
                <a:latin typeface="Abadi" panose="020B0604020104020204" pitchFamily="34" charset="0"/>
              </a:rPr>
              <a:t>Subj</a:t>
            </a:r>
            <a:r>
              <a:rPr lang="it-IT" sz="2000" dirty="0">
                <a:solidFill>
                  <a:srgbClr val="C00000"/>
                </a:solidFill>
                <a:latin typeface="Abadi" panose="020B0604020104020204" pitchFamily="34" charset="0"/>
              </a:rPr>
              <a:t>   </a:t>
            </a:r>
            <a:r>
              <a:rPr lang="it-IT" sz="2000" dirty="0">
                <a:latin typeface="Abadi" panose="020B0604020104020204" pitchFamily="34" charset="0"/>
              </a:rPr>
              <a:t>         </a:t>
            </a:r>
            <a:r>
              <a:rPr lang="it-IT" sz="2000" dirty="0" err="1">
                <a:latin typeface="Abadi" panose="020B0604020104020204" pitchFamily="34" charset="0"/>
              </a:rPr>
              <a:t>tijd</a:t>
            </a:r>
            <a:r>
              <a:rPr lang="it-IT" sz="2000" dirty="0">
                <a:latin typeface="Abadi" panose="020B0604020104020204" pitchFamily="34" charset="0"/>
              </a:rPr>
              <a:t>               </a:t>
            </a:r>
            <a:r>
              <a:rPr lang="it-IT" sz="2000" dirty="0" err="1">
                <a:latin typeface="Abadi" panose="020B0604020104020204" pitchFamily="34" charset="0"/>
              </a:rPr>
              <a:t>persoon</a:t>
            </a:r>
            <a:r>
              <a:rPr lang="it-IT" sz="2000" dirty="0">
                <a:latin typeface="Abadi" panose="020B0604020104020204" pitchFamily="34" charset="0"/>
              </a:rPr>
              <a:t>      </a:t>
            </a:r>
            <a:r>
              <a:rPr lang="it-IT" sz="2000" dirty="0" err="1">
                <a:latin typeface="Abadi" panose="020B0604020104020204" pitchFamily="34" charset="0"/>
              </a:rPr>
              <a:t>object</a:t>
            </a:r>
            <a:r>
              <a:rPr lang="it-IT" sz="2000" dirty="0">
                <a:latin typeface="Abadi" panose="020B0604020104020204" pitchFamily="34" charset="0"/>
              </a:rPr>
              <a:t>       </a:t>
            </a:r>
            <a:r>
              <a:rPr lang="it-IT" sz="2000" dirty="0">
                <a:solidFill>
                  <a:schemeClr val="accent2">
                    <a:lumMod val="75000"/>
                  </a:schemeClr>
                </a:solidFill>
                <a:latin typeface="Abadi" panose="020B0604020104020204" pitchFamily="34" charset="0"/>
              </a:rPr>
              <a:t>infinito/participio</a:t>
            </a:r>
          </a:p>
          <a:p>
            <a:pPr marL="0" indent="0" algn="ctr">
              <a:buFont typeface="Wingdings 2" panose="05020102010507070707" pitchFamily="18" charset="2"/>
              <a:buNone/>
            </a:pPr>
            <a:endParaRPr lang="it-IT" sz="2000" dirty="0">
              <a:latin typeface="Abadi" panose="020B0604020104020204" pitchFamily="34" charset="0"/>
            </a:endParaRPr>
          </a:p>
        </p:txBody>
      </p:sp>
      <p:sp>
        <p:nvSpPr>
          <p:cNvPr id="14" name="Rettangolo con angoli arrotondati 13">
            <a:extLst>
              <a:ext uri="{FF2B5EF4-FFF2-40B4-BE49-F238E27FC236}">
                <a16:creationId xmlns:a16="http://schemas.microsoft.com/office/drawing/2014/main" id="{CD7912E9-A927-0D4D-AF7C-C545455DE116}"/>
              </a:ext>
            </a:extLst>
          </p:cNvPr>
          <p:cNvSpPr/>
          <p:nvPr/>
        </p:nvSpPr>
        <p:spPr>
          <a:xfrm>
            <a:off x="4941170" y="2329479"/>
            <a:ext cx="5258218" cy="3751997"/>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46A01ADE-220C-3F84-57D1-425AF09D4E02}"/>
              </a:ext>
            </a:extLst>
          </p:cNvPr>
          <p:cNvPicPr>
            <a:picLocks noChangeAspect="1"/>
          </p:cNvPicPr>
          <p:nvPr/>
        </p:nvPicPr>
        <p:blipFill rotWithShape="1">
          <a:blip r:embed="rId2">
            <a:clrChange>
              <a:clrFrom>
                <a:srgbClr val="F1E5D5"/>
              </a:clrFrom>
              <a:clrTo>
                <a:srgbClr val="F1E5D5">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48" t="7349" r="7045" b="4469"/>
          <a:stretch/>
        </p:blipFill>
        <p:spPr>
          <a:xfrm>
            <a:off x="2152515" y="5067136"/>
            <a:ext cx="2647550" cy="1737360"/>
          </a:xfrm>
          <a:prstGeom prst="rect">
            <a:avLst/>
          </a:prstGeom>
        </p:spPr>
      </p:pic>
      <p:sp>
        <p:nvSpPr>
          <p:cNvPr id="20" name="Freccia circolare a sinistra 19">
            <a:extLst>
              <a:ext uri="{FF2B5EF4-FFF2-40B4-BE49-F238E27FC236}">
                <a16:creationId xmlns:a16="http://schemas.microsoft.com/office/drawing/2014/main" id="{80BB6575-FD68-A7BE-0664-E766B39D09DC}"/>
              </a:ext>
            </a:extLst>
          </p:cNvPr>
          <p:cNvSpPr/>
          <p:nvPr/>
        </p:nvSpPr>
        <p:spPr>
          <a:xfrm>
            <a:off x="7641590" y="5446476"/>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1" name="Freccia circolare a destra 20">
            <a:extLst>
              <a:ext uri="{FF2B5EF4-FFF2-40B4-BE49-F238E27FC236}">
                <a16:creationId xmlns:a16="http://schemas.microsoft.com/office/drawing/2014/main" id="{16658B13-77B7-160D-38AB-5CF06D4356F5}"/>
              </a:ext>
            </a:extLst>
          </p:cNvPr>
          <p:cNvSpPr/>
          <p:nvPr/>
        </p:nvSpPr>
        <p:spPr>
          <a:xfrm>
            <a:off x="5785635" y="5410637"/>
            <a:ext cx="1163320" cy="1270000"/>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CasellaDiTesto 3">
            <a:extLst>
              <a:ext uri="{FF2B5EF4-FFF2-40B4-BE49-F238E27FC236}">
                <a16:creationId xmlns:a16="http://schemas.microsoft.com/office/drawing/2014/main" id="{71C0CEC5-3049-FCA6-947B-1332083AC8E0}"/>
              </a:ext>
            </a:extLst>
          </p:cNvPr>
          <p:cNvSpPr txBox="1"/>
          <p:nvPr/>
        </p:nvSpPr>
        <p:spPr>
          <a:xfrm>
            <a:off x="9453880" y="2575561"/>
            <a:ext cx="274320" cy="369332"/>
          </a:xfrm>
          <a:prstGeom prst="rect">
            <a:avLst/>
          </a:prstGeom>
          <a:noFill/>
        </p:spPr>
        <p:txBody>
          <a:bodyPr wrap="square" rtlCol="0">
            <a:spAutoFit/>
          </a:bodyPr>
          <a:lstStyle/>
          <a:p>
            <a:r>
              <a:rPr lang="it-IT" dirty="0">
                <a:solidFill>
                  <a:schemeClr val="accent2">
                    <a:lumMod val="75000"/>
                  </a:schemeClr>
                </a:solidFill>
              </a:rPr>
              <a:t>6</a:t>
            </a:r>
          </a:p>
        </p:txBody>
      </p:sp>
      <p:sp>
        <p:nvSpPr>
          <p:cNvPr id="12" name="Freccia circolare a sinistra 11">
            <a:extLst>
              <a:ext uri="{FF2B5EF4-FFF2-40B4-BE49-F238E27FC236}">
                <a16:creationId xmlns:a16="http://schemas.microsoft.com/office/drawing/2014/main" id="{85254A3A-76F9-CC72-F852-3B20D7574DE8}"/>
              </a:ext>
            </a:extLst>
          </p:cNvPr>
          <p:cNvSpPr/>
          <p:nvPr/>
        </p:nvSpPr>
        <p:spPr>
          <a:xfrm>
            <a:off x="9258300" y="5406189"/>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18226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E4F0E55-86B8-8A6B-22CD-20B2A0E3BBF7}"/>
              </a:ext>
            </a:extLst>
          </p:cNvPr>
          <p:cNvSpPr>
            <a:spLocks noGrp="1"/>
          </p:cNvSpPr>
          <p:nvPr>
            <p:ph idx="1"/>
          </p:nvPr>
        </p:nvSpPr>
        <p:spPr>
          <a:xfrm>
            <a:off x="581192" y="1200321"/>
            <a:ext cx="11138860" cy="5009410"/>
          </a:xfrm>
        </p:spPr>
        <p:txBody>
          <a:bodyPr>
            <a:noAutofit/>
          </a:bodyPr>
          <a:lstStyle/>
          <a:p>
            <a:r>
              <a:rPr lang="nl-NL" sz="2400" dirty="0">
                <a:latin typeface="Abadi" panose="020B0604020104020204" pitchFamily="34" charset="0"/>
              </a:rPr>
              <a:t>Tijdens de vakantie - ik- las - op het strand - een paar boeken</a:t>
            </a:r>
          </a:p>
          <a:p>
            <a:r>
              <a:rPr lang="nl-NL" sz="2400" dirty="0">
                <a:latin typeface="Abadi" panose="020B0604020104020204" pitchFamily="34" charset="0"/>
              </a:rPr>
              <a:t>Mijn broer - bij de rivier - blijven - is - vissen - de hele namiddag</a:t>
            </a:r>
          </a:p>
          <a:p>
            <a:r>
              <a:rPr lang="nl-NL" sz="2400" dirty="0">
                <a:latin typeface="Abadi" panose="020B0604020104020204" pitchFamily="34" charset="0"/>
              </a:rPr>
              <a:t>Later- die man - werd - in een gevecht - zwaar – gewond</a:t>
            </a:r>
          </a:p>
          <a:p>
            <a:r>
              <a:rPr lang="nl-NL" sz="2400" dirty="0">
                <a:latin typeface="Abadi" panose="020B0604020104020204" pitchFamily="34" charset="0"/>
              </a:rPr>
              <a:t>Jan – het boek - met aandacht - gisteren - gelezen - heeft </a:t>
            </a:r>
          </a:p>
          <a:p>
            <a:r>
              <a:rPr lang="nl-NL" sz="2400" dirty="0">
                <a:latin typeface="Abadi" panose="020B0604020104020204" pitchFamily="34" charset="0"/>
              </a:rPr>
              <a:t>Ik - naar Amerika - dat pakje - per post - gestuurd – gisteren</a:t>
            </a:r>
          </a:p>
          <a:p>
            <a:r>
              <a:rPr lang="nl-NL" sz="2400" dirty="0">
                <a:latin typeface="Abadi" panose="020B0604020104020204" pitchFamily="34" charset="0"/>
              </a:rPr>
              <a:t>Morgen - om drie uur - zal - zijn - thuis – ik</a:t>
            </a:r>
          </a:p>
          <a:p>
            <a:r>
              <a:rPr lang="nl-NL" sz="2400" dirty="0">
                <a:latin typeface="Abadi" panose="020B0604020104020204" pitchFamily="34" charset="0"/>
              </a:rPr>
              <a:t>Hij - aan de vrouw - heel beleefd - vroeg – het</a:t>
            </a:r>
          </a:p>
          <a:p>
            <a:r>
              <a:rPr lang="nl-NL" sz="2400" dirty="0">
                <a:latin typeface="Abadi" panose="020B0604020104020204" pitchFamily="34" charset="0"/>
              </a:rPr>
              <a:t>Op de tafel - heb - het boek - gelegd – ik</a:t>
            </a:r>
          </a:p>
          <a:p>
            <a:r>
              <a:rPr lang="nl-NL" sz="2400" dirty="0">
                <a:latin typeface="Abadi" panose="020B0604020104020204" pitchFamily="34" charset="0"/>
              </a:rPr>
              <a:t>72 % van de Vlamingen - met vrienden - uit- een keer per maand -gaat - naar de bioscoop</a:t>
            </a:r>
          </a:p>
          <a:p>
            <a:endParaRPr lang="it-IT" sz="2400" dirty="0">
              <a:latin typeface="Abadi" panose="020B0604020104020204" pitchFamily="34" charset="0"/>
            </a:endParaRPr>
          </a:p>
        </p:txBody>
      </p:sp>
    </p:spTree>
    <p:extLst>
      <p:ext uri="{BB962C8B-B14F-4D97-AF65-F5344CB8AC3E}">
        <p14:creationId xmlns:p14="http://schemas.microsoft.com/office/powerpoint/2010/main" val="643745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624F55D-4AAB-2069-79FF-BB23DB703538}"/>
              </a:ext>
            </a:extLst>
          </p:cNvPr>
          <p:cNvSpPr>
            <a:spLocks noGrp="1"/>
          </p:cNvSpPr>
          <p:nvPr>
            <p:ph type="title"/>
          </p:nvPr>
        </p:nvSpPr>
        <p:spPr>
          <a:xfrm>
            <a:off x="606140" y="197893"/>
            <a:ext cx="6309003" cy="1013800"/>
          </a:xfrm>
        </p:spPr>
        <p:txBody>
          <a:bodyPr>
            <a:normAutofit/>
          </a:bodyPr>
          <a:lstStyle/>
          <a:p>
            <a:pPr algn="ctr"/>
            <a:r>
              <a:rPr lang="it-IT" dirty="0">
                <a:solidFill>
                  <a:schemeClr val="tx2"/>
                </a:solidFill>
                <a:latin typeface="Abadi" panose="020B0604020104020204" pitchFamily="34" charset="0"/>
              </a:rPr>
              <a:t>CORRIGEER DE FOUTEN</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23F72525-83FA-E45A-0BEC-84822A066F7E}"/>
              </a:ext>
            </a:extLst>
          </p:cNvPr>
          <p:cNvSpPr>
            <a:spLocks noGrp="1"/>
          </p:cNvSpPr>
          <p:nvPr>
            <p:ph idx="1"/>
          </p:nvPr>
        </p:nvSpPr>
        <p:spPr>
          <a:xfrm>
            <a:off x="427985" y="1896533"/>
            <a:ext cx="6893484" cy="4504267"/>
          </a:xfrm>
        </p:spPr>
        <p:txBody>
          <a:bodyPr>
            <a:noAutofit/>
          </a:bodyPr>
          <a:lstStyle/>
          <a:p>
            <a:r>
              <a:rPr lang="nl-NL" sz="2500" b="0" i="0" dirty="0">
                <a:solidFill>
                  <a:schemeClr val="tx2"/>
                </a:solidFill>
                <a:effectLst/>
                <a:latin typeface="Abadi" panose="020B0604020104020204" pitchFamily="34" charset="0"/>
              </a:rPr>
              <a:t>Henk zal met de directeur morgen spreken.</a:t>
            </a:r>
          </a:p>
          <a:p>
            <a:r>
              <a:rPr lang="nl-NL" sz="2500" b="0" i="0" dirty="0">
                <a:solidFill>
                  <a:schemeClr val="tx2"/>
                </a:solidFill>
                <a:effectLst/>
                <a:latin typeface="Abadi" panose="020B0604020104020204" pitchFamily="34" charset="0"/>
              </a:rPr>
              <a:t>Ik heb gebracht het geschenk naar zijn bureau</a:t>
            </a:r>
          </a:p>
          <a:p>
            <a:r>
              <a:rPr lang="nl-NL" sz="2500" b="0" i="0" dirty="0">
                <a:solidFill>
                  <a:schemeClr val="tx2"/>
                </a:solidFill>
                <a:effectLst/>
                <a:latin typeface="Abadi" panose="020B0604020104020204" pitchFamily="34" charset="0"/>
              </a:rPr>
              <a:t>We hebben een boek gisteren op school gelezen.</a:t>
            </a:r>
          </a:p>
          <a:p>
            <a:r>
              <a:rPr lang="nl-NL" sz="2500" b="0" i="0" dirty="0">
                <a:solidFill>
                  <a:schemeClr val="tx2"/>
                </a:solidFill>
                <a:effectLst/>
                <a:latin typeface="Abadi" panose="020B0604020104020204" pitchFamily="34" charset="0"/>
              </a:rPr>
              <a:t>Hij heeft naar ons die brief in het geheim gestuurd.</a:t>
            </a:r>
          </a:p>
          <a:p>
            <a:r>
              <a:rPr lang="nl-NL" sz="2500" b="0" i="0" dirty="0">
                <a:solidFill>
                  <a:schemeClr val="tx2"/>
                </a:solidFill>
                <a:effectLst/>
                <a:latin typeface="Abadi" panose="020B0604020104020204" pitchFamily="34" charset="0"/>
              </a:rPr>
              <a:t>We hebben gisteren hem het geld zien stelen.</a:t>
            </a:r>
          </a:p>
          <a:p>
            <a:endParaRPr lang="it-IT" sz="2500" dirty="0">
              <a:solidFill>
                <a:schemeClr val="tx2"/>
              </a:solidFill>
              <a:latin typeface="Abadi" panose="020B0604020104020204" pitchFamily="34" charset="0"/>
            </a:endParaRPr>
          </a:p>
        </p:txBody>
      </p:sp>
      <p:pic>
        <p:nvPicPr>
          <p:cNvPr id="5" name="Picture 4" descr="Een afspraak in een papieren agenda schrijven">
            <a:extLst>
              <a:ext uri="{FF2B5EF4-FFF2-40B4-BE49-F238E27FC236}">
                <a16:creationId xmlns:a16="http://schemas.microsoft.com/office/drawing/2014/main" id="{1FD9A3E0-CFCF-7234-2658-1E954C9414A3}"/>
              </a:ext>
            </a:extLst>
          </p:cNvPr>
          <p:cNvPicPr>
            <a:picLocks noChangeAspect="1"/>
          </p:cNvPicPr>
          <p:nvPr/>
        </p:nvPicPr>
        <p:blipFill rotWithShape="1">
          <a:blip r:embed="rId2"/>
          <a:srcRect r="54538" b="-1"/>
          <a:stretch/>
        </p:blipFill>
        <p:spPr>
          <a:xfrm>
            <a:off x="7521283" y="10"/>
            <a:ext cx="4670717" cy="6857990"/>
          </a:xfrm>
          <a:prstGeom prst="rect">
            <a:avLst/>
          </a:prstGeom>
        </p:spPr>
      </p:pic>
    </p:spTree>
    <p:extLst>
      <p:ext uri="{BB962C8B-B14F-4D97-AF65-F5344CB8AC3E}">
        <p14:creationId xmlns:p14="http://schemas.microsoft.com/office/powerpoint/2010/main" val="204183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5E9CA-207A-0DEE-2653-BB927CBA6AC7}"/>
              </a:ext>
            </a:extLst>
          </p:cNvPr>
          <p:cNvSpPr>
            <a:spLocks noGrp="1"/>
          </p:cNvSpPr>
          <p:nvPr>
            <p:ph type="title"/>
          </p:nvPr>
        </p:nvSpPr>
        <p:spPr/>
        <p:txBody>
          <a:bodyPr>
            <a:normAutofit/>
          </a:bodyPr>
          <a:lstStyle/>
          <a:p>
            <a:pPr algn="ctr"/>
            <a:r>
              <a:rPr lang="it-IT" sz="3200">
                <a:latin typeface="Abadi" panose="020B0604020104020204" pitchFamily="34" charset="0"/>
              </a:rPr>
              <a:t>DOPPIO INFINITO (con i modali) </a:t>
            </a:r>
            <a:endParaRPr lang="it-IT" sz="3200" dirty="0">
              <a:latin typeface="Abadi" panose="020B0604020104020204" pitchFamily="34" charset="0"/>
            </a:endParaRPr>
          </a:p>
        </p:txBody>
      </p:sp>
      <p:sp>
        <p:nvSpPr>
          <p:cNvPr id="3" name="Segnaposto contenuto 2">
            <a:extLst>
              <a:ext uri="{FF2B5EF4-FFF2-40B4-BE49-F238E27FC236}">
                <a16:creationId xmlns:a16="http://schemas.microsoft.com/office/drawing/2014/main" id="{AB3450F3-32FA-F836-B1FF-0B6770E56D9C}"/>
              </a:ext>
            </a:extLst>
          </p:cNvPr>
          <p:cNvSpPr>
            <a:spLocks noGrp="1"/>
          </p:cNvSpPr>
          <p:nvPr>
            <p:ph idx="1"/>
          </p:nvPr>
        </p:nvSpPr>
        <p:spPr/>
        <p:txBody>
          <a:bodyPr/>
          <a:lstStyle/>
          <a:p>
            <a:r>
              <a:rPr lang="nl-NL" sz="2800" dirty="0">
                <a:latin typeface="Abadi" panose="020B0604020104020204" pitchFamily="34" charset="0"/>
              </a:rPr>
              <a:t>Ze hebben twee kaartjes voor het concert </a:t>
            </a:r>
            <a:r>
              <a:rPr lang="nl-NL" sz="2800" b="1" dirty="0">
                <a:latin typeface="Abadi" panose="020B0604020104020204" pitchFamily="34" charset="0"/>
              </a:rPr>
              <a:t>kunnen</a:t>
            </a:r>
            <a:r>
              <a:rPr lang="nl-NL" sz="2800" dirty="0">
                <a:latin typeface="Abadi" panose="020B0604020104020204" pitchFamily="34" charset="0"/>
              </a:rPr>
              <a:t> kopen</a:t>
            </a:r>
          </a:p>
          <a:p>
            <a:r>
              <a:rPr lang="nl-NL" sz="2800" dirty="0">
                <a:latin typeface="Abadi" panose="020B0604020104020204" pitchFamily="34" charset="0"/>
              </a:rPr>
              <a:t>Wij hebben alle coronapassen </a:t>
            </a:r>
            <a:r>
              <a:rPr lang="nl-NL" sz="2800" b="1" dirty="0">
                <a:latin typeface="Abadi" panose="020B0604020104020204" pitchFamily="34" charset="0"/>
              </a:rPr>
              <a:t>mogen</a:t>
            </a:r>
            <a:r>
              <a:rPr lang="nl-NL" sz="2800" dirty="0">
                <a:latin typeface="Abadi" panose="020B0604020104020204" pitchFamily="34" charset="0"/>
              </a:rPr>
              <a:t> controleren</a:t>
            </a:r>
          </a:p>
          <a:p>
            <a:r>
              <a:rPr lang="nl-NL" sz="2800" dirty="0">
                <a:latin typeface="Abadi" panose="020B0604020104020204" pitchFamily="34" charset="0"/>
              </a:rPr>
              <a:t>Ze hebben alle lessen </a:t>
            </a:r>
            <a:r>
              <a:rPr lang="nl-NL" sz="2800" b="1" dirty="0">
                <a:latin typeface="Abadi" panose="020B0604020104020204" pitchFamily="34" charset="0"/>
              </a:rPr>
              <a:t>moeten</a:t>
            </a:r>
            <a:r>
              <a:rPr lang="nl-NL" sz="2800" dirty="0">
                <a:latin typeface="Abadi" panose="020B0604020104020204" pitchFamily="34" charset="0"/>
              </a:rPr>
              <a:t> volgen</a:t>
            </a:r>
          </a:p>
          <a:p>
            <a:endParaRPr lang="it-IT" dirty="0"/>
          </a:p>
        </p:txBody>
      </p:sp>
    </p:spTree>
    <p:extLst>
      <p:ext uri="{BB962C8B-B14F-4D97-AF65-F5344CB8AC3E}">
        <p14:creationId xmlns:p14="http://schemas.microsoft.com/office/powerpoint/2010/main" val="96363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5FEF51-041C-1FFB-10F8-546C02457669}"/>
              </a:ext>
            </a:extLst>
          </p:cNvPr>
          <p:cNvSpPr>
            <a:spLocks noGrp="1"/>
          </p:cNvSpPr>
          <p:nvPr>
            <p:ph type="title"/>
          </p:nvPr>
        </p:nvSpPr>
        <p:spPr/>
        <p:txBody>
          <a:bodyPr>
            <a:normAutofit/>
          </a:bodyPr>
          <a:lstStyle/>
          <a:p>
            <a:pPr algn="ctr"/>
            <a:r>
              <a:rPr lang="it-IT" sz="2800" dirty="0" err="1">
                <a:latin typeface="Abadi" panose="020B0604020104020204" pitchFamily="34" charset="0"/>
              </a:rPr>
              <a:t>Even</a:t>
            </a:r>
            <a:r>
              <a:rPr lang="it-IT" sz="2800" dirty="0">
                <a:latin typeface="Abadi" panose="020B0604020104020204" pitchFamily="34" charset="0"/>
              </a:rPr>
              <a:t> </a:t>
            </a:r>
            <a:r>
              <a:rPr lang="it-IT" sz="2800" dirty="0" err="1">
                <a:latin typeface="Abadi" panose="020B0604020104020204" pitchFamily="34" charset="0"/>
              </a:rPr>
              <a:t>oefenen</a:t>
            </a:r>
            <a:endParaRPr lang="it-IT" sz="2800" dirty="0">
              <a:latin typeface="Abadi" panose="020B0604020104020204" pitchFamily="34" charset="0"/>
            </a:endParaRPr>
          </a:p>
        </p:txBody>
      </p:sp>
      <p:sp>
        <p:nvSpPr>
          <p:cNvPr id="3" name="Segnaposto contenuto 2">
            <a:extLst>
              <a:ext uri="{FF2B5EF4-FFF2-40B4-BE49-F238E27FC236}">
                <a16:creationId xmlns:a16="http://schemas.microsoft.com/office/drawing/2014/main" id="{B15271B2-9132-6315-1AAD-A50B3D635213}"/>
              </a:ext>
            </a:extLst>
          </p:cNvPr>
          <p:cNvSpPr>
            <a:spLocks noGrp="1"/>
          </p:cNvSpPr>
          <p:nvPr>
            <p:ph idx="1"/>
          </p:nvPr>
        </p:nvSpPr>
        <p:spPr/>
        <p:txBody>
          <a:bodyPr>
            <a:normAutofit/>
          </a:bodyPr>
          <a:lstStyle/>
          <a:p>
            <a:r>
              <a:rPr lang="it-IT" sz="3200" dirty="0">
                <a:latin typeface="Abadi" panose="020B0604020104020204" pitchFamily="34" charset="0"/>
              </a:rPr>
              <a:t>De </a:t>
            </a:r>
            <a:r>
              <a:rPr lang="it-IT" sz="3200" dirty="0" err="1">
                <a:latin typeface="Abadi" panose="020B0604020104020204" pitchFamily="34" charset="0"/>
              </a:rPr>
              <a:t>studenten</a:t>
            </a:r>
            <a:r>
              <a:rPr lang="it-IT" sz="3200" dirty="0">
                <a:latin typeface="Abadi" panose="020B0604020104020204" pitchFamily="34" charset="0"/>
              </a:rPr>
              <a:t> </a:t>
            </a:r>
            <a:r>
              <a:rPr lang="it-IT" sz="3200" dirty="0" err="1">
                <a:latin typeface="Abadi" panose="020B0604020104020204" pitchFamily="34" charset="0"/>
              </a:rPr>
              <a:t>moeten</a:t>
            </a:r>
            <a:r>
              <a:rPr lang="it-IT" sz="3200" dirty="0">
                <a:latin typeface="Abadi" panose="020B0604020104020204" pitchFamily="34" charset="0"/>
              </a:rPr>
              <a:t> </a:t>
            </a:r>
            <a:r>
              <a:rPr lang="it-IT" sz="3200" dirty="0" err="1">
                <a:latin typeface="Abadi" panose="020B0604020104020204" pitchFamily="34" charset="0"/>
              </a:rPr>
              <a:t>wachten</a:t>
            </a:r>
            <a:endParaRPr lang="it-IT" sz="3200" dirty="0">
              <a:latin typeface="Abadi" panose="020B0604020104020204" pitchFamily="34" charset="0"/>
            </a:endParaRPr>
          </a:p>
          <a:p>
            <a:r>
              <a:rPr lang="it-IT" sz="3200" dirty="0" err="1">
                <a:latin typeface="Abadi" panose="020B0604020104020204" pitchFamily="34" charset="0"/>
              </a:rPr>
              <a:t>Ik</a:t>
            </a:r>
            <a:r>
              <a:rPr lang="it-IT" sz="3200" dirty="0">
                <a:latin typeface="Abadi" panose="020B0604020104020204" pitchFamily="34" charset="0"/>
              </a:rPr>
              <a:t> </a:t>
            </a:r>
            <a:r>
              <a:rPr lang="it-IT" sz="3200" dirty="0" err="1">
                <a:latin typeface="Abadi" panose="020B0604020104020204" pitchFamily="34" charset="0"/>
              </a:rPr>
              <a:t>mag</a:t>
            </a:r>
            <a:r>
              <a:rPr lang="it-IT" sz="3200" dirty="0">
                <a:latin typeface="Abadi" panose="020B0604020104020204" pitchFamily="34" charset="0"/>
              </a:rPr>
              <a:t> </a:t>
            </a:r>
            <a:r>
              <a:rPr lang="it-IT" sz="3200" dirty="0" err="1">
                <a:latin typeface="Abadi" panose="020B0604020104020204" pitchFamily="34" charset="0"/>
              </a:rPr>
              <a:t>dat</a:t>
            </a:r>
            <a:r>
              <a:rPr lang="it-IT" sz="3200" dirty="0">
                <a:latin typeface="Abadi" panose="020B0604020104020204" pitchFamily="34" charset="0"/>
              </a:rPr>
              <a:t> Franse </a:t>
            </a:r>
            <a:r>
              <a:rPr lang="it-IT" sz="3200" dirty="0" err="1">
                <a:latin typeface="Abadi" panose="020B0604020104020204" pitchFamily="34" charset="0"/>
              </a:rPr>
              <a:t>liedje</a:t>
            </a:r>
            <a:r>
              <a:rPr lang="it-IT" sz="3200" dirty="0">
                <a:latin typeface="Abadi" panose="020B0604020104020204" pitchFamily="34" charset="0"/>
              </a:rPr>
              <a:t> </a:t>
            </a:r>
            <a:r>
              <a:rPr lang="it-IT" sz="3200" dirty="0" err="1">
                <a:latin typeface="Abadi" panose="020B0604020104020204" pitchFamily="34" charset="0"/>
              </a:rPr>
              <a:t>zingen</a:t>
            </a:r>
            <a:endParaRPr lang="it-IT" sz="3200" dirty="0">
              <a:latin typeface="Abadi" panose="020B0604020104020204" pitchFamily="34" charset="0"/>
            </a:endParaRPr>
          </a:p>
          <a:p>
            <a:r>
              <a:rPr lang="it-IT" sz="3200" dirty="0" err="1">
                <a:latin typeface="Abadi" panose="020B0604020104020204" pitchFamily="34" charset="0"/>
              </a:rPr>
              <a:t>Het</a:t>
            </a:r>
            <a:r>
              <a:rPr lang="it-IT" sz="3200" dirty="0">
                <a:latin typeface="Abadi" panose="020B0604020104020204" pitchFamily="34" charset="0"/>
              </a:rPr>
              <a:t> </a:t>
            </a:r>
            <a:r>
              <a:rPr lang="it-IT" sz="3200" dirty="0" err="1">
                <a:latin typeface="Abadi" panose="020B0604020104020204" pitchFamily="34" charset="0"/>
              </a:rPr>
              <a:t>orkesst</a:t>
            </a:r>
            <a:r>
              <a:rPr lang="it-IT" sz="3200" dirty="0">
                <a:latin typeface="Abadi" panose="020B0604020104020204" pitchFamily="34" charset="0"/>
              </a:rPr>
              <a:t> </a:t>
            </a:r>
            <a:r>
              <a:rPr lang="it-IT" sz="3200" dirty="0" err="1">
                <a:latin typeface="Abadi" panose="020B0604020104020204" pitchFamily="34" charset="0"/>
              </a:rPr>
              <a:t>moet</a:t>
            </a:r>
            <a:r>
              <a:rPr lang="it-IT" sz="3200" dirty="0">
                <a:latin typeface="Abadi" panose="020B0604020104020204" pitchFamily="34" charset="0"/>
              </a:rPr>
              <a:t> </a:t>
            </a:r>
            <a:r>
              <a:rPr lang="it-IT" sz="3200" dirty="0" err="1">
                <a:latin typeface="Abadi" panose="020B0604020104020204" pitchFamily="34" charset="0"/>
              </a:rPr>
              <a:t>verhuizen</a:t>
            </a:r>
            <a:endParaRPr lang="it-IT" sz="3200" dirty="0">
              <a:latin typeface="Abadi" panose="020B0604020104020204" pitchFamily="34" charset="0"/>
            </a:endParaRPr>
          </a:p>
          <a:p>
            <a:r>
              <a:rPr lang="it-IT" sz="3200" dirty="0">
                <a:latin typeface="Abadi" panose="020B0604020104020204" pitchFamily="34" charset="0"/>
              </a:rPr>
              <a:t>De </a:t>
            </a:r>
            <a:r>
              <a:rPr lang="it-IT" sz="3200" dirty="0" err="1">
                <a:latin typeface="Abadi" panose="020B0604020104020204" pitchFamily="34" charset="0"/>
              </a:rPr>
              <a:t>ministers</a:t>
            </a:r>
            <a:r>
              <a:rPr lang="it-IT" sz="3200" dirty="0">
                <a:latin typeface="Abadi" panose="020B0604020104020204" pitchFamily="34" charset="0"/>
              </a:rPr>
              <a:t> </a:t>
            </a:r>
            <a:r>
              <a:rPr lang="it-IT" sz="3200" dirty="0" err="1">
                <a:latin typeface="Abadi" panose="020B0604020104020204" pitchFamily="34" charset="0"/>
              </a:rPr>
              <a:t>kunnen</a:t>
            </a:r>
            <a:r>
              <a:rPr lang="it-IT" sz="3200" dirty="0">
                <a:latin typeface="Abadi" panose="020B0604020104020204" pitchFamily="34" charset="0"/>
              </a:rPr>
              <a:t> </a:t>
            </a:r>
            <a:r>
              <a:rPr lang="it-IT" sz="3200" dirty="0" err="1">
                <a:latin typeface="Abadi" panose="020B0604020104020204" pitchFamily="34" charset="0"/>
              </a:rPr>
              <a:t>het</a:t>
            </a:r>
            <a:r>
              <a:rPr lang="it-IT" sz="3200" dirty="0">
                <a:latin typeface="Abadi" panose="020B0604020104020204" pitchFamily="34" charset="0"/>
              </a:rPr>
              <a:t> plan </a:t>
            </a:r>
            <a:r>
              <a:rPr lang="it-IT" sz="3200" dirty="0" err="1">
                <a:latin typeface="Abadi" panose="020B0604020104020204" pitchFamily="34" charset="0"/>
              </a:rPr>
              <a:t>bespreken</a:t>
            </a:r>
            <a:endParaRPr lang="it-IT" sz="3200" dirty="0">
              <a:latin typeface="Abadi" panose="020B0604020104020204" pitchFamily="34" charset="0"/>
            </a:endParaRPr>
          </a:p>
          <a:p>
            <a:r>
              <a:rPr lang="it-IT" sz="3200" dirty="0" err="1">
                <a:latin typeface="Abadi" panose="020B0604020104020204" pitchFamily="34" charset="0"/>
              </a:rPr>
              <a:t>Helaas</a:t>
            </a:r>
            <a:r>
              <a:rPr lang="it-IT" sz="3200" dirty="0">
                <a:latin typeface="Abadi" panose="020B0604020104020204" pitchFamily="34" charset="0"/>
              </a:rPr>
              <a:t> </a:t>
            </a:r>
            <a:r>
              <a:rPr lang="it-IT" sz="3200" dirty="0" err="1">
                <a:latin typeface="Abadi" panose="020B0604020104020204" pitchFamily="34" charset="0"/>
              </a:rPr>
              <a:t>moet</a:t>
            </a:r>
            <a:r>
              <a:rPr lang="it-IT" sz="3200" dirty="0">
                <a:latin typeface="Abadi" panose="020B0604020104020204" pitchFamily="34" charset="0"/>
              </a:rPr>
              <a:t> </a:t>
            </a:r>
            <a:r>
              <a:rPr lang="it-IT" sz="3200" dirty="0" err="1">
                <a:latin typeface="Abadi" panose="020B0604020104020204" pitchFamily="34" charset="0"/>
              </a:rPr>
              <a:t>hij</a:t>
            </a:r>
            <a:r>
              <a:rPr lang="it-IT" sz="3200" dirty="0">
                <a:latin typeface="Abadi" panose="020B0604020104020204" pitchFamily="34" charset="0"/>
              </a:rPr>
              <a:t> </a:t>
            </a:r>
            <a:r>
              <a:rPr lang="it-IT" sz="3200" dirty="0" err="1">
                <a:latin typeface="Abadi" panose="020B0604020104020204" pitchFamily="34" charset="0"/>
              </a:rPr>
              <a:t>het</a:t>
            </a:r>
            <a:r>
              <a:rPr lang="it-IT" sz="3200" dirty="0">
                <a:latin typeface="Abadi" panose="020B0604020104020204" pitchFamily="34" charset="0"/>
              </a:rPr>
              <a:t> </a:t>
            </a:r>
            <a:r>
              <a:rPr lang="it-IT" sz="3200" dirty="0" err="1">
                <a:latin typeface="Abadi" panose="020B0604020104020204" pitchFamily="34" charset="0"/>
              </a:rPr>
              <a:t>tentamen</a:t>
            </a:r>
            <a:r>
              <a:rPr lang="it-IT" sz="3200" dirty="0">
                <a:latin typeface="Abadi" panose="020B0604020104020204" pitchFamily="34" charset="0"/>
              </a:rPr>
              <a:t> </a:t>
            </a:r>
            <a:r>
              <a:rPr lang="it-IT" sz="3200" dirty="0" err="1">
                <a:latin typeface="Abadi" panose="020B0604020104020204" pitchFamily="34" charset="0"/>
              </a:rPr>
              <a:t>opnieuw</a:t>
            </a:r>
            <a:r>
              <a:rPr lang="it-IT" sz="3200" dirty="0">
                <a:latin typeface="Abadi" panose="020B0604020104020204" pitchFamily="34" charset="0"/>
              </a:rPr>
              <a:t> </a:t>
            </a:r>
            <a:r>
              <a:rPr lang="it-IT" sz="3200" dirty="0" err="1">
                <a:latin typeface="Abadi" panose="020B0604020104020204" pitchFamily="34" charset="0"/>
              </a:rPr>
              <a:t>doen</a:t>
            </a:r>
            <a:r>
              <a:rPr lang="it-IT" sz="3200" dirty="0">
                <a:latin typeface="Abadi" panose="020B0604020104020204" pitchFamily="34" charset="0"/>
              </a:rPr>
              <a:t> </a:t>
            </a:r>
          </a:p>
        </p:txBody>
      </p:sp>
    </p:spTree>
    <p:extLst>
      <p:ext uri="{BB962C8B-B14F-4D97-AF65-F5344CB8AC3E}">
        <p14:creationId xmlns:p14="http://schemas.microsoft.com/office/powerpoint/2010/main" val="158476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19FB3F7-CD22-2DF2-526A-399119B5B687}"/>
              </a:ext>
            </a:extLst>
          </p:cNvPr>
          <p:cNvSpPr>
            <a:spLocks noGrp="1"/>
          </p:cNvSpPr>
          <p:nvPr>
            <p:ph type="title"/>
          </p:nvPr>
        </p:nvSpPr>
        <p:spPr>
          <a:xfrm>
            <a:off x="446533" y="1552397"/>
            <a:ext cx="7231784" cy="3654081"/>
          </a:xfrm>
        </p:spPr>
        <p:txBody>
          <a:bodyPr vert="horz" lIns="91440" tIns="45720" rIns="91440" bIns="45720" rtlCol="0" anchor="ctr">
            <a:normAutofit/>
          </a:bodyPr>
          <a:lstStyle/>
          <a:p>
            <a:pPr algn="ctr"/>
            <a:r>
              <a:rPr lang="en-US" sz="5400" b="0" kern="1200" cap="all" dirty="0">
                <a:solidFill>
                  <a:schemeClr val="tx2"/>
                </a:solidFill>
                <a:latin typeface="Abadi" panose="020B0604020104020204" pitchFamily="34" charset="0"/>
              </a:rPr>
              <a:t>HEBBEN EN ZIJN </a:t>
            </a:r>
            <a:br>
              <a:rPr lang="en-US" sz="5400" b="0" kern="1200" cap="all" dirty="0">
                <a:solidFill>
                  <a:schemeClr val="tx2"/>
                </a:solidFill>
                <a:latin typeface="Abadi" panose="020B0604020104020204" pitchFamily="34" charset="0"/>
              </a:rPr>
            </a:br>
            <a:r>
              <a:rPr lang="en-US" sz="5400" b="0" kern="1200" cap="all" dirty="0">
                <a:solidFill>
                  <a:schemeClr val="tx2"/>
                </a:solidFill>
                <a:latin typeface="Abadi" panose="020B0604020104020204" pitchFamily="34" charset="0"/>
              </a:rPr>
              <a:t>COME AUSILIARI </a:t>
            </a:r>
          </a:p>
        </p:txBody>
      </p:sp>
      <p:sp>
        <p:nvSpPr>
          <p:cNvPr id="3" name="Segnaposto contenuto 2">
            <a:extLst>
              <a:ext uri="{FF2B5EF4-FFF2-40B4-BE49-F238E27FC236}">
                <a16:creationId xmlns:a16="http://schemas.microsoft.com/office/drawing/2014/main" id="{13C22CF6-AEA8-133D-C73D-74435478785B}"/>
              </a:ext>
            </a:extLst>
          </p:cNvPr>
          <p:cNvSpPr>
            <a:spLocks noGrp="1"/>
          </p:cNvSpPr>
          <p:nvPr>
            <p:ph idx="1"/>
          </p:nvPr>
        </p:nvSpPr>
        <p:spPr>
          <a:xfrm>
            <a:off x="8129871" y="1552397"/>
            <a:ext cx="3610575" cy="3654082"/>
          </a:xfrm>
        </p:spPr>
        <p:txBody>
          <a:bodyPr vert="horz" lIns="91440" tIns="45720" rIns="91440" bIns="45720" rtlCol="0" anchor="ctr">
            <a:normAutofit/>
          </a:bodyPr>
          <a:lstStyle/>
          <a:p>
            <a:pPr marL="0" indent="0">
              <a:buNone/>
            </a:pPr>
            <a:r>
              <a:rPr lang="en-US" sz="3200" b="1" cap="all" dirty="0" err="1">
                <a:solidFill>
                  <a:schemeClr val="accent1"/>
                </a:solidFill>
                <a:latin typeface="Abadi" panose="020B0604020104020204" pitchFamily="34" charset="0"/>
              </a:rPr>
              <a:t>Hebben</a:t>
            </a:r>
            <a:r>
              <a:rPr lang="en-US" sz="3200" cap="all" dirty="0">
                <a:solidFill>
                  <a:schemeClr val="accent1"/>
                </a:solidFill>
                <a:latin typeface="Abadi" panose="020B0604020104020204" pitchFamily="34" charset="0"/>
              </a:rPr>
              <a:t> </a:t>
            </a:r>
            <a:r>
              <a:rPr lang="en-US" sz="3200" cap="all" dirty="0" err="1">
                <a:solidFill>
                  <a:schemeClr val="accent1"/>
                </a:solidFill>
                <a:latin typeface="Abadi" panose="020B0604020104020204" pitchFamily="34" charset="0"/>
              </a:rPr>
              <a:t>si</a:t>
            </a:r>
            <a:r>
              <a:rPr lang="en-US" sz="3200" cap="all" dirty="0">
                <a:solidFill>
                  <a:schemeClr val="accent1"/>
                </a:solidFill>
                <a:latin typeface="Abadi" panose="020B0604020104020204" pitchFamily="34" charset="0"/>
              </a:rPr>
              <a:t> </a:t>
            </a:r>
            <a:r>
              <a:rPr lang="en-US" sz="3200" cap="all" dirty="0" err="1">
                <a:solidFill>
                  <a:schemeClr val="accent1"/>
                </a:solidFill>
                <a:latin typeface="Abadi" panose="020B0604020104020204" pitchFamily="34" charset="0"/>
              </a:rPr>
              <a:t>usa</a:t>
            </a:r>
            <a:r>
              <a:rPr lang="en-US" sz="3200" cap="all" dirty="0">
                <a:solidFill>
                  <a:schemeClr val="accent1"/>
                </a:solidFill>
                <a:latin typeface="Abadi" panose="020B0604020104020204" pitchFamily="34" charset="0"/>
              </a:rPr>
              <a:t> con </a:t>
            </a:r>
            <a:r>
              <a:rPr lang="en-US" sz="3200" cap="all" dirty="0" err="1">
                <a:solidFill>
                  <a:schemeClr val="accent1"/>
                </a:solidFill>
                <a:latin typeface="Abadi" panose="020B0604020104020204" pitchFamily="34" charset="0"/>
              </a:rPr>
              <a:t>i</a:t>
            </a:r>
            <a:r>
              <a:rPr lang="en-US" sz="3200" cap="all" dirty="0">
                <a:solidFill>
                  <a:schemeClr val="accent1"/>
                </a:solidFill>
                <a:latin typeface="Abadi" panose="020B0604020104020204" pitchFamily="34" charset="0"/>
              </a:rPr>
              <a:t> </a:t>
            </a:r>
            <a:r>
              <a:rPr lang="en-US" sz="3200" cap="all" dirty="0" err="1">
                <a:solidFill>
                  <a:schemeClr val="accent1"/>
                </a:solidFill>
                <a:latin typeface="Abadi" panose="020B0604020104020204" pitchFamily="34" charset="0"/>
              </a:rPr>
              <a:t>verbi</a:t>
            </a:r>
            <a:r>
              <a:rPr lang="en-US" sz="3200" cap="all" dirty="0">
                <a:solidFill>
                  <a:schemeClr val="accent1"/>
                </a:solidFill>
                <a:latin typeface="Abadi" panose="020B0604020104020204" pitchFamily="34" charset="0"/>
              </a:rPr>
              <a:t> </a:t>
            </a:r>
            <a:r>
              <a:rPr lang="en-US" sz="3200" cap="all" dirty="0" err="1">
                <a:solidFill>
                  <a:schemeClr val="accent1"/>
                </a:solidFill>
                <a:latin typeface="Abadi" panose="020B0604020104020204" pitchFamily="34" charset="0"/>
              </a:rPr>
              <a:t>transitivi</a:t>
            </a:r>
            <a:r>
              <a:rPr lang="en-US" sz="3200" cap="all" dirty="0">
                <a:solidFill>
                  <a:schemeClr val="accent1"/>
                </a:solidFill>
                <a:latin typeface="Abadi" panose="020B0604020104020204" pitchFamily="34" charset="0"/>
              </a:rPr>
              <a:t>, </a:t>
            </a:r>
            <a:r>
              <a:rPr lang="en-US" sz="3200" b="1" cap="all" dirty="0" err="1">
                <a:solidFill>
                  <a:schemeClr val="accent1"/>
                </a:solidFill>
                <a:latin typeface="Abadi" panose="020B0604020104020204" pitchFamily="34" charset="0"/>
              </a:rPr>
              <a:t>zijn</a:t>
            </a:r>
            <a:r>
              <a:rPr lang="en-US" sz="3200" cap="all" dirty="0">
                <a:solidFill>
                  <a:schemeClr val="accent1"/>
                </a:solidFill>
                <a:latin typeface="Abadi" panose="020B0604020104020204" pitchFamily="34" charset="0"/>
              </a:rPr>
              <a:t> con </a:t>
            </a:r>
            <a:r>
              <a:rPr lang="en-US" sz="3200" cap="all" dirty="0" err="1">
                <a:solidFill>
                  <a:schemeClr val="accent1"/>
                </a:solidFill>
                <a:latin typeface="Abadi" panose="020B0604020104020204" pitchFamily="34" charset="0"/>
              </a:rPr>
              <a:t>i</a:t>
            </a:r>
            <a:r>
              <a:rPr lang="en-US" sz="3200" cap="all" dirty="0">
                <a:solidFill>
                  <a:schemeClr val="accent1"/>
                </a:solidFill>
                <a:latin typeface="Abadi" panose="020B0604020104020204" pitchFamily="34" charset="0"/>
              </a:rPr>
              <a:t> </a:t>
            </a:r>
            <a:r>
              <a:rPr lang="en-US" sz="3200" cap="all" dirty="0" err="1">
                <a:solidFill>
                  <a:schemeClr val="accent1"/>
                </a:solidFill>
                <a:latin typeface="Abadi" panose="020B0604020104020204" pitchFamily="34" charset="0"/>
              </a:rPr>
              <a:t>verbi</a:t>
            </a:r>
            <a:r>
              <a:rPr lang="en-US" sz="3200" cap="all" dirty="0">
                <a:solidFill>
                  <a:schemeClr val="accent1"/>
                </a:solidFill>
                <a:latin typeface="Abadi" panose="020B0604020104020204" pitchFamily="34" charset="0"/>
              </a:rPr>
              <a:t> </a:t>
            </a:r>
            <a:r>
              <a:rPr lang="en-US" sz="3200" cap="all" dirty="0" err="1">
                <a:solidFill>
                  <a:schemeClr val="accent1"/>
                </a:solidFill>
                <a:latin typeface="Abadi" panose="020B0604020104020204" pitchFamily="34" charset="0"/>
              </a:rPr>
              <a:t>intransitivi</a:t>
            </a:r>
            <a:endParaRPr lang="en-US" sz="3200" cap="all" dirty="0">
              <a:solidFill>
                <a:schemeClr val="accent1"/>
              </a:solidFill>
              <a:latin typeface="Abadi" panose="020B0604020104020204" pitchFamily="34" charset="0"/>
            </a:endParaRPr>
          </a:p>
        </p:txBody>
      </p:sp>
      <p:sp>
        <p:nvSpPr>
          <p:cNvPr id="37" name="Rectangle 36">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94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65339F0-F3E0-F75D-F6E3-EC4148500E0B}"/>
              </a:ext>
            </a:extLst>
          </p:cNvPr>
          <p:cNvSpPr>
            <a:spLocks noGrp="1"/>
          </p:cNvSpPr>
          <p:nvPr>
            <p:ph idx="1"/>
          </p:nvPr>
        </p:nvSpPr>
        <p:spPr>
          <a:xfrm>
            <a:off x="676726" y="1931431"/>
            <a:ext cx="11029615" cy="3634486"/>
          </a:xfrm>
        </p:spPr>
        <p:txBody>
          <a:bodyPr>
            <a:noAutofit/>
          </a:bodyPr>
          <a:lstStyle/>
          <a:p>
            <a:r>
              <a:rPr lang="it-IT" sz="2400" dirty="0" err="1">
                <a:latin typeface="Abadi" panose="020B0604020104020204" pitchFamily="34" charset="0"/>
              </a:rPr>
              <a:t>Wij</a:t>
            </a:r>
            <a:r>
              <a:rPr lang="it-IT" sz="2400" dirty="0">
                <a:latin typeface="Abadi" panose="020B0604020104020204" pitchFamily="34" charset="0"/>
              </a:rPr>
              <a:t> </a:t>
            </a:r>
            <a:r>
              <a:rPr lang="it-IT" sz="2400" dirty="0" err="1">
                <a:latin typeface="Abadi" panose="020B0604020104020204" pitchFamily="34" charset="0"/>
              </a:rPr>
              <a:t>hebben</a:t>
            </a:r>
            <a:r>
              <a:rPr lang="it-IT" sz="2400" dirty="0">
                <a:latin typeface="Abadi" panose="020B0604020104020204" pitchFamily="34" charset="0"/>
              </a:rPr>
              <a:t> </a:t>
            </a:r>
            <a:r>
              <a:rPr lang="it-IT" sz="2400" dirty="0" err="1">
                <a:latin typeface="Abadi" panose="020B0604020104020204" pitchFamily="34" charset="0"/>
              </a:rPr>
              <a:t>een</a:t>
            </a:r>
            <a:r>
              <a:rPr lang="it-IT" sz="2400" dirty="0">
                <a:latin typeface="Abadi" panose="020B0604020104020204" pitchFamily="34" charset="0"/>
              </a:rPr>
              <a:t> </a:t>
            </a:r>
            <a:r>
              <a:rPr lang="it-IT" sz="2400" dirty="0" err="1">
                <a:latin typeface="Abadi" panose="020B0604020104020204" pitchFamily="34" charset="0"/>
              </a:rPr>
              <a:t>scriptie</a:t>
            </a:r>
            <a:r>
              <a:rPr lang="it-IT" sz="2400" dirty="0">
                <a:latin typeface="Abadi" panose="020B0604020104020204" pitchFamily="34" charset="0"/>
              </a:rPr>
              <a:t> </a:t>
            </a:r>
            <a:r>
              <a:rPr lang="it-IT" sz="2400" dirty="0" err="1">
                <a:latin typeface="Abadi" panose="020B0604020104020204" pitchFamily="34" charset="0"/>
              </a:rPr>
              <a:t>geschreven</a:t>
            </a:r>
            <a:r>
              <a:rPr lang="it-IT" sz="2400" dirty="0">
                <a:latin typeface="Abadi" panose="020B0604020104020204" pitchFamily="34" charset="0"/>
              </a:rPr>
              <a:t> (abbiamo scritto una tesi) </a:t>
            </a:r>
          </a:p>
          <a:p>
            <a:r>
              <a:rPr lang="it-IT" sz="2400" dirty="0" err="1">
                <a:latin typeface="Abadi" panose="020B0604020104020204" pitchFamily="34" charset="0"/>
              </a:rPr>
              <a:t>Wij</a:t>
            </a:r>
            <a:r>
              <a:rPr lang="it-IT" sz="2400" dirty="0">
                <a:latin typeface="Abadi" panose="020B0604020104020204" pitchFamily="34" charset="0"/>
              </a:rPr>
              <a:t> </a:t>
            </a:r>
            <a:r>
              <a:rPr lang="it-IT" sz="2400" dirty="0" err="1">
                <a:latin typeface="Abadi" panose="020B0604020104020204" pitchFamily="34" charset="0"/>
              </a:rPr>
              <a:t>zijn</a:t>
            </a:r>
            <a:r>
              <a:rPr lang="it-IT" sz="2400" dirty="0">
                <a:latin typeface="Abadi" panose="020B0604020104020204" pitchFamily="34" charset="0"/>
              </a:rPr>
              <a:t> </a:t>
            </a:r>
            <a:r>
              <a:rPr lang="it-IT" sz="2400" dirty="0" err="1">
                <a:latin typeface="Abadi" panose="020B0604020104020204" pitchFamily="34" charset="0"/>
              </a:rPr>
              <a:t>geslaagd</a:t>
            </a:r>
            <a:r>
              <a:rPr lang="it-IT" sz="2400" dirty="0">
                <a:latin typeface="Abadi" panose="020B0604020104020204" pitchFamily="34" charset="0"/>
              </a:rPr>
              <a:t> voor </a:t>
            </a:r>
            <a:r>
              <a:rPr lang="it-IT" sz="2400" dirty="0" err="1">
                <a:latin typeface="Abadi" panose="020B0604020104020204" pitchFamily="34" charset="0"/>
              </a:rPr>
              <a:t>het</a:t>
            </a:r>
            <a:r>
              <a:rPr lang="it-IT" sz="2400" dirty="0">
                <a:latin typeface="Abadi" panose="020B0604020104020204" pitchFamily="34" charset="0"/>
              </a:rPr>
              <a:t> </a:t>
            </a:r>
            <a:r>
              <a:rPr lang="it-IT" sz="2400" dirty="0" err="1">
                <a:latin typeface="Abadi" panose="020B0604020104020204" pitchFamily="34" charset="0"/>
              </a:rPr>
              <a:t>tentamen</a:t>
            </a:r>
            <a:r>
              <a:rPr lang="it-IT" sz="2400" dirty="0">
                <a:latin typeface="Abadi" panose="020B0604020104020204" pitchFamily="34" charset="0"/>
              </a:rPr>
              <a:t> (siamo promossi per l’esame) </a:t>
            </a:r>
          </a:p>
          <a:p>
            <a:endParaRPr lang="it-IT" sz="2400" dirty="0">
              <a:latin typeface="Abadi" panose="020B0604020104020204" pitchFamily="34" charset="0"/>
            </a:endParaRPr>
          </a:p>
          <a:p>
            <a:pPr marL="0" indent="0">
              <a:buNone/>
            </a:pPr>
            <a:r>
              <a:rPr lang="it-IT" sz="2400" b="1" dirty="0" err="1">
                <a:latin typeface="Abadi" panose="020B0604020104020204" pitchFamily="34" charset="0"/>
              </a:rPr>
              <a:t>Zijn</a:t>
            </a:r>
            <a:r>
              <a:rPr lang="it-IT" sz="2400" b="1" dirty="0">
                <a:latin typeface="Abadi" panose="020B0604020104020204" pitchFamily="34" charset="0"/>
              </a:rPr>
              <a:t> segnala un cambiamento di stato o di posizione </a:t>
            </a:r>
          </a:p>
          <a:p>
            <a:r>
              <a:rPr lang="it-IT" sz="2400" dirty="0" err="1">
                <a:latin typeface="Abadi" panose="020B0604020104020204" pitchFamily="34" charset="0"/>
              </a:rPr>
              <a:t>Wij</a:t>
            </a:r>
            <a:r>
              <a:rPr lang="it-IT" sz="2400" dirty="0">
                <a:latin typeface="Abadi" panose="020B0604020104020204" pitchFamily="34" charset="0"/>
              </a:rPr>
              <a:t> </a:t>
            </a:r>
            <a:r>
              <a:rPr lang="it-IT" sz="2400" dirty="0" err="1">
                <a:latin typeface="Abadi" panose="020B0604020104020204" pitchFamily="34" charset="0"/>
              </a:rPr>
              <a:t>zijn</a:t>
            </a:r>
            <a:r>
              <a:rPr lang="it-IT" sz="2400" dirty="0">
                <a:latin typeface="Abadi" panose="020B0604020104020204" pitchFamily="34" charset="0"/>
              </a:rPr>
              <a:t> </a:t>
            </a:r>
            <a:r>
              <a:rPr lang="it-IT" sz="2400" dirty="0" err="1">
                <a:latin typeface="Abadi" panose="020B0604020104020204" pitchFamily="34" charset="0"/>
              </a:rPr>
              <a:t>gevallen</a:t>
            </a:r>
            <a:r>
              <a:rPr lang="it-IT" sz="2400" dirty="0">
                <a:latin typeface="Abadi" panose="020B0604020104020204" pitchFamily="34" charset="0"/>
              </a:rPr>
              <a:t> (siamo caduti) </a:t>
            </a:r>
          </a:p>
          <a:p>
            <a:r>
              <a:rPr lang="it-IT" sz="2400" dirty="0" err="1">
                <a:latin typeface="Abadi" panose="020B0604020104020204" pitchFamily="34" charset="0"/>
              </a:rPr>
              <a:t>Hij</a:t>
            </a:r>
            <a:r>
              <a:rPr lang="it-IT" sz="2400" dirty="0">
                <a:latin typeface="Abadi" panose="020B0604020104020204" pitchFamily="34" charset="0"/>
              </a:rPr>
              <a:t> </a:t>
            </a:r>
            <a:r>
              <a:rPr lang="it-IT" sz="2400" dirty="0" err="1">
                <a:latin typeface="Abadi" panose="020B0604020104020204" pitchFamily="34" charset="0"/>
              </a:rPr>
              <a:t>is</a:t>
            </a:r>
            <a:r>
              <a:rPr lang="it-IT" sz="2400" dirty="0">
                <a:latin typeface="Abadi" panose="020B0604020104020204" pitchFamily="34" charset="0"/>
              </a:rPr>
              <a:t> </a:t>
            </a:r>
            <a:r>
              <a:rPr lang="it-IT" sz="2400" dirty="0" err="1">
                <a:latin typeface="Abadi" panose="020B0604020104020204" pitchFamily="34" charset="0"/>
              </a:rPr>
              <a:t>gegroeid</a:t>
            </a:r>
            <a:r>
              <a:rPr lang="it-IT" sz="2400" dirty="0">
                <a:latin typeface="Abadi" panose="020B0604020104020204" pitchFamily="34" charset="0"/>
              </a:rPr>
              <a:t> (lui è cresciuto) </a:t>
            </a:r>
          </a:p>
          <a:p>
            <a:pPr marL="0" indent="0">
              <a:buNone/>
            </a:pPr>
            <a:endParaRPr lang="it-IT" sz="2400" dirty="0">
              <a:latin typeface="Abadi" panose="020B0604020104020204" pitchFamily="34" charset="0"/>
            </a:endParaRPr>
          </a:p>
          <a:p>
            <a:pPr marL="0" indent="0">
              <a:buNone/>
            </a:pPr>
            <a:r>
              <a:rPr lang="it-IT" sz="2400" b="1" dirty="0" err="1">
                <a:latin typeface="Abadi" panose="020B0604020104020204" pitchFamily="34" charset="0"/>
              </a:rPr>
              <a:t>Hebben</a:t>
            </a:r>
            <a:r>
              <a:rPr lang="it-IT" sz="2400" b="1" dirty="0">
                <a:latin typeface="Abadi" panose="020B0604020104020204" pitchFamily="34" charset="0"/>
              </a:rPr>
              <a:t> segnala un’assenza di cambiamento </a:t>
            </a:r>
          </a:p>
          <a:p>
            <a:r>
              <a:rPr lang="it-IT" sz="2400" dirty="0" err="1">
                <a:latin typeface="Abadi" panose="020B0604020104020204" pitchFamily="34" charset="0"/>
              </a:rPr>
              <a:t>Wij</a:t>
            </a:r>
            <a:r>
              <a:rPr lang="it-IT" sz="2400" dirty="0">
                <a:latin typeface="Abadi" panose="020B0604020104020204" pitchFamily="34" charset="0"/>
              </a:rPr>
              <a:t> </a:t>
            </a:r>
            <a:r>
              <a:rPr lang="it-IT" sz="2400" dirty="0" err="1">
                <a:latin typeface="Abadi" panose="020B0604020104020204" pitchFamily="34" charset="0"/>
              </a:rPr>
              <a:t>hebben</a:t>
            </a:r>
            <a:r>
              <a:rPr lang="it-IT" sz="2400" dirty="0">
                <a:latin typeface="Abadi" panose="020B0604020104020204" pitchFamily="34" charset="0"/>
              </a:rPr>
              <a:t> </a:t>
            </a:r>
            <a:r>
              <a:rPr lang="it-IT" sz="2400" dirty="0" err="1">
                <a:latin typeface="Abadi" panose="020B0604020104020204" pitchFamily="34" charset="0"/>
              </a:rPr>
              <a:t>gewerkt</a:t>
            </a:r>
            <a:endParaRPr lang="it-IT" sz="2400" dirty="0">
              <a:latin typeface="Abadi" panose="020B0604020104020204" pitchFamily="34" charset="0"/>
            </a:endParaRPr>
          </a:p>
          <a:p>
            <a:r>
              <a:rPr lang="it-IT" sz="2400" dirty="0" err="1">
                <a:latin typeface="Abadi" panose="020B0604020104020204" pitchFamily="34" charset="0"/>
              </a:rPr>
              <a:t>Het</a:t>
            </a:r>
            <a:r>
              <a:rPr lang="it-IT" sz="2400" dirty="0">
                <a:latin typeface="Abadi" panose="020B0604020104020204" pitchFamily="34" charset="0"/>
              </a:rPr>
              <a:t> </a:t>
            </a:r>
            <a:r>
              <a:rPr lang="it-IT" sz="2400" dirty="0" err="1">
                <a:latin typeface="Abadi" panose="020B0604020104020204" pitchFamily="34" charset="0"/>
              </a:rPr>
              <a:t>heeft</a:t>
            </a:r>
            <a:r>
              <a:rPr lang="it-IT" sz="2400" dirty="0">
                <a:latin typeface="Abadi" panose="020B0604020104020204" pitchFamily="34" charset="0"/>
              </a:rPr>
              <a:t> </a:t>
            </a:r>
            <a:r>
              <a:rPr lang="it-IT" sz="2400" dirty="0" err="1">
                <a:latin typeface="Abadi" panose="020B0604020104020204" pitchFamily="34" charset="0"/>
              </a:rPr>
              <a:t>lang</a:t>
            </a:r>
            <a:r>
              <a:rPr lang="it-IT" sz="2400" dirty="0">
                <a:latin typeface="Abadi" panose="020B0604020104020204" pitchFamily="34" charset="0"/>
              </a:rPr>
              <a:t> </a:t>
            </a:r>
            <a:r>
              <a:rPr lang="it-IT" sz="2400" dirty="0" err="1">
                <a:latin typeface="Abadi" panose="020B0604020104020204" pitchFamily="34" charset="0"/>
              </a:rPr>
              <a:t>geduurd</a:t>
            </a:r>
            <a:r>
              <a:rPr lang="it-IT" sz="2400" dirty="0">
                <a:latin typeface="Abadi" panose="020B0604020104020204" pitchFamily="34" charset="0"/>
              </a:rPr>
              <a:t> </a:t>
            </a:r>
          </a:p>
        </p:txBody>
      </p:sp>
    </p:spTree>
    <p:extLst>
      <p:ext uri="{BB962C8B-B14F-4D97-AF65-F5344CB8AC3E}">
        <p14:creationId xmlns:p14="http://schemas.microsoft.com/office/powerpoint/2010/main" val="365869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CE08A4D-A884-B7F4-99D1-EEA01CC30491}"/>
              </a:ext>
            </a:extLst>
          </p:cNvPr>
          <p:cNvSpPr>
            <a:spLocks noGrp="1"/>
          </p:cNvSpPr>
          <p:nvPr>
            <p:ph idx="1"/>
          </p:nvPr>
        </p:nvSpPr>
        <p:spPr>
          <a:xfrm>
            <a:off x="581192" y="2026966"/>
            <a:ext cx="11029615" cy="3634486"/>
          </a:xfrm>
        </p:spPr>
        <p:txBody>
          <a:bodyPr>
            <a:noAutofit/>
          </a:bodyPr>
          <a:lstStyle/>
          <a:p>
            <a:r>
              <a:rPr lang="it-IT" sz="3200" dirty="0" err="1">
                <a:latin typeface="Abadi" panose="020B0604020104020204" pitchFamily="34" charset="0"/>
              </a:rPr>
              <a:t>Deze</a:t>
            </a:r>
            <a:r>
              <a:rPr lang="it-IT" sz="3200" dirty="0">
                <a:latin typeface="Abadi" panose="020B0604020104020204" pitchFamily="34" charset="0"/>
              </a:rPr>
              <a:t> </a:t>
            </a:r>
            <a:r>
              <a:rPr lang="it-IT" sz="3200" dirty="0" err="1">
                <a:latin typeface="Abadi" panose="020B0604020104020204" pitchFamily="34" charset="0"/>
              </a:rPr>
              <a:t>dokter</a:t>
            </a:r>
            <a:r>
              <a:rPr lang="it-IT" sz="3200" dirty="0">
                <a:latin typeface="Abadi" panose="020B0604020104020204" pitchFamily="34" charset="0"/>
              </a:rPr>
              <a:t> </a:t>
            </a:r>
            <a:r>
              <a:rPr lang="it-IT" sz="3200" dirty="0" err="1">
                <a:latin typeface="Abadi" panose="020B0604020104020204" pitchFamily="34" charset="0"/>
              </a:rPr>
              <a:t>mijn</a:t>
            </a:r>
            <a:r>
              <a:rPr lang="it-IT" sz="3200" dirty="0">
                <a:latin typeface="Abadi" panose="020B0604020104020204" pitchFamily="34" charset="0"/>
              </a:rPr>
              <a:t> </a:t>
            </a:r>
            <a:r>
              <a:rPr lang="it-IT" sz="3200" dirty="0" err="1">
                <a:latin typeface="Abadi" panose="020B0604020104020204" pitchFamily="34" charset="0"/>
              </a:rPr>
              <a:t>broertje</a:t>
            </a:r>
            <a:r>
              <a:rPr lang="it-IT" sz="3200" dirty="0">
                <a:latin typeface="Abadi" panose="020B0604020104020204" pitchFamily="34" charset="0"/>
              </a:rPr>
              <a:t> (</a:t>
            </a:r>
            <a:r>
              <a:rPr lang="it-IT" sz="3200" dirty="0" err="1">
                <a:latin typeface="Abadi" panose="020B0604020104020204" pitchFamily="34" charset="0"/>
              </a:rPr>
              <a:t>genezen</a:t>
            </a:r>
            <a:r>
              <a:rPr lang="it-IT" sz="3200" dirty="0">
                <a:latin typeface="Abadi" panose="020B0604020104020204" pitchFamily="34" charset="0"/>
              </a:rPr>
              <a:t>)</a:t>
            </a:r>
          </a:p>
          <a:p>
            <a:r>
              <a:rPr lang="it-IT" sz="3200" dirty="0" err="1">
                <a:latin typeface="Abadi" panose="020B0604020104020204" pitchFamily="34" charset="0"/>
              </a:rPr>
              <a:t>Waar</a:t>
            </a:r>
            <a:r>
              <a:rPr lang="it-IT" sz="3200" dirty="0">
                <a:latin typeface="Abadi" panose="020B0604020104020204" pitchFamily="34" charset="0"/>
              </a:rPr>
              <a:t> je die </a:t>
            </a:r>
            <a:r>
              <a:rPr lang="it-IT" sz="3200" dirty="0" err="1">
                <a:latin typeface="Abadi" panose="020B0604020104020204" pitchFamily="34" charset="0"/>
              </a:rPr>
              <a:t>nieuwe</a:t>
            </a:r>
            <a:r>
              <a:rPr lang="it-IT" sz="3200" dirty="0">
                <a:latin typeface="Abadi" panose="020B0604020104020204" pitchFamily="34" charset="0"/>
              </a:rPr>
              <a:t> </a:t>
            </a:r>
            <a:r>
              <a:rPr lang="it-IT" sz="3200" dirty="0" err="1">
                <a:latin typeface="Abadi" panose="020B0604020104020204" pitchFamily="34" charset="0"/>
              </a:rPr>
              <a:t>trui</a:t>
            </a:r>
            <a:r>
              <a:rPr lang="it-IT" sz="3200" dirty="0">
                <a:latin typeface="Abadi" panose="020B0604020104020204" pitchFamily="34" charset="0"/>
              </a:rPr>
              <a:t>? (</a:t>
            </a:r>
            <a:r>
              <a:rPr lang="it-IT" sz="3200" dirty="0" err="1">
                <a:latin typeface="Abadi" panose="020B0604020104020204" pitchFamily="34" charset="0"/>
              </a:rPr>
              <a:t>kopen</a:t>
            </a:r>
            <a:r>
              <a:rPr lang="it-IT" sz="3200" dirty="0">
                <a:latin typeface="Abadi" panose="020B0604020104020204" pitchFamily="34" charset="0"/>
              </a:rPr>
              <a:t>)</a:t>
            </a:r>
          </a:p>
          <a:p>
            <a:r>
              <a:rPr lang="it-IT" sz="3200" dirty="0">
                <a:latin typeface="Abadi" panose="020B0604020104020204" pitchFamily="34" charset="0"/>
              </a:rPr>
              <a:t>U al </a:t>
            </a:r>
            <a:r>
              <a:rPr lang="it-IT" sz="3200" dirty="0" err="1">
                <a:latin typeface="Abadi" panose="020B0604020104020204" pitchFamily="34" charset="0"/>
              </a:rPr>
              <a:t>met</a:t>
            </a:r>
            <a:r>
              <a:rPr lang="it-IT" sz="3200" dirty="0">
                <a:latin typeface="Abadi" panose="020B0604020104020204" pitchFamily="34" charset="0"/>
              </a:rPr>
              <a:t> de </a:t>
            </a:r>
            <a:r>
              <a:rPr lang="it-IT" sz="3200" dirty="0" err="1">
                <a:latin typeface="Abadi" panose="020B0604020104020204" pitchFamily="34" charset="0"/>
              </a:rPr>
              <a:t>chirurg</a:t>
            </a:r>
            <a:r>
              <a:rPr lang="it-IT" sz="3200" dirty="0">
                <a:latin typeface="Abadi" panose="020B0604020104020204" pitchFamily="34" charset="0"/>
              </a:rPr>
              <a:t>? (</a:t>
            </a:r>
            <a:r>
              <a:rPr lang="it-IT" sz="3200" dirty="0" err="1">
                <a:latin typeface="Abadi" panose="020B0604020104020204" pitchFamily="34" charset="0"/>
              </a:rPr>
              <a:t>spreken</a:t>
            </a:r>
            <a:r>
              <a:rPr lang="it-IT" sz="3200" dirty="0">
                <a:latin typeface="Abadi" panose="020B0604020104020204" pitchFamily="34" charset="0"/>
              </a:rPr>
              <a:t>)</a:t>
            </a:r>
          </a:p>
          <a:p>
            <a:r>
              <a:rPr lang="it-IT" sz="3200" dirty="0" err="1">
                <a:latin typeface="Abadi" panose="020B0604020104020204" pitchFamily="34" charset="0"/>
              </a:rPr>
              <a:t>We</a:t>
            </a:r>
            <a:r>
              <a:rPr lang="it-IT" sz="3200" dirty="0">
                <a:latin typeface="Abadi" panose="020B0604020104020204" pitchFamily="34" charset="0"/>
              </a:rPr>
              <a:t> </a:t>
            </a:r>
            <a:r>
              <a:rPr lang="it-IT" sz="3200" dirty="0" err="1">
                <a:latin typeface="Abadi" panose="020B0604020104020204" pitchFamily="34" charset="0"/>
              </a:rPr>
              <a:t>met</a:t>
            </a:r>
            <a:r>
              <a:rPr lang="it-IT" sz="3200" dirty="0">
                <a:latin typeface="Abadi" panose="020B0604020104020204" pitchFamily="34" charset="0"/>
              </a:rPr>
              <a:t> onze </a:t>
            </a:r>
            <a:r>
              <a:rPr lang="it-IT" sz="3200" dirty="0" err="1">
                <a:latin typeface="Abadi" panose="020B0604020104020204" pitchFamily="34" charset="0"/>
              </a:rPr>
              <a:t>vrienden</a:t>
            </a:r>
            <a:r>
              <a:rPr lang="it-IT" sz="3200" dirty="0">
                <a:latin typeface="Abadi" panose="020B0604020104020204" pitchFamily="34" charset="0"/>
              </a:rPr>
              <a:t> </a:t>
            </a:r>
            <a:r>
              <a:rPr lang="it-IT" sz="3200" dirty="0" err="1">
                <a:latin typeface="Abadi" panose="020B0604020104020204" pitchFamily="34" charset="0"/>
              </a:rPr>
              <a:t>naar</a:t>
            </a:r>
            <a:r>
              <a:rPr lang="it-IT" sz="3200" dirty="0">
                <a:latin typeface="Abadi" panose="020B0604020104020204" pitchFamily="34" charset="0"/>
              </a:rPr>
              <a:t> </a:t>
            </a:r>
            <a:r>
              <a:rPr lang="it-IT" sz="3200" dirty="0" err="1">
                <a:latin typeface="Abadi" panose="020B0604020104020204" pitchFamily="34" charset="0"/>
              </a:rPr>
              <a:t>het</a:t>
            </a:r>
            <a:r>
              <a:rPr lang="it-IT" sz="3200" dirty="0">
                <a:latin typeface="Abadi" panose="020B0604020104020204" pitchFamily="34" charset="0"/>
              </a:rPr>
              <a:t> museum (</a:t>
            </a:r>
            <a:r>
              <a:rPr lang="it-IT" sz="3200" dirty="0" err="1">
                <a:latin typeface="Abadi" panose="020B0604020104020204" pitchFamily="34" charset="0"/>
              </a:rPr>
              <a:t>gaan</a:t>
            </a:r>
            <a:r>
              <a:rPr lang="it-IT" sz="3200" dirty="0">
                <a:latin typeface="Abadi" panose="020B0604020104020204" pitchFamily="34" charset="0"/>
              </a:rPr>
              <a:t>)</a:t>
            </a:r>
          </a:p>
          <a:p>
            <a:r>
              <a:rPr lang="it-IT" sz="3200" dirty="0">
                <a:latin typeface="Abadi" panose="020B0604020104020204" pitchFamily="34" charset="0"/>
              </a:rPr>
              <a:t>Je </a:t>
            </a:r>
            <a:r>
              <a:rPr lang="it-IT" sz="3200" dirty="0" err="1">
                <a:latin typeface="Abadi" panose="020B0604020104020204" pitchFamily="34" charset="0"/>
              </a:rPr>
              <a:t>mijn</a:t>
            </a:r>
            <a:r>
              <a:rPr lang="it-IT" sz="3200" dirty="0">
                <a:latin typeface="Abadi" panose="020B0604020104020204" pitchFamily="34" charset="0"/>
              </a:rPr>
              <a:t> </a:t>
            </a:r>
            <a:r>
              <a:rPr lang="it-IT" sz="3200" dirty="0" err="1">
                <a:latin typeface="Abadi" panose="020B0604020104020204" pitchFamily="34" charset="0"/>
              </a:rPr>
              <a:t>nieuwe</a:t>
            </a:r>
            <a:r>
              <a:rPr lang="it-IT" sz="3200" dirty="0">
                <a:latin typeface="Abadi" panose="020B0604020104020204" pitchFamily="34" charset="0"/>
              </a:rPr>
              <a:t> video? (</a:t>
            </a:r>
            <a:r>
              <a:rPr lang="it-IT" sz="3200" dirty="0" err="1">
                <a:latin typeface="Abadi" panose="020B0604020104020204" pitchFamily="34" charset="0"/>
              </a:rPr>
              <a:t>zien</a:t>
            </a:r>
            <a:r>
              <a:rPr lang="it-IT" sz="3200" dirty="0">
                <a:latin typeface="Abadi" panose="020B0604020104020204" pitchFamily="34" charset="0"/>
              </a:rPr>
              <a:t>)</a:t>
            </a:r>
          </a:p>
          <a:p>
            <a:r>
              <a:rPr lang="it-IT" sz="3200" dirty="0" err="1">
                <a:latin typeface="Abadi" panose="020B0604020104020204" pitchFamily="34" charset="0"/>
              </a:rPr>
              <a:t>Mijn</a:t>
            </a:r>
            <a:r>
              <a:rPr lang="it-IT" sz="3200" dirty="0">
                <a:latin typeface="Abadi" panose="020B0604020104020204" pitchFamily="34" charset="0"/>
              </a:rPr>
              <a:t> </a:t>
            </a:r>
            <a:r>
              <a:rPr lang="it-IT" sz="3200" dirty="0" err="1">
                <a:latin typeface="Abadi" panose="020B0604020104020204" pitchFamily="34" charset="0"/>
              </a:rPr>
              <a:t>oude</a:t>
            </a:r>
            <a:r>
              <a:rPr lang="it-IT" sz="3200" dirty="0">
                <a:latin typeface="Abadi" panose="020B0604020104020204" pitchFamily="34" charset="0"/>
              </a:rPr>
              <a:t> collega </a:t>
            </a:r>
            <a:r>
              <a:rPr lang="it-IT" sz="3200" dirty="0" err="1">
                <a:latin typeface="Abadi" panose="020B0604020104020204" pitchFamily="34" charset="0"/>
              </a:rPr>
              <a:t>ook</a:t>
            </a:r>
            <a:r>
              <a:rPr lang="it-IT" sz="3200" dirty="0">
                <a:latin typeface="Abadi" panose="020B0604020104020204" pitchFamily="34" charset="0"/>
              </a:rPr>
              <a:t> (</a:t>
            </a:r>
            <a:r>
              <a:rPr lang="it-IT" sz="3200" dirty="0" err="1">
                <a:latin typeface="Abadi" panose="020B0604020104020204" pitchFamily="34" charset="0"/>
              </a:rPr>
              <a:t>komen</a:t>
            </a:r>
            <a:r>
              <a:rPr lang="it-IT" sz="3200" dirty="0">
                <a:latin typeface="Abadi" panose="020B0604020104020204" pitchFamily="34" charset="0"/>
              </a:rPr>
              <a:t>)</a:t>
            </a:r>
          </a:p>
          <a:p>
            <a:pPr marL="0" indent="0">
              <a:buNone/>
            </a:pPr>
            <a:endParaRPr lang="it-IT" sz="3200" dirty="0">
              <a:latin typeface="Abadi" panose="020B0604020104020204" pitchFamily="34" charset="0"/>
            </a:endParaRPr>
          </a:p>
        </p:txBody>
      </p:sp>
    </p:spTree>
    <p:extLst>
      <p:ext uri="{BB962C8B-B14F-4D97-AF65-F5344CB8AC3E}">
        <p14:creationId xmlns:p14="http://schemas.microsoft.com/office/powerpoint/2010/main" val="84811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4589E5F-9076-86B6-75DE-D656D6F54BFC}"/>
              </a:ext>
            </a:extLst>
          </p:cNvPr>
          <p:cNvSpPr>
            <a:spLocks noGrp="1"/>
          </p:cNvSpPr>
          <p:nvPr>
            <p:ph type="title"/>
          </p:nvPr>
        </p:nvSpPr>
        <p:spPr>
          <a:xfrm>
            <a:off x="581193" y="702156"/>
            <a:ext cx="6540462" cy="1013800"/>
          </a:xfrm>
        </p:spPr>
        <p:txBody>
          <a:bodyPr vert="horz" lIns="91440" tIns="45720" rIns="91440" bIns="45720" rtlCol="0">
            <a:normAutofit/>
          </a:bodyPr>
          <a:lstStyle/>
          <a:p>
            <a:r>
              <a:rPr lang="en-US">
                <a:solidFill>
                  <a:schemeClr val="tx2"/>
                </a:solidFill>
                <a:latin typeface="Abadi" panose="020B0604020104020204" pitchFamily="34" charset="0"/>
              </a:rPr>
              <a:t>ANTWERPEN</a:t>
            </a:r>
          </a:p>
        </p:txBody>
      </p:sp>
      <p:sp>
        <p:nvSpPr>
          <p:cNvPr id="43" name="Rectangle 4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Content Placeholder 23">
            <a:extLst>
              <a:ext uri="{FF2B5EF4-FFF2-40B4-BE49-F238E27FC236}">
                <a16:creationId xmlns:a16="http://schemas.microsoft.com/office/drawing/2014/main" id="{F3D917A9-C108-26A9-68A3-76049C8286EE}"/>
              </a:ext>
            </a:extLst>
          </p:cNvPr>
          <p:cNvSpPr>
            <a:spLocks noGrp="1"/>
          </p:cNvSpPr>
          <p:nvPr>
            <p:ph idx="1"/>
          </p:nvPr>
        </p:nvSpPr>
        <p:spPr>
          <a:xfrm>
            <a:off x="581194" y="1896533"/>
            <a:ext cx="6309003" cy="3962266"/>
          </a:xfrm>
        </p:spPr>
        <p:txBody>
          <a:bodyPr>
            <a:normAutofit/>
          </a:bodyPr>
          <a:lstStyle/>
          <a:p>
            <a:pPr marL="0" indent="0" algn="just">
              <a:buNone/>
            </a:pPr>
            <a:r>
              <a:rPr lang="nl-NL" dirty="0">
                <a:solidFill>
                  <a:schemeClr val="tx2"/>
                </a:solidFill>
                <a:latin typeface="Abadi" panose="020B0604020104020204" pitchFamily="34" charset="0"/>
              </a:rPr>
              <a:t>Antwerpen is de hoofdstad van de provincie Antwerpen. Antwerpen telt ruim 530.000 inwoners (2022) en is daarmee qua inwonertal de grootste gemeente van België. De stad ligt grotendeels op de rechteroever van de Schelde, en heeft een uitgestrekt havengebied met internationaal vrachtvervoer. Het is na Rotterdam de grootste haven van Europa. De inwoners van Antwerpen worden soms Sinjoren genoemd, naar het Spaanse woord </a:t>
            </a:r>
            <a:r>
              <a:rPr lang="nl-NL" i="1" dirty="0">
                <a:solidFill>
                  <a:schemeClr val="tx2"/>
                </a:solidFill>
                <a:latin typeface="Abadi" panose="020B0604020104020204" pitchFamily="34" charset="0"/>
              </a:rPr>
              <a:t>señor</a:t>
            </a:r>
            <a:r>
              <a:rPr lang="nl-NL" dirty="0">
                <a:solidFill>
                  <a:schemeClr val="tx2"/>
                </a:solidFill>
                <a:latin typeface="Abadi" panose="020B0604020104020204" pitchFamily="34" charset="0"/>
              </a:rPr>
              <a:t>. </a:t>
            </a:r>
          </a:p>
          <a:p>
            <a:pPr marL="0" indent="0" algn="just">
              <a:buNone/>
            </a:pPr>
            <a:r>
              <a:rPr lang="nl-NL" dirty="0">
                <a:solidFill>
                  <a:schemeClr val="tx2"/>
                </a:solidFill>
                <a:latin typeface="Abadi" panose="020B0604020104020204" pitchFamily="34" charset="0"/>
              </a:rPr>
              <a:t>Waarom heet Antwerpen zo? Er bestaat een legende over deze stad: de legende van </a:t>
            </a:r>
            <a:r>
              <a:rPr lang="nl-NL" dirty="0" err="1">
                <a:solidFill>
                  <a:schemeClr val="tx2"/>
                </a:solidFill>
                <a:latin typeface="Abadi" panose="020B0604020104020204" pitchFamily="34" charset="0"/>
              </a:rPr>
              <a:t>Silvius</a:t>
            </a:r>
            <a:r>
              <a:rPr lang="nl-NL" dirty="0">
                <a:solidFill>
                  <a:schemeClr val="tx2"/>
                </a:solidFill>
                <a:latin typeface="Abadi" panose="020B0604020104020204" pitchFamily="34" charset="0"/>
              </a:rPr>
              <a:t> Brabo. </a:t>
            </a:r>
            <a:endParaRPr lang="en-US" dirty="0">
              <a:solidFill>
                <a:schemeClr val="tx2"/>
              </a:solidFill>
              <a:latin typeface="Abadi" panose="020B0604020104020204" pitchFamily="34" charset="0"/>
            </a:endParaRPr>
          </a:p>
        </p:txBody>
      </p:sp>
      <p:pic>
        <p:nvPicPr>
          <p:cNvPr id="5" name="Segnaposto contenuto 4" descr="Immagine che contiene cielo, esterni, terra, persone&#10;&#10;Descrizione generata automaticamente">
            <a:extLst>
              <a:ext uri="{FF2B5EF4-FFF2-40B4-BE49-F238E27FC236}">
                <a16:creationId xmlns:a16="http://schemas.microsoft.com/office/drawing/2014/main" id="{99293D21-954D-FF24-C73C-4E60E055BA7A}"/>
              </a:ext>
            </a:extLst>
          </p:cNvPr>
          <p:cNvPicPr>
            <a:picLocks noChangeAspect="1"/>
          </p:cNvPicPr>
          <p:nvPr/>
        </p:nvPicPr>
        <p:blipFill rotWithShape="1">
          <a:blip r:embed="rId2">
            <a:extLst>
              <a:ext uri="{28A0092B-C50C-407E-A947-70E740481C1C}">
                <a14:useLocalDpi xmlns:a14="http://schemas.microsoft.com/office/drawing/2010/main" val="0"/>
              </a:ext>
            </a:extLst>
          </a:blip>
          <a:srcRect r="4" b="2494"/>
          <a:stretch/>
        </p:blipFill>
        <p:spPr>
          <a:xfrm>
            <a:off x="7568188" y="-1"/>
            <a:ext cx="4623812" cy="3381502"/>
          </a:xfrm>
          <a:prstGeom prst="rect">
            <a:avLst/>
          </a:prstGeom>
        </p:spPr>
      </p:pic>
      <p:pic>
        <p:nvPicPr>
          <p:cNvPr id="7" name="Immagine 6" descr="Immagine che contiene cielo, esterni, montagna, città&#10;&#10;Descrizione generata automaticamente">
            <a:extLst>
              <a:ext uri="{FF2B5EF4-FFF2-40B4-BE49-F238E27FC236}">
                <a16:creationId xmlns:a16="http://schemas.microsoft.com/office/drawing/2014/main" id="{CEDCB26C-9FF3-5DDC-637D-6115B21599D8}"/>
              </a:ext>
            </a:extLst>
          </p:cNvPr>
          <p:cNvPicPr>
            <a:picLocks noChangeAspect="1"/>
          </p:cNvPicPr>
          <p:nvPr/>
        </p:nvPicPr>
        <p:blipFill rotWithShape="1">
          <a:blip r:embed="rId3">
            <a:extLst>
              <a:ext uri="{28A0092B-C50C-407E-A947-70E740481C1C}">
                <a14:useLocalDpi xmlns:a14="http://schemas.microsoft.com/office/drawing/2010/main" val="0"/>
              </a:ext>
            </a:extLst>
          </a:blip>
          <a:srcRect l="7141" r="2329" b="-3"/>
          <a:stretch/>
        </p:blipFill>
        <p:spPr>
          <a:xfrm>
            <a:off x="7571351" y="3476499"/>
            <a:ext cx="4620649" cy="3381500"/>
          </a:xfrm>
          <a:prstGeom prst="rect">
            <a:avLst/>
          </a:prstGeom>
        </p:spPr>
      </p:pic>
    </p:spTree>
    <p:extLst>
      <p:ext uri="{BB962C8B-B14F-4D97-AF65-F5344CB8AC3E}">
        <p14:creationId xmlns:p14="http://schemas.microsoft.com/office/powerpoint/2010/main" val="229020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27E9F9C-F5C6-7792-6E90-FCEBAB503FCA}"/>
              </a:ext>
            </a:extLst>
          </p:cNvPr>
          <p:cNvSpPr>
            <a:spLocks noGrp="1"/>
          </p:cNvSpPr>
          <p:nvPr>
            <p:ph type="title"/>
          </p:nvPr>
        </p:nvSpPr>
        <p:spPr>
          <a:xfrm>
            <a:off x="581193" y="702156"/>
            <a:ext cx="6309003" cy="1013800"/>
          </a:xfrm>
        </p:spPr>
        <p:txBody>
          <a:bodyPr>
            <a:normAutofit/>
          </a:bodyPr>
          <a:lstStyle/>
          <a:p>
            <a:pPr algn="ctr"/>
            <a:r>
              <a:rPr lang="it-IT" dirty="0">
                <a:solidFill>
                  <a:schemeClr val="tx2"/>
                </a:solidFill>
              </a:rPr>
              <a:t>RUBENS</a:t>
            </a:r>
          </a:p>
        </p:txBody>
      </p:sp>
      <p:sp>
        <p:nvSpPr>
          <p:cNvPr id="12" name="Rectangle 1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A5EEF5DB-04D9-8083-426C-8502B7AE0EF6}"/>
              </a:ext>
            </a:extLst>
          </p:cNvPr>
          <p:cNvSpPr>
            <a:spLocks noGrp="1"/>
          </p:cNvSpPr>
          <p:nvPr>
            <p:ph idx="1"/>
          </p:nvPr>
        </p:nvSpPr>
        <p:spPr>
          <a:xfrm>
            <a:off x="606140" y="2193578"/>
            <a:ext cx="6309003" cy="3962266"/>
          </a:xfrm>
        </p:spPr>
        <p:txBody>
          <a:bodyPr>
            <a:noAutofit/>
          </a:bodyPr>
          <a:lstStyle/>
          <a:p>
            <a:pPr marL="0" indent="0" algn="just">
              <a:lnSpc>
                <a:spcPct val="100000"/>
              </a:lnSpc>
              <a:buNone/>
            </a:pPr>
            <a:r>
              <a:rPr lang="nl-NL" sz="2000" b="0" i="0" dirty="0">
                <a:solidFill>
                  <a:schemeClr val="tx2"/>
                </a:solidFill>
                <a:effectLst/>
                <a:latin typeface="Abadi" panose="020B0604020104020204" pitchFamily="34" charset="0"/>
              </a:rPr>
              <a:t>Rubens is in de loop van 400 jaar nooit echt uit de mode </a:t>
            </a:r>
            <a:r>
              <a:rPr lang="nl-NL" sz="2000" i="0" dirty="0">
                <a:solidFill>
                  <a:schemeClr val="tx2"/>
                </a:solidFill>
                <a:effectLst/>
                <a:latin typeface="Abadi" panose="020B0604020104020204" pitchFamily="34" charset="0"/>
              </a:rPr>
              <a:t>geweest</a:t>
            </a:r>
            <a:r>
              <a:rPr lang="nl-NL" sz="2000" b="0" i="0" dirty="0">
                <a:solidFill>
                  <a:schemeClr val="tx2"/>
                </a:solidFill>
                <a:effectLst/>
                <a:latin typeface="Abadi" panose="020B0604020104020204" pitchFamily="34" charset="0"/>
              </a:rPr>
              <a:t>. Hij is ook een van de </a:t>
            </a:r>
            <a:r>
              <a:rPr lang="nl-NL" sz="2000" i="0" dirty="0">
                <a:solidFill>
                  <a:schemeClr val="tx2"/>
                </a:solidFill>
                <a:effectLst/>
                <a:latin typeface="Abadi" panose="020B0604020104020204" pitchFamily="34" charset="0"/>
              </a:rPr>
              <a:t>veelzijdigste</a:t>
            </a:r>
            <a:r>
              <a:rPr lang="nl-NL" sz="2000" b="0" i="0" dirty="0">
                <a:solidFill>
                  <a:schemeClr val="tx2"/>
                </a:solidFill>
                <a:effectLst/>
                <a:latin typeface="Abadi" panose="020B0604020104020204" pitchFamily="34" charset="0"/>
              </a:rPr>
              <a:t> kunstenaars ooit. Rubens is de schepper van mythologische voorstellingen, landschappen, jachtstukken, portretten, ontwerpen voor sculpturen. Waar hij het verschil maakt met de meeste kunstenaars, is dat hij enorm goed kan kijken, begrijpen</a:t>
            </a:r>
            <a:r>
              <a:rPr lang="nl-NL" sz="2000" dirty="0">
                <a:solidFill>
                  <a:schemeClr val="tx2"/>
                </a:solidFill>
                <a:latin typeface="Abadi" panose="020B0604020104020204" pitchFamily="34" charset="0"/>
              </a:rPr>
              <a:t> </a:t>
            </a:r>
            <a:r>
              <a:rPr lang="nl-NL" sz="2000" b="0" i="0" dirty="0">
                <a:solidFill>
                  <a:schemeClr val="tx2"/>
                </a:solidFill>
                <a:effectLst/>
                <a:latin typeface="Abadi" panose="020B0604020104020204" pitchFamily="34" charset="0"/>
              </a:rPr>
              <a:t>en creatief verwerken. Dat maakt hem zo uniek</a:t>
            </a:r>
            <a:r>
              <a:rPr lang="nl-NL" sz="2000" dirty="0">
                <a:solidFill>
                  <a:schemeClr val="tx2"/>
                </a:solidFill>
                <a:latin typeface="Abadi" panose="020B0604020104020204" pitchFamily="34" charset="0"/>
              </a:rPr>
              <a:t>, t</a:t>
            </a:r>
            <a:r>
              <a:rPr lang="nl-NL" sz="2000" b="0" i="0" dirty="0">
                <a:solidFill>
                  <a:schemeClr val="tx2"/>
                </a:solidFill>
                <a:effectLst/>
                <a:latin typeface="Abadi" panose="020B0604020104020204" pitchFamily="34" charset="0"/>
              </a:rPr>
              <a:t>oen en nu. Rubens was leergierig, een boekverzamelaar die geleerden in heel Europa kende, een kunstenaar met een enorme nieuwsgierigheid. Hij was een intelligente man die zijn lange carrière nooit gestopt is met experimenteren.</a:t>
            </a:r>
          </a:p>
        </p:txBody>
      </p:sp>
      <p:pic>
        <p:nvPicPr>
          <p:cNvPr id="5" name="Immagine 4" descr="Immagine che contiene esterni&#10;&#10;Descrizione generata automaticamente">
            <a:extLst>
              <a:ext uri="{FF2B5EF4-FFF2-40B4-BE49-F238E27FC236}">
                <a16:creationId xmlns:a16="http://schemas.microsoft.com/office/drawing/2014/main" id="{279B00F9-03CA-6DAA-7E74-D9AB7EEF13BF}"/>
              </a:ext>
            </a:extLst>
          </p:cNvPr>
          <p:cNvPicPr>
            <a:picLocks noChangeAspect="1"/>
          </p:cNvPicPr>
          <p:nvPr/>
        </p:nvPicPr>
        <p:blipFill rotWithShape="1">
          <a:blip r:embed="rId2">
            <a:extLst>
              <a:ext uri="{28A0092B-C50C-407E-A947-70E740481C1C}">
                <a14:useLocalDpi xmlns:a14="http://schemas.microsoft.com/office/drawing/2010/main" val="0"/>
              </a:ext>
            </a:extLst>
          </a:blip>
          <a:srcRect t="9192"/>
          <a:stretch/>
        </p:blipFill>
        <p:spPr>
          <a:xfrm rot="5400000">
            <a:off x="6427641" y="1093641"/>
            <a:ext cx="6858000" cy="4670717"/>
          </a:xfrm>
          <a:prstGeom prst="rect">
            <a:avLst/>
          </a:prstGeom>
        </p:spPr>
      </p:pic>
    </p:spTree>
    <p:extLst>
      <p:ext uri="{BB962C8B-B14F-4D97-AF65-F5344CB8AC3E}">
        <p14:creationId xmlns:p14="http://schemas.microsoft.com/office/powerpoint/2010/main" val="50302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0">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2">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Segnaposto contenuto 6">
            <a:extLst>
              <a:ext uri="{FF2B5EF4-FFF2-40B4-BE49-F238E27FC236}">
                <a16:creationId xmlns:a16="http://schemas.microsoft.com/office/drawing/2014/main" id="{A0D714D5-C49E-19AA-3FF3-BF8F2878555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11" name="Rettangolo 10">
            <a:extLst>
              <a:ext uri="{FF2B5EF4-FFF2-40B4-BE49-F238E27FC236}">
                <a16:creationId xmlns:a16="http://schemas.microsoft.com/office/drawing/2014/main" id="{23E2E0D3-B4D7-0E5B-7DC2-F64DF24E5692}"/>
              </a:ext>
            </a:extLst>
          </p:cNvPr>
          <p:cNvSpPr/>
          <p:nvPr/>
        </p:nvSpPr>
        <p:spPr>
          <a:xfrm>
            <a:off x="1330960" y="1635760"/>
            <a:ext cx="6085840" cy="1793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3D2EA140-8A91-3144-7383-C03D4D44069F}"/>
              </a:ext>
            </a:extLst>
          </p:cNvPr>
          <p:cNvSpPr txBox="1"/>
          <p:nvPr/>
        </p:nvSpPr>
        <p:spPr>
          <a:xfrm>
            <a:off x="1214120" y="1886367"/>
            <a:ext cx="6216252" cy="1754326"/>
          </a:xfrm>
          <a:prstGeom prst="rect">
            <a:avLst/>
          </a:prstGeom>
          <a:noFill/>
        </p:spPr>
        <p:txBody>
          <a:bodyPr wrap="square" rtlCol="0">
            <a:spAutoFit/>
          </a:bodyPr>
          <a:lstStyle/>
          <a:p>
            <a:pPr algn="ctr"/>
            <a:endParaRPr lang="it-IT" dirty="0"/>
          </a:p>
          <a:p>
            <a:pPr algn="ctr"/>
            <a:r>
              <a:rPr lang="it-IT" dirty="0">
                <a:latin typeface="Abadi" panose="020B0604020104020204" pitchFamily="34" charset="0"/>
              </a:rPr>
              <a:t>TOURIST LEMC – ANTWERPSE DIALECT</a:t>
            </a:r>
          </a:p>
          <a:p>
            <a:pPr algn="ctr"/>
            <a:endParaRPr lang="it-IT" dirty="0">
              <a:latin typeface="Abadi" panose="020B0604020104020204" pitchFamily="34" charset="0"/>
            </a:endParaRPr>
          </a:p>
          <a:p>
            <a:pPr algn="ctr"/>
            <a:r>
              <a:rPr lang="it-IT" dirty="0">
                <a:latin typeface="Abadi" panose="020B0604020104020204" pitchFamily="34" charset="0"/>
              </a:rPr>
              <a:t>NIEMANDSLAND, MIJN STAD, EN ROUTE, KONING LIEFDE</a:t>
            </a:r>
          </a:p>
          <a:p>
            <a:pPr algn="ctr"/>
            <a:endParaRPr lang="it-IT" dirty="0"/>
          </a:p>
          <a:p>
            <a:pPr algn="ctr"/>
            <a:endParaRPr lang="it-IT" dirty="0"/>
          </a:p>
        </p:txBody>
      </p:sp>
      <p:pic>
        <p:nvPicPr>
          <p:cNvPr id="22" name="Immagine 21">
            <a:extLst>
              <a:ext uri="{FF2B5EF4-FFF2-40B4-BE49-F238E27FC236}">
                <a16:creationId xmlns:a16="http://schemas.microsoft.com/office/drawing/2014/main" id="{C14DA1C8-073A-3492-788A-5A119CB5B73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14120" y="4094470"/>
            <a:ext cx="1940560" cy="1940560"/>
          </a:xfrm>
          <a:prstGeom prst="rect">
            <a:avLst/>
          </a:prstGeom>
        </p:spPr>
      </p:pic>
    </p:spTree>
    <p:extLst>
      <p:ext uri="{BB962C8B-B14F-4D97-AF65-F5344CB8AC3E}">
        <p14:creationId xmlns:p14="http://schemas.microsoft.com/office/powerpoint/2010/main" val="347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A4B1184-1F90-FCAA-AAE0-23E0AAFCD5C3}"/>
              </a:ext>
            </a:extLst>
          </p:cNvPr>
          <p:cNvSpPr>
            <a:spLocks noGrp="1"/>
          </p:cNvSpPr>
          <p:nvPr>
            <p:ph type="title"/>
          </p:nvPr>
        </p:nvSpPr>
        <p:spPr>
          <a:xfrm>
            <a:off x="4579243" y="1419225"/>
            <a:ext cx="6798608" cy="2346136"/>
          </a:xfrm>
        </p:spPr>
        <p:txBody>
          <a:bodyPr vert="horz" lIns="91440" tIns="45720" rIns="91440" bIns="45720" rtlCol="0" anchor="b">
            <a:normAutofit/>
          </a:bodyPr>
          <a:lstStyle/>
          <a:p>
            <a:pPr algn="ctr"/>
            <a:r>
              <a:rPr lang="en-US" sz="4400" dirty="0">
                <a:latin typeface="Abadi" panose="020B0604020104020204" pitchFamily="34" charset="0"/>
              </a:rPr>
              <a:t>HUISWERK </a:t>
            </a:r>
            <a:br>
              <a:rPr lang="en-US" sz="4400" dirty="0">
                <a:latin typeface="Abadi" panose="020B0604020104020204" pitchFamily="34" charset="0"/>
              </a:rPr>
            </a:br>
            <a:r>
              <a:rPr lang="en-US" sz="4400" dirty="0">
                <a:latin typeface="Abadi" panose="020B0604020104020204" pitchFamily="34" charset="0"/>
              </a:rPr>
              <a:t>10 </a:t>
            </a:r>
            <a:r>
              <a:rPr lang="en-US" sz="4400" dirty="0" err="1">
                <a:latin typeface="Abadi" panose="020B0604020104020204" pitchFamily="34" charset="0"/>
              </a:rPr>
              <a:t>januari</a:t>
            </a:r>
            <a:r>
              <a:rPr lang="en-US" sz="4400" dirty="0">
                <a:latin typeface="Abadi" panose="020B0604020104020204" pitchFamily="34" charset="0"/>
              </a:rPr>
              <a:t> 2023</a:t>
            </a:r>
          </a:p>
        </p:txBody>
      </p:sp>
      <p:sp>
        <p:nvSpPr>
          <p:cNvPr id="3" name="Segnaposto contenuto 2">
            <a:extLst>
              <a:ext uri="{FF2B5EF4-FFF2-40B4-BE49-F238E27FC236}">
                <a16:creationId xmlns:a16="http://schemas.microsoft.com/office/drawing/2014/main" id="{E7B67D29-7C56-920D-C2AF-99FC19AE21B7}"/>
              </a:ext>
            </a:extLst>
          </p:cNvPr>
          <p:cNvSpPr>
            <a:spLocks noGrp="1"/>
          </p:cNvSpPr>
          <p:nvPr>
            <p:ph idx="1"/>
          </p:nvPr>
        </p:nvSpPr>
        <p:spPr>
          <a:xfrm>
            <a:off x="4579243" y="3992880"/>
            <a:ext cx="6798608" cy="1245870"/>
          </a:xfrm>
        </p:spPr>
        <p:txBody>
          <a:bodyPr vert="horz" lIns="91440" tIns="45720" rIns="91440" bIns="45720" rtlCol="0" anchor="t">
            <a:normAutofit/>
          </a:bodyPr>
          <a:lstStyle/>
          <a:p>
            <a:pPr marL="0" indent="0" algn="ctr">
              <a:buNone/>
            </a:pPr>
            <a:r>
              <a:rPr lang="en-US" sz="2000" kern="1200" cap="all" dirty="0">
                <a:solidFill>
                  <a:schemeClr val="accent1"/>
                </a:solidFill>
                <a:latin typeface="Abadi" panose="020B0604020104020204" pitchFamily="34" charset="0"/>
              </a:rPr>
              <a:t>Maak </a:t>
            </a:r>
            <a:r>
              <a:rPr lang="en-US" sz="2000" kern="1200" cap="all" dirty="0" err="1">
                <a:solidFill>
                  <a:schemeClr val="accent1"/>
                </a:solidFill>
                <a:latin typeface="Abadi" panose="020B0604020104020204" pitchFamily="34" charset="0"/>
              </a:rPr>
              <a:t>een</a:t>
            </a:r>
            <a:r>
              <a:rPr lang="en-US" sz="2000" kern="1200" cap="all" dirty="0">
                <a:solidFill>
                  <a:schemeClr val="accent1"/>
                </a:solidFill>
                <a:latin typeface="Abadi" panose="020B0604020104020204" pitchFamily="34" charset="0"/>
              </a:rPr>
              <a:t> </a:t>
            </a:r>
            <a:r>
              <a:rPr lang="en-US" sz="2000" kern="1200" cap="all" dirty="0" err="1">
                <a:solidFill>
                  <a:schemeClr val="accent1"/>
                </a:solidFill>
                <a:latin typeface="Abadi" panose="020B0604020104020204" pitchFamily="34" charset="0"/>
              </a:rPr>
              <a:t>powerpoint</a:t>
            </a:r>
            <a:r>
              <a:rPr lang="en-US" sz="2000" kern="1200" cap="all" dirty="0">
                <a:solidFill>
                  <a:schemeClr val="accent1"/>
                </a:solidFill>
                <a:latin typeface="Abadi" panose="020B0604020104020204" pitchFamily="34" charset="0"/>
              </a:rPr>
              <a:t> </a:t>
            </a:r>
            <a:r>
              <a:rPr lang="en-US" sz="2000" kern="1200" cap="all" dirty="0" err="1">
                <a:solidFill>
                  <a:schemeClr val="accent1"/>
                </a:solidFill>
                <a:latin typeface="Abadi" panose="020B0604020104020204" pitchFamily="34" charset="0"/>
              </a:rPr>
              <a:t>en</a:t>
            </a:r>
            <a:r>
              <a:rPr lang="en-US" sz="2000" kern="1200" cap="all" dirty="0">
                <a:solidFill>
                  <a:schemeClr val="accent1"/>
                </a:solidFill>
                <a:latin typeface="Abadi" panose="020B0604020104020204" pitchFamily="34" charset="0"/>
              </a:rPr>
              <a:t> </a:t>
            </a:r>
            <a:r>
              <a:rPr lang="en-US" sz="2000" kern="1200" cap="all" dirty="0" err="1">
                <a:solidFill>
                  <a:schemeClr val="accent1"/>
                </a:solidFill>
                <a:latin typeface="Abadi" panose="020B0604020104020204" pitchFamily="34" charset="0"/>
              </a:rPr>
              <a:t>een</a:t>
            </a:r>
            <a:r>
              <a:rPr lang="en-US" sz="2000" kern="1200" cap="all" dirty="0">
                <a:solidFill>
                  <a:schemeClr val="accent1"/>
                </a:solidFill>
                <a:latin typeface="Abadi" panose="020B0604020104020204" pitchFamily="34" charset="0"/>
              </a:rPr>
              <a:t> 5-minutenpresentatie van je </a:t>
            </a:r>
            <a:r>
              <a:rPr lang="en-US" sz="2000" kern="1200" cap="all" dirty="0" err="1">
                <a:solidFill>
                  <a:schemeClr val="accent1"/>
                </a:solidFill>
                <a:latin typeface="Abadi" panose="020B0604020104020204" pitchFamily="34" charset="0"/>
              </a:rPr>
              <a:t>favoriete</a:t>
            </a:r>
            <a:r>
              <a:rPr lang="en-US" sz="2000" kern="1200" cap="all" dirty="0">
                <a:solidFill>
                  <a:schemeClr val="accent1"/>
                </a:solidFill>
                <a:latin typeface="Abadi" panose="020B0604020104020204" pitchFamily="34" charset="0"/>
              </a:rPr>
              <a:t> Nederlandse of </a:t>
            </a:r>
            <a:r>
              <a:rPr lang="en-US" sz="2000" kern="1200" cap="all" dirty="0" err="1">
                <a:solidFill>
                  <a:schemeClr val="accent1"/>
                </a:solidFill>
                <a:latin typeface="Abadi" panose="020B0604020104020204" pitchFamily="34" charset="0"/>
              </a:rPr>
              <a:t>Vlaamse</a:t>
            </a:r>
            <a:r>
              <a:rPr lang="en-US" sz="2000" kern="1200" cap="all" dirty="0">
                <a:solidFill>
                  <a:schemeClr val="accent1"/>
                </a:solidFill>
                <a:latin typeface="Abadi" panose="020B0604020104020204" pitchFamily="34" charset="0"/>
              </a:rPr>
              <a:t> </a:t>
            </a:r>
            <a:r>
              <a:rPr lang="en-US" sz="2000" kern="1200" cap="all" dirty="0" err="1">
                <a:solidFill>
                  <a:schemeClr val="accent1"/>
                </a:solidFill>
                <a:latin typeface="Abadi" panose="020B0604020104020204" pitchFamily="34" charset="0"/>
              </a:rPr>
              <a:t>stad</a:t>
            </a:r>
            <a:endParaRPr lang="en-US" sz="2000" kern="1200" cap="all" dirty="0">
              <a:solidFill>
                <a:schemeClr val="accent1"/>
              </a:solidFill>
              <a:latin typeface="Abadi" panose="020B0604020104020204" pitchFamily="34" charset="0"/>
            </a:endParaRPr>
          </a:p>
          <a:p>
            <a:pPr marL="0" indent="0" algn="ctr">
              <a:buNone/>
            </a:pPr>
            <a:r>
              <a:rPr lang="en-US" sz="2000" cap="all" dirty="0">
                <a:solidFill>
                  <a:schemeClr val="accent1"/>
                </a:solidFill>
                <a:latin typeface="Abadi" panose="020B0604020104020204" pitchFamily="34" charset="0"/>
              </a:rPr>
              <a:t>IN GROEPEN VAN 5 </a:t>
            </a:r>
            <a:r>
              <a:rPr lang="en-US" sz="2000" kern="1200" cap="all" dirty="0">
                <a:solidFill>
                  <a:schemeClr val="accent1"/>
                </a:solidFill>
                <a:latin typeface="Abadi" panose="020B0604020104020204" pitchFamily="34" charset="0"/>
              </a:rPr>
              <a:t> </a:t>
            </a:r>
          </a:p>
        </p:txBody>
      </p:sp>
      <p:sp>
        <p:nvSpPr>
          <p:cNvPr id="20" name="Rectangle 19">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Libri">
            <a:extLst>
              <a:ext uri="{FF2B5EF4-FFF2-40B4-BE49-F238E27FC236}">
                <a16:creationId xmlns:a16="http://schemas.microsoft.com/office/drawing/2014/main" id="{1E1E2594-C5C2-CD5D-1A53-A38CCED4AF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700" y="2049354"/>
            <a:ext cx="3053422" cy="3053422"/>
          </a:xfrm>
          <a:prstGeom prst="rect">
            <a:avLst/>
          </a:prstGeom>
        </p:spPr>
      </p:pic>
    </p:spTree>
    <p:extLst>
      <p:ext uri="{BB962C8B-B14F-4D97-AF65-F5344CB8AC3E}">
        <p14:creationId xmlns:p14="http://schemas.microsoft.com/office/powerpoint/2010/main" val="263248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2B119-056F-1858-26AE-970D5F85487C}"/>
              </a:ext>
            </a:extLst>
          </p:cNvPr>
          <p:cNvSpPr>
            <a:spLocks noGrp="1"/>
          </p:cNvSpPr>
          <p:nvPr>
            <p:ph type="title"/>
          </p:nvPr>
        </p:nvSpPr>
        <p:spPr>
          <a:xfrm>
            <a:off x="581192" y="487904"/>
            <a:ext cx="11029616" cy="1188720"/>
          </a:xfrm>
        </p:spPr>
        <p:txBody>
          <a:bodyPr>
            <a:normAutofit/>
          </a:bodyPr>
          <a:lstStyle/>
          <a:p>
            <a:pPr algn="ctr"/>
            <a:r>
              <a:rPr lang="it-IT" sz="3200" dirty="0">
                <a:latin typeface="Abadi" panose="020B0604020104020204" pitchFamily="34" charset="0"/>
              </a:rPr>
              <a:t>WOORDVOLGORDE (1)</a:t>
            </a:r>
          </a:p>
        </p:txBody>
      </p:sp>
      <p:sp>
        <p:nvSpPr>
          <p:cNvPr id="3" name="Segnaposto contenuto 2">
            <a:extLst>
              <a:ext uri="{FF2B5EF4-FFF2-40B4-BE49-F238E27FC236}">
                <a16:creationId xmlns:a16="http://schemas.microsoft.com/office/drawing/2014/main" id="{9A6CA1C2-A8E8-DE92-706A-19B628E7EDC5}"/>
              </a:ext>
            </a:extLst>
          </p:cNvPr>
          <p:cNvSpPr>
            <a:spLocks noGrp="1"/>
          </p:cNvSpPr>
          <p:nvPr>
            <p:ph idx="1"/>
          </p:nvPr>
        </p:nvSpPr>
        <p:spPr>
          <a:xfrm>
            <a:off x="256072" y="4444142"/>
            <a:ext cx="11753048" cy="1474470"/>
          </a:xfrm>
        </p:spPr>
        <p:txBody>
          <a:bodyPr>
            <a:normAutofit/>
          </a:bodyPr>
          <a:lstStyle/>
          <a:p>
            <a:pPr marL="0" indent="0" algn="ctr">
              <a:buNone/>
            </a:pPr>
            <a:r>
              <a:rPr lang="it-IT" dirty="0">
                <a:latin typeface="Abadi" panose="020B0604020104020204" pitchFamily="34" charset="0"/>
              </a:rPr>
              <a:t>IK           ZAL                                MORGEN              MET AMBER          THUIS                     </a:t>
            </a:r>
            <a:r>
              <a:rPr lang="it-IT" dirty="0">
                <a:solidFill>
                  <a:srgbClr val="C00000"/>
                </a:solidFill>
                <a:latin typeface="Abadi" panose="020B0604020104020204" pitchFamily="34" charset="0"/>
              </a:rPr>
              <a:t>STUDEREN</a:t>
            </a:r>
            <a:r>
              <a:rPr lang="it-IT" dirty="0">
                <a:latin typeface="Abadi" panose="020B0604020104020204" pitchFamily="34" charset="0"/>
              </a:rPr>
              <a:t> </a:t>
            </a:r>
          </a:p>
          <a:p>
            <a:pPr marL="0" indent="0" algn="ctr">
              <a:buNone/>
            </a:pPr>
            <a:endParaRPr lang="it-IT" dirty="0">
              <a:latin typeface="Abadi" panose="020B0604020104020204" pitchFamily="34" charset="0"/>
            </a:endParaRPr>
          </a:p>
        </p:txBody>
      </p:sp>
      <p:sp>
        <p:nvSpPr>
          <p:cNvPr id="5" name="CasellaDiTesto 4">
            <a:extLst>
              <a:ext uri="{FF2B5EF4-FFF2-40B4-BE49-F238E27FC236}">
                <a16:creationId xmlns:a16="http://schemas.microsoft.com/office/drawing/2014/main" id="{CCDB2339-6D07-1281-28C4-1AE515AB3744}"/>
              </a:ext>
            </a:extLst>
          </p:cNvPr>
          <p:cNvSpPr txBox="1"/>
          <p:nvPr/>
        </p:nvSpPr>
        <p:spPr>
          <a:xfrm>
            <a:off x="1170071" y="2543220"/>
            <a:ext cx="274320" cy="400110"/>
          </a:xfrm>
          <a:prstGeom prst="rect">
            <a:avLst/>
          </a:prstGeom>
          <a:noFill/>
        </p:spPr>
        <p:txBody>
          <a:bodyPr wrap="square" rtlCol="0">
            <a:spAutoFit/>
          </a:bodyPr>
          <a:lstStyle/>
          <a:p>
            <a:r>
              <a:rPr lang="it-IT" sz="2000" dirty="0">
                <a:solidFill>
                  <a:schemeClr val="accent2">
                    <a:lumMod val="75000"/>
                  </a:schemeClr>
                </a:solidFill>
                <a:latin typeface="Abadi" panose="020B0604020104020204" pitchFamily="34" charset="0"/>
              </a:rPr>
              <a:t>1</a:t>
            </a:r>
          </a:p>
        </p:txBody>
      </p:sp>
      <p:sp>
        <p:nvSpPr>
          <p:cNvPr id="6" name="CasellaDiTesto 5">
            <a:extLst>
              <a:ext uri="{FF2B5EF4-FFF2-40B4-BE49-F238E27FC236}">
                <a16:creationId xmlns:a16="http://schemas.microsoft.com/office/drawing/2014/main" id="{466B1926-7157-3F72-251C-7180FCBA62F4}"/>
              </a:ext>
            </a:extLst>
          </p:cNvPr>
          <p:cNvSpPr txBox="1"/>
          <p:nvPr/>
        </p:nvSpPr>
        <p:spPr>
          <a:xfrm>
            <a:off x="3055620" y="2567001"/>
            <a:ext cx="274320" cy="369332"/>
          </a:xfrm>
          <a:prstGeom prst="rect">
            <a:avLst/>
          </a:prstGeom>
          <a:noFill/>
        </p:spPr>
        <p:txBody>
          <a:bodyPr wrap="square" rtlCol="0">
            <a:spAutoFit/>
          </a:bodyPr>
          <a:lstStyle/>
          <a:p>
            <a:r>
              <a:rPr lang="it-IT" dirty="0">
                <a:solidFill>
                  <a:schemeClr val="accent2">
                    <a:lumMod val="75000"/>
                  </a:schemeClr>
                </a:solidFill>
              </a:rPr>
              <a:t>2</a:t>
            </a:r>
          </a:p>
        </p:txBody>
      </p:sp>
      <p:sp>
        <p:nvSpPr>
          <p:cNvPr id="7" name="CasellaDiTesto 6">
            <a:extLst>
              <a:ext uri="{FF2B5EF4-FFF2-40B4-BE49-F238E27FC236}">
                <a16:creationId xmlns:a16="http://schemas.microsoft.com/office/drawing/2014/main" id="{58ABCAD7-0EB1-1F41-8542-222267F83717}"/>
              </a:ext>
            </a:extLst>
          </p:cNvPr>
          <p:cNvSpPr txBox="1"/>
          <p:nvPr/>
        </p:nvSpPr>
        <p:spPr>
          <a:xfrm>
            <a:off x="4704080" y="2567001"/>
            <a:ext cx="274320" cy="369332"/>
          </a:xfrm>
          <a:prstGeom prst="rect">
            <a:avLst/>
          </a:prstGeom>
          <a:noFill/>
        </p:spPr>
        <p:txBody>
          <a:bodyPr wrap="square" rtlCol="0">
            <a:spAutoFit/>
          </a:bodyPr>
          <a:lstStyle/>
          <a:p>
            <a:r>
              <a:rPr lang="it-IT" dirty="0">
                <a:solidFill>
                  <a:schemeClr val="accent2">
                    <a:lumMod val="75000"/>
                  </a:schemeClr>
                </a:solidFill>
              </a:rPr>
              <a:t>3 </a:t>
            </a:r>
          </a:p>
        </p:txBody>
      </p:sp>
      <p:sp>
        <p:nvSpPr>
          <p:cNvPr id="8" name="CasellaDiTesto 7">
            <a:extLst>
              <a:ext uri="{FF2B5EF4-FFF2-40B4-BE49-F238E27FC236}">
                <a16:creationId xmlns:a16="http://schemas.microsoft.com/office/drawing/2014/main" id="{80A1FC7A-40B2-2EDF-EE05-BA22F5D88252}"/>
              </a:ext>
            </a:extLst>
          </p:cNvPr>
          <p:cNvSpPr txBox="1"/>
          <p:nvPr/>
        </p:nvSpPr>
        <p:spPr>
          <a:xfrm>
            <a:off x="6395720" y="2558609"/>
            <a:ext cx="274320" cy="369332"/>
          </a:xfrm>
          <a:prstGeom prst="rect">
            <a:avLst/>
          </a:prstGeom>
          <a:noFill/>
        </p:spPr>
        <p:txBody>
          <a:bodyPr wrap="square" rtlCol="0">
            <a:spAutoFit/>
          </a:bodyPr>
          <a:lstStyle/>
          <a:p>
            <a:r>
              <a:rPr lang="it-IT" dirty="0">
                <a:solidFill>
                  <a:schemeClr val="accent2">
                    <a:lumMod val="75000"/>
                  </a:schemeClr>
                </a:solidFill>
              </a:rPr>
              <a:t>4</a:t>
            </a:r>
          </a:p>
        </p:txBody>
      </p:sp>
      <p:sp>
        <p:nvSpPr>
          <p:cNvPr id="9" name="CasellaDiTesto 8">
            <a:extLst>
              <a:ext uri="{FF2B5EF4-FFF2-40B4-BE49-F238E27FC236}">
                <a16:creationId xmlns:a16="http://schemas.microsoft.com/office/drawing/2014/main" id="{13E9186F-C2F5-1022-0F34-B3A737F89B06}"/>
              </a:ext>
            </a:extLst>
          </p:cNvPr>
          <p:cNvSpPr txBox="1"/>
          <p:nvPr/>
        </p:nvSpPr>
        <p:spPr>
          <a:xfrm>
            <a:off x="7993380" y="2573700"/>
            <a:ext cx="274320" cy="369332"/>
          </a:xfrm>
          <a:prstGeom prst="rect">
            <a:avLst/>
          </a:prstGeom>
          <a:noFill/>
        </p:spPr>
        <p:txBody>
          <a:bodyPr wrap="square" rtlCol="0">
            <a:spAutoFit/>
          </a:bodyPr>
          <a:lstStyle/>
          <a:p>
            <a:r>
              <a:rPr lang="it-IT" dirty="0">
                <a:solidFill>
                  <a:schemeClr val="accent2">
                    <a:lumMod val="75000"/>
                  </a:schemeClr>
                </a:solidFill>
              </a:rPr>
              <a:t>5</a:t>
            </a:r>
          </a:p>
        </p:txBody>
      </p:sp>
      <p:sp>
        <p:nvSpPr>
          <p:cNvPr id="10" name="CasellaDiTesto 9">
            <a:extLst>
              <a:ext uri="{FF2B5EF4-FFF2-40B4-BE49-F238E27FC236}">
                <a16:creationId xmlns:a16="http://schemas.microsoft.com/office/drawing/2014/main" id="{9EE295FC-DDBA-AD64-0338-13B9E93B5EAF}"/>
              </a:ext>
            </a:extLst>
          </p:cNvPr>
          <p:cNvSpPr txBox="1"/>
          <p:nvPr/>
        </p:nvSpPr>
        <p:spPr>
          <a:xfrm>
            <a:off x="10510520" y="2618099"/>
            <a:ext cx="274320" cy="369332"/>
          </a:xfrm>
          <a:prstGeom prst="rect">
            <a:avLst/>
          </a:prstGeom>
          <a:noFill/>
        </p:spPr>
        <p:txBody>
          <a:bodyPr wrap="square" rtlCol="0">
            <a:spAutoFit/>
          </a:bodyPr>
          <a:lstStyle/>
          <a:p>
            <a:r>
              <a:rPr lang="it-IT" dirty="0">
                <a:solidFill>
                  <a:schemeClr val="accent2">
                    <a:lumMod val="75000"/>
                  </a:schemeClr>
                </a:solidFill>
              </a:rPr>
              <a:t>6</a:t>
            </a:r>
          </a:p>
        </p:txBody>
      </p:sp>
      <p:sp>
        <p:nvSpPr>
          <p:cNvPr id="11" name="Segnaposto contenuto 2">
            <a:extLst>
              <a:ext uri="{FF2B5EF4-FFF2-40B4-BE49-F238E27FC236}">
                <a16:creationId xmlns:a16="http://schemas.microsoft.com/office/drawing/2014/main" id="{7E4ED9CE-1849-538B-4513-19D8017C9F27}"/>
              </a:ext>
            </a:extLst>
          </p:cNvPr>
          <p:cNvSpPr txBox="1">
            <a:spLocks/>
          </p:cNvSpPr>
          <p:nvPr/>
        </p:nvSpPr>
        <p:spPr>
          <a:xfrm>
            <a:off x="182880" y="3124943"/>
            <a:ext cx="12385040" cy="147447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2000" dirty="0" err="1">
                <a:solidFill>
                  <a:schemeClr val="accent2">
                    <a:lumMod val="75000"/>
                  </a:schemeClr>
                </a:solidFill>
                <a:latin typeface="Abadi" panose="020B0604020104020204" pitchFamily="34" charset="0"/>
              </a:rPr>
              <a:t>Subj</a:t>
            </a:r>
            <a:r>
              <a:rPr lang="it-IT" sz="2000" dirty="0">
                <a:solidFill>
                  <a:schemeClr val="accent2">
                    <a:lumMod val="75000"/>
                  </a:schemeClr>
                </a:solidFill>
                <a:latin typeface="Abadi" panose="020B0604020104020204" pitchFamily="34" charset="0"/>
              </a:rPr>
              <a:t>.      </a:t>
            </a:r>
            <a:r>
              <a:rPr lang="it-IT" sz="2000" dirty="0" err="1">
                <a:solidFill>
                  <a:schemeClr val="accent2">
                    <a:lumMod val="75000"/>
                  </a:schemeClr>
                </a:solidFill>
                <a:latin typeface="Abadi" panose="020B0604020104020204" pitchFamily="34" charset="0"/>
              </a:rPr>
              <a:t>Hoofdwerkwoord</a:t>
            </a:r>
            <a:r>
              <a:rPr lang="it-IT" sz="2000" dirty="0">
                <a:solidFill>
                  <a:schemeClr val="accent2">
                    <a:lumMod val="75000"/>
                  </a:schemeClr>
                </a:solidFill>
                <a:latin typeface="Abadi" panose="020B0604020104020204" pitchFamily="34" charset="0"/>
              </a:rPr>
              <a:t>         </a:t>
            </a:r>
            <a:r>
              <a:rPr lang="it-IT" sz="2000" dirty="0">
                <a:solidFill>
                  <a:schemeClr val="tx1"/>
                </a:solidFill>
                <a:latin typeface="Abadi" panose="020B0604020104020204" pitchFamily="34" charset="0"/>
              </a:rPr>
              <a:t> </a:t>
            </a:r>
            <a:r>
              <a:rPr lang="it-IT" sz="2000" dirty="0" err="1">
                <a:solidFill>
                  <a:schemeClr val="tx1"/>
                </a:solidFill>
                <a:latin typeface="Abadi" panose="020B0604020104020204" pitchFamily="34" charset="0"/>
              </a:rPr>
              <a:t>tijd</a:t>
            </a:r>
            <a:r>
              <a:rPr lang="it-IT" sz="2000" dirty="0">
                <a:solidFill>
                  <a:schemeClr val="tx1"/>
                </a:solidFill>
                <a:latin typeface="Abadi" panose="020B0604020104020204" pitchFamily="34" charset="0"/>
              </a:rPr>
              <a:t> </a:t>
            </a:r>
            <a:r>
              <a:rPr lang="it-IT" sz="2000" dirty="0">
                <a:solidFill>
                  <a:srgbClr val="C00000"/>
                </a:solidFill>
                <a:latin typeface="Abadi" panose="020B0604020104020204" pitchFamily="34" charset="0"/>
              </a:rPr>
              <a:t> </a:t>
            </a:r>
            <a:r>
              <a:rPr lang="it-IT" sz="2000" dirty="0">
                <a:latin typeface="Abadi" panose="020B0604020104020204" pitchFamily="34" charset="0"/>
              </a:rPr>
              <a:t>              </a:t>
            </a:r>
            <a:r>
              <a:rPr lang="it-IT" sz="2000" dirty="0" err="1">
                <a:latin typeface="Abadi" panose="020B0604020104020204" pitchFamily="34" charset="0"/>
              </a:rPr>
              <a:t>persoon</a:t>
            </a:r>
            <a:r>
              <a:rPr lang="it-IT" sz="2000" dirty="0">
                <a:latin typeface="Abadi" panose="020B0604020104020204" pitchFamily="34" charset="0"/>
              </a:rPr>
              <a:t>                </a:t>
            </a:r>
            <a:r>
              <a:rPr lang="it-IT" sz="2000" dirty="0" err="1">
                <a:latin typeface="Abadi" panose="020B0604020104020204" pitchFamily="34" charset="0"/>
              </a:rPr>
              <a:t>plaats</a:t>
            </a:r>
            <a:r>
              <a:rPr lang="it-IT" sz="2000" dirty="0">
                <a:latin typeface="Abadi" panose="020B0604020104020204" pitchFamily="34" charset="0"/>
              </a:rPr>
              <a:t>             </a:t>
            </a:r>
            <a:r>
              <a:rPr lang="it-IT" sz="2000" dirty="0">
                <a:solidFill>
                  <a:schemeClr val="accent2">
                    <a:lumMod val="75000"/>
                  </a:schemeClr>
                </a:solidFill>
                <a:latin typeface="Abadi" panose="020B0604020104020204" pitchFamily="34" charset="0"/>
              </a:rPr>
              <a:t>infinito/participio</a:t>
            </a:r>
          </a:p>
          <a:p>
            <a:pPr marL="0" indent="0" algn="ctr">
              <a:buFont typeface="Wingdings 2" panose="05020102010507070707" pitchFamily="18" charset="2"/>
              <a:buNone/>
            </a:pPr>
            <a:endParaRPr lang="it-IT" sz="2000" dirty="0">
              <a:latin typeface="Abadi" panose="020B0604020104020204" pitchFamily="34" charset="0"/>
            </a:endParaRPr>
          </a:p>
        </p:txBody>
      </p:sp>
      <p:sp>
        <p:nvSpPr>
          <p:cNvPr id="14" name="Rettangolo con angoli arrotondati 13">
            <a:extLst>
              <a:ext uri="{FF2B5EF4-FFF2-40B4-BE49-F238E27FC236}">
                <a16:creationId xmlns:a16="http://schemas.microsoft.com/office/drawing/2014/main" id="{CD7912E9-A927-0D4D-AF7C-C545455DE116}"/>
              </a:ext>
            </a:extLst>
          </p:cNvPr>
          <p:cNvSpPr/>
          <p:nvPr/>
        </p:nvSpPr>
        <p:spPr>
          <a:xfrm>
            <a:off x="4063165" y="2413858"/>
            <a:ext cx="5834380" cy="3751997"/>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46A01ADE-220C-3F84-57D1-425AF09D4E02}"/>
              </a:ext>
            </a:extLst>
          </p:cNvPr>
          <p:cNvPicPr>
            <a:picLocks noChangeAspect="1"/>
          </p:cNvPicPr>
          <p:nvPr/>
        </p:nvPicPr>
        <p:blipFill rotWithShape="1">
          <a:blip r:embed="rId2">
            <a:clrChange>
              <a:clrFrom>
                <a:srgbClr val="F1E5D5"/>
              </a:clrFrom>
              <a:clrTo>
                <a:srgbClr val="F1E5D5">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48" t="7349" r="7045" b="4469"/>
          <a:stretch/>
        </p:blipFill>
        <p:spPr>
          <a:xfrm>
            <a:off x="802640" y="5201920"/>
            <a:ext cx="2647550" cy="1737360"/>
          </a:xfrm>
          <a:prstGeom prst="rect">
            <a:avLst/>
          </a:prstGeom>
        </p:spPr>
      </p:pic>
      <p:sp>
        <p:nvSpPr>
          <p:cNvPr id="20" name="Freccia circolare a sinistra 19">
            <a:extLst>
              <a:ext uri="{FF2B5EF4-FFF2-40B4-BE49-F238E27FC236}">
                <a16:creationId xmlns:a16="http://schemas.microsoft.com/office/drawing/2014/main" id="{80BB6575-FD68-A7BE-0664-E766B39D09DC}"/>
              </a:ext>
            </a:extLst>
          </p:cNvPr>
          <p:cNvSpPr/>
          <p:nvPr/>
        </p:nvSpPr>
        <p:spPr>
          <a:xfrm>
            <a:off x="7993380" y="5461000"/>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Freccia circolare a destra 20">
            <a:extLst>
              <a:ext uri="{FF2B5EF4-FFF2-40B4-BE49-F238E27FC236}">
                <a16:creationId xmlns:a16="http://schemas.microsoft.com/office/drawing/2014/main" id="{16658B13-77B7-160D-38AB-5CF06D4356F5}"/>
              </a:ext>
            </a:extLst>
          </p:cNvPr>
          <p:cNvSpPr/>
          <p:nvPr/>
        </p:nvSpPr>
        <p:spPr>
          <a:xfrm>
            <a:off x="6132596" y="5461000"/>
            <a:ext cx="1163320" cy="1270000"/>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7307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2B119-056F-1858-26AE-970D5F85487C}"/>
              </a:ext>
            </a:extLst>
          </p:cNvPr>
          <p:cNvSpPr>
            <a:spLocks noGrp="1"/>
          </p:cNvSpPr>
          <p:nvPr>
            <p:ph type="title"/>
          </p:nvPr>
        </p:nvSpPr>
        <p:spPr>
          <a:xfrm>
            <a:off x="581192" y="487904"/>
            <a:ext cx="11029616" cy="1188720"/>
          </a:xfrm>
        </p:spPr>
        <p:txBody>
          <a:bodyPr>
            <a:normAutofit/>
          </a:bodyPr>
          <a:lstStyle/>
          <a:p>
            <a:pPr algn="ctr"/>
            <a:r>
              <a:rPr lang="it-IT" sz="3200" dirty="0">
                <a:latin typeface="Abadi" panose="020B0604020104020204" pitchFamily="34" charset="0"/>
              </a:rPr>
              <a:t>WOORDVOLGORDE (2) - </a:t>
            </a:r>
            <a:r>
              <a:rPr lang="it-IT" sz="3200" dirty="0" err="1">
                <a:latin typeface="Abadi" panose="020B0604020104020204" pitchFamily="34" charset="0"/>
              </a:rPr>
              <a:t>vragen</a:t>
            </a:r>
            <a:endParaRPr lang="it-IT" sz="3200" dirty="0">
              <a:latin typeface="Abadi" panose="020B0604020104020204" pitchFamily="34" charset="0"/>
            </a:endParaRPr>
          </a:p>
        </p:txBody>
      </p:sp>
      <p:sp>
        <p:nvSpPr>
          <p:cNvPr id="3" name="Segnaposto contenuto 2">
            <a:extLst>
              <a:ext uri="{FF2B5EF4-FFF2-40B4-BE49-F238E27FC236}">
                <a16:creationId xmlns:a16="http://schemas.microsoft.com/office/drawing/2014/main" id="{9A6CA1C2-A8E8-DE92-706A-19B628E7EDC5}"/>
              </a:ext>
            </a:extLst>
          </p:cNvPr>
          <p:cNvSpPr>
            <a:spLocks noGrp="1"/>
          </p:cNvSpPr>
          <p:nvPr>
            <p:ph idx="1"/>
          </p:nvPr>
        </p:nvSpPr>
        <p:spPr>
          <a:xfrm>
            <a:off x="256072" y="4444142"/>
            <a:ext cx="11753048" cy="1474470"/>
          </a:xfrm>
        </p:spPr>
        <p:txBody>
          <a:bodyPr>
            <a:normAutofit/>
          </a:bodyPr>
          <a:lstStyle/>
          <a:p>
            <a:pPr marL="0" indent="0" algn="ctr">
              <a:buNone/>
            </a:pPr>
            <a:r>
              <a:rPr lang="it-IT" dirty="0">
                <a:latin typeface="Abadi" panose="020B0604020104020204" pitchFamily="34" charset="0"/>
              </a:rPr>
              <a:t>ZAL                       IK                      MORGEN              MET AMBER          THUIS                     </a:t>
            </a:r>
            <a:r>
              <a:rPr lang="it-IT" dirty="0">
                <a:solidFill>
                  <a:srgbClr val="C00000"/>
                </a:solidFill>
                <a:latin typeface="Abadi" panose="020B0604020104020204" pitchFamily="34" charset="0"/>
              </a:rPr>
              <a:t>STUDEREN</a:t>
            </a:r>
            <a:r>
              <a:rPr lang="it-IT" sz="3200" b="1" dirty="0">
                <a:latin typeface="Abadi" panose="020B0604020104020204" pitchFamily="34" charset="0"/>
              </a:rPr>
              <a:t> ?</a:t>
            </a:r>
          </a:p>
          <a:p>
            <a:pPr marL="0" indent="0" algn="ctr">
              <a:buNone/>
            </a:pPr>
            <a:endParaRPr lang="it-IT" dirty="0">
              <a:latin typeface="Abadi" panose="020B0604020104020204" pitchFamily="34" charset="0"/>
            </a:endParaRPr>
          </a:p>
        </p:txBody>
      </p:sp>
      <p:sp>
        <p:nvSpPr>
          <p:cNvPr id="5" name="CasellaDiTesto 4">
            <a:extLst>
              <a:ext uri="{FF2B5EF4-FFF2-40B4-BE49-F238E27FC236}">
                <a16:creationId xmlns:a16="http://schemas.microsoft.com/office/drawing/2014/main" id="{CCDB2339-6D07-1281-28C4-1AE515AB3744}"/>
              </a:ext>
            </a:extLst>
          </p:cNvPr>
          <p:cNvSpPr txBox="1"/>
          <p:nvPr/>
        </p:nvSpPr>
        <p:spPr>
          <a:xfrm>
            <a:off x="1170071" y="2543220"/>
            <a:ext cx="274320" cy="400110"/>
          </a:xfrm>
          <a:prstGeom prst="rect">
            <a:avLst/>
          </a:prstGeom>
          <a:noFill/>
        </p:spPr>
        <p:txBody>
          <a:bodyPr wrap="square" rtlCol="0">
            <a:spAutoFit/>
          </a:bodyPr>
          <a:lstStyle/>
          <a:p>
            <a:r>
              <a:rPr lang="it-IT" sz="2000" dirty="0">
                <a:solidFill>
                  <a:schemeClr val="accent2">
                    <a:lumMod val="75000"/>
                  </a:schemeClr>
                </a:solidFill>
                <a:latin typeface="Abadi" panose="020B0604020104020204" pitchFamily="34" charset="0"/>
              </a:rPr>
              <a:t>1</a:t>
            </a:r>
          </a:p>
        </p:txBody>
      </p:sp>
      <p:sp>
        <p:nvSpPr>
          <p:cNvPr id="6" name="CasellaDiTesto 5">
            <a:extLst>
              <a:ext uri="{FF2B5EF4-FFF2-40B4-BE49-F238E27FC236}">
                <a16:creationId xmlns:a16="http://schemas.microsoft.com/office/drawing/2014/main" id="{466B1926-7157-3F72-251C-7180FCBA62F4}"/>
              </a:ext>
            </a:extLst>
          </p:cNvPr>
          <p:cNvSpPr txBox="1"/>
          <p:nvPr/>
        </p:nvSpPr>
        <p:spPr>
          <a:xfrm>
            <a:off x="3055620" y="2567001"/>
            <a:ext cx="274320" cy="369332"/>
          </a:xfrm>
          <a:prstGeom prst="rect">
            <a:avLst/>
          </a:prstGeom>
          <a:noFill/>
        </p:spPr>
        <p:txBody>
          <a:bodyPr wrap="square" rtlCol="0">
            <a:spAutoFit/>
          </a:bodyPr>
          <a:lstStyle/>
          <a:p>
            <a:r>
              <a:rPr lang="it-IT" dirty="0">
                <a:solidFill>
                  <a:schemeClr val="accent2">
                    <a:lumMod val="75000"/>
                  </a:schemeClr>
                </a:solidFill>
              </a:rPr>
              <a:t>2</a:t>
            </a:r>
          </a:p>
        </p:txBody>
      </p:sp>
      <p:sp>
        <p:nvSpPr>
          <p:cNvPr id="7" name="CasellaDiTesto 6">
            <a:extLst>
              <a:ext uri="{FF2B5EF4-FFF2-40B4-BE49-F238E27FC236}">
                <a16:creationId xmlns:a16="http://schemas.microsoft.com/office/drawing/2014/main" id="{58ABCAD7-0EB1-1F41-8542-222267F83717}"/>
              </a:ext>
            </a:extLst>
          </p:cNvPr>
          <p:cNvSpPr txBox="1"/>
          <p:nvPr/>
        </p:nvSpPr>
        <p:spPr>
          <a:xfrm>
            <a:off x="4704080" y="2567001"/>
            <a:ext cx="274320" cy="369332"/>
          </a:xfrm>
          <a:prstGeom prst="rect">
            <a:avLst/>
          </a:prstGeom>
          <a:noFill/>
        </p:spPr>
        <p:txBody>
          <a:bodyPr wrap="square" rtlCol="0">
            <a:spAutoFit/>
          </a:bodyPr>
          <a:lstStyle/>
          <a:p>
            <a:r>
              <a:rPr lang="it-IT" dirty="0">
                <a:solidFill>
                  <a:schemeClr val="accent2">
                    <a:lumMod val="75000"/>
                  </a:schemeClr>
                </a:solidFill>
              </a:rPr>
              <a:t>3 </a:t>
            </a:r>
          </a:p>
        </p:txBody>
      </p:sp>
      <p:sp>
        <p:nvSpPr>
          <p:cNvPr id="8" name="CasellaDiTesto 7">
            <a:extLst>
              <a:ext uri="{FF2B5EF4-FFF2-40B4-BE49-F238E27FC236}">
                <a16:creationId xmlns:a16="http://schemas.microsoft.com/office/drawing/2014/main" id="{80A1FC7A-40B2-2EDF-EE05-BA22F5D88252}"/>
              </a:ext>
            </a:extLst>
          </p:cNvPr>
          <p:cNvSpPr txBox="1"/>
          <p:nvPr/>
        </p:nvSpPr>
        <p:spPr>
          <a:xfrm>
            <a:off x="6395720" y="2558609"/>
            <a:ext cx="274320" cy="369332"/>
          </a:xfrm>
          <a:prstGeom prst="rect">
            <a:avLst/>
          </a:prstGeom>
          <a:noFill/>
        </p:spPr>
        <p:txBody>
          <a:bodyPr wrap="square" rtlCol="0">
            <a:spAutoFit/>
          </a:bodyPr>
          <a:lstStyle/>
          <a:p>
            <a:r>
              <a:rPr lang="it-IT" dirty="0">
                <a:solidFill>
                  <a:schemeClr val="accent2">
                    <a:lumMod val="75000"/>
                  </a:schemeClr>
                </a:solidFill>
              </a:rPr>
              <a:t>4</a:t>
            </a:r>
          </a:p>
        </p:txBody>
      </p:sp>
      <p:sp>
        <p:nvSpPr>
          <p:cNvPr id="9" name="CasellaDiTesto 8">
            <a:extLst>
              <a:ext uri="{FF2B5EF4-FFF2-40B4-BE49-F238E27FC236}">
                <a16:creationId xmlns:a16="http://schemas.microsoft.com/office/drawing/2014/main" id="{13E9186F-C2F5-1022-0F34-B3A737F89B06}"/>
              </a:ext>
            </a:extLst>
          </p:cNvPr>
          <p:cNvSpPr txBox="1"/>
          <p:nvPr/>
        </p:nvSpPr>
        <p:spPr>
          <a:xfrm>
            <a:off x="7993380" y="2573700"/>
            <a:ext cx="274320" cy="369332"/>
          </a:xfrm>
          <a:prstGeom prst="rect">
            <a:avLst/>
          </a:prstGeom>
          <a:noFill/>
        </p:spPr>
        <p:txBody>
          <a:bodyPr wrap="square" rtlCol="0">
            <a:spAutoFit/>
          </a:bodyPr>
          <a:lstStyle/>
          <a:p>
            <a:r>
              <a:rPr lang="it-IT" dirty="0">
                <a:solidFill>
                  <a:schemeClr val="accent2">
                    <a:lumMod val="75000"/>
                  </a:schemeClr>
                </a:solidFill>
              </a:rPr>
              <a:t>5</a:t>
            </a:r>
          </a:p>
        </p:txBody>
      </p:sp>
      <p:sp>
        <p:nvSpPr>
          <p:cNvPr id="10" name="CasellaDiTesto 9">
            <a:extLst>
              <a:ext uri="{FF2B5EF4-FFF2-40B4-BE49-F238E27FC236}">
                <a16:creationId xmlns:a16="http://schemas.microsoft.com/office/drawing/2014/main" id="{9EE295FC-DDBA-AD64-0338-13B9E93B5EAF}"/>
              </a:ext>
            </a:extLst>
          </p:cNvPr>
          <p:cNvSpPr txBox="1"/>
          <p:nvPr/>
        </p:nvSpPr>
        <p:spPr>
          <a:xfrm>
            <a:off x="10510520" y="2618099"/>
            <a:ext cx="274320" cy="369332"/>
          </a:xfrm>
          <a:prstGeom prst="rect">
            <a:avLst/>
          </a:prstGeom>
          <a:noFill/>
        </p:spPr>
        <p:txBody>
          <a:bodyPr wrap="square" rtlCol="0">
            <a:spAutoFit/>
          </a:bodyPr>
          <a:lstStyle/>
          <a:p>
            <a:r>
              <a:rPr lang="it-IT" dirty="0">
                <a:solidFill>
                  <a:schemeClr val="accent2">
                    <a:lumMod val="75000"/>
                  </a:schemeClr>
                </a:solidFill>
              </a:rPr>
              <a:t>6</a:t>
            </a:r>
          </a:p>
        </p:txBody>
      </p:sp>
      <p:sp>
        <p:nvSpPr>
          <p:cNvPr id="11" name="Segnaposto contenuto 2">
            <a:extLst>
              <a:ext uri="{FF2B5EF4-FFF2-40B4-BE49-F238E27FC236}">
                <a16:creationId xmlns:a16="http://schemas.microsoft.com/office/drawing/2014/main" id="{7E4ED9CE-1849-538B-4513-19D8017C9F27}"/>
              </a:ext>
            </a:extLst>
          </p:cNvPr>
          <p:cNvSpPr txBox="1">
            <a:spLocks/>
          </p:cNvSpPr>
          <p:nvPr/>
        </p:nvSpPr>
        <p:spPr>
          <a:xfrm>
            <a:off x="-447040" y="3124943"/>
            <a:ext cx="13014960" cy="147447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2000" dirty="0" err="1">
                <a:solidFill>
                  <a:schemeClr val="accent2">
                    <a:lumMod val="75000"/>
                  </a:schemeClr>
                </a:solidFill>
                <a:latin typeface="Abadi" panose="020B0604020104020204" pitchFamily="34" charset="0"/>
              </a:rPr>
              <a:t>Hoofdwerkwoord</a:t>
            </a:r>
            <a:r>
              <a:rPr lang="it-IT" sz="2000" dirty="0">
                <a:solidFill>
                  <a:schemeClr val="accent2">
                    <a:lumMod val="75000"/>
                  </a:schemeClr>
                </a:solidFill>
                <a:latin typeface="Abadi" panose="020B0604020104020204" pitchFamily="34" charset="0"/>
              </a:rPr>
              <a:t>       </a:t>
            </a:r>
            <a:r>
              <a:rPr lang="it-IT" sz="2000" dirty="0" err="1">
                <a:solidFill>
                  <a:schemeClr val="accent2">
                    <a:lumMod val="75000"/>
                  </a:schemeClr>
                </a:solidFill>
                <a:latin typeface="Abadi" panose="020B0604020104020204" pitchFamily="34" charset="0"/>
              </a:rPr>
              <a:t>Subj</a:t>
            </a:r>
            <a:r>
              <a:rPr lang="it-IT" sz="2000" dirty="0">
                <a:solidFill>
                  <a:schemeClr val="accent2">
                    <a:lumMod val="75000"/>
                  </a:schemeClr>
                </a:solidFill>
                <a:latin typeface="Abadi" panose="020B0604020104020204" pitchFamily="34" charset="0"/>
              </a:rPr>
              <a:t>.          </a:t>
            </a:r>
            <a:r>
              <a:rPr lang="it-IT" sz="2000" dirty="0">
                <a:solidFill>
                  <a:schemeClr val="tx1"/>
                </a:solidFill>
                <a:latin typeface="Abadi" panose="020B0604020104020204" pitchFamily="34" charset="0"/>
              </a:rPr>
              <a:t> </a:t>
            </a:r>
            <a:r>
              <a:rPr lang="it-IT" sz="2000" dirty="0" err="1">
                <a:solidFill>
                  <a:schemeClr val="tx1"/>
                </a:solidFill>
                <a:latin typeface="Abadi" panose="020B0604020104020204" pitchFamily="34" charset="0"/>
              </a:rPr>
              <a:t>tijd</a:t>
            </a:r>
            <a:r>
              <a:rPr lang="it-IT" sz="2000" dirty="0">
                <a:solidFill>
                  <a:schemeClr val="tx1"/>
                </a:solidFill>
                <a:latin typeface="Abadi" panose="020B0604020104020204" pitchFamily="34" charset="0"/>
              </a:rPr>
              <a:t> </a:t>
            </a:r>
            <a:r>
              <a:rPr lang="it-IT" sz="2000" dirty="0">
                <a:solidFill>
                  <a:srgbClr val="C00000"/>
                </a:solidFill>
                <a:latin typeface="Abadi" panose="020B0604020104020204" pitchFamily="34" charset="0"/>
              </a:rPr>
              <a:t> </a:t>
            </a:r>
            <a:r>
              <a:rPr lang="it-IT" sz="2000" dirty="0">
                <a:latin typeface="Abadi" panose="020B0604020104020204" pitchFamily="34" charset="0"/>
              </a:rPr>
              <a:t>              </a:t>
            </a:r>
            <a:r>
              <a:rPr lang="it-IT" sz="2000" dirty="0" err="1">
                <a:latin typeface="Abadi" panose="020B0604020104020204" pitchFamily="34" charset="0"/>
              </a:rPr>
              <a:t>persoon</a:t>
            </a:r>
            <a:r>
              <a:rPr lang="it-IT" sz="2000" dirty="0">
                <a:latin typeface="Abadi" panose="020B0604020104020204" pitchFamily="34" charset="0"/>
              </a:rPr>
              <a:t>                </a:t>
            </a:r>
            <a:r>
              <a:rPr lang="it-IT" sz="2000" dirty="0" err="1">
                <a:latin typeface="Abadi" panose="020B0604020104020204" pitchFamily="34" charset="0"/>
              </a:rPr>
              <a:t>plaats</a:t>
            </a:r>
            <a:r>
              <a:rPr lang="it-IT" sz="2000" dirty="0">
                <a:latin typeface="Abadi" panose="020B0604020104020204" pitchFamily="34" charset="0"/>
              </a:rPr>
              <a:t>             </a:t>
            </a:r>
            <a:r>
              <a:rPr lang="it-IT" sz="2000" dirty="0">
                <a:solidFill>
                  <a:schemeClr val="accent2">
                    <a:lumMod val="75000"/>
                  </a:schemeClr>
                </a:solidFill>
                <a:latin typeface="Abadi" panose="020B0604020104020204" pitchFamily="34" charset="0"/>
              </a:rPr>
              <a:t>infinito/participio</a:t>
            </a:r>
          </a:p>
          <a:p>
            <a:pPr marL="0" indent="0" algn="ctr">
              <a:buFont typeface="Wingdings 2" panose="05020102010507070707" pitchFamily="18" charset="2"/>
              <a:buNone/>
            </a:pPr>
            <a:endParaRPr lang="it-IT" sz="2000" dirty="0">
              <a:latin typeface="Abadi" panose="020B0604020104020204" pitchFamily="34" charset="0"/>
            </a:endParaRPr>
          </a:p>
        </p:txBody>
      </p:sp>
      <p:sp>
        <p:nvSpPr>
          <p:cNvPr id="14" name="Rettangolo con angoli arrotondati 13">
            <a:extLst>
              <a:ext uri="{FF2B5EF4-FFF2-40B4-BE49-F238E27FC236}">
                <a16:creationId xmlns:a16="http://schemas.microsoft.com/office/drawing/2014/main" id="{CD7912E9-A927-0D4D-AF7C-C545455DE116}"/>
              </a:ext>
            </a:extLst>
          </p:cNvPr>
          <p:cNvSpPr/>
          <p:nvPr/>
        </p:nvSpPr>
        <p:spPr>
          <a:xfrm>
            <a:off x="4063165" y="2413858"/>
            <a:ext cx="5834380" cy="3751997"/>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46A01ADE-220C-3F84-57D1-425AF09D4E02}"/>
              </a:ext>
            </a:extLst>
          </p:cNvPr>
          <p:cNvPicPr>
            <a:picLocks noChangeAspect="1"/>
          </p:cNvPicPr>
          <p:nvPr/>
        </p:nvPicPr>
        <p:blipFill rotWithShape="1">
          <a:blip r:embed="rId2">
            <a:clrChange>
              <a:clrFrom>
                <a:srgbClr val="F1E5D5"/>
              </a:clrFrom>
              <a:clrTo>
                <a:srgbClr val="F1E5D5">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48" t="7349" r="7045" b="4469"/>
          <a:stretch/>
        </p:blipFill>
        <p:spPr>
          <a:xfrm>
            <a:off x="802640" y="5201920"/>
            <a:ext cx="2647550" cy="1737360"/>
          </a:xfrm>
          <a:prstGeom prst="rect">
            <a:avLst/>
          </a:prstGeom>
        </p:spPr>
      </p:pic>
      <p:sp>
        <p:nvSpPr>
          <p:cNvPr id="20" name="Freccia circolare a sinistra 19">
            <a:extLst>
              <a:ext uri="{FF2B5EF4-FFF2-40B4-BE49-F238E27FC236}">
                <a16:creationId xmlns:a16="http://schemas.microsoft.com/office/drawing/2014/main" id="{80BB6575-FD68-A7BE-0664-E766B39D09DC}"/>
              </a:ext>
            </a:extLst>
          </p:cNvPr>
          <p:cNvSpPr/>
          <p:nvPr/>
        </p:nvSpPr>
        <p:spPr>
          <a:xfrm>
            <a:off x="7993380" y="5461000"/>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Freccia circolare a destra 20">
            <a:extLst>
              <a:ext uri="{FF2B5EF4-FFF2-40B4-BE49-F238E27FC236}">
                <a16:creationId xmlns:a16="http://schemas.microsoft.com/office/drawing/2014/main" id="{16658B13-77B7-160D-38AB-5CF06D4356F5}"/>
              </a:ext>
            </a:extLst>
          </p:cNvPr>
          <p:cNvSpPr/>
          <p:nvPr/>
        </p:nvSpPr>
        <p:spPr>
          <a:xfrm>
            <a:off x="6132596" y="5461000"/>
            <a:ext cx="1163320" cy="1270000"/>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8326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2B119-056F-1858-26AE-970D5F85487C}"/>
              </a:ext>
            </a:extLst>
          </p:cNvPr>
          <p:cNvSpPr>
            <a:spLocks noGrp="1"/>
          </p:cNvSpPr>
          <p:nvPr>
            <p:ph type="title"/>
          </p:nvPr>
        </p:nvSpPr>
        <p:spPr>
          <a:xfrm>
            <a:off x="581192" y="487904"/>
            <a:ext cx="11029616" cy="1188720"/>
          </a:xfrm>
        </p:spPr>
        <p:txBody>
          <a:bodyPr>
            <a:normAutofit/>
          </a:bodyPr>
          <a:lstStyle/>
          <a:p>
            <a:pPr algn="ctr"/>
            <a:r>
              <a:rPr lang="it-IT" sz="3200" dirty="0">
                <a:latin typeface="Abadi" panose="020B0604020104020204" pitchFamily="34" charset="0"/>
              </a:rPr>
              <a:t>WOORDVOLGORDE (3) – MEER ELEMENTEN IN DE ZIN</a:t>
            </a:r>
          </a:p>
        </p:txBody>
      </p:sp>
      <p:sp>
        <p:nvSpPr>
          <p:cNvPr id="3" name="Segnaposto contenuto 2">
            <a:extLst>
              <a:ext uri="{FF2B5EF4-FFF2-40B4-BE49-F238E27FC236}">
                <a16:creationId xmlns:a16="http://schemas.microsoft.com/office/drawing/2014/main" id="{9A6CA1C2-A8E8-DE92-706A-19B628E7EDC5}"/>
              </a:ext>
            </a:extLst>
          </p:cNvPr>
          <p:cNvSpPr>
            <a:spLocks noGrp="1"/>
          </p:cNvSpPr>
          <p:nvPr>
            <p:ph idx="1"/>
          </p:nvPr>
        </p:nvSpPr>
        <p:spPr>
          <a:xfrm>
            <a:off x="256072" y="4444142"/>
            <a:ext cx="11753048" cy="1474470"/>
          </a:xfrm>
        </p:spPr>
        <p:txBody>
          <a:bodyPr>
            <a:normAutofit/>
          </a:bodyPr>
          <a:lstStyle/>
          <a:p>
            <a:pPr marL="0" indent="0" algn="ctr">
              <a:buNone/>
            </a:pPr>
            <a:r>
              <a:rPr lang="it-IT" dirty="0">
                <a:latin typeface="Abadi" panose="020B0604020104020204" pitchFamily="34" charset="0"/>
              </a:rPr>
              <a:t>IK           ZAL                                MORGEN             MET AMBER         OP DE MARKT     FRUIT                 </a:t>
            </a:r>
            <a:r>
              <a:rPr lang="it-IT" dirty="0">
                <a:solidFill>
                  <a:srgbClr val="C00000"/>
                </a:solidFill>
                <a:latin typeface="Abadi" panose="020B0604020104020204" pitchFamily="34" charset="0"/>
              </a:rPr>
              <a:t>KOPEN</a:t>
            </a:r>
            <a:r>
              <a:rPr lang="it-IT" dirty="0">
                <a:latin typeface="Abadi" panose="020B0604020104020204" pitchFamily="34" charset="0"/>
              </a:rPr>
              <a:t> </a:t>
            </a:r>
          </a:p>
          <a:p>
            <a:pPr marL="0" indent="0" algn="ctr">
              <a:buNone/>
            </a:pPr>
            <a:endParaRPr lang="it-IT" dirty="0">
              <a:latin typeface="Abadi" panose="020B0604020104020204" pitchFamily="34" charset="0"/>
            </a:endParaRPr>
          </a:p>
        </p:txBody>
      </p:sp>
      <p:sp>
        <p:nvSpPr>
          <p:cNvPr id="5" name="CasellaDiTesto 4">
            <a:extLst>
              <a:ext uri="{FF2B5EF4-FFF2-40B4-BE49-F238E27FC236}">
                <a16:creationId xmlns:a16="http://schemas.microsoft.com/office/drawing/2014/main" id="{CCDB2339-6D07-1281-28C4-1AE515AB3744}"/>
              </a:ext>
            </a:extLst>
          </p:cNvPr>
          <p:cNvSpPr txBox="1"/>
          <p:nvPr/>
        </p:nvSpPr>
        <p:spPr>
          <a:xfrm>
            <a:off x="1170071" y="2543220"/>
            <a:ext cx="274320" cy="400110"/>
          </a:xfrm>
          <a:prstGeom prst="rect">
            <a:avLst/>
          </a:prstGeom>
          <a:noFill/>
        </p:spPr>
        <p:txBody>
          <a:bodyPr wrap="square" rtlCol="0">
            <a:spAutoFit/>
          </a:bodyPr>
          <a:lstStyle/>
          <a:p>
            <a:r>
              <a:rPr lang="it-IT" sz="2000" dirty="0">
                <a:solidFill>
                  <a:schemeClr val="accent2">
                    <a:lumMod val="75000"/>
                  </a:schemeClr>
                </a:solidFill>
                <a:latin typeface="Abadi" panose="020B0604020104020204" pitchFamily="34" charset="0"/>
              </a:rPr>
              <a:t>1</a:t>
            </a:r>
          </a:p>
        </p:txBody>
      </p:sp>
      <p:sp>
        <p:nvSpPr>
          <p:cNvPr id="6" name="CasellaDiTesto 5">
            <a:extLst>
              <a:ext uri="{FF2B5EF4-FFF2-40B4-BE49-F238E27FC236}">
                <a16:creationId xmlns:a16="http://schemas.microsoft.com/office/drawing/2014/main" id="{466B1926-7157-3F72-251C-7180FCBA62F4}"/>
              </a:ext>
            </a:extLst>
          </p:cNvPr>
          <p:cNvSpPr txBox="1"/>
          <p:nvPr/>
        </p:nvSpPr>
        <p:spPr>
          <a:xfrm>
            <a:off x="3055620" y="2567001"/>
            <a:ext cx="274320" cy="369332"/>
          </a:xfrm>
          <a:prstGeom prst="rect">
            <a:avLst/>
          </a:prstGeom>
          <a:noFill/>
        </p:spPr>
        <p:txBody>
          <a:bodyPr wrap="square" rtlCol="0">
            <a:spAutoFit/>
          </a:bodyPr>
          <a:lstStyle/>
          <a:p>
            <a:r>
              <a:rPr lang="it-IT" dirty="0">
                <a:solidFill>
                  <a:schemeClr val="accent2">
                    <a:lumMod val="75000"/>
                  </a:schemeClr>
                </a:solidFill>
              </a:rPr>
              <a:t>2</a:t>
            </a:r>
          </a:p>
        </p:txBody>
      </p:sp>
      <p:sp>
        <p:nvSpPr>
          <p:cNvPr id="7" name="CasellaDiTesto 6">
            <a:extLst>
              <a:ext uri="{FF2B5EF4-FFF2-40B4-BE49-F238E27FC236}">
                <a16:creationId xmlns:a16="http://schemas.microsoft.com/office/drawing/2014/main" id="{58ABCAD7-0EB1-1F41-8542-222267F83717}"/>
              </a:ext>
            </a:extLst>
          </p:cNvPr>
          <p:cNvSpPr txBox="1"/>
          <p:nvPr/>
        </p:nvSpPr>
        <p:spPr>
          <a:xfrm>
            <a:off x="4704080" y="2567001"/>
            <a:ext cx="274320" cy="369332"/>
          </a:xfrm>
          <a:prstGeom prst="rect">
            <a:avLst/>
          </a:prstGeom>
          <a:noFill/>
        </p:spPr>
        <p:txBody>
          <a:bodyPr wrap="square" rtlCol="0">
            <a:spAutoFit/>
          </a:bodyPr>
          <a:lstStyle/>
          <a:p>
            <a:r>
              <a:rPr lang="it-IT" dirty="0">
                <a:solidFill>
                  <a:schemeClr val="accent2">
                    <a:lumMod val="75000"/>
                  </a:schemeClr>
                </a:solidFill>
              </a:rPr>
              <a:t>3 </a:t>
            </a:r>
          </a:p>
        </p:txBody>
      </p:sp>
      <p:sp>
        <p:nvSpPr>
          <p:cNvPr id="8" name="CasellaDiTesto 7">
            <a:extLst>
              <a:ext uri="{FF2B5EF4-FFF2-40B4-BE49-F238E27FC236}">
                <a16:creationId xmlns:a16="http://schemas.microsoft.com/office/drawing/2014/main" id="{80A1FC7A-40B2-2EDF-EE05-BA22F5D88252}"/>
              </a:ext>
            </a:extLst>
          </p:cNvPr>
          <p:cNvSpPr txBox="1"/>
          <p:nvPr/>
        </p:nvSpPr>
        <p:spPr>
          <a:xfrm>
            <a:off x="6395720" y="2558609"/>
            <a:ext cx="274320" cy="369332"/>
          </a:xfrm>
          <a:prstGeom prst="rect">
            <a:avLst/>
          </a:prstGeom>
          <a:noFill/>
        </p:spPr>
        <p:txBody>
          <a:bodyPr wrap="square" rtlCol="0">
            <a:spAutoFit/>
          </a:bodyPr>
          <a:lstStyle/>
          <a:p>
            <a:r>
              <a:rPr lang="it-IT" dirty="0">
                <a:solidFill>
                  <a:schemeClr val="accent2">
                    <a:lumMod val="75000"/>
                  </a:schemeClr>
                </a:solidFill>
              </a:rPr>
              <a:t>4</a:t>
            </a:r>
          </a:p>
        </p:txBody>
      </p:sp>
      <p:sp>
        <p:nvSpPr>
          <p:cNvPr id="9" name="CasellaDiTesto 8">
            <a:extLst>
              <a:ext uri="{FF2B5EF4-FFF2-40B4-BE49-F238E27FC236}">
                <a16:creationId xmlns:a16="http://schemas.microsoft.com/office/drawing/2014/main" id="{13E9186F-C2F5-1022-0F34-B3A737F89B06}"/>
              </a:ext>
            </a:extLst>
          </p:cNvPr>
          <p:cNvSpPr txBox="1"/>
          <p:nvPr/>
        </p:nvSpPr>
        <p:spPr>
          <a:xfrm>
            <a:off x="7993380" y="2573700"/>
            <a:ext cx="274320" cy="369332"/>
          </a:xfrm>
          <a:prstGeom prst="rect">
            <a:avLst/>
          </a:prstGeom>
          <a:noFill/>
        </p:spPr>
        <p:txBody>
          <a:bodyPr wrap="square" rtlCol="0">
            <a:spAutoFit/>
          </a:bodyPr>
          <a:lstStyle/>
          <a:p>
            <a:r>
              <a:rPr lang="it-IT" dirty="0">
                <a:solidFill>
                  <a:schemeClr val="accent2">
                    <a:lumMod val="75000"/>
                  </a:schemeClr>
                </a:solidFill>
              </a:rPr>
              <a:t>5</a:t>
            </a:r>
          </a:p>
        </p:txBody>
      </p:sp>
      <p:sp>
        <p:nvSpPr>
          <p:cNvPr id="10" name="CasellaDiTesto 9">
            <a:extLst>
              <a:ext uri="{FF2B5EF4-FFF2-40B4-BE49-F238E27FC236}">
                <a16:creationId xmlns:a16="http://schemas.microsoft.com/office/drawing/2014/main" id="{9EE295FC-DDBA-AD64-0338-13B9E93B5EAF}"/>
              </a:ext>
            </a:extLst>
          </p:cNvPr>
          <p:cNvSpPr txBox="1"/>
          <p:nvPr/>
        </p:nvSpPr>
        <p:spPr>
          <a:xfrm>
            <a:off x="10575307" y="2533135"/>
            <a:ext cx="274320" cy="369332"/>
          </a:xfrm>
          <a:prstGeom prst="rect">
            <a:avLst/>
          </a:prstGeom>
          <a:noFill/>
        </p:spPr>
        <p:txBody>
          <a:bodyPr wrap="square" rtlCol="0">
            <a:spAutoFit/>
          </a:bodyPr>
          <a:lstStyle/>
          <a:p>
            <a:r>
              <a:rPr lang="it-IT" dirty="0">
                <a:solidFill>
                  <a:schemeClr val="accent2">
                    <a:lumMod val="75000"/>
                  </a:schemeClr>
                </a:solidFill>
              </a:rPr>
              <a:t>7</a:t>
            </a:r>
          </a:p>
        </p:txBody>
      </p:sp>
      <p:sp>
        <p:nvSpPr>
          <p:cNvPr id="11" name="Segnaposto contenuto 2">
            <a:extLst>
              <a:ext uri="{FF2B5EF4-FFF2-40B4-BE49-F238E27FC236}">
                <a16:creationId xmlns:a16="http://schemas.microsoft.com/office/drawing/2014/main" id="{7E4ED9CE-1849-538B-4513-19D8017C9F27}"/>
              </a:ext>
            </a:extLst>
          </p:cNvPr>
          <p:cNvSpPr txBox="1">
            <a:spLocks/>
          </p:cNvSpPr>
          <p:nvPr/>
        </p:nvSpPr>
        <p:spPr>
          <a:xfrm>
            <a:off x="182880" y="3124943"/>
            <a:ext cx="12385040" cy="147447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2000" dirty="0" err="1">
                <a:solidFill>
                  <a:schemeClr val="accent2">
                    <a:lumMod val="75000"/>
                  </a:schemeClr>
                </a:solidFill>
                <a:latin typeface="Abadi" panose="020B0604020104020204" pitchFamily="34" charset="0"/>
              </a:rPr>
              <a:t>Subj</a:t>
            </a:r>
            <a:r>
              <a:rPr lang="it-IT" sz="2000" dirty="0">
                <a:solidFill>
                  <a:schemeClr val="accent2">
                    <a:lumMod val="75000"/>
                  </a:schemeClr>
                </a:solidFill>
                <a:latin typeface="Abadi" panose="020B0604020104020204" pitchFamily="34" charset="0"/>
              </a:rPr>
              <a:t>.      </a:t>
            </a:r>
            <a:r>
              <a:rPr lang="it-IT" sz="2000" dirty="0" err="1">
                <a:solidFill>
                  <a:schemeClr val="accent2">
                    <a:lumMod val="75000"/>
                  </a:schemeClr>
                </a:solidFill>
                <a:latin typeface="Abadi" panose="020B0604020104020204" pitchFamily="34" charset="0"/>
              </a:rPr>
              <a:t>Hoofdwerkwoord</a:t>
            </a:r>
            <a:r>
              <a:rPr lang="it-IT" sz="2000" dirty="0">
                <a:solidFill>
                  <a:schemeClr val="accent2">
                    <a:lumMod val="75000"/>
                  </a:schemeClr>
                </a:solidFill>
                <a:latin typeface="Abadi" panose="020B0604020104020204" pitchFamily="34" charset="0"/>
              </a:rPr>
              <a:t>         </a:t>
            </a:r>
            <a:r>
              <a:rPr lang="it-IT" sz="2000" dirty="0">
                <a:solidFill>
                  <a:schemeClr val="tx1"/>
                </a:solidFill>
                <a:latin typeface="Abadi" panose="020B0604020104020204" pitchFamily="34" charset="0"/>
              </a:rPr>
              <a:t> </a:t>
            </a:r>
            <a:r>
              <a:rPr lang="it-IT" sz="2000" dirty="0" err="1">
                <a:solidFill>
                  <a:schemeClr val="tx1"/>
                </a:solidFill>
                <a:latin typeface="Abadi" panose="020B0604020104020204" pitchFamily="34" charset="0"/>
              </a:rPr>
              <a:t>tijd</a:t>
            </a:r>
            <a:r>
              <a:rPr lang="it-IT" sz="2000" dirty="0">
                <a:solidFill>
                  <a:schemeClr val="tx1"/>
                </a:solidFill>
                <a:latin typeface="Abadi" panose="020B0604020104020204" pitchFamily="34" charset="0"/>
              </a:rPr>
              <a:t> </a:t>
            </a:r>
            <a:r>
              <a:rPr lang="it-IT" sz="2000" dirty="0">
                <a:solidFill>
                  <a:srgbClr val="C00000"/>
                </a:solidFill>
                <a:latin typeface="Abadi" panose="020B0604020104020204" pitchFamily="34" charset="0"/>
              </a:rPr>
              <a:t> </a:t>
            </a:r>
            <a:r>
              <a:rPr lang="it-IT" sz="2000" dirty="0">
                <a:latin typeface="Abadi" panose="020B0604020104020204" pitchFamily="34" charset="0"/>
              </a:rPr>
              <a:t>              </a:t>
            </a:r>
            <a:r>
              <a:rPr lang="it-IT" sz="2000" dirty="0" err="1">
                <a:latin typeface="Abadi" panose="020B0604020104020204" pitchFamily="34" charset="0"/>
              </a:rPr>
              <a:t>persoon</a:t>
            </a:r>
            <a:r>
              <a:rPr lang="it-IT" sz="2000" dirty="0">
                <a:latin typeface="Abadi" panose="020B0604020104020204" pitchFamily="34" charset="0"/>
              </a:rPr>
              <a:t>               </a:t>
            </a:r>
            <a:r>
              <a:rPr lang="it-IT" sz="2000" dirty="0" err="1">
                <a:latin typeface="Abadi" panose="020B0604020104020204" pitchFamily="34" charset="0"/>
              </a:rPr>
              <a:t>plaats</a:t>
            </a:r>
            <a:r>
              <a:rPr lang="it-IT" sz="2000" dirty="0">
                <a:latin typeface="Abadi" panose="020B0604020104020204" pitchFamily="34" charset="0"/>
              </a:rPr>
              <a:t>      </a:t>
            </a:r>
            <a:r>
              <a:rPr lang="it-IT" sz="2000" dirty="0" err="1">
                <a:latin typeface="Abadi" panose="020B0604020104020204" pitchFamily="34" charset="0"/>
              </a:rPr>
              <a:t>object</a:t>
            </a:r>
            <a:r>
              <a:rPr lang="it-IT" sz="2000" dirty="0">
                <a:latin typeface="Abadi" panose="020B0604020104020204" pitchFamily="34" charset="0"/>
              </a:rPr>
              <a:t>       </a:t>
            </a:r>
            <a:r>
              <a:rPr lang="it-IT" sz="2000" dirty="0">
                <a:solidFill>
                  <a:schemeClr val="accent2">
                    <a:lumMod val="75000"/>
                  </a:schemeClr>
                </a:solidFill>
                <a:latin typeface="Abadi" panose="020B0604020104020204" pitchFamily="34" charset="0"/>
              </a:rPr>
              <a:t>infinito/participio</a:t>
            </a:r>
          </a:p>
          <a:p>
            <a:pPr marL="0" indent="0" algn="ctr">
              <a:buFont typeface="Wingdings 2" panose="05020102010507070707" pitchFamily="18" charset="2"/>
              <a:buNone/>
            </a:pPr>
            <a:endParaRPr lang="it-IT" sz="2000" dirty="0">
              <a:latin typeface="Abadi" panose="020B0604020104020204" pitchFamily="34" charset="0"/>
            </a:endParaRPr>
          </a:p>
        </p:txBody>
      </p:sp>
      <p:sp>
        <p:nvSpPr>
          <p:cNvPr id="14" name="Rettangolo con angoli arrotondati 13">
            <a:extLst>
              <a:ext uri="{FF2B5EF4-FFF2-40B4-BE49-F238E27FC236}">
                <a16:creationId xmlns:a16="http://schemas.microsoft.com/office/drawing/2014/main" id="{CD7912E9-A927-0D4D-AF7C-C545455DE116}"/>
              </a:ext>
            </a:extLst>
          </p:cNvPr>
          <p:cNvSpPr/>
          <p:nvPr/>
        </p:nvSpPr>
        <p:spPr>
          <a:xfrm>
            <a:off x="4063165" y="2413858"/>
            <a:ext cx="5834380" cy="3751997"/>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46A01ADE-220C-3F84-57D1-425AF09D4E02}"/>
              </a:ext>
            </a:extLst>
          </p:cNvPr>
          <p:cNvPicPr>
            <a:picLocks noChangeAspect="1"/>
          </p:cNvPicPr>
          <p:nvPr/>
        </p:nvPicPr>
        <p:blipFill rotWithShape="1">
          <a:blip r:embed="rId2">
            <a:clrChange>
              <a:clrFrom>
                <a:srgbClr val="F1E5D5"/>
              </a:clrFrom>
              <a:clrTo>
                <a:srgbClr val="F1E5D5">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48" t="7349" r="7045" b="4469"/>
          <a:stretch/>
        </p:blipFill>
        <p:spPr>
          <a:xfrm>
            <a:off x="802640" y="5201920"/>
            <a:ext cx="2647550" cy="1737360"/>
          </a:xfrm>
          <a:prstGeom prst="rect">
            <a:avLst/>
          </a:prstGeom>
        </p:spPr>
      </p:pic>
      <p:sp>
        <p:nvSpPr>
          <p:cNvPr id="20" name="Freccia circolare a sinistra 19">
            <a:extLst>
              <a:ext uri="{FF2B5EF4-FFF2-40B4-BE49-F238E27FC236}">
                <a16:creationId xmlns:a16="http://schemas.microsoft.com/office/drawing/2014/main" id="{80BB6575-FD68-A7BE-0664-E766B39D09DC}"/>
              </a:ext>
            </a:extLst>
          </p:cNvPr>
          <p:cNvSpPr/>
          <p:nvPr/>
        </p:nvSpPr>
        <p:spPr>
          <a:xfrm>
            <a:off x="7641590" y="5446476"/>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1" name="Freccia circolare a destra 20">
            <a:extLst>
              <a:ext uri="{FF2B5EF4-FFF2-40B4-BE49-F238E27FC236}">
                <a16:creationId xmlns:a16="http://schemas.microsoft.com/office/drawing/2014/main" id="{16658B13-77B7-160D-38AB-5CF06D4356F5}"/>
              </a:ext>
            </a:extLst>
          </p:cNvPr>
          <p:cNvSpPr/>
          <p:nvPr/>
        </p:nvSpPr>
        <p:spPr>
          <a:xfrm>
            <a:off x="5785635" y="5410637"/>
            <a:ext cx="1163320" cy="1270000"/>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CasellaDiTesto 3">
            <a:extLst>
              <a:ext uri="{FF2B5EF4-FFF2-40B4-BE49-F238E27FC236}">
                <a16:creationId xmlns:a16="http://schemas.microsoft.com/office/drawing/2014/main" id="{71C0CEC5-3049-FCA6-947B-1332083AC8E0}"/>
              </a:ext>
            </a:extLst>
          </p:cNvPr>
          <p:cNvSpPr txBox="1"/>
          <p:nvPr/>
        </p:nvSpPr>
        <p:spPr>
          <a:xfrm>
            <a:off x="9453880" y="2575561"/>
            <a:ext cx="274320" cy="369332"/>
          </a:xfrm>
          <a:prstGeom prst="rect">
            <a:avLst/>
          </a:prstGeom>
          <a:noFill/>
        </p:spPr>
        <p:txBody>
          <a:bodyPr wrap="square" rtlCol="0">
            <a:spAutoFit/>
          </a:bodyPr>
          <a:lstStyle/>
          <a:p>
            <a:r>
              <a:rPr lang="it-IT" dirty="0">
                <a:solidFill>
                  <a:schemeClr val="accent2">
                    <a:lumMod val="75000"/>
                  </a:schemeClr>
                </a:solidFill>
              </a:rPr>
              <a:t>6</a:t>
            </a:r>
          </a:p>
        </p:txBody>
      </p:sp>
      <p:sp>
        <p:nvSpPr>
          <p:cNvPr id="12" name="Freccia circolare a sinistra 11">
            <a:extLst>
              <a:ext uri="{FF2B5EF4-FFF2-40B4-BE49-F238E27FC236}">
                <a16:creationId xmlns:a16="http://schemas.microsoft.com/office/drawing/2014/main" id="{85254A3A-76F9-CC72-F852-3B20D7574DE8}"/>
              </a:ext>
            </a:extLst>
          </p:cNvPr>
          <p:cNvSpPr/>
          <p:nvPr/>
        </p:nvSpPr>
        <p:spPr>
          <a:xfrm>
            <a:off x="9258300" y="5406189"/>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60500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2B119-056F-1858-26AE-970D5F85487C}"/>
              </a:ext>
            </a:extLst>
          </p:cNvPr>
          <p:cNvSpPr>
            <a:spLocks noGrp="1"/>
          </p:cNvSpPr>
          <p:nvPr>
            <p:ph type="title"/>
          </p:nvPr>
        </p:nvSpPr>
        <p:spPr>
          <a:xfrm>
            <a:off x="581192" y="487904"/>
            <a:ext cx="11029616" cy="1188720"/>
          </a:xfrm>
        </p:spPr>
        <p:txBody>
          <a:bodyPr>
            <a:normAutofit/>
          </a:bodyPr>
          <a:lstStyle/>
          <a:p>
            <a:pPr algn="ctr"/>
            <a:r>
              <a:rPr lang="it-IT" sz="3200" dirty="0">
                <a:latin typeface="Abadi" panose="020B0604020104020204" pitchFamily="34" charset="0"/>
              </a:rPr>
              <a:t>WOORDVOLGORDE (4) – VERLEDEN TIJD</a:t>
            </a:r>
          </a:p>
        </p:txBody>
      </p:sp>
      <p:sp>
        <p:nvSpPr>
          <p:cNvPr id="3" name="Segnaposto contenuto 2">
            <a:extLst>
              <a:ext uri="{FF2B5EF4-FFF2-40B4-BE49-F238E27FC236}">
                <a16:creationId xmlns:a16="http://schemas.microsoft.com/office/drawing/2014/main" id="{9A6CA1C2-A8E8-DE92-706A-19B628E7EDC5}"/>
              </a:ext>
            </a:extLst>
          </p:cNvPr>
          <p:cNvSpPr>
            <a:spLocks noGrp="1"/>
          </p:cNvSpPr>
          <p:nvPr>
            <p:ph idx="1"/>
          </p:nvPr>
        </p:nvSpPr>
        <p:spPr>
          <a:xfrm>
            <a:off x="256072" y="4444142"/>
            <a:ext cx="11753048" cy="1474470"/>
          </a:xfrm>
        </p:spPr>
        <p:txBody>
          <a:bodyPr>
            <a:normAutofit/>
          </a:bodyPr>
          <a:lstStyle/>
          <a:p>
            <a:pPr marL="0" indent="0" algn="ctr">
              <a:buNone/>
            </a:pPr>
            <a:r>
              <a:rPr lang="it-IT" dirty="0">
                <a:latin typeface="Abadi" panose="020B0604020104020204" pitchFamily="34" charset="0"/>
              </a:rPr>
              <a:t>IK           HEB                               GISTEREN             MET AMBER         OP DE MARKT     FRUIT                 </a:t>
            </a:r>
            <a:r>
              <a:rPr lang="it-IT" dirty="0">
                <a:solidFill>
                  <a:srgbClr val="C00000"/>
                </a:solidFill>
                <a:latin typeface="Abadi" panose="020B0604020104020204" pitchFamily="34" charset="0"/>
              </a:rPr>
              <a:t>GEKOCHT</a:t>
            </a:r>
            <a:r>
              <a:rPr lang="it-IT" dirty="0">
                <a:latin typeface="Abadi" panose="020B0604020104020204" pitchFamily="34" charset="0"/>
              </a:rPr>
              <a:t> </a:t>
            </a:r>
          </a:p>
          <a:p>
            <a:pPr marL="0" indent="0" algn="ctr">
              <a:buNone/>
            </a:pPr>
            <a:endParaRPr lang="it-IT" dirty="0">
              <a:latin typeface="Abadi" panose="020B0604020104020204" pitchFamily="34" charset="0"/>
            </a:endParaRPr>
          </a:p>
        </p:txBody>
      </p:sp>
      <p:sp>
        <p:nvSpPr>
          <p:cNvPr id="5" name="CasellaDiTesto 4">
            <a:extLst>
              <a:ext uri="{FF2B5EF4-FFF2-40B4-BE49-F238E27FC236}">
                <a16:creationId xmlns:a16="http://schemas.microsoft.com/office/drawing/2014/main" id="{CCDB2339-6D07-1281-28C4-1AE515AB3744}"/>
              </a:ext>
            </a:extLst>
          </p:cNvPr>
          <p:cNvSpPr txBox="1"/>
          <p:nvPr/>
        </p:nvSpPr>
        <p:spPr>
          <a:xfrm>
            <a:off x="1170071" y="2543220"/>
            <a:ext cx="274320" cy="400110"/>
          </a:xfrm>
          <a:prstGeom prst="rect">
            <a:avLst/>
          </a:prstGeom>
          <a:noFill/>
        </p:spPr>
        <p:txBody>
          <a:bodyPr wrap="square" rtlCol="0">
            <a:spAutoFit/>
          </a:bodyPr>
          <a:lstStyle/>
          <a:p>
            <a:r>
              <a:rPr lang="it-IT" sz="2000" dirty="0">
                <a:solidFill>
                  <a:schemeClr val="accent2">
                    <a:lumMod val="75000"/>
                  </a:schemeClr>
                </a:solidFill>
                <a:latin typeface="Abadi" panose="020B0604020104020204" pitchFamily="34" charset="0"/>
              </a:rPr>
              <a:t>1</a:t>
            </a:r>
          </a:p>
        </p:txBody>
      </p:sp>
      <p:sp>
        <p:nvSpPr>
          <p:cNvPr id="6" name="CasellaDiTesto 5">
            <a:extLst>
              <a:ext uri="{FF2B5EF4-FFF2-40B4-BE49-F238E27FC236}">
                <a16:creationId xmlns:a16="http://schemas.microsoft.com/office/drawing/2014/main" id="{466B1926-7157-3F72-251C-7180FCBA62F4}"/>
              </a:ext>
            </a:extLst>
          </p:cNvPr>
          <p:cNvSpPr txBox="1"/>
          <p:nvPr/>
        </p:nvSpPr>
        <p:spPr>
          <a:xfrm>
            <a:off x="3055620" y="2567001"/>
            <a:ext cx="274320" cy="369332"/>
          </a:xfrm>
          <a:prstGeom prst="rect">
            <a:avLst/>
          </a:prstGeom>
          <a:noFill/>
        </p:spPr>
        <p:txBody>
          <a:bodyPr wrap="square" rtlCol="0">
            <a:spAutoFit/>
          </a:bodyPr>
          <a:lstStyle/>
          <a:p>
            <a:r>
              <a:rPr lang="it-IT" dirty="0">
                <a:solidFill>
                  <a:schemeClr val="accent2">
                    <a:lumMod val="75000"/>
                  </a:schemeClr>
                </a:solidFill>
              </a:rPr>
              <a:t>2</a:t>
            </a:r>
          </a:p>
        </p:txBody>
      </p:sp>
      <p:sp>
        <p:nvSpPr>
          <p:cNvPr id="7" name="CasellaDiTesto 6">
            <a:extLst>
              <a:ext uri="{FF2B5EF4-FFF2-40B4-BE49-F238E27FC236}">
                <a16:creationId xmlns:a16="http://schemas.microsoft.com/office/drawing/2014/main" id="{58ABCAD7-0EB1-1F41-8542-222267F83717}"/>
              </a:ext>
            </a:extLst>
          </p:cNvPr>
          <p:cNvSpPr txBox="1"/>
          <p:nvPr/>
        </p:nvSpPr>
        <p:spPr>
          <a:xfrm>
            <a:off x="4704080" y="2567001"/>
            <a:ext cx="274320" cy="369332"/>
          </a:xfrm>
          <a:prstGeom prst="rect">
            <a:avLst/>
          </a:prstGeom>
          <a:noFill/>
        </p:spPr>
        <p:txBody>
          <a:bodyPr wrap="square" rtlCol="0">
            <a:spAutoFit/>
          </a:bodyPr>
          <a:lstStyle/>
          <a:p>
            <a:r>
              <a:rPr lang="it-IT" dirty="0">
                <a:solidFill>
                  <a:schemeClr val="accent2">
                    <a:lumMod val="75000"/>
                  </a:schemeClr>
                </a:solidFill>
              </a:rPr>
              <a:t>3 </a:t>
            </a:r>
          </a:p>
        </p:txBody>
      </p:sp>
      <p:sp>
        <p:nvSpPr>
          <p:cNvPr id="8" name="CasellaDiTesto 7">
            <a:extLst>
              <a:ext uri="{FF2B5EF4-FFF2-40B4-BE49-F238E27FC236}">
                <a16:creationId xmlns:a16="http://schemas.microsoft.com/office/drawing/2014/main" id="{80A1FC7A-40B2-2EDF-EE05-BA22F5D88252}"/>
              </a:ext>
            </a:extLst>
          </p:cNvPr>
          <p:cNvSpPr txBox="1"/>
          <p:nvPr/>
        </p:nvSpPr>
        <p:spPr>
          <a:xfrm>
            <a:off x="6395720" y="2558609"/>
            <a:ext cx="274320" cy="369332"/>
          </a:xfrm>
          <a:prstGeom prst="rect">
            <a:avLst/>
          </a:prstGeom>
          <a:noFill/>
        </p:spPr>
        <p:txBody>
          <a:bodyPr wrap="square" rtlCol="0">
            <a:spAutoFit/>
          </a:bodyPr>
          <a:lstStyle/>
          <a:p>
            <a:r>
              <a:rPr lang="it-IT" dirty="0">
                <a:solidFill>
                  <a:schemeClr val="accent2">
                    <a:lumMod val="75000"/>
                  </a:schemeClr>
                </a:solidFill>
              </a:rPr>
              <a:t>4</a:t>
            </a:r>
          </a:p>
        </p:txBody>
      </p:sp>
      <p:sp>
        <p:nvSpPr>
          <p:cNvPr id="9" name="CasellaDiTesto 8">
            <a:extLst>
              <a:ext uri="{FF2B5EF4-FFF2-40B4-BE49-F238E27FC236}">
                <a16:creationId xmlns:a16="http://schemas.microsoft.com/office/drawing/2014/main" id="{13E9186F-C2F5-1022-0F34-B3A737F89B06}"/>
              </a:ext>
            </a:extLst>
          </p:cNvPr>
          <p:cNvSpPr txBox="1"/>
          <p:nvPr/>
        </p:nvSpPr>
        <p:spPr>
          <a:xfrm>
            <a:off x="7993380" y="2573700"/>
            <a:ext cx="274320" cy="369332"/>
          </a:xfrm>
          <a:prstGeom prst="rect">
            <a:avLst/>
          </a:prstGeom>
          <a:noFill/>
        </p:spPr>
        <p:txBody>
          <a:bodyPr wrap="square" rtlCol="0">
            <a:spAutoFit/>
          </a:bodyPr>
          <a:lstStyle/>
          <a:p>
            <a:r>
              <a:rPr lang="it-IT" dirty="0">
                <a:solidFill>
                  <a:schemeClr val="accent2">
                    <a:lumMod val="75000"/>
                  </a:schemeClr>
                </a:solidFill>
              </a:rPr>
              <a:t>5</a:t>
            </a:r>
          </a:p>
        </p:txBody>
      </p:sp>
      <p:sp>
        <p:nvSpPr>
          <p:cNvPr id="10" name="CasellaDiTesto 9">
            <a:extLst>
              <a:ext uri="{FF2B5EF4-FFF2-40B4-BE49-F238E27FC236}">
                <a16:creationId xmlns:a16="http://schemas.microsoft.com/office/drawing/2014/main" id="{9EE295FC-DDBA-AD64-0338-13B9E93B5EAF}"/>
              </a:ext>
            </a:extLst>
          </p:cNvPr>
          <p:cNvSpPr txBox="1"/>
          <p:nvPr/>
        </p:nvSpPr>
        <p:spPr>
          <a:xfrm>
            <a:off x="10575307" y="2533135"/>
            <a:ext cx="274320" cy="369332"/>
          </a:xfrm>
          <a:prstGeom prst="rect">
            <a:avLst/>
          </a:prstGeom>
          <a:noFill/>
        </p:spPr>
        <p:txBody>
          <a:bodyPr wrap="square" rtlCol="0">
            <a:spAutoFit/>
          </a:bodyPr>
          <a:lstStyle/>
          <a:p>
            <a:r>
              <a:rPr lang="it-IT" dirty="0">
                <a:solidFill>
                  <a:schemeClr val="accent2">
                    <a:lumMod val="75000"/>
                  </a:schemeClr>
                </a:solidFill>
              </a:rPr>
              <a:t>7</a:t>
            </a:r>
          </a:p>
        </p:txBody>
      </p:sp>
      <p:sp>
        <p:nvSpPr>
          <p:cNvPr id="11" name="Segnaposto contenuto 2">
            <a:extLst>
              <a:ext uri="{FF2B5EF4-FFF2-40B4-BE49-F238E27FC236}">
                <a16:creationId xmlns:a16="http://schemas.microsoft.com/office/drawing/2014/main" id="{7E4ED9CE-1849-538B-4513-19D8017C9F27}"/>
              </a:ext>
            </a:extLst>
          </p:cNvPr>
          <p:cNvSpPr txBox="1">
            <a:spLocks/>
          </p:cNvSpPr>
          <p:nvPr/>
        </p:nvSpPr>
        <p:spPr>
          <a:xfrm>
            <a:off x="182880" y="3124943"/>
            <a:ext cx="12385040" cy="147447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2000" dirty="0" err="1">
                <a:solidFill>
                  <a:schemeClr val="accent2">
                    <a:lumMod val="75000"/>
                  </a:schemeClr>
                </a:solidFill>
                <a:latin typeface="Abadi" panose="020B0604020104020204" pitchFamily="34" charset="0"/>
              </a:rPr>
              <a:t>Subj</a:t>
            </a:r>
            <a:r>
              <a:rPr lang="it-IT" sz="2000" dirty="0">
                <a:solidFill>
                  <a:schemeClr val="accent2">
                    <a:lumMod val="75000"/>
                  </a:schemeClr>
                </a:solidFill>
                <a:latin typeface="Abadi" panose="020B0604020104020204" pitchFamily="34" charset="0"/>
              </a:rPr>
              <a:t>.      </a:t>
            </a:r>
            <a:r>
              <a:rPr lang="it-IT" sz="2000" dirty="0" err="1">
                <a:solidFill>
                  <a:schemeClr val="accent2">
                    <a:lumMod val="75000"/>
                  </a:schemeClr>
                </a:solidFill>
                <a:latin typeface="Abadi" panose="020B0604020104020204" pitchFamily="34" charset="0"/>
              </a:rPr>
              <a:t>Hoofdwerkwoord</a:t>
            </a:r>
            <a:r>
              <a:rPr lang="it-IT" sz="2000" dirty="0">
                <a:solidFill>
                  <a:schemeClr val="accent2">
                    <a:lumMod val="75000"/>
                  </a:schemeClr>
                </a:solidFill>
                <a:latin typeface="Abadi" panose="020B0604020104020204" pitchFamily="34" charset="0"/>
              </a:rPr>
              <a:t>         </a:t>
            </a:r>
            <a:r>
              <a:rPr lang="it-IT" sz="2000" dirty="0">
                <a:solidFill>
                  <a:schemeClr val="tx1"/>
                </a:solidFill>
                <a:latin typeface="Abadi" panose="020B0604020104020204" pitchFamily="34" charset="0"/>
              </a:rPr>
              <a:t> </a:t>
            </a:r>
            <a:r>
              <a:rPr lang="it-IT" sz="2000" dirty="0" err="1">
                <a:solidFill>
                  <a:schemeClr val="tx1"/>
                </a:solidFill>
                <a:latin typeface="Abadi" panose="020B0604020104020204" pitchFamily="34" charset="0"/>
              </a:rPr>
              <a:t>tijd</a:t>
            </a:r>
            <a:r>
              <a:rPr lang="it-IT" sz="2000" dirty="0">
                <a:solidFill>
                  <a:schemeClr val="tx1"/>
                </a:solidFill>
                <a:latin typeface="Abadi" panose="020B0604020104020204" pitchFamily="34" charset="0"/>
              </a:rPr>
              <a:t> </a:t>
            </a:r>
            <a:r>
              <a:rPr lang="it-IT" sz="2000" dirty="0">
                <a:solidFill>
                  <a:srgbClr val="C00000"/>
                </a:solidFill>
                <a:latin typeface="Abadi" panose="020B0604020104020204" pitchFamily="34" charset="0"/>
              </a:rPr>
              <a:t> </a:t>
            </a:r>
            <a:r>
              <a:rPr lang="it-IT" sz="2000" dirty="0">
                <a:latin typeface="Abadi" panose="020B0604020104020204" pitchFamily="34" charset="0"/>
              </a:rPr>
              <a:t>              </a:t>
            </a:r>
            <a:r>
              <a:rPr lang="it-IT" sz="2000" dirty="0" err="1">
                <a:latin typeface="Abadi" panose="020B0604020104020204" pitchFamily="34" charset="0"/>
              </a:rPr>
              <a:t>persoon</a:t>
            </a:r>
            <a:r>
              <a:rPr lang="it-IT" sz="2000" dirty="0">
                <a:latin typeface="Abadi" panose="020B0604020104020204" pitchFamily="34" charset="0"/>
              </a:rPr>
              <a:t>               </a:t>
            </a:r>
            <a:r>
              <a:rPr lang="it-IT" sz="2000" dirty="0" err="1">
                <a:latin typeface="Abadi" panose="020B0604020104020204" pitchFamily="34" charset="0"/>
              </a:rPr>
              <a:t>plaats</a:t>
            </a:r>
            <a:r>
              <a:rPr lang="it-IT" sz="2000" dirty="0">
                <a:latin typeface="Abadi" panose="020B0604020104020204" pitchFamily="34" charset="0"/>
              </a:rPr>
              <a:t>      </a:t>
            </a:r>
            <a:r>
              <a:rPr lang="it-IT" sz="2000" dirty="0" err="1">
                <a:latin typeface="Abadi" panose="020B0604020104020204" pitchFamily="34" charset="0"/>
              </a:rPr>
              <a:t>object</a:t>
            </a:r>
            <a:r>
              <a:rPr lang="it-IT" sz="2000" dirty="0">
                <a:latin typeface="Abadi" panose="020B0604020104020204" pitchFamily="34" charset="0"/>
              </a:rPr>
              <a:t>       </a:t>
            </a:r>
            <a:r>
              <a:rPr lang="it-IT" sz="2000" dirty="0">
                <a:solidFill>
                  <a:schemeClr val="accent2">
                    <a:lumMod val="75000"/>
                  </a:schemeClr>
                </a:solidFill>
                <a:latin typeface="Abadi" panose="020B0604020104020204" pitchFamily="34" charset="0"/>
              </a:rPr>
              <a:t>infinito/participio</a:t>
            </a:r>
          </a:p>
          <a:p>
            <a:pPr marL="0" indent="0" algn="ctr">
              <a:buFont typeface="Wingdings 2" panose="05020102010507070707" pitchFamily="18" charset="2"/>
              <a:buNone/>
            </a:pPr>
            <a:endParaRPr lang="it-IT" sz="2000" dirty="0">
              <a:latin typeface="Abadi" panose="020B0604020104020204" pitchFamily="34" charset="0"/>
            </a:endParaRPr>
          </a:p>
        </p:txBody>
      </p:sp>
      <p:sp>
        <p:nvSpPr>
          <p:cNvPr id="14" name="Rettangolo con angoli arrotondati 13">
            <a:extLst>
              <a:ext uri="{FF2B5EF4-FFF2-40B4-BE49-F238E27FC236}">
                <a16:creationId xmlns:a16="http://schemas.microsoft.com/office/drawing/2014/main" id="{CD7912E9-A927-0D4D-AF7C-C545455DE116}"/>
              </a:ext>
            </a:extLst>
          </p:cNvPr>
          <p:cNvSpPr/>
          <p:nvPr/>
        </p:nvSpPr>
        <p:spPr>
          <a:xfrm>
            <a:off x="4063165" y="2413858"/>
            <a:ext cx="5834380" cy="3751997"/>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46A01ADE-220C-3F84-57D1-425AF09D4E02}"/>
              </a:ext>
            </a:extLst>
          </p:cNvPr>
          <p:cNvPicPr>
            <a:picLocks noChangeAspect="1"/>
          </p:cNvPicPr>
          <p:nvPr/>
        </p:nvPicPr>
        <p:blipFill rotWithShape="1">
          <a:blip r:embed="rId2">
            <a:clrChange>
              <a:clrFrom>
                <a:srgbClr val="F1E5D5"/>
              </a:clrFrom>
              <a:clrTo>
                <a:srgbClr val="F1E5D5">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48" t="7349" r="7045" b="4469"/>
          <a:stretch/>
        </p:blipFill>
        <p:spPr>
          <a:xfrm>
            <a:off x="802640" y="5201920"/>
            <a:ext cx="2647550" cy="1737360"/>
          </a:xfrm>
          <a:prstGeom prst="rect">
            <a:avLst/>
          </a:prstGeom>
        </p:spPr>
      </p:pic>
      <p:sp>
        <p:nvSpPr>
          <p:cNvPr id="20" name="Freccia circolare a sinistra 19">
            <a:extLst>
              <a:ext uri="{FF2B5EF4-FFF2-40B4-BE49-F238E27FC236}">
                <a16:creationId xmlns:a16="http://schemas.microsoft.com/office/drawing/2014/main" id="{80BB6575-FD68-A7BE-0664-E766B39D09DC}"/>
              </a:ext>
            </a:extLst>
          </p:cNvPr>
          <p:cNvSpPr/>
          <p:nvPr/>
        </p:nvSpPr>
        <p:spPr>
          <a:xfrm>
            <a:off x="7641590" y="5446476"/>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1" name="Freccia circolare a destra 20">
            <a:extLst>
              <a:ext uri="{FF2B5EF4-FFF2-40B4-BE49-F238E27FC236}">
                <a16:creationId xmlns:a16="http://schemas.microsoft.com/office/drawing/2014/main" id="{16658B13-77B7-160D-38AB-5CF06D4356F5}"/>
              </a:ext>
            </a:extLst>
          </p:cNvPr>
          <p:cNvSpPr/>
          <p:nvPr/>
        </p:nvSpPr>
        <p:spPr>
          <a:xfrm>
            <a:off x="5785635" y="5410637"/>
            <a:ext cx="1163320" cy="1270000"/>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CasellaDiTesto 3">
            <a:extLst>
              <a:ext uri="{FF2B5EF4-FFF2-40B4-BE49-F238E27FC236}">
                <a16:creationId xmlns:a16="http://schemas.microsoft.com/office/drawing/2014/main" id="{71C0CEC5-3049-FCA6-947B-1332083AC8E0}"/>
              </a:ext>
            </a:extLst>
          </p:cNvPr>
          <p:cNvSpPr txBox="1"/>
          <p:nvPr/>
        </p:nvSpPr>
        <p:spPr>
          <a:xfrm>
            <a:off x="9453880" y="2575561"/>
            <a:ext cx="274320" cy="369332"/>
          </a:xfrm>
          <a:prstGeom prst="rect">
            <a:avLst/>
          </a:prstGeom>
          <a:noFill/>
        </p:spPr>
        <p:txBody>
          <a:bodyPr wrap="square" rtlCol="0">
            <a:spAutoFit/>
          </a:bodyPr>
          <a:lstStyle/>
          <a:p>
            <a:r>
              <a:rPr lang="it-IT" dirty="0">
                <a:solidFill>
                  <a:schemeClr val="accent2">
                    <a:lumMod val="75000"/>
                  </a:schemeClr>
                </a:solidFill>
              </a:rPr>
              <a:t>6</a:t>
            </a:r>
          </a:p>
        </p:txBody>
      </p:sp>
      <p:sp>
        <p:nvSpPr>
          <p:cNvPr id="12" name="Freccia circolare a sinistra 11">
            <a:extLst>
              <a:ext uri="{FF2B5EF4-FFF2-40B4-BE49-F238E27FC236}">
                <a16:creationId xmlns:a16="http://schemas.microsoft.com/office/drawing/2014/main" id="{85254A3A-76F9-CC72-F852-3B20D7574DE8}"/>
              </a:ext>
            </a:extLst>
          </p:cNvPr>
          <p:cNvSpPr/>
          <p:nvPr/>
        </p:nvSpPr>
        <p:spPr>
          <a:xfrm>
            <a:off x="9258300" y="5406189"/>
            <a:ext cx="1252220" cy="1270000"/>
          </a:xfrm>
          <a:prstGeom prst="curved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376514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2" grpId="0" animBg="1"/>
    </p:bldLst>
  </p:timing>
</p:sld>
</file>

<file path=ppt/theme/theme1.xml><?xml version="1.0" encoding="utf-8"?>
<a:theme xmlns:a="http://schemas.openxmlformats.org/drawingml/2006/main" name="DividendVTI">
  <a:themeElements>
    <a:clrScheme name="AnalogousFromLightSeed_2SEEDS">
      <a:dk1>
        <a:srgbClr val="000000"/>
      </a:dk1>
      <a:lt1>
        <a:srgbClr val="FFFFFF"/>
      </a:lt1>
      <a:dk2>
        <a:srgbClr val="413024"/>
      </a:dk2>
      <a:lt2>
        <a:srgbClr val="E2E6E8"/>
      </a:lt2>
      <a:accent1>
        <a:srgbClr val="D59164"/>
      </a:accent1>
      <a:accent2>
        <a:srgbClr val="DC8081"/>
      </a:accent2>
      <a:accent3>
        <a:srgbClr val="AFA266"/>
      </a:accent3>
      <a:accent4>
        <a:srgbClr val="52AFAF"/>
      </a:accent4>
      <a:accent5>
        <a:srgbClr val="69A8D6"/>
      </a:accent5>
      <a:accent6>
        <a:srgbClr val="6476D5"/>
      </a:accent6>
      <a:hlink>
        <a:srgbClr val="5986A5"/>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260</TotalTime>
  <Words>798</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Abadi</vt:lpstr>
      <vt:lpstr>Century Schoolbook</vt:lpstr>
      <vt:lpstr>Franklin Gothic Book</vt:lpstr>
      <vt:lpstr>Wingdings 2</vt:lpstr>
      <vt:lpstr>DividendVTI</vt:lpstr>
      <vt:lpstr>Les 11 </vt:lpstr>
      <vt:lpstr>ANTWERPEN</vt:lpstr>
      <vt:lpstr>RUBENS</vt:lpstr>
      <vt:lpstr>Presentazione standard di PowerPoint</vt:lpstr>
      <vt:lpstr>HUISWERK  10 januari 2023</vt:lpstr>
      <vt:lpstr>WOORDVOLGORDE (1)</vt:lpstr>
      <vt:lpstr>WOORDVOLGORDE (2) - vragen</vt:lpstr>
      <vt:lpstr>WOORDVOLGORDE (3) – MEER ELEMENTEN IN DE ZIN</vt:lpstr>
      <vt:lpstr>WOORDVOLGORDE (4) – VERLEDEN TIJD</vt:lpstr>
      <vt:lpstr>WOORDVOLGORDE (5) – INVERSIE</vt:lpstr>
      <vt:lpstr>WOORDVOLGORDE (5) – INVERSIE</vt:lpstr>
      <vt:lpstr>Presentazione standard di PowerPoint</vt:lpstr>
      <vt:lpstr>CORRIGEER DE FOUTEN</vt:lpstr>
      <vt:lpstr>DOPPIO INFINITO (con i modali) </vt:lpstr>
      <vt:lpstr>Even oefenen</vt:lpstr>
      <vt:lpstr>HEBBEN EN ZIJN  COME AUSILIARI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11 </dc:title>
  <dc:creator>GENTILE PAOLA</dc:creator>
  <cp:lastModifiedBy>GENTILE PAOLA</cp:lastModifiedBy>
  <cp:revision>44</cp:revision>
  <dcterms:created xsi:type="dcterms:W3CDTF">2022-12-11T14:47:00Z</dcterms:created>
  <dcterms:modified xsi:type="dcterms:W3CDTF">2022-12-11T19:07:58Z</dcterms:modified>
</cp:coreProperties>
</file>