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75" r:id="rId3"/>
    <p:sldMasterId id="2147483790" r:id="rId4"/>
  </p:sldMasterIdLst>
  <p:notesMasterIdLst>
    <p:notesMasterId r:id="rId72"/>
  </p:notesMasterIdLst>
  <p:sldIdLst>
    <p:sldId id="256" r:id="rId5"/>
    <p:sldId id="326" r:id="rId6"/>
    <p:sldId id="257" r:id="rId7"/>
    <p:sldId id="327" r:id="rId8"/>
    <p:sldId id="328" r:id="rId9"/>
    <p:sldId id="332" r:id="rId10"/>
    <p:sldId id="329" r:id="rId11"/>
    <p:sldId id="260" r:id="rId12"/>
    <p:sldId id="263" r:id="rId13"/>
    <p:sldId id="264" r:id="rId14"/>
    <p:sldId id="325" r:id="rId15"/>
    <p:sldId id="265" r:id="rId16"/>
    <p:sldId id="348" r:id="rId17"/>
    <p:sldId id="330" r:id="rId18"/>
    <p:sldId id="331" r:id="rId19"/>
    <p:sldId id="267" r:id="rId20"/>
    <p:sldId id="268" r:id="rId21"/>
    <p:sldId id="269" r:id="rId22"/>
    <p:sldId id="270" r:id="rId23"/>
    <p:sldId id="333" r:id="rId24"/>
    <p:sldId id="275" r:id="rId25"/>
    <p:sldId id="271" r:id="rId26"/>
    <p:sldId id="276" r:id="rId27"/>
    <p:sldId id="272" r:id="rId28"/>
    <p:sldId id="274" r:id="rId29"/>
    <p:sldId id="334" r:id="rId30"/>
    <p:sldId id="337" r:id="rId31"/>
    <p:sldId id="340" r:id="rId32"/>
    <p:sldId id="336" r:id="rId33"/>
    <p:sldId id="335" r:id="rId34"/>
    <p:sldId id="338" r:id="rId35"/>
    <p:sldId id="277" r:id="rId36"/>
    <p:sldId id="339" r:id="rId37"/>
    <p:sldId id="278" r:id="rId38"/>
    <p:sldId id="279" r:id="rId39"/>
    <p:sldId id="280" r:id="rId40"/>
    <p:sldId id="282" r:id="rId41"/>
    <p:sldId id="281" r:id="rId42"/>
    <p:sldId id="284" r:id="rId43"/>
    <p:sldId id="286" r:id="rId44"/>
    <p:sldId id="287" r:id="rId45"/>
    <p:sldId id="285" r:id="rId46"/>
    <p:sldId id="289" r:id="rId47"/>
    <p:sldId id="288" r:id="rId48"/>
    <p:sldId id="291" r:id="rId49"/>
    <p:sldId id="299" r:id="rId50"/>
    <p:sldId id="300" r:id="rId51"/>
    <p:sldId id="301" r:id="rId52"/>
    <p:sldId id="283" r:id="rId53"/>
    <p:sldId id="341" r:id="rId54"/>
    <p:sldId id="302" r:id="rId55"/>
    <p:sldId id="303" r:id="rId56"/>
    <p:sldId id="304" r:id="rId57"/>
    <p:sldId id="306" r:id="rId58"/>
    <p:sldId id="259" r:id="rId59"/>
    <p:sldId id="307" r:id="rId60"/>
    <p:sldId id="342" r:id="rId61"/>
    <p:sldId id="308" r:id="rId62"/>
    <p:sldId id="261" r:id="rId63"/>
    <p:sldId id="343" r:id="rId64"/>
    <p:sldId id="318" r:id="rId65"/>
    <p:sldId id="346" r:id="rId66"/>
    <p:sldId id="344" r:id="rId67"/>
    <p:sldId id="320" r:id="rId68"/>
    <p:sldId id="345" r:id="rId69"/>
    <p:sldId id="322" r:id="rId70"/>
    <p:sldId id="347" r:id="rId7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/>
    <p:restoredTop sz="94580"/>
  </p:normalViewPr>
  <p:slideViewPr>
    <p:cSldViewPr>
      <p:cViewPr varScale="1">
        <p:scale>
          <a:sx n="121" d="100"/>
          <a:sy n="121" d="100"/>
        </p:scale>
        <p:origin x="1440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67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7BBB4BA-D0AE-41CC-9323-F977A6DCC4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C1172A4-0A9C-44BA-8165-AF2E54B030E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</a:t>
            </a:fld>
            <a:endParaRPr lang="it-IT" altLang="it-IT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BF0612A-F377-4D61-A5C3-4696A39B4D0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21</a:t>
            </a:fld>
            <a:endParaRPr lang="it-IT" altLang="it-IT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AFEF94F-6F0B-49B6-AEB6-174DC790ED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22</a:t>
            </a:fld>
            <a:endParaRPr lang="it-IT" altLang="it-IT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2CD30E3-88FF-468F-91EF-1543BEFB863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23</a:t>
            </a:fld>
            <a:endParaRPr lang="it-IT" altLang="it-IT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DAC5197-7A5B-45A4-B3E1-6B8CBD21539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24</a:t>
            </a:fld>
            <a:endParaRPr lang="it-IT" altLang="it-IT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25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318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27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315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A6F9E0-1741-4960-A888-E55E538ABD3B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767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76D62D2-9CDA-4B10-8AE9-3383C4EA695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32</a:t>
            </a:fld>
            <a:endParaRPr lang="it-IT" altLang="it-IT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CA435-E71E-46C2-8FD7-A97C0D674E1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34</a:t>
            </a:fld>
            <a:endParaRPr lang="it-IT" altLang="it-IT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AE0F1BD-8FB3-4930-9A2A-AC565E9E776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it-IT" altLang="it-IT"/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78DE2E8-E355-449E-8B87-044825BB94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35</a:t>
            </a:fld>
            <a:endParaRPr lang="it-IT" altLang="it-IT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1E4B955-2736-4C42-AC59-8D65A03319C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36</a:t>
            </a:fld>
            <a:endParaRPr lang="it-IT" altLang="it-IT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DE5C0C6-5E83-4B03-94AD-86BE6B9B982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37</a:t>
            </a:fld>
            <a:endParaRPr lang="it-IT" altLang="it-IT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F4A2CCD-FB72-4BF3-896E-84EC281BCE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38</a:t>
            </a:fld>
            <a:endParaRPr lang="it-IT" altLang="it-IT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2D15747-9D20-4996-8E84-11D24DAD907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39</a:t>
            </a:fld>
            <a:endParaRPr lang="it-IT" altLang="it-IT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C0F88DC-1DD2-4143-8CA7-4CE304FC91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40</a:t>
            </a:fld>
            <a:endParaRPr lang="it-IT" altLang="it-IT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7018BDA-F462-4AAF-81A6-00497C8EAA2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41</a:t>
            </a:fld>
            <a:endParaRPr lang="it-IT" altLang="it-IT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2208A-F077-4E08-A10F-0D2F68AD5E8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42</a:t>
            </a:fld>
            <a:endParaRPr lang="it-IT" altLang="it-IT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0A49A86-2CCB-41F8-9895-629F527197D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43</a:t>
            </a:fld>
            <a:endParaRPr lang="it-IT" altLang="it-IT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A1F15B-14AE-4EE6-93C1-26F7B7EAFEA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44</a:t>
            </a:fld>
            <a:endParaRPr lang="it-IT" altLang="it-IT"/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FD65A27-E596-4BFF-9FC2-D8F067C8204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9</a:t>
            </a:fld>
            <a:endParaRPr lang="it-IT" altLang="it-IT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579C715-7274-412A-B8BD-75BF4ADF4E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45</a:t>
            </a:fld>
            <a:endParaRPr lang="it-IT" altLang="it-IT"/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B997113-6791-47E6-B769-A758F52DDBA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46</a:t>
            </a:fld>
            <a:endParaRPr lang="it-IT" altLang="it-IT"/>
          </a:p>
        </p:txBody>
      </p:sp>
      <p:sp>
        <p:nvSpPr>
          <p:cNvPr id="116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15957AD-8A37-4ECC-8E69-D1D897A2E8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47</a:t>
            </a:fld>
            <a:endParaRPr lang="it-IT" altLang="it-IT"/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F70FA1C-3850-4229-92AC-0E9F3E375FF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48</a:t>
            </a:fld>
            <a:endParaRPr lang="it-IT" altLang="it-IT"/>
          </a:p>
        </p:txBody>
      </p:sp>
      <p:sp>
        <p:nvSpPr>
          <p:cNvPr id="1208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C7A535B-734C-4C6C-8100-FBEEF16D1E0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49</a:t>
            </a:fld>
            <a:endParaRPr lang="it-IT" altLang="it-IT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7776E8-FDE7-4683-932C-3F869790E25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51</a:t>
            </a:fld>
            <a:endParaRPr lang="it-IT" altLang="it-IT"/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5254E6E-DD8B-42A8-9C60-622F496C7D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52</a:t>
            </a:fld>
            <a:endParaRPr lang="it-IT" altLang="it-IT"/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A4972DF-54DD-4FB0-AFD7-871F8ACB27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53</a:t>
            </a:fld>
            <a:endParaRPr lang="it-IT" altLang="it-IT"/>
          </a:p>
        </p:txBody>
      </p:sp>
      <p:sp>
        <p:nvSpPr>
          <p:cNvPr id="126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0A01B4-A319-4EB3-9170-4798A361E09B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54</a:t>
            </a:fld>
            <a:endParaRPr lang="it-IT" altLang="it-IT"/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9AAE6CB-30B3-49D4-B9D9-0176A803C21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56</a:t>
            </a:fld>
            <a:endParaRPr lang="it-IT" altLang="it-IT"/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C25BD10-5E00-4B78-BED7-E5489FB6794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it-IT" altLang="it-IT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D19012B-4E76-4C2B-A88C-6FB55C5CC31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58</a:t>
            </a:fld>
            <a:endParaRPr lang="it-IT" altLang="it-IT"/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CA6859-F1E2-41E5-90DC-4691F6D85B0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61</a:t>
            </a:fld>
            <a:endParaRPr lang="it-IT" altLang="it-IT"/>
          </a:p>
        </p:txBody>
      </p:sp>
      <p:sp>
        <p:nvSpPr>
          <p:cNvPr id="155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DEFC050-FECF-434B-91AD-90DD799F79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64</a:t>
            </a:fld>
            <a:endParaRPr lang="it-IT" altLang="it-IT"/>
          </a:p>
        </p:txBody>
      </p:sp>
      <p:sp>
        <p:nvSpPr>
          <p:cNvPr id="159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48D3F72-A7A7-4D90-B448-ADA62EE17C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66</a:t>
            </a:fld>
            <a:endParaRPr lang="it-IT" altLang="it-IT"/>
          </a:p>
        </p:txBody>
      </p:sp>
      <p:sp>
        <p:nvSpPr>
          <p:cNvPr id="163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4460EA8-05C6-4B40-9AF0-2709750E8A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1617B3E-BFBC-466C-A84D-EDCF6C5A68C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595FA33-1E55-4B85-B4B6-5858ED7A1CE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17</a:t>
            </a:fld>
            <a:endParaRPr lang="it-IT" altLang="it-IT"/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B56FF50-F231-4200-AF6A-A5A89572ECF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8C0BEC4-FB52-44DB-9569-5C9B66405E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19</a:t>
            </a:fld>
            <a:endParaRPr lang="it-IT" altLang="it-IT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D330-D367-4D89-BC03-BCA09E54AE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659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606F-D9FF-4748-B7C1-906916BA73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54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467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6625" cy="584676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D962-DEC6-4749-999B-DB721174CB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540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4838" cy="45212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8BDB0-AC0D-43C9-A561-AE858EDABE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4561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73D4-DD50-4A51-BDFD-BFAAE8A13A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5726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34A3F-6E05-4BC2-A513-B9D441DB8A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056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51C7-7380-4BFF-BF0B-0138AC9CD0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0538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B612-6C8D-460C-8944-4077A34F96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43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4FEE-3A56-496D-B066-272B827740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3707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195AA-CE07-4762-BACC-C70BC7AE40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3903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49F5-648B-4FBE-928A-2DDE56DF4C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96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ACEA-D3B9-4F3D-A4FB-20B3FF0C3C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3730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E86D-71EF-442A-9E9E-25FD9A41B1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92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B49A-CB0B-4E4D-A715-1A065F048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7598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64C2-E5A3-4804-B26E-203D5A884B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7322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F652-1120-4352-85DB-706FDF4C4D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112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BBBC-9E04-4945-BC80-0537E16B92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716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45929-2BEA-4D12-B003-66D810F6A8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8350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50118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942904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81542613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5422129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279A3-AC5B-4D69-A0E8-7CA9B5CFFE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8560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4219626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58629304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9900773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2984670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71071256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178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357249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0006074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7616334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97290589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4BD85-8CEB-4375-BBC7-E4E605F6DF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449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8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0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61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1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60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5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02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154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6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95C17-38A4-4639-AC06-9D181F774D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2299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3E5EE-71AC-4BAE-ACFD-459891963F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520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968F-B0D5-48B2-B4FB-26233D5C3F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627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18C4-43AC-4155-A49F-5D6ED9C9A0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68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F4D9-A44A-4282-9759-CCF482C3D9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394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149F0FE-1C62-44AE-812F-6153A9B43C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1032" name="Group 4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1035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2056" name="Group 2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2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7638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/>
        </p:nvSpPr>
        <p:spPr bwMode="auto">
          <a:xfrm>
            <a:off x="1371600" y="38862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A781A30-BDA4-4042-A603-473A98084E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86891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BFF7-153B-43C5-8D02-FBA1BD3B8FB3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25.png"/><Relationship Id="rId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33.png"/><Relationship Id="rId4" Type="http://schemas.microsoft.com/office/2007/relationships/hdphoto" Target="../media/hdphoto23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26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microsoft.com/office/2007/relationships/hdphoto" Target="../media/hdphoto25.wdp"/><Relationship Id="rId4" Type="http://schemas.openxmlformats.org/officeDocument/2006/relationships/image" Target="../media/image35.png"/><Relationship Id="rId9" Type="http://schemas.microsoft.com/office/2007/relationships/hdphoto" Target="../media/hdphoto27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40.png"/><Relationship Id="rId4" Type="http://schemas.microsoft.com/office/2007/relationships/hdphoto" Target="../media/hdphoto28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850" y="2349500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ARTO SUPERIORE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CINGOLO SCAPOLARE</a:t>
            </a:r>
            <a:br>
              <a:rPr lang="it-IT" altLang="it-IT" sz="5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5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525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317875"/>
            <a:ext cx="5364162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3995738" y="3357563"/>
            <a:ext cx="3168650" cy="1439862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39085" y="4187541"/>
            <a:ext cx="3848703" cy="2248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ACROMIO-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CLAVICOLARE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CORACO-CLAVICOLARE</a:t>
            </a:r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1042988" y="0"/>
            <a:ext cx="4249737" cy="1268413"/>
          </a:xfrm>
          <a:prstGeom prst="rect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8" name="Rectangle 7"/>
          <p:cNvSpPr>
            <a:spLocks noChangeArrowheads="1"/>
          </p:cNvSpPr>
          <p:nvPr/>
        </p:nvSpPr>
        <p:spPr bwMode="auto">
          <a:xfrm>
            <a:off x="3563938" y="126841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5800725" y="1484313"/>
            <a:ext cx="2998788" cy="947737"/>
          </a:xfrm>
          <a:prstGeom prst="rect">
            <a:avLst/>
          </a:prstGeom>
          <a:solidFill>
            <a:srgbClr val="FFFF00"/>
          </a:solidFill>
          <a:ln w="572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STERNO-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CLAVICOLARE</a:t>
            </a:r>
          </a:p>
        </p:txBody>
      </p:sp>
      <p:sp>
        <p:nvSpPr>
          <p:cNvPr id="46090" name="Line 9"/>
          <p:cNvSpPr>
            <a:spLocks noChangeShapeType="1"/>
          </p:cNvSpPr>
          <p:nvPr/>
        </p:nvSpPr>
        <p:spPr bwMode="auto">
          <a:xfrm flipH="1" flipV="1">
            <a:off x="5072063" y="1336675"/>
            <a:ext cx="800100" cy="29686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8F7F72-131F-FD4D-94D2-9588F0F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6" y="166576"/>
            <a:ext cx="9029213" cy="1138237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ARTICOLAZIONI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CORACO-CLAVICOLARE e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ACROMIO-CLAVICOLARE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83227D1-6232-D744-861A-AC3A65D2D912}"/>
              </a:ext>
            </a:extLst>
          </p:cNvPr>
          <p:cNvSpPr/>
          <p:nvPr/>
        </p:nvSpPr>
        <p:spPr>
          <a:xfrm>
            <a:off x="660231" y="1196752"/>
            <a:ext cx="7998470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LEGAMENTO CORACO-CLAVICOLARE: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TRAPEZOIDE (Laterale)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CONOIDE (Mediale)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461488-1A35-7C48-813D-8F39F6572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56" y="1412875"/>
            <a:ext cx="9029213" cy="522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08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7651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STERNO-CLAVICOLARE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593775"/>
            <a:ext cx="8064896" cy="54451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“A SELLA” (anche se talune fonti parlano di «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artrodia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»).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CLAVICOLA: Estremità Sternale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STERNO: Incisura 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CAPSULA e DISCO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STERNOCLAVICOLARI (Anteriore e      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                                Posteriore)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- INTERCLAVICOLARE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CLAVICOLA (correlati ai movimenti dell’ Articolazione Scapolo-Omerale)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Innalzamento ed Abbassamento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Minima (ossia NON apprezzabile) Circonduzione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4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01" y="1412776"/>
            <a:ext cx="8820472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137400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772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FD554C4-586B-E647-A69F-B5783676F9AB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Anteriore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6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a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632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A54FCF4-83F2-3E45-8F24-65818218A2BC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Posteriore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4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8954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 (GLENO-OMERALE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88988"/>
            <a:ext cx="9144000" cy="60928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ENARTROSI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SCAPOLA: Cavità Glenoidea co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mpletata dal</a:t>
            </a: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Labbro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Glenoideo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OMERO: Testa 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stabilizzata da muscoli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, in particolare dalla cosiddetta „Cuffia dei Rotatori“</a:t>
            </a: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rinforzata da 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GLENO-OMERALI (Superiore, Medio e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             Inferiore)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- CORACO-OMERALE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- CORACO-ACROMIALE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 tutti quelli descritti nelle Generalità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SCAPOLO-OMERALE: 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9850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211637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0" y="3933825"/>
            <a:ext cx="33972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023100" y="3284538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257175" y="35734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6328" name="Rectangle 7"/>
          <p:cNvSpPr>
            <a:spLocks noChangeArrowheads="1"/>
          </p:cNvSpPr>
          <p:nvPr/>
        </p:nvSpPr>
        <p:spPr bwMode="auto">
          <a:xfrm>
            <a:off x="0" y="4652963"/>
            <a:ext cx="572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6329" name="Rectangle 8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4508500"/>
            <a:ext cx="6012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ARTICOLAZIONE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SCAPOLO (GLENO) -OMERALE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455613"/>
            <a:ext cx="8534400" cy="642937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ARTO SUPERIORE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59" y="1340768"/>
            <a:ext cx="8991600" cy="4876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SPALLA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 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DELL’ AVAMBRACCIO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MANO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6222" y="374554"/>
            <a:ext cx="3547851" cy="56312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20636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9995CDC-74FE-CD41-998D-31D4DEC6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solidFill>
                  <a:schemeClr val="tx1"/>
                </a:solidFill>
              </a:rPr>
              <a:t>MUSCOLI CHE AGISCONO SUL COMPLESSO ARTICOLARE DELLA SPALLA</a:t>
            </a:r>
          </a:p>
        </p:txBody>
      </p:sp>
    </p:spTree>
    <p:extLst>
      <p:ext uri="{BB962C8B-B14F-4D97-AF65-F5344CB8AC3E}">
        <p14:creationId xmlns:p14="http://schemas.microsoft.com/office/powerpoint/2010/main" val="2293794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4BE149-50BE-4B1F-A462-46C994704E4A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12/13/22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pic>
        <p:nvPicPr>
          <p:cNvPr id="62467" name="Picture 1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5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696" y="3317875"/>
            <a:ext cx="44958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152400" y="5029200"/>
            <a:ext cx="353280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SOTTOSCAPOLARE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GRANDE ROTONDO</a:t>
            </a:r>
          </a:p>
        </p:txBody>
      </p:sp>
      <p:sp>
        <p:nvSpPr>
          <p:cNvPr id="62470" name="Text Box 4"/>
          <p:cNvSpPr txBox="1">
            <a:spLocks noChangeArrowheads="1"/>
          </p:cNvSpPr>
          <p:nvPr/>
        </p:nvSpPr>
        <p:spPr bwMode="auto">
          <a:xfrm>
            <a:off x="4922474" y="404664"/>
            <a:ext cx="188363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DELTOIDE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7013"/>
            <a:ext cx="8637588" cy="703262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(1)</a:t>
            </a:r>
          </a:p>
        </p:txBody>
      </p:sp>
      <p:graphicFrame>
        <p:nvGraphicFramePr>
          <p:cNvPr id="1945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658078"/>
              </p:ext>
            </p:extLst>
          </p:nvPr>
        </p:nvGraphicFramePr>
        <p:xfrm>
          <a:off x="228600" y="1219200"/>
          <a:ext cx="8713788" cy="4154016"/>
        </p:xfrm>
        <a:graphic>
          <a:graphicData uri="http://schemas.openxmlformats.org/drawingml/2006/table">
            <a:tbl>
              <a:tblPr/>
              <a:tblGrid>
                <a:gridCol w="1489271">
                  <a:extLst>
                    <a:ext uri="{9D8B030D-6E8A-4147-A177-3AD203B41FA5}">
                      <a16:colId xmlns:a16="http://schemas.microsoft.com/office/drawing/2014/main" val="248839406"/>
                    </a:ext>
                  </a:extLst>
                </a:gridCol>
                <a:gridCol w="1704906">
                  <a:extLst>
                    <a:ext uri="{9D8B030D-6E8A-4147-A177-3AD203B41FA5}">
                      <a16:colId xmlns:a16="http://schemas.microsoft.com/office/drawing/2014/main" val="4037318490"/>
                    </a:ext>
                  </a:extLst>
                </a:gridCol>
                <a:gridCol w="1753917">
                  <a:extLst>
                    <a:ext uri="{9D8B030D-6E8A-4147-A177-3AD203B41FA5}">
                      <a16:colId xmlns:a16="http://schemas.microsoft.com/office/drawing/2014/main" val="1107709823"/>
                    </a:ext>
                  </a:extLst>
                </a:gridCol>
                <a:gridCol w="1899911">
                  <a:extLst>
                    <a:ext uri="{9D8B030D-6E8A-4147-A177-3AD203B41FA5}">
                      <a16:colId xmlns:a16="http://schemas.microsoft.com/office/drawing/2014/main" val="3709603477"/>
                    </a:ext>
                  </a:extLst>
                </a:gridCol>
                <a:gridCol w="1865783">
                  <a:extLst>
                    <a:ext uri="{9D8B030D-6E8A-4147-A177-3AD203B41FA5}">
                      <a16:colId xmlns:a16="http://schemas.microsoft.com/office/drawing/2014/main" val="4032866572"/>
                    </a:ext>
                  </a:extLst>
                </a:gridCol>
              </a:tblGrid>
              <a:tr h="62115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76780"/>
                  </a:ext>
                </a:extLst>
              </a:tr>
              <a:tr h="23351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DELTOIDE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MARG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ANTERIORE 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ACROMION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SCAPOLA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TUBEROSITÀ DELTOIDEA 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ASCELLARE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(C4 -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OMERO</a:t>
                      </a:r>
                      <a:endParaRPr kumimoji="0" lang="sl-SI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(muscolo intero)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INTRA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</a:t>
                      </a: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(porzione acromiale)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 ed ESTENSIONE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(porzione spinosa)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836738"/>
                  </a:ext>
                </a:extLst>
              </a:tr>
              <a:tr h="11977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SCAPOLARE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SOTTOSCAPOLARE (SCAPOLA ANTERIORE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PICCOLA TUBEROSITA’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NN. SOTTOSCAPOLARI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C7)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MEDIALE DEL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BRACCIO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32658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27CC5A-1949-4310-958C-B04C397E3F5F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12/13/22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175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SOPRA- e SOTTOSPINATO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GRANDE e PICCOLO ROTONDO</a:t>
            </a:r>
          </a:p>
        </p:txBody>
      </p:sp>
      <p:grpSp>
        <p:nvGrpSpPr>
          <p:cNvPr id="66564" name="Group 2"/>
          <p:cNvGrpSpPr>
            <a:grpSpLocks/>
          </p:cNvGrpSpPr>
          <p:nvPr/>
        </p:nvGrpSpPr>
        <p:grpSpPr bwMode="auto">
          <a:xfrm>
            <a:off x="0" y="1220788"/>
            <a:ext cx="9139238" cy="5630862"/>
            <a:chOff x="0" y="769"/>
            <a:chExt cx="5757" cy="3547"/>
          </a:xfrm>
        </p:grpSpPr>
        <p:pic>
          <p:nvPicPr>
            <p:cNvPr id="66565" name="Picture 3"/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2000" contrast="12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6566" name="Text Box 4"/>
            <p:cNvSpPr txBox="1">
              <a:spLocks noChangeArrowheads="1"/>
            </p:cNvSpPr>
            <p:nvPr/>
          </p:nvSpPr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A511FE8A-B74C-47D8-B8D7-F3F510B4AEE9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12/13/22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79401" y="404664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(2)</a:t>
            </a:r>
          </a:p>
        </p:txBody>
      </p:sp>
      <p:graphicFrame>
        <p:nvGraphicFramePr>
          <p:cNvPr id="2048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401088"/>
              </p:ext>
            </p:extLst>
          </p:nvPr>
        </p:nvGraphicFramePr>
        <p:xfrm>
          <a:off x="323528" y="1309212"/>
          <a:ext cx="8593461" cy="4782543"/>
        </p:xfrm>
        <a:graphic>
          <a:graphicData uri="http://schemas.openxmlformats.org/drawingml/2006/table">
            <a:tbl>
              <a:tblPr/>
              <a:tblGrid>
                <a:gridCol w="1373523">
                  <a:extLst>
                    <a:ext uri="{9D8B030D-6E8A-4147-A177-3AD203B41FA5}">
                      <a16:colId xmlns:a16="http://schemas.microsoft.com/office/drawing/2014/main" val="2664111236"/>
                    </a:ext>
                  </a:extLst>
                </a:gridCol>
                <a:gridCol w="1724763">
                  <a:extLst>
                    <a:ext uri="{9D8B030D-6E8A-4147-A177-3AD203B41FA5}">
                      <a16:colId xmlns:a16="http://schemas.microsoft.com/office/drawing/2014/main" val="1629616793"/>
                    </a:ext>
                  </a:extLst>
                </a:gridCol>
                <a:gridCol w="1798814">
                  <a:extLst>
                    <a:ext uri="{9D8B030D-6E8A-4147-A177-3AD203B41FA5}">
                      <a16:colId xmlns:a16="http://schemas.microsoft.com/office/drawing/2014/main" val="2574401889"/>
                    </a:ext>
                  </a:extLst>
                </a:gridCol>
                <a:gridCol w="1696994">
                  <a:extLst>
                    <a:ext uri="{9D8B030D-6E8A-4147-A177-3AD203B41FA5}">
                      <a16:colId xmlns:a16="http://schemas.microsoft.com/office/drawing/2014/main" val="2276449730"/>
                    </a:ext>
                  </a:extLst>
                </a:gridCol>
                <a:gridCol w="1999367">
                  <a:extLst>
                    <a:ext uri="{9D8B030D-6E8A-4147-A177-3AD203B41FA5}">
                      <a16:colId xmlns:a16="http://schemas.microsoft.com/office/drawing/2014/main" val="302506237"/>
                    </a:ext>
                  </a:extLst>
                </a:gridCol>
              </a:tblGrid>
              <a:tr h="634519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106131"/>
                  </a:ext>
                </a:extLst>
              </a:tr>
              <a:tr h="2296664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SOPRA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SPINATO 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SOPRASPI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NATA)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TUBEROSITA’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SOPRASCAPOLARE (C4 -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ROTAZIONE LATERALE (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 DELL’OMERO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630473"/>
                  </a:ext>
                </a:extLst>
              </a:tr>
              <a:tr h="185136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SPINATO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SOTTOSPINATA</a:t>
                      </a:r>
                      <a:endParaRPr kumimoji="0" lang="sl-SI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(SCAPOLA)</a:t>
                      </a:r>
                      <a:endParaRPr kumimoji="0" lang="it-IT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TUBEROSITA’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SOPRASCAPOLARE (C5 -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(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9262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12/13/22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-1588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(3)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962492"/>
              </p:ext>
            </p:extLst>
          </p:nvPr>
        </p:nvGraphicFramePr>
        <p:xfrm>
          <a:off x="179512" y="1752600"/>
          <a:ext cx="8762875" cy="3496449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ROTONDO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INFRASPINATA)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TUBEROSITA’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ASCELLARE (C5 - C6)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(</a:t>
                      </a:r>
                      <a:r>
                        <a:rPr kumimoji="0" lang="it-IT" altLang="it-IT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), ESTENSIONE e ADDUZIONE DELL’OMERO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ROTONDO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INFRASPINATA)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SOLCO BICIPITALE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SCAPOLARE INFERIORE (C6-C7)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MEDIALE, ADDUZIONE ed ESTENSIONE DELL’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12/13/22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799" y="549661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</a:t>
            </a:r>
            <a:b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Superficiale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630233"/>
              </p:ext>
            </p:extLst>
          </p:nvPr>
        </p:nvGraphicFramePr>
        <p:xfrm>
          <a:off x="179512" y="1752600"/>
          <a:ext cx="8762875" cy="4144923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TRAPEZIO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OCCIPITALE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C2-T12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 (Fibre Superiori)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e ACROMION della SCAPOLA (Fibre Medie ed Inferiori)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ACCESSORIO (XI paio)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C2 – C3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ABBASSAMENTO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RETRAZIONE DELLA SPALLA tramite Clavicola e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 TRONCO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DORSALE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LOMBO-SACRALE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SPINOSI T6-S5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CRESTA ILIACA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9a – 12a COSTA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SOLCO BICIPITALE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TORACODORSALE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(C6-C8)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RETRAZIONE ED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 TRONCO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442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12/13/22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799" y="549661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</a:t>
            </a:r>
            <a:b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Profondo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387866"/>
              </p:ext>
            </p:extLst>
          </p:nvPr>
        </p:nvGraphicFramePr>
        <p:xfrm>
          <a:off x="179512" y="1252924"/>
          <a:ext cx="8762875" cy="5473978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ROMBOIDE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PROCESSO SPINOSO C7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SPOSTMENTO MEDIALE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ROMBOIDE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PROCESSI SPINOSI 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T1 – T4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C4-C5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SPOSTMENTO MEDIALE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ELEVATORE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PROCESSI TRASVERSI 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C1 – C4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ANGOLO e MARGINE MEDIALE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C4-C5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SOLLEVA L’ ANGOLO SCAPOLARE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 SPOSTA MEDIALMENTE LA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828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374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10093" y="836712"/>
            <a:ext cx="9144000" cy="609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MUSCOLO GRANDE  PETTORALE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39776"/>
              </p:ext>
            </p:extLst>
          </p:nvPr>
        </p:nvGraphicFramePr>
        <p:xfrm>
          <a:off x="-1588" y="2276872"/>
          <a:ext cx="9145588" cy="1654929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9590450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3800501"/>
                    </a:ext>
                  </a:extLst>
                </a:gridCol>
                <a:gridCol w="2058988">
                  <a:extLst>
                    <a:ext uri="{9D8B030D-6E8A-4147-A177-3AD203B41FA5}">
                      <a16:colId xmlns:a16="http://schemas.microsoft.com/office/drawing/2014/main" val="7409737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4061481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08229722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157113"/>
                  </a:ext>
                </a:extLst>
              </a:tr>
              <a:tr h="12414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PETTORALE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M. OBLIQUO 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T1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ROTAZIONE MEDIALE OMERO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016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620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4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01" y="1412776"/>
            <a:ext cx="8820472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724905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ARTO SUPERIORE e </a:t>
            </a:r>
            <a:b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 marL="0" indent="0" eaLnBrk="1" hangingPunct="1"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In senso Prossimo-Distale, vi si descrivono: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CLAVICOLA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SCAPOLA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OMERO (Braccio)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ULNA e RADIO (Avambraccio)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CARPO (Polso)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METACARPO e FALANGI (Mano)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6" name="image4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16632"/>
            <a:ext cx="8712967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345110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AVAMBRACCIO</a:t>
            </a:r>
          </a:p>
        </p:txBody>
      </p:sp>
    </p:spTree>
    <p:extLst>
      <p:ext uri="{BB962C8B-B14F-4D97-AF65-F5344CB8AC3E}">
        <p14:creationId xmlns:p14="http://schemas.microsoft.com/office/powerpoint/2010/main" val="1451808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9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636" y="0"/>
            <a:ext cx="337636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3175" y="45085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12938" y="3716338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2" name="Text Box 5"/>
          <p:cNvSpPr txBox="1">
            <a:spLocks noChangeArrowheads="1"/>
          </p:cNvSpPr>
          <p:nvPr/>
        </p:nvSpPr>
        <p:spPr bwMode="auto">
          <a:xfrm>
            <a:off x="5799138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3" name="Text Box 6"/>
          <p:cNvSpPr txBox="1">
            <a:spLocks noChangeArrowheads="1"/>
          </p:cNvSpPr>
          <p:nvPr/>
        </p:nvSpPr>
        <p:spPr bwMode="auto">
          <a:xfrm>
            <a:off x="7386638" y="5013325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4" name="Text Box 7"/>
          <p:cNvSpPr txBox="1">
            <a:spLocks noChangeArrowheads="1"/>
          </p:cNvSpPr>
          <p:nvPr/>
        </p:nvSpPr>
        <p:spPr bwMode="auto">
          <a:xfrm>
            <a:off x="3702543" y="0"/>
            <a:ext cx="164049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RADIO</a:t>
            </a:r>
          </a:p>
        </p:txBody>
      </p:sp>
      <p:sp>
        <p:nvSpPr>
          <p:cNvPr id="70665" name="Text Box 8"/>
          <p:cNvSpPr txBox="1">
            <a:spLocks noChangeArrowheads="1"/>
          </p:cNvSpPr>
          <p:nvPr/>
        </p:nvSpPr>
        <p:spPr bwMode="auto">
          <a:xfrm>
            <a:off x="4209477" y="6278563"/>
            <a:ext cx="145370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ULNA</a:t>
            </a:r>
          </a:p>
        </p:txBody>
      </p:sp>
      <p:sp>
        <p:nvSpPr>
          <p:cNvPr id="70666" name="Line 9"/>
          <p:cNvSpPr>
            <a:spLocks noChangeShapeType="1"/>
          </p:cNvSpPr>
          <p:nvPr/>
        </p:nvSpPr>
        <p:spPr bwMode="auto">
          <a:xfrm flipH="1">
            <a:off x="3487738" y="476250"/>
            <a:ext cx="296862" cy="649288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7" name="Line 10"/>
          <p:cNvSpPr>
            <a:spLocks noChangeShapeType="1"/>
          </p:cNvSpPr>
          <p:nvPr/>
        </p:nvSpPr>
        <p:spPr bwMode="auto">
          <a:xfrm flipV="1">
            <a:off x="5580063" y="6088063"/>
            <a:ext cx="360362" cy="441325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COMPLESSO ARTICOLARE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GOMITO</a:t>
            </a:r>
          </a:p>
        </p:txBody>
      </p:sp>
    </p:spTree>
    <p:extLst>
      <p:ext uri="{BB962C8B-B14F-4D97-AF65-F5344CB8AC3E}">
        <p14:creationId xmlns:p14="http://schemas.microsoft.com/office/powerpoint/2010/main" val="1726938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08275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GOMITO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3748088"/>
            <a:ext cx="6300787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4327525" y="279400"/>
            <a:ext cx="14874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OMERALE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(Capo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Prossimale)</a:t>
            </a:r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2925763" y="3789363"/>
            <a:ext cx="3805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RADIALE e Ulnare (Capo Distale)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189288"/>
            <a:ext cx="6156325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4508500"/>
            <a:ext cx="3348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COMPLESSO ARTICOLARE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del GOMITO</a:t>
            </a:r>
            <a:b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endParaRPr lang="it-IT" altLang="it-I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COMPLESSO ARTICOLARE DEL GOMITO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893175" cy="6021387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Comprende: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RADIO-ULNARE Prossimale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 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OMERO: Condilo e Troclea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RADIO: Fossa Articolare della Testa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ULNA: Olecrano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CAPSULA : le racchiude tutte e tre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LEGAMENTI: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Anulare del Radio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MOVIMENTI: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Flessione ed Estensione (tra omero e ulna-radio)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Rotazione definita Pronazione e Supinazione (Radio-Ulnare).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997200"/>
            <a:ext cx="47625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ARTICOLAZIONI</a:t>
            </a:r>
            <a:b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RADIO-ULNARI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3" y="0"/>
            <a:ext cx="3328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0" name="Line 3"/>
          <p:cNvSpPr>
            <a:spLocks noChangeShapeType="1"/>
          </p:cNvSpPr>
          <p:nvPr/>
        </p:nvSpPr>
        <p:spPr bwMode="auto">
          <a:xfrm flipV="1">
            <a:off x="4932363" y="1120775"/>
            <a:ext cx="1800225" cy="180975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1" name="Line 4"/>
          <p:cNvSpPr>
            <a:spLocks noChangeShapeType="1"/>
          </p:cNvSpPr>
          <p:nvPr/>
        </p:nvSpPr>
        <p:spPr bwMode="auto">
          <a:xfrm>
            <a:off x="4932363" y="3644900"/>
            <a:ext cx="2519362" cy="1588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2" name="Line 5"/>
          <p:cNvSpPr>
            <a:spLocks noChangeShapeType="1"/>
          </p:cNvSpPr>
          <p:nvPr/>
        </p:nvSpPr>
        <p:spPr bwMode="auto">
          <a:xfrm>
            <a:off x="4716463" y="4005263"/>
            <a:ext cx="2879725" cy="1800225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RADIO-ULNARE DISTALE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732463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TROCOIDE (Ginglimo 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 nelle Epifisi Distali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Ulna: Circonferenza Articolare della Testa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Radio: Incisura Ulnare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ARTICOLARE con 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DISCO ARTICOLARE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Rotazione definita Pronazione e Supinazione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3E28A153-7F5E-419D-B409-E9E509E0BCD3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12/13/22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64293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latin typeface="Arial Black" panose="020B0A04020102020204" pitchFamily="34" charset="0"/>
              </a:rPr>
              <a:t>MUSCOLI DEL BRACCIO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915400" cy="5638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ANTERIORI, NELLA LOGGIA OSTEO-FASCIALE ANTERIORE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POSTERIORI, NELLA LOGGIA OSTEO-FASCIALE POSTERIORE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3375" algn="just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 due logge sono separate dai due SETTI INTERMUSCOLARI LATERALE e MEDIALE, derivanti dalla FASCIA BRACHIALE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5414" y="225554"/>
            <a:ext cx="3448027" cy="59569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234330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275EB2-6305-4CC0-8905-5E61697CEB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12/13/22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-47625"/>
            <a:ext cx="63246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M. BICIPITE BRACHIALE</a:t>
            </a: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201" y="452067"/>
            <a:ext cx="7061101" cy="640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A3EDDC-B0C4-4B5C-8922-F824458B1DF0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12/13/22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87445"/>
            <a:ext cx="89644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MM. CORACOBRACHIALE e BRACHIALE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619" y="920878"/>
            <a:ext cx="6300192" cy="590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CE17F36E-E666-4D7A-8D2C-917CE24AF464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12/13/22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MUSCOLI ANTERIORI DEL BRACCIO</a:t>
            </a:r>
          </a:p>
        </p:txBody>
      </p:sp>
      <p:graphicFrame>
        <p:nvGraphicFramePr>
          <p:cNvPr id="3379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84305"/>
              </p:ext>
            </p:extLst>
          </p:nvPr>
        </p:nvGraphicFramePr>
        <p:xfrm>
          <a:off x="152400" y="685801"/>
          <a:ext cx="8713787" cy="6034087"/>
        </p:xfrm>
        <a:graphic>
          <a:graphicData uri="http://schemas.openxmlformats.org/drawingml/2006/table">
            <a:tbl>
              <a:tblPr/>
              <a:tblGrid>
                <a:gridCol w="1496649">
                  <a:extLst>
                    <a:ext uri="{9D8B030D-6E8A-4147-A177-3AD203B41FA5}">
                      <a16:colId xmlns:a16="http://schemas.microsoft.com/office/drawing/2014/main" val="1765301924"/>
                    </a:ext>
                  </a:extLst>
                </a:gridCol>
                <a:gridCol w="2067313">
                  <a:extLst>
                    <a:ext uri="{9D8B030D-6E8A-4147-A177-3AD203B41FA5}">
                      <a16:colId xmlns:a16="http://schemas.microsoft.com/office/drawing/2014/main" val="3655777484"/>
                    </a:ext>
                  </a:extLst>
                </a:gridCol>
                <a:gridCol w="1650466">
                  <a:extLst>
                    <a:ext uri="{9D8B030D-6E8A-4147-A177-3AD203B41FA5}">
                      <a16:colId xmlns:a16="http://schemas.microsoft.com/office/drawing/2014/main" val="2791935237"/>
                    </a:ext>
                  </a:extLst>
                </a:gridCol>
                <a:gridCol w="1673539">
                  <a:extLst>
                    <a:ext uri="{9D8B030D-6E8A-4147-A177-3AD203B41FA5}">
                      <a16:colId xmlns:a16="http://schemas.microsoft.com/office/drawing/2014/main" val="2283551670"/>
                    </a:ext>
                  </a:extLst>
                </a:gridCol>
                <a:gridCol w="1825820">
                  <a:extLst>
                    <a:ext uri="{9D8B030D-6E8A-4147-A177-3AD203B41FA5}">
                      <a16:colId xmlns:a16="http://schemas.microsoft.com/office/drawing/2014/main" val="2712347725"/>
                    </a:ext>
                  </a:extLst>
                </a:gridCol>
              </a:tblGrid>
              <a:tr h="82703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673542"/>
                  </a:ext>
                </a:extLst>
              </a:tr>
              <a:tr h="2626723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BICIPITE 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 TUBEROSITA’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SOPRAGLENOIDEA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BREVE: PROCESSO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CORACOIDEO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RADIALE (tendine) e LACERTO FIBROSO che prosegue 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distalmente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con LA FASCIA ANTI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DELL’AVAM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BRACCIO SUL BRACCIO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SUPINAZIONE dell’ AVAMBRACCIO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3528734"/>
                  </a:ext>
                </a:extLst>
              </a:tr>
              <a:tr h="1254209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CORACOIDEO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DIAFISI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– C7)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ADDUZIONE 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758561"/>
                  </a:ext>
                </a:extLst>
              </a:tr>
              <a:tr h="1326125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FACCE ANTEROMEDIALE E ANTEROLATERALE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C6)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Contributo del N. Radiale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AVAMBRACCIO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6069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B017FD-9AC4-40F2-922C-3CFB7925FE0E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12/13/22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0975"/>
            <a:ext cx="91440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M. TRICIPITE BRACHIALE e ANCONEO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762000"/>
            <a:ext cx="6084168" cy="61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1EFFD693-390A-4745-9A31-F0D0E70AF689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12/13/22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588"/>
            <a:ext cx="8637588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POSTERIORI DEL BRACCIO</a:t>
            </a:r>
          </a:p>
        </p:txBody>
      </p:sp>
      <p:graphicFrame>
        <p:nvGraphicFramePr>
          <p:cNvPr id="3686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456667"/>
              </p:ext>
            </p:extLst>
          </p:nvPr>
        </p:nvGraphicFramePr>
        <p:xfrm>
          <a:off x="323528" y="533401"/>
          <a:ext cx="8640960" cy="5939531"/>
        </p:xfrm>
        <a:graphic>
          <a:graphicData uri="http://schemas.openxmlformats.org/drawingml/2006/table">
            <a:tbl>
              <a:tblPr/>
              <a:tblGrid>
                <a:gridCol w="1483407">
                  <a:extLst>
                    <a:ext uri="{9D8B030D-6E8A-4147-A177-3AD203B41FA5}">
                      <a16:colId xmlns:a16="http://schemas.microsoft.com/office/drawing/2014/main" val="394594854"/>
                    </a:ext>
                  </a:extLst>
                </a:gridCol>
                <a:gridCol w="2189001">
                  <a:extLst>
                    <a:ext uri="{9D8B030D-6E8A-4147-A177-3AD203B41FA5}">
                      <a16:colId xmlns:a16="http://schemas.microsoft.com/office/drawing/2014/main" val="2686869504"/>
                    </a:ext>
                  </a:extLst>
                </a:gridCol>
                <a:gridCol w="1497769">
                  <a:extLst>
                    <a:ext uri="{9D8B030D-6E8A-4147-A177-3AD203B41FA5}">
                      <a16:colId xmlns:a16="http://schemas.microsoft.com/office/drawing/2014/main" val="3064098710"/>
                    </a:ext>
                  </a:extLst>
                </a:gridCol>
                <a:gridCol w="1660396">
                  <a:extLst>
                    <a:ext uri="{9D8B030D-6E8A-4147-A177-3AD203B41FA5}">
                      <a16:colId xmlns:a16="http://schemas.microsoft.com/office/drawing/2014/main" val="378054885"/>
                    </a:ext>
                  </a:extLst>
                </a:gridCol>
                <a:gridCol w="1810387">
                  <a:extLst>
                    <a:ext uri="{9D8B030D-6E8A-4147-A177-3AD203B41FA5}">
                      <a16:colId xmlns:a16="http://schemas.microsoft.com/office/drawing/2014/main" val="317639692"/>
                    </a:ext>
                  </a:extLst>
                </a:gridCol>
              </a:tblGrid>
              <a:tr h="547598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769140"/>
                  </a:ext>
                </a:extLst>
              </a:tr>
              <a:tr h="3854841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TRICIPITE 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 TUBEROSITA’ SOTTOGLENOIDEA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LATERALE: FACCIA POSTERIORE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MEDIALE: FACCIA POSTERIORE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OLECRANO DELL’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RADIALE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(C6 - C8)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DELL’ 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ABDUZIONE  dell’  OMERO (capo lungo)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391881"/>
                  </a:ext>
                </a:extLst>
              </a:tr>
              <a:tr h="1517496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ANCONEO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EPICONDILO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OLECRANO e DIAFISI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RADIALE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(C6 - C8)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STABILIZZAZIONE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GOMITO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49572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FD103DE-28CF-451E-86B1-4D0F5B74AE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12/13/22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2152" y="407681"/>
            <a:ext cx="8637587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CAVITÀ  ASCELLARE 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28800"/>
            <a:ext cx="8991600" cy="57150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È una profonda depressione alla radice dell’ arto superiore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Può essere schematizzata come una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PIRAMIDE QUADRANGOLARE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con APICE diretto in ALTO e MEDIALMENTE ed una BASE INFERIORMENTE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D7B076-8AA6-4D76-A2C0-7719C20A1442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12/13/22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3175"/>
            <a:ext cx="86375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CAVITA’ ASCELLARE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in PROIEZIONE PARASAGITTALE</a:t>
            </a:r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2088"/>
            <a:ext cx="9144000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CARPO e MANO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9957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4148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5" name="Text Box 4"/>
          <p:cNvSpPr txBox="1">
            <a:spLocks noChangeArrowheads="1"/>
          </p:cNvSpPr>
          <p:nvPr/>
        </p:nvSpPr>
        <p:spPr bwMode="auto">
          <a:xfrm>
            <a:off x="1171575" y="97631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5794375" y="9810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117767" name="Text Box 6"/>
          <p:cNvSpPr txBox="1">
            <a:spLocks noChangeArrowheads="1"/>
          </p:cNvSpPr>
          <p:nvPr/>
        </p:nvSpPr>
        <p:spPr bwMode="auto">
          <a:xfrm>
            <a:off x="3563938" y="6092825"/>
            <a:ext cx="1776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rgbClr val="000514"/>
                </a:solidFill>
                <a:latin typeface="Arial Black" panose="020B0A04020102020204" pitchFamily="34" charset="0"/>
              </a:rPr>
              <a:t>C A R P O</a:t>
            </a:r>
          </a:p>
        </p:txBody>
      </p:sp>
      <p:sp>
        <p:nvSpPr>
          <p:cNvPr id="117768" name="Line 7"/>
          <p:cNvSpPr>
            <a:spLocks noChangeShapeType="1"/>
          </p:cNvSpPr>
          <p:nvPr/>
        </p:nvSpPr>
        <p:spPr bwMode="auto">
          <a:xfrm flipH="1" flipV="1">
            <a:off x="2838450" y="5584825"/>
            <a:ext cx="874713" cy="512763"/>
          </a:xfrm>
          <a:prstGeom prst="line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7769" name="Line 8"/>
          <p:cNvSpPr>
            <a:spLocks noChangeShapeType="1"/>
          </p:cNvSpPr>
          <p:nvPr/>
        </p:nvSpPr>
        <p:spPr bwMode="auto">
          <a:xfrm flipV="1">
            <a:off x="5148263" y="5511800"/>
            <a:ext cx="1368425" cy="658813"/>
          </a:xfrm>
          <a:prstGeom prst="line">
            <a:avLst/>
          </a:prstGeom>
          <a:noFill/>
          <a:ln w="57240" cap="sq">
            <a:solidFill>
              <a:srgbClr val="000514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16113"/>
            <a:ext cx="5688013" cy="9366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RADIO-CARPALE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0825"/>
            <a:ext cx="47164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675" y="3068638"/>
            <a:ext cx="2981325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825" y="0"/>
            <a:ext cx="2924175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5" name="Text Box 6"/>
          <p:cNvSpPr txBox="1">
            <a:spLocks noChangeArrowheads="1"/>
          </p:cNvSpPr>
          <p:nvPr/>
        </p:nvSpPr>
        <p:spPr bwMode="auto">
          <a:xfrm>
            <a:off x="-60325" y="1479550"/>
            <a:ext cx="12985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RADIALE</a:t>
            </a:r>
          </a:p>
        </p:txBody>
      </p:sp>
      <p:sp>
        <p:nvSpPr>
          <p:cNvPr id="119816" name="Text Box 7"/>
          <p:cNvSpPr txBox="1">
            <a:spLocks noChangeArrowheads="1"/>
          </p:cNvSpPr>
          <p:nvPr/>
        </p:nvSpPr>
        <p:spPr bwMode="auto">
          <a:xfrm>
            <a:off x="3925888" y="1484313"/>
            <a:ext cx="1374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CARPALE</a:t>
            </a:r>
          </a:p>
        </p:txBody>
      </p:sp>
      <p:sp>
        <p:nvSpPr>
          <p:cNvPr id="119817" name="Text Box 8"/>
          <p:cNvSpPr txBox="1">
            <a:spLocks noChangeArrowheads="1"/>
          </p:cNvSpPr>
          <p:nvPr/>
        </p:nvSpPr>
        <p:spPr bwMode="auto">
          <a:xfrm>
            <a:off x="0" y="6491288"/>
            <a:ext cx="2411413" cy="398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9818" name="Text Box 9"/>
          <p:cNvSpPr txBox="1">
            <a:spLocks noChangeArrowheads="1"/>
          </p:cNvSpPr>
          <p:nvPr/>
        </p:nvSpPr>
        <p:spPr bwMode="auto">
          <a:xfrm>
            <a:off x="5067300" y="24923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RADIO-CARPALE (CARPICA)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5516562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CONDILOARTROSI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Radio: Faccia Articolare Carpale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Carpo: Scafoide, Semilunare e Piramidale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Radio-Carpale Palmare e Dorsale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Ulno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-Carpale Palmare e Dorsale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Collaterali Radiale ed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Retinacolo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dei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MM.Flessori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(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Leg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. TRASVERSO del CARPO)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Flessione ed Estensione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Adduzione ed Abduzione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Circonduzione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116632"/>
            <a:ext cx="5544616" cy="6120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899432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188640"/>
            <a:ext cx="8928992" cy="6048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78518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1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80728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PRESENTANO I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VENTRI CARNOSI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NELLA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PORZIONE PROSSIMALE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da cui si dipartono i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TENDINI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che raggiungono i rispettivi distretti di azione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RIVESTITI DALLA FASCIA ANTIBRACHIALE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6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LA FASCIA ANTIBRACHIALE SI ISPESSISCE A LIVELLO CARPALE A COSTITUIRE IL 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LEGAMENTO DORSALE DEL CARPO</a:t>
            </a:r>
            <a:r>
              <a:rPr lang="it-IT" altLang="it-IT" sz="26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(posteriormente) ed il LEGAMENTO TRASVERSO DEL CARPO (anteriormente).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2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3898" y="820250"/>
            <a:ext cx="8519864" cy="5791200"/>
          </a:xfrm>
        </p:spPr>
        <p:txBody>
          <a:bodyPr/>
          <a:lstStyle/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 TENDINI DEI MUSCOLI DELL’ AVAMBRACCIO SCORRONO IN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GUAINE SINOVIALI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 CHE NE FACILITANO LO SCORRIMENTO DURANTE LA CONTRAZIONE DEI VENTRI CARNOSI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SI DISPONGONO IN PROSSIMITA’ DEI LEGAMENTI TRASVERSO DEL CARPO E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DORSALE DEL CARPO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IL RAPPORTO DEL LEGAMENTO TRASVERSO DEL CARPO CON I TENDINI DEI MUSCOLI FLESSORI PUO’ PORTARE ALLA SINDROME DEL TUNNEL CARPALE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TENDINI E GUAINE TENDINEE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510"/>
          <a:stretch/>
        </p:blipFill>
        <p:spPr bwMode="auto">
          <a:xfrm>
            <a:off x="94456" y="990600"/>
            <a:ext cx="4795135" cy="488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55"/>
          <a:stretch/>
        </p:blipFill>
        <p:spPr bwMode="auto">
          <a:xfrm>
            <a:off x="4889591" y="2524018"/>
            <a:ext cx="4254409" cy="433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DELL’ AVAMBRACCIO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1066800"/>
            <a:ext cx="8098036" cy="5791200"/>
          </a:xfrm>
        </p:spPr>
        <p:txBody>
          <a:bodyPr/>
          <a:lstStyle/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Dal punto di vista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topografico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si possono considerare: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MUSCOLI ANTERIORI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LATERALI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POSTERIORI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In linea di massima, gli anteriori sono flessori;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laterali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(ad eccezione del M.BRACHIORADIALE) ed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posteriori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sono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estensori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.</a:t>
            </a:r>
          </a:p>
          <a:p>
            <a:pPr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1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196671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6413" y="0"/>
            <a:ext cx="8637587" cy="13731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ANTERIORI DELL’ AVAMBRACCIO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DISPOSIZIONE IN PIANI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1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484784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PRIMO STRATO, SUPERFICIALE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MM. PRONATORE ROTONDO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RADIALE DEL CARPO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PALMARE LUNGO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ULNARE DEL CARPO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SECONDO PIANO, INTERMEDIO: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FLESSORE SUPERFICIALE DELLE DITA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12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6632"/>
            <a:ext cx="9144000" cy="5832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768006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3538"/>
            <a:ext cx="8637588" cy="1008062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ANTERIORI DELL’ AVAMBRACCIO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DISPOSIZIONE IN PIANI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2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8208962" cy="41148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TERZO STRATO,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MM.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PROFONDO DELLE DITA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FLESSORE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LUNGO DEL POLLICE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   PRONATORE QUADRATO</a:t>
            </a:r>
          </a:p>
          <a:p>
            <a:pPr marL="341313"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12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8928992" cy="6467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20249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D05AA-96EB-9041-BE18-995DD394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COMPLESSO ARTICOLARE DELLA SPALLA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E0A824-F956-4E4A-B5C9-A3D0B3354A2B}"/>
              </a:ext>
            </a:extLst>
          </p:cNvPr>
          <p:cNvSpPr txBox="1"/>
          <p:nvPr/>
        </p:nvSpPr>
        <p:spPr>
          <a:xfrm>
            <a:off x="457200" y="1916832"/>
            <a:ext cx="829126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In tale dispositivo sono coinvolti :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 con le relative ARTICOLAZIONI</a:t>
            </a:r>
          </a:p>
          <a:p>
            <a:pPr marL="342900" indent="-3429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GLENO (SCAPOLO) – OMERALE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MUSCOLI </a:t>
            </a:r>
          </a:p>
          <a:p>
            <a:pPr marL="342900" indent="-342900">
              <a:buFontTx/>
              <a:buChar char="-"/>
            </a:pP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62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2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12776"/>
            <a:ext cx="8928992" cy="29523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CC90059-1C92-BE49-84BF-628F28EAAE3A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303213"/>
            <a:ext cx="8637588" cy="550862"/>
          </a:xfrm>
          <a:prstGeom prst="rect">
            <a:avLst/>
          </a:prstGeom>
        </p:spPr>
        <p:txBody>
          <a:bodyPr anchor="b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b="1" kern="0" dirty="0">
                <a:solidFill>
                  <a:sysClr val="windowText" lastClr="000000"/>
                </a:solidFill>
                <a:latin typeface="Copperplate" panose="02000504000000020004" pitchFamily="2" charset="77"/>
              </a:rPr>
              <a:t>MM. LATERALI DELL’ AVAMBRACCIO</a:t>
            </a:r>
          </a:p>
        </p:txBody>
      </p:sp>
    </p:spTree>
    <p:extLst>
      <p:ext uri="{BB962C8B-B14F-4D97-AF65-F5344CB8AC3E}">
        <p14:creationId xmlns:p14="http://schemas.microsoft.com/office/powerpoint/2010/main" val="53175008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823" y="-387424"/>
            <a:ext cx="9144000" cy="13731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POSTERIORI DELL’ AVAMBRACCIO</a:t>
            </a:r>
            <a:b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DISPOSIZIONE IN PIANI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985764"/>
            <a:ext cx="9144000" cy="54102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STRATO SUPERFICIALE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- M. ESTENSORE RADIALE BREVE DEL CARPO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DELLE DITA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DEL MIGNOLO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ULNARE DEL CARPO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STRATO PROFONDO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BREVE DEL POLLICE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PROPRIO DELL’ INDICE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ABDUTTORE LUNGO DEL POLLICE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SUPINATORE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DELL’ INDICE</a:t>
            </a:r>
            <a:endParaRPr lang="it-IT" altLang="it-IT" sz="26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30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60648"/>
            <a:ext cx="51125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1686124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941" y="116798"/>
            <a:ext cx="8928992" cy="63683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DBBA383-F2A3-664D-9AEC-1D0358AD118A}"/>
              </a:ext>
            </a:extLst>
          </p:cNvPr>
          <p:cNvSpPr/>
          <p:nvPr/>
        </p:nvSpPr>
        <p:spPr>
          <a:xfrm>
            <a:off x="179511" y="764704"/>
            <a:ext cx="8928421" cy="1008112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5DBF32F-AE36-0A42-B018-C71657841F20}"/>
              </a:ext>
            </a:extLst>
          </p:cNvPr>
          <p:cNvSpPr/>
          <p:nvPr/>
        </p:nvSpPr>
        <p:spPr>
          <a:xfrm>
            <a:off x="178941" y="1772816"/>
            <a:ext cx="6481291" cy="216024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6966866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175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MM. SUPERFICIALI POSTERIORI AVAMBRACCIO</a:t>
            </a:r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69"/>
          <a:stretch/>
        </p:blipFill>
        <p:spPr bwMode="auto">
          <a:xfrm>
            <a:off x="2483768" y="949235"/>
            <a:ext cx="4932040" cy="588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12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278942"/>
            <a:ext cx="8928992" cy="424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128.png">
            <a:extLst>
              <a:ext uri="{FF2B5EF4-FFF2-40B4-BE49-F238E27FC236}">
                <a16:creationId xmlns:a16="http://schemas.microsoft.com/office/drawing/2014/main" id="{31396E86-BE1E-DB45-BEC0-330E75538369}"/>
              </a:ext>
            </a:extLst>
          </p:cNvPr>
          <p:cNvPicPr/>
          <p:nvPr/>
        </p:nvPicPr>
        <p:blipFill rotWithShape="1">
          <a:blip r:embed="rId3">
            <a:extLst/>
          </a:blip>
          <a:srcRect t="71232"/>
          <a:stretch/>
        </p:blipFill>
        <p:spPr>
          <a:xfrm>
            <a:off x="107504" y="3933056"/>
            <a:ext cx="8928992" cy="18320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095022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7788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MM. PROFONDI POSTERIORI AVAMBRACCIO</a:t>
            </a:r>
          </a:p>
        </p:txBody>
      </p:sp>
      <p:pic>
        <p:nvPicPr>
          <p:cNvPr id="16281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2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821"/>
          <a:stretch/>
        </p:blipFill>
        <p:spPr bwMode="auto">
          <a:xfrm>
            <a:off x="2555776" y="923681"/>
            <a:ext cx="4694312" cy="593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D455134-9BDE-1E41-93C4-699F6152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I DISPOSITIVI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OSTEO-ARTRO-MUSCOLARI DELLA MANO SARANNO ESAMINATI IN SPECIFICI ARGOMENTI APPLICATIVI</a:t>
            </a:r>
          </a:p>
        </p:txBody>
      </p:sp>
    </p:spTree>
    <p:extLst>
      <p:ext uri="{BB962C8B-B14F-4D97-AF65-F5344CB8AC3E}">
        <p14:creationId xmlns:p14="http://schemas.microsoft.com/office/powerpoint/2010/main" val="255177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7" y="404665"/>
            <a:ext cx="8568952" cy="55446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89215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16632"/>
            <a:ext cx="8544221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47828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239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ARTICOLAZIONI </a:t>
            </a:r>
            <a:b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DEL CINGOLO SCAPOLARE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507412" cy="5068888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CORACO-CLAVICOLARE: ARTRODIA con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LEGAMENTI CONOIDE e TRAPEZOIDE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ACROMIO-CLAVICOLARE: ARTRODIA con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LEGAMENTO ACROMIO-CLAVICOLARE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STERNO-CLAVICOLARE con correlata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articolazione COSTO-CLAVICOLARE (con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l’ omonimo LEGAMENTO)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10931</TotalTime>
  <Words>2380</Words>
  <Application>Microsoft Macintosh PowerPoint</Application>
  <PresentationFormat>Presentazione su schermo (4:3)</PresentationFormat>
  <Paragraphs>518</Paragraphs>
  <Slides>67</Slides>
  <Notes>43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67</vt:i4>
      </vt:variant>
    </vt:vector>
  </HeadingPairs>
  <TitlesOfParts>
    <vt:vector size="86" baseType="lpstr">
      <vt:lpstr>Microsoft YaHei</vt:lpstr>
      <vt:lpstr>Arial</vt:lpstr>
      <vt:lpstr>Arial Black</vt:lpstr>
      <vt:lpstr>Calibri</vt:lpstr>
      <vt:lpstr>Comic Sans MS</vt:lpstr>
      <vt:lpstr>Copperplate</vt:lpstr>
      <vt:lpstr>Copperplate Gothic Bold</vt:lpstr>
      <vt:lpstr>Garamond</vt:lpstr>
      <vt:lpstr>Gill Sans</vt:lpstr>
      <vt:lpstr>Gurmukhi MN</vt:lpstr>
      <vt:lpstr>Helvetica</vt:lpstr>
      <vt:lpstr>Helvetica Neue</vt:lpstr>
      <vt:lpstr>Lucida Sans Unicode</vt:lpstr>
      <vt:lpstr>Times New Roman</vt:lpstr>
      <vt:lpstr>Wingdings</vt:lpstr>
      <vt:lpstr>Tema di Office</vt:lpstr>
      <vt:lpstr>Tema di Office</vt:lpstr>
      <vt:lpstr>Default</vt:lpstr>
      <vt:lpstr>Office Theme</vt:lpstr>
      <vt:lpstr>ARTO SUPERIORE e  CINGOLO SCAPOLARE </vt:lpstr>
      <vt:lpstr>Presentazione standard di PowerPoint</vt:lpstr>
      <vt:lpstr>ARTO SUPERIORE e  CINGOLO SCAPOLARE</vt:lpstr>
      <vt:lpstr>Presentazione standard di PowerPoint</vt:lpstr>
      <vt:lpstr>Presentazione standard di PowerPoint</vt:lpstr>
      <vt:lpstr>COMPLESSO ARTICOLARE DELLA SPALLA</vt:lpstr>
      <vt:lpstr>Presentazione standard di PowerPoint</vt:lpstr>
      <vt:lpstr>Presentazione standard di PowerPoint</vt:lpstr>
      <vt:lpstr>ARTICOLAZIONI  DEL CINGOLO SCAPOLARE</vt:lpstr>
      <vt:lpstr>Presentazione standard di PowerPoint</vt:lpstr>
      <vt:lpstr>ARTICOLAZIONI  CORACO-CLAVICOLARE e  ACROMIO-CLAVICOLARE</vt:lpstr>
      <vt:lpstr>ARTICOLAZIONE STERNO-CLAVICOLARE</vt:lpstr>
      <vt:lpstr>Presentazione standard di PowerPoint</vt:lpstr>
      <vt:lpstr>Presentazione standard di PowerPoint</vt:lpstr>
      <vt:lpstr>Presentazione standard di PowerPoint</vt:lpstr>
      <vt:lpstr>ARTICOLAZIONE SCAPOLO (GLENO-OMERALE</vt:lpstr>
      <vt:lpstr>ARTICOLAZIONE SCAPOLO-OMERALE:  CAPI ARTICOLARI</vt:lpstr>
      <vt:lpstr>Presentazione standard di PowerPoint</vt:lpstr>
      <vt:lpstr>MUSCOLI ARTO SUPERIORE</vt:lpstr>
      <vt:lpstr>MUSCOLI CHE AGISCONO SUL COMPLESSO ARTICOLARE DELLA SPALLA</vt:lpstr>
      <vt:lpstr>Presentazione standard di PowerPoint</vt:lpstr>
      <vt:lpstr>MUSCOLI DELLA SPALLA (1)</vt:lpstr>
      <vt:lpstr>MM. SOPRA- e SOTTOSPINATO GRANDE e PICCOLO ROTONDO</vt:lpstr>
      <vt:lpstr>MUSCOLI DELLA SPALLA (2)</vt:lpstr>
      <vt:lpstr>MUSCOLI DELLA SPALLA (3)</vt:lpstr>
      <vt:lpstr>MUSCOLI SPINOAPPENDICOLARI Strato Superficiale</vt:lpstr>
      <vt:lpstr>MUSCOLI SPINOAPPENDICOLARI Strato Profondo</vt:lpstr>
      <vt:lpstr> MUSCOLO GRANDE  PETTORALE</vt:lpstr>
      <vt:lpstr>Presentazione standard di PowerPoint</vt:lpstr>
      <vt:lpstr>Presentazione standard di PowerPoint</vt:lpstr>
      <vt:lpstr>AVAMBRACCIO</vt:lpstr>
      <vt:lpstr>Presentazione standard di PowerPoint</vt:lpstr>
      <vt:lpstr>COMPLESSO ARTICOLARE del GOMITO</vt:lpstr>
      <vt:lpstr>GOMITO  CAPI ARTICOLARI</vt:lpstr>
      <vt:lpstr>Presentazione standard di PowerPoint</vt:lpstr>
      <vt:lpstr>COMPLESSO ARTICOLARE DEL GOMITO</vt:lpstr>
      <vt:lpstr>ARTICOLAZIONI RADIO-ULNARI</vt:lpstr>
      <vt:lpstr>ARTICOLAZIONE RADIO-ULNARE DISTALE</vt:lpstr>
      <vt:lpstr>MUSCOLI DEL BRACCIO</vt:lpstr>
      <vt:lpstr>M. BICIPITE BRACHIALE</vt:lpstr>
      <vt:lpstr>MM. CORACOBRACHIALE e BRACHIALE</vt:lpstr>
      <vt:lpstr>MUSCOLI ANTERIORI DEL BRACCIO</vt:lpstr>
      <vt:lpstr>M. TRICIPITE BRACHIALE e ANCONEO</vt:lpstr>
      <vt:lpstr>MUSCOLI POSTERIORI DEL BRACCIO</vt:lpstr>
      <vt:lpstr>CAVITÀ  ASCELLARE </vt:lpstr>
      <vt:lpstr>CAVITA’ ASCELLARE  in PROIEZIONE PARASAGITTALE</vt:lpstr>
      <vt:lpstr>CARPO e MANO</vt:lpstr>
      <vt:lpstr>ARTICOLAZIONE RADIO-CARPALE</vt:lpstr>
      <vt:lpstr>ARTICOLAZIONE RADIO-CARPALE (CARPICA)</vt:lpstr>
      <vt:lpstr>Presentazione standard di PowerPoint</vt:lpstr>
      <vt:lpstr>MUSCOLI DELL’ AVAMBRACCIO (1)</vt:lpstr>
      <vt:lpstr>MUSCOLI DELL’ AVAMBRACCIO (2)</vt:lpstr>
      <vt:lpstr>TENDINI E GUAINE TENDINEE</vt:lpstr>
      <vt:lpstr>MUSCOLI DELL’ AVAMBRACCIO</vt:lpstr>
      <vt:lpstr>Presentazione standard di PowerPoint</vt:lpstr>
      <vt:lpstr>MUSCOLI ANTERIORI DELL’ AVAMBRACCIO DISPOSIZIONE IN PIANI (1)</vt:lpstr>
      <vt:lpstr>Presentazione standard di PowerPoint</vt:lpstr>
      <vt:lpstr>MUSCOLI  ANTERIORI DELL’ AVAMBRACCIO DISPOSIZIONE IN PIANI (2)</vt:lpstr>
      <vt:lpstr>Presentazione standard di PowerPoint</vt:lpstr>
      <vt:lpstr>Presentazione standard di PowerPoint</vt:lpstr>
      <vt:lpstr>MUSCOLI POSTERIORI DELL’ AVAMBRACCIO DISPOSIZIONE IN PIANI</vt:lpstr>
      <vt:lpstr>Presentazione standard di PowerPoint</vt:lpstr>
      <vt:lpstr>Presentazione standard di PowerPoint</vt:lpstr>
      <vt:lpstr>MM. SUPERFICIALI POSTERIORI AVAMBRACCIO</vt:lpstr>
      <vt:lpstr>Presentazione standard di PowerPoint</vt:lpstr>
      <vt:lpstr>MM. PROFONDI POSTERIORI AVAMBRACCIO</vt:lpstr>
      <vt:lpstr>I DISPOSITIVI  OSTEO-ARTRO-MUSCOLARI DELLA MANO SARANNO ESAMINATI IN SPECIFICI ARGOMENTI APPLICATIVI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352</cp:revision>
  <cp:lastPrinted>1601-01-01T00:00:00Z</cp:lastPrinted>
  <dcterms:created xsi:type="dcterms:W3CDTF">2000-11-22T09:35:33Z</dcterms:created>
  <dcterms:modified xsi:type="dcterms:W3CDTF">2022-12-13T13:55:39Z</dcterms:modified>
</cp:coreProperties>
</file>