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12/12/2020</a:t>
            </a:fld>
            <a:endParaRPr lang="it-IT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12/12/2020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12/12/2020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12/12/2020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12/12/2020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12/12/2020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12/12/2020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12/12/2020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12/12/2020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12/12/2020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12/12/2020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12/12/2020</a:t>
            </a:fld>
            <a:endParaRPr lang="it-IT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87624" y="2708920"/>
            <a:ext cx="7128792" cy="1224136"/>
          </a:xfrm>
        </p:spPr>
        <p:txBody>
          <a:bodyPr>
            <a:noAutofit/>
          </a:bodyPr>
          <a:lstStyle/>
          <a:p>
            <a:r>
              <a:rPr lang="it-IT" sz="8000" dirty="0">
                <a:solidFill>
                  <a:srgbClr val="FFFF00"/>
                </a:solidFill>
              </a:rPr>
              <a:t>Sistema sociale</a:t>
            </a:r>
          </a:p>
        </p:txBody>
      </p:sp>
    </p:spTree>
    <p:extLst>
      <p:ext uri="{BB962C8B-B14F-4D97-AF65-F5344CB8AC3E}">
        <p14:creationId xmlns:p14="http://schemas.microsoft.com/office/powerpoint/2010/main" val="3844276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Il sistema sociale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/>
          <a:lstStyle/>
          <a:p>
            <a:pPr marL="0" indent="0" algn="just">
              <a:buNone/>
            </a:pPr>
            <a:r>
              <a:rPr lang="it-IT" dirty="0"/>
              <a:t>E’ un complesso di elementi che interagiscono secondo una serie di principi.</a:t>
            </a:r>
          </a:p>
          <a:p>
            <a:pPr marL="0" indent="0" algn="just">
              <a:buNone/>
            </a:pPr>
            <a:r>
              <a:rPr lang="it-IT" dirty="0"/>
              <a:t>A. </a:t>
            </a:r>
            <a:r>
              <a:rPr lang="it-IT" dirty="0" err="1"/>
              <a:t>Rapaport</a:t>
            </a:r>
            <a:r>
              <a:rPr lang="it-IT" dirty="0"/>
              <a:t> afferma che un sistema può essere definito come:</a:t>
            </a:r>
          </a:p>
          <a:p>
            <a:pPr marL="514350" indent="-514350" algn="just">
              <a:buAutoNum type="arabicParenR"/>
            </a:pPr>
            <a:r>
              <a:rPr lang="it-IT" dirty="0"/>
              <a:t>qualche cosa che consiste in una serie di entità</a:t>
            </a:r>
          </a:p>
          <a:p>
            <a:pPr marL="514350" indent="-514350" algn="just">
              <a:buAutoNum type="arabicParenR"/>
            </a:pPr>
            <a:r>
              <a:rPr lang="it-IT" dirty="0"/>
              <a:t>fra le quali è specificata una serie di rapporti, </a:t>
            </a:r>
            <a:r>
              <a:rPr lang="it-IT" dirty="0" err="1"/>
              <a:t>cosicchè</a:t>
            </a:r>
            <a:endParaRPr lang="it-IT" dirty="0"/>
          </a:p>
          <a:p>
            <a:pPr marL="514350" indent="-514350" algn="just">
              <a:buAutoNum type="arabicParenR"/>
            </a:pPr>
            <a:r>
              <a:rPr lang="it-IT" dirty="0"/>
              <a:t>sono possibili deduzioni da alcuni rapporti ad altri e da rapporti fra le entità al comportamento o alla storia del sistema</a:t>
            </a:r>
          </a:p>
          <a:p>
            <a:pPr marL="514350" indent="-514350">
              <a:buAutoNum type="alphaUcPeriod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32078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Il sistema sociale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it-IT" dirty="0"/>
              <a:t>Secondo la definizione proposta da Gallino, il sistema sociale può essere inteso come:</a:t>
            </a:r>
          </a:p>
          <a:p>
            <a:pPr marL="0" indent="0" algn="just">
              <a:buNone/>
            </a:pPr>
            <a:r>
              <a:rPr lang="it-IT" dirty="0"/>
              <a:t>«complesso di posizioni o ruoli, occupate o svolti da soggetti individuali o collettivi i quali interagiscono mediante comportamenti, azioni, attività di natura specifica (economica, politica, educativa, religiosa, sportiva), nel quadro di norme regolative e di altri tipi di vincolo che limitano la varietà degli atti consentiti a ciascun soggetto nei confronti degli altri.</a:t>
            </a:r>
          </a:p>
          <a:p>
            <a:pPr marL="0" indent="0" algn="just">
              <a:buNone/>
            </a:pPr>
            <a:r>
              <a:rPr lang="it-IT" dirty="0"/>
              <a:t>La trama dei rapporti e delle relazioni relativamente stabili, indipendenti dall’identità degli individui o collettività coinvolti nel sistema sociale a un dato momento, che derivano da tali norme, costituiscono la </a:t>
            </a:r>
            <a:r>
              <a:rPr lang="it-IT" b="1" dirty="0">
                <a:solidFill>
                  <a:srgbClr val="FF0000"/>
                </a:solidFill>
              </a:rPr>
              <a:t>struttura del sistema sociale</a:t>
            </a:r>
            <a:r>
              <a:rPr lang="it-IT" dirty="0"/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122995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Il sistema sociale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rgbClr val="FF66CC"/>
          </a:solidFill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t-IT" dirty="0"/>
              <a:t>L’idea che ne consegue è che si può analizzare la società come «un sistema unitario le cui parti sono collegate tra loro da leggi precise, di modo che la posizione e il movimento di ciascuna parte dipendono da quelli di tutte le altre e sono incomprensibili se non si tiene conto dell’insieme di essi».</a:t>
            </a:r>
          </a:p>
          <a:p>
            <a:pPr marL="0" indent="0" algn="just">
              <a:buNone/>
            </a:pPr>
            <a:r>
              <a:rPr lang="it-IT" dirty="0"/>
              <a:t>I concetto si è profondamento modificato in seguito alla sviluppo della </a:t>
            </a:r>
            <a:r>
              <a:rPr lang="it-IT" b="1" dirty="0">
                <a:solidFill>
                  <a:srgbClr val="FFFF00"/>
                </a:solidFill>
              </a:rPr>
              <a:t>teoria generale dei sistemi </a:t>
            </a:r>
            <a:r>
              <a:rPr lang="it-IT" dirty="0"/>
              <a:t>(TGS).</a:t>
            </a:r>
          </a:p>
          <a:p>
            <a:pPr marL="0" indent="0" algn="just">
              <a:buNone/>
            </a:pPr>
            <a:r>
              <a:rPr lang="it-IT" dirty="0"/>
              <a:t>Dietro all’idea di relazioni interdipendenti stanno due paradigmi:</a:t>
            </a:r>
          </a:p>
          <a:p>
            <a:pPr marL="0" indent="0" algn="just">
              <a:buNone/>
            </a:pPr>
            <a:r>
              <a:rPr lang="it-IT" dirty="0"/>
              <a:t>1) Quello della </a:t>
            </a:r>
            <a:r>
              <a:rPr lang="it-IT" b="1" dirty="0">
                <a:solidFill>
                  <a:srgbClr val="FFFF00"/>
                </a:solidFill>
              </a:rPr>
              <a:t>meccanica</a:t>
            </a:r>
            <a:r>
              <a:rPr lang="it-IT" dirty="0"/>
              <a:t>, specificamente quello della meccanica  celeste;</a:t>
            </a:r>
          </a:p>
          <a:p>
            <a:pPr marL="0" indent="0" algn="just">
              <a:buNone/>
            </a:pPr>
            <a:r>
              <a:rPr lang="it-IT" dirty="0"/>
              <a:t>2) Quello della </a:t>
            </a:r>
            <a:r>
              <a:rPr lang="it-IT" b="1" dirty="0">
                <a:solidFill>
                  <a:srgbClr val="FFFF00"/>
                </a:solidFill>
              </a:rPr>
              <a:t>fisiologia umana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43900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Il sistema sociale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rgbClr val="FF9933"/>
          </a:solidFill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it-IT" dirty="0"/>
              <a:t>In seguito la teoria generale dei sistemi sostituisce il concetto di funzione di tipo biologico con quello di tipo matematico, come «</a:t>
            </a:r>
            <a:r>
              <a:rPr lang="it-IT" b="1" dirty="0">
                <a:solidFill>
                  <a:srgbClr val="FF0000"/>
                </a:solidFill>
              </a:rPr>
              <a:t>relazione di interdipendenza tra variabili diverse</a:t>
            </a:r>
            <a:r>
              <a:rPr lang="it-IT" dirty="0"/>
              <a:t>».</a:t>
            </a:r>
          </a:p>
          <a:p>
            <a:pPr marL="0" indent="0" algn="just">
              <a:buNone/>
            </a:pPr>
            <a:r>
              <a:rPr lang="it-IT" dirty="0"/>
              <a:t>Il sistema appare come un insieme di relazioni reciproche, secondo un modello di circolarità, nel quale gli elementi che lo compongono si condizionano reciprocamente.</a:t>
            </a:r>
          </a:p>
          <a:p>
            <a:pPr marL="0" indent="0" algn="just">
              <a:buNone/>
            </a:pPr>
            <a:r>
              <a:rPr lang="it-IT" dirty="0"/>
              <a:t>Il sistema sociale risulterebbe estremamente indipendente dagli individui che lo attivano.</a:t>
            </a:r>
          </a:p>
          <a:p>
            <a:pPr marL="0" indent="0" algn="just">
              <a:buNone/>
            </a:pPr>
            <a:r>
              <a:rPr lang="it-IT" dirty="0"/>
              <a:t>Le unità costitutive di un sistema sociale non sono individui nella loro piena identità, bensì azioni e comportamenti che gli individui compiono quando occupano una data posizione sociale che li vincola a un dato ruolo.</a:t>
            </a:r>
          </a:p>
        </p:txBody>
      </p:sp>
    </p:spTree>
    <p:extLst>
      <p:ext uri="{BB962C8B-B14F-4D97-AF65-F5344CB8AC3E}">
        <p14:creationId xmlns:p14="http://schemas.microsoft.com/office/powerpoint/2010/main" val="1883382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Il sistema sociale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800" dirty="0"/>
              <a:t>L’oggetto della TGS è l’organizzazione ovunque essa si presenti (cellule, astri, gruppi umani).</a:t>
            </a:r>
          </a:p>
          <a:p>
            <a:pPr marL="0" indent="0" algn="just">
              <a:buNone/>
            </a:pPr>
            <a:r>
              <a:rPr lang="it-IT" sz="2800" dirty="0"/>
              <a:t>Un concetto che appare centrale è quello di </a:t>
            </a:r>
            <a:r>
              <a:rPr lang="it-IT" sz="2800" b="1" dirty="0">
                <a:solidFill>
                  <a:srgbClr val="FF0000"/>
                </a:solidFill>
              </a:rPr>
              <a:t>relazione</a:t>
            </a:r>
            <a:r>
              <a:rPr lang="it-IT" sz="2800" dirty="0"/>
              <a:t>.</a:t>
            </a:r>
          </a:p>
          <a:p>
            <a:pPr marL="0" indent="0" algn="just">
              <a:buNone/>
            </a:pPr>
            <a:r>
              <a:rPr lang="it-IT" sz="2800" b="1" dirty="0">
                <a:solidFill>
                  <a:srgbClr val="FF0000"/>
                </a:solidFill>
              </a:rPr>
              <a:t>Il tutto è più della semplice somma delle sue parti</a:t>
            </a:r>
            <a:r>
              <a:rPr lang="it-IT" sz="2800" dirty="0"/>
              <a:t>, in quanto non sono solo gli oggetti presenti in un insieme a costituire il sistema, ma anche le particolari relazioni che si vengono a stabilire tra di essi.</a:t>
            </a:r>
          </a:p>
        </p:txBody>
      </p:sp>
    </p:spTree>
    <p:extLst>
      <p:ext uri="{BB962C8B-B14F-4D97-AF65-F5344CB8AC3E}">
        <p14:creationId xmlns:p14="http://schemas.microsoft.com/office/powerpoint/2010/main" val="801370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Le caratteristiche del sistema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pPr algn="just"/>
            <a:r>
              <a:rPr lang="it-IT" dirty="0"/>
              <a:t>La stabilità. Il sistema ha </a:t>
            </a:r>
            <a:r>
              <a:rPr lang="it-IT" b="1" dirty="0">
                <a:solidFill>
                  <a:srgbClr val="FF0000"/>
                </a:solidFill>
              </a:rPr>
              <a:t>proprietà morfogenetica</a:t>
            </a:r>
            <a:r>
              <a:rPr lang="it-IT" dirty="0"/>
              <a:t>, cioè sono presenti al suo interno processi che tendono a modificare continuamente struttura e stato del sistema.</a:t>
            </a:r>
          </a:p>
          <a:p>
            <a:pPr algn="just"/>
            <a:r>
              <a:rPr lang="it-IT" dirty="0"/>
              <a:t>È </a:t>
            </a:r>
            <a:r>
              <a:rPr lang="it-IT" b="1" dirty="0">
                <a:solidFill>
                  <a:srgbClr val="FF0000"/>
                </a:solidFill>
              </a:rPr>
              <a:t>gerarchicamente ordinato</a:t>
            </a:r>
            <a:r>
              <a:rPr lang="it-IT" dirty="0"/>
              <a:t>, costituito da entità differenziate e subordinate e la complessità dei livelli aumenta salendo la gerarchia</a:t>
            </a:r>
          </a:p>
          <a:p>
            <a:pPr algn="just"/>
            <a:r>
              <a:rPr lang="it-IT" b="1" dirty="0">
                <a:solidFill>
                  <a:srgbClr val="FF0000"/>
                </a:solidFill>
              </a:rPr>
              <a:t>Feed-back o retroazione</a:t>
            </a:r>
            <a:r>
              <a:rPr lang="it-IT" dirty="0"/>
              <a:t>. Tale concetto è centrale nella cibernetica. Perde di rilevanza quale sia la causa e quale sia l’effetto. C’è una relazione di collegamento tra i due concetti, mediante la quale la causa produce l’effetto, ma a sua volta l’effetto controlla la causa.</a:t>
            </a:r>
          </a:p>
          <a:p>
            <a:pPr marL="0" indent="0" algn="just">
              <a:buNone/>
            </a:pPr>
            <a:r>
              <a:rPr lang="it-IT" dirty="0"/>
              <a:t>Il sistema tende quindi ad </a:t>
            </a:r>
            <a:r>
              <a:rPr lang="it-IT" b="1" dirty="0">
                <a:solidFill>
                  <a:srgbClr val="FF0000"/>
                </a:solidFill>
              </a:rPr>
              <a:t>autoregolarsi.</a:t>
            </a:r>
          </a:p>
          <a:p>
            <a:pPr marL="514350" indent="-514350" algn="just">
              <a:buAutoNum type="arabicParenR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499883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</TotalTime>
  <Words>585</Words>
  <Application>Microsoft Office PowerPoint</Application>
  <PresentationFormat>Presentazione su schermo (4:3)</PresentationFormat>
  <Paragraphs>31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Calibri</vt:lpstr>
      <vt:lpstr>Constantia</vt:lpstr>
      <vt:lpstr>Wingdings 2</vt:lpstr>
      <vt:lpstr>Equinozio</vt:lpstr>
      <vt:lpstr>Sistema sociale</vt:lpstr>
      <vt:lpstr>Il sistema sociale </vt:lpstr>
      <vt:lpstr>Il sistema sociale</vt:lpstr>
      <vt:lpstr>Il sistema sociale</vt:lpstr>
      <vt:lpstr>Il sistema sociale</vt:lpstr>
      <vt:lpstr>Il sistema sociale</vt:lpstr>
      <vt:lpstr>Le caratteristiche del sistema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Struttura e sistema sociale</dc:title>
  <dc:creator>Rosemary</dc:creator>
  <cp:lastModifiedBy>SERRA ROSEMARY</cp:lastModifiedBy>
  <cp:revision>5</cp:revision>
  <dcterms:created xsi:type="dcterms:W3CDTF">2020-04-29T22:22:14Z</dcterms:created>
  <dcterms:modified xsi:type="dcterms:W3CDTF">2020-12-12T13:00:10Z</dcterms:modified>
</cp:coreProperties>
</file>