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1" r:id="rId10"/>
    <p:sldId id="267" r:id="rId11"/>
    <p:sldId id="268" r:id="rId12"/>
    <p:sldId id="269" r:id="rId13"/>
    <p:sldId id="270" r:id="rId14"/>
    <p:sldId id="272" r:id="rId15"/>
    <p:sldId id="273" r:id="rId16"/>
    <p:sldId id="26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00FF00"/>
    <a:srgbClr val="00FFCC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-38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6223-E407-4B35-B0CE-E1E71D986D3D}" type="datetimeFigureOut">
              <a:rPr lang="it-IT" smtClean="0"/>
              <a:t>20/11/2022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FCC3-C554-44B4-910B-84DD952D2A00}" type="slidenum">
              <a:rPr lang="it-IT" smtClean="0"/>
              <a:t>‹N›</a:t>
            </a:fld>
            <a:endParaRPr lang="it-IT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556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6223-E407-4B35-B0CE-E1E71D986D3D}" type="datetimeFigureOut">
              <a:rPr lang="it-IT" smtClean="0"/>
              <a:t>20/11/2022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FCC3-C554-44B4-910B-84DD952D2A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2787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6223-E407-4B35-B0CE-E1E71D986D3D}" type="datetimeFigureOut">
              <a:rPr lang="it-IT" smtClean="0"/>
              <a:t>20/11/2022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FCC3-C554-44B4-910B-84DD952D2A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4010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6223-E407-4B35-B0CE-E1E71D986D3D}" type="datetimeFigureOut">
              <a:rPr lang="it-IT" smtClean="0"/>
              <a:t>20/11/2022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FCC3-C554-44B4-910B-84DD952D2A00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3746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6223-E407-4B35-B0CE-E1E71D986D3D}" type="datetimeFigureOut">
              <a:rPr lang="it-IT" smtClean="0"/>
              <a:t>20/11/2022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FCC3-C554-44B4-910B-84DD952D2A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3654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6223-E407-4B35-B0CE-E1E71D986D3D}" type="datetimeFigureOut">
              <a:rPr lang="it-IT" smtClean="0"/>
              <a:t>20/11/2022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FCC3-C554-44B4-910B-84DD952D2A00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7696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6223-E407-4B35-B0CE-E1E71D986D3D}" type="datetimeFigureOut">
              <a:rPr lang="it-IT" smtClean="0"/>
              <a:t>20/11/2022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FCC3-C554-44B4-910B-84DD952D2A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2892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6223-E407-4B35-B0CE-E1E71D986D3D}" type="datetimeFigureOut">
              <a:rPr lang="it-IT" smtClean="0"/>
              <a:t>20/11/2022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FCC3-C554-44B4-910B-84DD952D2A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51324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6223-E407-4B35-B0CE-E1E71D986D3D}" type="datetimeFigureOut">
              <a:rPr lang="it-IT" smtClean="0"/>
              <a:t>20/11/2022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FCC3-C554-44B4-910B-84DD952D2A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8213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6223-E407-4B35-B0CE-E1E71D986D3D}" type="datetimeFigureOut">
              <a:rPr lang="it-IT" smtClean="0"/>
              <a:t>20/11/2022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FCC3-C554-44B4-910B-84DD952D2A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249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6223-E407-4B35-B0CE-E1E71D986D3D}" type="datetimeFigureOut">
              <a:rPr lang="it-IT" smtClean="0"/>
              <a:t>20/11/2022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FCC3-C554-44B4-910B-84DD952D2A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110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6223-E407-4B35-B0CE-E1E71D986D3D}" type="datetimeFigureOut">
              <a:rPr lang="it-IT" smtClean="0"/>
              <a:t>20/11/2022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FCC3-C554-44B4-910B-84DD952D2A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701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6223-E407-4B35-B0CE-E1E71D986D3D}" type="datetimeFigureOut">
              <a:rPr lang="it-IT" smtClean="0"/>
              <a:t>20/11/2022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FCC3-C554-44B4-910B-84DD952D2A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920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6223-E407-4B35-B0CE-E1E71D986D3D}" type="datetimeFigureOut">
              <a:rPr lang="it-IT" smtClean="0"/>
              <a:t>20/11/2022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FCC3-C554-44B4-910B-84DD952D2A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476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6223-E407-4B35-B0CE-E1E71D986D3D}" type="datetimeFigureOut">
              <a:rPr lang="it-IT" smtClean="0"/>
              <a:t>20/11/2022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FCC3-C554-44B4-910B-84DD952D2A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0489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6223-E407-4B35-B0CE-E1E71D986D3D}" type="datetimeFigureOut">
              <a:rPr lang="it-IT" smtClean="0"/>
              <a:t>20/11/2022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FCC3-C554-44B4-910B-84DD952D2A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5312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6223-E407-4B35-B0CE-E1E71D986D3D}" type="datetimeFigureOut">
              <a:rPr lang="it-IT" smtClean="0"/>
              <a:t>20/11/2022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2FCC3-C554-44B4-910B-84DD952D2A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262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CA56223-E407-4B35-B0CE-E1E71D986D3D}" type="datetimeFigureOut">
              <a:rPr lang="it-IT" smtClean="0"/>
              <a:t>20/11/2022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622FCC3-C554-44B4-910B-84DD952D2A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68602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76601CB-0F80-24D6-B338-6AE3B1BAA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497151"/>
            <a:ext cx="11229622" cy="566395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5400" b="1" dirty="0">
                <a:solidFill>
                  <a:srgbClr val="FFFF00"/>
                </a:solidFill>
              </a:rPr>
              <a:t>RAZZA E COLORE</a:t>
            </a:r>
          </a:p>
        </p:txBody>
      </p:sp>
    </p:spTree>
    <p:extLst>
      <p:ext uri="{BB962C8B-B14F-4D97-AF65-F5344CB8AC3E}">
        <p14:creationId xmlns:p14="http://schemas.microsoft.com/office/powerpoint/2010/main" val="3418452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76601CB-0F80-24D6-B338-6AE3B1BAA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235132"/>
            <a:ext cx="11229622" cy="632242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200" dirty="0" smtClean="0">
                <a:solidFill>
                  <a:schemeClr val="bg1"/>
                </a:solidFill>
              </a:rPr>
              <a:t>Al contrario, i </a:t>
            </a:r>
            <a:r>
              <a:rPr lang="it-IT" sz="2200" b="1" dirty="0">
                <a:solidFill>
                  <a:srgbClr val="FF0000"/>
                </a:solidFill>
              </a:rPr>
              <a:t>neri sono stati considerati inassimilabili</a:t>
            </a:r>
            <a:r>
              <a:rPr lang="it-IT" sz="2200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it-IT" sz="2200" dirty="0" smtClean="0">
                <a:solidFill>
                  <a:schemeClr val="bg1"/>
                </a:solidFill>
              </a:rPr>
              <a:t>In AN AMERICA DILEMMA, M. presenta un </a:t>
            </a:r>
            <a:r>
              <a:rPr lang="it-IT" sz="2200" b="1" dirty="0">
                <a:solidFill>
                  <a:srgbClr val="FF0000"/>
                </a:solidFill>
              </a:rPr>
              <a:t>ordine graduato di </a:t>
            </a:r>
            <a:r>
              <a:rPr lang="it-IT" sz="2200" b="1" dirty="0" smtClean="0">
                <a:solidFill>
                  <a:srgbClr val="FF0000"/>
                </a:solidFill>
              </a:rPr>
              <a:t>discriminazione</a:t>
            </a:r>
            <a:r>
              <a:rPr lang="it-IT" sz="2200" dirty="0" smtClean="0">
                <a:solidFill>
                  <a:schemeClr val="bg1"/>
                </a:solidFill>
              </a:rPr>
              <a:t>. La relazione che occupa il primo posto nella discriminazione è quella dei </a:t>
            </a:r>
            <a:r>
              <a:rPr lang="it-IT" sz="2200" b="1" dirty="0">
                <a:solidFill>
                  <a:srgbClr val="FF0000"/>
                </a:solidFill>
              </a:rPr>
              <a:t>matrimoni misti e dei rapporti sessuali con donne bianche</a:t>
            </a:r>
            <a:r>
              <a:rPr lang="it-IT" sz="2200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it-IT" sz="2200" dirty="0" smtClean="0">
                <a:solidFill>
                  <a:schemeClr val="bg1"/>
                </a:solidFill>
              </a:rPr>
              <a:t>Il secondo posto spetta ai «</a:t>
            </a:r>
            <a:r>
              <a:rPr lang="it-IT" sz="2200" b="1" dirty="0">
                <a:solidFill>
                  <a:srgbClr val="FF0000"/>
                </a:solidFill>
              </a:rPr>
              <a:t>vari principi di discriminazione che riguardano specialmente il contegno dei rapporti personali</a:t>
            </a:r>
            <a:r>
              <a:rPr lang="it-IT" sz="2200" dirty="0" smtClean="0">
                <a:solidFill>
                  <a:schemeClr val="bg1"/>
                </a:solidFill>
              </a:rPr>
              <a:t>». Vengono poi le segregazioni nell’uso dei servizi pubblici, seguono le discriminazioni nei tribunali, la discriminazione nell’acquisto delle terre, del credito, nel lavoro e negli altri mezzi di guadagnarsi la vita, la discriminazione nell’assistenza pubblica e in altre attività riguardanti il benessere sociale.</a:t>
            </a:r>
          </a:p>
          <a:p>
            <a:pPr marL="0" indent="0">
              <a:buNone/>
            </a:pPr>
            <a:r>
              <a:rPr lang="it-IT" sz="2200" dirty="0" smtClean="0">
                <a:solidFill>
                  <a:schemeClr val="bg1"/>
                </a:solidFill>
              </a:rPr>
              <a:t>Questa distinzione graduata esisteva quasi ovunque.</a:t>
            </a:r>
          </a:p>
          <a:p>
            <a:pPr marL="0" indent="0">
              <a:buNone/>
            </a:pPr>
            <a:r>
              <a:rPr lang="it-IT" sz="2200" dirty="0" smtClean="0">
                <a:solidFill>
                  <a:schemeClr val="bg1"/>
                </a:solidFill>
              </a:rPr>
              <a:t>Il secondo argomento trattato da M. è l’importante </a:t>
            </a:r>
            <a:r>
              <a:rPr lang="it-IT" sz="2200" b="1" dirty="0">
                <a:solidFill>
                  <a:srgbClr val="FF0000"/>
                </a:solidFill>
              </a:rPr>
              <a:t>problema della causa che tiene i neri in stato di inferiorità</a:t>
            </a:r>
            <a:r>
              <a:rPr lang="it-IT" sz="2200" dirty="0" smtClean="0">
                <a:solidFill>
                  <a:schemeClr val="bg1"/>
                </a:solidFill>
              </a:rPr>
              <a:t>. Egli afferma che i neri si comportano in modo da tenersi reciprocamente in questa condizione d’inferiorità in cui si trovano.</a:t>
            </a:r>
          </a:p>
          <a:p>
            <a:pPr marL="0" indent="0">
              <a:buNone/>
            </a:pPr>
            <a:r>
              <a:rPr lang="it-IT" sz="2200" dirty="0" smtClean="0">
                <a:solidFill>
                  <a:schemeClr val="bg1"/>
                </a:solidFill>
              </a:rPr>
              <a:t>Si hanno numerose prove che i gruppi di bassa condizione accettano i metri di valutazione propri dei gruppi dominanti e accolgono per vero il giudizio di inferiorità che i gruppi dominanti danno di loro.</a:t>
            </a:r>
          </a:p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027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76601CB-0F80-24D6-B338-6AE3B1BAA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497151"/>
            <a:ext cx="11229622" cy="5663952"/>
          </a:xfrm>
          <a:solidFill>
            <a:srgbClr val="00FF00"/>
          </a:solidFill>
        </p:spPr>
        <p:txBody>
          <a:bodyPr/>
          <a:lstStyle/>
          <a:p>
            <a:pPr marL="0" indent="0" algn="just">
              <a:buNone/>
            </a:pPr>
            <a:r>
              <a:rPr lang="it-IT" b="1" u="sng" dirty="0" smtClean="0">
                <a:solidFill>
                  <a:srgbClr val="FF0000"/>
                </a:solidFill>
              </a:rPr>
              <a:t>Principio di cumulazione</a:t>
            </a:r>
            <a:r>
              <a:rPr lang="it-IT" dirty="0" smtClean="0">
                <a:solidFill>
                  <a:schemeClr val="bg1"/>
                </a:solidFill>
              </a:rPr>
              <a:t>: la maggior parte delle nozioni normative dell’equilibrio riguardano </a:t>
            </a:r>
            <a:r>
              <a:rPr lang="it-IT" b="1" dirty="0">
                <a:solidFill>
                  <a:srgbClr val="FF0000"/>
                </a:solidFill>
              </a:rPr>
              <a:t>l’equilibrio stabile</a:t>
            </a:r>
            <a:r>
              <a:rPr lang="it-IT" dirty="0" smtClean="0">
                <a:solidFill>
                  <a:schemeClr val="bg1"/>
                </a:solidFill>
              </a:rPr>
              <a:t>, mentre nelle scienze sociali il modello più appropriato è </a:t>
            </a:r>
            <a:r>
              <a:rPr lang="it-IT" b="1" dirty="0">
                <a:solidFill>
                  <a:srgbClr val="FF0000"/>
                </a:solidFill>
              </a:rPr>
              <a:t>l’equilibrio dinamico </a:t>
            </a:r>
            <a:r>
              <a:rPr lang="it-IT" dirty="0" smtClean="0">
                <a:solidFill>
                  <a:schemeClr val="bg1"/>
                </a:solidFill>
              </a:rPr>
              <a:t>che dà per accettato il cambiamento.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Se un gruppo ha un basso livello di vita, di salute, di educazione, di condotta civile, di moralità, questa condizione di inferiorità rafforza i pregiudizi dei gruppi dominanti e porterà i gruppi inferiori a condizioni ancor più basse. Così apre un «</a:t>
            </a:r>
            <a:r>
              <a:rPr lang="it-IT" b="1" dirty="0">
                <a:solidFill>
                  <a:srgbClr val="FF0000"/>
                </a:solidFill>
              </a:rPr>
              <a:t>circolo vizioso</a:t>
            </a:r>
            <a:r>
              <a:rPr lang="it-IT" dirty="0" smtClean="0">
                <a:solidFill>
                  <a:schemeClr val="bg1"/>
                </a:solidFill>
              </a:rPr>
              <a:t>».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M. Prende poi in considerazione i </a:t>
            </a:r>
            <a:r>
              <a:rPr lang="it-IT" b="1" dirty="0">
                <a:solidFill>
                  <a:srgbClr val="FF0000"/>
                </a:solidFill>
              </a:rPr>
              <a:t>pregiudizi riguardanti le differenze razziali</a:t>
            </a:r>
            <a:r>
              <a:rPr lang="it-IT" dirty="0" smtClean="0">
                <a:solidFill>
                  <a:schemeClr val="bg1"/>
                </a:solidFill>
              </a:rPr>
              <a:t>. Egli parte dai miti antichi. Nonostante l’infondatezza scientifica, tali fantasie riescono a sopravvivere perché offrono utili giustificazioni agli specifici atteggiamenti verso i neri.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Anche se sono caduti i pregiudizi specifici, </a:t>
            </a:r>
            <a:r>
              <a:rPr lang="it-IT" b="1" dirty="0">
                <a:solidFill>
                  <a:srgbClr val="FF0000"/>
                </a:solidFill>
              </a:rPr>
              <a:t>l’idea dell’inferiorità della «razza» nera è così profondamente radicata nella mente degli americani che è molto difficile eliminarla</a:t>
            </a:r>
            <a:r>
              <a:rPr lang="it-IT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Per vincere il pregiudizio non basta dimostrare che si fonda su idee assurde.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In alcuni casi vi è un senso generale di timore e di ansietà provocato dal fatto che si sta verificando un processo di livellamento.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027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76601CB-0F80-24D6-B338-6AE3B1BAA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497151"/>
            <a:ext cx="11600324" cy="5663952"/>
          </a:xfrm>
          <a:solidFill>
            <a:schemeClr val="tx2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M. dimostra le </a:t>
            </a:r>
            <a:r>
              <a:rPr lang="it-IT" b="1" dirty="0">
                <a:solidFill>
                  <a:srgbClr val="FF0000"/>
                </a:solidFill>
              </a:rPr>
              <a:t>tendenze alla migrazione verso il Nord </a:t>
            </a:r>
            <a:r>
              <a:rPr lang="it-IT" dirty="0" smtClean="0">
                <a:solidFill>
                  <a:schemeClr val="bg1"/>
                </a:solidFill>
              </a:rPr>
              <a:t>e la graduale emancipazione economica offerta dall’abbandono del Sud. Contemporaneamente dimostra il </a:t>
            </a:r>
            <a:r>
              <a:rPr lang="it-IT" b="1" dirty="0">
                <a:solidFill>
                  <a:srgbClr val="FF0000"/>
                </a:solidFill>
              </a:rPr>
              <a:t>perpetuarsi di varie forme di discriminazione</a:t>
            </a:r>
            <a:r>
              <a:rPr lang="it-IT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In campo politico mette in evidenza i </a:t>
            </a:r>
            <a:r>
              <a:rPr lang="it-IT" b="1" dirty="0">
                <a:solidFill>
                  <a:srgbClr val="FF0000"/>
                </a:solidFill>
              </a:rPr>
              <a:t>due problemi simultanei</a:t>
            </a:r>
            <a:r>
              <a:rPr lang="it-IT" dirty="0" smtClean="0">
                <a:solidFill>
                  <a:schemeClr val="bg1"/>
                </a:solidFill>
              </a:rPr>
              <a:t>: 1) il </a:t>
            </a:r>
            <a:r>
              <a:rPr lang="it-IT" b="1" dirty="0">
                <a:solidFill>
                  <a:srgbClr val="FF0000"/>
                </a:solidFill>
              </a:rPr>
              <a:t>ruolo dei neri nella politica americana</a:t>
            </a:r>
            <a:r>
              <a:rPr lang="it-IT" dirty="0" smtClean="0">
                <a:solidFill>
                  <a:schemeClr val="bg1"/>
                </a:solidFill>
              </a:rPr>
              <a:t>; 2) </a:t>
            </a:r>
            <a:r>
              <a:rPr lang="it-IT" b="1" dirty="0">
                <a:solidFill>
                  <a:srgbClr val="FF0000"/>
                </a:solidFill>
              </a:rPr>
              <a:t>il nero come problema politico americano</a:t>
            </a:r>
            <a:r>
              <a:rPr lang="it-IT" dirty="0" smtClean="0">
                <a:solidFill>
                  <a:schemeClr val="bg1"/>
                </a:solidFill>
              </a:rPr>
              <a:t>. Esamina in quale misura operi la democrazia e in quale misura non riesca a operare, le relazioni tra conservatorismo e liberalismo del Sud. 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Una </a:t>
            </a:r>
            <a:r>
              <a:rPr lang="it-IT" b="1" dirty="0">
                <a:solidFill>
                  <a:srgbClr val="FF0000"/>
                </a:solidFill>
              </a:rPr>
              <a:t>critica</a:t>
            </a:r>
            <a:r>
              <a:rPr lang="it-IT" dirty="0" smtClean="0">
                <a:solidFill>
                  <a:schemeClr val="bg1"/>
                </a:solidFill>
              </a:rPr>
              <a:t> da muovere al lavoro di M è che egli ha trattato il problema dei neri – il dilemma americano – </a:t>
            </a:r>
            <a:r>
              <a:rPr lang="it-IT" b="1" dirty="0">
                <a:solidFill>
                  <a:srgbClr val="FF0000"/>
                </a:solidFill>
              </a:rPr>
              <a:t>come un problema locale</a:t>
            </a:r>
            <a:r>
              <a:rPr lang="it-IT" dirty="0" smtClean="0">
                <a:solidFill>
                  <a:schemeClr val="bg1"/>
                </a:solidFill>
              </a:rPr>
              <a:t>, mentre ha un campo molto generalizzato di applicabilità.</a:t>
            </a:r>
          </a:p>
          <a:p>
            <a:pPr marL="0" indent="0" algn="ctr">
              <a:buNone/>
            </a:pPr>
            <a:r>
              <a:rPr lang="it-IT" b="1" u="sng" dirty="0" smtClean="0">
                <a:solidFill>
                  <a:srgbClr val="FF0000"/>
                </a:solidFill>
              </a:rPr>
              <a:t>Metodologia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Le appendici metodologiche costituiscono il contributo più importante del libro.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La prima appendice contiene una distinzione tra </a:t>
            </a:r>
            <a:r>
              <a:rPr lang="it-IT" b="1" dirty="0">
                <a:solidFill>
                  <a:srgbClr val="FF0000"/>
                </a:solidFill>
              </a:rPr>
              <a:t>credenze, valutazioni e opinioni</a:t>
            </a:r>
            <a:r>
              <a:rPr lang="it-IT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Secondo M., una delle funzioni del comune vivere democratico consiste nel fatto che, talune azioni pubbliche, implichino </a:t>
            </a:r>
            <a:r>
              <a:rPr lang="it-IT" b="1" dirty="0">
                <a:solidFill>
                  <a:srgbClr val="FF0000"/>
                </a:solidFill>
              </a:rPr>
              <a:t>valutazioni morali </a:t>
            </a:r>
            <a:r>
              <a:rPr lang="it-IT" dirty="0" smtClean="0">
                <a:solidFill>
                  <a:schemeClr val="bg1"/>
                </a:solidFill>
              </a:rPr>
              <a:t>che non sono condivise da tutta la collettività. Quei settori della società che non le condividono, le mettono a nudo e ne chiedono la giustificazione.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027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76601CB-0F80-24D6-B338-6AE3B1BAA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497151"/>
            <a:ext cx="11229622" cy="5663952"/>
          </a:xfrm>
          <a:solidFill>
            <a:srgbClr val="9933FF"/>
          </a:solidFill>
        </p:spPr>
        <p:txBody>
          <a:bodyPr/>
          <a:lstStyle/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La società tende verso valutazioni più generalizzate ed onnicomprensive e, in queste condizioni, la possibilità di sopprimere le valutazioni scomode si vanno sempre più riducendo. Su questo terreno M. esprime una </a:t>
            </a:r>
            <a:r>
              <a:rPr lang="it-IT" b="1" dirty="0">
                <a:solidFill>
                  <a:srgbClr val="FF0000"/>
                </a:solidFill>
              </a:rPr>
              <a:t>fede profondamente radicata nel progresso sociale.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Contro credenze irrazionali e ideologie assurde M. oppone l’educazione e la libera diffusione della cultura. Il diffondersi della democrazia sociale costituisce una conseguenza imprescindibile dell’educazione del popolo e del progressivo ridursi delle valutazioni contrastanti. L’alternativa che costituisce una minaccia molto grave e costante è il «</a:t>
            </a:r>
            <a:r>
              <a:rPr lang="it-IT" b="1" dirty="0">
                <a:solidFill>
                  <a:srgbClr val="FF0000"/>
                </a:solidFill>
              </a:rPr>
              <a:t>cinismo morale</a:t>
            </a:r>
            <a:r>
              <a:rPr lang="it-IT" dirty="0" smtClean="0">
                <a:solidFill>
                  <a:schemeClr val="bg1"/>
                </a:solidFill>
              </a:rPr>
              <a:t>», cioè la continua e crescente accettazione dell’incompatibilità nelle valutazioni.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Egli sostiene anche </a:t>
            </a:r>
            <a:r>
              <a:rPr lang="it-IT" b="1" dirty="0">
                <a:solidFill>
                  <a:srgbClr val="FF0000"/>
                </a:solidFill>
              </a:rPr>
              <a:t>l’universalità del conflitto nella società moderna.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La successiva appendice del libro è dedicata ai </a:t>
            </a:r>
            <a:r>
              <a:rPr lang="it-IT" b="1" dirty="0">
                <a:solidFill>
                  <a:srgbClr val="FF0000"/>
                </a:solidFill>
              </a:rPr>
              <a:t>preconcetti e alle valutazioni a cui tendono gli studiosi di scienze sociali</a:t>
            </a:r>
            <a:r>
              <a:rPr lang="it-IT" dirty="0" smtClean="0">
                <a:solidFill>
                  <a:schemeClr val="bg1"/>
                </a:solidFill>
              </a:rPr>
              <a:t>. Tutti gli scienziati hanno preconcetti e ne cercano le spiegazioni razionali. Il  rimedio secondo M. è quello di </a:t>
            </a:r>
            <a:r>
              <a:rPr lang="it-IT" b="1" dirty="0">
                <a:solidFill>
                  <a:srgbClr val="FF0000"/>
                </a:solidFill>
              </a:rPr>
              <a:t>applicare i metodi scientifici</a:t>
            </a:r>
            <a:r>
              <a:rPr lang="it-IT" dirty="0" smtClean="0">
                <a:solidFill>
                  <a:schemeClr val="bg1"/>
                </a:solidFill>
              </a:rPr>
              <a:t>.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027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76601CB-0F80-24D6-B338-6AE3B1BAA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497151"/>
            <a:ext cx="11229622" cy="5663952"/>
          </a:xfrm>
          <a:solidFill>
            <a:srgbClr val="FFFF00"/>
          </a:solidFill>
        </p:spPr>
        <p:txBody>
          <a:bodyPr/>
          <a:lstStyle/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Riferendosi alla ricerca riguardante i neri, egli fa un elenco delle tendenze verso preconcetti scientifici che egli ha notato in vari autori. 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Espone </a:t>
            </a:r>
            <a:r>
              <a:rPr lang="it-IT" b="1" dirty="0">
                <a:solidFill>
                  <a:srgbClr val="FF0000"/>
                </a:solidFill>
              </a:rPr>
              <a:t>sei diverse categorie </a:t>
            </a:r>
            <a:r>
              <a:rPr lang="it-IT" dirty="0" smtClean="0">
                <a:solidFill>
                  <a:schemeClr val="bg1"/>
                </a:solidFill>
              </a:rPr>
              <a:t>nelle quali si nasconde un mito operante a favore o a danno di un gruppo che non gode le generali simpatie, quale quello dei neri americani.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1) Egli nomina la prima categoria come quella della </a:t>
            </a:r>
            <a:r>
              <a:rPr lang="it-IT" b="1" dirty="0">
                <a:solidFill>
                  <a:srgbClr val="FF0000"/>
                </a:solidFill>
              </a:rPr>
              <a:t>«simpatia» verso i neri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2) La seconda fonte di preconcetti rientra nella categoria della </a:t>
            </a:r>
            <a:r>
              <a:rPr lang="it-IT" b="1" dirty="0">
                <a:solidFill>
                  <a:srgbClr val="FF0000"/>
                </a:solidFill>
              </a:rPr>
              <a:t>«simpatia» per il Sud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3)La terza categoria è quella di </a:t>
            </a:r>
            <a:r>
              <a:rPr lang="it-IT" b="1" dirty="0">
                <a:solidFill>
                  <a:srgbClr val="FF0000"/>
                </a:solidFill>
              </a:rPr>
              <a:t>radicalismo-conservatorismo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4) La quarta categoria si riferisce all’</a:t>
            </a:r>
            <a:r>
              <a:rPr lang="it-IT" b="1" dirty="0">
                <a:solidFill>
                  <a:srgbClr val="FF0000"/>
                </a:solidFill>
              </a:rPr>
              <a:t>ottimismo-pessimismo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5) La maggior </a:t>
            </a:r>
            <a:r>
              <a:rPr lang="it-IT" b="1" dirty="0">
                <a:solidFill>
                  <a:srgbClr val="FF0000"/>
                </a:solidFill>
              </a:rPr>
              <a:t>tendenza verso valutazioni generali </a:t>
            </a:r>
            <a:r>
              <a:rPr lang="it-IT" dirty="0" smtClean="0">
                <a:solidFill>
                  <a:schemeClr val="bg1"/>
                </a:solidFill>
              </a:rPr>
              <a:t>favorisce l’incorporazione del problema dei neri nell’intero quadro politico, economico e sociale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6)Il </a:t>
            </a:r>
            <a:r>
              <a:rPr lang="it-IT" b="1" dirty="0">
                <a:solidFill>
                  <a:srgbClr val="FF0000"/>
                </a:solidFill>
              </a:rPr>
              <a:t>continuo progresso scientifico </a:t>
            </a:r>
            <a:r>
              <a:rPr lang="it-IT" dirty="0" smtClean="0">
                <a:solidFill>
                  <a:schemeClr val="bg1"/>
                </a:solidFill>
              </a:rPr>
              <a:t>aumenta la tendenza degli scienziati a denunciare senza paura gli eccessi contro i neri.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005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76601CB-0F80-24D6-B338-6AE3B1BAA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497151"/>
            <a:ext cx="11229622" cy="5663952"/>
          </a:xfrm>
          <a:solidFill>
            <a:schemeClr val="tx1">
              <a:lumMod val="85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chemeClr val="bg1"/>
                </a:solidFill>
              </a:rPr>
              <a:t>Secondo M. </a:t>
            </a:r>
            <a:r>
              <a:rPr lang="it-IT" sz="2400" b="1" dirty="0">
                <a:solidFill>
                  <a:srgbClr val="FF0000"/>
                </a:solidFill>
              </a:rPr>
              <a:t>le scienze sociali NON dovrebbero essere svincolate da giudizi di valore</a:t>
            </a:r>
            <a:r>
              <a:rPr lang="it-IT" sz="2400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sz="2400" dirty="0" smtClean="0">
                <a:solidFill>
                  <a:schemeClr val="bg1"/>
                </a:solidFill>
              </a:rPr>
              <a:t>Lo scienziato sociale dovrebbe non solo esporre i fatti, ma anche rilevare che cosa questi fatti implichino in relazione all’azione pratica.</a:t>
            </a:r>
          </a:p>
          <a:p>
            <a:pPr marL="0" indent="0" algn="just">
              <a:buNone/>
            </a:pPr>
            <a:r>
              <a:rPr lang="it-IT" sz="2400" dirty="0" smtClean="0">
                <a:solidFill>
                  <a:schemeClr val="bg1"/>
                </a:solidFill>
              </a:rPr>
              <a:t>M. era </a:t>
            </a:r>
            <a:r>
              <a:rPr lang="it-IT" sz="2400" b="1" dirty="0">
                <a:solidFill>
                  <a:srgbClr val="FF0000"/>
                </a:solidFill>
              </a:rPr>
              <a:t>favorevole alle «scienze sociali applicate». </a:t>
            </a:r>
            <a:r>
              <a:rPr lang="it-IT" sz="2400" dirty="0" smtClean="0">
                <a:solidFill>
                  <a:schemeClr val="bg1"/>
                </a:solidFill>
              </a:rPr>
              <a:t>Egli pone in evidenza l’importanza della </a:t>
            </a:r>
            <a:r>
              <a:rPr lang="it-IT" sz="2400" b="1" dirty="0">
                <a:solidFill>
                  <a:srgbClr val="FF0000"/>
                </a:solidFill>
              </a:rPr>
              <a:t>distinzione fra ricerca teorica e pratica</a:t>
            </a:r>
            <a:r>
              <a:rPr lang="it-IT" sz="2400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La ricerca teorica </a:t>
            </a:r>
            <a:r>
              <a:rPr lang="it-IT" sz="2400" dirty="0" smtClean="0">
                <a:solidFill>
                  <a:schemeClr val="bg1"/>
                </a:solidFill>
              </a:rPr>
              <a:t>tenta di determinare i fatti circa il passato e il presente, nonché di fare una prognosi del futuro.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La ricerca pratica</a:t>
            </a:r>
            <a:r>
              <a:rPr lang="it-IT" sz="2400" dirty="0" smtClean="0">
                <a:solidFill>
                  <a:schemeClr val="bg1"/>
                </a:solidFill>
              </a:rPr>
              <a:t>, che è orientata verso il futuro, ha come scopo finale la pianificazione scientifica dei «cambiamenti indotti».</a:t>
            </a:r>
          </a:p>
          <a:p>
            <a:pPr marL="0" indent="0" algn="ctr">
              <a:buNone/>
            </a:pPr>
            <a:r>
              <a:rPr lang="it-IT" sz="2400" b="1" u="sng" dirty="0" smtClean="0">
                <a:solidFill>
                  <a:srgbClr val="FF0000"/>
                </a:solidFill>
              </a:rPr>
              <a:t>TEORIA SOCIALE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An </a:t>
            </a:r>
            <a:r>
              <a:rPr lang="it-IT" sz="2400" b="1" dirty="0">
                <a:solidFill>
                  <a:srgbClr val="FF0000"/>
                </a:solidFill>
              </a:rPr>
              <a:t>A</a:t>
            </a:r>
            <a:r>
              <a:rPr lang="it-IT" sz="2400" b="1" dirty="0">
                <a:solidFill>
                  <a:srgbClr val="FF0000"/>
                </a:solidFill>
              </a:rPr>
              <a:t>merican </a:t>
            </a:r>
            <a:r>
              <a:rPr lang="it-IT" sz="2400" b="1" dirty="0">
                <a:solidFill>
                  <a:srgbClr val="FF0000"/>
                </a:solidFill>
              </a:rPr>
              <a:t>D</a:t>
            </a:r>
            <a:r>
              <a:rPr lang="it-IT" sz="2400" b="1" dirty="0">
                <a:solidFill>
                  <a:srgbClr val="FF0000"/>
                </a:solidFill>
              </a:rPr>
              <a:t>ilemma </a:t>
            </a:r>
            <a:r>
              <a:rPr lang="it-IT" sz="2400" dirty="0" smtClean="0">
                <a:solidFill>
                  <a:schemeClr val="bg1"/>
                </a:solidFill>
              </a:rPr>
              <a:t>costituisce </a:t>
            </a:r>
            <a:r>
              <a:rPr lang="it-IT" sz="2400" b="1" dirty="0">
                <a:solidFill>
                  <a:srgbClr val="FF0000"/>
                </a:solidFill>
              </a:rPr>
              <a:t>una colossale e accurata compilazione di notizie sui neri e sulle loro interazioni coi bianchi americani</a:t>
            </a:r>
            <a:r>
              <a:rPr lang="it-IT" sz="2400" dirty="0" smtClean="0">
                <a:solidFill>
                  <a:schemeClr val="bg1"/>
                </a:solidFill>
              </a:rPr>
              <a:t>.</a:t>
            </a:r>
            <a:endParaRPr lang="it-IT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005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xmlns="" id="{E43C1225-3CC6-20A6-98D7-7AD6D38745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512" y="810828"/>
            <a:ext cx="1914525" cy="2390775"/>
          </a:xfr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BD2B3648-FE40-1CA5-76A2-2C51ADAAE4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1751" y="322555"/>
            <a:ext cx="2857500" cy="16002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7E76E0EB-2B64-CADB-35DB-BDFECB7D4D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743" y="322555"/>
            <a:ext cx="3435634" cy="5088429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xmlns="" id="{CE0C372E-CDF5-5A9C-4D1C-D3EAEEE612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8568" y="732130"/>
            <a:ext cx="1905000" cy="2381250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xmlns="" id="{F4D46DC3-5E9E-C6B8-1B4F-BC8202AF93D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275362"/>
            <a:ext cx="2091635" cy="3135622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xmlns="" id="{E8CD68DF-5A4E-1CE6-EFB6-1EF05DA6B02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85" y="3839936"/>
            <a:ext cx="1487472" cy="2596375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xmlns="" id="{7C23735C-2670-0D88-C6DF-ADC927DB812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173" y="4059011"/>
            <a:ext cx="3719744" cy="19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390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76601CB-0F80-24D6-B338-6AE3B1BAA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497151"/>
            <a:ext cx="11229622" cy="5663952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it-IT" dirty="0"/>
              <a:t>Prendiamo in esame 	</a:t>
            </a:r>
            <a:r>
              <a:rPr lang="it-IT" b="1" dirty="0">
                <a:solidFill>
                  <a:srgbClr val="FF0000"/>
                </a:solidFill>
              </a:rPr>
              <a:t>AN AMERICAN DILEMMA </a:t>
            </a:r>
            <a:r>
              <a:rPr lang="it-IT" dirty="0"/>
              <a:t>dell’economista </a:t>
            </a:r>
            <a:r>
              <a:rPr lang="it-IT" b="1" dirty="0">
                <a:solidFill>
                  <a:srgbClr val="FF0000"/>
                </a:solidFill>
              </a:rPr>
              <a:t>GUNNAR MYRDAL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L’iniziativa partì dalla </a:t>
            </a:r>
            <a:r>
              <a:rPr lang="it-IT" b="1" dirty="0" err="1">
                <a:solidFill>
                  <a:srgbClr val="FF0000"/>
                </a:solidFill>
              </a:rPr>
              <a:t>Carnagie</a:t>
            </a:r>
            <a:r>
              <a:rPr lang="it-IT" b="1" dirty="0">
                <a:solidFill>
                  <a:srgbClr val="FF0000"/>
                </a:solidFill>
              </a:rPr>
              <a:t> Corporation </a:t>
            </a:r>
            <a:r>
              <a:rPr lang="it-IT" dirty="0"/>
              <a:t>di New York.</a:t>
            </a:r>
          </a:p>
          <a:p>
            <a:pPr marL="0" indent="0">
              <a:buNone/>
            </a:pPr>
            <a:r>
              <a:rPr lang="it-IT" dirty="0"/>
              <a:t>Aveva due scopi:</a:t>
            </a:r>
          </a:p>
          <a:p>
            <a:pPr marL="0" indent="0">
              <a:buNone/>
            </a:pPr>
            <a:r>
              <a:rPr lang="it-IT" dirty="0"/>
              <a:t>1) </a:t>
            </a:r>
            <a:r>
              <a:rPr lang="it-IT" b="1" dirty="0">
                <a:solidFill>
                  <a:srgbClr val="FF0000"/>
                </a:solidFill>
              </a:rPr>
              <a:t>Contribuire al progresso e alla diffusione della conoscenza </a:t>
            </a:r>
            <a:r>
              <a:rPr lang="it-IT" dirty="0"/>
              <a:t>e della comprensione</a:t>
            </a:r>
          </a:p>
          <a:p>
            <a:pPr marL="0" indent="0">
              <a:buNone/>
            </a:pPr>
            <a:r>
              <a:rPr lang="it-IT" dirty="0"/>
              <a:t>2) </a:t>
            </a:r>
            <a:r>
              <a:rPr lang="it-IT" b="1" dirty="0">
                <a:solidFill>
                  <a:srgbClr val="FF0000"/>
                </a:solidFill>
              </a:rPr>
              <a:t>Favorire l’attuazione dei propri fini immediati</a:t>
            </a:r>
            <a:r>
              <a:rPr lang="it-IT" dirty="0"/>
              <a:t>, impiegando i propri fondi nel modo più economico ed efficace.</a:t>
            </a:r>
          </a:p>
          <a:p>
            <a:pPr marL="0" indent="0">
              <a:buNone/>
            </a:pPr>
            <a:r>
              <a:rPr lang="it-IT" dirty="0"/>
              <a:t>Nel 1931 </a:t>
            </a:r>
            <a:r>
              <a:rPr lang="it-IT" b="1" dirty="0">
                <a:solidFill>
                  <a:srgbClr val="FF0000"/>
                </a:solidFill>
              </a:rPr>
              <a:t>Newton D. Baker </a:t>
            </a:r>
            <a:r>
              <a:rPr lang="it-IT" dirty="0"/>
              <a:t>segnalò la necessità che la </a:t>
            </a:r>
            <a:r>
              <a:rPr lang="it-IT" dirty="0" err="1"/>
              <a:t>Carnagie</a:t>
            </a:r>
            <a:r>
              <a:rPr lang="it-IT" dirty="0"/>
              <a:t> procedesse a uno studio sul </a:t>
            </a:r>
            <a:r>
              <a:rPr lang="it-IT" b="1" dirty="0">
                <a:solidFill>
                  <a:srgbClr val="FF0000"/>
                </a:solidFill>
              </a:rPr>
              <a:t>problema dei neri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Per studiare questo problema ci voleva qualcuno che fosse capace di affrontarlo con </a:t>
            </a:r>
            <a:r>
              <a:rPr lang="it-IT" b="1" dirty="0">
                <a:solidFill>
                  <a:srgbClr val="FF0000"/>
                </a:solidFill>
              </a:rPr>
              <a:t>animo sgombro da pregiudizi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La scelta cadde su </a:t>
            </a:r>
            <a:r>
              <a:rPr lang="it-IT" b="1" dirty="0">
                <a:solidFill>
                  <a:srgbClr val="FF0000"/>
                </a:solidFill>
              </a:rPr>
              <a:t>Gunnar </a:t>
            </a:r>
            <a:r>
              <a:rPr lang="it-IT" b="1" dirty="0" err="1">
                <a:solidFill>
                  <a:srgbClr val="FF0000"/>
                </a:solidFill>
              </a:rPr>
              <a:t>Myrdal</a:t>
            </a:r>
            <a:r>
              <a:rPr lang="it-IT" dirty="0"/>
              <a:t>, professore do economia sociale a Stoccolma.</a:t>
            </a:r>
          </a:p>
          <a:p>
            <a:pPr marL="0" indent="0">
              <a:buNone/>
            </a:pPr>
            <a:r>
              <a:rPr lang="it-IT" dirty="0"/>
              <a:t>Egli giunse negli Stati Uniti nel </a:t>
            </a:r>
            <a:r>
              <a:rPr lang="it-IT" b="1" dirty="0">
                <a:solidFill>
                  <a:srgbClr val="FF0000"/>
                </a:solidFill>
              </a:rPr>
              <a:t>1938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Con lui venne anche il suo concittadino </a:t>
            </a:r>
            <a:r>
              <a:rPr lang="it-IT" b="1" dirty="0">
                <a:solidFill>
                  <a:srgbClr val="FF0000"/>
                </a:solidFill>
              </a:rPr>
              <a:t>Richard </a:t>
            </a:r>
            <a:r>
              <a:rPr lang="it-IT" b="1" dirty="0" err="1">
                <a:solidFill>
                  <a:srgbClr val="FF0000"/>
                </a:solidFill>
              </a:rPr>
              <a:t>Sterner</a:t>
            </a:r>
            <a:r>
              <a:rPr lang="it-IT" dirty="0"/>
              <a:t>. I due, insieme a una guida , </a:t>
            </a:r>
            <a:r>
              <a:rPr lang="it-IT" dirty="0" err="1"/>
              <a:t>pertirono</a:t>
            </a:r>
            <a:r>
              <a:rPr lang="it-IT" dirty="0"/>
              <a:t> per due mesi all’»esplorazione degli stati meridionali»</a:t>
            </a:r>
          </a:p>
        </p:txBody>
      </p:sp>
    </p:spTree>
    <p:extLst>
      <p:ext uri="{BB962C8B-B14F-4D97-AF65-F5344CB8AC3E}">
        <p14:creationId xmlns:p14="http://schemas.microsoft.com/office/powerpoint/2010/main" val="205316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76601CB-0F80-24D6-B338-6AE3B1BAA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497151"/>
            <a:ext cx="11229622" cy="5663952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In questa fase volevano </a:t>
            </a:r>
            <a:r>
              <a:rPr lang="it-IT" b="1" dirty="0">
                <a:solidFill>
                  <a:srgbClr val="FF0000"/>
                </a:solidFill>
              </a:rPr>
              <a:t>raccogliere informazioni senza seguire un programma sistematico</a:t>
            </a:r>
            <a:r>
              <a:rPr lang="it-IT" dirty="0"/>
              <a:t> per rendersi conto della portata del problema.</a:t>
            </a:r>
          </a:p>
          <a:p>
            <a:pPr marL="0" indent="0" algn="just">
              <a:buNone/>
            </a:pPr>
            <a:r>
              <a:rPr lang="it-IT" dirty="0"/>
              <a:t>Dopo questa prima fase, </a:t>
            </a:r>
            <a:r>
              <a:rPr lang="it-IT" b="1" dirty="0">
                <a:solidFill>
                  <a:srgbClr val="FF0000"/>
                </a:solidFill>
              </a:rPr>
              <a:t>il piano programmatico fu elaborato in modo minuzioso e preciso.</a:t>
            </a:r>
          </a:p>
          <a:p>
            <a:pPr marL="0" indent="0" algn="just">
              <a:buNone/>
            </a:pPr>
            <a:r>
              <a:rPr lang="it-IT" dirty="0"/>
              <a:t>Nel </a:t>
            </a:r>
            <a:r>
              <a:rPr lang="it-IT" b="1" dirty="0">
                <a:solidFill>
                  <a:srgbClr val="FF0000"/>
                </a:solidFill>
              </a:rPr>
              <a:t>1939 </a:t>
            </a:r>
            <a:r>
              <a:rPr lang="it-IT" dirty="0" err="1"/>
              <a:t>Myrdal</a:t>
            </a:r>
            <a:r>
              <a:rPr lang="it-IT" dirty="0"/>
              <a:t> inviò il progetto a 50 eminenti studiosi di problemi razziali ed esperti (Boas, Park, Wirth, Frazier,…).</a:t>
            </a:r>
          </a:p>
          <a:p>
            <a:pPr marL="0" indent="0" algn="just">
              <a:buNone/>
            </a:pPr>
            <a:r>
              <a:rPr lang="it-IT" dirty="0"/>
              <a:t>Verso la fine di aprile </a:t>
            </a:r>
            <a:r>
              <a:rPr lang="it-IT" b="1" dirty="0">
                <a:solidFill>
                  <a:srgbClr val="FF0000"/>
                </a:solidFill>
              </a:rPr>
              <a:t>1939</a:t>
            </a:r>
            <a:r>
              <a:rPr lang="it-IT" dirty="0"/>
              <a:t>, M. predispose un </a:t>
            </a:r>
            <a:r>
              <a:rPr lang="it-IT" b="1" dirty="0">
                <a:solidFill>
                  <a:srgbClr val="FF0000"/>
                </a:solidFill>
              </a:rPr>
              <a:t>piano meglio definito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/>
              <a:t>Affermò che </a:t>
            </a:r>
            <a:r>
              <a:rPr lang="it-IT" b="1" dirty="0">
                <a:solidFill>
                  <a:srgbClr val="FF0000"/>
                </a:solidFill>
              </a:rPr>
              <a:t>lo scopo era quello di determinare la condizione sociale, politica, intellettuale, economica del nero in US e di definire quale dovrebbe essere il suo giusto «status». </a:t>
            </a:r>
            <a:r>
              <a:rPr lang="it-IT" dirty="0"/>
              <a:t>Dovranno essere prese in esame anche le modificazioni e le tendenze riguardanti la posizione dei neri nella società americana.</a:t>
            </a:r>
          </a:p>
          <a:p>
            <a:pPr marL="0" indent="0" algn="just">
              <a:buNone/>
            </a:pPr>
            <a:r>
              <a:rPr lang="it-IT" dirty="0"/>
              <a:t>Durante l’estate e l’autunno del 1939. M. e </a:t>
            </a:r>
            <a:r>
              <a:rPr lang="it-IT" dirty="0" err="1"/>
              <a:t>Sterner</a:t>
            </a:r>
            <a:r>
              <a:rPr lang="it-IT" dirty="0"/>
              <a:t>, insieme a </a:t>
            </a:r>
            <a:r>
              <a:rPr lang="it-IT" b="1" dirty="0">
                <a:solidFill>
                  <a:srgbClr val="FF0000"/>
                </a:solidFill>
              </a:rPr>
              <a:t>Samuel </a:t>
            </a:r>
            <a:r>
              <a:rPr lang="it-IT" b="1" dirty="0" err="1">
                <a:solidFill>
                  <a:srgbClr val="FF0000"/>
                </a:solidFill>
              </a:rPr>
              <a:t>Stouffer</a:t>
            </a:r>
            <a:r>
              <a:rPr lang="it-IT" dirty="0"/>
              <a:t>, entrato nella ricerca, iniziarono lo studio.</a:t>
            </a:r>
          </a:p>
          <a:p>
            <a:pPr marL="0" indent="0" algn="just">
              <a:buNone/>
            </a:pPr>
            <a:r>
              <a:rPr lang="it-IT" dirty="0"/>
              <a:t>Alla ricerca collaborarono numerosi assistenti e consulenti.</a:t>
            </a:r>
          </a:p>
        </p:txBody>
      </p:sp>
    </p:spTree>
    <p:extLst>
      <p:ext uri="{BB962C8B-B14F-4D97-AF65-F5344CB8AC3E}">
        <p14:creationId xmlns:p14="http://schemas.microsoft.com/office/powerpoint/2010/main" val="1866201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76601CB-0F80-24D6-B338-6AE3B1BAA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497151"/>
            <a:ext cx="11229622" cy="5663952"/>
          </a:xfrm>
          <a:solidFill>
            <a:srgbClr val="FFFF00"/>
          </a:solidFill>
        </p:spPr>
        <p:txBody>
          <a:bodyPr/>
          <a:lstStyle/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Fra gli assistenti c’era anche </a:t>
            </a:r>
            <a:r>
              <a:rPr lang="it-IT" b="1" dirty="0">
                <a:solidFill>
                  <a:srgbClr val="FF0000"/>
                </a:solidFill>
              </a:rPr>
              <a:t>Arnold ROSE </a:t>
            </a:r>
            <a:r>
              <a:rPr lang="it-IT" dirty="0">
                <a:solidFill>
                  <a:schemeClr val="bg1"/>
                </a:solidFill>
              </a:rPr>
              <a:t>che in seguitò pubblicò un proprio lavoro, </a:t>
            </a:r>
            <a:r>
              <a:rPr lang="it-IT" b="1" dirty="0">
                <a:solidFill>
                  <a:srgbClr val="FF0000"/>
                </a:solidFill>
              </a:rPr>
              <a:t>THE NEGRO IN AMERICA</a:t>
            </a:r>
            <a:r>
              <a:rPr lang="it-IT" dirty="0">
                <a:solidFill>
                  <a:schemeClr val="bg1"/>
                </a:solidFill>
              </a:rPr>
              <a:t>, che nella struttura base è una versione abbreviata dell’opera principale.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Nel </a:t>
            </a:r>
            <a:r>
              <a:rPr lang="it-IT" b="1" dirty="0">
                <a:solidFill>
                  <a:srgbClr val="FF0000"/>
                </a:solidFill>
              </a:rPr>
              <a:t>settembre 1939 </a:t>
            </a:r>
            <a:r>
              <a:rPr lang="it-IT" dirty="0">
                <a:solidFill>
                  <a:schemeClr val="bg1"/>
                </a:solidFill>
              </a:rPr>
              <a:t>i tedeschi </a:t>
            </a:r>
            <a:r>
              <a:rPr lang="it-IT" b="1" dirty="0">
                <a:solidFill>
                  <a:srgbClr val="FF0000"/>
                </a:solidFill>
              </a:rPr>
              <a:t>invasero la Polonia </a:t>
            </a:r>
            <a:r>
              <a:rPr lang="it-IT" dirty="0">
                <a:solidFill>
                  <a:schemeClr val="bg1"/>
                </a:solidFill>
              </a:rPr>
              <a:t>e nell’aprile del 1940 avanzarono in Norvegia e in Danimarca. A questo punto, </a:t>
            </a:r>
            <a:r>
              <a:rPr lang="it-IT" b="1" dirty="0">
                <a:solidFill>
                  <a:srgbClr val="FF0000"/>
                </a:solidFill>
              </a:rPr>
              <a:t>M. sentì il dovere di rientrare in Svezia.</a:t>
            </a:r>
            <a:r>
              <a:rPr lang="it-IT" dirty="0">
                <a:solidFill>
                  <a:schemeClr val="bg1"/>
                </a:solidFill>
              </a:rPr>
              <a:t> Ritornò a Stoccolma insieme a </a:t>
            </a:r>
            <a:r>
              <a:rPr lang="it-IT" dirty="0" err="1">
                <a:solidFill>
                  <a:schemeClr val="bg1"/>
                </a:solidFill>
              </a:rPr>
              <a:t>Sterner</a:t>
            </a:r>
            <a:r>
              <a:rPr lang="it-IT" dirty="0">
                <a:solidFill>
                  <a:schemeClr val="bg1"/>
                </a:solidFill>
              </a:rPr>
              <a:t>, lasciando </a:t>
            </a:r>
            <a:r>
              <a:rPr lang="it-IT" dirty="0" err="1">
                <a:solidFill>
                  <a:schemeClr val="bg1"/>
                </a:solidFill>
              </a:rPr>
              <a:t>Stouffer</a:t>
            </a:r>
            <a:r>
              <a:rPr lang="it-IT" dirty="0">
                <a:solidFill>
                  <a:schemeClr val="bg1"/>
                </a:solidFill>
              </a:rPr>
              <a:t> a capo della ricerca.</a:t>
            </a:r>
          </a:p>
          <a:p>
            <a:pPr marL="0" indent="0" algn="just">
              <a:buNone/>
            </a:pPr>
            <a:r>
              <a:rPr lang="it-IT" dirty="0" err="1">
                <a:solidFill>
                  <a:schemeClr val="bg1"/>
                </a:solidFill>
              </a:rPr>
              <a:t>Stouffer</a:t>
            </a:r>
            <a:r>
              <a:rPr lang="it-IT" dirty="0">
                <a:solidFill>
                  <a:schemeClr val="bg1"/>
                </a:solidFill>
              </a:rPr>
              <a:t> si assunse il compitò di completare la ricerca entro il settembre del 1940.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La </a:t>
            </a:r>
            <a:r>
              <a:rPr lang="it-IT" b="1" dirty="0" err="1">
                <a:solidFill>
                  <a:srgbClr val="FF0000"/>
                </a:solidFill>
              </a:rPr>
              <a:t>Carnagie</a:t>
            </a:r>
            <a:r>
              <a:rPr lang="it-IT" b="1" dirty="0">
                <a:solidFill>
                  <a:srgbClr val="FF0000"/>
                </a:solidFill>
              </a:rPr>
              <a:t> Corporation </a:t>
            </a:r>
            <a:r>
              <a:rPr lang="it-IT" dirty="0">
                <a:solidFill>
                  <a:schemeClr val="bg1"/>
                </a:solidFill>
              </a:rPr>
              <a:t>aveva richiesto un vasto studio comprendente «</a:t>
            </a:r>
            <a:r>
              <a:rPr lang="it-IT" b="1" dirty="0">
                <a:solidFill>
                  <a:srgbClr val="FF0000"/>
                </a:solidFill>
              </a:rPr>
              <a:t>la raccolta, l’analisi e l’interpretazione di cognizioni già esistenti</a:t>
            </a:r>
            <a:r>
              <a:rPr lang="it-IT" dirty="0">
                <a:solidFill>
                  <a:schemeClr val="bg1"/>
                </a:solidFill>
              </a:rPr>
              <a:t>». E questo è quanto le fu dato.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Tutto il progetto consiste nella bene organizzata compilazione e nel successivo impiego dell’enorme materiale riguardante il problema dei neri, già accumulato prima che M. e i suoi collaboratori si mettessero al lavoro.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Quando </a:t>
            </a:r>
            <a:r>
              <a:rPr lang="it-IT" dirty="0" err="1">
                <a:solidFill>
                  <a:schemeClr val="bg1"/>
                </a:solidFill>
              </a:rPr>
              <a:t>Stouffer</a:t>
            </a:r>
            <a:r>
              <a:rPr lang="it-IT" dirty="0">
                <a:solidFill>
                  <a:schemeClr val="bg1"/>
                </a:solidFill>
              </a:rPr>
              <a:t> completò la sua parte del programma nel settembre del 1940, ci si rese conto che l’assenza di </a:t>
            </a:r>
            <a:r>
              <a:rPr lang="it-IT" dirty="0" err="1">
                <a:solidFill>
                  <a:schemeClr val="bg1"/>
                </a:solidFill>
              </a:rPr>
              <a:t>Myrdal</a:t>
            </a:r>
            <a:r>
              <a:rPr lang="it-IT" dirty="0">
                <a:solidFill>
                  <a:schemeClr val="bg1"/>
                </a:solidFill>
              </a:rPr>
              <a:t> rendeva incerta la parte rimanente. Si decise allora che un certo numero di collaboratori presentassero alcuni volumi.</a:t>
            </a:r>
          </a:p>
        </p:txBody>
      </p:sp>
    </p:spTree>
    <p:extLst>
      <p:ext uri="{BB962C8B-B14F-4D97-AF65-F5344CB8AC3E}">
        <p14:creationId xmlns:p14="http://schemas.microsoft.com/office/powerpoint/2010/main" val="3694925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76601CB-0F80-24D6-B338-6AE3B1BAA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497151"/>
            <a:ext cx="11229622" cy="5663952"/>
          </a:xfrm>
          <a:solidFill>
            <a:srgbClr val="99CC00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Lo stato di incertezza terminò nel marzo del 1941. M. </a:t>
            </a:r>
            <a:r>
              <a:rPr lang="it-IT" dirty="0" err="1">
                <a:solidFill>
                  <a:schemeClr val="bg1"/>
                </a:solidFill>
              </a:rPr>
              <a:t>potè</a:t>
            </a:r>
            <a:r>
              <a:rPr lang="it-IT" dirty="0">
                <a:solidFill>
                  <a:schemeClr val="bg1"/>
                </a:solidFill>
              </a:rPr>
              <a:t> fare ritorno e stilare la sua relazione finale.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Nel settembre 1941, si unì a M. sia Steiner che Rose. La preparazione fu il frutto dello sforzo combinato di tutti e tre.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Questa fase durò un anno e mezzo. Negli ultimi mesi del 1942, M. e Steiner ritornarono in Svezia affidando a varie persone il compito di dare i tocchi finali al manoscritto.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La relazione uscì nel 1944 e fu subito accolta con favore. </a:t>
            </a:r>
          </a:p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AN AMERICAN DILEMMA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Il libro è vastissimo. Nell’introduzione il problema dei neri viene presentato come un problema morale.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Per la maggioranza degli americani esso rappresentava una </a:t>
            </a:r>
            <a:r>
              <a:rPr lang="it-IT" b="1" dirty="0">
                <a:solidFill>
                  <a:srgbClr val="FF0000"/>
                </a:solidFill>
              </a:rPr>
              <a:t>situazione incresciosa difficile da risolvere e difficile da trascurare.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La società americana è gravata da quella che M. definisce «</a:t>
            </a:r>
            <a:r>
              <a:rPr lang="it-IT" b="1" dirty="0">
                <a:solidFill>
                  <a:srgbClr val="FF0000"/>
                </a:solidFill>
              </a:rPr>
              <a:t>la strana anomalia della presenza dei neri in America</a:t>
            </a:r>
            <a:r>
              <a:rPr lang="it-IT" dirty="0">
                <a:solidFill>
                  <a:schemeClr val="bg1"/>
                </a:solidFill>
              </a:rPr>
              <a:t>». Questo produce uno stato ansioso e un senso di colpa.</a:t>
            </a:r>
          </a:p>
        </p:txBody>
      </p:sp>
    </p:spTree>
    <p:extLst>
      <p:ext uri="{BB962C8B-B14F-4D97-AF65-F5344CB8AC3E}">
        <p14:creationId xmlns:p14="http://schemas.microsoft.com/office/powerpoint/2010/main" val="2701147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76601CB-0F80-24D6-B338-6AE3B1BAA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89" y="337351"/>
            <a:ext cx="11114843" cy="5823752"/>
          </a:xfrm>
          <a:solidFill>
            <a:schemeClr val="tx1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La </a:t>
            </a:r>
            <a:r>
              <a:rPr lang="it-IT" b="1" dirty="0">
                <a:solidFill>
                  <a:srgbClr val="FF0000"/>
                </a:solidFill>
              </a:rPr>
              <a:t>cultura americana è profondamente moralista</a:t>
            </a:r>
            <a:r>
              <a:rPr lang="it-IT" dirty="0">
                <a:solidFill>
                  <a:schemeClr val="bg1"/>
                </a:solidFill>
              </a:rPr>
              <a:t> e il senso di colpa e di ansietà sono particolarmente forti.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Per far luce sul problema dei neri, bisogna esaminare il credo americano. M. crede che esso contenga </a:t>
            </a:r>
            <a:r>
              <a:rPr lang="it-IT" b="1" dirty="0">
                <a:solidFill>
                  <a:srgbClr val="FF0000"/>
                </a:solidFill>
              </a:rPr>
              <a:t>moralismo, razionalismo e fatalismo</a:t>
            </a:r>
            <a:r>
              <a:rPr lang="it-IT" dirty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E’ sempre vivo nel cuore dell’America il </a:t>
            </a:r>
            <a:r>
              <a:rPr lang="it-IT" b="1" dirty="0">
                <a:solidFill>
                  <a:srgbClr val="FF0000"/>
                </a:solidFill>
              </a:rPr>
              <a:t>conflitto tra il credo americano e la valutazione a livello particolare di vita individuale e di gruppo</a:t>
            </a:r>
            <a:r>
              <a:rPr lang="it-IT" dirty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Il problema dei neri non consiste tanto in che cosa fare dei neri, ma piuttosto nel </a:t>
            </a:r>
            <a:r>
              <a:rPr lang="it-IT" b="1" dirty="0">
                <a:solidFill>
                  <a:srgbClr val="FF0000"/>
                </a:solidFill>
              </a:rPr>
              <a:t>come guidare l’americano a conciliare i propri principi cristiani con il suo contegno ed i suoi atteggiamenti nelle sue relazioni con i neri.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M. si propone di rendere non più possibile agli americani di sostenere ulteriormente opinioni che avevano consentito loro di tenere un atteggiamento ingiustificabile verso i neri.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A questo scopo egli si prefigge di accertare quale fosse la vera realtà sociale riguardante i neri d’America.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Voleva scoprire </a:t>
            </a:r>
            <a:r>
              <a:rPr lang="it-IT" b="1" dirty="0">
                <a:solidFill>
                  <a:srgbClr val="FF0000"/>
                </a:solidFill>
              </a:rPr>
              <a:t>chi fosse e come vivesse il nero d’America</a:t>
            </a:r>
            <a:r>
              <a:rPr lang="it-IT" dirty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Si propone poi di </a:t>
            </a:r>
            <a:r>
              <a:rPr lang="it-IT" b="1" dirty="0">
                <a:solidFill>
                  <a:srgbClr val="FF0000"/>
                </a:solidFill>
              </a:rPr>
              <a:t>comprendere la situazione secondo i bianchi e secondo i neri</a:t>
            </a:r>
            <a:r>
              <a:rPr lang="it-IT" dirty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393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76601CB-0F80-24D6-B338-6AE3B1BAA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941" y="597024"/>
            <a:ext cx="11381173" cy="5663952"/>
          </a:xfrm>
          <a:solidFill>
            <a:srgbClr val="00FFCC"/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Mette in chiaro che il problema dei neri è prima di tutto un problema per i bianchi in America.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Oggi il nero non è più utile e necessario all’uomo bianco e per questo la sua posizione è divenuta precaria, incerta e mutevole.</a:t>
            </a:r>
          </a:p>
          <a:p>
            <a:pPr marL="0" indent="0" algn="just">
              <a:buNone/>
            </a:pPr>
            <a:r>
              <a:rPr lang="it-IT" b="1" dirty="0">
                <a:solidFill>
                  <a:srgbClr val="FF0000"/>
                </a:solidFill>
              </a:rPr>
              <a:t>An America dilemma </a:t>
            </a:r>
            <a:r>
              <a:rPr lang="it-IT" dirty="0">
                <a:solidFill>
                  <a:schemeClr val="bg1"/>
                </a:solidFill>
              </a:rPr>
              <a:t>si presenta come </a:t>
            </a:r>
            <a:r>
              <a:rPr lang="it-IT" b="1" dirty="0">
                <a:solidFill>
                  <a:srgbClr val="FF0000"/>
                </a:solidFill>
              </a:rPr>
              <a:t>un’analisi e non come una descrizione</a:t>
            </a:r>
            <a:r>
              <a:rPr lang="it-IT" dirty="0">
                <a:solidFill>
                  <a:schemeClr val="bg1"/>
                </a:solidFill>
              </a:rPr>
              <a:t>. I fatti sono presentati perché hanno </a:t>
            </a:r>
            <a:r>
              <a:rPr lang="it-IT" b="1" dirty="0">
                <a:solidFill>
                  <a:srgbClr val="FF0000"/>
                </a:solidFill>
              </a:rPr>
              <a:t>valore interpretativo</a:t>
            </a:r>
            <a:r>
              <a:rPr lang="it-IT" dirty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I primi capitoli presentano uno schema del «</a:t>
            </a:r>
            <a:r>
              <a:rPr lang="it-IT" b="1" dirty="0">
                <a:solidFill>
                  <a:srgbClr val="FF0000"/>
                </a:solidFill>
              </a:rPr>
              <a:t>credo americano</a:t>
            </a:r>
            <a:r>
              <a:rPr lang="it-IT" dirty="0">
                <a:solidFill>
                  <a:schemeClr val="bg1"/>
                </a:solidFill>
              </a:rPr>
              <a:t>».</a:t>
            </a:r>
          </a:p>
          <a:p>
            <a:pPr marL="0" indent="0" algn="just">
              <a:buNone/>
            </a:pPr>
            <a:r>
              <a:rPr lang="it-IT" b="1" dirty="0">
                <a:solidFill>
                  <a:srgbClr val="FF0000"/>
                </a:solidFill>
              </a:rPr>
              <a:t>L’America combatte eternamente per la sua anima</a:t>
            </a:r>
            <a:r>
              <a:rPr lang="it-IT" dirty="0">
                <a:solidFill>
                  <a:schemeClr val="bg1"/>
                </a:solidFill>
              </a:rPr>
              <a:t>. </a:t>
            </a:r>
            <a:r>
              <a:rPr lang="it-IT" b="1" dirty="0">
                <a:solidFill>
                  <a:srgbClr val="FF0000"/>
                </a:solidFill>
              </a:rPr>
              <a:t>Gli ideali del credo americano </a:t>
            </a:r>
            <a:r>
              <a:rPr lang="it-IT" dirty="0">
                <a:solidFill>
                  <a:schemeClr val="bg1"/>
                </a:solidFill>
              </a:rPr>
              <a:t>– dignità di ogni essere umano, uguaglianza di tutti  gli uomini, diritti inalienabili di libertà, giustizia e giuste aspirazioni – </a:t>
            </a:r>
            <a:r>
              <a:rPr lang="it-IT" b="1" dirty="0">
                <a:solidFill>
                  <a:srgbClr val="FF0000"/>
                </a:solidFill>
              </a:rPr>
              <a:t>sono diventati la legge suprema del paese</a:t>
            </a:r>
            <a:r>
              <a:rPr lang="it-IT" dirty="0">
                <a:solidFill>
                  <a:schemeClr val="bg1"/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C’è però un </a:t>
            </a:r>
            <a:r>
              <a:rPr lang="it-IT" b="1" dirty="0">
                <a:solidFill>
                  <a:srgbClr val="FF0000"/>
                </a:solidFill>
              </a:rPr>
              <a:t>divario costante tra tali ideali e la realtà del comportamento pubblico e interpersonale</a:t>
            </a:r>
            <a:r>
              <a:rPr lang="it-IT" dirty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I neri, al pari dei bianchi, sono sotto l’influsso della «grande suggestione nazionale».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Secondo M. </a:t>
            </a:r>
            <a:r>
              <a:rPr lang="it-IT" b="1" dirty="0">
                <a:solidFill>
                  <a:srgbClr val="FF0000"/>
                </a:solidFill>
              </a:rPr>
              <a:t>il credo americano </a:t>
            </a:r>
            <a:r>
              <a:rPr lang="it-IT" dirty="0">
                <a:solidFill>
                  <a:schemeClr val="bg1"/>
                </a:solidFill>
              </a:rPr>
              <a:t>può farsi risalire a </a:t>
            </a:r>
            <a:r>
              <a:rPr lang="it-IT" b="1" dirty="0">
                <a:solidFill>
                  <a:srgbClr val="FF0000"/>
                </a:solidFill>
              </a:rPr>
              <a:t>tre origini europee</a:t>
            </a:r>
            <a:r>
              <a:rPr lang="it-IT" dirty="0">
                <a:solidFill>
                  <a:schemeClr val="bg1"/>
                </a:solidFill>
              </a:rPr>
              <a:t>: la filosofia umanistico-liberale dell’Illuminismo, l’insegnamento democratico del cristianesimo protestante, il sistema giuridico inglese da cui trae origine quello americano.</a:t>
            </a:r>
          </a:p>
        </p:txBody>
      </p:sp>
    </p:spTree>
    <p:extLst>
      <p:ext uri="{BB962C8B-B14F-4D97-AF65-F5344CB8AC3E}">
        <p14:creationId xmlns:p14="http://schemas.microsoft.com/office/powerpoint/2010/main" val="2423117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76601CB-0F80-24D6-B338-6AE3B1BAA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45" y="352697"/>
            <a:ext cx="11229622" cy="5985960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it-IT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La </a:t>
            </a:r>
            <a:r>
              <a:rPr lang="it-IT" dirty="0">
                <a:solidFill>
                  <a:schemeClr val="bg1"/>
                </a:solidFill>
              </a:rPr>
              <a:t>spiegazione popolare del divario tra ideali e comportamento concreto è che gli americani agiscono ipocritamente.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La pressione esercitata sulla società </a:t>
            </a:r>
            <a:r>
              <a:rPr lang="it-IT" dirty="0" err="1">
                <a:solidFill>
                  <a:schemeClr val="bg1"/>
                </a:solidFill>
              </a:rPr>
              <a:t>affinchè</a:t>
            </a:r>
            <a:r>
              <a:rPr lang="it-IT" dirty="0">
                <a:solidFill>
                  <a:schemeClr val="bg1"/>
                </a:solidFill>
              </a:rPr>
              <a:t> viva secondo i suoi ideali e le sue leggi è molto forte.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M. Afferma che, entro certi limiti, il problema dei neri è sempre presente alla mente dei bianchi.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I neri soddisfatti sono pochi e gli americani sentono continuamente agitare il problema nero dalla stampa e nelle pubbliche discussioni.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All’epoca di M. </a:t>
            </a:r>
            <a:r>
              <a:rPr lang="it-IT" b="1" dirty="0">
                <a:solidFill>
                  <a:srgbClr val="FF0000"/>
                </a:solidFill>
              </a:rPr>
              <a:t>il problema dei neri non era dominante ma vi erano già i sintomi della sua crescente importanza</a:t>
            </a:r>
            <a:r>
              <a:rPr lang="it-IT" dirty="0">
                <a:solidFill>
                  <a:schemeClr val="bg1"/>
                </a:solidFill>
              </a:rPr>
              <a:t>. Gli eventi offrivano ai neri la possibilità di conquiste maggiori.</a:t>
            </a:r>
          </a:p>
          <a:p>
            <a:pPr marL="0" indent="0" algn="just">
              <a:buNone/>
            </a:pPr>
            <a:r>
              <a:rPr lang="it-IT" b="1" dirty="0">
                <a:solidFill>
                  <a:srgbClr val="FF0000"/>
                </a:solidFill>
              </a:rPr>
              <a:t>In altre parole, non è la posizione assoluta che causa lo scontento, ma piuttosto la consapevolezza della possibilità di uguaglianza</a:t>
            </a:r>
            <a:r>
              <a:rPr lang="it-IT" b="1" dirty="0" smtClean="0">
                <a:solidFill>
                  <a:srgbClr val="FF000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Il problema dei neri interessa in misura diversa i bianchi e per molti di essi non costituisce un problema dominante.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Per i neri, il problema della loro relazione con la società americana è di suprema importanza, perché avvertono continuamente il loro stato di inferiorità.</a:t>
            </a:r>
          </a:p>
          <a:p>
            <a:pPr marL="0" indent="0" algn="just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it-IT" b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9347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76601CB-0F80-24D6-B338-6AE3B1BAA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497151"/>
            <a:ext cx="11229622" cy="5663952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M. </a:t>
            </a:r>
            <a:r>
              <a:rPr lang="it-IT" dirty="0">
                <a:solidFill>
                  <a:schemeClr val="bg1"/>
                </a:solidFill>
              </a:rPr>
              <a:t>p</a:t>
            </a:r>
            <a:r>
              <a:rPr lang="it-IT" dirty="0" smtClean="0">
                <a:solidFill>
                  <a:schemeClr val="bg1"/>
                </a:solidFill>
              </a:rPr>
              <a:t>ropone un parallelismo tra la posizione del nero e quella della donna.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Inoltre M. sostiene che, nonostante questa sia la situazione di fatto, avviene che moltissimi, specialmente americani bianchi, non siano disposti ad accettare i fatti.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Specialmente negli stati del sud, molti negavano l’esistenza del problema dei neri.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M. la definisce una «</a:t>
            </a:r>
            <a:r>
              <a:rPr lang="it-IT" b="1" dirty="0">
                <a:solidFill>
                  <a:srgbClr val="FF0000"/>
                </a:solidFill>
              </a:rPr>
              <a:t>cristallizzazione di un’evasione morale</a:t>
            </a:r>
            <a:r>
              <a:rPr lang="it-IT" dirty="0" smtClean="0">
                <a:solidFill>
                  <a:schemeClr val="bg1"/>
                </a:solidFill>
              </a:rPr>
              <a:t>». Egli rilevò una tendenza altrettanto diffusa a ignorare i fatti scientifici riguardanti la razza accumulatisi nel corso del secolo scorso. Egli si convinse che questa voluta ignoranza sui neri fosse estremamente diffusa sia nel Nord, sia nel Sud dove </a:t>
            </a:r>
            <a:r>
              <a:rPr lang="it-IT" b="1" dirty="0">
                <a:solidFill>
                  <a:srgbClr val="FF0000"/>
                </a:solidFill>
              </a:rPr>
              <a:t>i bianchi si illudono di «conoscere il nero</a:t>
            </a:r>
            <a:r>
              <a:rPr lang="it-IT" b="1" dirty="0" smtClean="0">
                <a:solidFill>
                  <a:srgbClr val="FF0000"/>
                </a:solidFill>
              </a:rPr>
              <a:t>».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Egli inoltre rilevò che </a:t>
            </a:r>
            <a:r>
              <a:rPr lang="it-IT" b="1" dirty="0">
                <a:solidFill>
                  <a:srgbClr val="FF0000"/>
                </a:solidFill>
              </a:rPr>
              <a:t>l’estensione dell’ignoranza personale aumentava col declinare dei contatti istituzionalizzati fra bianchi e neri</a:t>
            </a:r>
            <a:r>
              <a:rPr lang="it-IT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Per molti uomini del Nord, gli unici contatti coi neri erano indiretti e impersonali. La stessa tendenza aumentava nel Sud, senza che gli uomini del sud se ne rendessero conto.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Una delle grandi differenze tra le minoranze di immigrati di ogni genere e i neri sta nel fatto che quasi tutte le minoranze di immigrati dall’Europa e dall’America Latina sono riuscite e sono state autorizzate a dimenticare le loro origini.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97349"/>
      </p:ext>
    </p:extLst>
  </p:cSld>
  <p:clrMapOvr>
    <a:masterClrMapping/>
  </p:clrMapOvr>
</p:sld>
</file>

<file path=ppt/theme/theme1.xml><?xml version="1.0" encoding="utf-8"?>
<a:theme xmlns:a="http://schemas.openxmlformats.org/drawingml/2006/main" name="Sezione">
  <a:themeElements>
    <a:clrScheme name="Sezion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zion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Override1.xml><?xml version="1.0" encoding="utf-8"?>
<a:themeOverride xmlns:a="http://schemas.openxmlformats.org/drawingml/2006/main">
  <a:clrScheme name="Sezione">
    <a:dk1>
      <a:sysClr val="windowText" lastClr="000000"/>
    </a:dk1>
    <a:lt1>
      <a:sysClr val="window" lastClr="FFFFFF"/>
    </a:lt1>
    <a:dk2>
      <a:srgbClr val="146194"/>
    </a:dk2>
    <a:lt2>
      <a:srgbClr val="76DBF4"/>
    </a:lt2>
    <a:accent1>
      <a:srgbClr val="052F61"/>
    </a:accent1>
    <a:accent2>
      <a:srgbClr val="A50E82"/>
    </a:accent2>
    <a:accent3>
      <a:srgbClr val="14967C"/>
    </a:accent3>
    <a:accent4>
      <a:srgbClr val="6A9E1F"/>
    </a:accent4>
    <a:accent5>
      <a:srgbClr val="E87D37"/>
    </a:accent5>
    <a:accent6>
      <a:srgbClr val="C62324"/>
    </a:accent6>
    <a:hlink>
      <a:srgbClr val="0D2E46"/>
    </a:hlink>
    <a:folHlink>
      <a:srgbClr val="356A9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2321</Words>
  <Application>Microsoft Office PowerPoint</Application>
  <PresentationFormat>Personalizzato</PresentationFormat>
  <Paragraphs>106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Sezione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SERRA ROSEMARY</dc:creator>
  <cp:lastModifiedBy>Rosemary</cp:lastModifiedBy>
  <cp:revision>21</cp:revision>
  <dcterms:created xsi:type="dcterms:W3CDTF">2022-11-19T13:43:50Z</dcterms:created>
  <dcterms:modified xsi:type="dcterms:W3CDTF">2022-11-21T06:23:39Z</dcterms:modified>
</cp:coreProperties>
</file>