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70" r:id="rId15"/>
    <p:sldId id="271" r:id="rId16"/>
    <p:sldId id="272" r:id="rId17"/>
    <p:sldId id="273" r:id="rId18"/>
    <p:sldId id="264" r:id="rId19"/>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1DF67"/>
    <a:srgbClr val="71D5E9"/>
    <a:srgbClr val="F084D9"/>
    <a:srgbClr val="CD88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9" name="Sottotitolo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a:t>Fare clic per modificare lo stile del sottotitolo dello schema</a:t>
            </a:r>
            <a:endParaRPr kumimoji="0" lang="en-US"/>
          </a:p>
        </p:txBody>
      </p:sp>
      <p:sp>
        <p:nvSpPr>
          <p:cNvPr id="28" name="Titolo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it-IT"/>
              <a:t>Fare clic per modificare lo stile del titolo</a:t>
            </a:r>
            <a:endParaRPr kumimoji="0" lang="en-US"/>
          </a:p>
        </p:txBody>
      </p:sp>
      <p:cxnSp>
        <p:nvCxnSpPr>
          <p:cNvPr id="8" name="Connettore 1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Connettore 1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e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Segnaposto data 14"/>
          <p:cNvSpPr>
            <a:spLocks noGrp="1"/>
          </p:cNvSpPr>
          <p:nvPr>
            <p:ph type="dt" sz="half" idx="10"/>
          </p:nvPr>
        </p:nvSpPr>
        <p:spPr/>
        <p:txBody>
          <a:bodyPr/>
          <a:lstStyle/>
          <a:p>
            <a:fld id="{7F49D355-16BD-4E45-BD9A-5EA878CF7CBD}" type="datetimeFigureOut">
              <a:rPr lang="it-IT" smtClean="0"/>
              <a:t>30/11/2022</a:t>
            </a:fld>
            <a:endParaRPr lang="it-IT"/>
          </a:p>
        </p:txBody>
      </p:sp>
      <p:sp>
        <p:nvSpPr>
          <p:cNvPr id="16" name="Segnaposto numero diapositiva 15"/>
          <p:cNvSpPr>
            <a:spLocks noGrp="1"/>
          </p:cNvSpPr>
          <p:nvPr>
            <p:ph type="sldNum" sz="quarter" idx="11"/>
          </p:nvPr>
        </p:nvSpPr>
        <p:spPr/>
        <p:txBody>
          <a:bodyPr/>
          <a:lstStyle/>
          <a:p>
            <a:fld id="{E7A41E1B-4F70-4964-A407-84C68BE8251C}" type="slidenum">
              <a:rPr lang="it-IT" smtClean="0"/>
              <a:t>‹N›</a:t>
            </a:fld>
            <a:endParaRPr lang="it-IT"/>
          </a:p>
        </p:txBody>
      </p:sp>
      <p:sp>
        <p:nvSpPr>
          <p:cNvPr id="17" name="Segnaposto piè di pagina 16"/>
          <p:cNvSpPr>
            <a:spLocks noGrp="1"/>
          </p:cNvSpPr>
          <p:nvPr>
            <p:ph type="ftr" sz="quarter" idx="12"/>
          </p:nvPr>
        </p:nvSpPr>
        <p:spPr/>
        <p:txBody>
          <a:bodyPr/>
          <a:lstStyle/>
          <a:p>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7F49D355-16BD-4E45-BD9A-5EA878CF7CBD}" type="datetimeFigureOut">
              <a:rPr lang="it-IT" smtClean="0"/>
              <a:t>30/11/2022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7F49D355-16BD-4E45-BD9A-5EA878CF7CBD}" type="datetimeFigureOut">
              <a:rPr lang="it-IT" smtClean="0"/>
              <a:t>30/11/2022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9" name="Segnaposto contenuto 8"/>
          <p:cNvSpPr>
            <a:spLocks noGrp="1"/>
          </p:cNvSpPr>
          <p:nvPr>
            <p:ph idx="1"/>
          </p:nvPr>
        </p:nvSpPr>
        <p:spPr>
          <a:xfrm>
            <a:off x="457200" y="1524000"/>
            <a:ext cx="8229600" cy="4572000"/>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14" name="Segnaposto data 13"/>
          <p:cNvSpPr>
            <a:spLocks noGrp="1"/>
          </p:cNvSpPr>
          <p:nvPr>
            <p:ph type="dt" sz="half" idx="14"/>
          </p:nvPr>
        </p:nvSpPr>
        <p:spPr/>
        <p:txBody>
          <a:bodyPr/>
          <a:lstStyle/>
          <a:p>
            <a:fld id="{7F49D355-16BD-4E45-BD9A-5EA878CF7CBD}" type="datetimeFigureOut">
              <a:rPr lang="it-IT" smtClean="0"/>
              <a:t>30/11/2022</a:t>
            </a:fld>
            <a:endParaRPr lang="it-IT"/>
          </a:p>
        </p:txBody>
      </p:sp>
      <p:sp>
        <p:nvSpPr>
          <p:cNvPr id="15" name="Segnaposto numero diapositiva 14"/>
          <p:cNvSpPr>
            <a:spLocks noGrp="1"/>
          </p:cNvSpPr>
          <p:nvPr>
            <p:ph type="sldNum" sz="quarter" idx="15"/>
          </p:nvPr>
        </p:nvSpPr>
        <p:spPr/>
        <p:txBody>
          <a:bodyPr/>
          <a:lstStyle>
            <a:lvl1pPr algn="ctr">
              <a:defRPr/>
            </a:lvl1pPr>
          </a:lstStyle>
          <a:p>
            <a:fld id="{E7A41E1B-4F70-4964-A407-84C68BE8251C}" type="slidenum">
              <a:rPr lang="it-IT" smtClean="0"/>
              <a:t>‹N›</a:t>
            </a:fld>
            <a:endParaRPr lang="it-IT"/>
          </a:p>
        </p:txBody>
      </p:sp>
      <p:sp>
        <p:nvSpPr>
          <p:cNvPr id="16" name="Segnaposto piè di pagina 15"/>
          <p:cNvSpPr>
            <a:spLocks noGrp="1"/>
          </p:cNvSpPr>
          <p:nvPr>
            <p:ph type="ftr" sz="quarter" idx="16"/>
          </p:nvPr>
        </p:nvSpPr>
        <p:spPr/>
        <p:txBody>
          <a:bodyPr/>
          <a:lstStyle/>
          <a:p>
            <a:endParaRPr lang="it-IT"/>
          </a:p>
        </p:txBody>
      </p:sp>
      <p:sp>
        <p:nvSpPr>
          <p:cNvPr id="17" name="Titolo 16"/>
          <p:cNvSpPr>
            <a:spLocks noGrp="1"/>
          </p:cNvSpPr>
          <p:nvPr>
            <p:ph type="title"/>
          </p:nvPr>
        </p:nvSpPr>
        <p:spPr/>
        <p:txBody>
          <a:bodyPr rtlCol="0" anchor="b" anchorCtr="0"/>
          <a:lstStyle/>
          <a:p>
            <a:r>
              <a:rPr kumimoji="0" lang="it-IT"/>
              <a:t>Fare clic per modificare lo stile del titolo</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4" name="Segnaposto data 3"/>
          <p:cNvSpPr>
            <a:spLocks noGrp="1"/>
          </p:cNvSpPr>
          <p:nvPr>
            <p:ph type="dt" sz="half" idx="10"/>
          </p:nvPr>
        </p:nvSpPr>
        <p:spPr/>
        <p:txBody>
          <a:bodyPr/>
          <a:lstStyle/>
          <a:p>
            <a:fld id="{7F49D355-16BD-4E45-BD9A-5EA878CF7CBD}" type="datetimeFigureOut">
              <a:rPr lang="it-IT" smtClean="0"/>
              <a:t>30/11/2022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
        <p:nvSpPr>
          <p:cNvPr id="2" name="Titolo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it-IT"/>
              <a:t>Fare clic per modificare lo stile del titolo</a:t>
            </a:r>
            <a:endParaRPr kumimoji="0" lang="en-US"/>
          </a:p>
        </p:txBody>
      </p:sp>
      <p:sp>
        <p:nvSpPr>
          <p:cNvPr id="3" name="Segnaposto testo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a:t>Fare clic per modificare stili del testo dello schema</a:t>
            </a:r>
          </a:p>
        </p:txBody>
      </p:sp>
      <p:cxnSp>
        <p:nvCxnSpPr>
          <p:cNvPr id="7" name="Connettore 1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5" name="Segnaposto data 4"/>
          <p:cNvSpPr>
            <a:spLocks noGrp="1"/>
          </p:cNvSpPr>
          <p:nvPr>
            <p:ph type="dt" sz="half" idx="10"/>
          </p:nvPr>
        </p:nvSpPr>
        <p:spPr/>
        <p:txBody>
          <a:bodyPr/>
          <a:lstStyle/>
          <a:p>
            <a:fld id="{7F49D355-16BD-4E45-BD9A-5EA878CF7CBD}" type="datetimeFigureOut">
              <a:rPr lang="it-IT" smtClean="0"/>
              <a:t>30/11/2022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t>‹N›</a:t>
            </a:fld>
            <a:endParaRPr lang="it-IT"/>
          </a:p>
        </p:txBody>
      </p:sp>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11" name="Segnaposto contenuto 10"/>
          <p:cNvSpPr>
            <a:spLocks noGrp="1"/>
          </p:cNvSpPr>
          <p:nvPr>
            <p:ph sz="half" idx="1"/>
          </p:nvPr>
        </p:nvSpPr>
        <p:spPr>
          <a:xfrm>
            <a:off x="457200" y="1524000"/>
            <a:ext cx="4059936" cy="4572000"/>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13" name="Segnaposto contenuto 12"/>
          <p:cNvSpPr>
            <a:spLocks noGrp="1"/>
          </p:cNvSpPr>
          <p:nvPr>
            <p:ph sz="half" idx="2"/>
          </p:nvPr>
        </p:nvSpPr>
        <p:spPr>
          <a:xfrm>
            <a:off x="4648200" y="1524000"/>
            <a:ext cx="4059936" cy="4572000"/>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9" name="Segnaposto numero diapositiva 8"/>
          <p:cNvSpPr>
            <a:spLocks noGrp="1"/>
          </p:cNvSpPr>
          <p:nvPr>
            <p:ph type="sldNum" sz="quarter" idx="12"/>
          </p:nvPr>
        </p:nvSpPr>
        <p:spPr/>
        <p:txBody>
          <a:bodyPr/>
          <a:lstStyle/>
          <a:p>
            <a:fld id="{E7A41E1B-4F70-4964-A407-84C68BE8251C}" type="slidenum">
              <a:rPr lang="it-IT" smtClean="0"/>
              <a:t>‹N›</a:t>
            </a:fld>
            <a:endParaRPr lang="it-IT"/>
          </a:p>
        </p:txBody>
      </p:sp>
      <p:sp>
        <p:nvSpPr>
          <p:cNvPr id="8" name="Segnaposto piè di pagina 7"/>
          <p:cNvSpPr>
            <a:spLocks noGrp="1"/>
          </p:cNvSpPr>
          <p:nvPr>
            <p:ph type="ftr" sz="quarter" idx="11"/>
          </p:nvPr>
        </p:nvSpPr>
        <p:spPr/>
        <p:txBody>
          <a:bodyPr/>
          <a:lstStyle/>
          <a:p>
            <a:endParaRPr lang="it-IT"/>
          </a:p>
        </p:txBody>
      </p:sp>
      <p:sp>
        <p:nvSpPr>
          <p:cNvPr id="7" name="Segnaposto data 6"/>
          <p:cNvSpPr>
            <a:spLocks noGrp="1"/>
          </p:cNvSpPr>
          <p:nvPr>
            <p:ph type="dt" sz="half" idx="10"/>
          </p:nvPr>
        </p:nvSpPr>
        <p:spPr/>
        <p:txBody>
          <a:bodyPr/>
          <a:lstStyle/>
          <a:p>
            <a:fld id="{7F49D355-16BD-4E45-BD9A-5EA878CF7CBD}" type="datetimeFigureOut">
              <a:rPr lang="it-IT" smtClean="0"/>
              <a:t>30/11/2022</a:t>
            </a:fld>
            <a:endParaRPr lang="it-IT"/>
          </a:p>
        </p:txBody>
      </p:sp>
      <p:sp>
        <p:nvSpPr>
          <p:cNvPr id="3" name="Segnaposto testo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a:t>Fare clic per modificare stili del testo dello schema</a:t>
            </a:r>
          </a:p>
        </p:txBody>
      </p:sp>
      <p:sp>
        <p:nvSpPr>
          <p:cNvPr id="32" name="Segnaposto contenuto 31"/>
          <p:cNvSpPr>
            <a:spLocks noGrp="1"/>
          </p:cNvSpPr>
          <p:nvPr>
            <p:ph sz="half" idx="2"/>
          </p:nvPr>
        </p:nvSpPr>
        <p:spPr>
          <a:xfrm>
            <a:off x="457200" y="2201896"/>
            <a:ext cx="4038600" cy="3913632"/>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34" name="Segnaposto contenuto 33"/>
          <p:cNvSpPr>
            <a:spLocks noGrp="1"/>
          </p:cNvSpPr>
          <p:nvPr>
            <p:ph sz="quarter" idx="4"/>
          </p:nvPr>
        </p:nvSpPr>
        <p:spPr>
          <a:xfrm>
            <a:off x="4649788" y="2201896"/>
            <a:ext cx="4038600" cy="3913632"/>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2" name="Titolo 1"/>
          <p:cNvSpPr>
            <a:spLocks noGrp="1"/>
          </p:cNvSpPr>
          <p:nvPr>
            <p:ph type="title"/>
          </p:nvPr>
        </p:nvSpPr>
        <p:spPr>
          <a:xfrm>
            <a:off x="457200" y="155448"/>
            <a:ext cx="8229600" cy="1143000"/>
          </a:xfrm>
        </p:spPr>
        <p:txBody>
          <a:bodyPr anchor="b" anchorCtr="0"/>
          <a:lstStyle>
            <a:lvl1pPr>
              <a:defRPr/>
            </a:lvl1pPr>
          </a:lstStyle>
          <a:p>
            <a:r>
              <a:rPr kumimoji="0" lang="it-IT"/>
              <a:t>Fare clic per modificare lo stile del titolo</a:t>
            </a:r>
            <a:endParaRPr kumimoji="0" lang="en-US"/>
          </a:p>
        </p:txBody>
      </p:sp>
      <p:sp>
        <p:nvSpPr>
          <p:cNvPr id="12" name="Segnaposto testo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a:t>Fare clic per modificare stili del testo dello schema</a:t>
            </a:r>
          </a:p>
        </p:txBody>
      </p:sp>
      <p:cxnSp>
        <p:nvCxnSpPr>
          <p:cNvPr id="10" name="Connettore 1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Connettore 1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p>
            <a:fld id="{7F49D355-16BD-4E45-BD9A-5EA878CF7CBD}" type="datetimeFigureOut">
              <a:rPr lang="it-IT" smtClean="0"/>
              <a:t>30/11/2022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7A41E1B-4F70-4964-A407-84C68BE8251C}" type="slidenum">
              <a:rPr lang="it-IT" smtClean="0"/>
              <a:t>‹N›</a:t>
            </a:fld>
            <a:endParaRPr lang="it-IT"/>
          </a:p>
        </p:txBody>
      </p:sp>
      <p:sp>
        <p:nvSpPr>
          <p:cNvPr id="2" name="Titolo 1"/>
          <p:cNvSpPr>
            <a:spLocks noGrp="1"/>
          </p:cNvSpPr>
          <p:nvPr>
            <p:ph type="title"/>
          </p:nvPr>
        </p:nvSpPr>
        <p:spPr/>
        <p:txBody>
          <a:bodyPr/>
          <a:lstStyle/>
          <a:p>
            <a:r>
              <a:rPr kumimoji="0" lang="it-IT"/>
              <a:t>Fare clic per modificare lo stile del titolo</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F49D355-16BD-4E45-BD9A-5EA878CF7CBD}" type="datetimeFigureOut">
              <a:rPr lang="it-IT" smtClean="0"/>
              <a:t>30/11/2022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9" name="Segnaposto contenuto 28"/>
          <p:cNvSpPr>
            <a:spLocks noGrp="1"/>
          </p:cNvSpPr>
          <p:nvPr>
            <p:ph sz="quarter" idx="1"/>
          </p:nvPr>
        </p:nvSpPr>
        <p:spPr>
          <a:xfrm>
            <a:off x="457200" y="457200"/>
            <a:ext cx="6248400" cy="5715000"/>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3" name="Segnaposto testo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it-IT"/>
              <a:t>Fare clic per modificare stili del testo dello schema</a:t>
            </a:r>
          </a:p>
        </p:txBody>
      </p:sp>
      <p:sp>
        <p:nvSpPr>
          <p:cNvPr id="31" name="Titolo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it-IT"/>
              <a:t>Fare clic per modificare lo stile del titolo</a:t>
            </a:r>
            <a:endParaRPr kumimoji="0" lang="en-US"/>
          </a:p>
        </p:txBody>
      </p:sp>
      <p:sp>
        <p:nvSpPr>
          <p:cNvPr id="8" name="Segnaposto data 7"/>
          <p:cNvSpPr>
            <a:spLocks noGrp="1"/>
          </p:cNvSpPr>
          <p:nvPr>
            <p:ph type="dt" sz="half" idx="14"/>
          </p:nvPr>
        </p:nvSpPr>
        <p:spPr/>
        <p:txBody>
          <a:bodyPr/>
          <a:lstStyle/>
          <a:p>
            <a:fld id="{7F49D355-16BD-4E45-BD9A-5EA878CF7CBD}" type="datetimeFigureOut">
              <a:rPr lang="it-IT" smtClean="0"/>
              <a:t>30/11/2022</a:t>
            </a:fld>
            <a:endParaRPr lang="it-IT"/>
          </a:p>
        </p:txBody>
      </p:sp>
      <p:sp>
        <p:nvSpPr>
          <p:cNvPr id="9" name="Segnaposto numero diapositiva 8"/>
          <p:cNvSpPr>
            <a:spLocks noGrp="1"/>
          </p:cNvSpPr>
          <p:nvPr>
            <p:ph type="sldNum" sz="quarter" idx="15"/>
          </p:nvPr>
        </p:nvSpPr>
        <p:spPr/>
        <p:txBody>
          <a:bodyPr/>
          <a:lstStyle/>
          <a:p>
            <a:fld id="{E7A41E1B-4F70-4964-A407-84C68BE8251C}" type="slidenum">
              <a:rPr lang="it-IT" smtClean="0"/>
              <a:t>‹N›</a:t>
            </a:fld>
            <a:endParaRPr lang="it-IT"/>
          </a:p>
        </p:txBody>
      </p:sp>
      <p:sp>
        <p:nvSpPr>
          <p:cNvPr id="10" name="Segnaposto piè di pagina 9"/>
          <p:cNvSpPr>
            <a:spLocks noGrp="1"/>
          </p:cNvSpPr>
          <p:nvPr>
            <p:ph type="ftr" sz="quarter" idx="16"/>
          </p:nvPr>
        </p:nvSpPr>
        <p:spPr/>
        <p:txBody>
          <a:bodyPr/>
          <a:lstStyle/>
          <a:p>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it-IT"/>
              <a:t>Fare clic per modificare lo stile del titolo</a:t>
            </a:r>
            <a:endParaRPr kumimoji="0" lang="en-US"/>
          </a:p>
        </p:txBody>
      </p:sp>
      <p:sp>
        <p:nvSpPr>
          <p:cNvPr id="3" name="Segnaposto immagine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it-IT"/>
              <a:t>Fare clic sull'icona per inserire un'immagine</a:t>
            </a:r>
            <a:endParaRPr kumimoji="0" lang="en-US"/>
          </a:p>
        </p:txBody>
      </p:sp>
      <p:sp>
        <p:nvSpPr>
          <p:cNvPr id="4" name="Segnaposto testo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it-IT"/>
              <a:t>Fare clic per modificare stili del testo dello schema</a:t>
            </a:r>
          </a:p>
        </p:txBody>
      </p:sp>
      <p:sp>
        <p:nvSpPr>
          <p:cNvPr id="8" name="Segnaposto data 7"/>
          <p:cNvSpPr>
            <a:spLocks noGrp="1"/>
          </p:cNvSpPr>
          <p:nvPr>
            <p:ph type="dt" sz="half" idx="10"/>
          </p:nvPr>
        </p:nvSpPr>
        <p:spPr/>
        <p:txBody>
          <a:bodyPr/>
          <a:lstStyle/>
          <a:p>
            <a:fld id="{7F49D355-16BD-4E45-BD9A-5EA878CF7CBD}" type="datetimeFigureOut">
              <a:rPr lang="it-IT" smtClean="0"/>
              <a:t>30/11/2022</a:t>
            </a:fld>
            <a:endParaRPr lang="it-IT"/>
          </a:p>
        </p:txBody>
      </p:sp>
      <p:sp>
        <p:nvSpPr>
          <p:cNvPr id="9" name="Segnaposto numero diapositiva 8"/>
          <p:cNvSpPr>
            <a:spLocks noGrp="1"/>
          </p:cNvSpPr>
          <p:nvPr>
            <p:ph type="sldNum" sz="quarter" idx="11"/>
          </p:nvPr>
        </p:nvSpPr>
        <p:spPr/>
        <p:txBody>
          <a:bodyPr/>
          <a:lstStyle/>
          <a:p>
            <a:fld id="{E7A41E1B-4F70-4964-A407-84C68BE8251C}" type="slidenum">
              <a:rPr lang="it-IT" smtClean="0"/>
              <a:t>‹N›</a:t>
            </a:fld>
            <a:endParaRPr lang="it-IT"/>
          </a:p>
        </p:txBody>
      </p:sp>
      <p:sp>
        <p:nvSpPr>
          <p:cNvPr id="10" name="Segnaposto piè di pagina 9"/>
          <p:cNvSpPr>
            <a:spLocks noGrp="1"/>
          </p:cNvSpPr>
          <p:nvPr>
            <p:ph type="ftr" sz="quarter" idx="12"/>
          </p:nvPr>
        </p:nvSpPr>
        <p:spPr/>
        <p:txBody>
          <a:bodyPr/>
          <a:lstStyle/>
          <a:p>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Segnaposto testo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it-IT"/>
              <a:t>Fare clic per modificare stili del testo dello schema</a:t>
            </a:r>
          </a:p>
          <a:p>
            <a:pPr lvl="1" eaLnBrk="1" latinLnBrk="0" hangingPunct="1"/>
            <a:r>
              <a:rPr kumimoji="0" lang="it-IT"/>
              <a:t>Secondo livello</a:t>
            </a:r>
          </a:p>
          <a:p>
            <a:pPr lvl="2" eaLnBrk="1" latinLnBrk="0" hangingPunct="1"/>
            <a:r>
              <a:rPr kumimoji="0" lang="it-IT"/>
              <a:t>Terzo livello</a:t>
            </a:r>
          </a:p>
          <a:p>
            <a:pPr lvl="3" eaLnBrk="1" latinLnBrk="0" hangingPunct="1"/>
            <a:r>
              <a:rPr kumimoji="0" lang="it-IT"/>
              <a:t>Quarto livello</a:t>
            </a:r>
          </a:p>
          <a:p>
            <a:pPr lvl="4" eaLnBrk="1" latinLnBrk="0" hangingPunct="1"/>
            <a:r>
              <a:rPr kumimoji="0" lang="it-IT"/>
              <a:t>Quinto livello</a:t>
            </a:r>
            <a:endParaRPr kumimoji="0" lang="en-US"/>
          </a:p>
        </p:txBody>
      </p:sp>
      <p:sp>
        <p:nvSpPr>
          <p:cNvPr id="24" name="Segnaposto data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7F49D355-16BD-4E45-BD9A-5EA878CF7CBD}" type="datetimeFigureOut">
              <a:rPr lang="it-IT" smtClean="0"/>
              <a:t>30/11/2022</a:t>
            </a:fld>
            <a:endParaRPr lang="it-IT"/>
          </a:p>
        </p:txBody>
      </p:sp>
      <p:sp>
        <p:nvSpPr>
          <p:cNvPr id="10" name="Segnaposto piè di pagina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it-IT"/>
          </a:p>
        </p:txBody>
      </p:sp>
      <p:sp>
        <p:nvSpPr>
          <p:cNvPr id="22" name="Segnaposto numero diapositiva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E7A41E1B-4F70-4964-A407-84C68BE8251C}" type="slidenum">
              <a:rPr lang="it-IT" smtClean="0"/>
              <a:t>‹N›</a:t>
            </a:fld>
            <a:endParaRPr lang="it-IT"/>
          </a:p>
        </p:txBody>
      </p:sp>
      <p:sp>
        <p:nvSpPr>
          <p:cNvPr id="5" name="Segnaposto titolo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it-IT"/>
              <a:t>Fare clic per modificare lo stile del titolo</a:t>
            </a:r>
            <a:endParaRPr kumimoji="0" lang="en-US"/>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1.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95536" y="764704"/>
            <a:ext cx="8424936" cy="4946104"/>
          </a:xfrm>
        </p:spPr>
        <p:txBody>
          <a:bodyPr/>
          <a:lstStyle/>
          <a:p>
            <a:endParaRPr lang="it-IT" dirty="0"/>
          </a:p>
          <a:p>
            <a:endParaRPr lang="it-IT" dirty="0"/>
          </a:p>
          <a:p>
            <a:endParaRPr lang="it-IT" dirty="0"/>
          </a:p>
          <a:p>
            <a:endParaRPr lang="it-IT" dirty="0"/>
          </a:p>
          <a:p>
            <a:r>
              <a:rPr lang="it-IT" sz="4800" b="1" dirty="0">
                <a:solidFill>
                  <a:srgbClr val="FF0000"/>
                </a:solidFill>
              </a:rPr>
              <a:t>THE AMERICAN SOLDIER</a:t>
            </a:r>
          </a:p>
        </p:txBody>
      </p:sp>
    </p:spTree>
    <p:extLst>
      <p:ext uri="{BB962C8B-B14F-4D97-AF65-F5344CB8AC3E}">
        <p14:creationId xmlns:p14="http://schemas.microsoft.com/office/powerpoint/2010/main" val="32970389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95536" y="620688"/>
            <a:ext cx="8424936" cy="5976664"/>
          </a:xfrm>
          <a:solidFill>
            <a:srgbClr val="CD8869"/>
          </a:solidFill>
        </p:spPr>
        <p:txBody>
          <a:bodyPr/>
          <a:lstStyle/>
          <a:p>
            <a:pPr algn="l"/>
            <a:r>
              <a:rPr lang="it-IT" dirty="0">
                <a:solidFill>
                  <a:schemeClr val="bg1"/>
                </a:solidFill>
              </a:rPr>
              <a:t>Furono calcolate anche le reazioni soggettive a livello di compagnia. Gli atteggiamenti furono valutati facendo domande relative a tre questioni riguardanti la volontà dei soldati di partecipare ai combattimenti.</a:t>
            </a:r>
          </a:p>
          <a:p>
            <a:pPr algn="l"/>
            <a:r>
              <a:rPr lang="it-IT" dirty="0">
                <a:solidFill>
                  <a:schemeClr val="bg1"/>
                </a:solidFill>
              </a:rPr>
              <a:t>La </a:t>
            </a:r>
            <a:r>
              <a:rPr lang="it-IT" b="1" dirty="0">
                <a:solidFill>
                  <a:srgbClr val="FF0000"/>
                </a:solidFill>
              </a:rPr>
              <a:t>prima</a:t>
            </a:r>
            <a:r>
              <a:rPr lang="it-IT" dirty="0">
                <a:solidFill>
                  <a:schemeClr val="bg1"/>
                </a:solidFill>
              </a:rPr>
              <a:t> questione riguardava la </a:t>
            </a:r>
            <a:r>
              <a:rPr lang="it-IT" b="1" dirty="0">
                <a:solidFill>
                  <a:srgbClr val="FF0000"/>
                </a:solidFill>
              </a:rPr>
              <a:t>disposizione per il combattimento</a:t>
            </a:r>
            <a:r>
              <a:rPr lang="it-IT" dirty="0">
                <a:solidFill>
                  <a:schemeClr val="bg1"/>
                </a:solidFill>
              </a:rPr>
              <a:t>.</a:t>
            </a:r>
          </a:p>
          <a:p>
            <a:pPr algn="l"/>
            <a:r>
              <a:rPr lang="it-IT" dirty="0">
                <a:solidFill>
                  <a:schemeClr val="bg1"/>
                </a:solidFill>
              </a:rPr>
              <a:t>La </a:t>
            </a:r>
            <a:r>
              <a:rPr lang="it-IT" b="1" dirty="0">
                <a:solidFill>
                  <a:srgbClr val="FF0000"/>
                </a:solidFill>
              </a:rPr>
              <a:t>seconda</a:t>
            </a:r>
            <a:r>
              <a:rPr lang="it-IT" dirty="0">
                <a:solidFill>
                  <a:schemeClr val="bg1"/>
                </a:solidFill>
              </a:rPr>
              <a:t> questione era inerente la </a:t>
            </a:r>
            <a:r>
              <a:rPr lang="it-IT" b="1" dirty="0">
                <a:solidFill>
                  <a:srgbClr val="FF0000"/>
                </a:solidFill>
              </a:rPr>
              <a:t>fiducia nella propria resistenza fisica nel combattimento</a:t>
            </a:r>
            <a:r>
              <a:rPr lang="it-IT" dirty="0">
                <a:solidFill>
                  <a:schemeClr val="bg1"/>
                </a:solidFill>
              </a:rPr>
              <a:t>.</a:t>
            </a:r>
          </a:p>
          <a:p>
            <a:pPr algn="l"/>
            <a:r>
              <a:rPr lang="it-IT" dirty="0">
                <a:solidFill>
                  <a:schemeClr val="bg1"/>
                </a:solidFill>
              </a:rPr>
              <a:t>La </a:t>
            </a:r>
            <a:r>
              <a:rPr lang="it-IT" b="1" dirty="0">
                <a:solidFill>
                  <a:srgbClr val="FF0000"/>
                </a:solidFill>
              </a:rPr>
              <a:t>terza</a:t>
            </a:r>
            <a:r>
              <a:rPr lang="it-IT" dirty="0">
                <a:solidFill>
                  <a:schemeClr val="bg1"/>
                </a:solidFill>
              </a:rPr>
              <a:t> questione riguardava la </a:t>
            </a:r>
            <a:r>
              <a:rPr lang="it-IT" b="1" dirty="0">
                <a:solidFill>
                  <a:srgbClr val="FF0000"/>
                </a:solidFill>
              </a:rPr>
              <a:t>fiducia nelle proprie capacità di combattere</a:t>
            </a:r>
            <a:r>
              <a:rPr lang="it-IT" dirty="0">
                <a:solidFill>
                  <a:schemeClr val="bg1"/>
                </a:solidFill>
              </a:rPr>
              <a:t>.</a:t>
            </a:r>
          </a:p>
          <a:p>
            <a:pPr algn="l"/>
            <a:r>
              <a:rPr lang="it-IT" dirty="0">
                <a:solidFill>
                  <a:schemeClr val="bg1"/>
                </a:solidFill>
              </a:rPr>
              <a:t>Le tre questioni vennero considerate come </a:t>
            </a:r>
            <a:r>
              <a:rPr lang="it-IT" b="1" dirty="0">
                <a:solidFill>
                  <a:srgbClr val="FF0000"/>
                </a:solidFill>
              </a:rPr>
              <a:t>tre indici </a:t>
            </a:r>
            <a:r>
              <a:rPr lang="it-IT" dirty="0">
                <a:solidFill>
                  <a:schemeClr val="bg1"/>
                </a:solidFill>
              </a:rPr>
              <a:t>separati </a:t>
            </a:r>
            <a:r>
              <a:rPr lang="it-IT" b="1" dirty="0">
                <a:solidFill>
                  <a:srgbClr val="FF0000"/>
                </a:solidFill>
              </a:rPr>
              <a:t>dell’atteggiamento verso il combattimento</a:t>
            </a:r>
            <a:r>
              <a:rPr lang="it-IT" dirty="0">
                <a:solidFill>
                  <a:schemeClr val="bg1"/>
                </a:solidFill>
              </a:rPr>
              <a:t>.</a:t>
            </a:r>
          </a:p>
          <a:p>
            <a:pPr algn="l"/>
            <a:r>
              <a:rPr lang="it-IT" dirty="0">
                <a:solidFill>
                  <a:schemeClr val="bg1"/>
                </a:solidFill>
              </a:rPr>
              <a:t>L’indagine dimostrò che vi era una correlazione soddisfacente fra gli atteggiamenti </a:t>
            </a:r>
            <a:r>
              <a:rPr lang="it-IT" dirty="0" err="1">
                <a:solidFill>
                  <a:schemeClr val="bg1"/>
                </a:solidFill>
              </a:rPr>
              <a:t>pre</a:t>
            </a:r>
            <a:r>
              <a:rPr lang="it-IT" dirty="0">
                <a:solidFill>
                  <a:schemeClr val="bg1"/>
                </a:solidFill>
              </a:rPr>
              <a:t>-combattimento e l’effettivo comportamento in battaglia giudicato secondo il </a:t>
            </a:r>
            <a:r>
              <a:rPr lang="it-IT" b="1" dirty="0">
                <a:solidFill>
                  <a:srgbClr val="FF0000"/>
                </a:solidFill>
              </a:rPr>
              <a:t>NONBATTLE-CASUALITY RATIO.</a:t>
            </a:r>
            <a:endParaRPr lang="it-IT" dirty="0">
              <a:solidFill>
                <a:schemeClr val="bg1"/>
              </a:solidFill>
            </a:endParaRPr>
          </a:p>
        </p:txBody>
      </p:sp>
    </p:spTree>
    <p:extLst>
      <p:ext uri="{BB962C8B-B14F-4D97-AF65-F5344CB8AC3E}">
        <p14:creationId xmlns:p14="http://schemas.microsoft.com/office/powerpoint/2010/main" val="17023941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95536" y="620688"/>
            <a:ext cx="8424936" cy="5544616"/>
          </a:xfrm>
          <a:solidFill>
            <a:schemeClr val="tx2">
              <a:lumMod val="75000"/>
            </a:schemeClr>
          </a:solidFill>
        </p:spPr>
        <p:txBody>
          <a:bodyPr/>
          <a:lstStyle/>
          <a:p>
            <a:pPr algn="l"/>
            <a:r>
              <a:rPr lang="it-IT" dirty="0">
                <a:solidFill>
                  <a:schemeClr val="bg1"/>
                </a:solidFill>
              </a:rPr>
              <a:t>La </a:t>
            </a:r>
            <a:r>
              <a:rPr lang="it-IT" b="1" dirty="0">
                <a:solidFill>
                  <a:srgbClr val="FF0000"/>
                </a:solidFill>
              </a:rPr>
              <a:t>conclusione</a:t>
            </a:r>
            <a:r>
              <a:rPr lang="it-IT" dirty="0">
                <a:solidFill>
                  <a:schemeClr val="bg1"/>
                </a:solidFill>
              </a:rPr>
              <a:t> fu che queste indagini sarebbero state utili se fossero state svolte sistematicamente e tempestivamente in modo da permettere ai comandanti di scegliere le compagnie col morale più alto per le missioni più difficili e importanti.</a:t>
            </a:r>
          </a:p>
          <a:p>
            <a:pPr algn="l"/>
            <a:r>
              <a:rPr lang="it-IT" dirty="0">
                <a:solidFill>
                  <a:schemeClr val="bg1"/>
                </a:solidFill>
              </a:rPr>
              <a:t>E’ interessante confrontare questo studio con </a:t>
            </a:r>
            <a:r>
              <a:rPr lang="it-IT" b="1" dirty="0">
                <a:solidFill>
                  <a:srgbClr val="FF0000"/>
                </a:solidFill>
              </a:rPr>
              <a:t>un’altra indagi</a:t>
            </a:r>
            <a:r>
              <a:rPr lang="it-IT" dirty="0">
                <a:solidFill>
                  <a:schemeClr val="bg1"/>
                </a:solidFill>
              </a:rPr>
              <a:t>ne condotta nello stesso periodo ma svolta con criteri diversi e più efficienti. Durante l’autunno e l’inverno del 1943 un gruppo fu inviato a </a:t>
            </a:r>
            <a:r>
              <a:rPr lang="it-IT" b="1" dirty="0">
                <a:solidFill>
                  <a:srgbClr val="FF0000"/>
                </a:solidFill>
              </a:rPr>
              <a:t>Camp </a:t>
            </a:r>
            <a:r>
              <a:rPr lang="it-IT" b="1" dirty="0" err="1">
                <a:solidFill>
                  <a:srgbClr val="FF0000"/>
                </a:solidFill>
              </a:rPr>
              <a:t>Adair</a:t>
            </a:r>
            <a:r>
              <a:rPr lang="it-IT" b="1" dirty="0">
                <a:solidFill>
                  <a:srgbClr val="FF0000"/>
                </a:solidFill>
              </a:rPr>
              <a:t> nell’Oregon </a:t>
            </a:r>
            <a:r>
              <a:rPr lang="it-IT" dirty="0">
                <a:solidFill>
                  <a:schemeClr val="bg1"/>
                </a:solidFill>
              </a:rPr>
              <a:t>per somministrare un </a:t>
            </a:r>
            <a:r>
              <a:rPr lang="it-IT" b="1" dirty="0">
                <a:solidFill>
                  <a:srgbClr val="FF0000"/>
                </a:solidFill>
              </a:rPr>
              <a:t>questionario relativo agli atteggiamenti verso il combattimento</a:t>
            </a:r>
            <a:r>
              <a:rPr lang="it-IT" dirty="0">
                <a:solidFill>
                  <a:schemeClr val="bg1"/>
                </a:solidFill>
              </a:rPr>
              <a:t>. Le informazioni relative ai singoli individui consistevano in dati di fatto oltre a una serie di domande particolari.</a:t>
            </a:r>
          </a:p>
          <a:p>
            <a:pPr algn="l"/>
            <a:r>
              <a:rPr lang="it-IT" dirty="0">
                <a:solidFill>
                  <a:schemeClr val="bg1"/>
                </a:solidFill>
              </a:rPr>
              <a:t>Questi soldati furono inviati in Europa e, dopo un periodo trascorso al fronte, il comportamento in battaglia fu giudicato da membri della stessa unità.</a:t>
            </a:r>
          </a:p>
        </p:txBody>
      </p:sp>
    </p:spTree>
    <p:extLst>
      <p:ext uri="{BB962C8B-B14F-4D97-AF65-F5344CB8AC3E}">
        <p14:creationId xmlns:p14="http://schemas.microsoft.com/office/powerpoint/2010/main" val="11476089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95536" y="620688"/>
            <a:ext cx="8424936" cy="5544616"/>
          </a:xfrm>
          <a:solidFill>
            <a:schemeClr val="tx1">
              <a:lumMod val="65000"/>
            </a:schemeClr>
          </a:solidFill>
        </p:spPr>
        <p:txBody>
          <a:bodyPr/>
          <a:lstStyle/>
          <a:p>
            <a:pPr algn="l"/>
            <a:r>
              <a:rPr lang="it-IT" dirty="0">
                <a:solidFill>
                  <a:schemeClr val="bg1"/>
                </a:solidFill>
              </a:rPr>
              <a:t>Ogni soldato veniva classificato in uno dei </a:t>
            </a:r>
            <a:r>
              <a:rPr lang="it-IT" b="1" dirty="0">
                <a:solidFill>
                  <a:srgbClr val="FF0000"/>
                </a:solidFill>
              </a:rPr>
              <a:t>tre seguenti gruppi</a:t>
            </a:r>
            <a:r>
              <a:rPr lang="it-IT" dirty="0">
                <a:solidFill>
                  <a:schemeClr val="bg1"/>
                </a:solidFill>
              </a:rPr>
              <a:t>:</a:t>
            </a:r>
          </a:p>
          <a:p>
            <a:pPr algn="l"/>
            <a:r>
              <a:rPr lang="it-IT" b="1" dirty="0">
                <a:solidFill>
                  <a:srgbClr val="FF0000"/>
                </a:solidFill>
              </a:rPr>
              <a:t>Comportamento in combattimento</a:t>
            </a:r>
            <a:r>
              <a:rPr lang="it-IT" dirty="0">
                <a:solidFill>
                  <a:schemeClr val="bg1"/>
                </a:solidFill>
              </a:rPr>
              <a:t>:</a:t>
            </a:r>
          </a:p>
          <a:p>
            <a:pPr algn="l"/>
            <a:r>
              <a:rPr lang="it-IT" dirty="0">
                <a:solidFill>
                  <a:schemeClr val="bg1"/>
                </a:solidFill>
              </a:rPr>
              <a:t>a) al di sotto della media</a:t>
            </a:r>
          </a:p>
          <a:p>
            <a:pPr algn="l"/>
            <a:r>
              <a:rPr lang="it-IT" dirty="0">
                <a:solidFill>
                  <a:schemeClr val="bg1"/>
                </a:solidFill>
              </a:rPr>
              <a:t>b) Sotto la media</a:t>
            </a:r>
          </a:p>
          <a:p>
            <a:pPr algn="l"/>
            <a:r>
              <a:rPr lang="it-IT" dirty="0">
                <a:solidFill>
                  <a:schemeClr val="bg1"/>
                </a:solidFill>
              </a:rPr>
              <a:t>c) Al di sopra della media</a:t>
            </a:r>
          </a:p>
          <a:p>
            <a:pPr algn="l"/>
            <a:r>
              <a:rPr lang="it-IT" dirty="0">
                <a:solidFill>
                  <a:schemeClr val="bg1"/>
                </a:solidFill>
              </a:rPr>
              <a:t>Questi giudizi furono confrontati con le risposte date durante il periodo di addestramento e si notò una </a:t>
            </a:r>
            <a:r>
              <a:rPr lang="it-IT" b="1" dirty="0">
                <a:solidFill>
                  <a:srgbClr val="FF0000"/>
                </a:solidFill>
              </a:rPr>
              <a:t>significativa correlazione statistica fra previsione e comportamento effettivo</a:t>
            </a:r>
            <a:r>
              <a:rPr lang="it-IT" dirty="0">
                <a:solidFill>
                  <a:schemeClr val="bg1"/>
                </a:solidFill>
              </a:rPr>
              <a:t>.</a:t>
            </a:r>
          </a:p>
          <a:p>
            <a:r>
              <a:rPr lang="it-IT" b="1" u="sng" dirty="0">
                <a:solidFill>
                  <a:srgbClr val="FF0000"/>
                </a:solidFill>
                <a:effectLst>
                  <a:outerShdw blurRad="38100" dist="38100" dir="2700000" algn="tl">
                    <a:srgbClr val="000000">
                      <a:alpha val="43137"/>
                    </a:srgbClr>
                  </a:outerShdw>
                </a:effectLst>
              </a:rPr>
              <a:t>Analisi</a:t>
            </a:r>
          </a:p>
          <a:p>
            <a:pPr algn="l"/>
            <a:endParaRPr lang="it-IT" dirty="0">
              <a:solidFill>
                <a:schemeClr val="bg1"/>
              </a:solidFill>
            </a:endParaRPr>
          </a:p>
          <a:p>
            <a:pPr algn="l"/>
            <a:r>
              <a:rPr lang="it-IT" dirty="0">
                <a:solidFill>
                  <a:schemeClr val="bg1"/>
                </a:solidFill>
              </a:rPr>
              <a:t>L’equipe di ricerca decise di studiare il modo di migliorare le loro scale di misurazione.</a:t>
            </a:r>
          </a:p>
          <a:p>
            <a:pPr algn="l"/>
            <a:r>
              <a:rPr lang="it-IT" dirty="0">
                <a:solidFill>
                  <a:schemeClr val="bg1"/>
                </a:solidFill>
              </a:rPr>
              <a:t> </a:t>
            </a:r>
          </a:p>
        </p:txBody>
      </p:sp>
    </p:spTree>
    <p:extLst>
      <p:ext uri="{BB962C8B-B14F-4D97-AF65-F5344CB8AC3E}">
        <p14:creationId xmlns:p14="http://schemas.microsoft.com/office/powerpoint/2010/main" val="37339636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95536" y="332656"/>
            <a:ext cx="8424936" cy="6264696"/>
          </a:xfrm>
          <a:solidFill>
            <a:srgbClr val="F084D9"/>
          </a:solidFill>
        </p:spPr>
        <p:txBody>
          <a:bodyPr/>
          <a:lstStyle/>
          <a:p>
            <a:pPr algn="l"/>
            <a:r>
              <a:rPr lang="it-IT" dirty="0">
                <a:solidFill>
                  <a:schemeClr val="bg1"/>
                </a:solidFill>
              </a:rPr>
              <a:t>Del gruppo faceva parte </a:t>
            </a:r>
            <a:r>
              <a:rPr lang="it-IT" b="1" dirty="0">
                <a:solidFill>
                  <a:srgbClr val="FF0000"/>
                </a:solidFill>
              </a:rPr>
              <a:t>Louis </a:t>
            </a:r>
            <a:r>
              <a:rPr lang="it-IT" b="1" dirty="0" err="1">
                <a:solidFill>
                  <a:srgbClr val="FF0000"/>
                </a:solidFill>
              </a:rPr>
              <a:t>Guttman</a:t>
            </a:r>
            <a:r>
              <a:rPr lang="it-IT" dirty="0">
                <a:solidFill>
                  <a:schemeClr val="bg1"/>
                </a:solidFill>
              </a:rPr>
              <a:t>. Tra i consulenti c’era anche </a:t>
            </a:r>
            <a:r>
              <a:rPr lang="it-IT" b="1" dirty="0" err="1">
                <a:solidFill>
                  <a:srgbClr val="FF0000"/>
                </a:solidFill>
              </a:rPr>
              <a:t>Rensis</a:t>
            </a:r>
            <a:r>
              <a:rPr lang="it-IT" b="1" dirty="0">
                <a:solidFill>
                  <a:srgbClr val="FF0000"/>
                </a:solidFill>
              </a:rPr>
              <a:t> </a:t>
            </a:r>
            <a:r>
              <a:rPr lang="it-IT" b="1" dirty="0" err="1">
                <a:solidFill>
                  <a:srgbClr val="FF0000"/>
                </a:solidFill>
              </a:rPr>
              <a:t>Likert</a:t>
            </a:r>
            <a:endParaRPr lang="it-IT" b="1" dirty="0">
              <a:solidFill>
                <a:srgbClr val="FF0000"/>
              </a:solidFill>
            </a:endParaRPr>
          </a:p>
          <a:p>
            <a:pPr algn="l"/>
            <a:r>
              <a:rPr lang="it-IT" dirty="0">
                <a:solidFill>
                  <a:schemeClr val="bg1"/>
                </a:solidFill>
              </a:rPr>
              <a:t>Un problema riguardava il </a:t>
            </a:r>
            <a:r>
              <a:rPr lang="it-IT" b="1" dirty="0">
                <a:solidFill>
                  <a:srgbClr val="FF0000"/>
                </a:solidFill>
              </a:rPr>
              <a:t>grado di interesse </a:t>
            </a:r>
            <a:r>
              <a:rPr lang="it-IT" dirty="0">
                <a:solidFill>
                  <a:schemeClr val="bg1"/>
                </a:solidFill>
              </a:rPr>
              <a:t>degli interrogati al problema in discussione.</a:t>
            </a:r>
          </a:p>
          <a:p>
            <a:pPr algn="l"/>
            <a:r>
              <a:rPr lang="it-IT" dirty="0">
                <a:solidFill>
                  <a:schemeClr val="bg1"/>
                </a:solidFill>
              </a:rPr>
              <a:t>La </a:t>
            </a:r>
            <a:r>
              <a:rPr lang="it-IT" b="1" dirty="0">
                <a:solidFill>
                  <a:srgbClr val="FF0000"/>
                </a:solidFill>
              </a:rPr>
              <a:t>funzione essenziale dello </a:t>
            </a:r>
            <a:r>
              <a:rPr lang="it-IT" b="1" dirty="0" err="1">
                <a:solidFill>
                  <a:srgbClr val="FF0000"/>
                </a:solidFill>
              </a:rPr>
              <a:t>scalogramma</a:t>
            </a:r>
            <a:r>
              <a:rPr lang="it-IT" b="1" dirty="0">
                <a:solidFill>
                  <a:srgbClr val="FF0000"/>
                </a:solidFill>
              </a:rPr>
              <a:t> </a:t>
            </a:r>
            <a:r>
              <a:rPr lang="it-IT" dirty="0">
                <a:solidFill>
                  <a:schemeClr val="bg1"/>
                </a:solidFill>
              </a:rPr>
              <a:t>è di scoprire quale sia la correlazione esistente fra un certo numero di risposte diverse e un tema che le accomuna per andare a comprendere l’atteggiamento di base.</a:t>
            </a:r>
          </a:p>
          <a:p>
            <a:pPr algn="l"/>
            <a:r>
              <a:rPr lang="it-IT" dirty="0">
                <a:solidFill>
                  <a:schemeClr val="bg1"/>
                </a:solidFill>
              </a:rPr>
              <a:t>L’analisi di </a:t>
            </a:r>
            <a:r>
              <a:rPr lang="it-IT" dirty="0" err="1">
                <a:solidFill>
                  <a:schemeClr val="bg1"/>
                </a:solidFill>
              </a:rPr>
              <a:t>scalogramma</a:t>
            </a:r>
            <a:r>
              <a:rPr lang="it-IT" dirty="0">
                <a:solidFill>
                  <a:schemeClr val="bg1"/>
                </a:solidFill>
              </a:rPr>
              <a:t> può essere usata anche per </a:t>
            </a:r>
            <a:r>
              <a:rPr lang="it-IT" b="1" dirty="0">
                <a:solidFill>
                  <a:srgbClr val="FF0000"/>
                </a:solidFill>
              </a:rPr>
              <a:t>verificare la validità di un concetto</a:t>
            </a:r>
            <a:r>
              <a:rPr lang="it-IT" dirty="0">
                <a:solidFill>
                  <a:schemeClr val="bg1"/>
                </a:solidFill>
              </a:rPr>
              <a:t>.</a:t>
            </a:r>
          </a:p>
          <a:p>
            <a:pPr algn="l"/>
            <a:r>
              <a:rPr lang="it-IT" dirty="0">
                <a:solidFill>
                  <a:schemeClr val="bg1"/>
                </a:solidFill>
              </a:rPr>
              <a:t>Un esempio interessante di questo uso riguarda la questione del morale.</a:t>
            </a:r>
          </a:p>
          <a:p>
            <a:pPr algn="l"/>
            <a:r>
              <a:rPr lang="it-IT" dirty="0">
                <a:solidFill>
                  <a:schemeClr val="bg1"/>
                </a:solidFill>
              </a:rPr>
              <a:t>Per individuare le variazioni del morale furono identificate </a:t>
            </a:r>
            <a:r>
              <a:rPr lang="it-IT" b="1" dirty="0">
                <a:solidFill>
                  <a:srgbClr val="FF0000"/>
                </a:solidFill>
              </a:rPr>
              <a:t>tre importanti componenti scalabili</a:t>
            </a:r>
            <a:r>
              <a:rPr lang="it-IT" dirty="0">
                <a:solidFill>
                  <a:schemeClr val="bg1"/>
                </a:solidFill>
              </a:rPr>
              <a:t>:</a:t>
            </a:r>
          </a:p>
          <a:p>
            <a:pPr algn="l"/>
            <a:r>
              <a:rPr lang="it-IT" dirty="0">
                <a:solidFill>
                  <a:schemeClr val="bg1"/>
                </a:solidFill>
              </a:rPr>
              <a:t>a) orgoglio di appartenere al proprio reparto; b) soddisfazione per il proprio lavoro; c) fiducia nei propri capi</a:t>
            </a:r>
          </a:p>
        </p:txBody>
      </p:sp>
    </p:spTree>
    <p:extLst>
      <p:ext uri="{BB962C8B-B14F-4D97-AF65-F5344CB8AC3E}">
        <p14:creationId xmlns:p14="http://schemas.microsoft.com/office/powerpoint/2010/main" val="32039247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95536" y="620688"/>
            <a:ext cx="8424936" cy="5760640"/>
          </a:xfrm>
          <a:solidFill>
            <a:srgbClr val="71D5E9"/>
          </a:solidFill>
        </p:spPr>
        <p:txBody>
          <a:bodyPr/>
          <a:lstStyle/>
          <a:p>
            <a:pPr algn="l"/>
            <a:r>
              <a:rPr lang="it-IT" dirty="0">
                <a:solidFill>
                  <a:schemeClr val="bg1"/>
                </a:solidFill>
              </a:rPr>
              <a:t>I </a:t>
            </a:r>
            <a:r>
              <a:rPr lang="it-IT" b="1" dirty="0">
                <a:solidFill>
                  <a:srgbClr val="FF0000"/>
                </a:solidFill>
              </a:rPr>
              <a:t>risultati finali dell’opera </a:t>
            </a:r>
            <a:r>
              <a:rPr lang="it-IT" dirty="0">
                <a:solidFill>
                  <a:schemeClr val="bg1"/>
                </a:solidFill>
              </a:rPr>
              <a:t>del gruppo di ricerca hanno un interesse storico. Alcuni studiosi obiettarono però anche riguardo ai suoi </a:t>
            </a:r>
            <a:r>
              <a:rPr lang="it-IT" b="1" dirty="0">
                <a:solidFill>
                  <a:srgbClr val="FF0000"/>
                </a:solidFill>
              </a:rPr>
              <a:t>risvolti negativi </a:t>
            </a:r>
            <a:r>
              <a:rPr lang="it-IT" dirty="0">
                <a:solidFill>
                  <a:schemeClr val="bg1"/>
                </a:solidFill>
              </a:rPr>
              <a:t>(ad esempio Robert S. Lynd).</a:t>
            </a:r>
          </a:p>
          <a:p>
            <a:pPr algn="l"/>
            <a:r>
              <a:rPr lang="it-IT" b="1" dirty="0">
                <a:solidFill>
                  <a:srgbClr val="FF0000"/>
                </a:solidFill>
              </a:rPr>
              <a:t>Lo studioso di scienze sociali </a:t>
            </a:r>
            <a:r>
              <a:rPr lang="it-IT" dirty="0">
                <a:solidFill>
                  <a:schemeClr val="bg1"/>
                </a:solidFill>
              </a:rPr>
              <a:t>non dovrebbe disperdere il suo talento nella «ricerca amministrativa». Egli dovrebbe dedicarsi a problemi di carattere diverso che possano portare lo scienziato sociale a un’analisi critica della società contemporanea. Chi lesse e analizzò i volumi pubblicati non </a:t>
            </a:r>
            <a:r>
              <a:rPr lang="it-IT" dirty="0" err="1">
                <a:solidFill>
                  <a:schemeClr val="bg1"/>
                </a:solidFill>
              </a:rPr>
              <a:t>potè</a:t>
            </a:r>
            <a:r>
              <a:rPr lang="it-IT" dirty="0">
                <a:solidFill>
                  <a:schemeClr val="bg1"/>
                </a:solidFill>
              </a:rPr>
              <a:t> non rilevare che </a:t>
            </a:r>
            <a:r>
              <a:rPr lang="it-IT" b="1" dirty="0">
                <a:solidFill>
                  <a:srgbClr val="FF0000"/>
                </a:solidFill>
              </a:rPr>
              <a:t>il materiale </a:t>
            </a:r>
            <a:r>
              <a:rPr lang="it-IT" dirty="0">
                <a:solidFill>
                  <a:schemeClr val="bg1"/>
                </a:solidFill>
              </a:rPr>
              <a:t>era presentato con un orientamento teorico che rivelava una certa </a:t>
            </a:r>
            <a:r>
              <a:rPr lang="it-IT" b="1" dirty="0">
                <a:solidFill>
                  <a:srgbClr val="FF0000"/>
                </a:solidFill>
              </a:rPr>
              <a:t>confusione</a:t>
            </a:r>
            <a:r>
              <a:rPr lang="it-IT" dirty="0">
                <a:solidFill>
                  <a:schemeClr val="bg1"/>
                </a:solidFill>
              </a:rPr>
              <a:t> e un certo </a:t>
            </a:r>
            <a:r>
              <a:rPr lang="it-IT" b="1" dirty="0">
                <a:solidFill>
                  <a:srgbClr val="FF0000"/>
                </a:solidFill>
              </a:rPr>
              <a:t>eclettismo</a:t>
            </a:r>
            <a:r>
              <a:rPr lang="it-IT" dirty="0">
                <a:solidFill>
                  <a:schemeClr val="bg1"/>
                </a:solidFill>
              </a:rPr>
              <a:t>.</a:t>
            </a:r>
          </a:p>
          <a:p>
            <a:r>
              <a:rPr lang="it-IT" b="1" u="sng" dirty="0">
                <a:solidFill>
                  <a:srgbClr val="FF0000"/>
                </a:solidFill>
              </a:rPr>
              <a:t>LE «CONTINUITIES»</a:t>
            </a:r>
          </a:p>
          <a:p>
            <a:pPr algn="l"/>
            <a:r>
              <a:rPr lang="it-IT" b="1" dirty="0" err="1">
                <a:solidFill>
                  <a:srgbClr val="FF0000"/>
                </a:solidFill>
              </a:rPr>
              <a:t>Continuities</a:t>
            </a:r>
            <a:r>
              <a:rPr lang="it-IT" b="1" dirty="0">
                <a:solidFill>
                  <a:srgbClr val="FF0000"/>
                </a:solidFill>
              </a:rPr>
              <a:t> in </a:t>
            </a:r>
            <a:r>
              <a:rPr lang="it-IT" b="1" dirty="0" err="1">
                <a:solidFill>
                  <a:srgbClr val="FF0000"/>
                </a:solidFill>
              </a:rPr>
              <a:t>SocialResearch</a:t>
            </a:r>
            <a:r>
              <a:rPr lang="it-IT" b="1" dirty="0">
                <a:solidFill>
                  <a:srgbClr val="FF0000"/>
                </a:solidFill>
              </a:rPr>
              <a:t>: Studies in the Scope and Method of «The American Soldiers» </a:t>
            </a:r>
            <a:r>
              <a:rPr lang="it-IT" dirty="0">
                <a:solidFill>
                  <a:schemeClr val="bg1"/>
                </a:solidFill>
              </a:rPr>
              <a:t>è un volumetto che apparve nel 1950 a cura di Merton e </a:t>
            </a:r>
            <a:r>
              <a:rPr lang="it-IT" dirty="0" err="1">
                <a:solidFill>
                  <a:schemeClr val="bg1"/>
                </a:solidFill>
              </a:rPr>
              <a:t>Lazarsfeld</a:t>
            </a:r>
            <a:r>
              <a:rPr lang="it-IT" dirty="0">
                <a:solidFill>
                  <a:schemeClr val="bg1"/>
                </a:solidFill>
              </a:rPr>
              <a:t>.</a:t>
            </a:r>
          </a:p>
        </p:txBody>
      </p:sp>
    </p:spTree>
    <p:extLst>
      <p:ext uri="{BB962C8B-B14F-4D97-AF65-F5344CB8AC3E}">
        <p14:creationId xmlns:p14="http://schemas.microsoft.com/office/powerpoint/2010/main" val="1854589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95536" y="620688"/>
            <a:ext cx="8424936" cy="5544616"/>
          </a:xfrm>
          <a:solidFill>
            <a:srgbClr val="31DF67"/>
          </a:solidFill>
        </p:spPr>
        <p:txBody>
          <a:bodyPr/>
          <a:lstStyle/>
          <a:p>
            <a:pPr algn="l"/>
            <a:r>
              <a:rPr lang="it-IT" dirty="0">
                <a:solidFill>
                  <a:schemeClr val="bg1"/>
                </a:solidFill>
              </a:rPr>
              <a:t>In uno dei saggi contenuti nel volume, </a:t>
            </a:r>
            <a:r>
              <a:rPr lang="it-IT" b="1" dirty="0">
                <a:solidFill>
                  <a:srgbClr val="FF0000"/>
                </a:solidFill>
              </a:rPr>
              <a:t>Hans </a:t>
            </a:r>
            <a:r>
              <a:rPr lang="it-IT" b="1" dirty="0" err="1">
                <a:solidFill>
                  <a:srgbClr val="FF0000"/>
                </a:solidFill>
              </a:rPr>
              <a:t>Speir</a:t>
            </a:r>
            <a:r>
              <a:rPr lang="it-IT" b="1" dirty="0">
                <a:solidFill>
                  <a:srgbClr val="FF0000"/>
                </a:solidFill>
              </a:rPr>
              <a:t> </a:t>
            </a:r>
            <a:r>
              <a:rPr lang="it-IT" dirty="0">
                <a:solidFill>
                  <a:schemeClr val="bg1"/>
                </a:solidFill>
              </a:rPr>
              <a:t>dimostra che c’è una </a:t>
            </a:r>
            <a:r>
              <a:rPr lang="it-IT" b="1" dirty="0">
                <a:solidFill>
                  <a:srgbClr val="FF0000"/>
                </a:solidFill>
              </a:rPr>
              <a:t>nettissima differenza fra le opinioni degli ufficiali e quelle dei militari di truppa</a:t>
            </a:r>
            <a:r>
              <a:rPr lang="it-IT" dirty="0">
                <a:solidFill>
                  <a:schemeClr val="bg1"/>
                </a:solidFill>
              </a:rPr>
              <a:t>. Egli conclude affermando che l’effetto della prospettiva sociale varia con l’argomento a cui si riferiscono le opinioni e scompare quasi totalmente sulle questioni che non riguardano le relazioni gerarchiche tra i due gruppi. </a:t>
            </a:r>
            <a:r>
              <a:rPr lang="it-IT" dirty="0" err="1">
                <a:solidFill>
                  <a:schemeClr val="bg1"/>
                </a:solidFill>
              </a:rPr>
              <a:t>Speir</a:t>
            </a:r>
            <a:r>
              <a:rPr lang="it-IT" dirty="0">
                <a:solidFill>
                  <a:schemeClr val="bg1"/>
                </a:solidFill>
              </a:rPr>
              <a:t> inoltre osservò che le risposte date dai soldati riflettevano la loro </a:t>
            </a:r>
            <a:r>
              <a:rPr lang="it-IT" b="1" dirty="0">
                <a:solidFill>
                  <a:srgbClr val="FF0000"/>
                </a:solidFill>
              </a:rPr>
              <a:t>mancanza di conoscenza e di impegno relativi alla guerra e agli obiettivi morali e politici degli Alleati</a:t>
            </a:r>
            <a:r>
              <a:rPr lang="it-IT" dirty="0">
                <a:solidFill>
                  <a:schemeClr val="bg1"/>
                </a:solidFill>
              </a:rPr>
              <a:t>. Da ciò è difficile capire perché le forse armate americane abbiano combattuto tanto valorosamente. Una spiegazione si trova nella straordinaria importanza delle relazioni di gruppo primario nel sostenere il morale e in parte nelle convinzioni generalizzate del popolo americano. Questi fattori non sono separati.</a:t>
            </a:r>
          </a:p>
        </p:txBody>
      </p:sp>
    </p:spTree>
    <p:extLst>
      <p:ext uri="{BB962C8B-B14F-4D97-AF65-F5344CB8AC3E}">
        <p14:creationId xmlns:p14="http://schemas.microsoft.com/office/powerpoint/2010/main" val="1375878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95536" y="620688"/>
            <a:ext cx="8424936" cy="5544616"/>
          </a:xfrm>
          <a:solidFill>
            <a:schemeClr val="tx2">
              <a:lumMod val="75000"/>
            </a:schemeClr>
          </a:solidFill>
        </p:spPr>
        <p:txBody>
          <a:bodyPr/>
          <a:lstStyle/>
          <a:p>
            <a:pPr algn="l"/>
            <a:r>
              <a:rPr lang="it-IT" dirty="0">
                <a:solidFill>
                  <a:schemeClr val="bg1"/>
                </a:solidFill>
              </a:rPr>
              <a:t>La questione dei gruppi primari nell’esercito americano viene ripresa da </a:t>
            </a:r>
            <a:r>
              <a:rPr lang="it-IT" b="1" dirty="0">
                <a:solidFill>
                  <a:srgbClr val="FF0000"/>
                </a:solidFill>
              </a:rPr>
              <a:t>Edward </a:t>
            </a:r>
            <a:r>
              <a:rPr lang="it-IT" b="1" dirty="0" err="1">
                <a:solidFill>
                  <a:srgbClr val="FF0000"/>
                </a:solidFill>
              </a:rPr>
              <a:t>Shils</a:t>
            </a:r>
            <a:r>
              <a:rPr lang="it-IT" dirty="0">
                <a:solidFill>
                  <a:schemeClr val="bg1"/>
                </a:solidFill>
              </a:rPr>
              <a:t>. Egli sostiene che il ricorso alla preghiera e alla solidarietà di gruppo primario possono essere metodi alternativi per diminuire la paura.</a:t>
            </a:r>
          </a:p>
          <a:p>
            <a:pPr algn="l"/>
            <a:r>
              <a:rPr lang="it-IT" b="1" dirty="0" err="1">
                <a:solidFill>
                  <a:srgbClr val="FF0000"/>
                </a:solidFill>
              </a:rPr>
              <a:t>Shils</a:t>
            </a:r>
            <a:r>
              <a:rPr lang="it-IT" b="1" dirty="0">
                <a:solidFill>
                  <a:schemeClr val="bg1"/>
                </a:solidFill>
              </a:rPr>
              <a:t> </a:t>
            </a:r>
            <a:r>
              <a:rPr lang="it-IT" dirty="0">
                <a:solidFill>
                  <a:schemeClr val="bg1"/>
                </a:solidFill>
              </a:rPr>
              <a:t>giunge a sostenere l’importanza delle relazioni di gruppo primario fra ufficiali e soldati riguardo al morale del combattente. Egli mette a confronto le relazioni tra ufficiali e soldati entro e al di fuori delle condizioni di combattimento.</a:t>
            </a:r>
          </a:p>
          <a:p>
            <a:pPr algn="l"/>
            <a:r>
              <a:rPr lang="it-IT" dirty="0">
                <a:solidFill>
                  <a:schemeClr val="bg1"/>
                </a:solidFill>
              </a:rPr>
              <a:t>Il gruppo primario è uno dei concetti classici della sociologia americana. </a:t>
            </a:r>
            <a:r>
              <a:rPr lang="it-IT" b="1" dirty="0">
                <a:solidFill>
                  <a:srgbClr val="FF0000"/>
                </a:solidFill>
              </a:rPr>
              <a:t>Merton e Kitt </a:t>
            </a:r>
            <a:r>
              <a:rPr lang="it-IT" dirty="0">
                <a:solidFill>
                  <a:schemeClr val="bg1"/>
                </a:solidFill>
              </a:rPr>
              <a:t>presentano in un loro scritto un’analisi dell’uso del </a:t>
            </a:r>
            <a:r>
              <a:rPr lang="it-IT" b="1" dirty="0">
                <a:solidFill>
                  <a:srgbClr val="FF0000"/>
                </a:solidFill>
              </a:rPr>
              <a:t>concetto di gruppo di riferimento</a:t>
            </a:r>
            <a:r>
              <a:rPr lang="it-IT" dirty="0">
                <a:solidFill>
                  <a:schemeClr val="bg1"/>
                </a:solidFill>
              </a:rPr>
              <a:t>.</a:t>
            </a:r>
          </a:p>
          <a:p>
            <a:pPr algn="l"/>
            <a:r>
              <a:rPr lang="it-IT" dirty="0" err="1">
                <a:solidFill>
                  <a:schemeClr val="bg1"/>
                </a:solidFill>
              </a:rPr>
              <a:t>Stouffer</a:t>
            </a:r>
            <a:r>
              <a:rPr lang="it-IT" dirty="0">
                <a:solidFill>
                  <a:schemeClr val="bg1"/>
                </a:solidFill>
              </a:rPr>
              <a:t> e i suoi collaboratori fecero ricorso al concetto parallelo di </a:t>
            </a:r>
            <a:r>
              <a:rPr lang="it-IT" b="1" dirty="0">
                <a:solidFill>
                  <a:srgbClr val="FF0000"/>
                </a:solidFill>
              </a:rPr>
              <a:t>privazione relativa</a:t>
            </a:r>
            <a:r>
              <a:rPr lang="it-IT" dirty="0">
                <a:solidFill>
                  <a:schemeClr val="bg1"/>
                </a:solidFill>
              </a:rPr>
              <a:t>.</a:t>
            </a:r>
          </a:p>
          <a:p>
            <a:pPr algn="l"/>
            <a:r>
              <a:rPr lang="it-IT" dirty="0">
                <a:solidFill>
                  <a:schemeClr val="bg1"/>
                </a:solidFill>
              </a:rPr>
              <a:t>L’analisi mostrò che </a:t>
            </a:r>
            <a:r>
              <a:rPr lang="it-IT" b="1" dirty="0">
                <a:solidFill>
                  <a:srgbClr val="FF0000"/>
                </a:solidFill>
              </a:rPr>
              <a:t>i quadri di riferimento per i soldati erano di tre tipi</a:t>
            </a:r>
            <a:r>
              <a:rPr lang="it-IT" dirty="0">
                <a:solidFill>
                  <a:schemeClr val="bg1"/>
                </a:solidFill>
              </a:rPr>
              <a:t>:</a:t>
            </a:r>
          </a:p>
        </p:txBody>
      </p:sp>
    </p:spTree>
    <p:extLst>
      <p:ext uri="{BB962C8B-B14F-4D97-AF65-F5344CB8AC3E}">
        <p14:creationId xmlns:p14="http://schemas.microsoft.com/office/powerpoint/2010/main" val="3356722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59532" y="188640"/>
            <a:ext cx="8424936" cy="6264696"/>
          </a:xfrm>
          <a:solidFill>
            <a:schemeClr val="accent2"/>
          </a:solidFill>
        </p:spPr>
        <p:txBody>
          <a:bodyPr/>
          <a:lstStyle/>
          <a:p>
            <a:pPr algn="l"/>
            <a:r>
              <a:rPr lang="it-IT" dirty="0">
                <a:solidFill>
                  <a:schemeClr val="bg1"/>
                </a:solidFill>
              </a:rPr>
              <a:t>a) Il primo tipo era composto da coloro il cui gruppo di riferimento era costituito da altri con cui erano in </a:t>
            </a:r>
            <a:r>
              <a:rPr lang="it-IT" b="1" dirty="0">
                <a:solidFill>
                  <a:srgbClr val="FF0000"/>
                </a:solidFill>
              </a:rPr>
              <a:t>associazione effettiva</a:t>
            </a:r>
          </a:p>
          <a:p>
            <a:pPr algn="l"/>
            <a:r>
              <a:rPr lang="it-IT" dirty="0">
                <a:solidFill>
                  <a:schemeClr val="bg1"/>
                </a:solidFill>
              </a:rPr>
              <a:t>b) C’erano poi quei componenti di un gruppo riconoscibile dello stesso </a:t>
            </a:r>
            <a:r>
              <a:rPr lang="it-IT" b="1" dirty="0">
                <a:solidFill>
                  <a:srgbClr val="FF0000"/>
                </a:solidFill>
              </a:rPr>
              <a:t>status</a:t>
            </a:r>
          </a:p>
          <a:p>
            <a:pPr algn="l"/>
            <a:r>
              <a:rPr lang="it-IT" dirty="0">
                <a:solidFill>
                  <a:schemeClr val="bg1"/>
                </a:solidFill>
              </a:rPr>
              <a:t>c) C’erano poi quelli di </a:t>
            </a:r>
            <a:r>
              <a:rPr lang="it-IT" b="1" dirty="0">
                <a:solidFill>
                  <a:srgbClr val="FF0000"/>
                </a:solidFill>
              </a:rPr>
              <a:t>status diverso</a:t>
            </a:r>
          </a:p>
          <a:p>
            <a:pPr algn="l"/>
            <a:r>
              <a:rPr lang="it-IT" dirty="0">
                <a:solidFill>
                  <a:schemeClr val="bg1"/>
                </a:solidFill>
              </a:rPr>
              <a:t>Il punto fondamentale è che nel concetto di privazione relativa l’accento viene posto sul confronto col «modello di aspettativa» del soggetto o con la sua «definizione della situazione» piuttosto che con la sua privazione assoluta.</a:t>
            </a:r>
          </a:p>
          <a:p>
            <a:pPr algn="l"/>
            <a:r>
              <a:rPr lang="it-IT" dirty="0">
                <a:solidFill>
                  <a:schemeClr val="bg1"/>
                </a:solidFill>
              </a:rPr>
              <a:t>Nei volumi di </a:t>
            </a:r>
            <a:r>
              <a:rPr lang="it-IT" b="1" dirty="0">
                <a:solidFill>
                  <a:srgbClr val="FF0000"/>
                </a:solidFill>
              </a:rPr>
              <a:t>STUDIES IN SOCIAL PSYCHOLOGY IN WORLD WAR II</a:t>
            </a:r>
            <a:r>
              <a:rPr lang="it-IT" b="1" dirty="0">
                <a:solidFill>
                  <a:schemeClr val="bg1"/>
                </a:solidFill>
              </a:rPr>
              <a:t> </a:t>
            </a:r>
            <a:r>
              <a:rPr lang="it-IT" dirty="0">
                <a:solidFill>
                  <a:schemeClr val="bg1"/>
                </a:solidFill>
              </a:rPr>
              <a:t>esiste una miniera inesauribile di dati sistemativi. Il gruppo di ricerca non solo riuscì a informare i comandanti dello stato d’animo delle loro truppe, ma i risultati a cui esso pervenne fornirono uno stimolo inestimabile allo sviluppo e al consolidamento delle teorie sociologiche.</a:t>
            </a:r>
          </a:p>
          <a:p>
            <a:pPr algn="l"/>
            <a:endParaRPr lang="it-IT" dirty="0">
              <a:solidFill>
                <a:schemeClr val="bg1"/>
              </a:solidFill>
            </a:endParaRPr>
          </a:p>
          <a:p>
            <a:pPr marL="457200" indent="-457200" algn="l">
              <a:buAutoNum type="alphaLcParenR"/>
            </a:pPr>
            <a:endParaRPr lang="it-IT" dirty="0">
              <a:solidFill>
                <a:schemeClr val="bg1"/>
              </a:solidFill>
            </a:endParaRPr>
          </a:p>
        </p:txBody>
      </p:sp>
    </p:spTree>
    <p:extLst>
      <p:ext uri="{BB962C8B-B14F-4D97-AF65-F5344CB8AC3E}">
        <p14:creationId xmlns:p14="http://schemas.microsoft.com/office/powerpoint/2010/main" val="37385170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95536" y="620688"/>
            <a:ext cx="8424936" cy="5544616"/>
          </a:xfrm>
          <a:solidFill>
            <a:schemeClr val="tx2"/>
          </a:solidFill>
        </p:spPr>
        <p:txBody>
          <a:bodyPr/>
          <a:lstStyle/>
          <a:p>
            <a:pPr algn="l"/>
            <a:endParaRPr lang="it-IT" dirty="0">
              <a:solidFill>
                <a:schemeClr val="bg1"/>
              </a:solidFill>
            </a:endParaRPr>
          </a:p>
        </p:txBody>
      </p:sp>
      <p:pic>
        <p:nvPicPr>
          <p:cNvPr id="4" name="Immagine 3">
            <a:extLst>
              <a:ext uri="{FF2B5EF4-FFF2-40B4-BE49-F238E27FC236}">
                <a16:creationId xmlns:a16="http://schemas.microsoft.com/office/drawing/2014/main" id="{8C9AA5F9-7E6D-6964-7EA9-19CE060B83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0" y="709711"/>
            <a:ext cx="1743075" cy="2619375"/>
          </a:xfrm>
          <a:prstGeom prst="rect">
            <a:avLst/>
          </a:prstGeom>
        </p:spPr>
      </p:pic>
      <p:pic>
        <p:nvPicPr>
          <p:cNvPr id="6" name="Immagine 5">
            <a:extLst>
              <a:ext uri="{FF2B5EF4-FFF2-40B4-BE49-F238E27FC236}">
                <a16:creationId xmlns:a16="http://schemas.microsoft.com/office/drawing/2014/main" id="{AC18308B-1795-0A74-04EA-F4DEE87DB8E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13067" y="734694"/>
            <a:ext cx="1752600" cy="2600325"/>
          </a:xfrm>
          <a:prstGeom prst="rect">
            <a:avLst/>
          </a:prstGeom>
        </p:spPr>
      </p:pic>
      <p:pic>
        <p:nvPicPr>
          <p:cNvPr id="8" name="Immagine 7">
            <a:extLst>
              <a:ext uri="{FF2B5EF4-FFF2-40B4-BE49-F238E27FC236}">
                <a16:creationId xmlns:a16="http://schemas.microsoft.com/office/drawing/2014/main" id="{777E8347-042B-F4ED-58BE-186F68AD367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699792" y="709711"/>
            <a:ext cx="2880320" cy="1847098"/>
          </a:xfrm>
          <a:prstGeom prst="rect">
            <a:avLst/>
          </a:prstGeom>
        </p:spPr>
      </p:pic>
      <p:pic>
        <p:nvPicPr>
          <p:cNvPr id="10" name="Immagine 9">
            <a:extLst>
              <a:ext uri="{FF2B5EF4-FFF2-40B4-BE49-F238E27FC236}">
                <a16:creationId xmlns:a16="http://schemas.microsoft.com/office/drawing/2014/main" id="{24B96320-65FD-4C81-DDB6-43E55F15DFD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99592" y="3539519"/>
            <a:ext cx="2247900" cy="2038350"/>
          </a:xfrm>
          <a:prstGeom prst="rect">
            <a:avLst/>
          </a:prstGeom>
        </p:spPr>
      </p:pic>
      <p:pic>
        <p:nvPicPr>
          <p:cNvPr id="12" name="Immagine 11">
            <a:extLst>
              <a:ext uri="{FF2B5EF4-FFF2-40B4-BE49-F238E27FC236}">
                <a16:creationId xmlns:a16="http://schemas.microsoft.com/office/drawing/2014/main" id="{4259C516-A53F-1643-2BCA-2363C0599AA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651548" y="3449031"/>
            <a:ext cx="2057400" cy="2219325"/>
          </a:xfrm>
          <a:prstGeom prst="rect">
            <a:avLst/>
          </a:prstGeom>
        </p:spPr>
      </p:pic>
    </p:spTree>
    <p:extLst>
      <p:ext uri="{BB962C8B-B14F-4D97-AF65-F5344CB8AC3E}">
        <p14:creationId xmlns:p14="http://schemas.microsoft.com/office/powerpoint/2010/main" val="3049838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95536" y="620688"/>
            <a:ext cx="8424936" cy="5544616"/>
          </a:xfrm>
          <a:solidFill>
            <a:schemeClr val="tx2"/>
          </a:solidFill>
        </p:spPr>
        <p:txBody>
          <a:bodyPr/>
          <a:lstStyle/>
          <a:p>
            <a:pPr algn="l"/>
            <a:r>
              <a:rPr lang="it-IT" dirty="0">
                <a:solidFill>
                  <a:schemeClr val="bg1"/>
                </a:solidFill>
              </a:rPr>
              <a:t>Analizziamo ora una serie di saggi</a:t>
            </a:r>
            <a:r>
              <a:rPr lang="it-IT" b="1" dirty="0">
                <a:solidFill>
                  <a:srgbClr val="FF0000"/>
                </a:solidFill>
              </a:rPr>
              <a:t>, STUDIES IN SOCIAL PSYCHOLOGY IN WORLD WAR II</a:t>
            </a:r>
            <a:r>
              <a:rPr lang="it-IT" dirty="0">
                <a:solidFill>
                  <a:schemeClr val="bg1"/>
                </a:solidFill>
              </a:rPr>
              <a:t>, pubblicati negli Stati Uniti fra il 1949 e il 1950. Sono </a:t>
            </a:r>
            <a:r>
              <a:rPr lang="it-IT" b="1" dirty="0">
                <a:solidFill>
                  <a:srgbClr val="FF0000"/>
                </a:solidFill>
              </a:rPr>
              <a:t>4 volumi </a:t>
            </a:r>
            <a:r>
              <a:rPr lang="it-IT" dirty="0">
                <a:solidFill>
                  <a:schemeClr val="bg1"/>
                </a:solidFill>
              </a:rPr>
              <a:t>e i primi 2 portano il titolo di </a:t>
            </a:r>
            <a:r>
              <a:rPr lang="it-IT" b="1" dirty="0">
                <a:solidFill>
                  <a:srgbClr val="FF0000"/>
                </a:solidFill>
              </a:rPr>
              <a:t>AMERICAN SOLDIER</a:t>
            </a:r>
            <a:r>
              <a:rPr lang="it-IT" dirty="0">
                <a:solidFill>
                  <a:schemeClr val="bg1"/>
                </a:solidFill>
              </a:rPr>
              <a:t>. Il terzo volume si intitola </a:t>
            </a:r>
            <a:r>
              <a:rPr lang="it-IT" b="1" dirty="0">
                <a:solidFill>
                  <a:srgbClr val="FF0000"/>
                </a:solidFill>
              </a:rPr>
              <a:t>EXPERIMENTS ON MASS COMMUNICATIONS  </a:t>
            </a:r>
            <a:r>
              <a:rPr lang="it-IT" dirty="0">
                <a:solidFill>
                  <a:schemeClr val="bg1"/>
                </a:solidFill>
              </a:rPr>
              <a:t>e il quarto è il rapporto metodologico intitolato </a:t>
            </a:r>
            <a:r>
              <a:rPr lang="it-IT" b="1" dirty="0">
                <a:solidFill>
                  <a:srgbClr val="FF0000"/>
                </a:solidFill>
              </a:rPr>
              <a:t>MEASURMENT AND PREDICTION.</a:t>
            </a:r>
          </a:p>
          <a:p>
            <a:pPr algn="l"/>
            <a:r>
              <a:rPr lang="it-IT" dirty="0">
                <a:solidFill>
                  <a:schemeClr val="bg1"/>
                </a:solidFill>
              </a:rPr>
              <a:t>Per queste ricerche furono impiegati mezzi imponenti.</a:t>
            </a:r>
          </a:p>
          <a:p>
            <a:pPr algn="l"/>
            <a:r>
              <a:rPr lang="it-IT" dirty="0">
                <a:solidFill>
                  <a:schemeClr val="bg1"/>
                </a:solidFill>
              </a:rPr>
              <a:t>Il programma di ricerche descritto in THE AMERICAN SOLDIER fu promosso dal </a:t>
            </a:r>
            <a:r>
              <a:rPr lang="it-IT" b="1" dirty="0">
                <a:solidFill>
                  <a:srgbClr val="FF0000"/>
                </a:solidFill>
              </a:rPr>
              <a:t>Reparto Informazione ed Educazione dell’Esercito</a:t>
            </a:r>
            <a:r>
              <a:rPr lang="it-IT" dirty="0">
                <a:solidFill>
                  <a:schemeClr val="bg1"/>
                </a:solidFill>
              </a:rPr>
              <a:t>.</a:t>
            </a:r>
          </a:p>
          <a:p>
            <a:pPr algn="l"/>
            <a:r>
              <a:rPr lang="it-IT" dirty="0">
                <a:solidFill>
                  <a:schemeClr val="bg1"/>
                </a:solidFill>
              </a:rPr>
              <a:t>Gli inizi del progetto furono piuttosto incerti. Nel maggio del 1941, solo 5 mesi prima della costituzione del gruppo di ricerca, il ministro della difesa emetteva una direttiva speciale intesa a proibire qualsiasi indagine sulle forse armate.</a:t>
            </a:r>
          </a:p>
        </p:txBody>
      </p:sp>
    </p:spTree>
    <p:extLst>
      <p:ext uri="{BB962C8B-B14F-4D97-AF65-F5344CB8AC3E}">
        <p14:creationId xmlns:p14="http://schemas.microsoft.com/office/powerpoint/2010/main" val="646021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95536" y="620688"/>
            <a:ext cx="8424936" cy="6048672"/>
          </a:xfrm>
          <a:solidFill>
            <a:schemeClr val="tx2">
              <a:lumMod val="50000"/>
            </a:schemeClr>
          </a:solidFill>
        </p:spPr>
        <p:txBody>
          <a:bodyPr/>
          <a:lstStyle/>
          <a:p>
            <a:pPr algn="l"/>
            <a:r>
              <a:rPr lang="it-IT" dirty="0">
                <a:solidFill>
                  <a:schemeClr val="bg1"/>
                </a:solidFill>
              </a:rPr>
              <a:t>Poco prima che gli US entrarono in guerra, il «</a:t>
            </a:r>
            <a:r>
              <a:rPr lang="it-IT" b="1" dirty="0">
                <a:solidFill>
                  <a:srgbClr val="FF0000"/>
                </a:solidFill>
              </a:rPr>
              <a:t>Reparto Morale</a:t>
            </a:r>
            <a:r>
              <a:rPr lang="it-IT" dirty="0">
                <a:solidFill>
                  <a:schemeClr val="bg1"/>
                </a:solidFill>
              </a:rPr>
              <a:t>» delle forse armate che aveva il compito di curare tutte le questioni riguardanti il morale delle truppe americane fu diretto dal generale </a:t>
            </a:r>
            <a:r>
              <a:rPr lang="it-IT" b="1" dirty="0">
                <a:solidFill>
                  <a:srgbClr val="FF0000"/>
                </a:solidFill>
              </a:rPr>
              <a:t>Frederick Osborne</a:t>
            </a:r>
            <a:r>
              <a:rPr lang="it-IT" dirty="0">
                <a:solidFill>
                  <a:schemeClr val="bg1"/>
                </a:solidFill>
              </a:rPr>
              <a:t>, uomo d’affari e amico di </a:t>
            </a:r>
            <a:r>
              <a:rPr lang="it-IT" dirty="0" err="1">
                <a:solidFill>
                  <a:schemeClr val="bg1"/>
                </a:solidFill>
              </a:rPr>
              <a:t>Roosvelt</a:t>
            </a:r>
            <a:r>
              <a:rPr lang="it-IT" dirty="0">
                <a:solidFill>
                  <a:schemeClr val="bg1"/>
                </a:solidFill>
              </a:rPr>
              <a:t>. Egli si rese conto che era necessario conoscere questo «morale».</a:t>
            </a:r>
          </a:p>
          <a:p>
            <a:pPr algn="l"/>
            <a:r>
              <a:rPr lang="it-IT" dirty="0">
                <a:solidFill>
                  <a:schemeClr val="bg1"/>
                </a:solidFill>
              </a:rPr>
              <a:t>L’inizio della ricerca ebbe luogo </a:t>
            </a:r>
            <a:r>
              <a:rPr lang="it-IT" b="1" dirty="0">
                <a:solidFill>
                  <a:srgbClr val="FF0000"/>
                </a:solidFill>
              </a:rPr>
              <a:t>l’8 dicembre 1941</a:t>
            </a:r>
            <a:r>
              <a:rPr lang="it-IT" dirty="0">
                <a:solidFill>
                  <a:schemeClr val="bg1"/>
                </a:solidFill>
              </a:rPr>
              <a:t>, un giorno dopo l’attacco di Pearl Harbour. </a:t>
            </a:r>
          </a:p>
          <a:p>
            <a:pPr algn="l"/>
            <a:r>
              <a:rPr lang="it-IT" dirty="0">
                <a:solidFill>
                  <a:schemeClr val="bg1"/>
                </a:solidFill>
              </a:rPr>
              <a:t>All’inizio, la direzione della ricerca fu affidata a personale militare, ma fin dalle prime fasi furono chiamati specialisti civili in veste di consiglieri (</a:t>
            </a:r>
            <a:r>
              <a:rPr lang="it-IT" b="1" dirty="0" err="1">
                <a:solidFill>
                  <a:srgbClr val="FF0000"/>
                </a:solidFill>
              </a:rPr>
              <a:t>Stouffer</a:t>
            </a:r>
            <a:r>
              <a:rPr lang="it-IT" b="1" dirty="0">
                <a:solidFill>
                  <a:srgbClr val="FF0000"/>
                </a:solidFill>
              </a:rPr>
              <a:t>, </a:t>
            </a:r>
            <a:r>
              <a:rPr lang="it-IT" b="1" dirty="0" err="1">
                <a:solidFill>
                  <a:srgbClr val="FF0000"/>
                </a:solidFill>
              </a:rPr>
              <a:t>Likert</a:t>
            </a:r>
            <a:r>
              <a:rPr lang="it-IT" dirty="0">
                <a:solidFill>
                  <a:schemeClr val="bg1"/>
                </a:solidFill>
              </a:rPr>
              <a:t>,…).</a:t>
            </a:r>
          </a:p>
          <a:p>
            <a:pPr algn="l"/>
            <a:r>
              <a:rPr lang="it-IT" dirty="0">
                <a:solidFill>
                  <a:schemeClr val="bg1"/>
                </a:solidFill>
              </a:rPr>
              <a:t>All’inizio ci furono molte incertezze. Solo nel giugno 1942 iniziò a emergere una struttura amministrativa abbastanza soddisfacente. La direzione amministrativa era interamente militare , mentre quella tecnica era stata affidata a </a:t>
            </a:r>
            <a:r>
              <a:rPr lang="it-IT" b="1" dirty="0">
                <a:solidFill>
                  <a:srgbClr val="FF0000"/>
                </a:solidFill>
              </a:rPr>
              <a:t>Samuel </a:t>
            </a:r>
            <a:r>
              <a:rPr lang="it-IT" b="1" dirty="0" err="1">
                <a:solidFill>
                  <a:srgbClr val="FF0000"/>
                </a:solidFill>
              </a:rPr>
              <a:t>Stouffer</a:t>
            </a:r>
            <a:r>
              <a:rPr lang="it-IT" b="1" dirty="0">
                <a:solidFill>
                  <a:srgbClr val="FF0000"/>
                </a:solidFill>
              </a:rPr>
              <a:t> (Harvard </a:t>
            </a:r>
            <a:r>
              <a:rPr lang="it-IT" b="1" dirty="0" err="1">
                <a:solidFill>
                  <a:srgbClr val="FF0000"/>
                </a:solidFill>
              </a:rPr>
              <a:t>University</a:t>
            </a:r>
            <a:r>
              <a:rPr lang="it-IT" b="1" dirty="0">
                <a:solidFill>
                  <a:srgbClr val="FF0000"/>
                </a:solidFill>
              </a:rPr>
              <a:t>)</a:t>
            </a:r>
            <a:r>
              <a:rPr lang="it-IT" dirty="0">
                <a:solidFill>
                  <a:schemeClr val="bg1"/>
                </a:solidFill>
              </a:rPr>
              <a:t>.</a:t>
            </a:r>
          </a:p>
        </p:txBody>
      </p:sp>
    </p:spTree>
    <p:extLst>
      <p:ext uri="{BB962C8B-B14F-4D97-AF65-F5344CB8AC3E}">
        <p14:creationId xmlns:p14="http://schemas.microsoft.com/office/powerpoint/2010/main" val="1218016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95536" y="476672"/>
            <a:ext cx="8424936" cy="6120680"/>
          </a:xfrm>
          <a:solidFill>
            <a:srgbClr val="92D050"/>
          </a:solidFill>
        </p:spPr>
        <p:txBody>
          <a:bodyPr/>
          <a:lstStyle/>
          <a:p>
            <a:pPr algn="l"/>
            <a:r>
              <a:rPr lang="it-IT" dirty="0">
                <a:solidFill>
                  <a:schemeClr val="bg1"/>
                </a:solidFill>
              </a:rPr>
              <a:t>Il gruppo di ricerca elaborò un «</a:t>
            </a:r>
            <a:r>
              <a:rPr lang="it-IT" b="1" dirty="0">
                <a:solidFill>
                  <a:srgbClr val="FF0000"/>
                </a:solidFill>
              </a:rPr>
              <a:t>modello di ricerca</a:t>
            </a:r>
            <a:r>
              <a:rPr lang="it-IT" dirty="0">
                <a:solidFill>
                  <a:schemeClr val="bg1"/>
                </a:solidFill>
              </a:rPr>
              <a:t>» molto semplice, una procedura standard per affrontare le varie indagini e che presupponeva una </a:t>
            </a:r>
            <a:r>
              <a:rPr lang="it-IT" b="1" dirty="0">
                <a:solidFill>
                  <a:srgbClr val="FF0000"/>
                </a:solidFill>
              </a:rPr>
              <a:t>richiesta dall’esterno</a:t>
            </a:r>
            <a:r>
              <a:rPr lang="it-IT" dirty="0">
                <a:solidFill>
                  <a:schemeClr val="bg1"/>
                </a:solidFill>
              </a:rPr>
              <a:t>.</a:t>
            </a:r>
          </a:p>
          <a:p>
            <a:pPr algn="l"/>
            <a:r>
              <a:rPr lang="it-IT" dirty="0">
                <a:solidFill>
                  <a:schemeClr val="bg1"/>
                </a:solidFill>
              </a:rPr>
              <a:t>Ad esempio, la </a:t>
            </a:r>
            <a:r>
              <a:rPr lang="it-IT" dirty="0" err="1">
                <a:solidFill>
                  <a:schemeClr val="bg1"/>
                </a:solidFill>
              </a:rPr>
              <a:t>Medical</a:t>
            </a:r>
            <a:r>
              <a:rPr lang="it-IT" dirty="0">
                <a:solidFill>
                  <a:schemeClr val="bg1"/>
                </a:solidFill>
              </a:rPr>
              <a:t> </a:t>
            </a:r>
            <a:r>
              <a:rPr lang="it-IT" dirty="0" err="1">
                <a:solidFill>
                  <a:schemeClr val="bg1"/>
                </a:solidFill>
              </a:rPr>
              <a:t>Division</a:t>
            </a:r>
            <a:r>
              <a:rPr lang="it-IT" dirty="0">
                <a:solidFill>
                  <a:schemeClr val="bg1"/>
                </a:solidFill>
              </a:rPr>
              <a:t> chiedeva un’indagine sull’atteggiamento dei soldati nei confronti dei servizi medici.</a:t>
            </a:r>
          </a:p>
          <a:p>
            <a:pPr algn="l"/>
            <a:r>
              <a:rPr lang="it-IT" dirty="0">
                <a:solidFill>
                  <a:schemeClr val="bg1"/>
                </a:solidFill>
              </a:rPr>
              <a:t>Il gruppo di ricerca inseriva questo argomento tra le proprie attività. Poi si iniziavano una serie di colloqui col personale del SURGEON GENERAL’S DEPARTMENT per decidere quali questioni si dovevano prendere in esame. Quindi si incominciavano a </a:t>
            </a:r>
            <a:r>
              <a:rPr lang="it-IT" b="1" dirty="0">
                <a:solidFill>
                  <a:srgbClr val="FF0000"/>
                </a:solidFill>
              </a:rPr>
              <a:t>raccogliere informazioni preliminari</a:t>
            </a:r>
            <a:r>
              <a:rPr lang="it-IT" dirty="0">
                <a:solidFill>
                  <a:schemeClr val="bg1"/>
                </a:solidFill>
              </a:rPr>
              <a:t>. Terminata la </a:t>
            </a:r>
            <a:r>
              <a:rPr lang="it-IT" b="1" dirty="0">
                <a:solidFill>
                  <a:srgbClr val="FF0000"/>
                </a:solidFill>
              </a:rPr>
              <a:t>fase esplorativa</a:t>
            </a:r>
            <a:r>
              <a:rPr lang="it-IT" dirty="0">
                <a:solidFill>
                  <a:schemeClr val="bg1"/>
                </a:solidFill>
              </a:rPr>
              <a:t>, veniva redatto un </a:t>
            </a:r>
            <a:r>
              <a:rPr lang="it-IT" b="1" dirty="0">
                <a:solidFill>
                  <a:srgbClr val="FF0000"/>
                </a:solidFill>
              </a:rPr>
              <a:t>questionario</a:t>
            </a:r>
            <a:r>
              <a:rPr lang="it-IT" dirty="0">
                <a:solidFill>
                  <a:schemeClr val="bg1"/>
                </a:solidFill>
              </a:rPr>
              <a:t>. Esso veniva sottoposto a un </a:t>
            </a:r>
            <a:r>
              <a:rPr lang="it-IT" b="1" dirty="0" err="1">
                <a:solidFill>
                  <a:srgbClr val="FF0000"/>
                </a:solidFill>
              </a:rPr>
              <a:t>pre</a:t>
            </a:r>
            <a:r>
              <a:rPr lang="it-IT" b="1" dirty="0">
                <a:solidFill>
                  <a:srgbClr val="FF0000"/>
                </a:solidFill>
              </a:rPr>
              <a:t>-test</a:t>
            </a:r>
            <a:r>
              <a:rPr lang="it-IT" dirty="0">
                <a:solidFill>
                  <a:schemeClr val="bg1"/>
                </a:solidFill>
              </a:rPr>
              <a:t>. Questa versione veniva consegnata al cliente e, dopo averlo discusso, si arrivava alla </a:t>
            </a:r>
            <a:r>
              <a:rPr lang="it-IT" b="1" dirty="0">
                <a:solidFill>
                  <a:srgbClr val="FF0000"/>
                </a:solidFill>
              </a:rPr>
              <a:t>versione finale del questionario</a:t>
            </a:r>
            <a:r>
              <a:rPr lang="it-IT" dirty="0">
                <a:solidFill>
                  <a:schemeClr val="bg1"/>
                </a:solidFill>
              </a:rPr>
              <a:t>. Così iniziava la ricerca sul campo.</a:t>
            </a:r>
          </a:p>
          <a:p>
            <a:pPr algn="l"/>
            <a:r>
              <a:rPr lang="it-IT" b="1" dirty="0">
                <a:solidFill>
                  <a:srgbClr val="FF0000"/>
                </a:solidFill>
              </a:rPr>
              <a:t>Le indagini completate </a:t>
            </a:r>
            <a:r>
              <a:rPr lang="it-IT" dirty="0">
                <a:solidFill>
                  <a:schemeClr val="bg1"/>
                </a:solidFill>
              </a:rPr>
              <a:t>in 4/5 anni di attività ammontano a circa </a:t>
            </a:r>
            <a:r>
              <a:rPr lang="it-IT" b="1" dirty="0">
                <a:solidFill>
                  <a:srgbClr val="FF0000"/>
                </a:solidFill>
              </a:rPr>
              <a:t>250</a:t>
            </a:r>
            <a:r>
              <a:rPr lang="it-IT" dirty="0">
                <a:solidFill>
                  <a:schemeClr val="bg1"/>
                </a:solidFill>
              </a:rPr>
              <a:t>.</a:t>
            </a:r>
          </a:p>
        </p:txBody>
      </p:sp>
    </p:spTree>
    <p:extLst>
      <p:ext uri="{BB962C8B-B14F-4D97-AF65-F5344CB8AC3E}">
        <p14:creationId xmlns:p14="http://schemas.microsoft.com/office/powerpoint/2010/main" val="3049838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95536" y="620688"/>
            <a:ext cx="8424936" cy="5544616"/>
          </a:xfrm>
          <a:solidFill>
            <a:schemeClr val="accent6">
              <a:lumMod val="60000"/>
              <a:lumOff val="40000"/>
            </a:schemeClr>
          </a:solidFill>
        </p:spPr>
        <p:txBody>
          <a:bodyPr/>
          <a:lstStyle/>
          <a:p>
            <a:pPr algn="l"/>
            <a:r>
              <a:rPr lang="it-IT" dirty="0">
                <a:solidFill>
                  <a:schemeClr val="bg1"/>
                </a:solidFill>
              </a:rPr>
              <a:t>Più della metà delle ricerche furono svolte negli US, ma quasi tutti i teatri di operazioni sono rappresentati adeguatamente.</a:t>
            </a:r>
          </a:p>
          <a:p>
            <a:pPr algn="l"/>
            <a:r>
              <a:rPr lang="it-IT" dirty="0">
                <a:solidFill>
                  <a:schemeClr val="bg1"/>
                </a:solidFill>
              </a:rPr>
              <a:t>Una parte molto importante delle ricerche fu dedicata allo studio degli atteggiamenti.</a:t>
            </a:r>
          </a:p>
          <a:p>
            <a:pPr algn="l"/>
            <a:r>
              <a:rPr lang="it-IT" dirty="0">
                <a:solidFill>
                  <a:schemeClr val="bg1"/>
                </a:solidFill>
              </a:rPr>
              <a:t>I 4 volumi degli </a:t>
            </a:r>
            <a:r>
              <a:rPr lang="it-IT" b="1" dirty="0">
                <a:solidFill>
                  <a:srgbClr val="FF0000"/>
                </a:solidFill>
              </a:rPr>
              <a:t>STUDIES IN SOCIAL PSYCHOLOGY IN WORLD WAR II </a:t>
            </a:r>
            <a:r>
              <a:rPr lang="it-IT" dirty="0">
                <a:solidFill>
                  <a:schemeClr val="bg1"/>
                </a:solidFill>
              </a:rPr>
              <a:t>sono fondati sulle ricerche originali. </a:t>
            </a:r>
          </a:p>
          <a:p>
            <a:r>
              <a:rPr lang="it-IT" b="1" u="sng" dirty="0">
                <a:solidFill>
                  <a:srgbClr val="FF0000"/>
                </a:solidFill>
              </a:rPr>
              <a:t>TECNICHE DI INDAGINE</a:t>
            </a:r>
          </a:p>
          <a:p>
            <a:pPr algn="l"/>
            <a:r>
              <a:rPr lang="it-IT" dirty="0">
                <a:solidFill>
                  <a:schemeClr val="bg1"/>
                </a:solidFill>
              </a:rPr>
              <a:t>Il gruppo di ricerca aveva deciso di fare un’analisi quantitativa dei propri risultati. Fu così deciso di sviluppare tipi di questionari molto semplici che potessero essere riempiti dagli stessi soldati. Così </a:t>
            </a:r>
            <a:r>
              <a:rPr lang="it-IT" b="1" dirty="0">
                <a:solidFill>
                  <a:srgbClr val="FF0000"/>
                </a:solidFill>
              </a:rPr>
              <a:t>lo strumento più importante delle loro ricerche divenne il questionario autosomministrato</a:t>
            </a:r>
            <a:r>
              <a:rPr lang="it-IT" dirty="0">
                <a:solidFill>
                  <a:schemeClr val="bg1"/>
                </a:solidFill>
              </a:rPr>
              <a:t>.</a:t>
            </a:r>
          </a:p>
          <a:p>
            <a:pPr algn="l"/>
            <a:r>
              <a:rPr lang="it-IT" dirty="0">
                <a:solidFill>
                  <a:schemeClr val="bg1"/>
                </a:solidFill>
              </a:rPr>
              <a:t>I ricercatori cercarono sempre di evitare un eccessivo formalismo.</a:t>
            </a:r>
          </a:p>
        </p:txBody>
      </p:sp>
    </p:spTree>
    <p:extLst>
      <p:ext uri="{BB962C8B-B14F-4D97-AF65-F5344CB8AC3E}">
        <p14:creationId xmlns:p14="http://schemas.microsoft.com/office/powerpoint/2010/main" val="3049838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95536" y="620688"/>
            <a:ext cx="8424936" cy="5544616"/>
          </a:xfrm>
          <a:solidFill>
            <a:schemeClr val="accent4">
              <a:lumMod val="60000"/>
              <a:lumOff val="40000"/>
            </a:schemeClr>
          </a:solidFill>
        </p:spPr>
        <p:txBody>
          <a:bodyPr/>
          <a:lstStyle/>
          <a:p>
            <a:pPr algn="l"/>
            <a:r>
              <a:rPr lang="it-IT" dirty="0">
                <a:solidFill>
                  <a:schemeClr val="bg1"/>
                </a:solidFill>
              </a:rPr>
              <a:t>Il questionario auto-somministrato aveva il grande vantaggio di essere poco costoso e permise a un personale relativamente ridotto di portare a termine un programma vastissimo.</a:t>
            </a:r>
          </a:p>
          <a:p>
            <a:pPr algn="l"/>
            <a:r>
              <a:rPr lang="it-IT" dirty="0">
                <a:solidFill>
                  <a:schemeClr val="bg1"/>
                </a:solidFill>
              </a:rPr>
              <a:t>Il metodo di approccio era molto simile a quello delle ricerche di mercato.</a:t>
            </a:r>
          </a:p>
          <a:p>
            <a:pPr algn="l"/>
            <a:r>
              <a:rPr lang="it-IT" dirty="0">
                <a:solidFill>
                  <a:schemeClr val="bg1"/>
                </a:solidFill>
              </a:rPr>
              <a:t>Una conclusione a cui i ricercatori arrivarono fu quella della necessità di ripetere la stessa indagine. Molte ricerche intraprese erano dello stesso tipo; cambiava soltanto il teatro delle operazioni. In questo modo la validità delle conclusioni veniva accresciuta. </a:t>
            </a:r>
          </a:p>
          <a:p>
            <a:pPr algn="l"/>
            <a:endParaRPr lang="it-IT" dirty="0">
              <a:solidFill>
                <a:schemeClr val="bg1"/>
              </a:solidFill>
            </a:endParaRPr>
          </a:p>
          <a:p>
            <a:r>
              <a:rPr lang="it-IT" b="1" u="sng" dirty="0">
                <a:solidFill>
                  <a:srgbClr val="FF0000"/>
                </a:solidFill>
              </a:rPr>
              <a:t>RISULTATI FONDAMENTALI</a:t>
            </a:r>
          </a:p>
          <a:p>
            <a:pPr algn="l"/>
            <a:r>
              <a:rPr lang="it-IT" dirty="0">
                <a:solidFill>
                  <a:schemeClr val="bg1"/>
                </a:solidFill>
              </a:rPr>
              <a:t>I </a:t>
            </a:r>
            <a:r>
              <a:rPr lang="it-IT" b="1" dirty="0">
                <a:solidFill>
                  <a:srgbClr val="FF0000"/>
                </a:solidFill>
              </a:rPr>
              <a:t>risultati</a:t>
            </a:r>
            <a:r>
              <a:rPr lang="it-IT" dirty="0">
                <a:solidFill>
                  <a:schemeClr val="bg1"/>
                </a:solidFill>
              </a:rPr>
              <a:t> possono dividersi in due categorie: </a:t>
            </a:r>
            <a:r>
              <a:rPr lang="it-IT" b="1" dirty="0">
                <a:solidFill>
                  <a:srgbClr val="FF0000"/>
                </a:solidFill>
              </a:rPr>
              <a:t>descrittivi </a:t>
            </a:r>
            <a:r>
              <a:rPr lang="it-IT" dirty="0">
                <a:solidFill>
                  <a:schemeClr val="bg1"/>
                </a:solidFill>
              </a:rPr>
              <a:t>ed </a:t>
            </a:r>
            <a:r>
              <a:rPr lang="it-IT" b="1" dirty="0">
                <a:solidFill>
                  <a:srgbClr val="FF0000"/>
                </a:solidFill>
              </a:rPr>
              <a:t>esplicativi</a:t>
            </a:r>
            <a:r>
              <a:rPr lang="it-IT" dirty="0">
                <a:solidFill>
                  <a:schemeClr val="bg1"/>
                </a:solidFill>
              </a:rPr>
              <a:t>.</a:t>
            </a:r>
          </a:p>
          <a:p>
            <a:pPr algn="l"/>
            <a:endParaRPr lang="it-IT" dirty="0">
              <a:solidFill>
                <a:schemeClr val="bg1"/>
              </a:solidFill>
            </a:endParaRPr>
          </a:p>
        </p:txBody>
      </p:sp>
    </p:spTree>
    <p:extLst>
      <p:ext uri="{BB962C8B-B14F-4D97-AF65-F5344CB8AC3E}">
        <p14:creationId xmlns:p14="http://schemas.microsoft.com/office/powerpoint/2010/main" val="30498380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95536" y="620688"/>
            <a:ext cx="8424936" cy="5832648"/>
          </a:xfrm>
          <a:solidFill>
            <a:schemeClr val="accent5">
              <a:lumMod val="60000"/>
              <a:lumOff val="40000"/>
            </a:schemeClr>
          </a:solidFill>
        </p:spPr>
        <p:txBody>
          <a:bodyPr/>
          <a:lstStyle/>
          <a:p>
            <a:pPr marL="457200" indent="-457200" algn="l">
              <a:buAutoNum type="arabicParenR"/>
            </a:pPr>
            <a:r>
              <a:rPr lang="it-IT" dirty="0">
                <a:solidFill>
                  <a:schemeClr val="bg1"/>
                </a:solidFill>
              </a:rPr>
              <a:t>Il materiale descrittivo </a:t>
            </a:r>
            <a:r>
              <a:rPr lang="it-IT" b="1" dirty="0">
                <a:solidFill>
                  <a:srgbClr val="FF0000"/>
                </a:solidFill>
              </a:rPr>
              <a:t>fornisce dati di censimento sulle forze armate </a:t>
            </a:r>
            <a:r>
              <a:rPr lang="it-IT" dirty="0">
                <a:solidFill>
                  <a:schemeClr val="bg1"/>
                </a:solidFill>
              </a:rPr>
              <a:t>e offre </a:t>
            </a:r>
            <a:r>
              <a:rPr lang="it-IT" b="1" dirty="0">
                <a:solidFill>
                  <a:srgbClr val="FF0000"/>
                </a:solidFill>
              </a:rPr>
              <a:t>informazioni non ottenibili attraverso altra fonte</a:t>
            </a:r>
            <a:r>
              <a:rPr lang="it-IT" dirty="0">
                <a:solidFill>
                  <a:schemeClr val="bg1"/>
                </a:solidFill>
              </a:rPr>
              <a:t>. </a:t>
            </a:r>
            <a:r>
              <a:rPr lang="it-IT" b="1" dirty="0">
                <a:solidFill>
                  <a:srgbClr val="FF0000"/>
                </a:solidFill>
              </a:rPr>
              <a:t>Mezzo milione di soldati americani </a:t>
            </a:r>
            <a:r>
              <a:rPr lang="it-IT" dirty="0">
                <a:solidFill>
                  <a:schemeClr val="bg1"/>
                </a:solidFill>
              </a:rPr>
              <a:t>furono interrogati su alcune questioni determinanti.</a:t>
            </a:r>
          </a:p>
          <a:p>
            <a:pPr marL="457200" indent="-457200" algn="l">
              <a:buAutoNum type="arabicParenR"/>
            </a:pPr>
            <a:r>
              <a:rPr lang="it-IT" dirty="0">
                <a:solidFill>
                  <a:schemeClr val="bg1"/>
                </a:solidFill>
              </a:rPr>
              <a:t>I fatti mostrano che , prendendo l’esercito nel suo complesso, non più del </a:t>
            </a:r>
            <a:r>
              <a:rPr lang="it-IT" b="1" dirty="0">
                <a:solidFill>
                  <a:srgbClr val="FF0000"/>
                </a:solidFill>
              </a:rPr>
              <a:t>27% degli ufficiali e dei soldati avevano effettivamente partecipato ai combattimenti</a:t>
            </a:r>
            <a:r>
              <a:rPr lang="it-IT" dirty="0">
                <a:solidFill>
                  <a:schemeClr val="bg1"/>
                </a:solidFill>
              </a:rPr>
              <a:t>. Il rimanente era occupato a rifornire e a organizzare le linee del fronte. </a:t>
            </a:r>
          </a:p>
          <a:p>
            <a:pPr marL="457200" indent="-457200" algn="l">
              <a:buAutoNum type="arabicParenR"/>
            </a:pPr>
            <a:r>
              <a:rPr lang="it-IT" dirty="0">
                <a:solidFill>
                  <a:schemeClr val="bg1"/>
                </a:solidFill>
              </a:rPr>
              <a:t>Molti degli studi più interessanti riguardano problemi altamente specifici. Uno dei problemi che il </a:t>
            </a:r>
            <a:r>
              <a:rPr lang="it-IT" dirty="0" err="1">
                <a:solidFill>
                  <a:schemeClr val="bg1"/>
                </a:solidFill>
              </a:rPr>
              <a:t>Medical</a:t>
            </a:r>
            <a:r>
              <a:rPr lang="it-IT" dirty="0">
                <a:solidFill>
                  <a:schemeClr val="bg1"/>
                </a:solidFill>
              </a:rPr>
              <a:t> Department chiese di studiare riguardava </a:t>
            </a:r>
            <a:r>
              <a:rPr lang="it-IT" b="1" dirty="0">
                <a:solidFill>
                  <a:srgbClr val="FF0000"/>
                </a:solidFill>
              </a:rPr>
              <a:t>l’incidenza relativamente alta di malattie veneree tra i neri</a:t>
            </a:r>
            <a:r>
              <a:rPr lang="it-IT" dirty="0">
                <a:solidFill>
                  <a:schemeClr val="bg1"/>
                </a:solidFill>
              </a:rPr>
              <a:t>. Furono scelti due campioni, uno costituito da 863 soldati neri e l’altro da 1866 soldati bianchi</a:t>
            </a:r>
          </a:p>
          <a:p>
            <a:pPr marL="457200" indent="-457200" algn="l">
              <a:buAutoNum type="arabicParenR"/>
            </a:pPr>
            <a:endParaRPr lang="it-IT" dirty="0">
              <a:solidFill>
                <a:schemeClr val="bg1"/>
              </a:solidFill>
            </a:endParaRPr>
          </a:p>
        </p:txBody>
      </p:sp>
    </p:spTree>
    <p:extLst>
      <p:ext uri="{BB962C8B-B14F-4D97-AF65-F5344CB8AC3E}">
        <p14:creationId xmlns:p14="http://schemas.microsoft.com/office/powerpoint/2010/main" val="30498380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95536" y="620688"/>
            <a:ext cx="8424936" cy="5544616"/>
          </a:xfrm>
          <a:solidFill>
            <a:srgbClr val="92D050"/>
          </a:solidFill>
        </p:spPr>
        <p:txBody>
          <a:bodyPr/>
          <a:lstStyle/>
          <a:p>
            <a:pPr algn="l"/>
            <a:r>
              <a:rPr lang="it-IT" b="1" dirty="0">
                <a:solidFill>
                  <a:srgbClr val="FF0000"/>
                </a:solidFill>
              </a:rPr>
              <a:t>Fra i neri il 54%</a:t>
            </a:r>
            <a:r>
              <a:rPr lang="it-IT" dirty="0">
                <a:solidFill>
                  <a:schemeClr val="bg1"/>
                </a:solidFill>
              </a:rPr>
              <a:t> aveva avuto una malattia venerea durante la propria vita, mentre il </a:t>
            </a:r>
            <a:r>
              <a:rPr lang="it-IT" b="1" dirty="0">
                <a:solidFill>
                  <a:srgbClr val="FF0000"/>
                </a:solidFill>
              </a:rPr>
              <a:t>21%</a:t>
            </a:r>
            <a:r>
              <a:rPr lang="it-IT" dirty="0">
                <a:solidFill>
                  <a:schemeClr val="bg1"/>
                </a:solidFill>
              </a:rPr>
              <a:t> aveva contratto una malattia venerea da quando si trovava oltremare. </a:t>
            </a:r>
            <a:r>
              <a:rPr lang="it-IT" b="1" dirty="0">
                <a:solidFill>
                  <a:srgbClr val="FF0000"/>
                </a:solidFill>
              </a:rPr>
              <a:t>Il livello culturale medio </a:t>
            </a:r>
            <a:r>
              <a:rPr lang="it-IT" dirty="0">
                <a:solidFill>
                  <a:schemeClr val="bg1"/>
                </a:solidFill>
              </a:rPr>
              <a:t>del soldato nero era più basso di quello del soldato bianco. Inoltre, emerse che i neri risultavano avere </a:t>
            </a:r>
            <a:r>
              <a:rPr lang="it-IT" b="1" dirty="0">
                <a:solidFill>
                  <a:srgbClr val="FF0000"/>
                </a:solidFill>
              </a:rPr>
              <a:t>contatti sessuali più frequenti</a:t>
            </a:r>
            <a:r>
              <a:rPr lang="it-IT" dirty="0">
                <a:solidFill>
                  <a:schemeClr val="bg1"/>
                </a:solidFill>
              </a:rPr>
              <a:t> in confronto ai soldati bianchi. </a:t>
            </a:r>
          </a:p>
          <a:p>
            <a:pPr algn="l"/>
            <a:r>
              <a:rPr lang="it-IT" dirty="0">
                <a:solidFill>
                  <a:schemeClr val="bg1"/>
                </a:solidFill>
              </a:rPr>
              <a:t>Altri dati rivelarono che, su 1000 contatti sessuali, 7 nel caso dei neri e 4 nel caso dei bianchi erano causa di malattie veneree. Tra le varie spiegazioni, quella che sembrava più plausibile era che le donne a disposizione dei neri erano più spesso infette e questo fatto tendeva a perpetuare l’alto tasso d’infezione tra i neri.</a:t>
            </a:r>
          </a:p>
          <a:p>
            <a:pPr algn="l"/>
            <a:r>
              <a:rPr lang="it-IT" dirty="0">
                <a:solidFill>
                  <a:schemeClr val="bg1"/>
                </a:solidFill>
              </a:rPr>
              <a:t>Il gruppo di ricerca arrivò alla conclusione che la politica delle autorità militari doveva assumersi parte della colpa per l’alta incidenza delle malattie veneree tra i soldati neri.</a:t>
            </a:r>
          </a:p>
        </p:txBody>
      </p:sp>
    </p:spTree>
    <p:extLst>
      <p:ext uri="{BB962C8B-B14F-4D97-AF65-F5344CB8AC3E}">
        <p14:creationId xmlns:p14="http://schemas.microsoft.com/office/powerpoint/2010/main" val="30498380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95536" y="260648"/>
            <a:ext cx="8424936" cy="6264696"/>
          </a:xfrm>
          <a:solidFill>
            <a:schemeClr val="accent2"/>
          </a:solidFill>
        </p:spPr>
        <p:txBody>
          <a:bodyPr/>
          <a:lstStyle/>
          <a:p>
            <a:pPr algn="l"/>
            <a:r>
              <a:rPr lang="it-IT" dirty="0">
                <a:solidFill>
                  <a:schemeClr val="bg1"/>
                </a:solidFill>
              </a:rPr>
              <a:t>Un altro importante problema affrontato da gruppo di ricerca riguardava la possibilità di stabilire in quale misura gli atteggiamenti dei soldati in addestramento potevano essere impiegati per prevedere come si sarebbero comportati in combattimento.</a:t>
            </a:r>
          </a:p>
          <a:p>
            <a:pPr algn="l"/>
            <a:r>
              <a:rPr lang="it-IT" dirty="0">
                <a:solidFill>
                  <a:schemeClr val="bg1"/>
                </a:solidFill>
              </a:rPr>
              <a:t>Guardiamo ora </a:t>
            </a:r>
            <a:r>
              <a:rPr lang="it-IT" b="1" dirty="0">
                <a:solidFill>
                  <a:srgbClr val="FF0000"/>
                </a:solidFill>
              </a:rPr>
              <a:t>due studi su questo argomento</a:t>
            </a:r>
            <a:r>
              <a:rPr lang="it-IT" dirty="0">
                <a:solidFill>
                  <a:schemeClr val="bg1"/>
                </a:solidFill>
              </a:rPr>
              <a:t>.</a:t>
            </a:r>
          </a:p>
          <a:p>
            <a:pPr algn="l"/>
            <a:r>
              <a:rPr lang="it-IT" dirty="0">
                <a:solidFill>
                  <a:schemeClr val="bg1"/>
                </a:solidFill>
              </a:rPr>
              <a:t>La </a:t>
            </a:r>
            <a:r>
              <a:rPr lang="it-IT" b="1" dirty="0">
                <a:solidFill>
                  <a:srgbClr val="FF0000"/>
                </a:solidFill>
              </a:rPr>
              <a:t>prima indagine </a:t>
            </a:r>
            <a:r>
              <a:rPr lang="it-IT" dirty="0">
                <a:solidFill>
                  <a:schemeClr val="bg1"/>
                </a:solidFill>
              </a:rPr>
              <a:t>riguardava la possibilità di prevedere quali compagnie si sarebbero comportate meglio sul campo di battaglia.</a:t>
            </a:r>
          </a:p>
          <a:p>
            <a:pPr algn="l"/>
            <a:r>
              <a:rPr lang="it-IT" dirty="0">
                <a:solidFill>
                  <a:schemeClr val="bg1"/>
                </a:solidFill>
              </a:rPr>
              <a:t>L’indice obiettivo impiegato per stabilire il comportamento sul campo di battaglia fu chiamato </a:t>
            </a:r>
            <a:r>
              <a:rPr lang="it-IT" b="1" dirty="0">
                <a:solidFill>
                  <a:srgbClr val="FF0000"/>
                </a:solidFill>
              </a:rPr>
              <a:t>NONBATTLE-CASUALITY RATIO	</a:t>
            </a:r>
            <a:r>
              <a:rPr lang="it-IT" dirty="0">
                <a:solidFill>
                  <a:schemeClr val="bg1"/>
                </a:solidFill>
              </a:rPr>
              <a:t> (indice delle perdite non dovute a cause belliche). Questo indice era basato sul n° dei soldati che si erano dichiarati ammalati per ragioni non dipendenti da ferite riportate in combattimento. L’indice veniva calcolato dividendo </a:t>
            </a:r>
            <a:r>
              <a:rPr lang="it-IT" dirty="0" err="1">
                <a:solidFill>
                  <a:schemeClr val="bg1"/>
                </a:solidFill>
              </a:rPr>
              <a:t>ol</a:t>
            </a:r>
            <a:r>
              <a:rPr lang="it-IT" dirty="0">
                <a:solidFill>
                  <a:schemeClr val="bg1"/>
                </a:solidFill>
              </a:rPr>
              <a:t> n° degli ammalati per il n° degli uomini disponibili  per il combattimento in un determinato giorno.</a:t>
            </a:r>
          </a:p>
        </p:txBody>
      </p:sp>
    </p:spTree>
    <p:extLst>
      <p:ext uri="{BB962C8B-B14F-4D97-AF65-F5344CB8AC3E}">
        <p14:creationId xmlns:p14="http://schemas.microsoft.com/office/powerpoint/2010/main" val="235682379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arta">
  <a:themeElements>
    <a:clrScheme name="Carta">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Cart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arta">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217</TotalTime>
  <Words>2025</Words>
  <Application>Microsoft Office PowerPoint</Application>
  <PresentationFormat>Presentazione su schermo (4:3)</PresentationFormat>
  <Paragraphs>80</Paragraphs>
  <Slides>18</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18</vt:i4>
      </vt:variant>
    </vt:vector>
  </HeadingPairs>
  <TitlesOfParts>
    <vt:vector size="21" baseType="lpstr">
      <vt:lpstr>Constantia</vt:lpstr>
      <vt:lpstr>Wingdings 2</vt:lpstr>
      <vt:lpstr>Carta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Rosemary</dc:creator>
  <cp:lastModifiedBy>SERRA ROSEMARY</cp:lastModifiedBy>
  <cp:revision>13</cp:revision>
  <dcterms:created xsi:type="dcterms:W3CDTF">2022-11-29T05:20:53Z</dcterms:created>
  <dcterms:modified xsi:type="dcterms:W3CDTF">2022-11-30T14:55:35Z</dcterms:modified>
</cp:coreProperties>
</file>