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727"/>
    <a:srgbClr val="E4A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9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06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847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67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234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723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253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4268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92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72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77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97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24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47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0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75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81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B964352-7463-46AA-AF00-FABB42C5AA10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D561F-426C-44D5-90CC-8E42B9ACF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6094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eb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F04E9C5-A3ED-8780-3B30-9A98BF649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61" y="443883"/>
            <a:ext cx="11212497" cy="5823752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endParaRPr lang="it-IT" sz="2000" dirty="0">
              <a:solidFill>
                <a:schemeClr val="bg1"/>
              </a:solidFill>
            </a:endParaRPr>
          </a:p>
          <a:p>
            <a:pPr algn="l"/>
            <a:endParaRPr lang="it-IT" dirty="0">
              <a:solidFill>
                <a:schemeClr val="bg1"/>
              </a:solidFill>
            </a:endParaRPr>
          </a:p>
          <a:p>
            <a:pPr algn="l"/>
            <a:endParaRPr lang="it-IT" sz="2000" dirty="0">
              <a:solidFill>
                <a:schemeClr val="bg1"/>
              </a:solidFill>
            </a:endParaRPr>
          </a:p>
          <a:p>
            <a:pPr algn="l"/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sz="5400" b="1" dirty="0">
                <a:solidFill>
                  <a:srgbClr val="FF0000"/>
                </a:solidFill>
              </a:rPr>
              <a:t>PERSONALITA’ E FASCISMO</a:t>
            </a:r>
          </a:p>
        </p:txBody>
      </p:sp>
    </p:spTree>
    <p:extLst>
      <p:ext uri="{BB962C8B-B14F-4D97-AF65-F5344CB8AC3E}">
        <p14:creationId xmlns:p14="http://schemas.microsoft.com/office/powerpoint/2010/main" val="3678613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F04E9C5-A3ED-8780-3B30-9A98BF649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61" y="443883"/>
            <a:ext cx="11212497" cy="5823752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l"/>
            <a:r>
              <a:rPr lang="it-IT" sz="2000" cap="none" dirty="0">
                <a:solidFill>
                  <a:schemeClr val="bg1"/>
                </a:solidFill>
              </a:rPr>
              <a:t>L’approccio essenzialmente teorico degli autori rese inevitabile che i dati manifesti fossero interpretati a un livello più profondo.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Le risposte dei soggetti interessarono i ricercatori non per se stesse, ma per la luce che potevano gettare su </a:t>
            </a:r>
            <a:r>
              <a:rPr lang="it-IT" b="1" cap="none" dirty="0">
                <a:solidFill>
                  <a:srgbClr val="FF0000"/>
                </a:solidFill>
              </a:rPr>
              <a:t>differenze fondamentali nei caratteri della personalità</a:t>
            </a:r>
            <a:r>
              <a:rPr lang="it-IT" cap="none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Il principio  a ci si attennero gli autori fu di formulare gli elementi in modo che l’essere d’accordo su uno di essi implicava un certo pregiudizio nell’atteggiamento del soggetto.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Un altro problema tecnico è quello del </a:t>
            </a:r>
            <a:r>
              <a:rPr lang="it-IT" b="1" cap="none" dirty="0">
                <a:solidFill>
                  <a:srgbClr val="FF0000"/>
                </a:solidFill>
              </a:rPr>
              <a:t>campione.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Il campione iniziale era formato da </a:t>
            </a:r>
            <a:r>
              <a:rPr lang="it-IT" b="1" cap="none" dirty="0">
                <a:solidFill>
                  <a:srgbClr val="FF0000"/>
                </a:solidFill>
              </a:rPr>
              <a:t>studenti universitari</a:t>
            </a:r>
            <a:r>
              <a:rPr lang="it-IT" sz="2000" cap="none" dirty="0">
                <a:solidFill>
                  <a:schemeClr val="bg1"/>
                </a:solidFill>
              </a:rPr>
              <a:t>. Questo gruppo fu però impiegato solo in un primo momento per perfezionare i questionari.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Il </a:t>
            </a:r>
            <a:r>
              <a:rPr lang="it-IT" b="1" cap="none" dirty="0">
                <a:solidFill>
                  <a:srgbClr val="FF0000"/>
                </a:solidFill>
              </a:rPr>
              <a:t>campione</a:t>
            </a:r>
            <a:r>
              <a:rPr lang="it-IT" cap="none" dirty="0">
                <a:solidFill>
                  <a:schemeClr val="bg1"/>
                </a:solidFill>
              </a:rPr>
              <a:t> vedeva la prevalenza di </a:t>
            </a:r>
            <a:r>
              <a:rPr lang="it-IT" b="1" cap="none" dirty="0">
                <a:solidFill>
                  <a:srgbClr val="FF0000"/>
                </a:solidFill>
              </a:rPr>
              <a:t>soggetti appartenenti alla costa occidentale , di giovani, di persone appartenenti alla classe media</a:t>
            </a:r>
            <a:r>
              <a:rPr lang="it-IT" cap="none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Lo scopo fondamentale di </a:t>
            </a:r>
            <a:r>
              <a:rPr lang="it-IT" sz="2000" b="1" dirty="0">
                <a:solidFill>
                  <a:srgbClr val="FF0000"/>
                </a:solidFill>
              </a:rPr>
              <a:t>the AUTHORITARIAN PERSONALITY </a:t>
            </a:r>
            <a:r>
              <a:rPr lang="it-IT" cap="none" dirty="0">
                <a:solidFill>
                  <a:schemeClr val="bg1"/>
                </a:solidFill>
              </a:rPr>
              <a:t>era di carattere esplicativo.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La somministrazione dei questionari fu effettuata avvicinando i gruppi tramite i loro leader.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Nel caso di classi universitarie era lo stesso insegnante della classe che organizzava la compilazione dei questionari.</a:t>
            </a:r>
          </a:p>
          <a:p>
            <a:pPr algn="l"/>
            <a:endParaRPr lang="it-IT" sz="2000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67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F04E9C5-A3ED-8780-3B30-9A98BF649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61" y="443883"/>
            <a:ext cx="11212497" cy="58237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it-IT" b="1" u="sng" cap="none" dirty="0">
                <a:solidFill>
                  <a:srgbClr val="FF0000"/>
                </a:solidFill>
              </a:rPr>
              <a:t>RISULTATI FONDAMENTALI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Vennero usati diversi metodi. Tra questi i </a:t>
            </a:r>
            <a:r>
              <a:rPr lang="it-IT" b="1" cap="none" dirty="0">
                <a:solidFill>
                  <a:srgbClr val="FF0000"/>
                </a:solidFill>
              </a:rPr>
              <a:t>test proiettivi </a:t>
            </a:r>
            <a:r>
              <a:rPr lang="it-IT" sz="2000" cap="none" dirty="0">
                <a:solidFill>
                  <a:schemeClr val="bg1"/>
                </a:solidFill>
              </a:rPr>
              <a:t>e i </a:t>
            </a:r>
            <a:r>
              <a:rPr lang="it-IT" b="1" cap="none" dirty="0">
                <a:solidFill>
                  <a:srgbClr val="FF0000"/>
                </a:solidFill>
              </a:rPr>
              <a:t>quesiti proiettivi</a:t>
            </a:r>
            <a:r>
              <a:rPr lang="it-IT" sz="2000" cap="none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In particolare, i </a:t>
            </a:r>
            <a:r>
              <a:rPr lang="it-IT" b="1" cap="none" dirty="0">
                <a:solidFill>
                  <a:srgbClr val="FF0000"/>
                </a:solidFill>
              </a:rPr>
              <a:t>quesiti proiettivi  </a:t>
            </a:r>
            <a:r>
              <a:rPr lang="it-IT" sz="2000" cap="none" dirty="0">
                <a:solidFill>
                  <a:schemeClr val="bg1"/>
                </a:solidFill>
              </a:rPr>
              <a:t>sono considerati un surrogato economico delle tradizionali sedute psicanalitiche.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Uno degli elementi fondamentali del metodo furono le </a:t>
            </a:r>
            <a:r>
              <a:rPr lang="it-IT" b="1" cap="none" dirty="0">
                <a:solidFill>
                  <a:srgbClr val="FF0000"/>
                </a:solidFill>
              </a:rPr>
              <a:t>interviste cliniche</a:t>
            </a:r>
            <a:r>
              <a:rPr lang="it-IT" cap="none" dirty="0">
                <a:solidFill>
                  <a:schemeClr val="bg1"/>
                </a:solidFill>
              </a:rPr>
              <a:t>. Queste interviste offrivano al soggetto un’ottima possibilità di esprimersi liberamente su tutto ciò che riteneva importante.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I punti elencati nella scheda erano 7: professione, reddito, religione, materiale clinico, politica, minoranze, «razza». I risultati sembrarono confermare i risultati ottenuti con altri metodi. Ad esempio, nel loro atteggiamento verso i genitori, coloro che avevano totalizzato un </a:t>
            </a:r>
            <a:r>
              <a:rPr lang="it-IT" b="1" cap="none" dirty="0">
                <a:solidFill>
                  <a:srgbClr val="FF0000"/>
                </a:solidFill>
              </a:rPr>
              <a:t>punteggio alto </a:t>
            </a:r>
            <a:r>
              <a:rPr lang="it-IT" sz="2000" cap="none" dirty="0">
                <a:solidFill>
                  <a:schemeClr val="bg1"/>
                </a:solidFill>
              </a:rPr>
              <a:t>espressero </a:t>
            </a:r>
            <a:r>
              <a:rPr lang="it-IT" b="1" cap="none" dirty="0">
                <a:solidFill>
                  <a:srgbClr val="FF0000"/>
                </a:solidFill>
              </a:rPr>
              <a:t>un’idealizzazione convenzionale</a:t>
            </a:r>
            <a:r>
              <a:rPr lang="it-IT" sz="2000" cap="none" dirty="0">
                <a:solidFill>
                  <a:schemeClr val="bg1"/>
                </a:solidFill>
              </a:rPr>
              <a:t>, mentre coloro che avevano totalizzato un </a:t>
            </a:r>
            <a:r>
              <a:rPr lang="it-IT" b="1" cap="none" dirty="0">
                <a:solidFill>
                  <a:srgbClr val="FF0000"/>
                </a:solidFill>
              </a:rPr>
              <a:t>punteggio basso </a:t>
            </a:r>
            <a:r>
              <a:rPr lang="it-IT" sz="2000" cap="none" dirty="0">
                <a:solidFill>
                  <a:schemeClr val="bg1"/>
                </a:solidFill>
              </a:rPr>
              <a:t>diedero una </a:t>
            </a:r>
            <a:r>
              <a:rPr lang="it-IT" b="1" cap="none" dirty="0">
                <a:solidFill>
                  <a:srgbClr val="FF0000"/>
                </a:solidFill>
              </a:rPr>
              <a:t>valutazione obiettiva</a:t>
            </a:r>
            <a:r>
              <a:rPr lang="it-IT" sz="2000" cap="none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it-IT" b="1" u="sng" cap="none" dirty="0">
                <a:solidFill>
                  <a:srgbClr val="FF0000"/>
                </a:solidFill>
              </a:rPr>
              <a:t>VALUTAZIONE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Tra le critiche che furono mosse alla ricerca vi è quella che il </a:t>
            </a:r>
            <a:r>
              <a:rPr lang="it-IT" b="1" cap="none" dirty="0">
                <a:solidFill>
                  <a:srgbClr val="FF0000"/>
                </a:solidFill>
              </a:rPr>
              <a:t>campione</a:t>
            </a:r>
            <a:r>
              <a:rPr lang="it-IT" sz="2000" cap="none" dirty="0">
                <a:solidFill>
                  <a:schemeClr val="bg1"/>
                </a:solidFill>
              </a:rPr>
              <a:t>, pari a </a:t>
            </a:r>
            <a:r>
              <a:rPr lang="it-IT" b="1" cap="none" dirty="0">
                <a:solidFill>
                  <a:srgbClr val="FF0000"/>
                </a:solidFill>
              </a:rPr>
              <a:t>2000 soggetti</a:t>
            </a:r>
            <a:r>
              <a:rPr lang="it-IT" sz="2000" cap="none" dirty="0">
                <a:solidFill>
                  <a:schemeClr val="bg1"/>
                </a:solidFill>
              </a:rPr>
              <a:t>, </a:t>
            </a:r>
            <a:r>
              <a:rPr lang="it-IT" b="1" cap="none" dirty="0">
                <a:solidFill>
                  <a:srgbClr val="FF0000"/>
                </a:solidFill>
              </a:rPr>
              <a:t>non è rappresentativo</a:t>
            </a:r>
            <a:r>
              <a:rPr lang="it-IT" sz="2000" cap="none" dirty="0">
                <a:solidFill>
                  <a:schemeClr val="bg1"/>
                </a:solidFill>
              </a:rPr>
              <a:t>, essendo costituito quasi esclusivamente da individui molto giovani e appartenenti alla classe media e non comprende rappresentanti delle minoranze.</a:t>
            </a:r>
          </a:p>
        </p:txBody>
      </p:sp>
    </p:spTree>
    <p:extLst>
      <p:ext uri="{BB962C8B-B14F-4D97-AF65-F5344CB8AC3E}">
        <p14:creationId xmlns:p14="http://schemas.microsoft.com/office/powerpoint/2010/main" val="3379950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F04E9C5-A3ED-8780-3B30-9A98BF649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128" y="435006"/>
            <a:ext cx="11212497" cy="5823752"/>
          </a:xfrm>
          <a:solidFill>
            <a:srgbClr val="A5D727"/>
          </a:solidFill>
        </p:spPr>
        <p:txBody>
          <a:bodyPr>
            <a:normAutofit/>
          </a:bodyPr>
          <a:lstStyle/>
          <a:p>
            <a:pPr algn="l"/>
            <a:r>
              <a:rPr lang="it-IT" sz="2000" cap="none" dirty="0">
                <a:solidFill>
                  <a:schemeClr val="bg1"/>
                </a:solidFill>
              </a:rPr>
              <a:t> Inoltre, l’analisi non tiene conto dell’importante variabile </a:t>
            </a:r>
            <a:r>
              <a:rPr lang="it-IT" b="1" cap="none" dirty="0">
                <a:solidFill>
                  <a:srgbClr val="FF0000"/>
                </a:solidFill>
              </a:rPr>
              <a:t>dell’istruzione formale,</a:t>
            </a:r>
            <a:r>
              <a:rPr lang="it-IT" sz="2000" cap="none" dirty="0">
                <a:solidFill>
                  <a:schemeClr val="bg1"/>
                </a:solidFill>
              </a:rPr>
              <a:t> che in altri studi ha dimostrato di avere una forte influenza sugli atteggiamenti dei tipi di cui si occupano gli autori.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Inoltre, non si tiene conto abbastanza del fatto che </a:t>
            </a:r>
            <a:r>
              <a:rPr lang="it-IT" b="1" cap="none" dirty="0">
                <a:solidFill>
                  <a:srgbClr val="FF0000"/>
                </a:solidFill>
              </a:rPr>
              <a:t>certi sentimenti sono ampiamente diffusi nella popolazione americana </a:t>
            </a:r>
            <a:r>
              <a:rPr lang="it-IT" cap="none" dirty="0">
                <a:solidFill>
                  <a:schemeClr val="bg1"/>
                </a:solidFill>
              </a:rPr>
              <a:t>e che l’adesione a questi sentimenti può essere fatta risalire all’appartenenza a determinati gruppi piuttosto che a un fattore individuale.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Adorno era consapevole che </a:t>
            </a:r>
            <a:r>
              <a:rPr lang="it-IT" b="1" cap="none" dirty="0">
                <a:solidFill>
                  <a:srgbClr val="FF0000"/>
                </a:solidFill>
              </a:rPr>
              <a:t>le influenze formative sono a un tempo esterne e interne </a:t>
            </a:r>
            <a:r>
              <a:rPr lang="it-IT" cap="none" dirty="0">
                <a:solidFill>
                  <a:schemeClr val="bg1"/>
                </a:solidFill>
              </a:rPr>
              <a:t>e gli atteggiamenti personali tendono a essere standardizzati.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Si afferma che i tipi ipotizzati sono definiti secondo la </a:t>
            </a:r>
            <a:r>
              <a:rPr lang="it-IT" b="1" cap="none" dirty="0">
                <a:solidFill>
                  <a:srgbClr val="FF0000"/>
                </a:solidFill>
              </a:rPr>
              <a:t>teoria psicanalitica</a:t>
            </a:r>
            <a:r>
              <a:rPr lang="it-IT" cap="none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Un elemento della teoria è che il gruppo delle </a:t>
            </a:r>
            <a:r>
              <a:rPr lang="it-IT" b="1" cap="none" dirty="0">
                <a:solidFill>
                  <a:srgbClr val="FF0000"/>
                </a:solidFill>
              </a:rPr>
              <a:t>caratteristiche tipiche della personalità autoritaria deve essere essenzialmente unitario</a:t>
            </a:r>
            <a:r>
              <a:rPr lang="it-IT" cap="none" dirty="0">
                <a:solidFill>
                  <a:schemeClr val="bg1"/>
                </a:solidFill>
              </a:rPr>
              <a:t>, mentre nella personalità </a:t>
            </a:r>
            <a:r>
              <a:rPr lang="it-IT" u="sng" cap="none" dirty="0">
                <a:solidFill>
                  <a:schemeClr val="bg1"/>
                </a:solidFill>
              </a:rPr>
              <a:t>non</a:t>
            </a:r>
            <a:r>
              <a:rPr lang="it-IT" cap="none" dirty="0">
                <a:solidFill>
                  <a:schemeClr val="bg1"/>
                </a:solidFill>
              </a:rPr>
              <a:t> autoritaria possono trovarsi varie combinazioni di caratteristiche.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I gruppi di caratteristiche di coloro che avevano totalizzato punteggi alti sono classificati sotto </a:t>
            </a:r>
            <a:r>
              <a:rPr lang="it-IT" b="1" cap="none" dirty="0">
                <a:solidFill>
                  <a:srgbClr val="FF0000"/>
                </a:solidFill>
              </a:rPr>
              <a:t>sei voci</a:t>
            </a:r>
            <a:r>
              <a:rPr lang="it-IT" cap="none" dirty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1) Risentimento di superficie; 2) convenzionalismo; 3) autoritarismo; 4) ribelle e psicopatico 5) maniaco; 6) tipo propenso alla manipolazione</a:t>
            </a:r>
          </a:p>
          <a:p>
            <a:pPr algn="l"/>
            <a:endParaRPr lang="it-IT" cap="none" dirty="0">
              <a:solidFill>
                <a:schemeClr val="bg1"/>
              </a:solidFill>
            </a:endParaRPr>
          </a:p>
          <a:p>
            <a:pPr algn="l"/>
            <a:endParaRPr lang="it-IT" sz="2000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214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F04E9C5-A3ED-8780-3B30-9A98BF649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61" y="443883"/>
            <a:ext cx="11212497" cy="582375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2000" b="1" u="sng" cap="none" dirty="0">
                <a:solidFill>
                  <a:srgbClr val="FF0000"/>
                </a:solidFill>
              </a:rPr>
              <a:t>CONCLUSIONI PRATICHE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 Per gli autori, il risultato più importante sembra essere la dimostrazione della «</a:t>
            </a:r>
            <a:r>
              <a:rPr lang="it-IT" b="1" cap="none" dirty="0">
                <a:solidFill>
                  <a:srgbClr val="FF0000"/>
                </a:solidFill>
              </a:rPr>
              <a:t>coerenza di un punto di vista</a:t>
            </a:r>
            <a:r>
              <a:rPr lang="it-IT" sz="2000" cap="none" dirty="0">
                <a:solidFill>
                  <a:schemeClr val="bg1"/>
                </a:solidFill>
              </a:rPr>
              <a:t>» su una vastissima gamma di argomenti dimostrata da ogni individuo esaminato.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Dietro la formazione di una personalità influenzata dal pregiudizio, gli autori vedono l’influenza di una </a:t>
            </a:r>
            <a:r>
              <a:rPr lang="it-IT" b="1" cap="none" dirty="0">
                <a:solidFill>
                  <a:srgbClr val="FF0000"/>
                </a:solidFill>
              </a:rPr>
              <a:t>insoddisfacente e auto-perpetuantesi relazione genitore-figlio</a:t>
            </a:r>
            <a:r>
              <a:rPr lang="it-IT" cap="none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Essi affermano che il loro sc</a:t>
            </a:r>
            <a:r>
              <a:rPr lang="it-IT" cap="none" dirty="0">
                <a:solidFill>
                  <a:schemeClr val="bg1"/>
                </a:solidFill>
              </a:rPr>
              <a:t>opo è quello di prevedere la </a:t>
            </a:r>
            <a:r>
              <a:rPr lang="it-IT" b="1" cap="none" dirty="0">
                <a:solidFill>
                  <a:srgbClr val="FF0000"/>
                </a:solidFill>
              </a:rPr>
              <a:t>propensione di un individuo a ricorrere alla violenza.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Quanto alle implicazioni dei loro risultati, essi propongono che le misure intese a combattere il pregiudizio tengano conto dell’intera struttura del punto di vista di chi è influenzato dal pregiudizio.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Gli autori affermano che il modo migliore per neutralizzare il pregiudizio è quello di far leva sulle caratteristiche tipiche dell’individuo che ha pregiudizi.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Gli autori ammettono che le </a:t>
            </a:r>
            <a:r>
              <a:rPr lang="it-IT" b="1" cap="none" dirty="0">
                <a:solidFill>
                  <a:srgbClr val="FF0000"/>
                </a:solidFill>
              </a:rPr>
              <a:t>misure sociali </a:t>
            </a:r>
            <a:r>
              <a:rPr lang="it-IT" sz="2000" cap="none" dirty="0">
                <a:solidFill>
                  <a:schemeClr val="bg1"/>
                </a:solidFill>
              </a:rPr>
              <a:t>possono soltanto </a:t>
            </a:r>
            <a:r>
              <a:rPr lang="it-IT" b="1" cap="none" dirty="0">
                <a:solidFill>
                  <a:srgbClr val="FF0000"/>
                </a:solidFill>
              </a:rPr>
              <a:t>reprimere la manifestazione del comportamento influenzato dal pregiudizio </a:t>
            </a:r>
            <a:r>
              <a:rPr lang="it-IT" sz="2000" cap="none" dirty="0">
                <a:solidFill>
                  <a:schemeClr val="bg1"/>
                </a:solidFill>
              </a:rPr>
              <a:t>e che </a:t>
            </a:r>
            <a:r>
              <a:rPr lang="it-IT" b="1" cap="none" dirty="0">
                <a:solidFill>
                  <a:srgbClr val="FF0000"/>
                </a:solidFill>
              </a:rPr>
              <a:t>non possono «curare» gli atteggiamenti.</a:t>
            </a:r>
          </a:p>
        </p:txBody>
      </p:sp>
    </p:spTree>
    <p:extLst>
      <p:ext uri="{BB962C8B-B14F-4D97-AF65-F5344CB8AC3E}">
        <p14:creationId xmlns:p14="http://schemas.microsoft.com/office/powerpoint/2010/main" val="1836149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F04E9C5-A3ED-8780-3B30-9A98BF649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61" y="443883"/>
            <a:ext cx="11212497" cy="582375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l"/>
            <a:r>
              <a:rPr lang="it-IT" sz="2800" cap="none" dirty="0">
                <a:solidFill>
                  <a:schemeClr val="bg1"/>
                </a:solidFill>
              </a:rPr>
              <a:t>Rispetto alla malattia, la difficoltà consiste nel fatto che il pregiudizio è instillato nella personalità nei </a:t>
            </a:r>
            <a:r>
              <a:rPr lang="it-IT" sz="2800" b="1" cap="none" dirty="0">
                <a:solidFill>
                  <a:srgbClr val="FF0000"/>
                </a:solidFill>
              </a:rPr>
              <a:t>primissimi anni di vita</a:t>
            </a:r>
            <a:r>
              <a:rPr lang="it-IT" sz="2800" cap="none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it-IT" sz="2800" cap="none" dirty="0">
              <a:solidFill>
                <a:schemeClr val="bg1"/>
              </a:solidFill>
            </a:endParaRPr>
          </a:p>
          <a:p>
            <a:pPr algn="l"/>
            <a:r>
              <a:rPr lang="it-IT" sz="2800" cap="none" dirty="0">
                <a:solidFill>
                  <a:schemeClr val="bg1"/>
                </a:solidFill>
              </a:rPr>
              <a:t>Lo sviluppo del fascismo in potenza  non può essere arrestato soltanto con mezzi psicologici.</a:t>
            </a:r>
          </a:p>
          <a:p>
            <a:pPr algn="l"/>
            <a:endParaRPr lang="it-IT" sz="2800" cap="none" dirty="0">
              <a:solidFill>
                <a:schemeClr val="bg1"/>
              </a:solidFill>
            </a:endParaRPr>
          </a:p>
          <a:p>
            <a:pPr algn="l"/>
            <a:r>
              <a:rPr lang="it-IT" sz="2800" cap="none" dirty="0">
                <a:solidFill>
                  <a:schemeClr val="bg1"/>
                </a:solidFill>
              </a:rPr>
              <a:t>Serve uno </a:t>
            </a:r>
            <a:r>
              <a:rPr lang="it-IT" sz="2800" b="1" cap="none" dirty="0">
                <a:solidFill>
                  <a:srgbClr val="FF0000"/>
                </a:solidFill>
              </a:rPr>
              <a:t>sforzo congiunto </a:t>
            </a:r>
            <a:r>
              <a:rPr lang="it-IT" sz="2800" cap="none" dirty="0">
                <a:solidFill>
                  <a:schemeClr val="bg1"/>
                </a:solidFill>
              </a:rPr>
              <a:t>di tutti gli studiosi di scienze sociali.</a:t>
            </a:r>
          </a:p>
          <a:p>
            <a:pPr algn="l"/>
            <a:endParaRPr lang="it-IT" sz="2800" cap="none" dirty="0">
              <a:solidFill>
                <a:schemeClr val="bg1"/>
              </a:solidFill>
            </a:endParaRPr>
          </a:p>
          <a:p>
            <a:pPr algn="l"/>
            <a:r>
              <a:rPr lang="it-IT" sz="2800" cap="none" dirty="0">
                <a:solidFill>
                  <a:schemeClr val="bg1"/>
                </a:solidFill>
              </a:rPr>
              <a:t>Secondo gli autori il maggior contributo potrebbe essere dato da </a:t>
            </a:r>
            <a:r>
              <a:rPr lang="it-IT" sz="2800" b="1" cap="none" dirty="0">
                <a:solidFill>
                  <a:srgbClr val="FF0000"/>
                </a:solidFill>
              </a:rPr>
              <a:t>un’estensione della psicoterapia di gruppo </a:t>
            </a:r>
            <a:r>
              <a:rPr lang="it-IT" sz="2800" cap="none" dirty="0">
                <a:solidFill>
                  <a:schemeClr val="bg1"/>
                </a:solidFill>
              </a:rPr>
              <a:t>con la quale si potrebbe salvare una larga maggioranza di fascisti potenziali.</a:t>
            </a:r>
          </a:p>
        </p:txBody>
      </p:sp>
    </p:spTree>
    <p:extLst>
      <p:ext uri="{BB962C8B-B14F-4D97-AF65-F5344CB8AC3E}">
        <p14:creationId xmlns:p14="http://schemas.microsoft.com/office/powerpoint/2010/main" val="2668123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F04E9C5-A3ED-8780-3B30-9A98BF649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61" y="284085"/>
            <a:ext cx="11212497" cy="598355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D406577-FA2C-7EE8-32E7-54DF9EBA0E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19" y="635123"/>
            <a:ext cx="6096000" cy="412432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45DD4913-9507-C1DC-B2D0-E4A4CBB9AD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114" y="635123"/>
            <a:ext cx="2905125" cy="38576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E486BA8A-9147-21CC-C98D-D5D859B30F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817" y="2666877"/>
            <a:ext cx="22860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31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F04E9C5-A3ED-8780-3B30-9A98BF649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61" y="443883"/>
            <a:ext cx="11212497" cy="6143348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it-IT" cap="none" dirty="0">
                <a:solidFill>
                  <a:schemeClr val="bg1"/>
                </a:solidFill>
              </a:rPr>
              <a:t>Vediamo ora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sz="2000" b="1" dirty="0">
                <a:solidFill>
                  <a:srgbClr val="FF0000"/>
                </a:solidFill>
              </a:rPr>
              <a:t>the AUTHORITARIAN PERSONALITY</a:t>
            </a:r>
            <a:r>
              <a:rPr lang="it-IT" sz="2000" dirty="0">
                <a:solidFill>
                  <a:schemeClr val="bg1"/>
                </a:solidFill>
              </a:rPr>
              <a:t>. </a:t>
            </a:r>
            <a:r>
              <a:rPr lang="it-IT" cap="none" dirty="0">
                <a:solidFill>
                  <a:schemeClr val="bg1"/>
                </a:solidFill>
              </a:rPr>
              <a:t>Si tratta di uno dei più importanti lavori pubblicati nelle scienze sociali.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Verso la fine della seconda GM, </a:t>
            </a:r>
            <a:r>
              <a:rPr lang="it-IT" b="1" dirty="0">
                <a:solidFill>
                  <a:srgbClr val="FF0000"/>
                </a:solidFill>
              </a:rPr>
              <a:t>l’American </a:t>
            </a:r>
            <a:r>
              <a:rPr lang="it-IT" b="1" dirty="0" err="1">
                <a:solidFill>
                  <a:srgbClr val="FF0000"/>
                </a:solidFill>
              </a:rPr>
              <a:t>Jewish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Commitee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cap="none" dirty="0">
                <a:solidFill>
                  <a:schemeClr val="bg1"/>
                </a:solidFill>
              </a:rPr>
              <a:t>decise di costruire un reparto di ricerche scientifiche ritenendo che vi fossero vari </a:t>
            </a:r>
            <a:r>
              <a:rPr lang="it-IT" b="1" cap="none" dirty="0">
                <a:solidFill>
                  <a:srgbClr val="FF0000"/>
                </a:solidFill>
              </a:rPr>
              <a:t>aspetti dell’antisemitismo </a:t>
            </a:r>
            <a:r>
              <a:rPr lang="it-IT" cap="none" dirty="0">
                <a:solidFill>
                  <a:schemeClr val="bg1"/>
                </a:solidFill>
              </a:rPr>
              <a:t>che andavano studiati  a fondo. Il primo direttore di questo reparto fu </a:t>
            </a:r>
            <a:r>
              <a:rPr lang="it-IT" b="1" cap="none" dirty="0">
                <a:solidFill>
                  <a:srgbClr val="FF0000"/>
                </a:solidFill>
              </a:rPr>
              <a:t>Max Horkheimer</a:t>
            </a:r>
            <a:r>
              <a:rPr lang="it-IT" cap="none" dirty="0">
                <a:solidFill>
                  <a:schemeClr val="bg1"/>
                </a:solidFill>
              </a:rPr>
              <a:t>. Egli era stato </a:t>
            </a:r>
            <a:r>
              <a:rPr lang="it-IT" b="1" cap="none" dirty="0">
                <a:solidFill>
                  <a:srgbClr val="FF0000"/>
                </a:solidFill>
              </a:rPr>
              <a:t>direttore dell’Istituto di Ricerca sociale di Francoforte</a:t>
            </a:r>
            <a:r>
              <a:rPr lang="it-IT" cap="none" dirty="0">
                <a:solidFill>
                  <a:schemeClr val="bg1"/>
                </a:solidFill>
              </a:rPr>
              <a:t>. Questo istituto era stato soppresso da Hitler e Horkheimer e la maggior parte dei suoi collaboratori (</a:t>
            </a:r>
            <a:r>
              <a:rPr lang="it-IT" b="1" cap="none" dirty="0">
                <a:solidFill>
                  <a:srgbClr val="FF0000"/>
                </a:solidFill>
              </a:rPr>
              <a:t>Fromm, Adorno</a:t>
            </a:r>
            <a:r>
              <a:rPr lang="it-IT" cap="none" dirty="0">
                <a:solidFill>
                  <a:schemeClr val="bg1"/>
                </a:solidFill>
              </a:rPr>
              <a:t>, ,…) si rifugiarono negli Stati Uniti e ricostruirono </a:t>
            </a:r>
            <a:r>
              <a:rPr lang="it-IT" b="1" cap="none" dirty="0">
                <a:solidFill>
                  <a:srgbClr val="FF0000"/>
                </a:solidFill>
              </a:rPr>
              <a:t>l’Istituto di Ricerca Sociale a New York</a:t>
            </a:r>
            <a:r>
              <a:rPr lang="it-IT" cap="none" dirty="0">
                <a:solidFill>
                  <a:schemeClr val="bg1"/>
                </a:solidFill>
              </a:rPr>
              <a:t>. Il programma fu affidato a questo istituto.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La direzione fu affidata a </a:t>
            </a:r>
            <a:r>
              <a:rPr lang="it-IT" b="1" dirty="0">
                <a:solidFill>
                  <a:srgbClr val="FF0000"/>
                </a:solidFill>
              </a:rPr>
              <a:t>W. Adorno</a:t>
            </a:r>
            <a:r>
              <a:rPr lang="it-IT" cap="none" dirty="0">
                <a:solidFill>
                  <a:schemeClr val="bg1"/>
                </a:solidFill>
              </a:rPr>
              <a:t>, che fu affiancato da due collaboratori principali: </a:t>
            </a:r>
            <a:r>
              <a:rPr lang="it-IT" b="1" dirty="0">
                <a:solidFill>
                  <a:srgbClr val="FF0000"/>
                </a:solidFill>
              </a:rPr>
              <a:t>Else </a:t>
            </a:r>
            <a:r>
              <a:rPr lang="it-IT" b="1" dirty="0" err="1">
                <a:solidFill>
                  <a:srgbClr val="FF0000"/>
                </a:solidFill>
              </a:rPr>
              <a:t>Frenkel</a:t>
            </a:r>
            <a:r>
              <a:rPr lang="it-IT" b="1" dirty="0">
                <a:solidFill>
                  <a:srgbClr val="FF0000"/>
                </a:solidFill>
              </a:rPr>
              <a:t> – Brunswick e Daniel Levinson</a:t>
            </a:r>
            <a:r>
              <a:rPr lang="it-IT" cap="none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L’idea di questo studio nacque durante un Convegno tenuto </a:t>
            </a:r>
            <a:r>
              <a:rPr lang="it-IT" b="1" cap="none" dirty="0">
                <a:solidFill>
                  <a:srgbClr val="FF0000"/>
                </a:solidFill>
              </a:rPr>
              <a:t>dall’American </a:t>
            </a:r>
            <a:r>
              <a:rPr lang="it-IT" b="1" cap="none" dirty="0" err="1">
                <a:solidFill>
                  <a:srgbClr val="FF0000"/>
                </a:solidFill>
              </a:rPr>
              <a:t>Jewish</a:t>
            </a:r>
            <a:r>
              <a:rPr lang="it-IT" b="1" cap="none" dirty="0">
                <a:solidFill>
                  <a:srgbClr val="FF0000"/>
                </a:solidFill>
              </a:rPr>
              <a:t> </a:t>
            </a:r>
            <a:r>
              <a:rPr lang="it-IT" b="1" cap="none" dirty="0" err="1">
                <a:solidFill>
                  <a:srgbClr val="FF0000"/>
                </a:solidFill>
              </a:rPr>
              <a:t>Commitee</a:t>
            </a:r>
            <a:r>
              <a:rPr lang="it-IT" cap="none" dirty="0">
                <a:solidFill>
                  <a:schemeClr val="bg1"/>
                </a:solidFill>
              </a:rPr>
              <a:t> nel maggio del 1944. Studiosi di diverse discipline furono invitati a discutere il problema dei pregiudizi religiosi e razziali.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Fu stabilito che l’argomento avrebbe dovuto essere studiato a due livelli: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A) A livello amministrativo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B) A livello di base</a:t>
            </a:r>
          </a:p>
          <a:p>
            <a:pPr marL="457200" indent="-457200" algn="l">
              <a:buAutoNum type="alphaLcParenR"/>
            </a:pPr>
            <a:endParaRPr lang="it-IT" cap="none" dirty="0">
              <a:solidFill>
                <a:schemeClr val="bg1"/>
              </a:solidFill>
            </a:endParaRPr>
          </a:p>
          <a:p>
            <a:pPr algn="l"/>
            <a:endParaRPr lang="it-IT" cap="none" dirty="0">
              <a:solidFill>
                <a:schemeClr val="bg1"/>
              </a:solidFill>
            </a:endParaRPr>
          </a:p>
          <a:p>
            <a:pPr algn="l"/>
            <a:endParaRPr lang="it-IT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04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F04E9C5-A3ED-8780-3B30-9A98BF649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740" y="372862"/>
            <a:ext cx="11212497" cy="5823752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 algn="l"/>
            <a:r>
              <a:rPr lang="it-IT" cap="none" dirty="0">
                <a:solidFill>
                  <a:schemeClr val="bg1"/>
                </a:solidFill>
              </a:rPr>
              <a:t>T</a:t>
            </a:r>
            <a:r>
              <a:rPr lang="it-IT" sz="2000" cap="none" dirty="0">
                <a:solidFill>
                  <a:schemeClr val="bg1"/>
                </a:solidFill>
              </a:rPr>
              <a:t>ra i vari libri che furono pubblicati nell’ambito del programma </a:t>
            </a:r>
            <a:r>
              <a:rPr lang="it-IT" sz="2000" b="1" dirty="0">
                <a:solidFill>
                  <a:srgbClr val="FF0000"/>
                </a:solidFill>
              </a:rPr>
              <a:t>the AUTHORITARIAN PERSONALITY </a:t>
            </a:r>
            <a:r>
              <a:rPr lang="it-IT" sz="2000" cap="none" dirty="0">
                <a:solidFill>
                  <a:schemeClr val="bg1"/>
                </a:solidFill>
              </a:rPr>
              <a:t>fu quello che suscitò più degli altri una vasta eco. Esso trattava il problema della connessione fra i tratti della personalità e la suscettibilità al pregiudizio. Una delle critiche che furono mosse a </a:t>
            </a:r>
            <a:r>
              <a:rPr lang="it-IT" sz="2000" b="1" dirty="0">
                <a:solidFill>
                  <a:srgbClr val="FF0000"/>
                </a:solidFill>
              </a:rPr>
              <a:t>the AUTHORITARIAN PERSONALITY </a:t>
            </a:r>
            <a:r>
              <a:rPr lang="it-IT" cap="none" dirty="0">
                <a:solidFill>
                  <a:schemeClr val="bg1"/>
                </a:solidFill>
              </a:rPr>
              <a:t>era che esso si occupava esclusivamente del problema della personalità trascurando l’ambiente sociale e culturale.</a:t>
            </a:r>
          </a:p>
          <a:p>
            <a:pPr algn="ctr"/>
            <a:r>
              <a:rPr lang="it-IT" b="1" u="sng" dirty="0">
                <a:solidFill>
                  <a:srgbClr val="FF0000"/>
                </a:solidFill>
              </a:rPr>
              <a:t>AUTORITARISM</a:t>
            </a:r>
            <a:r>
              <a:rPr lang="it-IT" b="1" u="sng" cap="none" dirty="0">
                <a:solidFill>
                  <a:srgbClr val="FF0000"/>
                </a:solidFill>
              </a:rPr>
              <a:t>O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L’autoritarismo è il punto di partenza dei ricercatori.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«L’oggetto fondamentale del nostro studio è stato l’individuo potenzialmente fascista la cui struttura è tale da renderlo particolarmente sensibile alla tesi della propaganda antidemocratica».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L’espressione «</a:t>
            </a:r>
            <a:r>
              <a:rPr lang="it-IT" b="1" cap="none" dirty="0">
                <a:solidFill>
                  <a:srgbClr val="FF0000"/>
                </a:solidFill>
              </a:rPr>
              <a:t>carattere autoritario</a:t>
            </a:r>
            <a:r>
              <a:rPr lang="it-IT" cap="none" dirty="0">
                <a:solidFill>
                  <a:schemeClr val="bg1"/>
                </a:solidFill>
              </a:rPr>
              <a:t>» era già stata descritta nei suoi vari aspetti da </a:t>
            </a:r>
            <a:r>
              <a:rPr lang="it-IT" b="1" dirty="0">
                <a:solidFill>
                  <a:srgbClr val="FF0000"/>
                </a:solidFill>
              </a:rPr>
              <a:t>Eric FROMM</a:t>
            </a:r>
            <a:r>
              <a:rPr lang="it-IT" cap="none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Il libro contiene una interessante discussione sulle caratteristiche della personalità di coloro che totalizzano alti o bassi punteggi nelle scale del «pregiudizio».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Gli autori elaborano la scala F, dove F sta per fascismo, a significare la sua relazione con le tendenze prefasciste. </a:t>
            </a:r>
          </a:p>
        </p:txBody>
      </p:sp>
    </p:spTree>
    <p:extLst>
      <p:ext uri="{BB962C8B-B14F-4D97-AF65-F5344CB8AC3E}">
        <p14:creationId xmlns:p14="http://schemas.microsoft.com/office/powerpoint/2010/main" val="221406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F04E9C5-A3ED-8780-3B30-9A98BF649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9751" y="517124"/>
            <a:ext cx="11212497" cy="562622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2000" b="1" u="sng" cap="none" dirty="0">
                <a:solidFill>
                  <a:srgbClr val="FF0000"/>
                </a:solidFill>
              </a:rPr>
              <a:t>IL METODO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L’idea di usare un questionario per individuare i caratteri autoritari era già venuta a Horkheimer nel 1936.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In America, il pensiero psicanalitico veniva combinato per la prima volta con l’empirismo della psicologia sociale americana. Il grande merito di </a:t>
            </a:r>
            <a:r>
              <a:rPr lang="it-IT" sz="2000" b="1" dirty="0">
                <a:solidFill>
                  <a:srgbClr val="FF0000"/>
                </a:solidFill>
              </a:rPr>
              <a:t>the AUTHORITARIAN PERSONALITY </a:t>
            </a:r>
            <a:r>
              <a:rPr lang="it-IT" sz="2000" cap="none" dirty="0">
                <a:solidFill>
                  <a:schemeClr val="bg1"/>
                </a:solidFill>
              </a:rPr>
              <a:t>sta nella combinazione</a:t>
            </a:r>
            <a:r>
              <a:rPr lang="it-IT" cap="none" dirty="0">
                <a:solidFill>
                  <a:schemeClr val="bg1"/>
                </a:solidFill>
              </a:rPr>
              <a:t> delle due tradizioni. Per la prima volta, una grande mole di dati forniti dalle interviste in profondità, veniva integrata in larga misura da scale, da test proiettivi e da altro materiale empirico supplementare.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Il </a:t>
            </a:r>
            <a:r>
              <a:rPr lang="it-IT" b="1" cap="none" dirty="0">
                <a:solidFill>
                  <a:srgbClr val="FF0000"/>
                </a:solidFill>
              </a:rPr>
              <a:t>compito che gli autori </a:t>
            </a:r>
            <a:r>
              <a:rPr lang="it-IT" cap="none" dirty="0">
                <a:solidFill>
                  <a:schemeClr val="bg1"/>
                </a:solidFill>
              </a:rPr>
              <a:t>si prefiggevano era quello di </a:t>
            </a:r>
            <a:r>
              <a:rPr lang="it-IT" b="1" cap="none" dirty="0">
                <a:solidFill>
                  <a:srgbClr val="FF0000"/>
                </a:solidFill>
              </a:rPr>
              <a:t>spiegare e non di descrivere</a:t>
            </a:r>
            <a:r>
              <a:rPr lang="it-IT" cap="none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Essi partirono dall’idea di identificare i soggetti che presentavano decise tendenze antidemocratiche e di metterli a confronto con soggetti che presentavano pochissime tendenza antidemocratiche. Venne elaborato un questionario che doveva servire per selezionare i soggetti adatti a un’intervista in profondità.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I ricercatori continuarono </a:t>
            </a:r>
            <a:r>
              <a:rPr lang="it-IT" b="1" cap="none" dirty="0">
                <a:solidFill>
                  <a:srgbClr val="FF0000"/>
                </a:solidFill>
              </a:rPr>
              <a:t>a migliorare e a modificare i loro questionari </a:t>
            </a:r>
            <a:r>
              <a:rPr lang="it-IT" cap="none" dirty="0">
                <a:solidFill>
                  <a:schemeClr val="bg1"/>
                </a:solidFill>
              </a:rPr>
              <a:t>persino dopo la pubblicazione di </a:t>
            </a:r>
            <a:r>
              <a:rPr lang="it-IT" sz="2000" b="1" dirty="0">
                <a:solidFill>
                  <a:srgbClr val="FF0000"/>
                </a:solidFill>
              </a:rPr>
              <a:t>the AUTHORITARIAN PERSONALITY. </a:t>
            </a:r>
            <a:endParaRPr lang="it-IT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71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F04E9C5-A3ED-8780-3B30-9A98BF649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61" y="443883"/>
            <a:ext cx="11212497" cy="5690587"/>
          </a:xfrm>
          <a:solidFill>
            <a:schemeClr val="tx1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it-IT" sz="2000" cap="none" dirty="0">
                <a:solidFill>
                  <a:schemeClr val="bg1"/>
                </a:solidFill>
              </a:rPr>
              <a:t> </a:t>
            </a:r>
            <a:r>
              <a:rPr lang="it-IT" sz="2400" cap="none" dirty="0">
                <a:solidFill>
                  <a:schemeClr val="bg1"/>
                </a:solidFill>
              </a:rPr>
              <a:t>Ogni questionario conteneva </a:t>
            </a:r>
            <a:r>
              <a:rPr lang="it-IT" sz="2400" b="1" cap="none" dirty="0">
                <a:solidFill>
                  <a:srgbClr val="FF0000"/>
                </a:solidFill>
              </a:rPr>
              <a:t>due tipi di domande</a:t>
            </a:r>
            <a:r>
              <a:rPr lang="it-IT" sz="2400" cap="none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it-IT" sz="2400" cap="none" dirty="0">
                <a:solidFill>
                  <a:schemeClr val="bg1"/>
                </a:solidFill>
              </a:rPr>
              <a:t>Le prime domande contenevano </a:t>
            </a:r>
            <a:r>
              <a:rPr lang="it-IT" sz="2400" b="1" cap="none" dirty="0">
                <a:solidFill>
                  <a:srgbClr val="FF0000"/>
                </a:solidFill>
              </a:rPr>
              <a:t>dati di fatto</a:t>
            </a:r>
            <a:r>
              <a:rPr lang="it-IT" sz="2400" cap="none" dirty="0">
                <a:solidFill>
                  <a:schemeClr val="bg1"/>
                </a:solidFill>
              </a:rPr>
              <a:t>: gruppo sociale di appartenenza, partito politico, religione, professione,…</a:t>
            </a:r>
          </a:p>
          <a:p>
            <a:pPr algn="l"/>
            <a:r>
              <a:rPr lang="it-IT" sz="2400" cap="none" dirty="0">
                <a:solidFill>
                  <a:schemeClr val="bg1"/>
                </a:solidFill>
              </a:rPr>
              <a:t>Il secondo gruppo di domande consisteva nelle famose </a:t>
            </a:r>
            <a:r>
              <a:rPr lang="it-IT" sz="2400" b="1" cap="none" dirty="0">
                <a:solidFill>
                  <a:srgbClr val="FF0000"/>
                </a:solidFill>
              </a:rPr>
              <a:t>scale «Opinione – Atteggiamento» </a:t>
            </a:r>
            <a:r>
              <a:rPr lang="it-IT" sz="2400" cap="none" dirty="0">
                <a:solidFill>
                  <a:schemeClr val="bg1"/>
                </a:solidFill>
              </a:rPr>
              <a:t>impiegate «per ottenere valutazioni quantitative e di determinate tendenze ideologiche superficiali». </a:t>
            </a:r>
          </a:p>
          <a:p>
            <a:pPr algn="l"/>
            <a:r>
              <a:rPr lang="it-IT" sz="2400" cap="none" dirty="0">
                <a:solidFill>
                  <a:schemeClr val="bg1"/>
                </a:solidFill>
              </a:rPr>
              <a:t>Esse comprendevano:</a:t>
            </a:r>
          </a:p>
          <a:p>
            <a:pPr algn="l"/>
            <a:r>
              <a:rPr lang="it-IT" sz="2400" cap="none" dirty="0">
                <a:solidFill>
                  <a:schemeClr val="bg1"/>
                </a:solidFill>
              </a:rPr>
              <a:t>a) La scala A-S (Antisemitismo)</a:t>
            </a:r>
          </a:p>
          <a:p>
            <a:pPr algn="l"/>
            <a:r>
              <a:rPr lang="it-IT" sz="2400" cap="none" dirty="0">
                <a:solidFill>
                  <a:schemeClr val="bg1"/>
                </a:solidFill>
              </a:rPr>
              <a:t>b) La scala E (Etnocentrismo)</a:t>
            </a:r>
          </a:p>
          <a:p>
            <a:pPr algn="l"/>
            <a:r>
              <a:rPr lang="it-IT" sz="2400" cap="none" dirty="0">
                <a:solidFill>
                  <a:schemeClr val="bg1"/>
                </a:solidFill>
              </a:rPr>
              <a:t>c) La scala PEC (Conservatorismo politico economico)</a:t>
            </a:r>
          </a:p>
          <a:p>
            <a:pPr algn="l"/>
            <a:r>
              <a:rPr lang="it-IT" sz="2400" cap="none" dirty="0">
                <a:solidFill>
                  <a:schemeClr val="bg1"/>
                </a:solidFill>
              </a:rPr>
              <a:t>d) La scala F (Fascismo)</a:t>
            </a:r>
          </a:p>
          <a:p>
            <a:pPr algn="l"/>
            <a:r>
              <a:rPr lang="it-IT" sz="2400" cap="none" dirty="0">
                <a:solidFill>
                  <a:schemeClr val="bg1"/>
                </a:solidFill>
              </a:rPr>
              <a:t>Queste scale vennero progettate e analizzate secondo il metodo di </a:t>
            </a:r>
            <a:r>
              <a:rPr lang="it-IT" sz="2400" cap="none" dirty="0" err="1">
                <a:solidFill>
                  <a:schemeClr val="bg1"/>
                </a:solidFill>
              </a:rPr>
              <a:t>Likert</a:t>
            </a:r>
            <a:endParaRPr lang="it-IT" sz="2400" cap="none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it-IT" sz="2000" cap="none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it-IT" sz="2000" cap="none" dirty="0">
              <a:solidFill>
                <a:schemeClr val="bg1"/>
              </a:solidFill>
            </a:endParaRPr>
          </a:p>
          <a:p>
            <a:pPr algn="l"/>
            <a:endParaRPr lang="it-IT" sz="2000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90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F04E9C5-A3ED-8780-3B30-9A98BF649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128" y="443883"/>
            <a:ext cx="11212497" cy="5823752"/>
          </a:xfrm>
          <a:solidFill>
            <a:srgbClr val="E4A6F8"/>
          </a:solidFill>
        </p:spPr>
        <p:txBody>
          <a:bodyPr>
            <a:normAutofit/>
          </a:bodyPr>
          <a:lstStyle/>
          <a:p>
            <a:pPr algn="ctr"/>
            <a:r>
              <a:rPr lang="it-IT" sz="2000" b="1" u="sng" cap="none" dirty="0">
                <a:solidFill>
                  <a:srgbClr val="FF0000"/>
                </a:solidFill>
              </a:rPr>
              <a:t>LA SCALA «ANTI-SEMITISMO»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La scala A-S era costituita da </a:t>
            </a:r>
            <a:r>
              <a:rPr lang="it-IT" sz="2400" b="1" cap="none" dirty="0">
                <a:solidFill>
                  <a:srgbClr val="FF0000"/>
                </a:solidFill>
              </a:rPr>
              <a:t>cinque sub-scale.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La sub-scala «</a:t>
            </a:r>
            <a:r>
              <a:rPr lang="it-IT" b="1" cap="none" dirty="0">
                <a:solidFill>
                  <a:srgbClr val="FF0000"/>
                </a:solidFill>
              </a:rPr>
              <a:t>MINACCIA</a:t>
            </a:r>
            <a:r>
              <a:rPr lang="it-IT" sz="2000" cap="none" dirty="0">
                <a:solidFill>
                  <a:schemeClr val="bg1"/>
                </a:solidFill>
              </a:rPr>
              <a:t>» </a:t>
            </a:r>
            <a:r>
              <a:rPr lang="it-IT" cap="none" dirty="0">
                <a:solidFill>
                  <a:schemeClr val="bg1"/>
                </a:solidFill>
              </a:rPr>
              <a:t>era costituita da dieci elementi che avevano come criterio di base l’argomento «ebrei». 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Le affermazioni che contengono l’argomento «ebrei» sono </a:t>
            </a:r>
            <a:r>
              <a:rPr lang="it-IT" b="1" cap="none" dirty="0">
                <a:solidFill>
                  <a:srgbClr val="FF0000"/>
                </a:solidFill>
              </a:rPr>
              <a:t>tutte negative</a:t>
            </a:r>
            <a:r>
              <a:rPr lang="it-IT" sz="2000" cap="none" dirty="0">
                <a:solidFill>
                  <a:schemeClr val="bg1"/>
                </a:solidFill>
              </a:rPr>
              <a:t>, cioè contrarie agli ebrei.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Ogni sub-scale venne poi sottoposto a un controllo per verificarne il coefficiente di attendibilità.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C’era poi la sub-scala «</a:t>
            </a:r>
            <a:r>
              <a:rPr lang="it-IT" b="1" cap="none" dirty="0">
                <a:solidFill>
                  <a:srgbClr val="FF0000"/>
                </a:solidFill>
              </a:rPr>
              <a:t>OFFESA</a:t>
            </a:r>
            <a:r>
              <a:rPr lang="it-IT" sz="2000" cap="none" dirty="0">
                <a:solidFill>
                  <a:schemeClr val="bg1"/>
                </a:solidFill>
              </a:rPr>
              <a:t>», contenente affermazioni che attribuivano tratti sgradevoli alla razza ebraica.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Seguiva la sub-scala «</a:t>
            </a:r>
            <a:r>
              <a:rPr lang="it-IT" b="1" cap="none" dirty="0">
                <a:solidFill>
                  <a:srgbClr val="FF0000"/>
                </a:solidFill>
              </a:rPr>
              <a:t>ATTEGGIAMENTI</a:t>
            </a:r>
            <a:r>
              <a:rPr lang="it-IT" cap="none" dirty="0">
                <a:solidFill>
                  <a:schemeClr val="bg1"/>
                </a:solidFill>
              </a:rPr>
              <a:t>» che conteneva affermazioni che rispecchiavano atteggiamenti ostili agli ebrei come gruppo razziale.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Era previsto che la persona poteva avere atteggiamenti contradditori.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Questi atteggiamenti erano inseriti in due sub-scale, «</a:t>
            </a:r>
            <a:r>
              <a:rPr lang="it-IT" b="1" cap="none" dirty="0">
                <a:solidFill>
                  <a:srgbClr val="FF0000"/>
                </a:solidFill>
              </a:rPr>
              <a:t>ISOLAMENTO</a:t>
            </a:r>
            <a:r>
              <a:rPr lang="it-IT" cap="none" dirty="0">
                <a:solidFill>
                  <a:schemeClr val="bg1"/>
                </a:solidFill>
              </a:rPr>
              <a:t>» e «</a:t>
            </a:r>
            <a:r>
              <a:rPr lang="it-IT" b="1" cap="none" dirty="0">
                <a:solidFill>
                  <a:srgbClr val="FF0000"/>
                </a:solidFill>
              </a:rPr>
              <a:t>INVADENZA</a:t>
            </a:r>
            <a:r>
              <a:rPr lang="it-IT" cap="none" dirty="0">
                <a:solidFill>
                  <a:schemeClr val="bg1"/>
                </a:solidFill>
              </a:rPr>
              <a:t>».</a:t>
            </a:r>
            <a:endParaRPr lang="it-IT" sz="2000" cap="none" dirty="0">
              <a:solidFill>
                <a:schemeClr val="bg1"/>
              </a:solidFill>
            </a:endParaRPr>
          </a:p>
          <a:p>
            <a:pPr algn="l"/>
            <a:endParaRPr lang="it-IT" sz="2000" cap="none" dirty="0">
              <a:solidFill>
                <a:schemeClr val="bg1"/>
              </a:solidFill>
            </a:endParaRPr>
          </a:p>
          <a:p>
            <a:pPr algn="l"/>
            <a:endParaRPr lang="it-IT" sz="2000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66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F04E9C5-A3ED-8780-3B30-9A98BF649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61" y="443883"/>
            <a:ext cx="11212497" cy="5823752"/>
          </a:xfrm>
          <a:solidFill>
            <a:srgbClr val="A5D727"/>
          </a:solidFill>
        </p:spPr>
        <p:txBody>
          <a:bodyPr>
            <a:normAutofit lnSpcReduction="10000"/>
          </a:bodyPr>
          <a:lstStyle/>
          <a:p>
            <a:pPr algn="l"/>
            <a:r>
              <a:rPr lang="it-IT" cap="none" dirty="0">
                <a:solidFill>
                  <a:schemeClr val="bg1"/>
                </a:solidFill>
              </a:rPr>
              <a:t>L’analisi dimostrò che ogni sub-scala funzionava molto bene. Inoltre le interrelazioni fra le </a:t>
            </a:r>
            <a:r>
              <a:rPr lang="it-IT" cap="none" dirty="0" err="1">
                <a:solidFill>
                  <a:schemeClr val="bg1"/>
                </a:solidFill>
              </a:rPr>
              <a:t>subscale</a:t>
            </a:r>
            <a:r>
              <a:rPr lang="it-IT" cap="none" dirty="0">
                <a:solidFill>
                  <a:schemeClr val="bg1"/>
                </a:solidFill>
              </a:rPr>
              <a:t> erano alte e l’</a:t>
            </a:r>
            <a:r>
              <a:rPr lang="it-IT" cap="none" dirty="0" err="1">
                <a:solidFill>
                  <a:schemeClr val="bg1"/>
                </a:solidFill>
              </a:rPr>
              <a:t>intercorrelazione</a:t>
            </a:r>
            <a:r>
              <a:rPr lang="it-IT" cap="none" dirty="0">
                <a:solidFill>
                  <a:schemeClr val="bg1"/>
                </a:solidFill>
              </a:rPr>
              <a:t> fra ogni sub-scala e l’intera scala A-S era altissima.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Gli autori conclusero che </a:t>
            </a:r>
            <a:r>
              <a:rPr lang="it-IT" b="1" cap="none" dirty="0">
                <a:solidFill>
                  <a:srgbClr val="FF0000"/>
                </a:solidFill>
              </a:rPr>
              <a:t>quanto più alto era il punteggio totalizzato da un individuo , tanto più era probabile che egli si impegnasse in programmi e atteggiamenti anti-semiti</a:t>
            </a:r>
            <a:r>
              <a:rPr lang="it-IT" sz="2000" cap="none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Si scoprì anche che gli elementi più efficaci erano quelli che si ispiravano a </a:t>
            </a:r>
            <a:r>
              <a:rPr lang="it-IT" b="1" cap="none" dirty="0">
                <a:solidFill>
                  <a:srgbClr val="FF0000"/>
                </a:solidFill>
              </a:rPr>
              <a:t>stereotipi </a:t>
            </a:r>
            <a:r>
              <a:rPr lang="it-IT" cap="none" dirty="0">
                <a:solidFill>
                  <a:schemeClr val="bg1"/>
                </a:solidFill>
              </a:rPr>
              <a:t>e quelli che insistevano sull’idea degli ebrei come minaccia economica e come minaccia morale.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Alla luce dei risultati iniziali, si elaborò una versione più breve della scala A-S e da 52 elementi </a:t>
            </a:r>
            <a:r>
              <a:rPr lang="it-IT" cap="none" dirty="0">
                <a:solidFill>
                  <a:schemeClr val="bg1"/>
                </a:solidFill>
              </a:rPr>
              <a:t>si arrivò a una lista di 10 elementi.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Emerse anche un principio generale.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Le campagne che hanno lo scopo di combattere i pregiudizi razziali fondandosi su dati di fatto sono destinate al fallimento.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La teoria degli autori è che </a:t>
            </a:r>
            <a:r>
              <a:rPr lang="it-IT" b="1" cap="none" dirty="0">
                <a:solidFill>
                  <a:srgbClr val="FF0000"/>
                </a:solidFill>
              </a:rPr>
              <a:t>l’anti-semitismo è un’ideologia che implica un complesso di punti di vista condivisi da un gruppo di individui chiaramente  identificabili</a:t>
            </a:r>
            <a:r>
              <a:rPr lang="it-IT" cap="none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I risultati empirici sembrano confermare questa teoria.</a:t>
            </a:r>
          </a:p>
        </p:txBody>
      </p:sp>
    </p:spTree>
    <p:extLst>
      <p:ext uri="{BB962C8B-B14F-4D97-AF65-F5344CB8AC3E}">
        <p14:creationId xmlns:p14="http://schemas.microsoft.com/office/powerpoint/2010/main" val="2069547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F04E9C5-A3ED-8780-3B30-9A98BF649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61" y="443883"/>
            <a:ext cx="11212497" cy="582375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it-IT" sz="2000" cap="none" dirty="0">
                <a:solidFill>
                  <a:schemeClr val="bg1"/>
                </a:solidFill>
              </a:rPr>
              <a:t>Il pregiudizio antisemita era sempre accompagnato da altre </a:t>
            </a:r>
            <a:r>
              <a:rPr lang="it-IT" sz="2000" cap="none" dirty="0" err="1">
                <a:solidFill>
                  <a:schemeClr val="bg1"/>
                </a:solidFill>
              </a:rPr>
              <a:t>acatteristiche</a:t>
            </a:r>
            <a:r>
              <a:rPr lang="it-IT" sz="2000" cap="none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In seguito gli autori rivolsero la loro attenzione al problema dell’antisemitismo nel contesto più ampio del pregiudizio inteso in senso lato.</a:t>
            </a:r>
          </a:p>
          <a:p>
            <a:pPr algn="ctr"/>
            <a:r>
              <a:rPr lang="it-IT" b="1" u="sng" cap="none" dirty="0">
                <a:solidFill>
                  <a:srgbClr val="FF0000"/>
                </a:solidFill>
              </a:rPr>
              <a:t>LA SCALA E </a:t>
            </a:r>
            <a:r>
              <a:rPr lang="it-IT" b="1" u="sng" cap="none" dirty="0" err="1">
                <a:solidFill>
                  <a:srgbClr val="FF0000"/>
                </a:solidFill>
              </a:rPr>
              <a:t>E</a:t>
            </a:r>
            <a:r>
              <a:rPr lang="it-IT" b="1" u="sng" cap="none" dirty="0">
                <a:solidFill>
                  <a:srgbClr val="FF0000"/>
                </a:solidFill>
              </a:rPr>
              <a:t> LA SCALA PEC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Il tema dello studio successivo riguardava l’ideologia etnocentrica. Lo strumento utilizzato fu la scala E.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La scale E era formata da 3 sub-scale che riguardavano </a:t>
            </a:r>
            <a:r>
              <a:rPr lang="it-IT" b="1" cap="none" dirty="0">
                <a:solidFill>
                  <a:srgbClr val="FF0000"/>
                </a:solidFill>
              </a:rPr>
              <a:t>i neri, le minoranze in genere e il patriottismo</a:t>
            </a:r>
            <a:r>
              <a:rPr lang="it-IT" cap="none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Poi gli autori procedettero allo studio dell’ideologia politico-economica mediante lo sviluppo della scala PEC. 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La conclusione a cui arrivarono fu che «l’etnocentrismo non è che un aspetto di un più vasto modello di pensiero sociale e di funzionamento di gruppo».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Ciò rafforzò la loro convinzione di poter trovare una disposizione psicologica ancor più centrale da cui far derivare tutte le ideologie già osservate.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7571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F04E9C5-A3ED-8780-3B30-9A98BF649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61" y="443883"/>
            <a:ext cx="11212497" cy="582375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ctr"/>
            <a:r>
              <a:rPr lang="it-IT" sz="2400" b="1" u="sng" cap="none" dirty="0">
                <a:solidFill>
                  <a:srgbClr val="FF0000"/>
                </a:solidFill>
              </a:rPr>
              <a:t>LA SCALA F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Arrivarono poi alla costruzione della scala F o scala della personalità fascista.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La sca</a:t>
            </a:r>
            <a:r>
              <a:rPr lang="it-IT" cap="none" dirty="0">
                <a:solidFill>
                  <a:schemeClr val="bg1"/>
                </a:solidFill>
              </a:rPr>
              <a:t>la F avrebbe dovuto sostituire la scala A-S e la scala E. I suoi elementi avrebbero dovuto essere formulati in modo che il soggetto esaminato non si accorgesse di rivelare i propri pregiudizi.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Vediamo come fu costruita questa scala.</a:t>
            </a:r>
          </a:p>
          <a:p>
            <a:pPr algn="l"/>
            <a:r>
              <a:rPr lang="it-IT" sz="2400" b="1" cap="none" dirty="0">
                <a:solidFill>
                  <a:srgbClr val="FF0000"/>
                </a:solidFill>
              </a:rPr>
              <a:t>Essi si concentrarono sulle caratteristiche che, secondo la loro ipotesi, indicavano l’individuo autoritario e influenzato da pregiudizio.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1) </a:t>
            </a:r>
            <a:r>
              <a:rPr lang="it-IT" sz="2400" b="1" cap="none" dirty="0">
                <a:solidFill>
                  <a:srgbClr val="FF0000"/>
                </a:solidFill>
              </a:rPr>
              <a:t>CONVENZIONALISMO</a:t>
            </a:r>
            <a:r>
              <a:rPr lang="it-IT" sz="2000" cap="none" dirty="0">
                <a:solidFill>
                  <a:schemeClr val="bg1"/>
                </a:solidFill>
              </a:rPr>
              <a:t>: la nuova scala F comprendeva 6 elementi che riguardavano questa caratteristica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2) </a:t>
            </a:r>
            <a:r>
              <a:rPr lang="it-IT" sz="2400" b="1" cap="none" dirty="0">
                <a:solidFill>
                  <a:srgbClr val="FF0000"/>
                </a:solidFill>
              </a:rPr>
              <a:t>SOTTOMISSIONE AUTORITARIA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3) </a:t>
            </a:r>
            <a:r>
              <a:rPr lang="it-IT" sz="2400" b="1" cap="none" dirty="0">
                <a:solidFill>
                  <a:srgbClr val="FF0000"/>
                </a:solidFill>
              </a:rPr>
              <a:t>AGGRESSIONE AUTORITARIA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4) </a:t>
            </a:r>
            <a:r>
              <a:rPr lang="it-IT" sz="2400" b="1" cap="none" dirty="0">
                <a:solidFill>
                  <a:srgbClr val="FF0000"/>
                </a:solidFill>
              </a:rPr>
              <a:t>ANTI-INTRACEPTION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5) </a:t>
            </a:r>
            <a:r>
              <a:rPr lang="it-IT" sz="2400" b="1" cap="none" dirty="0">
                <a:solidFill>
                  <a:srgbClr val="FF0000"/>
                </a:solidFill>
              </a:rPr>
              <a:t>SUPERSTIZINE E STEREITIPIA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6) </a:t>
            </a:r>
            <a:r>
              <a:rPr lang="it-IT" sz="2400" b="1" cap="none" dirty="0">
                <a:solidFill>
                  <a:srgbClr val="FF0000"/>
                </a:solidFill>
              </a:rPr>
              <a:t>PREOCCUPAZIONE PER IL POTERE E L’INFLESSIBILITA’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7) </a:t>
            </a:r>
            <a:r>
              <a:rPr lang="it-IT" sz="2400" b="1" cap="none" dirty="0">
                <a:solidFill>
                  <a:srgbClr val="FF0000"/>
                </a:solidFill>
              </a:rPr>
              <a:t>DISTRUTTIVITA’ E CINISMO</a:t>
            </a:r>
          </a:p>
          <a:p>
            <a:pPr algn="l"/>
            <a:r>
              <a:rPr lang="it-IT" sz="2000" cap="none" dirty="0">
                <a:solidFill>
                  <a:schemeClr val="bg1"/>
                </a:solidFill>
              </a:rPr>
              <a:t>8) </a:t>
            </a:r>
            <a:r>
              <a:rPr lang="it-IT" sz="2400" b="1" cap="none" dirty="0">
                <a:solidFill>
                  <a:srgbClr val="FF0000"/>
                </a:solidFill>
              </a:rPr>
              <a:t>PROIETTIVITA’</a:t>
            </a:r>
          </a:p>
          <a:p>
            <a:pPr algn="l"/>
            <a:r>
              <a:rPr lang="it-IT" cap="none" dirty="0">
                <a:solidFill>
                  <a:schemeClr val="bg1"/>
                </a:solidFill>
              </a:rPr>
              <a:t>9)</a:t>
            </a:r>
            <a:r>
              <a:rPr lang="it-IT" sz="2400" b="1" cap="none" dirty="0">
                <a:solidFill>
                  <a:srgbClr val="FF0000"/>
                </a:solidFill>
              </a:rPr>
              <a:t> SESSO </a:t>
            </a:r>
          </a:p>
        </p:txBody>
      </p:sp>
    </p:spTree>
    <p:extLst>
      <p:ext uri="{BB962C8B-B14F-4D97-AF65-F5344CB8AC3E}">
        <p14:creationId xmlns:p14="http://schemas.microsoft.com/office/powerpoint/2010/main" val="3434121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Override1.xml><?xml version="1.0" encoding="utf-8"?>
<a:themeOverride xmlns:a="http://schemas.openxmlformats.org/drawingml/2006/main">
  <a:clrScheme name="Ione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1992</Words>
  <Application>Microsoft Office PowerPoint</Application>
  <PresentationFormat>Widescreen</PresentationFormat>
  <Paragraphs>113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SERRA ROSEMARY</dc:creator>
  <cp:lastModifiedBy>SERRA ROSEMARY</cp:lastModifiedBy>
  <cp:revision>18</cp:revision>
  <dcterms:created xsi:type="dcterms:W3CDTF">2022-12-02T10:47:30Z</dcterms:created>
  <dcterms:modified xsi:type="dcterms:W3CDTF">2022-12-17T14:02:58Z</dcterms:modified>
</cp:coreProperties>
</file>