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496" r:id="rId2"/>
    <p:sldId id="537" r:id="rId3"/>
    <p:sldId id="497" r:id="rId4"/>
    <p:sldId id="498" r:id="rId5"/>
    <p:sldId id="565" r:id="rId6"/>
    <p:sldId id="499" r:id="rId7"/>
    <p:sldId id="566" r:id="rId8"/>
    <p:sldId id="500" r:id="rId9"/>
    <p:sldId id="501" r:id="rId10"/>
    <p:sldId id="502" r:id="rId11"/>
    <p:sldId id="539" r:id="rId12"/>
    <p:sldId id="541" r:id="rId13"/>
    <p:sldId id="503" r:id="rId14"/>
    <p:sldId id="567" r:id="rId15"/>
    <p:sldId id="505" r:id="rId16"/>
    <p:sldId id="506" r:id="rId17"/>
    <p:sldId id="507" r:id="rId18"/>
    <p:sldId id="542" r:id="rId19"/>
    <p:sldId id="543" r:id="rId20"/>
    <p:sldId id="544" r:id="rId21"/>
    <p:sldId id="508" r:id="rId22"/>
    <p:sldId id="504" r:id="rId23"/>
    <p:sldId id="510" r:id="rId24"/>
    <p:sldId id="512" r:id="rId25"/>
    <p:sldId id="513" r:id="rId26"/>
    <p:sldId id="514" r:id="rId27"/>
    <p:sldId id="517" r:id="rId28"/>
    <p:sldId id="564" r:id="rId29"/>
    <p:sldId id="546" r:id="rId30"/>
    <p:sldId id="563" r:id="rId31"/>
    <p:sldId id="545" r:id="rId32"/>
    <p:sldId id="559" r:id="rId33"/>
    <p:sldId id="561" r:id="rId34"/>
    <p:sldId id="562" r:id="rId35"/>
    <p:sldId id="560" r:id="rId36"/>
    <p:sldId id="519" r:id="rId37"/>
    <p:sldId id="520" r:id="rId38"/>
    <p:sldId id="521" r:id="rId39"/>
    <p:sldId id="522" r:id="rId40"/>
    <p:sldId id="524" r:id="rId41"/>
    <p:sldId id="526" r:id="rId42"/>
    <p:sldId id="527" r:id="rId43"/>
    <p:sldId id="528" r:id="rId44"/>
    <p:sldId id="529" r:id="rId45"/>
    <p:sldId id="530" r:id="rId46"/>
    <p:sldId id="531" r:id="rId47"/>
    <p:sldId id="532" r:id="rId48"/>
    <p:sldId id="535" r:id="rId49"/>
    <p:sldId id="547" r:id="rId50"/>
    <p:sldId id="548" r:id="rId51"/>
    <p:sldId id="549" r:id="rId52"/>
    <p:sldId id="550" r:id="rId53"/>
    <p:sldId id="551" r:id="rId54"/>
    <p:sldId id="552" r:id="rId55"/>
    <p:sldId id="553" r:id="rId56"/>
    <p:sldId id="554" r:id="rId57"/>
    <p:sldId id="555" r:id="rId58"/>
    <p:sldId id="556" r:id="rId59"/>
    <p:sldId id="557" r:id="rId60"/>
    <p:sldId id="558" r:id="rId61"/>
    <p:sldId id="533" r:id="rId62"/>
  </p:sldIdLst>
  <p:sldSz cx="9144000" cy="6858000" type="screen4x3"/>
  <p:notesSz cx="6858000" cy="9144000"/>
  <p:defaultTextStyle>
    <a:defPPr>
      <a:defRPr lang="en-US"/>
    </a:defPPr>
    <a:lvl1pPr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b="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b="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b="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a:srgbClr val="CC3300"/>
    <a:srgbClr val="993366"/>
    <a:srgbClr val="000000"/>
    <a:srgbClr val="FFCCCC"/>
    <a:srgbClr val="9933FF"/>
    <a:srgbClr val="CCFF3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6370" autoAdjust="0"/>
  </p:normalViewPr>
  <p:slideViewPr>
    <p:cSldViewPr>
      <p:cViewPr varScale="1">
        <p:scale>
          <a:sx n="125" d="100"/>
          <a:sy n="125" d="100"/>
        </p:scale>
        <p:origin x="42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7622"/>
    </p:cViewPr>
  </p:sorterViewPr>
  <p:notesViewPr>
    <p:cSldViewPr>
      <p:cViewPr varScale="1">
        <p:scale>
          <a:sx n="83" d="100"/>
          <a:sy n="83" d="100"/>
        </p:scale>
        <p:origin x="-213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0.wmf"/><Relationship Id="rId7" Type="http://schemas.openxmlformats.org/officeDocument/2006/relationships/image" Target="../media/image14.wmf"/><Relationship Id="rId2" Type="http://schemas.openxmlformats.org/officeDocument/2006/relationships/image" Target="../media/image9.wmf"/><Relationship Id="rId1" Type="http://schemas.openxmlformats.org/officeDocument/2006/relationships/image" Target="../media/image8.wmf"/><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it-IT"/>
          </a:p>
        </p:txBody>
      </p:sp>
      <p:sp>
        <p:nvSpPr>
          <p:cNvPr id="1064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it-IT"/>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1065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it-IT"/>
          </a:p>
        </p:txBody>
      </p:sp>
      <p:sp>
        <p:nvSpPr>
          <p:cNvPr id="1065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5BE5E601-22A6-44D8-9FA0-AE357152E246}" type="slidenum">
              <a:rPr lang="it-IT" altLang="it-IT"/>
              <a:pPr>
                <a:defRPr/>
              </a:pPr>
              <a:t>‹#›</a:t>
            </a:fld>
            <a:endParaRPr lang="it-IT" altLang="it-IT"/>
          </a:p>
        </p:txBody>
      </p:sp>
    </p:spTree>
    <p:extLst>
      <p:ext uri="{BB962C8B-B14F-4D97-AF65-F5344CB8AC3E}">
        <p14:creationId xmlns:p14="http://schemas.microsoft.com/office/powerpoint/2010/main" val="3109970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FEFE2C-CC06-4D4E-B0FD-513C9F98EB21}" type="slidenum">
              <a:rPr lang="it-IT" altLang="it-IT" smtClean="0"/>
              <a:pPr>
                <a:spcBef>
                  <a:spcPct val="0"/>
                </a:spcBef>
              </a:pPr>
              <a:t>1</a:t>
            </a:fld>
            <a:endParaRPr lang="it-IT" altLang="it-IT"/>
          </a:p>
        </p:txBody>
      </p:sp>
    </p:spTree>
    <p:extLst>
      <p:ext uri="{BB962C8B-B14F-4D97-AF65-F5344CB8AC3E}">
        <p14:creationId xmlns:p14="http://schemas.microsoft.com/office/powerpoint/2010/main" val="2517117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8DC95C9-F612-42D3-B198-BA918B192BC6}" type="slidenum">
              <a:rPr lang="it-IT" altLang="it-IT" smtClean="0"/>
              <a:pPr>
                <a:spcBef>
                  <a:spcPct val="0"/>
                </a:spcBef>
              </a:pPr>
              <a:t>10</a:t>
            </a:fld>
            <a:endParaRPr lang="it-IT" altLang="it-IT"/>
          </a:p>
        </p:txBody>
      </p:sp>
    </p:spTree>
    <p:extLst>
      <p:ext uri="{BB962C8B-B14F-4D97-AF65-F5344CB8AC3E}">
        <p14:creationId xmlns:p14="http://schemas.microsoft.com/office/powerpoint/2010/main" val="2568129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6DAC67-3F4F-4674-A057-E3F9F161753F}" type="slidenum">
              <a:rPr lang="it-IT" altLang="it-IT" smtClean="0"/>
              <a:pPr>
                <a:spcBef>
                  <a:spcPct val="0"/>
                </a:spcBef>
              </a:pPr>
              <a:t>11</a:t>
            </a:fld>
            <a:endParaRPr lang="it-IT" altLang="it-IT"/>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058773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1FE908C-60FD-4D24-BAD7-9C14488C8B24}" type="slidenum">
              <a:rPr lang="it-IT" altLang="it-IT" smtClean="0"/>
              <a:pPr>
                <a:spcBef>
                  <a:spcPct val="0"/>
                </a:spcBef>
              </a:pPr>
              <a:t>13</a:t>
            </a:fld>
            <a:endParaRPr lang="it-IT" altLang="it-IT"/>
          </a:p>
        </p:txBody>
      </p:sp>
    </p:spTree>
    <p:extLst>
      <p:ext uri="{BB962C8B-B14F-4D97-AF65-F5344CB8AC3E}">
        <p14:creationId xmlns:p14="http://schemas.microsoft.com/office/powerpoint/2010/main" val="1487751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1FE908C-60FD-4D24-BAD7-9C14488C8B24}" type="slidenum">
              <a:rPr lang="it-IT" altLang="it-IT" smtClean="0"/>
              <a:pPr>
                <a:spcBef>
                  <a:spcPct val="0"/>
                </a:spcBef>
              </a:pPr>
              <a:t>14</a:t>
            </a:fld>
            <a:endParaRPr lang="it-IT" altLang="it-IT"/>
          </a:p>
        </p:txBody>
      </p:sp>
    </p:spTree>
    <p:extLst>
      <p:ext uri="{BB962C8B-B14F-4D97-AF65-F5344CB8AC3E}">
        <p14:creationId xmlns:p14="http://schemas.microsoft.com/office/powerpoint/2010/main" val="1523221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DD3EE7E-81FE-4488-A233-3B46BC903F59}" type="slidenum">
              <a:rPr lang="it-IT" altLang="it-IT" smtClean="0"/>
              <a:pPr>
                <a:spcBef>
                  <a:spcPct val="0"/>
                </a:spcBef>
              </a:pPr>
              <a:t>15</a:t>
            </a:fld>
            <a:endParaRPr lang="it-IT" altLang="it-IT"/>
          </a:p>
        </p:txBody>
      </p:sp>
    </p:spTree>
    <p:extLst>
      <p:ext uri="{BB962C8B-B14F-4D97-AF65-F5344CB8AC3E}">
        <p14:creationId xmlns:p14="http://schemas.microsoft.com/office/powerpoint/2010/main" val="1714309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8BB63B-8DAF-46A8-892D-376F8DFFCFBA}" type="slidenum">
              <a:rPr lang="it-IT" altLang="it-IT" smtClean="0"/>
              <a:pPr>
                <a:spcBef>
                  <a:spcPct val="0"/>
                </a:spcBef>
              </a:pPr>
              <a:t>16</a:t>
            </a:fld>
            <a:endParaRPr lang="it-IT" altLang="it-IT"/>
          </a:p>
        </p:txBody>
      </p:sp>
    </p:spTree>
    <p:extLst>
      <p:ext uri="{BB962C8B-B14F-4D97-AF65-F5344CB8AC3E}">
        <p14:creationId xmlns:p14="http://schemas.microsoft.com/office/powerpoint/2010/main" val="2321431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C9F676-49A9-4115-8C1A-E5AE3325C6FD}" type="slidenum">
              <a:rPr lang="it-IT" altLang="it-IT" smtClean="0"/>
              <a:pPr>
                <a:spcBef>
                  <a:spcPct val="0"/>
                </a:spcBef>
              </a:pPr>
              <a:t>17</a:t>
            </a:fld>
            <a:endParaRPr lang="it-IT" altLang="it-IT"/>
          </a:p>
        </p:txBody>
      </p:sp>
    </p:spTree>
    <p:extLst>
      <p:ext uri="{BB962C8B-B14F-4D97-AF65-F5344CB8AC3E}">
        <p14:creationId xmlns:p14="http://schemas.microsoft.com/office/powerpoint/2010/main" val="2982085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400E7D6-A97C-4884-992A-163A6FFB9A6F}" type="slidenum">
              <a:rPr lang="it-IT" altLang="it-IT" smtClean="0"/>
              <a:pPr>
                <a:spcBef>
                  <a:spcPct val="0"/>
                </a:spcBef>
              </a:pPr>
              <a:t>18</a:t>
            </a:fld>
            <a:endParaRPr lang="it-IT" altLang="it-IT"/>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235835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5412F1-5E65-4EB5-BEF4-23196388F4DF}" type="slidenum">
              <a:rPr lang="it-IT" altLang="it-IT" smtClean="0"/>
              <a:pPr>
                <a:spcBef>
                  <a:spcPct val="0"/>
                </a:spcBef>
              </a:pPr>
              <a:t>19</a:t>
            </a:fld>
            <a:endParaRPr lang="it-IT" altLang="it-IT"/>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4084593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92655D2-7BF8-4375-BD27-7DBDADA4614A}" type="slidenum">
              <a:rPr lang="it-IT" altLang="it-IT" smtClean="0"/>
              <a:pPr>
                <a:spcBef>
                  <a:spcPct val="0"/>
                </a:spcBef>
              </a:pPr>
              <a:t>20</a:t>
            </a:fld>
            <a:endParaRPr lang="it-IT" altLang="it-IT"/>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1526405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BB42E03-7AE5-4C27-AE2A-03707D4F9AC6}" type="slidenum">
              <a:rPr lang="it-IT" altLang="it-IT" smtClean="0"/>
              <a:pPr>
                <a:spcBef>
                  <a:spcPct val="0"/>
                </a:spcBef>
              </a:pPr>
              <a:t>2</a:t>
            </a:fld>
            <a:endParaRPr lang="it-IT" altLang="it-IT"/>
          </a:p>
        </p:txBody>
      </p:sp>
    </p:spTree>
    <p:extLst>
      <p:ext uri="{BB962C8B-B14F-4D97-AF65-F5344CB8AC3E}">
        <p14:creationId xmlns:p14="http://schemas.microsoft.com/office/powerpoint/2010/main" val="2602844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F2487B-66AA-4827-A11C-BB1E5061F63F}" type="slidenum">
              <a:rPr lang="it-IT" altLang="it-IT" smtClean="0"/>
              <a:pPr>
                <a:spcBef>
                  <a:spcPct val="0"/>
                </a:spcBef>
              </a:pPr>
              <a:t>21</a:t>
            </a:fld>
            <a:endParaRPr lang="it-IT" altLang="it-IT"/>
          </a:p>
        </p:txBody>
      </p:sp>
    </p:spTree>
    <p:extLst>
      <p:ext uri="{BB962C8B-B14F-4D97-AF65-F5344CB8AC3E}">
        <p14:creationId xmlns:p14="http://schemas.microsoft.com/office/powerpoint/2010/main" val="3339812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7A2155E-A7B0-4403-806C-FDC2AFF7D8C1}" type="slidenum">
              <a:rPr lang="it-IT" altLang="it-IT" smtClean="0"/>
              <a:pPr>
                <a:spcBef>
                  <a:spcPct val="0"/>
                </a:spcBef>
              </a:pPr>
              <a:t>22</a:t>
            </a:fld>
            <a:endParaRPr lang="it-IT" altLang="it-IT"/>
          </a:p>
        </p:txBody>
      </p:sp>
    </p:spTree>
    <p:extLst>
      <p:ext uri="{BB962C8B-B14F-4D97-AF65-F5344CB8AC3E}">
        <p14:creationId xmlns:p14="http://schemas.microsoft.com/office/powerpoint/2010/main" val="1889699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3FAC2D5-8464-4ED3-9BA6-C25C2F3392E5}" type="slidenum">
              <a:rPr lang="it-IT" altLang="it-IT" smtClean="0"/>
              <a:pPr>
                <a:spcBef>
                  <a:spcPct val="0"/>
                </a:spcBef>
              </a:pPr>
              <a:t>23</a:t>
            </a:fld>
            <a:endParaRPr lang="it-IT" altLang="it-IT"/>
          </a:p>
        </p:txBody>
      </p:sp>
    </p:spTree>
    <p:extLst>
      <p:ext uri="{BB962C8B-B14F-4D97-AF65-F5344CB8AC3E}">
        <p14:creationId xmlns:p14="http://schemas.microsoft.com/office/powerpoint/2010/main" val="3871780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5375F7-CF8A-4344-8DEB-5D625BE4F702}" type="slidenum">
              <a:rPr lang="it-IT" altLang="it-IT" smtClean="0"/>
              <a:pPr>
                <a:spcBef>
                  <a:spcPct val="0"/>
                </a:spcBef>
              </a:pPr>
              <a:t>24</a:t>
            </a:fld>
            <a:endParaRPr lang="it-IT" altLang="it-IT"/>
          </a:p>
        </p:txBody>
      </p:sp>
    </p:spTree>
    <p:extLst>
      <p:ext uri="{BB962C8B-B14F-4D97-AF65-F5344CB8AC3E}">
        <p14:creationId xmlns:p14="http://schemas.microsoft.com/office/powerpoint/2010/main" val="1876155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395B849-9404-4F65-9FB1-6C99D306C005}" type="slidenum">
              <a:rPr lang="it-IT" altLang="it-IT" smtClean="0"/>
              <a:pPr>
                <a:spcBef>
                  <a:spcPct val="0"/>
                </a:spcBef>
              </a:pPr>
              <a:t>25</a:t>
            </a:fld>
            <a:endParaRPr lang="it-IT" altLang="it-IT"/>
          </a:p>
        </p:txBody>
      </p:sp>
    </p:spTree>
    <p:extLst>
      <p:ext uri="{BB962C8B-B14F-4D97-AF65-F5344CB8AC3E}">
        <p14:creationId xmlns:p14="http://schemas.microsoft.com/office/powerpoint/2010/main" val="109525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EA61BD-D255-4D7B-B4E2-33B30A854694}" type="slidenum">
              <a:rPr lang="it-IT" altLang="it-IT" smtClean="0"/>
              <a:pPr>
                <a:spcBef>
                  <a:spcPct val="0"/>
                </a:spcBef>
              </a:pPr>
              <a:t>26</a:t>
            </a:fld>
            <a:endParaRPr lang="it-IT" altLang="it-IT"/>
          </a:p>
        </p:txBody>
      </p:sp>
    </p:spTree>
    <p:extLst>
      <p:ext uri="{BB962C8B-B14F-4D97-AF65-F5344CB8AC3E}">
        <p14:creationId xmlns:p14="http://schemas.microsoft.com/office/powerpoint/2010/main" val="11989360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4E54C0B-CC61-45D9-964F-F48ED3680F7D}" type="slidenum">
              <a:rPr lang="it-IT" altLang="it-IT" smtClean="0"/>
              <a:pPr>
                <a:spcBef>
                  <a:spcPct val="0"/>
                </a:spcBef>
              </a:pPr>
              <a:t>27</a:t>
            </a:fld>
            <a:endParaRPr lang="it-IT" altLang="it-IT"/>
          </a:p>
        </p:txBody>
      </p:sp>
    </p:spTree>
    <p:extLst>
      <p:ext uri="{BB962C8B-B14F-4D97-AF65-F5344CB8AC3E}">
        <p14:creationId xmlns:p14="http://schemas.microsoft.com/office/powerpoint/2010/main" val="3025464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56B4F5-9171-44C0-84B6-9F1D44F6B1AE}" type="slidenum">
              <a:rPr lang="it-IT" altLang="it-IT" smtClean="0"/>
              <a:pPr>
                <a:spcBef>
                  <a:spcPct val="0"/>
                </a:spcBef>
              </a:pPr>
              <a:t>36</a:t>
            </a:fld>
            <a:endParaRPr lang="it-IT" altLang="it-IT"/>
          </a:p>
        </p:txBody>
      </p:sp>
    </p:spTree>
    <p:extLst>
      <p:ext uri="{BB962C8B-B14F-4D97-AF65-F5344CB8AC3E}">
        <p14:creationId xmlns:p14="http://schemas.microsoft.com/office/powerpoint/2010/main" val="351841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A0CB1E-28A3-40C4-BD4D-BADA3FB4B0DB}" type="slidenum">
              <a:rPr lang="it-IT" altLang="it-IT" smtClean="0"/>
              <a:pPr>
                <a:spcBef>
                  <a:spcPct val="0"/>
                </a:spcBef>
              </a:pPr>
              <a:t>37</a:t>
            </a:fld>
            <a:endParaRPr lang="it-IT" altLang="it-IT"/>
          </a:p>
        </p:txBody>
      </p:sp>
    </p:spTree>
    <p:extLst>
      <p:ext uri="{BB962C8B-B14F-4D97-AF65-F5344CB8AC3E}">
        <p14:creationId xmlns:p14="http://schemas.microsoft.com/office/powerpoint/2010/main" val="1094953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969AD0-2C20-49B8-96B0-8F632F8055F5}" type="slidenum">
              <a:rPr lang="it-IT" altLang="it-IT" smtClean="0"/>
              <a:pPr>
                <a:spcBef>
                  <a:spcPct val="0"/>
                </a:spcBef>
              </a:pPr>
              <a:t>38</a:t>
            </a:fld>
            <a:endParaRPr lang="it-IT" altLang="it-IT"/>
          </a:p>
        </p:txBody>
      </p:sp>
    </p:spTree>
    <p:extLst>
      <p:ext uri="{BB962C8B-B14F-4D97-AF65-F5344CB8AC3E}">
        <p14:creationId xmlns:p14="http://schemas.microsoft.com/office/powerpoint/2010/main" val="3991654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57B1F6-6084-461C-AD80-4277A8FE8351}" type="slidenum">
              <a:rPr lang="it-IT" altLang="it-IT" smtClean="0"/>
              <a:pPr>
                <a:spcBef>
                  <a:spcPct val="0"/>
                </a:spcBef>
              </a:pPr>
              <a:t>3</a:t>
            </a:fld>
            <a:endParaRPr lang="it-IT" altLang="it-IT"/>
          </a:p>
        </p:txBody>
      </p:sp>
    </p:spTree>
    <p:extLst>
      <p:ext uri="{BB962C8B-B14F-4D97-AF65-F5344CB8AC3E}">
        <p14:creationId xmlns:p14="http://schemas.microsoft.com/office/powerpoint/2010/main" val="1133288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7EC3D08-AB47-458A-ADB1-D032E8169972}" type="slidenum">
              <a:rPr lang="it-IT" altLang="it-IT" smtClean="0"/>
              <a:pPr>
                <a:spcBef>
                  <a:spcPct val="0"/>
                </a:spcBef>
              </a:pPr>
              <a:t>39</a:t>
            </a:fld>
            <a:endParaRPr lang="it-IT" altLang="it-IT"/>
          </a:p>
        </p:txBody>
      </p:sp>
    </p:spTree>
    <p:extLst>
      <p:ext uri="{BB962C8B-B14F-4D97-AF65-F5344CB8AC3E}">
        <p14:creationId xmlns:p14="http://schemas.microsoft.com/office/powerpoint/2010/main" val="3065252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A68919B-EABB-47C6-BC8A-0B42921CFA31}" type="slidenum">
              <a:rPr lang="it-IT" altLang="it-IT" smtClean="0"/>
              <a:pPr>
                <a:spcBef>
                  <a:spcPct val="0"/>
                </a:spcBef>
              </a:pPr>
              <a:t>40</a:t>
            </a:fld>
            <a:endParaRPr lang="it-IT" altLang="it-IT"/>
          </a:p>
        </p:txBody>
      </p:sp>
    </p:spTree>
    <p:extLst>
      <p:ext uri="{BB962C8B-B14F-4D97-AF65-F5344CB8AC3E}">
        <p14:creationId xmlns:p14="http://schemas.microsoft.com/office/powerpoint/2010/main" val="34304591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392EC71-CDE8-414D-B4A5-7E03B64F5B6A}" type="slidenum">
              <a:rPr lang="it-IT" altLang="it-IT" smtClean="0"/>
              <a:pPr>
                <a:spcBef>
                  <a:spcPct val="0"/>
                </a:spcBef>
              </a:pPr>
              <a:t>41</a:t>
            </a:fld>
            <a:endParaRPr lang="it-IT" altLang="it-IT"/>
          </a:p>
        </p:txBody>
      </p:sp>
    </p:spTree>
    <p:extLst>
      <p:ext uri="{BB962C8B-B14F-4D97-AF65-F5344CB8AC3E}">
        <p14:creationId xmlns:p14="http://schemas.microsoft.com/office/powerpoint/2010/main" val="38355211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974F2CF-E6E3-4BAB-A67E-48A108F5A15F}" type="slidenum">
              <a:rPr lang="it-IT" altLang="it-IT" smtClean="0"/>
              <a:pPr>
                <a:spcBef>
                  <a:spcPct val="0"/>
                </a:spcBef>
              </a:pPr>
              <a:t>42</a:t>
            </a:fld>
            <a:endParaRPr lang="it-IT" altLang="it-IT"/>
          </a:p>
        </p:txBody>
      </p:sp>
    </p:spTree>
    <p:extLst>
      <p:ext uri="{BB962C8B-B14F-4D97-AF65-F5344CB8AC3E}">
        <p14:creationId xmlns:p14="http://schemas.microsoft.com/office/powerpoint/2010/main" val="911260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5B7D39-8680-4F24-81E9-471D890593B2}" type="slidenum">
              <a:rPr lang="it-IT" altLang="it-IT" smtClean="0"/>
              <a:pPr>
                <a:spcBef>
                  <a:spcPct val="0"/>
                </a:spcBef>
              </a:pPr>
              <a:t>43</a:t>
            </a:fld>
            <a:endParaRPr lang="it-IT" altLang="it-IT"/>
          </a:p>
        </p:txBody>
      </p:sp>
    </p:spTree>
    <p:extLst>
      <p:ext uri="{BB962C8B-B14F-4D97-AF65-F5344CB8AC3E}">
        <p14:creationId xmlns:p14="http://schemas.microsoft.com/office/powerpoint/2010/main" val="579628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BCE415-C302-44D1-BAA2-DC6764CE4406}" type="slidenum">
              <a:rPr lang="it-IT" altLang="it-IT" smtClean="0"/>
              <a:pPr>
                <a:spcBef>
                  <a:spcPct val="0"/>
                </a:spcBef>
              </a:pPr>
              <a:t>44</a:t>
            </a:fld>
            <a:endParaRPr lang="it-IT" altLang="it-IT"/>
          </a:p>
        </p:txBody>
      </p:sp>
    </p:spTree>
    <p:extLst>
      <p:ext uri="{BB962C8B-B14F-4D97-AF65-F5344CB8AC3E}">
        <p14:creationId xmlns:p14="http://schemas.microsoft.com/office/powerpoint/2010/main" val="16012211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673D07-C40D-4697-85C7-382AF671DC3A}" type="slidenum">
              <a:rPr lang="it-IT" altLang="it-IT" smtClean="0"/>
              <a:pPr>
                <a:spcBef>
                  <a:spcPct val="0"/>
                </a:spcBef>
              </a:pPr>
              <a:t>45</a:t>
            </a:fld>
            <a:endParaRPr lang="it-IT" altLang="it-IT"/>
          </a:p>
        </p:txBody>
      </p:sp>
    </p:spTree>
    <p:extLst>
      <p:ext uri="{BB962C8B-B14F-4D97-AF65-F5344CB8AC3E}">
        <p14:creationId xmlns:p14="http://schemas.microsoft.com/office/powerpoint/2010/main" val="17450232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BA914C-49AB-404E-8BE0-27C9C8E94A50}" type="slidenum">
              <a:rPr lang="it-IT" altLang="it-IT" smtClean="0"/>
              <a:pPr>
                <a:spcBef>
                  <a:spcPct val="0"/>
                </a:spcBef>
              </a:pPr>
              <a:t>46</a:t>
            </a:fld>
            <a:endParaRPr lang="it-IT" altLang="it-IT"/>
          </a:p>
        </p:txBody>
      </p:sp>
    </p:spTree>
    <p:extLst>
      <p:ext uri="{BB962C8B-B14F-4D97-AF65-F5344CB8AC3E}">
        <p14:creationId xmlns:p14="http://schemas.microsoft.com/office/powerpoint/2010/main" val="4947136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42FB7C-7CDA-40F3-BE24-1CB2A9522256}" type="slidenum">
              <a:rPr lang="it-IT" altLang="it-IT" smtClean="0"/>
              <a:pPr>
                <a:spcBef>
                  <a:spcPct val="0"/>
                </a:spcBef>
              </a:pPr>
              <a:t>47</a:t>
            </a:fld>
            <a:endParaRPr lang="it-IT" altLang="it-IT"/>
          </a:p>
        </p:txBody>
      </p:sp>
    </p:spTree>
    <p:extLst>
      <p:ext uri="{BB962C8B-B14F-4D97-AF65-F5344CB8AC3E}">
        <p14:creationId xmlns:p14="http://schemas.microsoft.com/office/powerpoint/2010/main" val="2838276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1A7C798-B8E3-4275-B87D-1411093F2A82}" type="slidenum">
              <a:rPr lang="it-IT" altLang="it-IT" smtClean="0"/>
              <a:pPr>
                <a:spcBef>
                  <a:spcPct val="0"/>
                </a:spcBef>
              </a:pPr>
              <a:t>48</a:t>
            </a:fld>
            <a:endParaRPr lang="it-IT" altLang="it-IT"/>
          </a:p>
        </p:txBody>
      </p:sp>
    </p:spTree>
    <p:extLst>
      <p:ext uri="{BB962C8B-B14F-4D97-AF65-F5344CB8AC3E}">
        <p14:creationId xmlns:p14="http://schemas.microsoft.com/office/powerpoint/2010/main" val="911333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C754CF6-4D5A-4D4A-98BD-8DD2C6221C99}" type="slidenum">
              <a:rPr lang="it-IT" altLang="it-IT" smtClean="0"/>
              <a:pPr>
                <a:spcBef>
                  <a:spcPct val="0"/>
                </a:spcBef>
              </a:pPr>
              <a:t>4</a:t>
            </a:fld>
            <a:endParaRPr lang="it-IT" altLang="it-IT"/>
          </a:p>
        </p:txBody>
      </p:sp>
    </p:spTree>
    <p:extLst>
      <p:ext uri="{BB962C8B-B14F-4D97-AF65-F5344CB8AC3E}">
        <p14:creationId xmlns:p14="http://schemas.microsoft.com/office/powerpoint/2010/main" val="14630947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293563-1182-4E04-83AC-A5D581190288}" type="slidenum">
              <a:rPr lang="it-IT" altLang="it-IT" smtClean="0"/>
              <a:pPr>
                <a:spcBef>
                  <a:spcPct val="0"/>
                </a:spcBef>
              </a:pPr>
              <a:t>61</a:t>
            </a:fld>
            <a:endParaRPr lang="it-IT" altLang="it-IT"/>
          </a:p>
        </p:txBody>
      </p:sp>
    </p:spTree>
    <p:extLst>
      <p:ext uri="{BB962C8B-B14F-4D97-AF65-F5344CB8AC3E}">
        <p14:creationId xmlns:p14="http://schemas.microsoft.com/office/powerpoint/2010/main" val="4200432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C754CF6-4D5A-4D4A-98BD-8DD2C6221C99}" type="slidenum">
              <a:rPr lang="it-IT" altLang="it-IT" smtClean="0"/>
              <a:pPr>
                <a:spcBef>
                  <a:spcPct val="0"/>
                </a:spcBef>
              </a:pPr>
              <a:t>5</a:t>
            </a:fld>
            <a:endParaRPr lang="it-IT" altLang="it-IT"/>
          </a:p>
        </p:txBody>
      </p:sp>
    </p:spTree>
    <p:extLst>
      <p:ext uri="{BB962C8B-B14F-4D97-AF65-F5344CB8AC3E}">
        <p14:creationId xmlns:p14="http://schemas.microsoft.com/office/powerpoint/2010/main" val="28046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DA4E66-1675-442F-9EC0-7529F55EA38C}" type="slidenum">
              <a:rPr lang="it-IT" altLang="it-IT" smtClean="0"/>
              <a:pPr>
                <a:spcBef>
                  <a:spcPct val="0"/>
                </a:spcBef>
              </a:pPr>
              <a:t>6</a:t>
            </a:fld>
            <a:endParaRPr lang="it-IT" altLang="it-IT"/>
          </a:p>
        </p:txBody>
      </p:sp>
    </p:spTree>
    <p:extLst>
      <p:ext uri="{BB962C8B-B14F-4D97-AF65-F5344CB8AC3E}">
        <p14:creationId xmlns:p14="http://schemas.microsoft.com/office/powerpoint/2010/main" val="4064756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DA4E66-1675-442F-9EC0-7529F55EA38C}" type="slidenum">
              <a:rPr lang="it-IT" altLang="it-IT" smtClean="0"/>
              <a:pPr>
                <a:spcBef>
                  <a:spcPct val="0"/>
                </a:spcBef>
              </a:pPr>
              <a:t>7</a:t>
            </a:fld>
            <a:endParaRPr lang="it-IT" altLang="it-IT"/>
          </a:p>
        </p:txBody>
      </p:sp>
    </p:spTree>
    <p:extLst>
      <p:ext uri="{BB962C8B-B14F-4D97-AF65-F5344CB8AC3E}">
        <p14:creationId xmlns:p14="http://schemas.microsoft.com/office/powerpoint/2010/main" val="2937127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72932E-37F0-4597-9A2F-64688AC23CE1}" type="slidenum">
              <a:rPr lang="it-IT" altLang="it-IT" smtClean="0"/>
              <a:pPr>
                <a:spcBef>
                  <a:spcPct val="0"/>
                </a:spcBef>
              </a:pPr>
              <a:t>8</a:t>
            </a:fld>
            <a:endParaRPr lang="it-IT" altLang="it-IT"/>
          </a:p>
        </p:txBody>
      </p:sp>
    </p:spTree>
    <p:extLst>
      <p:ext uri="{BB962C8B-B14F-4D97-AF65-F5344CB8AC3E}">
        <p14:creationId xmlns:p14="http://schemas.microsoft.com/office/powerpoint/2010/main" val="594142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BD62584-F604-44E9-A61F-BB805AE41B27}" type="slidenum">
              <a:rPr lang="it-IT" altLang="it-IT" smtClean="0"/>
              <a:pPr>
                <a:spcBef>
                  <a:spcPct val="0"/>
                </a:spcBef>
              </a:pPr>
              <a:t>9</a:t>
            </a:fld>
            <a:endParaRPr lang="it-IT" altLang="it-IT"/>
          </a:p>
        </p:txBody>
      </p:sp>
    </p:spTree>
    <p:extLst>
      <p:ext uri="{BB962C8B-B14F-4D97-AF65-F5344CB8AC3E}">
        <p14:creationId xmlns:p14="http://schemas.microsoft.com/office/powerpoint/2010/main" val="3614436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66286C-42B7-4C07-A4B1-68B00041EE5A}" type="slidenum">
              <a:rPr lang="en-US" altLang="it-IT"/>
              <a:pPr>
                <a:defRPr/>
              </a:pPr>
              <a:t>‹#›</a:t>
            </a:fld>
            <a:endParaRPr lang="en-US" altLang="it-IT"/>
          </a:p>
        </p:txBody>
      </p:sp>
    </p:spTree>
    <p:extLst>
      <p:ext uri="{BB962C8B-B14F-4D97-AF65-F5344CB8AC3E}">
        <p14:creationId xmlns:p14="http://schemas.microsoft.com/office/powerpoint/2010/main" val="338299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DD73C1-0888-492B-B0E9-368215B4C4FB}" type="slidenum">
              <a:rPr lang="en-US" altLang="it-IT"/>
              <a:pPr>
                <a:defRPr/>
              </a:pPr>
              <a:t>‹#›</a:t>
            </a:fld>
            <a:endParaRPr lang="en-US" altLang="it-IT"/>
          </a:p>
        </p:txBody>
      </p:sp>
    </p:spTree>
    <p:extLst>
      <p:ext uri="{BB962C8B-B14F-4D97-AF65-F5344CB8AC3E}">
        <p14:creationId xmlns:p14="http://schemas.microsoft.com/office/powerpoint/2010/main" val="3819384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60D370-8787-43A6-9B1E-D1CC7176C588}" type="slidenum">
              <a:rPr lang="en-US" altLang="it-IT"/>
              <a:pPr>
                <a:defRPr/>
              </a:pPr>
              <a:t>‹#›</a:t>
            </a:fld>
            <a:endParaRPr lang="en-US" altLang="it-IT"/>
          </a:p>
        </p:txBody>
      </p:sp>
    </p:spTree>
    <p:extLst>
      <p:ext uri="{BB962C8B-B14F-4D97-AF65-F5344CB8AC3E}">
        <p14:creationId xmlns:p14="http://schemas.microsoft.com/office/powerpoint/2010/main" val="837744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638827-AA8C-47E3-BA3B-B2CAFFF40FF0}" type="slidenum">
              <a:rPr lang="en-US" altLang="it-IT"/>
              <a:pPr>
                <a:defRPr/>
              </a:pPr>
              <a:t>‹#›</a:t>
            </a:fld>
            <a:endParaRPr lang="en-US" altLang="it-IT"/>
          </a:p>
        </p:txBody>
      </p:sp>
    </p:spTree>
    <p:extLst>
      <p:ext uri="{BB962C8B-B14F-4D97-AF65-F5344CB8AC3E}">
        <p14:creationId xmlns:p14="http://schemas.microsoft.com/office/powerpoint/2010/main" val="188300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35AAAF-5E20-4970-B4EC-9DAD4CD7A3E6}" type="slidenum">
              <a:rPr lang="en-US" altLang="it-IT"/>
              <a:pPr>
                <a:defRPr/>
              </a:pPr>
              <a:t>‹#›</a:t>
            </a:fld>
            <a:endParaRPr lang="en-US" altLang="it-IT"/>
          </a:p>
        </p:txBody>
      </p:sp>
    </p:spTree>
    <p:extLst>
      <p:ext uri="{BB962C8B-B14F-4D97-AF65-F5344CB8AC3E}">
        <p14:creationId xmlns:p14="http://schemas.microsoft.com/office/powerpoint/2010/main" val="1431016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358926-DEF3-470D-BE3E-1ECE2D2C32E3}" type="slidenum">
              <a:rPr lang="en-US" altLang="it-IT"/>
              <a:pPr>
                <a:defRPr/>
              </a:pPr>
              <a:t>‹#›</a:t>
            </a:fld>
            <a:endParaRPr lang="en-US" altLang="it-IT"/>
          </a:p>
        </p:txBody>
      </p:sp>
    </p:spTree>
    <p:extLst>
      <p:ext uri="{BB962C8B-B14F-4D97-AF65-F5344CB8AC3E}">
        <p14:creationId xmlns:p14="http://schemas.microsoft.com/office/powerpoint/2010/main" val="3338033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5DBA83A-CDA0-419C-B5A4-1597092EAB25}" type="slidenum">
              <a:rPr lang="en-US" altLang="it-IT"/>
              <a:pPr>
                <a:defRPr/>
              </a:pPr>
              <a:t>‹#›</a:t>
            </a:fld>
            <a:endParaRPr lang="en-US" altLang="it-IT"/>
          </a:p>
        </p:txBody>
      </p:sp>
    </p:spTree>
    <p:extLst>
      <p:ext uri="{BB962C8B-B14F-4D97-AF65-F5344CB8AC3E}">
        <p14:creationId xmlns:p14="http://schemas.microsoft.com/office/powerpoint/2010/main" val="1880820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7AF5B-11A3-4473-9A74-7BE9DAA9C00B}" type="slidenum">
              <a:rPr lang="en-US" altLang="it-IT"/>
              <a:pPr>
                <a:defRPr/>
              </a:pPr>
              <a:t>‹#›</a:t>
            </a:fld>
            <a:endParaRPr lang="en-US" altLang="it-IT"/>
          </a:p>
        </p:txBody>
      </p:sp>
    </p:spTree>
    <p:extLst>
      <p:ext uri="{BB962C8B-B14F-4D97-AF65-F5344CB8AC3E}">
        <p14:creationId xmlns:p14="http://schemas.microsoft.com/office/powerpoint/2010/main" val="2208799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158EBDC-4807-4DEE-96B5-246AB8BEC93B}" type="slidenum">
              <a:rPr lang="en-US" altLang="it-IT"/>
              <a:pPr>
                <a:defRPr/>
              </a:pPr>
              <a:t>‹#›</a:t>
            </a:fld>
            <a:endParaRPr lang="en-US" altLang="it-IT"/>
          </a:p>
        </p:txBody>
      </p:sp>
    </p:spTree>
    <p:extLst>
      <p:ext uri="{BB962C8B-B14F-4D97-AF65-F5344CB8AC3E}">
        <p14:creationId xmlns:p14="http://schemas.microsoft.com/office/powerpoint/2010/main" val="1962748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7CDC6F-EE43-482E-81B3-2A2000B76FC3}" type="slidenum">
              <a:rPr lang="en-US" altLang="it-IT"/>
              <a:pPr>
                <a:defRPr/>
              </a:pPr>
              <a:t>‹#›</a:t>
            </a:fld>
            <a:endParaRPr lang="en-US" altLang="it-IT"/>
          </a:p>
        </p:txBody>
      </p:sp>
    </p:spTree>
    <p:extLst>
      <p:ext uri="{BB962C8B-B14F-4D97-AF65-F5344CB8AC3E}">
        <p14:creationId xmlns:p14="http://schemas.microsoft.com/office/powerpoint/2010/main" val="2503464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6569A4-8852-458B-B6A9-32295229382E}" type="slidenum">
              <a:rPr lang="en-US" altLang="it-IT"/>
              <a:pPr>
                <a:defRPr/>
              </a:pPr>
              <a:t>‹#›</a:t>
            </a:fld>
            <a:endParaRPr lang="en-US" altLang="it-IT"/>
          </a:p>
        </p:txBody>
      </p:sp>
    </p:spTree>
    <p:extLst>
      <p:ext uri="{BB962C8B-B14F-4D97-AF65-F5344CB8AC3E}">
        <p14:creationId xmlns:p14="http://schemas.microsoft.com/office/powerpoint/2010/main" val="369908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E885E650-DD1C-494A-96EC-E89B9D749295}" type="slidenum">
              <a:rPr lang="en-US" altLang="it-IT"/>
              <a:pPr>
                <a:defRPr/>
              </a:pPr>
              <a:t>‹#›</a:t>
            </a:fld>
            <a:endParaRPr lang="en-US"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0.wmf"/><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oleObject" Target="../embeddings/oleObject23.bin"/><Relationship Id="rId5" Type="http://schemas.openxmlformats.org/officeDocument/2006/relationships/image" Target="../media/image29.wmf"/><Relationship Id="rId4" Type="http://schemas.openxmlformats.org/officeDocument/2006/relationships/oleObject" Target="../embeddings/oleObject22.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notesSlide" Target="../notesSlides/notesSlide14.xml"/><Relationship Id="rId7" Type="http://schemas.openxmlformats.org/officeDocument/2006/relationships/image" Target="../media/image32.wmf"/><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oleObject" Target="../embeddings/oleObject25.bin"/><Relationship Id="rId5" Type="http://schemas.openxmlformats.org/officeDocument/2006/relationships/image" Target="../media/image31.wmf"/><Relationship Id="rId4" Type="http://schemas.openxmlformats.org/officeDocument/2006/relationships/oleObject" Target="../embeddings/oleObject24.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35.png"/><Relationship Id="rId5" Type="http://schemas.openxmlformats.org/officeDocument/2006/relationships/image" Target="../media/image34.wmf"/><Relationship Id="rId4" Type="http://schemas.openxmlformats.org/officeDocument/2006/relationships/oleObject" Target="../embeddings/oleObject26.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7.wmf"/><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oleObject" Target="../embeddings/oleObject28.bin"/><Relationship Id="rId5" Type="http://schemas.openxmlformats.org/officeDocument/2006/relationships/image" Target="../media/image36.wmf"/><Relationship Id="rId4" Type="http://schemas.openxmlformats.org/officeDocument/2006/relationships/oleObject" Target="../embeddings/oleObject27.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notesSlide" Target="../notesSlides/notesSlide18.xml"/><Relationship Id="rId7"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image" Target="../media/image38.wmf"/><Relationship Id="rId5" Type="http://schemas.openxmlformats.org/officeDocument/2006/relationships/oleObject" Target="../embeddings/oleObject29.bin"/><Relationship Id="rId4" Type="http://schemas.openxmlformats.org/officeDocument/2006/relationships/image" Target="../media/image40.wmf"/><Relationship Id="rId9" Type="http://schemas.openxmlformats.org/officeDocument/2006/relationships/image" Target="../media/image41.w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wmf"/><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notesSlide" Target="../notesSlides/notesSlide20.xml"/><Relationship Id="rId7"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image" Target="../media/image42.wmf"/><Relationship Id="rId5" Type="http://schemas.openxmlformats.org/officeDocument/2006/relationships/oleObject" Target="../embeddings/oleObject31.bin"/><Relationship Id="rId4" Type="http://schemas.openxmlformats.org/officeDocument/2006/relationships/image" Target="../media/image44.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mlDrawing" Target="../drawings/vmlDrawing16.vml"/><Relationship Id="rId5" Type="http://schemas.openxmlformats.org/officeDocument/2006/relationships/image" Target="../media/image48.wmf"/><Relationship Id="rId4" Type="http://schemas.openxmlformats.org/officeDocument/2006/relationships/oleObject" Target="../embeddings/oleObject33.bin"/></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3.xml"/><Relationship Id="rId7" Type="http://schemas.openxmlformats.org/officeDocument/2006/relationships/image" Target="../media/image6.w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5.wmf"/><Relationship Id="rId4" Type="http://schemas.openxmlformats.org/officeDocument/2006/relationships/oleObject" Target="../embeddings/oleObject4.bin"/><Relationship Id="rId9" Type="http://schemas.openxmlformats.org/officeDocument/2006/relationships/image" Target="../media/image7.wmf"/></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image" Target="../media/image9.wmf"/><Relationship Id="rId13" Type="http://schemas.openxmlformats.org/officeDocument/2006/relationships/oleObject" Target="../embeddings/oleObject11.bin"/><Relationship Id="rId18" Type="http://schemas.openxmlformats.org/officeDocument/2006/relationships/image" Target="../media/image14.wmf"/><Relationship Id="rId3" Type="http://schemas.openxmlformats.org/officeDocument/2006/relationships/notesSlide" Target="../notesSlides/notesSlide4.xml"/><Relationship Id="rId7" Type="http://schemas.openxmlformats.org/officeDocument/2006/relationships/oleObject" Target="../embeddings/oleObject8.bin"/><Relationship Id="rId12" Type="http://schemas.openxmlformats.org/officeDocument/2006/relationships/image" Target="../media/image11.wmf"/><Relationship Id="rId17" Type="http://schemas.openxmlformats.org/officeDocument/2006/relationships/oleObject" Target="../embeddings/oleObject13.bin"/><Relationship Id="rId2" Type="http://schemas.openxmlformats.org/officeDocument/2006/relationships/slideLayout" Target="../slideLayouts/slideLayout1.xml"/><Relationship Id="rId16" Type="http://schemas.openxmlformats.org/officeDocument/2006/relationships/image" Target="../media/image13.wmf"/><Relationship Id="rId1" Type="http://schemas.openxmlformats.org/officeDocument/2006/relationships/vmlDrawing" Target="../drawings/vmlDrawing4.vml"/><Relationship Id="rId6" Type="http://schemas.openxmlformats.org/officeDocument/2006/relationships/image" Target="../media/image8.wmf"/><Relationship Id="rId11" Type="http://schemas.openxmlformats.org/officeDocument/2006/relationships/oleObject" Target="../embeddings/oleObject10.bin"/><Relationship Id="rId5" Type="http://schemas.openxmlformats.org/officeDocument/2006/relationships/oleObject" Target="../embeddings/oleObject7.bin"/><Relationship Id="rId15" Type="http://schemas.openxmlformats.org/officeDocument/2006/relationships/oleObject" Target="../embeddings/oleObject12.bin"/><Relationship Id="rId10" Type="http://schemas.openxmlformats.org/officeDocument/2006/relationships/image" Target="../media/image10.wmf"/><Relationship Id="rId4" Type="http://schemas.openxmlformats.org/officeDocument/2006/relationships/image" Target="../media/image15.png"/><Relationship Id="rId9" Type="http://schemas.openxmlformats.org/officeDocument/2006/relationships/oleObject" Target="../embeddings/oleObject9.bin"/><Relationship Id="rId14" Type="http://schemas.openxmlformats.org/officeDocument/2006/relationships/image" Target="../media/image12.wm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69.wmf"/><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68.jpeg"/><Relationship Id="rId5" Type="http://schemas.openxmlformats.org/officeDocument/2006/relationships/image" Target="../media/image67.wmf"/><Relationship Id="rId4" Type="http://schemas.openxmlformats.org/officeDocument/2006/relationships/oleObject" Target="../embeddings/oleObject34.bin"/></Relationships>
</file>

<file path=ppt/slides/_rels/slide41.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1.wmf"/></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79.jpeg"/><Relationship Id="rId4" Type="http://schemas.openxmlformats.org/officeDocument/2006/relationships/image" Target="../media/image78.jpeg"/></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notesSlide" Target="../notesSlides/notesSlide5.xml"/><Relationship Id="rId7"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8.wmf"/><Relationship Id="rId5" Type="http://schemas.openxmlformats.org/officeDocument/2006/relationships/oleObject" Target="../embeddings/oleObject14.bin"/><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image" Target="../media/image16.wmf"/><Relationship Id="rId4" Type="http://schemas.openxmlformats.org/officeDocument/2006/relationships/oleObject" Target="../embeddings/oleObject15.bin"/></Relationships>
</file>

<file path=ppt/slides/_rels/slide6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8.wmf"/><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oleObject" Target="../embeddings/oleObject17.bin"/><Relationship Id="rId5" Type="http://schemas.openxmlformats.org/officeDocument/2006/relationships/image" Target="../media/image17.wmf"/><Relationship Id="rId4" Type="http://schemas.openxmlformats.org/officeDocument/2006/relationships/oleObject" Target="../embeddings/oleObject16.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notesSlide" Target="../notesSlides/notesSlide8.xml"/><Relationship Id="rId7" Type="http://schemas.openxmlformats.org/officeDocument/2006/relationships/image" Target="../media/image20.w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19.bin"/><Relationship Id="rId5" Type="http://schemas.openxmlformats.org/officeDocument/2006/relationships/image" Target="../media/image19.wmf"/><Relationship Id="rId10" Type="http://schemas.openxmlformats.org/officeDocument/2006/relationships/image" Target="../media/image22.png"/><Relationship Id="rId4" Type="http://schemas.openxmlformats.org/officeDocument/2006/relationships/oleObject" Target="../embeddings/oleObject18.bin"/><Relationship Id="rId9" Type="http://schemas.openxmlformats.org/officeDocument/2006/relationships/image" Target="../media/image21.w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image" Target="../media/image23.wmf"/><Relationship Id="rId4" Type="http://schemas.openxmlformats.org/officeDocument/2006/relationships/oleObject" Target="../embeddings/oleObject2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12"/>
          <p:cNvSpPr txBox="1">
            <a:spLocks noChangeArrowheads="1"/>
          </p:cNvSpPr>
          <p:nvPr/>
        </p:nvSpPr>
        <p:spPr bwMode="auto">
          <a:xfrm>
            <a:off x="107950" y="1557338"/>
            <a:ext cx="89281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The gravitational field of the Earth reflects the kind of mass distribution within our planet and is closely linked to the shape of the Earth. The gravitational attraction between two objects (point) with mass M and M</a:t>
            </a:r>
            <a:r>
              <a:rPr lang="en-US" altLang="it-IT" sz="1600" baseline="-25000"/>
              <a:t>0</a:t>
            </a:r>
            <a:r>
              <a:rPr lang="en-US" altLang="it-IT" sz="1600"/>
              <a:t> at a distance r is given by</a:t>
            </a:r>
            <a:endParaRPr lang="it-IT" altLang="it-IT" sz="1600"/>
          </a:p>
          <a:p>
            <a:pPr eaLnBrk="1" hangingPunct="1">
              <a:spcBef>
                <a:spcPct val="0"/>
              </a:spcBef>
              <a:buFontTx/>
              <a:buNone/>
            </a:pPr>
            <a:r>
              <a:rPr lang="en-US" altLang="it-IT" sz="1600"/>
              <a:t> </a:t>
            </a:r>
            <a:endParaRPr lang="it-IT" altLang="it-IT" sz="1600"/>
          </a:p>
          <a:p>
            <a:pPr eaLnBrk="1" hangingPunct="1">
              <a:spcBef>
                <a:spcPct val="0"/>
              </a:spcBef>
              <a:buFontTx/>
              <a:buNone/>
            </a:pPr>
            <a:r>
              <a:rPr lang="en-US" altLang="it-IT" sz="1600"/>
              <a:t> </a:t>
            </a:r>
            <a:endParaRPr lang="it-IT" altLang="it-IT" sz="1600"/>
          </a:p>
        </p:txBody>
      </p:sp>
      <p:sp>
        <p:nvSpPr>
          <p:cNvPr id="8" name="TextBox 7"/>
          <p:cNvSpPr txBox="1"/>
          <p:nvPr/>
        </p:nvSpPr>
        <p:spPr>
          <a:xfrm>
            <a:off x="2876550" y="998538"/>
            <a:ext cx="3714750" cy="400050"/>
          </a:xfrm>
          <a:prstGeom prst="rect">
            <a:avLst/>
          </a:prstGeom>
          <a:noFill/>
        </p:spPr>
        <p:txBody>
          <a:bodyPr wrap="none">
            <a:spAutoFit/>
          </a:bodyPr>
          <a:lstStyle/>
          <a:p>
            <a:pPr eaLnBrk="1" hangingPunct="1">
              <a:defRPr/>
            </a:pPr>
            <a:r>
              <a:rPr lang="it-IT" dirty="0">
                <a:latin typeface="+mn-lt"/>
                <a:cs typeface="Arial" charset="0"/>
              </a:rPr>
              <a:t>GRAVITY FIELD: introduction</a:t>
            </a:r>
          </a:p>
        </p:txBody>
      </p:sp>
      <p:graphicFrame>
        <p:nvGraphicFramePr>
          <p:cNvPr id="3076" name="Object 9"/>
          <p:cNvGraphicFramePr>
            <a:graphicFrameLocks noChangeAspect="1"/>
          </p:cNvGraphicFramePr>
          <p:nvPr/>
        </p:nvGraphicFramePr>
        <p:xfrm>
          <a:off x="3924300" y="2420938"/>
          <a:ext cx="974725" cy="431800"/>
        </p:xfrm>
        <a:graphic>
          <a:graphicData uri="http://schemas.openxmlformats.org/presentationml/2006/ole">
            <mc:AlternateContent xmlns:mc="http://schemas.openxmlformats.org/markup-compatibility/2006">
              <mc:Choice xmlns:v="urn:schemas-microsoft-com:vml" Requires="v">
                <p:oleObj spid="_x0000_s3096" name="Equation" r:id="rId4" imgW="888614" imgH="393529" progId="Equation.3">
                  <p:embed/>
                </p:oleObj>
              </mc:Choice>
              <mc:Fallback>
                <p:oleObj name="Equation" r:id="rId4" imgW="888614" imgH="393529"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2420938"/>
                        <a:ext cx="974725"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Rectangle 2"/>
          <p:cNvSpPr>
            <a:spLocks noChangeArrowheads="1"/>
          </p:cNvSpPr>
          <p:nvPr/>
        </p:nvSpPr>
        <p:spPr bwMode="auto">
          <a:xfrm>
            <a:off x="179388" y="3429000"/>
            <a:ext cx="8785225"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000" b="0" i="1">
                <a:latin typeface="Calibri" panose="020F0502020204030204" pitchFamily="34" charset="0"/>
                <a:ea typeface="ＭＳ Ｐゴシック" panose="020B0600070205080204" pitchFamily="34" charset="-128"/>
              </a:rPr>
              <a:t> </a:t>
            </a:r>
            <a:r>
              <a:rPr lang="en-US" altLang="it-IT" sz="1800" b="0" i="1">
                <a:latin typeface="Calibri" panose="020F0502020204030204" pitchFamily="34" charset="0"/>
                <a:ea typeface="ＭＳ Ｐゴシック" panose="020B0600070205080204" pitchFamily="34" charset="-128"/>
              </a:rPr>
              <a:t>Experimental determination of G was extremely difficult, and was first achieved more than a century after the publication of Principia by Lord Charles Cavendish (1731–1810). From a set of painstaking measurements of the force of attraction between two spheres of lead, Cavendish in 1798 determined the value of G to be </a:t>
            </a:r>
            <a:r>
              <a:rPr lang="en-US" altLang="it-IT" sz="1800" b="0" i="1" u="sng">
                <a:solidFill>
                  <a:srgbClr val="FF0000"/>
                </a:solidFill>
                <a:latin typeface="Calibri" panose="020F0502020204030204" pitchFamily="34" charset="0"/>
                <a:ea typeface="ＭＳ Ｐゴシック" panose="020B0600070205080204" pitchFamily="34" charset="-128"/>
              </a:rPr>
              <a:t>6.754·10</a:t>
            </a:r>
            <a:r>
              <a:rPr lang="en-US" altLang="it-IT" sz="1800" b="0" i="1" u="sng" baseline="30000">
                <a:solidFill>
                  <a:srgbClr val="FF0000"/>
                </a:solidFill>
                <a:latin typeface="Calibri" panose="020F0502020204030204" pitchFamily="34" charset="0"/>
                <a:ea typeface="ＭＳ Ｐゴシック" panose="020B0600070205080204" pitchFamily="34" charset="-128"/>
              </a:rPr>
              <a:t>-11</a:t>
            </a:r>
            <a:r>
              <a:rPr lang="en-US" altLang="it-IT" sz="1800" b="0" i="1" u="sng">
                <a:solidFill>
                  <a:srgbClr val="FF0000"/>
                </a:solidFill>
                <a:latin typeface="Calibri" panose="020F0502020204030204" pitchFamily="34" charset="0"/>
                <a:ea typeface="ＭＳ Ｐゴシック" panose="020B0600070205080204" pitchFamily="34" charset="-128"/>
              </a:rPr>
              <a:t> m</a:t>
            </a:r>
            <a:r>
              <a:rPr lang="en-US" altLang="it-IT" sz="1800" b="0" i="1" u="sng" baseline="30000">
                <a:solidFill>
                  <a:srgbClr val="FF0000"/>
                </a:solidFill>
                <a:latin typeface="Calibri" panose="020F0502020204030204" pitchFamily="34" charset="0"/>
                <a:ea typeface="ＭＳ Ｐゴシック" panose="020B0600070205080204" pitchFamily="34" charset="-128"/>
              </a:rPr>
              <a:t>3</a:t>
            </a:r>
            <a:r>
              <a:rPr lang="en-US" altLang="it-IT" sz="1800" b="0" i="1" u="sng">
                <a:solidFill>
                  <a:srgbClr val="FF0000"/>
                </a:solidFill>
                <a:latin typeface="Calibri" panose="020F0502020204030204" pitchFamily="34" charset="0"/>
                <a:ea typeface="ＭＳ Ｐゴシック" panose="020B0600070205080204" pitchFamily="34" charset="-128"/>
              </a:rPr>
              <a:t> kg</a:t>
            </a:r>
            <a:r>
              <a:rPr lang="en-US" altLang="it-IT" sz="1800" b="0" i="1" u="sng" baseline="30000">
                <a:solidFill>
                  <a:srgbClr val="FF0000"/>
                </a:solidFill>
                <a:latin typeface="Calibri" panose="020F0502020204030204" pitchFamily="34" charset="0"/>
                <a:ea typeface="ＭＳ Ｐゴシック" panose="020B0600070205080204" pitchFamily="34" charset="-128"/>
              </a:rPr>
              <a:t>-1</a:t>
            </a:r>
            <a:r>
              <a:rPr lang="en-US" altLang="it-IT" sz="1800" b="0" i="1" u="sng">
                <a:solidFill>
                  <a:srgbClr val="FF0000"/>
                </a:solidFill>
                <a:latin typeface="Calibri" panose="020F0502020204030204" pitchFamily="34" charset="0"/>
                <a:ea typeface="ＭＳ Ｐゴシック" panose="020B0600070205080204" pitchFamily="34" charset="-128"/>
              </a:rPr>
              <a:t> s</a:t>
            </a:r>
            <a:r>
              <a:rPr lang="en-US" altLang="it-IT" sz="1800" b="0" i="1" u="sng" baseline="30000">
                <a:solidFill>
                  <a:srgbClr val="FF0000"/>
                </a:solidFill>
                <a:latin typeface="Calibri" panose="020F0502020204030204" pitchFamily="34" charset="0"/>
                <a:ea typeface="ＭＳ Ｐゴシック" panose="020B0600070205080204" pitchFamily="34" charset="-128"/>
              </a:rPr>
              <a:t>-2</a:t>
            </a:r>
            <a:r>
              <a:rPr lang="en-US" altLang="it-IT" sz="1800" b="0" i="1">
                <a:latin typeface="Calibri" panose="020F0502020204030204" pitchFamily="34" charset="0"/>
                <a:ea typeface="ＭＳ Ｐゴシック" panose="020B0600070205080204" pitchFamily="34" charset="-128"/>
              </a:rPr>
              <a:t>. A modern value is </a:t>
            </a:r>
            <a:r>
              <a:rPr lang="en-US" altLang="it-IT" sz="1800" b="0" i="1">
                <a:solidFill>
                  <a:srgbClr val="FF0000"/>
                </a:solidFill>
                <a:latin typeface="Calibri" panose="020F0502020204030204" pitchFamily="34" charset="0"/>
                <a:ea typeface="ＭＳ Ｐゴシック" panose="020B0600070205080204" pitchFamily="34" charset="-128"/>
              </a:rPr>
              <a:t>6.674·10</a:t>
            </a:r>
            <a:r>
              <a:rPr lang="en-US" altLang="it-IT" sz="1800" b="0" i="1" baseline="30000">
                <a:solidFill>
                  <a:srgbClr val="FF0000"/>
                </a:solidFill>
                <a:latin typeface="Calibri" panose="020F0502020204030204" pitchFamily="34" charset="0"/>
                <a:ea typeface="ＭＳ Ｐゴシック" panose="020B0600070205080204" pitchFamily="34" charset="-128"/>
              </a:rPr>
              <a:t>-11</a:t>
            </a:r>
            <a:r>
              <a:rPr lang="en-US" altLang="it-IT" sz="1800" b="0" i="1">
                <a:solidFill>
                  <a:srgbClr val="FF0000"/>
                </a:solidFill>
                <a:latin typeface="Calibri" panose="020F0502020204030204" pitchFamily="34" charset="0"/>
                <a:ea typeface="ＭＳ Ｐゴシック" panose="020B0600070205080204" pitchFamily="34" charset="-128"/>
              </a:rPr>
              <a:t> m</a:t>
            </a:r>
            <a:r>
              <a:rPr lang="en-US" altLang="it-IT" sz="1800" b="0" i="1" baseline="30000">
                <a:solidFill>
                  <a:srgbClr val="FF0000"/>
                </a:solidFill>
                <a:latin typeface="Calibri" panose="020F0502020204030204" pitchFamily="34" charset="0"/>
                <a:ea typeface="ＭＳ Ｐゴシック" panose="020B0600070205080204" pitchFamily="34" charset="-128"/>
              </a:rPr>
              <a:t>3</a:t>
            </a:r>
            <a:r>
              <a:rPr lang="en-US" altLang="it-IT" sz="1800" b="0" i="1">
                <a:solidFill>
                  <a:srgbClr val="FF0000"/>
                </a:solidFill>
                <a:latin typeface="Calibri" panose="020F0502020204030204" pitchFamily="34" charset="0"/>
                <a:ea typeface="ＭＳ Ｐゴシック" panose="020B0600070205080204" pitchFamily="34" charset="-128"/>
              </a:rPr>
              <a:t> kg</a:t>
            </a:r>
            <a:r>
              <a:rPr lang="en-US" altLang="it-IT" sz="1800" b="0" i="1" baseline="30000">
                <a:solidFill>
                  <a:srgbClr val="FF0000"/>
                </a:solidFill>
                <a:latin typeface="Calibri" panose="020F0502020204030204" pitchFamily="34" charset="0"/>
                <a:ea typeface="ＭＳ Ｐゴシック" panose="020B0600070205080204" pitchFamily="34" charset="-128"/>
              </a:rPr>
              <a:t>-1</a:t>
            </a:r>
            <a:r>
              <a:rPr lang="en-US" altLang="it-IT" sz="1800" b="0" i="1">
                <a:solidFill>
                  <a:srgbClr val="FF0000"/>
                </a:solidFill>
                <a:latin typeface="Calibri" panose="020F0502020204030204" pitchFamily="34" charset="0"/>
                <a:ea typeface="ＭＳ Ｐゴシック" panose="020B0600070205080204" pitchFamily="34" charset="-128"/>
              </a:rPr>
              <a:t> s</a:t>
            </a:r>
            <a:r>
              <a:rPr lang="en-US" altLang="it-IT" sz="1800" b="0" i="1" baseline="30000">
                <a:solidFill>
                  <a:srgbClr val="FF0000"/>
                </a:solidFill>
                <a:latin typeface="Calibri" panose="020F0502020204030204" pitchFamily="34" charset="0"/>
                <a:ea typeface="ＭＳ Ｐゴシック" panose="020B0600070205080204" pitchFamily="34" charset="-128"/>
              </a:rPr>
              <a:t>-2</a:t>
            </a:r>
          </a:p>
          <a:p>
            <a:pPr algn="just">
              <a:spcBef>
                <a:spcPct val="0"/>
              </a:spcBef>
            </a:pPr>
            <a:endParaRPr lang="en-US" altLang="it-IT" sz="1800" b="0" i="1">
              <a:latin typeface="Calibri" panose="020F0502020204030204" pitchFamily="34" charset="0"/>
              <a:ea typeface="ＭＳ Ｐゴシック" panose="020B0600070205080204" pitchFamily="34" charset="-128"/>
            </a:endParaRPr>
          </a:p>
          <a:p>
            <a:pPr algn="just">
              <a:spcBef>
                <a:spcPct val="0"/>
              </a:spcBef>
            </a:pPr>
            <a:r>
              <a:rPr lang="en-US" altLang="it-IT" sz="1800" b="0" i="1">
                <a:latin typeface="Calibri" panose="020F0502020204030204" pitchFamily="34" charset="0"/>
                <a:ea typeface="ＭＳ Ｐゴシック" panose="020B0600070205080204" pitchFamily="34" charset="-128"/>
              </a:rPr>
              <a:t> It has not yet been possible to determine G more precisely, due to experimental difficulty. Although other physical constants are now known with a relative standard uncertainty of much less than 1</a:t>
            </a:r>
            <a:r>
              <a:rPr lang="en-US" altLang="it-IT" sz="2000" b="0" i="1">
                <a:latin typeface="Calibri" panose="020F0502020204030204" pitchFamily="34" charset="0"/>
              </a:rPr>
              <a:t>·</a:t>
            </a:r>
            <a:r>
              <a:rPr lang="en-US" altLang="it-IT" sz="1800" b="0" i="1">
                <a:latin typeface="Calibri" panose="020F0502020204030204" pitchFamily="34" charset="0"/>
                <a:ea typeface="ＭＳ Ｐゴシック" panose="020B0600070205080204" pitchFamily="34" charset="-128"/>
              </a:rPr>
              <a:t>10</a:t>
            </a:r>
            <a:r>
              <a:rPr lang="en-US" altLang="it-IT" sz="1800" b="0" i="1" baseline="30000">
                <a:latin typeface="Calibri" panose="020F0502020204030204" pitchFamily="34" charset="0"/>
                <a:ea typeface="ＭＳ Ｐゴシック" panose="020B0600070205080204" pitchFamily="34" charset="-128"/>
              </a:rPr>
              <a:t>-6</a:t>
            </a:r>
            <a:r>
              <a:rPr lang="en-US" altLang="it-IT" sz="1800" b="0" i="1">
                <a:latin typeface="Calibri" panose="020F0502020204030204" pitchFamily="34" charset="0"/>
                <a:ea typeface="ＭＳ Ｐゴシック" panose="020B0600070205080204" pitchFamily="34" charset="-128"/>
              </a:rPr>
              <a:t>, the gravitational constant is known to only 1</a:t>
            </a:r>
            <a:r>
              <a:rPr lang="en-US" altLang="it-IT" sz="2000" b="0" i="1">
                <a:latin typeface="Calibri" panose="020F0502020204030204" pitchFamily="34" charset="0"/>
              </a:rPr>
              <a:t>·</a:t>
            </a:r>
            <a:r>
              <a:rPr lang="en-US" altLang="it-IT" sz="1800" b="0" i="1">
                <a:latin typeface="Calibri" panose="020F0502020204030204" pitchFamily="34" charset="0"/>
                <a:ea typeface="ＭＳ Ｐゴシック" panose="020B0600070205080204" pitchFamily="34" charset="-128"/>
              </a:rPr>
              <a:t>10</a:t>
            </a:r>
            <a:r>
              <a:rPr lang="en-US" altLang="it-IT" sz="1800" b="0" i="1" baseline="30000">
                <a:latin typeface="Calibri" panose="020F0502020204030204" pitchFamily="34" charset="0"/>
                <a:ea typeface="ＭＳ Ｐゴシック" panose="020B0600070205080204" pitchFamily="34" charset="-128"/>
              </a:rPr>
              <a:t>-6</a:t>
            </a:r>
          </a:p>
        </p:txBody>
      </p:sp>
      <p:sp>
        <p:nvSpPr>
          <p:cNvPr id="3078" name="TextBox 16"/>
          <p:cNvSpPr txBox="1">
            <a:spLocks noChangeArrowheads="1"/>
          </p:cNvSpPr>
          <p:nvPr/>
        </p:nvSpPr>
        <p:spPr bwMode="auto">
          <a:xfrm>
            <a:off x="215900" y="2852738"/>
            <a:ext cx="892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where G=6.67x10</a:t>
            </a:r>
            <a:r>
              <a:rPr lang="en-US" altLang="it-IT" sz="1600" baseline="30000"/>
              <a:t>-11</a:t>
            </a:r>
            <a:r>
              <a:rPr lang="en-US" altLang="it-IT" sz="1600"/>
              <a:t> m</a:t>
            </a:r>
            <a:r>
              <a:rPr lang="en-US" altLang="it-IT" sz="1600" baseline="30000"/>
              <a:t>3</a:t>
            </a:r>
            <a:r>
              <a:rPr lang="en-US" altLang="it-IT" sz="1600"/>
              <a:t>kg</a:t>
            </a:r>
            <a:r>
              <a:rPr lang="en-US" altLang="it-IT" sz="1600" baseline="30000"/>
              <a:t>-1</a:t>
            </a:r>
            <a:r>
              <a:rPr lang="en-US" altLang="it-IT" sz="1600"/>
              <a:t>s</a:t>
            </a:r>
            <a:r>
              <a:rPr lang="en-US" altLang="it-IT" sz="1600" baseline="30000"/>
              <a:t>-2 </a:t>
            </a:r>
            <a:r>
              <a:rPr lang="en-US" altLang="it-IT" sz="1600"/>
              <a:t>is the universal gravitational constant.</a:t>
            </a:r>
            <a:endParaRPr lang="it-IT" altLang="it-IT" sz="1600"/>
          </a:p>
          <a:p>
            <a:pPr eaLnBrk="1" hangingPunct="1">
              <a:spcBef>
                <a:spcPct val="0"/>
              </a:spcBef>
              <a:buFontTx/>
              <a:buNone/>
            </a:pPr>
            <a:r>
              <a:rPr lang="en-US" altLang="it-IT" sz="1600"/>
              <a:t> </a:t>
            </a:r>
            <a:endParaRPr lang="it-IT" altLang="it-IT" sz="1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dissolve">
                                      <p:cBhvr>
                                        <p:cTn id="1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5480628-CA03-476E-85F0-0BB8A547CAFD}" type="slidenum">
              <a:rPr lang="it-IT" altLang="it-IT" sz="1400" b="1" smtClean="0"/>
              <a:pPr>
                <a:spcBef>
                  <a:spcPct val="0"/>
                </a:spcBef>
                <a:buFontTx/>
                <a:buNone/>
              </a:pPr>
              <a:t>10</a:t>
            </a:fld>
            <a:endParaRPr lang="it-IT" altLang="it-IT" sz="1400" b="1"/>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565400"/>
            <a:ext cx="2735263"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2565400"/>
            <a:ext cx="2592387"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2565400"/>
            <a:ext cx="2592387"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2"/>
          <p:cNvSpPr>
            <a:spLocks noChangeArrowheads="1"/>
          </p:cNvSpPr>
          <p:nvPr/>
        </p:nvSpPr>
        <p:spPr bwMode="auto">
          <a:xfrm>
            <a:off x="250825" y="955675"/>
            <a:ext cx="8658225"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The figure of the Earth</a:t>
            </a:r>
          </a:p>
        </p:txBody>
      </p:sp>
      <p:sp>
        <p:nvSpPr>
          <p:cNvPr id="687107" name="Rectangle 3"/>
          <p:cNvSpPr>
            <a:spLocks noChangeArrowheads="1"/>
          </p:cNvSpPr>
          <p:nvPr/>
        </p:nvSpPr>
        <p:spPr bwMode="auto">
          <a:xfrm>
            <a:off x="179388" y="1473200"/>
            <a:ext cx="48974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800" b="0">
                <a:latin typeface="Calibri" panose="020F0502020204030204" pitchFamily="34" charset="0"/>
              </a:rPr>
              <a:t>The best mathematical approximation to the figure is an oblate ellipsoid, or spheroid. The precise determination of the dimensions of the Earth (e.g., its polar and equatorial radii) is the main objective of the science of </a:t>
            </a:r>
            <a:r>
              <a:rPr lang="en-US" altLang="it-IT" sz="1800" b="0">
                <a:solidFill>
                  <a:srgbClr val="CC0000"/>
                </a:solidFill>
                <a:latin typeface="Calibri" panose="020F0502020204030204" pitchFamily="34" charset="0"/>
              </a:rPr>
              <a:t>geodesy</a:t>
            </a:r>
            <a:r>
              <a:rPr lang="en-US" altLang="it-IT" sz="1800" b="0">
                <a:latin typeface="Calibri" panose="020F0502020204030204" pitchFamily="34" charset="0"/>
              </a:rPr>
              <a:t>. It requires an exact knowledge of the Earth’s gravity field, the description of which is the goal of </a:t>
            </a:r>
            <a:r>
              <a:rPr lang="en-US" altLang="it-IT" sz="1800" b="0">
                <a:solidFill>
                  <a:srgbClr val="CC0000"/>
                </a:solidFill>
                <a:latin typeface="Calibri" panose="020F0502020204030204" pitchFamily="34" charset="0"/>
              </a:rPr>
              <a:t>gravimetry</a:t>
            </a:r>
            <a:r>
              <a:rPr lang="en-US" altLang="it-IT" sz="1800" b="0">
                <a:latin typeface="Calibri" panose="020F0502020204030204" pitchFamily="34" charset="0"/>
              </a:rPr>
              <a:t>.</a:t>
            </a:r>
          </a:p>
        </p:txBody>
      </p:sp>
      <p:sp>
        <p:nvSpPr>
          <p:cNvPr id="19460" name="Rectangle 4"/>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pic>
        <p:nvPicPr>
          <p:cNvPr id="6871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1473200"/>
            <a:ext cx="3736975" cy="3546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87111" name="Rectangle 7"/>
          <p:cNvSpPr>
            <a:spLocks noChangeArrowheads="1"/>
          </p:cNvSpPr>
          <p:nvPr/>
        </p:nvSpPr>
        <p:spPr bwMode="auto">
          <a:xfrm>
            <a:off x="187324" y="5118100"/>
            <a:ext cx="87852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800" b="0" dirty="0">
                <a:latin typeface="Calibri" panose="020F0502020204030204" pitchFamily="34" charset="0"/>
              </a:rPr>
              <a:t> Modern analyses of the Earth’s shape are based on precise observations of the orbits of artificial Earth satellites. These data are used to define a best-fitting oblate ellipsoid, called the </a:t>
            </a:r>
            <a:r>
              <a:rPr lang="en-US" altLang="it-IT" sz="1800" b="0" dirty="0">
                <a:solidFill>
                  <a:srgbClr val="CC0000"/>
                </a:solidFill>
                <a:latin typeface="Calibri" panose="020F0502020204030204" pitchFamily="34" charset="0"/>
              </a:rPr>
              <a:t>International Reference Ellipsoid</a:t>
            </a:r>
            <a:r>
              <a:rPr lang="en-US" altLang="it-IT" sz="1800" b="0" dirty="0">
                <a:latin typeface="Calibri" panose="020F0502020204030204" pitchFamily="34" charset="0"/>
              </a:rPr>
              <a:t> </a:t>
            </a:r>
          </a:p>
          <a:p>
            <a:pPr algn="just" eaLnBrk="1" hangingPunct="1">
              <a:spcBef>
                <a:spcPct val="0"/>
              </a:spcBef>
              <a:buFontTx/>
              <a:buNone/>
            </a:pPr>
            <a:endParaRPr lang="en-US" altLang="it-IT" sz="1800" b="0" dirty="0">
              <a:latin typeface="Calibri" panose="020F0502020204030204" pitchFamily="34" charset="0"/>
            </a:endParaRPr>
          </a:p>
          <a:p>
            <a:pPr algn="just" eaLnBrk="1" hangingPunct="1">
              <a:spcBef>
                <a:spcPct val="0"/>
              </a:spcBef>
            </a:pPr>
            <a:r>
              <a:rPr lang="en-US" altLang="it-IT" sz="1800" b="0" dirty="0">
                <a:latin typeface="Calibri" panose="020F0502020204030204" pitchFamily="34" charset="0"/>
              </a:rPr>
              <a:t> In 1980 the International Association of Geodesy adopted a Geodetic Reference System (GRS80)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7106"/>
                                        </p:tgtEl>
                                        <p:attrNameLst>
                                          <p:attrName>style.visibility</p:attrName>
                                        </p:attrNameLst>
                                      </p:cBhvr>
                                      <p:to>
                                        <p:strVal val="visible"/>
                                      </p:to>
                                    </p:set>
                                    <p:animEffect transition="in" filter="dissolve">
                                      <p:cBhvr>
                                        <p:cTn id="7" dur="500"/>
                                        <p:tgtEl>
                                          <p:spTgt spid="687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7107"/>
                                        </p:tgtEl>
                                        <p:attrNameLst>
                                          <p:attrName>style.visibility</p:attrName>
                                        </p:attrNameLst>
                                      </p:cBhvr>
                                      <p:to>
                                        <p:strVal val="visible"/>
                                      </p:to>
                                    </p:set>
                                    <p:animEffect transition="in" filter="dissolve">
                                      <p:cBhvr>
                                        <p:cTn id="12" dur="500"/>
                                        <p:tgtEl>
                                          <p:spTgt spid="687107"/>
                                        </p:tgtEl>
                                      </p:cBhvr>
                                    </p:animEffect>
                                  </p:childTnLst>
                                </p:cTn>
                              </p:par>
                              <p:par>
                                <p:cTn id="13" presetID="9" presetClass="entr" presetSubtype="0" fill="hold" nodeType="withEffect">
                                  <p:stCondLst>
                                    <p:cond delay="0"/>
                                  </p:stCondLst>
                                  <p:childTnLst>
                                    <p:set>
                                      <p:cBhvr>
                                        <p:cTn id="14" dur="1" fill="hold">
                                          <p:stCondLst>
                                            <p:cond delay="0"/>
                                          </p:stCondLst>
                                        </p:cTn>
                                        <p:tgtEl>
                                          <p:spTgt spid="687110"/>
                                        </p:tgtEl>
                                        <p:attrNameLst>
                                          <p:attrName>style.visibility</p:attrName>
                                        </p:attrNameLst>
                                      </p:cBhvr>
                                      <p:to>
                                        <p:strVal val="visible"/>
                                      </p:to>
                                    </p:set>
                                    <p:animEffect transition="in" filter="dissolve">
                                      <p:cBhvr>
                                        <p:cTn id="15" dur="500"/>
                                        <p:tgtEl>
                                          <p:spTgt spid="6871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87111">
                                            <p:txEl>
                                              <p:pRg st="0" end="0"/>
                                            </p:txEl>
                                          </p:spTgt>
                                        </p:tgtEl>
                                        <p:attrNameLst>
                                          <p:attrName>style.visibility</p:attrName>
                                        </p:attrNameLst>
                                      </p:cBhvr>
                                      <p:to>
                                        <p:strVal val="visible"/>
                                      </p:to>
                                    </p:set>
                                    <p:animEffect transition="in" filter="dissolve">
                                      <p:cBhvr>
                                        <p:cTn id="20" dur="500"/>
                                        <p:tgtEl>
                                          <p:spTgt spid="687111">
                                            <p:txEl>
                                              <p:pRg st="0" end="0"/>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87111">
                                            <p:txEl>
                                              <p:pRg st="2" end="2"/>
                                            </p:txEl>
                                          </p:spTgt>
                                        </p:tgtEl>
                                        <p:attrNameLst>
                                          <p:attrName>style.visibility</p:attrName>
                                        </p:attrNameLst>
                                      </p:cBhvr>
                                      <p:to>
                                        <p:strVal val="visible"/>
                                      </p:to>
                                    </p:set>
                                    <p:animEffect transition="in" filter="dissolve">
                                      <p:cBhvr>
                                        <p:cTn id="23" dur="500"/>
                                        <p:tgtEl>
                                          <p:spTgt spid="68711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687111">
                                            <p:txEl>
                                              <p:pRg st="2" end="2"/>
                                            </p:txEl>
                                          </p:spTgt>
                                        </p:tgtEl>
                                        <p:attrNameLst>
                                          <p:attrName>style.visibility</p:attrName>
                                        </p:attrNameLst>
                                      </p:cBhvr>
                                      <p:to>
                                        <p:strVal val="visible"/>
                                      </p:to>
                                    </p:set>
                                    <p:animEffect transition="in" filter="dissolve">
                                      <p:cBhvr>
                                        <p:cTn id="28" dur="500"/>
                                        <p:tgtEl>
                                          <p:spTgt spid="6871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106" grpId="0"/>
      <p:bldP spid="687107" grpId="0"/>
      <p:bldP spid="687111"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412875"/>
            <a:ext cx="5111750" cy="4794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49BB841-53A1-40CB-B888-7666B86DDF92}" type="slidenum">
              <a:rPr lang="it-IT" altLang="it-IT" sz="1400" b="1" smtClean="0"/>
              <a:pPr>
                <a:spcBef>
                  <a:spcPct val="0"/>
                </a:spcBef>
                <a:buFontTx/>
                <a:buNone/>
              </a:pPr>
              <a:t>13</a:t>
            </a:fld>
            <a:endParaRPr lang="it-IT" altLang="it-IT" sz="1400" b="1"/>
          </a:p>
        </p:txBody>
      </p:sp>
      <p:sp>
        <p:nvSpPr>
          <p:cNvPr id="22531" name="TextBox 12"/>
          <p:cNvSpPr txBox="1">
            <a:spLocks noChangeArrowheads="1"/>
          </p:cNvSpPr>
          <p:nvPr/>
        </p:nvSpPr>
        <p:spPr bwMode="auto">
          <a:xfrm>
            <a:off x="233363" y="1511300"/>
            <a:ext cx="892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For an Earth exactly in hydrostatic equilibrium (i.e. no shear stress), the gravitational potential would be</a:t>
            </a:r>
            <a:endParaRPr lang="it-IT" altLang="it-IT" sz="1600" dirty="0"/>
          </a:p>
        </p:txBody>
      </p:sp>
      <p:sp>
        <p:nvSpPr>
          <p:cNvPr id="8" name="TextBox 7"/>
          <p:cNvSpPr txBox="1"/>
          <p:nvPr/>
        </p:nvSpPr>
        <p:spPr>
          <a:xfrm>
            <a:off x="684213" y="1022350"/>
            <a:ext cx="7881937" cy="400050"/>
          </a:xfrm>
          <a:prstGeom prst="rect">
            <a:avLst/>
          </a:prstGeom>
          <a:noFill/>
        </p:spPr>
        <p:txBody>
          <a:bodyPr wrap="none">
            <a:spAutoFit/>
          </a:bodyPr>
          <a:lstStyle/>
          <a:p>
            <a:pPr eaLnBrk="1" hangingPunct="1">
              <a:defRPr/>
            </a:pPr>
            <a:r>
              <a:rPr lang="en-US" dirty="0"/>
              <a:t>EARTH DEVIATION FROM THE HYDROSTATIC EQUILIBRIUM</a:t>
            </a:r>
            <a:endParaRPr lang="it-IT" dirty="0">
              <a:latin typeface="+mn-lt"/>
              <a:cs typeface="Arial" charset="0"/>
            </a:endParaRPr>
          </a:p>
        </p:txBody>
      </p:sp>
      <p:graphicFrame>
        <p:nvGraphicFramePr>
          <p:cNvPr id="22533" name="Object 5"/>
          <p:cNvGraphicFramePr>
            <a:graphicFrameLocks noChangeAspect="1"/>
          </p:cNvGraphicFramePr>
          <p:nvPr/>
        </p:nvGraphicFramePr>
        <p:xfrm>
          <a:off x="2286000" y="2087563"/>
          <a:ext cx="4541838" cy="719137"/>
        </p:xfrm>
        <a:graphic>
          <a:graphicData uri="http://schemas.openxmlformats.org/presentationml/2006/ole">
            <mc:AlternateContent xmlns:mc="http://schemas.openxmlformats.org/markup-compatibility/2006">
              <mc:Choice xmlns:v="urn:schemas-microsoft-com:vml" Requires="v">
                <p:oleObj spid="_x0000_s22573" name="Equation" r:id="rId4" imgW="3365500" imgH="533400" progId="Equation.3">
                  <p:embed/>
                </p:oleObj>
              </mc:Choice>
              <mc:Fallback>
                <p:oleObj name="Equation" r:id="rId4" imgW="3365500" imgH="5334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087563"/>
                        <a:ext cx="4541838" cy="719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34" name="TextBox 22"/>
          <p:cNvSpPr txBox="1">
            <a:spLocks noChangeArrowheads="1"/>
          </p:cNvSpPr>
          <p:nvPr/>
        </p:nvSpPr>
        <p:spPr bwMode="auto">
          <a:xfrm>
            <a:off x="196850" y="3095625"/>
            <a:ext cx="8928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with only zonal numbers equal J</a:t>
            </a:r>
            <a:r>
              <a:rPr lang="en-US" altLang="it-IT" sz="1600" baseline="-25000"/>
              <a:t>2N</a:t>
            </a:r>
            <a:r>
              <a:rPr lang="en-US" altLang="it-IT" sz="1600"/>
              <a:t>. Furthermore, the values of J</a:t>
            </a:r>
            <a:r>
              <a:rPr lang="en-US" altLang="it-IT" sz="1600" baseline="-25000"/>
              <a:t>2N</a:t>
            </a:r>
            <a:r>
              <a:rPr lang="en-US" altLang="it-IT" sz="1600"/>
              <a:t> should grow rapidly as n increases with</a:t>
            </a:r>
            <a:endParaRPr lang="it-IT" altLang="it-IT" sz="1600"/>
          </a:p>
          <a:p>
            <a:pPr eaLnBrk="1" hangingPunct="1">
              <a:spcBef>
                <a:spcPct val="0"/>
              </a:spcBef>
              <a:buFontTx/>
              <a:buNone/>
            </a:pPr>
            <a:r>
              <a:rPr lang="en-US" altLang="it-IT" sz="1600"/>
              <a:t> </a:t>
            </a:r>
            <a:endParaRPr lang="it-IT" altLang="it-IT" sz="1600"/>
          </a:p>
        </p:txBody>
      </p:sp>
      <p:graphicFrame>
        <p:nvGraphicFramePr>
          <p:cNvPr id="22535" name="Object 3"/>
          <p:cNvGraphicFramePr>
            <a:graphicFrameLocks noChangeAspect="1"/>
          </p:cNvGraphicFramePr>
          <p:nvPr/>
        </p:nvGraphicFramePr>
        <p:xfrm>
          <a:off x="3652838" y="3598863"/>
          <a:ext cx="936625" cy="517525"/>
        </p:xfrm>
        <a:graphic>
          <a:graphicData uri="http://schemas.openxmlformats.org/presentationml/2006/ole">
            <mc:AlternateContent xmlns:mc="http://schemas.openxmlformats.org/markup-compatibility/2006">
              <mc:Choice xmlns:v="urn:schemas-microsoft-com:vml" Requires="v">
                <p:oleObj spid="_x0000_s22574" name="Equation" r:id="rId6" imgW="850531" imgH="469696" progId="Equation.3">
                  <p:embed/>
                </p:oleObj>
              </mc:Choice>
              <mc:Fallback>
                <p:oleObj name="Equation" r:id="rId6" imgW="850531" imgH="469696"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2838" y="3598863"/>
                        <a:ext cx="936625"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36" name="TextBox 11"/>
          <p:cNvSpPr txBox="1">
            <a:spLocks noChangeArrowheads="1"/>
          </p:cNvSpPr>
          <p:nvPr/>
        </p:nvSpPr>
        <p:spPr bwMode="auto">
          <a:xfrm>
            <a:off x="17463" y="4391025"/>
            <a:ext cx="89281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If so, the following corrective term after J</a:t>
            </a:r>
            <a:r>
              <a:rPr lang="en-US" altLang="it-IT" sz="1600" baseline="-25000" dirty="0"/>
              <a:t>2 </a:t>
            </a:r>
            <a:r>
              <a:rPr lang="en-US" altLang="it-IT" sz="1600" dirty="0"/>
              <a:t>would be J</a:t>
            </a:r>
            <a:r>
              <a:rPr lang="en-US" altLang="it-IT" sz="1600" baseline="-25000" dirty="0"/>
              <a:t>4</a:t>
            </a:r>
            <a:r>
              <a:rPr lang="en-US" altLang="it-IT" sz="1600" dirty="0"/>
              <a:t>. By measures from satellites it has however come to the conclusion that all the gravitational moments, starting with J</a:t>
            </a:r>
            <a:r>
              <a:rPr lang="en-US" altLang="it-IT" sz="1600" baseline="-25000" dirty="0"/>
              <a:t>3</a:t>
            </a:r>
            <a:r>
              <a:rPr lang="en-US" altLang="it-IT" sz="1600" dirty="0"/>
              <a:t>, are about the same order and equal to some units per 10</a:t>
            </a:r>
            <a:r>
              <a:rPr lang="en-US" altLang="it-IT" sz="1600" baseline="30000" dirty="0"/>
              <a:t>-6</a:t>
            </a:r>
            <a:r>
              <a:rPr lang="en-US" altLang="it-IT" sz="1600" dirty="0"/>
              <a:t>: the order of the square of the flattening, f</a:t>
            </a:r>
            <a:r>
              <a:rPr lang="en-US" altLang="it-IT" sz="1600" baseline="30000" dirty="0"/>
              <a:t>2</a:t>
            </a:r>
            <a:r>
              <a:rPr lang="en-US" altLang="it-IT" sz="1600" dirty="0"/>
              <a:t>. Also the decrease of the moments as n increases very slowly.</a:t>
            </a:r>
            <a:br>
              <a:rPr lang="en-US" altLang="it-IT" sz="1600" dirty="0"/>
            </a:br>
            <a:r>
              <a:rPr lang="en-US" altLang="it-IT" sz="1600" dirty="0"/>
              <a:t>The deviation of the Earth hydrostatic equilibrium is therefore the order of the square of flattening!</a:t>
            </a:r>
            <a:br>
              <a:rPr lang="en-US" altLang="it-IT" sz="1600" dirty="0"/>
            </a:br>
            <a:r>
              <a:rPr lang="en-US" altLang="it-IT" sz="1600" dirty="0"/>
              <a:t>It follows that in the Earth, in addition to the hydrostatic stress, also act tangential stresses, which are of the order of a few MPa.</a:t>
            </a:r>
            <a:br>
              <a:rPr lang="en-US" altLang="it-IT" sz="1600" dirty="0"/>
            </a:br>
            <a:r>
              <a:rPr lang="en-US" altLang="it-IT" sz="1600" dirty="0"/>
              <a:t>The shape of the earth differs from the hydrostatic one: the thickness of the layer in equilibrium is ≈f</a:t>
            </a:r>
            <a:r>
              <a:rPr lang="en-US" altLang="it-IT" sz="1600" baseline="30000" dirty="0"/>
              <a:t>2</a:t>
            </a:r>
            <a:r>
              <a:rPr lang="en-US" altLang="it-IT" sz="1600" dirty="0"/>
              <a:t>a = 70m</a:t>
            </a:r>
            <a:endParaRPr lang="it-IT" altLang="it-IT"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49BB841-53A1-40CB-B888-7666B86DDF92}" type="slidenum">
              <a:rPr lang="it-IT" altLang="it-IT" sz="1400" b="1" smtClean="0"/>
              <a:pPr>
                <a:spcBef>
                  <a:spcPct val="0"/>
                </a:spcBef>
                <a:buFontTx/>
                <a:buNone/>
              </a:pPr>
              <a:t>14</a:t>
            </a:fld>
            <a:endParaRPr lang="it-IT" altLang="it-IT" sz="1400" b="1"/>
          </a:p>
        </p:txBody>
      </p:sp>
      <p:sp>
        <p:nvSpPr>
          <p:cNvPr id="8" name="TextBox 7"/>
          <p:cNvSpPr txBox="1"/>
          <p:nvPr/>
        </p:nvSpPr>
        <p:spPr>
          <a:xfrm>
            <a:off x="684213" y="1022350"/>
            <a:ext cx="7881937" cy="400050"/>
          </a:xfrm>
          <a:prstGeom prst="rect">
            <a:avLst/>
          </a:prstGeom>
          <a:noFill/>
        </p:spPr>
        <p:txBody>
          <a:bodyPr wrap="none">
            <a:spAutoFit/>
          </a:bodyPr>
          <a:lstStyle/>
          <a:p>
            <a:pPr eaLnBrk="1" hangingPunct="1">
              <a:defRPr/>
            </a:pPr>
            <a:r>
              <a:rPr lang="en-US" dirty="0"/>
              <a:t>EARTH DEVIATION FROM THE HYDROSTATIC EQUILIBRIUM</a:t>
            </a:r>
            <a:endParaRPr lang="it-IT" dirty="0">
              <a:latin typeface="+mn-lt"/>
              <a:cs typeface="Arial" charset="0"/>
            </a:endParaRPr>
          </a:p>
        </p:txBody>
      </p:sp>
      <p:sp>
        <p:nvSpPr>
          <p:cNvPr id="22536" name="TextBox 11"/>
          <p:cNvSpPr txBox="1">
            <a:spLocks noChangeArrowheads="1"/>
          </p:cNvSpPr>
          <p:nvPr/>
        </p:nvSpPr>
        <p:spPr bwMode="auto">
          <a:xfrm>
            <a:off x="107950" y="2852936"/>
            <a:ext cx="89281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The deviation of the Earth hydrostatic equilibrium is the order of the square of flattening!</a:t>
            </a:r>
            <a:br>
              <a:rPr lang="en-US" altLang="it-IT" sz="1600" dirty="0"/>
            </a:br>
            <a:r>
              <a:rPr lang="en-US" altLang="it-IT" sz="1600" dirty="0"/>
              <a:t>It follows that in the Earth, in addition to the hydrostatic stress, also act tangential stresses, which are of the order of a few MPa.</a:t>
            </a:r>
            <a:br>
              <a:rPr lang="en-US" altLang="it-IT" sz="1600" dirty="0"/>
            </a:br>
            <a:r>
              <a:rPr lang="en-US" altLang="it-IT" sz="1600" dirty="0"/>
              <a:t>The shape of the earth differs from the hydrostatic one.</a:t>
            </a:r>
            <a:endParaRPr lang="it-IT" altLang="it-IT" sz="1600" dirty="0"/>
          </a:p>
        </p:txBody>
      </p:sp>
    </p:spTree>
    <p:extLst>
      <p:ext uri="{BB962C8B-B14F-4D97-AF65-F5344CB8AC3E}">
        <p14:creationId xmlns:p14="http://schemas.microsoft.com/office/powerpoint/2010/main" val="458121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90A6231-0E2C-4BFF-9841-E06CFFA02BDE}" type="slidenum">
              <a:rPr lang="it-IT" altLang="it-IT" sz="1400" b="1" smtClean="0"/>
              <a:pPr>
                <a:spcBef>
                  <a:spcPct val="0"/>
                </a:spcBef>
                <a:buFontTx/>
                <a:buNone/>
              </a:pPr>
              <a:t>15</a:t>
            </a:fld>
            <a:endParaRPr lang="it-IT" altLang="it-IT" sz="1400" b="1"/>
          </a:p>
        </p:txBody>
      </p:sp>
      <p:sp>
        <p:nvSpPr>
          <p:cNvPr id="26627" name="TextBox 12"/>
          <p:cNvSpPr txBox="1">
            <a:spLocks noChangeArrowheads="1"/>
          </p:cNvSpPr>
          <p:nvPr/>
        </p:nvSpPr>
        <p:spPr bwMode="auto">
          <a:xfrm>
            <a:off x="107950" y="1557338"/>
            <a:ext cx="8928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For the study of the internal structure of the Earth is of great interest the average value of the moment of inertia </a:t>
            </a:r>
            <a:endParaRPr lang="it-IT" altLang="it-IT" sz="1600"/>
          </a:p>
          <a:p>
            <a:pPr eaLnBrk="1" hangingPunct="1">
              <a:spcBef>
                <a:spcPct val="0"/>
              </a:spcBef>
              <a:buFontTx/>
              <a:buNone/>
            </a:pPr>
            <a:r>
              <a:rPr lang="en-US" altLang="it-IT" sz="1600"/>
              <a:t> </a:t>
            </a:r>
            <a:endParaRPr lang="it-IT" altLang="it-IT" sz="1600"/>
          </a:p>
        </p:txBody>
      </p:sp>
      <p:sp>
        <p:nvSpPr>
          <p:cNvPr id="26628" name="TextBox 7"/>
          <p:cNvSpPr txBox="1">
            <a:spLocks noChangeArrowheads="1"/>
          </p:cNvSpPr>
          <p:nvPr/>
        </p:nvSpPr>
        <p:spPr bwMode="auto">
          <a:xfrm>
            <a:off x="3635375" y="981075"/>
            <a:ext cx="2708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t>INERTIAL MOMENT</a:t>
            </a:r>
            <a:endParaRPr lang="it-IT" altLang="it-IT" sz="2000"/>
          </a:p>
        </p:txBody>
      </p:sp>
      <p:sp>
        <p:nvSpPr>
          <p:cNvPr id="26629" name="TextBox 22"/>
          <p:cNvSpPr txBox="1">
            <a:spLocks noChangeArrowheads="1"/>
          </p:cNvSpPr>
          <p:nvPr/>
        </p:nvSpPr>
        <p:spPr bwMode="auto">
          <a:xfrm>
            <a:off x="215900" y="2997200"/>
            <a:ext cx="8928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that together with the average Earth density</a:t>
            </a:r>
            <a:endParaRPr lang="it-IT" altLang="it-IT" sz="1600"/>
          </a:p>
        </p:txBody>
      </p:sp>
      <p:sp>
        <p:nvSpPr>
          <p:cNvPr id="26630" name="TextBox 11"/>
          <p:cNvSpPr txBox="1">
            <a:spLocks noChangeArrowheads="1"/>
          </p:cNvSpPr>
          <p:nvPr/>
        </p:nvSpPr>
        <p:spPr bwMode="auto">
          <a:xfrm>
            <a:off x="215900" y="5629275"/>
            <a:ext cx="8928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and seismological data, allows to determine the density distribution within the Earth. </a:t>
            </a:r>
            <a:endParaRPr lang="it-IT" altLang="it-IT" sz="1600" dirty="0"/>
          </a:p>
        </p:txBody>
      </p:sp>
      <p:graphicFrame>
        <p:nvGraphicFramePr>
          <p:cNvPr id="26631" name="Object 4"/>
          <p:cNvGraphicFramePr>
            <a:graphicFrameLocks noChangeAspect="1"/>
          </p:cNvGraphicFramePr>
          <p:nvPr/>
        </p:nvGraphicFramePr>
        <p:xfrm>
          <a:off x="1908175" y="2276475"/>
          <a:ext cx="2041525" cy="576263"/>
        </p:xfrm>
        <a:graphic>
          <a:graphicData uri="http://schemas.openxmlformats.org/presentationml/2006/ole">
            <mc:AlternateContent xmlns:mc="http://schemas.openxmlformats.org/markup-compatibility/2006">
              <mc:Choice xmlns:v="urn:schemas-microsoft-com:vml" Requires="v">
                <p:oleObj spid="_x0000_s26677" name="Equation" r:id="rId4" imgW="1485900" imgH="419100" progId="Equation.3">
                  <p:embed/>
                </p:oleObj>
              </mc:Choice>
              <mc:Fallback>
                <p:oleObj name="Equation" r:id="rId4" imgW="1485900" imgH="4191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2276475"/>
                        <a:ext cx="2041525"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632" name="Object 5"/>
          <p:cNvGraphicFramePr>
            <a:graphicFrameLocks noChangeAspect="1"/>
          </p:cNvGraphicFramePr>
          <p:nvPr/>
        </p:nvGraphicFramePr>
        <p:xfrm>
          <a:off x="2339975" y="3573463"/>
          <a:ext cx="1095375" cy="576262"/>
        </p:xfrm>
        <a:graphic>
          <a:graphicData uri="http://schemas.openxmlformats.org/presentationml/2006/ole">
            <mc:AlternateContent xmlns:mc="http://schemas.openxmlformats.org/markup-compatibility/2006">
              <mc:Choice xmlns:v="urn:schemas-microsoft-com:vml" Requires="v">
                <p:oleObj spid="_x0000_s26678" name="Equation" r:id="rId6" imgW="748975" imgH="393529" progId="Equation.3">
                  <p:embed/>
                </p:oleObj>
              </mc:Choice>
              <mc:Fallback>
                <p:oleObj name="Equation" r:id="rId6" imgW="748975" imgH="393529"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975" y="3573463"/>
                        <a:ext cx="1095375"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8988" y="2014538"/>
            <a:ext cx="2951162" cy="289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2BB4395-1DC3-4EFB-81FD-0D7651F45C9A}" type="slidenum">
              <a:rPr lang="it-IT" altLang="it-IT" sz="1400" b="1" smtClean="0"/>
              <a:pPr>
                <a:spcBef>
                  <a:spcPct val="0"/>
                </a:spcBef>
                <a:buFontTx/>
                <a:buNone/>
              </a:pPr>
              <a:t>16</a:t>
            </a:fld>
            <a:endParaRPr lang="it-IT" altLang="it-IT" sz="1400" b="1"/>
          </a:p>
        </p:txBody>
      </p:sp>
      <p:sp>
        <p:nvSpPr>
          <p:cNvPr id="29699" name="TextBox 11"/>
          <p:cNvSpPr txBox="1">
            <a:spLocks noChangeArrowheads="1"/>
          </p:cNvSpPr>
          <p:nvPr/>
        </p:nvSpPr>
        <p:spPr bwMode="auto">
          <a:xfrm>
            <a:off x="269875" y="1063625"/>
            <a:ext cx="8604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For a planet at constant density (homogeneous sphere) the dimensionless moment of inertia result</a:t>
            </a:r>
            <a:endParaRPr lang="it-IT" altLang="it-IT" sz="1600" dirty="0"/>
          </a:p>
          <a:p>
            <a:pPr eaLnBrk="1" hangingPunct="1">
              <a:spcBef>
                <a:spcPct val="0"/>
              </a:spcBef>
              <a:buFontTx/>
              <a:buNone/>
            </a:pPr>
            <a:r>
              <a:rPr lang="en-US" altLang="it-IT" sz="1600" dirty="0"/>
              <a:t> </a:t>
            </a:r>
            <a:endParaRPr lang="it-IT" altLang="it-IT" sz="1600" dirty="0"/>
          </a:p>
        </p:txBody>
      </p:sp>
      <p:graphicFrame>
        <p:nvGraphicFramePr>
          <p:cNvPr id="29700" name="Object 2"/>
          <p:cNvGraphicFramePr>
            <a:graphicFrameLocks noChangeAspect="1"/>
          </p:cNvGraphicFramePr>
          <p:nvPr/>
        </p:nvGraphicFramePr>
        <p:xfrm>
          <a:off x="3924300" y="1412875"/>
          <a:ext cx="1350963" cy="538163"/>
        </p:xfrm>
        <a:graphic>
          <a:graphicData uri="http://schemas.openxmlformats.org/presentationml/2006/ole">
            <mc:AlternateContent xmlns:mc="http://schemas.openxmlformats.org/markup-compatibility/2006">
              <mc:Choice xmlns:v="urn:schemas-microsoft-com:vml" Requires="v">
                <p:oleObj spid="_x0000_s29722" name="Equation" r:id="rId4" imgW="990170" imgH="393529" progId="Equation.3">
                  <p:embed/>
                </p:oleObj>
              </mc:Choice>
              <mc:Fallback>
                <p:oleObj name="Equation" r:id="rId4" imgW="990170" imgH="393529"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1412875"/>
                        <a:ext cx="1350963" cy="538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Box 10"/>
          <p:cNvSpPr txBox="1"/>
          <p:nvPr/>
        </p:nvSpPr>
        <p:spPr>
          <a:xfrm>
            <a:off x="107950" y="1989138"/>
            <a:ext cx="8928100" cy="3785652"/>
          </a:xfrm>
          <a:prstGeom prst="rect">
            <a:avLst/>
          </a:prstGeom>
          <a:noFill/>
        </p:spPr>
        <p:txBody>
          <a:bodyPr>
            <a:spAutoFit/>
          </a:bodyPr>
          <a:lstStyle/>
          <a:p>
            <a:pPr eaLnBrk="1" hangingPunct="1">
              <a:defRPr/>
            </a:pPr>
            <a:r>
              <a:rPr lang="en-US" sz="1600" dirty="0"/>
              <a:t>If the density inside the planet grows from the outside inwards, I* assumes values lower than 0.4; vice versa if the density decreases with depth, it will have a value greater than 0.4.</a:t>
            </a:r>
            <a:br>
              <a:rPr lang="en-US" sz="1600" dirty="0"/>
            </a:br>
            <a:r>
              <a:rPr lang="en-US" sz="1600" dirty="0"/>
              <a:t>Based on the observations for the Earth is I* = 0.33076, which corresponds to a considerable concentration of the land mass in the central areas of the planet.</a:t>
            </a:r>
          </a:p>
          <a:p>
            <a:pPr eaLnBrk="1" hangingPunct="1">
              <a:defRPr/>
            </a:pPr>
            <a:br>
              <a:rPr lang="en-US" sz="1600" dirty="0"/>
            </a:br>
            <a:r>
              <a:rPr lang="en-US" sz="1600" dirty="0">
                <a:solidFill>
                  <a:srgbClr val="FF0000"/>
                </a:solidFill>
              </a:rPr>
              <a:t>Causes of growth of the density with depth:</a:t>
            </a:r>
            <a:br>
              <a:rPr lang="en-US" sz="1600" dirty="0"/>
            </a:br>
            <a:r>
              <a:rPr lang="en-US" sz="1600" dirty="0"/>
              <a:t>1. Compression due to overlying layers</a:t>
            </a:r>
            <a:br>
              <a:rPr lang="en-US" sz="1600" dirty="0"/>
            </a:br>
            <a:r>
              <a:rPr lang="en-US" sz="1600" dirty="0"/>
              <a:t>2. Increase with the depth of the heavy elements</a:t>
            </a:r>
            <a:br>
              <a:rPr lang="en-US" sz="1600" dirty="0"/>
            </a:br>
            <a:r>
              <a:rPr lang="en-US" sz="1600" dirty="0"/>
              <a:t>3. Possible phase transitions at high pressure</a:t>
            </a:r>
            <a:br>
              <a:rPr lang="en-US" sz="1600" dirty="0"/>
            </a:br>
            <a:r>
              <a:rPr lang="en-US" sz="1600" dirty="0">
                <a:solidFill>
                  <a:srgbClr val="FF0000"/>
                </a:solidFill>
              </a:rPr>
              <a:t>Causes of decrease in density with depth:</a:t>
            </a:r>
            <a:br>
              <a:rPr lang="en-US" sz="1600" dirty="0"/>
            </a:br>
            <a:r>
              <a:rPr lang="en-US" sz="1600" dirty="0"/>
              <a:t>1. Temperature increase towards the interior of the Earth</a:t>
            </a:r>
            <a:br>
              <a:rPr lang="en-US" sz="1600" dirty="0"/>
            </a:br>
            <a:r>
              <a:rPr lang="en-US" sz="1600" dirty="0"/>
              <a:t>2. Fusion (partial) separation of the components with the lower-density</a:t>
            </a:r>
            <a:endParaRPr lang="it-IT" sz="1600" dirty="0"/>
          </a:p>
          <a:p>
            <a:pPr eaLnBrk="1" hangingPunct="1">
              <a:defRPr/>
            </a:pPr>
            <a:r>
              <a:rPr lang="en-US" sz="1600" dirty="0"/>
              <a:t>Clearly they are more effective the causes of growth of density with depth.</a:t>
            </a:r>
            <a:endParaRPr lang="it-IT" sz="1600" dirty="0"/>
          </a:p>
          <a:p>
            <a:pPr marL="342900" indent="-342900"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pic>
        <p:nvPicPr>
          <p:cNvPr id="29702"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750" y="5111750"/>
            <a:ext cx="192881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Box 12"/>
          <p:cNvSpPr txBox="1">
            <a:spLocks noChangeArrowheads="1"/>
          </p:cNvSpPr>
          <p:nvPr/>
        </p:nvSpPr>
        <p:spPr bwMode="auto">
          <a:xfrm>
            <a:off x="2700338" y="5229225"/>
            <a:ext cx="62642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In case of strong reversals of density, on the region of low density would act the so-called “Archimedes buoyancy" that brings back the regions with high density under those low density.</a:t>
            </a:r>
            <a:endParaRPr lang="it-IT" altLang="it-IT" sz="1600" dirty="0"/>
          </a:p>
          <a:p>
            <a:pPr eaLnBrk="1" hangingPunct="1">
              <a:spcBef>
                <a:spcPct val="0"/>
              </a:spcBef>
              <a:buFontTx/>
              <a:buNone/>
            </a:pPr>
            <a:r>
              <a:rPr lang="en-US" altLang="it-IT" sz="1600" dirty="0"/>
              <a:t> </a:t>
            </a:r>
            <a:endParaRPr lang="it-IT" altLang="it-IT" sz="1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2"/>
          <p:cNvSpPr txBox="1">
            <a:spLocks noChangeArrowheads="1"/>
          </p:cNvSpPr>
          <p:nvPr/>
        </p:nvSpPr>
        <p:spPr bwMode="auto">
          <a:xfrm>
            <a:off x="1187450" y="1125538"/>
            <a:ext cx="6556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t>ROTATIONAL POTENTIAL AND TOTAL POTENTIAL</a:t>
            </a:r>
          </a:p>
        </p:txBody>
      </p:sp>
      <p:sp>
        <p:nvSpPr>
          <p:cNvPr id="31747" name="TextBox 3"/>
          <p:cNvSpPr txBox="1">
            <a:spLocks noChangeArrowheads="1"/>
          </p:cNvSpPr>
          <p:nvPr/>
        </p:nvSpPr>
        <p:spPr bwMode="auto">
          <a:xfrm>
            <a:off x="179388" y="1773238"/>
            <a:ext cx="8964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a:t>For the Earth that rotates around its axes with angular velocity </a:t>
            </a:r>
            <a:r>
              <a:rPr lang="el-GR" altLang="it-IT" sz="1600"/>
              <a:t>ω</a:t>
            </a:r>
            <a:r>
              <a:rPr lang="it-IT" altLang="it-IT" sz="1600"/>
              <a:t>, we </a:t>
            </a:r>
            <a:r>
              <a:rPr lang="en-US" altLang="it-IT" sz="1600"/>
              <a:t>must also consider the centrifugal force in a point at distance r from the rotational axes </a:t>
            </a:r>
            <a:r>
              <a:rPr lang="el-GR" altLang="it-IT" sz="1600" u="sng"/>
              <a:t>ω</a:t>
            </a:r>
            <a:r>
              <a:rPr lang="it-IT" altLang="it-IT" sz="1600"/>
              <a:t> by:</a:t>
            </a:r>
            <a:endParaRPr lang="it-IT" altLang="it-IT" sz="2000" u="sng"/>
          </a:p>
        </p:txBody>
      </p:sp>
      <p:sp>
        <p:nvSpPr>
          <p:cNvPr id="31748" name="TextBox 4"/>
          <p:cNvSpPr txBox="1">
            <a:spLocks noChangeArrowheads="1"/>
          </p:cNvSpPr>
          <p:nvPr/>
        </p:nvSpPr>
        <p:spPr bwMode="auto">
          <a:xfrm>
            <a:off x="250825" y="3573463"/>
            <a:ext cx="48498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a:t>The force field is conservative and the its potential is:</a:t>
            </a:r>
          </a:p>
        </p:txBody>
      </p:sp>
      <p:graphicFrame>
        <p:nvGraphicFramePr>
          <p:cNvPr id="31749" name="Object 3"/>
          <p:cNvGraphicFramePr>
            <a:graphicFrameLocks noChangeAspect="1"/>
          </p:cNvGraphicFramePr>
          <p:nvPr/>
        </p:nvGraphicFramePr>
        <p:xfrm>
          <a:off x="3851275" y="2636838"/>
          <a:ext cx="944563" cy="287337"/>
        </p:xfrm>
        <a:graphic>
          <a:graphicData uri="http://schemas.openxmlformats.org/presentationml/2006/ole">
            <mc:AlternateContent xmlns:mc="http://schemas.openxmlformats.org/markup-compatibility/2006">
              <mc:Choice xmlns:v="urn:schemas-microsoft-com:vml" Requires="v">
                <p:oleObj spid="_x0000_s31785" name="Equation" r:id="rId4" imgW="749300" imgH="228600" progId="Equation.3">
                  <p:embed/>
                </p:oleObj>
              </mc:Choice>
              <mc:Fallback>
                <p:oleObj name="Equation" r:id="rId4" imgW="749300" imgH="2286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2636838"/>
                        <a:ext cx="944563" cy="28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50" name="Object 4"/>
          <p:cNvGraphicFramePr>
            <a:graphicFrameLocks noChangeAspect="1"/>
          </p:cNvGraphicFramePr>
          <p:nvPr/>
        </p:nvGraphicFramePr>
        <p:xfrm>
          <a:off x="3851275" y="4292600"/>
          <a:ext cx="1008063" cy="504825"/>
        </p:xfrm>
        <a:graphic>
          <a:graphicData uri="http://schemas.openxmlformats.org/presentationml/2006/ole">
            <mc:AlternateContent xmlns:mc="http://schemas.openxmlformats.org/markup-compatibility/2006">
              <mc:Choice xmlns:v="urn:schemas-microsoft-com:vml" Requires="v">
                <p:oleObj spid="_x0000_s31786" name="Equation" r:id="rId6" imgW="787058" imgH="393529" progId="Equation.3">
                  <p:embed/>
                </p:oleObj>
              </mc:Choice>
              <mc:Fallback>
                <p:oleObj name="Equation" r:id="rId6" imgW="787058" imgH="393529"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275" y="4292600"/>
                        <a:ext cx="1008063"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2"/>
          <p:cNvSpPr>
            <a:spLocks noChangeArrowheads="1"/>
          </p:cNvSpPr>
          <p:nvPr/>
        </p:nvSpPr>
        <p:spPr bwMode="auto">
          <a:xfrm>
            <a:off x="233363" y="885825"/>
            <a:ext cx="8675687"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Gravity</a:t>
            </a:r>
          </a:p>
        </p:txBody>
      </p:sp>
      <p:sp>
        <p:nvSpPr>
          <p:cNvPr id="674819" name="Rectangle 3"/>
          <p:cNvSpPr>
            <a:spLocks noChangeArrowheads="1"/>
          </p:cNvSpPr>
          <p:nvPr/>
        </p:nvSpPr>
        <p:spPr bwMode="auto">
          <a:xfrm>
            <a:off x="107950" y="1951038"/>
            <a:ext cx="878522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800" b="0">
                <a:latin typeface="Calibri" panose="020F0502020204030204" pitchFamily="34" charset="0"/>
              </a:rPr>
              <a:t> Newton’s first law of motion states that every object continues in its state of rest or of uniform motion in a straight line unless compelled to change that state by forces acting on it. </a:t>
            </a:r>
          </a:p>
          <a:p>
            <a:pPr algn="just" eaLnBrk="1" hangingPunct="1">
              <a:spcBef>
                <a:spcPct val="0"/>
              </a:spcBef>
            </a:pPr>
            <a:r>
              <a:rPr lang="en-US" altLang="it-IT" sz="1800" b="0">
                <a:latin typeface="Calibri" panose="020F0502020204030204" pitchFamily="34" charset="0"/>
              </a:rPr>
              <a:t> The continuation of a state of motion is by virtue of the </a:t>
            </a:r>
            <a:r>
              <a:rPr lang="en-US" altLang="it-IT" sz="1800" b="0">
                <a:solidFill>
                  <a:srgbClr val="CC0000"/>
                </a:solidFill>
                <a:latin typeface="Calibri" panose="020F0502020204030204" pitchFamily="34" charset="0"/>
              </a:rPr>
              <a:t>inertia</a:t>
            </a:r>
            <a:r>
              <a:rPr lang="en-US" altLang="it-IT" sz="1800" b="0">
                <a:latin typeface="Calibri" panose="020F0502020204030204" pitchFamily="34" charset="0"/>
              </a:rPr>
              <a:t> of the body. A framework in which this law is valid is called an </a:t>
            </a:r>
            <a:r>
              <a:rPr lang="en-US" altLang="it-IT" sz="1800" b="0">
                <a:solidFill>
                  <a:srgbClr val="CC0000"/>
                </a:solidFill>
                <a:latin typeface="Calibri" panose="020F0502020204030204" pitchFamily="34" charset="0"/>
              </a:rPr>
              <a:t>inertial system</a:t>
            </a:r>
            <a:r>
              <a:rPr lang="en-US" altLang="it-IT" sz="1800" b="0">
                <a:latin typeface="Calibri" panose="020F0502020204030204" pitchFamily="34" charset="0"/>
              </a:rPr>
              <a:t>. </a:t>
            </a:r>
          </a:p>
          <a:p>
            <a:pPr algn="just" eaLnBrk="1" hangingPunct="1">
              <a:spcBef>
                <a:spcPct val="0"/>
              </a:spcBef>
            </a:pPr>
            <a:r>
              <a:rPr lang="en-US" altLang="it-IT" sz="1800" b="0">
                <a:latin typeface="Calibri" panose="020F0502020204030204" pitchFamily="34" charset="0"/>
              </a:rPr>
              <a:t> Motion in a circle implies that a force is active that continually changes the state of rectilinear motion. Newton recognized that the force was directed inwards, towards the center of the circle, and named it the</a:t>
            </a:r>
            <a:r>
              <a:rPr lang="en-US" altLang="it-IT" sz="1800" b="0">
                <a:solidFill>
                  <a:srgbClr val="CC0000"/>
                </a:solidFill>
                <a:latin typeface="Calibri" panose="020F0502020204030204" pitchFamily="34" charset="0"/>
              </a:rPr>
              <a:t> centripetal</a:t>
            </a:r>
            <a:r>
              <a:rPr lang="en-US" altLang="it-IT" sz="1800" b="0">
                <a:latin typeface="Calibri" panose="020F0502020204030204" pitchFamily="34" charset="0"/>
              </a:rPr>
              <a:t> (meaning “center-seeking”) force.</a:t>
            </a:r>
          </a:p>
          <a:p>
            <a:pPr algn="just" eaLnBrk="1" hangingPunct="1">
              <a:spcBef>
                <a:spcPct val="0"/>
              </a:spcBef>
            </a:pPr>
            <a:r>
              <a:rPr lang="en-US" altLang="it-IT" sz="1800" b="0">
                <a:latin typeface="Calibri" panose="020F0502020204030204" pitchFamily="34" charset="0"/>
              </a:rPr>
              <a:t>Arguing that the curved path of a projectile near the surface of the Earth was due to the effect of gravity, which caused it constantly to fall toward the Earth, Newton postulated that, if the speed of the projectile were exactly right, it might never quite reach the Earth’s surface.</a:t>
            </a:r>
          </a:p>
          <a:p>
            <a:pPr algn="just" eaLnBrk="1" hangingPunct="1">
              <a:spcBef>
                <a:spcPct val="0"/>
              </a:spcBef>
            </a:pPr>
            <a:r>
              <a:rPr lang="en-US" altLang="it-IT" sz="1800" b="0">
                <a:latin typeface="Calibri" panose="020F0502020204030204" pitchFamily="34" charset="0"/>
              </a:rPr>
              <a:t>Newton suggested that the Moon was held in orbit around the Earth by just such a centripetal force, which originated in the gravitational attraction of the Earth</a:t>
            </a:r>
          </a:p>
        </p:txBody>
      </p:sp>
      <p:sp>
        <p:nvSpPr>
          <p:cNvPr id="674820" name="Rectangle 4"/>
          <p:cNvSpPr>
            <a:spLocks noChangeArrowheads="1"/>
          </p:cNvSpPr>
          <p:nvPr/>
        </p:nvSpPr>
        <p:spPr bwMode="auto">
          <a:xfrm>
            <a:off x="179388" y="1485900"/>
            <a:ext cx="5545137" cy="403225"/>
          </a:xfrm>
          <a:prstGeom prst="rect">
            <a:avLst/>
          </a:prstGeom>
          <a:solidFill>
            <a:schemeClr val="bg1"/>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b="0" u="sng">
                <a:solidFill>
                  <a:srgbClr val="6600FF"/>
                </a:solidFill>
                <a:latin typeface="Calibri" panose="020F0502020204030204" pitchFamily="34" charset="0"/>
              </a:rPr>
              <a:t>Centripetal acceleration</a:t>
            </a:r>
          </a:p>
        </p:txBody>
      </p:sp>
      <p:sp>
        <p:nvSpPr>
          <p:cNvPr id="33797" name="Rectangle 5"/>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4818"/>
                                        </p:tgtEl>
                                        <p:attrNameLst>
                                          <p:attrName>style.visibility</p:attrName>
                                        </p:attrNameLst>
                                      </p:cBhvr>
                                      <p:to>
                                        <p:strVal val="visible"/>
                                      </p:to>
                                    </p:set>
                                    <p:animEffect transition="in" filter="dissolve">
                                      <p:cBhvr>
                                        <p:cTn id="7" dur="500"/>
                                        <p:tgtEl>
                                          <p:spTgt spid="6748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74820"/>
                                        </p:tgtEl>
                                        <p:attrNameLst>
                                          <p:attrName>style.visibility</p:attrName>
                                        </p:attrNameLst>
                                      </p:cBhvr>
                                      <p:to>
                                        <p:strVal val="visible"/>
                                      </p:to>
                                    </p:set>
                                    <p:animEffect transition="in" filter="dissolve">
                                      <p:cBhvr>
                                        <p:cTn id="12" dur="500"/>
                                        <p:tgtEl>
                                          <p:spTgt spid="6748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74819">
                                            <p:txEl>
                                              <p:pRg st="0" end="0"/>
                                            </p:txEl>
                                          </p:spTgt>
                                        </p:tgtEl>
                                        <p:attrNameLst>
                                          <p:attrName>style.visibility</p:attrName>
                                        </p:attrNameLst>
                                      </p:cBhvr>
                                      <p:to>
                                        <p:strVal val="visible"/>
                                      </p:to>
                                    </p:set>
                                    <p:animEffect transition="in" filter="dissolve">
                                      <p:cBhvr>
                                        <p:cTn id="17" dur="500"/>
                                        <p:tgtEl>
                                          <p:spTgt spid="67481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74819">
                                            <p:txEl>
                                              <p:pRg st="1" end="1"/>
                                            </p:txEl>
                                          </p:spTgt>
                                        </p:tgtEl>
                                        <p:attrNameLst>
                                          <p:attrName>style.visibility</p:attrName>
                                        </p:attrNameLst>
                                      </p:cBhvr>
                                      <p:to>
                                        <p:strVal val="visible"/>
                                      </p:to>
                                    </p:set>
                                    <p:animEffect transition="in" filter="dissolve">
                                      <p:cBhvr>
                                        <p:cTn id="22" dur="500"/>
                                        <p:tgtEl>
                                          <p:spTgt spid="674819">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74819">
                                            <p:txEl>
                                              <p:pRg st="2" end="2"/>
                                            </p:txEl>
                                          </p:spTgt>
                                        </p:tgtEl>
                                        <p:attrNameLst>
                                          <p:attrName>style.visibility</p:attrName>
                                        </p:attrNameLst>
                                      </p:cBhvr>
                                      <p:to>
                                        <p:strVal val="visible"/>
                                      </p:to>
                                    </p:set>
                                    <p:animEffect transition="in" filter="dissolve">
                                      <p:cBhvr>
                                        <p:cTn id="27" dur="500"/>
                                        <p:tgtEl>
                                          <p:spTgt spid="674819">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74819">
                                            <p:txEl>
                                              <p:pRg st="3" end="3"/>
                                            </p:txEl>
                                          </p:spTgt>
                                        </p:tgtEl>
                                        <p:attrNameLst>
                                          <p:attrName>style.visibility</p:attrName>
                                        </p:attrNameLst>
                                      </p:cBhvr>
                                      <p:to>
                                        <p:strVal val="visible"/>
                                      </p:to>
                                    </p:set>
                                    <p:animEffect transition="in" filter="dissolve">
                                      <p:cBhvr>
                                        <p:cTn id="32" dur="500"/>
                                        <p:tgtEl>
                                          <p:spTgt spid="674819">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674819">
                                            <p:txEl>
                                              <p:pRg st="4" end="4"/>
                                            </p:txEl>
                                          </p:spTgt>
                                        </p:tgtEl>
                                        <p:attrNameLst>
                                          <p:attrName>style.visibility</p:attrName>
                                        </p:attrNameLst>
                                      </p:cBhvr>
                                      <p:to>
                                        <p:strVal val="visible"/>
                                      </p:to>
                                    </p:set>
                                    <p:animEffect transition="in" filter="dissolve">
                                      <p:cBhvr>
                                        <p:cTn id="37" dur="500"/>
                                        <p:tgtEl>
                                          <p:spTgt spid="6748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4818" grpId="0"/>
      <p:bldP spid="6748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2"/>
          <p:cNvSpPr>
            <a:spLocks noChangeArrowheads="1"/>
          </p:cNvSpPr>
          <p:nvPr/>
        </p:nvSpPr>
        <p:spPr bwMode="auto">
          <a:xfrm>
            <a:off x="233363" y="884238"/>
            <a:ext cx="867568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Gravity</a:t>
            </a:r>
          </a:p>
        </p:txBody>
      </p:sp>
      <p:sp>
        <p:nvSpPr>
          <p:cNvPr id="678915" name="Rectangle 3"/>
          <p:cNvSpPr>
            <a:spLocks noChangeArrowheads="1"/>
          </p:cNvSpPr>
          <p:nvPr/>
        </p:nvSpPr>
        <p:spPr bwMode="auto">
          <a:xfrm>
            <a:off x="179388" y="1504950"/>
            <a:ext cx="576103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latin typeface="Calibri" panose="020F0502020204030204" pitchFamily="34" charset="0"/>
              </a:rPr>
              <a:t>The mathematical form of the centripetal acceleration for circular motion with constant angular velocity </a:t>
            </a:r>
            <a:r>
              <a:rPr lang="en-US" altLang="it-IT" sz="1800" b="0" i="1">
                <a:latin typeface="Calibri" panose="020F0502020204030204" pitchFamily="34" charset="0"/>
                <a:sym typeface="Symbol" panose="05050102010706020507" pitchFamily="18" charset="2"/>
              </a:rPr>
              <a:t></a:t>
            </a:r>
            <a:r>
              <a:rPr lang="en-US" altLang="it-IT" sz="1800" b="0" i="1">
                <a:latin typeface="Calibri" panose="020F0502020204030204" pitchFamily="34" charset="0"/>
              </a:rPr>
              <a:t> </a:t>
            </a:r>
            <a:r>
              <a:rPr lang="en-US" altLang="it-IT" sz="1800" b="0">
                <a:latin typeface="Calibri" panose="020F0502020204030204" pitchFamily="34" charset="0"/>
              </a:rPr>
              <a:t>about a point can be derived as follows:  define orthogonal Cartesian axes x and y relative to the center of the circle. The linear velocity </a:t>
            </a:r>
            <a:r>
              <a:rPr lang="en-US" altLang="it-IT" sz="1800" b="0" i="1">
                <a:latin typeface="Calibri" panose="020F0502020204030204" pitchFamily="34" charset="0"/>
              </a:rPr>
              <a:t>v</a:t>
            </a:r>
            <a:r>
              <a:rPr lang="en-US" altLang="it-IT" sz="1800" b="0">
                <a:latin typeface="Calibri" panose="020F0502020204030204" pitchFamily="34" charset="0"/>
              </a:rPr>
              <a:t> at any point where the radius vector makes an angle </a:t>
            </a:r>
            <a:r>
              <a:rPr lang="el-GR" altLang="it-IT" sz="1800" b="0">
                <a:latin typeface="Calibri" panose="020F0502020204030204" pitchFamily="34" charset="0"/>
              </a:rPr>
              <a:t>θ</a:t>
            </a:r>
            <a:r>
              <a:rPr lang="en-US" altLang="it-IT" sz="1800" b="0">
                <a:latin typeface="Calibri" panose="020F0502020204030204" pitchFamily="34" charset="0"/>
              </a:rPr>
              <a:t>=(</a:t>
            </a:r>
            <a:r>
              <a:rPr lang="en-US" altLang="it-IT" sz="1800" b="0">
                <a:latin typeface="Calibri" panose="020F0502020204030204" pitchFamily="34" charset="0"/>
                <a:sym typeface="Symbol" panose="05050102010706020507" pitchFamily="18" charset="2"/>
              </a:rPr>
              <a:t></a:t>
            </a:r>
            <a:r>
              <a:rPr lang="en-US" altLang="it-IT" sz="1800" b="0">
                <a:latin typeface="Calibri" panose="020F0502020204030204" pitchFamily="34" charset="0"/>
              </a:rPr>
              <a:t>t) with the x-axis has components:</a:t>
            </a:r>
          </a:p>
        </p:txBody>
      </p:sp>
      <p:sp>
        <p:nvSpPr>
          <p:cNvPr id="35844" name="Rectangle 5"/>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pic>
        <p:nvPicPr>
          <p:cNvPr id="6789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1431925"/>
            <a:ext cx="2827338" cy="2660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678919" name="Object 7"/>
          <p:cNvGraphicFramePr>
            <a:graphicFrameLocks noChangeAspect="1"/>
          </p:cNvGraphicFramePr>
          <p:nvPr/>
        </p:nvGraphicFramePr>
        <p:xfrm>
          <a:off x="827088" y="3357563"/>
          <a:ext cx="4465637" cy="763587"/>
        </p:xfrm>
        <a:graphic>
          <a:graphicData uri="http://schemas.openxmlformats.org/presentationml/2006/ole">
            <mc:AlternateContent xmlns:mc="http://schemas.openxmlformats.org/markup-compatibility/2006">
              <mc:Choice xmlns:v="urn:schemas-microsoft-com:vml" Requires="v">
                <p:oleObj spid="_x0000_s35885" name="Equation" r:id="rId5" imgW="3771900" imgH="647700" progId="Equation.3">
                  <p:embed/>
                </p:oleObj>
              </mc:Choice>
              <mc:Fallback>
                <p:oleObj name="Equation" r:id="rId5" imgW="3771900" imgH="6477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3357563"/>
                        <a:ext cx="4465637" cy="763587"/>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8920" name="Rectangle 8"/>
          <p:cNvSpPr>
            <a:spLocks noChangeArrowheads="1"/>
          </p:cNvSpPr>
          <p:nvPr/>
        </p:nvSpPr>
        <p:spPr bwMode="auto">
          <a:xfrm>
            <a:off x="179388" y="4221163"/>
            <a:ext cx="87137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latin typeface="Calibri" panose="020F0502020204030204" pitchFamily="34" charset="0"/>
              </a:rPr>
              <a:t>The x- and y-components of the acceleration are obtained by differentiating the velocity components with respect to time. This gives:</a:t>
            </a:r>
          </a:p>
        </p:txBody>
      </p:sp>
      <p:graphicFrame>
        <p:nvGraphicFramePr>
          <p:cNvPr id="678921" name="Object 9"/>
          <p:cNvGraphicFramePr>
            <a:graphicFrameLocks noChangeAspect="1"/>
          </p:cNvGraphicFramePr>
          <p:nvPr/>
        </p:nvGraphicFramePr>
        <p:xfrm>
          <a:off x="539750" y="4868863"/>
          <a:ext cx="5545138" cy="1027112"/>
        </p:xfrm>
        <a:graphic>
          <a:graphicData uri="http://schemas.openxmlformats.org/presentationml/2006/ole">
            <mc:AlternateContent xmlns:mc="http://schemas.openxmlformats.org/markup-compatibility/2006">
              <mc:Choice xmlns:v="urn:schemas-microsoft-com:vml" Requires="v">
                <p:oleObj spid="_x0000_s35886" name="Equation" r:id="rId7" imgW="4102100" imgH="762000" progId="Equation.3">
                  <p:embed/>
                </p:oleObj>
              </mc:Choice>
              <mc:Fallback>
                <p:oleObj name="Equation" r:id="rId7" imgW="4102100" imgH="762000" progId="Equation.3">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4868863"/>
                        <a:ext cx="5545138" cy="1027112"/>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8922" name="Rectangle 10"/>
          <p:cNvSpPr>
            <a:spLocks noChangeArrowheads="1"/>
          </p:cNvSpPr>
          <p:nvPr/>
        </p:nvSpPr>
        <p:spPr bwMode="auto">
          <a:xfrm>
            <a:off x="179388" y="6092825"/>
            <a:ext cx="6445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latin typeface="Calibri" panose="020F0502020204030204" pitchFamily="34" charset="0"/>
              </a:rPr>
              <a:t>These are the components of the centripetal acceleration, which is directed radially inwards and has the magnitude </a:t>
            </a:r>
            <a:r>
              <a:rPr lang="en-US" altLang="it-IT" sz="1800" b="0">
                <a:latin typeface="Calibri" panose="020F0502020204030204" pitchFamily="34" charset="0"/>
                <a:sym typeface="Symbol" panose="05050102010706020507" pitchFamily="18" charset="2"/>
              </a:rPr>
              <a:t></a:t>
            </a:r>
            <a:r>
              <a:rPr lang="en-US" altLang="it-IT" sz="1800" b="0" baseline="30000">
                <a:latin typeface="Calibri" panose="020F0502020204030204" pitchFamily="34" charset="0"/>
              </a:rPr>
              <a:t>2</a:t>
            </a:r>
            <a:r>
              <a:rPr lang="en-US" altLang="it-IT" sz="1800" b="0">
                <a:latin typeface="Calibri" panose="020F0502020204030204" pitchFamily="34" charset="0"/>
              </a:rPr>
              <a:t>r</a:t>
            </a:r>
          </a:p>
        </p:txBody>
      </p:sp>
      <p:pic>
        <p:nvPicPr>
          <p:cNvPr id="678924"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8125" y="4735513"/>
            <a:ext cx="2232025" cy="2122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8914"/>
                                        </p:tgtEl>
                                        <p:attrNameLst>
                                          <p:attrName>style.visibility</p:attrName>
                                        </p:attrNameLst>
                                      </p:cBhvr>
                                      <p:to>
                                        <p:strVal val="visible"/>
                                      </p:to>
                                    </p:set>
                                    <p:animEffect transition="in" filter="dissolve">
                                      <p:cBhvr>
                                        <p:cTn id="7" dur="500"/>
                                        <p:tgtEl>
                                          <p:spTgt spid="678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78915"/>
                                        </p:tgtEl>
                                        <p:attrNameLst>
                                          <p:attrName>style.visibility</p:attrName>
                                        </p:attrNameLst>
                                      </p:cBhvr>
                                      <p:to>
                                        <p:strVal val="visible"/>
                                      </p:to>
                                    </p:set>
                                    <p:animEffect transition="in" filter="dissolve">
                                      <p:cBhvr>
                                        <p:cTn id="12" dur="500"/>
                                        <p:tgtEl>
                                          <p:spTgt spid="678915"/>
                                        </p:tgtEl>
                                      </p:cBhvr>
                                    </p:animEffect>
                                  </p:childTnLst>
                                </p:cTn>
                              </p:par>
                              <p:par>
                                <p:cTn id="13" presetID="9" presetClass="entr" presetSubtype="0" fill="hold" nodeType="withEffect">
                                  <p:stCondLst>
                                    <p:cond delay="0"/>
                                  </p:stCondLst>
                                  <p:childTnLst>
                                    <p:set>
                                      <p:cBhvr>
                                        <p:cTn id="14" dur="1" fill="hold">
                                          <p:stCondLst>
                                            <p:cond delay="0"/>
                                          </p:stCondLst>
                                        </p:cTn>
                                        <p:tgtEl>
                                          <p:spTgt spid="678918"/>
                                        </p:tgtEl>
                                        <p:attrNameLst>
                                          <p:attrName>style.visibility</p:attrName>
                                        </p:attrNameLst>
                                      </p:cBhvr>
                                      <p:to>
                                        <p:strVal val="visible"/>
                                      </p:to>
                                    </p:set>
                                    <p:animEffect transition="in" filter="dissolve">
                                      <p:cBhvr>
                                        <p:cTn id="15" dur="500"/>
                                        <p:tgtEl>
                                          <p:spTgt spid="67891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678919"/>
                                        </p:tgtEl>
                                        <p:attrNameLst>
                                          <p:attrName>style.visibility</p:attrName>
                                        </p:attrNameLst>
                                      </p:cBhvr>
                                      <p:to>
                                        <p:strVal val="visible"/>
                                      </p:to>
                                    </p:set>
                                    <p:animEffect transition="in" filter="dissolve">
                                      <p:cBhvr>
                                        <p:cTn id="20" dur="500"/>
                                        <p:tgtEl>
                                          <p:spTgt spid="67891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78920">
                                            <p:txEl>
                                              <p:pRg st="0" end="0"/>
                                            </p:txEl>
                                          </p:spTgt>
                                        </p:tgtEl>
                                        <p:attrNameLst>
                                          <p:attrName>style.visibility</p:attrName>
                                        </p:attrNameLst>
                                      </p:cBhvr>
                                      <p:to>
                                        <p:strVal val="visible"/>
                                      </p:to>
                                    </p:set>
                                    <p:animEffect transition="in" filter="dissolve">
                                      <p:cBhvr>
                                        <p:cTn id="25" dur="500"/>
                                        <p:tgtEl>
                                          <p:spTgt spid="678920">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678921"/>
                                        </p:tgtEl>
                                        <p:attrNameLst>
                                          <p:attrName>style.visibility</p:attrName>
                                        </p:attrNameLst>
                                      </p:cBhvr>
                                      <p:to>
                                        <p:strVal val="visible"/>
                                      </p:to>
                                    </p:set>
                                    <p:animEffect transition="in" filter="dissolve">
                                      <p:cBhvr>
                                        <p:cTn id="30" dur="500"/>
                                        <p:tgtEl>
                                          <p:spTgt spid="6789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678922"/>
                                        </p:tgtEl>
                                        <p:attrNameLst>
                                          <p:attrName>style.visibility</p:attrName>
                                        </p:attrNameLst>
                                      </p:cBhvr>
                                      <p:to>
                                        <p:strVal val="visible"/>
                                      </p:to>
                                    </p:set>
                                    <p:animEffect transition="in" filter="dissolve">
                                      <p:cBhvr>
                                        <p:cTn id="35" dur="500"/>
                                        <p:tgtEl>
                                          <p:spTgt spid="678922"/>
                                        </p:tgtEl>
                                      </p:cBhvr>
                                    </p:animEffect>
                                  </p:childTnLst>
                                </p:cTn>
                              </p:par>
                              <p:par>
                                <p:cTn id="36" presetID="9" presetClass="entr" presetSubtype="0" fill="hold" nodeType="withEffect">
                                  <p:stCondLst>
                                    <p:cond delay="0"/>
                                  </p:stCondLst>
                                  <p:childTnLst>
                                    <p:set>
                                      <p:cBhvr>
                                        <p:cTn id="37" dur="1" fill="hold">
                                          <p:stCondLst>
                                            <p:cond delay="0"/>
                                          </p:stCondLst>
                                        </p:cTn>
                                        <p:tgtEl>
                                          <p:spTgt spid="678924"/>
                                        </p:tgtEl>
                                        <p:attrNameLst>
                                          <p:attrName>style.visibility</p:attrName>
                                        </p:attrNameLst>
                                      </p:cBhvr>
                                      <p:to>
                                        <p:strVal val="visible"/>
                                      </p:to>
                                    </p:set>
                                    <p:animEffect transition="in" filter="dissolve">
                                      <p:cBhvr>
                                        <p:cTn id="38" dur="500"/>
                                        <p:tgtEl>
                                          <p:spTgt spid="678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914" grpId="0"/>
      <p:bldP spid="678915" grpId="0"/>
      <p:bldP spid="6789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60ACE3D-E91E-4B54-997D-E6DB1DB5DF32}" type="slidenum">
              <a:rPr lang="it-IT" altLang="it-IT" sz="1400" b="1" smtClean="0"/>
              <a:pPr>
                <a:spcBef>
                  <a:spcPct val="0"/>
                </a:spcBef>
                <a:buFontTx/>
                <a:buNone/>
              </a:pPr>
              <a:t>2</a:t>
            </a:fld>
            <a:endParaRPr lang="it-IT" altLang="it-IT" sz="1400" b="1"/>
          </a:p>
        </p:txBody>
      </p:sp>
      <p:graphicFrame>
        <p:nvGraphicFramePr>
          <p:cNvPr id="5123" name="Object 10"/>
          <p:cNvGraphicFramePr>
            <a:graphicFrameLocks noChangeAspect="1"/>
          </p:cNvGraphicFramePr>
          <p:nvPr/>
        </p:nvGraphicFramePr>
        <p:xfrm>
          <a:off x="3563938" y="1535113"/>
          <a:ext cx="1406525" cy="574675"/>
        </p:xfrm>
        <a:graphic>
          <a:graphicData uri="http://schemas.openxmlformats.org/presentationml/2006/ole">
            <mc:AlternateContent xmlns:mc="http://schemas.openxmlformats.org/markup-compatibility/2006">
              <mc:Choice xmlns:v="urn:schemas-microsoft-com:vml" Requires="v">
                <p:oleObj spid="_x0000_s5163" name="Equation" r:id="rId4" imgW="1054100" imgH="431800" progId="Equation.3">
                  <p:embed/>
                </p:oleObj>
              </mc:Choice>
              <mc:Fallback>
                <p:oleObj name="Equation" r:id="rId4" imgW="1054100" imgH="431800" progId="Equation.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938" y="1535113"/>
                        <a:ext cx="1406525" cy="57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4" name="TextBox 13"/>
          <p:cNvSpPr txBox="1">
            <a:spLocks noChangeArrowheads="1"/>
          </p:cNvSpPr>
          <p:nvPr/>
        </p:nvSpPr>
        <p:spPr bwMode="auto">
          <a:xfrm>
            <a:off x="107950" y="2420938"/>
            <a:ext cx="8928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is the acceleration of an object in free fall directly into M.</a:t>
            </a:r>
            <a:endParaRPr lang="it-IT" altLang="it-IT" sz="1600"/>
          </a:p>
          <a:p>
            <a:pPr eaLnBrk="1" hangingPunct="1">
              <a:spcBef>
                <a:spcPct val="0"/>
              </a:spcBef>
              <a:buFontTx/>
              <a:buNone/>
            </a:pPr>
            <a:r>
              <a:rPr lang="en-US" altLang="it-IT" sz="1600"/>
              <a:t>The gravity due to the various masses is the vectorial sum in the measurement point r</a:t>
            </a:r>
            <a:r>
              <a:rPr lang="en-US" altLang="it-IT" sz="1600" baseline="-25000"/>
              <a:t>m</a:t>
            </a:r>
            <a:r>
              <a:rPr lang="en-US" altLang="it-IT" sz="1600"/>
              <a:t> of gravity due to the individual masses at the points r</a:t>
            </a:r>
            <a:r>
              <a:rPr lang="en-US" altLang="it-IT" sz="1600" baseline="-25000"/>
              <a:t>s</a:t>
            </a:r>
            <a:endParaRPr lang="it-IT" altLang="it-IT" sz="1600"/>
          </a:p>
        </p:txBody>
      </p:sp>
      <p:graphicFrame>
        <p:nvGraphicFramePr>
          <p:cNvPr id="5125" name="Object 11"/>
          <p:cNvGraphicFramePr>
            <a:graphicFrameLocks noChangeAspect="1"/>
          </p:cNvGraphicFramePr>
          <p:nvPr/>
        </p:nvGraphicFramePr>
        <p:xfrm>
          <a:off x="2987675" y="3502025"/>
          <a:ext cx="3760788" cy="503238"/>
        </p:xfrm>
        <a:graphic>
          <a:graphicData uri="http://schemas.openxmlformats.org/presentationml/2006/ole">
            <mc:AlternateContent xmlns:mc="http://schemas.openxmlformats.org/markup-compatibility/2006">
              <mc:Choice xmlns:v="urn:schemas-microsoft-com:vml" Requires="v">
                <p:oleObj spid="_x0000_s5164" name="Equation" r:id="rId6" imgW="3505200" imgH="469900" progId="Equation.3">
                  <p:embed/>
                </p:oleObj>
              </mc:Choice>
              <mc:Fallback>
                <p:oleObj name="Equation" r:id="rId6" imgW="3505200" imgH="469900" progId="Equation.3">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675" y="3502025"/>
                        <a:ext cx="3760788"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6" name="TextBox 15"/>
          <p:cNvSpPr txBox="1">
            <a:spLocks noChangeArrowheads="1"/>
          </p:cNvSpPr>
          <p:nvPr/>
        </p:nvSpPr>
        <p:spPr bwMode="auto">
          <a:xfrm>
            <a:off x="180975" y="4149725"/>
            <a:ext cx="8928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solidFill>
                  <a:srgbClr val="FF0000"/>
                </a:solidFill>
              </a:rPr>
              <a:t>NB: In physics r is usually directed from the mass M to observer, so in expressions above it would take a minus sign. In geophysics it is however convenient to define the acceleration of gravity towards the center of the Earth as positive.</a:t>
            </a:r>
            <a:endParaRPr lang="it-IT" altLang="it-IT" sz="1600">
              <a:solidFill>
                <a:srgbClr val="FF0000"/>
              </a:solidFill>
            </a:endParaRPr>
          </a:p>
        </p:txBody>
      </p:sp>
      <p:sp>
        <p:nvSpPr>
          <p:cNvPr id="5127" name="Rectangle 9"/>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2058" name="Rectangle 10"/>
          <p:cNvSpPr>
            <a:spLocks noChangeArrowheads="1"/>
          </p:cNvSpPr>
          <p:nvPr/>
        </p:nvSpPr>
        <p:spPr bwMode="auto">
          <a:xfrm rot="10800000" flipV="1">
            <a:off x="73025" y="1054100"/>
            <a:ext cx="9144000" cy="338138"/>
          </a:xfrm>
          <a:prstGeom prst="rect">
            <a:avLst/>
          </a:prstGeom>
          <a:noFill/>
          <a:ln w="9525">
            <a:noFill/>
            <a:miter lim="800000"/>
            <a:headEnd/>
            <a:tailEnd/>
          </a:ln>
          <a:effectLst/>
        </p:spPr>
        <p:txBody>
          <a:bodyPr anchor="ctr">
            <a:spAutoFit/>
          </a:bodyPr>
          <a:lstStyle/>
          <a:p>
            <a:pPr algn="just">
              <a:defRPr/>
            </a:pPr>
            <a:r>
              <a:rPr lang="en-US" sz="1600" dirty="0">
                <a:latin typeface="+mn-lt"/>
                <a:ea typeface="Droid Sans Fallback"/>
                <a:cs typeface="Times New Roman" pitchFamily="18" charset="0"/>
              </a:rPr>
              <a:t>The force for unit mass </a:t>
            </a:r>
            <a:endParaRPr lang="en-US" sz="1600" dirty="0">
              <a:latin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233363" y="884238"/>
            <a:ext cx="867568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Gravity</a:t>
            </a:r>
          </a:p>
        </p:txBody>
      </p:sp>
      <p:sp>
        <p:nvSpPr>
          <p:cNvPr id="676867" name="Rectangle 3"/>
          <p:cNvSpPr>
            <a:spLocks noChangeArrowheads="1"/>
          </p:cNvSpPr>
          <p:nvPr/>
        </p:nvSpPr>
        <p:spPr bwMode="auto">
          <a:xfrm>
            <a:off x="179388" y="1895475"/>
            <a:ext cx="878522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800" b="0" dirty="0">
                <a:latin typeface="Calibri" panose="020F0502020204030204" pitchFamily="34" charset="0"/>
              </a:rPr>
              <a:t> The passenger in a car going round a corner experiences a tendency to be flung outwards. He is restrained in position by the frame of the vehicle, which supplies the necessary centripetal acceleration to enable the passenger to go round the curve in the car. </a:t>
            </a:r>
          </a:p>
          <a:p>
            <a:pPr algn="just" eaLnBrk="1" hangingPunct="1">
              <a:spcBef>
                <a:spcPct val="0"/>
              </a:spcBef>
            </a:pPr>
            <a:endParaRPr lang="en-US" altLang="it-IT" sz="1800" b="0" dirty="0">
              <a:latin typeface="Calibri" panose="020F0502020204030204" pitchFamily="34" charset="0"/>
            </a:endParaRPr>
          </a:p>
          <a:p>
            <a:pPr algn="just" eaLnBrk="1" hangingPunct="1">
              <a:spcBef>
                <a:spcPct val="0"/>
              </a:spcBef>
            </a:pPr>
            <a:r>
              <a:rPr lang="en-US" altLang="it-IT" sz="1800" b="0" dirty="0">
                <a:latin typeface="Calibri" panose="020F0502020204030204" pitchFamily="34" charset="0"/>
              </a:rPr>
              <a:t> The inertia of the passenger’s body causes it to continue in a straight line and pushes him outwards against the side of the vehicle.</a:t>
            </a:r>
          </a:p>
          <a:p>
            <a:pPr algn="just" eaLnBrk="1" hangingPunct="1">
              <a:spcBef>
                <a:spcPct val="0"/>
              </a:spcBef>
            </a:pPr>
            <a:endParaRPr lang="en-US" altLang="it-IT" sz="1800" b="0" dirty="0">
              <a:latin typeface="Calibri" panose="020F0502020204030204" pitchFamily="34" charset="0"/>
            </a:endParaRPr>
          </a:p>
          <a:p>
            <a:pPr algn="just" eaLnBrk="1" hangingPunct="1">
              <a:spcBef>
                <a:spcPct val="0"/>
              </a:spcBef>
            </a:pPr>
            <a:r>
              <a:rPr lang="en-US" altLang="it-IT" sz="1800" b="0" dirty="0">
                <a:latin typeface="Calibri" panose="020F0502020204030204" pitchFamily="34" charset="0"/>
              </a:rPr>
              <a:t>This outward force is called the </a:t>
            </a:r>
            <a:r>
              <a:rPr lang="en-US" altLang="it-IT" sz="1800" b="0" dirty="0">
                <a:solidFill>
                  <a:srgbClr val="CC0000"/>
                </a:solidFill>
                <a:latin typeface="Calibri" panose="020F0502020204030204" pitchFamily="34" charset="0"/>
              </a:rPr>
              <a:t>centrifugal force</a:t>
            </a:r>
            <a:r>
              <a:rPr lang="en-US" altLang="it-IT" sz="1800" b="0" dirty="0">
                <a:latin typeface="Calibri" panose="020F0502020204030204" pitchFamily="34" charset="0"/>
              </a:rPr>
              <a:t>. It arises because the car does not represent an inertial reference frame. </a:t>
            </a:r>
          </a:p>
          <a:p>
            <a:pPr algn="just" eaLnBrk="1" hangingPunct="1">
              <a:spcBef>
                <a:spcPct val="0"/>
              </a:spcBef>
            </a:pPr>
            <a:endParaRPr lang="en-US" altLang="it-IT" sz="1800" b="0" dirty="0">
              <a:latin typeface="Calibri" panose="020F0502020204030204" pitchFamily="34" charset="0"/>
            </a:endParaRPr>
          </a:p>
          <a:p>
            <a:pPr algn="just" eaLnBrk="1" hangingPunct="1">
              <a:spcBef>
                <a:spcPct val="0"/>
              </a:spcBef>
            </a:pPr>
            <a:r>
              <a:rPr lang="en-US" altLang="it-IT" sz="1800" b="0" dirty="0">
                <a:latin typeface="Calibri" panose="020F0502020204030204" pitchFamily="34" charset="0"/>
              </a:rPr>
              <a:t> The centrifugal force feels real enough to the passenger in the car, but it is called a pseudo-force, or inertial force. In contrast to the centripetal force, which arises from the gravitational attraction, the centrifugal force does not have a physical origin, but exists only because it is being observed in a non-inertial reference frame.</a:t>
            </a:r>
          </a:p>
        </p:txBody>
      </p:sp>
      <p:sp>
        <p:nvSpPr>
          <p:cNvPr id="676868" name="Rectangle 4"/>
          <p:cNvSpPr>
            <a:spLocks noChangeArrowheads="1"/>
          </p:cNvSpPr>
          <p:nvPr/>
        </p:nvSpPr>
        <p:spPr bwMode="auto">
          <a:xfrm>
            <a:off x="179388" y="1392238"/>
            <a:ext cx="5545137" cy="368300"/>
          </a:xfrm>
          <a:prstGeom prst="rect">
            <a:avLst/>
          </a:prstGeom>
          <a:solidFill>
            <a:schemeClr val="bg1"/>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u="sng">
                <a:solidFill>
                  <a:srgbClr val="6600FF"/>
                </a:solidFill>
                <a:latin typeface="Calibri" panose="020F0502020204030204" pitchFamily="34" charset="0"/>
              </a:rPr>
              <a:t>Centrifugal acceleration</a:t>
            </a:r>
          </a:p>
        </p:txBody>
      </p:sp>
      <p:sp>
        <p:nvSpPr>
          <p:cNvPr id="37893" name="Rectangle 5"/>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6866"/>
                                        </p:tgtEl>
                                        <p:attrNameLst>
                                          <p:attrName>style.visibility</p:attrName>
                                        </p:attrNameLst>
                                      </p:cBhvr>
                                      <p:to>
                                        <p:strVal val="visible"/>
                                      </p:to>
                                    </p:set>
                                    <p:animEffect transition="in" filter="dissolve">
                                      <p:cBhvr>
                                        <p:cTn id="7" dur="500"/>
                                        <p:tgtEl>
                                          <p:spTgt spid="676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76868"/>
                                        </p:tgtEl>
                                        <p:attrNameLst>
                                          <p:attrName>style.visibility</p:attrName>
                                        </p:attrNameLst>
                                      </p:cBhvr>
                                      <p:to>
                                        <p:strVal val="visible"/>
                                      </p:to>
                                    </p:set>
                                    <p:animEffect transition="in" filter="dissolve">
                                      <p:cBhvr>
                                        <p:cTn id="12" dur="500"/>
                                        <p:tgtEl>
                                          <p:spTgt spid="6768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76867">
                                            <p:txEl>
                                              <p:pRg st="0" end="0"/>
                                            </p:txEl>
                                          </p:spTgt>
                                        </p:tgtEl>
                                        <p:attrNameLst>
                                          <p:attrName>style.visibility</p:attrName>
                                        </p:attrNameLst>
                                      </p:cBhvr>
                                      <p:to>
                                        <p:strVal val="visible"/>
                                      </p:to>
                                    </p:set>
                                    <p:animEffect transition="in" filter="dissolve">
                                      <p:cBhvr>
                                        <p:cTn id="17" dur="500"/>
                                        <p:tgtEl>
                                          <p:spTgt spid="67686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76867">
                                            <p:txEl>
                                              <p:pRg st="2" end="2"/>
                                            </p:txEl>
                                          </p:spTgt>
                                        </p:tgtEl>
                                        <p:attrNameLst>
                                          <p:attrName>style.visibility</p:attrName>
                                        </p:attrNameLst>
                                      </p:cBhvr>
                                      <p:to>
                                        <p:strVal val="visible"/>
                                      </p:to>
                                    </p:set>
                                    <p:animEffect transition="in" filter="dissolve">
                                      <p:cBhvr>
                                        <p:cTn id="22" dur="500"/>
                                        <p:tgtEl>
                                          <p:spTgt spid="67686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76867">
                                            <p:txEl>
                                              <p:pRg st="4" end="4"/>
                                            </p:txEl>
                                          </p:spTgt>
                                        </p:tgtEl>
                                        <p:attrNameLst>
                                          <p:attrName>style.visibility</p:attrName>
                                        </p:attrNameLst>
                                      </p:cBhvr>
                                      <p:to>
                                        <p:strVal val="visible"/>
                                      </p:to>
                                    </p:set>
                                    <p:animEffect transition="in" filter="dissolve">
                                      <p:cBhvr>
                                        <p:cTn id="27" dur="500"/>
                                        <p:tgtEl>
                                          <p:spTgt spid="67686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76867">
                                            <p:txEl>
                                              <p:pRg st="6" end="6"/>
                                            </p:txEl>
                                          </p:spTgt>
                                        </p:tgtEl>
                                        <p:attrNameLst>
                                          <p:attrName>style.visibility</p:attrName>
                                        </p:attrNameLst>
                                      </p:cBhvr>
                                      <p:to>
                                        <p:strVal val="visible"/>
                                      </p:to>
                                    </p:set>
                                    <p:animEffect transition="in" filter="dissolve">
                                      <p:cBhvr>
                                        <p:cTn id="32" dur="500"/>
                                        <p:tgtEl>
                                          <p:spTgt spid="6768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866" grpId="0"/>
      <p:bldP spid="67686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ChangeArrowheads="1"/>
          </p:cNvSpPr>
          <p:nvPr/>
        </p:nvSpPr>
        <p:spPr bwMode="auto">
          <a:xfrm>
            <a:off x="0" y="1060450"/>
            <a:ext cx="89646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zh-CN" sz="1600">
                <a:ea typeface="Droid Sans Fallback" charset="-128"/>
                <a:cs typeface="Times New Roman" panose="02020603050405020304" pitchFamily="18" charset="0"/>
              </a:rPr>
              <a:t>The gravitational acceleration acting on a body will be less than that acting on a body located on the Earth not rotating</a:t>
            </a:r>
          </a:p>
        </p:txBody>
      </p:sp>
      <p:sp>
        <p:nvSpPr>
          <p:cNvPr id="39939"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39940"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39941"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21514" name="Rectangle 10"/>
          <p:cNvSpPr>
            <a:spLocks noChangeArrowheads="1"/>
          </p:cNvSpPr>
          <p:nvPr/>
        </p:nvSpPr>
        <p:spPr bwMode="auto">
          <a:xfrm>
            <a:off x="0" y="2349500"/>
            <a:ext cx="8964613" cy="584200"/>
          </a:xfrm>
          <a:prstGeom prst="rect">
            <a:avLst/>
          </a:prstGeom>
          <a:noFill/>
          <a:ln w="9525">
            <a:noFill/>
            <a:miter lim="800000"/>
            <a:headEnd/>
            <a:tailEnd/>
          </a:ln>
          <a:effectLst/>
        </p:spPr>
        <p:txBody>
          <a:bodyPr anchor="ctr">
            <a:spAutoFit/>
          </a:bodyPr>
          <a:lstStyle/>
          <a:p>
            <a:pPr>
              <a:defRPr/>
            </a:pPr>
            <a:r>
              <a:rPr lang="en-US" altLang="zh-CN" sz="1600" dirty="0">
                <a:latin typeface="+mj-lt"/>
                <a:ea typeface="Droid Sans Fallback" charset="-128"/>
                <a:cs typeface="Times New Roman" pitchFamily="18" charset="0"/>
              </a:rPr>
              <a:t>The total gravitational potential is the sum of the field potential of the Newtonian’s force and of the centrifugal force </a:t>
            </a:r>
            <a:endParaRPr lang="en-US" altLang="zh-CN" sz="1600" dirty="0">
              <a:latin typeface="+mj-lt"/>
            </a:endParaRPr>
          </a:p>
        </p:txBody>
      </p:sp>
      <p:sp>
        <p:nvSpPr>
          <p:cNvPr id="39943"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pic>
        <p:nvPicPr>
          <p:cNvPr id="3994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4581525"/>
            <a:ext cx="29527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Rectangle 14"/>
          <p:cNvSpPr>
            <a:spLocks noChangeArrowheads="1"/>
          </p:cNvSpPr>
          <p:nvPr/>
        </p:nvSpPr>
        <p:spPr bwMode="auto">
          <a:xfrm>
            <a:off x="0" y="3716338"/>
            <a:ext cx="88931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The concavity of the force lines of the total field is directed towards the axis of rotation and the equipotential surfaces have the ellipsoid shape closed</a:t>
            </a:r>
            <a:endParaRPr lang="it-IT" altLang="it-IT" sz="1600"/>
          </a:p>
        </p:txBody>
      </p:sp>
      <p:graphicFrame>
        <p:nvGraphicFramePr>
          <p:cNvPr id="39946" name="Object 15"/>
          <p:cNvGraphicFramePr>
            <a:graphicFrameLocks noChangeAspect="1"/>
          </p:cNvGraphicFramePr>
          <p:nvPr/>
        </p:nvGraphicFramePr>
        <p:xfrm>
          <a:off x="3492500" y="1700213"/>
          <a:ext cx="1836738" cy="360362"/>
        </p:xfrm>
        <a:graphic>
          <a:graphicData uri="http://schemas.openxmlformats.org/presentationml/2006/ole">
            <mc:AlternateContent xmlns:mc="http://schemas.openxmlformats.org/markup-compatibility/2006">
              <mc:Choice xmlns:v="urn:schemas-microsoft-com:vml" Requires="v">
                <p:oleObj spid="_x0000_s39983" name="Equation" r:id="rId5" imgW="1231366" imgH="241195" progId="Equation.3">
                  <p:embed/>
                </p:oleObj>
              </mc:Choice>
              <mc:Fallback>
                <p:oleObj name="Equation" r:id="rId5" imgW="1231366" imgH="241195" progId="Equation.3">
                  <p:embed/>
                  <p:pic>
                    <p:nvPicPr>
                      <p:cNvPr id="0"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1700213"/>
                        <a:ext cx="1836738"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947" name="Object 16"/>
          <p:cNvGraphicFramePr>
            <a:graphicFrameLocks noChangeAspect="1"/>
          </p:cNvGraphicFramePr>
          <p:nvPr/>
        </p:nvGraphicFramePr>
        <p:xfrm>
          <a:off x="2987675" y="2997200"/>
          <a:ext cx="3190875" cy="484188"/>
        </p:xfrm>
        <a:graphic>
          <a:graphicData uri="http://schemas.openxmlformats.org/presentationml/2006/ole">
            <mc:AlternateContent xmlns:mc="http://schemas.openxmlformats.org/markup-compatibility/2006">
              <mc:Choice xmlns:v="urn:schemas-microsoft-com:vml" Requires="v">
                <p:oleObj spid="_x0000_s39984" name="Equation" r:id="rId7" imgW="2590800" imgH="393700" progId="Equation.3">
                  <p:embed/>
                </p:oleObj>
              </mc:Choice>
              <mc:Fallback>
                <p:oleObj name="Equation" r:id="rId7" imgW="2590800" imgH="393700" progId="Equation.3">
                  <p:embed/>
                  <p:pic>
                    <p:nvPicPr>
                      <p:cNvPr id="0" name="Object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7675" y="2997200"/>
                        <a:ext cx="3190875"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9948"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4437063"/>
            <a:ext cx="3124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705D6A2-5278-4F74-BF95-3BD5D0F7BE58}" type="slidenum">
              <a:rPr lang="it-IT" altLang="it-IT" sz="1400" b="1" smtClean="0"/>
              <a:pPr>
                <a:spcBef>
                  <a:spcPct val="0"/>
                </a:spcBef>
                <a:buFontTx/>
                <a:buNone/>
              </a:pPr>
              <a:t>22</a:t>
            </a:fld>
            <a:endParaRPr lang="it-IT" altLang="it-IT" sz="1400" b="1"/>
          </a:p>
        </p:txBody>
      </p:sp>
      <p:sp>
        <p:nvSpPr>
          <p:cNvPr id="24579" name="TextBox 11"/>
          <p:cNvSpPr txBox="1">
            <a:spLocks noChangeArrowheads="1"/>
          </p:cNvSpPr>
          <p:nvPr/>
        </p:nvSpPr>
        <p:spPr bwMode="auto">
          <a:xfrm>
            <a:off x="4643438" y="1700213"/>
            <a:ext cx="41402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The precession of the Earth’s axis is the interaction between the Earth's rotation </a:t>
            </a:r>
            <a:r>
              <a:rPr lang="en-US" altLang="it-IT" sz="1600" dirty="0" err="1"/>
              <a:t>ω</a:t>
            </a:r>
            <a:r>
              <a:rPr lang="en-US" altLang="it-IT" sz="1600" baseline="-25000" dirty="0" err="1"/>
              <a:t>T</a:t>
            </a:r>
            <a:r>
              <a:rPr lang="en-US" altLang="it-IT" sz="1600" dirty="0"/>
              <a:t> and the revolution around the sun </a:t>
            </a:r>
            <a:r>
              <a:rPr lang="en-US" altLang="it-IT" sz="1600" dirty="0" err="1"/>
              <a:t>ω</a:t>
            </a:r>
            <a:r>
              <a:rPr lang="en-US" altLang="it-IT" sz="1600" baseline="-25000" dirty="0" err="1"/>
              <a:t>S</a:t>
            </a:r>
            <a:r>
              <a:rPr lang="en-US" altLang="it-IT" sz="1600" dirty="0"/>
              <a:t>, which take place according to two axes inclined by approximately 23.5 ° relative to one another. The non-parallelism between the two axes, together with the Earth flattering, generates a bend/twist moment which would tend to make them parallel, giving rise to the phenomenon of precession (T≈26000 years!) </a:t>
            </a:r>
            <a:endParaRPr lang="it-IT" altLang="it-IT" sz="1600" dirty="0"/>
          </a:p>
        </p:txBody>
      </p:sp>
      <p:pic>
        <p:nvPicPr>
          <p:cNvPr id="2458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8775"/>
            <a:ext cx="4113213"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2" descr="http://www.tayabeixo.org/sist_solar/tierra/images/movimi6.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4365625"/>
            <a:ext cx="22764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ChangeArrowheads="1"/>
          </p:cNvSpPr>
          <p:nvPr/>
        </p:nvSpPr>
        <p:spPr bwMode="auto">
          <a:xfrm>
            <a:off x="2955925" y="1085850"/>
            <a:ext cx="3232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zh-CN" sz="2000">
                <a:ea typeface="Droid Sans Fallback" charset="-128"/>
                <a:cs typeface="Times New Roman" panose="02020603050405020304" pitchFamily="18" charset="0"/>
              </a:rPr>
              <a:t>REFERENCE ELLIPSOID</a:t>
            </a:r>
          </a:p>
        </p:txBody>
      </p:sp>
      <p:sp>
        <p:nvSpPr>
          <p:cNvPr id="41987" name="Rectangle 4"/>
          <p:cNvSpPr>
            <a:spLocks noChangeArrowheads="1"/>
          </p:cNvSpPr>
          <p:nvPr/>
        </p:nvSpPr>
        <p:spPr bwMode="auto">
          <a:xfrm>
            <a:off x="49213" y="1692275"/>
            <a:ext cx="89296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800" b="0">
                <a:solidFill>
                  <a:srgbClr val="222222"/>
                </a:solidFill>
                <a:ea typeface="Droid Sans Fallback" charset="-128"/>
                <a:cs typeface="Times New Roman" panose="02020603050405020304" pitchFamily="18" charset="0"/>
              </a:rPr>
              <a:t>The Earth should have the shape of a rotational ellipsoid if it were a fluid mass with density that increases with depth and rotating around the polar axis. Also its surface, being liquid, is necessarily equipotential surface. This ellipsoid is called reference ellipsoid and represents the equipotential surface of an Earth sferoidal model with real lateral variation of the density and with a centrifugal potential. The gravitational force is everywhere perpendicular to its surface and can be calculated mathematically.</a:t>
            </a:r>
            <a:r>
              <a:rPr lang="en-US" altLang="zh-CN" sz="1800">
                <a:solidFill>
                  <a:srgbClr val="222222"/>
                </a:solidFill>
                <a:ea typeface="Droid Sans Fallback" charset="-128"/>
                <a:cs typeface="Times New Roman" panose="02020603050405020304" pitchFamily="18" charset="0"/>
              </a:rPr>
              <a:t> </a:t>
            </a:r>
            <a:r>
              <a:rPr lang="en-US" altLang="zh-CN" sz="1800" b="0">
                <a:solidFill>
                  <a:srgbClr val="222222"/>
                </a:solidFill>
                <a:ea typeface="Droid Sans Fallback" charset="-128"/>
                <a:cs typeface="Times New Roman" panose="02020603050405020304" pitchFamily="18" charset="0"/>
              </a:rPr>
              <a:t>The formula adopted by the International Association of Geodesy in 1967 is</a:t>
            </a:r>
            <a:endParaRPr lang="it-IT" altLang="zh-CN" sz="1800" b="0">
              <a:ea typeface="Droid Sans Fallback" charset="-128"/>
              <a:cs typeface="Times New Roman" panose="02020603050405020304" pitchFamily="18" charset="0"/>
            </a:endParaRPr>
          </a:p>
          <a:p>
            <a:pPr algn="just">
              <a:spcBef>
                <a:spcPct val="0"/>
              </a:spcBef>
              <a:buFontTx/>
              <a:buNone/>
            </a:pPr>
            <a:endParaRPr lang="en-US" altLang="zh-CN" sz="1800" b="0">
              <a:ea typeface="Droid Sans Fallback" charset="-128"/>
              <a:cs typeface="Times New Roman" panose="02020603050405020304" pitchFamily="18" charset="0"/>
            </a:endParaRPr>
          </a:p>
        </p:txBody>
      </p:sp>
      <p:sp>
        <p:nvSpPr>
          <p:cNvPr id="41988" name="Rectangle 7"/>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41989" name="Rectangle 8"/>
          <p:cNvSpPr>
            <a:spLocks noChangeArrowheads="1"/>
          </p:cNvSpPr>
          <p:nvPr/>
        </p:nvSpPr>
        <p:spPr bwMode="auto">
          <a:xfrm>
            <a:off x="0" y="628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000"/>
          </a:p>
        </p:txBody>
      </p:sp>
      <p:sp>
        <p:nvSpPr>
          <p:cNvPr id="41990" name="Rectangle 17"/>
          <p:cNvSpPr>
            <a:spLocks noChangeArrowheads="1"/>
          </p:cNvSpPr>
          <p:nvPr/>
        </p:nvSpPr>
        <p:spPr bwMode="auto">
          <a:xfrm>
            <a:off x="357188" y="4565650"/>
            <a:ext cx="5756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b="0"/>
              <a:t>where g</a:t>
            </a:r>
            <a:r>
              <a:rPr lang="en-US" altLang="it-IT" sz="1200" b="0"/>
              <a:t>e</a:t>
            </a:r>
            <a:r>
              <a:rPr lang="en-US" altLang="it-IT" sz="1800" b="0"/>
              <a:t>=978.03185 gal, a=5.278895∙10</a:t>
            </a:r>
            <a:r>
              <a:rPr lang="en-US" altLang="it-IT" sz="1800" b="0" baseline="30000"/>
              <a:t>-3</a:t>
            </a:r>
            <a:r>
              <a:rPr lang="en-US" altLang="it-IT" sz="1800" b="0"/>
              <a:t>, </a:t>
            </a:r>
            <a:r>
              <a:rPr lang="el-GR" altLang="it-IT" sz="1800" b="0"/>
              <a:t>β</a:t>
            </a:r>
            <a:r>
              <a:rPr lang="it-IT" altLang="it-IT" sz="1800" b="0"/>
              <a:t>=2.3462∙10</a:t>
            </a:r>
            <a:r>
              <a:rPr lang="it-IT" altLang="it-IT" sz="1800" b="0" baseline="30000"/>
              <a:t>-5</a:t>
            </a:r>
            <a:r>
              <a:rPr lang="en-US" altLang="it-IT" sz="1800" b="0"/>
              <a:t> </a:t>
            </a:r>
            <a:endParaRPr lang="it-IT" altLang="it-IT" sz="1800" b="0"/>
          </a:p>
        </p:txBody>
      </p:sp>
      <p:sp>
        <p:nvSpPr>
          <p:cNvPr id="41991" name="Rectangle 1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41992" name="Rectangle 2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41993" name="Rectangle 2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41994" name="Rectangle 27"/>
          <p:cNvSpPr>
            <a:spLocks noChangeArrowheads="1"/>
          </p:cNvSpPr>
          <p:nvPr/>
        </p:nvSpPr>
        <p:spPr bwMode="auto">
          <a:xfrm>
            <a:off x="122238" y="5229225"/>
            <a:ext cx="87852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t>About the 40% of the gravity variation with the latitude is due to the difference between ellipsoid and sphere (that is to flattering), instead the 60% is due to Earth’ rotation. The maximum error in the formula is 4</a:t>
            </a:r>
            <a:r>
              <a:rPr lang="el-GR" altLang="it-IT" sz="1800" b="0"/>
              <a:t>μ</a:t>
            </a:r>
            <a:r>
              <a:rPr lang="it-IT" altLang="it-IT" sz="1800" b="0"/>
              <a:t>gal.</a:t>
            </a:r>
            <a:r>
              <a:rPr lang="en-US" altLang="it-IT" sz="1800"/>
              <a:t> </a:t>
            </a:r>
            <a:r>
              <a:rPr lang="en-US" altLang="it-IT" sz="1800" b="0"/>
              <a:t>The gravity calculated with this formula is called normal gravity.</a:t>
            </a:r>
            <a:endParaRPr lang="it-IT" altLang="it-IT" sz="1800" b="0"/>
          </a:p>
          <a:p>
            <a:pPr eaLnBrk="1" hangingPunct="1">
              <a:spcBef>
                <a:spcPct val="0"/>
              </a:spcBef>
              <a:buFontTx/>
              <a:buNone/>
            </a:pPr>
            <a:endParaRPr lang="it-IT" altLang="it-IT" sz="1800" b="0"/>
          </a:p>
        </p:txBody>
      </p:sp>
      <p:graphicFrame>
        <p:nvGraphicFramePr>
          <p:cNvPr id="41995" name="Object 27"/>
          <p:cNvGraphicFramePr>
            <a:graphicFrameLocks noChangeAspect="1"/>
          </p:cNvGraphicFramePr>
          <p:nvPr/>
        </p:nvGraphicFramePr>
        <p:xfrm>
          <a:off x="3059113" y="3868738"/>
          <a:ext cx="2746375" cy="336550"/>
        </p:xfrm>
        <a:graphic>
          <a:graphicData uri="http://schemas.openxmlformats.org/presentationml/2006/ole">
            <mc:AlternateContent xmlns:mc="http://schemas.openxmlformats.org/markup-compatibility/2006">
              <mc:Choice xmlns:v="urn:schemas-microsoft-com:vml" Requires="v">
                <p:oleObj spid="_x0000_s42013" name="Equation" r:id="rId4" imgW="1968500" imgH="241300" progId="Equation.3">
                  <p:embed/>
                </p:oleObj>
              </mc:Choice>
              <mc:Fallback>
                <p:oleObj name="Equation" r:id="rId4" imgW="1968500" imgH="241300" progId="Equation.3">
                  <p:embed/>
                  <p:pic>
                    <p:nvPicPr>
                      <p:cNvPr id="0" name="Object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3868738"/>
                        <a:ext cx="274637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296863" y="982663"/>
            <a:ext cx="8569325" cy="528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1547813" y="1557338"/>
            <a:ext cx="532765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268413"/>
            <a:ext cx="58959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ChangeArrowheads="1"/>
          </p:cNvSpPr>
          <p:nvPr/>
        </p:nvSpPr>
        <p:spPr bwMode="auto">
          <a:xfrm>
            <a:off x="3851275" y="1196975"/>
            <a:ext cx="149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zh-CN" sz="1800">
                <a:solidFill>
                  <a:srgbClr val="222222"/>
                </a:solidFill>
                <a:ea typeface="Droid Sans Fallback" charset="-128"/>
                <a:cs typeface="Times New Roman" panose="02020603050405020304" pitchFamily="18" charset="0"/>
              </a:rPr>
              <a:t>THE GEOID</a:t>
            </a:r>
            <a:endParaRPr lang="en-US" altLang="zh-CN" sz="1800">
              <a:ea typeface="Droid Sans Fallback" charset="-128"/>
              <a:cs typeface="Times New Roman" panose="02020603050405020304" pitchFamily="18" charset="0"/>
            </a:endParaRPr>
          </a:p>
        </p:txBody>
      </p:sp>
      <p:sp>
        <p:nvSpPr>
          <p:cNvPr id="52227" name="Rectangle 4"/>
          <p:cNvSpPr>
            <a:spLocks noChangeArrowheads="1"/>
          </p:cNvSpPr>
          <p:nvPr/>
        </p:nvSpPr>
        <p:spPr bwMode="auto">
          <a:xfrm>
            <a:off x="0" y="1998663"/>
            <a:ext cx="903605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zh-CN" sz="1600" b="0">
                <a:solidFill>
                  <a:srgbClr val="222222"/>
                </a:solidFill>
                <a:ea typeface="Droid Sans Fallback" charset="-128"/>
                <a:cs typeface="Times New Roman" panose="02020603050405020304" pitchFamily="18" charset="0"/>
              </a:rPr>
              <a:t>The Earth is not a perfect sphere nor rotational ellipsoid. For example mountains and oceanic trenches represent variations of many kilometers. The equipotential surface that delimit the Earth mass is called geoid and differ less from the reference ellipsoid. Over the oceanic, the geoid coincides with the sea level. On the continentals the geoid can be visualized by the average level on which could arrange the water in a network of narrow canals dug across continents.</a:t>
            </a:r>
            <a:r>
              <a:rPr lang="en-US" altLang="it-IT" sz="1600">
                <a:ea typeface="Droid Sans Fallback" charset="-128"/>
                <a:cs typeface="Times New Roman" panose="02020603050405020304" pitchFamily="18" charset="0"/>
              </a:rPr>
              <a:t> </a:t>
            </a:r>
            <a:r>
              <a:rPr lang="en-US" altLang="it-IT" sz="1600" b="0">
                <a:ea typeface="Droid Sans Fallback" charset="-128"/>
                <a:cs typeface="Times New Roman" panose="02020603050405020304" pitchFamily="18" charset="0"/>
              </a:rPr>
              <a:t>The geoid is a reference surface for the navigation, survey and altimetry. In a point the vertical is not direct versus the centre of the Earth , but is perpendicular to local equipotential surface and, if close to level sea, it is perpendicular to the geoid.</a:t>
            </a:r>
            <a:endParaRPr lang="it-IT" altLang="it-IT" sz="1600" b="0">
              <a:ea typeface="Droid Sans Fallback" charset="-128"/>
              <a:cs typeface="Times New Roman" panose="02020603050405020304" pitchFamily="18" charset="0"/>
            </a:endParaRPr>
          </a:p>
          <a:p>
            <a:pPr algn="just" eaLnBrk="1" hangingPunct="1">
              <a:spcBef>
                <a:spcPct val="0"/>
              </a:spcBef>
              <a:buFontTx/>
              <a:buNone/>
            </a:pPr>
            <a:r>
              <a:rPr lang="en-US" altLang="it-IT" sz="1600" b="0">
                <a:ea typeface="Droid Sans Fallback" charset="-128"/>
                <a:cs typeface="Times New Roman" panose="02020603050405020304" pitchFamily="18" charset="0"/>
              </a:rPr>
              <a:t>The figure of the geoid derived from satellite data, in particular from radar altimetry measurements. These measurement  have defined the marine geoid with an accuracy about 10 cm. The satellite and gravimetric measurements are in agree about of 50 cm indicating that the theory and assumptions are correct. </a:t>
            </a:r>
            <a:endParaRPr lang="it-IT" altLang="it-IT" sz="1600" b="0">
              <a:ea typeface="Droid Sans Fallback" charset="-128"/>
              <a:cs typeface="Times New Roman" panose="02020603050405020304" pitchFamily="18" charset="0"/>
            </a:endParaRPr>
          </a:p>
          <a:p>
            <a:pPr algn="just" eaLnBrk="1" hangingPunct="1">
              <a:spcBef>
                <a:spcPct val="0"/>
              </a:spcBef>
              <a:buFontTx/>
              <a:buNone/>
            </a:pPr>
            <a:r>
              <a:rPr lang="en-US" altLang="it-IT" sz="1600" b="0">
                <a:ea typeface="Droid Sans Fallback" charset="-128"/>
                <a:cs typeface="Times New Roman" panose="02020603050405020304" pitchFamily="18" charset="0"/>
              </a:rPr>
              <a:t> </a:t>
            </a:r>
            <a:endParaRPr lang="it-IT" altLang="it-IT" sz="1600" b="0">
              <a:ea typeface="Droid Sans Fallback" charset="-128"/>
              <a:cs typeface="Times New Roman" panose="02020603050405020304" pitchFamily="18" charset="0"/>
            </a:endParaRPr>
          </a:p>
          <a:p>
            <a:pPr algn="just">
              <a:spcBef>
                <a:spcPct val="0"/>
              </a:spcBef>
              <a:buFontTx/>
              <a:buNone/>
            </a:pPr>
            <a:endParaRPr lang="en-US" altLang="zh-CN" sz="1600" b="0">
              <a:ea typeface="Droid Sans Fallback" charset="-128"/>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FE1FF2-565F-461A-AFF9-7FDA57FB54E2}"/>
              </a:ext>
            </a:extLst>
          </p:cNvPr>
          <p:cNvSpPr/>
          <p:nvPr/>
        </p:nvSpPr>
        <p:spPr>
          <a:xfrm>
            <a:off x="1835696" y="2924944"/>
            <a:ext cx="6048672" cy="707886"/>
          </a:xfrm>
          <a:prstGeom prst="rect">
            <a:avLst/>
          </a:prstGeom>
        </p:spPr>
        <p:txBody>
          <a:bodyPr wrap="square">
            <a:spAutoFit/>
          </a:bodyPr>
          <a:lstStyle/>
          <a:p>
            <a:r>
              <a:rPr lang="en-US" altLang="it-IT" dirty="0" err="1"/>
              <a:t>g</a:t>
            </a:r>
            <a:r>
              <a:rPr lang="en-US" altLang="it-IT" baseline="-25000" dirty="0" err="1"/>
              <a:t>n</a:t>
            </a:r>
            <a:r>
              <a:rPr lang="en-US" altLang="it-IT" baseline="-25000" dirty="0"/>
              <a:t> </a:t>
            </a:r>
            <a:r>
              <a:rPr lang="en-US" altLang="it-IT" dirty="0"/>
              <a:t>= 9.80665 ms</a:t>
            </a:r>
            <a:r>
              <a:rPr lang="en-US" altLang="it-IT" baseline="30000" dirty="0"/>
              <a:t>-2</a:t>
            </a:r>
            <a:r>
              <a:rPr lang="en-US" altLang="it-IT" dirty="0"/>
              <a:t> (980.665 cms</a:t>
            </a:r>
            <a:r>
              <a:rPr lang="en-US" altLang="it-IT" baseline="30000" dirty="0"/>
              <a:t>-2</a:t>
            </a:r>
            <a:r>
              <a:rPr lang="en-US" altLang="it-IT" dirty="0"/>
              <a:t> = 980.665 gal).</a:t>
            </a:r>
            <a:br>
              <a:rPr lang="en-US" altLang="it-IT" dirty="0"/>
            </a:br>
            <a:endParaRPr lang="en-US" dirty="0"/>
          </a:p>
        </p:txBody>
      </p:sp>
    </p:spTree>
    <p:extLst>
      <p:ext uri="{BB962C8B-B14F-4D97-AF65-F5344CB8AC3E}">
        <p14:creationId xmlns:p14="http://schemas.microsoft.com/office/powerpoint/2010/main" val="1534274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79388" y="855663"/>
            <a:ext cx="867568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Geoid</a:t>
            </a:r>
          </a:p>
        </p:txBody>
      </p:sp>
      <p:sp>
        <p:nvSpPr>
          <p:cNvPr id="54275"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pic>
        <p:nvPicPr>
          <p:cNvPr id="4"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689100"/>
            <a:ext cx="7885113" cy="3486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179388" y="5248275"/>
            <a:ext cx="8785225" cy="1200150"/>
          </a:xfrm>
          <a:prstGeom prst="rect">
            <a:avLst/>
          </a:prstGeom>
          <a:solidFill>
            <a:schemeClr val="bg1"/>
          </a:solidFill>
          <a:ln w="28575">
            <a:solidFill>
              <a:srgbClr val="FF00FF"/>
            </a:solidFill>
            <a:miter lim="800000"/>
            <a:headEnd/>
            <a:tailEnd/>
          </a:ln>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solidFill>
                  <a:srgbClr val="CC3300"/>
                </a:solidFill>
                <a:latin typeface="Calibri" panose="020F0502020204030204" pitchFamily="34" charset="0"/>
              </a:rPr>
              <a:t>The geoid can be elevated above ellipsoid by:</a:t>
            </a:r>
          </a:p>
          <a:p>
            <a:pPr algn="just" eaLnBrk="1" hangingPunct="1">
              <a:spcBef>
                <a:spcPct val="0"/>
              </a:spcBef>
              <a:buFontTx/>
              <a:buAutoNum type="alphaUcParenR"/>
            </a:pPr>
            <a:r>
              <a:rPr lang="en-US" altLang="it-IT" sz="1800" b="0">
                <a:solidFill>
                  <a:srgbClr val="CC3300"/>
                </a:solidFill>
                <a:latin typeface="Calibri" panose="020F0502020204030204" pitchFamily="34" charset="0"/>
              </a:rPr>
              <a:t>hill or mountain with center of gravity outside ellipsoid causes upward attraction;</a:t>
            </a:r>
          </a:p>
          <a:p>
            <a:pPr algn="just" eaLnBrk="1" hangingPunct="1">
              <a:spcBef>
                <a:spcPct val="0"/>
              </a:spcBef>
              <a:buFontTx/>
              <a:buNone/>
            </a:pPr>
            <a:endParaRPr lang="en-US" altLang="it-IT" sz="1800" b="0">
              <a:solidFill>
                <a:srgbClr val="CC3300"/>
              </a:solidFill>
              <a:latin typeface="Calibri" panose="020F0502020204030204" pitchFamily="34" charset="0"/>
            </a:endParaRPr>
          </a:p>
          <a:p>
            <a:pPr algn="just" eaLnBrk="1" hangingPunct="1">
              <a:spcBef>
                <a:spcPct val="0"/>
              </a:spcBef>
              <a:buFontTx/>
              <a:buNone/>
            </a:pPr>
            <a:r>
              <a:rPr lang="en-US" altLang="it-IT" sz="1800" b="0">
                <a:solidFill>
                  <a:srgbClr val="CC3300"/>
                </a:solidFill>
                <a:latin typeface="Calibri" panose="020F0502020204030204" pitchFamily="34" charset="0"/>
              </a:rPr>
              <a:t>B) 	mass excess below ellipsoid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dissolve">
                                      <p:cBhvr>
                                        <p:cTn id="17" dur="500"/>
                                        <p:tgtEl>
                                          <p:spTgt spid="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dissolve">
                                      <p:cBhvr>
                                        <p:cTn id="22" dur="500"/>
                                        <p:tgtEl>
                                          <p:spTgt spid="5">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dissolv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BF8B583-C7D0-4621-AA2E-7D2F41B58682}" type="slidenum">
              <a:rPr lang="it-IT" altLang="it-IT" sz="1400" b="1" smtClean="0"/>
              <a:pPr>
                <a:spcBef>
                  <a:spcPct val="0"/>
                </a:spcBef>
                <a:buFontTx/>
                <a:buNone/>
              </a:pPr>
              <a:t>3</a:t>
            </a:fld>
            <a:endParaRPr lang="it-IT" altLang="it-IT" sz="1400" b="1"/>
          </a:p>
        </p:txBody>
      </p:sp>
      <p:sp>
        <p:nvSpPr>
          <p:cNvPr id="7171" name="TextBox 12"/>
          <p:cNvSpPr txBox="1">
            <a:spLocks noChangeArrowheads="1"/>
          </p:cNvSpPr>
          <p:nvPr/>
        </p:nvSpPr>
        <p:spPr bwMode="auto">
          <a:xfrm>
            <a:off x="107950" y="1557338"/>
            <a:ext cx="8928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A way to represents indirectly the gravitational field is its </a:t>
            </a:r>
            <a:r>
              <a:rPr lang="en-US" altLang="it-IT" sz="1600">
                <a:solidFill>
                  <a:srgbClr val="FF0000"/>
                </a:solidFill>
              </a:rPr>
              <a:t>potential</a:t>
            </a:r>
            <a:r>
              <a:rPr lang="en-US" altLang="it-IT" sz="1600"/>
              <a:t>, that for a point mass is</a:t>
            </a:r>
            <a:endParaRPr lang="it-IT" altLang="it-IT" sz="1600"/>
          </a:p>
        </p:txBody>
      </p:sp>
      <p:sp>
        <p:nvSpPr>
          <p:cNvPr id="7172" name="TextBox 7"/>
          <p:cNvSpPr txBox="1">
            <a:spLocks noChangeArrowheads="1"/>
          </p:cNvSpPr>
          <p:nvPr/>
        </p:nvSpPr>
        <p:spPr bwMode="auto">
          <a:xfrm>
            <a:off x="3132138" y="981075"/>
            <a:ext cx="3903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t>GRAVITATIONAL POTENTIAL</a:t>
            </a:r>
            <a:endParaRPr lang="it-IT" altLang="it-IT" sz="2000"/>
          </a:p>
        </p:txBody>
      </p:sp>
      <p:graphicFrame>
        <p:nvGraphicFramePr>
          <p:cNvPr id="7173" name="Object 5"/>
          <p:cNvGraphicFramePr>
            <a:graphicFrameLocks noChangeAspect="1"/>
          </p:cNvGraphicFramePr>
          <p:nvPr/>
        </p:nvGraphicFramePr>
        <p:xfrm>
          <a:off x="3995738" y="2133600"/>
          <a:ext cx="765175" cy="503238"/>
        </p:xfrm>
        <a:graphic>
          <a:graphicData uri="http://schemas.openxmlformats.org/presentationml/2006/ole">
            <mc:AlternateContent xmlns:mc="http://schemas.openxmlformats.org/markup-compatibility/2006">
              <mc:Choice xmlns:v="urn:schemas-microsoft-com:vml" Requires="v">
                <p:oleObj spid="_x0000_s7236" name="Equation" r:id="rId4" imgW="596641" imgH="393529" progId="Equation.3">
                  <p:embed/>
                </p:oleObj>
              </mc:Choice>
              <mc:Fallback>
                <p:oleObj name="Equation" r:id="rId4" imgW="596641" imgH="393529"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738" y="2133600"/>
                        <a:ext cx="765175"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4" name="TextBox 17"/>
          <p:cNvSpPr txBox="1">
            <a:spLocks noChangeArrowheads="1"/>
          </p:cNvSpPr>
          <p:nvPr/>
        </p:nvSpPr>
        <p:spPr bwMode="auto">
          <a:xfrm>
            <a:off x="36513" y="2781300"/>
            <a:ext cx="8928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The gravity is obtained by its gradient: </a:t>
            </a:r>
            <a:endParaRPr lang="it-IT" altLang="it-IT" sz="1600"/>
          </a:p>
        </p:txBody>
      </p:sp>
      <p:graphicFrame>
        <p:nvGraphicFramePr>
          <p:cNvPr id="7175" name="Object 6"/>
          <p:cNvGraphicFramePr>
            <a:graphicFrameLocks noChangeAspect="1"/>
          </p:cNvGraphicFramePr>
          <p:nvPr/>
        </p:nvGraphicFramePr>
        <p:xfrm>
          <a:off x="3779838" y="2781300"/>
          <a:ext cx="758825" cy="358775"/>
        </p:xfrm>
        <a:graphic>
          <a:graphicData uri="http://schemas.openxmlformats.org/presentationml/2006/ole">
            <mc:AlternateContent xmlns:mc="http://schemas.openxmlformats.org/markup-compatibility/2006">
              <mc:Choice xmlns:v="urn:schemas-microsoft-com:vml" Requires="v">
                <p:oleObj spid="_x0000_s7237" name="Equation" r:id="rId6" imgW="508000" imgH="241300" progId="Equation.3">
                  <p:embed/>
                </p:oleObj>
              </mc:Choice>
              <mc:Fallback>
                <p:oleObj name="Equation" r:id="rId6" imgW="508000" imgH="2413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838" y="2781300"/>
                        <a:ext cx="758825"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6" name="Object 7"/>
          <p:cNvGraphicFramePr>
            <a:graphicFrameLocks noChangeAspect="1"/>
          </p:cNvGraphicFramePr>
          <p:nvPr/>
        </p:nvGraphicFramePr>
        <p:xfrm>
          <a:off x="6227763" y="2636838"/>
          <a:ext cx="792162" cy="536575"/>
        </p:xfrm>
        <a:graphic>
          <a:graphicData uri="http://schemas.openxmlformats.org/presentationml/2006/ole">
            <mc:AlternateContent xmlns:mc="http://schemas.openxmlformats.org/markup-compatibility/2006">
              <mc:Choice xmlns:v="urn:schemas-microsoft-com:vml" Requires="v">
                <p:oleObj spid="_x0000_s7238" name="Equation" r:id="rId8" imgW="583947" imgH="393529" progId="Equation.3">
                  <p:embed/>
                </p:oleObj>
              </mc:Choice>
              <mc:Fallback>
                <p:oleObj name="Equation" r:id="rId8" imgW="583947" imgH="393529"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7763" y="2636838"/>
                        <a:ext cx="792162" cy="53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TextBox 20"/>
          <p:cNvSpPr txBox="1"/>
          <p:nvPr/>
        </p:nvSpPr>
        <p:spPr>
          <a:xfrm>
            <a:off x="4787900" y="2771775"/>
            <a:ext cx="1350963" cy="338138"/>
          </a:xfrm>
          <a:prstGeom prst="rect">
            <a:avLst/>
          </a:prstGeom>
          <a:noFill/>
        </p:spPr>
        <p:txBody>
          <a:bodyPr wrap="none">
            <a:spAutoFit/>
          </a:bodyPr>
          <a:lstStyle/>
          <a:p>
            <a:pPr eaLnBrk="1" hangingPunct="1">
              <a:defRPr/>
            </a:pPr>
            <a:r>
              <a:rPr lang="it-IT" sz="1600" dirty="0">
                <a:latin typeface="+mn-lt"/>
                <a:cs typeface="Arial" charset="0"/>
              </a:rPr>
              <a:t>For example:</a:t>
            </a:r>
          </a:p>
        </p:txBody>
      </p:sp>
      <p:sp>
        <p:nvSpPr>
          <p:cNvPr id="7178" name="TextBox 21"/>
          <p:cNvSpPr txBox="1">
            <a:spLocks noChangeArrowheads="1"/>
          </p:cNvSpPr>
          <p:nvPr/>
        </p:nvSpPr>
        <p:spPr bwMode="auto">
          <a:xfrm>
            <a:off x="188913" y="3675063"/>
            <a:ext cx="8928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NB: For physicists it would take a minus sign.</a:t>
            </a:r>
            <a:endParaRPr lang="it-IT" altLang="it-IT" sz="1600"/>
          </a:p>
        </p:txBody>
      </p:sp>
      <p:sp>
        <p:nvSpPr>
          <p:cNvPr id="7179" name="TextBox 22"/>
          <p:cNvSpPr txBox="1">
            <a:spLocks noChangeArrowheads="1"/>
          </p:cNvSpPr>
          <p:nvPr/>
        </p:nvSpPr>
        <p:spPr bwMode="auto">
          <a:xfrm>
            <a:off x="179388" y="4754563"/>
            <a:ext cx="8928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The gravitational field is </a:t>
            </a:r>
            <a:r>
              <a:rPr lang="en-US" altLang="it-IT" sz="1600" dirty="0">
                <a:solidFill>
                  <a:srgbClr val="FF0000"/>
                </a:solidFill>
              </a:rPr>
              <a:t>conservative.</a:t>
            </a:r>
            <a:r>
              <a:rPr lang="en-US" altLang="it-IT" sz="1600" dirty="0"/>
              <a:t> </a:t>
            </a:r>
            <a:endParaRPr lang="it-IT" altLang="it-IT" sz="16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412875"/>
            <a:ext cx="5976938" cy="52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0825" y="882650"/>
            <a:ext cx="867568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Satellite Geodesy </a:t>
            </a:r>
          </a:p>
        </p:txBody>
      </p:sp>
      <p:sp>
        <p:nvSpPr>
          <p:cNvPr id="56323"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4" name="Rectangle 4"/>
          <p:cNvSpPr>
            <a:spLocks noChangeArrowheads="1"/>
          </p:cNvSpPr>
          <p:nvPr/>
        </p:nvSpPr>
        <p:spPr bwMode="auto">
          <a:xfrm>
            <a:off x="214313" y="1458913"/>
            <a:ext cx="8821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800" b="0">
                <a:latin typeface="Calibri" panose="020F0502020204030204" pitchFamily="34" charset="0"/>
                <a:sym typeface="Symbol" panose="05050102010706020507" pitchFamily="18" charset="2"/>
              </a:rPr>
              <a:t> Modern satellite technology has greatly improved determination of the Earth’s ellipsoid.</a:t>
            </a:r>
          </a:p>
        </p:txBody>
      </p:sp>
      <p:sp>
        <p:nvSpPr>
          <p:cNvPr id="5" name="Rectangle 6"/>
          <p:cNvSpPr>
            <a:spLocks noChangeArrowheads="1"/>
          </p:cNvSpPr>
          <p:nvPr/>
        </p:nvSpPr>
        <p:spPr bwMode="auto">
          <a:xfrm>
            <a:off x="160338" y="4627563"/>
            <a:ext cx="88217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800" b="0">
                <a:latin typeface="Calibri" panose="020F0502020204030204" pitchFamily="34" charset="0"/>
                <a:sym typeface="Symbol" panose="05050102010706020507" pitchFamily="18" charset="2"/>
              </a:rPr>
              <a:t> Since the early 1960s knowledge of the geoid: features of the gravity field on a scale larger than 1000 km are discerned more effectively by studying perturbations of satellite orbits than would be possible from surface observations. With progressive improvements, satellite techniques have been used to distinguish increasingly fine features, although for exploration of local anomalies surface observations on land must still be used, sometimes in combination with satellite data</a:t>
            </a:r>
          </a:p>
        </p:txBody>
      </p: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822450"/>
            <a:ext cx="5688012" cy="2484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dissolve">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040188"/>
            <a:ext cx="3887787" cy="2747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734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4005263"/>
            <a:ext cx="3360738"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875" y="1055688"/>
            <a:ext cx="381635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44675"/>
            <a:ext cx="8208963"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844675"/>
            <a:ext cx="7489825"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557338"/>
            <a:ext cx="76327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1438"/>
            <a:ext cx="6724650" cy="51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3988" y="3068638"/>
            <a:ext cx="26400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denali.gsfc.nasa.gov/research/earth_grav/earth_geoid_m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268413"/>
            <a:ext cx="75152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oilproject.org/sites/default/files/images_upload/stefano.bertacchiimages/Geoids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844675"/>
            <a:ext cx="7272338" cy="44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2875"/>
            <a:ext cx="51435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2492375"/>
            <a:ext cx="39528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BFA37D0-0B49-4019-A3FA-BD03866946D0}" type="slidenum">
              <a:rPr lang="it-IT" altLang="it-IT" sz="1400" b="1" smtClean="0"/>
              <a:pPr>
                <a:spcBef>
                  <a:spcPct val="0"/>
                </a:spcBef>
                <a:buFontTx/>
                <a:buNone/>
              </a:pPr>
              <a:t>4</a:t>
            </a:fld>
            <a:endParaRPr lang="it-IT" altLang="it-IT" sz="1400" b="1"/>
          </a:p>
        </p:txBody>
      </p:sp>
      <p:sp>
        <p:nvSpPr>
          <p:cNvPr id="9219" name="TextBox 12"/>
          <p:cNvSpPr txBox="1">
            <a:spLocks noChangeArrowheads="1"/>
          </p:cNvSpPr>
          <p:nvPr/>
        </p:nvSpPr>
        <p:spPr bwMode="auto">
          <a:xfrm>
            <a:off x="107950" y="1557338"/>
            <a:ext cx="8928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Considering the gravitational flow through a spherical surface centered on a point mass. For symmetry the gravity is the same in each point on the surface: </a:t>
            </a:r>
            <a:endParaRPr lang="it-IT" altLang="it-IT" sz="1600" dirty="0"/>
          </a:p>
          <a:p>
            <a:pPr eaLnBrk="1" hangingPunct="1">
              <a:spcBef>
                <a:spcPct val="0"/>
              </a:spcBef>
              <a:buFontTx/>
              <a:buNone/>
            </a:pPr>
            <a:r>
              <a:rPr lang="en-US" altLang="it-IT" sz="1600" dirty="0"/>
              <a:t> </a:t>
            </a:r>
            <a:endParaRPr lang="it-IT" altLang="it-IT" sz="1600" dirty="0"/>
          </a:p>
        </p:txBody>
      </p:sp>
      <p:pic>
        <p:nvPicPr>
          <p:cNvPr id="922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276475"/>
            <a:ext cx="2447925"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221" name="Object 7"/>
          <p:cNvGraphicFramePr>
            <a:graphicFrameLocks noChangeAspect="1"/>
          </p:cNvGraphicFramePr>
          <p:nvPr/>
        </p:nvGraphicFramePr>
        <p:xfrm>
          <a:off x="4276725" y="2205038"/>
          <a:ext cx="2808288" cy="503237"/>
        </p:xfrm>
        <a:graphic>
          <a:graphicData uri="http://schemas.openxmlformats.org/presentationml/2006/ole">
            <mc:AlternateContent xmlns:mc="http://schemas.openxmlformats.org/markup-compatibility/2006">
              <mc:Choice xmlns:v="urn:schemas-microsoft-com:vml" Requires="v">
                <p:oleObj spid="_x0000_s9354" name="Equation" r:id="rId5" imgW="2476500" imgH="444500" progId="Equation.3">
                  <p:embed/>
                </p:oleObj>
              </mc:Choice>
              <mc:Fallback>
                <p:oleObj name="Equation" r:id="rId5" imgW="2476500" imgH="4445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6725" y="2205038"/>
                        <a:ext cx="2808288"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22" name="TextBox 25"/>
          <p:cNvSpPr txBox="1">
            <a:spLocks noChangeArrowheads="1"/>
          </p:cNvSpPr>
          <p:nvPr/>
        </p:nvSpPr>
        <p:spPr bwMode="auto">
          <a:xfrm>
            <a:off x="2916238" y="2708275"/>
            <a:ext cx="6048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For any surface the result is the same.  This is represents the Gauss law and is equivalent to </a:t>
            </a:r>
            <a:endParaRPr lang="it-IT" altLang="it-IT" sz="1600" dirty="0"/>
          </a:p>
        </p:txBody>
      </p:sp>
      <p:graphicFrame>
        <p:nvGraphicFramePr>
          <p:cNvPr id="9223" name="Object 8"/>
          <p:cNvGraphicFramePr>
            <a:graphicFrameLocks noChangeAspect="1"/>
          </p:cNvGraphicFramePr>
          <p:nvPr/>
        </p:nvGraphicFramePr>
        <p:xfrm>
          <a:off x="5364163" y="3357563"/>
          <a:ext cx="647700" cy="446087"/>
        </p:xfrm>
        <a:graphic>
          <a:graphicData uri="http://schemas.openxmlformats.org/presentationml/2006/ole">
            <mc:AlternateContent xmlns:mc="http://schemas.openxmlformats.org/markup-compatibility/2006">
              <mc:Choice xmlns:v="urn:schemas-microsoft-com:vml" Requires="v">
                <p:oleObj spid="_x0000_s9355" name="Equation" r:id="rId7" imgW="571252" imgH="393529" progId="Equation.3">
                  <p:embed/>
                </p:oleObj>
              </mc:Choice>
              <mc:Fallback>
                <p:oleObj name="Equation" r:id="rId7" imgW="571252" imgH="393529" progId="Equation.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4163" y="3357563"/>
                        <a:ext cx="647700"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24" name="TextBox 26"/>
          <p:cNvSpPr txBox="1">
            <a:spLocks noChangeArrowheads="1"/>
          </p:cNvSpPr>
          <p:nvPr/>
        </p:nvSpPr>
        <p:spPr bwMode="auto">
          <a:xfrm>
            <a:off x="2916238" y="3860800"/>
            <a:ext cx="6048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Considering the flow for volume unit, the divergence, that is the Gauss theorem: </a:t>
            </a:r>
            <a:endParaRPr lang="it-IT" altLang="it-IT" sz="1600" dirty="0"/>
          </a:p>
          <a:p>
            <a:pPr eaLnBrk="1" hangingPunct="1">
              <a:spcBef>
                <a:spcPct val="0"/>
              </a:spcBef>
              <a:buFontTx/>
              <a:buNone/>
            </a:pPr>
            <a:r>
              <a:rPr lang="en-US" altLang="it-IT" sz="1600" dirty="0"/>
              <a:t> </a:t>
            </a:r>
            <a:endParaRPr lang="it-IT" altLang="it-IT" sz="1600" dirty="0"/>
          </a:p>
        </p:txBody>
      </p:sp>
      <p:graphicFrame>
        <p:nvGraphicFramePr>
          <p:cNvPr id="9225" name="Object 10"/>
          <p:cNvGraphicFramePr>
            <a:graphicFrameLocks noChangeAspect="1"/>
          </p:cNvGraphicFramePr>
          <p:nvPr/>
        </p:nvGraphicFramePr>
        <p:xfrm>
          <a:off x="5148263" y="4365625"/>
          <a:ext cx="1411287" cy="431800"/>
        </p:xfrm>
        <a:graphic>
          <a:graphicData uri="http://schemas.openxmlformats.org/presentationml/2006/ole">
            <mc:AlternateContent xmlns:mc="http://schemas.openxmlformats.org/markup-compatibility/2006">
              <mc:Choice xmlns:v="urn:schemas-microsoft-com:vml" Requires="v">
                <p:oleObj spid="_x0000_s9356" name="Equation" r:id="rId9" imgW="1244600" imgH="381000" progId="Equation.3">
                  <p:embed/>
                </p:oleObj>
              </mc:Choice>
              <mc:Fallback>
                <p:oleObj name="Equation" r:id="rId9" imgW="1244600" imgH="381000" progId="Equation.3">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48263" y="4365625"/>
                        <a:ext cx="1411287"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26" name="TextBox 28"/>
          <p:cNvSpPr txBox="1">
            <a:spLocks noChangeArrowheads="1"/>
          </p:cNvSpPr>
          <p:nvPr/>
        </p:nvSpPr>
        <p:spPr bwMode="auto">
          <a:xfrm>
            <a:off x="2916238" y="4868863"/>
            <a:ext cx="59039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We have:</a:t>
            </a:r>
            <a:endParaRPr lang="it-IT" altLang="it-IT" sz="1600" dirty="0"/>
          </a:p>
        </p:txBody>
      </p:sp>
      <p:graphicFrame>
        <p:nvGraphicFramePr>
          <p:cNvPr id="9227" name="Object 11"/>
          <p:cNvGraphicFramePr>
            <a:graphicFrameLocks noChangeAspect="1"/>
          </p:cNvGraphicFramePr>
          <p:nvPr/>
        </p:nvGraphicFramePr>
        <p:xfrm>
          <a:off x="3779838" y="4868863"/>
          <a:ext cx="1831975" cy="504825"/>
        </p:xfrm>
        <a:graphic>
          <a:graphicData uri="http://schemas.openxmlformats.org/presentationml/2006/ole">
            <mc:AlternateContent xmlns:mc="http://schemas.openxmlformats.org/markup-compatibility/2006">
              <mc:Choice xmlns:v="urn:schemas-microsoft-com:vml" Requires="v">
                <p:oleObj spid="_x0000_s9357" name="Equation" r:id="rId11" imgW="1384300" imgH="381000" progId="Equation.3">
                  <p:embed/>
                </p:oleObj>
              </mc:Choice>
              <mc:Fallback>
                <p:oleObj name="Equation" r:id="rId11" imgW="1384300" imgH="381000" progId="Equation.3">
                  <p:embed/>
                  <p:pic>
                    <p:nvPicPr>
                      <p:cNvPr id="0"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79838" y="4868863"/>
                        <a:ext cx="1831975"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228" name="Object 12"/>
          <p:cNvGraphicFramePr>
            <a:graphicFrameLocks noChangeAspect="1"/>
          </p:cNvGraphicFramePr>
          <p:nvPr/>
        </p:nvGraphicFramePr>
        <p:xfrm>
          <a:off x="5795963" y="4868863"/>
          <a:ext cx="1479550" cy="431800"/>
        </p:xfrm>
        <a:graphic>
          <a:graphicData uri="http://schemas.openxmlformats.org/presentationml/2006/ole">
            <mc:AlternateContent xmlns:mc="http://schemas.openxmlformats.org/markup-compatibility/2006">
              <mc:Choice xmlns:v="urn:schemas-microsoft-com:vml" Requires="v">
                <p:oleObj spid="_x0000_s9358" name="Equation" r:id="rId13" imgW="825500" imgH="241300" progId="Equation.3">
                  <p:embed/>
                </p:oleObj>
              </mc:Choice>
              <mc:Fallback>
                <p:oleObj name="Equation" r:id="rId13" imgW="825500" imgH="241300" progId="Equation.3">
                  <p:embed/>
                  <p:pic>
                    <p:nvPicPr>
                      <p:cNvPr id="0"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5963" y="4868863"/>
                        <a:ext cx="14795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 name="TextBox 31"/>
          <p:cNvSpPr txBox="1"/>
          <p:nvPr/>
        </p:nvSpPr>
        <p:spPr>
          <a:xfrm>
            <a:off x="250825" y="5373688"/>
            <a:ext cx="2233613" cy="338137"/>
          </a:xfrm>
          <a:prstGeom prst="rect">
            <a:avLst/>
          </a:prstGeom>
          <a:noFill/>
        </p:spPr>
        <p:txBody>
          <a:bodyPr>
            <a:spAutoFit/>
          </a:bodyPr>
          <a:lstStyle/>
          <a:p>
            <a:pPr algn="just" eaLnBrk="1" hangingPunct="1">
              <a:defRPr/>
            </a:pPr>
            <a:r>
              <a:rPr lang="en-US" sz="1600" dirty="0"/>
              <a:t>From which, replacing </a:t>
            </a:r>
            <a:endParaRPr lang="it-IT" sz="1600" dirty="0">
              <a:latin typeface="+mn-lt"/>
              <a:cs typeface="Arial" charset="0"/>
            </a:endParaRPr>
          </a:p>
        </p:txBody>
      </p:sp>
      <p:graphicFrame>
        <p:nvGraphicFramePr>
          <p:cNvPr id="9230" name="Object 13"/>
          <p:cNvGraphicFramePr>
            <a:graphicFrameLocks noChangeAspect="1"/>
          </p:cNvGraphicFramePr>
          <p:nvPr/>
        </p:nvGraphicFramePr>
        <p:xfrm>
          <a:off x="2411413" y="5445125"/>
          <a:ext cx="766762" cy="290513"/>
        </p:xfrm>
        <a:graphic>
          <a:graphicData uri="http://schemas.openxmlformats.org/presentationml/2006/ole">
            <mc:AlternateContent xmlns:mc="http://schemas.openxmlformats.org/markup-compatibility/2006">
              <mc:Choice xmlns:v="urn:schemas-microsoft-com:vml" Requires="v">
                <p:oleObj spid="_x0000_s9359" name="Equation" r:id="rId15" imgW="533169" imgH="203112" progId="Equation.3">
                  <p:embed/>
                </p:oleObj>
              </mc:Choice>
              <mc:Fallback>
                <p:oleObj name="Equation" r:id="rId15" imgW="533169" imgH="203112" progId="Equation.3">
                  <p:embed/>
                  <p:pic>
                    <p:nvPicPr>
                      <p:cNvPr id="0" name="Object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11413" y="5445125"/>
                        <a:ext cx="766762"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31" name="TextBox 33"/>
          <p:cNvSpPr txBox="1">
            <a:spLocks noChangeArrowheads="1"/>
          </p:cNvSpPr>
          <p:nvPr/>
        </p:nvSpPr>
        <p:spPr bwMode="auto">
          <a:xfrm>
            <a:off x="3276600" y="5373688"/>
            <a:ext cx="61928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we obtain the Poisson equation:</a:t>
            </a:r>
            <a:endParaRPr lang="it-IT" altLang="it-IT" sz="1600" dirty="0"/>
          </a:p>
        </p:txBody>
      </p:sp>
      <p:graphicFrame>
        <p:nvGraphicFramePr>
          <p:cNvPr id="9232" name="Object 14"/>
          <p:cNvGraphicFramePr>
            <a:graphicFrameLocks noChangeAspect="1"/>
          </p:cNvGraphicFramePr>
          <p:nvPr/>
        </p:nvGraphicFramePr>
        <p:xfrm>
          <a:off x="3779838" y="5949950"/>
          <a:ext cx="1320800" cy="358775"/>
        </p:xfrm>
        <a:graphic>
          <a:graphicData uri="http://schemas.openxmlformats.org/presentationml/2006/ole">
            <mc:AlternateContent xmlns:mc="http://schemas.openxmlformats.org/markup-compatibility/2006">
              <mc:Choice xmlns:v="urn:schemas-microsoft-com:vml" Requires="v">
                <p:oleObj spid="_x0000_s9360" name="Equation" r:id="rId17" imgW="838200" imgH="228600" progId="Equation.3">
                  <p:embed/>
                </p:oleObj>
              </mc:Choice>
              <mc:Fallback>
                <p:oleObj name="Equation" r:id="rId17" imgW="838200" imgH="228600" progId="Equation.3">
                  <p:embed/>
                  <p:pic>
                    <p:nvPicPr>
                      <p:cNvPr id="0" name="Object 1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79838" y="5949950"/>
                        <a:ext cx="1320800"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33" name="Rectangle 19"/>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9234" name="Rectangle 20"/>
          <p:cNvSpPr>
            <a:spLocks noChangeArrowheads="1"/>
          </p:cNvSpPr>
          <p:nvPr/>
        </p:nvSpPr>
        <p:spPr bwMode="auto">
          <a:xfrm rot="10800000" flipV="1">
            <a:off x="755650" y="1014413"/>
            <a:ext cx="8243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600">
                <a:solidFill>
                  <a:srgbClr val="FF0000"/>
                </a:solidFill>
                <a:ea typeface="Droid Sans Fallback" charset="-128"/>
                <a:cs typeface="Times New Roman" panose="02020603050405020304" pitchFamily="18" charset="0"/>
              </a:rPr>
              <a:t>Gauss law</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ChangeArrowheads="1"/>
          </p:cNvSpPr>
          <p:nvPr/>
        </p:nvSpPr>
        <p:spPr bwMode="auto">
          <a:xfrm>
            <a:off x="0" y="1268413"/>
            <a:ext cx="90360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600" b="0">
                <a:solidFill>
                  <a:srgbClr val="222222"/>
                </a:solidFill>
                <a:ea typeface="Droid Sans Fallback" charset="-128"/>
                <a:cs typeface="Times New Roman" panose="02020603050405020304" pitchFamily="18" charset="0"/>
              </a:rPr>
              <a:t>The gaps between the geoid and International Ellipsoid are about 10 m and not more than 70 m , in agree with the deviations from idrostatic equilibrium are of the order of f</a:t>
            </a:r>
            <a:r>
              <a:rPr lang="en-US" altLang="zh-CN" sz="1600" b="0" baseline="30000">
                <a:solidFill>
                  <a:srgbClr val="222222"/>
                </a:solidFill>
                <a:ea typeface="Droid Sans Fallback" charset="-128"/>
                <a:cs typeface="Times New Roman" panose="02020603050405020304" pitchFamily="18" charset="0"/>
              </a:rPr>
              <a:t>2</a:t>
            </a:r>
            <a:r>
              <a:rPr lang="en-US" altLang="zh-CN" sz="1600" b="0">
                <a:solidFill>
                  <a:srgbClr val="222222"/>
                </a:solidFill>
                <a:ea typeface="Droid Sans Fallback" charset="-128"/>
                <a:cs typeface="Times New Roman" panose="02020603050405020304" pitchFamily="18" charset="0"/>
              </a:rPr>
              <a:t>.</a:t>
            </a:r>
            <a:endParaRPr lang="it-IT" altLang="zh-CN" sz="1600" b="0">
              <a:ea typeface="Droid Sans Fallback" charset="-128"/>
              <a:cs typeface="Times New Roman" panose="02020603050405020304" pitchFamily="18" charset="0"/>
            </a:endParaRPr>
          </a:p>
          <a:p>
            <a:pPr algn="just">
              <a:spcBef>
                <a:spcPct val="0"/>
              </a:spcBef>
              <a:buFontTx/>
              <a:buNone/>
            </a:pPr>
            <a:r>
              <a:rPr lang="en-US" altLang="zh-CN" sz="1600" b="0">
                <a:solidFill>
                  <a:srgbClr val="222222"/>
                </a:solidFill>
                <a:ea typeface="Droid Sans Fallback" charset="-128"/>
                <a:cs typeface="Times New Roman" panose="02020603050405020304" pitchFamily="18" charset="0"/>
              </a:rPr>
              <a:t>A geoid negative anomaly is in a region with a deficit of mass (depression in the ocean floor), instead a positive anomaly in a region with an excess of mass (mountain on the ocean floor).</a:t>
            </a:r>
            <a:endParaRPr lang="it-IT" altLang="zh-CN" sz="1600" b="0">
              <a:ea typeface="SimSun" panose="02010600030101010101" pitchFamily="2" charset="-122"/>
              <a:cs typeface="Times New Roman" panose="02020603050405020304" pitchFamily="18" charset="0"/>
            </a:endParaRPr>
          </a:p>
          <a:p>
            <a:pPr>
              <a:spcBef>
                <a:spcPct val="0"/>
              </a:spcBef>
              <a:buFontTx/>
              <a:buNone/>
            </a:pPr>
            <a:endParaRPr lang="it-IT" altLang="zh-CN" sz="2000">
              <a:ea typeface="SimSun" panose="02010600030101010101" pitchFamily="2" charset="-122"/>
              <a:cs typeface="Times New Roman" panose="02020603050405020304" pitchFamily="18" charset="0"/>
            </a:endParaRPr>
          </a:p>
        </p:txBody>
      </p:sp>
      <p:sp>
        <p:nvSpPr>
          <p:cNvPr id="69635" name="Rectangle 4"/>
          <p:cNvSpPr>
            <a:spLocks noChangeArrowheads="1"/>
          </p:cNvSpPr>
          <p:nvPr/>
        </p:nvSpPr>
        <p:spPr bwMode="auto">
          <a:xfrm>
            <a:off x="179388" y="4149725"/>
            <a:ext cx="81772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b="0"/>
              <a:t>The anomaly </a:t>
            </a:r>
            <a:r>
              <a:rPr lang="el-GR" altLang="it-IT" sz="1600" b="0"/>
              <a:t>Δ</a:t>
            </a:r>
            <a:r>
              <a:rPr lang="it-IT" altLang="it-IT" sz="1600" b="0"/>
              <a:t>h is </a:t>
            </a:r>
            <a:r>
              <a:rPr lang="en-US" altLang="it-IT" sz="1600" b="0"/>
              <a:t>linked to the anomaly of the gravitational potential measured on the ellipsoid:</a:t>
            </a:r>
            <a:endParaRPr lang="it-IT" altLang="it-IT" sz="1600" b="0"/>
          </a:p>
        </p:txBody>
      </p:sp>
      <p:graphicFrame>
        <p:nvGraphicFramePr>
          <p:cNvPr id="69636" name="Object 4"/>
          <p:cNvGraphicFramePr>
            <a:graphicFrameLocks noChangeAspect="1"/>
          </p:cNvGraphicFramePr>
          <p:nvPr/>
        </p:nvGraphicFramePr>
        <p:xfrm>
          <a:off x="4140200" y="4581525"/>
          <a:ext cx="1403350" cy="431800"/>
        </p:xfrm>
        <a:graphic>
          <a:graphicData uri="http://schemas.openxmlformats.org/presentationml/2006/ole">
            <mc:AlternateContent xmlns:mc="http://schemas.openxmlformats.org/markup-compatibility/2006">
              <mc:Choice xmlns:v="urn:schemas-microsoft-com:vml" Requires="v">
                <p:oleObj spid="_x0000_s69657" name="Equation" r:id="rId4" imgW="660113" imgH="203112" progId="Equation.3">
                  <p:embed/>
                </p:oleObj>
              </mc:Choice>
              <mc:Fallback>
                <p:oleObj name="Equation" r:id="rId4" imgW="660113" imgH="203112"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4581525"/>
                        <a:ext cx="14033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9637" name="Rectangle 5"/>
          <p:cNvSpPr>
            <a:spLocks noChangeArrowheads="1"/>
          </p:cNvSpPr>
          <p:nvPr/>
        </p:nvSpPr>
        <p:spPr bwMode="auto">
          <a:xfrm>
            <a:off x="0" y="5084763"/>
            <a:ext cx="9144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zh-CN" sz="1600" b="0">
                <a:solidFill>
                  <a:srgbClr val="222222"/>
                </a:solidFill>
                <a:ea typeface="Droid Sans Fallback" charset="-128"/>
                <a:cs typeface="Times New Roman" panose="02020603050405020304" pitchFamily="18" charset="0"/>
              </a:rPr>
              <a:t>where g is the gravitational acceleration on the ellipsoid.</a:t>
            </a:r>
            <a:endParaRPr lang="it-IT" altLang="zh-CN" sz="1600" b="0">
              <a:ea typeface="Droid Sans Fallback" charset="-128"/>
              <a:cs typeface="Times New Roman" panose="02020603050405020304" pitchFamily="18" charset="0"/>
            </a:endParaRPr>
          </a:p>
          <a:p>
            <a:pPr algn="just">
              <a:spcBef>
                <a:spcPct val="0"/>
              </a:spcBef>
              <a:buFontTx/>
              <a:buNone/>
            </a:pPr>
            <a:r>
              <a:rPr lang="en-US" altLang="zh-CN" sz="1600" b="0">
                <a:solidFill>
                  <a:srgbClr val="222222"/>
                </a:solidFill>
                <a:ea typeface="Droid Sans Fallback" charset="-128"/>
                <a:cs typeface="Times New Roman" panose="02020603050405020304" pitchFamily="18" charset="0"/>
              </a:rPr>
              <a:t>The deviations are due to the inhomogeneous in the Earth stratification and also are not in hydrostatic equilibrium.</a:t>
            </a:r>
            <a:endParaRPr lang="it-IT" altLang="zh-CN" sz="1600" b="0">
              <a:ea typeface="SimSun" panose="02010600030101010101" pitchFamily="2" charset="-122"/>
              <a:cs typeface="Times New Roman" panose="02020603050405020304" pitchFamily="18" charset="0"/>
            </a:endParaRPr>
          </a:p>
          <a:p>
            <a:pPr algn="just">
              <a:spcBef>
                <a:spcPct val="0"/>
              </a:spcBef>
              <a:buFontTx/>
              <a:buNone/>
            </a:pPr>
            <a:r>
              <a:rPr lang="en-US" altLang="zh-CN" sz="1600" b="0">
                <a:solidFill>
                  <a:srgbClr val="222222"/>
                </a:solidFill>
                <a:ea typeface="Droid Sans Fallback" charset="-128"/>
                <a:cs typeface="Times New Roman" panose="02020603050405020304" pitchFamily="18" charset="0"/>
              </a:rPr>
              <a:t>Erosion, tectonic movements, accumulation and melting ice are the cause of slow and continuous variations of the shape of the geoid.</a:t>
            </a:r>
            <a:endParaRPr lang="it-IT" altLang="zh-CN" sz="1600" b="0">
              <a:ea typeface="SimSun" panose="02010600030101010101" pitchFamily="2" charset="-122"/>
              <a:cs typeface="Times New Roman" panose="02020603050405020304" pitchFamily="18" charset="0"/>
            </a:endParaRPr>
          </a:p>
          <a:p>
            <a:pPr algn="just">
              <a:spcBef>
                <a:spcPct val="0"/>
              </a:spcBef>
              <a:buFontTx/>
              <a:buNone/>
            </a:pPr>
            <a:endParaRPr lang="it-IT" altLang="zh-CN" sz="2000">
              <a:ea typeface="SimSun" panose="02010600030101010101" pitchFamily="2" charset="-122"/>
              <a:cs typeface="Times New Roman" panose="02020603050405020304" pitchFamily="18" charset="0"/>
            </a:endParaRPr>
          </a:p>
        </p:txBody>
      </p:sp>
      <p:pic>
        <p:nvPicPr>
          <p:cNvPr id="69638" name="Picture 2"/>
          <p:cNvPicPr>
            <a:picLocks noChangeAspect="1"/>
          </p:cNvPicPr>
          <p:nvPr/>
        </p:nvPicPr>
        <p:blipFill>
          <a:blip r:embed="rId6">
            <a:extLst>
              <a:ext uri="{28A0092B-C50C-407E-A947-70E740481C1C}">
                <a14:useLocalDpi xmlns:a14="http://schemas.microsoft.com/office/drawing/2010/main" val="0"/>
              </a:ext>
            </a:extLst>
          </a:blip>
          <a:srcRect l="18007" t="51579" r="18726" b="7385"/>
          <a:stretch>
            <a:fillRect/>
          </a:stretch>
        </p:blipFill>
        <p:spPr bwMode="auto">
          <a:xfrm>
            <a:off x="395288" y="2341563"/>
            <a:ext cx="3744912"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2688" y="2432050"/>
            <a:ext cx="3127375" cy="1733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035050"/>
            <a:ext cx="5187950" cy="1809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850" y="3644900"/>
            <a:ext cx="4935538" cy="316071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Line 11"/>
          <p:cNvSpPr>
            <a:spLocks noChangeShapeType="1"/>
          </p:cNvSpPr>
          <p:nvPr/>
        </p:nvSpPr>
        <p:spPr bwMode="auto">
          <a:xfrm flipH="1">
            <a:off x="4787900" y="4459288"/>
            <a:ext cx="161925" cy="554037"/>
          </a:xfrm>
          <a:prstGeom prst="line">
            <a:avLst/>
          </a:prstGeom>
          <a:noFill/>
          <a:ln w="38100">
            <a:solidFill>
              <a:srgbClr val="FF66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 name="Rectangle 4"/>
          <p:cNvSpPr>
            <a:spLocks noChangeArrowheads="1"/>
          </p:cNvSpPr>
          <p:nvPr/>
        </p:nvSpPr>
        <p:spPr bwMode="auto">
          <a:xfrm>
            <a:off x="2195513" y="2921000"/>
            <a:ext cx="4781550" cy="647700"/>
          </a:xfrm>
          <a:prstGeom prst="rect">
            <a:avLst/>
          </a:prstGeom>
          <a:solidFill>
            <a:schemeClr val="bg1"/>
          </a:solidFill>
          <a:ln w="28575">
            <a:solidFill>
              <a:srgbClr val="FF00FF"/>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solidFill>
                  <a:srgbClr val="CC3300"/>
                </a:solidFill>
                <a:latin typeface="Calibri" panose="020F0502020204030204" pitchFamily="34" charset="0"/>
              </a:rPr>
              <a:t>Geoid ondulation: displacement between the geoid and the ellipsoid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par>
                                <p:cTn id="13" presetID="9"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s://encrypted-tbn1.gstatic.com/images?q=tbn:ANd9GcTx5wIPNgTeEBkmYQkb9Rdehi-zZ5uoaX9qhtrxDeYMuFdz7PtjjDrPsgB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50" y="1484313"/>
            <a:ext cx="45688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4" descr="http://www.swisstopo.admin.ch/internet/swisstopo/it/home/topics/survey/sys/geoid.parsys.12210.Imag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7338"/>
            <a:ext cx="40671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4797425"/>
            <a:ext cx="38195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268413"/>
            <a:ext cx="7488238" cy="544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www.vialattea.net/spaw/image/geologia/10489Geoide/geo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628775"/>
            <a:ext cx="7704138"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2.bp.blogspot.com/_JbOknwQdKo4/SzXpjZmVwsI/AAAAAAAACm8/U3s98yVaklE/s1600/c71_geoid_smooth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511300"/>
            <a:ext cx="7129463"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7"/>
          <p:cNvSpPr>
            <a:spLocks noChangeArrowheads="1"/>
          </p:cNvSpPr>
          <p:nvPr/>
        </p:nvSpPr>
        <p:spPr bwMode="auto">
          <a:xfrm>
            <a:off x="0" y="1169988"/>
            <a:ext cx="9144000" cy="5570537"/>
          </a:xfrm>
          <a:prstGeom prst="rect">
            <a:avLst/>
          </a:prstGeom>
          <a:noFill/>
          <a:ln w="9525">
            <a:noFill/>
            <a:miter lim="800000"/>
            <a:headEnd/>
            <a:tailEnd/>
          </a:ln>
        </p:spPr>
        <p:txBody>
          <a:bodyPr>
            <a:spAutoFit/>
          </a:bodyPr>
          <a:lstStyle/>
          <a:p>
            <a:pPr eaLnBrk="1" hangingPunct="1">
              <a:defRPr/>
            </a:pPr>
            <a:r>
              <a:rPr lang="en-US" sz="1600" b="0" dirty="0"/>
              <a:t>Just two years after its launch, the ESA's GOCE satellite has gathered enough data to create a map of the Earth's gravitational field, with a precision never before achieved. The scientific community now has access to more accurately model '</a:t>
            </a:r>
            <a:r>
              <a:rPr lang="en-US" sz="1600" b="0" dirty="0" err="1"/>
              <a:t>geoid</a:t>
            </a:r>
            <a:r>
              <a:rPr lang="en-US" sz="1600" b="0" dirty="0"/>
              <a:t>' ever produced, which will allow us to better understand the functioning of our planet.</a:t>
            </a:r>
            <a:endParaRPr lang="it-IT" sz="1600" b="0" dirty="0"/>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b="0" dirty="0">
              <a:latin typeface="+mn-lt"/>
              <a:cs typeface="Arial" charset="0"/>
            </a:endParaRPr>
          </a:p>
          <a:p>
            <a:pPr eaLnBrk="1" hangingPunct="1">
              <a:defRPr/>
            </a:pPr>
            <a:r>
              <a:rPr lang="en-US" sz="1600" b="0" dirty="0">
                <a:latin typeface="+mn-lt"/>
              </a:rPr>
              <a:t>The map created by </a:t>
            </a:r>
            <a:r>
              <a:rPr lang="en-US" sz="1600" b="0" dirty="0" err="1">
                <a:latin typeface="+mn-lt"/>
              </a:rPr>
              <a:t>Goce</a:t>
            </a:r>
            <a:r>
              <a:rPr lang="en-US" sz="1600" b="0" dirty="0">
                <a:latin typeface="+mn-lt"/>
              </a:rPr>
              <a:t> shows the points of the Earth where there are gravitational alterations: in red, areas with gravitational pull above average, in blue ones where the gravitational pull is lower.</a:t>
            </a:r>
            <a:endParaRPr lang="it-IT" sz="1600" b="0" dirty="0">
              <a:latin typeface="+mn-lt"/>
            </a:endParaRPr>
          </a:p>
          <a:p>
            <a:pPr eaLnBrk="1" hangingPunct="1">
              <a:defRPr/>
            </a:pPr>
            <a:r>
              <a:rPr lang="en-US" sz="1600" dirty="0"/>
              <a:t> </a:t>
            </a:r>
            <a:endParaRPr lang="it-IT" sz="1600" dirty="0"/>
          </a:p>
        </p:txBody>
      </p:sp>
      <p:pic>
        <p:nvPicPr>
          <p:cNvPr id="79876" name="Picture 4" descr="http://4.bp.blogspot.com/_JbOknwQdKo4/SzXp7Xd_O0I/AAAAAAAACnM/3XpxigQGfak/s1600/go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2636838"/>
            <a:ext cx="2627313"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6" descr="http://www.lastampa.it/rf/image_lowres/Pub/Prod/Blogs/me-ne-vado-nello-spazio/Foto/WIN-249-548-55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3068638"/>
            <a:ext cx="224155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www.centrometeoitaliano.it/wp-content/uploads/2011/04/gravit%C3%A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341438"/>
            <a:ext cx="7583487"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www.focus.it/Community/cs/photos/universo/images/404927/original.as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312863"/>
            <a:ext cx="840105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6" descr="http://www.lastampa.it/rf/image_lowres/Pub/Prod/Blogs/me-ne-vado-nello-spazio/Foto/WIN-249-548-5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4941888"/>
            <a:ext cx="224155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341438"/>
            <a:ext cx="4608512" cy="543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5" descr="The Earth's Geo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013" y="1027113"/>
            <a:ext cx="62484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 Box 6"/>
          <p:cNvSpPr txBox="1">
            <a:spLocks noChangeArrowheads="1"/>
          </p:cNvSpPr>
          <p:nvPr/>
        </p:nvSpPr>
        <p:spPr bwMode="auto">
          <a:xfrm>
            <a:off x="2386013" y="6196013"/>
            <a:ext cx="43164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it-IT" sz="2000">
                <a:latin typeface="Arial" panose="020B0604020202020204" pitchFamily="34" charset="0"/>
              </a:rPr>
              <a:t>Geoid (meters), from GRACE satellite data</a:t>
            </a:r>
          </a:p>
        </p:txBody>
      </p:sp>
      <p:sp>
        <p:nvSpPr>
          <p:cNvPr id="92164" name="Text Box 7"/>
          <p:cNvSpPr txBox="1">
            <a:spLocks noChangeArrowheads="1"/>
          </p:cNvSpPr>
          <p:nvPr/>
        </p:nvSpPr>
        <p:spPr bwMode="auto">
          <a:xfrm>
            <a:off x="3970338" y="6156325"/>
            <a:ext cx="1555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12"/>
          <p:cNvSpPr txBox="1">
            <a:spLocks noChangeArrowheads="1"/>
          </p:cNvSpPr>
          <p:nvPr/>
        </p:nvSpPr>
        <p:spPr bwMode="auto">
          <a:xfrm>
            <a:off x="107950" y="1557338"/>
            <a:ext cx="8928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Considering the gravitational flow through a spherical surface centered on a point mass. For symmetry the gravity is the same in each point on the surface: </a:t>
            </a:r>
            <a:endParaRPr lang="it-IT" altLang="it-IT" sz="1600" dirty="0"/>
          </a:p>
          <a:p>
            <a:pPr eaLnBrk="1" hangingPunct="1">
              <a:spcBef>
                <a:spcPct val="0"/>
              </a:spcBef>
              <a:buFontTx/>
              <a:buNone/>
            </a:pPr>
            <a:r>
              <a:rPr lang="en-US" altLang="it-IT" sz="1600" dirty="0"/>
              <a:t> </a:t>
            </a:r>
            <a:endParaRPr lang="it-IT" altLang="it-IT" sz="1600" dirty="0"/>
          </a:p>
        </p:txBody>
      </p:sp>
      <p:pic>
        <p:nvPicPr>
          <p:cNvPr id="922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276475"/>
            <a:ext cx="2447925"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221" name="Object 7"/>
          <p:cNvGraphicFramePr>
            <a:graphicFrameLocks noChangeAspect="1"/>
          </p:cNvGraphicFramePr>
          <p:nvPr>
            <p:extLst>
              <p:ext uri="{D42A27DB-BD31-4B8C-83A1-F6EECF244321}">
                <p14:modId xmlns:p14="http://schemas.microsoft.com/office/powerpoint/2010/main" val="3538821308"/>
              </p:ext>
            </p:extLst>
          </p:nvPr>
        </p:nvGraphicFramePr>
        <p:xfrm>
          <a:off x="3851275" y="3330575"/>
          <a:ext cx="2808288" cy="503238"/>
        </p:xfrm>
        <a:graphic>
          <a:graphicData uri="http://schemas.openxmlformats.org/presentationml/2006/ole">
            <mc:AlternateContent xmlns:mc="http://schemas.openxmlformats.org/markup-compatibility/2006">
              <mc:Choice xmlns:v="urn:schemas-microsoft-com:vml" Requires="v">
                <p:oleObj spid="_x0000_s70666" name="Equation" r:id="rId5" imgW="2476500" imgH="444500" progId="Equation.3">
                  <p:embed/>
                </p:oleObj>
              </mc:Choice>
              <mc:Fallback>
                <p:oleObj name="Equation" r:id="rId5" imgW="2476500" imgH="444500" progId="Equation.3">
                  <p:embed/>
                  <p:pic>
                    <p:nvPicPr>
                      <p:cNvPr id="9221"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275" y="3330575"/>
                        <a:ext cx="2808288"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22" name="TextBox 25"/>
          <p:cNvSpPr txBox="1">
            <a:spLocks noChangeArrowheads="1"/>
          </p:cNvSpPr>
          <p:nvPr/>
        </p:nvSpPr>
        <p:spPr bwMode="auto">
          <a:xfrm>
            <a:off x="1547812" y="4869160"/>
            <a:ext cx="6048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For any surface the result is the same.  This is represents the Gauss law and is equivalent to </a:t>
            </a:r>
            <a:endParaRPr lang="it-IT" altLang="it-IT" sz="1600" dirty="0"/>
          </a:p>
        </p:txBody>
      </p:sp>
      <p:graphicFrame>
        <p:nvGraphicFramePr>
          <p:cNvPr id="9223" name="Object 8"/>
          <p:cNvGraphicFramePr>
            <a:graphicFrameLocks noChangeAspect="1"/>
          </p:cNvGraphicFramePr>
          <p:nvPr>
            <p:extLst>
              <p:ext uri="{D42A27DB-BD31-4B8C-83A1-F6EECF244321}">
                <p14:modId xmlns:p14="http://schemas.microsoft.com/office/powerpoint/2010/main" val="2698256211"/>
              </p:ext>
            </p:extLst>
          </p:nvPr>
        </p:nvGraphicFramePr>
        <p:xfrm>
          <a:off x="3995737" y="5518448"/>
          <a:ext cx="647700" cy="446087"/>
        </p:xfrm>
        <a:graphic>
          <a:graphicData uri="http://schemas.openxmlformats.org/presentationml/2006/ole">
            <mc:AlternateContent xmlns:mc="http://schemas.openxmlformats.org/markup-compatibility/2006">
              <mc:Choice xmlns:v="urn:schemas-microsoft-com:vml" Requires="v">
                <p:oleObj spid="_x0000_s70667" name="Equation" r:id="rId7" imgW="571252" imgH="393529" progId="Equation.3">
                  <p:embed/>
                </p:oleObj>
              </mc:Choice>
              <mc:Fallback>
                <p:oleObj name="Equation" r:id="rId7" imgW="571252" imgH="393529" progId="Equation.3">
                  <p:embed/>
                  <p:pic>
                    <p:nvPicPr>
                      <p:cNvPr id="9223"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5737" y="5518448"/>
                        <a:ext cx="647700"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33" name="Rectangle 19"/>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9234" name="Rectangle 20"/>
          <p:cNvSpPr>
            <a:spLocks noChangeArrowheads="1"/>
          </p:cNvSpPr>
          <p:nvPr/>
        </p:nvSpPr>
        <p:spPr bwMode="auto">
          <a:xfrm rot="10800000" flipV="1">
            <a:off x="755650" y="1014413"/>
            <a:ext cx="8243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600">
                <a:solidFill>
                  <a:srgbClr val="FF0000"/>
                </a:solidFill>
                <a:ea typeface="Droid Sans Fallback" charset="-128"/>
                <a:cs typeface="Times New Roman" panose="02020603050405020304" pitchFamily="18" charset="0"/>
              </a:rPr>
              <a:t>Gauss law</a:t>
            </a:r>
          </a:p>
        </p:txBody>
      </p:sp>
    </p:spTree>
    <p:extLst>
      <p:ext uri="{BB962C8B-B14F-4D97-AF65-F5344CB8AC3E}">
        <p14:creationId xmlns:p14="http://schemas.microsoft.com/office/powerpoint/2010/main" val="1446637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descr="ggm02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996950"/>
            <a:ext cx="6161087"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 Box 4"/>
          <p:cNvSpPr txBox="1">
            <a:spLocks noChangeArrowheads="1"/>
          </p:cNvSpPr>
          <p:nvPr/>
        </p:nvSpPr>
        <p:spPr bwMode="auto">
          <a:xfrm>
            <a:off x="1828800" y="6248400"/>
            <a:ext cx="571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it-IT" sz="2000">
                <a:latin typeface="Arial" panose="020B0604020202020204" pitchFamily="34" charset="0"/>
              </a:rPr>
              <a:t>Gravity anomalies (mGal), from GRACE satellite data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6"/>
          <p:cNvSpPr txBox="1">
            <a:spLocks noChangeArrowheads="1"/>
          </p:cNvSpPr>
          <p:nvPr/>
        </p:nvSpPr>
        <p:spPr bwMode="auto">
          <a:xfrm>
            <a:off x="1828800" y="6248400"/>
            <a:ext cx="571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it-IT" sz="2000">
                <a:latin typeface="Arial" panose="020B0604020202020204" pitchFamily="34" charset="0"/>
              </a:rPr>
              <a:t>Gravity anomalies (mGal), from GRACE satellite data</a:t>
            </a:r>
          </a:p>
        </p:txBody>
      </p:sp>
      <p:pic>
        <p:nvPicPr>
          <p:cNvPr id="94211" name="Picture 8" descr="Gravity anomalies from 363 days of GRACE data (GGM02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388" y="981075"/>
            <a:ext cx="69818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6" descr="FIG040405D_EIGEN-CHGR01C_web_1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3113"/>
            <a:ext cx="6084888" cy="608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descr="FIG040405D_EIGEN-CHGR01C_web_2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6021388"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descr="FIG040405D_EIGEN-CHGR01C_web_3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3113"/>
            <a:ext cx="6084888" cy="608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3" descr="FIG040405D_EIGEN-CHGR01C_web_4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777875"/>
            <a:ext cx="6080125"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3" descr="FIG040405D_EIGEN-CHGR01C_web_5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3113"/>
            <a:ext cx="6084888" cy="608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 descr="FIG040405D_EIGEN-CHGR01C_web_6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594995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3" descr="FIG040405D_EIGEN-CHGR01C_web_7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6021388"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descr="FIG040405D_EIGEN-CHGR01C_web_8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6021388"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BC2DFFB-BBF7-48AD-B8F9-2A6627046FC5}" type="slidenum">
              <a:rPr lang="it-IT" altLang="it-IT" sz="1400" b="1" smtClean="0"/>
              <a:pPr>
                <a:spcBef>
                  <a:spcPct val="0"/>
                </a:spcBef>
                <a:buFontTx/>
                <a:buNone/>
              </a:pPr>
              <a:t>6</a:t>
            </a:fld>
            <a:endParaRPr lang="it-IT" altLang="it-IT" sz="1400" b="1"/>
          </a:p>
        </p:txBody>
      </p:sp>
      <p:sp>
        <p:nvSpPr>
          <p:cNvPr id="11267" name="TextBox 12"/>
          <p:cNvSpPr txBox="1">
            <a:spLocks noChangeArrowheads="1"/>
          </p:cNvSpPr>
          <p:nvPr/>
        </p:nvSpPr>
        <p:spPr bwMode="auto">
          <a:xfrm>
            <a:off x="107950" y="1841807"/>
            <a:ext cx="89281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The Gauss law implies that the gravitational potential outside of an extended body (sphere) with total mass M is equal to that due to a point mass placed at the center of gravity of the extended body.</a:t>
            </a:r>
            <a:br>
              <a:rPr lang="en-US" altLang="it-IT" sz="1600"/>
            </a:br>
            <a:r>
              <a:rPr lang="en-US" altLang="it-IT" sz="1600"/>
              <a:t>Therefore, if the Earth were perfectly spherical and non-rotating with a density distribution depending only on the radius ρ = ρ (r), the external gravitational potential would simply</a:t>
            </a:r>
            <a:endParaRPr lang="it-IT" altLang="it-IT" sz="1600"/>
          </a:p>
        </p:txBody>
      </p:sp>
      <p:graphicFrame>
        <p:nvGraphicFramePr>
          <p:cNvPr id="11268" name="Object 9"/>
          <p:cNvGraphicFramePr>
            <a:graphicFrameLocks noChangeAspect="1"/>
          </p:cNvGraphicFramePr>
          <p:nvPr>
            <p:extLst>
              <p:ext uri="{D42A27DB-BD31-4B8C-83A1-F6EECF244321}">
                <p14:modId xmlns:p14="http://schemas.microsoft.com/office/powerpoint/2010/main" val="2117237091"/>
              </p:ext>
            </p:extLst>
          </p:nvPr>
        </p:nvGraphicFramePr>
        <p:xfrm>
          <a:off x="3059832" y="3359241"/>
          <a:ext cx="741363" cy="488950"/>
        </p:xfrm>
        <a:graphic>
          <a:graphicData uri="http://schemas.openxmlformats.org/presentationml/2006/ole">
            <mc:AlternateContent xmlns:mc="http://schemas.openxmlformats.org/markup-compatibility/2006">
              <mc:Choice xmlns:v="urn:schemas-microsoft-com:vml" Requires="v">
                <p:oleObj spid="_x0000_s11320" name="Equation" r:id="rId4" imgW="596641" imgH="393529" progId="Equation.3">
                  <p:embed/>
                </p:oleObj>
              </mc:Choice>
              <mc:Fallback>
                <p:oleObj name="Equation" r:id="rId4" imgW="596641" imgH="393529"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3359241"/>
                        <a:ext cx="741363"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69" name="TextBox 22"/>
          <p:cNvSpPr txBox="1">
            <a:spLocks noChangeArrowheads="1"/>
          </p:cNvSpPr>
          <p:nvPr/>
        </p:nvSpPr>
        <p:spPr bwMode="auto">
          <a:xfrm>
            <a:off x="4678453" y="3480363"/>
            <a:ext cx="2397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dirty="0"/>
              <a:t>Newtonian potential</a:t>
            </a:r>
            <a:endParaRPr lang="it-IT" altLang="it-IT" sz="2000" dirty="0"/>
          </a:p>
        </p:txBody>
      </p:sp>
      <p:sp>
        <p:nvSpPr>
          <p:cNvPr id="11270" name="TextBox 23"/>
          <p:cNvSpPr txBox="1">
            <a:spLocks noChangeArrowheads="1"/>
          </p:cNvSpPr>
          <p:nvPr/>
        </p:nvSpPr>
        <p:spPr bwMode="auto">
          <a:xfrm>
            <a:off x="204032" y="4581128"/>
            <a:ext cx="89281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with the distance r between the center of the Earth and the mass of Earth M. Gravity would be equal on each point on the Earth's surface. The value of the gravitational acceleration on the Earth's surface varies, however - although less than a hundredth - with an average value of about 9.8 ms</a:t>
            </a:r>
            <a:r>
              <a:rPr lang="en-US" altLang="it-IT" sz="1600" baseline="30000" dirty="0"/>
              <a:t>-2</a:t>
            </a:r>
            <a:r>
              <a:rPr lang="en-US" altLang="it-IT" sz="1600" dirty="0"/>
              <a:t> (981 cms</a:t>
            </a:r>
            <a:r>
              <a:rPr lang="en-US" altLang="it-IT" sz="1600" baseline="30000" dirty="0"/>
              <a:t>-2</a:t>
            </a:r>
            <a:r>
              <a:rPr lang="en-US" altLang="it-IT" sz="1600" dirty="0"/>
              <a:t> = 980 gal).</a:t>
            </a:r>
            <a:br>
              <a:rPr lang="en-US" altLang="it-IT" sz="1600" dirty="0"/>
            </a:br>
            <a:endParaRPr lang="it-IT" altLang="it-IT" sz="16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descr="FIG040405D_EIGEN-CHGR01C_web_9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836613"/>
            <a:ext cx="6030913" cy="603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341438"/>
            <a:ext cx="6500813"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BC2DFFB-BBF7-48AD-B8F9-2A6627046FC5}" type="slidenum">
              <a:rPr lang="it-IT" altLang="it-IT" sz="1400" b="1" smtClean="0"/>
              <a:pPr>
                <a:spcBef>
                  <a:spcPct val="0"/>
                </a:spcBef>
                <a:buFontTx/>
                <a:buNone/>
              </a:pPr>
              <a:t>7</a:t>
            </a:fld>
            <a:endParaRPr lang="it-IT" altLang="it-IT" sz="1400" b="1"/>
          </a:p>
        </p:txBody>
      </p:sp>
      <p:sp>
        <p:nvSpPr>
          <p:cNvPr id="11270" name="TextBox 23"/>
          <p:cNvSpPr txBox="1">
            <a:spLocks noChangeArrowheads="1"/>
          </p:cNvSpPr>
          <p:nvPr/>
        </p:nvSpPr>
        <p:spPr bwMode="auto">
          <a:xfrm>
            <a:off x="215900" y="1412776"/>
            <a:ext cx="89281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br>
              <a:rPr lang="en-US" altLang="it-IT" sz="1600" dirty="0"/>
            </a:br>
            <a:r>
              <a:rPr lang="en-US" altLang="it-IT" sz="1600" dirty="0"/>
              <a:t>The Earth, in fact, differs from spherical to one three-hundredth. It is flattened at the poles and bulging in the equatorial zones, very similar to an ellipsoid of rotation. The flattening of the Earth is given by</a:t>
            </a:r>
            <a:endParaRPr lang="it-IT" altLang="it-IT" sz="1600" dirty="0"/>
          </a:p>
        </p:txBody>
      </p:sp>
      <p:graphicFrame>
        <p:nvGraphicFramePr>
          <p:cNvPr id="11271" name="Object 10"/>
          <p:cNvGraphicFramePr>
            <a:graphicFrameLocks noChangeAspect="1"/>
          </p:cNvGraphicFramePr>
          <p:nvPr>
            <p:extLst>
              <p:ext uri="{D42A27DB-BD31-4B8C-83A1-F6EECF244321}">
                <p14:modId xmlns:p14="http://schemas.microsoft.com/office/powerpoint/2010/main" val="1100150258"/>
              </p:ext>
            </p:extLst>
          </p:nvPr>
        </p:nvGraphicFramePr>
        <p:xfrm>
          <a:off x="3491880" y="2673748"/>
          <a:ext cx="792162" cy="501650"/>
        </p:xfrm>
        <a:graphic>
          <a:graphicData uri="http://schemas.openxmlformats.org/presentationml/2006/ole">
            <mc:AlternateContent xmlns:mc="http://schemas.openxmlformats.org/markup-compatibility/2006">
              <mc:Choice xmlns:v="urn:schemas-microsoft-com:vml" Requires="v">
                <p:oleObj spid="_x0000_s71688" name="Equation" r:id="rId4" imgW="622030" imgH="393529" progId="Equation.3">
                  <p:embed/>
                </p:oleObj>
              </mc:Choice>
              <mc:Fallback>
                <p:oleObj name="Equation" r:id="rId4" imgW="622030" imgH="393529" progId="Equation.3">
                  <p:embed/>
                  <p:pic>
                    <p:nvPicPr>
                      <p:cNvPr id="11271"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2673748"/>
                        <a:ext cx="792162"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72" name="TextBox 36"/>
          <p:cNvSpPr txBox="1">
            <a:spLocks noChangeArrowheads="1"/>
          </p:cNvSpPr>
          <p:nvPr/>
        </p:nvSpPr>
        <p:spPr bwMode="auto">
          <a:xfrm>
            <a:off x="107950" y="3688711"/>
            <a:ext cx="8928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where a and b are polar and equatorial radius, respectively. The most recent value of f is given by f = 1 / 298,247.</a:t>
            </a:r>
            <a:br>
              <a:rPr lang="en-US" altLang="it-IT" sz="1600"/>
            </a:br>
            <a:r>
              <a:rPr lang="en-US" altLang="it-IT" sz="1600"/>
              <a:t>The radius of the ellipsoid of rotation is given (to the first term in f) from</a:t>
            </a:r>
            <a:endParaRPr lang="it-IT" altLang="it-IT" sz="1600"/>
          </a:p>
        </p:txBody>
      </p:sp>
      <p:graphicFrame>
        <p:nvGraphicFramePr>
          <p:cNvPr id="11273" name="Object 11"/>
          <p:cNvGraphicFramePr>
            <a:graphicFrameLocks noChangeAspect="1"/>
          </p:cNvGraphicFramePr>
          <p:nvPr>
            <p:extLst>
              <p:ext uri="{D42A27DB-BD31-4B8C-83A1-F6EECF244321}">
                <p14:modId xmlns:p14="http://schemas.microsoft.com/office/powerpoint/2010/main" val="145975405"/>
              </p:ext>
            </p:extLst>
          </p:nvPr>
        </p:nvGraphicFramePr>
        <p:xfrm>
          <a:off x="3175162" y="4939979"/>
          <a:ext cx="1512887" cy="315913"/>
        </p:xfrm>
        <a:graphic>
          <a:graphicData uri="http://schemas.openxmlformats.org/presentationml/2006/ole">
            <mc:AlternateContent xmlns:mc="http://schemas.openxmlformats.org/markup-compatibility/2006">
              <mc:Choice xmlns:v="urn:schemas-microsoft-com:vml" Requires="v">
                <p:oleObj spid="_x0000_s71689" name="Equation" r:id="rId6" imgW="1091726" imgH="228501" progId="Equation.3">
                  <p:embed/>
                </p:oleObj>
              </mc:Choice>
              <mc:Fallback>
                <p:oleObj name="Equation" r:id="rId6" imgW="1091726" imgH="228501" progId="Equation.3">
                  <p:embed/>
                  <p:pic>
                    <p:nvPicPr>
                      <p:cNvPr id="11273"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162" y="4939979"/>
                        <a:ext cx="1512887"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74" name="TextBox 38"/>
          <p:cNvSpPr txBox="1">
            <a:spLocks noChangeArrowheads="1"/>
          </p:cNvSpPr>
          <p:nvPr/>
        </p:nvSpPr>
        <p:spPr bwMode="auto">
          <a:xfrm>
            <a:off x="223999" y="5900322"/>
            <a:ext cx="89281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where </a:t>
            </a:r>
            <a:r>
              <a:rPr lang="el-GR" altLang="it-IT" sz="1600"/>
              <a:t>ϕ</a:t>
            </a:r>
            <a:r>
              <a:rPr lang="en-US" altLang="it-IT" sz="1600"/>
              <a:t> is latitude, a=6378.14km ,b=6356.75 km.</a:t>
            </a:r>
            <a:endParaRPr lang="it-IT" altLang="it-IT" sz="1600"/>
          </a:p>
        </p:txBody>
      </p:sp>
    </p:spTree>
    <p:extLst>
      <p:ext uri="{BB962C8B-B14F-4D97-AF65-F5344CB8AC3E}">
        <p14:creationId xmlns:p14="http://schemas.microsoft.com/office/powerpoint/2010/main" val="293320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8762B87-8D34-42D3-9D9A-3CF2609E0FAA}" type="slidenum">
              <a:rPr lang="it-IT" altLang="it-IT" sz="1400" b="1" smtClean="0"/>
              <a:pPr>
                <a:spcBef>
                  <a:spcPct val="0"/>
                </a:spcBef>
                <a:buFontTx/>
                <a:buNone/>
              </a:pPr>
              <a:t>8</a:t>
            </a:fld>
            <a:endParaRPr lang="it-IT" altLang="it-IT" sz="1400" b="1"/>
          </a:p>
        </p:txBody>
      </p:sp>
      <p:sp>
        <p:nvSpPr>
          <p:cNvPr id="13315" name="TextBox 12"/>
          <p:cNvSpPr txBox="1">
            <a:spLocks noChangeArrowheads="1"/>
          </p:cNvSpPr>
          <p:nvPr/>
        </p:nvSpPr>
        <p:spPr bwMode="auto">
          <a:xfrm>
            <a:off x="107950" y="1557338"/>
            <a:ext cx="8928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Also the deviation of the external gravitational field of the Newtonian potential is of the order of the three hundredth and less still. Before the advent of artificial satellites had failed (with earthly measures) to determine the first correction J</a:t>
            </a:r>
            <a:r>
              <a:rPr lang="en-US" altLang="it-IT" sz="1600" baseline="-25000"/>
              <a:t>2</a:t>
            </a:r>
            <a:r>
              <a:rPr lang="en-US" altLang="it-IT" sz="1600"/>
              <a:t> of the Newtonian gravitational field</a:t>
            </a:r>
            <a:endParaRPr lang="it-IT" altLang="it-IT" sz="1600"/>
          </a:p>
        </p:txBody>
      </p:sp>
      <p:sp>
        <p:nvSpPr>
          <p:cNvPr id="13316" name="TextBox 7"/>
          <p:cNvSpPr txBox="1">
            <a:spLocks noChangeArrowheads="1"/>
          </p:cNvSpPr>
          <p:nvPr/>
        </p:nvSpPr>
        <p:spPr bwMode="auto">
          <a:xfrm>
            <a:off x="2491192" y="990600"/>
            <a:ext cx="4502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dirty="0"/>
              <a:t>DEVIATION IN SFERIC SIMMETRY</a:t>
            </a:r>
            <a:endParaRPr lang="it-IT" altLang="it-IT" sz="2000" dirty="0"/>
          </a:p>
        </p:txBody>
      </p:sp>
      <p:graphicFrame>
        <p:nvGraphicFramePr>
          <p:cNvPr id="13317" name="Object 5"/>
          <p:cNvGraphicFramePr>
            <a:graphicFrameLocks noChangeAspect="1"/>
          </p:cNvGraphicFramePr>
          <p:nvPr/>
        </p:nvGraphicFramePr>
        <p:xfrm>
          <a:off x="1547813" y="2781300"/>
          <a:ext cx="1955800" cy="533400"/>
        </p:xfrm>
        <a:graphic>
          <a:graphicData uri="http://schemas.openxmlformats.org/presentationml/2006/ole">
            <mc:AlternateContent xmlns:mc="http://schemas.openxmlformats.org/markup-compatibility/2006">
              <mc:Choice xmlns:v="urn:schemas-microsoft-com:vml" Requires="v">
                <p:oleObj spid="_x0000_s13377" name="Equation" r:id="rId4" imgW="1955800" imgH="533400" progId="Equation.3">
                  <p:embed/>
                </p:oleObj>
              </mc:Choice>
              <mc:Fallback>
                <p:oleObj name="Equation" r:id="rId4" imgW="1955800" imgH="5334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2781300"/>
                        <a:ext cx="19558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 name="TextBox 16"/>
          <p:cNvSpPr txBox="1"/>
          <p:nvPr/>
        </p:nvSpPr>
        <p:spPr>
          <a:xfrm>
            <a:off x="3779838" y="2781300"/>
            <a:ext cx="623887" cy="338138"/>
          </a:xfrm>
          <a:prstGeom prst="rect">
            <a:avLst/>
          </a:prstGeom>
          <a:noFill/>
        </p:spPr>
        <p:txBody>
          <a:bodyPr wrap="none">
            <a:spAutoFit/>
          </a:bodyPr>
          <a:lstStyle/>
          <a:p>
            <a:pPr eaLnBrk="1" hangingPunct="1">
              <a:defRPr/>
            </a:pPr>
            <a:r>
              <a:rPr lang="it-IT" sz="1600" dirty="0">
                <a:latin typeface="+mn-lt"/>
                <a:cs typeface="Arial" charset="0"/>
              </a:rPr>
              <a:t>with </a:t>
            </a:r>
          </a:p>
        </p:txBody>
      </p:sp>
      <p:graphicFrame>
        <p:nvGraphicFramePr>
          <p:cNvPr id="13319" name="Object 6"/>
          <p:cNvGraphicFramePr>
            <a:graphicFrameLocks noChangeAspect="1"/>
          </p:cNvGraphicFramePr>
          <p:nvPr/>
        </p:nvGraphicFramePr>
        <p:xfrm>
          <a:off x="4643438" y="2852738"/>
          <a:ext cx="723900" cy="419100"/>
        </p:xfrm>
        <a:graphic>
          <a:graphicData uri="http://schemas.openxmlformats.org/presentationml/2006/ole">
            <mc:AlternateContent xmlns:mc="http://schemas.openxmlformats.org/markup-compatibility/2006">
              <mc:Choice xmlns:v="urn:schemas-microsoft-com:vml" Requires="v">
                <p:oleObj spid="_x0000_s13378" name="Equation" r:id="rId6" imgW="723586" imgH="418918" progId="Equation.3">
                  <p:embed/>
                </p:oleObj>
              </mc:Choice>
              <mc:Fallback>
                <p:oleObj name="Equation" r:id="rId6" imgW="723586" imgH="418918"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438" y="2852738"/>
                        <a:ext cx="7239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TextBox 18"/>
          <p:cNvSpPr txBox="1"/>
          <p:nvPr/>
        </p:nvSpPr>
        <p:spPr>
          <a:xfrm>
            <a:off x="5759450" y="2492375"/>
            <a:ext cx="3384550" cy="1323975"/>
          </a:xfrm>
          <a:prstGeom prst="rect">
            <a:avLst/>
          </a:prstGeom>
          <a:noFill/>
        </p:spPr>
        <p:txBody>
          <a:bodyPr>
            <a:spAutoFit/>
          </a:bodyPr>
          <a:lstStyle/>
          <a:p>
            <a:pPr eaLnBrk="1" hangingPunct="1">
              <a:defRPr/>
            </a:pPr>
            <a:r>
              <a:rPr lang="it-IT" sz="1600" dirty="0">
                <a:latin typeface="+mn-lt"/>
                <a:cs typeface="Arial" charset="0"/>
              </a:rPr>
              <a:t>C= </a:t>
            </a:r>
            <a:r>
              <a:rPr lang="en-US" sz="1600" dirty="0"/>
              <a:t>the inertial moment respect to the polar axes</a:t>
            </a:r>
            <a:endParaRPr lang="it-IT" sz="1600" dirty="0">
              <a:latin typeface="+mn-lt"/>
              <a:cs typeface="Arial" charset="0"/>
            </a:endParaRPr>
          </a:p>
          <a:p>
            <a:pPr eaLnBrk="1" hangingPunct="1">
              <a:defRPr/>
            </a:pPr>
            <a:r>
              <a:rPr lang="el-GR" sz="1600" dirty="0">
                <a:latin typeface="+mn-lt"/>
                <a:cs typeface="Arial" charset="0"/>
              </a:rPr>
              <a:t>Ᾱ</a:t>
            </a:r>
            <a:r>
              <a:rPr lang="it-IT" sz="1600" dirty="0">
                <a:latin typeface="+mn-lt"/>
                <a:cs typeface="Arial" charset="0"/>
              </a:rPr>
              <a:t>= </a:t>
            </a:r>
            <a:r>
              <a:rPr lang="en-US" sz="1600" dirty="0"/>
              <a:t>is the average inertial moment respect to the equatorial axes</a:t>
            </a:r>
            <a:endParaRPr lang="it-IT" sz="1600" dirty="0"/>
          </a:p>
          <a:p>
            <a:pPr eaLnBrk="1" hangingPunct="1">
              <a:defRPr/>
            </a:pPr>
            <a:endParaRPr lang="it-IT" sz="1600" dirty="0">
              <a:latin typeface="+mn-lt"/>
              <a:cs typeface="Arial" charset="0"/>
            </a:endParaRPr>
          </a:p>
        </p:txBody>
      </p:sp>
      <p:graphicFrame>
        <p:nvGraphicFramePr>
          <p:cNvPr id="13321" name="Object 7"/>
          <p:cNvGraphicFramePr>
            <a:graphicFrameLocks noChangeAspect="1"/>
          </p:cNvGraphicFramePr>
          <p:nvPr/>
        </p:nvGraphicFramePr>
        <p:xfrm>
          <a:off x="179388" y="3573463"/>
          <a:ext cx="1951037" cy="503237"/>
        </p:xfrm>
        <a:graphic>
          <a:graphicData uri="http://schemas.openxmlformats.org/presentationml/2006/ole">
            <mc:AlternateContent xmlns:mc="http://schemas.openxmlformats.org/markup-compatibility/2006">
              <mc:Choice xmlns:v="urn:schemas-microsoft-com:vml" Requires="v">
                <p:oleObj spid="_x0000_s13379" name="Equation" r:id="rId8" imgW="1524000" imgH="393700" progId="Equation.3">
                  <p:embed/>
                </p:oleObj>
              </mc:Choice>
              <mc:Fallback>
                <p:oleObj name="Equation" r:id="rId8" imgW="1524000" imgH="393700"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388" y="3573463"/>
                        <a:ext cx="1951037"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TextBox 20"/>
          <p:cNvSpPr txBox="1"/>
          <p:nvPr/>
        </p:nvSpPr>
        <p:spPr>
          <a:xfrm>
            <a:off x="2268538" y="3644900"/>
            <a:ext cx="6345237" cy="338138"/>
          </a:xfrm>
          <a:prstGeom prst="rect">
            <a:avLst/>
          </a:prstGeom>
          <a:noFill/>
        </p:spPr>
        <p:txBody>
          <a:bodyPr wrap="none">
            <a:spAutoFit/>
          </a:bodyPr>
          <a:lstStyle/>
          <a:p>
            <a:pPr eaLnBrk="1" hangingPunct="1">
              <a:defRPr/>
            </a:pPr>
            <a:r>
              <a:rPr lang="en-US" sz="1600" dirty="0"/>
              <a:t>is the second Legendre’s polynomial and</a:t>
            </a:r>
            <a:r>
              <a:rPr lang="it-IT" sz="1600" dirty="0">
                <a:latin typeface="+mn-lt"/>
                <a:cs typeface="Arial" charset="0"/>
              </a:rPr>
              <a:t> </a:t>
            </a:r>
            <a:r>
              <a:rPr lang="el-GR" sz="1600" dirty="0">
                <a:latin typeface="+mn-lt"/>
                <a:cs typeface="Arial" charset="0"/>
              </a:rPr>
              <a:t>Θ</a:t>
            </a:r>
            <a:r>
              <a:rPr lang="it-IT" sz="1600" dirty="0">
                <a:latin typeface="+mn-lt"/>
                <a:cs typeface="Arial" charset="0"/>
              </a:rPr>
              <a:t> </a:t>
            </a:r>
            <a:r>
              <a:rPr lang="en-US" sz="1600" dirty="0"/>
              <a:t>is the </a:t>
            </a:r>
            <a:r>
              <a:rPr lang="en-US" sz="1600" dirty="0" err="1"/>
              <a:t>colatitude</a:t>
            </a:r>
            <a:r>
              <a:rPr lang="en-US" sz="1600" dirty="0"/>
              <a:t> </a:t>
            </a:r>
            <a:r>
              <a:rPr lang="it-IT" sz="1600" dirty="0">
                <a:latin typeface="+mn-lt"/>
                <a:cs typeface="Arial" charset="0"/>
              </a:rPr>
              <a:t>: </a:t>
            </a:r>
            <a:r>
              <a:rPr lang="el-GR" sz="1600" dirty="0">
                <a:latin typeface="+mn-lt"/>
                <a:cs typeface="Arial" charset="0"/>
              </a:rPr>
              <a:t>Θ</a:t>
            </a:r>
            <a:r>
              <a:rPr lang="it-IT" sz="1600" dirty="0">
                <a:latin typeface="+mn-lt"/>
                <a:cs typeface="Arial" charset="0"/>
              </a:rPr>
              <a:t>=</a:t>
            </a:r>
            <a:r>
              <a:rPr lang="el-GR" sz="1600" dirty="0">
                <a:latin typeface="+mn-lt"/>
                <a:cs typeface="Arial" charset="0"/>
              </a:rPr>
              <a:t>π</a:t>
            </a:r>
            <a:r>
              <a:rPr lang="it-IT" sz="1600" dirty="0">
                <a:latin typeface="+mn-lt"/>
                <a:cs typeface="Arial" charset="0"/>
              </a:rPr>
              <a:t>/2-</a:t>
            </a:r>
            <a:r>
              <a:rPr lang="el-GR" sz="1600" dirty="0">
                <a:latin typeface="+mn-lt"/>
                <a:cs typeface="Arial" charset="0"/>
              </a:rPr>
              <a:t>ϕ</a:t>
            </a:r>
            <a:r>
              <a:rPr lang="it-IT" sz="1600" dirty="0">
                <a:latin typeface="+mn-lt"/>
                <a:cs typeface="Arial" charset="0"/>
              </a:rPr>
              <a:t> </a:t>
            </a:r>
          </a:p>
        </p:txBody>
      </p:sp>
      <p:sp>
        <p:nvSpPr>
          <p:cNvPr id="25" name="TextBox 24"/>
          <p:cNvSpPr txBox="1"/>
          <p:nvPr/>
        </p:nvSpPr>
        <p:spPr>
          <a:xfrm>
            <a:off x="179388" y="4149725"/>
            <a:ext cx="3413125" cy="338138"/>
          </a:xfrm>
          <a:prstGeom prst="rect">
            <a:avLst/>
          </a:prstGeom>
          <a:noFill/>
        </p:spPr>
        <p:txBody>
          <a:bodyPr wrap="none">
            <a:spAutoFit/>
          </a:bodyPr>
          <a:lstStyle/>
          <a:p>
            <a:pPr eaLnBrk="1" hangingPunct="1">
              <a:defRPr/>
            </a:pPr>
            <a:r>
              <a:rPr lang="en-US" sz="1600" dirty="0"/>
              <a:t>The present value is</a:t>
            </a:r>
            <a:r>
              <a:rPr lang="it-IT" sz="1600" dirty="0">
                <a:latin typeface="+mn-lt"/>
                <a:cs typeface="Arial" charset="0"/>
              </a:rPr>
              <a:t> J</a:t>
            </a:r>
            <a:r>
              <a:rPr lang="it-IT" sz="1600" baseline="-25000" dirty="0">
                <a:latin typeface="+mn-lt"/>
                <a:cs typeface="Arial" charset="0"/>
              </a:rPr>
              <a:t>2</a:t>
            </a:r>
            <a:r>
              <a:rPr lang="it-IT" sz="1600" dirty="0">
                <a:latin typeface="+mn-lt"/>
                <a:cs typeface="Arial" charset="0"/>
              </a:rPr>
              <a:t>= 1082.65x10</a:t>
            </a:r>
            <a:r>
              <a:rPr lang="it-IT" sz="1600" baseline="30000" dirty="0">
                <a:latin typeface="+mn-lt"/>
                <a:cs typeface="Arial" charset="0"/>
              </a:rPr>
              <a:t>-6</a:t>
            </a:r>
          </a:p>
        </p:txBody>
      </p:sp>
      <p:pic>
        <p:nvPicPr>
          <p:cNvPr id="1332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1500" y="4508500"/>
            <a:ext cx="236696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5" name="TextBox 25"/>
          <p:cNvSpPr txBox="1">
            <a:spLocks noChangeArrowheads="1"/>
          </p:cNvSpPr>
          <p:nvPr/>
        </p:nvSpPr>
        <p:spPr bwMode="auto">
          <a:xfrm>
            <a:off x="250825" y="4652963"/>
            <a:ext cx="5041900"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600"/>
              <a:t>J</a:t>
            </a:r>
            <a:r>
              <a:rPr lang="en-US" altLang="it-IT" sz="1600" baseline="-25000"/>
              <a:t>2</a:t>
            </a:r>
            <a:r>
              <a:rPr lang="en-US" altLang="it-IT" sz="1600"/>
              <a:t> measures the deviation of the real gravitational field of the Earth from spherical symmetry. Its contribution makes you that an artificial satellite revolves around the Earth on an orbital plane that rotates in turn retrograde, fixed prejudice to its inclination to the equatorial plane of the Earth: regression orbit. </a:t>
            </a:r>
            <a:endParaRPr lang="it-IT" altLang="it-IT" sz="1600"/>
          </a:p>
          <a:p>
            <a:pPr eaLnBrk="1" hangingPunct="1">
              <a:spcBef>
                <a:spcPct val="0"/>
              </a:spcBef>
              <a:buFontTx/>
              <a:buNone/>
            </a:pPr>
            <a:r>
              <a:rPr lang="en-US" altLang="it-IT" sz="1600"/>
              <a:t> </a:t>
            </a:r>
            <a:endParaRPr lang="it-IT" altLang="it-IT" sz="1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EB6EB28-538F-4A57-A9A5-58746389E086}" type="slidenum">
              <a:rPr lang="it-IT" altLang="it-IT" sz="1400" b="1" smtClean="0"/>
              <a:pPr>
                <a:spcBef>
                  <a:spcPct val="0"/>
                </a:spcBef>
                <a:buFontTx/>
                <a:buNone/>
              </a:pPr>
              <a:t>9</a:t>
            </a:fld>
            <a:endParaRPr lang="it-IT" altLang="it-IT" sz="1400" b="1"/>
          </a:p>
        </p:txBody>
      </p:sp>
      <p:sp>
        <p:nvSpPr>
          <p:cNvPr id="15363" name="TextBox 12"/>
          <p:cNvSpPr txBox="1">
            <a:spLocks noChangeArrowheads="1"/>
          </p:cNvSpPr>
          <p:nvPr/>
        </p:nvSpPr>
        <p:spPr bwMode="auto">
          <a:xfrm>
            <a:off x="227013" y="1779588"/>
            <a:ext cx="89281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The gravitational potential can be developed in spherical functions, the so-called eigenfunctions of the sphere (sums of sines and cosines, grouped in a certain way, of the latitude and longitude variables).</a:t>
            </a:r>
            <a:endParaRPr lang="it-IT" altLang="it-IT" sz="1600"/>
          </a:p>
          <a:p>
            <a:pPr eaLnBrk="1" hangingPunct="1">
              <a:spcBef>
                <a:spcPct val="0"/>
              </a:spcBef>
              <a:buFontTx/>
              <a:buNone/>
            </a:pPr>
            <a:r>
              <a:rPr lang="en-US" altLang="it-IT" sz="1600"/>
              <a:t> </a:t>
            </a:r>
            <a:endParaRPr lang="it-IT" altLang="it-IT" sz="1600"/>
          </a:p>
        </p:txBody>
      </p:sp>
      <p:sp>
        <p:nvSpPr>
          <p:cNvPr id="8" name="TextBox 7"/>
          <p:cNvSpPr txBox="1"/>
          <p:nvPr/>
        </p:nvSpPr>
        <p:spPr>
          <a:xfrm>
            <a:off x="3492500" y="981075"/>
            <a:ext cx="1584325" cy="400050"/>
          </a:xfrm>
          <a:prstGeom prst="rect">
            <a:avLst/>
          </a:prstGeom>
          <a:noFill/>
        </p:spPr>
        <p:txBody>
          <a:bodyPr wrap="none">
            <a:spAutoFit/>
          </a:bodyPr>
          <a:lstStyle/>
          <a:p>
            <a:pPr eaLnBrk="1" hangingPunct="1">
              <a:defRPr/>
            </a:pPr>
            <a:r>
              <a:rPr lang="it-IT" dirty="0">
                <a:latin typeface="+mn-lt"/>
                <a:cs typeface="Arial" charset="0"/>
              </a:rPr>
              <a:t>General case</a:t>
            </a:r>
          </a:p>
        </p:txBody>
      </p:sp>
      <p:graphicFrame>
        <p:nvGraphicFramePr>
          <p:cNvPr id="15365" name="Object 5"/>
          <p:cNvGraphicFramePr>
            <a:graphicFrameLocks noChangeAspect="1"/>
          </p:cNvGraphicFramePr>
          <p:nvPr/>
        </p:nvGraphicFramePr>
        <p:xfrm>
          <a:off x="395288" y="2997200"/>
          <a:ext cx="8408987" cy="857250"/>
        </p:xfrm>
        <a:graphic>
          <a:graphicData uri="http://schemas.openxmlformats.org/presentationml/2006/ole">
            <mc:AlternateContent xmlns:mc="http://schemas.openxmlformats.org/markup-compatibility/2006">
              <mc:Choice xmlns:v="urn:schemas-microsoft-com:vml" Requires="v">
                <p:oleObj spid="_x0000_s15384" name="Equation" r:id="rId4" imgW="5232400" imgH="533400" progId="Equation.3">
                  <p:embed/>
                </p:oleObj>
              </mc:Choice>
              <mc:Fallback>
                <p:oleObj name="Equation" r:id="rId4" imgW="5232400" imgH="5334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997200"/>
                        <a:ext cx="8408987"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66" name="TextBox 22"/>
          <p:cNvSpPr txBox="1">
            <a:spLocks noChangeArrowheads="1"/>
          </p:cNvSpPr>
          <p:nvPr/>
        </p:nvSpPr>
        <p:spPr bwMode="auto">
          <a:xfrm>
            <a:off x="215900" y="4292600"/>
            <a:ext cx="89281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with P</a:t>
            </a:r>
            <a:r>
              <a:rPr lang="en-US" altLang="it-IT" sz="1600" baseline="-25000"/>
              <a:t>nm</a:t>
            </a:r>
            <a:r>
              <a:rPr lang="en-US" altLang="it-IT" sz="1600"/>
              <a:t> (cosΘ) associated Legendre polynomials (of order n than cosΘ and sinΘ) and J</a:t>
            </a:r>
            <a:r>
              <a:rPr lang="en-US" altLang="it-IT" sz="1600" baseline="-25000"/>
              <a:t>n</a:t>
            </a:r>
            <a:r>
              <a:rPr lang="en-US" altLang="it-IT" sz="1600"/>
              <a:t>, A</a:t>
            </a:r>
            <a:r>
              <a:rPr lang="en-US" altLang="it-IT" sz="1600" baseline="-25000"/>
              <a:t>nm</a:t>
            </a:r>
            <a:r>
              <a:rPr lang="en-US" altLang="it-IT" sz="1600"/>
              <a:t>, B</a:t>
            </a:r>
            <a:r>
              <a:rPr lang="en-US" altLang="it-IT" sz="1600" baseline="-25000"/>
              <a:t>nm</a:t>
            </a:r>
            <a:r>
              <a:rPr lang="en-US" altLang="it-IT" sz="1600"/>
              <a:t> are the gravitational moments (to be determined experimentally). Note that the terms of first order in Θ (n = 1) do not appear, having chosen the center of gravity of the Earth as origin of the reference system!</a:t>
            </a:r>
            <a:br>
              <a:rPr lang="en-US" altLang="it-IT" sz="1600"/>
            </a:br>
            <a:r>
              <a:rPr lang="en-US" altLang="it-IT" sz="1600"/>
              <a:t>By the early '60s were known a ten zonal moment J</a:t>
            </a:r>
            <a:r>
              <a:rPr lang="en-US" altLang="it-IT" sz="1600" baseline="-25000"/>
              <a:t>n</a:t>
            </a:r>
            <a:r>
              <a:rPr lang="en-US" altLang="it-IT" sz="1600"/>
              <a:t> (generating secular perturbations in the orbits of artificial satellites) and a ten tesseral moment A</a:t>
            </a:r>
            <a:r>
              <a:rPr lang="en-US" altLang="it-IT" sz="1600" baseline="-25000"/>
              <a:t>nm</a:t>
            </a:r>
            <a:r>
              <a:rPr lang="en-US" altLang="it-IT" sz="1600"/>
              <a:t>, B</a:t>
            </a:r>
            <a:r>
              <a:rPr lang="en-US" altLang="it-IT" sz="1600" baseline="-25000"/>
              <a:t>nm </a:t>
            </a:r>
            <a:r>
              <a:rPr lang="en-US" altLang="it-IT" sz="1600"/>
              <a:t>create instead periodic variations of short duration.</a:t>
            </a:r>
            <a:endParaRPr lang="it-IT" altLang="it-IT" sz="1600"/>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11222</TotalTime>
  <Words>3116</Words>
  <Application>Microsoft Office PowerPoint</Application>
  <PresentationFormat>On-screen Show (4:3)</PresentationFormat>
  <Paragraphs>200</Paragraphs>
  <Slides>61</Slides>
  <Notes>40</Notes>
  <HiddenSlides>2</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71" baseType="lpstr">
      <vt:lpstr>ＭＳ Ｐゴシック</vt:lpstr>
      <vt:lpstr>SimSun</vt:lpstr>
      <vt:lpstr>Arial</vt:lpstr>
      <vt:lpstr>Calibri</vt:lpstr>
      <vt:lpstr>Comic Sans MS</vt:lpstr>
      <vt:lpstr>Droid Sans Fallback</vt:lpstr>
      <vt:lpstr>Symbol</vt:lpstr>
      <vt:lpstr>Times New Roman</vt: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College of DuPage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Geologic Time and Earth History</dc:title>
  <dc:creator>R. B. Schultz</dc:creator>
  <cp:lastModifiedBy>COSTA GIOVANNI</cp:lastModifiedBy>
  <cp:revision>342</cp:revision>
  <dcterms:created xsi:type="dcterms:W3CDTF">2002-06-02T19:22:06Z</dcterms:created>
  <dcterms:modified xsi:type="dcterms:W3CDTF">2022-12-13T17:00:50Z</dcterms:modified>
</cp:coreProperties>
</file>