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583" r:id="rId2"/>
    <p:sldId id="584" r:id="rId3"/>
    <p:sldId id="585" r:id="rId4"/>
    <p:sldId id="586" r:id="rId5"/>
    <p:sldId id="587" r:id="rId6"/>
    <p:sldId id="588" r:id="rId7"/>
    <p:sldId id="589" r:id="rId8"/>
    <p:sldId id="590" r:id="rId9"/>
    <p:sldId id="591" r:id="rId10"/>
    <p:sldId id="592" r:id="rId11"/>
    <p:sldId id="593" r:id="rId12"/>
    <p:sldId id="594" r:id="rId13"/>
    <p:sldId id="595" r:id="rId14"/>
    <p:sldId id="606" r:id="rId15"/>
    <p:sldId id="596" r:id="rId16"/>
    <p:sldId id="597" r:id="rId17"/>
    <p:sldId id="598" r:id="rId18"/>
    <p:sldId id="599" r:id="rId19"/>
    <p:sldId id="600" r:id="rId20"/>
    <p:sldId id="601" r:id="rId21"/>
    <p:sldId id="602" r:id="rId22"/>
    <p:sldId id="603" r:id="rId23"/>
    <p:sldId id="604" r:id="rId24"/>
    <p:sldId id="605" r:id="rId25"/>
    <p:sldId id="523" r:id="rId26"/>
    <p:sldId id="524" r:id="rId27"/>
    <p:sldId id="525" r:id="rId28"/>
    <p:sldId id="526" r:id="rId29"/>
    <p:sldId id="556" r:id="rId30"/>
    <p:sldId id="558" r:id="rId31"/>
    <p:sldId id="559" r:id="rId32"/>
    <p:sldId id="527" r:id="rId33"/>
    <p:sldId id="528" r:id="rId34"/>
    <p:sldId id="529" r:id="rId35"/>
    <p:sldId id="530" r:id="rId36"/>
    <p:sldId id="531" r:id="rId37"/>
    <p:sldId id="532" r:id="rId38"/>
    <p:sldId id="533" r:id="rId39"/>
    <p:sldId id="534" r:id="rId40"/>
    <p:sldId id="535" r:id="rId41"/>
    <p:sldId id="536" r:id="rId42"/>
    <p:sldId id="537" r:id="rId43"/>
    <p:sldId id="538" r:id="rId44"/>
    <p:sldId id="539" r:id="rId45"/>
    <p:sldId id="540" r:id="rId46"/>
    <p:sldId id="541" r:id="rId47"/>
    <p:sldId id="542" r:id="rId48"/>
    <p:sldId id="544" r:id="rId49"/>
    <p:sldId id="545" r:id="rId50"/>
    <p:sldId id="546" r:id="rId51"/>
    <p:sldId id="547" r:id="rId52"/>
    <p:sldId id="548" r:id="rId53"/>
    <p:sldId id="549" r:id="rId54"/>
    <p:sldId id="561" r:id="rId55"/>
    <p:sldId id="562" r:id="rId56"/>
    <p:sldId id="563" r:id="rId57"/>
    <p:sldId id="560" r:id="rId58"/>
    <p:sldId id="550" r:id="rId59"/>
    <p:sldId id="551" r:id="rId60"/>
    <p:sldId id="552" r:id="rId61"/>
    <p:sldId id="553" r:id="rId62"/>
    <p:sldId id="554" r:id="rId63"/>
    <p:sldId id="582" r:id="rId64"/>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70" autoAdjust="0"/>
  </p:normalViewPr>
  <p:slideViewPr>
    <p:cSldViewPr>
      <p:cViewPr varScale="1">
        <p:scale>
          <a:sx n="125" d="100"/>
          <a:sy n="125" d="100"/>
        </p:scale>
        <p:origin x="4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24C952-C592-4AAC-83EC-D72EECE7D5C9}" type="slidenum">
              <a:rPr lang="it-IT" altLang="it-IT" smtClean="0"/>
              <a:pPr>
                <a:spcBef>
                  <a:spcPct val="0"/>
                </a:spcBef>
              </a:pPr>
              <a:t>1</a:t>
            </a:fld>
            <a:endParaRPr lang="it-IT" altLang="it-IT"/>
          </a:p>
        </p:txBody>
      </p:sp>
    </p:spTree>
    <p:extLst>
      <p:ext uri="{BB962C8B-B14F-4D97-AF65-F5344CB8AC3E}">
        <p14:creationId xmlns:p14="http://schemas.microsoft.com/office/powerpoint/2010/main" val="24700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FF2E9-0CFC-4303-A432-86711E86842F}" type="slidenum">
              <a:rPr lang="it-IT" altLang="it-IT" smtClean="0"/>
              <a:pPr>
                <a:spcBef>
                  <a:spcPct val="0"/>
                </a:spcBef>
              </a:pPr>
              <a:t>10</a:t>
            </a:fld>
            <a:endParaRPr lang="it-IT" altLang="it-IT"/>
          </a:p>
        </p:txBody>
      </p:sp>
    </p:spTree>
    <p:extLst>
      <p:ext uri="{BB962C8B-B14F-4D97-AF65-F5344CB8AC3E}">
        <p14:creationId xmlns:p14="http://schemas.microsoft.com/office/powerpoint/2010/main" val="317129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2BC2E-DEB4-49F2-AA90-A31CC4D92E92}"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18083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CC749-6276-406E-B0AF-818CE1BFF796}" type="slidenum">
              <a:rPr lang="it-IT" altLang="it-IT" smtClean="0"/>
              <a:pPr>
                <a:spcBef>
                  <a:spcPct val="0"/>
                </a:spcBef>
              </a:pPr>
              <a:t>12</a:t>
            </a:fld>
            <a:endParaRPr lang="it-IT" altLang="it-IT"/>
          </a:p>
        </p:txBody>
      </p:sp>
    </p:spTree>
    <p:extLst>
      <p:ext uri="{BB962C8B-B14F-4D97-AF65-F5344CB8AC3E}">
        <p14:creationId xmlns:p14="http://schemas.microsoft.com/office/powerpoint/2010/main" val="207396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9615F4-3C63-421A-AFB4-D6B56D596CB1}" type="slidenum">
              <a:rPr lang="it-IT" altLang="it-IT" smtClean="0"/>
              <a:pPr>
                <a:spcBef>
                  <a:spcPct val="0"/>
                </a:spcBef>
              </a:pPr>
              <a:t>13</a:t>
            </a:fld>
            <a:endParaRPr lang="it-IT" altLang="it-IT"/>
          </a:p>
        </p:txBody>
      </p:sp>
    </p:spTree>
    <p:extLst>
      <p:ext uri="{BB962C8B-B14F-4D97-AF65-F5344CB8AC3E}">
        <p14:creationId xmlns:p14="http://schemas.microsoft.com/office/powerpoint/2010/main" val="289486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2B378A-1D86-478D-B118-13230028B6CB}" type="slidenum">
              <a:rPr lang="it-IT" altLang="it-IT" smtClean="0"/>
              <a:pPr>
                <a:spcBef>
                  <a:spcPct val="0"/>
                </a:spcBef>
              </a:pPr>
              <a:t>14</a:t>
            </a:fld>
            <a:endParaRPr lang="it-IT" altLang="it-IT"/>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3264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06DBBB-803E-4143-8CA7-1B2286BB8400}" type="slidenum">
              <a:rPr lang="it-IT" altLang="it-IT" smtClean="0"/>
              <a:pPr>
                <a:spcBef>
                  <a:spcPct val="0"/>
                </a:spcBef>
              </a:pPr>
              <a:t>15</a:t>
            </a:fld>
            <a:endParaRPr lang="it-IT" altLang="it-IT"/>
          </a:p>
        </p:txBody>
      </p:sp>
    </p:spTree>
    <p:extLst>
      <p:ext uri="{BB962C8B-B14F-4D97-AF65-F5344CB8AC3E}">
        <p14:creationId xmlns:p14="http://schemas.microsoft.com/office/powerpoint/2010/main" val="387576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33D7FA-ECE7-48AF-947D-661999D71FDC}"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65638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D86DF2-FD17-44A5-A424-E5FDA80C84D1}" type="slidenum">
              <a:rPr lang="it-IT" altLang="it-IT" smtClean="0"/>
              <a:pPr>
                <a:spcBef>
                  <a:spcPct val="0"/>
                </a:spcBef>
              </a:pPr>
              <a:t>17</a:t>
            </a:fld>
            <a:endParaRPr lang="it-IT" altLang="it-IT"/>
          </a:p>
        </p:txBody>
      </p:sp>
    </p:spTree>
    <p:extLst>
      <p:ext uri="{BB962C8B-B14F-4D97-AF65-F5344CB8AC3E}">
        <p14:creationId xmlns:p14="http://schemas.microsoft.com/office/powerpoint/2010/main" val="428658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367608-074F-4372-A07C-A9AEA7498064}" type="slidenum">
              <a:rPr lang="it-IT" altLang="it-IT" smtClean="0"/>
              <a:pPr>
                <a:spcBef>
                  <a:spcPct val="0"/>
                </a:spcBef>
              </a:pPr>
              <a:t>18</a:t>
            </a:fld>
            <a:endParaRPr lang="it-IT" altLang="it-IT"/>
          </a:p>
        </p:txBody>
      </p:sp>
    </p:spTree>
    <p:extLst>
      <p:ext uri="{BB962C8B-B14F-4D97-AF65-F5344CB8AC3E}">
        <p14:creationId xmlns:p14="http://schemas.microsoft.com/office/powerpoint/2010/main" val="385439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518EF-05EA-4E3E-88D2-2C6922267182}" type="slidenum">
              <a:rPr lang="it-IT" altLang="it-IT" smtClean="0"/>
              <a:pPr>
                <a:spcBef>
                  <a:spcPct val="0"/>
                </a:spcBef>
              </a:pPr>
              <a:t>19</a:t>
            </a:fld>
            <a:endParaRPr lang="it-IT" altLang="it-IT"/>
          </a:p>
        </p:txBody>
      </p:sp>
    </p:spTree>
    <p:extLst>
      <p:ext uri="{BB962C8B-B14F-4D97-AF65-F5344CB8AC3E}">
        <p14:creationId xmlns:p14="http://schemas.microsoft.com/office/powerpoint/2010/main" val="133161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3473AE-8EC1-4A38-AF25-81932B18EC2B}" type="slidenum">
              <a:rPr lang="it-IT" altLang="it-IT" smtClean="0"/>
              <a:pPr>
                <a:spcBef>
                  <a:spcPct val="0"/>
                </a:spcBef>
              </a:pPr>
              <a:t>2</a:t>
            </a:fld>
            <a:endParaRPr lang="it-IT" altLang="it-IT"/>
          </a:p>
        </p:txBody>
      </p:sp>
    </p:spTree>
    <p:extLst>
      <p:ext uri="{BB962C8B-B14F-4D97-AF65-F5344CB8AC3E}">
        <p14:creationId xmlns:p14="http://schemas.microsoft.com/office/powerpoint/2010/main" val="156011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B9E2DD-B1F0-4E32-A9EE-10A6FA2DB1BD}" type="slidenum">
              <a:rPr lang="it-IT" altLang="it-IT" smtClean="0"/>
              <a:pPr>
                <a:spcBef>
                  <a:spcPct val="0"/>
                </a:spcBef>
              </a:pPr>
              <a:t>20</a:t>
            </a:fld>
            <a:endParaRPr lang="it-IT" altLang="it-IT"/>
          </a:p>
        </p:txBody>
      </p:sp>
    </p:spTree>
    <p:extLst>
      <p:ext uri="{BB962C8B-B14F-4D97-AF65-F5344CB8AC3E}">
        <p14:creationId xmlns:p14="http://schemas.microsoft.com/office/powerpoint/2010/main" val="3612371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CB6A1E-5821-4842-A372-513735237FF0}" type="slidenum">
              <a:rPr lang="it-IT" altLang="it-IT" smtClean="0"/>
              <a:pPr>
                <a:spcBef>
                  <a:spcPct val="0"/>
                </a:spcBef>
              </a:pPr>
              <a:t>21</a:t>
            </a:fld>
            <a:endParaRPr lang="it-IT" altLang="it-IT"/>
          </a:p>
        </p:txBody>
      </p:sp>
    </p:spTree>
    <p:extLst>
      <p:ext uri="{BB962C8B-B14F-4D97-AF65-F5344CB8AC3E}">
        <p14:creationId xmlns:p14="http://schemas.microsoft.com/office/powerpoint/2010/main" val="66606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D5105A-2C98-4153-95E7-A6B63E185C1C}" type="slidenum">
              <a:rPr lang="it-IT" altLang="it-IT" smtClean="0"/>
              <a:pPr>
                <a:spcBef>
                  <a:spcPct val="0"/>
                </a:spcBef>
              </a:pPr>
              <a:t>22</a:t>
            </a:fld>
            <a:endParaRPr lang="it-IT" altLang="it-IT"/>
          </a:p>
        </p:txBody>
      </p:sp>
    </p:spTree>
    <p:extLst>
      <p:ext uri="{BB962C8B-B14F-4D97-AF65-F5344CB8AC3E}">
        <p14:creationId xmlns:p14="http://schemas.microsoft.com/office/powerpoint/2010/main" val="111892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077CE8-1870-48D8-9C05-CAB44E53C716}" type="slidenum">
              <a:rPr lang="it-IT" altLang="it-IT" smtClean="0"/>
              <a:pPr>
                <a:spcBef>
                  <a:spcPct val="0"/>
                </a:spcBef>
              </a:pPr>
              <a:t>23</a:t>
            </a:fld>
            <a:endParaRPr lang="it-IT" altLang="it-IT"/>
          </a:p>
        </p:txBody>
      </p:sp>
    </p:spTree>
    <p:extLst>
      <p:ext uri="{BB962C8B-B14F-4D97-AF65-F5344CB8AC3E}">
        <p14:creationId xmlns:p14="http://schemas.microsoft.com/office/powerpoint/2010/main" val="528019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DF604D-3CC7-4561-8FBD-5EF949986EAC}" type="slidenum">
              <a:rPr lang="it-IT" altLang="it-IT" smtClean="0"/>
              <a:pPr>
                <a:spcBef>
                  <a:spcPct val="0"/>
                </a:spcBef>
              </a:pPr>
              <a:t>24</a:t>
            </a:fld>
            <a:endParaRPr lang="it-IT" altLang="it-IT"/>
          </a:p>
        </p:txBody>
      </p:sp>
    </p:spTree>
    <p:extLst>
      <p:ext uri="{BB962C8B-B14F-4D97-AF65-F5344CB8AC3E}">
        <p14:creationId xmlns:p14="http://schemas.microsoft.com/office/powerpoint/2010/main" val="162729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E6F78E-343F-447A-9BF3-6AEF3544EFC0}" type="slidenum">
              <a:rPr lang="it-IT" altLang="it-IT" smtClean="0"/>
              <a:pPr>
                <a:spcBef>
                  <a:spcPct val="0"/>
                </a:spcBef>
              </a:pPr>
              <a:t>25</a:t>
            </a:fld>
            <a:endParaRPr lang="it-IT" altLang="it-IT"/>
          </a:p>
        </p:txBody>
      </p:sp>
    </p:spTree>
    <p:extLst>
      <p:ext uri="{BB962C8B-B14F-4D97-AF65-F5344CB8AC3E}">
        <p14:creationId xmlns:p14="http://schemas.microsoft.com/office/powerpoint/2010/main" val="3841855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B6355A-03F6-4F65-8F27-F268427CD4BE}" type="slidenum">
              <a:rPr lang="it-IT" altLang="it-IT" smtClean="0"/>
              <a:pPr>
                <a:spcBef>
                  <a:spcPct val="0"/>
                </a:spcBef>
              </a:pPr>
              <a:t>26</a:t>
            </a:fld>
            <a:endParaRPr lang="it-IT" altLang="it-IT"/>
          </a:p>
        </p:txBody>
      </p:sp>
    </p:spTree>
    <p:extLst>
      <p:ext uri="{BB962C8B-B14F-4D97-AF65-F5344CB8AC3E}">
        <p14:creationId xmlns:p14="http://schemas.microsoft.com/office/powerpoint/2010/main" val="4152810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4DBDC2-A1C3-4F22-A256-FAD367C5D28E}" type="slidenum">
              <a:rPr lang="it-IT" altLang="it-IT" smtClean="0"/>
              <a:pPr>
                <a:spcBef>
                  <a:spcPct val="0"/>
                </a:spcBef>
              </a:pPr>
              <a:t>27</a:t>
            </a:fld>
            <a:endParaRPr lang="it-IT" altLang="it-IT"/>
          </a:p>
        </p:txBody>
      </p:sp>
    </p:spTree>
    <p:extLst>
      <p:ext uri="{BB962C8B-B14F-4D97-AF65-F5344CB8AC3E}">
        <p14:creationId xmlns:p14="http://schemas.microsoft.com/office/powerpoint/2010/main" val="62622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2BCA06-2855-480C-9872-F05C22E9F29E}" type="slidenum">
              <a:rPr lang="it-IT" altLang="it-IT" smtClean="0"/>
              <a:pPr>
                <a:spcBef>
                  <a:spcPct val="0"/>
                </a:spcBef>
              </a:pPr>
              <a:t>28</a:t>
            </a:fld>
            <a:endParaRPr lang="it-IT" altLang="it-IT"/>
          </a:p>
        </p:txBody>
      </p:sp>
    </p:spTree>
    <p:extLst>
      <p:ext uri="{BB962C8B-B14F-4D97-AF65-F5344CB8AC3E}">
        <p14:creationId xmlns:p14="http://schemas.microsoft.com/office/powerpoint/2010/main" val="59121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13077-E101-4E54-95A9-61BB0304B408}" type="slidenum">
              <a:rPr lang="en-US" altLang="it-IT" smtClean="0"/>
              <a:pPr>
                <a:spcBef>
                  <a:spcPct val="0"/>
                </a:spcBef>
              </a:pPr>
              <a:t>29</a:t>
            </a:fld>
            <a:endParaRPr lang="en-US" altLang="it-IT"/>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6460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91E10E-6BFE-43E1-9395-ED1BCEC6DD40}" type="slidenum">
              <a:rPr lang="it-IT" altLang="it-IT" smtClean="0"/>
              <a:pPr>
                <a:spcBef>
                  <a:spcPct val="0"/>
                </a:spcBef>
              </a:pPr>
              <a:t>3</a:t>
            </a:fld>
            <a:endParaRPr lang="it-IT" altLang="it-IT"/>
          </a:p>
        </p:txBody>
      </p:sp>
    </p:spTree>
    <p:extLst>
      <p:ext uri="{BB962C8B-B14F-4D97-AF65-F5344CB8AC3E}">
        <p14:creationId xmlns:p14="http://schemas.microsoft.com/office/powerpoint/2010/main" val="41352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6724B1-E386-4ABC-A32B-FB3EB85ECAF5}" type="slidenum">
              <a:rPr lang="en-US" altLang="it-IT" smtClean="0"/>
              <a:pPr>
                <a:spcBef>
                  <a:spcPct val="0"/>
                </a:spcBef>
              </a:pPr>
              <a:t>30</a:t>
            </a:fld>
            <a:endParaRPr lang="en-US" altLang="it-IT"/>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12501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DC3DB-7573-4FCE-8066-F5317BC2A8B1}" type="slidenum">
              <a:rPr lang="en-US" altLang="it-IT" smtClean="0"/>
              <a:pPr>
                <a:spcBef>
                  <a:spcPct val="0"/>
                </a:spcBef>
              </a:pPr>
              <a:t>31</a:t>
            </a:fld>
            <a:endParaRPr lang="en-US" altLang="it-IT"/>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32429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5B9FA-C381-4697-9E1A-DE8691AA7230}" type="slidenum">
              <a:rPr lang="it-IT" altLang="it-IT" smtClean="0"/>
              <a:pPr>
                <a:spcBef>
                  <a:spcPct val="0"/>
                </a:spcBef>
              </a:pPr>
              <a:t>32</a:t>
            </a:fld>
            <a:endParaRPr lang="it-IT" altLang="it-IT"/>
          </a:p>
        </p:txBody>
      </p:sp>
    </p:spTree>
    <p:extLst>
      <p:ext uri="{BB962C8B-B14F-4D97-AF65-F5344CB8AC3E}">
        <p14:creationId xmlns:p14="http://schemas.microsoft.com/office/powerpoint/2010/main" val="330804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67D037-DF43-4CAF-84C1-4E801F280EC2}" type="slidenum">
              <a:rPr lang="it-IT" altLang="it-IT" smtClean="0"/>
              <a:pPr>
                <a:spcBef>
                  <a:spcPct val="0"/>
                </a:spcBef>
              </a:pPr>
              <a:t>33</a:t>
            </a:fld>
            <a:endParaRPr lang="it-IT" altLang="it-IT"/>
          </a:p>
        </p:txBody>
      </p:sp>
    </p:spTree>
    <p:extLst>
      <p:ext uri="{BB962C8B-B14F-4D97-AF65-F5344CB8AC3E}">
        <p14:creationId xmlns:p14="http://schemas.microsoft.com/office/powerpoint/2010/main" val="4163920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0E1EF2-F5BE-4B54-8A92-739009E6778F}" type="slidenum">
              <a:rPr lang="it-IT" altLang="it-IT" smtClean="0"/>
              <a:pPr>
                <a:spcBef>
                  <a:spcPct val="0"/>
                </a:spcBef>
              </a:pPr>
              <a:t>34</a:t>
            </a:fld>
            <a:endParaRPr lang="it-IT" altLang="it-IT"/>
          </a:p>
        </p:txBody>
      </p:sp>
    </p:spTree>
    <p:extLst>
      <p:ext uri="{BB962C8B-B14F-4D97-AF65-F5344CB8AC3E}">
        <p14:creationId xmlns:p14="http://schemas.microsoft.com/office/powerpoint/2010/main" val="1951693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686535-6191-4448-8F06-78E7BF3A4A5B}" type="slidenum">
              <a:rPr lang="it-IT" altLang="it-IT" smtClean="0"/>
              <a:pPr>
                <a:spcBef>
                  <a:spcPct val="0"/>
                </a:spcBef>
              </a:pPr>
              <a:t>35</a:t>
            </a:fld>
            <a:endParaRPr lang="it-IT" altLang="it-IT"/>
          </a:p>
        </p:txBody>
      </p:sp>
    </p:spTree>
    <p:extLst>
      <p:ext uri="{BB962C8B-B14F-4D97-AF65-F5344CB8AC3E}">
        <p14:creationId xmlns:p14="http://schemas.microsoft.com/office/powerpoint/2010/main" val="106622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FFB428-1430-42CD-BB86-690F0F93E039}" type="slidenum">
              <a:rPr lang="it-IT" altLang="it-IT" smtClean="0"/>
              <a:pPr>
                <a:spcBef>
                  <a:spcPct val="0"/>
                </a:spcBef>
              </a:pPr>
              <a:t>36</a:t>
            </a:fld>
            <a:endParaRPr lang="it-IT" altLang="it-IT"/>
          </a:p>
        </p:txBody>
      </p:sp>
    </p:spTree>
    <p:extLst>
      <p:ext uri="{BB962C8B-B14F-4D97-AF65-F5344CB8AC3E}">
        <p14:creationId xmlns:p14="http://schemas.microsoft.com/office/powerpoint/2010/main" val="1447612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4E7A02-BFEF-4F0E-A988-284D44F503C6}" type="slidenum">
              <a:rPr lang="it-IT" altLang="it-IT" smtClean="0"/>
              <a:pPr>
                <a:spcBef>
                  <a:spcPct val="0"/>
                </a:spcBef>
              </a:pPr>
              <a:t>37</a:t>
            </a:fld>
            <a:endParaRPr lang="it-IT" altLang="it-IT"/>
          </a:p>
        </p:txBody>
      </p:sp>
    </p:spTree>
    <p:extLst>
      <p:ext uri="{BB962C8B-B14F-4D97-AF65-F5344CB8AC3E}">
        <p14:creationId xmlns:p14="http://schemas.microsoft.com/office/powerpoint/2010/main" val="3842027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029E4E-74BA-4190-A87A-6F038F4AA880}" type="slidenum">
              <a:rPr lang="it-IT" altLang="it-IT" smtClean="0"/>
              <a:pPr>
                <a:spcBef>
                  <a:spcPct val="0"/>
                </a:spcBef>
              </a:pPr>
              <a:t>38</a:t>
            </a:fld>
            <a:endParaRPr lang="it-IT" altLang="it-IT"/>
          </a:p>
        </p:txBody>
      </p:sp>
    </p:spTree>
    <p:extLst>
      <p:ext uri="{BB962C8B-B14F-4D97-AF65-F5344CB8AC3E}">
        <p14:creationId xmlns:p14="http://schemas.microsoft.com/office/powerpoint/2010/main" val="295243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9966BC-C0A9-4B86-BA68-A81C343DCAFB}" type="slidenum">
              <a:rPr lang="it-IT" altLang="it-IT" smtClean="0"/>
              <a:pPr>
                <a:spcBef>
                  <a:spcPct val="0"/>
                </a:spcBef>
              </a:pPr>
              <a:t>39</a:t>
            </a:fld>
            <a:endParaRPr lang="it-IT" altLang="it-IT"/>
          </a:p>
        </p:txBody>
      </p:sp>
    </p:spTree>
    <p:extLst>
      <p:ext uri="{BB962C8B-B14F-4D97-AF65-F5344CB8AC3E}">
        <p14:creationId xmlns:p14="http://schemas.microsoft.com/office/powerpoint/2010/main" val="19350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7E45EB-F895-44CC-8EF2-41EDADE2DDB0}" type="slidenum">
              <a:rPr lang="it-IT" altLang="it-IT" smtClean="0"/>
              <a:pPr>
                <a:spcBef>
                  <a:spcPct val="0"/>
                </a:spcBef>
              </a:pPr>
              <a:t>4</a:t>
            </a:fld>
            <a:endParaRPr lang="it-IT" altLang="it-IT"/>
          </a:p>
        </p:txBody>
      </p:sp>
    </p:spTree>
    <p:extLst>
      <p:ext uri="{BB962C8B-B14F-4D97-AF65-F5344CB8AC3E}">
        <p14:creationId xmlns:p14="http://schemas.microsoft.com/office/powerpoint/2010/main" val="710839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DC1B7F-5A8D-49C9-AB04-04FE234D920E}" type="slidenum">
              <a:rPr lang="it-IT" altLang="it-IT" smtClean="0"/>
              <a:pPr>
                <a:spcBef>
                  <a:spcPct val="0"/>
                </a:spcBef>
              </a:pPr>
              <a:t>40</a:t>
            </a:fld>
            <a:endParaRPr lang="it-IT" altLang="it-IT"/>
          </a:p>
        </p:txBody>
      </p:sp>
    </p:spTree>
    <p:extLst>
      <p:ext uri="{BB962C8B-B14F-4D97-AF65-F5344CB8AC3E}">
        <p14:creationId xmlns:p14="http://schemas.microsoft.com/office/powerpoint/2010/main" val="219824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A2F3C-8052-47E1-84DB-5B687876569F}" type="slidenum">
              <a:rPr lang="it-IT" altLang="it-IT" smtClean="0"/>
              <a:pPr>
                <a:spcBef>
                  <a:spcPct val="0"/>
                </a:spcBef>
              </a:pPr>
              <a:t>41</a:t>
            </a:fld>
            <a:endParaRPr lang="it-IT" altLang="it-IT"/>
          </a:p>
        </p:txBody>
      </p:sp>
    </p:spTree>
    <p:extLst>
      <p:ext uri="{BB962C8B-B14F-4D97-AF65-F5344CB8AC3E}">
        <p14:creationId xmlns:p14="http://schemas.microsoft.com/office/powerpoint/2010/main" val="1441499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CDB343-813A-4340-B770-32A345DE6C88}" type="slidenum">
              <a:rPr lang="it-IT" altLang="it-IT" smtClean="0"/>
              <a:pPr>
                <a:spcBef>
                  <a:spcPct val="0"/>
                </a:spcBef>
              </a:pPr>
              <a:t>42</a:t>
            </a:fld>
            <a:endParaRPr lang="it-IT" altLang="it-IT"/>
          </a:p>
        </p:txBody>
      </p:sp>
    </p:spTree>
    <p:extLst>
      <p:ext uri="{BB962C8B-B14F-4D97-AF65-F5344CB8AC3E}">
        <p14:creationId xmlns:p14="http://schemas.microsoft.com/office/powerpoint/2010/main" val="1827698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77C7B-FDD3-4A73-9C71-3FFF29B0D0F0}" type="slidenum">
              <a:rPr lang="it-IT" altLang="it-IT" smtClean="0"/>
              <a:pPr>
                <a:spcBef>
                  <a:spcPct val="0"/>
                </a:spcBef>
              </a:pPr>
              <a:t>43</a:t>
            </a:fld>
            <a:endParaRPr lang="it-IT" altLang="it-IT"/>
          </a:p>
        </p:txBody>
      </p:sp>
    </p:spTree>
    <p:extLst>
      <p:ext uri="{BB962C8B-B14F-4D97-AF65-F5344CB8AC3E}">
        <p14:creationId xmlns:p14="http://schemas.microsoft.com/office/powerpoint/2010/main" val="1101682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380C0-A77D-448E-8F4D-A0564BBDFAA5}" type="slidenum">
              <a:rPr lang="it-IT" altLang="it-IT" smtClean="0"/>
              <a:pPr>
                <a:spcBef>
                  <a:spcPct val="0"/>
                </a:spcBef>
              </a:pPr>
              <a:t>44</a:t>
            </a:fld>
            <a:endParaRPr lang="it-IT" altLang="it-IT"/>
          </a:p>
        </p:txBody>
      </p:sp>
    </p:spTree>
    <p:extLst>
      <p:ext uri="{BB962C8B-B14F-4D97-AF65-F5344CB8AC3E}">
        <p14:creationId xmlns:p14="http://schemas.microsoft.com/office/powerpoint/2010/main" val="3024199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0CE08A-1708-48A8-8B2E-224717C5DCB5}" type="slidenum">
              <a:rPr lang="it-IT" altLang="it-IT" smtClean="0"/>
              <a:pPr>
                <a:spcBef>
                  <a:spcPct val="0"/>
                </a:spcBef>
              </a:pPr>
              <a:t>45</a:t>
            </a:fld>
            <a:endParaRPr lang="it-IT" altLang="it-IT"/>
          </a:p>
        </p:txBody>
      </p:sp>
    </p:spTree>
    <p:extLst>
      <p:ext uri="{BB962C8B-B14F-4D97-AF65-F5344CB8AC3E}">
        <p14:creationId xmlns:p14="http://schemas.microsoft.com/office/powerpoint/2010/main" val="816836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B7AD7F-62FE-4859-9DEE-A0104C0A656A}" type="slidenum">
              <a:rPr lang="it-IT" altLang="it-IT" smtClean="0"/>
              <a:pPr>
                <a:spcBef>
                  <a:spcPct val="0"/>
                </a:spcBef>
              </a:pPr>
              <a:t>46</a:t>
            </a:fld>
            <a:endParaRPr lang="it-IT" altLang="it-IT"/>
          </a:p>
        </p:txBody>
      </p:sp>
    </p:spTree>
    <p:extLst>
      <p:ext uri="{BB962C8B-B14F-4D97-AF65-F5344CB8AC3E}">
        <p14:creationId xmlns:p14="http://schemas.microsoft.com/office/powerpoint/2010/main" val="126009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4A892E-1022-491A-83FA-CB4846B4ED5C}" type="slidenum">
              <a:rPr lang="it-IT" altLang="it-IT" smtClean="0"/>
              <a:pPr>
                <a:spcBef>
                  <a:spcPct val="0"/>
                </a:spcBef>
              </a:pPr>
              <a:t>47</a:t>
            </a:fld>
            <a:endParaRPr lang="it-IT" altLang="it-IT"/>
          </a:p>
        </p:txBody>
      </p:sp>
    </p:spTree>
    <p:extLst>
      <p:ext uri="{BB962C8B-B14F-4D97-AF65-F5344CB8AC3E}">
        <p14:creationId xmlns:p14="http://schemas.microsoft.com/office/powerpoint/2010/main" val="2448969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AA2D47-A3BF-40DF-83CD-D87BA6414E1F}" type="slidenum">
              <a:rPr lang="it-IT" altLang="it-IT" smtClean="0"/>
              <a:pPr>
                <a:spcBef>
                  <a:spcPct val="0"/>
                </a:spcBef>
              </a:pPr>
              <a:t>48</a:t>
            </a:fld>
            <a:endParaRPr lang="it-IT" altLang="it-IT"/>
          </a:p>
        </p:txBody>
      </p:sp>
    </p:spTree>
    <p:extLst>
      <p:ext uri="{BB962C8B-B14F-4D97-AF65-F5344CB8AC3E}">
        <p14:creationId xmlns:p14="http://schemas.microsoft.com/office/powerpoint/2010/main" val="2448774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E1023-6B87-4587-8284-0B07565897D0}" type="slidenum">
              <a:rPr lang="it-IT" altLang="it-IT" smtClean="0"/>
              <a:pPr>
                <a:spcBef>
                  <a:spcPct val="0"/>
                </a:spcBef>
              </a:pPr>
              <a:t>49</a:t>
            </a:fld>
            <a:endParaRPr lang="it-IT" altLang="it-IT"/>
          </a:p>
        </p:txBody>
      </p:sp>
    </p:spTree>
    <p:extLst>
      <p:ext uri="{BB962C8B-B14F-4D97-AF65-F5344CB8AC3E}">
        <p14:creationId xmlns:p14="http://schemas.microsoft.com/office/powerpoint/2010/main" val="149653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A4825-983B-4325-9C65-BF69919E62E9}" type="slidenum">
              <a:rPr lang="it-IT" altLang="it-IT" smtClean="0"/>
              <a:pPr>
                <a:spcBef>
                  <a:spcPct val="0"/>
                </a:spcBef>
              </a:pPr>
              <a:t>5</a:t>
            </a:fld>
            <a:endParaRPr lang="it-IT" altLang="it-IT"/>
          </a:p>
        </p:txBody>
      </p:sp>
    </p:spTree>
    <p:extLst>
      <p:ext uri="{BB962C8B-B14F-4D97-AF65-F5344CB8AC3E}">
        <p14:creationId xmlns:p14="http://schemas.microsoft.com/office/powerpoint/2010/main" val="382838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465286-8576-459B-B2FE-E9B8DB35961C}" type="slidenum">
              <a:rPr lang="it-IT" altLang="it-IT" smtClean="0"/>
              <a:pPr>
                <a:spcBef>
                  <a:spcPct val="0"/>
                </a:spcBef>
              </a:pPr>
              <a:t>50</a:t>
            </a:fld>
            <a:endParaRPr lang="it-IT" altLang="it-IT"/>
          </a:p>
        </p:txBody>
      </p:sp>
    </p:spTree>
    <p:extLst>
      <p:ext uri="{BB962C8B-B14F-4D97-AF65-F5344CB8AC3E}">
        <p14:creationId xmlns:p14="http://schemas.microsoft.com/office/powerpoint/2010/main" val="3726153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3A24C-D8FD-4F5E-920F-F685CA2497E2}" type="slidenum">
              <a:rPr lang="it-IT" altLang="it-IT" smtClean="0"/>
              <a:pPr>
                <a:spcBef>
                  <a:spcPct val="0"/>
                </a:spcBef>
              </a:pPr>
              <a:t>51</a:t>
            </a:fld>
            <a:endParaRPr lang="it-IT" altLang="it-IT"/>
          </a:p>
        </p:txBody>
      </p:sp>
    </p:spTree>
    <p:extLst>
      <p:ext uri="{BB962C8B-B14F-4D97-AF65-F5344CB8AC3E}">
        <p14:creationId xmlns:p14="http://schemas.microsoft.com/office/powerpoint/2010/main" val="699461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894369-2106-4BEB-949F-EB99DC0791C6}" type="slidenum">
              <a:rPr lang="it-IT" altLang="it-IT" smtClean="0"/>
              <a:pPr>
                <a:spcBef>
                  <a:spcPct val="0"/>
                </a:spcBef>
              </a:pPr>
              <a:t>52</a:t>
            </a:fld>
            <a:endParaRPr lang="it-IT" altLang="it-IT"/>
          </a:p>
        </p:txBody>
      </p:sp>
    </p:spTree>
    <p:extLst>
      <p:ext uri="{BB962C8B-B14F-4D97-AF65-F5344CB8AC3E}">
        <p14:creationId xmlns:p14="http://schemas.microsoft.com/office/powerpoint/2010/main" val="4131348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275F17-13AF-44B3-A2A1-95DF4537C00D}" type="slidenum">
              <a:rPr lang="it-IT" altLang="it-IT" smtClean="0"/>
              <a:pPr>
                <a:spcBef>
                  <a:spcPct val="0"/>
                </a:spcBef>
              </a:pPr>
              <a:t>53</a:t>
            </a:fld>
            <a:endParaRPr lang="it-IT" altLang="it-IT"/>
          </a:p>
        </p:txBody>
      </p:sp>
    </p:spTree>
    <p:extLst>
      <p:ext uri="{BB962C8B-B14F-4D97-AF65-F5344CB8AC3E}">
        <p14:creationId xmlns:p14="http://schemas.microsoft.com/office/powerpoint/2010/main" val="3357620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E826C3-B176-4968-8703-D4D8C2683D7B}" type="slidenum">
              <a:rPr lang="en-US" altLang="it-IT" smtClean="0"/>
              <a:pPr>
                <a:spcBef>
                  <a:spcPct val="0"/>
                </a:spcBef>
              </a:pPr>
              <a:t>54</a:t>
            </a:fld>
            <a:endParaRPr lang="en-US" altLang="it-IT"/>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281887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2322D2-8129-4922-B0F4-41F98BEE30B3}" type="slidenum">
              <a:rPr lang="en-US" altLang="it-IT" smtClean="0"/>
              <a:pPr>
                <a:spcBef>
                  <a:spcPct val="0"/>
                </a:spcBef>
              </a:pPr>
              <a:t>55</a:t>
            </a:fld>
            <a:endParaRPr lang="en-US" altLang="it-IT"/>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914018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54A8CC-0E77-4D78-9A4B-75B07D9787FF}" type="slidenum">
              <a:rPr lang="en-US" altLang="it-IT" smtClean="0"/>
              <a:pPr>
                <a:spcBef>
                  <a:spcPct val="0"/>
                </a:spcBef>
              </a:pPr>
              <a:t>56</a:t>
            </a:fld>
            <a:endParaRPr lang="en-US" altLang="it-IT"/>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4184939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07483B-23F3-49F6-BE95-2A7CCE28F409}" type="slidenum">
              <a:rPr lang="en-US" altLang="it-IT" smtClean="0"/>
              <a:pPr>
                <a:spcBef>
                  <a:spcPct val="0"/>
                </a:spcBef>
              </a:pPr>
              <a:t>57</a:t>
            </a:fld>
            <a:endParaRPr lang="en-US" altLang="it-IT"/>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89149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4F3424-5F34-41D0-B399-47F491FBFAA4}" type="slidenum">
              <a:rPr lang="it-IT" altLang="it-IT" smtClean="0"/>
              <a:pPr>
                <a:spcBef>
                  <a:spcPct val="0"/>
                </a:spcBef>
              </a:pPr>
              <a:t>58</a:t>
            </a:fld>
            <a:endParaRPr lang="it-IT" altLang="it-IT"/>
          </a:p>
        </p:txBody>
      </p:sp>
    </p:spTree>
    <p:extLst>
      <p:ext uri="{BB962C8B-B14F-4D97-AF65-F5344CB8AC3E}">
        <p14:creationId xmlns:p14="http://schemas.microsoft.com/office/powerpoint/2010/main" val="825077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0266AA-C549-40C1-85EC-61E0D181EB24}" type="slidenum">
              <a:rPr lang="it-IT" altLang="it-IT" smtClean="0"/>
              <a:pPr>
                <a:spcBef>
                  <a:spcPct val="0"/>
                </a:spcBef>
              </a:pPr>
              <a:t>59</a:t>
            </a:fld>
            <a:endParaRPr lang="it-IT" altLang="it-IT"/>
          </a:p>
        </p:txBody>
      </p:sp>
    </p:spTree>
    <p:extLst>
      <p:ext uri="{BB962C8B-B14F-4D97-AF65-F5344CB8AC3E}">
        <p14:creationId xmlns:p14="http://schemas.microsoft.com/office/powerpoint/2010/main" val="308311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ADC7-0EF6-4D5C-A4EF-0B103B57F52A}" type="slidenum">
              <a:rPr lang="it-IT" altLang="it-IT" smtClean="0"/>
              <a:pPr>
                <a:spcBef>
                  <a:spcPct val="0"/>
                </a:spcBef>
              </a:pPr>
              <a:t>6</a:t>
            </a:fld>
            <a:endParaRPr lang="it-IT" altLang="it-IT"/>
          </a:p>
        </p:txBody>
      </p:sp>
    </p:spTree>
    <p:extLst>
      <p:ext uri="{BB962C8B-B14F-4D97-AF65-F5344CB8AC3E}">
        <p14:creationId xmlns:p14="http://schemas.microsoft.com/office/powerpoint/2010/main" val="305893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64BA9E-7CAD-4E84-ADAB-E48F4AECA252}" type="slidenum">
              <a:rPr lang="it-IT" altLang="it-IT" smtClean="0"/>
              <a:pPr>
                <a:spcBef>
                  <a:spcPct val="0"/>
                </a:spcBef>
              </a:pPr>
              <a:t>60</a:t>
            </a:fld>
            <a:endParaRPr lang="it-IT" altLang="it-IT"/>
          </a:p>
        </p:txBody>
      </p:sp>
    </p:spTree>
    <p:extLst>
      <p:ext uri="{BB962C8B-B14F-4D97-AF65-F5344CB8AC3E}">
        <p14:creationId xmlns:p14="http://schemas.microsoft.com/office/powerpoint/2010/main" val="3559435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8D1C8D-4E47-43E3-952C-C34BAC9270DB}" type="slidenum">
              <a:rPr lang="it-IT" altLang="it-IT" smtClean="0"/>
              <a:pPr>
                <a:spcBef>
                  <a:spcPct val="0"/>
                </a:spcBef>
              </a:pPr>
              <a:t>61</a:t>
            </a:fld>
            <a:endParaRPr lang="it-IT" altLang="it-IT"/>
          </a:p>
        </p:txBody>
      </p:sp>
    </p:spTree>
    <p:extLst>
      <p:ext uri="{BB962C8B-B14F-4D97-AF65-F5344CB8AC3E}">
        <p14:creationId xmlns:p14="http://schemas.microsoft.com/office/powerpoint/2010/main" val="3578062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7BB484-4D24-4DD2-BEE9-844ACA367215}" type="slidenum">
              <a:rPr lang="it-IT" altLang="it-IT" smtClean="0"/>
              <a:pPr>
                <a:spcBef>
                  <a:spcPct val="0"/>
                </a:spcBef>
              </a:pPr>
              <a:t>62</a:t>
            </a:fld>
            <a:endParaRPr lang="it-IT" altLang="it-IT"/>
          </a:p>
        </p:txBody>
      </p:sp>
    </p:spTree>
    <p:extLst>
      <p:ext uri="{BB962C8B-B14F-4D97-AF65-F5344CB8AC3E}">
        <p14:creationId xmlns:p14="http://schemas.microsoft.com/office/powerpoint/2010/main" val="58170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BBAE77-4AB6-4B5A-B3B0-2EA8C4A8BCF7}" type="slidenum">
              <a:rPr lang="it-IT" altLang="it-IT" smtClean="0"/>
              <a:pPr>
                <a:spcBef>
                  <a:spcPct val="0"/>
                </a:spcBef>
              </a:pPr>
              <a:t>63</a:t>
            </a:fld>
            <a:endParaRPr lang="it-IT" altLang="it-IT"/>
          </a:p>
        </p:txBody>
      </p:sp>
    </p:spTree>
    <p:extLst>
      <p:ext uri="{BB962C8B-B14F-4D97-AF65-F5344CB8AC3E}">
        <p14:creationId xmlns:p14="http://schemas.microsoft.com/office/powerpoint/2010/main" val="319579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9419A-02D4-4282-AA77-473D539E0F0A}" type="slidenum">
              <a:rPr lang="it-IT" altLang="it-IT" smtClean="0"/>
              <a:pPr>
                <a:spcBef>
                  <a:spcPct val="0"/>
                </a:spcBef>
              </a:pPr>
              <a:t>7</a:t>
            </a:fld>
            <a:endParaRPr lang="it-IT" altLang="it-IT"/>
          </a:p>
        </p:txBody>
      </p:sp>
    </p:spTree>
    <p:extLst>
      <p:ext uri="{BB962C8B-B14F-4D97-AF65-F5344CB8AC3E}">
        <p14:creationId xmlns:p14="http://schemas.microsoft.com/office/powerpoint/2010/main" val="295153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BF54DA-C1A1-4BA1-BDF7-44CD67F40944}" type="slidenum">
              <a:rPr lang="it-IT" altLang="it-IT" smtClean="0"/>
              <a:pPr>
                <a:spcBef>
                  <a:spcPct val="0"/>
                </a:spcBef>
              </a:pPr>
              <a:t>8</a:t>
            </a:fld>
            <a:endParaRPr lang="it-IT" altLang="it-IT"/>
          </a:p>
        </p:txBody>
      </p:sp>
    </p:spTree>
    <p:extLst>
      <p:ext uri="{BB962C8B-B14F-4D97-AF65-F5344CB8AC3E}">
        <p14:creationId xmlns:p14="http://schemas.microsoft.com/office/powerpoint/2010/main" val="307021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2B103-4CA3-438C-9B3C-DAEC8584BDE6}" type="slidenum">
              <a:rPr lang="it-IT" altLang="it-IT" smtClean="0"/>
              <a:pPr>
                <a:spcBef>
                  <a:spcPct val="0"/>
                </a:spcBef>
              </a:pPr>
              <a:t>9</a:t>
            </a:fld>
            <a:endParaRPr lang="it-IT" altLang="it-IT"/>
          </a:p>
        </p:txBody>
      </p:sp>
    </p:spTree>
    <p:extLst>
      <p:ext uri="{BB962C8B-B14F-4D97-AF65-F5344CB8AC3E}">
        <p14:creationId xmlns:p14="http://schemas.microsoft.com/office/powerpoint/2010/main" val="310075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22.wmf"/><Relationship Id="rId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22.wmf"/><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69.png"/><Relationship Id="rId4" Type="http://schemas.openxmlformats.org/officeDocument/2006/relationships/image" Target="../media/image168.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wmf"/><Relationship Id="rId3" Type="http://schemas.openxmlformats.org/officeDocument/2006/relationships/notesSlide" Target="../notesSlides/notesSlide4.xml"/><Relationship Id="rId7" Type="http://schemas.openxmlformats.org/officeDocument/2006/relationships/image" Target="../media/image8.wmf"/><Relationship Id="rId12" Type="http://schemas.openxmlformats.org/officeDocument/2006/relationships/oleObject" Target="../embeddings/oleObject8.bin"/><Relationship Id="rId2" Type="http://schemas.openxmlformats.org/officeDocument/2006/relationships/slideLayout" Target="../slideLayouts/slideLayout1.xml"/><Relationship Id="rId16" Type="http://schemas.openxmlformats.org/officeDocument/2006/relationships/image" Target="../media/image6.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0.wmf"/><Relationship Id="rId5" Type="http://schemas.openxmlformats.org/officeDocument/2006/relationships/image" Target="../media/image7.wmf"/><Relationship Id="rId15" Type="http://schemas.openxmlformats.org/officeDocument/2006/relationships/image" Target="../media/image1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wmf"/><Relationship Id="rId1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5.xml"/><Relationship Id="rId7"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0.bin"/><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18.wmf"/><Relationship Id="rId5" Type="http://schemas.openxmlformats.org/officeDocument/2006/relationships/image" Target="../media/image20.png"/><Relationship Id="rId10" Type="http://schemas.openxmlformats.org/officeDocument/2006/relationships/oleObject" Target="../embeddings/oleObject14.bin"/><Relationship Id="rId4" Type="http://schemas.openxmlformats.org/officeDocument/2006/relationships/image" Target="../media/image19.png"/><Relationship Id="rId9" Type="http://schemas.openxmlformats.org/officeDocument/2006/relationships/image" Target="../media/image17.wmf"/></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7.xml"/><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1.wmf"/><Relationship Id="rId10" Type="http://schemas.openxmlformats.org/officeDocument/2006/relationships/image" Target="../media/image23.wmf"/><Relationship Id="rId4" Type="http://schemas.openxmlformats.org/officeDocument/2006/relationships/oleObject" Target="../embeddings/oleObject15.bin"/><Relationship Id="rId9"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8.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image" Target="../media/image22.wmf"/><Relationship Id="rId10" Type="http://schemas.openxmlformats.org/officeDocument/2006/relationships/image" Target="../media/image26.w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2.wmf"/><Relationship Id="rId4"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428BAD-C81B-4955-B7D2-AAB70D954486}" type="slidenum">
              <a:rPr lang="it-IT" altLang="it-IT" sz="1400" b="1" smtClean="0"/>
              <a:pPr>
                <a:spcBef>
                  <a:spcPct val="0"/>
                </a:spcBef>
                <a:buFontTx/>
                <a:buNone/>
              </a:pPr>
              <a:t>1</a:t>
            </a:fld>
            <a:endParaRPr lang="it-IT" altLang="it-IT" sz="1400" b="1"/>
          </a:p>
        </p:txBody>
      </p:sp>
      <p:sp>
        <p:nvSpPr>
          <p:cNvPr id="13" name="TextBox 12"/>
          <p:cNvSpPr txBox="1"/>
          <p:nvPr/>
        </p:nvSpPr>
        <p:spPr>
          <a:xfrm>
            <a:off x="107950" y="1506538"/>
            <a:ext cx="8928100" cy="4031873"/>
          </a:xfrm>
          <a:prstGeom prst="rect">
            <a:avLst/>
          </a:prstGeom>
          <a:noFill/>
        </p:spPr>
        <p:txBody>
          <a:bodyPr>
            <a:spAutoFit/>
          </a:bodyPr>
          <a:lstStyle/>
          <a:p>
            <a:pPr algn="just" eaLnBrk="1" hangingPunct="1">
              <a:defRPr/>
            </a:pPr>
            <a:r>
              <a:rPr lang="it-IT" sz="1600" dirty="0">
                <a:latin typeface="+mn-lt"/>
                <a:cs typeface="Arial" charset="0"/>
              </a:rPr>
              <a:t>Nell’interpretazione delle anomalie di gravità ci si ritrova a dover risolvere un “</a:t>
            </a:r>
            <a:r>
              <a:rPr lang="it-IT" sz="1600" dirty="0">
                <a:solidFill>
                  <a:srgbClr val="0070C0"/>
                </a:solidFill>
                <a:latin typeface="+mn-lt"/>
                <a:cs typeface="Arial" charset="0"/>
              </a:rPr>
              <a:t>problema inverso</a:t>
            </a:r>
            <a:r>
              <a:rPr lang="it-IT" sz="1600" dirty="0">
                <a:latin typeface="+mn-lt"/>
                <a:cs typeface="Arial" charset="0"/>
              </a:rPr>
              <a:t>”: dati i valori della gravità in superficie, determinare le caratteristiche del corpo perturbante sottostante. Il problema nei suoi termini generali non è risolvibile nel senso che </a:t>
            </a:r>
            <a:r>
              <a:rPr lang="it-IT" sz="1600" i="1" dirty="0">
                <a:solidFill>
                  <a:srgbClr val="0070C0"/>
                </a:solidFill>
                <a:latin typeface="+mn-lt"/>
                <a:cs typeface="Arial" charset="0"/>
              </a:rPr>
              <a:t>infinite sono le distribuzioni di massa </a:t>
            </a:r>
            <a:r>
              <a:rPr lang="it-IT" sz="1600" dirty="0">
                <a:latin typeface="+mn-lt"/>
                <a:cs typeface="Arial" charset="0"/>
              </a:rPr>
              <a:t>che possono dare gli stessi valori di gravità in superficie. </a:t>
            </a:r>
          </a:p>
          <a:p>
            <a:pPr algn="just" eaLnBrk="1" hangingPunct="1">
              <a:defRPr/>
            </a:pPr>
            <a:r>
              <a:rPr lang="it-IT" sz="1600" dirty="0">
                <a:latin typeface="+mn-lt"/>
                <a:cs typeface="Arial" charset="0"/>
              </a:rPr>
              <a:t>Le informazioni che si possono ottenere dall’esame delle anomalie di gravità in superficie sono:</a:t>
            </a:r>
          </a:p>
          <a:p>
            <a:pPr algn="just" eaLnBrk="1" hangingPunct="1">
              <a:defRPr/>
            </a:pPr>
            <a:endParaRPr lang="it-IT" sz="1600" dirty="0">
              <a:latin typeface="+mn-lt"/>
              <a:cs typeface="Arial" charset="0"/>
            </a:endParaRPr>
          </a:p>
          <a:p>
            <a:pPr marL="342900" indent="-342900" algn="just" eaLnBrk="1" hangingPunct="1">
              <a:buFont typeface="+mj-lt"/>
              <a:buAutoNum type="arabicPeriod"/>
              <a:defRPr/>
            </a:pPr>
            <a:r>
              <a:rPr lang="it-IT" sz="1600" dirty="0">
                <a:latin typeface="+mn-lt"/>
                <a:cs typeface="Arial" charset="0"/>
              </a:rPr>
              <a:t>Forma geometrica del corpo perturbante</a:t>
            </a:r>
          </a:p>
          <a:p>
            <a:pPr marL="342900" indent="-342900" algn="just" eaLnBrk="1" hangingPunct="1">
              <a:buFont typeface="+mj-lt"/>
              <a:buAutoNum type="arabicPeriod"/>
              <a:defRPr/>
            </a:pPr>
            <a:r>
              <a:rPr lang="it-IT" sz="1600" dirty="0">
                <a:latin typeface="+mn-lt"/>
                <a:cs typeface="Arial" charset="0"/>
              </a:rPr>
              <a:t>Dimensioni geometriche</a:t>
            </a:r>
          </a:p>
          <a:p>
            <a:pPr marL="342900" indent="-342900" algn="just" eaLnBrk="1" hangingPunct="1">
              <a:buFont typeface="+mj-lt"/>
              <a:buAutoNum type="arabicPeriod"/>
              <a:defRPr/>
            </a:pPr>
            <a:r>
              <a:rPr lang="it-IT" sz="1600" dirty="0">
                <a:latin typeface="+mn-lt"/>
                <a:cs typeface="Arial" charset="0"/>
              </a:rPr>
              <a:t>Densità di contrasto con il materiale circostante</a:t>
            </a:r>
          </a:p>
          <a:p>
            <a:pPr marL="342900" indent="-342900" algn="just" eaLnBrk="1" hangingPunct="1">
              <a:buFont typeface="+mj-lt"/>
              <a:buAutoNum type="arabicPeriod"/>
              <a:defRPr/>
            </a:pPr>
            <a:r>
              <a:rPr lang="it-IT" sz="1600" dirty="0">
                <a:latin typeface="+mn-lt"/>
                <a:cs typeface="Arial" charset="0"/>
              </a:rPr>
              <a:t>Profondità</a:t>
            </a:r>
          </a:p>
          <a:p>
            <a:pPr marL="342900" indent="-342900" algn="just" eaLnBrk="1" hangingPunct="1">
              <a:buFont typeface="+mj-lt"/>
              <a:buAutoNum type="arabicPeriod"/>
              <a:defRPr/>
            </a:pPr>
            <a:endParaRPr lang="it-IT" sz="1600" dirty="0">
              <a:latin typeface="+mn-lt"/>
              <a:cs typeface="Arial" charset="0"/>
            </a:endParaRPr>
          </a:p>
          <a:p>
            <a:pPr indent="-342900" algn="just" eaLnBrk="1" hangingPunct="1">
              <a:defRPr/>
            </a:pPr>
            <a:r>
              <a:rPr lang="it-IT" sz="1600" dirty="0">
                <a:latin typeface="+mn-lt"/>
                <a:cs typeface="Arial" charset="0"/>
              </a:rPr>
              <a:t>I punti 2 e 3 non possono essere risolti indipendentemente, mentre il punto 4 è generalmente risolto con buona approssimazione.</a:t>
            </a:r>
          </a:p>
          <a:p>
            <a:pPr indent="-342900" algn="just" eaLnBrk="1" hangingPunct="1">
              <a:defRPr/>
            </a:pPr>
            <a:r>
              <a:rPr lang="it-IT" sz="1600" dirty="0">
                <a:latin typeface="+mn-lt"/>
                <a:cs typeface="Arial" charset="0"/>
              </a:rPr>
              <a:t>Al fine di ottenere una buona interpretazione della struttura sottostante in esame è necessario</a:t>
            </a:r>
            <a:r>
              <a:rPr lang="it-IT" sz="1600" dirty="0">
                <a:solidFill>
                  <a:srgbClr val="FF0000"/>
                </a:solidFill>
                <a:latin typeface="+mn-lt"/>
                <a:cs typeface="Arial" charset="0"/>
              </a:rPr>
              <a:t> vincolare</a:t>
            </a:r>
            <a:r>
              <a:rPr lang="it-IT" sz="1600" dirty="0">
                <a:latin typeface="+mn-lt"/>
                <a:cs typeface="Arial" charset="0"/>
              </a:rPr>
              <a:t> l’interpretazione gravimetrica con </a:t>
            </a:r>
            <a:r>
              <a:rPr lang="it-IT" sz="1600" dirty="0">
                <a:solidFill>
                  <a:srgbClr val="FF0000"/>
                </a:solidFill>
                <a:latin typeface="+mn-lt"/>
                <a:cs typeface="Arial" charset="0"/>
              </a:rPr>
              <a:t>dati indipendenti </a:t>
            </a:r>
            <a:r>
              <a:rPr lang="it-IT" sz="1600" dirty="0">
                <a:latin typeface="+mn-lt"/>
                <a:cs typeface="Arial" charset="0"/>
              </a:rPr>
              <a:t>di altra natura (geologia, perforazioni,  geometria del corpo ricavate in base ad esperimenti di sismica attiva...)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F6E1AB-913C-45B9-933F-BE9095414688}" type="slidenum">
              <a:rPr lang="it-IT" altLang="it-IT" sz="1400" b="1" smtClean="0"/>
              <a:pPr>
                <a:spcBef>
                  <a:spcPct val="0"/>
                </a:spcBef>
                <a:buFontTx/>
                <a:buNone/>
              </a:pPr>
              <a:t>10</a:t>
            </a:fld>
            <a:endParaRPr lang="it-IT" altLang="it-IT" sz="1400" b="1"/>
          </a:p>
        </p:txBody>
      </p:sp>
      <p:sp>
        <p:nvSpPr>
          <p:cNvPr id="13" name="TextBox 12"/>
          <p:cNvSpPr txBox="1"/>
          <p:nvPr/>
        </p:nvSpPr>
        <p:spPr>
          <a:xfrm>
            <a:off x="2843213" y="1125538"/>
            <a:ext cx="3960812"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848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8518"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900113" y="5589588"/>
            <a:ext cx="7559675" cy="338137"/>
          </a:xfrm>
          <a:prstGeom prst="rect">
            <a:avLst/>
          </a:prstGeom>
          <a:noFill/>
        </p:spPr>
        <p:txBody>
          <a:bodyPr>
            <a:spAutoFit/>
          </a:bodyPr>
          <a:lstStyle/>
          <a:p>
            <a:pPr algn="ctr" eaLnBrk="1" hangingPunct="1">
              <a:defRPr/>
            </a:pPr>
            <a:r>
              <a:rPr lang="it-IT" sz="1600" dirty="0">
                <a:latin typeface="+mn-lt"/>
                <a:cs typeface="Arial" charset="0"/>
              </a:rPr>
              <a:t>Esempi di non-univocità nell’interpretazione</a:t>
            </a:r>
          </a:p>
        </p:txBody>
      </p:sp>
      <p:pic>
        <p:nvPicPr>
          <p:cNvPr id="14848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1792288"/>
            <a:ext cx="7038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8B910D-9FC2-43E7-B416-3DB7282CB8CA}" type="slidenum">
              <a:rPr lang="it-IT" altLang="it-IT" sz="1400" b="1" smtClean="0"/>
              <a:pPr>
                <a:spcBef>
                  <a:spcPct val="0"/>
                </a:spcBef>
                <a:buFontTx/>
                <a:buNone/>
              </a:pPr>
              <a:t>11</a:t>
            </a:fld>
            <a:endParaRPr lang="it-IT" altLang="it-IT" sz="1400" b="1"/>
          </a:p>
        </p:txBody>
      </p:sp>
      <p:sp>
        <p:nvSpPr>
          <p:cNvPr id="13" name="TextBox 12"/>
          <p:cNvSpPr txBox="1"/>
          <p:nvPr/>
        </p:nvSpPr>
        <p:spPr>
          <a:xfrm>
            <a:off x="1908175" y="981075"/>
            <a:ext cx="5543550" cy="338138"/>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Stima della massa totale anomala (massa di contrasto)</a:t>
            </a:r>
          </a:p>
        </p:txBody>
      </p:sp>
      <p:graphicFrame>
        <p:nvGraphicFramePr>
          <p:cNvPr id="15053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50599"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1506538"/>
            <a:ext cx="8928100" cy="830262"/>
          </a:xfrm>
          <a:prstGeom prst="rect">
            <a:avLst/>
          </a:prstGeom>
          <a:noFill/>
        </p:spPr>
        <p:txBody>
          <a:bodyPr>
            <a:spAutoFit/>
          </a:bodyPr>
          <a:lstStyle/>
          <a:p>
            <a:pPr algn="just" eaLnBrk="1" hangingPunct="1">
              <a:defRPr/>
            </a:pPr>
            <a:r>
              <a:rPr lang="it-IT" sz="1600" dirty="0">
                <a:latin typeface="+mn-lt"/>
                <a:cs typeface="Arial" charset="0"/>
              </a:rPr>
              <a:t>Avendo a disposizione i valori delle anomalie di gravità su un’area sufficientemente vasta della superficie terrestre, ove sia stata isolata l’anomalia locale di gravità, si può ricavare il valore della massa sottostante M che la produce, ricorrendo al teorema di Gauss nell’ipotesi semplificata di una supeficie piana</a:t>
            </a:r>
          </a:p>
        </p:txBody>
      </p:sp>
      <p:graphicFrame>
        <p:nvGraphicFramePr>
          <p:cNvPr id="150534" name="Object 3"/>
          <p:cNvGraphicFramePr>
            <a:graphicFrameLocks noChangeAspect="1"/>
          </p:cNvGraphicFramePr>
          <p:nvPr/>
        </p:nvGraphicFramePr>
        <p:xfrm>
          <a:off x="3851275" y="2565400"/>
          <a:ext cx="1479550" cy="503238"/>
        </p:xfrm>
        <a:graphic>
          <a:graphicData uri="http://schemas.openxmlformats.org/presentationml/2006/ole">
            <mc:AlternateContent xmlns:mc="http://schemas.openxmlformats.org/markup-compatibility/2006">
              <mc:Choice xmlns:v="urn:schemas-microsoft-com:vml" Requires="v">
                <p:oleObj spid="_x0000_s150600" name="Equation" r:id="rId6" imgW="1155700" imgH="393700" progId="Equation.3">
                  <p:embed/>
                </p:oleObj>
              </mc:Choice>
              <mc:Fallback>
                <p:oleObj name="Equation" r:id="rId6" imgW="1155700" imgH="393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565400"/>
                        <a:ext cx="14795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107950" y="3068638"/>
            <a:ext cx="8928100" cy="585787"/>
          </a:xfrm>
          <a:prstGeom prst="rect">
            <a:avLst/>
          </a:prstGeom>
          <a:noFill/>
        </p:spPr>
        <p:txBody>
          <a:bodyPr>
            <a:spAutoFit/>
          </a:bodyPr>
          <a:lstStyle/>
          <a:p>
            <a:pPr algn="just" eaLnBrk="1" hangingPunct="1">
              <a:defRPr/>
            </a:pPr>
            <a:r>
              <a:rPr lang="it-IT" sz="1600" dirty="0">
                <a:latin typeface="+mn-lt"/>
                <a:cs typeface="Arial" charset="0"/>
              </a:rPr>
              <a:t>La formula può essere applicata rapidamente ponendo una griglia sulla mappa dell’anomalia di gravità e sommando l’anomalia cella per cella. </a:t>
            </a:r>
          </a:p>
        </p:txBody>
      </p:sp>
      <p:pic>
        <p:nvPicPr>
          <p:cNvPr id="1505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922713"/>
            <a:ext cx="41767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47529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87487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ChangeArrowheads="1"/>
          </p:cNvSpPr>
          <p:nvPr/>
        </p:nvSpPr>
        <p:spPr bwMode="auto">
          <a:xfrm>
            <a:off x="250825" y="4171950"/>
            <a:ext cx="918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grpSp>
        <p:nvGrpSpPr>
          <p:cNvPr id="2" name="Group 12"/>
          <p:cNvGrpSpPr>
            <a:grpSpLocks/>
          </p:cNvGrpSpPr>
          <p:nvPr/>
        </p:nvGrpSpPr>
        <p:grpSpPr bwMode="auto">
          <a:xfrm>
            <a:off x="250825" y="1000125"/>
            <a:ext cx="4203700" cy="5668963"/>
            <a:chOff x="113" y="482"/>
            <a:chExt cx="2533" cy="3810"/>
          </a:xfrm>
        </p:grpSpPr>
        <p:pic>
          <p:nvPicPr>
            <p:cNvPr id="1566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715"/>
              <a:ext cx="2533" cy="3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80" name="Rectangle 10"/>
            <p:cNvSpPr>
              <a:spLocks noChangeArrowheads="1"/>
            </p:cNvSpPr>
            <p:nvPr/>
          </p:nvSpPr>
          <p:spPr bwMode="auto">
            <a:xfrm>
              <a:off x="113"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Bouguer map</a:t>
              </a:r>
            </a:p>
          </p:txBody>
        </p:sp>
      </p:grpSp>
      <p:grpSp>
        <p:nvGrpSpPr>
          <p:cNvPr id="3" name="Group 13"/>
          <p:cNvGrpSpPr>
            <a:grpSpLocks/>
          </p:cNvGrpSpPr>
          <p:nvPr/>
        </p:nvGrpSpPr>
        <p:grpSpPr bwMode="auto">
          <a:xfrm>
            <a:off x="4498975" y="1000125"/>
            <a:ext cx="4249738" cy="5668963"/>
            <a:chOff x="2789" y="482"/>
            <a:chExt cx="2561" cy="3810"/>
          </a:xfrm>
        </p:grpSpPr>
        <p:pic>
          <p:nvPicPr>
            <p:cNvPr id="1566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721"/>
              <a:ext cx="2561" cy="35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8" name="Rectangle 11"/>
            <p:cNvSpPr>
              <a:spLocks noChangeArrowheads="1"/>
            </p:cNvSpPr>
            <p:nvPr/>
          </p:nvSpPr>
          <p:spPr bwMode="auto">
            <a:xfrm>
              <a:off x="2789"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Free air  map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CD5CA6E-AC59-4A5A-A4D0-EACFB6B76B86}" type="slidenum">
              <a:rPr lang="it-IT" altLang="it-IT" sz="1400" b="1" smtClean="0"/>
              <a:pPr>
                <a:spcBef>
                  <a:spcPct val="0"/>
                </a:spcBef>
                <a:buFontTx/>
                <a:buNone/>
              </a:pPr>
              <a:t>15</a:t>
            </a:fld>
            <a:endParaRPr lang="it-IT" altLang="it-IT" sz="1400" b="1"/>
          </a:p>
        </p:txBody>
      </p:sp>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789363"/>
            <a:ext cx="6064250" cy="2592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0D5421-2E89-42BC-88D1-8C219BFC8061}" type="slidenum">
              <a:rPr lang="it-IT" altLang="it-IT" sz="1400" b="1" smtClean="0"/>
              <a:pPr>
                <a:spcBef>
                  <a:spcPct val="0"/>
                </a:spcBef>
                <a:buFontTx/>
                <a:buNone/>
              </a:pPr>
              <a:t>16</a:t>
            </a:fld>
            <a:endParaRPr lang="it-IT" altLang="it-IT" sz="1400" b="1"/>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49704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4"/>
          <p:cNvSpPr txBox="1">
            <a:spLocks noChangeArrowheads="1"/>
          </p:cNvSpPr>
          <p:nvPr/>
        </p:nvSpPr>
        <p:spPr bwMode="auto">
          <a:xfrm>
            <a:off x="1331913" y="5661025"/>
            <a:ext cx="6408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cs typeface="Arial" panose="020B0604020202020204" pitchFamily="34" charset="0"/>
              </a:rPr>
              <a:t>Misura gravimetrica del punto 201.Si può vedere tutto l’apparato sperimentale: il piatto-treppiede, il gravimetro, il contenitore con dentro il computer tascabile. La freccia indica la borchia IGM.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631EF0-87E4-4042-A55D-B7667365E681}" type="slidenum">
              <a:rPr lang="it-IT" altLang="it-IT" sz="1400" b="1" smtClean="0"/>
              <a:pPr>
                <a:spcBef>
                  <a:spcPct val="0"/>
                </a:spcBef>
                <a:buFontTx/>
                <a:buNone/>
              </a:pPr>
              <a:t>17</a:t>
            </a:fld>
            <a:endParaRPr lang="it-IT" altLang="it-IT" sz="1400" b="1"/>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CBB26A-9201-47B9-BC8F-53586CFBAC7A}" type="slidenum">
              <a:rPr lang="it-IT" altLang="it-IT" sz="1400" b="1" smtClean="0"/>
              <a:pPr>
                <a:spcBef>
                  <a:spcPct val="0"/>
                </a:spcBef>
                <a:buFontTx/>
                <a:buNone/>
              </a:pPr>
              <a:t>18</a:t>
            </a:fld>
            <a:endParaRPr lang="it-IT" altLang="it-IT" sz="1400" b="1"/>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48512"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130892C-A2E1-4C62-90E7-FEFA5A2E3AD2}" type="slidenum">
              <a:rPr lang="it-IT" altLang="it-IT" sz="1400" b="1" smtClean="0"/>
              <a:pPr>
                <a:spcBef>
                  <a:spcPct val="0"/>
                </a:spcBef>
                <a:buFontTx/>
                <a:buNone/>
              </a:pPr>
              <a:t>19</a:t>
            </a:fld>
            <a:endParaRPr lang="it-IT" altLang="it-IT" sz="1400" b="1"/>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700213"/>
            <a:ext cx="5472113"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BC28C1-25B3-4720-94BE-3F823677DBA0}" type="slidenum">
              <a:rPr lang="it-IT" altLang="it-IT" sz="1400" b="1" smtClean="0"/>
              <a:pPr>
                <a:spcBef>
                  <a:spcPct val="0"/>
                </a:spcBef>
                <a:buFontTx/>
                <a:buNone/>
              </a:pPr>
              <a:t>2</a:t>
            </a:fld>
            <a:endParaRPr lang="it-IT" altLang="it-IT" sz="1400" b="1"/>
          </a:p>
        </p:txBody>
      </p:sp>
      <p:sp>
        <p:nvSpPr>
          <p:cNvPr id="13" name="TextBox 12"/>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Data l’entità piccola dell’anomalia gravimetrica locale rispetto al valore di gravità, i gravimetri misurano la componente verticale del campo gravitazionale anomalo sommato alla gravità attesa. </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76475"/>
            <a:ext cx="5207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7950" y="5508625"/>
            <a:ext cx="8928100" cy="584200"/>
          </a:xfrm>
          <a:prstGeom prst="rect">
            <a:avLst/>
          </a:prstGeom>
          <a:noFill/>
        </p:spPr>
        <p:txBody>
          <a:bodyPr>
            <a:spAutoFit/>
          </a:bodyPr>
          <a:lstStyle/>
          <a:p>
            <a:pPr algn="just" eaLnBrk="1" hangingPunct="1">
              <a:defRPr/>
            </a:pPr>
            <a:r>
              <a:rPr lang="it-IT" sz="1600" dirty="0">
                <a:latin typeface="+mn-lt"/>
                <a:cs typeface="Arial" charset="0"/>
              </a:rPr>
              <a:t>Andiamo pertamto a calcolare la componente verticale della gravità nel caso di corpi perturbanti con geometria semplice.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7EEA4C-545B-4073-88AF-332BD654ACB4}" type="slidenum">
              <a:rPr lang="it-IT" altLang="it-IT" sz="1400" b="1" smtClean="0"/>
              <a:pPr>
                <a:spcBef>
                  <a:spcPct val="0"/>
                </a:spcBef>
                <a:buFontTx/>
                <a:buNone/>
              </a:pPr>
              <a:t>20</a:t>
            </a:fld>
            <a:endParaRPr lang="it-IT" altLang="it-IT" sz="1400" b="1"/>
          </a:p>
        </p:txBody>
      </p:sp>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408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F87ACD-08EE-4505-AF61-5CAFD13FA094}" type="slidenum">
              <a:rPr lang="it-IT" altLang="it-IT" sz="1400" b="1" smtClean="0"/>
              <a:pPr>
                <a:spcBef>
                  <a:spcPct val="0"/>
                </a:spcBef>
                <a:buFontTx/>
                <a:buNone/>
              </a:pPr>
              <a:t>21</a:t>
            </a:fld>
            <a:endParaRPr lang="it-IT" altLang="it-IT" sz="1400" b="1"/>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7E0EEA-F849-4E7F-8ADF-AE9167CB0822}" type="slidenum">
              <a:rPr lang="it-IT" altLang="it-IT" sz="1400" b="1" smtClean="0"/>
              <a:pPr>
                <a:spcBef>
                  <a:spcPct val="0"/>
                </a:spcBef>
                <a:buFontTx/>
                <a:buNone/>
              </a:pPr>
              <a:t>22</a:t>
            </a:fld>
            <a:endParaRPr lang="it-IT" altLang="it-IT" sz="1400" b="1"/>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626586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2BAD2A-013A-43D6-B073-F9BD9BE0B7FE}" type="slidenum">
              <a:rPr lang="it-IT" altLang="it-IT" sz="1400" b="1" smtClean="0"/>
              <a:pPr>
                <a:spcBef>
                  <a:spcPct val="0"/>
                </a:spcBef>
                <a:buFontTx/>
                <a:buNone/>
              </a:pPr>
              <a:t>23</a:t>
            </a:fld>
            <a:endParaRPr lang="it-IT" altLang="it-IT" sz="1400" b="1"/>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9565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19B875-FF5A-4ECD-9734-1CB0EDA71A1B}" type="slidenum">
              <a:rPr lang="it-IT" altLang="it-IT" sz="1400" b="1" smtClean="0"/>
              <a:pPr>
                <a:spcBef>
                  <a:spcPct val="0"/>
                </a:spcBef>
                <a:buFontTx/>
                <a:buNone/>
              </a:pPr>
              <a:t>24</a:t>
            </a:fld>
            <a:endParaRPr lang="it-IT" altLang="it-IT" sz="1400" b="1"/>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267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2D7513-6939-4BA0-9CC7-6871ECF2B512}" type="slidenum">
              <a:rPr lang="it-IT" altLang="it-IT" sz="1400" b="1" smtClean="0"/>
              <a:pPr>
                <a:spcBef>
                  <a:spcPct val="0"/>
                </a:spcBef>
                <a:buFontTx/>
                <a:buNone/>
              </a:pPr>
              <a:t>25</a:t>
            </a:fld>
            <a:endParaRPr lang="it-IT" altLang="it-IT" sz="1400" b="1"/>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133600"/>
            <a:ext cx="45100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7C0B26-1E4E-4198-A950-C2F693821C07}" type="slidenum">
              <a:rPr lang="it-IT" altLang="it-IT" sz="1400" b="1" smtClean="0"/>
              <a:pPr>
                <a:spcBef>
                  <a:spcPct val="0"/>
                </a:spcBef>
                <a:buFontTx/>
                <a:buNone/>
              </a:pPr>
              <a:t>26</a:t>
            </a:fld>
            <a:endParaRPr lang="it-IT" altLang="it-IT" sz="1400" b="1"/>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0E8188-7A1D-4D97-92C0-EF5234574E92}" type="slidenum">
              <a:rPr lang="it-IT" altLang="it-IT" sz="1400" b="1" smtClean="0"/>
              <a:pPr>
                <a:spcBef>
                  <a:spcPct val="0"/>
                </a:spcBef>
                <a:buFontTx/>
                <a:buNone/>
              </a:pPr>
              <a:t>27</a:t>
            </a:fld>
            <a:endParaRPr lang="it-IT" altLang="it-IT" sz="1400" b="1"/>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6338"/>
            <a:ext cx="39608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197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B28096-C420-4A33-AFE7-B8FF3AD3E36F}" type="slidenum">
              <a:rPr lang="it-IT" altLang="it-IT" sz="1400" b="1" smtClean="0"/>
              <a:pPr>
                <a:spcBef>
                  <a:spcPct val="0"/>
                </a:spcBef>
                <a:buFontTx/>
                <a:buNone/>
              </a:pPr>
              <a:t>28</a:t>
            </a:fld>
            <a:endParaRPr lang="it-IT" altLang="it-IT" sz="1400" b="1"/>
          </a:p>
        </p:txBody>
      </p:sp>
      <p:sp>
        <p:nvSpPr>
          <p:cNvPr id="185347" name="TextBox 8"/>
          <p:cNvSpPr txBox="1">
            <a:spLocks noChangeArrowheads="1"/>
          </p:cNvSpPr>
          <p:nvPr/>
        </p:nvSpPr>
        <p:spPr bwMode="auto">
          <a:xfrm>
            <a:off x="395288" y="981075"/>
            <a:ext cx="813752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dirty="0">
                <a:solidFill>
                  <a:srgbClr val="FF0000"/>
                </a:solidFill>
                <a:latin typeface="+mn-lt"/>
                <a:cs typeface="Arial" panose="020B0604020202020204" pitchFamily="34" charset="0"/>
              </a:rPr>
              <a:t>Il principio dell'isostasia</a:t>
            </a:r>
          </a:p>
          <a:p>
            <a:pPr algn="ctr" eaLnBrk="1" hangingPunct="1">
              <a:spcBef>
                <a:spcPct val="0"/>
              </a:spcBef>
              <a:buFontTx/>
              <a:buNone/>
            </a:pPr>
            <a:endParaRPr lang="it-IT" altLang="it-IT" sz="2400" dirty="0">
              <a:latin typeface="+mn-lt"/>
              <a:cs typeface="Arial" panose="020B0604020202020204" pitchFamily="34" charset="0"/>
            </a:endParaRPr>
          </a:p>
          <a:p>
            <a:pPr algn="just" eaLnBrk="1" hangingPunct="1">
              <a:spcBef>
                <a:spcPct val="0"/>
              </a:spcBef>
              <a:buFontTx/>
              <a:buNone/>
            </a:pPr>
            <a:r>
              <a:rPr lang="it-IT" altLang="it-IT" sz="2000" dirty="0">
                <a:latin typeface="+mn-lt"/>
                <a:cs typeface="Arial" panose="020B0604020202020204" pitchFamily="34" charset="0"/>
              </a:rPr>
              <a:t>L'isostasia è il principio secondo cui i grandi blocchi di crosta, oceanica o continentale, si pongono in equilibrio gravitazionale secondo la loro densità e il loro spessore (applicazione del principio di Archimede alle rocce). In altre parole, poiché i blocchi di crosta presentano una differenziazione laterale di composizione e spessore, tendono a comportarsi come dei corpi in galleggiamento sulla zona sottostante, che assume un comportamento plastico, per cui si elevano o sprofondano rispetto alla linea di galleggiamento.</a:t>
            </a:r>
            <a:br>
              <a:rPr lang="it-IT" altLang="it-IT" sz="2000" dirty="0">
                <a:latin typeface="+mn-lt"/>
                <a:cs typeface="Arial" panose="020B0604020202020204" pitchFamily="34" charset="0"/>
              </a:rPr>
            </a:br>
            <a:r>
              <a:rPr lang="it-IT" altLang="it-IT" sz="2000" dirty="0">
                <a:latin typeface="+mn-lt"/>
                <a:cs typeface="Arial" panose="020B0604020202020204" pitchFamily="34" charset="0"/>
              </a:rPr>
              <a:t>La crosta oceanica è più sottile e densa, perciò emerge poco, mentre le catene montuose, meno dense e più spesse, sporgono maggiormente dal mantello. Quanto più la montagna è alta, tanto più ha radici profonde, come dimostra anche la disposizione della Moho. Man mano che la montagna si erode, per riequilibrare il peso si solleva progressivamente, mentre dove si accumulano sedimenti si ha un abbassamento della Moho.</a:t>
            </a:r>
          </a:p>
          <a:p>
            <a:pPr eaLnBrk="1" hangingPunct="1">
              <a:spcBef>
                <a:spcPct val="0"/>
              </a:spcBef>
              <a:buFontTx/>
              <a:buNone/>
            </a:pPr>
            <a:endParaRPr lang="it-IT" altLang="it-IT" sz="2000" dirty="0">
              <a:latin typeface="+mn-lt"/>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7" name="Rectangle 11"/>
          <p:cNvSpPr>
            <a:spLocks noChangeArrowheads="1"/>
          </p:cNvSpPr>
          <p:nvPr/>
        </p:nvSpPr>
        <p:spPr bwMode="auto">
          <a:xfrm>
            <a:off x="687388" y="9810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latin typeface="Chalkboard"/>
              </a:rPr>
              <a:t>equilibrium of adjacent blocks of brittle crust</a:t>
            </a:r>
          </a:p>
          <a:p>
            <a:pPr eaLnBrk="1" hangingPunct="1">
              <a:spcBef>
                <a:spcPct val="0"/>
              </a:spcBef>
              <a:buFontTx/>
              <a:buNone/>
            </a:pPr>
            <a:r>
              <a:rPr lang="en-US" altLang="it-IT" sz="2800">
                <a:latin typeface="Chalkboard"/>
              </a:rPr>
              <a:t>“floating” on underlying upper mantle</a:t>
            </a:r>
          </a:p>
        </p:txBody>
      </p:sp>
      <p:pic>
        <p:nvPicPr>
          <p:cNvPr id="1065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949450"/>
            <a:ext cx="759142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Rectangle 17"/>
          <p:cNvSpPr>
            <a:spLocks noChangeArrowheads="1"/>
          </p:cNvSpPr>
          <p:nvPr/>
        </p:nvSpPr>
        <p:spPr bwMode="auto">
          <a:xfrm>
            <a:off x="228600" y="6172200"/>
            <a:ext cx="5410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7397" name="Rectangle 19"/>
          <p:cNvSpPr>
            <a:spLocks noChangeArrowheads="1"/>
          </p:cNvSpPr>
          <p:nvPr/>
        </p:nvSpPr>
        <p:spPr bwMode="auto">
          <a:xfrm>
            <a:off x="0" y="3962400"/>
            <a:ext cx="457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D5660-CA3B-403B-8177-A0F69F72469B}" type="slidenum">
              <a:rPr lang="it-IT" altLang="it-IT" sz="1400" b="1" smtClean="0"/>
              <a:pPr>
                <a:spcBef>
                  <a:spcPct val="0"/>
                </a:spcBef>
                <a:buFontTx/>
                <a:buNone/>
              </a:pPr>
              <a:t>3</a:t>
            </a:fld>
            <a:endParaRPr lang="it-IT" altLang="it-IT" sz="1400" b="1"/>
          </a:p>
        </p:txBody>
      </p:sp>
      <p:sp>
        <p:nvSpPr>
          <p:cNvPr id="13" name="TextBox 12"/>
          <p:cNvSpPr txBox="1"/>
          <p:nvPr/>
        </p:nvSpPr>
        <p:spPr>
          <a:xfrm>
            <a:off x="3779912" y="1013800"/>
            <a:ext cx="1584176" cy="461665"/>
          </a:xfrm>
          <a:prstGeom prst="rect">
            <a:avLst/>
          </a:prstGeom>
          <a:noFill/>
        </p:spPr>
        <p:txBody>
          <a:bodyPr wrap="square">
            <a:spAutoFit/>
          </a:bodyPr>
          <a:lstStyle/>
          <a:p>
            <a:pPr algn="just" eaLnBrk="1" hangingPunct="1">
              <a:defRPr/>
            </a:pPr>
            <a:r>
              <a:rPr lang="it-IT" sz="2400" cap="all" dirty="0">
                <a:solidFill>
                  <a:srgbClr val="FF0000"/>
                </a:solidFill>
                <a:latin typeface="+mn-lt"/>
                <a:cs typeface="Arial" charset="0"/>
              </a:rPr>
              <a:t>Sfera</a:t>
            </a:r>
          </a:p>
        </p:txBody>
      </p:sp>
      <p:sp>
        <p:nvSpPr>
          <p:cNvPr id="11" name="TextBox 10"/>
          <p:cNvSpPr txBox="1"/>
          <p:nvPr/>
        </p:nvSpPr>
        <p:spPr>
          <a:xfrm>
            <a:off x="107950" y="1700808"/>
            <a:ext cx="8928100" cy="338138"/>
          </a:xfrm>
          <a:prstGeom prst="rect">
            <a:avLst/>
          </a:prstGeom>
          <a:noFill/>
        </p:spPr>
        <p:txBody>
          <a:bodyPr>
            <a:spAutoFit/>
          </a:bodyPr>
          <a:lstStyle/>
          <a:p>
            <a:pPr algn="just" eaLnBrk="1" hangingPunct="1">
              <a:defRPr/>
            </a:pPr>
            <a:r>
              <a:rPr lang="it-IT" sz="1600" dirty="0">
                <a:latin typeface="+mn-lt"/>
                <a:cs typeface="Arial" charset="0"/>
              </a:rPr>
              <a:t>Abbiamo già visto che il campo gravitazionale delle sfera è dato da: </a:t>
            </a:r>
          </a:p>
        </p:txBody>
      </p:sp>
      <p:graphicFrame>
        <p:nvGraphicFramePr>
          <p:cNvPr id="134149" name="Object 2"/>
          <p:cNvGraphicFramePr>
            <a:graphicFrameLocks noChangeAspect="1"/>
          </p:cNvGraphicFramePr>
          <p:nvPr>
            <p:extLst>
              <p:ext uri="{D42A27DB-BD31-4B8C-83A1-F6EECF244321}">
                <p14:modId xmlns:p14="http://schemas.microsoft.com/office/powerpoint/2010/main" val="1375653556"/>
              </p:ext>
            </p:extLst>
          </p:nvPr>
        </p:nvGraphicFramePr>
        <p:xfrm>
          <a:off x="4140200" y="2061171"/>
          <a:ext cx="571500" cy="393700"/>
        </p:xfrm>
        <a:graphic>
          <a:graphicData uri="http://schemas.openxmlformats.org/presentationml/2006/ole">
            <mc:AlternateContent xmlns:mc="http://schemas.openxmlformats.org/markup-compatibility/2006">
              <mc:Choice xmlns:v="urn:schemas-microsoft-com:vml" Requires="v">
                <p:oleObj spid="_x0000_s134249" name="Equation" r:id="rId4" imgW="571252" imgH="393529" progId="Equation.3">
                  <p:embed/>
                </p:oleObj>
              </mc:Choice>
              <mc:Fallback>
                <p:oleObj name="Equation" r:id="rId4" imgW="571252"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061171"/>
                        <a:ext cx="5715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2421533"/>
            <a:ext cx="8928100" cy="338138"/>
          </a:xfrm>
          <a:prstGeom prst="rect">
            <a:avLst/>
          </a:prstGeom>
          <a:noFill/>
        </p:spPr>
        <p:txBody>
          <a:bodyPr>
            <a:spAutoFit/>
          </a:bodyPr>
          <a:lstStyle/>
          <a:p>
            <a:pPr algn="just" eaLnBrk="1" hangingPunct="1">
              <a:defRPr/>
            </a:pPr>
            <a:r>
              <a:rPr lang="it-IT" sz="1600" dirty="0">
                <a:latin typeface="+mn-lt"/>
                <a:cs typeface="Arial" charset="0"/>
              </a:rPr>
              <a:t>Per cui la sua componente verticale sarà:</a:t>
            </a:r>
          </a:p>
        </p:txBody>
      </p:sp>
      <p:graphicFrame>
        <p:nvGraphicFramePr>
          <p:cNvPr id="134151" name="Object 3"/>
          <p:cNvGraphicFramePr>
            <a:graphicFrameLocks noChangeAspect="1"/>
          </p:cNvGraphicFramePr>
          <p:nvPr>
            <p:extLst>
              <p:ext uri="{D42A27DB-BD31-4B8C-83A1-F6EECF244321}">
                <p14:modId xmlns:p14="http://schemas.microsoft.com/office/powerpoint/2010/main" val="1203871498"/>
              </p:ext>
            </p:extLst>
          </p:nvPr>
        </p:nvGraphicFramePr>
        <p:xfrm>
          <a:off x="3348038" y="2708871"/>
          <a:ext cx="2197100" cy="457200"/>
        </p:xfrm>
        <a:graphic>
          <a:graphicData uri="http://schemas.openxmlformats.org/presentationml/2006/ole">
            <mc:AlternateContent xmlns:mc="http://schemas.openxmlformats.org/markup-compatibility/2006">
              <mc:Choice xmlns:v="urn:schemas-microsoft-com:vml" Requires="v">
                <p:oleObj spid="_x0000_s134250" name="Equation" r:id="rId6" imgW="2197100" imgH="457200" progId="Equation.3">
                  <p:embed/>
                </p:oleObj>
              </mc:Choice>
              <mc:Fallback>
                <p:oleObj name="Equation" r:id="rId6" imgW="2197100" imgH="457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708871"/>
                        <a:ext cx="21971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3234333"/>
            <a:ext cx="8928100" cy="584200"/>
          </a:xfrm>
          <a:prstGeom prst="rect">
            <a:avLst/>
          </a:prstGeom>
          <a:noFill/>
        </p:spPr>
        <p:txBody>
          <a:bodyPr>
            <a:spAutoFit/>
          </a:bodyPr>
          <a:lstStyle/>
          <a:p>
            <a:pPr algn="just" eaLnBrk="1" hangingPunct="1">
              <a:defRPr/>
            </a:pPr>
            <a:r>
              <a:rPr lang="it-IT" sz="1600" dirty="0">
                <a:latin typeface="+mn-lt"/>
                <a:cs typeface="Arial" charset="0"/>
              </a:rPr>
              <a:t>Con h la profondità del centro della sfera. Se il contrasto di densità con il mezzo circostante è </a:t>
            </a:r>
            <a:r>
              <a:rPr lang="el-GR" sz="1600" dirty="0">
                <a:latin typeface="+mn-lt"/>
                <a:cs typeface="Arial" charset="0"/>
              </a:rPr>
              <a:t>Δρ</a:t>
            </a:r>
            <a:r>
              <a:rPr lang="it-IT" sz="1600" dirty="0">
                <a:latin typeface="+mn-lt"/>
                <a:cs typeface="Arial" charset="0"/>
              </a:rPr>
              <a:t> ed il raggio della sfera è b, avremo che l’anomalia sarà:</a:t>
            </a:r>
          </a:p>
        </p:txBody>
      </p:sp>
      <p:graphicFrame>
        <p:nvGraphicFramePr>
          <p:cNvPr id="134153" name="Object 4"/>
          <p:cNvGraphicFramePr>
            <a:graphicFrameLocks noChangeAspect="1"/>
          </p:cNvGraphicFramePr>
          <p:nvPr>
            <p:extLst>
              <p:ext uri="{D42A27DB-BD31-4B8C-83A1-F6EECF244321}">
                <p14:modId xmlns:p14="http://schemas.microsoft.com/office/powerpoint/2010/main" val="4121589217"/>
              </p:ext>
            </p:extLst>
          </p:nvPr>
        </p:nvGraphicFramePr>
        <p:xfrm>
          <a:off x="3348038" y="3861396"/>
          <a:ext cx="2286000" cy="762000"/>
        </p:xfrm>
        <a:graphic>
          <a:graphicData uri="http://schemas.openxmlformats.org/presentationml/2006/ole">
            <mc:AlternateContent xmlns:mc="http://schemas.openxmlformats.org/markup-compatibility/2006">
              <mc:Choice xmlns:v="urn:schemas-microsoft-com:vml" Requires="v">
                <p:oleObj spid="_x0000_s134251" name="Equation" r:id="rId8" imgW="2286000" imgH="762000" progId="Equation.3">
                  <p:embed/>
                </p:oleObj>
              </mc:Choice>
              <mc:Fallback>
                <p:oleObj name="Equation" r:id="rId8" imgW="2286000" imgH="7620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3861396"/>
                        <a:ext cx="2286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415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4219575"/>
            <a:ext cx="30829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492500" y="4796433"/>
            <a:ext cx="5472113" cy="1077913"/>
          </a:xfrm>
          <a:prstGeom prst="rect">
            <a:avLst/>
          </a:prstGeom>
          <a:noFill/>
        </p:spPr>
        <p:txBody>
          <a:bodyPr>
            <a:spAutoFit/>
          </a:bodyPr>
          <a:lstStyle/>
          <a:p>
            <a:pPr algn="just" eaLnBrk="1" hangingPunct="1">
              <a:defRPr/>
            </a:pPr>
            <a:r>
              <a:rPr lang="it-IT" sz="1600" dirty="0">
                <a:latin typeface="+mn-lt"/>
                <a:cs typeface="Arial" charset="0"/>
              </a:rPr>
              <a:t>L’anomalia è simmetrica rispetto al centro della sfera ed è essenzialmente confinata entro un raggio uguale due o tre volte la profondità del centro della sfera. </a:t>
            </a:r>
          </a:p>
          <a:p>
            <a:pPr algn="just" eaLnBrk="1" hangingPunct="1">
              <a:defRPr/>
            </a:pPr>
            <a:r>
              <a:rPr lang="it-IT" sz="1600" dirty="0">
                <a:solidFill>
                  <a:srgbClr val="FF0000"/>
                </a:solidFill>
                <a:latin typeface="+mn-lt"/>
                <a:cs typeface="Arial" charset="0"/>
              </a:rPr>
              <a:t>NB: 2</a:t>
            </a:r>
            <a:r>
              <a:rPr lang="el-GR" sz="1600" dirty="0">
                <a:solidFill>
                  <a:srgbClr val="FF0000"/>
                </a:solidFill>
                <a:latin typeface="+mn-lt"/>
                <a:cs typeface="Arial" charset="0"/>
              </a:rPr>
              <a:t>π</a:t>
            </a:r>
            <a:r>
              <a:rPr lang="it-IT" sz="1600" dirty="0">
                <a:solidFill>
                  <a:srgbClr val="FF0000"/>
                </a:solidFill>
                <a:latin typeface="+mn-lt"/>
                <a:cs typeface="Arial" charset="0"/>
              </a:rPr>
              <a:t>G≈42 mgal/km/(g/cm</a:t>
            </a:r>
            <a:r>
              <a:rPr lang="it-IT" sz="1600" baseline="30000" dirty="0">
                <a:solidFill>
                  <a:srgbClr val="FF0000"/>
                </a:solidFill>
                <a:latin typeface="+mn-lt"/>
                <a:cs typeface="Arial" charset="0"/>
              </a:rPr>
              <a:t>3</a:t>
            </a:r>
            <a:r>
              <a:rPr lang="it-IT" sz="1600" dirty="0">
                <a:solidFill>
                  <a:srgbClr val="FF0000"/>
                </a:solidFill>
                <a:latin typeface="+mn-lt"/>
                <a:cs typeface="Arial"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70" name="Rectangle 6"/>
          <p:cNvSpPr>
            <a:spLocks noChangeArrowheads="1"/>
          </p:cNvSpPr>
          <p:nvPr/>
        </p:nvSpPr>
        <p:spPr bwMode="auto">
          <a:xfrm>
            <a:off x="838200" y="2117725"/>
            <a:ext cx="2427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continental 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oceanic crust</a:t>
            </a:r>
          </a:p>
        </p:txBody>
      </p:sp>
      <p:sp>
        <p:nvSpPr>
          <p:cNvPr id="267284" name="Rectangle 20"/>
          <p:cNvSpPr>
            <a:spLocks noChangeArrowheads="1"/>
          </p:cNvSpPr>
          <p:nvPr/>
        </p:nvSpPr>
        <p:spPr bwMode="auto">
          <a:xfrm>
            <a:off x="1008063" y="3276600"/>
            <a:ext cx="1963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mantle</a:t>
            </a:r>
          </a:p>
        </p:txBody>
      </p:sp>
      <p:grpSp>
        <p:nvGrpSpPr>
          <p:cNvPr id="189444" name="Group 1"/>
          <p:cNvGrpSpPr>
            <a:grpSpLocks/>
          </p:cNvGrpSpPr>
          <p:nvPr/>
        </p:nvGrpSpPr>
        <p:grpSpPr bwMode="auto">
          <a:xfrm>
            <a:off x="3635375" y="1271588"/>
            <a:ext cx="5113338" cy="5292725"/>
            <a:chOff x="4419600" y="152400"/>
            <a:chExt cx="4572000" cy="4359275"/>
          </a:xfrm>
        </p:grpSpPr>
        <p:pic>
          <p:nvPicPr>
            <p:cNvPr id="1894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495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Rectangle 11"/>
            <p:cNvSpPr>
              <a:spLocks noChangeArrowheads="1"/>
            </p:cNvSpPr>
            <p:nvPr/>
          </p:nvSpPr>
          <p:spPr bwMode="auto">
            <a:xfrm>
              <a:off x="5410200" y="2819400"/>
              <a:ext cx="808038" cy="12954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49" name="Rectangle 12"/>
            <p:cNvSpPr>
              <a:spLocks noChangeArrowheads="1"/>
            </p:cNvSpPr>
            <p:nvPr/>
          </p:nvSpPr>
          <p:spPr bwMode="auto">
            <a:xfrm>
              <a:off x="7239000" y="2895600"/>
              <a:ext cx="838200" cy="12192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0" name="Rectangle 21"/>
            <p:cNvSpPr>
              <a:spLocks noChangeArrowheads="1"/>
            </p:cNvSpPr>
            <p:nvPr/>
          </p:nvSpPr>
          <p:spPr bwMode="auto">
            <a:xfrm>
              <a:off x="6248400" y="2590800"/>
              <a:ext cx="960438" cy="1524000"/>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1" name="Rectangle 23"/>
            <p:cNvSpPr>
              <a:spLocks noChangeArrowheads="1"/>
            </p:cNvSpPr>
            <p:nvPr/>
          </p:nvSpPr>
          <p:spPr bwMode="auto">
            <a:xfrm>
              <a:off x="4419600" y="41910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2" name="Rectangle 24"/>
            <p:cNvSpPr>
              <a:spLocks noChangeArrowheads="1"/>
            </p:cNvSpPr>
            <p:nvPr/>
          </p:nvSpPr>
          <p:spPr bwMode="auto">
            <a:xfrm>
              <a:off x="7239000" y="4191000"/>
              <a:ext cx="1752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3" name="Rectangle 10"/>
            <p:cNvSpPr>
              <a:spLocks noChangeArrowheads="1"/>
            </p:cNvSpPr>
            <p:nvPr/>
          </p:nvSpPr>
          <p:spPr bwMode="auto">
            <a:xfrm>
              <a:off x="5554663" y="4114800"/>
              <a:ext cx="2446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FF6600"/>
                  </a:solidFill>
                  <a:latin typeface="Chalkboard"/>
                </a:rPr>
                <a:t>compensation depth</a:t>
              </a:r>
            </a:p>
          </p:txBody>
        </p:sp>
      </p:grpSp>
      <p:sp>
        <p:nvSpPr>
          <p:cNvPr id="19" name="Rectangle 20"/>
          <p:cNvSpPr>
            <a:spLocks noChangeArrowheads="1"/>
          </p:cNvSpPr>
          <p:nvPr/>
        </p:nvSpPr>
        <p:spPr bwMode="auto">
          <a:xfrm>
            <a:off x="4743450" y="1393825"/>
            <a:ext cx="960438" cy="14478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0" name="Rectangle 21"/>
          <p:cNvSpPr>
            <a:spLocks noChangeArrowheads="1"/>
          </p:cNvSpPr>
          <p:nvPr/>
        </p:nvSpPr>
        <p:spPr bwMode="auto">
          <a:xfrm>
            <a:off x="6754813" y="1546225"/>
            <a:ext cx="971550" cy="12954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p:bldP spid="267284" grpId="0"/>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ChangeArrowheads="1"/>
          </p:cNvSpPr>
          <p:nvPr/>
        </p:nvSpPr>
        <p:spPr bwMode="auto">
          <a:xfrm>
            <a:off x="-6350" y="889000"/>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solidFill>
                  <a:srgbClr val="FF0000"/>
                </a:solidFill>
                <a:latin typeface="Chalkboard"/>
              </a:rPr>
              <a:t>isostasy</a:t>
            </a:r>
          </a:p>
        </p:txBody>
      </p:sp>
      <p:sp>
        <p:nvSpPr>
          <p:cNvPr id="273420" name="Rectangle 12"/>
          <p:cNvSpPr>
            <a:spLocks noChangeArrowheads="1"/>
          </p:cNvSpPr>
          <p:nvPr/>
        </p:nvSpPr>
        <p:spPr bwMode="auto">
          <a:xfrm>
            <a:off x="1731963" y="1254125"/>
            <a:ext cx="645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solidFill>
                  <a:schemeClr val="accent2"/>
                </a:solidFill>
                <a:latin typeface="Chalkboard"/>
              </a:rPr>
              <a:t>a more detailed view of density differences</a:t>
            </a:r>
          </a:p>
        </p:txBody>
      </p:sp>
      <p:pic>
        <p:nvPicPr>
          <p:cNvPr id="27342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52600"/>
            <a:ext cx="5562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7" name="Rectangle 19"/>
          <p:cNvSpPr>
            <a:spLocks noChangeArrowheads="1"/>
          </p:cNvSpPr>
          <p:nvPr/>
        </p:nvSpPr>
        <p:spPr bwMode="auto">
          <a:xfrm>
            <a:off x="6705600" y="2667000"/>
            <a:ext cx="1571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include </a:t>
            </a:r>
          </a:p>
          <a:p>
            <a:pPr eaLnBrk="1" hangingPunct="1">
              <a:spcBef>
                <a:spcPct val="0"/>
              </a:spcBef>
              <a:buFontTx/>
              <a:buNone/>
            </a:pPr>
            <a:r>
              <a:rPr lang="en-US" altLang="it-IT" sz="2400">
                <a:latin typeface="Chalkboard"/>
              </a:rPr>
              <a:t>sea water</a:t>
            </a:r>
          </a:p>
          <a:p>
            <a:pPr eaLnBrk="1" hangingPunct="1">
              <a:spcBef>
                <a:spcPct val="0"/>
              </a:spcBef>
              <a:buFontTx/>
              <a:buNone/>
            </a:pPr>
            <a:r>
              <a:rPr lang="en-US" altLang="it-IT" sz="2400">
                <a:latin typeface="Chalkboard"/>
              </a:rPr>
              <a:t>&amp;</a:t>
            </a:r>
          </a:p>
          <a:p>
            <a:pPr eaLnBrk="1" hangingPunct="1">
              <a:spcBef>
                <a:spcPct val="0"/>
              </a:spcBef>
              <a:buFontTx/>
              <a:buNone/>
            </a:pPr>
            <a:r>
              <a:rPr lang="en-US" altLang="it-IT" sz="2400">
                <a:latin typeface="Chalkboard"/>
              </a:rPr>
              <a:t>sediments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p:bldP spid="2734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0767EC-1996-4107-9B46-315CEF7A47D2}" type="slidenum">
              <a:rPr lang="it-IT" altLang="it-IT" sz="1400" b="1" smtClean="0"/>
              <a:pPr>
                <a:spcBef>
                  <a:spcPct val="0"/>
                </a:spcBef>
                <a:buFontTx/>
                <a:buNone/>
              </a:pPr>
              <a:t>32</a:t>
            </a:fld>
            <a:endParaRPr lang="it-IT" altLang="it-IT" sz="1400" b="1"/>
          </a:p>
        </p:txBody>
      </p:sp>
      <p:pic>
        <p:nvPicPr>
          <p:cNvPr id="193539" name="Picture 2" descr="isost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34559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6" descr="http://1.bp.blogspot.com/-_1vPjynuyEk/T_QWLtb4K-I/AAAAAAAAAe8/ip0cbG8rAlk/s640/ISOSTA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292600"/>
            <a:ext cx="609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FE0045B-BB05-4D5C-AB7B-FF01B75E650F}" type="slidenum">
              <a:rPr lang="it-IT" altLang="it-IT" sz="1400" b="1" smtClean="0"/>
              <a:pPr>
                <a:spcBef>
                  <a:spcPct val="0"/>
                </a:spcBef>
                <a:buFontTx/>
                <a:buNone/>
              </a:pPr>
              <a:t>33</a:t>
            </a:fld>
            <a:endParaRPr lang="it-IT" altLang="it-IT" sz="1400" b="1"/>
          </a:p>
        </p:txBody>
      </p:sp>
      <p:sp>
        <p:nvSpPr>
          <p:cNvPr id="195587" name="TextBox 8"/>
          <p:cNvSpPr txBox="1">
            <a:spLocks noChangeArrowheads="1"/>
          </p:cNvSpPr>
          <p:nvPr/>
        </p:nvSpPr>
        <p:spPr bwMode="auto">
          <a:xfrm>
            <a:off x="395536" y="1124744"/>
            <a:ext cx="81375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dirty="0">
                <a:latin typeface="+mn-lt"/>
                <a:cs typeface="Arial" panose="020B0604020202020204" pitchFamily="34" charset="0"/>
              </a:rPr>
              <a:t>La spinta isostatica è paragonabile, concettualmente, a quella che consente il galleggiamento di un iceberg. La crosta continentale con il suo grosso spessore, ma con una densità più bassa, è confrontabile con un iceberg che «pesca» molto e che emerge sulla superficie. La crosta oceanica, più sottile ma anche più densa, è confrontabile con un lastrone di ghiaccio, che pesca meno dell'iceberg e si alza poco sull'acqua. Questo spiega il forte dislivello tra le quote medie  dei due tipi di crosta.</a:t>
            </a:r>
          </a:p>
        </p:txBody>
      </p:sp>
      <p:pic>
        <p:nvPicPr>
          <p:cNvPr id="195588" name="Picture 2" descr="http://89-97-218-226.ip19.fastwebnet.it/web1/science/images/tet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3429000"/>
            <a:ext cx="44481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3162EF-BBA6-4B92-8A80-705338809296}" type="slidenum">
              <a:rPr lang="it-IT" altLang="it-IT" sz="1400" b="1" smtClean="0"/>
              <a:pPr>
                <a:spcBef>
                  <a:spcPct val="0"/>
                </a:spcBef>
                <a:buFontTx/>
                <a:buNone/>
              </a:pPr>
              <a:t>34</a:t>
            </a:fld>
            <a:endParaRPr lang="it-IT" altLang="it-IT" sz="1400" b="1"/>
          </a:p>
        </p:txBody>
      </p:sp>
      <p:sp>
        <p:nvSpPr>
          <p:cNvPr id="2" name="TextBox 1">
            <a:extLst>
              <a:ext uri="{FF2B5EF4-FFF2-40B4-BE49-F238E27FC236}">
                <a16:creationId xmlns:a16="http://schemas.microsoft.com/office/drawing/2014/main" id="{615E4C55-BB9A-4436-A892-30999A8B87B9}"/>
              </a:ext>
            </a:extLst>
          </p:cNvPr>
          <p:cNvSpPr txBox="1"/>
          <p:nvPr/>
        </p:nvSpPr>
        <p:spPr>
          <a:xfrm>
            <a:off x="683568" y="1628800"/>
            <a:ext cx="7555799" cy="4093428"/>
          </a:xfrm>
          <a:prstGeom prst="rect">
            <a:avLst/>
          </a:prstGeom>
          <a:noFill/>
        </p:spPr>
        <p:txBody>
          <a:bodyPr wrap="square" rtlCol="0">
            <a:spAutoFit/>
          </a:bodyPr>
          <a:lstStyle/>
          <a:p>
            <a:pPr algn="ctr"/>
            <a:r>
              <a:rPr lang="en-US" dirty="0">
                <a:solidFill>
                  <a:srgbClr val="FF0000"/>
                </a:solidFill>
              </a:rPr>
              <a:t>CORREZIONE ISOSTATICA</a:t>
            </a:r>
          </a:p>
          <a:p>
            <a:pPr algn="ctr"/>
            <a:endParaRPr lang="en-US" dirty="0">
              <a:solidFill>
                <a:srgbClr val="FF0000"/>
              </a:solidFill>
            </a:endParaRPr>
          </a:p>
          <a:p>
            <a:pPr algn="just"/>
            <a:r>
              <a:rPr lang="en-US" b="0" dirty="0"/>
              <a:t>Le </a:t>
            </a:r>
            <a:r>
              <a:rPr lang="en-US" b="0" dirty="0" err="1"/>
              <a:t>riduzioni</a:t>
            </a:r>
            <a:r>
              <a:rPr lang="en-US" b="0" dirty="0"/>
              <a:t> fin qui considerate </a:t>
            </a:r>
            <a:r>
              <a:rPr lang="en-US" b="0" dirty="0" err="1"/>
              <a:t>sono</a:t>
            </a:r>
            <a:r>
              <a:rPr lang="en-US" b="0" dirty="0"/>
              <a:t> </a:t>
            </a:r>
            <a:r>
              <a:rPr lang="en-US" b="0" dirty="0" err="1"/>
              <a:t>sufficienti</a:t>
            </a:r>
            <a:r>
              <a:rPr lang="en-US" b="0" dirty="0"/>
              <a:t> per lo studio di </a:t>
            </a:r>
            <a:r>
              <a:rPr lang="en-US" b="0" dirty="0" err="1"/>
              <a:t>distribuzioni</a:t>
            </a:r>
            <a:r>
              <a:rPr lang="en-US" b="0" dirty="0"/>
              <a:t> di masse </a:t>
            </a:r>
            <a:r>
              <a:rPr lang="en-US" b="0" dirty="0" err="1"/>
              <a:t>piuttosto</a:t>
            </a:r>
            <a:r>
              <a:rPr lang="en-US" b="0" dirty="0"/>
              <a:t> </a:t>
            </a:r>
            <a:r>
              <a:rPr lang="en-US" b="0" dirty="0" err="1"/>
              <a:t>superficiali</a:t>
            </a:r>
            <a:r>
              <a:rPr lang="en-US" b="0" dirty="0"/>
              <a:t>, ma </a:t>
            </a:r>
            <a:r>
              <a:rPr lang="en-US" b="0" dirty="0" err="1"/>
              <a:t>vanno</a:t>
            </a:r>
            <a:r>
              <a:rPr lang="en-US" b="0" dirty="0"/>
              <a:t> </a:t>
            </a:r>
            <a:r>
              <a:rPr lang="en-US" b="0" dirty="0" err="1"/>
              <a:t>ulteriormente</a:t>
            </a:r>
            <a:r>
              <a:rPr lang="en-US" b="0" dirty="0"/>
              <a:t> </a:t>
            </a:r>
            <a:r>
              <a:rPr lang="en-US" b="0" dirty="0" err="1"/>
              <a:t>corrette</a:t>
            </a:r>
            <a:r>
              <a:rPr lang="en-US" b="0" dirty="0"/>
              <a:t> se applicate a </a:t>
            </a:r>
            <a:r>
              <a:rPr lang="en-US" b="0" dirty="0" err="1"/>
              <a:t>regioni</a:t>
            </a:r>
            <a:r>
              <a:rPr lang="en-US" b="0" dirty="0"/>
              <a:t> molto </a:t>
            </a:r>
            <a:r>
              <a:rPr lang="en-US" b="0" dirty="0" err="1"/>
              <a:t>estese</a:t>
            </a:r>
            <a:r>
              <a:rPr lang="en-US" b="0" dirty="0"/>
              <a:t>. </a:t>
            </a:r>
            <a:r>
              <a:rPr lang="en-US" b="0" dirty="0" err="1"/>
              <a:t>Abbiamo</a:t>
            </a:r>
            <a:r>
              <a:rPr lang="en-US" b="0" dirty="0"/>
              <a:t> </a:t>
            </a:r>
            <a:r>
              <a:rPr lang="en-US" b="0" dirty="0" err="1"/>
              <a:t>già</a:t>
            </a:r>
            <a:r>
              <a:rPr lang="en-US" b="0" dirty="0"/>
              <a:t> visto </a:t>
            </a:r>
            <a:r>
              <a:rPr lang="en-US" b="0" dirty="0" err="1"/>
              <a:t>che</a:t>
            </a:r>
            <a:r>
              <a:rPr lang="en-US" b="0" dirty="0"/>
              <a:t> </a:t>
            </a:r>
            <a:r>
              <a:rPr lang="en-US" b="0" dirty="0" err="1"/>
              <a:t>l’altezza</a:t>
            </a:r>
            <a:r>
              <a:rPr lang="en-US" b="0" dirty="0"/>
              <a:t> del </a:t>
            </a:r>
            <a:r>
              <a:rPr lang="en-US" b="0" dirty="0" err="1"/>
              <a:t>geoide</a:t>
            </a:r>
            <a:r>
              <a:rPr lang="en-US" b="0" dirty="0"/>
              <a:t> non è </a:t>
            </a:r>
            <a:r>
              <a:rPr lang="en-US" b="0" dirty="0" err="1"/>
              <a:t>legata</a:t>
            </a:r>
            <a:r>
              <a:rPr lang="en-US" b="0" dirty="0"/>
              <a:t> </a:t>
            </a:r>
            <a:r>
              <a:rPr lang="en-US" b="0" dirty="0" err="1"/>
              <a:t>alla</a:t>
            </a:r>
            <a:r>
              <a:rPr lang="en-US" b="0" dirty="0"/>
              <a:t> </a:t>
            </a:r>
            <a:r>
              <a:rPr lang="en-US" b="0" dirty="0" err="1"/>
              <a:t>topografia</a:t>
            </a:r>
            <a:r>
              <a:rPr lang="en-US" b="0" dirty="0"/>
              <a:t> e </a:t>
            </a:r>
            <a:r>
              <a:rPr lang="en-US" b="0" dirty="0" err="1"/>
              <a:t>che</a:t>
            </a:r>
            <a:r>
              <a:rPr lang="en-US" b="0" dirty="0"/>
              <a:t> </a:t>
            </a:r>
            <a:r>
              <a:rPr lang="en-US" b="0" dirty="0" err="1"/>
              <a:t>quindi</a:t>
            </a:r>
            <a:r>
              <a:rPr lang="en-US" b="0" dirty="0"/>
              <a:t> </a:t>
            </a:r>
            <a:r>
              <a:rPr lang="en-US" b="0" dirty="0" err="1"/>
              <a:t>essa</a:t>
            </a:r>
            <a:r>
              <a:rPr lang="en-US" b="0" dirty="0"/>
              <a:t> è compensate in </a:t>
            </a:r>
            <a:r>
              <a:rPr lang="en-US" b="0" dirty="0" err="1"/>
              <a:t>profondità</a:t>
            </a:r>
            <a:r>
              <a:rPr lang="en-US" b="0" dirty="0"/>
              <a:t>. </a:t>
            </a:r>
            <a:r>
              <a:rPr lang="en-US" b="0" dirty="0" err="1"/>
              <a:t>Infatti</a:t>
            </a:r>
            <a:r>
              <a:rPr lang="en-US" b="0" dirty="0"/>
              <a:t> le </a:t>
            </a:r>
            <a:r>
              <a:rPr lang="en-US" b="0" dirty="0" err="1"/>
              <a:t>maggiori</a:t>
            </a:r>
            <a:r>
              <a:rPr lang="en-US" b="0" dirty="0"/>
              <a:t> </a:t>
            </a:r>
            <a:r>
              <a:rPr lang="en-US" b="0" dirty="0" err="1"/>
              <a:t>anomalie</a:t>
            </a:r>
            <a:r>
              <a:rPr lang="en-US" b="0" dirty="0"/>
              <a:t> positive di Bouguer </a:t>
            </a:r>
            <a:r>
              <a:rPr lang="en-US" b="0" dirty="0" err="1"/>
              <a:t>si</a:t>
            </a:r>
            <a:r>
              <a:rPr lang="en-US" b="0" dirty="0"/>
              <a:t> </a:t>
            </a:r>
            <a:r>
              <a:rPr lang="en-US" b="0" dirty="0" err="1"/>
              <a:t>trovano</a:t>
            </a:r>
            <a:r>
              <a:rPr lang="en-US" b="0" dirty="0"/>
              <a:t> in </a:t>
            </a:r>
            <a:r>
              <a:rPr lang="en-US" b="0" dirty="0" err="1"/>
              <a:t>corrispondenza</a:t>
            </a:r>
            <a:r>
              <a:rPr lang="en-US" b="0" dirty="0"/>
              <a:t> </a:t>
            </a:r>
            <a:r>
              <a:rPr lang="en-US" b="0" dirty="0" err="1"/>
              <a:t>degli</a:t>
            </a:r>
            <a:r>
              <a:rPr lang="en-US" b="0" dirty="0"/>
              <a:t> </a:t>
            </a:r>
            <a:r>
              <a:rPr lang="en-US" b="0" dirty="0" err="1"/>
              <a:t>oceani</a:t>
            </a:r>
            <a:r>
              <a:rPr lang="en-US" b="0" dirty="0"/>
              <a:t> </a:t>
            </a:r>
            <a:r>
              <a:rPr lang="en-US" b="0" dirty="0" err="1"/>
              <a:t>profondi</a:t>
            </a:r>
            <a:r>
              <a:rPr lang="en-US" b="0" dirty="0"/>
              <a:t>, quelle negative in </a:t>
            </a:r>
            <a:r>
              <a:rPr lang="en-US" b="0" dirty="0" err="1"/>
              <a:t>corrispondenza</a:t>
            </a:r>
            <a:r>
              <a:rPr lang="en-US" b="0" dirty="0"/>
              <a:t> </a:t>
            </a:r>
            <a:r>
              <a:rPr lang="en-US" b="0" dirty="0" err="1"/>
              <a:t>delle</a:t>
            </a:r>
            <a:r>
              <a:rPr lang="en-US" b="0" dirty="0"/>
              <a:t> </a:t>
            </a:r>
            <a:r>
              <a:rPr lang="en-US" b="0" dirty="0" err="1"/>
              <a:t>catene</a:t>
            </a:r>
            <a:r>
              <a:rPr lang="en-US" b="0" dirty="0"/>
              <a:t> </a:t>
            </a:r>
            <a:r>
              <a:rPr lang="en-US" b="0" dirty="0" err="1"/>
              <a:t>montuose</a:t>
            </a:r>
            <a:r>
              <a:rPr lang="en-US" b="0" dirty="0"/>
              <a:t>. </a:t>
            </a:r>
            <a:r>
              <a:rPr lang="en-US" b="0" dirty="0" err="1"/>
              <a:t>D’altro</a:t>
            </a:r>
            <a:r>
              <a:rPr lang="en-US" b="0" dirty="0"/>
              <a:t> canto le </a:t>
            </a:r>
            <a:r>
              <a:rPr lang="en-US" b="0" dirty="0" err="1"/>
              <a:t>anomalie</a:t>
            </a:r>
            <a:r>
              <a:rPr lang="en-US" b="0" dirty="0"/>
              <a:t> in aria libera </a:t>
            </a:r>
            <a:r>
              <a:rPr lang="en-US" b="0" dirty="0" err="1"/>
              <a:t>fluttua</a:t>
            </a:r>
            <a:r>
              <a:rPr lang="en-US" b="0" dirty="0"/>
              <a:t> quasi </a:t>
            </a:r>
            <a:r>
              <a:rPr lang="en-US" b="0" dirty="0" err="1"/>
              <a:t>dapertutto</a:t>
            </a:r>
            <a:r>
              <a:rPr lang="en-US" b="0" dirty="0"/>
              <a:t> </a:t>
            </a:r>
            <a:r>
              <a:rPr lang="en-US" b="0" dirty="0" err="1"/>
              <a:t>intorno</a:t>
            </a:r>
            <a:r>
              <a:rPr lang="en-US" b="0" dirty="0"/>
              <a:t> </a:t>
            </a:r>
            <a:r>
              <a:rPr lang="en-US" b="0" dirty="0" err="1"/>
              <a:t>allo</a:t>
            </a:r>
            <a:r>
              <a:rPr lang="en-US" b="0" dirty="0"/>
              <a:t> zero. </a:t>
            </a:r>
            <a:r>
              <a:rPr lang="en-US" b="0" dirty="0" err="1"/>
              <a:t>Ciò</a:t>
            </a:r>
            <a:r>
              <a:rPr lang="en-US" b="0" dirty="0"/>
              <a:t> </a:t>
            </a:r>
            <a:r>
              <a:rPr lang="en-US" b="0" dirty="0" err="1"/>
              <a:t>suggerisce</a:t>
            </a:r>
            <a:r>
              <a:rPr lang="en-US" b="0" dirty="0"/>
              <a:t> </a:t>
            </a:r>
            <a:r>
              <a:rPr lang="en-US" b="0" dirty="0" err="1"/>
              <a:t>che</a:t>
            </a:r>
            <a:r>
              <a:rPr lang="en-US" b="0" dirty="0"/>
              <a:t> le masse </a:t>
            </a:r>
            <a:r>
              <a:rPr lang="en-US" b="0" dirty="0" err="1"/>
              <a:t>esterne</a:t>
            </a:r>
            <a:r>
              <a:rPr lang="en-US" b="0" dirty="0"/>
              <a:t> al </a:t>
            </a:r>
            <a:r>
              <a:rPr lang="en-US" b="0" dirty="0" err="1"/>
              <a:t>geoide</a:t>
            </a:r>
            <a:r>
              <a:rPr lang="en-US" b="0" dirty="0"/>
              <a:t>, eliminate </a:t>
            </a:r>
            <a:r>
              <a:rPr lang="en-US" b="0" dirty="0" err="1"/>
              <a:t>nel</a:t>
            </a:r>
            <a:r>
              <a:rPr lang="en-US" b="0" dirty="0"/>
              <a:t> </a:t>
            </a:r>
            <a:r>
              <a:rPr lang="en-US" b="0" dirty="0" err="1"/>
              <a:t>calcolo</a:t>
            </a:r>
            <a:r>
              <a:rPr lang="en-US" b="0" dirty="0"/>
              <a:t> </a:t>
            </a:r>
            <a:r>
              <a:rPr lang="en-US" b="0" dirty="0" err="1"/>
              <a:t>delle</a:t>
            </a:r>
            <a:r>
              <a:rPr lang="en-US" b="0" dirty="0"/>
              <a:t> </a:t>
            </a:r>
            <a:r>
              <a:rPr lang="en-US" b="0" dirty="0" err="1"/>
              <a:t>anomalie</a:t>
            </a:r>
            <a:r>
              <a:rPr lang="en-US" b="0" dirty="0"/>
              <a:t> di Bouguer, </a:t>
            </a:r>
            <a:r>
              <a:rPr lang="en-US" b="0" dirty="0" err="1"/>
              <a:t>vanno</a:t>
            </a:r>
            <a:r>
              <a:rPr lang="en-US" b="0" dirty="0"/>
              <a:t> </a:t>
            </a:r>
            <a:r>
              <a:rPr lang="en-US" b="0" dirty="0" err="1"/>
              <a:t>inserite</a:t>
            </a:r>
            <a:r>
              <a:rPr lang="en-US" b="0" dirty="0"/>
              <a:t> </a:t>
            </a:r>
            <a:r>
              <a:rPr lang="en-US" b="0" dirty="0" err="1"/>
              <a:t>all’interno</a:t>
            </a:r>
            <a:r>
              <a:rPr lang="en-US" b="0" dirty="0"/>
              <a:t> </a:t>
            </a:r>
            <a:r>
              <a:rPr lang="en-US" b="0" dirty="0" err="1"/>
              <a:t>della</a:t>
            </a:r>
            <a:r>
              <a:rPr lang="en-US" b="0" dirty="0"/>
              <a:t> Terra con </a:t>
            </a:r>
            <a:r>
              <a:rPr lang="en-US" b="0" dirty="0" err="1"/>
              <a:t>metodo</a:t>
            </a:r>
            <a:r>
              <a:rPr lang="en-US" b="0" dirty="0"/>
              <a:t> di </a:t>
            </a:r>
            <a:r>
              <a:rPr lang="en-US" b="0" dirty="0" err="1"/>
              <a:t>compensazione</a:t>
            </a:r>
            <a:r>
              <a:rPr lang="en-US" b="0" dirty="0"/>
              <a:t> </a:t>
            </a:r>
            <a:r>
              <a:rPr lang="en-US" b="0" dirty="0" err="1"/>
              <a:t>detto</a:t>
            </a:r>
            <a:r>
              <a:rPr lang="en-US" b="0" dirty="0"/>
              <a:t> </a:t>
            </a:r>
            <a:r>
              <a:rPr lang="en-US" b="0" dirty="0" err="1"/>
              <a:t>isostatico</a:t>
            </a:r>
            <a:r>
              <a:rPr lang="en-US" b="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12726D3-D8F4-49B6-868F-875CB775F13C}" type="slidenum">
              <a:rPr lang="it-IT" altLang="it-IT" sz="1400" b="1" smtClean="0"/>
              <a:pPr>
                <a:spcBef>
                  <a:spcPct val="0"/>
                </a:spcBef>
                <a:buFontTx/>
                <a:buNone/>
              </a:pPr>
              <a:t>35</a:t>
            </a:fld>
            <a:endParaRPr lang="it-IT" altLang="it-IT" sz="1400" b="1"/>
          </a:p>
        </p:txBody>
      </p:sp>
      <p:sp>
        <p:nvSpPr>
          <p:cNvPr id="2" name="TextBox 1">
            <a:extLst>
              <a:ext uri="{FF2B5EF4-FFF2-40B4-BE49-F238E27FC236}">
                <a16:creationId xmlns:a16="http://schemas.microsoft.com/office/drawing/2014/main" id="{4D3455E3-3E54-4641-B041-72B065830CAB}"/>
              </a:ext>
            </a:extLst>
          </p:cNvPr>
          <p:cNvSpPr txBox="1"/>
          <p:nvPr/>
        </p:nvSpPr>
        <p:spPr>
          <a:xfrm>
            <a:off x="395536" y="2348880"/>
            <a:ext cx="8208912" cy="2554545"/>
          </a:xfrm>
          <a:prstGeom prst="rect">
            <a:avLst/>
          </a:prstGeom>
          <a:noFill/>
        </p:spPr>
        <p:txBody>
          <a:bodyPr wrap="square" rtlCol="0">
            <a:spAutoFit/>
          </a:bodyPr>
          <a:lstStyle/>
          <a:p>
            <a:pPr algn="just"/>
            <a:r>
              <a:rPr lang="en-US" b="0" dirty="0"/>
              <a:t>Il principio </a:t>
            </a:r>
            <a:r>
              <a:rPr lang="en-US" b="0" dirty="0" err="1"/>
              <a:t>dell’</a:t>
            </a:r>
            <a:r>
              <a:rPr lang="en-US" b="0" dirty="0" err="1">
                <a:solidFill>
                  <a:srgbClr val="FF0000"/>
                </a:solidFill>
              </a:rPr>
              <a:t>isostasia</a:t>
            </a:r>
            <a:r>
              <a:rPr lang="en-US" b="0" dirty="0"/>
              <a:t> </a:t>
            </a:r>
            <a:r>
              <a:rPr lang="en-US" b="0" dirty="0" err="1"/>
              <a:t>si</a:t>
            </a:r>
            <a:r>
              <a:rPr lang="en-US" b="0" dirty="0"/>
              <a:t> </a:t>
            </a:r>
            <a:r>
              <a:rPr lang="en-US" b="0" dirty="0" err="1"/>
              <a:t>fonda</a:t>
            </a:r>
            <a:r>
              <a:rPr lang="en-US" b="0" dirty="0"/>
              <a:t> </a:t>
            </a:r>
            <a:r>
              <a:rPr lang="en-US" b="0" dirty="0" err="1"/>
              <a:t>sul</a:t>
            </a:r>
            <a:r>
              <a:rPr lang="en-US" b="0" dirty="0"/>
              <a:t> </a:t>
            </a:r>
            <a:r>
              <a:rPr lang="en-US" b="0" dirty="0" err="1"/>
              <a:t>fatto</a:t>
            </a:r>
            <a:r>
              <a:rPr lang="en-US" b="0" dirty="0"/>
              <a:t> </a:t>
            </a:r>
            <a:r>
              <a:rPr lang="en-US" b="0" dirty="0" err="1"/>
              <a:t>che</a:t>
            </a:r>
            <a:r>
              <a:rPr lang="en-US" b="0" dirty="0"/>
              <a:t> </a:t>
            </a:r>
            <a:r>
              <a:rPr lang="en-US" b="0" dirty="0" err="1"/>
              <a:t>aldi</a:t>
            </a:r>
            <a:r>
              <a:rPr lang="en-US" b="0" dirty="0"/>
              <a:t> sotto di una </a:t>
            </a:r>
            <a:r>
              <a:rPr lang="en-US" b="0" dirty="0" err="1"/>
              <a:t>certa</a:t>
            </a:r>
            <a:r>
              <a:rPr lang="en-US" b="0" dirty="0"/>
              <a:t> </a:t>
            </a:r>
            <a:r>
              <a:rPr lang="en-US" b="0" dirty="0" err="1">
                <a:solidFill>
                  <a:srgbClr val="FF0000"/>
                </a:solidFill>
              </a:rPr>
              <a:t>profondità</a:t>
            </a:r>
            <a:r>
              <a:rPr lang="en-US" b="0" dirty="0">
                <a:solidFill>
                  <a:srgbClr val="FF0000"/>
                </a:solidFill>
              </a:rPr>
              <a:t> di </a:t>
            </a:r>
            <a:r>
              <a:rPr lang="en-US" b="0" dirty="0" err="1">
                <a:solidFill>
                  <a:srgbClr val="FF0000"/>
                </a:solidFill>
              </a:rPr>
              <a:t>compensazione</a:t>
            </a:r>
            <a:r>
              <a:rPr lang="en-US" b="0" dirty="0"/>
              <a:t>, la Terra </a:t>
            </a:r>
            <a:r>
              <a:rPr lang="en-US" b="0" dirty="0" err="1"/>
              <a:t>deve</a:t>
            </a:r>
            <a:r>
              <a:rPr lang="en-US" b="0" dirty="0"/>
              <a:t> </a:t>
            </a:r>
            <a:r>
              <a:rPr lang="en-US" b="0" dirty="0" err="1"/>
              <a:t>essere</a:t>
            </a:r>
            <a:r>
              <a:rPr lang="en-US" b="0" dirty="0"/>
              <a:t> in </a:t>
            </a:r>
            <a:r>
              <a:rPr lang="en-US" b="0" dirty="0" err="1"/>
              <a:t>equilibrio</a:t>
            </a:r>
            <a:r>
              <a:rPr lang="en-US" b="0" dirty="0"/>
              <a:t> </a:t>
            </a:r>
            <a:r>
              <a:rPr lang="en-US" b="0" dirty="0" err="1"/>
              <a:t>idrostatico</a:t>
            </a:r>
            <a:r>
              <a:rPr lang="en-US" b="0" dirty="0"/>
              <a:t>. </a:t>
            </a:r>
            <a:r>
              <a:rPr lang="en-US" b="0" dirty="0" err="1"/>
              <a:t>Ciò</a:t>
            </a:r>
            <a:r>
              <a:rPr lang="en-US" b="0" dirty="0"/>
              <a:t> </a:t>
            </a:r>
            <a:r>
              <a:rPr lang="en-US" b="0" dirty="0" err="1"/>
              <a:t>significa</a:t>
            </a:r>
            <a:r>
              <a:rPr lang="en-US" b="0" dirty="0"/>
              <a:t> </a:t>
            </a:r>
            <a:r>
              <a:rPr lang="en-US" b="0" dirty="0" err="1"/>
              <a:t>che</a:t>
            </a:r>
            <a:r>
              <a:rPr lang="en-US" b="0" dirty="0"/>
              <a:t> </a:t>
            </a:r>
            <a:r>
              <a:rPr lang="en-US" b="0" dirty="0" err="1"/>
              <a:t>il</a:t>
            </a:r>
            <a:r>
              <a:rPr lang="en-US" b="0" dirty="0"/>
              <a:t> </a:t>
            </a:r>
            <a:r>
              <a:rPr lang="en-US" b="0" dirty="0" err="1"/>
              <a:t>carico</a:t>
            </a:r>
            <a:r>
              <a:rPr lang="en-US" b="0" dirty="0"/>
              <a:t> </a:t>
            </a:r>
            <a:r>
              <a:rPr lang="en-US" b="0" dirty="0" err="1"/>
              <a:t>esercitato</a:t>
            </a:r>
            <a:r>
              <a:rPr lang="en-US" b="0" dirty="0"/>
              <a:t> </a:t>
            </a:r>
            <a:r>
              <a:rPr lang="en-US" b="0" dirty="0" err="1"/>
              <a:t>dagli</a:t>
            </a:r>
            <a:r>
              <a:rPr lang="en-US" b="0" dirty="0"/>
              <a:t> strati </a:t>
            </a:r>
            <a:r>
              <a:rPr lang="en-US" b="0" dirty="0" err="1"/>
              <a:t>sovrastanti</a:t>
            </a:r>
            <a:r>
              <a:rPr lang="en-US" b="0" dirty="0"/>
              <a:t> la </a:t>
            </a:r>
            <a:r>
              <a:rPr lang="en-US" b="0" dirty="0" err="1"/>
              <a:t>superficie</a:t>
            </a:r>
            <a:r>
              <a:rPr lang="en-US" b="0" dirty="0"/>
              <a:t> </a:t>
            </a:r>
            <a:r>
              <a:rPr lang="en-US" b="0" dirty="0" err="1"/>
              <a:t>alla</a:t>
            </a:r>
            <a:r>
              <a:rPr lang="en-US" b="0" dirty="0"/>
              <a:t> </a:t>
            </a:r>
            <a:r>
              <a:rPr lang="en-US" b="0" dirty="0" err="1"/>
              <a:t>profondità</a:t>
            </a:r>
            <a:r>
              <a:rPr lang="en-US" b="0" dirty="0"/>
              <a:t> </a:t>
            </a:r>
            <a:r>
              <a:rPr lang="en-US" b="0" dirty="0" err="1"/>
              <a:t>compensazione</a:t>
            </a:r>
            <a:r>
              <a:rPr lang="en-US" b="0" dirty="0"/>
              <a:t> </a:t>
            </a:r>
            <a:r>
              <a:rPr lang="en-US" b="0" dirty="0" err="1"/>
              <a:t>deve</a:t>
            </a:r>
            <a:r>
              <a:rPr lang="en-US" b="0" dirty="0"/>
              <a:t> </a:t>
            </a:r>
            <a:r>
              <a:rPr lang="en-US" b="0" dirty="0" err="1"/>
              <a:t>mantenersi</a:t>
            </a:r>
            <a:r>
              <a:rPr lang="en-US" b="0" dirty="0"/>
              <a:t> </a:t>
            </a:r>
            <a:r>
              <a:rPr lang="en-US" b="0" dirty="0" err="1"/>
              <a:t>costante</a:t>
            </a:r>
            <a:r>
              <a:rPr lang="en-US" b="0" dirty="0"/>
              <a:t> </a:t>
            </a:r>
            <a:r>
              <a:rPr lang="en-US" b="0" dirty="0" err="1"/>
              <a:t>lungo</a:t>
            </a:r>
            <a:r>
              <a:rPr lang="en-US" b="0" dirty="0"/>
              <a:t> la </a:t>
            </a:r>
            <a:r>
              <a:rPr lang="en-US" b="0" dirty="0" err="1"/>
              <a:t>superficie</a:t>
            </a:r>
            <a:r>
              <a:rPr lang="en-US" b="0" dirty="0"/>
              <a:t> </a:t>
            </a:r>
            <a:r>
              <a:rPr lang="en-US" b="0" dirty="0" err="1"/>
              <a:t>stessa</a:t>
            </a:r>
            <a:r>
              <a:rPr lang="en-US" b="0" dirty="0"/>
              <a:t>. Ad un </a:t>
            </a:r>
            <a:r>
              <a:rPr lang="en-US" b="0" dirty="0" err="1"/>
              <a:t>eccesso</a:t>
            </a:r>
            <a:r>
              <a:rPr lang="en-US" b="0" dirty="0"/>
              <a:t> di </a:t>
            </a:r>
            <a:r>
              <a:rPr lang="en-US" b="0" dirty="0" err="1"/>
              <a:t>carico</a:t>
            </a:r>
            <a:r>
              <a:rPr lang="en-US" b="0" dirty="0"/>
              <a:t> </a:t>
            </a:r>
            <a:r>
              <a:rPr lang="en-US" b="0" dirty="0" err="1"/>
              <a:t>superficiale</a:t>
            </a:r>
            <a:r>
              <a:rPr lang="en-US" b="0" dirty="0"/>
              <a:t> (</a:t>
            </a:r>
            <a:r>
              <a:rPr lang="en-US" b="0" dirty="0" err="1"/>
              <a:t>montagne</a:t>
            </a:r>
            <a:r>
              <a:rPr lang="en-US" b="0" dirty="0"/>
              <a:t>, </a:t>
            </a:r>
            <a:r>
              <a:rPr lang="en-US" b="0" dirty="0" err="1"/>
              <a:t>dorsali</a:t>
            </a:r>
            <a:r>
              <a:rPr lang="en-US" b="0" dirty="0"/>
              <a:t> </a:t>
            </a:r>
            <a:r>
              <a:rPr lang="en-US" b="0" dirty="0" err="1"/>
              <a:t>oceaniche</a:t>
            </a:r>
            <a:r>
              <a:rPr lang="en-US" b="0" dirty="0"/>
              <a:t>)  </a:t>
            </a:r>
            <a:r>
              <a:rPr lang="en-US" b="0" dirty="0" err="1"/>
              <a:t>deve</a:t>
            </a:r>
            <a:r>
              <a:rPr lang="en-US" b="0" dirty="0"/>
              <a:t> </a:t>
            </a:r>
            <a:r>
              <a:rPr lang="en-US" b="0" dirty="0" err="1"/>
              <a:t>corrispondere</a:t>
            </a:r>
            <a:r>
              <a:rPr lang="en-US" b="0" dirty="0"/>
              <a:t> una </a:t>
            </a:r>
            <a:r>
              <a:rPr lang="en-US" b="0" dirty="0" err="1"/>
              <a:t>riduzione</a:t>
            </a:r>
            <a:r>
              <a:rPr lang="en-US" b="0" dirty="0"/>
              <a:t> di </a:t>
            </a:r>
            <a:r>
              <a:rPr lang="en-US" b="0" dirty="0" err="1"/>
              <a:t>densità</a:t>
            </a:r>
            <a:r>
              <a:rPr lang="en-US" b="0" dirty="0"/>
              <a:t> </a:t>
            </a:r>
            <a:r>
              <a:rPr lang="en-US" b="0" dirty="0" err="1"/>
              <a:t>negli</a:t>
            </a:r>
            <a:r>
              <a:rPr lang="en-US" b="0" dirty="0"/>
              <a:t> strati </a:t>
            </a:r>
            <a:r>
              <a:rPr lang="en-US" b="0" dirty="0" err="1"/>
              <a:t>sottostanti</a:t>
            </a:r>
            <a:r>
              <a:rPr lang="en-US" b="0" dirty="0"/>
              <a:t> (al di sopra </a:t>
            </a:r>
            <a:r>
              <a:rPr lang="en-US" b="0" dirty="0" err="1"/>
              <a:t>della</a:t>
            </a:r>
            <a:r>
              <a:rPr lang="en-US" b="0" dirty="0"/>
              <a:t> </a:t>
            </a:r>
            <a:r>
              <a:rPr lang="en-US" b="0" dirty="0" err="1"/>
              <a:t>profondità</a:t>
            </a:r>
            <a:r>
              <a:rPr lang="en-US" b="0" dirty="0"/>
              <a:t> di </a:t>
            </a:r>
            <a:r>
              <a:rPr lang="en-US" b="0" dirty="0" err="1"/>
              <a:t>compensazione</a:t>
            </a:r>
            <a:r>
              <a:rPr lang="en-US" b="0" dirty="0"/>
              <a:t>), </a:t>
            </a:r>
            <a:r>
              <a:rPr lang="en-US" b="0" dirty="0" err="1"/>
              <a:t>mentre</a:t>
            </a:r>
            <a:r>
              <a:rPr lang="en-US" b="0" dirty="0"/>
              <a:t> ad un </a:t>
            </a:r>
            <a:r>
              <a:rPr lang="en-US" b="0" dirty="0" err="1"/>
              <a:t>difetto</a:t>
            </a:r>
            <a:r>
              <a:rPr lang="en-US" b="0" dirty="0"/>
              <a:t> di </a:t>
            </a:r>
            <a:r>
              <a:rPr lang="en-US" b="0" dirty="0" err="1"/>
              <a:t>carico</a:t>
            </a:r>
            <a:r>
              <a:rPr lang="en-US" b="0" dirty="0"/>
              <a:t> </a:t>
            </a:r>
            <a:r>
              <a:rPr lang="en-US" b="0" dirty="0" err="1"/>
              <a:t>deve</a:t>
            </a:r>
            <a:r>
              <a:rPr lang="en-US" b="0" dirty="0"/>
              <a:t> </a:t>
            </a:r>
            <a:r>
              <a:rPr lang="en-US" b="0" dirty="0" err="1"/>
              <a:t>corrispondere</a:t>
            </a:r>
            <a:r>
              <a:rPr lang="en-US" b="0" dirty="0"/>
              <a:t> un </a:t>
            </a:r>
            <a:r>
              <a:rPr lang="en-US" b="0" dirty="0" err="1"/>
              <a:t>aumento</a:t>
            </a:r>
            <a:r>
              <a:rPr lang="en-US" b="0" dirty="0"/>
              <a:t> di </a:t>
            </a:r>
            <a:r>
              <a:rPr lang="en-US" b="0" dirty="0" err="1"/>
              <a:t>densità</a:t>
            </a:r>
            <a:r>
              <a:rPr lang="en-US" b="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FFCBA9-1935-491A-A296-D18516E19A04}" type="slidenum">
              <a:rPr lang="it-IT" altLang="it-IT" sz="1400" b="1" smtClean="0"/>
              <a:pPr>
                <a:spcBef>
                  <a:spcPct val="0"/>
                </a:spcBef>
                <a:buFontTx/>
                <a:buNone/>
              </a:pPr>
              <a:t>36</a:t>
            </a:fld>
            <a:endParaRPr lang="it-IT" altLang="it-IT" sz="1400" b="1"/>
          </a:p>
        </p:txBody>
      </p:sp>
      <p:sp>
        <p:nvSpPr>
          <p:cNvPr id="2" name="TextBox 1">
            <a:extLst>
              <a:ext uri="{FF2B5EF4-FFF2-40B4-BE49-F238E27FC236}">
                <a16:creationId xmlns:a16="http://schemas.microsoft.com/office/drawing/2014/main" id="{1BB8908A-2F00-4F7D-B5CE-19AC39252423}"/>
              </a:ext>
            </a:extLst>
          </p:cNvPr>
          <p:cNvSpPr txBox="1"/>
          <p:nvPr/>
        </p:nvSpPr>
        <p:spPr>
          <a:xfrm>
            <a:off x="497300" y="1196752"/>
            <a:ext cx="7992888" cy="2862322"/>
          </a:xfrm>
          <a:prstGeom prst="rect">
            <a:avLst/>
          </a:prstGeom>
          <a:noFill/>
        </p:spPr>
        <p:txBody>
          <a:bodyPr wrap="square" rtlCol="0">
            <a:spAutoFit/>
          </a:bodyPr>
          <a:lstStyle/>
          <a:p>
            <a:pPr algn="ctr"/>
            <a:r>
              <a:rPr lang="en-US" b="0" dirty="0">
                <a:solidFill>
                  <a:srgbClr val="FF0000"/>
                </a:solidFill>
              </a:rPr>
              <a:t>RIDUZIONE DI PRATT</a:t>
            </a:r>
          </a:p>
          <a:p>
            <a:pPr algn="ctr"/>
            <a:endParaRPr lang="en-US" b="0" dirty="0"/>
          </a:p>
          <a:p>
            <a:pPr algn="just"/>
            <a:r>
              <a:rPr lang="en-US" b="0" dirty="0"/>
              <a:t>Secondo </a:t>
            </a:r>
            <a:r>
              <a:rPr lang="en-US" b="0" dirty="0" err="1"/>
              <a:t>l’ipotesi</a:t>
            </a:r>
            <a:r>
              <a:rPr lang="en-US" b="0" dirty="0"/>
              <a:t> di Pratt la </a:t>
            </a:r>
            <a:r>
              <a:rPr lang="en-US" b="0" dirty="0" err="1"/>
              <a:t>superficie</a:t>
            </a:r>
            <a:r>
              <a:rPr lang="en-US" b="0" dirty="0"/>
              <a:t> di </a:t>
            </a:r>
            <a:r>
              <a:rPr lang="en-US" b="0" dirty="0" err="1"/>
              <a:t>compensazione</a:t>
            </a:r>
            <a:r>
              <a:rPr lang="en-US" b="0" dirty="0"/>
              <a:t>, a </a:t>
            </a:r>
            <a:r>
              <a:rPr lang="en-US" b="0" dirty="0" err="1"/>
              <a:t>profondità</a:t>
            </a:r>
            <a:r>
              <a:rPr lang="en-US" b="0" dirty="0"/>
              <a:t> </a:t>
            </a:r>
            <a:r>
              <a:rPr lang="en-US" b="0" dirty="0" err="1"/>
              <a:t>costante</a:t>
            </a:r>
            <a:r>
              <a:rPr lang="en-US" b="0" dirty="0"/>
              <a:t>, coincide con la </a:t>
            </a:r>
            <a:r>
              <a:rPr lang="en-US" b="0" dirty="0" err="1"/>
              <a:t>discontinuetà</a:t>
            </a:r>
            <a:r>
              <a:rPr lang="en-US" b="0" dirty="0"/>
              <a:t> di Moho. La </a:t>
            </a:r>
            <a:r>
              <a:rPr lang="en-US" b="0" dirty="0" err="1"/>
              <a:t>superficie</a:t>
            </a:r>
            <a:r>
              <a:rPr lang="en-US" b="0" dirty="0"/>
              <a:t> </a:t>
            </a:r>
            <a:r>
              <a:rPr lang="en-US" b="0" dirty="0" err="1"/>
              <a:t>terrestre</a:t>
            </a:r>
            <a:r>
              <a:rPr lang="en-US" b="0" dirty="0"/>
              <a:t> </a:t>
            </a:r>
            <a:r>
              <a:rPr lang="en-US" b="0" dirty="0" err="1"/>
              <a:t>può</a:t>
            </a:r>
            <a:r>
              <a:rPr lang="en-US" b="0" dirty="0"/>
              <a:t> </a:t>
            </a:r>
            <a:r>
              <a:rPr lang="en-US" b="0" dirty="0" err="1"/>
              <a:t>essere</a:t>
            </a:r>
            <a:r>
              <a:rPr lang="en-US" b="0" dirty="0"/>
              <a:t> </a:t>
            </a:r>
            <a:r>
              <a:rPr lang="en-US" b="0" dirty="0" err="1"/>
              <a:t>suddivisa</a:t>
            </a:r>
            <a:r>
              <a:rPr lang="en-US" b="0" dirty="0"/>
              <a:t> in zone </a:t>
            </a:r>
            <a:r>
              <a:rPr lang="en-US" b="0" dirty="0" err="1"/>
              <a:t>che</a:t>
            </a:r>
            <a:r>
              <a:rPr lang="en-US" b="0" dirty="0"/>
              <a:t> </a:t>
            </a:r>
            <a:r>
              <a:rPr lang="en-US" b="0" dirty="0" err="1"/>
              <a:t>corrispondono</a:t>
            </a:r>
            <a:r>
              <a:rPr lang="en-US" b="0" dirty="0"/>
              <a:t> a </a:t>
            </a:r>
            <a:r>
              <a:rPr lang="en-US" b="0" dirty="0" err="1"/>
              <a:t>sezioni</a:t>
            </a:r>
            <a:r>
              <a:rPr lang="en-US" b="0" dirty="0"/>
              <a:t> </a:t>
            </a:r>
            <a:r>
              <a:rPr lang="en-US" b="0" dirty="0" err="1"/>
              <a:t>orizzontali</a:t>
            </a:r>
            <a:r>
              <a:rPr lang="en-US" b="0" dirty="0"/>
              <a:t> di </a:t>
            </a:r>
            <a:r>
              <a:rPr lang="en-US" b="0" dirty="0" err="1"/>
              <a:t>colonne</a:t>
            </a:r>
            <a:r>
              <a:rPr lang="en-US" b="0" dirty="0"/>
              <a:t> ad </a:t>
            </a:r>
            <a:r>
              <a:rPr lang="en-US" b="0" dirty="0" err="1"/>
              <a:t>asse</a:t>
            </a:r>
            <a:r>
              <a:rPr lang="en-US" b="0" dirty="0"/>
              <a:t> vertical in modo </a:t>
            </a:r>
            <a:r>
              <a:rPr lang="en-US" b="0" dirty="0" err="1"/>
              <a:t>che</a:t>
            </a:r>
            <a:r>
              <a:rPr lang="en-US" b="0" dirty="0"/>
              <a:t> la base </a:t>
            </a:r>
            <a:r>
              <a:rPr lang="en-US" b="0" dirty="0" err="1"/>
              <a:t>inferiore</a:t>
            </a:r>
            <a:r>
              <a:rPr lang="en-US" b="0" dirty="0"/>
              <a:t> </a:t>
            </a:r>
            <a:r>
              <a:rPr lang="en-US" b="0" dirty="0" err="1"/>
              <a:t>sia</a:t>
            </a:r>
            <a:r>
              <a:rPr lang="en-US" b="0" dirty="0"/>
              <a:t> </a:t>
            </a:r>
            <a:r>
              <a:rPr lang="en-US" b="0" dirty="0" err="1"/>
              <a:t>sulla</a:t>
            </a:r>
            <a:r>
              <a:rPr lang="en-US" b="0" dirty="0"/>
              <a:t> </a:t>
            </a:r>
            <a:r>
              <a:rPr lang="en-US" b="0" dirty="0" err="1"/>
              <a:t>superficie</a:t>
            </a:r>
            <a:r>
              <a:rPr lang="en-US" b="0" dirty="0"/>
              <a:t> di </a:t>
            </a:r>
            <a:r>
              <a:rPr lang="en-US" b="0" dirty="0" err="1"/>
              <a:t>compensazione</a:t>
            </a:r>
            <a:r>
              <a:rPr lang="en-US" b="0" dirty="0"/>
              <a:t> e la base </a:t>
            </a:r>
            <a:r>
              <a:rPr lang="en-US" b="0" dirty="0" err="1"/>
              <a:t>superirore</a:t>
            </a:r>
            <a:r>
              <a:rPr lang="en-US" b="0" dirty="0"/>
              <a:t> </a:t>
            </a:r>
            <a:r>
              <a:rPr lang="en-US" b="0" dirty="0" err="1"/>
              <a:t>alla</a:t>
            </a:r>
            <a:r>
              <a:rPr lang="en-US" b="0" dirty="0"/>
              <a:t> quota media </a:t>
            </a:r>
            <a:r>
              <a:rPr lang="en-US" b="0" dirty="0" err="1"/>
              <a:t>della</a:t>
            </a:r>
            <a:r>
              <a:rPr lang="en-US" b="0" dirty="0"/>
              <a:t> zona in </a:t>
            </a:r>
            <a:r>
              <a:rPr lang="en-US" b="0" dirty="0" err="1"/>
              <a:t>esame</a:t>
            </a:r>
            <a:r>
              <a:rPr lang="en-US" b="0" dirty="0"/>
              <a:t>. A </a:t>
            </a:r>
            <a:r>
              <a:rPr lang="en-US" b="0" dirty="0" err="1"/>
              <a:t>ciascuna</a:t>
            </a:r>
            <a:r>
              <a:rPr lang="en-US" b="0" dirty="0"/>
              <a:t> </a:t>
            </a:r>
            <a:r>
              <a:rPr lang="en-US" b="0" dirty="0" err="1"/>
              <a:t>delle</a:t>
            </a:r>
            <a:r>
              <a:rPr lang="en-US" b="0" dirty="0"/>
              <a:t> </a:t>
            </a:r>
            <a:r>
              <a:rPr lang="en-US" b="0" dirty="0" err="1"/>
              <a:t>colonne</a:t>
            </a:r>
            <a:r>
              <a:rPr lang="en-US" b="0" dirty="0"/>
              <a:t> compete una </a:t>
            </a:r>
            <a:r>
              <a:rPr lang="en-US" b="0" dirty="0" err="1"/>
              <a:t>densità</a:t>
            </a:r>
            <a:r>
              <a:rPr lang="en-US" b="0" dirty="0"/>
              <a:t> </a:t>
            </a:r>
            <a:r>
              <a:rPr lang="en-US" b="0" dirty="0" err="1"/>
              <a:t>costante</a:t>
            </a:r>
            <a:r>
              <a:rPr lang="en-US" b="0" dirty="0"/>
              <a:t>, ma </a:t>
            </a:r>
            <a:r>
              <a:rPr lang="en-US" b="0" dirty="0" err="1"/>
              <a:t>diversa</a:t>
            </a:r>
            <a:r>
              <a:rPr lang="en-US" b="0" dirty="0"/>
              <a:t> in modo da </a:t>
            </a:r>
            <a:r>
              <a:rPr lang="en-US" b="0" dirty="0" err="1"/>
              <a:t>avere</a:t>
            </a:r>
            <a:r>
              <a:rPr lang="en-US" b="0" dirty="0"/>
              <a:t> </a:t>
            </a:r>
            <a:r>
              <a:rPr lang="en-US" b="0" dirty="0" err="1"/>
              <a:t>pressione</a:t>
            </a:r>
            <a:r>
              <a:rPr lang="en-US" b="0" dirty="0"/>
              <a:t> </a:t>
            </a:r>
            <a:r>
              <a:rPr lang="en-US" b="0" dirty="0" err="1"/>
              <a:t>uguale</a:t>
            </a:r>
            <a:r>
              <a:rPr lang="en-US" b="0" dirty="0"/>
              <a:t> </a:t>
            </a:r>
            <a:r>
              <a:rPr lang="en-US" b="0" dirty="0" err="1"/>
              <a:t>alla</a:t>
            </a:r>
            <a:r>
              <a:rPr lang="en-US" b="0" dirty="0"/>
              <a:t> </a:t>
            </a:r>
            <a:r>
              <a:rPr lang="en-US" b="0" dirty="0" err="1"/>
              <a:t>profondità</a:t>
            </a:r>
            <a:r>
              <a:rPr lang="en-US" b="0" dirty="0"/>
              <a:t> di </a:t>
            </a:r>
            <a:r>
              <a:rPr lang="en-US" b="0" dirty="0" err="1"/>
              <a:t>compensazione</a:t>
            </a:r>
            <a:r>
              <a:rPr lang="en-US" b="0" dirty="0"/>
              <a:t>.</a:t>
            </a:r>
          </a:p>
        </p:txBody>
      </p:sp>
      <p:pic>
        <p:nvPicPr>
          <p:cNvPr id="6" name="Picture 2">
            <a:extLst>
              <a:ext uri="{FF2B5EF4-FFF2-40B4-BE49-F238E27FC236}">
                <a16:creationId xmlns:a16="http://schemas.microsoft.com/office/drawing/2014/main" id="{86148894-C64A-4915-8AFE-62AD8AC103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5" r="55512" b="19800"/>
          <a:stretch/>
        </p:blipFill>
        <p:spPr bwMode="auto">
          <a:xfrm>
            <a:off x="2843808" y="4059074"/>
            <a:ext cx="3096344" cy="252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029597D-230D-4628-B9ED-E4F602CBDFF4}" type="slidenum">
              <a:rPr lang="it-IT" altLang="it-IT" sz="1400" b="1" smtClean="0"/>
              <a:pPr>
                <a:spcBef>
                  <a:spcPct val="0"/>
                </a:spcBef>
                <a:buFontTx/>
                <a:buNone/>
              </a:pPr>
              <a:t>37</a:t>
            </a:fld>
            <a:endParaRPr lang="it-IT" altLang="it-IT" sz="1400" b="1"/>
          </a:p>
        </p:txBody>
      </p:sp>
      <p:pic>
        <p:nvPicPr>
          <p:cNvPr id="2037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168" b="19800"/>
          <a:stretch/>
        </p:blipFill>
        <p:spPr bwMode="auto">
          <a:xfrm>
            <a:off x="202149" y="2338951"/>
            <a:ext cx="4008032"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D6DDC8-AE3F-470C-9612-2DCFA3A1D321}"/>
                  </a:ext>
                </a:extLst>
              </p:cNvPr>
              <p:cNvSpPr txBox="1"/>
              <p:nvPr/>
            </p:nvSpPr>
            <p:spPr>
              <a:xfrm>
                <a:off x="168937" y="1403166"/>
                <a:ext cx="8723544" cy="707886"/>
              </a:xfrm>
              <a:prstGeom prst="rect">
                <a:avLst/>
              </a:prstGeom>
              <a:noFill/>
            </p:spPr>
            <p:txBody>
              <a:bodyPr wrap="square" rtlCol="0">
                <a:spAutoFit/>
              </a:bodyPr>
              <a:lstStyle/>
              <a:p>
                <a:r>
                  <a:rPr lang="en-US" b="0" dirty="0" err="1"/>
                  <a:t>Indicando</a:t>
                </a:r>
                <a:r>
                  <a:rPr lang="en-US" b="0" dirty="0"/>
                  <a:t> con D la </a:t>
                </a:r>
                <a:r>
                  <a:rPr lang="en-US" b="0" dirty="0" err="1"/>
                  <a:t>profondità</a:t>
                </a:r>
                <a:r>
                  <a:rPr lang="en-US" b="0" dirty="0"/>
                  <a:t> di comp</a:t>
                </a:r>
                <a14:m>
                  <m:oMath xmlns:m="http://schemas.openxmlformats.org/officeDocument/2006/math">
                    <a:fld id="{C99565A0-9A04-464A-888B-0C6D133A64EE}" type="mathplaceholder">
                      <a:rPr lang="en-US" b="0" i="1" smtClean="0">
                        <a:latin typeface="Cambria Math" panose="02040503050406030204" pitchFamily="18" charset="0"/>
                      </a:rPr>
                      <a:t>Type equation here.</a:t>
                    </a:fld>
                  </m:oMath>
                </a14:m>
                <a:r>
                  <a:rPr lang="en-US" b="0" dirty="0" err="1"/>
                  <a:t>ensazione</a:t>
                </a:r>
                <a:r>
                  <a:rPr lang="en-US" b="0" dirty="0"/>
                  <a:t> e h la quota media </a:t>
                </a:r>
                <a:r>
                  <a:rPr lang="en-US" b="0" dirty="0" err="1"/>
                  <a:t>della</a:t>
                </a:r>
                <a:r>
                  <a:rPr lang="en-US" b="0" dirty="0"/>
                  <a:t> </a:t>
                </a:r>
                <a:r>
                  <a:rPr lang="en-US" b="0" dirty="0" err="1"/>
                  <a:t>sezione</a:t>
                </a:r>
                <a:r>
                  <a:rPr lang="en-US" b="0" dirty="0"/>
                  <a:t> in </a:t>
                </a:r>
                <a:r>
                  <a:rPr lang="en-US" b="0" dirty="0" err="1"/>
                  <a:t>esame</a:t>
                </a:r>
                <a:endParaRPr lang="en-US" b="0" dirty="0"/>
              </a:p>
            </p:txBody>
          </p:sp>
        </mc:Choice>
        <mc:Fallback xmlns="">
          <p:sp>
            <p:nvSpPr>
              <p:cNvPr id="2" name="TextBox 1">
                <a:extLst>
                  <a:ext uri="{FF2B5EF4-FFF2-40B4-BE49-F238E27FC236}">
                    <a16:creationId xmlns:a16="http://schemas.microsoft.com/office/drawing/2014/main" id="{49D6DDC8-AE3F-470C-9612-2DCFA3A1D321}"/>
                  </a:ext>
                </a:extLst>
              </p:cNvPr>
              <p:cNvSpPr txBox="1">
                <a:spLocks noRot="1" noChangeAspect="1" noMove="1" noResize="1" noEditPoints="1" noAdjustHandles="1" noChangeArrowheads="1" noChangeShapeType="1" noTextEdit="1"/>
              </p:cNvSpPr>
              <p:nvPr/>
            </p:nvSpPr>
            <p:spPr>
              <a:xfrm>
                <a:off x="168937" y="1403166"/>
                <a:ext cx="8723544" cy="707886"/>
              </a:xfrm>
              <a:prstGeom prst="rect">
                <a:avLst/>
              </a:prstGeom>
              <a:blipFill>
                <a:blip r:embed="rId4"/>
                <a:stretch>
                  <a:fillRect l="-769"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6714C37-1423-4C7F-8849-B60DDD8D0B2B}"/>
                  </a:ext>
                </a:extLst>
              </p:cNvPr>
              <p:cNvSpPr txBox="1"/>
              <p:nvPr/>
            </p:nvSpPr>
            <p:spPr>
              <a:xfrm>
                <a:off x="3203848" y="2348880"/>
                <a:ext cx="1944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𝜌</m:t>
                      </m:r>
                      <m:d>
                        <m:dPr>
                          <m:ctrlPr>
                            <a:rPr lang="en-US" b="0" i="1" smtClean="0">
                              <a:solidFill>
                                <a:srgbClr val="0070C0"/>
                              </a:solidFill>
                              <a:latin typeface="Cambria Math" panose="02040503050406030204" pitchFamily="18" charset="0"/>
                              <a:ea typeface="Cambria Math" panose="02040503050406030204" pitchFamily="18" charset="0"/>
                            </a:rPr>
                          </m:ctrlPr>
                        </m:dPr>
                        <m:e>
                          <m:r>
                            <a:rPr lang="en-US" b="0" i="1" smtClean="0">
                              <a:solidFill>
                                <a:srgbClr val="0070C0"/>
                              </a:solidFill>
                              <a:latin typeface="Cambria Math" panose="02040503050406030204" pitchFamily="18" charset="0"/>
                              <a:ea typeface="Cambria Math" panose="02040503050406030204" pitchFamily="18" charset="0"/>
                            </a:rPr>
                            <m:t>h</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𝐷</m:t>
                          </m:r>
                        </m:e>
                      </m:d>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𝑐𝑜𝑠𝑡</m:t>
                      </m:r>
                    </m:oMath>
                  </m:oMathPara>
                </a14:m>
                <a:endParaRPr lang="en-US" b="0" dirty="0">
                  <a:solidFill>
                    <a:srgbClr val="0070C0"/>
                  </a:solidFill>
                </a:endParaRPr>
              </a:p>
            </p:txBody>
          </p:sp>
        </mc:Choice>
        <mc:Fallback xmlns="">
          <p:sp>
            <p:nvSpPr>
              <p:cNvPr id="3" name="TextBox 2">
                <a:extLst>
                  <a:ext uri="{FF2B5EF4-FFF2-40B4-BE49-F238E27FC236}">
                    <a16:creationId xmlns:a16="http://schemas.microsoft.com/office/drawing/2014/main" id="{76714C37-1423-4C7F-8849-B60DDD8D0B2B}"/>
                  </a:ext>
                </a:extLst>
              </p:cNvPr>
              <p:cNvSpPr txBox="1">
                <a:spLocks noRot="1" noChangeAspect="1" noMove="1" noResize="1" noEditPoints="1" noAdjustHandles="1" noChangeArrowheads="1" noChangeShapeType="1" noTextEdit="1"/>
              </p:cNvSpPr>
              <p:nvPr/>
            </p:nvSpPr>
            <p:spPr>
              <a:xfrm>
                <a:off x="3203848" y="2348880"/>
                <a:ext cx="1944122" cy="307777"/>
              </a:xfrm>
              <a:prstGeom prst="rect">
                <a:avLst/>
              </a:prstGeom>
              <a:blipFill>
                <a:blip r:embed="rId5"/>
                <a:stretch>
                  <a:fillRect l="-943" r="-314" b="-254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7D6C21B-929C-4548-93C3-E150E4FB7689}"/>
              </a:ext>
            </a:extLst>
          </p:cNvPr>
          <p:cNvSpPr txBox="1"/>
          <p:nvPr/>
        </p:nvSpPr>
        <p:spPr>
          <a:xfrm>
            <a:off x="4355976" y="5012049"/>
            <a:ext cx="4176464" cy="707886"/>
          </a:xfrm>
          <a:prstGeom prst="rect">
            <a:avLst/>
          </a:prstGeom>
          <a:noFill/>
        </p:spPr>
        <p:txBody>
          <a:bodyPr wrap="square" rtlCol="0">
            <a:spAutoFit/>
          </a:bodyPr>
          <a:lstStyle/>
          <a:p>
            <a:r>
              <a:rPr lang="en-US" b="0" dirty="0" err="1"/>
              <a:t>Applicando</a:t>
            </a:r>
            <a:r>
              <a:rPr lang="en-US" b="0" dirty="0"/>
              <a:t> la </a:t>
            </a:r>
            <a:r>
              <a:rPr lang="en-US" b="0" dirty="0" err="1"/>
              <a:t>relazione</a:t>
            </a:r>
            <a:r>
              <a:rPr lang="en-US" b="0" dirty="0"/>
              <a:t> </a:t>
            </a:r>
            <a:r>
              <a:rPr lang="en-US" b="0" dirty="0" err="1"/>
              <a:t>alla</a:t>
            </a:r>
            <a:r>
              <a:rPr lang="en-US" b="0" dirty="0"/>
              <a:t> </a:t>
            </a:r>
            <a:r>
              <a:rPr lang="en-US" b="0" dirty="0" err="1"/>
              <a:t>figura</a:t>
            </a:r>
            <a:r>
              <a:rPr lang="en-US" b="0" dirty="0"/>
              <a:t> a </a:t>
            </a:r>
            <a:r>
              <a:rPr lang="en-US" b="0" dirty="0" err="1"/>
              <a:t>fianco</a:t>
            </a:r>
            <a:r>
              <a:rPr lang="en-US" b="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054B09-7F73-4A23-A541-60E13970F378}"/>
                  </a:ext>
                </a:extLst>
              </p:cNvPr>
              <p:cNvSpPr txBox="1"/>
              <p:nvPr/>
            </p:nvSpPr>
            <p:spPr>
              <a:xfrm>
                <a:off x="1600901" y="6058879"/>
                <a:ext cx="585961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1</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2</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2</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𝑑</m:t>
                          </m:r>
                        </m:sub>
                      </m:sSub>
                      <m:d>
                        <m:dPr>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e>
                      </m:d>
                    </m:oMath>
                  </m:oMathPara>
                </a14:m>
                <a:endParaRPr lang="en-US" b="0" dirty="0">
                  <a:solidFill>
                    <a:srgbClr val="0070C0"/>
                  </a:solidFill>
                </a:endParaRPr>
              </a:p>
            </p:txBody>
          </p:sp>
        </mc:Choice>
        <mc:Fallback xmlns="">
          <p:sp>
            <p:nvSpPr>
              <p:cNvPr id="6" name="TextBox 5">
                <a:extLst>
                  <a:ext uri="{FF2B5EF4-FFF2-40B4-BE49-F238E27FC236}">
                    <a16:creationId xmlns:a16="http://schemas.microsoft.com/office/drawing/2014/main" id="{28054B09-7F73-4A23-A541-60E13970F378}"/>
                  </a:ext>
                </a:extLst>
              </p:cNvPr>
              <p:cNvSpPr txBox="1">
                <a:spLocks noRot="1" noChangeAspect="1" noMove="1" noResize="1" noEditPoints="1" noAdjustHandles="1" noChangeArrowheads="1" noChangeShapeType="1" noTextEdit="1"/>
              </p:cNvSpPr>
              <p:nvPr/>
            </p:nvSpPr>
            <p:spPr>
              <a:xfrm>
                <a:off x="1600901" y="6058879"/>
                <a:ext cx="5859616" cy="307777"/>
              </a:xfrm>
              <a:prstGeom prst="rect">
                <a:avLst/>
              </a:prstGeom>
              <a:blipFill>
                <a:blip r:embed="rId6"/>
                <a:stretch>
                  <a:fillRect l="-520" b="-2800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633167-F121-4F89-9C9C-18CE0AE9E883}"/>
                  </a:ext>
                </a:extLst>
              </p:cNvPr>
              <p:cNvSpPr txBox="1"/>
              <p:nvPr/>
            </p:nvSpPr>
            <p:spPr>
              <a:xfrm>
                <a:off x="307126" y="3982347"/>
                <a:ext cx="8549994" cy="1323439"/>
              </a:xfrm>
              <a:prstGeom prst="rect">
                <a:avLst/>
              </a:prstGeom>
              <a:noFill/>
            </p:spPr>
            <p:txBody>
              <a:bodyPr wrap="square" rtlCol="0">
                <a:spAutoFit/>
              </a:bodyPr>
              <a:lstStyle/>
              <a:p>
                <a:pPr algn="just"/>
                <a:r>
                  <a:rPr lang="en-US" b="0" dirty="0"/>
                  <a:t>In </a:t>
                </a:r>
                <a:r>
                  <a:rPr lang="en-US" b="0" dirty="0" err="1"/>
                  <a:t>questo</a:t>
                </a:r>
                <a:r>
                  <a:rPr lang="en-US" b="0" dirty="0"/>
                  <a:t> </a:t>
                </a:r>
                <a:r>
                  <a:rPr lang="en-US" b="0" dirty="0" err="1"/>
                  <a:t>modello</a:t>
                </a:r>
                <a:r>
                  <a:rPr lang="en-US" b="0" dirty="0"/>
                  <a:t> la </a:t>
                </a:r>
                <a:r>
                  <a:rPr lang="en-US" b="0" dirty="0" err="1"/>
                  <a:t>compensazione</a:t>
                </a:r>
                <a:r>
                  <a:rPr lang="en-US" b="0" dirty="0"/>
                  <a:t> </a:t>
                </a:r>
                <a:r>
                  <a:rPr lang="en-US" b="0" dirty="0" err="1"/>
                  <a:t>deriva</a:t>
                </a:r>
                <a:r>
                  <a:rPr lang="en-US" b="0" dirty="0"/>
                  <a:t> dal </a:t>
                </a:r>
                <a:r>
                  <a:rPr lang="en-US" b="0" dirty="0" err="1"/>
                  <a:t>fatto</a:t>
                </a:r>
                <a:r>
                  <a:rPr lang="en-US" b="0" dirty="0"/>
                  <a:t> </a:t>
                </a:r>
                <a:r>
                  <a:rPr lang="en-US" b="0" dirty="0" err="1"/>
                  <a:t>che</a:t>
                </a:r>
                <a:r>
                  <a:rPr lang="en-US" b="0" dirty="0"/>
                  <a:t> le </a:t>
                </a:r>
                <a:r>
                  <a:rPr lang="en-US" b="0" dirty="0" err="1"/>
                  <a:t>montagne</a:t>
                </a:r>
                <a:r>
                  <a:rPr lang="en-US" b="0" dirty="0"/>
                  <a:t> e la </a:t>
                </a:r>
                <a:r>
                  <a:rPr lang="en-US" b="0" dirty="0" err="1"/>
                  <a:t>parte</a:t>
                </a:r>
                <a:r>
                  <a:rPr lang="en-US" b="0" dirty="0"/>
                  <a:t> </a:t>
                </a:r>
                <a:r>
                  <a:rPr lang="en-US" b="0" dirty="0" err="1"/>
                  <a:t>loro</a:t>
                </a:r>
                <a:r>
                  <a:rPr lang="en-US" b="0" dirty="0"/>
                  <a:t> </a:t>
                </a:r>
                <a:r>
                  <a:rPr lang="en-US" b="0" dirty="0" err="1"/>
                  <a:t>sottostante</a:t>
                </a:r>
                <a:r>
                  <a:rPr lang="en-US" b="0" dirty="0"/>
                  <a:t> </a:t>
                </a:r>
                <a:r>
                  <a:rPr lang="en-US" b="0" dirty="0" err="1"/>
                  <a:t>hanno</a:t>
                </a:r>
                <a:r>
                  <a:rPr lang="en-US" b="0" dirty="0"/>
                  <a:t> una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a:solidFill>
                              <a:srgbClr val="0070C0"/>
                            </a:solidFill>
                            <a:latin typeface="Cambria Math" panose="02040503050406030204" pitchFamily="18" charset="0"/>
                          </a:rPr>
                          <m:t>1</m:t>
                        </m:r>
                      </m:sub>
                    </m:sSub>
                  </m:oMath>
                </a14:m>
                <a:r>
                  <a:rPr lang="en-US" b="0" dirty="0" err="1"/>
                  <a:t>più</a:t>
                </a:r>
                <a:r>
                  <a:rPr lang="en-US" b="0" dirty="0"/>
                  <a:t> </a:t>
                </a:r>
                <a:r>
                  <a:rPr lang="en-US" b="0" dirty="0" err="1"/>
                  <a:t>bassa</a:t>
                </a:r>
                <a:r>
                  <a:rPr lang="en-US" b="0" dirty="0"/>
                  <a:t> </a:t>
                </a:r>
                <a:r>
                  <a:rPr lang="en-US" b="0" dirty="0" err="1"/>
                  <a:t>della</a:t>
                </a:r>
                <a:r>
                  <a:rPr lang="en-US" b="0" dirty="0"/>
                  <a:t>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𝑢</m:t>
                        </m:r>
                      </m:sub>
                    </m:sSub>
                  </m:oMath>
                </a14:m>
                <a:r>
                  <a:rPr lang="en-US" b="0" dirty="0"/>
                  <a:t>al di sotto di una </a:t>
                </a:r>
                <a:r>
                  <a:rPr lang="en-US" b="0" dirty="0" err="1"/>
                  <a:t>pianura</a:t>
                </a:r>
                <a:r>
                  <a:rPr lang="en-US" b="0" dirty="0"/>
                  <a:t> a </a:t>
                </a:r>
                <a:r>
                  <a:rPr lang="en-US" b="0" dirty="0" err="1"/>
                  <a:t>livello</a:t>
                </a:r>
                <a:r>
                  <a:rPr lang="en-US" b="0" dirty="0"/>
                  <a:t> del mare, </a:t>
                </a:r>
                <a:r>
                  <a:rPr lang="en-US" b="0" dirty="0" err="1"/>
                  <a:t>mentre</a:t>
                </a:r>
                <a:r>
                  <a:rPr lang="en-US" b="0" dirty="0"/>
                  <a:t> sotto </a:t>
                </a:r>
                <a:r>
                  <a:rPr lang="en-US" b="0" dirty="0" err="1"/>
                  <a:t>gli</a:t>
                </a:r>
                <a:r>
                  <a:rPr lang="en-US" b="0" dirty="0"/>
                  <a:t> </a:t>
                </a:r>
                <a:r>
                  <a:rPr lang="en-US" b="0" dirty="0" err="1"/>
                  <a:t>oceani</a:t>
                </a:r>
                <a:r>
                  <a:rPr lang="en-US" b="0" dirty="0"/>
                  <a:t> </a:t>
                </a:r>
                <a:r>
                  <a:rPr lang="en-US" b="0" dirty="0" err="1"/>
                  <a:t>avremo</a:t>
                </a:r>
                <a:r>
                  <a:rPr lang="en-US" b="0" dirty="0"/>
                  <a:t> </a:t>
                </a:r>
                <a:r>
                  <a:rPr lang="en-US" b="0" dirty="0" err="1"/>
                  <a:t>materiale</a:t>
                </a:r>
                <a:r>
                  <a:rPr lang="en-US" b="0" dirty="0"/>
                  <a:t> di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𝑑</m:t>
                        </m:r>
                      </m:sub>
                    </m:sSub>
                  </m:oMath>
                </a14:m>
                <a:r>
                  <a:rPr lang="en-US" b="0" dirty="0"/>
                  <a:t> </a:t>
                </a:r>
                <a:r>
                  <a:rPr lang="en-US" b="0" dirty="0" err="1"/>
                  <a:t>più</a:t>
                </a:r>
                <a:r>
                  <a:rPr lang="en-US" b="0" dirty="0"/>
                  <a:t> </a:t>
                </a:r>
                <a:r>
                  <a:rPr lang="en-US" b="0" dirty="0" err="1"/>
                  <a:t>elevata</a:t>
                </a:r>
                <a:r>
                  <a:rPr lang="en-US" b="0" dirty="0"/>
                  <a:t>.</a:t>
                </a:r>
              </a:p>
            </p:txBody>
          </p:sp>
        </mc:Choice>
        <mc:Fallback xmlns="">
          <p:sp>
            <p:nvSpPr>
              <p:cNvPr id="2" name="TextBox 1">
                <a:extLst>
                  <a:ext uri="{FF2B5EF4-FFF2-40B4-BE49-F238E27FC236}">
                    <a16:creationId xmlns:a16="http://schemas.microsoft.com/office/drawing/2014/main" id="{8B633167-F121-4F89-9C9C-18CE0AE9E883}"/>
                  </a:ext>
                </a:extLst>
              </p:cNvPr>
              <p:cNvSpPr txBox="1">
                <a:spLocks noRot="1" noChangeAspect="1" noMove="1" noResize="1" noEditPoints="1" noAdjustHandles="1" noChangeArrowheads="1" noChangeShapeType="1" noTextEdit="1"/>
              </p:cNvSpPr>
              <p:nvPr/>
            </p:nvSpPr>
            <p:spPr>
              <a:xfrm>
                <a:off x="307126" y="3982347"/>
                <a:ext cx="8549994" cy="1323439"/>
              </a:xfrm>
              <a:prstGeom prst="rect">
                <a:avLst/>
              </a:prstGeom>
              <a:blipFill>
                <a:blip r:embed="rId3"/>
                <a:stretch>
                  <a:fillRect l="-713" t="-2304" r="-713"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095AC8-48AE-41F0-8B36-95EDF5828E03}"/>
                  </a:ext>
                </a:extLst>
              </p:cNvPr>
              <p:cNvSpPr txBox="1"/>
              <p:nvPr/>
            </p:nvSpPr>
            <p:spPr>
              <a:xfrm>
                <a:off x="2273395" y="5338723"/>
                <a:ext cx="1709635" cy="626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𝐷</m:t>
                          </m:r>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den>
                      </m:f>
                    </m:oMath>
                  </m:oMathPara>
                </a14:m>
                <a:endParaRPr lang="en-US" b="0" i="1" dirty="0">
                  <a:solidFill>
                    <a:srgbClr val="0070C0"/>
                  </a:solidFill>
                </a:endParaRPr>
              </a:p>
            </p:txBody>
          </p:sp>
        </mc:Choice>
        <mc:Fallback xmlns="">
          <p:sp>
            <p:nvSpPr>
              <p:cNvPr id="5" name="TextBox 4">
                <a:extLst>
                  <a:ext uri="{FF2B5EF4-FFF2-40B4-BE49-F238E27FC236}">
                    <a16:creationId xmlns:a16="http://schemas.microsoft.com/office/drawing/2014/main" id="{13095AC8-48AE-41F0-8B36-95EDF5828E03}"/>
                  </a:ext>
                </a:extLst>
              </p:cNvPr>
              <p:cNvSpPr txBox="1">
                <a:spLocks noRot="1" noChangeAspect="1" noMove="1" noResize="1" noEditPoints="1" noAdjustHandles="1" noChangeArrowheads="1" noChangeShapeType="1" noTextEdit="1"/>
              </p:cNvSpPr>
              <p:nvPr/>
            </p:nvSpPr>
            <p:spPr>
              <a:xfrm>
                <a:off x="2273395" y="5338723"/>
                <a:ext cx="1709635" cy="6265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03E593-B2BA-48B5-932F-2FFE95D131D7}"/>
                  </a:ext>
                </a:extLst>
              </p:cNvPr>
              <p:cNvSpPr txBox="1"/>
              <p:nvPr/>
            </p:nvSpPr>
            <p:spPr>
              <a:xfrm>
                <a:off x="4932040" y="5387658"/>
                <a:ext cx="2094420" cy="582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𝑑</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num>
                        <m:den>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den>
                      </m:f>
                    </m:oMath>
                  </m:oMathPara>
                </a14:m>
                <a:endParaRPr lang="en-US" b="0" i="1" dirty="0">
                  <a:solidFill>
                    <a:srgbClr val="0070C0"/>
                  </a:solidFill>
                </a:endParaRPr>
              </a:p>
            </p:txBody>
          </p:sp>
        </mc:Choice>
        <mc:Fallback xmlns="">
          <p:sp>
            <p:nvSpPr>
              <p:cNvPr id="6" name="TextBox 5">
                <a:extLst>
                  <a:ext uri="{FF2B5EF4-FFF2-40B4-BE49-F238E27FC236}">
                    <a16:creationId xmlns:a16="http://schemas.microsoft.com/office/drawing/2014/main" id="{2103E593-B2BA-48B5-932F-2FFE95D131D7}"/>
                  </a:ext>
                </a:extLst>
              </p:cNvPr>
              <p:cNvSpPr txBox="1">
                <a:spLocks noRot="1" noChangeAspect="1" noMove="1" noResize="1" noEditPoints="1" noAdjustHandles="1" noChangeArrowheads="1" noChangeShapeType="1" noTextEdit="1"/>
              </p:cNvSpPr>
              <p:nvPr/>
            </p:nvSpPr>
            <p:spPr>
              <a:xfrm>
                <a:off x="4932040" y="5387658"/>
                <a:ext cx="2094420" cy="582339"/>
              </a:xfrm>
              <a:prstGeom prst="rect">
                <a:avLst/>
              </a:prstGeom>
              <a:blipFill>
                <a:blip r:embed="rId5"/>
                <a:stretch>
                  <a:fillRect b="-10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FC243E7-E127-4355-965F-1B5D9E38F027}"/>
              </a:ext>
            </a:extLst>
          </p:cNvPr>
          <p:cNvSpPr txBox="1"/>
          <p:nvPr/>
        </p:nvSpPr>
        <p:spPr>
          <a:xfrm>
            <a:off x="279153" y="6165304"/>
            <a:ext cx="7252435" cy="400110"/>
          </a:xfrm>
          <a:prstGeom prst="rect">
            <a:avLst/>
          </a:prstGeom>
          <a:noFill/>
        </p:spPr>
        <p:txBody>
          <a:bodyPr wrap="none" rtlCol="0">
            <a:spAutoFit/>
          </a:bodyPr>
          <a:lstStyle/>
          <a:p>
            <a:r>
              <a:rPr lang="en-US" b="0" dirty="0"/>
              <a:t>La </a:t>
            </a:r>
            <a:r>
              <a:rPr lang="en-US" b="0" dirty="0" err="1"/>
              <a:t>profondità</a:t>
            </a:r>
            <a:r>
              <a:rPr lang="en-US" b="0" dirty="0"/>
              <a:t> di </a:t>
            </a:r>
            <a:r>
              <a:rPr lang="en-US" b="0" dirty="0" err="1"/>
              <a:t>compensazione</a:t>
            </a:r>
            <a:r>
              <a:rPr lang="en-US" b="0" dirty="0"/>
              <a:t> </a:t>
            </a:r>
            <a:r>
              <a:rPr lang="en-US" b="0" dirty="0" err="1"/>
              <a:t>usate</a:t>
            </a:r>
            <a:r>
              <a:rPr lang="en-US" b="0" dirty="0"/>
              <a:t> di </a:t>
            </a:r>
            <a:r>
              <a:rPr lang="en-US" b="0" dirty="0" err="1"/>
              <a:t>solito</a:t>
            </a:r>
            <a:r>
              <a:rPr lang="en-US" b="0" dirty="0"/>
              <a:t> </a:t>
            </a:r>
            <a:r>
              <a:rPr lang="en-US" b="0" dirty="0" err="1"/>
              <a:t>sono</a:t>
            </a:r>
            <a:r>
              <a:rPr lang="en-US" b="0" dirty="0"/>
              <a:t> 50, 80 113.7 km</a:t>
            </a:r>
          </a:p>
        </p:txBody>
      </p:sp>
      <p:pic>
        <p:nvPicPr>
          <p:cNvPr id="8" name="Picture 2">
            <a:extLst>
              <a:ext uri="{FF2B5EF4-FFF2-40B4-BE49-F238E27FC236}">
                <a16:creationId xmlns:a16="http://schemas.microsoft.com/office/drawing/2014/main" id="{240E2F8F-3066-44AB-8FCA-9056A59067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6168" b="19800"/>
          <a:stretch/>
        </p:blipFill>
        <p:spPr bwMode="auto">
          <a:xfrm>
            <a:off x="2771800" y="968360"/>
            <a:ext cx="3240360" cy="302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2B875C-3701-4AC3-B1FD-E89D64B4608B}" type="slidenum">
              <a:rPr lang="it-IT" altLang="it-IT" sz="1400" b="1" smtClean="0"/>
              <a:pPr>
                <a:spcBef>
                  <a:spcPct val="0"/>
                </a:spcBef>
                <a:buFontTx/>
                <a:buNone/>
              </a:pPr>
              <a:t>39</a:t>
            </a:fld>
            <a:endParaRPr lang="it-IT" altLang="it-IT" sz="1400" b="1"/>
          </a:p>
        </p:txBody>
      </p:sp>
      <p:sp>
        <p:nvSpPr>
          <p:cNvPr id="8" name="Rectangle 7"/>
          <p:cNvSpPr/>
          <p:nvPr/>
        </p:nvSpPr>
        <p:spPr>
          <a:xfrm>
            <a:off x="1691680" y="5766406"/>
            <a:ext cx="7056437"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TextBox 1">
            <a:extLst>
              <a:ext uri="{FF2B5EF4-FFF2-40B4-BE49-F238E27FC236}">
                <a16:creationId xmlns:a16="http://schemas.microsoft.com/office/drawing/2014/main" id="{9169006B-DA05-45B2-AE85-11B6724EA954}"/>
              </a:ext>
            </a:extLst>
          </p:cNvPr>
          <p:cNvSpPr txBox="1"/>
          <p:nvPr/>
        </p:nvSpPr>
        <p:spPr>
          <a:xfrm>
            <a:off x="179512" y="1412776"/>
            <a:ext cx="8784976" cy="1938992"/>
          </a:xfrm>
          <a:prstGeom prst="rect">
            <a:avLst/>
          </a:prstGeom>
          <a:noFill/>
        </p:spPr>
        <p:txBody>
          <a:bodyPr wrap="square" rtlCol="0">
            <a:spAutoFit/>
          </a:bodyPr>
          <a:lstStyle/>
          <a:p>
            <a:pPr algn="ctr"/>
            <a:r>
              <a:rPr lang="en-US" b="0" dirty="0">
                <a:solidFill>
                  <a:srgbClr val="FF0000"/>
                </a:solidFill>
              </a:rPr>
              <a:t>RIDUZIONE DI AIRY</a:t>
            </a:r>
          </a:p>
          <a:p>
            <a:endParaRPr lang="en-US" b="0" dirty="0"/>
          </a:p>
          <a:p>
            <a:pPr algn="just"/>
            <a:r>
              <a:rPr lang="en-US" b="0" dirty="0" err="1"/>
              <a:t>Nell’ipotesi</a:t>
            </a:r>
            <a:r>
              <a:rPr lang="en-US" b="0" dirty="0"/>
              <a:t> di Airy la </a:t>
            </a:r>
            <a:r>
              <a:rPr lang="en-US" b="0" dirty="0" err="1"/>
              <a:t>densità</a:t>
            </a:r>
            <a:r>
              <a:rPr lang="en-US" b="0" dirty="0"/>
              <a:t>  </a:t>
            </a:r>
            <a:r>
              <a:rPr lang="el-GR" b="0" dirty="0"/>
              <a:t>ρ</a:t>
            </a:r>
            <a:r>
              <a:rPr lang="en-US" b="0" baseline="-25000" dirty="0"/>
              <a:t>c </a:t>
            </a:r>
            <a:r>
              <a:rPr lang="en-US" b="0" dirty="0" err="1"/>
              <a:t>della</a:t>
            </a:r>
            <a:r>
              <a:rPr lang="en-US" b="0" dirty="0"/>
              <a:t> </a:t>
            </a:r>
            <a:r>
              <a:rPr lang="en-US" b="0" dirty="0" err="1"/>
              <a:t>crosta</a:t>
            </a:r>
            <a:r>
              <a:rPr lang="en-US" b="0" dirty="0"/>
              <a:t> </a:t>
            </a:r>
            <a:r>
              <a:rPr lang="en-US" b="0" dirty="0" err="1"/>
              <a:t>viene</a:t>
            </a:r>
            <a:r>
              <a:rPr lang="en-US" b="0" dirty="0"/>
              <a:t> Assunta </a:t>
            </a:r>
            <a:r>
              <a:rPr lang="en-US" b="0" dirty="0" err="1"/>
              <a:t>costante</a:t>
            </a:r>
            <a:r>
              <a:rPr lang="en-US" b="0" dirty="0"/>
              <a:t> e </a:t>
            </a:r>
            <a:r>
              <a:rPr lang="en-US" b="0" dirty="0" err="1"/>
              <a:t>generalmente</a:t>
            </a:r>
            <a:r>
              <a:rPr lang="en-US" b="0" dirty="0"/>
              <a:t> </a:t>
            </a:r>
            <a:r>
              <a:rPr lang="en-US" b="0" dirty="0" err="1"/>
              <a:t>uguale</a:t>
            </a:r>
            <a:r>
              <a:rPr lang="en-US" b="0" dirty="0"/>
              <a:t> a 2.67 gr/cm</a:t>
            </a:r>
            <a:r>
              <a:rPr lang="en-US" b="0" baseline="30000" dirty="0"/>
              <a:t>3 </a:t>
            </a:r>
            <a:r>
              <a:rPr lang="en-US" b="0" dirty="0"/>
              <a:t>e la </a:t>
            </a:r>
            <a:r>
              <a:rPr lang="en-US" b="0" dirty="0" err="1"/>
              <a:t>densità</a:t>
            </a:r>
            <a:r>
              <a:rPr lang="en-US" b="0" dirty="0"/>
              <a:t> del </a:t>
            </a:r>
            <a:r>
              <a:rPr lang="en-US" b="0" dirty="0" err="1"/>
              <a:t>mantello</a:t>
            </a:r>
            <a:r>
              <a:rPr lang="en-US" b="0" baseline="30000" dirty="0"/>
              <a:t> </a:t>
            </a:r>
            <a:r>
              <a:rPr lang="el-GR" b="0" dirty="0"/>
              <a:t>ρ</a:t>
            </a:r>
            <a:r>
              <a:rPr lang="en-US" b="0" baseline="-25000" dirty="0"/>
              <a:t>m </a:t>
            </a:r>
            <a:r>
              <a:rPr lang="en-US" b="0" dirty="0"/>
              <a:t>è Assunta </a:t>
            </a:r>
            <a:r>
              <a:rPr lang="en-US" b="0" dirty="0" err="1"/>
              <a:t>costante</a:t>
            </a:r>
            <a:r>
              <a:rPr lang="en-US" b="0" dirty="0"/>
              <a:t> con </a:t>
            </a:r>
            <a:r>
              <a:rPr lang="en-US" b="0" dirty="0" err="1"/>
              <a:t>valore</a:t>
            </a:r>
            <a:r>
              <a:rPr lang="en-US" b="0" dirty="0"/>
              <a:t> 3.27 gr/cm</a:t>
            </a:r>
            <a:r>
              <a:rPr lang="en-US" b="0" baseline="30000" dirty="0"/>
              <a:t>3</a:t>
            </a:r>
            <a:r>
              <a:rPr lang="en-US" b="0" dirty="0"/>
              <a:t>. In </a:t>
            </a:r>
            <a:r>
              <a:rPr lang="en-US" b="0" dirty="0" err="1"/>
              <a:t>questa</a:t>
            </a:r>
            <a:r>
              <a:rPr lang="en-US" b="0" dirty="0"/>
              <a:t> </a:t>
            </a:r>
            <a:r>
              <a:rPr lang="en-US" b="0" dirty="0" err="1"/>
              <a:t>ipotesi</a:t>
            </a:r>
            <a:r>
              <a:rPr lang="en-US" b="0" dirty="0"/>
              <a:t> la </a:t>
            </a:r>
            <a:r>
              <a:rPr lang="en-US" b="0" dirty="0" err="1"/>
              <a:t>superficie</a:t>
            </a:r>
            <a:r>
              <a:rPr lang="en-US" b="0" dirty="0"/>
              <a:t> di </a:t>
            </a:r>
            <a:r>
              <a:rPr lang="en-US" b="0" dirty="0" err="1"/>
              <a:t>compensazione</a:t>
            </a:r>
            <a:r>
              <a:rPr lang="en-US" b="0" dirty="0"/>
              <a:t> non coincide con la </a:t>
            </a:r>
            <a:r>
              <a:rPr lang="en-US" b="0" dirty="0" err="1"/>
              <a:t>disontinuità</a:t>
            </a:r>
            <a:r>
              <a:rPr lang="en-US" b="0" dirty="0"/>
              <a:t> </a:t>
            </a:r>
            <a:r>
              <a:rPr lang="en-US" b="0" dirty="0" err="1"/>
              <a:t>crosta</a:t>
            </a:r>
            <a:r>
              <a:rPr lang="en-US" b="0" dirty="0"/>
              <a:t> </a:t>
            </a:r>
            <a:r>
              <a:rPr lang="en-US" b="0" dirty="0" err="1"/>
              <a:t>mantello</a:t>
            </a:r>
            <a:r>
              <a:rPr lang="en-US" b="0" dirty="0"/>
              <a:t>.</a:t>
            </a:r>
          </a:p>
        </p:txBody>
      </p:sp>
      <p:pic>
        <p:nvPicPr>
          <p:cNvPr id="6" name="Picture 2">
            <a:extLst>
              <a:ext uri="{FF2B5EF4-FFF2-40B4-BE49-F238E27FC236}">
                <a16:creationId xmlns:a16="http://schemas.microsoft.com/office/drawing/2014/main" id="{DF2C60B8-2FFD-41E2-B665-9E8304FD4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84" r="54171" b="17730"/>
          <a:stretch/>
        </p:blipFill>
        <p:spPr bwMode="auto">
          <a:xfrm>
            <a:off x="2627784" y="3644552"/>
            <a:ext cx="3168402" cy="248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DF31AF-6452-4B3C-B329-8BEDB29E924B}" type="slidenum">
              <a:rPr lang="it-IT" altLang="it-IT" sz="1400" b="1" smtClean="0"/>
              <a:pPr>
                <a:spcBef>
                  <a:spcPct val="0"/>
                </a:spcBef>
                <a:buFontTx/>
                <a:buNone/>
              </a:pPr>
              <a:t>4</a:t>
            </a:fld>
            <a:endParaRPr lang="it-IT" altLang="it-IT" sz="1400" b="1"/>
          </a:p>
        </p:txBody>
      </p:sp>
      <p:sp>
        <p:nvSpPr>
          <p:cNvPr id="11" name="TextBox 10"/>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La semilarghezza x</a:t>
            </a:r>
            <a:r>
              <a:rPr lang="it-IT" sz="1600" baseline="-25000" dirty="0">
                <a:latin typeface="+mn-lt"/>
                <a:cs typeface="Arial" charset="0"/>
              </a:rPr>
              <a:t>1/2</a:t>
            </a:r>
            <a:r>
              <a:rPr lang="it-IT" sz="1600" dirty="0">
                <a:latin typeface="+mn-lt"/>
                <a:cs typeface="Arial" charset="0"/>
              </a:rPr>
              <a:t> di una anomalia simmetrica è definita come la distanza dal centro dell’anomalia (valore massimo) ed il punto in cui l’anomalia ha valore metà del massimo</a:t>
            </a:r>
          </a:p>
        </p:txBody>
      </p:sp>
      <p:sp>
        <p:nvSpPr>
          <p:cNvPr id="18" name="TextBox 17"/>
          <p:cNvSpPr txBox="1"/>
          <p:nvPr/>
        </p:nvSpPr>
        <p:spPr>
          <a:xfrm>
            <a:off x="179388" y="3789363"/>
            <a:ext cx="8785225" cy="2062103"/>
          </a:xfrm>
          <a:prstGeom prst="rect">
            <a:avLst/>
          </a:prstGeom>
          <a:noFill/>
        </p:spPr>
        <p:txBody>
          <a:bodyPr>
            <a:spAutoFit/>
          </a:bodyPr>
          <a:lstStyle/>
          <a:p>
            <a:pPr algn="just" eaLnBrk="1" hangingPunct="1">
              <a:defRPr/>
            </a:pPr>
            <a:r>
              <a:rPr lang="it-IT" sz="1600" dirty="0">
                <a:latin typeface="+mn-lt"/>
                <a:cs typeface="Arial" charset="0"/>
              </a:rPr>
              <a:t>Quest’ultima relazione è molto utile per una rapida determinazione della profondità delle sorgenti anomale approssimativemente equidimensionali.</a:t>
            </a:r>
          </a:p>
          <a:p>
            <a:pPr algn="just" eaLnBrk="1" hangingPunct="1">
              <a:defRPr/>
            </a:pPr>
            <a:endParaRPr lang="it-IT" sz="1600" dirty="0">
              <a:latin typeface="+mn-lt"/>
              <a:cs typeface="Arial" charset="0"/>
            </a:endParaRPr>
          </a:p>
          <a:p>
            <a:pPr algn="just" eaLnBrk="1" hangingPunct="1">
              <a:defRPr/>
            </a:pPr>
            <a:r>
              <a:rPr lang="it-IT" sz="1600" dirty="0">
                <a:solidFill>
                  <a:srgbClr val="FF0000"/>
                </a:solidFill>
                <a:latin typeface="+mn-lt"/>
                <a:cs typeface="Arial" charset="0"/>
              </a:rPr>
              <a:t>Esempio:</a:t>
            </a:r>
          </a:p>
          <a:p>
            <a:pPr algn="just" eaLnBrk="1" hangingPunct="1">
              <a:defRPr/>
            </a:pPr>
            <a:r>
              <a:rPr lang="it-IT" sz="1600" dirty="0">
                <a:latin typeface="+mn-lt"/>
                <a:cs typeface="Arial" charset="0"/>
              </a:rPr>
              <a:t>Un duomo salino forma una struttura favorevole per giacimenti di petrolio o gas naturali.  Se modelliamo tale struttura come una sfera di raggio 4 km centrata a 6 km di profondità con un contrasto di densità di -0.2 g/cm</a:t>
            </a:r>
            <a:r>
              <a:rPr lang="it-IT" sz="1600" baseline="30000" dirty="0">
                <a:latin typeface="+mn-lt"/>
                <a:cs typeface="Arial" charset="0"/>
              </a:rPr>
              <a:t>3</a:t>
            </a:r>
            <a:r>
              <a:rPr lang="it-IT" sz="1600" dirty="0">
                <a:latin typeface="+mn-lt"/>
                <a:cs typeface="Arial" charset="0"/>
              </a:rPr>
              <a:t> rispetto ai sedimenti circostanti il picco di gravità direttamente sopra il duomo salino avrà il valore di</a:t>
            </a:r>
          </a:p>
        </p:txBody>
      </p:sp>
      <p:graphicFrame>
        <p:nvGraphicFramePr>
          <p:cNvPr id="136197" name="Object 5"/>
          <p:cNvGraphicFramePr>
            <a:graphicFrameLocks noChangeAspect="1"/>
          </p:cNvGraphicFramePr>
          <p:nvPr>
            <p:extLst>
              <p:ext uri="{D42A27DB-BD31-4B8C-83A1-F6EECF244321}">
                <p14:modId xmlns:p14="http://schemas.microsoft.com/office/powerpoint/2010/main" val="2117516593"/>
              </p:ext>
            </p:extLst>
          </p:nvPr>
        </p:nvGraphicFramePr>
        <p:xfrm>
          <a:off x="5994400" y="1870076"/>
          <a:ext cx="1028700" cy="393700"/>
        </p:xfrm>
        <a:graphic>
          <a:graphicData uri="http://schemas.openxmlformats.org/presentationml/2006/ole">
            <mc:AlternateContent xmlns:mc="http://schemas.openxmlformats.org/markup-compatibility/2006">
              <mc:Choice xmlns:v="urn:schemas-microsoft-com:vml" Requires="v">
                <p:oleObj spid="_x0000_s136389" name="Equation" r:id="rId4" imgW="1028254" imgH="393529" progId="Equation.3">
                  <p:embed/>
                </p:oleObj>
              </mc:Choice>
              <mc:Fallback>
                <p:oleObj name="Equation" r:id="rId4" imgW="1028254"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0076"/>
                        <a:ext cx="1028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8" name="Object 6"/>
          <p:cNvGraphicFramePr>
            <a:graphicFrameLocks noChangeAspect="1"/>
          </p:cNvGraphicFramePr>
          <p:nvPr>
            <p:extLst>
              <p:ext uri="{D42A27DB-BD31-4B8C-83A1-F6EECF244321}">
                <p14:modId xmlns:p14="http://schemas.microsoft.com/office/powerpoint/2010/main" val="4069596344"/>
              </p:ext>
            </p:extLst>
          </p:nvPr>
        </p:nvGraphicFramePr>
        <p:xfrm>
          <a:off x="5921375" y="2301876"/>
          <a:ext cx="1257300" cy="558800"/>
        </p:xfrm>
        <a:graphic>
          <a:graphicData uri="http://schemas.openxmlformats.org/presentationml/2006/ole">
            <mc:AlternateContent xmlns:mc="http://schemas.openxmlformats.org/markup-compatibility/2006">
              <mc:Choice xmlns:v="urn:schemas-microsoft-com:vml" Requires="v">
                <p:oleObj spid="_x0000_s136390" name="Equation" r:id="rId6" imgW="1257300" imgH="558800" progId="Equation.3">
                  <p:embed/>
                </p:oleObj>
              </mc:Choice>
              <mc:Fallback>
                <p:oleObj name="Equation" r:id="rId6" imgW="1257300" imgH="5588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2301876"/>
                        <a:ext cx="12573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9" name="Object 7"/>
          <p:cNvGraphicFramePr>
            <a:graphicFrameLocks noChangeAspect="1"/>
          </p:cNvGraphicFramePr>
          <p:nvPr>
            <p:extLst>
              <p:ext uri="{D42A27DB-BD31-4B8C-83A1-F6EECF244321}">
                <p14:modId xmlns:p14="http://schemas.microsoft.com/office/powerpoint/2010/main" val="1670420065"/>
              </p:ext>
            </p:extLst>
          </p:nvPr>
        </p:nvGraphicFramePr>
        <p:xfrm>
          <a:off x="5994400" y="2949576"/>
          <a:ext cx="1117600" cy="279400"/>
        </p:xfrm>
        <a:graphic>
          <a:graphicData uri="http://schemas.openxmlformats.org/presentationml/2006/ole">
            <mc:AlternateContent xmlns:mc="http://schemas.openxmlformats.org/markup-compatibility/2006">
              <mc:Choice xmlns:v="urn:schemas-microsoft-com:vml" Requires="v">
                <p:oleObj spid="_x0000_s136391" name="Equation" r:id="rId8" imgW="1117600" imgH="279400" progId="Equation.3">
                  <p:embed/>
                </p:oleObj>
              </mc:Choice>
              <mc:Fallback>
                <p:oleObj name="Equation" r:id="rId8" imgW="1117600" imgH="2794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2949576"/>
                        <a:ext cx="11176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0" name="Object 8"/>
          <p:cNvGraphicFramePr>
            <a:graphicFrameLocks noChangeAspect="1"/>
          </p:cNvGraphicFramePr>
          <p:nvPr>
            <p:extLst>
              <p:ext uri="{D42A27DB-BD31-4B8C-83A1-F6EECF244321}">
                <p14:modId xmlns:p14="http://schemas.microsoft.com/office/powerpoint/2010/main" val="2935807529"/>
              </p:ext>
            </p:extLst>
          </p:nvPr>
        </p:nvGraphicFramePr>
        <p:xfrm>
          <a:off x="6210300" y="3454401"/>
          <a:ext cx="800100" cy="228600"/>
        </p:xfrm>
        <a:graphic>
          <a:graphicData uri="http://schemas.openxmlformats.org/presentationml/2006/ole">
            <mc:AlternateContent xmlns:mc="http://schemas.openxmlformats.org/markup-compatibility/2006">
              <mc:Choice xmlns:v="urn:schemas-microsoft-com:vml" Requires="v">
                <p:oleObj spid="_x0000_s136392" name="Equation" r:id="rId10" imgW="800100" imgH="228600" progId="Equation.3">
                  <p:embed/>
                </p:oleObj>
              </mc:Choice>
              <mc:Fallback>
                <p:oleObj name="Equation" r:id="rId10" imgW="800100" imgH="2286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0300" y="3454401"/>
                        <a:ext cx="800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1" name="Object 9"/>
          <p:cNvGraphicFramePr>
            <a:graphicFrameLocks noChangeAspect="1"/>
          </p:cNvGraphicFramePr>
          <p:nvPr>
            <p:extLst>
              <p:ext uri="{D42A27DB-BD31-4B8C-83A1-F6EECF244321}">
                <p14:modId xmlns:p14="http://schemas.microsoft.com/office/powerpoint/2010/main" val="2487439289"/>
              </p:ext>
            </p:extLst>
          </p:nvPr>
        </p:nvGraphicFramePr>
        <p:xfrm>
          <a:off x="1043608" y="6057900"/>
          <a:ext cx="1066800" cy="419100"/>
        </p:xfrm>
        <a:graphic>
          <a:graphicData uri="http://schemas.openxmlformats.org/presentationml/2006/ole">
            <mc:AlternateContent xmlns:mc="http://schemas.openxmlformats.org/markup-compatibility/2006">
              <mc:Choice xmlns:v="urn:schemas-microsoft-com:vml" Requires="v">
                <p:oleObj spid="_x0000_s136393" name="Equation" r:id="rId12" imgW="1066800" imgH="419100" progId="Equation.3">
                  <p:embed/>
                </p:oleObj>
              </mc:Choice>
              <mc:Fallback>
                <p:oleObj name="Equation" r:id="rId12" imgW="1066800" imgH="4191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608" y="6057900"/>
                        <a:ext cx="1066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2" name="Object 10"/>
          <p:cNvGraphicFramePr>
            <a:graphicFrameLocks noChangeAspect="1"/>
          </p:cNvGraphicFramePr>
          <p:nvPr>
            <p:extLst>
              <p:ext uri="{D42A27DB-BD31-4B8C-83A1-F6EECF244321}">
                <p14:modId xmlns:p14="http://schemas.microsoft.com/office/powerpoint/2010/main" val="881073702"/>
              </p:ext>
            </p:extLst>
          </p:nvPr>
        </p:nvGraphicFramePr>
        <p:xfrm>
          <a:off x="3275856" y="6024395"/>
          <a:ext cx="4495800" cy="393700"/>
        </p:xfrm>
        <a:graphic>
          <a:graphicData uri="http://schemas.openxmlformats.org/presentationml/2006/ole">
            <mc:AlternateContent xmlns:mc="http://schemas.openxmlformats.org/markup-compatibility/2006">
              <mc:Choice xmlns:v="urn:schemas-microsoft-com:vml" Requires="v">
                <p:oleObj spid="_x0000_s136394" name="Equation" r:id="rId14" imgW="4495800" imgH="393700" progId="Equation.3">
                  <p:embed/>
                </p:oleObj>
              </mc:Choice>
              <mc:Fallback>
                <p:oleObj name="Equation" r:id="rId14" imgW="44958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856" y="6024395"/>
                        <a:ext cx="4495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5"/>
          <p:cNvPicPr>
            <a:picLocks noChangeAspect="1" noChangeArrowheads="1"/>
          </p:cNvPicPr>
          <p:nvPr/>
        </p:nvPicPr>
        <p:blipFill rotWithShape="1">
          <a:blip r:embed="rId16">
            <a:extLst>
              <a:ext uri="{28A0092B-C50C-407E-A947-70E740481C1C}">
                <a14:useLocalDpi xmlns:a14="http://schemas.microsoft.com/office/drawing/2010/main" val="0"/>
              </a:ext>
            </a:extLst>
          </a:blip>
          <a:srcRect b="36927"/>
          <a:stretch/>
        </p:blipFill>
        <p:spPr bwMode="auto">
          <a:xfrm>
            <a:off x="1489075" y="1979164"/>
            <a:ext cx="3082925" cy="16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560" r="54139" b="17026"/>
          <a:stretch/>
        </p:blipFill>
        <p:spPr bwMode="auto">
          <a:xfrm>
            <a:off x="1731944" y="2420888"/>
            <a:ext cx="3922465" cy="320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7484FC-EE70-4742-B466-017EB3A6CD20}"/>
                  </a:ext>
                </a:extLst>
              </p:cNvPr>
              <p:cNvSpPr txBox="1"/>
              <p:nvPr/>
            </p:nvSpPr>
            <p:spPr>
              <a:xfrm>
                <a:off x="0" y="985421"/>
                <a:ext cx="9036496" cy="5632311"/>
              </a:xfrm>
              <a:prstGeom prst="rect">
                <a:avLst/>
              </a:prstGeom>
              <a:noFill/>
            </p:spPr>
            <p:txBody>
              <a:bodyPr wrap="square" rtlCol="0">
                <a:spAutoFit/>
              </a:bodyPr>
              <a:lstStyle/>
              <a:p>
                <a:r>
                  <a:rPr lang="en-US" b="0" dirty="0"/>
                  <a:t>La </a:t>
                </a:r>
                <a:r>
                  <a:rPr lang="en-US" b="0" dirty="0" err="1"/>
                  <a:t>compensazione</a:t>
                </a:r>
                <a:r>
                  <a:rPr lang="en-US" b="0" dirty="0"/>
                  <a:t> </a:t>
                </a:r>
                <a:r>
                  <a:rPr lang="en-US" b="0" dirty="0" err="1"/>
                  <a:t>isostatica</a:t>
                </a:r>
                <a:r>
                  <a:rPr lang="en-US" b="0" dirty="0"/>
                  <a:t> </a:t>
                </a:r>
                <a:r>
                  <a:rPr lang="en-US" b="0" dirty="0" err="1"/>
                  <a:t>si</a:t>
                </a:r>
                <a:r>
                  <a:rPr lang="en-US" b="0" dirty="0"/>
                  <a:t> </a:t>
                </a:r>
                <a:r>
                  <a:rPr lang="en-US" b="0" dirty="0" err="1"/>
                  <a:t>ottiene</a:t>
                </a:r>
                <a:r>
                  <a:rPr lang="en-US" b="0" dirty="0"/>
                  <a:t> in modo </a:t>
                </a:r>
                <a:r>
                  <a:rPr lang="en-US" b="0" dirty="0" err="1"/>
                  <a:t>che</a:t>
                </a:r>
                <a:r>
                  <a:rPr lang="en-US" b="0" dirty="0"/>
                  <a:t> ad un </a:t>
                </a:r>
                <a:r>
                  <a:rPr lang="en-US" b="0" dirty="0" err="1"/>
                  <a:t>aumento</a:t>
                </a:r>
                <a:r>
                  <a:rPr lang="en-US" b="0" dirty="0"/>
                  <a:t> di </a:t>
                </a:r>
                <a:r>
                  <a:rPr lang="en-US" b="0" dirty="0" err="1"/>
                  <a:t>massa</a:t>
                </a:r>
                <a:r>
                  <a:rPr lang="en-US" b="0" dirty="0"/>
                  <a:t> in </a:t>
                </a:r>
                <a:r>
                  <a:rPr lang="en-US" b="0" dirty="0" err="1"/>
                  <a:t>superficie</a:t>
                </a:r>
                <a:r>
                  <a:rPr lang="en-US" b="0" dirty="0"/>
                  <a:t> (</a:t>
                </a:r>
                <a:r>
                  <a:rPr lang="en-US" b="0" dirty="0" err="1"/>
                  <a:t>montagne</a:t>
                </a:r>
                <a:r>
                  <a:rPr lang="en-US" b="0" dirty="0"/>
                  <a:t>) </a:t>
                </a:r>
                <a:r>
                  <a:rPr lang="en-US" b="0" dirty="0" err="1"/>
                  <a:t>corrisponda</a:t>
                </a:r>
                <a:r>
                  <a:rPr lang="en-US" b="0" dirty="0"/>
                  <a:t> </a:t>
                </a:r>
                <a:r>
                  <a:rPr lang="en-US" b="0" dirty="0" err="1"/>
                  <a:t>uno</a:t>
                </a:r>
                <a:r>
                  <a:rPr lang="en-US" b="0" dirty="0"/>
                  <a:t> </a:t>
                </a:r>
                <a:r>
                  <a:rPr lang="en-US" b="0" dirty="0" err="1"/>
                  <a:t>sprofondamento</a:t>
                </a:r>
                <a:r>
                  <a:rPr lang="en-US" b="0" dirty="0"/>
                  <a:t> </a:t>
                </a:r>
                <a:r>
                  <a:rPr lang="en-US" b="0" dirty="0" err="1"/>
                  <a:t>della</a:t>
                </a:r>
                <a:r>
                  <a:rPr lang="en-US" b="0" dirty="0"/>
                  <a:t> </a:t>
                </a:r>
                <a:r>
                  <a:rPr lang="en-US" b="0" dirty="0" err="1"/>
                  <a:t>crosta</a:t>
                </a:r>
                <a:r>
                  <a:rPr lang="en-US" b="0" dirty="0"/>
                  <a:t> </a:t>
                </a:r>
                <a:r>
                  <a:rPr lang="en-US" b="0" dirty="0" err="1"/>
                  <a:t>nel</a:t>
                </a:r>
                <a:r>
                  <a:rPr lang="en-US" b="0" dirty="0"/>
                  <a:t> </a:t>
                </a:r>
                <a:r>
                  <a:rPr lang="en-US" b="0" dirty="0" err="1"/>
                  <a:t>mantello</a:t>
                </a:r>
                <a:r>
                  <a:rPr lang="en-US" b="0" dirty="0"/>
                  <a:t> </a:t>
                </a:r>
                <a:r>
                  <a:rPr lang="en-US" b="0" dirty="0" err="1"/>
                  <a:t>sottostante</a:t>
                </a:r>
                <a:r>
                  <a:rPr lang="en-US" b="0" dirty="0"/>
                  <a:t> (</a:t>
                </a:r>
                <a:r>
                  <a:rPr lang="en-US" b="0" dirty="0" err="1"/>
                  <a:t>radici</a:t>
                </a:r>
                <a:r>
                  <a:rPr lang="en-US" b="0" dirty="0"/>
                  <a:t> </a:t>
                </a:r>
                <a:r>
                  <a:rPr lang="en-US" b="0" dirty="0" err="1"/>
                  <a:t>delle</a:t>
                </a:r>
                <a:r>
                  <a:rPr lang="en-US" b="0" dirty="0"/>
                  <a:t> </a:t>
                </a:r>
                <a:r>
                  <a:rPr lang="en-US" b="0" dirty="0" err="1"/>
                  <a:t>montagne</a:t>
                </a:r>
                <a:r>
                  <a:rPr lang="en-US" b="0" dirty="0"/>
                  <a:t>) e </a:t>
                </a:r>
                <a:r>
                  <a:rPr lang="en-US" b="0" dirty="0" err="1"/>
                  <a:t>che</a:t>
                </a:r>
                <a:r>
                  <a:rPr lang="en-US" b="0" dirty="0"/>
                  <a:t> ad una </a:t>
                </a:r>
                <a:r>
                  <a:rPr lang="en-US" b="0" dirty="0" err="1"/>
                  <a:t>diminuzione</a:t>
                </a:r>
                <a:r>
                  <a:rPr lang="en-US" b="0" dirty="0"/>
                  <a:t> di </a:t>
                </a:r>
                <a:r>
                  <a:rPr lang="en-US" b="0" dirty="0" err="1"/>
                  <a:t>massa</a:t>
                </a:r>
                <a:r>
                  <a:rPr lang="en-US" b="0" dirty="0"/>
                  <a:t> in </a:t>
                </a:r>
                <a:r>
                  <a:rPr lang="en-US" b="0" dirty="0" err="1"/>
                  <a:t>superficie</a:t>
                </a:r>
                <a:r>
                  <a:rPr lang="en-US" b="0" dirty="0"/>
                  <a:t> (depression marina) </a:t>
                </a:r>
                <a:r>
                  <a:rPr lang="en-US" b="0" dirty="0" err="1"/>
                  <a:t>corrisponda</a:t>
                </a:r>
                <a:r>
                  <a:rPr lang="en-US" b="0" dirty="0"/>
                  <a:t> un </a:t>
                </a:r>
                <a:r>
                  <a:rPr lang="en-US" b="0" dirty="0" err="1"/>
                  <a:t>assottigliamento</a:t>
                </a:r>
                <a:r>
                  <a:rPr lang="en-US" b="0" dirty="0"/>
                  <a:t> </a:t>
                </a:r>
                <a:r>
                  <a:rPr lang="en-US" b="0" dirty="0" err="1"/>
                  <a:t>della</a:t>
                </a:r>
                <a:r>
                  <a:rPr lang="en-US" b="0" dirty="0"/>
                  <a:t> </a:t>
                </a:r>
                <a:r>
                  <a:rPr lang="en-US" b="0" dirty="0" err="1"/>
                  <a:t>crosta</a:t>
                </a:r>
                <a:r>
                  <a:rPr lang="en-US" b="0" dirty="0"/>
                  <a:t> (</a:t>
                </a:r>
                <a:r>
                  <a:rPr lang="en-US" b="0" dirty="0" err="1"/>
                  <a:t>antiradici</a:t>
                </a:r>
                <a:r>
                  <a:rPr lang="en-US" b="0" dirty="0"/>
                  <a:t>).  </a:t>
                </a:r>
              </a:p>
              <a:p>
                <a:endParaRPr lang="en-US" b="0" dirty="0"/>
              </a:p>
              <a:p>
                <a:endParaRPr lang="en-US" b="0" dirty="0"/>
              </a:p>
              <a:p>
                <a:endParaRPr lang="en-US" b="0" dirty="0"/>
              </a:p>
              <a:p>
                <a:endParaRPr lang="en-US" b="0" dirty="0"/>
              </a:p>
              <a:p>
                <a:endParaRPr lang="en-US" sz="2400" b="0" dirty="0"/>
              </a:p>
              <a:p>
                <a:endParaRPr lang="en-US" b="0" dirty="0"/>
              </a:p>
              <a:p>
                <a:endParaRPr lang="en-US" b="0" dirty="0"/>
              </a:p>
              <a:p>
                <a:endParaRPr lang="en-US" b="0" dirty="0"/>
              </a:p>
              <a:p>
                <a:endParaRPr lang="en-US" b="0" dirty="0"/>
              </a:p>
              <a:p>
                <a:endParaRPr lang="en-US" b="0" dirty="0"/>
              </a:p>
              <a:p>
                <a:endParaRPr lang="en-US" b="0" dirty="0"/>
              </a:p>
              <a:p>
                <a:r>
                  <a:rPr lang="en-US" b="0" dirty="0" err="1"/>
                  <a:t>Avremo</a:t>
                </a:r>
                <a:r>
                  <a:rPr lang="en-US" b="0" dirty="0"/>
                  <a:t> </a:t>
                </a:r>
                <a:r>
                  <a:rPr lang="en-US" b="0" dirty="0" err="1"/>
                  <a:t>pertanto</a:t>
                </a:r>
                <a:r>
                  <a:rPr lang="en-US" b="0" dirty="0"/>
                  <a:t>:</a:t>
                </a:r>
              </a:p>
              <a:p>
                <a:endParaRPr lang="en-US" b="0" dirty="0"/>
              </a:p>
              <a:p>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endParaRPr lang="en-US" sz="1600" b="0" dirty="0"/>
              </a:p>
            </p:txBody>
          </p:sp>
        </mc:Choice>
        <mc:Fallback xmlns="">
          <p:sp>
            <p:nvSpPr>
              <p:cNvPr id="2" name="TextBox 1">
                <a:extLst>
                  <a:ext uri="{FF2B5EF4-FFF2-40B4-BE49-F238E27FC236}">
                    <a16:creationId xmlns:a16="http://schemas.microsoft.com/office/drawing/2014/main" id="{D97484FC-EE70-4742-B466-017EB3A6CD20}"/>
                  </a:ext>
                </a:extLst>
              </p:cNvPr>
              <p:cNvSpPr txBox="1">
                <a:spLocks noRot="1" noChangeAspect="1" noMove="1" noResize="1" noEditPoints="1" noAdjustHandles="1" noChangeArrowheads="1" noChangeShapeType="1" noTextEdit="1"/>
              </p:cNvSpPr>
              <p:nvPr/>
            </p:nvSpPr>
            <p:spPr>
              <a:xfrm>
                <a:off x="0" y="985421"/>
                <a:ext cx="9036496" cy="5632311"/>
              </a:xfrm>
              <a:prstGeom prst="rect">
                <a:avLst/>
              </a:prstGeom>
              <a:blipFill>
                <a:blip r:embed="rId4"/>
                <a:stretch>
                  <a:fillRect l="-675" t="-649" b="-433"/>
                </a:stretch>
              </a:blipFill>
            </p:spPr>
            <p:txBody>
              <a:bodyPr/>
              <a:lstStyle/>
              <a:p>
                <a:r>
                  <a:rPr lang="en-US">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DBA5A-A194-44DF-BBC3-52BD0CBB1E35}" type="slidenum">
              <a:rPr lang="it-IT" altLang="it-IT" sz="1400" b="1" smtClean="0"/>
              <a:pPr>
                <a:spcBef>
                  <a:spcPct val="0"/>
                </a:spcBef>
                <a:buFontTx/>
                <a:buNone/>
              </a:pPr>
              <a:t>41</a:t>
            </a:fld>
            <a:endParaRPr lang="it-IT" altLang="it-IT" sz="1400" b="1"/>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210B01E-ECC1-4BA6-B521-AC0541724620}"/>
                  </a:ext>
                </a:extLst>
              </p:cNvPr>
              <p:cNvSpPr/>
              <p:nvPr/>
            </p:nvSpPr>
            <p:spPr>
              <a:xfrm>
                <a:off x="179512" y="1161048"/>
                <a:ext cx="9433048" cy="338554"/>
              </a:xfrm>
              <a:prstGeom prst="rect">
                <a:avLst/>
              </a:prstGeom>
            </p:spPr>
            <p:txBody>
              <a:bodyPr wrap="square">
                <a:spAutoFit/>
              </a:bodyPr>
              <a:lstStyle/>
              <a:p>
                <a14:m>
                  <m:oMath xmlns:m="http://schemas.openxmlformats.org/officeDocument/2006/math">
                    <m:sSub>
                      <m:sSubPr>
                        <m:ctrlPr>
                          <a:rPr lang="en-US" sz="1600" b="0" i="1" smtClean="0">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endParaRPr lang="en-US" sz="1600" dirty="0"/>
              </a:p>
            </p:txBody>
          </p:sp>
        </mc:Choice>
        <mc:Fallback xmlns="">
          <p:sp>
            <p:nvSpPr>
              <p:cNvPr id="2" name="Rectangle 1">
                <a:extLst>
                  <a:ext uri="{FF2B5EF4-FFF2-40B4-BE49-F238E27FC236}">
                    <a16:creationId xmlns:a16="http://schemas.microsoft.com/office/drawing/2014/main" id="{6210B01E-ECC1-4BA6-B521-AC0541724620}"/>
                  </a:ext>
                </a:extLst>
              </p:cNvPr>
              <p:cNvSpPr>
                <a:spLocks noRot="1" noChangeAspect="1" noMove="1" noResize="1" noEditPoints="1" noAdjustHandles="1" noChangeArrowheads="1" noChangeShapeType="1" noTextEdit="1"/>
              </p:cNvSpPr>
              <p:nvPr/>
            </p:nvSpPr>
            <p:spPr>
              <a:xfrm>
                <a:off x="179512" y="1161048"/>
                <a:ext cx="9433048" cy="338554"/>
              </a:xfrm>
              <a:prstGeom prst="rect">
                <a:avLst/>
              </a:prstGeom>
              <a:blipFill>
                <a:blip r:embed="rId3"/>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8D4C44-DBC0-44D2-8900-5B5A64C91D06}"/>
                  </a:ext>
                </a:extLst>
              </p:cNvPr>
              <p:cNvSpPr txBox="1"/>
              <p:nvPr/>
            </p:nvSpPr>
            <p:spPr>
              <a:xfrm>
                <a:off x="943778" y="4149080"/>
                <a:ext cx="7502823" cy="400110"/>
              </a:xfrm>
              <a:prstGeom prst="rect">
                <a:avLst/>
              </a:prstGeom>
              <a:noFill/>
            </p:spPr>
            <p:txBody>
              <a:bodyPr wrap="none" rtlCol="0">
                <a:spAutoFit/>
              </a:bodyPr>
              <a:lstStyle/>
              <a:p>
                <a:r>
                  <a:rPr lang="en-US" b="0" dirty="0"/>
                  <a:t>Una </a:t>
                </a:r>
                <a:r>
                  <a:rPr lang="en-US" b="0" dirty="0" err="1"/>
                  <a:t>montagna</a:t>
                </a:r>
                <a:r>
                  <a:rPr lang="en-US" b="0" dirty="0"/>
                  <a:t> di </a:t>
                </a:r>
                <a:r>
                  <a:rPr lang="en-US" b="0" dirty="0" err="1"/>
                  <a:t>altezza</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h</m:t>
                        </m:r>
                      </m:e>
                      <m:sub>
                        <m:r>
                          <a:rPr lang="en-US" b="0" i="1">
                            <a:solidFill>
                              <a:srgbClr val="0070C0"/>
                            </a:solidFill>
                            <a:latin typeface="Cambria Math" panose="02040503050406030204" pitchFamily="18" charset="0"/>
                          </a:rPr>
                          <m:t>1</m:t>
                        </m:r>
                      </m:sub>
                    </m:sSub>
                  </m:oMath>
                </a14:m>
                <a:r>
                  <a:rPr lang="en-US" b="0" dirty="0"/>
                  <a:t> </a:t>
                </a:r>
                <a:r>
                  <a:rPr lang="en-US" b="0" dirty="0" err="1"/>
                  <a:t>avrà</a:t>
                </a:r>
                <a:r>
                  <a:rPr lang="en-US" b="0" dirty="0"/>
                  <a:t> </a:t>
                </a:r>
                <a:r>
                  <a:rPr lang="en-US" b="0" dirty="0" err="1"/>
                  <a:t>pertanto</a:t>
                </a:r>
                <a:r>
                  <a:rPr lang="en-US" b="0" dirty="0"/>
                  <a:t> </a:t>
                </a:r>
                <a:r>
                  <a:rPr lang="en-US" b="0" dirty="0" err="1"/>
                  <a:t>redici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a:solidFill>
                              <a:srgbClr val="0070C0"/>
                            </a:solidFill>
                            <a:latin typeface="Cambria Math" panose="02040503050406030204" pitchFamily="18" charset="0"/>
                          </a:rPr>
                          <m:t>1</m:t>
                        </m:r>
                      </m:sub>
                    </m:sSub>
                  </m:oMath>
                </a14:m>
                <a:r>
                  <a:rPr lang="en-US" b="0" dirty="0"/>
                  <a:t> </a:t>
                </a:r>
                <a:r>
                  <a:rPr lang="en-US" b="0" dirty="0" err="1"/>
                  <a:t>dato</a:t>
                </a:r>
                <a:r>
                  <a:rPr lang="en-US" b="0" dirty="0"/>
                  <a:t> da:  </a:t>
                </a:r>
              </a:p>
            </p:txBody>
          </p:sp>
        </mc:Choice>
        <mc:Fallback xmlns="">
          <p:sp>
            <p:nvSpPr>
              <p:cNvPr id="3" name="TextBox 2">
                <a:extLst>
                  <a:ext uri="{FF2B5EF4-FFF2-40B4-BE49-F238E27FC236}">
                    <a16:creationId xmlns:a16="http://schemas.microsoft.com/office/drawing/2014/main" id="{2E8D4C44-DBC0-44D2-8900-5B5A64C91D06}"/>
                  </a:ext>
                </a:extLst>
              </p:cNvPr>
              <p:cNvSpPr txBox="1">
                <a:spLocks noRot="1" noChangeAspect="1" noMove="1" noResize="1" noEditPoints="1" noAdjustHandles="1" noChangeArrowheads="1" noChangeShapeType="1" noTextEdit="1"/>
              </p:cNvSpPr>
              <p:nvPr/>
            </p:nvSpPr>
            <p:spPr>
              <a:xfrm>
                <a:off x="943778" y="4149080"/>
                <a:ext cx="7502823" cy="400110"/>
              </a:xfrm>
              <a:prstGeom prst="rect">
                <a:avLst/>
              </a:prstGeom>
              <a:blipFill>
                <a:blip r:embed="rId4"/>
                <a:stretch>
                  <a:fillRect l="-894" t="-9231" r="-894"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4C608E-35A5-4737-80F8-F7972431CC4F}"/>
                  </a:ext>
                </a:extLst>
              </p:cNvPr>
              <p:cNvSpPr txBox="1"/>
              <p:nvPr/>
            </p:nvSpPr>
            <p:spPr>
              <a:xfrm>
                <a:off x="3255030" y="4639576"/>
                <a:ext cx="1780103"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4" name="TextBox 3">
                <a:extLst>
                  <a:ext uri="{FF2B5EF4-FFF2-40B4-BE49-F238E27FC236}">
                    <a16:creationId xmlns:a16="http://schemas.microsoft.com/office/drawing/2014/main" id="{AB4C608E-35A5-4737-80F8-F7972431CC4F}"/>
                  </a:ext>
                </a:extLst>
              </p:cNvPr>
              <p:cNvSpPr txBox="1">
                <a:spLocks noRot="1" noChangeAspect="1" noMove="1" noResize="1" noEditPoints="1" noAdjustHandles="1" noChangeArrowheads="1" noChangeShapeType="1" noTextEdit="1"/>
              </p:cNvSpPr>
              <p:nvPr/>
            </p:nvSpPr>
            <p:spPr>
              <a:xfrm>
                <a:off x="3255030" y="4639576"/>
                <a:ext cx="1780103" cy="5790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70A9EF-977F-4D97-877E-EF517AC4F852}"/>
                  </a:ext>
                </a:extLst>
              </p:cNvPr>
              <p:cNvSpPr txBox="1"/>
              <p:nvPr/>
            </p:nvSpPr>
            <p:spPr>
              <a:xfrm>
                <a:off x="943778" y="5458228"/>
                <a:ext cx="7507440" cy="400110"/>
              </a:xfrm>
              <a:prstGeom prst="rect">
                <a:avLst/>
              </a:prstGeom>
              <a:noFill/>
            </p:spPr>
            <p:txBody>
              <a:bodyPr wrap="none" rtlCol="0">
                <a:spAutoFit/>
              </a:bodyPr>
              <a:lstStyle/>
              <a:p>
                <a:r>
                  <a:rPr lang="en-US" b="0" dirty="0"/>
                  <a:t>Mentre un </a:t>
                </a:r>
                <a:r>
                  <a:rPr lang="en-US" b="0" dirty="0" err="1"/>
                  <a:t>oceano</a:t>
                </a:r>
                <a:r>
                  <a:rPr lang="en-US" b="0" dirty="0"/>
                  <a:t> di </a:t>
                </a:r>
                <a:r>
                  <a:rPr lang="en-US" b="0" dirty="0" err="1"/>
                  <a:t>profondità</a:t>
                </a:r>
                <a:r>
                  <a:rPr lang="en-US" b="0" dirty="0"/>
                  <a:t> </a:t>
                </a:r>
                <a14:m>
                  <m:oMath xmlns:m="http://schemas.openxmlformats.org/officeDocument/2006/math">
                    <m:r>
                      <a:rPr lang="en-US" b="0" i="1">
                        <a:solidFill>
                          <a:srgbClr val="0070C0"/>
                        </a:solidFill>
                        <a:latin typeface="Cambria Math" panose="02040503050406030204" pitchFamily="18" charset="0"/>
                      </a:rPr>
                      <m:t>𝑑</m:t>
                    </m:r>
                  </m:oMath>
                </a14:m>
                <a:r>
                  <a:rPr lang="en-US" b="0" dirty="0"/>
                  <a:t> </a:t>
                </a:r>
                <a:r>
                  <a:rPr lang="en-US" b="0" dirty="0" err="1"/>
                  <a:t>avrà</a:t>
                </a:r>
                <a:r>
                  <a:rPr lang="en-US" b="0" dirty="0"/>
                  <a:t> </a:t>
                </a:r>
                <a:r>
                  <a:rPr lang="en-US" b="0" dirty="0" err="1"/>
                  <a:t>antiradici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3 </m:t>
                        </m:r>
                      </m:sub>
                    </m:sSub>
                  </m:oMath>
                </a14:m>
                <a:r>
                  <a:rPr lang="en-US" b="0" dirty="0"/>
                  <a:t> </a:t>
                </a:r>
                <a:r>
                  <a:rPr lang="en-US" b="0" dirty="0" err="1"/>
                  <a:t>dato</a:t>
                </a:r>
                <a:r>
                  <a:rPr lang="en-US" b="0" dirty="0"/>
                  <a:t> da:</a:t>
                </a:r>
              </a:p>
            </p:txBody>
          </p:sp>
        </mc:Choice>
        <mc:Fallback xmlns="">
          <p:sp>
            <p:nvSpPr>
              <p:cNvPr id="7" name="TextBox 6">
                <a:extLst>
                  <a:ext uri="{FF2B5EF4-FFF2-40B4-BE49-F238E27FC236}">
                    <a16:creationId xmlns:a16="http://schemas.microsoft.com/office/drawing/2014/main" id="{2A70A9EF-977F-4D97-877E-EF517AC4F852}"/>
                  </a:ext>
                </a:extLst>
              </p:cNvPr>
              <p:cNvSpPr txBox="1">
                <a:spLocks noRot="1" noChangeAspect="1" noMove="1" noResize="1" noEditPoints="1" noAdjustHandles="1" noChangeArrowheads="1" noChangeShapeType="1" noTextEdit="1"/>
              </p:cNvSpPr>
              <p:nvPr/>
            </p:nvSpPr>
            <p:spPr>
              <a:xfrm>
                <a:off x="943778" y="5458228"/>
                <a:ext cx="7507440" cy="400110"/>
              </a:xfrm>
              <a:prstGeom prst="rect">
                <a:avLst/>
              </a:prstGeom>
              <a:blipFill>
                <a:blip r:embed="rId6"/>
                <a:stretch>
                  <a:fillRect l="-894" t="-7576" r="-894"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433513-8846-4557-8CFF-B9F330235EFD}"/>
                  </a:ext>
                </a:extLst>
              </p:cNvPr>
              <p:cNvSpPr txBox="1"/>
              <p:nvPr/>
            </p:nvSpPr>
            <p:spPr>
              <a:xfrm>
                <a:off x="3348196" y="5948724"/>
                <a:ext cx="1686937"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8" name="TextBox 7">
                <a:extLst>
                  <a:ext uri="{FF2B5EF4-FFF2-40B4-BE49-F238E27FC236}">
                    <a16:creationId xmlns:a16="http://schemas.microsoft.com/office/drawing/2014/main" id="{51433513-8846-4557-8CFF-B9F330235EFD}"/>
                  </a:ext>
                </a:extLst>
              </p:cNvPr>
              <p:cNvSpPr txBox="1">
                <a:spLocks noRot="1" noChangeAspect="1" noMove="1" noResize="1" noEditPoints="1" noAdjustHandles="1" noChangeArrowheads="1" noChangeShapeType="1" noTextEdit="1"/>
              </p:cNvSpPr>
              <p:nvPr/>
            </p:nvSpPr>
            <p:spPr>
              <a:xfrm>
                <a:off x="3348196" y="5948724"/>
                <a:ext cx="1686937" cy="579069"/>
              </a:xfrm>
              <a:prstGeom prst="rect">
                <a:avLst/>
              </a:prstGeom>
              <a:blipFill>
                <a:blip r:embed="rId7"/>
                <a:stretch>
                  <a:fillRect/>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4FBD16D5-83E9-43E8-9172-6089428318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560" r="54139" b="17026"/>
          <a:stretch/>
        </p:blipFill>
        <p:spPr bwMode="auto">
          <a:xfrm>
            <a:off x="2699792" y="1484185"/>
            <a:ext cx="3252248" cy="26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ACEBAFC-F0A9-4B2F-86E4-8841BE7C7A5D}" type="slidenum">
              <a:rPr lang="it-IT" altLang="it-IT" sz="1400" b="1" smtClean="0"/>
              <a:pPr>
                <a:spcBef>
                  <a:spcPct val="0"/>
                </a:spcBef>
                <a:buFontTx/>
                <a:buNone/>
              </a:pPr>
              <a:t>42</a:t>
            </a:fld>
            <a:endParaRPr lang="it-IT" altLang="it-IT" sz="1400" b="1"/>
          </a:p>
        </p:txBody>
      </p:sp>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7953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364A3D4-E788-4B80-9D8F-343C0F05F64F}" type="slidenum">
              <a:rPr lang="it-IT" altLang="it-IT" sz="1400" b="1" smtClean="0"/>
              <a:pPr>
                <a:spcBef>
                  <a:spcPct val="0"/>
                </a:spcBef>
                <a:buFontTx/>
                <a:buNone/>
              </a:pPr>
              <a:t>43</a:t>
            </a:fld>
            <a:endParaRPr lang="it-IT" altLang="it-IT" sz="1400" b="1"/>
          </a:p>
        </p:txBody>
      </p:sp>
      <p:pic>
        <p:nvPicPr>
          <p:cNvPr id="216067" name="Picture 2" descr="http://www.geologia.com/area_raga/isostasia/isosta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96975"/>
            <a:ext cx="5329237"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268413" y="3454400"/>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7450" y="6092825"/>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6070" name="Group 56"/>
          <p:cNvGrpSpPr>
            <a:grpSpLocks/>
          </p:cNvGrpSpPr>
          <p:nvPr/>
        </p:nvGrpSpPr>
        <p:grpSpPr bwMode="auto">
          <a:xfrm>
            <a:off x="1835150" y="4941888"/>
            <a:ext cx="5257800" cy="1150937"/>
            <a:chOff x="1835696" y="4941168"/>
            <a:chExt cx="5256584" cy="1152128"/>
          </a:xfrm>
        </p:grpSpPr>
        <p:cxnSp>
          <p:nvCxnSpPr>
            <p:cNvPr id="18" name="Straight Connector 17"/>
            <p:cNvCxnSpPr/>
            <p:nvPr/>
          </p:nvCxnSpPr>
          <p:spPr>
            <a:xfrm>
              <a:off x="1835696" y="5444926"/>
              <a:ext cx="7919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27676" y="5444926"/>
              <a:ext cx="0"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27676" y="6093296"/>
              <a:ext cx="108083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635505" y="5444926"/>
              <a:ext cx="73008"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35505" y="5444926"/>
              <a:ext cx="8649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00493" y="4941168"/>
              <a:ext cx="0" cy="5037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00493" y="4941168"/>
              <a:ext cx="71897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9463"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219463" y="5157291"/>
              <a:ext cx="10808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300301"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0301" y="4941168"/>
              <a:ext cx="7919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6071" name="TextBox 57"/>
          <p:cNvSpPr txBox="1">
            <a:spLocks noChangeArrowheads="1"/>
          </p:cNvSpPr>
          <p:nvPr/>
        </p:nvSpPr>
        <p:spPr bwMode="auto">
          <a:xfrm>
            <a:off x="0" y="3933825"/>
            <a:ext cx="1944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Superfice di compensazione</a:t>
            </a:r>
          </a:p>
        </p:txBody>
      </p:sp>
      <p:cxnSp>
        <p:nvCxnSpPr>
          <p:cNvPr id="60" name="Straight Arrow Connector 59"/>
          <p:cNvCxnSpPr/>
          <p:nvPr/>
        </p:nvCxnSpPr>
        <p:spPr>
          <a:xfrm flipV="1">
            <a:off x="827088" y="3500438"/>
            <a:ext cx="360362" cy="4333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27088" y="4581525"/>
            <a:ext cx="360362" cy="14398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6074" name="TextBox 64"/>
          <p:cNvSpPr txBox="1">
            <a:spLocks noChangeArrowheads="1"/>
          </p:cNvSpPr>
          <p:nvPr/>
        </p:nvSpPr>
        <p:spPr bwMode="auto">
          <a:xfrm>
            <a:off x="7199313" y="3789363"/>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Moho</a:t>
            </a:r>
          </a:p>
        </p:txBody>
      </p:sp>
      <p:cxnSp>
        <p:nvCxnSpPr>
          <p:cNvPr id="68" name="Straight Arrow Connector 67"/>
          <p:cNvCxnSpPr/>
          <p:nvPr/>
        </p:nvCxnSpPr>
        <p:spPr>
          <a:xfrm flipH="1">
            <a:off x="7164388" y="4221163"/>
            <a:ext cx="1079500" cy="720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7667625" y="3500438"/>
            <a:ext cx="504825" cy="288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258888" y="3500438"/>
            <a:ext cx="63373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7AB5E86-E292-4018-AA44-6D51DBA02B8E}" type="slidenum">
              <a:rPr lang="it-IT" altLang="it-IT" sz="1400" b="1" smtClean="0"/>
              <a:pPr>
                <a:spcBef>
                  <a:spcPct val="0"/>
                </a:spcBef>
                <a:buFontTx/>
                <a:buNone/>
              </a:pPr>
              <a:t>44</a:t>
            </a:fld>
            <a:endParaRPr lang="it-IT" altLang="it-IT" sz="1400" b="1"/>
          </a:p>
        </p:txBody>
      </p:sp>
      <p:pic>
        <p:nvPicPr>
          <p:cNvPr id="218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0288"/>
            <a:ext cx="9144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342275-D5EE-4C35-8DE8-D46A54C77515}" type="slidenum">
              <a:rPr lang="it-IT" altLang="it-IT" sz="1400" b="1" smtClean="0"/>
              <a:pPr>
                <a:spcBef>
                  <a:spcPct val="0"/>
                </a:spcBef>
                <a:buFontTx/>
                <a:buNone/>
              </a:pPr>
              <a:t>45</a:t>
            </a:fld>
            <a:endParaRPr lang="it-IT" altLang="it-IT" sz="1400" b="1"/>
          </a:p>
        </p:txBody>
      </p:sp>
      <p:pic>
        <p:nvPicPr>
          <p:cNvPr id="2201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885666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18F399-35E4-4C90-A8A6-0A3DD7D3769E}" type="slidenum">
              <a:rPr lang="it-IT" altLang="it-IT" sz="1400" b="1" smtClean="0"/>
              <a:pPr>
                <a:spcBef>
                  <a:spcPct val="0"/>
                </a:spcBef>
                <a:buFontTx/>
                <a:buNone/>
              </a:pPr>
              <a:t>46</a:t>
            </a:fld>
            <a:endParaRPr lang="it-IT" altLang="it-IT" sz="1400" b="1"/>
          </a:p>
        </p:txBody>
      </p:sp>
      <p:pic>
        <p:nvPicPr>
          <p:cNvPr id="2222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041400"/>
            <a:ext cx="4032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8129ED-164F-4B78-B1D8-0C2005DF4C37}" type="slidenum">
              <a:rPr lang="it-IT" altLang="it-IT" sz="1400" b="1" smtClean="0"/>
              <a:pPr>
                <a:spcBef>
                  <a:spcPct val="0"/>
                </a:spcBef>
                <a:buFontTx/>
                <a:buNone/>
              </a:pPr>
              <a:t>47</a:t>
            </a:fld>
            <a:endParaRPr lang="it-IT" altLang="it-IT" sz="1400" b="1"/>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76327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3DDEC7-987D-421B-956C-47FFCA054B15}" type="slidenum">
              <a:rPr lang="it-IT" altLang="it-IT" sz="1400" b="1" smtClean="0"/>
              <a:pPr>
                <a:spcBef>
                  <a:spcPct val="0"/>
                </a:spcBef>
                <a:buFontTx/>
                <a:buNone/>
              </a:pPr>
              <a:t>48</a:t>
            </a:fld>
            <a:endParaRPr lang="it-IT" altLang="it-IT" sz="1400" b="1"/>
          </a:p>
        </p:txBody>
      </p:sp>
      <p:pic>
        <p:nvPicPr>
          <p:cNvPr id="2283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12" t="10107" r="33850"/>
          <a:stretch/>
        </p:blipFill>
        <p:spPr bwMode="auto">
          <a:xfrm>
            <a:off x="4283968" y="1952967"/>
            <a:ext cx="4392488" cy="4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100%</a:t>
            </a:r>
            <a:endParaRPr lang="it-IT" dirty="0">
              <a:solidFill>
                <a:srgbClr val="FF0000"/>
              </a:solidFill>
            </a:endParaRPr>
          </a:p>
        </p:txBody>
      </p:sp>
      <p:sp>
        <p:nvSpPr>
          <p:cNvPr id="5" name="TextBox 4"/>
          <p:cNvSpPr txBox="1"/>
          <p:nvPr/>
        </p:nvSpPr>
        <p:spPr>
          <a:xfrm>
            <a:off x="158652" y="2035206"/>
            <a:ext cx="3530624" cy="4401205"/>
          </a:xfrm>
          <a:prstGeom prst="rect">
            <a:avLst/>
          </a:prstGeom>
          <a:noFill/>
        </p:spPr>
        <p:txBody>
          <a:bodyPr wrap="square" rtlCol="0">
            <a:spAutoFit/>
          </a:bodyPr>
          <a:lstStyle/>
          <a:p>
            <a:pPr algn="just"/>
            <a:r>
              <a:rPr lang="en-GB" dirty="0" err="1"/>
              <a:t>Assumiamo</a:t>
            </a:r>
            <a:r>
              <a:rPr lang="en-GB" dirty="0"/>
              <a:t> </a:t>
            </a:r>
            <a:r>
              <a:rPr lang="en-GB" dirty="0" err="1"/>
              <a:t>una</a:t>
            </a:r>
            <a:r>
              <a:rPr lang="en-GB" dirty="0"/>
              <a:t> </a:t>
            </a:r>
            <a:r>
              <a:rPr lang="en-GB" dirty="0" err="1"/>
              <a:t>montagnia</a:t>
            </a:r>
            <a:r>
              <a:rPr lang="en-GB" dirty="0"/>
              <a:t> </a:t>
            </a:r>
            <a:r>
              <a:rPr lang="en-GB" dirty="0" err="1"/>
              <a:t>sia</a:t>
            </a:r>
            <a:r>
              <a:rPr lang="en-GB" dirty="0"/>
              <a:t> in </a:t>
            </a:r>
            <a:r>
              <a:rPr lang="en-GB" dirty="0" err="1"/>
              <a:t>equilibrio</a:t>
            </a:r>
            <a:r>
              <a:rPr lang="en-GB" dirty="0"/>
              <a:t> </a:t>
            </a:r>
            <a:r>
              <a:rPr lang="en-GB" dirty="0" err="1"/>
              <a:t>isostatico</a:t>
            </a:r>
            <a:r>
              <a:rPr lang="en-GB" dirty="0"/>
              <a:t> con la </a:t>
            </a:r>
            <a:r>
              <a:rPr lang="en-GB" dirty="0" err="1"/>
              <a:t>pianura</a:t>
            </a:r>
            <a:r>
              <a:rPr lang="en-GB" dirty="0"/>
              <a:t> </a:t>
            </a:r>
            <a:r>
              <a:rPr lang="en-GB" dirty="0" err="1"/>
              <a:t>vicina</a:t>
            </a:r>
            <a:r>
              <a:rPr lang="en-GB" dirty="0"/>
              <a:t>. </a:t>
            </a:r>
            <a:r>
              <a:rPr lang="en-GB" dirty="0" err="1"/>
              <a:t>Lanomalia</a:t>
            </a:r>
            <a:r>
              <a:rPr lang="en-GB" dirty="0"/>
              <a:t> di </a:t>
            </a:r>
            <a:r>
              <a:rPr lang="en-GB" dirty="0" err="1">
                <a:solidFill>
                  <a:srgbClr val="FF0000"/>
                </a:solidFill>
              </a:rPr>
              <a:t>Bouguer</a:t>
            </a:r>
            <a:r>
              <a:rPr lang="en-GB" dirty="0"/>
              <a:t> </a:t>
            </a:r>
            <a:r>
              <a:rPr lang="en-GB" dirty="0" err="1"/>
              <a:t>sulla</a:t>
            </a:r>
            <a:r>
              <a:rPr lang="en-GB" dirty="0"/>
              <a:t> </a:t>
            </a:r>
            <a:r>
              <a:rPr lang="en-GB" dirty="0" err="1"/>
              <a:t>montagna</a:t>
            </a:r>
            <a:r>
              <a:rPr lang="en-GB" dirty="0"/>
              <a:t> </a:t>
            </a:r>
            <a:r>
              <a:rPr lang="en-GB" dirty="0" err="1"/>
              <a:t>sarà</a:t>
            </a:r>
            <a:r>
              <a:rPr lang="en-GB" dirty="0"/>
              <a:t> </a:t>
            </a:r>
            <a:r>
              <a:rPr lang="en-GB" dirty="0" err="1">
                <a:solidFill>
                  <a:srgbClr val="FF0000"/>
                </a:solidFill>
              </a:rPr>
              <a:t>negativa</a:t>
            </a:r>
            <a:r>
              <a:rPr lang="en-GB" dirty="0"/>
              <a:t> </a:t>
            </a:r>
            <a:r>
              <a:rPr lang="en-GB" dirty="0" err="1"/>
              <a:t>perchè</a:t>
            </a:r>
            <a:r>
              <a:rPr lang="en-GB" dirty="0"/>
              <a:t> sotto </a:t>
            </a:r>
            <a:r>
              <a:rPr lang="en-GB" dirty="0" err="1"/>
              <a:t>il</a:t>
            </a:r>
            <a:r>
              <a:rPr lang="en-GB" dirty="0"/>
              <a:t> </a:t>
            </a:r>
            <a:r>
              <a:rPr lang="en-GB" dirty="0" err="1"/>
              <a:t>geoide</a:t>
            </a:r>
            <a:r>
              <a:rPr lang="en-GB" dirty="0"/>
              <a:t> </a:t>
            </a:r>
            <a:r>
              <a:rPr lang="en-GB" dirty="0" err="1"/>
              <a:t>c’è</a:t>
            </a:r>
            <a:r>
              <a:rPr lang="en-GB" dirty="0"/>
              <a:t> </a:t>
            </a:r>
            <a:r>
              <a:rPr lang="en-GB" dirty="0" err="1"/>
              <a:t>una</a:t>
            </a:r>
            <a:r>
              <a:rPr lang="en-GB" dirty="0"/>
              <a:t> </a:t>
            </a:r>
            <a:r>
              <a:rPr lang="en-GB" dirty="0" err="1"/>
              <a:t>mancanza</a:t>
            </a:r>
            <a:r>
              <a:rPr lang="en-GB" dirty="0"/>
              <a:t> di </a:t>
            </a:r>
            <a:r>
              <a:rPr lang="en-GB" dirty="0" err="1"/>
              <a:t>massa</a:t>
            </a:r>
            <a:r>
              <a:rPr lang="en-GB" dirty="0"/>
              <a:t> non eliminate </a:t>
            </a:r>
            <a:r>
              <a:rPr lang="en-GB" dirty="0" err="1"/>
              <a:t>dalla</a:t>
            </a:r>
            <a:r>
              <a:rPr lang="en-GB" dirty="0"/>
              <a:t> </a:t>
            </a:r>
            <a:r>
              <a:rPr lang="en-GB" dirty="0" err="1"/>
              <a:t>correzione</a:t>
            </a:r>
            <a:r>
              <a:rPr lang="en-GB" dirty="0"/>
              <a:t> </a:t>
            </a:r>
            <a:r>
              <a:rPr lang="en-GB" dirty="0" err="1"/>
              <a:t>della</a:t>
            </a:r>
            <a:r>
              <a:rPr lang="en-GB" dirty="0"/>
              <a:t> </a:t>
            </a:r>
            <a:r>
              <a:rPr lang="en-GB" dirty="0" err="1"/>
              <a:t>piastra</a:t>
            </a:r>
            <a:r>
              <a:rPr lang="en-GB" dirty="0"/>
              <a:t>. </a:t>
            </a:r>
            <a:r>
              <a:rPr lang="en-GB" dirty="0" err="1"/>
              <a:t>L’anomalia</a:t>
            </a:r>
            <a:r>
              <a:rPr lang="en-GB" dirty="0"/>
              <a:t> in </a:t>
            </a:r>
            <a:r>
              <a:rPr lang="en-GB" dirty="0">
                <a:solidFill>
                  <a:srgbClr val="0070C0"/>
                </a:solidFill>
              </a:rPr>
              <a:t>aria </a:t>
            </a:r>
            <a:r>
              <a:rPr lang="en-GB" dirty="0" err="1">
                <a:solidFill>
                  <a:srgbClr val="0070C0"/>
                </a:solidFill>
              </a:rPr>
              <a:t>libera</a:t>
            </a:r>
            <a:r>
              <a:rPr lang="en-GB" dirty="0">
                <a:solidFill>
                  <a:srgbClr val="0070C0"/>
                </a:solidFill>
              </a:rPr>
              <a:t> </a:t>
            </a:r>
            <a:r>
              <a:rPr lang="en-GB" dirty="0" err="1"/>
              <a:t>invece</a:t>
            </a:r>
            <a:r>
              <a:rPr lang="en-GB" dirty="0"/>
              <a:t> </a:t>
            </a:r>
            <a:r>
              <a:rPr lang="en-GB" dirty="0" err="1"/>
              <a:t>sarà</a:t>
            </a:r>
            <a:r>
              <a:rPr lang="en-GB" dirty="0"/>
              <a:t> </a:t>
            </a:r>
            <a:r>
              <a:rPr lang="en-GB" dirty="0" err="1">
                <a:solidFill>
                  <a:srgbClr val="0070C0"/>
                </a:solidFill>
              </a:rPr>
              <a:t>positiva</a:t>
            </a:r>
            <a:r>
              <a:rPr lang="en-GB" dirty="0"/>
              <a:t> e </a:t>
            </a:r>
            <a:r>
              <a:rPr lang="en-GB" dirty="0" err="1"/>
              <a:t>molto</a:t>
            </a:r>
            <a:r>
              <a:rPr lang="en-GB" dirty="0"/>
              <a:t> piccolo. </a:t>
            </a:r>
            <a:r>
              <a:rPr lang="en-GB" dirty="0" err="1"/>
              <a:t>Positiva</a:t>
            </a:r>
            <a:r>
              <a:rPr lang="en-GB" dirty="0"/>
              <a:t> </a:t>
            </a:r>
            <a:r>
              <a:rPr lang="en-GB" dirty="0" err="1"/>
              <a:t>perchè</a:t>
            </a:r>
            <a:r>
              <a:rPr lang="en-GB" dirty="0"/>
              <a:t> le </a:t>
            </a:r>
            <a:r>
              <a:rPr lang="en-GB" dirty="0" err="1"/>
              <a:t>montagne</a:t>
            </a:r>
            <a:r>
              <a:rPr lang="en-GB" dirty="0"/>
              <a:t> </a:t>
            </a:r>
            <a:r>
              <a:rPr lang="en-GB" dirty="0" err="1"/>
              <a:t>sono</a:t>
            </a:r>
            <a:r>
              <a:rPr lang="en-GB" dirty="0"/>
              <a:t> </a:t>
            </a:r>
            <a:r>
              <a:rPr lang="en-GB" dirty="0" err="1"/>
              <a:t>più</a:t>
            </a:r>
            <a:r>
              <a:rPr lang="en-GB" dirty="0"/>
              <a:t> </a:t>
            </a:r>
            <a:r>
              <a:rPr lang="en-GB" dirty="0" err="1"/>
              <a:t>vicine</a:t>
            </a:r>
            <a:r>
              <a:rPr lang="en-GB" dirty="0"/>
              <a:t> al </a:t>
            </a:r>
            <a:r>
              <a:rPr lang="en-GB" dirty="0" err="1"/>
              <a:t>geoide</a:t>
            </a:r>
            <a:r>
              <a:rPr lang="en-GB" dirty="0"/>
              <a:t> </a:t>
            </a:r>
            <a:r>
              <a:rPr lang="en-GB" dirty="0" err="1"/>
              <a:t>che</a:t>
            </a:r>
            <a:r>
              <a:rPr lang="en-GB" dirty="0"/>
              <a:t> le </a:t>
            </a:r>
            <a:r>
              <a:rPr lang="en-GB" dirty="0" err="1"/>
              <a:t>strutture</a:t>
            </a:r>
            <a:r>
              <a:rPr lang="en-GB" dirty="0"/>
              <a:t> di </a:t>
            </a:r>
            <a:r>
              <a:rPr lang="en-GB" dirty="0" err="1"/>
              <a:t>compnsazioni</a:t>
            </a:r>
            <a:r>
              <a:rPr lang="en-GB" dirty="0"/>
              <a:t> </a:t>
            </a:r>
            <a:r>
              <a:rPr lang="en-GB" dirty="0" err="1"/>
              <a:t>profonde</a:t>
            </a:r>
            <a:r>
              <a:rPr lang="en-GB" dirty="0"/>
              <a:t>.</a:t>
            </a:r>
            <a:endParaRPr lang="it-IT"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523FDC-9D27-480D-AE10-D4A0F2B2BDA7}" type="slidenum">
              <a:rPr lang="it-IT" altLang="it-IT" sz="1400" b="1" smtClean="0"/>
              <a:pPr>
                <a:spcBef>
                  <a:spcPct val="0"/>
                </a:spcBef>
                <a:buFontTx/>
                <a:buNone/>
              </a:pPr>
              <a:t>49</a:t>
            </a:fld>
            <a:endParaRPr lang="it-IT" altLang="it-IT" sz="1400" b="1"/>
          </a:p>
        </p:txBody>
      </p:sp>
      <p:pic>
        <p:nvPicPr>
          <p:cNvPr id="23040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51"/>
          <a:stretch/>
        </p:blipFill>
        <p:spPr bwMode="auto">
          <a:xfrm>
            <a:off x="683568" y="1960240"/>
            <a:ext cx="65882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75%</a:t>
            </a:r>
            <a:endParaRPr lang="it-IT"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28140A-BCCF-450D-BB5E-5B7E38D6A996}" type="slidenum">
              <a:rPr lang="it-IT" altLang="it-IT" sz="1400" b="1" smtClean="0"/>
              <a:pPr>
                <a:spcBef>
                  <a:spcPct val="0"/>
                </a:spcBef>
                <a:buFontTx/>
                <a:buNone/>
              </a:pPr>
              <a:t>5</a:t>
            </a:fld>
            <a:endParaRPr lang="it-IT" altLang="it-IT" sz="1400" b="1"/>
          </a:p>
        </p:txBody>
      </p:sp>
      <p:sp>
        <p:nvSpPr>
          <p:cNvPr id="11" name="TextBox 10"/>
          <p:cNvSpPr txBox="1"/>
          <p:nvPr/>
        </p:nvSpPr>
        <p:spPr>
          <a:xfrm>
            <a:off x="107950" y="1196975"/>
            <a:ext cx="8928100" cy="132397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ESEMPIO CAVITA’ SFERICA</a:t>
            </a:r>
          </a:p>
          <a:p>
            <a:pPr algn="just" eaLnBrk="1" hangingPunct="1">
              <a:defRPr/>
            </a:pPr>
            <a:r>
              <a:rPr lang="it-IT" sz="1600" dirty="0">
                <a:latin typeface="+mn-lt"/>
                <a:cs typeface="Arial" charset="0"/>
              </a:rPr>
              <a:t>Raggio a= 50m</a:t>
            </a:r>
          </a:p>
          <a:p>
            <a:pPr algn="just" eaLnBrk="1" hangingPunct="1">
              <a:defRPr/>
            </a:pPr>
            <a:r>
              <a:rPr lang="it-IT" sz="1600" dirty="0">
                <a:latin typeface="+mn-lt"/>
                <a:cs typeface="Arial" charset="0"/>
              </a:rPr>
              <a:t>Densità di contrasto : </a:t>
            </a:r>
            <a:r>
              <a:rPr lang="el-GR" sz="1600" dirty="0">
                <a:latin typeface="+mn-lt"/>
                <a:cs typeface="Arial" charset="0"/>
              </a:rPr>
              <a:t>Δρ</a:t>
            </a:r>
            <a:r>
              <a:rPr lang="it-IT" sz="1600" dirty="0">
                <a:latin typeface="+mn-lt"/>
                <a:cs typeface="Arial" charset="0"/>
              </a:rPr>
              <a:t>=-2.67g/cm</a:t>
            </a:r>
            <a:r>
              <a:rPr lang="it-IT" sz="1600" baseline="30000" dirty="0">
                <a:latin typeface="+mn-lt"/>
                <a:cs typeface="Arial" charset="0"/>
              </a:rPr>
              <a:t>3</a:t>
            </a:r>
          </a:p>
          <a:p>
            <a:pPr algn="just" eaLnBrk="1" hangingPunct="1">
              <a:defRPr/>
            </a:pPr>
            <a:r>
              <a:rPr lang="it-IT" sz="1600" dirty="0">
                <a:latin typeface="+mn-lt"/>
                <a:cs typeface="Arial" charset="0"/>
              </a:rPr>
              <a:t>Profondità d</a:t>
            </a:r>
            <a:r>
              <a:rPr lang="it-IT" sz="1600" baseline="-25000" dirty="0">
                <a:latin typeface="+mn-lt"/>
                <a:cs typeface="Arial" charset="0"/>
              </a:rPr>
              <a:t>1</a:t>
            </a:r>
            <a:r>
              <a:rPr lang="it-IT" sz="1600" dirty="0">
                <a:latin typeface="+mn-lt"/>
                <a:cs typeface="Arial" charset="0"/>
              </a:rPr>
              <a:t>=60m, d</a:t>
            </a:r>
            <a:r>
              <a:rPr lang="it-IT" sz="1600" baseline="-25000" dirty="0">
                <a:latin typeface="+mn-lt"/>
                <a:cs typeface="Arial" charset="0"/>
              </a:rPr>
              <a:t>2</a:t>
            </a:r>
            <a:r>
              <a:rPr lang="it-IT" sz="1600" dirty="0">
                <a:latin typeface="+mn-lt"/>
                <a:cs typeface="Arial" charset="0"/>
              </a:rPr>
              <a:t>=120m</a:t>
            </a:r>
          </a:p>
          <a:p>
            <a:pPr algn="just" eaLnBrk="1" hangingPunct="1">
              <a:defRPr/>
            </a:pPr>
            <a:r>
              <a:rPr lang="it-IT" sz="1600" dirty="0">
                <a:latin typeface="+mn-lt"/>
                <a:cs typeface="Arial" charset="0"/>
              </a:rPr>
              <a:t>G=6.67x10</a:t>
            </a:r>
            <a:r>
              <a:rPr lang="it-IT" sz="1600" baseline="30000" dirty="0">
                <a:latin typeface="+mn-lt"/>
                <a:cs typeface="Arial" charset="0"/>
              </a:rPr>
              <a:t>-8</a:t>
            </a:r>
            <a:r>
              <a:rPr lang="it-IT" sz="1600" dirty="0">
                <a:latin typeface="+mn-lt"/>
                <a:cs typeface="Arial" charset="0"/>
              </a:rPr>
              <a:t>cm</a:t>
            </a:r>
            <a:r>
              <a:rPr lang="it-IT" sz="1600" baseline="30000" dirty="0">
                <a:latin typeface="+mn-lt"/>
                <a:cs typeface="Arial" charset="0"/>
              </a:rPr>
              <a:t>3</a:t>
            </a:r>
            <a:r>
              <a:rPr lang="it-IT" sz="1600" dirty="0">
                <a:latin typeface="+mn-lt"/>
                <a:cs typeface="Arial" charset="0"/>
              </a:rPr>
              <a:t>/gs</a:t>
            </a:r>
            <a:r>
              <a:rPr lang="it-IT" sz="1600" baseline="30000" dirty="0">
                <a:latin typeface="+mn-lt"/>
                <a:cs typeface="Arial" charset="0"/>
              </a:rPr>
              <a:t>2</a:t>
            </a:r>
          </a:p>
        </p:txBody>
      </p:sp>
      <p:pic>
        <p:nvPicPr>
          <p:cNvPr id="1382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 y="2357491"/>
            <a:ext cx="46005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388" y="6021388"/>
            <a:ext cx="4537075" cy="584200"/>
          </a:xfrm>
          <a:prstGeom prst="rect">
            <a:avLst/>
          </a:prstGeom>
          <a:noFill/>
        </p:spPr>
        <p:txBody>
          <a:bodyPr>
            <a:spAutoFit/>
          </a:bodyPr>
          <a:lstStyle/>
          <a:p>
            <a:pPr algn="just" eaLnBrk="1" hangingPunct="1">
              <a:defRPr/>
            </a:pPr>
            <a:r>
              <a:rPr lang="it-IT" sz="1600" dirty="0">
                <a:latin typeface="+mn-lt"/>
                <a:cs typeface="Arial" charset="0"/>
              </a:rPr>
              <a:t>Effetto gravimetrico prodotto da una cavità sferica di raggio= a posta alla profondità d</a:t>
            </a:r>
            <a:r>
              <a:rPr lang="it-IT" sz="1600" baseline="-25000" dirty="0">
                <a:latin typeface="+mn-lt"/>
                <a:cs typeface="Arial" charset="0"/>
              </a:rPr>
              <a:t>1</a:t>
            </a:r>
            <a:r>
              <a:rPr lang="it-IT" sz="1600" dirty="0">
                <a:latin typeface="+mn-lt"/>
                <a:cs typeface="Arial" charset="0"/>
              </a:rPr>
              <a:t> e d</a:t>
            </a:r>
            <a:r>
              <a:rPr lang="it-IT" sz="1600" baseline="-25000" dirty="0">
                <a:latin typeface="+mn-lt"/>
                <a:cs typeface="Arial" charset="0"/>
              </a:rPr>
              <a:t>2</a:t>
            </a:r>
            <a:endParaRPr lang="it-IT" sz="1600" baseline="30000" dirty="0">
              <a:latin typeface="+mn-lt"/>
              <a:cs typeface="Arial" charset="0"/>
            </a:endParaRPr>
          </a:p>
        </p:txBody>
      </p:sp>
      <p:sp>
        <p:nvSpPr>
          <p:cNvPr id="17" name="Rectangle 16"/>
          <p:cNvSpPr/>
          <p:nvPr/>
        </p:nvSpPr>
        <p:spPr>
          <a:xfrm>
            <a:off x="5076825" y="1484313"/>
            <a:ext cx="3671888" cy="893762"/>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d=d</a:t>
            </a:r>
            <a:r>
              <a:rPr lang="it-IT" sz="1600" baseline="-25000" dirty="0">
                <a:latin typeface="+mn-lt"/>
                <a:cs typeface="Arial" charset="0"/>
              </a:rPr>
              <a:t>1</a:t>
            </a:r>
            <a:r>
              <a:rPr lang="it-IT" sz="1600" dirty="0">
                <a:latin typeface="+mn-lt"/>
                <a:cs typeface="Arial" charset="0"/>
              </a:rPr>
              <a:t>=60m</a:t>
            </a:r>
          </a:p>
          <a:p>
            <a:pPr eaLnBrk="1" hangingPunct="1">
              <a:defRPr/>
            </a:pPr>
            <a:endParaRPr lang="it-IT" dirty="0">
              <a:latin typeface="+mn-lt"/>
              <a:cs typeface="Arial" charset="0"/>
            </a:endParaRPr>
          </a:p>
        </p:txBody>
      </p:sp>
      <p:sp>
        <p:nvSpPr>
          <p:cNvPr id="26" name="Rectangle 25"/>
          <p:cNvSpPr/>
          <p:nvPr/>
        </p:nvSpPr>
        <p:spPr>
          <a:xfrm>
            <a:off x="5148263" y="2492375"/>
            <a:ext cx="3671887" cy="893763"/>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 d</a:t>
            </a:r>
            <a:r>
              <a:rPr lang="it-IT" sz="1600" baseline="-25000" dirty="0">
                <a:latin typeface="+mn-lt"/>
                <a:cs typeface="Arial" charset="0"/>
              </a:rPr>
              <a:t>2</a:t>
            </a:r>
            <a:r>
              <a:rPr lang="it-IT" sz="1600" dirty="0">
                <a:latin typeface="+mn-lt"/>
                <a:cs typeface="Arial" charset="0"/>
              </a:rPr>
              <a:t>=120m</a:t>
            </a:r>
          </a:p>
          <a:p>
            <a:pPr eaLnBrk="1" hangingPunct="1">
              <a:defRPr/>
            </a:pPr>
            <a:endParaRPr lang="it-IT" dirty="0">
              <a:latin typeface="+mn-lt"/>
              <a:cs typeface="Arial" charset="0"/>
            </a:endParaRPr>
          </a:p>
        </p:txBody>
      </p:sp>
      <p:graphicFrame>
        <p:nvGraphicFramePr>
          <p:cNvPr id="138248" name="Object 9"/>
          <p:cNvGraphicFramePr>
            <a:graphicFrameLocks noChangeAspect="1"/>
          </p:cNvGraphicFramePr>
          <p:nvPr/>
        </p:nvGraphicFramePr>
        <p:xfrm>
          <a:off x="5148263" y="2133600"/>
          <a:ext cx="2655887" cy="287338"/>
        </p:xfrm>
        <a:graphic>
          <a:graphicData uri="http://schemas.openxmlformats.org/presentationml/2006/ole">
            <mc:AlternateContent xmlns:mc="http://schemas.openxmlformats.org/markup-compatibility/2006">
              <mc:Choice xmlns:v="urn:schemas-microsoft-com:vml" Requires="v">
                <p:oleObj spid="_x0000_s138315" name="Equation" r:id="rId5" imgW="2108200" imgH="228600" progId="Equation.3">
                  <p:embed/>
                </p:oleObj>
              </mc:Choice>
              <mc:Fallback>
                <p:oleObj name="Equation" r:id="rId5" imgW="21082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133600"/>
                        <a:ext cx="2655887"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8249" name="Object 10"/>
          <p:cNvGraphicFramePr>
            <a:graphicFrameLocks noChangeAspect="1"/>
          </p:cNvGraphicFramePr>
          <p:nvPr/>
        </p:nvGraphicFramePr>
        <p:xfrm>
          <a:off x="5092700" y="3141663"/>
          <a:ext cx="2767013" cy="287337"/>
        </p:xfrm>
        <a:graphic>
          <a:graphicData uri="http://schemas.openxmlformats.org/presentationml/2006/ole">
            <mc:AlternateContent xmlns:mc="http://schemas.openxmlformats.org/markup-compatibility/2006">
              <mc:Choice xmlns:v="urn:schemas-microsoft-com:vml" Requires="v">
                <p:oleObj spid="_x0000_s138316" name="Equation" r:id="rId7" imgW="2197100" imgH="228600" progId="Equation.3">
                  <p:embed/>
                </p:oleObj>
              </mc:Choice>
              <mc:Fallback>
                <p:oleObj name="Equation" r:id="rId7" imgW="2197100" imgH="2286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3141663"/>
                        <a:ext cx="276701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Rectangle 27"/>
          <p:cNvSpPr/>
          <p:nvPr/>
        </p:nvSpPr>
        <p:spPr>
          <a:xfrm>
            <a:off x="5148263" y="4318000"/>
            <a:ext cx="3671887" cy="1847850"/>
          </a:xfrm>
          <a:prstGeom prst="rect">
            <a:avLst/>
          </a:prstGeom>
        </p:spPr>
        <p:txBody>
          <a:bodyPr>
            <a:spAutoFit/>
          </a:bodyPr>
          <a:lstStyle/>
          <a:p>
            <a:pPr algn="just" eaLnBrk="1" hangingPunct="1">
              <a:defRPr/>
            </a:pPr>
            <a:r>
              <a:rPr lang="it-IT" sz="1600" u="sng" dirty="0">
                <a:latin typeface="+mn-lt"/>
                <a:cs typeface="Arial" charset="0"/>
              </a:rPr>
              <a:t>Variazione geoidica</a:t>
            </a:r>
            <a:r>
              <a:rPr lang="it-IT" sz="1600" dirty="0">
                <a:latin typeface="+mn-lt"/>
                <a:cs typeface="Arial" charset="0"/>
              </a:rPr>
              <a:t>: come esempio di interesse speculativo viene calcolata la variazione geoidica massima prodotta dalla sfera. La variazione geoidica h in x=0 viene calcolata dalla variazione di potenziale e dal valore</a:t>
            </a:r>
          </a:p>
          <a:p>
            <a:pPr eaLnBrk="1" hangingPunct="1">
              <a:defRPr/>
            </a:pPr>
            <a:endParaRPr lang="it-IT" dirty="0">
              <a:latin typeface="+mn-lt"/>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929AE1-852D-46FB-BD06-3D7B13A1B798}" type="slidenum">
              <a:rPr lang="it-IT" altLang="it-IT" sz="1400" b="1" smtClean="0"/>
              <a:pPr>
                <a:spcBef>
                  <a:spcPct val="0"/>
                </a:spcBef>
                <a:buFontTx/>
                <a:buNone/>
              </a:pPr>
              <a:t>50</a:t>
            </a:fld>
            <a:endParaRPr lang="it-IT" altLang="it-IT" sz="1400" b="1"/>
          </a:p>
        </p:txBody>
      </p:sp>
      <p:pic>
        <p:nvPicPr>
          <p:cNvPr id="2324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738"/>
          <a:stretch/>
        </p:blipFill>
        <p:spPr bwMode="auto">
          <a:xfrm>
            <a:off x="0" y="1946275"/>
            <a:ext cx="6516216"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32240" y="3717032"/>
            <a:ext cx="1927131" cy="707886"/>
          </a:xfrm>
          <a:prstGeom prst="rect">
            <a:avLst/>
          </a:prstGeom>
          <a:noFill/>
        </p:spPr>
        <p:txBody>
          <a:bodyPr wrap="none" rtlCol="0">
            <a:spAutoFit/>
          </a:bodyPr>
          <a:lstStyle/>
          <a:p>
            <a:r>
              <a:rPr lang="en-GB" dirty="0" err="1">
                <a:solidFill>
                  <a:srgbClr val="FF0000"/>
                </a:solidFill>
              </a:rPr>
              <a:t>Compensazione</a:t>
            </a:r>
            <a:endParaRPr lang="en-GB" dirty="0">
              <a:solidFill>
                <a:srgbClr val="FF0000"/>
              </a:solidFill>
            </a:endParaRPr>
          </a:p>
          <a:p>
            <a:r>
              <a:rPr lang="en-GB" dirty="0" err="1">
                <a:solidFill>
                  <a:srgbClr val="FF0000"/>
                </a:solidFill>
              </a:rPr>
              <a:t>Isostatica</a:t>
            </a:r>
            <a:r>
              <a:rPr lang="en-GB" dirty="0">
                <a:solidFill>
                  <a:srgbClr val="FF0000"/>
                </a:solidFill>
              </a:rPr>
              <a:t> 0%</a:t>
            </a:r>
            <a:endParaRPr lang="it-IT" dirty="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0EC972-C12D-4ECB-B0F0-F34269348929}" type="slidenum">
              <a:rPr lang="it-IT" altLang="it-IT" sz="1400" b="1" smtClean="0"/>
              <a:pPr>
                <a:spcBef>
                  <a:spcPct val="0"/>
                </a:spcBef>
                <a:buFontTx/>
                <a:buNone/>
              </a:pPr>
              <a:t>51</a:t>
            </a:fld>
            <a:endParaRPr lang="it-IT" altLang="it-IT" sz="1400" b="1"/>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132856"/>
            <a:ext cx="91440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92F9F1-0B02-4CC6-93FD-93A97C79028F}" type="slidenum">
              <a:rPr lang="it-IT" altLang="it-IT" sz="1400" b="1" smtClean="0"/>
              <a:pPr>
                <a:spcBef>
                  <a:spcPct val="0"/>
                </a:spcBef>
                <a:buFontTx/>
                <a:buNone/>
              </a:pPr>
              <a:t>52</a:t>
            </a:fld>
            <a:endParaRPr lang="it-IT" altLang="it-IT" sz="1400" b="1"/>
          </a:p>
        </p:txBody>
      </p:sp>
      <p:pic>
        <p:nvPicPr>
          <p:cNvPr id="236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150"/>
            <a:ext cx="9144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D5FEC0-A0BC-445E-9F1F-CAE50C6C1561}" type="slidenum">
              <a:rPr lang="it-IT" altLang="it-IT" sz="1400" b="1" smtClean="0"/>
              <a:pPr>
                <a:spcBef>
                  <a:spcPct val="0"/>
                </a:spcBef>
                <a:buFontTx/>
                <a:buNone/>
              </a:pPr>
              <a:t>53</a:t>
            </a:fld>
            <a:endParaRPr lang="it-IT" altLang="it-IT" sz="1400" b="1"/>
          </a:p>
        </p:txBody>
      </p:sp>
      <p:pic>
        <p:nvPicPr>
          <p:cNvPr id="238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168400"/>
            <a:ext cx="8532813"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77938"/>
            <a:ext cx="48768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54175"/>
            <a:ext cx="533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22438"/>
            <a:ext cx="4648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5"/>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248400" y="838200"/>
            <a:ext cx="2590800" cy="5715000"/>
            <a:chOff x="3936" y="528"/>
            <a:chExt cx="1632" cy="3600"/>
          </a:xfrm>
        </p:grpSpPr>
        <p:pic>
          <p:nvPicPr>
            <p:cNvPr id="246835" name="Picture 4" descr="17_1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84" y="624"/>
              <a:ext cx="153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36" name="Rectangle 5"/>
            <p:cNvSpPr>
              <a:spLocks noChangeArrowheads="1"/>
            </p:cNvSpPr>
            <p:nvPr/>
          </p:nvSpPr>
          <p:spPr bwMode="auto">
            <a:xfrm>
              <a:off x="3936" y="528"/>
              <a:ext cx="1632" cy="24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69315" name="Rectangle 3"/>
          <p:cNvSpPr>
            <a:spLocks noChangeArrowheads="1"/>
          </p:cNvSpPr>
          <p:nvPr/>
        </p:nvSpPr>
        <p:spPr bwMode="auto">
          <a:xfrm>
            <a:off x="690563" y="884238"/>
            <a:ext cx="783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leads to “</a:t>
            </a:r>
            <a:r>
              <a:rPr lang="en-US" altLang="it-IT" sz="2400">
                <a:solidFill>
                  <a:srgbClr val="000099"/>
                </a:solidFill>
                <a:latin typeface="Chalkboard"/>
              </a:rPr>
              <a:t>isostatic adjustment</a:t>
            </a:r>
            <a:r>
              <a:rPr lang="en-US" altLang="it-IT" sz="2400">
                <a:latin typeface="Chalkboard"/>
              </a:rPr>
              <a:t>” if mass is redistributed</a:t>
            </a:r>
          </a:p>
        </p:txBody>
      </p:sp>
      <p:sp>
        <p:nvSpPr>
          <p:cNvPr id="246788" name="Rectangle 8"/>
          <p:cNvSpPr>
            <a:spLocks noChangeArrowheads="1"/>
          </p:cNvSpPr>
          <p:nvPr/>
        </p:nvSpPr>
        <p:spPr bwMode="auto">
          <a:xfrm>
            <a:off x="1524000" y="3352800"/>
            <a:ext cx="2819400" cy="152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1" name="Rectangle 9"/>
          <p:cNvSpPr>
            <a:spLocks noChangeArrowheads="1"/>
          </p:cNvSpPr>
          <p:nvPr/>
        </p:nvSpPr>
        <p:spPr bwMode="auto">
          <a:xfrm>
            <a:off x="2625725" y="2362200"/>
            <a:ext cx="3141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erosion redistributes rock</a:t>
            </a:r>
          </a:p>
          <a:p>
            <a:pPr eaLnBrk="1" hangingPunct="1">
              <a:spcBef>
                <a:spcPct val="0"/>
              </a:spcBef>
              <a:buFontTx/>
              <a:buNone/>
            </a:pPr>
            <a:r>
              <a:rPr lang="en-US" altLang="it-IT" sz="2000">
                <a:latin typeface="Chalkboard"/>
              </a:rPr>
              <a:t>from mountain (high)</a:t>
            </a:r>
          </a:p>
          <a:p>
            <a:pPr eaLnBrk="1" hangingPunct="1">
              <a:spcBef>
                <a:spcPct val="0"/>
              </a:spcBef>
              <a:buFontTx/>
              <a:buNone/>
            </a:pPr>
            <a:r>
              <a:rPr lang="en-US" altLang="it-IT" sz="2000">
                <a:latin typeface="Chalkboard"/>
              </a:rPr>
              <a:t>to sediment deposited</a:t>
            </a:r>
          </a:p>
          <a:p>
            <a:pPr eaLnBrk="1" hangingPunct="1">
              <a:spcBef>
                <a:spcPct val="0"/>
              </a:spcBef>
              <a:buFontTx/>
              <a:buNone/>
            </a:pPr>
            <a:r>
              <a:rPr lang="en-US" altLang="it-IT" sz="2000">
                <a:latin typeface="Chalkboard"/>
              </a:rPr>
              <a:t>in basin (low)</a:t>
            </a:r>
          </a:p>
        </p:txBody>
      </p:sp>
      <p:sp>
        <p:nvSpPr>
          <p:cNvPr id="269324" name="Rectangle 12"/>
          <p:cNvSpPr>
            <a:spLocks noChangeArrowheads="1"/>
          </p:cNvSpPr>
          <p:nvPr/>
        </p:nvSpPr>
        <p:spPr bwMode="auto">
          <a:xfrm>
            <a:off x="2841625" y="3733800"/>
            <a:ext cx="27209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less mass on mountain</a:t>
            </a:r>
          </a:p>
          <a:p>
            <a:pPr eaLnBrk="1" hangingPunct="1">
              <a:spcBef>
                <a:spcPct val="0"/>
              </a:spcBef>
              <a:buFontTx/>
              <a:buNone/>
            </a:pPr>
            <a:r>
              <a:rPr lang="en-US" altLang="it-IT" sz="2000">
                <a:latin typeface="Chalkboard"/>
              </a:rPr>
              <a:t>causes uplift of </a:t>
            </a:r>
          </a:p>
          <a:p>
            <a:pPr eaLnBrk="1" hangingPunct="1">
              <a:spcBef>
                <a:spcPct val="0"/>
              </a:spcBef>
              <a:buFontTx/>
              <a:buNone/>
            </a:pPr>
            <a:r>
              <a:rPr lang="en-US" altLang="it-IT" sz="2000">
                <a:latin typeface="Chalkboard"/>
              </a:rPr>
              <a:t>crust below mountain</a:t>
            </a:r>
          </a:p>
          <a:p>
            <a:pPr eaLnBrk="1" hangingPunct="1">
              <a:spcBef>
                <a:spcPct val="0"/>
              </a:spcBef>
              <a:buFontTx/>
              <a:buNone/>
            </a:pPr>
            <a:r>
              <a:rPr lang="en-US" altLang="it-IT" sz="2000">
                <a:latin typeface="Chalkboard"/>
              </a:rPr>
              <a:t>(thins and rises)</a:t>
            </a:r>
          </a:p>
          <a:p>
            <a:pPr eaLnBrk="1" hangingPunct="1">
              <a:spcBef>
                <a:spcPct val="0"/>
              </a:spcBef>
              <a:buFontTx/>
              <a:buNone/>
            </a:pPr>
            <a:r>
              <a:rPr lang="en-US" altLang="it-IT" sz="2000">
                <a:latin typeface="Chalkboard"/>
              </a:rPr>
              <a:t>and</a:t>
            </a:r>
          </a:p>
          <a:p>
            <a:pPr eaLnBrk="1" hangingPunct="1">
              <a:spcBef>
                <a:spcPct val="0"/>
              </a:spcBef>
              <a:buFontTx/>
              <a:buNone/>
            </a:pPr>
            <a:r>
              <a:rPr lang="en-US" altLang="it-IT" sz="2000">
                <a:latin typeface="Chalkboard"/>
              </a:rPr>
              <a:t>subsidence of basin</a:t>
            </a:r>
          </a:p>
          <a:p>
            <a:pPr eaLnBrk="1" hangingPunct="1">
              <a:spcBef>
                <a:spcPct val="0"/>
              </a:spcBef>
              <a:buFontTx/>
              <a:buNone/>
            </a:pPr>
            <a:r>
              <a:rPr lang="en-US" altLang="it-IT" sz="2000">
                <a:latin typeface="Chalkboard"/>
              </a:rPr>
              <a:t>as mass of</a:t>
            </a:r>
          </a:p>
          <a:p>
            <a:pPr eaLnBrk="1" hangingPunct="1">
              <a:spcBef>
                <a:spcPct val="0"/>
              </a:spcBef>
              <a:buFontTx/>
              <a:buNone/>
            </a:pPr>
            <a:r>
              <a:rPr lang="en-US" altLang="it-IT" sz="2000">
                <a:latin typeface="Chalkboard"/>
              </a:rPr>
              <a:t>sediment is added</a:t>
            </a:r>
          </a:p>
        </p:txBody>
      </p:sp>
      <p:sp>
        <p:nvSpPr>
          <p:cNvPr id="269325" name="Rectangle 13"/>
          <p:cNvSpPr>
            <a:spLocks noChangeArrowheads="1"/>
          </p:cNvSpPr>
          <p:nvPr/>
        </p:nvSpPr>
        <p:spPr bwMode="auto">
          <a:xfrm>
            <a:off x="2889250" y="1447800"/>
            <a:ext cx="259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note mountain and</a:t>
            </a:r>
          </a:p>
          <a:p>
            <a:pPr eaLnBrk="1" hangingPunct="1">
              <a:spcBef>
                <a:spcPct val="0"/>
              </a:spcBef>
              <a:buFontTx/>
              <a:buNone/>
            </a:pPr>
            <a:r>
              <a:rPr lang="en-US" altLang="it-IT" sz="2000">
                <a:latin typeface="Chalkboard"/>
              </a:rPr>
              <a:t>crustal root below it</a:t>
            </a:r>
          </a:p>
        </p:txBody>
      </p:sp>
      <p:sp>
        <p:nvSpPr>
          <p:cNvPr id="269326" name="Line 14"/>
          <p:cNvSpPr>
            <a:spLocks noChangeShapeType="1"/>
          </p:cNvSpPr>
          <p:nvPr/>
        </p:nvSpPr>
        <p:spPr bwMode="auto">
          <a:xfrm>
            <a:off x="5410200" y="16764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27" name="Line 15"/>
          <p:cNvSpPr>
            <a:spLocks noChangeShapeType="1"/>
          </p:cNvSpPr>
          <p:nvPr/>
        </p:nvSpPr>
        <p:spPr bwMode="auto">
          <a:xfrm>
            <a:off x="5410200" y="34290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30" name="Rectangle 18"/>
          <p:cNvSpPr>
            <a:spLocks noChangeArrowheads="1"/>
          </p:cNvSpPr>
          <p:nvPr/>
        </p:nvSpPr>
        <p:spPr bwMode="auto">
          <a:xfrm>
            <a:off x="6400800" y="1981200"/>
            <a:ext cx="304800" cy="838200"/>
          </a:xfrm>
          <a:prstGeom prst="rect">
            <a:avLst/>
          </a:prstGeom>
          <a:noFill/>
          <a:ln w="3810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8" name="Rectangle 16"/>
          <p:cNvSpPr>
            <a:spLocks noChangeArrowheads="1"/>
          </p:cNvSpPr>
          <p:nvPr/>
        </p:nvSpPr>
        <p:spPr bwMode="auto">
          <a:xfrm>
            <a:off x="7391400" y="1371600"/>
            <a:ext cx="304800" cy="14478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43" name="Rectangle 31"/>
          <p:cNvSpPr>
            <a:spLocks noChangeArrowheads="1"/>
          </p:cNvSpPr>
          <p:nvPr/>
        </p:nvSpPr>
        <p:spPr bwMode="auto">
          <a:xfrm>
            <a:off x="7391400" y="3352800"/>
            <a:ext cx="304800" cy="12954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65" name="Rectangle 53"/>
          <p:cNvSpPr>
            <a:spLocks noChangeArrowheads="1"/>
          </p:cNvSpPr>
          <p:nvPr/>
        </p:nvSpPr>
        <p:spPr bwMode="auto">
          <a:xfrm>
            <a:off x="7391400" y="5257800"/>
            <a:ext cx="304800" cy="11430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70" name="Line 58"/>
          <p:cNvSpPr>
            <a:spLocks noChangeShapeType="1"/>
          </p:cNvSpPr>
          <p:nvPr/>
        </p:nvSpPr>
        <p:spPr bwMode="auto">
          <a:xfrm>
            <a:off x="5257800" y="5715000"/>
            <a:ext cx="838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 name="Group 73"/>
          <p:cNvGrpSpPr>
            <a:grpSpLocks/>
          </p:cNvGrpSpPr>
          <p:nvPr/>
        </p:nvGrpSpPr>
        <p:grpSpPr bwMode="auto">
          <a:xfrm>
            <a:off x="0" y="3317875"/>
            <a:ext cx="3005138" cy="3540125"/>
            <a:chOff x="-88" y="2042"/>
            <a:chExt cx="1893" cy="2230"/>
          </a:xfrm>
        </p:grpSpPr>
        <p:grpSp>
          <p:nvGrpSpPr>
            <p:cNvPr id="246819" name="Group 52"/>
            <p:cNvGrpSpPr>
              <a:grpSpLocks/>
            </p:cNvGrpSpPr>
            <p:nvPr/>
          </p:nvGrpSpPr>
          <p:grpSpPr bwMode="auto">
            <a:xfrm>
              <a:off x="336" y="2234"/>
              <a:ext cx="192" cy="912"/>
              <a:chOff x="816" y="2016"/>
              <a:chExt cx="192" cy="912"/>
            </a:xfrm>
          </p:grpSpPr>
          <p:sp>
            <p:nvSpPr>
              <p:cNvPr id="246832" name="Rectangle 38"/>
              <p:cNvSpPr>
                <a:spLocks noChangeArrowheads="1"/>
              </p:cNvSpPr>
              <p:nvPr/>
            </p:nvSpPr>
            <p:spPr bwMode="auto">
              <a:xfrm>
                <a:off x="816" y="2016"/>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3" name="Rectangle 39"/>
              <p:cNvSpPr>
                <a:spLocks noChangeArrowheads="1"/>
              </p:cNvSpPr>
              <p:nvPr/>
            </p:nvSpPr>
            <p:spPr bwMode="auto">
              <a:xfrm>
                <a:off x="816" y="2832"/>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4" name="Rectangle 40"/>
              <p:cNvSpPr>
                <a:spLocks noChangeArrowheads="1"/>
              </p:cNvSpPr>
              <p:nvPr/>
            </p:nvSpPr>
            <p:spPr bwMode="auto">
              <a:xfrm>
                <a:off x="816" y="2016"/>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46820" name="Rectangle 46"/>
            <p:cNvSpPr>
              <a:spLocks noChangeArrowheads="1"/>
            </p:cNvSpPr>
            <p:nvPr/>
          </p:nvSpPr>
          <p:spPr bwMode="auto">
            <a:xfrm>
              <a:off x="672" y="2330"/>
              <a:ext cx="192" cy="816"/>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1" name="Rectangle 48"/>
            <p:cNvSpPr>
              <a:spLocks noChangeArrowheads="1"/>
            </p:cNvSpPr>
            <p:nvPr/>
          </p:nvSpPr>
          <p:spPr bwMode="auto">
            <a:xfrm>
              <a:off x="672" y="2330"/>
              <a:ext cx="192" cy="62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2" name="Rectangle 49"/>
            <p:cNvSpPr>
              <a:spLocks noChangeArrowheads="1"/>
            </p:cNvSpPr>
            <p:nvPr/>
          </p:nvSpPr>
          <p:spPr bwMode="auto">
            <a:xfrm>
              <a:off x="672" y="2954"/>
              <a:ext cx="19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3" name="Rectangle 54"/>
            <p:cNvSpPr>
              <a:spLocks noChangeArrowheads="1"/>
            </p:cNvSpPr>
            <p:nvPr/>
          </p:nvSpPr>
          <p:spPr bwMode="auto">
            <a:xfrm>
              <a:off x="1008" y="2426"/>
              <a:ext cx="192" cy="72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4" name="Rectangle 56"/>
            <p:cNvSpPr>
              <a:spLocks noChangeArrowheads="1"/>
            </p:cNvSpPr>
            <p:nvPr/>
          </p:nvSpPr>
          <p:spPr bwMode="auto">
            <a:xfrm>
              <a:off x="1008" y="2810"/>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5" name="Rectangle 57"/>
            <p:cNvSpPr>
              <a:spLocks noChangeArrowheads="1"/>
            </p:cNvSpPr>
            <p:nvPr/>
          </p:nvSpPr>
          <p:spPr bwMode="auto">
            <a:xfrm>
              <a:off x="1008" y="2426"/>
              <a:ext cx="192" cy="38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6" name="Line 59"/>
            <p:cNvSpPr>
              <a:spLocks noChangeShapeType="1"/>
            </p:cNvSpPr>
            <p:nvPr/>
          </p:nvSpPr>
          <p:spPr bwMode="auto">
            <a:xfrm>
              <a:off x="336" y="2090"/>
              <a:ext cx="1008"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46827" name="Text Box 60"/>
            <p:cNvSpPr txBox="1">
              <a:spLocks noChangeArrowheads="1"/>
            </p:cNvSpPr>
            <p:nvPr/>
          </p:nvSpPr>
          <p:spPr bwMode="auto">
            <a:xfrm rot="946646">
              <a:off x="242" y="2042"/>
              <a:ext cx="12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erosion of mountain</a:t>
              </a:r>
            </a:p>
          </p:txBody>
        </p:sp>
        <p:sp>
          <p:nvSpPr>
            <p:cNvPr id="246828" name="Rectangle 63"/>
            <p:cNvSpPr>
              <a:spLocks noChangeArrowheads="1"/>
            </p:cNvSpPr>
            <p:nvPr/>
          </p:nvSpPr>
          <p:spPr bwMode="auto">
            <a:xfrm>
              <a:off x="-88" y="3444"/>
              <a:ext cx="1893"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as mountain erodes,</a:t>
              </a:r>
            </a:p>
            <a:p>
              <a:pPr eaLnBrk="1" hangingPunct="1">
                <a:spcBef>
                  <a:spcPct val="0"/>
                </a:spcBef>
                <a:buFontTx/>
                <a:buNone/>
              </a:pPr>
              <a:r>
                <a:rPr lang="en-US" altLang="it-IT" sz="1600">
                  <a:latin typeface="Chalkboard"/>
                </a:rPr>
                <a:t>column becomes shorter thus, </a:t>
              </a:r>
            </a:p>
            <a:p>
              <a:pPr eaLnBrk="1" hangingPunct="1">
                <a:spcBef>
                  <a:spcPct val="0"/>
                </a:spcBef>
                <a:buFontTx/>
                <a:buNone/>
              </a:pPr>
              <a:r>
                <a:rPr lang="en-US" altLang="it-IT" sz="1600">
                  <a:solidFill>
                    <a:srgbClr val="FF6600"/>
                  </a:solidFill>
                  <a:latin typeface="Chalkboard"/>
                </a:rPr>
                <a:t>mantle</a:t>
              </a:r>
              <a:r>
                <a:rPr lang="en-US" altLang="it-IT" sz="1600">
                  <a:latin typeface="Chalkboard"/>
                </a:rPr>
                <a:t> mass in column </a:t>
              </a:r>
            </a:p>
            <a:p>
              <a:pPr eaLnBrk="1" hangingPunct="1">
                <a:spcBef>
                  <a:spcPct val="0"/>
                </a:spcBef>
                <a:buFontTx/>
                <a:buNone/>
              </a:pPr>
              <a:r>
                <a:rPr lang="en-US" altLang="it-IT" sz="1600">
                  <a:latin typeface="Chalkboard"/>
                </a:rPr>
                <a:t>increases over time</a:t>
              </a:r>
            </a:p>
            <a:p>
              <a:pPr eaLnBrk="1" hangingPunct="1">
                <a:spcBef>
                  <a:spcPct val="0"/>
                </a:spcBef>
                <a:buFontTx/>
                <a:buNone/>
              </a:pPr>
              <a:r>
                <a:rPr lang="en-US" altLang="it-IT" sz="1600">
                  <a:latin typeface="Chalkboard"/>
                </a:rPr>
                <a:t>(mass A = mass B = mass C)</a:t>
              </a:r>
            </a:p>
          </p:txBody>
        </p:sp>
        <p:sp>
          <p:nvSpPr>
            <p:cNvPr id="246829" name="Rectangle 65"/>
            <p:cNvSpPr>
              <a:spLocks noChangeArrowheads="1"/>
            </p:cNvSpPr>
            <p:nvPr/>
          </p:nvSpPr>
          <p:spPr bwMode="auto">
            <a:xfrm>
              <a:off x="337" y="3168"/>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46830" name="Rectangle 66"/>
            <p:cNvSpPr>
              <a:spLocks noChangeArrowheads="1"/>
            </p:cNvSpPr>
            <p:nvPr/>
          </p:nvSpPr>
          <p:spPr bwMode="auto">
            <a:xfrm>
              <a:off x="673" y="3168"/>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46831" name="Rectangle 67"/>
            <p:cNvSpPr>
              <a:spLocks noChangeArrowheads="1"/>
            </p:cNvSpPr>
            <p:nvPr/>
          </p:nvSpPr>
          <p:spPr bwMode="auto">
            <a:xfrm>
              <a:off x="1008" y="3168"/>
              <a:ext cx="2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grpSp>
      <p:sp>
        <p:nvSpPr>
          <p:cNvPr id="269381" name="Rectangle 69"/>
          <p:cNvSpPr>
            <a:spLocks noChangeArrowheads="1"/>
          </p:cNvSpPr>
          <p:nvPr/>
        </p:nvSpPr>
        <p:spPr bwMode="auto">
          <a:xfrm>
            <a:off x="7391400" y="1676400"/>
            <a:ext cx="34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69382" name="Rectangle 70"/>
          <p:cNvSpPr>
            <a:spLocks noChangeArrowheads="1"/>
          </p:cNvSpPr>
          <p:nvPr/>
        </p:nvSpPr>
        <p:spPr bwMode="auto">
          <a:xfrm>
            <a:off x="7391400" y="4251325"/>
            <a:ext cx="328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69383" name="Rectangle 71"/>
          <p:cNvSpPr>
            <a:spLocks noChangeArrowheads="1"/>
          </p:cNvSpPr>
          <p:nvPr/>
        </p:nvSpPr>
        <p:spPr bwMode="auto">
          <a:xfrm>
            <a:off x="7389813" y="5867400"/>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sp>
        <p:nvSpPr>
          <p:cNvPr id="269386" name="Rectangle 74"/>
          <p:cNvSpPr>
            <a:spLocks noChangeArrowheads="1"/>
          </p:cNvSpPr>
          <p:nvPr/>
        </p:nvSpPr>
        <p:spPr bwMode="auto">
          <a:xfrm>
            <a:off x="6389688" y="2209800"/>
            <a:ext cx="350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nvGrpSpPr>
          <p:cNvPr id="5" name="Group 76"/>
          <p:cNvGrpSpPr>
            <a:grpSpLocks/>
          </p:cNvGrpSpPr>
          <p:nvPr/>
        </p:nvGrpSpPr>
        <p:grpSpPr bwMode="auto">
          <a:xfrm>
            <a:off x="228600" y="1371600"/>
            <a:ext cx="2100263" cy="1920875"/>
            <a:chOff x="144" y="864"/>
            <a:chExt cx="1323" cy="1210"/>
          </a:xfrm>
        </p:grpSpPr>
        <p:grpSp>
          <p:nvGrpSpPr>
            <p:cNvPr id="246807" name="Group 72"/>
            <p:cNvGrpSpPr>
              <a:grpSpLocks/>
            </p:cNvGrpSpPr>
            <p:nvPr/>
          </p:nvGrpSpPr>
          <p:grpSpPr bwMode="auto">
            <a:xfrm>
              <a:off x="144" y="864"/>
              <a:ext cx="1323" cy="1210"/>
              <a:chOff x="144" y="864"/>
              <a:chExt cx="1323" cy="1210"/>
            </a:xfrm>
          </p:grpSpPr>
          <p:grpSp>
            <p:nvGrpSpPr>
              <p:cNvPr id="246809" name="Group 45"/>
              <p:cNvGrpSpPr>
                <a:grpSpLocks/>
              </p:cNvGrpSpPr>
              <p:nvPr/>
            </p:nvGrpSpPr>
            <p:grpSpPr bwMode="auto">
              <a:xfrm>
                <a:off x="144" y="864"/>
                <a:ext cx="1296" cy="912"/>
                <a:chOff x="240" y="768"/>
                <a:chExt cx="1296" cy="912"/>
              </a:xfrm>
            </p:grpSpPr>
            <p:sp>
              <p:nvSpPr>
                <p:cNvPr id="246811" name="Rectangle 19"/>
                <p:cNvSpPr>
                  <a:spLocks noChangeArrowheads="1"/>
                </p:cNvSpPr>
                <p:nvPr/>
              </p:nvSpPr>
              <p:spPr bwMode="auto">
                <a:xfrm>
                  <a:off x="912" y="1152"/>
                  <a:ext cx="192" cy="528"/>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2" name="Rectangle 24"/>
                <p:cNvSpPr>
                  <a:spLocks noChangeArrowheads="1"/>
                </p:cNvSpPr>
                <p:nvPr/>
              </p:nvSpPr>
              <p:spPr bwMode="auto">
                <a:xfrm>
                  <a:off x="1344" y="768"/>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3" name="Rectangle 25"/>
                <p:cNvSpPr>
                  <a:spLocks noChangeArrowheads="1"/>
                </p:cNvSpPr>
                <p:nvPr/>
              </p:nvSpPr>
              <p:spPr bwMode="auto">
                <a:xfrm>
                  <a:off x="1344" y="1584"/>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4" name="Rectangle 26"/>
                <p:cNvSpPr>
                  <a:spLocks noChangeArrowheads="1"/>
                </p:cNvSpPr>
                <p:nvPr/>
              </p:nvSpPr>
              <p:spPr bwMode="auto">
                <a:xfrm>
                  <a:off x="1344" y="768"/>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5" name="Rectangle 28"/>
                <p:cNvSpPr>
                  <a:spLocks noChangeArrowheads="1"/>
                </p:cNvSpPr>
                <p:nvPr/>
              </p:nvSpPr>
              <p:spPr bwMode="auto">
                <a:xfrm>
                  <a:off x="912" y="1344"/>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6" name="Rectangle 29"/>
                <p:cNvSpPr>
                  <a:spLocks noChangeArrowheads="1"/>
                </p:cNvSpPr>
                <p:nvPr/>
              </p:nvSpPr>
              <p:spPr bwMode="auto">
                <a:xfrm>
                  <a:off x="912" y="1152"/>
                  <a:ext cx="192" cy="192"/>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7" name="Rectangle 33"/>
                <p:cNvSpPr>
                  <a:spLocks noChangeArrowheads="1"/>
                </p:cNvSpPr>
                <p:nvPr/>
              </p:nvSpPr>
              <p:spPr bwMode="auto">
                <a:xfrm>
                  <a:off x="240" y="1440"/>
                  <a:ext cx="5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mantle</a:t>
                  </a:r>
                </a:p>
              </p:txBody>
            </p:sp>
            <p:sp>
              <p:nvSpPr>
                <p:cNvPr id="246818" name="Rectangle 34"/>
                <p:cNvSpPr>
                  <a:spLocks noChangeArrowheads="1"/>
                </p:cNvSpPr>
                <p:nvPr/>
              </p:nvSpPr>
              <p:spPr bwMode="auto">
                <a:xfrm>
                  <a:off x="288" y="1152"/>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6F3F50"/>
                      </a:solidFill>
                      <a:latin typeface="Chalkboard"/>
                    </a:rPr>
                    <a:t>crust</a:t>
                  </a:r>
                </a:p>
              </p:txBody>
            </p:sp>
          </p:grpSp>
          <p:sp>
            <p:nvSpPr>
              <p:cNvPr id="246810" name="Rectangle 68"/>
              <p:cNvSpPr>
                <a:spLocks noChangeArrowheads="1"/>
              </p:cNvSpPr>
              <p:nvPr/>
            </p:nvSpPr>
            <p:spPr bwMode="auto">
              <a:xfrm>
                <a:off x="1248" y="1824"/>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grpSp>
        <p:sp>
          <p:nvSpPr>
            <p:cNvPr id="246808" name="Rectangle 75"/>
            <p:cNvSpPr>
              <a:spLocks noChangeArrowheads="1"/>
            </p:cNvSpPr>
            <p:nvPr/>
          </p:nvSpPr>
          <p:spPr bwMode="auto">
            <a:xfrm>
              <a:off x="816" y="1824"/>
              <a:ext cx="2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sp>
        <p:nvSpPr>
          <p:cNvPr id="269389" name="Rectangle 77"/>
          <p:cNvSpPr>
            <a:spLocks noChangeArrowheads="1"/>
          </p:cNvSpPr>
          <p:nvPr/>
        </p:nvSpPr>
        <p:spPr bwMode="auto">
          <a:xfrm>
            <a:off x="3211513" y="6248400"/>
            <a:ext cx="288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solidFill>
                  <a:srgbClr val="FF0000"/>
                </a:solidFill>
                <a:latin typeface="Chalkboard"/>
              </a:rPr>
              <a:t>effect on mass columns</a:t>
            </a:r>
          </a:p>
        </p:txBody>
      </p:sp>
      <p:sp>
        <p:nvSpPr>
          <p:cNvPr id="269390" name="Line 78"/>
          <p:cNvSpPr>
            <a:spLocks noChangeShapeType="1"/>
          </p:cNvSpPr>
          <p:nvPr/>
        </p:nvSpPr>
        <p:spPr bwMode="auto">
          <a:xfrm flipH="1" flipV="1">
            <a:off x="2514600" y="6172200"/>
            <a:ext cx="685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93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93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93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937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938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93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938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93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938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934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6938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936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6938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939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25" grpId="0"/>
      <p:bldP spid="269326" grpId="0" animBg="1"/>
      <p:bldP spid="269327" grpId="0" animBg="1"/>
      <p:bldP spid="269330" grpId="0" animBg="1"/>
      <p:bldP spid="269328" grpId="0" animBg="1"/>
      <p:bldP spid="269343" grpId="0" animBg="1"/>
      <p:bldP spid="269365" grpId="0" animBg="1"/>
      <p:bldP spid="269370" grpId="0" animBg="1"/>
      <p:bldP spid="269381" grpId="0"/>
      <p:bldP spid="269386" grpId="0"/>
      <p:bldP spid="269389" grpId="0"/>
      <p:bldP spid="26939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03649B-8EDB-477A-9416-CD5E01CD32EB}" type="slidenum">
              <a:rPr lang="it-IT" altLang="it-IT" sz="1400" b="1" smtClean="0"/>
              <a:pPr>
                <a:spcBef>
                  <a:spcPct val="0"/>
                </a:spcBef>
                <a:buFontTx/>
                <a:buNone/>
              </a:pPr>
              <a:t>58</a:t>
            </a:fld>
            <a:endParaRPr lang="it-IT" altLang="it-IT" sz="1400" b="1"/>
          </a:p>
        </p:txBody>
      </p:sp>
      <p:pic>
        <p:nvPicPr>
          <p:cNvPr id="248835" name="Picture 8" descr="http://4.bp.blogspot.com/-ua6jv7AfXXY/TqWfgpPe1nI/AAAAAAAAAFo/TCTTsUNz8rc/s1600/Glacio-isostasia%255B1%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41438"/>
            <a:ext cx="56054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E4F583-DFED-4A3D-8590-954DAFE325DF}" type="slidenum">
              <a:rPr lang="it-IT" altLang="it-IT" sz="1400" b="1" smtClean="0"/>
              <a:pPr>
                <a:spcBef>
                  <a:spcPct val="0"/>
                </a:spcBef>
                <a:buFontTx/>
                <a:buNone/>
              </a:pPr>
              <a:t>59</a:t>
            </a:fld>
            <a:endParaRPr lang="it-IT" altLang="it-IT" sz="1400" b="1"/>
          </a:p>
        </p:txBody>
      </p:sp>
      <p:pic>
        <p:nvPicPr>
          <p:cNvPr id="250883" name="Picture 2" descr="http://www.lu23.com.ar/images/stories/Noticias/Todas_las_Voces/Temblores/Rebote_Isosttico_J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341438"/>
            <a:ext cx="52085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DC38C7-D3CF-4327-AB9B-B2A8C37B3F26}" type="slidenum">
              <a:rPr lang="it-IT" altLang="it-IT" sz="1400" b="1" smtClean="0"/>
              <a:pPr>
                <a:spcBef>
                  <a:spcPct val="0"/>
                </a:spcBef>
                <a:buFontTx/>
                <a:buNone/>
              </a:pPr>
              <a:t>6</a:t>
            </a:fld>
            <a:endParaRPr lang="it-IT" altLang="it-IT" sz="1400" b="1"/>
          </a:p>
        </p:txBody>
      </p:sp>
      <p:sp>
        <p:nvSpPr>
          <p:cNvPr id="11" name="TextBox 10"/>
          <p:cNvSpPr txBox="1"/>
          <p:nvPr/>
        </p:nvSpPr>
        <p:spPr>
          <a:xfrm>
            <a:off x="107950" y="1341438"/>
            <a:ext cx="8928100" cy="830262"/>
          </a:xfrm>
          <a:prstGeom prst="rect">
            <a:avLst/>
          </a:prstGeom>
          <a:noFill/>
        </p:spPr>
        <p:txBody>
          <a:bodyPr>
            <a:spAutoFit/>
          </a:bodyPr>
          <a:lstStyle/>
          <a:p>
            <a:pPr algn="just" eaLnBrk="1" hangingPunct="1">
              <a:defRPr/>
            </a:pPr>
            <a:r>
              <a:rPr lang="it-IT" sz="1600" dirty="0">
                <a:latin typeface="+mn-lt"/>
                <a:cs typeface="Arial" charset="0"/>
              </a:rPr>
              <a:t>Molte forme geologiche hanno una direzione pronunciata e sono a sezione quasi costante (anticlinali, valli sedimentarie in profondità nel basamento, intrusioni estese...). La gravità di una struttura cilindrica infinita si ottiene rapidamente mediante la legge di Gauss.</a:t>
            </a:r>
          </a:p>
        </p:txBody>
      </p:sp>
      <p:sp>
        <p:nvSpPr>
          <p:cNvPr id="16" name="TextBox 15"/>
          <p:cNvSpPr txBox="1"/>
          <p:nvPr/>
        </p:nvSpPr>
        <p:spPr>
          <a:xfrm>
            <a:off x="5292725" y="2205038"/>
            <a:ext cx="3490913" cy="1816100"/>
          </a:xfrm>
          <a:prstGeom prst="rect">
            <a:avLst/>
          </a:prstGeom>
          <a:noFill/>
        </p:spPr>
        <p:txBody>
          <a:bodyPr>
            <a:spAutoFit/>
          </a:bodyPr>
          <a:lstStyle/>
          <a:p>
            <a:pPr algn="just" eaLnBrk="1" hangingPunct="1">
              <a:defRPr/>
            </a:pPr>
            <a:r>
              <a:rPr lang="it-IT" sz="1600" dirty="0">
                <a:latin typeface="+mn-lt"/>
                <a:cs typeface="Arial" charset="0"/>
              </a:rPr>
              <a:t>Considerando una superficie cilindrica di raggio R e lunghezza L attorno al corpo, la gravità sarà radiale e perpendicolare alla superficie. Non ci sarà flusso attraverso le estremità. La massa nel cilindro sarà </a:t>
            </a:r>
            <a:r>
              <a:rPr lang="el-GR" sz="1600" dirty="0">
                <a:latin typeface="+mn-lt"/>
                <a:cs typeface="Arial" charset="0"/>
              </a:rPr>
              <a:t>ρπ</a:t>
            </a:r>
            <a:r>
              <a:rPr lang="it-IT" sz="1600" dirty="0">
                <a:latin typeface="+mn-lt"/>
                <a:cs typeface="Arial" charset="0"/>
              </a:rPr>
              <a:t>b</a:t>
            </a:r>
            <a:r>
              <a:rPr lang="it-IT" sz="1600" baseline="30000" dirty="0">
                <a:latin typeface="+mn-lt"/>
                <a:cs typeface="Arial" charset="0"/>
              </a:rPr>
              <a:t>2</a:t>
            </a:r>
            <a:r>
              <a:rPr lang="it-IT" sz="1600" dirty="0">
                <a:latin typeface="+mn-lt"/>
                <a:cs typeface="Arial" charset="0"/>
              </a:rPr>
              <a:t>L e la legge di Gauss ci dà:</a:t>
            </a:r>
          </a:p>
        </p:txBody>
      </p:sp>
      <p:sp>
        <p:nvSpPr>
          <p:cNvPr id="18" name="TextBox 17"/>
          <p:cNvSpPr txBox="1"/>
          <p:nvPr/>
        </p:nvSpPr>
        <p:spPr>
          <a:xfrm>
            <a:off x="107950" y="4941888"/>
            <a:ext cx="8856663" cy="338137"/>
          </a:xfrm>
          <a:prstGeom prst="rect">
            <a:avLst/>
          </a:prstGeom>
          <a:noFill/>
        </p:spPr>
        <p:txBody>
          <a:bodyPr>
            <a:spAutoFit/>
          </a:bodyPr>
          <a:lstStyle/>
          <a:p>
            <a:pPr algn="just" eaLnBrk="1" hangingPunct="1">
              <a:defRPr/>
            </a:pPr>
            <a:r>
              <a:rPr lang="it-IT" sz="1600" dirty="0">
                <a:latin typeface="+mn-lt"/>
                <a:cs typeface="Arial" charset="0"/>
              </a:rPr>
              <a:t>La componente verticale di gravità sarà: </a:t>
            </a:r>
            <a:endParaRPr lang="it-IT" sz="1600" dirty="0">
              <a:solidFill>
                <a:srgbClr val="FF0000"/>
              </a:solidFill>
              <a:latin typeface="+mn-lt"/>
              <a:cs typeface="Arial" charset="0"/>
            </a:endParaRPr>
          </a:p>
        </p:txBody>
      </p:sp>
      <p:pic>
        <p:nvPicPr>
          <p:cNvPr id="140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05038"/>
            <a:ext cx="165576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2205038"/>
            <a:ext cx="23764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6" name="Object 7"/>
          <p:cNvGraphicFramePr>
            <a:graphicFrameLocks noChangeAspect="1"/>
          </p:cNvGraphicFramePr>
          <p:nvPr/>
        </p:nvGraphicFramePr>
        <p:xfrm>
          <a:off x="1692275" y="4437063"/>
          <a:ext cx="1584325" cy="290512"/>
        </p:xfrm>
        <a:graphic>
          <a:graphicData uri="http://schemas.openxmlformats.org/presentationml/2006/ole">
            <mc:AlternateContent xmlns:mc="http://schemas.openxmlformats.org/markup-compatibility/2006">
              <mc:Choice xmlns:v="urn:schemas-microsoft-com:vml" Requires="v">
                <p:oleObj spid="_x0000_s140393" name="Equation" r:id="rId6" imgW="1524000" imgH="279400" progId="Equation.3">
                  <p:embed/>
                </p:oleObj>
              </mc:Choice>
              <mc:Fallback>
                <p:oleObj name="Equation" r:id="rId6" imgW="15240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4437063"/>
                        <a:ext cx="15843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7" name="Object 8"/>
          <p:cNvGraphicFramePr>
            <a:graphicFrameLocks noChangeAspect="1"/>
          </p:cNvGraphicFramePr>
          <p:nvPr/>
        </p:nvGraphicFramePr>
        <p:xfrm>
          <a:off x="4067175" y="4365625"/>
          <a:ext cx="1447800" cy="419100"/>
        </p:xfrm>
        <a:graphic>
          <a:graphicData uri="http://schemas.openxmlformats.org/presentationml/2006/ole">
            <mc:AlternateContent xmlns:mc="http://schemas.openxmlformats.org/markup-compatibility/2006">
              <mc:Choice xmlns:v="urn:schemas-microsoft-com:vml" Requires="v">
                <p:oleObj spid="_x0000_s140394" name="Equation" r:id="rId8" imgW="1447800" imgH="419100" progId="Equation.3">
                  <p:embed/>
                </p:oleObj>
              </mc:Choice>
              <mc:Fallback>
                <p:oleObj name="Equation" r:id="rId8" imgW="1447800" imgH="4191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4365625"/>
                        <a:ext cx="1447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8" name="Object 9"/>
          <p:cNvGraphicFramePr>
            <a:graphicFrameLocks noChangeAspect="1"/>
          </p:cNvGraphicFramePr>
          <p:nvPr/>
        </p:nvGraphicFramePr>
        <p:xfrm>
          <a:off x="3492500" y="5300663"/>
          <a:ext cx="1917700" cy="736600"/>
        </p:xfrm>
        <a:graphic>
          <a:graphicData uri="http://schemas.openxmlformats.org/presentationml/2006/ole">
            <mc:AlternateContent xmlns:mc="http://schemas.openxmlformats.org/markup-compatibility/2006">
              <mc:Choice xmlns:v="urn:schemas-microsoft-com:vml" Requires="v">
                <p:oleObj spid="_x0000_s140395" name="Equation" r:id="rId10" imgW="1917700" imgH="736600" progId="Equation.3">
                  <p:embed/>
                </p:oleObj>
              </mc:Choice>
              <mc:Fallback>
                <p:oleObj name="Equation" r:id="rId10" imgW="1917700" imgH="736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0" y="5300663"/>
                        <a:ext cx="19177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6021388"/>
            <a:ext cx="8856663" cy="338137"/>
          </a:xfrm>
          <a:prstGeom prst="rect">
            <a:avLst/>
          </a:prstGeom>
          <a:noFill/>
        </p:spPr>
        <p:txBody>
          <a:bodyPr>
            <a:spAutoFit/>
          </a:bodyPr>
          <a:lstStyle/>
          <a:p>
            <a:pPr algn="just" eaLnBrk="1" hangingPunct="1">
              <a:defRPr/>
            </a:pPr>
            <a:r>
              <a:rPr lang="it-IT" sz="1600" dirty="0">
                <a:latin typeface="+mn-lt"/>
                <a:cs typeface="Arial" charset="0"/>
              </a:rPr>
              <a:t>Anche questa anomali è simmetrica e si trova che h=x</a:t>
            </a:r>
            <a:r>
              <a:rPr lang="it-IT" sz="1600" baseline="-25000" dirty="0">
                <a:latin typeface="+mn-lt"/>
                <a:cs typeface="Arial" charset="0"/>
              </a:rPr>
              <a:t>1/2</a:t>
            </a:r>
            <a:r>
              <a:rPr lang="it-IT" sz="1600" dirty="0">
                <a:latin typeface="+mn-lt"/>
                <a:cs typeface="Arial" charset="0"/>
              </a:rPr>
              <a:t>.</a:t>
            </a:r>
            <a:endParaRPr lang="it-IT" sz="1600" dirty="0">
              <a:solidFill>
                <a:srgbClr val="FF0000"/>
              </a:solidFill>
              <a:latin typeface="+mn-lt"/>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10224A-736F-4241-9AD7-6D632CF83460}" type="slidenum">
              <a:rPr lang="it-IT" altLang="it-IT" sz="1400" b="1" smtClean="0"/>
              <a:pPr>
                <a:spcBef>
                  <a:spcPct val="0"/>
                </a:spcBef>
                <a:buFontTx/>
                <a:buNone/>
              </a:pPr>
              <a:t>60</a:t>
            </a:fld>
            <a:endParaRPr lang="it-IT" altLang="it-IT" sz="1400" b="1"/>
          </a:p>
        </p:txBody>
      </p:sp>
      <p:pic>
        <p:nvPicPr>
          <p:cNvPr id="252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73238"/>
            <a:ext cx="37671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6" descr="http://89-97-218-226.ip19.fastwebnet.it/web1/science/images/tett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60550"/>
            <a:ext cx="41814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862574" y="3166183"/>
            <a:ext cx="2736304" cy="2264172"/>
          </a:xfrm>
          <a:prstGeom prst="rect">
            <a:avLst/>
          </a:prstGeom>
          <a:solidFill>
            <a:srgbClr val="FFCC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286545" y="1329680"/>
            <a:ext cx="8496944" cy="707886"/>
          </a:xfrm>
          <a:prstGeom prst="rect">
            <a:avLst/>
          </a:prstGeom>
          <a:noFill/>
        </p:spPr>
        <p:txBody>
          <a:bodyPr wrap="square" rtlCol="0">
            <a:spAutoFit/>
          </a:bodyPr>
          <a:lstStyle/>
          <a:p>
            <a:r>
              <a:rPr lang="en-GB" b="0" dirty="0"/>
              <a:t>Il </a:t>
            </a:r>
            <a:r>
              <a:rPr lang="en-GB" b="0" dirty="0" err="1"/>
              <a:t>sollevamento</a:t>
            </a:r>
            <a:r>
              <a:rPr lang="en-GB" b="0" dirty="0"/>
              <a:t> </a:t>
            </a:r>
            <a:r>
              <a:rPr lang="en-GB" b="0" dirty="0" err="1"/>
              <a:t>può</a:t>
            </a:r>
            <a:r>
              <a:rPr lang="en-GB" b="0" dirty="0"/>
              <a:t> </a:t>
            </a:r>
            <a:r>
              <a:rPr lang="en-GB" b="0" dirty="0" err="1"/>
              <a:t>essere</a:t>
            </a:r>
            <a:r>
              <a:rPr lang="en-GB" b="0" dirty="0"/>
              <a:t> </a:t>
            </a:r>
            <a:r>
              <a:rPr lang="en-GB" b="0" dirty="0" err="1"/>
              <a:t>spiegato</a:t>
            </a:r>
            <a:r>
              <a:rPr lang="en-GB" b="0" dirty="0"/>
              <a:t> da un </a:t>
            </a:r>
            <a:r>
              <a:rPr lang="en-GB" b="0" dirty="0" err="1"/>
              <a:t>riassestamento</a:t>
            </a:r>
            <a:r>
              <a:rPr lang="en-GB" b="0" dirty="0"/>
              <a:t> </a:t>
            </a:r>
            <a:r>
              <a:rPr lang="en-GB" b="0" dirty="0" err="1"/>
              <a:t>isostatico</a:t>
            </a:r>
            <a:r>
              <a:rPr lang="en-GB" b="0" dirty="0"/>
              <a:t> </a:t>
            </a:r>
            <a:r>
              <a:rPr lang="en-GB" b="0" dirty="0" err="1"/>
              <a:t>dovuto</a:t>
            </a:r>
            <a:r>
              <a:rPr lang="en-GB" b="0" dirty="0"/>
              <a:t> </a:t>
            </a:r>
            <a:r>
              <a:rPr lang="en-GB" b="0" dirty="0" err="1"/>
              <a:t>alls</a:t>
            </a:r>
            <a:r>
              <a:rPr lang="en-GB" b="0" dirty="0"/>
              <a:t> </a:t>
            </a:r>
            <a:r>
              <a:rPr lang="en-GB" b="0" dirty="0" err="1"/>
              <a:t>scomparsa</a:t>
            </a:r>
            <a:r>
              <a:rPr lang="en-GB" b="0" dirty="0"/>
              <a:t> </a:t>
            </a:r>
            <a:r>
              <a:rPr lang="en-GB" b="0" dirty="0" err="1"/>
              <a:t>della</a:t>
            </a:r>
            <a:r>
              <a:rPr lang="en-GB" b="0" dirty="0"/>
              <a:t> </a:t>
            </a:r>
            <a:r>
              <a:rPr lang="en-GB" b="0" dirty="0" err="1"/>
              <a:t>coltre</a:t>
            </a:r>
            <a:r>
              <a:rPr lang="en-GB" b="0" dirty="0"/>
              <a:t> </a:t>
            </a:r>
            <a:r>
              <a:rPr lang="en-GB" b="0" dirty="0" err="1"/>
              <a:t>glaciale</a:t>
            </a:r>
            <a:r>
              <a:rPr lang="en-GB" b="0" dirty="0"/>
              <a:t>.</a:t>
            </a:r>
            <a:endParaRPr lang="it-IT" b="0" dirty="0"/>
          </a:p>
        </p:txBody>
      </p:sp>
      <p:sp>
        <p:nvSpPr>
          <p:cNvPr id="3" name="TextBox 2"/>
          <p:cNvSpPr txBox="1"/>
          <p:nvPr/>
        </p:nvSpPr>
        <p:spPr>
          <a:xfrm>
            <a:off x="4590349" y="2248529"/>
            <a:ext cx="3888432" cy="707886"/>
          </a:xfrm>
          <a:prstGeom prst="rect">
            <a:avLst/>
          </a:prstGeom>
          <a:noFill/>
        </p:spPr>
        <p:txBody>
          <a:bodyPr wrap="square" rtlCol="0">
            <a:spAutoFit/>
          </a:bodyPr>
          <a:lstStyle/>
          <a:p>
            <a:pPr algn="just"/>
            <a:r>
              <a:rPr lang="en-GB" b="0" dirty="0"/>
              <a:t>La </a:t>
            </a:r>
            <a:r>
              <a:rPr lang="en-GB" b="0" dirty="0" err="1"/>
              <a:t>condizione</a:t>
            </a:r>
            <a:r>
              <a:rPr lang="en-GB" b="0" dirty="0"/>
              <a:t> </a:t>
            </a:r>
            <a:r>
              <a:rPr lang="en-GB" b="0" dirty="0" err="1"/>
              <a:t>isostatica</a:t>
            </a:r>
            <a:r>
              <a:rPr lang="en-GB" b="0" dirty="0"/>
              <a:t> è </a:t>
            </a:r>
            <a:r>
              <a:rPr lang="en-GB" b="0" dirty="0" err="1"/>
              <a:t>alla</a:t>
            </a:r>
            <a:r>
              <a:rPr lang="en-GB" b="0" dirty="0"/>
              <a:t> </a:t>
            </a:r>
            <a:r>
              <a:rPr lang="en-GB" b="0" dirty="0" err="1"/>
              <a:t>profondità</a:t>
            </a:r>
            <a:r>
              <a:rPr lang="en-GB" b="0" dirty="0"/>
              <a:t> D</a:t>
            </a:r>
            <a:r>
              <a:rPr lang="en-GB" b="0" baseline="-25000" dirty="0"/>
              <a:t>1</a:t>
            </a:r>
            <a:r>
              <a:rPr lang="en-GB" b="0" dirty="0"/>
              <a:t>,</a:t>
            </a:r>
            <a:endParaRPr lang="it-IT" b="0" dirty="0"/>
          </a:p>
        </p:txBody>
      </p:sp>
      <p:grpSp>
        <p:nvGrpSpPr>
          <p:cNvPr id="6" name="Group 5"/>
          <p:cNvGrpSpPr/>
          <p:nvPr/>
        </p:nvGrpSpPr>
        <p:grpSpPr>
          <a:xfrm>
            <a:off x="4590349" y="3237887"/>
            <a:ext cx="3938710" cy="1695014"/>
            <a:chOff x="1817162" y="3635151"/>
            <a:chExt cx="3938710" cy="1695014"/>
          </a:xfrm>
        </p:grpSpPr>
        <mc:AlternateContent xmlns:mc="http://schemas.openxmlformats.org/markup-compatibility/2006" xmlns:a14="http://schemas.microsoft.com/office/drawing/2010/main">
          <mc:Choice Requires="a14">
            <p:sp>
              <p:nvSpPr>
                <p:cNvPr id="4" name="TextBox 3"/>
                <p:cNvSpPr txBox="1"/>
                <p:nvPr/>
              </p:nvSpPr>
              <p:spPr>
                <a:xfrm>
                  <a:off x="1835696" y="3635151"/>
                  <a:ext cx="392017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835696" y="3635151"/>
                  <a:ext cx="3920176" cy="307777"/>
                </a:xfrm>
                <a:prstGeom prst="rect">
                  <a:avLst/>
                </a:prstGeom>
                <a:blipFill rotWithShape="0">
                  <a:blip r:embed="rId4"/>
                  <a:stretch>
                    <a:fillRect l="-1089" b="-274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7162" y="4198470"/>
                  <a:ext cx="22116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i="1">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7162" y="4198470"/>
                  <a:ext cx="2211696" cy="307777"/>
                </a:xfrm>
                <a:prstGeom prst="rect">
                  <a:avLst/>
                </a:prstGeom>
                <a:blipFill rotWithShape="0">
                  <a:blip r:embed="rId5"/>
                  <a:stretch>
                    <a:fillRect l="-2204" b="-28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17162" y="4746672"/>
                  <a:ext cx="2095766" cy="583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f>
                          <m:fPr>
                            <m:ctrlPr>
                              <a:rPr lang="en-GB" b="1" i="1" smtClean="0">
                                <a:solidFill>
                                  <a:srgbClr val="0070C0"/>
                                </a:solidFill>
                                <a:latin typeface="Cambria Math" panose="02040503050406030204" pitchFamily="18" charset="0"/>
                                <a:ea typeface="Cambria Math" panose="02040503050406030204" pitchFamily="18" charset="0"/>
                              </a:rPr>
                            </m:ctrlPr>
                          </m:fPr>
                          <m:num>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num>
                          <m:den>
                            <m:r>
                              <a:rPr lang="en-GB" b="1" i="1" smtClean="0">
                                <a:solidFill>
                                  <a:srgbClr val="0070C0"/>
                                </a:solidFill>
                                <a:latin typeface="Cambria Math" panose="02040503050406030204" pitchFamily="18" charset="0"/>
                                <a:ea typeface="Cambria Math" panose="02040503050406030204" pitchFamily="18" charset="0"/>
                              </a:rPr>
                              <m:t>𝝆</m:t>
                            </m:r>
                          </m:den>
                        </m:f>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17162" y="4746672"/>
                  <a:ext cx="2095766" cy="583493"/>
                </a:xfrm>
                <a:prstGeom prst="rect">
                  <a:avLst/>
                </a:prstGeom>
                <a:blipFill rotWithShape="0">
                  <a:blip r:embed="rId6"/>
                  <a:stretch>
                    <a:fillRect/>
                  </a:stretch>
                </a:blipFill>
              </p:spPr>
              <p:txBody>
                <a:bodyPr/>
                <a:lstStyle/>
                <a:p>
                  <a:r>
                    <a:rPr lang="it-IT">
                      <a:noFill/>
                    </a:rPr>
                    <a:t> </a:t>
                  </a:r>
                </a:p>
              </p:txBody>
            </p:sp>
          </mc:Fallback>
        </mc:AlternateContent>
      </p:grpSp>
      <p:sp>
        <p:nvSpPr>
          <p:cNvPr id="7" name="TextBox 6"/>
          <p:cNvSpPr txBox="1"/>
          <p:nvPr/>
        </p:nvSpPr>
        <p:spPr>
          <a:xfrm>
            <a:off x="4556938" y="5088704"/>
            <a:ext cx="4112023" cy="400110"/>
          </a:xfrm>
          <a:prstGeom prst="rect">
            <a:avLst/>
          </a:prstGeom>
          <a:noFill/>
        </p:spPr>
        <p:txBody>
          <a:bodyPr wrap="none" rtlCol="0">
            <a:spAutoFit/>
          </a:bodyPr>
          <a:lstStyle/>
          <a:p>
            <a:r>
              <a:rPr lang="en-GB" b="0" dirty="0"/>
              <a:t>Con D</a:t>
            </a:r>
            <a:r>
              <a:rPr lang="en-GB" b="0" baseline="-25000" dirty="0"/>
              <a:t>1</a:t>
            </a:r>
            <a:r>
              <a:rPr lang="en-GB" b="0" dirty="0"/>
              <a:t>-D</a:t>
            </a:r>
            <a:r>
              <a:rPr lang="en-GB" b="0" baseline="-25000" dirty="0"/>
              <a:t>2</a:t>
            </a:r>
            <a:r>
              <a:rPr lang="en-GB" b="0" dirty="0"/>
              <a:t> </a:t>
            </a:r>
            <a:r>
              <a:rPr lang="en-GB" b="0" dirty="0" err="1"/>
              <a:t>il</a:t>
            </a:r>
            <a:r>
              <a:rPr lang="en-GB" b="0" dirty="0"/>
              <a:t> </a:t>
            </a:r>
            <a:r>
              <a:rPr lang="en-GB" b="0" dirty="0" err="1"/>
              <a:t>sollevamento</a:t>
            </a:r>
            <a:r>
              <a:rPr lang="en-GB" b="0" dirty="0"/>
              <a:t> </a:t>
            </a:r>
            <a:r>
              <a:rPr lang="en-GB" b="0" dirty="0" err="1"/>
              <a:t>osservato</a:t>
            </a:r>
            <a:endParaRPr lang="it-IT" b="0" dirty="0"/>
          </a:p>
        </p:txBody>
      </p:sp>
      <p:sp>
        <p:nvSpPr>
          <p:cNvPr id="10" name="TextBox 9"/>
          <p:cNvSpPr txBox="1"/>
          <p:nvPr/>
        </p:nvSpPr>
        <p:spPr>
          <a:xfrm>
            <a:off x="260977" y="5624778"/>
            <a:ext cx="6072496" cy="400110"/>
          </a:xfrm>
          <a:prstGeom prst="rect">
            <a:avLst/>
          </a:prstGeom>
          <a:noFill/>
        </p:spPr>
        <p:txBody>
          <a:bodyPr wrap="none" rtlCol="0">
            <a:spAutoFit/>
          </a:bodyPr>
          <a:lstStyle/>
          <a:p>
            <a:r>
              <a:rPr lang="en-GB" b="0" dirty="0" err="1"/>
              <a:t>Prendendo</a:t>
            </a:r>
            <a:r>
              <a:rPr lang="en-GB" b="0" dirty="0"/>
              <a:t>: </a:t>
            </a:r>
            <a:r>
              <a:rPr lang="el-GR" b="0" dirty="0">
                <a:solidFill>
                  <a:srgbClr val="0070C0"/>
                </a:solidFill>
              </a:rPr>
              <a:t>ρ</a:t>
            </a:r>
            <a:r>
              <a:rPr lang="en-GB" b="0" dirty="0">
                <a:solidFill>
                  <a:srgbClr val="0070C0"/>
                </a:solidFill>
              </a:rPr>
              <a:t>=0.9 gr/cm</a:t>
            </a:r>
            <a:r>
              <a:rPr lang="en-GB" b="0" baseline="30000" dirty="0">
                <a:solidFill>
                  <a:srgbClr val="0070C0"/>
                </a:solidFill>
              </a:rPr>
              <a:t>3</a:t>
            </a:r>
            <a:r>
              <a:rPr lang="en-GB" b="0" dirty="0">
                <a:solidFill>
                  <a:srgbClr val="0070C0"/>
                </a:solidFill>
              </a:rPr>
              <a:t>, </a:t>
            </a:r>
            <a:r>
              <a:rPr lang="el-GR" b="0" dirty="0">
                <a:solidFill>
                  <a:srgbClr val="0070C0"/>
                </a:solidFill>
              </a:rPr>
              <a:t>ρ</a:t>
            </a:r>
            <a:r>
              <a:rPr lang="en-GB" b="0" baseline="-25000" dirty="0">
                <a:solidFill>
                  <a:srgbClr val="0070C0"/>
                </a:solidFill>
              </a:rPr>
              <a:t>m </a:t>
            </a:r>
            <a:r>
              <a:rPr lang="en-GB" b="0" dirty="0">
                <a:solidFill>
                  <a:srgbClr val="0070C0"/>
                </a:solidFill>
              </a:rPr>
              <a:t>= 3.0 gr/cm </a:t>
            </a:r>
            <a:r>
              <a:rPr lang="en-GB" b="0" baseline="30000" dirty="0">
                <a:solidFill>
                  <a:srgbClr val="0070C0"/>
                </a:solidFill>
              </a:rPr>
              <a:t>3</a:t>
            </a:r>
            <a:r>
              <a:rPr lang="en-GB" b="0" dirty="0">
                <a:solidFill>
                  <a:srgbClr val="0070C0"/>
                </a:solidFill>
              </a:rPr>
              <a:t>, D</a:t>
            </a:r>
            <a:r>
              <a:rPr lang="en-GB" b="0" baseline="-25000" dirty="0">
                <a:solidFill>
                  <a:srgbClr val="0070C0"/>
                </a:solidFill>
              </a:rPr>
              <a:t>1</a:t>
            </a:r>
            <a:r>
              <a:rPr lang="en-GB" b="0" dirty="0">
                <a:solidFill>
                  <a:srgbClr val="0070C0"/>
                </a:solidFill>
              </a:rPr>
              <a:t>-D</a:t>
            </a:r>
            <a:r>
              <a:rPr lang="en-GB" b="0" baseline="-25000" dirty="0">
                <a:solidFill>
                  <a:srgbClr val="0070C0"/>
                </a:solidFill>
              </a:rPr>
              <a:t>2</a:t>
            </a:r>
            <a:r>
              <a:rPr lang="en-GB" b="0" dirty="0">
                <a:solidFill>
                  <a:srgbClr val="0070C0"/>
                </a:solidFill>
              </a:rPr>
              <a:t>=275m </a:t>
            </a:r>
            <a:endParaRPr lang="it-IT" b="0" dirty="0">
              <a:solidFill>
                <a:srgbClr val="0070C0"/>
              </a:solidFill>
            </a:endParaRPr>
          </a:p>
        </p:txBody>
      </p:sp>
      <p:sp>
        <p:nvSpPr>
          <p:cNvPr id="11" name="TextBox 10"/>
          <p:cNvSpPr txBox="1"/>
          <p:nvPr/>
        </p:nvSpPr>
        <p:spPr>
          <a:xfrm>
            <a:off x="260977" y="6014754"/>
            <a:ext cx="2299027" cy="400110"/>
          </a:xfrm>
          <a:prstGeom prst="rect">
            <a:avLst/>
          </a:prstGeom>
          <a:noFill/>
        </p:spPr>
        <p:txBody>
          <a:bodyPr wrap="none" rtlCol="0">
            <a:spAutoFit/>
          </a:bodyPr>
          <a:lstStyle/>
          <a:p>
            <a:r>
              <a:rPr lang="en-GB" b="0" dirty="0"/>
              <a:t>Si </a:t>
            </a:r>
            <a:r>
              <a:rPr lang="en-GB" b="0" dirty="0" err="1"/>
              <a:t>trova</a:t>
            </a:r>
            <a:r>
              <a:rPr lang="en-GB" b="0" dirty="0"/>
              <a:t>:      </a:t>
            </a:r>
            <a:r>
              <a:rPr lang="en-GB" b="0" dirty="0">
                <a:solidFill>
                  <a:srgbClr val="0070C0"/>
                </a:solidFill>
              </a:rPr>
              <a:t>h=920m</a:t>
            </a:r>
            <a:endParaRPr lang="it-IT" b="0" dirty="0">
              <a:solidFill>
                <a:srgbClr val="0070C0"/>
              </a:solidFill>
            </a:endParaRPr>
          </a:p>
        </p:txBody>
      </p:sp>
      <p:sp>
        <p:nvSpPr>
          <p:cNvPr id="13" name="Rectangle 12"/>
          <p:cNvSpPr/>
          <p:nvPr/>
        </p:nvSpPr>
        <p:spPr bwMode="auto">
          <a:xfrm>
            <a:off x="1582654" y="2520461"/>
            <a:ext cx="504056" cy="2520280"/>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1582654" y="2520461"/>
            <a:ext cx="504056" cy="28803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403612" y="2664477"/>
            <a:ext cx="504056" cy="2232248"/>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1438638" y="2520461"/>
            <a:ext cx="0" cy="28803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1" name="Straight Arrow Connector 20"/>
          <p:cNvCxnSpPr/>
          <p:nvPr/>
        </p:nvCxnSpPr>
        <p:spPr bwMode="auto">
          <a:xfrm>
            <a:off x="1870686" y="2808131"/>
            <a:ext cx="0" cy="2232248"/>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6" name="Straight Connector 25"/>
          <p:cNvCxnSpPr/>
          <p:nvPr/>
        </p:nvCxnSpPr>
        <p:spPr bwMode="auto">
          <a:xfrm flipV="1">
            <a:off x="862574" y="3166183"/>
            <a:ext cx="2736304" cy="23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Arrow Connector 29"/>
          <p:cNvCxnSpPr/>
          <p:nvPr/>
        </p:nvCxnSpPr>
        <p:spPr bwMode="auto">
          <a:xfrm>
            <a:off x="1798678" y="3166183"/>
            <a:ext cx="0" cy="187184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32" name="Straight Arrow Connector 31"/>
          <p:cNvCxnSpPr>
            <a:endCxn id="18" idx="2"/>
          </p:cNvCxnSpPr>
          <p:nvPr/>
        </p:nvCxnSpPr>
        <p:spPr bwMode="auto">
          <a:xfrm>
            <a:off x="2655640" y="3166183"/>
            <a:ext cx="0" cy="173054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3" name="TextBox 32"/>
          <p:cNvSpPr txBox="1"/>
          <p:nvPr/>
        </p:nvSpPr>
        <p:spPr>
          <a:xfrm>
            <a:off x="1496378" y="3940113"/>
            <a:ext cx="373820" cy="307777"/>
          </a:xfrm>
          <a:prstGeom prst="rect">
            <a:avLst/>
          </a:prstGeom>
          <a:noFill/>
        </p:spPr>
        <p:txBody>
          <a:bodyPr wrap="none" rtlCol="0">
            <a:spAutoFit/>
          </a:bodyPr>
          <a:lstStyle/>
          <a:p>
            <a:r>
              <a:rPr lang="en-GB" sz="1400" dirty="0"/>
              <a:t>D</a:t>
            </a:r>
            <a:r>
              <a:rPr lang="en-GB" sz="1400" baseline="-25000" dirty="0"/>
              <a:t>1</a:t>
            </a:r>
            <a:endParaRPr lang="it-IT" sz="1400" dirty="0"/>
          </a:p>
        </p:txBody>
      </p:sp>
      <p:sp>
        <p:nvSpPr>
          <p:cNvPr id="37" name="TextBox 36"/>
          <p:cNvSpPr txBox="1"/>
          <p:nvPr/>
        </p:nvSpPr>
        <p:spPr>
          <a:xfrm>
            <a:off x="2607730" y="3816897"/>
            <a:ext cx="373820" cy="307777"/>
          </a:xfrm>
          <a:prstGeom prst="rect">
            <a:avLst/>
          </a:prstGeom>
          <a:noFill/>
        </p:spPr>
        <p:txBody>
          <a:bodyPr wrap="none" rtlCol="0">
            <a:spAutoFit/>
          </a:bodyPr>
          <a:lstStyle/>
          <a:p>
            <a:r>
              <a:rPr lang="en-GB" sz="1400" dirty="0"/>
              <a:t>D</a:t>
            </a:r>
            <a:r>
              <a:rPr lang="en-GB" sz="1400" baseline="-25000" dirty="0"/>
              <a:t>2</a:t>
            </a:r>
            <a:endParaRPr lang="it-IT" sz="1400" dirty="0"/>
          </a:p>
        </p:txBody>
      </p:sp>
      <p:sp>
        <p:nvSpPr>
          <p:cNvPr id="38" name="TextBox 37"/>
          <p:cNvSpPr txBox="1"/>
          <p:nvPr/>
        </p:nvSpPr>
        <p:spPr>
          <a:xfrm>
            <a:off x="1152447" y="2495157"/>
            <a:ext cx="284052" cy="307777"/>
          </a:xfrm>
          <a:prstGeom prst="rect">
            <a:avLst/>
          </a:prstGeom>
          <a:noFill/>
        </p:spPr>
        <p:txBody>
          <a:bodyPr wrap="none" rtlCol="0">
            <a:spAutoFit/>
          </a:bodyPr>
          <a:lstStyle/>
          <a:p>
            <a:r>
              <a:rPr lang="en-GB" sz="1400" dirty="0"/>
              <a:t>h</a:t>
            </a:r>
            <a:endParaRPr lang="it-IT" sz="1400" dirty="0"/>
          </a:p>
        </p:txBody>
      </p:sp>
      <p:sp>
        <p:nvSpPr>
          <p:cNvPr id="39" name="TextBox 38"/>
          <p:cNvSpPr txBox="1"/>
          <p:nvPr/>
        </p:nvSpPr>
        <p:spPr>
          <a:xfrm>
            <a:off x="1809500" y="3652774"/>
            <a:ext cx="343364" cy="307777"/>
          </a:xfrm>
          <a:prstGeom prst="rect">
            <a:avLst/>
          </a:prstGeom>
          <a:noFill/>
        </p:spPr>
        <p:txBody>
          <a:bodyPr wrap="none" rtlCol="0">
            <a:spAutoFit/>
          </a:bodyPr>
          <a:lstStyle/>
          <a:p>
            <a:r>
              <a:rPr lang="en-GB" sz="1400" dirty="0"/>
              <a:t>h</a:t>
            </a:r>
            <a:r>
              <a:rPr lang="en-GB" sz="1400" baseline="-25000" dirty="0"/>
              <a:t>1</a:t>
            </a:r>
            <a:endParaRPr lang="it-IT" sz="1400" dirty="0"/>
          </a:p>
        </p:txBody>
      </p:sp>
      <p:sp>
        <p:nvSpPr>
          <p:cNvPr id="34" name="TextBox 33"/>
          <p:cNvSpPr txBox="1"/>
          <p:nvPr/>
        </p:nvSpPr>
        <p:spPr>
          <a:xfrm>
            <a:off x="1698518" y="2448091"/>
            <a:ext cx="280846" cy="307777"/>
          </a:xfrm>
          <a:prstGeom prst="rect">
            <a:avLst/>
          </a:prstGeom>
          <a:noFill/>
        </p:spPr>
        <p:txBody>
          <a:bodyPr wrap="none" rtlCol="0">
            <a:spAutoFit/>
          </a:bodyPr>
          <a:lstStyle/>
          <a:p>
            <a:r>
              <a:rPr lang="el-GR" sz="1400" dirty="0"/>
              <a:t>ρ</a:t>
            </a:r>
            <a:endParaRPr lang="it-IT" sz="1400" dirty="0"/>
          </a:p>
        </p:txBody>
      </p:sp>
      <p:sp>
        <p:nvSpPr>
          <p:cNvPr id="41" name="TextBox 40"/>
          <p:cNvSpPr txBox="1"/>
          <p:nvPr/>
        </p:nvSpPr>
        <p:spPr>
          <a:xfrm>
            <a:off x="2374794" y="2612214"/>
            <a:ext cx="333746" cy="307777"/>
          </a:xfrm>
          <a:prstGeom prst="rect">
            <a:avLst/>
          </a:prstGeom>
          <a:noFill/>
        </p:spPr>
        <p:txBody>
          <a:bodyPr wrap="none" rtlCol="0">
            <a:spAutoFit/>
          </a:bodyPr>
          <a:lstStyle/>
          <a:p>
            <a:r>
              <a:rPr lang="el-GR" sz="1400" dirty="0"/>
              <a:t>ρ</a:t>
            </a:r>
            <a:r>
              <a:rPr lang="en-GB" sz="1400" baseline="-25000" dirty="0"/>
              <a:t>c</a:t>
            </a:r>
            <a:endParaRPr lang="it-IT" sz="1400" dirty="0"/>
          </a:p>
        </p:txBody>
      </p:sp>
      <p:sp>
        <p:nvSpPr>
          <p:cNvPr id="42" name="TextBox 41"/>
          <p:cNvSpPr txBox="1"/>
          <p:nvPr/>
        </p:nvSpPr>
        <p:spPr>
          <a:xfrm>
            <a:off x="3078571" y="4655247"/>
            <a:ext cx="380232" cy="307777"/>
          </a:xfrm>
          <a:prstGeom prst="rect">
            <a:avLst/>
          </a:prstGeom>
          <a:noFill/>
        </p:spPr>
        <p:txBody>
          <a:bodyPr wrap="none" rtlCol="0">
            <a:spAutoFit/>
          </a:bodyPr>
          <a:lstStyle/>
          <a:p>
            <a:r>
              <a:rPr lang="el-GR" sz="1400" dirty="0"/>
              <a:t>ρ</a:t>
            </a:r>
            <a:r>
              <a:rPr lang="en-GB" sz="1400" baseline="-25000" dirty="0"/>
              <a:t>m</a:t>
            </a:r>
            <a:endParaRPr lang="it-IT" sz="1400" dirty="0"/>
          </a:p>
        </p:txBody>
      </p:sp>
      <p:sp>
        <p:nvSpPr>
          <p:cNvPr id="35" name="Rectangle 34"/>
          <p:cNvSpPr/>
          <p:nvPr/>
        </p:nvSpPr>
        <p:spPr bwMode="auto">
          <a:xfrm>
            <a:off x="2403612" y="4896725"/>
            <a:ext cx="504056" cy="144016"/>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40" name="Straight Connector 39"/>
          <p:cNvCxnSpPr/>
          <p:nvPr/>
        </p:nvCxnSpPr>
        <p:spPr bwMode="auto">
          <a:xfrm>
            <a:off x="862574" y="5038029"/>
            <a:ext cx="2736304" cy="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173FF-9634-4AB0-95AA-1304101F6191}" type="slidenum">
              <a:rPr lang="it-IT" altLang="it-IT" sz="1400" b="1" smtClean="0"/>
              <a:pPr>
                <a:spcBef>
                  <a:spcPct val="0"/>
                </a:spcBef>
                <a:buFontTx/>
                <a:buNone/>
              </a:pPr>
              <a:t>62</a:t>
            </a:fld>
            <a:endParaRPr lang="it-IT" altLang="it-IT" sz="1400" b="1"/>
          </a:p>
        </p:txBody>
      </p:sp>
      <p:pic>
        <p:nvPicPr>
          <p:cNvPr id="257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6538"/>
            <a:ext cx="8428038"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633662"/>
            <a:ext cx="8928100" cy="1570037"/>
          </a:xfrm>
          <a:prstGeom prst="rect">
            <a:avLst/>
          </a:prstGeom>
          <a:noFill/>
        </p:spPr>
        <p:txBody>
          <a:bodyPr>
            <a:spAutoFit/>
          </a:bodyPr>
          <a:lstStyle/>
          <a:p>
            <a:pPr algn="just" eaLnBrk="1" hangingPunct="1">
              <a:defRPr/>
            </a:pPr>
            <a:r>
              <a:rPr lang="it-IT" sz="1600" b="0" dirty="0">
                <a:latin typeface="+mn-lt"/>
                <a:cs typeface="Arial" charset="0"/>
              </a:rPr>
              <a:t>Tutte le correzioni precedenti assumono che il punto di osservazione (nel quale si fà la misura) sia fisso su un punto della Terra (e perciò ruoti con essa). Questa assunzione è violata nelle prospezioni marine ed aeree, poichè il punto di ossrvazione avrà una velocità angolare diversa da quella predetta dalla gravità normale per quella latitudine. Gli errori che ne derivano sono grandi specie se la velocità relativa, V, del punto di osservazione ha una componente nella direzione est-ovest. La correzione di Eötvös è data dalla formula: </a:t>
            </a:r>
          </a:p>
        </p:txBody>
      </p:sp>
      <p:sp>
        <p:nvSpPr>
          <p:cNvPr id="12" name="TextBox 11"/>
          <p:cNvSpPr txBox="1"/>
          <p:nvPr/>
        </p:nvSpPr>
        <p:spPr>
          <a:xfrm>
            <a:off x="2987824" y="1062726"/>
            <a:ext cx="231616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EÖTVÖS</a:t>
            </a:r>
          </a:p>
        </p:txBody>
      </p:sp>
      <p:sp>
        <p:nvSpPr>
          <p:cNvPr id="2" name="Rectangle 1">
            <a:extLst>
              <a:ext uri="{FF2B5EF4-FFF2-40B4-BE49-F238E27FC236}">
                <a16:creationId xmlns:a16="http://schemas.microsoft.com/office/drawing/2014/main" id="{B330797A-31A1-4D3E-B098-42CCA9AFF324}"/>
              </a:ext>
            </a:extLst>
          </p:cNvPr>
          <p:cNvSpPr/>
          <p:nvPr/>
        </p:nvSpPr>
        <p:spPr>
          <a:xfrm>
            <a:off x="107950" y="3549021"/>
            <a:ext cx="8739848" cy="2062103"/>
          </a:xfrm>
          <a:prstGeom prst="rect">
            <a:avLst/>
          </a:prstGeom>
        </p:spPr>
        <p:txBody>
          <a:bodyPr wrap="square">
            <a:spAutoFit/>
          </a:bodyPr>
          <a:lstStyle/>
          <a:p>
            <a:pPr algn="just"/>
            <a:r>
              <a:rPr lang="it-IT" sz="1600" b="0" dirty="0"/>
              <a:t>Se l'oggetto in movimento ha una componente di velocità verso ovest, l'accelerazione di </a:t>
            </a:r>
            <a:r>
              <a:rPr lang="it-IT" sz="1600" b="0" dirty="0" err="1"/>
              <a:t>Eötvös</a:t>
            </a:r>
            <a:r>
              <a:rPr lang="it-IT" sz="1600" b="0" dirty="0"/>
              <a:t> aumenta la gravità misurata. Se le misurazioni della gravità vengono effettuate su una piattaforma mobile (ad esempio, durante una ricerca), la gravità misurata deve essere corretta per consentire l'effetto </a:t>
            </a:r>
            <a:r>
              <a:rPr lang="it-IT" sz="1600" b="0" dirty="0" err="1"/>
              <a:t>Eötvös</a:t>
            </a:r>
            <a:r>
              <a:rPr lang="it-IT" sz="1600" b="0" dirty="0"/>
              <a:t>. Per una nave che naviga verso est a 10 km h-1 a 45 ° di latitudine, la correzione di </a:t>
            </a:r>
            <a:r>
              <a:rPr lang="it-IT" sz="1600" b="0" dirty="0" err="1"/>
              <a:t>Eötvös</a:t>
            </a:r>
            <a:r>
              <a:rPr lang="it-IT" sz="1600" b="0" dirty="0"/>
              <a:t> è 28,6 </a:t>
            </a:r>
            <a:r>
              <a:rPr lang="it-IT" sz="1600" b="0" dirty="0" err="1"/>
              <a:t>mgal</a:t>
            </a:r>
            <a:r>
              <a:rPr lang="it-IT" sz="1600" b="0" dirty="0"/>
              <a:t>; in un aereo che vola verso est a 300 km h-1 la correzione è di 856 </a:t>
            </a:r>
            <a:r>
              <a:rPr lang="it-IT" sz="1600" b="0" dirty="0" err="1"/>
              <a:t>mgal</a:t>
            </a:r>
            <a:r>
              <a:rPr lang="it-IT" sz="1600" b="0" dirty="0"/>
              <a:t>.</a:t>
            </a:r>
          </a:p>
          <a:p>
            <a:pPr algn="just"/>
            <a:endParaRPr lang="it-IT" sz="1600" b="0" dirty="0"/>
          </a:p>
          <a:p>
            <a:pPr algn="just"/>
            <a:r>
              <a:rPr lang="it-IT" sz="1600" b="0" dirty="0"/>
              <a:t>La correzione di </a:t>
            </a:r>
            <a:r>
              <a:rPr lang="it-IT" sz="1600" b="0" dirty="0" err="1"/>
              <a:t>Eötvös</a:t>
            </a:r>
            <a:r>
              <a:rPr lang="it-IT" sz="1600" b="0" dirty="0"/>
              <a:t> può essere eseguita in modo soddisfacente nelle indagini sulla gravità marina e i recenti progressi tecnici ora la rendono fattibile nell'</a:t>
            </a:r>
            <a:r>
              <a:rPr lang="it-IT" sz="1600" b="0" dirty="0" err="1"/>
              <a:t>aerogravimetria</a:t>
            </a:r>
            <a:r>
              <a:rPr lang="it-IT" sz="1600" b="0" dirty="0"/>
              <a:t>.</a:t>
            </a:r>
            <a:endParaRPr lang="en-US" sz="16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0E697E-1795-4959-A8F8-F62F330A9610}" type="slidenum">
              <a:rPr lang="it-IT" altLang="it-IT" sz="1400" b="1" smtClean="0"/>
              <a:pPr>
                <a:spcBef>
                  <a:spcPct val="0"/>
                </a:spcBef>
                <a:buFontTx/>
                <a:buNone/>
              </a:pPr>
              <a:t>7</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infinita</a:t>
            </a:r>
          </a:p>
        </p:txBody>
      </p:sp>
      <p:sp>
        <p:nvSpPr>
          <p:cNvPr id="11" name="TextBox 10"/>
          <p:cNvSpPr txBox="1"/>
          <p:nvPr/>
        </p:nvSpPr>
        <p:spPr>
          <a:xfrm>
            <a:off x="107950" y="1446213"/>
            <a:ext cx="8928100" cy="338137"/>
          </a:xfrm>
          <a:prstGeom prst="rect">
            <a:avLst/>
          </a:prstGeom>
          <a:noFill/>
        </p:spPr>
        <p:txBody>
          <a:bodyPr>
            <a:spAutoFit/>
          </a:bodyPr>
          <a:lstStyle/>
          <a:p>
            <a:pPr algn="just" eaLnBrk="1" hangingPunct="1">
              <a:defRPr/>
            </a:pPr>
            <a:r>
              <a:rPr lang="it-IT" sz="1600" dirty="0">
                <a:latin typeface="+mn-lt"/>
                <a:cs typeface="Arial" charset="0"/>
              </a:rPr>
              <a:t>Già calcolato il campo nel caso della correzione di Bouguer</a:t>
            </a:r>
          </a:p>
        </p:txBody>
      </p:sp>
      <p:sp>
        <p:nvSpPr>
          <p:cNvPr id="16" name="TextBox 15"/>
          <p:cNvSpPr txBox="1"/>
          <p:nvPr/>
        </p:nvSpPr>
        <p:spPr>
          <a:xfrm>
            <a:off x="107950" y="2205038"/>
            <a:ext cx="8928100" cy="830262"/>
          </a:xfrm>
          <a:prstGeom prst="rect">
            <a:avLst/>
          </a:prstGeom>
          <a:noFill/>
        </p:spPr>
        <p:txBody>
          <a:bodyPr>
            <a:spAutoFit/>
          </a:bodyPr>
          <a:lstStyle/>
          <a:p>
            <a:pPr algn="just" eaLnBrk="1" hangingPunct="1">
              <a:defRPr/>
            </a:pPr>
            <a:r>
              <a:rPr lang="it-IT" sz="1600" dirty="0">
                <a:latin typeface="+mn-lt"/>
                <a:cs typeface="Arial" charset="0"/>
              </a:rPr>
              <a:t>con H spessore della piastra. Da notare che l’attrazione non dipende dalla posizione! Applicabili in regioni a strutture piane e da una buona stima dello spessore (per un particolare contrasto di densità) necessario a spiegare una certa anomalia. </a:t>
            </a:r>
          </a:p>
        </p:txBody>
      </p:sp>
      <p:graphicFrame>
        <p:nvGraphicFramePr>
          <p:cNvPr id="142342" name="Object 8"/>
          <p:cNvGraphicFramePr>
            <a:graphicFrameLocks noChangeAspect="1"/>
          </p:cNvGraphicFramePr>
          <p:nvPr/>
        </p:nvGraphicFramePr>
        <p:xfrm>
          <a:off x="4140200" y="1844675"/>
          <a:ext cx="1033463" cy="288925"/>
        </p:xfrm>
        <a:graphic>
          <a:graphicData uri="http://schemas.openxmlformats.org/presentationml/2006/ole">
            <mc:AlternateContent xmlns:mc="http://schemas.openxmlformats.org/markup-compatibility/2006">
              <mc:Choice xmlns:v="urn:schemas-microsoft-com:vml" Requires="v">
                <p:oleObj spid="_x0000_s142441" name="Equation" r:id="rId4" imgW="774364" imgH="215806" progId="Equation.3">
                  <p:embed/>
                </p:oleObj>
              </mc:Choice>
              <mc:Fallback>
                <p:oleObj name="Equation" r:id="rId4" imgW="774364" imgH="215806"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844675"/>
                        <a:ext cx="1033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851275" y="3017838"/>
            <a:ext cx="2089150" cy="33972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semi-infinita</a:t>
            </a:r>
          </a:p>
        </p:txBody>
      </p:sp>
      <p:sp>
        <p:nvSpPr>
          <p:cNvPr id="23" name="TextBox 22"/>
          <p:cNvSpPr txBox="1"/>
          <p:nvPr/>
        </p:nvSpPr>
        <p:spPr>
          <a:xfrm>
            <a:off x="107950" y="3357563"/>
            <a:ext cx="8928100" cy="338137"/>
          </a:xfrm>
          <a:prstGeom prst="rect">
            <a:avLst/>
          </a:prstGeom>
          <a:noFill/>
        </p:spPr>
        <p:txBody>
          <a:bodyPr>
            <a:spAutoFit/>
          </a:bodyPr>
          <a:lstStyle/>
          <a:p>
            <a:pPr algn="just" eaLnBrk="1" hangingPunct="1">
              <a:defRPr/>
            </a:pPr>
            <a:r>
              <a:rPr lang="it-IT" sz="1600" dirty="0">
                <a:latin typeface="+mn-lt"/>
                <a:cs typeface="Arial" charset="0"/>
              </a:rPr>
              <a:t>Ad esempio una struttura piana interrotta da una faglia verticale (l’altra metà erosa o a grandi profondità)</a:t>
            </a:r>
          </a:p>
        </p:txBody>
      </p:sp>
      <p:pic>
        <p:nvPicPr>
          <p:cNvPr id="1423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9725"/>
            <a:ext cx="30972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34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442" name="Equation" r:id="rId7" imgW="114151" imgH="215619" progId="Equation.3">
                  <p:embed/>
                </p:oleObj>
              </mc:Choice>
              <mc:Fallback>
                <p:oleObj name="Equation" r:id="rId7" imgW="114151" imgH="21561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2347" name="Object 7"/>
          <p:cNvGraphicFramePr>
            <a:graphicFrameLocks noChangeAspect="1"/>
          </p:cNvGraphicFramePr>
          <p:nvPr/>
        </p:nvGraphicFramePr>
        <p:xfrm>
          <a:off x="4846638" y="4437063"/>
          <a:ext cx="1685925" cy="471487"/>
        </p:xfrm>
        <a:graphic>
          <a:graphicData uri="http://schemas.openxmlformats.org/presentationml/2006/ole">
            <mc:AlternateContent xmlns:mc="http://schemas.openxmlformats.org/markup-compatibility/2006">
              <mc:Choice xmlns:v="urn:schemas-microsoft-com:vml" Requires="v">
                <p:oleObj spid="_x0000_s142443" name="Equation" r:id="rId9" imgW="1638300" imgH="457200" progId="Equation.3">
                  <p:embed/>
                </p:oleObj>
              </mc:Choice>
              <mc:Fallback>
                <p:oleObj name="Equation" r:id="rId9" imgW="1638300" imgH="4572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6638" y="4437063"/>
                        <a:ext cx="1685925"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2683D5-CF90-421C-8FBE-9769AE5984AA}" type="slidenum">
              <a:rPr lang="it-IT" altLang="it-IT" sz="1400" b="1" smtClean="0"/>
              <a:pPr>
                <a:spcBef>
                  <a:spcPct val="0"/>
                </a:spcBef>
                <a:buFontTx/>
                <a:buNone/>
              </a:pPr>
              <a:t>8</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finita</a:t>
            </a:r>
          </a:p>
        </p:txBody>
      </p:sp>
      <p:sp>
        <p:nvSpPr>
          <p:cNvPr id="11" name="TextBox 10"/>
          <p:cNvSpPr txBox="1"/>
          <p:nvPr/>
        </p:nvSpPr>
        <p:spPr>
          <a:xfrm>
            <a:off x="107950" y="1446213"/>
            <a:ext cx="8928100" cy="584200"/>
          </a:xfrm>
          <a:prstGeom prst="rect">
            <a:avLst/>
          </a:prstGeom>
          <a:noFill/>
        </p:spPr>
        <p:txBody>
          <a:bodyPr>
            <a:spAutoFit/>
          </a:bodyPr>
          <a:lstStyle/>
          <a:p>
            <a:pPr algn="just" eaLnBrk="1" hangingPunct="1">
              <a:defRPr/>
            </a:pPr>
            <a:r>
              <a:rPr lang="it-IT" sz="1600" dirty="0">
                <a:latin typeface="+mn-lt"/>
                <a:cs typeface="Arial" charset="0"/>
              </a:rPr>
              <a:t>L’anomalia di gravità è proporzionale all’angolo sotteso dalle estremità nel punto di osservazione ed allo spessore della piastra. </a:t>
            </a:r>
          </a:p>
        </p:txBody>
      </p:sp>
      <p:graphicFrame>
        <p:nvGraphicFramePr>
          <p:cNvPr id="144389"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4486"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439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492375"/>
            <a:ext cx="3419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391" name="Object 3"/>
          <p:cNvGraphicFramePr>
            <a:graphicFrameLocks noChangeAspect="1"/>
          </p:cNvGraphicFramePr>
          <p:nvPr/>
        </p:nvGraphicFramePr>
        <p:xfrm>
          <a:off x="5129213" y="3357563"/>
          <a:ext cx="2428875" cy="503237"/>
        </p:xfrm>
        <a:graphic>
          <a:graphicData uri="http://schemas.openxmlformats.org/presentationml/2006/ole">
            <mc:AlternateContent xmlns:mc="http://schemas.openxmlformats.org/markup-compatibility/2006">
              <mc:Choice xmlns:v="urn:schemas-microsoft-com:vml" Requires="v">
                <p:oleObj spid="_x0000_s144487" name="Equation" r:id="rId7" imgW="2209800" imgH="457200" progId="Equation.3">
                  <p:embed/>
                </p:oleObj>
              </mc:Choice>
              <mc:Fallback>
                <p:oleObj name="Equation" r:id="rId7" imgW="2209800" imgH="4572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213" y="3357563"/>
                        <a:ext cx="24288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392" name="Object 8"/>
          <p:cNvGraphicFramePr>
            <a:graphicFrameLocks noChangeAspect="1"/>
          </p:cNvGraphicFramePr>
          <p:nvPr/>
        </p:nvGraphicFramePr>
        <p:xfrm>
          <a:off x="5673725" y="2565400"/>
          <a:ext cx="1135063" cy="288925"/>
        </p:xfrm>
        <a:graphic>
          <a:graphicData uri="http://schemas.openxmlformats.org/presentationml/2006/ole">
            <mc:AlternateContent xmlns:mc="http://schemas.openxmlformats.org/markup-compatibility/2006">
              <mc:Choice xmlns:v="urn:schemas-microsoft-com:vml" Requires="v">
                <p:oleObj spid="_x0000_s144488" name="Equation" r:id="rId9" imgW="850531" imgH="215806" progId="Equation.3">
                  <p:embed/>
                </p:oleObj>
              </mc:Choice>
              <mc:Fallback>
                <p:oleObj name="Equation" r:id="rId9" imgW="850531" imgH="215806"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3725" y="2565400"/>
                        <a:ext cx="11350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3A7C86-C037-4634-9E43-3E30EC098D37}" type="slidenum">
              <a:rPr lang="it-IT" altLang="it-IT" sz="1400" b="1" smtClean="0"/>
              <a:pPr>
                <a:spcBef>
                  <a:spcPct val="0"/>
                </a:spcBef>
                <a:buFontTx/>
                <a:buNone/>
              </a:pPr>
              <a:t>9</a:t>
            </a:fld>
            <a:endParaRPr lang="it-IT" altLang="it-IT" sz="1400" b="1"/>
          </a:p>
        </p:txBody>
      </p:sp>
      <p:sp>
        <p:nvSpPr>
          <p:cNvPr id="13" name="TextBox 12"/>
          <p:cNvSpPr txBox="1"/>
          <p:nvPr/>
        </p:nvSpPr>
        <p:spPr>
          <a:xfrm>
            <a:off x="2843213" y="1125538"/>
            <a:ext cx="4249737"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643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72"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6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1628775"/>
            <a:ext cx="28559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68313" y="6011863"/>
            <a:ext cx="3490912" cy="585787"/>
          </a:xfrm>
          <a:prstGeom prst="rect">
            <a:avLst/>
          </a:prstGeom>
          <a:noFill/>
        </p:spPr>
        <p:txBody>
          <a:bodyPr>
            <a:spAutoFit/>
          </a:bodyPr>
          <a:lstStyle/>
          <a:p>
            <a:pPr algn="just" eaLnBrk="1" hangingPunct="1">
              <a:defRPr/>
            </a:pPr>
            <a:r>
              <a:rPr lang="it-IT" sz="1600" dirty="0">
                <a:latin typeface="+mn-lt"/>
                <a:cs typeface="Arial" charset="0"/>
              </a:rPr>
              <a:t>Scomposizione anomalie in campo regionale e locale</a:t>
            </a:r>
          </a:p>
        </p:txBody>
      </p:sp>
      <p:pic>
        <p:nvPicPr>
          <p:cNvPr id="146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628775"/>
            <a:ext cx="25955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076825" y="5805488"/>
            <a:ext cx="3490913" cy="830262"/>
          </a:xfrm>
          <a:prstGeom prst="rect">
            <a:avLst/>
          </a:prstGeom>
          <a:noFill/>
        </p:spPr>
        <p:txBody>
          <a:bodyPr>
            <a:spAutoFit/>
          </a:bodyPr>
          <a:lstStyle/>
          <a:p>
            <a:pPr algn="just" eaLnBrk="1" hangingPunct="1">
              <a:defRPr/>
            </a:pPr>
            <a:r>
              <a:rPr lang="it-IT" sz="1600" dirty="0">
                <a:latin typeface="+mn-lt"/>
                <a:cs typeface="Arial" charset="0"/>
              </a:rPr>
              <a:t>Uso della derivata prima e seconda nell’interpretazione delle anomalie del campo di gravità.</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CTUREPATH" val="..\ART\17_12.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14118</TotalTime>
  <Words>2367</Words>
  <Application>Microsoft Office PowerPoint</Application>
  <PresentationFormat>On-screen Show (4:3)</PresentationFormat>
  <Paragraphs>288</Paragraphs>
  <Slides>63</Slides>
  <Notes>63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Cambria Math</vt:lpstr>
      <vt:lpstr>Chalkboard</vt:lpstr>
      <vt:lpstr>Comic Sans MS</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328</cp:revision>
  <dcterms:created xsi:type="dcterms:W3CDTF">2002-06-02T19:22:06Z</dcterms:created>
  <dcterms:modified xsi:type="dcterms:W3CDTF">2022-12-13T17:14:23Z</dcterms:modified>
</cp:coreProperties>
</file>