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2" r:id="rId12"/>
    <p:sldId id="273" r:id="rId13"/>
    <p:sldId id="274" r:id="rId14"/>
    <p:sldId id="275" r:id="rId15"/>
    <p:sldId id="27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120" d="100"/>
          <a:sy n="120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5555293-6EDF-430B-88A8-FA70089425B3}" type="slidenum">
              <a:rPr lang="en-GB" sz="1400" b="0" strike="noStrike" spc="-1">
                <a:latin typeface="Times New Roman"/>
              </a:rPr>
              <a:t>‹N›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93D59D14-C08A-48C5-9389-E85EF5DCE225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3886200" y="868680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237031DF-1C0B-4CDC-A5E1-5F81ECA7E7FB}" type="slidenum">
              <a:rPr lang="it-IT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17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456C9B8B-8107-4D50-B1DD-2B59B452DFD2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10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4AC57908-C2F7-40E7-905E-C80FD353B070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C8FD8853-AD39-4E06-A16A-F2FAF8FAAF61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12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668A7DB4-6C25-4FD5-96F2-CC846561F4EC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13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2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167C281C-8750-4120-B8A0-20E67D49CB73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E1B26308-14B4-4EA5-B3B3-26E418DBA35C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15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37" name="CustomShape 2"/>
          <p:cNvSpPr/>
          <p:nvPr/>
        </p:nvSpPr>
        <p:spPr>
          <a:xfrm>
            <a:off x="3886200" y="868680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3A354E5-A720-44E4-92EB-CC70DB025C0A}" type="slidenum">
              <a:rPr lang="it-IT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15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987EADBB-1943-4264-B2F3-2579FDD6A123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2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18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8081FE86-1D4A-4AD8-B1D7-4BA4C284089C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3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1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52470490-308F-4516-91FC-39BEB4F6D579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4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1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A34E2459-EABC-4E33-ACDC-FCFC655867C0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5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1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5400CE9B-1775-4FC2-BBBA-258B94CEF856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6BECE8E8-47E2-4B1A-8705-466C8F647B33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7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47276281-E7C5-4AAA-B884-C85BA2C8979D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/>
          <p:nvPr/>
        </p:nvSpPr>
        <p:spPr>
          <a:xfrm>
            <a:off x="3886200" y="8686800"/>
            <a:ext cx="296928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330CD3C2-2D6B-4339-9CA8-8810B9C9432A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9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2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9B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 hidden="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1898640" y="1371600"/>
            <a:ext cx="683784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ts val="2188"/>
              </a:lnSpc>
              <a:buNone/>
            </a:pPr>
            <a:r>
              <a:rPr lang="it-IT" sz="2000" b="0" strike="noStrike" spc="-1">
                <a:solidFill>
                  <a:srgbClr val="FFFFFF"/>
                </a:solidFill>
                <a:latin typeface="Garamond"/>
                <a:ea typeface="ＭＳ Ｐゴシック"/>
              </a:rPr>
              <a:t>Università degli studi di Trieste – Anno Accademico 2022/2023</a:t>
            </a:r>
            <a:endParaRPr lang="en-GB" sz="2000" b="0" strike="noStrike" spc="-1">
              <a:latin typeface="Arial"/>
            </a:endParaRPr>
          </a:p>
          <a:p>
            <a:pPr>
              <a:lnSpc>
                <a:spcPts val="2188"/>
              </a:lnSpc>
              <a:buNone/>
            </a:pPr>
            <a:r>
              <a:rPr lang="it-IT" sz="2000" b="0" strike="noStrike" spc="-1">
                <a:solidFill>
                  <a:srgbClr val="FFFFFF"/>
                </a:solidFill>
                <a:latin typeface="Garamond"/>
                <a:ea typeface="ＭＳ Ｐゴシック"/>
              </a:rPr>
              <a:t>Corso di laurea di Scienze del Governo e Politiche Pubbliche</a:t>
            </a:r>
            <a:endParaRPr lang="en-GB" sz="2000" b="0" strike="noStrike" spc="-1">
              <a:latin typeface="Arial"/>
            </a:endParaRPr>
          </a:p>
          <a:p>
            <a:pPr>
              <a:lnSpc>
                <a:spcPts val="2188"/>
              </a:lnSpc>
              <a:buNone/>
            </a:pPr>
            <a:endParaRPr lang="en-GB" sz="2000" b="0" strike="noStrike" spc="-1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886040" y="3860640"/>
            <a:ext cx="7129800" cy="79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4800" b="0" strike="noStrike" spc="-1">
                <a:solidFill>
                  <a:srgbClr val="FFFFFF"/>
                </a:solidFill>
                <a:latin typeface="Trebuchet MS"/>
                <a:ea typeface="ＭＳ Ｐゴシック"/>
              </a:rPr>
              <a:t>Tecnica delle ricerche sociali</a:t>
            </a:r>
            <a:endParaRPr lang="en-GB" sz="4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GB" sz="3200" b="0" strike="noStrike" spc="-1">
                <a:solidFill>
                  <a:srgbClr val="FFFFFF"/>
                </a:solidFill>
                <a:latin typeface="Trebuchet MS"/>
                <a:ea typeface="ＭＳ Ｐゴシック"/>
              </a:rPr>
              <a:t>Lezione “Il disegno della ricerca qualitativa”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1886040" y="2666880"/>
            <a:ext cx="6882480" cy="41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  <a:buNone/>
            </a:pPr>
            <a:r>
              <a:rPr lang="en-US" sz="1800" b="0" i="1" strike="noStrike" spc="-1">
                <a:solidFill>
                  <a:srgbClr val="FFFFFF"/>
                </a:solidFill>
                <a:latin typeface="Trebuchet MS"/>
                <a:ea typeface="ＭＳ Ｐゴシック"/>
              </a:rPr>
              <a:t>Francesco Miele</a:t>
            </a:r>
            <a:endParaRPr lang="en-GB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Es.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Estensione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studio di Gary Alan Fine (1996)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Scopo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studio: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analizzare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aspetti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estetici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organizzativi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considerazione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Fine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due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ristoranti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USA,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nel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italiano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000" b="0" strike="noStrike" spc="-1" dirty="0">
              <a:latin typeface="Arial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Step per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raggiungere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scelta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Preliminare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conoscenza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presume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ad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influire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non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tradizione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culinaria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ma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grado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prestigio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servizio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specificazione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porre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confronto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elaborando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«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argomentazione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prolettica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» (Walton, 2009), ossia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considerando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obiezioni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propri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argomenti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elaborando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contro-argomentazioni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2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Esaminare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contro-argomentazioni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1.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Accettabilità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premesse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l’insieme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assunzioni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presunzioni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guidano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selezione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Vi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due tipi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assunti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costruiti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per es.,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letteratura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interviste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esplorative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):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Assunti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irrilevanza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decidere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priori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alcune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dimensioni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non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ricette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formazione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pregressa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camerieri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debolezza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questi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assunti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può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compromettere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con forza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possibilità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estensione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Assunti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decidere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priori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alcune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dimensioni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suddivisione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degli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spazi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Se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nel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corso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scopre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alcune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dimensioni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suddivisione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degli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spazi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ristoranti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necessario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includere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corso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d’opera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000" b="0" strike="noStrike" spc="-1" dirty="0">
              <a:latin typeface="Arial"/>
            </a:endParaRPr>
          </a:p>
        </p:txBody>
      </p:sp>
      <p:sp>
        <p:nvSpPr>
          <p:cNvPr id="144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Esaminare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contro-argomentazioni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9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2.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premesse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un’argomentazione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cioè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l’insieme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proposizioni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individuano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comparazioni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necessarie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rendere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legittima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l’estensione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attesi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misura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rapporto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cui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muove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lo studio.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Testare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premesse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un’argomentazione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avviene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valutando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legittimità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degli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assunti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irrilevanza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loro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base.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400" b="0" strike="noStrike" spc="-1" dirty="0">
              <a:latin typeface="Arial"/>
            </a:endParaRPr>
          </a:p>
        </p:txBody>
      </p:sp>
      <p:sp>
        <p:nvSpPr>
          <p:cNvPr id="150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54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Esaminare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contro-argomentazioni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5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2500" lnSpcReduction="20000"/>
          </a:bodyPr>
          <a:lstStyle/>
          <a:p>
            <a:pPr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3.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Sufficienza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forza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un’argomentazione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prolettica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–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elaborata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per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dimostrare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elementi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considerati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sufficienti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quesito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iniziale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poggia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innanzitutto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fattori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quantitativi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utili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estensione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predicabilità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due sensi: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dal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studiato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quelli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non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studiati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cui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pretende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applicare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propri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quanti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considerare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per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arrivare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conclusioni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estendibili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ad un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popolazione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Il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numero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cruciale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dovrà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auspicabilmente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essere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un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multiplo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combinazioni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comparative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messe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tema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grandi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vs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piccoli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ristoranti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bassa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vs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qualità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=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almeno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4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dentro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il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quante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osservazioni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/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interviste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/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compiere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per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riuscire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comprendere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quel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Ad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esempio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alternare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osservazione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preparazioni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sofisticate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osservazioni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preparazioni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ordinarie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6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Appropriatezza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metodo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1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9000"/>
          </a:bodyPr>
          <a:lstStyle/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Adeguatezza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epistemica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Congruenza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empirico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selezionato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da un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e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tecnica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dall’altro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 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Relazione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materiale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empirico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acquisito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le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tecniche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cui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verrà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sottoposta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La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documentazione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empirica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deve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avere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caratteristiche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richieste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procedura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propone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impiegare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</a:t>
            </a:r>
          </a:p>
          <a:p>
            <a:pPr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Adeguatezza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pragmatica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valutazione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fattibilità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metodo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capacità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metterlo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atto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maniera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competente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ottenere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l’accesso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al campo,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evitare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risvolti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eticamente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dubbi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2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4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2"/>
          <p:cNvSpPr/>
          <p:nvPr/>
        </p:nvSpPr>
        <p:spPr>
          <a:xfrm>
            <a:off x="5598360" y="1783800"/>
            <a:ext cx="3064680" cy="288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buNone/>
            </a:pPr>
            <a:r>
              <a:rPr lang="en-US" sz="2900" b="0" strike="noStrike" spc="-1">
                <a:solidFill>
                  <a:srgbClr val="FFFFFF"/>
                </a:solidFill>
                <a:latin typeface="Arial"/>
                <a:ea typeface="DejaVu Sans"/>
              </a:rPr>
              <a:t>Capitolo 2 "Il disegno della ricerca qualitativa""</a:t>
            </a:r>
            <a:endParaRPr lang="en-GB" sz="2900" b="0" strike="noStrike" spc="-1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r>
              <a:rPr lang="en-US" sz="2900" b="0" strike="noStrike" spc="-1">
                <a:solidFill>
                  <a:srgbClr val="FFFFFF"/>
                </a:solidFill>
                <a:latin typeface="Arial"/>
                <a:ea typeface="DejaVu Sans"/>
              </a:rPr>
              <a:t>Pp 39-54.</a:t>
            </a:r>
            <a:endParaRPr lang="en-GB" sz="2900" b="0" strike="noStrike" spc="-1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900" b="0" strike="noStrike" spc="-1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900" b="0" strike="noStrike" spc="-1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900" b="0" strike="noStrike" spc="-1">
              <a:latin typeface="Arial"/>
            </a:endParaRPr>
          </a:p>
        </p:txBody>
      </p:sp>
      <p:sp>
        <p:nvSpPr>
          <p:cNvPr id="170" name="Freeform: Shape 58"/>
          <p:cNvSpPr/>
          <p:nvPr/>
        </p:nvSpPr>
        <p:spPr>
          <a:xfrm flipH="1" flipV="1">
            <a:off x="-720" y="0"/>
            <a:ext cx="5390280" cy="6857280"/>
          </a:xfrm>
          <a:custGeom>
            <a:avLst/>
            <a:gdLst/>
            <a:ahLst/>
            <a:cxnLst/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Immagine 2"/>
          <p:cNvSpPr/>
          <p:nvPr/>
        </p:nvSpPr>
        <p:spPr>
          <a:xfrm>
            <a:off x="0" y="0"/>
            <a:ext cx="5270760" cy="685728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Il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disegno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qualitativa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4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Prefigurazione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dell’itinerario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un piano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flessibile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solitamente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frutto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negoziazione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con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diversi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attori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 per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indicare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passi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comporranno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percorso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Consente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ottenere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l’autorizzazione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realizzazione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proprio studio da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del/la supervisor o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fondi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necessari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realizzazione</a:t>
            </a:r>
            <a:r>
              <a:rPr lang="en-US" sz="2000" b="0" strike="noStrike" spc="-1" dirty="0">
                <a:solidFill>
                  <a:srgbClr val="2C2C2C"/>
                </a:solidFill>
                <a:latin typeface="Corbel"/>
                <a:ea typeface="DejaVu Sans"/>
              </a:rPr>
              <a:t>. </a:t>
            </a:r>
            <a:endParaRPr lang="en-GB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000" b="0" strike="noStrike" spc="-1" dirty="0">
              <a:latin typeface="Arial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Specificazione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cui lo studio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intende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qualificazione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rilevanza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-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cosa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L’individuazione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empirico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- 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dove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descrizione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metodo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intende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risposta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agli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interrogativi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- 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come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5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empirico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0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5000"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1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sociale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E’ un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tipo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agire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strategico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finalizzato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all’elaborazione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risposte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plausibili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rilevanti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Rispondere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sul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come di uno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specifico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sociale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Sanchez-Jankowski, 1991). 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Descrivere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cultura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catturarne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complessità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Kunda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1992). 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Controllo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ipotesi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dedotte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teoria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200" b="0" strike="noStrike" spc="-1" dirty="0">
              <a:latin typeface="Arial"/>
            </a:endParaRPr>
          </a:p>
          <a:p>
            <a:pPr marL="342900" indent="-342900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cui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qualitativa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propone di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elaborare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risposta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può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essere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o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meno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nella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forma di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ipotesi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 e/o di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dar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come di un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fenomeno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sociale</a:t>
            </a:r>
            <a:r>
              <a:rPr lang="en-US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Ammissibilità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etica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pragmatica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9000"/>
          </a:bodyPr>
          <a:lstStyle/>
          <a:p>
            <a:pPr>
              <a:lnSpc>
                <a:spcPct val="90000"/>
              </a:lnSpc>
              <a:spcBef>
                <a:spcPts val="601"/>
              </a:spcBef>
              <a:buNone/>
            </a:pPr>
            <a:endParaRPr lang="en-GB" sz="2400" b="0" strike="noStrike" spc="-1" dirty="0">
              <a:latin typeface="Arial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Conformità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a standard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etici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Traianou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2012):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Minimizzazione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danno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valutare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e/o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attutire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le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conseguenze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negative,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anche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emotive, per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o per il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studio);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Rispetto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dell’autonomia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(dare ai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singoli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l’ultima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parola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sul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loro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coinvolgimento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); 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Rispetto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confidenzialità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o privacy 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conformità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normativa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privacy – GDPR 2016/679).</a:t>
            </a:r>
          </a:p>
          <a:p>
            <a:pPr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Altre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questioni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rilevanti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aderenza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identità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desiderata da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;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equa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restituzione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ripagando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sforzo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richiesto</a:t>
            </a:r>
            <a:r>
              <a:rPr lang="en-US" sz="2000" b="0" strike="noStrike" spc="-1" dirty="0">
                <a:solidFill>
                  <a:srgbClr val="2C2C2C"/>
                </a:solidFill>
                <a:latin typeface="Corbel"/>
                <a:ea typeface="DejaVu Sans"/>
              </a:rPr>
              <a:t>.  </a:t>
            </a:r>
            <a:endParaRPr lang="en-GB" sz="2000" b="0" strike="noStrike" spc="-1" dirty="0">
              <a:latin typeface="Arial"/>
            </a:endParaRPr>
          </a:p>
        </p:txBody>
      </p:sp>
      <p:sp>
        <p:nvSpPr>
          <p:cNvPr id="90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Altri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problemi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etici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2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Denominazione</a:t>
            </a:r>
            <a:r>
              <a:rPr lang="en-US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studio: 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dare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opportunità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costruire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un’immagine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sé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capace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sfidare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sociali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stigmatizzazione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</a:t>
            </a:r>
          </a:p>
          <a:p>
            <a:pPr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«</a:t>
            </a:r>
            <a:r>
              <a:rPr lang="en-US" sz="22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Equa</a:t>
            </a:r>
            <a:r>
              <a:rPr lang="en-US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reciprocazione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(fair return)» e «</a:t>
            </a:r>
            <a:r>
              <a:rPr lang="en-US" sz="22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restituzione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» (Spradley 1980;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Melucci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1984): come le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persone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hanno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partecipato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potranno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anche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questo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consegna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Non solo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comunicazione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accademica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ma ai/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lle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più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ampia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cittadinanza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</a:t>
            </a:r>
            <a:endParaRPr lang="en-GB" sz="19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Bef>
                <a:spcPts val="601"/>
              </a:spcBef>
              <a:buNone/>
            </a:pPr>
            <a:endParaRPr lang="en-GB" sz="2400" b="0" strike="noStrike" spc="-1" dirty="0">
              <a:latin typeface="Arial"/>
            </a:endParaRPr>
          </a:p>
        </p:txBody>
      </p:sp>
      <p:sp>
        <p:nvSpPr>
          <p:cNvPr id="96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Scelta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empirico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3000"/>
          </a:bodyPr>
          <a:lstStyle/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Il passaggio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dalla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cui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muove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al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empirico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dal cui studio ci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attende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risposta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mediato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scelta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strategica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</a:p>
          <a:p>
            <a:pPr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scelti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ragione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loro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capacità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fornire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risposta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eloquente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cui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muove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uno studio,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portando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chi fa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conclusioni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cui la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portata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al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là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singoli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considerati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</a:p>
          <a:p>
            <a:pPr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L’argomentazione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al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momento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giustificare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scelta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può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essere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incentrata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o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sulla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bontà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dell’esempio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o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essere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natura </a:t>
            </a:r>
            <a:r>
              <a:rPr lang="en-US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prolettica</a:t>
            </a:r>
            <a:r>
              <a:rPr lang="en-US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Scelta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empirico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7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6000"/>
          </a:bodyPr>
          <a:lstStyle/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Valutazione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critica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fattibilità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se e 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quali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condizioni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possibile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accedere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materiale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empirico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necessario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nostri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scopi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(accesso al campo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cooperazione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).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disegno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dipende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misura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consistente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disponibilità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cooperare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partecipanti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declinano</a:t>
            </a: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l’invito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venir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meno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alcuni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può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allungare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reclutamento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«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badanti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»)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oppure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portare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ridefinizione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(es.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«baby gang»). </a:t>
            </a:r>
          </a:p>
          <a:p>
            <a:pPr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 accesso </a:t>
            </a:r>
            <a:r>
              <a:rPr lang="en-US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negato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rinuncia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e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ridefinizione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indirizzata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un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accessibile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il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più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possibile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affine 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quello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cui, da principio,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era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pensato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soffermarsi</a:t>
            </a:r>
            <a:r>
              <a:rPr lang="en-US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  <a:buNone/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Argomentazione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basata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sull’esempio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3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457200" indent="-18252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L’argomento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doppia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gerarchia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Andrea Doucet 2000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divisione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lavoro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domestico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scegliere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estremi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per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mettere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prova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propria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18252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L’argomento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più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distanti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esempio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di Powell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editoria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accademica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per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ricostruire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pubblicazione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)-&gt; per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corroborare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nuova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ipotesi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; 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18252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L’argomento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più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simili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esempio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Eastis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associazionismo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e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capitale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sociale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1998) -&gt; per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mettere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prova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ipotesi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consolidata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letteratura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; 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18252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L’argomento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dell’alterità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radicale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esempio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“Agnese” di Garfinkel, 1967) → individua un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rappresenta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condizione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radicalmente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diversa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quella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ricercatore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al fine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riuscire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mettere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luce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meccanismi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“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altri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”; 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2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3"/>
          <p:cNvSpPr/>
          <p:nvPr/>
        </p:nvSpPr>
        <p:spPr>
          <a:xfrm>
            <a:off x="360" y="176040"/>
            <a:ext cx="9140760" cy="1644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4"/>
          <p:cNvSpPr/>
          <p:nvPr/>
        </p:nvSpPr>
        <p:spPr>
          <a:xfrm>
            <a:off x="902160" y="284040"/>
            <a:ext cx="7337160" cy="15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85000"/>
              </a:lnSpc>
              <a:spcAft>
                <a:spcPts val="601"/>
              </a:spcAf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Argomentazione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prolettica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9" name="CustomShape 5"/>
          <p:cNvSpPr/>
          <p:nvPr/>
        </p:nvSpPr>
        <p:spPr>
          <a:xfrm>
            <a:off x="902160" y="2011680"/>
            <a:ext cx="7337160" cy="420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lnSpcReduction="10000"/>
          </a:bodyPr>
          <a:lstStyle/>
          <a:p>
            <a:pPr marL="457200" indent="-1825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logica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del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campionamento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costituita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da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argomentazioni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intese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persuadere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/le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lettori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/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trici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sineddoche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funziona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perché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stata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elaborata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in modo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difendibile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(Becker, 1998, trad. it. 2007: 89).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1825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L’impiego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dell’argomentazione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prolettica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serve 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garantire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selezionati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un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adeguato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“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potenziale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comparativo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 (Barbour, 2007: 35), vale a dire la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capacità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offrire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un’eterogeneità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sufficiente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finalità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conoscitive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studio.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1825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Dove non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possibile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trovare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“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eloquenti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”,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costruisce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uno schema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campionamento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tenga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alcune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dimensioni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“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rilevanti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”.</a:t>
            </a:r>
          </a:p>
          <a:p>
            <a:pPr marL="457200" indent="-1825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Secondo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Cardano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(2011),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nel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contesto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qualitativa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la cornice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teorica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più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appropriata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sostenere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legittimità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processi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estensione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predicabilità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uno studio non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la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teoria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probabilità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 ma la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teoria</a:t>
            </a:r>
            <a:r>
              <a:rPr lang="en-US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dell’argomentazione</a:t>
            </a:r>
            <a:r>
              <a:rPr lang="en-US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182520">
              <a:lnSpc>
                <a:spcPct val="90000"/>
              </a:lnSpc>
              <a:spcBef>
                <a:spcPts val="601"/>
              </a:spcBef>
              <a:spcAft>
                <a:spcPts val="601"/>
              </a:spcAft>
              <a:buClr>
                <a:srgbClr val="2C2C2C"/>
              </a:buClr>
              <a:buFont typeface="Wingdings" charset="2"/>
              <a:buChar char=""/>
            </a:pP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0" name="CustomShape 6"/>
          <p:cNvSpPr/>
          <p:nvPr/>
        </p:nvSpPr>
        <p:spPr>
          <a:xfrm>
            <a:off x="2987640" y="260280"/>
            <a:ext cx="2878560" cy="76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6576</TotalTime>
  <Words>1455</Words>
  <Application>Microsoft Macintosh PowerPoint</Application>
  <PresentationFormat>Presentazione su schermo (4:3)</PresentationFormat>
  <Paragraphs>98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Arial</vt:lpstr>
      <vt:lpstr>Corbel</vt:lpstr>
      <vt:lpstr>Garamond</vt:lpstr>
      <vt:lpstr>Source Sans Pro Light</vt:lpstr>
      <vt:lpstr>Symbol</vt:lpstr>
      <vt:lpstr>Times New Roman</vt:lpstr>
      <vt:lpstr>Trebuchet MS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Consip</dc:creator>
  <dc:description/>
  <cp:lastModifiedBy>MIELE FRANCESCO</cp:lastModifiedBy>
  <cp:revision>311</cp:revision>
  <cp:lastPrinted>2019-10-04T21:31:54Z</cp:lastPrinted>
  <dcterms:created xsi:type="dcterms:W3CDTF">2009-12-15T11:40:43Z</dcterms:created>
  <dcterms:modified xsi:type="dcterms:W3CDTF">2022-10-24T08:00:55Z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Notes">
    <vt:i4>22</vt:i4>
  </property>
  <property fmtid="{D5CDD505-2E9C-101B-9397-08002B2CF9AE}" pid="6" name="PresentationFormat">
    <vt:lpwstr>Presentazione su schermo (4:3)</vt:lpwstr>
  </property>
  <property fmtid="{D5CDD505-2E9C-101B-9397-08002B2CF9AE}" pid="7" name="ScaleCrop">
    <vt:bool>false</vt:bool>
  </property>
  <property fmtid="{D5CDD505-2E9C-101B-9397-08002B2CF9AE}" pid="8" name="ShareDoc">
    <vt:bool>false</vt:bool>
  </property>
  <property fmtid="{D5CDD505-2E9C-101B-9397-08002B2CF9AE}" pid="9" name="Slides">
    <vt:i4>22</vt:i4>
  </property>
</Properties>
</file>