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notesMasterIdLst>
    <p:notesMasterId r:id="rId11"/>
  </p:notesMasterIdLst>
  <p:sldIdLst>
    <p:sldId id="256" r:id="rId4"/>
    <p:sldId id="257" r:id="rId5"/>
    <p:sldId id="258" r:id="rId6"/>
    <p:sldId id="315" r:id="rId7"/>
    <p:sldId id="316" r:id="rId8"/>
    <p:sldId id="318" r:id="rId9"/>
    <p:sldId id="321" r:id="rId1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Stile medio 2 - Color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Stile medio 2 - Color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Stile medio 3 - Color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Stile medio 3 - Colore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F1AB2-1976-4502-BF36-3FF5EA218861}" styleName="Stile medio 4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Stile medio 4 - Color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7AC3CCA-C797-4891-BE02-D94E43425B78}" styleName="Stile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6D9F66E-5EB9-4882-86FB-DCBF35E3C3E4}" styleName="Stile medio 4 - Color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AF606853-7671-496A-8E4F-DF71F8EC918B}" styleName="Stile scuro 1 - Colore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ile scuro 1 - Colore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Stile scuro 1 - Colore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Stile scuro 1 - Colore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tile scuro 1 - Colore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ile scuro 1 - Color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ile 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DF18680-E054-41AD-8BC1-D1AEF772440D}" styleName="Stile medio 2 - Color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16DA210-FB5B-4158-B5E0-FEB733F419BA}" styleName="Stile chi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4B1156A-380E-4F78-BDF5-A606A8083BF9}" styleName="Stile medio 4 - Color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Stile medio 4 - Color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E9639D4-E3E2-4D34-9284-5A2195B3D0D7}" styleName="Stile chi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Stile chiaro 2 - Color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Stile medio 1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Stile medio 1 - Color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93D81CF-94F2-401A-BA57-92F5A7B2D0C5}" styleName="Stile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FABFCF23-3B69-468F-B69F-88F6DE6A72F2}" styleName="Stile medio 1 - Color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A111915-BE36-4E01-A7E5-04B1672EAD32}" styleName="Stile chiaro 2 - Colore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Stile chiaro 2 - Colore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85BE263C-DBD7-4A20-BB59-AAB30ACAA65A}" styleName="Stile medio 3 - Color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Stile medio 3 - Colore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13"/>
  </p:normalViewPr>
  <p:slideViewPr>
    <p:cSldViewPr snapToGrid="0">
      <p:cViewPr varScale="1">
        <p:scale>
          <a:sx n="108" d="100"/>
          <a:sy n="108" d="100"/>
        </p:scale>
        <p:origin x="176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it-IT" sz="1800" b="0" strike="noStrike" spc="-1">
                <a:solidFill>
                  <a:srgbClr val="000000"/>
                </a:solidFill>
                <a:latin typeface="Arial"/>
              </a:rPr>
              <a:t>Click to move the slide</a:t>
            </a:r>
          </a:p>
        </p:txBody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en-GB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122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en-GB" sz="1400" b="0" strike="noStrike" spc="-1">
                <a:latin typeface="Times New Roman"/>
              </a:rPr>
              <a:t>&lt;header&gt;</a:t>
            </a:r>
          </a:p>
        </p:txBody>
      </p:sp>
      <p:sp>
        <p:nvSpPr>
          <p:cNvPr id="123" name="PlaceHolder 4"/>
          <p:cNvSpPr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buNone/>
              <a:defRPr lang="en-GB" sz="1400" b="0" strike="noStrike" spc="-1">
                <a:latin typeface="Times New Roman"/>
              </a:defRPr>
            </a:lvl1pPr>
          </a:lstStyle>
          <a:p>
            <a:pPr algn="r">
              <a:buNone/>
            </a:pPr>
            <a:r>
              <a:rPr lang="en-GB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124" name="PlaceHolder 5"/>
          <p:cNvSpPr>
            <a:spLocks noGrp="1"/>
          </p:cNvSpPr>
          <p:nvPr>
            <p:ph type="ft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>
              <a:defRPr lang="en-GB" sz="1400" b="0" strike="noStrike" spc="-1">
                <a:latin typeface="Times New Roman"/>
              </a:defRPr>
            </a:lvl1pPr>
          </a:lstStyle>
          <a:p>
            <a:r>
              <a:rPr lang="en-GB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125" name="PlaceHolder 6"/>
          <p:cNvSpPr>
            <a:spLocks noGrp="1"/>
          </p:cNvSpPr>
          <p:nvPr>
            <p:ph type="sldNum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algn="r">
              <a:buNone/>
              <a:defRPr lang="en-GB" sz="1400" b="0" strike="noStrike" spc="-1">
                <a:latin typeface="Times New Roman"/>
              </a:defRPr>
            </a:lvl1pPr>
          </a:lstStyle>
          <a:p>
            <a:pPr algn="r">
              <a:buNone/>
            </a:pPr>
            <a:fld id="{DA88C3AD-5077-4072-9CFF-FDAB23C1A392}" type="slidenum">
              <a:rPr lang="en-GB" sz="1400" b="0" strike="noStrike" spc="-1">
                <a:latin typeface="Times New Roman"/>
              </a:rPr>
              <a:t>‹N›</a:t>
            </a:fld>
            <a:endParaRPr lang="en-GB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TextShape 1"/>
          <p:cNvSpPr/>
          <p:nvPr/>
        </p:nvSpPr>
        <p:spPr>
          <a:xfrm>
            <a:off x="3886200" y="8686800"/>
            <a:ext cx="2969640" cy="455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marL="216000" indent="-215640" algn="r">
              <a:lnSpc>
                <a:spcPct val="100000"/>
              </a:lnSpc>
              <a:buNone/>
              <a:tabLst>
                <a:tab pos="0" algn="l"/>
              </a:tabLst>
            </a:pPr>
            <a:fld id="{45D7CA38-DF36-43E8-9FF0-3A16DCA4FAEB}" type="slidenum">
              <a:rPr lang="it-IT" sz="1200" b="0" strike="noStrike" spc="-1">
                <a:solidFill>
                  <a:srgbClr val="000000"/>
                </a:solidFill>
                <a:latin typeface="Times New Roman"/>
                <a:ea typeface="ＭＳ Ｐゴシック"/>
              </a:rPr>
              <a:t>1</a:t>
            </a:fld>
            <a:endParaRPr lang="en-GB" sz="1200" b="0" strike="noStrike" spc="-1">
              <a:latin typeface="Arial"/>
            </a:endParaRPr>
          </a:p>
        </p:txBody>
      </p:sp>
      <p:sp>
        <p:nvSpPr>
          <p:cNvPr id="306" name="CustomShape 2"/>
          <p:cNvSpPr/>
          <p:nvPr/>
        </p:nvSpPr>
        <p:spPr>
          <a:xfrm>
            <a:off x="3886200" y="8686800"/>
            <a:ext cx="2971080" cy="456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algn="r">
              <a:lnSpc>
                <a:spcPct val="100000"/>
              </a:lnSpc>
              <a:buNone/>
            </a:pPr>
            <a:fld id="{3771B00F-3567-40F7-82DC-0E2171A1B92D}" type="slidenum">
              <a:rPr lang="it-IT" sz="12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1</a:t>
            </a:fld>
            <a:endParaRPr lang="en-GB" sz="1200" b="0" strike="noStrike" spc="-1">
              <a:latin typeface="Arial"/>
            </a:endParaRPr>
          </a:p>
        </p:txBody>
      </p:sp>
      <p:sp>
        <p:nvSpPr>
          <p:cNvPr id="30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308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8480" cy="41140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/>
          <a:p>
            <a:endParaRPr lang="en-GB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TextShape 1"/>
          <p:cNvSpPr/>
          <p:nvPr/>
        </p:nvSpPr>
        <p:spPr>
          <a:xfrm>
            <a:off x="3886200" y="8686800"/>
            <a:ext cx="2969640" cy="455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marL="216000" indent="-215640" algn="r">
              <a:lnSpc>
                <a:spcPct val="100000"/>
              </a:lnSpc>
              <a:buNone/>
              <a:tabLst>
                <a:tab pos="0" algn="l"/>
              </a:tabLst>
            </a:pPr>
            <a:fld id="{1C637D60-FC65-43D8-B5BC-11E70274B4B5}" type="slidenum">
              <a:rPr lang="it-IT" sz="1200" b="0" strike="noStrike" spc="-1">
                <a:solidFill>
                  <a:srgbClr val="000000"/>
                </a:solidFill>
                <a:latin typeface="Times New Roman"/>
                <a:ea typeface="ＭＳ Ｐゴシック"/>
              </a:rPr>
              <a:t>2</a:t>
            </a:fld>
            <a:endParaRPr lang="en-GB" sz="1200" b="0" strike="noStrike" spc="-1">
              <a:latin typeface="Arial"/>
            </a:endParaRPr>
          </a:p>
        </p:txBody>
      </p:sp>
      <p:sp>
        <p:nvSpPr>
          <p:cNvPr id="31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311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8480" cy="41140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/>
          <a:p>
            <a:endParaRPr lang="en-GB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TextShape 1"/>
          <p:cNvSpPr/>
          <p:nvPr/>
        </p:nvSpPr>
        <p:spPr>
          <a:xfrm>
            <a:off x="3886200" y="8686800"/>
            <a:ext cx="2969640" cy="455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marL="216000" indent="-215640" algn="r">
              <a:lnSpc>
                <a:spcPct val="100000"/>
              </a:lnSpc>
              <a:buNone/>
              <a:tabLst>
                <a:tab pos="0" algn="l"/>
              </a:tabLst>
            </a:pPr>
            <a:fld id="{B02D4EAC-9A70-4822-B479-B13381E33871}" type="slidenum">
              <a:rPr lang="it-IT" sz="1200" b="0" strike="noStrike" spc="-1">
                <a:solidFill>
                  <a:srgbClr val="000000"/>
                </a:solidFill>
                <a:latin typeface="Times New Roman"/>
                <a:ea typeface="ＭＳ Ｐゴシック"/>
              </a:rPr>
              <a:t>3</a:t>
            </a:fld>
            <a:endParaRPr lang="en-GB" sz="1200" b="0" strike="noStrike" spc="-1">
              <a:latin typeface="Arial"/>
            </a:endParaRPr>
          </a:p>
        </p:txBody>
      </p:sp>
      <p:sp>
        <p:nvSpPr>
          <p:cNvPr id="31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314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8480" cy="41140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/>
          <a:p>
            <a:endParaRPr lang="en-GB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TextShape 1"/>
          <p:cNvSpPr/>
          <p:nvPr/>
        </p:nvSpPr>
        <p:spPr>
          <a:xfrm>
            <a:off x="3886200" y="8686800"/>
            <a:ext cx="2969640" cy="455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marL="216000" indent="-215640" algn="r">
              <a:lnSpc>
                <a:spcPct val="100000"/>
              </a:lnSpc>
              <a:buNone/>
              <a:tabLst>
                <a:tab pos="0" algn="l"/>
              </a:tabLst>
            </a:pPr>
            <a:fld id="{B02D4EAC-9A70-4822-B479-B13381E33871}" type="slidenum">
              <a:rPr lang="it-IT" sz="1200" b="0" strike="noStrike" spc="-1">
                <a:solidFill>
                  <a:srgbClr val="000000"/>
                </a:solidFill>
                <a:latin typeface="Times New Roman"/>
                <a:ea typeface="ＭＳ Ｐゴシック"/>
              </a:rPr>
              <a:t>4</a:t>
            </a:fld>
            <a:endParaRPr lang="en-GB" sz="1200" b="0" strike="noStrike" spc="-1">
              <a:latin typeface="Arial"/>
            </a:endParaRPr>
          </a:p>
        </p:txBody>
      </p:sp>
      <p:sp>
        <p:nvSpPr>
          <p:cNvPr id="31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314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8480" cy="41140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/>
          <a:p>
            <a:endParaRPr lang="en-GB" sz="20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569889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TextShape 1"/>
          <p:cNvSpPr/>
          <p:nvPr/>
        </p:nvSpPr>
        <p:spPr>
          <a:xfrm>
            <a:off x="3886200" y="8686800"/>
            <a:ext cx="2969640" cy="455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marL="216000" indent="-215640" algn="r">
              <a:lnSpc>
                <a:spcPct val="100000"/>
              </a:lnSpc>
              <a:buNone/>
              <a:tabLst>
                <a:tab pos="0" algn="l"/>
              </a:tabLst>
            </a:pPr>
            <a:fld id="{B02D4EAC-9A70-4822-B479-B13381E33871}" type="slidenum">
              <a:rPr lang="it-IT" sz="1200" b="0" strike="noStrike" spc="-1">
                <a:solidFill>
                  <a:srgbClr val="000000"/>
                </a:solidFill>
                <a:latin typeface="Times New Roman"/>
                <a:ea typeface="ＭＳ Ｐゴシック"/>
              </a:rPr>
              <a:t>5</a:t>
            </a:fld>
            <a:endParaRPr lang="en-GB" sz="1200" b="0" strike="noStrike" spc="-1">
              <a:latin typeface="Arial"/>
            </a:endParaRPr>
          </a:p>
        </p:txBody>
      </p:sp>
      <p:sp>
        <p:nvSpPr>
          <p:cNvPr id="31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314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8480" cy="41140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/>
          <a:p>
            <a:endParaRPr lang="en-GB" sz="20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970693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TextShape 1"/>
          <p:cNvSpPr/>
          <p:nvPr/>
        </p:nvSpPr>
        <p:spPr>
          <a:xfrm>
            <a:off x="3886200" y="8686800"/>
            <a:ext cx="2969640" cy="455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marL="216000" indent="-215640" algn="r">
              <a:lnSpc>
                <a:spcPct val="100000"/>
              </a:lnSpc>
              <a:buNone/>
              <a:tabLst>
                <a:tab pos="0" algn="l"/>
              </a:tabLst>
            </a:pPr>
            <a:fld id="{B02D4EAC-9A70-4822-B479-B13381E33871}" type="slidenum">
              <a:rPr lang="it-IT" sz="1200" b="0" strike="noStrike" spc="-1">
                <a:solidFill>
                  <a:srgbClr val="000000"/>
                </a:solidFill>
                <a:latin typeface="Times New Roman"/>
                <a:ea typeface="ＭＳ Ｐゴシック"/>
              </a:rPr>
              <a:t>6</a:t>
            </a:fld>
            <a:endParaRPr lang="en-GB" sz="1200" b="0" strike="noStrike" spc="-1">
              <a:latin typeface="Arial"/>
            </a:endParaRPr>
          </a:p>
        </p:txBody>
      </p:sp>
      <p:sp>
        <p:nvSpPr>
          <p:cNvPr id="31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314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8480" cy="41140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/>
          <a:p>
            <a:endParaRPr lang="en-GB" sz="20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046622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TextShape 1"/>
          <p:cNvSpPr/>
          <p:nvPr/>
        </p:nvSpPr>
        <p:spPr>
          <a:xfrm>
            <a:off x="3886200" y="8686800"/>
            <a:ext cx="2969640" cy="455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marL="216000" indent="-215640" algn="r">
              <a:lnSpc>
                <a:spcPct val="100000"/>
              </a:lnSpc>
              <a:buNone/>
              <a:tabLst>
                <a:tab pos="0" algn="l"/>
              </a:tabLst>
            </a:pPr>
            <a:fld id="{B02D4EAC-9A70-4822-B479-B13381E33871}" type="slidenum">
              <a:rPr lang="it-IT" sz="1200" b="0" strike="noStrike" spc="-1">
                <a:solidFill>
                  <a:srgbClr val="000000"/>
                </a:solidFill>
                <a:latin typeface="Times New Roman"/>
                <a:ea typeface="ＭＳ Ｐゴシック"/>
              </a:rPr>
              <a:t>7</a:t>
            </a:fld>
            <a:endParaRPr lang="en-GB" sz="1200" b="0" strike="noStrike" spc="-1">
              <a:latin typeface="Arial"/>
            </a:endParaRPr>
          </a:p>
        </p:txBody>
      </p:sp>
      <p:sp>
        <p:nvSpPr>
          <p:cNvPr id="31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314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8480" cy="41140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/>
          <a:p>
            <a:endParaRPr lang="en-GB" sz="20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28627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it-IT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it-IT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it-IT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it-IT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it-IT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it-IT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it-IT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it-IT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it-IT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it-IT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it-IT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it-IT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it-IT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it-IT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it-IT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it-IT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it-IT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it-IT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it-IT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it-IT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it-IT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it-IT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it-IT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it-IT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it-IT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6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it-IT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it-IT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it-IT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it-IT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it-IT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99B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stomShape 1" hidden="1"/>
          <p:cNvSpPr/>
          <p:nvPr/>
        </p:nvSpPr>
        <p:spPr>
          <a:xfrm>
            <a:off x="360" y="176040"/>
            <a:ext cx="9141120" cy="1645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it-IT" sz="18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8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20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18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18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CustomShape 1" hidden="1"/>
          <p:cNvSpPr/>
          <p:nvPr/>
        </p:nvSpPr>
        <p:spPr>
          <a:xfrm>
            <a:off x="360" y="176040"/>
            <a:ext cx="9141120" cy="1645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it-IT" sz="18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8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20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18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18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stomShape 1" hidden="1"/>
          <p:cNvSpPr/>
          <p:nvPr/>
        </p:nvSpPr>
        <p:spPr>
          <a:xfrm>
            <a:off x="360" y="176040"/>
            <a:ext cx="9141120" cy="1645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it-IT" sz="44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9000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8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28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8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28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8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8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8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  <p:sp>
        <p:nvSpPr>
          <p:cNvPr id="8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9000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8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28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8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28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8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8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8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  <p:sp>
        <p:nvSpPr>
          <p:cNvPr id="8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9000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8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28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8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28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8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8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8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  <p:sp>
        <p:nvSpPr>
          <p:cNvPr id="83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9000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8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28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8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28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8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8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8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Francesco.miele@dispes.units.it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CustomShape 1"/>
          <p:cNvSpPr/>
          <p:nvPr/>
        </p:nvSpPr>
        <p:spPr>
          <a:xfrm>
            <a:off x="1898640" y="1371600"/>
            <a:ext cx="6838200" cy="76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>
              <a:lnSpc>
                <a:spcPts val="2188"/>
              </a:lnSpc>
              <a:buNone/>
            </a:pPr>
            <a:r>
              <a:rPr lang="it-IT" sz="2000" b="0" strike="noStrike" spc="-1">
                <a:solidFill>
                  <a:srgbClr val="FFFFFF"/>
                </a:solidFill>
                <a:latin typeface="Garamond"/>
                <a:ea typeface="ＭＳ Ｐゴシック"/>
              </a:rPr>
              <a:t>Università degli studi di Trieste – Anno Accademico 2022/2023</a:t>
            </a:r>
            <a:endParaRPr lang="en-GB" sz="2000" b="0" strike="noStrike" spc="-1">
              <a:latin typeface="Arial"/>
            </a:endParaRPr>
          </a:p>
          <a:p>
            <a:pPr>
              <a:lnSpc>
                <a:spcPts val="2188"/>
              </a:lnSpc>
              <a:buNone/>
            </a:pPr>
            <a:r>
              <a:rPr lang="it-IT" sz="2000" b="0" strike="noStrike" spc="-1">
                <a:solidFill>
                  <a:srgbClr val="FFFFFF"/>
                </a:solidFill>
                <a:latin typeface="Garamond"/>
                <a:ea typeface="ＭＳ Ｐゴシック"/>
              </a:rPr>
              <a:t>Corso di laurea di Scienze del Governo e Politiche Pubbliche</a:t>
            </a:r>
            <a:endParaRPr lang="en-GB" sz="2000" b="0" strike="noStrike" spc="-1">
              <a:latin typeface="Arial"/>
            </a:endParaRPr>
          </a:p>
          <a:p>
            <a:pPr>
              <a:lnSpc>
                <a:spcPts val="2188"/>
              </a:lnSpc>
              <a:buNone/>
            </a:pPr>
            <a:endParaRPr lang="en-GB" sz="2000" b="0" strike="noStrike" spc="-1">
              <a:latin typeface="Arial"/>
            </a:endParaRPr>
          </a:p>
        </p:txBody>
      </p:sp>
      <p:sp>
        <p:nvSpPr>
          <p:cNvPr id="127" name="CustomShape 2"/>
          <p:cNvSpPr/>
          <p:nvPr/>
        </p:nvSpPr>
        <p:spPr>
          <a:xfrm>
            <a:off x="1886040" y="3920040"/>
            <a:ext cx="7130160" cy="793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1440" tIns="45720" rIns="91440" bIns="45720" anchor="ctr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GB" sz="4800" b="0" strike="noStrike" spc="-1" dirty="0">
                <a:solidFill>
                  <a:srgbClr val="FFFFFF"/>
                </a:solidFill>
                <a:latin typeface="Trebuchet MS"/>
                <a:ea typeface="ＭＳ Ｐゴシック"/>
              </a:rPr>
              <a:t>Tecnica </a:t>
            </a:r>
            <a:r>
              <a:rPr lang="en-GB" sz="4800" b="0" strike="noStrike" spc="-1" dirty="0" err="1">
                <a:solidFill>
                  <a:srgbClr val="FFFFFF"/>
                </a:solidFill>
                <a:latin typeface="Trebuchet MS"/>
                <a:ea typeface="ＭＳ Ｐゴシック"/>
              </a:rPr>
              <a:t>delle</a:t>
            </a:r>
            <a:r>
              <a:rPr lang="en-GB" sz="4800" b="0" strike="noStrike" spc="-1" dirty="0">
                <a:solidFill>
                  <a:srgbClr val="FFFFFF"/>
                </a:solidFill>
                <a:latin typeface="Trebuchet MS"/>
                <a:ea typeface="ＭＳ Ｐゴシック"/>
              </a:rPr>
              <a:t> </a:t>
            </a:r>
            <a:r>
              <a:rPr lang="en-GB" sz="4800" b="0" strike="noStrike" spc="-1" dirty="0" err="1">
                <a:solidFill>
                  <a:srgbClr val="FFFFFF"/>
                </a:solidFill>
                <a:latin typeface="Trebuchet MS"/>
                <a:ea typeface="ＭＳ Ｐゴシック"/>
              </a:rPr>
              <a:t>ricerche</a:t>
            </a:r>
            <a:r>
              <a:rPr lang="en-GB" sz="4800" b="0" strike="noStrike" spc="-1" dirty="0">
                <a:solidFill>
                  <a:srgbClr val="FFFFFF"/>
                </a:solidFill>
                <a:latin typeface="Trebuchet MS"/>
                <a:ea typeface="ＭＳ Ｐゴシック"/>
              </a:rPr>
              <a:t> </a:t>
            </a:r>
            <a:r>
              <a:rPr lang="en-GB" sz="4800" b="0" strike="noStrike" spc="-1" dirty="0" err="1">
                <a:solidFill>
                  <a:srgbClr val="FFFFFF"/>
                </a:solidFill>
                <a:latin typeface="Trebuchet MS"/>
                <a:ea typeface="ＭＳ Ｐゴシック"/>
              </a:rPr>
              <a:t>sociali</a:t>
            </a:r>
            <a:endParaRPr lang="en-GB" sz="4800" b="0" strike="noStrike" spc="-1" dirty="0" err="1">
              <a:latin typeface="Arial"/>
            </a:endParaRPr>
          </a:p>
          <a:p>
            <a:r>
              <a:rPr lang="en-GB" sz="3200" b="0" strike="noStrike" spc="-1" dirty="0" err="1">
                <a:solidFill>
                  <a:srgbClr val="FFFFFF"/>
                </a:solidFill>
                <a:latin typeface="Trebuchet MS"/>
                <a:ea typeface="ＭＳ Ｐゴシック"/>
              </a:rPr>
              <a:t>Lezione</a:t>
            </a:r>
            <a:r>
              <a:rPr lang="en-GB" sz="3200" b="0" strike="noStrike" spc="-1" dirty="0">
                <a:solidFill>
                  <a:srgbClr val="FFFFFF"/>
                </a:solidFill>
                <a:latin typeface="Trebuchet MS"/>
                <a:ea typeface="ＭＳ Ｐゴシック"/>
              </a:rPr>
              <a:t> ”</a:t>
            </a:r>
            <a:r>
              <a:rPr lang="en-GB" sz="3200" spc="-1" dirty="0" err="1">
                <a:solidFill>
                  <a:srgbClr val="FFFFFF"/>
                </a:solidFill>
                <a:latin typeface="Trebuchet MS"/>
                <a:ea typeface="ＭＳ Ｐゴシック"/>
              </a:rPr>
              <a:t>Introduzione</a:t>
            </a:r>
            <a:r>
              <a:rPr lang="en-GB" sz="3200" spc="-1" dirty="0">
                <a:solidFill>
                  <a:srgbClr val="FFFFFF"/>
                </a:solidFill>
                <a:latin typeface="Trebuchet MS"/>
                <a:ea typeface="ＭＳ Ｐゴシック"/>
              </a:rPr>
              <a:t> al </a:t>
            </a:r>
            <a:r>
              <a:rPr lang="en-GB" sz="3200" spc="-1" dirty="0" err="1">
                <a:solidFill>
                  <a:srgbClr val="FFFFFF"/>
                </a:solidFill>
                <a:latin typeface="Trebuchet MS"/>
                <a:ea typeface="ＭＳ Ｐゴシック"/>
              </a:rPr>
              <a:t>corso</a:t>
            </a:r>
            <a:r>
              <a:rPr lang="en-GB" sz="3200" b="0" strike="noStrike" spc="-1" dirty="0">
                <a:solidFill>
                  <a:srgbClr val="FFFFFF"/>
                </a:solidFill>
                <a:latin typeface="Trebuchet MS"/>
                <a:ea typeface="ＭＳ Ｐゴシック"/>
              </a:rPr>
              <a:t>”</a:t>
            </a:r>
            <a:endParaRPr lang="en-GB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en-GB" sz="3200" b="0" strike="noStrike" spc="-1" dirty="0">
              <a:latin typeface="Arial"/>
            </a:endParaRPr>
          </a:p>
        </p:txBody>
      </p:sp>
      <p:sp>
        <p:nvSpPr>
          <p:cNvPr id="128" name="CustomShape 3"/>
          <p:cNvSpPr/>
          <p:nvPr/>
        </p:nvSpPr>
        <p:spPr>
          <a:xfrm>
            <a:off x="1886040" y="2131200"/>
            <a:ext cx="6882840" cy="418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spcBef>
                <a:spcPts val="451"/>
              </a:spcBef>
              <a:buNone/>
            </a:pPr>
            <a:r>
              <a:rPr lang="en-US" sz="1800" b="0" i="1" strike="noStrike" spc="-1">
                <a:solidFill>
                  <a:srgbClr val="FFFFFF"/>
                </a:solidFill>
                <a:latin typeface="Trebuchet MS"/>
                <a:ea typeface="ＭＳ Ｐゴシック"/>
              </a:rPr>
              <a:t>Francesco Miele</a:t>
            </a:r>
            <a:endParaRPr lang="en-GB" sz="18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CustomShape 1"/>
          <p:cNvSpPr/>
          <p:nvPr/>
        </p:nvSpPr>
        <p:spPr>
          <a:xfrm>
            <a:off x="360" y="176040"/>
            <a:ext cx="9141120" cy="1645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0" name="CustomShape 2"/>
          <p:cNvSpPr/>
          <p:nvPr/>
        </p:nvSpPr>
        <p:spPr>
          <a:xfrm>
            <a:off x="2138279" y="176040"/>
            <a:ext cx="6471331" cy="6041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1" name="CustomShape 3"/>
          <p:cNvSpPr/>
          <p:nvPr/>
        </p:nvSpPr>
        <p:spPr>
          <a:xfrm>
            <a:off x="360" y="176040"/>
            <a:ext cx="9141120" cy="1645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2" name="CustomShape 4"/>
          <p:cNvSpPr/>
          <p:nvPr/>
        </p:nvSpPr>
        <p:spPr>
          <a:xfrm>
            <a:off x="902160" y="284040"/>
            <a:ext cx="7337520" cy="1508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1440" tIns="45720" rIns="91440" bIns="45720" anchor="ctr">
            <a:normAutofit/>
          </a:bodyPr>
          <a:lstStyle/>
          <a:p>
            <a:pPr>
              <a:lnSpc>
                <a:spcPct val="85000"/>
              </a:lnSpc>
              <a:spcAft>
                <a:spcPts val="601"/>
              </a:spcAft>
            </a:pPr>
            <a:r>
              <a:rPr lang="en-US" sz="3000" b="1" dirty="0">
                <a:solidFill>
                  <a:schemeClr val="bg1"/>
                </a:solidFill>
                <a:latin typeface="+mj-lt"/>
                <a:ea typeface="ＭＳ Ｐゴシック" panose="020B0600070205080204" pitchFamily="34" charset="-128"/>
              </a:rPr>
              <a:t>Chi </a:t>
            </a:r>
            <a:r>
              <a:rPr lang="en-US" sz="3000" b="1" dirty="0" err="1">
                <a:solidFill>
                  <a:schemeClr val="bg1"/>
                </a:solidFill>
                <a:latin typeface="+mj-lt"/>
                <a:ea typeface="ＭＳ Ｐゴシック" panose="020B0600070205080204" pitchFamily="34" charset="-128"/>
              </a:rPr>
              <a:t>sono</a:t>
            </a:r>
            <a:r>
              <a:rPr lang="en-US" sz="3000" b="1" dirty="0">
                <a:solidFill>
                  <a:schemeClr val="bg1"/>
                </a:solidFill>
                <a:latin typeface="+mj-lt"/>
                <a:ea typeface="ＭＳ Ｐゴシック" panose="020B0600070205080204" pitchFamily="34" charset="-128"/>
              </a:rPr>
              <a:t>?</a:t>
            </a:r>
            <a:endParaRPr lang="it-IT" sz="3000" b="1" dirty="0">
              <a:solidFill>
                <a:schemeClr val="bg1"/>
              </a:solidFill>
              <a:latin typeface="+mj-lt"/>
              <a:ea typeface="ＭＳ Ｐゴシック" panose="020B0600070205080204" pitchFamily="34" charset="-128"/>
            </a:endParaRPr>
          </a:p>
        </p:txBody>
      </p:sp>
      <p:sp>
        <p:nvSpPr>
          <p:cNvPr id="133" name="CustomShape 5"/>
          <p:cNvSpPr/>
          <p:nvPr/>
        </p:nvSpPr>
        <p:spPr>
          <a:xfrm>
            <a:off x="902160" y="2011680"/>
            <a:ext cx="3895471" cy="4205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1440" tIns="45720" rIns="91440" bIns="45720" anchor="t">
            <a:normAutofit/>
          </a:bodyPr>
          <a:lstStyle/>
          <a:p>
            <a:pPr algn="just">
              <a:buNone/>
            </a:pPr>
            <a:r>
              <a:rPr lang="it-IT" sz="2000" dirty="0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 panose="020B0600070205080204" pitchFamily="34" charset="-128"/>
              </a:rPr>
              <a:t>Francesco Miele, ricercatore, </a:t>
            </a:r>
            <a:r>
              <a:rPr lang="it-IT" sz="2000" dirty="0" err="1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 panose="020B0600070205080204" pitchFamily="34" charset="-128"/>
              </a:rPr>
              <a:t>DISPeS</a:t>
            </a:r>
            <a:r>
              <a:rPr lang="it-IT" sz="2000" dirty="0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 panose="020B0600070205080204" pitchFamily="34" charset="-128"/>
              </a:rPr>
              <a:t> Università di Trieste. </a:t>
            </a:r>
          </a:p>
          <a:p>
            <a:pPr algn="just">
              <a:buNone/>
            </a:pPr>
            <a:r>
              <a:rPr lang="it-IT" sz="2000" dirty="0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 panose="020B0600070205080204" pitchFamily="34" charset="-128"/>
              </a:rPr>
              <a:t>Interessi: salute, malattie croniche e nuove tecnologie; organizzazioni sanitarie/lavorative e innovazione tecnologica; ricerca qualitativa ed etnografica.</a:t>
            </a:r>
          </a:p>
          <a:p>
            <a:pPr>
              <a:lnSpc>
                <a:spcPct val="90000"/>
              </a:lnSpc>
              <a:spcAft>
                <a:spcPts val="601"/>
              </a:spcAft>
            </a:pPr>
            <a:endParaRPr lang="en-GB" sz="2400" spc="-1" dirty="0">
              <a:latin typeface="Arial"/>
            </a:endParaRPr>
          </a:p>
        </p:txBody>
      </p:sp>
      <p:sp>
        <p:nvSpPr>
          <p:cNvPr id="134" name="CustomShape 6"/>
          <p:cNvSpPr/>
          <p:nvPr/>
        </p:nvSpPr>
        <p:spPr>
          <a:xfrm>
            <a:off x="2987640" y="260280"/>
            <a:ext cx="2878920" cy="76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028" name="Picture 4" descr="Francesco MIELE | Senior Assistant Professor (RTDb) | PhD | University of  Trieste, Trieste | UNITS">
            <a:extLst>
              <a:ext uri="{FF2B5EF4-FFF2-40B4-BE49-F238E27FC236}">
                <a16:creationId xmlns:a16="http://schemas.microsoft.com/office/drawing/2014/main" id="{8111415D-9074-6A10-45A3-C75D02F4F7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0809" y="2176290"/>
            <a:ext cx="2517414" cy="251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blinds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CustomShape 1"/>
          <p:cNvSpPr/>
          <p:nvPr/>
        </p:nvSpPr>
        <p:spPr>
          <a:xfrm>
            <a:off x="360" y="176040"/>
            <a:ext cx="9141120" cy="1645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6" name="CustomShape 2"/>
          <p:cNvSpPr/>
          <p:nvPr/>
        </p:nvSpPr>
        <p:spPr>
          <a:xfrm>
            <a:off x="0" y="0"/>
            <a:ext cx="9143280" cy="68572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7" name="CustomShape 3"/>
          <p:cNvSpPr/>
          <p:nvPr/>
        </p:nvSpPr>
        <p:spPr>
          <a:xfrm>
            <a:off x="360" y="176040"/>
            <a:ext cx="9141120" cy="1645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8" name="CustomShape 4"/>
          <p:cNvSpPr/>
          <p:nvPr/>
        </p:nvSpPr>
        <p:spPr>
          <a:xfrm>
            <a:off x="902160" y="284040"/>
            <a:ext cx="7337520" cy="1508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1440" tIns="45720" rIns="91440" bIns="45720" anchor="ctr">
            <a:normAutofit/>
          </a:bodyPr>
          <a:lstStyle/>
          <a:p>
            <a:pPr>
              <a:lnSpc>
                <a:spcPct val="85000"/>
              </a:lnSpc>
              <a:spcAft>
                <a:spcPts val="601"/>
              </a:spcAft>
            </a:pPr>
            <a:r>
              <a:rPr lang="en-US" sz="3000" b="1" dirty="0" err="1">
                <a:solidFill>
                  <a:schemeClr val="bg1"/>
                </a:solidFill>
                <a:latin typeface="+mj-lt"/>
                <a:ea typeface="ＭＳ Ｐゴシック" panose="020B0600070205080204" pitchFamily="34" charset="-128"/>
              </a:rPr>
              <a:t>Obiettivi</a:t>
            </a:r>
            <a:r>
              <a:rPr lang="en-US" sz="3000" b="1" dirty="0">
                <a:solidFill>
                  <a:schemeClr val="bg1"/>
                </a:solidFill>
                <a:latin typeface="+mj-lt"/>
                <a:ea typeface="ＭＳ Ｐゴシック" panose="020B0600070205080204" pitchFamily="34" charset="-128"/>
              </a:rPr>
              <a:t> e </a:t>
            </a:r>
            <a:r>
              <a:rPr lang="en-US" sz="3000" b="1" dirty="0" err="1">
                <a:solidFill>
                  <a:schemeClr val="bg1"/>
                </a:solidFill>
                <a:latin typeface="+mj-lt"/>
                <a:ea typeface="ＭＳ Ｐゴシック" panose="020B0600070205080204" pitchFamily="34" charset="-128"/>
              </a:rPr>
              <a:t>contenuti</a:t>
            </a:r>
            <a:endParaRPr lang="it-IT" sz="3000" b="1" dirty="0" err="1">
              <a:solidFill>
                <a:schemeClr val="bg1"/>
              </a:solidFill>
              <a:latin typeface="+mj-lt"/>
              <a:ea typeface="ＭＳ Ｐゴシック" panose="020B0600070205080204" pitchFamily="34" charset="-128"/>
            </a:endParaRPr>
          </a:p>
        </p:txBody>
      </p:sp>
      <p:sp>
        <p:nvSpPr>
          <p:cNvPr id="140" name="CustomShape 6"/>
          <p:cNvSpPr/>
          <p:nvPr/>
        </p:nvSpPr>
        <p:spPr>
          <a:xfrm>
            <a:off x="2987640" y="260280"/>
            <a:ext cx="2878920" cy="76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" name="Text Box 2">
            <a:extLst>
              <a:ext uri="{FF2B5EF4-FFF2-40B4-BE49-F238E27FC236}">
                <a16:creationId xmlns:a16="http://schemas.microsoft.com/office/drawing/2014/main" id="{B4A83EDB-BA61-DB9A-0716-8A29950BA0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125538"/>
            <a:ext cx="3604738" cy="4942753"/>
          </a:xfrm>
          <a:prstGeom prst="rect">
            <a:avLst/>
          </a:prstGeom>
          <a:noFill/>
          <a:ln>
            <a:noFill/>
          </a:ln>
          <a:effectLst/>
        </p:spPr>
        <p:txBody>
          <a:bodyPr lIns="91440" tIns="45720" rIns="91440" bIns="45720" anchor="t"/>
          <a:lstStyle>
            <a:defPPr>
              <a:defRPr lang="it-IT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en-GB" dirty="0">
              <a:latin typeface="+mn-lt"/>
              <a:ea typeface="ＭＳ Ｐゴシック"/>
            </a:endParaRPr>
          </a:p>
          <a:p>
            <a:pPr>
              <a:defRPr/>
            </a:pPr>
            <a:endParaRPr lang="en-GB" dirty="0">
              <a:latin typeface="+mn-lt"/>
              <a:ea typeface="ＭＳ Ｐゴシック"/>
            </a:endParaRPr>
          </a:p>
          <a:p>
            <a:pPr eaLnBrk="1" hangingPunct="1">
              <a:defRPr/>
            </a:pPr>
            <a:r>
              <a:rPr lang="en-GB" b="1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Obiettivi</a:t>
            </a:r>
            <a:r>
              <a:rPr lang="en-GB" b="1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GB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Conoscere</a:t>
            </a:r>
            <a:r>
              <a:rPr lang="en-GB" dirty="0">
                <a:solidFill>
                  <a:srgbClr val="000000"/>
                </a:solidFill>
                <a:latin typeface="Source Sans Pro Light" panose="020F0302020204030204" pitchFamily="34" charset="0"/>
              </a:rPr>
              <a:t>, </a:t>
            </a:r>
            <a:r>
              <a:rPr lang="en-GB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sapere</a:t>
            </a:r>
            <a:r>
              <a:rPr lang="en-GB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distinguere</a:t>
            </a:r>
            <a:r>
              <a:rPr lang="en-GB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e </a:t>
            </a:r>
            <a:r>
              <a:rPr lang="en-GB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utilizzare</a:t>
            </a:r>
            <a:r>
              <a:rPr lang="en-GB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le diverse </a:t>
            </a:r>
            <a:r>
              <a:rPr lang="en-GB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tecniche</a:t>
            </a:r>
            <a:r>
              <a:rPr lang="en-GB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della</a:t>
            </a:r>
            <a:r>
              <a:rPr lang="en-GB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ricerca</a:t>
            </a:r>
            <a:r>
              <a:rPr lang="en-GB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sociale</a:t>
            </a:r>
            <a:r>
              <a:rPr lang="en-GB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(con </a:t>
            </a:r>
            <a:r>
              <a:rPr lang="en-GB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particolare</a:t>
            </a:r>
            <a:r>
              <a:rPr lang="en-GB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riferimento</a:t>
            </a:r>
            <a:r>
              <a:rPr lang="en-GB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alla</a:t>
            </a:r>
            <a:r>
              <a:rPr lang="en-GB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ricerca</a:t>
            </a:r>
            <a:r>
              <a:rPr lang="en-GB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qualitative).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GB" dirty="0">
                <a:solidFill>
                  <a:srgbClr val="000000"/>
                </a:solidFill>
                <a:latin typeface="Source Sans Pro Light" panose="020F0302020204030204" pitchFamily="34" charset="0"/>
              </a:rPr>
              <a:t>Sapere </a:t>
            </a:r>
            <a:r>
              <a:rPr lang="en-GB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costruire</a:t>
            </a:r>
            <a:r>
              <a:rPr lang="en-GB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ed </a:t>
            </a:r>
            <a:r>
              <a:rPr lang="en-GB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eseguire</a:t>
            </a:r>
            <a:r>
              <a:rPr lang="en-GB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un </a:t>
            </a:r>
            <a:r>
              <a:rPr lang="en-GB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buon</a:t>
            </a:r>
            <a:r>
              <a:rPr lang="en-GB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“</a:t>
            </a:r>
            <a:r>
              <a:rPr lang="en-GB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disegno</a:t>
            </a:r>
            <a:r>
              <a:rPr lang="en-GB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della</a:t>
            </a:r>
            <a:r>
              <a:rPr lang="en-GB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ricerca</a:t>
            </a:r>
            <a:r>
              <a:rPr lang="en-GB" dirty="0">
                <a:solidFill>
                  <a:srgbClr val="000000"/>
                </a:solidFill>
                <a:latin typeface="Source Sans Pro Light" panose="020F0302020204030204" pitchFamily="34" charset="0"/>
              </a:rPr>
              <a:t>”. 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GB" dirty="0">
                <a:solidFill>
                  <a:srgbClr val="000000"/>
                </a:solidFill>
                <a:latin typeface="Source Sans Pro Light" panose="020F0302020204030204" pitchFamily="34" charset="0"/>
              </a:rPr>
              <a:t>Sapere </a:t>
            </a:r>
            <a:r>
              <a:rPr lang="en-GB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lavorare</a:t>
            </a:r>
            <a:r>
              <a:rPr lang="en-GB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in un </a:t>
            </a:r>
            <a:r>
              <a:rPr lang="en-GB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gruppo</a:t>
            </a:r>
            <a:r>
              <a:rPr lang="en-GB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di </a:t>
            </a:r>
            <a:r>
              <a:rPr lang="en-GB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ricerca</a:t>
            </a:r>
            <a:r>
              <a:rPr lang="en-GB" dirty="0">
                <a:solidFill>
                  <a:srgbClr val="000000"/>
                </a:solidFill>
                <a:latin typeface="+mn-lt"/>
                <a:ea typeface="ＭＳ Ｐゴシック"/>
              </a:rPr>
              <a:t>. </a:t>
            </a:r>
            <a:endParaRPr lang="en-GB" dirty="0">
              <a:latin typeface="+mn-lt"/>
              <a:ea typeface="ＭＳ Ｐゴシック"/>
            </a:endParaRPr>
          </a:p>
          <a:p>
            <a:pPr>
              <a:defRPr/>
            </a:pPr>
            <a:endParaRPr lang="en-GB" sz="2600" dirty="0">
              <a:latin typeface="+mn-lt"/>
            </a:endParaRPr>
          </a:p>
        </p:txBody>
      </p:sp>
      <p:sp>
        <p:nvSpPr>
          <p:cNvPr id="3" name="Text Box 2">
            <a:extLst>
              <a:ext uri="{FF2B5EF4-FFF2-40B4-BE49-F238E27FC236}">
                <a16:creationId xmlns:a16="http://schemas.microsoft.com/office/drawing/2014/main" id="{2FCE901F-9DEB-67A6-CFAA-E977179E74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0920" y="1125538"/>
            <a:ext cx="4341008" cy="4942753"/>
          </a:xfrm>
          <a:prstGeom prst="rect">
            <a:avLst/>
          </a:prstGeom>
          <a:noFill/>
          <a:ln>
            <a:noFill/>
          </a:ln>
          <a:effectLst/>
        </p:spPr>
        <p:txBody>
          <a:bodyPr lIns="91440" tIns="45720" rIns="91440" bIns="45720" anchor="t"/>
          <a:lstStyle>
            <a:defPPr>
              <a:defRPr lang="it-IT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en-GB" dirty="0">
              <a:latin typeface="+mn-lt"/>
              <a:ea typeface="ＭＳ Ｐゴシック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en-GB" dirty="0">
              <a:latin typeface="+mn-lt"/>
              <a:ea typeface="ＭＳ Ｐゴシック"/>
            </a:endParaRPr>
          </a:p>
          <a:p>
            <a:pPr lvl="0" eaLnBrk="1" hangingPunct="1">
              <a:defRPr/>
            </a:pPr>
            <a:r>
              <a:rPr lang="en-US" b="1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Contenuti</a:t>
            </a:r>
            <a:r>
              <a:rPr lang="en-US" b="1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</a:t>
            </a:r>
          </a:p>
          <a:p>
            <a:pPr marL="342900" lvl="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</a:rPr>
              <a:t>Il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concetto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di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paradigma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Ricerca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quantitativa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e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qualitativa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confronto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Gli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scopi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e il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disegno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della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ricerca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qualitativa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</a:rPr>
              <a:t>.</a:t>
            </a:r>
            <a:endParaRPr lang="it-IT" dirty="0">
              <a:solidFill>
                <a:srgbClr val="000000"/>
              </a:solidFill>
              <a:latin typeface="Source Sans Pro Light" panose="020F0302020204030204" pitchFamily="34" charset="0"/>
            </a:endParaRPr>
          </a:p>
          <a:p>
            <a:pPr marL="342900" lvl="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</a:rPr>
              <a:t>Le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tecniche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qualitative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tradizionali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</a:rPr>
              <a:t>. </a:t>
            </a:r>
            <a:endParaRPr lang="it-IT" dirty="0">
              <a:solidFill>
                <a:srgbClr val="000000"/>
              </a:solidFill>
              <a:latin typeface="Source Sans Pro Light" panose="020F0302020204030204" pitchFamily="34" charset="0"/>
            </a:endParaRPr>
          </a:p>
          <a:p>
            <a:pPr marL="342900" lvl="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</a:rPr>
              <a:t>Le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tecniche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qualitative innovative. </a:t>
            </a:r>
            <a:endParaRPr lang="it-IT" dirty="0">
              <a:solidFill>
                <a:srgbClr val="000000"/>
              </a:solidFill>
              <a:latin typeface="Source Sans Pro Light" panose="020F0302020204030204" pitchFamily="34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L’analisi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dei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dati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qualitativi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</a:rPr>
              <a:t>. </a:t>
            </a:r>
            <a:endParaRPr lang="it-IT" dirty="0">
              <a:solidFill>
                <a:srgbClr val="000000"/>
              </a:solidFill>
              <a:latin typeface="Source Sans Pro Light" panose="020F0302020204030204" pitchFamily="34" charset="0"/>
            </a:endParaRPr>
          </a:p>
          <a:p>
            <a:pPr>
              <a:defRPr/>
            </a:pPr>
            <a:endParaRPr lang="en-GB" sz="2600" dirty="0">
              <a:latin typeface="+mn-lt"/>
            </a:endParaRPr>
          </a:p>
        </p:txBody>
      </p:sp>
    </p:spTree>
  </p:cSld>
  <p:clrMapOvr>
    <a:masterClrMapping/>
  </p:clrMapOvr>
  <p:transition spd="slow">
    <p:blinds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CustomShape 1"/>
          <p:cNvSpPr/>
          <p:nvPr/>
        </p:nvSpPr>
        <p:spPr>
          <a:xfrm>
            <a:off x="360" y="176040"/>
            <a:ext cx="9141120" cy="1645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6" name="CustomShape 2"/>
          <p:cNvSpPr/>
          <p:nvPr/>
        </p:nvSpPr>
        <p:spPr>
          <a:xfrm>
            <a:off x="0" y="0"/>
            <a:ext cx="9143280" cy="68572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7" name="CustomShape 3"/>
          <p:cNvSpPr/>
          <p:nvPr/>
        </p:nvSpPr>
        <p:spPr>
          <a:xfrm>
            <a:off x="360" y="176040"/>
            <a:ext cx="9141120" cy="1645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8" name="CustomShape 4"/>
          <p:cNvSpPr/>
          <p:nvPr/>
        </p:nvSpPr>
        <p:spPr>
          <a:xfrm>
            <a:off x="902160" y="284040"/>
            <a:ext cx="7337520" cy="1508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1440" tIns="45720" rIns="91440" bIns="45720" anchor="ctr">
            <a:normAutofit/>
          </a:bodyPr>
          <a:lstStyle/>
          <a:p>
            <a:pPr>
              <a:lnSpc>
                <a:spcPct val="85000"/>
              </a:lnSpc>
              <a:spcAft>
                <a:spcPts val="601"/>
              </a:spcAft>
            </a:pPr>
            <a:r>
              <a:rPr lang="en-US" sz="3000" b="1" dirty="0" err="1">
                <a:solidFill>
                  <a:schemeClr val="bg1"/>
                </a:solidFill>
                <a:latin typeface="+mj-lt"/>
                <a:ea typeface="ＭＳ Ｐゴシック" panose="020B0600070205080204" pitchFamily="34" charset="-128"/>
              </a:rPr>
              <a:t>Metodi</a:t>
            </a:r>
            <a:r>
              <a:rPr lang="en-US" sz="3000" b="1" dirty="0">
                <a:solidFill>
                  <a:schemeClr val="bg1"/>
                </a:solidFill>
                <a:latin typeface="+mj-lt"/>
                <a:ea typeface="ＭＳ Ｐゴシック" panose="020B0600070205080204" pitchFamily="34" charset="-128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+mj-lt"/>
                <a:ea typeface="ＭＳ Ｐゴシック" panose="020B0600070205080204" pitchFamily="34" charset="-128"/>
              </a:rPr>
              <a:t>didattici</a:t>
            </a:r>
            <a:r>
              <a:rPr lang="en-US" sz="3000" b="1" dirty="0">
                <a:solidFill>
                  <a:schemeClr val="bg1"/>
                </a:solidFill>
                <a:latin typeface="+mj-lt"/>
                <a:ea typeface="ＭＳ Ｐゴシック" panose="020B0600070205080204" pitchFamily="34" charset="-128"/>
              </a:rPr>
              <a:t> e di </a:t>
            </a:r>
            <a:r>
              <a:rPr lang="en-US" sz="3000" b="1" dirty="0" err="1">
                <a:solidFill>
                  <a:schemeClr val="bg1"/>
                </a:solidFill>
                <a:latin typeface="+mj-lt"/>
                <a:ea typeface="ＭＳ Ｐゴシック" panose="020B0600070205080204" pitchFamily="34" charset="-128"/>
              </a:rPr>
              <a:t>valutazione</a:t>
            </a:r>
            <a:endParaRPr lang="it-IT" sz="3000" b="1" dirty="0" err="1">
              <a:solidFill>
                <a:schemeClr val="bg1"/>
              </a:solidFill>
              <a:latin typeface="+mj-lt"/>
              <a:ea typeface="ＭＳ Ｐゴシック" panose="020B0600070205080204" pitchFamily="34" charset="-128"/>
            </a:endParaRPr>
          </a:p>
        </p:txBody>
      </p:sp>
      <p:sp>
        <p:nvSpPr>
          <p:cNvPr id="140" name="CustomShape 6"/>
          <p:cNvSpPr/>
          <p:nvPr/>
        </p:nvSpPr>
        <p:spPr>
          <a:xfrm>
            <a:off x="2987640" y="260280"/>
            <a:ext cx="2878920" cy="76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" name="Text Box 2">
            <a:extLst>
              <a:ext uri="{FF2B5EF4-FFF2-40B4-BE49-F238E27FC236}">
                <a16:creationId xmlns:a16="http://schemas.microsoft.com/office/drawing/2014/main" id="{B4A83EDB-BA61-DB9A-0716-8A29950BA0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125538"/>
            <a:ext cx="3604738" cy="4942753"/>
          </a:xfrm>
          <a:prstGeom prst="rect">
            <a:avLst/>
          </a:prstGeom>
          <a:noFill/>
          <a:ln>
            <a:noFill/>
          </a:ln>
          <a:effectLst/>
        </p:spPr>
        <p:txBody>
          <a:bodyPr lIns="91440" tIns="45720" rIns="91440" bIns="45720" anchor="t"/>
          <a:lstStyle>
            <a:defPPr>
              <a:defRPr lang="it-IT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en-GB" dirty="0">
              <a:latin typeface="+mn-lt"/>
              <a:ea typeface="ＭＳ Ｐゴシック"/>
            </a:endParaRPr>
          </a:p>
          <a:p>
            <a:pPr>
              <a:defRPr/>
            </a:pPr>
            <a:endParaRPr lang="en-GB" dirty="0">
              <a:latin typeface="+mn-lt"/>
              <a:ea typeface="ＭＳ Ｐゴシック"/>
            </a:endParaRPr>
          </a:p>
          <a:p>
            <a:pPr eaLnBrk="1" hangingPunct="1">
              <a:defRPr/>
            </a:pPr>
            <a:r>
              <a:rPr lang="en-GB" b="1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Metodi</a:t>
            </a:r>
            <a:r>
              <a:rPr lang="en-GB" b="1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</a:t>
            </a:r>
            <a:r>
              <a:rPr lang="en-GB" b="1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didattici</a:t>
            </a:r>
            <a:endParaRPr lang="en-GB" b="1" dirty="0">
              <a:solidFill>
                <a:srgbClr val="000000"/>
              </a:solidFill>
              <a:latin typeface="Source Sans Pro Light" panose="020F0302020204030204" pitchFamily="34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GB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Lezioni</a:t>
            </a:r>
            <a:r>
              <a:rPr lang="en-GB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frontali</a:t>
            </a:r>
            <a:r>
              <a:rPr lang="en-GB" dirty="0">
                <a:solidFill>
                  <a:srgbClr val="000000"/>
                </a:solidFill>
                <a:latin typeface="Source Sans Pro Light" panose="020F0302020204030204" pitchFamily="34" charset="0"/>
              </a:rPr>
              <a:t>.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GB" dirty="0" err="1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Esercizi</a:t>
            </a:r>
            <a:r>
              <a:rPr lang="en-GB" dirty="0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 di </a:t>
            </a:r>
            <a:r>
              <a:rPr lang="en-GB" dirty="0" err="1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gruppo</a:t>
            </a:r>
            <a:r>
              <a:rPr lang="en-GB" dirty="0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/</a:t>
            </a:r>
            <a:r>
              <a:rPr lang="en-GB" dirty="0" err="1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individuali</a:t>
            </a:r>
            <a:r>
              <a:rPr lang="en-GB" dirty="0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 in </a:t>
            </a:r>
            <a:r>
              <a:rPr lang="en-GB" dirty="0" err="1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classe</a:t>
            </a:r>
            <a:r>
              <a:rPr lang="en-GB" dirty="0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.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GB" dirty="0" err="1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Lezioni</a:t>
            </a:r>
            <a:r>
              <a:rPr lang="en-GB" dirty="0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laboratoriali</a:t>
            </a:r>
            <a:endParaRPr lang="en-GB" dirty="0">
              <a:latin typeface="+mn-lt"/>
              <a:ea typeface="ＭＳ Ｐゴシック"/>
            </a:endParaRPr>
          </a:p>
          <a:p>
            <a:pPr>
              <a:defRPr/>
            </a:pPr>
            <a:endParaRPr lang="en-GB" sz="2600" dirty="0">
              <a:latin typeface="+mn-lt"/>
            </a:endParaRPr>
          </a:p>
        </p:txBody>
      </p:sp>
      <p:sp>
        <p:nvSpPr>
          <p:cNvPr id="3" name="Text Box 2">
            <a:extLst>
              <a:ext uri="{FF2B5EF4-FFF2-40B4-BE49-F238E27FC236}">
                <a16:creationId xmlns:a16="http://schemas.microsoft.com/office/drawing/2014/main" id="{2FCE901F-9DEB-67A6-CFAA-E977179E74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0920" y="1125538"/>
            <a:ext cx="4341008" cy="4942753"/>
          </a:xfrm>
          <a:prstGeom prst="rect">
            <a:avLst/>
          </a:prstGeom>
          <a:noFill/>
          <a:ln>
            <a:noFill/>
          </a:ln>
          <a:effectLst/>
        </p:spPr>
        <p:txBody>
          <a:bodyPr lIns="91440" tIns="45720" rIns="91440" bIns="45720" anchor="t"/>
          <a:lstStyle>
            <a:defPPr>
              <a:defRPr lang="it-IT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en-GB" dirty="0">
              <a:latin typeface="+mn-lt"/>
              <a:ea typeface="ＭＳ Ｐゴシック"/>
            </a:endParaRPr>
          </a:p>
          <a:p>
            <a:pPr lvl="0" eaLnBrk="1" hangingPunct="1">
              <a:defRPr/>
            </a:pPr>
            <a:endParaRPr lang="en-GB" dirty="0">
              <a:latin typeface="+mn-lt"/>
              <a:ea typeface="ＭＳ Ｐゴシック"/>
            </a:endParaRPr>
          </a:p>
          <a:p>
            <a:pPr lvl="0" eaLnBrk="1" hangingPunct="1">
              <a:defRPr/>
            </a:pPr>
            <a:r>
              <a:rPr lang="en-US" b="1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Verifica</a:t>
            </a:r>
            <a:r>
              <a:rPr lang="en-US" b="1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dell’apprendimento</a:t>
            </a:r>
            <a:r>
              <a:rPr lang="en-US" b="1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</a:rPr>
              <a:t>Il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voto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finale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sarà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il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risultato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delle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seguenti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prove:</a:t>
            </a:r>
            <a:endParaRPr lang="it-IT" dirty="0">
              <a:solidFill>
                <a:srgbClr val="000000"/>
              </a:solidFill>
              <a:latin typeface="Source Sans Pro Light" panose="020F0302020204030204" pitchFamily="34" charset="0"/>
            </a:endParaRPr>
          </a:p>
          <a:p>
            <a:pPr marL="342900" lvl="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</a:rPr>
              <a:t>la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presentazione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in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classe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dei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risultati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del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lavoro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di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laboratorio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(per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frequentanti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</a:rPr>
              <a:t>) o di un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elaborato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scritto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concordato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con il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docente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(per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non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frequentanti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</a:rPr>
              <a:t>); </a:t>
            </a:r>
            <a:endParaRPr lang="it-IT" dirty="0">
              <a:solidFill>
                <a:srgbClr val="000000"/>
              </a:solidFill>
              <a:latin typeface="Source Sans Pro Light" panose="020F0302020204030204" pitchFamily="34" charset="0"/>
            </a:endParaRPr>
          </a:p>
          <a:p>
            <a:pPr marL="342900" lvl="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una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prova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orale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volta a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discutere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gli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argomenti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</a:rPr>
              <a:t> del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</a:rPr>
              <a:t>corso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</a:rPr>
              <a:t>;</a:t>
            </a:r>
            <a:endParaRPr lang="it-IT" dirty="0">
              <a:solidFill>
                <a:srgbClr val="000000"/>
              </a:solidFill>
              <a:latin typeface="Source Sans Pro Light" panose="020F0302020204030204" pitchFamily="34" charset="0"/>
            </a:endParaRPr>
          </a:p>
          <a:p>
            <a:pPr eaLnBrk="1" hangingPunct="1">
              <a:defRPr/>
            </a:pPr>
            <a:endParaRPr lang="it-IT" dirty="0">
              <a:solidFill>
                <a:srgbClr val="000000"/>
              </a:solidFill>
              <a:latin typeface="Source Sans Pro Light" panose="020F0302020204030204" pitchFamily="34" charset="0"/>
            </a:endParaRPr>
          </a:p>
          <a:p>
            <a:pPr>
              <a:defRPr/>
            </a:pPr>
            <a:endParaRPr lang="en-GB" sz="2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954748"/>
      </p:ext>
    </p:extLst>
  </p:cSld>
  <p:clrMapOvr>
    <a:masterClrMapping/>
  </p:clrMapOvr>
  <p:transition spd="slow">
    <p:blinds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CustomShape 1"/>
          <p:cNvSpPr/>
          <p:nvPr/>
        </p:nvSpPr>
        <p:spPr>
          <a:xfrm>
            <a:off x="360" y="176040"/>
            <a:ext cx="9141120" cy="1645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6" name="CustomShape 2"/>
          <p:cNvSpPr/>
          <p:nvPr/>
        </p:nvSpPr>
        <p:spPr>
          <a:xfrm>
            <a:off x="0" y="0"/>
            <a:ext cx="9143280" cy="68572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7" name="CustomShape 3"/>
          <p:cNvSpPr/>
          <p:nvPr/>
        </p:nvSpPr>
        <p:spPr>
          <a:xfrm>
            <a:off x="360" y="176040"/>
            <a:ext cx="9141120" cy="1645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8" name="CustomShape 4"/>
          <p:cNvSpPr/>
          <p:nvPr/>
        </p:nvSpPr>
        <p:spPr>
          <a:xfrm>
            <a:off x="902160" y="284040"/>
            <a:ext cx="7337520" cy="1508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1440" tIns="45720" rIns="91440" bIns="45720" anchor="ctr">
            <a:normAutofit/>
          </a:bodyPr>
          <a:lstStyle/>
          <a:p>
            <a:pPr>
              <a:lnSpc>
                <a:spcPct val="85000"/>
              </a:lnSpc>
              <a:spcAft>
                <a:spcPts val="601"/>
              </a:spcAft>
            </a:pPr>
            <a:r>
              <a:rPr lang="en-US" sz="3000" b="1" dirty="0" err="1">
                <a:solidFill>
                  <a:schemeClr val="bg1"/>
                </a:solidFill>
                <a:latin typeface="+mj-lt"/>
                <a:ea typeface="ＭＳ Ｐゴシック" panose="020B0600070205080204" pitchFamily="34" charset="-128"/>
              </a:rPr>
              <a:t>Testi</a:t>
            </a:r>
            <a:r>
              <a:rPr lang="en-US" sz="3000" b="1" dirty="0">
                <a:solidFill>
                  <a:schemeClr val="bg1"/>
                </a:solidFill>
                <a:latin typeface="+mj-lt"/>
                <a:ea typeface="ＭＳ Ｐゴシック" panose="020B0600070205080204" pitchFamily="34" charset="-128"/>
              </a:rPr>
              <a:t> di </a:t>
            </a:r>
            <a:r>
              <a:rPr lang="en-US" sz="3000" b="1" dirty="0" err="1">
                <a:solidFill>
                  <a:schemeClr val="bg1"/>
                </a:solidFill>
                <a:latin typeface="+mj-lt"/>
                <a:ea typeface="ＭＳ Ｐゴシック" panose="020B0600070205080204" pitchFamily="34" charset="-128"/>
              </a:rPr>
              <a:t>riferimento</a:t>
            </a:r>
            <a:r>
              <a:rPr lang="en-US" sz="3000" b="1" dirty="0">
                <a:solidFill>
                  <a:schemeClr val="bg1"/>
                </a:solidFill>
                <a:latin typeface="+mj-lt"/>
                <a:ea typeface="ＭＳ Ｐゴシック" panose="020B0600070205080204" pitchFamily="34" charset="-128"/>
              </a:rPr>
              <a:t>/1</a:t>
            </a:r>
            <a:endParaRPr lang="it-IT" sz="3000" b="1" dirty="0" err="1">
              <a:solidFill>
                <a:schemeClr val="bg1"/>
              </a:solidFill>
              <a:latin typeface="+mj-lt"/>
              <a:ea typeface="ＭＳ Ｐゴシック" panose="020B0600070205080204" pitchFamily="34" charset="-128"/>
            </a:endParaRPr>
          </a:p>
        </p:txBody>
      </p:sp>
      <p:sp>
        <p:nvSpPr>
          <p:cNvPr id="140" name="CustomShape 6"/>
          <p:cNvSpPr/>
          <p:nvPr/>
        </p:nvSpPr>
        <p:spPr>
          <a:xfrm>
            <a:off x="2987640" y="260280"/>
            <a:ext cx="2878920" cy="76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" name="Text Box 2">
            <a:extLst>
              <a:ext uri="{FF2B5EF4-FFF2-40B4-BE49-F238E27FC236}">
                <a16:creationId xmlns:a16="http://schemas.microsoft.com/office/drawing/2014/main" id="{B4A83EDB-BA61-DB9A-0716-8A29950BA0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125538"/>
            <a:ext cx="3604738" cy="4942753"/>
          </a:xfrm>
          <a:prstGeom prst="rect">
            <a:avLst/>
          </a:prstGeom>
          <a:noFill/>
          <a:ln>
            <a:noFill/>
          </a:ln>
          <a:effectLst/>
        </p:spPr>
        <p:txBody>
          <a:bodyPr lIns="91440" tIns="45720" rIns="91440" bIns="45720" anchor="t"/>
          <a:lstStyle>
            <a:defPPr>
              <a:defRPr lang="it-IT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en-GB" dirty="0">
              <a:latin typeface="+mn-lt"/>
              <a:ea typeface="ＭＳ Ｐゴシック"/>
            </a:endParaRPr>
          </a:p>
          <a:p>
            <a:pPr>
              <a:defRPr/>
            </a:pPr>
            <a:endParaRPr lang="en-GB" sz="2600" dirty="0">
              <a:latin typeface="+mn-lt"/>
              <a:ea typeface="ＭＳ Ｐゴシック"/>
            </a:endParaRPr>
          </a:p>
          <a:p>
            <a:pPr>
              <a:defRPr/>
            </a:pPr>
            <a:endParaRPr lang="en-GB" dirty="0">
              <a:latin typeface="+mn-lt"/>
              <a:ea typeface="ＭＳ Ｐゴシック"/>
            </a:endParaRPr>
          </a:p>
        </p:txBody>
      </p:sp>
      <p:sp>
        <p:nvSpPr>
          <p:cNvPr id="3" name="Text Box 2">
            <a:extLst>
              <a:ext uri="{FF2B5EF4-FFF2-40B4-BE49-F238E27FC236}">
                <a16:creationId xmlns:a16="http://schemas.microsoft.com/office/drawing/2014/main" id="{2FCE901F-9DEB-67A6-CFAA-E977179E74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0920" y="1125538"/>
            <a:ext cx="4341008" cy="4942753"/>
          </a:xfrm>
          <a:prstGeom prst="rect">
            <a:avLst/>
          </a:prstGeom>
          <a:noFill/>
          <a:ln>
            <a:noFill/>
          </a:ln>
          <a:effectLst/>
        </p:spPr>
        <p:txBody>
          <a:bodyPr lIns="91440" tIns="45720" rIns="91440" bIns="45720" anchor="t"/>
          <a:lstStyle>
            <a:defPPr>
              <a:defRPr lang="it-IT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endParaRPr lang="en-GB" dirty="0">
              <a:solidFill>
                <a:srgbClr val="000000"/>
              </a:solidFill>
              <a:latin typeface="Source Sans Pro Light" panose="020F0302020204030204" pitchFamily="34" charset="0"/>
              <a:ea typeface="ＭＳ Ｐゴシック"/>
            </a:endParaRPr>
          </a:p>
          <a:p>
            <a:pPr marL="342900" lvl="0" indent="-342900" eaLnBrk="1" hangingPunct="1">
              <a:buFont typeface="Arial" panose="020B0604020202020204" pitchFamily="34" charset="0"/>
              <a:buChar char="•"/>
              <a:defRPr/>
            </a:pPr>
            <a:endParaRPr lang="en-GB" dirty="0">
              <a:solidFill>
                <a:srgbClr val="000000"/>
              </a:solidFill>
              <a:latin typeface="Source Sans Pro Light" panose="020F0302020204030204" pitchFamily="34" charset="0"/>
              <a:ea typeface="ＭＳ Ｐゴシック"/>
            </a:endParaRPr>
          </a:p>
          <a:p>
            <a:pPr eaLnBrk="1" hangingPunct="1">
              <a:defRPr/>
            </a:pP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Corbetta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 P. (2015). La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ricerca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sociale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: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metodologie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 e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tecniche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. I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paradigmi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 di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riferimento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. Bologna: Il Mulino (cap. 1 - I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paradigmi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della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ricerca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sociale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; cap. 2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Ricerca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quantitativa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 e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ricerca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qualitativa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).</a:t>
            </a:r>
            <a:r>
              <a:rPr lang="it-IT" dirty="0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 </a:t>
            </a:r>
          </a:p>
          <a:p>
            <a:pPr>
              <a:defRPr/>
            </a:pPr>
            <a:endParaRPr lang="en-GB" sz="2600" dirty="0">
              <a:latin typeface="+mn-lt"/>
            </a:endParaRPr>
          </a:p>
        </p:txBody>
      </p:sp>
      <p:pic>
        <p:nvPicPr>
          <p:cNvPr id="4" name="Immagine 4" descr="Immagine che contiene testo, screenshot, bigliettodavisita&#10;&#10;Descrizione generata automaticamente">
            <a:extLst>
              <a:ext uri="{FF2B5EF4-FFF2-40B4-BE49-F238E27FC236}">
                <a16:creationId xmlns:a16="http://schemas.microsoft.com/office/drawing/2014/main" id="{A6F0A845-79A0-E6A8-5605-373AFDB15EE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0748" r="-2" b="4686"/>
          <a:stretch/>
        </p:blipFill>
        <p:spPr>
          <a:xfrm>
            <a:off x="232072" y="1870939"/>
            <a:ext cx="3698660" cy="4811929"/>
          </a:xfrm>
          <a:custGeom>
            <a:avLst/>
            <a:gdLst/>
            <a:ahLst/>
            <a:cxnLst/>
            <a:rect l="l" t="t" r="r" b="b"/>
            <a:pathLst>
              <a:path w="7028495" h="6858000">
                <a:moveTo>
                  <a:pt x="0" y="0"/>
                </a:moveTo>
                <a:lnTo>
                  <a:pt x="6915668" y="0"/>
                </a:lnTo>
                <a:lnTo>
                  <a:pt x="6952411" y="219663"/>
                </a:lnTo>
                <a:cubicBezTo>
                  <a:pt x="7002551" y="569921"/>
                  <a:pt x="7028495" y="927986"/>
                  <a:pt x="7028495" y="1292112"/>
                </a:cubicBezTo>
                <a:cubicBezTo>
                  <a:pt x="7028495" y="3343346"/>
                  <a:pt x="6205186" y="5202289"/>
                  <a:pt x="4870994" y="6556512"/>
                </a:cubicBezTo>
                <a:lnTo>
                  <a:pt x="4556185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598432274"/>
      </p:ext>
    </p:extLst>
  </p:cSld>
  <p:clrMapOvr>
    <a:masterClrMapping/>
  </p:clrMapOvr>
  <p:transition spd="slow">
    <p:blinds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CustomShape 1"/>
          <p:cNvSpPr/>
          <p:nvPr/>
        </p:nvSpPr>
        <p:spPr>
          <a:xfrm>
            <a:off x="360" y="176040"/>
            <a:ext cx="9141120" cy="1645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6" name="CustomShape 2"/>
          <p:cNvSpPr/>
          <p:nvPr/>
        </p:nvSpPr>
        <p:spPr>
          <a:xfrm>
            <a:off x="0" y="0"/>
            <a:ext cx="9143280" cy="68572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7" name="CustomShape 3"/>
          <p:cNvSpPr/>
          <p:nvPr/>
        </p:nvSpPr>
        <p:spPr>
          <a:xfrm>
            <a:off x="360" y="176040"/>
            <a:ext cx="9141120" cy="1645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8" name="CustomShape 4"/>
          <p:cNvSpPr/>
          <p:nvPr/>
        </p:nvSpPr>
        <p:spPr>
          <a:xfrm>
            <a:off x="902160" y="284040"/>
            <a:ext cx="7337520" cy="1508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1440" tIns="45720" rIns="91440" bIns="45720" anchor="ctr">
            <a:normAutofit/>
          </a:bodyPr>
          <a:lstStyle/>
          <a:p>
            <a:pPr>
              <a:lnSpc>
                <a:spcPct val="85000"/>
              </a:lnSpc>
              <a:spcAft>
                <a:spcPts val="601"/>
              </a:spcAft>
            </a:pPr>
            <a:r>
              <a:rPr lang="en-US" sz="3000" b="1" dirty="0" err="1">
                <a:solidFill>
                  <a:schemeClr val="bg1"/>
                </a:solidFill>
                <a:latin typeface="+mj-lt"/>
                <a:ea typeface="ＭＳ Ｐゴシック" panose="020B0600070205080204" pitchFamily="34" charset="-128"/>
              </a:rPr>
              <a:t>Testi</a:t>
            </a:r>
            <a:r>
              <a:rPr lang="en-US" sz="3000" b="1" dirty="0">
                <a:solidFill>
                  <a:schemeClr val="bg1"/>
                </a:solidFill>
                <a:latin typeface="+mj-lt"/>
                <a:ea typeface="ＭＳ Ｐゴシック" panose="020B0600070205080204" pitchFamily="34" charset="-128"/>
              </a:rPr>
              <a:t> di </a:t>
            </a:r>
            <a:r>
              <a:rPr lang="en-US" sz="3000" b="1" dirty="0" err="1">
                <a:solidFill>
                  <a:schemeClr val="bg1"/>
                </a:solidFill>
                <a:latin typeface="+mj-lt"/>
                <a:ea typeface="ＭＳ Ｐゴシック" panose="020B0600070205080204" pitchFamily="34" charset="-128"/>
              </a:rPr>
              <a:t>riferimento</a:t>
            </a:r>
            <a:r>
              <a:rPr lang="en-US" sz="3000" b="1" dirty="0">
                <a:solidFill>
                  <a:schemeClr val="bg1"/>
                </a:solidFill>
                <a:latin typeface="+mj-lt"/>
                <a:ea typeface="ＭＳ Ｐゴシック" panose="020B0600070205080204" pitchFamily="34" charset="-128"/>
              </a:rPr>
              <a:t>/2</a:t>
            </a:r>
            <a:endParaRPr lang="it-IT" sz="3000" b="1" dirty="0" err="1">
              <a:solidFill>
                <a:schemeClr val="bg1"/>
              </a:solidFill>
              <a:latin typeface="+mj-lt"/>
              <a:ea typeface="ＭＳ Ｐゴシック" panose="020B0600070205080204" pitchFamily="34" charset="-128"/>
            </a:endParaRPr>
          </a:p>
        </p:txBody>
      </p:sp>
      <p:sp>
        <p:nvSpPr>
          <p:cNvPr id="140" name="CustomShape 6"/>
          <p:cNvSpPr/>
          <p:nvPr/>
        </p:nvSpPr>
        <p:spPr>
          <a:xfrm>
            <a:off x="2987640" y="260280"/>
            <a:ext cx="2878920" cy="76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" name="Text Box 2">
            <a:extLst>
              <a:ext uri="{FF2B5EF4-FFF2-40B4-BE49-F238E27FC236}">
                <a16:creationId xmlns:a16="http://schemas.microsoft.com/office/drawing/2014/main" id="{B4A83EDB-BA61-DB9A-0716-8A29950BA0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125538"/>
            <a:ext cx="3604738" cy="4942753"/>
          </a:xfrm>
          <a:prstGeom prst="rect">
            <a:avLst/>
          </a:prstGeom>
          <a:noFill/>
          <a:ln>
            <a:noFill/>
          </a:ln>
          <a:effectLst/>
        </p:spPr>
        <p:txBody>
          <a:bodyPr lIns="91440" tIns="45720" rIns="91440" bIns="45720" anchor="t"/>
          <a:lstStyle>
            <a:defPPr>
              <a:defRPr lang="it-IT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en-GB" dirty="0">
              <a:latin typeface="+mn-lt"/>
              <a:ea typeface="ＭＳ Ｐゴシック"/>
            </a:endParaRPr>
          </a:p>
          <a:p>
            <a:pPr>
              <a:defRPr/>
            </a:pPr>
            <a:endParaRPr lang="en-GB" sz="2600" dirty="0">
              <a:latin typeface="+mn-lt"/>
              <a:ea typeface="ＭＳ Ｐゴシック"/>
            </a:endParaRPr>
          </a:p>
          <a:p>
            <a:pPr>
              <a:defRPr/>
            </a:pPr>
            <a:endParaRPr lang="en-GB" dirty="0">
              <a:latin typeface="+mn-lt"/>
              <a:ea typeface="ＭＳ Ｐゴシック"/>
            </a:endParaRPr>
          </a:p>
        </p:txBody>
      </p:sp>
      <p:sp>
        <p:nvSpPr>
          <p:cNvPr id="3" name="Text Box 2">
            <a:extLst>
              <a:ext uri="{FF2B5EF4-FFF2-40B4-BE49-F238E27FC236}">
                <a16:creationId xmlns:a16="http://schemas.microsoft.com/office/drawing/2014/main" id="{2FCE901F-9DEB-67A6-CFAA-E977179E74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0920" y="1125538"/>
            <a:ext cx="4341008" cy="4942753"/>
          </a:xfrm>
          <a:prstGeom prst="rect">
            <a:avLst/>
          </a:prstGeom>
          <a:noFill/>
          <a:ln>
            <a:noFill/>
          </a:ln>
          <a:effectLst/>
        </p:spPr>
        <p:txBody>
          <a:bodyPr lIns="91440" tIns="45720" rIns="91440" bIns="45720" anchor="t"/>
          <a:lstStyle>
            <a:defPPr>
              <a:defRPr lang="it-IT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endParaRPr lang="en-GB" dirty="0">
              <a:solidFill>
                <a:srgbClr val="000000"/>
              </a:solidFill>
              <a:latin typeface="Source Sans Pro Light" panose="020F0302020204030204" pitchFamily="34" charset="0"/>
              <a:ea typeface="ＭＳ Ｐゴシック"/>
            </a:endParaRPr>
          </a:p>
          <a:p>
            <a:pPr marL="342900" lvl="0" indent="-342900" eaLnBrk="1" hangingPunct="1">
              <a:buFont typeface="Arial" panose="020B0604020202020204" pitchFamily="34" charset="0"/>
              <a:buChar char="•"/>
              <a:defRPr/>
            </a:pPr>
            <a:endParaRPr lang="en-GB" dirty="0">
              <a:solidFill>
                <a:srgbClr val="000000"/>
              </a:solidFill>
              <a:latin typeface="Source Sans Pro Light" panose="020F0302020204030204" pitchFamily="34" charset="0"/>
              <a:ea typeface="ＭＳ Ｐゴシック"/>
            </a:endParaRPr>
          </a:p>
          <a:p>
            <a:pPr eaLnBrk="1" hangingPunct="1">
              <a:defRPr/>
            </a:pP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Cardano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, M.,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Gariglio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, L. (2022).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Metodi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qualitativi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Pratiche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 in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presenza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, a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distanze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 e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ibride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. Roma, </a:t>
            </a:r>
            <a:r>
              <a:rPr lang="en-US" dirty="0" err="1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Carocci</a:t>
            </a:r>
            <a:r>
              <a:rPr lang="en-US" dirty="0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. </a:t>
            </a:r>
            <a:endParaRPr lang="en-GB" dirty="0">
              <a:solidFill>
                <a:srgbClr val="000000"/>
              </a:solidFill>
              <a:latin typeface="Source Sans Pro Light" panose="020F0302020204030204" pitchFamily="34" charset="0"/>
              <a:ea typeface="ＭＳ Ｐゴシック"/>
            </a:endParaRPr>
          </a:p>
        </p:txBody>
      </p:sp>
      <p:pic>
        <p:nvPicPr>
          <p:cNvPr id="5" name="Immagine 2" descr="Immagine che contiene testo, bigliettodavisita&#10;&#10;Descrizione generata automaticamente">
            <a:extLst>
              <a:ext uri="{FF2B5EF4-FFF2-40B4-BE49-F238E27FC236}">
                <a16:creationId xmlns:a16="http://schemas.microsoft.com/office/drawing/2014/main" id="{79BAD14C-3723-ED13-4ED3-0DEAB9D1942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4105" b="7102"/>
          <a:stretch/>
        </p:blipFill>
        <p:spPr>
          <a:xfrm>
            <a:off x="113318" y="1925098"/>
            <a:ext cx="3728832" cy="4851183"/>
          </a:xfrm>
          <a:custGeom>
            <a:avLst/>
            <a:gdLst/>
            <a:ahLst/>
            <a:cxnLst/>
            <a:rect l="l" t="t" r="r" b="b"/>
            <a:pathLst>
              <a:path w="7028495" h="6858000">
                <a:moveTo>
                  <a:pt x="0" y="0"/>
                </a:moveTo>
                <a:lnTo>
                  <a:pt x="6915668" y="0"/>
                </a:lnTo>
                <a:lnTo>
                  <a:pt x="6952411" y="219663"/>
                </a:lnTo>
                <a:cubicBezTo>
                  <a:pt x="7002551" y="569921"/>
                  <a:pt x="7028495" y="927986"/>
                  <a:pt x="7028495" y="1292112"/>
                </a:cubicBezTo>
                <a:cubicBezTo>
                  <a:pt x="7028495" y="3343346"/>
                  <a:pt x="6205186" y="5202289"/>
                  <a:pt x="4870994" y="6556512"/>
                </a:cubicBezTo>
                <a:lnTo>
                  <a:pt x="4556185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589241897"/>
      </p:ext>
    </p:extLst>
  </p:cSld>
  <p:clrMapOvr>
    <a:masterClrMapping/>
  </p:clrMapOvr>
  <p:transition spd="slow">
    <p:blinds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CustomShape 1"/>
          <p:cNvSpPr/>
          <p:nvPr/>
        </p:nvSpPr>
        <p:spPr>
          <a:xfrm>
            <a:off x="360" y="176040"/>
            <a:ext cx="9141120" cy="1645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6" name="CustomShape 2"/>
          <p:cNvSpPr/>
          <p:nvPr/>
        </p:nvSpPr>
        <p:spPr>
          <a:xfrm>
            <a:off x="0" y="0"/>
            <a:ext cx="9143280" cy="68572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7" name="CustomShape 3"/>
          <p:cNvSpPr/>
          <p:nvPr/>
        </p:nvSpPr>
        <p:spPr>
          <a:xfrm>
            <a:off x="360" y="176040"/>
            <a:ext cx="9141120" cy="1645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8" name="CustomShape 4"/>
          <p:cNvSpPr/>
          <p:nvPr/>
        </p:nvSpPr>
        <p:spPr>
          <a:xfrm>
            <a:off x="902160" y="284040"/>
            <a:ext cx="7337520" cy="1508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1440" tIns="45720" rIns="91440" bIns="45720" anchor="ctr">
            <a:normAutofit/>
          </a:bodyPr>
          <a:lstStyle/>
          <a:p>
            <a:pPr>
              <a:lnSpc>
                <a:spcPct val="85000"/>
              </a:lnSpc>
              <a:spcAft>
                <a:spcPts val="601"/>
              </a:spcAft>
            </a:pPr>
            <a:r>
              <a:rPr lang="en-US" sz="3000" b="1" dirty="0">
                <a:solidFill>
                  <a:schemeClr val="bg1"/>
                </a:solidFill>
                <a:latin typeface="+mj-lt"/>
                <a:ea typeface="ＭＳ Ｐゴシック" panose="020B0600070205080204" pitchFamily="34" charset="-128"/>
              </a:rPr>
              <a:t>Le </a:t>
            </a:r>
            <a:r>
              <a:rPr lang="en-US" sz="3000" b="1" dirty="0" err="1">
                <a:solidFill>
                  <a:schemeClr val="bg1"/>
                </a:solidFill>
                <a:latin typeface="+mj-lt"/>
                <a:ea typeface="ＭＳ Ｐゴシック" panose="020B0600070205080204" pitchFamily="34" charset="-128"/>
              </a:rPr>
              <a:t>lezioni</a:t>
            </a:r>
            <a:endParaRPr lang="it-IT" sz="3000" b="1" dirty="0" err="1">
              <a:solidFill>
                <a:schemeClr val="bg1"/>
              </a:solidFill>
              <a:latin typeface="+mj-lt"/>
              <a:ea typeface="ＭＳ Ｐゴシック" panose="020B0600070205080204" pitchFamily="34" charset="-128"/>
            </a:endParaRPr>
          </a:p>
        </p:txBody>
      </p:sp>
      <p:sp>
        <p:nvSpPr>
          <p:cNvPr id="140" name="CustomShape 6"/>
          <p:cNvSpPr/>
          <p:nvPr/>
        </p:nvSpPr>
        <p:spPr>
          <a:xfrm>
            <a:off x="2987640" y="260280"/>
            <a:ext cx="2878920" cy="76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" name="Text Box 2">
            <a:extLst>
              <a:ext uri="{FF2B5EF4-FFF2-40B4-BE49-F238E27FC236}">
                <a16:creationId xmlns:a16="http://schemas.microsoft.com/office/drawing/2014/main" id="{B4A83EDB-BA61-DB9A-0716-8A29950BA0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125538"/>
            <a:ext cx="8105486" cy="4942753"/>
          </a:xfrm>
          <a:prstGeom prst="rect">
            <a:avLst/>
          </a:prstGeom>
          <a:noFill/>
          <a:ln>
            <a:noFill/>
          </a:ln>
          <a:effectLst/>
        </p:spPr>
        <p:txBody>
          <a:bodyPr lIns="91440" tIns="45720" rIns="91440" bIns="45720" anchor="t"/>
          <a:lstStyle>
            <a:defPPr>
              <a:defRPr lang="it-IT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en-GB" dirty="0">
              <a:latin typeface="+mn-lt"/>
              <a:ea typeface="ＭＳ Ｐゴシック"/>
            </a:endParaRPr>
          </a:p>
          <a:p>
            <a:pPr>
              <a:defRPr/>
            </a:pPr>
            <a:endParaRPr lang="en-GB" dirty="0">
              <a:latin typeface="+mn-lt"/>
              <a:ea typeface="ＭＳ Ｐゴシック"/>
            </a:endParaRPr>
          </a:p>
          <a:p>
            <a:pPr eaLnBrk="1" hangingPunct="1">
              <a:defRPr/>
            </a:pPr>
            <a:r>
              <a:rPr lang="en-GB" b="1" dirty="0" err="1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Orario</a:t>
            </a:r>
            <a:r>
              <a:rPr lang="en-GB" b="1" dirty="0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: </a:t>
            </a:r>
            <a:r>
              <a:rPr lang="en-GB" b="1" dirty="0" err="1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Lunedì</a:t>
            </a:r>
            <a:r>
              <a:rPr lang="en-GB" b="1" dirty="0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 8:30 – 11</a:t>
            </a:r>
          </a:p>
          <a:p>
            <a:pPr eaLnBrk="1" hangingPunct="1">
              <a:defRPr/>
            </a:pPr>
            <a:r>
              <a:rPr lang="en-GB" b="1" dirty="0" err="1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Mercoledì</a:t>
            </a:r>
            <a:r>
              <a:rPr lang="en-GB" b="1" dirty="0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 13:30 – 16 </a:t>
            </a:r>
          </a:p>
          <a:p>
            <a:pPr eaLnBrk="1" hangingPunct="1">
              <a:defRPr/>
            </a:pPr>
            <a:endParaRPr lang="en-GB" b="1" dirty="0">
              <a:solidFill>
                <a:srgbClr val="000000"/>
              </a:solidFill>
              <a:latin typeface="Source Sans Pro Light" panose="020F0302020204030204" pitchFamily="34" charset="0"/>
              <a:ea typeface="ＭＳ Ｐゴシック"/>
            </a:endParaRPr>
          </a:p>
          <a:p>
            <a:pPr eaLnBrk="1" hangingPunct="1">
              <a:defRPr/>
            </a:pPr>
            <a:r>
              <a:rPr lang="en-GB" b="1" dirty="0" err="1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Luogo</a:t>
            </a:r>
            <a:r>
              <a:rPr lang="en-GB" b="1" dirty="0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: </a:t>
            </a:r>
            <a:r>
              <a:rPr lang="en-GB" b="1" dirty="0" err="1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Edificio</a:t>
            </a:r>
            <a:r>
              <a:rPr lang="en-GB" b="1" dirty="0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 A – </a:t>
            </a:r>
            <a:r>
              <a:rPr lang="en-GB" b="1" dirty="0" err="1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corpo</a:t>
            </a:r>
            <a:r>
              <a:rPr lang="en-GB" b="1" dirty="0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 centrale</a:t>
            </a:r>
          </a:p>
          <a:p>
            <a:pPr eaLnBrk="1" hangingPunct="1">
              <a:defRPr/>
            </a:pPr>
            <a:endParaRPr lang="en-GB" b="1" dirty="0">
              <a:solidFill>
                <a:srgbClr val="FF0000"/>
              </a:solidFill>
              <a:latin typeface="Source Sans Pro Light" panose="020F0302020204030204" pitchFamily="34" charset="0"/>
              <a:ea typeface="ＭＳ Ｐゴシック"/>
            </a:endParaRPr>
          </a:p>
          <a:p>
            <a:pPr eaLnBrk="1" hangingPunct="1">
              <a:defRPr/>
            </a:pPr>
            <a:r>
              <a:rPr lang="en-GB" b="1" dirty="0" err="1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Ricevimento</a:t>
            </a:r>
            <a:r>
              <a:rPr lang="en-GB" b="1" dirty="0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: </a:t>
            </a:r>
            <a:r>
              <a:rPr lang="en-GB" b="1" dirty="0" err="1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su</a:t>
            </a:r>
            <a:r>
              <a:rPr lang="en-GB" b="1" dirty="0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 </a:t>
            </a:r>
            <a:r>
              <a:rPr lang="en-GB" b="1" dirty="0" err="1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appuntamento</a:t>
            </a:r>
            <a:r>
              <a:rPr lang="en-GB" b="1" dirty="0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, </a:t>
            </a:r>
            <a:r>
              <a:rPr lang="en-GB" b="1" dirty="0" err="1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scrivere</a:t>
            </a:r>
            <a:r>
              <a:rPr lang="en-GB" b="1" dirty="0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 a </a:t>
            </a:r>
            <a:r>
              <a:rPr lang="en-GB" b="1" dirty="0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Francesco.miele@dispes.units.it</a:t>
            </a:r>
            <a:r>
              <a:rPr lang="en-GB" b="1" dirty="0">
                <a:solidFill>
                  <a:srgbClr val="000000"/>
                </a:solidFill>
                <a:latin typeface="Source Sans Pro Light" panose="020F0302020204030204" pitchFamily="34" charset="0"/>
                <a:ea typeface="ＭＳ Ｐゴシック"/>
              </a:rPr>
              <a:t>  </a:t>
            </a:r>
          </a:p>
          <a:p>
            <a:pPr eaLnBrk="1" hangingPunct="1">
              <a:defRPr/>
            </a:pPr>
            <a:endParaRPr lang="en-GB" b="1" dirty="0">
              <a:solidFill>
                <a:srgbClr val="000000"/>
              </a:solidFill>
              <a:latin typeface="Source Sans Pro Light" panose="020F0302020204030204" pitchFamily="34" charset="0"/>
              <a:ea typeface="ＭＳ Ｐゴシック"/>
            </a:endParaRPr>
          </a:p>
          <a:p>
            <a:pPr eaLnBrk="1" hangingPunct="1">
              <a:defRPr/>
            </a:pPr>
            <a:endParaRPr lang="en-GB" dirty="0">
              <a:latin typeface="+mn-lt"/>
              <a:ea typeface="ＭＳ Ｐゴシック"/>
            </a:endParaRPr>
          </a:p>
          <a:p>
            <a:pPr>
              <a:defRPr/>
            </a:pPr>
            <a:endParaRPr lang="en-GB" sz="2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2001772"/>
      </p:ext>
    </p:extLst>
  </p:cSld>
  <p:clrMapOvr>
    <a:masterClrMapping/>
  </p:clrMapOvr>
  <p:transition spd="slow">
    <p:blinds dir="vert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5176</TotalTime>
  <Words>341</Words>
  <Application>Microsoft Macintosh PowerPoint</Application>
  <PresentationFormat>Presentazione su schermo (4:3)</PresentationFormat>
  <Paragraphs>63</Paragraphs>
  <Slides>7</Slides>
  <Notes>7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3</vt:i4>
      </vt:variant>
      <vt:variant>
        <vt:lpstr>Titoli diapositive</vt:lpstr>
      </vt:variant>
      <vt:variant>
        <vt:i4>7</vt:i4>
      </vt:variant>
    </vt:vector>
  </HeadingPairs>
  <TitlesOfParts>
    <vt:vector size="17" baseType="lpstr">
      <vt:lpstr>Arial</vt:lpstr>
      <vt:lpstr>Garamond</vt:lpstr>
      <vt:lpstr>Source Sans Pro Light</vt:lpstr>
      <vt:lpstr>Symbol</vt:lpstr>
      <vt:lpstr>Times New Roman</vt:lpstr>
      <vt:lpstr>Trebuchet MS</vt:lpstr>
      <vt:lpstr>Wingdings</vt:lpstr>
      <vt:lpstr>Office Theme</vt:lpstr>
      <vt:lpstr>Office Theme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subject/>
  <dc:creator>Consip</dc:creator>
  <dc:description/>
  <cp:lastModifiedBy>MIELE FRANCESCO</cp:lastModifiedBy>
  <cp:revision>1074</cp:revision>
  <cp:lastPrinted>2019-10-04T21:31:54Z</cp:lastPrinted>
  <dcterms:created xsi:type="dcterms:W3CDTF">2009-12-15T11:40:43Z</dcterms:created>
  <dcterms:modified xsi:type="dcterms:W3CDTF">2022-10-12T12:36:24Z</dcterms:modified>
  <dc:language>it-IT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HiddenSlides">
    <vt:i4>0</vt:i4>
  </property>
  <property fmtid="{D5CDD505-2E9C-101B-9397-08002B2CF9AE}" pid="3" name="HyperlinksChanged">
    <vt:bool>false</vt:bool>
  </property>
  <property fmtid="{D5CDD505-2E9C-101B-9397-08002B2CF9AE}" pid="4" name="LinksUpToDate">
    <vt:bool>false</vt:bool>
  </property>
  <property fmtid="{D5CDD505-2E9C-101B-9397-08002B2CF9AE}" pid="5" name="Notes">
    <vt:i4>27</vt:i4>
  </property>
  <property fmtid="{D5CDD505-2E9C-101B-9397-08002B2CF9AE}" pid="6" name="PresentationFormat">
    <vt:lpwstr>Presentazione su schermo (4:3)</vt:lpwstr>
  </property>
  <property fmtid="{D5CDD505-2E9C-101B-9397-08002B2CF9AE}" pid="7" name="ScaleCrop">
    <vt:bool>false</vt:bool>
  </property>
  <property fmtid="{D5CDD505-2E9C-101B-9397-08002B2CF9AE}" pid="8" name="ShareDoc">
    <vt:bool>false</vt:bool>
  </property>
  <property fmtid="{D5CDD505-2E9C-101B-9397-08002B2CF9AE}" pid="9" name="Slides">
    <vt:i4>28</vt:i4>
  </property>
</Properties>
</file>