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notesSlides/notesSlide1.xml" ContentType="application/vnd.openxmlformats-officedocument.presentationml.notesSlide+xml"/>
  <Override PartName="/ppt/media/image13.jpeg" ContentType="image/jpeg"/>
  <Override PartName="/ppt/notesSlides/notesSlide2.xml" ContentType="application/vnd.openxmlformats-officedocument.presentationml.notesSlide+xml"/>
  <Override PartName="/ppt/media/media1.avi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chemeClr val="accent2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chemeClr val="accent2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chemeClr val="accent2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chemeClr val="accent2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chemeClr val="accent2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chemeClr val="accent2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chemeClr val="accent2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chemeClr val="accent2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chemeClr val="accent2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rgbClr val="666666"/>
              </a:solidFill>
              <a:prstDash val="solid"/>
              <a:round/>
            </a:ln>
          </a:left>
          <a:right>
            <a:ln w="12700" cap="flat">
              <a:solidFill>
                <a:srgbClr val="666666"/>
              </a:solidFill>
              <a:prstDash val="solid"/>
              <a:round/>
            </a:ln>
          </a:right>
          <a:top>
            <a:ln w="12700" cap="flat">
              <a:solidFill>
                <a:srgbClr val="666666"/>
              </a:solidFill>
              <a:prstDash val="solid"/>
              <a:round/>
            </a:ln>
          </a:top>
          <a:bottom>
            <a:ln w="12700" cap="flat">
              <a:solidFill>
                <a:srgbClr val="666666"/>
              </a:solidFill>
              <a:prstDash val="solid"/>
              <a:round/>
            </a:ln>
          </a:bottom>
          <a:insideH>
            <a:ln w="12700" cap="flat">
              <a:solidFill>
                <a:srgbClr val="666666"/>
              </a:solidFill>
              <a:prstDash val="solid"/>
              <a:round/>
            </a:ln>
          </a:insideH>
          <a:insideV>
            <a:ln w="12700" cap="flat">
              <a:solidFill>
                <a:srgbClr val="666666"/>
              </a:solidFill>
              <a:prstDash val="solid"/>
              <a:round/>
            </a:ln>
          </a:insideV>
        </a:tcBdr>
        <a:fill>
          <a:solidFill>
            <a:srgbClr val="FFDDCA"/>
          </a:solidFill>
        </a:fill>
      </a:tcStyle>
    </a:wholeTbl>
    <a:band2H>
      <a:tcTxStyle b="def" i="def"/>
      <a:tcStyle>
        <a:tcBdr/>
        <a:fill>
          <a:solidFill>
            <a:srgbClr val="FFEFE6"/>
          </a:solidFill>
        </a:fill>
      </a:tcStyle>
    </a:band2H>
    <a:firstCol>
      <a:tcTxStyle b="on" i="off">
        <a:fontRef idx="major">
          <a:srgbClr val="666666"/>
        </a:fontRef>
        <a:srgbClr val="666666"/>
      </a:tcTxStyle>
      <a:tcStyle>
        <a:tcBdr>
          <a:left>
            <a:ln w="12700" cap="flat">
              <a:solidFill>
                <a:srgbClr val="666666"/>
              </a:solidFill>
              <a:prstDash val="solid"/>
              <a:round/>
            </a:ln>
          </a:left>
          <a:right>
            <a:ln w="12700" cap="flat">
              <a:solidFill>
                <a:srgbClr val="666666"/>
              </a:solidFill>
              <a:prstDash val="solid"/>
              <a:round/>
            </a:ln>
          </a:right>
          <a:top>
            <a:ln w="12700" cap="flat">
              <a:solidFill>
                <a:srgbClr val="666666"/>
              </a:solidFill>
              <a:prstDash val="solid"/>
              <a:round/>
            </a:ln>
          </a:top>
          <a:bottom>
            <a:ln w="12700" cap="flat">
              <a:solidFill>
                <a:srgbClr val="666666"/>
              </a:solidFill>
              <a:prstDash val="solid"/>
              <a:round/>
            </a:ln>
          </a:bottom>
          <a:insideH>
            <a:ln w="12700" cap="flat">
              <a:solidFill>
                <a:srgbClr val="666666"/>
              </a:solidFill>
              <a:prstDash val="solid"/>
              <a:round/>
            </a:ln>
          </a:insideH>
          <a:insideV>
            <a:ln w="12700" cap="flat">
              <a:solidFill>
                <a:srgbClr val="666666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666666"/>
        </a:fontRef>
        <a:srgbClr val="666666"/>
      </a:tcTxStyle>
      <a:tcStyle>
        <a:tcBdr>
          <a:left>
            <a:ln w="12700" cap="flat">
              <a:solidFill>
                <a:srgbClr val="666666"/>
              </a:solidFill>
              <a:prstDash val="solid"/>
              <a:round/>
            </a:ln>
          </a:left>
          <a:right>
            <a:ln w="12700" cap="flat">
              <a:solidFill>
                <a:srgbClr val="666666"/>
              </a:solidFill>
              <a:prstDash val="solid"/>
              <a:round/>
            </a:ln>
          </a:right>
          <a:top>
            <a:ln w="38100" cap="flat">
              <a:solidFill>
                <a:srgbClr val="666666"/>
              </a:solidFill>
              <a:prstDash val="solid"/>
              <a:round/>
            </a:ln>
          </a:top>
          <a:bottom>
            <a:ln w="12700" cap="flat">
              <a:solidFill>
                <a:srgbClr val="666666"/>
              </a:solidFill>
              <a:prstDash val="solid"/>
              <a:round/>
            </a:ln>
          </a:bottom>
          <a:insideH>
            <a:ln w="12700" cap="flat">
              <a:solidFill>
                <a:srgbClr val="666666"/>
              </a:solidFill>
              <a:prstDash val="solid"/>
              <a:round/>
            </a:ln>
          </a:insideH>
          <a:insideV>
            <a:ln w="12700" cap="flat">
              <a:solidFill>
                <a:srgbClr val="666666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666666"/>
        </a:fontRef>
        <a:srgbClr val="666666"/>
      </a:tcTxStyle>
      <a:tcStyle>
        <a:tcBdr>
          <a:left>
            <a:ln w="12700" cap="flat">
              <a:solidFill>
                <a:srgbClr val="666666"/>
              </a:solidFill>
              <a:prstDash val="solid"/>
              <a:round/>
            </a:ln>
          </a:left>
          <a:right>
            <a:ln w="12700" cap="flat">
              <a:solidFill>
                <a:srgbClr val="666666"/>
              </a:solidFill>
              <a:prstDash val="solid"/>
              <a:round/>
            </a:ln>
          </a:right>
          <a:top>
            <a:ln w="12700" cap="flat">
              <a:solidFill>
                <a:srgbClr val="666666"/>
              </a:solidFill>
              <a:prstDash val="solid"/>
              <a:round/>
            </a:ln>
          </a:top>
          <a:bottom>
            <a:ln w="38100" cap="flat">
              <a:solidFill>
                <a:srgbClr val="666666"/>
              </a:solidFill>
              <a:prstDash val="solid"/>
              <a:round/>
            </a:ln>
          </a:bottom>
          <a:insideH>
            <a:ln w="12700" cap="flat">
              <a:solidFill>
                <a:srgbClr val="666666"/>
              </a:solidFill>
              <a:prstDash val="solid"/>
              <a:round/>
            </a:ln>
          </a:insideH>
          <a:insideV>
            <a:ln w="12700" cap="flat">
              <a:solidFill>
                <a:srgbClr val="666666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rgbClr val="666666"/>
              </a:solidFill>
              <a:prstDash val="solid"/>
              <a:round/>
            </a:ln>
          </a:left>
          <a:right>
            <a:ln w="12700" cap="flat">
              <a:solidFill>
                <a:srgbClr val="666666"/>
              </a:solidFill>
              <a:prstDash val="solid"/>
              <a:round/>
            </a:ln>
          </a:right>
          <a:top>
            <a:ln w="12700" cap="flat">
              <a:solidFill>
                <a:srgbClr val="666666"/>
              </a:solidFill>
              <a:prstDash val="solid"/>
              <a:round/>
            </a:ln>
          </a:top>
          <a:bottom>
            <a:ln w="12700" cap="flat">
              <a:solidFill>
                <a:srgbClr val="666666"/>
              </a:solidFill>
              <a:prstDash val="solid"/>
              <a:round/>
            </a:ln>
          </a:bottom>
          <a:insideH>
            <a:ln w="12700" cap="flat">
              <a:solidFill>
                <a:srgbClr val="666666"/>
              </a:solidFill>
              <a:prstDash val="solid"/>
              <a:round/>
            </a:ln>
          </a:insideH>
          <a:insideV>
            <a:ln w="12700" cap="flat">
              <a:solidFill>
                <a:srgbClr val="666666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666666"/>
        </a:fontRef>
        <a:srgbClr val="666666"/>
      </a:tcTxStyle>
      <a:tcStyle>
        <a:tcBdr>
          <a:left>
            <a:ln w="12700" cap="flat">
              <a:solidFill>
                <a:srgbClr val="666666"/>
              </a:solidFill>
              <a:prstDash val="solid"/>
              <a:round/>
            </a:ln>
          </a:left>
          <a:right>
            <a:ln w="12700" cap="flat">
              <a:solidFill>
                <a:srgbClr val="666666"/>
              </a:solidFill>
              <a:prstDash val="solid"/>
              <a:round/>
            </a:ln>
          </a:right>
          <a:top>
            <a:ln w="12700" cap="flat">
              <a:solidFill>
                <a:srgbClr val="666666"/>
              </a:solidFill>
              <a:prstDash val="solid"/>
              <a:round/>
            </a:ln>
          </a:top>
          <a:bottom>
            <a:ln w="12700" cap="flat">
              <a:solidFill>
                <a:srgbClr val="666666"/>
              </a:solidFill>
              <a:prstDash val="solid"/>
              <a:round/>
            </a:ln>
          </a:bottom>
          <a:insideH>
            <a:ln w="12700" cap="flat">
              <a:solidFill>
                <a:srgbClr val="666666"/>
              </a:solidFill>
              <a:prstDash val="solid"/>
              <a:round/>
            </a:ln>
          </a:insideH>
          <a:insideV>
            <a:ln w="12700" cap="flat">
              <a:solidFill>
                <a:srgbClr val="666666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666666"/>
        </a:fontRef>
        <a:srgbClr val="666666"/>
      </a:tcTxStyle>
      <a:tcStyle>
        <a:tcBdr>
          <a:left>
            <a:ln w="12700" cap="flat">
              <a:solidFill>
                <a:srgbClr val="666666"/>
              </a:solidFill>
              <a:prstDash val="solid"/>
              <a:round/>
            </a:ln>
          </a:left>
          <a:right>
            <a:ln w="12700" cap="flat">
              <a:solidFill>
                <a:srgbClr val="666666"/>
              </a:solidFill>
              <a:prstDash val="solid"/>
              <a:round/>
            </a:ln>
          </a:right>
          <a:top>
            <a:ln w="38100" cap="flat">
              <a:solidFill>
                <a:srgbClr val="666666"/>
              </a:solidFill>
              <a:prstDash val="solid"/>
              <a:round/>
            </a:ln>
          </a:top>
          <a:bottom>
            <a:ln w="12700" cap="flat">
              <a:solidFill>
                <a:srgbClr val="666666"/>
              </a:solidFill>
              <a:prstDash val="solid"/>
              <a:round/>
            </a:ln>
          </a:bottom>
          <a:insideH>
            <a:ln w="12700" cap="flat">
              <a:solidFill>
                <a:srgbClr val="666666"/>
              </a:solidFill>
              <a:prstDash val="solid"/>
              <a:round/>
            </a:ln>
          </a:insideH>
          <a:insideV>
            <a:ln w="12700" cap="flat">
              <a:solidFill>
                <a:srgbClr val="666666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666666"/>
        </a:fontRef>
        <a:srgbClr val="666666"/>
      </a:tcTxStyle>
      <a:tcStyle>
        <a:tcBdr>
          <a:left>
            <a:ln w="12700" cap="flat">
              <a:solidFill>
                <a:srgbClr val="666666"/>
              </a:solidFill>
              <a:prstDash val="solid"/>
              <a:round/>
            </a:ln>
          </a:left>
          <a:right>
            <a:ln w="12700" cap="flat">
              <a:solidFill>
                <a:srgbClr val="666666"/>
              </a:solidFill>
              <a:prstDash val="solid"/>
              <a:round/>
            </a:ln>
          </a:right>
          <a:top>
            <a:ln w="12700" cap="flat">
              <a:solidFill>
                <a:srgbClr val="666666"/>
              </a:solidFill>
              <a:prstDash val="solid"/>
              <a:round/>
            </a:ln>
          </a:top>
          <a:bottom>
            <a:ln w="38100" cap="flat">
              <a:solidFill>
                <a:srgbClr val="666666"/>
              </a:solidFill>
              <a:prstDash val="solid"/>
              <a:round/>
            </a:ln>
          </a:bottom>
          <a:insideH>
            <a:ln w="12700" cap="flat">
              <a:solidFill>
                <a:srgbClr val="666666"/>
              </a:solidFill>
              <a:prstDash val="solid"/>
              <a:round/>
            </a:ln>
          </a:insideH>
          <a:insideV>
            <a:ln w="12700" cap="flat">
              <a:solidFill>
                <a:srgbClr val="666666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rgbClr val="666666"/>
              </a:solidFill>
              <a:prstDash val="solid"/>
              <a:round/>
            </a:ln>
          </a:left>
          <a:right>
            <a:ln w="12700" cap="flat">
              <a:solidFill>
                <a:srgbClr val="666666"/>
              </a:solidFill>
              <a:prstDash val="solid"/>
              <a:round/>
            </a:ln>
          </a:right>
          <a:top>
            <a:ln w="12700" cap="flat">
              <a:solidFill>
                <a:srgbClr val="666666"/>
              </a:solidFill>
              <a:prstDash val="solid"/>
              <a:round/>
            </a:ln>
          </a:top>
          <a:bottom>
            <a:ln w="12700" cap="flat">
              <a:solidFill>
                <a:srgbClr val="666666"/>
              </a:solidFill>
              <a:prstDash val="solid"/>
              <a:round/>
            </a:ln>
          </a:bottom>
          <a:insideH>
            <a:ln w="12700" cap="flat">
              <a:solidFill>
                <a:srgbClr val="666666"/>
              </a:solidFill>
              <a:prstDash val="solid"/>
              <a:round/>
            </a:ln>
          </a:insideH>
          <a:insideV>
            <a:ln w="12700" cap="flat">
              <a:solidFill>
                <a:srgbClr val="666666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666666"/>
        </a:fontRef>
        <a:srgbClr val="666666"/>
      </a:tcTxStyle>
      <a:tcStyle>
        <a:tcBdr>
          <a:left>
            <a:ln w="12700" cap="flat">
              <a:solidFill>
                <a:srgbClr val="666666"/>
              </a:solidFill>
              <a:prstDash val="solid"/>
              <a:round/>
            </a:ln>
          </a:left>
          <a:right>
            <a:ln w="12700" cap="flat">
              <a:solidFill>
                <a:srgbClr val="666666"/>
              </a:solidFill>
              <a:prstDash val="solid"/>
              <a:round/>
            </a:ln>
          </a:right>
          <a:top>
            <a:ln w="12700" cap="flat">
              <a:solidFill>
                <a:srgbClr val="666666"/>
              </a:solidFill>
              <a:prstDash val="solid"/>
              <a:round/>
            </a:ln>
          </a:top>
          <a:bottom>
            <a:ln w="12700" cap="flat">
              <a:solidFill>
                <a:srgbClr val="666666"/>
              </a:solidFill>
              <a:prstDash val="solid"/>
              <a:round/>
            </a:ln>
          </a:bottom>
          <a:insideH>
            <a:ln w="12700" cap="flat">
              <a:solidFill>
                <a:srgbClr val="666666"/>
              </a:solidFill>
              <a:prstDash val="solid"/>
              <a:round/>
            </a:ln>
          </a:insideH>
          <a:insideV>
            <a:ln w="12700" cap="flat">
              <a:solidFill>
                <a:srgbClr val="666666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666666"/>
        </a:fontRef>
        <a:srgbClr val="666666"/>
      </a:tcTxStyle>
      <a:tcStyle>
        <a:tcBdr>
          <a:left>
            <a:ln w="12700" cap="flat">
              <a:solidFill>
                <a:srgbClr val="666666"/>
              </a:solidFill>
              <a:prstDash val="solid"/>
              <a:round/>
            </a:ln>
          </a:left>
          <a:right>
            <a:ln w="12700" cap="flat">
              <a:solidFill>
                <a:srgbClr val="666666"/>
              </a:solidFill>
              <a:prstDash val="solid"/>
              <a:round/>
            </a:ln>
          </a:right>
          <a:top>
            <a:ln w="38100" cap="flat">
              <a:solidFill>
                <a:srgbClr val="666666"/>
              </a:solidFill>
              <a:prstDash val="solid"/>
              <a:round/>
            </a:ln>
          </a:top>
          <a:bottom>
            <a:ln w="12700" cap="flat">
              <a:solidFill>
                <a:srgbClr val="666666"/>
              </a:solidFill>
              <a:prstDash val="solid"/>
              <a:round/>
            </a:ln>
          </a:bottom>
          <a:insideH>
            <a:ln w="12700" cap="flat">
              <a:solidFill>
                <a:srgbClr val="666666"/>
              </a:solidFill>
              <a:prstDash val="solid"/>
              <a:round/>
            </a:ln>
          </a:insideH>
          <a:insideV>
            <a:ln w="12700" cap="flat">
              <a:solidFill>
                <a:srgbClr val="666666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666666"/>
        </a:fontRef>
        <a:srgbClr val="666666"/>
      </a:tcTxStyle>
      <a:tcStyle>
        <a:tcBdr>
          <a:left>
            <a:ln w="12700" cap="flat">
              <a:solidFill>
                <a:srgbClr val="666666"/>
              </a:solidFill>
              <a:prstDash val="solid"/>
              <a:round/>
            </a:ln>
          </a:left>
          <a:right>
            <a:ln w="12700" cap="flat">
              <a:solidFill>
                <a:srgbClr val="666666"/>
              </a:solidFill>
              <a:prstDash val="solid"/>
              <a:round/>
            </a:ln>
          </a:right>
          <a:top>
            <a:ln w="12700" cap="flat">
              <a:solidFill>
                <a:srgbClr val="666666"/>
              </a:solidFill>
              <a:prstDash val="solid"/>
              <a:round/>
            </a:ln>
          </a:top>
          <a:bottom>
            <a:ln w="38100" cap="flat">
              <a:solidFill>
                <a:srgbClr val="666666"/>
              </a:solidFill>
              <a:prstDash val="solid"/>
              <a:round/>
            </a:ln>
          </a:bottom>
          <a:insideH>
            <a:ln w="12700" cap="flat">
              <a:solidFill>
                <a:srgbClr val="666666"/>
              </a:solidFill>
              <a:prstDash val="solid"/>
              <a:round/>
            </a:ln>
          </a:insideH>
          <a:insideV>
            <a:ln w="12700" cap="flat">
              <a:solidFill>
                <a:srgbClr val="666666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chemeClr val="accent2"/>
        </a:fontRef>
        <a:schemeClr val="accent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A"/>
          </a:solidFill>
        </a:fill>
      </a:tcStyle>
    </a:wholeTbl>
    <a:band2H>
      <a:tcTxStyle b="def" i="def"/>
      <a:tcStyle>
        <a:tcBdr/>
        <a:fill>
          <a:solidFill>
            <a:srgbClr val="666666"/>
          </a:solidFill>
        </a:fill>
      </a:tcStyle>
    </a:band2H>
    <a:firstCol>
      <a:tcTxStyle b="on" i="off">
        <a:fontRef idx="major">
          <a:srgbClr val="666666"/>
        </a:fontRef>
        <a:srgbClr val="66666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chemeClr val="accent2"/>
              </a:solidFill>
              <a:prstDash val="solid"/>
              <a:round/>
            </a:ln>
          </a:top>
          <a:bottom>
            <a:ln w="254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66666"/>
          </a:solidFill>
        </a:fill>
      </a:tcStyle>
    </a:lastRow>
    <a:firstRow>
      <a:tcTxStyle b="on" i="off">
        <a:fontRef idx="major">
          <a:srgbClr val="666666"/>
        </a:fontRef>
        <a:srgbClr val="66666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2"/>
              </a:solidFill>
              <a:prstDash val="solid"/>
              <a:round/>
            </a:ln>
          </a:top>
          <a:bottom>
            <a:ln w="254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rgbClr val="666666"/>
              </a:solidFill>
              <a:prstDash val="solid"/>
              <a:round/>
            </a:ln>
          </a:left>
          <a:right>
            <a:ln w="12700" cap="flat">
              <a:solidFill>
                <a:srgbClr val="666666"/>
              </a:solidFill>
              <a:prstDash val="solid"/>
              <a:round/>
            </a:ln>
          </a:right>
          <a:top>
            <a:ln w="12700" cap="flat">
              <a:solidFill>
                <a:srgbClr val="666666"/>
              </a:solidFill>
              <a:prstDash val="solid"/>
              <a:round/>
            </a:ln>
          </a:top>
          <a:bottom>
            <a:ln w="12700" cap="flat">
              <a:solidFill>
                <a:srgbClr val="666666"/>
              </a:solidFill>
              <a:prstDash val="solid"/>
              <a:round/>
            </a:ln>
          </a:bottom>
          <a:insideH>
            <a:ln w="12700" cap="flat">
              <a:solidFill>
                <a:srgbClr val="666666"/>
              </a:solidFill>
              <a:prstDash val="solid"/>
              <a:round/>
            </a:ln>
          </a:insideH>
          <a:insideV>
            <a:ln w="12700" cap="flat">
              <a:solidFill>
                <a:srgbClr val="666666"/>
              </a:solidFill>
              <a:prstDash val="solid"/>
              <a:round/>
            </a:ln>
          </a:insideV>
        </a:tcBdr>
        <a:fill>
          <a:solidFill>
            <a:srgbClr val="CACAD2"/>
          </a:solidFill>
        </a:fill>
      </a:tcStyle>
    </a:wholeTbl>
    <a:band2H>
      <a:tcTxStyle b="def" i="def"/>
      <a:tcStyle>
        <a:tcBdr/>
        <a:fill>
          <a:solidFill>
            <a:srgbClr val="E6E6EA"/>
          </a:solidFill>
        </a:fill>
      </a:tcStyle>
    </a:band2H>
    <a:firstCol>
      <a:tcTxStyle b="on" i="off">
        <a:fontRef idx="major">
          <a:srgbClr val="666666"/>
        </a:fontRef>
        <a:srgbClr val="666666"/>
      </a:tcTxStyle>
      <a:tcStyle>
        <a:tcBdr>
          <a:left>
            <a:ln w="12700" cap="flat">
              <a:solidFill>
                <a:srgbClr val="666666"/>
              </a:solidFill>
              <a:prstDash val="solid"/>
              <a:round/>
            </a:ln>
          </a:left>
          <a:right>
            <a:ln w="12700" cap="flat">
              <a:solidFill>
                <a:srgbClr val="666666"/>
              </a:solidFill>
              <a:prstDash val="solid"/>
              <a:round/>
            </a:ln>
          </a:right>
          <a:top>
            <a:ln w="12700" cap="flat">
              <a:solidFill>
                <a:srgbClr val="666666"/>
              </a:solidFill>
              <a:prstDash val="solid"/>
              <a:round/>
            </a:ln>
          </a:top>
          <a:bottom>
            <a:ln w="12700" cap="flat">
              <a:solidFill>
                <a:srgbClr val="666666"/>
              </a:solidFill>
              <a:prstDash val="solid"/>
              <a:round/>
            </a:ln>
          </a:bottom>
          <a:insideH>
            <a:ln w="12700" cap="flat">
              <a:solidFill>
                <a:srgbClr val="666666"/>
              </a:solidFill>
              <a:prstDash val="solid"/>
              <a:round/>
            </a:ln>
          </a:insideH>
          <a:insideV>
            <a:ln w="12700" cap="flat">
              <a:solidFill>
                <a:srgbClr val="666666"/>
              </a:solidFill>
              <a:prstDash val="solid"/>
              <a:round/>
            </a:ln>
          </a:insideV>
        </a:tcBdr>
        <a:fill>
          <a:solidFill>
            <a:schemeClr val="accent2"/>
          </a:solidFill>
        </a:fill>
      </a:tcStyle>
    </a:firstCol>
    <a:lastRow>
      <a:tcTxStyle b="on" i="off">
        <a:fontRef idx="major">
          <a:srgbClr val="666666"/>
        </a:fontRef>
        <a:srgbClr val="666666"/>
      </a:tcTxStyle>
      <a:tcStyle>
        <a:tcBdr>
          <a:left>
            <a:ln w="12700" cap="flat">
              <a:solidFill>
                <a:srgbClr val="666666"/>
              </a:solidFill>
              <a:prstDash val="solid"/>
              <a:round/>
            </a:ln>
          </a:left>
          <a:right>
            <a:ln w="12700" cap="flat">
              <a:solidFill>
                <a:srgbClr val="666666"/>
              </a:solidFill>
              <a:prstDash val="solid"/>
              <a:round/>
            </a:ln>
          </a:right>
          <a:top>
            <a:ln w="38100" cap="flat">
              <a:solidFill>
                <a:srgbClr val="666666"/>
              </a:solidFill>
              <a:prstDash val="solid"/>
              <a:round/>
            </a:ln>
          </a:top>
          <a:bottom>
            <a:ln w="12700" cap="flat">
              <a:solidFill>
                <a:srgbClr val="666666"/>
              </a:solidFill>
              <a:prstDash val="solid"/>
              <a:round/>
            </a:ln>
          </a:bottom>
          <a:insideH>
            <a:ln w="12700" cap="flat">
              <a:solidFill>
                <a:srgbClr val="666666"/>
              </a:solidFill>
              <a:prstDash val="solid"/>
              <a:round/>
            </a:ln>
          </a:insideH>
          <a:insideV>
            <a:ln w="12700" cap="flat">
              <a:solidFill>
                <a:srgbClr val="666666"/>
              </a:solidFill>
              <a:prstDash val="solid"/>
              <a:round/>
            </a:ln>
          </a:insideV>
        </a:tcBdr>
        <a:fill>
          <a:solidFill>
            <a:schemeClr val="accent2"/>
          </a:solidFill>
        </a:fill>
      </a:tcStyle>
    </a:lastRow>
    <a:firstRow>
      <a:tcTxStyle b="on" i="off">
        <a:fontRef idx="major">
          <a:srgbClr val="666666"/>
        </a:fontRef>
        <a:srgbClr val="666666"/>
      </a:tcTxStyle>
      <a:tcStyle>
        <a:tcBdr>
          <a:left>
            <a:ln w="12700" cap="flat">
              <a:solidFill>
                <a:srgbClr val="666666"/>
              </a:solidFill>
              <a:prstDash val="solid"/>
              <a:round/>
            </a:ln>
          </a:left>
          <a:right>
            <a:ln w="12700" cap="flat">
              <a:solidFill>
                <a:srgbClr val="666666"/>
              </a:solidFill>
              <a:prstDash val="solid"/>
              <a:round/>
            </a:ln>
          </a:right>
          <a:top>
            <a:ln w="12700" cap="flat">
              <a:solidFill>
                <a:srgbClr val="666666"/>
              </a:solidFill>
              <a:prstDash val="solid"/>
              <a:round/>
            </a:ln>
          </a:top>
          <a:bottom>
            <a:ln w="38100" cap="flat">
              <a:solidFill>
                <a:srgbClr val="666666"/>
              </a:solidFill>
              <a:prstDash val="solid"/>
              <a:round/>
            </a:ln>
          </a:bottom>
          <a:insideH>
            <a:ln w="12700" cap="flat">
              <a:solidFill>
                <a:srgbClr val="666666"/>
              </a:solidFill>
              <a:prstDash val="solid"/>
              <a:round/>
            </a:ln>
          </a:insideH>
          <a:insideV>
            <a:ln w="12700" cap="flat">
              <a:solidFill>
                <a:srgbClr val="666666"/>
              </a:solidFill>
              <a:prstDash val="solid"/>
              <a:round/>
            </a:ln>
          </a:insideV>
        </a:tcBdr>
        <a:fill>
          <a:solidFill>
            <a:schemeClr val="accent2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2">
              <a:alpha val="20000"/>
            </a:scheme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2">
              <a:alpha val="20000"/>
            </a:schemeClr>
          </a:solidFill>
        </a:fill>
      </a:tcStyle>
    </a:firstCol>
    <a:la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508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254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4" name="Shape 6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1pPr>
    <a:lvl2pPr indent="2286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2pPr>
    <a:lvl3pPr indent="4572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3pPr>
    <a:lvl4pPr indent="6858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4pPr>
    <a:lvl5pPr indent="9144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5pPr>
    <a:lvl6pPr indent="11430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6pPr>
    <a:lvl7pPr indent="13716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7pPr>
    <a:lvl8pPr indent="16002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8pPr>
    <a:lvl9pPr indent="18288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7" name="Shape 25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Polymorphs at margin of a vessel in acutely inflamed tissue.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1" name="Shape 26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Polymorphs at margin of a vessel in acutely inflamed tissue.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umero diapositiva"/>
          <p:cNvSpPr txBox="1"/>
          <p:nvPr>
            <p:ph type="sldNum" sz="quarter" idx="2"/>
          </p:nvPr>
        </p:nvSpPr>
        <p:spPr>
          <a:xfrm>
            <a:off x="6296661" y="6218618"/>
            <a:ext cx="256539" cy="275465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Numero diapositiva"/>
          <p:cNvSpPr txBox="1"/>
          <p:nvPr>
            <p:ph type="sldNum" sz="quarter" idx="2"/>
          </p:nvPr>
        </p:nvSpPr>
        <p:spPr>
          <a:xfrm>
            <a:off x="6296661" y="6218618"/>
            <a:ext cx="256539" cy="275465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Numero diapositiva"/>
          <p:cNvSpPr txBox="1"/>
          <p:nvPr>
            <p:ph type="sldNum" sz="quarter" idx="2"/>
          </p:nvPr>
        </p:nvSpPr>
        <p:spPr>
          <a:xfrm>
            <a:off x="6296661" y="6218618"/>
            <a:ext cx="256539" cy="275465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49" name="Corpo livello un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Numero diapositiva"/>
          <p:cNvSpPr txBox="1"/>
          <p:nvPr>
            <p:ph type="sldNum" sz="quarter" idx="2"/>
          </p:nvPr>
        </p:nvSpPr>
        <p:spPr>
          <a:xfrm>
            <a:off x="8384895" y="6245225"/>
            <a:ext cx="301907" cy="28882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"/>
          <p:cNvSpPr/>
          <p:nvPr/>
        </p:nvSpPr>
        <p:spPr>
          <a:xfrm>
            <a:off x="8809036" y="0"/>
            <a:ext cx="334964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50000">
                <a:schemeClr val="accent2"/>
              </a:gs>
              <a:gs pos="100000">
                <a:schemeClr val="accent2"/>
              </a:gs>
            </a:gsLst>
            <a:lin ang="108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 sz="1800">
                <a:solidFill>
                  <a:srgbClr val="FFFFFF"/>
                </a:solid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3" name="Forma"/>
          <p:cNvSpPr/>
          <p:nvPr/>
        </p:nvSpPr>
        <p:spPr>
          <a:xfrm>
            <a:off x="-9525" y="4489449"/>
            <a:ext cx="5753101" cy="23669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1019" y="43"/>
                </a:lnTo>
                <a:lnTo>
                  <a:pt x="2116" y="130"/>
                </a:lnTo>
                <a:lnTo>
                  <a:pt x="2974" y="304"/>
                </a:lnTo>
                <a:lnTo>
                  <a:pt x="3874" y="522"/>
                </a:lnTo>
                <a:lnTo>
                  <a:pt x="4822" y="782"/>
                </a:lnTo>
                <a:lnTo>
                  <a:pt x="5704" y="1130"/>
                </a:lnTo>
                <a:lnTo>
                  <a:pt x="6670" y="1521"/>
                </a:lnTo>
                <a:lnTo>
                  <a:pt x="7516" y="1927"/>
                </a:lnTo>
                <a:lnTo>
                  <a:pt x="8589" y="2535"/>
                </a:lnTo>
                <a:lnTo>
                  <a:pt x="9525" y="3144"/>
                </a:lnTo>
                <a:lnTo>
                  <a:pt x="10508" y="3897"/>
                </a:lnTo>
                <a:lnTo>
                  <a:pt x="11247" y="4462"/>
                </a:lnTo>
                <a:lnTo>
                  <a:pt x="12427" y="5563"/>
                </a:lnTo>
                <a:lnTo>
                  <a:pt x="13291" y="6432"/>
                </a:lnTo>
                <a:lnTo>
                  <a:pt x="14638" y="7924"/>
                </a:lnTo>
                <a:lnTo>
                  <a:pt x="15890" y="9590"/>
                </a:lnTo>
                <a:lnTo>
                  <a:pt x="17040" y="11387"/>
                </a:lnTo>
                <a:lnTo>
                  <a:pt x="18155" y="13328"/>
                </a:lnTo>
                <a:lnTo>
                  <a:pt x="19031" y="15037"/>
                </a:lnTo>
                <a:lnTo>
                  <a:pt x="19860" y="16921"/>
                </a:lnTo>
                <a:lnTo>
                  <a:pt x="20503" y="18543"/>
                </a:lnTo>
                <a:lnTo>
                  <a:pt x="21004" y="19992"/>
                </a:lnTo>
                <a:lnTo>
                  <a:pt x="21600" y="21600"/>
                </a:lnTo>
                <a:lnTo>
                  <a:pt x="0" y="21600"/>
                </a:lnTo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2"/>
              </a:gs>
            </a:gsLst>
            <a:lin ang="162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4" name="Forma"/>
          <p:cNvSpPr/>
          <p:nvPr/>
        </p:nvSpPr>
        <p:spPr>
          <a:xfrm>
            <a:off x="-1" y="3817937"/>
            <a:ext cx="8162927" cy="30178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418" y="4602"/>
                </a:moveTo>
                <a:lnTo>
                  <a:pt x="10359" y="3784"/>
                </a:lnTo>
                <a:lnTo>
                  <a:pt x="9250" y="2966"/>
                </a:lnTo>
                <a:lnTo>
                  <a:pt x="8103" y="2250"/>
                </a:lnTo>
                <a:lnTo>
                  <a:pt x="7120" y="1738"/>
                </a:lnTo>
                <a:lnTo>
                  <a:pt x="6024" y="1261"/>
                </a:lnTo>
                <a:lnTo>
                  <a:pt x="4990" y="852"/>
                </a:lnTo>
                <a:lnTo>
                  <a:pt x="4020" y="545"/>
                </a:lnTo>
                <a:lnTo>
                  <a:pt x="3138" y="341"/>
                </a:lnTo>
                <a:lnTo>
                  <a:pt x="2105" y="170"/>
                </a:lnTo>
                <a:lnTo>
                  <a:pt x="1033" y="34"/>
                </a:lnTo>
                <a:lnTo>
                  <a:pt x="0" y="0"/>
                </a:lnTo>
                <a:lnTo>
                  <a:pt x="0" y="3886"/>
                </a:lnTo>
                <a:lnTo>
                  <a:pt x="1424" y="3988"/>
                </a:lnTo>
                <a:lnTo>
                  <a:pt x="2546" y="4227"/>
                </a:lnTo>
                <a:lnTo>
                  <a:pt x="3579" y="4534"/>
                </a:lnTo>
                <a:lnTo>
                  <a:pt x="4486" y="4943"/>
                </a:lnTo>
                <a:lnTo>
                  <a:pt x="5356" y="5386"/>
                </a:lnTo>
                <a:lnTo>
                  <a:pt x="6490" y="6136"/>
                </a:lnTo>
                <a:lnTo>
                  <a:pt x="7397" y="6852"/>
                </a:lnTo>
                <a:lnTo>
                  <a:pt x="8280" y="7704"/>
                </a:lnTo>
                <a:lnTo>
                  <a:pt x="9099" y="8488"/>
                </a:lnTo>
                <a:lnTo>
                  <a:pt x="10069" y="9681"/>
                </a:lnTo>
                <a:lnTo>
                  <a:pt x="10976" y="10908"/>
                </a:lnTo>
                <a:lnTo>
                  <a:pt x="11896" y="12442"/>
                </a:lnTo>
                <a:lnTo>
                  <a:pt x="12653" y="13771"/>
                </a:lnTo>
                <a:lnTo>
                  <a:pt x="13383" y="15305"/>
                </a:lnTo>
                <a:lnTo>
                  <a:pt x="14077" y="17010"/>
                </a:lnTo>
                <a:lnTo>
                  <a:pt x="14618" y="18509"/>
                </a:lnTo>
                <a:lnTo>
                  <a:pt x="15173" y="20282"/>
                </a:lnTo>
                <a:lnTo>
                  <a:pt x="15538" y="21600"/>
                </a:lnTo>
                <a:lnTo>
                  <a:pt x="21600" y="21600"/>
                </a:lnTo>
                <a:lnTo>
                  <a:pt x="21323" y="20759"/>
                </a:lnTo>
                <a:lnTo>
                  <a:pt x="20869" y="19396"/>
                </a:lnTo>
                <a:lnTo>
                  <a:pt x="20151" y="17487"/>
                </a:lnTo>
                <a:lnTo>
                  <a:pt x="19395" y="15714"/>
                </a:lnTo>
                <a:lnTo>
                  <a:pt x="18525" y="13874"/>
                </a:lnTo>
                <a:lnTo>
                  <a:pt x="17580" y="12169"/>
                </a:lnTo>
                <a:lnTo>
                  <a:pt x="16635" y="10669"/>
                </a:lnTo>
                <a:lnTo>
                  <a:pt x="15576" y="9101"/>
                </a:lnTo>
                <a:lnTo>
                  <a:pt x="14669" y="7976"/>
                </a:lnTo>
                <a:lnTo>
                  <a:pt x="13572" y="6681"/>
                </a:lnTo>
                <a:lnTo>
                  <a:pt x="12451" y="5556"/>
                </a:lnTo>
                <a:lnTo>
                  <a:pt x="11418" y="4602"/>
                </a:lnTo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2"/>
              </a:gs>
            </a:gsLst>
            <a:lin ang="10800000"/>
          </a:gra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5" name="Forma"/>
          <p:cNvSpPr/>
          <p:nvPr/>
        </p:nvSpPr>
        <p:spPr>
          <a:xfrm>
            <a:off x="-1" y="3146424"/>
            <a:ext cx="9142415" cy="36893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3151"/>
                </a:lnTo>
                <a:lnTo>
                  <a:pt x="2093" y="3318"/>
                </a:lnTo>
                <a:lnTo>
                  <a:pt x="3027" y="3485"/>
                </a:lnTo>
                <a:lnTo>
                  <a:pt x="3961" y="3708"/>
                </a:lnTo>
                <a:lnTo>
                  <a:pt x="4771" y="3959"/>
                </a:lnTo>
                <a:lnTo>
                  <a:pt x="5772" y="4322"/>
                </a:lnTo>
                <a:lnTo>
                  <a:pt x="6717" y="4740"/>
                </a:lnTo>
                <a:lnTo>
                  <a:pt x="7786" y="5298"/>
                </a:lnTo>
                <a:lnTo>
                  <a:pt x="8754" y="5855"/>
                </a:lnTo>
                <a:lnTo>
                  <a:pt x="9542" y="6385"/>
                </a:lnTo>
                <a:lnTo>
                  <a:pt x="10408" y="7054"/>
                </a:lnTo>
                <a:lnTo>
                  <a:pt x="11263" y="7779"/>
                </a:lnTo>
                <a:lnTo>
                  <a:pt x="12118" y="8588"/>
                </a:lnTo>
                <a:lnTo>
                  <a:pt x="12895" y="9341"/>
                </a:lnTo>
                <a:lnTo>
                  <a:pt x="13739" y="10317"/>
                </a:lnTo>
                <a:lnTo>
                  <a:pt x="14639" y="11460"/>
                </a:lnTo>
                <a:lnTo>
                  <a:pt x="15561" y="12770"/>
                </a:lnTo>
                <a:lnTo>
                  <a:pt x="16327" y="13997"/>
                </a:lnTo>
                <a:lnTo>
                  <a:pt x="16844" y="14890"/>
                </a:lnTo>
                <a:lnTo>
                  <a:pt x="17508" y="16172"/>
                </a:lnTo>
                <a:lnTo>
                  <a:pt x="18093" y="17427"/>
                </a:lnTo>
                <a:lnTo>
                  <a:pt x="18633" y="18737"/>
                </a:lnTo>
                <a:lnTo>
                  <a:pt x="19128" y="20020"/>
                </a:lnTo>
                <a:lnTo>
                  <a:pt x="19646" y="21600"/>
                </a:lnTo>
                <a:lnTo>
                  <a:pt x="21600" y="21600"/>
                </a:lnTo>
                <a:lnTo>
                  <a:pt x="21600" y="11571"/>
                </a:lnTo>
                <a:lnTo>
                  <a:pt x="20929" y="10400"/>
                </a:lnTo>
                <a:lnTo>
                  <a:pt x="20254" y="9480"/>
                </a:lnTo>
                <a:lnTo>
                  <a:pt x="19522" y="8532"/>
                </a:lnTo>
                <a:lnTo>
                  <a:pt x="18870" y="7779"/>
                </a:lnTo>
                <a:lnTo>
                  <a:pt x="18251" y="7166"/>
                </a:lnTo>
                <a:lnTo>
                  <a:pt x="17666" y="6608"/>
                </a:lnTo>
                <a:lnTo>
                  <a:pt x="17047" y="6051"/>
                </a:lnTo>
                <a:lnTo>
                  <a:pt x="16450" y="5577"/>
                </a:lnTo>
                <a:lnTo>
                  <a:pt x="15933" y="5130"/>
                </a:lnTo>
                <a:lnTo>
                  <a:pt x="14976" y="4489"/>
                </a:lnTo>
                <a:lnTo>
                  <a:pt x="14166" y="3931"/>
                </a:lnTo>
                <a:lnTo>
                  <a:pt x="13367" y="3485"/>
                </a:lnTo>
                <a:lnTo>
                  <a:pt x="12310" y="2900"/>
                </a:lnTo>
                <a:lnTo>
                  <a:pt x="11263" y="2426"/>
                </a:lnTo>
                <a:lnTo>
                  <a:pt x="10251" y="1980"/>
                </a:lnTo>
                <a:lnTo>
                  <a:pt x="9193" y="1589"/>
                </a:lnTo>
                <a:lnTo>
                  <a:pt x="8293" y="1283"/>
                </a:lnTo>
                <a:lnTo>
                  <a:pt x="7404" y="1004"/>
                </a:lnTo>
                <a:lnTo>
                  <a:pt x="6245" y="753"/>
                </a:lnTo>
                <a:lnTo>
                  <a:pt x="5390" y="558"/>
                </a:lnTo>
                <a:lnTo>
                  <a:pt x="4219" y="335"/>
                </a:lnTo>
                <a:lnTo>
                  <a:pt x="3106" y="195"/>
                </a:lnTo>
                <a:lnTo>
                  <a:pt x="2093" y="112"/>
                </a:lnTo>
                <a:lnTo>
                  <a:pt x="1058" y="28"/>
                </a:lnTo>
                <a:lnTo>
                  <a:pt x="0" y="0"/>
                </a:lnTo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2"/>
              </a:gs>
            </a:gsLst>
            <a:lin ang="10800000"/>
          </a:gra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6" name="Forma"/>
          <p:cNvSpPr/>
          <p:nvPr/>
        </p:nvSpPr>
        <p:spPr>
          <a:xfrm>
            <a:off x="-1" y="2460624"/>
            <a:ext cx="9142415" cy="2495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4823"/>
                </a:lnTo>
                <a:lnTo>
                  <a:pt x="1058" y="4905"/>
                </a:lnTo>
                <a:lnTo>
                  <a:pt x="2352" y="4988"/>
                </a:lnTo>
                <a:lnTo>
                  <a:pt x="3601" y="5153"/>
                </a:lnTo>
                <a:lnTo>
                  <a:pt x="4568" y="5400"/>
                </a:lnTo>
                <a:lnTo>
                  <a:pt x="5513" y="5647"/>
                </a:lnTo>
                <a:lnTo>
                  <a:pt x="6549" y="5977"/>
                </a:lnTo>
                <a:lnTo>
                  <a:pt x="7584" y="6348"/>
                </a:lnTo>
                <a:lnTo>
                  <a:pt x="8777" y="6925"/>
                </a:lnTo>
                <a:lnTo>
                  <a:pt x="9992" y="7544"/>
                </a:lnTo>
                <a:lnTo>
                  <a:pt x="11072" y="8203"/>
                </a:lnTo>
                <a:lnTo>
                  <a:pt x="12096" y="8904"/>
                </a:lnTo>
                <a:lnTo>
                  <a:pt x="13176" y="9728"/>
                </a:lnTo>
                <a:lnTo>
                  <a:pt x="13851" y="10305"/>
                </a:lnTo>
                <a:lnTo>
                  <a:pt x="14763" y="11130"/>
                </a:lnTo>
                <a:lnTo>
                  <a:pt x="15359" y="11748"/>
                </a:lnTo>
                <a:lnTo>
                  <a:pt x="16057" y="12490"/>
                </a:lnTo>
                <a:lnTo>
                  <a:pt x="16889" y="13479"/>
                </a:lnTo>
                <a:lnTo>
                  <a:pt x="17643" y="14469"/>
                </a:lnTo>
                <a:lnTo>
                  <a:pt x="18419" y="15540"/>
                </a:lnTo>
                <a:lnTo>
                  <a:pt x="19027" y="16447"/>
                </a:lnTo>
                <a:lnTo>
                  <a:pt x="19713" y="17602"/>
                </a:lnTo>
                <a:lnTo>
                  <a:pt x="20535" y="19250"/>
                </a:lnTo>
                <a:lnTo>
                  <a:pt x="21109" y="20363"/>
                </a:lnTo>
                <a:lnTo>
                  <a:pt x="21600" y="21600"/>
                </a:lnTo>
                <a:lnTo>
                  <a:pt x="21600" y="8698"/>
                </a:lnTo>
                <a:lnTo>
                  <a:pt x="20602" y="7832"/>
                </a:lnTo>
                <a:lnTo>
                  <a:pt x="19556" y="6884"/>
                </a:lnTo>
                <a:lnTo>
                  <a:pt x="18566" y="6101"/>
                </a:lnTo>
                <a:lnTo>
                  <a:pt x="17632" y="5441"/>
                </a:lnTo>
                <a:lnTo>
                  <a:pt x="16597" y="4782"/>
                </a:lnTo>
                <a:lnTo>
                  <a:pt x="15415" y="4040"/>
                </a:lnTo>
                <a:lnTo>
                  <a:pt x="14301" y="3463"/>
                </a:lnTo>
                <a:lnTo>
                  <a:pt x="13311" y="2927"/>
                </a:lnTo>
                <a:lnTo>
                  <a:pt x="12231" y="2515"/>
                </a:lnTo>
                <a:lnTo>
                  <a:pt x="11308" y="2102"/>
                </a:lnTo>
                <a:lnTo>
                  <a:pt x="10341" y="1773"/>
                </a:lnTo>
                <a:lnTo>
                  <a:pt x="9452" y="1443"/>
                </a:lnTo>
                <a:lnTo>
                  <a:pt x="8630" y="1195"/>
                </a:lnTo>
                <a:lnTo>
                  <a:pt x="7550" y="907"/>
                </a:lnTo>
                <a:lnTo>
                  <a:pt x="6492" y="660"/>
                </a:lnTo>
                <a:lnTo>
                  <a:pt x="5716" y="536"/>
                </a:lnTo>
                <a:lnTo>
                  <a:pt x="4726" y="371"/>
                </a:lnTo>
                <a:lnTo>
                  <a:pt x="3623" y="206"/>
                </a:lnTo>
                <a:lnTo>
                  <a:pt x="2678" y="165"/>
                </a:lnTo>
                <a:lnTo>
                  <a:pt x="1913" y="82"/>
                </a:lnTo>
                <a:lnTo>
                  <a:pt x="911" y="0"/>
                </a:lnTo>
                <a:lnTo>
                  <a:pt x="0" y="0"/>
                </a:lnTo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2"/>
              </a:gs>
            </a:gsLst>
            <a:lin ang="10800000"/>
          </a:gra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7" name="Forma"/>
          <p:cNvSpPr/>
          <p:nvPr/>
        </p:nvSpPr>
        <p:spPr>
          <a:xfrm>
            <a:off x="-1" y="1793875"/>
            <a:ext cx="9142415" cy="15382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7557"/>
                </a:lnTo>
                <a:lnTo>
                  <a:pt x="1193" y="7624"/>
                </a:lnTo>
                <a:lnTo>
                  <a:pt x="2217" y="7757"/>
                </a:lnTo>
                <a:lnTo>
                  <a:pt x="3173" y="7891"/>
                </a:lnTo>
                <a:lnTo>
                  <a:pt x="4028" y="8025"/>
                </a:lnTo>
                <a:lnTo>
                  <a:pt x="4928" y="8159"/>
                </a:lnTo>
                <a:lnTo>
                  <a:pt x="5997" y="8493"/>
                </a:lnTo>
                <a:lnTo>
                  <a:pt x="7167" y="8894"/>
                </a:lnTo>
                <a:lnTo>
                  <a:pt x="8405" y="9362"/>
                </a:lnTo>
                <a:lnTo>
                  <a:pt x="9823" y="10098"/>
                </a:lnTo>
                <a:lnTo>
                  <a:pt x="10836" y="10633"/>
                </a:lnTo>
                <a:lnTo>
                  <a:pt x="11916" y="11302"/>
                </a:lnTo>
                <a:lnTo>
                  <a:pt x="13120" y="12104"/>
                </a:lnTo>
                <a:lnTo>
                  <a:pt x="14301" y="13040"/>
                </a:lnTo>
                <a:lnTo>
                  <a:pt x="15168" y="13776"/>
                </a:lnTo>
                <a:lnTo>
                  <a:pt x="16372" y="14913"/>
                </a:lnTo>
                <a:lnTo>
                  <a:pt x="17564" y="16183"/>
                </a:lnTo>
                <a:lnTo>
                  <a:pt x="18678" y="17521"/>
                </a:lnTo>
                <a:lnTo>
                  <a:pt x="19758" y="18858"/>
                </a:lnTo>
                <a:lnTo>
                  <a:pt x="21176" y="20998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2"/>
              </a:gs>
            </a:gsLst>
            <a:lin ang="10800000"/>
          </a:gra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8" name="Forma"/>
          <p:cNvSpPr/>
          <p:nvPr/>
        </p:nvSpPr>
        <p:spPr>
          <a:xfrm>
            <a:off x="-1" y="-20638"/>
            <a:ext cx="9142415" cy="1681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5359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20366" y="0"/>
                </a:lnTo>
                <a:lnTo>
                  <a:pt x="19871" y="1713"/>
                </a:lnTo>
                <a:lnTo>
                  <a:pt x="19263" y="3243"/>
                </a:lnTo>
                <a:lnTo>
                  <a:pt x="18633" y="4528"/>
                </a:lnTo>
                <a:lnTo>
                  <a:pt x="18048" y="5446"/>
                </a:lnTo>
                <a:lnTo>
                  <a:pt x="17351" y="6608"/>
                </a:lnTo>
                <a:lnTo>
                  <a:pt x="16653" y="7465"/>
                </a:lnTo>
                <a:lnTo>
                  <a:pt x="15865" y="8444"/>
                </a:lnTo>
                <a:lnTo>
                  <a:pt x="14774" y="9546"/>
                </a:lnTo>
                <a:lnTo>
                  <a:pt x="13919" y="10280"/>
                </a:lnTo>
                <a:lnTo>
                  <a:pt x="12906" y="11075"/>
                </a:lnTo>
                <a:lnTo>
                  <a:pt x="11961" y="11810"/>
                </a:lnTo>
                <a:lnTo>
                  <a:pt x="10971" y="12360"/>
                </a:lnTo>
                <a:lnTo>
                  <a:pt x="10048" y="12911"/>
                </a:lnTo>
                <a:lnTo>
                  <a:pt x="9069" y="13339"/>
                </a:lnTo>
                <a:lnTo>
                  <a:pt x="8034" y="13768"/>
                </a:lnTo>
                <a:lnTo>
                  <a:pt x="7111" y="14135"/>
                </a:lnTo>
                <a:lnTo>
                  <a:pt x="6177" y="14441"/>
                </a:lnTo>
                <a:lnTo>
                  <a:pt x="5266" y="14686"/>
                </a:lnTo>
                <a:lnTo>
                  <a:pt x="4388" y="14930"/>
                </a:lnTo>
                <a:lnTo>
                  <a:pt x="3398" y="15053"/>
                </a:lnTo>
                <a:lnTo>
                  <a:pt x="2003" y="15236"/>
                </a:lnTo>
                <a:lnTo>
                  <a:pt x="754" y="15359"/>
                </a:lnTo>
                <a:lnTo>
                  <a:pt x="0" y="15359"/>
                </a:lnTo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2"/>
              </a:gs>
            </a:gsLst>
            <a:lin ang="10800000"/>
          </a:gra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9" name="Forma"/>
          <p:cNvSpPr/>
          <p:nvPr/>
        </p:nvSpPr>
        <p:spPr>
          <a:xfrm>
            <a:off x="0" y="-20638"/>
            <a:ext cx="8386764" cy="1066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1764"/>
                </a:moveTo>
                <a:lnTo>
                  <a:pt x="0" y="21600"/>
                </a:lnTo>
                <a:lnTo>
                  <a:pt x="1239" y="21600"/>
                </a:lnTo>
                <a:lnTo>
                  <a:pt x="2956" y="21311"/>
                </a:lnTo>
                <a:lnTo>
                  <a:pt x="4170" y="21021"/>
                </a:lnTo>
                <a:lnTo>
                  <a:pt x="5323" y="20636"/>
                </a:lnTo>
                <a:lnTo>
                  <a:pt x="6354" y="20250"/>
                </a:lnTo>
                <a:lnTo>
                  <a:pt x="7274" y="19768"/>
                </a:lnTo>
                <a:lnTo>
                  <a:pt x="8022" y="19479"/>
                </a:lnTo>
                <a:lnTo>
                  <a:pt x="8966" y="18900"/>
                </a:lnTo>
                <a:lnTo>
                  <a:pt x="10009" y="18321"/>
                </a:lnTo>
                <a:lnTo>
                  <a:pt x="11039" y="17550"/>
                </a:lnTo>
                <a:lnTo>
                  <a:pt x="11873" y="16971"/>
                </a:lnTo>
                <a:lnTo>
                  <a:pt x="12830" y="16007"/>
                </a:lnTo>
                <a:lnTo>
                  <a:pt x="13590" y="15236"/>
                </a:lnTo>
                <a:lnTo>
                  <a:pt x="14449" y="14368"/>
                </a:lnTo>
                <a:lnTo>
                  <a:pt x="15271" y="13500"/>
                </a:lnTo>
                <a:lnTo>
                  <a:pt x="16080" y="12343"/>
                </a:lnTo>
                <a:lnTo>
                  <a:pt x="16829" y="11282"/>
                </a:lnTo>
                <a:lnTo>
                  <a:pt x="17442" y="10221"/>
                </a:lnTo>
                <a:lnTo>
                  <a:pt x="18178" y="8968"/>
                </a:lnTo>
                <a:lnTo>
                  <a:pt x="18889" y="7618"/>
                </a:lnTo>
                <a:lnTo>
                  <a:pt x="19539" y="6171"/>
                </a:lnTo>
                <a:lnTo>
                  <a:pt x="20116" y="4725"/>
                </a:lnTo>
                <a:lnTo>
                  <a:pt x="20790" y="2893"/>
                </a:lnTo>
                <a:lnTo>
                  <a:pt x="21232" y="1350"/>
                </a:lnTo>
                <a:lnTo>
                  <a:pt x="21600" y="0"/>
                </a:lnTo>
                <a:lnTo>
                  <a:pt x="13088" y="0"/>
                </a:lnTo>
                <a:lnTo>
                  <a:pt x="12192" y="1832"/>
                </a:lnTo>
                <a:lnTo>
                  <a:pt x="11346" y="3471"/>
                </a:lnTo>
                <a:lnTo>
                  <a:pt x="10475" y="4821"/>
                </a:lnTo>
                <a:lnTo>
                  <a:pt x="9800" y="5882"/>
                </a:lnTo>
                <a:lnTo>
                  <a:pt x="9015" y="6846"/>
                </a:lnTo>
                <a:lnTo>
                  <a:pt x="8181" y="7811"/>
                </a:lnTo>
                <a:lnTo>
                  <a:pt x="7261" y="8775"/>
                </a:lnTo>
                <a:lnTo>
                  <a:pt x="6280" y="9546"/>
                </a:lnTo>
                <a:lnTo>
                  <a:pt x="5495" y="10029"/>
                </a:lnTo>
                <a:lnTo>
                  <a:pt x="4636" y="10607"/>
                </a:lnTo>
                <a:lnTo>
                  <a:pt x="3766" y="10993"/>
                </a:lnTo>
                <a:lnTo>
                  <a:pt x="2846" y="11379"/>
                </a:lnTo>
                <a:lnTo>
                  <a:pt x="2048" y="11571"/>
                </a:lnTo>
                <a:lnTo>
                  <a:pt x="1141" y="11764"/>
                </a:lnTo>
                <a:lnTo>
                  <a:pt x="405" y="11861"/>
                </a:lnTo>
                <a:lnTo>
                  <a:pt x="0" y="11764"/>
                </a:lnTo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2"/>
              </a:gs>
            </a:gsLst>
            <a:lin ang="10800000"/>
          </a:gra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10" name="Forma"/>
          <p:cNvSpPr/>
          <p:nvPr/>
        </p:nvSpPr>
        <p:spPr>
          <a:xfrm>
            <a:off x="0" y="-20638"/>
            <a:ext cx="4576764" cy="4524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439" y="21600"/>
                </a:lnTo>
                <a:lnTo>
                  <a:pt x="2877" y="21373"/>
                </a:lnTo>
                <a:lnTo>
                  <a:pt x="4338" y="20918"/>
                </a:lnTo>
                <a:lnTo>
                  <a:pt x="7485" y="19554"/>
                </a:lnTo>
                <a:lnTo>
                  <a:pt x="8698" y="18644"/>
                </a:lnTo>
                <a:lnTo>
                  <a:pt x="9755" y="17735"/>
                </a:lnTo>
                <a:lnTo>
                  <a:pt x="10924" y="16825"/>
                </a:lnTo>
                <a:lnTo>
                  <a:pt x="12475" y="15234"/>
                </a:lnTo>
                <a:lnTo>
                  <a:pt x="14924" y="12051"/>
                </a:lnTo>
                <a:lnTo>
                  <a:pt x="17240" y="8867"/>
                </a:lnTo>
                <a:lnTo>
                  <a:pt x="19510" y="4547"/>
                </a:lnTo>
                <a:lnTo>
                  <a:pt x="21600" y="0"/>
                </a:lnTo>
                <a:lnTo>
                  <a:pt x="0" y="0"/>
                </a:lnTo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2"/>
              </a:gs>
            </a:gsLst>
            <a:lin ang="10800000"/>
          </a:gra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11" name="Titolo Testo"/>
          <p:cNvSpPr txBox="1"/>
          <p:nvPr>
            <p:ph type="title"/>
          </p:nvPr>
        </p:nvSpPr>
        <p:spPr>
          <a:xfrm>
            <a:off x="677862" y="609600"/>
            <a:ext cx="7788276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12" name="Corpo livello uno…"/>
          <p:cNvSpPr txBox="1"/>
          <p:nvPr>
            <p:ph type="body" idx="1"/>
          </p:nvPr>
        </p:nvSpPr>
        <p:spPr>
          <a:xfrm>
            <a:off x="677862" y="1981200"/>
            <a:ext cx="7788276" cy="4114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Numero diapositiva"/>
          <p:cNvSpPr txBox="1"/>
          <p:nvPr>
            <p:ph type="sldNum" sz="quarter" idx="2"/>
          </p:nvPr>
        </p:nvSpPr>
        <p:spPr>
          <a:xfrm>
            <a:off x="8176262" y="6248400"/>
            <a:ext cx="281939" cy="28708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algn="r">
              <a:defRPr sz="1400">
                <a:solidFill>
                  <a:srgbClr val="FFFFFF"/>
                </a:solid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FFFF29"/>
          </a:solidFill>
          <a:uFillTx/>
          <a:latin typeface="+mn-lt"/>
          <a:ea typeface="+mn-ea"/>
          <a:cs typeface="+mn-cs"/>
          <a:sym typeface="Times New Roman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FFFF29"/>
          </a:solidFill>
          <a:uFillTx/>
          <a:latin typeface="+mn-lt"/>
          <a:ea typeface="+mn-ea"/>
          <a:cs typeface="+mn-cs"/>
          <a:sym typeface="Times New Roman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FFFF29"/>
          </a:solidFill>
          <a:uFillTx/>
          <a:latin typeface="+mn-lt"/>
          <a:ea typeface="+mn-ea"/>
          <a:cs typeface="+mn-cs"/>
          <a:sym typeface="Times New Roman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FFFF29"/>
          </a:solidFill>
          <a:uFillTx/>
          <a:latin typeface="+mn-lt"/>
          <a:ea typeface="+mn-ea"/>
          <a:cs typeface="+mn-cs"/>
          <a:sym typeface="Times New Roman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FFFF29"/>
          </a:solidFill>
          <a:uFillTx/>
          <a:latin typeface="+mn-lt"/>
          <a:ea typeface="+mn-ea"/>
          <a:cs typeface="+mn-cs"/>
          <a:sym typeface="Times New Roman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FFFF29"/>
          </a:solidFill>
          <a:uFillTx/>
          <a:latin typeface="+mn-lt"/>
          <a:ea typeface="+mn-ea"/>
          <a:cs typeface="+mn-cs"/>
          <a:sym typeface="Times New Roman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FFFF29"/>
          </a:solidFill>
          <a:uFillTx/>
          <a:latin typeface="+mn-lt"/>
          <a:ea typeface="+mn-ea"/>
          <a:cs typeface="+mn-cs"/>
          <a:sym typeface="Times New Roman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FFFF29"/>
          </a:solidFill>
          <a:uFillTx/>
          <a:latin typeface="+mn-lt"/>
          <a:ea typeface="+mn-ea"/>
          <a:cs typeface="+mn-cs"/>
          <a:sym typeface="Times New Roman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FFFF29"/>
          </a:solidFill>
          <a:uFillTx/>
          <a:latin typeface="+mn-lt"/>
          <a:ea typeface="+mn-ea"/>
          <a:cs typeface="+mn-cs"/>
          <a:sym typeface="Times New Roman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b="0" baseline="0" cap="none" i="0" spc="0" strike="noStrike" sz="3200" u="none">
          <a:solidFill>
            <a:srgbClr val="FFFFFF"/>
          </a:solidFill>
          <a:uFillTx/>
          <a:latin typeface="+mn-lt"/>
          <a:ea typeface="+mn-ea"/>
          <a:cs typeface="+mn-cs"/>
          <a:sym typeface="Times New Roman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b="0" baseline="0" cap="none" i="0" spc="0" strike="noStrike" sz="3200" u="none">
          <a:solidFill>
            <a:srgbClr val="FFFFFF"/>
          </a:solidFill>
          <a:uFillTx/>
          <a:latin typeface="+mn-lt"/>
          <a:ea typeface="+mn-ea"/>
          <a:cs typeface="+mn-cs"/>
          <a:sym typeface="Times New Roman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solidFill>
            <a:srgbClr val="FFFFFF"/>
          </a:solidFill>
          <a:uFillTx/>
          <a:latin typeface="+mn-lt"/>
          <a:ea typeface="+mn-ea"/>
          <a:cs typeface="+mn-cs"/>
          <a:sym typeface="Times New Roman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b="0" baseline="0" cap="none" i="0" spc="0" strike="noStrike" sz="3200" u="none">
          <a:solidFill>
            <a:srgbClr val="FFFFFF"/>
          </a:solidFill>
          <a:uFillTx/>
          <a:latin typeface="+mn-lt"/>
          <a:ea typeface="+mn-ea"/>
          <a:cs typeface="+mn-cs"/>
          <a:sym typeface="Times New Roman"/>
        </a:defRPr>
      </a:lvl4pPr>
      <a:lvl5pPr marL="22352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b="0" baseline="0" cap="none" i="0" spc="0" strike="noStrike" sz="3200" u="none">
          <a:solidFill>
            <a:srgbClr val="FFFFFF"/>
          </a:solidFill>
          <a:uFillTx/>
          <a:latin typeface="+mn-lt"/>
          <a:ea typeface="+mn-ea"/>
          <a:cs typeface="+mn-cs"/>
          <a:sym typeface="Times New Roman"/>
        </a:defRPr>
      </a:lvl5pPr>
      <a:lvl6pPr marL="0" marR="0" indent="22860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rgbClr val="FFFFFF"/>
          </a:solidFill>
          <a:uFillTx/>
          <a:latin typeface="+mn-lt"/>
          <a:ea typeface="+mn-ea"/>
          <a:cs typeface="+mn-cs"/>
          <a:sym typeface="Times New Roman"/>
        </a:defRPr>
      </a:lvl6pPr>
      <a:lvl7pPr marL="0" marR="0" indent="27432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rgbClr val="FFFFFF"/>
          </a:solidFill>
          <a:uFillTx/>
          <a:latin typeface="+mn-lt"/>
          <a:ea typeface="+mn-ea"/>
          <a:cs typeface="+mn-cs"/>
          <a:sym typeface="Times New Roman"/>
        </a:defRPr>
      </a:lvl7pPr>
      <a:lvl8pPr marL="0" marR="0" indent="3200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rgbClr val="FFFFFF"/>
          </a:solidFill>
          <a:uFillTx/>
          <a:latin typeface="+mn-lt"/>
          <a:ea typeface="+mn-ea"/>
          <a:cs typeface="+mn-cs"/>
          <a:sym typeface="Times New Roman"/>
        </a:defRPr>
      </a:lvl8pPr>
      <a:lvl9pPr marL="0" marR="0" indent="36576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rgbClr val="FFFFFF"/>
          </a:solidFill>
          <a:uFillTx/>
          <a:latin typeface="+mn-lt"/>
          <a:ea typeface="+mn-ea"/>
          <a:cs typeface="+mn-cs"/>
          <a:sym typeface="Times New Roman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video" Target="../media/media1.avi"/><Relationship Id="rId4" Type="http://schemas.microsoft.com/office/2007/relationships/media" Target="../media/media1.avi"/><Relationship Id="rId5" Type="http://schemas.openxmlformats.org/officeDocument/2006/relationships/image" Target="../media/image9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2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1912" y="552450"/>
            <a:ext cx="6438902" cy="6232525"/>
          </a:xfrm>
          <a:prstGeom prst="rect">
            <a:avLst/>
          </a:prstGeom>
          <a:ln w="12700">
            <a:miter lim="400000"/>
          </a:ln>
        </p:spPr>
      </p:pic>
      <p:sp>
        <p:nvSpPr>
          <p:cNvPr id="67" name="Stages of the cellular response to stress and injurious stimuli"/>
          <p:cNvSpPr txBox="1"/>
          <p:nvPr>
            <p:ph type="title" idx="4294967295"/>
          </p:nvPr>
        </p:nvSpPr>
        <p:spPr>
          <a:xfrm>
            <a:off x="71436" y="-100014"/>
            <a:ext cx="9253540" cy="649290"/>
          </a:xfrm>
          <a:prstGeom prst="rect">
            <a:avLst/>
          </a:prstGeom>
        </p:spPr>
        <p:txBody>
          <a:bodyPr/>
          <a:lstStyle>
            <a:lvl1pPr>
              <a:defRPr sz="2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Stages of the cellular response to stress and injurious stimuli   </a:t>
            </a:r>
          </a:p>
        </p:txBody>
      </p:sp>
      <p:sp>
        <p:nvSpPr>
          <p:cNvPr id="68" name="Linea"/>
          <p:cNvSpPr/>
          <p:nvPr/>
        </p:nvSpPr>
        <p:spPr>
          <a:xfrm flipV="1">
            <a:off x="2103026" y="1556045"/>
            <a:ext cx="881887" cy="986836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equenza di eventi nella risposta infiammatoria"/>
          <p:cNvSpPr txBox="1"/>
          <p:nvPr>
            <p:ph type="title" idx="4294967295"/>
          </p:nvPr>
        </p:nvSpPr>
        <p:spPr>
          <a:xfrm>
            <a:off x="215900" y="-100013"/>
            <a:ext cx="4643438" cy="1152526"/>
          </a:xfrm>
          <a:prstGeom prst="rect">
            <a:avLst/>
          </a:prstGeom>
        </p:spPr>
        <p:txBody>
          <a:bodyPr/>
          <a:lstStyle>
            <a:lvl1pPr>
              <a:defRPr sz="3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Sequenza di eventi nella risposta infiammatoria </a:t>
            </a:r>
          </a:p>
        </p:txBody>
      </p:sp>
      <p:pic>
        <p:nvPicPr>
          <p:cNvPr id="109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29200" y="115887"/>
            <a:ext cx="4079875" cy="6675439"/>
          </a:xfrm>
          <a:prstGeom prst="rect">
            <a:avLst/>
          </a:prstGeom>
          <a:ln w="12700">
            <a:miter lim="400000"/>
          </a:ln>
        </p:spPr>
      </p:pic>
      <p:sp>
        <p:nvSpPr>
          <p:cNvPr id="110" name="When a microbe enters a tissue or the tissue is injured, the presence of the infection or damage is sensed by resident cells…"/>
          <p:cNvSpPr txBox="1"/>
          <p:nvPr/>
        </p:nvSpPr>
        <p:spPr>
          <a:xfrm>
            <a:off x="9206" y="1196976"/>
            <a:ext cx="4877438" cy="50602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79386" indent="-179386" algn="just">
              <a:spcBef>
                <a:spcPts val="500"/>
              </a:spcBef>
              <a:buSzPct val="100000"/>
              <a:buChar char="•"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When a </a:t>
            </a:r>
            <a:r>
              <a:rPr>
                <a:solidFill>
                  <a:srgbClr val="FFFF00"/>
                </a:solidFill>
              </a:rPr>
              <a:t>microbe</a:t>
            </a:r>
            <a:r>
              <a:t> enters a tissue or the </a:t>
            </a:r>
            <a:r>
              <a:rPr>
                <a:solidFill>
                  <a:srgbClr val="FFFF00"/>
                </a:solidFill>
              </a:rPr>
              <a:t>tissue is injured</a:t>
            </a:r>
            <a:r>
              <a:t>, the presence of the </a:t>
            </a:r>
            <a:r>
              <a:rPr>
                <a:solidFill>
                  <a:srgbClr val="FFFF00"/>
                </a:solidFill>
              </a:rPr>
              <a:t>infection or damage is sensed by </a:t>
            </a:r>
            <a:r>
              <a:rPr u="sng">
                <a:solidFill>
                  <a:srgbClr val="FFFF00"/>
                </a:solidFill>
              </a:rPr>
              <a:t>resident cells</a:t>
            </a:r>
            <a:endParaRPr u="sng">
              <a:solidFill>
                <a:srgbClr val="FFFF00"/>
              </a:solidFill>
            </a:endParaRPr>
          </a:p>
          <a:p>
            <a:pPr marL="179387" indent="-179387" algn="just">
              <a:spcBef>
                <a:spcPts val="700"/>
              </a:spcBef>
              <a:buSzPct val="100000"/>
              <a:buChar char="•"/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marL="179386" indent="-179386">
              <a:spcBef>
                <a:spcPts val="500"/>
              </a:spcBef>
              <a:buSzPct val="100000"/>
              <a:buChar char="•"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Main cells involved: </a:t>
            </a:r>
            <a:r>
              <a:rPr>
                <a:solidFill>
                  <a:srgbClr val="FFFF00"/>
                </a:solidFill>
              </a:rPr>
              <a:t>macrophages</a:t>
            </a:r>
            <a:r>
              <a:t>, </a:t>
            </a:r>
            <a:r>
              <a:rPr>
                <a:solidFill>
                  <a:srgbClr val="FFFF00"/>
                </a:solidFill>
              </a:rPr>
              <a:t>dendritic cells</a:t>
            </a:r>
            <a:r>
              <a:t>, </a:t>
            </a:r>
            <a:r>
              <a:rPr>
                <a:solidFill>
                  <a:srgbClr val="FFFF00"/>
                </a:solidFill>
              </a:rPr>
              <a:t>mast cells</a:t>
            </a:r>
            <a:endParaRPr>
              <a:solidFill>
                <a:srgbClr val="FFFF00"/>
              </a:solidFill>
            </a:endParaRPr>
          </a:p>
          <a:p>
            <a:pPr marL="179387" indent="-179387">
              <a:spcBef>
                <a:spcPts val="700"/>
              </a:spcBef>
              <a:buSzPct val="100000"/>
              <a:buChar char="•"/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marL="179386" indent="-179386" algn="just">
              <a:spcBef>
                <a:spcPts val="500"/>
              </a:spcBef>
              <a:buSzPct val="100000"/>
              <a:buChar char="•"/>
              <a:defRPr sz="2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These cells secrete </a:t>
            </a:r>
            <a:r>
              <a:rPr>
                <a:solidFill>
                  <a:srgbClr val="FFFF00"/>
                </a:solidFill>
              </a:rPr>
              <a:t>molecules</a:t>
            </a:r>
            <a:r>
              <a:t> (cytokines and other mediators) that </a:t>
            </a:r>
            <a:r>
              <a:rPr>
                <a:solidFill>
                  <a:srgbClr val="FFFF00"/>
                </a:solidFill>
              </a:rPr>
              <a:t>induce and regulate </a:t>
            </a:r>
            <a:r>
              <a:t>the subsequent inflammatory response</a:t>
            </a:r>
          </a:p>
        </p:txBody>
      </p:sp>
      <p:sp>
        <p:nvSpPr>
          <p:cNvPr id="111" name="Rettangolo"/>
          <p:cNvSpPr/>
          <p:nvPr/>
        </p:nvSpPr>
        <p:spPr>
          <a:xfrm>
            <a:off x="7069136" y="1773236"/>
            <a:ext cx="1679577" cy="287339"/>
          </a:xfrm>
          <a:prstGeom prst="rect">
            <a:avLst/>
          </a:prstGeom>
          <a:ln w="28575" cap="sq">
            <a:solidFill>
              <a:srgbClr val="FF0000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Forma"/>
          <p:cNvSpPr/>
          <p:nvPr/>
        </p:nvSpPr>
        <p:spPr>
          <a:xfrm>
            <a:off x="1449386" y="960437"/>
            <a:ext cx="5715002" cy="1173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14400"/>
                </a:lnTo>
                <a:lnTo>
                  <a:pt x="12538" y="14400"/>
                </a:lnTo>
                <a:lnTo>
                  <a:pt x="12538" y="18000"/>
                </a:lnTo>
                <a:lnTo>
                  <a:pt x="13404" y="18000"/>
                </a:lnTo>
                <a:lnTo>
                  <a:pt x="10800" y="21600"/>
                </a:lnTo>
                <a:lnTo>
                  <a:pt x="8196" y="18000"/>
                </a:lnTo>
                <a:lnTo>
                  <a:pt x="9062" y="18000"/>
                </a:lnTo>
                <a:lnTo>
                  <a:pt x="9062" y="14400"/>
                </a:lnTo>
                <a:lnTo>
                  <a:pt x="0" y="14400"/>
                </a:lnTo>
                <a:close/>
              </a:path>
            </a:pathLst>
          </a:custGeom>
          <a:ln w="38100">
            <a:solidFill>
              <a:srgbClr val="FFFF00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14" name="Forma"/>
          <p:cNvSpPr/>
          <p:nvPr/>
        </p:nvSpPr>
        <p:spPr>
          <a:xfrm>
            <a:off x="1449386" y="2276474"/>
            <a:ext cx="5715002" cy="11509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14400"/>
                </a:lnTo>
                <a:lnTo>
                  <a:pt x="12501" y="14400"/>
                </a:lnTo>
                <a:lnTo>
                  <a:pt x="12501" y="18000"/>
                </a:lnTo>
                <a:lnTo>
                  <a:pt x="14202" y="18000"/>
                </a:lnTo>
                <a:lnTo>
                  <a:pt x="10800" y="21600"/>
                </a:lnTo>
                <a:lnTo>
                  <a:pt x="7398" y="18000"/>
                </a:lnTo>
                <a:lnTo>
                  <a:pt x="9099" y="18000"/>
                </a:lnTo>
                <a:lnTo>
                  <a:pt x="9099" y="14400"/>
                </a:lnTo>
                <a:lnTo>
                  <a:pt x="0" y="14400"/>
                </a:lnTo>
                <a:close/>
              </a:path>
            </a:pathLst>
          </a:custGeom>
          <a:ln w="76200">
            <a:solidFill>
              <a:srgbClr val="FF0000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15" name="Rettangolo"/>
          <p:cNvSpPr/>
          <p:nvPr/>
        </p:nvSpPr>
        <p:spPr>
          <a:xfrm>
            <a:off x="1476375" y="3644900"/>
            <a:ext cx="5715000" cy="647700"/>
          </a:xfrm>
          <a:prstGeom prst="rect">
            <a:avLst/>
          </a:prstGeom>
          <a:ln w="38100">
            <a:solidFill>
              <a:srgbClr val="FFFF00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16" name="STIMOLO FLOGOGENO"/>
          <p:cNvSpPr txBox="1"/>
          <p:nvPr/>
        </p:nvSpPr>
        <p:spPr>
          <a:xfrm>
            <a:off x="1579243" y="1052513"/>
            <a:ext cx="5394964" cy="572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STIMOLO FLOGOGENO</a:t>
            </a:r>
          </a:p>
        </p:txBody>
      </p:sp>
      <p:sp>
        <p:nvSpPr>
          <p:cNvPr id="117" name="rilascio di mediatori solubili"/>
          <p:cNvSpPr txBox="1"/>
          <p:nvPr/>
        </p:nvSpPr>
        <p:spPr>
          <a:xfrm>
            <a:off x="1522093" y="2349500"/>
            <a:ext cx="5525139" cy="548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rilascio di mediatori solubili</a:t>
            </a:r>
          </a:p>
        </p:txBody>
      </p:sp>
      <p:sp>
        <p:nvSpPr>
          <p:cNvPr id="118" name="modificazioni vascolari"/>
          <p:cNvSpPr txBox="1"/>
          <p:nvPr/>
        </p:nvSpPr>
        <p:spPr>
          <a:xfrm>
            <a:off x="1691956" y="3644900"/>
            <a:ext cx="5309237" cy="5726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modificazioni vascolari</a:t>
            </a:r>
          </a:p>
        </p:txBody>
      </p:sp>
      <p:sp>
        <p:nvSpPr>
          <p:cNvPr id="119" name="Rettangolo"/>
          <p:cNvSpPr/>
          <p:nvPr/>
        </p:nvSpPr>
        <p:spPr>
          <a:xfrm>
            <a:off x="1233486" y="4797425"/>
            <a:ext cx="6291265" cy="647700"/>
          </a:xfrm>
          <a:prstGeom prst="rect">
            <a:avLst/>
          </a:prstGeom>
          <a:ln w="38100">
            <a:solidFill>
              <a:srgbClr val="FFFF00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20" name="richiamo di  cellule nei tessuti"/>
          <p:cNvSpPr txBox="1"/>
          <p:nvPr/>
        </p:nvSpPr>
        <p:spPr>
          <a:xfrm>
            <a:off x="1377631" y="4811713"/>
            <a:ext cx="6101401" cy="572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richiamo di  cellule nei tessuti</a:t>
            </a:r>
          </a:p>
        </p:txBody>
      </p:sp>
      <p:sp>
        <p:nvSpPr>
          <p:cNvPr id="121" name="Principali eventi della flogosi acuta"/>
          <p:cNvSpPr txBox="1"/>
          <p:nvPr/>
        </p:nvSpPr>
        <p:spPr>
          <a:xfrm>
            <a:off x="468312" y="44449"/>
            <a:ext cx="8280401" cy="621751"/>
          </a:xfrm>
          <a:prstGeom prst="rect">
            <a:avLst/>
          </a:prstGeom>
          <a:solidFill>
            <a:srgbClr val="FFFF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spcBef>
                <a:spcPts val="2200"/>
              </a:spcBef>
              <a:defRPr sz="3800">
                <a:latin typeface="Arial"/>
                <a:ea typeface="Arial"/>
                <a:cs typeface="Arial"/>
                <a:sym typeface="Arial"/>
              </a:defRPr>
            </a:pPr>
            <a:r>
              <a:t>Principali eventi della flogosi </a:t>
            </a:r>
            <a:r>
              <a:rPr b="1"/>
              <a:t>acuta</a:t>
            </a:r>
          </a:p>
        </p:txBody>
      </p:sp>
      <p:sp>
        <p:nvSpPr>
          <p:cNvPr id="122" name="formazione dell’essudato infiammatorio"/>
          <p:cNvSpPr txBox="1"/>
          <p:nvPr/>
        </p:nvSpPr>
        <p:spPr>
          <a:xfrm>
            <a:off x="107950" y="6092824"/>
            <a:ext cx="8928100" cy="609467"/>
          </a:xfrm>
          <a:prstGeom prst="rect">
            <a:avLst/>
          </a:prstGeom>
          <a:solidFill>
            <a:srgbClr val="66FF9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3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formazione dell’</a:t>
            </a:r>
            <a:r>
              <a:rPr b="1"/>
              <a:t>essudato infiammatorio</a:t>
            </a:r>
          </a:p>
        </p:txBody>
      </p:sp>
      <p:sp>
        <p:nvSpPr>
          <p:cNvPr id="123" name="Forma"/>
          <p:cNvSpPr/>
          <p:nvPr/>
        </p:nvSpPr>
        <p:spPr>
          <a:xfrm>
            <a:off x="4140200" y="5589587"/>
            <a:ext cx="431800" cy="431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796"/>
                </a:moveTo>
                <a:lnTo>
                  <a:pt x="5400" y="10796"/>
                </a:lnTo>
                <a:lnTo>
                  <a:pt x="5400" y="0"/>
                </a:lnTo>
                <a:lnTo>
                  <a:pt x="16200" y="0"/>
                </a:lnTo>
                <a:lnTo>
                  <a:pt x="16200" y="10796"/>
                </a:lnTo>
                <a:lnTo>
                  <a:pt x="21600" y="10796"/>
                </a:lnTo>
                <a:lnTo>
                  <a:pt x="10800" y="21600"/>
                </a:lnTo>
                <a:close/>
              </a:path>
            </a:pathLst>
          </a:custGeom>
          <a:solidFill>
            <a:srgbClr val="FFFF00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24" name="Forma"/>
          <p:cNvSpPr/>
          <p:nvPr/>
        </p:nvSpPr>
        <p:spPr>
          <a:xfrm>
            <a:off x="4140200" y="4365624"/>
            <a:ext cx="431800" cy="3651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790"/>
                </a:moveTo>
                <a:lnTo>
                  <a:pt x="5400" y="10790"/>
                </a:lnTo>
                <a:lnTo>
                  <a:pt x="5400" y="0"/>
                </a:lnTo>
                <a:lnTo>
                  <a:pt x="16200" y="0"/>
                </a:lnTo>
                <a:lnTo>
                  <a:pt x="16200" y="10790"/>
                </a:lnTo>
                <a:lnTo>
                  <a:pt x="21600" y="1079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FFFF00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Class="entr" nodeType="afterEffect" presetSubtype="8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8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Class="entr" nodeType="afterEffect" presetSubtype="8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Class="entr" nodeType="afterEffect" presetSubtype="4" presetID="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ntr" nodeType="clickEffect" presetSubtype="4" presetID="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Class="entr" nodeType="afterEffect" presetSubtype="4" presetID="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3" grpId="1"/>
      <p:bldP build="whole" bldLvl="1" animBg="1" rev="0" advAuto="0" spid="118" grpId="5"/>
      <p:bldP build="whole" bldLvl="1" animBg="1" rev="0" advAuto="0" spid="120" grpId="7"/>
      <p:bldP build="whole" bldLvl="1" animBg="1" rev="0" advAuto="0" spid="116" grpId="2"/>
      <p:bldP build="whole" bldLvl="1" animBg="1" rev="0" advAuto="0" spid="115" grpId="6"/>
      <p:bldP build="whole" bldLvl="1" animBg="1" rev="0" advAuto="0" spid="119" grpId="8"/>
      <p:bldP build="whole" bldLvl="1" animBg="1" rev="0" advAuto="0" spid="122" grpId="10"/>
      <p:bldP build="whole" bldLvl="1" animBg="1" rev="0" advAuto="0" spid="123" grpId="11"/>
      <p:bldP build="whole" bldLvl="1" animBg="1" rev="0" advAuto="0" spid="124" grpId="9"/>
      <p:bldP build="whole" bldLvl="1" animBg="1" rev="0" advAuto="0" spid="117" grpId="4"/>
      <p:bldP build="whole" bldLvl="1" animBg="1" rev="0" advAuto="0" spid="114" grpId="3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How do host cells recognize inflammatory stimuli?"/>
          <p:cNvSpPr txBox="1"/>
          <p:nvPr>
            <p:ph type="title" idx="4294967295"/>
          </p:nvPr>
        </p:nvSpPr>
        <p:spPr>
          <a:xfrm>
            <a:off x="0" y="-171450"/>
            <a:ext cx="9251950" cy="863600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How do host cells recognize inflammatory stimuli? </a:t>
            </a:r>
          </a:p>
        </p:txBody>
      </p:sp>
      <p:sp>
        <p:nvSpPr>
          <p:cNvPr id="127" name="Phagocytes, dendritic cells and many other cells, including epithelial cells, express pathogen recognition receptors (PRRs) that are designed to sense the presence of infectious pathogens (pathogen-associated molecular patterns, PAMPs) and substances rel"/>
          <p:cNvSpPr txBox="1"/>
          <p:nvPr>
            <p:ph type="body" idx="4294967295"/>
          </p:nvPr>
        </p:nvSpPr>
        <p:spPr>
          <a:xfrm>
            <a:off x="34925" y="549275"/>
            <a:ext cx="9036050" cy="6308725"/>
          </a:xfrm>
          <a:prstGeom prst="rect">
            <a:avLst/>
          </a:prstGeom>
        </p:spPr>
        <p:txBody>
          <a:bodyPr/>
          <a:lstStyle/>
          <a:p>
            <a:pPr marL="342900" indent="-342900" algn="just">
              <a:spcBef>
                <a:spcPts val="600"/>
              </a:spcBef>
              <a:buChar char="•"/>
              <a:defRPr sz="2500">
                <a:latin typeface="Arial"/>
                <a:ea typeface="Arial"/>
                <a:cs typeface="Arial"/>
                <a:sym typeface="Arial"/>
              </a:defRPr>
            </a:pPr>
            <a:r>
              <a:t>Phagocytes, dendritic cells and many other cells, including epithelial cells, express </a:t>
            </a:r>
            <a:r>
              <a:rPr u="sng"/>
              <a:t>pathogen recognition receptors </a:t>
            </a:r>
            <a:r>
              <a:t>(</a:t>
            </a:r>
            <a:r>
              <a:rPr>
                <a:solidFill>
                  <a:srgbClr val="FFFF00"/>
                </a:solidFill>
              </a:rPr>
              <a:t>PRRs</a:t>
            </a:r>
            <a:r>
              <a:t>) that are designed to sense the presence of </a:t>
            </a:r>
            <a:r>
              <a:rPr>
                <a:solidFill>
                  <a:srgbClr val="FFFF00"/>
                </a:solidFill>
              </a:rPr>
              <a:t>infectious pathogens</a:t>
            </a:r>
            <a:r>
              <a:t> (</a:t>
            </a:r>
            <a:r>
              <a:rPr u="sng"/>
              <a:t>pathogen-associated molecular patterns</a:t>
            </a:r>
            <a:r>
              <a:t>, </a:t>
            </a:r>
            <a:r>
              <a:rPr>
                <a:solidFill>
                  <a:srgbClr val="FFFF00"/>
                </a:solidFill>
              </a:rPr>
              <a:t>PAMPs</a:t>
            </a:r>
            <a:r>
              <a:t>) and substances released from </a:t>
            </a:r>
            <a:r>
              <a:rPr>
                <a:solidFill>
                  <a:srgbClr val="FFFF00"/>
                </a:solidFill>
              </a:rPr>
              <a:t>dead cells </a:t>
            </a:r>
            <a:r>
              <a:t>(</a:t>
            </a:r>
            <a:r>
              <a:rPr u="sng"/>
              <a:t>damage-associated mol. patt.</a:t>
            </a:r>
            <a:r>
              <a:t>, </a:t>
            </a:r>
            <a:r>
              <a:rPr>
                <a:solidFill>
                  <a:srgbClr val="FFFF00"/>
                </a:solidFill>
              </a:rPr>
              <a:t>DAMPs</a:t>
            </a:r>
            <a:r>
              <a:t>)</a:t>
            </a:r>
          </a:p>
          <a:p>
            <a:pPr algn="just">
              <a:buChar char="•"/>
              <a:defRPr sz="2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marL="342900" indent="-342900" algn="just">
              <a:spcBef>
                <a:spcPts val="600"/>
              </a:spcBef>
              <a:buChar char="•"/>
              <a:defRPr sz="2500">
                <a:latin typeface="Arial"/>
                <a:ea typeface="Arial"/>
                <a:cs typeface="Arial"/>
                <a:sym typeface="Arial"/>
              </a:defRPr>
            </a:pPr>
            <a:r>
              <a:t>Most important families of </a:t>
            </a:r>
            <a:r>
              <a:rPr>
                <a:solidFill>
                  <a:srgbClr val="FFFF00"/>
                </a:solidFill>
              </a:rPr>
              <a:t>PRRs</a:t>
            </a:r>
            <a:r>
              <a:t>:</a:t>
            </a:r>
          </a:p>
          <a:p>
            <a:pPr algn="just">
              <a:buChar char="•"/>
              <a:defRPr sz="1000">
                <a:latin typeface="Arial"/>
                <a:ea typeface="Arial"/>
                <a:cs typeface="Arial"/>
                <a:sym typeface="Arial"/>
              </a:defRPr>
            </a:pPr>
          </a:p>
          <a:p>
            <a:pPr lvl="1" marL="357187" indent="-357187" algn="just">
              <a:spcBef>
                <a:spcPts val="0"/>
              </a:spcBef>
              <a:defRPr sz="2500">
                <a:latin typeface="Arial"/>
                <a:ea typeface="Arial"/>
                <a:cs typeface="Arial"/>
                <a:sym typeface="Arial"/>
              </a:defRPr>
            </a:pPr>
            <a:r>
              <a:t>Toll-like receptors</a:t>
            </a:r>
          </a:p>
          <a:p>
            <a:pPr lvl="1" marL="357187" indent="-357187" algn="just">
              <a:spcBef>
                <a:spcPts val="0"/>
              </a:spcBef>
              <a:defRPr sz="2500">
                <a:latin typeface="Arial"/>
                <a:ea typeface="Arial"/>
                <a:cs typeface="Arial"/>
                <a:sym typeface="Arial"/>
              </a:defRPr>
            </a:pPr>
            <a:r>
              <a:t>N-formyl-methionyl receptors</a:t>
            </a:r>
          </a:p>
          <a:p>
            <a:pPr lvl="1" marL="357187" indent="-357187" algn="just">
              <a:spcBef>
                <a:spcPts val="0"/>
              </a:spcBef>
              <a:defRPr sz="2500">
                <a:latin typeface="Arial"/>
                <a:ea typeface="Arial"/>
                <a:cs typeface="Arial"/>
                <a:sym typeface="Arial"/>
              </a:defRPr>
            </a:pPr>
            <a:r>
              <a:t>NOD-like receptors, can form </a:t>
            </a:r>
            <a:r>
              <a:rPr>
                <a:solidFill>
                  <a:srgbClr val="FFFF00"/>
                </a:solidFill>
              </a:rPr>
              <a:t>inflammasomes: </a:t>
            </a:r>
            <a:r>
              <a:t>large multiprotein complex; built-up in the cytoplasm, transforms </a:t>
            </a:r>
            <a:r>
              <a:rPr>
                <a:solidFill>
                  <a:srgbClr val="FFFF00"/>
                </a:solidFill>
              </a:rPr>
              <a:t>pro-caspase-1</a:t>
            </a:r>
            <a:r>
              <a:t> in </a:t>
            </a:r>
            <a:r>
              <a:rPr>
                <a:solidFill>
                  <a:srgbClr val="FFFF00"/>
                </a:solidFill>
              </a:rPr>
              <a:t>active caspase-1</a:t>
            </a:r>
            <a:r>
              <a:t> that, in turn, catalyzes the formation of  </a:t>
            </a:r>
            <a:r>
              <a:rPr>
                <a:solidFill>
                  <a:srgbClr val="FFFF00"/>
                </a:solidFill>
              </a:rPr>
              <a:t>pro-inflammatory cytokines</a:t>
            </a:r>
            <a:r>
              <a:t>, such as</a:t>
            </a:r>
            <a:r>
              <a:rPr>
                <a:solidFill>
                  <a:srgbClr val="FFFF00"/>
                </a:solidFill>
              </a:rPr>
              <a:t> </a:t>
            </a:r>
            <a:r>
              <a:t>IL-1β and IL-18)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500"/>
                                        <p:tgtEl>
                                          <p:spTgt spid="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500"/>
                                        <p:tgtEl>
                                          <p:spTgt spid="1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9" dur="500"/>
                                        <p:tgtEl>
                                          <p:spTgt spid="1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4" dur="500"/>
                                        <p:tgtEl>
                                          <p:spTgt spid="1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2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Il teatro della flogosi acuta: il microcircolo"/>
          <p:cNvSpPr txBox="1"/>
          <p:nvPr/>
        </p:nvSpPr>
        <p:spPr>
          <a:xfrm>
            <a:off x="107949" y="44449"/>
            <a:ext cx="8964615" cy="572613"/>
          </a:xfrm>
          <a:prstGeom prst="rect">
            <a:avLst/>
          </a:prstGeom>
          <a:solidFill>
            <a:srgbClr val="FFFF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spcBef>
                <a:spcPts val="2000"/>
              </a:spcBef>
              <a:defRPr sz="3400">
                <a:latin typeface="Arial"/>
                <a:ea typeface="Arial"/>
                <a:cs typeface="Arial"/>
                <a:sym typeface="Arial"/>
              </a:defRPr>
            </a:pPr>
            <a:r>
              <a:t>Il teatro della flogosi acuta: </a:t>
            </a:r>
            <a:r>
              <a:rPr b="1"/>
              <a:t>il microcircolo</a:t>
            </a:r>
          </a:p>
        </p:txBody>
      </p:sp>
      <p:pic>
        <p:nvPicPr>
          <p:cNvPr id="130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725" y="692150"/>
            <a:ext cx="4991100" cy="3743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image.jpeg" descr="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00562" y="2492375"/>
            <a:ext cx="4608513" cy="4321175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vasi sanguigni con Ø &lt; 100 μm"/>
          <p:cNvSpPr txBox="1"/>
          <p:nvPr/>
        </p:nvSpPr>
        <p:spPr>
          <a:xfrm>
            <a:off x="611187" y="4508499"/>
            <a:ext cx="3313113" cy="902131"/>
          </a:xfrm>
          <a:prstGeom prst="rect">
            <a:avLst/>
          </a:prstGeom>
          <a:ln>
            <a:solidFill>
              <a:srgbClr val="FFFFFF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vasi sanguigni con Ø &lt; 100 μm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1" grpId="3"/>
      <p:bldP build="whole" bldLvl="1" animBg="1" rev="0" advAuto="0" spid="130" grpId="1"/>
      <p:bldP build="whole" bldLvl="1" animBg="1" rev="0" advAuto="0" spid="132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Eventi principali nel microcircolo"/>
          <p:cNvSpPr txBox="1"/>
          <p:nvPr>
            <p:ph type="title" idx="4294967295"/>
          </p:nvPr>
        </p:nvSpPr>
        <p:spPr>
          <a:xfrm>
            <a:off x="-2" y="-100014"/>
            <a:ext cx="9144004" cy="792165"/>
          </a:xfrm>
          <a:prstGeom prst="rect">
            <a:avLst/>
          </a:prstGeom>
        </p:spPr>
        <p:txBody>
          <a:bodyPr/>
          <a:lstStyle>
            <a:lvl1pPr>
              <a:defRPr sz="38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Eventi principali nel microcircolo</a:t>
            </a:r>
          </a:p>
        </p:txBody>
      </p:sp>
      <p:sp>
        <p:nvSpPr>
          <p:cNvPr id="135" name="Vasocostrizione transitoria (alcuni secondi)…"/>
          <p:cNvSpPr txBox="1"/>
          <p:nvPr>
            <p:ph type="body" idx="4294967295"/>
          </p:nvPr>
        </p:nvSpPr>
        <p:spPr>
          <a:xfrm>
            <a:off x="142875" y="1728786"/>
            <a:ext cx="8893175" cy="4724402"/>
          </a:xfrm>
          <a:prstGeom prst="rect">
            <a:avLst/>
          </a:prstGeom>
        </p:spPr>
        <p:txBody>
          <a:bodyPr/>
          <a:lstStyle/>
          <a:p>
            <a:pPr marL="514350" indent="-514350">
              <a:buAutoNum type="arabicPeriod" startAt="1"/>
              <a:defRPr sz="3000" u="sng">
                <a:latin typeface="Arial"/>
                <a:ea typeface="Arial"/>
                <a:cs typeface="Arial"/>
                <a:sym typeface="Arial"/>
              </a:defRPr>
            </a:pPr>
            <a:r>
              <a:t>Vasocostrizione transitoria</a:t>
            </a:r>
            <a:r>
              <a:rPr u="none"/>
              <a:t> (alcuni secondi)</a:t>
            </a:r>
          </a:p>
          <a:p>
            <a:pPr marL="514350" indent="-514350">
              <a:buAutoNum type="arabicPeriod" startAt="1"/>
              <a:defRPr sz="1000" u="sng">
                <a:latin typeface="Arial"/>
                <a:ea typeface="Arial"/>
                <a:cs typeface="Arial"/>
                <a:sym typeface="Arial"/>
              </a:defRPr>
            </a:pPr>
          </a:p>
          <a:p>
            <a:pPr marL="514350" indent="-514350">
              <a:buAutoNum type="arabicPeriod" startAt="2"/>
              <a:defRPr sz="3000" u="sng">
                <a:latin typeface="Arial"/>
                <a:ea typeface="Arial"/>
                <a:cs typeface="Arial"/>
                <a:sym typeface="Arial"/>
              </a:defRPr>
            </a:pPr>
            <a:r>
              <a:t>Vasodilatazione</a:t>
            </a:r>
            <a:r>
              <a:rPr u="none"/>
              <a:t> → aumento del flusso →  </a:t>
            </a:r>
            <a:r>
              <a:rPr u="none">
                <a:solidFill>
                  <a:srgbClr val="FFFF00"/>
                </a:solidFill>
              </a:rPr>
              <a:t>iperemia</a:t>
            </a:r>
            <a:r>
              <a:rPr u="none"/>
              <a:t> → aumento della pressione idrostatica</a:t>
            </a:r>
          </a:p>
          <a:p>
            <a:pPr marL="514350" indent="-514350">
              <a:buAutoNum type="arabicPeriod" startAt="2"/>
              <a:defRPr sz="1000" u="sng">
                <a:latin typeface="Arial"/>
                <a:ea typeface="Arial"/>
                <a:cs typeface="Arial"/>
                <a:sym typeface="Arial"/>
              </a:defRPr>
            </a:pPr>
          </a:p>
          <a:p>
            <a:pPr marL="514350" indent="-514350">
              <a:buAutoNum type="arabicPeriod" startAt="3"/>
              <a:defRPr sz="3000" u="sng">
                <a:latin typeface="Arial"/>
                <a:ea typeface="Arial"/>
                <a:cs typeface="Arial"/>
                <a:sym typeface="Arial"/>
              </a:defRPr>
            </a:pPr>
            <a:r>
              <a:t>Aumento di permeabilità</a:t>
            </a:r>
            <a:r>
              <a:rPr u="none"/>
              <a:t> → essudazione di </a:t>
            </a:r>
            <a:r>
              <a:rPr u="none">
                <a:solidFill>
                  <a:srgbClr val="FFFF00"/>
                </a:solidFill>
              </a:rPr>
              <a:t>fluido</a:t>
            </a:r>
            <a:r>
              <a:rPr u="none"/>
              <a:t> e </a:t>
            </a:r>
            <a:r>
              <a:rPr u="none">
                <a:solidFill>
                  <a:srgbClr val="FFFF00"/>
                </a:solidFill>
              </a:rPr>
              <a:t>proteine</a:t>
            </a:r>
            <a:r>
              <a:rPr u="none"/>
              <a:t> verso l’interstizio (</a:t>
            </a:r>
            <a:r>
              <a:rPr u="none">
                <a:solidFill>
                  <a:srgbClr val="FFFF00"/>
                </a:solidFill>
              </a:rPr>
              <a:t>edema</a:t>
            </a:r>
            <a:r>
              <a:rPr u="none"/>
              <a:t>) </a:t>
            </a:r>
          </a:p>
          <a:p>
            <a:pPr marL="514350" indent="-514350">
              <a:buAutoNum type="arabicPeriod" startAt="3"/>
              <a:defRPr sz="1000" u="sng">
                <a:latin typeface="Arial"/>
                <a:ea typeface="Arial"/>
                <a:cs typeface="Arial"/>
                <a:sym typeface="Arial"/>
              </a:defRPr>
            </a:pPr>
          </a:p>
          <a:p>
            <a:pPr marL="514350" indent="-514350">
              <a:buAutoNum type="arabicPeriod" startAt="4"/>
              <a:defRPr sz="3000" u="sng">
                <a:latin typeface="Arial"/>
                <a:ea typeface="Arial"/>
                <a:cs typeface="Arial"/>
                <a:sym typeface="Arial"/>
              </a:defRPr>
            </a:pPr>
            <a:r>
              <a:t>Rallentamento del flusso</a:t>
            </a:r>
            <a:r>
              <a:rPr u="none"/>
              <a:t> → </a:t>
            </a:r>
            <a:r>
              <a:rPr u="none">
                <a:solidFill>
                  <a:srgbClr val="FFFF00"/>
                </a:solidFill>
              </a:rPr>
              <a:t>stasi</a:t>
            </a:r>
            <a:endParaRPr>
              <a:solidFill>
                <a:srgbClr val="FFFF00"/>
              </a:solidFill>
            </a:endParaRPr>
          </a:p>
          <a:p>
            <a:pPr marL="514350" indent="-514350">
              <a:buAutoNum type="arabicPeriod" startAt="4"/>
              <a:defRPr sz="1000">
                <a:latin typeface="Arial"/>
                <a:ea typeface="Arial"/>
                <a:cs typeface="Arial"/>
                <a:sym typeface="Arial"/>
              </a:defRPr>
            </a:pPr>
          </a:p>
          <a:p>
            <a:pPr marL="514350" indent="-514350">
              <a:buAutoNum type="arabicPeriod" startAt="5"/>
              <a:defRPr sz="3000" u="sng">
                <a:latin typeface="Arial"/>
                <a:ea typeface="Arial"/>
                <a:cs typeface="Arial"/>
                <a:sym typeface="Arial"/>
              </a:defRPr>
            </a:pPr>
            <a:r>
              <a:t>Marginazione leucocitaria</a:t>
            </a:r>
            <a:r>
              <a:rPr u="none"/>
              <a:t> → </a:t>
            </a:r>
            <a:r>
              <a:rPr u="none">
                <a:solidFill>
                  <a:srgbClr val="FFFF00"/>
                </a:solidFill>
              </a:rPr>
              <a:t>diapedèsi</a:t>
            </a:r>
          </a:p>
        </p:txBody>
      </p:sp>
      <p:sp>
        <p:nvSpPr>
          <p:cNvPr id="136" name="MODIFICAZIONI VASCOLARI E ALTERAZIONI DEL FLUSSO EMATICO"/>
          <p:cNvSpPr txBox="1"/>
          <p:nvPr/>
        </p:nvSpPr>
        <p:spPr>
          <a:xfrm>
            <a:off x="107949" y="620712"/>
            <a:ext cx="8891590" cy="868036"/>
          </a:xfrm>
          <a:prstGeom prst="rect">
            <a:avLst/>
          </a:prstGeom>
          <a:solidFill>
            <a:srgbClr val="FFFF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1500"/>
              </a:spcBef>
              <a:defRPr b="1" sz="2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MODIFICAZIONI VASCOLARI E ALTERAZIONI DEL FLUSSO EMATICO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7" dur="500"/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10" dur="5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Class="entr" nodeType="after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14" dur="500"/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Class="entr" nodeType="after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18" dur="500"/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23" dur="500"/>
                                        <p:tgtEl>
                                          <p:spTgt spid="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Class="entr" nodeType="after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27" dur="500"/>
                                        <p:tgtEl>
                                          <p:spTgt spid="1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32" dur="500"/>
                                        <p:tgtEl>
                                          <p:spTgt spid="1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Class="entr" nodeType="after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36" dur="500"/>
                                        <p:tgtEl>
                                          <p:spTgt spid="1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41" dur="500"/>
                                        <p:tgtEl>
                                          <p:spTgt spid="1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Class="entr" nodeType="after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45" dur="500"/>
                                        <p:tgtEl>
                                          <p:spTgt spid="1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3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Modificazioni vascolari nella flogosi"/>
          <p:cNvSpPr txBox="1"/>
          <p:nvPr>
            <p:ph type="title" idx="4294967295"/>
          </p:nvPr>
        </p:nvSpPr>
        <p:spPr>
          <a:xfrm>
            <a:off x="-2" y="-100014"/>
            <a:ext cx="9144004" cy="792165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Modificazioni vascolari nella flogosi </a:t>
            </a:r>
          </a:p>
        </p:txBody>
      </p:sp>
      <p:sp>
        <p:nvSpPr>
          <p:cNvPr id="139" name="I fenomeni vascolari svolgono un ruolo rilevante nella risposta infiammatoria acuta…"/>
          <p:cNvSpPr txBox="1"/>
          <p:nvPr>
            <p:ph type="body" idx="4294967295"/>
          </p:nvPr>
        </p:nvSpPr>
        <p:spPr>
          <a:xfrm>
            <a:off x="34924" y="765175"/>
            <a:ext cx="9037640" cy="5543550"/>
          </a:xfrm>
          <a:prstGeom prst="rect">
            <a:avLst/>
          </a:prstGeom>
        </p:spPr>
        <p:txBody>
          <a:bodyPr/>
          <a:lstStyle/>
          <a:p>
            <a:pPr algn="just">
              <a:buChar char="•"/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t>I fenomeni vascolari svolgono un ruolo rilevante nella risposta infiammatoria </a:t>
            </a:r>
            <a:r>
              <a:rPr>
                <a:solidFill>
                  <a:srgbClr val="FFFF00"/>
                </a:solidFill>
              </a:rPr>
              <a:t>acuta</a:t>
            </a:r>
            <a:endParaRPr>
              <a:solidFill>
                <a:srgbClr val="FFFF00"/>
              </a:solidFill>
            </a:endParaRPr>
          </a:p>
          <a:p>
            <a:pPr algn="just">
              <a:buChar char="•"/>
              <a:defRPr sz="1000">
                <a:latin typeface="Arial"/>
                <a:ea typeface="Arial"/>
                <a:cs typeface="Arial"/>
                <a:sym typeface="Arial"/>
              </a:defRPr>
            </a:pPr>
          </a:p>
          <a:p>
            <a:pPr algn="just">
              <a:buChar char="•"/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t>I vasi sanguigni del microcircolo (in particolare le venule) vanno incontro a modificazioni che rappresentano un </a:t>
            </a:r>
            <a:r>
              <a:rPr u="sng"/>
              <a:t>prerequisito</a:t>
            </a:r>
            <a:r>
              <a:t> per la </a:t>
            </a:r>
            <a:r>
              <a:rPr>
                <a:solidFill>
                  <a:srgbClr val="FFFF00"/>
                </a:solidFill>
              </a:rPr>
              <a:t>fuoriuscita</a:t>
            </a:r>
            <a:r>
              <a:t>, nella sede di lesione o infezione, </a:t>
            </a:r>
            <a:r>
              <a:rPr>
                <a:solidFill>
                  <a:srgbClr val="FFFF00"/>
                </a:solidFill>
              </a:rPr>
              <a:t>dei principali effettori dei meccanismi di difesa</a:t>
            </a:r>
            <a:r>
              <a:t>, cioè:</a:t>
            </a:r>
          </a:p>
          <a:p>
            <a:pPr algn="just">
              <a:buChar char="•"/>
              <a:defRPr sz="1200" u="sng">
                <a:latin typeface="Arial"/>
                <a:ea typeface="Arial"/>
                <a:cs typeface="Arial"/>
                <a:sym typeface="Arial"/>
              </a:defRPr>
            </a:pPr>
          </a:p>
          <a:p>
            <a:pPr lvl="1" marL="742950" indent="-285750" algn="just">
              <a:spcBef>
                <a:spcPts val="0"/>
              </a:spcBef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t> alcune proteine plasmatiche (</a:t>
            </a:r>
            <a:r>
              <a:rPr>
                <a:solidFill>
                  <a:srgbClr val="FFFF00"/>
                </a:solidFill>
              </a:rPr>
              <a:t>anticorpi, complemento</a:t>
            </a:r>
            <a:r>
              <a:t>);</a:t>
            </a:r>
          </a:p>
          <a:p>
            <a:pPr lvl="1" marL="742950" indent="-285750" algn="just">
              <a:spcBef>
                <a:spcPts val="0"/>
              </a:spcBef>
              <a:defRPr sz="1000">
                <a:latin typeface="Arial"/>
                <a:ea typeface="Arial"/>
                <a:cs typeface="Arial"/>
                <a:sym typeface="Arial"/>
              </a:defRPr>
            </a:pPr>
          </a:p>
          <a:p>
            <a:pPr lvl="1" marL="742950" indent="-285750" algn="just">
              <a:spcBef>
                <a:spcPts val="0"/>
              </a:spcBef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 </a:t>
            </a:r>
            <a:r>
              <a:rPr sz="3000">
                <a:solidFill>
                  <a:srgbClr val="FFFF00"/>
                </a:solidFill>
              </a:rPr>
              <a:t>leucociti neutrofili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Eventi principali nel microcircolo"/>
          <p:cNvSpPr txBox="1"/>
          <p:nvPr>
            <p:ph type="title" idx="4294967295"/>
          </p:nvPr>
        </p:nvSpPr>
        <p:spPr>
          <a:xfrm>
            <a:off x="250824" y="104774"/>
            <a:ext cx="8748715" cy="73184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Eventi principali nel microcircolo</a:t>
            </a:r>
          </a:p>
        </p:txBody>
      </p:sp>
      <p:sp>
        <p:nvSpPr>
          <p:cNvPr id="142" name="vasodilatazione…"/>
          <p:cNvSpPr txBox="1"/>
          <p:nvPr>
            <p:ph type="body" sz="quarter" idx="4294967295"/>
          </p:nvPr>
        </p:nvSpPr>
        <p:spPr>
          <a:xfrm>
            <a:off x="34925" y="1844674"/>
            <a:ext cx="4321175" cy="1728790"/>
          </a:xfrm>
          <a:prstGeom prst="rect">
            <a:avLst/>
          </a:prstGeom>
        </p:spPr>
        <p:txBody>
          <a:bodyPr/>
          <a:lstStyle/>
          <a:p>
            <a:pPr marL="742950" indent="-742950">
              <a:buAutoNum type="arabicPeriod" startAt="1"/>
              <a:defRPr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vasodilatazione</a:t>
            </a:r>
          </a:p>
          <a:p>
            <a:pPr lvl="1" marL="742950" indent="-285750">
              <a:spcBef>
                <a:spcPts val="0"/>
              </a:spcBef>
              <a:defRPr>
                <a:latin typeface="Arial"/>
                <a:ea typeface="Arial"/>
                <a:cs typeface="Arial"/>
                <a:sym typeface="Arial"/>
              </a:defRPr>
            </a:pPr>
            <a:r>
              <a:t> arteriole</a:t>
            </a:r>
          </a:p>
          <a:p>
            <a:pPr lvl="1" marL="742950" indent="-285750">
              <a:spcBef>
                <a:spcPts val="0"/>
              </a:spcBef>
              <a:defRPr>
                <a:latin typeface="Arial"/>
                <a:ea typeface="Arial"/>
                <a:cs typeface="Arial"/>
                <a:sym typeface="Arial"/>
              </a:defRPr>
            </a:pPr>
            <a:r>
              <a:t> letto capillare</a:t>
            </a:r>
          </a:p>
        </p:txBody>
      </p:sp>
      <p:sp>
        <p:nvSpPr>
          <p:cNvPr id="143" name="principali mediatori…"/>
          <p:cNvSpPr txBox="1"/>
          <p:nvPr/>
        </p:nvSpPr>
        <p:spPr>
          <a:xfrm>
            <a:off x="34925" y="4797425"/>
            <a:ext cx="9001125" cy="1831574"/>
          </a:xfrm>
          <a:prstGeom prst="rect">
            <a:avLst/>
          </a:prstGeom>
          <a:solidFill>
            <a:srgbClr val="5FDDF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457200" indent="-457200">
              <a:spcBef>
                <a:spcPts val="1800"/>
              </a:spcBef>
              <a:buSzPct val="100000"/>
              <a:buFont typeface="Arial"/>
              <a:buChar char="❑"/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principali </a:t>
            </a:r>
            <a:r>
              <a:rPr b="1"/>
              <a:t>mediatori</a:t>
            </a:r>
            <a:endParaRPr b="1"/>
          </a:p>
          <a:p>
            <a:pPr lvl="1" marL="719137" indent="-457200">
              <a:spcBef>
                <a:spcPts val="1800"/>
              </a:spcBef>
              <a:buSzPct val="100000"/>
              <a:buFont typeface="Arial"/>
              <a:buChar char="✓"/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</a:t>
            </a:r>
            <a:r>
              <a:rPr b="1"/>
              <a:t>istamina</a:t>
            </a:r>
            <a:r>
              <a:t> (mast cellule)</a:t>
            </a:r>
          </a:p>
          <a:p>
            <a:pPr lvl="1" marL="719137" indent="-457200">
              <a:spcBef>
                <a:spcPts val="1800"/>
              </a:spcBef>
              <a:buSzPct val="100000"/>
              <a:buFont typeface="Arial"/>
              <a:buChar char="✓"/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</a:t>
            </a:r>
            <a:r>
              <a:rPr b="1"/>
              <a:t>ossido nitrico</a:t>
            </a:r>
            <a:r>
              <a:t> (c. endoteliali </a:t>
            </a:r>
            <a:r>
              <a:rPr>
                <a:solidFill>
                  <a:srgbClr val="111111"/>
                </a:solidFill>
              </a:rPr>
              <a:t>→ muscolo liscio</a:t>
            </a:r>
            <a:r>
              <a:t>)</a:t>
            </a:r>
          </a:p>
        </p:txBody>
      </p:sp>
      <p:pic>
        <p:nvPicPr>
          <p:cNvPr id="144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44962" y="1052512"/>
            <a:ext cx="4891088" cy="36703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I componenti dell’infiammazione acuta e cronica:…"/>
          <p:cNvSpPr txBox="1"/>
          <p:nvPr/>
        </p:nvSpPr>
        <p:spPr>
          <a:xfrm>
            <a:off x="45718" y="1"/>
            <a:ext cx="9052564" cy="13743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3000">
                <a:solidFill>
                  <a:srgbClr val="FFFF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t>I</a:t>
            </a:r>
            <a:r>
              <a:rPr>
                <a:solidFill>
                  <a:srgbClr val="FFFFFF"/>
                </a:solidFill>
              </a:rPr>
              <a:t> </a:t>
            </a:r>
            <a:r>
              <a:t>componenti dell’infiammazione acuta e cronica:</a:t>
            </a:r>
          </a:p>
          <a:p>
            <a:pPr algn="ctr">
              <a:defRPr sz="3000">
                <a:solidFill>
                  <a:srgbClr val="FFFF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t>cellule e proteine del </a:t>
            </a:r>
            <a:r>
              <a:rPr u="sng"/>
              <a:t>sangue</a:t>
            </a:r>
            <a:r>
              <a:t>, cellule dei </a:t>
            </a:r>
            <a:r>
              <a:rPr u="sng"/>
              <a:t>vasi</a:t>
            </a:r>
            <a:r>
              <a:t>, </a:t>
            </a:r>
          </a:p>
          <a:p>
            <a:pPr algn="ctr">
              <a:defRPr sz="3000">
                <a:solidFill>
                  <a:srgbClr val="FFFF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t>cellule e proteine della </a:t>
            </a:r>
            <a:r>
              <a:rPr u="sng"/>
              <a:t>matrice extracellulare</a:t>
            </a:r>
          </a:p>
        </p:txBody>
      </p:sp>
      <p:pic>
        <p:nvPicPr>
          <p:cNvPr id="147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311" y="1527175"/>
            <a:ext cx="8948740" cy="5214938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Ovale"/>
          <p:cNvSpPr/>
          <p:nvPr/>
        </p:nvSpPr>
        <p:spPr>
          <a:xfrm>
            <a:off x="87311" y="2636836"/>
            <a:ext cx="739778" cy="720727"/>
          </a:xfrm>
          <a:prstGeom prst="ellipse">
            <a:avLst/>
          </a:prstGeom>
          <a:ln w="38100" cap="sq">
            <a:solidFill>
              <a:srgbClr val="FF0000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ignaling in NO-dependent vasodilation"/>
          <p:cNvSpPr txBox="1"/>
          <p:nvPr>
            <p:ph type="title" idx="4294967295"/>
          </p:nvPr>
        </p:nvSpPr>
        <p:spPr>
          <a:xfrm>
            <a:off x="354011" y="-26988"/>
            <a:ext cx="8466140" cy="576263"/>
          </a:xfrm>
          <a:prstGeom prst="rect">
            <a:avLst/>
          </a:prstGeom>
        </p:spPr>
        <p:txBody>
          <a:bodyPr/>
          <a:lstStyle>
            <a:lvl1pPr defTabSz="877822">
              <a:defRPr sz="3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Signaling in NO-dependent vasodilation</a:t>
            </a:r>
          </a:p>
        </p:txBody>
      </p:sp>
      <p:grpSp>
        <p:nvGrpSpPr>
          <p:cNvPr id="153" name="Raggruppa"/>
          <p:cNvGrpSpPr/>
          <p:nvPr/>
        </p:nvGrpSpPr>
        <p:grpSpPr>
          <a:xfrm>
            <a:off x="1476373" y="571498"/>
            <a:ext cx="6229354" cy="6242054"/>
            <a:chOff x="0" y="0"/>
            <a:chExt cx="6229353" cy="6242053"/>
          </a:xfrm>
        </p:grpSpPr>
        <p:pic>
          <p:nvPicPr>
            <p:cNvPr id="151" name="Risultati immagini per no receptor" descr="Risultati immagini per no receptor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-1"/>
              <a:ext cx="6229354" cy="62420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2" name="Histamine"/>
            <p:cNvSpPr txBox="1"/>
            <p:nvPr/>
          </p:nvSpPr>
          <p:spPr>
            <a:xfrm>
              <a:off x="37381" y="49944"/>
              <a:ext cx="1396189" cy="36294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defRPr b="1" sz="1900">
                  <a:solidFill>
                    <a:srgbClr val="111111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Histamine</a:t>
              </a:r>
            </a:p>
          </p:txBody>
        </p:sp>
      </p:grpSp>
      <p:sp>
        <p:nvSpPr>
          <p:cNvPr id="154" name="Rettangolo"/>
          <p:cNvSpPr/>
          <p:nvPr/>
        </p:nvSpPr>
        <p:spPr>
          <a:xfrm>
            <a:off x="5795962" y="5518150"/>
            <a:ext cx="1584327" cy="1079500"/>
          </a:xfrm>
          <a:prstGeom prst="rect">
            <a:avLst/>
          </a:prstGeom>
          <a:ln w="38100" cap="sq">
            <a:solidFill>
              <a:srgbClr val="0A0AFF"/>
            </a:solidFill>
          </a:ln>
        </p:spPr>
        <p:txBody>
          <a:bodyPr lIns="45718" tIns="45718" rIns="45718" bIns="45718"/>
          <a:lstStyle/>
          <a:p>
            <a:pPr>
              <a:defRPr sz="1800">
                <a:solidFill>
                  <a:srgbClr val="FFFFFF"/>
                </a:solid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grpSp>
        <p:nvGrpSpPr>
          <p:cNvPr id="157" name="Raggruppa"/>
          <p:cNvGrpSpPr/>
          <p:nvPr/>
        </p:nvGrpSpPr>
        <p:grpSpPr>
          <a:xfrm>
            <a:off x="4932362" y="5084762"/>
            <a:ext cx="987113" cy="437067"/>
            <a:chOff x="0" y="0"/>
            <a:chExt cx="987112" cy="437066"/>
          </a:xfrm>
        </p:grpSpPr>
        <p:sp>
          <p:nvSpPr>
            <p:cNvPr id="155" name="Forma"/>
            <p:cNvSpPr/>
            <p:nvPr/>
          </p:nvSpPr>
          <p:spPr>
            <a:xfrm>
              <a:off x="-1" y="0"/>
              <a:ext cx="215949" cy="389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5613"/>
                  </a:moveTo>
                  <a:lnTo>
                    <a:pt x="5400" y="15613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5613"/>
                  </a:lnTo>
                  <a:lnTo>
                    <a:pt x="21600" y="15613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FF0000"/>
            </a:solidFill>
            <a:ln w="12700" cap="sq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156" name="Ca2+"/>
            <p:cNvSpPr txBox="1"/>
            <p:nvPr/>
          </p:nvSpPr>
          <p:spPr>
            <a:xfrm>
              <a:off x="261666" y="-1"/>
              <a:ext cx="725447" cy="4370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/>
            <a:p>
              <a:pPr>
                <a:defRPr b="1">
                  <a:solidFill>
                    <a:srgbClr val="111111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Ca</a:t>
              </a:r>
              <a:r>
                <a:rPr baseline="30000"/>
                <a:t>2+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7" grpId="2"/>
      <p:bldP build="whole" bldLvl="1" animBg="1" rev="0" advAuto="0" spid="15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Eventi principali nel microcircolo"/>
          <p:cNvSpPr txBox="1"/>
          <p:nvPr>
            <p:ph type="title" idx="4294967295"/>
          </p:nvPr>
        </p:nvSpPr>
        <p:spPr>
          <a:xfrm>
            <a:off x="322262" y="-26988"/>
            <a:ext cx="8642351" cy="576263"/>
          </a:xfrm>
          <a:prstGeom prst="rect">
            <a:avLst/>
          </a:prstGeom>
        </p:spPr>
        <p:txBody>
          <a:bodyPr/>
          <a:lstStyle>
            <a:lvl1pPr defTabSz="832103">
              <a:defRPr sz="34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Eventi principali nel microcircolo</a:t>
            </a:r>
          </a:p>
        </p:txBody>
      </p:sp>
      <p:sp>
        <p:nvSpPr>
          <p:cNvPr id="160" name="Alla vasodilatazione segue l’aumento del flusso sanguigno (iperemia)"/>
          <p:cNvSpPr txBox="1"/>
          <p:nvPr>
            <p:ph type="body" sz="half" idx="4294967295"/>
          </p:nvPr>
        </p:nvSpPr>
        <p:spPr>
          <a:xfrm>
            <a:off x="34925" y="620712"/>
            <a:ext cx="9001125" cy="1800226"/>
          </a:xfrm>
          <a:prstGeom prst="rect">
            <a:avLst/>
          </a:prstGeom>
        </p:spPr>
        <p:txBody>
          <a:bodyPr/>
          <a:lstStyle/>
          <a:p>
            <a:pPr marL="0" indent="0" algn="just">
              <a:spcBef>
                <a:spcPts val="600"/>
              </a:spcBef>
              <a:buSzTx/>
              <a:buNone/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Alla vasodilatazione segue </a:t>
            </a:r>
            <a:r>
              <a:rPr u="sng"/>
              <a:t>l’aumento del flusso sanguigno</a:t>
            </a:r>
            <a:r>
              <a:t> (</a:t>
            </a:r>
            <a:r>
              <a:rPr>
                <a:solidFill>
                  <a:srgbClr val="FFFF00"/>
                </a:solidFill>
              </a:rPr>
              <a:t>iperemia</a:t>
            </a:r>
            <a:r>
              <a:t>)</a:t>
            </a:r>
          </a:p>
        </p:txBody>
      </p:sp>
      <p:grpSp>
        <p:nvGrpSpPr>
          <p:cNvPr id="163" name="Raggruppa"/>
          <p:cNvGrpSpPr/>
          <p:nvPr/>
        </p:nvGrpSpPr>
        <p:grpSpPr>
          <a:xfrm>
            <a:off x="107949" y="3141661"/>
            <a:ext cx="4319590" cy="3634293"/>
            <a:chOff x="0" y="0"/>
            <a:chExt cx="4319589" cy="3634291"/>
          </a:xfrm>
        </p:grpSpPr>
        <p:pic>
          <p:nvPicPr>
            <p:cNvPr id="161" name="image.jpeg" descr="image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-1"/>
              <a:ext cx="4319590" cy="3086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2" name="Hyperemia of conjunctiva"/>
            <p:cNvSpPr txBox="1"/>
            <p:nvPr/>
          </p:nvSpPr>
          <p:spPr>
            <a:xfrm>
              <a:off x="-1" y="3148086"/>
              <a:ext cx="4319590" cy="486206"/>
            </a:xfrm>
            <a:prstGeom prst="rect">
              <a:avLst/>
            </a:prstGeom>
            <a:solidFill>
              <a:srgbClr val="FFF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defRPr sz="2800">
                  <a:solidFill>
                    <a:srgbClr val="080808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Hyperemia of conjunctiva</a:t>
              </a:r>
            </a:p>
          </p:txBody>
        </p:sp>
      </p:grpSp>
      <p:sp>
        <p:nvSpPr>
          <p:cNvPr id="164" name="Eritema (rubor, arrossamento)…"/>
          <p:cNvSpPr txBox="1"/>
          <p:nvPr/>
        </p:nvSpPr>
        <p:spPr>
          <a:xfrm>
            <a:off x="2987674" y="1989136"/>
            <a:ext cx="5688015" cy="1017262"/>
          </a:xfrm>
          <a:prstGeom prst="rect">
            <a:avLst/>
          </a:prstGeom>
          <a:solidFill>
            <a:srgbClr val="FFDE75"/>
          </a:solidFill>
          <a:ln>
            <a:solidFill>
              <a:srgbClr val="FFFFFF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42900" indent="-342900">
              <a:buSzPct val="100000"/>
              <a:buFont typeface="Arial"/>
              <a:buChar char="•"/>
              <a:defRPr sz="2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Eritema (</a:t>
            </a:r>
            <a:r>
              <a:rPr b="1" i="1"/>
              <a:t>rubor</a:t>
            </a:r>
            <a:r>
              <a:t>, arrossamento)</a:t>
            </a:r>
          </a:p>
          <a:p>
            <a:pPr marL="342900" indent="-342900">
              <a:buSzPct val="100000"/>
              <a:buFont typeface="Arial"/>
              <a:buChar char="•"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marL="342900" indent="-342900">
              <a:buSzPct val="100000"/>
              <a:buFont typeface="Arial"/>
              <a:buChar char="•"/>
              <a:defRPr sz="2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Aumento della temperatura (</a:t>
            </a:r>
            <a:r>
              <a:rPr b="1" i="1"/>
              <a:t>calor</a:t>
            </a:r>
            <a:r>
              <a:t>)</a:t>
            </a:r>
          </a:p>
        </p:txBody>
      </p:sp>
      <p:grpSp>
        <p:nvGrpSpPr>
          <p:cNvPr id="167" name="Raggruppa"/>
          <p:cNvGrpSpPr/>
          <p:nvPr/>
        </p:nvGrpSpPr>
        <p:grpSpPr>
          <a:xfrm>
            <a:off x="4546600" y="3141661"/>
            <a:ext cx="4489450" cy="3610522"/>
            <a:chOff x="0" y="0"/>
            <a:chExt cx="4489450" cy="3610520"/>
          </a:xfrm>
        </p:grpSpPr>
        <p:pic>
          <p:nvPicPr>
            <p:cNvPr id="165" name="image.jpeg" descr="image.jpe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4489450" cy="3033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6" name="eritema cutaneo (morbo di Lyme, morso di zecca)"/>
            <p:cNvSpPr txBox="1"/>
            <p:nvPr/>
          </p:nvSpPr>
          <p:spPr>
            <a:xfrm>
              <a:off x="0" y="2717915"/>
              <a:ext cx="4489450" cy="892606"/>
            </a:xfrm>
            <a:prstGeom prst="rect">
              <a:avLst/>
            </a:prstGeom>
            <a:solidFill>
              <a:srgbClr val="FFF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defRPr sz="2800">
                  <a:solidFill>
                    <a:srgbClr val="080808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eritema cutaneo (morbo di Lyme, morso di zecca)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9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9" presetID="15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3" grpId="1"/>
      <p:bldP build="whole" bldLvl="1" animBg="1" rev="0" advAuto="0" spid="167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Infiammazione"/>
          <p:cNvSpPr txBox="1"/>
          <p:nvPr>
            <p:ph type="title" idx="4294967295"/>
          </p:nvPr>
        </p:nvSpPr>
        <p:spPr>
          <a:xfrm>
            <a:off x="684212" y="44448"/>
            <a:ext cx="7772401" cy="1143004"/>
          </a:xfrm>
          <a:prstGeom prst="rect">
            <a:avLst/>
          </a:prstGeom>
        </p:spPr>
        <p:txBody>
          <a:bodyPr/>
          <a:lstStyle>
            <a:lvl1pPr>
              <a:defRPr sz="72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Infiammazione</a:t>
            </a:r>
          </a:p>
        </p:txBody>
      </p:sp>
      <p:sp>
        <p:nvSpPr>
          <p:cNvPr id="71" name="(flògosi)"/>
          <p:cNvSpPr txBox="1"/>
          <p:nvPr>
            <p:ph type="body" sz="quarter" idx="4294967295"/>
          </p:nvPr>
        </p:nvSpPr>
        <p:spPr>
          <a:xfrm>
            <a:off x="684212" y="1235074"/>
            <a:ext cx="7518401" cy="129698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1400"/>
              </a:spcBef>
              <a:buSzTx/>
              <a:buNone/>
              <a:defRPr sz="6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(flògosi)</a:t>
            </a:r>
          </a:p>
        </p:txBody>
      </p:sp>
      <p:sp>
        <p:nvSpPr>
          <p:cNvPr id="72" name="«combustione»"/>
          <p:cNvSpPr txBox="1"/>
          <p:nvPr/>
        </p:nvSpPr>
        <p:spPr>
          <a:xfrm>
            <a:off x="2862261" y="2492375"/>
            <a:ext cx="3204973" cy="6098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600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«combustione»</a:t>
            </a:r>
          </a:p>
        </p:txBody>
      </p:sp>
      <p:sp>
        <p:nvSpPr>
          <p:cNvPr id="73" name="The survival of all organisms requires that they eliminate (i) foreign invaders, such as infectious agents, and (ii) damaged tissues. These functions are mediated by a complex host response called inflammation.…"/>
          <p:cNvSpPr txBox="1"/>
          <p:nvPr/>
        </p:nvSpPr>
        <p:spPr>
          <a:xfrm>
            <a:off x="395286" y="3897312"/>
            <a:ext cx="8459790" cy="1415798"/>
          </a:xfrm>
          <a:prstGeom prst="rect">
            <a:avLst/>
          </a:prstGeom>
          <a:solidFill>
            <a:srgbClr val="D5D5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>
              <a:defRPr sz="1800">
                <a:solidFill>
                  <a:srgbClr val="00001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The </a:t>
            </a:r>
            <a:r>
              <a:rPr b="1"/>
              <a:t>survival of all organisms</a:t>
            </a:r>
            <a:r>
              <a:t> requires that they eliminate (</a:t>
            </a:r>
            <a:r>
              <a:rPr i="1"/>
              <a:t>i</a:t>
            </a:r>
            <a:r>
              <a:t>) foreign invaders, such as infectious agents, and (</a:t>
            </a:r>
            <a:r>
              <a:rPr i="1"/>
              <a:t>ii</a:t>
            </a:r>
            <a:r>
              <a:t>) damaged tissues. These functions are mediated by a </a:t>
            </a:r>
            <a:r>
              <a:rPr b="1"/>
              <a:t>complex host response </a:t>
            </a:r>
            <a:r>
              <a:t>called </a:t>
            </a:r>
            <a:r>
              <a:rPr b="1" i="1">
                <a:solidFill>
                  <a:srgbClr val="FF0000"/>
                </a:solidFill>
              </a:rPr>
              <a:t>inflammation</a:t>
            </a:r>
            <a:r>
              <a:rPr i="1"/>
              <a:t>.</a:t>
            </a:r>
            <a:endParaRPr i="1"/>
          </a:p>
          <a:p>
            <a:pPr algn="just">
              <a:defRPr i="1" sz="1400">
                <a:solidFill>
                  <a:srgbClr val="00001A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algn="just">
              <a:defRPr i="1" sz="2200">
                <a:solidFill>
                  <a:srgbClr val="00001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(from Kumar, Abbas, Aster – Robbins: Basic Pathology-2018)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2" grpId="1"/>
      <p:bldP build="whole" bldLvl="1" animBg="1" rev="0" advAuto="0" spid="73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Eventi principali nel microcircolo"/>
          <p:cNvSpPr txBox="1"/>
          <p:nvPr>
            <p:ph type="title" idx="4294967295"/>
          </p:nvPr>
        </p:nvSpPr>
        <p:spPr>
          <a:xfrm>
            <a:off x="-2" y="-100014"/>
            <a:ext cx="9144004" cy="792165"/>
          </a:xfrm>
          <a:prstGeom prst="rect">
            <a:avLst/>
          </a:prstGeom>
        </p:spPr>
        <p:txBody>
          <a:bodyPr/>
          <a:lstStyle>
            <a:lvl1pPr>
              <a:defRPr sz="38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Eventi principali nel microcircolo</a:t>
            </a:r>
          </a:p>
        </p:txBody>
      </p:sp>
      <p:sp>
        <p:nvSpPr>
          <p:cNvPr id="170" name="Vasocostrizione transitoria…"/>
          <p:cNvSpPr txBox="1"/>
          <p:nvPr>
            <p:ph type="body" idx="4294967295"/>
          </p:nvPr>
        </p:nvSpPr>
        <p:spPr>
          <a:xfrm>
            <a:off x="142875" y="2089150"/>
            <a:ext cx="8893175" cy="4219575"/>
          </a:xfrm>
          <a:prstGeom prst="rect">
            <a:avLst/>
          </a:prstGeom>
        </p:spPr>
        <p:txBody>
          <a:bodyPr/>
          <a:lstStyle/>
          <a:p>
            <a:pPr marL="447675" indent="-447675">
              <a:spcBef>
                <a:spcPts val="600"/>
              </a:spcBef>
              <a:buAutoNum type="arabicPeriod" startAt="1"/>
              <a:defRPr sz="2800" u="sng">
                <a:latin typeface="Arial"/>
                <a:ea typeface="Arial"/>
                <a:cs typeface="Arial"/>
                <a:sym typeface="Arial"/>
              </a:defRPr>
            </a:pPr>
            <a:r>
              <a:t>Vasocostrizione transitoria</a:t>
            </a:r>
          </a:p>
          <a:p>
            <a:pPr marL="447675" indent="-447675">
              <a:buAutoNum type="arabicPeriod" startAt="1"/>
              <a:defRPr sz="1000" u="sng">
                <a:latin typeface="Arial"/>
                <a:ea typeface="Arial"/>
                <a:cs typeface="Arial"/>
                <a:sym typeface="Arial"/>
              </a:defRPr>
            </a:pPr>
          </a:p>
          <a:p>
            <a:pPr marL="447675" indent="-447675">
              <a:spcBef>
                <a:spcPts val="600"/>
              </a:spcBef>
              <a:buAutoNum type="arabicPeriod" startAt="2"/>
              <a:defRPr sz="2800" u="sng">
                <a:latin typeface="Arial"/>
                <a:ea typeface="Arial"/>
                <a:cs typeface="Arial"/>
                <a:sym typeface="Arial"/>
              </a:defRPr>
            </a:pPr>
            <a:r>
              <a:t>Vasodilatazione</a:t>
            </a:r>
            <a:r>
              <a:rPr u="none"/>
              <a:t> → aumento flusso → IPEREMIA → </a:t>
            </a:r>
            <a:r>
              <a:rPr u="none">
                <a:solidFill>
                  <a:srgbClr val="FFFF00"/>
                </a:solidFill>
              </a:rPr>
              <a:t>squilibrio pressorio nel microcircolo</a:t>
            </a:r>
            <a:endParaRPr>
              <a:solidFill>
                <a:srgbClr val="FFFF00"/>
              </a:solidFill>
            </a:endParaRPr>
          </a:p>
          <a:p>
            <a:pPr marL="447675" indent="-447675">
              <a:buAutoNum type="arabicPeriod" startAt="2"/>
              <a:defRPr sz="1000" u="sng">
                <a:latin typeface="Arial"/>
                <a:ea typeface="Arial"/>
                <a:cs typeface="Arial"/>
                <a:sym typeface="Arial"/>
              </a:defRPr>
            </a:pPr>
          </a:p>
          <a:p>
            <a:pPr marL="447675" indent="-447675">
              <a:buAutoNum type="arabicPeriod" startAt="3"/>
              <a:defRPr sz="3000" u="sng">
                <a:solidFill>
                  <a:srgbClr val="2E2E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Aumento di permeabilità</a:t>
            </a:r>
          </a:p>
          <a:p>
            <a:pPr marL="447675" indent="-447675">
              <a:buAutoNum type="arabicPeriod" startAt="3"/>
              <a:defRPr sz="1000" u="sng">
                <a:solidFill>
                  <a:srgbClr val="2E2E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marL="447675" indent="-447675">
              <a:buAutoNum type="arabicPeriod" startAt="4"/>
              <a:defRPr sz="3000" u="sng">
                <a:solidFill>
                  <a:srgbClr val="2E2E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Rallentamento del flusso</a:t>
            </a:r>
          </a:p>
          <a:p>
            <a:pPr marL="447675" indent="-447675">
              <a:buAutoNum type="arabicPeriod" startAt="4"/>
              <a:defRPr sz="1000">
                <a:solidFill>
                  <a:srgbClr val="2E2E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marL="447675" indent="-447675">
              <a:buAutoNum type="arabicPeriod" startAt="5"/>
              <a:defRPr sz="3000" u="sng">
                <a:solidFill>
                  <a:srgbClr val="2E2E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Marginazione leucocitaria</a:t>
            </a:r>
          </a:p>
        </p:txBody>
      </p:sp>
      <p:sp>
        <p:nvSpPr>
          <p:cNvPr id="171" name="MODIFICAZIONI VASCOLARI E ALTERAZIONI DEL FLUSSO EMATICO"/>
          <p:cNvSpPr txBox="1"/>
          <p:nvPr/>
        </p:nvSpPr>
        <p:spPr>
          <a:xfrm>
            <a:off x="107949" y="620712"/>
            <a:ext cx="8891590" cy="868036"/>
          </a:xfrm>
          <a:prstGeom prst="rect">
            <a:avLst/>
          </a:prstGeom>
          <a:solidFill>
            <a:srgbClr val="FFFF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1500"/>
              </a:spcBef>
              <a:defRPr b="1" sz="2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MODIFICAZIONI VASCOLARI E ALTERAZIONI DEL FLUSSO EMATICO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2-2" descr="2-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51275" y="107950"/>
            <a:ext cx="5286375" cy="67056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74" name="Modificazioni della pressione idrostatica e colloido-osmotica in corso di flogosi: l’iperemia provoca un aumento della pressione idrostatica a livello del capo arteriolare"/>
          <p:cNvSpPr txBox="1"/>
          <p:nvPr/>
        </p:nvSpPr>
        <p:spPr>
          <a:xfrm>
            <a:off x="323850" y="2781299"/>
            <a:ext cx="3346450" cy="3633047"/>
          </a:xfrm>
          <a:prstGeom prst="rect">
            <a:avLst/>
          </a:prstGeom>
          <a:ln>
            <a:solidFill>
              <a:srgbClr val="FFFFFF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>
              <a:spcBef>
                <a:spcPts val="1600"/>
              </a:spcBef>
              <a:defRPr sz="27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Modificazioni della pressione idrostatica e colloido-osmotica in corso di flogosi</a:t>
            </a:r>
            <a:r>
              <a:rPr>
                <a:solidFill>
                  <a:srgbClr val="FFFFFF"/>
                </a:solidFill>
              </a:rPr>
              <a:t>: l’</a:t>
            </a:r>
            <a:r>
              <a:rPr u="sng">
                <a:solidFill>
                  <a:srgbClr val="FFFFFF"/>
                </a:solidFill>
              </a:rPr>
              <a:t>iperemia</a:t>
            </a:r>
            <a:r>
              <a:rPr>
                <a:solidFill>
                  <a:srgbClr val="FFFFFF"/>
                </a:solidFill>
              </a:rPr>
              <a:t> provoca un </a:t>
            </a:r>
            <a:r>
              <a:rPr u="sng">
                <a:solidFill>
                  <a:srgbClr val="FFFFFF"/>
                </a:solidFill>
              </a:rPr>
              <a:t>aumento</a:t>
            </a:r>
            <a:r>
              <a:rPr>
                <a:solidFill>
                  <a:srgbClr val="FFFFFF"/>
                </a:solidFill>
              </a:rPr>
              <a:t> della</a:t>
            </a:r>
            <a:r>
              <a:rPr u="sng">
                <a:solidFill>
                  <a:srgbClr val="FFFFFF"/>
                </a:solidFill>
              </a:rPr>
              <a:t> pressione idrostatica</a:t>
            </a:r>
            <a:r>
              <a:rPr>
                <a:solidFill>
                  <a:srgbClr val="FFFFFF"/>
                </a:solidFill>
              </a:rPr>
              <a:t> a livello del </a:t>
            </a:r>
            <a:r>
              <a:rPr u="sng">
                <a:solidFill>
                  <a:srgbClr val="FFFFFF"/>
                </a:solidFill>
              </a:rPr>
              <a:t>capo arteriolare</a:t>
            </a:r>
          </a:p>
        </p:txBody>
      </p:sp>
      <p:sp>
        <p:nvSpPr>
          <p:cNvPr id="175" name="Rettangolo"/>
          <p:cNvSpPr/>
          <p:nvPr/>
        </p:nvSpPr>
        <p:spPr>
          <a:xfrm>
            <a:off x="3851275" y="2852736"/>
            <a:ext cx="5292725" cy="4005264"/>
          </a:xfrm>
          <a:prstGeom prst="rect">
            <a:avLst/>
          </a:prstGeom>
          <a:solidFill>
            <a:srgbClr val="FFFFFF"/>
          </a:solidFill>
          <a:ln w="12700" cap="sq">
            <a:solidFill>
              <a:srgbClr val="FFFFFF"/>
            </a:solidFill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176" name="Pressioni attive nel microcircolo"/>
          <p:cNvSpPr txBox="1"/>
          <p:nvPr/>
        </p:nvSpPr>
        <p:spPr>
          <a:xfrm>
            <a:off x="80643" y="-26988"/>
            <a:ext cx="3616964" cy="10179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2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Pressioni attive nel microcircolo</a:t>
            </a:r>
          </a:p>
        </p:txBody>
      </p:sp>
      <p:grpSp>
        <p:nvGrpSpPr>
          <p:cNvPr id="179" name="Raggruppa"/>
          <p:cNvGrpSpPr/>
          <p:nvPr/>
        </p:nvGrpSpPr>
        <p:grpSpPr>
          <a:xfrm>
            <a:off x="107949" y="1052511"/>
            <a:ext cx="2695887" cy="647703"/>
            <a:chOff x="0" y="0"/>
            <a:chExt cx="2695886" cy="647701"/>
          </a:xfrm>
        </p:grpSpPr>
        <p:sp>
          <p:nvSpPr>
            <p:cNvPr id="177" name="Forma"/>
            <p:cNvSpPr/>
            <p:nvPr/>
          </p:nvSpPr>
          <p:spPr>
            <a:xfrm rot="10800000">
              <a:off x="0" y="-1"/>
              <a:ext cx="360364" cy="647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5598"/>
                  </a:moveTo>
                  <a:lnTo>
                    <a:pt x="5400" y="15598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5598"/>
                  </a:lnTo>
                  <a:lnTo>
                    <a:pt x="21600" y="15598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FF0000"/>
            </a:solidFill>
            <a:ln w="12700" cap="sq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178" name="p. idrostatica"/>
            <p:cNvSpPr txBox="1"/>
            <p:nvPr/>
          </p:nvSpPr>
          <p:spPr>
            <a:xfrm>
              <a:off x="647699" y="125412"/>
              <a:ext cx="2048188" cy="47392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>
                <a:defRPr sz="27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p. idrostatica</a:t>
              </a:r>
            </a:p>
          </p:txBody>
        </p:sp>
      </p:grpSp>
      <p:grpSp>
        <p:nvGrpSpPr>
          <p:cNvPr id="182" name="Raggruppa"/>
          <p:cNvGrpSpPr/>
          <p:nvPr/>
        </p:nvGrpSpPr>
        <p:grpSpPr>
          <a:xfrm>
            <a:off x="107948" y="1989136"/>
            <a:ext cx="3635379" cy="647702"/>
            <a:chOff x="0" y="0"/>
            <a:chExt cx="3635377" cy="647701"/>
          </a:xfrm>
        </p:grpSpPr>
        <p:sp>
          <p:nvSpPr>
            <p:cNvPr id="180" name="Forma"/>
            <p:cNvSpPr/>
            <p:nvPr/>
          </p:nvSpPr>
          <p:spPr>
            <a:xfrm>
              <a:off x="0" y="0"/>
              <a:ext cx="349972" cy="647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5598"/>
                  </a:moveTo>
                  <a:lnTo>
                    <a:pt x="5400" y="15598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5598"/>
                  </a:lnTo>
                  <a:lnTo>
                    <a:pt x="21600" y="15598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00B050"/>
            </a:solidFill>
            <a:ln w="12700" cap="sq">
              <a:solidFill>
                <a:srgbClr val="00B05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181" name="p. colloido-osmotica"/>
            <p:cNvSpPr txBox="1"/>
            <p:nvPr/>
          </p:nvSpPr>
          <p:spPr>
            <a:xfrm>
              <a:off x="420889" y="22224"/>
              <a:ext cx="3214489" cy="47392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defRPr sz="2700">
                  <a:solidFill>
                    <a:srgbClr val="008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p. colloido-osmotica 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8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Class="exit" nodeType="afterEffect" presetSubtype="32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4" grpId="3"/>
      <p:bldP build="whole" bldLvl="1" animBg="1" rev="0" advAuto="0" spid="175" grpId="4"/>
      <p:bldP build="whole" bldLvl="1" animBg="1" rev="0" advAuto="0" spid="179" grpId="1"/>
      <p:bldP build="whole" bldLvl="1" animBg="1" rev="0" advAuto="0" spid="182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Eventi principali nel microcircolo"/>
          <p:cNvSpPr txBox="1"/>
          <p:nvPr>
            <p:ph type="title" idx="4294967295"/>
          </p:nvPr>
        </p:nvSpPr>
        <p:spPr>
          <a:xfrm>
            <a:off x="-2" y="-100014"/>
            <a:ext cx="9144004" cy="792165"/>
          </a:xfrm>
          <a:prstGeom prst="rect">
            <a:avLst/>
          </a:prstGeom>
        </p:spPr>
        <p:txBody>
          <a:bodyPr/>
          <a:lstStyle>
            <a:lvl1pPr>
              <a:defRPr sz="38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Eventi principali nel microcircolo</a:t>
            </a:r>
          </a:p>
        </p:txBody>
      </p:sp>
      <p:sp>
        <p:nvSpPr>
          <p:cNvPr id="185" name="Vasocostrizione transitoria (alcuni secondi)…"/>
          <p:cNvSpPr txBox="1"/>
          <p:nvPr>
            <p:ph type="body" idx="4294967295"/>
          </p:nvPr>
        </p:nvSpPr>
        <p:spPr>
          <a:xfrm>
            <a:off x="179386" y="1584325"/>
            <a:ext cx="8713790" cy="5445125"/>
          </a:xfrm>
          <a:prstGeom prst="rect">
            <a:avLst/>
          </a:prstGeom>
        </p:spPr>
        <p:txBody>
          <a:bodyPr/>
          <a:lstStyle/>
          <a:p>
            <a:pPr marL="514350" indent="-514350">
              <a:buAutoNum type="arabicPeriod" startAt="1"/>
              <a:defRPr sz="3000" u="sng">
                <a:solidFill>
                  <a:srgbClr val="0000C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Vasocostrizione transitoria</a:t>
            </a:r>
            <a:r>
              <a:rPr u="none"/>
              <a:t> (alcuni secondi)</a:t>
            </a:r>
          </a:p>
          <a:p>
            <a:pPr marL="514350" indent="-514350">
              <a:buAutoNum type="arabicPeriod" startAt="1"/>
              <a:defRPr sz="1000" u="sng">
                <a:solidFill>
                  <a:srgbClr val="0000C4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marL="514350" indent="-514350">
              <a:buAutoNum type="arabicPeriod" startAt="2"/>
              <a:defRPr sz="3000" u="sng">
                <a:solidFill>
                  <a:srgbClr val="0000C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Vasodilatazione</a:t>
            </a:r>
            <a:r>
              <a:rPr u="none"/>
              <a:t> → aumento del flusso →  iperemia → aumento della pressione idrostatica</a:t>
            </a:r>
          </a:p>
          <a:p>
            <a:pPr marL="514350" indent="-514350">
              <a:buAutoNum type="arabicPeriod" startAt="2"/>
              <a:defRPr sz="1000" u="sng">
                <a:latin typeface="Arial"/>
                <a:ea typeface="Arial"/>
                <a:cs typeface="Arial"/>
                <a:sym typeface="Arial"/>
              </a:defRPr>
            </a:pPr>
          </a:p>
          <a:p>
            <a:pPr marL="514350" indent="-514350">
              <a:buAutoNum type="arabicPeriod" startAt="3"/>
              <a:defRPr sz="3000" u="sng">
                <a:latin typeface="Arial"/>
                <a:ea typeface="Arial"/>
                <a:cs typeface="Arial"/>
                <a:sym typeface="Arial"/>
              </a:defRPr>
            </a:pPr>
            <a:r>
              <a:t>Aumento di permeabilità</a:t>
            </a:r>
            <a:r>
              <a:rPr u="none"/>
              <a:t> → essudazione di fluido e proteine</a:t>
            </a:r>
          </a:p>
          <a:p>
            <a:pPr marL="514350" indent="-514350">
              <a:buAutoNum type="arabicPeriod" startAt="3"/>
              <a:defRPr sz="1000" u="sng">
                <a:latin typeface="Arial"/>
                <a:ea typeface="Arial"/>
                <a:cs typeface="Arial"/>
                <a:sym typeface="Arial"/>
              </a:defRPr>
            </a:pPr>
          </a:p>
          <a:p>
            <a:pPr marL="514350" indent="-514350">
              <a:buAutoNum type="arabicPeriod" startAt="4"/>
              <a:defRPr sz="3000" u="sng">
                <a:solidFill>
                  <a:srgbClr val="0000C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Rallentamento del flusso</a:t>
            </a:r>
            <a:r>
              <a:rPr u="none"/>
              <a:t> → stasi</a:t>
            </a:r>
          </a:p>
          <a:p>
            <a:pPr marL="514350" indent="-514350">
              <a:buAutoNum type="arabicPeriod" startAt="4"/>
              <a:defRPr sz="1000">
                <a:solidFill>
                  <a:srgbClr val="0000C4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marL="514350" indent="-514350">
              <a:buAutoNum type="arabicPeriod" startAt="5"/>
              <a:defRPr sz="3000" u="sng">
                <a:solidFill>
                  <a:srgbClr val="0000C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Marginazione leucocitaria</a:t>
            </a:r>
            <a:r>
              <a:rPr u="none"/>
              <a:t> → diapedesi</a:t>
            </a:r>
          </a:p>
        </p:txBody>
      </p:sp>
      <p:sp>
        <p:nvSpPr>
          <p:cNvPr id="186" name="MODIFICAZIONI VASCOLARI E DEL FLUSSO EMATICO"/>
          <p:cNvSpPr txBox="1"/>
          <p:nvPr/>
        </p:nvSpPr>
        <p:spPr>
          <a:xfrm>
            <a:off x="-2" y="692149"/>
            <a:ext cx="9144004" cy="474337"/>
          </a:xfrm>
          <a:prstGeom prst="rect">
            <a:avLst/>
          </a:prstGeom>
          <a:solidFill>
            <a:srgbClr val="FFFF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1500"/>
              </a:spcBef>
              <a:defRPr b="1" sz="2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MODIFICAZIONI VASCOLARI E DEL FLUSSO EMATICO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Aumento della permeabilità vascolare"/>
          <p:cNvSpPr txBox="1"/>
          <p:nvPr>
            <p:ph type="title" idx="4294967295"/>
          </p:nvPr>
        </p:nvSpPr>
        <p:spPr>
          <a:xfrm>
            <a:off x="34924" y="-98425"/>
            <a:ext cx="9145590" cy="863600"/>
          </a:xfrm>
          <a:prstGeom prst="rect">
            <a:avLst/>
          </a:prstGeom>
        </p:spPr>
        <p:txBody>
          <a:bodyPr/>
          <a:lstStyle>
            <a:lvl1pPr>
              <a:defRPr sz="3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Aumento della permeabilità vascolare</a:t>
            </a:r>
          </a:p>
        </p:txBody>
      </p:sp>
      <p:sp>
        <p:nvSpPr>
          <p:cNvPr id="189" name="Formazione di «aperture» nell’endotelio delle venule post-capillari (100-300 nm, normalmente 4-10 nm) per effetto di mediatori rilasciati nel microambiente della flogosi che interagiscono con recettori specifici presenti sulle cellule endoteliali…"/>
          <p:cNvSpPr txBox="1"/>
          <p:nvPr>
            <p:ph type="body" idx="4294967295"/>
          </p:nvPr>
        </p:nvSpPr>
        <p:spPr>
          <a:xfrm>
            <a:off x="107950" y="908050"/>
            <a:ext cx="8928100" cy="5329238"/>
          </a:xfrm>
          <a:prstGeom prst="rect">
            <a:avLst/>
          </a:prstGeom>
        </p:spPr>
        <p:txBody>
          <a:bodyPr/>
          <a:lstStyle/>
          <a:p>
            <a:pPr algn="just">
              <a:spcBef>
                <a:spcPts val="600"/>
              </a:spcBef>
              <a:buChar char="•"/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Formazione di «aperture» nell’endotelio delle </a:t>
            </a:r>
            <a:r>
              <a:rPr u="sng"/>
              <a:t>venule post-capillari</a:t>
            </a:r>
            <a:r>
              <a:t> (100-300 nm, normalmente 4-10 nm) per effetto di </a:t>
            </a:r>
            <a:r>
              <a:rPr>
                <a:solidFill>
                  <a:srgbClr val="FFFF00"/>
                </a:solidFill>
              </a:rPr>
              <a:t>mediatori</a:t>
            </a:r>
            <a:r>
              <a:t> rilasciati nel microambiente della flogosi </a:t>
            </a:r>
            <a:r>
              <a:rPr>
                <a:solidFill>
                  <a:srgbClr val="FFFF00"/>
                </a:solidFill>
              </a:rPr>
              <a:t>che interagiscono con recettori specifici</a:t>
            </a:r>
            <a:r>
              <a:t> presenti sulle </a:t>
            </a:r>
            <a:r>
              <a:rPr>
                <a:solidFill>
                  <a:srgbClr val="FFFF00"/>
                </a:solidFill>
              </a:rPr>
              <a:t>cellule endoteliali</a:t>
            </a:r>
          </a:p>
          <a:p>
            <a:pPr algn="just">
              <a:buChar char="•"/>
              <a:defRPr sz="1000">
                <a:latin typeface="Arial"/>
                <a:ea typeface="Arial"/>
                <a:cs typeface="Arial"/>
                <a:sym typeface="Arial"/>
              </a:defRPr>
            </a:pPr>
          </a:p>
          <a:p>
            <a:pPr algn="just">
              <a:spcBef>
                <a:spcPts val="600"/>
              </a:spcBef>
              <a:buChar char="•"/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Innesco del signaling che promuove </a:t>
            </a:r>
            <a:r>
              <a:rPr>
                <a:solidFill>
                  <a:srgbClr val="FFFF00"/>
                </a:solidFill>
              </a:rPr>
              <a:t>l’aumento del Ca</a:t>
            </a:r>
            <a:r>
              <a:rPr baseline="30000">
                <a:solidFill>
                  <a:srgbClr val="FFFF00"/>
                </a:solidFill>
              </a:rPr>
              <a:t>2+</a:t>
            </a:r>
            <a:r>
              <a:t> e</a:t>
            </a:r>
            <a:r>
              <a:rPr>
                <a:solidFill>
                  <a:srgbClr val="FFFF00"/>
                </a:solidFill>
              </a:rPr>
              <a:t> </a:t>
            </a:r>
            <a:r>
              <a:t>la </a:t>
            </a:r>
            <a:r>
              <a:rPr>
                <a:solidFill>
                  <a:srgbClr val="FFFF00"/>
                </a:solidFill>
              </a:rPr>
              <a:t>fosforilazione di proteine contrattili e citoscheletriche</a:t>
            </a:r>
            <a:endParaRPr>
              <a:solidFill>
                <a:srgbClr val="FFFF00"/>
              </a:solidFill>
            </a:endParaRPr>
          </a:p>
          <a:p>
            <a:pPr algn="just">
              <a:buChar char="•"/>
              <a:defRPr sz="1000">
                <a:latin typeface="Arial"/>
                <a:ea typeface="Arial"/>
                <a:cs typeface="Arial"/>
                <a:sym typeface="Arial"/>
              </a:defRPr>
            </a:pPr>
          </a:p>
          <a:p>
            <a:pPr algn="just">
              <a:spcBef>
                <a:spcPts val="600"/>
              </a:spcBef>
              <a:buChar char="•"/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Contrazione delle cellule endoteliali con </a:t>
            </a:r>
            <a:r>
              <a:rPr>
                <a:solidFill>
                  <a:srgbClr val="FFFF00"/>
                </a:solidFill>
              </a:rPr>
              <a:t>separazione delle giunzioni intercellulari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1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500"/>
                                        <p:tgtEl>
                                          <p:spTgt spid="1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500"/>
                                        <p:tgtEl>
                                          <p:spTgt spid="1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89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Flogosi acuta: aumento della permeabilità vascolare"/>
          <p:cNvSpPr txBox="1"/>
          <p:nvPr>
            <p:ph type="title" idx="4294967295"/>
          </p:nvPr>
        </p:nvSpPr>
        <p:spPr>
          <a:xfrm>
            <a:off x="-69851" y="-90489"/>
            <a:ext cx="9250365" cy="71120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Flogosi acuta: aumento della permeabilità vascolare</a:t>
            </a:r>
          </a:p>
        </p:txBody>
      </p:sp>
      <p:grpSp>
        <p:nvGrpSpPr>
          <p:cNvPr id="208" name="Raggruppa"/>
          <p:cNvGrpSpPr/>
          <p:nvPr/>
        </p:nvGrpSpPr>
        <p:grpSpPr>
          <a:xfrm>
            <a:off x="466723" y="549275"/>
            <a:ext cx="8208973" cy="4965700"/>
            <a:chOff x="-1" y="0"/>
            <a:chExt cx="8208971" cy="4965700"/>
          </a:xfrm>
        </p:grpSpPr>
        <p:grpSp>
          <p:nvGrpSpPr>
            <p:cNvPr id="203" name="Raggruppa"/>
            <p:cNvGrpSpPr/>
            <p:nvPr/>
          </p:nvGrpSpPr>
          <p:grpSpPr>
            <a:xfrm>
              <a:off x="-2" y="0"/>
              <a:ext cx="8208973" cy="4965700"/>
              <a:chOff x="0" y="0"/>
              <a:chExt cx="8208971" cy="4965700"/>
            </a:xfrm>
          </p:grpSpPr>
          <p:grpSp>
            <p:nvGrpSpPr>
              <p:cNvPr id="200" name="Raggruppa"/>
              <p:cNvGrpSpPr/>
              <p:nvPr/>
            </p:nvGrpSpPr>
            <p:grpSpPr>
              <a:xfrm>
                <a:off x="-1" y="0"/>
                <a:ext cx="8208972" cy="4965700"/>
                <a:chOff x="0" y="0"/>
                <a:chExt cx="8208971" cy="4965700"/>
              </a:xfrm>
            </p:grpSpPr>
            <p:grpSp>
              <p:nvGrpSpPr>
                <p:cNvPr id="198" name="Raggruppa"/>
                <p:cNvGrpSpPr/>
                <p:nvPr/>
              </p:nvGrpSpPr>
              <p:grpSpPr>
                <a:xfrm>
                  <a:off x="-1" y="0"/>
                  <a:ext cx="8208973" cy="4965700"/>
                  <a:chOff x="0" y="0"/>
                  <a:chExt cx="8208971" cy="4965700"/>
                </a:xfrm>
              </p:grpSpPr>
              <p:grpSp>
                <p:nvGrpSpPr>
                  <p:cNvPr id="196" name="Raggruppa"/>
                  <p:cNvGrpSpPr/>
                  <p:nvPr/>
                </p:nvGrpSpPr>
                <p:grpSpPr>
                  <a:xfrm>
                    <a:off x="-1" y="0"/>
                    <a:ext cx="8208973" cy="4965700"/>
                    <a:chOff x="0" y="0"/>
                    <a:chExt cx="8208971" cy="4965700"/>
                  </a:xfrm>
                </p:grpSpPr>
                <p:grpSp>
                  <p:nvGrpSpPr>
                    <p:cNvPr id="194" name="Raggruppa"/>
                    <p:cNvGrpSpPr/>
                    <p:nvPr/>
                  </p:nvGrpSpPr>
                  <p:grpSpPr>
                    <a:xfrm>
                      <a:off x="-1" y="0"/>
                      <a:ext cx="8208973" cy="4965700"/>
                      <a:chOff x="0" y="0"/>
                      <a:chExt cx="8208971" cy="4965700"/>
                    </a:xfrm>
                  </p:grpSpPr>
                  <p:pic>
                    <p:nvPicPr>
                      <p:cNvPr id="192" name="image.jpeg" descr="image.jpeg"/>
                      <p:cNvPicPr>
                        <a:picLocks noChangeAspect="1"/>
                      </p:cNvPicPr>
                      <p:nvPr/>
                    </p:nvPicPr>
                    <p:blipFill>
                      <a:blip r:embed="rId2">
                        <a:extLst/>
                      </a:blip>
                      <a:stretch>
                        <a:fillRect/>
                      </a:stretch>
                    </p:blipFill>
                    <p:spPr>
                      <a:xfrm>
                        <a:off x="511" y="0"/>
                        <a:ext cx="8208462" cy="4965700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sp>
                    <p:nvSpPr>
                      <p:cNvPr id="193" name="Linea"/>
                      <p:cNvSpPr/>
                      <p:nvPr/>
                    </p:nvSpPr>
                    <p:spPr>
                      <a:xfrm flipV="1">
                        <a:off x="0" y="2153125"/>
                        <a:ext cx="8208462" cy="76038"/>
                      </a:xfrm>
                      <a:prstGeom prst="line">
                        <a:avLst/>
                      </a:prstGeom>
                      <a:noFill/>
                      <a:ln w="28575" cap="sq">
                        <a:solidFill>
                          <a:srgbClr val="111111"/>
                        </a:solidFill>
                        <a:prstDash val="solid"/>
                        <a:round/>
                      </a:ln>
                      <a:effectLst/>
                    </p:spPr>
                    <p:txBody>
                      <a:bodyPr wrap="square" lIns="45718" tIns="45718" rIns="45718" bIns="45718" numCol="1" anchor="t">
                        <a:noAutofit/>
                      </a:bodyPr>
                      <a:lstStyle/>
                      <a:p>
                        <a:pPr/>
                      </a:p>
                    </p:txBody>
                  </p:sp>
                </p:grpSp>
                <p:sp>
                  <p:nvSpPr>
                    <p:cNvPr id="195" name="without inflammatory stimulus"/>
                    <p:cNvSpPr txBox="1"/>
                    <p:nvPr/>
                  </p:nvSpPr>
                  <p:spPr>
                    <a:xfrm>
                      <a:off x="51171" y="1763556"/>
                      <a:ext cx="3444934" cy="38475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9525" cap="flat">
                      <a:solidFill>
                        <a:srgbClr val="111111"/>
                      </a:solidFill>
                      <a:prstDash val="solid"/>
                      <a:round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none" lIns="45718" tIns="45718" rIns="45718" bIns="45718" numCol="1" anchor="t">
                      <a:spAutoFit/>
                    </a:bodyPr>
                    <a:lstStyle>
                      <a:lvl1pPr algn="ctr">
                        <a:defRPr sz="2000">
                          <a:solidFill>
                            <a:srgbClr val="11111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</a:lstStyle>
                    <a:p>
                      <a:pPr/>
                      <a:r>
                        <a:t>without inflammatory stimulus</a:t>
                      </a:r>
                    </a:p>
                  </p:txBody>
                </p:sp>
              </p:grpSp>
              <p:sp>
                <p:nvSpPr>
                  <p:cNvPr id="197" name="with inflammatory stimulus"/>
                  <p:cNvSpPr txBox="1"/>
                  <p:nvPr/>
                </p:nvSpPr>
                <p:spPr>
                  <a:xfrm>
                    <a:off x="504" y="2267447"/>
                    <a:ext cx="3528459" cy="384755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 cap="flat">
                    <a:solidFill>
                      <a:srgbClr val="111111"/>
                    </a:solidFill>
                    <a:prstDash val="solid"/>
                    <a:round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45718" tIns="45718" rIns="45718" bIns="45718" numCol="1" anchor="t">
                    <a:spAutoFit/>
                  </a:bodyPr>
                  <a:lstStyle>
                    <a:lvl1pPr algn="ctr">
                      <a:defRPr sz="2000">
                        <a:solidFill>
                          <a:srgbClr val="FF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</a:lstStyle>
                  <a:p>
                    <a:pPr/>
                    <a:r>
                      <a:t>with inflammatory stimulus</a:t>
                    </a:r>
                  </a:p>
                </p:txBody>
              </p:sp>
            </p:grpSp>
            <p:sp>
              <p:nvSpPr>
                <p:cNvPr id="199" name="lumen"/>
                <p:cNvSpPr txBox="1"/>
                <p:nvPr/>
              </p:nvSpPr>
              <p:spPr>
                <a:xfrm>
                  <a:off x="7311509" y="435573"/>
                  <a:ext cx="736286" cy="360186"/>
                </a:xfrm>
                <a:prstGeom prst="rect">
                  <a:avLst/>
                </a:prstGeom>
                <a:noFill/>
                <a:ln w="9525" cap="flat">
                  <a:solidFill>
                    <a:srgbClr val="00001A"/>
                  </a:solidFill>
                  <a:prstDash val="solid"/>
                  <a:round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8" tIns="45718" rIns="45718" bIns="45718" numCol="1" anchor="t">
                  <a:spAutoFit/>
                </a:bodyPr>
                <a:lstStyle>
                  <a:lvl1pPr algn="ctr">
                    <a:defRPr sz="1800">
                      <a:solidFill>
                        <a:srgbClr val="00001A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/>
                  <a:r>
                    <a:t>lumen</a:t>
                  </a:r>
                </a:p>
              </p:txBody>
            </p:sp>
          </p:grpSp>
          <p:sp>
            <p:nvSpPr>
              <p:cNvPr id="201" name="intercellular junction"/>
              <p:cNvSpPr txBox="1"/>
              <p:nvPr/>
            </p:nvSpPr>
            <p:spPr>
              <a:xfrm>
                <a:off x="4999608" y="276555"/>
                <a:ext cx="2152882" cy="3835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 b="1" sz="2000">
                    <a:solidFill>
                      <a:srgbClr val="00001A"/>
                    </a:solidFill>
                    <a:latin typeface="Arial Narrow"/>
                    <a:ea typeface="Arial Narrow"/>
                    <a:cs typeface="Arial Narrow"/>
                    <a:sym typeface="Arial Narrow"/>
                  </a:defRPr>
                </a:lvl1pPr>
              </a:lstStyle>
              <a:p>
                <a:pPr/>
                <a:r>
                  <a:t>intercellular junction</a:t>
                </a:r>
              </a:p>
            </p:txBody>
          </p:sp>
          <p:sp>
            <p:nvSpPr>
              <p:cNvPr id="202" name="Linea"/>
              <p:cNvSpPr/>
              <p:nvPr/>
            </p:nvSpPr>
            <p:spPr>
              <a:xfrm flipH="1">
                <a:off x="4609331" y="507581"/>
                <a:ext cx="368604" cy="282324"/>
              </a:xfrm>
              <a:prstGeom prst="line">
                <a:avLst/>
              </a:prstGeom>
              <a:noFill/>
              <a:ln w="28575" cap="sq">
                <a:solidFill>
                  <a:srgbClr val="00001A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204" name="Endothelial cell 1"/>
            <p:cNvSpPr txBox="1"/>
            <p:nvPr/>
          </p:nvSpPr>
          <p:spPr>
            <a:xfrm>
              <a:off x="2280897" y="360038"/>
              <a:ext cx="1531028" cy="367664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1A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algn="ctr">
                <a:defRPr sz="1800">
                  <a:solidFill>
                    <a:srgbClr val="00001A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pPr/>
              <a:r>
                <a:t>Endothelial cell 1</a:t>
              </a:r>
            </a:p>
          </p:txBody>
        </p:sp>
        <p:sp>
          <p:nvSpPr>
            <p:cNvPr id="205" name="Endothelial cell 1"/>
            <p:cNvSpPr txBox="1"/>
            <p:nvPr/>
          </p:nvSpPr>
          <p:spPr>
            <a:xfrm>
              <a:off x="3898559" y="3240360"/>
              <a:ext cx="1531029" cy="367664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1A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algn="ctr">
                <a:defRPr sz="1800">
                  <a:solidFill>
                    <a:srgbClr val="00001A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pPr/>
              <a:r>
                <a:t>Endothelial cell 1</a:t>
              </a:r>
            </a:p>
          </p:txBody>
        </p:sp>
        <p:sp>
          <p:nvSpPr>
            <p:cNvPr id="206" name="Endothelial cell 2"/>
            <p:cNvSpPr txBox="1"/>
            <p:nvPr/>
          </p:nvSpPr>
          <p:spPr>
            <a:xfrm>
              <a:off x="6165608" y="864094"/>
              <a:ext cx="1531029" cy="367664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1A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algn="ctr">
                <a:defRPr sz="1800">
                  <a:solidFill>
                    <a:srgbClr val="00001A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pPr/>
              <a:r>
                <a:t>Endothelial cell 2</a:t>
              </a:r>
            </a:p>
          </p:txBody>
        </p:sp>
        <p:sp>
          <p:nvSpPr>
            <p:cNvPr id="207" name="Endothelial cell 2"/>
            <p:cNvSpPr txBox="1"/>
            <p:nvPr/>
          </p:nvSpPr>
          <p:spPr>
            <a:xfrm>
              <a:off x="6275048" y="2160337"/>
              <a:ext cx="1531028" cy="367664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1A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algn="ctr">
                <a:defRPr sz="1800">
                  <a:solidFill>
                    <a:srgbClr val="00001A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pPr/>
              <a:r>
                <a:t>Endothelial cell 2</a:t>
              </a:r>
            </a:p>
          </p:txBody>
        </p:sp>
      </p:grpSp>
      <p:sp>
        <p:nvSpPr>
          <p:cNvPr id="209" name="Il passaggio dei farmaci nel liquidi interstiziali è influenzato dalla permeabilità del letto vascolare e dal legame del farmaco stesso alle proteine plasmatiche"/>
          <p:cNvSpPr txBox="1"/>
          <p:nvPr/>
        </p:nvSpPr>
        <p:spPr>
          <a:xfrm>
            <a:off x="34925" y="5589587"/>
            <a:ext cx="9074150" cy="617360"/>
          </a:xfrm>
          <a:prstGeom prst="rect">
            <a:avLst/>
          </a:prstGeom>
          <a:solidFill>
            <a:srgbClr val="D5D5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>
              <a:defRPr sz="1800">
                <a:solidFill>
                  <a:srgbClr val="00001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Il passaggio dei farmaci nel liquidi interstiziali è influenzato dalla </a:t>
            </a:r>
            <a:r>
              <a:rPr u="sng"/>
              <a:t>permeabilità del letto vascolare</a:t>
            </a:r>
            <a:r>
              <a:t> e dal legame del farmaco stesso alle proteine plasmatiche</a:t>
            </a:r>
          </a:p>
        </p:txBody>
      </p:sp>
      <p:sp>
        <p:nvSpPr>
          <p:cNvPr id="210" name="Soluble defensive factors have access to the extravascular space…"/>
          <p:cNvSpPr txBox="1"/>
          <p:nvPr/>
        </p:nvSpPr>
        <p:spPr>
          <a:xfrm>
            <a:off x="34925" y="4500562"/>
            <a:ext cx="9074150" cy="970467"/>
          </a:xfrm>
          <a:prstGeom prst="rect">
            <a:avLst/>
          </a:prstGeom>
          <a:solidFill>
            <a:srgbClr val="FFFF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spcBef>
                <a:spcPts val="1400"/>
              </a:spcBef>
              <a:defRPr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Soluble defensive factors have access to the extravascular space </a:t>
            </a:r>
          </a:p>
          <a:p>
            <a:pPr>
              <a:spcBef>
                <a:spcPts val="1400"/>
              </a:spcBef>
              <a:defRPr b="1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- antibodies   - complement components  - opsonins</a:t>
            </a:r>
          </a:p>
        </p:txBody>
      </p:sp>
      <p:sp>
        <p:nvSpPr>
          <p:cNvPr id="211" name="- drugs"/>
          <p:cNvSpPr txBox="1"/>
          <p:nvPr/>
        </p:nvSpPr>
        <p:spPr>
          <a:xfrm>
            <a:off x="7783193" y="5054600"/>
            <a:ext cx="1137007" cy="437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- drugs</a:t>
            </a:r>
          </a:p>
        </p:txBody>
      </p:sp>
      <p:sp>
        <p:nvSpPr>
          <p:cNvPr id="212" name="distended intercellular junction"/>
          <p:cNvSpPr txBox="1"/>
          <p:nvPr/>
        </p:nvSpPr>
        <p:spPr>
          <a:xfrm>
            <a:off x="2673031" y="3316288"/>
            <a:ext cx="3194555" cy="383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2000">
                <a:solidFill>
                  <a:srgbClr val="00001A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distended intercellular junction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8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9" grpId="3"/>
      <p:bldP build="whole" bldLvl="1" animBg="1" rev="0" advAuto="0" spid="210" grpId="1"/>
      <p:bldP build="whole" bldLvl="1" animBg="1" rev="0" advAuto="0" spid="211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Eventi principali nel microcircolo"/>
          <p:cNvSpPr txBox="1"/>
          <p:nvPr>
            <p:ph type="title" idx="4294967295"/>
          </p:nvPr>
        </p:nvSpPr>
        <p:spPr>
          <a:xfrm>
            <a:off x="179386" y="44450"/>
            <a:ext cx="8964615" cy="7207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Eventi principali nel microcircolo</a:t>
            </a:r>
          </a:p>
        </p:txBody>
      </p:sp>
      <p:sp>
        <p:nvSpPr>
          <p:cNvPr id="215" name="aumento di permeabilità…"/>
          <p:cNvSpPr txBox="1"/>
          <p:nvPr>
            <p:ph type="body" sz="quarter" idx="4294967295"/>
          </p:nvPr>
        </p:nvSpPr>
        <p:spPr>
          <a:xfrm>
            <a:off x="107950" y="1173161"/>
            <a:ext cx="8280400" cy="122555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800"/>
              </a:spcBef>
              <a:buSzTx/>
              <a:buNone/>
              <a:defRPr b="1" sz="34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aumento di permeabilità</a:t>
            </a:r>
            <a:r>
              <a:rPr b="0">
                <a:solidFill>
                  <a:srgbClr val="FFFFFF"/>
                </a:solidFill>
              </a:rPr>
              <a:t> </a:t>
            </a:r>
          </a:p>
          <a:p>
            <a:pPr marL="0" indent="0">
              <a:spcBef>
                <a:spcPts val="800"/>
              </a:spcBef>
              <a:buSzTx/>
              <a:buNone/>
              <a:defRPr sz="3400">
                <a:latin typeface="Arial"/>
                <a:ea typeface="Arial"/>
                <a:cs typeface="Arial"/>
                <a:sym typeface="Arial"/>
              </a:defRPr>
            </a:pPr>
            <a:r>
              <a:t>→ essudazione di fluido ricco di proteine </a:t>
            </a:r>
          </a:p>
        </p:txBody>
      </p:sp>
      <p:pic>
        <p:nvPicPr>
          <p:cNvPr id="216" name="eye_periorbital_edema_allergy" descr="eye_periorbital_edema_allergy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92612" y="2470150"/>
            <a:ext cx="4679952" cy="302418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9" name="Raggruppa"/>
          <p:cNvGrpSpPr/>
          <p:nvPr/>
        </p:nvGrpSpPr>
        <p:grpSpPr>
          <a:xfrm>
            <a:off x="34924" y="3046411"/>
            <a:ext cx="4319590" cy="3347327"/>
            <a:chOff x="0" y="0"/>
            <a:chExt cx="4319589" cy="3347325"/>
          </a:xfrm>
        </p:grpSpPr>
        <p:sp>
          <p:nvSpPr>
            <p:cNvPr id="217" name="principali mediatori:…"/>
            <p:cNvSpPr txBox="1"/>
            <p:nvPr/>
          </p:nvSpPr>
          <p:spPr>
            <a:xfrm>
              <a:off x="0" y="0"/>
              <a:ext cx="4319590" cy="2897543"/>
            </a:xfrm>
            <a:prstGeom prst="rect">
              <a:avLst/>
            </a:prstGeom>
            <a:solidFill>
              <a:srgbClr val="5FDDF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marL="457200" indent="-457200">
                <a:buSzPct val="100000"/>
                <a:buFont typeface="Arial"/>
                <a:buChar char="❑"/>
                <a:defRPr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 principali mediatori:</a:t>
              </a:r>
            </a:p>
            <a:p>
              <a:pPr lvl="1" marL="914400" indent="-457200">
                <a:buSzPct val="100000"/>
                <a:buFont typeface="Arial"/>
                <a:buChar char="✓"/>
                <a:defRPr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 istamina</a:t>
              </a:r>
            </a:p>
            <a:p>
              <a:pPr lvl="1" marL="914400" indent="-457200">
                <a:buSzPct val="100000"/>
                <a:buFont typeface="Arial"/>
                <a:buChar char="✓"/>
                <a:defRPr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 leucotrieni</a:t>
              </a:r>
            </a:p>
            <a:p>
              <a:pPr lvl="1" marL="914400" indent="-457200">
                <a:buSzPct val="100000"/>
                <a:buFont typeface="Arial"/>
                <a:buChar char="✓"/>
                <a:defRPr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prostaglandine</a:t>
              </a:r>
            </a:p>
            <a:p>
              <a:pPr lvl="1" marL="914400" indent="-457200">
                <a:buSzPct val="100000"/>
                <a:buFont typeface="Arial"/>
                <a:buChar char="✓"/>
                <a:defRPr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8" name="fonte principale:  mast cellule"/>
            <p:cNvSpPr txBox="1"/>
            <p:nvPr/>
          </p:nvSpPr>
          <p:spPr>
            <a:xfrm>
              <a:off x="261619" y="2267544"/>
              <a:ext cx="3869375" cy="10797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spcBef>
                  <a:spcPts val="2100"/>
                </a:spcBef>
                <a:defRPr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fonte principale:  </a:t>
              </a:r>
              <a:r>
                <a:rPr sz="3600">
                  <a:solidFill>
                    <a:srgbClr val="FF0000"/>
                  </a:solidFill>
                </a:rPr>
                <a:t>mast cellule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9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Mast cells localize along blood vessel walls"/>
          <p:cNvSpPr txBox="1"/>
          <p:nvPr/>
        </p:nvSpPr>
        <p:spPr>
          <a:xfrm>
            <a:off x="55244" y="119063"/>
            <a:ext cx="9079549" cy="609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2100"/>
              </a:spcBef>
              <a:defRPr sz="3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Mast cells localize along blood vessel walls</a:t>
            </a:r>
          </a:p>
        </p:txBody>
      </p:sp>
      <p:sp>
        <p:nvSpPr>
          <p:cNvPr id="222" name="inside"/>
          <p:cNvSpPr txBox="1"/>
          <p:nvPr/>
        </p:nvSpPr>
        <p:spPr>
          <a:xfrm>
            <a:off x="7965757" y="4635500"/>
            <a:ext cx="989649" cy="482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spcBef>
                <a:spcPts val="1600"/>
              </a:spcBef>
              <a:defRPr b="1" sz="2800">
                <a:solidFill>
                  <a:srgbClr val="00004D"/>
                </a:solid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inside</a:t>
            </a:r>
          </a:p>
        </p:txBody>
      </p:sp>
      <p:sp>
        <p:nvSpPr>
          <p:cNvPr id="223" name="outside"/>
          <p:cNvSpPr txBox="1"/>
          <p:nvPr/>
        </p:nvSpPr>
        <p:spPr>
          <a:xfrm>
            <a:off x="5949632" y="4073525"/>
            <a:ext cx="1207137" cy="482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spcBef>
                <a:spcPts val="1600"/>
              </a:spcBef>
              <a:defRPr b="1" sz="2800">
                <a:solidFill>
                  <a:srgbClr val="00004D"/>
                </a:solid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outside</a:t>
            </a:r>
          </a:p>
        </p:txBody>
      </p:sp>
      <p:grpSp>
        <p:nvGrpSpPr>
          <p:cNvPr id="227" name="Raggruppa"/>
          <p:cNvGrpSpPr/>
          <p:nvPr/>
        </p:nvGrpSpPr>
        <p:grpSpPr>
          <a:xfrm>
            <a:off x="4521200" y="1026522"/>
            <a:ext cx="5595576" cy="5612992"/>
            <a:chOff x="0" y="0"/>
            <a:chExt cx="5595575" cy="5612991"/>
          </a:xfrm>
        </p:grpSpPr>
        <p:pic>
          <p:nvPicPr>
            <p:cNvPr id="224" name="image.png" descr="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587"/>
              <a:ext cx="4562476" cy="55435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5" name="Linea"/>
            <p:cNvSpPr/>
            <p:nvPr/>
          </p:nvSpPr>
          <p:spPr>
            <a:xfrm rot="8415912">
              <a:off x="1590675" y="279987"/>
              <a:ext cx="2701926" cy="5053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219" y="874"/>
                    <a:pt x="20868" y="1756"/>
                    <a:pt x="20380" y="2612"/>
                  </a:cubicBezTo>
                  <a:cubicBezTo>
                    <a:pt x="20166" y="2974"/>
                    <a:pt x="20075" y="3759"/>
                    <a:pt x="19769" y="4024"/>
                  </a:cubicBezTo>
                  <a:cubicBezTo>
                    <a:pt x="19327" y="4412"/>
                    <a:pt x="18992" y="4871"/>
                    <a:pt x="18671" y="5294"/>
                  </a:cubicBezTo>
                  <a:cubicBezTo>
                    <a:pt x="18397" y="5656"/>
                    <a:pt x="18320" y="6071"/>
                    <a:pt x="18061" y="6424"/>
                  </a:cubicBezTo>
                  <a:cubicBezTo>
                    <a:pt x="18000" y="6503"/>
                    <a:pt x="17878" y="6556"/>
                    <a:pt x="17817" y="6635"/>
                  </a:cubicBezTo>
                  <a:cubicBezTo>
                    <a:pt x="17558" y="6971"/>
                    <a:pt x="17405" y="7350"/>
                    <a:pt x="17207" y="7694"/>
                  </a:cubicBezTo>
                  <a:cubicBezTo>
                    <a:pt x="17161" y="7774"/>
                    <a:pt x="17024" y="7826"/>
                    <a:pt x="16963" y="7906"/>
                  </a:cubicBezTo>
                  <a:cubicBezTo>
                    <a:pt x="16764" y="8171"/>
                    <a:pt x="16719" y="8568"/>
                    <a:pt x="16231" y="8753"/>
                  </a:cubicBezTo>
                  <a:cubicBezTo>
                    <a:pt x="15727" y="8947"/>
                    <a:pt x="15971" y="8832"/>
                    <a:pt x="15498" y="9106"/>
                  </a:cubicBezTo>
                  <a:cubicBezTo>
                    <a:pt x="15056" y="9882"/>
                    <a:pt x="15758" y="8709"/>
                    <a:pt x="15132" y="9529"/>
                  </a:cubicBezTo>
                  <a:cubicBezTo>
                    <a:pt x="14842" y="9909"/>
                    <a:pt x="14903" y="10376"/>
                    <a:pt x="14156" y="10518"/>
                  </a:cubicBezTo>
                  <a:cubicBezTo>
                    <a:pt x="14019" y="10747"/>
                    <a:pt x="13683" y="10924"/>
                    <a:pt x="13546" y="11153"/>
                  </a:cubicBezTo>
                  <a:cubicBezTo>
                    <a:pt x="13424" y="11365"/>
                    <a:pt x="13241" y="11594"/>
                    <a:pt x="13058" y="11788"/>
                  </a:cubicBezTo>
                  <a:cubicBezTo>
                    <a:pt x="12829" y="12026"/>
                    <a:pt x="12234" y="12362"/>
                    <a:pt x="12081" y="12635"/>
                  </a:cubicBezTo>
                  <a:cubicBezTo>
                    <a:pt x="11715" y="13271"/>
                    <a:pt x="11364" y="13879"/>
                    <a:pt x="10861" y="14471"/>
                  </a:cubicBezTo>
                  <a:cubicBezTo>
                    <a:pt x="10632" y="14744"/>
                    <a:pt x="10586" y="14859"/>
                    <a:pt x="10129" y="15035"/>
                  </a:cubicBezTo>
                  <a:cubicBezTo>
                    <a:pt x="9931" y="15379"/>
                    <a:pt x="9747" y="15626"/>
                    <a:pt x="9153" y="15741"/>
                  </a:cubicBezTo>
                  <a:cubicBezTo>
                    <a:pt x="8985" y="16041"/>
                    <a:pt x="8634" y="16059"/>
                    <a:pt x="8298" y="16306"/>
                  </a:cubicBezTo>
                  <a:cubicBezTo>
                    <a:pt x="7856" y="16632"/>
                    <a:pt x="7764" y="16871"/>
                    <a:pt x="7200" y="17082"/>
                  </a:cubicBezTo>
                  <a:cubicBezTo>
                    <a:pt x="6880" y="17647"/>
                    <a:pt x="7368" y="16985"/>
                    <a:pt x="6712" y="17365"/>
                  </a:cubicBezTo>
                  <a:cubicBezTo>
                    <a:pt x="6056" y="17744"/>
                    <a:pt x="7200" y="17462"/>
                    <a:pt x="6224" y="17647"/>
                  </a:cubicBezTo>
                  <a:cubicBezTo>
                    <a:pt x="5995" y="18044"/>
                    <a:pt x="6193" y="17806"/>
                    <a:pt x="5369" y="18282"/>
                  </a:cubicBezTo>
                  <a:cubicBezTo>
                    <a:pt x="5247" y="18353"/>
                    <a:pt x="5232" y="18476"/>
                    <a:pt x="5125" y="18565"/>
                  </a:cubicBezTo>
                  <a:cubicBezTo>
                    <a:pt x="5019" y="18644"/>
                    <a:pt x="4866" y="18697"/>
                    <a:pt x="4759" y="18776"/>
                  </a:cubicBezTo>
                  <a:cubicBezTo>
                    <a:pt x="4317" y="19103"/>
                    <a:pt x="4225" y="19341"/>
                    <a:pt x="3661" y="19553"/>
                  </a:cubicBezTo>
                  <a:cubicBezTo>
                    <a:pt x="3280" y="19879"/>
                    <a:pt x="3173" y="20144"/>
                    <a:pt x="2563" y="20259"/>
                  </a:cubicBezTo>
                  <a:cubicBezTo>
                    <a:pt x="2151" y="20612"/>
                    <a:pt x="2441" y="20426"/>
                    <a:pt x="1586" y="20753"/>
                  </a:cubicBezTo>
                  <a:cubicBezTo>
                    <a:pt x="1464" y="20797"/>
                    <a:pt x="1220" y="20894"/>
                    <a:pt x="1220" y="20894"/>
                  </a:cubicBezTo>
                  <a:cubicBezTo>
                    <a:pt x="1144" y="20965"/>
                    <a:pt x="1083" y="21044"/>
                    <a:pt x="976" y="21106"/>
                  </a:cubicBezTo>
                  <a:cubicBezTo>
                    <a:pt x="869" y="21168"/>
                    <a:pt x="702" y="21176"/>
                    <a:pt x="610" y="21247"/>
                  </a:cubicBezTo>
                  <a:cubicBezTo>
                    <a:pt x="397" y="21406"/>
                    <a:pt x="503" y="21600"/>
                    <a:pt x="0" y="21600"/>
                  </a:cubicBezTo>
                </a:path>
              </a:pathLst>
            </a:custGeom>
            <a:noFill/>
            <a:ln w="28575" cap="flat">
              <a:solidFill>
                <a:srgbClr val="000000"/>
              </a:solidFill>
              <a:prstDash val="dash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226" name="vessel wall"/>
            <p:cNvSpPr txBox="1"/>
            <p:nvPr/>
          </p:nvSpPr>
          <p:spPr>
            <a:xfrm>
              <a:off x="195261" y="3551825"/>
              <a:ext cx="1558928" cy="384755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111111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spcBef>
                  <a:spcPts val="1200"/>
                </a:spcBef>
                <a:defRPr b="1" sz="2000">
                  <a:solidFill>
                    <a:srgbClr val="00004D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vessel wall</a:t>
              </a:r>
            </a:p>
          </p:txBody>
        </p:sp>
      </p:grpSp>
      <p:sp>
        <p:nvSpPr>
          <p:cNvPr id="228" name="Linea"/>
          <p:cNvSpPr/>
          <p:nvPr/>
        </p:nvSpPr>
        <p:spPr>
          <a:xfrm flipV="1">
            <a:off x="6192837" y="3668712"/>
            <a:ext cx="827089" cy="836614"/>
          </a:xfrm>
          <a:prstGeom prst="line">
            <a:avLst/>
          </a:prstGeom>
          <a:ln w="38100" cap="sq">
            <a:solidFill>
              <a:schemeClr val="accent2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29" name="Linea"/>
          <p:cNvSpPr/>
          <p:nvPr/>
        </p:nvSpPr>
        <p:spPr>
          <a:xfrm>
            <a:off x="1582736" y="3225800"/>
            <a:ext cx="649290" cy="0"/>
          </a:xfrm>
          <a:prstGeom prst="line">
            <a:avLst/>
          </a:prstGeom>
          <a:ln w="38100" cap="sq">
            <a:solidFill>
              <a:schemeClr val="accent2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grpSp>
        <p:nvGrpSpPr>
          <p:cNvPr id="236" name="Raggruppa"/>
          <p:cNvGrpSpPr/>
          <p:nvPr/>
        </p:nvGrpSpPr>
        <p:grpSpPr>
          <a:xfrm>
            <a:off x="33337" y="1020760"/>
            <a:ext cx="4454527" cy="5543556"/>
            <a:chOff x="0" y="-1"/>
            <a:chExt cx="4454526" cy="5543555"/>
          </a:xfrm>
        </p:grpSpPr>
        <p:grpSp>
          <p:nvGrpSpPr>
            <p:cNvPr id="234" name="Raggruppa"/>
            <p:cNvGrpSpPr/>
            <p:nvPr/>
          </p:nvGrpSpPr>
          <p:grpSpPr>
            <a:xfrm>
              <a:off x="0" y="-2"/>
              <a:ext cx="4454527" cy="5543556"/>
              <a:chOff x="0" y="0"/>
              <a:chExt cx="4454526" cy="5543555"/>
            </a:xfrm>
          </p:grpSpPr>
          <p:pic>
            <p:nvPicPr>
              <p:cNvPr id="230" name="image.png" descr="image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-1"/>
                <a:ext cx="4454527" cy="554355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31" name="Linea"/>
              <p:cNvSpPr/>
              <p:nvPr/>
            </p:nvSpPr>
            <p:spPr>
              <a:xfrm>
                <a:off x="622299" y="542183"/>
                <a:ext cx="2247902" cy="38695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1219" y="874"/>
                      <a:pt x="20868" y="1756"/>
                      <a:pt x="20380" y="2612"/>
                    </a:cubicBezTo>
                    <a:cubicBezTo>
                      <a:pt x="20166" y="2974"/>
                      <a:pt x="20075" y="3759"/>
                      <a:pt x="19769" y="4024"/>
                    </a:cubicBezTo>
                    <a:cubicBezTo>
                      <a:pt x="19327" y="4412"/>
                      <a:pt x="18992" y="4871"/>
                      <a:pt x="18671" y="5294"/>
                    </a:cubicBezTo>
                    <a:cubicBezTo>
                      <a:pt x="18397" y="5656"/>
                      <a:pt x="18320" y="6071"/>
                      <a:pt x="18061" y="6424"/>
                    </a:cubicBezTo>
                    <a:cubicBezTo>
                      <a:pt x="18000" y="6503"/>
                      <a:pt x="17878" y="6556"/>
                      <a:pt x="17817" y="6635"/>
                    </a:cubicBezTo>
                    <a:cubicBezTo>
                      <a:pt x="17558" y="6971"/>
                      <a:pt x="17405" y="7350"/>
                      <a:pt x="17207" y="7694"/>
                    </a:cubicBezTo>
                    <a:cubicBezTo>
                      <a:pt x="17161" y="7774"/>
                      <a:pt x="17024" y="7826"/>
                      <a:pt x="16963" y="7906"/>
                    </a:cubicBezTo>
                    <a:cubicBezTo>
                      <a:pt x="16764" y="8171"/>
                      <a:pt x="16719" y="8568"/>
                      <a:pt x="16231" y="8753"/>
                    </a:cubicBezTo>
                    <a:cubicBezTo>
                      <a:pt x="15727" y="8947"/>
                      <a:pt x="15971" y="8832"/>
                      <a:pt x="15498" y="9106"/>
                    </a:cubicBezTo>
                    <a:cubicBezTo>
                      <a:pt x="15056" y="9882"/>
                      <a:pt x="15758" y="8709"/>
                      <a:pt x="15132" y="9529"/>
                    </a:cubicBezTo>
                    <a:cubicBezTo>
                      <a:pt x="14842" y="9909"/>
                      <a:pt x="14903" y="10376"/>
                      <a:pt x="14156" y="10518"/>
                    </a:cubicBezTo>
                    <a:cubicBezTo>
                      <a:pt x="14019" y="10747"/>
                      <a:pt x="13683" y="10924"/>
                      <a:pt x="13546" y="11153"/>
                    </a:cubicBezTo>
                    <a:cubicBezTo>
                      <a:pt x="13424" y="11365"/>
                      <a:pt x="13241" y="11594"/>
                      <a:pt x="13058" y="11788"/>
                    </a:cubicBezTo>
                    <a:cubicBezTo>
                      <a:pt x="12829" y="12026"/>
                      <a:pt x="12234" y="12362"/>
                      <a:pt x="12081" y="12635"/>
                    </a:cubicBezTo>
                    <a:cubicBezTo>
                      <a:pt x="11715" y="13271"/>
                      <a:pt x="11364" y="13879"/>
                      <a:pt x="10861" y="14471"/>
                    </a:cubicBezTo>
                    <a:cubicBezTo>
                      <a:pt x="10632" y="14744"/>
                      <a:pt x="10586" y="14859"/>
                      <a:pt x="10129" y="15035"/>
                    </a:cubicBezTo>
                    <a:cubicBezTo>
                      <a:pt x="9931" y="15379"/>
                      <a:pt x="9747" y="15626"/>
                      <a:pt x="9153" y="15741"/>
                    </a:cubicBezTo>
                    <a:cubicBezTo>
                      <a:pt x="8985" y="16041"/>
                      <a:pt x="8634" y="16059"/>
                      <a:pt x="8298" y="16306"/>
                    </a:cubicBezTo>
                    <a:cubicBezTo>
                      <a:pt x="7856" y="16632"/>
                      <a:pt x="7764" y="16871"/>
                      <a:pt x="7200" y="17082"/>
                    </a:cubicBezTo>
                    <a:cubicBezTo>
                      <a:pt x="6880" y="17647"/>
                      <a:pt x="7368" y="16985"/>
                      <a:pt x="6712" y="17365"/>
                    </a:cubicBezTo>
                    <a:cubicBezTo>
                      <a:pt x="6056" y="17744"/>
                      <a:pt x="7200" y="17462"/>
                      <a:pt x="6224" y="17647"/>
                    </a:cubicBezTo>
                    <a:cubicBezTo>
                      <a:pt x="5995" y="18044"/>
                      <a:pt x="6193" y="17806"/>
                      <a:pt x="5369" y="18282"/>
                    </a:cubicBezTo>
                    <a:cubicBezTo>
                      <a:pt x="5247" y="18353"/>
                      <a:pt x="5232" y="18476"/>
                      <a:pt x="5125" y="18565"/>
                    </a:cubicBezTo>
                    <a:cubicBezTo>
                      <a:pt x="5019" y="18644"/>
                      <a:pt x="4866" y="18697"/>
                      <a:pt x="4759" y="18776"/>
                    </a:cubicBezTo>
                    <a:cubicBezTo>
                      <a:pt x="4317" y="19103"/>
                      <a:pt x="4225" y="19341"/>
                      <a:pt x="3661" y="19553"/>
                    </a:cubicBezTo>
                    <a:cubicBezTo>
                      <a:pt x="3280" y="19879"/>
                      <a:pt x="3173" y="20144"/>
                      <a:pt x="2563" y="20259"/>
                    </a:cubicBezTo>
                    <a:cubicBezTo>
                      <a:pt x="2151" y="20612"/>
                      <a:pt x="2441" y="20426"/>
                      <a:pt x="1586" y="20753"/>
                    </a:cubicBezTo>
                    <a:cubicBezTo>
                      <a:pt x="1464" y="20797"/>
                      <a:pt x="1220" y="20894"/>
                      <a:pt x="1220" y="20894"/>
                    </a:cubicBezTo>
                    <a:cubicBezTo>
                      <a:pt x="1144" y="20965"/>
                      <a:pt x="1083" y="21044"/>
                      <a:pt x="976" y="21106"/>
                    </a:cubicBezTo>
                    <a:cubicBezTo>
                      <a:pt x="869" y="21168"/>
                      <a:pt x="702" y="21176"/>
                      <a:pt x="610" y="21247"/>
                    </a:cubicBezTo>
                    <a:cubicBezTo>
                      <a:pt x="397" y="21406"/>
                      <a:pt x="503" y="21600"/>
                      <a:pt x="0" y="21600"/>
                    </a:cubicBezTo>
                  </a:path>
                </a:pathLst>
              </a:custGeom>
              <a:noFill/>
              <a:ln w="28575" cap="flat">
                <a:solidFill>
                  <a:srgbClr val="000000"/>
                </a:solidFill>
                <a:prstDash val="dash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Times New Roman"/>
                  </a:defRPr>
                </a:pPr>
              </a:p>
            </p:txBody>
          </p:sp>
          <p:sp>
            <p:nvSpPr>
              <p:cNvPr id="232" name="Linea"/>
              <p:cNvSpPr/>
              <p:nvPr/>
            </p:nvSpPr>
            <p:spPr>
              <a:xfrm rot="180101">
                <a:off x="1106807" y="667609"/>
                <a:ext cx="2516566" cy="42566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8" h="21464" fill="norm" stroke="1" extrusionOk="0">
                    <a:moveTo>
                      <a:pt x="21428" y="0"/>
                    </a:moveTo>
                    <a:cubicBezTo>
                      <a:pt x="21360" y="64"/>
                      <a:pt x="21266" y="120"/>
                      <a:pt x="21212" y="191"/>
                    </a:cubicBezTo>
                    <a:cubicBezTo>
                      <a:pt x="21158" y="271"/>
                      <a:pt x="21171" y="367"/>
                      <a:pt x="21104" y="446"/>
                    </a:cubicBezTo>
                    <a:cubicBezTo>
                      <a:pt x="21022" y="526"/>
                      <a:pt x="20874" y="566"/>
                      <a:pt x="20779" y="638"/>
                    </a:cubicBezTo>
                    <a:cubicBezTo>
                      <a:pt x="20401" y="901"/>
                      <a:pt x="20401" y="1116"/>
                      <a:pt x="19914" y="1403"/>
                    </a:cubicBezTo>
                    <a:cubicBezTo>
                      <a:pt x="19698" y="1777"/>
                      <a:pt x="19968" y="1435"/>
                      <a:pt x="19482" y="1722"/>
                    </a:cubicBezTo>
                    <a:cubicBezTo>
                      <a:pt x="19117" y="1937"/>
                      <a:pt x="18792" y="2303"/>
                      <a:pt x="18508" y="2551"/>
                    </a:cubicBezTo>
                    <a:cubicBezTo>
                      <a:pt x="18103" y="2901"/>
                      <a:pt x="17819" y="3316"/>
                      <a:pt x="17535" y="3698"/>
                    </a:cubicBezTo>
                    <a:cubicBezTo>
                      <a:pt x="17386" y="3898"/>
                      <a:pt x="17319" y="4272"/>
                      <a:pt x="17103" y="4463"/>
                    </a:cubicBezTo>
                    <a:cubicBezTo>
                      <a:pt x="16886" y="4655"/>
                      <a:pt x="16575" y="4822"/>
                      <a:pt x="16454" y="5037"/>
                    </a:cubicBezTo>
                    <a:cubicBezTo>
                      <a:pt x="16278" y="5356"/>
                      <a:pt x="16265" y="5563"/>
                      <a:pt x="15697" y="5675"/>
                    </a:cubicBezTo>
                    <a:cubicBezTo>
                      <a:pt x="15305" y="6376"/>
                      <a:pt x="15967" y="5332"/>
                      <a:pt x="15264" y="5994"/>
                    </a:cubicBezTo>
                    <a:cubicBezTo>
                      <a:pt x="15237" y="6026"/>
                      <a:pt x="14534" y="7094"/>
                      <a:pt x="14507" y="7142"/>
                    </a:cubicBezTo>
                    <a:cubicBezTo>
                      <a:pt x="14399" y="7333"/>
                      <a:pt x="14102" y="7532"/>
                      <a:pt x="13967" y="7715"/>
                    </a:cubicBezTo>
                    <a:cubicBezTo>
                      <a:pt x="13832" y="7899"/>
                      <a:pt x="13750" y="8098"/>
                      <a:pt x="13642" y="8289"/>
                    </a:cubicBezTo>
                    <a:cubicBezTo>
                      <a:pt x="13453" y="8632"/>
                      <a:pt x="12980" y="8895"/>
                      <a:pt x="12777" y="9246"/>
                    </a:cubicBezTo>
                    <a:cubicBezTo>
                      <a:pt x="12683" y="9636"/>
                      <a:pt x="12601" y="9947"/>
                      <a:pt x="12237" y="10266"/>
                    </a:cubicBezTo>
                    <a:cubicBezTo>
                      <a:pt x="12115" y="10553"/>
                      <a:pt x="12007" y="10888"/>
                      <a:pt x="11804" y="11159"/>
                    </a:cubicBezTo>
                    <a:cubicBezTo>
                      <a:pt x="11615" y="11414"/>
                      <a:pt x="11344" y="11669"/>
                      <a:pt x="11155" y="11924"/>
                    </a:cubicBezTo>
                    <a:cubicBezTo>
                      <a:pt x="10574" y="12697"/>
                      <a:pt x="10601" y="13653"/>
                      <a:pt x="9317" y="14156"/>
                    </a:cubicBezTo>
                    <a:cubicBezTo>
                      <a:pt x="9060" y="14387"/>
                      <a:pt x="8952" y="14570"/>
                      <a:pt x="8560" y="14729"/>
                    </a:cubicBezTo>
                    <a:cubicBezTo>
                      <a:pt x="8371" y="15056"/>
                      <a:pt x="7816" y="15391"/>
                      <a:pt x="7479" y="15686"/>
                    </a:cubicBezTo>
                    <a:cubicBezTo>
                      <a:pt x="7330" y="15813"/>
                      <a:pt x="6830" y="15941"/>
                      <a:pt x="6830" y="15941"/>
                    </a:cubicBezTo>
                    <a:cubicBezTo>
                      <a:pt x="6424" y="16292"/>
                      <a:pt x="6005" y="16642"/>
                      <a:pt x="5424" y="16897"/>
                    </a:cubicBezTo>
                    <a:cubicBezTo>
                      <a:pt x="5154" y="17376"/>
                      <a:pt x="5546" y="16802"/>
                      <a:pt x="4991" y="17216"/>
                    </a:cubicBezTo>
                    <a:cubicBezTo>
                      <a:pt x="4572" y="17527"/>
                      <a:pt x="5262" y="17336"/>
                      <a:pt x="4559" y="17471"/>
                    </a:cubicBezTo>
                    <a:cubicBezTo>
                      <a:pt x="4316" y="17902"/>
                      <a:pt x="4654" y="17431"/>
                      <a:pt x="4126" y="17790"/>
                    </a:cubicBezTo>
                    <a:cubicBezTo>
                      <a:pt x="3951" y="17902"/>
                      <a:pt x="3883" y="18061"/>
                      <a:pt x="3694" y="18173"/>
                    </a:cubicBezTo>
                    <a:cubicBezTo>
                      <a:pt x="3586" y="18236"/>
                      <a:pt x="3478" y="18300"/>
                      <a:pt x="3369" y="18364"/>
                    </a:cubicBezTo>
                    <a:cubicBezTo>
                      <a:pt x="3167" y="18715"/>
                      <a:pt x="2748" y="19010"/>
                      <a:pt x="2396" y="19320"/>
                    </a:cubicBezTo>
                    <a:cubicBezTo>
                      <a:pt x="2018" y="19647"/>
                      <a:pt x="1923" y="19384"/>
                      <a:pt x="1639" y="19894"/>
                    </a:cubicBezTo>
                    <a:cubicBezTo>
                      <a:pt x="1437" y="20253"/>
                      <a:pt x="1234" y="20580"/>
                      <a:pt x="774" y="20851"/>
                    </a:cubicBezTo>
                    <a:cubicBezTo>
                      <a:pt x="680" y="21010"/>
                      <a:pt x="666" y="21106"/>
                      <a:pt x="450" y="21233"/>
                    </a:cubicBezTo>
                    <a:cubicBezTo>
                      <a:pt x="-172" y="21600"/>
                      <a:pt x="-10" y="21457"/>
                      <a:pt x="125" y="21297"/>
                    </a:cubicBezTo>
                  </a:path>
                </a:pathLst>
              </a:custGeom>
              <a:noFill/>
              <a:ln w="28575" cap="flat">
                <a:solidFill>
                  <a:srgbClr val="000000"/>
                </a:solidFill>
                <a:prstDash val="dash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Times New Roman"/>
                  </a:defRPr>
                </a:pPr>
              </a:p>
            </p:txBody>
          </p:sp>
          <p:sp>
            <p:nvSpPr>
              <p:cNvPr id="233" name="vessel wall"/>
              <p:cNvSpPr txBox="1"/>
              <p:nvPr/>
            </p:nvSpPr>
            <p:spPr>
              <a:xfrm>
                <a:off x="15873" y="1822450"/>
                <a:ext cx="1520828" cy="384754"/>
              </a:xfrm>
              <a:prstGeom prst="rect">
                <a:avLst/>
              </a:prstGeom>
              <a:solidFill>
                <a:srgbClr val="FFFFFF"/>
              </a:solidFill>
              <a:ln w="9525" cap="flat">
                <a:solidFill>
                  <a:srgbClr val="111111"/>
                </a:solidFill>
                <a:prstDash val="solid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algn="ctr">
                  <a:spcBef>
                    <a:spcPts val="1200"/>
                  </a:spcBef>
                  <a:defRPr b="1" sz="2000">
                    <a:solidFill>
                      <a:srgbClr val="00004D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vessel wall</a:t>
                </a:r>
              </a:p>
            </p:txBody>
          </p:sp>
        </p:grpSp>
        <p:sp>
          <p:nvSpPr>
            <p:cNvPr id="235" name="mast cells stained in red"/>
            <p:cNvSpPr txBox="1"/>
            <p:nvPr/>
          </p:nvSpPr>
          <p:spPr>
            <a:xfrm>
              <a:off x="15476" y="22571"/>
              <a:ext cx="3113977" cy="425198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111111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>
                <a:defRPr sz="2200">
                  <a:solidFill>
                    <a:srgbClr val="111111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mast cells stained in red</a:t>
              </a:r>
            </a:p>
          </p:txBody>
        </p:sp>
      </p:grpSp>
      <p:sp>
        <p:nvSpPr>
          <p:cNvPr id="237" name="Linea"/>
          <p:cNvSpPr/>
          <p:nvPr/>
        </p:nvSpPr>
        <p:spPr>
          <a:xfrm>
            <a:off x="1655761" y="3138486"/>
            <a:ext cx="576265" cy="111127"/>
          </a:xfrm>
          <a:prstGeom prst="line">
            <a:avLst/>
          </a:prstGeom>
          <a:ln w="38100" cap="sq">
            <a:solidFill>
              <a:schemeClr val="accent2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38" name="out"/>
          <p:cNvSpPr txBox="1"/>
          <p:nvPr/>
        </p:nvSpPr>
        <p:spPr>
          <a:xfrm>
            <a:off x="6192837" y="2994024"/>
            <a:ext cx="539752" cy="360186"/>
          </a:xfrm>
          <a:prstGeom prst="rect">
            <a:avLst/>
          </a:prstGeom>
          <a:solidFill>
            <a:srgbClr val="FFFFFF"/>
          </a:solidFill>
          <a:ln>
            <a:solidFill>
              <a:srgbClr val="111111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1000"/>
              </a:spcBef>
              <a:defRPr sz="1800">
                <a:solidFill>
                  <a:srgbClr val="00004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out</a:t>
            </a:r>
          </a:p>
        </p:txBody>
      </p:sp>
      <p:sp>
        <p:nvSpPr>
          <p:cNvPr id="239" name="in"/>
          <p:cNvSpPr txBox="1"/>
          <p:nvPr/>
        </p:nvSpPr>
        <p:spPr>
          <a:xfrm>
            <a:off x="7226300" y="3711574"/>
            <a:ext cx="441325" cy="360186"/>
          </a:xfrm>
          <a:prstGeom prst="rect">
            <a:avLst/>
          </a:prstGeom>
          <a:solidFill>
            <a:srgbClr val="FFFFFF"/>
          </a:solidFill>
          <a:ln>
            <a:solidFill>
              <a:srgbClr val="111111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1000"/>
              </a:spcBef>
              <a:defRPr sz="1800">
                <a:solidFill>
                  <a:srgbClr val="00004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Mast cell degranulation"/>
          <p:cNvSpPr txBox="1"/>
          <p:nvPr>
            <p:ph type="title" idx="4294967295"/>
          </p:nvPr>
        </p:nvSpPr>
        <p:spPr>
          <a:xfrm>
            <a:off x="684212" y="-171451"/>
            <a:ext cx="7788276" cy="719140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Mast cell degranulation</a:t>
            </a:r>
          </a:p>
        </p:txBody>
      </p:sp>
      <p:pic>
        <p:nvPicPr>
          <p:cNvPr id="242" name="attivazione mastociti" descr="attivazione mastociti"/>
          <p:cNvPicPr>
            <a:picLocks noChangeAspect="1"/>
          </p:cNvPicPr>
          <p:nvPr/>
        </p:nvPicPr>
        <p:blipFill>
          <a:blip r:embed="rId2">
            <a:extLst/>
          </a:blip>
          <a:srcRect l="0" t="64265" r="141" b="0"/>
          <a:stretch>
            <a:fillRect/>
          </a:stretch>
        </p:blipFill>
        <p:spPr>
          <a:xfrm>
            <a:off x="936623" y="452436"/>
            <a:ext cx="7164391" cy="3697289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physical injury (trauma, cold, heat)…"/>
          <p:cNvSpPr txBox="1"/>
          <p:nvPr>
            <p:ph type="body" idx="4294967295"/>
          </p:nvPr>
        </p:nvSpPr>
        <p:spPr>
          <a:xfrm>
            <a:off x="179387" y="3284537"/>
            <a:ext cx="8785226" cy="3529014"/>
          </a:xfrm>
          <a:prstGeom prst="rect">
            <a:avLst/>
          </a:prstGeom>
          <a:solidFill>
            <a:srgbClr val="F2F2F2"/>
          </a:solidFill>
        </p:spPr>
        <p:txBody>
          <a:bodyPr/>
          <a:lstStyle/>
          <a:p>
            <a:pPr>
              <a:lnSpc>
                <a:spcPct val="150000"/>
              </a:lnSpc>
              <a:spcBef>
                <a:spcPts val="600"/>
              </a:spcBef>
              <a:buChar char="•"/>
              <a:defRPr sz="2700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physical injury (trauma, cold, heat)</a:t>
            </a:r>
          </a:p>
          <a:p>
            <a:pPr>
              <a:lnSpc>
                <a:spcPct val="150000"/>
              </a:lnSpc>
              <a:spcBef>
                <a:spcPts val="600"/>
              </a:spcBef>
              <a:buChar char="•"/>
              <a:defRPr sz="2700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immune reactions (binding of IgE, allergy)</a:t>
            </a:r>
          </a:p>
          <a:p>
            <a:pPr>
              <a:lnSpc>
                <a:spcPct val="150000"/>
              </a:lnSpc>
              <a:spcBef>
                <a:spcPts val="600"/>
              </a:spcBef>
              <a:buChar char="•"/>
              <a:defRPr sz="2700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fragments of complement (anaphylotoxins: C3a, C5a)</a:t>
            </a:r>
          </a:p>
          <a:p>
            <a:pPr>
              <a:lnSpc>
                <a:spcPct val="150000"/>
              </a:lnSpc>
              <a:spcBef>
                <a:spcPts val="600"/>
              </a:spcBef>
              <a:buChar char="•"/>
              <a:defRPr sz="2700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bacterial products (for ex., LPS via TLR)</a:t>
            </a:r>
          </a:p>
          <a:p>
            <a:pPr>
              <a:lnSpc>
                <a:spcPct val="150000"/>
              </a:lnSpc>
              <a:spcBef>
                <a:spcPts val="600"/>
              </a:spcBef>
              <a:buChar char="•"/>
              <a:defRPr sz="2700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many leukocyte-derived mediators</a:t>
            </a:r>
          </a:p>
        </p:txBody>
      </p:sp>
      <p:sp>
        <p:nvSpPr>
          <p:cNvPr id="244" name="stimulation"/>
          <p:cNvSpPr txBox="1"/>
          <p:nvPr/>
        </p:nvSpPr>
        <p:spPr>
          <a:xfrm>
            <a:off x="3851274" y="1619249"/>
            <a:ext cx="1332902" cy="360186"/>
          </a:xfrm>
          <a:prstGeom prst="rect">
            <a:avLst/>
          </a:prstGeom>
          <a:solidFill>
            <a:srgbClr val="FFFFFF"/>
          </a:solidFill>
          <a:ln>
            <a:solidFill>
              <a:srgbClr val="00001A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stimulation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Class="entr" nodeType="after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Class="entr" nodeType="after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Class="entr" nodeType="after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43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Fasi della formazione della componente cellulare dell’essudato infiammatorio"/>
          <p:cNvSpPr txBox="1"/>
          <p:nvPr>
            <p:ph type="title" idx="4294967295"/>
          </p:nvPr>
        </p:nvSpPr>
        <p:spPr>
          <a:xfrm>
            <a:off x="144461" y="115887"/>
            <a:ext cx="8964615" cy="1143001"/>
          </a:xfrm>
          <a:prstGeom prst="rect">
            <a:avLst/>
          </a:prstGeom>
        </p:spPr>
        <p:txBody>
          <a:bodyPr/>
          <a:lstStyle/>
          <a:p>
            <a:pPr defTabSz="886967">
              <a:defRPr sz="3600">
                <a:latin typeface="Arial"/>
                <a:ea typeface="Arial"/>
                <a:cs typeface="Arial"/>
                <a:sym typeface="Arial"/>
              </a:defRPr>
            </a:pPr>
            <a:r>
              <a:t>Fasi della formazione della </a:t>
            </a:r>
            <a:r>
              <a:rPr u="sng"/>
              <a:t>componente cellulare</a:t>
            </a:r>
            <a:r>
              <a:t> dell’essudato infiammatorio</a:t>
            </a:r>
          </a:p>
        </p:txBody>
      </p:sp>
      <p:sp>
        <p:nvSpPr>
          <p:cNvPr id="247" name="Marginazione e rotolamento (rolling)…"/>
          <p:cNvSpPr txBox="1"/>
          <p:nvPr>
            <p:ph type="body" idx="4294967295"/>
          </p:nvPr>
        </p:nvSpPr>
        <p:spPr>
          <a:xfrm>
            <a:off x="179387" y="1773236"/>
            <a:ext cx="8785226" cy="4392614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800"/>
              </a:spcBef>
              <a:buChar char="•"/>
              <a:defRPr sz="3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Marginazione</a:t>
            </a:r>
            <a:r>
              <a:rPr>
                <a:solidFill>
                  <a:srgbClr val="FFFFFF"/>
                </a:solidFill>
              </a:rPr>
              <a:t> e </a:t>
            </a:r>
            <a:r>
              <a:t>rotolamento</a:t>
            </a:r>
            <a:r>
              <a:rPr>
                <a:solidFill>
                  <a:srgbClr val="FFFFFF"/>
                </a:solidFill>
              </a:rPr>
              <a:t> (</a:t>
            </a:r>
            <a:r>
              <a:rPr i="1">
                <a:solidFill>
                  <a:srgbClr val="FFFFFF"/>
                </a:solidFill>
              </a:rPr>
              <a:t>rolling</a:t>
            </a:r>
            <a:r>
              <a:rPr>
                <a:solidFill>
                  <a:srgbClr val="FFFFFF"/>
                </a:solidFill>
              </a:rPr>
              <a:t>)</a:t>
            </a:r>
          </a:p>
          <a:p>
            <a:pPr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spcBef>
                <a:spcPts val="800"/>
              </a:spcBef>
              <a:buChar char="•"/>
              <a:defRPr sz="3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Adesione</a:t>
            </a:r>
            <a:r>
              <a:rPr>
                <a:solidFill>
                  <a:srgbClr val="FFFFFF"/>
                </a:solidFill>
              </a:rPr>
              <a:t> stabile</a:t>
            </a:r>
          </a:p>
          <a:p>
            <a:pPr>
              <a:buChar char="•"/>
              <a:defRPr sz="2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spcBef>
                <a:spcPts val="800"/>
              </a:spcBef>
              <a:buChar char="•"/>
              <a:defRPr sz="3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Trasmigrazione</a:t>
            </a:r>
            <a:r>
              <a:rPr>
                <a:solidFill>
                  <a:srgbClr val="FFFFFF"/>
                </a:solidFill>
              </a:rPr>
              <a:t> (</a:t>
            </a:r>
            <a:r>
              <a:rPr i="1">
                <a:solidFill>
                  <a:srgbClr val="FFFFFF"/>
                </a:solidFill>
              </a:rPr>
              <a:t>diapedèsi</a:t>
            </a:r>
            <a:r>
              <a:rPr>
                <a:solidFill>
                  <a:srgbClr val="FFFFFF"/>
                </a:solidFill>
              </a:rPr>
              <a:t>)</a:t>
            </a:r>
          </a:p>
          <a:p>
            <a:pPr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spcBef>
                <a:spcPts val="800"/>
              </a:spcBef>
              <a:buChar char="•"/>
              <a:defRPr sz="3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Migrazione</a:t>
            </a:r>
            <a:r>
              <a:rPr>
                <a:solidFill>
                  <a:srgbClr val="FFFFFF"/>
                </a:solidFill>
              </a:rPr>
              <a:t> direzionata nel tessuto interstiziale (</a:t>
            </a:r>
            <a:r>
              <a:rPr i="1">
                <a:solidFill>
                  <a:srgbClr val="FFFFFF"/>
                </a:solidFill>
              </a:rPr>
              <a:t>chemiotassi</a:t>
            </a:r>
            <a:r>
              <a:rPr>
                <a:solidFill>
                  <a:srgbClr val="FFFFFF"/>
                </a:solidFill>
              </a:rPr>
              <a:t>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7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The multistep process of neutrophil migration through blood vessels"/>
          <p:cNvSpPr txBox="1"/>
          <p:nvPr>
            <p:ph type="title" idx="4294967295"/>
          </p:nvPr>
        </p:nvSpPr>
        <p:spPr>
          <a:xfrm>
            <a:off x="755649" y="-26988"/>
            <a:ext cx="7345365" cy="863601"/>
          </a:xfrm>
          <a:prstGeom prst="rect">
            <a:avLst/>
          </a:prstGeom>
        </p:spPr>
        <p:txBody>
          <a:bodyPr/>
          <a:lstStyle>
            <a:lvl1pPr defTabSz="877822">
              <a:defRPr sz="2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The multistep process of neutrophil migration through blood vessels</a:t>
            </a:r>
          </a:p>
        </p:txBody>
      </p:sp>
      <p:pic>
        <p:nvPicPr>
          <p:cNvPr id="250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0725" y="922337"/>
            <a:ext cx="7739064" cy="58197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rincipali quadri patologici associati ad infiammazione"/>
          <p:cNvSpPr txBox="1"/>
          <p:nvPr>
            <p:ph type="title" idx="4294967295"/>
          </p:nvPr>
        </p:nvSpPr>
        <p:spPr>
          <a:xfrm>
            <a:off x="107950" y="-26989"/>
            <a:ext cx="8893175" cy="1295403"/>
          </a:xfrm>
          <a:prstGeom prst="rect">
            <a:avLst/>
          </a:prstGeom>
        </p:spPr>
        <p:txBody>
          <a:bodyPr/>
          <a:lstStyle/>
          <a:p>
            <a:pPr>
              <a:defRPr sz="38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Principali </a:t>
            </a:r>
            <a:r>
              <a:rPr u="sng"/>
              <a:t>quadri patologici</a:t>
            </a:r>
            <a:r>
              <a:t> associati ad infiammazione</a:t>
            </a:r>
          </a:p>
        </p:txBody>
      </p:sp>
      <p:sp>
        <p:nvSpPr>
          <p:cNvPr id="76" name="infezioni batteriche e virali, infestazioni parassitiche…"/>
          <p:cNvSpPr txBox="1"/>
          <p:nvPr>
            <p:ph type="body" idx="4294967295"/>
          </p:nvPr>
        </p:nvSpPr>
        <p:spPr>
          <a:xfrm>
            <a:off x="34925" y="1557336"/>
            <a:ext cx="9182100" cy="338455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20000"/>
              </a:lnSpc>
              <a:buChar char="•"/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t>infezioni batteriche e virali, infestazioni parassitiche</a:t>
            </a:r>
          </a:p>
          <a:p>
            <a:pPr>
              <a:lnSpc>
                <a:spcPct val="120000"/>
              </a:lnSpc>
              <a:buChar char="•"/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t>danno tessutale e necrosi         </a:t>
            </a:r>
          </a:p>
          <a:p>
            <a:pPr>
              <a:lnSpc>
                <a:spcPct val="120000"/>
              </a:lnSpc>
              <a:buChar char="•"/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t>reazioni immunitarie (per es., allergie)</a:t>
            </a:r>
          </a:p>
          <a:p>
            <a:pPr>
              <a:lnSpc>
                <a:spcPct val="120000"/>
              </a:lnSpc>
              <a:buChar char="•"/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t>neoplasie </a:t>
            </a:r>
          </a:p>
          <a:p>
            <a:pPr>
              <a:lnSpc>
                <a:spcPct val="120000"/>
              </a:lnSpc>
              <a:buChar char="•"/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t>alterazioni emodinamiche (aterosclerosi, trombosi)</a:t>
            </a:r>
          </a:p>
        </p:txBody>
      </p:sp>
      <p:sp>
        <p:nvSpPr>
          <p:cNvPr id="77" name="Inflammation: the «backbone» of pathology        (Lord Howard Florey, 1945 Nobel Prize for Medicine)"/>
          <p:cNvSpPr txBox="1"/>
          <p:nvPr/>
        </p:nvSpPr>
        <p:spPr>
          <a:xfrm>
            <a:off x="468312" y="5157787"/>
            <a:ext cx="8207376" cy="956105"/>
          </a:xfrm>
          <a:prstGeom prst="rect">
            <a:avLst/>
          </a:prstGeom>
          <a:solidFill>
            <a:srgbClr val="FFFF9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spcBef>
                <a:spcPts val="1900"/>
              </a:spcBef>
              <a:defRPr sz="3200">
                <a:solidFill>
                  <a:srgbClr val="00001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Inflammation: the «backbone» of pathology </a:t>
            </a:r>
            <a:r>
              <a:rPr sz="2800"/>
              <a:t>       (</a:t>
            </a:r>
            <a:r>
              <a:rPr i="1" sz="2400"/>
              <a:t>Lord Howard Florey, 1945 Nobel Prize for Medicine)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7" grpId="2"/>
      <p:bldP build="whole" bldLvl="1" animBg="1" rev="0" advAuto="0" spid="76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Iperemia, stasi e marginazione dei leucociti"/>
          <p:cNvSpPr txBox="1"/>
          <p:nvPr>
            <p:ph type="title" idx="4294967295"/>
          </p:nvPr>
        </p:nvSpPr>
        <p:spPr>
          <a:xfrm>
            <a:off x="-252414" y="44450"/>
            <a:ext cx="9396415" cy="936625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Iperemia, stasi e marginazione dei leucociti</a:t>
            </a:r>
          </a:p>
        </p:txBody>
      </p:sp>
      <p:grpSp>
        <p:nvGrpSpPr>
          <p:cNvPr id="255" name="Raggruppa"/>
          <p:cNvGrpSpPr/>
          <p:nvPr/>
        </p:nvGrpSpPr>
        <p:grpSpPr>
          <a:xfrm>
            <a:off x="539749" y="981074"/>
            <a:ext cx="8027991" cy="5456240"/>
            <a:chOff x="0" y="0"/>
            <a:chExt cx="8027989" cy="5456239"/>
          </a:xfrm>
        </p:grpSpPr>
        <p:pic>
          <p:nvPicPr>
            <p:cNvPr id="253" name="margination" descr="margination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8027991" cy="54562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4" name="sezione di venula post-capillare in tessuto infiammato"/>
            <p:cNvSpPr txBox="1"/>
            <p:nvPr/>
          </p:nvSpPr>
          <p:spPr>
            <a:xfrm>
              <a:off x="290233" y="4968551"/>
              <a:ext cx="7415768" cy="446593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111111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algn="ctr">
                <a:defRPr>
                  <a:solidFill>
                    <a:srgbClr val="111111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sezione di venula post-capillare in tessuto infiammato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RODAMINA rolling cells Confronto.avi" descr="RODAMINA rolling cells Confronto.avi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3476" y="26233"/>
            <a:ext cx="9074046" cy="68055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0" fill="hold"/>
                                        <p:tgtEl>
                                          <p:spTgt spid="2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2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259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25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5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Cos’è l’infiammazione ?"/>
          <p:cNvSpPr txBox="1"/>
          <p:nvPr>
            <p:ph type="title" idx="4294967295"/>
          </p:nvPr>
        </p:nvSpPr>
        <p:spPr>
          <a:xfrm>
            <a:off x="684212" y="44450"/>
            <a:ext cx="7772401" cy="647700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Cos’è l’infiammazione ?</a:t>
            </a:r>
          </a:p>
        </p:txBody>
      </p:sp>
      <p:sp>
        <p:nvSpPr>
          <p:cNvPr id="80" name="Risposta protettiva intesa ad eliminare la causa iniziale del danno cellulare e le cellule e il tessuto necrotici prodotti a seguito del danno…"/>
          <p:cNvSpPr txBox="1"/>
          <p:nvPr>
            <p:ph type="body" idx="4294967295"/>
          </p:nvPr>
        </p:nvSpPr>
        <p:spPr>
          <a:xfrm>
            <a:off x="-2" y="765175"/>
            <a:ext cx="9144004" cy="5832475"/>
          </a:xfrm>
          <a:prstGeom prst="rect">
            <a:avLst/>
          </a:prstGeom>
        </p:spPr>
        <p:txBody>
          <a:bodyPr/>
          <a:lstStyle/>
          <a:p>
            <a:pPr marL="355600" indent="-355600" algn="just">
              <a:lnSpc>
                <a:spcPct val="90000"/>
              </a:lnSpc>
              <a:buChar char="•"/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t>Risposta </a:t>
            </a:r>
            <a:r>
              <a:rPr u="sng"/>
              <a:t>protettiva</a:t>
            </a:r>
            <a:r>
              <a:t> intesa ad </a:t>
            </a:r>
            <a:r>
              <a:rPr>
                <a:solidFill>
                  <a:srgbClr val="FFFF00"/>
                </a:solidFill>
              </a:rPr>
              <a:t>eliminare</a:t>
            </a:r>
            <a:r>
              <a:t> la </a:t>
            </a:r>
            <a:r>
              <a:rPr>
                <a:solidFill>
                  <a:srgbClr val="FFFF00"/>
                </a:solidFill>
              </a:rPr>
              <a:t>causa</a:t>
            </a:r>
            <a:r>
              <a:t> iniziale del danno cellulare e </a:t>
            </a:r>
            <a:r>
              <a:rPr>
                <a:solidFill>
                  <a:srgbClr val="FFFF00"/>
                </a:solidFill>
              </a:rPr>
              <a:t>le cellule e il tessuto necrotici</a:t>
            </a:r>
            <a:r>
              <a:t> prodotti a seguito del danno</a:t>
            </a:r>
          </a:p>
          <a:p>
            <a:pPr marL="355600" indent="-355600" algn="just">
              <a:lnSpc>
                <a:spcPct val="90000"/>
              </a:lnSpc>
              <a:buSzTx/>
              <a:buNone/>
              <a:defRPr sz="1600">
                <a:latin typeface="Arial"/>
                <a:ea typeface="Arial"/>
                <a:cs typeface="Arial"/>
                <a:sym typeface="Arial"/>
              </a:defRPr>
            </a:pPr>
          </a:p>
          <a:p>
            <a:pPr marL="355600" indent="-355600" algn="just">
              <a:lnSpc>
                <a:spcPct val="90000"/>
              </a:lnSpc>
              <a:buChar char="•"/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t>L’infiammazione è intimamante associata con il processo della </a:t>
            </a:r>
            <a:r>
              <a:rPr u="sng">
                <a:solidFill>
                  <a:srgbClr val="FFFF00"/>
                </a:solidFill>
              </a:rPr>
              <a:t>riparazione</a:t>
            </a:r>
            <a:r>
              <a:t> che comprende la </a:t>
            </a:r>
            <a:r>
              <a:rPr u="sng"/>
              <a:t>rigenerazione</a:t>
            </a:r>
            <a:r>
              <a:t> delle cellule parenchimali danneggiate e/o la </a:t>
            </a:r>
            <a:r>
              <a:rPr u="sng"/>
              <a:t>cicatrizzazione</a:t>
            </a:r>
            <a:endParaRPr u="sng"/>
          </a:p>
          <a:p>
            <a:pPr marL="355600" indent="-355600" algn="just">
              <a:lnSpc>
                <a:spcPct val="90000"/>
              </a:lnSpc>
              <a:buChar char="•"/>
              <a:defRPr sz="1600" u="sng">
                <a:latin typeface="Arial"/>
                <a:ea typeface="Arial"/>
                <a:cs typeface="Arial"/>
                <a:sym typeface="Arial"/>
              </a:defRPr>
            </a:pPr>
          </a:p>
          <a:p>
            <a:pPr marL="355600" indent="-355600" algn="just">
              <a:lnSpc>
                <a:spcPct val="90000"/>
              </a:lnSpc>
              <a:buChar char="•"/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t>L’</a:t>
            </a:r>
            <a:r>
              <a:rPr u="sng"/>
              <a:t>evoluzione</a:t>
            </a:r>
            <a:r>
              <a:t> e l’</a:t>
            </a:r>
            <a:r>
              <a:rPr u="sng"/>
              <a:t>esaurimento</a:t>
            </a:r>
            <a:r>
              <a:t> della reazione infiammatoria sono sottoposti a vari </a:t>
            </a:r>
            <a:r>
              <a:rPr u="sng"/>
              <a:t>meccanismi di controllo</a:t>
            </a:r>
            <a:r>
              <a:t> che </a:t>
            </a:r>
            <a:r>
              <a:rPr>
                <a:solidFill>
                  <a:srgbClr val="FFFF00"/>
                </a:solidFill>
              </a:rPr>
              <a:t>limitano quanto più possibile l’entità e la durata della flogosi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7" dur="500"/>
                                        <p:tgtEl>
                                          <p:spTgt spid="8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10" dur="5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Class="entr" nodeType="after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14" dur="500"/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Class="entr" nodeType="after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18" dur="500"/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23" dur="500"/>
                                        <p:tgtEl>
                                          <p:spTgt spid="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Class="entr" nodeType="after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27" dur="500"/>
                                        <p:tgtEl>
                                          <p:spTgt spid="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8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2987" y="620712"/>
            <a:ext cx="6985001" cy="4792663"/>
          </a:xfrm>
          <a:prstGeom prst="rect">
            <a:avLst/>
          </a:prstGeom>
          <a:ln w="38100">
            <a:solidFill>
              <a:srgbClr val="FFFFFF"/>
            </a:solidFill>
          </a:ln>
        </p:spPr>
      </p:pic>
      <p:sp>
        <p:nvSpPr>
          <p:cNvPr id="83" name="RUBOR    CALOR    TUMOR    DOLOR"/>
          <p:cNvSpPr txBox="1"/>
          <p:nvPr/>
        </p:nvSpPr>
        <p:spPr>
          <a:xfrm>
            <a:off x="441007" y="5445126"/>
            <a:ext cx="8333424" cy="5107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1800"/>
              </a:spcBef>
              <a:defRPr sz="3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RUBOR    CALOR    TUMOR    DOLOR</a:t>
            </a:r>
          </a:p>
        </p:txBody>
      </p:sp>
      <p:sp>
        <p:nvSpPr>
          <p:cNvPr id="84" name="quinto segno aggiunto:«functio laesa»"/>
          <p:cNvSpPr txBox="1"/>
          <p:nvPr/>
        </p:nvSpPr>
        <p:spPr>
          <a:xfrm>
            <a:off x="611186" y="549275"/>
            <a:ext cx="6408740" cy="524305"/>
          </a:xfrm>
          <a:prstGeom prst="rect">
            <a:avLst/>
          </a:prstGeom>
          <a:solidFill>
            <a:srgbClr val="FFFFFF"/>
          </a:solidFill>
          <a:ln w="38100">
            <a:solidFill>
              <a:srgbClr val="00B0F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spcBef>
                <a:spcPts val="1600"/>
              </a:spcBef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 quinto segno aggiunto:«</a:t>
            </a:r>
            <a:r>
              <a:rPr i="1"/>
              <a:t>functio laesa</a:t>
            </a:r>
            <a:r>
              <a:t>»</a:t>
            </a:r>
          </a:p>
        </p:txBody>
      </p:sp>
      <p:sp>
        <p:nvSpPr>
          <p:cNvPr id="85" name="tonsillite"/>
          <p:cNvSpPr txBox="1"/>
          <p:nvPr/>
        </p:nvSpPr>
        <p:spPr>
          <a:xfrm>
            <a:off x="3059111" y="4652962"/>
            <a:ext cx="2808289" cy="684419"/>
          </a:xfrm>
          <a:prstGeom prst="rect">
            <a:avLst/>
          </a:prstGeom>
          <a:solidFill>
            <a:srgbClr val="FFFFFF"/>
          </a:solidFill>
          <a:ln w="38100" cap="sq">
            <a:solidFill>
              <a:schemeClr val="accent2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2400"/>
              </a:spcBef>
              <a:defRPr sz="4000">
                <a:solidFill>
                  <a:srgbClr val="0000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tonsillite</a:t>
            </a:r>
          </a:p>
        </p:txBody>
      </p:sp>
      <p:sp>
        <p:nvSpPr>
          <p:cNvPr id="86" name="I quattro segni cardinali dell’infiammazione (C. Celsus, 25 a.C.– 45 d.C.)"/>
          <p:cNvSpPr txBox="1"/>
          <p:nvPr>
            <p:ph type="title" idx="4294967295"/>
          </p:nvPr>
        </p:nvSpPr>
        <p:spPr>
          <a:xfrm>
            <a:off x="0" y="6121400"/>
            <a:ext cx="9109075" cy="692150"/>
          </a:xfrm>
          <a:prstGeom prst="rect">
            <a:avLst/>
          </a:prstGeom>
          <a:solidFill>
            <a:srgbClr val="FFFFFF"/>
          </a:solidFill>
          <a:ln w="38100" cap="sq">
            <a:solidFill>
              <a:srgbClr val="00B0F0"/>
            </a:solidFill>
            <a:round/>
          </a:ln>
        </p:spPr>
        <p:txBody>
          <a:bodyPr/>
          <a:lstStyle/>
          <a:p>
            <a:pPr>
              <a:defRPr sz="2400">
                <a:solidFill>
                  <a:srgbClr val="00005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 quattro segni cardinali dell’infiammazione </a:t>
            </a:r>
            <a:r>
              <a:rPr sz="1800"/>
              <a:t>(C. Celsus, 25 a.C.– 45 d.C.)</a:t>
            </a:r>
          </a:p>
        </p:txBody>
      </p:sp>
      <p:sp>
        <p:nvSpPr>
          <p:cNvPr id="87" name="Cos’è l’infiammazione ?"/>
          <p:cNvSpPr txBox="1"/>
          <p:nvPr/>
        </p:nvSpPr>
        <p:spPr>
          <a:xfrm>
            <a:off x="723582" y="-87038"/>
            <a:ext cx="7696835" cy="621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3800">
                <a:solidFill>
                  <a:srgbClr val="FFFF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Cos’è l’infiammazione 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4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Class="entr" nodeType="after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3" grpId="3"/>
      <p:bldP build="whole" bldLvl="1" animBg="1" rev="0" advAuto="0" spid="86" grpId="4"/>
      <p:bldP build="whole" bldLvl="1" animBg="1" rev="0" advAuto="0" spid="85" grpId="2"/>
      <p:bldP build="whole" bldLvl="1" animBg="1" rev="0" advAuto="0" spid="84" grpId="5"/>
      <p:bldP build="whole" bldLvl="1" animBg="1" rev="0" advAuto="0" spid="8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Raggruppa"/>
          <p:cNvGrpSpPr/>
          <p:nvPr/>
        </p:nvGrpSpPr>
        <p:grpSpPr>
          <a:xfrm>
            <a:off x="3924300" y="2420936"/>
            <a:ext cx="4968875" cy="4332292"/>
            <a:chOff x="0" y="0"/>
            <a:chExt cx="4968875" cy="4332290"/>
          </a:xfrm>
        </p:grpSpPr>
        <p:pic>
          <p:nvPicPr>
            <p:cNvPr id="89" name="Risultati immagini per rheumatoid arthritis pictures" descr="Risultati immagini per rheumatoid arthritis pictures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936030"/>
              <a:ext cx="4968875" cy="3396261"/>
            </a:xfrm>
            <a:prstGeom prst="rect">
              <a:avLst/>
            </a:prstGeom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</p:pic>
        <p:sp>
          <p:nvSpPr>
            <p:cNvPr id="90" name="aggressive form of rheumatoid arthritis"/>
            <p:cNvSpPr txBox="1"/>
            <p:nvPr/>
          </p:nvSpPr>
          <p:spPr>
            <a:xfrm>
              <a:off x="1008063" y="-1"/>
              <a:ext cx="3121026" cy="789488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F6FC6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lnSpc>
                  <a:spcPts val="2800"/>
                </a:lnSpc>
                <a:def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aggressive form of rheumatoid arthritis</a:t>
              </a:r>
            </a:p>
          </p:txBody>
        </p:sp>
      </p:grpSp>
      <p:sp>
        <p:nvSpPr>
          <p:cNvPr id="92" name="«functio laesa»"/>
          <p:cNvSpPr txBox="1"/>
          <p:nvPr/>
        </p:nvSpPr>
        <p:spPr>
          <a:xfrm>
            <a:off x="4570412" y="115887"/>
            <a:ext cx="3025777" cy="586143"/>
          </a:xfrm>
          <a:prstGeom prst="rect">
            <a:avLst/>
          </a:prstGeom>
          <a:solidFill>
            <a:srgbClr val="FFFFFF"/>
          </a:solidFill>
          <a:ln w="38100">
            <a:solidFill>
              <a:srgbClr val="00B0F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spcBef>
                <a:spcPts val="1900"/>
              </a:spcBef>
              <a:defRPr sz="3200">
                <a:latin typeface="Arial"/>
                <a:ea typeface="Arial"/>
                <a:cs typeface="Arial"/>
                <a:sym typeface="Arial"/>
              </a:defRPr>
            </a:pPr>
            <a:r>
              <a:t>«</a:t>
            </a:r>
            <a:r>
              <a:rPr i="1"/>
              <a:t>functio laesa</a:t>
            </a:r>
            <a:r>
              <a:t>»</a:t>
            </a:r>
          </a:p>
        </p:txBody>
      </p:sp>
      <p:grpSp>
        <p:nvGrpSpPr>
          <p:cNvPr id="95" name="Raggruppa"/>
          <p:cNvGrpSpPr/>
          <p:nvPr/>
        </p:nvGrpSpPr>
        <p:grpSpPr>
          <a:xfrm>
            <a:off x="106361" y="260347"/>
            <a:ext cx="3457578" cy="5184780"/>
            <a:chOff x="0" y="-1"/>
            <a:chExt cx="3457576" cy="5184778"/>
          </a:xfrm>
        </p:grpSpPr>
        <p:pic>
          <p:nvPicPr>
            <p:cNvPr id="93" name="Risultati immagini per ankle sprain" descr="Risultati immagini per ankle sprain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6200000">
              <a:off x="-562047" y="1165154"/>
              <a:ext cx="4581670" cy="3457578"/>
            </a:xfrm>
            <a:prstGeom prst="rect">
              <a:avLst/>
            </a:prstGeom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</p:pic>
        <p:sp>
          <p:nvSpPr>
            <p:cNvPr id="94" name="distorsione tibio-tarsica"/>
            <p:cNvSpPr txBox="1"/>
            <p:nvPr/>
          </p:nvSpPr>
          <p:spPr>
            <a:xfrm>
              <a:off x="72031" y="-2"/>
              <a:ext cx="3249770" cy="465643"/>
            </a:xfrm>
            <a:prstGeom prst="rect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distorsione tibio-tarsica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8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rincipali cause di infiammazione"/>
          <p:cNvSpPr txBox="1"/>
          <p:nvPr>
            <p:ph type="title" idx="4294967295"/>
          </p:nvPr>
        </p:nvSpPr>
        <p:spPr>
          <a:xfrm>
            <a:off x="250825" y="115887"/>
            <a:ext cx="8893175" cy="863601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Principali </a:t>
            </a:r>
            <a:r>
              <a:rPr u="sng"/>
              <a:t>cause</a:t>
            </a:r>
            <a:r>
              <a:t> di infiammazione</a:t>
            </a:r>
          </a:p>
        </p:txBody>
      </p:sp>
      <p:sp>
        <p:nvSpPr>
          <p:cNvPr id="98" name="microrganismi…"/>
          <p:cNvSpPr txBox="1"/>
          <p:nvPr>
            <p:ph type="body" idx="4294967295"/>
          </p:nvPr>
        </p:nvSpPr>
        <p:spPr>
          <a:xfrm>
            <a:off x="1547811" y="1557336"/>
            <a:ext cx="6192840" cy="432117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20000"/>
              </a:lnSpc>
              <a:spcBef>
                <a:spcPts val="900"/>
              </a:spcBef>
              <a:buFont typeface="Arial"/>
              <a:buChar char="➢"/>
              <a:defRPr sz="4000">
                <a:latin typeface="Arial"/>
                <a:ea typeface="Arial"/>
                <a:cs typeface="Arial"/>
                <a:sym typeface="Arial"/>
              </a:defRPr>
            </a:pPr>
            <a:r>
              <a:t> </a:t>
            </a:r>
            <a:r>
              <a:rPr>
                <a:solidFill>
                  <a:srgbClr val="FFFF00"/>
                </a:solidFill>
              </a:rPr>
              <a:t>microrganismi</a:t>
            </a:r>
            <a:endParaRPr>
              <a:solidFill>
                <a:srgbClr val="FFFF00"/>
              </a:solidFill>
            </a:endParaRPr>
          </a:p>
          <a:p>
            <a:pPr>
              <a:lnSpc>
                <a:spcPct val="120000"/>
              </a:lnSpc>
              <a:spcBef>
                <a:spcPts val="900"/>
              </a:spcBef>
              <a:buFont typeface="Arial"/>
              <a:buChar char="➢"/>
              <a:defRPr sz="4000">
                <a:latin typeface="Arial"/>
                <a:ea typeface="Arial"/>
                <a:cs typeface="Arial"/>
                <a:sym typeface="Arial"/>
              </a:defRPr>
            </a:pPr>
            <a:r>
              <a:t> </a:t>
            </a:r>
            <a:r>
              <a:rPr>
                <a:solidFill>
                  <a:srgbClr val="FFFF00"/>
                </a:solidFill>
              </a:rPr>
              <a:t>tessuti necrotici</a:t>
            </a:r>
            <a:endParaRPr>
              <a:solidFill>
                <a:srgbClr val="FFFF00"/>
              </a:solidFill>
            </a:endParaRPr>
          </a:p>
          <a:p>
            <a:pPr>
              <a:lnSpc>
                <a:spcPct val="120000"/>
              </a:lnSpc>
              <a:spcBef>
                <a:spcPts val="900"/>
              </a:spcBef>
              <a:buFont typeface="Arial"/>
              <a:buChar char="➢"/>
              <a:defRPr sz="4000">
                <a:latin typeface="Arial"/>
                <a:ea typeface="Arial"/>
                <a:cs typeface="Arial"/>
                <a:sym typeface="Arial"/>
              </a:defRPr>
            </a:pPr>
            <a:r>
              <a:t> corpi estranei</a:t>
            </a:r>
          </a:p>
          <a:p>
            <a:pPr>
              <a:lnSpc>
                <a:spcPct val="120000"/>
              </a:lnSpc>
              <a:spcBef>
                <a:spcPts val="900"/>
              </a:spcBef>
              <a:buFont typeface="Arial"/>
              <a:buChar char="➢"/>
              <a:defRPr sz="4000">
                <a:latin typeface="Arial"/>
                <a:ea typeface="Arial"/>
                <a:cs typeface="Arial"/>
                <a:sym typeface="Arial"/>
              </a:defRPr>
            </a:pPr>
            <a:r>
              <a:t> trasferimenti di energia</a:t>
            </a:r>
          </a:p>
          <a:p>
            <a:pPr>
              <a:lnSpc>
                <a:spcPct val="120000"/>
              </a:lnSpc>
              <a:spcBef>
                <a:spcPts val="900"/>
              </a:spcBef>
              <a:buFont typeface="Arial"/>
              <a:buChar char="➢"/>
              <a:defRPr sz="4000">
                <a:latin typeface="Arial"/>
                <a:ea typeface="Arial"/>
                <a:cs typeface="Arial"/>
                <a:sym typeface="Arial"/>
              </a:defRPr>
            </a:pPr>
            <a:r>
              <a:t> agenti chimici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Acuta:  minuti          alcuni giorni…"/>
          <p:cNvSpPr txBox="1"/>
          <p:nvPr>
            <p:ph type="body" idx="4294967295"/>
          </p:nvPr>
        </p:nvSpPr>
        <p:spPr>
          <a:xfrm>
            <a:off x="107949" y="909637"/>
            <a:ext cx="8964615" cy="453548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buChar char="•"/>
              <a:defRPr b="1" u="sng">
                <a:latin typeface="Arial"/>
                <a:ea typeface="Arial"/>
                <a:cs typeface="Arial"/>
                <a:sym typeface="Arial"/>
              </a:defRPr>
            </a:pPr>
            <a:r>
              <a:t>Acuta</a:t>
            </a:r>
            <a:r>
              <a:rPr b="0" u="none"/>
              <a:t>:  minuti          alcuni giorni</a:t>
            </a:r>
          </a:p>
          <a:p>
            <a:pPr lvl="1" marL="742950" indent="-285750">
              <a:lnSpc>
                <a:spcPct val="80000"/>
              </a:lnSpc>
              <a:spcBef>
                <a:spcPts val="0"/>
              </a:spcBef>
              <a:defRPr sz="1000">
                <a:latin typeface="Arial"/>
                <a:ea typeface="Arial"/>
                <a:cs typeface="Arial"/>
                <a:sym typeface="Arial"/>
              </a:defRPr>
            </a:pPr>
          </a:p>
          <a:p>
            <a:pPr lvl="1" marL="742950" indent="-285750">
              <a:lnSpc>
                <a:spcPct val="80000"/>
              </a:lnSpc>
              <a:spcBef>
                <a:spcPts val="0"/>
              </a:spcBef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t>Liquido povero di proteine (</a:t>
            </a:r>
            <a:r>
              <a:rPr>
                <a:solidFill>
                  <a:srgbClr val="FFFF00"/>
                </a:solidFill>
              </a:rPr>
              <a:t>trasudato</a:t>
            </a:r>
            <a:r>
              <a:t>) o ricco di proteine esce dai vasi e si accumula nel tessuto (</a:t>
            </a:r>
            <a:r>
              <a:rPr>
                <a:solidFill>
                  <a:srgbClr val="FFFF66"/>
                </a:solidFill>
              </a:rPr>
              <a:t>essudato</a:t>
            </a:r>
            <a:r>
              <a:t>) </a:t>
            </a:r>
          </a:p>
          <a:p>
            <a:pPr lvl="1" marL="742950" indent="-285750">
              <a:lnSpc>
                <a:spcPct val="80000"/>
              </a:lnSpc>
              <a:spcBef>
                <a:spcPts val="0"/>
              </a:spcBef>
              <a:defRPr b="1" sz="3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Neutrofili</a:t>
            </a:r>
            <a:r>
              <a:rPr b="0">
                <a:solidFill>
                  <a:srgbClr val="FFFFFF"/>
                </a:solidFill>
              </a:rPr>
              <a:t>: componente cellulare dell’essudato</a:t>
            </a:r>
          </a:p>
          <a:p>
            <a:pPr>
              <a:lnSpc>
                <a:spcPct val="80000"/>
              </a:lnSpc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lnSpc>
                <a:spcPct val="80000"/>
              </a:lnSpc>
              <a:buChar char="•"/>
              <a:defRPr b="1" u="sng">
                <a:latin typeface="Arial"/>
                <a:ea typeface="Arial"/>
                <a:cs typeface="Arial"/>
                <a:sym typeface="Arial"/>
              </a:defRPr>
            </a:pPr>
            <a:r>
              <a:t>Cronica</a:t>
            </a:r>
            <a:r>
              <a:rPr u="none"/>
              <a:t>:</a:t>
            </a:r>
            <a:r>
              <a:rPr b="0" u="none"/>
              <a:t>    settimane     mesi      anni</a:t>
            </a:r>
          </a:p>
          <a:p>
            <a:pPr>
              <a:lnSpc>
                <a:spcPct val="80000"/>
              </a:lnSpc>
              <a:buSzTx/>
              <a:buNone/>
              <a:defRPr sz="1000"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lnSpc>
                <a:spcPct val="80000"/>
              </a:lnSpc>
              <a:buFont typeface="Arial"/>
              <a:buChar char="➢"/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t>Scarsa componente liquida dell’essudato</a:t>
            </a:r>
          </a:p>
          <a:p>
            <a:pPr>
              <a:lnSpc>
                <a:spcPct val="80000"/>
              </a:lnSpc>
              <a:spcBef>
                <a:spcPts val="600"/>
              </a:spcBef>
              <a:buFont typeface="Arial"/>
              <a:buChar char="➢"/>
              <a:defRPr sz="2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</a:t>
            </a:r>
            <a:r>
              <a:rPr b="1" sz="2800"/>
              <a:t>Linfociti, monociti, macrofagi</a:t>
            </a:r>
          </a:p>
        </p:txBody>
      </p:sp>
      <p:sp>
        <p:nvSpPr>
          <p:cNvPr id="101" name="Infiammazione: durata e cellularità"/>
          <p:cNvSpPr txBox="1"/>
          <p:nvPr>
            <p:ph type="title" idx="4294967295"/>
          </p:nvPr>
        </p:nvSpPr>
        <p:spPr>
          <a:xfrm>
            <a:off x="-180976" y="-26989"/>
            <a:ext cx="9577390" cy="78264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Infiammazione: durata e cellularità</a:t>
            </a:r>
          </a:p>
        </p:txBody>
      </p:sp>
      <p:sp>
        <p:nvSpPr>
          <p:cNvPr id="102" name="Linea"/>
          <p:cNvSpPr/>
          <p:nvPr/>
        </p:nvSpPr>
        <p:spPr>
          <a:xfrm>
            <a:off x="3421062" y="1125537"/>
            <a:ext cx="576265" cy="2"/>
          </a:xfrm>
          <a:prstGeom prst="line">
            <a:avLst/>
          </a:prstGeom>
          <a:ln w="28575" cap="sq">
            <a:solidFill>
              <a:srgbClr val="FFFFFF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3" name="Questi due tipi fondamentali di infiammazione possono coesistere e molte variabili possono modificarne il corso e le manifestazioni a livello tissutale"/>
          <p:cNvSpPr txBox="1"/>
          <p:nvPr/>
        </p:nvSpPr>
        <p:spPr>
          <a:xfrm>
            <a:off x="144461" y="5375274"/>
            <a:ext cx="8964615" cy="1261737"/>
          </a:xfrm>
          <a:prstGeom prst="rect">
            <a:avLst/>
          </a:prstGeom>
          <a:solidFill>
            <a:srgbClr val="FFFF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>
              <a:defRPr sz="2600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Questi due tipi fondamentali di infiammazione possono </a:t>
            </a:r>
            <a:r>
              <a:rPr b="1"/>
              <a:t>coesistere</a:t>
            </a:r>
            <a:r>
              <a:t> e molte variabili possono modificarne il </a:t>
            </a:r>
            <a:r>
              <a:rPr b="1"/>
              <a:t>corso</a:t>
            </a:r>
            <a:r>
              <a:t> e le </a:t>
            </a:r>
            <a:r>
              <a:rPr b="1"/>
              <a:t>manifestazioni</a:t>
            </a:r>
            <a:r>
              <a:t> a livello tissutale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7" dur="500"/>
                                        <p:tgtEl>
                                          <p:spTgt spid="10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10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Class="entr" nodeType="after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14" dur="500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Class="entr" nodeType="after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18" dur="500"/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Class="entr" nodeType="after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22" dur="500"/>
                                        <p:tgtEl>
                                          <p:spTgt spid="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Class="entr" nodeType="after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26" dur="500"/>
                                        <p:tgtEl>
                                          <p:spTgt spid="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Class="entr" nodeType="afterEffect" presetSubtype="12" presetID="18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3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Class="entr" nodeType="after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34" dur="500"/>
                                        <p:tgtEl>
                                          <p:spTgt spid="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39" dur="500"/>
                                        <p:tgtEl>
                                          <p:spTgt spid="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entr" nodeType="click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44" dur="500"/>
                                        <p:tgtEl>
                                          <p:spTgt spid="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click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49" dur="500"/>
                                        <p:tgtEl>
                                          <p:spTgt spid="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3" grpId="3"/>
      <p:bldP build="p" bldLvl="5" animBg="1" rev="0" advAuto="0" spid="100" grpId="1"/>
      <p:bldP build="whole" bldLvl="1" animBg="1" rev="0" advAuto="0" spid="102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I componenti dell’infiammazione acuta e cronica:…"/>
          <p:cNvSpPr txBox="1"/>
          <p:nvPr/>
        </p:nvSpPr>
        <p:spPr>
          <a:xfrm>
            <a:off x="45718" y="1"/>
            <a:ext cx="9052564" cy="13743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3000">
                <a:solidFill>
                  <a:srgbClr val="FFFF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t>I</a:t>
            </a:r>
            <a:r>
              <a:rPr>
                <a:solidFill>
                  <a:srgbClr val="FFFFFF"/>
                </a:solidFill>
              </a:rPr>
              <a:t> </a:t>
            </a:r>
            <a:r>
              <a:t>componenti dell’infiammazione acuta e cronica:</a:t>
            </a:r>
          </a:p>
          <a:p>
            <a:pPr algn="ctr">
              <a:defRPr sz="3000">
                <a:solidFill>
                  <a:srgbClr val="FFFF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t>cellule e proteine del </a:t>
            </a:r>
            <a:r>
              <a:rPr u="sng"/>
              <a:t>sangue</a:t>
            </a:r>
            <a:r>
              <a:t>, cellule dei </a:t>
            </a:r>
            <a:r>
              <a:rPr u="sng"/>
              <a:t>vasi</a:t>
            </a:r>
            <a:r>
              <a:t>, </a:t>
            </a:r>
          </a:p>
          <a:p>
            <a:pPr algn="ctr">
              <a:defRPr sz="3000">
                <a:solidFill>
                  <a:srgbClr val="FFFF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t>cellule e proteine della </a:t>
            </a:r>
            <a:r>
              <a:rPr u="sng"/>
              <a:t>matrice extracellulare</a:t>
            </a:r>
          </a:p>
        </p:txBody>
      </p:sp>
      <p:pic>
        <p:nvPicPr>
          <p:cNvPr id="106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311" y="1527175"/>
            <a:ext cx="8948740" cy="52149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Pulse">
  <a:themeElements>
    <a:clrScheme name="Pulse">
      <a:dk1>
        <a:srgbClr val="000066"/>
      </a:dk1>
      <a:lt1>
        <a:srgbClr val="666666"/>
      </a:lt1>
      <a:dk2>
        <a:srgbClr val="A7A7A7"/>
      </a:dk2>
      <a:lt2>
        <a:srgbClr val="535353"/>
      </a:lt2>
      <a:accent1>
        <a:srgbClr val="FF9900"/>
      </a:accent1>
      <a:accent2>
        <a:srgbClr val="000066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Pulse">
      <a:majorFont>
        <a:latin typeface="Helvetica"/>
        <a:ea typeface="Helvetica"/>
        <a:cs typeface="Helvetica"/>
      </a:majorFont>
      <a:minorFont>
        <a:latin typeface="Times New Roman"/>
        <a:ea typeface="Times New Roman"/>
        <a:cs typeface="Times New Roman"/>
      </a:minorFont>
    </a:fontScheme>
    <a:fmtScheme name="Puls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666666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chemeClr val="accent2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chemeClr val="accent2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Pulse">
  <a:themeElements>
    <a:clrScheme name="Puls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9900"/>
      </a:accent1>
      <a:accent2>
        <a:srgbClr val="000066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Pulse">
      <a:majorFont>
        <a:latin typeface="Helvetica"/>
        <a:ea typeface="Helvetica"/>
        <a:cs typeface="Helvetica"/>
      </a:majorFont>
      <a:minorFont>
        <a:latin typeface="Times New Roman"/>
        <a:ea typeface="Times New Roman"/>
        <a:cs typeface="Times New Roman"/>
      </a:minorFont>
    </a:fontScheme>
    <a:fmtScheme name="Puls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666666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chemeClr val="accent2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chemeClr val="accent2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