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rgbClr val="FFDDCA"/>
          </a:solidFill>
        </a:fill>
      </a:tcStyle>
    </a:wholeTbl>
    <a:band2H>
      <a:tcTxStyle b="def" i="def"/>
      <a:tcStyle>
        <a:tcBdr/>
        <a:fill>
          <a:solidFill>
            <a:srgbClr val="FFEFE6"/>
          </a:solidFill>
        </a:fill>
      </a:tcStyle>
    </a:band2H>
    <a:firstCol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381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381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381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381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381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381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 b="def" i="def"/>
      <a:tcStyle>
        <a:tcBdr/>
        <a:fill>
          <a:solidFill>
            <a:srgbClr val="666666"/>
          </a:solidFill>
        </a:fill>
      </a:tcStyle>
    </a:band2H>
    <a:firstCol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666"/>
          </a:solidFill>
        </a:fill>
      </a:tcStyle>
    </a:lastRow>
    <a:firstRow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rgbClr val="CACAD2"/>
          </a:solidFill>
        </a:fill>
      </a:tcStyle>
    </a:wholeTbl>
    <a:band2H>
      <a:tcTxStyle b="def" i="def"/>
      <a:tcStyle>
        <a:tcBdr/>
        <a:fill>
          <a:solidFill>
            <a:srgbClr val="E6E6EA"/>
          </a:solidFill>
        </a:fill>
      </a:tcStyle>
    </a:band2H>
    <a:firstCol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381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381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Polymorphs at margin of a vessel in acutely inflamed tissue.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umero diapositiva"/>
          <p:cNvSpPr txBox="1"/>
          <p:nvPr>
            <p:ph type="sldNum" sz="quarter" idx="2"/>
          </p:nvPr>
        </p:nvSpPr>
        <p:spPr>
          <a:xfrm>
            <a:off x="6296661" y="6218618"/>
            <a:ext cx="256539" cy="275465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orma"/>
          <p:cNvSpPr/>
          <p:nvPr/>
        </p:nvSpPr>
        <p:spPr>
          <a:xfrm>
            <a:off x="-9526" y="-7938"/>
            <a:ext cx="9163051" cy="104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04" name="Forma"/>
          <p:cNvSpPr/>
          <p:nvPr/>
        </p:nvSpPr>
        <p:spPr>
          <a:xfrm>
            <a:off x="4381500" y="-7939"/>
            <a:ext cx="4762501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grpSp>
        <p:nvGrpSpPr>
          <p:cNvPr id="107" name="Raggruppa"/>
          <p:cNvGrpSpPr/>
          <p:nvPr/>
        </p:nvGrpSpPr>
        <p:grpSpPr>
          <a:xfrm>
            <a:off x="-2" y="-12700"/>
            <a:ext cx="9144002" cy="1028701"/>
            <a:chOff x="0" y="0"/>
            <a:chExt cx="9144001" cy="1028700"/>
          </a:xfrm>
        </p:grpSpPr>
        <p:pic>
          <p:nvPicPr>
            <p:cNvPr id="105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18604" cy="1028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0800"/>
              <a:ext cx="9144001" cy="914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BF5F9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9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18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43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52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orma"/>
          <p:cNvSpPr/>
          <p:nvPr/>
        </p:nvSpPr>
        <p:spPr>
          <a:xfrm flipV="1" rot="420000">
            <a:off x="3165474" y="1108073"/>
            <a:ext cx="5257803" cy="4114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sx="100000" sy="100000" kx="0" ky="0" algn="b" rotWithShape="0" blurRad="63500" dist="38499" dir="750004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61" name="Triangolo"/>
          <p:cNvSpPr/>
          <p:nvPr/>
        </p:nvSpPr>
        <p:spPr>
          <a:xfrm flipV="1" rot="420000">
            <a:off x="8004174" y="5359400"/>
            <a:ext cx="155576" cy="15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sx="100000" sy="100000" kx="0" ky="0" algn="b" rotWithShape="0" blurRad="25400" dist="6350" dir="12899787">
              <a:srgbClr val="000000">
                <a:alpha val="46998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162" name="Forma"/>
          <p:cNvSpPr/>
          <p:nvPr/>
        </p:nvSpPr>
        <p:spPr>
          <a:xfrm flipV="1">
            <a:off x="-9526" y="5816599"/>
            <a:ext cx="9163051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63" name="Forma"/>
          <p:cNvSpPr/>
          <p:nvPr/>
        </p:nvSpPr>
        <p:spPr>
          <a:xfrm flipV="1">
            <a:off x="4381500" y="6250778"/>
            <a:ext cx="4762501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6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6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74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83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ttangolo"/>
          <p:cNvSpPr/>
          <p:nvPr/>
        </p:nvSpPr>
        <p:spPr>
          <a:xfrm>
            <a:off x="8809036" y="0"/>
            <a:ext cx="334964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92" name="Forma"/>
          <p:cNvSpPr/>
          <p:nvPr/>
        </p:nvSpPr>
        <p:spPr>
          <a:xfrm>
            <a:off x="-9525" y="4489449"/>
            <a:ext cx="5753101" cy="2366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1019" y="43"/>
                </a:lnTo>
                <a:lnTo>
                  <a:pt x="2116" y="130"/>
                </a:lnTo>
                <a:lnTo>
                  <a:pt x="2974" y="304"/>
                </a:lnTo>
                <a:lnTo>
                  <a:pt x="3874" y="522"/>
                </a:lnTo>
                <a:lnTo>
                  <a:pt x="4822" y="782"/>
                </a:lnTo>
                <a:lnTo>
                  <a:pt x="5704" y="1130"/>
                </a:lnTo>
                <a:lnTo>
                  <a:pt x="6670" y="1521"/>
                </a:lnTo>
                <a:lnTo>
                  <a:pt x="7516" y="1927"/>
                </a:lnTo>
                <a:lnTo>
                  <a:pt x="8589" y="2535"/>
                </a:lnTo>
                <a:lnTo>
                  <a:pt x="9525" y="3144"/>
                </a:lnTo>
                <a:lnTo>
                  <a:pt x="10508" y="3897"/>
                </a:lnTo>
                <a:lnTo>
                  <a:pt x="11247" y="4462"/>
                </a:lnTo>
                <a:lnTo>
                  <a:pt x="12427" y="5563"/>
                </a:lnTo>
                <a:lnTo>
                  <a:pt x="13291" y="6432"/>
                </a:lnTo>
                <a:lnTo>
                  <a:pt x="14638" y="7924"/>
                </a:lnTo>
                <a:lnTo>
                  <a:pt x="15890" y="9590"/>
                </a:lnTo>
                <a:lnTo>
                  <a:pt x="17040" y="11387"/>
                </a:lnTo>
                <a:lnTo>
                  <a:pt x="18155" y="13328"/>
                </a:lnTo>
                <a:lnTo>
                  <a:pt x="19031" y="15037"/>
                </a:lnTo>
                <a:lnTo>
                  <a:pt x="19860" y="16921"/>
                </a:lnTo>
                <a:lnTo>
                  <a:pt x="20503" y="18543"/>
                </a:lnTo>
                <a:lnTo>
                  <a:pt x="21004" y="19992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93" name="Forma"/>
          <p:cNvSpPr/>
          <p:nvPr/>
        </p:nvSpPr>
        <p:spPr>
          <a:xfrm>
            <a:off x="-1" y="3817937"/>
            <a:ext cx="8162927" cy="3017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18" y="4602"/>
                </a:moveTo>
                <a:lnTo>
                  <a:pt x="10359" y="3784"/>
                </a:lnTo>
                <a:lnTo>
                  <a:pt x="9250" y="2966"/>
                </a:lnTo>
                <a:lnTo>
                  <a:pt x="8103" y="2250"/>
                </a:lnTo>
                <a:lnTo>
                  <a:pt x="7120" y="1738"/>
                </a:lnTo>
                <a:lnTo>
                  <a:pt x="6024" y="1261"/>
                </a:lnTo>
                <a:lnTo>
                  <a:pt x="4990" y="852"/>
                </a:lnTo>
                <a:lnTo>
                  <a:pt x="4020" y="545"/>
                </a:lnTo>
                <a:lnTo>
                  <a:pt x="3138" y="341"/>
                </a:lnTo>
                <a:lnTo>
                  <a:pt x="2105" y="170"/>
                </a:lnTo>
                <a:lnTo>
                  <a:pt x="1033" y="34"/>
                </a:lnTo>
                <a:lnTo>
                  <a:pt x="0" y="0"/>
                </a:lnTo>
                <a:lnTo>
                  <a:pt x="0" y="3886"/>
                </a:lnTo>
                <a:lnTo>
                  <a:pt x="1424" y="3988"/>
                </a:lnTo>
                <a:lnTo>
                  <a:pt x="2546" y="4227"/>
                </a:lnTo>
                <a:lnTo>
                  <a:pt x="3579" y="4534"/>
                </a:lnTo>
                <a:lnTo>
                  <a:pt x="4486" y="4943"/>
                </a:lnTo>
                <a:lnTo>
                  <a:pt x="5356" y="5386"/>
                </a:lnTo>
                <a:lnTo>
                  <a:pt x="6490" y="6136"/>
                </a:lnTo>
                <a:lnTo>
                  <a:pt x="7397" y="6852"/>
                </a:lnTo>
                <a:lnTo>
                  <a:pt x="8280" y="7704"/>
                </a:lnTo>
                <a:lnTo>
                  <a:pt x="9099" y="8488"/>
                </a:lnTo>
                <a:lnTo>
                  <a:pt x="10069" y="9681"/>
                </a:lnTo>
                <a:lnTo>
                  <a:pt x="10976" y="10908"/>
                </a:lnTo>
                <a:lnTo>
                  <a:pt x="11896" y="12442"/>
                </a:lnTo>
                <a:lnTo>
                  <a:pt x="12653" y="13771"/>
                </a:lnTo>
                <a:lnTo>
                  <a:pt x="13383" y="15305"/>
                </a:lnTo>
                <a:lnTo>
                  <a:pt x="14077" y="17010"/>
                </a:lnTo>
                <a:lnTo>
                  <a:pt x="14618" y="18509"/>
                </a:lnTo>
                <a:lnTo>
                  <a:pt x="15173" y="20282"/>
                </a:lnTo>
                <a:lnTo>
                  <a:pt x="15538" y="21600"/>
                </a:lnTo>
                <a:lnTo>
                  <a:pt x="21600" y="21600"/>
                </a:lnTo>
                <a:lnTo>
                  <a:pt x="21323" y="20759"/>
                </a:lnTo>
                <a:lnTo>
                  <a:pt x="20869" y="19396"/>
                </a:lnTo>
                <a:lnTo>
                  <a:pt x="20151" y="17487"/>
                </a:lnTo>
                <a:lnTo>
                  <a:pt x="19395" y="15714"/>
                </a:lnTo>
                <a:lnTo>
                  <a:pt x="18525" y="13874"/>
                </a:lnTo>
                <a:lnTo>
                  <a:pt x="17580" y="12169"/>
                </a:lnTo>
                <a:lnTo>
                  <a:pt x="16635" y="10669"/>
                </a:lnTo>
                <a:lnTo>
                  <a:pt x="15576" y="9101"/>
                </a:lnTo>
                <a:lnTo>
                  <a:pt x="14669" y="7976"/>
                </a:lnTo>
                <a:lnTo>
                  <a:pt x="13572" y="6681"/>
                </a:lnTo>
                <a:lnTo>
                  <a:pt x="12451" y="5556"/>
                </a:lnTo>
                <a:lnTo>
                  <a:pt x="11418" y="4602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94" name="Forma"/>
          <p:cNvSpPr/>
          <p:nvPr/>
        </p:nvSpPr>
        <p:spPr>
          <a:xfrm>
            <a:off x="-1" y="3146424"/>
            <a:ext cx="9142415" cy="3689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151"/>
                </a:lnTo>
                <a:lnTo>
                  <a:pt x="2093" y="3318"/>
                </a:lnTo>
                <a:lnTo>
                  <a:pt x="3027" y="3485"/>
                </a:lnTo>
                <a:lnTo>
                  <a:pt x="3961" y="3708"/>
                </a:lnTo>
                <a:lnTo>
                  <a:pt x="4771" y="3959"/>
                </a:lnTo>
                <a:lnTo>
                  <a:pt x="5772" y="4322"/>
                </a:lnTo>
                <a:lnTo>
                  <a:pt x="6717" y="4740"/>
                </a:lnTo>
                <a:lnTo>
                  <a:pt x="7786" y="5298"/>
                </a:lnTo>
                <a:lnTo>
                  <a:pt x="8754" y="5855"/>
                </a:lnTo>
                <a:lnTo>
                  <a:pt x="9542" y="6385"/>
                </a:lnTo>
                <a:lnTo>
                  <a:pt x="10408" y="7054"/>
                </a:lnTo>
                <a:lnTo>
                  <a:pt x="11263" y="7779"/>
                </a:lnTo>
                <a:lnTo>
                  <a:pt x="12118" y="8588"/>
                </a:lnTo>
                <a:lnTo>
                  <a:pt x="12895" y="9341"/>
                </a:lnTo>
                <a:lnTo>
                  <a:pt x="13739" y="10317"/>
                </a:lnTo>
                <a:lnTo>
                  <a:pt x="14639" y="11460"/>
                </a:lnTo>
                <a:lnTo>
                  <a:pt x="15561" y="12770"/>
                </a:lnTo>
                <a:lnTo>
                  <a:pt x="16327" y="13997"/>
                </a:lnTo>
                <a:lnTo>
                  <a:pt x="16844" y="14890"/>
                </a:lnTo>
                <a:lnTo>
                  <a:pt x="17508" y="16172"/>
                </a:lnTo>
                <a:lnTo>
                  <a:pt x="18093" y="17427"/>
                </a:lnTo>
                <a:lnTo>
                  <a:pt x="18633" y="18737"/>
                </a:lnTo>
                <a:lnTo>
                  <a:pt x="19128" y="20020"/>
                </a:lnTo>
                <a:lnTo>
                  <a:pt x="19646" y="21600"/>
                </a:lnTo>
                <a:lnTo>
                  <a:pt x="21600" y="21600"/>
                </a:lnTo>
                <a:lnTo>
                  <a:pt x="21600" y="11571"/>
                </a:lnTo>
                <a:lnTo>
                  <a:pt x="20929" y="10400"/>
                </a:lnTo>
                <a:lnTo>
                  <a:pt x="20254" y="9480"/>
                </a:lnTo>
                <a:lnTo>
                  <a:pt x="19522" y="8532"/>
                </a:lnTo>
                <a:lnTo>
                  <a:pt x="18870" y="7779"/>
                </a:lnTo>
                <a:lnTo>
                  <a:pt x="18251" y="7166"/>
                </a:lnTo>
                <a:lnTo>
                  <a:pt x="17666" y="6608"/>
                </a:lnTo>
                <a:lnTo>
                  <a:pt x="17047" y="6051"/>
                </a:lnTo>
                <a:lnTo>
                  <a:pt x="16450" y="5577"/>
                </a:lnTo>
                <a:lnTo>
                  <a:pt x="15933" y="5130"/>
                </a:lnTo>
                <a:lnTo>
                  <a:pt x="14976" y="4489"/>
                </a:lnTo>
                <a:lnTo>
                  <a:pt x="14166" y="3931"/>
                </a:lnTo>
                <a:lnTo>
                  <a:pt x="13367" y="3485"/>
                </a:lnTo>
                <a:lnTo>
                  <a:pt x="12310" y="2900"/>
                </a:lnTo>
                <a:lnTo>
                  <a:pt x="11263" y="2426"/>
                </a:lnTo>
                <a:lnTo>
                  <a:pt x="10251" y="1980"/>
                </a:lnTo>
                <a:lnTo>
                  <a:pt x="9193" y="1589"/>
                </a:lnTo>
                <a:lnTo>
                  <a:pt x="8293" y="1283"/>
                </a:lnTo>
                <a:lnTo>
                  <a:pt x="7404" y="1004"/>
                </a:lnTo>
                <a:lnTo>
                  <a:pt x="6245" y="753"/>
                </a:lnTo>
                <a:lnTo>
                  <a:pt x="5390" y="558"/>
                </a:lnTo>
                <a:lnTo>
                  <a:pt x="4219" y="335"/>
                </a:lnTo>
                <a:lnTo>
                  <a:pt x="3106" y="195"/>
                </a:lnTo>
                <a:lnTo>
                  <a:pt x="2093" y="112"/>
                </a:lnTo>
                <a:lnTo>
                  <a:pt x="1058" y="2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95" name="Forma"/>
          <p:cNvSpPr/>
          <p:nvPr/>
        </p:nvSpPr>
        <p:spPr>
          <a:xfrm>
            <a:off x="-1" y="2460624"/>
            <a:ext cx="9142415" cy="2495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4823"/>
                </a:lnTo>
                <a:lnTo>
                  <a:pt x="1058" y="4905"/>
                </a:lnTo>
                <a:lnTo>
                  <a:pt x="2352" y="4988"/>
                </a:lnTo>
                <a:lnTo>
                  <a:pt x="3601" y="5153"/>
                </a:lnTo>
                <a:lnTo>
                  <a:pt x="4568" y="5400"/>
                </a:lnTo>
                <a:lnTo>
                  <a:pt x="5513" y="5647"/>
                </a:lnTo>
                <a:lnTo>
                  <a:pt x="6549" y="5977"/>
                </a:lnTo>
                <a:lnTo>
                  <a:pt x="7584" y="6348"/>
                </a:lnTo>
                <a:lnTo>
                  <a:pt x="8777" y="6925"/>
                </a:lnTo>
                <a:lnTo>
                  <a:pt x="9992" y="7544"/>
                </a:lnTo>
                <a:lnTo>
                  <a:pt x="11072" y="8203"/>
                </a:lnTo>
                <a:lnTo>
                  <a:pt x="12096" y="8904"/>
                </a:lnTo>
                <a:lnTo>
                  <a:pt x="13176" y="9728"/>
                </a:lnTo>
                <a:lnTo>
                  <a:pt x="13851" y="10305"/>
                </a:lnTo>
                <a:lnTo>
                  <a:pt x="14763" y="11130"/>
                </a:lnTo>
                <a:lnTo>
                  <a:pt x="15359" y="11748"/>
                </a:lnTo>
                <a:lnTo>
                  <a:pt x="16057" y="12490"/>
                </a:lnTo>
                <a:lnTo>
                  <a:pt x="16889" y="13479"/>
                </a:lnTo>
                <a:lnTo>
                  <a:pt x="17643" y="14469"/>
                </a:lnTo>
                <a:lnTo>
                  <a:pt x="18419" y="15540"/>
                </a:lnTo>
                <a:lnTo>
                  <a:pt x="19027" y="16447"/>
                </a:lnTo>
                <a:lnTo>
                  <a:pt x="19713" y="17602"/>
                </a:lnTo>
                <a:lnTo>
                  <a:pt x="20535" y="19250"/>
                </a:lnTo>
                <a:lnTo>
                  <a:pt x="21109" y="20363"/>
                </a:lnTo>
                <a:lnTo>
                  <a:pt x="21600" y="21600"/>
                </a:lnTo>
                <a:lnTo>
                  <a:pt x="21600" y="8698"/>
                </a:lnTo>
                <a:lnTo>
                  <a:pt x="20602" y="7832"/>
                </a:lnTo>
                <a:lnTo>
                  <a:pt x="19556" y="6884"/>
                </a:lnTo>
                <a:lnTo>
                  <a:pt x="18566" y="6101"/>
                </a:lnTo>
                <a:lnTo>
                  <a:pt x="17632" y="5441"/>
                </a:lnTo>
                <a:lnTo>
                  <a:pt x="16597" y="4782"/>
                </a:lnTo>
                <a:lnTo>
                  <a:pt x="15415" y="4040"/>
                </a:lnTo>
                <a:lnTo>
                  <a:pt x="14301" y="3463"/>
                </a:lnTo>
                <a:lnTo>
                  <a:pt x="13311" y="2927"/>
                </a:lnTo>
                <a:lnTo>
                  <a:pt x="12231" y="2515"/>
                </a:lnTo>
                <a:lnTo>
                  <a:pt x="11308" y="2102"/>
                </a:lnTo>
                <a:lnTo>
                  <a:pt x="10341" y="1773"/>
                </a:lnTo>
                <a:lnTo>
                  <a:pt x="9452" y="1443"/>
                </a:lnTo>
                <a:lnTo>
                  <a:pt x="8630" y="1195"/>
                </a:lnTo>
                <a:lnTo>
                  <a:pt x="7550" y="907"/>
                </a:lnTo>
                <a:lnTo>
                  <a:pt x="6492" y="660"/>
                </a:lnTo>
                <a:lnTo>
                  <a:pt x="5716" y="536"/>
                </a:lnTo>
                <a:lnTo>
                  <a:pt x="4726" y="371"/>
                </a:lnTo>
                <a:lnTo>
                  <a:pt x="3623" y="206"/>
                </a:lnTo>
                <a:lnTo>
                  <a:pt x="2678" y="165"/>
                </a:lnTo>
                <a:lnTo>
                  <a:pt x="1913" y="82"/>
                </a:lnTo>
                <a:lnTo>
                  <a:pt x="911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96" name="Forma"/>
          <p:cNvSpPr/>
          <p:nvPr/>
        </p:nvSpPr>
        <p:spPr>
          <a:xfrm>
            <a:off x="-1" y="1793875"/>
            <a:ext cx="9142415" cy="1538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7557"/>
                </a:lnTo>
                <a:lnTo>
                  <a:pt x="1193" y="7624"/>
                </a:lnTo>
                <a:lnTo>
                  <a:pt x="2217" y="7757"/>
                </a:lnTo>
                <a:lnTo>
                  <a:pt x="3173" y="7891"/>
                </a:lnTo>
                <a:lnTo>
                  <a:pt x="4028" y="8025"/>
                </a:lnTo>
                <a:lnTo>
                  <a:pt x="4928" y="8159"/>
                </a:lnTo>
                <a:lnTo>
                  <a:pt x="5997" y="8493"/>
                </a:lnTo>
                <a:lnTo>
                  <a:pt x="7167" y="8894"/>
                </a:lnTo>
                <a:lnTo>
                  <a:pt x="8405" y="9362"/>
                </a:lnTo>
                <a:lnTo>
                  <a:pt x="9823" y="10098"/>
                </a:lnTo>
                <a:lnTo>
                  <a:pt x="10836" y="10633"/>
                </a:lnTo>
                <a:lnTo>
                  <a:pt x="11916" y="11302"/>
                </a:lnTo>
                <a:lnTo>
                  <a:pt x="13120" y="12104"/>
                </a:lnTo>
                <a:lnTo>
                  <a:pt x="14301" y="13040"/>
                </a:lnTo>
                <a:lnTo>
                  <a:pt x="15168" y="13776"/>
                </a:lnTo>
                <a:lnTo>
                  <a:pt x="16372" y="14913"/>
                </a:lnTo>
                <a:lnTo>
                  <a:pt x="17564" y="16183"/>
                </a:lnTo>
                <a:lnTo>
                  <a:pt x="18678" y="17521"/>
                </a:lnTo>
                <a:lnTo>
                  <a:pt x="19758" y="18858"/>
                </a:lnTo>
                <a:lnTo>
                  <a:pt x="21176" y="20998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97" name="Forma"/>
          <p:cNvSpPr/>
          <p:nvPr/>
        </p:nvSpPr>
        <p:spPr>
          <a:xfrm>
            <a:off x="-1" y="-20638"/>
            <a:ext cx="9142415" cy="1681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35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366" y="0"/>
                </a:lnTo>
                <a:lnTo>
                  <a:pt x="19871" y="1713"/>
                </a:lnTo>
                <a:lnTo>
                  <a:pt x="19263" y="3243"/>
                </a:lnTo>
                <a:lnTo>
                  <a:pt x="18633" y="4528"/>
                </a:lnTo>
                <a:lnTo>
                  <a:pt x="18048" y="5446"/>
                </a:lnTo>
                <a:lnTo>
                  <a:pt x="17351" y="6608"/>
                </a:lnTo>
                <a:lnTo>
                  <a:pt x="16653" y="7465"/>
                </a:lnTo>
                <a:lnTo>
                  <a:pt x="15865" y="8444"/>
                </a:lnTo>
                <a:lnTo>
                  <a:pt x="14774" y="9546"/>
                </a:lnTo>
                <a:lnTo>
                  <a:pt x="13919" y="10280"/>
                </a:lnTo>
                <a:lnTo>
                  <a:pt x="12906" y="11075"/>
                </a:lnTo>
                <a:lnTo>
                  <a:pt x="11961" y="11810"/>
                </a:lnTo>
                <a:lnTo>
                  <a:pt x="10971" y="12360"/>
                </a:lnTo>
                <a:lnTo>
                  <a:pt x="10048" y="12911"/>
                </a:lnTo>
                <a:lnTo>
                  <a:pt x="9069" y="13339"/>
                </a:lnTo>
                <a:lnTo>
                  <a:pt x="8034" y="13768"/>
                </a:lnTo>
                <a:lnTo>
                  <a:pt x="7111" y="14135"/>
                </a:lnTo>
                <a:lnTo>
                  <a:pt x="6177" y="14441"/>
                </a:lnTo>
                <a:lnTo>
                  <a:pt x="5266" y="14686"/>
                </a:lnTo>
                <a:lnTo>
                  <a:pt x="4388" y="14930"/>
                </a:lnTo>
                <a:lnTo>
                  <a:pt x="3398" y="15053"/>
                </a:lnTo>
                <a:lnTo>
                  <a:pt x="2003" y="15236"/>
                </a:lnTo>
                <a:lnTo>
                  <a:pt x="754" y="15359"/>
                </a:lnTo>
                <a:lnTo>
                  <a:pt x="0" y="15359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98" name="Forma"/>
          <p:cNvSpPr/>
          <p:nvPr/>
        </p:nvSpPr>
        <p:spPr>
          <a:xfrm>
            <a:off x="0" y="-20638"/>
            <a:ext cx="8386764" cy="106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764"/>
                </a:moveTo>
                <a:lnTo>
                  <a:pt x="0" y="21600"/>
                </a:lnTo>
                <a:lnTo>
                  <a:pt x="1239" y="21600"/>
                </a:lnTo>
                <a:lnTo>
                  <a:pt x="2956" y="21311"/>
                </a:lnTo>
                <a:lnTo>
                  <a:pt x="4170" y="21021"/>
                </a:lnTo>
                <a:lnTo>
                  <a:pt x="5323" y="20636"/>
                </a:lnTo>
                <a:lnTo>
                  <a:pt x="6354" y="20250"/>
                </a:lnTo>
                <a:lnTo>
                  <a:pt x="7274" y="19768"/>
                </a:lnTo>
                <a:lnTo>
                  <a:pt x="8022" y="19479"/>
                </a:lnTo>
                <a:lnTo>
                  <a:pt x="8966" y="18900"/>
                </a:lnTo>
                <a:lnTo>
                  <a:pt x="10009" y="18321"/>
                </a:lnTo>
                <a:lnTo>
                  <a:pt x="11039" y="17550"/>
                </a:lnTo>
                <a:lnTo>
                  <a:pt x="11873" y="16971"/>
                </a:lnTo>
                <a:lnTo>
                  <a:pt x="12830" y="16007"/>
                </a:lnTo>
                <a:lnTo>
                  <a:pt x="13590" y="15236"/>
                </a:lnTo>
                <a:lnTo>
                  <a:pt x="14449" y="14368"/>
                </a:lnTo>
                <a:lnTo>
                  <a:pt x="15271" y="13500"/>
                </a:lnTo>
                <a:lnTo>
                  <a:pt x="16080" y="12343"/>
                </a:lnTo>
                <a:lnTo>
                  <a:pt x="16829" y="11282"/>
                </a:lnTo>
                <a:lnTo>
                  <a:pt x="17442" y="10221"/>
                </a:lnTo>
                <a:lnTo>
                  <a:pt x="18178" y="8968"/>
                </a:lnTo>
                <a:lnTo>
                  <a:pt x="18889" y="7618"/>
                </a:lnTo>
                <a:lnTo>
                  <a:pt x="19539" y="6171"/>
                </a:lnTo>
                <a:lnTo>
                  <a:pt x="20116" y="4725"/>
                </a:lnTo>
                <a:lnTo>
                  <a:pt x="20790" y="2893"/>
                </a:lnTo>
                <a:lnTo>
                  <a:pt x="21232" y="1350"/>
                </a:lnTo>
                <a:lnTo>
                  <a:pt x="21600" y="0"/>
                </a:lnTo>
                <a:lnTo>
                  <a:pt x="13088" y="0"/>
                </a:lnTo>
                <a:lnTo>
                  <a:pt x="12192" y="1832"/>
                </a:lnTo>
                <a:lnTo>
                  <a:pt x="11346" y="3471"/>
                </a:lnTo>
                <a:lnTo>
                  <a:pt x="10475" y="4821"/>
                </a:lnTo>
                <a:lnTo>
                  <a:pt x="9800" y="5882"/>
                </a:lnTo>
                <a:lnTo>
                  <a:pt x="9015" y="6846"/>
                </a:lnTo>
                <a:lnTo>
                  <a:pt x="8181" y="7811"/>
                </a:lnTo>
                <a:lnTo>
                  <a:pt x="7261" y="8775"/>
                </a:lnTo>
                <a:lnTo>
                  <a:pt x="6280" y="9546"/>
                </a:lnTo>
                <a:lnTo>
                  <a:pt x="5495" y="10029"/>
                </a:lnTo>
                <a:lnTo>
                  <a:pt x="4636" y="10607"/>
                </a:lnTo>
                <a:lnTo>
                  <a:pt x="3766" y="10993"/>
                </a:lnTo>
                <a:lnTo>
                  <a:pt x="2846" y="11379"/>
                </a:lnTo>
                <a:lnTo>
                  <a:pt x="2048" y="11571"/>
                </a:lnTo>
                <a:lnTo>
                  <a:pt x="1141" y="11764"/>
                </a:lnTo>
                <a:lnTo>
                  <a:pt x="405" y="11861"/>
                </a:lnTo>
                <a:lnTo>
                  <a:pt x="0" y="11764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99" name="Forma"/>
          <p:cNvSpPr/>
          <p:nvPr/>
        </p:nvSpPr>
        <p:spPr>
          <a:xfrm>
            <a:off x="0" y="-20638"/>
            <a:ext cx="4576764" cy="452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439" y="21600"/>
                </a:lnTo>
                <a:lnTo>
                  <a:pt x="2877" y="21373"/>
                </a:lnTo>
                <a:lnTo>
                  <a:pt x="4338" y="20918"/>
                </a:lnTo>
                <a:lnTo>
                  <a:pt x="7485" y="19554"/>
                </a:lnTo>
                <a:lnTo>
                  <a:pt x="8698" y="18644"/>
                </a:lnTo>
                <a:lnTo>
                  <a:pt x="9755" y="17735"/>
                </a:lnTo>
                <a:lnTo>
                  <a:pt x="10924" y="16825"/>
                </a:lnTo>
                <a:lnTo>
                  <a:pt x="12475" y="15234"/>
                </a:lnTo>
                <a:lnTo>
                  <a:pt x="14924" y="12051"/>
                </a:lnTo>
                <a:lnTo>
                  <a:pt x="17240" y="8867"/>
                </a:lnTo>
                <a:lnTo>
                  <a:pt x="19510" y="4547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200" name="Numero diapositiva"/>
          <p:cNvSpPr txBox="1"/>
          <p:nvPr>
            <p:ph type="sldNum" sz="quarter" idx="2"/>
          </p:nvPr>
        </p:nvSpPr>
        <p:spPr>
          <a:xfrm>
            <a:off x="8176262" y="6248400"/>
            <a:ext cx="281939" cy="287085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mero diapositiva"/>
          <p:cNvSpPr txBox="1"/>
          <p:nvPr>
            <p:ph type="sldNum" sz="quarter" idx="2"/>
          </p:nvPr>
        </p:nvSpPr>
        <p:spPr>
          <a:xfrm>
            <a:off x="6296661" y="6218618"/>
            <a:ext cx="256539" cy="275465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umero diapositiva"/>
          <p:cNvSpPr txBox="1"/>
          <p:nvPr>
            <p:ph type="sldNum" sz="quarter" idx="2"/>
          </p:nvPr>
        </p:nvSpPr>
        <p:spPr>
          <a:xfrm>
            <a:off x="8384895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8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olo Testo"/>
          <p:cNvSpPr txBox="1"/>
          <p:nvPr>
            <p:ph type="title"/>
          </p:nvPr>
        </p:nvSpPr>
        <p:spPr>
          <a:xfrm>
            <a:off x="677862" y="609600"/>
            <a:ext cx="7788276" cy="1143000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29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7" name="Corpo livello uno…"/>
          <p:cNvSpPr txBox="1"/>
          <p:nvPr>
            <p:ph type="body" idx="1"/>
          </p:nvPr>
        </p:nvSpPr>
        <p:spPr>
          <a:xfrm>
            <a:off x="677862" y="1981200"/>
            <a:ext cx="7788276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SzPct val="10000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83771" indent="-326571">
              <a:spcBef>
                <a:spcPts val="700"/>
              </a:spcBef>
              <a:buClrTx/>
              <a:buSzPct val="100000"/>
              <a:buChar char="–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1219200" indent="-304800">
              <a:spcBef>
                <a:spcPts val="700"/>
              </a:spcBef>
              <a:buClrTx/>
              <a:buSzPct val="100000"/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1737360" indent="-365760">
              <a:spcBef>
                <a:spcPts val="700"/>
              </a:spcBef>
              <a:buClrTx/>
              <a:buSzPct val="100000"/>
              <a:buChar char="–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2235200" indent="-406400">
              <a:spcBef>
                <a:spcPts val="700"/>
              </a:spcBef>
              <a:buClrTx/>
              <a:buSzPct val="10000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8" name="Numero diapositiva"/>
          <p:cNvSpPr txBox="1"/>
          <p:nvPr>
            <p:ph type="sldNum" sz="quarter" idx="2"/>
          </p:nvPr>
        </p:nvSpPr>
        <p:spPr>
          <a:xfrm>
            <a:off x="6296661" y="6218618"/>
            <a:ext cx="256539" cy="275465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203F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Numero diapositiva"/>
          <p:cNvSpPr txBox="1"/>
          <p:nvPr>
            <p:ph type="sldNum" sz="quarter" idx="2"/>
          </p:nvPr>
        </p:nvSpPr>
        <p:spPr>
          <a:xfrm>
            <a:off x="8384895" y="6432654"/>
            <a:ext cx="301907" cy="28882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tangolo"/>
          <p:cNvSpPr/>
          <p:nvPr/>
        </p:nvSpPr>
        <p:spPr>
          <a:xfrm>
            <a:off x="8809036" y="0"/>
            <a:ext cx="334964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3" name="Forma"/>
          <p:cNvSpPr/>
          <p:nvPr/>
        </p:nvSpPr>
        <p:spPr>
          <a:xfrm>
            <a:off x="-9525" y="4489449"/>
            <a:ext cx="5753101" cy="2366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1019" y="43"/>
                </a:lnTo>
                <a:lnTo>
                  <a:pt x="2116" y="130"/>
                </a:lnTo>
                <a:lnTo>
                  <a:pt x="2974" y="304"/>
                </a:lnTo>
                <a:lnTo>
                  <a:pt x="3874" y="522"/>
                </a:lnTo>
                <a:lnTo>
                  <a:pt x="4822" y="782"/>
                </a:lnTo>
                <a:lnTo>
                  <a:pt x="5704" y="1130"/>
                </a:lnTo>
                <a:lnTo>
                  <a:pt x="6670" y="1521"/>
                </a:lnTo>
                <a:lnTo>
                  <a:pt x="7516" y="1927"/>
                </a:lnTo>
                <a:lnTo>
                  <a:pt x="8589" y="2535"/>
                </a:lnTo>
                <a:lnTo>
                  <a:pt x="9525" y="3144"/>
                </a:lnTo>
                <a:lnTo>
                  <a:pt x="10508" y="3897"/>
                </a:lnTo>
                <a:lnTo>
                  <a:pt x="11247" y="4462"/>
                </a:lnTo>
                <a:lnTo>
                  <a:pt x="12427" y="5563"/>
                </a:lnTo>
                <a:lnTo>
                  <a:pt x="13291" y="6432"/>
                </a:lnTo>
                <a:lnTo>
                  <a:pt x="14638" y="7924"/>
                </a:lnTo>
                <a:lnTo>
                  <a:pt x="15890" y="9590"/>
                </a:lnTo>
                <a:lnTo>
                  <a:pt x="17040" y="11387"/>
                </a:lnTo>
                <a:lnTo>
                  <a:pt x="18155" y="13328"/>
                </a:lnTo>
                <a:lnTo>
                  <a:pt x="19031" y="15037"/>
                </a:lnTo>
                <a:lnTo>
                  <a:pt x="19860" y="16921"/>
                </a:lnTo>
                <a:lnTo>
                  <a:pt x="20503" y="18543"/>
                </a:lnTo>
                <a:lnTo>
                  <a:pt x="21004" y="19992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4" name="Forma"/>
          <p:cNvSpPr/>
          <p:nvPr/>
        </p:nvSpPr>
        <p:spPr>
          <a:xfrm>
            <a:off x="-1" y="3817937"/>
            <a:ext cx="8162927" cy="3017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18" y="4602"/>
                </a:moveTo>
                <a:lnTo>
                  <a:pt x="10359" y="3784"/>
                </a:lnTo>
                <a:lnTo>
                  <a:pt x="9250" y="2966"/>
                </a:lnTo>
                <a:lnTo>
                  <a:pt x="8103" y="2250"/>
                </a:lnTo>
                <a:lnTo>
                  <a:pt x="7120" y="1738"/>
                </a:lnTo>
                <a:lnTo>
                  <a:pt x="6024" y="1261"/>
                </a:lnTo>
                <a:lnTo>
                  <a:pt x="4990" y="852"/>
                </a:lnTo>
                <a:lnTo>
                  <a:pt x="4020" y="545"/>
                </a:lnTo>
                <a:lnTo>
                  <a:pt x="3138" y="341"/>
                </a:lnTo>
                <a:lnTo>
                  <a:pt x="2105" y="170"/>
                </a:lnTo>
                <a:lnTo>
                  <a:pt x="1033" y="34"/>
                </a:lnTo>
                <a:lnTo>
                  <a:pt x="0" y="0"/>
                </a:lnTo>
                <a:lnTo>
                  <a:pt x="0" y="3886"/>
                </a:lnTo>
                <a:lnTo>
                  <a:pt x="1424" y="3988"/>
                </a:lnTo>
                <a:lnTo>
                  <a:pt x="2546" y="4227"/>
                </a:lnTo>
                <a:lnTo>
                  <a:pt x="3579" y="4534"/>
                </a:lnTo>
                <a:lnTo>
                  <a:pt x="4486" y="4943"/>
                </a:lnTo>
                <a:lnTo>
                  <a:pt x="5356" y="5386"/>
                </a:lnTo>
                <a:lnTo>
                  <a:pt x="6490" y="6136"/>
                </a:lnTo>
                <a:lnTo>
                  <a:pt x="7397" y="6852"/>
                </a:lnTo>
                <a:lnTo>
                  <a:pt x="8280" y="7704"/>
                </a:lnTo>
                <a:lnTo>
                  <a:pt x="9099" y="8488"/>
                </a:lnTo>
                <a:lnTo>
                  <a:pt x="10069" y="9681"/>
                </a:lnTo>
                <a:lnTo>
                  <a:pt x="10976" y="10908"/>
                </a:lnTo>
                <a:lnTo>
                  <a:pt x="11896" y="12442"/>
                </a:lnTo>
                <a:lnTo>
                  <a:pt x="12653" y="13771"/>
                </a:lnTo>
                <a:lnTo>
                  <a:pt x="13383" y="15305"/>
                </a:lnTo>
                <a:lnTo>
                  <a:pt x="14077" y="17010"/>
                </a:lnTo>
                <a:lnTo>
                  <a:pt x="14618" y="18509"/>
                </a:lnTo>
                <a:lnTo>
                  <a:pt x="15173" y="20282"/>
                </a:lnTo>
                <a:lnTo>
                  <a:pt x="15538" y="21600"/>
                </a:lnTo>
                <a:lnTo>
                  <a:pt x="21600" y="21600"/>
                </a:lnTo>
                <a:lnTo>
                  <a:pt x="21323" y="20759"/>
                </a:lnTo>
                <a:lnTo>
                  <a:pt x="20869" y="19396"/>
                </a:lnTo>
                <a:lnTo>
                  <a:pt x="20151" y="17487"/>
                </a:lnTo>
                <a:lnTo>
                  <a:pt x="19395" y="15714"/>
                </a:lnTo>
                <a:lnTo>
                  <a:pt x="18525" y="13874"/>
                </a:lnTo>
                <a:lnTo>
                  <a:pt x="17580" y="12169"/>
                </a:lnTo>
                <a:lnTo>
                  <a:pt x="16635" y="10669"/>
                </a:lnTo>
                <a:lnTo>
                  <a:pt x="15576" y="9101"/>
                </a:lnTo>
                <a:lnTo>
                  <a:pt x="14669" y="7976"/>
                </a:lnTo>
                <a:lnTo>
                  <a:pt x="13572" y="6681"/>
                </a:lnTo>
                <a:lnTo>
                  <a:pt x="12451" y="5556"/>
                </a:lnTo>
                <a:lnTo>
                  <a:pt x="11418" y="4602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5" name="Forma"/>
          <p:cNvSpPr/>
          <p:nvPr/>
        </p:nvSpPr>
        <p:spPr>
          <a:xfrm>
            <a:off x="-1" y="3146424"/>
            <a:ext cx="9142415" cy="3689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151"/>
                </a:lnTo>
                <a:lnTo>
                  <a:pt x="2093" y="3318"/>
                </a:lnTo>
                <a:lnTo>
                  <a:pt x="3027" y="3485"/>
                </a:lnTo>
                <a:lnTo>
                  <a:pt x="3961" y="3708"/>
                </a:lnTo>
                <a:lnTo>
                  <a:pt x="4771" y="3959"/>
                </a:lnTo>
                <a:lnTo>
                  <a:pt x="5772" y="4322"/>
                </a:lnTo>
                <a:lnTo>
                  <a:pt x="6717" y="4740"/>
                </a:lnTo>
                <a:lnTo>
                  <a:pt x="7786" y="5298"/>
                </a:lnTo>
                <a:lnTo>
                  <a:pt x="8754" y="5855"/>
                </a:lnTo>
                <a:lnTo>
                  <a:pt x="9542" y="6385"/>
                </a:lnTo>
                <a:lnTo>
                  <a:pt x="10408" y="7054"/>
                </a:lnTo>
                <a:lnTo>
                  <a:pt x="11263" y="7779"/>
                </a:lnTo>
                <a:lnTo>
                  <a:pt x="12118" y="8588"/>
                </a:lnTo>
                <a:lnTo>
                  <a:pt x="12895" y="9341"/>
                </a:lnTo>
                <a:lnTo>
                  <a:pt x="13739" y="10317"/>
                </a:lnTo>
                <a:lnTo>
                  <a:pt x="14639" y="11460"/>
                </a:lnTo>
                <a:lnTo>
                  <a:pt x="15561" y="12770"/>
                </a:lnTo>
                <a:lnTo>
                  <a:pt x="16327" y="13997"/>
                </a:lnTo>
                <a:lnTo>
                  <a:pt x="16844" y="14890"/>
                </a:lnTo>
                <a:lnTo>
                  <a:pt x="17508" y="16172"/>
                </a:lnTo>
                <a:lnTo>
                  <a:pt x="18093" y="17427"/>
                </a:lnTo>
                <a:lnTo>
                  <a:pt x="18633" y="18737"/>
                </a:lnTo>
                <a:lnTo>
                  <a:pt x="19128" y="20020"/>
                </a:lnTo>
                <a:lnTo>
                  <a:pt x="19646" y="21600"/>
                </a:lnTo>
                <a:lnTo>
                  <a:pt x="21600" y="21600"/>
                </a:lnTo>
                <a:lnTo>
                  <a:pt x="21600" y="11571"/>
                </a:lnTo>
                <a:lnTo>
                  <a:pt x="20929" y="10400"/>
                </a:lnTo>
                <a:lnTo>
                  <a:pt x="20254" y="9480"/>
                </a:lnTo>
                <a:lnTo>
                  <a:pt x="19522" y="8532"/>
                </a:lnTo>
                <a:lnTo>
                  <a:pt x="18870" y="7779"/>
                </a:lnTo>
                <a:lnTo>
                  <a:pt x="18251" y="7166"/>
                </a:lnTo>
                <a:lnTo>
                  <a:pt x="17666" y="6608"/>
                </a:lnTo>
                <a:lnTo>
                  <a:pt x="17047" y="6051"/>
                </a:lnTo>
                <a:lnTo>
                  <a:pt x="16450" y="5577"/>
                </a:lnTo>
                <a:lnTo>
                  <a:pt x="15933" y="5130"/>
                </a:lnTo>
                <a:lnTo>
                  <a:pt x="14976" y="4489"/>
                </a:lnTo>
                <a:lnTo>
                  <a:pt x="14166" y="3931"/>
                </a:lnTo>
                <a:lnTo>
                  <a:pt x="13367" y="3485"/>
                </a:lnTo>
                <a:lnTo>
                  <a:pt x="12310" y="2900"/>
                </a:lnTo>
                <a:lnTo>
                  <a:pt x="11263" y="2426"/>
                </a:lnTo>
                <a:lnTo>
                  <a:pt x="10251" y="1980"/>
                </a:lnTo>
                <a:lnTo>
                  <a:pt x="9193" y="1589"/>
                </a:lnTo>
                <a:lnTo>
                  <a:pt x="8293" y="1283"/>
                </a:lnTo>
                <a:lnTo>
                  <a:pt x="7404" y="1004"/>
                </a:lnTo>
                <a:lnTo>
                  <a:pt x="6245" y="753"/>
                </a:lnTo>
                <a:lnTo>
                  <a:pt x="5390" y="558"/>
                </a:lnTo>
                <a:lnTo>
                  <a:pt x="4219" y="335"/>
                </a:lnTo>
                <a:lnTo>
                  <a:pt x="3106" y="195"/>
                </a:lnTo>
                <a:lnTo>
                  <a:pt x="2093" y="112"/>
                </a:lnTo>
                <a:lnTo>
                  <a:pt x="1058" y="2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6" name="Forma"/>
          <p:cNvSpPr/>
          <p:nvPr/>
        </p:nvSpPr>
        <p:spPr>
          <a:xfrm>
            <a:off x="-1" y="2460624"/>
            <a:ext cx="9142415" cy="2495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4823"/>
                </a:lnTo>
                <a:lnTo>
                  <a:pt x="1058" y="4905"/>
                </a:lnTo>
                <a:lnTo>
                  <a:pt x="2352" y="4988"/>
                </a:lnTo>
                <a:lnTo>
                  <a:pt x="3601" y="5153"/>
                </a:lnTo>
                <a:lnTo>
                  <a:pt x="4568" y="5400"/>
                </a:lnTo>
                <a:lnTo>
                  <a:pt x="5513" y="5647"/>
                </a:lnTo>
                <a:lnTo>
                  <a:pt x="6549" y="5977"/>
                </a:lnTo>
                <a:lnTo>
                  <a:pt x="7584" y="6348"/>
                </a:lnTo>
                <a:lnTo>
                  <a:pt x="8777" y="6925"/>
                </a:lnTo>
                <a:lnTo>
                  <a:pt x="9992" y="7544"/>
                </a:lnTo>
                <a:lnTo>
                  <a:pt x="11072" y="8203"/>
                </a:lnTo>
                <a:lnTo>
                  <a:pt x="12096" y="8904"/>
                </a:lnTo>
                <a:lnTo>
                  <a:pt x="13176" y="9728"/>
                </a:lnTo>
                <a:lnTo>
                  <a:pt x="13851" y="10305"/>
                </a:lnTo>
                <a:lnTo>
                  <a:pt x="14763" y="11130"/>
                </a:lnTo>
                <a:lnTo>
                  <a:pt x="15359" y="11748"/>
                </a:lnTo>
                <a:lnTo>
                  <a:pt x="16057" y="12490"/>
                </a:lnTo>
                <a:lnTo>
                  <a:pt x="16889" y="13479"/>
                </a:lnTo>
                <a:lnTo>
                  <a:pt x="17643" y="14469"/>
                </a:lnTo>
                <a:lnTo>
                  <a:pt x="18419" y="15540"/>
                </a:lnTo>
                <a:lnTo>
                  <a:pt x="19027" y="16447"/>
                </a:lnTo>
                <a:lnTo>
                  <a:pt x="19713" y="17602"/>
                </a:lnTo>
                <a:lnTo>
                  <a:pt x="20535" y="19250"/>
                </a:lnTo>
                <a:lnTo>
                  <a:pt x="21109" y="20363"/>
                </a:lnTo>
                <a:lnTo>
                  <a:pt x="21600" y="21600"/>
                </a:lnTo>
                <a:lnTo>
                  <a:pt x="21600" y="8698"/>
                </a:lnTo>
                <a:lnTo>
                  <a:pt x="20602" y="7832"/>
                </a:lnTo>
                <a:lnTo>
                  <a:pt x="19556" y="6884"/>
                </a:lnTo>
                <a:lnTo>
                  <a:pt x="18566" y="6101"/>
                </a:lnTo>
                <a:lnTo>
                  <a:pt x="17632" y="5441"/>
                </a:lnTo>
                <a:lnTo>
                  <a:pt x="16597" y="4782"/>
                </a:lnTo>
                <a:lnTo>
                  <a:pt x="15415" y="4040"/>
                </a:lnTo>
                <a:lnTo>
                  <a:pt x="14301" y="3463"/>
                </a:lnTo>
                <a:lnTo>
                  <a:pt x="13311" y="2927"/>
                </a:lnTo>
                <a:lnTo>
                  <a:pt x="12231" y="2515"/>
                </a:lnTo>
                <a:lnTo>
                  <a:pt x="11308" y="2102"/>
                </a:lnTo>
                <a:lnTo>
                  <a:pt x="10341" y="1773"/>
                </a:lnTo>
                <a:lnTo>
                  <a:pt x="9452" y="1443"/>
                </a:lnTo>
                <a:lnTo>
                  <a:pt x="8630" y="1195"/>
                </a:lnTo>
                <a:lnTo>
                  <a:pt x="7550" y="907"/>
                </a:lnTo>
                <a:lnTo>
                  <a:pt x="6492" y="660"/>
                </a:lnTo>
                <a:lnTo>
                  <a:pt x="5716" y="536"/>
                </a:lnTo>
                <a:lnTo>
                  <a:pt x="4726" y="371"/>
                </a:lnTo>
                <a:lnTo>
                  <a:pt x="3623" y="206"/>
                </a:lnTo>
                <a:lnTo>
                  <a:pt x="2678" y="165"/>
                </a:lnTo>
                <a:lnTo>
                  <a:pt x="1913" y="82"/>
                </a:lnTo>
                <a:lnTo>
                  <a:pt x="911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7" name="Forma"/>
          <p:cNvSpPr/>
          <p:nvPr/>
        </p:nvSpPr>
        <p:spPr>
          <a:xfrm>
            <a:off x="-1" y="1793875"/>
            <a:ext cx="9142415" cy="1538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7557"/>
                </a:lnTo>
                <a:lnTo>
                  <a:pt x="1193" y="7624"/>
                </a:lnTo>
                <a:lnTo>
                  <a:pt x="2217" y="7757"/>
                </a:lnTo>
                <a:lnTo>
                  <a:pt x="3173" y="7891"/>
                </a:lnTo>
                <a:lnTo>
                  <a:pt x="4028" y="8025"/>
                </a:lnTo>
                <a:lnTo>
                  <a:pt x="4928" y="8159"/>
                </a:lnTo>
                <a:lnTo>
                  <a:pt x="5997" y="8493"/>
                </a:lnTo>
                <a:lnTo>
                  <a:pt x="7167" y="8894"/>
                </a:lnTo>
                <a:lnTo>
                  <a:pt x="8405" y="9362"/>
                </a:lnTo>
                <a:lnTo>
                  <a:pt x="9823" y="10098"/>
                </a:lnTo>
                <a:lnTo>
                  <a:pt x="10836" y="10633"/>
                </a:lnTo>
                <a:lnTo>
                  <a:pt x="11916" y="11302"/>
                </a:lnTo>
                <a:lnTo>
                  <a:pt x="13120" y="12104"/>
                </a:lnTo>
                <a:lnTo>
                  <a:pt x="14301" y="13040"/>
                </a:lnTo>
                <a:lnTo>
                  <a:pt x="15168" y="13776"/>
                </a:lnTo>
                <a:lnTo>
                  <a:pt x="16372" y="14913"/>
                </a:lnTo>
                <a:lnTo>
                  <a:pt x="17564" y="16183"/>
                </a:lnTo>
                <a:lnTo>
                  <a:pt x="18678" y="17521"/>
                </a:lnTo>
                <a:lnTo>
                  <a:pt x="19758" y="18858"/>
                </a:lnTo>
                <a:lnTo>
                  <a:pt x="21176" y="20998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8" name="Forma"/>
          <p:cNvSpPr/>
          <p:nvPr/>
        </p:nvSpPr>
        <p:spPr>
          <a:xfrm>
            <a:off x="-1" y="-20638"/>
            <a:ext cx="9142415" cy="1681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35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366" y="0"/>
                </a:lnTo>
                <a:lnTo>
                  <a:pt x="19871" y="1713"/>
                </a:lnTo>
                <a:lnTo>
                  <a:pt x="19263" y="3243"/>
                </a:lnTo>
                <a:lnTo>
                  <a:pt x="18633" y="4528"/>
                </a:lnTo>
                <a:lnTo>
                  <a:pt x="18048" y="5446"/>
                </a:lnTo>
                <a:lnTo>
                  <a:pt x="17351" y="6608"/>
                </a:lnTo>
                <a:lnTo>
                  <a:pt x="16653" y="7465"/>
                </a:lnTo>
                <a:lnTo>
                  <a:pt x="15865" y="8444"/>
                </a:lnTo>
                <a:lnTo>
                  <a:pt x="14774" y="9546"/>
                </a:lnTo>
                <a:lnTo>
                  <a:pt x="13919" y="10280"/>
                </a:lnTo>
                <a:lnTo>
                  <a:pt x="12906" y="11075"/>
                </a:lnTo>
                <a:lnTo>
                  <a:pt x="11961" y="11810"/>
                </a:lnTo>
                <a:lnTo>
                  <a:pt x="10971" y="12360"/>
                </a:lnTo>
                <a:lnTo>
                  <a:pt x="10048" y="12911"/>
                </a:lnTo>
                <a:lnTo>
                  <a:pt x="9069" y="13339"/>
                </a:lnTo>
                <a:lnTo>
                  <a:pt x="8034" y="13768"/>
                </a:lnTo>
                <a:lnTo>
                  <a:pt x="7111" y="14135"/>
                </a:lnTo>
                <a:lnTo>
                  <a:pt x="6177" y="14441"/>
                </a:lnTo>
                <a:lnTo>
                  <a:pt x="5266" y="14686"/>
                </a:lnTo>
                <a:lnTo>
                  <a:pt x="4388" y="14930"/>
                </a:lnTo>
                <a:lnTo>
                  <a:pt x="3398" y="15053"/>
                </a:lnTo>
                <a:lnTo>
                  <a:pt x="2003" y="15236"/>
                </a:lnTo>
                <a:lnTo>
                  <a:pt x="754" y="15359"/>
                </a:lnTo>
                <a:lnTo>
                  <a:pt x="0" y="15359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9" name="Forma"/>
          <p:cNvSpPr/>
          <p:nvPr/>
        </p:nvSpPr>
        <p:spPr>
          <a:xfrm>
            <a:off x="0" y="-20638"/>
            <a:ext cx="8386764" cy="106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764"/>
                </a:moveTo>
                <a:lnTo>
                  <a:pt x="0" y="21600"/>
                </a:lnTo>
                <a:lnTo>
                  <a:pt x="1239" y="21600"/>
                </a:lnTo>
                <a:lnTo>
                  <a:pt x="2956" y="21311"/>
                </a:lnTo>
                <a:lnTo>
                  <a:pt x="4170" y="21021"/>
                </a:lnTo>
                <a:lnTo>
                  <a:pt x="5323" y="20636"/>
                </a:lnTo>
                <a:lnTo>
                  <a:pt x="6354" y="20250"/>
                </a:lnTo>
                <a:lnTo>
                  <a:pt x="7274" y="19768"/>
                </a:lnTo>
                <a:lnTo>
                  <a:pt x="8022" y="19479"/>
                </a:lnTo>
                <a:lnTo>
                  <a:pt x="8966" y="18900"/>
                </a:lnTo>
                <a:lnTo>
                  <a:pt x="10009" y="18321"/>
                </a:lnTo>
                <a:lnTo>
                  <a:pt x="11039" y="17550"/>
                </a:lnTo>
                <a:lnTo>
                  <a:pt x="11873" y="16971"/>
                </a:lnTo>
                <a:lnTo>
                  <a:pt x="12830" y="16007"/>
                </a:lnTo>
                <a:lnTo>
                  <a:pt x="13590" y="15236"/>
                </a:lnTo>
                <a:lnTo>
                  <a:pt x="14449" y="14368"/>
                </a:lnTo>
                <a:lnTo>
                  <a:pt x="15271" y="13500"/>
                </a:lnTo>
                <a:lnTo>
                  <a:pt x="16080" y="12343"/>
                </a:lnTo>
                <a:lnTo>
                  <a:pt x="16829" y="11282"/>
                </a:lnTo>
                <a:lnTo>
                  <a:pt x="17442" y="10221"/>
                </a:lnTo>
                <a:lnTo>
                  <a:pt x="18178" y="8968"/>
                </a:lnTo>
                <a:lnTo>
                  <a:pt x="18889" y="7618"/>
                </a:lnTo>
                <a:lnTo>
                  <a:pt x="19539" y="6171"/>
                </a:lnTo>
                <a:lnTo>
                  <a:pt x="20116" y="4725"/>
                </a:lnTo>
                <a:lnTo>
                  <a:pt x="20790" y="2893"/>
                </a:lnTo>
                <a:lnTo>
                  <a:pt x="21232" y="1350"/>
                </a:lnTo>
                <a:lnTo>
                  <a:pt x="21600" y="0"/>
                </a:lnTo>
                <a:lnTo>
                  <a:pt x="13088" y="0"/>
                </a:lnTo>
                <a:lnTo>
                  <a:pt x="12192" y="1832"/>
                </a:lnTo>
                <a:lnTo>
                  <a:pt x="11346" y="3471"/>
                </a:lnTo>
                <a:lnTo>
                  <a:pt x="10475" y="4821"/>
                </a:lnTo>
                <a:lnTo>
                  <a:pt x="9800" y="5882"/>
                </a:lnTo>
                <a:lnTo>
                  <a:pt x="9015" y="6846"/>
                </a:lnTo>
                <a:lnTo>
                  <a:pt x="8181" y="7811"/>
                </a:lnTo>
                <a:lnTo>
                  <a:pt x="7261" y="8775"/>
                </a:lnTo>
                <a:lnTo>
                  <a:pt x="6280" y="9546"/>
                </a:lnTo>
                <a:lnTo>
                  <a:pt x="5495" y="10029"/>
                </a:lnTo>
                <a:lnTo>
                  <a:pt x="4636" y="10607"/>
                </a:lnTo>
                <a:lnTo>
                  <a:pt x="3766" y="10993"/>
                </a:lnTo>
                <a:lnTo>
                  <a:pt x="2846" y="11379"/>
                </a:lnTo>
                <a:lnTo>
                  <a:pt x="2048" y="11571"/>
                </a:lnTo>
                <a:lnTo>
                  <a:pt x="1141" y="11764"/>
                </a:lnTo>
                <a:lnTo>
                  <a:pt x="405" y="11861"/>
                </a:lnTo>
                <a:lnTo>
                  <a:pt x="0" y="11764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70" name="Forma"/>
          <p:cNvSpPr/>
          <p:nvPr/>
        </p:nvSpPr>
        <p:spPr>
          <a:xfrm>
            <a:off x="0" y="-20638"/>
            <a:ext cx="4576764" cy="452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439" y="21600"/>
                </a:lnTo>
                <a:lnTo>
                  <a:pt x="2877" y="21373"/>
                </a:lnTo>
                <a:lnTo>
                  <a:pt x="4338" y="20918"/>
                </a:lnTo>
                <a:lnTo>
                  <a:pt x="7485" y="19554"/>
                </a:lnTo>
                <a:lnTo>
                  <a:pt x="8698" y="18644"/>
                </a:lnTo>
                <a:lnTo>
                  <a:pt x="9755" y="17735"/>
                </a:lnTo>
                <a:lnTo>
                  <a:pt x="10924" y="16825"/>
                </a:lnTo>
                <a:lnTo>
                  <a:pt x="12475" y="15234"/>
                </a:lnTo>
                <a:lnTo>
                  <a:pt x="14924" y="12051"/>
                </a:lnTo>
                <a:lnTo>
                  <a:pt x="17240" y="8867"/>
                </a:lnTo>
                <a:lnTo>
                  <a:pt x="19510" y="4547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71" name="Titolo Testo"/>
          <p:cNvSpPr txBox="1"/>
          <p:nvPr>
            <p:ph type="title"/>
          </p:nvPr>
        </p:nvSpPr>
        <p:spPr>
          <a:xfrm>
            <a:off x="677862" y="609600"/>
            <a:ext cx="7788276" cy="1143000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29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72" name="Corpo livello uno…"/>
          <p:cNvSpPr txBox="1"/>
          <p:nvPr>
            <p:ph type="body" idx="1"/>
          </p:nvPr>
        </p:nvSpPr>
        <p:spPr>
          <a:xfrm>
            <a:off x="677862" y="1981200"/>
            <a:ext cx="7788276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SzPct val="10000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83771" indent="-326571">
              <a:spcBef>
                <a:spcPts val="700"/>
              </a:spcBef>
              <a:buClrTx/>
              <a:buSzPct val="100000"/>
              <a:buChar char="–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1219200" indent="-304800">
              <a:spcBef>
                <a:spcPts val="700"/>
              </a:spcBef>
              <a:buClrTx/>
              <a:buSzPct val="100000"/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1737360" indent="-365760">
              <a:spcBef>
                <a:spcPts val="700"/>
              </a:spcBef>
              <a:buClrTx/>
              <a:buSzPct val="100000"/>
              <a:buChar char="–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2235200" indent="-406400">
              <a:spcBef>
                <a:spcPts val="700"/>
              </a:spcBef>
              <a:buClrTx/>
              <a:buSzPct val="10000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" name="Numero diapositiva"/>
          <p:cNvSpPr txBox="1"/>
          <p:nvPr>
            <p:ph type="sldNum" sz="quarter" idx="2"/>
          </p:nvPr>
        </p:nvSpPr>
        <p:spPr>
          <a:xfrm>
            <a:off x="8176262" y="6248400"/>
            <a:ext cx="281939" cy="287085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rma"/>
          <p:cNvSpPr/>
          <p:nvPr/>
        </p:nvSpPr>
        <p:spPr>
          <a:xfrm>
            <a:off x="-9526" y="-7938"/>
            <a:ext cx="9163051" cy="104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81" name="Forma"/>
          <p:cNvSpPr/>
          <p:nvPr/>
        </p:nvSpPr>
        <p:spPr>
          <a:xfrm>
            <a:off x="4381500" y="-7939"/>
            <a:ext cx="4762501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grpSp>
        <p:nvGrpSpPr>
          <p:cNvPr id="84" name="Raggruppa"/>
          <p:cNvGrpSpPr/>
          <p:nvPr/>
        </p:nvGrpSpPr>
        <p:grpSpPr>
          <a:xfrm>
            <a:off x="-2" y="-12700"/>
            <a:ext cx="9144002" cy="1028701"/>
            <a:chOff x="0" y="0"/>
            <a:chExt cx="9144001" cy="1028700"/>
          </a:xfrm>
        </p:grpSpPr>
        <p:pic>
          <p:nvPicPr>
            <p:cNvPr id="8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18604" cy="1028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0800"/>
              <a:ext cx="9144001" cy="914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BF5F9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6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"/>
          <p:cNvSpPr/>
          <p:nvPr/>
        </p:nvSpPr>
        <p:spPr>
          <a:xfrm>
            <a:off x="-9526" y="-7938"/>
            <a:ext cx="9163051" cy="104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" name="Forma"/>
          <p:cNvSpPr/>
          <p:nvPr/>
        </p:nvSpPr>
        <p:spPr>
          <a:xfrm>
            <a:off x="4381500" y="-7939"/>
            <a:ext cx="4762501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grpSp>
        <p:nvGrpSpPr>
          <p:cNvPr id="6" name="Raggruppa"/>
          <p:cNvGrpSpPr/>
          <p:nvPr/>
        </p:nvGrpSpPr>
        <p:grpSpPr>
          <a:xfrm>
            <a:off x="-2" y="-12700"/>
            <a:ext cx="9144002" cy="1028701"/>
            <a:chOff x="0" y="0"/>
            <a:chExt cx="9144001" cy="1028700"/>
          </a:xfrm>
        </p:grpSpPr>
        <p:pic>
          <p:nvPicPr>
            <p:cNvPr id="4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9118604" cy="1028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0800"/>
              <a:ext cx="9144001" cy="914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olo Testo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8" name="Corpo livello uno…"/>
          <p:cNvSpPr txBox="1"/>
          <p:nvPr>
            <p:ph type="body" idx="1"/>
          </p:nvPr>
        </p:nvSpPr>
        <p:spPr>
          <a:xfrm>
            <a:off x="457200" y="1935161"/>
            <a:ext cx="8229600" cy="438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" name="Numero diapositiva"/>
          <p:cNvSpPr txBox="1"/>
          <p:nvPr>
            <p:ph type="sldNum" sz="quarter" idx="2"/>
          </p:nvPr>
        </p:nvSpPr>
        <p:spPr>
          <a:xfrm>
            <a:off x="8544322" y="6543675"/>
            <a:ext cx="142480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BD0D9"/>
        </a:buClr>
        <a:buSzPct val="9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660267" marR="0" indent="-266566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BD0D9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972985" marR="0" indent="-30464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BD0D9"/>
        </a:buClr>
        <a:buSzPct val="7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1250313" marR="0" indent="-27241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BD0D9"/>
        </a:buClr>
        <a:buSzPct val="6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1555219" marR="0" indent="-30268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BD0D9"/>
        </a:buClr>
        <a:buSzPct val="6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2286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BD0D9"/>
        </a:buClr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2743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BD0D9"/>
        </a:buClr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32004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BD0D9"/>
        </a:buClr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3657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BD0D9"/>
        </a:buClr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orma"/>
          <p:cNvSpPr/>
          <p:nvPr/>
        </p:nvSpPr>
        <p:spPr>
          <a:xfrm>
            <a:off x="1449386" y="960437"/>
            <a:ext cx="5715002" cy="1173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4400"/>
                </a:lnTo>
                <a:lnTo>
                  <a:pt x="12538" y="14400"/>
                </a:lnTo>
                <a:lnTo>
                  <a:pt x="12538" y="18000"/>
                </a:lnTo>
                <a:lnTo>
                  <a:pt x="13404" y="18000"/>
                </a:lnTo>
                <a:lnTo>
                  <a:pt x="10800" y="21600"/>
                </a:lnTo>
                <a:lnTo>
                  <a:pt x="8196" y="18000"/>
                </a:lnTo>
                <a:lnTo>
                  <a:pt x="9062" y="18000"/>
                </a:lnTo>
                <a:lnTo>
                  <a:pt x="9062" y="14400"/>
                </a:lnTo>
                <a:lnTo>
                  <a:pt x="0" y="1440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0" name="Forma"/>
          <p:cNvSpPr/>
          <p:nvPr/>
        </p:nvSpPr>
        <p:spPr>
          <a:xfrm>
            <a:off x="1449386" y="2276474"/>
            <a:ext cx="5715002" cy="1150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4400"/>
                </a:lnTo>
                <a:lnTo>
                  <a:pt x="12501" y="14400"/>
                </a:lnTo>
                <a:lnTo>
                  <a:pt x="12501" y="18000"/>
                </a:lnTo>
                <a:lnTo>
                  <a:pt x="14202" y="18000"/>
                </a:lnTo>
                <a:lnTo>
                  <a:pt x="10800" y="21600"/>
                </a:lnTo>
                <a:lnTo>
                  <a:pt x="7398" y="18000"/>
                </a:lnTo>
                <a:lnTo>
                  <a:pt x="9099" y="18000"/>
                </a:lnTo>
                <a:lnTo>
                  <a:pt x="9099" y="14400"/>
                </a:lnTo>
                <a:lnTo>
                  <a:pt x="0" y="144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1" name="Rettangolo"/>
          <p:cNvSpPr/>
          <p:nvPr/>
        </p:nvSpPr>
        <p:spPr>
          <a:xfrm>
            <a:off x="1476375" y="3644900"/>
            <a:ext cx="5715000" cy="6477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2" name="STIMOLO FLOGOGENO"/>
          <p:cNvSpPr txBox="1"/>
          <p:nvPr/>
        </p:nvSpPr>
        <p:spPr>
          <a:xfrm>
            <a:off x="1579243" y="1052513"/>
            <a:ext cx="5394964" cy="57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STIMOLO FLOGOGENO</a:t>
            </a:r>
          </a:p>
        </p:txBody>
      </p:sp>
      <p:sp>
        <p:nvSpPr>
          <p:cNvPr id="213" name="rilascio di mediatori solubili"/>
          <p:cNvSpPr txBox="1"/>
          <p:nvPr/>
        </p:nvSpPr>
        <p:spPr>
          <a:xfrm>
            <a:off x="1522093" y="2349500"/>
            <a:ext cx="5525139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rilascio di mediatori solubili</a:t>
            </a:r>
          </a:p>
        </p:txBody>
      </p:sp>
      <p:sp>
        <p:nvSpPr>
          <p:cNvPr id="214" name="modificazioni vascolari"/>
          <p:cNvSpPr txBox="1"/>
          <p:nvPr/>
        </p:nvSpPr>
        <p:spPr>
          <a:xfrm>
            <a:off x="1691956" y="3644900"/>
            <a:ext cx="5309237" cy="57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modificazioni vascolari</a:t>
            </a:r>
          </a:p>
        </p:txBody>
      </p:sp>
      <p:sp>
        <p:nvSpPr>
          <p:cNvPr id="215" name="Rettangolo"/>
          <p:cNvSpPr/>
          <p:nvPr/>
        </p:nvSpPr>
        <p:spPr>
          <a:xfrm>
            <a:off x="1233486" y="4797425"/>
            <a:ext cx="6291265" cy="6477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6" name="richiamo di  cellule nei tessuti"/>
          <p:cNvSpPr txBox="1"/>
          <p:nvPr/>
        </p:nvSpPr>
        <p:spPr>
          <a:xfrm>
            <a:off x="1377631" y="4811713"/>
            <a:ext cx="6101401" cy="57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richiamo di  cellule nei tessuti</a:t>
            </a:r>
          </a:p>
        </p:txBody>
      </p:sp>
      <p:sp>
        <p:nvSpPr>
          <p:cNvPr id="217" name="Principali eventi della flogosi acuta"/>
          <p:cNvSpPr txBox="1"/>
          <p:nvPr/>
        </p:nvSpPr>
        <p:spPr>
          <a:xfrm>
            <a:off x="468312" y="44449"/>
            <a:ext cx="8280401" cy="62175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22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Principali eventi della flogosi </a:t>
            </a:r>
            <a:r>
              <a:rPr b="1"/>
              <a:t>acuta</a:t>
            </a:r>
          </a:p>
        </p:txBody>
      </p:sp>
      <p:sp>
        <p:nvSpPr>
          <p:cNvPr id="218" name="formazione dell’essudato infiammatorio"/>
          <p:cNvSpPr txBox="1"/>
          <p:nvPr/>
        </p:nvSpPr>
        <p:spPr>
          <a:xfrm>
            <a:off x="107950" y="6092824"/>
            <a:ext cx="8928100" cy="609467"/>
          </a:xfrm>
          <a:prstGeom prst="rect">
            <a:avLst/>
          </a:prstGeom>
          <a:solidFill>
            <a:srgbClr val="66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formazione dell’</a:t>
            </a:r>
            <a:r>
              <a:rPr b="1"/>
              <a:t>essudato infiammatorio</a:t>
            </a:r>
          </a:p>
        </p:txBody>
      </p:sp>
      <p:sp>
        <p:nvSpPr>
          <p:cNvPr id="219" name="Forma"/>
          <p:cNvSpPr/>
          <p:nvPr/>
        </p:nvSpPr>
        <p:spPr>
          <a:xfrm>
            <a:off x="4140200" y="5589587"/>
            <a:ext cx="431800" cy="431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796"/>
                </a:moveTo>
                <a:lnTo>
                  <a:pt x="5400" y="10796"/>
                </a:lnTo>
                <a:lnTo>
                  <a:pt x="5400" y="0"/>
                </a:lnTo>
                <a:lnTo>
                  <a:pt x="16200" y="0"/>
                </a:lnTo>
                <a:lnTo>
                  <a:pt x="16200" y="10796"/>
                </a:lnTo>
                <a:lnTo>
                  <a:pt x="21600" y="1079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" name="Forma"/>
          <p:cNvSpPr/>
          <p:nvPr/>
        </p:nvSpPr>
        <p:spPr>
          <a:xfrm>
            <a:off x="4140200" y="4365624"/>
            <a:ext cx="431800" cy="365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790"/>
                </a:moveTo>
                <a:lnTo>
                  <a:pt x="5400" y="1079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790"/>
                </a:lnTo>
                <a:lnTo>
                  <a:pt x="21600" y="1079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Formazione della componente cellulare dell’essudato infiammatorio"/>
          <p:cNvSpPr txBox="1"/>
          <p:nvPr>
            <p:ph type="title" idx="4294967295"/>
          </p:nvPr>
        </p:nvSpPr>
        <p:spPr>
          <a:xfrm>
            <a:off x="179386" y="115887"/>
            <a:ext cx="8964615" cy="1143001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algn="ctr" defTabSz="841247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Formazione della </a:t>
            </a:r>
            <a:r>
              <a:rPr u="sng"/>
              <a:t>componente cellulare</a:t>
            </a:r>
            <a:r>
              <a:t> dell’essudato infiammatorio</a:t>
            </a:r>
          </a:p>
        </p:txBody>
      </p:sp>
      <p:pic>
        <p:nvPicPr>
          <p:cNvPr id="2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1668461"/>
            <a:ext cx="8955089" cy="489743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X"/>
          <p:cNvSpPr txBox="1"/>
          <p:nvPr/>
        </p:nvSpPr>
        <p:spPr>
          <a:xfrm>
            <a:off x="2385693" y="2565400"/>
            <a:ext cx="375205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63" name="inhibition of rolling"/>
          <p:cNvSpPr txBox="1"/>
          <p:nvPr/>
        </p:nvSpPr>
        <p:spPr>
          <a:xfrm>
            <a:off x="684211" y="5056187"/>
            <a:ext cx="2735265" cy="46564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inhibition of rolling</a:t>
            </a:r>
          </a:p>
        </p:txBody>
      </p:sp>
      <p:sp>
        <p:nvSpPr>
          <p:cNvPr id="264" name="X"/>
          <p:cNvSpPr txBox="1"/>
          <p:nvPr/>
        </p:nvSpPr>
        <p:spPr>
          <a:xfrm>
            <a:off x="3511232" y="3997324"/>
            <a:ext cx="375204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65" name="Leukocyte adhesion deficiency type 2"/>
          <p:cNvSpPr txBox="1"/>
          <p:nvPr/>
        </p:nvSpPr>
        <p:spPr>
          <a:xfrm>
            <a:off x="3708399" y="1773236"/>
            <a:ext cx="5230673" cy="446593"/>
          </a:xfrm>
          <a:prstGeom prst="rect">
            <a:avLst/>
          </a:prstGeom>
          <a:solidFill>
            <a:srgbClr val="FFFFFF"/>
          </a:solidFill>
          <a:ln>
            <a:solidFill>
              <a:srgbClr val="1111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 adhesion deficiency </a:t>
            </a:r>
            <a:r>
              <a:rPr b="1">
                <a:solidFill>
                  <a:srgbClr val="FF0000"/>
                </a:solidFill>
              </a:rPr>
              <a:t>type 2</a:t>
            </a:r>
          </a:p>
        </p:txBody>
      </p:sp>
      <p:sp>
        <p:nvSpPr>
          <p:cNvPr id="266" name="Linea"/>
          <p:cNvSpPr/>
          <p:nvPr/>
        </p:nvSpPr>
        <p:spPr>
          <a:xfrm>
            <a:off x="5003800" y="3284537"/>
            <a:ext cx="0" cy="360364"/>
          </a:xfrm>
          <a:prstGeom prst="line">
            <a:avLst/>
          </a:prstGeom>
          <a:ln w="38100" cap="sq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7" name="Linea"/>
          <p:cNvSpPr/>
          <p:nvPr/>
        </p:nvSpPr>
        <p:spPr>
          <a:xfrm>
            <a:off x="6372225" y="3644899"/>
            <a:ext cx="0" cy="360365"/>
          </a:xfrm>
          <a:prstGeom prst="line">
            <a:avLst/>
          </a:prstGeom>
          <a:ln w="38100" cap="sq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3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2"/>
      <p:bldP build="whole" bldLvl="1" animBg="1" rev="0" advAuto="0" spid="264" grpId="3"/>
      <p:bldP build="whole" bldLvl="1" animBg="1" rev="0" advAuto="0" spid="266" grpId="4"/>
      <p:bldP build="whole" bldLvl="1" animBg="1" rev="0" advAuto="0" spid="262" grpId="1"/>
      <p:bldP build="whole" bldLvl="1" animBg="1" rev="0" advAuto="0" spid="267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LAD-2 is caused by mutations in the gene encoding for a fucose specific transporter present in the Golgi membrane…"/>
          <p:cNvSpPr txBox="1"/>
          <p:nvPr>
            <p:ph type="body" idx="4294967295"/>
          </p:nvPr>
        </p:nvSpPr>
        <p:spPr>
          <a:xfrm>
            <a:off x="179386" y="908049"/>
            <a:ext cx="8856665" cy="576104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LAD-2 is caused by </a:t>
            </a:r>
            <a:r>
              <a:rPr u="sng"/>
              <a:t>mutations</a:t>
            </a:r>
            <a:r>
              <a:t> in the gene encoding for a fucose specific transporter present in the Golgi membrane</a:t>
            </a: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Impaired fucosylation of </a:t>
            </a:r>
            <a:r>
              <a:rPr b="1">
                <a:solidFill>
                  <a:srgbClr val="FFFF00"/>
                </a:solidFill>
              </a:rPr>
              <a:t>sialyl Lewis X</a:t>
            </a:r>
            <a:r>
              <a:t> on </a:t>
            </a:r>
            <a:r>
              <a:rPr>
                <a:solidFill>
                  <a:srgbClr val="FFFF00"/>
                </a:solidFill>
              </a:rPr>
              <a:t>P-selectin glycoprotein ligand 1</a:t>
            </a:r>
            <a:r>
              <a:t> (expressed on neutrophils) that is the </a:t>
            </a:r>
            <a:r>
              <a:rPr u="sng"/>
              <a:t>ligand for endothelial P-selectins</a:t>
            </a:r>
            <a:endParaRPr u="sng"/>
          </a:p>
          <a:p>
            <a:pPr marL="342900" indent="-342900" algn="just">
              <a:lnSpc>
                <a:spcPct val="50000"/>
              </a:lnSpc>
              <a:spcBef>
                <a:spcPts val="700"/>
              </a:spcBef>
              <a:buClrTx/>
              <a:buSzPct val="10000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lnSpc>
                <a:spcPct val="110000"/>
              </a:lnSpc>
              <a:spcBef>
                <a:spcPts val="700"/>
              </a:spcBef>
              <a:buClrTx/>
              <a:buSzPct val="10000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Leukocytosis</a:t>
            </a:r>
          </a:p>
          <a:p>
            <a:pPr marL="342900" indent="-342900" algn="just">
              <a:lnSpc>
                <a:spcPct val="110000"/>
              </a:lnSpc>
              <a:spcBef>
                <a:spcPts val="700"/>
              </a:spcBef>
              <a:buClrTx/>
              <a:buSzPct val="10000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Recurrent infections</a:t>
            </a:r>
          </a:p>
          <a:p>
            <a:pPr marL="342900" indent="-342900" algn="just">
              <a:lnSpc>
                <a:spcPct val="110000"/>
              </a:lnSpc>
              <a:spcBef>
                <a:spcPts val="700"/>
              </a:spcBef>
              <a:buClrTx/>
              <a:buSzPct val="10000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Delayed wound healing</a:t>
            </a:r>
          </a:p>
        </p:txBody>
      </p:sp>
      <p:sp>
        <p:nvSpPr>
          <p:cNvPr id="270" name="Leukocyte adhesion deficiency 2 (LAD-2)"/>
          <p:cNvSpPr txBox="1"/>
          <p:nvPr>
            <p:ph type="title" idx="4294967295"/>
          </p:nvPr>
        </p:nvSpPr>
        <p:spPr>
          <a:xfrm>
            <a:off x="-107951" y="44450"/>
            <a:ext cx="9396415" cy="720725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Leukocyte adhesion deficiency 2 (LAD-2)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In neutrophils: giant granules result from abnormal fusion of primary granule (azurophilic) with secondary granule (specific)…"/>
          <p:cNvSpPr txBox="1"/>
          <p:nvPr>
            <p:ph type="body" sz="half" idx="4294967295"/>
          </p:nvPr>
        </p:nvSpPr>
        <p:spPr>
          <a:xfrm>
            <a:off x="107950" y="836612"/>
            <a:ext cx="9036050" cy="2232026"/>
          </a:xfrm>
          <a:prstGeom prst="rect">
            <a:avLst/>
          </a:prstGeom>
        </p:spPr>
        <p:txBody>
          <a:bodyPr/>
          <a:lstStyle/>
          <a:p>
            <a:pPr marL="339470" indent="-339470" algn="just" defTabSz="905255">
              <a:buClrTx/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FFFF00"/>
                </a:solidFill>
              </a:rPr>
              <a:t>neutrophils</a:t>
            </a:r>
            <a:r>
              <a:t>: giant granules result from </a:t>
            </a:r>
            <a:r>
              <a:rPr>
                <a:solidFill>
                  <a:srgbClr val="FFFF00"/>
                </a:solidFill>
              </a:rPr>
              <a:t>abnormal fusion of primary granule</a:t>
            </a:r>
            <a:r>
              <a:t> (azurophilic) </a:t>
            </a:r>
            <a:r>
              <a:rPr>
                <a:solidFill>
                  <a:srgbClr val="FFFF00"/>
                </a:solidFill>
              </a:rPr>
              <a:t>with secondary granule</a:t>
            </a:r>
            <a:r>
              <a:t> (specific)</a:t>
            </a:r>
          </a:p>
          <a:p>
            <a:pPr marL="339470" indent="-339470" algn="just" defTabSz="905255">
              <a:spcBef>
                <a:spcPts val="700"/>
              </a:spcBef>
              <a:buClrTx/>
              <a:buSzPct val="100000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39470" indent="-339470" algn="just" defTabSz="905255">
              <a:buClrTx/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presence of </a:t>
            </a:r>
            <a:r>
              <a:rPr>
                <a:solidFill>
                  <a:srgbClr val="FFFF00"/>
                </a:solidFill>
              </a:rPr>
              <a:t>giant granules</a:t>
            </a:r>
            <a:r>
              <a:t> in neutrophils impairs </a:t>
            </a:r>
            <a:r>
              <a:rPr u="sng">
                <a:solidFill>
                  <a:srgbClr val="FFFF00"/>
                </a:solidFill>
              </a:rPr>
              <a:t>chemotaxis</a:t>
            </a:r>
            <a:r>
              <a:t> and </a:t>
            </a:r>
            <a:r>
              <a:rPr>
                <a:solidFill>
                  <a:srgbClr val="FFFF00"/>
                </a:solidFill>
              </a:rPr>
              <a:t>killing</a:t>
            </a:r>
            <a:r>
              <a:t> of ingested microbes</a:t>
            </a:r>
          </a:p>
        </p:txBody>
      </p:sp>
      <p:grpSp>
        <p:nvGrpSpPr>
          <p:cNvPr id="277" name="Raggruppa"/>
          <p:cNvGrpSpPr/>
          <p:nvPr/>
        </p:nvGrpSpPr>
        <p:grpSpPr>
          <a:xfrm>
            <a:off x="107949" y="3357562"/>
            <a:ext cx="4319590" cy="3038477"/>
            <a:chOff x="0" y="0"/>
            <a:chExt cx="4319589" cy="3038475"/>
          </a:xfrm>
        </p:grpSpPr>
        <p:pic>
          <p:nvPicPr>
            <p:cNvPr id="273" name="Chediak-Higashi Syndrome" descr="Chediak-Higashi Syndrom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7724" y="0"/>
              <a:ext cx="3809215" cy="3038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Forma"/>
            <p:cNvSpPr/>
            <p:nvPr/>
          </p:nvSpPr>
          <p:spPr>
            <a:xfrm>
              <a:off x="3132137" y="158749"/>
              <a:ext cx="107952" cy="50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283"/>
                  </a:moveTo>
                  <a:lnTo>
                    <a:pt x="5400" y="19283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283"/>
                  </a:lnTo>
                  <a:lnTo>
                    <a:pt x="21600" y="19283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  <p:sp>
          <p:nvSpPr>
            <p:cNvPr id="275" name="Forma"/>
            <p:cNvSpPr/>
            <p:nvPr/>
          </p:nvSpPr>
          <p:spPr>
            <a:xfrm>
              <a:off x="863599" y="1238249"/>
              <a:ext cx="107952" cy="50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290"/>
                  </a:moveTo>
                  <a:lnTo>
                    <a:pt x="5400" y="1929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290"/>
                  </a:lnTo>
                  <a:lnTo>
                    <a:pt x="21600" y="1929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  <p:sp>
          <p:nvSpPr>
            <p:cNvPr id="276" name="CHS neutrophil (arrows point to giant granules)"/>
            <p:cNvSpPr txBox="1"/>
            <p:nvPr/>
          </p:nvSpPr>
          <p:spPr>
            <a:xfrm>
              <a:off x="-1" y="2654433"/>
              <a:ext cx="4319590" cy="380364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CHS</a:t>
              </a:r>
              <a:r>
                <a:rPr b="0"/>
                <a:t> neutrophil </a:t>
              </a:r>
              <a:r>
                <a:rPr b="0" sz="1400"/>
                <a:t>(arrows point to giant granules)</a:t>
              </a:r>
            </a:p>
          </p:txBody>
        </p:sp>
      </p:grpSp>
      <p:grpSp>
        <p:nvGrpSpPr>
          <p:cNvPr id="280" name="Raggruppa"/>
          <p:cNvGrpSpPr/>
          <p:nvPr/>
        </p:nvGrpSpPr>
        <p:grpSpPr>
          <a:xfrm>
            <a:off x="4932362" y="3357562"/>
            <a:ext cx="3819527" cy="3038477"/>
            <a:chOff x="0" y="0"/>
            <a:chExt cx="3819526" cy="3038475"/>
          </a:xfrm>
        </p:grpSpPr>
        <p:pic>
          <p:nvPicPr>
            <p:cNvPr id="278" name="http://glutenfreeworks.com/health/wp-content/uploads/sites/10/neutrophil.jpg" descr="http://glutenfreeworks.com/health/wp-content/uploads/sites/10/neutrophi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19527" cy="3038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normal neutrophil"/>
            <p:cNvSpPr txBox="1"/>
            <p:nvPr/>
          </p:nvSpPr>
          <p:spPr>
            <a:xfrm>
              <a:off x="53974" y="2654433"/>
              <a:ext cx="2249960" cy="380364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normal</a:t>
              </a:r>
              <a:r>
                <a:rPr b="0"/>
                <a:t> neutrophil</a:t>
              </a:r>
            </a:p>
          </p:txBody>
        </p:sp>
      </p:grpSp>
      <p:sp>
        <p:nvSpPr>
          <p:cNvPr id="281" name="Chediak-Higashi Syndrome (CHS)"/>
          <p:cNvSpPr txBox="1"/>
          <p:nvPr/>
        </p:nvSpPr>
        <p:spPr>
          <a:xfrm>
            <a:off x="441006" y="-26988"/>
            <a:ext cx="8261657" cy="64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Chediak-Higashi Syndrome (CHS)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6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6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2"/>
      <p:bldP build="whole" bldLvl="1" animBg="1" rev="0" advAuto="0" spid="27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Attività microbicida dei neutrofili"/>
          <p:cNvSpPr txBox="1"/>
          <p:nvPr>
            <p:ph type="title" idx="4294967295"/>
          </p:nvPr>
        </p:nvSpPr>
        <p:spPr>
          <a:xfrm>
            <a:off x="107949" y="-100013"/>
            <a:ext cx="8964615" cy="86518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0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Attività microbicida dei neutrofili</a:t>
            </a:r>
          </a:p>
        </p:txBody>
      </p:sp>
      <p:sp>
        <p:nvSpPr>
          <p:cNvPr id="284" name="Tre fasi principali:…"/>
          <p:cNvSpPr txBox="1"/>
          <p:nvPr/>
        </p:nvSpPr>
        <p:spPr>
          <a:xfrm>
            <a:off x="225107" y="836612"/>
            <a:ext cx="8693786" cy="568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spcBef>
                <a:spcPts val="1900"/>
              </a:spcBef>
              <a:defRPr sz="32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Tre fasi principali</a:t>
            </a:r>
            <a:r>
              <a:rPr u="none"/>
              <a:t>:</a:t>
            </a:r>
          </a:p>
          <a:p>
            <a:pPr marL="457200" indent="-457200">
              <a:lnSpc>
                <a:spcPct val="50000"/>
              </a:lnSpc>
              <a:spcBef>
                <a:spcPts val="1900"/>
              </a:spcBef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spcBef>
                <a:spcPts val="1900"/>
              </a:spcBef>
              <a:buSzPct val="100000"/>
              <a:buAutoNum type="arabicPeriod" startAt="1"/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Riconoscimento</a:t>
            </a:r>
            <a:r>
              <a:rPr>
                <a:solidFill>
                  <a:srgbClr val="FFFFFF"/>
                </a:solidFill>
              </a:rPr>
              <a:t> del microrganismo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spcBef>
                <a:spcPts val="1900"/>
              </a:spcBef>
              <a:buSzPct val="100000"/>
              <a:buAutoNum type="arabicPeriod" startAt="1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spcBef>
                <a:spcPts val="1900"/>
              </a:spcBef>
              <a:buSzPct val="100000"/>
              <a:buAutoNum type="arabicPeriod" startAt="3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spcBef>
                <a:spcPts val="1900"/>
              </a:spcBef>
              <a:buSzPct val="100000"/>
              <a:buAutoNum type="arabicPeriod" startAt="4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spcBef>
                <a:spcPts val="1900"/>
              </a:spcBef>
              <a:buSzPct val="100000"/>
              <a:buAutoNum type="arabicPeriod" startAt="5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spcBef>
                <a:spcPts val="1900"/>
              </a:spcBef>
              <a:buSzPct val="100000"/>
              <a:buAutoNum type="arabicPeriod" startAt="6"/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spcBef>
                <a:spcPts val="1900"/>
              </a:spcBef>
              <a:buSzPct val="100000"/>
              <a:buAutoNum type="arabicPeriod" startAt="2"/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Ingestione</a:t>
            </a:r>
            <a:r>
              <a:rPr>
                <a:solidFill>
                  <a:srgbClr val="FFFFFF"/>
                </a:solidFill>
              </a:rPr>
              <a:t> (fagocitosi)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spcBef>
                <a:spcPts val="1900"/>
              </a:spcBef>
              <a:buSzPct val="100000"/>
              <a:buAutoNum type="arabicPeriod" startAt="2"/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Uccisione</a:t>
            </a:r>
            <a:r>
              <a:rPr>
                <a:solidFill>
                  <a:srgbClr val="FFFFFF"/>
                </a:solidFill>
              </a:rPr>
              <a:t> e degradazione </a:t>
            </a:r>
          </a:p>
        </p:txBody>
      </p:sp>
      <p:sp>
        <p:nvSpPr>
          <p:cNvPr id="285" name="Opsonizzazione: il rivestimento del patogeno con opsonine (IgG specifiche, fattore C3b del complemento, MBL, surfactant protein-A e –D, proteina C reattiva, amiloide serica) favorisce il suo riconoscimento da parte del fagocita attraverso recettori speci"/>
          <p:cNvSpPr txBox="1"/>
          <p:nvPr/>
        </p:nvSpPr>
        <p:spPr>
          <a:xfrm>
            <a:off x="107950" y="2570161"/>
            <a:ext cx="8928100" cy="1897568"/>
          </a:xfrm>
          <a:prstGeom prst="rect">
            <a:avLst/>
          </a:prstGeom>
          <a:solidFill>
            <a:srgbClr val="5FDDFB"/>
          </a:solidFill>
          <a:ln w="38100" cap="sq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1400"/>
              </a:spcBef>
              <a:defRPr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Opsonizzazione</a:t>
            </a:r>
            <a:r>
              <a:rPr b="0" u="none"/>
              <a:t>: il </a:t>
            </a:r>
            <a:r>
              <a:rPr u="none"/>
              <a:t>rivestimento</a:t>
            </a:r>
            <a:r>
              <a:rPr b="0" u="none"/>
              <a:t> del patogeno con </a:t>
            </a:r>
            <a:r>
              <a:t>opsonine</a:t>
            </a:r>
            <a:r>
              <a:rPr b="0" u="none"/>
              <a:t> (IgG specifiche, fattore C3b del complemento, MBL, surfactant protein-A e –D, proteina C reattiva, amiloide serica) </a:t>
            </a:r>
            <a:r>
              <a:rPr u="none"/>
              <a:t>favorisce il suo riconoscimento</a:t>
            </a:r>
            <a:r>
              <a:rPr b="0" u="none"/>
              <a:t> da parte del fagocita attraverso recettori specifici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2"/>
      <p:bldP build="p" bldLvl="5" animBg="1" rev="0" advAuto="0" spid="28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Ingestione e uccisione dei patogeni"/>
          <p:cNvSpPr txBox="1"/>
          <p:nvPr>
            <p:ph type="title" idx="4294967295"/>
          </p:nvPr>
        </p:nvSpPr>
        <p:spPr>
          <a:xfrm>
            <a:off x="107949" y="115887"/>
            <a:ext cx="8964615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Ingestione e uccisione dei patogeni</a:t>
            </a:r>
          </a:p>
        </p:txBody>
      </p:sp>
      <p:sp>
        <p:nvSpPr>
          <p:cNvPr id="288" name="Il legame delle opsonine ai rispettivi recettori presenti sui fagociti induce la genesi di segnali intracellulari (attivazione di fosfolipasi, chinasi, fosfatasi, ↑ cAMP, ↑ Ca2+) che mediano:"/>
          <p:cNvSpPr txBox="1"/>
          <p:nvPr>
            <p:ph type="body" sz="half" idx="4294967295"/>
          </p:nvPr>
        </p:nvSpPr>
        <p:spPr>
          <a:xfrm>
            <a:off x="71436" y="1341437"/>
            <a:ext cx="9037640" cy="2232026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Il legame delle opsonine ai rispettivi recettori presenti sui fagociti induce la genesi di </a:t>
            </a:r>
            <a:r>
              <a:rPr u="sng"/>
              <a:t>segnali intracellulari</a:t>
            </a:r>
            <a:r>
              <a:t> (attivazione di fosfolipasi, chinasi, fosfatasi, ↑ cAMP, ↑ Ca</a:t>
            </a:r>
            <a:r>
              <a:rPr baseline="30000"/>
              <a:t>2+</a:t>
            </a:r>
            <a:r>
              <a:t>) che mediano:</a:t>
            </a:r>
          </a:p>
        </p:txBody>
      </p:sp>
      <p:sp>
        <p:nvSpPr>
          <p:cNvPr id="289" name="la fagocitosi (rimodellamento citoscheletro)…"/>
          <p:cNvSpPr txBox="1"/>
          <p:nvPr/>
        </p:nvSpPr>
        <p:spPr>
          <a:xfrm>
            <a:off x="80644" y="3716338"/>
            <a:ext cx="8946199" cy="136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1500" indent="-571500">
              <a:buSzPct val="100000"/>
              <a:buFont typeface="Arial"/>
              <a:buChar char="➢"/>
              <a:defRPr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fagocitosi </a:t>
            </a:r>
            <a:r>
              <a:rPr>
                <a:solidFill>
                  <a:srgbClr val="FFFFFF"/>
                </a:solidFill>
              </a:rPr>
              <a:t>(rimodellamento citoscheletro)</a:t>
            </a:r>
            <a:endParaRPr>
              <a:solidFill>
                <a:srgbClr val="FFFFFF"/>
              </a:solidFill>
            </a:endParaRPr>
          </a:p>
          <a:p>
            <a:pPr marL="571500" indent="-571500">
              <a:buSzPct val="100000"/>
              <a:buFont typeface="Arial"/>
              <a:buChar char="➢"/>
              <a:def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571500" indent="-571500">
              <a:buSzPct val="100000"/>
              <a:buFont typeface="Arial"/>
              <a:buChar char="➢"/>
              <a:defRPr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l’attivazione dei meccanismi microbicidi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-50800"/>
            <a:ext cx="7937500" cy="132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rova_3_b" descr="prova_3_b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484312"/>
            <a:ext cx="5903913" cy="5321302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blastospores of Candida albicans"/>
          <p:cNvSpPr txBox="1"/>
          <p:nvPr/>
        </p:nvSpPr>
        <p:spPr>
          <a:xfrm>
            <a:off x="179387" y="1268412"/>
            <a:ext cx="2879726" cy="8375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400"/>
              </a:spcBef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blastospores of </a:t>
            </a:r>
            <a:r>
              <a:rPr b="1" i="1"/>
              <a:t>Candida albicans</a:t>
            </a:r>
          </a:p>
        </p:txBody>
      </p:sp>
      <p:sp>
        <p:nvSpPr>
          <p:cNvPr id="294" name="Linea"/>
          <p:cNvSpPr/>
          <p:nvPr/>
        </p:nvSpPr>
        <p:spPr>
          <a:xfrm flipH="1">
            <a:off x="1160462" y="2133599"/>
            <a:ext cx="161927" cy="1798639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5" name="Linea"/>
          <p:cNvSpPr/>
          <p:nvPr/>
        </p:nvSpPr>
        <p:spPr>
          <a:xfrm>
            <a:off x="1619250" y="2132011"/>
            <a:ext cx="1512889" cy="2881314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6" name="Linea"/>
          <p:cNvSpPr/>
          <p:nvPr/>
        </p:nvSpPr>
        <p:spPr>
          <a:xfrm>
            <a:off x="1835149" y="2133599"/>
            <a:ext cx="3386140" cy="2735264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7" name="phagosomes"/>
          <p:cNvSpPr txBox="1"/>
          <p:nvPr/>
        </p:nvSpPr>
        <p:spPr>
          <a:xfrm>
            <a:off x="179387" y="5959474"/>
            <a:ext cx="2124076" cy="5073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500"/>
              </a:spcBef>
              <a:defRPr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phagosomes</a:t>
            </a:r>
          </a:p>
        </p:txBody>
      </p:sp>
      <p:sp>
        <p:nvSpPr>
          <p:cNvPr id="298" name="Linea"/>
          <p:cNvSpPr/>
          <p:nvPr/>
        </p:nvSpPr>
        <p:spPr>
          <a:xfrm flipV="1">
            <a:off x="971550" y="5156199"/>
            <a:ext cx="0" cy="792165"/>
          </a:xfrm>
          <a:prstGeom prst="line">
            <a:avLst/>
          </a:prstGeom>
          <a:ln w="50800">
            <a:solidFill>
              <a:srgbClr val="080808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9" name="Linea"/>
          <p:cNvSpPr/>
          <p:nvPr/>
        </p:nvSpPr>
        <p:spPr>
          <a:xfrm flipV="1">
            <a:off x="1835149" y="5454648"/>
            <a:ext cx="728664" cy="493715"/>
          </a:xfrm>
          <a:prstGeom prst="line">
            <a:avLst/>
          </a:prstGeom>
          <a:ln w="50800">
            <a:solidFill>
              <a:srgbClr val="080808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06" name="Raggruppa"/>
          <p:cNvGrpSpPr/>
          <p:nvPr/>
        </p:nvGrpSpPr>
        <p:grpSpPr>
          <a:xfrm>
            <a:off x="3127375" y="1484311"/>
            <a:ext cx="5940425" cy="5354642"/>
            <a:chOff x="0" y="0"/>
            <a:chExt cx="5940425" cy="5354640"/>
          </a:xfrm>
        </p:grpSpPr>
        <p:grpSp>
          <p:nvGrpSpPr>
            <p:cNvPr id="304" name="Raggruppa"/>
            <p:cNvGrpSpPr/>
            <p:nvPr/>
          </p:nvGrpSpPr>
          <p:grpSpPr>
            <a:xfrm>
              <a:off x="0" y="-1"/>
              <a:ext cx="5940425" cy="5354642"/>
              <a:chOff x="0" y="0"/>
              <a:chExt cx="5940425" cy="5354640"/>
            </a:xfrm>
          </p:grpSpPr>
          <p:pic>
            <p:nvPicPr>
              <p:cNvPr id="300" name="prova_3e" descr="prova_3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5940425" cy="53546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01" name="phagolysosome"/>
              <p:cNvSpPr txBox="1"/>
              <p:nvPr/>
            </p:nvSpPr>
            <p:spPr>
              <a:xfrm>
                <a:off x="1220261" y="3080975"/>
                <a:ext cx="3024339" cy="596264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spcBef>
                    <a:spcPts val="1900"/>
                  </a:spcBef>
                  <a:def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phagolysosome</a:t>
                </a:r>
              </a:p>
            </p:txBody>
          </p:sp>
          <p:sp>
            <p:nvSpPr>
              <p:cNvPr id="302" name="Linea"/>
              <p:cNvSpPr/>
              <p:nvPr/>
            </p:nvSpPr>
            <p:spPr>
              <a:xfrm>
                <a:off x="1143178" y="1080344"/>
                <a:ext cx="792165" cy="144465"/>
              </a:xfrm>
              <a:prstGeom prst="line">
                <a:avLst/>
              </a:prstGeom>
              <a:noFill/>
              <a:ln w="50800" cap="flat">
                <a:solidFill>
                  <a:srgbClr val="080808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3" name="Linea"/>
              <p:cNvSpPr/>
              <p:nvPr/>
            </p:nvSpPr>
            <p:spPr>
              <a:xfrm flipH="1">
                <a:off x="4515067" y="1085107"/>
                <a:ext cx="503240" cy="360364"/>
              </a:xfrm>
              <a:prstGeom prst="line">
                <a:avLst/>
              </a:prstGeom>
              <a:noFill/>
              <a:ln w="50800" cap="flat">
                <a:solidFill>
                  <a:srgbClr val="080808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05" name="Lysososmes fuse to phagosome membrane"/>
            <p:cNvSpPr txBox="1"/>
            <p:nvPr/>
          </p:nvSpPr>
          <p:spPr>
            <a:xfrm>
              <a:off x="77574" y="259032"/>
              <a:ext cx="4092063" cy="38036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Lysososmes fuse to phagosome membrane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2"/>
      <p:bldP build="whole" bldLvl="1" animBg="1" rev="0" advAuto="0" spid="306" grpId="4"/>
      <p:bldP build="whole" bldLvl="1" animBg="1" rev="0" advAuto="0" spid="299" grpId="3"/>
      <p:bldP build="whole" bldLvl="1" animBg="1" rev="0" advAuto="0" spid="29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How do neutrophils kill microbes ?"/>
          <p:cNvSpPr txBox="1"/>
          <p:nvPr>
            <p:ph type="title" idx="4294967295"/>
          </p:nvPr>
        </p:nvSpPr>
        <p:spPr>
          <a:xfrm>
            <a:off x="107949" y="-171450"/>
            <a:ext cx="8964615" cy="936625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0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do neutrophils kill microbes ?</a:t>
            </a:r>
          </a:p>
        </p:txBody>
      </p:sp>
      <p:sp>
        <p:nvSpPr>
          <p:cNvPr id="309" name="Meccanismi ossigeno-dipendenti"/>
          <p:cNvSpPr txBox="1"/>
          <p:nvPr/>
        </p:nvSpPr>
        <p:spPr>
          <a:xfrm>
            <a:off x="776286" y="692149"/>
            <a:ext cx="7885115" cy="62175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22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Meccanismi ossigeno-</a:t>
            </a:r>
            <a:r>
              <a:rPr b="1"/>
              <a:t>dipendenti</a:t>
            </a:r>
          </a:p>
        </p:txBody>
      </p:sp>
      <p:sp>
        <p:nvSpPr>
          <p:cNvPr id="310" name="Meccanismi ossigeno-indipendenti"/>
          <p:cNvSpPr txBox="1"/>
          <p:nvPr/>
        </p:nvSpPr>
        <p:spPr>
          <a:xfrm>
            <a:off x="776286" y="3149599"/>
            <a:ext cx="7885115" cy="621751"/>
          </a:xfrm>
          <a:prstGeom prst="rect">
            <a:avLst/>
          </a:prstGeom>
          <a:solidFill>
            <a:srgbClr val="66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22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Meccanismi ossigeno-</a:t>
            </a:r>
            <a:r>
              <a:rPr b="1"/>
              <a:t>indipendenti</a:t>
            </a:r>
          </a:p>
        </p:txBody>
      </p:sp>
      <p:sp>
        <p:nvSpPr>
          <p:cNvPr id="311" name="Sfruttano l’azione tossica di molecole ossidanti (ROS) prodotte in seguito ad un marcato aumento del consumo di ossigeno"/>
          <p:cNvSpPr txBox="1"/>
          <p:nvPr/>
        </p:nvSpPr>
        <p:spPr>
          <a:xfrm>
            <a:off x="776286" y="1492250"/>
            <a:ext cx="7920040" cy="1374374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1800"/>
              </a:spcBef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Sfruttano l’azione tossica di </a:t>
            </a:r>
            <a:r>
              <a:rPr u="sng"/>
              <a:t>molecole ossidanti</a:t>
            </a:r>
            <a:r>
              <a:t> (ROS) prodotte in seguito ad un marcato aumento del consumo di ossigeno</a:t>
            </a:r>
          </a:p>
        </p:txBody>
      </p:sp>
      <p:sp>
        <p:nvSpPr>
          <p:cNvPr id="312" name="Sfruttano l’azione tossica di proteine dotate di attività microbicida rilasciate dai granuli"/>
          <p:cNvSpPr txBox="1"/>
          <p:nvPr/>
        </p:nvSpPr>
        <p:spPr>
          <a:xfrm>
            <a:off x="776286" y="3933825"/>
            <a:ext cx="7920040" cy="942574"/>
          </a:xfrm>
          <a:prstGeom prst="rect">
            <a:avLst/>
          </a:prstGeom>
          <a:solidFill>
            <a:srgbClr val="66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1800"/>
              </a:spcBef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Sfruttano l’azione tossica di </a:t>
            </a:r>
            <a:r>
              <a:rPr u="sng"/>
              <a:t>proteine</a:t>
            </a:r>
            <a:r>
              <a:t> dotate di attività microbicida rilasciate dai granuli</a:t>
            </a:r>
          </a:p>
        </p:txBody>
      </p:sp>
      <p:sp>
        <p:nvSpPr>
          <p:cNvPr id="313" name="ROS e proteine microbicide si concentrano nel fagolisosoma in cui è confinato il microrganismo fagocitato"/>
          <p:cNvSpPr txBox="1"/>
          <p:nvPr/>
        </p:nvSpPr>
        <p:spPr>
          <a:xfrm>
            <a:off x="34924" y="5165723"/>
            <a:ext cx="9072565" cy="1487844"/>
          </a:xfrm>
          <a:prstGeom prst="rect">
            <a:avLst/>
          </a:prstGeom>
          <a:solidFill>
            <a:srgbClr val="D5D5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 sz="3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ROS</a:t>
            </a:r>
            <a:r>
              <a:rPr b="0"/>
              <a:t> e </a:t>
            </a:r>
            <a:r>
              <a:t>proteine microbicide</a:t>
            </a:r>
            <a:r>
              <a:rPr b="0"/>
              <a:t> si concentrano nel </a:t>
            </a:r>
            <a:r>
              <a:t>fagolisosoma</a:t>
            </a:r>
            <a:r>
              <a:rPr b="0"/>
              <a:t> in cui è confinato il microrganismo fagocitato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1"/>
      <p:bldP build="whole" bldLvl="1" animBg="1" rev="0" advAuto="0" spid="310" grpId="2"/>
      <p:bldP build="whole" bldLvl="1" animBg="1" rev="0" advAuto="0" spid="312" grpId="4"/>
      <p:bldP build="whole" bldLvl="1" animBg="1" rev="0" advAuto="0" spid="311" grpId="3"/>
      <p:bldP build="whole" bldLvl="1" animBg="1" rev="0" advAuto="0" spid="313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Meccanismi microbicidi dei neutrofili"/>
          <p:cNvSpPr txBox="1"/>
          <p:nvPr>
            <p:ph type="title" idx="4294967295"/>
          </p:nvPr>
        </p:nvSpPr>
        <p:spPr>
          <a:xfrm>
            <a:off x="0" y="-26989"/>
            <a:ext cx="9036050" cy="719140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0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Meccanismi microbicidi dei neutrofili</a:t>
            </a:r>
          </a:p>
        </p:txBody>
      </p:sp>
      <p:pic>
        <p:nvPicPr>
          <p:cNvPr id="3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987" y="688975"/>
            <a:ext cx="6769101" cy="6124575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phagolysosome"/>
          <p:cNvSpPr txBox="1"/>
          <p:nvPr/>
        </p:nvSpPr>
        <p:spPr>
          <a:xfrm>
            <a:off x="3569991" y="3068636"/>
            <a:ext cx="2070691" cy="422024"/>
          </a:xfrm>
          <a:prstGeom prst="rect">
            <a:avLst/>
          </a:prstGeom>
          <a:solidFill>
            <a:srgbClr val="FFFFFF"/>
          </a:solidFill>
          <a:ln>
            <a:solidFill>
              <a:srgbClr val="1111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phagolysosome</a:t>
            </a:r>
          </a:p>
        </p:txBody>
      </p:sp>
      <p:sp>
        <p:nvSpPr>
          <p:cNvPr id="318" name="Forma"/>
          <p:cNvSpPr/>
          <p:nvPr/>
        </p:nvSpPr>
        <p:spPr>
          <a:xfrm>
            <a:off x="4500562" y="3573462"/>
            <a:ext cx="358777" cy="431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600"/>
                </a:moveTo>
                <a:lnTo>
                  <a:pt x="5400" y="126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2600"/>
                </a:lnTo>
                <a:lnTo>
                  <a:pt x="21600" y="126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19" name="Rettangolo"/>
          <p:cNvSpPr/>
          <p:nvPr/>
        </p:nvSpPr>
        <p:spPr>
          <a:xfrm>
            <a:off x="2484436" y="3644900"/>
            <a:ext cx="1727202" cy="1152525"/>
          </a:xfrm>
          <a:prstGeom prst="rect">
            <a:avLst/>
          </a:prstGeom>
          <a:ln w="57150" cap="sq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Linea"/>
          <p:cNvSpPr/>
          <p:nvPr/>
        </p:nvSpPr>
        <p:spPr>
          <a:xfrm>
            <a:off x="304800" y="3609657"/>
            <a:ext cx="8001002" cy="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2" name="Linea"/>
          <p:cNvSpPr/>
          <p:nvPr/>
        </p:nvSpPr>
        <p:spPr>
          <a:xfrm>
            <a:off x="304800" y="3990657"/>
            <a:ext cx="8001002" cy="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3" name="Ovale"/>
          <p:cNvSpPr/>
          <p:nvPr/>
        </p:nvSpPr>
        <p:spPr>
          <a:xfrm>
            <a:off x="6215062" y="2652711"/>
            <a:ext cx="533403" cy="2006603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24" name="Ovale"/>
          <p:cNvSpPr/>
          <p:nvPr/>
        </p:nvSpPr>
        <p:spPr>
          <a:xfrm>
            <a:off x="5867399" y="3303587"/>
            <a:ext cx="347666" cy="709615"/>
          </a:xfrm>
          <a:prstGeom prst="ellipse">
            <a:avLst/>
          </a:prstGeom>
          <a:solidFill>
            <a:srgbClr val="33CC33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25" name="Ovale"/>
          <p:cNvSpPr/>
          <p:nvPr/>
        </p:nvSpPr>
        <p:spPr>
          <a:xfrm>
            <a:off x="5943600" y="4903787"/>
            <a:ext cx="533400" cy="30480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grpSp>
        <p:nvGrpSpPr>
          <p:cNvPr id="328" name="Raggruppa"/>
          <p:cNvGrpSpPr/>
          <p:nvPr/>
        </p:nvGrpSpPr>
        <p:grpSpPr>
          <a:xfrm>
            <a:off x="6019798" y="3455987"/>
            <a:ext cx="689311" cy="311153"/>
            <a:chOff x="0" y="0"/>
            <a:chExt cx="689309" cy="311152"/>
          </a:xfrm>
        </p:grpSpPr>
        <p:sp>
          <p:nvSpPr>
            <p:cNvPr id="326" name="Ovale"/>
            <p:cNvSpPr/>
            <p:nvPr/>
          </p:nvSpPr>
          <p:spPr>
            <a:xfrm>
              <a:off x="0" y="-1"/>
              <a:ext cx="644527" cy="311154"/>
            </a:xfrm>
            <a:prstGeom prst="ellipse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b="1" i="1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7" name="HEME"/>
            <p:cNvSpPr txBox="1"/>
            <p:nvPr/>
          </p:nvSpPr>
          <p:spPr>
            <a:xfrm>
              <a:off x="144863" y="23447"/>
              <a:ext cx="544447" cy="264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>
                <a:defRPr b="1" i="1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HEME</a:t>
              </a:r>
            </a:p>
          </p:txBody>
        </p:sp>
      </p:grpSp>
      <p:sp>
        <p:nvSpPr>
          <p:cNvPr id="329" name="Linea"/>
          <p:cNvSpPr/>
          <p:nvPr/>
        </p:nvSpPr>
        <p:spPr>
          <a:xfrm flipH="1" flipV="1">
            <a:off x="5403848" y="949324"/>
            <a:ext cx="1277940" cy="2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0" name="HOCI"/>
          <p:cNvSpPr txBox="1"/>
          <p:nvPr/>
        </p:nvSpPr>
        <p:spPr>
          <a:xfrm>
            <a:off x="4617718" y="788988"/>
            <a:ext cx="748350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HOCI</a:t>
            </a:r>
          </a:p>
        </p:txBody>
      </p:sp>
      <p:sp>
        <p:nvSpPr>
          <p:cNvPr id="331" name="H2O2"/>
          <p:cNvSpPr txBox="1"/>
          <p:nvPr/>
        </p:nvSpPr>
        <p:spPr>
          <a:xfrm>
            <a:off x="6675118" y="788988"/>
            <a:ext cx="748350" cy="394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000"/>
              </a:spcBef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</a:t>
            </a:r>
            <a:r>
              <a:rPr baseline="-25000"/>
              <a:t>2</a:t>
            </a:r>
            <a:r>
              <a:t>O</a:t>
            </a:r>
            <a:r>
              <a:rPr baseline="-25000"/>
              <a:t>2</a:t>
            </a:r>
          </a:p>
        </p:txBody>
      </p:sp>
      <p:sp>
        <p:nvSpPr>
          <p:cNvPr id="332" name="SOD"/>
          <p:cNvSpPr txBox="1"/>
          <p:nvPr/>
        </p:nvSpPr>
        <p:spPr>
          <a:xfrm>
            <a:off x="6370318" y="1246188"/>
            <a:ext cx="748350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SOD</a:t>
            </a:r>
          </a:p>
        </p:txBody>
      </p:sp>
      <p:sp>
        <p:nvSpPr>
          <p:cNvPr id="333" name="NADP+ + H+"/>
          <p:cNvSpPr txBox="1"/>
          <p:nvPr/>
        </p:nvSpPr>
        <p:spPr>
          <a:xfrm>
            <a:off x="6979918" y="5741988"/>
            <a:ext cx="1661163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NADP</a:t>
            </a:r>
            <a:r>
              <a:rPr baseline="30000"/>
              <a:t>+</a:t>
            </a:r>
            <a:r>
              <a:t> + H</a:t>
            </a:r>
            <a:r>
              <a:rPr baseline="30000"/>
              <a:t>+</a:t>
            </a:r>
          </a:p>
        </p:txBody>
      </p:sp>
      <p:sp>
        <p:nvSpPr>
          <p:cNvPr id="334" name="NADPH"/>
          <p:cNvSpPr txBox="1"/>
          <p:nvPr/>
        </p:nvSpPr>
        <p:spPr>
          <a:xfrm>
            <a:off x="4998718" y="5741988"/>
            <a:ext cx="99282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NADPH</a:t>
            </a:r>
          </a:p>
        </p:txBody>
      </p:sp>
      <p:sp>
        <p:nvSpPr>
          <p:cNvPr id="335" name="MPO"/>
          <p:cNvSpPr txBox="1"/>
          <p:nvPr/>
        </p:nvSpPr>
        <p:spPr>
          <a:xfrm>
            <a:off x="5684518" y="560388"/>
            <a:ext cx="748350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MPO</a:t>
            </a:r>
          </a:p>
        </p:txBody>
      </p:sp>
      <p:sp>
        <p:nvSpPr>
          <p:cNvPr id="336" name="O2"/>
          <p:cNvSpPr txBox="1"/>
          <p:nvPr/>
        </p:nvSpPr>
        <p:spPr>
          <a:xfrm>
            <a:off x="5532118" y="1703387"/>
            <a:ext cx="457837" cy="394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</a:t>
            </a:r>
            <a:r>
              <a:rPr baseline="-25000"/>
              <a:t>2</a:t>
            </a:r>
          </a:p>
        </p:txBody>
      </p:sp>
      <p:sp>
        <p:nvSpPr>
          <p:cNvPr id="337" name="O2–"/>
          <p:cNvSpPr txBox="1"/>
          <p:nvPr/>
        </p:nvSpPr>
        <p:spPr>
          <a:xfrm>
            <a:off x="6903718" y="1703387"/>
            <a:ext cx="441962" cy="394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000"/>
              </a:spcBef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</a:t>
            </a:r>
            <a:r>
              <a:rPr baseline="-25000"/>
              <a:t>2</a:t>
            </a:r>
            <a:r>
              <a:rPr baseline="30000"/>
              <a:t>–</a:t>
            </a:r>
          </a:p>
        </p:txBody>
      </p:sp>
      <p:sp>
        <p:nvSpPr>
          <p:cNvPr id="338" name="Linea"/>
          <p:cNvSpPr/>
          <p:nvPr/>
        </p:nvSpPr>
        <p:spPr>
          <a:xfrm>
            <a:off x="5793584" y="2697043"/>
            <a:ext cx="302416" cy="83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1" h="21521" fill="norm" stroke="1" extrusionOk="0">
                <a:moveTo>
                  <a:pt x="20641" y="21521"/>
                </a:moveTo>
                <a:cubicBezTo>
                  <a:pt x="17145" y="21054"/>
                  <a:pt x="13648" y="20635"/>
                  <a:pt x="10772" y="19842"/>
                </a:cubicBezTo>
                <a:cubicBezTo>
                  <a:pt x="7896" y="19048"/>
                  <a:pt x="5132" y="18302"/>
                  <a:pt x="3328" y="16762"/>
                </a:cubicBezTo>
                <a:cubicBezTo>
                  <a:pt x="1523" y="15223"/>
                  <a:pt x="282" y="12517"/>
                  <a:pt x="57" y="10651"/>
                </a:cubicBezTo>
                <a:cubicBezTo>
                  <a:pt x="-169" y="8785"/>
                  <a:pt x="226" y="7152"/>
                  <a:pt x="2087" y="5566"/>
                </a:cubicBezTo>
                <a:cubicBezTo>
                  <a:pt x="3948" y="3980"/>
                  <a:pt x="8460" y="2020"/>
                  <a:pt x="11167" y="1134"/>
                </a:cubicBezTo>
                <a:cubicBezTo>
                  <a:pt x="13874" y="248"/>
                  <a:pt x="16468" y="294"/>
                  <a:pt x="18160" y="108"/>
                </a:cubicBezTo>
                <a:cubicBezTo>
                  <a:pt x="19852" y="-79"/>
                  <a:pt x="20641" y="14"/>
                  <a:pt x="21431" y="108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39" name="Linea"/>
          <p:cNvSpPr/>
          <p:nvPr/>
        </p:nvSpPr>
        <p:spPr>
          <a:xfrm flipV="1" rot="21495604">
            <a:off x="5775238" y="2082954"/>
            <a:ext cx="1296365" cy="53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2" h="21367" fill="norm" stroke="1" extrusionOk="0">
                <a:moveTo>
                  <a:pt x="0" y="21367"/>
                </a:moveTo>
                <a:cubicBezTo>
                  <a:pt x="19" y="18695"/>
                  <a:pt x="38" y="16023"/>
                  <a:pt x="708" y="13261"/>
                </a:cubicBezTo>
                <a:cubicBezTo>
                  <a:pt x="1378" y="10500"/>
                  <a:pt x="2602" y="7026"/>
                  <a:pt x="4056" y="4844"/>
                </a:cubicBezTo>
                <a:cubicBezTo>
                  <a:pt x="5510" y="2662"/>
                  <a:pt x="7538" y="747"/>
                  <a:pt x="9489" y="257"/>
                </a:cubicBezTo>
                <a:cubicBezTo>
                  <a:pt x="11441" y="-233"/>
                  <a:pt x="13909" y="-188"/>
                  <a:pt x="15765" y="1905"/>
                </a:cubicBezTo>
                <a:cubicBezTo>
                  <a:pt x="17621" y="3998"/>
                  <a:pt x="19725" y="9832"/>
                  <a:pt x="20663" y="12950"/>
                </a:cubicBezTo>
                <a:cubicBezTo>
                  <a:pt x="21600" y="16067"/>
                  <a:pt x="21466" y="18383"/>
                  <a:pt x="21351" y="20743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40" name="p22phox"/>
          <p:cNvSpPr txBox="1"/>
          <p:nvPr/>
        </p:nvSpPr>
        <p:spPr>
          <a:xfrm>
            <a:off x="4846318" y="3303588"/>
            <a:ext cx="1022988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spcBef>
                <a:spcPts val="1000"/>
              </a:spcBef>
              <a:defRPr b="1" i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p22</a:t>
            </a:r>
            <a:r>
              <a:rPr baseline="30000"/>
              <a:t>phox</a:t>
            </a:r>
          </a:p>
        </p:txBody>
      </p:sp>
      <p:sp>
        <p:nvSpPr>
          <p:cNvPr id="341" name="gp91phox"/>
          <p:cNvSpPr txBox="1"/>
          <p:nvPr/>
        </p:nvSpPr>
        <p:spPr>
          <a:xfrm>
            <a:off x="6675118" y="3074987"/>
            <a:ext cx="1021400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spcBef>
                <a:spcPts val="1000"/>
              </a:spcBef>
              <a:defRPr b="1" i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gp91</a:t>
            </a:r>
            <a:r>
              <a:rPr baseline="30000"/>
              <a:t>phox</a:t>
            </a:r>
          </a:p>
        </p:txBody>
      </p:sp>
      <p:sp>
        <p:nvSpPr>
          <p:cNvPr id="342" name="e–"/>
          <p:cNvSpPr txBox="1"/>
          <p:nvPr/>
        </p:nvSpPr>
        <p:spPr>
          <a:xfrm>
            <a:off x="5379718" y="2770187"/>
            <a:ext cx="441962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000"/>
              </a:spcBef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</a:t>
            </a:r>
            <a:r>
              <a:rPr baseline="30000"/>
              <a:t>–</a:t>
            </a:r>
          </a:p>
        </p:txBody>
      </p:sp>
      <p:sp>
        <p:nvSpPr>
          <p:cNvPr id="343" name="FAD"/>
          <p:cNvSpPr txBox="1"/>
          <p:nvPr/>
        </p:nvSpPr>
        <p:spPr>
          <a:xfrm>
            <a:off x="5836918" y="4903788"/>
            <a:ext cx="670563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700"/>
              </a:spcBef>
              <a:defRPr b="1" i="1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FAD</a:t>
            </a:r>
          </a:p>
        </p:txBody>
      </p:sp>
      <p:sp>
        <p:nvSpPr>
          <p:cNvPr id="344" name="Linea"/>
          <p:cNvSpPr/>
          <p:nvPr/>
        </p:nvSpPr>
        <p:spPr>
          <a:xfrm flipH="1">
            <a:off x="7162799" y="4217987"/>
            <a:ext cx="228602" cy="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5" name="Linea"/>
          <p:cNvSpPr/>
          <p:nvPr/>
        </p:nvSpPr>
        <p:spPr>
          <a:xfrm flipV="1">
            <a:off x="7010400" y="1169987"/>
            <a:ext cx="0" cy="53340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6" name="Ovale"/>
          <p:cNvSpPr/>
          <p:nvPr/>
        </p:nvSpPr>
        <p:spPr>
          <a:xfrm>
            <a:off x="6095999" y="4217987"/>
            <a:ext cx="931866" cy="533403"/>
          </a:xfrm>
          <a:prstGeom prst="ellipse">
            <a:avLst/>
          </a:prstGeom>
          <a:solidFill>
            <a:srgbClr val="00808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47" name="Ovale"/>
          <p:cNvSpPr/>
          <p:nvPr/>
        </p:nvSpPr>
        <p:spPr>
          <a:xfrm>
            <a:off x="5562600" y="4446587"/>
            <a:ext cx="609600" cy="414339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>
              <a:defRPr b="1" baseline="30000" i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8" name="Ovale"/>
          <p:cNvSpPr/>
          <p:nvPr/>
        </p:nvSpPr>
        <p:spPr>
          <a:xfrm>
            <a:off x="5562599" y="3989387"/>
            <a:ext cx="693740" cy="457203"/>
          </a:xfrm>
          <a:prstGeom prst="ellipse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>
              <a:defRPr b="1" baseline="30000" i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9" name="Linea"/>
          <p:cNvSpPr/>
          <p:nvPr/>
        </p:nvSpPr>
        <p:spPr>
          <a:xfrm flipH="1" rot="682094">
            <a:off x="6318040" y="5293237"/>
            <a:ext cx="231538" cy="629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1" h="21521" fill="norm" stroke="1" extrusionOk="0">
                <a:moveTo>
                  <a:pt x="20641" y="21521"/>
                </a:moveTo>
                <a:cubicBezTo>
                  <a:pt x="17145" y="21054"/>
                  <a:pt x="13648" y="20635"/>
                  <a:pt x="10772" y="19842"/>
                </a:cubicBezTo>
                <a:cubicBezTo>
                  <a:pt x="7896" y="19048"/>
                  <a:pt x="5132" y="18302"/>
                  <a:pt x="3328" y="16762"/>
                </a:cubicBezTo>
                <a:cubicBezTo>
                  <a:pt x="1523" y="15223"/>
                  <a:pt x="282" y="12517"/>
                  <a:pt x="57" y="10651"/>
                </a:cubicBezTo>
                <a:cubicBezTo>
                  <a:pt x="-169" y="8785"/>
                  <a:pt x="226" y="7152"/>
                  <a:pt x="2087" y="5566"/>
                </a:cubicBezTo>
                <a:cubicBezTo>
                  <a:pt x="3948" y="3980"/>
                  <a:pt x="8460" y="2020"/>
                  <a:pt x="11167" y="1134"/>
                </a:cubicBezTo>
                <a:cubicBezTo>
                  <a:pt x="13874" y="248"/>
                  <a:pt x="16468" y="294"/>
                  <a:pt x="18160" y="108"/>
                </a:cubicBezTo>
                <a:cubicBezTo>
                  <a:pt x="19852" y="-79"/>
                  <a:pt x="20641" y="14"/>
                  <a:pt x="21431" y="108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50" name="e–"/>
          <p:cNvSpPr txBox="1"/>
          <p:nvPr/>
        </p:nvSpPr>
        <p:spPr>
          <a:xfrm>
            <a:off x="6598918" y="5208588"/>
            <a:ext cx="441962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000"/>
              </a:spcBef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</a:t>
            </a:r>
            <a:r>
              <a:rPr baseline="30000"/>
              <a:t>–</a:t>
            </a:r>
          </a:p>
        </p:txBody>
      </p:sp>
      <p:sp>
        <p:nvSpPr>
          <p:cNvPr id="351" name="Ovale"/>
          <p:cNvSpPr/>
          <p:nvPr/>
        </p:nvSpPr>
        <p:spPr>
          <a:xfrm>
            <a:off x="6689724" y="3989387"/>
            <a:ext cx="549278" cy="39052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52" name="rac"/>
          <p:cNvSpPr txBox="1"/>
          <p:nvPr/>
        </p:nvSpPr>
        <p:spPr>
          <a:xfrm>
            <a:off x="6675118" y="3989388"/>
            <a:ext cx="615000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rac</a:t>
            </a:r>
          </a:p>
        </p:txBody>
      </p:sp>
      <p:sp>
        <p:nvSpPr>
          <p:cNvPr id="353" name="GTP"/>
          <p:cNvSpPr txBox="1"/>
          <p:nvPr/>
        </p:nvSpPr>
        <p:spPr>
          <a:xfrm>
            <a:off x="7360918" y="4065588"/>
            <a:ext cx="469636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GTP</a:t>
            </a:r>
          </a:p>
        </p:txBody>
      </p:sp>
      <p:sp>
        <p:nvSpPr>
          <p:cNvPr id="354" name="Linea"/>
          <p:cNvSpPr/>
          <p:nvPr/>
        </p:nvSpPr>
        <p:spPr>
          <a:xfrm flipV="1">
            <a:off x="6172199" y="4141787"/>
            <a:ext cx="152402" cy="7620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57" name="Raggruppa"/>
          <p:cNvGrpSpPr/>
          <p:nvPr/>
        </p:nvGrpSpPr>
        <p:grpSpPr>
          <a:xfrm>
            <a:off x="6019799" y="3760787"/>
            <a:ext cx="644528" cy="311153"/>
            <a:chOff x="0" y="0"/>
            <a:chExt cx="644526" cy="311152"/>
          </a:xfrm>
        </p:grpSpPr>
        <p:sp>
          <p:nvSpPr>
            <p:cNvPr id="355" name="Ovale"/>
            <p:cNvSpPr/>
            <p:nvPr/>
          </p:nvSpPr>
          <p:spPr>
            <a:xfrm>
              <a:off x="-1" y="-1"/>
              <a:ext cx="644528" cy="311154"/>
            </a:xfrm>
            <a:prstGeom prst="ellipse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6" name="HEME"/>
            <p:cNvSpPr txBox="1"/>
            <p:nvPr/>
          </p:nvSpPr>
          <p:spPr>
            <a:xfrm>
              <a:off x="50038" y="23447"/>
              <a:ext cx="544447" cy="264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i="1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HEME</a:t>
              </a:r>
            </a:p>
          </p:txBody>
        </p:sp>
      </p:grpSp>
      <p:sp>
        <p:nvSpPr>
          <p:cNvPr id="358" name="Linea"/>
          <p:cNvSpPr/>
          <p:nvPr/>
        </p:nvSpPr>
        <p:spPr>
          <a:xfrm>
            <a:off x="5943600" y="5894387"/>
            <a:ext cx="990601" cy="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9" name="Ovale"/>
          <p:cNvSpPr/>
          <p:nvPr/>
        </p:nvSpPr>
        <p:spPr>
          <a:xfrm>
            <a:off x="2328861" y="2576511"/>
            <a:ext cx="533403" cy="2006603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60" name="Ovale"/>
          <p:cNvSpPr/>
          <p:nvPr/>
        </p:nvSpPr>
        <p:spPr>
          <a:xfrm>
            <a:off x="1981199" y="3227386"/>
            <a:ext cx="347666" cy="762003"/>
          </a:xfrm>
          <a:prstGeom prst="ellipse">
            <a:avLst/>
          </a:prstGeom>
          <a:solidFill>
            <a:srgbClr val="33CC33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1" name="Ovale"/>
          <p:cNvSpPr/>
          <p:nvPr/>
        </p:nvSpPr>
        <p:spPr>
          <a:xfrm>
            <a:off x="2057400" y="4827587"/>
            <a:ext cx="533400" cy="30480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grpSp>
        <p:nvGrpSpPr>
          <p:cNvPr id="364" name="Raggruppa"/>
          <p:cNvGrpSpPr/>
          <p:nvPr/>
        </p:nvGrpSpPr>
        <p:grpSpPr>
          <a:xfrm>
            <a:off x="2133599" y="3379787"/>
            <a:ext cx="644528" cy="311153"/>
            <a:chOff x="0" y="0"/>
            <a:chExt cx="644526" cy="311152"/>
          </a:xfrm>
        </p:grpSpPr>
        <p:sp>
          <p:nvSpPr>
            <p:cNvPr id="362" name="Ovale"/>
            <p:cNvSpPr/>
            <p:nvPr/>
          </p:nvSpPr>
          <p:spPr>
            <a:xfrm>
              <a:off x="-1" y="-1"/>
              <a:ext cx="644528" cy="311154"/>
            </a:xfrm>
            <a:prstGeom prst="ellipse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3" name="HEME"/>
            <p:cNvSpPr txBox="1"/>
            <p:nvPr/>
          </p:nvSpPr>
          <p:spPr>
            <a:xfrm>
              <a:off x="50038" y="23447"/>
              <a:ext cx="544447" cy="264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i="1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HEME</a:t>
              </a:r>
            </a:p>
          </p:txBody>
        </p:sp>
      </p:grpSp>
      <p:sp>
        <p:nvSpPr>
          <p:cNvPr id="365" name="p22phox"/>
          <p:cNvSpPr txBox="1"/>
          <p:nvPr/>
        </p:nvSpPr>
        <p:spPr>
          <a:xfrm>
            <a:off x="960119" y="3227387"/>
            <a:ext cx="1022987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spcBef>
                <a:spcPts val="1000"/>
              </a:spcBef>
              <a:defRPr b="1" i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p22</a:t>
            </a:r>
            <a:r>
              <a:rPr baseline="30000"/>
              <a:t>phox</a:t>
            </a:r>
          </a:p>
        </p:txBody>
      </p:sp>
      <p:sp>
        <p:nvSpPr>
          <p:cNvPr id="366" name="gp91phox"/>
          <p:cNvSpPr txBox="1"/>
          <p:nvPr/>
        </p:nvSpPr>
        <p:spPr>
          <a:xfrm>
            <a:off x="2788918" y="2998787"/>
            <a:ext cx="1021400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spcBef>
                <a:spcPts val="1000"/>
              </a:spcBef>
              <a:defRPr b="1" i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gp91</a:t>
            </a:r>
            <a:r>
              <a:rPr baseline="30000"/>
              <a:t>phox</a:t>
            </a:r>
          </a:p>
        </p:txBody>
      </p:sp>
      <p:sp>
        <p:nvSpPr>
          <p:cNvPr id="367" name="FAD"/>
          <p:cNvSpPr txBox="1"/>
          <p:nvPr/>
        </p:nvSpPr>
        <p:spPr>
          <a:xfrm>
            <a:off x="1950718" y="4827588"/>
            <a:ext cx="670563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700"/>
              </a:spcBef>
              <a:defRPr b="1" i="1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FAD</a:t>
            </a:r>
          </a:p>
        </p:txBody>
      </p:sp>
      <p:sp>
        <p:nvSpPr>
          <p:cNvPr id="368" name="Linea"/>
          <p:cNvSpPr/>
          <p:nvPr/>
        </p:nvSpPr>
        <p:spPr>
          <a:xfrm flipV="1">
            <a:off x="2285999" y="4065587"/>
            <a:ext cx="152402" cy="7620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71" name="Raggruppa"/>
          <p:cNvGrpSpPr/>
          <p:nvPr/>
        </p:nvGrpSpPr>
        <p:grpSpPr>
          <a:xfrm>
            <a:off x="2133599" y="3684587"/>
            <a:ext cx="644528" cy="311153"/>
            <a:chOff x="0" y="0"/>
            <a:chExt cx="644526" cy="311152"/>
          </a:xfrm>
        </p:grpSpPr>
        <p:sp>
          <p:nvSpPr>
            <p:cNvPr id="369" name="Ovale"/>
            <p:cNvSpPr/>
            <p:nvPr/>
          </p:nvSpPr>
          <p:spPr>
            <a:xfrm>
              <a:off x="-1" y="-1"/>
              <a:ext cx="644528" cy="311154"/>
            </a:xfrm>
            <a:prstGeom prst="ellipse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i="1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0" name="HEME"/>
            <p:cNvSpPr txBox="1"/>
            <p:nvPr/>
          </p:nvSpPr>
          <p:spPr>
            <a:xfrm>
              <a:off x="50038" y="23447"/>
              <a:ext cx="544447" cy="264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i="1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HEME</a:t>
              </a:r>
            </a:p>
          </p:txBody>
        </p:sp>
      </p:grpSp>
      <p:sp>
        <p:nvSpPr>
          <p:cNvPr id="372" name="Ovale"/>
          <p:cNvSpPr/>
          <p:nvPr/>
        </p:nvSpPr>
        <p:spPr>
          <a:xfrm>
            <a:off x="2978149" y="5256212"/>
            <a:ext cx="549278" cy="39052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73" name="rac"/>
          <p:cNvSpPr txBox="1"/>
          <p:nvPr/>
        </p:nvSpPr>
        <p:spPr>
          <a:xfrm>
            <a:off x="2965132" y="5256213"/>
            <a:ext cx="614999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rac</a:t>
            </a:r>
          </a:p>
        </p:txBody>
      </p:sp>
      <p:sp>
        <p:nvSpPr>
          <p:cNvPr id="374" name="p7phox"/>
          <p:cNvSpPr txBox="1"/>
          <p:nvPr/>
        </p:nvSpPr>
        <p:spPr>
          <a:xfrm>
            <a:off x="426719" y="5437188"/>
            <a:ext cx="10214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spcBef>
                <a:spcPts val="800"/>
              </a:spcBef>
              <a:defRPr b="1" i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p7</a:t>
            </a:r>
            <a:r>
              <a:rPr baseline="30000"/>
              <a:t>phox</a:t>
            </a:r>
          </a:p>
        </p:txBody>
      </p:sp>
      <p:grpSp>
        <p:nvGrpSpPr>
          <p:cNvPr id="377" name="Raggruppa"/>
          <p:cNvGrpSpPr/>
          <p:nvPr/>
        </p:nvGrpSpPr>
        <p:grpSpPr>
          <a:xfrm>
            <a:off x="2843211" y="5667375"/>
            <a:ext cx="1295402" cy="381000"/>
            <a:chOff x="0" y="0"/>
            <a:chExt cx="1295401" cy="381000"/>
          </a:xfrm>
        </p:grpSpPr>
        <p:sp>
          <p:nvSpPr>
            <p:cNvPr id="375" name="Rettangolo"/>
            <p:cNvSpPr/>
            <p:nvPr/>
          </p:nvSpPr>
          <p:spPr>
            <a:xfrm>
              <a:off x="-1" y="0"/>
              <a:ext cx="1295403" cy="3810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6" name="RhoGDI"/>
            <p:cNvSpPr txBox="1"/>
            <p:nvPr/>
          </p:nvSpPr>
          <p:spPr>
            <a:xfrm>
              <a:off x="264772" y="46087"/>
              <a:ext cx="765853" cy="288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RhoGDI</a:t>
              </a:r>
            </a:p>
          </p:txBody>
        </p:sp>
      </p:grpSp>
      <p:sp>
        <p:nvSpPr>
          <p:cNvPr id="378" name="Linea"/>
          <p:cNvSpPr/>
          <p:nvPr/>
        </p:nvSpPr>
        <p:spPr>
          <a:xfrm>
            <a:off x="3492499" y="5472112"/>
            <a:ext cx="152402" cy="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9" name="GDP"/>
          <p:cNvSpPr txBox="1"/>
          <p:nvPr/>
        </p:nvSpPr>
        <p:spPr>
          <a:xfrm>
            <a:off x="3616007" y="5297488"/>
            <a:ext cx="48943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GDP</a:t>
            </a:r>
          </a:p>
        </p:txBody>
      </p:sp>
      <p:sp>
        <p:nvSpPr>
          <p:cNvPr id="380" name="Ovale"/>
          <p:cNvSpPr/>
          <p:nvPr/>
        </p:nvSpPr>
        <p:spPr>
          <a:xfrm>
            <a:off x="1142999" y="5894387"/>
            <a:ext cx="931866" cy="533403"/>
          </a:xfrm>
          <a:prstGeom prst="ellipse">
            <a:avLst/>
          </a:prstGeom>
          <a:solidFill>
            <a:srgbClr val="00808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1" name="Ovale"/>
          <p:cNvSpPr/>
          <p:nvPr/>
        </p:nvSpPr>
        <p:spPr>
          <a:xfrm>
            <a:off x="609600" y="6122987"/>
            <a:ext cx="609600" cy="414339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>
              <a:defRPr b="1" baseline="30000" i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2" name="Ovale"/>
          <p:cNvSpPr/>
          <p:nvPr/>
        </p:nvSpPr>
        <p:spPr>
          <a:xfrm>
            <a:off x="609599" y="5665787"/>
            <a:ext cx="693740" cy="457203"/>
          </a:xfrm>
          <a:prstGeom prst="ellipse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>
              <a:defRPr b="1" baseline="30000" i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3" name="p67phox"/>
          <p:cNvSpPr txBox="1"/>
          <p:nvPr/>
        </p:nvSpPr>
        <p:spPr>
          <a:xfrm>
            <a:off x="1798318" y="5589588"/>
            <a:ext cx="86208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p67</a:t>
            </a:r>
            <a:r>
              <a:rPr baseline="30000" i="1"/>
              <a:t>phox</a:t>
            </a:r>
          </a:p>
        </p:txBody>
      </p:sp>
      <p:sp>
        <p:nvSpPr>
          <p:cNvPr id="384" name="p47phox"/>
          <p:cNvSpPr txBox="1"/>
          <p:nvPr/>
        </p:nvSpPr>
        <p:spPr>
          <a:xfrm>
            <a:off x="426718" y="5360988"/>
            <a:ext cx="86208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p47</a:t>
            </a:r>
            <a:r>
              <a:rPr baseline="30000" i="1"/>
              <a:t>phox</a:t>
            </a:r>
          </a:p>
        </p:txBody>
      </p:sp>
      <p:sp>
        <p:nvSpPr>
          <p:cNvPr id="385" name="p40phox"/>
          <p:cNvSpPr txBox="1"/>
          <p:nvPr/>
        </p:nvSpPr>
        <p:spPr>
          <a:xfrm>
            <a:off x="274318" y="6518275"/>
            <a:ext cx="862084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p40</a:t>
            </a:r>
            <a:r>
              <a:rPr baseline="30000" i="1"/>
              <a:t>phox</a:t>
            </a:r>
          </a:p>
        </p:txBody>
      </p:sp>
      <p:sp>
        <p:nvSpPr>
          <p:cNvPr id="386" name="p67phox"/>
          <p:cNvSpPr txBox="1"/>
          <p:nvPr/>
        </p:nvSpPr>
        <p:spPr>
          <a:xfrm>
            <a:off x="6903718" y="4522788"/>
            <a:ext cx="86208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p67</a:t>
            </a:r>
            <a:r>
              <a:rPr baseline="30000" i="1"/>
              <a:t>phox</a:t>
            </a:r>
          </a:p>
        </p:txBody>
      </p:sp>
      <p:sp>
        <p:nvSpPr>
          <p:cNvPr id="387" name="p47phox"/>
          <p:cNvSpPr txBox="1"/>
          <p:nvPr/>
        </p:nvSpPr>
        <p:spPr>
          <a:xfrm>
            <a:off x="4693918" y="4065588"/>
            <a:ext cx="86208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p47</a:t>
            </a:r>
            <a:r>
              <a:rPr baseline="30000" i="1"/>
              <a:t>phox</a:t>
            </a:r>
          </a:p>
        </p:txBody>
      </p:sp>
      <p:sp>
        <p:nvSpPr>
          <p:cNvPr id="388" name="p40phox"/>
          <p:cNvSpPr txBox="1"/>
          <p:nvPr/>
        </p:nvSpPr>
        <p:spPr>
          <a:xfrm>
            <a:off x="4693918" y="4598988"/>
            <a:ext cx="86208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p40</a:t>
            </a:r>
            <a:r>
              <a:rPr baseline="30000" i="1"/>
              <a:t>phox</a:t>
            </a:r>
          </a:p>
        </p:txBody>
      </p:sp>
      <p:sp>
        <p:nvSpPr>
          <p:cNvPr id="389" name="ROS-forming NADPH oxidase (NOX)"/>
          <p:cNvSpPr txBox="1"/>
          <p:nvPr/>
        </p:nvSpPr>
        <p:spPr>
          <a:xfrm>
            <a:off x="1692274" y="14286"/>
            <a:ext cx="5349636" cy="449768"/>
          </a:xfrm>
          <a:prstGeom prst="rect">
            <a:avLst/>
          </a:prstGeom>
          <a:solidFill>
            <a:srgbClr val="DAEDE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ROS-forming NADPH oxidase (NOX)</a:t>
            </a:r>
          </a:p>
        </p:txBody>
      </p:sp>
      <p:sp>
        <p:nvSpPr>
          <p:cNvPr id="390" name="Cytoplasm"/>
          <p:cNvSpPr txBox="1"/>
          <p:nvPr/>
        </p:nvSpPr>
        <p:spPr>
          <a:xfrm>
            <a:off x="198119" y="4065588"/>
            <a:ext cx="1743927" cy="48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8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Cytoplasm</a:t>
            </a:r>
          </a:p>
        </p:txBody>
      </p:sp>
      <p:sp>
        <p:nvSpPr>
          <p:cNvPr id="391" name="Ovale"/>
          <p:cNvSpPr/>
          <p:nvPr/>
        </p:nvSpPr>
        <p:spPr>
          <a:xfrm>
            <a:off x="6730999" y="1584324"/>
            <a:ext cx="649290" cy="657228"/>
          </a:xfrm>
          <a:prstGeom prst="ellipse">
            <a:avLst/>
          </a:prstGeom>
          <a:ln w="38100" cap="sq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92" name="The cytoplasmic COOH terminus contains FAD and NADPH binding domains. NOX  are single electron transporters: they pass electrons from NADPH to FAD, to the first heme, to the second heme, and finally to oxygen"/>
          <p:cNvSpPr txBox="1"/>
          <p:nvPr/>
        </p:nvSpPr>
        <p:spPr>
          <a:xfrm>
            <a:off x="41275" y="581025"/>
            <a:ext cx="4602163" cy="184842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cytoplasmic COOH terminus contains FAD and NADPH binding domains. NOX  are single electron transporters: they pass electrons from NADPH to FAD, to the first heme, to the second heme, and finally to oxygen</a:t>
            </a:r>
          </a:p>
        </p:txBody>
      </p:sp>
      <p:sp>
        <p:nvSpPr>
          <p:cNvPr id="393" name="Cl-"/>
          <p:cNvSpPr txBox="1"/>
          <p:nvPr/>
        </p:nvSpPr>
        <p:spPr>
          <a:xfrm>
            <a:off x="5846443" y="935038"/>
            <a:ext cx="414529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</a:t>
            </a:r>
            <a:r>
              <a:rPr baseline="30000"/>
              <a:t>-</a:t>
            </a:r>
          </a:p>
        </p:txBody>
      </p:sp>
      <p:sp>
        <p:nvSpPr>
          <p:cNvPr id="394" name="Rettangolo"/>
          <p:cNvSpPr/>
          <p:nvPr/>
        </p:nvSpPr>
        <p:spPr>
          <a:xfrm>
            <a:off x="4643437" y="541336"/>
            <a:ext cx="2687639" cy="754065"/>
          </a:xfrm>
          <a:prstGeom prst="rect">
            <a:avLst/>
          </a:prstGeom>
          <a:ln w="38100" cap="sq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95" name="Rettangolo"/>
          <p:cNvSpPr/>
          <p:nvPr/>
        </p:nvSpPr>
        <p:spPr>
          <a:xfrm>
            <a:off x="4643437" y="504823"/>
            <a:ext cx="3744914" cy="56276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96" name="activation"/>
          <p:cNvSpPr txBox="1"/>
          <p:nvPr/>
        </p:nvSpPr>
        <p:spPr>
          <a:xfrm>
            <a:off x="3643312" y="2592386"/>
            <a:ext cx="1436944" cy="441074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9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3"/>
      <p:bldP build="whole" bldLvl="1" animBg="1" rev="0" advAuto="0" spid="396" grpId="1"/>
      <p:bldP build="whole" bldLvl="1" animBg="1" rev="0" advAuto="0" spid="394" grpId="4"/>
      <p:bldP build="whole" bldLvl="1" animBg="1" rev="0" advAuto="0" spid="39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Myeloperoxidase (MPO)-H2O2-chloride system"/>
          <p:cNvSpPr txBox="1"/>
          <p:nvPr>
            <p:ph type="title" idx="4294967295"/>
          </p:nvPr>
        </p:nvSpPr>
        <p:spPr>
          <a:xfrm>
            <a:off x="23811" y="-100014"/>
            <a:ext cx="9120190" cy="720728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algn="ctr">
              <a:defRPr sz="32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Myeloperoxidase (MPO)-H</a:t>
            </a:r>
            <a:r>
              <a:rPr baseline="-25000"/>
              <a:t>2</a:t>
            </a:r>
            <a:r>
              <a:t>O</a:t>
            </a:r>
            <a:r>
              <a:rPr baseline="-25000"/>
              <a:t>2</a:t>
            </a:r>
            <a:r>
              <a:t>-chloride system</a:t>
            </a:r>
          </a:p>
        </p:txBody>
      </p:sp>
      <p:sp>
        <p:nvSpPr>
          <p:cNvPr id="399" name="Principali specie ossidanti con effetto tossico sui microrganismi:…"/>
          <p:cNvSpPr txBox="1"/>
          <p:nvPr/>
        </p:nvSpPr>
        <p:spPr>
          <a:xfrm>
            <a:off x="80643" y="4797426"/>
            <a:ext cx="9027471" cy="1807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Principali </a:t>
            </a:r>
            <a:r>
              <a:rPr u="sng"/>
              <a:t>specie ossidanti</a:t>
            </a:r>
            <a:r>
              <a:t> con effetto tossico sui microrganismi:</a:t>
            </a:r>
          </a:p>
          <a:p>
            <a:pPr>
              <a:buSzPct val="100000"/>
              <a:buFont typeface="Arial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Acido ipocloroso</a:t>
            </a:r>
          </a:p>
          <a:p>
            <a:pPr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Cloramine</a:t>
            </a:r>
          </a:p>
          <a:p>
            <a:pPr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Aldeidi</a:t>
            </a:r>
          </a:p>
        </p:txBody>
      </p:sp>
      <p:sp>
        <p:nvSpPr>
          <p:cNvPr id="400" name="La mieloperossidasi è una delle proteine granulari maggiormente concentrata nei neutrofili (5% in peso)…"/>
          <p:cNvSpPr txBox="1"/>
          <p:nvPr/>
        </p:nvSpPr>
        <p:spPr>
          <a:xfrm>
            <a:off x="80644" y="692150"/>
            <a:ext cx="8911274" cy="3737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</a:t>
            </a:r>
            <a:r>
              <a:rPr>
                <a:solidFill>
                  <a:srgbClr val="FFFF00"/>
                </a:solidFill>
              </a:rPr>
              <a:t>mieloperossidasi</a:t>
            </a:r>
            <a:r>
              <a:t> è una delle </a:t>
            </a:r>
            <a:r>
              <a:rPr>
                <a:solidFill>
                  <a:srgbClr val="FFFF00"/>
                </a:solidFill>
              </a:rPr>
              <a:t>proteine granulari </a:t>
            </a:r>
            <a:r>
              <a:t>maggiormente concentrata nei neutrofili (5% in peso)</a:t>
            </a:r>
          </a:p>
          <a:p>
            <a:pPr marL="342900" indent="-342900" algn="just"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Il sistema </a:t>
            </a:r>
            <a:r>
              <a:rPr>
                <a:solidFill>
                  <a:srgbClr val="FFFF00"/>
                </a:solidFill>
              </a:rPr>
              <a:t>acqua ossigenata-mieloperossidasi (MPO)- cloruro</a:t>
            </a:r>
            <a:r>
              <a:t> è considerato il </a:t>
            </a:r>
            <a:r>
              <a:rPr u="sng"/>
              <a:t>più potente meccanismo microbicida</a:t>
            </a:r>
            <a:r>
              <a:t> dei neutrofili</a:t>
            </a:r>
          </a:p>
          <a:p>
            <a:pPr marL="342900" indent="-342900" algn="just"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Questo sistema produce molecole tossiche che agiscono provocando </a:t>
            </a:r>
            <a:r>
              <a:rPr>
                <a:solidFill>
                  <a:srgbClr val="FFFF00"/>
                </a:solidFill>
              </a:rPr>
              <a:t>ossidazione</a:t>
            </a:r>
            <a:r>
              <a:t> e </a:t>
            </a:r>
            <a:r>
              <a:rPr>
                <a:solidFill>
                  <a:srgbClr val="FFFF00"/>
                </a:solidFill>
              </a:rPr>
              <a:t>alogenazione </a:t>
            </a:r>
            <a:r>
              <a:t>di costituenti vitali dei microrganismi fagocitati</a:t>
            </a:r>
            <a:r>
              <a: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Iperemia, stasi e marginazione dei leucociti"/>
          <p:cNvSpPr txBox="1"/>
          <p:nvPr>
            <p:ph type="title" idx="4294967295"/>
          </p:nvPr>
        </p:nvSpPr>
        <p:spPr>
          <a:xfrm>
            <a:off x="-252414" y="44450"/>
            <a:ext cx="9396415" cy="936625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Iperemia, stasi e marginazione dei leucociti</a:t>
            </a:r>
          </a:p>
        </p:txBody>
      </p:sp>
      <p:grpSp>
        <p:nvGrpSpPr>
          <p:cNvPr id="225" name="Raggruppa"/>
          <p:cNvGrpSpPr/>
          <p:nvPr/>
        </p:nvGrpSpPr>
        <p:grpSpPr>
          <a:xfrm>
            <a:off x="539749" y="981074"/>
            <a:ext cx="8027991" cy="5456240"/>
            <a:chOff x="0" y="0"/>
            <a:chExt cx="8027989" cy="5456239"/>
          </a:xfrm>
        </p:grpSpPr>
        <p:pic>
          <p:nvPicPr>
            <p:cNvPr id="223" name="margination" descr="marginatio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8027991" cy="5456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4" name="sezione di venula post-capillare in tessuto infiammato"/>
            <p:cNvSpPr txBox="1"/>
            <p:nvPr/>
          </p:nvSpPr>
          <p:spPr>
            <a:xfrm>
              <a:off x="290233" y="4968551"/>
              <a:ext cx="7415768" cy="4465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11111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>
                  <a:solidFill>
                    <a:srgbClr val="11111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sezione di venula post-capillare in tessuto infiammato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How do neutrophils kill microbes ?"/>
          <p:cNvSpPr txBox="1"/>
          <p:nvPr>
            <p:ph type="title" idx="4294967295"/>
          </p:nvPr>
        </p:nvSpPr>
        <p:spPr>
          <a:xfrm>
            <a:off x="107949" y="-171450"/>
            <a:ext cx="8964615" cy="936625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0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do neutrophils kill microbes ?</a:t>
            </a:r>
          </a:p>
        </p:txBody>
      </p:sp>
      <p:sp>
        <p:nvSpPr>
          <p:cNvPr id="403" name="Meccanismi ossigeno-dipendenti"/>
          <p:cNvSpPr txBox="1"/>
          <p:nvPr/>
        </p:nvSpPr>
        <p:spPr>
          <a:xfrm>
            <a:off x="776286" y="692149"/>
            <a:ext cx="7885115" cy="62175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2200"/>
              </a:spcBef>
              <a:defRPr sz="3800">
                <a:solidFill>
                  <a:srgbClr val="FFD6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Meccanismi ossigeno-</a:t>
            </a:r>
            <a:r>
              <a:rPr b="1"/>
              <a:t>dipendenti</a:t>
            </a:r>
          </a:p>
        </p:txBody>
      </p:sp>
      <p:sp>
        <p:nvSpPr>
          <p:cNvPr id="404" name="Meccanismi ossigeno-indipendenti"/>
          <p:cNvSpPr txBox="1"/>
          <p:nvPr/>
        </p:nvSpPr>
        <p:spPr>
          <a:xfrm>
            <a:off x="776286" y="3149599"/>
            <a:ext cx="7885115" cy="621751"/>
          </a:xfrm>
          <a:prstGeom prst="rect">
            <a:avLst/>
          </a:prstGeom>
          <a:solidFill>
            <a:srgbClr val="66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22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Meccanismi ossigeno-</a:t>
            </a:r>
            <a:r>
              <a:rPr b="1"/>
              <a:t>indipendenti</a:t>
            </a:r>
          </a:p>
        </p:txBody>
      </p:sp>
      <p:sp>
        <p:nvSpPr>
          <p:cNvPr id="405" name="Sfruttano l’azione tossica di molecole ossidanti (ROS) prodotte in seguito ad un marcato aumento del consumo di ossigeno"/>
          <p:cNvSpPr txBox="1"/>
          <p:nvPr/>
        </p:nvSpPr>
        <p:spPr>
          <a:xfrm>
            <a:off x="776286" y="1492250"/>
            <a:ext cx="7920040" cy="1374374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1800"/>
              </a:spcBef>
              <a:defRPr sz="3000">
                <a:solidFill>
                  <a:srgbClr val="FFD6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Sfruttano l’azione tossica di </a:t>
            </a:r>
            <a:r>
              <a:rPr u="sng"/>
              <a:t>molecole ossidanti</a:t>
            </a:r>
            <a:r>
              <a:t> (ROS) prodotte in seguito ad un marcato aumento del consumo di ossigeno</a:t>
            </a:r>
          </a:p>
        </p:txBody>
      </p:sp>
      <p:sp>
        <p:nvSpPr>
          <p:cNvPr id="406" name="Sfruttano l’azione tossica di proteine dotate di attività microbicida rilasciate dai granuli"/>
          <p:cNvSpPr txBox="1"/>
          <p:nvPr/>
        </p:nvSpPr>
        <p:spPr>
          <a:xfrm>
            <a:off x="776286" y="3933825"/>
            <a:ext cx="7920040" cy="942574"/>
          </a:xfrm>
          <a:prstGeom prst="rect">
            <a:avLst/>
          </a:prstGeom>
          <a:solidFill>
            <a:srgbClr val="66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1800"/>
              </a:spcBef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Sfruttano l’azione tossica di </a:t>
            </a:r>
            <a:r>
              <a:rPr u="sng"/>
              <a:t>proteine</a:t>
            </a:r>
            <a:r>
              <a:t> dotate di attività microbicida rilasciate dai granuli</a:t>
            </a:r>
          </a:p>
        </p:txBody>
      </p:sp>
      <p:sp>
        <p:nvSpPr>
          <p:cNvPr id="407" name="ROS e proteine microbicide si concentrano nel fagolisosoma in cui è confinato il microrganismo fagocitato"/>
          <p:cNvSpPr txBox="1"/>
          <p:nvPr/>
        </p:nvSpPr>
        <p:spPr>
          <a:xfrm>
            <a:off x="34924" y="5165723"/>
            <a:ext cx="9072565" cy="1487844"/>
          </a:xfrm>
          <a:prstGeom prst="rect">
            <a:avLst/>
          </a:prstGeom>
          <a:solidFill>
            <a:srgbClr val="D5D5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 sz="3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ROS</a:t>
            </a:r>
            <a:r>
              <a:rPr b="0"/>
              <a:t> e </a:t>
            </a:r>
            <a:r>
              <a:t>proteine microbicide</a:t>
            </a:r>
            <a:r>
              <a:rPr b="0"/>
              <a:t> si concentrano nel </a:t>
            </a:r>
            <a:r>
              <a:t>fagolisosoma</a:t>
            </a:r>
            <a:r>
              <a:rPr b="0"/>
              <a:t> in cui è confinato il microrganismo fagocitato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rimary granules (pg)…"/>
          <p:cNvSpPr txBox="1"/>
          <p:nvPr/>
        </p:nvSpPr>
        <p:spPr>
          <a:xfrm>
            <a:off x="5219700" y="260349"/>
            <a:ext cx="3817938" cy="6386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75000"/>
              </a:lnSpc>
              <a:spcBef>
                <a:spcPts val="1500"/>
              </a:spcBef>
              <a:def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Primary granules (pg)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Acid hydrolases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Myeloperoxidase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Lysozyme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Cationic proteins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Defensins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Elastase</a:t>
            </a:r>
          </a:p>
          <a:p>
            <a:pPr>
              <a:lnSpc>
                <a:spcPct val="75000"/>
              </a:lnSpc>
              <a:spcBef>
                <a:spcPts val="1900"/>
              </a:spcBef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75000"/>
              </a:lnSpc>
              <a:spcBef>
                <a:spcPts val="1500"/>
              </a:spcBef>
              <a:def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Secondary granules (sg)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Lactoferrin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Lysozyme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Collagenase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Phospholipase A2 </a:t>
            </a:r>
          </a:p>
        </p:txBody>
      </p:sp>
      <p:sp>
        <p:nvSpPr>
          <p:cNvPr id="410" name="Meccanismi microbicidi ossigeno-indipendenti"/>
          <p:cNvSpPr txBox="1"/>
          <p:nvPr/>
        </p:nvSpPr>
        <p:spPr>
          <a:xfrm>
            <a:off x="107950" y="98424"/>
            <a:ext cx="4968875" cy="89260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Meccanismi microbicidi ossigeno-</a:t>
            </a:r>
            <a:r>
              <a:rPr b="1"/>
              <a:t>indipendenti</a:t>
            </a:r>
          </a:p>
        </p:txBody>
      </p:sp>
      <p:sp>
        <p:nvSpPr>
          <p:cNvPr id="411" name="Linea"/>
          <p:cNvSpPr/>
          <p:nvPr/>
        </p:nvSpPr>
        <p:spPr>
          <a:xfrm>
            <a:off x="5580062" y="1628775"/>
            <a:ext cx="2447927" cy="0"/>
          </a:xfrm>
          <a:prstGeom prst="line">
            <a:avLst/>
          </a:prstGeom>
          <a:ln w="57150" cap="sq">
            <a:solidFill>
              <a:srgbClr val="00B05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12" name="neutrofilo granuli" descr="neutrofilo granul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196975"/>
            <a:ext cx="4943475" cy="518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Ovale"/>
          <p:cNvSpPr/>
          <p:nvPr/>
        </p:nvSpPr>
        <p:spPr>
          <a:xfrm>
            <a:off x="107950" y="4581525"/>
            <a:ext cx="477838" cy="431800"/>
          </a:xfrm>
          <a:prstGeom prst="ellipse">
            <a:avLst/>
          </a:prstGeom>
          <a:ln w="38100" cap="sq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14" name="Ovale"/>
          <p:cNvSpPr/>
          <p:nvPr/>
        </p:nvSpPr>
        <p:spPr>
          <a:xfrm>
            <a:off x="3924300" y="5805487"/>
            <a:ext cx="477838" cy="431803"/>
          </a:xfrm>
          <a:prstGeom prst="ellipse">
            <a:avLst/>
          </a:prstGeom>
          <a:ln w="38100" cap="sq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Meccanismi microbicidi dei fagociti"/>
          <p:cNvSpPr txBox="1"/>
          <p:nvPr>
            <p:ph type="title" idx="4294967295"/>
          </p:nvPr>
        </p:nvSpPr>
        <p:spPr>
          <a:xfrm>
            <a:off x="250824" y="115887"/>
            <a:ext cx="8713790" cy="100965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0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Meccanismi microbicidi dei fagociti</a:t>
            </a:r>
          </a:p>
        </p:txBody>
      </p:sp>
      <p:sp>
        <p:nvSpPr>
          <p:cNvPr id="417" name="L’importanza dei meccanismi microbicidi  è testimoniata dall’esistenza di patologie infettive derivanti da difetti della loro completa funzionalità…"/>
          <p:cNvSpPr txBox="1"/>
          <p:nvPr>
            <p:ph type="body" idx="4294967295"/>
          </p:nvPr>
        </p:nvSpPr>
        <p:spPr>
          <a:xfrm>
            <a:off x="179386" y="1341436"/>
            <a:ext cx="8856665" cy="446405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3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L’importanza dei meccanismi microbicidi  è testimoniata dall’esistenza di patologie infettive derivanti da </a:t>
            </a:r>
            <a:r>
              <a:rPr u="sng">
                <a:solidFill>
                  <a:srgbClr val="FFFF00"/>
                </a:solidFill>
              </a:rPr>
              <a:t>difetti</a:t>
            </a:r>
            <a:r>
              <a:rPr>
                <a:solidFill>
                  <a:srgbClr val="FFFF00"/>
                </a:solidFill>
              </a:rPr>
              <a:t> della loro completa funzionalità</a:t>
            </a:r>
            <a:endParaRPr>
              <a:solidFill>
                <a:srgbClr val="FFFF00"/>
              </a:solidFill>
            </a:endParaRP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33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3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Alcuni di questi difetti sono causati da </a:t>
            </a:r>
            <a:r>
              <a:rPr u="sng">
                <a:solidFill>
                  <a:srgbClr val="FFFF00"/>
                </a:solidFill>
              </a:rPr>
              <a:t>immunodeficienze primarie</a:t>
            </a:r>
            <a:r>
              <a:t> dovute a alterazioni genetiche ereditarie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25" y="2924175"/>
            <a:ext cx="9061450" cy="2070100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CGD (chronic granulomatous disease)"/>
          <p:cNvSpPr txBox="1"/>
          <p:nvPr/>
        </p:nvSpPr>
        <p:spPr>
          <a:xfrm>
            <a:off x="190182" y="-14807"/>
            <a:ext cx="8873174" cy="621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CGD (chronic granulomatous disease)</a:t>
            </a:r>
          </a:p>
        </p:txBody>
      </p:sp>
      <p:sp>
        <p:nvSpPr>
          <p:cNvPr id="421" name="CGD: mutations of genes encoding subunits of the superoxide generating NADPH oxidase"/>
          <p:cNvSpPr txBox="1"/>
          <p:nvPr/>
        </p:nvSpPr>
        <p:spPr>
          <a:xfrm>
            <a:off x="117157" y="5192713"/>
            <a:ext cx="8946199" cy="992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CGD: mutations of genes encoding subunits of the </a:t>
            </a:r>
            <a:r>
              <a:rPr b="1"/>
              <a:t>superoxide generating </a:t>
            </a:r>
            <a:r>
              <a:t>NADPH oxidase </a:t>
            </a:r>
          </a:p>
        </p:txBody>
      </p:sp>
      <p:sp>
        <p:nvSpPr>
          <p:cNvPr id="422" name="Chronic Granulomatous Disease (CGD): a disease sustained by impaired antimicrobial host defense and excessive inflammation"/>
          <p:cNvSpPr txBox="1"/>
          <p:nvPr/>
        </p:nvSpPr>
        <p:spPr>
          <a:xfrm>
            <a:off x="153668" y="979488"/>
            <a:ext cx="8836664" cy="157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Chronic Granulomatous Disease (CGD): a disease sustained by </a:t>
            </a:r>
            <a:r>
              <a:rPr>
                <a:solidFill>
                  <a:srgbClr val="FFFF00"/>
                </a:solidFill>
              </a:rPr>
              <a:t>impaired antimicrobial host defense</a:t>
            </a:r>
            <a:r>
              <a:t> and </a:t>
            </a:r>
            <a:r>
              <a:rPr>
                <a:solidFill>
                  <a:srgbClr val="FFFF00"/>
                </a:solidFill>
              </a:rPr>
              <a:t>excessive inflammation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9" grpId="1"/>
      <p:bldP build="whole" bldLvl="1" animBg="1" rev="0" advAuto="0" spid="421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26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Approximately two-thirds of CGD cases are X-linked (gp91phox-deficiency), the remainder are autosomal recessive, caused by mutations of genes coding for the following subunits:…"/>
          <p:cNvSpPr txBox="1"/>
          <p:nvPr>
            <p:ph type="body" idx="4294967295"/>
          </p:nvPr>
        </p:nvSpPr>
        <p:spPr>
          <a:xfrm>
            <a:off x="106361" y="620711"/>
            <a:ext cx="8929690" cy="604996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Clr>
                <a:srgbClr val="00CCFF"/>
              </a:buClr>
              <a:buSzPct val="65000"/>
              <a:buChar char="■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Approximately </a:t>
            </a:r>
            <a:r>
              <a:rPr b="1">
                <a:solidFill>
                  <a:srgbClr val="FFFF00"/>
                </a:solidFill>
              </a:rPr>
              <a:t>two-thirds</a:t>
            </a:r>
            <a:r>
              <a:t> of CGD cases are </a:t>
            </a:r>
            <a:r>
              <a:rPr b="1">
                <a:solidFill>
                  <a:srgbClr val="FFFF00"/>
                </a:solidFill>
              </a:rPr>
              <a:t>X-linked</a:t>
            </a:r>
            <a:r>
              <a:t> (</a:t>
            </a:r>
            <a:r>
              <a:rPr b="1">
                <a:solidFill>
                  <a:srgbClr val="FFFF00"/>
                </a:solidFill>
              </a:rPr>
              <a:t>gp91phox-deficiency</a:t>
            </a:r>
            <a:r>
              <a:t>), the </a:t>
            </a:r>
            <a:r>
              <a:rPr b="1"/>
              <a:t>remainder</a:t>
            </a:r>
            <a:r>
              <a:t> are </a:t>
            </a:r>
            <a:r>
              <a:rPr b="1"/>
              <a:t>autosomal recessive</a:t>
            </a:r>
            <a:r>
              <a:t>,</a:t>
            </a:r>
            <a:r>
              <a:rPr b="1"/>
              <a:t> </a:t>
            </a:r>
            <a:r>
              <a:t>caused by mutations of genes coding for the following subunits:</a:t>
            </a:r>
          </a:p>
          <a:p>
            <a:pPr marL="342900" indent="-342900" algn="just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1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</a:p>
          <a:p>
            <a:pPr lvl="1" marL="742950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p47phox (~ 20%)</a:t>
            </a:r>
          </a:p>
          <a:p>
            <a:pPr lvl="1" marL="742950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p22phox (~ 6%)</a:t>
            </a:r>
          </a:p>
          <a:p>
            <a:pPr lvl="1" marL="742950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p67phox (~ 6%)</a:t>
            </a:r>
          </a:p>
          <a:p>
            <a:pPr lvl="1" marL="742950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p40phox (only one case) </a:t>
            </a:r>
            <a:endParaRPr b="1"/>
          </a:p>
          <a:p>
            <a:pPr marL="342900" indent="-342900" algn="just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b="1" sz="1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</a:p>
          <a:p>
            <a:pPr marL="342900" indent="-342900" algn="just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</a:p>
          <a:p>
            <a:pPr marL="342900" indent="-342900" algn="just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1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</a:p>
          <a:p>
            <a:pPr marL="342900" indent="-342900" algn="just">
              <a:buClr>
                <a:srgbClr val="00CCFF"/>
              </a:buClr>
              <a:buSzPct val="65000"/>
              <a:buChar char="■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Patients with the </a:t>
            </a:r>
            <a:r>
              <a:rPr b="1"/>
              <a:t>X-linked CGD</a:t>
            </a:r>
            <a:r>
              <a:t> appear to be at </a:t>
            </a:r>
            <a:r>
              <a:rPr b="1"/>
              <a:t>greater risk</a:t>
            </a:r>
            <a:r>
              <a:t> for infection and early mortality </a:t>
            </a:r>
            <a:r>
              <a:rPr b="1"/>
              <a:t>compared to patients with autosomal recessive forms</a:t>
            </a:r>
          </a:p>
        </p:txBody>
      </p:sp>
      <p:sp>
        <p:nvSpPr>
          <p:cNvPr id="425" name="Molecular genetics of CGD"/>
          <p:cNvSpPr txBox="1"/>
          <p:nvPr>
            <p:ph type="title" idx="4294967295"/>
          </p:nvPr>
        </p:nvSpPr>
        <p:spPr>
          <a:xfrm>
            <a:off x="457200" y="-100014"/>
            <a:ext cx="8229600" cy="67310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36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Molecular genetics of CGD </a:t>
            </a:r>
          </a:p>
        </p:txBody>
      </p:sp>
      <p:pic>
        <p:nvPicPr>
          <p:cNvPr id="4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1387" y="1952625"/>
            <a:ext cx="2871789" cy="3348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500"/>
                                        <p:tgtEl>
                                          <p:spTgt spid="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500"/>
                                        <p:tgtEl>
                                          <p:spTgt spid="4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6" grpId="2"/>
      <p:bldP build="p" bldLvl="5" animBg="1" rev="0" advAuto="0" spid="42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688975"/>
            <a:ext cx="6769100" cy="6124575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X"/>
          <p:cNvSpPr txBox="1"/>
          <p:nvPr/>
        </p:nvSpPr>
        <p:spPr>
          <a:xfrm>
            <a:off x="1737993" y="4179888"/>
            <a:ext cx="484825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b="1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430" name="X"/>
          <p:cNvSpPr txBox="1"/>
          <p:nvPr/>
        </p:nvSpPr>
        <p:spPr>
          <a:xfrm>
            <a:off x="3825557" y="4965700"/>
            <a:ext cx="484825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b="1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431" name="X"/>
          <p:cNvSpPr txBox="1"/>
          <p:nvPr/>
        </p:nvSpPr>
        <p:spPr>
          <a:xfrm>
            <a:off x="4257357" y="4005263"/>
            <a:ext cx="484825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b="1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432" name="X"/>
          <p:cNvSpPr txBox="1"/>
          <p:nvPr/>
        </p:nvSpPr>
        <p:spPr>
          <a:xfrm>
            <a:off x="3466782" y="3933825"/>
            <a:ext cx="484825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b="1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433" name="X: absent in CGD"/>
          <p:cNvSpPr txBox="1"/>
          <p:nvPr/>
        </p:nvSpPr>
        <p:spPr>
          <a:xfrm>
            <a:off x="6011862" y="6092825"/>
            <a:ext cx="3097214" cy="52430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600"/>
              </a:spcBef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1"/>
              <a:t>X</a:t>
            </a:r>
            <a:r>
              <a:t>: absent in CGD</a:t>
            </a:r>
          </a:p>
        </p:txBody>
      </p:sp>
      <p:sp>
        <p:nvSpPr>
          <p:cNvPr id="434" name="Forma"/>
          <p:cNvSpPr/>
          <p:nvPr/>
        </p:nvSpPr>
        <p:spPr>
          <a:xfrm>
            <a:off x="7740649" y="4364037"/>
            <a:ext cx="522289" cy="1595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536"/>
                </a:moveTo>
                <a:lnTo>
                  <a:pt x="5400" y="3536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3536"/>
                </a:lnTo>
                <a:lnTo>
                  <a:pt x="21600" y="3536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35" name="infections"/>
          <p:cNvSpPr txBox="1"/>
          <p:nvPr/>
        </p:nvSpPr>
        <p:spPr>
          <a:xfrm>
            <a:off x="6994520" y="3573462"/>
            <a:ext cx="2030421" cy="647064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infections</a:t>
            </a:r>
          </a:p>
        </p:txBody>
      </p:sp>
      <p:sp>
        <p:nvSpPr>
          <p:cNvPr id="436" name="Defective oxygen-dependent microbicidal mechanisms of CGD neutrophils"/>
          <p:cNvSpPr txBox="1"/>
          <p:nvPr>
            <p:ph type="title" idx="4294967295"/>
          </p:nvPr>
        </p:nvSpPr>
        <p:spPr>
          <a:xfrm>
            <a:off x="107950" y="73025"/>
            <a:ext cx="8963025" cy="1123950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0A0AFF"/>
            </a:solidFill>
            <a:round/>
          </a:ln>
        </p:spPr>
        <p:txBody>
          <a:bodyPr lIns="45718" tIns="45718" rIns="45718" bIns="45718" anchor="ctr"/>
          <a:lstStyle/>
          <a:p>
            <a:pPr algn="ctr">
              <a:defRPr sz="3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Defective </a:t>
            </a:r>
            <a:r>
              <a:rPr b="1"/>
              <a:t>oxygen-dependent</a:t>
            </a:r>
            <a:r>
              <a:t> microbicidal mechanisms of CGD neutrophils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5" grpId="7"/>
      <p:bldP build="whole" bldLvl="1" animBg="1" rev="0" advAuto="0" spid="431" grpId="3"/>
      <p:bldP build="whole" bldLvl="1" animBg="1" rev="0" advAuto="0" spid="434" grpId="6"/>
      <p:bldP build="whole" bldLvl="1" animBg="1" rev="0" advAuto="0" spid="432" grpId="2"/>
      <p:bldP build="whole" bldLvl="1" animBg="1" rev="0" advAuto="0" spid="433" grpId="5"/>
      <p:bldP build="whole" bldLvl="1" animBg="1" rev="0" advAuto="0" spid="430" grpId="4"/>
      <p:bldP build="whole" bldLvl="1" animBg="1" rev="0" advAuto="0" spid="42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hronic granulomatous disease"/>
          <p:cNvSpPr txBox="1"/>
          <p:nvPr>
            <p:ph type="title" idx="4294967295"/>
          </p:nvPr>
        </p:nvSpPr>
        <p:spPr>
          <a:xfrm>
            <a:off x="144461" y="44450"/>
            <a:ext cx="8964615" cy="863600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Chronic granulomatous disease</a:t>
            </a:r>
          </a:p>
        </p:txBody>
      </p:sp>
      <p:sp>
        <p:nvSpPr>
          <p:cNvPr id="439" name="Sindrome ereditaria (X-linked nel 70% dei casi) caratterizzata da infezioni ricorrenti gravi, spesso fatali. Incidenza stimata: 1:200.000 - 400.000…"/>
          <p:cNvSpPr txBox="1"/>
          <p:nvPr>
            <p:ph type="body" idx="4294967295"/>
          </p:nvPr>
        </p:nvSpPr>
        <p:spPr>
          <a:xfrm>
            <a:off x="107949" y="1268411"/>
            <a:ext cx="8964615" cy="511175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Sindrome ereditaria (X-linked nel 70% dei casi) caratterizzata da </a:t>
            </a:r>
            <a:r>
              <a:rPr u="sng"/>
              <a:t>infezioni ricorrenti</a:t>
            </a:r>
            <a:r>
              <a:t> gravi, spesso fatali. Incidenza stimata: 1:200.000 - 400.000 </a:t>
            </a: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Manifestazioni patologiche più frequenti: polmoniti, dermatiti, ascessi e osteomieliti</a:t>
            </a: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Microrganismi coinvolti: </a:t>
            </a:r>
            <a:r>
              <a:rPr>
                <a:solidFill>
                  <a:srgbClr val="FFFF00"/>
                </a:solidFill>
              </a:rPr>
              <a:t>batteri</a:t>
            </a:r>
            <a:r>
              <a:t> (S</a:t>
            </a:r>
            <a:r>
              <a:rPr i="1"/>
              <a:t>. aureus, S. marcescens, B. cepacia</a:t>
            </a:r>
            <a:r>
              <a:t>) e </a:t>
            </a:r>
            <a:r>
              <a:rPr u="sng">
                <a:solidFill>
                  <a:srgbClr val="FFFF00"/>
                </a:solidFill>
              </a:rPr>
              <a:t>funghi</a:t>
            </a:r>
            <a:r>
              <a:t> (</a:t>
            </a:r>
            <a:r>
              <a:rPr i="1"/>
              <a:t>Aspergillus, Candida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GD: treatment"/>
          <p:cNvSpPr txBox="1"/>
          <p:nvPr>
            <p:ph type="title" idx="4294967295"/>
          </p:nvPr>
        </p:nvSpPr>
        <p:spPr>
          <a:xfrm>
            <a:off x="354012" y="-39689"/>
            <a:ext cx="8394701" cy="731840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CGD: treatment</a:t>
            </a:r>
          </a:p>
        </p:txBody>
      </p:sp>
      <p:sp>
        <p:nvSpPr>
          <p:cNvPr id="442" name="2015: a 22-year-old boy became the first CGD patient to be successfully treated with gene therapy; 2017: blood levels of corrected, infection-fighting neutrophils are stable…"/>
          <p:cNvSpPr txBox="1"/>
          <p:nvPr/>
        </p:nvSpPr>
        <p:spPr>
          <a:xfrm>
            <a:off x="152082" y="4259263"/>
            <a:ext cx="8946199" cy="2063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2015: </a:t>
            </a:r>
            <a:r>
              <a:rPr>
                <a:solidFill>
                  <a:srgbClr val="FFFFFF"/>
                </a:solidFill>
              </a:rPr>
              <a:t>a 22-year-old boy became the first CGD patient to be successfully treated with </a:t>
            </a:r>
            <a:r>
              <a:t>gene therapy</a:t>
            </a:r>
            <a:r>
              <a:rPr>
                <a:solidFill>
                  <a:srgbClr val="FFFFFF"/>
                </a:solidFill>
              </a:rPr>
              <a:t>; </a:t>
            </a:r>
            <a:r>
              <a:rPr b="1">
                <a:solidFill>
                  <a:srgbClr val="FFFFFF"/>
                </a:solidFill>
              </a:rPr>
              <a:t>2017</a:t>
            </a:r>
            <a:r>
              <a:rPr>
                <a:solidFill>
                  <a:srgbClr val="FFFFFF"/>
                </a:solidFill>
              </a:rPr>
              <a:t>: blood levels of corrected, infection-fighting neutrophils are stable</a:t>
            </a:r>
            <a:endParaRPr>
              <a:solidFill>
                <a:srgbClr val="FFFFFF"/>
              </a:solidFill>
            </a:endParaRPr>
          </a:p>
          <a:p>
            <a:pPr algn="just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2018</a:t>
            </a:r>
            <a:r>
              <a:rPr>
                <a:solidFill>
                  <a:srgbClr val="FFFFFF"/>
                </a:solidFill>
              </a:rPr>
              <a:t>: Phase II clinical trial of gene therapy for treating CGD using a high-safety, high-efficiency, self-inactivating </a:t>
            </a:r>
            <a:r>
              <a:t>lentiviral vector</a:t>
            </a:r>
          </a:p>
        </p:txBody>
      </p:sp>
      <p:sp>
        <p:nvSpPr>
          <p:cNvPr id="443" name="Hematopoietic stem cell transplantation (HCT) is currently used as curative treatment…"/>
          <p:cNvSpPr txBox="1"/>
          <p:nvPr/>
        </p:nvSpPr>
        <p:spPr>
          <a:xfrm>
            <a:off x="80644" y="946150"/>
            <a:ext cx="8946199" cy="30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Hematopoietic stem cell transplantation </a:t>
            </a:r>
            <a:r>
              <a:rPr>
                <a:solidFill>
                  <a:srgbClr val="FFFFFF"/>
                </a:solidFill>
              </a:rPr>
              <a:t>(HCT) is currently used as curative treatment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recent years, </a:t>
            </a:r>
            <a:r>
              <a:rPr>
                <a:solidFill>
                  <a:srgbClr val="FFFF00"/>
                </a:solidFill>
              </a:rPr>
              <a:t>gene therapy</a:t>
            </a:r>
            <a:r>
              <a:t> has been proposed as an alternative to HCT for </a:t>
            </a:r>
            <a:r>
              <a:rPr>
                <a:solidFill>
                  <a:srgbClr val="FFFF00"/>
                </a:solidFill>
              </a:rPr>
              <a:t>patients without an HLA-matched donor</a:t>
            </a:r>
            <a:endParaRPr>
              <a:solidFill>
                <a:srgbClr val="FFFF00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Results to date have not been encouraging: (1) </a:t>
            </a:r>
            <a:r>
              <a:rPr>
                <a:solidFill>
                  <a:srgbClr val="FFFF00"/>
                </a:solidFill>
              </a:rPr>
              <a:t>negligible</a:t>
            </a:r>
            <a:r>
              <a:t> long-term </a:t>
            </a:r>
            <a:r>
              <a:rPr>
                <a:solidFill>
                  <a:srgbClr val="FFFF00"/>
                </a:solidFill>
              </a:rPr>
              <a:t>engraftment</a:t>
            </a:r>
            <a:r>
              <a:t> of gene-corrected hematopoietic stem cells and (2) reports of mielodysplastic syndrome due to </a:t>
            </a:r>
            <a:r>
              <a:rPr>
                <a:solidFill>
                  <a:srgbClr val="FFFF00"/>
                </a:solidFill>
              </a:rPr>
              <a:t>insertional mutagenesis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26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ene therapy: most of the current gene therapy research focuses on lentivirus* vectors…"/>
          <p:cNvSpPr txBox="1"/>
          <p:nvPr>
            <p:ph type="body" idx="4294967295"/>
          </p:nvPr>
        </p:nvSpPr>
        <p:spPr>
          <a:xfrm>
            <a:off x="107950" y="692150"/>
            <a:ext cx="8928100" cy="475297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Clr>
                <a:srgbClr val="00CCFF"/>
              </a:buClr>
              <a:buSzPct val="65000"/>
              <a:buChar char="■"/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Gene therapy</a:t>
            </a:r>
            <a:r>
              <a:rPr b="0">
                <a:solidFill>
                  <a:srgbClr val="FFFFFF"/>
                </a:solidFill>
              </a:rPr>
              <a:t>: most of the current gene therapy research focuses on </a:t>
            </a:r>
            <a:r>
              <a:rPr b="0"/>
              <a:t>lentivirus* vectors</a:t>
            </a:r>
          </a:p>
          <a:p>
            <a:pPr marL="342900" indent="-342900" algn="just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</a:p>
          <a:p>
            <a:pPr marL="342900" indent="-342900" algn="just">
              <a:buClr>
                <a:srgbClr val="00CCFF"/>
              </a:buClr>
              <a:buSzPct val="65000"/>
              <a:buChar char="■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Lentiviral infection have advantages over other gene therapy methods including:</a:t>
            </a:r>
          </a:p>
          <a:p>
            <a:pPr marL="342900" indent="-342900" algn="just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1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</a:p>
          <a:p>
            <a:pPr lvl="1" marL="742950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high-efficiency infection</a:t>
            </a:r>
            <a:r>
              <a:rPr>
                <a:solidFill>
                  <a:srgbClr val="FFFFFF"/>
                </a:solidFill>
              </a:rPr>
              <a:t> of dividing and non-dividing cells</a:t>
            </a:r>
          </a:p>
          <a:p>
            <a:pPr lvl="1" marL="742950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long-term </a:t>
            </a:r>
            <a:r>
              <a:rPr>
                <a:solidFill>
                  <a:srgbClr val="FFFF00"/>
                </a:solidFill>
              </a:rPr>
              <a:t>stable expression</a:t>
            </a:r>
            <a:r>
              <a:t> of a transgene</a:t>
            </a:r>
          </a:p>
          <a:p>
            <a:pPr lvl="1" marL="742950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low immunogenicity</a:t>
            </a:r>
          </a:p>
        </p:txBody>
      </p:sp>
      <p:sp>
        <p:nvSpPr>
          <p:cNvPr id="446" name="CGD: treatment"/>
          <p:cNvSpPr txBox="1"/>
          <p:nvPr>
            <p:ph type="title" idx="4294967295"/>
          </p:nvPr>
        </p:nvSpPr>
        <p:spPr>
          <a:xfrm>
            <a:off x="-107950" y="-319089"/>
            <a:ext cx="9359900" cy="1371603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algn="ctr">
              <a:defRPr sz="36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CGD: </a:t>
            </a:r>
            <a:r>
              <a:rPr b="1">
                <a:solidFill>
                  <a:srgbClr val="FFFFFF"/>
                </a:solidFill>
              </a:rPr>
              <a:t>treatment</a:t>
            </a:r>
          </a:p>
        </p:txBody>
      </p:sp>
      <p:sp>
        <p:nvSpPr>
          <p:cNvPr id="447" name="* : retroviruses; 2 RNA molecules, reverse transcriptase"/>
          <p:cNvSpPr txBox="1"/>
          <p:nvPr/>
        </p:nvSpPr>
        <p:spPr>
          <a:xfrm>
            <a:off x="369569" y="6092825"/>
            <a:ext cx="7596146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* </a:t>
            </a:r>
            <a:r>
              <a:rPr>
                <a:solidFill>
                  <a:srgbClr val="FFFFFF"/>
                </a:solidFill>
              </a:rPr>
              <a:t>: retroviruses; 2 RNA molecules, reverse transcriptase</a:t>
            </a:r>
          </a:p>
        </p:txBody>
      </p:sp>
      <p:sp>
        <p:nvSpPr>
          <p:cNvPr id="448" name="Linea"/>
          <p:cNvSpPr/>
          <p:nvPr/>
        </p:nvSpPr>
        <p:spPr>
          <a:xfrm>
            <a:off x="179387" y="6038850"/>
            <a:ext cx="8785227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Attivazione dei leucociti"/>
          <p:cNvSpPr txBox="1"/>
          <p:nvPr>
            <p:ph type="title" idx="4294967295"/>
          </p:nvPr>
        </p:nvSpPr>
        <p:spPr>
          <a:xfrm>
            <a:off x="4284662" y="115886"/>
            <a:ext cx="4537077" cy="158432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8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Attivazione dei leucociti</a:t>
            </a:r>
          </a:p>
        </p:txBody>
      </p:sp>
      <p:pic>
        <p:nvPicPr>
          <p:cNvPr id="451" name="B4-02" descr="B4-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6" y="163512"/>
            <a:ext cx="3779839" cy="2833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C3-02" descr="C3-0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36" y="3913187"/>
            <a:ext cx="3924303" cy="2944814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neutrofili a riposo (circolanti)"/>
          <p:cNvSpPr txBox="1"/>
          <p:nvPr/>
        </p:nvSpPr>
        <p:spPr>
          <a:xfrm>
            <a:off x="34925" y="44449"/>
            <a:ext cx="3816350" cy="412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3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neutrofili </a:t>
            </a:r>
            <a:r>
              <a:rPr b="1"/>
              <a:t>a riposo </a:t>
            </a:r>
            <a:r>
              <a:t>(circolanti)</a:t>
            </a:r>
          </a:p>
        </p:txBody>
      </p:sp>
      <p:sp>
        <p:nvSpPr>
          <p:cNvPr id="454" name="neutrofili attivati (infiammatori)"/>
          <p:cNvSpPr txBox="1"/>
          <p:nvPr/>
        </p:nvSpPr>
        <p:spPr>
          <a:xfrm>
            <a:off x="34925" y="6400799"/>
            <a:ext cx="3960813" cy="387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200"/>
              </a:spcBef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neutrofili </a:t>
            </a:r>
            <a:r>
              <a:rPr b="1"/>
              <a:t>attivati</a:t>
            </a:r>
            <a:r>
              <a:t> (infiammatori)</a:t>
            </a:r>
          </a:p>
        </p:txBody>
      </p:sp>
      <p:pic>
        <p:nvPicPr>
          <p:cNvPr id="45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900" y="2997200"/>
            <a:ext cx="16637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Linea"/>
          <p:cNvSpPr/>
          <p:nvPr/>
        </p:nvSpPr>
        <p:spPr>
          <a:xfrm flipV="1">
            <a:off x="4211637" y="3644898"/>
            <a:ext cx="1296990" cy="866777"/>
          </a:xfrm>
          <a:prstGeom prst="line">
            <a:avLst/>
          </a:prstGeom>
          <a:ln w="127000" cap="sq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7" name="Linea"/>
          <p:cNvSpPr/>
          <p:nvPr/>
        </p:nvSpPr>
        <p:spPr>
          <a:xfrm>
            <a:off x="4136642" y="5439076"/>
            <a:ext cx="872303" cy="301024"/>
          </a:xfrm>
          <a:prstGeom prst="line">
            <a:avLst/>
          </a:prstGeom>
          <a:ln w="127000" cap="sq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8" name="Eliminazione dell’ agente flogogeno con terminazione della risposta infiammatoria"/>
          <p:cNvSpPr txBox="1"/>
          <p:nvPr/>
        </p:nvSpPr>
        <p:spPr>
          <a:xfrm>
            <a:off x="4500562" y="2106611"/>
            <a:ext cx="4608514" cy="12990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1600"/>
              </a:spcBef>
              <a:defRPr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Eliminazione</a:t>
            </a:r>
            <a:r>
              <a:rPr u="none"/>
              <a:t> dell’ agente flogogeno con </a:t>
            </a:r>
            <a:r>
              <a:t>terminazione</a:t>
            </a:r>
            <a:r>
              <a:rPr u="none"/>
              <a:t> della risposta infiammatoria </a:t>
            </a:r>
          </a:p>
        </p:txBody>
      </p:sp>
      <p:sp>
        <p:nvSpPr>
          <p:cNvPr id="459" name="Prolungata ed intensa attivazione con danno tessutale"/>
          <p:cNvSpPr txBox="1"/>
          <p:nvPr/>
        </p:nvSpPr>
        <p:spPr>
          <a:xfrm>
            <a:off x="5076825" y="5057774"/>
            <a:ext cx="4032250" cy="1299006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Prolungata ed intensa attivazione con </a:t>
            </a:r>
            <a:r>
              <a:rPr u="sng"/>
              <a:t>danno tessutale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6"/>
      <p:bldP build="whole" bldLvl="1" animBg="1" rev="0" advAuto="0" spid="453" grpId="1"/>
      <p:bldP build="whole" bldLvl="1" animBg="1" rev="0" advAuto="0" spid="459" grpId="9"/>
      <p:bldP build="whole" bldLvl="1" animBg="1" rev="0" advAuto="0" spid="451" grpId="2"/>
      <p:bldP build="whole" bldLvl="1" animBg="1" rev="0" advAuto="0" spid="455" grpId="3"/>
      <p:bldP build="whole" bldLvl="1" animBg="1" rev="0" advAuto="0" spid="456" grpId="7"/>
      <p:bldP build="whole" bldLvl="1" animBg="1" rev="0" advAuto="0" spid="452" grpId="4"/>
      <p:bldP build="whole" bldLvl="1" animBg="1" rev="0" advAuto="0" spid="454" grpId="5"/>
      <p:bldP build="whole" bldLvl="1" animBg="1" rev="0" advAuto="0" spid="457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hemiotassi: i fagociti si accumulano nel sito infiammato in risposta a stimoli chemiotattici"/>
          <p:cNvSpPr txBox="1"/>
          <p:nvPr/>
        </p:nvSpPr>
        <p:spPr>
          <a:xfrm>
            <a:off x="45718" y="322877"/>
            <a:ext cx="9052564" cy="1017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b="1" sz="32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Chemiotassi</a:t>
            </a:r>
            <a:r>
              <a:rPr b="0"/>
              <a:t>: </a:t>
            </a:r>
            <a:r>
              <a:rPr b="0">
                <a:solidFill>
                  <a:srgbClr val="FFFFFF"/>
                </a:solidFill>
              </a:rPr>
              <a:t>i fagociti si accumulano nel sito infiammato in risposta a stimoli chemiotattici</a:t>
            </a:r>
          </a:p>
        </p:txBody>
      </p:sp>
      <p:grpSp>
        <p:nvGrpSpPr>
          <p:cNvPr id="232" name="Raggruppa"/>
          <p:cNvGrpSpPr/>
          <p:nvPr/>
        </p:nvGrpSpPr>
        <p:grpSpPr>
          <a:xfrm>
            <a:off x="206375" y="1844675"/>
            <a:ext cx="8686800" cy="4105275"/>
            <a:chOff x="0" y="0"/>
            <a:chExt cx="8686800" cy="4105275"/>
          </a:xfrm>
        </p:grpSpPr>
        <p:pic>
          <p:nvPicPr>
            <p:cNvPr id="230" name="nri2938-f3" descr="nri2938-f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686800" cy="4105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Freccia"/>
            <p:cNvSpPr/>
            <p:nvPr/>
          </p:nvSpPr>
          <p:spPr>
            <a:xfrm>
              <a:off x="44448" y="2736850"/>
              <a:ext cx="1225552" cy="36036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0A0AFF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Main mechanisms of leukocyte activation"/>
          <p:cNvSpPr txBox="1"/>
          <p:nvPr>
            <p:ph type="title" idx="4294967295"/>
          </p:nvPr>
        </p:nvSpPr>
        <p:spPr>
          <a:xfrm>
            <a:off x="-2" y="-100013"/>
            <a:ext cx="9144004" cy="57626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34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Main mechanisms of leukocyte activation</a:t>
            </a:r>
          </a:p>
        </p:txBody>
      </p:sp>
      <p:grpSp>
        <p:nvGrpSpPr>
          <p:cNvPr id="465" name="Raggruppa"/>
          <p:cNvGrpSpPr/>
          <p:nvPr/>
        </p:nvGrpSpPr>
        <p:grpSpPr>
          <a:xfrm>
            <a:off x="71437" y="962024"/>
            <a:ext cx="9037640" cy="5780090"/>
            <a:chOff x="0" y="0"/>
            <a:chExt cx="9037639" cy="5780089"/>
          </a:xfrm>
        </p:grpSpPr>
        <p:pic>
          <p:nvPicPr>
            <p:cNvPr id="46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9037640" cy="5780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3" name="Rettangolo"/>
            <p:cNvSpPr/>
            <p:nvPr/>
          </p:nvSpPr>
          <p:spPr>
            <a:xfrm>
              <a:off x="6121250" y="4032423"/>
              <a:ext cx="2376266" cy="864098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  <p:sp>
          <p:nvSpPr>
            <p:cNvPr id="464" name="Rettangolo"/>
            <p:cNvSpPr/>
            <p:nvPr/>
          </p:nvSpPr>
          <p:spPr>
            <a:xfrm>
              <a:off x="4321050" y="4608487"/>
              <a:ext cx="1728194" cy="432050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</p:grpSp>
      <p:sp>
        <p:nvSpPr>
          <p:cNvPr id="466" name="opsonin receptors…"/>
          <p:cNvSpPr txBox="1"/>
          <p:nvPr/>
        </p:nvSpPr>
        <p:spPr>
          <a:xfrm>
            <a:off x="6938833" y="488949"/>
            <a:ext cx="1973519" cy="710564"/>
          </a:xfrm>
          <a:prstGeom prst="rect">
            <a:avLst/>
          </a:prstGeom>
          <a:solidFill>
            <a:srgbClr val="FFFF00"/>
          </a:solidFill>
          <a:ln>
            <a:solidFill>
              <a:srgbClr val="0F6FC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opsonin receptors</a:t>
            </a:r>
          </a:p>
          <a:p>
            <a:pPr algn="ctr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FcγR, CR1, CR3</a:t>
            </a:r>
          </a:p>
        </p:txBody>
      </p:sp>
      <p:sp>
        <p:nvSpPr>
          <p:cNvPr id="467" name="Forma"/>
          <p:cNvSpPr/>
          <p:nvPr/>
        </p:nvSpPr>
        <p:spPr>
          <a:xfrm>
            <a:off x="539749" y="1844674"/>
            <a:ext cx="360364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600"/>
                </a:moveTo>
                <a:lnTo>
                  <a:pt x="5400" y="156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600"/>
                </a:lnTo>
                <a:lnTo>
                  <a:pt x="21600" y="156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I meccanismi citotossici primitivi e non-specifici dei polimorfonucleati, dei monociti e dei macrofagi producono effetti dannosi causati dalla liberazione di varie sostanze che contribuiscono al danno tissutale"/>
          <p:cNvSpPr txBox="1"/>
          <p:nvPr>
            <p:ph type="body" sz="half" idx="4294967295"/>
          </p:nvPr>
        </p:nvSpPr>
        <p:spPr>
          <a:xfrm>
            <a:off x="34925" y="1401762"/>
            <a:ext cx="9074150" cy="1882776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CIDFont+F4"/>
                <a:ea typeface="CIDFont+F4"/>
                <a:cs typeface="CIDFont+F4"/>
                <a:sym typeface="CIDFont+F4"/>
              </a:defRPr>
            </a:pPr>
            <a:r>
              <a:t>I meccanismi citotossici primitivi e </a:t>
            </a:r>
            <a:r>
              <a:rPr u="sng"/>
              <a:t>non-specifici</a:t>
            </a:r>
            <a:r>
              <a:t> dei polimorfonucleati, dei monociti e dei macrofagi producono </a:t>
            </a:r>
            <a:r>
              <a:rPr u="sng"/>
              <a:t>effetti dannosi</a:t>
            </a:r>
            <a:r>
              <a:t> causati dalla liberazione di varie sostanze che contribuiscono al danno tissutale</a:t>
            </a:r>
          </a:p>
        </p:txBody>
      </p:sp>
      <p:sp>
        <p:nvSpPr>
          <p:cNvPr id="470" name="Molecole ossidanti (derivate da O2 e NO), enzimi lisosomiali e metaboliti derivati dall’acido arachidonico causano danno alle cellule e alla matrice extracellulare del tessuto circostante…"/>
          <p:cNvSpPr txBox="1"/>
          <p:nvPr/>
        </p:nvSpPr>
        <p:spPr>
          <a:xfrm>
            <a:off x="80643" y="3429001"/>
            <a:ext cx="9017639" cy="289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Molecole </a:t>
            </a:r>
            <a:r>
              <a:rPr>
                <a:solidFill>
                  <a:srgbClr val="FFFF00"/>
                </a:solidFill>
              </a:rPr>
              <a:t>ossidanti</a:t>
            </a:r>
            <a:r>
              <a:t> (derivate da O</a:t>
            </a:r>
            <a:r>
              <a:rPr baseline="-25000"/>
              <a:t>2</a:t>
            </a:r>
            <a:r>
              <a:t> e NO), </a:t>
            </a:r>
            <a:r>
              <a:rPr>
                <a:solidFill>
                  <a:srgbClr val="FFFF00"/>
                </a:solidFill>
              </a:rPr>
              <a:t>enzimi lisosomiali</a:t>
            </a:r>
            <a:r>
              <a:t> e </a:t>
            </a:r>
            <a:r>
              <a:rPr>
                <a:solidFill>
                  <a:srgbClr val="FFFF00"/>
                </a:solidFill>
              </a:rPr>
              <a:t>metaboliti</a:t>
            </a:r>
            <a:r>
              <a:t> derivati dall’</a:t>
            </a:r>
            <a:r>
              <a:rPr>
                <a:solidFill>
                  <a:srgbClr val="FFFF00"/>
                </a:solidFill>
              </a:rPr>
              <a:t>acido arachidonico</a:t>
            </a:r>
            <a:r>
              <a:t> causano </a:t>
            </a:r>
            <a:r>
              <a:rPr>
                <a:solidFill>
                  <a:srgbClr val="FFFF00"/>
                </a:solidFill>
              </a:rPr>
              <a:t>danno</a:t>
            </a:r>
            <a:r>
              <a:t> alle </a:t>
            </a:r>
            <a:r>
              <a:rPr>
                <a:solidFill>
                  <a:srgbClr val="FFFF00"/>
                </a:solidFill>
              </a:rPr>
              <a:t>cellule</a:t>
            </a:r>
            <a:r>
              <a:t> e alla </a:t>
            </a:r>
            <a:r>
              <a:rPr>
                <a:solidFill>
                  <a:srgbClr val="FFFF00"/>
                </a:solidFill>
              </a:rPr>
              <a:t>matrice extracellulare</a:t>
            </a:r>
            <a:r>
              <a:t> del tessuto circostante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Questi eventi sono alla base di molte patologie umane su base infiammatoria</a:t>
            </a:r>
          </a:p>
        </p:txBody>
      </p:sp>
      <p:sp>
        <p:nvSpPr>
          <p:cNvPr id="471" name="The “dark side” of inflammation:…"/>
          <p:cNvSpPr txBox="1"/>
          <p:nvPr/>
        </p:nvSpPr>
        <p:spPr>
          <a:xfrm>
            <a:off x="1279382" y="44449"/>
            <a:ext cx="6542370" cy="1152807"/>
          </a:xfrm>
          <a:prstGeom prst="rect">
            <a:avLst/>
          </a:prstGeom>
          <a:solidFill>
            <a:srgbClr val="111111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“dark side” of inflammation:</a:t>
            </a:r>
          </a:p>
          <a:p>
            <a:pPr algn="ctr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Leukocyte-induced tissue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4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0" grpId="2"/>
      <p:bldP build="p" bldLvl="1" animBg="1" rev="0" advAuto="0" spid="46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• Danni collaterali ai tessuti colpiti da infezioni, in particolar modo se il patogeno è difficile da eliminare (TBC, alcune infezioni virali)…"/>
          <p:cNvSpPr txBox="1"/>
          <p:nvPr>
            <p:ph type="body" idx="4294967295"/>
          </p:nvPr>
        </p:nvSpPr>
        <p:spPr>
          <a:xfrm>
            <a:off x="34924" y="1125537"/>
            <a:ext cx="8964615" cy="54721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20000"/>
              </a:lnSpc>
              <a:spcBef>
                <a:spcPts val="700"/>
              </a:spcBef>
              <a:buClrTx/>
              <a:buSzPct val="100000"/>
              <a:buChar char="•"/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Tx/>
              <a:buNone/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b="0"/>
              <a:t> Danni collaterali ai tessuti colpiti da </a:t>
            </a:r>
            <a:r>
              <a:rPr b="0">
                <a:solidFill>
                  <a:srgbClr val="FFFF00"/>
                </a:solidFill>
              </a:rPr>
              <a:t>infezioni</a:t>
            </a:r>
            <a:r>
              <a:rPr b="0"/>
              <a:t>, in particolar modo </a:t>
            </a:r>
            <a:r>
              <a:rPr b="0" u="sng"/>
              <a:t>se il patogeno è difficile da eliminare</a:t>
            </a:r>
            <a:r>
              <a:rPr b="0"/>
              <a:t> (TBC, alcune infezioni virali)</a:t>
            </a:r>
          </a:p>
          <a:p>
            <a:pPr marL="342900" indent="-342900" algn="just">
              <a:lnSpc>
                <a:spcPct val="20000"/>
              </a:lnSpc>
              <a:spcBef>
                <a:spcPts val="700"/>
              </a:spcBef>
              <a:buClrTx/>
              <a:buSzTx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alcune </a:t>
            </a:r>
            <a:r>
              <a:rPr u="sng"/>
              <a:t>patologie </a:t>
            </a:r>
            <a:r>
              <a:rPr u="sng">
                <a:solidFill>
                  <a:srgbClr val="FFFF00"/>
                </a:solidFill>
              </a:rPr>
              <a:t>autoimmuni</a:t>
            </a:r>
            <a:r>
              <a:t>, quando la risposta è </a:t>
            </a:r>
            <a:r>
              <a:rPr>
                <a:solidFill>
                  <a:srgbClr val="FFFF00"/>
                </a:solidFill>
              </a:rPr>
              <a:t>inappropriatamente</a:t>
            </a:r>
            <a:r>
              <a:t> diretta contro componenti self del tessuto</a:t>
            </a:r>
          </a:p>
          <a:p>
            <a:pPr marL="342900" indent="-342900" algn="just">
              <a:lnSpc>
                <a:spcPct val="20000"/>
              </a:lnSpc>
              <a:spcBef>
                <a:spcPts val="700"/>
              </a:spcBef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alcune </a:t>
            </a:r>
            <a:r>
              <a:rPr u="sng"/>
              <a:t>reazioni di </a:t>
            </a:r>
            <a:r>
              <a:rPr u="sng">
                <a:solidFill>
                  <a:srgbClr val="FFFF00"/>
                </a:solidFill>
              </a:rPr>
              <a:t>ipersensibilità</a:t>
            </a:r>
            <a:r>
              <a:rPr u="sng"/>
              <a:t> (per es., allergie)</a:t>
            </a:r>
            <a:r>
              <a:t>, quando la risposta infiammatoria è </a:t>
            </a:r>
            <a:r>
              <a:rPr>
                <a:solidFill>
                  <a:srgbClr val="FFFF00"/>
                </a:solidFill>
              </a:rPr>
              <a:t>eccessiva</a:t>
            </a:r>
            <a:endParaRPr>
              <a:solidFill>
                <a:srgbClr val="FFFF00"/>
              </a:solidFill>
            </a:endParaRP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1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Negli </a:t>
            </a:r>
            <a:r>
              <a:rPr>
                <a:solidFill>
                  <a:srgbClr val="FFFF00"/>
                </a:solidFill>
              </a:rPr>
              <a:t>esiti di eventi ischemici</a:t>
            </a:r>
            <a:r>
              <a:t> caratterizzati da marcato e prolungato influsso di cellule infiammatorie</a:t>
            </a:r>
          </a:p>
        </p:txBody>
      </p:sp>
      <p:sp>
        <p:nvSpPr>
          <p:cNvPr id="474" name="Esempi di danno tissutale determinato dall’attivazione delle cellule infiammatorie"/>
          <p:cNvSpPr txBox="1"/>
          <p:nvPr/>
        </p:nvSpPr>
        <p:spPr>
          <a:xfrm>
            <a:off x="153668" y="-22366"/>
            <a:ext cx="8836664" cy="114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Esempi di danno tissutale determinato dall’attivazione delle cellule infiammatorie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5" dur="500"/>
                                        <p:tgtEl>
                                          <p:spTgt spid="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9" dur="500"/>
                                        <p:tgtEl>
                                          <p:spTgt spid="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4" dur="500"/>
                                        <p:tgtEl>
                                          <p:spTgt spid="4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Examples of diseases with significant leukocyte-induced injury"/>
          <p:cNvSpPr txBox="1"/>
          <p:nvPr>
            <p:ph type="title" idx="4294967295"/>
          </p:nvPr>
        </p:nvSpPr>
        <p:spPr>
          <a:xfrm>
            <a:off x="-2" y="268286"/>
            <a:ext cx="9144004" cy="114458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886967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Examples of diseases with significant leukocyte-induced injury</a:t>
            </a:r>
          </a:p>
        </p:txBody>
      </p:sp>
      <p:sp>
        <p:nvSpPr>
          <p:cNvPr id="477" name="Asthma…"/>
          <p:cNvSpPr txBox="1"/>
          <p:nvPr/>
        </p:nvSpPr>
        <p:spPr>
          <a:xfrm>
            <a:off x="107950" y="2228850"/>
            <a:ext cx="8928100" cy="3152374"/>
          </a:xfrm>
          <a:prstGeom prst="rect">
            <a:avLst/>
          </a:prstGeom>
          <a:solidFill>
            <a:srgbClr val="99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Asthma </a:t>
            </a:r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Arthritis</a:t>
            </a:r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Atherosclerosis</a:t>
            </a:r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Chronic lung diseases (cystic fibrosis, asbestosis)</a:t>
            </a:r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Inflammatory bowel disease (Crohn’s disease)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Esiti dell’infiammazione acuta"/>
          <p:cNvSpPr txBox="1"/>
          <p:nvPr>
            <p:ph type="title" idx="4294967295"/>
          </p:nvPr>
        </p:nvSpPr>
        <p:spPr>
          <a:xfrm>
            <a:off x="684212" y="-26989"/>
            <a:ext cx="7788276" cy="76517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2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Esiti dell’infiammazione acuta</a:t>
            </a:r>
          </a:p>
        </p:txBody>
      </p:sp>
      <p:sp>
        <p:nvSpPr>
          <p:cNvPr id="480" name="Risoluzione: danno limitato, rapido ripristino dell’omeostasi tissutale…"/>
          <p:cNvSpPr txBox="1"/>
          <p:nvPr>
            <p:ph type="body" idx="4294967295"/>
          </p:nvPr>
        </p:nvSpPr>
        <p:spPr>
          <a:xfrm>
            <a:off x="34925" y="908050"/>
            <a:ext cx="9074150" cy="56896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ClrTx/>
              <a:buSzPct val="100000"/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Risoluzione</a:t>
            </a:r>
            <a:r>
              <a:rPr u="none">
                <a:solidFill>
                  <a:srgbClr val="FFFFFF"/>
                </a:solidFill>
              </a:rPr>
              <a:t>: danno limitato, rapido ripristino dell’omeostasi tissutale</a:t>
            </a: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Sostituzione</a:t>
            </a:r>
            <a:r>
              <a:rPr u="none"/>
              <a:t> del tessuto danneggiato con connettivo</a:t>
            </a:r>
            <a:r>
              <a:rPr u="none">
                <a:solidFill>
                  <a:srgbClr val="FFFFFF"/>
                </a:solidFill>
              </a:rPr>
              <a:t> (</a:t>
            </a:r>
            <a:r>
              <a:rPr u="none"/>
              <a:t>fibrosi</a:t>
            </a:r>
            <a:r>
              <a:rPr u="none">
                <a:solidFill>
                  <a:srgbClr val="FFFFFF"/>
                </a:solidFill>
              </a:rPr>
              <a:t>, cicatrice); per es. (1) esteso danno tissutale (inclusa la matrice extracellulare); (2) sempre in tessuti che non rigenerano</a:t>
            </a: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Suppurazione:</a:t>
            </a:r>
            <a:r>
              <a:rPr u="none">
                <a:solidFill>
                  <a:srgbClr val="FFFFFF"/>
                </a:solidFill>
              </a:rPr>
              <a:t> raccolta di grandi quantità di pus diffusa o localizzata (ascesso) spesso seguita da cicatrizzazione (fibrosi)</a:t>
            </a: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Progressione</a:t>
            </a:r>
            <a:r>
              <a:rPr u="none">
                <a:solidFill>
                  <a:srgbClr val="FFFFFF"/>
                </a:solidFill>
              </a:rPr>
              <a:t> a infiammazione </a:t>
            </a:r>
            <a:r>
              <a:t>cronica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4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8" dur="500"/>
                                        <p:tgtEl>
                                          <p:spTgt spid="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7" dur="500"/>
                                        <p:tgtEl>
                                          <p:spTgt spid="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6" dur="500"/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Risoluzione: fattori che contribuiscono allo spegnimento della flogosi acuta"/>
          <p:cNvSpPr txBox="1"/>
          <p:nvPr>
            <p:ph type="title" idx="4294967295"/>
          </p:nvPr>
        </p:nvSpPr>
        <p:spPr>
          <a:xfrm>
            <a:off x="107950" y="-26988"/>
            <a:ext cx="8928100" cy="1143001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algn="ctr" defTabSz="886967">
              <a:defRPr b="1"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Risoluzione</a:t>
            </a:r>
            <a:r>
              <a:rPr b="0"/>
              <a:t>: fattori che contribuiscono allo spegnimento della flogosi acuta</a:t>
            </a:r>
          </a:p>
        </p:txBody>
      </p:sp>
      <p:sp>
        <p:nvSpPr>
          <p:cNvPr id="483" name="Il flusso linfatico aumenta e concorre al riassorbimento dell’edema…"/>
          <p:cNvSpPr txBox="1"/>
          <p:nvPr>
            <p:ph type="body" idx="4294967295"/>
          </p:nvPr>
        </p:nvSpPr>
        <p:spPr>
          <a:xfrm>
            <a:off x="107949" y="1412874"/>
            <a:ext cx="8964615" cy="554514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Il flusso linfatico aumenta e concorre al riassorbimento dell’edema</a:t>
            </a: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Inattivazione dei mediatori (per es., istaminasi)</a:t>
            </a: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↓ sintesi citochine pro-infiammatorie (</a:t>
            </a:r>
            <a:r>
              <a:rPr>
                <a:solidFill>
                  <a:srgbClr val="FFFF00"/>
                </a:solidFill>
              </a:rPr>
              <a:t>TNF</a:t>
            </a:r>
            <a:r>
              <a:t>, </a:t>
            </a:r>
            <a:r>
              <a:rPr>
                <a:solidFill>
                  <a:srgbClr val="FFFF00"/>
                </a:solidFill>
              </a:rPr>
              <a:t>IL-1, -6</a:t>
            </a:r>
            <a:r>
              <a:t>) </a:t>
            </a: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↑ sintesi citochine anti-infiammatorie (</a:t>
            </a:r>
            <a:r>
              <a:rPr>
                <a:solidFill>
                  <a:srgbClr val="FFFF00"/>
                </a:solidFill>
              </a:rPr>
              <a:t>TGF-β, IL-10</a:t>
            </a:r>
            <a:r>
              <a:t>)</a:t>
            </a: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↑ sintesi </a:t>
            </a:r>
            <a:r>
              <a:rPr>
                <a:solidFill>
                  <a:srgbClr val="FFFF00"/>
                </a:solidFill>
              </a:rPr>
              <a:t>lipossine</a:t>
            </a:r>
            <a:r>
              <a:t>: (derivate da uno switch del metabolismo dell’acido arachidonico; </a:t>
            </a:r>
            <a:r>
              <a:rPr u="sng"/>
              <a:t>potenti anti-infiammatori </a:t>
            </a:r>
            <a:r>
              <a:rPr u="sng">
                <a:solidFill>
                  <a:srgbClr val="FFFF00"/>
                </a:solidFill>
              </a:rPr>
              <a:t>naturali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8" dur="500"/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7" dur="500"/>
                                        <p:tgtEl>
                                          <p:spTgt spid="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6" dur="500"/>
                                        <p:tgtEl>
                                          <p:spTgt spid="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1" dur="500"/>
                                        <p:tgtEl>
                                          <p:spTgt spid="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5" dur="500"/>
                                        <p:tgtEl>
                                          <p:spTgt spid="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ro-resolving lipid-based mediators belong to a family of novel endogenous chemical mediators that include lipoxins, resolvins and protectins…"/>
          <p:cNvSpPr txBox="1"/>
          <p:nvPr>
            <p:ph type="body" sz="half" idx="4294967295"/>
          </p:nvPr>
        </p:nvSpPr>
        <p:spPr>
          <a:xfrm>
            <a:off x="-3176" y="1412873"/>
            <a:ext cx="9075740" cy="2520954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Pro-resolving lipid-based mediators belong to a family of novel endogenous chemical mediators that include </a:t>
            </a:r>
            <a:r>
              <a:rPr b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lipoxins</a:t>
            </a:r>
            <a:r>
              <a:t>,</a:t>
            </a:r>
            <a:r>
              <a: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rPr b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resolvins</a:t>
            </a:r>
            <a:r>
              <a: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t>and</a:t>
            </a:r>
            <a:r>
              <a: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rPr b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protectins</a:t>
            </a:r>
            <a:endParaRPr b="1">
              <a:solidFill>
                <a:srgbClr val="FFFF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b="1" sz="1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Potent modulators of the </a:t>
            </a:r>
            <a:r>
              <a:rPr b="1"/>
              <a:t>duration</a:t>
            </a:r>
            <a:r>
              <a:t> and </a:t>
            </a:r>
            <a:r>
              <a:rPr b="1"/>
              <a:t>magnitude</a:t>
            </a:r>
            <a:r>
              <a:t> of inflammation; synthesized by </a:t>
            </a:r>
            <a:r>
              <a:rPr>
                <a:solidFill>
                  <a:srgbClr val="FFFF00"/>
                </a:solidFill>
              </a:rPr>
              <a:t>leukocytes</a:t>
            </a:r>
            <a:r>
              <a:t> and </a:t>
            </a:r>
            <a:r>
              <a:rPr>
                <a:solidFill>
                  <a:srgbClr val="FFFF00"/>
                </a:solidFill>
              </a:rPr>
              <a:t>platelets</a:t>
            </a:r>
          </a:p>
        </p:txBody>
      </p:sp>
      <p:sp>
        <p:nvSpPr>
          <p:cNvPr id="486" name="Resolution: novel endogenous anti-inflammatory pro-resolving lipid mediators"/>
          <p:cNvSpPr txBox="1"/>
          <p:nvPr>
            <p:ph type="title" idx="4294967295"/>
          </p:nvPr>
        </p:nvSpPr>
        <p:spPr>
          <a:xfrm>
            <a:off x="250824" y="44450"/>
            <a:ext cx="8713790" cy="1152525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algn="ctr">
              <a:defRPr b="1" sz="36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Resolution:</a:t>
            </a:r>
            <a:r>
              <a:rPr b="0"/>
              <a:t> novel endogenous anti-inflammatory pro-resolving lipid mediators</a:t>
            </a:r>
          </a:p>
        </p:txBody>
      </p:sp>
      <p:grpSp>
        <p:nvGrpSpPr>
          <p:cNvPr id="489" name="Raggruppa"/>
          <p:cNvGrpSpPr/>
          <p:nvPr/>
        </p:nvGrpSpPr>
        <p:grpSpPr>
          <a:xfrm>
            <a:off x="1184275" y="4073525"/>
            <a:ext cx="6705600" cy="2708275"/>
            <a:chOff x="0" y="0"/>
            <a:chExt cx="6705600" cy="2708275"/>
          </a:xfrm>
        </p:grpSpPr>
        <p:pic>
          <p:nvPicPr>
            <p:cNvPr id="487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5305" r="0" b="0"/>
            <a:stretch>
              <a:fillRect/>
            </a:stretch>
          </p:blipFill>
          <p:spPr>
            <a:xfrm>
              <a:off x="4762" y="4762"/>
              <a:ext cx="6696076" cy="25930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8" name="Rettangolo"/>
            <p:cNvSpPr/>
            <p:nvPr/>
          </p:nvSpPr>
          <p:spPr>
            <a:xfrm>
              <a:off x="0" y="0"/>
              <a:ext cx="6705600" cy="2708275"/>
            </a:xfrm>
            <a:prstGeom prst="rect">
              <a:avLst/>
            </a:prstGeom>
            <a:noFill/>
            <a:ln w="9525" cap="flat">
              <a:solidFill>
                <a:srgbClr val="FFCC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ro-resolving lipid mediators"/>
          <p:cNvSpPr txBox="1"/>
          <p:nvPr>
            <p:ph type="title" idx="4294967295"/>
          </p:nvPr>
        </p:nvSpPr>
        <p:spPr>
          <a:xfrm>
            <a:off x="1116012" y="115886"/>
            <a:ext cx="6769101" cy="63817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Pro-resolving lipid mediators</a:t>
            </a:r>
          </a:p>
        </p:txBody>
      </p:sp>
      <p:sp>
        <p:nvSpPr>
          <p:cNvPr id="492" name="Lipoxins (from arachidonic acid): powerful inhibitors of neutrophil infiltration; potentiate macrophage-mediated clearance of apoptotic neutrophils. Aspirin (acetylsalicylic acid), alone among the NSAIDs* (non steroidal anti-inflammatory drugs), stimulat"/>
          <p:cNvSpPr txBox="1"/>
          <p:nvPr>
            <p:ph type="body" idx="4294967295"/>
          </p:nvPr>
        </p:nvSpPr>
        <p:spPr>
          <a:xfrm>
            <a:off x="-2" y="981075"/>
            <a:ext cx="9144004" cy="4751388"/>
          </a:xfrm>
          <a:prstGeom prst="rect">
            <a:avLst/>
          </a:prstGeom>
        </p:spPr>
        <p:txBody>
          <a:bodyPr/>
          <a:lstStyle/>
          <a:p>
            <a:pPr lvl="1" marL="357186" indent="-268286" algn="just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•"/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Lipoxins</a:t>
            </a:r>
            <a:r>
              <a:rPr b="0">
                <a:solidFill>
                  <a:srgbClr val="FFFFFF"/>
                </a:solidFill>
              </a:rPr>
              <a:t> (from </a:t>
            </a:r>
            <a:r>
              <a:rPr>
                <a:solidFill>
                  <a:srgbClr val="FFFFFF"/>
                </a:solidFill>
              </a:rPr>
              <a:t>arachidonic acid</a:t>
            </a:r>
            <a:r>
              <a:rPr b="0">
                <a:solidFill>
                  <a:srgbClr val="FFFFFF"/>
                </a:solidFill>
              </a:rPr>
              <a:t>): powerful inhibitors of neutrophil infiltration; potentiate macrophage-mediated clearance of apoptotic neutrophils. </a:t>
            </a:r>
            <a:r>
              <a:rPr i="1"/>
              <a:t>Aspirin</a:t>
            </a:r>
            <a:r>
              <a:rPr>
                <a:solidFill>
                  <a:srgbClr val="FFFFFF"/>
                </a:solidFill>
              </a:rPr>
              <a:t> </a:t>
            </a:r>
            <a:r>
              <a:rPr b="0">
                <a:solidFill>
                  <a:srgbClr val="FFFFFF"/>
                </a:solidFill>
              </a:rPr>
              <a:t>(acetylsalicylic acid), alone among the NSAIDs* </a:t>
            </a:r>
            <a:r>
              <a:rPr b="0" sz="2400">
                <a:solidFill>
                  <a:srgbClr val="FFFFFF"/>
                </a:solidFill>
              </a:rPr>
              <a:t>(non steroidal anti-inflammatory drugs)</a:t>
            </a:r>
            <a:r>
              <a:rPr b="0">
                <a:solidFill>
                  <a:srgbClr val="FFFFFF"/>
                </a:solidFill>
              </a:rPr>
              <a:t>, </a:t>
            </a:r>
            <a:r>
              <a:rPr b="0"/>
              <a:t>stimulates</a:t>
            </a:r>
            <a:r>
              <a:rPr b="0">
                <a:solidFill>
                  <a:srgbClr val="FFFFFF"/>
                </a:solidFill>
              </a:rPr>
              <a:t> the early </a:t>
            </a:r>
            <a:r>
              <a:rPr b="0"/>
              <a:t>formation</a:t>
            </a:r>
            <a:r>
              <a:rPr b="0">
                <a:solidFill>
                  <a:srgbClr val="FFFFFF"/>
                </a:solidFill>
              </a:rPr>
              <a:t> of pro-resolving </a:t>
            </a:r>
            <a:r>
              <a:rPr b="0"/>
              <a:t>lipoxins</a:t>
            </a:r>
          </a:p>
          <a:p>
            <a:pPr lvl="1" marL="357186" indent="-268286" algn="just">
              <a:spcBef>
                <a:spcPts val="0"/>
              </a:spcBef>
              <a:buClr>
                <a:srgbClr val="0F6FC6"/>
              </a:buClr>
              <a:buSzPct val="100000"/>
              <a:buChar char="–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357186" indent="-268286" algn="just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•"/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Resolvins</a:t>
            </a:r>
            <a:r>
              <a:rPr b="0">
                <a:solidFill>
                  <a:srgbClr val="FFFFFF"/>
                </a:solidFill>
              </a:rPr>
              <a:t> and </a:t>
            </a:r>
            <a:r>
              <a:t>protectins</a:t>
            </a:r>
            <a:r>
              <a:rPr b="0">
                <a:solidFill>
                  <a:srgbClr val="FFFFFF"/>
                </a:solidFill>
              </a:rPr>
              <a:t> (from </a:t>
            </a:r>
            <a:r>
              <a:rPr>
                <a:solidFill>
                  <a:srgbClr val="FFFFFF"/>
                </a:solidFill>
              </a:rPr>
              <a:t>omega-3 polyunsaturated fatty acids</a:t>
            </a:r>
            <a:r>
              <a:rPr b="0">
                <a:solidFill>
                  <a:srgbClr val="FFFFFF"/>
                </a:solidFill>
              </a:rPr>
              <a:t>); potent anti-inflammatory capabilities in very small quantities. Like lipoxins, both halt PMN infiltration and transmigration</a:t>
            </a:r>
          </a:p>
        </p:txBody>
      </p:sp>
      <p:grpSp>
        <p:nvGrpSpPr>
          <p:cNvPr id="495" name="Raggruppa"/>
          <p:cNvGrpSpPr/>
          <p:nvPr/>
        </p:nvGrpSpPr>
        <p:grpSpPr>
          <a:xfrm>
            <a:off x="153669" y="5949948"/>
            <a:ext cx="8879194" cy="551191"/>
            <a:chOff x="0" y="0"/>
            <a:chExt cx="8879192" cy="551189"/>
          </a:xfrm>
        </p:grpSpPr>
        <p:sp>
          <p:nvSpPr>
            <p:cNvPr id="493" name="Linea"/>
            <p:cNvSpPr/>
            <p:nvPr/>
          </p:nvSpPr>
          <p:spPr>
            <a:xfrm>
              <a:off x="314292" y="0"/>
              <a:ext cx="8496302" cy="1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94" name="* noti anche come FANS (farmaci anti-infiammatori non steroidei)"/>
            <p:cNvSpPr txBox="1"/>
            <p:nvPr/>
          </p:nvSpPr>
          <p:spPr>
            <a:xfrm>
              <a:off x="0" y="114123"/>
              <a:ext cx="8879194" cy="437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* noti anche come FANS (farmaci anti-infiammatori non steroidei)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hemiotassi"/>
          <p:cNvSpPr txBox="1"/>
          <p:nvPr>
            <p:ph type="title" idx="4294967295"/>
          </p:nvPr>
        </p:nvSpPr>
        <p:spPr>
          <a:xfrm>
            <a:off x="677862" y="-100013"/>
            <a:ext cx="7788276" cy="100965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8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Chemiotassi</a:t>
            </a:r>
          </a:p>
        </p:txBody>
      </p:sp>
      <p:sp>
        <p:nvSpPr>
          <p:cNvPr id="235" name="Movimento stimolato da fattori che “guidano” le cellule verso il sito di danno…"/>
          <p:cNvSpPr txBox="1"/>
          <p:nvPr>
            <p:ph type="body" idx="4294967295"/>
          </p:nvPr>
        </p:nvSpPr>
        <p:spPr>
          <a:xfrm>
            <a:off x="71436" y="981074"/>
            <a:ext cx="9072565" cy="573246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ts val="700"/>
              </a:spcBef>
              <a:buClrTx/>
              <a:buSzPct val="10000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Movimento stimolato da fattori che “guidano” le cellule verso il sito di danno </a:t>
            </a:r>
          </a:p>
          <a:p>
            <a:pPr marL="342900" indent="-342900" algn="just">
              <a:lnSpc>
                <a:spcPct val="90000"/>
              </a:lnSpc>
              <a:spcBef>
                <a:spcPts val="700"/>
              </a:spcBef>
              <a:buClrTx/>
              <a:buSzPct val="10000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lnSpc>
                <a:spcPct val="90000"/>
              </a:lnSpc>
              <a:spcBef>
                <a:spcPts val="700"/>
              </a:spcBef>
              <a:buClrTx/>
              <a:buSzPct val="10000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Principali fattori chemiotattici che agiscono nel microambiente infiammatorio:</a:t>
            </a:r>
          </a:p>
          <a:p>
            <a:pPr marL="342900" indent="-342900" algn="just">
              <a:lnSpc>
                <a:spcPct val="90000"/>
              </a:lnSpc>
              <a:spcBef>
                <a:spcPts val="300"/>
              </a:spcBef>
              <a:buClrTx/>
              <a:buSzTx/>
              <a:buNone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lvl="1" marL="742950" indent="-285750" algn="just">
              <a:lnSpc>
                <a:spcPct val="90000"/>
              </a:lnSpc>
              <a:spcBef>
                <a:spcPts val="0"/>
              </a:spcBef>
              <a:buClrTx/>
              <a:buSzPct val="100000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fattore </a:t>
            </a:r>
            <a:r>
              <a:rPr>
                <a:solidFill>
                  <a:srgbClr val="FFFF00"/>
                </a:solidFill>
              </a:rPr>
              <a:t>C5a</a:t>
            </a:r>
            <a:r>
              <a:t> del complemento</a:t>
            </a:r>
          </a:p>
          <a:p>
            <a:pPr lvl="1" marL="742950" indent="-285750" algn="just">
              <a:lnSpc>
                <a:spcPct val="90000"/>
              </a:lnSpc>
              <a:spcBef>
                <a:spcPts val="0"/>
              </a:spcBef>
              <a:buClrTx/>
              <a:buSzPct val="100000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metaboliti dell’acido arachidonico (</a:t>
            </a:r>
            <a:r>
              <a:rPr>
                <a:solidFill>
                  <a:srgbClr val="FFFF00"/>
                </a:solidFill>
              </a:rPr>
              <a:t>LTB4</a:t>
            </a:r>
            <a:r>
              <a:t>)</a:t>
            </a:r>
          </a:p>
          <a:p>
            <a:pPr lvl="1" marL="742950" indent="-285750" algn="just">
              <a:lnSpc>
                <a:spcPct val="90000"/>
              </a:lnSpc>
              <a:spcBef>
                <a:spcPts val="0"/>
              </a:spcBef>
              <a:buClrTx/>
              <a:buSzPct val="100000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rgbClr val="FFFF00"/>
                </a:solidFill>
              </a:rPr>
              <a:t>fattori</a:t>
            </a:r>
            <a:r>
              <a:t> rilasciati dai </a:t>
            </a:r>
            <a:r>
              <a:rPr>
                <a:solidFill>
                  <a:srgbClr val="FFFF00"/>
                </a:solidFill>
              </a:rPr>
              <a:t>microorganismi</a:t>
            </a:r>
            <a:endParaRPr>
              <a:solidFill>
                <a:srgbClr val="FFFF00"/>
              </a:solidFill>
            </a:endParaRPr>
          </a:p>
          <a:p>
            <a:pPr lvl="1" marL="742950" indent="-285750" algn="just">
              <a:lnSpc>
                <a:spcPct val="90000"/>
              </a:lnSpc>
              <a:spcBef>
                <a:spcPts val="0"/>
              </a:spcBef>
              <a:buClrTx/>
              <a:buSzPct val="100000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varie </a:t>
            </a:r>
            <a:r>
              <a:rPr>
                <a:solidFill>
                  <a:srgbClr val="FFFF00"/>
                </a:solidFill>
              </a:rPr>
              <a:t>chemochine</a:t>
            </a:r>
            <a:r>
              <a:t> (es., IL-8 da macrofagi e   cellule endoteliali)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Normal lung"/>
          <p:cNvSpPr txBox="1"/>
          <p:nvPr/>
        </p:nvSpPr>
        <p:spPr>
          <a:xfrm>
            <a:off x="395287" y="149224"/>
            <a:ext cx="3455988" cy="591663"/>
          </a:xfrm>
          <a:prstGeom prst="rect">
            <a:avLst/>
          </a:prstGeom>
          <a:solidFill>
            <a:srgbClr val="5FDDFB"/>
          </a:solidFill>
          <a:ln w="19050" cap="sq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000"/>
              </a:spcBef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Normal lung</a:t>
            </a:r>
          </a:p>
        </p:txBody>
      </p:sp>
      <p:pic>
        <p:nvPicPr>
          <p:cNvPr id="23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" y="871537"/>
            <a:ext cx="4546600" cy="5870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8937" y="188912"/>
            <a:ext cx="4908552" cy="655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Inflammed  lung in lobar pneumonia"/>
          <p:cNvSpPr txBox="1"/>
          <p:nvPr/>
        </p:nvSpPr>
        <p:spPr>
          <a:xfrm>
            <a:off x="4679950" y="217486"/>
            <a:ext cx="4248150" cy="1080613"/>
          </a:xfrm>
          <a:prstGeom prst="rect">
            <a:avLst/>
          </a:prstGeom>
          <a:solidFill>
            <a:srgbClr val="5FDDFB"/>
          </a:solidFill>
          <a:ln w="12700" cap="sq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000"/>
              </a:spcBef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Inflammed  lung in lobar pneumonia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2"/>
      <p:bldP build="whole" bldLvl="1" animBg="1" rev="0" advAuto="0" spid="2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L’importanza di tutti gli eventi che regolano il reclutamento delle cellule nel sito di flogosi è testimoniata dall’esistenza di alcune sindromi patologiche…"/>
          <p:cNvSpPr txBox="1"/>
          <p:nvPr>
            <p:ph type="body" idx="4294967295"/>
          </p:nvPr>
        </p:nvSpPr>
        <p:spPr>
          <a:xfrm>
            <a:off x="107949" y="1484312"/>
            <a:ext cx="8964615" cy="511333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L’importanza di tutti gli </a:t>
            </a:r>
            <a:r>
              <a:rPr u="sng"/>
              <a:t>eventi che regolano il reclutamento delle cellule nel sito di flogosi</a:t>
            </a:r>
            <a:r>
              <a:t> è testimoniata dall’esistenza di alcune sindromi patologiche</a:t>
            </a:r>
          </a:p>
          <a:p>
            <a:pPr marL="342900" indent="-342900" algn="just">
              <a:spcBef>
                <a:spcPts val="700"/>
              </a:spcBef>
              <a:buClrTx/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buClrTx/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queste rare patologie di natura </a:t>
            </a:r>
            <a:r>
              <a:rPr u="sng"/>
              <a:t>ereditaria </a:t>
            </a:r>
            <a:r>
              <a:t>(incidenza: &lt; 1:1.000.000 di nati vivi), l’</a:t>
            </a:r>
            <a:r>
              <a:rPr>
                <a:solidFill>
                  <a:srgbClr val="FFFF00"/>
                </a:solidFill>
              </a:rPr>
              <a:t>assenza</a:t>
            </a:r>
            <a:r>
              <a:t> o l’</a:t>
            </a:r>
            <a:r>
              <a:rPr>
                <a:solidFill>
                  <a:srgbClr val="FFFF00"/>
                </a:solidFill>
              </a:rPr>
              <a:t>alterazione</a:t>
            </a:r>
            <a:r>
              <a:t> di molecole che presiedono al funzionamento ottimale dei meccanismi di reclutamento sono la causa di una risposta infiammatoria </a:t>
            </a:r>
            <a:r>
              <a:rPr u="sng"/>
              <a:t>incapace di debellare le infezioni </a:t>
            </a:r>
          </a:p>
        </p:txBody>
      </p:sp>
      <p:sp>
        <p:nvSpPr>
          <p:cNvPr id="243" name="Formazione della componente cellulare dell’essudato infiammatorio"/>
          <p:cNvSpPr txBox="1"/>
          <p:nvPr>
            <p:ph type="title" idx="4294967295"/>
          </p:nvPr>
        </p:nvSpPr>
        <p:spPr>
          <a:xfrm>
            <a:off x="71436" y="44448"/>
            <a:ext cx="8964615" cy="1143004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841247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Formazione della componente cellulare dell’essudato infiammatorio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8" dur="5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2" y="3013075"/>
            <a:ext cx="9058276" cy="3152775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wo main syndromes:…"/>
          <p:cNvSpPr txBox="1"/>
          <p:nvPr/>
        </p:nvSpPr>
        <p:spPr>
          <a:xfrm>
            <a:off x="252093" y="392113"/>
            <a:ext cx="8493209" cy="1945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Two main syndromes:</a:t>
            </a:r>
          </a:p>
          <a:p>
            <a:pPr>
              <a:buSzPct val="100000"/>
              <a:buFont typeface="Arial"/>
              <a:buChar char="❖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Font typeface="Arial"/>
              <a:buChar char="❖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 adhesion deficiency – type 1 (</a:t>
            </a:r>
            <a:r>
              <a:rPr>
                <a:solidFill>
                  <a:srgbClr val="FFFF00"/>
                </a:solidFill>
              </a:rPr>
              <a:t>LAD-1</a:t>
            </a:r>
            <a:r>
              <a:t>)</a:t>
            </a:r>
          </a:p>
          <a:p>
            <a:pPr>
              <a:buSzPct val="100000"/>
              <a:buFont typeface="Arial"/>
              <a:buChar char="❖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Font typeface="Arial"/>
              <a:buChar char="❖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 adhesion deficiency – type 2 (</a:t>
            </a:r>
            <a:r>
              <a:rPr>
                <a:solidFill>
                  <a:srgbClr val="FFFF00"/>
                </a:solidFill>
              </a:rPr>
              <a:t>LAD-2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Formazione della componente cellulare dell’essudato infiammatorio"/>
          <p:cNvSpPr txBox="1"/>
          <p:nvPr>
            <p:ph type="title" idx="4294967295"/>
          </p:nvPr>
        </p:nvSpPr>
        <p:spPr>
          <a:xfrm>
            <a:off x="179386" y="115887"/>
            <a:ext cx="8964615" cy="1143001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algn="ctr" defTabSz="841247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Formazione della </a:t>
            </a:r>
            <a:r>
              <a:rPr u="sng"/>
              <a:t>componente cellulare</a:t>
            </a:r>
            <a:r>
              <a:t> dell’essudato infiammatorio</a:t>
            </a:r>
          </a:p>
        </p:txBody>
      </p:sp>
      <p:pic>
        <p:nvPicPr>
          <p:cNvPr id="24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700211"/>
            <a:ext cx="8955089" cy="4897439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X"/>
          <p:cNvSpPr txBox="1"/>
          <p:nvPr/>
        </p:nvSpPr>
        <p:spPr>
          <a:xfrm>
            <a:off x="680719" y="3492499"/>
            <a:ext cx="375204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51" name="X"/>
          <p:cNvSpPr txBox="1"/>
          <p:nvPr/>
        </p:nvSpPr>
        <p:spPr>
          <a:xfrm>
            <a:off x="5193982" y="4292601"/>
            <a:ext cx="375204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52" name="inhibition of firm adhesion"/>
          <p:cNvSpPr txBox="1"/>
          <p:nvPr/>
        </p:nvSpPr>
        <p:spPr>
          <a:xfrm>
            <a:off x="4716462" y="5630862"/>
            <a:ext cx="3743327" cy="46564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inhibition of firm adhesion</a:t>
            </a:r>
          </a:p>
        </p:txBody>
      </p:sp>
      <p:sp>
        <p:nvSpPr>
          <p:cNvPr id="253" name="Leukocyte adhesion deficiency type 1"/>
          <p:cNvSpPr txBox="1"/>
          <p:nvPr/>
        </p:nvSpPr>
        <p:spPr>
          <a:xfrm>
            <a:off x="3635374" y="1773236"/>
            <a:ext cx="5230673" cy="446593"/>
          </a:xfrm>
          <a:prstGeom prst="rect">
            <a:avLst/>
          </a:prstGeom>
          <a:solidFill>
            <a:srgbClr val="FFFFFF"/>
          </a:solidFill>
          <a:ln>
            <a:solidFill>
              <a:srgbClr val="1111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 adhesion deficiency </a:t>
            </a:r>
            <a:r>
              <a:rPr b="1">
                <a:solidFill>
                  <a:srgbClr val="FF0000"/>
                </a:solidFill>
              </a:rPr>
              <a:t>type 1</a:t>
            </a:r>
          </a:p>
        </p:txBody>
      </p:sp>
      <p:sp>
        <p:nvSpPr>
          <p:cNvPr id="254" name="X"/>
          <p:cNvSpPr txBox="1"/>
          <p:nvPr/>
        </p:nvSpPr>
        <p:spPr>
          <a:xfrm>
            <a:off x="7281543" y="3573463"/>
            <a:ext cx="375205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55" name="β2 integrin"/>
          <p:cNvSpPr txBox="1"/>
          <p:nvPr/>
        </p:nvSpPr>
        <p:spPr>
          <a:xfrm>
            <a:off x="1443981" y="3563937"/>
            <a:ext cx="1185561" cy="360185"/>
          </a:xfrm>
          <a:prstGeom prst="rect">
            <a:avLst/>
          </a:prstGeom>
          <a:solidFill>
            <a:srgbClr val="FFFFFF"/>
          </a:solidFill>
          <a:ln>
            <a:solidFill>
              <a:srgbClr val="0000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8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β2 integrin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2"/>
      <p:bldP build="whole" bldLvl="1" animBg="1" rev="0" advAuto="0" spid="250" grpId="1"/>
      <p:bldP build="whole" bldLvl="1" animBg="1" rev="0" advAuto="0" spid="254" grpId="4"/>
      <p:bldP build="whole" bldLvl="1" animBg="1" rev="0" advAuto="0" spid="25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Leukocyte adhesion deficiency 1 (LAD-1): Absence of adhesive receptors (beta-2 integrins)"/>
          <p:cNvSpPr txBox="1"/>
          <p:nvPr>
            <p:ph type="title" idx="4294967295"/>
          </p:nvPr>
        </p:nvSpPr>
        <p:spPr>
          <a:xfrm>
            <a:off x="-107952" y="188912"/>
            <a:ext cx="9467854" cy="1079501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algn="ctr" defTabSz="621791">
              <a:defRPr sz="23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 adhesion deficiency 1 (LAD-1): </a:t>
            </a:r>
            <a:r>
              <a:rPr sz="2200"/>
              <a:t>Absence of adhesive receptors (beta-2 integrins)</a:t>
            </a:r>
            <a:br>
              <a:rPr sz="2200"/>
            </a:br>
          </a:p>
        </p:txBody>
      </p:sp>
      <p:sp>
        <p:nvSpPr>
          <p:cNvPr id="258" name="Inflammatory lesions lack neutrophil infiltrate…"/>
          <p:cNvSpPr txBox="1"/>
          <p:nvPr>
            <p:ph type="body" idx="4294967295"/>
          </p:nvPr>
        </p:nvSpPr>
        <p:spPr>
          <a:xfrm>
            <a:off x="-2" y="1250950"/>
            <a:ext cx="9144004" cy="549116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10000"/>
              </a:lnSpc>
              <a:buClrTx/>
              <a:buSzPct val="100000"/>
              <a:buFont typeface="Arial"/>
              <a:buChar char="✓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Inflammatory lesions lack neutrophil infiltrate</a:t>
            </a:r>
          </a:p>
          <a:p>
            <a:pPr marL="342900" indent="-342900" algn="just">
              <a:lnSpc>
                <a:spcPct val="110000"/>
              </a:lnSpc>
              <a:spcBef>
                <a:spcPts val="700"/>
              </a:spcBef>
              <a:buClrTx/>
              <a:buSzPct val="100000"/>
              <a:buFont typeface="Arial"/>
              <a:buChar char="✓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lnSpc>
                <a:spcPct val="110000"/>
              </a:lnSpc>
              <a:buClrTx/>
              <a:buSzPct val="100000"/>
              <a:buFont typeface="Arial"/>
              <a:buChar char="✓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Patient’s neutrophils can roll but </a:t>
            </a:r>
            <a:r>
              <a:rPr u="sng"/>
              <a:t>do not stick</a:t>
            </a:r>
            <a:r>
              <a:t> on endothelial cells</a:t>
            </a:r>
            <a:endParaRPr u="sng"/>
          </a:p>
          <a:p>
            <a:pPr marL="342900" indent="-342900" algn="just">
              <a:lnSpc>
                <a:spcPct val="110000"/>
              </a:lnSpc>
              <a:spcBef>
                <a:spcPts val="700"/>
              </a:spcBef>
              <a:buClrTx/>
              <a:buSzPct val="100000"/>
              <a:buFont typeface="Arial"/>
              <a:buChar char="✓"/>
              <a:defRPr sz="1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lnSpc>
                <a:spcPct val="110000"/>
              </a:lnSpc>
              <a:buClrTx/>
              <a:buSzPct val="100000"/>
              <a:buFont typeface="Arial"/>
              <a:buChar char="✓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High numbers of neutrophils in the circulation</a:t>
            </a:r>
          </a:p>
          <a:p>
            <a:pPr marL="342900" indent="-342900" algn="just">
              <a:lnSpc>
                <a:spcPct val="110000"/>
              </a:lnSpc>
              <a:spcBef>
                <a:spcPts val="700"/>
              </a:spcBef>
              <a:buClrTx/>
              <a:buSzPct val="100000"/>
              <a:buFont typeface="Arial"/>
              <a:buChar char="✓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lnSpc>
                <a:spcPct val="110000"/>
              </a:lnSpc>
              <a:buClrTx/>
              <a:buSzPct val="100000"/>
              <a:buFont typeface="Arial"/>
              <a:buChar char="✓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Recurrent bacterial infections, delayed wound healing, </a:t>
            </a:r>
            <a:r>
              <a:rPr>
                <a:solidFill>
                  <a:srgbClr val="FFFF00"/>
                </a:solidFill>
              </a:rPr>
              <a:t>delayed detachment of residual umbilical cord </a:t>
            </a:r>
            <a:endParaRPr>
              <a:solidFill>
                <a:srgbClr val="FFFF00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700"/>
              </a:spcBef>
              <a:buClrTx/>
              <a:buSzPct val="100000"/>
              <a:buFont typeface="Arial"/>
              <a:buChar char="✓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lnSpc>
                <a:spcPct val="110000"/>
              </a:lnSpc>
              <a:buClrTx/>
              <a:buSzPct val="100000"/>
              <a:buFont typeface="Arial"/>
              <a:buChar char="✓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severe cases of LAD 1 (&lt; 1% expression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2 chain), patients succumb to life-threatening infections, usually within 2 years of life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8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7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7" dur="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2" dur="500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7" dur="5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Pulse">
  <a:themeElements>
    <a:clrScheme name="Pulse">
      <a:dk1>
        <a:srgbClr val="000066"/>
      </a:dk1>
      <a:lt1>
        <a:srgbClr val="666666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uls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66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ulse">
  <a:themeElements>
    <a:clrScheme name="Pul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uls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66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