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9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8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7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6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6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5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4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ediatori  della flogosi"/>
          <p:cNvSpPr txBox="1"/>
          <p:nvPr>
            <p:ph type="title" idx="4294967295"/>
          </p:nvPr>
        </p:nvSpPr>
        <p:spPr>
          <a:xfrm>
            <a:off x="250825" y="1125537"/>
            <a:ext cx="8858250" cy="13668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685800" indent="-685800" algn="l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 della flogosi</a:t>
            </a:r>
          </a:p>
        </p:txBody>
      </p:sp>
      <p:sp>
        <p:nvSpPr>
          <p:cNvPr id="127" name="Effetti sistemici della flogosi"/>
          <p:cNvSpPr txBox="1"/>
          <p:nvPr/>
        </p:nvSpPr>
        <p:spPr>
          <a:xfrm>
            <a:off x="296545" y="2745477"/>
            <a:ext cx="8549323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685800" indent="-685800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Effetti sistemici della flogosi</a:t>
            </a:r>
          </a:p>
        </p:txBody>
      </p:sp>
      <p:sp>
        <p:nvSpPr>
          <p:cNvPr id="128" name="Riparazione del danno tissutale"/>
          <p:cNvSpPr txBox="1"/>
          <p:nvPr/>
        </p:nvSpPr>
        <p:spPr>
          <a:xfrm>
            <a:off x="296545" y="3970233"/>
            <a:ext cx="8549323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685800" indent="-685800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Riparazione del danno tissutale</a:t>
            </a:r>
          </a:p>
        </p:txBody>
      </p:sp>
      <p:sp>
        <p:nvSpPr>
          <p:cNvPr id="129" name="Prossimi argomenti"/>
          <p:cNvSpPr txBox="1"/>
          <p:nvPr/>
        </p:nvSpPr>
        <p:spPr>
          <a:xfrm>
            <a:off x="2241232" y="260350"/>
            <a:ext cx="4451659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Prossimi argomenti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26" grpId="1"/>
      <p:bldP build="whole" bldLvl="1" animBg="1" rev="0" advAuto="0" spid="1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etabolism of arachidonic acid"/>
          <p:cNvSpPr txBox="1"/>
          <p:nvPr>
            <p:ph type="title" idx="4294967295"/>
          </p:nvPr>
        </p:nvSpPr>
        <p:spPr>
          <a:xfrm>
            <a:off x="677862" y="-38100"/>
            <a:ext cx="7788276" cy="587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Metabolism of arachidonic acid</a:t>
            </a:r>
          </a:p>
        </p:txBody>
      </p:sp>
      <p:sp>
        <p:nvSpPr>
          <p:cNvPr id="199" name="Linea"/>
          <p:cNvSpPr/>
          <p:nvPr/>
        </p:nvSpPr>
        <p:spPr>
          <a:xfrm flipH="1" flipV="1">
            <a:off x="6300787" y="4652962"/>
            <a:ext cx="1008063" cy="796926"/>
          </a:xfrm>
          <a:prstGeom prst="line">
            <a:avLst/>
          </a:prstGeom>
          <a:ln w="12700">
            <a:solidFill>
              <a:srgbClr val="00001A"/>
            </a:solidFill>
            <a:custDash>
              <a:ds d="300000" sp="400000"/>
            </a:custDash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X"/>
          <p:cNvSpPr txBox="1"/>
          <p:nvPr/>
        </p:nvSpPr>
        <p:spPr>
          <a:xfrm rot="1915232">
            <a:off x="6883820" y="5023630"/>
            <a:ext cx="25661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grpSp>
        <p:nvGrpSpPr>
          <p:cNvPr id="219" name="Raggruppa"/>
          <p:cNvGrpSpPr/>
          <p:nvPr/>
        </p:nvGrpSpPr>
        <p:grpSpPr>
          <a:xfrm>
            <a:off x="469899" y="501650"/>
            <a:ext cx="8369301" cy="6311900"/>
            <a:chOff x="0" y="0"/>
            <a:chExt cx="8369300" cy="6311900"/>
          </a:xfrm>
        </p:grpSpPr>
        <p:grpSp>
          <p:nvGrpSpPr>
            <p:cNvPr id="216" name="Raggruppa"/>
            <p:cNvGrpSpPr/>
            <p:nvPr/>
          </p:nvGrpSpPr>
          <p:grpSpPr>
            <a:xfrm>
              <a:off x="-1" y="0"/>
              <a:ext cx="8369301" cy="6311900"/>
              <a:chOff x="0" y="0"/>
              <a:chExt cx="8369299" cy="6311900"/>
            </a:xfrm>
          </p:grpSpPr>
          <p:grpSp>
            <p:nvGrpSpPr>
              <p:cNvPr id="214" name="Raggruppa"/>
              <p:cNvGrpSpPr/>
              <p:nvPr/>
            </p:nvGrpSpPr>
            <p:grpSpPr>
              <a:xfrm>
                <a:off x="-1" y="0"/>
                <a:ext cx="7829551" cy="6311900"/>
                <a:chOff x="0" y="0"/>
                <a:chExt cx="7829550" cy="6311900"/>
              </a:xfrm>
            </p:grpSpPr>
            <p:grpSp>
              <p:nvGrpSpPr>
                <p:cNvPr id="212" name="Raggruppa"/>
                <p:cNvGrpSpPr/>
                <p:nvPr/>
              </p:nvGrpSpPr>
              <p:grpSpPr>
                <a:xfrm>
                  <a:off x="0" y="0"/>
                  <a:ext cx="7829550" cy="6311900"/>
                  <a:chOff x="0" y="0"/>
                  <a:chExt cx="7829550" cy="6311900"/>
                </a:xfrm>
              </p:grpSpPr>
              <p:grpSp>
                <p:nvGrpSpPr>
                  <p:cNvPr id="210" name="Raggruppa"/>
                  <p:cNvGrpSpPr/>
                  <p:nvPr/>
                </p:nvGrpSpPr>
                <p:grpSpPr>
                  <a:xfrm>
                    <a:off x="0" y="0"/>
                    <a:ext cx="7829550" cy="6311900"/>
                    <a:chOff x="0" y="0"/>
                    <a:chExt cx="7829550" cy="6311900"/>
                  </a:xfrm>
                </p:grpSpPr>
                <p:grpSp>
                  <p:nvGrpSpPr>
                    <p:cNvPr id="208" name="Raggruppa"/>
                    <p:cNvGrpSpPr/>
                    <p:nvPr/>
                  </p:nvGrpSpPr>
                  <p:grpSpPr>
                    <a:xfrm>
                      <a:off x="0" y="0"/>
                      <a:ext cx="7829550" cy="6311900"/>
                      <a:chOff x="0" y="0"/>
                      <a:chExt cx="7829550" cy="6311900"/>
                    </a:xfrm>
                  </p:grpSpPr>
                  <p:grpSp>
                    <p:nvGrpSpPr>
                      <p:cNvPr id="205" name="Raggruppa"/>
                      <p:cNvGrpSpPr/>
                      <p:nvPr/>
                    </p:nvGrpSpPr>
                    <p:grpSpPr>
                      <a:xfrm>
                        <a:off x="0" y="0"/>
                        <a:ext cx="7829550" cy="6311900"/>
                        <a:chOff x="0" y="0"/>
                        <a:chExt cx="7829550" cy="6311900"/>
                      </a:xfrm>
                    </p:grpSpPr>
                    <p:pic>
                      <p:nvPicPr>
                        <p:cNvPr id="201" name="image.png" descr="image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7829550" cy="6311900"/>
                        </a:xfrm>
                        <a:prstGeom prst="rect">
                          <a:avLst/>
                        </a:prstGeom>
                        <a:ln w="12700" cap="flat">
                          <a:noFill/>
                          <a:miter lim="400000"/>
                        </a:ln>
                        <a:effectLst/>
                      </p:spPr>
                    </p:pic>
                    <p:sp>
                      <p:nvSpPr>
                        <p:cNvPr id="202" name="inhibitors of…"/>
                        <p:cNvSpPr txBox="1"/>
                        <p:nvPr/>
                      </p:nvSpPr>
                      <p:spPr>
                        <a:xfrm>
                          <a:off x="6177576" y="1961628"/>
                          <a:ext cx="1003286" cy="451581"/>
                        </a:xfrm>
                        <a:prstGeom prst="rect">
                          <a:avLst/>
                        </a:prstGeom>
                        <a:noFill/>
                        <a:ln w="9525" cap="flat">
                          <a:solidFill>
                            <a:srgbClr val="00001A"/>
                          </a:solidFill>
                          <a:prstDash val="solid"/>
                          <a:round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none" lIns="45719" tIns="45719" rIns="45719" bIns="45719" numCol="1" anchor="t">
                          <a:spAutoFit/>
                        </a:bodyPr>
                        <a:lstStyle/>
                        <a:p>
                          <a:pPr algn="ctr">
                            <a:defRPr sz="1200">
                              <a:solidFill>
                                <a:srgbClr val="00001A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  <a:r>
                            <a:t>inhibitors of</a:t>
                          </a:r>
                        </a:p>
                        <a:p>
                          <a:pPr algn="ctr">
                            <a:defRPr sz="1200">
                              <a:solidFill>
                                <a:srgbClr val="00001A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  <a:r>
                            <a:t>lipoxigenase </a:t>
                          </a:r>
                        </a:p>
                      </p:txBody>
                    </p:sp>
                    <p:sp>
                      <p:nvSpPr>
                        <p:cNvPr id="203" name="Linea"/>
                        <p:cNvSpPr/>
                        <p:nvPr/>
                      </p:nvSpPr>
                      <p:spPr>
                        <a:xfrm flipH="1">
                          <a:off x="5525294" y="2231082"/>
                          <a:ext cx="543126" cy="1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1A"/>
                          </a:solidFill>
                          <a:custDash>
                            <a:ds d="200000" sp="200000"/>
                          </a:custDash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>
                            <a:defRPr>
                              <a:solidFill>
                                <a:srgbClr val="FFFFFF"/>
                              </a:solidFill>
                            </a:defRPr>
                          </a:pPr>
                        </a:p>
                      </p:txBody>
                    </p:sp>
                    <p:sp>
                      <p:nvSpPr>
                        <p:cNvPr id="204" name="X"/>
                        <p:cNvSpPr txBox="1"/>
                        <p:nvPr/>
                      </p:nvSpPr>
                      <p:spPr>
                        <a:xfrm>
                          <a:off x="5682139" y="2063427"/>
                          <a:ext cx="256616" cy="35066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none" lIns="45719" tIns="45719" rIns="45719" bIns="45719" numCol="1" anchor="t">
                          <a:spAutoFit/>
                        </a:bodyPr>
                        <a:lstStyle>
                          <a:lvl1pPr>
                            <a:defRPr b="1" sz="1800">
                              <a:solidFill>
                                <a:srgbClr val="FF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lvl1pPr>
                        </a:lstStyle>
                        <a:p>
                          <a:pPr/>
                          <a:r>
                            <a:t>X</a:t>
                          </a:r>
                        </a:p>
                      </p:txBody>
                    </p:sp>
                  </p:grpSp>
                  <p:sp>
                    <p:nvSpPr>
                      <p:cNvPr id="206" name="Linea"/>
                      <p:cNvSpPr/>
                      <p:nvPr/>
                    </p:nvSpPr>
                    <p:spPr>
                      <a:xfrm>
                        <a:off x="3509069" y="983308"/>
                        <a:ext cx="1944217" cy="1"/>
                      </a:xfrm>
                      <a:prstGeom prst="line">
                        <a:avLst/>
                      </a:prstGeom>
                      <a:noFill/>
                      <a:ln w="19050" cap="sq">
                        <a:solidFill>
                          <a:srgbClr val="00001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207" name="platelet activating factor (PAF)"/>
                      <p:cNvSpPr txBox="1"/>
                      <p:nvPr/>
                    </p:nvSpPr>
                    <p:spPr>
                      <a:xfrm>
                        <a:off x="5597945" y="695101"/>
                        <a:ext cx="1953380" cy="451581"/>
                      </a:xfrm>
                      <a:prstGeom prst="rect">
                        <a:avLst/>
                      </a:prstGeom>
                      <a:noFill/>
                      <a:ln w="9525" cap="flat">
                        <a:solidFill>
                          <a:srgbClr val="00001A"/>
                        </a:solidFill>
                        <a:prstDash val="solid"/>
                        <a:round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5719" tIns="45719" rIns="45719" bIns="45719" numCol="1" anchor="t">
                        <a:spAutoFit/>
                      </a:bodyPr>
                      <a:lstStyle>
                        <a:lvl1pPr algn="ctr">
                          <a:defRPr b="1" sz="1200">
                            <a:solidFill>
                              <a:srgbClr val="00001A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/>
                        <a:r>
                          <a:t>platelet activating factor (PAF)</a:t>
                        </a:r>
                      </a:p>
                    </p:txBody>
                  </p:sp>
                </p:grpSp>
                <p:sp>
                  <p:nvSpPr>
                    <p:cNvPr id="209" name="fever"/>
                    <p:cNvSpPr txBox="1"/>
                    <p:nvPr/>
                  </p:nvSpPr>
                  <p:spPr>
                    <a:xfrm>
                      <a:off x="2626009" y="4583534"/>
                      <a:ext cx="477997" cy="2737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>
                      <a:lvl1pPr algn="ctr">
                        <a:defRPr b="1" sz="12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/>
                      <a:r>
                        <a:t>fever</a:t>
                      </a:r>
                    </a:p>
                  </p:txBody>
                </p:sp>
              </p:grpSp>
              <p:sp>
                <p:nvSpPr>
                  <p:cNvPr id="211" name="NSAIDs…"/>
                  <p:cNvSpPr txBox="1"/>
                  <p:nvPr/>
                </p:nvSpPr>
                <p:spPr>
                  <a:xfrm>
                    <a:off x="63455" y="2218302"/>
                    <a:ext cx="672590" cy="45158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t">
                    <a:spAutoFit/>
                  </a:bodyPr>
                  <a:lstStyle/>
                  <a:p>
                    <a:pPr algn="ctr">
                      <a:defRPr b="1" sz="1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NSAIDs</a:t>
                    </a:r>
                  </a:p>
                  <a:p>
                    <a:pPr algn="ctr">
                      <a:defRPr b="1" sz="1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(FANS)</a:t>
                    </a:r>
                  </a:p>
                </p:txBody>
              </p:sp>
            </p:grpSp>
            <p:sp>
              <p:nvSpPr>
                <p:cNvPr id="213" name="cortisone"/>
                <p:cNvSpPr txBox="1"/>
                <p:nvPr/>
              </p:nvSpPr>
              <p:spPr>
                <a:xfrm>
                  <a:off x="1152072" y="839117"/>
                  <a:ext cx="799615" cy="273781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FF0000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b="1" sz="12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cortisone</a:t>
                  </a:r>
                </a:p>
              </p:txBody>
            </p:sp>
          </p:grpSp>
          <p:sp>
            <p:nvSpPr>
              <p:cNvPr id="215" name="inhibitors of leukotriene receptors"/>
              <p:cNvSpPr txBox="1"/>
              <p:nvPr/>
            </p:nvSpPr>
            <p:spPr>
              <a:xfrm>
                <a:off x="6605586" y="4986337"/>
                <a:ext cx="1763714" cy="45158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1A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inhibitors of leukotriene receptors </a:t>
                </a:r>
              </a:p>
            </p:txBody>
          </p:sp>
        </p:grpSp>
        <p:sp>
          <p:nvSpPr>
            <p:cNvPr id="217" name="X"/>
            <p:cNvSpPr txBox="1"/>
            <p:nvPr/>
          </p:nvSpPr>
          <p:spPr>
            <a:xfrm>
              <a:off x="6524083" y="4654251"/>
              <a:ext cx="25661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218" name="Linea"/>
            <p:cNvSpPr/>
            <p:nvPr/>
          </p:nvSpPr>
          <p:spPr>
            <a:xfrm flipV="1">
              <a:off x="6622777" y="4513661"/>
              <a:ext cx="2" cy="703659"/>
            </a:xfrm>
            <a:prstGeom prst="line">
              <a:avLst/>
            </a:prstGeom>
            <a:noFill/>
            <a:ln w="12700" cap="flat">
              <a:solidFill>
                <a:srgbClr val="00001A"/>
              </a:solidFill>
              <a:custDash>
                <a:ds d="300000" sp="400000"/>
              </a:custDash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0" name="Rettangolo"/>
          <p:cNvSpPr/>
          <p:nvPr/>
        </p:nvSpPr>
        <p:spPr>
          <a:xfrm>
            <a:off x="3779837" y="5084762"/>
            <a:ext cx="1584326" cy="1225551"/>
          </a:xfrm>
          <a:prstGeom prst="rect">
            <a:avLst/>
          </a:prstGeom>
          <a:ln w="28575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ain inflammatory mediators"/>
          <p:cNvSpPr txBox="1"/>
          <p:nvPr>
            <p:ph type="title" idx="4294967295"/>
          </p:nvPr>
        </p:nvSpPr>
        <p:spPr>
          <a:xfrm>
            <a:off x="677862" y="-100013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Main inflammatory mediators</a:t>
            </a:r>
          </a:p>
        </p:txBody>
      </p:sp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1233487"/>
            <a:ext cx="9037638" cy="457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12" y="493712"/>
            <a:ext cx="5734051" cy="6334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ole of mediators in different reactions of inflammation"/>
          <p:cNvSpPr txBox="1"/>
          <p:nvPr/>
        </p:nvSpPr>
        <p:spPr>
          <a:xfrm>
            <a:off x="153670" y="-26988"/>
            <a:ext cx="883666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Role of mediators in different reactions of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ffetti sistemici dell’infiammazione"/>
          <p:cNvSpPr txBox="1"/>
          <p:nvPr>
            <p:ph type="title" idx="4294967295"/>
          </p:nvPr>
        </p:nvSpPr>
        <p:spPr>
          <a:xfrm>
            <a:off x="457200" y="2563812"/>
            <a:ext cx="8229600" cy="1728788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Effetti sistemici dell’infiammazione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isposta sistemica all’infiammazione"/>
          <p:cNvSpPr txBox="1"/>
          <p:nvPr>
            <p:ph type="title" idx="4294967295"/>
          </p:nvPr>
        </p:nvSpPr>
        <p:spPr>
          <a:xfrm>
            <a:off x="34925" y="-171450"/>
            <a:ext cx="8964613" cy="981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Risposta sistemica all’infiammazione</a:t>
            </a:r>
          </a:p>
        </p:txBody>
      </p:sp>
      <p:sp>
        <p:nvSpPr>
          <p:cNvPr id="231" name="Generalmente, gli eventi infiammatori sono fenomeni localizzati…"/>
          <p:cNvSpPr txBox="1"/>
          <p:nvPr>
            <p:ph type="body" idx="4294967295"/>
          </p:nvPr>
        </p:nvSpPr>
        <p:spPr>
          <a:xfrm>
            <a:off x="179387" y="836612"/>
            <a:ext cx="8785226" cy="5905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Generalmente, gli eventi infiammatori sono fenomeni </a:t>
            </a:r>
            <a:r>
              <a:rPr u="sng"/>
              <a:t>localizzati</a:t>
            </a:r>
            <a:endParaRPr u="sng"/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Reazioni infiammatorie locali di una </a:t>
            </a:r>
            <a:r>
              <a:rPr b="1" u="sng"/>
              <a:t>certa entità</a:t>
            </a:r>
            <a:r>
              <a:t> possono stimolare una risposta </a:t>
            </a:r>
            <a:r>
              <a:rPr u="sng"/>
              <a:t>sistemica</a:t>
            </a:r>
            <a:r>
              <a:t> (detta risposta della </a:t>
            </a:r>
            <a:r>
              <a:rPr b="1">
                <a:solidFill>
                  <a:srgbClr val="FFFF00"/>
                </a:solidFill>
              </a:rPr>
              <a:t>fase acuta</a:t>
            </a:r>
            <a:r>
              <a:t>)</a:t>
            </a:r>
            <a:endParaRPr u="sng"/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La risposta sistemica è legata </a:t>
            </a:r>
            <a:r>
              <a:rPr>
                <a:solidFill>
                  <a:srgbClr val="FFFF00"/>
                </a:solidFill>
              </a:rPr>
              <a:t>all’innalzamento della concentrazione   plasmatica</a:t>
            </a:r>
            <a:r>
              <a:t> di </a:t>
            </a:r>
            <a:r>
              <a:rPr u="sng"/>
              <a:t>mediatori</a:t>
            </a:r>
            <a:r>
              <a:t> che entrano in circolo e vanno ad agire su organi bersaglio a distanza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ffetti sistemici dell’infiammazione:      principali mediatori"/>
          <p:cNvSpPr txBox="1"/>
          <p:nvPr>
            <p:ph type="title" idx="4294967295"/>
          </p:nvPr>
        </p:nvSpPr>
        <p:spPr>
          <a:xfrm>
            <a:off x="-180975" y="-26988"/>
            <a:ext cx="950595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Effetti </a:t>
            </a:r>
            <a:r>
              <a:rPr b="1"/>
              <a:t>sistemici</a:t>
            </a:r>
            <a:r>
              <a:t> dell’infiammazione:      principali mediatori</a:t>
            </a:r>
          </a:p>
        </p:txBody>
      </p:sp>
      <p:sp>
        <p:nvSpPr>
          <p:cNvPr id="234" name="LPS (esogeno)…"/>
          <p:cNvSpPr txBox="1"/>
          <p:nvPr>
            <p:ph type="body" idx="4294967295"/>
          </p:nvPr>
        </p:nvSpPr>
        <p:spPr>
          <a:xfrm>
            <a:off x="1260474" y="1484312"/>
            <a:ext cx="6480177" cy="4465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LPS (esogeno)</a:t>
            </a:r>
          </a:p>
          <a:p>
            <a:pPr>
              <a:lnSpc>
                <a:spcPct val="90000"/>
              </a:lnSpc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Citochine pro-flogistiche</a:t>
            </a:r>
          </a:p>
        </p:txBody>
      </p:sp>
      <p:sp>
        <p:nvSpPr>
          <p:cNvPr id="235" name="macrofagi…"/>
          <p:cNvSpPr txBox="1"/>
          <p:nvPr/>
        </p:nvSpPr>
        <p:spPr>
          <a:xfrm>
            <a:off x="1910465" y="3277767"/>
            <a:ext cx="3122613" cy="3218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macrofagi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neutrofili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fibroblasti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linfociti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mast cellule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4" grpId="1"/>
      <p:bldP build="whole" bldLvl="1" animBg="1" rev="0" advAuto="0" spid="23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ocal and systemic effects of pro-inflammatory cytokines"/>
          <p:cNvSpPr txBox="1"/>
          <p:nvPr>
            <p:ph type="title" idx="4294967295"/>
          </p:nvPr>
        </p:nvSpPr>
        <p:spPr>
          <a:xfrm>
            <a:off x="34925" y="-171450"/>
            <a:ext cx="9145588" cy="7191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Local and systemic effects of pro-inflammatory cytokines</a:t>
            </a:r>
          </a:p>
        </p:txBody>
      </p:sp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225550"/>
            <a:ext cx="8964613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low conc.…"/>
          <p:cNvSpPr txBox="1"/>
          <p:nvPr/>
        </p:nvSpPr>
        <p:spPr>
          <a:xfrm>
            <a:off x="107950" y="404812"/>
            <a:ext cx="3168650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≤ </a:t>
            </a:r>
            <a:r>
              <a:rPr b="1"/>
              <a:t>10</a:t>
            </a:r>
            <a:r>
              <a:rPr b="1" baseline="30000"/>
              <a:t>-9</a:t>
            </a:r>
            <a:r>
              <a:rPr>
                <a:solidFill>
                  <a:srgbClr val="FFFFFF"/>
                </a:solidFill>
              </a:rPr>
              <a:t> </a:t>
            </a:r>
            <a:r>
              <a:t>M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0" name="mid-span conc.…"/>
          <p:cNvSpPr txBox="1"/>
          <p:nvPr/>
        </p:nvSpPr>
        <p:spPr>
          <a:xfrm>
            <a:off x="3276600" y="404812"/>
            <a:ext cx="2735263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mid-span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≥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1"/>
              <a:t>10</a:t>
            </a:r>
            <a:r>
              <a:rPr b="1" baseline="30000"/>
              <a:t>-8</a:t>
            </a:r>
            <a:r>
              <a:rPr>
                <a:solidFill>
                  <a:srgbClr val="FFFFFF"/>
                </a:solidFill>
              </a:rPr>
              <a:t> </a:t>
            </a:r>
            <a:r>
              <a:t>M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1" name="high conc.…"/>
          <p:cNvSpPr txBox="1"/>
          <p:nvPr/>
        </p:nvSpPr>
        <p:spPr>
          <a:xfrm>
            <a:off x="6011862" y="404812"/>
            <a:ext cx="3060701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≥ </a:t>
            </a:r>
            <a:r>
              <a:rPr b="1"/>
              <a:t>10</a:t>
            </a:r>
            <a:r>
              <a:rPr b="1" baseline="30000"/>
              <a:t>-7</a:t>
            </a:r>
            <a:r>
              <a:t> M </a:t>
            </a:r>
          </a:p>
        </p:txBody>
      </p:sp>
      <p:sp>
        <p:nvSpPr>
          <p:cNvPr id="242" name="Rettangolo"/>
          <p:cNvSpPr/>
          <p:nvPr/>
        </p:nvSpPr>
        <p:spPr>
          <a:xfrm>
            <a:off x="3276600" y="477837"/>
            <a:ext cx="2735263" cy="5830888"/>
          </a:xfrm>
          <a:prstGeom prst="rect">
            <a:avLst/>
          </a:prstGeom>
          <a:ln w="762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isposte della fase acuta"/>
          <p:cNvSpPr txBox="1"/>
          <p:nvPr>
            <p:ph type="title" idx="4294967295"/>
          </p:nvPr>
        </p:nvSpPr>
        <p:spPr>
          <a:xfrm>
            <a:off x="677862" y="115887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Risposte della fase acuta</a:t>
            </a:r>
          </a:p>
        </p:txBody>
      </p:sp>
      <p:sp>
        <p:nvSpPr>
          <p:cNvPr id="245" name="Febbre…"/>
          <p:cNvSpPr txBox="1"/>
          <p:nvPr/>
        </p:nvSpPr>
        <p:spPr>
          <a:xfrm>
            <a:off x="369570" y="1773237"/>
            <a:ext cx="8477885" cy="303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Leucocitosi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Produzione di proteine della “fase acuta” (APR, acute phase reactants)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atologie accompagnate da febbre"/>
          <p:cNvSpPr txBox="1"/>
          <p:nvPr>
            <p:ph type="title" idx="4294967295"/>
          </p:nvPr>
        </p:nvSpPr>
        <p:spPr>
          <a:xfrm>
            <a:off x="34925" y="44450"/>
            <a:ext cx="73548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Patologie accompagnate da </a:t>
            </a:r>
            <a:r>
              <a:rPr u="sng"/>
              <a:t>febbre</a:t>
            </a:r>
          </a:p>
        </p:txBody>
      </p:sp>
      <p:sp>
        <p:nvSpPr>
          <p:cNvPr id="248" name="Infezioni…"/>
          <p:cNvSpPr txBox="1"/>
          <p:nvPr>
            <p:ph type="body" idx="4294967295"/>
          </p:nvPr>
        </p:nvSpPr>
        <p:spPr>
          <a:xfrm>
            <a:off x="107950" y="1341437"/>
            <a:ext cx="8856663" cy="48244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Infezioni</a:t>
            </a:r>
            <a:r>
              <a:rPr sz="3800"/>
              <a:t>  </a:t>
            </a:r>
            <a:endParaRPr sz="3800"/>
          </a:p>
          <a:p>
            <a:pPr>
              <a:lnSpc>
                <a:spcPct val="150000"/>
              </a:lnSpc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Necrosi tissutale estesa</a:t>
            </a:r>
          </a:p>
          <a:p>
            <a:pPr>
              <a:lnSpc>
                <a:spcPct val="150000"/>
              </a:lnSpc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Malattie infiammatorie acute e croniche</a:t>
            </a:r>
          </a:p>
          <a:p>
            <a:pPr lvl="1" marL="285750" indent="1714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9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Neoplasie</a:t>
            </a:r>
            <a:r>
              <a:rPr sz="3800"/>
              <a:t> </a:t>
            </a:r>
          </a:p>
        </p:txBody>
      </p:sp>
      <p:pic>
        <p:nvPicPr>
          <p:cNvPr id="249" name="https://o.quizlet.com/i/XmFqflFsG1ErmxAZRYjIMA.jpg" descr="https://o.quizlet.com/i/XmFqflFsG1ErmxAZRYjI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3150" y="44450"/>
            <a:ext cx="1685925" cy="238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rogeni: sostanze che inducono la comparsa della febbre"/>
          <p:cNvSpPr txBox="1"/>
          <p:nvPr>
            <p:ph type="title" idx="4294967295"/>
          </p:nvPr>
        </p:nvSpPr>
        <p:spPr>
          <a:xfrm>
            <a:off x="107950" y="44450"/>
            <a:ext cx="8891588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4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Pirogeni: sostanze che inducono la comparsa della febbre </a:t>
            </a:r>
          </a:p>
        </p:txBody>
      </p:sp>
      <p:sp>
        <p:nvSpPr>
          <p:cNvPr id="252" name="PIROGENI  ENDOGENI (effetto diretto):…"/>
          <p:cNvSpPr txBox="1"/>
          <p:nvPr>
            <p:ph type="body" idx="4294967295"/>
          </p:nvPr>
        </p:nvSpPr>
        <p:spPr>
          <a:xfrm>
            <a:off x="-1" y="1484312"/>
            <a:ext cx="9144002" cy="56165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PIROGENI  </a:t>
            </a:r>
            <a:r>
              <a:rPr>
                <a:solidFill>
                  <a:srgbClr val="FFFF00"/>
                </a:solidFill>
              </a:rPr>
              <a:t>ENDOGENI </a:t>
            </a:r>
            <a:r>
              <a:t>(effetto diretto):</a:t>
            </a:r>
          </a:p>
          <a:p>
            <a:pPr algn="just">
              <a:spcBef>
                <a:spcPts val="8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000"/>
              <a:t>IL-1, TNF, IL-6, </a:t>
            </a:r>
            <a:r>
              <a:rPr sz="3000">
                <a:solidFill>
                  <a:srgbClr val="FFFF00"/>
                </a:solidFill>
              </a:rPr>
              <a:t>PROSTAGLANDINA E</a:t>
            </a:r>
            <a:r>
              <a:rPr baseline="-25000" sz="3000">
                <a:solidFill>
                  <a:srgbClr val="FFFF00"/>
                </a:solidFill>
              </a:rPr>
              <a:t>2</a:t>
            </a:r>
            <a:r>
              <a:rPr baseline="-25000" sz="3000"/>
              <a:t> </a:t>
            </a:r>
            <a:r>
              <a:rPr sz="3000"/>
              <a:t>(PGE</a:t>
            </a:r>
            <a:r>
              <a:rPr baseline="-25000" sz="3000"/>
              <a:t>2</a:t>
            </a:r>
            <a:r>
              <a:rPr sz="3000"/>
              <a:t>); prodotti da cellule del sistema immunitario</a:t>
            </a:r>
            <a:endParaRPr sz="3000"/>
          </a:p>
          <a:p>
            <a:pPr algn="just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PIROGENI  </a:t>
            </a:r>
            <a:r>
              <a:rPr>
                <a:solidFill>
                  <a:srgbClr val="FFFF00"/>
                </a:solidFill>
              </a:rPr>
              <a:t>ESOGENI </a:t>
            </a:r>
            <a:r>
              <a:t>(effetto indiretto): </a:t>
            </a:r>
          </a:p>
          <a:p>
            <a:pPr algn="just"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sostanze rilasciate  da microrganismi (</a:t>
            </a:r>
            <a:r>
              <a:rPr>
                <a:solidFill>
                  <a:srgbClr val="FFFF00"/>
                </a:solidFill>
              </a:rPr>
              <a:t>LPS, esotossine, prodotti di origine virale</a:t>
            </a:r>
            <a:r>
              <a:t>) stimolano la produzione di pirogeni </a:t>
            </a:r>
            <a:r>
              <a:rPr u="sng"/>
              <a:t>endogeni</a:t>
            </a:r>
            <a:r>
              <a:t> da parte di </a:t>
            </a:r>
            <a:r>
              <a:rPr b="1"/>
              <a:t>macrofagi</a:t>
            </a:r>
            <a:r>
              <a:t> e </a:t>
            </a:r>
            <a:r>
              <a:rPr b="1"/>
              <a:t>linfociti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0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lthough the harried student may find the list of mediators daunting (as do professors!), it is worthy of note that this knowledge has been used to design a large armamentarium of anti-inflammatory agents that are used every day by many people and which "/>
          <p:cNvSpPr txBox="1"/>
          <p:nvPr/>
        </p:nvSpPr>
        <p:spPr>
          <a:xfrm>
            <a:off x="369570" y="2232025"/>
            <a:ext cx="8404860" cy="34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Although the harried student may find the list of mediators daunting (as do professors!), it is worthy of note that </a:t>
            </a:r>
            <a:r>
              <a:rPr>
                <a:solidFill>
                  <a:srgbClr val="FFFF00"/>
                </a:solidFill>
              </a:rPr>
              <a:t>this knowledge has been used to design a large armamentarium of anti-inflammatory agents</a:t>
            </a:r>
            <a:r>
              <a:t> that are used every day by many people and which include familiar drugs such as aspirin and acetaminophen.</a:t>
            </a:r>
          </a:p>
        </p:txBody>
      </p:sp>
      <p:sp>
        <p:nvSpPr>
          <p:cNvPr id="132" name="Mediators of inflammation…"/>
          <p:cNvSpPr txBox="1"/>
          <p:nvPr/>
        </p:nvSpPr>
        <p:spPr>
          <a:xfrm>
            <a:off x="1449070" y="765175"/>
            <a:ext cx="5666890" cy="108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Mediators of inflammation</a:t>
            </a:r>
          </a:p>
          <a:p>
            <a:pPr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(from: Robbins, «Basic Pathology», 10th edition)</a:t>
            </a:r>
            <a:r>
              <a:rPr sz="32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ebbre: aumento anomalo della t corporea"/>
          <p:cNvSpPr txBox="1"/>
          <p:nvPr>
            <p:ph type="title" idx="4294967295"/>
          </p:nvPr>
        </p:nvSpPr>
        <p:spPr>
          <a:xfrm>
            <a:off x="73025" y="-100013"/>
            <a:ext cx="9036050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Febbre: aumento anomalo della t corporea</a:t>
            </a:r>
          </a:p>
        </p:txBody>
      </p:sp>
      <p:sp>
        <p:nvSpPr>
          <p:cNvPr id="255" name="Cause diverse, effetto comune: attivazione del sistema immunitario…"/>
          <p:cNvSpPr txBox="1"/>
          <p:nvPr/>
        </p:nvSpPr>
        <p:spPr>
          <a:xfrm>
            <a:off x="153670" y="673099"/>
            <a:ext cx="8836660" cy="560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Cause diverse, effetto comune: </a:t>
            </a:r>
            <a:r>
              <a:rPr b="1">
                <a:solidFill>
                  <a:srgbClr val="FFFF00"/>
                </a:solidFill>
              </a:rPr>
              <a:t>attivazione del sistema immunitario</a:t>
            </a:r>
            <a:endParaRPr b="1">
              <a:solidFill>
                <a:srgbClr val="FFFF00"/>
              </a:solidFill>
            </a:endParaRPr>
          </a:p>
          <a:p>
            <a:pPr algn="just">
              <a:buSzPct val="100000"/>
              <a:buChar char="•"/>
              <a:defRPr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Alcune cellule dell’immunità producono mediatori solubili che vanno ad agire sul </a:t>
            </a:r>
            <a:r>
              <a:rPr>
                <a:solidFill>
                  <a:srgbClr val="FFFF00"/>
                </a:solidFill>
              </a:rPr>
              <a:t>centro termoregolatore dell'</a:t>
            </a:r>
            <a:r>
              <a:rPr b="1">
                <a:solidFill>
                  <a:srgbClr val="FFFF00"/>
                </a:solidFill>
              </a:rPr>
              <a:t>ipotalamo</a:t>
            </a:r>
            <a:endParaRPr b="1">
              <a:solidFill>
                <a:srgbClr val="FFFF00"/>
              </a:solidFill>
            </a:endParaRPr>
          </a:p>
          <a:p>
            <a:pPr algn="just">
              <a:buSzPct val="100000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L'ipotalamo viene "istruito" a mantenere una temperatura corporea più elevata promuovendo</a:t>
            </a:r>
          </a:p>
          <a:p>
            <a:pPr algn="just"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 algn="just">
              <a:buSzPct val="100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la </a:t>
            </a:r>
            <a:r>
              <a:rPr b="1">
                <a:solidFill>
                  <a:srgbClr val="FFFF00"/>
                </a:solidFill>
              </a:rPr>
              <a:t>vasocostrizione</a:t>
            </a:r>
            <a:r>
              <a:t> che </a:t>
            </a:r>
            <a:r>
              <a:rPr>
                <a:solidFill>
                  <a:srgbClr val="FFFF00"/>
                </a:solidFill>
              </a:rPr>
              <a:t>riduce la </a:t>
            </a:r>
            <a:r>
              <a:rPr b="1">
                <a:solidFill>
                  <a:srgbClr val="FFFF00"/>
                </a:solidFill>
              </a:rPr>
              <a:t>termodispersione</a:t>
            </a:r>
            <a:r>
              <a:rPr>
                <a:solidFill>
                  <a:srgbClr val="FFFF00"/>
                </a:solidFill>
              </a:rPr>
              <a:t> </a:t>
            </a:r>
            <a:r>
              <a:t>(mentre la febbre sale la cute è fredda e pallida)</a:t>
            </a:r>
          </a:p>
          <a:p>
            <a:pPr lvl="1" marL="285750" indent="171450" algn="just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sz="1200"/>
          </a:p>
          <a:p>
            <a:pPr lvl="1" marL="742950" indent="-285750" algn="just">
              <a:buSzPct val="100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 </a:t>
            </a:r>
            <a:r>
              <a:rPr>
                <a:solidFill>
                  <a:srgbClr val="FFFF00"/>
                </a:solidFill>
              </a:rPr>
              <a:t>aumento della </a:t>
            </a:r>
            <a:r>
              <a:rPr b="1">
                <a:solidFill>
                  <a:srgbClr val="FFFF00"/>
                </a:solidFill>
              </a:rPr>
              <a:t>produzione</a:t>
            </a:r>
            <a:r>
              <a:rPr>
                <a:solidFill>
                  <a:srgbClr val="FFFF00"/>
                </a:solidFill>
              </a:rPr>
              <a:t> di calore</a:t>
            </a:r>
            <a:r>
              <a:t> (per es., contrazione muscolare detta </a:t>
            </a:r>
            <a:r>
              <a:rPr>
                <a:solidFill>
                  <a:srgbClr val="FFFF00"/>
                </a:solidFill>
              </a:rPr>
              <a:t>brivido</a:t>
            </a:r>
            <a:r>
              <a:t>; termogenesi di origine metabolica mediata da </a:t>
            </a:r>
            <a:r>
              <a:rPr>
                <a:solidFill>
                  <a:srgbClr val="FFFF00"/>
                </a:solidFill>
              </a:rPr>
              <a:t>ormoni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rmogenesi metabolica"/>
          <p:cNvSpPr txBox="1"/>
          <p:nvPr>
            <p:ph type="title" idx="4294967295"/>
          </p:nvPr>
        </p:nvSpPr>
        <p:spPr>
          <a:xfrm>
            <a:off x="677862" y="125412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Termogenesi metabolica</a:t>
            </a:r>
          </a:p>
        </p:txBody>
      </p:sp>
      <p:grpSp>
        <p:nvGrpSpPr>
          <p:cNvPr id="264" name="Raggruppa"/>
          <p:cNvGrpSpPr/>
          <p:nvPr/>
        </p:nvGrpSpPr>
        <p:grpSpPr>
          <a:xfrm>
            <a:off x="34925" y="1484312"/>
            <a:ext cx="9056688" cy="3816351"/>
            <a:chOff x="0" y="0"/>
            <a:chExt cx="9056687" cy="3816350"/>
          </a:xfrm>
        </p:grpSpPr>
        <p:pic>
          <p:nvPicPr>
            <p:cNvPr id="258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056688" cy="381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Linea"/>
            <p:cNvSpPr/>
            <p:nvPr/>
          </p:nvSpPr>
          <p:spPr>
            <a:xfrm>
              <a:off x="7921624" y="1728786"/>
              <a:ext cx="936626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Linea"/>
            <p:cNvSpPr/>
            <p:nvPr/>
          </p:nvSpPr>
          <p:spPr>
            <a:xfrm>
              <a:off x="2449512" y="1900236"/>
              <a:ext cx="2663826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1" name="Linea"/>
            <p:cNvSpPr/>
            <p:nvPr/>
          </p:nvSpPr>
          <p:spPr>
            <a:xfrm>
              <a:off x="2665412" y="2808286"/>
              <a:ext cx="4535488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Linea"/>
            <p:cNvSpPr/>
            <p:nvPr/>
          </p:nvSpPr>
          <p:spPr>
            <a:xfrm>
              <a:off x="2665412" y="3673475"/>
              <a:ext cx="287972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Linea"/>
            <p:cNvSpPr/>
            <p:nvPr/>
          </p:nvSpPr>
          <p:spPr>
            <a:xfrm>
              <a:off x="4681537" y="631825"/>
              <a:ext cx="158432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atogenesi della febbre"/>
          <p:cNvSpPr txBox="1"/>
          <p:nvPr>
            <p:ph type="title" idx="4294967295"/>
          </p:nvPr>
        </p:nvSpPr>
        <p:spPr>
          <a:xfrm>
            <a:off x="677862" y="-26988"/>
            <a:ext cx="7788276" cy="647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Patogenesi della febbre </a:t>
            </a:r>
          </a:p>
        </p:txBody>
      </p:sp>
      <p:sp>
        <p:nvSpPr>
          <p:cNvPr id="267" name="Le c. endoteliali dell’ipotalamo anteriore possiedono recettori per i pirogeni endogeni che, attivati dai rispettivi ligandi, stimolano la sintesi e il rilascio nel SNC di PGE2…"/>
          <p:cNvSpPr txBox="1"/>
          <p:nvPr>
            <p:ph type="body" idx="4294967295"/>
          </p:nvPr>
        </p:nvSpPr>
        <p:spPr>
          <a:xfrm>
            <a:off x="34925" y="692150"/>
            <a:ext cx="9037638" cy="6121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Le c. endoteliali dell’ipotalamo anteriore possiedono recettori per i pirogeni endogeni che, attivati dai rispettivi ligandi, stimolano la </a:t>
            </a:r>
            <a:r>
              <a:rPr>
                <a:solidFill>
                  <a:srgbClr val="FFFF00"/>
                </a:solidFill>
              </a:rPr>
              <a:t>sintesi e il rilascio nel SNC di </a:t>
            </a:r>
            <a:r>
              <a:rPr b="1">
                <a:solidFill>
                  <a:srgbClr val="FFFF00"/>
                </a:solidFill>
              </a:rPr>
              <a:t>PGE2</a:t>
            </a:r>
            <a:endParaRPr b="1"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PGE2 entra in contatto con i </a:t>
            </a:r>
            <a:r>
              <a:rPr>
                <a:solidFill>
                  <a:srgbClr val="FFFF00"/>
                </a:solidFill>
              </a:rPr>
              <a:t>neuroni sensibili al calore</a:t>
            </a:r>
            <a:r>
              <a:t> e induce l’innalzamento del </a:t>
            </a:r>
            <a:r>
              <a:rPr>
                <a:solidFill>
                  <a:srgbClr val="FFFF00"/>
                </a:solidFill>
              </a:rPr>
              <a:t>cAMP</a:t>
            </a: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cAMP attiva la </a:t>
            </a:r>
            <a:r>
              <a:rPr>
                <a:solidFill>
                  <a:srgbClr val="FFFF00"/>
                </a:solidFill>
              </a:rPr>
              <a:t>protein kinasi A </a:t>
            </a:r>
            <a:r>
              <a:t>che provoca una </a:t>
            </a:r>
            <a:r>
              <a:rPr b="1">
                <a:solidFill>
                  <a:srgbClr val="FFFF00"/>
                </a:solidFill>
              </a:rPr>
              <a:t>riduzione della eccitabilità</a:t>
            </a:r>
            <a:r>
              <a:t> e delle scariche di impulsi nei </a:t>
            </a:r>
            <a:r>
              <a:rPr>
                <a:solidFill>
                  <a:srgbClr val="FFFF00"/>
                </a:solidFill>
              </a:rPr>
              <a:t>neuroni sensibili al caldo</a:t>
            </a:r>
            <a:r>
              <a:t> (che normalmente tendono ad abbassare la t corporea attivando i meccanismi di </a:t>
            </a:r>
            <a:r>
              <a:rPr sz="2400"/>
              <a:t>termodispersione</a:t>
            </a:r>
            <a:r>
              <a:t>)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b="1" sz="2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Aumentano</a:t>
            </a:r>
            <a:r>
              <a:rPr b="0">
                <a:solidFill>
                  <a:srgbClr val="FFFFFF"/>
                </a:solidFill>
              </a:rPr>
              <a:t> contemporaneamente gli </a:t>
            </a:r>
            <a:r>
              <a:t>impulsi</a:t>
            </a:r>
            <a:r>
              <a:rPr b="0"/>
              <a:t> generati dai neuroni sensibili al freddo</a:t>
            </a:r>
            <a:r>
              <a:rPr b="0">
                <a:solidFill>
                  <a:srgbClr val="FFFFFF"/>
                </a:solidFill>
              </a:rPr>
              <a:t> (che inviano segnali per innalzare la t corporea attivando i meccanismi di </a:t>
            </a:r>
            <a:r>
              <a:rPr b="0" sz="2400">
                <a:solidFill>
                  <a:srgbClr val="FFFFFF"/>
                </a:solidFill>
              </a:rPr>
              <a:t>termoproduzione) 		RISULTATO: </a:t>
            </a:r>
            <a:r>
              <a:rPr b="0"/>
              <a:t>innalzamento del set-point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atogenesi della febbre"/>
          <p:cNvSpPr txBox="1"/>
          <p:nvPr>
            <p:ph type="title" idx="4294967295"/>
          </p:nvPr>
        </p:nvSpPr>
        <p:spPr>
          <a:xfrm>
            <a:off x="-36513" y="-100013"/>
            <a:ext cx="4464051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Patogenesi della febbre</a:t>
            </a:r>
          </a:p>
        </p:txBody>
      </p:sp>
      <p:sp>
        <p:nvSpPr>
          <p:cNvPr id="270" name="infezioni (tossine microbiche), mediatori flogosi, necrosi"/>
          <p:cNvSpPr txBox="1"/>
          <p:nvPr/>
        </p:nvSpPr>
        <p:spPr>
          <a:xfrm>
            <a:off x="34925" y="502190"/>
            <a:ext cx="3313113" cy="114827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infezioni (tossine microbiche), mediatori flogosi, necrosi</a:t>
            </a:r>
          </a:p>
        </p:txBody>
      </p:sp>
      <p:sp>
        <p:nvSpPr>
          <p:cNvPr id="271" name="monociti/macrofagi, linfociti, c. endoteliali, mast cellule"/>
          <p:cNvSpPr txBox="1"/>
          <p:nvPr/>
        </p:nvSpPr>
        <p:spPr>
          <a:xfrm>
            <a:off x="34925" y="2230978"/>
            <a:ext cx="3313113" cy="1148269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monociti/macrofagi, linfociti, c. endoteliali, mast cellule </a:t>
            </a:r>
          </a:p>
        </p:txBody>
      </p:sp>
      <p:sp>
        <p:nvSpPr>
          <p:cNvPr id="272" name="citochine pirogene (TNF, IL-1, IL-6, IFN-γ)"/>
          <p:cNvSpPr txBox="1"/>
          <p:nvPr/>
        </p:nvSpPr>
        <p:spPr>
          <a:xfrm>
            <a:off x="34925" y="4072819"/>
            <a:ext cx="3313113" cy="617362"/>
          </a:xfrm>
          <a:prstGeom prst="rect">
            <a:avLst/>
          </a:prstGeom>
          <a:solidFill>
            <a:srgbClr val="5C5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citochine pirogene (</a:t>
            </a:r>
            <a:r>
              <a:rPr b="1"/>
              <a:t>TNF, IL-1, IL-6, IFN-</a:t>
            </a:r>
            <a:r>
              <a:rPr b="1"/>
              <a:t>γ</a:t>
            </a:r>
            <a:r>
              <a:t>)</a:t>
            </a:r>
          </a:p>
        </p:txBody>
      </p:sp>
      <p:sp>
        <p:nvSpPr>
          <p:cNvPr id="273" name="circolazione"/>
          <p:cNvSpPr txBox="1"/>
          <p:nvPr/>
        </p:nvSpPr>
        <p:spPr>
          <a:xfrm>
            <a:off x="611187" y="5386134"/>
            <a:ext cx="2232026" cy="4370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circolazione</a:t>
            </a:r>
          </a:p>
        </p:txBody>
      </p:sp>
      <p:sp>
        <p:nvSpPr>
          <p:cNvPr id="274" name="endotelio dell’ipotalamo"/>
          <p:cNvSpPr txBox="1"/>
          <p:nvPr/>
        </p:nvSpPr>
        <p:spPr>
          <a:xfrm>
            <a:off x="34925" y="6364034"/>
            <a:ext cx="3384550" cy="4370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endotelio dell’ipotalamo</a:t>
            </a:r>
          </a:p>
        </p:txBody>
      </p:sp>
      <p:sp>
        <p:nvSpPr>
          <p:cNvPr id="275" name="PGE2"/>
          <p:cNvSpPr txBox="1"/>
          <p:nvPr/>
        </p:nvSpPr>
        <p:spPr>
          <a:xfrm>
            <a:off x="4186237" y="6308509"/>
            <a:ext cx="1439863" cy="48620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PGE2</a:t>
            </a:r>
          </a:p>
        </p:txBody>
      </p:sp>
      <p:sp>
        <p:nvSpPr>
          <p:cNvPr id="276" name="neuroni del centro ipotalamico termoregolatore"/>
          <p:cNvSpPr txBox="1"/>
          <p:nvPr/>
        </p:nvSpPr>
        <p:spPr>
          <a:xfrm>
            <a:off x="6335712" y="5639340"/>
            <a:ext cx="2773363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neuroni del centro ipotalamico termoregolatore </a:t>
            </a:r>
          </a:p>
        </p:txBody>
      </p:sp>
      <p:sp>
        <p:nvSpPr>
          <p:cNvPr id="277" name="aumento cAMP"/>
          <p:cNvSpPr txBox="1"/>
          <p:nvPr/>
        </p:nvSpPr>
        <p:spPr>
          <a:xfrm>
            <a:off x="6588125" y="4635246"/>
            <a:ext cx="2447925" cy="437070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aumento </a:t>
            </a:r>
            <a:r>
              <a:rPr b="1"/>
              <a:t>cAMP</a:t>
            </a:r>
          </a:p>
        </p:txBody>
      </p:sp>
      <p:sp>
        <p:nvSpPr>
          <p:cNvPr id="278" name="attivazione PKA"/>
          <p:cNvSpPr txBox="1"/>
          <p:nvPr/>
        </p:nvSpPr>
        <p:spPr>
          <a:xfrm>
            <a:off x="6588125" y="3657346"/>
            <a:ext cx="2447925" cy="437070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attivazione </a:t>
            </a:r>
            <a:r>
              <a:rPr b="1"/>
              <a:t>PKA</a:t>
            </a:r>
          </a:p>
        </p:txBody>
      </p:sp>
      <p:sp>
        <p:nvSpPr>
          <p:cNvPr id="279" name="↓↓ eccitabilità neuroni termodispersione"/>
          <p:cNvSpPr txBox="1"/>
          <p:nvPr/>
        </p:nvSpPr>
        <p:spPr>
          <a:xfrm>
            <a:off x="3851275" y="1966659"/>
            <a:ext cx="2592388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↓↓ eccitabilità neuroni termodispersione</a:t>
            </a:r>
          </a:p>
        </p:txBody>
      </p:sp>
      <p:sp>
        <p:nvSpPr>
          <p:cNvPr id="280" name="↑↑ eccitabilità neuroni termoproduzione"/>
          <p:cNvSpPr txBox="1"/>
          <p:nvPr/>
        </p:nvSpPr>
        <p:spPr>
          <a:xfrm>
            <a:off x="6516687" y="1966659"/>
            <a:ext cx="2592388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↑↑ eccitabilità neuroni termoproduzione</a:t>
            </a:r>
          </a:p>
        </p:txBody>
      </p:sp>
      <p:sp>
        <p:nvSpPr>
          <p:cNvPr id="281" name="innalzamento set-point ipotalamico:…"/>
          <p:cNvSpPr txBox="1"/>
          <p:nvPr/>
        </p:nvSpPr>
        <p:spPr>
          <a:xfrm>
            <a:off x="5156200" y="166434"/>
            <a:ext cx="2655888" cy="114827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innalzamento set-point ipotalamico: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</p:txBody>
      </p:sp>
      <p:sp>
        <p:nvSpPr>
          <p:cNvPr id="282" name="Forma"/>
          <p:cNvSpPr/>
          <p:nvPr/>
        </p:nvSpPr>
        <p:spPr>
          <a:xfrm>
            <a:off x="1547812" y="1725612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Forma"/>
          <p:cNvSpPr/>
          <p:nvPr/>
        </p:nvSpPr>
        <p:spPr>
          <a:xfrm>
            <a:off x="1547812" y="350043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Forma"/>
          <p:cNvSpPr/>
          <p:nvPr/>
        </p:nvSpPr>
        <p:spPr>
          <a:xfrm>
            <a:off x="1547812" y="4868862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Forma"/>
          <p:cNvSpPr/>
          <p:nvPr/>
        </p:nvSpPr>
        <p:spPr>
          <a:xfrm>
            <a:off x="1547812" y="590073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Forma"/>
          <p:cNvSpPr/>
          <p:nvPr/>
        </p:nvSpPr>
        <p:spPr>
          <a:xfrm rot="16200000">
            <a:off x="3624262" y="6394450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Forma"/>
          <p:cNvSpPr/>
          <p:nvPr/>
        </p:nvSpPr>
        <p:spPr>
          <a:xfrm rot="16200000">
            <a:off x="5844381" y="6285706"/>
            <a:ext cx="287338" cy="479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119"/>
                </a:moveTo>
                <a:lnTo>
                  <a:pt x="5400" y="151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19"/>
                </a:lnTo>
                <a:lnTo>
                  <a:pt x="21600" y="1511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Forma"/>
          <p:cNvSpPr/>
          <p:nvPr/>
        </p:nvSpPr>
        <p:spPr>
          <a:xfrm rot="10800000">
            <a:off x="7524750" y="515778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Forma"/>
          <p:cNvSpPr/>
          <p:nvPr/>
        </p:nvSpPr>
        <p:spPr>
          <a:xfrm rot="10800000">
            <a:off x="7524750" y="4149725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Forma"/>
          <p:cNvSpPr/>
          <p:nvPr/>
        </p:nvSpPr>
        <p:spPr>
          <a:xfrm rot="7785048">
            <a:off x="6176168" y="3158331"/>
            <a:ext cx="269876" cy="55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39"/>
                </a:moveTo>
                <a:lnTo>
                  <a:pt x="5400" y="1633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339"/>
                </a:lnTo>
                <a:lnTo>
                  <a:pt x="21600" y="1633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Forma"/>
          <p:cNvSpPr/>
          <p:nvPr/>
        </p:nvSpPr>
        <p:spPr>
          <a:xfrm rot="10800000">
            <a:off x="7524750" y="3213100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Forma"/>
          <p:cNvSpPr/>
          <p:nvPr/>
        </p:nvSpPr>
        <p:spPr>
          <a:xfrm rot="10800000">
            <a:off x="6156325" y="1404937"/>
            <a:ext cx="647700" cy="50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8"/>
      <p:bldP build="whole" bldLvl="1" animBg="1" rev="0" advAuto="0" spid="280" grpId="10"/>
      <p:bldP build="whole" bldLvl="1" animBg="1" rev="0" advAuto="0" spid="279" grpId="9"/>
      <p:bldP build="whole" bldLvl="1" animBg="1" rev="0" advAuto="0" spid="288" grpId="3"/>
      <p:bldP build="whole" bldLvl="1" animBg="1" rev="0" advAuto="0" spid="276" grpId="2"/>
      <p:bldP build="whole" bldLvl="1" animBg="1" rev="0" advAuto="0" spid="278" grpId="6"/>
      <p:bldP build="whole" bldLvl="1" animBg="1" rev="0" advAuto="0" spid="292" grpId="11"/>
      <p:bldP build="whole" bldLvl="1" animBg="1" rev="0" advAuto="0" spid="290" grpId="7"/>
      <p:bldP build="whole" bldLvl="1" animBg="1" rev="0" advAuto="0" spid="281" grpId="12"/>
      <p:bldP build="whole" bldLvl="1" animBg="1" rev="0" advAuto="0" spid="289" grpId="5"/>
      <p:bldP build="whole" bldLvl="1" animBg="1" rev="0" advAuto="0" spid="277" grpId="4"/>
      <p:bldP build="whole" bldLvl="1" animBg="1" rev="0" advAuto="0" spid="28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spetti positivi della febbre"/>
          <p:cNvSpPr txBox="1"/>
          <p:nvPr>
            <p:ph type="title" idx="4294967295"/>
          </p:nvPr>
        </p:nvSpPr>
        <p:spPr>
          <a:xfrm>
            <a:off x="457200" y="44450"/>
            <a:ext cx="8229600" cy="7778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Aspetti positivi della febbre</a:t>
            </a:r>
          </a:p>
        </p:txBody>
      </p:sp>
      <p:sp>
        <p:nvSpPr>
          <p:cNvPr id="295" name="Evidenze sperimentali dimostrano che a temperature ≥ 38°C si associano:…"/>
          <p:cNvSpPr txBox="1"/>
          <p:nvPr>
            <p:ph type="body" idx="4294967295"/>
          </p:nvPr>
        </p:nvSpPr>
        <p:spPr>
          <a:xfrm>
            <a:off x="-1" y="1196975"/>
            <a:ext cx="9144002" cy="5327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just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Evidenze sperimentali dimostrano che a temperature ≥ 38°C si associano:</a:t>
            </a:r>
          </a:p>
          <a:p>
            <a:pPr marL="0" indent="0" algn="just"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riduzione della sopravvivenza di batteri e virus</a:t>
            </a:r>
          </a:p>
          <a:p>
            <a:pPr marL="0" indent="0" algn="just">
              <a:lnSpc>
                <a:spcPct val="90000"/>
              </a:lnSpc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aumento della motilità dei leucociti</a:t>
            </a:r>
          </a:p>
          <a:p>
            <a:pPr marL="0" indent="0" algn="just">
              <a:lnSpc>
                <a:spcPct val="90000"/>
              </a:lnSpc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aumento dell’efficienza della risposta immunitaria cellulo-mediata (per es., aumenta la tossicità del TNF nei confronti di cellule tumorali)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ebbre…"/>
          <p:cNvSpPr txBox="1"/>
          <p:nvPr/>
        </p:nvSpPr>
        <p:spPr>
          <a:xfrm>
            <a:off x="369570" y="1700212"/>
            <a:ext cx="8477885" cy="303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Leucocitosi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A0A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Produzione di proteine della “fase acuta” (APR, acute phase reactants)</a:t>
            </a:r>
          </a:p>
        </p:txBody>
      </p:sp>
      <p:sp>
        <p:nvSpPr>
          <p:cNvPr id="298" name="Risposte della fase acuta"/>
          <p:cNvSpPr txBox="1"/>
          <p:nvPr>
            <p:ph type="title" idx="4294967295"/>
          </p:nvPr>
        </p:nvSpPr>
        <p:spPr>
          <a:xfrm>
            <a:off x="677862" y="333375"/>
            <a:ext cx="7788276" cy="8016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Risposte della fase acuta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eucocitosi"/>
          <p:cNvSpPr txBox="1"/>
          <p:nvPr>
            <p:ph type="title" idx="4294967295"/>
          </p:nvPr>
        </p:nvSpPr>
        <p:spPr>
          <a:xfrm>
            <a:off x="323850" y="-157163"/>
            <a:ext cx="8229600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Leucocitosi </a:t>
            </a:r>
          </a:p>
        </p:txBody>
      </p:sp>
      <p:sp>
        <p:nvSpPr>
          <p:cNvPr id="301" name="Aumento del numero di leucociti circolanti: da ~5.000/μl (normale) a 15.000-20.000/μl…"/>
          <p:cNvSpPr txBox="1"/>
          <p:nvPr>
            <p:ph type="body" idx="4294967295"/>
          </p:nvPr>
        </p:nvSpPr>
        <p:spPr>
          <a:xfrm>
            <a:off x="107950" y="549275"/>
            <a:ext cx="8964613" cy="3455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Aumento del numero di leucociti circolanti: da ~5.000</a:t>
            </a:r>
            <a:r>
              <a:t>/μ</a:t>
            </a:r>
            <a:r>
              <a:t>l (normale) a 15.000-20.000/</a:t>
            </a:r>
            <a:r>
              <a:t>μ</a:t>
            </a:r>
            <a:r>
              <a:t>l</a:t>
            </a:r>
          </a:p>
          <a:p>
            <a:pPr marL="329184" indent="-329184" algn="just" defTabSz="877823">
              <a:lnSpc>
                <a:spcPct val="70000"/>
              </a:lnSpc>
              <a:buChar char="•"/>
              <a:defRPr sz="1152">
                <a:latin typeface="Arial"/>
                <a:ea typeface="Arial"/>
                <a:cs typeface="Arial"/>
                <a:sym typeface="Arial"/>
              </a:defRPr>
            </a:pPr>
          </a:p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Inizialmente aumenta il </a:t>
            </a:r>
            <a:r>
              <a:rPr b="1">
                <a:solidFill>
                  <a:srgbClr val="FFFF00"/>
                </a:solidFill>
              </a:rPr>
              <a:t>rilascio</a:t>
            </a:r>
            <a:r>
              <a:t> di leucociti dal </a:t>
            </a:r>
            <a:r>
              <a:rPr>
                <a:solidFill>
                  <a:srgbClr val="FFFF00"/>
                </a:solidFill>
              </a:rPr>
              <a:t>pool di riserva</a:t>
            </a:r>
            <a:r>
              <a:t> presente nel midollo (IL-1, TNF)</a:t>
            </a:r>
          </a:p>
          <a:p>
            <a:pPr marL="329184" indent="-329184" algn="just" defTabSz="877823">
              <a:lnSpc>
                <a:spcPct val="70000"/>
              </a:lnSpc>
              <a:buChar char="•"/>
              <a:defRPr sz="1152">
                <a:latin typeface="Arial"/>
                <a:ea typeface="Arial"/>
                <a:cs typeface="Arial"/>
                <a:sym typeface="Arial"/>
              </a:defRPr>
            </a:pPr>
          </a:p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Nelle patologie infettive </a:t>
            </a:r>
            <a:r>
              <a:rPr u="sng"/>
              <a:t>prolungate</a:t>
            </a:r>
            <a:r>
              <a:t> IL-1 e TNF aumentano la </a:t>
            </a:r>
            <a:r>
              <a:rPr b="1">
                <a:solidFill>
                  <a:srgbClr val="FFFF00"/>
                </a:solidFill>
              </a:rPr>
              <a:t>produzione</a:t>
            </a:r>
            <a:r>
              <a:t> midollare dei leucociti indotta da </a:t>
            </a:r>
            <a:r>
              <a:rPr>
                <a:solidFill>
                  <a:srgbClr val="FFFF00"/>
                </a:solidFill>
              </a:rPr>
              <a:t>fattori di crescita e differenzianti specifici</a:t>
            </a:r>
            <a:r>
              <a:t> che agiscono su precursori staminali</a:t>
            </a:r>
          </a:p>
        </p:txBody>
      </p:sp>
      <p:sp>
        <p:nvSpPr>
          <p:cNvPr id="302" name="NEUTROFILIA: infezioni batteriche…"/>
          <p:cNvSpPr txBox="1"/>
          <p:nvPr/>
        </p:nvSpPr>
        <p:spPr>
          <a:xfrm>
            <a:off x="863600" y="4181475"/>
            <a:ext cx="7345363" cy="249197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NEUTROFILIA</a:t>
            </a:r>
            <a:r>
              <a:rPr b="0"/>
              <a:t>: infezioni </a:t>
            </a:r>
            <a:r>
              <a:rPr b="0" u="sng"/>
              <a:t>batteriche</a:t>
            </a:r>
            <a:endParaRPr u="sng"/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EOSINOFILIA</a:t>
            </a:r>
            <a:r>
              <a:rPr b="0"/>
              <a:t>: allergie e </a:t>
            </a:r>
            <a:r>
              <a:rPr b="0" u="sng"/>
              <a:t>parassitosi</a:t>
            </a:r>
            <a:endParaRPr u="sng"/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LINFOCITOSI</a:t>
            </a:r>
            <a:r>
              <a:rPr b="0"/>
              <a:t>: infezioni </a:t>
            </a:r>
            <a:r>
              <a:rPr b="0" u="sng"/>
              <a:t>virali</a:t>
            </a:r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MONOCITOSI</a:t>
            </a:r>
            <a:r>
              <a:rPr b="0"/>
              <a:t>: </a:t>
            </a:r>
            <a:r>
              <a:rPr b="0" u="sng"/>
              <a:t>flogosi croniche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1"/>
      <p:bldP build="whole" bldLvl="1" animBg="1" rev="0" advAuto="0" spid="30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roteine della fase acuta"/>
          <p:cNvSpPr txBox="1"/>
          <p:nvPr>
            <p:ph type="title" idx="4294967295"/>
          </p:nvPr>
        </p:nvSpPr>
        <p:spPr>
          <a:xfrm>
            <a:off x="468312" y="-26988"/>
            <a:ext cx="8229601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Proteine della fase acuta</a:t>
            </a:r>
          </a:p>
        </p:txBody>
      </p:sp>
      <p:sp>
        <p:nvSpPr>
          <p:cNvPr id="305" name="Prodotte dal fegato, reperibili nel plasma…"/>
          <p:cNvSpPr txBox="1"/>
          <p:nvPr>
            <p:ph type="body" sz="half" idx="4294967295"/>
          </p:nvPr>
        </p:nvSpPr>
        <p:spPr>
          <a:xfrm>
            <a:off x="-1" y="981075"/>
            <a:ext cx="9144002" cy="1871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Prodotte dal fegato, reperibili nel plasma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Possono essere usate come </a:t>
            </a:r>
            <a:r>
              <a:rPr u="sng"/>
              <a:t>marker di flogosi</a:t>
            </a:r>
            <a:endParaRPr u="sng"/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Amplificazione della risposta flogistica</a:t>
            </a:r>
          </a:p>
        </p:txBody>
      </p:sp>
      <p:sp>
        <p:nvSpPr>
          <p:cNvPr id="306" name="proteina C reattiva…"/>
          <p:cNvSpPr txBox="1"/>
          <p:nvPr/>
        </p:nvSpPr>
        <p:spPr>
          <a:xfrm>
            <a:off x="366395" y="3338512"/>
            <a:ext cx="6712585" cy="283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proteina C reattiva 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amiloide serica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proteine del complemento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fibrinogeno </a:t>
            </a:r>
          </a:p>
        </p:txBody>
      </p:sp>
      <p:sp>
        <p:nvSpPr>
          <p:cNvPr id="307" name="effetto opsonizzante"/>
          <p:cNvSpPr txBox="1"/>
          <p:nvPr/>
        </p:nvSpPr>
        <p:spPr>
          <a:xfrm>
            <a:off x="6316252" y="4247417"/>
            <a:ext cx="2645411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effetto opsonizzante </a:t>
            </a:r>
          </a:p>
        </p:txBody>
      </p:sp>
      <p:sp>
        <p:nvSpPr>
          <p:cNvPr id="308" name="Linea"/>
          <p:cNvSpPr/>
          <p:nvPr/>
        </p:nvSpPr>
        <p:spPr>
          <a:xfrm>
            <a:off x="6040437" y="3554412"/>
            <a:ext cx="111733" cy="2675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8972"/>
                </a:lnTo>
                <a:cubicBezTo>
                  <a:pt x="10800" y="9966"/>
                  <a:pt x="15635" y="10772"/>
                  <a:pt x="21600" y="10772"/>
                </a:cubicBezTo>
                <a:cubicBezTo>
                  <a:pt x="15635" y="10772"/>
                  <a:pt x="10800" y="11578"/>
                  <a:pt x="10800" y="12572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3"/>
      <p:bldP build="whole" bldLvl="1" animBg="1" rev="0" advAuto="0" spid="308" grpId="4"/>
      <p:bldP build="p" bldLvl="1" animBg="1" rev="0" advAuto="0" spid="305" grpId="1"/>
      <p:bldP build="whole" bldLvl="1" animBg="1" rev="0" advAuto="0" spid="306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ssue repair"/>
          <p:cNvSpPr txBox="1"/>
          <p:nvPr>
            <p:ph type="title" idx="4294967295"/>
          </p:nvPr>
        </p:nvSpPr>
        <p:spPr>
          <a:xfrm>
            <a:off x="677862" y="620712"/>
            <a:ext cx="7788276" cy="947738"/>
          </a:xfrm>
          <a:prstGeom prst="rect">
            <a:avLst/>
          </a:prstGeom>
          <a:ln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Tissue repair</a:t>
            </a:r>
          </a:p>
        </p:txBody>
      </p:sp>
      <p:sp>
        <p:nvSpPr>
          <p:cNvPr id="311" name="Even before the inflammatory reaction ends, the body begins the process of healing the damage and restoring normal structure and function…"/>
          <p:cNvSpPr txBox="1"/>
          <p:nvPr>
            <p:ph type="body" idx="4294967295"/>
          </p:nvPr>
        </p:nvSpPr>
        <p:spPr>
          <a:xfrm>
            <a:off x="34925" y="2205037"/>
            <a:ext cx="9074150" cy="35274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Even before the inflammatory reaction ends, the body begins the </a:t>
            </a:r>
            <a:r>
              <a:rPr>
                <a:solidFill>
                  <a:srgbClr val="FFFF00"/>
                </a:solidFill>
              </a:rPr>
              <a:t>process of healing</a:t>
            </a:r>
            <a:r>
              <a:t> the damage and restoring normal structure and function</a:t>
            </a:r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This process is called </a:t>
            </a:r>
            <a:r>
              <a:rPr>
                <a:solidFill>
                  <a:srgbClr val="FFFF00"/>
                </a:solidFill>
              </a:rPr>
              <a:t>repair</a:t>
            </a:r>
            <a:r>
              <a:t>, and it involves the </a:t>
            </a:r>
            <a:r>
              <a:rPr>
                <a:solidFill>
                  <a:srgbClr val="FFFF00"/>
                </a:solidFill>
              </a:rPr>
              <a:t>proliferation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differentiation</a:t>
            </a:r>
            <a:r>
              <a:t> of </a:t>
            </a:r>
            <a:r>
              <a:rPr>
                <a:solidFill>
                  <a:srgbClr val="FFFF00"/>
                </a:solidFill>
              </a:rPr>
              <a:t>several cell types</a:t>
            </a:r>
            <a:r>
              <a:t> and the deposition of </a:t>
            </a:r>
            <a:r>
              <a:rPr>
                <a:solidFill>
                  <a:srgbClr val="FFFF00"/>
                </a:solidFill>
              </a:rPr>
              <a:t>connective tissue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iparazione del danno tissutale"/>
          <p:cNvSpPr txBox="1"/>
          <p:nvPr>
            <p:ph type="title" idx="4294967295"/>
          </p:nvPr>
        </p:nvSpPr>
        <p:spPr>
          <a:xfrm>
            <a:off x="684212" y="-100013"/>
            <a:ext cx="7788276" cy="7651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Riparazione del danno tissutale</a:t>
            </a:r>
          </a:p>
        </p:txBody>
      </p:sp>
      <p:pic>
        <p:nvPicPr>
          <p:cNvPr id="3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1284287"/>
            <a:ext cx="4743450" cy="544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Risoluzione:…"/>
          <p:cNvSpPr txBox="1"/>
          <p:nvPr/>
        </p:nvSpPr>
        <p:spPr>
          <a:xfrm>
            <a:off x="34925" y="1284287"/>
            <a:ext cx="4294188" cy="884062"/>
          </a:xfrm>
          <a:prstGeom prst="rect">
            <a:avLst/>
          </a:prstGeom>
          <a:solidFill>
            <a:srgbClr val="ADAD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2562" indent="-182562" algn="just">
              <a:buSzPct val="100000"/>
              <a:buFont typeface="Arial"/>
              <a:buChar char="•"/>
              <a:defRPr b="1" sz="1800" u="sng">
                <a:solidFill>
                  <a:srgbClr val="0060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b="0" u="none">
                <a:solidFill>
                  <a:srgbClr val="111111"/>
                </a:solidFill>
              </a:rPr>
              <a:t>:</a:t>
            </a:r>
            <a:endParaRPr>
              <a:solidFill>
                <a:srgbClr val="111111"/>
              </a:solidFill>
            </a:endParaRPr>
          </a:p>
          <a:p>
            <a:pPr marL="182562" indent="-182562" algn="just">
              <a:defRPr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modesto danno tessutale, rigenerazione, rapido ripristino dell’omeostasi</a:t>
            </a:r>
          </a:p>
        </p:txBody>
      </p:sp>
      <p:sp>
        <p:nvSpPr>
          <p:cNvPr id="316" name="Sostituzione del tessuto danneggiato con connettivo (cicatrice, fibrosi);…"/>
          <p:cNvSpPr txBox="1"/>
          <p:nvPr>
            <p:ph type="body" sz="quarter" idx="4294967295"/>
          </p:nvPr>
        </p:nvSpPr>
        <p:spPr>
          <a:xfrm>
            <a:off x="34925" y="3898900"/>
            <a:ext cx="4294188" cy="2808288"/>
          </a:xfrm>
          <a:prstGeom prst="rect">
            <a:avLst/>
          </a:prstGeom>
          <a:solidFill>
            <a:srgbClr val="ADADFF"/>
          </a:solidFill>
        </p:spPr>
        <p:txBody>
          <a:bodyPr>
            <a:normAutofit fontScale="100000" lnSpcReduction="0"/>
          </a:bodyPr>
          <a:lstStyle/>
          <a:p>
            <a:pPr marL="178911" indent="-178911" algn="just" defTabSz="896111">
              <a:spcBef>
                <a:spcPts val="500"/>
              </a:spcBef>
              <a:buChar char="•"/>
              <a:defRPr b="1" sz="2352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Sostituzione</a:t>
            </a:r>
            <a:r>
              <a:rPr b="0" u="none">
                <a:solidFill>
                  <a:srgbClr val="FFFF00"/>
                </a:solidFill>
              </a:rPr>
              <a:t> </a:t>
            </a:r>
            <a:r>
              <a:rPr b="0" u="none">
                <a:solidFill>
                  <a:srgbClr val="111111"/>
                </a:solidFill>
              </a:rPr>
              <a:t>del tessuto danneggiato con connettivo (</a:t>
            </a:r>
            <a:r>
              <a:rPr u="none">
                <a:solidFill>
                  <a:srgbClr val="111111"/>
                </a:solidFill>
              </a:rPr>
              <a:t>cicatrice</a:t>
            </a:r>
            <a:r>
              <a:rPr b="0" u="none">
                <a:solidFill>
                  <a:srgbClr val="111111"/>
                </a:solidFill>
              </a:rPr>
              <a:t>, fibrosi); </a:t>
            </a:r>
            <a:endParaRPr>
              <a:solidFill>
                <a:srgbClr val="111111"/>
              </a:solidFill>
            </a:endParaRPr>
          </a:p>
          <a:p>
            <a:pPr marL="178911" indent="-178911" algn="just" defTabSz="896111">
              <a:spcBef>
                <a:spcPts val="500"/>
              </a:spcBef>
              <a:buSzTx/>
              <a:buNone/>
              <a:defRPr sz="2352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(1) </a:t>
            </a:r>
            <a:r>
              <a:rPr b="1" u="sng"/>
              <a:t>esteso danno</a:t>
            </a:r>
            <a:r>
              <a:t> tissutale (anche matrice extracellulare);</a:t>
            </a:r>
          </a:p>
          <a:p>
            <a:pPr marL="178911" indent="-178911" algn="just" defTabSz="896111">
              <a:spcBef>
                <a:spcPts val="500"/>
              </a:spcBef>
              <a:buSzTx/>
              <a:buNone/>
              <a:defRPr sz="2352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(2) </a:t>
            </a:r>
            <a:r>
              <a:rPr b="1" u="sng"/>
              <a:t>sempre</a:t>
            </a:r>
            <a:r>
              <a:t> in tessuti che </a:t>
            </a:r>
            <a:r>
              <a:rPr b="1" u="sng"/>
              <a:t>non rigenerano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2" dur="5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ediatori dell’infiammazione"/>
          <p:cNvSpPr txBox="1"/>
          <p:nvPr>
            <p:ph type="title" idx="4294967295"/>
          </p:nvPr>
        </p:nvSpPr>
        <p:spPr>
          <a:xfrm>
            <a:off x="107950" y="44449"/>
            <a:ext cx="8991600" cy="70167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dell’infiammazione</a:t>
            </a:r>
          </a:p>
        </p:txBody>
      </p:sp>
      <p:sp>
        <p:nvSpPr>
          <p:cNvPr id="135" name="Molecole generate nel sito infiammatorio…"/>
          <p:cNvSpPr txBox="1"/>
          <p:nvPr>
            <p:ph type="body" idx="4294967295"/>
          </p:nvPr>
        </p:nvSpPr>
        <p:spPr>
          <a:xfrm>
            <a:off x="-107950" y="908050"/>
            <a:ext cx="9324975" cy="5402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61937" indent="-261937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Molecole generate nel sito infiammatorio</a:t>
            </a:r>
          </a:p>
          <a:p>
            <a:pPr marL="261937" indent="-261937" algn="just">
              <a:lnSpc>
                <a:spcPct val="50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Rappresentano il “</a:t>
            </a:r>
            <a:r>
              <a:rPr u="sng"/>
              <a:t>linguaggio chimico”</a:t>
            </a:r>
            <a:r>
              <a:t> della  flogosi, regolando tutti i fenomeni in essa coinvolti</a:t>
            </a:r>
          </a:p>
          <a:p>
            <a:pPr marL="261937" indent="-261937" algn="just">
              <a:lnSpc>
                <a:spcPct val="50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Considerato il loro </a:t>
            </a:r>
            <a:r>
              <a:rPr>
                <a:solidFill>
                  <a:srgbClr val="FFFF00"/>
                </a:solidFill>
              </a:rPr>
              <a:t>potenziale ruolo dannoso</a:t>
            </a:r>
            <a:r>
              <a:t>, la loro formazione/attività è strettamente controllata </a:t>
            </a:r>
          </a:p>
          <a:p>
            <a:pPr marL="261937" indent="-261937" algn="just">
              <a:lnSpc>
                <a:spcPct val="95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maggior parte dei mediatori agiscono legandosi a </a:t>
            </a:r>
            <a:r>
              <a:rPr u="sng"/>
              <a:t>recettori cellulari specifici</a:t>
            </a:r>
            <a:endParaRPr u="sng"/>
          </a:p>
          <a:p>
            <a:pPr marL="261937" indent="-261937" algn="just">
              <a:lnSpc>
                <a:spcPct val="95000"/>
              </a:lnSpc>
              <a:buChar char="•"/>
              <a:defRPr sz="16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Alcuni hanno attività enzimatica e/o tossica </a:t>
            </a:r>
            <a:r>
              <a:rPr u="sng"/>
              <a:t>diretta</a:t>
            </a:r>
            <a:r>
              <a:t>, non recettore-mediata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igenerazione"/>
          <p:cNvSpPr txBox="1"/>
          <p:nvPr>
            <p:ph type="title" idx="4294967295"/>
          </p:nvPr>
        </p:nvSpPr>
        <p:spPr>
          <a:xfrm>
            <a:off x="468312" y="-100013"/>
            <a:ext cx="8229601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Rigenerazione </a:t>
            </a:r>
          </a:p>
        </p:txBody>
      </p:sp>
      <p:sp>
        <p:nvSpPr>
          <p:cNvPr id="319" name="I tessuti vengono ricostruiti da cellule uguali o molto simili a quelle danneggiate…"/>
          <p:cNvSpPr txBox="1"/>
          <p:nvPr>
            <p:ph type="body" idx="4294967295"/>
          </p:nvPr>
        </p:nvSpPr>
        <p:spPr>
          <a:xfrm>
            <a:off x="36512" y="692150"/>
            <a:ext cx="9072563" cy="4465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I tessuti vengono ricostruiti da cellule uguali o molto simili a quelle danneggiate</a:t>
            </a:r>
          </a:p>
          <a:p>
            <a:pPr algn="just">
              <a:lnSpc>
                <a:spcPct val="90000"/>
              </a:lnSpc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Ruolo importante di fattori di crescita (prodotti da macrofagi, fibroblasti, cellule endoteliali e piastrine) e recettori specifici presenti sulle cellule che rigenerano </a:t>
            </a:r>
          </a:p>
          <a:p>
            <a:pPr algn="just">
              <a:lnSpc>
                <a:spcPct val="90000"/>
              </a:lnSpc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La matrice extracellulare interviene nel regolare crescita, proliferazione, differenziazione e  movimento delle </a:t>
            </a:r>
            <a:r>
              <a:rPr>
                <a:solidFill>
                  <a:srgbClr val="FFFF00"/>
                </a:solidFill>
              </a:rPr>
              <a:t>cellule coinvolte nella rigenerazione</a:t>
            </a:r>
            <a:r>
              <a:t> (</a:t>
            </a:r>
            <a:r>
              <a:rPr>
                <a:solidFill>
                  <a:srgbClr val="FFFF00"/>
                </a:solidFill>
              </a:rPr>
              <a:t>stem</a:t>
            </a:r>
            <a:r>
              <a:t> cells) tramite segnali intracellulari trasmessi da molecole di adesione (integrine)</a:t>
            </a:r>
          </a:p>
        </p:txBody>
      </p:sp>
      <p:grpSp>
        <p:nvGrpSpPr>
          <p:cNvPr id="323" name="Raggruppa"/>
          <p:cNvGrpSpPr/>
          <p:nvPr/>
        </p:nvGrpSpPr>
        <p:grpSpPr>
          <a:xfrm>
            <a:off x="1044575" y="839787"/>
            <a:ext cx="6840538" cy="5757863"/>
            <a:chOff x="0" y="0"/>
            <a:chExt cx="6840537" cy="5757862"/>
          </a:xfrm>
        </p:grpSpPr>
        <p:pic>
          <p:nvPicPr>
            <p:cNvPr id="32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0538" cy="5757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Rettangolo"/>
            <p:cNvSpPr/>
            <p:nvPr/>
          </p:nvSpPr>
          <p:spPr>
            <a:xfrm>
              <a:off x="0" y="1797248"/>
              <a:ext cx="1656184" cy="936105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Rettangolo"/>
            <p:cNvSpPr/>
            <p:nvPr/>
          </p:nvSpPr>
          <p:spPr>
            <a:xfrm>
              <a:off x="3744415" y="1653232"/>
              <a:ext cx="1440161" cy="936105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uarigione con formazione di cicatrici: fibrosi"/>
          <p:cNvSpPr txBox="1"/>
          <p:nvPr>
            <p:ph type="title" idx="4294967295"/>
          </p:nvPr>
        </p:nvSpPr>
        <p:spPr>
          <a:xfrm>
            <a:off x="-36513" y="44450"/>
            <a:ext cx="9288463" cy="720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Guarigione con formazione di cicatrici: </a:t>
            </a:r>
            <a:r>
              <a:rPr u="sng"/>
              <a:t>fibrosi</a:t>
            </a:r>
            <a:r>
              <a:t> </a:t>
            </a:r>
          </a:p>
        </p:txBody>
      </p:sp>
      <p:sp>
        <p:nvSpPr>
          <p:cNvPr id="326" name="E’ un processo multifasico"/>
          <p:cNvSpPr txBox="1"/>
          <p:nvPr/>
        </p:nvSpPr>
        <p:spPr>
          <a:xfrm>
            <a:off x="153670" y="836612"/>
            <a:ext cx="456456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E’ un processo multifasico</a:t>
            </a:r>
          </a:p>
        </p:txBody>
      </p:sp>
      <p:sp>
        <p:nvSpPr>
          <p:cNvPr id="327" name="Intervento della risposta infiammatoria…"/>
          <p:cNvSpPr txBox="1"/>
          <p:nvPr/>
        </p:nvSpPr>
        <p:spPr>
          <a:xfrm>
            <a:off x="117157" y="1700212"/>
            <a:ext cx="8873173" cy="45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Intervento della </a:t>
            </a:r>
            <a:r>
              <a:rPr>
                <a:solidFill>
                  <a:srgbClr val="FFFF00"/>
                </a:solidFill>
              </a:rPr>
              <a:t>risposta infiammatoria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Angiogenesi</a:t>
            </a:r>
            <a:r>
              <a:rPr>
                <a:solidFill>
                  <a:srgbClr val="FFFFFF"/>
                </a:solidFill>
              </a:rPr>
              <a:t> o neovascolarizzazione</a:t>
            </a:r>
            <a:endParaRPr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Migrazione e proliferazione dei </a:t>
            </a:r>
            <a:r>
              <a:rPr>
                <a:solidFill>
                  <a:srgbClr val="FFFF00"/>
                </a:solidFill>
              </a:rPr>
              <a:t>fibroblasti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Deposizione di </a:t>
            </a:r>
            <a:r>
              <a:rPr>
                <a:solidFill>
                  <a:srgbClr val="FFFF00"/>
                </a:solidFill>
              </a:rPr>
              <a:t>matrice extracellulare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Rimodellamento</a:t>
            </a:r>
            <a:r>
              <a:rPr>
                <a:solidFill>
                  <a:srgbClr val="FFFFFF"/>
                </a:solidFill>
              </a:rPr>
              <a:t> (maturazione e organizzazione del tessuto fibroso)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uolo della risposta infiammatoria nel processo di guarigione"/>
          <p:cNvSpPr txBox="1"/>
          <p:nvPr>
            <p:ph type="title" idx="4294967295"/>
          </p:nvPr>
        </p:nvSpPr>
        <p:spPr>
          <a:xfrm>
            <a:off x="-36513" y="-100013"/>
            <a:ext cx="6121401" cy="11525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Ruolo della </a:t>
            </a:r>
            <a:r>
              <a:rPr u="sng"/>
              <a:t>risposta infiammatoria</a:t>
            </a:r>
            <a:r>
              <a:t> nel processo di guarigione</a:t>
            </a:r>
          </a:p>
        </p:txBody>
      </p:sp>
      <p:sp>
        <p:nvSpPr>
          <p:cNvPr id="330" name="Rimozione del tessuto danneggiato…"/>
          <p:cNvSpPr txBox="1"/>
          <p:nvPr>
            <p:ph type="body" sz="half" idx="4294967295"/>
          </p:nvPr>
        </p:nvSpPr>
        <p:spPr>
          <a:xfrm>
            <a:off x="179387" y="2060575"/>
            <a:ext cx="4464051" cy="39608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Rimozione del tessuto danneggiato</a:t>
            </a:r>
          </a:p>
          <a:p>
            <a:pPr algn="just">
              <a:spcBef>
                <a:spcPts val="600"/>
              </a:spcBef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just"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Rilascio di mediatori: formazione del </a:t>
            </a:r>
            <a:r>
              <a:rPr>
                <a:solidFill>
                  <a:srgbClr val="FFFF00"/>
                </a:solidFill>
              </a:rPr>
              <a:t>«</a:t>
            </a:r>
            <a:r>
              <a:rPr b="1">
                <a:solidFill>
                  <a:srgbClr val="FFFF00"/>
                </a:solidFill>
              </a:rPr>
              <a:t>tessuto» di granulazione</a:t>
            </a:r>
            <a:r>
              <a:t> che precede e favorisce il definitivo processo di cicatrizzazione</a:t>
            </a:r>
          </a:p>
        </p:txBody>
      </p:sp>
      <p:pic>
        <p:nvPicPr>
          <p:cNvPr id="3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1562" y="549275"/>
            <a:ext cx="4227513" cy="6264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ettangolo"/>
          <p:cNvSpPr/>
          <p:nvPr/>
        </p:nvSpPr>
        <p:spPr>
          <a:xfrm>
            <a:off x="4932362" y="3573462"/>
            <a:ext cx="1201739" cy="360363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Rettangolo"/>
          <p:cNvSpPr/>
          <p:nvPr/>
        </p:nvSpPr>
        <p:spPr>
          <a:xfrm>
            <a:off x="4932362" y="4724400"/>
            <a:ext cx="1201739" cy="576263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33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«Tessuto» di granulazione»"/>
          <p:cNvSpPr txBox="1"/>
          <p:nvPr/>
        </p:nvSpPr>
        <p:spPr>
          <a:xfrm>
            <a:off x="10795" y="787400"/>
            <a:ext cx="4731385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«Tessuto» di granulazione»</a:t>
            </a:r>
          </a:p>
        </p:txBody>
      </p:sp>
      <p:sp>
        <p:nvSpPr>
          <p:cNvPr id="336" name="Cicatrice matura"/>
          <p:cNvSpPr txBox="1"/>
          <p:nvPr/>
        </p:nvSpPr>
        <p:spPr>
          <a:xfrm>
            <a:off x="5151120" y="784225"/>
            <a:ext cx="3335973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Cicatrice matura </a:t>
            </a:r>
          </a:p>
        </p:txBody>
      </p:sp>
      <p:sp>
        <p:nvSpPr>
          <p:cNvPr id="337" name="colorazione bluastra specifica per il collagene"/>
          <p:cNvSpPr txBox="1"/>
          <p:nvPr/>
        </p:nvSpPr>
        <p:spPr>
          <a:xfrm>
            <a:off x="5075237" y="5876925"/>
            <a:ext cx="3529013" cy="7926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colorazione bluastra specifica per il collagene</a:t>
            </a:r>
          </a:p>
        </p:txBody>
      </p:sp>
      <p:pic>
        <p:nvPicPr>
          <p:cNvPr id="3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1863725"/>
            <a:ext cx="9074150" cy="313055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macrofagi…"/>
          <p:cNvSpPr txBox="1"/>
          <p:nvPr/>
        </p:nvSpPr>
        <p:spPr>
          <a:xfrm>
            <a:off x="790575" y="4633912"/>
            <a:ext cx="3060700" cy="1905191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macrofagi 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fibroblasti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vasi neoformati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connettivo lasso</a:t>
            </a:r>
          </a:p>
        </p:txBody>
      </p:sp>
      <p:sp>
        <p:nvSpPr>
          <p:cNvPr id="340" name="connettivo compatto…"/>
          <p:cNvSpPr txBox="1"/>
          <p:nvPr/>
        </p:nvSpPr>
        <p:spPr>
          <a:xfrm>
            <a:off x="4608512" y="4292600"/>
            <a:ext cx="4535488" cy="1428240"/>
          </a:xfrm>
          <a:prstGeom prst="rect">
            <a:avLst/>
          </a:prstGeom>
          <a:solidFill>
            <a:srgbClr val="66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connettivo compatto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poche cellule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scarsa vascolarizzazione</a:t>
            </a:r>
          </a:p>
        </p:txBody>
      </p:sp>
      <p:pic>
        <p:nvPicPr>
          <p:cNvPr id="341" name="Risultati immagini per abrasione" descr="Risultati immagini per abrasione"/>
          <p:cNvPicPr>
            <a:picLocks noChangeAspect="1"/>
          </p:cNvPicPr>
          <p:nvPr/>
        </p:nvPicPr>
        <p:blipFill>
          <a:blip r:embed="rId3">
            <a:extLst/>
          </a:blip>
          <a:srcRect l="0" t="0" r="0" b="23880"/>
          <a:stretch>
            <a:fillRect/>
          </a:stretch>
        </p:blipFill>
        <p:spPr>
          <a:xfrm>
            <a:off x="34925" y="1341437"/>
            <a:ext cx="4537075" cy="367188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ttangolo"/>
          <p:cNvSpPr/>
          <p:nvPr/>
        </p:nvSpPr>
        <p:spPr>
          <a:xfrm>
            <a:off x="4572000" y="1485900"/>
            <a:ext cx="4572001" cy="35274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xit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5"/>
      <p:bldP build="whole" bldLvl="1" animBg="1" rev="0" advAuto="0" spid="340" grpId="6"/>
      <p:bldP build="whole" bldLvl="1" animBg="1" rev="0" advAuto="0" spid="341" grpId="1"/>
      <p:bldP build="whole" bldLvl="1" animBg="1" rev="0" advAuto="0" spid="339" grpId="3"/>
      <p:bldP build="whole" bldLvl="1" animBg="1" rev="0" advAuto="0" spid="337" grpId="2"/>
      <p:bldP build="whole" bldLvl="1" animBg="1" rev="0" advAuto="0" spid="336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Angiogenesis: sprouting of new vessels from existing ones"/>
          <p:cNvSpPr txBox="1"/>
          <p:nvPr>
            <p:ph type="title" idx="4294967295"/>
          </p:nvPr>
        </p:nvSpPr>
        <p:spPr>
          <a:xfrm>
            <a:off x="360362" y="49212"/>
            <a:ext cx="4283076" cy="1435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Angiogenesis</a:t>
            </a:r>
            <a:r>
              <a:rPr u="none"/>
              <a:t>: </a:t>
            </a:r>
            <a:r>
              <a:rPr u="none"/>
              <a:t>sprouting of new vessels from</a:t>
            </a:r>
            <a:br>
              <a:rPr u="none"/>
            </a:br>
            <a:r>
              <a:rPr u="none"/>
              <a:t>existing ones</a:t>
            </a:r>
            <a:r>
              <a:rPr u="none"/>
              <a:t> </a:t>
            </a:r>
          </a:p>
        </p:txBody>
      </p:sp>
      <p:pic>
        <p:nvPicPr>
          <p:cNvPr id="3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912" y="128587"/>
            <a:ext cx="3713163" cy="58928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produzione fattori angiogenetici:…"/>
          <p:cNvSpPr txBox="1"/>
          <p:nvPr/>
        </p:nvSpPr>
        <p:spPr>
          <a:xfrm>
            <a:off x="34925" y="1666875"/>
            <a:ext cx="5360988" cy="2817425"/>
          </a:xfrm>
          <a:prstGeom prst="rect">
            <a:avLst/>
          </a:prstGeom>
          <a:solidFill>
            <a:srgbClr val="FFFFFF"/>
          </a:solidFill>
          <a:ln w="28575">
            <a:solidFill>
              <a:srgbClr val="0A0A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produzione fattori angiogenetici:</a:t>
            </a:r>
          </a:p>
          <a:p>
            <a:pPr>
              <a:spcBef>
                <a:spcPts val="1000"/>
              </a:spcBef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- VEGFs: vascular endothelium GF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000"/>
              </a:spcBef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- angiopoietine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attivazione cellule endoteliali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proliferazione e migrazione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gemmazione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stabilizzazione vasi neoformati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Migrazione e proliferazione dei fibroblasti, deposizione di ECM"/>
          <p:cNvSpPr txBox="1"/>
          <p:nvPr>
            <p:ph type="title" idx="4294967295"/>
          </p:nvPr>
        </p:nvSpPr>
        <p:spPr>
          <a:xfrm>
            <a:off x="142875" y="188912"/>
            <a:ext cx="8893175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Migrazione e proliferazione dei </a:t>
            </a:r>
            <a:r>
              <a:rPr u="sng"/>
              <a:t>fibroblasti</a:t>
            </a:r>
            <a:r>
              <a:t>, deposizione di ECM</a:t>
            </a:r>
          </a:p>
        </p:txBody>
      </p:sp>
      <p:sp>
        <p:nvSpPr>
          <p:cNvPr id="349" name="Principali mediatori…"/>
          <p:cNvSpPr txBox="1"/>
          <p:nvPr>
            <p:ph type="body" idx="4294967295"/>
          </p:nvPr>
        </p:nvSpPr>
        <p:spPr>
          <a:xfrm>
            <a:off x="250825" y="1557337"/>
            <a:ext cx="8785225" cy="2951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mediatori</a:t>
            </a:r>
            <a:r>
              <a:t> </a:t>
            </a:r>
          </a:p>
          <a:p>
            <a:pPr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Platelet-derived growth factor (</a:t>
            </a:r>
            <a:r>
              <a:rPr>
                <a:solidFill>
                  <a:srgbClr val="FFFF00"/>
                </a:solidFill>
              </a:rPr>
              <a:t>PDGF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Epidermal GF (</a:t>
            </a:r>
            <a:r>
              <a:rPr>
                <a:solidFill>
                  <a:srgbClr val="FFFF00"/>
                </a:solidFill>
              </a:rPr>
              <a:t>EGF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Fibroblast GF (</a:t>
            </a:r>
            <a:r>
              <a:rPr>
                <a:solidFill>
                  <a:srgbClr val="FFFF00"/>
                </a:solidFill>
              </a:rPr>
              <a:t>FGF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Transforming GF-</a:t>
            </a:r>
            <a:r>
              <a:t>β</a:t>
            </a:r>
            <a:r>
              <a:t> (</a:t>
            </a:r>
            <a:r>
              <a:rPr>
                <a:solidFill>
                  <a:srgbClr val="FFFF00"/>
                </a:solidFill>
              </a:rPr>
              <a:t>TGF-</a:t>
            </a:r>
            <a:r>
              <a:rPr>
                <a:solidFill>
                  <a:srgbClr val="FFFF00"/>
                </a:solidFill>
              </a:rPr>
              <a:t>β</a:t>
            </a:r>
            <a:r>
              <a:t>)</a:t>
            </a:r>
          </a:p>
        </p:txBody>
      </p:sp>
      <p:sp>
        <p:nvSpPr>
          <p:cNvPr id="350" name="Prodotti da macrofagi, cellule endoteliali, piastrine e fibroblasti"/>
          <p:cNvSpPr txBox="1"/>
          <p:nvPr/>
        </p:nvSpPr>
        <p:spPr>
          <a:xfrm>
            <a:off x="271145" y="4911725"/>
            <a:ext cx="882713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Prodotti da macrofagi, cellule endoteliali, piastrine e fibroblasti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1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9" grpId="1"/>
      <p:bldP build="whole" bldLvl="1" animBg="1" rev="0" advAuto="0" spid="350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imodellamento: transizione dal tessuto di granulazione alla cicatrice matura"/>
          <p:cNvSpPr txBox="1"/>
          <p:nvPr>
            <p:ph type="title" idx="4294967295"/>
          </p:nvPr>
        </p:nvSpPr>
        <p:spPr>
          <a:xfrm>
            <a:off x="395287" y="-17463"/>
            <a:ext cx="8291513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Rimodellamento: transizione dal tessuto di granulazione alla cicatrice matura</a:t>
            </a:r>
          </a:p>
        </p:txBody>
      </p:sp>
      <p:sp>
        <p:nvSpPr>
          <p:cNvPr id="353" name="Cambiamenti nella composizione della ECM…"/>
          <p:cNvSpPr txBox="1"/>
          <p:nvPr>
            <p:ph type="body" idx="4294967295"/>
          </p:nvPr>
        </p:nvSpPr>
        <p:spPr>
          <a:xfrm>
            <a:off x="101600" y="1341437"/>
            <a:ext cx="8934450" cy="50403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Cambiamenti nella composizione della ECM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Variazioni controllate dell’</a:t>
            </a:r>
            <a:r>
              <a:rPr>
                <a:solidFill>
                  <a:srgbClr val="FFFF00"/>
                </a:solidFill>
              </a:rPr>
              <a:t>equilibrio tra sintesi e degradazione</a:t>
            </a:r>
            <a:r>
              <a:t> del connettivo neodeposto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Intervento di </a:t>
            </a:r>
            <a:r>
              <a:rPr>
                <a:solidFill>
                  <a:srgbClr val="FFFF00"/>
                </a:solidFill>
              </a:rPr>
              <a:t>metalloproteasi</a:t>
            </a:r>
            <a:r>
              <a:t> (zinco-dipendenti) e </a:t>
            </a:r>
            <a:r>
              <a:rPr>
                <a:solidFill>
                  <a:srgbClr val="FFFF00"/>
                </a:solidFill>
              </a:rPr>
              <a:t>inibitori di metalloproteasi</a:t>
            </a:r>
            <a:r>
              <a:t> (da macrofagi e/o ancorate alla matrice in forma inattiva) 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cicatrice matura è formata da fibre collagene compatte e resistenti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ediatori della flogosi"/>
          <p:cNvSpPr txBox="1"/>
          <p:nvPr>
            <p:ph type="title" idx="4294967295"/>
          </p:nvPr>
        </p:nvSpPr>
        <p:spPr>
          <a:xfrm>
            <a:off x="36512" y="-171451"/>
            <a:ext cx="91440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della flogosi</a:t>
            </a:r>
          </a:p>
        </p:txBody>
      </p:sp>
      <p:sp>
        <p:nvSpPr>
          <p:cNvPr id="138" name="esogeni"/>
          <p:cNvSpPr txBox="1"/>
          <p:nvPr/>
        </p:nvSpPr>
        <p:spPr>
          <a:xfrm>
            <a:off x="1046162" y="1484312"/>
            <a:ext cx="2520951" cy="769998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esogeni</a:t>
            </a:r>
          </a:p>
        </p:txBody>
      </p:sp>
      <p:sp>
        <p:nvSpPr>
          <p:cNvPr id="139" name="cellule"/>
          <p:cNvSpPr txBox="1"/>
          <p:nvPr/>
        </p:nvSpPr>
        <p:spPr>
          <a:xfrm>
            <a:off x="5580062" y="3789362"/>
            <a:ext cx="1584326" cy="60988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cellule</a:t>
            </a:r>
          </a:p>
        </p:txBody>
      </p:sp>
      <p:sp>
        <p:nvSpPr>
          <p:cNvPr id="140" name="microrganismi"/>
          <p:cNvSpPr txBox="1"/>
          <p:nvPr/>
        </p:nvSpPr>
        <p:spPr>
          <a:xfrm>
            <a:off x="755650" y="3789362"/>
            <a:ext cx="3168650" cy="609884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microrganismi</a:t>
            </a:r>
          </a:p>
        </p:txBody>
      </p:sp>
      <p:sp>
        <p:nvSpPr>
          <p:cNvPr id="141" name="endogeni"/>
          <p:cNvSpPr txBox="1"/>
          <p:nvPr/>
        </p:nvSpPr>
        <p:spPr>
          <a:xfrm>
            <a:off x="5724525" y="1484312"/>
            <a:ext cx="2951163" cy="76999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endogeni</a:t>
            </a:r>
          </a:p>
        </p:txBody>
      </p:sp>
      <p:sp>
        <p:nvSpPr>
          <p:cNvPr id="142" name="plasma"/>
          <p:cNvSpPr txBox="1"/>
          <p:nvPr/>
        </p:nvSpPr>
        <p:spPr>
          <a:xfrm>
            <a:off x="7273925" y="3789362"/>
            <a:ext cx="1835150" cy="60988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plasma</a:t>
            </a:r>
          </a:p>
        </p:txBody>
      </p:sp>
      <p:grpSp>
        <p:nvGrpSpPr>
          <p:cNvPr id="146" name="Raggruppa"/>
          <p:cNvGrpSpPr/>
          <p:nvPr/>
        </p:nvGrpSpPr>
        <p:grpSpPr>
          <a:xfrm>
            <a:off x="1838325" y="2492375"/>
            <a:ext cx="792163" cy="1079501"/>
            <a:chOff x="0" y="0"/>
            <a:chExt cx="792162" cy="1079499"/>
          </a:xfrm>
        </p:grpSpPr>
        <p:sp>
          <p:nvSpPr>
            <p:cNvPr id="143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0" name="Raggruppa"/>
          <p:cNvGrpSpPr/>
          <p:nvPr/>
        </p:nvGrpSpPr>
        <p:grpSpPr>
          <a:xfrm>
            <a:off x="6083300" y="2492375"/>
            <a:ext cx="792163" cy="1079501"/>
            <a:chOff x="0" y="0"/>
            <a:chExt cx="792162" cy="1079499"/>
          </a:xfrm>
        </p:grpSpPr>
        <p:sp>
          <p:nvSpPr>
            <p:cNvPr id="147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4" name="Raggruppa"/>
          <p:cNvGrpSpPr/>
          <p:nvPr/>
        </p:nvGrpSpPr>
        <p:grpSpPr>
          <a:xfrm>
            <a:off x="7667625" y="2492375"/>
            <a:ext cx="792163" cy="1079501"/>
            <a:chOff x="0" y="0"/>
            <a:chExt cx="792162" cy="1079499"/>
          </a:xfrm>
        </p:grpSpPr>
        <p:sp>
          <p:nvSpPr>
            <p:cNvPr id="151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5" name="Endotossine…"/>
          <p:cNvSpPr txBox="1"/>
          <p:nvPr/>
        </p:nvSpPr>
        <p:spPr>
          <a:xfrm>
            <a:off x="107950" y="4764087"/>
            <a:ext cx="4319588" cy="1567821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Endotossine</a:t>
            </a:r>
          </a:p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Esotossine</a:t>
            </a:r>
          </a:p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Fattori chemiotattici e litici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5"/>
      <p:bldP build="whole" bldLvl="1" animBg="1" rev="0" advAuto="0" spid="139" grpId="6"/>
      <p:bldP build="whole" bldLvl="1" animBg="1" rev="0" advAuto="0" spid="155" grpId="3"/>
      <p:bldP build="whole" bldLvl="1" animBg="1" rev="0" advAuto="0" spid="146" grpId="1"/>
      <p:bldP build="whole" bldLvl="1" animBg="1" rev="0" advAuto="0" spid="142" grpId="7"/>
      <p:bldP build="whole" bldLvl="1" animBg="1" rev="0" advAuto="0" spid="140" grpId="2"/>
      <p:bldP build="whole" bldLvl="1" animBg="1" rev="0" advAuto="0" spid="15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ediatori endogeni dell’infiammazione"/>
          <p:cNvSpPr txBox="1"/>
          <p:nvPr>
            <p:ph type="title" idx="4294967295"/>
          </p:nvPr>
        </p:nvSpPr>
        <p:spPr>
          <a:xfrm>
            <a:off x="157162" y="82549"/>
            <a:ext cx="8991601" cy="701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Mediatori </a:t>
            </a:r>
            <a:r>
              <a:rPr b="1"/>
              <a:t>endogeni</a:t>
            </a:r>
            <a:r>
              <a:t> dell’infiammazione</a:t>
            </a:r>
          </a:p>
        </p:txBody>
      </p:sp>
      <p:sp>
        <p:nvSpPr>
          <p:cNvPr id="158" name="Cellulari…"/>
          <p:cNvSpPr txBox="1"/>
          <p:nvPr>
            <p:ph type="body" idx="4294967295"/>
          </p:nvPr>
        </p:nvSpPr>
        <p:spPr>
          <a:xfrm>
            <a:off x="468312" y="1412875"/>
            <a:ext cx="8207376" cy="431958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buChar char="•"/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Cellulari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Preformati </a:t>
            </a:r>
            <a:endParaRPr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Neoformati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buChar char="•"/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Plasmatici</a:t>
            </a:r>
            <a:r>
              <a:rPr sz="3200">
                <a:solidFill>
                  <a:srgbClr val="FFFFFF"/>
                </a:solidFill>
              </a:rPr>
              <a:t> 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Derivano da precursori circolanti 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Necessitano di attivazione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ediatori dell’infiammazione di origine plasmatica"/>
          <p:cNvSpPr txBox="1"/>
          <p:nvPr/>
        </p:nvSpPr>
        <p:spPr>
          <a:xfrm>
            <a:off x="1161732" y="47520"/>
            <a:ext cx="6606223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Mediatori dell’infiammazione di origine </a:t>
            </a:r>
            <a:r>
              <a:rPr u="sng"/>
              <a:t>plasmatica</a:t>
            </a:r>
          </a:p>
        </p:txBody>
      </p:sp>
      <p:grpSp>
        <p:nvGrpSpPr>
          <p:cNvPr id="163" name="Raggruppa"/>
          <p:cNvGrpSpPr/>
          <p:nvPr/>
        </p:nvGrpSpPr>
        <p:grpSpPr>
          <a:xfrm>
            <a:off x="250825" y="1628775"/>
            <a:ext cx="8713788" cy="2952750"/>
            <a:chOff x="0" y="0"/>
            <a:chExt cx="8713787" cy="2952750"/>
          </a:xfrm>
        </p:grpSpPr>
        <p:sp>
          <p:nvSpPr>
            <p:cNvPr id="161" name="Rettangolo"/>
            <p:cNvSpPr/>
            <p:nvPr/>
          </p:nvSpPr>
          <p:spPr>
            <a:xfrm>
              <a:off x="0" y="0"/>
              <a:ext cx="8713788" cy="2952750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istema del complemento…"/>
            <p:cNvSpPr txBox="1"/>
            <p:nvPr/>
          </p:nvSpPr>
          <p:spPr>
            <a:xfrm>
              <a:off x="55244" y="9525"/>
              <a:ext cx="8603299" cy="27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buSzPct val="100000"/>
                <a:buAutoNum type="arabicPeriod" startAt="1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 complemento</a:t>
              </a:r>
            </a:p>
            <a:p>
              <a:pPr>
                <a:buSzPct val="100000"/>
                <a:buAutoNum type="arabicPeriod" startAt="1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buSzPct val="100000"/>
                <a:buAutoNum type="arabicPeriod" startAt="2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della coagulazione/fibrinolisi</a:t>
              </a:r>
            </a:p>
            <a:p>
              <a:pPr>
                <a:buSzPct val="100000"/>
                <a:buAutoNum type="arabicPeriod" startAt="2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buSzPct val="100000"/>
                <a:buAutoNum type="arabicPeriod" startAt="3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delle chinine</a:t>
              </a:r>
            </a:p>
          </p:txBody>
        </p:sp>
      </p:grpSp>
      <p:sp>
        <p:nvSpPr>
          <p:cNvPr id="164" name="I componenti di questi sistemi sono presenti nel plasma sottoforma di precursori che vengono attivati a cascata"/>
          <p:cNvSpPr txBox="1"/>
          <p:nvPr/>
        </p:nvSpPr>
        <p:spPr>
          <a:xfrm>
            <a:off x="107950" y="4797425"/>
            <a:ext cx="8928100" cy="867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componenti di questi sistemi sono presenti nel plasma sottoforma di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precursori</a:t>
            </a:r>
            <a:r>
              <a:t> che vengono attivati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 cascata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6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smatic inflammatory mediators: the tangled web"/>
          <p:cNvSpPr txBox="1"/>
          <p:nvPr/>
        </p:nvSpPr>
        <p:spPr>
          <a:xfrm>
            <a:off x="442594" y="-26988"/>
            <a:ext cx="83318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Plasmatic inflammatory mediators: </a:t>
            </a:r>
            <a:r>
              <a:rPr b="1">
                <a:solidFill>
                  <a:srgbClr val="5BFF09"/>
                </a:solidFill>
              </a:rPr>
              <a:t>the tangled web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260350" y="620712"/>
            <a:ext cx="8632825" cy="6121401"/>
            <a:chOff x="0" y="0"/>
            <a:chExt cx="8632825" cy="6121400"/>
          </a:xfrm>
        </p:grpSpPr>
        <p:grpSp>
          <p:nvGrpSpPr>
            <p:cNvPr id="179" name="Raggruppa"/>
            <p:cNvGrpSpPr/>
            <p:nvPr/>
          </p:nvGrpSpPr>
          <p:grpSpPr>
            <a:xfrm>
              <a:off x="0" y="0"/>
              <a:ext cx="8632825" cy="6121400"/>
              <a:chOff x="0" y="0"/>
              <a:chExt cx="8632825" cy="6121400"/>
            </a:xfrm>
          </p:grpSpPr>
          <p:pic>
            <p:nvPicPr>
              <p:cNvPr id="167" name="image.png" descr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632825" cy="612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8" name="Forma"/>
              <p:cNvSpPr/>
              <p:nvPr/>
            </p:nvSpPr>
            <p:spPr>
              <a:xfrm>
                <a:off x="854837" y="1462905"/>
                <a:ext cx="655734" cy="55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9" name="Forma"/>
              <p:cNvSpPr/>
              <p:nvPr/>
            </p:nvSpPr>
            <p:spPr>
              <a:xfrm>
                <a:off x="2511260" y="4204420"/>
                <a:ext cx="655733" cy="55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Forma"/>
              <p:cNvSpPr/>
              <p:nvPr/>
            </p:nvSpPr>
            <p:spPr>
              <a:xfrm>
                <a:off x="7328926" y="5423346"/>
                <a:ext cx="655733" cy="55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Forma"/>
              <p:cNvSpPr/>
              <p:nvPr/>
            </p:nvSpPr>
            <p:spPr>
              <a:xfrm>
                <a:off x="7543394" y="1462907"/>
                <a:ext cx="657321" cy="55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Linea"/>
              <p:cNvSpPr/>
              <p:nvPr/>
            </p:nvSpPr>
            <p:spPr>
              <a:xfrm>
                <a:off x="7120573" y="3169284"/>
                <a:ext cx="268287" cy="1"/>
              </a:xfrm>
              <a:prstGeom prst="line">
                <a:avLst/>
              </a:prstGeom>
              <a:noFill/>
              <a:ln w="3810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Linea"/>
              <p:cNvSpPr/>
              <p:nvPr/>
            </p:nvSpPr>
            <p:spPr>
              <a:xfrm>
                <a:off x="6759575" y="4681536"/>
                <a:ext cx="360364" cy="153989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Acute inflammation"/>
              <p:cNvSpPr txBox="1"/>
              <p:nvPr/>
            </p:nvSpPr>
            <p:spPr>
              <a:xfrm>
                <a:off x="7193770" y="4681239"/>
                <a:ext cx="1367037" cy="492025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5" name="Acute inflammation"/>
              <p:cNvSpPr txBox="1"/>
              <p:nvPr/>
            </p:nvSpPr>
            <p:spPr>
              <a:xfrm>
                <a:off x="928170" y="4033168"/>
                <a:ext cx="1367036" cy="492024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6" name="Acute inflammation"/>
              <p:cNvSpPr txBox="1"/>
              <p:nvPr/>
            </p:nvSpPr>
            <p:spPr>
              <a:xfrm>
                <a:off x="7408512" y="2952302"/>
                <a:ext cx="1187622" cy="442056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7" name="Linea"/>
              <p:cNvSpPr/>
              <p:nvPr/>
            </p:nvSpPr>
            <p:spPr>
              <a:xfrm>
                <a:off x="1647190" y="3521710"/>
                <a:ext cx="1" cy="439738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Linea"/>
              <p:cNvSpPr/>
              <p:nvPr/>
            </p:nvSpPr>
            <p:spPr>
              <a:xfrm flipV="1">
                <a:off x="6616699" y="4987925"/>
                <a:ext cx="512764" cy="269875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80" name="Linea"/>
            <p:cNvSpPr/>
            <p:nvPr/>
          </p:nvSpPr>
          <p:spPr>
            <a:xfrm flipH="1">
              <a:off x="423862" y="3521075"/>
              <a:ext cx="1" cy="1466850"/>
            </a:xfrm>
            <a:prstGeom prst="line">
              <a:avLst/>
            </a:prstGeom>
            <a:noFill/>
            <a:ln w="19050" cap="sq">
              <a:solidFill>
                <a:srgbClr val="00001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2" name="sites of endothelial injury"/>
          <p:cNvSpPr txBox="1"/>
          <p:nvPr/>
        </p:nvSpPr>
        <p:spPr>
          <a:xfrm>
            <a:off x="7129462" y="1414462"/>
            <a:ext cx="1979613" cy="626887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sites of endothelial injury</a:t>
            </a:r>
          </a:p>
        </p:txBody>
      </p:sp>
      <p:grpSp>
        <p:nvGrpSpPr>
          <p:cNvPr id="186" name="Raggruppa"/>
          <p:cNvGrpSpPr/>
          <p:nvPr/>
        </p:nvGrpSpPr>
        <p:grpSpPr>
          <a:xfrm>
            <a:off x="6059427" y="1489585"/>
            <a:ext cx="1044940" cy="810659"/>
            <a:chOff x="0" y="0"/>
            <a:chExt cx="1044939" cy="810658"/>
          </a:xfrm>
        </p:grpSpPr>
        <p:sp>
          <p:nvSpPr>
            <p:cNvPr id="183" name="Forma"/>
            <p:cNvSpPr/>
            <p:nvPr/>
          </p:nvSpPr>
          <p:spPr>
            <a:xfrm rot="6883426">
              <a:off x="292282" y="-63876"/>
              <a:ext cx="460376" cy="9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056"/>
                    <a:pt x="21600" y="9059"/>
                  </a:cubicBezTo>
                  <a:lnTo>
                    <a:pt x="21600" y="11708"/>
                  </a:lnTo>
                  <a:cubicBezTo>
                    <a:pt x="21600" y="15839"/>
                    <a:pt x="14937" y="19447"/>
                    <a:pt x="5400" y="20479"/>
                  </a:cubicBezTo>
                  <a:lnTo>
                    <a:pt x="5400" y="21600"/>
                  </a:lnTo>
                  <a:lnTo>
                    <a:pt x="0" y="19443"/>
                  </a:lnTo>
                  <a:lnTo>
                    <a:pt x="5400" y="16709"/>
                  </a:lnTo>
                  <a:lnTo>
                    <a:pt x="5400" y="17830"/>
                  </a:lnTo>
                  <a:cubicBezTo>
                    <a:pt x="13808" y="16919"/>
                    <a:pt x="20098" y="13986"/>
                    <a:pt x="21368" y="10384"/>
                  </a:cubicBezTo>
                  <a:lnTo>
                    <a:pt x="21368" y="10384"/>
                  </a:lnTo>
                  <a:cubicBezTo>
                    <a:pt x="19801" y="5941"/>
                    <a:pt x="10709" y="2650"/>
                    <a:pt x="0" y="2650"/>
                  </a:cubicBezTo>
                  <a:close/>
                </a:path>
              </a:pathLst>
            </a:custGeom>
            <a:solidFill>
              <a:srgbClr val="5C5C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Forma"/>
            <p:cNvSpPr/>
            <p:nvPr/>
          </p:nvSpPr>
          <p:spPr>
            <a:xfrm rot="6883426">
              <a:off x="487454" y="240860"/>
              <a:ext cx="460376" cy="50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7482"/>
                    <a:pt x="21600" y="16712"/>
                  </a:cubicBezTo>
                  <a:lnTo>
                    <a:pt x="21600" y="21600"/>
                  </a:lnTo>
                  <a:cubicBezTo>
                    <a:pt x="21600" y="12370"/>
                    <a:pt x="11929" y="4888"/>
                    <a:pt x="0" y="4888"/>
                  </a:cubicBezTo>
                  <a:close/>
                </a:path>
              </a:pathLst>
            </a:custGeom>
            <a:solidFill>
              <a:srgbClr val="4A4A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Linea"/>
            <p:cNvSpPr/>
            <p:nvPr/>
          </p:nvSpPr>
          <p:spPr>
            <a:xfrm rot="6883426">
              <a:off x="411172" y="578918"/>
              <a:ext cx="12701" cy="5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371"/>
                    <a:pt x="14381" y="7151"/>
                    <a:pt x="0" y="0"/>
                  </a:cubicBezTo>
                </a:path>
              </a:pathLst>
            </a:custGeom>
            <a:noFill/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7" name="Rettangolo"/>
          <p:cNvSpPr/>
          <p:nvPr/>
        </p:nvSpPr>
        <p:spPr>
          <a:xfrm>
            <a:off x="4643437" y="2060575"/>
            <a:ext cx="649288" cy="409575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HMWK: high molecular weight kininogen"/>
          <p:cNvSpPr txBox="1"/>
          <p:nvPr/>
        </p:nvSpPr>
        <p:spPr>
          <a:xfrm>
            <a:off x="34925" y="5795962"/>
            <a:ext cx="2305050" cy="551518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HMWK: high molecular weight kininogen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rincipali mediatori dell’infiammazione di origine cellulare"/>
          <p:cNvSpPr txBox="1"/>
          <p:nvPr/>
        </p:nvSpPr>
        <p:spPr>
          <a:xfrm>
            <a:off x="45719" y="48314"/>
            <a:ext cx="9052562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Principali mediatori dell’infiammazione di origine </a:t>
            </a:r>
            <a:r>
              <a:rPr u="sng"/>
              <a:t>cellulare</a:t>
            </a:r>
          </a:p>
        </p:txBody>
      </p:sp>
      <p:sp>
        <p:nvSpPr>
          <p:cNvPr id="191" name="Amine vasoattive [istamina, serotonina]…"/>
          <p:cNvSpPr txBox="1"/>
          <p:nvPr/>
        </p:nvSpPr>
        <p:spPr>
          <a:xfrm>
            <a:off x="369570" y="1628775"/>
            <a:ext cx="8188960" cy="4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AutoNum type="arabicPeriod" startAt="1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Amine vasoattive [istamina, serotonina]</a:t>
            </a:r>
          </a:p>
          <a:p>
            <a:pPr>
              <a:buSzPct val="100000"/>
              <a:buAutoNum type="arabicPeriod" startAt="1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2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Metaboliti dell’acido arachidonico</a:t>
            </a:r>
          </a:p>
          <a:p>
            <a:pPr>
              <a:buSzPct val="100000"/>
              <a:buAutoNum type="arabicPeriod" startAt="2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3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Fattore attivante le piastrine (PAF)</a:t>
            </a:r>
          </a:p>
          <a:p>
            <a:pPr>
              <a:buSzPct val="100000"/>
              <a:buAutoNum type="arabicPeriod" startAt="3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4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Citochine (“infiammatorie” e “immunitarie”)</a:t>
            </a:r>
          </a:p>
          <a:p>
            <a:pPr>
              <a:buSzPct val="100000"/>
              <a:buAutoNum type="arabicPeriod" startAt="4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5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Ossido nitrico (NO)</a:t>
            </a:r>
          </a:p>
        </p:txBody>
      </p:sp>
      <p:sp>
        <p:nvSpPr>
          <p:cNvPr id="192" name="origine lipidica"/>
          <p:cNvSpPr txBox="1"/>
          <p:nvPr/>
        </p:nvSpPr>
        <p:spPr>
          <a:xfrm>
            <a:off x="7488237" y="2989262"/>
            <a:ext cx="1547813" cy="9425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origine lipidica</a:t>
            </a:r>
          </a:p>
        </p:txBody>
      </p:sp>
      <p:sp>
        <p:nvSpPr>
          <p:cNvPr id="193" name="Linea"/>
          <p:cNvSpPr/>
          <p:nvPr/>
        </p:nvSpPr>
        <p:spPr>
          <a:xfrm>
            <a:off x="7164387" y="2852737"/>
            <a:ext cx="144463" cy="122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8972"/>
                </a:lnTo>
                <a:cubicBezTo>
                  <a:pt x="10800" y="9966"/>
                  <a:pt x="15635" y="10772"/>
                  <a:pt x="21600" y="10772"/>
                </a:cubicBezTo>
                <a:cubicBezTo>
                  <a:pt x="15635" y="10772"/>
                  <a:pt x="10800" y="11578"/>
                  <a:pt x="10800" y="12572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0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5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3" grpId="3"/>
      <p:bldP build="p" bldLvl="5" animBg="1" rev="0" advAuto="0" spid="1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ediatori cellulari di origine lipidica"/>
          <p:cNvSpPr txBox="1"/>
          <p:nvPr>
            <p:ph type="title" idx="4294967295"/>
          </p:nvPr>
        </p:nvSpPr>
        <p:spPr>
          <a:xfrm>
            <a:off x="71437" y="115887"/>
            <a:ext cx="9037638" cy="720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Mediatori cellulari di origine </a:t>
            </a:r>
            <a:r>
              <a:rPr u="sng"/>
              <a:t>lipidica</a:t>
            </a:r>
          </a:p>
        </p:txBody>
      </p:sp>
      <p:sp>
        <p:nvSpPr>
          <p:cNvPr id="196" name="Derivati dell’acido arachidonico (AA)…"/>
          <p:cNvSpPr txBox="1"/>
          <p:nvPr>
            <p:ph type="body" idx="4294967295"/>
          </p:nvPr>
        </p:nvSpPr>
        <p:spPr>
          <a:xfrm>
            <a:off x="250825" y="1341437"/>
            <a:ext cx="8713788" cy="4608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Derivati dell’acido arachidonico (AA)</a:t>
            </a: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Fattore attivante le piastrine (</a:t>
            </a:r>
            <a:r>
              <a:rPr>
                <a:solidFill>
                  <a:srgbClr val="FFFF00"/>
                </a:solidFill>
              </a:rPr>
              <a:t>PAF</a:t>
            </a:r>
            <a:r>
              <a:t>; attiva molecole proadesive, chemiotattico, aumento della permeabilità, vasodilatazione)</a:t>
            </a: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AA e PAF derivano dalla scissione di fosfolipidi di membrana operata dalla  </a:t>
            </a:r>
            <a:r>
              <a:rPr>
                <a:solidFill>
                  <a:srgbClr val="FFFF00"/>
                </a:solidFill>
              </a:rPr>
              <a:t>fosfolipasi A2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66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