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notesSlides/notesSlide1.xml" ContentType="application/vnd.openxmlformats-officedocument.presentationml.notesSlide+xml"/>
  <Override PartName="/ppt/media/image19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 b="def" i="def"/>
      <a:tcStyle>
        <a:tcBdr/>
        <a:fill>
          <a:solidFill>
            <a:srgbClr val="F3F9FA"/>
          </a:solidFill>
        </a:fill>
      </a:tcStyle>
    </a:band2H>
    <a:firstCol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Col>
    <a:lastRow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CCCD9"/>
          </a:solidFill>
        </a:fill>
      </a:tcStyle>
    </a:wholeTbl>
    <a:band2H>
      <a:tcTxStyle b="def" i="def"/>
      <a:tcStyle>
        <a:tcBdr/>
        <a:fill>
          <a:solidFill>
            <a:srgbClr val="E7E7ED"/>
          </a:solidFill>
        </a:fill>
      </a:tcStyle>
    </a:band2H>
    <a:firstCol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Relationship Id="rId90" Type="http://schemas.openxmlformats.org/officeDocument/2006/relationships/slide" Target="slides/slide8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2" name="Shape 31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Arial"/>
      </a:defRPr>
    </a:lvl1pPr>
    <a:lvl2pPr indent="228600" latinLnBrk="0">
      <a:defRPr sz="1200">
        <a:latin typeface="+mj-lt"/>
        <a:ea typeface="+mj-ea"/>
        <a:cs typeface="+mj-cs"/>
        <a:sym typeface="Arial"/>
      </a:defRPr>
    </a:lvl2pPr>
    <a:lvl3pPr indent="457200" latinLnBrk="0">
      <a:defRPr sz="1200">
        <a:latin typeface="+mj-lt"/>
        <a:ea typeface="+mj-ea"/>
        <a:cs typeface="+mj-cs"/>
        <a:sym typeface="Arial"/>
      </a:defRPr>
    </a:lvl3pPr>
    <a:lvl4pPr indent="685800" latinLnBrk="0">
      <a:defRPr sz="1200">
        <a:latin typeface="+mj-lt"/>
        <a:ea typeface="+mj-ea"/>
        <a:cs typeface="+mj-cs"/>
        <a:sym typeface="Arial"/>
      </a:defRPr>
    </a:lvl4pPr>
    <a:lvl5pPr indent="914400" latinLnBrk="0">
      <a:defRPr sz="1200">
        <a:latin typeface="+mj-lt"/>
        <a:ea typeface="+mj-ea"/>
        <a:cs typeface="+mj-cs"/>
        <a:sym typeface="Arial"/>
      </a:defRPr>
    </a:lvl5pPr>
    <a:lvl6pPr indent="1143000" latinLnBrk="0">
      <a:defRPr sz="1200">
        <a:latin typeface="+mj-lt"/>
        <a:ea typeface="+mj-ea"/>
        <a:cs typeface="+mj-cs"/>
        <a:sym typeface="Arial"/>
      </a:defRPr>
    </a:lvl6pPr>
    <a:lvl7pPr indent="1371600" latinLnBrk="0">
      <a:defRPr sz="1200">
        <a:latin typeface="+mj-lt"/>
        <a:ea typeface="+mj-ea"/>
        <a:cs typeface="+mj-cs"/>
        <a:sym typeface="Arial"/>
      </a:defRPr>
    </a:lvl7pPr>
    <a:lvl8pPr indent="1600200" latinLnBrk="0">
      <a:defRPr sz="1200">
        <a:latin typeface="+mj-lt"/>
        <a:ea typeface="+mj-ea"/>
        <a:cs typeface="+mj-cs"/>
        <a:sym typeface="Arial"/>
      </a:defRPr>
    </a:lvl8pPr>
    <a:lvl9pPr indent="1828800" latinLnBrk="0">
      <a:defRPr sz="12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77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Shape 76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68" name="Shape 76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1" indent="457200"/>
            <a:r>
              <a:t>X-rays, radioisotopes and nuclear power plants account for &lt;1% of total radiation exposure.   The remainder comes from background radiation – ie. radiaoctive rocks, earth core, cosmic rays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Testo"/>
          <p:cNvSpPr txBox="1"/>
          <p:nvPr>
            <p:ph type="title"/>
          </p:nvPr>
        </p:nvSpPr>
        <p:spPr>
          <a:xfrm>
            <a:off x="685800" y="2130429"/>
            <a:ext cx="7772400" cy="1470026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12" name="Corpo livello uno…"/>
          <p:cNvSpPr txBox="1"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  <a:lvl2pPr marL="0" indent="457189" algn="ctr">
              <a:buSzTx/>
              <a:buNone/>
            </a:lvl2pPr>
            <a:lvl3pPr marL="0" indent="914377" algn="ctr">
              <a:buSzTx/>
              <a:buNone/>
            </a:lvl3pPr>
            <a:lvl4pPr marL="0" indent="1371565" algn="ctr">
              <a:buSzTx/>
              <a:buNone/>
            </a:lvl4pPr>
            <a:lvl5pPr marL="0" indent="1828754" algn="ctr">
              <a:buSzTx/>
              <a:buNone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9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iapositiva titolo">
    <p:bg>
      <p:bgPr>
        <a:gradFill flip="none" rotWithShape="1">
          <a:gsLst>
            <a:gs pos="0">
              <a:srgbClr val="00002F"/>
            </a:gs>
            <a:gs pos="50000">
              <a:srgbClr val="000066"/>
            </a:gs>
            <a:gs pos="100000">
              <a:srgbClr val="00002F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itolo Testo"/>
          <p:cNvSpPr txBox="1"/>
          <p:nvPr>
            <p:ph type="title"/>
          </p:nvPr>
        </p:nvSpPr>
        <p:spPr>
          <a:xfrm>
            <a:off x="685800" y="2130429"/>
            <a:ext cx="7772400" cy="1470026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101" name="Corpo livello uno…"/>
          <p:cNvSpPr txBox="1"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  <a:lvl2pPr marL="0" indent="457189" algn="ctr">
              <a:buSzTx/>
              <a:buNone/>
            </a:lvl2pPr>
            <a:lvl3pPr marL="0" indent="914377" algn="ctr">
              <a:buSzTx/>
              <a:buNone/>
            </a:lvl3pPr>
            <a:lvl4pPr marL="0" indent="1371565" algn="ctr">
              <a:buSzTx/>
              <a:buNone/>
            </a:lvl4pPr>
            <a:lvl5pPr marL="0" indent="1828754" algn="ctr">
              <a:buSzTx/>
              <a:buNone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0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contenuto">
    <p:bg>
      <p:bgPr>
        <a:gradFill flip="none" rotWithShape="1">
          <a:gsLst>
            <a:gs pos="0">
              <a:srgbClr val="00002F"/>
            </a:gs>
            <a:gs pos="50000">
              <a:srgbClr val="000066"/>
            </a:gs>
            <a:gs pos="100000">
              <a:srgbClr val="00002F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110" name="Corpo livello un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1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ntestazione sezione">
    <p:bg>
      <p:bgPr>
        <a:gradFill flip="none" rotWithShape="1">
          <a:gsLst>
            <a:gs pos="0">
              <a:srgbClr val="00002F"/>
            </a:gs>
            <a:gs pos="50000">
              <a:srgbClr val="000066"/>
            </a:gs>
            <a:gs pos="100000">
              <a:srgbClr val="00002F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itolo Testo"/>
          <p:cNvSpPr txBox="1"/>
          <p:nvPr>
            <p:ph type="title"/>
          </p:nvPr>
        </p:nvSpPr>
        <p:spPr>
          <a:xfrm>
            <a:off x="722312" y="4406903"/>
            <a:ext cx="7772401" cy="1362076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/>
            </a:lvl1pPr>
          </a:lstStyle>
          <a:p>
            <a:pPr/>
            <a:r>
              <a:t>Titolo Testo</a:t>
            </a:r>
          </a:p>
        </p:txBody>
      </p:sp>
      <p:sp>
        <p:nvSpPr>
          <p:cNvPr id="119" name="Corpo livello uno…"/>
          <p:cNvSpPr txBox="1"/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None/>
              <a:defRPr sz="2000"/>
            </a:lvl1pPr>
            <a:lvl2pPr marL="0" indent="457189">
              <a:spcBef>
                <a:spcPts val="400"/>
              </a:spcBef>
              <a:buSzTx/>
              <a:buNone/>
              <a:defRPr sz="2000"/>
            </a:lvl2pPr>
            <a:lvl3pPr marL="0" indent="914377">
              <a:spcBef>
                <a:spcPts val="400"/>
              </a:spcBef>
              <a:buSzTx/>
              <a:buNone/>
              <a:defRPr sz="2000"/>
            </a:lvl3pPr>
            <a:lvl4pPr marL="0" indent="1371565">
              <a:spcBef>
                <a:spcPts val="400"/>
              </a:spcBef>
              <a:buSzTx/>
              <a:buNone/>
              <a:defRPr sz="2000"/>
            </a:lvl4pPr>
            <a:lvl5pPr marL="0" indent="1828754">
              <a:spcBef>
                <a:spcPts val="400"/>
              </a:spcBef>
              <a:buSzTx/>
              <a:buNone/>
              <a:defRPr sz="20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2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ue contenuti">
    <p:bg>
      <p:bgPr>
        <a:gradFill flip="none" rotWithShape="1">
          <a:gsLst>
            <a:gs pos="0">
              <a:srgbClr val="00002F"/>
            </a:gs>
            <a:gs pos="50000">
              <a:srgbClr val="000066"/>
            </a:gs>
            <a:gs pos="100000">
              <a:srgbClr val="00002F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128" name="Corpo livello uno…"/>
          <p:cNvSpPr txBox="1"/>
          <p:nvPr>
            <p:ph type="body" sz="half" idx="1"/>
          </p:nvPr>
        </p:nvSpPr>
        <p:spPr>
          <a:xfrm>
            <a:off x="457200" y="1600203"/>
            <a:ext cx="4038600" cy="4525964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55" indent="-333367">
              <a:spcBef>
                <a:spcPts val="600"/>
              </a:spcBef>
              <a:defRPr sz="2800"/>
            </a:lvl2pPr>
            <a:lvl3pPr marL="1234408" indent="-320031">
              <a:spcBef>
                <a:spcPts val="600"/>
              </a:spcBef>
              <a:defRPr sz="2800"/>
            </a:lvl3pPr>
            <a:lvl4pPr marL="1727156" indent="-355590">
              <a:spcBef>
                <a:spcPts val="600"/>
              </a:spcBef>
              <a:defRPr sz="2800"/>
            </a:lvl4pPr>
            <a:lvl5pPr marL="2184345" indent="-355590">
              <a:spcBef>
                <a:spcPts val="600"/>
              </a:spcBef>
              <a:defRPr sz="28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2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fronto">
    <p:bg>
      <p:bgPr>
        <a:gradFill flip="none" rotWithShape="1">
          <a:gsLst>
            <a:gs pos="0">
              <a:srgbClr val="00002F"/>
            </a:gs>
            <a:gs pos="50000">
              <a:srgbClr val="000066"/>
            </a:gs>
            <a:gs pos="100000">
              <a:srgbClr val="00002F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137" name="Corpo livello uno…"/>
          <p:cNvSpPr txBox="1"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None/>
              <a:defRPr b="1" sz="2400"/>
            </a:lvl1pPr>
            <a:lvl2pPr marL="0" indent="457189">
              <a:spcBef>
                <a:spcPts val="500"/>
              </a:spcBef>
              <a:buSzTx/>
              <a:buNone/>
              <a:defRPr b="1" sz="2400"/>
            </a:lvl2pPr>
            <a:lvl3pPr marL="0" indent="914377">
              <a:spcBef>
                <a:spcPts val="500"/>
              </a:spcBef>
              <a:buSzTx/>
              <a:buNone/>
              <a:defRPr b="1" sz="2400"/>
            </a:lvl3pPr>
            <a:lvl4pPr marL="0" indent="1371565">
              <a:spcBef>
                <a:spcPts val="500"/>
              </a:spcBef>
              <a:buSzTx/>
              <a:buNone/>
              <a:defRPr b="1" sz="2400"/>
            </a:lvl4pPr>
            <a:lvl5pPr marL="0" indent="1828754">
              <a:spcBef>
                <a:spcPts val="500"/>
              </a:spcBef>
              <a:buSzTx/>
              <a:buNone/>
              <a:defRPr b="1" sz="24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8" name="Segnaposto testo 4"/>
          <p:cNvSpPr/>
          <p:nvPr>
            <p:ph type="body" sz="quarter" idx="21"/>
          </p:nvPr>
        </p:nvSpPr>
        <p:spPr>
          <a:xfrm>
            <a:off x="4645026" y="1535112"/>
            <a:ext cx="4041776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None/>
              <a:defRPr b="1" sz="2400"/>
            </a:pPr>
          </a:p>
        </p:txBody>
      </p:sp>
      <p:sp>
        <p:nvSpPr>
          <p:cNvPr id="13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olo titolo">
    <p:bg>
      <p:bgPr>
        <a:gradFill flip="none" rotWithShape="1">
          <a:gsLst>
            <a:gs pos="0">
              <a:srgbClr val="00002F"/>
            </a:gs>
            <a:gs pos="50000">
              <a:srgbClr val="000066"/>
            </a:gs>
            <a:gs pos="100000">
              <a:srgbClr val="00002F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14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uota">
    <p:bg>
      <p:bgPr>
        <a:gradFill flip="none" rotWithShape="1">
          <a:gsLst>
            <a:gs pos="0">
              <a:srgbClr val="00002F"/>
            </a:gs>
            <a:gs pos="50000">
              <a:srgbClr val="000066"/>
            </a:gs>
            <a:gs pos="100000">
              <a:srgbClr val="00002F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uto con didascalia">
    <p:bg>
      <p:bgPr>
        <a:gradFill flip="none" rotWithShape="1">
          <a:gsLst>
            <a:gs pos="0">
              <a:srgbClr val="00002F"/>
            </a:gs>
            <a:gs pos="50000">
              <a:srgbClr val="000066"/>
            </a:gs>
            <a:gs pos="100000">
              <a:srgbClr val="00002F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itolo Testo"/>
          <p:cNvSpPr txBox="1"/>
          <p:nvPr>
            <p:ph type="title"/>
          </p:nvPr>
        </p:nvSpPr>
        <p:spPr>
          <a:xfrm>
            <a:off x="457201" y="273050"/>
            <a:ext cx="3008315" cy="1162050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Titolo Testo</a:t>
            </a:r>
          </a:p>
        </p:txBody>
      </p:sp>
      <p:sp>
        <p:nvSpPr>
          <p:cNvPr id="162" name="Corpo livello uno…"/>
          <p:cNvSpPr txBox="1"/>
          <p:nvPr>
            <p:ph type="body" idx="1"/>
          </p:nvPr>
        </p:nvSpPr>
        <p:spPr>
          <a:xfrm>
            <a:off x="3575050" y="273053"/>
            <a:ext cx="5111750" cy="5853114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63" name="Segnaposto testo 3"/>
          <p:cNvSpPr/>
          <p:nvPr>
            <p:ph type="body" sz="half" idx="21"/>
          </p:nvPr>
        </p:nvSpPr>
        <p:spPr>
          <a:xfrm>
            <a:off x="457201" y="1435103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None/>
              <a:defRPr sz="1400"/>
            </a:pPr>
          </a:p>
        </p:txBody>
      </p:sp>
      <p:sp>
        <p:nvSpPr>
          <p:cNvPr id="16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mmagine con didascalia">
    <p:bg>
      <p:bgPr>
        <a:gradFill flip="none" rotWithShape="1">
          <a:gsLst>
            <a:gs pos="0">
              <a:srgbClr val="00002F"/>
            </a:gs>
            <a:gs pos="50000">
              <a:srgbClr val="000066"/>
            </a:gs>
            <a:gs pos="100000">
              <a:srgbClr val="00002F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itolo Testo"/>
          <p:cNvSpPr txBox="1"/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Titolo Testo</a:t>
            </a:r>
          </a:p>
        </p:txBody>
      </p:sp>
      <p:sp>
        <p:nvSpPr>
          <p:cNvPr id="172" name="Segnaposto immagine 2"/>
          <p:cNvSpPr/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73" name="Corpo livello uno…"/>
          <p:cNvSpPr txBox="1"/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None/>
              <a:defRPr sz="1400"/>
            </a:lvl1pPr>
            <a:lvl2pPr marL="0" indent="457189">
              <a:spcBef>
                <a:spcPts val="300"/>
              </a:spcBef>
              <a:buSzTx/>
              <a:buNone/>
              <a:defRPr sz="1400"/>
            </a:lvl2pPr>
            <a:lvl3pPr marL="0" indent="914377">
              <a:spcBef>
                <a:spcPts val="300"/>
              </a:spcBef>
              <a:buSzTx/>
              <a:buNone/>
              <a:defRPr sz="1400"/>
            </a:lvl3pPr>
            <a:lvl4pPr marL="0" indent="1371565">
              <a:spcBef>
                <a:spcPts val="300"/>
              </a:spcBef>
              <a:buSzTx/>
              <a:buNone/>
              <a:defRPr sz="1400"/>
            </a:lvl4pPr>
            <a:lvl5pPr marL="0" indent="1828754">
              <a:spcBef>
                <a:spcPts val="300"/>
              </a:spcBef>
              <a:buSzTx/>
              <a:buNone/>
              <a:defRPr sz="14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7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21" name="Corpo livello un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tabella">
    <p:bg>
      <p:bgPr>
        <a:gradFill flip="none" rotWithShape="1">
          <a:gsLst>
            <a:gs pos="0">
              <a:srgbClr val="00002F"/>
            </a:gs>
            <a:gs pos="50000">
              <a:srgbClr val="000066"/>
            </a:gs>
            <a:gs pos="100000">
              <a:srgbClr val="00002F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18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bg>
      <p:bgPr>
        <a:solidFill>
          <a:schemeClr val="accent3">
            <a:lumOff val="44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itolo Testo"/>
          <p:cNvSpPr txBox="1"/>
          <p:nvPr>
            <p:ph type="title"/>
          </p:nvPr>
        </p:nvSpPr>
        <p:spPr>
          <a:xfrm>
            <a:off x="685514" y="2130523"/>
            <a:ext cx="7772977" cy="1469372"/>
          </a:xfrm>
          <a:prstGeom prst="rect">
            <a:avLst/>
          </a:prstGeom>
        </p:spPr>
        <p:txBody>
          <a:bodyPr lIns="45714" tIns="45714" rIns="45714" bIns="45714"/>
          <a:lstStyle>
            <a:lvl1pPr defTabSz="914584"/>
          </a:lstStyle>
          <a:p>
            <a:pPr/>
            <a:r>
              <a:t>Titolo Testo</a:t>
            </a:r>
          </a:p>
        </p:txBody>
      </p:sp>
      <p:sp>
        <p:nvSpPr>
          <p:cNvPr id="190" name="Corpo livello uno…"/>
          <p:cNvSpPr txBox="1"/>
          <p:nvPr>
            <p:ph type="body" sz="quarter" idx="1"/>
          </p:nvPr>
        </p:nvSpPr>
        <p:spPr>
          <a:xfrm>
            <a:off x="1371023" y="3885643"/>
            <a:ext cx="6401955" cy="1753722"/>
          </a:xfrm>
          <a:prstGeom prst="rect">
            <a:avLst/>
          </a:prstGeom>
        </p:spPr>
        <p:txBody>
          <a:bodyPr lIns="45714" tIns="45714" rIns="45714" bIns="45714"/>
          <a:lstStyle>
            <a:lvl1pPr marL="0" indent="0" algn="ctr" defTabSz="914584">
              <a:buSzTx/>
              <a:buNone/>
            </a:lvl1pPr>
            <a:lvl2pPr marL="0" indent="410279" algn="ctr" defTabSz="914584">
              <a:buSzTx/>
              <a:buNone/>
            </a:lvl2pPr>
            <a:lvl3pPr marL="0" indent="820562" algn="ctr" defTabSz="914584">
              <a:buSzTx/>
              <a:buNone/>
            </a:lvl3pPr>
            <a:lvl4pPr marL="0" indent="1230843" algn="ctr" defTabSz="914584">
              <a:buSzTx/>
              <a:buNone/>
            </a:lvl4pPr>
            <a:lvl5pPr marL="0" indent="1641124" algn="ctr" defTabSz="914584">
              <a:buSzTx/>
              <a:buNone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91" name="Numero diapositiva"/>
          <p:cNvSpPr txBox="1"/>
          <p:nvPr>
            <p:ph type="sldNum" sz="quarter" idx="2"/>
          </p:nvPr>
        </p:nvSpPr>
        <p:spPr>
          <a:xfrm>
            <a:off x="8384617" y="6245878"/>
            <a:ext cx="301897" cy="288813"/>
          </a:xfrm>
          <a:prstGeom prst="rect">
            <a:avLst/>
          </a:prstGeom>
        </p:spPr>
        <p:txBody>
          <a:bodyPr lIns="45714" tIns="45714" rIns="45714" bIns="45714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bg>
      <p:bgPr>
        <a:solidFill>
          <a:schemeClr val="accent3">
            <a:lumOff val="44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itolo Testo"/>
          <p:cNvSpPr txBox="1"/>
          <p:nvPr>
            <p:ph type="title"/>
          </p:nvPr>
        </p:nvSpPr>
        <p:spPr>
          <a:xfrm>
            <a:off x="457491" y="274543"/>
            <a:ext cx="8229024" cy="1143001"/>
          </a:xfrm>
          <a:prstGeom prst="rect">
            <a:avLst/>
          </a:prstGeom>
        </p:spPr>
        <p:txBody>
          <a:bodyPr lIns="45714" tIns="45714" rIns="45714" bIns="45714"/>
          <a:lstStyle>
            <a:lvl1pPr defTabSz="914584"/>
          </a:lstStyle>
          <a:p>
            <a:pPr/>
            <a:r>
              <a:t>Titolo Testo</a:t>
            </a:r>
          </a:p>
        </p:txBody>
      </p:sp>
      <p:sp>
        <p:nvSpPr>
          <p:cNvPr id="199" name="Corpo livello uno…"/>
          <p:cNvSpPr txBox="1"/>
          <p:nvPr>
            <p:ph type="body" idx="1"/>
          </p:nvPr>
        </p:nvSpPr>
        <p:spPr>
          <a:xfrm>
            <a:off x="457491" y="1599639"/>
            <a:ext cx="8229024" cy="4527177"/>
          </a:xfrm>
          <a:prstGeom prst="rect">
            <a:avLst/>
          </a:prstGeom>
        </p:spPr>
        <p:txBody>
          <a:bodyPr lIns="45714" tIns="45714" rIns="45714" bIns="45714"/>
          <a:lstStyle>
            <a:lvl1pPr marL="343325" indent="-343325" defTabSz="914584"/>
            <a:lvl2pPr marL="782913" indent="-325620" defTabSz="914584"/>
            <a:lvl3pPr marL="1218495" indent="-303912" defTabSz="914584"/>
            <a:lvl4pPr marL="1736572" indent="-364694" defTabSz="914584"/>
            <a:lvl5pPr marL="2193863" indent="-364694" defTabSz="914584"/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00" name="Numero diapositiva"/>
          <p:cNvSpPr txBox="1"/>
          <p:nvPr>
            <p:ph type="sldNum" sz="quarter" idx="2"/>
          </p:nvPr>
        </p:nvSpPr>
        <p:spPr>
          <a:xfrm>
            <a:off x="8384617" y="6245878"/>
            <a:ext cx="301897" cy="288813"/>
          </a:xfrm>
          <a:prstGeom prst="rect">
            <a:avLst/>
          </a:prstGeom>
        </p:spPr>
        <p:txBody>
          <a:bodyPr lIns="45714" tIns="45714" rIns="45714" bIns="45714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bg>
      <p:bgPr>
        <a:solidFill>
          <a:schemeClr val="accent3">
            <a:lumOff val="44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itolo Testo"/>
          <p:cNvSpPr txBox="1"/>
          <p:nvPr>
            <p:ph type="title"/>
          </p:nvPr>
        </p:nvSpPr>
        <p:spPr>
          <a:xfrm>
            <a:off x="723034" y="4406713"/>
            <a:ext cx="7771536" cy="1362917"/>
          </a:xfrm>
          <a:prstGeom prst="rect">
            <a:avLst/>
          </a:prstGeom>
        </p:spPr>
        <p:txBody>
          <a:bodyPr lIns="45714" tIns="45714" rIns="45714" bIns="45714" anchor="t"/>
          <a:lstStyle>
            <a:lvl1pPr algn="l" defTabSz="914584">
              <a:defRPr b="1" cap="all" sz="3600"/>
            </a:lvl1pPr>
          </a:lstStyle>
          <a:p>
            <a:pPr/>
            <a:r>
              <a:t>Titolo Testo</a:t>
            </a:r>
          </a:p>
        </p:txBody>
      </p:sp>
      <p:sp>
        <p:nvSpPr>
          <p:cNvPr id="208" name="Corpo livello uno…"/>
          <p:cNvSpPr txBox="1"/>
          <p:nvPr>
            <p:ph type="body" sz="quarter" idx="1"/>
          </p:nvPr>
        </p:nvSpPr>
        <p:spPr>
          <a:xfrm>
            <a:off x="723034" y="2906526"/>
            <a:ext cx="7771536" cy="1500188"/>
          </a:xfrm>
          <a:prstGeom prst="rect">
            <a:avLst/>
          </a:prstGeom>
        </p:spPr>
        <p:txBody>
          <a:bodyPr lIns="45714" tIns="45714" rIns="45714" bIns="45714" anchor="b"/>
          <a:lstStyle>
            <a:lvl1pPr marL="0" indent="0" defTabSz="914584">
              <a:spcBef>
                <a:spcPts val="400"/>
              </a:spcBef>
              <a:buSzTx/>
              <a:buNone/>
              <a:defRPr sz="1800"/>
            </a:lvl1pPr>
            <a:lvl2pPr marL="0" indent="410279" defTabSz="914584">
              <a:spcBef>
                <a:spcPts val="400"/>
              </a:spcBef>
              <a:buSzTx/>
              <a:buNone/>
              <a:defRPr sz="1800"/>
            </a:lvl2pPr>
            <a:lvl3pPr marL="0" indent="820562" defTabSz="914584">
              <a:spcBef>
                <a:spcPts val="400"/>
              </a:spcBef>
              <a:buSzTx/>
              <a:buNone/>
              <a:defRPr sz="1800"/>
            </a:lvl3pPr>
            <a:lvl4pPr marL="0" indent="1230843" defTabSz="914584">
              <a:spcBef>
                <a:spcPts val="400"/>
              </a:spcBef>
              <a:buSzTx/>
              <a:buNone/>
              <a:defRPr sz="1800"/>
            </a:lvl4pPr>
            <a:lvl5pPr marL="0" indent="1641124" defTabSz="914584">
              <a:spcBef>
                <a:spcPts val="400"/>
              </a:spcBef>
              <a:buSzTx/>
              <a:buNone/>
              <a:defRPr sz="18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09" name="Numero diapositiva"/>
          <p:cNvSpPr txBox="1"/>
          <p:nvPr>
            <p:ph type="sldNum" sz="quarter" idx="2"/>
          </p:nvPr>
        </p:nvSpPr>
        <p:spPr>
          <a:xfrm>
            <a:off x="8384617" y="6245878"/>
            <a:ext cx="301897" cy="288813"/>
          </a:xfrm>
          <a:prstGeom prst="rect">
            <a:avLst/>
          </a:prstGeom>
        </p:spPr>
        <p:txBody>
          <a:bodyPr lIns="45714" tIns="45714" rIns="45714" bIns="45714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bg>
      <p:bgPr>
        <a:solidFill>
          <a:schemeClr val="accent3">
            <a:lumOff val="44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itolo Testo"/>
          <p:cNvSpPr txBox="1"/>
          <p:nvPr>
            <p:ph type="title"/>
          </p:nvPr>
        </p:nvSpPr>
        <p:spPr>
          <a:xfrm>
            <a:off x="457491" y="274543"/>
            <a:ext cx="8229024" cy="1143001"/>
          </a:xfrm>
          <a:prstGeom prst="rect">
            <a:avLst/>
          </a:prstGeom>
        </p:spPr>
        <p:txBody>
          <a:bodyPr lIns="45714" tIns="45714" rIns="45714" bIns="45714"/>
          <a:lstStyle>
            <a:lvl1pPr defTabSz="914584"/>
          </a:lstStyle>
          <a:p>
            <a:pPr/>
            <a:r>
              <a:t>Titolo Testo</a:t>
            </a:r>
          </a:p>
        </p:txBody>
      </p:sp>
      <p:sp>
        <p:nvSpPr>
          <p:cNvPr id="217" name="Corpo livello uno…"/>
          <p:cNvSpPr txBox="1"/>
          <p:nvPr>
            <p:ph type="body" sz="half" idx="1"/>
          </p:nvPr>
        </p:nvSpPr>
        <p:spPr>
          <a:xfrm>
            <a:off x="457488" y="1599639"/>
            <a:ext cx="4045239" cy="4527177"/>
          </a:xfrm>
          <a:prstGeom prst="rect">
            <a:avLst/>
          </a:prstGeom>
        </p:spPr>
        <p:txBody>
          <a:bodyPr lIns="45714" tIns="45714" rIns="45714" bIns="45714"/>
          <a:lstStyle>
            <a:lvl1pPr marL="343325" indent="-343325" defTabSz="914584">
              <a:spcBef>
                <a:spcPts val="600"/>
              </a:spcBef>
              <a:defRPr sz="2500"/>
            </a:lvl1pPr>
            <a:lvl2pPr marL="781063" indent="-323770" defTabSz="914584">
              <a:spcBef>
                <a:spcPts val="600"/>
              </a:spcBef>
              <a:defRPr sz="2500"/>
            </a:lvl2pPr>
            <a:lvl3pPr marL="1231158" indent="-316575" defTabSz="914584">
              <a:spcBef>
                <a:spcPts val="600"/>
              </a:spcBef>
              <a:defRPr sz="2500"/>
            </a:lvl3pPr>
            <a:lvl4pPr marL="1728024" indent="-356146" defTabSz="914584">
              <a:spcBef>
                <a:spcPts val="600"/>
              </a:spcBef>
              <a:defRPr sz="2500"/>
            </a:lvl4pPr>
            <a:lvl5pPr marL="2185315" indent="-356146" defTabSz="914584">
              <a:spcBef>
                <a:spcPts val="600"/>
              </a:spcBef>
              <a:defRPr sz="25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18" name="Numero diapositiva"/>
          <p:cNvSpPr txBox="1"/>
          <p:nvPr>
            <p:ph type="sldNum" sz="quarter" idx="2"/>
          </p:nvPr>
        </p:nvSpPr>
        <p:spPr>
          <a:xfrm>
            <a:off x="8384617" y="6245878"/>
            <a:ext cx="301897" cy="288813"/>
          </a:xfrm>
          <a:prstGeom prst="rect">
            <a:avLst/>
          </a:prstGeom>
        </p:spPr>
        <p:txBody>
          <a:bodyPr lIns="45714" tIns="45714" rIns="45714" bIns="45714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bg>
      <p:bgPr>
        <a:solidFill>
          <a:schemeClr val="accent3">
            <a:lumOff val="44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Titolo Testo"/>
          <p:cNvSpPr txBox="1"/>
          <p:nvPr>
            <p:ph type="title"/>
          </p:nvPr>
        </p:nvSpPr>
        <p:spPr>
          <a:xfrm>
            <a:off x="457491" y="274543"/>
            <a:ext cx="8229024" cy="1143001"/>
          </a:xfrm>
          <a:prstGeom prst="rect">
            <a:avLst/>
          </a:prstGeom>
        </p:spPr>
        <p:txBody>
          <a:bodyPr lIns="45714" tIns="45714" rIns="45714" bIns="45714"/>
          <a:lstStyle>
            <a:lvl1pPr defTabSz="914584"/>
          </a:lstStyle>
          <a:p>
            <a:pPr/>
            <a:r>
              <a:t>Titolo Testo</a:t>
            </a:r>
          </a:p>
        </p:txBody>
      </p:sp>
      <p:sp>
        <p:nvSpPr>
          <p:cNvPr id="226" name="Corpo livello uno…"/>
          <p:cNvSpPr txBox="1"/>
          <p:nvPr>
            <p:ph type="body" sz="quarter" idx="1"/>
          </p:nvPr>
        </p:nvSpPr>
        <p:spPr>
          <a:xfrm>
            <a:off x="457491" y="1535206"/>
            <a:ext cx="4039466" cy="640137"/>
          </a:xfrm>
          <a:prstGeom prst="rect">
            <a:avLst/>
          </a:prstGeom>
        </p:spPr>
        <p:txBody>
          <a:bodyPr lIns="45714" tIns="45714" rIns="45714" bIns="45714" anchor="b"/>
          <a:lstStyle>
            <a:lvl1pPr marL="0" indent="0" defTabSz="914584">
              <a:spcBef>
                <a:spcPts val="500"/>
              </a:spcBef>
              <a:buSzTx/>
              <a:buNone/>
              <a:defRPr b="1" sz="2200"/>
            </a:lvl1pPr>
            <a:lvl2pPr marL="0" indent="410279" defTabSz="914584">
              <a:spcBef>
                <a:spcPts val="500"/>
              </a:spcBef>
              <a:buSzTx/>
              <a:buNone/>
              <a:defRPr b="1" sz="2200"/>
            </a:lvl2pPr>
            <a:lvl3pPr marL="0" indent="820562" defTabSz="914584">
              <a:spcBef>
                <a:spcPts val="500"/>
              </a:spcBef>
              <a:buSzTx/>
              <a:buNone/>
              <a:defRPr b="1" sz="2200"/>
            </a:lvl3pPr>
            <a:lvl4pPr marL="0" indent="1230843" defTabSz="914584">
              <a:spcBef>
                <a:spcPts val="500"/>
              </a:spcBef>
              <a:buSzTx/>
              <a:buNone/>
              <a:defRPr b="1" sz="2200"/>
            </a:lvl4pPr>
            <a:lvl5pPr marL="0" indent="1641124" defTabSz="914584">
              <a:spcBef>
                <a:spcPts val="500"/>
              </a:spcBef>
              <a:buSzTx/>
              <a:buNone/>
              <a:defRPr b="1" sz="22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27" name="Text Placeholder 4"/>
          <p:cNvSpPr/>
          <p:nvPr>
            <p:ph type="body" sz="quarter" idx="21"/>
          </p:nvPr>
        </p:nvSpPr>
        <p:spPr>
          <a:xfrm>
            <a:off x="4645604" y="1535206"/>
            <a:ext cx="4040910" cy="640137"/>
          </a:xfrm>
          <a:prstGeom prst="rect">
            <a:avLst/>
          </a:prstGeom>
        </p:spPr>
        <p:txBody>
          <a:bodyPr lIns="45714" tIns="45714" rIns="45714" bIns="45714" anchor="b"/>
          <a:lstStyle/>
          <a:p>
            <a:pPr marL="0" indent="0" defTabSz="914584">
              <a:spcBef>
                <a:spcPts val="500"/>
              </a:spcBef>
              <a:buSzTx/>
              <a:buNone/>
              <a:defRPr b="1" sz="2200"/>
            </a:pPr>
          </a:p>
        </p:txBody>
      </p:sp>
      <p:sp>
        <p:nvSpPr>
          <p:cNvPr id="228" name="Numero diapositiva"/>
          <p:cNvSpPr txBox="1"/>
          <p:nvPr>
            <p:ph type="sldNum" sz="quarter" idx="2"/>
          </p:nvPr>
        </p:nvSpPr>
        <p:spPr>
          <a:xfrm>
            <a:off x="8384617" y="6245878"/>
            <a:ext cx="301897" cy="288813"/>
          </a:xfrm>
          <a:prstGeom prst="rect">
            <a:avLst/>
          </a:prstGeom>
        </p:spPr>
        <p:txBody>
          <a:bodyPr lIns="45714" tIns="45714" rIns="45714" bIns="45714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bg>
      <p:bgPr>
        <a:solidFill>
          <a:schemeClr val="accent3">
            <a:lumOff val="44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itolo Testo"/>
          <p:cNvSpPr txBox="1"/>
          <p:nvPr>
            <p:ph type="title"/>
          </p:nvPr>
        </p:nvSpPr>
        <p:spPr>
          <a:xfrm>
            <a:off x="457491" y="274543"/>
            <a:ext cx="8229024" cy="1143001"/>
          </a:xfrm>
          <a:prstGeom prst="rect">
            <a:avLst/>
          </a:prstGeom>
        </p:spPr>
        <p:txBody>
          <a:bodyPr lIns="45714" tIns="45714" rIns="45714" bIns="45714"/>
          <a:lstStyle>
            <a:lvl1pPr defTabSz="914584"/>
          </a:lstStyle>
          <a:p>
            <a:pPr/>
            <a:r>
              <a:t>Titolo Testo</a:t>
            </a:r>
          </a:p>
        </p:txBody>
      </p:sp>
      <p:sp>
        <p:nvSpPr>
          <p:cNvPr id="236" name="Numero diapositiva"/>
          <p:cNvSpPr txBox="1"/>
          <p:nvPr>
            <p:ph type="sldNum" sz="quarter" idx="2"/>
          </p:nvPr>
        </p:nvSpPr>
        <p:spPr>
          <a:xfrm>
            <a:off x="8384617" y="6245878"/>
            <a:ext cx="301897" cy="288813"/>
          </a:xfrm>
          <a:prstGeom prst="rect">
            <a:avLst/>
          </a:prstGeom>
        </p:spPr>
        <p:txBody>
          <a:bodyPr lIns="45714" tIns="45714" rIns="45714" bIns="45714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chemeClr val="accent3">
            <a:lumOff val="44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Numero diapositiva"/>
          <p:cNvSpPr txBox="1"/>
          <p:nvPr>
            <p:ph type="sldNum" sz="quarter" idx="2"/>
          </p:nvPr>
        </p:nvSpPr>
        <p:spPr>
          <a:xfrm>
            <a:off x="8384617" y="6245878"/>
            <a:ext cx="301897" cy="288813"/>
          </a:xfrm>
          <a:prstGeom prst="rect">
            <a:avLst/>
          </a:prstGeom>
        </p:spPr>
        <p:txBody>
          <a:bodyPr lIns="45714" tIns="45714" rIns="45714" bIns="45714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bg>
      <p:bgPr>
        <a:solidFill>
          <a:schemeClr val="accent3">
            <a:lumOff val="44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itolo Testo"/>
          <p:cNvSpPr txBox="1"/>
          <p:nvPr>
            <p:ph type="title"/>
          </p:nvPr>
        </p:nvSpPr>
        <p:spPr>
          <a:xfrm>
            <a:off x="457491" y="273144"/>
            <a:ext cx="3007592" cy="1162611"/>
          </a:xfrm>
          <a:prstGeom prst="rect">
            <a:avLst/>
          </a:prstGeom>
        </p:spPr>
        <p:txBody>
          <a:bodyPr lIns="45714" tIns="45714" rIns="45714" bIns="45714" anchor="b"/>
          <a:lstStyle>
            <a:lvl1pPr algn="l" defTabSz="914584">
              <a:defRPr b="1" sz="1800"/>
            </a:lvl1pPr>
          </a:lstStyle>
          <a:p>
            <a:pPr/>
            <a:r>
              <a:t>Titolo Testo</a:t>
            </a:r>
          </a:p>
        </p:txBody>
      </p:sp>
      <p:sp>
        <p:nvSpPr>
          <p:cNvPr id="251" name="Corpo livello uno…"/>
          <p:cNvSpPr txBox="1"/>
          <p:nvPr>
            <p:ph type="body" idx="1"/>
          </p:nvPr>
        </p:nvSpPr>
        <p:spPr>
          <a:xfrm>
            <a:off x="3574762" y="273144"/>
            <a:ext cx="5111751" cy="5853673"/>
          </a:xfrm>
          <a:prstGeom prst="rect">
            <a:avLst/>
          </a:prstGeom>
        </p:spPr>
        <p:txBody>
          <a:bodyPr lIns="45714" tIns="45714" rIns="45714" bIns="45714"/>
          <a:lstStyle>
            <a:lvl1pPr marL="343325" indent="-343325" defTabSz="914584">
              <a:spcBef>
                <a:spcPts val="600"/>
              </a:spcBef>
              <a:defRPr sz="2900"/>
            </a:lvl1pPr>
            <a:lvl2pPr marL="787797" indent="-330504" defTabSz="914584">
              <a:spcBef>
                <a:spcPts val="600"/>
              </a:spcBef>
              <a:defRPr sz="2900"/>
            </a:lvl2pPr>
            <a:lvl3pPr marL="1215042" indent="-300458" defTabSz="914584">
              <a:spcBef>
                <a:spcPts val="600"/>
              </a:spcBef>
              <a:defRPr sz="2900"/>
            </a:lvl3pPr>
            <a:lvl4pPr marL="1739105" indent="-367227" defTabSz="914584">
              <a:spcBef>
                <a:spcPts val="600"/>
              </a:spcBef>
              <a:defRPr sz="2900"/>
            </a:lvl4pPr>
            <a:lvl5pPr marL="2196395" indent="-367227" defTabSz="914584">
              <a:spcBef>
                <a:spcPts val="600"/>
              </a:spcBef>
              <a:defRPr sz="29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52" name="Text Placeholder 3"/>
          <p:cNvSpPr/>
          <p:nvPr>
            <p:ph type="body" sz="half" idx="21"/>
          </p:nvPr>
        </p:nvSpPr>
        <p:spPr>
          <a:xfrm>
            <a:off x="457491" y="1435754"/>
            <a:ext cx="3007592" cy="4691064"/>
          </a:xfrm>
          <a:prstGeom prst="rect">
            <a:avLst/>
          </a:prstGeom>
        </p:spPr>
        <p:txBody>
          <a:bodyPr lIns="45714" tIns="45714" rIns="45714" bIns="45714"/>
          <a:lstStyle/>
          <a:p>
            <a:pPr marL="0" indent="0" defTabSz="914584">
              <a:spcBef>
                <a:spcPts val="300"/>
              </a:spcBef>
              <a:buSzTx/>
              <a:buNone/>
              <a:defRPr sz="1300"/>
            </a:pPr>
          </a:p>
        </p:txBody>
      </p:sp>
      <p:sp>
        <p:nvSpPr>
          <p:cNvPr id="253" name="Numero diapositiva"/>
          <p:cNvSpPr txBox="1"/>
          <p:nvPr>
            <p:ph type="sldNum" sz="quarter" idx="2"/>
          </p:nvPr>
        </p:nvSpPr>
        <p:spPr>
          <a:xfrm>
            <a:off x="8384617" y="6245878"/>
            <a:ext cx="301897" cy="288813"/>
          </a:xfrm>
          <a:prstGeom prst="rect">
            <a:avLst/>
          </a:prstGeom>
        </p:spPr>
        <p:txBody>
          <a:bodyPr lIns="45714" tIns="45714" rIns="45714" bIns="45714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bg>
      <p:bgPr>
        <a:solidFill>
          <a:schemeClr val="accent3">
            <a:lumOff val="44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Titolo Testo"/>
          <p:cNvSpPr txBox="1"/>
          <p:nvPr>
            <p:ph type="title"/>
          </p:nvPr>
        </p:nvSpPr>
        <p:spPr>
          <a:xfrm>
            <a:off x="1792434" y="4800324"/>
            <a:ext cx="5486978" cy="567298"/>
          </a:xfrm>
          <a:prstGeom prst="rect">
            <a:avLst/>
          </a:prstGeom>
        </p:spPr>
        <p:txBody>
          <a:bodyPr lIns="45714" tIns="45714" rIns="45714" bIns="45714" anchor="b"/>
          <a:lstStyle>
            <a:lvl1pPr algn="l" defTabSz="914584">
              <a:defRPr b="1" sz="1800"/>
            </a:lvl1pPr>
          </a:lstStyle>
          <a:p>
            <a:pPr/>
            <a:r>
              <a:t>Titolo Testo</a:t>
            </a:r>
          </a:p>
        </p:txBody>
      </p:sp>
      <p:sp>
        <p:nvSpPr>
          <p:cNvPr id="261" name="Picture Placeholder 2"/>
          <p:cNvSpPr/>
          <p:nvPr>
            <p:ph type="pic" sz="half" idx="21"/>
          </p:nvPr>
        </p:nvSpPr>
        <p:spPr>
          <a:xfrm>
            <a:off x="1792434" y="612121"/>
            <a:ext cx="5486978" cy="411536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262" name="Corpo livello uno…"/>
          <p:cNvSpPr txBox="1"/>
          <p:nvPr>
            <p:ph type="body" sz="quarter" idx="1"/>
          </p:nvPr>
        </p:nvSpPr>
        <p:spPr>
          <a:xfrm>
            <a:off x="1792434" y="5367618"/>
            <a:ext cx="5486978" cy="804023"/>
          </a:xfrm>
          <a:prstGeom prst="rect">
            <a:avLst/>
          </a:prstGeom>
        </p:spPr>
        <p:txBody>
          <a:bodyPr lIns="45714" tIns="45714" rIns="45714" bIns="45714"/>
          <a:lstStyle>
            <a:lvl1pPr marL="0" indent="0" defTabSz="914584">
              <a:spcBef>
                <a:spcPts val="300"/>
              </a:spcBef>
              <a:buSzTx/>
              <a:buNone/>
              <a:defRPr sz="1300"/>
            </a:lvl1pPr>
            <a:lvl2pPr marL="0" indent="410279" defTabSz="914584">
              <a:spcBef>
                <a:spcPts val="300"/>
              </a:spcBef>
              <a:buSzTx/>
              <a:buNone/>
              <a:defRPr sz="1300"/>
            </a:lvl2pPr>
            <a:lvl3pPr marL="0" indent="820562" defTabSz="914584">
              <a:spcBef>
                <a:spcPts val="300"/>
              </a:spcBef>
              <a:buSzTx/>
              <a:buNone/>
              <a:defRPr sz="1300"/>
            </a:lvl3pPr>
            <a:lvl4pPr marL="0" indent="1230843" defTabSz="914584">
              <a:spcBef>
                <a:spcPts val="300"/>
              </a:spcBef>
              <a:buSzTx/>
              <a:buNone/>
              <a:defRPr sz="1300"/>
            </a:lvl4pPr>
            <a:lvl5pPr marL="0" indent="1641124" defTabSz="914584">
              <a:spcBef>
                <a:spcPts val="300"/>
              </a:spcBef>
              <a:buSzTx/>
              <a:buNone/>
              <a:defRPr sz="13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63" name="Numero diapositiva"/>
          <p:cNvSpPr txBox="1"/>
          <p:nvPr>
            <p:ph type="sldNum" sz="quarter" idx="2"/>
          </p:nvPr>
        </p:nvSpPr>
        <p:spPr>
          <a:xfrm>
            <a:off x="8384617" y="6245878"/>
            <a:ext cx="301897" cy="288813"/>
          </a:xfrm>
          <a:prstGeom prst="rect">
            <a:avLst/>
          </a:prstGeom>
        </p:spPr>
        <p:txBody>
          <a:bodyPr lIns="45714" tIns="45714" rIns="45714" bIns="45714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Testo"/>
          <p:cNvSpPr txBox="1"/>
          <p:nvPr>
            <p:ph type="title"/>
          </p:nvPr>
        </p:nvSpPr>
        <p:spPr>
          <a:xfrm>
            <a:off x="722312" y="4406903"/>
            <a:ext cx="7772401" cy="1362076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/>
            </a:lvl1pPr>
          </a:lstStyle>
          <a:p>
            <a:pPr/>
            <a:r>
              <a:t>Titolo Testo</a:t>
            </a:r>
          </a:p>
        </p:txBody>
      </p:sp>
      <p:sp>
        <p:nvSpPr>
          <p:cNvPr id="30" name="Corpo livello uno…"/>
          <p:cNvSpPr txBox="1"/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None/>
              <a:defRPr sz="2000"/>
            </a:lvl1pPr>
            <a:lvl2pPr marL="0" indent="457189">
              <a:spcBef>
                <a:spcPts val="400"/>
              </a:spcBef>
              <a:buSzTx/>
              <a:buNone/>
              <a:defRPr sz="2000"/>
            </a:lvl2pPr>
            <a:lvl3pPr marL="0" indent="914377">
              <a:spcBef>
                <a:spcPts val="400"/>
              </a:spcBef>
              <a:buSzTx/>
              <a:buNone/>
              <a:defRPr sz="2000"/>
            </a:lvl3pPr>
            <a:lvl4pPr marL="0" indent="1371565">
              <a:spcBef>
                <a:spcPts val="400"/>
              </a:spcBef>
              <a:buSzTx/>
              <a:buNone/>
              <a:defRPr sz="2000"/>
            </a:lvl4pPr>
            <a:lvl5pPr marL="0" indent="1828754">
              <a:spcBef>
                <a:spcPts val="400"/>
              </a:spcBef>
              <a:buSzTx/>
              <a:buNone/>
              <a:defRPr sz="20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27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279" name="Corpo livello uno…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/>
            <a:lvl2pPr marL="783771" indent="-326571"/>
            <a:lvl3pPr marL="1219200" indent="-304800"/>
            <a:lvl4pPr marL="1737360" indent="-365760"/>
            <a:lvl5pPr marL="2194560" indent="-365760"/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8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28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olo titolo">
    <p:bg>
      <p:bgPr>
        <a:gradFill flip="none" rotWithShape="1">
          <a:gsLst>
            <a:gs pos="0">
              <a:srgbClr val="00002F"/>
            </a:gs>
            <a:gs pos="50000">
              <a:srgbClr val="000066"/>
            </a:gs>
            <a:gs pos="100000">
              <a:srgbClr val="00002F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29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Titolo Testo"/>
          <p:cNvSpPr txBox="1"/>
          <p:nvPr>
            <p:ph type="title"/>
          </p:nvPr>
        </p:nvSpPr>
        <p:spPr>
          <a:xfrm>
            <a:off x="685800" y="2130426"/>
            <a:ext cx="7772400" cy="1470026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304" name="Corpo livello uno…"/>
          <p:cNvSpPr txBox="1"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0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39" name="Corpo livello uno…"/>
          <p:cNvSpPr txBox="1"/>
          <p:nvPr>
            <p:ph type="body" sz="half" idx="1"/>
          </p:nvPr>
        </p:nvSpPr>
        <p:spPr>
          <a:xfrm>
            <a:off x="457200" y="1600203"/>
            <a:ext cx="4038600" cy="4525964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55" indent="-333367">
              <a:spcBef>
                <a:spcPts val="600"/>
              </a:spcBef>
              <a:defRPr sz="2800"/>
            </a:lvl2pPr>
            <a:lvl3pPr marL="1234408" indent="-320031">
              <a:spcBef>
                <a:spcPts val="600"/>
              </a:spcBef>
              <a:defRPr sz="2800"/>
            </a:lvl3pPr>
            <a:lvl4pPr marL="1727156" indent="-355590">
              <a:spcBef>
                <a:spcPts val="600"/>
              </a:spcBef>
              <a:defRPr sz="2800"/>
            </a:lvl4pPr>
            <a:lvl5pPr marL="2184345" indent="-355590">
              <a:spcBef>
                <a:spcPts val="600"/>
              </a:spcBef>
              <a:defRPr sz="28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48" name="Corpo livello uno…"/>
          <p:cNvSpPr txBox="1"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None/>
              <a:defRPr b="1" sz="2400"/>
            </a:lvl1pPr>
            <a:lvl2pPr marL="0" indent="457189">
              <a:spcBef>
                <a:spcPts val="500"/>
              </a:spcBef>
              <a:buSzTx/>
              <a:buNone/>
              <a:defRPr b="1" sz="2400"/>
            </a:lvl2pPr>
            <a:lvl3pPr marL="0" indent="914377">
              <a:spcBef>
                <a:spcPts val="500"/>
              </a:spcBef>
              <a:buSzTx/>
              <a:buNone/>
              <a:defRPr b="1" sz="2400"/>
            </a:lvl3pPr>
            <a:lvl4pPr marL="0" indent="1371565">
              <a:spcBef>
                <a:spcPts val="500"/>
              </a:spcBef>
              <a:buSzTx/>
              <a:buNone/>
              <a:defRPr b="1" sz="2400"/>
            </a:lvl4pPr>
            <a:lvl5pPr marL="0" indent="1828754">
              <a:spcBef>
                <a:spcPts val="500"/>
              </a:spcBef>
              <a:buSzTx/>
              <a:buNone/>
              <a:defRPr b="1" sz="24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9" name="Segnaposto testo 4"/>
          <p:cNvSpPr/>
          <p:nvPr>
            <p:ph type="body" sz="quarter" idx="21"/>
          </p:nvPr>
        </p:nvSpPr>
        <p:spPr>
          <a:xfrm>
            <a:off x="4645026" y="1535112"/>
            <a:ext cx="4041776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None/>
              <a:defRPr b="1" sz="2400"/>
            </a:pPr>
          </a:p>
        </p:txBody>
      </p:sp>
      <p:sp>
        <p:nvSpPr>
          <p:cNvPr id="5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5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olo Testo"/>
          <p:cNvSpPr txBox="1"/>
          <p:nvPr>
            <p:ph type="title"/>
          </p:nvPr>
        </p:nvSpPr>
        <p:spPr>
          <a:xfrm>
            <a:off x="457201" y="273050"/>
            <a:ext cx="3008315" cy="1162050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Titolo Testo</a:t>
            </a:r>
          </a:p>
        </p:txBody>
      </p:sp>
      <p:sp>
        <p:nvSpPr>
          <p:cNvPr id="73" name="Corpo livello uno…"/>
          <p:cNvSpPr txBox="1"/>
          <p:nvPr>
            <p:ph type="body" idx="1"/>
          </p:nvPr>
        </p:nvSpPr>
        <p:spPr>
          <a:xfrm>
            <a:off x="3575050" y="273053"/>
            <a:ext cx="5111750" cy="5853114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4" name="Segnaposto testo 3"/>
          <p:cNvSpPr/>
          <p:nvPr>
            <p:ph type="body" sz="half" idx="21"/>
          </p:nvPr>
        </p:nvSpPr>
        <p:spPr>
          <a:xfrm>
            <a:off x="457201" y="1435103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None/>
              <a:defRPr sz="1400"/>
            </a:pPr>
          </a:p>
        </p:txBody>
      </p:sp>
      <p:sp>
        <p:nvSpPr>
          <p:cNvPr id="7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olo Testo"/>
          <p:cNvSpPr txBox="1"/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Titolo Testo</a:t>
            </a:r>
          </a:p>
        </p:txBody>
      </p:sp>
      <p:sp>
        <p:nvSpPr>
          <p:cNvPr id="83" name="Segnaposto immagine 2"/>
          <p:cNvSpPr/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Corpo livello uno…"/>
          <p:cNvSpPr txBox="1"/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None/>
              <a:defRPr sz="1400"/>
            </a:lvl1pPr>
            <a:lvl2pPr marL="0" indent="457189">
              <a:spcBef>
                <a:spcPts val="300"/>
              </a:spcBef>
              <a:buSzTx/>
              <a:buNone/>
              <a:defRPr sz="1400"/>
            </a:lvl2pPr>
            <a:lvl3pPr marL="0" indent="914377">
              <a:spcBef>
                <a:spcPts val="300"/>
              </a:spcBef>
              <a:buSzTx/>
              <a:buNone/>
              <a:defRPr sz="1400"/>
            </a:lvl3pPr>
            <a:lvl4pPr marL="0" indent="1371565">
              <a:spcBef>
                <a:spcPts val="300"/>
              </a:spcBef>
              <a:buSzTx/>
              <a:buNone/>
              <a:defRPr sz="1400"/>
            </a:lvl4pPr>
            <a:lvl5pPr marL="0" indent="1828754">
              <a:spcBef>
                <a:spcPts val="300"/>
              </a:spcBef>
              <a:buSzTx/>
              <a:buNone/>
              <a:defRPr sz="14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33.xml"/><Relationship Id="rId35" Type="http://schemas.openxmlformats.org/officeDocument/2006/relationships/slideLayout" Target="../slideLayouts/slideLayout3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gradFill flip="none" rotWithShape="1">
          <a:gsLst>
            <a:gs pos="0">
              <a:srgbClr val="00002F"/>
            </a:gs>
            <a:gs pos="100000">
              <a:srgbClr val="000066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Testo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3" name="Corpo livello uno…"/>
          <p:cNvSpPr txBox="1"/>
          <p:nvPr>
            <p:ph type="body" idx="1"/>
          </p:nvPr>
        </p:nvSpPr>
        <p:spPr>
          <a:xfrm>
            <a:off x="457200" y="1600203"/>
            <a:ext cx="8229600" cy="4525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 txBox="1"/>
          <p:nvPr>
            <p:ph type="sldNum" sz="quarter" idx="2"/>
          </p:nvPr>
        </p:nvSpPr>
        <p:spPr>
          <a:xfrm>
            <a:off x="8384892" y="6245225"/>
            <a:ext cx="301909" cy="288824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r">
              <a:defRPr sz="14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457189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914377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1371565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1828754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342890" marR="0" indent="-34289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783752" marR="0" indent="-326564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1219168" marR="0" indent="-30479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1737316" marR="0" indent="-36575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2194505" marR="0" indent="-36575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2651693" marR="0" indent="-36575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3108882" marR="0" indent="-36575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3566070" marR="0" indent="-36575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4023259" marR="0" indent="-36575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2.jpeg"/><Relationship Id="rId4" Type="http://schemas.openxmlformats.org/officeDocument/2006/relationships/image" Target="../media/image3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9.jpeg"/><Relationship Id="rId3" Type="http://schemas.openxmlformats.org/officeDocument/2006/relationships/image" Target="../media/image5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2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1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10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1.xm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1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0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1.xml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2.xml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3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12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1.xml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1.xml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3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1.xml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6.jpeg"/><Relationship Id="rId3" Type="http://schemas.openxmlformats.org/officeDocument/2006/relationships/image" Target="../media/image23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17.jpeg"/><Relationship Id="rId3" Type="http://schemas.openxmlformats.org/officeDocument/2006/relationships/image" Target="../media/image24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3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1.xml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1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25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2.xml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28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1.xml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1.xml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9.pn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30.pn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2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2.xml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1.xml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1.xml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1.xml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2.xml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1.xml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1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1.xml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2.xml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1.xml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1.xml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33.png"/></Relationships>
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1.xml"/></Relationships>
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34.png"/></Relationships>
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.xml"/></Relationships>

</file>

<file path=ppt/slides/_rels/slide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1.xml"/></Relationships>

</file>

<file path=ppt/slides/_rels/slide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35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/Relationships>

</file>

<file path=ppt/slides/_rels/slide8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1.xml"/></Relationships>

</file>

<file path=ppt/slides/_rels/slide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19.jpeg"/></Relationships>

</file>

<file path=ppt/slides/_rels/slide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39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Rectangle 3"/>
          <p:cNvSpPr txBox="1"/>
          <p:nvPr>
            <p:ph type="body" sz="quarter" idx="1"/>
          </p:nvPr>
        </p:nvSpPr>
        <p:spPr>
          <a:xfrm>
            <a:off x="684215" y="44625"/>
            <a:ext cx="7775576" cy="766765"/>
          </a:xfrm>
          <a:prstGeom prst="rect">
            <a:avLst/>
          </a:prstGeom>
        </p:spPr>
        <p:txBody>
          <a:bodyPr/>
          <a:lstStyle>
            <a:lvl1pPr>
              <a:defRPr u="sng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/>
            <a:r>
              <a:t>Esempi di meccanismi omeostatici</a:t>
            </a:r>
          </a:p>
        </p:txBody>
      </p:sp>
      <p:sp>
        <p:nvSpPr>
          <p:cNvPr id="315" name="Text Box 4"/>
          <p:cNvSpPr txBox="1"/>
          <p:nvPr/>
        </p:nvSpPr>
        <p:spPr>
          <a:xfrm>
            <a:off x="9207" y="932522"/>
            <a:ext cx="9089074" cy="48304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1900"/>
              </a:spcBef>
              <a:buSzPct val="100000"/>
              <a:buChar char="❑"/>
              <a:defRPr sz="3200">
                <a:solidFill>
                  <a:schemeClr val="accent3">
                    <a:lumOff val="44000"/>
                  </a:schemeClr>
                </a:solidFill>
              </a:defRPr>
            </a:pPr>
            <a:r>
              <a:t> Controllo della pressione sanguigna</a:t>
            </a:r>
          </a:p>
          <a:p>
            <a:pPr>
              <a:spcBef>
                <a:spcPts val="1900"/>
              </a:spcBef>
              <a:buSzPct val="100000"/>
              <a:buChar char="❑"/>
              <a:defRPr sz="3200">
                <a:solidFill>
                  <a:schemeClr val="accent3">
                    <a:lumOff val="44000"/>
                  </a:schemeClr>
                </a:solidFill>
              </a:defRPr>
            </a:pPr>
            <a:r>
              <a:t> Termoregolazione</a:t>
            </a:r>
          </a:p>
          <a:p>
            <a:pPr>
              <a:spcBef>
                <a:spcPts val="1900"/>
              </a:spcBef>
              <a:buSzPct val="100000"/>
              <a:buChar char="❑"/>
              <a:defRPr sz="3200">
                <a:solidFill>
                  <a:schemeClr val="accent3">
                    <a:lumOff val="44000"/>
                  </a:schemeClr>
                </a:solidFill>
              </a:defRPr>
            </a:pPr>
            <a:r>
              <a:t> Controllo della glicemia</a:t>
            </a:r>
          </a:p>
          <a:p>
            <a:pPr>
              <a:spcBef>
                <a:spcPts val="1900"/>
              </a:spcBef>
              <a:buSzPct val="100000"/>
              <a:buChar char="❑"/>
              <a:defRPr sz="3200">
                <a:solidFill>
                  <a:schemeClr val="accent3">
                    <a:lumOff val="44000"/>
                  </a:schemeClr>
                </a:solidFill>
              </a:defRPr>
            </a:pPr>
            <a:r>
              <a:t> Mantenimento dell’equilibrio elettrolitico</a:t>
            </a:r>
          </a:p>
          <a:p>
            <a:pPr>
              <a:spcBef>
                <a:spcPts val="1900"/>
              </a:spcBef>
              <a:buSzPct val="100000"/>
              <a:buChar char="❑"/>
              <a:defRPr sz="3200">
                <a:solidFill>
                  <a:schemeClr val="accent3">
                    <a:lumOff val="44000"/>
                  </a:schemeClr>
                </a:solidFill>
              </a:defRPr>
            </a:pPr>
            <a:r>
              <a:t> Controllo dello stato di ossigenazione tessutale</a:t>
            </a:r>
          </a:p>
          <a:p>
            <a:pPr>
              <a:spcBef>
                <a:spcPts val="1900"/>
              </a:spcBef>
              <a:buSzPct val="100000"/>
              <a:buChar char="❑"/>
              <a:defRPr sz="3200">
                <a:solidFill>
                  <a:schemeClr val="accent3">
                    <a:lumOff val="44000"/>
                  </a:schemeClr>
                </a:solidFill>
              </a:defRPr>
            </a:pPr>
            <a:r>
              <a:t> Attivazione della risposta immunitaria</a:t>
            </a:r>
          </a:p>
          <a:p>
            <a:pPr>
              <a:spcBef>
                <a:spcPts val="1900"/>
              </a:spcBef>
              <a:buSzPct val="100000"/>
              <a:buChar char="❑"/>
              <a:defRPr sz="3200">
                <a:solidFill>
                  <a:srgbClr val="FFFF00"/>
                </a:solidFill>
              </a:defRPr>
            </a:pPr>
            <a:r>
              <a:t> Controllo delle variazioni proliferative tissutali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6" name="Gruppo 12"/>
          <p:cNvGrpSpPr/>
          <p:nvPr/>
        </p:nvGrpSpPr>
        <p:grpSpPr>
          <a:xfrm>
            <a:off x="979876" y="534145"/>
            <a:ext cx="7192527" cy="5631162"/>
            <a:chOff x="0" y="0"/>
            <a:chExt cx="7192526" cy="5631160"/>
          </a:xfrm>
        </p:grpSpPr>
        <p:pic>
          <p:nvPicPr>
            <p:cNvPr id="363" name="Picture 2" descr="Picture 2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7192527" cy="56311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4" name="Ovale 1"/>
            <p:cNvSpPr/>
            <p:nvPr/>
          </p:nvSpPr>
          <p:spPr>
            <a:xfrm>
              <a:off x="1440159" y="3470921"/>
              <a:ext cx="936105" cy="576065"/>
            </a:xfrm>
            <a:prstGeom prst="ellips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000">
                  <a:solidFill>
                    <a:schemeClr val="accent3">
                      <a:lumOff val="44000"/>
                    </a:schemeClr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365" name="Ovale 7"/>
            <p:cNvSpPr/>
            <p:nvPr/>
          </p:nvSpPr>
          <p:spPr>
            <a:xfrm>
              <a:off x="1800199" y="4695056"/>
              <a:ext cx="1080121" cy="648073"/>
            </a:xfrm>
            <a:prstGeom prst="ellips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000">
                  <a:solidFill>
                    <a:schemeClr val="accent3">
                      <a:lumOff val="44000"/>
                    </a:schemeClr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grpSp>
        <p:nvGrpSpPr>
          <p:cNvPr id="369" name="Gruppo 9"/>
          <p:cNvGrpSpPr/>
          <p:nvPr/>
        </p:nvGrpSpPr>
        <p:grpSpPr>
          <a:xfrm>
            <a:off x="43769" y="3284983"/>
            <a:ext cx="2304257" cy="1728193"/>
            <a:chOff x="0" y="0"/>
            <a:chExt cx="2304256" cy="1728191"/>
          </a:xfrm>
        </p:grpSpPr>
        <p:pic>
          <p:nvPicPr>
            <p:cNvPr id="367" name="Picture 2" descr="Picture 2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304257" cy="1728192"/>
            </a:xfrm>
            <a:prstGeom prst="rect">
              <a:avLst/>
            </a:prstGeom>
            <a:ln w="9525" cap="flat">
              <a:solidFill>
                <a:srgbClr val="0000FF"/>
              </a:solidFill>
              <a:prstDash val="solid"/>
              <a:round/>
            </a:ln>
            <a:effectLst/>
          </p:spPr>
        </p:pic>
        <p:sp>
          <p:nvSpPr>
            <p:cNvPr id="368" name="CasellaDiTesto 6"/>
            <p:cNvSpPr txBox="1"/>
            <p:nvPr/>
          </p:nvSpPr>
          <p:spPr>
            <a:xfrm>
              <a:off x="80083" y="21486"/>
              <a:ext cx="1739961" cy="322919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9525" cap="flat">
              <a:solidFill>
                <a:srgbClr val="0000FF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sz="1600"/>
              </a:lvl1pPr>
            </a:lstStyle>
            <a:p>
              <a:pPr/>
              <a:r>
                <a:t>duct cross section</a:t>
              </a:r>
            </a:p>
          </p:txBody>
        </p:sp>
      </p:grpSp>
      <p:grpSp>
        <p:nvGrpSpPr>
          <p:cNvPr id="372" name="Gruppo 8"/>
          <p:cNvGrpSpPr/>
          <p:nvPr/>
        </p:nvGrpSpPr>
        <p:grpSpPr>
          <a:xfrm>
            <a:off x="395536" y="5085184"/>
            <a:ext cx="2304257" cy="1728193"/>
            <a:chOff x="0" y="0"/>
            <a:chExt cx="2304256" cy="1728191"/>
          </a:xfrm>
        </p:grpSpPr>
        <p:pic>
          <p:nvPicPr>
            <p:cNvPr id="370" name="Picture 6" descr="Picture 6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2304257" cy="1728192"/>
            </a:xfrm>
            <a:prstGeom prst="rect">
              <a:avLst/>
            </a:prstGeom>
            <a:ln w="9525" cap="flat">
              <a:solidFill>
                <a:srgbClr val="0000FF"/>
              </a:solidFill>
              <a:prstDash val="solid"/>
              <a:round/>
            </a:ln>
            <a:effectLst/>
          </p:spPr>
        </p:pic>
        <p:sp>
          <p:nvSpPr>
            <p:cNvPr id="371" name="CasellaDiTesto 11"/>
            <p:cNvSpPr txBox="1"/>
            <p:nvPr/>
          </p:nvSpPr>
          <p:spPr>
            <a:xfrm>
              <a:off x="144015" y="1368152"/>
              <a:ext cx="2102193" cy="322918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9525" cap="flat">
              <a:solidFill>
                <a:srgbClr val="0000FF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600"/>
              </a:lvl1pPr>
            </a:lstStyle>
            <a:p>
              <a:pPr/>
              <a:r>
                <a:t>lobule cross section</a:t>
              </a:r>
            </a:p>
          </p:txBody>
        </p:sp>
      </p:grpSp>
      <p:sp>
        <p:nvSpPr>
          <p:cNvPr id="373" name="CasellaDiTesto 10"/>
          <p:cNvSpPr txBox="1"/>
          <p:nvPr/>
        </p:nvSpPr>
        <p:spPr>
          <a:xfrm>
            <a:off x="251519" y="140443"/>
            <a:ext cx="8784978" cy="1176844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8575">
            <a:solidFill>
              <a:srgbClr val="0000FF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sz="2400"/>
            </a:pPr>
            <a:r>
              <a:t>The </a:t>
            </a:r>
            <a:r>
              <a:rPr b="1">
                <a:solidFill>
                  <a:srgbClr val="FF0000"/>
                </a:solidFill>
              </a:rPr>
              <a:t>epithelial compartments</a:t>
            </a:r>
            <a:r>
              <a:t> (ducts and secretory lobules) are mainly affected in breast tumors, the </a:t>
            </a:r>
            <a:r>
              <a:rPr b="1"/>
              <a:t>most common</a:t>
            </a:r>
            <a:r>
              <a:t> female neoplasia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ruppo 4"/>
          <p:cNvGrpSpPr/>
          <p:nvPr/>
        </p:nvGrpSpPr>
        <p:grpSpPr>
          <a:xfrm>
            <a:off x="4676683" y="82618"/>
            <a:ext cx="4359815" cy="3418390"/>
            <a:chOff x="0" y="0"/>
            <a:chExt cx="4359814" cy="3418389"/>
          </a:xfrm>
        </p:grpSpPr>
        <p:pic>
          <p:nvPicPr>
            <p:cNvPr id="375" name="Picture 6" descr="Picture 6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359815" cy="34183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6" name="CasellaDiTesto 7"/>
            <p:cNvSpPr txBox="1"/>
            <p:nvPr/>
          </p:nvSpPr>
          <p:spPr>
            <a:xfrm>
              <a:off x="1680669" y="2950872"/>
              <a:ext cx="2604491" cy="360188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/>
            </a:lstStyle>
            <a:p>
              <a:pPr/>
              <a:r>
                <a:t>fibroadenoma (benigno) </a:t>
              </a:r>
            </a:p>
          </p:txBody>
        </p:sp>
      </p:grpSp>
      <p:pic>
        <p:nvPicPr>
          <p:cNvPr id="378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498" y="82620"/>
            <a:ext cx="4560443" cy="34183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6" name="Gruppo 14"/>
          <p:cNvGrpSpPr/>
          <p:nvPr/>
        </p:nvGrpSpPr>
        <p:grpSpPr>
          <a:xfrm>
            <a:off x="35496" y="3573014"/>
            <a:ext cx="9001001" cy="3159061"/>
            <a:chOff x="0" y="0"/>
            <a:chExt cx="9001000" cy="3159060"/>
          </a:xfrm>
        </p:grpSpPr>
        <p:grpSp>
          <p:nvGrpSpPr>
            <p:cNvPr id="381" name="Gruppo 5"/>
            <p:cNvGrpSpPr/>
            <p:nvPr/>
          </p:nvGrpSpPr>
          <p:grpSpPr>
            <a:xfrm>
              <a:off x="4641185" y="0"/>
              <a:ext cx="4359816" cy="3159061"/>
              <a:chOff x="0" y="0"/>
              <a:chExt cx="4359814" cy="3159059"/>
            </a:xfrm>
          </p:grpSpPr>
          <p:pic>
            <p:nvPicPr>
              <p:cNvPr id="379" name="Picture 10" descr="Picture 10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4359815" cy="315906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80" name="CasellaDiTesto 1"/>
              <p:cNvSpPr txBox="1"/>
              <p:nvPr/>
            </p:nvSpPr>
            <p:spPr>
              <a:xfrm>
                <a:off x="652501" y="2727012"/>
                <a:ext cx="3667980" cy="360187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/>
              </a:lstStyle>
              <a:p>
                <a:pPr/>
                <a:r>
                  <a:t>adenocarcinoma duttale invasivo</a:t>
                </a:r>
              </a:p>
            </p:txBody>
          </p:sp>
        </p:grpSp>
        <p:grpSp>
          <p:nvGrpSpPr>
            <p:cNvPr id="384" name="Gruppo 12"/>
            <p:cNvGrpSpPr/>
            <p:nvPr/>
          </p:nvGrpSpPr>
          <p:grpSpPr>
            <a:xfrm>
              <a:off x="0" y="-1"/>
              <a:ext cx="4560442" cy="3159061"/>
              <a:chOff x="0" y="0"/>
              <a:chExt cx="4560441" cy="3159059"/>
            </a:xfrm>
          </p:grpSpPr>
          <p:pic>
            <p:nvPicPr>
              <p:cNvPr id="382" name="Picture 6" descr="Picture 6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0" y="0"/>
                <a:ext cx="4560442" cy="315906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83" name="CasellaDiTesto 19"/>
              <p:cNvSpPr txBox="1"/>
              <p:nvPr/>
            </p:nvSpPr>
            <p:spPr>
              <a:xfrm>
                <a:off x="-1" y="2736304"/>
                <a:ext cx="3709260" cy="360188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/>
              </a:lstStyle>
              <a:p>
                <a:pPr/>
                <a:r>
                  <a:t>adenocarcinoma lobulare invasivo</a:t>
                </a:r>
              </a:p>
            </p:txBody>
          </p:sp>
        </p:grpSp>
        <p:sp>
          <p:nvSpPr>
            <p:cNvPr id="385" name="CasellaDiTesto 13"/>
            <p:cNvSpPr txBox="1"/>
            <p:nvPr/>
          </p:nvSpPr>
          <p:spPr>
            <a:xfrm>
              <a:off x="3892121" y="2634680"/>
              <a:ext cx="1180615" cy="446594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b="1" sz="2400">
                  <a:solidFill>
                    <a:srgbClr val="FF0000"/>
                  </a:solidFill>
                </a:defRPr>
              </a:lvl1pPr>
            </a:lstStyle>
            <a:p>
              <a:pPr/>
              <a:r>
                <a:t>maligni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9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3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4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6" grpId="3"/>
      <p:bldP build="whole" bldLvl="1" animBg="1" rev="0" advAuto="0" spid="378" grpId="1"/>
      <p:bldP build="whole" bldLvl="1" animBg="1" rev="0" advAuto="0" spid="377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Rettangolo 3"/>
          <p:cNvSpPr/>
          <p:nvPr/>
        </p:nvSpPr>
        <p:spPr>
          <a:xfrm>
            <a:off x="107503" y="4509122"/>
            <a:ext cx="8928994" cy="2137357"/>
          </a:xfrm>
          <a:prstGeom prst="rect">
            <a:avLst/>
          </a:prstGeom>
          <a:ln>
            <a:solidFill>
              <a:schemeClr val="accent3">
                <a:lumOff val="44000"/>
              </a:schemeClr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457189" indent="-457189" algn="just">
              <a:buSzPct val="100000"/>
              <a:buAutoNum type="alphaLcPeriod" startAt="1"/>
              <a:defRPr b="1" sz="2000">
                <a:solidFill>
                  <a:srgbClr val="FFFF00"/>
                </a:solidFill>
              </a:defRPr>
            </a:pPr>
            <a:r>
              <a:t>Estrogen receptor (ER) </a:t>
            </a:r>
            <a:r>
              <a:rPr b="0">
                <a:solidFill>
                  <a:schemeClr val="accent3">
                    <a:lumOff val="44000"/>
                  </a:schemeClr>
                </a:solidFill>
              </a:rPr>
              <a:t>signaling is involved in the activation of genes regulating cell cycle progression (such as c-myc, cyclin D, etc.)</a:t>
            </a:r>
          </a:p>
          <a:p>
            <a:pPr marL="457189" indent="-457189" algn="just">
              <a:buSzPct val="100000"/>
              <a:buAutoNum type="alphaLcPeriod" startAt="1"/>
              <a:defRPr b="1" sz="2000">
                <a:solidFill>
                  <a:srgbClr val="FFFF00"/>
                </a:solidFill>
              </a:defRPr>
            </a:pPr>
            <a:r>
              <a:t>Progesterone receptor</a:t>
            </a:r>
            <a:r>
              <a:rPr b="0">
                <a:solidFill>
                  <a:schemeClr val="accent3">
                    <a:lumOff val="44000"/>
                  </a:schemeClr>
                </a:solidFill>
              </a:rPr>
              <a:t> </a:t>
            </a:r>
            <a:r>
              <a:t>(PR)</a:t>
            </a:r>
            <a:r>
              <a:rPr b="0">
                <a:solidFill>
                  <a:schemeClr val="accent3">
                    <a:lumOff val="44000"/>
                  </a:schemeClr>
                </a:solidFill>
              </a:rPr>
              <a:t> signaling is involved in the activation of c-SRC/MAPK signaling that promotes cell proliferation</a:t>
            </a:r>
            <a:endParaRPr b="0">
              <a:solidFill>
                <a:schemeClr val="accent3">
                  <a:lumOff val="44000"/>
                </a:schemeClr>
              </a:solidFill>
            </a:endParaRPr>
          </a:p>
          <a:p>
            <a:pPr algn="just">
              <a:defRPr sz="2000">
                <a:solidFill>
                  <a:schemeClr val="accent3">
                    <a:lumOff val="44000"/>
                  </a:schemeClr>
                </a:solidFill>
              </a:defRPr>
            </a:pPr>
            <a:r>
              <a:t>The ER and PR status has been used as a </a:t>
            </a:r>
            <a:r>
              <a:rPr b="1">
                <a:solidFill>
                  <a:srgbClr val="FFFF00"/>
                </a:solidFill>
              </a:rPr>
              <a:t>predictor</a:t>
            </a:r>
            <a:r>
              <a:t> of breast carcinoma </a:t>
            </a:r>
            <a:r>
              <a:rPr>
                <a:solidFill>
                  <a:srgbClr val="FFFF00"/>
                </a:solidFill>
              </a:rPr>
              <a:t>responsiveness to endocrine therapy</a:t>
            </a:r>
            <a:endParaRPr>
              <a:solidFill>
                <a:srgbClr val="FFFF00"/>
              </a:solidFill>
            </a:endParaRPr>
          </a:p>
          <a:p>
            <a:pPr marL="457189" indent="-457189" algn="just">
              <a:buSzPct val="100000"/>
              <a:buAutoNum type="alphaLcPeriod" startAt="3"/>
              <a:defRPr b="1" sz="2000">
                <a:solidFill>
                  <a:srgbClr val="FFFF00"/>
                </a:solidFill>
              </a:defRPr>
            </a:pPr>
            <a:r>
              <a:t>Negative control</a:t>
            </a:r>
          </a:p>
        </p:txBody>
      </p:sp>
      <p:grpSp>
        <p:nvGrpSpPr>
          <p:cNvPr id="392" name="Gruppo 6"/>
          <p:cNvGrpSpPr/>
          <p:nvPr/>
        </p:nvGrpSpPr>
        <p:grpSpPr>
          <a:xfrm>
            <a:off x="754709" y="116632"/>
            <a:ext cx="7705726" cy="4343403"/>
            <a:chOff x="0" y="0"/>
            <a:chExt cx="7705725" cy="4343401"/>
          </a:xfrm>
        </p:grpSpPr>
        <p:pic>
          <p:nvPicPr>
            <p:cNvPr id="389" name="Picture 6" descr="Picture 6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7705725" cy="43434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0" name="CasellaDiTesto 4"/>
            <p:cNvSpPr txBox="1"/>
            <p:nvPr/>
          </p:nvSpPr>
          <p:spPr>
            <a:xfrm>
              <a:off x="360039" y="3951149"/>
              <a:ext cx="628240" cy="360187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/>
              </a:lvl1pPr>
            </a:lstStyle>
            <a:p>
              <a:pPr/>
              <a:r>
                <a:t>ER +</a:t>
              </a:r>
            </a:p>
          </p:txBody>
        </p:sp>
        <p:sp>
          <p:nvSpPr>
            <p:cNvPr id="391" name="CasellaDiTesto 8"/>
            <p:cNvSpPr txBox="1"/>
            <p:nvPr/>
          </p:nvSpPr>
          <p:spPr>
            <a:xfrm>
              <a:off x="2952327" y="3951149"/>
              <a:ext cx="628240" cy="360187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/>
              </a:lvl1pPr>
            </a:lstStyle>
            <a:p>
              <a:pPr/>
              <a:r>
                <a:t>PR +</a:t>
              </a:r>
            </a:p>
          </p:txBody>
        </p:sp>
      </p:grpSp>
      <p:sp>
        <p:nvSpPr>
          <p:cNvPr id="393" name="CasellaDiTesto 5"/>
          <p:cNvSpPr txBox="1"/>
          <p:nvPr/>
        </p:nvSpPr>
        <p:spPr>
          <a:xfrm>
            <a:off x="35496" y="45785"/>
            <a:ext cx="9036496" cy="477930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8575">
            <a:solidFill>
              <a:srgbClr val="0000FF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 sz="2200"/>
            </a:pPr>
            <a:r>
              <a:t>Breast cancer</a:t>
            </a:r>
            <a:r>
              <a:rPr b="0"/>
              <a:t>: immunohistochemistry detects </a:t>
            </a:r>
            <a:r>
              <a:rPr sz="2500"/>
              <a:t>hormone receptors</a:t>
            </a:r>
          </a:p>
        </p:txBody>
      </p:sp>
      <p:sp>
        <p:nvSpPr>
          <p:cNvPr id="394" name="CasellaDiTesto 11"/>
          <p:cNvSpPr txBox="1"/>
          <p:nvPr/>
        </p:nvSpPr>
        <p:spPr>
          <a:xfrm>
            <a:off x="6316233" y="4067780"/>
            <a:ext cx="1028066" cy="360187"/>
          </a:xfrm>
          <a:prstGeom prst="rect">
            <a:avLst/>
          </a:prstGeom>
          <a:solidFill>
            <a:schemeClr val="accent3">
              <a:lumOff val="44000"/>
            </a:schemeClr>
          </a:solidFill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/>
            </a:lvl1pPr>
          </a:lstStyle>
          <a:p>
            <a:pPr/>
            <a:r>
              <a:t>ER-/PR -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Rectangle 2"/>
          <p:cNvSpPr txBox="1"/>
          <p:nvPr>
            <p:ph type="title"/>
          </p:nvPr>
        </p:nvSpPr>
        <p:spPr>
          <a:xfrm>
            <a:off x="2" y="-26988"/>
            <a:ext cx="9394826" cy="850901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FFFF00"/>
                </a:solidFill>
              </a:defRPr>
            </a:lvl1pPr>
          </a:lstStyle>
          <a:p>
            <a:pPr/>
            <a:r>
              <a:t>Neoplasia: caratteristiche fondamentali</a:t>
            </a:r>
          </a:p>
        </p:txBody>
      </p:sp>
      <p:sp>
        <p:nvSpPr>
          <p:cNvPr id="397" name="Rectangle 3"/>
          <p:cNvSpPr txBox="1"/>
          <p:nvPr>
            <p:ph type="body" idx="1"/>
          </p:nvPr>
        </p:nvSpPr>
        <p:spPr>
          <a:xfrm>
            <a:off x="611559" y="980727"/>
            <a:ext cx="8352930" cy="5472114"/>
          </a:xfrm>
          <a:prstGeom prst="rect">
            <a:avLst/>
          </a:prstGeom>
          <a:solidFill>
            <a:schemeClr val="accent3">
              <a:lumOff val="44000"/>
            </a:schemeClr>
          </a:solidFill>
        </p:spPr>
        <p:txBody>
          <a:bodyPr/>
          <a:lstStyle/>
          <a:p>
            <a:pPr>
              <a:spcBef>
                <a:spcPts val="900"/>
              </a:spcBef>
              <a:defRPr sz="4000"/>
            </a:pPr>
            <a:r>
              <a:t>Accumulo di </a:t>
            </a:r>
            <a:r>
              <a:rPr b="1"/>
              <a:t>mutazioni genetiche</a:t>
            </a:r>
            <a:endParaRPr b="1"/>
          </a:p>
          <a:p>
            <a:pPr>
              <a:defRPr sz="4000"/>
            </a:pPr>
          </a:p>
          <a:p>
            <a:pPr>
              <a:spcBef>
                <a:spcPts val="900"/>
              </a:spcBef>
              <a:defRPr b="1" sz="4000"/>
            </a:pPr>
            <a:r>
              <a:t>Variabilità</a:t>
            </a:r>
          </a:p>
          <a:p>
            <a:pPr>
              <a:defRPr sz="4000"/>
            </a:pPr>
          </a:p>
          <a:p>
            <a:pPr>
              <a:spcBef>
                <a:spcPts val="900"/>
              </a:spcBef>
              <a:defRPr sz="4000">
                <a:solidFill>
                  <a:srgbClr val="FF0000"/>
                </a:solidFill>
              </a:defRPr>
            </a:pPr>
            <a:r>
              <a:t>Cause </a:t>
            </a:r>
            <a:r>
              <a:rPr b="1"/>
              <a:t>primarie</a:t>
            </a:r>
            <a:r>
              <a:t> e </a:t>
            </a:r>
            <a:r>
              <a:rPr b="1"/>
              <a:t>secondarie</a:t>
            </a:r>
            <a:endParaRPr b="1"/>
          </a:p>
          <a:p>
            <a:pPr>
              <a:defRPr sz="4000"/>
            </a:pPr>
          </a:p>
          <a:p>
            <a:pPr>
              <a:spcBef>
                <a:spcPts val="900"/>
              </a:spcBef>
              <a:defRPr sz="4000"/>
            </a:pPr>
            <a:r>
              <a:t>Alterazioni della </a:t>
            </a:r>
            <a:r>
              <a:rPr b="1"/>
              <a:t>differenziazione</a:t>
            </a:r>
          </a:p>
        </p:txBody>
      </p:sp>
      <p:sp>
        <p:nvSpPr>
          <p:cNvPr id="398" name="CasellaDiTesto 1"/>
          <p:cNvSpPr txBox="1"/>
          <p:nvPr/>
        </p:nvSpPr>
        <p:spPr>
          <a:xfrm>
            <a:off x="3674431" y="1983033"/>
            <a:ext cx="3770224" cy="1563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285743" indent="-285743">
              <a:buSzPct val="100000"/>
              <a:buChar char="✓"/>
              <a:defRPr sz="3400"/>
            </a:pPr>
            <a:r>
              <a:t>genetica</a:t>
            </a:r>
          </a:p>
          <a:p>
            <a:pPr marL="285743" indent="-285743">
              <a:buSzPct val="100000"/>
              <a:buChar char="✓"/>
              <a:defRPr sz="3400"/>
            </a:pPr>
            <a:r>
              <a:t>fenotipica</a:t>
            </a:r>
          </a:p>
          <a:p>
            <a:pPr marL="285743" indent="-285743">
              <a:buSzPct val="100000"/>
              <a:buChar char="✓"/>
              <a:defRPr sz="3400"/>
            </a:pPr>
            <a:r>
              <a:t>comportamentale</a:t>
            </a:r>
          </a:p>
        </p:txBody>
      </p:sp>
      <p:sp>
        <p:nvSpPr>
          <p:cNvPr id="399" name="Ovale 2"/>
          <p:cNvSpPr/>
          <p:nvPr/>
        </p:nvSpPr>
        <p:spPr>
          <a:xfrm>
            <a:off x="8460431" y="6525344"/>
            <a:ext cx="216025" cy="14401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lIns="45719" rIns="45719"/>
          <a:lstStyle/>
          <a:p>
            <a:pPr>
              <a:defRPr sz="2000">
                <a:solidFill>
                  <a:schemeClr val="accent3">
                    <a:lumOff val="44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CasellaDiTesto 3"/>
          <p:cNvSpPr txBox="1"/>
          <p:nvPr/>
        </p:nvSpPr>
        <p:spPr>
          <a:xfrm>
            <a:off x="2657061" y="764704"/>
            <a:ext cx="3301899" cy="510776"/>
          </a:xfrm>
          <a:prstGeom prst="rect">
            <a:avLst/>
          </a:prstGeom>
          <a:solidFill>
            <a:srgbClr val="FFFF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3000"/>
            </a:lvl1pPr>
          </a:lstStyle>
          <a:p>
            <a:pPr/>
            <a:r>
              <a:t>Sostanze chimiche</a:t>
            </a:r>
          </a:p>
        </p:txBody>
      </p:sp>
      <p:sp>
        <p:nvSpPr>
          <p:cNvPr id="402" name="CasellaDiTesto 4"/>
          <p:cNvSpPr txBox="1"/>
          <p:nvPr/>
        </p:nvSpPr>
        <p:spPr>
          <a:xfrm>
            <a:off x="2662313" y="1412775"/>
            <a:ext cx="1989049" cy="510777"/>
          </a:xfrm>
          <a:prstGeom prst="rect">
            <a:avLst/>
          </a:prstGeom>
          <a:solidFill>
            <a:srgbClr val="FFFF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3000"/>
            </a:lvl1pPr>
          </a:lstStyle>
          <a:p>
            <a:pPr/>
            <a:r>
              <a:t>Radiazioni </a:t>
            </a:r>
          </a:p>
        </p:txBody>
      </p:sp>
      <p:sp>
        <p:nvSpPr>
          <p:cNvPr id="403" name="CasellaDiTesto 5"/>
          <p:cNvSpPr txBox="1"/>
          <p:nvPr/>
        </p:nvSpPr>
        <p:spPr>
          <a:xfrm>
            <a:off x="107503" y="1196753"/>
            <a:ext cx="2304258" cy="942577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3000"/>
            </a:lvl1pPr>
          </a:lstStyle>
          <a:p>
            <a:pPr/>
            <a:r>
              <a:t>CAUSE PRIMARIE</a:t>
            </a:r>
          </a:p>
        </p:txBody>
      </p:sp>
      <p:sp>
        <p:nvSpPr>
          <p:cNvPr id="404" name="CasellaDiTesto 6"/>
          <p:cNvSpPr txBox="1"/>
          <p:nvPr/>
        </p:nvSpPr>
        <p:spPr>
          <a:xfrm>
            <a:off x="2651697" y="2060848"/>
            <a:ext cx="1705904" cy="510776"/>
          </a:xfrm>
          <a:prstGeom prst="rect">
            <a:avLst/>
          </a:prstGeom>
          <a:solidFill>
            <a:srgbClr val="FFFF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3000"/>
            </a:lvl1pPr>
          </a:lstStyle>
          <a:p>
            <a:pPr/>
            <a:r>
              <a:t>Virus (…)</a:t>
            </a:r>
          </a:p>
        </p:txBody>
      </p:sp>
      <p:grpSp>
        <p:nvGrpSpPr>
          <p:cNvPr id="410" name="Gruppo 2"/>
          <p:cNvGrpSpPr/>
          <p:nvPr/>
        </p:nvGrpSpPr>
        <p:grpSpPr>
          <a:xfrm>
            <a:off x="107506" y="2980112"/>
            <a:ext cx="8879560" cy="3671402"/>
            <a:chOff x="0" y="0"/>
            <a:chExt cx="8879559" cy="3671401"/>
          </a:xfrm>
        </p:grpSpPr>
        <p:sp>
          <p:nvSpPr>
            <p:cNvPr id="405" name="CasellaDiTesto 8"/>
            <p:cNvSpPr txBox="1"/>
            <p:nvPr/>
          </p:nvSpPr>
          <p:spPr>
            <a:xfrm>
              <a:off x="823798" y="0"/>
              <a:ext cx="7745157" cy="1299007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just">
                <a:defRPr b="1" sz="2800"/>
              </a:pPr>
              <a:r>
                <a:t>CAUSE SECONDARIE:</a:t>
              </a:r>
            </a:p>
            <a:p>
              <a:pPr algn="just">
                <a:defRPr sz="2800"/>
              </a:pPr>
              <a:r>
                <a:t>possono facilitare l’azione delle cause primarie o rappresentare un importante fattore di rischio</a:t>
              </a:r>
            </a:p>
          </p:txBody>
        </p:sp>
        <p:sp>
          <p:nvSpPr>
            <p:cNvPr id="406" name="CasellaDiTesto 10"/>
            <p:cNvSpPr txBox="1"/>
            <p:nvPr/>
          </p:nvSpPr>
          <p:spPr>
            <a:xfrm>
              <a:off x="0" y="1457004"/>
              <a:ext cx="3609805" cy="486208"/>
            </a:xfrm>
            <a:prstGeom prst="rect">
              <a:avLst/>
            </a:prstGeom>
            <a:solidFill>
              <a:srgbClr val="0066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800">
                  <a:solidFill>
                    <a:schemeClr val="accent3">
                      <a:lumOff val="44000"/>
                    </a:schemeClr>
                  </a:solidFill>
                </a:defRPr>
              </a:lvl1pPr>
            </a:lstStyle>
            <a:p>
              <a:pPr/>
              <a:r>
                <a:t>Ambiente, stili di vita</a:t>
              </a:r>
            </a:p>
          </p:txBody>
        </p:sp>
        <p:sp>
          <p:nvSpPr>
            <p:cNvPr id="407" name="CasellaDiTesto 12"/>
            <p:cNvSpPr txBox="1"/>
            <p:nvPr/>
          </p:nvSpPr>
          <p:spPr>
            <a:xfrm>
              <a:off x="3049552" y="2033066"/>
              <a:ext cx="1863215" cy="486208"/>
            </a:xfrm>
            <a:prstGeom prst="rect">
              <a:avLst/>
            </a:prstGeom>
            <a:solidFill>
              <a:srgbClr val="0066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sz="2800">
                  <a:solidFill>
                    <a:schemeClr val="accent3">
                      <a:lumOff val="44000"/>
                    </a:schemeClr>
                  </a:solidFill>
                </a:defRPr>
              </a:lvl1pPr>
            </a:lstStyle>
            <a:p>
              <a:pPr/>
              <a:r>
                <a:t>Età, sesso </a:t>
              </a:r>
            </a:p>
          </p:txBody>
        </p:sp>
        <p:sp>
          <p:nvSpPr>
            <p:cNvPr id="408" name="CasellaDiTesto 13"/>
            <p:cNvSpPr txBox="1"/>
            <p:nvPr/>
          </p:nvSpPr>
          <p:spPr>
            <a:xfrm>
              <a:off x="4168458" y="2609130"/>
              <a:ext cx="4057760" cy="486208"/>
            </a:xfrm>
            <a:prstGeom prst="rect">
              <a:avLst/>
            </a:prstGeom>
            <a:solidFill>
              <a:srgbClr val="0066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sz="2800">
                  <a:solidFill>
                    <a:schemeClr val="accent3">
                      <a:lumOff val="44000"/>
                    </a:schemeClr>
                  </a:solidFill>
                </a:defRPr>
              </a:lvl1pPr>
            </a:lstStyle>
            <a:p>
              <a:pPr/>
              <a:r>
                <a:t>Predisposizione genetica</a:t>
              </a:r>
            </a:p>
          </p:txBody>
        </p:sp>
        <p:sp>
          <p:nvSpPr>
            <p:cNvPr id="409" name="CasellaDiTesto 14"/>
            <p:cNvSpPr txBox="1"/>
            <p:nvPr/>
          </p:nvSpPr>
          <p:spPr>
            <a:xfrm>
              <a:off x="5395136" y="3185194"/>
              <a:ext cx="3484424" cy="486208"/>
            </a:xfrm>
            <a:prstGeom prst="rect">
              <a:avLst/>
            </a:prstGeom>
            <a:solidFill>
              <a:srgbClr val="0066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sz="2800">
                  <a:solidFill>
                    <a:schemeClr val="accent3">
                      <a:lumOff val="44000"/>
                    </a:schemeClr>
                  </a:solidFill>
                </a:defRPr>
              </a:lvl1pPr>
            </a:lstStyle>
            <a:p>
              <a:pPr/>
              <a:r>
                <a:t>Lesioni precancerose</a:t>
              </a:r>
            </a:p>
          </p:txBody>
        </p:sp>
      </p:grpSp>
      <p:sp>
        <p:nvSpPr>
          <p:cNvPr id="411" name="CasellaDiTesto 15"/>
          <p:cNvSpPr txBox="1"/>
          <p:nvPr/>
        </p:nvSpPr>
        <p:spPr>
          <a:xfrm>
            <a:off x="729288" y="15589"/>
            <a:ext cx="7884887" cy="6217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800">
                <a:solidFill>
                  <a:srgbClr val="FFFF00"/>
                </a:solidFill>
              </a:defRPr>
            </a:lvl1pPr>
          </a:lstStyle>
          <a:p>
            <a:pPr/>
            <a:r>
              <a:t>Eziologia della patologia neoplastica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1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Titolo 1"/>
          <p:cNvSpPr txBox="1"/>
          <p:nvPr>
            <p:ph type="title"/>
          </p:nvPr>
        </p:nvSpPr>
        <p:spPr>
          <a:xfrm>
            <a:off x="457200" y="-171399"/>
            <a:ext cx="8229600" cy="850901"/>
          </a:xfrm>
          <a:prstGeom prst="rect">
            <a:avLst/>
          </a:prstGeom>
        </p:spPr>
        <p:txBody>
          <a:bodyPr/>
          <a:lstStyle>
            <a:lvl1pPr>
              <a:defRPr sz="3800">
                <a:solidFill>
                  <a:srgbClr val="FFFF00"/>
                </a:solidFill>
              </a:defRPr>
            </a:lvl1pPr>
          </a:lstStyle>
          <a:p>
            <a:pPr/>
            <a:r>
              <a:t>Ambiente e neoplasie</a:t>
            </a:r>
          </a:p>
        </p:txBody>
      </p:sp>
      <p:sp>
        <p:nvSpPr>
          <p:cNvPr id="414" name="Segnaposto contenuto 2"/>
          <p:cNvSpPr txBox="1"/>
          <p:nvPr>
            <p:ph type="body" idx="1"/>
          </p:nvPr>
        </p:nvSpPr>
        <p:spPr>
          <a:xfrm>
            <a:off x="34926" y="548679"/>
            <a:ext cx="9037641" cy="6192690"/>
          </a:xfrm>
          <a:prstGeom prst="rect">
            <a:avLst/>
          </a:prstGeom>
        </p:spPr>
        <p:txBody>
          <a:bodyPr/>
          <a:lstStyle/>
          <a:p>
            <a:pPr algn="just">
              <a:spcBef>
                <a:spcPts val="600"/>
              </a:spcBef>
              <a:defRPr sz="2800">
                <a:solidFill>
                  <a:srgbClr val="FFFF00"/>
                </a:solidFill>
              </a:defRPr>
            </a:pPr>
            <a:r>
              <a:t>Attività lavorativa</a:t>
            </a:r>
            <a:r>
              <a:rPr>
                <a:solidFill>
                  <a:schemeClr val="accent3">
                    <a:lumOff val="44000"/>
                  </a:schemeClr>
                </a:solidFill>
              </a:rPr>
              <a:t>: esposizione cronica a </a:t>
            </a:r>
            <a:r>
              <a:rPr u="sng">
                <a:solidFill>
                  <a:schemeClr val="accent3">
                    <a:lumOff val="44000"/>
                  </a:schemeClr>
                </a:solidFill>
              </a:rPr>
              <a:t>sostanze  chimiche</a:t>
            </a:r>
            <a:r>
              <a:rPr>
                <a:solidFill>
                  <a:schemeClr val="accent3">
                    <a:lumOff val="44000"/>
                  </a:schemeClr>
                </a:solidFill>
              </a:rPr>
              <a:t> o sorgenti di </a:t>
            </a:r>
            <a:r>
              <a:rPr u="sng">
                <a:solidFill>
                  <a:schemeClr val="accent3">
                    <a:lumOff val="44000"/>
                  </a:schemeClr>
                </a:solidFill>
              </a:rPr>
              <a:t>radiazioni</a:t>
            </a:r>
            <a:r>
              <a:rPr>
                <a:solidFill>
                  <a:schemeClr val="accent3">
                    <a:lumOff val="44000"/>
                  </a:schemeClr>
                </a:solidFill>
              </a:rPr>
              <a:t> con potenziale attività cancerogena [</a:t>
            </a:r>
            <a:r>
              <a:t>prevenzione</a:t>
            </a:r>
            <a:r>
              <a:rPr>
                <a:solidFill>
                  <a:schemeClr val="accent3">
                    <a:lumOff val="44000"/>
                  </a:schemeClr>
                </a:solidFill>
              </a:rPr>
              <a:t>: rispetto delle misure di sicurezza]</a:t>
            </a: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algn="just">
              <a:defRPr sz="1000" u="sng">
                <a:solidFill>
                  <a:schemeClr val="accent3">
                    <a:lumOff val="44000"/>
                  </a:schemeClr>
                </a:solidFill>
              </a:defRPr>
            </a:pPr>
          </a:p>
          <a:p>
            <a:pPr algn="just">
              <a:spcBef>
                <a:spcPts val="600"/>
              </a:spcBef>
              <a:defRPr sz="2800">
                <a:solidFill>
                  <a:srgbClr val="FFFF00"/>
                </a:solidFill>
              </a:defRPr>
            </a:pPr>
            <a:r>
              <a:t>Inquinamento atmosferico</a:t>
            </a:r>
            <a:r>
              <a:rPr>
                <a:solidFill>
                  <a:schemeClr val="accent3">
                    <a:lumOff val="44000"/>
                  </a:schemeClr>
                </a:solidFill>
              </a:rPr>
              <a:t>: è stata recentemente  dimostrata la correlazione tra incidenza di alcune </a:t>
            </a:r>
            <a:r>
              <a:rPr u="sng">
                <a:solidFill>
                  <a:schemeClr val="accent3">
                    <a:lumOff val="44000"/>
                  </a:schemeClr>
                </a:solidFill>
              </a:rPr>
              <a:t>neoplasie polmonari</a:t>
            </a:r>
            <a:r>
              <a:rPr>
                <a:solidFill>
                  <a:schemeClr val="accent3">
                    <a:lumOff val="44000"/>
                  </a:schemeClr>
                </a:solidFill>
              </a:rPr>
              <a:t> e livelli di sostanze </a:t>
            </a:r>
            <a:r>
              <a:rPr u="sng">
                <a:solidFill>
                  <a:schemeClr val="accent3">
                    <a:lumOff val="44000"/>
                  </a:schemeClr>
                </a:solidFill>
              </a:rPr>
              <a:t>inquinanti presenti nell’aria respirabile</a:t>
            </a:r>
            <a:r>
              <a:rPr>
                <a:solidFill>
                  <a:schemeClr val="accent3">
                    <a:lumOff val="44000"/>
                  </a:schemeClr>
                </a:solidFill>
              </a:rPr>
              <a:t>  [</a:t>
            </a:r>
            <a:r>
              <a:t>prevenzione</a:t>
            </a:r>
            <a:r>
              <a:rPr>
                <a:solidFill>
                  <a:schemeClr val="accent3">
                    <a:lumOff val="44000"/>
                  </a:schemeClr>
                </a:solidFill>
              </a:rPr>
              <a:t>: riduzione delle emissioni nocive]</a:t>
            </a: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algn="just">
              <a:defRPr sz="2000" u="sng">
                <a:solidFill>
                  <a:schemeClr val="accent3">
                    <a:lumOff val="44000"/>
                  </a:schemeClr>
                </a:solidFill>
              </a:defRPr>
            </a:pPr>
          </a:p>
          <a:p>
            <a:pPr algn="just">
              <a:spcBef>
                <a:spcPts val="600"/>
              </a:spcBef>
              <a:defRPr sz="2800">
                <a:solidFill>
                  <a:srgbClr val="FFFF00"/>
                </a:solidFill>
              </a:defRPr>
            </a:pPr>
            <a:r>
              <a:t>Terapie antineoplastiche</a:t>
            </a:r>
            <a:r>
              <a:rPr>
                <a:solidFill>
                  <a:schemeClr val="accent3">
                    <a:lumOff val="44000"/>
                  </a:schemeClr>
                </a:solidFill>
              </a:rPr>
              <a:t>: effetti correlati alla </a:t>
            </a:r>
            <a:r>
              <a:rPr b="1">
                <a:solidFill>
                  <a:schemeClr val="accent3">
                    <a:lumOff val="44000"/>
                  </a:schemeClr>
                </a:solidFill>
              </a:rPr>
              <a:t>citotossicità aspecifica</a:t>
            </a:r>
            <a:r>
              <a:rPr>
                <a:solidFill>
                  <a:schemeClr val="accent3">
                    <a:lumOff val="44000"/>
                  </a:schemeClr>
                </a:solidFill>
              </a:rPr>
              <a:t> di alcuni chemioterapici [</a:t>
            </a:r>
            <a:r>
              <a:t>prevenzione</a:t>
            </a:r>
            <a:r>
              <a:rPr>
                <a:solidFill>
                  <a:schemeClr val="accent3">
                    <a:lumOff val="44000"/>
                  </a:schemeClr>
                </a:solidFill>
              </a:rPr>
              <a:t>: utilizzo di terapie meno invasive]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1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egnaposto contenuto 2"/>
          <p:cNvSpPr txBox="1"/>
          <p:nvPr>
            <p:ph type="body" idx="1"/>
          </p:nvPr>
        </p:nvSpPr>
        <p:spPr>
          <a:xfrm>
            <a:off x="-36514" y="765178"/>
            <a:ext cx="9217029" cy="5832476"/>
          </a:xfrm>
          <a:prstGeom prst="rect">
            <a:avLst/>
          </a:prstGeom>
        </p:spPr>
        <p:txBody>
          <a:bodyPr/>
          <a:lstStyle/>
          <a:p>
            <a:pPr algn="just">
              <a:defRPr sz="3000">
                <a:solidFill>
                  <a:schemeClr val="accent3">
                    <a:lumOff val="44000"/>
                  </a:schemeClr>
                </a:solidFill>
              </a:defRPr>
            </a:pPr>
            <a:r>
              <a:t>Alcune abitudini comportamentali </a:t>
            </a:r>
            <a:r>
              <a:rPr u="sng"/>
              <a:t>aumentano il rischio</a:t>
            </a:r>
            <a:r>
              <a:t> di comparsa di un tumore </a:t>
            </a:r>
            <a:r>
              <a:rPr>
                <a:solidFill>
                  <a:srgbClr val="FFFF00"/>
                </a:solidFill>
              </a:rPr>
              <a:t>favorendo</a:t>
            </a:r>
            <a:r>
              <a:t> </a:t>
            </a:r>
            <a:r>
              <a:rPr>
                <a:solidFill>
                  <a:srgbClr val="FFFF00"/>
                </a:solidFill>
              </a:rPr>
              <a:t>l’esposizione</a:t>
            </a:r>
            <a:r>
              <a:t> ad agenti coinvolti nella cancerogenesi</a:t>
            </a:r>
          </a:p>
          <a:p>
            <a:pPr lvl="1" marL="0" indent="457189">
              <a:spcBef>
                <a:spcPts val="600"/>
              </a:spcBef>
              <a:buSzTx/>
              <a:buNone/>
              <a:defRPr sz="1000">
                <a:solidFill>
                  <a:schemeClr val="accent3">
                    <a:lumOff val="44000"/>
                  </a:schemeClr>
                </a:solidFill>
              </a:defRPr>
            </a:pPr>
          </a:p>
          <a:p>
            <a:pPr lvl="1" marL="442901" indent="-285743" algn="just">
              <a:spcBef>
                <a:spcPts val="600"/>
              </a:spcBef>
              <a:defRPr b="1" sz="2600">
                <a:solidFill>
                  <a:srgbClr val="FFFF00"/>
                </a:solidFill>
              </a:defRPr>
            </a:pPr>
            <a:r>
              <a:t>Fumo</a:t>
            </a:r>
            <a:r>
              <a:rPr b="0">
                <a:solidFill>
                  <a:schemeClr val="accent3">
                    <a:lumOff val="44000"/>
                  </a:schemeClr>
                </a:solidFill>
              </a:rPr>
              <a:t> (libera sostanze con accertata attività cancerogena)</a:t>
            </a:r>
            <a:endParaRPr sz="2800"/>
          </a:p>
          <a:p>
            <a:pPr lvl="1" marL="442901" indent="-285743" algn="just">
              <a:spcBef>
                <a:spcPts val="600"/>
              </a:spcBef>
              <a:defRPr sz="1000">
                <a:solidFill>
                  <a:schemeClr val="accent3">
                    <a:lumOff val="44000"/>
                  </a:schemeClr>
                </a:solidFill>
              </a:defRPr>
            </a:pPr>
          </a:p>
          <a:p>
            <a:pPr lvl="1" marL="442901" indent="-285743" algn="just">
              <a:spcBef>
                <a:spcPts val="600"/>
              </a:spcBef>
              <a:defRPr b="1" sz="2600">
                <a:solidFill>
                  <a:srgbClr val="FFFF00"/>
                </a:solidFill>
              </a:defRPr>
            </a:pPr>
            <a:r>
              <a:t>Alcol</a:t>
            </a:r>
            <a:r>
              <a:rPr b="0">
                <a:solidFill>
                  <a:schemeClr val="accent3">
                    <a:lumOff val="44000"/>
                  </a:schemeClr>
                </a:solidFill>
              </a:rPr>
              <a:t> (genotossicità dell’acetaldeide;  ↓ detossificazione dei cancerogeni chimici a livello epatico)</a:t>
            </a:r>
            <a:endParaRPr sz="2800"/>
          </a:p>
          <a:p>
            <a:pPr lvl="1" marL="442901" indent="-285743" algn="just">
              <a:spcBef>
                <a:spcPts val="600"/>
              </a:spcBef>
              <a:defRPr sz="1000">
                <a:solidFill>
                  <a:schemeClr val="accent3">
                    <a:lumOff val="44000"/>
                  </a:schemeClr>
                </a:solidFill>
              </a:defRPr>
            </a:pPr>
          </a:p>
          <a:p>
            <a:pPr lvl="1" marL="442901" indent="-285743" algn="just">
              <a:spcBef>
                <a:spcPts val="600"/>
              </a:spcBef>
              <a:defRPr b="1" sz="2600">
                <a:solidFill>
                  <a:srgbClr val="FFFF00"/>
                </a:solidFill>
              </a:defRPr>
            </a:pPr>
            <a:r>
              <a:t>Alimentazione</a:t>
            </a:r>
            <a:r>
              <a:rPr b="0">
                <a:solidFill>
                  <a:schemeClr val="accent3">
                    <a:lumOff val="44000"/>
                  </a:schemeClr>
                </a:solidFill>
              </a:rPr>
              <a:t> (conservazione e cottura degli alimenti, carenza di fibre, obesità)</a:t>
            </a:r>
            <a:endParaRPr sz="2800"/>
          </a:p>
          <a:p>
            <a:pPr lvl="1" marL="442901" indent="-285743" algn="just">
              <a:spcBef>
                <a:spcPts val="600"/>
              </a:spcBef>
              <a:defRPr sz="1000">
                <a:solidFill>
                  <a:schemeClr val="accent3">
                    <a:lumOff val="44000"/>
                  </a:schemeClr>
                </a:solidFill>
              </a:defRPr>
            </a:pPr>
          </a:p>
          <a:p>
            <a:pPr lvl="1" marL="442901" indent="-285743" algn="just">
              <a:spcBef>
                <a:spcPts val="600"/>
              </a:spcBef>
              <a:defRPr b="1" sz="2600">
                <a:solidFill>
                  <a:srgbClr val="FFFF00"/>
                </a:solidFill>
              </a:defRPr>
            </a:pPr>
            <a:r>
              <a:t>Promiscuità sessuale</a:t>
            </a:r>
            <a:r>
              <a:rPr b="0">
                <a:solidFill>
                  <a:schemeClr val="accent3">
                    <a:lumOff val="44000"/>
                  </a:schemeClr>
                </a:solidFill>
              </a:rPr>
              <a:t> (infezioni da HPV, tumori della cervice uterina)  </a:t>
            </a:r>
          </a:p>
        </p:txBody>
      </p:sp>
      <p:sp>
        <p:nvSpPr>
          <p:cNvPr id="417" name="Rectangle 2"/>
          <p:cNvSpPr txBox="1"/>
          <p:nvPr>
            <p:ph type="title"/>
          </p:nvPr>
        </p:nvSpPr>
        <p:spPr>
          <a:xfrm>
            <a:off x="457200" y="-26988"/>
            <a:ext cx="8229600" cy="7191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pPr/>
            <a:r>
              <a:t>Stile di vita e neoplasie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4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500"/>
                                        <p:tgtEl>
                                          <p:spTgt spid="4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6" dur="500"/>
                                        <p:tgtEl>
                                          <p:spTgt spid="4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500"/>
                                        <p:tgtEl>
                                          <p:spTgt spid="4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500"/>
                                        <p:tgtEl>
                                          <p:spTgt spid="4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9" dur="500"/>
                                        <p:tgtEl>
                                          <p:spTgt spid="4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4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4" dur="500"/>
                                        <p:tgtEl>
                                          <p:spTgt spid="4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1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206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Picture 2"/>
          <p:cNvGrpSpPr/>
          <p:nvPr/>
        </p:nvGrpSpPr>
        <p:grpSpPr>
          <a:xfrm>
            <a:off x="7013306" y="16914"/>
            <a:ext cx="1951184" cy="1035825"/>
            <a:chOff x="0" y="0"/>
            <a:chExt cx="1951183" cy="1035824"/>
          </a:xfrm>
        </p:grpSpPr>
        <p:sp>
          <p:nvSpPr>
            <p:cNvPr id="419" name="Rettangolo"/>
            <p:cNvSpPr/>
            <p:nvPr/>
          </p:nvSpPr>
          <p:spPr>
            <a:xfrm>
              <a:off x="0" y="0"/>
              <a:ext cx="1951184" cy="1035825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pic>
          <p:nvPicPr>
            <p:cNvPr id="420" name="image13.jpeg" descr="image13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951184" cy="10358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22" name="CasellaDiTesto 1"/>
          <p:cNvSpPr txBox="1"/>
          <p:nvPr/>
        </p:nvSpPr>
        <p:spPr>
          <a:xfrm>
            <a:off x="2555775" y="128824"/>
            <a:ext cx="3615840" cy="655847"/>
          </a:xfrm>
          <a:prstGeom prst="rect">
            <a:avLst/>
          </a:prstGeom>
          <a:solidFill>
            <a:srgbClr val="0066FF"/>
          </a:solidFill>
          <a:ln>
            <a:solidFill>
              <a:schemeClr val="accent3">
                <a:lumOff val="44000"/>
              </a:schemeClr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/>
            <a:r>
              <a:t>Età e neoplasie</a:t>
            </a:r>
          </a:p>
        </p:txBody>
      </p:sp>
      <p:grpSp>
        <p:nvGrpSpPr>
          <p:cNvPr id="425" name="Gruppo 5"/>
          <p:cNvGrpSpPr/>
          <p:nvPr/>
        </p:nvGrpSpPr>
        <p:grpSpPr>
          <a:xfrm>
            <a:off x="-36513" y="1124743"/>
            <a:ext cx="9188452" cy="5508198"/>
            <a:chOff x="0" y="0"/>
            <a:chExt cx="9188450" cy="5508197"/>
          </a:xfrm>
        </p:grpSpPr>
        <p:pic>
          <p:nvPicPr>
            <p:cNvPr id="423" name="Picture 2" descr="Picture 2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15471" r="0" b="0"/>
            <a:stretch>
              <a:fillRect/>
            </a:stretch>
          </p:blipFill>
          <p:spPr>
            <a:xfrm>
              <a:off x="0" y="-1"/>
              <a:ext cx="9188451" cy="55081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4" name="_x0000_s0"/>
            <p:cNvSpPr txBox="1"/>
            <p:nvPr/>
          </p:nvSpPr>
          <p:spPr>
            <a:xfrm>
              <a:off x="2688704" y="811499"/>
              <a:ext cx="3255821" cy="412251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1025" tIns="41025" rIns="41025" bIns="41025" numCol="1" anchor="t">
              <a:spAutoFit/>
            </a:bodyPr>
            <a:lstStyle>
              <a:lvl1pPr>
                <a:defRPr b="1" sz="2200">
                  <a:solidFill>
                    <a:srgbClr val="EC008C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All Cancers: 2020-2022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25" grpId="2"/>
      <p:bldP build="whole" bldLvl="1" animBg="1" rev="0" advAuto="0" spid="421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Rectangle 2"/>
          <p:cNvSpPr txBox="1"/>
          <p:nvPr>
            <p:ph type="title"/>
          </p:nvPr>
        </p:nvSpPr>
        <p:spPr>
          <a:xfrm>
            <a:off x="395288" y="-171401"/>
            <a:ext cx="8229601" cy="9366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pPr/>
            <a:r>
              <a:t>Età e neoplasie</a:t>
            </a:r>
          </a:p>
        </p:txBody>
      </p:sp>
      <p:sp>
        <p:nvSpPr>
          <p:cNvPr id="428" name="Rectangle 3"/>
          <p:cNvSpPr txBox="1"/>
          <p:nvPr>
            <p:ph type="body" idx="1"/>
          </p:nvPr>
        </p:nvSpPr>
        <p:spPr>
          <a:xfrm>
            <a:off x="-36512" y="720874"/>
            <a:ext cx="9289035" cy="5732465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  <a:tabLst>
                <a:tab pos="342900" algn="l"/>
              </a:tabLst>
              <a:defRPr sz="2900">
                <a:solidFill>
                  <a:schemeClr val="accent3">
                    <a:lumOff val="44000"/>
                  </a:schemeClr>
                </a:solidFill>
              </a:defRPr>
            </a:pPr>
            <a:r>
              <a:t>Al fenomeno del progressivo incremento con l’età della mortalità per patologie neoplastiche concorrono:</a:t>
            </a:r>
          </a:p>
          <a:p>
            <a:pPr>
              <a:buSzTx/>
              <a:buNone/>
              <a:tabLst>
                <a:tab pos="342900" algn="l"/>
              </a:tabLst>
              <a:defRPr sz="1000">
                <a:solidFill>
                  <a:schemeClr val="accent3">
                    <a:lumOff val="44000"/>
                  </a:schemeClr>
                </a:solidFill>
              </a:defRPr>
            </a:pPr>
          </a:p>
          <a:p>
            <a:pPr>
              <a:spcBef>
                <a:spcPts val="800"/>
              </a:spcBef>
              <a:tabLst>
                <a:tab pos="342900" algn="l"/>
              </a:tabLst>
              <a:defRPr b="1" sz="3400">
                <a:solidFill>
                  <a:srgbClr val="FFFF00"/>
                </a:solidFill>
              </a:defRPr>
            </a:pPr>
            <a:r>
              <a:t>Senescenza</a:t>
            </a:r>
          </a:p>
          <a:p>
            <a:pPr lvl="1" marL="147635" indent="-61912">
              <a:tabLst>
                <a:tab pos="76200" algn="l"/>
              </a:tabLst>
              <a:defRPr sz="3000">
                <a:solidFill>
                  <a:schemeClr val="accent3">
                    <a:lumOff val="44000"/>
                  </a:schemeClr>
                </a:solidFill>
              </a:defRPr>
            </a:pPr>
            <a:r>
              <a:t> Ridotta efficienza del sistema immunitario</a:t>
            </a:r>
            <a:endParaRPr sz="2800"/>
          </a:p>
          <a:p>
            <a:pPr lvl="1" marL="147635" indent="-61912">
              <a:tabLst>
                <a:tab pos="76200" algn="l"/>
              </a:tabLst>
              <a:defRPr sz="3000">
                <a:solidFill>
                  <a:schemeClr val="accent3">
                    <a:lumOff val="44000"/>
                  </a:schemeClr>
                </a:solidFill>
              </a:defRPr>
            </a:pPr>
            <a:r>
              <a:t> Ridotta capacità di riparazione dei danni al DNA</a:t>
            </a:r>
            <a:endParaRPr sz="2800"/>
          </a:p>
          <a:p>
            <a:pPr marL="0" indent="0">
              <a:buSzTx/>
              <a:buNone/>
              <a:tabLst>
                <a:tab pos="342900" algn="l"/>
              </a:tabLst>
              <a:defRPr sz="3000">
                <a:solidFill>
                  <a:schemeClr val="accent3">
                    <a:lumOff val="44000"/>
                  </a:schemeClr>
                </a:solidFill>
              </a:defRPr>
            </a:pPr>
            <a:r>
              <a:t> </a:t>
            </a:r>
          </a:p>
          <a:p>
            <a:pPr>
              <a:tabLst>
                <a:tab pos="342900" algn="l"/>
              </a:tabLst>
              <a:defRPr b="1" sz="3400">
                <a:solidFill>
                  <a:srgbClr val="FFFF00"/>
                </a:solidFill>
              </a:defRPr>
            </a:pPr>
          </a:p>
          <a:p>
            <a:pPr>
              <a:tabLst>
                <a:tab pos="342900" algn="l"/>
              </a:tabLst>
              <a:defRPr b="1" sz="2800">
                <a:solidFill>
                  <a:srgbClr val="FFFF00"/>
                </a:solidFill>
              </a:defRPr>
            </a:pPr>
          </a:p>
          <a:p>
            <a:pPr>
              <a:spcBef>
                <a:spcPts val="800"/>
              </a:spcBef>
              <a:tabLst>
                <a:tab pos="342900" algn="l"/>
              </a:tabLst>
              <a:defRPr b="1" sz="3400">
                <a:solidFill>
                  <a:srgbClr val="FFFF00"/>
                </a:solidFill>
              </a:defRPr>
            </a:pPr>
            <a:r>
              <a:t>Fattori ambientali</a:t>
            </a:r>
            <a:r>
              <a:rPr b="0" sz="3000">
                <a:solidFill>
                  <a:schemeClr val="accent3">
                    <a:lumOff val="44000"/>
                  </a:schemeClr>
                </a:solidFill>
              </a:rPr>
              <a:t>: aumento del periodo di esposizione ad un potenziale agente cancerogeno</a:t>
            </a:r>
          </a:p>
        </p:txBody>
      </p:sp>
      <p:sp>
        <p:nvSpPr>
          <p:cNvPr id="429" name="CasellaDiTesto 2"/>
          <p:cNvSpPr txBox="1"/>
          <p:nvPr/>
        </p:nvSpPr>
        <p:spPr>
          <a:xfrm>
            <a:off x="107503" y="3841027"/>
            <a:ext cx="8856986" cy="1209041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sz="2400"/>
            </a:pPr>
            <a:r>
              <a:t>⚠️ La frequenza di mutazioni spontanee nei linfociti isolati da individui </a:t>
            </a:r>
            <a:r>
              <a:rPr b="1"/>
              <a:t>ultrasessantenni</a:t>
            </a:r>
            <a:r>
              <a:t> è </a:t>
            </a:r>
            <a:r>
              <a:rPr b="1"/>
              <a:t>9 volte superiore</a:t>
            </a:r>
            <a:r>
              <a:t> a quella riscontrata nei linfociti dei </a:t>
            </a:r>
            <a:r>
              <a:rPr b="1"/>
              <a:t>neonati</a:t>
            </a:r>
          </a:p>
        </p:txBody>
      </p:sp>
      <p:sp>
        <p:nvSpPr>
          <p:cNvPr id="430" name="Rettangolo 1"/>
          <p:cNvSpPr/>
          <p:nvPr/>
        </p:nvSpPr>
        <p:spPr>
          <a:xfrm>
            <a:off x="72008" y="3097139"/>
            <a:ext cx="8604448" cy="504057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lIns="45719" rIns="45719"/>
          <a:lstStyle/>
          <a:p>
            <a:pPr>
              <a:defRPr sz="2000">
                <a:solidFill>
                  <a:schemeClr val="accent3">
                    <a:lumOff val="44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7" dur="500"/>
                                        <p:tgtEl>
                                          <p:spTgt spid="4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12" dur="500"/>
                                        <p:tgtEl>
                                          <p:spTgt spid="4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Class="entr" nodeType="after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16" dur="500"/>
                                        <p:tgtEl>
                                          <p:spTgt spid="4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20" dur="500"/>
                                        <p:tgtEl>
                                          <p:spTgt spid="4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Class="entr" nodeType="after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24" dur="500"/>
                                        <p:tgtEl>
                                          <p:spTgt spid="4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Class="entr" nodeType="after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4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28" dur="500"/>
                                        <p:tgtEl>
                                          <p:spTgt spid="4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3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Class="entr" nodeType="after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7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4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42" dur="500"/>
                                        <p:tgtEl>
                                          <p:spTgt spid="4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30" grpId="2"/>
      <p:bldP build="whole" bldLvl="1" animBg="1" rev="0" advAuto="0" spid="429" grpId="3"/>
      <p:bldP build="p" bldLvl="5" animBg="1" rev="0" advAuto="0" spid="428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Rectangle 2"/>
          <p:cNvSpPr txBox="1"/>
          <p:nvPr>
            <p:ph type="title"/>
          </p:nvPr>
        </p:nvSpPr>
        <p:spPr>
          <a:xfrm>
            <a:off x="0" y="44453"/>
            <a:ext cx="9144000" cy="777876"/>
          </a:xfrm>
          <a:prstGeom prst="rect">
            <a:avLst/>
          </a:prstGeom>
        </p:spPr>
        <p:txBody>
          <a:bodyPr/>
          <a:lstStyle>
            <a:lvl1pPr>
              <a:defRPr sz="3800">
                <a:solidFill>
                  <a:srgbClr val="FFFF00"/>
                </a:solidFill>
              </a:defRPr>
            </a:lvl1pPr>
          </a:lstStyle>
          <a:p>
            <a:pPr/>
            <a:r>
              <a:t>Predisposizione genetica nelle neoplasie</a:t>
            </a:r>
          </a:p>
        </p:txBody>
      </p:sp>
      <p:sp>
        <p:nvSpPr>
          <p:cNvPr id="433" name="Rectangle 3"/>
          <p:cNvSpPr txBox="1"/>
          <p:nvPr>
            <p:ph type="body" idx="1"/>
          </p:nvPr>
        </p:nvSpPr>
        <p:spPr>
          <a:xfrm>
            <a:off x="11116" y="1052735"/>
            <a:ext cx="9024939" cy="5040562"/>
          </a:xfrm>
          <a:prstGeom prst="rect">
            <a:avLst/>
          </a:prstGeom>
        </p:spPr>
        <p:txBody>
          <a:bodyPr/>
          <a:lstStyle/>
          <a:p>
            <a:pPr marL="444489" indent="-444489" algn="just">
              <a:lnSpc>
                <a:spcPct val="90000"/>
              </a:lnSpc>
              <a:defRPr>
                <a:solidFill>
                  <a:schemeClr val="accent3">
                    <a:lumOff val="44000"/>
                  </a:schemeClr>
                </a:solidFill>
              </a:defRPr>
            </a:pPr>
            <a:r>
              <a:t>La comparsa di molti tumori, anche comuni, è influenzata non solo da fattori ambientali ma anche da una certa predisposizione genetica</a:t>
            </a:r>
          </a:p>
          <a:p>
            <a:pPr marL="444489" indent="-444489" algn="just">
              <a:lnSpc>
                <a:spcPct val="90000"/>
              </a:lnSpc>
              <a:defRPr sz="2000">
                <a:solidFill>
                  <a:schemeClr val="accent3">
                    <a:lumOff val="44000"/>
                  </a:schemeClr>
                </a:solidFill>
              </a:defRPr>
            </a:pPr>
          </a:p>
          <a:p>
            <a:pPr marL="444489" indent="-444489" algn="just">
              <a:lnSpc>
                <a:spcPct val="90000"/>
              </a:lnSpc>
              <a:defRPr>
                <a:solidFill>
                  <a:schemeClr val="accent3">
                    <a:lumOff val="44000"/>
                  </a:schemeClr>
                </a:solidFill>
              </a:defRPr>
            </a:pPr>
            <a:r>
              <a:t>Sono stati individuati </a:t>
            </a:r>
            <a:r>
              <a:rPr>
                <a:solidFill>
                  <a:srgbClr val="FFFF00"/>
                </a:solidFill>
              </a:rPr>
              <a:t>fattori genetici di rischio</a:t>
            </a:r>
            <a:r>
              <a:t> in base a dati statistici sulla probabilità che soggetti portatori di determinate mutazioni sviluppino un tumore</a:t>
            </a:r>
          </a:p>
          <a:p>
            <a:pPr marL="444489" indent="-444489" algn="just">
              <a:lnSpc>
                <a:spcPct val="90000"/>
              </a:lnSpc>
              <a:defRPr sz="2000">
                <a:solidFill>
                  <a:schemeClr val="accent3">
                    <a:lumOff val="44000"/>
                  </a:schemeClr>
                </a:solidFill>
              </a:defRPr>
            </a:pPr>
          </a:p>
          <a:p>
            <a:pPr marL="444489" indent="-444489" algn="just">
              <a:lnSpc>
                <a:spcPct val="90000"/>
              </a:lnSpc>
              <a:defRPr>
                <a:solidFill>
                  <a:schemeClr val="accent3">
                    <a:lumOff val="44000"/>
                  </a:schemeClr>
                </a:solidFill>
              </a:defRPr>
            </a:pPr>
            <a:r>
              <a:t>Il  </a:t>
            </a:r>
            <a:r>
              <a:rPr>
                <a:solidFill>
                  <a:srgbClr val="FFFF00"/>
                </a:solidFill>
              </a:rPr>
              <a:t>5%-10%</a:t>
            </a:r>
            <a:r>
              <a:t> circa di tutti i tumori umani ha una  riconosciuta una predisposizione genetica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7" dur="500"/>
                                        <p:tgtEl>
                                          <p:spTgt spid="4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11" dur="500"/>
                                        <p:tgtEl>
                                          <p:spTgt spid="4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16" dur="500"/>
                                        <p:tgtEl>
                                          <p:spTgt spid="4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3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ruppo 5"/>
          <p:cNvGrpSpPr/>
          <p:nvPr/>
        </p:nvGrpSpPr>
        <p:grpSpPr>
          <a:xfrm>
            <a:off x="1161335" y="4486726"/>
            <a:ext cx="3482674" cy="1534567"/>
            <a:chOff x="0" y="0"/>
            <a:chExt cx="3482672" cy="1534566"/>
          </a:xfrm>
        </p:grpSpPr>
        <p:grpSp>
          <p:nvGrpSpPr>
            <p:cNvPr id="320" name="Gruppo 6"/>
            <p:cNvGrpSpPr/>
            <p:nvPr/>
          </p:nvGrpSpPr>
          <p:grpSpPr>
            <a:xfrm>
              <a:off x="-1" y="72007"/>
              <a:ext cx="3444316" cy="1390551"/>
              <a:chOff x="0" y="0"/>
              <a:chExt cx="3444314" cy="1390550"/>
            </a:xfrm>
          </p:grpSpPr>
          <p:sp>
            <p:nvSpPr>
              <p:cNvPr id="317" name="CasellaDiTesto 8"/>
              <p:cNvSpPr txBox="1"/>
              <p:nvPr/>
            </p:nvSpPr>
            <p:spPr>
              <a:xfrm>
                <a:off x="0" y="0"/>
                <a:ext cx="3444315" cy="1299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/>
              <a:p>
                <a:pPr>
                  <a:defRPr sz="28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r>
                  <a:t>    segnali proliferativi</a:t>
                </a:r>
              </a:p>
              <a:p>
                <a:pPr>
                  <a:defRPr sz="2800">
                    <a:solidFill>
                      <a:schemeClr val="accent3">
                        <a:lumOff val="44000"/>
                      </a:schemeClr>
                    </a:solidFill>
                  </a:defRPr>
                </a:pPr>
              </a:p>
              <a:p>
                <a:pPr>
                  <a:defRPr sz="28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r>
                  <a:t>    segnali di morte</a:t>
                </a:r>
              </a:p>
            </p:txBody>
          </p:sp>
          <p:sp>
            <p:nvSpPr>
              <p:cNvPr id="318" name="Freccia a destra 9"/>
              <p:cNvSpPr/>
              <p:nvPr/>
            </p:nvSpPr>
            <p:spPr>
              <a:xfrm rot="16200000">
                <a:off x="-15867" y="147990"/>
                <a:ext cx="504057" cy="208076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F0000"/>
              </a:solidFill>
              <a:ln w="9525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2000">
                    <a:solidFill>
                      <a:schemeClr val="accent3">
                        <a:lumOff val="44000"/>
                      </a:schemeClr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19" name="Freccia a destra 10"/>
              <p:cNvSpPr/>
              <p:nvPr/>
            </p:nvSpPr>
            <p:spPr>
              <a:xfrm rot="5400000">
                <a:off x="-23814" y="1034485"/>
                <a:ext cx="504057" cy="208076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F0000"/>
              </a:solidFill>
              <a:ln w="9525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2000">
                    <a:solidFill>
                      <a:schemeClr val="accent3">
                        <a:lumOff val="44000"/>
                      </a:schemeClr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  <p:sp>
          <p:nvSpPr>
            <p:cNvPr id="321" name="Rettangolo 7"/>
            <p:cNvSpPr/>
            <p:nvPr/>
          </p:nvSpPr>
          <p:spPr>
            <a:xfrm>
              <a:off x="52167" y="0"/>
              <a:ext cx="3430506" cy="1534567"/>
            </a:xfrm>
            <a:prstGeom prst="rect">
              <a:avLst/>
            </a:prstGeom>
            <a:noFill/>
            <a:ln w="1905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000">
                  <a:solidFill>
                    <a:schemeClr val="accent3">
                      <a:lumOff val="44000"/>
                    </a:schemeClr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323" name="Rectangle 2"/>
          <p:cNvSpPr txBox="1"/>
          <p:nvPr>
            <p:ph type="title"/>
          </p:nvPr>
        </p:nvSpPr>
        <p:spPr>
          <a:xfrm>
            <a:off x="-396553" y="549200"/>
            <a:ext cx="8229601" cy="791569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00"/>
                </a:solidFill>
              </a:defRPr>
            </a:pPr>
            <a:r>
              <a:t>Neoplasia </a:t>
            </a:r>
            <a:r>
              <a:rPr sz="3600"/>
              <a:t>(</a:t>
            </a:r>
            <a:r>
              <a:rPr i="1" sz="3600"/>
              <a:t>nuova crescita</a:t>
            </a:r>
            <a:r>
              <a:rPr sz="3600"/>
              <a:t>)</a:t>
            </a:r>
          </a:p>
        </p:txBody>
      </p:sp>
      <p:sp>
        <p:nvSpPr>
          <p:cNvPr id="324" name="Rectangle 3"/>
          <p:cNvSpPr txBox="1"/>
          <p:nvPr>
            <p:ph type="body" sz="half" idx="1"/>
          </p:nvPr>
        </p:nvSpPr>
        <p:spPr>
          <a:xfrm>
            <a:off x="71438" y="1772817"/>
            <a:ext cx="8964614" cy="2405065"/>
          </a:xfrm>
          <a:prstGeom prst="rect">
            <a:avLst/>
          </a:prstGeom>
        </p:spPr>
        <p:txBody>
          <a:bodyPr/>
          <a:lstStyle/>
          <a:p>
            <a:pPr algn="just">
              <a:defRPr sz="3000">
                <a:solidFill>
                  <a:schemeClr val="accent3">
                    <a:lumOff val="44000"/>
                  </a:schemeClr>
                </a:solidFill>
              </a:defRPr>
            </a:pPr>
            <a:r>
              <a:t>La malattia neoplastica è caratterizzata da un’alterazione di quei meccanismi omeostatici che hanno un ruolo rilevante nella </a:t>
            </a:r>
            <a:r>
              <a:rPr b="1">
                <a:solidFill>
                  <a:srgbClr val="FFFF00"/>
                </a:solidFill>
              </a:rPr>
              <a:t>regolazione della proliferazione e della differenziazione cellulare</a:t>
            </a:r>
          </a:p>
        </p:txBody>
      </p:sp>
      <p:pic>
        <p:nvPicPr>
          <p:cNvPr id="325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48264" y="116632"/>
            <a:ext cx="2016225" cy="1488725"/>
          </a:xfrm>
          <a:prstGeom prst="rect">
            <a:avLst/>
          </a:prstGeom>
          <a:ln w="19050">
            <a:solidFill>
              <a:schemeClr val="accent3">
                <a:lumOff val="44000"/>
              </a:schemeClr>
            </a:solidFill>
          </a:ln>
        </p:spPr>
      </p:pic>
      <p:sp>
        <p:nvSpPr>
          <p:cNvPr id="326" name="CasellaDiTesto 1"/>
          <p:cNvSpPr txBox="1"/>
          <p:nvPr/>
        </p:nvSpPr>
        <p:spPr>
          <a:xfrm>
            <a:off x="4932043" y="4542540"/>
            <a:ext cx="3456386" cy="1409498"/>
          </a:xfrm>
          <a:prstGeom prst="rect">
            <a:avLst/>
          </a:prstGeom>
          <a:ln w="19050">
            <a:solidFill>
              <a:schemeClr val="accent3">
                <a:lumOff val="44000"/>
              </a:schemeClr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algn="just">
              <a:defRPr sz="2800">
                <a:solidFill>
                  <a:schemeClr val="accent3">
                    <a:lumOff val="44000"/>
                  </a:schemeClr>
                </a:solidFill>
              </a:defRPr>
            </a:pPr>
            <a:r>
              <a:t>Il ritmo replicativo condiziona il grado di </a:t>
            </a:r>
            <a:r>
              <a:rPr>
                <a:solidFill>
                  <a:srgbClr val="FFFF00"/>
                </a:solidFill>
              </a:rPr>
              <a:t>differenziazione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6" grpId="2"/>
      <p:bldP build="whole" bldLvl="1" animBg="1" rev="0" advAuto="0" spid="32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Titolo 1"/>
          <p:cNvSpPr txBox="1"/>
          <p:nvPr>
            <p:ph type="title"/>
          </p:nvPr>
        </p:nvSpPr>
        <p:spPr>
          <a:xfrm>
            <a:off x="71884" y="-99392"/>
            <a:ext cx="8964615" cy="792165"/>
          </a:xfrm>
          <a:prstGeom prst="rect">
            <a:avLst/>
          </a:prstGeom>
        </p:spPr>
        <p:txBody>
          <a:bodyPr/>
          <a:lstStyle>
            <a:lvl1pPr>
              <a:defRPr sz="3800">
                <a:solidFill>
                  <a:srgbClr val="FFFF00"/>
                </a:solidFill>
              </a:defRPr>
            </a:lvl1pPr>
          </a:lstStyle>
          <a:p>
            <a:pPr/>
            <a:r>
              <a:t>Predisposizione genetica nelle neoplasie</a:t>
            </a:r>
          </a:p>
        </p:txBody>
      </p:sp>
      <p:sp>
        <p:nvSpPr>
          <p:cNvPr id="436" name="Segnaposto contenuto 2"/>
          <p:cNvSpPr txBox="1"/>
          <p:nvPr>
            <p:ph type="body" idx="1"/>
          </p:nvPr>
        </p:nvSpPr>
        <p:spPr>
          <a:xfrm>
            <a:off x="107953" y="981078"/>
            <a:ext cx="8856665" cy="5616576"/>
          </a:xfrm>
          <a:prstGeom prst="rect">
            <a:avLst/>
          </a:prstGeom>
        </p:spPr>
        <p:txBody>
          <a:bodyPr/>
          <a:lstStyle/>
          <a:p>
            <a:pPr marL="312030" indent="-312030" algn="just" defTabSz="832104">
              <a:spcBef>
                <a:spcPts val="600"/>
              </a:spcBef>
              <a:defRPr sz="2912">
                <a:solidFill>
                  <a:schemeClr val="accent3">
                    <a:lumOff val="44000"/>
                  </a:schemeClr>
                </a:solidFill>
              </a:defRPr>
            </a:pPr>
            <a:r>
              <a:t>Le forme di tumore associate ad alterazioni  ereditabili possono essere distinte in </a:t>
            </a:r>
            <a:r>
              <a:rPr u="sng"/>
              <a:t>tre categorie</a:t>
            </a:r>
            <a:r>
              <a:t>, in base al tipo di ereditarietà:</a:t>
            </a:r>
          </a:p>
          <a:p>
            <a:pPr lvl="1" marL="0" indent="416041" algn="just" defTabSz="832104">
              <a:spcBef>
                <a:spcPts val="600"/>
              </a:spcBef>
              <a:buSzTx/>
              <a:buNone/>
              <a:defRPr sz="910">
                <a:solidFill>
                  <a:schemeClr val="accent3">
                    <a:lumOff val="44000"/>
                  </a:schemeClr>
                </a:solidFill>
              </a:defRPr>
            </a:pPr>
          </a:p>
          <a:p>
            <a:pPr lvl="1" marL="416041" indent="0" algn="just" defTabSz="832104">
              <a:spcBef>
                <a:spcPts val="600"/>
              </a:spcBef>
              <a:buAutoNum type="arabicPeriod" startAt="1"/>
              <a:defRPr sz="2912">
                <a:solidFill>
                  <a:schemeClr val="accent3">
                    <a:lumOff val="44000"/>
                  </a:schemeClr>
                </a:solidFill>
              </a:defRPr>
            </a:pPr>
            <a:r>
              <a:t> sindromi tumorali </a:t>
            </a:r>
            <a:r>
              <a:rPr b="1" u="sng"/>
              <a:t>autosomiche dominanti </a:t>
            </a:r>
            <a:r>
              <a:t>(p53, Rb in retinoblastoma, APC in colon, BRCA1 e 2 in breast e ovarian)</a:t>
            </a:r>
            <a:endParaRPr sz="2548"/>
          </a:p>
          <a:p>
            <a:pPr lvl="1" marL="416041" indent="0" algn="just" defTabSz="832104">
              <a:spcBef>
                <a:spcPts val="600"/>
              </a:spcBef>
              <a:buAutoNum type="arabicPeriod" startAt="1"/>
              <a:defRPr sz="910">
                <a:solidFill>
                  <a:schemeClr val="accent3">
                    <a:lumOff val="44000"/>
                  </a:schemeClr>
                </a:solidFill>
              </a:defRPr>
            </a:pPr>
          </a:p>
          <a:p>
            <a:pPr lvl="1" marL="416041" indent="0" algn="just" defTabSz="832104">
              <a:spcBef>
                <a:spcPts val="600"/>
              </a:spcBef>
              <a:buAutoNum type="arabicPeriod" startAt="2"/>
              <a:defRPr sz="2912">
                <a:solidFill>
                  <a:schemeClr val="accent3">
                    <a:lumOff val="44000"/>
                  </a:schemeClr>
                </a:solidFill>
              </a:defRPr>
            </a:pPr>
            <a:r>
              <a:t> sindromi legate a patologie con trasmissione  </a:t>
            </a:r>
            <a:r>
              <a:rPr b="1" u="sng"/>
              <a:t>autosomica recessiva</a:t>
            </a:r>
            <a:r>
              <a:rPr b="1"/>
              <a:t> </a:t>
            </a:r>
            <a:r>
              <a:t>che coinvolgono geni i cui trascritti partecipano ai </a:t>
            </a:r>
            <a:r>
              <a:rPr>
                <a:solidFill>
                  <a:srgbClr val="FFFF00"/>
                </a:solidFill>
              </a:rPr>
              <a:t>meccanismi di riparazione del DNA</a:t>
            </a:r>
            <a:endParaRPr sz="2548"/>
          </a:p>
          <a:p>
            <a:pPr lvl="1" marL="416041" indent="0" algn="just" defTabSz="832104">
              <a:spcBef>
                <a:spcPts val="600"/>
              </a:spcBef>
              <a:buAutoNum type="arabicPeriod" startAt="2"/>
              <a:defRPr sz="910">
                <a:solidFill>
                  <a:schemeClr val="accent3">
                    <a:lumOff val="44000"/>
                  </a:schemeClr>
                </a:solidFill>
              </a:defRPr>
            </a:pPr>
          </a:p>
          <a:p>
            <a:pPr lvl="1" marL="416041" indent="0" algn="just" defTabSz="832104">
              <a:spcBef>
                <a:spcPts val="600"/>
              </a:spcBef>
              <a:buAutoNum type="arabicPeriod" startAt="3"/>
              <a:defRPr sz="2912">
                <a:solidFill>
                  <a:schemeClr val="accent3">
                    <a:lumOff val="44000"/>
                  </a:schemeClr>
                </a:solidFill>
              </a:defRPr>
            </a:pPr>
            <a:r>
              <a:t> tumori familiari ad </a:t>
            </a:r>
            <a:r>
              <a:rPr b="1" u="sng"/>
              <a:t>ereditarietà incerta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500"/>
                                        <p:tgtEl>
                                          <p:spTgt spid="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6" dur="500"/>
                                        <p:tgtEl>
                                          <p:spTgt spid="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500"/>
                                        <p:tgtEl>
                                          <p:spTgt spid="4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500"/>
                                        <p:tgtEl>
                                          <p:spTgt spid="4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36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Rectangle 4"/>
          <p:cNvSpPr txBox="1"/>
          <p:nvPr>
            <p:ph type="title"/>
          </p:nvPr>
        </p:nvSpPr>
        <p:spPr>
          <a:xfrm>
            <a:off x="107504" y="2492896"/>
            <a:ext cx="8964488" cy="1143001"/>
          </a:xfrm>
          <a:prstGeom prst="rect">
            <a:avLst/>
          </a:prstGeom>
          <a:ln w="9525">
            <a:solidFill>
              <a:schemeClr val="accent3">
                <a:lumOff val="44000"/>
              </a:schemeClr>
            </a:solidFill>
            <a:miter lim="800000"/>
          </a:ln>
        </p:spPr>
        <p:txBody>
          <a:bodyPr/>
          <a:lstStyle>
            <a:lvl1pPr>
              <a:defRPr sz="45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/>
            <a:r>
              <a:t>Biologia della crescita neoplastica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CasellaDiTesto 1"/>
          <p:cNvSpPr txBox="1"/>
          <p:nvPr/>
        </p:nvSpPr>
        <p:spPr>
          <a:xfrm>
            <a:off x="2144886" y="4581128"/>
            <a:ext cx="4031716" cy="474338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600"/>
            </a:lvl1pPr>
          </a:lstStyle>
          <a:p>
            <a:pPr/>
            <a:r>
              <a:t>Cultured mouse fibroblasts</a:t>
            </a:r>
          </a:p>
        </p:txBody>
      </p:sp>
      <p:sp>
        <p:nvSpPr>
          <p:cNvPr id="441" name="Rectangle 2"/>
          <p:cNvSpPr txBox="1"/>
          <p:nvPr>
            <p:ph type="title"/>
          </p:nvPr>
        </p:nvSpPr>
        <p:spPr>
          <a:xfrm>
            <a:off x="-396553" y="-26989"/>
            <a:ext cx="9793090" cy="72072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FFFF00"/>
                </a:solidFill>
              </a:defRPr>
            </a:lvl1pPr>
          </a:lstStyle>
          <a:p>
            <a:pPr/>
            <a:r>
              <a:t>Incremento numerico di una popolazione cellulare</a:t>
            </a:r>
          </a:p>
        </p:txBody>
      </p:sp>
      <p:grpSp>
        <p:nvGrpSpPr>
          <p:cNvPr id="444" name="Gruppo 4"/>
          <p:cNvGrpSpPr/>
          <p:nvPr/>
        </p:nvGrpSpPr>
        <p:grpSpPr>
          <a:xfrm>
            <a:off x="827087" y="722585"/>
            <a:ext cx="7777163" cy="5946776"/>
            <a:chOff x="0" y="0"/>
            <a:chExt cx="7777161" cy="5946775"/>
          </a:xfrm>
        </p:grpSpPr>
        <p:pic>
          <p:nvPicPr>
            <p:cNvPr id="442" name="Picture 3" descr="Picture 3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7777162" cy="59467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43" name="CasellaDiTesto 3"/>
            <p:cNvSpPr txBox="1"/>
            <p:nvPr/>
          </p:nvSpPr>
          <p:spPr>
            <a:xfrm>
              <a:off x="1728688" y="5351546"/>
              <a:ext cx="4333836" cy="486208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800"/>
              </a:lvl1pPr>
            </a:lstStyle>
            <a:p>
              <a:pPr/>
              <a:r>
                <a:t>Cultured mouse fibroblasts</a:t>
              </a:r>
            </a:p>
          </p:txBody>
        </p:sp>
      </p:grpSp>
      <p:pic>
        <p:nvPicPr>
          <p:cNvPr id="445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7007" y="1124744"/>
            <a:ext cx="8691192" cy="53285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45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Text Box 4"/>
          <p:cNvSpPr txBox="1"/>
          <p:nvPr/>
        </p:nvSpPr>
        <p:spPr>
          <a:xfrm>
            <a:off x="81216" y="998725"/>
            <a:ext cx="8945056" cy="2702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sz="3000" u="sng">
                <a:solidFill>
                  <a:schemeClr val="accent3">
                    <a:lumOff val="44000"/>
                  </a:schemeClr>
                </a:solidFill>
              </a:defRPr>
            </a:pPr>
            <a:r>
              <a:t>Dati sperimentali</a:t>
            </a:r>
            <a:r>
              <a:rPr u="none"/>
              <a:t>: considerando la </a:t>
            </a:r>
            <a:r>
              <a:rPr b="1" u="none"/>
              <a:t>durata media</a:t>
            </a:r>
            <a:r>
              <a:rPr u="none"/>
              <a:t> di un ciclo mitotico (</a:t>
            </a:r>
            <a:r>
              <a:rPr u="none">
                <a:latin typeface="Symbol"/>
                <a:ea typeface="Symbol"/>
                <a:cs typeface="Symbol"/>
                <a:sym typeface="Symbol"/>
              </a:rPr>
              <a:t>~</a:t>
            </a:r>
            <a:r>
              <a:rPr u="none"/>
              <a:t>3 gg) sono necessarie 30 repliche (90 gg) per arrivare alla </a:t>
            </a:r>
            <a:r>
              <a:rPr u="none">
                <a:solidFill>
                  <a:srgbClr val="FFFF00"/>
                </a:solidFill>
              </a:rPr>
              <a:t>minima massa    </a:t>
            </a:r>
            <a:r>
              <a:rPr u="none"/>
              <a:t>(~1 g, 10</a:t>
            </a:r>
            <a:r>
              <a:rPr baseline="30000" u="none"/>
              <a:t>9</a:t>
            </a:r>
            <a:r>
              <a:rPr u="none"/>
              <a:t> cellule) di tessuto solitamente </a:t>
            </a:r>
            <a:r>
              <a:rPr b="1"/>
              <a:t>asintomatica</a:t>
            </a:r>
            <a:r>
              <a:rPr b="1" u="none"/>
              <a:t> </a:t>
            </a:r>
            <a:r>
              <a:rPr u="none">
                <a:solidFill>
                  <a:srgbClr val="FFFF00"/>
                </a:solidFill>
              </a:rPr>
              <a:t>evidenziabile</a:t>
            </a:r>
            <a:r>
              <a:rPr u="none"/>
              <a:t> casualmente (esami Rx, ecografia, Tomografia Assiale Computerizzata); </a:t>
            </a:r>
          </a:p>
        </p:txBody>
      </p:sp>
      <p:sp>
        <p:nvSpPr>
          <p:cNvPr id="448" name="Text Box 5"/>
          <p:cNvSpPr txBox="1"/>
          <p:nvPr/>
        </p:nvSpPr>
        <p:spPr>
          <a:xfrm>
            <a:off x="81216" y="4226312"/>
            <a:ext cx="9017063" cy="1907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spcBef>
                <a:spcPts val="1800"/>
              </a:spcBef>
              <a:defRPr sz="3100">
                <a:solidFill>
                  <a:schemeClr val="accent3">
                    <a:lumOff val="44000"/>
                  </a:schemeClr>
                </a:solidFill>
              </a:defRPr>
            </a:pPr>
            <a:r>
              <a:t>Sarebbero sufficienti altre 3-4 repliche (</a:t>
            </a:r>
            <a:r>
              <a:t>~ 10 giorni) </a:t>
            </a:r>
            <a:r>
              <a:t>per produrre una massa di tessuto (~ 5-10 g) che possa essere </a:t>
            </a:r>
            <a:r>
              <a:rPr b="1" u="sng"/>
              <a:t>sintomatica</a:t>
            </a:r>
            <a:r>
              <a:t> (</a:t>
            </a:r>
            <a:r>
              <a:rPr>
                <a:solidFill>
                  <a:srgbClr val="FFFF00"/>
                </a:solidFill>
              </a:rPr>
              <a:t>nodulo palpabile</a:t>
            </a:r>
            <a:r>
              <a:t>, possibile comparsa di </a:t>
            </a:r>
            <a:r>
              <a:rPr>
                <a:solidFill>
                  <a:srgbClr val="FFFF00"/>
                </a:solidFill>
              </a:rPr>
              <a:t>dolore</a:t>
            </a:r>
            <a:r>
              <a:t>, </a:t>
            </a:r>
            <a:r>
              <a:rPr>
                <a:solidFill>
                  <a:srgbClr val="FFFF00"/>
                </a:solidFill>
              </a:rPr>
              <a:t>emorragia</a:t>
            </a:r>
            <a:r>
              <a:t>, ecc.)</a:t>
            </a:r>
          </a:p>
        </p:txBody>
      </p:sp>
      <p:sp>
        <p:nvSpPr>
          <p:cNvPr id="449" name="Text Box 7"/>
          <p:cNvSpPr txBox="1"/>
          <p:nvPr/>
        </p:nvSpPr>
        <p:spPr>
          <a:xfrm>
            <a:off x="225107" y="204551"/>
            <a:ext cx="8873174" cy="6217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80000"/>
              </a:lnSpc>
              <a:spcBef>
                <a:spcPts val="2200"/>
              </a:spcBef>
              <a:defRPr sz="3800">
                <a:solidFill>
                  <a:srgbClr val="FFFF00"/>
                </a:solidFill>
              </a:defRPr>
            </a:pPr>
            <a:r>
              <a:t>Modello </a:t>
            </a:r>
            <a:r>
              <a:rPr u="sng"/>
              <a:t>teorico</a:t>
            </a:r>
            <a:r>
              <a:t> di crescita di un tumore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48" grpId="2"/>
      <p:bldP build="whole" bldLvl="1" animBg="1" rev="0" advAuto="0" spid="447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Rectangle 2"/>
          <p:cNvSpPr txBox="1"/>
          <p:nvPr>
            <p:ph type="title"/>
          </p:nvPr>
        </p:nvSpPr>
        <p:spPr>
          <a:xfrm>
            <a:off x="457200" y="115663"/>
            <a:ext cx="8229600" cy="79216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pPr/>
            <a:r>
              <a:t>Crescita di una neoplasia</a:t>
            </a:r>
          </a:p>
        </p:txBody>
      </p:sp>
      <p:sp>
        <p:nvSpPr>
          <p:cNvPr id="452" name="Rectangle 3"/>
          <p:cNvSpPr txBox="1"/>
          <p:nvPr>
            <p:ph type="body" idx="1"/>
          </p:nvPr>
        </p:nvSpPr>
        <p:spPr>
          <a:xfrm>
            <a:off x="107949" y="1196751"/>
            <a:ext cx="8964615" cy="5589588"/>
          </a:xfrm>
          <a:prstGeom prst="rect">
            <a:avLst/>
          </a:prstGeom>
        </p:spPr>
        <p:txBody>
          <a:bodyPr/>
          <a:lstStyle/>
          <a:p>
            <a:pPr algn="just">
              <a:spcBef>
                <a:spcPts val="800"/>
              </a:spcBef>
              <a:defRPr sz="3400">
                <a:solidFill>
                  <a:schemeClr val="accent3">
                    <a:lumOff val="44000"/>
                  </a:schemeClr>
                </a:solidFill>
              </a:defRPr>
            </a:pPr>
            <a:r>
              <a:t>Il modello proposto, basato sulla modalità esponenziale di crescita di una popolazione cellulare, </a:t>
            </a:r>
            <a:r>
              <a:rPr b="1" u="sng">
                <a:solidFill>
                  <a:srgbClr val="FFFF00"/>
                </a:solidFill>
              </a:rPr>
              <a:t>non è applicabile</a:t>
            </a:r>
            <a:r>
              <a:rPr b="1"/>
              <a:t> </a:t>
            </a:r>
            <a:r>
              <a:t>alla crescita di una popolazione di </a:t>
            </a:r>
            <a:r>
              <a:rPr>
                <a:solidFill>
                  <a:srgbClr val="FFFF00"/>
                </a:solidFill>
              </a:rPr>
              <a:t>cellule tumorali</a:t>
            </a:r>
            <a:endParaRPr>
              <a:solidFill>
                <a:srgbClr val="FFFF00"/>
              </a:solidFill>
            </a:endParaRPr>
          </a:p>
          <a:p>
            <a:pPr algn="just">
              <a:defRPr b="1" sz="1400">
                <a:solidFill>
                  <a:schemeClr val="accent3">
                    <a:lumOff val="44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algn="just">
              <a:spcBef>
                <a:spcPts val="800"/>
              </a:spcBef>
              <a:defRPr sz="3400">
                <a:solidFill>
                  <a:schemeClr val="accent3">
                    <a:lumOff val="44000"/>
                  </a:schemeClr>
                </a:solidFill>
              </a:defRPr>
            </a:pPr>
            <a:r>
              <a:t>La neoplasia cresce esponenzialmente </a:t>
            </a:r>
            <a:r>
              <a:rPr b="1" u="sng"/>
              <a:t>solo</a:t>
            </a:r>
            <a:r>
              <a:rPr u="sng"/>
              <a:t> nelle prime fasi</a:t>
            </a:r>
            <a:endParaRPr u="sng"/>
          </a:p>
          <a:p>
            <a:pPr algn="just">
              <a:defRPr sz="1400" u="sng">
                <a:solidFill>
                  <a:schemeClr val="accent3">
                    <a:lumOff val="44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algn="just">
              <a:spcBef>
                <a:spcPts val="800"/>
              </a:spcBef>
              <a:defRPr sz="3400">
                <a:solidFill>
                  <a:schemeClr val="accent3">
                    <a:lumOff val="44000"/>
                  </a:schemeClr>
                </a:solidFill>
              </a:defRPr>
            </a:pPr>
            <a:r>
              <a:t>Nelle fasi successive, diversi fattori ne condizionano la crescita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7" dur="500"/>
                                        <p:tgtEl>
                                          <p:spTgt spid="45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10" dur="500"/>
                                        <p:tgtEl>
                                          <p:spTgt spid="4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Class="entr" nodeType="after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4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14" dur="500"/>
                                        <p:tgtEl>
                                          <p:spTgt spid="4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19" dur="500"/>
                                        <p:tgtEl>
                                          <p:spTgt spid="4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Class="entr" nodeType="after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23" dur="500"/>
                                        <p:tgtEl>
                                          <p:spTgt spid="4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4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28" dur="500"/>
                                        <p:tgtEl>
                                          <p:spTgt spid="4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452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4" name="Gruppo 25"/>
          <p:cNvGrpSpPr/>
          <p:nvPr/>
        </p:nvGrpSpPr>
        <p:grpSpPr>
          <a:xfrm>
            <a:off x="899591" y="1034886"/>
            <a:ext cx="8179777" cy="4962697"/>
            <a:chOff x="0" y="0"/>
            <a:chExt cx="8179775" cy="4962695"/>
          </a:xfrm>
        </p:grpSpPr>
        <p:pic>
          <p:nvPicPr>
            <p:cNvPr id="454" name="Picture 2" descr="Picture 2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19159" r="0" b="0"/>
            <a:stretch>
              <a:fillRect/>
            </a:stretch>
          </p:blipFill>
          <p:spPr>
            <a:xfrm>
              <a:off x="0" y="-1"/>
              <a:ext cx="8179776" cy="49626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5" name="Rectangle 5"/>
            <p:cNvSpPr/>
            <p:nvPr/>
          </p:nvSpPr>
          <p:spPr>
            <a:xfrm>
              <a:off x="402910" y="233872"/>
              <a:ext cx="1960096" cy="504826"/>
            </a:xfrm>
            <a:prstGeom prst="rect">
              <a:avLst/>
            </a:prstGeom>
            <a:noFill/>
            <a:ln w="38100" cap="flat">
              <a:solidFill>
                <a:srgbClr val="FF33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chemeClr val="accent3">
                      <a:lumOff val="44000"/>
                    </a:schemeClr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456" name="Rectangle 6"/>
            <p:cNvSpPr/>
            <p:nvPr/>
          </p:nvSpPr>
          <p:spPr>
            <a:xfrm>
              <a:off x="402910" y="4409568"/>
              <a:ext cx="2376266" cy="427311"/>
            </a:xfrm>
            <a:prstGeom prst="rect">
              <a:avLst/>
            </a:prstGeom>
            <a:noFill/>
            <a:ln w="38100" cap="flat">
              <a:solidFill>
                <a:srgbClr val="FF33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chemeClr val="accent3">
                      <a:lumOff val="44000"/>
                    </a:schemeClr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457" name="CasellaDiTesto 17"/>
            <p:cNvSpPr txBox="1"/>
            <p:nvPr/>
          </p:nvSpPr>
          <p:spPr>
            <a:xfrm>
              <a:off x="6774380" y="1746040"/>
              <a:ext cx="272230" cy="425201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b="1" sz="2200"/>
              </a:lvl1pPr>
            </a:lstStyle>
            <a:p>
              <a:pPr/>
              <a:r>
                <a:t>1</a:t>
              </a:r>
            </a:p>
          </p:txBody>
        </p:sp>
        <p:sp>
          <p:nvSpPr>
            <p:cNvPr id="458" name="CasellaDiTesto 18"/>
            <p:cNvSpPr txBox="1"/>
            <p:nvPr/>
          </p:nvSpPr>
          <p:spPr>
            <a:xfrm>
              <a:off x="5838276" y="3835433"/>
              <a:ext cx="272230" cy="425201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b="1" sz="2200"/>
              </a:lvl1pPr>
            </a:lstStyle>
            <a:p>
              <a:pPr/>
              <a:r>
                <a:t>3</a:t>
              </a:r>
            </a:p>
          </p:txBody>
        </p:sp>
        <p:sp>
          <p:nvSpPr>
            <p:cNvPr id="459" name="CasellaDiTesto 19"/>
            <p:cNvSpPr txBox="1"/>
            <p:nvPr/>
          </p:nvSpPr>
          <p:spPr>
            <a:xfrm>
              <a:off x="6990404" y="3474232"/>
              <a:ext cx="272230" cy="425201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b="1" sz="2200"/>
              </a:lvl1pPr>
            </a:lstStyle>
            <a:p>
              <a:pPr/>
              <a:r>
                <a:t>2</a:t>
              </a:r>
            </a:p>
          </p:txBody>
        </p:sp>
        <p:sp>
          <p:nvSpPr>
            <p:cNvPr id="460" name="CasellaDiTesto 20"/>
            <p:cNvSpPr txBox="1"/>
            <p:nvPr/>
          </p:nvSpPr>
          <p:spPr>
            <a:xfrm>
              <a:off x="5046188" y="4194312"/>
              <a:ext cx="272230" cy="425201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b="1" sz="2200"/>
              </a:lvl1pPr>
            </a:lstStyle>
            <a:p>
              <a:pPr/>
              <a:r>
                <a:t>4</a:t>
              </a:r>
            </a:p>
          </p:txBody>
        </p:sp>
        <p:grpSp>
          <p:nvGrpSpPr>
            <p:cNvPr id="463" name="Gruppo 21"/>
            <p:cNvGrpSpPr/>
            <p:nvPr/>
          </p:nvGrpSpPr>
          <p:grpSpPr>
            <a:xfrm>
              <a:off x="3355238" y="3474232"/>
              <a:ext cx="1662762" cy="1214982"/>
              <a:chOff x="0" y="0"/>
              <a:chExt cx="1662760" cy="1214980"/>
            </a:xfrm>
          </p:grpSpPr>
          <p:pic>
            <p:nvPicPr>
              <p:cNvPr id="461" name="Picture 8" descr="Picture 8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1630330" cy="1168135"/>
              </a:xfrm>
              <a:prstGeom prst="rect">
                <a:avLst/>
              </a:prstGeom>
              <a:ln w="9525" cap="flat">
                <a:solidFill>
                  <a:srgbClr val="002060"/>
                </a:solidFill>
                <a:prstDash val="solid"/>
                <a:round/>
              </a:ln>
              <a:effectLst/>
            </p:spPr>
          </p:pic>
          <p:sp>
            <p:nvSpPr>
              <p:cNvPr id="462" name="CasellaDiTesto 23"/>
              <p:cNvSpPr txBox="1"/>
              <p:nvPr/>
            </p:nvSpPr>
            <p:spPr>
              <a:xfrm>
                <a:off x="1265131" y="901587"/>
                <a:ext cx="397630" cy="31339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 algn="ctr">
                  <a:defRPr b="1" sz="1600"/>
                </a:lvl1pPr>
              </a:lstStyle>
              <a:p>
                <a:pPr/>
                <a:r>
                  <a:t>NK</a:t>
                </a:r>
              </a:p>
            </p:txBody>
          </p:sp>
        </p:grpSp>
      </p:grpSp>
      <p:sp>
        <p:nvSpPr>
          <p:cNvPr id="465" name="Text Box 7"/>
          <p:cNvSpPr txBox="1"/>
          <p:nvPr/>
        </p:nvSpPr>
        <p:spPr>
          <a:xfrm>
            <a:off x="35495" y="2032039"/>
            <a:ext cx="3888434" cy="3238501"/>
          </a:xfrm>
          <a:prstGeom prst="rect">
            <a:avLst/>
          </a:prstGeom>
          <a:solidFill>
            <a:srgbClr val="FFFF99"/>
          </a:solidFill>
          <a:ln w="12700">
            <a:solidFill>
              <a:srgbClr val="000000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5000"/>
              </a:lnSpc>
              <a:defRPr sz="3000">
                <a:latin typeface="Calibri"/>
                <a:ea typeface="Calibri"/>
                <a:cs typeface="Calibri"/>
                <a:sym typeface="Calibri"/>
              </a:defRPr>
            </a:pPr>
            <a:r>
              <a:t>La frazione proliferante </a:t>
            </a:r>
            <a:r>
              <a:rPr b="1" u="sng"/>
              <a:t>si riduce </a:t>
            </a:r>
            <a:r>
              <a:t>per:</a:t>
            </a:r>
            <a:endParaRPr sz="3200"/>
          </a:p>
          <a:p>
            <a:pPr>
              <a:lnSpc>
                <a:spcPct val="70000"/>
              </a:lnSpc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514350" indent="-514350">
              <a:lnSpc>
                <a:spcPct val="70000"/>
              </a:lnSpc>
              <a:buSzPct val="100000"/>
              <a:buAutoNum type="arabicPeriod" startAt="1"/>
              <a:defRPr b="1" sz="3200">
                <a:latin typeface="Calibri"/>
                <a:ea typeface="Calibri"/>
                <a:cs typeface="Calibri"/>
                <a:sym typeface="Calibri"/>
              </a:defRPr>
            </a:pPr>
            <a:r>
              <a:t>Uscita dal ciclo</a:t>
            </a:r>
            <a:r>
              <a:rPr b="0"/>
              <a:t> </a:t>
            </a:r>
          </a:p>
          <a:p>
            <a:pPr marL="514350" indent="-514350">
              <a:lnSpc>
                <a:spcPct val="70000"/>
              </a:lnSpc>
              <a:buSzPct val="100000"/>
              <a:buAutoNum type="arabicPeriod" startAt="1"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514350" indent="-514350">
              <a:lnSpc>
                <a:spcPct val="70000"/>
              </a:lnSpc>
              <a:buSzPct val="100000"/>
              <a:buAutoNum type="arabicPeriod" startAt="2"/>
              <a:defRPr b="1" sz="3200">
                <a:latin typeface="Calibri"/>
                <a:ea typeface="Calibri"/>
                <a:cs typeface="Calibri"/>
                <a:sym typeface="Calibri"/>
              </a:defRPr>
            </a:pPr>
            <a:r>
              <a:t>Differenziazione</a:t>
            </a:r>
          </a:p>
          <a:p>
            <a:pPr marL="514350" indent="-514350">
              <a:lnSpc>
                <a:spcPct val="70000"/>
              </a:lnSpc>
              <a:buSzPct val="100000"/>
              <a:buAutoNum type="arabicPeriod" startAt="2"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514350" indent="-514350">
              <a:lnSpc>
                <a:spcPct val="70000"/>
              </a:lnSpc>
              <a:buSzPct val="100000"/>
              <a:buAutoNum type="arabicPeriod" startAt="3"/>
              <a:defRPr b="1" sz="3200">
                <a:latin typeface="Calibri"/>
                <a:ea typeface="Calibri"/>
                <a:cs typeface="Calibri"/>
                <a:sym typeface="Calibri"/>
              </a:defRPr>
            </a:pPr>
            <a:r>
              <a:t>Morte</a:t>
            </a:r>
            <a:r>
              <a:rPr b="0"/>
              <a:t> </a:t>
            </a:r>
            <a:r>
              <a:t>spontanea</a:t>
            </a:r>
          </a:p>
          <a:p>
            <a:pPr marL="514350" indent="-514350">
              <a:lnSpc>
                <a:spcPct val="70000"/>
              </a:lnSpc>
              <a:buSzPct val="100000"/>
              <a:buAutoNum type="arabicPeriod" startAt="3"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514350" indent="-514350">
              <a:lnSpc>
                <a:spcPct val="70000"/>
              </a:lnSpc>
              <a:buSzPct val="100000"/>
              <a:buAutoNum type="arabicPeriod" startAt="4"/>
              <a:defRPr b="1" sz="3200">
                <a:latin typeface="Calibri"/>
                <a:ea typeface="Calibri"/>
                <a:cs typeface="Calibri"/>
                <a:sym typeface="Calibri"/>
              </a:defRPr>
            </a:pPr>
            <a:r>
              <a:t>Killing immune </a:t>
            </a:r>
          </a:p>
        </p:txBody>
      </p:sp>
      <p:sp>
        <p:nvSpPr>
          <p:cNvPr id="466" name="Rectangle 2"/>
          <p:cNvSpPr txBox="1"/>
          <p:nvPr/>
        </p:nvSpPr>
        <p:spPr>
          <a:xfrm>
            <a:off x="502919" y="44623"/>
            <a:ext cx="8138161" cy="646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000">
                <a:solidFill>
                  <a:srgbClr val="FFFF00"/>
                </a:solidFill>
              </a:defRPr>
            </a:lvl1pPr>
          </a:lstStyle>
          <a:p>
            <a:pPr/>
            <a:r>
              <a:t>Crescita di una neoplasia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65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Rectangle 2"/>
          <p:cNvSpPr txBox="1"/>
          <p:nvPr>
            <p:ph type="title"/>
          </p:nvPr>
        </p:nvSpPr>
        <p:spPr>
          <a:xfrm>
            <a:off x="457200" y="-99393"/>
            <a:ext cx="8229600" cy="7921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pPr/>
            <a:r>
              <a:t>Crescita di una neoplasia</a:t>
            </a:r>
          </a:p>
        </p:txBody>
      </p:sp>
      <p:sp>
        <p:nvSpPr>
          <p:cNvPr id="469" name="Rectangle 3"/>
          <p:cNvSpPr txBox="1"/>
          <p:nvPr>
            <p:ph type="body" idx="1"/>
          </p:nvPr>
        </p:nvSpPr>
        <p:spPr>
          <a:xfrm>
            <a:off x="107503" y="692696"/>
            <a:ext cx="8964615" cy="4536506"/>
          </a:xfrm>
          <a:prstGeom prst="rect">
            <a:avLst/>
          </a:prstGeom>
        </p:spPr>
        <p:txBody>
          <a:bodyPr/>
          <a:lstStyle/>
          <a:p>
            <a:pPr algn="just">
              <a:spcBef>
                <a:spcPts val="800"/>
              </a:spcBef>
              <a:defRPr sz="3400">
                <a:solidFill>
                  <a:schemeClr val="accent3">
                    <a:lumOff val="44000"/>
                  </a:schemeClr>
                </a:solidFill>
              </a:defRPr>
            </a:pPr>
            <a:r>
              <a:t>Evidenze cliniche e sperimentali dimostrano che molte neoplasie presentano spesso un </a:t>
            </a:r>
            <a:r>
              <a:rPr u="sng"/>
              <a:t>lungo periodo di latenza</a:t>
            </a:r>
            <a:r>
              <a:t>, che varia da tumore a tumore, prima di divenire </a:t>
            </a:r>
            <a:r>
              <a:rPr u="sng"/>
              <a:t>clinicamente manifeste</a:t>
            </a:r>
            <a:endParaRPr u="sng"/>
          </a:p>
          <a:p>
            <a:pPr algn="just">
              <a:defRPr sz="1000">
                <a:solidFill>
                  <a:schemeClr val="accent3">
                    <a:lumOff val="44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algn="just">
              <a:spcBef>
                <a:spcPts val="800"/>
              </a:spcBef>
              <a:defRPr sz="3400">
                <a:solidFill>
                  <a:schemeClr val="accent3">
                    <a:lumOff val="44000"/>
                  </a:schemeClr>
                </a:solidFill>
              </a:defRPr>
            </a:pPr>
            <a:r>
              <a:t>Molto spesso, per i tumori solidi, la diagnosi viene effettuata solo quando il loro ciclo vitale è già molto avanzato</a:t>
            </a:r>
          </a:p>
        </p:txBody>
      </p:sp>
      <p:sp>
        <p:nvSpPr>
          <p:cNvPr id="470" name="Text Box 4"/>
          <p:cNvSpPr txBox="1"/>
          <p:nvPr/>
        </p:nvSpPr>
        <p:spPr>
          <a:xfrm>
            <a:off x="107504" y="5445223"/>
            <a:ext cx="8964488" cy="1017946"/>
          </a:xfrm>
          <a:prstGeom prst="rect">
            <a:avLst/>
          </a:prstGeom>
          <a:solidFill>
            <a:srgbClr val="FFFF9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spcBef>
                <a:spcPts val="1900"/>
              </a:spcBef>
              <a:defRPr sz="3200"/>
            </a:pPr>
            <a:r>
              <a:t>La vita </a:t>
            </a:r>
            <a:r>
              <a:rPr b="1"/>
              <a:t>clinica </a:t>
            </a:r>
            <a:r>
              <a:t>del tumore rappresenta</a:t>
            </a:r>
            <a:r>
              <a:rPr b="1"/>
              <a:t> solo una frazione </a:t>
            </a:r>
            <a:r>
              <a:t>del suo </a:t>
            </a:r>
            <a:r>
              <a:rPr b="1"/>
              <a:t>percorso</a:t>
            </a:r>
            <a:r>
              <a:t> </a:t>
            </a:r>
            <a:r>
              <a:rPr b="1"/>
              <a:t>biologico </a:t>
            </a:r>
            <a:r>
              <a:t>completo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7" dur="500"/>
                                        <p:tgtEl>
                                          <p:spTgt spid="46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10" dur="500"/>
                                        <p:tgtEl>
                                          <p:spTgt spid="4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Class="entr" nodeType="after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4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14" dur="500"/>
                                        <p:tgtEl>
                                          <p:spTgt spid="4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19" dur="500"/>
                                        <p:tgtEl>
                                          <p:spTgt spid="4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469" grpId="1"/>
      <p:bldP build="whole" bldLvl="1" animBg="1" rev="0" advAuto="0" spid="470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Rectangle 2"/>
          <p:cNvSpPr txBox="1"/>
          <p:nvPr>
            <p:ph type="title"/>
          </p:nvPr>
        </p:nvSpPr>
        <p:spPr>
          <a:xfrm>
            <a:off x="457200" y="44449"/>
            <a:ext cx="8229600" cy="79216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pPr/>
            <a:r>
              <a:t>Crescita della neoplasia</a:t>
            </a:r>
          </a:p>
        </p:txBody>
      </p:sp>
      <p:sp>
        <p:nvSpPr>
          <p:cNvPr id="473" name="Rectangle 3"/>
          <p:cNvSpPr txBox="1"/>
          <p:nvPr>
            <p:ph type="body" idx="1"/>
          </p:nvPr>
        </p:nvSpPr>
        <p:spPr>
          <a:xfrm>
            <a:off x="71437" y="1052735"/>
            <a:ext cx="8964614" cy="4896546"/>
          </a:xfrm>
          <a:prstGeom prst="rect">
            <a:avLst/>
          </a:prstGeom>
        </p:spPr>
        <p:txBody>
          <a:bodyPr/>
          <a:lstStyle/>
          <a:p>
            <a:pPr algn="just">
              <a:spcBef>
                <a:spcPts val="800"/>
              </a:spcBef>
              <a:defRPr sz="3400">
                <a:solidFill>
                  <a:schemeClr val="accent3">
                    <a:lumOff val="44000"/>
                  </a:schemeClr>
                </a:solidFill>
              </a:defRPr>
            </a:pPr>
            <a:r>
              <a:t>La neoplasia nasce come entità </a:t>
            </a:r>
            <a:r>
              <a:rPr b="1" u="sng"/>
              <a:t>monoclonale</a:t>
            </a:r>
            <a:endParaRPr b="1" u="sng"/>
          </a:p>
          <a:p>
            <a:pPr algn="just">
              <a:defRPr sz="2000">
                <a:solidFill>
                  <a:schemeClr val="accent3">
                    <a:lumOff val="44000"/>
                  </a:schemeClr>
                </a:solidFill>
              </a:defRPr>
            </a:pPr>
          </a:p>
          <a:p>
            <a:pPr algn="just">
              <a:spcBef>
                <a:spcPts val="800"/>
              </a:spcBef>
              <a:defRPr sz="3400">
                <a:solidFill>
                  <a:schemeClr val="accent3">
                    <a:lumOff val="44000"/>
                  </a:schemeClr>
                </a:solidFill>
              </a:defRPr>
            </a:pPr>
            <a:r>
              <a:t>Durante lo sviluppo, grazie all’</a:t>
            </a:r>
            <a:r>
              <a:rPr b="1" u="sng"/>
              <a:t>instabilità genomica</a:t>
            </a:r>
            <a:r>
              <a:t> (predisposizione del genoma a subire altri danni e/o mutazioni), vengono generati diversi sub-cloni che vanno a costituire una massa neoplastica estremamente </a:t>
            </a:r>
            <a:r>
              <a:rPr b="1">
                <a:solidFill>
                  <a:srgbClr val="FFFF00"/>
                </a:solidFill>
              </a:rPr>
              <a:t>eterogenea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73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Text Box 11"/>
          <p:cNvSpPr txBox="1"/>
          <p:nvPr/>
        </p:nvSpPr>
        <p:spPr>
          <a:xfrm>
            <a:off x="45719" y="-45387"/>
            <a:ext cx="9052561" cy="8926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1600"/>
              </a:spcBef>
              <a:defRPr sz="2800">
                <a:solidFill>
                  <a:schemeClr val="accent3">
                    <a:lumOff val="44000"/>
                  </a:schemeClr>
                </a:solidFill>
              </a:defRPr>
            </a:pPr>
            <a:r>
              <a:t>La crescita di una neoplasia è accompagnata dal fenomeno della </a:t>
            </a:r>
            <a:r>
              <a:rPr b="1">
                <a:solidFill>
                  <a:srgbClr val="FFFF00"/>
                </a:solidFill>
              </a:rPr>
              <a:t>progressione</a:t>
            </a:r>
          </a:p>
        </p:txBody>
      </p:sp>
      <p:sp>
        <p:nvSpPr>
          <p:cNvPr id="476" name="Text Box 12"/>
          <p:cNvSpPr txBox="1"/>
          <p:nvPr/>
        </p:nvSpPr>
        <p:spPr>
          <a:xfrm>
            <a:off x="117157" y="5028272"/>
            <a:ext cx="8873174" cy="140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spcBef>
                <a:spcPts val="1300"/>
              </a:spcBef>
              <a:defRPr sz="2200" u="sng">
                <a:solidFill>
                  <a:schemeClr val="accent3">
                    <a:lumOff val="44000"/>
                  </a:schemeClr>
                </a:solidFill>
              </a:defRPr>
            </a:pPr>
            <a:r>
              <a:t>Tumor progression and generation of heterogeneity</a:t>
            </a:r>
            <a:r>
              <a:rPr u="none"/>
              <a:t>. New subclones arise from the descendants of the original transformed cell by multiple mutations. During </a:t>
            </a:r>
            <a:r>
              <a:rPr u="none">
                <a:solidFill>
                  <a:srgbClr val="FFFF00"/>
                </a:solidFill>
              </a:rPr>
              <a:t>progression</a:t>
            </a:r>
            <a:r>
              <a:rPr u="none"/>
              <a:t>, the tumor mass becomes enriched for </a:t>
            </a:r>
            <a:r>
              <a:rPr b="1" u="none"/>
              <a:t>variants that are </a:t>
            </a:r>
            <a:r>
              <a:rPr b="1" u="none">
                <a:solidFill>
                  <a:srgbClr val="FFFF00"/>
                </a:solidFill>
              </a:rPr>
              <a:t>more aggressive</a:t>
            </a:r>
            <a:r>
              <a:rPr u="none"/>
              <a:t> </a:t>
            </a:r>
          </a:p>
        </p:txBody>
      </p:sp>
      <p:pic>
        <p:nvPicPr>
          <p:cNvPr id="477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3527" y="908720"/>
            <a:ext cx="8496499" cy="41583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CasellaDiTesto 5"/>
          <p:cNvSpPr txBox="1"/>
          <p:nvPr/>
        </p:nvSpPr>
        <p:spPr>
          <a:xfrm>
            <a:off x="2456562" y="5013176"/>
            <a:ext cx="1095336" cy="350662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/>
          </a:lstStyle>
          <a:p>
            <a:pPr/>
            <a:r>
              <a:t>low grade</a:t>
            </a:r>
          </a:p>
        </p:txBody>
      </p:sp>
      <p:sp>
        <p:nvSpPr>
          <p:cNvPr id="480" name="CasellaDiTesto 10"/>
          <p:cNvSpPr txBox="1"/>
          <p:nvPr/>
        </p:nvSpPr>
        <p:spPr>
          <a:xfrm>
            <a:off x="4617094" y="5003884"/>
            <a:ext cx="1184521" cy="350662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/>
          </a:lstStyle>
          <a:p>
            <a:pPr/>
            <a:r>
              <a:t>high grade</a:t>
            </a:r>
          </a:p>
        </p:txBody>
      </p:sp>
      <p:pic>
        <p:nvPicPr>
          <p:cNvPr id="481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0" t="0" r="0" b="38221"/>
          <a:stretch>
            <a:fillRect/>
          </a:stretch>
        </p:blipFill>
        <p:spPr>
          <a:xfrm>
            <a:off x="117443" y="908920"/>
            <a:ext cx="8910526" cy="4130585"/>
          </a:xfrm>
          <a:prstGeom prst="rect">
            <a:avLst/>
          </a:prstGeom>
          <a:ln w="12700">
            <a:miter lim="400000"/>
          </a:ln>
        </p:spPr>
      </p:pic>
      <p:sp>
        <p:nvSpPr>
          <p:cNvPr id="482" name="CasellaDiTesto 2"/>
          <p:cNvSpPr txBox="1"/>
          <p:nvPr/>
        </p:nvSpPr>
        <p:spPr>
          <a:xfrm>
            <a:off x="34617" y="-27385"/>
            <a:ext cx="9073009" cy="801168"/>
          </a:xfrm>
          <a:prstGeom prst="rect">
            <a:avLst/>
          </a:prstGeom>
          <a:solidFill>
            <a:srgbClr val="00206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800">
                <a:solidFill>
                  <a:srgbClr val="FFFF00"/>
                </a:solidFill>
              </a:defRPr>
            </a:lvl1pPr>
          </a:lstStyle>
          <a:p>
            <a:pPr/>
            <a:r>
              <a:t>L’accumulo di mutazioni spiega la transizione da tumore benigno a maligno (es.: neoplasia del colon)</a:t>
            </a:r>
          </a:p>
        </p:txBody>
      </p:sp>
      <p:sp>
        <p:nvSpPr>
          <p:cNvPr id="483" name="CasellaDiTesto 15"/>
          <p:cNvSpPr txBox="1"/>
          <p:nvPr/>
        </p:nvSpPr>
        <p:spPr>
          <a:xfrm>
            <a:off x="226597" y="4859868"/>
            <a:ext cx="1666837" cy="350662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/>
          </a:lstStyle>
          <a:p>
            <a:pPr/>
            <a:r>
              <a:t>normal mucosa</a:t>
            </a:r>
          </a:p>
        </p:txBody>
      </p:sp>
      <p:grpSp>
        <p:nvGrpSpPr>
          <p:cNvPr id="488" name="Gruppo 12"/>
          <p:cNvGrpSpPr/>
          <p:nvPr/>
        </p:nvGrpSpPr>
        <p:grpSpPr>
          <a:xfrm>
            <a:off x="3912914" y="5013176"/>
            <a:ext cx="5115055" cy="1650010"/>
            <a:chOff x="0" y="0"/>
            <a:chExt cx="5115053" cy="1650008"/>
          </a:xfrm>
        </p:grpSpPr>
        <p:pic>
          <p:nvPicPr>
            <p:cNvPr id="484" name="Picture 2" descr="Picture 2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2569526" cy="16500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5" name="Picture 3" descr="Picture 3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603300" y="0"/>
              <a:ext cx="2511754" cy="16500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86" name="CasellaDiTesto 11"/>
            <p:cNvSpPr txBox="1"/>
            <p:nvPr/>
          </p:nvSpPr>
          <p:spPr>
            <a:xfrm>
              <a:off x="78592" y="30777"/>
              <a:ext cx="1685588" cy="313394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sz="1600"/>
              </a:lvl1pPr>
            </a:lstStyle>
            <a:p>
              <a:pPr/>
              <a:r>
                <a:t>adenoma (polipo)</a:t>
              </a:r>
            </a:p>
          </p:txBody>
        </p:sp>
        <p:sp>
          <p:nvSpPr>
            <p:cNvPr id="487" name="CasellaDiTesto 16"/>
            <p:cNvSpPr txBox="1"/>
            <p:nvPr/>
          </p:nvSpPr>
          <p:spPr>
            <a:xfrm>
              <a:off x="2678485" y="1296144"/>
              <a:ext cx="1606512" cy="313393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sz="1600"/>
              </a:lvl1pPr>
            </a:lstStyle>
            <a:p>
              <a:pPr/>
              <a:r>
                <a:t>adenocarcinoma</a:t>
              </a:r>
            </a:p>
          </p:txBody>
        </p:sp>
      </p:grpSp>
      <p:grpSp>
        <p:nvGrpSpPr>
          <p:cNvPr id="491" name="Gruppo 1"/>
          <p:cNvGrpSpPr/>
          <p:nvPr/>
        </p:nvGrpSpPr>
        <p:grpSpPr>
          <a:xfrm>
            <a:off x="117443" y="1720867"/>
            <a:ext cx="8900586" cy="3652350"/>
            <a:chOff x="0" y="0"/>
            <a:chExt cx="8900584" cy="3652349"/>
          </a:xfrm>
        </p:grpSpPr>
        <p:pic>
          <p:nvPicPr>
            <p:cNvPr id="489" name="Picture 2" descr="Picture 2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8900585" cy="36523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90" name="CasellaDiTesto 18"/>
            <p:cNvSpPr txBox="1"/>
            <p:nvPr/>
          </p:nvSpPr>
          <p:spPr>
            <a:xfrm>
              <a:off x="5840478" y="2655270"/>
              <a:ext cx="730782" cy="264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ctr">
                <a:defRPr sz="1200">
                  <a:solidFill>
                    <a:srgbClr val="FF0000"/>
                  </a:solidFill>
                </a:defRPr>
              </a:pPr>
              <a:r>
                <a:t>(</a:t>
              </a:r>
              <a:r>
                <a:rPr b="1"/>
                <a:t>↑ PGE2</a:t>
              </a:r>
              <a:r>
                <a:t>)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6" dur="500" fill="hold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91" grpId="1"/>
      <p:bldP build="whole" bldLvl="1" animBg="1" rev="0" advAuto="0" spid="488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Rectangle 2"/>
          <p:cNvSpPr txBox="1"/>
          <p:nvPr>
            <p:ph type="title"/>
          </p:nvPr>
        </p:nvSpPr>
        <p:spPr>
          <a:xfrm>
            <a:off x="468312" y="116109"/>
            <a:ext cx="8229601" cy="9366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pPr/>
            <a:r>
              <a:t>Neoplasia: definizione</a:t>
            </a:r>
          </a:p>
        </p:txBody>
      </p:sp>
      <p:sp>
        <p:nvSpPr>
          <p:cNvPr id="329" name="Rectangle 3"/>
          <p:cNvSpPr txBox="1"/>
          <p:nvPr>
            <p:ph type="body" idx="1"/>
          </p:nvPr>
        </p:nvSpPr>
        <p:spPr>
          <a:xfrm>
            <a:off x="-36510" y="1412775"/>
            <a:ext cx="9395519" cy="4248474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defRPr u="sng">
                <a:solidFill>
                  <a:schemeClr val="accent3">
                    <a:lumOff val="44000"/>
                  </a:schemeClr>
                </a:solidFill>
              </a:defRPr>
            </a:pPr>
            <a:r>
              <a:t>Incremento della proliferazione</a:t>
            </a:r>
            <a:r>
              <a:rPr u="none"/>
              <a:t> caratterizzato da:</a:t>
            </a:r>
            <a:endParaRPr u="none"/>
          </a:p>
          <a:p>
            <a:pPr>
              <a:lnSpc>
                <a:spcPct val="90000"/>
              </a:lnSpc>
              <a:defRPr sz="1600">
                <a:solidFill>
                  <a:schemeClr val="accent3">
                    <a:lumOff val="44000"/>
                  </a:schemeClr>
                </a:solidFill>
              </a:defRPr>
            </a:pPr>
          </a:p>
          <a:p>
            <a:pPr>
              <a:lnSpc>
                <a:spcPct val="90000"/>
              </a:lnSpc>
              <a:defRPr sz="1600">
                <a:solidFill>
                  <a:schemeClr val="accent3">
                    <a:lumOff val="44000"/>
                  </a:schemeClr>
                </a:solidFill>
              </a:defRPr>
            </a:pPr>
          </a:p>
          <a:p>
            <a:pPr lvl="1" marL="3044749" indent="-285743">
              <a:lnSpc>
                <a:spcPct val="90000"/>
              </a:lnSpc>
              <a:spcBef>
                <a:spcPts val="800"/>
              </a:spcBef>
              <a:buChar char="➢"/>
              <a:defRPr sz="3400">
                <a:solidFill>
                  <a:schemeClr val="accent3">
                    <a:lumOff val="44000"/>
                  </a:schemeClr>
                </a:solidFill>
              </a:defRPr>
            </a:pPr>
            <a:r>
              <a:t> autonomia</a:t>
            </a:r>
            <a:endParaRPr sz="2800"/>
          </a:p>
          <a:p>
            <a:pPr lvl="1" marL="3044749" indent="-285743">
              <a:lnSpc>
                <a:spcPct val="90000"/>
              </a:lnSpc>
              <a:spcBef>
                <a:spcPts val="600"/>
              </a:spcBef>
              <a:buChar char="➢"/>
              <a:defRPr sz="1600">
                <a:solidFill>
                  <a:schemeClr val="accent3">
                    <a:lumOff val="44000"/>
                  </a:schemeClr>
                </a:solidFill>
              </a:defRPr>
            </a:pPr>
          </a:p>
          <a:p>
            <a:pPr lvl="1" marL="3044749" indent="-285743">
              <a:lnSpc>
                <a:spcPct val="90000"/>
              </a:lnSpc>
              <a:spcBef>
                <a:spcPts val="800"/>
              </a:spcBef>
              <a:buChar char="➢"/>
              <a:defRPr sz="3400">
                <a:solidFill>
                  <a:schemeClr val="accent3">
                    <a:lumOff val="44000"/>
                  </a:schemeClr>
                </a:solidFill>
              </a:defRPr>
            </a:pPr>
            <a:r>
              <a:t> afinalismo</a:t>
            </a:r>
            <a:endParaRPr sz="2800"/>
          </a:p>
          <a:p>
            <a:pPr lvl="1" marL="3044749" indent="-285743">
              <a:lnSpc>
                <a:spcPct val="90000"/>
              </a:lnSpc>
              <a:spcBef>
                <a:spcPts val="600"/>
              </a:spcBef>
              <a:buChar char="➢"/>
              <a:defRPr sz="1600">
                <a:solidFill>
                  <a:schemeClr val="accent3">
                    <a:lumOff val="44000"/>
                  </a:schemeClr>
                </a:solidFill>
              </a:defRPr>
            </a:pPr>
          </a:p>
          <a:p>
            <a:pPr lvl="1" marL="3044749" indent="-285743">
              <a:lnSpc>
                <a:spcPct val="90000"/>
              </a:lnSpc>
              <a:spcBef>
                <a:spcPts val="800"/>
              </a:spcBef>
              <a:buChar char="➢"/>
              <a:defRPr sz="3400">
                <a:solidFill>
                  <a:schemeClr val="accent3">
                    <a:lumOff val="44000"/>
                  </a:schemeClr>
                </a:solidFill>
              </a:defRPr>
            </a:pPr>
            <a:r>
              <a:t> progressività</a:t>
            </a:r>
            <a:endParaRPr sz="2800"/>
          </a:p>
          <a:p>
            <a:pPr lvl="1" marL="3044749" indent="-285743">
              <a:lnSpc>
                <a:spcPct val="90000"/>
              </a:lnSpc>
              <a:spcBef>
                <a:spcPts val="600"/>
              </a:spcBef>
              <a:buChar char="➢"/>
              <a:defRPr sz="1600">
                <a:solidFill>
                  <a:schemeClr val="accent3">
                    <a:lumOff val="44000"/>
                  </a:schemeClr>
                </a:solidFill>
              </a:defRPr>
            </a:pPr>
          </a:p>
          <a:p>
            <a:pPr lvl="1" marL="3044749" indent="-285743">
              <a:lnSpc>
                <a:spcPct val="90000"/>
              </a:lnSpc>
              <a:spcBef>
                <a:spcPts val="800"/>
              </a:spcBef>
              <a:buChar char="➢"/>
              <a:defRPr sz="3400">
                <a:solidFill>
                  <a:schemeClr val="accent3">
                    <a:lumOff val="44000"/>
                  </a:schemeClr>
                </a:solidFill>
              </a:defRPr>
            </a:pPr>
            <a:r>
              <a:t> irreversibilità</a:t>
            </a:r>
          </a:p>
        </p:txBody>
      </p:sp>
      <p:sp>
        <p:nvSpPr>
          <p:cNvPr id="330" name="CasellaDiTesto 1"/>
          <p:cNvSpPr txBox="1"/>
          <p:nvPr/>
        </p:nvSpPr>
        <p:spPr>
          <a:xfrm>
            <a:off x="5841856" y="4901681"/>
            <a:ext cx="631873" cy="572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/>
            <a:r>
              <a:t>(?)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3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500"/>
                                        <p:tgtEl>
                                          <p:spTgt spid="3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6" dur="500"/>
                                        <p:tgtEl>
                                          <p:spTgt spid="3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500"/>
                                        <p:tgtEl>
                                          <p:spTgt spid="3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500"/>
                                        <p:tgtEl>
                                          <p:spTgt spid="3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9" dur="500"/>
                                        <p:tgtEl>
                                          <p:spTgt spid="3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4" dur="500"/>
                                        <p:tgtEl>
                                          <p:spTgt spid="3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29" grpId="1"/>
      <p:bldP build="whole" bldLvl="1" animBg="1" rev="0" advAuto="0" spid="330" grpId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Text Box 11"/>
          <p:cNvSpPr txBox="1"/>
          <p:nvPr/>
        </p:nvSpPr>
        <p:spPr>
          <a:xfrm>
            <a:off x="45719" y="-45387"/>
            <a:ext cx="9052561" cy="8926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1600"/>
              </a:spcBef>
              <a:defRPr sz="2800">
                <a:solidFill>
                  <a:schemeClr val="accent3">
                    <a:lumOff val="44000"/>
                  </a:schemeClr>
                </a:solidFill>
              </a:defRPr>
            </a:pPr>
            <a:r>
              <a:t>La crescita di una neoplasia è accompagnata dal fenomeno della </a:t>
            </a:r>
            <a:r>
              <a:rPr b="1">
                <a:solidFill>
                  <a:srgbClr val="FFFF00"/>
                </a:solidFill>
              </a:rPr>
              <a:t>progressione</a:t>
            </a:r>
          </a:p>
        </p:txBody>
      </p:sp>
      <p:sp>
        <p:nvSpPr>
          <p:cNvPr id="494" name="Text Box 12"/>
          <p:cNvSpPr txBox="1"/>
          <p:nvPr/>
        </p:nvSpPr>
        <p:spPr>
          <a:xfrm>
            <a:off x="117157" y="5028272"/>
            <a:ext cx="8873174" cy="140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spcBef>
                <a:spcPts val="1300"/>
              </a:spcBef>
              <a:defRPr sz="2200" u="sng">
                <a:solidFill>
                  <a:schemeClr val="accent3">
                    <a:lumOff val="44000"/>
                  </a:schemeClr>
                </a:solidFill>
              </a:defRPr>
            </a:pPr>
            <a:r>
              <a:t>Tumor progression and generation of heterogeneity</a:t>
            </a:r>
            <a:r>
              <a:rPr u="none"/>
              <a:t>. New subclones arise from the descendants of the original transformed cell by multiple mutations. With </a:t>
            </a:r>
            <a:r>
              <a:rPr u="none">
                <a:solidFill>
                  <a:srgbClr val="FFFF00"/>
                </a:solidFill>
              </a:rPr>
              <a:t>progression,</a:t>
            </a:r>
            <a:r>
              <a:rPr u="none"/>
              <a:t> the tumor mass becomes enriched for </a:t>
            </a:r>
            <a:r>
              <a:rPr b="1" u="none"/>
              <a:t>variants that are </a:t>
            </a:r>
            <a:r>
              <a:rPr b="1" u="none">
                <a:solidFill>
                  <a:srgbClr val="FFFF00"/>
                </a:solidFill>
              </a:rPr>
              <a:t>more aggressive</a:t>
            </a:r>
            <a:r>
              <a:rPr u="none"/>
              <a:t> </a:t>
            </a:r>
          </a:p>
        </p:txBody>
      </p:sp>
      <p:pic>
        <p:nvPicPr>
          <p:cNvPr id="495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3527" y="908720"/>
            <a:ext cx="8496499" cy="41583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Rectangle 2"/>
          <p:cNvSpPr txBox="1"/>
          <p:nvPr>
            <p:ph type="title"/>
          </p:nvPr>
        </p:nvSpPr>
        <p:spPr>
          <a:xfrm>
            <a:off x="18256" y="-158205"/>
            <a:ext cx="9144001" cy="1210942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FFFF00"/>
                </a:solidFill>
              </a:defRPr>
            </a:lvl1pPr>
          </a:lstStyle>
          <a:p>
            <a:pPr/>
            <a:r>
              <a:t>Principali proprietà acquisite dalle cellule durante la progressione tumorale</a:t>
            </a:r>
          </a:p>
        </p:txBody>
      </p:sp>
      <p:sp>
        <p:nvSpPr>
          <p:cNvPr id="498" name="Rectangle 3"/>
          <p:cNvSpPr txBox="1"/>
          <p:nvPr>
            <p:ph type="body" idx="1"/>
          </p:nvPr>
        </p:nvSpPr>
        <p:spPr>
          <a:xfrm>
            <a:off x="71882" y="836712"/>
            <a:ext cx="8964615" cy="3960439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  <a:defRPr sz="2800">
                <a:solidFill>
                  <a:schemeClr val="accent3">
                    <a:lumOff val="44000"/>
                  </a:schemeClr>
                </a:solidFill>
              </a:defRPr>
            </a:pPr>
            <a:r>
              <a:t>Mobilità</a:t>
            </a:r>
          </a:p>
          <a:p>
            <a:pPr>
              <a:spcBef>
                <a:spcPts val="600"/>
              </a:spcBef>
              <a:defRPr sz="2800">
                <a:solidFill>
                  <a:schemeClr val="accent3">
                    <a:lumOff val="44000"/>
                  </a:schemeClr>
                </a:solidFill>
              </a:defRPr>
            </a:pPr>
            <a:r>
              <a:t>Adesività</a:t>
            </a:r>
          </a:p>
          <a:p>
            <a:pPr>
              <a:spcBef>
                <a:spcPts val="600"/>
              </a:spcBef>
              <a:defRPr sz="2800">
                <a:solidFill>
                  <a:schemeClr val="accent3">
                    <a:lumOff val="44000"/>
                  </a:schemeClr>
                </a:solidFill>
              </a:defRPr>
            </a:pPr>
            <a:r>
              <a:t>Capacità di invadere i tessuti</a:t>
            </a:r>
          </a:p>
          <a:p>
            <a:pPr>
              <a:spcBef>
                <a:spcPts val="600"/>
              </a:spcBef>
              <a:defRPr sz="2800">
                <a:solidFill>
                  <a:schemeClr val="accent3">
                    <a:lumOff val="44000"/>
                  </a:schemeClr>
                </a:solidFill>
              </a:defRPr>
            </a:pPr>
            <a:r>
              <a:t>Capacità di sottrarsi alle difese immunitarie</a:t>
            </a:r>
          </a:p>
          <a:p>
            <a:pPr>
              <a:spcBef>
                <a:spcPts val="600"/>
              </a:spcBef>
              <a:defRPr sz="2800">
                <a:solidFill>
                  <a:schemeClr val="accent3">
                    <a:lumOff val="44000"/>
                  </a:schemeClr>
                </a:solidFill>
              </a:defRPr>
            </a:pPr>
            <a:r>
              <a:t>Capacità di indurre </a:t>
            </a:r>
            <a:r>
              <a:rPr b="1">
                <a:solidFill>
                  <a:srgbClr val="FFFF00"/>
                </a:solidFill>
              </a:rPr>
              <a:t>angiogenesi</a:t>
            </a:r>
            <a:endParaRPr b="1">
              <a:solidFill>
                <a:srgbClr val="FFFF00"/>
              </a:solidFill>
            </a:endParaRPr>
          </a:p>
          <a:p>
            <a:pPr>
              <a:spcBef>
                <a:spcPts val="600"/>
              </a:spcBef>
              <a:defRPr sz="2800">
                <a:solidFill>
                  <a:schemeClr val="accent3">
                    <a:lumOff val="44000"/>
                  </a:schemeClr>
                </a:solidFill>
              </a:defRPr>
            </a:pPr>
            <a:r>
              <a:t>Capacità di resistere ai farmaci </a:t>
            </a:r>
          </a:p>
          <a:p>
            <a:pPr>
              <a:spcBef>
                <a:spcPts val="600"/>
              </a:spcBef>
              <a:defRPr sz="2800">
                <a:solidFill>
                  <a:schemeClr val="accent3">
                    <a:lumOff val="44000"/>
                  </a:schemeClr>
                </a:solidFill>
              </a:defRPr>
            </a:pPr>
            <a:r>
              <a:t>Capacità di impiantarsi e proliferare a distanza (</a:t>
            </a:r>
            <a:r>
              <a:rPr b="1">
                <a:solidFill>
                  <a:srgbClr val="FFFF00"/>
                </a:solidFill>
              </a:rPr>
              <a:t>metastasi</a:t>
            </a:r>
            <a:r>
              <a:t>)</a:t>
            </a:r>
          </a:p>
        </p:txBody>
      </p:sp>
      <p:sp>
        <p:nvSpPr>
          <p:cNvPr id="499" name="CasellaDiTesto 1"/>
          <p:cNvSpPr txBox="1"/>
          <p:nvPr/>
        </p:nvSpPr>
        <p:spPr>
          <a:xfrm>
            <a:off x="72008" y="4874383"/>
            <a:ext cx="9036496" cy="1503870"/>
          </a:xfrm>
          <a:prstGeom prst="rect">
            <a:avLst/>
          </a:prstGeom>
          <a:solidFill>
            <a:srgbClr val="FFFF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b="1" sz="2400"/>
            </a:pPr>
            <a:r>
              <a:t>Experimental data</a:t>
            </a:r>
            <a:r>
              <a:rPr b="0"/>
              <a:t> (cultured cells and/or ko mouse models) shows that </a:t>
            </a:r>
            <a:r>
              <a:t>almost all of these aggressive properties are acquired by </a:t>
            </a:r>
            <a:r>
              <a:rPr b="0"/>
              <a:t>cancer cells </a:t>
            </a:r>
            <a:r>
              <a:rPr b="0"/>
              <a:t>in conjunction with the </a:t>
            </a:r>
            <a:r>
              <a:t>epithelial-to-mesenchymal transition</a:t>
            </a:r>
            <a:r>
              <a:rPr b="0"/>
              <a:t> (</a:t>
            </a:r>
            <a:r>
              <a:t>EMT</a:t>
            </a:r>
            <a:r>
              <a:rPr b="0"/>
              <a:t>).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99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Titolo 1"/>
          <p:cNvSpPr txBox="1"/>
          <p:nvPr>
            <p:ph type="title"/>
          </p:nvPr>
        </p:nvSpPr>
        <p:spPr>
          <a:xfrm>
            <a:off x="-108521" y="-27384"/>
            <a:ext cx="9433050" cy="778099"/>
          </a:xfrm>
          <a:prstGeom prst="rect">
            <a:avLst/>
          </a:prstGeom>
        </p:spPr>
        <p:txBody>
          <a:bodyPr/>
          <a:lstStyle>
            <a:lvl1pPr>
              <a:defRPr sz="3700">
                <a:solidFill>
                  <a:srgbClr val="FFFF00"/>
                </a:solidFill>
              </a:defRPr>
            </a:lvl1pPr>
          </a:lstStyle>
          <a:p>
            <a:pPr/>
            <a:r>
              <a:t>Epithelial-to-mesenchimal transition (EMT)</a:t>
            </a:r>
          </a:p>
        </p:txBody>
      </p:sp>
      <p:sp>
        <p:nvSpPr>
          <p:cNvPr id="502" name="CasellaDiTesto 2"/>
          <p:cNvSpPr txBox="1"/>
          <p:nvPr/>
        </p:nvSpPr>
        <p:spPr>
          <a:xfrm>
            <a:off x="153223" y="1052736"/>
            <a:ext cx="8837553" cy="4828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457200" indent="-457200" algn="just">
              <a:buSzPct val="100000"/>
              <a:buChar char="❖"/>
              <a:defRPr sz="3000">
                <a:solidFill>
                  <a:schemeClr val="accent3">
                    <a:lumOff val="44000"/>
                  </a:schemeClr>
                </a:solidFill>
              </a:defRPr>
            </a:pPr>
            <a:r>
              <a:t>EMT is a developmental program that enables </a:t>
            </a:r>
            <a:r>
              <a:rPr>
                <a:solidFill>
                  <a:srgbClr val="FFFF00"/>
                </a:solidFill>
              </a:rPr>
              <a:t>stationary</a:t>
            </a:r>
            <a:r>
              <a:t> epithelial cells to gain the </a:t>
            </a:r>
            <a:r>
              <a:rPr>
                <a:solidFill>
                  <a:srgbClr val="FFFF00"/>
                </a:solidFill>
              </a:rPr>
              <a:t>ability to migrate</a:t>
            </a:r>
            <a:r>
              <a:t> and </a:t>
            </a:r>
            <a:r>
              <a:rPr>
                <a:solidFill>
                  <a:srgbClr val="FFFF00"/>
                </a:solidFill>
              </a:rPr>
              <a:t>invade</a:t>
            </a:r>
            <a:r>
              <a:t> as single cells</a:t>
            </a:r>
          </a:p>
          <a:p>
            <a:pPr marL="457200" indent="-457200" algn="just">
              <a:buSzPct val="100000"/>
              <a:buChar char="❖"/>
              <a:defRPr sz="3000">
                <a:solidFill>
                  <a:schemeClr val="accent3">
                    <a:lumOff val="44000"/>
                  </a:schemeClr>
                </a:solidFill>
              </a:defRPr>
            </a:pPr>
          </a:p>
          <a:p>
            <a:pPr marL="457200" indent="-457200" algn="just">
              <a:buSzPct val="100000"/>
              <a:buChar char="❖"/>
              <a:defRPr sz="3000">
                <a:solidFill>
                  <a:schemeClr val="accent3">
                    <a:lumOff val="44000"/>
                  </a:schemeClr>
                </a:solidFill>
              </a:defRPr>
            </a:pPr>
            <a:r>
              <a:t>The EMT program was </a:t>
            </a:r>
            <a:r>
              <a:rPr>
                <a:solidFill>
                  <a:srgbClr val="FFFF00"/>
                </a:solidFill>
              </a:rPr>
              <a:t>originally</a:t>
            </a:r>
            <a:r>
              <a:t> described as an </a:t>
            </a:r>
            <a:r>
              <a:rPr>
                <a:solidFill>
                  <a:srgbClr val="FFFF00"/>
                </a:solidFill>
              </a:rPr>
              <a:t>integral</a:t>
            </a:r>
            <a:r>
              <a:t> </a:t>
            </a:r>
            <a:r>
              <a:rPr>
                <a:solidFill>
                  <a:srgbClr val="FFFF00"/>
                </a:solidFill>
              </a:rPr>
              <a:t>part of </a:t>
            </a:r>
            <a:r>
              <a:rPr b="1">
                <a:solidFill>
                  <a:srgbClr val="FFFF00"/>
                </a:solidFill>
              </a:rPr>
              <a:t>morphogenesis</a:t>
            </a:r>
            <a:r>
              <a:t> in embryonic development</a:t>
            </a:r>
          </a:p>
          <a:p>
            <a:pPr marL="457200" indent="-457200" algn="just">
              <a:buSzPct val="100000"/>
              <a:buChar char="❖"/>
              <a:defRPr sz="3000">
                <a:solidFill>
                  <a:schemeClr val="accent3">
                    <a:lumOff val="44000"/>
                  </a:schemeClr>
                </a:solidFill>
              </a:defRPr>
            </a:pPr>
          </a:p>
          <a:p>
            <a:pPr marL="457200" indent="-457200" algn="just">
              <a:buSzPct val="100000"/>
              <a:buChar char="❖"/>
              <a:defRPr sz="3000">
                <a:solidFill>
                  <a:schemeClr val="accent3">
                    <a:lumOff val="44000"/>
                  </a:schemeClr>
                </a:solidFill>
              </a:defRPr>
            </a:pPr>
            <a:r>
              <a:t>Later, it was observed in several patho-physiological events, including wound healing, fibrosis, and </a:t>
            </a:r>
            <a:r>
              <a:rPr>
                <a:solidFill>
                  <a:srgbClr val="FFFF00"/>
                </a:solidFill>
              </a:rPr>
              <a:t>cancer metastasis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02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CasellaDiTesto 1"/>
          <p:cNvSpPr txBox="1"/>
          <p:nvPr/>
        </p:nvSpPr>
        <p:spPr>
          <a:xfrm>
            <a:off x="74294" y="2238150"/>
            <a:ext cx="8995411" cy="4588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sz="2300">
                <a:solidFill>
                  <a:schemeClr val="accent3">
                    <a:lumOff val="44000"/>
                  </a:schemeClr>
                </a:solidFill>
              </a:defRPr>
            </a:pPr>
            <a:r>
              <a:t>Stages of EMT-dependent progression from normal epithelium to invasive carcinoma:</a:t>
            </a:r>
          </a:p>
          <a:p>
            <a:pPr algn="just">
              <a:defRPr sz="1000">
                <a:solidFill>
                  <a:schemeClr val="accent3">
                    <a:lumOff val="44000"/>
                  </a:schemeClr>
                </a:solidFill>
              </a:defRPr>
            </a:pPr>
          </a:p>
          <a:p>
            <a:pPr marL="271463" indent="-271463" algn="just">
              <a:lnSpc>
                <a:spcPts val="2900"/>
              </a:lnSpc>
              <a:buClr>
                <a:srgbClr val="FFFF00"/>
              </a:buClr>
              <a:buSzPct val="100000"/>
              <a:buAutoNum type="arabicPeriod" startAt="1"/>
              <a:defRPr sz="2300">
                <a:solidFill>
                  <a:schemeClr val="accent3">
                    <a:lumOff val="44000"/>
                  </a:schemeClr>
                </a:solidFill>
              </a:defRPr>
            </a:pPr>
            <a:r>
              <a:t>In the invasive carcinoma </a:t>
            </a:r>
            <a:r>
              <a:rPr>
                <a:solidFill>
                  <a:srgbClr val="FFFF00"/>
                </a:solidFill>
              </a:rPr>
              <a:t>epithelial cells </a:t>
            </a:r>
            <a:r>
              <a:rPr b="1">
                <a:solidFill>
                  <a:srgbClr val="FFFF00"/>
                </a:solidFill>
              </a:rPr>
              <a:t>lose their polarity</a:t>
            </a:r>
            <a:r>
              <a:t> and </a:t>
            </a:r>
            <a:r>
              <a:rPr b="1">
                <a:solidFill>
                  <a:srgbClr val="FFFF00"/>
                </a:solidFill>
              </a:rPr>
              <a:t>detach</a:t>
            </a:r>
            <a:r>
              <a:rPr>
                <a:solidFill>
                  <a:srgbClr val="FFFF00"/>
                </a:solidFill>
              </a:rPr>
              <a:t> from the basement membrane</a:t>
            </a:r>
            <a:endParaRPr>
              <a:solidFill>
                <a:srgbClr val="FFFF00"/>
              </a:solidFill>
            </a:endParaRPr>
          </a:p>
          <a:p>
            <a:pPr marL="271463" indent="-271463" algn="just">
              <a:lnSpc>
                <a:spcPts val="2900"/>
              </a:lnSpc>
              <a:buClr>
                <a:srgbClr val="FFFF00"/>
              </a:buClr>
              <a:buSzPct val="100000"/>
              <a:buAutoNum type="arabicPeriod" startAt="1"/>
              <a:defRPr sz="2300">
                <a:solidFill>
                  <a:schemeClr val="accent3">
                    <a:lumOff val="44000"/>
                  </a:schemeClr>
                </a:solidFill>
              </a:defRPr>
            </a:pPr>
            <a:r>
              <a:t>The </a:t>
            </a:r>
            <a:r>
              <a:rPr>
                <a:solidFill>
                  <a:srgbClr val="FFFF00"/>
                </a:solidFill>
              </a:rPr>
              <a:t>composition of the basement membrane also changes</a:t>
            </a:r>
            <a:r>
              <a:t>, altering cell-ECM interactions and signaling networks</a:t>
            </a:r>
          </a:p>
          <a:p>
            <a:pPr marL="271463" indent="-271463" algn="just">
              <a:lnSpc>
                <a:spcPts val="2900"/>
              </a:lnSpc>
              <a:buClr>
                <a:srgbClr val="FFFF00"/>
              </a:buClr>
              <a:buSzPct val="100000"/>
              <a:buAutoNum type="arabicPeriod" startAt="1"/>
              <a:defRPr sz="2300">
                <a:solidFill>
                  <a:schemeClr val="accent3">
                    <a:lumOff val="44000"/>
                  </a:schemeClr>
                </a:solidFill>
              </a:defRPr>
            </a:pPr>
            <a:r>
              <a:t>The next step may involve an </a:t>
            </a:r>
            <a:r>
              <a:rPr>
                <a:solidFill>
                  <a:srgbClr val="FFFF00"/>
                </a:solidFill>
              </a:rPr>
              <a:t>angiogenic switch</a:t>
            </a:r>
            <a:endParaRPr>
              <a:solidFill>
                <a:srgbClr val="FFFF00"/>
              </a:solidFill>
            </a:endParaRPr>
          </a:p>
          <a:p>
            <a:pPr marL="271463" indent="-271463" algn="just">
              <a:lnSpc>
                <a:spcPts val="2900"/>
              </a:lnSpc>
              <a:buClr>
                <a:srgbClr val="FFFF00"/>
              </a:buClr>
              <a:buSzPct val="100000"/>
              <a:buAutoNum type="arabicPeriod" startAt="1"/>
              <a:defRPr sz="2300">
                <a:solidFill>
                  <a:schemeClr val="accent3">
                    <a:lumOff val="44000"/>
                  </a:schemeClr>
                </a:solidFill>
              </a:defRPr>
            </a:pPr>
            <a:r>
              <a:t>During progression to metastatic cancer, </a:t>
            </a:r>
            <a:r>
              <a:rPr>
                <a:solidFill>
                  <a:srgbClr val="FFFF00"/>
                </a:solidFill>
              </a:rPr>
              <a:t>cancer cells </a:t>
            </a:r>
            <a:r>
              <a:t>first</a:t>
            </a:r>
            <a:r>
              <a:rPr>
                <a:solidFill>
                  <a:srgbClr val="FFFF00"/>
                </a:solidFill>
              </a:rPr>
              <a:t> enter the circulation</a:t>
            </a:r>
            <a:r>
              <a:t> and later exit it </a:t>
            </a:r>
            <a:r>
              <a:rPr>
                <a:solidFill>
                  <a:srgbClr val="FFFF00"/>
                </a:solidFill>
              </a:rPr>
              <a:t>at a remote site </a:t>
            </a:r>
            <a:r>
              <a:t>(formation of </a:t>
            </a:r>
            <a:r>
              <a:rPr b="1">
                <a:solidFill>
                  <a:srgbClr val="FFFF00"/>
                </a:solidFill>
              </a:rPr>
              <a:t>micro- and macro-metastases</a:t>
            </a:r>
            <a:r>
              <a:t>)</a:t>
            </a:r>
          </a:p>
          <a:p>
            <a:pPr marL="271463" indent="-271463" algn="just">
              <a:lnSpc>
                <a:spcPts val="2900"/>
              </a:lnSpc>
              <a:buClr>
                <a:srgbClr val="FFFF00"/>
              </a:buClr>
              <a:buSzPct val="100000"/>
              <a:buAutoNum type="arabicPeriod" startAt="1"/>
              <a:defRPr sz="2300">
                <a:solidFill>
                  <a:schemeClr val="accent3">
                    <a:lumOff val="44000"/>
                  </a:schemeClr>
                </a:solidFill>
              </a:defRPr>
            </a:pPr>
            <a:r>
              <a:t>This may involve a </a:t>
            </a:r>
            <a:r>
              <a:rPr>
                <a:solidFill>
                  <a:srgbClr val="FFFF00"/>
                </a:solidFill>
              </a:rPr>
              <a:t>reversion</a:t>
            </a:r>
            <a:r>
              <a:t> to an epithelial phenotype (mesenchimal-to-epithelial transition, </a:t>
            </a:r>
            <a:r>
              <a:rPr b="1">
                <a:solidFill>
                  <a:srgbClr val="FFFF00"/>
                </a:solidFill>
              </a:rPr>
              <a:t>MET</a:t>
            </a:r>
            <a:r>
              <a:t>)</a:t>
            </a:r>
          </a:p>
        </p:txBody>
      </p:sp>
      <p:sp>
        <p:nvSpPr>
          <p:cNvPr id="505" name="CasellaDiTesto 2"/>
          <p:cNvSpPr txBox="1"/>
          <p:nvPr/>
        </p:nvSpPr>
        <p:spPr>
          <a:xfrm>
            <a:off x="747970" y="-99393"/>
            <a:ext cx="7731682" cy="548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3200">
                <a:solidFill>
                  <a:srgbClr val="FFFF00"/>
                </a:solidFill>
              </a:defRPr>
            </a:lvl1pPr>
          </a:lstStyle>
          <a:p>
            <a:pPr/>
            <a:r>
              <a:t>Contribution of EMT to cancer progression</a:t>
            </a:r>
          </a:p>
        </p:txBody>
      </p:sp>
      <p:grpSp>
        <p:nvGrpSpPr>
          <p:cNvPr id="511" name="Gruppo 4"/>
          <p:cNvGrpSpPr/>
          <p:nvPr/>
        </p:nvGrpSpPr>
        <p:grpSpPr>
          <a:xfrm>
            <a:off x="28575" y="404664"/>
            <a:ext cx="9086850" cy="1885951"/>
            <a:chOff x="0" y="0"/>
            <a:chExt cx="9086850" cy="1885950"/>
          </a:xfrm>
        </p:grpSpPr>
        <p:pic>
          <p:nvPicPr>
            <p:cNvPr id="506" name="Picture 3" descr="Picture 3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9086850" cy="18859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07" name="CasellaDiTesto 3"/>
            <p:cNvSpPr txBox="1"/>
            <p:nvPr/>
          </p:nvSpPr>
          <p:spPr>
            <a:xfrm>
              <a:off x="1880782" y="422755"/>
              <a:ext cx="259852" cy="379238"/>
            </a:xfrm>
            <a:prstGeom prst="rect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b="1"/>
              </a:lvl1pPr>
            </a:lstStyle>
            <a:p>
              <a:pPr/>
              <a:r>
                <a:t>1</a:t>
              </a:r>
            </a:p>
          </p:txBody>
        </p:sp>
        <p:sp>
          <p:nvSpPr>
            <p:cNvPr id="508" name="CasellaDiTesto 6"/>
            <p:cNvSpPr txBox="1"/>
            <p:nvPr/>
          </p:nvSpPr>
          <p:spPr>
            <a:xfrm>
              <a:off x="3620774" y="144015"/>
              <a:ext cx="463114" cy="379238"/>
            </a:xfrm>
            <a:prstGeom prst="rect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b="1"/>
              </a:lvl1pPr>
            </a:lstStyle>
            <a:p>
              <a:pPr/>
              <a:r>
                <a:t>2-3</a:t>
              </a:r>
            </a:p>
          </p:txBody>
        </p:sp>
        <p:sp>
          <p:nvSpPr>
            <p:cNvPr id="509" name="CasellaDiTesto 7"/>
            <p:cNvSpPr txBox="1"/>
            <p:nvPr/>
          </p:nvSpPr>
          <p:spPr>
            <a:xfrm>
              <a:off x="6417285" y="1502875"/>
              <a:ext cx="259852" cy="379238"/>
            </a:xfrm>
            <a:prstGeom prst="rect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b="1"/>
              </a:lvl1pPr>
            </a:lstStyle>
            <a:p>
              <a:pPr/>
              <a:r>
                <a:t>4</a:t>
              </a:r>
            </a:p>
          </p:txBody>
        </p:sp>
        <p:sp>
          <p:nvSpPr>
            <p:cNvPr id="510" name="CasellaDiTesto 8"/>
            <p:cNvSpPr txBox="1"/>
            <p:nvPr/>
          </p:nvSpPr>
          <p:spPr>
            <a:xfrm>
              <a:off x="8696425" y="1440159"/>
              <a:ext cx="259852" cy="379238"/>
            </a:xfrm>
            <a:prstGeom prst="rect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b="1"/>
              </a:lvl1pPr>
            </a:lstStyle>
            <a:p>
              <a:pPr/>
              <a:r>
                <a:t>5</a:t>
              </a:r>
            </a:p>
          </p:txBody>
        </p:sp>
      </p:grpSp>
      <p:sp>
        <p:nvSpPr>
          <p:cNvPr id="512" name="Ovale 5"/>
          <p:cNvSpPr/>
          <p:nvPr/>
        </p:nvSpPr>
        <p:spPr>
          <a:xfrm>
            <a:off x="4325815" y="1844824"/>
            <a:ext cx="433755" cy="369333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lIns="45719" rIns="45719"/>
          <a:lstStyle/>
          <a:p>
            <a:pPr>
              <a:defRPr sz="2000">
                <a:solidFill>
                  <a:schemeClr val="accent3">
                    <a:lumOff val="44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513" name="Ovale 10"/>
          <p:cNvSpPr/>
          <p:nvPr/>
        </p:nvSpPr>
        <p:spPr>
          <a:xfrm>
            <a:off x="8194430" y="1844824"/>
            <a:ext cx="433755" cy="369334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lIns="45719" rIns="45719"/>
          <a:lstStyle/>
          <a:p>
            <a:pPr>
              <a:defRPr sz="2000">
                <a:solidFill>
                  <a:schemeClr val="accent3">
                    <a:lumOff val="44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5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500"/>
                                        <p:tgtEl>
                                          <p:spTgt spid="5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504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Titolo 1"/>
          <p:cNvSpPr txBox="1"/>
          <p:nvPr>
            <p:ph type="title"/>
          </p:nvPr>
        </p:nvSpPr>
        <p:spPr>
          <a:xfrm>
            <a:off x="-51308" y="-1"/>
            <a:ext cx="9195307" cy="1008114"/>
          </a:xfrm>
          <a:prstGeom prst="rect">
            <a:avLst/>
          </a:prstGeom>
        </p:spPr>
        <p:txBody>
          <a:bodyPr/>
          <a:lstStyle>
            <a:lvl1pPr defTabSz="795527">
              <a:defRPr sz="3132">
                <a:solidFill>
                  <a:srgbClr val="FFFF00"/>
                </a:solidFill>
              </a:defRPr>
            </a:lvl1pPr>
          </a:lstStyle>
          <a:p>
            <a:pPr/>
            <a:r>
              <a:t>Acquired capabilities of developing cancer: hallmarks of cancer</a:t>
            </a:r>
          </a:p>
        </p:txBody>
      </p:sp>
      <p:pic>
        <p:nvPicPr>
          <p:cNvPr id="51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5536" y="1052736"/>
            <a:ext cx="7992889" cy="5677064"/>
          </a:xfrm>
          <a:prstGeom prst="rect">
            <a:avLst/>
          </a:prstGeom>
          <a:ln w="12700">
            <a:miter lim="400000"/>
          </a:ln>
        </p:spPr>
      </p:pic>
      <p:sp>
        <p:nvSpPr>
          <p:cNvPr id="517" name="Rettangolo 3"/>
          <p:cNvSpPr/>
          <p:nvPr/>
        </p:nvSpPr>
        <p:spPr>
          <a:xfrm>
            <a:off x="2471738" y="6012929"/>
            <a:ext cx="1591756" cy="661360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lIns="45719" rIns="45719"/>
          <a:lstStyle/>
          <a:p>
            <a:pPr>
              <a:defRPr sz="2000">
                <a:solidFill>
                  <a:schemeClr val="accent3">
                    <a:lumOff val="44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17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rcRect l="0" t="2139" r="3424" b="7901"/>
          <a:stretch>
            <a:fillRect/>
          </a:stretch>
        </p:blipFill>
        <p:spPr>
          <a:xfrm>
            <a:off x="179511" y="2373584"/>
            <a:ext cx="8774115" cy="4295776"/>
          </a:xfrm>
          <a:prstGeom prst="rect">
            <a:avLst/>
          </a:prstGeom>
          <a:ln w="12700">
            <a:miter lim="400000"/>
          </a:ln>
        </p:spPr>
      </p:pic>
      <p:sp>
        <p:nvSpPr>
          <p:cNvPr id="520" name="Text Box 10"/>
          <p:cNvSpPr txBox="1"/>
          <p:nvPr/>
        </p:nvSpPr>
        <p:spPr>
          <a:xfrm>
            <a:off x="1882209" y="188912"/>
            <a:ext cx="5164351" cy="646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2400"/>
              </a:spcBef>
              <a:defRPr sz="4000">
                <a:solidFill>
                  <a:srgbClr val="FFFF00"/>
                </a:solidFill>
              </a:defRPr>
            </a:lvl1pPr>
          </a:lstStyle>
          <a:p>
            <a:pPr/>
            <a:r>
              <a:t>Tumor angiogenesis</a:t>
            </a:r>
          </a:p>
        </p:txBody>
      </p:sp>
      <p:sp>
        <p:nvSpPr>
          <p:cNvPr id="521" name="Rectangle 12"/>
          <p:cNvSpPr txBox="1"/>
          <p:nvPr>
            <p:ph type="body" sz="half" idx="1"/>
          </p:nvPr>
        </p:nvSpPr>
        <p:spPr>
          <a:xfrm>
            <a:off x="504056" y="116632"/>
            <a:ext cx="8244407" cy="2133601"/>
          </a:xfrm>
          <a:prstGeom prst="rect">
            <a:avLst/>
          </a:prstGeom>
          <a:solidFill>
            <a:srgbClr val="FFFF00"/>
          </a:solidFill>
        </p:spPr>
        <p:txBody>
          <a:bodyPr/>
          <a:lstStyle/>
          <a:p>
            <a:pPr>
              <a:lnSpc>
                <a:spcPct val="90000"/>
              </a:lnSpc>
              <a:spcBef>
                <a:spcPts val="600"/>
              </a:spcBef>
              <a:defRPr sz="2800"/>
            </a:pPr>
            <a:r>
              <a:t>Tumors </a:t>
            </a:r>
            <a:r>
              <a:rPr b="1"/>
              <a:t>less than 1-2 mm</a:t>
            </a:r>
            <a:r>
              <a:rPr b="1" baseline="30000"/>
              <a:t>3</a:t>
            </a:r>
            <a:r>
              <a:t> receive </a:t>
            </a:r>
            <a:r>
              <a:rPr b="1"/>
              <a:t>oxygen</a:t>
            </a:r>
            <a:r>
              <a:t> and nutrients by diffusion </a:t>
            </a:r>
            <a:r>
              <a:rPr b="1"/>
              <a:t>from host vasculature</a:t>
            </a:r>
            <a:endParaRPr b="1"/>
          </a:p>
          <a:p>
            <a:pPr>
              <a:lnSpc>
                <a:spcPct val="90000"/>
              </a:lnSpc>
              <a:defRPr b="1" sz="1000"/>
            </a:pPr>
          </a:p>
          <a:p>
            <a:pPr>
              <a:lnSpc>
                <a:spcPct val="90000"/>
              </a:lnSpc>
              <a:spcBef>
                <a:spcPts val="600"/>
              </a:spcBef>
              <a:defRPr b="1" sz="2800"/>
            </a:pPr>
            <a:r>
              <a:t>Larger tumors require new vessel network</a:t>
            </a:r>
            <a:r>
              <a:rPr b="0" sz="2400"/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5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500"/>
                                        <p:tgtEl>
                                          <p:spTgt spid="5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5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4" dur="500"/>
                                        <p:tgtEl>
                                          <p:spTgt spid="5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5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8" dur="500"/>
                                        <p:tgtEl>
                                          <p:spTgt spid="5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521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Rectangle 2"/>
          <p:cNvSpPr txBox="1"/>
          <p:nvPr>
            <p:ph type="title"/>
          </p:nvPr>
        </p:nvSpPr>
        <p:spPr>
          <a:xfrm>
            <a:off x="446856" y="-100484"/>
            <a:ext cx="8229601" cy="865188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FFFF00"/>
                </a:solidFill>
              </a:defRPr>
            </a:lvl1pPr>
          </a:lstStyle>
          <a:p>
            <a:pPr/>
            <a:r>
              <a:t>Tumor angiogenesis</a:t>
            </a:r>
          </a:p>
        </p:txBody>
      </p:sp>
      <p:sp>
        <p:nvSpPr>
          <p:cNvPr id="524" name="Rectangle 3"/>
          <p:cNvSpPr txBox="1"/>
          <p:nvPr>
            <p:ph type="body" idx="1"/>
          </p:nvPr>
        </p:nvSpPr>
        <p:spPr>
          <a:xfrm>
            <a:off x="0" y="719979"/>
            <a:ext cx="9144000" cy="6021390"/>
          </a:xfrm>
          <a:prstGeom prst="rect">
            <a:avLst/>
          </a:prstGeom>
        </p:spPr>
        <p:txBody>
          <a:bodyPr/>
          <a:lstStyle/>
          <a:p>
            <a:pPr algn="just">
              <a:defRPr sz="3000">
                <a:solidFill>
                  <a:schemeClr val="accent3">
                    <a:lumOff val="44000"/>
                  </a:schemeClr>
                </a:solidFill>
              </a:defRPr>
            </a:pPr>
            <a:r>
              <a:t>The molecular basis of the </a:t>
            </a:r>
            <a:r>
              <a:rPr u="sng"/>
              <a:t>angiogenic switch</a:t>
            </a:r>
            <a:r>
              <a:t> involves increased production of angiogenic factors and/or loss of angiogenic inhibitors</a:t>
            </a:r>
          </a:p>
          <a:p>
            <a:pPr algn="just">
              <a:defRPr sz="1800">
                <a:solidFill>
                  <a:schemeClr val="accent3">
                    <a:lumOff val="44000"/>
                  </a:schemeClr>
                </a:solidFill>
              </a:defRPr>
            </a:pPr>
          </a:p>
          <a:p>
            <a:pPr algn="just">
              <a:spcBef>
                <a:spcPts val="800"/>
              </a:spcBef>
              <a:defRPr sz="3400">
                <a:solidFill>
                  <a:srgbClr val="FFFF00"/>
                </a:solidFill>
              </a:defRPr>
            </a:pPr>
            <a:r>
              <a:t>Angiogenic factors</a:t>
            </a:r>
            <a:r>
              <a:rPr>
                <a:solidFill>
                  <a:schemeClr val="accent3">
                    <a:lumOff val="44000"/>
                  </a:schemeClr>
                </a:solidFill>
              </a:rPr>
              <a:t> </a:t>
            </a:r>
            <a:r>
              <a:rPr sz="3000">
                <a:solidFill>
                  <a:schemeClr val="accent3">
                    <a:lumOff val="44000"/>
                  </a:schemeClr>
                </a:solidFill>
              </a:rPr>
              <a:t>(</a:t>
            </a:r>
            <a:r>
              <a:rPr b="1" sz="3000">
                <a:solidFill>
                  <a:schemeClr val="accent3">
                    <a:lumOff val="44000"/>
                  </a:schemeClr>
                </a:solidFill>
              </a:rPr>
              <a:t>VEGFs, angiopoietins</a:t>
            </a:r>
            <a:r>
              <a:rPr sz="3000">
                <a:solidFill>
                  <a:schemeClr val="accent3">
                    <a:lumOff val="44000"/>
                  </a:schemeClr>
                </a:solidFill>
              </a:rPr>
              <a:t>):</a:t>
            </a:r>
            <a:endParaRPr sz="3000">
              <a:solidFill>
                <a:schemeClr val="accent3">
                  <a:lumOff val="44000"/>
                </a:schemeClr>
              </a:solidFill>
            </a:endParaRPr>
          </a:p>
          <a:p>
            <a:pPr lvl="1" marL="971550" indent="-514350" algn="just">
              <a:buAutoNum type="arabicPeriod" startAt="1"/>
              <a:defRPr sz="3000">
                <a:solidFill>
                  <a:schemeClr val="accent3">
                    <a:lumOff val="44000"/>
                  </a:schemeClr>
                </a:solidFill>
              </a:defRPr>
            </a:pPr>
            <a:r>
              <a:t>are </a:t>
            </a:r>
            <a:r>
              <a:rPr b="1">
                <a:solidFill>
                  <a:srgbClr val="FFFF00"/>
                </a:solidFill>
              </a:rPr>
              <a:t>produced</a:t>
            </a:r>
            <a:r>
              <a:t> directly by the </a:t>
            </a:r>
            <a:r>
              <a:rPr b="1"/>
              <a:t>tumor cells</a:t>
            </a:r>
            <a:r>
              <a:t> themselves or by </a:t>
            </a:r>
            <a:r>
              <a:rPr b="1"/>
              <a:t>inflammatory cells</a:t>
            </a:r>
            <a:r>
              <a:t> (e.g., macrophages) or other </a:t>
            </a:r>
            <a:r>
              <a:rPr b="1"/>
              <a:t>stromal cells</a:t>
            </a:r>
            <a:r>
              <a:t> associated with the tumors</a:t>
            </a:r>
            <a:endParaRPr sz="2800"/>
          </a:p>
          <a:p>
            <a:pPr lvl="1" marL="971550" indent="-514350" algn="just">
              <a:buAutoNum type="arabicPeriod" startAt="1"/>
              <a:defRPr sz="3000">
                <a:solidFill>
                  <a:schemeClr val="accent3">
                    <a:lumOff val="44000"/>
                  </a:schemeClr>
                </a:solidFill>
              </a:defRPr>
            </a:pPr>
            <a:r>
              <a:t>can be </a:t>
            </a:r>
            <a:r>
              <a:rPr b="1">
                <a:solidFill>
                  <a:srgbClr val="FFFF00"/>
                </a:solidFill>
              </a:rPr>
              <a:t>released by ECM stores</a:t>
            </a:r>
            <a:r>
              <a:t> by means or proteases produced by tumor and/or inflammatory cells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7" dur="500"/>
                                        <p:tgtEl>
                                          <p:spTgt spid="5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11" dur="500"/>
                                        <p:tgtEl>
                                          <p:spTgt spid="5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Class="entr" nodeType="after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15" dur="500"/>
                                        <p:tgtEl>
                                          <p:spTgt spid="5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524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Rectangle 2"/>
          <p:cNvSpPr txBox="1"/>
          <p:nvPr>
            <p:ph type="title"/>
          </p:nvPr>
        </p:nvSpPr>
        <p:spPr>
          <a:xfrm>
            <a:off x="277687" y="-26888"/>
            <a:ext cx="8686801" cy="863601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FFFF00"/>
                </a:solidFill>
              </a:defRPr>
            </a:lvl1pPr>
          </a:lstStyle>
          <a:p>
            <a:pPr/>
            <a:r>
              <a:t>Tumor angiogenesis: molecular basis</a:t>
            </a:r>
          </a:p>
        </p:txBody>
      </p:sp>
      <p:sp>
        <p:nvSpPr>
          <p:cNvPr id="527" name="Rectangle 3"/>
          <p:cNvSpPr txBox="1"/>
          <p:nvPr>
            <p:ph type="body" idx="1"/>
          </p:nvPr>
        </p:nvSpPr>
        <p:spPr>
          <a:xfrm>
            <a:off x="11492" y="1052637"/>
            <a:ext cx="9132507" cy="5544716"/>
          </a:xfrm>
          <a:prstGeom prst="rect">
            <a:avLst/>
          </a:prstGeom>
        </p:spPr>
        <p:txBody>
          <a:bodyPr/>
          <a:lstStyle/>
          <a:p>
            <a:pPr algn="just">
              <a:defRPr>
                <a:solidFill>
                  <a:schemeClr val="accent3">
                    <a:lumOff val="44000"/>
                  </a:schemeClr>
                </a:solidFill>
              </a:defRPr>
            </a:pPr>
            <a:r>
              <a:t>Relative lack of oxygen stimulates </a:t>
            </a:r>
            <a:r>
              <a:rPr b="1"/>
              <a:t>HIF1</a:t>
            </a:r>
            <a:r>
              <a:t> (hypoxia inducible factor), an oxygen-sensitive transcription factor</a:t>
            </a:r>
          </a:p>
          <a:p>
            <a:pPr algn="just">
              <a:defRPr sz="1000">
                <a:solidFill>
                  <a:schemeClr val="accent3">
                    <a:lumOff val="44000"/>
                  </a:schemeClr>
                </a:solidFill>
              </a:defRPr>
            </a:pPr>
          </a:p>
          <a:p>
            <a:pPr algn="just">
              <a:defRPr>
                <a:solidFill>
                  <a:schemeClr val="accent3">
                    <a:lumOff val="44000"/>
                  </a:schemeClr>
                </a:solidFill>
              </a:defRPr>
            </a:pPr>
            <a:r>
              <a:t>In the nucleus, it activates the transcription of a variety of pro-angiogenic cytokines, such as VEGFs and PDGF</a:t>
            </a:r>
          </a:p>
          <a:p>
            <a:pPr algn="just">
              <a:defRPr sz="1000">
                <a:solidFill>
                  <a:schemeClr val="accent3">
                    <a:lumOff val="44000"/>
                  </a:schemeClr>
                </a:solidFill>
              </a:defRPr>
            </a:pPr>
          </a:p>
          <a:p>
            <a:pPr algn="just">
              <a:defRPr>
                <a:solidFill>
                  <a:schemeClr val="accent3">
                    <a:lumOff val="44000"/>
                  </a:schemeClr>
                </a:solidFill>
              </a:defRPr>
            </a:pPr>
            <a:r>
              <a:t>Both pro- and anti-angiogenic factors </a:t>
            </a:r>
            <a:r>
              <a:rPr>
                <a:solidFill>
                  <a:srgbClr val="FFFF00"/>
                </a:solidFill>
              </a:rPr>
              <a:t>are regulated by many other genes frequently mutated in cancer</a:t>
            </a:r>
            <a:r>
              <a:t> (p53, </a:t>
            </a:r>
            <a:r>
              <a:rPr i="1"/>
              <a:t>ras</a:t>
            </a:r>
            <a:r>
              <a:t>, </a:t>
            </a:r>
            <a:r>
              <a:rPr i="1"/>
              <a:t>myc</a:t>
            </a:r>
            <a:r>
              <a:t>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7" dur="5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27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Immagine 2" descr="Immagin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7759" y="44623"/>
            <a:ext cx="7962157" cy="260054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30" name="CasellaDiTesto 3"/>
          <p:cNvSpPr txBox="1"/>
          <p:nvPr/>
        </p:nvSpPr>
        <p:spPr>
          <a:xfrm>
            <a:off x="585272" y="2629517"/>
            <a:ext cx="7870716" cy="667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just">
              <a:defRPr sz="20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/>
            <a:r>
              <a:t>Sviluppo di angiogenesi indotta da citochine (VEGF) in un modello sperimentale di tumore</a:t>
            </a:r>
          </a:p>
        </p:txBody>
      </p:sp>
      <p:grpSp>
        <p:nvGrpSpPr>
          <p:cNvPr id="533" name="Gruppo 1"/>
          <p:cNvGrpSpPr/>
          <p:nvPr/>
        </p:nvGrpSpPr>
        <p:grpSpPr>
          <a:xfrm>
            <a:off x="35495" y="3334416"/>
            <a:ext cx="8208914" cy="3457455"/>
            <a:chOff x="0" y="0"/>
            <a:chExt cx="8208912" cy="3457453"/>
          </a:xfrm>
        </p:grpSpPr>
        <p:pic>
          <p:nvPicPr>
            <p:cNvPr id="531" name="Immagine 4" descr="Immagine 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25413" y="0"/>
              <a:ext cx="6192690" cy="3046912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</p:pic>
        <p:sp>
          <p:nvSpPr>
            <p:cNvPr id="532" name="CasellaDiTesto 5"/>
            <p:cNvSpPr txBox="1"/>
            <p:nvPr/>
          </p:nvSpPr>
          <p:spPr>
            <a:xfrm>
              <a:off x="0" y="2771073"/>
              <a:ext cx="8208913" cy="686381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19050" cap="flat">
              <a:solidFill>
                <a:srgbClr val="0066FF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just">
                <a:defRPr sz="2000"/>
              </a:pPr>
              <a:r>
                <a:t>Trattamento </a:t>
              </a:r>
              <a:r>
                <a:rPr b="1"/>
                <a:t>anti-angiogenico (anti VEGF)</a:t>
              </a:r>
              <a:r>
                <a:t> di un tumore sperimentale   (a): non trattato; (b): trattato 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33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950" y="2203450"/>
            <a:ext cx="9001125" cy="4575175"/>
          </a:xfrm>
          <a:prstGeom prst="rect">
            <a:avLst/>
          </a:prstGeom>
          <a:ln w="12700">
            <a:miter lim="400000"/>
          </a:ln>
        </p:spPr>
      </p:pic>
      <p:pic>
        <p:nvPicPr>
          <p:cNvPr id="536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52987" y="1484312"/>
            <a:ext cx="3103563" cy="768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37" name="Picture 5" descr="Pictur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65650" y="1844675"/>
            <a:ext cx="317500" cy="950913"/>
          </a:xfrm>
          <a:prstGeom prst="rect">
            <a:avLst/>
          </a:prstGeom>
          <a:ln w="12700">
            <a:miter lim="400000"/>
          </a:ln>
        </p:spPr>
      </p:pic>
      <p:sp>
        <p:nvSpPr>
          <p:cNvPr id="538" name="CasellaDiTesto 2"/>
          <p:cNvSpPr txBox="1"/>
          <p:nvPr/>
        </p:nvSpPr>
        <p:spPr>
          <a:xfrm>
            <a:off x="-26766" y="-55563"/>
            <a:ext cx="9197532" cy="1017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3200">
                <a:solidFill>
                  <a:srgbClr val="FFFF00"/>
                </a:solidFill>
              </a:defRPr>
            </a:pPr>
            <a:r>
              <a:t>Molecular dissection of VEGF synthesis pathway:</a:t>
            </a:r>
          </a:p>
          <a:p>
            <a:pPr algn="ctr">
              <a:defRPr sz="3200">
                <a:solidFill>
                  <a:srgbClr val="FFFF00"/>
                </a:solidFill>
              </a:defRPr>
            </a:pPr>
            <a:r>
              <a:t> regulation of HIF1</a:t>
            </a:r>
            <a:r>
              <a:t>α </a:t>
            </a:r>
            <a:r>
              <a:t>by PHD and VHL</a:t>
            </a:r>
          </a:p>
        </p:txBody>
      </p:sp>
      <p:sp>
        <p:nvSpPr>
          <p:cNvPr id="539" name="CasellaDiTesto 3"/>
          <p:cNvSpPr txBox="1"/>
          <p:nvPr/>
        </p:nvSpPr>
        <p:spPr>
          <a:xfrm>
            <a:off x="1687513" y="1268412"/>
            <a:ext cx="2362979" cy="375232"/>
          </a:xfrm>
          <a:prstGeom prst="rect">
            <a:avLst/>
          </a:prstGeom>
          <a:solidFill>
            <a:srgbClr val="CCEC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2000"/>
            </a:lvl1pPr>
          </a:lstStyle>
          <a:p>
            <a:pPr/>
            <a:r>
              <a:t>Prolyl hydroxylase</a:t>
            </a:r>
          </a:p>
        </p:txBody>
      </p:sp>
      <p:sp>
        <p:nvSpPr>
          <p:cNvPr id="540" name="Freccia in giù 4"/>
          <p:cNvSpPr/>
          <p:nvPr/>
        </p:nvSpPr>
        <p:spPr>
          <a:xfrm>
            <a:off x="2700338" y="1773238"/>
            <a:ext cx="358776" cy="719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6212"/>
                </a:moveTo>
                <a:lnTo>
                  <a:pt x="5400" y="16212"/>
                </a:lnTo>
                <a:lnTo>
                  <a:pt x="5400" y="0"/>
                </a:lnTo>
                <a:lnTo>
                  <a:pt x="16200" y="0"/>
                </a:lnTo>
                <a:lnTo>
                  <a:pt x="16200" y="16212"/>
                </a:lnTo>
                <a:lnTo>
                  <a:pt x="21600" y="16212"/>
                </a:lnTo>
                <a:lnTo>
                  <a:pt x="10800" y="21600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000066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</a:defRPr>
            </a:pPr>
          </a:p>
        </p:txBody>
      </p:sp>
      <p:sp>
        <p:nvSpPr>
          <p:cNvPr id="541" name="Rettangolo 6"/>
          <p:cNvSpPr/>
          <p:nvPr/>
        </p:nvSpPr>
        <p:spPr>
          <a:xfrm>
            <a:off x="5435600" y="4868862"/>
            <a:ext cx="3673475" cy="1836737"/>
          </a:xfrm>
          <a:prstGeom prst="rect">
            <a:avLst/>
          </a:prstGeom>
          <a:ln w="38100">
            <a:solidFill>
              <a:srgbClr val="000066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</a:defRPr>
            </a:pPr>
          </a:p>
        </p:txBody>
      </p:sp>
      <p:sp>
        <p:nvSpPr>
          <p:cNvPr id="542" name="CasellaDiTesto 16"/>
          <p:cNvSpPr txBox="1"/>
          <p:nvPr/>
        </p:nvSpPr>
        <p:spPr>
          <a:xfrm>
            <a:off x="6416357" y="4829175"/>
            <a:ext cx="1063959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i="1" sz="2000"/>
            </a:lvl1pPr>
          </a:lstStyle>
          <a:p>
            <a:pPr/>
            <a:r>
              <a:t>nucleus</a:t>
            </a:r>
          </a:p>
        </p:txBody>
      </p:sp>
      <p:sp>
        <p:nvSpPr>
          <p:cNvPr id="543" name="Rettangolo 1"/>
          <p:cNvSpPr/>
          <p:nvPr/>
        </p:nvSpPr>
        <p:spPr>
          <a:xfrm>
            <a:off x="900112" y="2203450"/>
            <a:ext cx="1150938" cy="577850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</a:defRPr>
            </a:pPr>
          </a:p>
        </p:txBody>
      </p:sp>
      <p:sp>
        <p:nvSpPr>
          <p:cNvPr id="544" name="Rettangolo 11"/>
          <p:cNvSpPr/>
          <p:nvPr/>
        </p:nvSpPr>
        <p:spPr>
          <a:xfrm>
            <a:off x="827087" y="5948362"/>
            <a:ext cx="1152526" cy="576263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</a:defRPr>
            </a:pPr>
          </a:p>
        </p:txBody>
      </p:sp>
      <p:sp>
        <p:nvSpPr>
          <p:cNvPr id="545" name="CasellaDiTesto 2"/>
          <p:cNvSpPr txBox="1"/>
          <p:nvPr/>
        </p:nvSpPr>
        <p:spPr>
          <a:xfrm>
            <a:off x="2650808" y="5373687"/>
            <a:ext cx="507048" cy="646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4000">
                <a:solidFill>
                  <a:srgbClr val="FF0000"/>
                </a:solidFill>
              </a:defRPr>
            </a:lvl1pPr>
          </a:lstStyle>
          <a:p>
            <a:pPr/>
            <a:r>
              <a:t>X</a:t>
            </a:r>
          </a:p>
        </p:txBody>
      </p:sp>
      <p:pic>
        <p:nvPicPr>
          <p:cNvPr id="546" name="Picture 4" descr="Picture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380312" y="5372322"/>
            <a:ext cx="649289" cy="2889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49" name="Gruppo 14"/>
          <p:cNvGrpSpPr/>
          <p:nvPr/>
        </p:nvGrpSpPr>
        <p:grpSpPr>
          <a:xfrm>
            <a:off x="2844080" y="4546600"/>
            <a:ext cx="3240089" cy="720725"/>
            <a:chOff x="0" y="0"/>
            <a:chExt cx="3240087" cy="720725"/>
          </a:xfrm>
        </p:grpSpPr>
        <p:sp>
          <p:nvSpPr>
            <p:cNvPr id="547" name="Connettore 2 15"/>
            <p:cNvSpPr/>
            <p:nvPr/>
          </p:nvSpPr>
          <p:spPr>
            <a:xfrm>
              <a:off x="3238500" y="0"/>
              <a:ext cx="1587" cy="720725"/>
            </a:xfrm>
            <a:prstGeom prst="line">
              <a:avLst/>
            </a:prstGeom>
            <a:noFill/>
            <a:ln w="57150" cap="flat">
              <a:solidFill>
                <a:srgbClr val="00B05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48" name="Connettore 1 16"/>
            <p:cNvSpPr/>
            <p:nvPr/>
          </p:nvSpPr>
          <p:spPr>
            <a:xfrm>
              <a:off x="-1" y="34925"/>
              <a:ext cx="3240089" cy="1"/>
            </a:xfrm>
            <a:prstGeom prst="line">
              <a:avLst/>
            </a:prstGeom>
            <a:noFill/>
            <a:ln w="57150" cap="flat">
              <a:solidFill>
                <a:srgbClr val="00B05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550" name="CasellaDiTesto 3"/>
          <p:cNvSpPr txBox="1"/>
          <p:nvPr/>
        </p:nvSpPr>
        <p:spPr>
          <a:xfrm>
            <a:off x="-36153" y="-48813"/>
            <a:ext cx="9000555" cy="1403100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sz="2200"/>
            </a:pPr>
            <a:r>
              <a:t>Because of its ability to degrade HIF-1α and thereby prevent angiogenesis, </a:t>
            </a:r>
            <a:r>
              <a:rPr b="1"/>
              <a:t>VHL acts as a tumor suppressor</a:t>
            </a:r>
            <a:r>
              <a:t>. Inheritance of germ line </a:t>
            </a:r>
            <a:r>
              <a:rPr b="1">
                <a:solidFill>
                  <a:srgbClr val="FF0000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</a:rPr>
              <a:t>mutations of </a:t>
            </a:r>
            <a:r>
              <a:rPr b="1" i="1">
                <a:solidFill>
                  <a:srgbClr val="FF0000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</a:rPr>
              <a:t>VHL gene </a:t>
            </a:r>
            <a:r>
              <a:rPr b="1">
                <a:solidFill>
                  <a:srgbClr val="FF0000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</a:rPr>
              <a:t>causes VHL syndrome</a:t>
            </a:r>
            <a:r>
              <a:t>, characterized by the development of a variety </a:t>
            </a:r>
            <a:r>
              <a:t>of </a:t>
            </a:r>
            <a:r>
              <a:rPr b="1"/>
              <a:t>highly vascularized tumors</a:t>
            </a:r>
            <a:r>
              <a:t>.</a:t>
            </a:r>
          </a:p>
        </p:txBody>
      </p:sp>
      <p:sp>
        <p:nvSpPr>
          <p:cNvPr id="551" name="CasellaDiTesto 17"/>
          <p:cNvSpPr txBox="1"/>
          <p:nvPr/>
        </p:nvSpPr>
        <p:spPr>
          <a:xfrm>
            <a:off x="4139951" y="2934894"/>
            <a:ext cx="864097" cy="583457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8575">
            <a:solidFill>
              <a:srgbClr val="FF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4000">
                <a:solidFill>
                  <a:srgbClr val="FF0000"/>
                </a:solidFill>
              </a:defRPr>
            </a:lvl1pPr>
          </a:lstStyle>
          <a:p>
            <a:pPr/>
            <a:r>
              <a:t>X</a:t>
            </a:r>
          </a:p>
        </p:txBody>
      </p:sp>
      <p:sp>
        <p:nvSpPr>
          <p:cNvPr id="552" name="Connettore 2 18"/>
          <p:cNvSpPr/>
          <p:nvPr/>
        </p:nvSpPr>
        <p:spPr>
          <a:xfrm>
            <a:off x="5796136" y="3501008"/>
            <a:ext cx="1" cy="1766317"/>
          </a:xfrm>
          <a:prstGeom prst="line">
            <a:avLst/>
          </a:prstGeom>
          <a:ln w="57150">
            <a:solidFill>
              <a:srgbClr val="00B05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pic>
        <p:nvPicPr>
          <p:cNvPr id="553" name="Picture 4" descr="Picture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380312" y="5589239"/>
            <a:ext cx="649289" cy="2889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0" presetID="1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8" dur="5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3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2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8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5" dur="5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45" grpId="2"/>
      <p:bldP build="whole" bldLvl="1" animBg="1" rev="0" advAuto="0" spid="544" grpId="1"/>
      <p:bldP build="whole" bldLvl="1" animBg="1" rev="0" advAuto="0" spid="552" grpId="5"/>
      <p:bldP build="whole" bldLvl="1" animBg="1" rev="0" advAuto="0" spid="551" grpId="4"/>
      <p:bldP build="whole" bldLvl="1" animBg="1" rev="0" advAuto="0" spid="550" grpId="6"/>
      <p:bldP build="whole" bldLvl="1" animBg="1" rev="0" advAuto="0" spid="549" grpId="3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4461" y="680220"/>
            <a:ext cx="5187821" cy="6133157"/>
          </a:xfrm>
          <a:prstGeom prst="rect">
            <a:avLst/>
          </a:prstGeom>
          <a:ln w="12700">
            <a:miter lim="400000"/>
          </a:ln>
        </p:spPr>
      </p:pic>
      <p:sp>
        <p:nvSpPr>
          <p:cNvPr id="333" name="CasellaDiTesto 1"/>
          <p:cNvSpPr txBox="1"/>
          <p:nvPr/>
        </p:nvSpPr>
        <p:spPr>
          <a:xfrm>
            <a:off x="72012" y="44627"/>
            <a:ext cx="2339751" cy="645937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8575">
            <a:solidFill>
              <a:srgbClr val="0000FF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i="1"/>
            </a:lvl1pPr>
          </a:lstStyle>
          <a:p>
            <a:pPr/>
            <a:r>
              <a:t>Hanahan&amp;Weinberg 2000</a:t>
            </a:r>
          </a:p>
        </p:txBody>
      </p:sp>
      <p:sp>
        <p:nvSpPr>
          <p:cNvPr id="334" name="Rectangle 4"/>
          <p:cNvSpPr txBox="1"/>
          <p:nvPr/>
        </p:nvSpPr>
        <p:spPr>
          <a:xfrm>
            <a:off x="2720874" y="95698"/>
            <a:ext cx="3245569" cy="473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2700">
                <a:solidFill>
                  <a:srgbClr val="FFFF00"/>
                </a:solidFill>
              </a:defRPr>
            </a:lvl1pPr>
          </a:lstStyle>
          <a:p>
            <a:pPr/>
            <a:r>
              <a:t>Hallmarks of cancer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Titolo 1"/>
          <p:cNvSpPr txBox="1"/>
          <p:nvPr>
            <p:ph type="title"/>
          </p:nvPr>
        </p:nvSpPr>
        <p:spPr>
          <a:xfrm>
            <a:off x="-51308" y="-1"/>
            <a:ext cx="9195307" cy="1008114"/>
          </a:xfrm>
          <a:prstGeom prst="rect">
            <a:avLst/>
          </a:prstGeom>
        </p:spPr>
        <p:txBody>
          <a:bodyPr/>
          <a:lstStyle>
            <a:lvl1pPr defTabSz="795527">
              <a:defRPr sz="3132">
                <a:solidFill>
                  <a:srgbClr val="FFFF00"/>
                </a:solidFill>
              </a:defRPr>
            </a:lvl1pPr>
          </a:lstStyle>
          <a:p>
            <a:pPr/>
            <a:r>
              <a:t>Acquired capabilities of developing cancer: hallmarks of cancer</a:t>
            </a:r>
          </a:p>
        </p:txBody>
      </p:sp>
      <p:pic>
        <p:nvPicPr>
          <p:cNvPr id="55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9551" y="1052736"/>
            <a:ext cx="7992890" cy="5677064"/>
          </a:xfrm>
          <a:prstGeom prst="rect">
            <a:avLst/>
          </a:prstGeom>
          <a:ln w="12700">
            <a:miter lim="400000"/>
          </a:ln>
        </p:spPr>
      </p:pic>
      <p:sp>
        <p:nvSpPr>
          <p:cNvPr id="557" name="Rettangolo 3"/>
          <p:cNvSpPr/>
          <p:nvPr/>
        </p:nvSpPr>
        <p:spPr>
          <a:xfrm>
            <a:off x="6444207" y="4869160"/>
            <a:ext cx="1591756" cy="936105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lIns="45719" rIns="45719"/>
          <a:lstStyle/>
          <a:p>
            <a:pPr>
              <a:defRPr sz="2000">
                <a:solidFill>
                  <a:schemeClr val="accent3">
                    <a:lumOff val="44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57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5" name="Gruppo 4"/>
          <p:cNvGrpSpPr/>
          <p:nvPr/>
        </p:nvGrpSpPr>
        <p:grpSpPr>
          <a:xfrm>
            <a:off x="540071" y="44624"/>
            <a:ext cx="7973084" cy="6768753"/>
            <a:chOff x="0" y="0"/>
            <a:chExt cx="7973082" cy="6768752"/>
          </a:xfrm>
        </p:grpSpPr>
        <p:pic>
          <p:nvPicPr>
            <p:cNvPr id="559" name="Picture 4" descr="Picture 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299894" y="367142"/>
              <a:ext cx="3673189" cy="29104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0" name="Picture 5" descr="Picture 5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299893" y="3319214"/>
              <a:ext cx="3673190" cy="34495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564" name="Gruppo 3"/>
            <p:cNvGrpSpPr/>
            <p:nvPr/>
          </p:nvGrpSpPr>
          <p:grpSpPr>
            <a:xfrm>
              <a:off x="0" y="0"/>
              <a:ext cx="4714719" cy="6768751"/>
              <a:chOff x="0" y="0"/>
              <a:chExt cx="4714718" cy="6768750"/>
            </a:xfrm>
          </p:grpSpPr>
          <p:pic>
            <p:nvPicPr>
              <p:cNvPr id="561" name="Picture 2" descr="Picture 2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367141"/>
                <a:ext cx="4031928" cy="291042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62" name="Picture 3" descr="Picture 3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" y="3319213"/>
                <a:ext cx="4031928" cy="344953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63" name="CasellaDiTesto 2"/>
              <p:cNvSpPr txBox="1"/>
              <p:nvPr/>
            </p:nvSpPr>
            <p:spPr>
              <a:xfrm>
                <a:off x="3524207" y="0"/>
                <a:ext cx="1190512" cy="505257"/>
              </a:xfrm>
              <a:prstGeom prst="rect">
                <a:avLst/>
              </a:prstGeom>
              <a:solidFill>
                <a:srgbClr val="A0FEE8"/>
              </a:solidFill>
              <a:ln w="19050" cap="flat">
                <a:solidFill>
                  <a:schemeClr val="accent3">
                    <a:lumOff val="44000"/>
                  </a:schemeClr>
                </a:solidFill>
                <a:prstDash val="solid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 algn="ctr">
                  <a:defRPr b="1" sz="2800"/>
                </a:lvl1pPr>
              </a:lstStyle>
              <a:p>
                <a:pPr/>
                <a:r>
                  <a:t>breast</a:t>
                </a:r>
              </a:p>
            </p:txBody>
          </p:sp>
        </p:grpSp>
      </p:grpSp>
      <p:sp>
        <p:nvSpPr>
          <p:cNvPr id="566" name="CasellaDiTesto 10"/>
          <p:cNvSpPr txBox="1"/>
          <p:nvPr/>
        </p:nvSpPr>
        <p:spPr>
          <a:xfrm>
            <a:off x="6224504" y="2494057"/>
            <a:ext cx="2198476" cy="441075"/>
          </a:xfrm>
          <a:prstGeom prst="rect">
            <a:avLst/>
          </a:prstGeom>
          <a:solidFill>
            <a:srgbClr val="A0FEE8"/>
          </a:solidFill>
          <a:ln w="28575">
            <a:solidFill>
              <a:srgbClr val="FF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2200"/>
            </a:lvl1pPr>
          </a:lstStyle>
          <a:p>
            <a:pPr/>
            <a:r>
              <a:t>adenocarcinoma</a:t>
            </a:r>
          </a:p>
        </p:txBody>
      </p:sp>
      <p:sp>
        <p:nvSpPr>
          <p:cNvPr id="567" name="CasellaDiTesto 11"/>
          <p:cNvSpPr txBox="1"/>
          <p:nvPr/>
        </p:nvSpPr>
        <p:spPr>
          <a:xfrm>
            <a:off x="611523" y="477832"/>
            <a:ext cx="1831787" cy="431551"/>
          </a:xfrm>
          <a:prstGeom prst="rect">
            <a:avLst/>
          </a:prstGeom>
          <a:solidFill>
            <a:srgbClr val="A0FEE8"/>
          </a:solidFill>
          <a:ln w="1905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2200"/>
            </a:lvl1pPr>
          </a:lstStyle>
          <a:p>
            <a:pPr/>
            <a:r>
              <a:t>fibroadenoma</a:t>
            </a:r>
          </a:p>
        </p:txBody>
      </p:sp>
      <p:sp>
        <p:nvSpPr>
          <p:cNvPr id="568" name="Ovale 5"/>
          <p:cNvSpPr/>
          <p:nvPr/>
        </p:nvSpPr>
        <p:spPr>
          <a:xfrm>
            <a:off x="1167376" y="1196751"/>
            <a:ext cx="1172377" cy="1152129"/>
          </a:xfrm>
          <a:prstGeom prst="ellipse">
            <a:avLst/>
          </a:prstGeom>
          <a:ln w="28575">
            <a:solidFill>
              <a:srgbClr val="000000"/>
            </a:solidFill>
          </a:ln>
        </p:spPr>
        <p:txBody>
          <a:bodyPr lIns="45719" rIns="45719"/>
          <a:lstStyle/>
          <a:p>
            <a:pPr>
              <a:defRPr sz="2000">
                <a:solidFill>
                  <a:schemeClr val="accent3">
                    <a:lumOff val="44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569" name="Connettore 2 7"/>
          <p:cNvSpPr/>
          <p:nvPr/>
        </p:nvSpPr>
        <p:spPr>
          <a:xfrm flipV="1">
            <a:off x="1043608" y="4509120"/>
            <a:ext cx="2736304" cy="1800201"/>
          </a:xfrm>
          <a:prstGeom prst="line">
            <a:avLst/>
          </a:prstGeom>
          <a:ln w="1905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570" name="Figura a mano libera 9"/>
          <p:cNvSpPr/>
          <p:nvPr/>
        </p:nvSpPr>
        <p:spPr>
          <a:xfrm>
            <a:off x="3419475" y="3429000"/>
            <a:ext cx="619125" cy="26298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78" fill="norm" stroke="1" extrusionOk="0">
                <a:moveTo>
                  <a:pt x="0" y="0"/>
                </a:moveTo>
                <a:cubicBezTo>
                  <a:pt x="4141" y="775"/>
                  <a:pt x="47" y="-56"/>
                  <a:pt x="2326" y="544"/>
                </a:cubicBezTo>
                <a:cubicBezTo>
                  <a:pt x="2951" y="709"/>
                  <a:pt x="3655" y="855"/>
                  <a:pt x="4320" y="1011"/>
                </a:cubicBezTo>
                <a:lnTo>
                  <a:pt x="7311" y="1711"/>
                </a:lnTo>
                <a:cubicBezTo>
                  <a:pt x="7643" y="1789"/>
                  <a:pt x="8047" y="1853"/>
                  <a:pt x="8308" y="1944"/>
                </a:cubicBezTo>
                <a:cubicBezTo>
                  <a:pt x="8529" y="2022"/>
                  <a:pt x="8810" y="2092"/>
                  <a:pt x="8972" y="2178"/>
                </a:cubicBezTo>
                <a:cubicBezTo>
                  <a:pt x="9257" y="2328"/>
                  <a:pt x="9054" y="2554"/>
                  <a:pt x="9637" y="2645"/>
                </a:cubicBezTo>
                <a:lnTo>
                  <a:pt x="10634" y="2800"/>
                </a:lnTo>
                <a:cubicBezTo>
                  <a:pt x="10855" y="2878"/>
                  <a:pt x="11043" y="2962"/>
                  <a:pt x="11298" y="3034"/>
                </a:cubicBezTo>
                <a:cubicBezTo>
                  <a:pt x="11599" y="3118"/>
                  <a:pt x="12067" y="3171"/>
                  <a:pt x="12295" y="3267"/>
                </a:cubicBezTo>
                <a:cubicBezTo>
                  <a:pt x="12636" y="3410"/>
                  <a:pt x="12738" y="3578"/>
                  <a:pt x="12960" y="3734"/>
                </a:cubicBezTo>
                <a:lnTo>
                  <a:pt x="13292" y="3967"/>
                </a:lnTo>
                <a:cubicBezTo>
                  <a:pt x="13403" y="4045"/>
                  <a:pt x="13540" y="4121"/>
                  <a:pt x="13625" y="4200"/>
                </a:cubicBezTo>
                <a:cubicBezTo>
                  <a:pt x="13735" y="4304"/>
                  <a:pt x="13753" y="4416"/>
                  <a:pt x="13957" y="4512"/>
                </a:cubicBezTo>
                <a:cubicBezTo>
                  <a:pt x="14314" y="4679"/>
                  <a:pt x="15286" y="4978"/>
                  <a:pt x="15286" y="4978"/>
                </a:cubicBezTo>
                <a:cubicBezTo>
                  <a:pt x="16074" y="5900"/>
                  <a:pt x="15038" y="4945"/>
                  <a:pt x="16283" y="5601"/>
                </a:cubicBezTo>
                <a:cubicBezTo>
                  <a:pt x="16568" y="5751"/>
                  <a:pt x="16726" y="5912"/>
                  <a:pt x="16948" y="6067"/>
                </a:cubicBezTo>
                <a:lnTo>
                  <a:pt x="17612" y="6534"/>
                </a:lnTo>
                <a:cubicBezTo>
                  <a:pt x="17723" y="6612"/>
                  <a:pt x="17750" y="6699"/>
                  <a:pt x="17945" y="6768"/>
                </a:cubicBezTo>
                <a:lnTo>
                  <a:pt x="18609" y="7001"/>
                </a:lnTo>
                <a:cubicBezTo>
                  <a:pt x="18720" y="7831"/>
                  <a:pt x="18764" y="8661"/>
                  <a:pt x="18942" y="9490"/>
                </a:cubicBezTo>
                <a:cubicBezTo>
                  <a:pt x="19039" y="9945"/>
                  <a:pt x="19292" y="10097"/>
                  <a:pt x="19606" y="10502"/>
                </a:cubicBezTo>
                <a:cubicBezTo>
                  <a:pt x="19727" y="10657"/>
                  <a:pt x="19828" y="10813"/>
                  <a:pt x="19938" y="10968"/>
                </a:cubicBezTo>
                <a:cubicBezTo>
                  <a:pt x="20049" y="11435"/>
                  <a:pt x="20023" y="11905"/>
                  <a:pt x="20271" y="12369"/>
                </a:cubicBezTo>
                <a:cubicBezTo>
                  <a:pt x="20358" y="12531"/>
                  <a:pt x="20714" y="12680"/>
                  <a:pt x="20935" y="12835"/>
                </a:cubicBezTo>
                <a:cubicBezTo>
                  <a:pt x="21412" y="13170"/>
                  <a:pt x="21183" y="12989"/>
                  <a:pt x="21600" y="13380"/>
                </a:cubicBezTo>
                <a:cubicBezTo>
                  <a:pt x="21489" y="14236"/>
                  <a:pt x="21548" y="15093"/>
                  <a:pt x="21268" y="15947"/>
                </a:cubicBezTo>
                <a:cubicBezTo>
                  <a:pt x="21214" y="16110"/>
                  <a:pt x="20603" y="16414"/>
                  <a:pt x="20603" y="16414"/>
                </a:cubicBezTo>
                <a:cubicBezTo>
                  <a:pt x="20492" y="16751"/>
                  <a:pt x="20440" y="17089"/>
                  <a:pt x="20271" y="17425"/>
                </a:cubicBezTo>
                <a:cubicBezTo>
                  <a:pt x="20217" y="17531"/>
                  <a:pt x="20003" y="17630"/>
                  <a:pt x="19938" y="17736"/>
                </a:cubicBezTo>
                <a:cubicBezTo>
                  <a:pt x="19363" y="18678"/>
                  <a:pt x="20296" y="18272"/>
                  <a:pt x="18942" y="18747"/>
                </a:cubicBezTo>
                <a:cubicBezTo>
                  <a:pt x="18831" y="19111"/>
                  <a:pt x="18772" y="19475"/>
                  <a:pt x="18609" y="19837"/>
                </a:cubicBezTo>
                <a:cubicBezTo>
                  <a:pt x="18550" y="19968"/>
                  <a:pt x="18352" y="20094"/>
                  <a:pt x="18277" y="20226"/>
                </a:cubicBezTo>
                <a:cubicBezTo>
                  <a:pt x="17750" y="21151"/>
                  <a:pt x="18618" y="20767"/>
                  <a:pt x="17280" y="21237"/>
                </a:cubicBezTo>
                <a:cubicBezTo>
                  <a:pt x="17717" y="21544"/>
                  <a:pt x="17262" y="21470"/>
                  <a:pt x="18609" y="21470"/>
                </a:cubicBezTo>
              </a:path>
            </a:pathLst>
          </a:custGeom>
          <a:ln w="28575">
            <a:solidFill>
              <a:srgbClr val="000000"/>
            </a:solidFill>
            <a:prstDash val="dash"/>
          </a:ln>
        </p:spPr>
        <p:txBody>
          <a:bodyPr lIns="45719" rIns="45719"/>
          <a:lstStyle/>
          <a:p>
            <a:pPr>
              <a:defRPr sz="2000">
                <a:solidFill>
                  <a:schemeClr val="accent3">
                    <a:lumOff val="44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571" name="Figura a mano libera 12"/>
          <p:cNvSpPr/>
          <p:nvPr/>
        </p:nvSpPr>
        <p:spPr>
          <a:xfrm>
            <a:off x="4095750" y="3438525"/>
            <a:ext cx="285750" cy="2628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5084" y="332"/>
                  <a:pt x="2824" y="108"/>
                  <a:pt x="6480" y="704"/>
                </a:cubicBezTo>
                <a:cubicBezTo>
                  <a:pt x="6960" y="783"/>
                  <a:pt x="7646" y="850"/>
                  <a:pt x="7920" y="939"/>
                </a:cubicBezTo>
                <a:lnTo>
                  <a:pt x="10800" y="1878"/>
                </a:lnTo>
                <a:cubicBezTo>
                  <a:pt x="11040" y="2791"/>
                  <a:pt x="10961" y="3706"/>
                  <a:pt x="11520" y="4617"/>
                </a:cubicBezTo>
                <a:cubicBezTo>
                  <a:pt x="11683" y="4883"/>
                  <a:pt x="12960" y="5400"/>
                  <a:pt x="12960" y="5400"/>
                </a:cubicBezTo>
                <a:cubicBezTo>
                  <a:pt x="12720" y="5609"/>
                  <a:pt x="12645" y="5820"/>
                  <a:pt x="12240" y="6026"/>
                </a:cubicBezTo>
                <a:cubicBezTo>
                  <a:pt x="11922" y="6187"/>
                  <a:pt x="11098" y="6334"/>
                  <a:pt x="10800" y="6496"/>
                </a:cubicBezTo>
                <a:cubicBezTo>
                  <a:pt x="9701" y="7093"/>
                  <a:pt x="10232" y="6755"/>
                  <a:pt x="9360" y="7513"/>
                </a:cubicBezTo>
                <a:cubicBezTo>
                  <a:pt x="9600" y="8243"/>
                  <a:pt x="9489" y="8976"/>
                  <a:pt x="10080" y="9704"/>
                </a:cubicBezTo>
                <a:cubicBezTo>
                  <a:pt x="10552" y="10286"/>
                  <a:pt x="11386" y="10024"/>
                  <a:pt x="12960" y="10409"/>
                </a:cubicBezTo>
                <a:cubicBezTo>
                  <a:pt x="13576" y="10559"/>
                  <a:pt x="13920" y="10722"/>
                  <a:pt x="14400" y="10878"/>
                </a:cubicBezTo>
                <a:lnTo>
                  <a:pt x="15840" y="11348"/>
                </a:lnTo>
                <a:cubicBezTo>
                  <a:pt x="16080" y="11426"/>
                  <a:pt x="16139" y="11514"/>
                  <a:pt x="16560" y="11583"/>
                </a:cubicBezTo>
                <a:cubicBezTo>
                  <a:pt x="17040" y="11661"/>
                  <a:pt x="17649" y="11731"/>
                  <a:pt x="18000" y="11817"/>
                </a:cubicBezTo>
                <a:cubicBezTo>
                  <a:pt x="18616" y="11968"/>
                  <a:pt x="18960" y="12130"/>
                  <a:pt x="19440" y="12287"/>
                </a:cubicBezTo>
                <a:cubicBezTo>
                  <a:pt x="19680" y="12365"/>
                  <a:pt x="20011" y="12441"/>
                  <a:pt x="20160" y="12522"/>
                </a:cubicBezTo>
                <a:cubicBezTo>
                  <a:pt x="21213" y="13094"/>
                  <a:pt x="20707" y="12781"/>
                  <a:pt x="21600" y="13461"/>
                </a:cubicBezTo>
                <a:cubicBezTo>
                  <a:pt x="21360" y="13904"/>
                  <a:pt x="21267" y="14349"/>
                  <a:pt x="20880" y="14791"/>
                </a:cubicBezTo>
                <a:cubicBezTo>
                  <a:pt x="20768" y="14919"/>
                  <a:pt x="18975" y="15532"/>
                  <a:pt x="18720" y="15574"/>
                </a:cubicBezTo>
                <a:lnTo>
                  <a:pt x="15840" y="16043"/>
                </a:lnTo>
                <a:cubicBezTo>
                  <a:pt x="15360" y="16122"/>
                  <a:pt x="14674" y="16189"/>
                  <a:pt x="14400" y="16278"/>
                </a:cubicBezTo>
                <a:cubicBezTo>
                  <a:pt x="14160" y="16357"/>
                  <a:pt x="14049" y="16441"/>
                  <a:pt x="13680" y="16513"/>
                </a:cubicBezTo>
                <a:cubicBezTo>
                  <a:pt x="12840" y="16677"/>
                  <a:pt x="11347" y="16804"/>
                  <a:pt x="10800" y="16983"/>
                </a:cubicBezTo>
                <a:cubicBezTo>
                  <a:pt x="9806" y="17307"/>
                  <a:pt x="10501" y="17149"/>
                  <a:pt x="8640" y="17452"/>
                </a:cubicBezTo>
                <a:cubicBezTo>
                  <a:pt x="8398" y="17742"/>
                  <a:pt x="7772" y="18597"/>
                  <a:pt x="7200" y="18939"/>
                </a:cubicBezTo>
                <a:cubicBezTo>
                  <a:pt x="7064" y="19020"/>
                  <a:pt x="6680" y="19094"/>
                  <a:pt x="6480" y="19174"/>
                </a:cubicBezTo>
                <a:cubicBezTo>
                  <a:pt x="5959" y="19381"/>
                  <a:pt x="5428" y="19589"/>
                  <a:pt x="5040" y="19800"/>
                </a:cubicBezTo>
                <a:lnTo>
                  <a:pt x="3600" y="20583"/>
                </a:lnTo>
                <a:cubicBezTo>
                  <a:pt x="3360" y="20713"/>
                  <a:pt x="2880" y="20841"/>
                  <a:pt x="2880" y="20974"/>
                </a:cubicBezTo>
                <a:lnTo>
                  <a:pt x="2880" y="21600"/>
                </a:lnTo>
              </a:path>
            </a:pathLst>
          </a:custGeom>
          <a:ln w="28575">
            <a:solidFill>
              <a:srgbClr val="000000"/>
            </a:solidFill>
            <a:prstDash val="dash"/>
          </a:ln>
        </p:spPr>
        <p:txBody>
          <a:bodyPr lIns="45719" rIns="45719"/>
          <a:lstStyle/>
          <a:p>
            <a:pPr>
              <a:defRPr sz="2000">
                <a:solidFill>
                  <a:schemeClr val="accent3">
                    <a:lumOff val="44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572" name="Rettangolo 13"/>
          <p:cNvSpPr/>
          <p:nvPr/>
        </p:nvSpPr>
        <p:spPr>
          <a:xfrm>
            <a:off x="5292080" y="3356991"/>
            <a:ext cx="2736304" cy="2801467"/>
          </a:xfrm>
          <a:prstGeom prst="rect">
            <a:avLst/>
          </a:prstGeom>
          <a:ln w="19050">
            <a:solidFill>
              <a:srgbClr val="002060"/>
            </a:solidFill>
          </a:ln>
        </p:spPr>
        <p:txBody>
          <a:bodyPr lIns="45719" rIns="45719"/>
          <a:lstStyle/>
          <a:p>
            <a:pPr>
              <a:defRPr sz="2000">
                <a:solidFill>
                  <a:schemeClr val="accent3">
                    <a:lumOff val="44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CasellaDiTesto 2"/>
          <p:cNvSpPr txBox="1"/>
          <p:nvPr/>
        </p:nvSpPr>
        <p:spPr>
          <a:xfrm>
            <a:off x="32047" y="3615254"/>
            <a:ext cx="3024338" cy="3004132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sz="2000"/>
            </a:pPr>
            <a:r>
              <a:t>Tumor cells detach from each other because of </a:t>
            </a:r>
            <a:r>
              <a:rPr b="1"/>
              <a:t>reduced adhesiveness</a:t>
            </a:r>
            <a:r>
              <a:t>, then secrete </a:t>
            </a:r>
            <a:r>
              <a:rPr b="1"/>
              <a:t>proteolytic</a:t>
            </a:r>
            <a:r>
              <a:t> </a:t>
            </a:r>
            <a:r>
              <a:rPr b="1"/>
              <a:t>enzymes</a:t>
            </a:r>
            <a:r>
              <a:t>, degrading the basement membrane. Binding to proteolytically generated binding sites favours </a:t>
            </a:r>
            <a:r>
              <a:rPr b="1"/>
              <a:t>migration</a:t>
            </a:r>
            <a:r>
              <a:t> of</a:t>
            </a:r>
            <a:r>
              <a:rPr b="1"/>
              <a:t> </a:t>
            </a:r>
            <a:r>
              <a:t> tumor cells</a:t>
            </a:r>
          </a:p>
        </p:txBody>
      </p:sp>
      <p:grpSp>
        <p:nvGrpSpPr>
          <p:cNvPr id="577" name="Rectangle 2"/>
          <p:cNvGrpSpPr/>
          <p:nvPr/>
        </p:nvGrpSpPr>
        <p:grpSpPr>
          <a:xfrm>
            <a:off x="323528" y="-306344"/>
            <a:ext cx="2678669" cy="1782056"/>
            <a:chOff x="0" y="0"/>
            <a:chExt cx="2678667" cy="1782055"/>
          </a:xfrm>
        </p:grpSpPr>
        <p:sp>
          <p:nvSpPr>
            <p:cNvPr id="575" name="Rettangolo"/>
            <p:cNvSpPr/>
            <p:nvPr/>
          </p:nvSpPr>
          <p:spPr>
            <a:xfrm>
              <a:off x="0" y="317027"/>
              <a:ext cx="2678668" cy="1148002"/>
            </a:xfrm>
            <a:prstGeom prst="rect">
              <a:avLst/>
            </a:prstGeom>
            <a:noFill/>
            <a:ln w="28575" cap="flat">
              <a:solidFill>
                <a:srgbClr val="FFFF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576" name="Invasione e metastasi"/>
            <p:cNvSpPr txBox="1"/>
            <p:nvPr/>
          </p:nvSpPr>
          <p:spPr>
            <a:xfrm>
              <a:off x="63778" y="0"/>
              <a:ext cx="2551112" cy="17820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 sz="3600">
                  <a:solidFill>
                    <a:srgbClr val="FFFF00"/>
                  </a:solidFill>
                </a:defRPr>
              </a:lvl1pPr>
            </a:lstStyle>
            <a:p>
              <a:pPr/>
              <a:r>
                <a:t>Invasione e metastasi</a:t>
              </a:r>
            </a:p>
          </p:txBody>
        </p:sp>
      </p:grpSp>
      <p:pic>
        <p:nvPicPr>
          <p:cNvPr id="578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52120" y="44623"/>
            <a:ext cx="3456385" cy="6746817"/>
          </a:xfrm>
          <a:prstGeom prst="rect">
            <a:avLst/>
          </a:prstGeom>
          <a:ln w="12700">
            <a:miter lim="400000"/>
          </a:ln>
        </p:spPr>
      </p:pic>
      <p:pic>
        <p:nvPicPr>
          <p:cNvPr id="579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31840" y="44625"/>
            <a:ext cx="2390637" cy="6750812"/>
          </a:xfrm>
          <a:prstGeom prst="rect">
            <a:avLst/>
          </a:prstGeom>
          <a:ln w="12700">
            <a:miter lim="400000"/>
          </a:ln>
        </p:spPr>
      </p:pic>
      <p:sp>
        <p:nvSpPr>
          <p:cNvPr id="580" name="CasellaDiTesto 1"/>
          <p:cNvSpPr txBox="1"/>
          <p:nvPr/>
        </p:nvSpPr>
        <p:spPr>
          <a:xfrm>
            <a:off x="35495" y="1176714"/>
            <a:ext cx="5544617" cy="2069851"/>
          </a:xfrm>
          <a:prstGeom prst="rect">
            <a:avLst/>
          </a:prstGeom>
          <a:solidFill>
            <a:schemeClr val="accent3">
              <a:lumOff val="44000"/>
            </a:schemeClr>
          </a:solidFill>
          <a:ln w="57150">
            <a:solidFill>
              <a:srgbClr val="FF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200"/>
            </a:pPr>
            <a:r>
              <a:t>Dati </a:t>
            </a:r>
            <a:r>
              <a:rPr b="1"/>
              <a:t>sperimentali</a:t>
            </a:r>
            <a:r>
              <a:t> (modello murino):</a:t>
            </a:r>
          </a:p>
          <a:p>
            <a:pPr>
              <a:defRPr sz="1000"/>
            </a:pPr>
            <a:r>
              <a:t> </a:t>
            </a:r>
          </a:p>
          <a:p>
            <a:pPr marL="285750" indent="-285750">
              <a:buSzPct val="100000"/>
              <a:buFont typeface="Arial"/>
              <a:buChar char="•"/>
              <a:defRPr sz="2200"/>
            </a:pPr>
            <a:r>
              <a:t>solo l’</a:t>
            </a:r>
            <a:r>
              <a:rPr b="1"/>
              <a:t>1%</a:t>
            </a:r>
            <a:r>
              <a:t> dei cloni di una neoplasia maligna ha capacità metastatiche</a:t>
            </a:r>
          </a:p>
          <a:p>
            <a:pPr marL="285750" indent="-285750">
              <a:buSzPct val="100000"/>
              <a:buFont typeface="Arial"/>
              <a:buChar char="•"/>
              <a:defRPr sz="1000"/>
            </a:pPr>
          </a:p>
          <a:p>
            <a:pPr marL="285750" indent="-285750">
              <a:buSzPct val="100000"/>
              <a:buFont typeface="Arial"/>
              <a:buChar char="•"/>
              <a:defRPr sz="2200"/>
            </a:pPr>
            <a:r>
              <a:t>l’efficienza di metastasi è pari a </a:t>
            </a:r>
            <a:r>
              <a:rPr b="1"/>
              <a:t>1 cellula su un milione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3"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78" grpId="1"/>
      <p:bldP build="whole" bldLvl="1" animBg="1" rev="0" advAuto="0" spid="580" grpId="2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Titolo 1"/>
          <p:cNvSpPr txBox="1"/>
          <p:nvPr>
            <p:ph type="title"/>
          </p:nvPr>
        </p:nvSpPr>
        <p:spPr>
          <a:xfrm>
            <a:off x="457200" y="-27384"/>
            <a:ext cx="8229600" cy="792088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FFFF00"/>
                </a:solidFill>
              </a:defRPr>
            </a:lvl1pPr>
          </a:lstStyle>
          <a:p>
            <a:pPr/>
            <a:r>
              <a:t>E-cadherins in tumors</a:t>
            </a:r>
          </a:p>
        </p:txBody>
      </p:sp>
      <p:sp>
        <p:nvSpPr>
          <p:cNvPr id="583" name="Segnaposto contenuto 2"/>
          <p:cNvSpPr txBox="1"/>
          <p:nvPr>
            <p:ph type="body" idx="1"/>
          </p:nvPr>
        </p:nvSpPr>
        <p:spPr>
          <a:xfrm>
            <a:off x="179511" y="836712"/>
            <a:ext cx="8784978" cy="5400600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chemeClr val="accent3">
                    <a:lumOff val="44000"/>
                  </a:schemeClr>
                </a:solidFill>
              </a:defRPr>
            </a:pPr>
            <a:r>
              <a:t>E-cadherins act as </a:t>
            </a:r>
            <a:r>
              <a:rPr>
                <a:solidFill>
                  <a:srgbClr val="FFFF00"/>
                </a:solidFill>
              </a:rPr>
              <a:t>inter-cellular glues</a:t>
            </a:r>
            <a:endParaRPr>
              <a:solidFill>
                <a:srgbClr val="FFFF00"/>
              </a:solidFill>
            </a:endParaRPr>
          </a:p>
          <a:p>
            <a:pPr>
              <a:defRPr>
                <a:solidFill>
                  <a:schemeClr val="accent3">
                    <a:lumOff val="44000"/>
                  </a:schemeClr>
                </a:solidFill>
              </a:defRPr>
            </a:pPr>
          </a:p>
          <a:p>
            <a:pPr algn="just">
              <a:defRPr>
                <a:solidFill>
                  <a:schemeClr val="accent3">
                    <a:lumOff val="44000"/>
                  </a:schemeClr>
                </a:solidFill>
              </a:defRPr>
            </a:pPr>
            <a:r>
              <a:t>E-cadherins </a:t>
            </a:r>
            <a:r>
              <a:rPr>
                <a:solidFill>
                  <a:srgbClr val="FFFF00"/>
                </a:solidFill>
              </a:rPr>
              <a:t>can transmit anti-growth signals</a:t>
            </a:r>
            <a:r>
              <a:t> by sequestering β-catenin (avoid its entrance in the nucleus and the transcription of several genes of the cell cycle)</a:t>
            </a:r>
          </a:p>
          <a:p>
            <a:pPr algn="just">
              <a:defRPr>
                <a:solidFill>
                  <a:schemeClr val="accent3">
                    <a:lumOff val="44000"/>
                  </a:schemeClr>
                </a:solidFill>
              </a:defRPr>
            </a:pPr>
          </a:p>
          <a:p>
            <a:pPr algn="just">
              <a:defRPr>
                <a:solidFill>
                  <a:srgbClr val="FFFF00"/>
                </a:solidFill>
              </a:defRPr>
            </a:pPr>
            <a:r>
              <a:t>E-cadherin function is lost in </a:t>
            </a:r>
            <a:r>
              <a:rPr u="sng"/>
              <a:t>almost all</a:t>
            </a:r>
            <a:r>
              <a:t> epithelial cancers</a:t>
            </a:r>
            <a:r>
              <a:rPr>
                <a:solidFill>
                  <a:schemeClr val="accent3">
                    <a:lumOff val="44000"/>
                  </a:schemeClr>
                </a:solidFill>
              </a:rPr>
              <a:t>: mutational or epigenetic inactivation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5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500"/>
                                        <p:tgtEl>
                                          <p:spTgt spid="5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6" dur="500"/>
                                        <p:tgtEl>
                                          <p:spTgt spid="5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583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496" y="2313621"/>
            <a:ext cx="4968553" cy="2483531"/>
          </a:xfrm>
          <a:prstGeom prst="rect">
            <a:avLst/>
          </a:prstGeom>
          <a:ln w="19050">
            <a:solidFill>
              <a:srgbClr val="0000FF"/>
            </a:solidFill>
          </a:ln>
        </p:spPr>
      </p:pic>
      <p:pic>
        <p:nvPicPr>
          <p:cNvPr id="586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39951" y="3933056"/>
            <a:ext cx="4968554" cy="2853036"/>
          </a:xfrm>
          <a:prstGeom prst="rect">
            <a:avLst/>
          </a:prstGeom>
          <a:ln w="19050">
            <a:solidFill>
              <a:srgbClr val="0000FF"/>
            </a:solidFill>
            <a:miter/>
          </a:ln>
        </p:spPr>
      </p:pic>
      <p:sp>
        <p:nvSpPr>
          <p:cNvPr id="587" name="CasellaDiTesto 4"/>
          <p:cNvSpPr txBox="1"/>
          <p:nvPr/>
        </p:nvSpPr>
        <p:spPr>
          <a:xfrm>
            <a:off x="3105552" y="124888"/>
            <a:ext cx="5896312" cy="20491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sz="2600">
                <a:solidFill>
                  <a:srgbClr val="FFFF00"/>
                </a:solidFill>
              </a:defRPr>
            </a:pPr>
            <a:r>
              <a:t>Reduced</a:t>
            </a:r>
            <a:r>
              <a:rPr>
                <a:solidFill>
                  <a:schemeClr val="accent3">
                    <a:lumOff val="44000"/>
                  </a:schemeClr>
                </a:solidFill>
              </a:rPr>
              <a:t> E-cadherin and γ-catenin (or </a:t>
            </a:r>
            <a:r>
              <a:rPr>
                <a:solidFill>
                  <a:schemeClr val="accent3">
                    <a:lumOff val="44000"/>
                  </a:schemeClr>
                </a:solidFill>
              </a:rPr>
              <a:t>β</a:t>
            </a:r>
            <a:r>
              <a:rPr>
                <a:solidFill>
                  <a:schemeClr val="accent3">
                    <a:lumOff val="44000"/>
                  </a:schemeClr>
                </a:solidFill>
              </a:rPr>
              <a:t>-catenin) </a:t>
            </a:r>
            <a:r>
              <a:t>expression</a:t>
            </a:r>
            <a:r>
              <a:rPr>
                <a:solidFill>
                  <a:schemeClr val="accent3">
                    <a:lumOff val="44000"/>
                  </a:schemeClr>
                </a:solidFill>
              </a:rPr>
              <a:t> through </a:t>
            </a:r>
            <a:r>
              <a:t>promoter hypermethylation</a:t>
            </a:r>
            <a:r>
              <a:rPr>
                <a:solidFill>
                  <a:schemeClr val="accent3">
                    <a:lumOff val="44000"/>
                  </a:schemeClr>
                </a:solidFill>
              </a:rPr>
              <a:t> is associated with </a:t>
            </a:r>
            <a:r>
              <a:t>decreased cell adhesion</a:t>
            </a:r>
            <a:r>
              <a:rPr>
                <a:solidFill>
                  <a:schemeClr val="accent3">
                    <a:lumOff val="44000"/>
                  </a:schemeClr>
                </a:solidFill>
              </a:rPr>
              <a:t> and a transition to an </a:t>
            </a:r>
            <a:r>
              <a:t>invasive</a:t>
            </a:r>
            <a:r>
              <a:rPr>
                <a:solidFill>
                  <a:schemeClr val="accent3">
                    <a:lumOff val="44000"/>
                  </a:schemeClr>
                </a:solidFill>
              </a:rPr>
              <a:t> phenotype</a:t>
            </a:r>
          </a:p>
        </p:txBody>
      </p:sp>
      <p:sp>
        <p:nvSpPr>
          <p:cNvPr id="588" name="CasellaDiTesto 5"/>
          <p:cNvSpPr txBox="1"/>
          <p:nvPr/>
        </p:nvSpPr>
        <p:spPr>
          <a:xfrm>
            <a:off x="107503" y="68431"/>
            <a:ext cx="2664298" cy="1152808"/>
          </a:xfrm>
          <a:prstGeom prst="rect">
            <a:avLst/>
          </a:prstGeom>
          <a:ln>
            <a:solidFill>
              <a:srgbClr val="FFFF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600">
                <a:solidFill>
                  <a:srgbClr val="FFFF00"/>
                </a:solidFill>
              </a:defRPr>
            </a:lvl1pPr>
          </a:lstStyle>
          <a:p>
            <a:pPr/>
            <a:r>
              <a:t>E-cadherins in tumors</a:t>
            </a:r>
          </a:p>
        </p:txBody>
      </p:sp>
      <p:sp>
        <p:nvSpPr>
          <p:cNvPr id="589" name="Freccia destra 1"/>
          <p:cNvSpPr/>
          <p:nvPr/>
        </p:nvSpPr>
        <p:spPr>
          <a:xfrm>
            <a:off x="4357315" y="4118776"/>
            <a:ext cx="333956" cy="11927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lIns="45719" rIns="45719"/>
          <a:lstStyle/>
          <a:p>
            <a:pPr>
              <a:defRPr sz="2000">
                <a:solidFill>
                  <a:schemeClr val="accent3">
                    <a:lumOff val="44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590" name="Freccia destra 6"/>
          <p:cNvSpPr/>
          <p:nvPr/>
        </p:nvSpPr>
        <p:spPr>
          <a:xfrm>
            <a:off x="7070035" y="4112150"/>
            <a:ext cx="333956" cy="11927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lIns="45719" rIns="45719"/>
          <a:lstStyle/>
          <a:p>
            <a:pPr>
              <a:defRPr sz="2000">
                <a:solidFill>
                  <a:schemeClr val="accent3">
                    <a:lumOff val="44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86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Rectangle 2"/>
          <p:cNvSpPr txBox="1"/>
          <p:nvPr/>
        </p:nvSpPr>
        <p:spPr>
          <a:xfrm>
            <a:off x="296545" y="-92899"/>
            <a:ext cx="8620760" cy="769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4800">
                <a:solidFill>
                  <a:srgbClr val="FFFF00"/>
                </a:solidFill>
              </a:defRPr>
            </a:lvl1pPr>
          </a:lstStyle>
          <a:p>
            <a:pPr/>
            <a:r>
              <a:t>Invasione e metastasi</a:t>
            </a:r>
          </a:p>
        </p:txBody>
      </p:sp>
      <p:sp>
        <p:nvSpPr>
          <p:cNvPr id="593" name="Text Box 3"/>
          <p:cNvSpPr txBox="1"/>
          <p:nvPr/>
        </p:nvSpPr>
        <p:spPr>
          <a:xfrm>
            <a:off x="1187624" y="694437"/>
            <a:ext cx="6949341" cy="619408"/>
          </a:xfrm>
          <a:prstGeom prst="rect">
            <a:avLst/>
          </a:prstGeom>
          <a:ln>
            <a:solidFill>
              <a:schemeClr val="accent3">
                <a:lumOff val="44000"/>
              </a:schemeClr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/>
            <a:r>
              <a:t>Principali vie di metastatizzazione</a:t>
            </a:r>
          </a:p>
        </p:txBody>
      </p:sp>
      <p:sp>
        <p:nvSpPr>
          <p:cNvPr id="594" name="Text Box 4"/>
          <p:cNvSpPr txBox="1"/>
          <p:nvPr/>
        </p:nvSpPr>
        <p:spPr>
          <a:xfrm>
            <a:off x="45719" y="1628799"/>
            <a:ext cx="9052561" cy="3786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450850" indent="-450850" algn="just">
              <a:buClr>
                <a:srgbClr val="FFFF00"/>
              </a:buClr>
              <a:buSzPct val="150000"/>
              <a:buChar char="•"/>
              <a:defRPr b="1" sz="3200">
                <a:solidFill>
                  <a:srgbClr val="FFFF00"/>
                </a:solidFill>
              </a:defRPr>
            </a:pPr>
            <a:r>
              <a:t>Via ematica</a:t>
            </a:r>
            <a:r>
              <a:rPr b="0"/>
              <a:t>: sarcomi e carcinomi</a:t>
            </a:r>
          </a:p>
          <a:p>
            <a:pPr marL="450850" indent="-450850" algn="just">
              <a:buClr>
                <a:srgbClr val="FFFF00"/>
              </a:buClr>
              <a:buSzPct val="150000"/>
              <a:buChar char="•"/>
              <a:defRPr sz="1000">
                <a:solidFill>
                  <a:schemeClr val="accent3">
                    <a:lumOff val="44000"/>
                  </a:schemeClr>
                </a:solidFill>
              </a:defRPr>
            </a:pPr>
          </a:p>
          <a:p>
            <a:pPr marL="450850" indent="-450850" algn="just">
              <a:buClr>
                <a:srgbClr val="FFFF00"/>
              </a:buClr>
              <a:buSzPct val="150000"/>
              <a:buChar char="•"/>
              <a:defRPr sz="1000">
                <a:solidFill>
                  <a:schemeClr val="accent3">
                    <a:lumOff val="44000"/>
                  </a:schemeClr>
                </a:solidFill>
              </a:defRPr>
            </a:pPr>
          </a:p>
          <a:p>
            <a:pPr marL="450850" indent="-450850" algn="just">
              <a:buClr>
                <a:srgbClr val="FFFF00"/>
              </a:buClr>
              <a:buSzPct val="150000"/>
              <a:buChar char="•"/>
              <a:defRPr b="1" sz="3200">
                <a:solidFill>
                  <a:srgbClr val="FFFF00"/>
                </a:solidFill>
              </a:defRPr>
            </a:pPr>
            <a:r>
              <a:t>Via linfatica</a:t>
            </a:r>
            <a:r>
              <a:rPr b="0">
                <a:solidFill>
                  <a:schemeClr val="accent3">
                    <a:lumOff val="44000"/>
                  </a:schemeClr>
                </a:solidFill>
              </a:rPr>
              <a:t>: principalmente </a:t>
            </a:r>
            <a:r>
              <a:rPr b="0"/>
              <a:t>carcinomi</a:t>
            </a:r>
            <a:r>
              <a:rPr b="0">
                <a:solidFill>
                  <a:schemeClr val="accent3">
                    <a:lumOff val="44000"/>
                  </a:schemeClr>
                </a:solidFill>
              </a:rPr>
              <a:t>; linfonodi  coinvolti in relazione al percorso del drenaggio linfatico</a:t>
            </a:r>
          </a:p>
          <a:p>
            <a:pPr marL="450850" indent="-450850" algn="just">
              <a:buClr>
                <a:srgbClr val="FFFF00"/>
              </a:buClr>
              <a:buSzPct val="150000"/>
              <a:buChar char="•"/>
              <a:defRPr sz="1000">
                <a:solidFill>
                  <a:schemeClr val="accent3">
                    <a:lumOff val="44000"/>
                  </a:schemeClr>
                </a:solidFill>
              </a:defRPr>
            </a:pPr>
          </a:p>
          <a:p>
            <a:pPr marL="450850" indent="-450850" algn="just">
              <a:buClr>
                <a:srgbClr val="FFFF00"/>
              </a:buClr>
              <a:buSzPct val="150000"/>
              <a:buChar char="•"/>
              <a:defRPr b="1" sz="3200">
                <a:solidFill>
                  <a:srgbClr val="FFFF00"/>
                </a:solidFill>
              </a:defRPr>
            </a:pPr>
            <a:r>
              <a:t>Disseminazione in cavità</a:t>
            </a:r>
            <a:r>
              <a:rPr b="0">
                <a:solidFill>
                  <a:schemeClr val="accent3">
                    <a:lumOff val="44000"/>
                  </a:schemeClr>
                </a:solidFill>
              </a:rPr>
              <a:t>:</a:t>
            </a:r>
            <a:r>
              <a:rPr>
                <a:solidFill>
                  <a:schemeClr val="accent3">
                    <a:lumOff val="44000"/>
                  </a:schemeClr>
                </a:solidFill>
              </a:rPr>
              <a:t> </a:t>
            </a:r>
            <a:r>
              <a:rPr b="0">
                <a:solidFill>
                  <a:schemeClr val="accent3">
                    <a:lumOff val="44000"/>
                  </a:schemeClr>
                </a:solidFill>
              </a:rPr>
              <a:t>peritoneo, pleure Es.: metastasi originate da carcinomi ovarici o del colon possono rivestire il peritoneo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7" dur="500"/>
                                        <p:tgtEl>
                                          <p:spTgt spid="59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10" dur="500"/>
                                        <p:tgtEl>
                                          <p:spTgt spid="5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Class="entr" nodeType="after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5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14" dur="500"/>
                                        <p:tgtEl>
                                          <p:spTgt spid="5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Class="entr" nodeType="after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5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18" dur="500"/>
                                        <p:tgtEl>
                                          <p:spTgt spid="5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23" dur="500"/>
                                        <p:tgtEl>
                                          <p:spTgt spid="5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Class="entr" nodeType="after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27" dur="500"/>
                                        <p:tgtEl>
                                          <p:spTgt spid="5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5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32" dur="500"/>
                                        <p:tgtEl>
                                          <p:spTgt spid="5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594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8" name="Gruppo 5"/>
          <p:cNvGrpSpPr/>
          <p:nvPr/>
        </p:nvGrpSpPr>
        <p:grpSpPr>
          <a:xfrm>
            <a:off x="35496" y="1948851"/>
            <a:ext cx="5710808" cy="4504486"/>
            <a:chOff x="0" y="0"/>
            <a:chExt cx="5710807" cy="4504484"/>
          </a:xfrm>
        </p:grpSpPr>
        <p:pic>
          <p:nvPicPr>
            <p:cNvPr id="596" name="Picture 2" descr="Picture 2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2007" y="18208"/>
              <a:ext cx="5638801" cy="4486277"/>
            </a:xfrm>
            <a:prstGeom prst="rect">
              <a:avLst/>
            </a:prstGe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  <a:effectLst/>
          </p:spPr>
        </p:pic>
        <p:sp>
          <p:nvSpPr>
            <p:cNvPr id="597" name="CasellaDiTesto 8"/>
            <p:cNvSpPr txBox="1"/>
            <p:nvPr/>
          </p:nvSpPr>
          <p:spPr>
            <a:xfrm rot="16200000">
              <a:off x="-785336" y="785335"/>
              <a:ext cx="1949908" cy="379237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28575" cap="flat">
              <a:solidFill>
                <a:srgbClr val="00B05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/>
            </a:lstStyle>
            <a:p>
              <a:pPr/>
              <a:r>
                <a:t>peritoneal surface</a:t>
              </a:r>
            </a:p>
          </p:txBody>
        </p:sp>
      </p:grpSp>
      <p:sp>
        <p:nvSpPr>
          <p:cNvPr id="599" name="Titolo 1"/>
          <p:cNvSpPr txBox="1"/>
          <p:nvPr>
            <p:ph type="title"/>
          </p:nvPr>
        </p:nvSpPr>
        <p:spPr>
          <a:xfrm>
            <a:off x="107503" y="-99393"/>
            <a:ext cx="8928994" cy="778099"/>
          </a:xfrm>
          <a:prstGeom prst="rect">
            <a:avLst/>
          </a:prstGeom>
        </p:spPr>
        <p:txBody>
          <a:bodyPr/>
          <a:lstStyle>
            <a:lvl1pPr>
              <a:defRPr sz="3800">
                <a:solidFill>
                  <a:srgbClr val="FFFF00"/>
                </a:solidFill>
              </a:defRPr>
            </a:lvl1pPr>
          </a:lstStyle>
          <a:p>
            <a:pPr/>
            <a:r>
              <a:t>Metastasi peritoneale del cancro ovarico</a:t>
            </a:r>
          </a:p>
        </p:txBody>
      </p:sp>
      <p:grpSp>
        <p:nvGrpSpPr>
          <p:cNvPr id="603" name="Gruppo 4"/>
          <p:cNvGrpSpPr/>
          <p:nvPr/>
        </p:nvGrpSpPr>
        <p:grpSpPr>
          <a:xfrm>
            <a:off x="4695478" y="3284983"/>
            <a:ext cx="4341019" cy="3471469"/>
            <a:chOff x="0" y="0"/>
            <a:chExt cx="4341017" cy="3471467"/>
          </a:xfrm>
        </p:grpSpPr>
        <p:pic>
          <p:nvPicPr>
            <p:cNvPr id="600" name="Picture 4" descr="Picture 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341018" cy="3471468"/>
            </a:xfrm>
            <a:prstGeom prst="rect">
              <a:avLst/>
            </a:prstGe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  <a:effectLst/>
          </p:spPr>
        </p:pic>
        <p:sp>
          <p:nvSpPr>
            <p:cNvPr id="601" name="CasellaDiTesto 3"/>
            <p:cNvSpPr txBox="1"/>
            <p:nvPr/>
          </p:nvSpPr>
          <p:spPr>
            <a:xfrm>
              <a:off x="2289568" y="62716"/>
              <a:ext cx="1940383" cy="369712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/>
            </a:lstStyle>
            <a:p>
              <a:pPr/>
              <a:r>
                <a:t>peritoneal surface</a:t>
              </a:r>
            </a:p>
          </p:txBody>
        </p:sp>
        <p:sp>
          <p:nvSpPr>
            <p:cNvPr id="602" name="CasellaDiTesto 6"/>
            <p:cNvSpPr txBox="1"/>
            <p:nvPr/>
          </p:nvSpPr>
          <p:spPr>
            <a:xfrm>
              <a:off x="60670" y="3087052"/>
              <a:ext cx="2143422" cy="369712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/>
            </a:lstStyle>
            <a:p>
              <a:pPr/>
              <a:r>
                <a:t>ovarian cancer cells</a:t>
              </a:r>
            </a:p>
          </p:txBody>
        </p:sp>
      </p:grpSp>
      <p:sp>
        <p:nvSpPr>
          <p:cNvPr id="604" name="CasellaDiTesto 2"/>
          <p:cNvSpPr txBox="1"/>
          <p:nvPr/>
        </p:nvSpPr>
        <p:spPr>
          <a:xfrm>
            <a:off x="4067943" y="620688"/>
            <a:ext cx="4968554" cy="1160969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FF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sz="2400"/>
            </a:pPr>
            <a:r>
              <a:t>A role for mesothelial cells of the peritoneum in metastatic cell </a:t>
            </a:r>
            <a:r>
              <a:rPr b="1"/>
              <a:t>proliferation</a:t>
            </a:r>
            <a:r>
              <a:t> is under investigation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04" grpId="2"/>
      <p:bldP build="whole" bldLvl="1" animBg="1" rev="0" advAuto="0" spid="603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Titolo 1"/>
          <p:cNvSpPr txBox="1"/>
          <p:nvPr>
            <p:ph type="title"/>
          </p:nvPr>
        </p:nvSpPr>
        <p:spPr>
          <a:xfrm>
            <a:off x="-50800" y="2"/>
            <a:ext cx="9194800" cy="1008063"/>
          </a:xfrm>
          <a:prstGeom prst="rect">
            <a:avLst/>
          </a:prstGeom>
        </p:spPr>
        <p:txBody>
          <a:bodyPr/>
          <a:lstStyle>
            <a:lvl1pPr defTabSz="795527">
              <a:defRPr sz="3132">
                <a:solidFill>
                  <a:srgbClr val="FFFF00"/>
                </a:solidFill>
              </a:defRPr>
            </a:lvl1pPr>
          </a:lstStyle>
          <a:p>
            <a:pPr/>
            <a:r>
              <a:t>Acquired capabilities of developing cancer: hallmarks of cancer</a:t>
            </a:r>
          </a:p>
        </p:txBody>
      </p:sp>
      <p:grpSp>
        <p:nvGrpSpPr>
          <p:cNvPr id="609" name="Gruppo 1"/>
          <p:cNvGrpSpPr/>
          <p:nvPr/>
        </p:nvGrpSpPr>
        <p:grpSpPr>
          <a:xfrm>
            <a:off x="539751" y="1125537"/>
            <a:ext cx="7993065" cy="5676901"/>
            <a:chOff x="0" y="0"/>
            <a:chExt cx="7993063" cy="5676900"/>
          </a:xfrm>
        </p:grpSpPr>
        <p:pic>
          <p:nvPicPr>
            <p:cNvPr id="607" name="Picture 2" descr="Picture 2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7993064" cy="5676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08" name="Rettangolo 3"/>
            <p:cNvSpPr/>
            <p:nvPr/>
          </p:nvSpPr>
          <p:spPr>
            <a:xfrm>
              <a:off x="791914" y="3889375"/>
              <a:ext cx="1296989" cy="719138"/>
            </a:xfrm>
            <a:prstGeom prst="rect">
              <a:avLst/>
            </a:prstGeom>
            <a:noFill/>
            <a:ln w="5715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000">
                  <a:solidFill>
                    <a:schemeClr val="accent3">
                      <a:lumOff val="44000"/>
                    </a:schemeClr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Rectangle 2"/>
          <p:cNvSpPr txBox="1"/>
          <p:nvPr>
            <p:ph type="title"/>
          </p:nvPr>
        </p:nvSpPr>
        <p:spPr>
          <a:xfrm>
            <a:off x="457200" y="-26989"/>
            <a:ext cx="8229600" cy="777878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FFFF00"/>
                </a:solidFill>
              </a:defRPr>
            </a:lvl1pPr>
          </a:lstStyle>
          <a:p>
            <a:pPr/>
            <a:r>
              <a:t>Apoptosi e neoplasie</a:t>
            </a:r>
          </a:p>
        </p:txBody>
      </p:sp>
      <p:sp>
        <p:nvSpPr>
          <p:cNvPr id="612" name="Rectangle 3"/>
          <p:cNvSpPr txBox="1"/>
          <p:nvPr>
            <p:ph type="body" idx="1"/>
          </p:nvPr>
        </p:nvSpPr>
        <p:spPr>
          <a:xfrm>
            <a:off x="0" y="692150"/>
            <a:ext cx="9144000" cy="6165850"/>
          </a:xfrm>
          <a:prstGeom prst="rect">
            <a:avLst/>
          </a:prstGeom>
        </p:spPr>
        <p:txBody>
          <a:bodyPr/>
          <a:lstStyle/>
          <a:p>
            <a:pPr marL="174625" indent="-174625" algn="just">
              <a:spcBef>
                <a:spcPts val="600"/>
              </a:spcBef>
              <a:defRPr sz="2800">
                <a:solidFill>
                  <a:schemeClr val="accent3">
                    <a:lumOff val="44000"/>
                  </a:schemeClr>
                </a:solidFill>
              </a:defRPr>
            </a:pPr>
            <a:r>
              <a:t>Lo sviluppo di una neoplasia può essere influenzato in qualsiasi momento dal </a:t>
            </a:r>
            <a:r>
              <a:rPr u="sng"/>
              <a:t>blocco</a:t>
            </a:r>
            <a:r>
              <a:t> o </a:t>
            </a:r>
            <a:r>
              <a:rPr u="sng"/>
              <a:t>rallentamento</a:t>
            </a:r>
            <a:r>
              <a:t> dell’apoptosi. Esempi:</a:t>
            </a:r>
          </a:p>
          <a:p>
            <a:pPr marL="174625" indent="-174625" algn="just">
              <a:defRPr sz="1000">
                <a:solidFill>
                  <a:schemeClr val="accent3">
                    <a:lumOff val="44000"/>
                  </a:schemeClr>
                </a:solidFill>
              </a:defRPr>
            </a:pPr>
          </a:p>
          <a:p>
            <a:pPr marL="174625" indent="-174625" algn="just">
              <a:spcBef>
                <a:spcPts val="600"/>
              </a:spcBef>
              <a:defRPr sz="2800">
                <a:solidFill>
                  <a:schemeClr val="accent3">
                    <a:lumOff val="44000"/>
                  </a:schemeClr>
                </a:solidFill>
              </a:defRPr>
            </a:pPr>
            <a:r>
              <a:t>Alcune cellule tumorali </a:t>
            </a:r>
            <a:r>
              <a:rPr u="sng"/>
              <a:t>non captano</a:t>
            </a:r>
            <a:r>
              <a:t> o </a:t>
            </a:r>
            <a:r>
              <a:rPr u="sng"/>
              <a:t>non trasmettono </a:t>
            </a:r>
            <a:r>
              <a:t>segnali pro-apoptotici (per es., </a:t>
            </a:r>
            <a:r>
              <a:rPr>
                <a:solidFill>
                  <a:srgbClr val="FFFF00"/>
                </a:solidFill>
              </a:rPr>
              <a:t>loss of function mutations of  </a:t>
            </a:r>
            <a:r>
              <a:rPr u="sng">
                <a:solidFill>
                  <a:srgbClr val="FFFF00"/>
                </a:solidFill>
              </a:rPr>
              <a:t>Fas receptor</a:t>
            </a:r>
            <a:r>
              <a:t>; </a:t>
            </a:r>
            <a:r>
              <a:rPr>
                <a:solidFill>
                  <a:srgbClr val="FFFF00"/>
                </a:solidFill>
              </a:rPr>
              <a:t>insensibilità al TGF-</a:t>
            </a:r>
            <a:r>
              <a:rPr>
                <a:solidFill>
                  <a:srgbClr val="FFFF00"/>
                </a:solidFill>
              </a:rPr>
              <a:t>β</a:t>
            </a:r>
            <a:r>
              <a:t>)</a:t>
            </a:r>
          </a:p>
          <a:p>
            <a:pPr marL="174625" indent="-174625" algn="just">
              <a:defRPr sz="1000">
                <a:solidFill>
                  <a:schemeClr val="accent3">
                    <a:lumOff val="44000"/>
                  </a:schemeClr>
                </a:solidFill>
              </a:defRPr>
            </a:pPr>
          </a:p>
          <a:p>
            <a:pPr marL="174625" indent="-174625" algn="just">
              <a:spcBef>
                <a:spcPts val="600"/>
              </a:spcBef>
              <a:defRPr sz="2800">
                <a:solidFill>
                  <a:schemeClr val="accent3">
                    <a:lumOff val="44000"/>
                  </a:schemeClr>
                </a:solidFill>
              </a:defRPr>
            </a:pPr>
            <a:r>
              <a:t>Nell’ 80% dei linfomi umani il gene </a:t>
            </a:r>
            <a:r>
              <a:rPr u="sng">
                <a:solidFill>
                  <a:srgbClr val="FFFF00"/>
                </a:solidFill>
              </a:rPr>
              <a:t>anti-apoptotico bcl-2</a:t>
            </a:r>
            <a:r>
              <a:rPr b="1"/>
              <a:t> (</a:t>
            </a:r>
            <a:r>
              <a:t>cromosoma 18</a:t>
            </a:r>
            <a:r>
              <a:rPr b="1"/>
              <a:t>) </a:t>
            </a:r>
            <a:r>
              <a:t>è </a:t>
            </a:r>
            <a:r>
              <a:rPr>
                <a:solidFill>
                  <a:srgbClr val="FFFF00"/>
                </a:solidFill>
              </a:rPr>
              <a:t>iperespresso</a:t>
            </a:r>
            <a:r>
              <a:t> (traslocazione 14:18)</a:t>
            </a:r>
          </a:p>
          <a:p>
            <a:pPr marL="174625" indent="-174625" algn="just">
              <a:defRPr sz="1000">
                <a:solidFill>
                  <a:schemeClr val="accent3">
                    <a:lumOff val="44000"/>
                  </a:schemeClr>
                </a:solidFill>
              </a:defRPr>
            </a:pPr>
          </a:p>
          <a:p>
            <a:pPr marL="174625" indent="-174625" algn="just">
              <a:spcBef>
                <a:spcPts val="600"/>
              </a:spcBef>
              <a:defRPr sz="2800">
                <a:solidFill>
                  <a:schemeClr val="accent3">
                    <a:lumOff val="44000"/>
                  </a:schemeClr>
                </a:solidFill>
              </a:defRPr>
            </a:pPr>
            <a:r>
              <a:t>Osservazioni sperimentali e cliniche provano l’esistenza di una correlazione </a:t>
            </a:r>
            <a:r>
              <a:rPr b="1" u="sng"/>
              <a:t>inversa</a:t>
            </a:r>
            <a:r>
              <a:t> tra efficienza dell’evento apoptotico e insorgenza di tumori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7" dur="500"/>
                                        <p:tgtEl>
                                          <p:spTgt spid="6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11" dur="500"/>
                                        <p:tgtEl>
                                          <p:spTgt spid="6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16" dur="500"/>
                                        <p:tgtEl>
                                          <p:spTgt spid="6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Class="entr" nodeType="after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20" dur="500"/>
                                        <p:tgtEl>
                                          <p:spTgt spid="6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6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25" dur="500"/>
                                        <p:tgtEl>
                                          <p:spTgt spid="6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612" grpId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Rectangle 3"/>
          <p:cNvSpPr txBox="1"/>
          <p:nvPr/>
        </p:nvSpPr>
        <p:spPr>
          <a:xfrm>
            <a:off x="550544" y="260352"/>
            <a:ext cx="8368350" cy="926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80000"/>
              </a:lnSpc>
              <a:defRPr sz="3200">
                <a:solidFill>
                  <a:srgbClr val="FFFF00"/>
                </a:solidFill>
              </a:defRPr>
            </a:lvl1pPr>
          </a:lstStyle>
          <a:p>
            <a:pPr/>
            <a:r>
              <a:t>Riduzione della “capacità di apoptosi”: correlazione con la  progressione neoplastica</a:t>
            </a:r>
          </a:p>
        </p:txBody>
      </p:sp>
      <p:grpSp>
        <p:nvGrpSpPr>
          <p:cNvPr id="618" name="Gruppo 1"/>
          <p:cNvGrpSpPr/>
          <p:nvPr/>
        </p:nvGrpSpPr>
        <p:grpSpPr>
          <a:xfrm>
            <a:off x="107950" y="1484312"/>
            <a:ext cx="8928100" cy="4489451"/>
            <a:chOff x="0" y="0"/>
            <a:chExt cx="8928100" cy="4489450"/>
          </a:xfrm>
        </p:grpSpPr>
        <p:pic>
          <p:nvPicPr>
            <p:cNvPr id="615" name="Picture 2" descr="Picture 2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8928100" cy="44894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16" name="Line 5"/>
            <p:cNvSpPr/>
            <p:nvPr/>
          </p:nvSpPr>
          <p:spPr>
            <a:xfrm>
              <a:off x="7632085" y="2200703"/>
              <a:ext cx="1" cy="2016359"/>
            </a:xfrm>
            <a:prstGeom prst="line">
              <a:avLst/>
            </a:prstGeom>
            <a:noFill/>
            <a:ln w="76200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617" name="Line 5"/>
            <p:cNvSpPr/>
            <p:nvPr/>
          </p:nvSpPr>
          <p:spPr>
            <a:xfrm flipH="1">
              <a:off x="2032287" y="2200703"/>
              <a:ext cx="1" cy="2016359"/>
            </a:xfrm>
            <a:prstGeom prst="line">
              <a:avLst/>
            </a:prstGeom>
            <a:noFill/>
            <a:ln w="76200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Titolo 1"/>
          <p:cNvSpPr txBox="1"/>
          <p:nvPr>
            <p:ph type="title"/>
          </p:nvPr>
        </p:nvSpPr>
        <p:spPr>
          <a:xfrm>
            <a:off x="179511" y="-243409"/>
            <a:ext cx="8856986" cy="864097"/>
          </a:xfrm>
          <a:prstGeom prst="rect">
            <a:avLst/>
          </a:prstGeom>
        </p:spPr>
        <p:txBody>
          <a:bodyPr/>
          <a:lstStyle>
            <a:lvl1pPr>
              <a:defRPr sz="2600">
                <a:solidFill>
                  <a:srgbClr val="FFFF00"/>
                </a:solidFill>
              </a:defRPr>
            </a:lvl1pPr>
          </a:lstStyle>
          <a:p>
            <a:pPr/>
            <a:r>
              <a:t>Emerging Hallmarks and Enabling Characteristics</a:t>
            </a:r>
          </a:p>
        </p:txBody>
      </p:sp>
      <p:pic>
        <p:nvPicPr>
          <p:cNvPr id="337" name="Immagine 3" descr="Immagin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03648" y="-103641"/>
            <a:ext cx="6733032" cy="5044809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CasellaDiTesto 4"/>
          <p:cNvSpPr txBox="1"/>
          <p:nvPr/>
        </p:nvSpPr>
        <p:spPr>
          <a:xfrm>
            <a:off x="81215" y="4689719"/>
            <a:ext cx="8909561" cy="2063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43" indent="-285743" algn="just">
              <a:buSzPct val="100000"/>
              <a:buFont typeface="Arial"/>
              <a:buChar char="•"/>
              <a:defRPr b="1" sz="2200" u="sng">
                <a:solidFill>
                  <a:srgbClr val="FFFF00"/>
                </a:solidFill>
              </a:defRPr>
            </a:pPr>
            <a:r>
              <a:t>Genomic instability</a:t>
            </a:r>
            <a:r>
              <a:rPr u="none"/>
              <a:t> </a:t>
            </a:r>
            <a:r>
              <a:rPr b="0" u="none">
                <a:solidFill>
                  <a:schemeClr val="accent3">
                    <a:lumOff val="44000"/>
                  </a:schemeClr>
                </a:solidFill>
              </a:rPr>
              <a:t>(mutability) endows cancer cells with genetic alterations that drive </a:t>
            </a:r>
            <a:r>
              <a:rPr b="0"/>
              <a:t>tumor progression</a:t>
            </a:r>
            <a:endParaRPr b="0"/>
          </a:p>
          <a:p>
            <a:pPr marL="285743" indent="-285743" algn="just">
              <a:buSzPct val="100000"/>
              <a:buFont typeface="Arial"/>
              <a:buChar char="•"/>
              <a:defRPr b="1" sz="2200" u="sng">
                <a:solidFill>
                  <a:srgbClr val="FFFF00"/>
                </a:solidFill>
              </a:defRPr>
            </a:pPr>
            <a:r>
              <a:t>Inflammation</a:t>
            </a:r>
            <a:r>
              <a:rPr b="0" u="none">
                <a:solidFill>
                  <a:schemeClr val="accent3">
                    <a:lumOff val="44000"/>
                  </a:schemeClr>
                </a:solidFill>
              </a:rPr>
              <a:t> sustained by immune cells can result in inadvertent support of multiple peculiar capabilities of cancer cells, thereby manifesting the now widely appreciated </a:t>
            </a:r>
            <a:r>
              <a:rPr b="0" u="none"/>
              <a:t>tumor-promoting consequences of inflammatory responses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8" grpId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Titolo 1"/>
          <p:cNvSpPr txBox="1"/>
          <p:nvPr>
            <p:ph type="title"/>
          </p:nvPr>
        </p:nvSpPr>
        <p:spPr>
          <a:xfrm>
            <a:off x="107950" y="-100014"/>
            <a:ext cx="8928100" cy="720728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FFFF00"/>
                </a:solidFill>
              </a:defRPr>
            </a:lvl1pPr>
          </a:lstStyle>
          <a:p>
            <a:pPr/>
            <a:r>
              <a:t>Apoptosis disregulation in cancer</a:t>
            </a:r>
          </a:p>
        </p:txBody>
      </p:sp>
      <p:grpSp>
        <p:nvGrpSpPr>
          <p:cNvPr id="632" name="Gruppo 9"/>
          <p:cNvGrpSpPr/>
          <p:nvPr/>
        </p:nvGrpSpPr>
        <p:grpSpPr>
          <a:xfrm>
            <a:off x="468312" y="657226"/>
            <a:ext cx="8640763" cy="6156326"/>
            <a:chOff x="0" y="0"/>
            <a:chExt cx="8640761" cy="6156325"/>
          </a:xfrm>
        </p:grpSpPr>
        <p:pic>
          <p:nvPicPr>
            <p:cNvPr id="621" name="Picture 2" descr="Picture 2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8208725" cy="61563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22" name="CasellaDiTesto 2"/>
            <p:cNvSpPr txBox="1"/>
            <p:nvPr/>
          </p:nvSpPr>
          <p:spPr>
            <a:xfrm>
              <a:off x="6552577" y="4572241"/>
              <a:ext cx="2088185" cy="636412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19050" cap="flat">
              <a:solidFill>
                <a:srgbClr val="000000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/>
            </a:lstStyle>
            <a:p>
              <a:pPr/>
              <a:r>
                <a:t>inhibitors of apoptosis proteins</a:t>
              </a:r>
            </a:p>
          </p:txBody>
        </p:sp>
        <p:sp>
          <p:nvSpPr>
            <p:cNvPr id="623" name="Rettangolo 3"/>
            <p:cNvSpPr/>
            <p:nvPr/>
          </p:nvSpPr>
          <p:spPr>
            <a:xfrm>
              <a:off x="-1" y="2988157"/>
              <a:ext cx="1656147" cy="792042"/>
            </a:xfrm>
            <a:prstGeom prst="rect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000">
                  <a:solidFill>
                    <a:schemeClr val="accent3">
                      <a:lumOff val="44000"/>
                    </a:schemeClr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624" name="Rettangolo 5"/>
            <p:cNvSpPr/>
            <p:nvPr/>
          </p:nvSpPr>
          <p:spPr>
            <a:xfrm>
              <a:off x="6336558" y="3140548"/>
              <a:ext cx="1872166" cy="792042"/>
            </a:xfrm>
            <a:prstGeom prst="rect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000">
                  <a:solidFill>
                    <a:schemeClr val="accent3">
                      <a:lumOff val="44000"/>
                    </a:schemeClr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625" name="Rettangolo 6"/>
            <p:cNvSpPr/>
            <p:nvPr/>
          </p:nvSpPr>
          <p:spPr>
            <a:xfrm>
              <a:off x="360031" y="5508290"/>
              <a:ext cx="1872166" cy="648035"/>
            </a:xfrm>
            <a:prstGeom prst="rect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000">
                  <a:solidFill>
                    <a:schemeClr val="accent3">
                      <a:lumOff val="44000"/>
                    </a:schemeClr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626" name="Rettangolo 7"/>
            <p:cNvSpPr/>
            <p:nvPr/>
          </p:nvSpPr>
          <p:spPr>
            <a:xfrm>
              <a:off x="3456304" y="5292279"/>
              <a:ext cx="1440128" cy="864046"/>
            </a:xfrm>
            <a:prstGeom prst="rect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000">
                  <a:solidFill>
                    <a:schemeClr val="accent3">
                      <a:lumOff val="44000"/>
                    </a:schemeClr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627" name="Rettangolo 8"/>
            <p:cNvSpPr/>
            <p:nvPr/>
          </p:nvSpPr>
          <p:spPr>
            <a:xfrm>
              <a:off x="6336558" y="5292279"/>
              <a:ext cx="1440128" cy="864046"/>
            </a:xfrm>
            <a:prstGeom prst="rect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000">
                  <a:solidFill>
                    <a:schemeClr val="accent3">
                      <a:lumOff val="44000"/>
                    </a:schemeClr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grpSp>
          <p:nvGrpSpPr>
            <p:cNvPr id="631" name="Freccia circolare in su 4"/>
            <p:cNvGrpSpPr/>
            <p:nvPr/>
          </p:nvGrpSpPr>
          <p:grpSpPr>
            <a:xfrm>
              <a:off x="7848695" y="5232153"/>
              <a:ext cx="465832" cy="910613"/>
              <a:chOff x="0" y="0"/>
              <a:chExt cx="465830" cy="910611"/>
            </a:xfrm>
          </p:grpSpPr>
          <p:sp>
            <p:nvSpPr>
              <p:cNvPr id="628" name="Forma"/>
              <p:cNvSpPr/>
              <p:nvPr/>
            </p:nvSpPr>
            <p:spPr>
              <a:xfrm rot="16782433">
                <a:off x="-201289" y="293283"/>
                <a:ext cx="868408" cy="324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27" fill="norm" stroke="1" extrusionOk="0">
                    <a:moveTo>
                      <a:pt x="19885" y="0"/>
                    </a:moveTo>
                    <a:lnTo>
                      <a:pt x="21600" y="5156"/>
                    </a:lnTo>
                    <a:lnTo>
                      <a:pt x="20592" y="5156"/>
                    </a:lnTo>
                    <a:cubicBezTo>
                      <a:pt x="19421" y="15066"/>
                      <a:pt x="15103" y="21600"/>
                      <a:pt x="10446" y="20508"/>
                    </a:cubicBezTo>
                    <a:lnTo>
                      <a:pt x="10446" y="20508"/>
                    </a:lnTo>
                    <a:cubicBezTo>
                      <a:pt x="14355" y="19591"/>
                      <a:pt x="17595" y="13475"/>
                      <a:pt x="18578" y="5156"/>
                    </a:cubicBezTo>
                    <a:lnTo>
                      <a:pt x="17570" y="5156"/>
                    </a:lnTo>
                    <a:close/>
                    <a:moveTo>
                      <a:pt x="9439" y="20626"/>
                    </a:moveTo>
                    <a:cubicBezTo>
                      <a:pt x="4226" y="20626"/>
                      <a:pt x="0" y="11391"/>
                      <a:pt x="0" y="0"/>
                    </a:cubicBezTo>
                    <a:lnTo>
                      <a:pt x="2015" y="0"/>
                    </a:lnTo>
                    <a:cubicBezTo>
                      <a:pt x="2015" y="11391"/>
                      <a:pt x="6240" y="20626"/>
                      <a:pt x="11453" y="20626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2000">
                    <a:solidFill>
                      <a:schemeClr val="accent3">
                        <a:lumOff val="44000"/>
                      </a:schemeClr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29" name="Forma"/>
              <p:cNvSpPr/>
              <p:nvPr/>
            </p:nvSpPr>
            <p:spPr>
              <a:xfrm rot="16782433">
                <a:off x="-31720" y="494339"/>
                <a:ext cx="460469" cy="3240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801" y="21600"/>
                    </a:moveTo>
                    <a:cubicBezTo>
                      <a:pt x="7970" y="21600"/>
                      <a:pt x="0" y="11929"/>
                      <a:pt x="0" y="0"/>
                    </a:cubicBezTo>
                    <a:lnTo>
                      <a:pt x="3799" y="0"/>
                    </a:lnTo>
                    <a:cubicBezTo>
                      <a:pt x="3799" y="11929"/>
                      <a:pt x="11769" y="21600"/>
                      <a:pt x="21600" y="21600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2000">
                    <a:solidFill>
                      <a:schemeClr val="accent3">
                        <a:lumOff val="44000"/>
                      </a:schemeClr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30" name="Linea"/>
              <p:cNvSpPr/>
              <p:nvPr/>
            </p:nvSpPr>
            <p:spPr>
              <a:xfrm rot="16782433">
                <a:off x="-201297" y="293290"/>
                <a:ext cx="868408" cy="3240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46" y="21477"/>
                    </a:moveTo>
                    <a:lnTo>
                      <a:pt x="10446" y="21477"/>
                    </a:lnTo>
                    <a:cubicBezTo>
                      <a:pt x="14355" y="20516"/>
                      <a:pt x="17595" y="14112"/>
                      <a:pt x="18578" y="5400"/>
                    </a:cubicBezTo>
                    <a:lnTo>
                      <a:pt x="17570" y="5400"/>
                    </a:lnTo>
                    <a:lnTo>
                      <a:pt x="19885" y="0"/>
                    </a:lnTo>
                    <a:lnTo>
                      <a:pt x="21600" y="5400"/>
                    </a:lnTo>
                    <a:lnTo>
                      <a:pt x="20592" y="5400"/>
                    </a:lnTo>
                    <a:cubicBezTo>
                      <a:pt x="19516" y="14937"/>
                      <a:pt x="15757" y="21600"/>
                      <a:pt x="11453" y="21600"/>
                    </a:cubicBezTo>
                    <a:lnTo>
                      <a:pt x="9439" y="21600"/>
                    </a:lnTo>
                    <a:cubicBezTo>
                      <a:pt x="4226" y="21600"/>
                      <a:pt x="0" y="11929"/>
                      <a:pt x="0" y="0"/>
                    </a:cubicBezTo>
                    <a:lnTo>
                      <a:pt x="2015" y="0"/>
                    </a:lnTo>
                    <a:cubicBezTo>
                      <a:pt x="2015" y="11929"/>
                      <a:pt x="6240" y="21600"/>
                      <a:pt x="11453" y="21600"/>
                    </a:cubicBezTo>
                  </a:path>
                </a:pathLst>
              </a:custGeom>
              <a:noFill/>
              <a:ln w="9525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2000">
                    <a:solidFill>
                      <a:schemeClr val="accent3">
                        <a:lumOff val="44000"/>
                      </a:schemeClr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32" grpId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Rectangle 4"/>
          <p:cNvSpPr txBox="1"/>
          <p:nvPr>
            <p:ph type="title"/>
          </p:nvPr>
        </p:nvSpPr>
        <p:spPr>
          <a:xfrm>
            <a:off x="385765" y="115889"/>
            <a:ext cx="8434387" cy="1512888"/>
          </a:xfrm>
          <a:prstGeom prst="rect">
            <a:avLst/>
          </a:prstGeom>
          <a:ln w="28575">
            <a:solidFill>
              <a:srgbClr val="FFFF00"/>
            </a:solidFill>
            <a:miter lim="800000"/>
          </a:ln>
        </p:spPr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pPr/>
            <a:r>
              <a:t>Basi molecolari della trasformazione neoplastica</a:t>
            </a:r>
          </a:p>
        </p:txBody>
      </p:sp>
      <p:sp>
        <p:nvSpPr>
          <p:cNvPr id="635" name="Rectangle 2"/>
          <p:cNvSpPr txBox="1"/>
          <p:nvPr/>
        </p:nvSpPr>
        <p:spPr>
          <a:xfrm>
            <a:off x="117157" y="2133601"/>
            <a:ext cx="8873174" cy="3845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42900" indent="-342900" algn="just">
              <a:lnSpc>
                <a:spcPct val="85000"/>
              </a:lnSpc>
              <a:spcBef>
                <a:spcPts val="700"/>
              </a:spcBef>
              <a:buSzPct val="100000"/>
              <a:buChar char="•"/>
              <a:defRPr sz="3200">
                <a:solidFill>
                  <a:schemeClr val="accent3">
                    <a:lumOff val="44000"/>
                  </a:schemeClr>
                </a:solidFill>
              </a:defRPr>
            </a:pPr>
            <a:r>
              <a:t>Comparsa di una </a:t>
            </a:r>
            <a:r>
              <a:rPr>
                <a:solidFill>
                  <a:srgbClr val="FFFF00"/>
                </a:solidFill>
              </a:rPr>
              <a:t>lesione</a:t>
            </a:r>
            <a:r>
              <a:t> al DNA </a:t>
            </a:r>
            <a:r>
              <a:rPr>
                <a:solidFill>
                  <a:srgbClr val="FFFF00"/>
                </a:solidFill>
              </a:rPr>
              <a:t>non letale</a:t>
            </a:r>
          </a:p>
          <a:p>
            <a:pPr marL="342900" indent="-342900" algn="just">
              <a:lnSpc>
                <a:spcPct val="85000"/>
              </a:lnSpc>
              <a:spcBef>
                <a:spcPts val="700"/>
              </a:spcBef>
              <a:buSzPct val="100000"/>
              <a:buChar char="•"/>
              <a:defRPr sz="2000">
                <a:solidFill>
                  <a:schemeClr val="accent3">
                    <a:lumOff val="44000"/>
                  </a:schemeClr>
                </a:solidFill>
              </a:defRPr>
            </a:pPr>
          </a:p>
          <a:p>
            <a:pPr marL="342900" indent="-342900" algn="just">
              <a:lnSpc>
                <a:spcPct val="85000"/>
              </a:lnSpc>
              <a:spcBef>
                <a:spcPts val="700"/>
              </a:spcBef>
              <a:buSzPct val="100000"/>
              <a:buChar char="•"/>
              <a:defRPr sz="3200">
                <a:solidFill>
                  <a:srgbClr val="FFFF00"/>
                </a:solidFill>
              </a:defRPr>
            </a:pPr>
            <a:r>
              <a:t>Espansione clonale</a:t>
            </a:r>
            <a:r>
              <a:rPr>
                <a:solidFill>
                  <a:schemeClr val="accent3">
                    <a:lumOff val="44000"/>
                  </a:schemeClr>
                </a:solidFill>
              </a:rPr>
              <a:t> della cellula progenitrice che ha subìto il danno genomico</a:t>
            </a:r>
          </a:p>
          <a:p>
            <a:pPr marL="342900" indent="-342900" algn="just">
              <a:lnSpc>
                <a:spcPct val="85000"/>
              </a:lnSpc>
              <a:spcBef>
                <a:spcPts val="700"/>
              </a:spcBef>
              <a:buSzPct val="100000"/>
              <a:buChar char="•"/>
              <a:defRPr sz="2000">
                <a:solidFill>
                  <a:schemeClr val="accent3">
                    <a:lumOff val="44000"/>
                  </a:schemeClr>
                </a:solidFill>
              </a:defRPr>
            </a:pPr>
          </a:p>
          <a:p>
            <a:pPr marL="342900" indent="-342900" algn="just">
              <a:lnSpc>
                <a:spcPct val="85000"/>
              </a:lnSpc>
              <a:spcBef>
                <a:spcPts val="700"/>
              </a:spcBef>
              <a:buSzPct val="100000"/>
              <a:buChar char="•"/>
              <a:defRPr sz="3200">
                <a:solidFill>
                  <a:schemeClr val="accent3">
                    <a:lumOff val="44000"/>
                  </a:schemeClr>
                </a:solidFill>
              </a:defRPr>
            </a:pPr>
            <a:r>
              <a:t>Lo sviluppo di una neoplasia è un </a:t>
            </a:r>
            <a:r>
              <a:rPr b="1">
                <a:solidFill>
                  <a:srgbClr val="FFFF00"/>
                </a:solidFill>
              </a:rPr>
              <a:t>processo multifasico</a:t>
            </a:r>
            <a:r>
              <a:t> sia a livello genotipico (accumulo di lesioni genetiche) che a livello fenotipico (alterazioni morfo-funzionali)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7" dur="500"/>
                                        <p:tgtEl>
                                          <p:spTgt spid="6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10" dur="500"/>
                                        <p:tgtEl>
                                          <p:spTgt spid="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Class="entr" nodeType="after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14" dur="500"/>
                                        <p:tgtEl>
                                          <p:spTgt spid="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19" dur="500"/>
                                        <p:tgtEl>
                                          <p:spTgt spid="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Class="entr" nodeType="after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23" dur="500"/>
                                        <p:tgtEl>
                                          <p:spTgt spid="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28" dur="500"/>
                                        <p:tgtEl>
                                          <p:spTgt spid="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635" grpId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9" name="Gruppo 3"/>
          <p:cNvGrpSpPr/>
          <p:nvPr/>
        </p:nvGrpSpPr>
        <p:grpSpPr>
          <a:xfrm>
            <a:off x="-580" y="0"/>
            <a:ext cx="9036630" cy="6813550"/>
            <a:chOff x="107370" y="0"/>
            <a:chExt cx="9036629" cy="6813550"/>
          </a:xfrm>
        </p:grpSpPr>
        <p:pic>
          <p:nvPicPr>
            <p:cNvPr id="637" name="Picture 2" descr="Picture 2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17773" b="0"/>
            <a:stretch>
              <a:fillRect/>
            </a:stretch>
          </p:blipFill>
          <p:spPr>
            <a:xfrm>
              <a:off x="107370" y="0"/>
              <a:ext cx="9036630" cy="68135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8" name="Picture 8" descr="Picture 8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26817" y="4234068"/>
              <a:ext cx="2857183" cy="23908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1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925" y="0"/>
            <a:ext cx="6180138" cy="6813550"/>
          </a:xfrm>
          <a:prstGeom prst="rect">
            <a:avLst/>
          </a:prstGeom>
          <a:ln w="12700">
            <a:miter lim="400000"/>
          </a:ln>
        </p:spPr>
      </p:pic>
      <p:sp>
        <p:nvSpPr>
          <p:cNvPr id="642" name="Text Box 7"/>
          <p:cNvSpPr txBox="1"/>
          <p:nvPr/>
        </p:nvSpPr>
        <p:spPr>
          <a:xfrm>
            <a:off x="4716462" y="98425"/>
            <a:ext cx="4248151" cy="930707"/>
          </a:xfrm>
          <a:prstGeom prst="rect">
            <a:avLst/>
          </a:prstGeom>
          <a:solidFill>
            <a:srgbClr val="A0FEE8"/>
          </a:solidFill>
          <a:ln w="38100">
            <a:solidFill>
              <a:srgbClr val="FF0000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just">
              <a:spcBef>
                <a:spcPts val="1600"/>
              </a:spcBef>
              <a:defRPr sz="2800"/>
            </a:lvl1pPr>
          </a:lstStyle>
          <a:p>
            <a:pPr/>
            <a:r>
              <a:t>Simplified scheme of the molecular basis of cancer</a:t>
            </a:r>
          </a:p>
        </p:txBody>
      </p:sp>
      <p:sp>
        <p:nvSpPr>
          <p:cNvPr id="643" name="Rectangle 8"/>
          <p:cNvSpPr/>
          <p:nvPr/>
        </p:nvSpPr>
        <p:spPr>
          <a:xfrm>
            <a:off x="2195515" y="1196975"/>
            <a:ext cx="1584326" cy="647700"/>
          </a:xfrm>
          <a:prstGeom prst="rect">
            <a:avLst/>
          </a:prstGeom>
          <a:ln w="38100">
            <a:solidFill>
              <a:srgbClr val="FF0066"/>
            </a:solidFill>
            <a:miter/>
          </a:ln>
        </p:spPr>
        <p:txBody>
          <a:bodyPr lIns="45719" rIns="45719" anchor="ctr"/>
          <a:lstStyle/>
          <a:p>
            <a:pPr>
              <a:defRPr sz="2000">
                <a:solidFill>
                  <a:schemeClr val="accent3">
                    <a:lumOff val="44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644" name="Rectangle 9"/>
          <p:cNvSpPr/>
          <p:nvPr/>
        </p:nvSpPr>
        <p:spPr>
          <a:xfrm>
            <a:off x="2195515" y="2781300"/>
            <a:ext cx="1584326" cy="719139"/>
          </a:xfrm>
          <a:prstGeom prst="rect">
            <a:avLst/>
          </a:prstGeom>
          <a:ln w="38100">
            <a:solidFill>
              <a:srgbClr val="FF0066"/>
            </a:solidFill>
            <a:miter/>
          </a:ln>
        </p:spPr>
        <p:txBody>
          <a:bodyPr lIns="45719" rIns="45719" anchor="ctr"/>
          <a:lstStyle/>
          <a:p>
            <a:pPr>
              <a:defRPr sz="2000">
                <a:solidFill>
                  <a:schemeClr val="accent3">
                    <a:lumOff val="44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645" name="Rectangle 10"/>
          <p:cNvSpPr/>
          <p:nvPr/>
        </p:nvSpPr>
        <p:spPr>
          <a:xfrm>
            <a:off x="611190" y="2781300"/>
            <a:ext cx="1584326" cy="719139"/>
          </a:xfrm>
          <a:prstGeom prst="rect">
            <a:avLst/>
          </a:prstGeom>
          <a:ln w="38100">
            <a:solidFill>
              <a:srgbClr val="FF0066"/>
            </a:solidFill>
            <a:miter/>
          </a:ln>
        </p:spPr>
        <p:txBody>
          <a:bodyPr lIns="45719" rIns="45719" anchor="ctr"/>
          <a:lstStyle/>
          <a:p>
            <a:pPr>
              <a:defRPr sz="2000">
                <a:solidFill>
                  <a:schemeClr val="accent3">
                    <a:lumOff val="44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646" name="Rectangle 11"/>
          <p:cNvSpPr/>
          <p:nvPr/>
        </p:nvSpPr>
        <p:spPr>
          <a:xfrm>
            <a:off x="3779839" y="2781300"/>
            <a:ext cx="1584326" cy="719139"/>
          </a:xfrm>
          <a:prstGeom prst="rect">
            <a:avLst/>
          </a:prstGeom>
          <a:ln w="38100">
            <a:solidFill>
              <a:srgbClr val="FF0066"/>
            </a:solidFill>
            <a:miter/>
          </a:ln>
        </p:spPr>
        <p:txBody>
          <a:bodyPr lIns="45719" rIns="45719" anchor="ctr"/>
          <a:lstStyle/>
          <a:p>
            <a:pPr>
              <a:defRPr sz="2000">
                <a:solidFill>
                  <a:schemeClr val="accent3">
                    <a:lumOff val="44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Rectangle 2"/>
          <p:cNvSpPr txBox="1"/>
          <p:nvPr>
            <p:ph type="title" idx="4294967295"/>
          </p:nvPr>
        </p:nvSpPr>
        <p:spPr>
          <a:xfrm>
            <a:off x="395289" y="44450"/>
            <a:ext cx="8353426" cy="1081088"/>
          </a:xfrm>
          <a:prstGeom prst="rect">
            <a:avLst/>
          </a:prstGeom>
        </p:spPr>
        <p:txBody>
          <a:bodyPr/>
          <a:lstStyle>
            <a:lvl1pPr defTabSz="877823">
              <a:defRPr sz="3455">
                <a:solidFill>
                  <a:srgbClr val="FFFF00"/>
                </a:solidFill>
              </a:defRPr>
            </a:lvl1pPr>
          </a:lstStyle>
          <a:p>
            <a:pPr/>
            <a:r>
              <a:t>Principali categorie di geni coinvolti nella trasformazione neoplastica</a:t>
            </a:r>
          </a:p>
        </p:txBody>
      </p:sp>
      <p:sp>
        <p:nvSpPr>
          <p:cNvPr id="649" name="Rectangle 3"/>
          <p:cNvSpPr txBox="1"/>
          <p:nvPr>
            <p:ph type="body" idx="4294967295"/>
          </p:nvPr>
        </p:nvSpPr>
        <p:spPr>
          <a:xfrm>
            <a:off x="34925" y="1341439"/>
            <a:ext cx="9074150" cy="3265489"/>
          </a:xfrm>
          <a:prstGeom prst="rect">
            <a:avLst/>
          </a:prstGeom>
          <a:solidFill>
            <a:schemeClr val="accent3">
              <a:lumOff val="44000"/>
            </a:schemeClr>
          </a:solidFill>
        </p:spPr>
        <p:txBody>
          <a:bodyPr/>
          <a:lstStyle/>
          <a:p>
            <a:pPr marL="336042" indent="-336042" algn="just" defTabSz="896111">
              <a:spcBef>
                <a:spcPts val="800"/>
              </a:spcBef>
              <a:defRPr sz="3528"/>
            </a:pPr>
            <a:r>
              <a:t>Geni</a:t>
            </a:r>
            <a:r>
              <a:rPr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promotori</a:t>
            </a:r>
            <a:r>
              <a:rPr>
                <a:solidFill>
                  <a:srgbClr val="FF0000"/>
                </a:solidFill>
              </a:rPr>
              <a:t> </a:t>
            </a:r>
            <a:r>
              <a:t>della crescita</a:t>
            </a:r>
          </a:p>
          <a:p>
            <a:pPr marL="336042" indent="-336042" algn="just" defTabSz="896111">
              <a:defRPr sz="1176">
                <a:solidFill>
                  <a:srgbClr val="FF0000"/>
                </a:solidFill>
              </a:defRPr>
            </a:pPr>
          </a:p>
          <a:p>
            <a:pPr marL="336042" indent="-336042" algn="just" defTabSz="896111">
              <a:spcBef>
                <a:spcPts val="800"/>
              </a:spcBef>
              <a:defRPr sz="3528"/>
            </a:pPr>
            <a:r>
              <a:t>Geni</a:t>
            </a:r>
            <a:r>
              <a:rPr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soppressori</a:t>
            </a:r>
            <a:r>
              <a:rPr>
                <a:solidFill>
                  <a:srgbClr val="FF0000"/>
                </a:solidFill>
              </a:rPr>
              <a:t> </a:t>
            </a:r>
            <a:r>
              <a:t>della crescita</a:t>
            </a:r>
          </a:p>
          <a:p>
            <a:pPr marL="336042" indent="-336042" algn="just" defTabSz="896111">
              <a:defRPr sz="1176">
                <a:solidFill>
                  <a:srgbClr val="FF0000"/>
                </a:solidFill>
              </a:defRPr>
            </a:pPr>
          </a:p>
          <a:p>
            <a:pPr marL="336042" indent="-336042" algn="just" defTabSz="896111">
              <a:spcBef>
                <a:spcPts val="800"/>
              </a:spcBef>
              <a:defRPr sz="3528"/>
            </a:pPr>
            <a:r>
              <a:t>Geni coinvolti nella </a:t>
            </a:r>
            <a:r>
              <a:rPr b="1">
                <a:solidFill>
                  <a:srgbClr val="FF0000"/>
                </a:solidFill>
              </a:rPr>
              <a:t>riparazione del DNA</a:t>
            </a:r>
            <a:endParaRPr b="1">
              <a:solidFill>
                <a:srgbClr val="FF0000"/>
              </a:solidFill>
            </a:endParaRPr>
          </a:p>
          <a:p>
            <a:pPr marL="336042" indent="-336042" algn="just" defTabSz="896111">
              <a:defRPr sz="1176">
                <a:solidFill>
                  <a:srgbClr val="FF0000"/>
                </a:solidFill>
              </a:defRPr>
            </a:pPr>
          </a:p>
          <a:p>
            <a:pPr marL="336042" indent="-336042" algn="just" defTabSz="896111">
              <a:spcBef>
                <a:spcPts val="800"/>
              </a:spcBef>
              <a:defRPr sz="3528"/>
            </a:pPr>
            <a:r>
              <a:t>Geni che regolano </a:t>
            </a:r>
            <a:r>
              <a:rPr>
                <a:solidFill>
                  <a:srgbClr val="FF0000"/>
                </a:solidFill>
              </a:rPr>
              <a:t>l’</a:t>
            </a:r>
            <a:r>
              <a:rPr b="1">
                <a:solidFill>
                  <a:srgbClr val="FF0000"/>
                </a:solidFill>
              </a:rPr>
              <a:t>apoptosi</a:t>
            </a:r>
          </a:p>
        </p:txBody>
      </p:sp>
      <p:sp>
        <p:nvSpPr>
          <p:cNvPr id="650" name="CasellaDiTesto 1"/>
          <p:cNvSpPr txBox="1"/>
          <p:nvPr/>
        </p:nvSpPr>
        <p:spPr>
          <a:xfrm>
            <a:off x="80647" y="4822826"/>
            <a:ext cx="8909685" cy="10179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just">
              <a:defRPr sz="32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/>
            <a:r>
              <a:t>Mutazioni in queste categorie di geni hanno un ruolo fondamentale nell’insorgenza del cancro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4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64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500"/>
                                        <p:tgtEl>
                                          <p:spTgt spid="6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500"/>
                                        <p:tgtEl>
                                          <p:spTgt spid="6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500"/>
                                        <p:tgtEl>
                                          <p:spTgt spid="6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6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500"/>
                                        <p:tgtEl>
                                          <p:spTgt spid="6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6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0" dur="500"/>
                                        <p:tgtEl>
                                          <p:spTgt spid="6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6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5" dur="500"/>
                                        <p:tgtEl>
                                          <p:spTgt spid="6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6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0" dur="500"/>
                                        <p:tgtEl>
                                          <p:spTgt spid="6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5" dur="50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649" grpId="1"/>
      <p:bldP build="whole" bldLvl="1" animBg="1" rev="0" advAuto="0" spid="650" grpId="2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Titolo 1"/>
          <p:cNvSpPr txBox="1"/>
          <p:nvPr>
            <p:ph type="title"/>
          </p:nvPr>
        </p:nvSpPr>
        <p:spPr>
          <a:xfrm>
            <a:off x="395288" y="44452"/>
            <a:ext cx="8229601" cy="576263"/>
          </a:xfrm>
          <a:prstGeom prst="rect">
            <a:avLst/>
          </a:prstGeom>
        </p:spPr>
        <p:txBody>
          <a:bodyPr/>
          <a:lstStyle>
            <a:lvl1pPr defTabSz="832104">
              <a:defRPr sz="3458">
                <a:solidFill>
                  <a:srgbClr val="FFFF00"/>
                </a:solidFill>
              </a:defRPr>
            </a:lvl1pPr>
          </a:lstStyle>
          <a:p>
            <a:pPr/>
            <a:r>
              <a:t>Mutazioni «driver» e «passenger»</a:t>
            </a:r>
          </a:p>
        </p:txBody>
      </p:sp>
      <p:sp>
        <p:nvSpPr>
          <p:cNvPr id="653" name="Segnaposto contenuto 2"/>
          <p:cNvSpPr txBox="1"/>
          <p:nvPr>
            <p:ph type="body" idx="1"/>
          </p:nvPr>
        </p:nvSpPr>
        <p:spPr>
          <a:xfrm>
            <a:off x="0" y="1124469"/>
            <a:ext cx="9144000" cy="5184852"/>
          </a:xfrm>
          <a:prstGeom prst="rect">
            <a:avLst/>
          </a:prstGeom>
        </p:spPr>
        <p:txBody>
          <a:bodyPr/>
          <a:lstStyle/>
          <a:p>
            <a:pPr algn="just">
              <a:spcBef>
                <a:spcPts val="600"/>
              </a:spcBef>
              <a:defRPr sz="2600">
                <a:solidFill>
                  <a:schemeClr val="accent3">
                    <a:lumOff val="44000"/>
                  </a:schemeClr>
                </a:solidFill>
              </a:defRPr>
            </a:pPr>
            <a:r>
              <a:t>Le mutazioni </a:t>
            </a:r>
            <a:r>
              <a:rPr b="1" u="sng">
                <a:solidFill>
                  <a:srgbClr val="FFFF00"/>
                </a:solidFill>
              </a:rPr>
              <a:t>driver</a:t>
            </a:r>
            <a:r>
              <a:t> si verificano nella regione codificante o regolatoria di </a:t>
            </a:r>
            <a:r>
              <a:rPr>
                <a:solidFill>
                  <a:srgbClr val="FFFF00"/>
                </a:solidFill>
              </a:rPr>
              <a:t>geni associati allo sviluppo neoplastico</a:t>
            </a:r>
            <a:r>
              <a:t> (driver genes) che hanno un ruolo </a:t>
            </a:r>
            <a:r>
              <a:rPr>
                <a:solidFill>
                  <a:srgbClr val="FFFF00"/>
                </a:solidFill>
              </a:rPr>
              <a:t>fondamentale</a:t>
            </a:r>
            <a:r>
              <a:t> nelle fasi di </a:t>
            </a:r>
            <a:r>
              <a:rPr>
                <a:solidFill>
                  <a:srgbClr val="FFFF00"/>
                </a:solidFill>
              </a:rPr>
              <a:t>iniziazione</a:t>
            </a:r>
            <a:r>
              <a:t> e di mantenimento della </a:t>
            </a:r>
            <a:r>
              <a:rPr>
                <a:solidFill>
                  <a:srgbClr val="FFFF00"/>
                </a:solidFill>
              </a:rPr>
              <a:t>crescita</a:t>
            </a:r>
            <a:r>
              <a:t> fino alla </a:t>
            </a:r>
            <a:r>
              <a:rPr>
                <a:solidFill>
                  <a:srgbClr val="FFFF00"/>
                </a:solidFill>
              </a:rPr>
              <a:t>progressione</a:t>
            </a:r>
          </a:p>
          <a:p>
            <a:pPr algn="just">
              <a:defRPr sz="2600" u="sng">
                <a:solidFill>
                  <a:schemeClr val="accent3">
                    <a:lumOff val="44000"/>
                  </a:schemeClr>
                </a:solidFill>
              </a:defRPr>
            </a:pPr>
          </a:p>
          <a:p>
            <a:pPr algn="just">
              <a:spcBef>
                <a:spcPts val="600"/>
              </a:spcBef>
              <a:defRPr sz="2600" u="sng">
                <a:solidFill>
                  <a:schemeClr val="accent3">
                    <a:lumOff val="44000"/>
                  </a:schemeClr>
                </a:solidFill>
              </a:defRPr>
            </a:pPr>
            <a:r>
              <a:t>in media</a:t>
            </a:r>
            <a:r>
              <a:rPr u="none"/>
              <a:t> un tumore presenta  4-8 mutazioni driver; in linea generale, sono mutazioni </a:t>
            </a:r>
            <a:r>
              <a:rPr u="none">
                <a:solidFill>
                  <a:srgbClr val="FFFF00"/>
                </a:solidFill>
              </a:rPr>
              <a:t>acquisite</a:t>
            </a:r>
            <a:r>
              <a:rPr u="none"/>
              <a:t> ma </a:t>
            </a:r>
            <a:r>
              <a:rPr u="none">
                <a:solidFill>
                  <a:srgbClr val="FFFF00"/>
                </a:solidFill>
              </a:rPr>
              <a:t>alcune</a:t>
            </a:r>
            <a:r>
              <a:rPr u="none"/>
              <a:t> possono venir </a:t>
            </a:r>
            <a:r>
              <a:rPr u="none">
                <a:solidFill>
                  <a:srgbClr val="FFFF00"/>
                </a:solidFill>
              </a:rPr>
              <a:t>ereditate</a:t>
            </a:r>
            <a:r>
              <a:rPr u="none"/>
              <a:t> (</a:t>
            </a:r>
            <a:r>
              <a:rPr u="none">
                <a:solidFill>
                  <a:srgbClr val="FFFF00"/>
                </a:solidFill>
              </a:rPr>
              <a:t>predisposizione</a:t>
            </a:r>
            <a:r>
              <a:rPr u="none"/>
              <a:t>) </a:t>
            </a:r>
            <a:endParaRPr u="none"/>
          </a:p>
          <a:p>
            <a:pPr algn="just">
              <a:defRPr sz="1000">
                <a:solidFill>
                  <a:schemeClr val="accent3">
                    <a:lumOff val="44000"/>
                  </a:schemeClr>
                </a:solidFill>
              </a:defRPr>
            </a:pPr>
          </a:p>
          <a:p>
            <a:pPr algn="just">
              <a:defRPr sz="1000">
                <a:solidFill>
                  <a:srgbClr val="FFFF00"/>
                </a:solidFill>
              </a:defRPr>
            </a:pPr>
          </a:p>
          <a:p>
            <a:pPr algn="just">
              <a:spcBef>
                <a:spcPts val="600"/>
              </a:spcBef>
              <a:defRPr sz="2600">
                <a:solidFill>
                  <a:srgbClr val="FFFF00"/>
                </a:solidFill>
              </a:defRPr>
            </a:pPr>
            <a:r>
              <a:t>Esempi</a:t>
            </a:r>
            <a:r>
              <a:rPr>
                <a:solidFill>
                  <a:schemeClr val="accent3">
                    <a:lumOff val="44000"/>
                  </a:schemeClr>
                </a:solidFill>
              </a:rPr>
              <a:t> di geni coinvolti da mutazioni driver: </a:t>
            </a:r>
            <a:r>
              <a:t>APC</a:t>
            </a:r>
            <a:r>
              <a:rPr>
                <a:solidFill>
                  <a:schemeClr val="accent3">
                    <a:lumOff val="44000"/>
                  </a:schemeClr>
                </a:solidFill>
              </a:rPr>
              <a:t>, ras, </a:t>
            </a:r>
            <a:r>
              <a:t>TP53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65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500"/>
                                        <p:tgtEl>
                                          <p:spTgt spid="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6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4" dur="500"/>
                                        <p:tgtEl>
                                          <p:spTgt spid="6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9" dur="500"/>
                                        <p:tgtEl>
                                          <p:spTgt spid="6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6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4" dur="500"/>
                                        <p:tgtEl>
                                          <p:spTgt spid="6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6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9" dur="500"/>
                                        <p:tgtEl>
                                          <p:spTgt spid="6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6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4" dur="500"/>
                                        <p:tgtEl>
                                          <p:spTgt spid="6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653" grpId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Titolo 1"/>
          <p:cNvSpPr txBox="1"/>
          <p:nvPr>
            <p:ph type="title"/>
          </p:nvPr>
        </p:nvSpPr>
        <p:spPr>
          <a:xfrm>
            <a:off x="457200" y="-157164"/>
            <a:ext cx="8229600" cy="777878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FFFF00"/>
                </a:solidFill>
              </a:defRPr>
            </a:lvl1pPr>
          </a:lstStyle>
          <a:p>
            <a:pPr/>
            <a:r>
              <a:t>Mutazioni «passenger»</a:t>
            </a:r>
          </a:p>
        </p:txBody>
      </p:sp>
      <p:sp>
        <p:nvSpPr>
          <p:cNvPr id="656" name="Segnaposto contenuto 2"/>
          <p:cNvSpPr txBox="1"/>
          <p:nvPr>
            <p:ph type="body" idx="1"/>
          </p:nvPr>
        </p:nvSpPr>
        <p:spPr>
          <a:xfrm>
            <a:off x="34924" y="764703"/>
            <a:ext cx="9037640" cy="5760642"/>
          </a:xfrm>
          <a:prstGeom prst="rect">
            <a:avLst/>
          </a:prstGeom>
        </p:spPr>
        <p:txBody>
          <a:bodyPr/>
          <a:lstStyle/>
          <a:p>
            <a:pPr algn="just">
              <a:spcBef>
                <a:spcPts val="500"/>
              </a:spcBef>
              <a:defRPr sz="2400">
                <a:solidFill>
                  <a:schemeClr val="accent3">
                    <a:lumOff val="44000"/>
                  </a:schemeClr>
                </a:solidFill>
              </a:defRPr>
            </a:pPr>
            <a:r>
              <a:t>Le  mutazioni  </a:t>
            </a:r>
            <a:r>
              <a:rPr>
                <a:solidFill>
                  <a:srgbClr val="FFFF00"/>
                </a:solidFill>
              </a:rPr>
              <a:t>passenger</a:t>
            </a:r>
            <a:r>
              <a:t>  cadono  sia  a  livello  di  </a:t>
            </a:r>
            <a:r>
              <a:rPr>
                <a:solidFill>
                  <a:srgbClr val="FFFF00"/>
                </a:solidFill>
              </a:rPr>
              <a:t>regioni  codificanti  che  non-codificanti; </a:t>
            </a:r>
            <a:r>
              <a:t>sono mutazioni </a:t>
            </a:r>
            <a:r>
              <a:rPr b="1" u="sng">
                <a:solidFill>
                  <a:srgbClr val="FFFF00"/>
                </a:solidFill>
              </a:rPr>
              <a:t>acquisite</a:t>
            </a:r>
            <a:r>
              <a:t>; non  conferiscono  alle  cellule  tumorali</a:t>
            </a:r>
            <a:r>
              <a:rPr>
                <a:solidFill>
                  <a:srgbClr val="FFFF00"/>
                </a:solidFill>
              </a:rPr>
              <a:t>  alcun  vantaggio  </a:t>
            </a:r>
            <a:r>
              <a:t>in termini   di   </a:t>
            </a:r>
            <a:r>
              <a:rPr>
                <a:solidFill>
                  <a:srgbClr val="FFFF00"/>
                </a:solidFill>
              </a:rPr>
              <a:t>crescita   e   sopravvivenza</a:t>
            </a:r>
          </a:p>
          <a:p>
            <a:pPr marL="0" indent="0" algn="just">
              <a:buSzTx/>
              <a:buNone/>
              <a:defRPr sz="1000">
                <a:solidFill>
                  <a:schemeClr val="accent3">
                    <a:lumOff val="44000"/>
                  </a:schemeClr>
                </a:solidFill>
              </a:defRPr>
            </a:pPr>
          </a:p>
          <a:p>
            <a:pPr algn="just">
              <a:spcBef>
                <a:spcPts val="500"/>
              </a:spcBef>
              <a:defRPr sz="2400">
                <a:solidFill>
                  <a:schemeClr val="accent3">
                    <a:lumOff val="44000"/>
                  </a:schemeClr>
                </a:solidFill>
              </a:defRPr>
            </a:pPr>
            <a:r>
              <a:t>Sono mutazioni che emergono come </a:t>
            </a:r>
            <a:r>
              <a:rPr>
                <a:solidFill>
                  <a:srgbClr val="FFFF00"/>
                </a:solidFill>
              </a:rPr>
              <a:t>conseguenza dell’instabilità genomca</a:t>
            </a:r>
            <a:r>
              <a:t> del tumore e </a:t>
            </a:r>
            <a:r>
              <a:rPr u="sng"/>
              <a:t>non hanno</a:t>
            </a:r>
            <a:r>
              <a:t> un ruolo fondamentale </a:t>
            </a:r>
            <a:r>
              <a:rPr>
                <a:solidFill>
                  <a:srgbClr val="FFFF00"/>
                </a:solidFill>
              </a:rPr>
              <a:t>nella sua insorgenza</a:t>
            </a:r>
            <a:r>
              <a:t>, ma piuttosto nella sua </a:t>
            </a:r>
            <a:r>
              <a:rPr>
                <a:solidFill>
                  <a:srgbClr val="FFFF00"/>
                </a:solidFill>
              </a:rPr>
              <a:t>evoluzione</a:t>
            </a:r>
            <a:endParaRPr>
              <a:solidFill>
                <a:srgbClr val="FFFF00"/>
              </a:solidFill>
            </a:endParaRPr>
          </a:p>
          <a:p>
            <a:pPr algn="just">
              <a:defRPr sz="1000">
                <a:solidFill>
                  <a:schemeClr val="accent3">
                    <a:lumOff val="44000"/>
                  </a:schemeClr>
                </a:solidFill>
              </a:defRPr>
            </a:pPr>
          </a:p>
          <a:p>
            <a:pPr marL="401638" indent="-338138" algn="just">
              <a:spcBef>
                <a:spcPts val="500"/>
              </a:spcBef>
              <a:defRPr sz="2400">
                <a:solidFill>
                  <a:srgbClr val="FFFF00"/>
                </a:solidFill>
              </a:defRPr>
            </a:pPr>
            <a:r>
              <a:t>Migliaia</a:t>
            </a:r>
            <a:r>
              <a:rPr>
                <a:solidFill>
                  <a:schemeClr val="accent3">
                    <a:lumOff val="44000"/>
                  </a:schemeClr>
                </a:solidFill>
              </a:rPr>
              <a:t>   di   mutazioni   passenger vengono  identificate  nella  maggior  parte  dei  tumori</a:t>
            </a: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marL="401638" indent="-338138" algn="just">
              <a:defRPr sz="1000">
                <a:solidFill>
                  <a:schemeClr val="accent3">
                    <a:lumOff val="44000"/>
                  </a:schemeClr>
                </a:solidFill>
              </a:defRPr>
            </a:pPr>
          </a:p>
          <a:p>
            <a:pPr marL="401638" indent="-338138" algn="just">
              <a:spcBef>
                <a:spcPts val="500"/>
              </a:spcBef>
              <a:defRPr sz="2400">
                <a:solidFill>
                  <a:schemeClr val="accent3">
                    <a:lumOff val="44000"/>
                  </a:schemeClr>
                </a:solidFill>
              </a:defRPr>
            </a:pPr>
            <a:r>
              <a:t>In alcuni tipi di neoplasie, un </a:t>
            </a:r>
            <a:r>
              <a:rPr>
                <a:solidFill>
                  <a:srgbClr val="FFFF00"/>
                </a:solidFill>
              </a:rPr>
              <a:t>effetto deleterio</a:t>
            </a:r>
            <a:r>
              <a:t> delle mutazioni passenger è legato alla loro capacità di creare </a:t>
            </a:r>
            <a:r>
              <a:rPr>
                <a:solidFill>
                  <a:srgbClr val="FFFF00"/>
                </a:solidFill>
              </a:rPr>
              <a:t>varianti genetiche tumorali caratterizzate da resistenza alle terapie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6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500"/>
                                        <p:tgtEl>
                                          <p:spTgt spid="6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6" dur="500"/>
                                        <p:tgtEl>
                                          <p:spTgt spid="6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656" grpId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Titolo 1"/>
          <p:cNvSpPr txBox="1"/>
          <p:nvPr>
            <p:ph type="title"/>
          </p:nvPr>
        </p:nvSpPr>
        <p:spPr>
          <a:xfrm>
            <a:off x="250824" y="44450"/>
            <a:ext cx="8713790" cy="1143000"/>
          </a:xfrm>
          <a:prstGeom prst="rect">
            <a:avLst/>
          </a:prstGeom>
        </p:spPr>
        <p:txBody>
          <a:bodyPr/>
          <a:lstStyle>
            <a:lvl1pPr defTabSz="886968">
              <a:defRPr sz="3686">
                <a:solidFill>
                  <a:srgbClr val="FFFF00"/>
                </a:solidFill>
              </a:defRPr>
            </a:lvl1pPr>
          </a:lstStyle>
          <a:p>
            <a:pPr/>
            <a:r>
              <a:t>Development of cancer through stepwise accumulation of mutations</a:t>
            </a:r>
          </a:p>
        </p:txBody>
      </p:sp>
      <p:pic>
        <p:nvPicPr>
          <p:cNvPr id="659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950" y="1787525"/>
            <a:ext cx="8928100" cy="329723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62" name="Gruppo 5"/>
          <p:cNvGrpSpPr/>
          <p:nvPr/>
        </p:nvGrpSpPr>
        <p:grpSpPr>
          <a:xfrm>
            <a:off x="4975406" y="3500438"/>
            <a:ext cx="3038114" cy="2675369"/>
            <a:chOff x="0" y="0"/>
            <a:chExt cx="3038112" cy="2675368"/>
          </a:xfrm>
        </p:grpSpPr>
        <p:sp>
          <p:nvSpPr>
            <p:cNvPr id="660" name="CasellaDiTesto 2"/>
            <p:cNvSpPr txBox="1"/>
            <p:nvPr/>
          </p:nvSpPr>
          <p:spPr>
            <a:xfrm>
              <a:off x="-1" y="2160586"/>
              <a:ext cx="3038114" cy="514783"/>
            </a:xfrm>
            <a:prstGeom prst="rect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sz="2800">
                  <a:solidFill>
                    <a:schemeClr val="accent3">
                      <a:lumOff val="44000"/>
                    </a:schemeClr>
                  </a:solidFill>
                </a:defRPr>
              </a:lvl1pPr>
            </a:lstStyle>
            <a:p>
              <a:pPr/>
              <a:r>
                <a:t>genomic instability</a:t>
              </a:r>
            </a:p>
          </p:txBody>
        </p:sp>
        <p:sp>
          <p:nvSpPr>
            <p:cNvPr id="661" name="Connettore 2 4"/>
            <p:cNvSpPr/>
            <p:nvPr/>
          </p:nvSpPr>
          <p:spPr>
            <a:xfrm flipV="1">
              <a:off x="1520326" y="0"/>
              <a:ext cx="1" cy="2161046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663" name="Ovale 1"/>
          <p:cNvSpPr/>
          <p:nvPr/>
        </p:nvSpPr>
        <p:spPr>
          <a:xfrm>
            <a:off x="5076056" y="4365106"/>
            <a:ext cx="1512169" cy="719661"/>
          </a:xfrm>
          <a:prstGeom prst="ellipse">
            <a:avLst/>
          </a:prstGeom>
          <a:ln w="38100">
            <a:solidFill>
              <a:srgbClr val="FF0000"/>
            </a:solidFill>
          </a:ln>
        </p:spPr>
        <p:txBody>
          <a:bodyPr lIns="45719" rIns="45719"/>
          <a:lstStyle/>
          <a:p>
            <a:pPr>
              <a:defRPr sz="2000">
                <a:solidFill>
                  <a:schemeClr val="accent3">
                    <a:lumOff val="44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664" name="Ovale 7"/>
          <p:cNvSpPr/>
          <p:nvPr/>
        </p:nvSpPr>
        <p:spPr>
          <a:xfrm>
            <a:off x="4139951" y="3573016"/>
            <a:ext cx="936105" cy="504057"/>
          </a:xfrm>
          <a:prstGeom prst="ellipse">
            <a:avLst/>
          </a:prstGeom>
          <a:ln w="38100">
            <a:solidFill>
              <a:srgbClr val="FF0000"/>
            </a:solidFill>
          </a:ln>
        </p:spPr>
        <p:txBody>
          <a:bodyPr lIns="45719" rIns="45719"/>
          <a:lstStyle/>
          <a:p>
            <a:pPr>
              <a:defRPr sz="2000">
                <a:solidFill>
                  <a:schemeClr val="accent3">
                    <a:lumOff val="44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62" grpId="1"/>
      <p:bldP build="whole" bldLvl="1" animBg="1" rev="0" advAuto="0" spid="663" grpId="2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Rectangle 2"/>
          <p:cNvSpPr txBox="1"/>
          <p:nvPr>
            <p:ph type="title"/>
          </p:nvPr>
        </p:nvSpPr>
        <p:spPr>
          <a:xfrm>
            <a:off x="-71437" y="-12700"/>
            <a:ext cx="9251951" cy="777875"/>
          </a:xfrm>
          <a:prstGeom prst="rect">
            <a:avLst/>
          </a:prstGeom>
        </p:spPr>
        <p:txBody>
          <a:bodyPr/>
          <a:lstStyle>
            <a:lvl1pPr>
              <a:defRPr sz="3800">
                <a:solidFill>
                  <a:srgbClr val="FFFF00"/>
                </a:solidFill>
              </a:defRPr>
            </a:lvl1pPr>
          </a:lstStyle>
          <a:p>
            <a:pPr/>
            <a:r>
              <a:t>Lesioni genetiche attivanti i geni promotori  </a:t>
            </a:r>
          </a:p>
        </p:txBody>
      </p:sp>
      <p:pic>
        <p:nvPicPr>
          <p:cNvPr id="667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438" y="1268415"/>
            <a:ext cx="8964612" cy="5521326"/>
          </a:xfrm>
          <a:prstGeom prst="rect">
            <a:avLst/>
          </a:prstGeom>
          <a:ln w="12700">
            <a:miter lim="400000"/>
          </a:ln>
        </p:spPr>
      </p:pic>
      <p:sp>
        <p:nvSpPr>
          <p:cNvPr id="668" name="Rectangle 5"/>
          <p:cNvSpPr/>
          <p:nvPr/>
        </p:nvSpPr>
        <p:spPr>
          <a:xfrm>
            <a:off x="5759451" y="2132015"/>
            <a:ext cx="2233615" cy="1081088"/>
          </a:xfrm>
          <a:prstGeom prst="rect">
            <a:avLst/>
          </a:prstGeom>
          <a:ln w="57150">
            <a:solidFill>
              <a:srgbClr val="FF3300"/>
            </a:solidFill>
            <a:miter/>
          </a:ln>
        </p:spPr>
        <p:txBody>
          <a:bodyPr lIns="45719" rIns="45719" anchor="ctr"/>
          <a:lstStyle/>
          <a:p>
            <a:pPr>
              <a:defRPr sz="2000">
                <a:solidFill>
                  <a:schemeClr val="accent3">
                    <a:lumOff val="44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669" name="Rectangle 5"/>
          <p:cNvSpPr/>
          <p:nvPr/>
        </p:nvSpPr>
        <p:spPr>
          <a:xfrm>
            <a:off x="2409826" y="2133600"/>
            <a:ext cx="2017715" cy="1081088"/>
          </a:xfrm>
          <a:prstGeom prst="rect">
            <a:avLst/>
          </a:prstGeom>
          <a:ln w="57150">
            <a:solidFill>
              <a:srgbClr val="0066FF"/>
            </a:solidFill>
            <a:miter/>
          </a:ln>
        </p:spPr>
        <p:txBody>
          <a:bodyPr lIns="45719" rIns="45719" anchor="ctr"/>
          <a:lstStyle/>
          <a:p>
            <a:pPr>
              <a:defRPr sz="2000">
                <a:solidFill>
                  <a:schemeClr val="accent3">
                    <a:lumOff val="44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670" name="Rectangle 5"/>
          <p:cNvSpPr/>
          <p:nvPr/>
        </p:nvSpPr>
        <p:spPr>
          <a:xfrm>
            <a:off x="71438" y="2133600"/>
            <a:ext cx="2087561" cy="1081088"/>
          </a:xfrm>
          <a:prstGeom prst="rect">
            <a:avLst/>
          </a:prstGeom>
          <a:ln w="57150">
            <a:solidFill>
              <a:srgbClr val="0066FF"/>
            </a:solidFill>
            <a:miter/>
          </a:ln>
        </p:spPr>
        <p:txBody>
          <a:bodyPr lIns="45719" rIns="45719" anchor="ctr"/>
          <a:lstStyle/>
          <a:p>
            <a:pPr>
              <a:defRPr sz="2000">
                <a:solidFill>
                  <a:schemeClr val="accent3">
                    <a:lumOff val="44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671" name="CasellaDiTesto 1"/>
          <p:cNvSpPr txBox="1"/>
          <p:nvPr/>
        </p:nvSpPr>
        <p:spPr>
          <a:xfrm>
            <a:off x="503240" y="5219700"/>
            <a:ext cx="1147934" cy="742700"/>
          </a:xfrm>
          <a:prstGeom prst="rect">
            <a:avLst/>
          </a:prstGeom>
          <a:solidFill>
            <a:srgbClr val="0066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174625" indent="-174625">
              <a:buSzPct val="100000"/>
              <a:buChar char="•"/>
              <a:defRPr b="1" i="1" sz="2200">
                <a:solidFill>
                  <a:schemeClr val="accent3">
                    <a:lumOff val="44000"/>
                  </a:schemeClr>
                </a:solidFill>
              </a:defRPr>
            </a:pPr>
            <a:r>
              <a:t>RAS</a:t>
            </a:r>
            <a:endParaRPr sz="3200"/>
          </a:p>
          <a:p>
            <a:pPr marL="174625" indent="-174625">
              <a:buSzPct val="100000"/>
              <a:buChar char="•"/>
              <a:defRPr b="1" i="1" sz="2200">
                <a:solidFill>
                  <a:schemeClr val="accent3">
                    <a:lumOff val="44000"/>
                  </a:schemeClr>
                </a:solidFill>
              </a:defRPr>
            </a:pPr>
            <a:r>
              <a:t>EGF-R</a:t>
            </a:r>
          </a:p>
        </p:txBody>
      </p:sp>
      <p:sp>
        <p:nvSpPr>
          <p:cNvPr id="672" name="CasellaDiTesto 8"/>
          <p:cNvSpPr txBox="1"/>
          <p:nvPr/>
        </p:nvSpPr>
        <p:spPr>
          <a:xfrm>
            <a:off x="2828925" y="4964112"/>
            <a:ext cx="853118" cy="412501"/>
          </a:xfrm>
          <a:prstGeom prst="rect">
            <a:avLst/>
          </a:prstGeom>
          <a:solidFill>
            <a:srgbClr val="0066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174625" indent="-174625">
              <a:buSzPct val="100000"/>
              <a:buChar char="•"/>
              <a:defRPr b="1" i="1" sz="22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/>
            <a:r>
              <a:t>EGF</a:t>
            </a:r>
          </a:p>
        </p:txBody>
      </p:sp>
      <p:sp>
        <p:nvSpPr>
          <p:cNvPr id="673" name="CasellaDiTesto 2"/>
          <p:cNvSpPr txBox="1"/>
          <p:nvPr/>
        </p:nvSpPr>
        <p:spPr>
          <a:xfrm>
            <a:off x="3167063" y="6043614"/>
            <a:ext cx="3744913" cy="742701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174625" indent="-174625">
              <a:buSzPct val="100000"/>
              <a:buChar char="•"/>
              <a:defRPr b="1" i="1" sz="2200">
                <a:solidFill>
                  <a:schemeClr val="accent3">
                    <a:lumOff val="44000"/>
                  </a:schemeClr>
                </a:solidFill>
              </a:defRPr>
            </a:pPr>
            <a:r>
              <a:t>MYC</a:t>
            </a:r>
            <a:r>
              <a:rPr b="0"/>
              <a:t> near Ig </a:t>
            </a:r>
            <a:r>
              <a:rPr b="0"/>
              <a:t>heavy chain regulatory elements (8:14) </a:t>
            </a:r>
          </a:p>
        </p:txBody>
      </p:sp>
      <p:sp>
        <p:nvSpPr>
          <p:cNvPr id="674" name="CasellaDiTesto 3"/>
          <p:cNvSpPr txBox="1"/>
          <p:nvPr/>
        </p:nvSpPr>
        <p:spPr>
          <a:xfrm>
            <a:off x="5724525" y="1003300"/>
            <a:ext cx="3384550" cy="742700"/>
          </a:xfrm>
          <a:prstGeom prst="rect">
            <a:avLst/>
          </a:prstGeom>
          <a:solidFill>
            <a:srgbClr val="00B05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 i="1" sz="2200">
                <a:solidFill>
                  <a:schemeClr val="accent3">
                    <a:lumOff val="44000"/>
                  </a:schemeClr>
                </a:solidFill>
              </a:defRPr>
            </a:pPr>
            <a:r>
              <a:t>ABL-BCR</a:t>
            </a:r>
            <a:r>
              <a:rPr b="0"/>
              <a:t>: (9:22) chronic myelogenous leukemia</a:t>
            </a:r>
          </a:p>
        </p:txBody>
      </p:sp>
      <p:grpSp>
        <p:nvGrpSpPr>
          <p:cNvPr id="680" name="Freccia circolare a destra 7"/>
          <p:cNvGrpSpPr/>
          <p:nvPr/>
        </p:nvGrpSpPr>
        <p:grpSpPr>
          <a:xfrm>
            <a:off x="4156081" y="4719408"/>
            <a:ext cx="1135336" cy="1329177"/>
            <a:chOff x="0" y="0"/>
            <a:chExt cx="1135335" cy="1329176"/>
          </a:xfrm>
        </p:grpSpPr>
        <p:grpSp>
          <p:nvGrpSpPr>
            <p:cNvPr id="678" name="Raggruppa"/>
            <p:cNvGrpSpPr/>
            <p:nvPr/>
          </p:nvGrpSpPr>
          <p:grpSpPr>
            <a:xfrm>
              <a:off x="-1" y="0"/>
              <a:ext cx="1135337" cy="1329177"/>
              <a:chOff x="0" y="0"/>
              <a:chExt cx="1135335" cy="1329176"/>
            </a:xfrm>
          </p:grpSpPr>
          <p:sp>
            <p:nvSpPr>
              <p:cNvPr id="675" name="Forma"/>
              <p:cNvSpPr/>
              <p:nvPr/>
            </p:nvSpPr>
            <p:spPr>
              <a:xfrm rot="2075669">
                <a:off x="314437" y="31912"/>
                <a:ext cx="506461" cy="12653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32" h="21600" fill="norm" stroke="1" extrusionOk="0">
                    <a:moveTo>
                      <a:pt x="2" y="9326"/>
                    </a:moveTo>
                    <a:cubicBezTo>
                      <a:pt x="2" y="13579"/>
                      <a:pt x="6304" y="17293"/>
                      <a:pt x="15325" y="18356"/>
                    </a:cubicBezTo>
                    <a:lnTo>
                      <a:pt x="15325" y="17274"/>
                    </a:lnTo>
                    <a:lnTo>
                      <a:pt x="20432" y="19733"/>
                    </a:lnTo>
                    <a:lnTo>
                      <a:pt x="15325" y="21600"/>
                    </a:lnTo>
                    <a:lnTo>
                      <a:pt x="15325" y="20518"/>
                    </a:lnTo>
                    <a:cubicBezTo>
                      <a:pt x="6304" y="19455"/>
                      <a:pt x="2" y="15741"/>
                      <a:pt x="2" y="11488"/>
                    </a:cubicBezTo>
                    <a:close/>
                    <a:moveTo>
                      <a:pt x="20432" y="2162"/>
                    </a:moveTo>
                    <a:cubicBezTo>
                      <a:pt x="10065" y="2162"/>
                      <a:pt x="1342" y="5707"/>
                      <a:pt x="140" y="10407"/>
                    </a:cubicBezTo>
                    <a:lnTo>
                      <a:pt x="140" y="10407"/>
                    </a:lnTo>
                    <a:cubicBezTo>
                      <a:pt x="-1168" y="5291"/>
                      <a:pt x="6857" y="660"/>
                      <a:pt x="18064" y="63"/>
                    </a:cubicBezTo>
                    <a:cubicBezTo>
                      <a:pt x="18850" y="21"/>
                      <a:pt x="19641" y="0"/>
                      <a:pt x="20432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676" name="Forma"/>
              <p:cNvSpPr/>
              <p:nvPr/>
            </p:nvSpPr>
            <p:spPr>
              <a:xfrm rot="2075669">
                <a:off x="500574" y="89877"/>
                <a:ext cx="506461" cy="6096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32" h="21600" fill="norm" stroke="1" extrusionOk="0">
                    <a:moveTo>
                      <a:pt x="20432" y="4488"/>
                    </a:moveTo>
                    <a:cubicBezTo>
                      <a:pt x="10065" y="4488"/>
                      <a:pt x="1342" y="11844"/>
                      <a:pt x="140" y="21600"/>
                    </a:cubicBezTo>
                    <a:lnTo>
                      <a:pt x="140" y="21600"/>
                    </a:lnTo>
                    <a:cubicBezTo>
                      <a:pt x="-1168" y="10982"/>
                      <a:pt x="6857" y="1370"/>
                      <a:pt x="18064" y="131"/>
                    </a:cubicBezTo>
                    <a:cubicBezTo>
                      <a:pt x="18850" y="44"/>
                      <a:pt x="19641" y="0"/>
                      <a:pt x="20432" y="0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677" name="Linea"/>
              <p:cNvSpPr/>
              <p:nvPr/>
            </p:nvSpPr>
            <p:spPr>
              <a:xfrm rot="2075669">
                <a:off x="314481" y="31925"/>
                <a:ext cx="506413" cy="12653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9326"/>
                    </a:moveTo>
                    <a:cubicBezTo>
                      <a:pt x="0" y="13579"/>
                      <a:pt x="6663" y="17293"/>
                      <a:pt x="16200" y="18356"/>
                    </a:cubicBezTo>
                    <a:lnTo>
                      <a:pt x="16200" y="17274"/>
                    </a:lnTo>
                    <a:lnTo>
                      <a:pt x="21600" y="19733"/>
                    </a:lnTo>
                    <a:lnTo>
                      <a:pt x="16200" y="21600"/>
                    </a:lnTo>
                    <a:lnTo>
                      <a:pt x="16200" y="20518"/>
                    </a:lnTo>
                    <a:cubicBezTo>
                      <a:pt x="6663" y="19455"/>
                      <a:pt x="0" y="15741"/>
                      <a:pt x="0" y="11488"/>
                    </a:cubicBezTo>
                    <a:lnTo>
                      <a:pt x="0" y="9326"/>
                    </a:lnTo>
                    <a:cubicBezTo>
                      <a:pt x="0" y="4175"/>
                      <a:pt x="9671" y="0"/>
                      <a:pt x="21600" y="0"/>
                    </a:cubicBezTo>
                    <a:lnTo>
                      <a:pt x="21600" y="2162"/>
                    </a:lnTo>
                    <a:cubicBezTo>
                      <a:pt x="10639" y="2162"/>
                      <a:pt x="1416" y="5707"/>
                      <a:pt x="146" y="10407"/>
                    </a:cubicBezTo>
                  </a:path>
                </a:pathLst>
              </a:custGeom>
              <a:noFill/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3200"/>
                </a:pPr>
              </a:p>
            </p:txBody>
          </p:sp>
        </p:grpSp>
        <p:sp>
          <p:nvSpPr>
            <p:cNvPr id="679" name="Testo"/>
            <p:cNvSpPr txBox="1"/>
            <p:nvPr/>
          </p:nvSpPr>
          <p:spPr>
            <a:xfrm rot="2075669">
              <a:off x="615653" y="114756"/>
              <a:ext cx="405448" cy="3727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2000">
                  <a:solidFill>
                    <a:schemeClr val="accent3">
                      <a:lumOff val="44000"/>
                    </a:schemeClr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sp>
        <p:nvSpPr>
          <p:cNvPr id="681" name="Rettangolo 9"/>
          <p:cNvSpPr/>
          <p:nvPr/>
        </p:nvSpPr>
        <p:spPr>
          <a:xfrm>
            <a:off x="7019927" y="4581526"/>
            <a:ext cx="2016126" cy="2208215"/>
          </a:xfrm>
          <a:prstGeom prst="rect">
            <a:avLst/>
          </a:prstGeom>
          <a:ln w="57150">
            <a:solidFill>
              <a:srgbClr val="00B050"/>
            </a:solidFill>
          </a:ln>
        </p:spPr>
        <p:txBody>
          <a:bodyPr lIns="45719" rIns="45719"/>
          <a:lstStyle/>
          <a:p>
            <a:pPr>
              <a:defRPr sz="2000">
                <a:solidFill>
                  <a:schemeClr val="accent3">
                    <a:lumOff val="44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682" name="Connettore 2 11"/>
          <p:cNvSpPr/>
          <p:nvPr/>
        </p:nvSpPr>
        <p:spPr>
          <a:xfrm flipV="1">
            <a:off x="8893175" y="1844675"/>
            <a:ext cx="0" cy="2736850"/>
          </a:xfrm>
          <a:prstGeom prst="line">
            <a:avLst/>
          </a:prstGeom>
          <a:ln w="57150">
            <a:solidFill>
              <a:srgbClr val="00B05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50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6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Class="entr" nodeType="after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5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50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Class="entr" nodeType="afterEffect" presetSubtype="8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9" dur="500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Class="entr" nodeType="afterEffect" presetSubtype="8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3" dur="5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ntr" nodeType="clickEffect" presetSubtype="8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8" dur="50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Class="entr" nodeType="afterEffect" presetSubtype="8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2" dur="500"/>
                                        <p:tgtEl>
                                          <p:spTgt spid="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Class="entr" nodeType="afterEffect" presetSubtype="8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6" dur="500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73" grpId="7"/>
      <p:bldP build="whole" bldLvl="1" animBg="1" rev="0" advAuto="0" spid="672" grpId="4"/>
      <p:bldP build="whole" bldLvl="1" animBg="1" rev="0" advAuto="0" spid="669" grpId="3"/>
      <p:bldP build="whole" bldLvl="1" animBg="1" rev="0" advAuto="0" spid="668" grpId="5"/>
      <p:bldP build="whole" bldLvl="1" animBg="1" rev="0" advAuto="0" spid="681" grpId="8"/>
      <p:bldP build="whole" bldLvl="1" animBg="1" rev="0" advAuto="0" spid="674" grpId="10"/>
      <p:bldP build="whole" bldLvl="1" animBg="1" rev="0" advAuto="0" spid="680" grpId="6"/>
      <p:bldP build="whole" bldLvl="1" animBg="1" rev="0" advAuto="0" spid="670" grpId="1"/>
      <p:bldP build="whole" bldLvl="1" animBg="1" rev="0" advAuto="0" spid="671" grpId="2"/>
      <p:bldP build="whole" bldLvl="1" animBg="1" rev="0" advAuto="0" spid="682" grpId="9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Rectangle 6"/>
          <p:cNvSpPr txBox="1"/>
          <p:nvPr>
            <p:ph type="title"/>
          </p:nvPr>
        </p:nvSpPr>
        <p:spPr>
          <a:xfrm>
            <a:off x="0" y="-100013"/>
            <a:ext cx="9144000" cy="1152526"/>
          </a:xfrm>
          <a:prstGeom prst="rect">
            <a:avLst/>
          </a:prstGeom>
        </p:spPr>
        <p:txBody>
          <a:bodyPr/>
          <a:lstStyle/>
          <a:p>
            <a:pPr>
              <a:defRPr sz="2900">
                <a:solidFill>
                  <a:srgbClr val="FFFF00"/>
                </a:solidFill>
              </a:defRPr>
            </a:pPr>
            <a:r>
              <a:t>Esempi di prodotti proteici dei geni </a:t>
            </a:r>
            <a:r>
              <a:rPr b="1" u="sng"/>
              <a:t>promotori</a:t>
            </a:r>
            <a:r>
              <a:t> della crescita </a:t>
            </a:r>
            <a:r>
              <a:rPr u="sng"/>
              <a:t>frequentemente alterati</a:t>
            </a:r>
            <a:r>
              <a:t> nelle </a:t>
            </a:r>
            <a:r>
              <a:rPr u="sng"/>
              <a:t>neoplasie umane</a:t>
            </a:r>
          </a:p>
        </p:txBody>
      </p:sp>
      <p:sp>
        <p:nvSpPr>
          <p:cNvPr id="685" name="CasellaDiTesto 1"/>
          <p:cNvSpPr txBox="1"/>
          <p:nvPr/>
        </p:nvSpPr>
        <p:spPr>
          <a:xfrm>
            <a:off x="250824" y="1198562"/>
            <a:ext cx="8713790" cy="817655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b="1" sz="2500"/>
            </a:pPr>
            <a:r>
              <a:t>Fattori di crescita </a:t>
            </a:r>
            <a:r>
              <a:rPr b="0"/>
              <a:t>(amplificazione genica: </a:t>
            </a:r>
            <a:r>
              <a:rPr>
                <a:solidFill>
                  <a:srgbClr val="FF0000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</a:rPr>
              <a:t>iperproduzione growth factors</a:t>
            </a:r>
            <a:r>
              <a:rPr b="0"/>
              <a:t>)</a:t>
            </a:r>
          </a:p>
        </p:txBody>
      </p:sp>
      <p:sp>
        <p:nvSpPr>
          <p:cNvPr id="686" name="CasellaDiTesto 4"/>
          <p:cNvSpPr txBox="1"/>
          <p:nvPr/>
        </p:nvSpPr>
        <p:spPr>
          <a:xfrm>
            <a:off x="107951" y="2182815"/>
            <a:ext cx="8640765" cy="1185954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b="1" sz="2500"/>
            </a:pPr>
            <a:r>
              <a:t>Recettori per fattori di crescita</a:t>
            </a:r>
            <a:r>
              <a:rPr b="0"/>
              <a:t>; </a:t>
            </a:r>
          </a:p>
          <a:p>
            <a:pPr marL="457200" indent="-457200" algn="just">
              <a:buSzPct val="100000"/>
              <a:buFont typeface="Arial"/>
              <a:buChar char="•"/>
              <a:defRPr b="1" sz="2500">
                <a:solidFill>
                  <a:srgbClr val="FF0000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</a:defRPr>
            </a:pPr>
            <a:r>
              <a:t>iperespressione</a:t>
            </a:r>
            <a:r>
              <a:rPr b="0">
                <a:solidFill>
                  <a:srgbClr val="000000"/>
                </a:solidFill>
              </a:rPr>
              <a:t> del recettore (HER2 in breast cancer)</a:t>
            </a:r>
            <a:endParaRPr b="0">
              <a:solidFill>
                <a:srgbClr val="000000"/>
              </a:solidFill>
            </a:endParaRPr>
          </a:p>
          <a:p>
            <a:pPr marL="457200" indent="-457200" algn="just">
              <a:buSzPct val="100000"/>
              <a:buFont typeface="Arial"/>
              <a:buChar char="•"/>
              <a:defRPr sz="2500"/>
            </a:pPr>
            <a:r>
              <a:t>recettore </a:t>
            </a:r>
            <a:r>
              <a:rPr b="1">
                <a:solidFill>
                  <a:srgbClr val="FF0000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</a:rPr>
              <a:t>costitutivamente attivo </a:t>
            </a:r>
            <a:r>
              <a:t>(EGF-R)</a:t>
            </a:r>
          </a:p>
        </p:txBody>
      </p:sp>
      <p:sp>
        <p:nvSpPr>
          <p:cNvPr id="687" name="CasellaDiTesto 5"/>
          <p:cNvSpPr txBox="1"/>
          <p:nvPr/>
        </p:nvSpPr>
        <p:spPr>
          <a:xfrm>
            <a:off x="395288" y="3575051"/>
            <a:ext cx="8520216" cy="817654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just">
              <a:defRPr b="1" sz="2500"/>
            </a:pPr>
            <a:r>
              <a:t>Proteine citoplasmatiche di trasduzione del segnale</a:t>
            </a:r>
            <a:r>
              <a:rPr b="0"/>
              <a:t>; es:</a:t>
            </a:r>
            <a:endParaRPr b="0"/>
          </a:p>
          <a:p>
            <a:pPr algn="just">
              <a:defRPr b="1" sz="2500">
                <a:solidFill>
                  <a:srgbClr val="FF0000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</a:defRPr>
            </a:pPr>
            <a:r>
              <a:t>RAS</a:t>
            </a:r>
            <a:r>
              <a:rPr b="0">
                <a:solidFill>
                  <a:srgbClr val="000000"/>
                </a:solidFill>
              </a:rPr>
              <a:t> (mancato spegnimento di segnali proliferativi)</a:t>
            </a:r>
          </a:p>
        </p:txBody>
      </p:sp>
      <p:sp>
        <p:nvSpPr>
          <p:cNvPr id="688" name="CasellaDiTesto 7"/>
          <p:cNvSpPr txBox="1"/>
          <p:nvPr/>
        </p:nvSpPr>
        <p:spPr>
          <a:xfrm>
            <a:off x="250825" y="4508501"/>
            <a:ext cx="7200900" cy="1185954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b="1" sz="2500"/>
            </a:pPr>
            <a:r>
              <a:t>Fattori di trascrizione</a:t>
            </a:r>
            <a:r>
              <a:rPr b="0"/>
              <a:t> (</a:t>
            </a:r>
            <a:r>
              <a:rPr>
                <a:solidFill>
                  <a:srgbClr val="FF0000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</a:rPr>
              <a:t>iperespressione</a:t>
            </a:r>
            <a:r>
              <a:rPr b="0"/>
              <a:t> di geni che incrementano l’attività proliferativa cellulare (es: </a:t>
            </a:r>
            <a:r>
              <a:rPr>
                <a:solidFill>
                  <a:srgbClr val="FF0000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</a:rPr>
              <a:t>MYC, FOS</a:t>
            </a:r>
            <a:r>
              <a:rPr b="0"/>
              <a:t>, SMAD 2, 4)</a:t>
            </a:r>
          </a:p>
        </p:txBody>
      </p:sp>
      <p:sp>
        <p:nvSpPr>
          <p:cNvPr id="689" name="CasellaDiTesto 8"/>
          <p:cNvSpPr txBox="1"/>
          <p:nvPr/>
        </p:nvSpPr>
        <p:spPr>
          <a:xfrm>
            <a:off x="1763713" y="5876926"/>
            <a:ext cx="7345362" cy="817654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2500"/>
            </a:pPr>
            <a:r>
              <a:t>Cicline e chinasi ciclino-dipendenti   </a:t>
            </a:r>
            <a:r>
              <a:rPr b="0"/>
              <a:t>(mutazioni </a:t>
            </a:r>
            <a:r>
              <a:rPr>
                <a:solidFill>
                  <a:srgbClr val="FF0000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</a:rPr>
              <a:t>attivanti</a:t>
            </a:r>
            <a:r>
              <a:rPr b="0"/>
              <a:t> promuovono il ciclo cellulare)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50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6" dur="5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1" dur="500"/>
                                        <p:tgtEl>
                                          <p:spTgt spid="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6" dur="500"/>
                                        <p:tgtEl>
                                          <p:spTgt spid="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87" grpId="3"/>
      <p:bldP build="whole" bldLvl="1" animBg="1" rev="0" advAuto="0" spid="689" grpId="5"/>
      <p:bldP build="whole" bldLvl="1" animBg="1" rev="0" advAuto="0" spid="686" grpId="2"/>
      <p:bldP build="whole" bldLvl="1" animBg="1" rev="0" advAuto="0" spid="688" grpId="4"/>
      <p:bldP build="whole" bldLvl="1" animBg="1" rev="0" advAuto="0" spid="68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Titolo 1"/>
          <p:cNvSpPr txBox="1"/>
          <p:nvPr>
            <p:ph type="title"/>
          </p:nvPr>
        </p:nvSpPr>
        <p:spPr>
          <a:xfrm>
            <a:off x="-36513" y="-99393"/>
            <a:ext cx="6491066" cy="576066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FFFF00"/>
                </a:solidFill>
              </a:defRPr>
            </a:lvl1pPr>
          </a:lstStyle>
          <a:p>
            <a:pPr/>
            <a:r>
              <a:t>Hallmarks of cancer: updated version</a:t>
            </a:r>
          </a:p>
        </p:txBody>
      </p:sp>
      <p:grpSp>
        <p:nvGrpSpPr>
          <p:cNvPr id="347" name="Gruppo 5"/>
          <p:cNvGrpSpPr/>
          <p:nvPr/>
        </p:nvGrpSpPr>
        <p:grpSpPr>
          <a:xfrm>
            <a:off x="395536" y="548679"/>
            <a:ext cx="8316416" cy="6181121"/>
            <a:chOff x="0" y="0"/>
            <a:chExt cx="8316415" cy="6181119"/>
          </a:xfrm>
        </p:grpSpPr>
        <p:pic>
          <p:nvPicPr>
            <p:cNvPr id="341" name="Picture 2" descr="Picture 2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8316416" cy="61811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44" name="Gruppo 2"/>
            <p:cNvGrpSpPr/>
            <p:nvPr/>
          </p:nvGrpSpPr>
          <p:grpSpPr>
            <a:xfrm>
              <a:off x="4248471" y="2652728"/>
              <a:ext cx="3960440" cy="3467951"/>
              <a:chOff x="0" y="0"/>
              <a:chExt cx="3960438" cy="3467950"/>
            </a:xfrm>
          </p:grpSpPr>
          <p:sp>
            <p:nvSpPr>
              <p:cNvPr id="342" name="Rettangolo 3"/>
              <p:cNvSpPr/>
              <p:nvPr/>
            </p:nvSpPr>
            <p:spPr>
              <a:xfrm>
                <a:off x="0" y="2747871"/>
                <a:ext cx="2448272" cy="720080"/>
              </a:xfrm>
              <a:prstGeom prst="rect">
                <a:avLst/>
              </a:prstGeom>
              <a:noFill/>
              <a:ln w="5715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2000">
                    <a:solidFill>
                      <a:schemeClr val="accent3">
                        <a:lumOff val="44000"/>
                      </a:schemeClr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43" name="Rettangolo 4"/>
              <p:cNvSpPr/>
              <p:nvPr/>
            </p:nvSpPr>
            <p:spPr>
              <a:xfrm>
                <a:off x="2304255" y="0"/>
                <a:ext cx="1656184" cy="1008112"/>
              </a:xfrm>
              <a:prstGeom prst="rect">
                <a:avLst/>
              </a:prstGeom>
              <a:noFill/>
              <a:ln w="5715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2000">
                    <a:solidFill>
                      <a:schemeClr val="accent3">
                        <a:lumOff val="44000"/>
                      </a:schemeClr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  <p:sp>
          <p:nvSpPr>
            <p:cNvPr id="345" name="Rettangolo 6"/>
            <p:cNvSpPr/>
            <p:nvPr/>
          </p:nvSpPr>
          <p:spPr>
            <a:xfrm>
              <a:off x="1944216" y="72007"/>
              <a:ext cx="2200866" cy="648073"/>
            </a:xfrm>
            <a:prstGeom prst="rect">
              <a:avLst/>
            </a:prstGeom>
            <a:noFill/>
            <a:ln w="57150" cap="flat">
              <a:solidFill>
                <a:srgbClr val="000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000">
                  <a:solidFill>
                    <a:schemeClr val="accent3">
                      <a:lumOff val="44000"/>
                    </a:schemeClr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346" name="Rettangolo 7"/>
            <p:cNvSpPr/>
            <p:nvPr/>
          </p:nvSpPr>
          <p:spPr>
            <a:xfrm>
              <a:off x="72008" y="2592287"/>
              <a:ext cx="1624802" cy="1068553"/>
            </a:xfrm>
            <a:prstGeom prst="rect">
              <a:avLst/>
            </a:prstGeom>
            <a:noFill/>
            <a:ln w="57150" cap="flat">
              <a:solidFill>
                <a:srgbClr val="000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000">
                  <a:solidFill>
                    <a:schemeClr val="accent3">
                      <a:lumOff val="44000"/>
                    </a:schemeClr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348" name="CasellaDiTesto 8"/>
          <p:cNvSpPr txBox="1"/>
          <p:nvPr/>
        </p:nvSpPr>
        <p:spPr>
          <a:xfrm>
            <a:off x="6752663" y="35915"/>
            <a:ext cx="2283836" cy="645937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8575">
            <a:solidFill>
              <a:srgbClr val="0000FF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i="1"/>
            </a:lvl1pPr>
          </a:lstStyle>
          <a:p>
            <a:pPr/>
            <a:r>
              <a:t>Hanahan&amp;Weinberg 2011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7" grpId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1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7815" y="2605088"/>
            <a:ext cx="5832476" cy="4208463"/>
          </a:xfrm>
          <a:prstGeom prst="rect">
            <a:avLst/>
          </a:prstGeom>
          <a:ln w="12700">
            <a:miter lim="400000"/>
          </a:ln>
        </p:spPr>
      </p:pic>
      <p:sp>
        <p:nvSpPr>
          <p:cNvPr id="692" name="CasellaDiTesto 2"/>
          <p:cNvSpPr txBox="1"/>
          <p:nvPr/>
        </p:nvSpPr>
        <p:spPr>
          <a:xfrm>
            <a:off x="9207" y="44450"/>
            <a:ext cx="9097080" cy="510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000">
                <a:solidFill>
                  <a:srgbClr val="FFFF00"/>
                </a:solidFill>
              </a:defRPr>
            </a:lvl1pPr>
          </a:lstStyle>
          <a:p>
            <a:pPr/>
            <a:r>
              <a:t>RTK mutations: constitutive tyrosine kinase activation</a:t>
            </a:r>
          </a:p>
        </p:txBody>
      </p:sp>
      <p:sp>
        <p:nvSpPr>
          <p:cNvPr id="693" name="CasellaDiTesto 3"/>
          <p:cNvSpPr txBox="1"/>
          <p:nvPr/>
        </p:nvSpPr>
        <p:spPr>
          <a:xfrm>
            <a:off x="107950" y="1046162"/>
            <a:ext cx="3816350" cy="1441201"/>
          </a:xfrm>
          <a:prstGeom prst="rect">
            <a:avLst/>
          </a:prstGeom>
          <a:ln w="38100">
            <a:solidFill>
              <a:srgbClr val="FF0000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sz="2200">
                <a:solidFill>
                  <a:schemeClr val="accent3">
                    <a:lumOff val="44000"/>
                  </a:schemeClr>
                </a:solidFill>
              </a:defRPr>
            </a:pPr>
            <a:r>
              <a:t>mutation in the </a:t>
            </a:r>
            <a:r>
              <a:rPr b="1">
                <a:solidFill>
                  <a:srgbClr val="FFFF00"/>
                </a:solidFill>
              </a:rPr>
              <a:t>extracellular domain</a:t>
            </a:r>
            <a:r>
              <a:t> causes receptor dimerization independent of ligand binding</a:t>
            </a:r>
          </a:p>
        </p:txBody>
      </p:sp>
      <p:sp>
        <p:nvSpPr>
          <p:cNvPr id="694" name="CasellaDiTesto 4"/>
          <p:cNvSpPr txBox="1"/>
          <p:nvPr/>
        </p:nvSpPr>
        <p:spPr>
          <a:xfrm>
            <a:off x="5292726" y="692149"/>
            <a:ext cx="3743326" cy="1771401"/>
          </a:xfrm>
          <a:prstGeom prst="rect">
            <a:avLst/>
          </a:prstGeom>
          <a:ln w="38100">
            <a:solidFill>
              <a:srgbClr val="92D050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sz="2200">
                <a:solidFill>
                  <a:schemeClr val="accent3">
                    <a:lumOff val="44000"/>
                  </a:schemeClr>
                </a:solidFill>
              </a:defRPr>
            </a:pPr>
            <a:r>
              <a:t>mutation in the </a:t>
            </a:r>
            <a:r>
              <a:rPr b="1">
                <a:solidFill>
                  <a:srgbClr val="FFFF00"/>
                </a:solidFill>
              </a:rPr>
              <a:t>cytoplasmic domain</a:t>
            </a:r>
            <a:r>
              <a:t> leads to kinase activation without either ligand binding or receptor dimerization</a:t>
            </a:r>
          </a:p>
        </p:txBody>
      </p:sp>
      <p:sp>
        <p:nvSpPr>
          <p:cNvPr id="695" name="CasellaDiTesto 5"/>
          <p:cNvSpPr txBox="1"/>
          <p:nvPr/>
        </p:nvSpPr>
        <p:spPr>
          <a:xfrm>
            <a:off x="6875463" y="5805489"/>
            <a:ext cx="2233613" cy="906139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FF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600"/>
            </a:lvl1pPr>
          </a:lstStyle>
          <a:p>
            <a:pPr/>
            <a:r>
              <a:t>increased cell proliferation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8312" y="173039"/>
            <a:ext cx="4679951" cy="6569076"/>
          </a:xfrm>
          <a:prstGeom prst="rect">
            <a:avLst/>
          </a:prstGeom>
          <a:ln w="12700">
            <a:miter lim="400000"/>
          </a:ln>
        </p:spPr>
      </p:pic>
      <p:sp>
        <p:nvSpPr>
          <p:cNvPr id="698" name="CasellaDiTesto 1"/>
          <p:cNvSpPr txBox="1"/>
          <p:nvPr/>
        </p:nvSpPr>
        <p:spPr>
          <a:xfrm>
            <a:off x="5795964" y="120651"/>
            <a:ext cx="2808288" cy="1290314"/>
          </a:xfrm>
          <a:prstGeom prst="rect">
            <a:avLst/>
          </a:prstGeom>
          <a:ln w="28575">
            <a:solidFill>
              <a:srgbClr val="FF0000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 sz="2600">
                <a:solidFill>
                  <a:srgbClr val="FFFF00"/>
                </a:solidFill>
              </a:defRPr>
            </a:pPr>
            <a:r>
              <a:t>point mutation</a:t>
            </a:r>
            <a:r>
              <a:rPr b="0">
                <a:solidFill>
                  <a:schemeClr val="accent3">
                    <a:lumOff val="44000"/>
                  </a:schemeClr>
                </a:solidFill>
              </a:rPr>
              <a:t> inactivating GTP hydrolytic activity</a:t>
            </a:r>
          </a:p>
        </p:txBody>
      </p:sp>
      <p:sp>
        <p:nvSpPr>
          <p:cNvPr id="699" name="Connettore 2 3"/>
          <p:cNvSpPr/>
          <p:nvPr/>
        </p:nvSpPr>
        <p:spPr>
          <a:xfrm flipH="1">
            <a:off x="4716464" y="690564"/>
            <a:ext cx="935038" cy="866777"/>
          </a:xfrm>
          <a:prstGeom prst="line">
            <a:avLst/>
          </a:prstGeom>
          <a:ln w="57150">
            <a:solidFill>
              <a:srgbClr val="FF000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700" name="Freccia a destra 1"/>
          <p:cNvSpPr/>
          <p:nvPr/>
        </p:nvSpPr>
        <p:spPr>
          <a:xfrm rot="10800000">
            <a:off x="3708401" y="6237287"/>
            <a:ext cx="1223964" cy="431801"/>
          </a:xfrm>
          <a:prstGeom prst="rightArrow">
            <a:avLst>
              <a:gd name="adj1" fmla="val 50000"/>
              <a:gd name="adj2" fmla="val 5010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lIns="45719" rIns="45719"/>
          <a:lstStyle/>
          <a:p>
            <a:pPr>
              <a:defRPr sz="2000">
                <a:solidFill>
                  <a:schemeClr val="accent3">
                    <a:lumOff val="44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Subtype="3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98" grpId="2"/>
      <p:bldP build="whole" bldLvl="1" animBg="1" rev="0" advAuto="0" spid="699" grpId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Rectangle 6"/>
          <p:cNvSpPr txBox="1"/>
          <p:nvPr>
            <p:ph type="title"/>
          </p:nvPr>
        </p:nvSpPr>
        <p:spPr>
          <a:xfrm>
            <a:off x="0" y="-100013"/>
            <a:ext cx="9144000" cy="1152526"/>
          </a:xfrm>
          <a:prstGeom prst="rect">
            <a:avLst/>
          </a:prstGeom>
        </p:spPr>
        <p:txBody>
          <a:bodyPr/>
          <a:lstStyle/>
          <a:p>
            <a:pPr>
              <a:defRPr sz="2900">
                <a:solidFill>
                  <a:srgbClr val="FFFF00"/>
                </a:solidFill>
              </a:defRPr>
            </a:pPr>
            <a:r>
              <a:t>Esempi di prodotti proteici dei geni </a:t>
            </a:r>
            <a:r>
              <a:rPr b="1" u="sng"/>
              <a:t>soppressori</a:t>
            </a:r>
            <a:r>
              <a:t> della crescita frequentemente </a:t>
            </a:r>
            <a:r>
              <a:rPr u="sng"/>
              <a:t>alterati</a:t>
            </a:r>
            <a:r>
              <a:t> nelle neoplasie umane</a:t>
            </a:r>
          </a:p>
        </p:txBody>
      </p:sp>
      <p:sp>
        <p:nvSpPr>
          <p:cNvPr id="703" name="CasellaDiTesto 4"/>
          <p:cNvSpPr txBox="1"/>
          <p:nvPr/>
        </p:nvSpPr>
        <p:spPr>
          <a:xfrm>
            <a:off x="77787" y="1516062"/>
            <a:ext cx="6373814" cy="817655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b="1" sz="2500"/>
            </a:pPr>
            <a:r>
              <a:t>Recettori per fattori inibenti la crescita</a:t>
            </a:r>
            <a:r>
              <a:rPr b="0"/>
              <a:t> (es: ridotta espressione di </a:t>
            </a:r>
            <a:r>
              <a:rPr>
                <a:solidFill>
                  <a:srgbClr val="FF0000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</a:rPr>
              <a:t>TGF-</a:t>
            </a:r>
            <a:r>
              <a:rPr>
                <a:solidFill>
                  <a:srgbClr val="FF0000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</a:rPr>
              <a:t>β</a:t>
            </a:r>
            <a:r>
              <a:rPr b="0"/>
              <a:t> </a:t>
            </a:r>
            <a:r>
              <a:rPr b="0"/>
              <a:t>receptor) </a:t>
            </a:r>
          </a:p>
        </p:txBody>
      </p:sp>
      <p:sp>
        <p:nvSpPr>
          <p:cNvPr id="704" name="CasellaDiTesto 5"/>
          <p:cNvSpPr txBox="1"/>
          <p:nvPr/>
        </p:nvSpPr>
        <p:spPr>
          <a:xfrm>
            <a:off x="2598738" y="5519737"/>
            <a:ext cx="6437313" cy="817654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sz="2500"/>
            </a:pPr>
            <a:r>
              <a:t>Proteine citoplasmatiche di </a:t>
            </a:r>
            <a:r>
              <a:rPr b="1"/>
              <a:t>trasduzione del segnale</a:t>
            </a:r>
            <a:r>
              <a:t> (es: </a:t>
            </a:r>
            <a:r>
              <a:rPr b="1">
                <a:solidFill>
                  <a:srgbClr val="FF0000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</a:rPr>
              <a:t>APC/</a:t>
            </a:r>
            <a:r>
              <a:rPr b="1">
                <a:solidFill>
                  <a:srgbClr val="FF0000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</a:rPr>
              <a:t>β-</a:t>
            </a:r>
            <a:r>
              <a:rPr b="1">
                <a:solidFill>
                  <a:srgbClr val="FF0000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</a:rPr>
              <a:t>catenina</a:t>
            </a:r>
            <a:r>
              <a:t>)</a:t>
            </a:r>
          </a:p>
        </p:txBody>
      </p:sp>
      <p:sp>
        <p:nvSpPr>
          <p:cNvPr id="705" name="CasellaDiTesto 8"/>
          <p:cNvSpPr txBox="1"/>
          <p:nvPr/>
        </p:nvSpPr>
        <p:spPr>
          <a:xfrm>
            <a:off x="1908176" y="3716339"/>
            <a:ext cx="5256214" cy="1185954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b="1" sz="2500"/>
            </a:pPr>
            <a:r>
              <a:t>Regolatori del ciclo cellulare</a:t>
            </a:r>
            <a:r>
              <a:rPr b="0"/>
              <a:t> (es: mutazioni inattivanti alcuni </a:t>
            </a:r>
            <a:r>
              <a:rPr>
                <a:solidFill>
                  <a:srgbClr val="FF0000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</a:rPr>
              <a:t>inibitori di chinasi ciclino-dipendenti</a:t>
            </a:r>
            <a:r>
              <a:rPr b="0"/>
              <a:t>)</a:t>
            </a:r>
          </a:p>
        </p:txBody>
      </p:sp>
      <p:sp>
        <p:nvSpPr>
          <p:cNvPr id="706" name="CasellaDiTesto 3"/>
          <p:cNvSpPr txBox="1"/>
          <p:nvPr/>
        </p:nvSpPr>
        <p:spPr>
          <a:xfrm>
            <a:off x="250825" y="2855913"/>
            <a:ext cx="8858250" cy="449354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b="1" sz="2500"/>
            </a:pPr>
            <a:r>
              <a:t>Molecole di adesione </a:t>
            </a:r>
            <a:r>
              <a:rPr b="0"/>
              <a:t>(es: ridotta espressione di </a:t>
            </a:r>
            <a:r>
              <a:rPr>
                <a:solidFill>
                  <a:srgbClr val="FF0000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</a:rPr>
              <a:t>caderine</a:t>
            </a:r>
            <a:r>
              <a:rPr b="0"/>
              <a:t>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500"/>
                                        <p:tgtEl>
                                          <p:spTgt spid="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500"/>
                                        <p:tgtEl>
                                          <p:spTgt spid="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5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04" grpId="4"/>
      <p:bldP build="whole" bldLvl="1" animBg="1" rev="0" advAuto="0" spid="703" grpId="1"/>
      <p:bldP build="whole" bldLvl="1" animBg="1" rev="0" advAuto="0" spid="705" grpId="3"/>
      <p:bldP build="whole" bldLvl="1" animBg="1" rev="0" advAuto="0" spid="706" grpId="2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CasellaDiTesto 3"/>
          <p:cNvSpPr txBox="1"/>
          <p:nvPr/>
        </p:nvSpPr>
        <p:spPr>
          <a:xfrm>
            <a:off x="71439" y="4214814"/>
            <a:ext cx="9037639" cy="1067915"/>
          </a:xfrm>
          <a:prstGeom prst="rect">
            <a:avLst/>
          </a:prstGeom>
          <a:solidFill>
            <a:srgbClr val="FFFF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buSzPct val="100000"/>
              <a:buChar char="❖"/>
              <a:defRPr sz="3400"/>
            </a:pPr>
            <a:r>
              <a:t> </a:t>
            </a:r>
            <a:r>
              <a:rPr b="1"/>
              <a:t>micro RNA </a:t>
            </a:r>
            <a:r>
              <a:t>e  </a:t>
            </a:r>
            <a:r>
              <a:rPr b="1"/>
              <a:t>modificazioni epigenetiche</a:t>
            </a:r>
            <a:r>
              <a:t> hanno un ruolo nello sviluppo dei tumori </a:t>
            </a:r>
          </a:p>
        </p:txBody>
      </p:sp>
      <p:grpSp>
        <p:nvGrpSpPr>
          <p:cNvPr id="711" name="Rectangle 3"/>
          <p:cNvGrpSpPr/>
          <p:nvPr/>
        </p:nvGrpSpPr>
        <p:grpSpPr>
          <a:xfrm>
            <a:off x="34925" y="1341437"/>
            <a:ext cx="9074150" cy="2735264"/>
            <a:chOff x="0" y="0"/>
            <a:chExt cx="9074150" cy="2735262"/>
          </a:xfrm>
        </p:grpSpPr>
        <p:sp>
          <p:nvSpPr>
            <p:cNvPr id="709" name="Rettangolo"/>
            <p:cNvSpPr/>
            <p:nvPr/>
          </p:nvSpPr>
          <p:spPr>
            <a:xfrm>
              <a:off x="0" y="-1"/>
              <a:ext cx="9074150" cy="2735264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just">
                <a:spcBef>
                  <a:spcPts val="700"/>
                </a:spcBef>
                <a:defRPr sz="3200"/>
              </a:pPr>
            </a:p>
          </p:txBody>
        </p:sp>
        <p:sp>
          <p:nvSpPr>
            <p:cNvPr id="710" name="Geni promotori della crescita…"/>
            <p:cNvSpPr txBox="1"/>
            <p:nvPr/>
          </p:nvSpPr>
          <p:spPr>
            <a:xfrm>
              <a:off x="45719" y="-1"/>
              <a:ext cx="8982711" cy="25392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marL="342900" indent="-342900" algn="just">
                <a:spcBef>
                  <a:spcPts val="800"/>
                </a:spcBef>
                <a:buSzPct val="100000"/>
                <a:buChar char="•"/>
                <a:defRPr sz="3600">
                  <a:solidFill>
                    <a:srgbClr val="0D0D0D"/>
                  </a:solidFill>
                </a:defRPr>
              </a:pPr>
              <a:r>
                <a:t>Geni </a:t>
              </a:r>
              <a:r>
                <a:rPr b="1"/>
                <a:t>promotori</a:t>
              </a:r>
              <a:r>
                <a:t> della crescita</a:t>
              </a:r>
              <a:endParaRPr sz="3200"/>
            </a:p>
            <a:p>
              <a:pPr marL="342900" indent="-342900" algn="just">
                <a:spcBef>
                  <a:spcPts val="800"/>
                </a:spcBef>
                <a:buSzPct val="100000"/>
                <a:buChar char="•"/>
                <a:defRPr sz="3600">
                  <a:solidFill>
                    <a:srgbClr val="0D0D0D"/>
                  </a:solidFill>
                </a:defRPr>
              </a:pPr>
              <a:r>
                <a:t>Geni </a:t>
              </a:r>
              <a:r>
                <a:rPr b="1"/>
                <a:t>soppressori</a:t>
              </a:r>
              <a:r>
                <a:t> della crescita</a:t>
              </a:r>
              <a:endParaRPr sz="3200"/>
            </a:p>
            <a:p>
              <a:pPr marL="342900" indent="-342900" algn="just">
                <a:spcBef>
                  <a:spcPts val="800"/>
                </a:spcBef>
                <a:buSzPct val="100000"/>
                <a:buChar char="•"/>
                <a:defRPr sz="3600">
                  <a:solidFill>
                    <a:srgbClr val="0D0D0D"/>
                  </a:solidFill>
                </a:defRPr>
              </a:pPr>
              <a:r>
                <a:t>Geni coinvolti nella </a:t>
              </a:r>
              <a:r>
                <a:rPr b="1"/>
                <a:t>riparazione del DNA</a:t>
              </a:r>
              <a:endParaRPr sz="3200"/>
            </a:p>
            <a:p>
              <a:pPr marL="342900" indent="-342900" algn="just">
                <a:spcBef>
                  <a:spcPts val="800"/>
                </a:spcBef>
                <a:buSzPct val="100000"/>
                <a:buChar char="•"/>
                <a:defRPr sz="3600">
                  <a:solidFill>
                    <a:srgbClr val="0D0D0D"/>
                  </a:solidFill>
                </a:defRPr>
              </a:pPr>
              <a:r>
                <a:t>Geni che regolano l’</a:t>
              </a:r>
              <a:r>
                <a:rPr b="1"/>
                <a:t>apoptosi</a:t>
              </a:r>
            </a:p>
          </p:txBody>
        </p:sp>
      </p:grpSp>
      <p:sp>
        <p:nvSpPr>
          <p:cNvPr id="712" name="CasellaDiTesto 1"/>
          <p:cNvSpPr txBox="1"/>
          <p:nvPr/>
        </p:nvSpPr>
        <p:spPr>
          <a:xfrm>
            <a:off x="682309" y="-26988"/>
            <a:ext cx="7588886" cy="1167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800">
                <a:solidFill>
                  <a:srgbClr val="FFFF00"/>
                </a:solidFill>
              </a:defRPr>
            </a:lvl1pPr>
          </a:lstStyle>
          <a:p>
            <a:pPr/>
            <a:r>
              <a:t>Basi molecolari della trasformazione neoplastica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08" grpId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Titolo 1"/>
          <p:cNvSpPr txBox="1"/>
          <p:nvPr>
            <p:ph type="title"/>
          </p:nvPr>
        </p:nvSpPr>
        <p:spPr>
          <a:xfrm>
            <a:off x="457200" y="-12700"/>
            <a:ext cx="8229600" cy="704850"/>
          </a:xfrm>
          <a:prstGeom prst="rect">
            <a:avLst/>
          </a:prstGeom>
        </p:spPr>
        <p:txBody>
          <a:bodyPr/>
          <a:lstStyle>
            <a:lvl1pPr>
              <a:defRPr sz="3800">
                <a:solidFill>
                  <a:srgbClr val="FFFF00"/>
                </a:solidFill>
              </a:defRPr>
            </a:lvl1pPr>
          </a:lstStyle>
          <a:p>
            <a:pPr/>
            <a:r>
              <a:t>miRNAs and cancer</a:t>
            </a:r>
          </a:p>
        </p:txBody>
      </p:sp>
      <p:sp>
        <p:nvSpPr>
          <p:cNvPr id="715" name="Segnaposto contenuto 2"/>
          <p:cNvSpPr txBox="1"/>
          <p:nvPr>
            <p:ph type="body" idx="1"/>
          </p:nvPr>
        </p:nvSpPr>
        <p:spPr>
          <a:xfrm>
            <a:off x="250824" y="765176"/>
            <a:ext cx="8605840" cy="5688015"/>
          </a:xfrm>
          <a:prstGeom prst="rect">
            <a:avLst/>
          </a:prstGeom>
        </p:spPr>
        <p:txBody>
          <a:bodyPr/>
          <a:lstStyle/>
          <a:p>
            <a:pPr algn="just">
              <a:spcBef>
                <a:spcPts val="600"/>
              </a:spcBef>
              <a:defRPr sz="2800">
                <a:solidFill>
                  <a:schemeClr val="accent3">
                    <a:lumOff val="44000"/>
                  </a:schemeClr>
                </a:solidFill>
              </a:defRPr>
            </a:pPr>
            <a:r>
              <a:t>microRNAs (miRNAs): noncoding, single-stranded RNAs, approximately 22 nucleotides in length; function as </a:t>
            </a:r>
            <a:r>
              <a:rPr>
                <a:solidFill>
                  <a:srgbClr val="FFFF00"/>
                </a:solidFill>
              </a:rPr>
              <a:t>negative regulators of genes</a:t>
            </a:r>
            <a:endParaRPr>
              <a:solidFill>
                <a:srgbClr val="FFFF00"/>
              </a:solidFill>
            </a:endParaRPr>
          </a:p>
          <a:p>
            <a:pPr algn="just">
              <a:defRPr sz="2800">
                <a:solidFill>
                  <a:schemeClr val="accent3">
                    <a:lumOff val="44000"/>
                  </a:schemeClr>
                </a:solidFill>
              </a:defRPr>
            </a:pPr>
          </a:p>
          <a:p>
            <a:pPr algn="just">
              <a:spcBef>
                <a:spcPts val="600"/>
              </a:spcBef>
              <a:defRPr sz="2800">
                <a:solidFill>
                  <a:schemeClr val="accent3">
                    <a:lumOff val="44000"/>
                  </a:schemeClr>
                </a:solidFill>
              </a:defRPr>
            </a:pPr>
            <a:r>
              <a:t>They inhibit gene expression post-transcriptionally, usually by repressing translation (in some cases, by messenger mRNA cleavage)</a:t>
            </a:r>
          </a:p>
          <a:p>
            <a:pPr algn="just">
              <a:defRPr sz="2800">
                <a:solidFill>
                  <a:schemeClr val="accent3">
                    <a:lumOff val="44000"/>
                  </a:schemeClr>
                </a:solidFill>
              </a:defRPr>
            </a:pPr>
          </a:p>
          <a:p>
            <a:pPr algn="just">
              <a:spcBef>
                <a:spcPts val="600"/>
              </a:spcBef>
              <a:defRPr sz="2800">
                <a:solidFill>
                  <a:schemeClr val="accent3">
                    <a:lumOff val="44000"/>
                  </a:schemeClr>
                </a:solidFill>
              </a:defRPr>
            </a:pPr>
            <a:r>
              <a:t>In view of their important functions in control of cell growth, differentiation, and survival, accumulating evidence indicates that </a:t>
            </a:r>
            <a:r>
              <a:rPr>
                <a:solidFill>
                  <a:srgbClr val="FFFF00"/>
                </a:solidFill>
              </a:rPr>
              <a:t>miRNAs also can contribute to carcinogenesis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7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500"/>
                                        <p:tgtEl>
                                          <p:spTgt spid="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4" dur="500"/>
                                        <p:tgtEl>
                                          <p:spTgt spid="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9" dur="500"/>
                                        <p:tgtEl>
                                          <p:spTgt spid="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500"/>
                                        <p:tgtEl>
                                          <p:spTgt spid="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8" dur="500"/>
                                        <p:tgtEl>
                                          <p:spTgt spid="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715" grpId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Titolo 1"/>
          <p:cNvSpPr txBox="1"/>
          <p:nvPr>
            <p:ph type="title"/>
          </p:nvPr>
        </p:nvSpPr>
        <p:spPr>
          <a:xfrm>
            <a:off x="0" y="-26989"/>
            <a:ext cx="9144000" cy="64770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FFFF00"/>
                </a:solidFill>
              </a:defRPr>
            </a:lvl1pPr>
          </a:lstStyle>
          <a:p>
            <a:pPr/>
            <a:r>
              <a:t>Esempi di alterazioni di miRNA nei tumori umani</a:t>
            </a:r>
          </a:p>
        </p:txBody>
      </p:sp>
      <p:sp>
        <p:nvSpPr>
          <p:cNvPr id="718" name="Segnaposto contenuto 2"/>
          <p:cNvSpPr txBox="1"/>
          <p:nvPr>
            <p:ph type="body" idx="1"/>
          </p:nvPr>
        </p:nvSpPr>
        <p:spPr>
          <a:xfrm>
            <a:off x="107951" y="620712"/>
            <a:ext cx="8964615" cy="6121401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ts val="3200"/>
              </a:lnSpc>
              <a:spcBef>
                <a:spcPts val="600"/>
              </a:spcBef>
              <a:defRPr sz="2600">
                <a:solidFill>
                  <a:srgbClr val="FFFF00"/>
                </a:solidFill>
              </a:defRPr>
            </a:pPr>
            <a:r>
              <a:t>Profili di espressione di miRNA</a:t>
            </a:r>
            <a:r>
              <a:rPr>
                <a:solidFill>
                  <a:schemeClr val="accent3">
                    <a:lumOff val="44000"/>
                  </a:schemeClr>
                </a:solidFill>
              </a:rPr>
              <a:t> dimostrano che alcuni tumori presentano </a:t>
            </a:r>
            <a:r>
              <a:t>alterazioni</a:t>
            </a:r>
            <a:r>
              <a:rPr>
                <a:solidFill>
                  <a:schemeClr val="accent3">
                    <a:lumOff val="44000"/>
                  </a:schemeClr>
                </a:solidFill>
              </a:rPr>
              <a:t> rispetto ai rispettivi tessuti normali</a:t>
            </a: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algn="just">
              <a:lnSpc>
                <a:spcPts val="3200"/>
              </a:lnSpc>
              <a:defRPr sz="1000">
                <a:solidFill>
                  <a:schemeClr val="accent3">
                    <a:lumOff val="44000"/>
                  </a:schemeClr>
                </a:solidFill>
              </a:defRPr>
            </a:pPr>
          </a:p>
          <a:p>
            <a:pPr algn="just">
              <a:lnSpc>
                <a:spcPts val="3200"/>
              </a:lnSpc>
              <a:spcBef>
                <a:spcPts val="600"/>
              </a:spcBef>
              <a:defRPr sz="2600">
                <a:solidFill>
                  <a:schemeClr val="accent3">
                    <a:lumOff val="44000"/>
                  </a:schemeClr>
                </a:solidFill>
              </a:defRPr>
            </a:pPr>
            <a:r>
              <a:t>(a) se un miRNA agisce normalmente inibendo l’espressione di un </a:t>
            </a:r>
            <a:r>
              <a:rPr b="1">
                <a:solidFill>
                  <a:srgbClr val="FFFF00"/>
                </a:solidFill>
              </a:rPr>
              <a:t>oncogène</a:t>
            </a:r>
            <a:r>
              <a:t>, una </a:t>
            </a:r>
            <a:r>
              <a:rPr b="1" u="sng"/>
              <a:t>riduzione</a:t>
            </a:r>
            <a:r>
              <a:rPr u="sng"/>
              <a:t> della quantità e/o della funzione di tale miRNA</a:t>
            </a:r>
            <a:r>
              <a:t> provoca un aumento della produzione della proteina codificata dall’oncogène </a:t>
            </a:r>
          </a:p>
          <a:p>
            <a:pPr algn="just">
              <a:lnSpc>
                <a:spcPts val="3200"/>
              </a:lnSpc>
              <a:defRPr sz="1000">
                <a:solidFill>
                  <a:schemeClr val="accent3">
                    <a:lumOff val="44000"/>
                  </a:schemeClr>
                </a:solidFill>
              </a:defRPr>
            </a:pPr>
          </a:p>
          <a:p>
            <a:pPr algn="just">
              <a:lnSpc>
                <a:spcPts val="3200"/>
              </a:lnSpc>
              <a:spcBef>
                <a:spcPts val="600"/>
              </a:spcBef>
              <a:defRPr sz="2600">
                <a:solidFill>
                  <a:schemeClr val="accent3">
                    <a:lumOff val="44000"/>
                  </a:schemeClr>
                </a:solidFill>
              </a:defRPr>
            </a:pPr>
            <a:r>
              <a:t>(b) se il target di un miRNA è un </a:t>
            </a:r>
            <a:r>
              <a:rPr b="1">
                <a:solidFill>
                  <a:srgbClr val="FFFF00"/>
                </a:solidFill>
              </a:rPr>
              <a:t>oncosoppressore</a:t>
            </a:r>
            <a:r>
              <a:t>, </a:t>
            </a:r>
            <a:r>
              <a:rPr u="sng"/>
              <a:t>l’</a:t>
            </a:r>
            <a:r>
              <a:rPr b="1" u="sng"/>
              <a:t>iperattività</a:t>
            </a:r>
            <a:r>
              <a:rPr u="sng"/>
              <a:t> o la </a:t>
            </a:r>
            <a:r>
              <a:rPr b="1" u="sng"/>
              <a:t>sovraespressione</a:t>
            </a:r>
            <a:r>
              <a:rPr u="sng"/>
              <a:t> di quel miRNA</a:t>
            </a:r>
            <a:r>
              <a:t> può </a:t>
            </a:r>
            <a:r>
              <a:rPr b="1">
                <a:solidFill>
                  <a:srgbClr val="FFFF00"/>
                </a:solidFill>
              </a:rPr>
              <a:t>ridurre</a:t>
            </a:r>
            <a:r>
              <a:t> la produzione della proteina che esplica un controllo negativo sulla proliferazione (</a:t>
            </a:r>
            <a:r>
              <a:rPr>
                <a:solidFill>
                  <a:srgbClr val="FFFF00"/>
                </a:solidFill>
              </a:rPr>
              <a:t>TGF-</a:t>
            </a:r>
            <a:r>
              <a:rPr>
                <a:solidFill>
                  <a:srgbClr val="FFFF00"/>
                </a:solidFill>
              </a:rPr>
              <a:t>β </a:t>
            </a:r>
            <a:r>
              <a:rPr>
                <a:solidFill>
                  <a:srgbClr val="FFFF00"/>
                </a:solidFill>
              </a:rPr>
              <a:t>receptor</a:t>
            </a:r>
            <a:r>
              <a:t>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7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718" grpId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Titolo 1"/>
          <p:cNvSpPr txBox="1"/>
          <p:nvPr>
            <p:ph type="title"/>
          </p:nvPr>
        </p:nvSpPr>
        <p:spPr>
          <a:xfrm>
            <a:off x="107950" y="58737"/>
            <a:ext cx="8928100" cy="849314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FFFF00"/>
                </a:solidFill>
              </a:defRPr>
            </a:lvl1pPr>
          </a:lstStyle>
          <a:p>
            <a:pPr/>
            <a:r>
              <a:t>miRNA profiling of some human tumors</a:t>
            </a:r>
          </a:p>
        </p:txBody>
      </p:sp>
      <p:sp>
        <p:nvSpPr>
          <p:cNvPr id="721" name="Segnaposto contenuto 2"/>
          <p:cNvSpPr txBox="1"/>
          <p:nvPr>
            <p:ph type="body" idx="1"/>
          </p:nvPr>
        </p:nvSpPr>
        <p:spPr>
          <a:xfrm>
            <a:off x="107950" y="1125537"/>
            <a:ext cx="8928100" cy="5111751"/>
          </a:xfrm>
          <a:prstGeom prst="rect">
            <a:avLst/>
          </a:prstGeom>
        </p:spPr>
        <p:txBody>
          <a:bodyPr/>
          <a:lstStyle/>
          <a:p>
            <a:pPr algn="just">
              <a:defRPr>
                <a:solidFill>
                  <a:schemeClr val="accent3">
                    <a:lumOff val="44000"/>
                  </a:schemeClr>
                </a:solidFill>
              </a:defRPr>
            </a:pPr>
            <a:r>
              <a:t>Downregulation or deletion of certain miRNAs in some </a:t>
            </a:r>
            <a:r>
              <a:rPr>
                <a:solidFill>
                  <a:srgbClr val="FFFF00"/>
                </a:solidFill>
              </a:rPr>
              <a:t>leukemias and lymphomas</a:t>
            </a:r>
            <a:r>
              <a:t> results in increased expression of </a:t>
            </a:r>
            <a:r>
              <a:rPr b="1">
                <a:solidFill>
                  <a:srgbClr val="FFFF00"/>
                </a:solidFill>
              </a:rPr>
              <a:t>BCL2</a:t>
            </a:r>
            <a:r>
              <a:t>, an anti-apoptotic gene</a:t>
            </a:r>
          </a:p>
          <a:p>
            <a:pPr algn="just">
              <a:defRPr>
                <a:solidFill>
                  <a:schemeClr val="accent3">
                    <a:lumOff val="44000"/>
                  </a:schemeClr>
                </a:solidFill>
              </a:defRPr>
            </a:pPr>
          </a:p>
          <a:p>
            <a:pPr algn="just">
              <a:defRPr>
                <a:solidFill>
                  <a:schemeClr val="accent3">
                    <a:lumOff val="44000"/>
                  </a:schemeClr>
                </a:solidFill>
              </a:defRPr>
            </a:pPr>
            <a:r>
              <a:t>Dysregulation of other miRNAs that control the expression of the </a:t>
            </a:r>
            <a:r>
              <a:rPr b="1">
                <a:solidFill>
                  <a:srgbClr val="FFFF00"/>
                </a:solidFill>
              </a:rPr>
              <a:t>RAS and MYC</a:t>
            </a:r>
            <a:r>
              <a:t> oncogenes  detected in </a:t>
            </a:r>
            <a:r>
              <a:rPr>
                <a:solidFill>
                  <a:srgbClr val="FFFF00"/>
                </a:solidFill>
              </a:rPr>
              <a:t>lung tumors</a:t>
            </a:r>
            <a:r>
              <a:t> and in </a:t>
            </a:r>
            <a:r>
              <a:rPr>
                <a:solidFill>
                  <a:srgbClr val="FFFF00"/>
                </a:solidFill>
              </a:rPr>
              <a:t>certain B-cell leukemias</a:t>
            </a:r>
            <a:r>
              <a:t>, respectively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21" grpId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Titolo 1"/>
          <p:cNvSpPr txBox="1"/>
          <p:nvPr>
            <p:ph type="title"/>
          </p:nvPr>
        </p:nvSpPr>
        <p:spPr>
          <a:xfrm>
            <a:off x="-215900" y="-26989"/>
            <a:ext cx="9612315" cy="792165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FFFF00"/>
                </a:solidFill>
              </a:defRPr>
            </a:lvl1pPr>
          </a:lstStyle>
          <a:p>
            <a:pPr/>
            <a:r>
              <a:t>Modificazioni epigenetiche nei tumori</a:t>
            </a:r>
          </a:p>
        </p:txBody>
      </p:sp>
      <p:sp>
        <p:nvSpPr>
          <p:cNvPr id="724" name="CasellaDiTesto 2"/>
          <p:cNvSpPr txBox="1"/>
          <p:nvPr/>
        </p:nvSpPr>
        <p:spPr>
          <a:xfrm>
            <a:off x="9206" y="981077"/>
            <a:ext cx="9054149" cy="4650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457200" indent="-457200" algn="just">
              <a:buSzPct val="100000"/>
              <a:buChar char="➢"/>
              <a:defRPr b="1" sz="3000">
                <a:solidFill>
                  <a:srgbClr val="FFFF00"/>
                </a:solidFill>
              </a:defRPr>
            </a:pPr>
            <a:r>
              <a:t>Epigenetica</a:t>
            </a:r>
            <a:r>
              <a:rPr b="0">
                <a:solidFill>
                  <a:schemeClr val="accent3">
                    <a:lumOff val="44000"/>
                  </a:schemeClr>
                </a:solidFill>
              </a:rPr>
              <a:t>: studia </a:t>
            </a:r>
            <a:r>
              <a:rPr u="sng">
                <a:solidFill>
                  <a:schemeClr val="accent3">
                    <a:lumOff val="44000"/>
                  </a:schemeClr>
                </a:solidFill>
              </a:rPr>
              <a:t>modificazioni chimiche</a:t>
            </a:r>
            <a:r>
              <a:rPr b="0">
                <a:solidFill>
                  <a:schemeClr val="accent3">
                    <a:lumOff val="44000"/>
                  </a:schemeClr>
                </a:solidFill>
              </a:rPr>
              <a:t> del DNA e delle proteine istoniche che </a:t>
            </a:r>
            <a:r>
              <a:rPr u="sng">
                <a:solidFill>
                  <a:schemeClr val="accent3">
                    <a:lumOff val="44000"/>
                  </a:schemeClr>
                </a:solidFill>
              </a:rPr>
              <a:t>influenzano l’espressione dei geni</a:t>
            </a:r>
            <a:r>
              <a:rPr b="0">
                <a:solidFill>
                  <a:schemeClr val="accent3">
                    <a:lumOff val="44000"/>
                  </a:schemeClr>
                </a:solidFill>
              </a:rPr>
              <a:t> (fenotipo) senza che siano avvenuti cambiamenti nel genotipo</a:t>
            </a:r>
            <a:endParaRPr b="0">
              <a:solidFill>
                <a:schemeClr val="accent3">
                  <a:lumOff val="44000"/>
                </a:schemeClr>
              </a:solidFill>
            </a:endParaRPr>
          </a:p>
          <a:p>
            <a:pPr algn="just">
              <a:defRPr sz="1000">
                <a:solidFill>
                  <a:schemeClr val="accent3">
                    <a:lumOff val="44000"/>
                  </a:schemeClr>
                </a:solidFill>
              </a:defRPr>
            </a:pPr>
          </a:p>
          <a:p>
            <a:pPr marL="457200" indent="-457200" algn="just">
              <a:buSzPct val="100000"/>
              <a:buChar char="➢"/>
              <a:defRPr sz="2800">
                <a:solidFill>
                  <a:schemeClr val="accent3">
                    <a:lumOff val="44000"/>
                  </a:schemeClr>
                </a:solidFill>
              </a:defRPr>
            </a:pPr>
          </a:p>
          <a:p>
            <a:pPr marL="457200" indent="-457200" algn="just">
              <a:buSzPct val="100000"/>
              <a:buChar char="➢"/>
              <a:defRPr sz="3000" u="sng">
                <a:solidFill>
                  <a:schemeClr val="accent3">
                    <a:lumOff val="44000"/>
                  </a:schemeClr>
                </a:solidFill>
              </a:defRPr>
            </a:pPr>
            <a:r>
              <a:t>Principali</a:t>
            </a:r>
            <a:r>
              <a:rPr u="none"/>
              <a:t> modificazioni epigenetiche:</a:t>
            </a:r>
            <a:endParaRPr u="none"/>
          </a:p>
          <a:p>
            <a:pPr marL="457200" indent="-457200" algn="just">
              <a:buSzPct val="100000"/>
              <a:buFont typeface="Arial"/>
              <a:buChar char="•"/>
              <a:defRPr sz="1000">
                <a:solidFill>
                  <a:schemeClr val="accent3">
                    <a:lumOff val="44000"/>
                  </a:schemeClr>
                </a:solidFill>
              </a:defRPr>
            </a:pPr>
          </a:p>
          <a:p>
            <a:pPr lvl="1" marL="914400" indent="-457200" algn="just">
              <a:buSzPct val="100000"/>
              <a:buFont typeface="Arial"/>
              <a:buChar char="•"/>
              <a:defRPr sz="3000">
                <a:solidFill>
                  <a:schemeClr val="accent3">
                    <a:lumOff val="44000"/>
                  </a:schemeClr>
                </a:solidFill>
              </a:defRPr>
            </a:pPr>
            <a:r>
              <a:t>variazioni dello stato di </a:t>
            </a:r>
            <a:r>
              <a:rPr u="sng"/>
              <a:t>metilazione</a:t>
            </a:r>
            <a:r>
              <a:t> del </a:t>
            </a:r>
            <a:r>
              <a:rPr b="1">
                <a:solidFill>
                  <a:srgbClr val="FFFF00"/>
                </a:solidFill>
              </a:rPr>
              <a:t>DNA</a:t>
            </a:r>
            <a:endParaRPr b="1">
              <a:solidFill>
                <a:srgbClr val="FFFF00"/>
              </a:solidFill>
            </a:endParaRPr>
          </a:p>
          <a:p>
            <a:pPr lvl="1" marL="914400" indent="-457200" algn="just">
              <a:buSzPct val="100000"/>
              <a:buFont typeface="Arial"/>
              <a:buChar char="•"/>
              <a:defRPr b="1" sz="3000">
                <a:solidFill>
                  <a:schemeClr val="accent3">
                    <a:lumOff val="44000"/>
                  </a:schemeClr>
                </a:solidFill>
              </a:defRPr>
            </a:pPr>
          </a:p>
          <a:p>
            <a:pPr lvl="1" marL="914400" indent="-457200" algn="just">
              <a:buSzPct val="100000"/>
              <a:buFont typeface="Arial"/>
              <a:buChar char="•"/>
              <a:defRPr sz="3000" u="sng">
                <a:solidFill>
                  <a:schemeClr val="accent3">
                    <a:lumOff val="44000"/>
                  </a:schemeClr>
                </a:solidFill>
              </a:defRPr>
            </a:pPr>
            <a:r>
              <a:t>acetilazione</a:t>
            </a:r>
            <a:r>
              <a:rPr u="none"/>
              <a:t>, </a:t>
            </a:r>
            <a:r>
              <a:t>metilazione</a:t>
            </a:r>
            <a:r>
              <a:rPr u="none"/>
              <a:t>, </a:t>
            </a:r>
            <a:r>
              <a:t>fosforilazione</a:t>
            </a:r>
            <a:r>
              <a:rPr u="none"/>
              <a:t> degli </a:t>
            </a:r>
            <a:r>
              <a:rPr b="1" u="none">
                <a:solidFill>
                  <a:srgbClr val="00FF00"/>
                </a:solidFill>
              </a:rPr>
              <a:t>istoni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7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500"/>
                                        <p:tgtEl>
                                          <p:spTgt spid="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7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4" dur="500"/>
                                        <p:tgtEl>
                                          <p:spTgt spid="7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7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8" dur="500"/>
                                        <p:tgtEl>
                                          <p:spTgt spid="7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7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500"/>
                                        <p:tgtEl>
                                          <p:spTgt spid="7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7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7" dur="500"/>
                                        <p:tgtEl>
                                          <p:spTgt spid="7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7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1" dur="500"/>
                                        <p:tgtEl>
                                          <p:spTgt spid="7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7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5" dur="500"/>
                                        <p:tgtEl>
                                          <p:spTgt spid="7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7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9" dur="500"/>
                                        <p:tgtEl>
                                          <p:spTgt spid="7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724" grpId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Titolo 1"/>
          <p:cNvSpPr txBox="1"/>
          <p:nvPr>
            <p:ph type="title"/>
          </p:nvPr>
        </p:nvSpPr>
        <p:spPr>
          <a:xfrm>
            <a:off x="1331915" y="28577"/>
            <a:ext cx="6264276" cy="1008063"/>
          </a:xfrm>
          <a:prstGeom prst="rect">
            <a:avLst/>
          </a:prstGeom>
        </p:spPr>
        <p:txBody>
          <a:bodyPr/>
          <a:lstStyle/>
          <a:p>
            <a:pPr defTabSz="841247">
              <a:defRPr sz="3128">
                <a:solidFill>
                  <a:srgbClr val="FFFF00"/>
                </a:solidFill>
              </a:defRPr>
            </a:pPr>
            <a:r>
              <a:t>Changes in </a:t>
            </a:r>
            <a:r>
              <a:rPr b="1"/>
              <a:t>DNA methylation</a:t>
            </a:r>
            <a:r>
              <a:t>: a hallmark of cancer</a:t>
            </a:r>
          </a:p>
        </p:txBody>
      </p:sp>
      <p:sp>
        <p:nvSpPr>
          <p:cNvPr id="727" name="Segnaposto contenuto 2"/>
          <p:cNvSpPr txBox="1"/>
          <p:nvPr>
            <p:ph type="body" idx="1"/>
          </p:nvPr>
        </p:nvSpPr>
        <p:spPr>
          <a:xfrm>
            <a:off x="0" y="1052514"/>
            <a:ext cx="9144000" cy="5805489"/>
          </a:xfrm>
          <a:prstGeom prst="rect">
            <a:avLst/>
          </a:prstGeom>
        </p:spPr>
        <p:txBody>
          <a:bodyPr/>
          <a:lstStyle/>
          <a:p>
            <a:pPr algn="just">
              <a:spcBef>
                <a:spcPts val="600"/>
              </a:spcBef>
              <a:defRPr sz="2800">
                <a:solidFill>
                  <a:schemeClr val="accent3">
                    <a:lumOff val="44000"/>
                  </a:schemeClr>
                </a:solidFill>
              </a:defRPr>
            </a:pPr>
            <a:r>
              <a:t>Alterations of DNA methylation, which influences gene expression and genome integrity, are important components of cancer development</a:t>
            </a:r>
          </a:p>
          <a:p>
            <a:pPr algn="just">
              <a:defRPr sz="1000">
                <a:solidFill>
                  <a:schemeClr val="accent3">
                    <a:lumOff val="44000"/>
                  </a:schemeClr>
                </a:solidFill>
              </a:defRPr>
            </a:pPr>
          </a:p>
          <a:p>
            <a:pPr algn="just">
              <a:spcBef>
                <a:spcPts val="600"/>
              </a:spcBef>
              <a:defRPr b="1" sz="2800" u="sng">
                <a:solidFill>
                  <a:schemeClr val="accent3">
                    <a:lumOff val="44000"/>
                  </a:schemeClr>
                </a:solidFill>
              </a:defRPr>
            </a:pPr>
            <a:r>
              <a:t>Selective</a:t>
            </a:r>
            <a:r>
              <a:rPr b="0" u="none"/>
              <a:t> </a:t>
            </a:r>
            <a:r>
              <a:rPr b="0" u="none">
                <a:solidFill>
                  <a:srgbClr val="FFFF00"/>
                </a:solidFill>
              </a:rPr>
              <a:t>hypo</a:t>
            </a:r>
            <a:r>
              <a:rPr b="0" u="none"/>
              <a:t>methylation and/or </a:t>
            </a:r>
            <a:r>
              <a:rPr b="0" u="none">
                <a:solidFill>
                  <a:srgbClr val="FFFF00"/>
                </a:solidFill>
              </a:rPr>
              <a:t>hyper</a:t>
            </a:r>
            <a:r>
              <a:rPr b="0" u="none"/>
              <a:t>methylation of specific genes have been demonstrated in cancer</a:t>
            </a:r>
            <a:endParaRPr b="0" u="none"/>
          </a:p>
          <a:p>
            <a:pPr algn="just">
              <a:defRPr sz="1000">
                <a:solidFill>
                  <a:schemeClr val="accent3">
                    <a:lumOff val="44000"/>
                  </a:schemeClr>
                </a:solidFill>
              </a:defRPr>
            </a:pPr>
          </a:p>
          <a:p>
            <a:pPr algn="just">
              <a:spcBef>
                <a:spcPts val="600"/>
              </a:spcBef>
              <a:defRPr b="1" sz="2800" u="sng">
                <a:solidFill>
                  <a:schemeClr val="accent3">
                    <a:lumOff val="44000"/>
                  </a:schemeClr>
                </a:solidFill>
              </a:defRPr>
            </a:pPr>
            <a:r>
              <a:t>Hypermethylation</a:t>
            </a:r>
            <a:r>
              <a:rPr b="0" u="none"/>
              <a:t> of promoters: </a:t>
            </a:r>
            <a:r>
              <a:rPr b="0" u="none">
                <a:solidFill>
                  <a:srgbClr val="FFFF00"/>
                </a:solidFill>
              </a:rPr>
              <a:t>silencing of  oncosuppressor </a:t>
            </a:r>
            <a:r>
              <a:rPr b="0" u="none"/>
              <a:t>genes </a:t>
            </a:r>
            <a:r>
              <a:rPr b="0" u="none"/>
              <a:t>(es.: DNA repair, inibitori delle chinasi ciclino-dipendenti) </a:t>
            </a:r>
          </a:p>
          <a:p>
            <a:pPr algn="just">
              <a:defRPr sz="1000">
                <a:solidFill>
                  <a:schemeClr val="accent3">
                    <a:lumOff val="44000"/>
                  </a:schemeClr>
                </a:solidFill>
              </a:defRPr>
            </a:pPr>
          </a:p>
          <a:p>
            <a:pPr algn="just">
              <a:spcBef>
                <a:spcPts val="600"/>
              </a:spcBef>
              <a:defRPr b="1" sz="2800" u="sng">
                <a:solidFill>
                  <a:schemeClr val="accent3">
                    <a:lumOff val="44000"/>
                  </a:schemeClr>
                </a:solidFill>
              </a:defRPr>
            </a:pPr>
            <a:r>
              <a:t>Hypomethylation</a:t>
            </a:r>
            <a:r>
              <a:rPr b="0" u="none"/>
              <a:t> contributes to malignancy by </a:t>
            </a:r>
            <a:r>
              <a:rPr b="0" u="none">
                <a:solidFill>
                  <a:srgbClr val="FFFF00"/>
                </a:solidFill>
              </a:rPr>
              <a:t>activating oncogenes </a:t>
            </a:r>
            <a:r>
              <a:rPr b="0" u="none"/>
              <a:t>and/or inducing </a:t>
            </a:r>
            <a:r>
              <a:rPr b="0" u="none">
                <a:solidFill>
                  <a:srgbClr val="FFFF00"/>
                </a:solidFill>
              </a:rPr>
              <a:t>genomic instability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7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500"/>
                                        <p:tgtEl>
                                          <p:spTgt spid="7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6" dur="500"/>
                                        <p:tgtEl>
                                          <p:spTgt spid="7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7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500"/>
                                        <p:tgtEl>
                                          <p:spTgt spid="7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7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500"/>
                                        <p:tgtEl>
                                          <p:spTgt spid="7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727" grpId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Titolo 1"/>
          <p:cNvSpPr txBox="1"/>
          <p:nvPr>
            <p:ph type="title"/>
          </p:nvPr>
        </p:nvSpPr>
        <p:spPr>
          <a:xfrm>
            <a:off x="71437" y="-100014"/>
            <a:ext cx="8964614" cy="792165"/>
          </a:xfrm>
          <a:prstGeom prst="rect">
            <a:avLst/>
          </a:prstGeom>
        </p:spPr>
        <p:txBody>
          <a:bodyPr/>
          <a:lstStyle>
            <a:lvl1pPr>
              <a:defRPr sz="3800">
                <a:solidFill>
                  <a:srgbClr val="FFFF00"/>
                </a:solidFill>
              </a:defRPr>
            </a:lvl1pPr>
          </a:lstStyle>
          <a:p>
            <a:pPr/>
            <a:r>
              <a:t>Modificazioni epigenetiche nei tumori</a:t>
            </a:r>
          </a:p>
        </p:txBody>
      </p:sp>
      <p:sp>
        <p:nvSpPr>
          <p:cNvPr id="730" name="Segnaposto contenuto 2"/>
          <p:cNvSpPr txBox="1"/>
          <p:nvPr>
            <p:ph type="body" idx="1"/>
          </p:nvPr>
        </p:nvSpPr>
        <p:spPr>
          <a:xfrm>
            <a:off x="73025" y="692151"/>
            <a:ext cx="9036050" cy="4752976"/>
          </a:xfrm>
          <a:prstGeom prst="rect">
            <a:avLst/>
          </a:prstGeom>
        </p:spPr>
        <p:txBody>
          <a:bodyPr/>
          <a:lstStyle/>
          <a:p>
            <a:pPr algn="just">
              <a:spcBef>
                <a:spcPts val="600"/>
              </a:spcBef>
              <a:buChar char="➢"/>
              <a:defRPr sz="2600">
                <a:solidFill>
                  <a:schemeClr val="accent3">
                    <a:lumOff val="44000"/>
                  </a:schemeClr>
                </a:solidFill>
              </a:defRPr>
            </a:pPr>
            <a:r>
              <a:t>A differenza delle mutazioni, le </a:t>
            </a:r>
            <a:r>
              <a:rPr b="1" u="sng"/>
              <a:t>modificazioni epigenetiche sono reversibili</a:t>
            </a:r>
            <a:r>
              <a:t>; quindi, si presentano nuove opportunità per la gestione clinica del cancro</a:t>
            </a:r>
          </a:p>
          <a:p>
            <a:pPr algn="just">
              <a:buChar char="➢"/>
              <a:defRPr sz="1000">
                <a:solidFill>
                  <a:schemeClr val="accent3">
                    <a:lumOff val="44000"/>
                  </a:schemeClr>
                </a:solidFill>
              </a:defRPr>
            </a:pPr>
          </a:p>
          <a:p>
            <a:pPr algn="just">
              <a:spcBef>
                <a:spcPts val="600"/>
              </a:spcBef>
              <a:buChar char="➢"/>
              <a:defRPr i="1" sz="2600">
                <a:solidFill>
                  <a:schemeClr val="accent3">
                    <a:lumOff val="44000"/>
                  </a:schemeClr>
                </a:solidFill>
              </a:defRPr>
            </a:pPr>
            <a:r>
              <a:t>Per esempio</a:t>
            </a:r>
            <a:r>
              <a:rPr i="0"/>
              <a:t>:</a:t>
            </a:r>
            <a:endParaRPr i="0"/>
          </a:p>
          <a:p>
            <a:pPr lvl="1" marL="742950" indent="-285750" algn="just">
              <a:spcBef>
                <a:spcPts val="600"/>
              </a:spcBef>
              <a:buFont typeface="Arial"/>
              <a:buChar char="•"/>
              <a:defRPr sz="2600">
                <a:solidFill>
                  <a:schemeClr val="accent3">
                    <a:lumOff val="44000"/>
                  </a:schemeClr>
                </a:solidFill>
              </a:defRPr>
            </a:pPr>
            <a:r>
              <a:t> il silenziamento per ipermetilazione di geni coinvolti nella riparazione del DNA è implicato nella patogenesi di </a:t>
            </a:r>
            <a:r>
              <a:rPr>
                <a:solidFill>
                  <a:srgbClr val="FFFF00"/>
                </a:solidFill>
              </a:rPr>
              <a:t>tumori sporadici</a:t>
            </a:r>
            <a:r>
              <a:t> della mammella e dell’ovaio</a:t>
            </a:r>
            <a:endParaRPr sz="2800"/>
          </a:p>
          <a:p>
            <a:pPr lvl="1" marL="742950" indent="-285750" algn="just">
              <a:spcBef>
                <a:spcPts val="600"/>
              </a:spcBef>
              <a:buFont typeface="Arial"/>
              <a:buChar char="•"/>
              <a:defRPr sz="1000">
                <a:solidFill>
                  <a:schemeClr val="accent3">
                    <a:lumOff val="44000"/>
                  </a:schemeClr>
                </a:solidFill>
              </a:defRPr>
            </a:pPr>
          </a:p>
          <a:p>
            <a:pPr lvl="1" marL="742950" indent="-285750" algn="just">
              <a:spcBef>
                <a:spcPts val="600"/>
              </a:spcBef>
              <a:buFont typeface="Arial"/>
              <a:buChar char="•"/>
              <a:defRPr sz="2600">
                <a:solidFill>
                  <a:schemeClr val="accent3">
                    <a:lumOff val="44000"/>
                  </a:schemeClr>
                </a:solidFill>
              </a:defRPr>
            </a:pPr>
            <a:r>
              <a:t>la riattivazione della loro espressione tramite l’uso di </a:t>
            </a:r>
            <a:r>
              <a:rPr>
                <a:solidFill>
                  <a:srgbClr val="FFFF00"/>
                </a:solidFill>
              </a:rPr>
              <a:t>agenti demetilanti</a:t>
            </a:r>
            <a:r>
              <a:t> potrebbe avere un efficace effetto antitumorale</a:t>
            </a:r>
          </a:p>
        </p:txBody>
      </p:sp>
      <p:sp>
        <p:nvSpPr>
          <p:cNvPr id="731" name="CasellaDiTesto 1"/>
          <p:cNvSpPr txBox="1"/>
          <p:nvPr/>
        </p:nvSpPr>
        <p:spPr>
          <a:xfrm>
            <a:off x="71439" y="5475287"/>
            <a:ext cx="9037639" cy="1261323"/>
          </a:xfrm>
          <a:prstGeom prst="rect">
            <a:avLst/>
          </a:prstGeom>
          <a:solidFill>
            <a:srgbClr val="FFFF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sz="2700"/>
            </a:pPr>
            <a:r>
              <a:t>Da alcuni anni sono in corso numerosi trials clinici che valutano gli effetti di </a:t>
            </a:r>
            <a:r>
              <a:rPr b="1"/>
              <a:t>farmaci demetilanti</a:t>
            </a:r>
            <a:r>
              <a:t> in pazienti (anche in età pediatrica) affetti da </a:t>
            </a:r>
            <a:r>
              <a:rPr b="1"/>
              <a:t>leucemie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7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500"/>
                                        <p:tgtEl>
                                          <p:spTgt spid="7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500"/>
                                        <p:tgtEl>
                                          <p:spTgt spid="7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9" dur="500"/>
                                        <p:tgtEl>
                                          <p:spTgt spid="7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4" dur="500"/>
                                        <p:tgtEl>
                                          <p:spTgt spid="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31" grpId="2"/>
      <p:bldP build="p" bldLvl="5" animBg="1" rev="0" advAuto="0" spid="73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Rectangle 2"/>
          <p:cNvSpPr txBox="1"/>
          <p:nvPr>
            <p:ph type="title"/>
          </p:nvPr>
        </p:nvSpPr>
        <p:spPr>
          <a:xfrm>
            <a:off x="2" y="-26988"/>
            <a:ext cx="9394826" cy="850901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FFFF00"/>
                </a:solidFill>
              </a:defRPr>
            </a:lvl1pPr>
          </a:lstStyle>
          <a:p>
            <a:pPr/>
            <a:r>
              <a:t>Neoplasia: caratteristiche fondamentali</a:t>
            </a:r>
          </a:p>
        </p:txBody>
      </p:sp>
      <p:sp>
        <p:nvSpPr>
          <p:cNvPr id="351" name="Rectangle 3"/>
          <p:cNvSpPr txBox="1"/>
          <p:nvPr>
            <p:ph type="body" idx="1"/>
          </p:nvPr>
        </p:nvSpPr>
        <p:spPr>
          <a:xfrm>
            <a:off x="611559" y="980727"/>
            <a:ext cx="8352930" cy="5472114"/>
          </a:xfrm>
          <a:prstGeom prst="rect">
            <a:avLst/>
          </a:prstGeom>
          <a:solidFill>
            <a:schemeClr val="accent3">
              <a:lumOff val="44000"/>
            </a:schemeClr>
          </a:solidFill>
        </p:spPr>
        <p:txBody>
          <a:bodyPr/>
          <a:lstStyle/>
          <a:p>
            <a:pPr>
              <a:spcBef>
                <a:spcPts val="900"/>
              </a:spcBef>
              <a:defRPr sz="4000"/>
            </a:pPr>
            <a:r>
              <a:t>Accumulo di </a:t>
            </a:r>
            <a:r>
              <a:rPr b="1"/>
              <a:t>mutazioni genetiche</a:t>
            </a:r>
            <a:endParaRPr b="1"/>
          </a:p>
          <a:p>
            <a:pPr>
              <a:defRPr sz="4000"/>
            </a:pPr>
          </a:p>
          <a:p>
            <a:pPr>
              <a:spcBef>
                <a:spcPts val="900"/>
              </a:spcBef>
              <a:defRPr b="1" sz="4000"/>
            </a:pPr>
            <a:r>
              <a:t>Variabilità</a:t>
            </a:r>
          </a:p>
          <a:p>
            <a:pPr>
              <a:defRPr sz="4000"/>
            </a:pPr>
          </a:p>
          <a:p>
            <a:pPr>
              <a:spcBef>
                <a:spcPts val="900"/>
              </a:spcBef>
              <a:defRPr sz="4000"/>
            </a:pPr>
            <a:r>
              <a:t>Cause </a:t>
            </a:r>
            <a:r>
              <a:rPr b="1"/>
              <a:t>primarie</a:t>
            </a:r>
            <a:r>
              <a:t> e </a:t>
            </a:r>
            <a:r>
              <a:rPr b="1"/>
              <a:t>secondarie</a:t>
            </a:r>
            <a:endParaRPr b="1"/>
          </a:p>
          <a:p>
            <a:pPr>
              <a:defRPr sz="4000"/>
            </a:pPr>
          </a:p>
          <a:p>
            <a:pPr>
              <a:spcBef>
                <a:spcPts val="900"/>
              </a:spcBef>
              <a:defRPr sz="4000"/>
            </a:pPr>
            <a:r>
              <a:t>Alterazioni della </a:t>
            </a:r>
            <a:r>
              <a:rPr b="1"/>
              <a:t>differenziazione</a:t>
            </a:r>
          </a:p>
        </p:txBody>
      </p:sp>
      <p:sp>
        <p:nvSpPr>
          <p:cNvPr id="352" name="CasellaDiTesto 1"/>
          <p:cNvSpPr txBox="1"/>
          <p:nvPr/>
        </p:nvSpPr>
        <p:spPr>
          <a:xfrm>
            <a:off x="3674431" y="1983033"/>
            <a:ext cx="3770224" cy="1563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285743" indent="-285743">
              <a:buSzPct val="100000"/>
              <a:buChar char="✓"/>
              <a:defRPr sz="3400"/>
            </a:pPr>
            <a:r>
              <a:t>genetica</a:t>
            </a:r>
          </a:p>
          <a:p>
            <a:pPr marL="285743" indent="-285743">
              <a:buSzPct val="100000"/>
              <a:buChar char="✓"/>
              <a:defRPr sz="3400"/>
            </a:pPr>
            <a:r>
              <a:t>fenotipica</a:t>
            </a:r>
          </a:p>
          <a:p>
            <a:pPr marL="285743" indent="-285743">
              <a:buSzPct val="100000"/>
              <a:buChar char="✓"/>
              <a:defRPr sz="3400"/>
            </a:pPr>
            <a:r>
              <a:t>comportamentale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Rectangle 4"/>
          <p:cNvSpPr txBox="1"/>
          <p:nvPr>
            <p:ph type="title"/>
          </p:nvPr>
        </p:nvSpPr>
        <p:spPr>
          <a:xfrm>
            <a:off x="180975" y="188912"/>
            <a:ext cx="8712200" cy="1143001"/>
          </a:xfrm>
          <a:prstGeom prst="rect">
            <a:avLst/>
          </a:prstGeom>
          <a:ln w="9525">
            <a:solidFill>
              <a:srgbClr val="FFFF00"/>
            </a:solidFill>
            <a:miter lim="800000"/>
          </a:ln>
        </p:spPr>
        <p:txBody>
          <a:bodyPr/>
          <a:lstStyle>
            <a:lvl1pPr>
              <a:defRPr sz="6000">
                <a:solidFill>
                  <a:srgbClr val="FFFF00"/>
                </a:solidFill>
              </a:defRPr>
            </a:lvl1pPr>
          </a:lstStyle>
          <a:p>
            <a:pPr/>
            <a:r>
              <a:t>Eziologia delle neoplasie</a:t>
            </a:r>
          </a:p>
        </p:txBody>
      </p:sp>
      <p:sp>
        <p:nvSpPr>
          <p:cNvPr id="735" name="Rectangle 2"/>
          <p:cNvSpPr txBox="1"/>
          <p:nvPr/>
        </p:nvSpPr>
        <p:spPr>
          <a:xfrm>
            <a:off x="-62229" y="1642543"/>
            <a:ext cx="9341485" cy="6217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38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/>
            <a:r>
              <a:t>Agenti eziologici della malattia neoplastica</a:t>
            </a:r>
          </a:p>
        </p:txBody>
      </p:sp>
      <p:sp>
        <p:nvSpPr>
          <p:cNvPr id="736" name="Rectangle 3"/>
          <p:cNvSpPr txBox="1"/>
          <p:nvPr/>
        </p:nvSpPr>
        <p:spPr>
          <a:xfrm>
            <a:off x="1798320" y="2852740"/>
            <a:ext cx="5104448" cy="3664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900"/>
              </a:spcBef>
              <a:buSzPct val="100000"/>
              <a:buChar char="•"/>
              <a:defRPr sz="4000">
                <a:solidFill>
                  <a:schemeClr val="accent3">
                    <a:lumOff val="44000"/>
                  </a:schemeClr>
                </a:solidFill>
              </a:defRPr>
            </a:pPr>
            <a:r>
              <a:t>Sostanze chimiche</a:t>
            </a:r>
            <a:endParaRPr sz="3200"/>
          </a:p>
          <a:p>
            <a:pPr marL="342900" indent="-342900">
              <a:lnSpc>
                <a:spcPct val="90000"/>
              </a:lnSpc>
              <a:spcBef>
                <a:spcPts val="700"/>
              </a:spcBef>
              <a:buSzPct val="100000"/>
              <a:buChar char="•"/>
              <a:defRPr sz="4000">
                <a:solidFill>
                  <a:schemeClr val="accent3">
                    <a:lumOff val="44000"/>
                  </a:schemeClr>
                </a:solidFill>
              </a:defRPr>
            </a:pPr>
          </a:p>
          <a:p>
            <a:pPr marL="342900" indent="-342900">
              <a:lnSpc>
                <a:spcPct val="90000"/>
              </a:lnSpc>
              <a:spcBef>
                <a:spcPts val="900"/>
              </a:spcBef>
              <a:buSzPct val="100000"/>
              <a:buChar char="•"/>
              <a:defRPr sz="4000">
                <a:solidFill>
                  <a:schemeClr val="accent3">
                    <a:lumOff val="44000"/>
                  </a:schemeClr>
                </a:solidFill>
              </a:defRPr>
            </a:pPr>
            <a:r>
              <a:t>Radiazioni</a:t>
            </a:r>
            <a:endParaRPr sz="3200"/>
          </a:p>
          <a:p>
            <a:pPr marL="342900" indent="-342900">
              <a:lnSpc>
                <a:spcPct val="90000"/>
              </a:lnSpc>
              <a:spcBef>
                <a:spcPts val="700"/>
              </a:spcBef>
              <a:buSzPct val="100000"/>
              <a:buChar char="•"/>
              <a:defRPr sz="4000">
                <a:solidFill>
                  <a:schemeClr val="accent3">
                    <a:lumOff val="44000"/>
                  </a:schemeClr>
                </a:solidFill>
              </a:defRPr>
            </a:pPr>
          </a:p>
          <a:p>
            <a:pPr marL="342900" indent="-342900">
              <a:lnSpc>
                <a:spcPct val="90000"/>
              </a:lnSpc>
              <a:spcBef>
                <a:spcPts val="900"/>
              </a:spcBef>
              <a:buSzPct val="100000"/>
              <a:buChar char="•"/>
              <a:defRPr sz="4000">
                <a:solidFill>
                  <a:schemeClr val="accent3">
                    <a:lumOff val="44000"/>
                  </a:schemeClr>
                </a:solidFill>
              </a:defRPr>
            </a:pPr>
            <a:r>
              <a:t>Virus (….)</a:t>
            </a:r>
            <a:endParaRPr sz="3200"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5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36" grpId="1"/>
      <p:bldP build="whole" bldLvl="1" animBg="1" rev="0" advAuto="0" spid="735" grpId="2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Titolo 1"/>
          <p:cNvSpPr txBox="1"/>
          <p:nvPr>
            <p:ph type="title"/>
          </p:nvPr>
        </p:nvSpPr>
        <p:spPr>
          <a:xfrm>
            <a:off x="457200" y="180853"/>
            <a:ext cx="8229600" cy="7687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pPr/>
            <a:r>
              <a:t>Cancerogenesi</a:t>
            </a:r>
          </a:p>
        </p:txBody>
      </p:sp>
      <p:sp>
        <p:nvSpPr>
          <p:cNvPr id="739" name="Segnaposto contenuto 2"/>
          <p:cNvSpPr txBox="1"/>
          <p:nvPr>
            <p:ph type="body" idx="1"/>
          </p:nvPr>
        </p:nvSpPr>
        <p:spPr>
          <a:xfrm>
            <a:off x="105508" y="1389188"/>
            <a:ext cx="8944709" cy="4525963"/>
          </a:xfrm>
          <a:prstGeom prst="rect">
            <a:avLst/>
          </a:prstGeom>
        </p:spPr>
        <p:txBody>
          <a:bodyPr/>
          <a:lstStyle/>
          <a:p>
            <a:pPr algn="just">
              <a:defRPr>
                <a:solidFill>
                  <a:schemeClr val="accent3">
                    <a:lumOff val="44000"/>
                  </a:schemeClr>
                </a:solidFill>
              </a:defRPr>
            </a:pPr>
            <a:r>
              <a:t>Il termine cancerogenesi definisce quella serie di processi che portano allo sviluppo di un tumore; comprende:</a:t>
            </a:r>
          </a:p>
          <a:p>
            <a:pPr algn="just">
              <a:defRPr sz="1800">
                <a:solidFill>
                  <a:schemeClr val="accent3">
                    <a:lumOff val="44000"/>
                  </a:schemeClr>
                </a:solidFill>
              </a:defRPr>
            </a:pPr>
          </a:p>
          <a:p>
            <a:pPr lvl="1" marL="742950" indent="-285750" algn="just">
              <a:spcBef>
                <a:spcPts val="600"/>
              </a:spcBef>
              <a:defRPr sz="2800">
                <a:solidFill>
                  <a:schemeClr val="accent3">
                    <a:lumOff val="44000"/>
                  </a:schemeClr>
                </a:solidFill>
              </a:defRPr>
            </a:pPr>
            <a:r>
              <a:t>l’azione delle  </a:t>
            </a:r>
            <a:r>
              <a:rPr>
                <a:solidFill>
                  <a:srgbClr val="FFFF00"/>
                </a:solidFill>
              </a:rPr>
              <a:t>cause  primarie</a:t>
            </a:r>
            <a:r>
              <a:t> e il possibile contributo di quelle </a:t>
            </a:r>
            <a:r>
              <a:rPr>
                <a:solidFill>
                  <a:srgbClr val="FFFF00"/>
                </a:solidFill>
              </a:rPr>
              <a:t>secondarie</a:t>
            </a:r>
          </a:p>
          <a:p>
            <a:pPr lvl="1" marL="742950" indent="-285750" algn="just">
              <a:spcBef>
                <a:spcPts val="600"/>
              </a:spcBef>
              <a:defRPr sz="2800">
                <a:solidFill>
                  <a:srgbClr val="FFFF00"/>
                </a:solidFill>
              </a:defRPr>
            </a:pPr>
          </a:p>
          <a:p>
            <a:pPr lvl="1" marL="742950" indent="-285750" algn="just">
              <a:spcBef>
                <a:spcPts val="600"/>
              </a:spcBef>
              <a:defRPr sz="2800">
                <a:solidFill>
                  <a:schemeClr val="accent3">
                    <a:lumOff val="44000"/>
                  </a:schemeClr>
                </a:solidFill>
              </a:defRPr>
            </a:pPr>
            <a:r>
              <a:t>i </a:t>
            </a:r>
            <a:r>
              <a:rPr>
                <a:solidFill>
                  <a:srgbClr val="FFFF00"/>
                </a:solidFill>
              </a:rPr>
              <a:t>meccanismi patogenetici</a:t>
            </a:r>
            <a:r>
              <a:t> coinvolti nella </a:t>
            </a:r>
            <a:r>
              <a:rPr>
                <a:solidFill>
                  <a:srgbClr val="FFFF00"/>
                </a:solidFill>
              </a:rPr>
              <a:t>progressione</a:t>
            </a:r>
            <a:r>
              <a:t> tumorale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7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500"/>
                                        <p:tgtEl>
                                          <p:spTgt spid="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500"/>
                                        <p:tgtEl>
                                          <p:spTgt spid="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8" dur="500"/>
                                        <p:tgtEl>
                                          <p:spTgt spid="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1" dur="500"/>
                                        <p:tgtEl>
                                          <p:spTgt spid="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7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4" dur="500"/>
                                        <p:tgtEl>
                                          <p:spTgt spid="7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739" grpId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Rectangle 2"/>
          <p:cNvSpPr txBox="1"/>
          <p:nvPr>
            <p:ph type="title"/>
          </p:nvPr>
        </p:nvSpPr>
        <p:spPr>
          <a:xfrm>
            <a:off x="457200" y="-157163"/>
            <a:ext cx="8229600" cy="922338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FFFF00"/>
                </a:solidFill>
              </a:defRPr>
            </a:lvl1pPr>
          </a:lstStyle>
          <a:p>
            <a:pPr/>
            <a:r>
              <a:t>Fasi cruciali della cancerogenesi</a:t>
            </a:r>
          </a:p>
        </p:txBody>
      </p:sp>
      <p:sp>
        <p:nvSpPr>
          <p:cNvPr id="742" name="Rectangle 4"/>
          <p:cNvSpPr txBox="1"/>
          <p:nvPr/>
        </p:nvSpPr>
        <p:spPr>
          <a:xfrm>
            <a:off x="153671" y="1582561"/>
            <a:ext cx="8873174" cy="19577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marL="265113" indent="-265113" algn="just">
              <a:buSzPct val="100000"/>
              <a:buChar char="•"/>
              <a:defRPr sz="3200">
                <a:solidFill>
                  <a:srgbClr val="FFFF00"/>
                </a:solidFill>
              </a:defRPr>
            </a:pPr>
            <a:r>
              <a:t>Agenti inizianti</a:t>
            </a:r>
            <a:r>
              <a:rPr>
                <a:solidFill>
                  <a:schemeClr val="accent3">
                    <a:lumOff val="44000"/>
                  </a:schemeClr>
                </a:solidFill>
              </a:rPr>
              <a:t>: alterano direttamente e </a:t>
            </a:r>
            <a:r>
              <a:rPr u="sng">
                <a:solidFill>
                  <a:schemeClr val="accent3">
                    <a:lumOff val="44000"/>
                  </a:schemeClr>
                </a:solidFill>
              </a:rPr>
              <a:t>irreversibilmente</a:t>
            </a:r>
            <a:r>
              <a:rPr>
                <a:solidFill>
                  <a:schemeClr val="accent3">
                    <a:lumOff val="44000"/>
                  </a:schemeClr>
                </a:solidFill>
              </a:rPr>
              <a:t> la componente genetica della cellula bersaglio conferendole una </a:t>
            </a:r>
            <a:r>
              <a:t>potenzialità neoplastica (first shot, mutageni)</a:t>
            </a:r>
          </a:p>
        </p:txBody>
      </p:sp>
      <p:sp>
        <p:nvSpPr>
          <p:cNvPr id="743" name="Rectangle 5"/>
          <p:cNvSpPr txBox="1"/>
          <p:nvPr>
            <p:ph type="body" sz="quarter" idx="1"/>
          </p:nvPr>
        </p:nvSpPr>
        <p:spPr>
          <a:xfrm>
            <a:off x="2700338" y="763590"/>
            <a:ext cx="3683001" cy="720726"/>
          </a:xfrm>
          <a:prstGeom prst="rect">
            <a:avLst/>
          </a:prstGeom>
          <a:ln w="9525">
            <a:solidFill>
              <a:schemeClr val="accent3">
                <a:lumOff val="44000"/>
              </a:schemeClr>
            </a:solidFill>
            <a:miter lim="800000"/>
          </a:ln>
        </p:spPr>
        <p:txBody>
          <a:bodyPr anchor="ctr"/>
          <a:lstStyle>
            <a:lvl1pPr algn="ctr">
              <a:spcBef>
                <a:spcPts val="800"/>
              </a:spcBef>
              <a:buSzTx/>
              <a:buNone/>
              <a:defRPr b="1" sz="36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/>
            <a:r>
              <a:t>INIZIAZIONE</a:t>
            </a:r>
          </a:p>
        </p:txBody>
      </p:sp>
      <p:grpSp>
        <p:nvGrpSpPr>
          <p:cNvPr id="746" name="Rectangle 4"/>
          <p:cNvGrpSpPr/>
          <p:nvPr/>
        </p:nvGrpSpPr>
        <p:grpSpPr>
          <a:xfrm>
            <a:off x="2700338" y="3860801"/>
            <a:ext cx="3683001" cy="720726"/>
            <a:chOff x="0" y="0"/>
            <a:chExt cx="3683000" cy="720725"/>
          </a:xfrm>
        </p:grpSpPr>
        <p:sp>
          <p:nvSpPr>
            <p:cNvPr id="744" name="Rettangolo"/>
            <p:cNvSpPr/>
            <p:nvPr/>
          </p:nvSpPr>
          <p:spPr>
            <a:xfrm>
              <a:off x="0" y="0"/>
              <a:ext cx="3683000" cy="720725"/>
            </a:xfrm>
            <a:prstGeom prst="rect">
              <a:avLst/>
            </a:prstGeom>
            <a:noFill/>
            <a:ln w="9525" cap="flat">
              <a:solidFill>
                <a:schemeClr val="accent3">
                  <a:lumOff val="44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342900" indent="-342900" algn="ctr">
                <a:spcBef>
                  <a:spcPts val="700"/>
                </a:spcBef>
                <a:defRPr sz="3200"/>
              </a:pPr>
            </a:p>
          </p:txBody>
        </p:sp>
        <p:sp>
          <p:nvSpPr>
            <p:cNvPr id="745" name="PROMOZIONE"/>
            <p:cNvSpPr txBox="1"/>
            <p:nvPr/>
          </p:nvSpPr>
          <p:spPr>
            <a:xfrm>
              <a:off x="50482" y="55421"/>
              <a:ext cx="3582036" cy="6098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342900" indent="-342900" algn="ctr">
                <a:spcBef>
                  <a:spcPts val="800"/>
                </a:spcBef>
                <a:defRPr b="1" sz="3600">
                  <a:solidFill>
                    <a:schemeClr val="accent3">
                      <a:lumOff val="44000"/>
                    </a:schemeClr>
                  </a:solidFill>
                </a:defRPr>
              </a:lvl1pPr>
            </a:lstStyle>
            <a:p>
              <a:pPr/>
              <a:r>
                <a:t>PROMOZIONE</a:t>
              </a:r>
            </a:p>
          </p:txBody>
        </p:sp>
      </p:grpSp>
      <p:sp>
        <p:nvSpPr>
          <p:cNvPr id="747" name="Rectangle 3"/>
          <p:cNvSpPr txBox="1"/>
          <p:nvPr/>
        </p:nvSpPr>
        <p:spPr>
          <a:xfrm>
            <a:off x="153671" y="4652962"/>
            <a:ext cx="8873174" cy="19577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42900" indent="-342900" algn="just">
              <a:spcBef>
                <a:spcPts val="700"/>
              </a:spcBef>
              <a:buSzPct val="100000"/>
              <a:buChar char="•"/>
              <a:defRPr sz="3200">
                <a:solidFill>
                  <a:srgbClr val="FFFF00"/>
                </a:solidFill>
              </a:defRPr>
            </a:pPr>
            <a:r>
              <a:t>Agenti promoventi</a:t>
            </a:r>
            <a:r>
              <a:rPr>
                <a:solidFill>
                  <a:schemeClr val="accent3">
                    <a:lumOff val="44000"/>
                  </a:schemeClr>
                </a:solidFill>
              </a:rPr>
              <a:t>: fattori capaci di </a:t>
            </a:r>
            <a:r>
              <a:t>stimolare</a:t>
            </a:r>
            <a:r>
              <a:rPr>
                <a:solidFill>
                  <a:schemeClr val="accent3">
                    <a:lumOff val="44000"/>
                  </a:schemeClr>
                </a:solidFill>
              </a:rPr>
              <a:t> in modo </a:t>
            </a:r>
            <a:r>
              <a:rPr u="sng">
                <a:solidFill>
                  <a:schemeClr val="accent3">
                    <a:lumOff val="44000"/>
                  </a:schemeClr>
                </a:solidFill>
              </a:rPr>
              <a:t>reversibile</a:t>
            </a:r>
            <a:r>
              <a:rPr>
                <a:solidFill>
                  <a:schemeClr val="accent3">
                    <a:lumOff val="44000"/>
                  </a:schemeClr>
                </a:solidFill>
              </a:rPr>
              <a:t> l’</a:t>
            </a:r>
            <a:r>
              <a:t>attività proliferativa </a:t>
            </a:r>
            <a:r>
              <a:rPr>
                <a:solidFill>
                  <a:schemeClr val="accent3">
                    <a:lumOff val="44000"/>
                  </a:schemeClr>
                </a:solidFill>
              </a:rPr>
              <a:t>della cellula che ha subìto l’iniziazione (</a:t>
            </a:r>
            <a:r>
              <a:t>non mutageni, agiscono a valle degli inizianti</a:t>
            </a:r>
            <a:r>
              <a:rPr>
                <a:solidFill>
                  <a:schemeClr val="accent3">
                    <a:lumOff val="44000"/>
                  </a:schemeClr>
                </a:solidFill>
              </a:rPr>
              <a:t>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7" dur="5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2" presetID="18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12" dur="5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42" grpId="1"/>
      <p:bldP build="whole" bldLvl="1" animBg="1" rev="0" advAuto="0" spid="747" grpId="2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0" t="0" r="0" b="22066"/>
          <a:stretch>
            <a:fillRect/>
          </a:stretch>
        </p:blipFill>
        <p:spPr>
          <a:xfrm>
            <a:off x="34927" y="115890"/>
            <a:ext cx="7242176" cy="4249738"/>
          </a:xfrm>
          <a:prstGeom prst="rect">
            <a:avLst/>
          </a:prstGeom>
          <a:ln w="12700">
            <a:miter lim="400000"/>
          </a:ln>
        </p:spPr>
      </p:pic>
      <p:sp>
        <p:nvSpPr>
          <p:cNvPr id="750" name="Text Box 6"/>
          <p:cNvSpPr txBox="1"/>
          <p:nvPr/>
        </p:nvSpPr>
        <p:spPr>
          <a:xfrm>
            <a:off x="36512" y="4413250"/>
            <a:ext cx="8856664" cy="2290854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1500"/>
              </a:spcBef>
              <a:defRPr b="1" sz="2500">
                <a:solidFill>
                  <a:srgbClr val="FF0000"/>
                </a:solidFill>
              </a:defRPr>
            </a:pPr>
            <a:r>
              <a:t>Group 2</a:t>
            </a:r>
            <a:r>
              <a:rPr b="0">
                <a:solidFill>
                  <a:srgbClr val="000000"/>
                </a:solidFill>
              </a:rPr>
              <a:t>: application of promoter repeated at </a:t>
            </a:r>
            <a:r>
              <a:rPr>
                <a:solidFill>
                  <a:srgbClr val="000000"/>
                </a:solidFill>
              </a:rPr>
              <a:t>twice-weekly</a:t>
            </a:r>
            <a:r>
              <a:rPr b="0">
                <a:solidFill>
                  <a:srgbClr val="000000"/>
                </a:solidFill>
              </a:rPr>
              <a:t> intervals for several months 					           </a:t>
            </a:r>
            <a:r>
              <a:t>Group 3</a:t>
            </a:r>
            <a:r>
              <a:rPr b="0">
                <a:solidFill>
                  <a:srgbClr val="000000"/>
                </a:solidFill>
              </a:rPr>
              <a:t>: application of promoter delayed for several months and then applied twice weekly (initiation has “</a:t>
            </a:r>
            <a:r>
              <a:rPr>
                <a:solidFill>
                  <a:srgbClr val="000000"/>
                </a:solidFill>
              </a:rPr>
              <a:t>memory</a:t>
            </a:r>
            <a:r>
              <a:rPr b="0">
                <a:solidFill>
                  <a:srgbClr val="000000"/>
                </a:solidFill>
              </a:rPr>
              <a:t>”)                                                                                                                        </a:t>
            </a:r>
            <a:r>
              <a:rPr>
                <a:solidFill>
                  <a:srgbClr val="000000"/>
                </a:solidFill>
              </a:rPr>
              <a:t>Group 6</a:t>
            </a:r>
            <a:r>
              <a:rPr b="0">
                <a:solidFill>
                  <a:srgbClr val="000000"/>
                </a:solidFill>
              </a:rPr>
              <a:t>: promoter applied at </a:t>
            </a:r>
            <a:r>
              <a:rPr>
                <a:solidFill>
                  <a:srgbClr val="000000"/>
                </a:solidFill>
              </a:rPr>
              <a:t>monthly intervals </a:t>
            </a:r>
            <a:r>
              <a:rPr b="0">
                <a:solidFill>
                  <a:srgbClr val="000000"/>
                </a:solidFill>
              </a:rPr>
              <a:t>(promotion is </a:t>
            </a:r>
            <a:r>
              <a:rPr>
                <a:solidFill>
                  <a:srgbClr val="000000"/>
                </a:solidFill>
              </a:rPr>
              <a:t>reversible</a:t>
            </a:r>
            <a:r>
              <a:rPr b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751" name="Rectangle 9"/>
          <p:cNvSpPr/>
          <p:nvPr/>
        </p:nvSpPr>
        <p:spPr>
          <a:xfrm>
            <a:off x="5076825" y="1771650"/>
            <a:ext cx="1295400" cy="865188"/>
          </a:xfrm>
          <a:prstGeom prst="rect">
            <a:avLst/>
          </a:prstGeom>
          <a:ln w="57150">
            <a:solidFill>
              <a:srgbClr val="FF3300"/>
            </a:solidFill>
            <a:miter/>
          </a:ln>
        </p:spPr>
        <p:txBody>
          <a:bodyPr lIns="45719" rIns="45719" anchor="ctr"/>
          <a:lstStyle/>
          <a:p>
            <a:pPr>
              <a:defRPr sz="2000">
                <a:solidFill>
                  <a:schemeClr val="accent3">
                    <a:lumOff val="44000"/>
                  </a:schemeClr>
                </a:solidFill>
              </a:defRPr>
            </a:pPr>
          </a:p>
        </p:txBody>
      </p:sp>
      <p:sp>
        <p:nvSpPr>
          <p:cNvPr id="752" name="Text Box 8"/>
          <p:cNvSpPr txBox="1"/>
          <p:nvPr/>
        </p:nvSpPr>
        <p:spPr>
          <a:xfrm>
            <a:off x="6516688" y="1476377"/>
            <a:ext cx="2520951" cy="1134542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8575">
            <a:solidFill>
              <a:srgbClr val="0066FF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1600"/>
              </a:spcBef>
              <a:defRPr b="1" sz="2800">
                <a:solidFill>
                  <a:srgbClr val="66CCFF"/>
                </a:solidFill>
              </a:defRPr>
            </a:pPr>
            <a:r>
              <a:t>X </a:t>
            </a:r>
            <a:r>
              <a:rPr>
                <a:solidFill>
                  <a:schemeClr val="accent3">
                    <a:lumOff val="44000"/>
                  </a:schemeClr>
                </a:solidFill>
              </a:rPr>
              <a:t>   </a:t>
            </a:r>
            <a:r>
              <a:rPr>
                <a:solidFill>
                  <a:srgbClr val="000000"/>
                </a:solidFill>
              </a:rPr>
              <a:t>initiator</a:t>
            </a:r>
            <a:endParaRPr sz="2000">
              <a:solidFill>
                <a:schemeClr val="accent3">
                  <a:lumOff val="44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1600"/>
              </a:spcBef>
              <a:defRPr b="1" sz="2800"/>
            </a:pPr>
            <a:r>
              <a:t>▼  promoter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51" grpId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Rectangle 2"/>
          <p:cNvSpPr txBox="1"/>
          <p:nvPr>
            <p:ph type="title"/>
          </p:nvPr>
        </p:nvSpPr>
        <p:spPr>
          <a:xfrm>
            <a:off x="-144464" y="44452"/>
            <a:ext cx="9469440" cy="720726"/>
          </a:xfrm>
          <a:prstGeom prst="rect">
            <a:avLst/>
          </a:prstGeom>
        </p:spPr>
        <p:txBody>
          <a:bodyPr/>
          <a:lstStyle/>
          <a:p>
            <a:pPr>
              <a:defRPr sz="3600">
                <a:solidFill>
                  <a:srgbClr val="FFFF00"/>
                </a:solidFill>
              </a:defRPr>
            </a:pPr>
            <a:r>
              <a:t>Cancerogenesi: esempi di </a:t>
            </a:r>
            <a:r>
              <a:rPr u="sng"/>
              <a:t>fattori promoventi</a:t>
            </a:r>
          </a:p>
        </p:txBody>
      </p:sp>
      <p:sp>
        <p:nvSpPr>
          <p:cNvPr id="755" name="Rectangle 3"/>
          <p:cNvSpPr txBox="1"/>
          <p:nvPr>
            <p:ph type="body" idx="1"/>
          </p:nvPr>
        </p:nvSpPr>
        <p:spPr>
          <a:xfrm>
            <a:off x="107951" y="1196977"/>
            <a:ext cx="8964615" cy="5040314"/>
          </a:xfrm>
          <a:prstGeom prst="rect">
            <a:avLst/>
          </a:prstGeom>
        </p:spPr>
        <p:txBody>
          <a:bodyPr/>
          <a:lstStyle/>
          <a:p>
            <a:pPr>
              <a:defRPr b="1" u="sng">
                <a:solidFill>
                  <a:schemeClr val="accent3">
                    <a:lumOff val="44000"/>
                  </a:schemeClr>
                </a:solidFill>
              </a:defRPr>
            </a:pPr>
            <a:r>
              <a:t>Ormoni</a:t>
            </a:r>
            <a:r>
              <a:rPr b="0" u="none"/>
              <a:t> (estrogeni, testosterone)</a:t>
            </a:r>
          </a:p>
          <a:p>
            <a:pPr>
              <a:defRPr sz="1400">
                <a:solidFill>
                  <a:schemeClr val="accent3">
                    <a:lumOff val="44000"/>
                  </a:schemeClr>
                </a:solidFill>
              </a:defRPr>
            </a:pPr>
          </a:p>
          <a:p>
            <a:pPr>
              <a:defRPr b="1" u="sng">
                <a:solidFill>
                  <a:schemeClr val="accent3">
                    <a:lumOff val="44000"/>
                  </a:schemeClr>
                </a:solidFill>
              </a:defRPr>
            </a:pPr>
            <a:r>
              <a:t>Farmaci</a:t>
            </a:r>
            <a:r>
              <a:rPr u="none"/>
              <a:t> </a:t>
            </a:r>
            <a:r>
              <a:rPr b="0" u="none"/>
              <a:t>(contraccettivi orali di I</a:t>
            </a:r>
            <a:r>
              <a:rPr b="0" baseline="30000" u="none"/>
              <a:t>a</a:t>
            </a:r>
            <a:r>
              <a:rPr b="0" u="none"/>
              <a:t> generazione ad alto dosaggio estrogenico, anabolizzanti)</a:t>
            </a:r>
            <a:endParaRPr b="0" u="none"/>
          </a:p>
          <a:p>
            <a:pPr>
              <a:defRPr sz="1400">
                <a:solidFill>
                  <a:schemeClr val="accent3">
                    <a:lumOff val="44000"/>
                  </a:schemeClr>
                </a:solidFill>
              </a:defRPr>
            </a:pPr>
          </a:p>
          <a:p>
            <a:pPr>
              <a:defRPr b="1" u="sng">
                <a:solidFill>
                  <a:schemeClr val="accent3">
                    <a:lumOff val="44000"/>
                  </a:schemeClr>
                </a:solidFill>
              </a:defRPr>
            </a:pPr>
            <a:r>
              <a:t>Agenti infettivi</a:t>
            </a:r>
            <a:r>
              <a:rPr b="0" u="none"/>
              <a:t> (Hepatitis B Virus, Epstein-Barr Virus, </a:t>
            </a:r>
            <a:r>
              <a:rPr b="0" i="1" u="none"/>
              <a:t>Helicobacter pylori</a:t>
            </a:r>
            <a:r>
              <a:rPr b="0" u="none"/>
              <a:t>)</a:t>
            </a:r>
          </a:p>
          <a:p>
            <a:pPr>
              <a:defRPr sz="1400">
                <a:solidFill>
                  <a:schemeClr val="accent3">
                    <a:lumOff val="44000"/>
                  </a:schemeClr>
                </a:solidFill>
              </a:defRPr>
            </a:pPr>
          </a:p>
          <a:p>
            <a:pPr>
              <a:defRPr b="1" u="sng">
                <a:solidFill>
                  <a:schemeClr val="accent3">
                    <a:lumOff val="44000"/>
                  </a:schemeClr>
                </a:solidFill>
              </a:defRPr>
            </a:pPr>
            <a:r>
              <a:t>Irritazioni croniche</a:t>
            </a:r>
            <a:r>
              <a:rPr b="0" u="none"/>
              <a:t> (ulcere e altre flogosi croniche)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7" dur="500"/>
                                        <p:tgtEl>
                                          <p:spTgt spid="7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10" dur="500"/>
                                        <p:tgtEl>
                                          <p:spTgt spid="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Class="entr" nodeType="after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14" dur="500"/>
                                        <p:tgtEl>
                                          <p:spTgt spid="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19" dur="500"/>
                                        <p:tgtEl>
                                          <p:spTgt spid="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24" dur="500"/>
                                        <p:tgtEl>
                                          <p:spTgt spid="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29" dur="500"/>
                                        <p:tgtEl>
                                          <p:spTgt spid="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34" dur="500"/>
                                        <p:tgtEl>
                                          <p:spTgt spid="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39" dur="500"/>
                                        <p:tgtEl>
                                          <p:spTgt spid="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755" grpId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Titolo 1"/>
          <p:cNvSpPr txBox="1"/>
          <p:nvPr>
            <p:ph type="title"/>
          </p:nvPr>
        </p:nvSpPr>
        <p:spPr>
          <a:xfrm>
            <a:off x="0" y="130174"/>
            <a:ext cx="9091615" cy="706440"/>
          </a:xfrm>
          <a:prstGeom prst="rect">
            <a:avLst/>
          </a:prstGeom>
        </p:spPr>
        <p:txBody>
          <a:bodyPr/>
          <a:lstStyle>
            <a:lvl1pPr>
              <a:defRPr sz="3800">
                <a:solidFill>
                  <a:srgbClr val="FFFF00"/>
                </a:solidFill>
              </a:defRPr>
            </a:lvl1pPr>
          </a:lstStyle>
          <a:p>
            <a:pPr/>
            <a:r>
              <a:t>Radiazioni coinvolte nella cancerogenesi</a:t>
            </a:r>
          </a:p>
        </p:txBody>
      </p:sp>
      <p:pic>
        <p:nvPicPr>
          <p:cNvPr id="758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951" y="1125537"/>
            <a:ext cx="8983665" cy="5543551"/>
          </a:xfrm>
          <a:prstGeom prst="rect">
            <a:avLst/>
          </a:prstGeom>
          <a:ln w="12700">
            <a:miter lim="400000"/>
          </a:ln>
        </p:spPr>
      </p:pic>
      <p:sp>
        <p:nvSpPr>
          <p:cNvPr id="759" name="Rettangolo 1"/>
          <p:cNvSpPr/>
          <p:nvPr/>
        </p:nvSpPr>
        <p:spPr>
          <a:xfrm>
            <a:off x="107950" y="2276476"/>
            <a:ext cx="4491038" cy="4176714"/>
          </a:xfrm>
          <a:prstGeom prst="rect">
            <a:avLst/>
          </a:prstGeom>
          <a:ln w="762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58" grpId="1"/>
      <p:bldP build="whole" bldLvl="1" animBg="1" rev="0" advAuto="0" spid="759" grpId="2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Rectangle 2"/>
          <p:cNvSpPr txBox="1"/>
          <p:nvPr>
            <p:ph type="title"/>
          </p:nvPr>
        </p:nvSpPr>
        <p:spPr>
          <a:xfrm>
            <a:off x="250824" y="620712"/>
            <a:ext cx="8713790" cy="863601"/>
          </a:xfrm>
          <a:prstGeom prst="rect">
            <a:avLst/>
          </a:prstGeom>
          <a:ln w="9525">
            <a:solidFill>
              <a:srgbClr val="FFFF00"/>
            </a:solidFill>
            <a:round/>
          </a:ln>
        </p:spPr>
        <p:txBody>
          <a:bodyPr/>
          <a:lstStyle>
            <a:lvl1pPr>
              <a:defRPr sz="4800">
                <a:solidFill>
                  <a:srgbClr val="FFFF00"/>
                </a:solidFill>
              </a:defRPr>
            </a:lvl1pPr>
          </a:lstStyle>
          <a:p>
            <a:pPr/>
            <a:r>
              <a:t>Cancerogenesi da radiazioni</a:t>
            </a:r>
          </a:p>
        </p:txBody>
      </p:sp>
      <p:sp>
        <p:nvSpPr>
          <p:cNvPr id="762" name="Rectangle 3"/>
          <p:cNvSpPr txBox="1"/>
          <p:nvPr>
            <p:ph type="body" idx="1"/>
          </p:nvPr>
        </p:nvSpPr>
        <p:spPr>
          <a:xfrm>
            <a:off x="684212" y="2060576"/>
            <a:ext cx="7543801" cy="3889376"/>
          </a:xfrm>
          <a:prstGeom prst="rect">
            <a:avLst/>
          </a:prstGeom>
        </p:spPr>
        <p:txBody>
          <a:bodyPr/>
          <a:lstStyle/>
          <a:p>
            <a:pPr lvl="1" marL="742950" indent="-285750">
              <a:spcBef>
                <a:spcPts val="800"/>
              </a:spcBef>
              <a:defRPr sz="3600">
                <a:solidFill>
                  <a:schemeClr val="accent3">
                    <a:lumOff val="44000"/>
                  </a:schemeClr>
                </a:solidFill>
              </a:defRPr>
            </a:pPr>
            <a:r>
              <a:t> Tipi di radiazioni con accertato effetto cancerogeno nell’uomo</a:t>
            </a:r>
          </a:p>
          <a:p>
            <a:pPr lvl="1" marL="742950" indent="-285750">
              <a:spcBef>
                <a:spcPts val="600"/>
              </a:spcBef>
              <a:defRPr sz="3600">
                <a:solidFill>
                  <a:schemeClr val="accent3">
                    <a:lumOff val="44000"/>
                  </a:schemeClr>
                </a:solidFill>
              </a:defRPr>
            </a:pPr>
          </a:p>
          <a:p>
            <a:pPr lvl="2" marL="1143000" indent="-228600">
              <a:spcBef>
                <a:spcPts val="800"/>
              </a:spcBef>
              <a:defRPr sz="3600">
                <a:solidFill>
                  <a:schemeClr val="accent3">
                    <a:lumOff val="44000"/>
                  </a:schemeClr>
                </a:solidFill>
              </a:defRPr>
            </a:pPr>
            <a:r>
              <a:t>Ultraviolette  </a:t>
            </a:r>
            <a:r>
              <a:rPr>
                <a:solidFill>
                  <a:srgbClr val="FFFF00"/>
                </a:solidFill>
              </a:rPr>
              <a:t>eccitanti</a:t>
            </a:r>
            <a:r>
              <a:t>                  </a:t>
            </a:r>
            <a:endParaRPr sz="2400"/>
          </a:p>
          <a:p>
            <a:pPr lvl="2" marL="1143000" indent="-228600">
              <a:spcBef>
                <a:spcPts val="800"/>
              </a:spcBef>
              <a:defRPr sz="3600">
                <a:solidFill>
                  <a:schemeClr val="accent3">
                    <a:lumOff val="44000"/>
                  </a:schemeClr>
                </a:solidFill>
              </a:defRPr>
            </a:pPr>
            <a:r>
              <a:t>Raggi x, </a:t>
            </a:r>
            <a:r>
              <a:t>γ</a:t>
            </a:r>
            <a:endParaRPr sz="2400"/>
          </a:p>
          <a:p>
            <a:pPr lvl="2" marL="1143000" indent="-228600">
              <a:spcBef>
                <a:spcPts val="800"/>
              </a:spcBef>
              <a:defRPr sz="3600">
                <a:solidFill>
                  <a:schemeClr val="accent3">
                    <a:lumOff val="44000"/>
                  </a:schemeClr>
                </a:solidFill>
              </a:defRPr>
            </a:pPr>
            <a:r>
              <a:t>Radioisotopi</a:t>
            </a:r>
          </a:p>
        </p:txBody>
      </p:sp>
      <p:sp>
        <p:nvSpPr>
          <p:cNvPr id="763" name="AutoShape 4"/>
          <p:cNvSpPr/>
          <p:nvPr/>
        </p:nvSpPr>
        <p:spPr>
          <a:xfrm>
            <a:off x="5741987" y="4724401"/>
            <a:ext cx="215901" cy="11525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596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15635" y="10800"/>
                  <a:pt x="21600" y="10800"/>
                </a:cubicBezTo>
                <a:cubicBezTo>
                  <a:pt x="1563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5965" y="21600"/>
                  <a:pt x="0" y="21600"/>
                </a:cubicBezTo>
              </a:path>
            </a:pathLst>
          </a:custGeom>
          <a:ln w="38100">
            <a:solidFill>
              <a:schemeClr val="accent3">
                <a:lumOff val="44000"/>
              </a:schemeClr>
            </a:solidFill>
          </a:ln>
        </p:spPr>
        <p:txBody>
          <a:bodyPr lIns="45719" rIns="45719" anchor="ctr"/>
          <a:lstStyle/>
          <a:p>
            <a:pPr>
              <a:defRPr sz="2000">
                <a:solidFill>
                  <a:schemeClr val="accent3">
                    <a:lumOff val="44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764" name="Line 5"/>
          <p:cNvSpPr/>
          <p:nvPr/>
        </p:nvSpPr>
        <p:spPr>
          <a:xfrm>
            <a:off x="5076826" y="4938712"/>
            <a:ext cx="449264" cy="1"/>
          </a:xfrm>
          <a:prstGeom prst="line">
            <a:avLst/>
          </a:prstGeom>
          <a:ln w="57150">
            <a:solidFill>
              <a:srgbClr val="FFFF0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765" name="Line 6"/>
          <p:cNvSpPr/>
          <p:nvPr/>
        </p:nvSpPr>
        <p:spPr>
          <a:xfrm>
            <a:off x="5076826" y="5588000"/>
            <a:ext cx="449264" cy="0"/>
          </a:xfrm>
          <a:prstGeom prst="line">
            <a:avLst/>
          </a:prstGeom>
          <a:ln w="57150">
            <a:solidFill>
              <a:srgbClr val="FFFF0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766" name="Text Box 10"/>
          <p:cNvSpPr txBox="1"/>
          <p:nvPr/>
        </p:nvSpPr>
        <p:spPr>
          <a:xfrm>
            <a:off x="6202047" y="4797426"/>
            <a:ext cx="2140586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100"/>
              </a:spcBef>
              <a:defRPr sz="3600">
                <a:solidFill>
                  <a:srgbClr val="FFFF00"/>
                </a:solidFill>
              </a:defRPr>
            </a:lvl1pPr>
          </a:lstStyle>
          <a:p>
            <a:pPr/>
            <a:r>
              <a:t>ionizzanti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Rectangle 2"/>
          <p:cNvSpPr txBox="1"/>
          <p:nvPr>
            <p:ph type="title"/>
          </p:nvPr>
        </p:nvSpPr>
        <p:spPr>
          <a:xfrm>
            <a:off x="161926" y="-100484"/>
            <a:ext cx="8982076" cy="865188"/>
          </a:xfrm>
          <a:prstGeom prst="rect">
            <a:avLst/>
          </a:prstGeom>
        </p:spPr>
        <p:txBody>
          <a:bodyPr/>
          <a:lstStyle>
            <a:lvl1pPr>
              <a:defRPr sz="4200">
                <a:solidFill>
                  <a:srgbClr val="FFFF00"/>
                </a:solidFill>
              </a:defRPr>
            </a:lvl1pPr>
          </a:lstStyle>
          <a:p>
            <a:pPr/>
            <a:r>
              <a:t>Cancerogenesi da radiazioni UV</a:t>
            </a:r>
          </a:p>
        </p:txBody>
      </p:sp>
      <p:sp>
        <p:nvSpPr>
          <p:cNvPr id="771" name="Rectangle 3"/>
          <p:cNvSpPr txBox="1"/>
          <p:nvPr>
            <p:ph type="body" idx="1"/>
          </p:nvPr>
        </p:nvSpPr>
        <p:spPr>
          <a:xfrm>
            <a:off x="0" y="836713"/>
            <a:ext cx="9144000" cy="5748339"/>
          </a:xfrm>
          <a:prstGeom prst="rect">
            <a:avLst/>
          </a:prstGeom>
        </p:spPr>
        <p:txBody>
          <a:bodyPr/>
          <a:lstStyle/>
          <a:p>
            <a:pPr lvl="1" marL="742950" indent="-285750" algn="just">
              <a:spcBef>
                <a:spcPts val="900"/>
              </a:spcBef>
              <a:defRPr sz="4000">
                <a:solidFill>
                  <a:schemeClr val="accent3">
                    <a:lumOff val="44000"/>
                  </a:schemeClr>
                </a:solidFill>
              </a:defRPr>
            </a:pPr>
            <a:r>
              <a:t> </a:t>
            </a:r>
            <a:r>
              <a:rPr sz="3600"/>
              <a:t>Le radiazioni solari UV che possono colpire il DNA sono associate   alla comparsa di </a:t>
            </a:r>
            <a:r>
              <a:rPr sz="3600">
                <a:solidFill>
                  <a:srgbClr val="FFFF00"/>
                </a:solidFill>
              </a:rPr>
              <a:t>tumori cutanei</a:t>
            </a:r>
            <a:r>
              <a:rPr sz="3600"/>
              <a:t> (per es., melanoma)</a:t>
            </a:r>
            <a:endParaRPr sz="2800"/>
          </a:p>
          <a:p>
            <a:pPr lvl="2" marL="0" indent="914400" algn="just">
              <a:lnSpc>
                <a:spcPct val="80000"/>
              </a:lnSpc>
              <a:spcBef>
                <a:spcPts val="500"/>
              </a:spcBef>
              <a:buSzTx/>
              <a:buNone/>
              <a:defRPr sz="2400">
                <a:solidFill>
                  <a:schemeClr val="accent3">
                    <a:lumOff val="44000"/>
                  </a:schemeClr>
                </a:solidFill>
              </a:defRPr>
            </a:pPr>
          </a:p>
          <a:p>
            <a:pPr lvl="2" marL="1143000" indent="-228600" algn="just">
              <a:lnSpc>
                <a:spcPct val="80000"/>
              </a:lnSpc>
              <a:spcBef>
                <a:spcPts val="800"/>
              </a:spcBef>
              <a:defRPr sz="3600">
                <a:solidFill>
                  <a:schemeClr val="accent3">
                    <a:lumOff val="44000"/>
                  </a:schemeClr>
                </a:solidFill>
              </a:defRPr>
            </a:pPr>
            <a:r>
              <a:t> Soggetti più frequentemente colpiti:</a:t>
            </a:r>
            <a:endParaRPr sz="2400"/>
          </a:p>
          <a:p>
            <a:pPr lvl="2" marL="1143000" indent="-228600" algn="just">
              <a:lnSpc>
                <a:spcPct val="80000"/>
              </a:lnSpc>
              <a:spcBef>
                <a:spcPts val="500"/>
              </a:spcBef>
              <a:defRPr sz="1400">
                <a:solidFill>
                  <a:schemeClr val="accent3">
                    <a:lumOff val="44000"/>
                  </a:schemeClr>
                </a:solidFill>
              </a:defRPr>
            </a:pPr>
          </a:p>
          <a:p>
            <a:pPr lvl="3" marL="581025" indent="-231775" algn="just">
              <a:lnSpc>
                <a:spcPct val="80000"/>
              </a:lnSpc>
              <a:defRPr>
                <a:solidFill>
                  <a:schemeClr val="accent3">
                    <a:lumOff val="44000"/>
                  </a:schemeClr>
                </a:solidFill>
              </a:defRPr>
            </a:pPr>
            <a:r>
              <a:t> cute chiara (</a:t>
            </a:r>
            <a:r>
              <a:rPr>
                <a:solidFill>
                  <a:srgbClr val="FFFF00"/>
                </a:solidFill>
              </a:rPr>
              <a:t>predisposizione</a:t>
            </a:r>
            <a:r>
              <a:t>)</a:t>
            </a:r>
            <a:endParaRPr sz="2000"/>
          </a:p>
          <a:p>
            <a:pPr lvl="3" marL="581025" indent="-231775" algn="just">
              <a:lnSpc>
                <a:spcPct val="80000"/>
              </a:lnSpc>
              <a:defRPr>
                <a:solidFill>
                  <a:schemeClr val="accent3">
                    <a:lumOff val="44000"/>
                  </a:schemeClr>
                </a:solidFill>
              </a:defRPr>
            </a:pPr>
            <a:r>
              <a:t> anziani (causa </a:t>
            </a:r>
            <a:r>
              <a:rPr>
                <a:solidFill>
                  <a:srgbClr val="FFFF00"/>
                </a:solidFill>
              </a:rPr>
              <a:t>secondaria</a:t>
            </a:r>
            <a:r>
              <a:t>)</a:t>
            </a:r>
            <a:endParaRPr sz="2000"/>
          </a:p>
          <a:p>
            <a:pPr lvl="3" marL="581025" indent="-231775" algn="just">
              <a:lnSpc>
                <a:spcPct val="80000"/>
              </a:lnSpc>
              <a:defRPr>
                <a:solidFill>
                  <a:schemeClr val="accent3">
                    <a:lumOff val="44000"/>
                  </a:schemeClr>
                </a:solidFill>
              </a:defRPr>
            </a:pPr>
            <a:r>
              <a:t> attività lavorative all’aperto (fattore di </a:t>
            </a:r>
            <a:r>
              <a:rPr>
                <a:solidFill>
                  <a:srgbClr val="FFFF00"/>
                </a:solidFill>
              </a:rPr>
              <a:t>rischio</a:t>
            </a:r>
            <a:r>
              <a:t>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Rectangle 2"/>
          <p:cNvSpPr txBox="1"/>
          <p:nvPr>
            <p:ph type="title"/>
          </p:nvPr>
        </p:nvSpPr>
        <p:spPr>
          <a:xfrm>
            <a:off x="1" y="-100014"/>
            <a:ext cx="9072565" cy="793753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FFFF00"/>
                </a:solidFill>
              </a:defRPr>
            </a:lvl1pPr>
          </a:lstStyle>
          <a:p>
            <a:pPr/>
            <a:r>
              <a:t>Danno da radiazioni UV (non ionizzanti)</a:t>
            </a:r>
          </a:p>
        </p:txBody>
      </p:sp>
      <p:pic>
        <p:nvPicPr>
          <p:cNvPr id="774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4226" y="711201"/>
            <a:ext cx="7459665" cy="6030914"/>
          </a:xfrm>
          <a:prstGeom prst="rect">
            <a:avLst/>
          </a:prstGeom>
          <a:ln w="12700">
            <a:miter lim="400000"/>
          </a:ln>
        </p:spPr>
      </p:pic>
      <p:sp>
        <p:nvSpPr>
          <p:cNvPr id="775" name="Rettangolo 4"/>
          <p:cNvSpPr/>
          <p:nvPr/>
        </p:nvSpPr>
        <p:spPr>
          <a:xfrm>
            <a:off x="3995737" y="1125537"/>
            <a:ext cx="792163" cy="3816351"/>
          </a:xfrm>
          <a:prstGeom prst="rect">
            <a:avLst/>
          </a:prstGeom>
          <a:ln w="57150">
            <a:solidFill>
              <a:srgbClr val="0000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7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Rectangle 2"/>
          <p:cNvSpPr txBox="1"/>
          <p:nvPr>
            <p:ph type="title"/>
          </p:nvPr>
        </p:nvSpPr>
        <p:spPr>
          <a:xfrm>
            <a:off x="529208" y="-99391"/>
            <a:ext cx="7787207" cy="1143001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rgbClr val="FFFF00"/>
                </a:solidFill>
              </a:defRPr>
            </a:lvl1pPr>
          </a:lstStyle>
          <a:p>
            <a:pPr/>
            <a:r>
              <a:t>Caratteristiche delle neoplasie: accumulo di mutazioni</a:t>
            </a:r>
          </a:p>
        </p:txBody>
      </p:sp>
      <p:sp>
        <p:nvSpPr>
          <p:cNvPr id="355" name="Rectangle 3"/>
          <p:cNvSpPr txBox="1"/>
          <p:nvPr>
            <p:ph type="body" idx="1"/>
          </p:nvPr>
        </p:nvSpPr>
        <p:spPr>
          <a:xfrm>
            <a:off x="0" y="1052735"/>
            <a:ext cx="9144000" cy="4680522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85000"/>
              </a:lnSpc>
              <a:defRPr sz="3000">
                <a:solidFill>
                  <a:schemeClr val="accent3">
                    <a:lumOff val="44000"/>
                  </a:schemeClr>
                </a:solidFill>
              </a:defRPr>
            </a:pPr>
            <a:r>
              <a:t>La malattia neoplastica è una </a:t>
            </a:r>
            <a:r>
              <a:rPr b="1">
                <a:solidFill>
                  <a:srgbClr val="FFFF00"/>
                </a:solidFill>
              </a:rPr>
              <a:t>patologia del genoma</a:t>
            </a:r>
            <a:endParaRPr b="1">
              <a:solidFill>
                <a:srgbClr val="FFFF00"/>
              </a:solidFill>
            </a:endParaRPr>
          </a:p>
          <a:p>
            <a:pPr algn="just">
              <a:lnSpc>
                <a:spcPct val="85000"/>
              </a:lnSpc>
              <a:defRPr sz="1000">
                <a:solidFill>
                  <a:schemeClr val="accent3">
                    <a:lumOff val="44000"/>
                  </a:schemeClr>
                </a:solidFill>
              </a:defRPr>
            </a:pPr>
          </a:p>
          <a:p>
            <a:pPr algn="just">
              <a:lnSpc>
                <a:spcPct val="85000"/>
              </a:lnSpc>
              <a:defRPr sz="3000">
                <a:solidFill>
                  <a:schemeClr val="accent3">
                    <a:lumOff val="44000"/>
                  </a:schemeClr>
                </a:solidFill>
              </a:defRPr>
            </a:pPr>
            <a:r>
              <a:t>In numerose neoplasie umane sono state evidenziate molteplici mutazioni</a:t>
            </a:r>
          </a:p>
          <a:p>
            <a:pPr algn="just">
              <a:lnSpc>
                <a:spcPct val="85000"/>
              </a:lnSpc>
              <a:defRPr sz="1000">
                <a:solidFill>
                  <a:schemeClr val="accent3">
                    <a:lumOff val="44000"/>
                  </a:schemeClr>
                </a:solidFill>
              </a:defRPr>
            </a:pPr>
          </a:p>
          <a:p>
            <a:pPr algn="just">
              <a:lnSpc>
                <a:spcPct val="85000"/>
              </a:lnSpc>
              <a:defRPr sz="3000">
                <a:solidFill>
                  <a:schemeClr val="accent3">
                    <a:lumOff val="44000"/>
                  </a:schemeClr>
                </a:solidFill>
              </a:defRPr>
            </a:pPr>
            <a:r>
              <a:t>L’</a:t>
            </a:r>
            <a:r>
              <a:rPr>
                <a:solidFill>
                  <a:srgbClr val="FFFF00"/>
                </a:solidFill>
              </a:rPr>
              <a:t>accumulo di mutazioni</a:t>
            </a:r>
            <a:r>
              <a:t> è spesso accompagnato dal </a:t>
            </a:r>
            <a:r>
              <a:rPr b="1" u="sng"/>
              <a:t>peggioramento</a:t>
            </a:r>
            <a:endParaRPr b="1" u="sng"/>
          </a:p>
          <a:p>
            <a:pPr algn="just">
              <a:lnSpc>
                <a:spcPct val="85000"/>
              </a:lnSpc>
              <a:defRPr b="1" sz="1000" u="sng">
                <a:solidFill>
                  <a:schemeClr val="accent3">
                    <a:lumOff val="44000"/>
                  </a:schemeClr>
                </a:solidFill>
              </a:defRPr>
            </a:pPr>
          </a:p>
          <a:p>
            <a:pPr lvl="1" marL="742931" indent="-285743" algn="just">
              <a:lnSpc>
                <a:spcPct val="85000"/>
              </a:lnSpc>
              <a:spcBef>
                <a:spcPts val="600"/>
              </a:spcBef>
              <a:defRPr sz="2800">
                <a:solidFill>
                  <a:schemeClr val="accent3">
                    <a:lumOff val="44000"/>
                  </a:schemeClr>
                </a:solidFill>
              </a:defRPr>
            </a:pPr>
            <a:r>
              <a:t>del </a:t>
            </a:r>
            <a:r>
              <a:rPr>
                <a:solidFill>
                  <a:srgbClr val="FFFF00"/>
                </a:solidFill>
              </a:rPr>
              <a:t>comportamento biologico</a:t>
            </a:r>
            <a:r>
              <a:t> dei cloni neoplastici (</a:t>
            </a:r>
            <a:r>
              <a:rPr>
                <a:solidFill>
                  <a:srgbClr val="FFFF00"/>
                </a:solidFill>
              </a:rPr>
              <a:t>aggressività</a:t>
            </a:r>
            <a:r>
              <a:t>)</a:t>
            </a:r>
          </a:p>
          <a:p>
            <a:pPr lvl="1" marL="742931" indent="-285743" algn="just">
              <a:lnSpc>
                <a:spcPct val="85000"/>
              </a:lnSpc>
              <a:spcBef>
                <a:spcPts val="600"/>
              </a:spcBef>
              <a:defRPr sz="1000">
                <a:solidFill>
                  <a:schemeClr val="accent3">
                    <a:lumOff val="44000"/>
                  </a:schemeClr>
                </a:solidFill>
              </a:defRPr>
            </a:pPr>
          </a:p>
          <a:p>
            <a:pPr lvl="1" marL="742931" indent="-285743" algn="just">
              <a:lnSpc>
                <a:spcPct val="85000"/>
              </a:lnSpc>
              <a:spcBef>
                <a:spcPts val="600"/>
              </a:spcBef>
              <a:defRPr sz="2800">
                <a:solidFill>
                  <a:schemeClr val="accent3">
                    <a:lumOff val="44000"/>
                  </a:schemeClr>
                </a:solidFill>
              </a:defRPr>
            </a:pPr>
            <a:r>
              <a:t>delle </a:t>
            </a:r>
            <a:r>
              <a:rPr>
                <a:solidFill>
                  <a:srgbClr val="FFFF00"/>
                </a:solidFill>
              </a:rPr>
              <a:t>manifestazioni cliniche</a:t>
            </a:r>
            <a:r>
              <a:t> della malattia</a:t>
            </a:r>
          </a:p>
        </p:txBody>
      </p:sp>
      <p:sp>
        <p:nvSpPr>
          <p:cNvPr id="356" name="Text Box 4"/>
          <p:cNvSpPr txBox="1"/>
          <p:nvPr/>
        </p:nvSpPr>
        <p:spPr>
          <a:xfrm>
            <a:off x="107953" y="5805265"/>
            <a:ext cx="8963026" cy="769998"/>
          </a:xfrm>
          <a:prstGeom prst="rect">
            <a:avLst/>
          </a:prstGeom>
          <a:solidFill>
            <a:srgbClr val="FFFF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2800"/>
              </a:spcBef>
              <a:defRPr sz="4800"/>
            </a:lvl1pPr>
          </a:lstStyle>
          <a:p>
            <a:pPr/>
            <a:r>
              <a:t>PROGRESSIONE TUMORALE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500"/>
                                        <p:tgtEl>
                                          <p:spTgt spid="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500"/>
                                        <p:tgtEl>
                                          <p:spTgt spid="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9" dur="500"/>
                                        <p:tgtEl>
                                          <p:spTgt spid="3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500"/>
                                        <p:tgtEl>
                                          <p:spTgt spid="3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55" grpId="1"/>
      <p:bldP build="whole" bldLvl="1" animBg="1" rev="0" advAuto="0" spid="356" grpId="2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0" name="Gruppo 7"/>
          <p:cNvGrpSpPr/>
          <p:nvPr/>
        </p:nvGrpSpPr>
        <p:grpSpPr>
          <a:xfrm>
            <a:off x="755650" y="981075"/>
            <a:ext cx="7556500" cy="5441950"/>
            <a:chOff x="0" y="0"/>
            <a:chExt cx="7556500" cy="5441950"/>
          </a:xfrm>
        </p:grpSpPr>
        <p:pic>
          <p:nvPicPr>
            <p:cNvPr id="777" name="Picture 3" descr="Picture 3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7556500" cy="54419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78" name="CasellaDiTesto 10"/>
            <p:cNvSpPr txBox="1"/>
            <p:nvPr/>
          </p:nvSpPr>
          <p:spPr>
            <a:xfrm>
              <a:off x="1568450" y="3671888"/>
              <a:ext cx="980788" cy="449769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12700" cap="flat">
              <a:solidFill>
                <a:srgbClr val="000000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400"/>
              </a:lvl1pPr>
            </a:lstStyle>
            <a:p>
              <a:pPr/>
              <a:r>
                <a:t>derma</a:t>
              </a:r>
            </a:p>
          </p:txBody>
        </p:sp>
        <p:sp>
          <p:nvSpPr>
            <p:cNvPr id="779" name="CasellaDiTesto 11"/>
            <p:cNvSpPr txBox="1"/>
            <p:nvPr/>
          </p:nvSpPr>
          <p:spPr>
            <a:xfrm>
              <a:off x="912812" y="71438"/>
              <a:ext cx="1438137" cy="449769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12700" cap="flat">
              <a:solidFill>
                <a:srgbClr val="000000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400"/>
              </a:lvl1pPr>
            </a:lstStyle>
            <a:p>
              <a:pPr/>
              <a:r>
                <a:t>epidermis</a:t>
              </a:r>
            </a:p>
          </p:txBody>
        </p:sp>
      </p:grpSp>
      <p:sp>
        <p:nvSpPr>
          <p:cNvPr id="781" name="Figura a mano libera 2"/>
          <p:cNvSpPr/>
          <p:nvPr/>
        </p:nvSpPr>
        <p:spPr>
          <a:xfrm>
            <a:off x="3132140" y="1354137"/>
            <a:ext cx="1965326" cy="16430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3" h="21600" fill="norm" stroke="1" extrusionOk="0">
                <a:moveTo>
                  <a:pt x="0" y="334"/>
                </a:moveTo>
                <a:cubicBezTo>
                  <a:pt x="155" y="445"/>
                  <a:pt x="322" y="535"/>
                  <a:pt x="464" y="668"/>
                </a:cubicBezTo>
                <a:cubicBezTo>
                  <a:pt x="603" y="797"/>
                  <a:pt x="836" y="1113"/>
                  <a:pt x="836" y="1113"/>
                </a:cubicBezTo>
                <a:cubicBezTo>
                  <a:pt x="867" y="1225"/>
                  <a:pt x="878" y="1347"/>
                  <a:pt x="929" y="1447"/>
                </a:cubicBezTo>
                <a:cubicBezTo>
                  <a:pt x="974" y="1537"/>
                  <a:pt x="1075" y="1576"/>
                  <a:pt x="1114" y="1670"/>
                </a:cubicBezTo>
                <a:cubicBezTo>
                  <a:pt x="1278" y="2064"/>
                  <a:pt x="1293" y="2384"/>
                  <a:pt x="1393" y="2784"/>
                </a:cubicBezTo>
                <a:cubicBezTo>
                  <a:pt x="1752" y="4220"/>
                  <a:pt x="1391" y="2891"/>
                  <a:pt x="1764" y="3786"/>
                </a:cubicBezTo>
                <a:cubicBezTo>
                  <a:pt x="1808" y="3891"/>
                  <a:pt x="1813" y="4015"/>
                  <a:pt x="1857" y="4120"/>
                </a:cubicBezTo>
                <a:cubicBezTo>
                  <a:pt x="1974" y="4401"/>
                  <a:pt x="2056" y="4469"/>
                  <a:pt x="2229" y="4676"/>
                </a:cubicBezTo>
                <a:cubicBezTo>
                  <a:pt x="2406" y="5315"/>
                  <a:pt x="2201" y="4744"/>
                  <a:pt x="2507" y="5233"/>
                </a:cubicBezTo>
                <a:cubicBezTo>
                  <a:pt x="3137" y="6240"/>
                  <a:pt x="2638" y="5613"/>
                  <a:pt x="3064" y="6124"/>
                </a:cubicBezTo>
                <a:cubicBezTo>
                  <a:pt x="3298" y="6963"/>
                  <a:pt x="2983" y="5928"/>
                  <a:pt x="3343" y="6792"/>
                </a:cubicBezTo>
                <a:cubicBezTo>
                  <a:pt x="3387" y="6897"/>
                  <a:pt x="3385" y="7025"/>
                  <a:pt x="3436" y="7126"/>
                </a:cubicBezTo>
                <a:cubicBezTo>
                  <a:pt x="3481" y="7216"/>
                  <a:pt x="3567" y="7266"/>
                  <a:pt x="3622" y="7348"/>
                </a:cubicBezTo>
                <a:cubicBezTo>
                  <a:pt x="3691" y="7453"/>
                  <a:pt x="3757" y="7563"/>
                  <a:pt x="3807" y="7682"/>
                </a:cubicBezTo>
                <a:cubicBezTo>
                  <a:pt x="4048" y="8261"/>
                  <a:pt x="3723" y="7804"/>
                  <a:pt x="4086" y="8239"/>
                </a:cubicBezTo>
                <a:cubicBezTo>
                  <a:pt x="4183" y="8587"/>
                  <a:pt x="4276" y="9022"/>
                  <a:pt x="4550" y="9241"/>
                </a:cubicBezTo>
                <a:cubicBezTo>
                  <a:pt x="4736" y="9390"/>
                  <a:pt x="4949" y="9497"/>
                  <a:pt x="5107" y="9687"/>
                </a:cubicBezTo>
                <a:cubicBezTo>
                  <a:pt x="5280" y="9894"/>
                  <a:pt x="5337" y="9991"/>
                  <a:pt x="5572" y="10132"/>
                </a:cubicBezTo>
                <a:cubicBezTo>
                  <a:pt x="5659" y="10184"/>
                  <a:pt x="5764" y="10187"/>
                  <a:pt x="5850" y="10243"/>
                </a:cubicBezTo>
                <a:cubicBezTo>
                  <a:pt x="6107" y="10411"/>
                  <a:pt x="6316" y="10689"/>
                  <a:pt x="6593" y="10800"/>
                </a:cubicBezTo>
                <a:lnTo>
                  <a:pt x="7707" y="11245"/>
                </a:lnTo>
                <a:lnTo>
                  <a:pt x="7986" y="11357"/>
                </a:lnTo>
                <a:cubicBezTo>
                  <a:pt x="8079" y="11394"/>
                  <a:pt x="8168" y="11451"/>
                  <a:pt x="8265" y="11468"/>
                </a:cubicBezTo>
                <a:lnTo>
                  <a:pt x="8915" y="11579"/>
                </a:lnTo>
                <a:cubicBezTo>
                  <a:pt x="9046" y="11632"/>
                  <a:pt x="9448" y="11802"/>
                  <a:pt x="9565" y="11802"/>
                </a:cubicBezTo>
                <a:cubicBezTo>
                  <a:pt x="10154" y="11802"/>
                  <a:pt x="10741" y="11728"/>
                  <a:pt x="11329" y="11691"/>
                </a:cubicBezTo>
                <a:cubicBezTo>
                  <a:pt x="11669" y="11728"/>
                  <a:pt x="12014" y="11731"/>
                  <a:pt x="12350" y="11802"/>
                </a:cubicBezTo>
                <a:cubicBezTo>
                  <a:pt x="12543" y="11843"/>
                  <a:pt x="12908" y="12025"/>
                  <a:pt x="12908" y="12025"/>
                </a:cubicBezTo>
                <a:cubicBezTo>
                  <a:pt x="12969" y="12099"/>
                  <a:pt x="13025" y="12182"/>
                  <a:pt x="13093" y="12247"/>
                </a:cubicBezTo>
                <a:cubicBezTo>
                  <a:pt x="13492" y="12630"/>
                  <a:pt x="13524" y="12410"/>
                  <a:pt x="13929" y="13138"/>
                </a:cubicBezTo>
                <a:cubicBezTo>
                  <a:pt x="14099" y="13444"/>
                  <a:pt x="14241" y="13793"/>
                  <a:pt x="14486" y="14029"/>
                </a:cubicBezTo>
                <a:cubicBezTo>
                  <a:pt x="14573" y="14112"/>
                  <a:pt x="14672" y="14177"/>
                  <a:pt x="14765" y="14252"/>
                </a:cubicBezTo>
                <a:cubicBezTo>
                  <a:pt x="14827" y="14363"/>
                  <a:pt x="14901" y="14466"/>
                  <a:pt x="14950" y="14586"/>
                </a:cubicBezTo>
                <a:cubicBezTo>
                  <a:pt x="15162" y="15094"/>
                  <a:pt x="15118" y="16223"/>
                  <a:pt x="15136" y="16478"/>
                </a:cubicBezTo>
                <a:cubicBezTo>
                  <a:pt x="15160" y="16813"/>
                  <a:pt x="15186" y="17148"/>
                  <a:pt x="15229" y="17480"/>
                </a:cubicBezTo>
                <a:cubicBezTo>
                  <a:pt x="15248" y="17632"/>
                  <a:pt x="15294" y="17776"/>
                  <a:pt x="15322" y="17926"/>
                </a:cubicBezTo>
                <a:cubicBezTo>
                  <a:pt x="15356" y="18111"/>
                  <a:pt x="15381" y="18298"/>
                  <a:pt x="15415" y="18482"/>
                </a:cubicBezTo>
                <a:cubicBezTo>
                  <a:pt x="15425" y="18538"/>
                  <a:pt x="15549" y="19169"/>
                  <a:pt x="15600" y="19262"/>
                </a:cubicBezTo>
                <a:cubicBezTo>
                  <a:pt x="15673" y="19393"/>
                  <a:pt x="15786" y="19485"/>
                  <a:pt x="15879" y="19596"/>
                </a:cubicBezTo>
                <a:cubicBezTo>
                  <a:pt x="16057" y="20235"/>
                  <a:pt x="15852" y="19663"/>
                  <a:pt x="16158" y="20153"/>
                </a:cubicBezTo>
                <a:cubicBezTo>
                  <a:pt x="16292" y="20367"/>
                  <a:pt x="16343" y="20672"/>
                  <a:pt x="16529" y="20821"/>
                </a:cubicBezTo>
                <a:cubicBezTo>
                  <a:pt x="16622" y="20895"/>
                  <a:pt x="16724" y="20955"/>
                  <a:pt x="16808" y="21043"/>
                </a:cubicBezTo>
                <a:cubicBezTo>
                  <a:pt x="16972" y="21216"/>
                  <a:pt x="17272" y="21600"/>
                  <a:pt x="17272" y="21600"/>
                </a:cubicBezTo>
                <a:cubicBezTo>
                  <a:pt x="17365" y="21563"/>
                  <a:pt x="17463" y="21541"/>
                  <a:pt x="17551" y="21489"/>
                </a:cubicBezTo>
                <a:cubicBezTo>
                  <a:pt x="17824" y="21325"/>
                  <a:pt x="18064" y="21037"/>
                  <a:pt x="18201" y="20709"/>
                </a:cubicBezTo>
                <a:cubicBezTo>
                  <a:pt x="18244" y="20604"/>
                  <a:pt x="18250" y="20480"/>
                  <a:pt x="18293" y="20375"/>
                </a:cubicBezTo>
                <a:cubicBezTo>
                  <a:pt x="18521" y="19830"/>
                  <a:pt x="18406" y="20233"/>
                  <a:pt x="18665" y="19819"/>
                </a:cubicBezTo>
                <a:cubicBezTo>
                  <a:pt x="18799" y="19604"/>
                  <a:pt x="18966" y="19404"/>
                  <a:pt x="19036" y="19151"/>
                </a:cubicBezTo>
                <a:lnTo>
                  <a:pt x="19222" y="18482"/>
                </a:lnTo>
                <a:cubicBezTo>
                  <a:pt x="19328" y="16578"/>
                  <a:pt x="19168" y="17342"/>
                  <a:pt x="19501" y="16144"/>
                </a:cubicBezTo>
                <a:cubicBezTo>
                  <a:pt x="19532" y="16033"/>
                  <a:pt x="19524" y="15893"/>
                  <a:pt x="19593" y="15810"/>
                </a:cubicBezTo>
                <a:lnTo>
                  <a:pt x="19779" y="15588"/>
                </a:lnTo>
                <a:lnTo>
                  <a:pt x="19965" y="14920"/>
                </a:lnTo>
                <a:lnTo>
                  <a:pt x="20058" y="14586"/>
                </a:lnTo>
                <a:cubicBezTo>
                  <a:pt x="20089" y="14252"/>
                  <a:pt x="20125" y="13918"/>
                  <a:pt x="20151" y="13584"/>
                </a:cubicBezTo>
                <a:cubicBezTo>
                  <a:pt x="20273" y="11964"/>
                  <a:pt x="20014" y="12549"/>
                  <a:pt x="20429" y="11802"/>
                </a:cubicBezTo>
                <a:cubicBezTo>
                  <a:pt x="20398" y="11320"/>
                  <a:pt x="20386" y="10835"/>
                  <a:pt x="20336" y="10355"/>
                </a:cubicBezTo>
                <a:cubicBezTo>
                  <a:pt x="20324" y="10238"/>
                  <a:pt x="20244" y="10138"/>
                  <a:pt x="20244" y="10021"/>
                </a:cubicBezTo>
                <a:cubicBezTo>
                  <a:pt x="20244" y="8848"/>
                  <a:pt x="20180" y="9077"/>
                  <a:pt x="20522" y="8462"/>
                </a:cubicBezTo>
                <a:cubicBezTo>
                  <a:pt x="20552" y="8319"/>
                  <a:pt x="20641" y="7842"/>
                  <a:pt x="20708" y="7682"/>
                </a:cubicBezTo>
                <a:cubicBezTo>
                  <a:pt x="20758" y="7563"/>
                  <a:pt x="20832" y="7460"/>
                  <a:pt x="20894" y="7348"/>
                </a:cubicBezTo>
                <a:lnTo>
                  <a:pt x="21265" y="6012"/>
                </a:lnTo>
                <a:lnTo>
                  <a:pt x="21451" y="5344"/>
                </a:lnTo>
                <a:cubicBezTo>
                  <a:pt x="21600" y="4091"/>
                  <a:pt x="21600" y="4462"/>
                  <a:pt x="21451" y="2672"/>
                </a:cubicBezTo>
                <a:cubicBezTo>
                  <a:pt x="21441" y="2555"/>
                  <a:pt x="21362" y="2455"/>
                  <a:pt x="21358" y="2338"/>
                </a:cubicBezTo>
                <a:cubicBezTo>
                  <a:pt x="21331" y="1559"/>
                  <a:pt x="21358" y="779"/>
                  <a:pt x="21358" y="0"/>
                </a:cubicBezTo>
              </a:path>
            </a:pathLst>
          </a:custGeom>
          <a:ln w="38100">
            <a:solidFill>
              <a:schemeClr val="accent3">
                <a:lumOff val="44000"/>
              </a:schemeClr>
            </a:solidFill>
            <a:prstDash val="sysDot"/>
          </a:ln>
        </p:spPr>
        <p:txBody>
          <a:bodyPr lIns="45719" rIns="45719"/>
          <a:lstStyle/>
          <a:p>
            <a:pPr>
              <a:defRPr sz="2000">
                <a:solidFill>
                  <a:schemeClr val="accent3">
                    <a:lumOff val="44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782" name="CasellaDiTesto 10"/>
          <p:cNvSpPr txBox="1"/>
          <p:nvPr/>
        </p:nvSpPr>
        <p:spPr>
          <a:xfrm>
            <a:off x="3623292" y="1033462"/>
            <a:ext cx="1268771" cy="449770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solidFill>
              <a:srgbClr val="000000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2400"/>
            </a:lvl1pPr>
          </a:lstStyle>
          <a:p>
            <a:pPr/>
            <a:r>
              <a:t>basal m.</a:t>
            </a:r>
          </a:p>
        </p:txBody>
      </p:sp>
      <p:sp>
        <p:nvSpPr>
          <p:cNvPr id="783" name="Connettore 2 4"/>
          <p:cNvSpPr/>
          <p:nvPr/>
        </p:nvSpPr>
        <p:spPr>
          <a:xfrm>
            <a:off x="3851275" y="1557340"/>
            <a:ext cx="0" cy="619126"/>
          </a:xfrm>
          <a:prstGeom prst="line">
            <a:avLst/>
          </a:prstGeom>
          <a:ln w="28575">
            <a:solidFill>
              <a:schemeClr val="accent3">
                <a:lumOff val="44000"/>
              </a:schemeClr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784" name="Connettore 2 19"/>
          <p:cNvSpPr/>
          <p:nvPr/>
        </p:nvSpPr>
        <p:spPr>
          <a:xfrm>
            <a:off x="4330699" y="1557340"/>
            <a:ext cx="528640" cy="350838"/>
          </a:xfrm>
          <a:prstGeom prst="line">
            <a:avLst/>
          </a:prstGeom>
          <a:ln w="28575">
            <a:solidFill>
              <a:schemeClr val="accent3">
                <a:lumOff val="44000"/>
              </a:schemeClr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785" name="Rectangle 2"/>
          <p:cNvSpPr txBox="1"/>
          <p:nvPr>
            <p:ph type="title"/>
          </p:nvPr>
        </p:nvSpPr>
        <p:spPr>
          <a:xfrm>
            <a:off x="1979615" y="44452"/>
            <a:ext cx="4968876" cy="695326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FFFF00"/>
                </a:solidFill>
              </a:defRPr>
            </a:lvl1pPr>
          </a:lstStyle>
          <a:p>
            <a:pPr/>
            <a:r>
              <a:t>Melanoma </a:t>
            </a:r>
          </a:p>
        </p:txBody>
      </p:sp>
      <p:grpSp>
        <p:nvGrpSpPr>
          <p:cNvPr id="790" name="Gruppo 13"/>
          <p:cNvGrpSpPr/>
          <p:nvPr/>
        </p:nvGrpSpPr>
        <p:grpSpPr>
          <a:xfrm>
            <a:off x="539751" y="852487"/>
            <a:ext cx="8518526" cy="5213351"/>
            <a:chOff x="0" y="0"/>
            <a:chExt cx="8518524" cy="5213350"/>
          </a:xfrm>
        </p:grpSpPr>
        <p:pic>
          <p:nvPicPr>
            <p:cNvPr id="786" name="Picture 4" descr="Picture 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7991337" cy="52133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87" name="CasellaDiTesto 15"/>
            <p:cNvSpPr txBox="1"/>
            <p:nvPr/>
          </p:nvSpPr>
          <p:spPr>
            <a:xfrm>
              <a:off x="6323013" y="1728786"/>
              <a:ext cx="2195512" cy="792670"/>
            </a:xfrm>
            <a:prstGeom prst="rect">
              <a:avLst/>
            </a:prstGeom>
            <a:solidFill>
              <a:srgbClr val="FFF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400"/>
              </a:lvl1pPr>
            </a:lstStyle>
            <a:p>
              <a:pPr/>
              <a:r>
                <a:t>basal membrane</a:t>
              </a:r>
            </a:p>
          </p:txBody>
        </p:sp>
        <p:sp>
          <p:nvSpPr>
            <p:cNvPr id="788" name="Freccia in giù 16"/>
            <p:cNvSpPr/>
            <p:nvPr/>
          </p:nvSpPr>
          <p:spPr>
            <a:xfrm>
              <a:off x="2541692" y="1512663"/>
              <a:ext cx="215897" cy="2073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0475"/>
                  </a:moveTo>
                  <a:lnTo>
                    <a:pt x="5400" y="20475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20475"/>
                  </a:lnTo>
                  <a:lnTo>
                    <a:pt x="21600" y="20475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000">
                  <a:solidFill>
                    <a:schemeClr val="accent3">
                      <a:lumOff val="44000"/>
                    </a:schemeClr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789" name="CasellaDiTesto 17"/>
            <p:cNvSpPr txBox="1"/>
            <p:nvPr/>
          </p:nvSpPr>
          <p:spPr>
            <a:xfrm>
              <a:off x="452437" y="3930650"/>
              <a:ext cx="2592387" cy="437069"/>
            </a:xfrm>
            <a:prstGeom prst="rect">
              <a:avLst/>
            </a:prstGeom>
            <a:solidFill>
              <a:srgbClr val="FFF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b="1" sz="2400"/>
              </a:lvl1pPr>
            </a:lstStyle>
            <a:p>
              <a:pPr/>
              <a:r>
                <a:t>invasive growth</a:t>
              </a:r>
            </a:p>
          </p:txBody>
        </p:sp>
      </p:grpSp>
      <p:pic>
        <p:nvPicPr>
          <p:cNvPr id="791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9751" y="952500"/>
            <a:ext cx="7916865" cy="5284788"/>
          </a:xfrm>
          <a:prstGeom prst="rect">
            <a:avLst/>
          </a:prstGeom>
          <a:ln w="12700">
            <a:miter lim="400000"/>
          </a:ln>
        </p:spPr>
      </p:pic>
      <p:sp>
        <p:nvSpPr>
          <p:cNvPr id="792" name="Ovale 2"/>
          <p:cNvSpPr/>
          <p:nvPr/>
        </p:nvSpPr>
        <p:spPr>
          <a:xfrm>
            <a:off x="8675689" y="6423026"/>
            <a:ext cx="217487" cy="1746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lIns="45719" rIns="45719"/>
          <a:lstStyle/>
          <a:p>
            <a:pPr>
              <a:defRPr sz="2000">
                <a:solidFill>
                  <a:schemeClr val="accent3">
                    <a:lumOff val="44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Subtype="4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down)" transition="out">
                                      <p:cBhvr>
                                        <p:cTn id="6" dur="500" fill="hold"/>
                                        <p:tgtEl>
                                          <p:spTgt spid="7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Subtype="4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down)" transition="out">
                                      <p:cBhvr>
                                        <p:cTn id="11" dur="500" fill="hold"/>
                                        <p:tgtEl>
                                          <p:spTgt spid="7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91" grpId="1"/>
      <p:bldP build="whole" bldLvl="1" animBg="1" rev="0" advAuto="0" spid="790" grpId="2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Titolo 1"/>
          <p:cNvSpPr txBox="1"/>
          <p:nvPr>
            <p:ph type="title"/>
          </p:nvPr>
        </p:nvSpPr>
        <p:spPr>
          <a:xfrm>
            <a:off x="-107950" y="-171450"/>
            <a:ext cx="9359900" cy="863600"/>
          </a:xfrm>
          <a:prstGeom prst="rect">
            <a:avLst/>
          </a:prstGeom>
        </p:spPr>
        <p:txBody>
          <a:bodyPr/>
          <a:lstStyle/>
          <a:p>
            <a:pPr>
              <a:defRPr sz="4200">
                <a:solidFill>
                  <a:srgbClr val="FFFF00"/>
                </a:solidFill>
              </a:defRPr>
            </a:pPr>
            <a:r>
              <a:t>Cancerogenesi da radiazioni </a:t>
            </a:r>
            <a:r>
              <a:rPr u="sng"/>
              <a:t>ionizzanti</a:t>
            </a:r>
          </a:p>
        </p:txBody>
      </p:sp>
      <p:sp>
        <p:nvSpPr>
          <p:cNvPr id="795" name="Segnaposto contenuto 2"/>
          <p:cNvSpPr txBox="1"/>
          <p:nvPr>
            <p:ph type="body" idx="1"/>
          </p:nvPr>
        </p:nvSpPr>
        <p:spPr>
          <a:xfrm>
            <a:off x="71439" y="765176"/>
            <a:ext cx="9037639" cy="5616576"/>
          </a:xfrm>
          <a:prstGeom prst="rect">
            <a:avLst/>
          </a:prstGeom>
        </p:spPr>
        <p:txBody>
          <a:bodyPr/>
          <a:lstStyle/>
          <a:p>
            <a:pPr marL="0" indent="0" algn="just">
              <a:buSzTx/>
              <a:buNone/>
              <a:defRPr sz="3100">
                <a:solidFill>
                  <a:schemeClr val="accent3">
                    <a:lumOff val="44000"/>
                  </a:schemeClr>
                </a:solidFill>
              </a:defRPr>
            </a:pPr>
            <a:r>
              <a:t>Esistono diverse testimonianze sulla capacità delle radiazioni ionizzanti di causare la formazione di tumori </a:t>
            </a:r>
            <a:r>
              <a:rPr sz="2800"/>
              <a:t>(uso di ordigni nucleari in guerra, incidenti in centrali nucleari)</a:t>
            </a:r>
            <a:endParaRPr sz="2800"/>
          </a:p>
          <a:p>
            <a:pPr marL="0" indent="0" algn="just">
              <a:spcBef>
                <a:spcPts val="200"/>
              </a:spcBef>
              <a:buSzTx/>
              <a:buNone/>
              <a:defRPr sz="1000">
                <a:solidFill>
                  <a:schemeClr val="accent3">
                    <a:lumOff val="44000"/>
                  </a:schemeClr>
                </a:solidFill>
              </a:defRPr>
            </a:pPr>
            <a:r>
              <a:t> </a:t>
            </a:r>
          </a:p>
          <a:p>
            <a:pPr marL="0" indent="0" algn="just">
              <a:buSzTx/>
              <a:buNone/>
              <a:defRPr sz="1000">
                <a:solidFill>
                  <a:schemeClr val="accent3">
                    <a:lumOff val="44000"/>
                  </a:schemeClr>
                </a:solidFill>
              </a:defRPr>
            </a:pPr>
          </a:p>
          <a:p>
            <a:pPr marL="0" indent="0" algn="just">
              <a:buSzTx/>
              <a:buNone/>
              <a:defRPr>
                <a:solidFill>
                  <a:schemeClr val="accent3">
                    <a:lumOff val="44000"/>
                  </a:schemeClr>
                </a:solidFill>
              </a:defRPr>
            </a:pPr>
            <a:r>
              <a:t>Le radiazioni </a:t>
            </a:r>
            <a:r>
              <a:rPr>
                <a:solidFill>
                  <a:srgbClr val="FFFF00"/>
                </a:solidFill>
              </a:rPr>
              <a:t>ionizzanti</a:t>
            </a:r>
            <a:r>
              <a:t> possono causare:</a:t>
            </a:r>
          </a:p>
          <a:p>
            <a:pPr marL="0" indent="0" algn="just">
              <a:buSzTx/>
              <a:buNone/>
              <a:defRPr sz="1000">
                <a:solidFill>
                  <a:schemeClr val="accent3">
                    <a:lumOff val="44000"/>
                  </a:schemeClr>
                </a:solidFill>
              </a:defRPr>
            </a:pPr>
          </a:p>
          <a:p>
            <a:pPr algn="just">
              <a:spcBef>
                <a:spcPts val="600"/>
              </a:spcBef>
              <a:defRPr sz="2800">
                <a:solidFill>
                  <a:schemeClr val="accent3">
                    <a:lumOff val="44000"/>
                  </a:schemeClr>
                </a:solidFill>
              </a:defRPr>
            </a:pPr>
            <a:r>
              <a:t>danni </a:t>
            </a:r>
            <a:r>
              <a:rPr b="1" u="sng"/>
              <a:t>diretti</a:t>
            </a:r>
            <a:r>
              <a:t> (</a:t>
            </a:r>
            <a:r>
              <a:rPr>
                <a:solidFill>
                  <a:srgbClr val="FFFF00"/>
                </a:solidFill>
              </a:rPr>
              <a:t>double</a:t>
            </a:r>
            <a:r>
              <a:t> and single </a:t>
            </a:r>
            <a:r>
              <a:rPr>
                <a:solidFill>
                  <a:srgbClr val="FFFF00"/>
                </a:solidFill>
              </a:rPr>
              <a:t>strand breaks</a:t>
            </a:r>
            <a:r>
              <a:t>, intra- and interstrands crosslinking, chromosome ruptures, translocations, base loss)</a:t>
            </a:r>
          </a:p>
          <a:p>
            <a:pPr marL="190500" indent="-190500" algn="just">
              <a:defRPr b="1" sz="1000" u="sng">
                <a:solidFill>
                  <a:schemeClr val="accent3">
                    <a:lumOff val="44000"/>
                  </a:schemeClr>
                </a:solidFill>
              </a:defRPr>
            </a:pPr>
          </a:p>
          <a:p>
            <a:pPr marL="190500" indent="-190500" algn="just">
              <a:spcBef>
                <a:spcPts val="600"/>
              </a:spcBef>
              <a:defRPr sz="2800">
                <a:solidFill>
                  <a:schemeClr val="accent3">
                    <a:lumOff val="44000"/>
                  </a:schemeClr>
                </a:solidFill>
              </a:defRPr>
            </a:pPr>
            <a:r>
              <a:t> danni </a:t>
            </a:r>
            <a:r>
              <a:rPr b="1" u="sng"/>
              <a:t>indiretti</a:t>
            </a:r>
            <a:r>
              <a:t>, gen</a:t>
            </a:r>
            <a:r>
              <a:t>erando </a:t>
            </a:r>
            <a:r>
              <a:rPr>
                <a:solidFill>
                  <a:srgbClr val="FFFF00"/>
                </a:solidFill>
              </a:rPr>
              <a:t>radicali liberi</a:t>
            </a:r>
            <a:r>
              <a:t> che reagiscono con il DNA delle cellule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9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79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500"/>
                                        <p:tgtEl>
                                          <p:spTgt spid="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500"/>
                                        <p:tgtEl>
                                          <p:spTgt spid="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9" dur="500"/>
                                        <p:tgtEl>
                                          <p:spTgt spid="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4" dur="500"/>
                                        <p:tgtEl>
                                          <p:spTgt spid="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9" dur="500"/>
                                        <p:tgtEl>
                                          <p:spTgt spid="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4" dur="500"/>
                                        <p:tgtEl>
                                          <p:spTgt spid="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9" dur="500"/>
                                        <p:tgtEl>
                                          <p:spTgt spid="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4" dur="500"/>
                                        <p:tgtEl>
                                          <p:spTgt spid="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795" grpId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Rectangle 2"/>
          <p:cNvSpPr txBox="1"/>
          <p:nvPr>
            <p:ph type="title"/>
          </p:nvPr>
        </p:nvSpPr>
        <p:spPr>
          <a:xfrm>
            <a:off x="-36513" y="-26988"/>
            <a:ext cx="9217026" cy="1143001"/>
          </a:xfrm>
          <a:prstGeom prst="rect">
            <a:avLst/>
          </a:prstGeom>
        </p:spPr>
        <p:txBody>
          <a:bodyPr/>
          <a:lstStyle>
            <a:lvl1pPr defTabSz="886968">
              <a:defRPr sz="3686">
                <a:solidFill>
                  <a:srgbClr val="FFFF00"/>
                </a:solidFill>
              </a:defRPr>
            </a:lvl1pPr>
          </a:lstStyle>
          <a:p>
            <a:pPr/>
            <a:r>
              <a:t>Direct and indirect DNA damage by ionizing radiations</a:t>
            </a:r>
          </a:p>
        </p:txBody>
      </p:sp>
      <p:pic>
        <p:nvPicPr>
          <p:cNvPr id="798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rcRect l="0" t="2214" r="23" b="0"/>
          <a:stretch>
            <a:fillRect/>
          </a:stretch>
        </p:blipFill>
        <p:spPr>
          <a:xfrm>
            <a:off x="468314" y="1104899"/>
            <a:ext cx="8135938" cy="5276852"/>
          </a:xfrm>
          <a:prstGeom prst="rect">
            <a:avLst/>
          </a:prstGeom>
          <a:ln w="12700">
            <a:miter lim="400000"/>
          </a:ln>
        </p:spPr>
      </p:pic>
      <p:sp>
        <p:nvSpPr>
          <p:cNvPr id="799" name="Text Box 5"/>
          <p:cNvSpPr txBox="1"/>
          <p:nvPr/>
        </p:nvSpPr>
        <p:spPr>
          <a:xfrm>
            <a:off x="755650" y="5397500"/>
            <a:ext cx="3384550" cy="1176844"/>
          </a:xfrm>
          <a:prstGeom prst="rect">
            <a:avLst/>
          </a:prstGeom>
          <a:solidFill>
            <a:srgbClr val="09012D"/>
          </a:solidFill>
          <a:ln w="28575">
            <a:solidFill>
              <a:srgbClr val="FFFF00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just">
              <a:defRPr sz="2400">
                <a:solidFill>
                  <a:srgbClr val="FFFF00"/>
                </a:solidFill>
              </a:defRPr>
            </a:lvl1pPr>
          </a:lstStyle>
          <a:p>
            <a:pPr/>
            <a:r>
              <a:t>assorbimento diretto di energia da parte del DNA </a:t>
            </a:r>
          </a:p>
        </p:txBody>
      </p:sp>
      <p:sp>
        <p:nvSpPr>
          <p:cNvPr id="800" name="CasellaDiTesto 3"/>
          <p:cNvSpPr txBox="1"/>
          <p:nvPr/>
        </p:nvSpPr>
        <p:spPr>
          <a:xfrm>
            <a:off x="0" y="5243514"/>
            <a:ext cx="9144000" cy="1487846"/>
          </a:xfrm>
          <a:prstGeom prst="rect">
            <a:avLst/>
          </a:prstGeom>
          <a:solidFill>
            <a:srgbClr val="FFFF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sz="3200"/>
            </a:pPr>
            <a:r>
              <a:t>La produzione di radicali tramite </a:t>
            </a:r>
            <a:r>
              <a:rPr b="1"/>
              <a:t>radiolisi dell’acqua</a:t>
            </a:r>
            <a:r>
              <a:t> è il </a:t>
            </a:r>
            <a:r>
              <a:rPr b="1"/>
              <a:t>principale meccanismo</a:t>
            </a:r>
            <a:r>
              <a:t> tramite il quale le radiazioni ionizzanti creano danni al DNA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00" grpId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Titolo 1"/>
          <p:cNvSpPr txBox="1"/>
          <p:nvPr>
            <p:ph type="title"/>
          </p:nvPr>
        </p:nvSpPr>
        <p:spPr>
          <a:xfrm>
            <a:off x="3635376" y="-100013"/>
            <a:ext cx="5573715" cy="1143001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FFFF00"/>
                </a:solidFill>
              </a:defRPr>
            </a:lvl1pPr>
          </a:lstStyle>
          <a:p>
            <a:pPr/>
            <a:r>
              <a:t>Principali conseguenze del danno da radiazioni ionizzanti</a:t>
            </a:r>
          </a:p>
        </p:txBody>
      </p:sp>
      <p:pic>
        <p:nvPicPr>
          <p:cNvPr id="803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950" y="115887"/>
            <a:ext cx="3530600" cy="6697663"/>
          </a:xfrm>
          <a:prstGeom prst="rect">
            <a:avLst/>
          </a:prstGeom>
          <a:ln w="12700">
            <a:miter lim="400000"/>
          </a:ln>
        </p:spPr>
      </p:pic>
      <p:sp>
        <p:nvSpPr>
          <p:cNvPr id="804" name="CasellaDiTesto 2"/>
          <p:cNvSpPr txBox="1"/>
          <p:nvPr/>
        </p:nvSpPr>
        <p:spPr>
          <a:xfrm>
            <a:off x="4146551" y="1196975"/>
            <a:ext cx="4602164" cy="1513394"/>
          </a:xfrm>
          <a:prstGeom prst="rect">
            <a:avLst/>
          </a:prstGeom>
          <a:ln>
            <a:solidFill>
              <a:schemeClr val="accent3">
                <a:lumOff val="44000"/>
              </a:schemeClr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Char char="•"/>
              <a:defRPr sz="2400">
                <a:solidFill>
                  <a:srgbClr val="FFFF00"/>
                </a:solidFill>
              </a:defRPr>
            </a:pPr>
            <a:r>
              <a:t>Early</a:t>
            </a:r>
            <a:r>
              <a:rPr>
                <a:solidFill>
                  <a:schemeClr val="accent3">
                    <a:lumOff val="44000"/>
                  </a:schemeClr>
                </a:solidFill>
              </a:rPr>
              <a:t>: precoci, da poche ore a qualche settimana</a:t>
            </a:r>
            <a:endParaRPr sz="3200"/>
          </a:p>
          <a:p>
            <a:pPr marL="285750" indent="-285750">
              <a:buSzPct val="100000"/>
              <a:buChar char="•"/>
              <a:defRPr sz="2400">
                <a:solidFill>
                  <a:schemeClr val="accent3">
                    <a:lumOff val="44000"/>
                  </a:schemeClr>
                </a:solidFill>
              </a:defRPr>
            </a:pPr>
          </a:p>
          <a:p>
            <a:pPr marL="285750" indent="-285750">
              <a:buSzPct val="100000"/>
              <a:buChar char="•"/>
              <a:defRPr sz="2400">
                <a:solidFill>
                  <a:srgbClr val="FFFF00"/>
                </a:solidFill>
              </a:defRPr>
            </a:pPr>
            <a:r>
              <a:t>Late</a:t>
            </a:r>
            <a:r>
              <a:rPr>
                <a:solidFill>
                  <a:schemeClr val="accent3">
                    <a:lumOff val="44000"/>
                  </a:schemeClr>
                </a:solidFill>
              </a:rPr>
              <a:t>: tardive, mesi-anni</a:t>
            </a:r>
          </a:p>
        </p:txBody>
      </p:sp>
      <p:sp>
        <p:nvSpPr>
          <p:cNvPr id="805" name="CasellaDiTesto 5"/>
          <p:cNvSpPr txBox="1"/>
          <p:nvPr/>
        </p:nvSpPr>
        <p:spPr>
          <a:xfrm>
            <a:off x="3725545" y="2924175"/>
            <a:ext cx="5337810" cy="3510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indent="-285750" algn="just">
              <a:buSzPct val="100000"/>
              <a:buChar char="•"/>
              <a:defRPr sz="2300">
                <a:solidFill>
                  <a:schemeClr val="accent3">
                    <a:lumOff val="44000"/>
                  </a:schemeClr>
                </a:solidFill>
              </a:defRPr>
            </a:pPr>
            <a:r>
              <a:t>Il più importante bersaglio cellulare delle radiazioni ionizzanti è il </a:t>
            </a:r>
            <a:r>
              <a:rPr>
                <a:solidFill>
                  <a:srgbClr val="FFFF00"/>
                </a:solidFill>
              </a:rPr>
              <a:t>DNA</a:t>
            </a:r>
            <a:endParaRPr sz="3200"/>
          </a:p>
          <a:p>
            <a:pPr marL="285750" indent="-285750" algn="just">
              <a:buSzPct val="100000"/>
              <a:buChar char="•"/>
              <a:defRPr sz="2300">
                <a:solidFill>
                  <a:schemeClr val="accent3">
                    <a:lumOff val="44000"/>
                  </a:schemeClr>
                </a:solidFill>
              </a:defRPr>
            </a:pPr>
            <a:r>
              <a:t>I tessuti con </a:t>
            </a:r>
            <a:r>
              <a:rPr>
                <a:solidFill>
                  <a:srgbClr val="FFFF00"/>
                </a:solidFill>
              </a:rPr>
              <a:t>elevato turnover cellulare </a:t>
            </a:r>
            <a:r>
              <a:t>sono estremamente vulnerabili alle radiazioni</a:t>
            </a:r>
            <a:endParaRPr sz="3200"/>
          </a:p>
          <a:p>
            <a:pPr marL="285750" indent="-285750" algn="just">
              <a:buSzPct val="100000"/>
              <a:buChar char="•"/>
              <a:defRPr sz="2300">
                <a:solidFill>
                  <a:schemeClr val="accent3">
                    <a:lumOff val="44000"/>
                  </a:schemeClr>
                </a:solidFill>
              </a:defRPr>
            </a:pPr>
          </a:p>
          <a:p>
            <a:pPr marL="285750" indent="-285750" algn="just">
              <a:buSzPct val="100000"/>
              <a:buChar char="•"/>
              <a:defRPr sz="2300">
                <a:solidFill>
                  <a:srgbClr val="FFFF00"/>
                </a:solidFill>
              </a:defRPr>
            </a:pPr>
            <a:r>
              <a:t>Midollo osseo</a:t>
            </a:r>
            <a:endParaRPr sz="3200"/>
          </a:p>
          <a:p>
            <a:pPr marL="285750" indent="-285750" algn="just">
              <a:buSzPct val="100000"/>
              <a:buChar char="•"/>
              <a:defRPr sz="2300">
                <a:solidFill>
                  <a:srgbClr val="FFFF00"/>
                </a:solidFill>
              </a:defRPr>
            </a:pPr>
            <a:r>
              <a:t>Gonadi</a:t>
            </a:r>
            <a:endParaRPr sz="3200"/>
          </a:p>
          <a:p>
            <a:pPr marL="285750" indent="-285750" algn="just">
              <a:buSzPct val="100000"/>
              <a:buChar char="•"/>
              <a:defRPr sz="2300">
                <a:solidFill>
                  <a:srgbClr val="FFFF00"/>
                </a:solidFill>
              </a:defRPr>
            </a:pPr>
            <a:r>
              <a:t>Tessuto linfoide</a:t>
            </a:r>
            <a:endParaRPr sz="3200"/>
          </a:p>
          <a:p>
            <a:pPr marL="285750" indent="-285750" algn="just">
              <a:buSzPct val="100000"/>
              <a:buChar char="•"/>
              <a:defRPr sz="2300">
                <a:solidFill>
                  <a:srgbClr val="FFFF00"/>
                </a:solidFill>
              </a:defRPr>
            </a:pPr>
            <a:r>
              <a:t>Mucosa del tratto gastro-intestinale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0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80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8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500"/>
                                        <p:tgtEl>
                                          <p:spTgt spid="8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8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4" dur="500"/>
                                        <p:tgtEl>
                                          <p:spTgt spid="8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8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8" dur="500"/>
                                        <p:tgtEl>
                                          <p:spTgt spid="8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8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500"/>
                                        <p:tgtEl>
                                          <p:spTgt spid="8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8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7" dur="500"/>
                                        <p:tgtEl>
                                          <p:spTgt spid="8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8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1" dur="500"/>
                                        <p:tgtEl>
                                          <p:spTgt spid="8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8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5" dur="500"/>
                                        <p:tgtEl>
                                          <p:spTgt spid="8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80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Rectangle 2"/>
          <p:cNvSpPr txBox="1"/>
          <p:nvPr>
            <p:ph type="title"/>
          </p:nvPr>
        </p:nvSpPr>
        <p:spPr>
          <a:xfrm>
            <a:off x="2" y="44624"/>
            <a:ext cx="9071993" cy="633414"/>
          </a:xfrm>
          <a:prstGeom prst="rect">
            <a:avLst/>
          </a:prstGeom>
        </p:spPr>
        <p:txBody>
          <a:bodyPr/>
          <a:lstStyle>
            <a:lvl1pPr defTabSz="896111">
              <a:defRPr sz="3920">
                <a:solidFill>
                  <a:srgbClr val="FFFF00"/>
                </a:solidFill>
              </a:defRPr>
            </a:lvl1pPr>
          </a:lstStyle>
          <a:p>
            <a:pPr/>
            <a:r>
              <a:t>Neoplasie: espressione molto variabile</a:t>
            </a:r>
          </a:p>
        </p:txBody>
      </p:sp>
      <p:sp>
        <p:nvSpPr>
          <p:cNvPr id="359" name="Rectangle 3"/>
          <p:cNvSpPr txBox="1"/>
          <p:nvPr>
            <p:ph type="body" idx="1"/>
          </p:nvPr>
        </p:nvSpPr>
        <p:spPr>
          <a:xfrm>
            <a:off x="0" y="894336"/>
            <a:ext cx="9144000" cy="4622899"/>
          </a:xfrm>
          <a:prstGeom prst="rect">
            <a:avLst/>
          </a:prstGeom>
        </p:spPr>
        <p:txBody>
          <a:bodyPr/>
          <a:lstStyle/>
          <a:p>
            <a:pPr algn="just">
              <a:defRPr>
                <a:solidFill>
                  <a:schemeClr val="accent3">
                    <a:lumOff val="44000"/>
                  </a:schemeClr>
                </a:solidFill>
              </a:defRPr>
            </a:pPr>
            <a:r>
              <a:t>Più di 800 variabili </a:t>
            </a:r>
            <a:r>
              <a:rPr>
                <a:solidFill>
                  <a:srgbClr val="FFFF00"/>
                </a:solidFill>
              </a:rPr>
              <a:t>istologiche</a:t>
            </a:r>
            <a:endParaRPr>
              <a:solidFill>
                <a:srgbClr val="FFFF00"/>
              </a:solidFill>
            </a:endParaRPr>
          </a:p>
          <a:p>
            <a:pPr algn="just">
              <a:defRPr sz="1000">
                <a:solidFill>
                  <a:schemeClr val="accent3">
                    <a:lumOff val="44000"/>
                  </a:schemeClr>
                </a:solidFill>
              </a:defRPr>
            </a:pPr>
          </a:p>
          <a:p>
            <a:pPr algn="just">
              <a:defRPr>
                <a:solidFill>
                  <a:schemeClr val="accent3">
                    <a:lumOff val="44000"/>
                  </a:schemeClr>
                </a:solidFill>
              </a:defRPr>
            </a:pPr>
            <a:r>
              <a:t>Elevata </a:t>
            </a:r>
            <a:r>
              <a:rPr>
                <a:solidFill>
                  <a:srgbClr val="FFFF00"/>
                </a:solidFill>
              </a:rPr>
              <a:t>variabilità a livello molecolare</a:t>
            </a:r>
            <a:r>
              <a:t> (per es., molti sottotipi di uno stesso tumore con diverse mutazioni) che può tradursi in tumori dal </a:t>
            </a:r>
            <a:r>
              <a:rPr u="sng">
                <a:solidFill>
                  <a:srgbClr val="FFFF00"/>
                </a:solidFill>
              </a:rPr>
              <a:t>comportamento diverso</a:t>
            </a:r>
            <a:endParaRPr u="sng">
              <a:solidFill>
                <a:srgbClr val="FFFF00"/>
              </a:solidFill>
            </a:endParaRPr>
          </a:p>
          <a:p>
            <a:pPr algn="just">
              <a:defRPr sz="1200">
                <a:solidFill>
                  <a:schemeClr val="accent3">
                    <a:lumOff val="44000"/>
                  </a:schemeClr>
                </a:solidFill>
              </a:defRPr>
            </a:pPr>
          </a:p>
          <a:p>
            <a:pPr algn="just">
              <a:defRPr>
                <a:solidFill>
                  <a:schemeClr val="accent3">
                    <a:lumOff val="44000"/>
                  </a:schemeClr>
                </a:solidFill>
              </a:defRPr>
            </a:pPr>
            <a:r>
              <a:t>Numerose mutazioni diverse di un singolo gene (per es., nei cancri umani </a:t>
            </a:r>
            <a:r>
              <a:rPr b="1">
                <a:solidFill>
                  <a:srgbClr val="FFFF00"/>
                </a:solidFill>
              </a:rPr>
              <a:t>&gt; 10.000</a:t>
            </a:r>
            <a:r>
              <a:t> mutazioni del gene </a:t>
            </a:r>
            <a:r>
              <a:rPr b="1">
                <a:solidFill>
                  <a:srgbClr val="FFFF00"/>
                </a:solidFill>
              </a:rPr>
              <a:t>TP53</a:t>
            </a:r>
            <a:r>
              <a:t>)</a:t>
            </a:r>
          </a:p>
        </p:txBody>
      </p:sp>
      <p:sp>
        <p:nvSpPr>
          <p:cNvPr id="360" name="CasellaDiTesto 3"/>
          <p:cNvSpPr txBox="1"/>
          <p:nvPr/>
        </p:nvSpPr>
        <p:spPr>
          <a:xfrm>
            <a:off x="3203847" y="5477745"/>
            <a:ext cx="5904658" cy="572615"/>
          </a:xfrm>
          <a:prstGeom prst="rect">
            <a:avLst/>
          </a:prstGeom>
          <a:solidFill>
            <a:srgbClr val="FFFF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3400"/>
            </a:pPr>
            <a:r>
              <a:t>complicazioni: </a:t>
            </a:r>
            <a:r>
              <a:rPr b="1"/>
              <a:t>diagnostiche</a:t>
            </a:r>
          </a:p>
        </p:txBody>
      </p:sp>
      <p:sp>
        <p:nvSpPr>
          <p:cNvPr id="361" name="CasellaDiTesto 4"/>
          <p:cNvSpPr txBox="1"/>
          <p:nvPr/>
        </p:nvSpPr>
        <p:spPr>
          <a:xfrm>
            <a:off x="3203847" y="6125817"/>
            <a:ext cx="5904658" cy="572615"/>
          </a:xfrm>
          <a:prstGeom prst="rect">
            <a:avLst/>
          </a:prstGeom>
          <a:solidFill>
            <a:srgbClr val="FFFF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3400"/>
            </a:pPr>
            <a:r>
              <a:t>possibili vantaggi </a:t>
            </a:r>
            <a:r>
              <a:rPr b="1"/>
              <a:t>terapeutici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7" dur="500"/>
                                        <p:tgtEl>
                                          <p:spTgt spid="3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4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59" grpId="1"/>
      <p:bldP build="whole" bldLvl="1" animBg="1" rev="0" advAuto="0" spid="360" grpId="2"/>
      <p:bldP build="whole" bldLvl="1" animBg="1" rev="0" advAuto="0" spid="361" grpId="3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Struttura predefinita">
  <a:themeElements>
    <a:clrScheme name="Struttura predefinit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Struttura predefinita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truttura predefinit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truttura predefinita">
  <a:themeElements>
    <a:clrScheme name="Struttura predefinit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Struttura predefinita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truttura predefinit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