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494" r:id="rId2"/>
    <p:sldId id="495" r:id="rId3"/>
    <p:sldId id="536" r:id="rId4"/>
    <p:sldId id="496" r:id="rId5"/>
    <p:sldId id="497" r:id="rId6"/>
    <p:sldId id="498" r:id="rId7"/>
    <p:sldId id="499" r:id="rId8"/>
    <p:sldId id="500" r:id="rId9"/>
    <p:sldId id="501" r:id="rId10"/>
    <p:sldId id="502" r:id="rId11"/>
    <p:sldId id="503" r:id="rId12"/>
    <p:sldId id="504" r:id="rId13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4638"/>
  </p:normalViewPr>
  <p:slideViewPr>
    <p:cSldViewPr snapToGrid="0" snapToObjects="1">
      <p:cViewPr varScale="1">
        <p:scale>
          <a:sx n="114" d="100"/>
          <a:sy n="114" d="100"/>
        </p:scale>
        <p:origin x="47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E2A494-4C27-A846-8EF5-CA2CE8CF1233}" type="datetimeFigureOut">
              <a:rPr lang="en-IT" smtClean="0"/>
              <a:t>28/09/2021</a:t>
            </a:fld>
            <a:endParaRPr lang="en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4005CD-4992-4942-A961-3C25E384F3E6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296258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71D7A-E69F-CA49-A970-0EED14762E71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21439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71D7A-E69F-CA49-A970-0EED14762E71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0017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71D7A-E69F-CA49-A970-0EED14762E71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63941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71D7A-E69F-CA49-A970-0EED14762E71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9664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71D7A-E69F-CA49-A970-0EED14762E71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12248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71D7A-E69F-CA49-A970-0EED14762E71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59184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71D7A-E69F-CA49-A970-0EED14762E71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8278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998D9-F292-9146-BA7B-DA122CCB17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4E6D7-7EC9-9A42-8AD1-BD1D50DBB8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68110-3674-6549-966E-B80C23045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60A57-492F-2643-A888-8624C8365340}" type="datetimeFigureOut">
              <a:rPr lang="en-IT" smtClean="0"/>
              <a:t>28/09/2021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D88B4E-31A1-FB49-8941-89B5C1D8A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DE9C96-0137-914E-ADFA-F6B681A88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8726-B10A-CA4D-919B-9786EEC2982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056408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C8ADA-C16C-B248-A70F-735886BBB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B6E7A8-6462-5842-A00C-D71658A75E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319BD-6EFE-2A4C-A3EF-C2763319E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60A57-492F-2643-A888-8624C8365340}" type="datetimeFigureOut">
              <a:rPr lang="en-IT" smtClean="0"/>
              <a:t>28/09/2021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361FBF-0A5B-0641-A537-B3194FD38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6E2F40-C8C7-3B4C-9717-957754F83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8726-B10A-CA4D-919B-9786EEC2982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136146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77A18D-4C5D-7041-B335-2728A01D71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AB105E-4222-2249-9A57-30D1CCFAFC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D4E669-B0A6-684A-9921-6C16EC840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60A57-492F-2643-A888-8624C8365340}" type="datetimeFigureOut">
              <a:rPr lang="en-IT" smtClean="0"/>
              <a:t>28/09/2021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A911C-2899-7546-84A9-77BB55B3F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F7755E-BC4A-5E47-8171-7F02CE926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8726-B10A-CA4D-919B-9786EEC2982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878133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A1317-AD34-464A-ABE1-02F946C77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718847-EBFB-CC4F-B57F-03F0C4E574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22F8CA-6FE5-724A-8171-C116454AD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60A57-492F-2643-A888-8624C8365340}" type="datetimeFigureOut">
              <a:rPr lang="en-IT" smtClean="0"/>
              <a:t>28/09/2021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AF453-8BC4-2247-8C72-ACB97ECCE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7A151-31C1-614A-9E3A-D113AB729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8726-B10A-CA4D-919B-9786EEC2982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167340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ADB57-D591-474F-A036-5421DF4FE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2BA704-BA64-134F-A532-F9CF6EE542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0194C7-643D-6E4E-B8EA-1F7466D81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60A57-492F-2643-A888-8624C8365340}" type="datetimeFigureOut">
              <a:rPr lang="en-IT" smtClean="0"/>
              <a:t>28/09/2021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BA83D3-8FD4-D44B-B8DE-31CE2D74A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622C42-BA1D-0641-8938-516348DD1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8726-B10A-CA4D-919B-9786EEC2982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221785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ED75B-6A76-A745-AD9F-ED532D39E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40873-395F-6645-B19B-BDD3CB99A6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5237D9-E626-AC47-9E20-1870C32AC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0420A0-2FE6-C145-A80B-355F86E0C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60A57-492F-2643-A888-8624C8365340}" type="datetimeFigureOut">
              <a:rPr lang="en-IT" smtClean="0"/>
              <a:t>28/09/2021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1B562B-34DF-9F45-8003-C26495643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A072A2-91BC-4C48-A738-0DDD18F5C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8726-B10A-CA4D-919B-9786EEC2982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894798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81BE1-A914-D044-87C9-0B1A47024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7F669C-18BE-4D4E-A731-DE9F8BE2E1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556FE-5FA0-BA44-BF71-CE621F022F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460AF5-0CDA-F540-9744-DBD40049AF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D94DAE-6D95-0F48-9B4A-64A0DBA3EA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CAB4CB-8D87-6046-892E-1F8186CEA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60A57-492F-2643-A888-8624C8365340}" type="datetimeFigureOut">
              <a:rPr lang="en-IT" smtClean="0"/>
              <a:t>28/09/2021</a:t>
            </a:fld>
            <a:endParaRPr lang="en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35F637-3AEC-1A42-83B5-80081EE74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7A1DAD-3A91-744B-87D1-96114235E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8726-B10A-CA4D-919B-9786EEC2982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591719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B2310-203C-EC41-BA62-5C0C79FF8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F738B4-8248-E94E-A0B5-B815ED142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60A57-492F-2643-A888-8624C8365340}" type="datetimeFigureOut">
              <a:rPr lang="en-IT" smtClean="0"/>
              <a:t>28/09/2021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053359-A4E6-0E40-9F48-C41ED56EA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9A5E49-937F-734F-B02F-D9B8EBA75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8726-B10A-CA4D-919B-9786EEC2982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778731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275CAE-CECE-E14A-905F-C6A1659CA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60A57-492F-2643-A888-8624C8365340}" type="datetimeFigureOut">
              <a:rPr lang="en-IT" smtClean="0"/>
              <a:t>28/09/2021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3FA139-E109-F347-B99C-A5688A440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D7CC63-0134-AA45-B6C6-6DC35C739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8726-B10A-CA4D-919B-9786EEC2982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780921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7E265-F91E-2645-A90E-A44A21FD7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B4B1E-9B3E-424A-ADE7-797D47DA41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C8F409-810D-C34D-8EEF-EC5568B9CB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004BC9-D77F-424A-8F83-5DA42320F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60A57-492F-2643-A888-8624C8365340}" type="datetimeFigureOut">
              <a:rPr lang="en-IT" smtClean="0"/>
              <a:t>28/09/2021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D55ABF-8DE5-8D49-ACC7-7F53E63B4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57B3EA-84D1-4B4B-96C3-4446A4BA9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8726-B10A-CA4D-919B-9786EEC2982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448431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C8761-0D30-4546-9C77-05BA2818D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756364-075D-AB4A-9EEF-DC92EB46DE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AAB52B-5B46-3249-9F71-B25F28DB80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12775C-A3EA-CE44-82F2-87514F6B4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60A57-492F-2643-A888-8624C8365340}" type="datetimeFigureOut">
              <a:rPr lang="en-IT" smtClean="0"/>
              <a:t>28/09/2021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C42AE8-513F-DA4D-B0F0-2A776A009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086576-CF19-D947-AD80-7C2A69B22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8726-B10A-CA4D-919B-9786EEC2982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93812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AA6AD1-7CC8-C749-95E0-90422F093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F48246-003B-214F-A061-AC70CE87C1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80438-C7BC-3A45-BD15-3EF49CC76C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060A57-492F-2643-A888-8624C8365340}" type="datetimeFigureOut">
              <a:rPr lang="en-IT" smtClean="0"/>
              <a:t>28/09/2021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E8F5B-5E05-4044-A039-9EEB596F07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84D29-182E-F346-8FA8-8C7BA60E37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8726-B10A-CA4D-919B-9786EEC2982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255563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tiff"/><Relationship Id="rId3" Type="http://schemas.openxmlformats.org/officeDocument/2006/relationships/image" Target="../media/image61.tiff"/><Relationship Id="rId7" Type="http://schemas.openxmlformats.org/officeDocument/2006/relationships/image" Target="../media/image6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tiff"/><Relationship Id="rId5" Type="http://schemas.openxmlformats.org/officeDocument/2006/relationships/image" Target="../media/image63.tiff"/><Relationship Id="rId10" Type="http://schemas.openxmlformats.org/officeDocument/2006/relationships/image" Target="../media/image68.tiff"/><Relationship Id="rId4" Type="http://schemas.openxmlformats.org/officeDocument/2006/relationships/image" Target="../media/image62.tiff"/><Relationship Id="rId9" Type="http://schemas.openxmlformats.org/officeDocument/2006/relationships/image" Target="../media/image67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tiff"/><Relationship Id="rId3" Type="http://schemas.openxmlformats.org/officeDocument/2006/relationships/image" Target="../media/image69.tiff"/><Relationship Id="rId7" Type="http://schemas.openxmlformats.org/officeDocument/2006/relationships/image" Target="../media/image73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tiff"/><Relationship Id="rId5" Type="http://schemas.openxmlformats.org/officeDocument/2006/relationships/image" Target="../media/image71.tiff"/><Relationship Id="rId4" Type="http://schemas.openxmlformats.org/officeDocument/2006/relationships/image" Target="../media/image70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tiff"/><Relationship Id="rId4" Type="http://schemas.openxmlformats.org/officeDocument/2006/relationships/image" Target="../media/image76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tiff"/><Relationship Id="rId7" Type="http://schemas.openxmlformats.org/officeDocument/2006/relationships/image" Target="../media/image6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tiff"/><Relationship Id="rId9" Type="http://schemas.openxmlformats.org/officeDocument/2006/relationships/image" Target="../media/image8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iff"/><Relationship Id="rId3" Type="http://schemas.openxmlformats.org/officeDocument/2006/relationships/image" Target="../media/image9.tiff"/><Relationship Id="rId7" Type="http://schemas.openxmlformats.org/officeDocument/2006/relationships/image" Target="../media/image1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10" Type="http://schemas.openxmlformats.org/officeDocument/2006/relationships/image" Target="../media/image16.tiff"/><Relationship Id="rId4" Type="http://schemas.openxmlformats.org/officeDocument/2006/relationships/image" Target="../media/image10.tiff"/><Relationship Id="rId9" Type="http://schemas.openxmlformats.org/officeDocument/2006/relationships/image" Target="../media/image15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tiff"/><Relationship Id="rId3" Type="http://schemas.openxmlformats.org/officeDocument/2006/relationships/image" Target="../media/image21.tiff"/><Relationship Id="rId7" Type="http://schemas.openxmlformats.org/officeDocument/2006/relationships/image" Target="../media/image25.tiff"/><Relationship Id="rId12" Type="http://schemas.openxmlformats.org/officeDocument/2006/relationships/image" Target="../media/image30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tiff"/><Relationship Id="rId11" Type="http://schemas.openxmlformats.org/officeDocument/2006/relationships/image" Target="../media/image29.tiff"/><Relationship Id="rId5" Type="http://schemas.openxmlformats.org/officeDocument/2006/relationships/image" Target="../media/image23.tiff"/><Relationship Id="rId10" Type="http://schemas.openxmlformats.org/officeDocument/2006/relationships/image" Target="../media/image28.tiff"/><Relationship Id="rId4" Type="http://schemas.openxmlformats.org/officeDocument/2006/relationships/image" Target="../media/image22.tiff"/><Relationship Id="rId9" Type="http://schemas.openxmlformats.org/officeDocument/2006/relationships/image" Target="../media/image27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tiff"/><Relationship Id="rId13" Type="http://schemas.openxmlformats.org/officeDocument/2006/relationships/image" Target="../media/image10.tiff"/><Relationship Id="rId3" Type="http://schemas.openxmlformats.org/officeDocument/2006/relationships/image" Target="../media/image31.tiff"/><Relationship Id="rId7" Type="http://schemas.openxmlformats.org/officeDocument/2006/relationships/image" Target="../media/image35.tiff"/><Relationship Id="rId12" Type="http://schemas.openxmlformats.org/officeDocument/2006/relationships/image" Target="../media/image9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tiff"/><Relationship Id="rId11" Type="http://schemas.openxmlformats.org/officeDocument/2006/relationships/image" Target="../media/image39.tiff"/><Relationship Id="rId5" Type="http://schemas.openxmlformats.org/officeDocument/2006/relationships/image" Target="../media/image33.tiff"/><Relationship Id="rId10" Type="http://schemas.openxmlformats.org/officeDocument/2006/relationships/image" Target="../media/image38.tiff"/><Relationship Id="rId4" Type="http://schemas.openxmlformats.org/officeDocument/2006/relationships/image" Target="../media/image32.tiff"/><Relationship Id="rId9" Type="http://schemas.openxmlformats.org/officeDocument/2006/relationships/image" Target="../media/image37.tiff"/><Relationship Id="rId14" Type="http://schemas.openxmlformats.org/officeDocument/2006/relationships/image" Target="../media/image40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7" Type="http://schemas.openxmlformats.org/officeDocument/2006/relationships/image" Target="../media/image4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tiff"/><Relationship Id="rId5" Type="http://schemas.openxmlformats.org/officeDocument/2006/relationships/image" Target="../media/image43.tiff"/><Relationship Id="rId4" Type="http://schemas.openxmlformats.org/officeDocument/2006/relationships/image" Target="../media/image42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tiff"/><Relationship Id="rId13" Type="http://schemas.openxmlformats.org/officeDocument/2006/relationships/image" Target="../media/image56.tiff"/><Relationship Id="rId3" Type="http://schemas.openxmlformats.org/officeDocument/2006/relationships/image" Target="../media/image46.tiff"/><Relationship Id="rId7" Type="http://schemas.openxmlformats.org/officeDocument/2006/relationships/image" Target="../media/image50.tiff"/><Relationship Id="rId12" Type="http://schemas.openxmlformats.org/officeDocument/2006/relationships/image" Target="../media/image55.tiff"/><Relationship Id="rId17" Type="http://schemas.openxmlformats.org/officeDocument/2006/relationships/image" Target="../media/image60.tif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tiff"/><Relationship Id="rId11" Type="http://schemas.openxmlformats.org/officeDocument/2006/relationships/image" Target="../media/image54.tiff"/><Relationship Id="rId5" Type="http://schemas.openxmlformats.org/officeDocument/2006/relationships/image" Target="../media/image48.tiff"/><Relationship Id="rId15" Type="http://schemas.openxmlformats.org/officeDocument/2006/relationships/image" Target="../media/image58.tiff"/><Relationship Id="rId10" Type="http://schemas.openxmlformats.org/officeDocument/2006/relationships/image" Target="../media/image53.tiff"/><Relationship Id="rId4" Type="http://schemas.openxmlformats.org/officeDocument/2006/relationships/image" Target="../media/image47.tiff"/><Relationship Id="rId9" Type="http://schemas.openxmlformats.org/officeDocument/2006/relationships/image" Target="../media/image52.tiff"/><Relationship Id="rId14" Type="http://schemas.openxmlformats.org/officeDocument/2006/relationships/image" Target="../media/image5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5C24E-8BE9-FA4F-9265-1AB6D705E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Interazione radiazione materia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B4552-6BC3-9140-8FEB-26B2FCA2FD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Formulazione classica</a:t>
            </a:r>
          </a:p>
          <a:p>
            <a:r>
              <a:rPr lang="it-IT" dirty="0"/>
              <a:t>Riepilogo onde elettromagnetiche</a:t>
            </a:r>
          </a:p>
          <a:p>
            <a:r>
              <a:rPr lang="it-IT" dirty="0"/>
              <a:t>Emissione di radiazione, radiazione di dipolo</a:t>
            </a:r>
          </a:p>
          <a:p>
            <a:r>
              <a:rPr lang="it-IT" dirty="0"/>
              <a:t>Polarizzazione, fattore di diffrazione</a:t>
            </a:r>
          </a:p>
          <a:p>
            <a:r>
              <a:rPr lang="it-IT" dirty="0" err="1"/>
              <a:t>Scattering</a:t>
            </a:r>
            <a:r>
              <a:rPr lang="it-IT" dirty="0"/>
              <a:t> Thomson e </a:t>
            </a:r>
            <a:r>
              <a:rPr lang="it-IT" dirty="0" err="1"/>
              <a:t>Rayleigh</a:t>
            </a:r>
            <a:endParaRPr lang="it-IT" dirty="0"/>
          </a:p>
          <a:p>
            <a:r>
              <a:rPr lang="it-IT" dirty="0"/>
              <a:t>Funzione dielettrica</a:t>
            </a:r>
          </a:p>
          <a:p>
            <a:r>
              <a:rPr lang="it-IT" dirty="0" err="1"/>
              <a:t>Plasmoni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738373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184A0CF-6D56-CA4F-BB02-FEBA07FBD505}"/>
              </a:ext>
            </a:extLst>
          </p:cNvPr>
          <p:cNvSpPr txBox="1"/>
          <p:nvPr/>
        </p:nvSpPr>
        <p:spPr>
          <a:xfrm>
            <a:off x="2649014" y="848163"/>
            <a:ext cx="2897973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dirty="0"/>
              <a:t>Flusso di energia della radiazione di dipolo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D306CE-D55D-6C40-B1BE-2050DE0870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8509" y="1330519"/>
            <a:ext cx="3537935" cy="4509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752417-A9B8-3649-BEE6-0D39D21BC0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9014" y="1971993"/>
            <a:ext cx="4873331" cy="4769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B33856-B638-3246-ABDC-EEC9545BB3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8509" y="2639480"/>
            <a:ext cx="3607306" cy="4855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9463AB-DCAC-AD46-85F6-1878ED559B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8509" y="3315639"/>
            <a:ext cx="4795289" cy="14307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872D20-50A5-744F-A51B-040F34825D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1937" y="4746421"/>
            <a:ext cx="1630225" cy="2081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9556CB-42E1-6C4B-AB80-A12B207D0F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48101" y="4832369"/>
            <a:ext cx="3413305" cy="4173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FB9ED1-6A67-1F46-80B9-F09B14380E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87530" y="5396355"/>
            <a:ext cx="2300086" cy="5251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507252-CBF8-5847-9493-F46C87A6CF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93010" y="5452719"/>
            <a:ext cx="2318509" cy="46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548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D7CF9E-6129-4844-BACF-D3874FEF09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5855" y="656603"/>
            <a:ext cx="4300645" cy="744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6AF7BC-3A79-6142-BBC8-CE8A6675FA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9633" y="1686210"/>
            <a:ext cx="1146979" cy="3003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89274D-BCF3-B946-8AAD-0816C87CF8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0202" y="1741457"/>
            <a:ext cx="766395" cy="2189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CDC040-A0B2-FC48-B068-7A3B590D67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2814" y="2671017"/>
            <a:ext cx="5054658" cy="8246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0AEAC5-A81D-9E44-B5A0-2E236B839F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2814" y="3665776"/>
            <a:ext cx="5194400" cy="6091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DC43F4-03BE-5849-B0D1-6ECC0397D9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7013" y="4615191"/>
            <a:ext cx="3344927" cy="76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171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1206F9-DEB6-AE4E-94F9-B302AE809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783" y="911740"/>
            <a:ext cx="1689058" cy="3967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30047D-FA2E-8045-94F5-9A8458077C3D}"/>
              </a:ext>
            </a:extLst>
          </p:cNvPr>
          <p:cNvSpPr txBox="1"/>
          <p:nvPr/>
        </p:nvSpPr>
        <p:spPr>
          <a:xfrm>
            <a:off x="3900717" y="932450"/>
            <a:ext cx="4002442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dirty="0"/>
              <a:t>Onda piana progressiva polarizzata linearmente, parte reale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724F1F-A69C-BB4D-876E-92B2436F2472}"/>
              </a:ext>
            </a:extLst>
          </p:cNvPr>
          <p:cNvSpPr txBox="1"/>
          <p:nvPr/>
        </p:nvSpPr>
        <p:spPr>
          <a:xfrm>
            <a:off x="2195785" y="1496819"/>
            <a:ext cx="2732415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dirty="0"/>
              <a:t>Fronti d’onda, superfici a fase constante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34423C-86D6-C546-8462-E7919C93BE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784" y="2175314"/>
            <a:ext cx="3229979" cy="2580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D31784-B489-B743-A703-453971FEACAC}"/>
              </a:ext>
            </a:extLst>
          </p:cNvPr>
          <p:cNvSpPr txBox="1"/>
          <p:nvPr/>
        </p:nvSpPr>
        <p:spPr>
          <a:xfrm>
            <a:off x="5398106" y="2175315"/>
            <a:ext cx="4321793" cy="470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29" dirty="0"/>
              <a:t>Forma generale dell’onda piana; </a:t>
            </a:r>
            <a:r>
              <a:rPr lang="it-IT" sz="1229" b="1" dirty="0"/>
              <a:t>E</a:t>
            </a:r>
            <a:r>
              <a:rPr lang="it-IT" sz="1229" baseline="-25000" dirty="0"/>
              <a:t>1</a:t>
            </a:r>
            <a:r>
              <a:rPr lang="it-IT" sz="1229" dirty="0"/>
              <a:t> e </a:t>
            </a:r>
            <a:r>
              <a:rPr lang="it-IT" sz="1229" b="1" dirty="0"/>
              <a:t>E</a:t>
            </a:r>
            <a:r>
              <a:rPr lang="it-IT" sz="1229" baseline="-25000" dirty="0"/>
              <a:t>2</a:t>
            </a:r>
            <a:r>
              <a:rPr lang="it-IT" sz="1229" dirty="0"/>
              <a:t> vettori costanti e perpendicolari tra loro e a </a:t>
            </a:r>
            <a:r>
              <a:rPr lang="it-IT" sz="1229" b="1" dirty="0"/>
              <a:t>k</a:t>
            </a:r>
            <a:r>
              <a:rPr lang="it-IT" sz="1229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7A7310-77EE-294B-AEF4-0CF45B5D6EDF}"/>
              </a:ext>
            </a:extLst>
          </p:cNvPr>
          <p:cNvSpPr txBox="1"/>
          <p:nvPr/>
        </p:nvSpPr>
        <p:spPr>
          <a:xfrm>
            <a:off x="2291836" y="2739683"/>
            <a:ext cx="6931791" cy="470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132" indent="-234132">
              <a:buFont typeface="Symbol" pitchFamily="2" charset="2"/>
              <a:buChar char="a"/>
            </a:pPr>
            <a:r>
              <a:rPr lang="it-IT" sz="1229" dirty="0"/>
              <a:t>= 0 o </a:t>
            </a:r>
            <a:r>
              <a:rPr lang="it-IT" sz="1229" dirty="0" err="1">
                <a:latin typeface="Symbol" pitchFamily="2" charset="2"/>
              </a:rPr>
              <a:t>p</a:t>
            </a:r>
            <a:r>
              <a:rPr lang="it-IT" sz="1229" dirty="0"/>
              <a:t> onda polarizzata linearmente; </a:t>
            </a:r>
            <a:r>
              <a:rPr lang="it-IT" sz="1229" dirty="0">
                <a:latin typeface="Symbol" pitchFamily="2" charset="2"/>
              </a:rPr>
              <a:t>a</a:t>
            </a:r>
            <a:r>
              <a:rPr lang="it-IT" sz="1229" dirty="0"/>
              <a:t> = </a:t>
            </a:r>
            <a:r>
              <a:rPr lang="it-IT" sz="1229" dirty="0">
                <a:latin typeface="Abadi MT Condensed Light" panose="020B0306030101010103" pitchFamily="34" charset="77"/>
              </a:rPr>
              <a:t>± </a:t>
            </a:r>
            <a:r>
              <a:rPr lang="it-IT" sz="1229" dirty="0" err="1">
                <a:latin typeface="Symbol" pitchFamily="2" charset="2"/>
              </a:rPr>
              <a:t>p</a:t>
            </a:r>
            <a:r>
              <a:rPr lang="it-IT" sz="1229" dirty="0">
                <a:latin typeface="Symbol" pitchFamily="2" charset="2"/>
              </a:rPr>
              <a:t>/2</a:t>
            </a:r>
            <a:r>
              <a:rPr lang="it-IT" sz="1229" dirty="0"/>
              <a:t> onda polarizzata </a:t>
            </a:r>
            <a:r>
              <a:rPr lang="it-IT" sz="1229" dirty="0" err="1"/>
              <a:t>elitticamente</a:t>
            </a:r>
            <a:r>
              <a:rPr lang="it-IT" sz="1229" dirty="0"/>
              <a:t>.</a:t>
            </a:r>
          </a:p>
          <a:p>
            <a:r>
              <a:rPr lang="it-IT" sz="1229" dirty="0"/>
              <a:t>Se E</a:t>
            </a:r>
            <a:r>
              <a:rPr lang="it-IT" sz="1229" baseline="-25000" dirty="0"/>
              <a:t>1</a:t>
            </a:r>
            <a:r>
              <a:rPr lang="it-IT" sz="1229" dirty="0"/>
              <a:t> = E</a:t>
            </a:r>
            <a:r>
              <a:rPr lang="it-IT" sz="1229" baseline="-25000" dirty="0"/>
              <a:t>2</a:t>
            </a:r>
            <a:r>
              <a:rPr lang="it-IT" sz="1229" dirty="0"/>
              <a:t> onda polarizza circolarmente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8A0780-ABD3-B848-9525-716E53BD6E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6545" y="3577041"/>
            <a:ext cx="4422418" cy="111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448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5DFAF-B630-4348-AF11-B86249AB3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731" b="1" dirty="0">
                <a:solidFill>
                  <a:srgbClr val="FF0000"/>
                </a:solidFill>
              </a:rPr>
              <a:t>Tecniche sperimentali per lo studio dei materiali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B24DC-B989-7D40-850A-4BA4C155C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it-IT" dirty="0"/>
              <a:t>Tecniche per lo studio della struttura cristallina e la morfologia dei materiali basate su </a:t>
            </a:r>
            <a:r>
              <a:rPr lang="it-IT" dirty="0" err="1"/>
              <a:t>scattering</a:t>
            </a:r>
            <a:r>
              <a:rPr lang="it-IT" dirty="0"/>
              <a:t> di raggi X.</a:t>
            </a:r>
          </a:p>
          <a:p>
            <a:r>
              <a:rPr lang="it-IT" dirty="0"/>
              <a:t>Diffrazione di raggi X, </a:t>
            </a:r>
            <a:r>
              <a:rPr lang="it-IT" dirty="0" err="1"/>
              <a:t>scattering</a:t>
            </a:r>
            <a:r>
              <a:rPr lang="it-IT" dirty="0"/>
              <a:t> a piccolo angolo </a:t>
            </a:r>
          </a:p>
          <a:p>
            <a:r>
              <a:rPr lang="it-IT" dirty="0"/>
              <a:t>Tecniche per lo studio della struttura elettronica dei materiali.</a:t>
            </a:r>
          </a:p>
          <a:p>
            <a:r>
              <a:rPr lang="it-IT" dirty="0"/>
              <a:t>Tecniche di fotoemissione e di assorbimento di raggi X.</a:t>
            </a:r>
          </a:p>
          <a:p>
            <a:r>
              <a:rPr lang="it-IT" dirty="0"/>
              <a:t>Fotoemissione da livelli di valenza, struttura a bande, superficie di Fermi.</a:t>
            </a:r>
          </a:p>
          <a:p>
            <a:r>
              <a:rPr lang="it-IT" dirty="0"/>
              <a:t>Fotoemissione da livelli profondi, analisi dello stato stato chimico delle specie atomiche </a:t>
            </a:r>
          </a:p>
          <a:p>
            <a:r>
              <a:rPr lang="it-IT" dirty="0"/>
              <a:t>Assorbimento di raggi X per lo studio degli stati non occupati di sistemi molecolari.</a:t>
            </a:r>
          </a:p>
          <a:p>
            <a:r>
              <a:rPr lang="it-IT" dirty="0"/>
              <a:t>Cenni alla radiazione di sincrotrone: sua generazione, caratteristiche e modalità di utilizzo 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676478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414D5C0-FCFF-FF47-810C-074F4CC00A5D}"/>
              </a:ext>
            </a:extLst>
          </p:cNvPr>
          <p:cNvSpPr txBox="1"/>
          <p:nvPr/>
        </p:nvSpPr>
        <p:spPr>
          <a:xfrm>
            <a:off x="3179624" y="1043310"/>
            <a:ext cx="5817737" cy="949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92" dirty="0">
                <a:solidFill>
                  <a:srgbClr val="FF0000"/>
                </a:solidFill>
              </a:rPr>
              <a:t>Interazione radiazione elettromagnetica  con la materia.</a:t>
            </a:r>
          </a:p>
          <a:p>
            <a:r>
              <a:rPr lang="it-IT" sz="1392" dirty="0">
                <a:solidFill>
                  <a:srgbClr val="FF0000"/>
                </a:solidFill>
              </a:rPr>
              <a:t>Trattazione classica .</a:t>
            </a:r>
          </a:p>
          <a:p>
            <a:r>
              <a:rPr lang="it-IT" sz="1392" dirty="0"/>
              <a:t>Breve riepilogo</a:t>
            </a:r>
          </a:p>
          <a:p>
            <a:r>
              <a:rPr lang="it-IT" sz="1392" dirty="0"/>
              <a:t>Onda elettromagnetica piana progressiva polarizzata linearmente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517E09-BD6A-5A4E-9A4F-ABFAC64C8B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9623" y="2445586"/>
            <a:ext cx="3414480" cy="1297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3A1F56-E034-DD41-8998-7650D5273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3188" y="2559960"/>
            <a:ext cx="3359850" cy="1337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4531E3-B3F7-4944-8DD9-0711A47D50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3188" y="2714615"/>
            <a:ext cx="3359850" cy="1146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F8C15F-58A8-F347-A016-6E1E0A30E4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2054" y="2891812"/>
            <a:ext cx="2720205" cy="3037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D7A002-6065-E441-85A4-4B6B3CAE63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6223" y="3744539"/>
            <a:ext cx="3253779" cy="4161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0D2EA4-FC77-8643-8806-8493B4EEFD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2848" y="2782893"/>
            <a:ext cx="2022768" cy="10863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82CCBA1-DF03-D54C-9712-B141C2010AAE}"/>
              </a:ext>
            </a:extLst>
          </p:cNvPr>
          <p:cNvSpPr txBox="1"/>
          <p:nvPr/>
        </p:nvSpPr>
        <p:spPr>
          <a:xfrm>
            <a:off x="3443938" y="3326043"/>
            <a:ext cx="1912703" cy="2299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94" dirty="0"/>
              <a:t>Flusso di energia, vettore di </a:t>
            </a:r>
            <a:r>
              <a:rPr lang="it-IT" sz="894" dirty="0" err="1"/>
              <a:t>Poynting</a:t>
            </a:r>
            <a:endParaRPr lang="it-IT" sz="894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98918A1-2FBD-CD41-894D-91754A7E8A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0053" y="4489462"/>
            <a:ext cx="1910625" cy="73303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51CC906-DA37-8C4A-99B0-8723EA69A384}"/>
              </a:ext>
            </a:extLst>
          </p:cNvPr>
          <p:cNvSpPr txBox="1"/>
          <p:nvPr/>
        </p:nvSpPr>
        <p:spPr>
          <a:xfrm>
            <a:off x="5374933" y="4229610"/>
            <a:ext cx="2835794" cy="36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94" dirty="0"/>
              <a:t>Radiazione emessa ad esempio da dipolo oscillante armonico (lobo dipolare)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594AD32-C61F-2540-A714-875BB7679E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12259" y="4675501"/>
            <a:ext cx="2877736" cy="87089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24A2480-90ED-BD4B-9249-527CC5D22A59}"/>
              </a:ext>
            </a:extLst>
          </p:cNvPr>
          <p:cNvSpPr txBox="1"/>
          <p:nvPr/>
        </p:nvSpPr>
        <p:spPr>
          <a:xfrm>
            <a:off x="3187345" y="2042077"/>
            <a:ext cx="2677336" cy="2299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94" dirty="0"/>
              <a:t>OPPPL soluzioni delle equazioni di Maxwell nel vuoto </a:t>
            </a:r>
          </a:p>
        </p:txBody>
      </p:sp>
    </p:spTree>
    <p:extLst>
      <p:ext uri="{BB962C8B-B14F-4D97-AF65-F5344CB8AC3E}">
        <p14:creationId xmlns:p14="http://schemas.microsoft.com/office/powerpoint/2010/main" val="15786576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56906-1EDD-1E45-9AAA-44ED3B593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9511" y="365127"/>
            <a:ext cx="7652979" cy="791061"/>
          </a:xfrm>
        </p:spPr>
        <p:txBody>
          <a:bodyPr>
            <a:normAutofit/>
          </a:bodyPr>
          <a:lstStyle/>
          <a:p>
            <a:pPr defTabSz="755091">
              <a:lnSpc>
                <a:spcPct val="100000"/>
              </a:lnSpc>
              <a:spcBef>
                <a:spcPts val="0"/>
              </a:spcBef>
            </a:pPr>
            <a:r>
              <a:rPr lang="it-IT" sz="1912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Interazione radiazione elettromagnetica  con la materia.</a:t>
            </a:r>
            <a:br>
              <a:rPr lang="it-IT" sz="1912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it-IT" sz="1912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Trattazione classica. Emissione di radiazione.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1EECFE-E6CB-CF49-80BE-ACF476CFC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1112" y="1156187"/>
            <a:ext cx="8048415" cy="5382872"/>
          </a:xfrm>
        </p:spPr>
        <p:txBody>
          <a:bodyPr/>
          <a:lstStyle/>
          <a:p>
            <a:pPr marL="0" indent="0">
              <a:buNone/>
            </a:pPr>
            <a:r>
              <a:rPr lang="it-IT" sz="1639" dirty="0"/>
              <a:t>	Emissione di dipolo elettrico:</a:t>
            </a:r>
          </a:p>
          <a:p>
            <a:pPr marL="0" indent="0">
              <a:buNone/>
            </a:pPr>
            <a:endParaRPr lang="it-IT" sz="1639" dirty="0"/>
          </a:p>
          <a:p>
            <a:pPr marL="0" indent="0">
              <a:buNone/>
            </a:pPr>
            <a:endParaRPr lang="it-IT" sz="1639" dirty="0"/>
          </a:p>
          <a:p>
            <a:pPr marL="0" indent="0">
              <a:buNone/>
            </a:pPr>
            <a:r>
              <a:rPr lang="it-IT" sz="1639" dirty="0"/>
              <a:t>Equazione di d’Alembert</a:t>
            </a:r>
          </a:p>
          <a:p>
            <a:pPr marL="0" indent="0">
              <a:buNone/>
            </a:pPr>
            <a:endParaRPr lang="it-IT" dirty="0"/>
          </a:p>
          <a:p>
            <a:endParaRPr lang="it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DA7923-E96A-B84E-BCFE-441E70F22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1548" y="2683977"/>
            <a:ext cx="4197349" cy="7023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6E22B0-6790-5944-A0D4-CD7210778C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3509" y="3707924"/>
            <a:ext cx="3060645" cy="7833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791772-B89F-3F4F-BFF4-13486BB37E16}"/>
              </a:ext>
            </a:extLst>
          </p:cNvPr>
          <p:cNvSpPr txBox="1"/>
          <p:nvPr/>
        </p:nvSpPr>
        <p:spPr>
          <a:xfrm>
            <a:off x="3486268" y="3467037"/>
            <a:ext cx="763351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dirty="0"/>
              <a:t>Soluzioni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987A46-9A03-6B43-A56F-2FA9AF2DBA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3801" y="4663574"/>
            <a:ext cx="3246395" cy="6725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F540C7-B628-8447-94DB-72935B7414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8118" y="5486653"/>
            <a:ext cx="5116088" cy="6326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837E72-B95B-7947-A287-20C26D8995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70697" y="4851755"/>
            <a:ext cx="2127747" cy="7092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D49B6B-8659-FC4B-8D27-C755F6BD19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98897" y="1373942"/>
            <a:ext cx="1963563" cy="7952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97FA31-CB39-C348-A257-467BC60246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15919" y="1662733"/>
            <a:ext cx="3124990" cy="3766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430354-1C02-1B4F-8BFA-DA912C4133C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64128" y="3656747"/>
            <a:ext cx="2975419" cy="75968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ECA53FC-8267-B748-97F5-6248A594B6F0}"/>
              </a:ext>
            </a:extLst>
          </p:cNvPr>
          <p:cNvSpPr txBox="1"/>
          <p:nvPr/>
        </p:nvSpPr>
        <p:spPr>
          <a:xfrm>
            <a:off x="2142472" y="4382172"/>
            <a:ext cx="1058110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dirty="0"/>
              <a:t>Dimostriamo: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921C79-E79A-7843-9F73-B18D399C0AFE}"/>
              </a:ext>
            </a:extLst>
          </p:cNvPr>
          <p:cNvSpPr txBox="1"/>
          <p:nvPr/>
        </p:nvSpPr>
        <p:spPr>
          <a:xfrm>
            <a:off x="7864206" y="5561004"/>
            <a:ext cx="2185321" cy="659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29" dirty="0"/>
              <a:t>Quindi in punti diversi dall’origine il primo membro dell’equazione è zero</a:t>
            </a:r>
          </a:p>
        </p:txBody>
      </p:sp>
    </p:spTree>
    <p:extLst>
      <p:ext uri="{BB962C8B-B14F-4D97-AF65-F5344CB8AC3E}">
        <p14:creationId xmlns:p14="http://schemas.microsoft.com/office/powerpoint/2010/main" val="28152251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7666C27-DAB5-404A-B63B-1A9AE7AC39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7793" y="1239783"/>
            <a:ext cx="4359773" cy="5483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22F101-C824-6E4A-B26A-D3DDA6BB64F2}"/>
              </a:ext>
            </a:extLst>
          </p:cNvPr>
          <p:cNvSpPr txBox="1"/>
          <p:nvPr/>
        </p:nvSpPr>
        <p:spPr>
          <a:xfrm>
            <a:off x="2154253" y="612563"/>
            <a:ext cx="7916178" cy="470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29" dirty="0"/>
              <a:t>Per dimostrare che la soluzione soddisfa l’equazione anche nell’origine dobbiamo integrare nel suo intorno (uso teorema della divergenza)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3FE116-D4E6-6844-A18D-AB15BB1F5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2369" y="2150787"/>
            <a:ext cx="6869007" cy="6881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462CA3-539A-0D4F-A417-37E90D93F0D5}"/>
              </a:ext>
            </a:extLst>
          </p:cNvPr>
          <p:cNvSpPr txBox="1"/>
          <p:nvPr/>
        </p:nvSpPr>
        <p:spPr>
          <a:xfrm>
            <a:off x="2257792" y="1788098"/>
            <a:ext cx="2312108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dirty="0"/>
              <a:t>Sostituisco la soluzione proposta: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D47DE5-AE0E-8C40-8276-8718AFC4FB50}"/>
              </a:ext>
            </a:extLst>
          </p:cNvPr>
          <p:cNvSpPr txBox="1"/>
          <p:nvPr/>
        </p:nvSpPr>
        <p:spPr>
          <a:xfrm>
            <a:off x="2412369" y="3098147"/>
            <a:ext cx="1658787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dirty="0"/>
              <a:t>Per la sfera di raggio r</a:t>
            </a:r>
            <a:r>
              <a:rPr lang="it-IT" sz="1229" baseline="-25000" dirty="0"/>
              <a:t>0</a:t>
            </a:r>
            <a:r>
              <a:rPr lang="it-IT" sz="1229" dirty="0"/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AA1D63-5146-C94B-9AD0-D5651AB5E1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8999" y="3522228"/>
            <a:ext cx="5191886" cy="6505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EF8E25-5540-F147-8FE0-3CFA5933B176}"/>
              </a:ext>
            </a:extLst>
          </p:cNvPr>
          <p:cNvSpPr txBox="1"/>
          <p:nvPr/>
        </p:nvSpPr>
        <p:spPr>
          <a:xfrm>
            <a:off x="2412369" y="4558870"/>
            <a:ext cx="1492781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dirty="0"/>
              <a:t>Faccio tendere r</a:t>
            </a:r>
            <a:r>
              <a:rPr lang="it-IT" sz="1229" baseline="-25000" dirty="0"/>
              <a:t>0</a:t>
            </a:r>
            <a:r>
              <a:rPr lang="it-IT" sz="1229" dirty="0"/>
              <a:t> a 0</a:t>
            </a:r>
          </a:p>
        </p:txBody>
      </p:sp>
    </p:spTree>
    <p:extLst>
      <p:ext uri="{BB962C8B-B14F-4D97-AF65-F5344CB8AC3E}">
        <p14:creationId xmlns:p14="http://schemas.microsoft.com/office/powerpoint/2010/main" val="33272213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A07753-A4EA-C94A-B358-0B99E53F43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9511" y="400521"/>
            <a:ext cx="7652979" cy="6231634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Potenziale vettore: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BEF625-68F3-F348-83EA-1C4725FD8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323" y="1128296"/>
            <a:ext cx="1902454" cy="4161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0DD9BF-2324-C648-AB6A-0D758486AD3E}"/>
              </a:ext>
            </a:extLst>
          </p:cNvPr>
          <p:cNvSpPr txBox="1"/>
          <p:nvPr/>
        </p:nvSpPr>
        <p:spPr>
          <a:xfrm>
            <a:off x="4321776" y="1133174"/>
            <a:ext cx="1081045" cy="386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912" dirty="0"/>
              <a:t>implica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FB8A74-ED29-E047-973D-AD5FBCDF9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4800" y="1036643"/>
            <a:ext cx="2625548" cy="5061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DA89FC-687C-2549-939B-3A1E5D0B6D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1206" y="2281593"/>
            <a:ext cx="3329821" cy="4335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31315D-344F-C24B-B8DB-03334E85D8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5821" y="1605796"/>
            <a:ext cx="1820996" cy="4422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619155-2A8A-F34B-BB3A-C5FB0CBB8644}"/>
              </a:ext>
            </a:extLst>
          </p:cNvPr>
          <p:cNvSpPr txBox="1"/>
          <p:nvPr/>
        </p:nvSpPr>
        <p:spPr>
          <a:xfrm>
            <a:off x="2419323" y="1731664"/>
            <a:ext cx="1714765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dirty="0"/>
              <a:t>Dalla legge d’induzione: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A576C9-6CFA-8345-AAEB-EB97D5504163}"/>
              </a:ext>
            </a:extLst>
          </p:cNvPr>
          <p:cNvSpPr txBox="1"/>
          <p:nvPr/>
        </p:nvSpPr>
        <p:spPr>
          <a:xfrm>
            <a:off x="2719693" y="2874327"/>
            <a:ext cx="691536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dirty="0"/>
              <a:t>Implica: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6B03AA1-4B2F-4E44-9765-4C4B80CC6C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9580" y="2814631"/>
            <a:ext cx="2089809" cy="3988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716042F-04FC-6E44-98FB-F5BE578DBE00}"/>
              </a:ext>
            </a:extLst>
          </p:cNvPr>
          <p:cNvSpPr txBox="1"/>
          <p:nvPr/>
        </p:nvSpPr>
        <p:spPr>
          <a:xfrm>
            <a:off x="2613673" y="3345528"/>
            <a:ext cx="2204706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dirty="0"/>
              <a:t>Applico l’operatore divergenza: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89AC4F4-E62D-3E4F-B2B7-D5BF3DBD6B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2205" y="3194872"/>
            <a:ext cx="2471351" cy="46825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163B271-49F9-4C48-8764-FACD2CA985D5}"/>
              </a:ext>
            </a:extLst>
          </p:cNvPr>
          <p:cNvSpPr txBox="1"/>
          <p:nvPr/>
        </p:nvSpPr>
        <p:spPr>
          <a:xfrm>
            <a:off x="2613673" y="3962758"/>
            <a:ext cx="433132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dirty="0"/>
              <a:t>Da: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E5FE478-6F1A-C44E-BC05-0C967B0C15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1846" y="3919784"/>
            <a:ext cx="1578196" cy="4335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E3FD2B4-2918-2E4A-9B20-9B163D043B00}"/>
              </a:ext>
            </a:extLst>
          </p:cNvPr>
          <p:cNvSpPr txBox="1"/>
          <p:nvPr/>
        </p:nvSpPr>
        <p:spPr>
          <a:xfrm>
            <a:off x="4620042" y="3962758"/>
            <a:ext cx="340158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dirty="0"/>
              <a:t>e: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FC10BEA-04C3-7B47-88D5-51E63D5649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30920" y="3977794"/>
            <a:ext cx="3121707" cy="26014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37C195C-8071-FB4E-86B6-2F7C79CA6B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90390" y="4619265"/>
            <a:ext cx="4543818" cy="37287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13BD303-D43B-3D4C-970D-20D64E9A991F}"/>
              </a:ext>
            </a:extLst>
          </p:cNvPr>
          <p:cNvSpPr txBox="1"/>
          <p:nvPr/>
        </p:nvSpPr>
        <p:spPr>
          <a:xfrm>
            <a:off x="2613673" y="5315228"/>
            <a:ext cx="1644681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dirty="0"/>
              <a:t>Condizione di </a:t>
            </a:r>
            <a:r>
              <a:rPr lang="it-IT" sz="1229" dirty="0" err="1"/>
              <a:t>Lorentz</a:t>
            </a:r>
            <a:r>
              <a:rPr lang="it-IT" sz="1229" dirty="0"/>
              <a:t>: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3B56598-FCA7-714C-90D5-746F814ED9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4449" y="5310968"/>
            <a:ext cx="1786310" cy="39021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06A786C-E5EA-294C-BE2B-4BA5A4F051F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73590" y="5675001"/>
            <a:ext cx="2514708" cy="90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3695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42981D1-6295-1648-8B90-D63F0375A6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64754" y="355662"/>
            <a:ext cx="1647568" cy="4595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0ACE3A-156D-A44F-ACFF-61121CE87E65}"/>
              </a:ext>
            </a:extLst>
          </p:cNvPr>
          <p:cNvSpPr txBox="1"/>
          <p:nvPr/>
        </p:nvSpPr>
        <p:spPr>
          <a:xfrm>
            <a:off x="2590113" y="435862"/>
            <a:ext cx="885242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dirty="0"/>
              <a:t>Nel vuoto: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CACB02-F13B-F14D-8730-C0F8C6C81BCC}"/>
              </a:ext>
            </a:extLst>
          </p:cNvPr>
          <p:cNvSpPr txBox="1"/>
          <p:nvPr/>
        </p:nvSpPr>
        <p:spPr>
          <a:xfrm>
            <a:off x="5393760" y="463960"/>
            <a:ext cx="4558870" cy="470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29" dirty="0"/>
              <a:t>Quindi è sufficiente determinare </a:t>
            </a:r>
            <a:r>
              <a:rPr lang="it-IT" sz="1229" b="1" dirty="0"/>
              <a:t>A </a:t>
            </a:r>
          </a:p>
          <a:p>
            <a:r>
              <a:rPr lang="it-IT" sz="1229" dirty="0" err="1"/>
              <a:t>phi</a:t>
            </a:r>
            <a:r>
              <a:rPr lang="it-IT" sz="1229" dirty="0"/>
              <a:t> si determina da condizione di </a:t>
            </a:r>
            <a:r>
              <a:rPr lang="it-IT" sz="1229" dirty="0" err="1"/>
              <a:t>Lorentz</a:t>
            </a:r>
            <a:r>
              <a:rPr lang="it-IT" sz="1229" dirty="0"/>
              <a:t>.</a:t>
            </a:r>
            <a:endParaRPr lang="it-IT" sz="1229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ED459A-E89F-EA45-8139-EAFA56C63D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2844" y="1444406"/>
            <a:ext cx="2063002" cy="3501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A6148D-865A-0E4F-A52B-FC25798F5C76}"/>
              </a:ext>
            </a:extLst>
          </p:cNvPr>
          <p:cNvSpPr txBox="1"/>
          <p:nvPr/>
        </p:nvSpPr>
        <p:spPr>
          <a:xfrm>
            <a:off x="4698738" y="1260463"/>
            <a:ext cx="1517275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dirty="0"/>
              <a:t>Per il nostro </a:t>
            </a:r>
            <a:r>
              <a:rPr lang="it-IT" sz="1229" dirty="0" err="1"/>
              <a:t>dipolino</a:t>
            </a:r>
            <a:endParaRPr lang="it-IT" sz="1229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42132E-30CC-134D-9670-0528C40FDBA9}"/>
              </a:ext>
            </a:extLst>
          </p:cNvPr>
          <p:cNvSpPr txBox="1"/>
          <p:nvPr/>
        </p:nvSpPr>
        <p:spPr>
          <a:xfrm>
            <a:off x="2619570" y="1850286"/>
            <a:ext cx="3802772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dirty="0"/>
              <a:t>Dalla soluzione dell’equazione di D’</a:t>
            </a:r>
            <a:r>
              <a:rPr lang="it-IT" sz="1229" dirty="0" err="1"/>
              <a:t>Alambert</a:t>
            </a:r>
            <a:r>
              <a:rPr lang="it-IT" sz="1229" dirty="0"/>
              <a:t> otteniamo: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795A4D-1600-C34A-B8B4-AE810C5AE8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8060" y="3033631"/>
            <a:ext cx="2670794" cy="3988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454069-8CEB-7A43-B6AE-85B59FBBBF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0488" y="3783251"/>
            <a:ext cx="2592751" cy="4769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50EB202-A92C-D845-9CE3-A9EF219E12F1}"/>
              </a:ext>
            </a:extLst>
          </p:cNvPr>
          <p:cNvSpPr txBox="1"/>
          <p:nvPr/>
        </p:nvSpPr>
        <p:spPr>
          <a:xfrm>
            <a:off x="2619570" y="3868760"/>
            <a:ext cx="2489592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dirty="0"/>
              <a:t>E per una distribuzione qualsiasi di </a:t>
            </a:r>
            <a:r>
              <a:rPr lang="it-IT" sz="1229" b="1" dirty="0" err="1"/>
              <a:t>J</a:t>
            </a:r>
            <a:endParaRPr lang="it-IT" sz="1229" b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1F50AD3-F422-0F42-96CF-9DEB281E57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8663" y="4297337"/>
            <a:ext cx="1552182" cy="4769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E61BFC5-084C-9345-847F-89E3D411E1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5594" y="4866333"/>
            <a:ext cx="4275004" cy="5029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35340DF-B60F-0D48-B0FB-6AA279D5E3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07458" y="4918361"/>
            <a:ext cx="4483118" cy="39888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7DFA74F-7B27-6E4E-AD25-5A9378D385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35798" y="5719304"/>
            <a:ext cx="2705479" cy="4595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0D41ABB-C1B9-5749-AF70-045BD992B94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9570" y="991922"/>
            <a:ext cx="1890368" cy="3020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CB5C270-9620-CA4D-B34E-0D5DCAEAFC8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01548" y="2313725"/>
            <a:ext cx="2336092" cy="3909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1226AE4-DD36-924D-A25A-CA847A4442D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58952" y="2328564"/>
            <a:ext cx="1617049" cy="4138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6203328-75AF-D94E-9E33-F60FBF4C853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66741" y="2308069"/>
            <a:ext cx="2235159" cy="41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7034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E03DD7-4344-5744-AD3E-9D044884C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1408" y="1538634"/>
            <a:ext cx="4665218" cy="25320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83DFFE-2ED1-1D43-9615-FFACD45735A2}"/>
              </a:ext>
            </a:extLst>
          </p:cNvPr>
          <p:cNvSpPr txBox="1"/>
          <p:nvPr/>
        </p:nvSpPr>
        <p:spPr>
          <a:xfrm>
            <a:off x="4049640" y="600781"/>
            <a:ext cx="1694503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dirty="0"/>
              <a:t>Campo vicino e lontano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E3612B-CD83-254A-A8E3-625B688D32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3241" y="4716741"/>
            <a:ext cx="1313616" cy="3794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2F429C-E005-A440-9B19-5B9ABB9C3FFE}"/>
              </a:ext>
            </a:extLst>
          </p:cNvPr>
          <p:cNvSpPr txBox="1"/>
          <p:nvPr/>
        </p:nvSpPr>
        <p:spPr>
          <a:xfrm>
            <a:off x="2790374" y="4294506"/>
            <a:ext cx="1706173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dirty="0"/>
              <a:t>Caso corrente armonica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36E6E3-2D44-5D49-B0E6-96386FE619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1408" y="5372868"/>
            <a:ext cx="4127205" cy="4084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6A3A252-4434-0740-971E-D388AA08AC44}"/>
              </a:ext>
            </a:extLst>
          </p:cNvPr>
          <p:cNvSpPr txBox="1"/>
          <p:nvPr/>
        </p:nvSpPr>
        <p:spPr>
          <a:xfrm>
            <a:off x="7148983" y="5427782"/>
            <a:ext cx="568169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dirty="0"/>
              <a:t>k=</a:t>
            </a:r>
            <a:r>
              <a:rPr lang="it-IT" sz="1229" dirty="0" err="1">
                <a:latin typeface="Symbol" pitchFamily="2" charset="2"/>
              </a:rPr>
              <a:t>w</a:t>
            </a:r>
            <a:r>
              <a:rPr lang="it-IT" sz="1229" dirty="0"/>
              <a:t>/c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477627E-7935-5747-8CF4-1FF237E21D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6057" y="5888485"/>
            <a:ext cx="2380672" cy="6044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DB0DEE-FB15-D542-8DA5-FC9890346E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2517" y="5888485"/>
            <a:ext cx="2912428" cy="52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9894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29D7F48-9AD4-654A-9064-69FE9AF3FB78}"/>
              </a:ext>
            </a:extLst>
          </p:cNvPr>
          <p:cNvSpPr txBox="1"/>
          <p:nvPr/>
        </p:nvSpPr>
        <p:spPr>
          <a:xfrm>
            <a:off x="2425193" y="600782"/>
            <a:ext cx="1945917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dirty="0"/>
              <a:t>Campo nella regione vicina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0AB3A3-96E4-F747-928A-3F8D69C97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9973" y="1074958"/>
            <a:ext cx="806441" cy="2081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B88F28-0E77-0644-918A-97AD7518F3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6413" y="1131322"/>
            <a:ext cx="138743" cy="953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26BC8E-DC57-4342-AAC9-A875D2DA9C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706" y="1131322"/>
            <a:ext cx="138743" cy="953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F44E41-58EE-BC4B-BC02-4F731CF895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5156" y="1074958"/>
            <a:ext cx="1127283" cy="2081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7A39E5-70AA-4D45-8038-11320271EF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6744" y="1119542"/>
            <a:ext cx="95385" cy="1474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8E155B-72A8-4742-8B34-4FE3D0F080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8098" y="1009922"/>
            <a:ext cx="2497366" cy="4335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492C28-28B4-944A-A9D1-8F013A77BA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94730" y="1521815"/>
            <a:ext cx="1560853" cy="52028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CF2A4ED-9817-7C48-AEC1-E8BAF0C530C3}"/>
              </a:ext>
            </a:extLst>
          </p:cNvPr>
          <p:cNvSpPr txBox="1"/>
          <p:nvPr/>
        </p:nvSpPr>
        <p:spPr>
          <a:xfrm>
            <a:off x="3033193" y="2306349"/>
            <a:ext cx="3043782" cy="281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29" dirty="0"/>
              <a:t>Campo nella regione lontana o di radiazione.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CB72DC4-8348-004D-8059-83299AC11B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06021" y="2813722"/>
            <a:ext cx="2540723" cy="3902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B2A544-D734-F348-9464-74B13CA812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47965" y="2556103"/>
            <a:ext cx="2427994" cy="9798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23EEBDD-D1C5-6A49-84D3-8873801F5C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30680" y="3659464"/>
            <a:ext cx="2488694" cy="21678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6704161-5AE9-854A-AECB-458D2A2D9FF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48098" y="3686241"/>
            <a:ext cx="3182407" cy="2514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AA3D00A-D889-A145-B279-EE90B6EB40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25193" y="4332410"/>
            <a:ext cx="1482811" cy="2081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416DE3E-00E1-CD40-A050-53983C19947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30175" y="4170957"/>
            <a:ext cx="4509132" cy="3728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3044E14-4F8C-414D-B9F0-ED6956F0EA8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39351" y="4734586"/>
            <a:ext cx="2480023" cy="3121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488F7EE-25D7-3E49-8DAA-582B447EC96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951040" y="4838535"/>
            <a:ext cx="2176523" cy="12139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E56E72D-FEEC-2548-8BD6-270BC77FB18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71597" y="1588621"/>
            <a:ext cx="1430056" cy="37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3091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409</Words>
  <Application>Microsoft Macintosh PowerPoint</Application>
  <PresentationFormat>Widescreen</PresentationFormat>
  <Paragraphs>68</Paragraphs>
  <Slides>12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Abadi MT Condensed Light</vt:lpstr>
      <vt:lpstr>Arial</vt:lpstr>
      <vt:lpstr>Calibri</vt:lpstr>
      <vt:lpstr>Calibri Light</vt:lpstr>
      <vt:lpstr>Symbol</vt:lpstr>
      <vt:lpstr>Office Theme</vt:lpstr>
      <vt:lpstr>Interazione radiazione materia</vt:lpstr>
      <vt:lpstr>Tecniche sperimentali per lo studio dei materiali</vt:lpstr>
      <vt:lpstr>PowerPoint Presentation</vt:lpstr>
      <vt:lpstr>Interazione radiazione elettromagnetica  con la materia. Trattazione classica. Emissione di radiazione.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Alberto Morgante</dc:creator>
  <cp:lastModifiedBy>Alberto Morgante</cp:lastModifiedBy>
  <cp:revision>7</cp:revision>
  <dcterms:created xsi:type="dcterms:W3CDTF">2021-09-28T10:31:06Z</dcterms:created>
  <dcterms:modified xsi:type="dcterms:W3CDTF">2021-09-28T10:37:58Z</dcterms:modified>
</cp:coreProperties>
</file>