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68" r:id="rId17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 autoAdjust="0"/>
    <p:restoredTop sz="78917" autoAdjust="0"/>
  </p:normalViewPr>
  <p:slideViewPr>
    <p:cSldViewPr snapToGrid="0">
      <p:cViewPr varScale="1">
        <p:scale>
          <a:sx n="91" d="100"/>
          <a:sy n="91" d="100"/>
        </p:scale>
        <p:origin x="8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2921B-C443-40EC-A5BC-868E38B84BE6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10736-F961-4C26-A29D-30BA795E56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4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ynoniemen.net/index.php?zoekterm=hypocrie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98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Behoudend</a:t>
            </a:r>
            <a:r>
              <a:rPr lang="it-IT" dirty="0"/>
              <a:t> = </a:t>
            </a:r>
            <a:r>
              <a:rPr lang="it-IT" dirty="0" err="1"/>
              <a:t>conservatief</a:t>
            </a:r>
            <a:endParaRPr lang="it-IT" dirty="0"/>
          </a:p>
          <a:p>
            <a:r>
              <a:rPr lang="it-IT" dirty="0" err="1"/>
              <a:t>Vooruitstrevend</a:t>
            </a:r>
            <a:r>
              <a:rPr lang="it-IT" dirty="0"/>
              <a:t> = </a:t>
            </a:r>
            <a:r>
              <a:rPr lang="it-IT" dirty="0" err="1"/>
              <a:t>progressief</a:t>
            </a:r>
            <a:endParaRPr lang="it-IT" dirty="0"/>
          </a:p>
          <a:p>
            <a:r>
              <a:rPr lang="it-IT" dirty="0" err="1"/>
              <a:t>Volksraadpleging</a:t>
            </a:r>
            <a:r>
              <a:rPr lang="it-IT" dirty="0"/>
              <a:t> = referendum </a:t>
            </a:r>
          </a:p>
          <a:p>
            <a:r>
              <a:rPr lang="it-IT" dirty="0" err="1"/>
              <a:t>Vriendjespolitiek</a:t>
            </a:r>
            <a:endParaRPr lang="it-IT" dirty="0"/>
          </a:p>
          <a:p>
            <a:r>
              <a:rPr lang="it-IT" dirty="0" err="1"/>
              <a:t>Suikerziekte</a:t>
            </a:r>
            <a:r>
              <a:rPr lang="it-IT" dirty="0"/>
              <a:t> = </a:t>
            </a:r>
            <a:r>
              <a:rPr lang="it-IT" dirty="0" err="1"/>
              <a:t>diabetes</a:t>
            </a:r>
            <a:endParaRPr lang="it-IT" dirty="0"/>
          </a:p>
          <a:p>
            <a:r>
              <a:rPr lang="it-IT" dirty="0" err="1"/>
              <a:t>Eiwit</a:t>
            </a:r>
            <a:r>
              <a:rPr lang="it-IT" dirty="0"/>
              <a:t> = proteine</a:t>
            </a:r>
          </a:p>
          <a:p>
            <a:r>
              <a:rPr lang="it-IT" dirty="0" err="1"/>
              <a:t>Abortus</a:t>
            </a:r>
            <a:r>
              <a:rPr lang="it-IT" dirty="0"/>
              <a:t> = </a:t>
            </a:r>
            <a:r>
              <a:rPr lang="it-IT" b="1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zwangerschapsonderbreking</a:t>
            </a:r>
            <a:r>
              <a:rPr lang="it-IT" b="1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it-IT" b="1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vruchtafdrijving</a:t>
            </a:r>
            <a:r>
              <a:rPr lang="it-IT" b="1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it-IT" b="1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miskraam</a:t>
            </a:r>
            <a:r>
              <a:rPr lang="it-IT" b="1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 </a:t>
            </a:r>
          </a:p>
          <a:p>
            <a:r>
              <a:rPr lang="it-IT" b="0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Zinsbouw</a:t>
            </a:r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 = </a:t>
            </a:r>
            <a:r>
              <a:rPr lang="it-IT" b="0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syntaxis</a:t>
            </a:r>
            <a:endParaRPr lang="it-IT" b="0" i="0" dirty="0">
              <a:solidFill>
                <a:srgbClr val="4E4890"/>
              </a:solidFill>
              <a:effectLst/>
              <a:latin typeface="Verdana" panose="020B0604030504040204" pitchFamily="34" charset="0"/>
            </a:endParaRPr>
          </a:p>
          <a:p>
            <a:r>
              <a:rPr lang="it-IT" b="0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Klankleer</a:t>
            </a:r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 = fonologie</a:t>
            </a:r>
          </a:p>
          <a:p>
            <a:r>
              <a:rPr lang="it-IT" b="0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Woordenschat</a:t>
            </a:r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 = lexicon 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791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Dronken</a:t>
            </a:r>
            <a:r>
              <a:rPr lang="it-IT" dirty="0"/>
              <a:t> – </a:t>
            </a:r>
            <a:r>
              <a:rPr lang="it-IT" dirty="0" err="1"/>
              <a:t>zet</a:t>
            </a:r>
            <a:r>
              <a:rPr lang="it-IT" dirty="0"/>
              <a:t> </a:t>
            </a:r>
          </a:p>
          <a:p>
            <a:r>
              <a:rPr lang="it-IT" dirty="0" err="1"/>
              <a:t>Drinken</a:t>
            </a:r>
            <a:r>
              <a:rPr lang="it-IT" dirty="0"/>
              <a:t> – </a:t>
            </a:r>
            <a:r>
              <a:rPr lang="it-IT" dirty="0" err="1"/>
              <a:t>zuipen</a:t>
            </a:r>
            <a:r>
              <a:rPr lang="it-IT" dirty="0"/>
              <a:t> </a:t>
            </a:r>
          </a:p>
          <a:p>
            <a:r>
              <a:rPr lang="it-IT" dirty="0" err="1"/>
              <a:t>Uitgeven</a:t>
            </a:r>
            <a:r>
              <a:rPr lang="it-IT" dirty="0"/>
              <a:t> – </a:t>
            </a:r>
            <a:r>
              <a:rPr lang="it-IT" dirty="0" err="1"/>
              <a:t>spenderen</a:t>
            </a:r>
            <a:endParaRPr lang="it-IT" dirty="0"/>
          </a:p>
          <a:p>
            <a:r>
              <a:rPr lang="it-IT" dirty="0" err="1"/>
              <a:t>Exact</a:t>
            </a:r>
            <a:r>
              <a:rPr lang="it-IT" dirty="0"/>
              <a:t> – </a:t>
            </a:r>
            <a:r>
              <a:rPr lang="it-IT" dirty="0" err="1"/>
              <a:t>nauwkeurig</a:t>
            </a:r>
            <a:r>
              <a:rPr lang="it-IT" dirty="0"/>
              <a:t> </a:t>
            </a:r>
          </a:p>
          <a:p>
            <a:r>
              <a:rPr lang="it-IT" dirty="0" err="1"/>
              <a:t>Gigantisch</a:t>
            </a:r>
            <a:r>
              <a:rPr lang="it-IT" dirty="0"/>
              <a:t> – </a:t>
            </a:r>
            <a:r>
              <a:rPr lang="it-IT" dirty="0" err="1"/>
              <a:t>heel</a:t>
            </a:r>
            <a:r>
              <a:rPr lang="it-IT" dirty="0"/>
              <a:t>, </a:t>
            </a:r>
            <a:r>
              <a:rPr lang="it-IT" dirty="0" err="1"/>
              <a:t>enorm</a:t>
            </a:r>
            <a:endParaRPr lang="it-IT" dirty="0"/>
          </a:p>
          <a:p>
            <a:r>
              <a:rPr lang="it-IT" dirty="0" err="1"/>
              <a:t>Wegrijden</a:t>
            </a:r>
            <a:r>
              <a:rPr lang="it-IT" dirty="0"/>
              <a:t> – </a:t>
            </a:r>
            <a:r>
              <a:rPr lang="it-IT" dirty="0" err="1"/>
              <a:t>vertrekken</a:t>
            </a:r>
            <a:r>
              <a:rPr lang="it-IT" dirty="0"/>
              <a:t>, </a:t>
            </a:r>
            <a:r>
              <a:rPr lang="it-IT" dirty="0" err="1"/>
              <a:t>wegflitsen</a:t>
            </a:r>
            <a:endParaRPr lang="it-IT" dirty="0"/>
          </a:p>
          <a:p>
            <a:r>
              <a:rPr lang="it-IT" dirty="0" err="1"/>
              <a:t>Inlijven</a:t>
            </a:r>
            <a:r>
              <a:rPr lang="it-IT" dirty="0"/>
              <a:t> – </a:t>
            </a:r>
            <a:r>
              <a:rPr lang="it-IT" dirty="0" err="1"/>
              <a:t>annexeren</a:t>
            </a:r>
            <a:endParaRPr lang="it-IT" dirty="0"/>
          </a:p>
          <a:p>
            <a:r>
              <a:rPr lang="it-IT" dirty="0"/>
              <a:t>De </a:t>
            </a:r>
            <a:r>
              <a:rPr lang="it-IT" dirty="0" err="1"/>
              <a:t>tijd</a:t>
            </a:r>
            <a:r>
              <a:rPr lang="it-IT" dirty="0"/>
              <a:t> </a:t>
            </a:r>
            <a:r>
              <a:rPr lang="it-IT" dirty="0" err="1"/>
              <a:t>nadert</a:t>
            </a:r>
            <a:r>
              <a:rPr lang="it-IT" dirty="0"/>
              <a:t> – de </a:t>
            </a:r>
            <a:r>
              <a:rPr lang="it-IT" dirty="0" err="1"/>
              <a:t>tijd</a:t>
            </a:r>
            <a:r>
              <a:rPr lang="it-IT" dirty="0"/>
              <a:t> </a:t>
            </a:r>
            <a:r>
              <a:rPr lang="it-IT" dirty="0" err="1"/>
              <a:t>komt</a:t>
            </a:r>
            <a:r>
              <a:rPr lang="it-IT" dirty="0"/>
              <a:t> </a:t>
            </a:r>
            <a:r>
              <a:rPr lang="it-IT" dirty="0" err="1"/>
              <a:t>dichterbij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38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onbehouwen holbewoner = </a:t>
            </a:r>
            <a:r>
              <a:rPr lang="nl-NL" sz="1200" dirty="0" err="1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cavernicolo</a:t>
            </a:r>
            <a:r>
              <a:rPr lang="nl-NL" sz="1200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buzzurro</a:t>
            </a:r>
            <a:endParaRPr lang="nl-NL" sz="1200" dirty="0">
              <a:solidFill>
                <a:schemeClr val="tx1"/>
              </a:solidFill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1200" dirty="0" err="1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Errug</a:t>
            </a:r>
            <a:r>
              <a:rPr lang="nl-NL" sz="1200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 vet = erg vet, fortissimo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974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Cerca subito i verbi nella traduzione!!!! Non cominciare dall’inizio! </a:t>
            </a:r>
          </a:p>
          <a:p>
            <a:r>
              <a:rPr lang="it-IT" dirty="0"/>
              <a:t>Come traduco NU? Ora che….si traduce così perché ho una secondaria </a:t>
            </a:r>
          </a:p>
          <a:p>
            <a:r>
              <a:rPr lang="it-IT" dirty="0" err="1"/>
              <a:t>Weren</a:t>
            </a:r>
            <a:r>
              <a:rPr lang="it-IT" dirty="0"/>
              <a:t> = respingere, escludere</a:t>
            </a:r>
          </a:p>
          <a:p>
            <a:r>
              <a:rPr lang="it-IT" dirty="0"/>
              <a:t>Horeca = settore della ristorazione</a:t>
            </a:r>
          </a:p>
          <a:p>
            <a:r>
              <a:rPr lang="it-IT" b="0" dirty="0"/>
              <a:t>CDA = </a:t>
            </a:r>
            <a:r>
              <a:rPr lang="it-IT" b="0" i="1" dirty="0">
                <a:solidFill>
                  <a:srgbClr val="1F2756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partito cristiano democratico olandese, centro-destra</a:t>
            </a:r>
          </a:p>
          <a:p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In </a:t>
            </a:r>
            <a:r>
              <a:rPr lang="it-IT" b="0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het</a:t>
            </a:r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verschiet</a:t>
            </a:r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liggen</a:t>
            </a:r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 = è in prospettiva, è all’orizzonte</a:t>
            </a:r>
          </a:p>
          <a:p>
            <a:r>
              <a:rPr lang="it-IT" b="0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Beleid</a:t>
            </a:r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 = linea politica</a:t>
            </a:r>
          </a:p>
          <a:p>
            <a:r>
              <a:rPr lang="it-IT" b="0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Discussie</a:t>
            </a:r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 = è una discussione animata, una polemica, discussione è </a:t>
            </a:r>
            <a:r>
              <a:rPr lang="it-IT" b="0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bespreking</a:t>
            </a:r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  </a:t>
            </a:r>
          </a:p>
          <a:p>
            <a:r>
              <a:rPr lang="it-IT" b="0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Ongelijke</a:t>
            </a:r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dirty="0" err="1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behandeling</a:t>
            </a:r>
            <a:r>
              <a:rPr lang="it-IT" b="0" i="0" dirty="0">
                <a:solidFill>
                  <a:srgbClr val="4E4890"/>
                </a:solidFill>
                <a:effectLst/>
                <a:latin typeface="Verdana" panose="020B0604030504040204" pitchFamily="34" charset="0"/>
              </a:rPr>
              <a:t> = disparità di trattamento (NOMINALIZZAZIONE) </a:t>
            </a:r>
          </a:p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72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Voorbehouden</a:t>
            </a:r>
            <a:r>
              <a:rPr lang="it-IT" dirty="0"/>
              <a:t> = riservato</a:t>
            </a:r>
          </a:p>
          <a:p>
            <a:r>
              <a:rPr lang="it-IT" dirty="0" err="1"/>
              <a:t>Bezitters</a:t>
            </a:r>
            <a:r>
              <a:rPr lang="it-IT" dirty="0"/>
              <a:t> van </a:t>
            </a:r>
            <a:r>
              <a:rPr lang="it-IT" dirty="0" err="1"/>
              <a:t>een</a:t>
            </a:r>
            <a:r>
              <a:rPr lang="it-IT" dirty="0"/>
              <a:t> </a:t>
            </a:r>
            <a:r>
              <a:rPr lang="it-IT" dirty="0" err="1"/>
              <a:t>rijbewijs</a:t>
            </a:r>
            <a:r>
              <a:rPr lang="it-IT" dirty="0"/>
              <a:t> = a chi possiede una patente </a:t>
            </a:r>
          </a:p>
          <a:p>
            <a:r>
              <a:rPr lang="it-IT" dirty="0" err="1"/>
              <a:t>Kruipen</a:t>
            </a:r>
            <a:r>
              <a:rPr lang="it-IT" dirty="0"/>
              <a:t> = mettersi al volante (</a:t>
            </a:r>
            <a:r>
              <a:rPr lang="it-IT" dirty="0" err="1"/>
              <a:t>achter</a:t>
            </a:r>
            <a:r>
              <a:rPr lang="it-IT" dirty="0"/>
              <a:t> </a:t>
            </a:r>
            <a:r>
              <a:rPr lang="it-IT" dirty="0" err="1"/>
              <a:t>het</a:t>
            </a:r>
            <a:r>
              <a:rPr lang="it-IT" dirty="0"/>
              <a:t> </a:t>
            </a:r>
            <a:r>
              <a:rPr lang="it-IT" dirty="0" err="1"/>
              <a:t>stuur</a:t>
            </a:r>
            <a:r>
              <a:rPr lang="it-IT" dirty="0"/>
              <a:t> </a:t>
            </a:r>
            <a:r>
              <a:rPr lang="it-IT" dirty="0" err="1"/>
              <a:t>gaan</a:t>
            </a:r>
            <a:r>
              <a:rPr lang="it-IT" dirty="0"/>
              <a:t> </a:t>
            </a:r>
            <a:r>
              <a:rPr lang="it-IT" dirty="0" err="1"/>
              <a:t>zitten</a:t>
            </a:r>
            <a:r>
              <a:rPr lang="it-IT" dirty="0"/>
              <a:t>, </a:t>
            </a:r>
            <a:r>
              <a:rPr lang="it-IT" dirty="0" err="1"/>
              <a:t>achter</a:t>
            </a:r>
            <a:r>
              <a:rPr lang="it-IT" dirty="0"/>
              <a:t> </a:t>
            </a:r>
            <a:r>
              <a:rPr lang="it-IT" dirty="0" err="1"/>
              <a:t>het</a:t>
            </a:r>
            <a:r>
              <a:rPr lang="it-IT" dirty="0"/>
              <a:t> </a:t>
            </a:r>
            <a:r>
              <a:rPr lang="it-IT" dirty="0" err="1"/>
              <a:t>stuur</a:t>
            </a:r>
            <a:r>
              <a:rPr lang="it-IT" dirty="0"/>
              <a:t> </a:t>
            </a:r>
            <a:r>
              <a:rPr lang="it-IT" dirty="0" err="1"/>
              <a:t>kruipen</a:t>
            </a:r>
            <a:r>
              <a:rPr lang="it-IT" dirty="0"/>
              <a:t>) </a:t>
            </a:r>
            <a:r>
              <a:rPr lang="it-IT" dirty="0" err="1"/>
              <a:t>Kruipen</a:t>
            </a:r>
            <a:r>
              <a:rPr lang="it-IT" dirty="0"/>
              <a:t> vuol dire anche </a:t>
            </a:r>
            <a:r>
              <a:rPr lang="it-IT" dirty="0" err="1"/>
              <a:t>striciare</a:t>
            </a:r>
            <a:r>
              <a:rPr lang="it-IT" dirty="0"/>
              <a:t>, rotolarsi (in bed </a:t>
            </a:r>
            <a:r>
              <a:rPr lang="it-IT" dirty="0" err="1"/>
              <a:t>kruipen</a:t>
            </a:r>
            <a:r>
              <a:rPr lang="it-IT" dirty="0"/>
              <a:t>)</a:t>
            </a:r>
          </a:p>
          <a:p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dat</a:t>
            </a:r>
            <a:r>
              <a:rPr lang="it-IT" dirty="0"/>
              <a:t> </a:t>
            </a:r>
            <a:r>
              <a:rPr lang="it-IT" dirty="0" err="1"/>
              <a:t>discriminatie</a:t>
            </a:r>
            <a:r>
              <a:rPr lang="it-IT" dirty="0"/>
              <a:t>? = usiamo il condizionale in italiano. Questa sarebbe discriminazione? </a:t>
            </a:r>
          </a:p>
          <a:p>
            <a:r>
              <a:rPr lang="it-IT" dirty="0" err="1"/>
              <a:t>Bescherming</a:t>
            </a:r>
            <a:r>
              <a:rPr lang="it-IT" dirty="0"/>
              <a:t> = tutela </a:t>
            </a:r>
          </a:p>
          <a:p>
            <a:r>
              <a:rPr lang="it-IT" dirty="0"/>
              <a:t>Valt te </a:t>
            </a:r>
            <a:r>
              <a:rPr lang="it-IT" dirty="0" err="1"/>
              <a:t>rechtvaardigen</a:t>
            </a:r>
            <a:r>
              <a:rPr lang="it-IT" dirty="0"/>
              <a:t> = si può giustificare </a:t>
            </a:r>
          </a:p>
          <a:p>
            <a:r>
              <a:rPr lang="it-IT" dirty="0" err="1"/>
              <a:t>Onmiskenbaar</a:t>
            </a:r>
            <a:r>
              <a:rPr lang="it-IT" dirty="0"/>
              <a:t> = inequivocabilmente </a:t>
            </a:r>
          </a:p>
          <a:p>
            <a:r>
              <a:rPr lang="it-IT" dirty="0" err="1"/>
              <a:t>Overleggen</a:t>
            </a:r>
            <a:r>
              <a:rPr lang="it-IT" dirty="0"/>
              <a:t> =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734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079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1915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421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6152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Kosteloos</a:t>
            </a:r>
            <a:r>
              <a:rPr lang="it-IT" dirty="0"/>
              <a:t> = gratis </a:t>
            </a:r>
          </a:p>
          <a:p>
            <a:r>
              <a:rPr lang="it-IT" dirty="0" err="1"/>
              <a:t>Voorwaarden</a:t>
            </a:r>
            <a:r>
              <a:rPr lang="it-IT" dirty="0"/>
              <a:t> = </a:t>
            </a:r>
            <a:r>
              <a:rPr lang="it-IT" dirty="0" err="1"/>
              <a:t>condities</a:t>
            </a:r>
            <a:endParaRPr lang="it-IT" dirty="0"/>
          </a:p>
          <a:p>
            <a:r>
              <a:rPr lang="it-IT" dirty="0" err="1"/>
              <a:t>Objectief</a:t>
            </a:r>
            <a:r>
              <a:rPr lang="it-IT" dirty="0"/>
              <a:t> = </a:t>
            </a:r>
            <a:r>
              <a:rPr lang="it-IT" dirty="0" err="1"/>
              <a:t>doel</a:t>
            </a:r>
            <a:r>
              <a:rPr lang="it-IT" dirty="0"/>
              <a:t> / </a:t>
            </a:r>
            <a:r>
              <a:rPr lang="it-IT" dirty="0" err="1"/>
              <a:t>doelstelling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715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Ingewikkeld</a:t>
            </a:r>
            <a:r>
              <a:rPr lang="it-IT" dirty="0"/>
              <a:t> = </a:t>
            </a:r>
            <a:r>
              <a:rPr lang="it-IT" dirty="0" err="1"/>
              <a:t>gecompliceerd</a:t>
            </a:r>
            <a:endParaRPr lang="it-IT" dirty="0"/>
          </a:p>
          <a:p>
            <a:r>
              <a:rPr lang="it-IT" dirty="0" err="1"/>
              <a:t>Breekbaar</a:t>
            </a:r>
            <a:r>
              <a:rPr lang="it-IT" dirty="0"/>
              <a:t> = </a:t>
            </a:r>
            <a:r>
              <a:rPr lang="it-IT" dirty="0" err="1"/>
              <a:t>fragiel</a:t>
            </a:r>
            <a:endParaRPr lang="it-IT" dirty="0"/>
          </a:p>
          <a:p>
            <a:r>
              <a:rPr lang="it-IT" dirty="0" err="1"/>
              <a:t>Opzienbarend</a:t>
            </a:r>
            <a:r>
              <a:rPr lang="it-IT" dirty="0"/>
              <a:t> = </a:t>
            </a:r>
            <a:r>
              <a:rPr lang="it-IT" dirty="0" err="1"/>
              <a:t>sensationeel</a:t>
            </a:r>
            <a:r>
              <a:rPr lang="it-IT" dirty="0"/>
              <a:t> </a:t>
            </a:r>
          </a:p>
          <a:p>
            <a:r>
              <a:rPr lang="it-IT" dirty="0" err="1"/>
              <a:t>Kinderachtig</a:t>
            </a:r>
            <a:r>
              <a:rPr lang="it-IT" dirty="0"/>
              <a:t> = </a:t>
            </a:r>
            <a:r>
              <a:rPr lang="it-IT" dirty="0" err="1"/>
              <a:t>infantiel</a:t>
            </a:r>
            <a:endParaRPr lang="it-IT" dirty="0"/>
          </a:p>
          <a:p>
            <a:r>
              <a:rPr lang="it-IT" dirty="0" err="1"/>
              <a:t>Huichelachtig</a:t>
            </a:r>
            <a:r>
              <a:rPr lang="it-IT" dirty="0"/>
              <a:t> = </a:t>
            </a:r>
            <a:r>
              <a:rPr lang="it-IT" b="0" i="0" u="sng" dirty="0" err="1">
                <a:solidFill>
                  <a:srgbClr val="0000CC"/>
                </a:solidFill>
                <a:effectLst/>
                <a:latin typeface="Open Sans" panose="020B0606030504020204" pitchFamily="34" charset="0"/>
                <a:hlinkClick r:id="rId3"/>
              </a:rPr>
              <a:t>hypocriet</a:t>
            </a:r>
            <a:endParaRPr lang="it-IT" b="0" i="0" u="sng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it-IT" b="0" i="0" u="sng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Zenuwachtig</a:t>
            </a:r>
            <a:r>
              <a:rPr lang="it-IT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= </a:t>
            </a:r>
            <a:r>
              <a:rPr lang="it-IT" b="0" i="0" u="sng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nerveus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4461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None/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Verschijnsel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 =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fenomeen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Bierstadt" panose="020B0004020202020204" pitchFamily="34" charset="0"/>
            </a:endParaRPr>
          </a:p>
          <a:p>
            <a:pPr marL="228600" indent="0">
              <a:buNone/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Samenhang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 =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cohesie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Bierstadt" panose="020B0004020202020204" pitchFamily="34" charset="0"/>
            </a:endParaRPr>
          </a:p>
          <a:p>
            <a:pPr marL="228600" indent="0">
              <a:buNone/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Opstand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 =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revolutie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betoging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 </a:t>
            </a:r>
          </a:p>
          <a:p>
            <a:pPr marL="228600" indent="0">
              <a:buNone/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Vooruitzicht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 =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perspectief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Bierstadt" panose="020B0004020202020204" pitchFamily="34" charset="0"/>
            </a:endParaRPr>
          </a:p>
          <a:p>
            <a:pPr marL="228600" indent="0">
              <a:buNone/>
            </a:pPr>
            <a:r>
              <a:rPr lang="nl-NL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Interview = het vraaggesprek </a:t>
            </a:r>
          </a:p>
          <a:p>
            <a:pPr marL="228600" indent="0">
              <a:buNone/>
            </a:pPr>
            <a:r>
              <a:rPr lang="nl-NL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Realiteit = 	werkelijkheid		</a:t>
            </a:r>
          </a:p>
          <a:p>
            <a:pPr marL="228600" indent="0">
              <a:buNone/>
            </a:pPr>
            <a:r>
              <a:rPr lang="nl-NL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Probleem, kwestie = het vraagstuk</a:t>
            </a:r>
          </a:p>
          <a:p>
            <a:pPr marL="228600" indent="0">
              <a:buNone/>
            </a:pPr>
            <a:r>
              <a:rPr lang="nl-NL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Consequenties = gevolgen</a:t>
            </a:r>
          </a:p>
          <a:p>
            <a:pPr marL="228600" indent="0">
              <a:buNone/>
            </a:pPr>
            <a:r>
              <a:rPr lang="nl-NL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Inburgering = integratie</a:t>
            </a:r>
          </a:p>
          <a:p>
            <a:pPr marL="228600" indent="0">
              <a:buNone/>
            </a:pPr>
            <a:r>
              <a:rPr lang="nl-NL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Schouwburg = theater</a:t>
            </a:r>
          </a:p>
          <a:p>
            <a:pPr marL="228600" indent="0">
              <a:buNone/>
            </a:pPr>
            <a:r>
              <a:rPr lang="nl-NL" sz="1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Medicijn = geneesmiddel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Bierstadt" panose="020B00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806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Zich</a:t>
            </a:r>
            <a:r>
              <a:rPr lang="it-IT" dirty="0"/>
              <a:t> </a:t>
            </a:r>
            <a:r>
              <a:rPr lang="it-IT" dirty="0" err="1"/>
              <a:t>richten</a:t>
            </a:r>
            <a:r>
              <a:rPr lang="it-IT" dirty="0"/>
              <a:t> op / </a:t>
            </a:r>
            <a:r>
              <a:rPr lang="it-IT" dirty="0" err="1"/>
              <a:t>focussen</a:t>
            </a:r>
            <a:r>
              <a:rPr lang="it-IT" dirty="0"/>
              <a:t> op </a:t>
            </a:r>
          </a:p>
          <a:p>
            <a:r>
              <a:rPr lang="it-IT" dirty="0" err="1"/>
              <a:t>Relaxen</a:t>
            </a:r>
            <a:r>
              <a:rPr lang="it-IT" dirty="0"/>
              <a:t> / </a:t>
            </a:r>
            <a:r>
              <a:rPr lang="it-IT" dirty="0" err="1"/>
              <a:t>zich</a:t>
            </a:r>
            <a:r>
              <a:rPr lang="it-IT" dirty="0"/>
              <a:t> </a:t>
            </a:r>
            <a:r>
              <a:rPr lang="it-IT" dirty="0" err="1"/>
              <a:t>ontspannen</a:t>
            </a:r>
            <a:r>
              <a:rPr lang="it-IT" dirty="0"/>
              <a:t> / </a:t>
            </a:r>
            <a:r>
              <a:rPr lang="it-IT" dirty="0" err="1"/>
              <a:t>chillen</a:t>
            </a:r>
            <a:r>
              <a:rPr lang="it-IT" dirty="0"/>
              <a:t> </a:t>
            </a:r>
          </a:p>
          <a:p>
            <a:r>
              <a:rPr lang="it-IT" dirty="0" err="1"/>
              <a:t>Verwezenlijken</a:t>
            </a:r>
            <a:r>
              <a:rPr lang="it-IT" dirty="0"/>
              <a:t> = </a:t>
            </a:r>
            <a:r>
              <a:rPr lang="it-IT" dirty="0" err="1"/>
              <a:t>realiseren</a:t>
            </a:r>
            <a:r>
              <a:rPr lang="it-IT" dirty="0"/>
              <a:t> </a:t>
            </a:r>
          </a:p>
          <a:p>
            <a:r>
              <a:rPr lang="it-IT" dirty="0"/>
              <a:t>Tot stand </a:t>
            </a:r>
            <a:r>
              <a:rPr lang="it-IT" dirty="0" err="1"/>
              <a:t>brengen</a:t>
            </a:r>
            <a:r>
              <a:rPr lang="it-IT" dirty="0"/>
              <a:t> = </a:t>
            </a:r>
            <a:r>
              <a:rPr lang="it-IT" dirty="0" err="1"/>
              <a:t>creeren</a:t>
            </a:r>
            <a:r>
              <a:rPr lang="it-IT" dirty="0"/>
              <a:t> </a:t>
            </a:r>
          </a:p>
          <a:p>
            <a:r>
              <a:rPr lang="it-IT" dirty="0" err="1"/>
              <a:t>Aankomen</a:t>
            </a:r>
            <a:r>
              <a:rPr lang="it-IT" dirty="0"/>
              <a:t>, </a:t>
            </a:r>
            <a:r>
              <a:rPr lang="it-IT" dirty="0" err="1"/>
              <a:t>komen</a:t>
            </a:r>
            <a:r>
              <a:rPr lang="it-IT" dirty="0"/>
              <a:t> = </a:t>
            </a:r>
            <a:r>
              <a:rPr lang="it-IT" dirty="0" err="1"/>
              <a:t>arriveren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23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Blessure</a:t>
            </a:r>
            <a:r>
              <a:rPr lang="it-IT" dirty="0"/>
              <a:t> = infortunio </a:t>
            </a:r>
            <a:r>
              <a:rPr lang="it-IT" dirty="0" err="1"/>
              <a:t>Geblesseerd</a:t>
            </a:r>
            <a:r>
              <a:rPr lang="it-IT" dirty="0"/>
              <a:t> </a:t>
            </a:r>
            <a:r>
              <a:rPr lang="it-IT" dirty="0" err="1"/>
              <a:t>raken</a:t>
            </a:r>
            <a:endParaRPr lang="it-IT" dirty="0"/>
          </a:p>
          <a:p>
            <a:r>
              <a:rPr lang="it-IT" dirty="0" err="1"/>
              <a:t>Repeteren</a:t>
            </a:r>
            <a:r>
              <a:rPr lang="it-IT" dirty="0"/>
              <a:t> = prove </a:t>
            </a:r>
          </a:p>
          <a:p>
            <a:r>
              <a:rPr lang="it-IT" dirty="0" err="1"/>
              <a:t>Actueel</a:t>
            </a:r>
            <a:r>
              <a:rPr lang="it-IT" dirty="0"/>
              <a:t> </a:t>
            </a:r>
            <a:r>
              <a:rPr lang="it-IT" dirty="0" err="1"/>
              <a:t>onderwerp</a:t>
            </a:r>
            <a:r>
              <a:rPr lang="it-IT" dirty="0"/>
              <a:t> = argomento di attualità </a:t>
            </a:r>
          </a:p>
          <a:p>
            <a:r>
              <a:rPr lang="it-IT" dirty="0" err="1"/>
              <a:t>Huidig</a:t>
            </a:r>
            <a:r>
              <a:rPr lang="it-IT" dirty="0"/>
              <a:t> = di oggi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62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Gezicht</a:t>
            </a:r>
            <a:r>
              <a:rPr lang="it-IT" dirty="0"/>
              <a:t> – </a:t>
            </a:r>
            <a:r>
              <a:rPr lang="it-IT" dirty="0" err="1"/>
              <a:t>gelaat</a:t>
            </a:r>
            <a:r>
              <a:rPr lang="it-IT" dirty="0"/>
              <a:t> </a:t>
            </a:r>
          </a:p>
          <a:p>
            <a:r>
              <a:rPr lang="it-IT" dirty="0" err="1"/>
              <a:t>Gebeuren</a:t>
            </a:r>
            <a:r>
              <a:rPr lang="it-IT" dirty="0"/>
              <a:t> – </a:t>
            </a:r>
            <a:r>
              <a:rPr lang="it-IT" dirty="0" err="1"/>
              <a:t>geschieden</a:t>
            </a:r>
            <a:r>
              <a:rPr lang="it-IT" dirty="0"/>
              <a:t> </a:t>
            </a:r>
          </a:p>
          <a:p>
            <a:r>
              <a:rPr lang="it-IT" dirty="0" err="1"/>
              <a:t>Overkant</a:t>
            </a:r>
            <a:r>
              <a:rPr lang="it-IT" dirty="0"/>
              <a:t> – </a:t>
            </a:r>
            <a:r>
              <a:rPr lang="it-IT" dirty="0" err="1"/>
              <a:t>overzijde</a:t>
            </a:r>
            <a:r>
              <a:rPr lang="it-IT" dirty="0"/>
              <a:t> </a:t>
            </a:r>
          </a:p>
          <a:p>
            <a:r>
              <a:rPr lang="it-IT" dirty="0" err="1"/>
              <a:t>Enerzijds</a:t>
            </a:r>
            <a:r>
              <a:rPr lang="it-IT" dirty="0"/>
              <a:t> – </a:t>
            </a:r>
            <a:r>
              <a:rPr lang="it-IT" dirty="0" err="1"/>
              <a:t>anderzijds</a:t>
            </a:r>
            <a:r>
              <a:rPr lang="it-IT" dirty="0"/>
              <a:t> </a:t>
            </a:r>
          </a:p>
          <a:p>
            <a:r>
              <a:rPr lang="it-IT" dirty="0" err="1"/>
              <a:t>Proberen</a:t>
            </a:r>
            <a:r>
              <a:rPr lang="it-IT" dirty="0"/>
              <a:t> – </a:t>
            </a:r>
            <a:r>
              <a:rPr lang="it-IT" dirty="0" err="1"/>
              <a:t>trachten</a:t>
            </a:r>
            <a:r>
              <a:rPr lang="it-IT" dirty="0"/>
              <a:t> / </a:t>
            </a:r>
            <a:r>
              <a:rPr lang="it-IT" dirty="0" err="1"/>
              <a:t>pogen</a:t>
            </a:r>
            <a:r>
              <a:rPr lang="it-IT" dirty="0"/>
              <a:t> </a:t>
            </a:r>
          </a:p>
          <a:p>
            <a:r>
              <a:rPr lang="it-IT" dirty="0" err="1"/>
              <a:t>Nou</a:t>
            </a:r>
            <a:r>
              <a:rPr lang="it-IT" dirty="0"/>
              <a:t> – nu – </a:t>
            </a:r>
            <a:r>
              <a:rPr lang="it-IT" dirty="0" err="1"/>
              <a:t>thans</a:t>
            </a:r>
            <a:endParaRPr lang="it-IT" dirty="0"/>
          </a:p>
          <a:p>
            <a:r>
              <a:rPr lang="it-IT" dirty="0" err="1"/>
              <a:t>Daarna</a:t>
            </a:r>
            <a:r>
              <a:rPr lang="it-IT" dirty="0"/>
              <a:t> - </a:t>
            </a:r>
            <a:r>
              <a:rPr lang="it-IT" dirty="0" err="1"/>
              <a:t>nadien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0736-F961-4C26-A29D-30BA795E565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58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6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4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1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07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35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4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2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4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8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2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4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1/12/2023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3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7" r:id="rId5"/>
    <p:sldLayoutId id="2147483742" r:id="rId6"/>
    <p:sldLayoutId id="2147483738" r:id="rId7"/>
    <p:sldLayoutId id="2147483739" r:id="rId8"/>
    <p:sldLayoutId id="2147483740" r:id="rId9"/>
    <p:sldLayoutId id="2147483741" r:id="rId10"/>
    <p:sldLayoutId id="2147483743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theshorse-diaryofaclotheshorse.blogspot.com/2017/04/gigi-hadid-covers-cosmopolitan.html?spref=pi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ynoniemen.net/index.php?zoekterm=ook" TargetMode="External"/><Relationship Id="rId13" Type="http://schemas.openxmlformats.org/officeDocument/2006/relationships/hyperlink" Target="https://synoniemen.net/index.php?zoekterm=probleem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synoniemen.net/index.php?zoekterm=leuk" TargetMode="External"/><Relationship Id="rId12" Type="http://schemas.openxmlformats.org/officeDocument/2006/relationships/hyperlink" Target="https://synoniemen.net/index.php?zoekterm=interessa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ynoniemen.net/index.php?zoekterm=belangrijk" TargetMode="External"/><Relationship Id="rId11" Type="http://schemas.openxmlformats.org/officeDocument/2006/relationships/hyperlink" Target="https://synoniemen.net/index.php?zoekterm=daarnaast" TargetMode="External"/><Relationship Id="rId5" Type="http://schemas.openxmlformats.org/officeDocument/2006/relationships/hyperlink" Target="https://synoniemen.net/index.php?zoekterm=goed" TargetMode="External"/><Relationship Id="rId10" Type="http://schemas.openxmlformats.org/officeDocument/2006/relationships/hyperlink" Target="https://synoniemen.net/index.php?zoekterm=maar" TargetMode="External"/><Relationship Id="rId4" Type="http://schemas.openxmlformats.org/officeDocument/2006/relationships/hyperlink" Target="https://synoniemen.net/index.php?zoekterm=zoeken" TargetMode="External"/><Relationship Id="rId9" Type="http://schemas.openxmlformats.org/officeDocument/2006/relationships/hyperlink" Target="https://synoniemen.net/index.php?zoekterm=moo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Leiden,_straatzicht_centrum_2014-01-05_10.58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fr-fr/photo/amsterdam-arbres-architecture-bateaux-2031706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qs.de/fotos/197879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p4nc0np4n/458317263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hindrik/3686114983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43458204@N02/957438262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912AE4-C58C-C27D-9757-4EF6F011D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133601"/>
            <a:ext cx="4800600" cy="3766268"/>
          </a:xfrm>
        </p:spPr>
        <p:txBody>
          <a:bodyPr anchor="t">
            <a:normAutofit/>
          </a:bodyPr>
          <a:lstStyle/>
          <a:p>
            <a:pPr algn="l"/>
            <a:r>
              <a:rPr lang="it-IT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Les 8</a:t>
            </a:r>
            <a:endParaRPr lang="it-IT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DE815D5-E5BF-B4F7-2D68-28142B0D1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579" y="3759200"/>
            <a:ext cx="4800600" cy="1066800"/>
          </a:xfrm>
        </p:spPr>
        <p:txBody>
          <a:bodyPr>
            <a:normAutofit/>
          </a:bodyPr>
          <a:lstStyle/>
          <a:p>
            <a:pPr algn="l"/>
            <a:r>
              <a:rPr lang="it-IT" sz="2200" dirty="0">
                <a:solidFill>
                  <a:schemeClr val="tx2">
                    <a:alpha val="60000"/>
                  </a:schemeClr>
                </a:solidFill>
              </a:rPr>
              <a:t>12 </a:t>
            </a:r>
            <a:r>
              <a:rPr lang="it-IT" sz="2200" dirty="0" err="1">
                <a:solidFill>
                  <a:schemeClr val="tx2">
                    <a:alpha val="60000"/>
                  </a:schemeClr>
                </a:solidFill>
              </a:rPr>
              <a:t>januari</a:t>
            </a:r>
            <a:r>
              <a:rPr lang="it-IT" sz="2200" dirty="0">
                <a:solidFill>
                  <a:schemeClr val="tx2">
                    <a:alpha val="60000"/>
                  </a:schemeClr>
                </a:solidFill>
              </a:rPr>
              <a:t> 2023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50F155B6-ACA8-4C58-AAB6-CAFC981FF9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796" y="0"/>
            <a:ext cx="6098204" cy="688272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1428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Arte tridimensionale con onde">
            <a:extLst>
              <a:ext uri="{FF2B5EF4-FFF2-40B4-BE49-F238E27FC236}">
                <a16:creationId xmlns:a16="http://schemas.microsoft.com/office/drawing/2014/main" id="{5906BE11-C1F9-70D7-EA3B-C98BCD63AD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21348" r="9902" b="2"/>
          <a:stretch/>
        </p:blipFill>
        <p:spPr>
          <a:xfrm>
            <a:off x="6096000" y="10"/>
            <a:ext cx="6083807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BA290-5E6A-5A86-9B9B-2D0080C7B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82" y="777985"/>
            <a:ext cx="10593636" cy="962680"/>
          </a:xfrm>
        </p:spPr>
        <p:txBody>
          <a:bodyPr>
            <a:noAutofit/>
          </a:bodyPr>
          <a:lstStyle/>
          <a:p>
            <a:r>
              <a:rPr lang="it-IT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Ook</a:t>
            </a:r>
            <a: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vaktaal</a:t>
            </a:r>
            <a: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wordt</a:t>
            </a:r>
            <a: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veel</a:t>
            </a:r>
            <a: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met</a:t>
            </a:r>
            <a: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synonymie</a:t>
            </a:r>
            <a: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it-IT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vooral</a:t>
            </a:r>
            <a: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  <a:t> op </a:t>
            </a:r>
            <a:r>
              <a:rPr lang="it-IT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basis</a:t>
            </a:r>
            <a: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it-IT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leenwoorden</a:t>
            </a:r>
            <a: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it-IT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gewerkt</a:t>
            </a:r>
            <a: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3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3F8F2A-F64B-C8BC-29D5-AB9ACB08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182" y="1506627"/>
            <a:ext cx="10740528" cy="4573387"/>
          </a:xfrm>
        </p:spPr>
        <p:txBody>
          <a:bodyPr>
            <a:no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behoudend 				…………………………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vooruitstrevend			…………………………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volksraadpleging			………………………..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			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clientelisme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suikerziekte				……………………..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				                proteïne			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abortus 				……………. / ……………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zinsbouw 								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klankleer				……………………………	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……………………				lexicon	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436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1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0EC425-A3CE-CF80-E5C4-10154DC7E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1"/>
            <a:ext cx="5890590" cy="1037650"/>
          </a:xfrm>
        </p:spPr>
        <p:txBody>
          <a:bodyPr anchor="b">
            <a:normAutofit/>
          </a:bodyPr>
          <a:lstStyle/>
          <a:p>
            <a:r>
              <a:rPr lang="it-IT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Nog</a:t>
            </a:r>
            <a:r>
              <a:rPr lang="it-IT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it-IT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synoniemen</a:t>
            </a:r>
            <a:endParaRPr lang="it-IT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6610DF-FFE6-6352-EE1E-EAADBCE5B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82" y="2221391"/>
            <a:ext cx="5890591" cy="2986087"/>
          </a:xfrm>
        </p:spPr>
        <p:txBody>
          <a:bodyPr>
            <a:normAutofit fontScale="92500" lnSpcReduction="20000"/>
          </a:bodyPr>
          <a:lstStyle/>
          <a:p>
            <a:r>
              <a:rPr lang="it-IT" sz="1800" dirty="0" err="1">
                <a:solidFill>
                  <a:schemeClr val="tx2">
                    <a:alpha val="60000"/>
                  </a:schemeClr>
                </a:solidFill>
              </a:rPr>
              <a:t>Dronken</a:t>
            </a:r>
            <a:endParaRPr lang="it-IT" sz="1800" dirty="0">
              <a:solidFill>
                <a:schemeClr val="tx2">
                  <a:alpha val="60000"/>
                </a:schemeClr>
              </a:solidFill>
            </a:endParaRPr>
          </a:p>
          <a:p>
            <a:r>
              <a:rPr lang="it-IT" sz="1800" dirty="0" err="1">
                <a:solidFill>
                  <a:schemeClr val="tx2">
                    <a:alpha val="60000"/>
                  </a:schemeClr>
                </a:solidFill>
              </a:rPr>
              <a:t>Drinken</a:t>
            </a:r>
            <a:endParaRPr lang="it-IT" sz="1800" dirty="0">
              <a:solidFill>
                <a:schemeClr val="tx2">
                  <a:alpha val="60000"/>
                </a:schemeClr>
              </a:solidFill>
            </a:endParaRPr>
          </a:p>
          <a:p>
            <a:r>
              <a:rPr lang="it-IT" sz="1800" dirty="0" err="1">
                <a:solidFill>
                  <a:schemeClr val="tx2">
                    <a:alpha val="60000"/>
                  </a:schemeClr>
                </a:solidFill>
              </a:rPr>
              <a:t>Uitgeven</a:t>
            </a:r>
            <a:r>
              <a:rPr lang="it-IT" sz="1800" dirty="0">
                <a:solidFill>
                  <a:schemeClr val="tx2">
                    <a:alpha val="60000"/>
                  </a:schemeClr>
                </a:solidFill>
              </a:rPr>
              <a:t> </a:t>
            </a:r>
          </a:p>
          <a:p>
            <a:r>
              <a:rPr lang="it-IT" sz="1800" dirty="0">
                <a:solidFill>
                  <a:schemeClr val="tx2">
                    <a:alpha val="60000"/>
                  </a:schemeClr>
                </a:solidFill>
              </a:rPr>
              <a:t>  </a:t>
            </a:r>
            <a:r>
              <a:rPr lang="it-IT" sz="1800" dirty="0" err="1">
                <a:solidFill>
                  <a:schemeClr val="tx2">
                    <a:alpha val="60000"/>
                  </a:schemeClr>
                </a:solidFill>
              </a:rPr>
              <a:t>Exact</a:t>
            </a:r>
            <a:endParaRPr lang="it-IT" sz="1800" dirty="0">
              <a:solidFill>
                <a:schemeClr val="tx2">
                  <a:alpha val="60000"/>
                </a:schemeClr>
              </a:solidFill>
            </a:endParaRPr>
          </a:p>
          <a:p>
            <a:r>
              <a:rPr lang="it-IT" sz="1800" dirty="0" err="1">
                <a:solidFill>
                  <a:schemeClr val="tx2">
                    <a:alpha val="60000"/>
                  </a:schemeClr>
                </a:solidFill>
              </a:rPr>
              <a:t>Gigantisch</a:t>
            </a:r>
            <a:r>
              <a:rPr lang="it-IT" sz="1800" dirty="0">
                <a:solidFill>
                  <a:schemeClr val="tx2">
                    <a:alpha val="60000"/>
                  </a:schemeClr>
                </a:solidFill>
              </a:rPr>
              <a:t> </a:t>
            </a:r>
          </a:p>
          <a:p>
            <a:r>
              <a:rPr lang="it-IT" sz="1800" dirty="0" err="1">
                <a:solidFill>
                  <a:schemeClr val="tx2">
                    <a:alpha val="60000"/>
                  </a:schemeClr>
                </a:solidFill>
              </a:rPr>
              <a:t>Wegrijden</a:t>
            </a:r>
            <a:r>
              <a:rPr lang="it-IT" sz="1800" dirty="0">
                <a:solidFill>
                  <a:schemeClr val="tx2">
                    <a:alpha val="60000"/>
                  </a:schemeClr>
                </a:solidFill>
              </a:rPr>
              <a:t> </a:t>
            </a:r>
          </a:p>
          <a:p>
            <a:r>
              <a:rPr lang="it-IT" sz="1800" dirty="0" err="1">
                <a:solidFill>
                  <a:schemeClr val="tx2">
                    <a:alpha val="60000"/>
                  </a:schemeClr>
                </a:solidFill>
              </a:rPr>
              <a:t>Inlijven</a:t>
            </a:r>
            <a:r>
              <a:rPr lang="it-IT" sz="1800" dirty="0">
                <a:solidFill>
                  <a:schemeClr val="tx2">
                    <a:alpha val="60000"/>
                  </a:schemeClr>
                </a:solidFill>
              </a:rPr>
              <a:t> </a:t>
            </a:r>
          </a:p>
          <a:p>
            <a:r>
              <a:rPr lang="it-IT" sz="1800" dirty="0">
                <a:solidFill>
                  <a:schemeClr val="tx2">
                    <a:alpha val="60000"/>
                  </a:schemeClr>
                </a:solidFill>
              </a:rPr>
              <a:t>(de </a:t>
            </a:r>
            <a:r>
              <a:rPr lang="it-IT" sz="1800" dirty="0" err="1">
                <a:solidFill>
                  <a:schemeClr val="tx2">
                    <a:alpha val="60000"/>
                  </a:schemeClr>
                </a:solidFill>
              </a:rPr>
              <a:t>tijd</a:t>
            </a:r>
            <a:r>
              <a:rPr lang="it-IT" sz="1800" dirty="0">
                <a:solidFill>
                  <a:schemeClr val="tx2">
                    <a:alpha val="60000"/>
                  </a:schemeClr>
                </a:solidFill>
              </a:rPr>
              <a:t>) </a:t>
            </a:r>
            <a:r>
              <a:rPr lang="it-IT" sz="1800" dirty="0" err="1">
                <a:solidFill>
                  <a:schemeClr val="tx2">
                    <a:alpha val="60000"/>
                  </a:schemeClr>
                </a:solidFill>
              </a:rPr>
              <a:t>nadert</a:t>
            </a:r>
            <a:endParaRPr lang="it-IT" sz="18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5" name="Immagine 4" descr="Immagine che contiene testo, acqua, esterni, fiume&#10;&#10;Descrizione generata automaticamente">
            <a:extLst>
              <a:ext uri="{FF2B5EF4-FFF2-40B4-BE49-F238E27FC236}">
                <a16:creationId xmlns:a16="http://schemas.microsoft.com/office/drawing/2014/main" id="{977C7D51-A8C9-CB1D-35C5-B1D432279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8" r="2" b="8052"/>
          <a:stretch/>
        </p:blipFill>
        <p:spPr>
          <a:xfrm>
            <a:off x="7236477" y="488577"/>
            <a:ext cx="4465948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51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EBB7383-19D5-7C2B-E0B7-4FF5B9A2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360" y="488577"/>
            <a:ext cx="5890590" cy="1434257"/>
          </a:xfrm>
        </p:spPr>
        <p:txBody>
          <a:bodyPr anchor="b">
            <a:normAutofit/>
          </a:bodyPr>
          <a:lstStyle/>
          <a:p>
            <a:pPr algn="ctr"/>
            <a:r>
              <a:rPr lang="it-IT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MEISJESTAAL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2BD1F57-D717-2B46-E565-A29ADEC65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916" y="2411411"/>
            <a:ext cx="6115576" cy="3680917"/>
          </a:xfrm>
        </p:spPr>
        <p:txBody>
          <a:bodyPr>
            <a:noAutofit/>
          </a:bodyPr>
          <a:lstStyle/>
          <a:p>
            <a:pPr marL="228600" indent="0">
              <a:buNone/>
            </a:pPr>
            <a:r>
              <a:rPr lang="nl-NL" sz="2000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“In</a:t>
            </a:r>
            <a:r>
              <a:rPr lang="nl-NL" sz="2000" b="1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 </a:t>
            </a:r>
            <a:r>
              <a:rPr lang="nl-NL" sz="2000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meidenglossy’s</a:t>
            </a:r>
            <a:r>
              <a:rPr lang="nl-NL" sz="2000" b="1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 </a:t>
            </a:r>
            <a:r>
              <a:rPr lang="nl-NL" sz="2000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is ‘een jongen’ bijna nooit gewoon een ‘jongen’. Nee, hij is ‘een </a:t>
            </a:r>
            <a:r>
              <a:rPr lang="nl-NL" sz="2000" dirty="0" err="1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hunk</a:t>
            </a:r>
            <a:r>
              <a:rPr lang="nl-NL" sz="2000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’, ‘o zo hippe boy’, ‘</a:t>
            </a:r>
            <a:r>
              <a:rPr lang="nl-NL" sz="2000" dirty="0" err="1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dude</a:t>
            </a:r>
            <a:r>
              <a:rPr lang="nl-NL" sz="2000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’, ‘</a:t>
            </a:r>
            <a:r>
              <a:rPr lang="nl-NL" sz="2000" dirty="0" err="1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hottie</a:t>
            </a:r>
            <a:r>
              <a:rPr lang="nl-NL" sz="2000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’, ‘droomprins’ of ‘lekker ding’. Je vriendje (zelden ‘vriend’ genoemd) is een ‘lover’, ‘man’, ‘onbehouwen holbewoner’ of ‘vent’” (Onze Taal)</a:t>
            </a:r>
          </a:p>
          <a:p>
            <a:endParaRPr lang="nl-NL" sz="2000" dirty="0">
              <a:solidFill>
                <a:schemeClr val="tx1"/>
              </a:solidFill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Nr. 1 is </a:t>
            </a:r>
            <a:r>
              <a:rPr lang="nl-NL" sz="2000" dirty="0" err="1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CosmoGIRL</a:t>
            </a:r>
            <a:r>
              <a:rPr lang="nl-NL" sz="2000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 in NL </a:t>
            </a:r>
          </a:p>
          <a:p>
            <a:endParaRPr lang="nl-NL" sz="2000" dirty="0">
              <a:solidFill>
                <a:schemeClr val="tx1"/>
              </a:solidFill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(</a:t>
            </a:r>
            <a:r>
              <a:rPr lang="nl-NL" sz="2000" i="1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cool, super en </a:t>
            </a:r>
            <a:r>
              <a:rPr lang="nl-NL" sz="2000" i="1" dirty="0" err="1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errug</a:t>
            </a:r>
            <a:r>
              <a:rPr lang="nl-NL" sz="2000" i="1" dirty="0">
                <a:solidFill>
                  <a:schemeClr val="tx1"/>
                </a:solidFill>
                <a:latin typeface="Bierstadt Display" panose="020B0004020202020204" pitchFamily="34" charset="0"/>
                <a:cs typeface="Calibri" panose="020F0502020204030204" pitchFamily="34" charset="0"/>
              </a:rPr>
              <a:t> vet) </a:t>
            </a:r>
            <a:endParaRPr lang="it-IT" sz="2000" i="1" dirty="0">
              <a:solidFill>
                <a:schemeClr val="tx1"/>
              </a:solidFill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Bierstadt Display" panose="020B0004020202020204" pitchFamily="34" charset="0"/>
            </a:endParaRPr>
          </a:p>
        </p:txBody>
      </p:sp>
      <p:pic>
        <p:nvPicPr>
          <p:cNvPr id="5" name="Segnaposto contenuto 4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5B9F5286-46A0-C6B4-0469-CC73BCF9A6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8552" r="6597" b="-1"/>
          <a:stretch/>
        </p:blipFill>
        <p:spPr>
          <a:xfrm>
            <a:off x="7236477" y="488577"/>
            <a:ext cx="4465948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91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AD1F79-07A9-D302-F42E-C356532B0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Vaccinatiepas</a:t>
            </a:r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 voor </a:t>
            </a:r>
            <a:r>
              <a:rPr lang="it-IT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café</a:t>
            </a:r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geen</a:t>
            </a:r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discriminatie</a:t>
            </a:r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 (NRC)</a:t>
            </a:r>
            <a:r>
              <a:rPr lang="it-IT" sz="54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sz="5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086B15-CC9F-7058-C5E4-EA79A0F06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28600" indent="0" algn="just">
              <a:buNone/>
            </a:pPr>
            <a:r>
              <a:rPr lang="it-IT" sz="2800" i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Ongelijke</a:t>
            </a:r>
            <a:r>
              <a:rPr lang="it-IT" sz="2800" i="1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i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behandeling</a:t>
            </a:r>
            <a:r>
              <a:rPr lang="it-IT" sz="2800" i="1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i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mag</a:t>
            </a:r>
            <a:r>
              <a:rPr lang="it-IT" sz="2800" i="1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i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onder</a:t>
            </a:r>
            <a:r>
              <a:rPr lang="it-IT" sz="2800" i="1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i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voorwaarden</a:t>
            </a:r>
            <a:r>
              <a:rPr lang="it-IT" sz="2800" i="1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it-IT" sz="2800" i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schrijven</a:t>
            </a:r>
            <a:r>
              <a:rPr lang="it-IT" sz="2800" i="1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Roland </a:t>
            </a:r>
            <a:r>
              <a:rPr lang="it-IT" sz="2800" i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Pierik</a:t>
            </a:r>
            <a:r>
              <a:rPr lang="it-IT" sz="2800" i="1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en Marcel </a:t>
            </a:r>
            <a:r>
              <a:rPr lang="it-IT" sz="2800" i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Verweij</a:t>
            </a:r>
            <a:r>
              <a:rPr lang="it-IT" sz="2800" i="1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.</a:t>
            </a:r>
            <a:endParaRPr lang="it-IT" sz="2800" dirty="0">
              <a:solidFill>
                <a:schemeClr val="tx1">
                  <a:alpha val="70000"/>
                </a:schemeClr>
              </a:solidFill>
              <a:latin typeface="Bierstadt" panose="020B0004020202020204" pitchFamily="34" charset="0"/>
              <a:cs typeface="Calibri" panose="020F0502020204030204" pitchFamily="34" charset="0"/>
            </a:endParaRPr>
          </a:p>
          <a:p>
            <a:pPr marL="228600" indent="0" algn="just">
              <a:buNone/>
            </a:pP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Nu in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Frankrijk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ongevaccineerden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uit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de horeca en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culturele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instellingen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worden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geweerd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en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minister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De Jonge van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Volksgezondheid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(CDA)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gesuggereerd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heeft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dat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dit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beleid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in Nederland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mogelijk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ook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in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het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verschiet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ligt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is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de Nederlandse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discussie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over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het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vaccinatiepaspoort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losgebarsten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.</a:t>
            </a:r>
          </a:p>
          <a:p>
            <a:pPr marL="228600" indent="0" algn="just">
              <a:buNone/>
            </a:pP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De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term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 #gezondheidsapartheid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was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dagenlang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trending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op Twitter. «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Dit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is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discriminatie</a:t>
            </a:r>
            <a:r>
              <a:rPr lang="it-IT" sz="32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!».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2975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7CA7B2-0803-4DE4-8503-ED0B889A3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319" y="865174"/>
            <a:ext cx="10499361" cy="5127652"/>
          </a:xfrm>
        </p:spPr>
        <p:txBody>
          <a:bodyPr>
            <a:normAutofit fontScale="92500" lnSpcReduction="10000"/>
          </a:bodyPr>
          <a:lstStyle/>
          <a:p>
            <a:pPr marL="228600" indent="0" algn="just">
              <a:buNone/>
            </a:pP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Maar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niet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elke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vorm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van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onderscheid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maken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meteen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discriminatie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Autorijden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voorbehouden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aan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bezitters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van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een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rijbewijs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, en die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mensen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mogen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alleen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achter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het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stuur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kruipen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als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ze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niet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teveel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gedronken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hebben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dat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discriminatie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?</a:t>
            </a:r>
          </a:p>
          <a:p>
            <a:pPr marL="228600" indent="0" algn="just">
              <a:buNone/>
            </a:pP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Nee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dit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soort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onderscheid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valt</a:t>
            </a:r>
            <a:r>
              <a:rPr lang="it-IT" sz="2800" b="1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goed</a:t>
            </a:r>
            <a:r>
              <a:rPr lang="it-IT" sz="2800" b="1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te </a:t>
            </a:r>
            <a:r>
              <a:rPr lang="it-IT" sz="2800" b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rechtvaardigen</a:t>
            </a:r>
            <a:r>
              <a:rPr lang="it-IT" sz="2800" b="1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vanuit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de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verkeersveiligheid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. Op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dezelfde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manier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zijn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vaccinatiepaspoorten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goed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te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rechtvaardigen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vanuit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het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idee van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bescherming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van de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volksgezondheid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.</a:t>
            </a:r>
          </a:p>
          <a:p>
            <a:pPr marL="228600" indent="0" algn="just">
              <a:buNone/>
            </a:pP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Een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coronapaspoort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zorgt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onmiskenbaar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voor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ongelijke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behandeling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: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wie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Frankrijk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een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vaccinatiebewijs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negatieve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test of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herstelbewijs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kan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overleggen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mag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wel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het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café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of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het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museum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binnen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wie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dat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niet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kan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mag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dat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niet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Maar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dat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onrechtvaardig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? </a:t>
            </a:r>
          </a:p>
          <a:p>
            <a:endParaRPr lang="it-IT" dirty="0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75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36D225-3E97-36D3-2A5C-EFEBEDEE5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348" y="1123720"/>
            <a:ext cx="10472451" cy="5053243"/>
          </a:xfrm>
        </p:spPr>
        <p:txBody>
          <a:bodyPr>
            <a:normAutofit/>
          </a:bodyPr>
          <a:lstStyle/>
          <a:p>
            <a:pPr marL="228600" indent="0" algn="just">
              <a:buNone/>
            </a:pP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In de Nederlandse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recht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waarin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artikel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1 van de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Grondwet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het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discriminatieverbod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wordt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uitgewerkt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vastgelegd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welke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gevallen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je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onderscheid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mag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maken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, en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wanneer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niet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.</a:t>
            </a:r>
          </a:p>
          <a:p>
            <a:pPr marL="228600" indent="0" algn="just">
              <a:buNone/>
            </a:pP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Dat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onderscheid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maken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kan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behalve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direct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(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sollicitanten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uitsluiten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op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grond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van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leeftijd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),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ook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indirect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zijn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als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een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maatregel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een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bepaalde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groep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niet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direct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uitsluit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maar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indirect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treft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Iemand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die in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een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krantenadvertentie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zijn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huis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alleen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wil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verhuren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aan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‘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traditionele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koppels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’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zal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daarmee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 smtClean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homoseksuele</a:t>
            </a:r>
            <a:r>
              <a:rPr lang="it-IT" sz="2800" dirty="0" smtClean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koppels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uitsluiten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Ook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dat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verboden</a:t>
            </a:r>
            <a:r>
              <a:rPr lang="it-IT" sz="2800" dirty="0">
                <a:solidFill>
                  <a:schemeClr val="tx1">
                    <a:alpha val="70000"/>
                  </a:schemeClr>
                </a:solidFill>
                <a:latin typeface="Bierstadt" panose="020B000402020202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it-IT" dirty="0">
              <a:solidFill>
                <a:schemeClr val="tx1">
                  <a:alpha val="70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646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CA0B41-C4D8-26AA-1E28-9C3C49FDA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947" y="1571396"/>
            <a:ext cx="4581526" cy="3749751"/>
          </a:xfrm>
        </p:spPr>
        <p:txBody>
          <a:bodyPr>
            <a:normAutofit lnSpcReduction="10000"/>
          </a:bodyPr>
          <a:lstStyle/>
          <a:p>
            <a:pPr marL="228600" indent="0" fontAlgn="base">
              <a:buNone/>
            </a:pPr>
            <a:r>
              <a:rPr lang="nl-NL" sz="2000" b="1" dirty="0">
                <a:solidFill>
                  <a:schemeClr val="tx1">
                    <a:alpha val="60000"/>
                  </a:schemeClr>
                </a:solidFill>
                <a:effectLst/>
                <a:latin typeface="Bierstadt Display" panose="020B0004020202020204" pitchFamily="34" charset="0"/>
              </a:rPr>
              <a:t>Amsterdam gaat campagne voeren tegen de blow- en zuiptoerist: ‘Blijf weg!’</a:t>
            </a:r>
          </a:p>
          <a:p>
            <a:pPr marL="228600" indent="0" fontAlgn="base">
              <a:buNone/>
            </a:pPr>
            <a:endParaRPr lang="nl-NL" sz="2000" b="1" dirty="0">
              <a:solidFill>
                <a:schemeClr val="tx1">
                  <a:alpha val="60000"/>
                </a:schemeClr>
              </a:solidFill>
              <a:effectLst/>
              <a:latin typeface="Bierstadt Display" panose="020B0004020202020204" pitchFamily="34" charset="0"/>
            </a:endParaRPr>
          </a:p>
          <a:p>
            <a:pPr marL="228600" indent="0" fontAlgn="base">
              <a:buNone/>
            </a:pPr>
            <a:r>
              <a:rPr lang="nl-NL" sz="2000" b="1" i="0" dirty="0">
                <a:solidFill>
                  <a:schemeClr val="tx1">
                    <a:alpha val="60000"/>
                  </a:schemeClr>
                </a:solidFill>
                <a:effectLst/>
                <a:latin typeface="Bierstadt Display" panose="020B0004020202020204" pitchFamily="34" charset="0"/>
              </a:rPr>
              <a:t>Toerisme De gemeente Amsterdam presenteert nieuwe maatregelen tegen de overlast door toerisme, zoals een blowverbod. De stad wil „geen bezoekers meer die afbreuk doen aan de stad”, zegt wethouder </a:t>
            </a:r>
            <a:r>
              <a:rPr lang="nl-NL" sz="2000" b="1" i="0" dirty="0" err="1">
                <a:solidFill>
                  <a:schemeClr val="tx1">
                    <a:alpha val="60000"/>
                  </a:schemeClr>
                </a:solidFill>
                <a:effectLst/>
                <a:latin typeface="Bierstadt Display" panose="020B0004020202020204" pitchFamily="34" charset="0"/>
              </a:rPr>
              <a:t>Mbarki</a:t>
            </a:r>
            <a:endParaRPr lang="nl-NL" sz="2000" b="1" i="0" dirty="0">
              <a:solidFill>
                <a:schemeClr val="tx1">
                  <a:alpha val="60000"/>
                </a:schemeClr>
              </a:solidFill>
              <a:effectLst/>
              <a:latin typeface="Bierstadt Display" panose="020B0004020202020204" pitchFamily="34" charset="0"/>
            </a:endParaRPr>
          </a:p>
          <a:p>
            <a:pPr fontAlgn="base"/>
            <a:endParaRPr lang="nl-NL" sz="2000" dirty="0">
              <a:solidFill>
                <a:schemeClr val="tx1">
                  <a:alpha val="60000"/>
                </a:schemeClr>
              </a:solidFill>
              <a:latin typeface="Bierstadt Display" panose="020B0004020202020204" pitchFamily="34" charset="0"/>
            </a:endParaRPr>
          </a:p>
          <a:p>
            <a:pPr marL="228600" indent="0" fontAlgn="base">
              <a:buNone/>
            </a:pPr>
            <a:endParaRPr lang="nl-NL" sz="2000" b="0" i="0" dirty="0">
              <a:solidFill>
                <a:schemeClr val="tx1">
                  <a:alpha val="60000"/>
                </a:schemeClr>
              </a:solidFill>
              <a:effectLst/>
              <a:latin typeface="Bierstadt Display" panose="020B0004020202020204" pitchFamily="34" charset="0"/>
            </a:endParaRPr>
          </a:p>
          <a:p>
            <a:endParaRPr lang="it-IT" sz="2000" dirty="0">
              <a:solidFill>
                <a:schemeClr val="tx1">
                  <a:alpha val="60000"/>
                </a:schemeClr>
              </a:solidFill>
              <a:latin typeface="Bierstadt Display" panose="020B0004020202020204" pitchFamily="34" charset="0"/>
            </a:endParaRPr>
          </a:p>
        </p:txBody>
      </p:sp>
      <p:pic>
        <p:nvPicPr>
          <p:cNvPr id="5" name="Immagine 4" descr="Immagine che contiene esterni, strada, persona, persone&#10;&#10;Descrizione generata automaticamente">
            <a:extLst>
              <a:ext uri="{FF2B5EF4-FFF2-40B4-BE49-F238E27FC236}">
                <a16:creationId xmlns:a16="http://schemas.microsoft.com/office/drawing/2014/main" id="{59DC6BEC-0927-6AD8-2209-7D55CEEE54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1" r="18685" b="2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0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9BE791D-A32F-DB3D-7FAD-5AF7B422F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98" y="690881"/>
            <a:ext cx="4800600" cy="77215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50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SYNONIEMEN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F155B6-ACA8-4C58-AAB6-CAFC981FF9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796" y="0"/>
            <a:ext cx="6098204" cy="688272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1428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aalden en draad in de vorm van een zevenhoek">
            <a:extLst>
              <a:ext uri="{FF2B5EF4-FFF2-40B4-BE49-F238E27FC236}">
                <a16:creationId xmlns:a16="http://schemas.microsoft.com/office/drawing/2014/main" id="{CE212F62-45D1-EA3D-8401-AC74B9579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7077" r="23707" b="-1"/>
          <a:stretch/>
        </p:blipFill>
        <p:spPr>
          <a:xfrm>
            <a:off x="6096000" y="10"/>
            <a:ext cx="6083807" cy="685798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AA04E3-3444-C938-3E1B-6EAB1A2F6E07}"/>
              </a:ext>
            </a:extLst>
          </p:cNvPr>
          <p:cNvSpPr txBox="1"/>
          <p:nvPr/>
        </p:nvSpPr>
        <p:spPr>
          <a:xfrm>
            <a:off x="1039281" y="1646535"/>
            <a:ext cx="40152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Bierstadt" panose="020B0004020202020204" pitchFamily="34" charset="0"/>
              </a:rPr>
              <a:t>Het</a:t>
            </a:r>
            <a:r>
              <a:rPr lang="it-IT" dirty="0">
                <a:latin typeface="Bierstadt" panose="020B0004020202020204" pitchFamily="34" charset="0"/>
              </a:rPr>
              <a:t> </a:t>
            </a:r>
            <a:r>
              <a:rPr lang="it-IT" dirty="0" err="1">
                <a:latin typeface="Bierstadt" panose="020B0004020202020204" pitchFamily="34" charset="0"/>
              </a:rPr>
              <a:t>l</a:t>
            </a:r>
            <a:r>
              <a:rPr lang="it-IT" sz="1800" dirty="0" err="1">
                <a:latin typeface="Bierstadt" panose="020B0004020202020204" pitchFamily="34" charset="0"/>
              </a:rPr>
              <a:t>eren</a:t>
            </a:r>
            <a:r>
              <a:rPr lang="it-IT" sz="1800" dirty="0">
                <a:latin typeface="Bierstadt" panose="020B0004020202020204" pitchFamily="34" charset="0"/>
              </a:rPr>
              <a:t> van </a:t>
            </a:r>
            <a:r>
              <a:rPr lang="it-IT" sz="1800" dirty="0" err="1">
                <a:latin typeface="Bierstadt" panose="020B0004020202020204" pitchFamily="34" charset="0"/>
              </a:rPr>
              <a:t>synoniemen</a:t>
            </a:r>
            <a:r>
              <a:rPr lang="it-IT" sz="1800" dirty="0">
                <a:latin typeface="Bierstadt" panose="020B0004020202020204" pitchFamily="34" charset="0"/>
              </a:rPr>
              <a:t> </a:t>
            </a:r>
            <a:r>
              <a:rPr lang="it-IT" sz="1800" dirty="0" err="1">
                <a:latin typeface="Bierstadt" panose="020B0004020202020204" pitchFamily="34" charset="0"/>
              </a:rPr>
              <a:t>helpt</a:t>
            </a:r>
            <a:r>
              <a:rPr lang="it-IT" sz="1800" dirty="0">
                <a:latin typeface="Bierstadt" panose="020B0004020202020204" pitchFamily="34" charset="0"/>
              </a:rPr>
              <a:t> je in </a:t>
            </a:r>
            <a:r>
              <a:rPr lang="it-IT" sz="1800" dirty="0" err="1">
                <a:latin typeface="Bierstadt" panose="020B0004020202020204" pitchFamily="34" charset="0"/>
              </a:rPr>
              <a:t>het</a:t>
            </a:r>
            <a:r>
              <a:rPr lang="it-IT" sz="1800" dirty="0">
                <a:latin typeface="Bierstadt" panose="020B0004020202020204" pitchFamily="34" charset="0"/>
              </a:rPr>
              <a:t> </a:t>
            </a:r>
            <a:r>
              <a:rPr lang="it-IT" sz="1800" dirty="0" err="1">
                <a:latin typeface="Bierstadt" panose="020B0004020202020204" pitchFamily="34" charset="0"/>
              </a:rPr>
              <a:t>ontwikkelen</a:t>
            </a:r>
            <a:r>
              <a:rPr lang="it-IT" sz="1800" dirty="0">
                <a:latin typeface="Bierstadt" panose="020B0004020202020204" pitchFamily="34" charset="0"/>
              </a:rPr>
              <a:t> van </a:t>
            </a:r>
            <a:r>
              <a:rPr lang="it-IT" sz="1800" dirty="0" err="1">
                <a:latin typeface="Bierstadt" panose="020B0004020202020204" pitchFamily="34" charset="0"/>
              </a:rPr>
              <a:t>jullie</a:t>
            </a:r>
            <a:r>
              <a:rPr lang="it-IT" sz="1800" dirty="0">
                <a:latin typeface="Bierstadt" panose="020B0004020202020204" pitchFamily="34" charset="0"/>
              </a:rPr>
              <a:t> </a:t>
            </a:r>
            <a:r>
              <a:rPr lang="it-IT" sz="1800" dirty="0" err="1">
                <a:latin typeface="Bierstadt" panose="020B0004020202020204" pitchFamily="34" charset="0"/>
              </a:rPr>
              <a:t>receptieve</a:t>
            </a:r>
            <a:r>
              <a:rPr lang="it-IT" sz="1800" dirty="0">
                <a:latin typeface="Bierstadt" panose="020B0004020202020204" pitchFamily="34" charset="0"/>
              </a:rPr>
              <a:t> en </a:t>
            </a:r>
            <a:r>
              <a:rPr lang="it-IT" sz="1800" dirty="0" err="1">
                <a:latin typeface="Bierstadt" panose="020B0004020202020204" pitchFamily="34" charset="0"/>
              </a:rPr>
              <a:t>productieve</a:t>
            </a:r>
            <a:r>
              <a:rPr lang="it-IT" sz="1800" dirty="0">
                <a:latin typeface="Bierstadt" panose="020B0004020202020204" pitchFamily="34" charset="0"/>
              </a:rPr>
              <a:t> </a:t>
            </a:r>
            <a:r>
              <a:rPr lang="it-IT" sz="1800" dirty="0" err="1">
                <a:latin typeface="Bierstadt" panose="020B0004020202020204" pitchFamily="34" charset="0"/>
              </a:rPr>
              <a:t>woordenschat</a:t>
            </a:r>
            <a:r>
              <a:rPr lang="it-IT" sz="1800" dirty="0">
                <a:latin typeface="Bierstadt" panose="020B0004020202020204" pitchFamily="34" charset="0"/>
              </a:rPr>
              <a:t> – en </a:t>
            </a:r>
            <a:r>
              <a:rPr lang="it-IT" sz="1800" dirty="0" err="1">
                <a:latin typeface="Bierstadt" panose="020B0004020202020204" pitchFamily="34" charset="0"/>
              </a:rPr>
              <a:t>vooral</a:t>
            </a:r>
            <a:r>
              <a:rPr lang="it-IT" sz="1800" dirty="0">
                <a:latin typeface="Bierstadt" panose="020B0004020202020204" pitchFamily="34" charset="0"/>
              </a:rPr>
              <a:t> je </a:t>
            </a:r>
            <a:r>
              <a:rPr lang="it-IT" sz="1800" dirty="0" err="1">
                <a:latin typeface="Bierstadt" panose="020B0004020202020204" pitchFamily="34" charset="0"/>
              </a:rPr>
              <a:t>vertaalcompetentie</a:t>
            </a:r>
            <a:endParaRPr lang="it-IT" dirty="0">
              <a:latin typeface="Bierstadt" panose="020B00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32B86F-396E-E4ED-6058-DDFCFF6F8D57}"/>
              </a:ext>
            </a:extLst>
          </p:cNvPr>
          <p:cNvSpPr txBox="1"/>
          <p:nvPr/>
        </p:nvSpPr>
        <p:spPr>
          <a:xfrm>
            <a:off x="1039281" y="3199317"/>
            <a:ext cx="45110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1 </a:t>
            </a:r>
            <a:r>
              <a:rPr lang="it-IT" sz="1800" dirty="0" err="1">
                <a:hlinkClick r:id="rId4"/>
              </a:rPr>
              <a:t>zoeken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2</a:t>
            </a:r>
            <a:r>
              <a:rPr lang="it-IT" dirty="0"/>
              <a:t> </a:t>
            </a:r>
            <a:r>
              <a:rPr lang="it-IT" sz="1800" dirty="0" err="1">
                <a:hlinkClick r:id="rId5"/>
              </a:rPr>
              <a:t>goed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3 </a:t>
            </a:r>
            <a:r>
              <a:rPr lang="it-IT" sz="1800" dirty="0" err="1">
                <a:hlinkClick r:id="rId6"/>
              </a:rPr>
              <a:t>belangrijk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4 </a:t>
            </a:r>
            <a:r>
              <a:rPr lang="it-IT" sz="1800" dirty="0" err="1">
                <a:hlinkClick r:id="rId7"/>
              </a:rPr>
              <a:t>leuk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5 </a:t>
            </a:r>
            <a:r>
              <a:rPr lang="it-IT" sz="1800" dirty="0" err="1">
                <a:hlinkClick r:id="rId8"/>
              </a:rPr>
              <a:t>ook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6 </a:t>
            </a:r>
            <a:r>
              <a:rPr lang="it-IT" sz="1800" dirty="0" err="1">
                <a:hlinkClick r:id="rId9"/>
              </a:rPr>
              <a:t>mooi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7 </a:t>
            </a:r>
            <a:r>
              <a:rPr lang="it-IT" sz="1800" dirty="0" err="1">
                <a:hlinkClick r:id="rId10"/>
              </a:rPr>
              <a:t>maar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8 </a:t>
            </a:r>
            <a:r>
              <a:rPr lang="it-IT" sz="1800" dirty="0" err="1">
                <a:hlinkClick r:id="rId11"/>
              </a:rPr>
              <a:t>daarnaast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9 </a:t>
            </a:r>
            <a:r>
              <a:rPr lang="it-IT" sz="1800" dirty="0" err="1">
                <a:hlinkClick r:id="rId12"/>
              </a:rPr>
              <a:t>interessant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10 </a:t>
            </a:r>
            <a:r>
              <a:rPr lang="it-IT" sz="1800" dirty="0" err="1">
                <a:hlinkClick r:id="rId13"/>
              </a:rPr>
              <a:t>probleem</a:t>
            </a:r>
            <a:endParaRPr lang="it-IT" sz="1800" dirty="0"/>
          </a:p>
          <a:p>
            <a:endParaRPr lang="it-IT" dirty="0"/>
          </a:p>
          <a:p>
            <a:r>
              <a:rPr lang="it-IT" sz="1800" dirty="0"/>
              <a:t>(</a:t>
            </a:r>
            <a:r>
              <a:rPr lang="it-IT" sz="1800" dirty="0" err="1"/>
              <a:t>meest</a:t>
            </a:r>
            <a:r>
              <a:rPr lang="it-IT" sz="1800" dirty="0"/>
              <a:t> </a:t>
            </a:r>
            <a:r>
              <a:rPr lang="it-IT" sz="1800" dirty="0" err="1"/>
              <a:t>gezochte</a:t>
            </a:r>
            <a:r>
              <a:rPr lang="it-IT" sz="1800" dirty="0"/>
              <a:t> </a:t>
            </a:r>
            <a:r>
              <a:rPr lang="it-IT" sz="1800" dirty="0" err="1"/>
              <a:t>woorden</a:t>
            </a:r>
            <a:r>
              <a:rPr lang="it-IT" sz="1800" dirty="0"/>
              <a:t> Google 2022) </a:t>
            </a:r>
          </a:p>
        </p:txBody>
      </p:sp>
    </p:spTree>
    <p:extLst>
      <p:ext uri="{BB962C8B-B14F-4D97-AF65-F5344CB8AC3E}">
        <p14:creationId xmlns:p14="http://schemas.microsoft.com/office/powerpoint/2010/main" val="305263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B36E71-93BD-4984-AC9C-CC9FB9CC06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1566AC62-7AC7-4ED5-A03D-E28AC560E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acqua, cielo, esterni, casa&#10;&#10;Descrizione generata automaticamente">
            <a:extLst>
              <a:ext uri="{FF2B5EF4-FFF2-40B4-BE49-F238E27FC236}">
                <a16:creationId xmlns:a16="http://schemas.microsoft.com/office/drawing/2014/main" id="{9BEBAE73-1C47-1394-4C8A-C1A86C6B2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12545" r="1" b="23871"/>
          <a:stretch/>
        </p:blipFill>
        <p:spPr>
          <a:xfrm>
            <a:off x="490506" y="487252"/>
            <a:ext cx="11211919" cy="3190217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1283BE-CF1D-003B-121C-30DCCAB61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60" y="3893770"/>
            <a:ext cx="10429239" cy="2319306"/>
          </a:xfrm>
        </p:spPr>
        <p:txBody>
          <a:bodyPr anchor="t">
            <a:noAutofit/>
          </a:bodyPr>
          <a:lstStyle/>
          <a:p>
            <a:pPr marL="228600" indent="0">
              <a:lnSpc>
                <a:spcPct val="100000"/>
              </a:lnSpc>
              <a:buNone/>
            </a:pPr>
            <a:r>
              <a:rPr lang="nl-NL" sz="2200" dirty="0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“Geen onderdeel van een taal dat zo veranderlijk is als de woordvoorraad. Dat heeft alles te maken met het feit dat die woordenschat een spiegel is van maatschappelijke veranderingen” </a:t>
            </a:r>
          </a:p>
          <a:p>
            <a:pPr marL="228600" indent="0" algn="r">
              <a:lnSpc>
                <a:spcPct val="100000"/>
              </a:lnSpc>
              <a:buNone/>
            </a:pPr>
            <a:r>
              <a:rPr lang="nl-NL" sz="1800" dirty="0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(Van </a:t>
            </a:r>
            <a:r>
              <a:rPr lang="nl-NL" sz="1800" dirty="0" err="1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Sterkenburg</a:t>
            </a:r>
            <a:r>
              <a:rPr lang="nl-NL" sz="1800" dirty="0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nl-NL" sz="1800" i="1" dirty="0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Een kleine taal met een grote stem</a:t>
            </a:r>
            <a:r>
              <a:rPr lang="nl-NL" sz="1800" dirty="0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, 2009: 170)</a:t>
            </a:r>
            <a:endParaRPr lang="it-IT" sz="1800" dirty="0">
              <a:solidFill>
                <a:schemeClr val="tx2">
                  <a:alpha val="60000"/>
                </a:schemeClr>
              </a:solidFill>
              <a:latin typeface="Bierstadt Display" panose="020B0604020202020204" pitchFamily="34" charset="0"/>
              <a:cs typeface="Calibri" panose="020F0502020204030204" pitchFamily="34" charset="0"/>
            </a:endParaRPr>
          </a:p>
          <a:p>
            <a:pPr marL="228600" indent="0">
              <a:lnSpc>
                <a:spcPct val="100000"/>
              </a:lnSpc>
              <a:buNone/>
            </a:pPr>
            <a:r>
              <a:rPr lang="it-IT" sz="2200" dirty="0" err="1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Universiteit</a:t>
            </a:r>
            <a:r>
              <a:rPr lang="it-IT" sz="2200" dirty="0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 van Leiden, </a:t>
            </a:r>
            <a:r>
              <a:rPr lang="it-IT" sz="2200" dirty="0" err="1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o.a</a:t>
            </a:r>
            <a:r>
              <a:rPr lang="it-IT" sz="2200" dirty="0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. </a:t>
            </a:r>
            <a:r>
              <a:rPr lang="it-IT" sz="2200" dirty="0" err="1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ook</a:t>
            </a:r>
            <a:r>
              <a:rPr lang="it-IT" sz="2200" dirty="0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Instituut</a:t>
            </a:r>
            <a:r>
              <a:rPr lang="it-IT" sz="2200" dirty="0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 voor de Nederlandse </a:t>
            </a:r>
            <a:r>
              <a:rPr lang="it-IT" sz="2200" dirty="0" err="1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taal</a:t>
            </a:r>
            <a:r>
              <a:rPr lang="it-IT" sz="2200" dirty="0">
                <a:solidFill>
                  <a:schemeClr val="tx2">
                    <a:alpha val="60000"/>
                  </a:schemeClr>
                </a:solidFill>
                <a:latin typeface="Bierstadt Display" panose="020B0604020202020204" pitchFamily="34" charset="0"/>
                <a:cs typeface="Calibri" panose="020F0502020204030204" pitchFamily="34" charset="0"/>
              </a:rPr>
              <a:t> https://ivdnt.org/m/nieuws/</a:t>
            </a:r>
          </a:p>
          <a:p>
            <a:pPr>
              <a:lnSpc>
                <a:spcPct val="100000"/>
              </a:lnSpc>
            </a:pPr>
            <a:endParaRPr lang="it-IT" sz="2200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0C937A-B0DE-2BF8-C4C6-B5609D60078D}"/>
              </a:ext>
            </a:extLst>
          </p:cNvPr>
          <p:cNvSpPr txBox="1"/>
          <p:nvPr/>
        </p:nvSpPr>
        <p:spPr>
          <a:xfrm>
            <a:off x="8675635" y="3477414"/>
            <a:ext cx="30267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4" tooltip="https://commons.wikimedia.org/wiki/File:Leiden,_straatzicht_centrum_2014-01-05_10.58.jp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endParaRPr lang="it-IT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23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7AEAF2-CF7C-CCCE-1EA1-B92A169E3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Dubbele</a:t>
            </a:r>
            <a:r>
              <a:rPr lang="it-IT" dirty="0"/>
              <a:t> </a:t>
            </a:r>
            <a:r>
              <a:rPr lang="it-IT" dirty="0" err="1"/>
              <a:t>matrix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4CFA40-C333-1C99-B718-96DF69129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Synonymie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veel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gebaseerd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op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leenwoorden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Latijn/Frans substratum		Nederlands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tolerantie				……………………….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Oude synoniemen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moment				ogenblik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……………………..			kosteloos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……………………..			voorwaarden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objectief				…………………….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2201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F1CFF9A-E300-9183-FC71-8D85F44A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1472590"/>
          </a:xfrm>
        </p:spPr>
        <p:txBody>
          <a:bodyPr anchor="b">
            <a:normAutofit fontScale="90000"/>
          </a:bodyPr>
          <a:lstStyle/>
          <a:p>
            <a:r>
              <a:rPr lang="it-IT" sz="28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sz="28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it-IT" sz="2800" b="1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wisselwerking</a:t>
            </a:r>
            <a:r>
              <a:rPr lang="it-IT" sz="28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zie je </a:t>
            </a:r>
            <a:r>
              <a:rPr lang="it-IT" sz="2800" b="1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terug</a:t>
            </a:r>
            <a:r>
              <a:rPr lang="it-IT" sz="28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2800" b="1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veel</a:t>
            </a:r>
            <a:r>
              <a:rPr lang="it-IT" sz="28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bijvoeglijk</a:t>
            </a:r>
            <a:r>
              <a:rPr lang="it-IT" sz="28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naamwoorden</a:t>
            </a:r>
            <a:r>
              <a:rPr lang="it-IT" sz="28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/>
            </a:r>
            <a:br>
              <a:rPr lang="it-IT" sz="28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endParaRPr lang="it-IT" sz="28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28080C-A653-CBF4-C2F7-DC933F8D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501943"/>
            <a:ext cx="4948826" cy="3648336"/>
          </a:xfrm>
        </p:spPr>
        <p:txBody>
          <a:bodyPr>
            <a:normAutofit/>
          </a:bodyPr>
          <a:lstStyle/>
          <a:p>
            <a:pPr marL="228600" indent="0">
              <a:lnSpc>
                <a:spcPct val="100000"/>
              </a:lnSpc>
              <a:buNone/>
            </a:pPr>
            <a:r>
              <a:rPr lang="it-IT" sz="2000" i="1" dirty="0" err="1">
                <a:solidFill>
                  <a:schemeClr val="tx1">
                    <a:alpha val="60000"/>
                  </a:schemeClr>
                </a:solidFill>
              </a:rPr>
              <a:t>Vul</a:t>
            </a:r>
            <a:r>
              <a:rPr lang="it-IT" sz="2000" i="1" dirty="0">
                <a:solidFill>
                  <a:schemeClr val="tx1">
                    <a:alpha val="60000"/>
                  </a:schemeClr>
                </a:solidFill>
              </a:rPr>
              <a:t> in (</a:t>
            </a:r>
            <a:r>
              <a:rPr lang="it-IT" sz="2000" i="1" dirty="0" err="1">
                <a:solidFill>
                  <a:schemeClr val="tx1">
                    <a:alpha val="60000"/>
                  </a:schemeClr>
                </a:solidFill>
              </a:rPr>
              <a:t>met</a:t>
            </a:r>
            <a:r>
              <a:rPr lang="it-IT" sz="2000" i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tx1">
                    <a:alpha val="60000"/>
                  </a:schemeClr>
                </a:solidFill>
              </a:rPr>
              <a:t>een</a:t>
            </a:r>
            <a:r>
              <a:rPr lang="it-IT" sz="2000" i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tx1">
                    <a:alpha val="60000"/>
                  </a:schemeClr>
                </a:solidFill>
              </a:rPr>
              <a:t>leenwoord</a:t>
            </a:r>
            <a:r>
              <a:rPr lang="it-IT" sz="2000" i="1" dirty="0">
                <a:solidFill>
                  <a:schemeClr val="tx1">
                    <a:alpha val="60000"/>
                  </a:schemeClr>
                </a:solidFill>
              </a:rPr>
              <a:t>): </a:t>
            </a: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</a:rPr>
              <a:t>ingewikkeld	…………….</a:t>
            </a:r>
            <a:endParaRPr lang="it-IT" sz="2000" dirty="0">
              <a:solidFill>
                <a:schemeClr val="tx1">
                  <a:alpha val="6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</a:rPr>
              <a:t>breekbaar		..………….</a:t>
            </a:r>
            <a:endParaRPr lang="it-IT" sz="2000" dirty="0">
              <a:solidFill>
                <a:schemeClr val="tx1">
                  <a:alpha val="6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</a:rPr>
              <a:t>opzienbarend	…………….</a:t>
            </a:r>
            <a:endParaRPr lang="it-IT" sz="2000" dirty="0">
              <a:solidFill>
                <a:schemeClr val="tx1">
                  <a:alpha val="6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</a:rPr>
              <a:t>kinderachtig	…………….</a:t>
            </a:r>
            <a:endParaRPr lang="it-IT" sz="2000" dirty="0">
              <a:solidFill>
                <a:schemeClr val="tx1">
                  <a:alpha val="6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</a:rPr>
              <a:t>huichelachtig	 …………….</a:t>
            </a:r>
            <a:endParaRPr lang="it-IT" sz="2000" dirty="0">
              <a:solidFill>
                <a:schemeClr val="tx1">
                  <a:alpha val="6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</a:rPr>
              <a:t>zenuwachtig	…………….</a:t>
            </a:r>
            <a:endParaRPr lang="it-IT" sz="2000" dirty="0">
              <a:solidFill>
                <a:schemeClr val="tx1">
                  <a:alpha val="60000"/>
                </a:schemeClr>
              </a:solidFill>
            </a:endParaRPr>
          </a:p>
          <a:p>
            <a:pPr marL="228600" indent="0">
              <a:lnSpc>
                <a:spcPct val="100000"/>
              </a:lnSpc>
              <a:buNone/>
            </a:pPr>
            <a:endParaRPr lang="it-IT" sz="17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Immagine 4" descr="Immagine che contiene albero, acqua, esterni, barca&#10;&#10;Descrizione generata automaticamente">
            <a:extLst>
              <a:ext uri="{FF2B5EF4-FFF2-40B4-BE49-F238E27FC236}">
                <a16:creationId xmlns:a16="http://schemas.microsoft.com/office/drawing/2014/main" id="{76A45B4A-1BCC-351D-D1DD-C75C0BD53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3358" r="33017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94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25A7AFEB-8341-BB93-EE10-A3571FA9A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64297"/>
            <a:ext cx="4581526" cy="5312666"/>
          </a:xfrm>
        </p:spPr>
        <p:txBody>
          <a:bodyPr>
            <a:normAutofit lnSpcReduction="10000"/>
          </a:bodyPr>
          <a:lstStyle/>
          <a:p>
            <a:pPr marL="228600" indent="0">
              <a:buNone/>
            </a:pPr>
            <a:r>
              <a:rPr lang="en-US" sz="2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Verschijnsel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 = </a:t>
            </a:r>
          </a:p>
          <a:p>
            <a:pPr marL="228600" indent="0">
              <a:buNone/>
            </a:pPr>
            <a:r>
              <a:rPr lang="en-US" sz="2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Samenhang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 = </a:t>
            </a:r>
          </a:p>
          <a:p>
            <a:pPr marL="228600" indent="0">
              <a:buNone/>
            </a:pPr>
            <a:r>
              <a:rPr lang="en-US" sz="2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Opstand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 = </a:t>
            </a:r>
          </a:p>
          <a:p>
            <a:pPr marL="228600" indent="0">
              <a:buNone/>
            </a:pPr>
            <a:r>
              <a:rPr lang="en-US" sz="2200" dirty="0" err="1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Vooruitzicht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 = </a:t>
            </a:r>
          </a:p>
          <a:p>
            <a:pPr marL="228600" indent="0">
              <a:buNone/>
            </a:pPr>
            <a:r>
              <a:rPr lang="nl-NL" sz="2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Interview = </a:t>
            </a:r>
          </a:p>
          <a:p>
            <a:pPr marL="228600" indent="0">
              <a:buNone/>
            </a:pPr>
            <a:r>
              <a:rPr lang="nl-NL" sz="2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Realiteit = 			</a:t>
            </a:r>
          </a:p>
          <a:p>
            <a:pPr marL="228600" indent="0">
              <a:buNone/>
            </a:pPr>
            <a:r>
              <a:rPr lang="nl-NL" sz="2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Probleem, kwestie = </a:t>
            </a:r>
          </a:p>
          <a:p>
            <a:pPr marL="228600" indent="0">
              <a:buNone/>
            </a:pPr>
            <a:r>
              <a:rPr lang="nl-NL" sz="2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Consequenties = </a:t>
            </a:r>
          </a:p>
          <a:p>
            <a:pPr marL="228600" indent="0">
              <a:buNone/>
            </a:pPr>
            <a:r>
              <a:rPr lang="nl-NL" sz="2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Inburgering = </a:t>
            </a:r>
          </a:p>
          <a:p>
            <a:pPr marL="228600" indent="0">
              <a:buNone/>
            </a:pPr>
            <a:r>
              <a:rPr lang="nl-NL" sz="2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Schouwburg = </a:t>
            </a:r>
          </a:p>
          <a:p>
            <a:pPr marL="228600" indent="0">
              <a:buNone/>
            </a:pPr>
            <a:r>
              <a:rPr lang="nl-NL" sz="2200" dirty="0">
                <a:solidFill>
                  <a:schemeClr val="tx1">
                    <a:alpha val="60000"/>
                  </a:schemeClr>
                </a:solidFill>
                <a:latin typeface="Bierstadt" panose="020B0004020202020204" pitchFamily="34" charset="0"/>
              </a:rPr>
              <a:t>Medicijn = </a:t>
            </a:r>
            <a:endParaRPr lang="en-US" sz="2200" dirty="0">
              <a:solidFill>
                <a:schemeClr val="tx1">
                  <a:alpha val="60000"/>
                </a:schemeClr>
              </a:solidFill>
              <a:latin typeface="Bierstadt" panose="020B0004020202020204" pitchFamily="34" charset="0"/>
            </a:endParaRPr>
          </a:p>
        </p:txBody>
      </p:sp>
      <p:pic>
        <p:nvPicPr>
          <p:cNvPr id="5" name="Segnaposto contenuto 4" descr="Immagine che contiene albero, esterni, acqua, barca&#10;&#10;Descrizione generata automaticamente">
            <a:extLst>
              <a:ext uri="{FF2B5EF4-FFF2-40B4-BE49-F238E27FC236}">
                <a16:creationId xmlns:a16="http://schemas.microsoft.com/office/drawing/2014/main" id="{1E834612-9683-CB88-C796-FFD7E0352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1849" r="19986" b="-2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6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B36E71-93BD-4984-AC9C-CC9FB9CC06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566AC62-7AC7-4ED5-A03D-E28AC560E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cielo, esterni, acqua, nuvoloso&#10;&#10;Descrizione generata automaticamente">
            <a:extLst>
              <a:ext uri="{FF2B5EF4-FFF2-40B4-BE49-F238E27FC236}">
                <a16:creationId xmlns:a16="http://schemas.microsoft.com/office/drawing/2014/main" id="{6F0EF7E9-A0D4-F3C8-E81C-A19637B71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53162" r="1" b="1"/>
          <a:stretch/>
        </p:blipFill>
        <p:spPr>
          <a:xfrm>
            <a:off x="490506" y="487252"/>
            <a:ext cx="11211919" cy="319021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31685F-2EEB-C510-87CF-B5676D404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083" y="3882884"/>
            <a:ext cx="8263917" cy="2319306"/>
          </a:xfrm>
        </p:spPr>
        <p:txBody>
          <a:bodyPr anchor="t">
            <a:no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……………………..........		georiënteerd op			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………………………....... 		Relaxen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verwezenlijken		…………………….... 		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tot stand brengen		………………….	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……………………...........		arriveren</a:t>
            </a:r>
          </a:p>
          <a:p>
            <a:endParaRPr lang="en-US" sz="2000" dirty="0">
              <a:solidFill>
                <a:schemeClr val="tx2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07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ABAD5A-30B0-F07B-8A05-2153CE4B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63" y="1527327"/>
            <a:ext cx="4915410" cy="4377714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Bierstadt Display" panose="020B0004020202020204" pitchFamily="34" charset="0"/>
                <a:cs typeface="Calibri" panose="020F0502020204030204" pitchFamily="34" charset="0"/>
              </a:rPr>
              <a:t>Meestal is er sprake van bijna-synoniemen </a:t>
            </a:r>
            <a:endParaRPr lang="nl-NL" sz="2000" b="1" dirty="0">
              <a:solidFill>
                <a:schemeClr val="tx1">
                  <a:alpha val="60000"/>
                </a:schemeClr>
              </a:solidFill>
              <a:latin typeface="Bierstadt Display" panose="020B000402020202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Bierstadt Display" panose="020B0004020202020204" pitchFamily="34" charset="0"/>
                <a:cs typeface="Calibri" panose="020F0502020204030204" pitchFamily="34" charset="0"/>
              </a:rPr>
              <a:t>1. BETEKENISVERNAUWING</a:t>
            </a:r>
            <a:endParaRPr kumimoji="0" lang="it-IT" sz="2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Bierstadt Display" panose="020B0004020202020204" pitchFamily="34" charset="0"/>
                <a:cs typeface="Calibri" panose="020F0502020204030204" pitchFamily="34" charset="0"/>
              </a:rPr>
              <a:t>wond 	-  blessure</a:t>
            </a:r>
            <a:endParaRPr kumimoji="0" lang="it-IT" sz="2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Bierstadt Display" panose="020B0004020202020204" pitchFamily="34" charset="0"/>
                <a:cs typeface="Calibri" panose="020F0502020204030204" pitchFamily="34" charset="0"/>
              </a:rPr>
              <a:t>herhalen - repeteren </a:t>
            </a:r>
            <a:endParaRPr kumimoji="0" lang="it-IT" sz="2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Bierstadt Display" panose="020B0004020202020204" pitchFamily="34" charset="0"/>
                <a:cs typeface="Calibri" panose="020F0502020204030204" pitchFamily="34" charset="0"/>
              </a:rPr>
              <a:t>huidig – actueel</a:t>
            </a:r>
            <a:endParaRPr kumimoji="0" lang="it-IT" sz="2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Bierstadt Display" panose="020B0004020202020204" pitchFamily="34" charset="0"/>
                <a:cs typeface="Calibri" panose="020F0502020204030204" pitchFamily="34" charset="0"/>
              </a:rPr>
              <a:t> </a:t>
            </a:r>
            <a:endParaRPr kumimoji="0" lang="it-IT" sz="2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Bierstadt Display" panose="020B0004020202020204" pitchFamily="34" charset="0"/>
                <a:cs typeface="Calibri" panose="020F0502020204030204" pitchFamily="34" charset="0"/>
              </a:rPr>
              <a:t>2. TABOE / EUFEMISMEN – omzwachtelend taalgebruik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Bierstadt Display" panose="020B0004020202020204" pitchFamily="34" charset="0"/>
                <a:cs typeface="Calibri" panose="020F0502020204030204" pitchFamily="34" charset="0"/>
              </a:rPr>
              <a:t>arbeidsreserve = werkloosheid</a:t>
            </a:r>
            <a:endParaRPr kumimoji="0" lang="it-IT" sz="2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  <a:latin typeface="Bierstadt Display" panose="020B0004020202020204" pitchFamily="34" charset="0"/>
                <a:cs typeface="Calibri" panose="020F0502020204030204" pitchFamily="34" charset="0"/>
              </a:rPr>
              <a:t>de terugtredende overheid &gt; de burger aan zijn lot overlaten</a:t>
            </a:r>
            <a:endParaRPr kumimoji="0" lang="it-IT" sz="2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  <a:latin typeface="Bierstadt Display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000" dirty="0">
              <a:solidFill>
                <a:schemeClr val="tx2">
                  <a:alpha val="60000"/>
                </a:schemeClr>
              </a:solidFill>
              <a:latin typeface="Bierstadt Display" panose="020B0004020202020204" pitchFamily="34" charset="0"/>
            </a:endParaRPr>
          </a:p>
        </p:txBody>
      </p:sp>
      <p:pic>
        <p:nvPicPr>
          <p:cNvPr id="5" name="Immagine 4" descr="Immagine che contiene testo, erba, cielo, esterni&#10;&#10;Descrizione generata automaticamente">
            <a:extLst>
              <a:ext uri="{FF2B5EF4-FFF2-40B4-BE49-F238E27FC236}">
                <a16:creationId xmlns:a16="http://schemas.microsoft.com/office/drawing/2014/main" id="{D8DE8CC0-7639-5FA9-2CFE-E492F3325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7976" r="28399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75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95158B-FFBB-3D8F-277F-EA901A59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2076450"/>
          </a:xfrm>
        </p:spPr>
        <p:txBody>
          <a:bodyPr anchor="b">
            <a:normAutofit/>
          </a:bodyPr>
          <a:lstStyle/>
          <a:p>
            <a:r>
              <a:rPr lang="nl-NL" sz="4400" b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Registerverschillen</a:t>
            </a:r>
            <a:br>
              <a:rPr lang="nl-NL" sz="4400" b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33989A-3F49-F3B1-C947-8CCBD401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23" y="2456763"/>
            <a:ext cx="5012675" cy="3643082"/>
          </a:xfrm>
        </p:spPr>
        <p:txBody>
          <a:bodyPr>
            <a:noAutofit/>
          </a:bodyPr>
          <a:lstStyle/>
          <a:p>
            <a:pPr marL="228600" indent="0">
              <a:lnSpc>
                <a:spcPct val="100000"/>
              </a:lnSpc>
              <a:buNone/>
            </a:pPr>
            <a:endParaRPr lang="nl-NL" sz="2000" b="1" dirty="0">
              <a:solidFill>
                <a:schemeClr val="tx1">
                  <a:alpha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gezicht 		……………</a:t>
            </a:r>
            <a:endParaRPr lang="it-IT" sz="2000" dirty="0">
              <a:solidFill>
                <a:schemeClr val="tx1">
                  <a:alpha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………….		geschieden</a:t>
            </a:r>
            <a:endParaRPr lang="it-IT" sz="2000" dirty="0">
              <a:solidFill>
                <a:schemeClr val="tx1">
                  <a:alpha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overkant		overzijde</a:t>
            </a:r>
            <a:endParaRPr lang="it-IT" sz="2000" dirty="0">
              <a:solidFill>
                <a:schemeClr val="tx1">
                  <a:alpha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aan de ene kant – aan de andere kant = enerzijds - ..............</a:t>
            </a:r>
            <a:endParaRPr lang="it-IT" sz="2000" dirty="0">
              <a:solidFill>
                <a:schemeClr val="tx1">
                  <a:alpha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proberen 	………… -  …………..</a:t>
            </a:r>
            <a:endParaRPr lang="it-IT" sz="2000" dirty="0">
              <a:solidFill>
                <a:schemeClr val="tx1">
                  <a:alpha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 - ……. -  thans </a:t>
            </a:r>
            <a:endParaRPr lang="it-IT" sz="2000" dirty="0">
              <a:solidFill>
                <a:schemeClr val="tx1">
                  <a:alpha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daarna – ………………. </a:t>
            </a:r>
            <a:endParaRPr lang="it-IT" sz="2000" dirty="0">
              <a:solidFill>
                <a:schemeClr val="tx1">
                  <a:alpha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Immagine 4" descr="Immagine che contiene esterni, cielo, acqua, trasporto&#10;&#10;Descrizione generata automaticamente">
            <a:extLst>
              <a:ext uri="{FF2B5EF4-FFF2-40B4-BE49-F238E27FC236}">
                <a16:creationId xmlns:a16="http://schemas.microsoft.com/office/drawing/2014/main" id="{3DD296BD-2424-067F-3C50-7AD9E70E4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2414" r="23952" b="2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9311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RegularSeed_2SEEDS">
      <a:dk1>
        <a:srgbClr val="000000"/>
      </a:dk1>
      <a:lt1>
        <a:srgbClr val="FFFFFF"/>
      </a:lt1>
      <a:dk2>
        <a:srgbClr val="23323E"/>
      </a:dk2>
      <a:lt2>
        <a:srgbClr val="E8E3E2"/>
      </a:lt2>
      <a:accent1>
        <a:srgbClr val="3B94B1"/>
      </a:accent1>
      <a:accent2>
        <a:srgbClr val="46B4A1"/>
      </a:accent2>
      <a:accent3>
        <a:srgbClr val="4D74C3"/>
      </a:accent3>
      <a:accent4>
        <a:srgbClr val="B13B58"/>
      </a:accent4>
      <a:accent5>
        <a:srgbClr val="C3604D"/>
      </a:accent5>
      <a:accent6>
        <a:srgbClr val="B1803B"/>
      </a:accent6>
      <a:hlink>
        <a:srgbClr val="BF5F3F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1272</Words>
  <Application>Microsoft Office PowerPoint</Application>
  <PresentationFormat>Widescreen</PresentationFormat>
  <Paragraphs>196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7" baseType="lpstr">
      <vt:lpstr>Angsana New</vt:lpstr>
      <vt:lpstr>Arial</vt:lpstr>
      <vt:lpstr>Avenir Next LT Pro</vt:lpstr>
      <vt:lpstr>Bierstadt</vt:lpstr>
      <vt:lpstr>Bierstadt Display</vt:lpstr>
      <vt:lpstr>Calibri</vt:lpstr>
      <vt:lpstr>Open Sans</vt:lpstr>
      <vt:lpstr>Sabon Next LT</vt:lpstr>
      <vt:lpstr>Verdana</vt:lpstr>
      <vt:lpstr>Wingdings</vt:lpstr>
      <vt:lpstr>LuminousVTI</vt:lpstr>
      <vt:lpstr>Les 8</vt:lpstr>
      <vt:lpstr>SYNONIEMEN</vt:lpstr>
      <vt:lpstr>Presentazione standard di PowerPoint</vt:lpstr>
      <vt:lpstr>Dubbele matrix</vt:lpstr>
      <vt:lpstr> Die wisselwerking zie je terug in veel bijvoeglijk naamwoorden </vt:lpstr>
      <vt:lpstr>Presentazione standard di PowerPoint</vt:lpstr>
      <vt:lpstr>Presentazione standard di PowerPoint</vt:lpstr>
      <vt:lpstr>Presentazione standard di PowerPoint</vt:lpstr>
      <vt:lpstr>Registerverschillen </vt:lpstr>
      <vt:lpstr>Ook in vaktaal wordt veel met synonymie – vooral op basis van leenwoorden – gewerkt  </vt:lpstr>
      <vt:lpstr>Nog synoniemen</vt:lpstr>
      <vt:lpstr>MEISJESTAAL </vt:lpstr>
      <vt:lpstr>Vaccinatiepas voor café geen discriminatie (NRC) 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8</dc:title>
  <dc:creator>GENTILE PAOLA</dc:creator>
  <cp:lastModifiedBy>GENTILE PAOLA</cp:lastModifiedBy>
  <cp:revision>66</cp:revision>
  <cp:lastPrinted>2023-01-12T09:09:01Z</cp:lastPrinted>
  <dcterms:created xsi:type="dcterms:W3CDTF">2023-01-08T16:05:20Z</dcterms:created>
  <dcterms:modified xsi:type="dcterms:W3CDTF">2023-01-12T09:40:54Z</dcterms:modified>
</cp:coreProperties>
</file>