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2"/>
  </p:notesMasterIdLst>
  <p:sldIdLst>
    <p:sldId id="447" r:id="rId2"/>
    <p:sldId id="451" r:id="rId3"/>
    <p:sldId id="420" r:id="rId4"/>
    <p:sldId id="452" r:id="rId5"/>
    <p:sldId id="424" r:id="rId6"/>
    <p:sldId id="453" r:id="rId7"/>
    <p:sldId id="422" r:id="rId8"/>
    <p:sldId id="423" r:id="rId9"/>
    <p:sldId id="459" r:id="rId10"/>
    <p:sldId id="425" r:id="rId11"/>
    <p:sldId id="455" r:id="rId12"/>
    <p:sldId id="385" r:id="rId13"/>
    <p:sldId id="444" r:id="rId14"/>
    <p:sldId id="386" r:id="rId15"/>
    <p:sldId id="456" r:id="rId16"/>
    <p:sldId id="457" r:id="rId17"/>
    <p:sldId id="445" r:id="rId18"/>
    <p:sldId id="454" r:id="rId19"/>
    <p:sldId id="446" r:id="rId20"/>
    <p:sldId id="401" r:id="rId21"/>
    <p:sldId id="429" r:id="rId22"/>
    <p:sldId id="402" r:id="rId23"/>
    <p:sldId id="431" r:id="rId24"/>
    <p:sldId id="403" r:id="rId25"/>
    <p:sldId id="390" r:id="rId26"/>
    <p:sldId id="408" r:id="rId27"/>
    <p:sldId id="406" r:id="rId28"/>
    <p:sldId id="407" r:id="rId29"/>
    <p:sldId id="391" r:id="rId30"/>
    <p:sldId id="410" r:id="rId31"/>
    <p:sldId id="320" r:id="rId32"/>
    <p:sldId id="319" r:id="rId33"/>
    <p:sldId id="411" r:id="rId34"/>
    <p:sldId id="437" r:id="rId35"/>
    <p:sldId id="438" r:id="rId36"/>
    <p:sldId id="439" r:id="rId37"/>
    <p:sldId id="440" r:id="rId38"/>
    <p:sldId id="441" r:id="rId39"/>
    <p:sldId id="442" r:id="rId40"/>
    <p:sldId id="443" r:id="rId41"/>
    <p:sldId id="458" r:id="rId42"/>
    <p:sldId id="448" r:id="rId43"/>
    <p:sldId id="322" r:id="rId44"/>
    <p:sldId id="323" r:id="rId45"/>
    <p:sldId id="324" r:id="rId46"/>
    <p:sldId id="325" r:id="rId47"/>
    <p:sldId id="326" r:id="rId48"/>
    <p:sldId id="395" r:id="rId49"/>
    <p:sldId id="400" r:id="rId50"/>
    <p:sldId id="449" r:id="rId51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689"/>
  </p:normalViewPr>
  <p:slideViewPr>
    <p:cSldViewPr snapToGrid="0" snapToObjects="1">
      <p:cViewPr varScale="1">
        <p:scale>
          <a:sx n="64" d="100"/>
          <a:sy n="64" d="100"/>
        </p:scale>
        <p:origin x="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7CFE5-7BB6-4C8D-8B31-0473946CB0F7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6FC0D-5C61-46EC-8690-65213FDACC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94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182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>
                <a:latin typeface="Cambria" charset="0"/>
              </a:rPr>
              <a:t>Non sempre facilmente riconoscibile in quanto espressione di una competenza implicita, procedurale non aperta all’introspezione</a:t>
            </a:r>
            <a:endParaRPr lang="it-IT">
              <a:latin typeface="Cambria" charset="0"/>
            </a:endParaRPr>
          </a:p>
          <a:p>
            <a:pPr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F625B1-EA02-9447-A357-07BCAA170519}" type="slidenum">
              <a:rPr lang="it-IT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29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>
                <a:latin typeface="Calibri" charset="0"/>
              </a:rPr>
              <a:t>gli studi all</a:t>
            </a:r>
            <a:r>
              <a:rPr lang="ja-JP" altLang="it-IT">
                <a:latin typeface="Calibri" charset="0"/>
              </a:rPr>
              <a:t>’</a:t>
            </a:r>
            <a:r>
              <a:rPr lang="it-IT">
                <a:latin typeface="Calibri" charset="0"/>
              </a:rPr>
              <a:t>epoca si concentravano sulla sua spiegazione</a:t>
            </a: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8B2446-15A2-5244-A6E6-F93A619FC205}" type="slidenum">
              <a:rPr lang="it-IT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52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3C224F-D50F-F344-9585-640C93471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DB2153-04DE-6641-96C5-93DE32509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F7243B-8FFC-8546-A02A-633B7A9C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B05429-A994-A347-92C2-EC94362A7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D96416-FFE4-2545-992A-468A133CB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41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B1ADE7-C4E5-1242-B894-192E77D29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23CFB3-D6E7-1741-B574-302F586E7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1E0ED4-D2B7-F547-A31C-3BE48D9A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F3BA8-4145-094F-88C8-9118C611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5D5B24-10C5-C04F-AAFD-1106309D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6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CED599C-F53F-A141-B73C-832F1565C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F6374E-F8E0-4845-8919-61D51559A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28C339-F645-8A4C-AD41-D5346BCE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E76786-1F8D-6B4F-A117-47F70D43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A69917-A347-0443-892D-5DEE087C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95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12F6E-747A-F544-BAC7-BA82534EB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8873B7-77B7-854D-97CC-AEA21F2C9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20538E-E70E-484F-B088-D8E5DE87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2FFEB1-D9AC-BE43-8A03-23455095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CCFCB4-950F-5840-AF09-A4A79715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48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2F763A-CE4E-5441-A837-DA7441D6D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7DC05B-5A5E-7442-B399-DA9CFF454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877C00-A0AC-AB4A-AC3A-71F88362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505B6A-EA10-3942-9771-5ED3AD4F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55F434-6FDB-0046-B80B-6B0788AE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37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0E85C-B731-3B4D-BDE4-92D1C44C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0B320C-36CD-4A4C-AC01-1D50C8C1A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806012-5664-3846-963C-9CCE7C312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B41531-ACEE-954A-B6EC-CB459EAE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892155-304B-DB40-896B-57E0D436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A75F5C-6718-2B41-A7F5-64EB8C91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49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27CA5-223F-BF4F-992B-A141F531C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252517-C161-CD4A-83D1-C300533DC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072339-DCD6-DD40-9D46-F1D6A4C74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745D9E-A6A0-4943-ACAC-4F664CA6A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CEFDBD-63FA-7146-9384-4F241816E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969680-FC0B-F54B-B286-A70AC34AB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D6AC2D-2C0B-604C-8ED9-B4CD9E8DF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91A2B9C-1DE9-A243-B539-4C44677E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97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BAF27-4897-3942-8C50-74E8FE199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783121E-8A89-4B48-A28E-15B2151B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193549-0F9D-4447-8D79-E6A9098D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672592-DA58-A84E-8119-892AEAFD5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24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7A65E59-7DEB-D84B-B6CD-55311B23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7FAF287-E814-A548-B4CF-1891B03E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0801C22-687E-764A-9F1F-33B68D440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18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FAE9F-3958-F846-9C0A-4B8EB9C52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FF752A-A089-BD43-9E1C-94E04E366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8F15558-8446-9945-AEF3-8B08A885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E5A65A-9903-8E41-9695-598372F37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1898CC-5D0A-424C-B6BF-05A6E77F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A67501-BA41-CC4F-9E04-2D3CA1F2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9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BB8D6F-130C-8C48-B01A-77A34D97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98B69E-B7C7-9445-8D8C-AC07293B1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09838B-D4CD-EC4A-A754-8B3F6B113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9534F1F-2A51-DD41-8198-CDB46BC4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F5EF09-9999-B743-BEC3-5F6526AED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8B7F70-D473-2C43-84E3-66EE7216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1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8293BE3-AAAA-0442-83E7-57D8F338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2DAA52-B740-D74F-B059-D288A5B12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AD2EB9-C21F-6644-9AAD-ADD59ECE2E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7EEE-0B5E-7340-9798-B2E1F08C9E99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78C30E-3D9E-ED43-B9C8-EFCBA78FE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FE3AF2-3595-D744-9088-71E7E4489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44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8" name="Rectangle 3"/>
          <p:cNvSpPr>
            <a:spLocks noChangeArrowheads="1"/>
          </p:cNvSpPr>
          <p:nvPr/>
        </p:nvSpPr>
        <p:spPr bwMode="auto">
          <a:xfrm>
            <a:off x="1523998" y="2030693"/>
            <a:ext cx="9144002" cy="249299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524000" y="2030693"/>
            <a:ext cx="9144001" cy="1292662"/>
          </a:xfrm>
          <a:prstGeom prst="rect">
            <a:avLst/>
          </a:prstGeom>
          <a:solidFill>
            <a:schemeClr val="accent2">
              <a:lumMod val="40000"/>
              <a:lumOff val="60000"/>
              <a:alpha val="89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dirty="0"/>
              <a:t>Modelli di </a:t>
            </a:r>
            <a:r>
              <a:rPr lang="it-IT" sz="2600" dirty="0" smtClean="0"/>
              <a:t>interpretazione</a:t>
            </a:r>
          </a:p>
          <a:p>
            <a:pPr algn="ctr"/>
            <a:r>
              <a:rPr lang="it-IT" sz="2600" dirty="0" smtClean="0"/>
              <a:t>Strategie in Traduzione </a:t>
            </a:r>
            <a:r>
              <a:rPr lang="it-IT" sz="2600" smtClean="0"/>
              <a:t>e Interpretazione</a:t>
            </a:r>
            <a:endParaRPr lang="it-IT" sz="2600" dirty="0"/>
          </a:p>
          <a:p>
            <a:pPr algn="ctr"/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5314" y="5667376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523999" y="3323356"/>
            <a:ext cx="9144001" cy="1200329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2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it-IT" sz="2400" dirty="0">
              <a:latin typeface="Calibri" pitchFamily="-1" charset="0"/>
            </a:endParaRPr>
          </a:p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15-12-2022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121400" y="5334001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20291" y="486669"/>
            <a:ext cx="64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Laurea Magistrale in Traduzione Specialistica e Interpretazione di Conferenza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208427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719FBA-709B-6A48-A8ED-F8E7262FAC87}"/>
              </a:ext>
            </a:extLst>
          </p:cNvPr>
          <p:cNvSpPr txBox="1"/>
          <p:nvPr/>
        </p:nvSpPr>
        <p:spPr>
          <a:xfrm>
            <a:off x="1638300" y="1938108"/>
            <a:ext cx="9258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Riccardi A. 2003 </a:t>
            </a:r>
            <a:r>
              <a:rPr lang="it-IT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Dalla Traduzione all’Interpretazione. Studi di interpretazione simultanea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memoria e modello Moser v. pp. 143-150; 152-155</a:t>
            </a:r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1055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1170" y="482145"/>
            <a:ext cx="955683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Daniel </a:t>
            </a:r>
            <a:r>
              <a:rPr lang="it-IT" sz="2800" dirty="0" err="1"/>
              <a:t>Gile</a:t>
            </a:r>
            <a:r>
              <a:rPr lang="it-IT" sz="2800" dirty="0"/>
              <a:t> </a:t>
            </a:r>
          </a:p>
          <a:p>
            <a:r>
              <a:rPr lang="it-IT" sz="2800" i="1" dirty="0" err="1"/>
              <a:t>modèle</a:t>
            </a:r>
            <a:r>
              <a:rPr lang="it-IT" sz="2800" dirty="0"/>
              <a:t> </a:t>
            </a:r>
            <a:r>
              <a:rPr lang="it-IT" sz="2800" i="1" dirty="0"/>
              <a:t>d’</a:t>
            </a:r>
            <a:r>
              <a:rPr lang="it-IT" sz="2800" i="1" dirty="0" err="1"/>
              <a:t>efforts</a:t>
            </a:r>
            <a:r>
              <a:rPr lang="it-IT" sz="2800" i="1" dirty="0"/>
              <a:t>/</a:t>
            </a:r>
            <a:r>
              <a:rPr lang="it-IT" sz="2800" dirty="0"/>
              <a:t>teoria degli sforzi (1988, 1995, 2009) </a:t>
            </a:r>
          </a:p>
          <a:p>
            <a:r>
              <a:rPr lang="it-IT" sz="2800" dirty="0"/>
              <a:t>modello della ripartizione delle risorse</a:t>
            </a:r>
          </a:p>
          <a:p>
            <a:endParaRPr lang="it-IT" sz="2800" dirty="0"/>
          </a:p>
          <a:p>
            <a:r>
              <a:rPr lang="it-IT" sz="2800" dirty="0"/>
              <a:t>Lo sforzo cognitivo richiesto da un’attività complessa come l’IS può essere maggiore delle risorse mentali disponibili</a:t>
            </a:r>
          </a:p>
          <a:p>
            <a:endParaRPr lang="it-IT" sz="2800" dirty="0"/>
          </a:p>
          <a:p>
            <a:r>
              <a:rPr lang="it-IT" sz="2800" dirty="0"/>
              <a:t>ipotizza il concorso di tre ‘</a:t>
            </a:r>
            <a:r>
              <a:rPr lang="it-IT" sz="2800" i="1" dirty="0" err="1"/>
              <a:t>efforts</a:t>
            </a:r>
            <a:r>
              <a:rPr lang="it-IT" sz="2800" dirty="0"/>
              <a:t>’ a cui si aggiunge quello di coordinamento delle diverse operazioni</a:t>
            </a:r>
          </a:p>
          <a:p>
            <a:endParaRPr lang="it-IT" sz="2800" dirty="0"/>
          </a:p>
          <a:p>
            <a:r>
              <a:rPr lang="it-IT" sz="2800" b="1" dirty="0"/>
              <a:t>sforzi cognitivi </a:t>
            </a:r>
          </a:p>
          <a:p>
            <a:r>
              <a:rPr lang="it-IT" sz="2800" dirty="0"/>
              <a:t>la loro ripartizione è fondamentale per la buona riuscita dell’interpretazione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90428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66158" y="898057"/>
            <a:ext cx="9701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i="1" dirty="0"/>
          </a:p>
          <a:p>
            <a:r>
              <a:rPr lang="it-IT" sz="2800" dirty="0"/>
              <a:t>elaborato inizialmente per l’IS </a:t>
            </a:r>
          </a:p>
          <a:p>
            <a:endParaRPr lang="it-IT" sz="2800" dirty="0"/>
          </a:p>
          <a:p>
            <a:r>
              <a:rPr lang="it-IT" sz="2800" dirty="0"/>
              <a:t>modificato per essere applicato anche all’IC nonché ad altre forme di interpretazione e traduzione </a:t>
            </a:r>
          </a:p>
          <a:p>
            <a:endParaRPr lang="it-IT" sz="2800" dirty="0"/>
          </a:p>
          <a:p>
            <a:r>
              <a:rPr lang="it-IT" sz="2800" dirty="0" err="1"/>
              <a:t>Gile</a:t>
            </a:r>
            <a:r>
              <a:rPr lang="it-IT" sz="2800" dirty="0"/>
              <a:t> non illustra le fasi del processo interpretativo</a:t>
            </a:r>
          </a:p>
          <a:p>
            <a:endParaRPr lang="it-IT" sz="2800" dirty="0"/>
          </a:p>
          <a:p>
            <a:r>
              <a:rPr lang="it-IT" sz="2800" dirty="0"/>
              <a:t>vuole spiegare le cause di possibili errori o difetti di un’interpretazione </a:t>
            </a:r>
          </a:p>
        </p:txBody>
      </p:sp>
    </p:spTree>
    <p:extLst>
      <p:ext uri="{BB962C8B-B14F-4D97-AF65-F5344CB8AC3E}">
        <p14:creationId xmlns:p14="http://schemas.microsoft.com/office/powerpoint/2010/main" val="277024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AE6855C-7C49-004A-964C-EA4562FA882A}"/>
              </a:ext>
            </a:extLst>
          </p:cNvPr>
          <p:cNvSpPr txBox="1"/>
          <p:nvPr/>
        </p:nvSpPr>
        <p:spPr>
          <a:xfrm>
            <a:off x="1621767" y="1627381"/>
            <a:ext cx="81531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/>
              <a:t>Gile</a:t>
            </a:r>
            <a:r>
              <a:rPr lang="it-IT" sz="2800" dirty="0"/>
              <a:t> </a:t>
            </a:r>
          </a:p>
          <a:p>
            <a:endParaRPr lang="it-IT" sz="2800" dirty="0"/>
          </a:p>
          <a:p>
            <a:r>
              <a:rPr lang="it-IT" sz="2800" dirty="0"/>
              <a:t>lo sforzo cognitivo richiesto da un’attività complessa come l’IS può essere maggiore delle risorse mentali disponibili all’interprete</a:t>
            </a:r>
          </a:p>
          <a:p>
            <a:endParaRPr lang="it-IT" sz="2800" dirty="0"/>
          </a:p>
          <a:p>
            <a:r>
              <a:rPr lang="it-IT" sz="2800" dirty="0"/>
              <a:t>ipotizza il concorso </a:t>
            </a:r>
            <a:r>
              <a:rPr lang="it-IT" sz="2800" dirty="0" smtClean="0"/>
              <a:t>di</a:t>
            </a:r>
            <a:r>
              <a:rPr lang="it-IT" sz="2800" dirty="0"/>
              <a:t> </a:t>
            </a:r>
            <a:r>
              <a:rPr lang="it-IT" sz="2800" dirty="0" smtClean="0"/>
              <a:t>quattro </a:t>
            </a:r>
            <a:r>
              <a:rPr lang="it-IT" sz="2800" dirty="0"/>
              <a:t>sforzi cognitivi la cui ripartizione è fondamentale per la buona riuscita dell’interpretazione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498868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21102" y="882050"/>
            <a:ext cx="108175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/>
          </a:p>
          <a:p>
            <a:r>
              <a:rPr lang="it-IT" sz="2800" dirty="0"/>
              <a:t>‘</a:t>
            </a:r>
            <a:r>
              <a:rPr lang="it-IT" sz="2800" i="1" dirty="0" err="1"/>
              <a:t>efforts</a:t>
            </a:r>
            <a:r>
              <a:rPr lang="it-IT" sz="2800" dirty="0"/>
              <a:t>’</a:t>
            </a:r>
          </a:p>
          <a:p>
            <a:endParaRPr lang="it-IT" sz="2800" dirty="0"/>
          </a:p>
          <a:p>
            <a:r>
              <a:rPr lang="it-IT" sz="2800" dirty="0"/>
              <a:t>mette in evidenza lo sforzo compiuto per dirigere la propria attenzione su compiti cognitivi diversi (</a:t>
            </a:r>
            <a:r>
              <a:rPr lang="it-IT" sz="2800" dirty="0" err="1"/>
              <a:t>Gile</a:t>
            </a:r>
            <a:r>
              <a:rPr lang="it-IT" sz="2800" dirty="0"/>
              <a:t> 1988) </a:t>
            </a:r>
          </a:p>
          <a:p>
            <a:endParaRPr lang="it-IT" sz="2800" dirty="0"/>
          </a:p>
          <a:p>
            <a:r>
              <a:rPr lang="it-IT" sz="2800" dirty="0"/>
              <a:t>percezione del TP</a:t>
            </a:r>
          </a:p>
          <a:p>
            <a:r>
              <a:rPr lang="it-IT" sz="2800" dirty="0"/>
              <a:t>la produzione del TI </a:t>
            </a:r>
          </a:p>
          <a:p>
            <a:r>
              <a:rPr lang="it-IT" sz="2800" dirty="0"/>
              <a:t>operazioni di memorizzazione o di richiamo dalla memoria</a:t>
            </a:r>
          </a:p>
          <a:p>
            <a:r>
              <a:rPr lang="it-IT" sz="2800" dirty="0"/>
              <a:t>coordinamento</a:t>
            </a:r>
          </a:p>
        </p:txBody>
      </p:sp>
    </p:spTree>
    <p:extLst>
      <p:ext uri="{BB962C8B-B14F-4D97-AF65-F5344CB8AC3E}">
        <p14:creationId xmlns:p14="http://schemas.microsoft.com/office/powerpoint/2010/main" val="371822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1539434" y="1286037"/>
            <a:ext cx="916714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000" dirty="0" err="1">
                <a:ea typeface="MS Mincho" charset="0"/>
                <a:cs typeface="Times New Roman" charset="0"/>
              </a:rPr>
              <a:t>Gile</a:t>
            </a:r>
            <a:r>
              <a:rPr lang="it-IT" sz="3000" dirty="0">
                <a:ea typeface="MS Mincho" charset="0"/>
                <a:cs typeface="Times New Roman" charset="0"/>
              </a:rPr>
              <a:t> (1995) parla di  </a:t>
            </a:r>
            <a:r>
              <a:rPr lang="it-IT" sz="3000" b="1" dirty="0">
                <a:ea typeface="MS Mincho" charset="0"/>
                <a:cs typeface="Times New Roman" charset="0"/>
              </a:rPr>
              <a:t>coping </a:t>
            </a:r>
            <a:r>
              <a:rPr lang="it-IT" sz="3000" b="1" dirty="0" err="1">
                <a:ea typeface="MS Mincho" charset="0"/>
                <a:cs typeface="Times New Roman" charset="0"/>
              </a:rPr>
              <a:t>tactics</a:t>
            </a:r>
            <a:r>
              <a:rPr lang="it-IT" sz="3000" dirty="0">
                <a:ea typeface="MS Mincho" charset="0"/>
                <a:cs typeface="Times New Roman" charset="0"/>
              </a:rPr>
              <a:t> </a:t>
            </a:r>
          </a:p>
          <a:p>
            <a:pPr eaLnBrk="1" hangingPunct="1"/>
            <a:r>
              <a:rPr lang="it-IT" sz="3000" dirty="0">
                <a:ea typeface="MS Mincho" charset="0"/>
                <a:cs typeface="Times New Roman" charset="0"/>
              </a:rPr>
              <a:t>p</a:t>
            </a:r>
            <a:r>
              <a:rPr lang="it-IT" sz="3000" dirty="0" smtClean="0">
                <a:ea typeface="MS Mincho" charset="0"/>
                <a:cs typeface="Times New Roman" charset="0"/>
              </a:rPr>
              <a:t>er </a:t>
            </a:r>
            <a:r>
              <a:rPr lang="it-IT" sz="3000" dirty="0">
                <a:ea typeface="MS Mincho" charset="0"/>
                <a:cs typeface="Times New Roman" charset="0"/>
              </a:rPr>
              <a:t>prevenire o ridurre danno quando si presentano elementi o situazioni di difficoltà durante l’interpretazione</a:t>
            </a:r>
          </a:p>
          <a:p>
            <a:pPr eaLnBrk="1" hangingPunct="1"/>
            <a:endParaRPr lang="it-IT" sz="3000" dirty="0">
              <a:ea typeface="MS Mincho" charset="0"/>
              <a:cs typeface="Times New Roman" charset="0"/>
            </a:endParaRPr>
          </a:p>
          <a:p>
            <a:r>
              <a:rPr lang="it-IT" sz="3000" dirty="0">
                <a:ea typeface="MS Mincho" charset="0"/>
                <a:cs typeface="Times New Roman" charset="0"/>
              </a:rPr>
              <a:t>quando le conoscenze sono insufficienti/inadeguate per affrontare la situazione interpretativa </a:t>
            </a:r>
          </a:p>
          <a:p>
            <a:pPr eaLnBrk="1" hangingPunct="1"/>
            <a:endParaRPr lang="it-IT" sz="3000" dirty="0" smtClean="0"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3000" dirty="0" smtClean="0">
                <a:ea typeface="MS Mincho" charset="0"/>
                <a:cs typeface="Times New Roman" charset="0"/>
              </a:rPr>
              <a:t>tattiche </a:t>
            </a:r>
            <a:r>
              <a:rPr lang="it-IT" sz="3000" dirty="0">
                <a:ea typeface="MS Mincho" charset="0"/>
                <a:cs typeface="Times New Roman" charset="0"/>
              </a:rPr>
              <a:t>per far fronte alla situazione, in particolare in presenza di un sovraccarico cognitivo</a:t>
            </a:r>
          </a:p>
          <a:p>
            <a:pPr eaLnBrk="1" hangingPunct="1"/>
            <a:endParaRPr lang="it-IT" sz="3000" dirty="0">
              <a:ea typeface="MS Mincho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1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2F62F3-C2EA-4AFB-56EF-03BA4DD57855}"/>
              </a:ext>
            </a:extLst>
          </p:cNvPr>
          <p:cNvSpPr txBox="1"/>
          <p:nvPr/>
        </p:nvSpPr>
        <p:spPr>
          <a:xfrm>
            <a:off x="1288473" y="1745684"/>
            <a:ext cx="931025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La loro applicazione produce un dispendio aggiuntivo di risorse </a:t>
            </a:r>
            <a:r>
              <a:rPr lang="it-IT" sz="2800" dirty="0" smtClean="0"/>
              <a:t>rischio </a:t>
            </a:r>
            <a:r>
              <a:rPr lang="it-IT" sz="2800" dirty="0"/>
              <a:t>di una loro saturazione</a:t>
            </a:r>
          </a:p>
          <a:p>
            <a:endParaRPr lang="it-IT" sz="2800" dirty="0"/>
          </a:p>
          <a:p>
            <a:r>
              <a:rPr lang="it-IT" sz="2800" dirty="0"/>
              <a:t>Parafrasi, generalizzazione, omissioni deliberate, consultare un glossario o documenti, </a:t>
            </a:r>
            <a:r>
              <a:rPr lang="it-IT" sz="2800" dirty="0" smtClean="0"/>
              <a:t>ricorrere al </a:t>
            </a:r>
            <a:r>
              <a:rPr lang="it-IT" sz="2800" dirty="0"/>
              <a:t>collega </a:t>
            </a:r>
          </a:p>
          <a:p>
            <a:endParaRPr lang="it-IT" sz="2800" dirty="0"/>
          </a:p>
          <a:p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0037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31343"/>
            <a:ext cx="10515600" cy="1325563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Le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tattiche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sono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scelte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in  base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delle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priorità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o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leggi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:</a:t>
            </a:r>
            <a:endParaRPr lang="it-IT" sz="28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43023" y="2207589"/>
            <a:ext cx="10515600" cy="339455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000" dirty="0">
                <a:ea typeface="ＭＳ Ｐゴシック" charset="0"/>
                <a:cs typeface="ＭＳ Ｐゴシック" charset="0"/>
              </a:rPr>
              <a:t>Massimo </a:t>
            </a:r>
            <a:r>
              <a:rPr lang="en-GB" sz="3000" dirty="0" err="1" smtClean="0">
                <a:ea typeface="ＭＳ Ｐゴシック" charset="0"/>
                <a:cs typeface="ＭＳ Ｐゴシック" charset="0"/>
              </a:rPr>
              <a:t>recupero</a:t>
            </a:r>
            <a:r>
              <a:rPr lang="en-GB" sz="3000" dirty="0" smtClean="0">
                <a:ea typeface="ＭＳ Ｐゴシック" charset="0"/>
                <a:cs typeface="ＭＳ Ｐゴシック" charset="0"/>
              </a:rPr>
              <a:t> 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delle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informazioni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 </a:t>
            </a:r>
          </a:p>
          <a:p>
            <a:pPr eaLnBrk="1" hangingPunct="1"/>
            <a:r>
              <a:rPr lang="en-GB" sz="3000" dirty="0">
                <a:ea typeface="ＭＳ Ｐゴシック" charset="0"/>
                <a:cs typeface="ＭＳ Ｐゴシック" charset="0"/>
              </a:rPr>
              <a:t>Minima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interferenza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cognitive di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altri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segmenti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/>
            <a:r>
              <a:rPr lang="en-GB" sz="3000" dirty="0">
                <a:ea typeface="ＭＳ Ｐゴシック" charset="0"/>
                <a:cs typeface="ＭＳ Ｐゴシック" charset="0"/>
              </a:rPr>
              <a:t>Massimo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impatto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comunicativo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 rispetto alle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aspettative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dell’oratore</a:t>
            </a:r>
            <a:endParaRPr lang="en-GB" sz="3000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sz="3000" dirty="0" err="1">
                <a:ea typeface="ＭＳ Ｐゴシック" charset="0"/>
                <a:cs typeface="ＭＳ Ｐゴシック" charset="0"/>
              </a:rPr>
              <a:t>Legge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del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minimo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sforzo</a:t>
            </a:r>
            <a:endParaRPr lang="en-GB" sz="3000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 sz="3000" dirty="0" err="1">
                <a:ea typeface="ＭＳ Ｐゴシック" charset="0"/>
                <a:cs typeface="ＭＳ Ｐゴシック" charset="0"/>
              </a:rPr>
              <a:t>Legge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di auto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protezione</a:t>
            </a:r>
            <a:endParaRPr lang="en-GB" sz="30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98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719FBA-709B-6A48-A8ED-F8E7262FAC87}"/>
              </a:ext>
            </a:extLst>
          </p:cNvPr>
          <p:cNvSpPr txBox="1"/>
          <p:nvPr/>
        </p:nvSpPr>
        <p:spPr>
          <a:xfrm>
            <a:off x="1638300" y="1085850"/>
            <a:ext cx="9258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Riccardi A. 2003 </a:t>
            </a:r>
            <a:r>
              <a:rPr lang="it-IT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Dalla Traduzione all’Interpretazione. Studi di interpretazione simultanea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Milano, LED; </a:t>
            </a:r>
            <a:r>
              <a:rPr lang="it-IT" sz="2800" dirty="0" err="1"/>
              <a:t>Gile</a:t>
            </a:r>
            <a:r>
              <a:rPr lang="it-IT" sz="2800" dirty="0"/>
              <a:t> e modello degli sforzi v. pp. </a:t>
            </a:r>
            <a:r>
              <a:rPr lang="it-IT" sz="2800" dirty="0" smtClean="0"/>
              <a:t>161-166</a:t>
            </a:r>
          </a:p>
          <a:p>
            <a:endParaRPr lang="it-IT" sz="2800" dirty="0"/>
          </a:p>
          <a:p>
            <a:r>
              <a:rPr lang="it-IT" sz="2800" dirty="0" err="1"/>
              <a:t>Gile</a:t>
            </a:r>
            <a:r>
              <a:rPr lang="it-IT" sz="2800" dirty="0"/>
              <a:t> Daniel 2002/1997 “Conference </a:t>
            </a:r>
            <a:r>
              <a:rPr lang="it-IT" sz="2800" dirty="0" err="1"/>
              <a:t>Interpreting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a Cognitive Management </a:t>
            </a:r>
            <a:r>
              <a:rPr lang="it-IT" sz="2800" dirty="0" err="1" smtClean="0"/>
              <a:t>Problem</a:t>
            </a:r>
            <a:r>
              <a:rPr lang="it-IT" sz="2800" dirty="0" smtClean="0"/>
              <a:t>” in </a:t>
            </a:r>
            <a:r>
              <a:rPr lang="it-IT" sz="2800" dirty="0"/>
              <a:t>Franz </a:t>
            </a:r>
            <a:r>
              <a:rPr lang="it-IT" sz="2800" dirty="0" err="1"/>
              <a:t>Pöchhacker</a:t>
            </a:r>
            <a:r>
              <a:rPr lang="it-IT" sz="2800" dirty="0"/>
              <a:t>, Miriam </a:t>
            </a:r>
            <a:r>
              <a:rPr lang="it-IT" sz="2800" dirty="0" err="1"/>
              <a:t>Shlesinger</a:t>
            </a:r>
            <a:r>
              <a:rPr lang="it-IT" sz="2800" dirty="0"/>
              <a:t> (</a:t>
            </a:r>
            <a:r>
              <a:rPr lang="it-IT" sz="2800" dirty="0" err="1"/>
              <a:t>eds</a:t>
            </a:r>
            <a:r>
              <a:rPr lang="it-IT" sz="2800" dirty="0"/>
              <a:t>.) The </a:t>
            </a:r>
            <a:r>
              <a:rPr lang="it-IT" sz="2800" dirty="0" err="1"/>
              <a:t>Interpreting</a:t>
            </a:r>
            <a:r>
              <a:rPr lang="it-IT" sz="2800" dirty="0"/>
              <a:t> </a:t>
            </a:r>
            <a:r>
              <a:rPr lang="it-IT" sz="2800" dirty="0" err="1"/>
              <a:t>Studies</a:t>
            </a:r>
            <a:r>
              <a:rPr lang="it-IT" sz="2800" dirty="0"/>
              <a:t> Reader,</a:t>
            </a:r>
          </a:p>
          <a:p>
            <a:r>
              <a:rPr lang="en-GB" sz="2800" dirty="0"/>
              <a:t>London and New York: Routledge, </a:t>
            </a:r>
            <a:r>
              <a:rPr lang="en-GB" sz="2800" dirty="0" smtClean="0"/>
              <a:t>162-176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92080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C32D9F-2198-FDA4-3EB4-9E09C297002F}"/>
              </a:ext>
            </a:extLst>
          </p:cNvPr>
          <p:cNvSpPr txBox="1"/>
          <p:nvPr/>
        </p:nvSpPr>
        <p:spPr>
          <a:xfrm>
            <a:off x="2272146" y="1593273"/>
            <a:ext cx="7342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/>
              <a:t>Strategie</a:t>
            </a:r>
            <a:r>
              <a:rPr lang="en-GB" sz="3200" dirty="0"/>
              <a:t>  in </a:t>
            </a:r>
            <a:r>
              <a:rPr lang="en-GB" sz="3200" dirty="0" err="1"/>
              <a:t>traduzione</a:t>
            </a:r>
            <a:r>
              <a:rPr lang="en-GB" sz="3200" dirty="0"/>
              <a:t> e </a:t>
            </a:r>
            <a:r>
              <a:rPr lang="en-GB" sz="3200" dirty="0" err="1"/>
              <a:t>interpretazione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0505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2763F6B-A00B-D98B-6B25-D65883535457}"/>
              </a:ext>
            </a:extLst>
          </p:cNvPr>
          <p:cNvSpPr txBox="1"/>
          <p:nvPr/>
        </p:nvSpPr>
        <p:spPr>
          <a:xfrm>
            <a:off x="775855" y="1368163"/>
            <a:ext cx="1076498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Modelli</a:t>
            </a:r>
          </a:p>
          <a:p>
            <a:r>
              <a:rPr lang="it-IT" sz="2800" dirty="0"/>
              <a:t>Sono un’istantanea di una  teoria per  illustrare un fenomeno complesso  </a:t>
            </a:r>
          </a:p>
          <a:p>
            <a:endParaRPr lang="it-IT" sz="2800" dirty="0"/>
          </a:p>
          <a:p>
            <a:r>
              <a:rPr lang="it-IT" sz="2800" dirty="0"/>
              <a:t>sono proposte perfettibili</a:t>
            </a:r>
          </a:p>
          <a:p>
            <a:r>
              <a:rPr lang="it-IT" sz="2800" dirty="0"/>
              <a:t>strumenti utili  nella ricerca</a:t>
            </a:r>
          </a:p>
          <a:p>
            <a:endParaRPr lang="it-IT" sz="2800" dirty="0"/>
          </a:p>
          <a:p>
            <a:r>
              <a:rPr lang="it-IT" sz="2800" dirty="0"/>
              <a:t>rappresentazioni schematiche, diagrammi di flusso, fasi successive di un processo</a:t>
            </a:r>
          </a:p>
          <a:p>
            <a:pPr algn="ctr"/>
            <a:r>
              <a:rPr lang="it-IT" sz="2800" dirty="0"/>
              <a:t>IS</a:t>
            </a:r>
          </a:p>
          <a:p>
            <a:r>
              <a:rPr lang="it-IT" sz="2800" dirty="0"/>
              <a:t>interazione di numerose variabili</a:t>
            </a:r>
          </a:p>
          <a:p>
            <a:r>
              <a:rPr lang="it-IT" sz="2800" dirty="0"/>
              <a:t>cognitive, linguistiche e sociali </a:t>
            </a:r>
          </a:p>
        </p:txBody>
      </p:sp>
    </p:spTree>
    <p:extLst>
      <p:ext uri="{BB962C8B-B14F-4D97-AF65-F5344CB8AC3E}">
        <p14:creationId xmlns:p14="http://schemas.microsoft.com/office/powerpoint/2010/main" val="3368789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79419" y="1942757"/>
            <a:ext cx="85105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Finalità</a:t>
            </a:r>
            <a:r>
              <a:rPr lang="en-GB" sz="2800" dirty="0"/>
              <a:t> </a:t>
            </a:r>
            <a:r>
              <a:rPr lang="en-GB" sz="2800" dirty="0" err="1"/>
              <a:t>comune</a:t>
            </a:r>
            <a:r>
              <a:rPr lang="en-GB" sz="2800" dirty="0"/>
              <a:t> di </a:t>
            </a:r>
            <a:r>
              <a:rPr lang="en-GB" sz="2800" dirty="0" err="1"/>
              <a:t>traduzione</a:t>
            </a:r>
            <a:r>
              <a:rPr lang="en-GB" sz="2800" dirty="0"/>
              <a:t> e </a:t>
            </a:r>
            <a:r>
              <a:rPr lang="en-GB" sz="2800" dirty="0" err="1"/>
              <a:t>interpretazione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err="1"/>
              <a:t>attività</a:t>
            </a:r>
            <a:r>
              <a:rPr lang="en-GB" sz="2800" dirty="0"/>
              <a:t> </a:t>
            </a:r>
            <a:r>
              <a:rPr lang="en-GB" sz="2800" dirty="0" err="1"/>
              <a:t>comunicative</a:t>
            </a:r>
            <a:r>
              <a:rPr lang="en-GB" sz="2800" dirty="0"/>
              <a:t> </a:t>
            </a:r>
            <a:r>
              <a:rPr lang="en-GB" sz="2800" dirty="0" err="1"/>
              <a:t>interlinguistiche</a:t>
            </a:r>
            <a:r>
              <a:rPr lang="en-GB" sz="2800" dirty="0"/>
              <a:t> orientate verso un </a:t>
            </a:r>
            <a:r>
              <a:rPr lang="en-GB" sz="2800" dirty="0" err="1"/>
              <a:t>obiettivo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err="1"/>
              <a:t>mirano</a:t>
            </a:r>
            <a:r>
              <a:rPr lang="en-GB" sz="2800" dirty="0"/>
              <a:t> a </a:t>
            </a:r>
            <a:r>
              <a:rPr lang="en-GB" sz="2800" dirty="0" err="1"/>
              <a:t>trasferire</a:t>
            </a:r>
            <a:r>
              <a:rPr lang="en-GB" sz="2800" dirty="0"/>
              <a:t> un </a:t>
            </a:r>
            <a:r>
              <a:rPr lang="en-GB" sz="2800" dirty="0" err="1"/>
              <a:t>messaggio</a:t>
            </a:r>
            <a:r>
              <a:rPr lang="en-GB" sz="2800" dirty="0"/>
              <a:t>/testo da </a:t>
            </a:r>
            <a:r>
              <a:rPr lang="en-GB" sz="2800" dirty="0" err="1"/>
              <a:t>una</a:t>
            </a:r>
            <a:r>
              <a:rPr lang="en-GB" sz="2800" dirty="0"/>
              <a:t> </a:t>
            </a:r>
          </a:p>
          <a:p>
            <a:r>
              <a:rPr lang="en-GB" sz="2800" dirty="0"/>
              <a:t>LP a </a:t>
            </a:r>
            <a:r>
              <a:rPr lang="en-GB" sz="2800" dirty="0" err="1"/>
              <a:t>una</a:t>
            </a:r>
            <a:r>
              <a:rPr lang="en-GB" sz="2800" dirty="0"/>
              <a:t> LA  in determinate </a:t>
            </a:r>
            <a:r>
              <a:rPr lang="en-GB" sz="2800" dirty="0" err="1"/>
              <a:t>circostanze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56554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3A60F9-8A9C-D549-A212-1D25B3BEA48F}"/>
              </a:ext>
            </a:extLst>
          </p:cNvPr>
          <p:cNvSpPr txBox="1"/>
          <p:nvPr/>
        </p:nvSpPr>
        <p:spPr>
          <a:xfrm>
            <a:off x="1655180" y="1828802"/>
            <a:ext cx="92944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/>
              <a:t>Strategie</a:t>
            </a:r>
            <a:endParaRPr lang="en-GB" sz="3200" dirty="0"/>
          </a:p>
          <a:p>
            <a:r>
              <a:rPr lang="en-GB" sz="3200" dirty="0"/>
              <a:t>campo di </a:t>
            </a:r>
            <a:r>
              <a:rPr lang="en-GB" sz="3200" dirty="0" err="1"/>
              <a:t>ricerca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ha </a:t>
            </a:r>
            <a:r>
              <a:rPr lang="en-GB" sz="3200" dirty="0" err="1"/>
              <a:t>segnato</a:t>
            </a:r>
            <a:r>
              <a:rPr lang="en-GB" sz="3200" dirty="0"/>
              <a:t> </a:t>
            </a:r>
            <a:r>
              <a:rPr lang="en-GB" sz="3200" dirty="0" err="1"/>
              <a:t>l’evoluzione</a:t>
            </a:r>
            <a:r>
              <a:rPr lang="en-GB" sz="3200" dirty="0"/>
              <a:t> </a:t>
            </a:r>
            <a:r>
              <a:rPr lang="en-GB" sz="3200" dirty="0" err="1"/>
              <a:t>degli</a:t>
            </a:r>
            <a:r>
              <a:rPr lang="en-GB" sz="3200" dirty="0"/>
              <a:t> </a:t>
            </a:r>
            <a:r>
              <a:rPr lang="en-GB" sz="3200" dirty="0" err="1"/>
              <a:t>studi</a:t>
            </a:r>
            <a:r>
              <a:rPr lang="en-GB" sz="3200" dirty="0"/>
              <a:t> in </a:t>
            </a:r>
            <a:r>
              <a:rPr lang="en-GB" sz="3200" dirty="0" err="1"/>
              <a:t>traduzione</a:t>
            </a:r>
            <a:r>
              <a:rPr lang="en-GB" sz="3200" dirty="0"/>
              <a:t> e </a:t>
            </a:r>
            <a:r>
              <a:rPr lang="en-GB" sz="3200" dirty="0" err="1"/>
              <a:t>interpretazione</a:t>
            </a:r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lo studio </a:t>
            </a:r>
            <a:r>
              <a:rPr lang="en-GB" sz="3200" dirty="0" err="1"/>
              <a:t>delle</a:t>
            </a:r>
            <a:r>
              <a:rPr lang="en-GB" sz="3200" dirty="0"/>
              <a:t> </a:t>
            </a:r>
            <a:r>
              <a:rPr lang="en-GB" sz="3200" dirty="0" err="1"/>
              <a:t>strategie</a:t>
            </a:r>
            <a:r>
              <a:rPr lang="en-GB" sz="3200" dirty="0"/>
              <a:t> </a:t>
            </a:r>
            <a:r>
              <a:rPr lang="en-GB" sz="3200" dirty="0" err="1"/>
              <a:t>mette</a:t>
            </a:r>
            <a:r>
              <a:rPr lang="en-GB" sz="3200" dirty="0"/>
              <a:t> in luce la </a:t>
            </a:r>
            <a:r>
              <a:rPr lang="en-GB" sz="3200" dirty="0" err="1"/>
              <a:t>relazione</a:t>
            </a:r>
            <a:r>
              <a:rPr lang="en-GB" sz="3200" dirty="0"/>
              <a:t>  </a:t>
            </a:r>
            <a:r>
              <a:rPr lang="en-GB" sz="3200" dirty="0" err="1"/>
              <a:t>esistente</a:t>
            </a:r>
            <a:r>
              <a:rPr lang="en-GB" sz="3200" dirty="0"/>
              <a:t> </a:t>
            </a:r>
            <a:r>
              <a:rPr lang="en-GB" sz="3200" dirty="0" err="1"/>
              <a:t>fra</a:t>
            </a:r>
            <a:r>
              <a:rPr lang="en-GB" sz="3200" dirty="0"/>
              <a:t> il T/DP e il T/DA</a:t>
            </a:r>
          </a:p>
        </p:txBody>
      </p:sp>
    </p:spTree>
    <p:extLst>
      <p:ext uri="{BB962C8B-B14F-4D97-AF65-F5344CB8AC3E}">
        <p14:creationId xmlns:p14="http://schemas.microsoft.com/office/powerpoint/2010/main" val="1000054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02825" y="1094477"/>
            <a:ext cx="94344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procedure, </a:t>
            </a:r>
            <a:r>
              <a:rPr lang="en-GB" sz="3200" dirty="0" err="1"/>
              <a:t>metodi</a:t>
            </a:r>
            <a:r>
              <a:rPr lang="en-GB" sz="3200" dirty="0"/>
              <a:t>, </a:t>
            </a:r>
            <a:r>
              <a:rPr lang="en-GB" sz="3200" dirty="0" err="1"/>
              <a:t>tecniche</a:t>
            </a:r>
            <a:r>
              <a:rPr lang="en-GB" sz="3200" dirty="0"/>
              <a:t>, routine,  </a:t>
            </a:r>
            <a:r>
              <a:rPr lang="en-GB" sz="3200" dirty="0" err="1"/>
              <a:t>spostamento</a:t>
            </a:r>
            <a:r>
              <a:rPr lang="en-GB" sz="3200" dirty="0"/>
              <a:t>, </a:t>
            </a:r>
            <a:r>
              <a:rPr lang="en-GB" sz="3200" dirty="0" err="1"/>
              <a:t>trasferimento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procedure, method, technique, routine, shift</a:t>
            </a:r>
          </a:p>
          <a:p>
            <a:endParaRPr lang="en-GB" sz="3200" dirty="0"/>
          </a:p>
          <a:p>
            <a:r>
              <a:rPr lang="en-GB" sz="3200" dirty="0"/>
              <a:t>termini </a:t>
            </a:r>
            <a:r>
              <a:rPr lang="en-GB" sz="3200" dirty="0" err="1"/>
              <a:t>impiegati</a:t>
            </a:r>
            <a:r>
              <a:rPr lang="en-GB" sz="3200" dirty="0"/>
              <a:t> </a:t>
            </a:r>
            <a:r>
              <a:rPr lang="en-GB" sz="3200" dirty="0" err="1"/>
              <a:t>negli</a:t>
            </a:r>
            <a:r>
              <a:rPr lang="en-GB" sz="3200" dirty="0"/>
              <a:t> </a:t>
            </a:r>
            <a:r>
              <a:rPr lang="en-GB" sz="3200" dirty="0" err="1"/>
              <a:t>studi</a:t>
            </a:r>
            <a:r>
              <a:rPr lang="en-GB" sz="3200" dirty="0"/>
              <a:t> di </a:t>
            </a:r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fino</a:t>
            </a:r>
            <a:r>
              <a:rPr lang="en-GB" sz="3200" dirty="0"/>
              <a:t> </a:t>
            </a:r>
            <a:r>
              <a:rPr lang="en-GB" sz="3200" dirty="0" err="1"/>
              <a:t>agli</a:t>
            </a:r>
            <a:r>
              <a:rPr lang="en-GB" sz="3200" dirty="0"/>
              <a:t> anni 1980 per </a:t>
            </a:r>
            <a:r>
              <a:rPr lang="en-GB" sz="3200" dirty="0" err="1"/>
              <a:t>indicare</a:t>
            </a:r>
            <a:r>
              <a:rPr lang="en-GB" sz="3200" dirty="0"/>
              <a:t> I </a:t>
            </a:r>
            <a:r>
              <a:rPr lang="en-GB" sz="3200" dirty="0" err="1"/>
              <a:t>cambiamenti</a:t>
            </a:r>
            <a:r>
              <a:rPr lang="en-GB" sz="3200" dirty="0"/>
              <a:t>, le </a:t>
            </a:r>
            <a:r>
              <a:rPr lang="en-GB" sz="3200" dirty="0" err="1"/>
              <a:t>trasformazioni</a:t>
            </a:r>
            <a:r>
              <a:rPr lang="en-GB" sz="3200" dirty="0"/>
              <a:t>, le </a:t>
            </a:r>
            <a:r>
              <a:rPr lang="en-GB" sz="3200" dirty="0" err="1"/>
              <a:t>soluzioni</a:t>
            </a:r>
            <a:r>
              <a:rPr lang="en-GB" sz="3200" dirty="0"/>
              <a:t> e le </a:t>
            </a:r>
            <a:r>
              <a:rPr lang="en-GB" sz="3200" dirty="0" err="1"/>
              <a:t>decisioni</a:t>
            </a:r>
            <a:r>
              <a:rPr lang="en-GB" sz="3200" dirty="0"/>
              <a:t> </a:t>
            </a:r>
            <a:r>
              <a:rPr lang="en-GB" sz="3200" dirty="0" err="1"/>
              <a:t>adottate</a:t>
            </a:r>
            <a:r>
              <a:rPr lang="en-GB" sz="3200" dirty="0"/>
              <a:t> </a:t>
            </a:r>
            <a:r>
              <a:rPr lang="en-GB" sz="3200" dirty="0" err="1"/>
              <a:t>dai</a:t>
            </a:r>
            <a:r>
              <a:rPr lang="en-GB" sz="3200" dirty="0"/>
              <a:t> </a:t>
            </a:r>
            <a:r>
              <a:rPr lang="en-GB" sz="3200" dirty="0" err="1"/>
              <a:t>traduttori</a:t>
            </a:r>
            <a:r>
              <a:rPr lang="en-GB" sz="3200" dirty="0"/>
              <a:t> per </a:t>
            </a:r>
            <a:r>
              <a:rPr lang="en-GB" sz="3200" dirty="0" err="1"/>
              <a:t>produrre</a:t>
            </a:r>
            <a:r>
              <a:rPr lang="en-GB" sz="3200" dirty="0"/>
              <a:t> il TA </a:t>
            </a:r>
          </a:p>
        </p:txBody>
      </p:sp>
    </p:spTree>
    <p:extLst>
      <p:ext uri="{BB962C8B-B14F-4D97-AF65-F5344CB8AC3E}">
        <p14:creationId xmlns:p14="http://schemas.microsoft.com/office/powerpoint/2010/main" val="1944458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412DDE-0B9F-214A-86AB-3C55D72AEE81}"/>
              </a:ext>
            </a:extLst>
          </p:cNvPr>
          <p:cNvSpPr txBox="1"/>
          <p:nvPr/>
        </p:nvSpPr>
        <p:spPr>
          <a:xfrm>
            <a:off x="1643605" y="1707792"/>
            <a:ext cx="91208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per </a:t>
            </a:r>
            <a:r>
              <a:rPr lang="en-GB" sz="2800" dirty="0" err="1"/>
              <a:t>indicare</a:t>
            </a:r>
            <a:r>
              <a:rPr lang="en-GB" sz="2800" dirty="0"/>
              <a:t> il modo in cui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traduttori</a:t>
            </a:r>
            <a:r>
              <a:rPr lang="en-GB" sz="2800" dirty="0"/>
              <a:t> </a:t>
            </a:r>
            <a:r>
              <a:rPr lang="en-GB" sz="2800" dirty="0" err="1"/>
              <a:t>trasferivano</a:t>
            </a:r>
            <a:r>
              <a:rPr lang="en-GB" sz="2800" dirty="0"/>
              <a:t> </a:t>
            </a:r>
            <a:r>
              <a:rPr lang="en-GB" sz="2800" dirty="0" err="1"/>
              <a:t>nel</a:t>
            </a:r>
            <a:r>
              <a:rPr lang="en-GB" sz="2800" dirty="0"/>
              <a:t> TA </a:t>
            </a:r>
            <a:r>
              <a:rPr lang="en-GB" sz="2800" dirty="0" err="1"/>
              <a:t>elementi</a:t>
            </a:r>
            <a:r>
              <a:rPr lang="en-GB" sz="2800" dirty="0"/>
              <a:t> del TP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 err="1"/>
              <a:t>Vilnay</a:t>
            </a:r>
            <a:r>
              <a:rPr lang="en-GB" sz="2800" dirty="0"/>
              <a:t> </a:t>
            </a:r>
            <a:r>
              <a:rPr lang="en-GB" sz="2800" dirty="0" err="1"/>
              <a:t>Darbelnet</a:t>
            </a:r>
            <a:r>
              <a:rPr lang="en-GB" sz="2800" dirty="0"/>
              <a:t> 1958, </a:t>
            </a:r>
            <a:r>
              <a:rPr lang="en-GB" sz="2800" dirty="0" err="1"/>
              <a:t>Malblanc</a:t>
            </a:r>
            <a:r>
              <a:rPr lang="en-GB" sz="2800" dirty="0"/>
              <a:t> 1963, Catford 1965, Newmark 1988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36429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30147" y="976711"/>
            <a:ext cx="1006997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/>
              <a:t>Il </a:t>
            </a:r>
            <a:r>
              <a:rPr lang="en-GB" sz="3000" dirty="0" err="1"/>
              <a:t>termine</a:t>
            </a:r>
            <a:r>
              <a:rPr lang="en-GB" sz="3000" dirty="0"/>
              <a:t> </a:t>
            </a:r>
            <a:r>
              <a:rPr lang="en-GB" sz="3000" dirty="0" err="1"/>
              <a:t>strategia</a:t>
            </a:r>
            <a:r>
              <a:rPr lang="en-GB" sz="3000" dirty="0"/>
              <a:t> fu </a:t>
            </a:r>
            <a:r>
              <a:rPr lang="en-GB" sz="3000" dirty="0" err="1"/>
              <a:t>importato</a:t>
            </a:r>
            <a:r>
              <a:rPr lang="en-GB" sz="3000" dirty="0"/>
              <a:t> </a:t>
            </a:r>
            <a:r>
              <a:rPr lang="en-GB" sz="3000" dirty="0" err="1"/>
              <a:t>dagli</a:t>
            </a:r>
            <a:r>
              <a:rPr lang="en-GB" sz="3000" dirty="0"/>
              <a:t> </a:t>
            </a:r>
            <a:r>
              <a:rPr lang="en-GB" sz="3000" dirty="0" err="1"/>
              <a:t>studi</a:t>
            </a:r>
            <a:r>
              <a:rPr lang="en-GB" sz="3000" dirty="0"/>
              <a:t> </a:t>
            </a:r>
            <a:r>
              <a:rPr lang="en-GB" sz="3000" dirty="0" err="1"/>
              <a:t>sull’acquisizione</a:t>
            </a:r>
            <a:r>
              <a:rPr lang="en-GB" sz="3000" dirty="0"/>
              <a:t> </a:t>
            </a:r>
            <a:r>
              <a:rPr lang="en-GB" sz="3000" dirty="0" err="1"/>
              <a:t>della</a:t>
            </a:r>
            <a:r>
              <a:rPr lang="en-GB" sz="3000" dirty="0"/>
              <a:t> </a:t>
            </a:r>
            <a:r>
              <a:rPr lang="en-GB" sz="3000" dirty="0" err="1"/>
              <a:t>seconda</a:t>
            </a:r>
            <a:r>
              <a:rPr lang="en-GB" sz="3000" dirty="0"/>
              <a:t> lingua </a:t>
            </a:r>
          </a:p>
          <a:p>
            <a:endParaRPr lang="en-GB" sz="3000" dirty="0"/>
          </a:p>
          <a:p>
            <a:r>
              <a:rPr lang="en-GB" sz="3000" dirty="0"/>
              <a:t>potentially conscious plans for solving what the individual presents itself (sic) as a problem in reaching a particular communicative goal (</a:t>
            </a:r>
            <a:r>
              <a:rPr lang="en-GB" sz="3000" dirty="0" err="1"/>
              <a:t>Færch</a:t>
            </a:r>
            <a:r>
              <a:rPr lang="en-GB" sz="3000" dirty="0"/>
              <a:t> and Kasper 1983: 36)</a:t>
            </a:r>
          </a:p>
          <a:p>
            <a:endParaRPr lang="en-GB" sz="3000" dirty="0"/>
          </a:p>
          <a:p>
            <a:r>
              <a:rPr lang="en-GB" sz="3000" dirty="0" err="1"/>
              <a:t>Faerch</a:t>
            </a:r>
            <a:r>
              <a:rPr lang="en-GB" sz="3000" dirty="0"/>
              <a:t>, C. and Kasper, G. (1983). ‘Plan and Strategies in Foreign Language Communication’</a:t>
            </a:r>
          </a:p>
          <a:p>
            <a:r>
              <a:rPr lang="en-GB" sz="3000" dirty="0"/>
              <a:t>In C. </a:t>
            </a:r>
            <a:r>
              <a:rPr lang="en-GB" sz="3000" dirty="0" err="1"/>
              <a:t>Faerch</a:t>
            </a:r>
            <a:r>
              <a:rPr lang="en-GB" sz="3000" dirty="0"/>
              <a:t>, and G. Kasper (</a:t>
            </a:r>
            <a:r>
              <a:rPr lang="en-GB" sz="3000" dirty="0" err="1"/>
              <a:t>eds</a:t>
            </a:r>
            <a:r>
              <a:rPr lang="en-GB" sz="3000" dirty="0"/>
              <a:t>),</a:t>
            </a:r>
            <a:r>
              <a:rPr lang="en-GB" sz="3000" i="1" dirty="0"/>
              <a:t> Strategies in Interlanguage Communication</a:t>
            </a:r>
            <a:r>
              <a:rPr lang="en-GB" sz="3000" dirty="0"/>
              <a:t>, pp. 20-60. London: Longman.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490587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84790" y="476673"/>
            <a:ext cx="986163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 err="1"/>
              <a:t>Definizione</a:t>
            </a:r>
            <a:r>
              <a:rPr lang="en-GB" sz="3200" dirty="0"/>
              <a:t> </a:t>
            </a:r>
            <a:r>
              <a:rPr lang="en-GB" sz="3200" dirty="0" err="1"/>
              <a:t>spesso</a:t>
            </a:r>
            <a:r>
              <a:rPr lang="en-GB" sz="3200" dirty="0"/>
              <a:t> </a:t>
            </a:r>
            <a:r>
              <a:rPr lang="en-GB" sz="3200" dirty="0" err="1"/>
              <a:t>ripresa</a:t>
            </a:r>
            <a:r>
              <a:rPr lang="en-GB" sz="3200" dirty="0"/>
              <a:t> da </a:t>
            </a:r>
            <a:r>
              <a:rPr lang="en-GB" sz="3200" dirty="0" err="1"/>
              <a:t>studiosi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</a:t>
            </a:r>
            <a:r>
              <a:rPr lang="en-GB" sz="3200" dirty="0" err="1"/>
              <a:t>hanno</a:t>
            </a:r>
            <a:r>
              <a:rPr lang="en-GB" sz="3200" dirty="0"/>
              <a:t> </a:t>
            </a:r>
            <a:r>
              <a:rPr lang="en-GB" sz="3200" dirty="0" err="1"/>
              <a:t>optato</a:t>
            </a:r>
            <a:r>
              <a:rPr lang="en-GB" sz="3200" dirty="0"/>
              <a:t> per un </a:t>
            </a:r>
            <a:r>
              <a:rPr lang="en-GB" sz="3200" dirty="0" err="1"/>
              <a:t>orientamento</a:t>
            </a:r>
            <a:r>
              <a:rPr lang="en-GB" sz="3200" dirty="0"/>
              <a:t> </a:t>
            </a:r>
            <a:r>
              <a:rPr lang="en-GB" sz="3200" dirty="0" err="1"/>
              <a:t>psicolinguistico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/>
              <a:t>la </a:t>
            </a:r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è</a:t>
            </a:r>
            <a:r>
              <a:rPr lang="en-GB" sz="3200" dirty="0"/>
              <a:t> </a:t>
            </a:r>
            <a:r>
              <a:rPr lang="en-GB" sz="3200" dirty="0" err="1"/>
              <a:t>considerata</a:t>
            </a:r>
            <a:r>
              <a:rPr lang="en-GB" sz="3200" dirty="0"/>
              <a:t>  come </a:t>
            </a:r>
            <a:r>
              <a:rPr lang="en-GB" sz="3200" dirty="0" err="1"/>
              <a:t>processo</a:t>
            </a:r>
            <a:r>
              <a:rPr lang="en-GB" sz="3200" dirty="0"/>
              <a:t>, non come </a:t>
            </a:r>
            <a:r>
              <a:rPr lang="en-GB" sz="3200" dirty="0" err="1"/>
              <a:t>prodotto</a:t>
            </a:r>
            <a:r>
              <a:rPr lang="en-GB" sz="3200" dirty="0"/>
              <a:t> </a:t>
            </a:r>
            <a:endParaRPr lang="it-IT" sz="3200" dirty="0"/>
          </a:p>
          <a:p>
            <a:endParaRPr lang="en-GB" sz="3200" dirty="0"/>
          </a:p>
          <a:p>
            <a:r>
              <a:rPr lang="en-GB" sz="3200" dirty="0"/>
              <a:t>E’ </a:t>
            </a:r>
            <a:r>
              <a:rPr lang="en-GB" sz="3200" dirty="0" err="1"/>
              <a:t>stata</a:t>
            </a:r>
            <a:r>
              <a:rPr lang="en-GB" sz="3200" dirty="0"/>
              <a:t> in </a:t>
            </a:r>
            <a:r>
              <a:rPr lang="en-GB" sz="3200" dirty="0" err="1"/>
              <a:t>particolare</a:t>
            </a:r>
            <a:r>
              <a:rPr lang="en-GB" sz="3200" dirty="0"/>
              <a:t> </a:t>
            </a:r>
            <a:r>
              <a:rPr lang="en-GB" sz="3200" dirty="0" err="1"/>
              <a:t>attraverso</a:t>
            </a:r>
            <a:r>
              <a:rPr lang="en-GB" sz="3200" dirty="0"/>
              <a:t> </a:t>
            </a:r>
            <a:r>
              <a:rPr lang="en-GB" sz="3200" dirty="0" err="1"/>
              <a:t>l’adozione</a:t>
            </a:r>
            <a:r>
              <a:rPr lang="en-GB" sz="3200" dirty="0"/>
              <a:t> </a:t>
            </a:r>
            <a:r>
              <a:rPr lang="en-GB" sz="3200" dirty="0" err="1"/>
              <a:t>dei</a:t>
            </a:r>
            <a:r>
              <a:rPr lang="en-GB" sz="3200" dirty="0"/>
              <a:t> </a:t>
            </a:r>
            <a:r>
              <a:rPr lang="en-GB" sz="3200" i="1" dirty="0"/>
              <a:t>Think Aloud Protocols </a:t>
            </a:r>
            <a:r>
              <a:rPr lang="en-GB" sz="3200" dirty="0"/>
              <a:t>(TAP) come </a:t>
            </a:r>
            <a:r>
              <a:rPr lang="en-GB" sz="3200" dirty="0" err="1"/>
              <a:t>metodo</a:t>
            </a:r>
            <a:r>
              <a:rPr lang="en-GB" sz="3200" dirty="0"/>
              <a:t> di </a:t>
            </a:r>
            <a:r>
              <a:rPr lang="en-GB" sz="3200" dirty="0" err="1"/>
              <a:t>ricerca</a:t>
            </a:r>
            <a:r>
              <a:rPr lang="en-GB" sz="3200" dirty="0"/>
              <a:t> per </a:t>
            </a:r>
            <a:r>
              <a:rPr lang="en-GB" sz="3200" dirty="0" err="1"/>
              <a:t>l’analisi</a:t>
            </a:r>
            <a:r>
              <a:rPr lang="en-GB" sz="3200" dirty="0"/>
              <a:t> del </a:t>
            </a:r>
            <a:r>
              <a:rPr lang="en-GB" sz="3200" dirty="0" err="1"/>
              <a:t>processo</a:t>
            </a:r>
            <a:r>
              <a:rPr lang="en-GB" sz="3200" dirty="0"/>
              <a:t> </a:t>
            </a:r>
            <a:r>
              <a:rPr lang="en-GB" sz="3200" dirty="0" err="1"/>
              <a:t>traduttivo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la </a:t>
            </a:r>
            <a:r>
              <a:rPr lang="en-GB" sz="3200" dirty="0" err="1"/>
              <a:t>nozione</a:t>
            </a:r>
            <a:r>
              <a:rPr lang="en-GB" sz="3200" dirty="0"/>
              <a:t> di </a:t>
            </a:r>
            <a:r>
              <a:rPr lang="en-GB" sz="3200" dirty="0" err="1"/>
              <a:t>strategia</a:t>
            </a:r>
            <a:r>
              <a:rPr lang="en-GB" sz="3200" dirty="0"/>
              <a:t> </a:t>
            </a:r>
            <a:r>
              <a:rPr lang="en-GB" sz="3200" dirty="0" err="1"/>
              <a:t>si</a:t>
            </a:r>
            <a:r>
              <a:rPr lang="en-GB" sz="3200" dirty="0"/>
              <a:t> diffuse 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2318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77387" y="814313"/>
            <a:ext cx="937549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000" dirty="0" err="1"/>
              <a:t>Krings</a:t>
            </a:r>
            <a:r>
              <a:rPr lang="en-GB" sz="3000" dirty="0"/>
              <a:t> (1986: 18) </a:t>
            </a:r>
            <a:r>
              <a:rPr lang="en-GB" sz="3000" dirty="0" err="1"/>
              <a:t>è</a:t>
            </a:r>
            <a:r>
              <a:rPr lang="en-GB" sz="3000" dirty="0"/>
              <a:t> </a:t>
            </a:r>
            <a:r>
              <a:rPr lang="en-GB" sz="3000" dirty="0" err="1"/>
              <a:t>stato</a:t>
            </a:r>
            <a:r>
              <a:rPr lang="en-GB" sz="3000" dirty="0"/>
              <a:t> </a:t>
            </a:r>
            <a:r>
              <a:rPr lang="en-GB" sz="3000" dirty="0" err="1"/>
              <a:t>uno</a:t>
            </a:r>
            <a:r>
              <a:rPr lang="en-GB" sz="3000" dirty="0"/>
              <a:t> </a:t>
            </a:r>
            <a:r>
              <a:rPr lang="en-GB" sz="3000" dirty="0" err="1"/>
              <a:t>dei</a:t>
            </a:r>
            <a:r>
              <a:rPr lang="en-GB" sz="3000" dirty="0"/>
              <a:t> </a:t>
            </a:r>
            <a:r>
              <a:rPr lang="en-GB" sz="3000" dirty="0" err="1"/>
              <a:t>primi</a:t>
            </a:r>
            <a:r>
              <a:rPr lang="en-GB" sz="3000" dirty="0"/>
              <a:t> ad </a:t>
            </a:r>
            <a:r>
              <a:rPr lang="en-GB" sz="3000" dirty="0" err="1"/>
              <a:t>adottare</a:t>
            </a:r>
            <a:r>
              <a:rPr lang="en-GB" sz="3000" dirty="0"/>
              <a:t> I TAP</a:t>
            </a:r>
          </a:p>
          <a:p>
            <a:r>
              <a:rPr lang="nl-BE" sz="3000" i="1" dirty="0"/>
              <a:t>Was in den Köpfen von Übersetzern vorgeht: Eine empirische Untersuchung zur Struktur des Übersetzungsprozesses an fortgeschrittenen Französischlernern</a:t>
            </a:r>
            <a:r>
              <a:rPr lang="nl-BE" sz="3000" dirty="0"/>
              <a:t>, </a:t>
            </a:r>
            <a:r>
              <a:rPr lang="en-GB" sz="3000" dirty="0" err="1"/>
              <a:t>Tübingen</a:t>
            </a:r>
            <a:r>
              <a:rPr lang="en-GB" sz="3000" dirty="0"/>
              <a:t>: </a:t>
            </a:r>
            <a:r>
              <a:rPr lang="en-GB" sz="3000" dirty="0" err="1"/>
              <a:t>Narr</a:t>
            </a:r>
            <a:endParaRPr lang="en-GB" sz="3000" dirty="0"/>
          </a:p>
          <a:p>
            <a:r>
              <a:rPr lang="en-US" sz="3000" dirty="0" err="1"/>
              <a:t>Krings</a:t>
            </a:r>
            <a:r>
              <a:rPr lang="en-US" sz="3000" dirty="0"/>
              <a:t> (1986:18) </a:t>
            </a:r>
          </a:p>
          <a:p>
            <a:endParaRPr lang="en-US" sz="3000" dirty="0"/>
          </a:p>
          <a:p>
            <a:r>
              <a:rPr lang="en-US" sz="3000" b="1" dirty="0"/>
              <a:t>translator's </a:t>
            </a:r>
            <a:r>
              <a:rPr lang="en-US" sz="3000" b="1" i="1" dirty="0"/>
              <a:t>potentially</a:t>
            </a:r>
            <a:r>
              <a:rPr lang="en-US" sz="3000" b="1" dirty="0"/>
              <a:t> conscious plans for solving concrete translation problems in the framework of a concrete translation task</a:t>
            </a:r>
            <a:endParaRPr lang="it-IT" altLang="it-IT" sz="3000" b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8237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73214" y="1361870"/>
            <a:ext cx="95259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translation strategy is a potentially conscious procedure for the solution of a problem which an individual is faced with when translating a text segment from one language into another</a:t>
            </a:r>
          </a:p>
          <a:p>
            <a:endParaRPr lang="en-GB" sz="3200" dirty="0"/>
          </a:p>
          <a:p>
            <a:r>
              <a:rPr lang="en-GB" sz="3200" dirty="0" err="1"/>
              <a:t>Lörscher</a:t>
            </a:r>
            <a:r>
              <a:rPr lang="en-GB" sz="3200" dirty="0"/>
              <a:t>, W. (1991). </a:t>
            </a:r>
            <a:r>
              <a:rPr lang="en-GB" sz="3200" i="1" dirty="0"/>
              <a:t>Translation Performance, Translation  Process, and Translation Strategies. A Psycholinguistic Investigation</a:t>
            </a:r>
            <a:r>
              <a:rPr lang="en-GB" sz="3200" dirty="0"/>
              <a:t>. </a:t>
            </a:r>
            <a:r>
              <a:rPr lang="en-GB" sz="3200" dirty="0" err="1"/>
              <a:t>Tübingen</a:t>
            </a:r>
            <a:r>
              <a:rPr lang="en-GB" sz="3200" dirty="0"/>
              <a:t>, </a:t>
            </a:r>
            <a:r>
              <a:rPr lang="en-GB" sz="3200" dirty="0" err="1"/>
              <a:t>Narr</a:t>
            </a:r>
            <a:endParaRPr lang="en-GB" sz="3200" dirty="0"/>
          </a:p>
          <a:p>
            <a:endParaRPr lang="en-GB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5057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14144" y="653173"/>
            <a:ext cx="83837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Hönig, H. G., </a:t>
            </a:r>
            <a:r>
              <a:rPr lang="de-DE" sz="3200" dirty="0" err="1"/>
              <a:t>and</a:t>
            </a:r>
            <a:r>
              <a:rPr lang="de-DE" sz="3200" dirty="0"/>
              <a:t> Kussmaul, P. (1982). </a:t>
            </a:r>
            <a:r>
              <a:rPr lang="nl-BE" sz="3200" i="1" dirty="0"/>
              <a:t>Strategie der Übersetzung: ein Lehr- und Arbeitsbuch</a:t>
            </a:r>
            <a:r>
              <a:rPr lang="nl-BE" sz="3200" dirty="0"/>
              <a:t>. Tübingen: Narr</a:t>
            </a:r>
          </a:p>
          <a:p>
            <a:endParaRPr lang="nl-BE" sz="3200" dirty="0"/>
          </a:p>
          <a:p>
            <a:r>
              <a:rPr lang="nl-BE" sz="3200" dirty="0"/>
              <a:t>A</a:t>
            </a:r>
            <a:r>
              <a:rPr lang="en-GB" sz="3200" dirty="0" err="1"/>
              <a:t>pproccio</a:t>
            </a:r>
            <a:r>
              <a:rPr lang="en-GB" sz="3200" dirty="0"/>
              <a:t> </a:t>
            </a:r>
            <a:r>
              <a:rPr lang="en-GB" sz="3200" dirty="0" err="1"/>
              <a:t>funzionalista</a:t>
            </a:r>
            <a:r>
              <a:rPr lang="en-GB" sz="3200" dirty="0"/>
              <a:t> </a:t>
            </a:r>
          </a:p>
          <a:p>
            <a:r>
              <a:rPr lang="en-GB" sz="3200" dirty="0" err="1"/>
              <a:t>Tenere</a:t>
            </a:r>
            <a:r>
              <a:rPr lang="en-GB" sz="3200" dirty="0"/>
              <a:t> in </a:t>
            </a:r>
            <a:r>
              <a:rPr lang="en-GB" sz="3200" dirty="0" err="1"/>
              <a:t>considerazione</a:t>
            </a:r>
            <a:r>
              <a:rPr lang="en-GB" sz="3200" dirty="0"/>
              <a:t> il </a:t>
            </a:r>
            <a:r>
              <a:rPr lang="en-GB" sz="3200" dirty="0" err="1"/>
              <a:t>destinatario</a:t>
            </a:r>
            <a:r>
              <a:rPr lang="en-GB" sz="3200" dirty="0"/>
              <a:t>  e </a:t>
            </a:r>
            <a:r>
              <a:rPr lang="en-GB" sz="3200" dirty="0" err="1"/>
              <a:t>ruolo</a:t>
            </a:r>
            <a:r>
              <a:rPr lang="en-GB" sz="3200" dirty="0"/>
              <a:t> </a:t>
            </a:r>
            <a:r>
              <a:rPr lang="en-GB" sz="3200" dirty="0" err="1"/>
              <a:t>della</a:t>
            </a:r>
            <a:r>
              <a:rPr lang="en-GB" sz="3200" dirty="0"/>
              <a:t> </a:t>
            </a:r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nella</a:t>
            </a:r>
            <a:r>
              <a:rPr lang="en-GB" sz="3200" dirty="0"/>
              <a:t> </a:t>
            </a:r>
            <a:r>
              <a:rPr lang="en-GB" sz="3200" dirty="0" err="1"/>
              <a:t>cultura</a:t>
            </a:r>
            <a:r>
              <a:rPr lang="en-GB" sz="3200" dirty="0"/>
              <a:t> </a:t>
            </a:r>
            <a:r>
              <a:rPr lang="en-GB" sz="3200" dirty="0" err="1"/>
              <a:t>d’arrivo</a:t>
            </a:r>
            <a:endParaRPr lang="en-GB" sz="3200" dirty="0"/>
          </a:p>
          <a:p>
            <a:endParaRPr lang="en-GB" sz="3200" dirty="0"/>
          </a:p>
          <a:p>
            <a:r>
              <a:rPr lang="de-DE" sz="2400" dirty="0"/>
              <a:t>vergleichbar mit der Strategie eines Schachspielers, der sich an der Entwicklungsphase des Spiels, </a:t>
            </a:r>
          </a:p>
          <a:p>
            <a:r>
              <a:rPr lang="de-DE" sz="2400" dirty="0"/>
              <a:t>der noch zur Verfügung stehenden Zeit und </a:t>
            </a:r>
          </a:p>
          <a:p>
            <a:r>
              <a:rPr lang="de-DE" sz="2400" dirty="0"/>
              <a:t>an der Strategie seines Gegners orientieren </a:t>
            </a:r>
            <a:r>
              <a:rPr lang="de-DE" sz="2400" dirty="0" err="1"/>
              <a:t>muß</a:t>
            </a:r>
            <a:r>
              <a:rPr lang="it-IT" sz="2400" dirty="0"/>
              <a:t> </a:t>
            </a:r>
            <a:endParaRPr lang="nl-BE" sz="24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0990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535247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3000" dirty="0">
                <a:latin typeface="+mn-lt"/>
                <a:ea typeface="ＭＳ Ｐゴシック" panose="020B0600070205080204" pitchFamily="34" charset="-128"/>
              </a:rPr>
              <a:t>Definizione generale di strategia </a:t>
            </a:r>
            <a:br>
              <a:rPr lang="it-IT" altLang="it-IT" sz="3000" dirty="0">
                <a:latin typeface="+mn-lt"/>
                <a:ea typeface="ＭＳ Ｐゴシック" panose="020B0600070205080204" pitchFamily="34" charset="-128"/>
              </a:rPr>
            </a:br>
            <a:r>
              <a:rPr lang="it-IT" altLang="it-IT" sz="3000" dirty="0">
                <a:latin typeface="+mn-lt"/>
                <a:ea typeface="ＭＳ Ｐゴシック" panose="020B0600070205080204" pitchFamily="34" charset="-128"/>
              </a:rPr>
              <a:t>(</a:t>
            </a:r>
            <a:r>
              <a:rPr lang="it-IT" altLang="it-IT" sz="3000" dirty="0" smtClean="0">
                <a:latin typeface="+mn-lt"/>
                <a:ea typeface="ＭＳ Ｐゴシック" panose="020B0600070205080204" pitchFamily="34" charset="-128"/>
              </a:rPr>
              <a:t>comprensione e produzione di un discorso)</a:t>
            </a:r>
            <a:endParaRPr lang="it-IT" altLang="it-IT" sz="30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495062" y="2381156"/>
            <a:ext cx="8933727" cy="3637680"/>
          </a:xfrm>
        </p:spPr>
        <p:txBody>
          <a:bodyPr/>
          <a:lstStyle/>
          <a:p>
            <a:pPr marL="0" indent="0">
              <a:buNone/>
            </a:pPr>
            <a:endParaRPr lang="en-GB" altLang="it-IT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it-IT" sz="3000" dirty="0">
                <a:ea typeface="ＭＳ Ｐゴシック" panose="020B0600070205080204" pitchFamily="34" charset="-128"/>
              </a:rPr>
              <a:t>The objective of a strategy is not only the reaching of a goal but that of reaching it “in some optimal way (e.g. quickly, effectively, or with low cost)”</a:t>
            </a:r>
          </a:p>
          <a:p>
            <a:pPr marL="0" indent="0">
              <a:buNone/>
            </a:pPr>
            <a:endParaRPr lang="en-GB" altLang="it-IT" sz="3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it-IT" sz="3000" dirty="0">
                <a:ea typeface="ＭＳ Ｐゴシック" panose="020B0600070205080204" pitchFamily="34" charset="-128"/>
              </a:rPr>
              <a:t>Van </a:t>
            </a:r>
            <a:r>
              <a:rPr lang="en-GB" altLang="it-IT" sz="3000" dirty="0" err="1">
                <a:ea typeface="ＭＳ Ｐゴシック" panose="020B0600070205080204" pitchFamily="34" charset="-128"/>
              </a:rPr>
              <a:t>Dijk</a:t>
            </a:r>
            <a:r>
              <a:rPr lang="en-GB" altLang="it-IT" sz="3000" dirty="0">
                <a:ea typeface="ＭＳ Ｐゴシック" panose="020B0600070205080204" pitchFamily="34" charset="-128"/>
              </a:rPr>
              <a:t> and </a:t>
            </a:r>
            <a:r>
              <a:rPr lang="en-GB" altLang="it-IT" sz="3000" dirty="0" err="1">
                <a:ea typeface="ＭＳ Ｐゴシック" panose="020B0600070205080204" pitchFamily="34" charset="-128"/>
              </a:rPr>
              <a:t>Kintsch</a:t>
            </a:r>
            <a:r>
              <a:rPr lang="en-GB" altLang="it-IT" sz="3000" dirty="0">
                <a:ea typeface="ＭＳ Ｐゴシック" panose="020B0600070205080204" pitchFamily="34" charset="-128"/>
              </a:rPr>
              <a:t> 1983: 62</a:t>
            </a:r>
          </a:p>
        </p:txBody>
      </p:sp>
    </p:spTree>
    <p:extLst>
      <p:ext uri="{BB962C8B-B14F-4D97-AF65-F5344CB8AC3E}">
        <p14:creationId xmlns:p14="http://schemas.microsoft.com/office/powerpoint/2010/main" val="943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3209E4D-0046-854D-8EAD-ECC50E950EBB}"/>
              </a:ext>
            </a:extLst>
          </p:cNvPr>
          <p:cNvSpPr txBox="1"/>
          <p:nvPr/>
        </p:nvSpPr>
        <p:spPr>
          <a:xfrm>
            <a:off x="946484" y="1134245"/>
            <a:ext cx="104594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modelli</a:t>
            </a:r>
            <a:r>
              <a:rPr lang="it-IT" sz="2800" dirty="0"/>
              <a:t> </a:t>
            </a:r>
          </a:p>
          <a:p>
            <a:r>
              <a:rPr lang="it-IT" sz="2800" dirty="0"/>
              <a:t>Massaro 1978; Moser 1978</a:t>
            </a:r>
          </a:p>
          <a:p>
            <a:r>
              <a:rPr lang="it-IT" sz="2800" dirty="0"/>
              <a:t>Modelli interattivi di riconoscimento del linguaggio orale</a:t>
            </a:r>
          </a:p>
          <a:p>
            <a:endParaRPr lang="it-IT" sz="2800" dirty="0"/>
          </a:p>
          <a:p>
            <a:r>
              <a:rPr lang="it-IT" sz="2800" dirty="0"/>
              <a:t>Postulano l’interazione fra </a:t>
            </a:r>
          </a:p>
          <a:p>
            <a:r>
              <a:rPr lang="it-IT" sz="2800" dirty="0"/>
              <a:t>entrate sensoriali – processi bottom-up</a:t>
            </a:r>
          </a:p>
          <a:p>
            <a:r>
              <a:rPr lang="it-IT" sz="2800" dirty="0"/>
              <a:t>contesto e aspettative dell’ascoltatore – processi top-down </a:t>
            </a:r>
          </a:p>
          <a:p>
            <a:endParaRPr lang="it-IT" sz="2800" dirty="0"/>
          </a:p>
          <a:p>
            <a:r>
              <a:rPr lang="it-IT" sz="2800" dirty="0"/>
              <a:t>Il modello Moser dà una descrizione complessiva dell’IS come elaborazione dell’informazione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21732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88962" y="1246540"/>
            <a:ext cx="95838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Translation </a:t>
            </a:r>
            <a:r>
              <a:rPr lang="en-US" sz="3200" b="1" dirty="0"/>
              <a:t>process operators </a:t>
            </a:r>
          </a:p>
          <a:p>
            <a:endParaRPr lang="en-US" sz="3200" dirty="0"/>
          </a:p>
          <a:p>
            <a:r>
              <a:rPr lang="en-GB" sz="3200" dirty="0" err="1"/>
              <a:t>Definizione</a:t>
            </a:r>
            <a:r>
              <a:rPr lang="en-GB" sz="3200" dirty="0"/>
              <a:t> </a:t>
            </a:r>
            <a:r>
              <a:rPr lang="en-GB" sz="3200" dirty="0" err="1"/>
              <a:t>proposta</a:t>
            </a:r>
            <a:r>
              <a:rPr lang="en-GB" sz="3200" dirty="0"/>
              <a:t> da Gil-</a:t>
            </a:r>
            <a:r>
              <a:rPr lang="en-GB" sz="3200" dirty="0" err="1"/>
              <a:t>Bardaji</a:t>
            </a:r>
            <a:r>
              <a:rPr lang="en-GB" sz="3200" dirty="0"/>
              <a:t> (2009) </a:t>
            </a:r>
            <a:r>
              <a:rPr lang="en-US" sz="3200" dirty="0"/>
              <a:t>per </a:t>
            </a:r>
            <a:r>
              <a:rPr lang="en-GB" sz="3200" dirty="0" err="1"/>
              <a:t>includere</a:t>
            </a:r>
            <a:r>
              <a:rPr lang="en-GB" sz="3200" dirty="0"/>
              <a:t> </a:t>
            </a:r>
            <a:r>
              <a:rPr lang="en-GB" sz="3200" dirty="0" err="1"/>
              <a:t>tutte</a:t>
            </a:r>
            <a:r>
              <a:rPr lang="en-GB" sz="3200" dirty="0"/>
              <a:t> le </a:t>
            </a:r>
            <a:r>
              <a:rPr lang="en-GB" sz="3200" dirty="0" err="1"/>
              <a:t>operazioni</a:t>
            </a:r>
            <a:r>
              <a:rPr lang="en-GB" sz="3200" dirty="0"/>
              <a:t> </a:t>
            </a:r>
            <a:r>
              <a:rPr lang="en-GB" sz="3200" dirty="0" err="1"/>
              <a:t>realizzate</a:t>
            </a:r>
            <a:r>
              <a:rPr lang="en-GB" sz="3200" dirty="0"/>
              <a:t> per </a:t>
            </a:r>
            <a:r>
              <a:rPr lang="en-GB" sz="3200" dirty="0" err="1"/>
              <a:t>trasferire</a:t>
            </a:r>
            <a:r>
              <a:rPr lang="en-GB" sz="3200" dirty="0"/>
              <a:t> il TP in TA</a:t>
            </a:r>
          </a:p>
          <a:p>
            <a:endParaRPr lang="en-US" sz="3200" dirty="0"/>
          </a:p>
          <a:p>
            <a:r>
              <a:rPr lang="en-US" sz="3200" dirty="0"/>
              <a:t>all the procedural knowledge, conscious or unconscious, automatic or controlled, heuristic or algorithmic, that makes up the transfer process which takes place when we translate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221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537" y="763928"/>
            <a:ext cx="9317619" cy="1674471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GB" sz="3300" dirty="0">
                <a:latin typeface="+mn-lt"/>
              </a:rPr>
              <a:t>Chesterman, A. (2016/1997) </a:t>
            </a:r>
            <a:r>
              <a:rPr lang="en-GB" sz="3300" i="1" dirty="0">
                <a:latin typeface="+mn-lt"/>
              </a:rPr>
              <a:t>Memes of Translation. The spread of ideas in translation theory</a:t>
            </a:r>
            <a:r>
              <a:rPr lang="en-GB" sz="3300" dirty="0">
                <a:latin typeface="+mn-lt"/>
              </a:rPr>
              <a:t>. Rev. edition, Amsterdam/Philadelphia, John </a:t>
            </a:r>
            <a:r>
              <a:rPr lang="en-GB" sz="3300" dirty="0" err="1">
                <a:latin typeface="+mn-lt"/>
              </a:rPr>
              <a:t>Benjamins</a:t>
            </a:r>
            <a:r>
              <a:rPr lang="en-GB" sz="3300" dirty="0">
                <a:latin typeface="+mn-lt"/>
              </a:rPr>
              <a:t>.</a:t>
            </a:r>
            <a:r>
              <a:rPr lang="it-IT" sz="3300" dirty="0">
                <a:latin typeface="+mn-lt"/>
              </a:rPr>
              <a:t/>
            </a:r>
            <a:br>
              <a:rPr lang="it-IT" sz="3300" dirty="0">
                <a:latin typeface="+mn-lt"/>
              </a:rPr>
            </a:br>
            <a:endParaRPr lang="it-IT" altLang="it-IT" sz="33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04709" y="2438400"/>
            <a:ext cx="8839763" cy="3094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a) Translation strategies apply to a process; </a:t>
            </a:r>
            <a:endParaRPr lang="it-IT" sz="3200" dirty="0"/>
          </a:p>
          <a:p>
            <a:pPr marL="0" indent="0">
              <a:buNone/>
            </a:pPr>
            <a:r>
              <a:rPr lang="en-US" sz="3200" dirty="0"/>
              <a:t>b) They involve text-manipulation; </a:t>
            </a:r>
            <a:endParaRPr lang="it-IT" sz="3200" dirty="0"/>
          </a:p>
          <a:p>
            <a:pPr marL="0" indent="0">
              <a:buNone/>
            </a:pPr>
            <a:r>
              <a:rPr lang="en-US" sz="3200" dirty="0"/>
              <a:t>c) They are goal-oriented; </a:t>
            </a:r>
            <a:endParaRPr lang="it-IT" sz="3200" dirty="0"/>
          </a:p>
          <a:p>
            <a:pPr marL="0" indent="0">
              <a:buNone/>
            </a:pPr>
            <a:r>
              <a:rPr lang="en-US" sz="3200" dirty="0"/>
              <a:t>d) They are problem-centered; </a:t>
            </a:r>
            <a:endParaRPr lang="it-IT" sz="3200" dirty="0"/>
          </a:p>
          <a:p>
            <a:pPr marL="0" indent="0">
              <a:buNone/>
            </a:pPr>
            <a:r>
              <a:rPr lang="en-US" sz="3200" dirty="0"/>
              <a:t>e) They are applied consciously</a:t>
            </a:r>
            <a:endParaRPr lang="en-GB" altLang="it-IT" sz="3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109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470516"/>
            <a:ext cx="7886700" cy="64312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3200" dirty="0">
                <a:latin typeface="Cambria" panose="02040503050406030204" pitchFamily="18" charset="0"/>
                <a:ea typeface="ＭＳ Ｐゴシック" panose="020B0600070205080204" pitchFamily="34" charset="-128"/>
              </a:rPr>
              <a:t/>
            </a:r>
            <a:br>
              <a:rPr lang="it-IT" altLang="it-IT" sz="3200" dirty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endParaRPr lang="it-IT" altLang="it-IT" sz="32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73215" y="1053653"/>
            <a:ext cx="9572263" cy="444283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  <a:defRPr/>
            </a:pPr>
            <a:r>
              <a:rPr lang="en-US" sz="3500" dirty="0" err="1"/>
              <a:t>Strategie</a:t>
            </a:r>
            <a:r>
              <a:rPr lang="en-US" sz="3500" dirty="0"/>
              <a:t>  in </a:t>
            </a:r>
            <a:r>
              <a:rPr lang="en-US" sz="3500" dirty="0" err="1"/>
              <a:t>interpretazione</a:t>
            </a:r>
            <a:r>
              <a:rPr lang="en-US" sz="3500" dirty="0"/>
              <a:t> </a:t>
            </a:r>
          </a:p>
          <a:p>
            <a:pPr marL="0" indent="0">
              <a:buNone/>
              <a:defRPr/>
            </a:pPr>
            <a:endParaRPr lang="en-US" sz="3500" dirty="0"/>
          </a:p>
          <a:p>
            <a:pPr marL="0" indent="0">
              <a:buNone/>
              <a:defRPr/>
            </a:pPr>
            <a:r>
              <a:rPr lang="en-US" sz="3500" dirty="0" err="1"/>
              <a:t>Processi</a:t>
            </a:r>
            <a:r>
              <a:rPr lang="en-US" sz="3500" dirty="0"/>
              <a:t> </a:t>
            </a:r>
            <a:r>
              <a:rPr lang="en-US" sz="3500" dirty="0" err="1"/>
              <a:t>strategici</a:t>
            </a:r>
            <a:r>
              <a:rPr lang="en-US" sz="3500" dirty="0"/>
              <a:t> </a:t>
            </a:r>
            <a:r>
              <a:rPr lang="en-US" sz="3500" dirty="0" err="1"/>
              <a:t>rivolti</a:t>
            </a:r>
            <a:r>
              <a:rPr lang="en-US" sz="3500" dirty="0"/>
              <a:t> </a:t>
            </a:r>
            <a:r>
              <a:rPr lang="en-US" sz="3500" dirty="0" err="1"/>
              <a:t>alla</a:t>
            </a:r>
            <a:r>
              <a:rPr lang="en-US" sz="3500" dirty="0"/>
              <a:t> </a:t>
            </a:r>
            <a:r>
              <a:rPr lang="en-US" sz="3500" dirty="0" err="1" smtClean="0"/>
              <a:t>comunicazione</a:t>
            </a:r>
            <a:r>
              <a:rPr lang="en-US" sz="3500" dirty="0" smtClean="0"/>
              <a:t> </a:t>
            </a:r>
          </a:p>
          <a:p>
            <a:pPr marL="0" indent="0">
              <a:buNone/>
              <a:defRPr/>
            </a:pPr>
            <a:r>
              <a:rPr lang="en-US" sz="3500" dirty="0" err="1" smtClean="0"/>
              <a:t>si</a:t>
            </a:r>
            <a:r>
              <a:rPr lang="en-US" sz="3500" dirty="0" smtClean="0"/>
              <a:t> </a:t>
            </a:r>
            <a:r>
              <a:rPr lang="en-US" sz="3500" dirty="0" err="1"/>
              <a:t>basano</a:t>
            </a:r>
            <a:r>
              <a:rPr lang="en-US" sz="3500" dirty="0"/>
              <a:t> </a:t>
            </a:r>
            <a:endParaRPr lang="en-US" sz="3500" dirty="0" smtClean="0"/>
          </a:p>
          <a:p>
            <a:pPr marL="0" indent="0">
              <a:buNone/>
              <a:defRPr/>
            </a:pPr>
            <a:endParaRPr lang="en-US" sz="3500" dirty="0"/>
          </a:p>
          <a:p>
            <a:pPr marL="0" indent="0">
              <a:buNone/>
              <a:defRPr/>
            </a:pPr>
            <a:r>
              <a:rPr lang="en-US" sz="3500" dirty="0" err="1" smtClean="0"/>
              <a:t>su</a:t>
            </a:r>
            <a:r>
              <a:rPr lang="en-US" sz="3500" dirty="0" smtClean="0"/>
              <a:t> </a:t>
            </a:r>
            <a:r>
              <a:rPr lang="en-US" sz="3500" dirty="0" err="1"/>
              <a:t>esperienze</a:t>
            </a:r>
            <a:r>
              <a:rPr lang="en-US" sz="3500" dirty="0"/>
              <a:t> cognitive </a:t>
            </a:r>
          </a:p>
          <a:p>
            <a:pPr marL="0" indent="0">
              <a:buNone/>
              <a:defRPr/>
            </a:pPr>
            <a:r>
              <a:rPr lang="en-US" sz="3500" dirty="0" err="1" smtClean="0"/>
              <a:t>orientati</a:t>
            </a:r>
            <a:r>
              <a:rPr lang="en-US" sz="3500" dirty="0" smtClean="0"/>
              <a:t> </a:t>
            </a:r>
            <a:r>
              <a:rPr lang="en-US" sz="3500" dirty="0"/>
              <a:t>ad un </a:t>
            </a:r>
            <a:r>
              <a:rPr lang="en-US" sz="3500" dirty="0" err="1"/>
              <a:t>problema</a:t>
            </a:r>
            <a:r>
              <a:rPr lang="en-US" sz="3500" dirty="0"/>
              <a:t> </a:t>
            </a:r>
          </a:p>
          <a:p>
            <a:pPr marL="0" indent="0">
              <a:buNone/>
              <a:defRPr/>
            </a:pPr>
            <a:r>
              <a:rPr lang="en-US" sz="3500" dirty="0" err="1" smtClean="0"/>
              <a:t>potenzialmente</a:t>
            </a:r>
            <a:r>
              <a:rPr lang="en-US" sz="3500" dirty="0" smtClean="0"/>
              <a:t> </a:t>
            </a:r>
            <a:r>
              <a:rPr lang="en-US" sz="3500" dirty="0" err="1"/>
              <a:t>consapevoli</a:t>
            </a:r>
            <a:r>
              <a:rPr lang="en-US" sz="3500" dirty="0"/>
              <a:t> </a:t>
            </a:r>
          </a:p>
          <a:p>
            <a:pPr marL="0" indent="0">
              <a:buNone/>
              <a:defRPr/>
            </a:pPr>
            <a:r>
              <a:rPr lang="en-US" sz="3500" dirty="0" err="1"/>
              <a:t>possono</a:t>
            </a:r>
            <a:r>
              <a:rPr lang="en-US" sz="3500" dirty="0"/>
              <a:t> </a:t>
            </a:r>
            <a:r>
              <a:rPr lang="en-US" sz="3500" dirty="0" err="1"/>
              <a:t>essere</a:t>
            </a:r>
            <a:r>
              <a:rPr lang="en-US" sz="3500" dirty="0"/>
              <a:t> </a:t>
            </a:r>
            <a:r>
              <a:rPr lang="en-US" sz="3500" dirty="0" err="1" smtClean="0"/>
              <a:t>modificati</a:t>
            </a:r>
            <a:endParaRPr lang="en-US" sz="3500" dirty="0"/>
          </a:p>
          <a:p>
            <a:pPr marL="0" indent="0">
              <a:buNone/>
              <a:defRPr/>
            </a:pPr>
            <a:endParaRPr lang="en-US" sz="2600" dirty="0"/>
          </a:p>
          <a:p>
            <a:pPr marL="0" indent="0">
              <a:buNone/>
              <a:defRPr/>
            </a:pPr>
            <a:r>
              <a:rPr lang="en-US" sz="2600" dirty="0"/>
              <a:t>in Sylvia </a:t>
            </a:r>
            <a:r>
              <a:rPr lang="en-US" sz="2600" dirty="0" err="1"/>
              <a:t>Kalina</a:t>
            </a:r>
            <a:r>
              <a:rPr lang="en-US" sz="2600" dirty="0"/>
              <a:t> 1998: 114</a:t>
            </a:r>
            <a:endParaRPr lang="it-IT" sz="26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34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042" y="729205"/>
            <a:ext cx="6875363" cy="961483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200" dirty="0" err="1">
                <a:latin typeface="+mn-lt"/>
                <a:ea typeface="ＭＳ Ｐゴシック" charset="0"/>
                <a:cs typeface="ＭＳ Ｐゴシック" charset="0"/>
              </a:rPr>
              <a:t>Strategie</a:t>
            </a:r>
            <a:r>
              <a:rPr lang="en-GB" sz="32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latin typeface="+mn-lt"/>
                <a:ea typeface="ＭＳ Ｐゴシック" charset="0"/>
                <a:cs typeface="ＭＳ Ｐゴシック" charset="0"/>
              </a:rPr>
              <a:t>imposte</a:t>
            </a:r>
            <a:r>
              <a:rPr lang="en-GB" sz="3200" dirty="0">
                <a:latin typeface="+mn-lt"/>
                <a:ea typeface="ＭＳ Ｐゴシック" charset="0"/>
                <a:cs typeface="ＭＳ Ｐゴシック" charset="0"/>
              </a:rPr>
              <a:t> /</a:t>
            </a:r>
            <a:r>
              <a:rPr lang="en-GB" sz="3200" dirty="0" err="1">
                <a:latin typeface="+mn-lt"/>
                <a:ea typeface="ＭＳ Ｐゴシック" charset="0"/>
                <a:cs typeface="ＭＳ Ｐゴシック" charset="0"/>
              </a:rPr>
              <a:t>richieste</a:t>
            </a:r>
            <a:r>
              <a:rPr lang="en-GB" sz="32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latin typeface="+mn-lt"/>
                <a:ea typeface="ＭＳ Ｐゴシック" charset="0"/>
                <a:cs typeface="ＭＳ Ｐゴシック" charset="0"/>
              </a:rPr>
              <a:t>dall’IS</a:t>
            </a:r>
            <a:endParaRPr lang="it-IT" sz="32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69043" y="1989139"/>
            <a:ext cx="9041757" cy="4295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000" dirty="0" smtClean="0">
                <a:ea typeface="ＭＳ Ｐゴシック" charset="0"/>
                <a:cs typeface="ＭＳ Ｐゴシック" charset="0"/>
              </a:rPr>
              <a:t>per</a:t>
            </a:r>
            <a:endParaRPr lang="en-GB" sz="3000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GB" sz="3000" dirty="0" smtClean="0">
                <a:ea typeface="ＭＳ Ｐゴシック" charset="0"/>
                <a:cs typeface="ＭＳ Ｐゴシック" charset="0"/>
              </a:rPr>
              <a:t>La </a:t>
            </a:r>
            <a:r>
              <a:rPr lang="en-GB" sz="3000" dirty="0" err="1" smtClean="0">
                <a:ea typeface="ＭＳ Ｐゴシック" charset="0"/>
                <a:cs typeface="ＭＳ Ｐゴシック" charset="0"/>
              </a:rPr>
              <a:t>fedele</a:t>
            </a:r>
            <a:r>
              <a:rPr lang="en-GB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riproduzione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del DO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nella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lingua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d’arrivo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alla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luce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di determinate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circostanze</a:t>
            </a:r>
            <a:endParaRPr lang="en-GB" sz="3000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GB" sz="3000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GB" sz="3000" dirty="0">
                <a:ea typeface="ＭＳ Ｐゴシック" charset="0"/>
                <a:cs typeface="ＭＳ Ｐゴシック" charset="0"/>
              </a:rPr>
              <a:t>decision-making 				problem-solving</a:t>
            </a:r>
          </a:p>
          <a:p>
            <a:pPr marL="0" indent="0">
              <a:buNone/>
            </a:pPr>
            <a:r>
              <a:rPr lang="en-GB" sz="3000" dirty="0">
                <a:ea typeface="ＭＳ Ｐゴシック" charset="0"/>
                <a:cs typeface="ＭＳ Ｐゴシック" charset="0"/>
              </a:rPr>
              <a:t>	</a:t>
            </a:r>
          </a:p>
          <a:p>
            <a:pPr marL="0" indent="0">
              <a:buNone/>
            </a:pPr>
            <a:r>
              <a:rPr lang="en-GB" sz="3000" dirty="0">
                <a:ea typeface="ＭＳ Ｐゴシック" charset="0"/>
                <a:cs typeface="ＭＳ Ｐゴシック" charset="0"/>
              </a:rPr>
              <a:t>le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strategie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illustrano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il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processo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, le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trasformazioni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a cui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è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sottoposto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il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DO</a:t>
            </a:r>
            <a:r>
              <a:rPr lang="it-IT" sz="3000" dirty="0">
                <a:ea typeface="ＭＳ Ｐゴシック" charset="0"/>
                <a:cs typeface="ＭＳ Ｐゴシック" charset="0"/>
              </a:rPr>
              <a:t> nel passaggio alla LA</a:t>
            </a:r>
          </a:p>
        </p:txBody>
      </p:sp>
    </p:spTree>
    <p:extLst>
      <p:ext uri="{BB962C8B-B14F-4D97-AF65-F5344CB8AC3E}">
        <p14:creationId xmlns:p14="http://schemas.microsoft.com/office/powerpoint/2010/main" val="1656545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43150" y="1239197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L’IS come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processo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br>
              <a:rPr lang="en-GB" sz="2800" dirty="0">
                <a:latin typeface="+mn-lt"/>
                <a:ea typeface="ＭＳ Ｐゴシック" charset="0"/>
                <a:cs typeface="ＭＳ Ｐゴシック" charset="0"/>
              </a:rPr>
            </a:b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si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basa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su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un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comportamento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strategico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che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viene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messo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in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atto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a tutti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i</a:t>
            </a:r>
            <a:r>
              <a:rPr lang="en-GB" sz="28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+mn-lt"/>
                <a:ea typeface="ＭＳ Ｐゴシック" charset="0"/>
                <a:cs typeface="ＭＳ Ｐゴシック" charset="0"/>
              </a:rPr>
              <a:t>livelli</a:t>
            </a:r>
            <a:r>
              <a:rPr lang="en-GB" sz="4000" dirty="0">
                <a:latin typeface="+mn-lt"/>
                <a:ea typeface="ＭＳ Ｐゴシック" charset="0"/>
                <a:cs typeface="ＭＳ Ｐゴシック" charset="0"/>
              </a:rPr>
              <a:t> </a:t>
            </a:r>
            <a:endParaRPr lang="it-IT" sz="40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43150" y="2743199"/>
            <a:ext cx="8324851" cy="284737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sz="3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3000" dirty="0">
                <a:ea typeface="ＭＳ Ｐゴシック" charset="0"/>
                <a:cs typeface="ＭＳ Ｐゴシック" charset="0"/>
              </a:rPr>
              <a:t>a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livello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sintattico</a:t>
            </a:r>
            <a:r>
              <a:rPr lang="en-GB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GB" sz="3000" dirty="0" err="1">
                <a:ea typeface="ＭＳ Ｐゴシック" charset="0"/>
                <a:cs typeface="ＭＳ Ｐゴシック" charset="0"/>
              </a:rPr>
              <a:t>riformulazione</a:t>
            </a:r>
            <a:endParaRPr lang="fr-FR" sz="3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sz="3000" dirty="0">
                <a:ea typeface="ＭＳ Ｐゴシック" charset="0"/>
                <a:cs typeface="ＭＳ Ｐゴシック" charset="0"/>
              </a:rPr>
              <a:t>décalage</a:t>
            </a:r>
          </a:p>
          <a:p>
            <a:pPr eaLnBrk="1" hangingPunct="1">
              <a:lnSpc>
                <a:spcPct val="90000"/>
              </a:lnSpc>
            </a:pPr>
            <a:r>
              <a:rPr lang="fr-FR" sz="3000" dirty="0" err="1">
                <a:ea typeface="ＭＳ Ｐゴシック" charset="0"/>
                <a:cs typeface="ＭＳ Ｐゴシック" charset="0"/>
              </a:rPr>
              <a:t>omissioni</a:t>
            </a:r>
            <a:endParaRPr lang="en-GB" sz="3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3000" dirty="0" err="1">
                <a:ea typeface="ＭＳ Ｐゴシック" charset="0"/>
                <a:cs typeface="ＭＳ Ｐゴシック" charset="0"/>
              </a:rPr>
              <a:t>aggiunte</a:t>
            </a:r>
            <a:endParaRPr lang="en-GB" sz="3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38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asellaDiTesto 5"/>
          <p:cNvSpPr txBox="1">
            <a:spLocks noChangeArrowheads="1"/>
          </p:cNvSpPr>
          <p:nvPr/>
        </p:nvSpPr>
        <p:spPr bwMode="auto">
          <a:xfrm>
            <a:off x="2711450" y="1420812"/>
            <a:ext cx="6121400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+mn-lt"/>
              </a:rPr>
              <a:t>parafrasi</a:t>
            </a:r>
            <a:r>
              <a:rPr lang="en-GB" dirty="0">
                <a:latin typeface="+mn-lt"/>
              </a:rPr>
              <a:t>, </a:t>
            </a:r>
            <a:r>
              <a:rPr lang="en-GB" dirty="0" err="1">
                <a:latin typeface="+mn-lt"/>
              </a:rPr>
              <a:t>generalizzazione</a:t>
            </a:r>
            <a:endParaRPr lang="en-GB" dirty="0">
              <a:latin typeface="+mn-lt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GB" dirty="0">
              <a:latin typeface="+mn-lt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+mn-lt"/>
              </a:rPr>
              <a:t>prosodia</a:t>
            </a:r>
            <a:r>
              <a:rPr lang="en-GB" dirty="0">
                <a:latin typeface="+mn-lt"/>
              </a:rPr>
              <a:t>, </a:t>
            </a:r>
            <a:r>
              <a:rPr lang="en-GB" dirty="0" err="1">
                <a:latin typeface="+mn-lt"/>
              </a:rPr>
              <a:t>intonazione</a:t>
            </a:r>
            <a:endParaRPr lang="en-GB" dirty="0">
              <a:latin typeface="+mn-lt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GB" dirty="0">
              <a:latin typeface="+mn-lt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+mn-lt"/>
              </a:rPr>
              <a:t>accentuazione</a:t>
            </a:r>
            <a:r>
              <a:rPr lang="en-GB" dirty="0">
                <a:latin typeface="+mn-lt"/>
              </a:rPr>
              <a:t> di </a:t>
            </a:r>
            <a:r>
              <a:rPr lang="en-GB" dirty="0" err="1">
                <a:latin typeface="+mn-lt"/>
              </a:rPr>
              <a:t>singole</a:t>
            </a:r>
            <a:r>
              <a:rPr lang="en-GB" dirty="0">
                <a:latin typeface="+mn-lt"/>
              </a:rPr>
              <a:t> parole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GB" dirty="0">
              <a:latin typeface="+mn-lt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>
                <a:latin typeface="+mn-lt"/>
              </a:rPr>
              <a:t>pause</a:t>
            </a:r>
            <a:endParaRPr lang="it-IT" dirty="0">
              <a:latin typeface="+mn-lt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565C99-45F4-0848-B95E-B0DADEBC5AFD}"/>
              </a:ext>
            </a:extLst>
          </p:cNvPr>
          <p:cNvSpPr txBox="1"/>
          <p:nvPr/>
        </p:nvSpPr>
        <p:spPr>
          <a:xfrm>
            <a:off x="2835796" y="4722471"/>
            <a:ext cx="69911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err="1"/>
              <a:t>segnalano</a:t>
            </a:r>
            <a:r>
              <a:rPr lang="en-GB" sz="3000" dirty="0"/>
              <a:t> un </a:t>
            </a:r>
            <a:r>
              <a:rPr lang="en-GB" sz="3000" dirty="0" err="1"/>
              <a:t>comportamento</a:t>
            </a:r>
            <a:r>
              <a:rPr lang="en-GB" sz="3000" dirty="0"/>
              <a:t> </a:t>
            </a:r>
            <a:r>
              <a:rPr lang="en-GB" sz="3000" dirty="0" err="1"/>
              <a:t>strategico</a:t>
            </a:r>
            <a:endParaRPr lang="en-GB" sz="3000" dirty="0"/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8784825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1"/>
          <p:cNvSpPr>
            <a:spLocks noChangeArrowheads="1"/>
          </p:cNvSpPr>
          <p:nvPr/>
        </p:nvSpPr>
        <p:spPr bwMode="auto">
          <a:xfrm>
            <a:off x="1145894" y="1157330"/>
            <a:ext cx="939864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t-IT" sz="2800" dirty="0">
                <a:latin typeface="Cambria" charset="0"/>
              </a:rPr>
              <a:t> </a:t>
            </a:r>
            <a:r>
              <a:rPr lang="it-IT" sz="2800" dirty="0" smtClean="0"/>
              <a:t>Negli </a:t>
            </a:r>
            <a:r>
              <a:rPr lang="it-IT" sz="2800" dirty="0"/>
              <a:t>anni 1970 la fase della comprensione era </a:t>
            </a:r>
            <a:r>
              <a:rPr lang="it-IT" sz="2800" dirty="0" smtClean="0"/>
              <a:t>vista come </a:t>
            </a:r>
            <a:r>
              <a:rPr lang="it-IT" sz="2800" dirty="0"/>
              <a:t>la fase più importante del processo di IS </a:t>
            </a:r>
          </a:p>
          <a:p>
            <a:pPr eaLnBrk="1" hangingPunct="1"/>
            <a:endParaRPr lang="it-IT" sz="2800" dirty="0" smtClean="0"/>
          </a:p>
          <a:p>
            <a:pPr eaLnBrk="1" hangingPunct="1"/>
            <a:r>
              <a:rPr lang="it-IT" sz="2800" dirty="0" smtClean="0"/>
              <a:t>L</a:t>
            </a:r>
            <a:r>
              <a:rPr lang="ja-JP" altLang="it-IT" sz="2800" dirty="0"/>
              <a:t>’</a:t>
            </a:r>
            <a:r>
              <a:rPr lang="it-IT" sz="2800" dirty="0"/>
              <a:t>anticipazione era considerata una strategia fondamentale per predire lo sviluppo del  discorso di partenza </a:t>
            </a:r>
          </a:p>
          <a:p>
            <a:pPr eaLnBrk="1" hangingPunct="1"/>
            <a:endParaRPr lang="it-IT" sz="2800" dirty="0"/>
          </a:p>
          <a:p>
            <a:pPr eaLnBrk="1" hangingPunct="1"/>
            <a:r>
              <a:rPr lang="it-IT" sz="2800" dirty="0"/>
              <a:t>Numerosi autori </a:t>
            </a:r>
            <a:endParaRPr lang="it-IT" sz="2800" dirty="0" smtClean="0"/>
          </a:p>
          <a:p>
            <a:pPr eaLnBrk="1" hangingPunct="1"/>
            <a:r>
              <a:rPr lang="it-IT" sz="2800" dirty="0" smtClean="0"/>
              <a:t>(</a:t>
            </a:r>
            <a:r>
              <a:rPr lang="it-IT" sz="2800" dirty="0" err="1"/>
              <a:t>Kirchhoff</a:t>
            </a:r>
            <a:r>
              <a:rPr lang="it-IT" sz="2800" dirty="0"/>
              <a:t> 1976; </a:t>
            </a:r>
            <a:r>
              <a:rPr lang="it-IT" sz="2800" dirty="0" err="1"/>
              <a:t>Chernov</a:t>
            </a:r>
            <a:r>
              <a:rPr lang="it-IT" sz="2800" dirty="0"/>
              <a:t> 1978; </a:t>
            </a:r>
            <a:r>
              <a:rPr lang="it-IT" sz="2800" dirty="0" err="1"/>
              <a:t>Lederer</a:t>
            </a:r>
            <a:r>
              <a:rPr lang="it-IT" sz="2800" dirty="0"/>
              <a:t> 1978, 1981; Moser 1978; </a:t>
            </a:r>
            <a:r>
              <a:rPr lang="it-IT" sz="2800" dirty="0" err="1"/>
              <a:t>Wilss</a:t>
            </a:r>
            <a:r>
              <a:rPr lang="it-IT" sz="2800" dirty="0"/>
              <a:t> 1978) </a:t>
            </a:r>
            <a:endParaRPr lang="it-IT" sz="2800" dirty="0" smtClean="0"/>
          </a:p>
          <a:p>
            <a:pPr eaLnBrk="1" hangingPunct="1"/>
            <a:r>
              <a:rPr lang="it-IT" sz="2800" dirty="0" smtClean="0"/>
              <a:t>hanno </a:t>
            </a:r>
            <a:r>
              <a:rPr lang="it-IT" sz="2800" dirty="0"/>
              <a:t>sottolineato l</a:t>
            </a:r>
            <a:r>
              <a:rPr lang="ja-JP" altLang="it-IT" sz="2800" dirty="0"/>
              <a:t>’</a:t>
            </a:r>
            <a:r>
              <a:rPr lang="it-IT" sz="2800" dirty="0"/>
              <a:t>importanza </a:t>
            </a:r>
            <a:r>
              <a:rPr lang="it-IT" sz="2800" dirty="0" smtClean="0"/>
              <a:t>dell’anticipazione </a:t>
            </a:r>
            <a:r>
              <a:rPr lang="it-IT" sz="2800" dirty="0"/>
              <a:t>per realizzare efficacemente l’IS</a:t>
            </a:r>
          </a:p>
        </p:txBody>
      </p:sp>
    </p:spTree>
    <p:extLst>
      <p:ext uri="{BB962C8B-B14F-4D97-AF65-F5344CB8AC3E}">
        <p14:creationId xmlns:p14="http://schemas.microsoft.com/office/powerpoint/2010/main" val="530821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1"/>
          <p:cNvSpPr>
            <a:spLocks noChangeArrowheads="1"/>
          </p:cNvSpPr>
          <p:nvPr/>
        </p:nvSpPr>
        <p:spPr bwMode="auto">
          <a:xfrm>
            <a:off x="1551008" y="1621655"/>
            <a:ext cx="893643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it-IT" sz="3200" dirty="0" err="1">
                <a:ea typeface="MS Mincho" charset="0"/>
                <a:cs typeface="Times New Roman" charset="0"/>
              </a:rPr>
              <a:t>Hella</a:t>
            </a:r>
            <a:r>
              <a:rPr lang="it-IT" sz="3200" dirty="0">
                <a:ea typeface="MS Mincho" charset="0"/>
                <a:cs typeface="Times New Roman" charset="0"/>
              </a:rPr>
              <a:t> </a:t>
            </a:r>
            <a:r>
              <a:rPr lang="it-IT" sz="3200" dirty="0" err="1">
                <a:ea typeface="MS Mincho" charset="0"/>
                <a:cs typeface="Times New Roman" charset="0"/>
              </a:rPr>
              <a:t>Kirchhoff</a:t>
            </a:r>
            <a:r>
              <a:rPr lang="it-IT" sz="3200" dirty="0">
                <a:ea typeface="MS Mincho" charset="0"/>
                <a:cs typeface="Times New Roman" charset="0"/>
              </a:rPr>
              <a:t>  impiegò il concetto di strategie in generale, non solo per l’anticipazione o le strategie di comprensione</a:t>
            </a:r>
          </a:p>
          <a:p>
            <a:pPr eaLnBrk="1" hangingPunct="1"/>
            <a:endParaRPr lang="it-IT" sz="3200" dirty="0"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3200" dirty="0">
                <a:ea typeface="MS Mincho" charset="0"/>
                <a:cs typeface="Times New Roman" charset="0"/>
              </a:rPr>
              <a:t>Divide le strategie in strategie di comprensione e strategie per superare i limiti imposti dalla situazione comunicativa, IS</a:t>
            </a:r>
          </a:p>
          <a:p>
            <a:pPr eaLnBrk="1" hangingPunct="1"/>
            <a:r>
              <a:rPr lang="it-IT" sz="3200" dirty="0">
                <a:ea typeface="MS Mincho" charset="0"/>
                <a:cs typeface="Times New Roman" charset="0"/>
              </a:rPr>
              <a:t>(velocità, differenze morfosintattiche etc.)</a:t>
            </a:r>
          </a:p>
        </p:txBody>
      </p:sp>
    </p:spTree>
    <p:extLst>
      <p:ext uri="{BB962C8B-B14F-4D97-AF65-F5344CB8AC3E}">
        <p14:creationId xmlns:p14="http://schemas.microsoft.com/office/powerpoint/2010/main" val="1931749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>
                <a:ea typeface="ＭＳ Ｐゴシック" pitchFamily="-65" charset="-128"/>
                <a:cs typeface="ＭＳ Ｐゴシック" pitchFamily="-65" charset="-128"/>
              </a:rPr>
              <a:t>Kirchhoff</a:t>
            </a:r>
            <a:r>
              <a:rPr lang="de-DE" dirty="0">
                <a:ea typeface="ＭＳ Ｐゴシック" pitchFamily="-65" charset="-128"/>
                <a:cs typeface="ＭＳ Ｐゴシック" pitchFamily="-65" charset="-128"/>
              </a:rPr>
              <a:t> (1976) </a:t>
            </a:r>
            <a:endParaRPr lang="it-IT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de-DE" sz="3000" dirty="0">
                <a:ea typeface="ＭＳ Ｐゴシック" pitchFamily="-65" charset="-128"/>
                <a:cs typeface="ＭＳ Ｐゴシック" pitchFamily="-65" charset="-128"/>
              </a:rPr>
              <a:t>Strategie di </a:t>
            </a:r>
            <a:r>
              <a:rPr lang="de-DE" sz="3000" dirty="0" err="1">
                <a:ea typeface="ＭＳ Ｐゴシック" pitchFamily="-65" charset="-128"/>
                <a:cs typeface="ＭＳ Ｐゴシック" pitchFamily="-65" charset="-128"/>
              </a:rPr>
              <a:t>comprensione</a:t>
            </a:r>
            <a:r>
              <a:rPr lang="de-DE" sz="3000" dirty="0">
                <a:ea typeface="ＭＳ Ｐゴシック" pitchFamily="-65" charset="-128"/>
                <a:cs typeface="ＭＳ Ｐゴシック" pitchFamily="-65" charset="-128"/>
              </a:rPr>
              <a:t>  </a:t>
            </a:r>
            <a:endParaRPr lang="en-GB" sz="3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en-GB" sz="3000" dirty="0" err="1">
                <a:ea typeface="ＭＳ Ｐゴシック" pitchFamily="-65" charset="-128"/>
                <a:cs typeface="ＭＳ Ｐゴシック" pitchFamily="-65" charset="-128"/>
              </a:rPr>
              <a:t>anticipazione</a:t>
            </a:r>
            <a:r>
              <a:rPr lang="en-GB" sz="3000" dirty="0">
                <a:ea typeface="ＭＳ Ｐゴシック" pitchFamily="-65" charset="-128"/>
                <a:cs typeface="ＭＳ Ｐゴシック" pitchFamily="-65" charset="-128"/>
              </a:rPr>
              <a:t> (</a:t>
            </a:r>
            <a:r>
              <a:rPr lang="en-GB" sz="3000" dirty="0" err="1">
                <a:ea typeface="ＭＳ Ｐゴシック" pitchFamily="-65" charset="-128"/>
                <a:cs typeface="ＭＳ Ｐゴシック" pitchFamily="-65" charset="-128"/>
              </a:rPr>
              <a:t>determinata</a:t>
            </a:r>
            <a:r>
              <a:rPr lang="en-GB" sz="3000" dirty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GB" sz="3000" dirty="0" err="1">
                <a:ea typeface="ＭＳ Ｐゴシック" pitchFamily="-65" charset="-128"/>
                <a:cs typeface="ＭＳ Ｐゴシック" pitchFamily="-65" charset="-128"/>
              </a:rPr>
              <a:t>dalla</a:t>
            </a:r>
            <a:r>
              <a:rPr lang="en-GB" sz="3000" dirty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GB" sz="3000" dirty="0" err="1">
                <a:ea typeface="ＭＳ Ｐゴシック" pitchFamily="-65" charset="-128"/>
                <a:cs typeface="ＭＳ Ｐゴシック" pitchFamily="-65" charset="-128"/>
              </a:rPr>
              <a:t>competenza</a:t>
            </a:r>
            <a:r>
              <a:rPr lang="en-GB" sz="3000" dirty="0">
                <a:ea typeface="ＭＳ Ｐゴシック" pitchFamily="-65" charset="-128"/>
                <a:cs typeface="ＭＳ Ｐゴシック" pitchFamily="-65" charset="-128"/>
              </a:rPr>
              <a:t> lingua, </a:t>
            </a:r>
            <a:r>
              <a:rPr lang="en-GB" sz="3000" dirty="0" err="1">
                <a:ea typeface="ＭＳ Ｐゴシック" pitchFamily="-65" charset="-128"/>
                <a:cs typeface="ＭＳ Ｐゴシック" pitchFamily="-65" charset="-128"/>
              </a:rPr>
              <a:t>cotesto</a:t>
            </a:r>
            <a:r>
              <a:rPr lang="en-GB" sz="3000" dirty="0">
                <a:ea typeface="ＭＳ Ｐゴシック" pitchFamily="-65" charset="-128"/>
                <a:cs typeface="ＭＳ Ｐゴシック" pitchFamily="-65" charset="-128"/>
              </a:rPr>
              <a:t>, background)</a:t>
            </a:r>
            <a:endParaRPr lang="fr-FR" sz="3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fr-FR" sz="3000" dirty="0" err="1">
                <a:ea typeface="ＭＳ Ｐゴシック" pitchFamily="-65" charset="-128"/>
                <a:cs typeface="ＭＳ Ｐゴシック" pitchFamily="-65" charset="-128"/>
              </a:rPr>
              <a:t>segmentazione</a:t>
            </a:r>
            <a:r>
              <a:rPr lang="fr-FR" sz="3000" dirty="0">
                <a:ea typeface="ＭＳ Ｐゴシック" pitchFamily="-65" charset="-128"/>
                <a:cs typeface="ＭＳ Ｐゴシック" pitchFamily="-65" charset="-128"/>
              </a:rPr>
              <a:t> DO </a:t>
            </a:r>
          </a:p>
          <a:p>
            <a:pPr eaLnBrk="1" hangingPunct="1"/>
            <a:r>
              <a:rPr lang="fr-FR" sz="3000" dirty="0" err="1">
                <a:ea typeface="ＭＳ Ｐゴシック" pitchFamily="-65" charset="-128"/>
                <a:cs typeface="ＭＳ Ｐゴシック" pitchFamily="-65" charset="-128"/>
              </a:rPr>
              <a:t>ritmo</a:t>
            </a:r>
            <a:r>
              <a:rPr lang="fr-FR" sz="3000" dirty="0">
                <a:ea typeface="ＭＳ Ｐゴシック" pitchFamily="-65" charset="-128"/>
                <a:cs typeface="ＭＳ Ｐゴシック" pitchFamily="-65" charset="-128"/>
              </a:rPr>
              <a:t> di output </a:t>
            </a:r>
            <a:r>
              <a:rPr lang="fr-FR" sz="3000" dirty="0" err="1">
                <a:ea typeface="ＭＳ Ｐゴシック" pitchFamily="-65" charset="-128"/>
                <a:cs typeface="ＭＳ Ｐゴシック" pitchFamily="-65" charset="-128"/>
              </a:rPr>
              <a:t>costante</a:t>
            </a:r>
            <a:endParaRPr lang="fr-FR" sz="3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fr-FR" sz="3000" dirty="0">
                <a:ea typeface="ＭＳ Ｐゴシック" pitchFamily="-65" charset="-128"/>
                <a:cs typeface="ＭＳ Ｐゴシック" pitchFamily="-65" charset="-128"/>
              </a:rPr>
              <a:t>décalage </a:t>
            </a:r>
            <a:endParaRPr lang="it-IT" sz="3000" dirty="0"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0039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1111171" y="1034098"/>
            <a:ext cx="9148844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en-GB" sz="3000" dirty="0" err="1"/>
              <a:t>Strategie</a:t>
            </a:r>
            <a:r>
              <a:rPr lang="en-GB" sz="3000" dirty="0"/>
              <a:t> per </a:t>
            </a:r>
            <a:r>
              <a:rPr lang="en-GB" sz="3000" dirty="0" err="1"/>
              <a:t>superare</a:t>
            </a:r>
            <a:r>
              <a:rPr lang="en-GB" sz="3000" dirty="0"/>
              <a:t>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limiti</a:t>
            </a:r>
            <a:r>
              <a:rPr lang="en-GB" sz="3000" dirty="0"/>
              <a:t> </a:t>
            </a:r>
            <a:r>
              <a:rPr lang="en-GB" sz="3000" dirty="0" err="1"/>
              <a:t>imposti</a:t>
            </a:r>
            <a:r>
              <a:rPr lang="en-GB" sz="3000" dirty="0"/>
              <a:t> </a:t>
            </a:r>
            <a:r>
              <a:rPr lang="en-GB" sz="3000" dirty="0" err="1"/>
              <a:t>dalla</a:t>
            </a:r>
            <a:r>
              <a:rPr lang="en-GB" sz="3000" dirty="0"/>
              <a:t> </a:t>
            </a:r>
            <a:r>
              <a:rPr lang="en-GB" sz="3000" dirty="0" err="1"/>
              <a:t>situazione</a:t>
            </a:r>
            <a:r>
              <a:rPr lang="en-GB" sz="3000" dirty="0"/>
              <a:t> (</a:t>
            </a:r>
            <a:r>
              <a:rPr lang="en-GB" sz="3000" dirty="0" err="1"/>
              <a:t>velocità</a:t>
            </a:r>
            <a:r>
              <a:rPr lang="en-GB" sz="3000" dirty="0"/>
              <a:t>, </a:t>
            </a:r>
            <a:r>
              <a:rPr lang="en-GB" sz="3000" dirty="0" err="1"/>
              <a:t>differenze</a:t>
            </a:r>
            <a:r>
              <a:rPr lang="en-GB" sz="3000" dirty="0"/>
              <a:t> </a:t>
            </a:r>
            <a:r>
              <a:rPr lang="en-GB" sz="3000" dirty="0" err="1"/>
              <a:t>morfosintattiche</a:t>
            </a:r>
            <a:r>
              <a:rPr lang="en-GB" sz="3000" dirty="0"/>
              <a:t>)</a:t>
            </a:r>
          </a:p>
          <a:p>
            <a:pPr eaLnBrk="1" hangingPunct="1"/>
            <a:endParaRPr lang="it-IT" sz="3000" dirty="0"/>
          </a:p>
          <a:p>
            <a:pPr eaLnBrk="1" hangingPunct="1">
              <a:buFontTx/>
              <a:buChar char="•"/>
            </a:pPr>
            <a:r>
              <a:rPr lang="en-GB" sz="3000" dirty="0" err="1"/>
              <a:t>Elaborazione</a:t>
            </a:r>
            <a:r>
              <a:rPr lang="en-GB" sz="3000" dirty="0"/>
              <a:t> </a:t>
            </a:r>
            <a:r>
              <a:rPr lang="en-GB" sz="3000" dirty="0" err="1"/>
              <a:t>successiva</a:t>
            </a:r>
            <a:r>
              <a:rPr lang="en-GB" sz="3000" dirty="0"/>
              <a:t> di </a:t>
            </a:r>
            <a:r>
              <a:rPr lang="en-GB" sz="3000" dirty="0" err="1"/>
              <a:t>elementi</a:t>
            </a:r>
            <a:r>
              <a:rPr lang="en-GB" sz="3000" dirty="0"/>
              <a:t> </a:t>
            </a:r>
            <a:r>
              <a:rPr lang="en-GB" sz="3000" dirty="0" err="1"/>
              <a:t>indipendenti</a:t>
            </a:r>
            <a:r>
              <a:rPr lang="en-GB" sz="3000" dirty="0"/>
              <a:t> </a:t>
            </a:r>
          </a:p>
          <a:p>
            <a:pPr eaLnBrk="1" hangingPunct="1">
              <a:buFontTx/>
              <a:buChar char="•"/>
            </a:pPr>
            <a:r>
              <a:rPr lang="en-GB" sz="3000" dirty="0" err="1"/>
              <a:t>Strategia</a:t>
            </a:r>
            <a:r>
              <a:rPr lang="en-GB" sz="3000" dirty="0"/>
              <a:t> </a:t>
            </a:r>
            <a:r>
              <a:rPr lang="en-GB" sz="3000" dirty="0" err="1"/>
              <a:t>aperta</a:t>
            </a:r>
            <a:r>
              <a:rPr lang="en-GB" sz="3000" dirty="0"/>
              <a:t> (</a:t>
            </a:r>
            <a:r>
              <a:rPr lang="en-GB" sz="3000" dirty="0" err="1"/>
              <a:t>soluzioni</a:t>
            </a:r>
            <a:r>
              <a:rPr lang="en-GB" sz="3000" dirty="0"/>
              <a:t> </a:t>
            </a:r>
            <a:r>
              <a:rPr lang="en-GB" sz="3000" dirty="0" err="1"/>
              <a:t>morfosintattiche</a:t>
            </a:r>
            <a:r>
              <a:rPr lang="en-GB" sz="3000" dirty="0"/>
              <a:t> </a:t>
            </a:r>
            <a:r>
              <a:rPr lang="en-GB" sz="3000" dirty="0" err="1"/>
              <a:t>che</a:t>
            </a:r>
            <a:r>
              <a:rPr lang="en-GB" sz="3000" dirty="0"/>
              <a:t> 	</a:t>
            </a:r>
            <a:r>
              <a:rPr lang="en-GB" sz="3000" dirty="0" err="1"/>
              <a:t>permettono</a:t>
            </a:r>
            <a:r>
              <a:rPr lang="en-GB" sz="3000" dirty="0"/>
              <a:t> </a:t>
            </a:r>
            <a:r>
              <a:rPr lang="en-GB" sz="3000" dirty="0" err="1"/>
              <a:t>più</a:t>
            </a:r>
            <a:r>
              <a:rPr lang="en-GB" sz="3000" dirty="0"/>
              <a:t> </a:t>
            </a:r>
            <a:r>
              <a:rPr lang="en-GB" sz="3000" dirty="0" err="1"/>
              <a:t>opzioni</a:t>
            </a:r>
            <a:r>
              <a:rPr lang="en-GB" sz="3000" dirty="0"/>
              <a:t> di </a:t>
            </a:r>
            <a:r>
              <a:rPr lang="en-GB" sz="3000" dirty="0" err="1"/>
              <a:t>riformulazione</a:t>
            </a:r>
            <a:r>
              <a:rPr lang="en-GB" sz="3000" dirty="0"/>
              <a:t>)</a:t>
            </a:r>
          </a:p>
          <a:p>
            <a:pPr eaLnBrk="1" hangingPunct="1"/>
            <a:r>
              <a:rPr lang="en-GB" sz="3000" dirty="0"/>
              <a:t> </a:t>
            </a:r>
          </a:p>
          <a:p>
            <a:pPr eaLnBrk="1" hangingPunct="1">
              <a:buFontTx/>
              <a:buChar char="•"/>
            </a:pPr>
            <a:r>
              <a:rPr lang="en-GB" sz="3000" dirty="0" err="1"/>
              <a:t>Segmenti</a:t>
            </a:r>
            <a:r>
              <a:rPr lang="en-GB" sz="3000" dirty="0"/>
              <a:t> </a:t>
            </a:r>
            <a:r>
              <a:rPr lang="en-GB" sz="3000" dirty="0" err="1"/>
              <a:t>neutri</a:t>
            </a:r>
            <a:endParaRPr lang="en-GB" sz="3000" dirty="0"/>
          </a:p>
          <a:p>
            <a:pPr eaLnBrk="1" hangingPunct="1">
              <a:buFontTx/>
              <a:buChar char="•"/>
            </a:pPr>
            <a:r>
              <a:rPr lang="en-GB" sz="3000" dirty="0" err="1"/>
              <a:t>Aggiunte</a:t>
            </a:r>
            <a:r>
              <a:rPr lang="en-GB" sz="3000" dirty="0"/>
              <a:t> (per </a:t>
            </a:r>
            <a:r>
              <a:rPr lang="en-GB" sz="3000" dirty="0" err="1"/>
              <a:t>evitare</a:t>
            </a:r>
            <a:r>
              <a:rPr lang="en-GB" sz="3000" dirty="0"/>
              <a:t> pause </a:t>
            </a:r>
            <a:r>
              <a:rPr lang="en-GB" sz="3000" dirty="0" err="1"/>
              <a:t>lunghe</a:t>
            </a:r>
            <a:r>
              <a:rPr lang="en-GB" sz="3000" dirty="0"/>
              <a:t>)</a:t>
            </a:r>
          </a:p>
          <a:p>
            <a:pPr eaLnBrk="1" hangingPunct="1">
              <a:buFontTx/>
              <a:buChar char="•"/>
            </a:pPr>
            <a:endParaRPr lang="en-GB" sz="3000" dirty="0"/>
          </a:p>
          <a:p>
            <a:pPr eaLnBrk="1" hangingPunct="1">
              <a:buFontTx/>
              <a:buChar char="•"/>
            </a:pPr>
            <a:r>
              <a:rPr lang="en-GB" sz="3000" dirty="0" err="1"/>
              <a:t>Selezione</a:t>
            </a:r>
            <a:r>
              <a:rPr lang="en-GB" sz="3000" dirty="0"/>
              <a:t> </a:t>
            </a:r>
            <a:r>
              <a:rPr lang="en-GB" sz="3000" dirty="0" err="1"/>
              <a:t>delle</a:t>
            </a:r>
            <a:r>
              <a:rPr lang="en-GB" sz="3000" dirty="0"/>
              <a:t> </a:t>
            </a:r>
            <a:r>
              <a:rPr lang="en-GB" sz="3000" dirty="0" err="1"/>
              <a:t>informazioni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04121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79501B6-0A1F-A74A-9F75-39F2A5AF4536}"/>
              </a:ext>
            </a:extLst>
          </p:cNvPr>
          <p:cNvSpPr txBox="1"/>
          <p:nvPr/>
        </p:nvSpPr>
        <p:spPr>
          <a:xfrm>
            <a:off x="1767840" y="1041505"/>
            <a:ext cx="9265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In entrambi i modelli l’elaborazione del materiale in entrata viene illustrato attraverso </a:t>
            </a:r>
            <a:r>
              <a:rPr lang="it-IT" sz="2800" b="1" dirty="0"/>
              <a:t>un diagramma di flusso dell’informazione</a:t>
            </a:r>
            <a:r>
              <a:rPr lang="it-IT" sz="2800" dirty="0"/>
              <a:t> </a:t>
            </a:r>
          </a:p>
          <a:p>
            <a:endParaRPr lang="it-IT" sz="2800" dirty="0"/>
          </a:p>
          <a:p>
            <a:r>
              <a:rPr lang="it-IT" sz="2800" dirty="0"/>
              <a:t>le unità linguistiche minime, i fonemi, vengono confrontati con i dati e le regole fonologiche immagazzinati nella MLT </a:t>
            </a:r>
          </a:p>
          <a:p>
            <a:endParaRPr lang="it-IT" sz="2800" dirty="0"/>
          </a:p>
          <a:p>
            <a:r>
              <a:rPr lang="it-IT" sz="2800" dirty="0"/>
              <a:t>Se tali unità vengono riconosciute, il processo continua </a:t>
            </a:r>
          </a:p>
          <a:p>
            <a:r>
              <a:rPr lang="it-IT" sz="2800" dirty="0"/>
              <a:t>con il confronto e il riconoscimento di stringhe di unità di livello superiore</a:t>
            </a:r>
          </a:p>
          <a:p>
            <a:endParaRPr lang="it-IT" sz="2800" dirty="0"/>
          </a:p>
          <a:p>
            <a:r>
              <a:rPr lang="it-IT" sz="2800" dirty="0"/>
              <a:t>morfemi, parole e sintagmi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429415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x-none" sz="4000"/>
              <a:t>Kalina 1996, 1998</a:t>
            </a:r>
            <a:r>
              <a:rPr lang="en-GB" altLang="x-none" sz="4000"/>
              <a:t/>
            </a:r>
            <a:br>
              <a:rPr lang="en-GB" altLang="x-none" sz="4000"/>
            </a:br>
            <a:endParaRPr lang="it-IT" altLang="x-none" sz="4000"/>
          </a:p>
        </p:txBody>
      </p:sp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altLang="x-none" sz="4000" dirty="0" err="1"/>
              <a:t>Strategie</a:t>
            </a:r>
            <a:r>
              <a:rPr lang="en-GB" altLang="x-none" sz="4000" dirty="0"/>
              <a:t> di </a:t>
            </a:r>
            <a:r>
              <a:rPr lang="en-GB" altLang="x-none" sz="4000" dirty="0" err="1"/>
              <a:t>preparazione</a:t>
            </a:r>
            <a:r>
              <a:rPr lang="en-GB" altLang="x-none" sz="4000" dirty="0"/>
              <a:t> </a:t>
            </a:r>
          </a:p>
          <a:p>
            <a:r>
              <a:rPr lang="en-GB" altLang="x-none" sz="4000" dirty="0"/>
              <a:t>per </a:t>
            </a:r>
            <a:r>
              <a:rPr lang="en-GB" altLang="x-none" sz="4000" dirty="0" err="1"/>
              <a:t>favorire</a:t>
            </a:r>
            <a:r>
              <a:rPr lang="en-GB" altLang="x-none" sz="4000" dirty="0"/>
              <a:t> </a:t>
            </a:r>
            <a:r>
              <a:rPr lang="en-GB" altLang="x-none" sz="4000" dirty="0" err="1"/>
              <a:t>inferenze</a:t>
            </a:r>
            <a:r>
              <a:rPr lang="en-GB" altLang="x-none" sz="4000" dirty="0"/>
              <a:t> e </a:t>
            </a:r>
            <a:r>
              <a:rPr lang="en-GB" altLang="x-none" sz="4000" dirty="0" err="1"/>
              <a:t>anticipazione</a:t>
            </a:r>
            <a:r>
              <a:rPr lang="en-GB" altLang="x-none" sz="4000" dirty="0"/>
              <a:t> </a:t>
            </a:r>
          </a:p>
          <a:p>
            <a:r>
              <a:rPr lang="en-GB" altLang="x-none" sz="4000" dirty="0" err="1"/>
              <a:t>segmentazione</a:t>
            </a:r>
            <a:r>
              <a:rPr lang="en-GB" altLang="x-none" sz="4000" dirty="0"/>
              <a:t>  del </a:t>
            </a:r>
            <a:r>
              <a:rPr lang="en-GB" altLang="x-none" sz="4000" dirty="0" err="1"/>
              <a:t>discorso</a:t>
            </a:r>
            <a:r>
              <a:rPr lang="en-GB" altLang="x-none" sz="4000" dirty="0"/>
              <a:t> </a:t>
            </a:r>
            <a:r>
              <a:rPr lang="en-GB" altLang="x-none" sz="4000" dirty="0" err="1"/>
              <a:t>originale</a:t>
            </a:r>
            <a:endParaRPr lang="en-GB" altLang="x-none" sz="4000" dirty="0"/>
          </a:p>
          <a:p>
            <a:pPr>
              <a:buFontTx/>
              <a:buNone/>
            </a:pPr>
            <a:endParaRPr lang="en-GB" altLang="x-none" sz="4000" dirty="0" smtClean="0"/>
          </a:p>
          <a:p>
            <a:pPr>
              <a:buFontTx/>
              <a:buNone/>
            </a:pPr>
            <a:r>
              <a:rPr lang="en-GB" altLang="x-none" sz="4000" dirty="0" err="1" smtClean="0"/>
              <a:t>Kalina</a:t>
            </a:r>
            <a:r>
              <a:rPr lang="en-GB" altLang="x-none" sz="4000" dirty="0" smtClean="0"/>
              <a:t> </a:t>
            </a:r>
            <a:r>
              <a:rPr lang="en-GB" altLang="x-none" sz="4000" dirty="0"/>
              <a:t>1996: 130</a:t>
            </a:r>
            <a:r>
              <a:rPr lang="it-IT" altLang="x-non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02930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000" dirty="0">
                <a:latin typeface="+mn-lt"/>
                <a:ea typeface="ＭＳ Ｐゴシック" charset="0"/>
                <a:cs typeface="ＭＳ Ｐゴシック" charset="0"/>
              </a:rPr>
              <a:t>Riccardi (1996, 1998)  </a:t>
            </a:r>
            <a:r>
              <a:rPr lang="en-GB" sz="3000" dirty="0" err="1" smtClean="0">
                <a:latin typeface="+mn-lt"/>
                <a:ea typeface="ＭＳ Ｐゴシック" charset="0"/>
                <a:cs typeface="ＭＳ Ｐゴシック" charset="0"/>
              </a:rPr>
              <a:t>interazione</a:t>
            </a:r>
            <a:r>
              <a:rPr lang="en-GB" sz="3000" dirty="0" smtClean="0">
                <a:latin typeface="+mn-lt"/>
                <a:ea typeface="ＭＳ Ｐゴシック" charset="0"/>
                <a:cs typeface="ＭＳ Ｐゴシック" charset="0"/>
              </a:rPr>
              <a:t> di </a:t>
            </a:r>
            <a:r>
              <a:rPr lang="en-GB" sz="3000" dirty="0" err="1" smtClean="0">
                <a:latin typeface="+mn-lt"/>
                <a:ea typeface="ＭＳ Ｐゴシック" charset="0"/>
                <a:cs typeface="ＭＳ Ｐゴシック" charset="0"/>
              </a:rPr>
              <a:t>strategie</a:t>
            </a:r>
            <a:endParaRPr lang="it-IT" sz="30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925975" y="1341438"/>
            <a:ext cx="10139422" cy="488574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4000" b="1" dirty="0">
                <a:ea typeface="ＭＳ Ｐゴシック" charset="0"/>
                <a:cs typeface="ＭＳ Ｐゴシック" charset="0"/>
              </a:rPr>
              <a:t>skill-based strategies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		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strategie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 smtClean="0">
                <a:ea typeface="ＭＳ Ｐゴシック" charset="0"/>
                <a:cs typeface="ＭＳ Ｐゴシック" charset="0"/>
              </a:rPr>
              <a:t>acquisite</a:t>
            </a:r>
            <a:endParaRPr lang="en-GB" sz="4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4000" dirty="0">
              <a:ea typeface="ＭＳ Ｐゴシック" charset="0"/>
              <a:cs typeface="ＭＳ Ｐゴシック" charset="0"/>
            </a:endParaRPr>
          </a:p>
          <a:p>
            <a:r>
              <a:rPr lang="en-GB" sz="4000" dirty="0" err="1" smtClean="0">
                <a:ea typeface="ＭＳ Ｐゴシック" charset="0"/>
                <a:cs typeface="ＭＳ Ｐゴシック" charset="0"/>
              </a:rPr>
              <a:t>Soluzioni</a:t>
            </a:r>
            <a:r>
              <a:rPr lang="en-GB" sz="4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adottate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per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segmenti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o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elementi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che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ricorrono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spesso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GB" sz="4000" dirty="0" err="1">
                <a:ea typeface="ＭＳ Ｐゴシック" charset="0"/>
                <a:cs typeface="ＭＳ Ｐゴシック" charset="0"/>
              </a:rPr>
              <a:t>s</a:t>
            </a:r>
            <a:r>
              <a:rPr lang="en-GB" sz="4000" dirty="0" err="1" smtClean="0">
                <a:ea typeface="ＭＳ Ｐゴシック" charset="0"/>
                <a:cs typeface="ＭＳ Ｐゴシック" charset="0"/>
              </a:rPr>
              <a:t>aluti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, </a:t>
            </a:r>
            <a:r>
              <a:rPr lang="en-GB" sz="4000" dirty="0" err="1" smtClean="0">
                <a:ea typeface="ＭＳ Ｐゴシック" charset="0"/>
                <a:cs typeface="ＭＳ Ｐゴシック" charset="0"/>
              </a:rPr>
              <a:t>formule</a:t>
            </a:r>
            <a:r>
              <a:rPr lang="en-GB" sz="4000" dirty="0" smtClean="0">
                <a:ea typeface="ＭＳ Ｐゴシック" charset="0"/>
                <a:cs typeface="ＭＳ Ｐゴシック" charset="0"/>
              </a:rPr>
              <a:t> di </a:t>
            </a:r>
            <a:r>
              <a:rPr lang="en-GB" sz="4000" dirty="0" err="1" smtClean="0">
                <a:ea typeface="ＭＳ Ｐゴシック" charset="0"/>
                <a:cs typeface="ＭＳ Ｐゴシック" charset="0"/>
              </a:rPr>
              <a:t>benvenuto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,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ringraziamenti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,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diversi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punti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dell’ordine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del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giorno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4000" dirty="0" err="1">
                <a:ea typeface="ＭＳ Ｐゴシック" charset="0"/>
                <a:cs typeface="ＭＳ Ｐゴシック" charset="0"/>
              </a:rPr>
              <a:t>s</a:t>
            </a:r>
            <a:r>
              <a:rPr lang="en-GB" sz="4000" dirty="0" err="1" smtClean="0">
                <a:ea typeface="ＭＳ Ｐゴシック" charset="0"/>
                <a:cs typeface="ＭＳ Ｐゴシック" charset="0"/>
              </a:rPr>
              <a:t>trutture</a:t>
            </a:r>
            <a:r>
              <a:rPr lang="en-GB" sz="4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sintattche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non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marcate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,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collocazioni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chunking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4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4000" dirty="0">
                <a:ea typeface="ＭＳ Ｐゴシック" charset="0"/>
                <a:cs typeface="ＭＳ Ｐゴシック" charset="0"/>
              </a:rPr>
              <a:t>Minima </a:t>
            </a:r>
            <a:r>
              <a:rPr lang="en-GB" sz="4000" dirty="0" err="1">
                <a:ea typeface="ＭＳ Ｐゴシック" charset="0"/>
                <a:cs typeface="ＭＳ Ｐゴシック" charset="0"/>
              </a:rPr>
              <a:t>esposizione</a:t>
            </a:r>
            <a:r>
              <a:rPr lang="en-GB" sz="4000" dirty="0">
                <a:ea typeface="ＭＳ Ｐゴシック" charset="0"/>
                <a:cs typeface="ＭＳ Ｐゴシック" charset="0"/>
              </a:rPr>
              <a:t> 	least commitment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4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4000" dirty="0" err="1">
                <a:ea typeface="ＭＳ Ｐゴシック" charset="0"/>
                <a:cs typeface="ＭＳ Ｐゴシック" charset="0"/>
              </a:rPr>
              <a:t>riformulazione</a:t>
            </a:r>
            <a:endParaRPr lang="en-GB" sz="40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6264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221DD64F-F936-6F42-8B17-0CFB43E5A960}"/>
              </a:ext>
            </a:extLst>
          </p:cNvPr>
          <p:cNvSpPr txBox="1"/>
          <p:nvPr/>
        </p:nvSpPr>
        <p:spPr>
          <a:xfrm>
            <a:off x="1701478" y="878919"/>
            <a:ext cx="9120851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3200" b="1" dirty="0">
                <a:ea typeface="ＭＳ Ｐゴシック" charset="0"/>
                <a:cs typeface="ＭＳ Ｐゴシック" charset="0"/>
              </a:rPr>
              <a:t>knowledge-based strategies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GB" sz="3200" dirty="0">
                <a:ea typeface="ＭＳ Ｐゴシック" charset="0"/>
                <a:cs typeface="ＭＳ Ｐゴシック" charset="0"/>
              </a:rPr>
              <a:t>con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ricorso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alle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proprie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 smtClean="0">
                <a:ea typeface="ＭＳ Ｐゴシック" charset="0"/>
                <a:cs typeface="ＭＳ Ｐゴシック" charset="0"/>
              </a:rPr>
              <a:t>conoscenze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 in tempo </a:t>
            </a:r>
            <a:r>
              <a:rPr lang="en-GB" sz="3200" dirty="0" err="1" smtClean="0">
                <a:ea typeface="ＭＳ Ｐゴシック" charset="0"/>
                <a:cs typeface="ＭＳ Ｐゴシック" charset="0"/>
              </a:rPr>
              <a:t>reale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sz="3200" dirty="0" err="1">
                <a:ea typeface="ＭＳ Ｐゴシック" charset="0"/>
                <a:cs typeface="ＭＳ Ｐゴシック" charset="0"/>
              </a:rPr>
              <a:t>processi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analitici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consapevoli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sz="3200" dirty="0">
                <a:ea typeface="ＭＳ Ｐゴシック" charset="0"/>
                <a:cs typeface="ＭＳ Ｐゴシック" charset="0"/>
              </a:rPr>
              <a:t>e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laborate 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e applicate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quando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si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presenta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un </a:t>
            </a:r>
            <a:r>
              <a:rPr lang="en-GB" sz="3200" dirty="0" err="1" smtClean="0">
                <a:ea typeface="ＭＳ Ｐゴシック" charset="0"/>
                <a:cs typeface="ＭＳ Ｐゴシック" charset="0"/>
              </a:rPr>
              <a:t>elemento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inaspettato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sz="3200" dirty="0">
                <a:ea typeface="ＭＳ Ｐゴシック" charset="0"/>
                <a:cs typeface="ＭＳ Ｐゴシック" charset="0"/>
              </a:rPr>
              <a:t>n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on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sono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automatiche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endParaRPr lang="en-GB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GB" sz="3200" dirty="0" err="1" smtClean="0">
                <a:ea typeface="ＭＳ Ｐゴシック" charset="0"/>
                <a:cs typeface="ＭＳ Ｐゴシック" charset="0"/>
              </a:rPr>
              <a:t>elaborazione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del DP o </a:t>
            </a:r>
            <a:r>
              <a:rPr lang="en-GB" sz="3200" dirty="0" err="1" smtClean="0">
                <a:ea typeface="ＭＳ Ｐゴシック" charset="0"/>
                <a:cs typeface="ＭＳ Ｐゴシック" charset="0"/>
              </a:rPr>
              <a:t>produzione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 del 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DI </a:t>
            </a:r>
            <a:r>
              <a:rPr lang="en-GB" sz="3200" dirty="0" err="1" smtClean="0">
                <a:ea typeface="ＭＳ Ｐゴシック" charset="0"/>
                <a:cs typeface="ＭＳ Ｐゴシック" charset="0"/>
              </a:rPr>
              <a:t>richiede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 smtClean="0">
                <a:ea typeface="ＭＳ Ｐゴシック" charset="0"/>
                <a:cs typeface="ＭＳ Ｐゴシック" charset="0"/>
              </a:rPr>
              <a:t>risorse</a:t>
            </a:r>
            <a:r>
              <a:rPr lang="en-GB" sz="3200" dirty="0" smtClean="0">
                <a:ea typeface="ＭＳ Ｐゴシック" charset="0"/>
                <a:cs typeface="ＭＳ Ｐゴシック" charset="0"/>
              </a:rPr>
              <a:t> attentive 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con il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rischio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di un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sovraccarico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cognitivo</a:t>
            </a:r>
            <a:endParaRPr lang="it-IT" sz="32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8845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1"/>
          <p:cNvSpPr>
            <a:spLocks noChangeArrowheads="1"/>
          </p:cNvSpPr>
          <p:nvPr/>
        </p:nvSpPr>
        <p:spPr bwMode="auto">
          <a:xfrm>
            <a:off x="1847528" y="533385"/>
            <a:ext cx="8424936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3600" dirty="0">
                <a:latin typeface="Cambria" panose="02040503050406030204" pitchFamily="18" charset="0"/>
              </a:rPr>
              <a:t>	</a:t>
            </a:r>
            <a:r>
              <a:rPr lang="en-US" sz="3200" dirty="0" err="1">
                <a:latin typeface="+mn-lt"/>
              </a:rPr>
              <a:t>Strategie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comuni</a:t>
            </a:r>
            <a:r>
              <a:rPr lang="en-US" sz="3200" dirty="0">
                <a:latin typeface="+mn-lt"/>
              </a:rPr>
              <a:t> per T&amp;I</a:t>
            </a:r>
            <a:endParaRPr lang="it-IT" sz="3200" dirty="0">
              <a:latin typeface="+mn-lt"/>
            </a:endParaRPr>
          </a:p>
          <a:p>
            <a:r>
              <a:rPr lang="it-IT" sz="3200" dirty="0">
                <a:latin typeface="+mn-lt"/>
              </a:rPr>
              <a:t>Preparazione</a:t>
            </a:r>
          </a:p>
          <a:p>
            <a:pPr lvl="0"/>
            <a:endParaRPr lang="en-GB" sz="32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err="1">
                <a:latin typeface="+mn-lt"/>
              </a:rPr>
              <a:t>Strategie</a:t>
            </a:r>
            <a:r>
              <a:rPr lang="en-GB" sz="3200" dirty="0">
                <a:latin typeface="+mn-lt"/>
              </a:rPr>
              <a:t> di </a:t>
            </a:r>
            <a:r>
              <a:rPr lang="en-GB" sz="3200" dirty="0" err="1">
                <a:latin typeface="+mn-lt"/>
              </a:rPr>
              <a:t>ricerca</a:t>
            </a:r>
            <a:r>
              <a:rPr lang="en-GB" sz="3200" dirty="0">
                <a:latin typeface="+mn-lt"/>
              </a:rPr>
              <a:t> e di </a:t>
            </a:r>
            <a:r>
              <a:rPr lang="en-GB" sz="3200" dirty="0" err="1">
                <a:latin typeface="+mn-lt"/>
              </a:rPr>
              <a:t>preparazione</a:t>
            </a:r>
            <a:endParaRPr lang="en-GB" sz="32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32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>
                <a:latin typeface="+mn-lt"/>
              </a:rPr>
              <a:t>I</a:t>
            </a:r>
            <a:r>
              <a:rPr lang="en-US" sz="3200" dirty="0" err="1">
                <a:latin typeface="+mn-lt"/>
              </a:rPr>
              <a:t>ntegrazione</a:t>
            </a:r>
            <a:r>
              <a:rPr lang="en-US" sz="3200" dirty="0">
                <a:latin typeface="+mn-lt"/>
              </a:rPr>
              <a:t> di </a:t>
            </a:r>
            <a:r>
              <a:rPr lang="en-US" sz="3200" dirty="0" err="1">
                <a:latin typeface="+mn-lt"/>
              </a:rPr>
              <a:t>nuove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conoscenze</a:t>
            </a:r>
            <a:endParaRPr lang="en-US" sz="32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latin typeface="+mn-lt"/>
              </a:rPr>
              <a:t>A</a:t>
            </a:r>
            <a:r>
              <a:rPr lang="en-GB" sz="3200" dirty="0" err="1">
                <a:latin typeface="+mn-lt"/>
              </a:rPr>
              <a:t>ttivazione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delle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conoscenze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pertinenti</a:t>
            </a:r>
            <a:r>
              <a:rPr lang="en-GB" sz="3200" dirty="0">
                <a:latin typeface="+mn-lt"/>
              </a:rPr>
              <a:t> e </a:t>
            </a:r>
            <a:r>
              <a:rPr lang="en-GB" sz="3200" dirty="0" err="1">
                <a:latin typeface="+mn-lt"/>
              </a:rPr>
              <a:t>degli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schemi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mentali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legati</a:t>
            </a:r>
            <a:r>
              <a:rPr lang="en-GB" sz="3200" dirty="0">
                <a:latin typeface="+mn-lt"/>
              </a:rPr>
              <a:t> ad una </a:t>
            </a:r>
            <a:r>
              <a:rPr lang="en-GB" sz="3200" dirty="0" err="1">
                <a:latin typeface="+mn-lt"/>
              </a:rPr>
              <a:t>materia</a:t>
            </a:r>
            <a:r>
              <a:rPr lang="en-GB" sz="3200" dirty="0">
                <a:latin typeface="+mn-lt"/>
              </a:rPr>
              <a:t> </a:t>
            </a:r>
            <a:r>
              <a:rPr lang="en-GB" sz="3200" dirty="0" err="1">
                <a:latin typeface="+mn-lt"/>
              </a:rPr>
              <a:t>specifica</a:t>
            </a:r>
            <a:endParaRPr lang="en-GB" sz="3200" dirty="0">
              <a:latin typeface="+mn-lt"/>
            </a:endParaRPr>
          </a:p>
          <a:p>
            <a:endParaRPr lang="it-IT" sz="3200" dirty="0">
              <a:latin typeface="+mn-lt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err="1">
                <a:latin typeface="+mn-lt"/>
              </a:rPr>
              <a:t>glossari</a:t>
            </a:r>
            <a:endParaRPr lang="it-IT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11396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97306" y="699412"/>
            <a:ext cx="8687923" cy="5798647"/>
          </a:xfrm>
        </p:spPr>
        <p:txBody>
          <a:bodyPr>
            <a:noAutofit/>
          </a:bodyPr>
          <a:lstStyle/>
          <a:p>
            <a:pPr lvl="0"/>
            <a:r>
              <a:rPr lang="it-IT" sz="3000" dirty="0">
                <a:latin typeface="+mn-lt"/>
                <a:ea typeface="ＭＳ Ｐゴシック" panose="020B0600070205080204" pitchFamily="34" charset="-128"/>
              </a:rPr>
              <a:t>Strategie d</a:t>
            </a:r>
            <a:r>
              <a:rPr lang="it-IT" altLang="it-IT" sz="3000" dirty="0">
                <a:latin typeface="+mn-lt"/>
                <a:ea typeface="ＭＳ Ｐゴシック" panose="020B0600070205080204" pitchFamily="34" charset="-128"/>
              </a:rPr>
              <a:t>urante la traduzione/interpretazione</a:t>
            </a:r>
            <a:br>
              <a:rPr lang="it-IT" altLang="it-IT" sz="3000" dirty="0">
                <a:latin typeface="+mn-lt"/>
                <a:ea typeface="ＭＳ Ｐゴシック" panose="020B0600070205080204" pitchFamily="34" charset="-128"/>
              </a:rPr>
            </a:br>
            <a:r>
              <a:rPr lang="it-IT" altLang="it-IT" sz="3000" dirty="0">
                <a:latin typeface="+mn-lt"/>
                <a:ea typeface="ＭＳ Ｐゴシック" panose="020B0600070205080204" pitchFamily="34" charset="-128"/>
              </a:rPr>
              <a:t/>
            </a:r>
            <a:br>
              <a:rPr lang="it-IT" altLang="it-IT" sz="3000" dirty="0">
                <a:latin typeface="+mn-lt"/>
                <a:ea typeface="ＭＳ Ｐゴシック" panose="020B0600070205080204" pitchFamily="34" charset="-128"/>
              </a:rPr>
            </a:br>
            <a:r>
              <a:rPr lang="en-US" sz="3000" dirty="0" err="1">
                <a:latin typeface="+mn-lt"/>
              </a:rPr>
              <a:t>traduzione</a:t>
            </a:r>
            <a:r>
              <a:rPr lang="en-US" sz="3000" dirty="0">
                <a:latin typeface="+mn-lt"/>
              </a:rPr>
              <a:t> a </a:t>
            </a:r>
            <a:r>
              <a:rPr lang="en-US" sz="3000" dirty="0" err="1">
                <a:latin typeface="+mn-lt"/>
              </a:rPr>
              <a:t>senso</a:t>
            </a:r>
            <a:r>
              <a:rPr lang="en-US" sz="3000" dirty="0">
                <a:latin typeface="+mn-lt"/>
              </a:rPr>
              <a:t>, </a:t>
            </a:r>
            <a:r>
              <a:rPr lang="en-US" sz="3000" dirty="0" err="1">
                <a:latin typeface="+mn-lt"/>
              </a:rPr>
              <a:t>dinamica</a:t>
            </a:r>
            <a:r>
              <a:rPr lang="en-US" sz="3000" dirty="0">
                <a:latin typeface="+mn-lt"/>
              </a:rPr>
              <a:t>, </a:t>
            </a:r>
            <a:r>
              <a:rPr lang="en-US" sz="3000" dirty="0" err="1">
                <a:latin typeface="+mn-lt"/>
              </a:rPr>
              <a:t>equivalenza</a:t>
            </a:r>
            <a:r>
              <a:rPr lang="en-US" sz="3000" dirty="0">
                <a:latin typeface="+mn-lt"/>
              </a:rPr>
              <a:t> </a:t>
            </a:r>
            <a:r>
              <a:rPr lang="en-US" sz="3000" dirty="0" err="1">
                <a:latin typeface="+mn-lt"/>
              </a:rPr>
              <a:t>funzionale</a:t>
            </a:r>
            <a:r>
              <a:rPr lang="en-US" sz="3000" dirty="0">
                <a:latin typeface="+mn-lt"/>
              </a:rPr>
              <a:t/>
            </a:r>
            <a:br>
              <a:rPr lang="en-US" sz="3000" dirty="0">
                <a:latin typeface="+mn-lt"/>
              </a:rPr>
            </a:br>
            <a:r>
              <a:rPr lang="en-US" sz="3000" dirty="0">
                <a:latin typeface="+mn-lt"/>
              </a:rPr>
              <a:t/>
            </a:r>
            <a:br>
              <a:rPr lang="en-US" sz="3000" dirty="0">
                <a:latin typeface="+mn-lt"/>
              </a:rPr>
            </a:br>
            <a:r>
              <a:rPr lang="en-US" sz="3000" dirty="0" err="1">
                <a:latin typeface="+mn-lt"/>
              </a:rPr>
              <a:t>traduzione</a:t>
            </a:r>
            <a:r>
              <a:rPr lang="en-US" sz="3000" dirty="0">
                <a:latin typeface="+mn-lt"/>
              </a:rPr>
              <a:t> </a:t>
            </a:r>
            <a:r>
              <a:rPr lang="en-US" sz="3000" dirty="0" err="1">
                <a:latin typeface="+mn-lt"/>
              </a:rPr>
              <a:t>letterale</a:t>
            </a:r>
            <a:r>
              <a:rPr lang="en-US" sz="3000" dirty="0">
                <a:latin typeface="+mn-lt"/>
              </a:rPr>
              <a:t>/</a:t>
            </a:r>
            <a:r>
              <a:rPr lang="en-US" sz="3000" dirty="0" err="1">
                <a:latin typeface="+mn-lt"/>
              </a:rPr>
              <a:t>transcodage</a:t>
            </a:r>
            <a:r>
              <a:rPr lang="it-IT" sz="3000" dirty="0">
                <a:latin typeface="+mn-lt"/>
              </a:rPr>
              <a:t/>
            </a:r>
            <a:br>
              <a:rPr lang="it-IT" sz="3000" dirty="0">
                <a:latin typeface="+mn-lt"/>
              </a:rPr>
            </a:br>
            <a:r>
              <a:rPr lang="it-IT" sz="3000" dirty="0">
                <a:latin typeface="+mn-lt"/>
              </a:rPr>
              <a:t/>
            </a:r>
            <a:br>
              <a:rPr lang="it-IT" sz="3000" dirty="0">
                <a:latin typeface="+mn-lt"/>
              </a:rPr>
            </a:br>
            <a:r>
              <a:rPr lang="it-IT" sz="3000" dirty="0">
                <a:latin typeface="+mn-lt"/>
              </a:rPr>
              <a:t>prestiti/calchi/naturalizzazione</a:t>
            </a:r>
            <a:br>
              <a:rPr lang="it-IT" sz="3000" dirty="0">
                <a:latin typeface="+mn-lt"/>
              </a:rPr>
            </a:br>
            <a:r>
              <a:rPr lang="it-IT" sz="3000" dirty="0" smtClean="0">
                <a:latin typeface="+mn-lt"/>
              </a:rPr>
              <a:t/>
            </a:r>
            <a:br>
              <a:rPr lang="it-IT" sz="3000" dirty="0" smtClean="0">
                <a:latin typeface="+mn-lt"/>
              </a:rPr>
            </a:br>
            <a:r>
              <a:rPr lang="en-GB" sz="3000" dirty="0" err="1" smtClean="0">
                <a:latin typeface="+mn-lt"/>
              </a:rPr>
              <a:t>compensazione</a:t>
            </a:r>
            <a:r>
              <a:rPr lang="en-GB" sz="3000" dirty="0" smtClean="0">
                <a:latin typeface="+mn-lt"/>
              </a:rPr>
              <a:t>/</a:t>
            </a:r>
            <a:r>
              <a:rPr lang="en-GB" sz="3000" dirty="0" err="1" smtClean="0">
                <a:latin typeface="+mn-lt"/>
              </a:rPr>
              <a:t>ristrutturazione</a:t>
            </a:r>
            <a:r>
              <a:rPr lang="en-GB" sz="3000" dirty="0" smtClean="0">
                <a:latin typeface="+mn-lt"/>
              </a:rPr>
              <a:t> </a:t>
            </a:r>
            <a:r>
              <a:rPr lang="fr-FR" sz="3000" dirty="0">
                <a:latin typeface="+mn-lt"/>
              </a:rPr>
              <a:t>/</a:t>
            </a:r>
            <a:r>
              <a:rPr lang="fr-FR" sz="3000" dirty="0" err="1">
                <a:latin typeface="+mn-lt"/>
              </a:rPr>
              <a:t>riformulazione</a:t>
            </a:r>
            <a:r>
              <a:rPr lang="it-IT" sz="3000" dirty="0">
                <a:latin typeface="+mn-lt"/>
              </a:rPr>
              <a:t/>
            </a:r>
            <a:br>
              <a:rPr lang="it-IT" sz="3000" dirty="0">
                <a:latin typeface="+mn-lt"/>
              </a:rPr>
            </a:br>
            <a:r>
              <a:rPr lang="it-IT" sz="3000" dirty="0" smtClean="0">
                <a:latin typeface="+mn-lt"/>
              </a:rPr>
              <a:t/>
            </a:r>
            <a:br>
              <a:rPr lang="it-IT" sz="3000" dirty="0" smtClean="0">
                <a:latin typeface="+mn-lt"/>
              </a:rPr>
            </a:br>
            <a:r>
              <a:rPr lang="en-GB" sz="3000" dirty="0" err="1" smtClean="0">
                <a:latin typeface="+mn-lt"/>
              </a:rPr>
              <a:t>generalizzazione</a:t>
            </a:r>
            <a:r>
              <a:rPr lang="en-GB" sz="3000" dirty="0">
                <a:latin typeface="+mn-lt"/>
              </a:rPr>
              <a:t>/ </a:t>
            </a:r>
            <a:r>
              <a:rPr lang="it-IT" sz="3000" dirty="0">
                <a:latin typeface="+mn-lt"/>
              </a:rPr>
              <a:t>impiego di un termine sovraordinato</a:t>
            </a:r>
            <a:br>
              <a:rPr lang="it-IT" sz="3000" dirty="0">
                <a:latin typeface="+mn-lt"/>
              </a:rPr>
            </a:br>
            <a:r>
              <a:rPr lang="it-IT" sz="3000" dirty="0" smtClean="0">
                <a:latin typeface="+mn-lt"/>
              </a:rPr>
              <a:t/>
            </a:r>
            <a:br>
              <a:rPr lang="it-IT" sz="3000" dirty="0" smtClean="0">
                <a:latin typeface="+mn-lt"/>
              </a:rPr>
            </a:br>
            <a:r>
              <a:rPr lang="it-IT" sz="3000" dirty="0" smtClean="0">
                <a:latin typeface="+mn-lt"/>
              </a:rPr>
              <a:t>s</a:t>
            </a:r>
            <a:r>
              <a:rPr lang="en-US" sz="3000" dirty="0" err="1">
                <a:latin typeface="+mn-lt"/>
              </a:rPr>
              <a:t>pecificazione</a:t>
            </a:r>
            <a:r>
              <a:rPr lang="en-US" sz="3000" dirty="0">
                <a:latin typeface="+mn-lt"/>
              </a:rPr>
              <a:t>/</a:t>
            </a:r>
            <a:r>
              <a:rPr lang="en-US" sz="3000" dirty="0" err="1">
                <a:latin typeface="+mn-lt"/>
              </a:rPr>
              <a:t>impiego</a:t>
            </a:r>
            <a:r>
              <a:rPr lang="en-US" sz="3000" dirty="0">
                <a:latin typeface="+mn-lt"/>
              </a:rPr>
              <a:t> di un </a:t>
            </a:r>
            <a:r>
              <a:rPr lang="en-US" sz="3000" dirty="0" err="1">
                <a:latin typeface="+mn-lt"/>
              </a:rPr>
              <a:t>iponimo</a:t>
            </a:r>
            <a:r>
              <a:rPr lang="en-US" sz="3000" dirty="0">
                <a:latin typeface="+mn-lt"/>
              </a:rPr>
              <a:t> </a:t>
            </a:r>
            <a:endParaRPr lang="it-IT" altLang="it-IT" sz="28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110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1919289" y="1652935"/>
            <a:ext cx="83407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/>
            <a:r>
              <a:rPr lang="en-GB" dirty="0" err="1">
                <a:latin typeface="+mn-lt"/>
              </a:rPr>
              <a:t>parafrasi</a:t>
            </a:r>
            <a:r>
              <a:rPr lang="en-GB" dirty="0">
                <a:latin typeface="+mn-lt"/>
              </a:rPr>
              <a:t>/</a:t>
            </a:r>
            <a:r>
              <a:rPr lang="en-GB" dirty="0" err="1">
                <a:latin typeface="+mn-lt"/>
              </a:rPr>
              <a:t>chiarimenti</a:t>
            </a:r>
            <a:r>
              <a:rPr lang="en-GB" dirty="0">
                <a:latin typeface="+mn-lt"/>
              </a:rPr>
              <a:t>/</a:t>
            </a:r>
            <a:r>
              <a:rPr lang="en-GB" dirty="0" err="1">
                <a:latin typeface="+mn-lt"/>
              </a:rPr>
              <a:t>spiegazioni</a:t>
            </a:r>
            <a:endParaRPr lang="en-GB" dirty="0">
              <a:latin typeface="+mn-lt"/>
            </a:endParaRPr>
          </a:p>
          <a:p>
            <a:pPr marL="457200" indent="-457200"/>
            <a:r>
              <a:rPr lang="en-GB" dirty="0">
                <a:latin typeface="+mn-lt"/>
              </a:rPr>
              <a:t>o</a:t>
            </a:r>
            <a:r>
              <a:rPr lang="fr-FR" dirty="0" err="1">
                <a:latin typeface="+mn-lt"/>
              </a:rPr>
              <a:t>missioni</a:t>
            </a:r>
            <a:endParaRPr lang="fr-FR" dirty="0">
              <a:latin typeface="+mn-lt"/>
            </a:endParaRPr>
          </a:p>
          <a:p>
            <a:pPr marL="457200" indent="-457200"/>
            <a:r>
              <a:rPr lang="fr-FR" dirty="0">
                <a:latin typeface="+mn-lt"/>
              </a:rPr>
              <a:t>c</a:t>
            </a:r>
            <a:r>
              <a:rPr lang="en-GB" dirty="0" err="1">
                <a:latin typeface="+mn-lt"/>
              </a:rPr>
              <a:t>ompressione</a:t>
            </a:r>
            <a:endParaRPr lang="it-IT" dirty="0">
              <a:latin typeface="+mn-lt"/>
            </a:endParaRPr>
          </a:p>
          <a:p>
            <a:pPr marL="457200" indent="-457200"/>
            <a:r>
              <a:rPr lang="it-IT" dirty="0">
                <a:latin typeface="+mn-lt"/>
              </a:rPr>
              <a:t>aggiunte/espansione </a:t>
            </a:r>
          </a:p>
          <a:p>
            <a:pPr lvl="0"/>
            <a:r>
              <a:rPr lang="en-US" dirty="0">
                <a:latin typeface="+mn-lt"/>
              </a:rPr>
              <a:t>   </a:t>
            </a:r>
            <a:r>
              <a:rPr lang="en-US" dirty="0" err="1">
                <a:latin typeface="+mn-lt"/>
              </a:rPr>
              <a:t>modifica</a:t>
            </a:r>
            <a:r>
              <a:rPr lang="en-US" dirty="0">
                <a:latin typeface="+mn-lt"/>
              </a:rPr>
              <a:t> di </a:t>
            </a:r>
            <a:r>
              <a:rPr lang="en-US" dirty="0" err="1">
                <a:latin typeface="+mn-lt"/>
              </a:rPr>
              <a:t>enfasi</a:t>
            </a:r>
            <a:r>
              <a:rPr lang="en-US" dirty="0">
                <a:latin typeface="+mn-lt"/>
              </a:rPr>
              <a:t> </a:t>
            </a:r>
          </a:p>
          <a:p>
            <a:pPr lvl="0"/>
            <a:r>
              <a:rPr lang="en-US" dirty="0">
                <a:latin typeface="+mn-lt"/>
              </a:rPr>
              <a:t>   </a:t>
            </a:r>
            <a:r>
              <a:rPr lang="en-US" dirty="0" err="1">
                <a:latin typeface="+mn-lt"/>
              </a:rPr>
              <a:t>riformulazione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5000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1990846" y="510533"/>
            <a:ext cx="897354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3000" b="1" dirty="0" err="1">
                <a:latin typeface="+mn-lt"/>
              </a:rPr>
              <a:t>Strategie</a:t>
            </a:r>
            <a:r>
              <a:rPr lang="en-GB" sz="3000" b="1" dirty="0">
                <a:latin typeface="+mn-lt"/>
              </a:rPr>
              <a:t> </a:t>
            </a:r>
            <a:r>
              <a:rPr lang="en-GB" sz="3000" b="1" dirty="0" err="1">
                <a:latin typeface="+mn-lt"/>
              </a:rPr>
              <a:t>specifiche</a:t>
            </a:r>
            <a:r>
              <a:rPr lang="en-GB" sz="3000" b="1" dirty="0">
                <a:latin typeface="+mn-lt"/>
              </a:rPr>
              <a:t> per la </a:t>
            </a:r>
            <a:r>
              <a:rPr lang="en-GB" sz="3000" b="1" dirty="0" err="1">
                <a:latin typeface="+mn-lt"/>
              </a:rPr>
              <a:t>traduzione</a:t>
            </a:r>
            <a:endParaRPr lang="en-GB" sz="3000" b="1" dirty="0">
              <a:latin typeface="+mn-lt"/>
            </a:endParaRPr>
          </a:p>
          <a:p>
            <a:r>
              <a:rPr lang="en-GB" sz="3000" b="1" dirty="0">
                <a:latin typeface="+mn-lt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000" dirty="0">
                <a:latin typeface="+mn-lt"/>
              </a:rPr>
              <a:t>M</a:t>
            </a:r>
            <a:r>
              <a:rPr lang="it-IT" sz="3000" dirty="0" err="1">
                <a:latin typeface="+mn-lt"/>
              </a:rPr>
              <a:t>odulazione</a:t>
            </a:r>
            <a:r>
              <a:rPr lang="it-IT" sz="3000" dirty="0">
                <a:latin typeface="+mn-lt"/>
              </a:rPr>
              <a:t>, variazione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>
                <a:latin typeface="+mn-lt"/>
              </a:rPr>
              <a:t>M</a:t>
            </a:r>
            <a:r>
              <a:rPr lang="en-US" sz="3000" dirty="0" err="1">
                <a:latin typeface="+mn-lt"/>
              </a:rPr>
              <a:t>odifiche</a:t>
            </a:r>
            <a:r>
              <a:rPr lang="en-US" sz="3000" dirty="0">
                <a:latin typeface="+mn-lt"/>
              </a:rPr>
              <a:t> </a:t>
            </a:r>
            <a:r>
              <a:rPr lang="en-US" sz="3000" dirty="0" err="1">
                <a:latin typeface="+mn-lt"/>
              </a:rPr>
              <a:t>culturali</a:t>
            </a:r>
            <a:r>
              <a:rPr lang="en-US" sz="3000" dirty="0">
                <a:latin typeface="+mn-lt"/>
              </a:rPr>
              <a:t> - </a:t>
            </a:r>
            <a:r>
              <a:rPr lang="en-US" sz="3000" dirty="0" err="1">
                <a:latin typeface="+mn-lt"/>
              </a:rPr>
              <a:t>estraniamento</a:t>
            </a:r>
            <a:r>
              <a:rPr lang="en-US" sz="3000" dirty="0">
                <a:latin typeface="+mn-lt"/>
              </a:rPr>
              <a:t>  o </a:t>
            </a:r>
            <a:r>
              <a:rPr lang="en-US" sz="3000" dirty="0" err="1">
                <a:latin typeface="+mn-lt"/>
              </a:rPr>
              <a:t>avvicinamento</a:t>
            </a:r>
            <a:r>
              <a:rPr lang="en-US" sz="3000" dirty="0">
                <a:latin typeface="+mn-lt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>
                <a:latin typeface="+mn-lt"/>
              </a:rPr>
              <a:t>Cambio di registro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>
                <a:latin typeface="+mn-lt"/>
              </a:rPr>
              <a:t>Modifica dello schema retorico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>
                <a:latin typeface="+mn-lt"/>
              </a:rPr>
              <a:t>Uso di un antonimo con una negazione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000" dirty="0" err="1">
                <a:latin typeface="+mn-lt"/>
              </a:rPr>
              <a:t>S</a:t>
            </a:r>
            <a:r>
              <a:rPr lang="en-US" sz="3000" dirty="0" err="1">
                <a:latin typeface="+mn-lt"/>
              </a:rPr>
              <a:t>trumenti</a:t>
            </a:r>
            <a:r>
              <a:rPr lang="en-US" sz="3000" dirty="0">
                <a:latin typeface="+mn-lt"/>
              </a:rPr>
              <a:t> </a:t>
            </a:r>
            <a:r>
              <a:rPr lang="en-US" sz="3000" dirty="0" err="1">
                <a:latin typeface="+mn-lt"/>
              </a:rPr>
              <a:t>retorici</a:t>
            </a:r>
            <a:r>
              <a:rPr lang="en-US" sz="3000" dirty="0">
                <a:latin typeface="+mn-lt"/>
              </a:rPr>
              <a:t>, </a:t>
            </a:r>
            <a:r>
              <a:rPr lang="en-US" sz="3000" dirty="0" err="1">
                <a:latin typeface="+mn-lt"/>
              </a:rPr>
              <a:t>giochi</a:t>
            </a:r>
            <a:r>
              <a:rPr lang="en-US" sz="3000" dirty="0">
                <a:latin typeface="+mn-lt"/>
              </a:rPr>
              <a:t> di parole</a:t>
            </a:r>
            <a:endParaRPr lang="it-IT" sz="3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37555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47528" y="474346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Strategie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in </a:t>
            </a:r>
            <a:r>
              <a:rPr lang="it-IT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interpretazione</a:t>
            </a:r>
          </a:p>
          <a:p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anticipazione</a:t>
            </a:r>
            <a:endParaRPr lang="en-GB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stalling/</a:t>
            </a:r>
            <a:r>
              <a:rPr lang="it-IT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attesa</a:t>
            </a: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egmentazione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	chunking/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saucissonage</a:t>
            </a: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elezione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delle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informazioni</a:t>
            </a: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en-GB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alternanza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dall’interpretazione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letterale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quella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a senso</a:t>
            </a: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116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19514" y="914400"/>
            <a:ext cx="91689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prosodia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intonazione</a:t>
            </a:r>
            <a:r>
              <a:rPr lang="en-US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accentuare</a:t>
            </a:r>
            <a:r>
              <a:rPr lang="en-US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singole</a:t>
            </a:r>
            <a:r>
              <a:rPr lang="en-US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parole</a:t>
            </a: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pause</a:t>
            </a: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 algn="just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riprodurre il suono</a:t>
            </a:r>
          </a:p>
          <a:p>
            <a:pPr algn="just">
              <a:tabLst>
                <a:tab pos="457200" algn="l"/>
              </a:tabLst>
            </a:pPr>
            <a:endParaRPr lang="it-IT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naturalizzazione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adattamento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fonologico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it-IT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dopo l’interpretazione</a:t>
            </a: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integrare</a:t>
            </a:r>
            <a:r>
              <a:rPr lang="en-GB" sz="32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glossari</a:t>
            </a:r>
            <a:endParaRPr lang="it-IT" sz="3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8319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10863" y="908194"/>
            <a:ext cx="782515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Per </a:t>
            </a: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l’IS</a:t>
            </a:r>
            <a:endParaRPr lang="en-GB" sz="3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tabLst>
                <a:tab pos="457200" algn="l"/>
              </a:tabLst>
            </a:pPr>
            <a:endParaRPr lang="en-GB" sz="3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1950" indent="-36195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décalage</a:t>
            </a:r>
            <a:endParaRPr lang="en-GB" sz="3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it-IT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mpiego</a:t>
            </a: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soluzioni</a:t>
            </a: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000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aperte</a:t>
            </a: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000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o </a:t>
            </a:r>
            <a:r>
              <a:rPr lang="en-GB" sz="3000" dirty="0" err="1" smtClean="0">
                <a:ea typeface="MS Mincho" panose="02020609040205080304" pitchFamily="49" charset="-128"/>
                <a:cs typeface="Times New Roman" panose="02020603050405020304" pitchFamily="18" charset="0"/>
              </a:rPr>
              <a:t>strategia</a:t>
            </a:r>
            <a:r>
              <a:rPr lang="en-GB" sz="3000" dirty="0" smtClean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del least commitment </a:t>
            </a: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chiedere l’intervento del collega</a:t>
            </a:r>
          </a:p>
          <a:p>
            <a:pPr marL="34290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pegnere</a:t>
            </a: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il</a:t>
            </a:r>
            <a:r>
              <a:rPr lang="en-GB" sz="30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microfono</a:t>
            </a:r>
            <a:endParaRPr lang="it-IT" sz="3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/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9322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7117C1C-B440-0844-9979-97DE5516C142}"/>
              </a:ext>
            </a:extLst>
          </p:cNvPr>
          <p:cNvSpPr txBox="1"/>
          <p:nvPr/>
        </p:nvSpPr>
        <p:spPr>
          <a:xfrm>
            <a:off x="1077687" y="1045029"/>
            <a:ext cx="101237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Questi modelli possono essere annoverati fra i modelli interattivi di riconoscimento del linguaggio orale </a:t>
            </a:r>
          </a:p>
          <a:p>
            <a:r>
              <a:rPr lang="it-IT" sz="2800" dirty="0"/>
              <a:t>postulano l’interazione fra le entrate sensoriali, il contesto e le aspettative dell’ascoltatore </a:t>
            </a:r>
          </a:p>
          <a:p>
            <a:endParaRPr lang="it-IT" sz="2800" dirty="0"/>
          </a:p>
          <a:p>
            <a:r>
              <a:rPr lang="it-IT" sz="2800" dirty="0"/>
              <a:t>l’informazione sensoriale è preponderante rispetto a quella concettuale</a:t>
            </a:r>
          </a:p>
          <a:p>
            <a:r>
              <a:rPr lang="it-IT" sz="2800" dirty="0"/>
              <a:t>prevale l’orientamento </a:t>
            </a:r>
            <a:r>
              <a:rPr lang="it-IT" sz="2800" i="1" dirty="0"/>
              <a:t>bottom-up </a:t>
            </a:r>
            <a:r>
              <a:rPr lang="it-IT" sz="2800" dirty="0"/>
              <a:t>rispetto a quello </a:t>
            </a:r>
            <a:r>
              <a:rPr lang="it-IT" sz="2800" i="1" dirty="0"/>
              <a:t>top down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confronto dell’informazione percepita con quella immagazzinata in memoria</a:t>
            </a:r>
          </a:p>
        </p:txBody>
      </p:sp>
    </p:spTree>
    <p:extLst>
      <p:ext uri="{BB962C8B-B14F-4D97-AF65-F5344CB8AC3E}">
        <p14:creationId xmlns:p14="http://schemas.microsoft.com/office/powerpoint/2010/main" val="18593062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3F70EAC-11B2-3E4A-A506-CCD23BDC8F45}"/>
              </a:ext>
            </a:extLst>
          </p:cNvPr>
          <p:cNvSpPr txBox="1"/>
          <p:nvPr/>
        </p:nvSpPr>
        <p:spPr>
          <a:xfrm>
            <a:off x="1864242" y="956934"/>
            <a:ext cx="84209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Riccardi A. 2019 The </a:t>
            </a:r>
            <a:r>
              <a:rPr lang="it-IT" sz="2800" dirty="0" err="1"/>
              <a:t>concept</a:t>
            </a:r>
            <a:r>
              <a:rPr lang="it-IT" sz="2800" dirty="0"/>
              <a:t> of </a:t>
            </a:r>
            <a:r>
              <a:rPr lang="it-IT" sz="2800" dirty="0" err="1"/>
              <a:t>Strategies</a:t>
            </a:r>
            <a:r>
              <a:rPr lang="it-IT" sz="2800" dirty="0"/>
              <a:t> in </a:t>
            </a:r>
            <a:r>
              <a:rPr lang="it-IT" sz="2800" dirty="0" err="1"/>
              <a:t>Translation</a:t>
            </a:r>
            <a:r>
              <a:rPr lang="it-IT" sz="2800" dirty="0"/>
              <a:t> and </a:t>
            </a:r>
            <a:r>
              <a:rPr lang="it-IT" sz="2800" dirty="0" err="1"/>
              <a:t>Interpreting</a:t>
            </a:r>
            <a:r>
              <a:rPr lang="it-IT" sz="2800" dirty="0"/>
              <a:t>  </a:t>
            </a:r>
            <a:r>
              <a:rPr lang="it-IT" sz="2800" dirty="0" err="1"/>
              <a:t>Studies</a:t>
            </a:r>
            <a:r>
              <a:rPr lang="it-IT" sz="2800" dirty="0"/>
              <a:t>: </a:t>
            </a:r>
            <a:r>
              <a:rPr lang="it-IT" sz="2800" dirty="0" err="1"/>
              <a:t>Shared</a:t>
            </a:r>
            <a:r>
              <a:rPr lang="it-IT" sz="2800" dirty="0"/>
              <a:t> and Dissimilar </a:t>
            </a:r>
            <a:r>
              <a:rPr lang="it-IT" sz="2800" dirty="0" err="1"/>
              <a:t>Features</a:t>
            </a:r>
            <a:r>
              <a:rPr lang="it-IT" sz="2800" dirty="0"/>
              <a:t>, in E. Dal </a:t>
            </a:r>
            <a:r>
              <a:rPr lang="it-IT" sz="2800" dirty="0" err="1"/>
              <a:t>Fovo</a:t>
            </a:r>
            <a:r>
              <a:rPr lang="it-IT" sz="2800" dirty="0"/>
              <a:t> and P. Gentile </a:t>
            </a:r>
            <a:r>
              <a:rPr lang="it-IT" sz="2800" dirty="0" err="1"/>
              <a:t>eds</a:t>
            </a:r>
            <a:r>
              <a:rPr lang="it-IT" sz="2800" dirty="0"/>
              <a:t>, </a:t>
            </a:r>
            <a:r>
              <a:rPr lang="it-IT" sz="2800" i="1" dirty="0" err="1"/>
              <a:t>Translation</a:t>
            </a:r>
            <a:r>
              <a:rPr lang="it-IT" sz="2800" i="1" dirty="0"/>
              <a:t> and </a:t>
            </a:r>
            <a:r>
              <a:rPr lang="it-IT" sz="2800" i="1" dirty="0" err="1"/>
              <a:t>Interpreting</a:t>
            </a:r>
            <a:r>
              <a:rPr lang="it-IT" sz="2800" i="1" dirty="0"/>
              <a:t> – </a:t>
            </a:r>
            <a:r>
              <a:rPr lang="it-IT" sz="2800" i="1" dirty="0" err="1"/>
              <a:t>Convergence</a:t>
            </a:r>
            <a:r>
              <a:rPr lang="it-IT" sz="2800" i="1" dirty="0"/>
              <a:t>, </a:t>
            </a:r>
            <a:r>
              <a:rPr lang="it-IT" sz="2800" i="1" dirty="0" err="1"/>
              <a:t>Contact</a:t>
            </a:r>
            <a:r>
              <a:rPr lang="it-IT" sz="2800" i="1" dirty="0"/>
              <a:t> and </a:t>
            </a:r>
            <a:r>
              <a:rPr lang="it-IT" sz="2800" i="1" dirty="0" err="1"/>
              <a:t>Interaction</a:t>
            </a:r>
            <a:r>
              <a:rPr lang="it-IT" sz="2800" dirty="0"/>
              <a:t>, Peter Lang, Oxford, New York 63-85</a:t>
            </a:r>
          </a:p>
          <a:p>
            <a:endParaRPr lang="it-IT" sz="2800" dirty="0"/>
          </a:p>
          <a:p>
            <a:r>
              <a:rPr lang="it-IT" sz="2800" dirty="0">
                <a:cs typeface="Cambria"/>
              </a:rPr>
              <a:t>Riccardi A. (1999): “Interpretazione simultanea: strategie generali e specifiche” in </a:t>
            </a:r>
            <a:r>
              <a:rPr lang="it-IT" sz="2800" i="1" dirty="0">
                <a:cs typeface="Cambria"/>
              </a:rPr>
              <a:t>Interpretazione simultanea e consecutiva- problemi teorici e metodologie didattiche </a:t>
            </a:r>
            <a:r>
              <a:rPr lang="it-IT" sz="2800" dirty="0">
                <a:cs typeface="Cambria"/>
              </a:rPr>
              <a:t>C. Falbo, C. Russo &amp; </a:t>
            </a:r>
            <a:r>
              <a:rPr lang="it-IT" sz="2800" dirty="0" err="1">
                <a:cs typeface="Cambria"/>
              </a:rPr>
              <a:t>F</a:t>
            </a:r>
            <a:r>
              <a:rPr lang="it-IT" sz="2800" dirty="0">
                <a:cs typeface="Cambria"/>
              </a:rPr>
              <a:t>. Straniero, Milano, Hoepli, 161-174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415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E5C9FAA-25A8-4D44-B8E1-F267CC019E5D}"/>
              </a:ext>
            </a:extLst>
          </p:cNvPr>
          <p:cNvSpPr txBox="1"/>
          <p:nvPr/>
        </p:nvSpPr>
        <p:spPr>
          <a:xfrm>
            <a:off x="1180618" y="1163348"/>
            <a:ext cx="1010469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 </a:t>
            </a:r>
          </a:p>
          <a:p>
            <a:r>
              <a:rPr lang="it-IT" sz="2800" dirty="0"/>
              <a:t>Nel modello Moser, la MLT consente non solo il riconoscimento dei dati in entrata ma anche la loro integrazione con le conoscenze contestuali ed enciclopediche </a:t>
            </a:r>
          </a:p>
          <a:p>
            <a:endParaRPr lang="it-IT" sz="2800" dirty="0"/>
          </a:p>
          <a:p>
            <a:r>
              <a:rPr lang="it-IT" sz="2800" dirty="0"/>
              <a:t>La decodifica è condizionata dai limiti della memoria di lavoro</a:t>
            </a:r>
          </a:p>
          <a:p>
            <a:endParaRPr lang="it-IT" sz="2800" dirty="0"/>
          </a:p>
          <a:p>
            <a:r>
              <a:rPr lang="it-IT" sz="2800" dirty="0"/>
              <a:t>superati tali limiti l’elaborazione è rallentata o interrotta</a:t>
            </a:r>
          </a:p>
          <a:p>
            <a:endParaRPr lang="it-IT" sz="2800" dirty="0"/>
          </a:p>
          <a:p>
            <a:r>
              <a:rPr lang="it-IT" sz="2800" dirty="0"/>
              <a:t>vi può essere la perdita dei dati successivi in arrivo 	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5892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84C975-0952-B64F-8CFD-4F1670B0500B}"/>
              </a:ext>
            </a:extLst>
          </p:cNvPr>
          <p:cNvSpPr txBox="1"/>
          <p:nvPr/>
        </p:nvSpPr>
        <p:spPr>
          <a:xfrm>
            <a:off x="1717997" y="1166764"/>
            <a:ext cx="910243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Secondo Moser (1978: 360), la </a:t>
            </a:r>
            <a:r>
              <a:rPr lang="it-IT" sz="2800" b="1" dirty="0"/>
              <a:t>prevedibilità</a:t>
            </a:r>
            <a:r>
              <a:rPr lang="it-IT" sz="2800" dirty="0"/>
              <a:t> di un’informazione dipende dal numero e dalla velocità delle relazioni concettuali e condivise attivate ovvero la compatibilità fra le conoscenze dell’oratore e quelle dell’interprete</a:t>
            </a:r>
          </a:p>
          <a:p>
            <a:endParaRPr lang="it-IT" sz="2800" dirty="0"/>
          </a:p>
          <a:p>
            <a:r>
              <a:rPr lang="it-IT" sz="2800" dirty="0"/>
              <a:t>l’anticipazione del messaggio durante l’IS permette di alleggerire la memoria di lavoro, la cui capacità limitata (15-20 secondi) impedisce l’accumulo di porzioni troppo lunghe, pena il rischio di saturazione </a:t>
            </a:r>
          </a:p>
          <a:p>
            <a:r>
              <a:rPr lang="it-IT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5235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75ED56-2FB5-554C-A617-A320B0336229}"/>
              </a:ext>
            </a:extLst>
          </p:cNvPr>
          <p:cNvSpPr txBox="1"/>
          <p:nvPr/>
        </p:nvSpPr>
        <p:spPr>
          <a:xfrm>
            <a:off x="2244436" y="1355272"/>
            <a:ext cx="86590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attraverso l’anticipazione l’interprete può cercare di velocizzare il più possibile le fasi di elaborazione e rendere così disponibili risorse per l’esecuzione di altri processi concomitanti </a:t>
            </a:r>
          </a:p>
          <a:p>
            <a:endParaRPr lang="it-IT" sz="2800" dirty="0"/>
          </a:p>
          <a:p>
            <a:r>
              <a:rPr lang="it-IT" sz="2800" dirty="0"/>
              <a:t>l’anticipazione può comportare anche scelte sbagliate </a:t>
            </a:r>
          </a:p>
          <a:p>
            <a:r>
              <a:rPr lang="it-IT" sz="2800" dirty="0"/>
              <a:t>richiede da parte dell’interprete la continua verifica delle proprie ipotesi attraverso il monitoraggio del proprio </a:t>
            </a:r>
            <a:r>
              <a:rPr lang="it-IT" sz="2800" i="1" dirty="0"/>
              <a:t>output</a:t>
            </a:r>
            <a:r>
              <a:rPr lang="it-IT" sz="2800" dirty="0"/>
              <a:t>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1953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7117C1C-B440-0844-9979-97DE5516C142}"/>
              </a:ext>
            </a:extLst>
          </p:cNvPr>
          <p:cNvSpPr txBox="1"/>
          <p:nvPr/>
        </p:nvSpPr>
        <p:spPr>
          <a:xfrm>
            <a:off x="1077687" y="1045029"/>
            <a:ext cx="101237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Il modello Moser, come pure quello di Massaro, possono essere annoverati fra i modelli interattivi di riconoscimento del linguaggio orale che postulano l’interazione fra le entrate sensoriali, il contesto e le aspettative dell’ascoltatore </a:t>
            </a:r>
          </a:p>
          <a:p>
            <a:r>
              <a:rPr lang="it-IT" sz="2800" dirty="0"/>
              <a:t>qui l’informazione sensoriale è preponderante rispetto a quella concettuale</a:t>
            </a:r>
          </a:p>
          <a:p>
            <a:endParaRPr lang="it-IT" sz="2800" dirty="0"/>
          </a:p>
          <a:p>
            <a:r>
              <a:rPr lang="it-IT" sz="2800" dirty="0"/>
              <a:t>durante le fasi che portano al contatto dell’informazione percepita con quella immagazzinata in memoria e necessaria per il suo riconoscimento</a:t>
            </a:r>
          </a:p>
          <a:p>
            <a:r>
              <a:rPr lang="it-IT" sz="2800" dirty="0"/>
              <a:t>prevale l’orientamento </a:t>
            </a:r>
            <a:r>
              <a:rPr lang="it-IT" sz="2800" i="1" dirty="0"/>
              <a:t>bottom-up</a:t>
            </a:r>
            <a:r>
              <a:rPr lang="it-IT" sz="2800" dirty="0"/>
              <a:t> rispetto a quello </a:t>
            </a:r>
            <a:r>
              <a:rPr lang="it-IT" sz="2800" i="1" dirty="0"/>
              <a:t>top down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02584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2190</Words>
  <Application>Microsoft Office PowerPoint</Application>
  <PresentationFormat>Widescreen</PresentationFormat>
  <Paragraphs>335</Paragraphs>
  <Slides>50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60" baseType="lpstr">
      <vt:lpstr>ＭＳ Ｐゴシック</vt:lpstr>
      <vt:lpstr>游ゴシック</vt:lpstr>
      <vt:lpstr>Arial</vt:lpstr>
      <vt:lpstr>Calibri</vt:lpstr>
      <vt:lpstr>Calibri Light</vt:lpstr>
      <vt:lpstr>Cambria</vt:lpstr>
      <vt:lpstr>MS Mincho</vt:lpstr>
      <vt:lpstr>Times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tattiche sono scelte in  base delle priorità o leggi: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Definizione generale di strategia  (comprensione e produzione di un discorso)</vt:lpstr>
      <vt:lpstr>Presentazione standard di PowerPoint</vt:lpstr>
      <vt:lpstr> Chesterman, A. (2016/1997) Memes of Translation. The spread of ideas in translation theory. Rev. edition, Amsterdam/Philadelphia, John Benjamins. </vt:lpstr>
      <vt:lpstr> </vt:lpstr>
      <vt:lpstr>Strategie imposte /richieste dall’IS</vt:lpstr>
      <vt:lpstr>L’IS come processo  si basa su un comportamento strategico che viene messo in atto a tutti i livelli </vt:lpstr>
      <vt:lpstr>Presentazione standard di PowerPoint</vt:lpstr>
      <vt:lpstr>Presentazione standard di PowerPoint</vt:lpstr>
      <vt:lpstr>Presentazione standard di PowerPoint</vt:lpstr>
      <vt:lpstr>Kirchhoff (1976) </vt:lpstr>
      <vt:lpstr>Presentazione standard di PowerPoint</vt:lpstr>
      <vt:lpstr>Kalina 1996, 1998 </vt:lpstr>
      <vt:lpstr>Riccardi (1996, 1998)  interazione di strategie</vt:lpstr>
      <vt:lpstr>Presentazione standard di PowerPoint</vt:lpstr>
      <vt:lpstr>Presentazione standard di PowerPoint</vt:lpstr>
      <vt:lpstr>Strategie durante la traduzione/interpretazione  traduzione a senso, dinamica, equivalenza funzionale  traduzione letterale/transcodage  prestiti/calchi/naturalizzazione  compensazione/ristrutturazione /riformulazione  generalizzazione/ impiego di un termine sovraordinato  specificazione/impiego di un iponimo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P C</cp:lastModifiedBy>
  <cp:revision>38</cp:revision>
  <cp:lastPrinted>2022-12-15T14:30:15Z</cp:lastPrinted>
  <dcterms:created xsi:type="dcterms:W3CDTF">2020-11-26T08:00:56Z</dcterms:created>
  <dcterms:modified xsi:type="dcterms:W3CDTF">2023-01-12T18:48:06Z</dcterms:modified>
</cp:coreProperties>
</file>