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81" r:id="rId3"/>
    <p:sldId id="382" r:id="rId4"/>
    <p:sldId id="383" r:id="rId5"/>
    <p:sldId id="394" r:id="rId6"/>
    <p:sldId id="395" r:id="rId7"/>
    <p:sldId id="391" r:id="rId8"/>
    <p:sldId id="393" r:id="rId9"/>
    <p:sldId id="392" r:id="rId10"/>
    <p:sldId id="423" r:id="rId11"/>
    <p:sldId id="385" r:id="rId12"/>
    <p:sldId id="420" r:id="rId13"/>
    <p:sldId id="386" r:id="rId14"/>
    <p:sldId id="387" r:id="rId15"/>
    <p:sldId id="390" r:id="rId16"/>
    <p:sldId id="396" r:id="rId17"/>
    <p:sldId id="413" r:id="rId18"/>
    <p:sldId id="414" r:id="rId19"/>
    <p:sldId id="415" r:id="rId20"/>
    <p:sldId id="398" r:id="rId21"/>
    <p:sldId id="399" r:id="rId22"/>
    <p:sldId id="424" r:id="rId23"/>
    <p:sldId id="257" r:id="rId24"/>
    <p:sldId id="258" r:id="rId25"/>
    <p:sldId id="259" r:id="rId26"/>
    <p:sldId id="260" r:id="rId27"/>
    <p:sldId id="425" r:id="rId28"/>
    <p:sldId id="426" r:id="rId29"/>
    <p:sldId id="427" r:id="rId30"/>
    <p:sldId id="428" r:id="rId31"/>
    <p:sldId id="429" r:id="rId32"/>
    <p:sldId id="384" r:id="rId33"/>
    <p:sldId id="430" r:id="rId34"/>
    <p:sldId id="431" r:id="rId35"/>
    <p:sldId id="432" r:id="rId36"/>
    <p:sldId id="433" r:id="rId3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64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32B0BC-FCBB-4708-A83D-207FE838F58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2452D06-D841-4A7A-AE2D-FFA42E0816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7E10060-FAB2-48E1-B705-3A7115BF8980}"/>
              </a:ext>
            </a:extLst>
          </p:cNvPr>
          <p:cNvSpPr>
            <a:spLocks noGrp="1"/>
          </p:cNvSpPr>
          <p:nvPr>
            <p:ph type="dt" sz="half" idx="10"/>
          </p:nvPr>
        </p:nvSpPr>
        <p:spPr/>
        <p:txBody>
          <a:bodyPr/>
          <a:lstStyle/>
          <a:p>
            <a:fld id="{AB9BE0C0-73C1-40B1-8BA3-B74F739619CF}" type="datetimeFigureOut">
              <a:rPr lang="it-IT" smtClean="0"/>
              <a:t>14/02/2023</a:t>
            </a:fld>
            <a:endParaRPr lang="it-IT"/>
          </a:p>
        </p:txBody>
      </p:sp>
      <p:sp>
        <p:nvSpPr>
          <p:cNvPr id="5" name="Segnaposto piè di pagina 4">
            <a:extLst>
              <a:ext uri="{FF2B5EF4-FFF2-40B4-BE49-F238E27FC236}">
                <a16:creationId xmlns:a16="http://schemas.microsoft.com/office/drawing/2014/main" id="{2431A8D2-6259-41DA-BB1D-FD8C3F1B05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7B3AB07-1C8C-4EF0-A97D-4D13B28E2C36}"/>
              </a:ext>
            </a:extLst>
          </p:cNvPr>
          <p:cNvSpPr>
            <a:spLocks noGrp="1"/>
          </p:cNvSpPr>
          <p:nvPr>
            <p:ph type="sldNum" sz="quarter" idx="12"/>
          </p:nvPr>
        </p:nvSpPr>
        <p:spPr/>
        <p:txBody>
          <a:bodyPr/>
          <a:lstStyle/>
          <a:p>
            <a:fld id="{7C29D349-392E-49DB-9517-52761CFA712F}" type="slidenum">
              <a:rPr lang="it-IT" smtClean="0"/>
              <a:t>‹N›</a:t>
            </a:fld>
            <a:endParaRPr lang="it-IT"/>
          </a:p>
        </p:txBody>
      </p:sp>
    </p:spTree>
    <p:extLst>
      <p:ext uri="{BB962C8B-B14F-4D97-AF65-F5344CB8AC3E}">
        <p14:creationId xmlns:p14="http://schemas.microsoft.com/office/powerpoint/2010/main" val="158233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7A6333-7DCF-4B34-A9F9-8B71712C87A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4AC5EB0-6034-43DD-89C4-592B9A2415C4}"/>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EBEDCF0-BE3B-4055-970D-42CB2750DD91}"/>
              </a:ext>
            </a:extLst>
          </p:cNvPr>
          <p:cNvSpPr>
            <a:spLocks noGrp="1"/>
          </p:cNvSpPr>
          <p:nvPr>
            <p:ph type="dt" sz="half" idx="10"/>
          </p:nvPr>
        </p:nvSpPr>
        <p:spPr/>
        <p:txBody>
          <a:bodyPr/>
          <a:lstStyle/>
          <a:p>
            <a:fld id="{AB9BE0C0-73C1-40B1-8BA3-B74F739619CF}" type="datetimeFigureOut">
              <a:rPr lang="it-IT" smtClean="0"/>
              <a:t>14/02/2023</a:t>
            </a:fld>
            <a:endParaRPr lang="it-IT"/>
          </a:p>
        </p:txBody>
      </p:sp>
      <p:sp>
        <p:nvSpPr>
          <p:cNvPr id="5" name="Segnaposto piè di pagina 4">
            <a:extLst>
              <a:ext uri="{FF2B5EF4-FFF2-40B4-BE49-F238E27FC236}">
                <a16:creationId xmlns:a16="http://schemas.microsoft.com/office/drawing/2014/main" id="{B9507D2D-04D3-431B-8A26-9EB7B7AC192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CE01463-08D7-4B3D-9608-6A2974B14DE2}"/>
              </a:ext>
            </a:extLst>
          </p:cNvPr>
          <p:cNvSpPr>
            <a:spLocks noGrp="1"/>
          </p:cNvSpPr>
          <p:nvPr>
            <p:ph type="sldNum" sz="quarter" idx="12"/>
          </p:nvPr>
        </p:nvSpPr>
        <p:spPr/>
        <p:txBody>
          <a:bodyPr/>
          <a:lstStyle/>
          <a:p>
            <a:fld id="{7C29D349-392E-49DB-9517-52761CFA712F}" type="slidenum">
              <a:rPr lang="it-IT" smtClean="0"/>
              <a:t>‹N›</a:t>
            </a:fld>
            <a:endParaRPr lang="it-IT"/>
          </a:p>
        </p:txBody>
      </p:sp>
    </p:spTree>
    <p:extLst>
      <p:ext uri="{BB962C8B-B14F-4D97-AF65-F5344CB8AC3E}">
        <p14:creationId xmlns:p14="http://schemas.microsoft.com/office/powerpoint/2010/main" val="13527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820F03E-8C08-40C5-B571-10F4560C435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FE25102-7BF9-4DEA-B2E6-99A927DAD60C}"/>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6C49B0B-2B11-46C8-82BE-14F1FD554D43}"/>
              </a:ext>
            </a:extLst>
          </p:cNvPr>
          <p:cNvSpPr>
            <a:spLocks noGrp="1"/>
          </p:cNvSpPr>
          <p:nvPr>
            <p:ph type="dt" sz="half" idx="10"/>
          </p:nvPr>
        </p:nvSpPr>
        <p:spPr/>
        <p:txBody>
          <a:bodyPr/>
          <a:lstStyle/>
          <a:p>
            <a:fld id="{AB9BE0C0-73C1-40B1-8BA3-B74F739619CF}" type="datetimeFigureOut">
              <a:rPr lang="it-IT" smtClean="0"/>
              <a:t>14/02/2023</a:t>
            </a:fld>
            <a:endParaRPr lang="it-IT"/>
          </a:p>
        </p:txBody>
      </p:sp>
      <p:sp>
        <p:nvSpPr>
          <p:cNvPr id="5" name="Segnaposto piè di pagina 4">
            <a:extLst>
              <a:ext uri="{FF2B5EF4-FFF2-40B4-BE49-F238E27FC236}">
                <a16:creationId xmlns:a16="http://schemas.microsoft.com/office/drawing/2014/main" id="{B8EE9E40-C410-4F55-860F-0BA3BD39BE7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CFA389F-7C70-4844-8F36-2AA18A64F96C}"/>
              </a:ext>
            </a:extLst>
          </p:cNvPr>
          <p:cNvSpPr>
            <a:spLocks noGrp="1"/>
          </p:cNvSpPr>
          <p:nvPr>
            <p:ph type="sldNum" sz="quarter" idx="12"/>
          </p:nvPr>
        </p:nvSpPr>
        <p:spPr/>
        <p:txBody>
          <a:bodyPr/>
          <a:lstStyle/>
          <a:p>
            <a:fld id="{7C29D349-392E-49DB-9517-52761CFA712F}" type="slidenum">
              <a:rPr lang="it-IT" smtClean="0"/>
              <a:t>‹N›</a:t>
            </a:fld>
            <a:endParaRPr lang="it-IT"/>
          </a:p>
        </p:txBody>
      </p:sp>
    </p:spTree>
    <p:extLst>
      <p:ext uri="{BB962C8B-B14F-4D97-AF65-F5344CB8AC3E}">
        <p14:creationId xmlns:p14="http://schemas.microsoft.com/office/powerpoint/2010/main" val="392651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D0A313-A923-4A07-BC67-F6042053556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DB37779-2595-4257-BCC4-A5015649E9F1}"/>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664FB33-B98D-47F3-8A69-803655ABEF81}"/>
              </a:ext>
            </a:extLst>
          </p:cNvPr>
          <p:cNvSpPr>
            <a:spLocks noGrp="1"/>
          </p:cNvSpPr>
          <p:nvPr>
            <p:ph type="dt" sz="half" idx="10"/>
          </p:nvPr>
        </p:nvSpPr>
        <p:spPr/>
        <p:txBody>
          <a:bodyPr/>
          <a:lstStyle/>
          <a:p>
            <a:fld id="{AB9BE0C0-73C1-40B1-8BA3-B74F739619CF}" type="datetimeFigureOut">
              <a:rPr lang="it-IT" smtClean="0"/>
              <a:t>14/02/2023</a:t>
            </a:fld>
            <a:endParaRPr lang="it-IT"/>
          </a:p>
        </p:txBody>
      </p:sp>
      <p:sp>
        <p:nvSpPr>
          <p:cNvPr id="5" name="Segnaposto piè di pagina 4">
            <a:extLst>
              <a:ext uri="{FF2B5EF4-FFF2-40B4-BE49-F238E27FC236}">
                <a16:creationId xmlns:a16="http://schemas.microsoft.com/office/drawing/2014/main" id="{AEE5DCC8-6730-4351-B449-0C4C88D1E98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1BFEA6E-034C-4518-9812-94DF070D5E87}"/>
              </a:ext>
            </a:extLst>
          </p:cNvPr>
          <p:cNvSpPr>
            <a:spLocks noGrp="1"/>
          </p:cNvSpPr>
          <p:nvPr>
            <p:ph type="sldNum" sz="quarter" idx="12"/>
          </p:nvPr>
        </p:nvSpPr>
        <p:spPr/>
        <p:txBody>
          <a:bodyPr/>
          <a:lstStyle/>
          <a:p>
            <a:fld id="{7C29D349-392E-49DB-9517-52761CFA712F}" type="slidenum">
              <a:rPr lang="it-IT" smtClean="0"/>
              <a:t>‹N›</a:t>
            </a:fld>
            <a:endParaRPr lang="it-IT"/>
          </a:p>
        </p:txBody>
      </p:sp>
    </p:spTree>
    <p:extLst>
      <p:ext uri="{BB962C8B-B14F-4D97-AF65-F5344CB8AC3E}">
        <p14:creationId xmlns:p14="http://schemas.microsoft.com/office/powerpoint/2010/main" val="3512811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AA7FD2-6795-4351-843A-58579B6885A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98D35D7-A6F7-445A-A5E1-F49DD1FBDA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31134DE3-7D67-4B53-9854-BF75154116A2}"/>
              </a:ext>
            </a:extLst>
          </p:cNvPr>
          <p:cNvSpPr>
            <a:spLocks noGrp="1"/>
          </p:cNvSpPr>
          <p:nvPr>
            <p:ph type="dt" sz="half" idx="10"/>
          </p:nvPr>
        </p:nvSpPr>
        <p:spPr/>
        <p:txBody>
          <a:bodyPr/>
          <a:lstStyle/>
          <a:p>
            <a:fld id="{AB9BE0C0-73C1-40B1-8BA3-B74F739619CF}" type="datetimeFigureOut">
              <a:rPr lang="it-IT" smtClean="0"/>
              <a:t>14/02/2023</a:t>
            </a:fld>
            <a:endParaRPr lang="it-IT"/>
          </a:p>
        </p:txBody>
      </p:sp>
      <p:sp>
        <p:nvSpPr>
          <p:cNvPr id="5" name="Segnaposto piè di pagina 4">
            <a:extLst>
              <a:ext uri="{FF2B5EF4-FFF2-40B4-BE49-F238E27FC236}">
                <a16:creationId xmlns:a16="http://schemas.microsoft.com/office/drawing/2014/main" id="{4CF68019-F710-47F0-B175-345482C17B8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E20768E-5A17-4205-8FA3-E5C1C3A75F29}"/>
              </a:ext>
            </a:extLst>
          </p:cNvPr>
          <p:cNvSpPr>
            <a:spLocks noGrp="1"/>
          </p:cNvSpPr>
          <p:nvPr>
            <p:ph type="sldNum" sz="quarter" idx="12"/>
          </p:nvPr>
        </p:nvSpPr>
        <p:spPr/>
        <p:txBody>
          <a:bodyPr/>
          <a:lstStyle/>
          <a:p>
            <a:fld id="{7C29D349-392E-49DB-9517-52761CFA712F}" type="slidenum">
              <a:rPr lang="it-IT" smtClean="0"/>
              <a:t>‹N›</a:t>
            </a:fld>
            <a:endParaRPr lang="it-IT"/>
          </a:p>
        </p:txBody>
      </p:sp>
    </p:spTree>
    <p:extLst>
      <p:ext uri="{BB962C8B-B14F-4D97-AF65-F5344CB8AC3E}">
        <p14:creationId xmlns:p14="http://schemas.microsoft.com/office/powerpoint/2010/main" val="972333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88B415-A638-4C48-8CEB-0679B564984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F4ACADE-E50A-4A3D-9FBC-27F40CCEB717}"/>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C65CD4D-92B3-4530-83C8-0DAA90DD69AD}"/>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C8256D5-2AF4-49D7-A7E4-462735173629}"/>
              </a:ext>
            </a:extLst>
          </p:cNvPr>
          <p:cNvSpPr>
            <a:spLocks noGrp="1"/>
          </p:cNvSpPr>
          <p:nvPr>
            <p:ph type="dt" sz="half" idx="10"/>
          </p:nvPr>
        </p:nvSpPr>
        <p:spPr/>
        <p:txBody>
          <a:bodyPr/>
          <a:lstStyle/>
          <a:p>
            <a:fld id="{AB9BE0C0-73C1-40B1-8BA3-B74F739619CF}" type="datetimeFigureOut">
              <a:rPr lang="it-IT" smtClean="0"/>
              <a:t>14/02/2023</a:t>
            </a:fld>
            <a:endParaRPr lang="it-IT"/>
          </a:p>
        </p:txBody>
      </p:sp>
      <p:sp>
        <p:nvSpPr>
          <p:cNvPr id="6" name="Segnaposto piè di pagina 5">
            <a:extLst>
              <a:ext uri="{FF2B5EF4-FFF2-40B4-BE49-F238E27FC236}">
                <a16:creationId xmlns:a16="http://schemas.microsoft.com/office/drawing/2014/main" id="{370BB26F-8CA0-4C08-BC5A-31E5ED8495D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10BA661-3307-407A-9E08-037699EB7D9F}"/>
              </a:ext>
            </a:extLst>
          </p:cNvPr>
          <p:cNvSpPr>
            <a:spLocks noGrp="1"/>
          </p:cNvSpPr>
          <p:nvPr>
            <p:ph type="sldNum" sz="quarter" idx="12"/>
          </p:nvPr>
        </p:nvSpPr>
        <p:spPr/>
        <p:txBody>
          <a:bodyPr/>
          <a:lstStyle/>
          <a:p>
            <a:fld id="{7C29D349-392E-49DB-9517-52761CFA712F}" type="slidenum">
              <a:rPr lang="it-IT" smtClean="0"/>
              <a:t>‹N›</a:t>
            </a:fld>
            <a:endParaRPr lang="it-IT"/>
          </a:p>
        </p:txBody>
      </p:sp>
    </p:spTree>
    <p:extLst>
      <p:ext uri="{BB962C8B-B14F-4D97-AF65-F5344CB8AC3E}">
        <p14:creationId xmlns:p14="http://schemas.microsoft.com/office/powerpoint/2010/main" val="189546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783029-ECFC-4E26-A1D1-10D11CCC18C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24479D5-7331-4874-B481-372953E9E2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72040EA9-D7EC-4BCF-872B-F40FCAA17C27}"/>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FEAD37E-32FC-44BD-A248-41376DA88B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4289503B-7F25-481A-BB5C-D01E217DF829}"/>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40BA8BC-E7C5-4C58-9C31-A78EC95BF870}"/>
              </a:ext>
            </a:extLst>
          </p:cNvPr>
          <p:cNvSpPr>
            <a:spLocks noGrp="1"/>
          </p:cNvSpPr>
          <p:nvPr>
            <p:ph type="dt" sz="half" idx="10"/>
          </p:nvPr>
        </p:nvSpPr>
        <p:spPr/>
        <p:txBody>
          <a:bodyPr/>
          <a:lstStyle/>
          <a:p>
            <a:fld id="{AB9BE0C0-73C1-40B1-8BA3-B74F739619CF}" type="datetimeFigureOut">
              <a:rPr lang="it-IT" smtClean="0"/>
              <a:t>14/02/2023</a:t>
            </a:fld>
            <a:endParaRPr lang="it-IT"/>
          </a:p>
        </p:txBody>
      </p:sp>
      <p:sp>
        <p:nvSpPr>
          <p:cNvPr id="8" name="Segnaposto piè di pagina 7">
            <a:extLst>
              <a:ext uri="{FF2B5EF4-FFF2-40B4-BE49-F238E27FC236}">
                <a16:creationId xmlns:a16="http://schemas.microsoft.com/office/drawing/2014/main" id="{79F1AF52-6BEB-4D4F-8092-DE3857034EC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2374447-1456-4EDB-9B52-E9BA71D1A551}"/>
              </a:ext>
            </a:extLst>
          </p:cNvPr>
          <p:cNvSpPr>
            <a:spLocks noGrp="1"/>
          </p:cNvSpPr>
          <p:nvPr>
            <p:ph type="sldNum" sz="quarter" idx="12"/>
          </p:nvPr>
        </p:nvSpPr>
        <p:spPr/>
        <p:txBody>
          <a:bodyPr/>
          <a:lstStyle/>
          <a:p>
            <a:fld id="{7C29D349-392E-49DB-9517-52761CFA712F}" type="slidenum">
              <a:rPr lang="it-IT" smtClean="0"/>
              <a:t>‹N›</a:t>
            </a:fld>
            <a:endParaRPr lang="it-IT"/>
          </a:p>
        </p:txBody>
      </p:sp>
    </p:spTree>
    <p:extLst>
      <p:ext uri="{BB962C8B-B14F-4D97-AF65-F5344CB8AC3E}">
        <p14:creationId xmlns:p14="http://schemas.microsoft.com/office/powerpoint/2010/main" val="2382414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3EE479-22E8-4DBC-A889-4170B763AA7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B3493FB-20D3-4F78-85EF-30708CC4EC81}"/>
              </a:ext>
            </a:extLst>
          </p:cNvPr>
          <p:cNvSpPr>
            <a:spLocks noGrp="1"/>
          </p:cNvSpPr>
          <p:nvPr>
            <p:ph type="dt" sz="half" idx="10"/>
          </p:nvPr>
        </p:nvSpPr>
        <p:spPr/>
        <p:txBody>
          <a:bodyPr/>
          <a:lstStyle/>
          <a:p>
            <a:fld id="{AB9BE0C0-73C1-40B1-8BA3-B74F739619CF}" type="datetimeFigureOut">
              <a:rPr lang="it-IT" smtClean="0"/>
              <a:t>14/02/2023</a:t>
            </a:fld>
            <a:endParaRPr lang="it-IT"/>
          </a:p>
        </p:txBody>
      </p:sp>
      <p:sp>
        <p:nvSpPr>
          <p:cNvPr id="4" name="Segnaposto piè di pagina 3">
            <a:extLst>
              <a:ext uri="{FF2B5EF4-FFF2-40B4-BE49-F238E27FC236}">
                <a16:creationId xmlns:a16="http://schemas.microsoft.com/office/drawing/2014/main" id="{49A7A328-8DFC-421B-B684-C628C67956A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0D98EF3-ADA8-44A1-9E50-CF35211213F0}"/>
              </a:ext>
            </a:extLst>
          </p:cNvPr>
          <p:cNvSpPr>
            <a:spLocks noGrp="1"/>
          </p:cNvSpPr>
          <p:nvPr>
            <p:ph type="sldNum" sz="quarter" idx="12"/>
          </p:nvPr>
        </p:nvSpPr>
        <p:spPr/>
        <p:txBody>
          <a:bodyPr/>
          <a:lstStyle/>
          <a:p>
            <a:fld id="{7C29D349-392E-49DB-9517-52761CFA712F}" type="slidenum">
              <a:rPr lang="it-IT" smtClean="0"/>
              <a:t>‹N›</a:t>
            </a:fld>
            <a:endParaRPr lang="it-IT"/>
          </a:p>
        </p:txBody>
      </p:sp>
    </p:spTree>
    <p:extLst>
      <p:ext uri="{BB962C8B-B14F-4D97-AF65-F5344CB8AC3E}">
        <p14:creationId xmlns:p14="http://schemas.microsoft.com/office/powerpoint/2010/main" val="2290653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080546C-3DCF-4A2F-A759-CD733E8CB064}"/>
              </a:ext>
            </a:extLst>
          </p:cNvPr>
          <p:cNvSpPr>
            <a:spLocks noGrp="1"/>
          </p:cNvSpPr>
          <p:nvPr>
            <p:ph type="dt" sz="half" idx="10"/>
          </p:nvPr>
        </p:nvSpPr>
        <p:spPr/>
        <p:txBody>
          <a:bodyPr/>
          <a:lstStyle/>
          <a:p>
            <a:fld id="{AB9BE0C0-73C1-40B1-8BA3-B74F739619CF}" type="datetimeFigureOut">
              <a:rPr lang="it-IT" smtClean="0"/>
              <a:t>14/02/2023</a:t>
            </a:fld>
            <a:endParaRPr lang="it-IT"/>
          </a:p>
        </p:txBody>
      </p:sp>
      <p:sp>
        <p:nvSpPr>
          <p:cNvPr id="3" name="Segnaposto piè di pagina 2">
            <a:extLst>
              <a:ext uri="{FF2B5EF4-FFF2-40B4-BE49-F238E27FC236}">
                <a16:creationId xmlns:a16="http://schemas.microsoft.com/office/drawing/2014/main" id="{6F0DBE3E-7E7F-420F-969A-30921F76AAE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8A33201-BBF2-4CF8-8227-D57A25716E93}"/>
              </a:ext>
            </a:extLst>
          </p:cNvPr>
          <p:cNvSpPr>
            <a:spLocks noGrp="1"/>
          </p:cNvSpPr>
          <p:nvPr>
            <p:ph type="sldNum" sz="quarter" idx="12"/>
          </p:nvPr>
        </p:nvSpPr>
        <p:spPr/>
        <p:txBody>
          <a:bodyPr/>
          <a:lstStyle/>
          <a:p>
            <a:fld id="{7C29D349-392E-49DB-9517-52761CFA712F}" type="slidenum">
              <a:rPr lang="it-IT" smtClean="0"/>
              <a:t>‹N›</a:t>
            </a:fld>
            <a:endParaRPr lang="it-IT"/>
          </a:p>
        </p:txBody>
      </p:sp>
    </p:spTree>
    <p:extLst>
      <p:ext uri="{BB962C8B-B14F-4D97-AF65-F5344CB8AC3E}">
        <p14:creationId xmlns:p14="http://schemas.microsoft.com/office/powerpoint/2010/main" val="1499429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63CE70-CCF8-4301-B933-C7AF6A8EC5E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23DA39F-CBB3-40CD-A247-4A5B0BF350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2CC3C1F-79A2-4637-8E8B-CF3290D9BA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1A95DDD6-63B0-44C1-9571-C61CDC279FE6}"/>
              </a:ext>
            </a:extLst>
          </p:cNvPr>
          <p:cNvSpPr>
            <a:spLocks noGrp="1"/>
          </p:cNvSpPr>
          <p:nvPr>
            <p:ph type="dt" sz="half" idx="10"/>
          </p:nvPr>
        </p:nvSpPr>
        <p:spPr/>
        <p:txBody>
          <a:bodyPr/>
          <a:lstStyle/>
          <a:p>
            <a:fld id="{AB9BE0C0-73C1-40B1-8BA3-B74F739619CF}" type="datetimeFigureOut">
              <a:rPr lang="it-IT" smtClean="0"/>
              <a:t>14/02/2023</a:t>
            </a:fld>
            <a:endParaRPr lang="it-IT"/>
          </a:p>
        </p:txBody>
      </p:sp>
      <p:sp>
        <p:nvSpPr>
          <p:cNvPr id="6" name="Segnaposto piè di pagina 5">
            <a:extLst>
              <a:ext uri="{FF2B5EF4-FFF2-40B4-BE49-F238E27FC236}">
                <a16:creationId xmlns:a16="http://schemas.microsoft.com/office/drawing/2014/main" id="{6E42E2C8-42AC-4A23-999A-E858010FBBC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7A0D58E-6B0A-4980-945B-3094894DF5F6}"/>
              </a:ext>
            </a:extLst>
          </p:cNvPr>
          <p:cNvSpPr>
            <a:spLocks noGrp="1"/>
          </p:cNvSpPr>
          <p:nvPr>
            <p:ph type="sldNum" sz="quarter" idx="12"/>
          </p:nvPr>
        </p:nvSpPr>
        <p:spPr/>
        <p:txBody>
          <a:bodyPr/>
          <a:lstStyle/>
          <a:p>
            <a:fld id="{7C29D349-392E-49DB-9517-52761CFA712F}" type="slidenum">
              <a:rPr lang="it-IT" smtClean="0"/>
              <a:t>‹N›</a:t>
            </a:fld>
            <a:endParaRPr lang="it-IT"/>
          </a:p>
        </p:txBody>
      </p:sp>
    </p:spTree>
    <p:extLst>
      <p:ext uri="{BB962C8B-B14F-4D97-AF65-F5344CB8AC3E}">
        <p14:creationId xmlns:p14="http://schemas.microsoft.com/office/powerpoint/2010/main" val="259759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28C817-8F7C-4BA8-BB90-296F058FAB4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409A228-91E8-48AE-9EF2-68204E4795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5497CA5-B96C-4F52-BA72-A1229D592B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6E801085-BFF0-4866-ADB1-964B83956DE0}"/>
              </a:ext>
            </a:extLst>
          </p:cNvPr>
          <p:cNvSpPr>
            <a:spLocks noGrp="1"/>
          </p:cNvSpPr>
          <p:nvPr>
            <p:ph type="dt" sz="half" idx="10"/>
          </p:nvPr>
        </p:nvSpPr>
        <p:spPr/>
        <p:txBody>
          <a:bodyPr/>
          <a:lstStyle/>
          <a:p>
            <a:fld id="{AB9BE0C0-73C1-40B1-8BA3-B74F739619CF}" type="datetimeFigureOut">
              <a:rPr lang="it-IT" smtClean="0"/>
              <a:t>14/02/2023</a:t>
            </a:fld>
            <a:endParaRPr lang="it-IT"/>
          </a:p>
        </p:txBody>
      </p:sp>
      <p:sp>
        <p:nvSpPr>
          <p:cNvPr id="6" name="Segnaposto piè di pagina 5">
            <a:extLst>
              <a:ext uri="{FF2B5EF4-FFF2-40B4-BE49-F238E27FC236}">
                <a16:creationId xmlns:a16="http://schemas.microsoft.com/office/drawing/2014/main" id="{DAF26ADD-E968-496A-BD38-D2EB5E9B997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EAE8490-0005-4A50-B256-F9203F5F47C1}"/>
              </a:ext>
            </a:extLst>
          </p:cNvPr>
          <p:cNvSpPr>
            <a:spLocks noGrp="1"/>
          </p:cNvSpPr>
          <p:nvPr>
            <p:ph type="sldNum" sz="quarter" idx="12"/>
          </p:nvPr>
        </p:nvSpPr>
        <p:spPr/>
        <p:txBody>
          <a:bodyPr/>
          <a:lstStyle/>
          <a:p>
            <a:fld id="{7C29D349-392E-49DB-9517-52761CFA712F}" type="slidenum">
              <a:rPr lang="it-IT" smtClean="0"/>
              <a:t>‹N›</a:t>
            </a:fld>
            <a:endParaRPr lang="it-IT"/>
          </a:p>
        </p:txBody>
      </p:sp>
    </p:spTree>
    <p:extLst>
      <p:ext uri="{BB962C8B-B14F-4D97-AF65-F5344CB8AC3E}">
        <p14:creationId xmlns:p14="http://schemas.microsoft.com/office/powerpoint/2010/main" val="1358303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E08C5F4-3215-4FB6-A0E8-A7A6272F1B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B7B5D07-BEC1-4775-8C90-ABF64B454F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8C4D25-616B-47E2-96D9-BB07A50500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BE0C0-73C1-40B1-8BA3-B74F739619CF}" type="datetimeFigureOut">
              <a:rPr lang="it-IT" smtClean="0"/>
              <a:t>14/02/2023</a:t>
            </a:fld>
            <a:endParaRPr lang="it-IT"/>
          </a:p>
        </p:txBody>
      </p:sp>
      <p:sp>
        <p:nvSpPr>
          <p:cNvPr id="5" name="Segnaposto piè di pagina 4">
            <a:extLst>
              <a:ext uri="{FF2B5EF4-FFF2-40B4-BE49-F238E27FC236}">
                <a16:creationId xmlns:a16="http://schemas.microsoft.com/office/drawing/2014/main" id="{E905633E-F1AF-423A-B264-9B34686EBB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22567BFD-8DEC-4C34-AFEF-4E827818A0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9D349-392E-49DB-9517-52761CFA712F}" type="slidenum">
              <a:rPr lang="it-IT" smtClean="0"/>
              <a:t>‹N›</a:t>
            </a:fld>
            <a:endParaRPr lang="it-IT"/>
          </a:p>
        </p:txBody>
      </p:sp>
    </p:spTree>
    <p:extLst>
      <p:ext uri="{BB962C8B-B14F-4D97-AF65-F5344CB8AC3E}">
        <p14:creationId xmlns:p14="http://schemas.microsoft.com/office/powerpoint/2010/main" val="3341957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rtbf.be/article/pas-darabes-ni-de-blacks-la-discrimination-au-logement-est-toujours-une-realite-en-belgiqu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9294D4-26A0-484F-AE95-AF668D298D95}"/>
              </a:ext>
            </a:extLst>
          </p:cNvPr>
          <p:cNvSpPr>
            <a:spLocks noGrp="1"/>
          </p:cNvSpPr>
          <p:nvPr>
            <p:ph type="ctrTitle"/>
          </p:nvPr>
        </p:nvSpPr>
        <p:spPr/>
        <p:txBody>
          <a:bodyPr/>
          <a:lstStyle/>
          <a:p>
            <a:endParaRPr lang="it-IT"/>
          </a:p>
        </p:txBody>
      </p:sp>
      <p:sp>
        <p:nvSpPr>
          <p:cNvPr id="3" name="Sottotitolo 2">
            <a:extLst>
              <a:ext uri="{FF2B5EF4-FFF2-40B4-BE49-F238E27FC236}">
                <a16:creationId xmlns:a16="http://schemas.microsoft.com/office/drawing/2014/main" id="{B5AAEEEB-783B-42FE-B2BB-88EEB4EC26AF}"/>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445669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Titre</a:t>
            </a:r>
            <a:r>
              <a:rPr lang="it-IT" sz="2800" b="1" dirty="0"/>
              <a:t> II - LE PRÉSIDENT DE LA RÉPUBLIQUE</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b="1" dirty="0"/>
              <a:t>ARTICLE 18.</a:t>
            </a:r>
          </a:p>
          <a:p>
            <a:pPr algn="just"/>
            <a:r>
              <a:rPr lang="it-IT" sz="2400" dirty="0"/>
              <a:t>Le </a:t>
            </a:r>
            <a:r>
              <a:rPr lang="it-IT" sz="2400" dirty="0" err="1"/>
              <a:t>Président</a:t>
            </a:r>
            <a:r>
              <a:rPr lang="it-IT" sz="2400" dirty="0"/>
              <a:t> de la </a:t>
            </a:r>
            <a:r>
              <a:rPr lang="it-IT" sz="2400" dirty="0" err="1"/>
              <a:t>République</a:t>
            </a:r>
            <a:r>
              <a:rPr lang="it-IT" sz="2400" dirty="0"/>
              <a:t> </a:t>
            </a:r>
            <a:r>
              <a:rPr lang="it-IT" sz="2400" dirty="0" err="1"/>
              <a:t>communique</a:t>
            </a:r>
            <a:r>
              <a:rPr lang="it-IT" sz="2400" dirty="0"/>
              <a:t> </a:t>
            </a:r>
            <a:r>
              <a:rPr lang="it-IT" sz="2400" dirty="0" err="1"/>
              <a:t>avec</a:t>
            </a:r>
            <a:r>
              <a:rPr lang="it-IT" sz="2400" dirty="0"/>
              <a:t> </a:t>
            </a:r>
            <a:r>
              <a:rPr lang="it-IT" sz="2400" dirty="0" err="1"/>
              <a:t>les</a:t>
            </a:r>
            <a:r>
              <a:rPr lang="it-IT" sz="2400" dirty="0"/>
              <a:t> </a:t>
            </a:r>
            <a:r>
              <a:rPr lang="it-IT" sz="2400" dirty="0" err="1"/>
              <a:t>deux</a:t>
            </a:r>
            <a:r>
              <a:rPr lang="it-IT" sz="2400" dirty="0"/>
              <a:t> </a:t>
            </a:r>
            <a:r>
              <a:rPr lang="it-IT" sz="2400" dirty="0" err="1"/>
              <a:t>assemblées</a:t>
            </a:r>
            <a:r>
              <a:rPr lang="it-IT" sz="2400" dirty="0"/>
              <a:t> </a:t>
            </a:r>
            <a:r>
              <a:rPr lang="it-IT" sz="2400" dirty="0" err="1"/>
              <a:t>du</a:t>
            </a:r>
            <a:r>
              <a:rPr lang="it-IT" sz="2400" dirty="0"/>
              <a:t> </a:t>
            </a:r>
            <a:r>
              <a:rPr lang="it-IT" sz="2400" dirty="0" err="1"/>
              <a:t>Parlement</a:t>
            </a:r>
            <a:r>
              <a:rPr lang="it-IT" sz="2400" dirty="0"/>
              <a:t> par </a:t>
            </a:r>
            <a:r>
              <a:rPr lang="it-IT" sz="2400" dirty="0" err="1"/>
              <a:t>des</a:t>
            </a:r>
            <a:r>
              <a:rPr lang="it-IT" sz="2400" dirty="0"/>
              <a:t> </a:t>
            </a:r>
            <a:r>
              <a:rPr lang="it-IT" sz="2400" dirty="0" err="1"/>
              <a:t>messages</a:t>
            </a:r>
            <a:r>
              <a:rPr lang="it-IT" sz="2400" dirty="0"/>
              <a:t> </a:t>
            </a:r>
            <a:r>
              <a:rPr lang="it-IT" sz="2400" dirty="0" err="1"/>
              <a:t>qu'il</a:t>
            </a:r>
            <a:r>
              <a:rPr lang="it-IT" sz="2400" dirty="0"/>
              <a:t> </a:t>
            </a:r>
            <a:r>
              <a:rPr lang="it-IT" sz="2400" dirty="0" err="1"/>
              <a:t>fait</a:t>
            </a:r>
            <a:r>
              <a:rPr lang="it-IT" sz="2400" dirty="0"/>
              <a:t> lire et qui ne </a:t>
            </a:r>
            <a:r>
              <a:rPr lang="it-IT" sz="2400" dirty="0" err="1"/>
              <a:t>donnent</a:t>
            </a:r>
            <a:r>
              <a:rPr lang="it-IT" sz="2400" dirty="0"/>
              <a:t> </a:t>
            </a:r>
            <a:r>
              <a:rPr lang="it-IT" sz="2400" dirty="0" err="1"/>
              <a:t>lieu</a:t>
            </a:r>
            <a:r>
              <a:rPr lang="it-IT" sz="2400" dirty="0"/>
              <a:t> à </a:t>
            </a:r>
            <a:r>
              <a:rPr lang="it-IT" sz="2400" dirty="0" err="1"/>
              <a:t>aucun</a:t>
            </a:r>
            <a:r>
              <a:rPr lang="it-IT" sz="2400" dirty="0"/>
              <a:t> </a:t>
            </a:r>
            <a:r>
              <a:rPr lang="it-IT" sz="2400" dirty="0" err="1"/>
              <a:t>débat</a:t>
            </a:r>
            <a:r>
              <a:rPr lang="it-IT" sz="2400" dirty="0"/>
              <a:t>.</a:t>
            </a:r>
          </a:p>
          <a:p>
            <a:pPr algn="just"/>
            <a:r>
              <a:rPr lang="it-IT" sz="2400" dirty="0"/>
              <a:t>Il </a:t>
            </a:r>
            <a:r>
              <a:rPr lang="it-IT" sz="2400" dirty="0" err="1"/>
              <a:t>peut</a:t>
            </a:r>
            <a:r>
              <a:rPr lang="it-IT" sz="2400" dirty="0"/>
              <a:t> </a:t>
            </a:r>
            <a:r>
              <a:rPr lang="it-IT" sz="2400" dirty="0" err="1"/>
              <a:t>prendre</a:t>
            </a:r>
            <a:r>
              <a:rPr lang="it-IT" sz="2400" dirty="0"/>
              <a:t> la parole </a:t>
            </a:r>
            <a:r>
              <a:rPr lang="it-IT" sz="2400" dirty="0" err="1"/>
              <a:t>devant</a:t>
            </a:r>
            <a:r>
              <a:rPr lang="it-IT" sz="2400" dirty="0"/>
              <a:t> le </a:t>
            </a:r>
            <a:r>
              <a:rPr lang="it-IT" sz="2400" dirty="0" err="1"/>
              <a:t>Parlement</a:t>
            </a:r>
            <a:r>
              <a:rPr lang="it-IT" sz="2400" dirty="0"/>
              <a:t> </a:t>
            </a:r>
            <a:r>
              <a:rPr lang="it-IT" sz="2400" dirty="0" err="1"/>
              <a:t>réuni</a:t>
            </a:r>
            <a:r>
              <a:rPr lang="it-IT" sz="2400" dirty="0"/>
              <a:t> à </a:t>
            </a:r>
            <a:r>
              <a:rPr lang="it-IT" sz="2400" dirty="0" err="1"/>
              <a:t>cet</a:t>
            </a:r>
            <a:r>
              <a:rPr lang="it-IT" sz="2400" dirty="0"/>
              <a:t> </a:t>
            </a:r>
            <a:r>
              <a:rPr lang="it-IT" sz="2400" dirty="0" err="1"/>
              <a:t>effet</a:t>
            </a:r>
            <a:r>
              <a:rPr lang="it-IT" sz="2400" dirty="0"/>
              <a:t> en </a:t>
            </a:r>
            <a:r>
              <a:rPr lang="it-IT" sz="2400" dirty="0" err="1"/>
              <a:t>Congrès</a:t>
            </a:r>
            <a:r>
              <a:rPr lang="it-IT" sz="2400" dirty="0"/>
              <a:t>. Sa </a:t>
            </a:r>
            <a:r>
              <a:rPr lang="it-IT" sz="2400" dirty="0" err="1"/>
              <a:t>déclaration</a:t>
            </a:r>
            <a:r>
              <a:rPr lang="it-IT" sz="2400" dirty="0"/>
              <a:t> </a:t>
            </a:r>
            <a:r>
              <a:rPr lang="it-IT" sz="2400" dirty="0" err="1"/>
              <a:t>peut</a:t>
            </a:r>
            <a:r>
              <a:rPr lang="it-IT" sz="2400" dirty="0"/>
              <a:t> </a:t>
            </a:r>
            <a:r>
              <a:rPr lang="it-IT" sz="2400" dirty="0" err="1"/>
              <a:t>donner</a:t>
            </a:r>
            <a:r>
              <a:rPr lang="it-IT" sz="2400" dirty="0"/>
              <a:t> </a:t>
            </a:r>
            <a:r>
              <a:rPr lang="it-IT" sz="2400" dirty="0" err="1"/>
              <a:t>lieu</a:t>
            </a:r>
            <a:r>
              <a:rPr lang="it-IT" sz="2400" dirty="0"/>
              <a:t>, hors sa </a:t>
            </a:r>
            <a:r>
              <a:rPr lang="it-IT" sz="2400" dirty="0" err="1"/>
              <a:t>présence</a:t>
            </a:r>
            <a:r>
              <a:rPr lang="it-IT" sz="2400" b="1" dirty="0"/>
              <a:t>, à un </a:t>
            </a:r>
            <a:r>
              <a:rPr lang="it-IT" sz="2400" b="1" dirty="0" err="1"/>
              <a:t>débat</a:t>
            </a:r>
            <a:r>
              <a:rPr lang="it-IT" sz="2400" b="1" dirty="0"/>
              <a:t> qui ne </a:t>
            </a:r>
            <a:r>
              <a:rPr lang="it-IT" sz="2400" b="1" dirty="0" err="1"/>
              <a:t>fait</a:t>
            </a:r>
            <a:r>
              <a:rPr lang="it-IT" sz="2400" b="1" dirty="0"/>
              <a:t> l'</a:t>
            </a:r>
            <a:r>
              <a:rPr lang="it-IT" sz="2400" b="1" dirty="0" err="1"/>
              <a:t>objet</a:t>
            </a:r>
            <a:r>
              <a:rPr lang="it-IT" sz="2400" b="1" dirty="0"/>
              <a:t> d'</a:t>
            </a:r>
            <a:r>
              <a:rPr lang="it-IT" sz="2400" b="1" dirty="0" err="1"/>
              <a:t>aucun</a:t>
            </a:r>
            <a:r>
              <a:rPr lang="it-IT" sz="2400" b="1" dirty="0"/>
              <a:t> vote.</a:t>
            </a:r>
          </a:p>
          <a:p>
            <a:r>
              <a:rPr lang="it-IT" sz="2400" dirty="0"/>
              <a:t>Hors session, </a:t>
            </a:r>
            <a:r>
              <a:rPr lang="it-IT" sz="2400" dirty="0" err="1"/>
              <a:t>les</a:t>
            </a:r>
            <a:r>
              <a:rPr lang="it-IT" sz="2400" dirty="0"/>
              <a:t> </a:t>
            </a:r>
            <a:r>
              <a:rPr lang="it-IT" sz="2400" dirty="0" err="1"/>
              <a:t>assemblées</a:t>
            </a:r>
            <a:r>
              <a:rPr lang="it-IT" sz="2400" dirty="0"/>
              <a:t> </a:t>
            </a:r>
            <a:r>
              <a:rPr lang="it-IT" sz="2400" dirty="0" err="1"/>
              <a:t>parlementaires</a:t>
            </a:r>
            <a:r>
              <a:rPr lang="it-IT" sz="2400" dirty="0"/>
              <a:t> </a:t>
            </a:r>
            <a:r>
              <a:rPr lang="it-IT" sz="2400" dirty="0" err="1"/>
              <a:t>sont</a:t>
            </a:r>
            <a:r>
              <a:rPr lang="it-IT" sz="2400" dirty="0"/>
              <a:t> </a:t>
            </a:r>
            <a:r>
              <a:rPr lang="it-IT" sz="2400" dirty="0" err="1"/>
              <a:t>réunies</a:t>
            </a:r>
            <a:r>
              <a:rPr lang="it-IT" sz="2400" dirty="0"/>
              <a:t> </a:t>
            </a:r>
            <a:r>
              <a:rPr lang="it-IT" sz="2400" dirty="0" err="1"/>
              <a:t>spécialement</a:t>
            </a:r>
            <a:r>
              <a:rPr lang="it-IT" sz="2400" dirty="0"/>
              <a:t> à </a:t>
            </a:r>
            <a:r>
              <a:rPr lang="it-IT" sz="2400" dirty="0" err="1"/>
              <a:t>cet</a:t>
            </a:r>
            <a:r>
              <a:rPr lang="it-IT" sz="2400" dirty="0"/>
              <a:t> </a:t>
            </a:r>
            <a:r>
              <a:rPr lang="it-IT" sz="2400" dirty="0" err="1"/>
              <a:t>effet</a:t>
            </a:r>
            <a:r>
              <a:rPr lang="it-IT" sz="2400" dirty="0"/>
              <a:t>.</a:t>
            </a:r>
          </a:p>
          <a:p>
            <a:endParaRPr lang="fr-CA" sz="2400" dirty="0"/>
          </a:p>
        </p:txBody>
      </p:sp>
    </p:spTree>
    <p:extLst>
      <p:ext uri="{BB962C8B-B14F-4D97-AF65-F5344CB8AC3E}">
        <p14:creationId xmlns:p14="http://schemas.microsoft.com/office/powerpoint/2010/main" val="1687611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Loi</a:t>
            </a:r>
            <a:r>
              <a:rPr lang="it-IT" sz="2800" dirty="0"/>
              <a:t> </a:t>
            </a:r>
            <a:r>
              <a:rPr lang="it-IT" sz="2800" dirty="0" err="1"/>
              <a:t>Veil</a:t>
            </a:r>
            <a:endParaRPr lang="it-IT" sz="2800" dirty="0"/>
          </a:p>
        </p:txBody>
      </p:sp>
      <p:sp>
        <p:nvSpPr>
          <p:cNvPr id="3" name="Segnaposto contenuto 2"/>
          <p:cNvSpPr>
            <a:spLocks noGrp="1"/>
          </p:cNvSpPr>
          <p:nvPr>
            <p:ph idx="1"/>
          </p:nvPr>
        </p:nvSpPr>
        <p:spPr/>
        <p:txBody>
          <a:bodyPr>
            <a:normAutofit/>
          </a:bodyPr>
          <a:lstStyle/>
          <a:p>
            <a:pPr algn="just"/>
            <a:r>
              <a:rPr lang="fr-FR" sz="2400" dirty="0"/>
              <a:t>La loi du 17 janvier 1975 relative à l'interruption volontaire de grossesse, dite loi Veil, est une loi encadrant une dépénalisation de l'avortement en France. Elle a été préparée par Simone Veil, ministre de la Santé sous la présidence de Valéry Giscard d'Estaing.</a:t>
            </a:r>
          </a:p>
          <a:p>
            <a:pPr algn="just"/>
            <a:r>
              <a:rPr lang="fr-FR" sz="2400" dirty="0"/>
              <a:t>La loi est promulguée le 17 janvier 1975, pour 5 ans à titre expérimental. Elle est reconduite sans limite de temps par une loi du 31 décembre 1979. </a:t>
            </a:r>
          </a:p>
          <a:p>
            <a:pPr algn="just"/>
            <a:endParaRPr lang="fr-FR" sz="2400" b="1" dirty="0"/>
          </a:p>
          <a:p>
            <a:pPr algn="just"/>
            <a:r>
              <a:rPr lang="fr-FR" sz="2400" dirty="0"/>
              <a:t>En Italie : </a:t>
            </a:r>
            <a:r>
              <a:rPr lang="it-IT" sz="2400" dirty="0"/>
              <a:t>le </a:t>
            </a:r>
            <a:r>
              <a:rPr lang="it-IT" sz="2400" dirty="0" err="1"/>
              <a:t>droit</a:t>
            </a:r>
            <a:r>
              <a:rPr lang="it-IT" sz="2400" dirty="0"/>
              <a:t> à l’</a:t>
            </a:r>
            <a:r>
              <a:rPr lang="it-IT" sz="2400" dirty="0" err="1"/>
              <a:t>avortement</a:t>
            </a:r>
            <a:r>
              <a:rPr lang="it-IT" sz="2400" dirty="0"/>
              <a:t> est </a:t>
            </a:r>
            <a:r>
              <a:rPr lang="it-IT" sz="2400" dirty="0" err="1"/>
              <a:t>reconnu</a:t>
            </a:r>
            <a:r>
              <a:rPr lang="it-IT" sz="2400" dirty="0"/>
              <a:t> par </a:t>
            </a:r>
            <a:r>
              <a:rPr lang="it-IT" sz="2400" dirty="0" err="1"/>
              <a:t>loi</a:t>
            </a:r>
            <a:r>
              <a:rPr lang="it-IT" sz="2400" dirty="0"/>
              <a:t> 194 de 1978. </a:t>
            </a:r>
          </a:p>
        </p:txBody>
      </p:sp>
    </p:spTree>
    <p:extLst>
      <p:ext uri="{BB962C8B-B14F-4D97-AF65-F5344CB8AC3E}">
        <p14:creationId xmlns:p14="http://schemas.microsoft.com/office/powerpoint/2010/main" val="2882640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Simone Veil  (1927-1917)</a:t>
            </a:r>
          </a:p>
        </p:txBody>
      </p:sp>
      <p:sp>
        <p:nvSpPr>
          <p:cNvPr id="3" name="Segnaposto contenuto 2"/>
          <p:cNvSpPr>
            <a:spLocks noGrp="1"/>
          </p:cNvSpPr>
          <p:nvPr>
            <p:ph idx="1"/>
          </p:nvPr>
        </p:nvSpPr>
        <p:spPr/>
        <p:txBody>
          <a:bodyPr>
            <a:normAutofit lnSpcReduction="10000"/>
          </a:bodyPr>
          <a:lstStyle/>
          <a:p>
            <a:pPr algn="just"/>
            <a:r>
              <a:rPr lang="fr-CA" sz="2400" dirty="0"/>
              <a:t>Déportée à Auschwitz à l'âge de 16 ans. En 2007, elle publie </a:t>
            </a:r>
            <a:r>
              <a:rPr lang="fr-CA" sz="2400" i="1" dirty="0"/>
              <a:t>Une vie, </a:t>
            </a:r>
            <a:r>
              <a:rPr lang="fr-CA" sz="2400" dirty="0"/>
              <a:t>une autobiographie où elle écrit, entre autres, « Une jeunesse au temps de la Shoah »</a:t>
            </a:r>
          </a:p>
          <a:p>
            <a:pPr algn="just"/>
            <a:r>
              <a:rPr lang="fr-CA" sz="2400" dirty="0" err="1"/>
              <a:t>Magistrate</a:t>
            </a:r>
            <a:r>
              <a:rPr lang="fr-CA" sz="2400" dirty="0"/>
              <a:t> et ensuite femme politique.</a:t>
            </a:r>
          </a:p>
          <a:p>
            <a:pPr algn="just"/>
            <a:r>
              <a:rPr lang="fr-CA" sz="2400" dirty="0"/>
              <a:t>En 1974, elle est nommée ministre de la Santé par le président Valéry Giscard d'Estaing, qui la charge de faire adopter la loi dépénalisant le recours à l'interruption volontaire de grossesse (IVG), loi qui sera ensuite couramment désignée comme la « loi Veil ». Elle apparaît dès lors comme icône de la lutte contre la discrimination des femmes en France. </a:t>
            </a:r>
          </a:p>
          <a:p>
            <a:pPr algn="just"/>
            <a:r>
              <a:rPr lang="fr-CA" sz="2400" dirty="0"/>
              <a:t>Elle est la première présidente du Parlement européen de 1979 à 1982. Elle est considérée comme l'une des promotrices de la réconciliation franco-allemande et de la construction européenne.</a:t>
            </a:r>
          </a:p>
          <a:p>
            <a:pPr algn="just"/>
            <a:r>
              <a:rPr lang="fr-CA" sz="2400" dirty="0"/>
              <a:t>Au Panthéon en 2018  </a:t>
            </a:r>
          </a:p>
        </p:txBody>
      </p:sp>
    </p:spTree>
    <p:extLst>
      <p:ext uri="{BB962C8B-B14F-4D97-AF65-F5344CB8AC3E}">
        <p14:creationId xmlns:p14="http://schemas.microsoft.com/office/powerpoint/2010/main" val="2052442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L'IVG DANS LA CONSTITUTION ?</a:t>
            </a:r>
          </a:p>
        </p:txBody>
      </p:sp>
      <p:sp>
        <p:nvSpPr>
          <p:cNvPr id="3" name="Segnaposto contenuto 2"/>
          <p:cNvSpPr>
            <a:spLocks noGrp="1"/>
          </p:cNvSpPr>
          <p:nvPr>
            <p:ph idx="1"/>
          </p:nvPr>
        </p:nvSpPr>
        <p:spPr/>
        <p:txBody>
          <a:bodyPr>
            <a:normAutofit fontScale="92500"/>
          </a:bodyPr>
          <a:lstStyle/>
          <a:p>
            <a:pPr algn="just"/>
            <a:r>
              <a:rPr lang="fr-FR" sz="2400" dirty="0"/>
              <a:t>La constitution est un texte par lequel le peuple d’un État se dote d’un pacte fondateur et qui a pour but de garantir </a:t>
            </a:r>
            <a:r>
              <a:rPr lang="fr-FR" sz="2400" b="1" dirty="0"/>
              <a:t>« la poursuite du bonheur » </a:t>
            </a:r>
            <a:r>
              <a:rPr lang="fr-FR" sz="2400" dirty="0"/>
              <a:t>: le droit à l’avortement y a – t-il sa place ?</a:t>
            </a:r>
          </a:p>
          <a:p>
            <a:pPr algn="just"/>
            <a:r>
              <a:rPr lang="fr-FR" sz="2400" dirty="0"/>
              <a:t>Quel peut alors être l’intérêt d’une constitutionnalisation ?</a:t>
            </a:r>
          </a:p>
          <a:p>
            <a:pPr algn="just"/>
            <a:r>
              <a:rPr lang="fr-FR" sz="2400" dirty="0"/>
              <a:t>En France, la Constitution est la norme la plus importante, la norme suprême à laquelle toutes les autres doivent être conformes. Mais la Constitution est aussi le texte par lequel le peuple d’un État se dote d’un pacte fondateur contenant tout ce qui lui est cher et qui a pour but de garantir </a:t>
            </a:r>
            <a:r>
              <a:rPr lang="fr-FR" sz="2400" b="1" dirty="0"/>
              <a:t>« la poursuite du bonheur » (le préambule de la Déclaration de 1789). </a:t>
            </a:r>
            <a:r>
              <a:rPr lang="fr-FR" sz="2400" dirty="0"/>
              <a:t>L’intérêt de la constitutionnalisation apparaît donc </a:t>
            </a:r>
            <a:r>
              <a:rPr lang="fr-FR" sz="2400" b="1" dirty="0"/>
              <a:t>double. Tout </a:t>
            </a:r>
            <a:r>
              <a:rPr lang="fr-FR" sz="2400" dirty="0"/>
              <a:t>d’abord, intégrer un droit fondamental dans la Constitution donne à celui-ci une plus grande valeur juridique et le rend plus difficile à modifier que lorsqu’il est garanti par la loi. En effet, le Parlement vote des lois tous les jours et la règle juridique du parallélisme des formes est implacable : ce qu’une simple loi a fait, une simple loi peut le défaire. </a:t>
            </a:r>
          </a:p>
          <a:p>
            <a:pPr algn="just"/>
            <a:endParaRPr lang="fr-FR" sz="2400" dirty="0"/>
          </a:p>
          <a:p>
            <a:pPr algn="just"/>
            <a:endParaRPr lang="it-IT" sz="2400" dirty="0"/>
          </a:p>
        </p:txBody>
      </p:sp>
    </p:spTree>
    <p:extLst>
      <p:ext uri="{BB962C8B-B14F-4D97-AF65-F5344CB8AC3E}">
        <p14:creationId xmlns:p14="http://schemas.microsoft.com/office/powerpoint/2010/main" val="806606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400" dirty="0"/>
              <a:t>L'IVG DANS LA CONSTITUTION ?</a:t>
            </a:r>
            <a:endParaRPr lang="it-IT" sz="2400" dirty="0"/>
          </a:p>
        </p:txBody>
      </p:sp>
      <p:sp>
        <p:nvSpPr>
          <p:cNvPr id="3" name="Segnaposto contenuto 2"/>
          <p:cNvSpPr>
            <a:spLocks noGrp="1"/>
          </p:cNvSpPr>
          <p:nvPr>
            <p:ph idx="1"/>
          </p:nvPr>
        </p:nvSpPr>
        <p:spPr/>
        <p:txBody>
          <a:bodyPr>
            <a:normAutofit/>
          </a:bodyPr>
          <a:lstStyle/>
          <a:p>
            <a:pPr algn="just"/>
            <a:r>
              <a:rPr lang="fr-FR" sz="2400" dirty="0"/>
              <a:t>Ensuite, inscrire ce droit dans la Constitution lui conférerait une portée symbolique. Notre constitution contient très peu de droits fondamentaux directement dans son texte et même nos catalogues de droits ne sont pas aussi fournis que d’autres Constitutions. </a:t>
            </a:r>
          </a:p>
          <a:p>
            <a:pPr algn="just"/>
            <a:r>
              <a:rPr lang="fr-FR" sz="2400" dirty="0"/>
              <a:t>Aussi, inscrire un droit fondamental des femmes directement dans le corps constitutionnel « manifesterait l’attachement » du peuple français à ce droit.</a:t>
            </a:r>
          </a:p>
          <a:p>
            <a:pPr algn="just"/>
            <a:endParaRPr lang="fr-FR" sz="2400" dirty="0"/>
          </a:p>
          <a:p>
            <a:pPr algn="just"/>
            <a:r>
              <a:rPr lang="it-IT" sz="2400" dirty="0"/>
              <a:t>Anne-</a:t>
            </a:r>
            <a:r>
              <a:rPr lang="it-IT" sz="2400" dirty="0" err="1"/>
              <a:t>Charlène</a:t>
            </a:r>
            <a:r>
              <a:rPr lang="it-IT" sz="2400" dirty="0"/>
              <a:t> </a:t>
            </a:r>
            <a:r>
              <a:rPr lang="it-IT" sz="2400" dirty="0" err="1"/>
              <a:t>Bezzina</a:t>
            </a:r>
            <a:r>
              <a:rPr lang="it-IT" sz="2400" dirty="0"/>
              <a:t>, </a:t>
            </a:r>
            <a:r>
              <a:rPr lang="it-IT" sz="2400" dirty="0" err="1"/>
              <a:t>Constitutionnaliste</a:t>
            </a:r>
            <a:endParaRPr lang="it-IT" sz="2400" dirty="0"/>
          </a:p>
          <a:p>
            <a:pPr algn="just"/>
            <a:r>
              <a:rPr lang="it-IT" sz="2400" dirty="0"/>
              <a:t>https://www.univ-rouen.fr/actualites/pourquoi-inscrire-le-droit-a-lavortement-dans-la-constitution-est-aussi-une-protection-symbolique/</a:t>
            </a:r>
          </a:p>
        </p:txBody>
      </p:sp>
    </p:spTree>
    <p:extLst>
      <p:ext uri="{BB962C8B-B14F-4D97-AF65-F5344CB8AC3E}">
        <p14:creationId xmlns:p14="http://schemas.microsoft.com/office/powerpoint/2010/main" val="1668324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 Déclaration des droits de l’homme et du citoyen de 1789 - Préambule</a:t>
            </a:r>
            <a:endParaRPr lang="it-IT" sz="2800" dirty="0"/>
          </a:p>
        </p:txBody>
      </p:sp>
      <p:sp>
        <p:nvSpPr>
          <p:cNvPr id="3" name="Segnaposto contenuto 2"/>
          <p:cNvSpPr>
            <a:spLocks noGrp="1"/>
          </p:cNvSpPr>
          <p:nvPr>
            <p:ph idx="1"/>
          </p:nvPr>
        </p:nvSpPr>
        <p:spPr/>
        <p:txBody>
          <a:bodyPr>
            <a:normAutofit/>
          </a:bodyPr>
          <a:lstStyle/>
          <a:p>
            <a:pPr algn="just"/>
            <a:r>
              <a:rPr lang="fr-FR" sz="2400" dirty="0"/>
              <a:t> « Les Représentants du Peuple Français, constitués en Assemblée Nationale, considérant que </a:t>
            </a:r>
            <a:r>
              <a:rPr lang="fr-FR" sz="2400" b="1" dirty="0"/>
              <a:t>l'ignorance, l'oubli ou le mépris des droits de l'Homme </a:t>
            </a:r>
            <a:r>
              <a:rPr lang="fr-FR" sz="2400" dirty="0"/>
              <a:t>sont les seules causes des malheurs publics et de la corruption des Gouvernements, ont résolu d'exposer, dans une Déclaration solennelle, les droits naturels, inaliénables et sacrés de l'Homme, afin que cette Déclaration, constamment présente à tous les Membres du corps social, leur rappelle sans cesse leurs droits et leurs devoirs ; afin que les actes du pouvoir législatif, et ceux du pouvoir exécutif, pouvant être à chaque instant comparés avec le but de toute institution politique, en soient plus respectés; afin que les réclamations des citoyens, fondées désormais sur des principes simples et incontestables, tournent toujours au maintien de la Constitution </a:t>
            </a:r>
            <a:r>
              <a:rPr lang="fr-FR" sz="2400" b="1" dirty="0"/>
              <a:t>et au bonheur de tous</a:t>
            </a:r>
            <a:r>
              <a:rPr lang="fr-FR" sz="2400" dirty="0"/>
              <a:t>. ». </a:t>
            </a:r>
            <a:endParaRPr lang="it-IT" sz="2400" dirty="0"/>
          </a:p>
        </p:txBody>
      </p:sp>
    </p:spTree>
    <p:extLst>
      <p:ext uri="{BB962C8B-B14F-4D97-AF65-F5344CB8AC3E}">
        <p14:creationId xmlns:p14="http://schemas.microsoft.com/office/powerpoint/2010/main" val="2317982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pouvoir, la langue, les mots</a:t>
            </a:r>
          </a:p>
        </p:txBody>
      </p:sp>
      <p:sp>
        <p:nvSpPr>
          <p:cNvPr id="3" name="Segnaposto contenuto 2"/>
          <p:cNvSpPr>
            <a:spLocks noGrp="1"/>
          </p:cNvSpPr>
          <p:nvPr>
            <p:ph idx="1"/>
          </p:nvPr>
        </p:nvSpPr>
        <p:spPr/>
        <p:txBody>
          <a:bodyPr>
            <a:normAutofit fontScale="55000" lnSpcReduction="20000"/>
          </a:bodyPr>
          <a:lstStyle/>
          <a:p>
            <a:pPr algn="just"/>
            <a:endParaRPr lang="fr-CA" sz="2400" dirty="0"/>
          </a:p>
          <a:p>
            <a:pPr algn="just"/>
            <a:r>
              <a:rPr lang="fr-CA" sz="3800" dirty="0"/>
              <a:t>La question de la dénomination</a:t>
            </a:r>
          </a:p>
          <a:p>
            <a:pPr algn="just"/>
            <a:endParaRPr lang="fr-CA" sz="3800" dirty="0"/>
          </a:p>
          <a:p>
            <a:pPr algn="just"/>
            <a:r>
              <a:rPr lang="fr-CA" sz="3800" dirty="0"/>
              <a:t>Le pouvoir est dans la langue?</a:t>
            </a:r>
          </a:p>
          <a:p>
            <a:pPr algn="just"/>
            <a:endParaRPr lang="fr-CA" sz="3800" dirty="0"/>
          </a:p>
          <a:p>
            <a:pPr algn="just"/>
            <a:r>
              <a:rPr lang="fr-CA" sz="3800" dirty="0"/>
              <a:t>Le pouvoir est en dehors de la langue? Celui ou celle qui énonce</a:t>
            </a:r>
          </a:p>
          <a:p>
            <a:pPr algn="just"/>
            <a:endParaRPr lang="fr-CA" sz="3800" dirty="0"/>
          </a:p>
          <a:p>
            <a:pPr algn="just"/>
            <a:r>
              <a:rPr lang="fr-CA" sz="3800" dirty="0"/>
              <a:t>Les pronoms personnels et les enjeux sociétaux et politiques</a:t>
            </a:r>
          </a:p>
          <a:p>
            <a:pPr algn="just"/>
            <a:endParaRPr lang="fr-CA" sz="3800" dirty="0"/>
          </a:p>
          <a:p>
            <a:pPr algn="just"/>
            <a:r>
              <a:rPr lang="fr-CA" sz="3800" dirty="0"/>
              <a:t>La manipulation</a:t>
            </a:r>
          </a:p>
          <a:p>
            <a:pPr marL="0" indent="0" algn="just">
              <a:buNone/>
            </a:pPr>
            <a:endParaRPr lang="fr-CA" sz="3800" dirty="0"/>
          </a:p>
          <a:p>
            <a:pPr algn="just"/>
            <a:r>
              <a:rPr lang="fr-CA" sz="3800" dirty="0"/>
              <a:t>Le pouvoir entre les langues : la domination linguistique </a:t>
            </a:r>
          </a:p>
          <a:p>
            <a:pPr algn="just"/>
            <a:endParaRPr lang="fr-CA" sz="3800" dirty="0"/>
          </a:p>
          <a:p>
            <a:pPr algn="just"/>
            <a:endParaRPr lang="fr-CA" sz="2400" dirty="0"/>
          </a:p>
        </p:txBody>
      </p:sp>
    </p:spTree>
    <p:extLst>
      <p:ext uri="{BB962C8B-B14F-4D97-AF65-F5344CB8AC3E}">
        <p14:creationId xmlns:p14="http://schemas.microsoft.com/office/powerpoint/2010/main" val="3807171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Toile de fond</a:t>
            </a:r>
          </a:p>
        </p:txBody>
      </p:sp>
      <p:sp>
        <p:nvSpPr>
          <p:cNvPr id="3" name="Segnaposto contenuto 2"/>
          <p:cNvSpPr>
            <a:spLocks noGrp="1"/>
          </p:cNvSpPr>
          <p:nvPr>
            <p:ph idx="1"/>
          </p:nvPr>
        </p:nvSpPr>
        <p:spPr/>
        <p:txBody>
          <a:bodyPr>
            <a:normAutofit/>
          </a:bodyPr>
          <a:lstStyle/>
          <a:p>
            <a:pPr algn="just"/>
            <a:r>
              <a:rPr lang="fr-FR" sz="2400" dirty="0"/>
              <a:t>La langue n’est pas seulement un instrument de communication ou même de connaissance mais un instrument de pouvoir. </a:t>
            </a:r>
          </a:p>
          <a:p>
            <a:pPr algn="just"/>
            <a:r>
              <a:rPr lang="fr-FR" sz="2000" dirty="0"/>
              <a:t>Pierre Bourdieu, « L’économie des échanges linguistiques », </a:t>
            </a:r>
            <a:r>
              <a:rPr lang="fr-FR" sz="2000" i="1" dirty="0"/>
              <a:t>Langue française</a:t>
            </a:r>
            <a:r>
              <a:rPr lang="fr-FR" sz="2000" dirty="0"/>
              <a:t>, n° 34, 1977, p. 19.</a:t>
            </a:r>
          </a:p>
          <a:p>
            <a:pPr algn="just"/>
            <a:endParaRPr lang="fr-FR" sz="2000" dirty="0"/>
          </a:p>
          <a:p>
            <a:r>
              <a:rPr lang="fr-FR" sz="2400" dirty="0"/>
              <a:t>[…] il n’y a plus de mots innocents » </a:t>
            </a:r>
          </a:p>
          <a:p>
            <a:r>
              <a:rPr lang="fr-FR" sz="2000" dirty="0"/>
              <a:t>Pierre Bourdieu, </a:t>
            </a:r>
            <a:r>
              <a:rPr lang="fr-FR" sz="2000" i="1" dirty="0"/>
              <a:t>Ce que parler veut dire</a:t>
            </a:r>
            <a:r>
              <a:rPr lang="fr-FR" sz="2000" dirty="0"/>
              <a:t>, Paris, Fayard, 1982, p. 19.</a:t>
            </a:r>
          </a:p>
          <a:p>
            <a:pPr algn="just"/>
            <a:endParaRPr lang="fr-FR" sz="2000" dirty="0"/>
          </a:p>
          <a:p>
            <a:endParaRPr lang="fr-CA" sz="2400" dirty="0"/>
          </a:p>
        </p:txBody>
      </p:sp>
    </p:spTree>
    <p:extLst>
      <p:ext uri="{BB962C8B-B14F-4D97-AF65-F5344CB8AC3E}">
        <p14:creationId xmlns:p14="http://schemas.microsoft.com/office/powerpoint/2010/main" val="2837392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 </a:t>
            </a:r>
            <a:r>
              <a:rPr lang="it-IT" sz="2800" dirty="0" err="1"/>
              <a:t>propos</a:t>
            </a:r>
            <a:r>
              <a:rPr lang="it-IT" sz="2800" dirty="0"/>
              <a:t> de dire et de </a:t>
            </a:r>
            <a:r>
              <a:rPr lang="it-IT" sz="2800" dirty="0" err="1"/>
              <a:t>faire</a:t>
            </a:r>
            <a:br>
              <a:rPr lang="it-IT" sz="2800" dirty="0"/>
            </a:br>
            <a:r>
              <a:rPr lang="it-IT" sz="2800" dirty="0" err="1"/>
              <a:t>Lectures</a:t>
            </a:r>
            <a:r>
              <a:rPr lang="it-IT" sz="2800" dirty="0"/>
              <a:t> de base</a:t>
            </a:r>
          </a:p>
        </p:txBody>
      </p:sp>
      <p:sp>
        <p:nvSpPr>
          <p:cNvPr id="3" name="Segnaposto contenuto 2"/>
          <p:cNvSpPr>
            <a:spLocks noGrp="1"/>
          </p:cNvSpPr>
          <p:nvPr>
            <p:ph idx="1"/>
          </p:nvPr>
        </p:nvSpPr>
        <p:spPr/>
        <p:txBody>
          <a:bodyPr>
            <a:normAutofit/>
          </a:bodyPr>
          <a:lstStyle/>
          <a:p>
            <a:pPr algn="just"/>
            <a:r>
              <a:rPr lang="it-IT" sz="2400" b="1" dirty="0" err="1"/>
              <a:t>Josiane</a:t>
            </a:r>
            <a:r>
              <a:rPr lang="it-IT" sz="2400" b="1" dirty="0"/>
              <a:t> </a:t>
            </a:r>
            <a:r>
              <a:rPr lang="it-IT" sz="2400" b="1" dirty="0" err="1"/>
              <a:t>Boutet</a:t>
            </a:r>
            <a:r>
              <a:rPr lang="it-IT" sz="2400" b="1" dirty="0"/>
              <a:t>, </a:t>
            </a:r>
            <a:r>
              <a:rPr lang="it-IT" sz="2400" b="1" i="1" dirty="0"/>
              <a:t>Le </a:t>
            </a:r>
            <a:r>
              <a:rPr lang="it-IT" sz="2400" b="1" i="1" dirty="0" err="1"/>
              <a:t>pouvoir</a:t>
            </a:r>
            <a:r>
              <a:rPr lang="it-IT" sz="2400" b="1" i="1" dirty="0"/>
              <a:t> </a:t>
            </a:r>
            <a:r>
              <a:rPr lang="it-IT" sz="2400" b="1" i="1" dirty="0" err="1"/>
              <a:t>des</a:t>
            </a:r>
            <a:r>
              <a:rPr lang="it-IT" sz="2400" b="1" i="1" dirty="0"/>
              <a:t> </a:t>
            </a:r>
            <a:r>
              <a:rPr lang="it-IT" sz="2400" b="1" i="1" dirty="0" err="1"/>
              <a:t>mots</a:t>
            </a:r>
            <a:r>
              <a:rPr lang="it-IT" sz="2400" dirty="0"/>
              <a:t>, Paris, La Dispute,2010. (</a:t>
            </a:r>
            <a:r>
              <a:rPr lang="fr-CA" sz="2400" dirty="0"/>
              <a:t>A lire ensemble les pages insérées sur </a:t>
            </a:r>
            <a:r>
              <a:rPr lang="fr-CA" sz="2400" dirty="0" err="1"/>
              <a:t>moodle</a:t>
            </a:r>
            <a:r>
              <a:rPr lang="fr-CA" sz="2400" dirty="0"/>
              <a:t>)</a:t>
            </a:r>
            <a:r>
              <a:rPr lang="it-IT" sz="2400" dirty="0"/>
              <a:t> </a:t>
            </a:r>
            <a:r>
              <a:rPr lang="it-IT" sz="2400" dirty="0" err="1"/>
              <a:t>où</a:t>
            </a:r>
            <a:r>
              <a:rPr lang="it-IT" sz="2400" dirty="0"/>
              <a:t> </a:t>
            </a:r>
            <a:r>
              <a:rPr lang="it-IT" sz="2400" dirty="0" err="1"/>
              <a:t>sont</a:t>
            </a:r>
            <a:r>
              <a:rPr lang="it-IT" sz="2400" dirty="0"/>
              <a:t> </a:t>
            </a:r>
            <a:r>
              <a:rPr lang="it-IT" sz="2400" dirty="0" err="1"/>
              <a:t>nommés</a:t>
            </a:r>
            <a:endParaRPr lang="it-IT" sz="2400" dirty="0"/>
          </a:p>
          <a:p>
            <a:pPr algn="just"/>
            <a:r>
              <a:rPr lang="it-IT" sz="2400" dirty="0"/>
              <a:t>John </a:t>
            </a:r>
            <a:r>
              <a:rPr lang="it-IT" sz="2400" dirty="0" err="1"/>
              <a:t>Langshaw</a:t>
            </a:r>
            <a:r>
              <a:rPr lang="it-IT" sz="2400" dirty="0"/>
              <a:t> Austin, </a:t>
            </a:r>
            <a:r>
              <a:rPr lang="it-IT" sz="2400" i="1" dirty="0"/>
              <a:t>How to do </a:t>
            </a:r>
            <a:r>
              <a:rPr lang="it-IT" sz="2400" i="1" dirty="0" err="1"/>
              <a:t>Things</a:t>
            </a:r>
            <a:r>
              <a:rPr lang="it-IT" sz="2400" i="1" dirty="0"/>
              <a:t> with </a:t>
            </a:r>
            <a:r>
              <a:rPr lang="it-IT" sz="2400" i="1" dirty="0" err="1"/>
              <a:t>Words</a:t>
            </a:r>
            <a:r>
              <a:rPr lang="it-IT" sz="2400" dirty="0"/>
              <a:t>, Oxford, Oxford </a:t>
            </a:r>
            <a:r>
              <a:rPr lang="it-IT" sz="2400" dirty="0" err="1"/>
              <a:t>University</a:t>
            </a:r>
            <a:r>
              <a:rPr lang="it-IT" sz="2400" dirty="0"/>
              <a:t> Press, 1962, </a:t>
            </a:r>
            <a:r>
              <a:rPr lang="it-IT" sz="2400" i="1" dirty="0" err="1"/>
              <a:t>Quand</a:t>
            </a:r>
            <a:r>
              <a:rPr lang="it-IT" sz="2400" i="1" dirty="0"/>
              <a:t> dire c'est </a:t>
            </a:r>
            <a:r>
              <a:rPr lang="it-IT" sz="2400" i="1" dirty="0" err="1"/>
              <a:t>faire</a:t>
            </a:r>
            <a:r>
              <a:rPr lang="it-IT" sz="2400" dirty="0"/>
              <a:t>, (</a:t>
            </a:r>
            <a:r>
              <a:rPr lang="it-IT" sz="2400" dirty="0" err="1"/>
              <a:t>traduit</a:t>
            </a:r>
            <a:r>
              <a:rPr lang="it-IT" sz="2400" dirty="0"/>
              <a:t> par Gilles Lane), Paris, </a:t>
            </a:r>
            <a:r>
              <a:rPr lang="it-IT" sz="2400" dirty="0" err="1"/>
              <a:t>Seuil</a:t>
            </a:r>
            <a:r>
              <a:rPr lang="it-IT" sz="2400" dirty="0"/>
              <a:t>, 1970.</a:t>
            </a:r>
          </a:p>
          <a:p>
            <a:pPr algn="just"/>
            <a:r>
              <a:rPr lang="it-IT" sz="2400" dirty="0" err="1"/>
              <a:t>Émile</a:t>
            </a:r>
            <a:r>
              <a:rPr lang="it-IT" sz="2400" dirty="0"/>
              <a:t> </a:t>
            </a:r>
            <a:r>
              <a:rPr lang="it-IT" sz="2400" dirty="0" err="1"/>
              <a:t>Benveniste</a:t>
            </a:r>
            <a:r>
              <a:rPr lang="it-IT" sz="2400" dirty="0"/>
              <a:t>, </a:t>
            </a:r>
            <a:r>
              <a:rPr lang="fr-FR" sz="2400" i="1" dirty="0"/>
              <a:t>Le vocabulaire des institutions indo-européennes, </a:t>
            </a:r>
            <a:r>
              <a:rPr lang="fr-FR" sz="2400" dirty="0"/>
              <a:t>2 vol.</a:t>
            </a:r>
            <a:r>
              <a:rPr lang="fr-FR" sz="2400" i="1" dirty="0"/>
              <a:t> </a:t>
            </a:r>
            <a:r>
              <a:rPr lang="fr-FR" sz="2400" dirty="0"/>
              <a:t>Paris, Les éditions de Minuit, 1969 et</a:t>
            </a:r>
            <a:r>
              <a:rPr lang="fr-FR" sz="2400" i="1" dirty="0"/>
              <a:t> La philosophie analytique et le langage, </a:t>
            </a:r>
            <a:r>
              <a:rPr lang="fr-FR" sz="2400" dirty="0"/>
              <a:t>1963.</a:t>
            </a:r>
            <a:endParaRPr lang="it-IT" sz="2400" dirty="0"/>
          </a:p>
          <a:p>
            <a:pPr algn="just"/>
            <a:r>
              <a:rPr lang="it-IT" sz="2400" dirty="0"/>
              <a:t>Pierre </a:t>
            </a:r>
            <a:r>
              <a:rPr lang="it-IT" sz="2400" dirty="0" err="1"/>
              <a:t>Bourdieu</a:t>
            </a:r>
            <a:r>
              <a:rPr lang="it-IT" sz="2400" dirty="0"/>
              <a:t>, </a:t>
            </a:r>
            <a:r>
              <a:rPr lang="it-IT" sz="2400" i="1" dirty="0"/>
              <a:t>Ce </a:t>
            </a:r>
            <a:r>
              <a:rPr lang="it-IT" sz="2400" i="1" dirty="0" err="1"/>
              <a:t>que</a:t>
            </a:r>
            <a:r>
              <a:rPr lang="it-IT" sz="2400" i="1" dirty="0"/>
              <a:t> </a:t>
            </a:r>
            <a:r>
              <a:rPr lang="it-IT" sz="2400" i="1" dirty="0" err="1"/>
              <a:t>parler</a:t>
            </a:r>
            <a:r>
              <a:rPr lang="it-IT" sz="2400" i="1" dirty="0"/>
              <a:t> </a:t>
            </a:r>
            <a:r>
              <a:rPr lang="it-IT" sz="2400" i="1" dirty="0" err="1"/>
              <a:t>veut</a:t>
            </a:r>
            <a:r>
              <a:rPr lang="it-IT" sz="2400" i="1" dirty="0"/>
              <a:t> dire</a:t>
            </a:r>
            <a:r>
              <a:rPr lang="it-IT" sz="2400" dirty="0"/>
              <a:t>, Paris, </a:t>
            </a:r>
            <a:r>
              <a:rPr lang="it-IT" sz="2400" dirty="0" err="1"/>
              <a:t>Fayard</a:t>
            </a:r>
            <a:r>
              <a:rPr lang="it-IT" sz="2400" dirty="0"/>
              <a:t>, 1982.</a:t>
            </a:r>
          </a:p>
          <a:p>
            <a:pPr algn="just"/>
            <a:r>
              <a:rPr lang="it-IT" sz="2400" dirty="0"/>
              <a:t>Victor </a:t>
            </a:r>
            <a:r>
              <a:rPr lang="it-IT" sz="2400" dirty="0" err="1"/>
              <a:t>Klemperer</a:t>
            </a:r>
            <a:r>
              <a:rPr lang="it-IT" sz="2400" dirty="0"/>
              <a:t>, </a:t>
            </a:r>
            <a:r>
              <a:rPr lang="it-IT" sz="2400" i="1" dirty="0"/>
              <a:t>LTI, la langue </a:t>
            </a:r>
            <a:r>
              <a:rPr lang="it-IT" sz="2400" i="1" dirty="0" err="1"/>
              <a:t>du</a:t>
            </a:r>
            <a:r>
              <a:rPr lang="it-IT" sz="2400" i="1" dirty="0"/>
              <a:t> </a:t>
            </a:r>
            <a:r>
              <a:rPr lang="it-IT" sz="2400" i="1" dirty="0" err="1"/>
              <a:t>IIIe</a:t>
            </a:r>
            <a:r>
              <a:rPr lang="it-IT" sz="2400" i="1" dirty="0"/>
              <a:t> Reich. </a:t>
            </a:r>
            <a:r>
              <a:rPr lang="it-IT" sz="2400" i="1" dirty="0" err="1"/>
              <a:t>Carnets</a:t>
            </a:r>
            <a:r>
              <a:rPr lang="it-IT" sz="2400" i="1" dirty="0"/>
              <a:t> d’un </a:t>
            </a:r>
            <a:r>
              <a:rPr lang="it-IT" sz="2400" i="1" dirty="0" err="1"/>
              <a:t>philologue</a:t>
            </a:r>
            <a:r>
              <a:rPr lang="it-IT" sz="2400" dirty="0"/>
              <a:t>, </a:t>
            </a:r>
            <a:r>
              <a:rPr lang="it-IT" sz="2400" dirty="0" err="1"/>
              <a:t>traduit</a:t>
            </a:r>
            <a:r>
              <a:rPr lang="it-IT" sz="2400" dirty="0"/>
              <a:t> et </a:t>
            </a:r>
            <a:r>
              <a:rPr lang="it-IT" sz="2400" dirty="0" err="1"/>
              <a:t>annoté</a:t>
            </a:r>
            <a:r>
              <a:rPr lang="it-IT" sz="2400" dirty="0"/>
              <a:t> par </a:t>
            </a:r>
            <a:r>
              <a:rPr lang="it-IT" sz="2400" dirty="0" err="1"/>
              <a:t>Elisabeth</a:t>
            </a:r>
            <a:r>
              <a:rPr lang="it-IT" sz="2400" dirty="0"/>
              <a:t> </a:t>
            </a:r>
            <a:r>
              <a:rPr lang="it-IT" sz="2400" dirty="0" err="1"/>
              <a:t>Guillot</a:t>
            </a:r>
            <a:r>
              <a:rPr lang="it-IT" sz="2400" dirty="0"/>
              <a:t>, Paris, Albin Michel, « Agora », 1996.</a:t>
            </a:r>
          </a:p>
          <a:p>
            <a:pPr algn="just"/>
            <a:endParaRPr lang="it-IT" sz="2400" dirty="0"/>
          </a:p>
          <a:p>
            <a:pPr algn="just"/>
            <a:endParaRPr lang="it-IT" sz="2400" dirty="0"/>
          </a:p>
        </p:txBody>
      </p:sp>
    </p:spTree>
    <p:extLst>
      <p:ext uri="{BB962C8B-B14F-4D97-AF65-F5344CB8AC3E}">
        <p14:creationId xmlns:p14="http://schemas.microsoft.com/office/powerpoint/2010/main" val="2045624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 </a:t>
            </a:r>
            <a:r>
              <a:rPr lang="it-IT" sz="2800" dirty="0" err="1"/>
              <a:t>propos</a:t>
            </a:r>
            <a:r>
              <a:rPr lang="it-IT" sz="2800" dirty="0"/>
              <a:t> de la </a:t>
            </a:r>
            <a:r>
              <a:rPr lang="it-IT" sz="2800" dirty="0" err="1"/>
              <a:t>manipulation</a:t>
            </a:r>
            <a:br>
              <a:rPr lang="it-IT" sz="2800" dirty="0"/>
            </a:br>
            <a:r>
              <a:rPr lang="it-IT" sz="2800" dirty="0" err="1"/>
              <a:t>Lecture</a:t>
            </a:r>
            <a:r>
              <a:rPr lang="it-IT" sz="2800" dirty="0"/>
              <a:t> de base</a:t>
            </a:r>
          </a:p>
        </p:txBody>
      </p:sp>
      <p:sp>
        <p:nvSpPr>
          <p:cNvPr id="3" name="Segnaposto contenuto 2"/>
          <p:cNvSpPr>
            <a:spLocks noGrp="1"/>
          </p:cNvSpPr>
          <p:nvPr>
            <p:ph idx="1"/>
          </p:nvPr>
        </p:nvSpPr>
        <p:spPr/>
        <p:txBody>
          <a:bodyPr>
            <a:normAutofit/>
          </a:bodyPr>
          <a:lstStyle/>
          <a:p>
            <a:pPr algn="just"/>
            <a:r>
              <a:rPr lang="fr-FR" sz="2400" dirty="0"/>
              <a:t>Patrick </a:t>
            </a:r>
            <a:r>
              <a:rPr lang="fr-FR" sz="2400" dirty="0" err="1"/>
              <a:t>Charaudeau</a:t>
            </a:r>
            <a:r>
              <a:rPr lang="fr-FR" sz="2400" dirty="0"/>
              <a:t>, </a:t>
            </a:r>
            <a:r>
              <a:rPr lang="fr-FR" sz="2400" i="1" dirty="0"/>
              <a:t>La manipulation de la vérité. Du triomphe de la négation aux brouillages de la post-vérité</a:t>
            </a:r>
            <a:r>
              <a:rPr lang="fr-FR" sz="2400" dirty="0"/>
              <a:t>, Limoges, Lambert-Lucas, 2020.</a:t>
            </a:r>
          </a:p>
          <a:p>
            <a:endParaRPr lang="fr-FR" sz="2400" dirty="0"/>
          </a:p>
          <a:p>
            <a:pPr algn="just"/>
            <a:r>
              <a:rPr lang="fr-FR" sz="2400" dirty="0"/>
              <a:t>C’est amener autrui à faire, à dire ou à penser ce qu’on voudrait qu’il fasse, dise ou pense ?</a:t>
            </a:r>
          </a:p>
          <a:p>
            <a:pPr algn="just"/>
            <a:r>
              <a:rPr lang="fr-FR" sz="2400" dirty="0"/>
              <a:t>Se poser la question comment entrer en relation avec la personne qu’on entend manipuler</a:t>
            </a:r>
          </a:p>
          <a:p>
            <a:pPr algn="just"/>
            <a:r>
              <a:rPr lang="fr-FR" sz="2400" dirty="0"/>
              <a:t>Besoin de l’existence d’un autre Je/tu et de définir quel rapport installer dans le but de réguler les échanges</a:t>
            </a:r>
          </a:p>
          <a:p>
            <a:endParaRPr lang="it-IT" sz="2400" dirty="0"/>
          </a:p>
        </p:txBody>
      </p:sp>
    </p:spTree>
    <p:extLst>
      <p:ext uri="{BB962C8B-B14F-4D97-AF65-F5344CB8AC3E}">
        <p14:creationId xmlns:p14="http://schemas.microsoft.com/office/powerpoint/2010/main" val="1074212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br>
              <a:rPr lang="fr-CA" sz="2800" dirty="0"/>
            </a:br>
            <a:r>
              <a:rPr lang="fr-CA" sz="3200" dirty="0"/>
              <a:t>Langue, pouvoir, discriminations</a:t>
            </a:r>
          </a:p>
        </p:txBody>
      </p:sp>
      <p:sp>
        <p:nvSpPr>
          <p:cNvPr id="3" name="Sottotitolo 2"/>
          <p:cNvSpPr>
            <a:spLocks noGrp="1"/>
          </p:cNvSpPr>
          <p:nvPr>
            <p:ph type="subTitle" idx="1"/>
          </p:nvPr>
        </p:nvSpPr>
        <p:spPr/>
        <p:txBody>
          <a:bodyPr>
            <a:normAutofit lnSpcReduction="10000"/>
          </a:bodyPr>
          <a:lstStyle/>
          <a:p>
            <a:r>
              <a:rPr lang="fr-CA" sz="2400" dirty="0"/>
              <a:t>Modulo di lingua </a:t>
            </a:r>
            <a:r>
              <a:rPr lang="fr-CA" sz="2400" dirty="0" err="1"/>
              <a:t>francese</a:t>
            </a:r>
            <a:r>
              <a:rPr lang="fr-CA" sz="2400" dirty="0"/>
              <a:t> 2022-2023</a:t>
            </a:r>
          </a:p>
          <a:p>
            <a:r>
              <a:rPr lang="fr-CA" sz="2400" dirty="0"/>
              <a:t>1° </a:t>
            </a:r>
            <a:r>
              <a:rPr lang="fr-CA" sz="2400" dirty="0" err="1"/>
              <a:t>anno</a:t>
            </a:r>
            <a:r>
              <a:rPr lang="fr-CA" sz="2400" dirty="0"/>
              <a:t>  6 CFU = 30 heures</a:t>
            </a:r>
          </a:p>
          <a:p>
            <a:r>
              <a:rPr lang="fr-CA" sz="2400" dirty="0"/>
              <a:t>mot de passe : </a:t>
            </a:r>
            <a:r>
              <a:rPr lang="fr-CA" dirty="0">
                <a:solidFill>
                  <a:srgbClr val="FF0000"/>
                </a:solidFill>
              </a:rPr>
              <a:t>3</a:t>
            </a:r>
            <a:r>
              <a:rPr lang="fr-CA" sz="2400" dirty="0">
                <a:solidFill>
                  <a:srgbClr val="FF0000"/>
                </a:solidFill>
              </a:rPr>
              <a:t>CIAPGCELOTTI2223</a:t>
            </a:r>
          </a:p>
          <a:p>
            <a:r>
              <a:rPr lang="fr-CA" sz="2400" dirty="0"/>
              <a:t>ncelotti@units.it</a:t>
            </a:r>
          </a:p>
        </p:txBody>
      </p:sp>
    </p:spTree>
    <p:extLst>
      <p:ext uri="{BB962C8B-B14F-4D97-AF65-F5344CB8AC3E}">
        <p14:creationId xmlns:p14="http://schemas.microsoft.com/office/powerpoint/2010/main" val="2958745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Le concept de dénomination</a:t>
            </a:r>
            <a:br>
              <a:rPr lang="fr-FR" sz="2800" dirty="0"/>
            </a:br>
            <a:endParaRPr lang="it-IT" sz="2800" dirty="0"/>
          </a:p>
        </p:txBody>
      </p:sp>
      <p:sp>
        <p:nvSpPr>
          <p:cNvPr id="3" name="Segnaposto contenuto 2"/>
          <p:cNvSpPr>
            <a:spLocks noGrp="1"/>
          </p:cNvSpPr>
          <p:nvPr>
            <p:ph idx="1"/>
          </p:nvPr>
        </p:nvSpPr>
        <p:spPr/>
        <p:txBody>
          <a:bodyPr>
            <a:normAutofit lnSpcReduction="10000"/>
          </a:bodyPr>
          <a:lstStyle/>
          <a:p>
            <a:pPr algn="just"/>
            <a:r>
              <a:rPr lang="fr-FR" sz="2400" dirty="0" err="1"/>
              <a:t>Kleiber</a:t>
            </a:r>
            <a:r>
              <a:rPr lang="fr-FR" sz="2400" dirty="0"/>
              <a:t> : «L’acte de dénomination préalable a pour conséquence, avons-nous dit, l’acquisition d’une compétence référentielle, celle d’utiliser X pour x. L’association référentielle </a:t>
            </a:r>
            <a:r>
              <a:rPr lang="fr-FR" sz="2400" dirty="0" err="1"/>
              <a:t>X→x</a:t>
            </a:r>
            <a:r>
              <a:rPr lang="fr-FR" sz="2400" dirty="0"/>
              <a:t> est une association </a:t>
            </a:r>
            <a:r>
              <a:rPr lang="fr-FR" sz="2400" b="1" dirty="0"/>
              <a:t>mémorisée, </a:t>
            </a:r>
            <a:r>
              <a:rPr lang="fr-FR" sz="2400" dirty="0"/>
              <a:t>donc codée.»</a:t>
            </a:r>
          </a:p>
          <a:p>
            <a:pPr algn="just"/>
            <a:r>
              <a:rPr lang="fr-FR" sz="2400" dirty="0"/>
              <a:t> […] c’est une association référentielle </a:t>
            </a:r>
            <a:r>
              <a:rPr lang="fr-FR" sz="2400" b="1" dirty="0"/>
              <a:t>durable </a:t>
            </a:r>
          </a:p>
          <a:p>
            <a:pPr algn="just"/>
            <a:endParaRPr lang="fr-FR" sz="2400" dirty="0"/>
          </a:p>
          <a:p>
            <a:pPr algn="just"/>
            <a:r>
              <a:rPr lang="fr-FR" sz="2400" dirty="0"/>
              <a:t> […] La dénomination est un « </a:t>
            </a:r>
            <a:r>
              <a:rPr lang="fr-FR" sz="2400" b="1" dirty="0"/>
              <a:t>acte de baptême</a:t>
            </a:r>
            <a:r>
              <a:rPr lang="fr-FR" sz="2400" dirty="0"/>
              <a:t> ».  </a:t>
            </a:r>
            <a:endParaRPr lang="it-IT" sz="2400" dirty="0"/>
          </a:p>
          <a:p>
            <a:pPr algn="just"/>
            <a:endParaRPr lang="fr-FR" sz="2400" dirty="0"/>
          </a:p>
          <a:p>
            <a:pPr algn="just"/>
            <a:endParaRPr lang="it-IT" sz="2400" dirty="0"/>
          </a:p>
          <a:p>
            <a:pPr algn="just"/>
            <a:endParaRPr lang="it-IT" sz="2400" dirty="0"/>
          </a:p>
          <a:p>
            <a:pPr algn="just"/>
            <a:r>
              <a:rPr lang="fr-FR" sz="2400" dirty="0"/>
              <a:t>Georges </a:t>
            </a:r>
            <a:r>
              <a:rPr lang="fr-FR" sz="2400" dirty="0" err="1"/>
              <a:t>Kleiber</a:t>
            </a:r>
            <a:r>
              <a:rPr lang="fr-FR" sz="2400" dirty="0"/>
              <a:t>, «Dénomination et relations dénominatives »,</a:t>
            </a:r>
            <a:r>
              <a:rPr lang="fr-FR" sz="2400" i="1" dirty="0"/>
              <a:t> Langages</a:t>
            </a:r>
            <a:r>
              <a:rPr lang="fr-FR" sz="2400" dirty="0"/>
              <a:t>, n° 76. La dénomination, 1984, p. 77-94.</a:t>
            </a:r>
          </a:p>
          <a:p>
            <a:pPr algn="just"/>
            <a:endParaRPr lang="it-IT" sz="2400" dirty="0"/>
          </a:p>
          <a:p>
            <a:endParaRPr lang="it-IT" sz="2400" dirty="0"/>
          </a:p>
        </p:txBody>
      </p:sp>
    </p:spTree>
    <p:extLst>
      <p:ext uri="{BB962C8B-B14F-4D97-AF65-F5344CB8AC3E}">
        <p14:creationId xmlns:p14="http://schemas.microsoft.com/office/powerpoint/2010/main" val="18588000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a:t>
            </a:r>
            <a:r>
              <a:rPr lang="it-IT" sz="2800" dirty="0" err="1"/>
              <a:t>concept</a:t>
            </a:r>
            <a:r>
              <a:rPr lang="it-IT" sz="2800" dirty="0"/>
              <a:t> de </a:t>
            </a:r>
            <a:r>
              <a:rPr lang="it-IT" sz="2800" dirty="0" err="1"/>
              <a:t>désignation</a:t>
            </a:r>
            <a:endParaRPr lang="it-IT" sz="2800" dirty="0"/>
          </a:p>
        </p:txBody>
      </p:sp>
      <p:sp>
        <p:nvSpPr>
          <p:cNvPr id="3" name="Segnaposto contenuto 2"/>
          <p:cNvSpPr>
            <a:spLocks noGrp="1"/>
          </p:cNvSpPr>
          <p:nvPr>
            <p:ph idx="1"/>
          </p:nvPr>
        </p:nvSpPr>
        <p:spPr/>
        <p:txBody>
          <a:bodyPr>
            <a:normAutofit/>
          </a:bodyPr>
          <a:lstStyle/>
          <a:p>
            <a:pPr algn="just"/>
            <a:r>
              <a:rPr lang="fr-FR" sz="2400" dirty="0"/>
              <a:t>« La </a:t>
            </a:r>
            <a:r>
              <a:rPr lang="fr-FR" sz="2400" b="1" dirty="0"/>
              <a:t>désignation</a:t>
            </a:r>
            <a:r>
              <a:rPr lang="fr-FR" sz="2400" dirty="0"/>
              <a:t> se définit </a:t>
            </a:r>
            <a:r>
              <a:rPr lang="fr-FR" sz="2400" dirty="0" err="1"/>
              <a:t>contrastivement</a:t>
            </a:r>
            <a:r>
              <a:rPr lang="fr-FR" sz="2400" dirty="0"/>
              <a:t> comme le fait de créer une association </a:t>
            </a:r>
            <a:r>
              <a:rPr lang="fr-FR" sz="2400" i="1" dirty="0"/>
              <a:t>occasionnelle</a:t>
            </a:r>
            <a:r>
              <a:rPr lang="fr-FR" sz="2400" dirty="0"/>
              <a:t> entre une séquence linguistique et un élément de la réalité. Elle ne fait pas l’objet d’un acte préalable ni d’une habitude de la réalité » (</a:t>
            </a:r>
            <a:r>
              <a:rPr lang="fr-FR" sz="2400" dirty="0" err="1"/>
              <a:t>Charaudeau</a:t>
            </a:r>
            <a:r>
              <a:rPr lang="fr-FR" sz="2400" dirty="0"/>
              <a:t>  et </a:t>
            </a:r>
            <a:r>
              <a:rPr lang="fr-FR" sz="2400" dirty="0" err="1"/>
              <a:t>Maingueneau</a:t>
            </a:r>
            <a:r>
              <a:rPr lang="fr-FR" sz="2400" dirty="0"/>
              <a:t> 2002). </a:t>
            </a:r>
          </a:p>
          <a:p>
            <a:pPr algn="just"/>
            <a:endParaRPr lang="fr-FR" sz="2400" dirty="0"/>
          </a:p>
          <a:p>
            <a:pPr algn="just"/>
            <a:r>
              <a:rPr lang="fr-FR" sz="2400" dirty="0"/>
              <a:t>La désignation n’est pas codée, elle n’est pas mémorisée, mais elle produit des </a:t>
            </a:r>
            <a:r>
              <a:rPr lang="fr-FR" sz="2400" b="1" dirty="0"/>
              <a:t>variantes.</a:t>
            </a:r>
          </a:p>
          <a:p>
            <a:pPr algn="just"/>
            <a:endParaRPr lang="fr-FR" sz="2400" dirty="0"/>
          </a:p>
          <a:p>
            <a:pPr algn="just"/>
            <a:r>
              <a:rPr lang="fr-FR" sz="2400" dirty="0"/>
              <a:t>P. </a:t>
            </a:r>
            <a:r>
              <a:rPr lang="fr-FR" sz="2400" dirty="0" err="1"/>
              <a:t>Charaudeau</a:t>
            </a:r>
            <a:r>
              <a:rPr lang="fr-FR" sz="2400" dirty="0"/>
              <a:t> et D. Maingueneau, </a:t>
            </a:r>
            <a:r>
              <a:rPr lang="fr-FR" sz="2400" i="1" dirty="0"/>
              <a:t>Dictionnaire d’analyse du discours</a:t>
            </a:r>
            <a:r>
              <a:rPr lang="fr-FR" sz="2400" dirty="0"/>
              <a:t>, Paris, Seuil, 2002. </a:t>
            </a:r>
          </a:p>
          <a:p>
            <a:pPr algn="just"/>
            <a:r>
              <a:rPr lang="fr-FR" sz="2400"/>
              <a:t>Fin 14 février</a:t>
            </a:r>
            <a:endParaRPr lang="it-IT" sz="2400" dirty="0"/>
          </a:p>
        </p:txBody>
      </p:sp>
    </p:spTree>
    <p:extLst>
      <p:ext uri="{BB962C8B-B14F-4D97-AF65-F5344CB8AC3E}">
        <p14:creationId xmlns:p14="http://schemas.microsoft.com/office/powerpoint/2010/main" val="646296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800" dirty="0" err="1"/>
              <a:t>Discriminations</a:t>
            </a:r>
            <a:endParaRPr lang="it-IT" sz="2800"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350981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Discriminations</a:t>
            </a:r>
            <a:br>
              <a:rPr lang="fr-CA" sz="2800" dirty="0"/>
            </a:br>
            <a:endParaRPr lang="fr-CA" sz="2800" dirty="0"/>
          </a:p>
        </p:txBody>
      </p:sp>
      <p:sp>
        <p:nvSpPr>
          <p:cNvPr id="3" name="Segnaposto contenuto 2"/>
          <p:cNvSpPr>
            <a:spLocks noGrp="1"/>
          </p:cNvSpPr>
          <p:nvPr>
            <p:ph idx="1"/>
          </p:nvPr>
        </p:nvSpPr>
        <p:spPr/>
        <p:txBody>
          <a:bodyPr>
            <a:normAutofit/>
          </a:bodyPr>
          <a:lstStyle/>
          <a:p>
            <a:r>
              <a:rPr lang="fr-CA" sz="2400" dirty="0"/>
              <a:t>Définitions</a:t>
            </a:r>
          </a:p>
          <a:p>
            <a:r>
              <a:rPr lang="fr-CA" sz="2400" dirty="0"/>
              <a:t>La plateforme anti-discriminations et </a:t>
            </a:r>
            <a:r>
              <a:rPr lang="fr-CA" sz="2400" dirty="0" err="1"/>
              <a:t>défenseur.e</a:t>
            </a:r>
            <a:r>
              <a:rPr lang="fr-CA" sz="2400" dirty="0"/>
              <a:t> de droits </a:t>
            </a:r>
          </a:p>
          <a:p>
            <a:r>
              <a:rPr lang="fr-CA" sz="2400" dirty="0"/>
              <a:t>Loi contre les discriminations et les critères</a:t>
            </a:r>
          </a:p>
          <a:p>
            <a:r>
              <a:rPr lang="fr-CA" sz="2400" i="1" dirty="0"/>
              <a:t>Discrimination</a:t>
            </a:r>
            <a:r>
              <a:rPr lang="fr-CA" sz="2400" dirty="0"/>
              <a:t> dans le dictionnaire de langue </a:t>
            </a:r>
            <a:r>
              <a:rPr lang="fr-CA" sz="2400" i="1" dirty="0"/>
              <a:t>PR 2022</a:t>
            </a:r>
          </a:p>
          <a:p>
            <a:pPr marL="0" indent="0">
              <a:buNone/>
            </a:pPr>
            <a:endParaRPr lang="it-IT" sz="2400" dirty="0"/>
          </a:p>
          <a:p>
            <a:r>
              <a:rPr lang="it-IT" sz="2400" dirty="0"/>
              <a:t>Et </a:t>
            </a:r>
            <a:r>
              <a:rPr lang="it-IT" sz="2400" dirty="0" err="1"/>
              <a:t>observations</a:t>
            </a:r>
            <a:r>
              <a:rPr lang="it-IT" sz="2400" dirty="0"/>
              <a:t> </a:t>
            </a:r>
            <a:r>
              <a:rPr lang="it-IT" sz="2400" dirty="0" err="1"/>
              <a:t>hebdomadaires</a:t>
            </a:r>
            <a:endParaRPr lang="fr-CA" sz="2400" dirty="0"/>
          </a:p>
        </p:txBody>
      </p:sp>
    </p:spTree>
    <p:extLst>
      <p:ext uri="{BB962C8B-B14F-4D97-AF65-F5344CB8AC3E}">
        <p14:creationId xmlns:p14="http://schemas.microsoft.com/office/powerpoint/2010/main" val="3856099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Discriminations</a:t>
            </a:r>
            <a:br>
              <a:rPr lang="fr-CA" sz="2800" dirty="0"/>
            </a:br>
            <a:r>
              <a:rPr lang="fr-CA" sz="2800" dirty="0"/>
              <a:t>Pour vous ?</a:t>
            </a:r>
          </a:p>
        </p:txBody>
      </p:sp>
      <p:sp>
        <p:nvSpPr>
          <p:cNvPr id="3" name="Segnaposto contenuto 2"/>
          <p:cNvSpPr>
            <a:spLocks noGrp="1"/>
          </p:cNvSpPr>
          <p:nvPr>
            <p:ph idx="1"/>
          </p:nvPr>
        </p:nvSpPr>
        <p:spPr/>
        <p:txBody>
          <a:bodyPr>
            <a:normAutofit lnSpcReduction="10000"/>
          </a:bodyPr>
          <a:lstStyle/>
          <a:p>
            <a:r>
              <a:rPr lang="fr-CA" sz="2400" dirty="0"/>
              <a:t>Sur quels éléments :</a:t>
            </a:r>
          </a:p>
          <a:p>
            <a:r>
              <a:rPr lang="fr-CA" sz="2400" dirty="0"/>
              <a:t>Caractères physiques liés à l’ethnie, race</a:t>
            </a:r>
          </a:p>
          <a:p>
            <a:r>
              <a:rPr lang="fr-CA" sz="2400" dirty="0"/>
              <a:t>Orientation sexuelle, identité de genre</a:t>
            </a:r>
          </a:p>
          <a:p>
            <a:r>
              <a:rPr lang="fr-CA" sz="2400" dirty="0"/>
              <a:t>Croyances et religions</a:t>
            </a:r>
          </a:p>
          <a:p>
            <a:r>
              <a:rPr lang="fr-CA" sz="2400" dirty="0"/>
              <a:t>Opinions politiques</a:t>
            </a:r>
          </a:p>
          <a:p>
            <a:r>
              <a:rPr lang="fr-CA" sz="2400" dirty="0"/>
              <a:t>Par l’accent</a:t>
            </a:r>
          </a:p>
          <a:p>
            <a:r>
              <a:rPr lang="fr-CA" sz="2400" dirty="0"/>
              <a:t>Handicap</a:t>
            </a:r>
          </a:p>
          <a:p>
            <a:r>
              <a:rPr lang="fr-CA" sz="2400" dirty="0"/>
              <a:t>Aspects physiques ex: poids, cheveux roux</a:t>
            </a:r>
          </a:p>
          <a:p>
            <a:r>
              <a:rPr lang="fr-CA" sz="2400" dirty="0"/>
              <a:t>Provenance sociale</a:t>
            </a:r>
          </a:p>
          <a:p>
            <a:r>
              <a:rPr lang="fr-CA" sz="2400" dirty="0"/>
              <a:t>La différence de niveaux culturels</a:t>
            </a:r>
          </a:p>
          <a:p>
            <a:endParaRPr lang="fr-CA" sz="2400" dirty="0"/>
          </a:p>
        </p:txBody>
      </p:sp>
    </p:spTree>
    <p:extLst>
      <p:ext uri="{BB962C8B-B14F-4D97-AF65-F5344CB8AC3E}">
        <p14:creationId xmlns:p14="http://schemas.microsoft.com/office/powerpoint/2010/main" val="2567993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Discriminations</a:t>
            </a:r>
            <a:br>
              <a:rPr lang="fr-CA" sz="2800" dirty="0"/>
            </a:br>
            <a:r>
              <a:rPr lang="fr-CA" sz="2800" dirty="0"/>
              <a:t>Pour vous</a:t>
            </a:r>
          </a:p>
        </p:txBody>
      </p:sp>
      <p:sp>
        <p:nvSpPr>
          <p:cNvPr id="3" name="Segnaposto contenuto 2"/>
          <p:cNvSpPr>
            <a:spLocks noGrp="1"/>
          </p:cNvSpPr>
          <p:nvPr>
            <p:ph idx="1"/>
          </p:nvPr>
        </p:nvSpPr>
        <p:spPr/>
        <p:txBody>
          <a:bodyPr>
            <a:normAutofit/>
          </a:bodyPr>
          <a:lstStyle/>
          <a:p>
            <a:r>
              <a:rPr lang="fr-CA" sz="2400" dirty="0"/>
              <a:t>dans quels domaines?</a:t>
            </a:r>
          </a:p>
          <a:p>
            <a:r>
              <a:rPr lang="fr-CA" sz="2400" dirty="0"/>
              <a:t>Travail</a:t>
            </a:r>
          </a:p>
          <a:p>
            <a:r>
              <a:rPr lang="fr-CA" sz="2400" dirty="0"/>
              <a:t>Dans l’enseignement</a:t>
            </a:r>
          </a:p>
          <a:p>
            <a:r>
              <a:rPr lang="fr-CA" sz="2400" dirty="0"/>
              <a:t>Dans le domaine de la santé (hôpitaux…)</a:t>
            </a:r>
          </a:p>
          <a:p>
            <a:r>
              <a:rPr lang="fr-CA" sz="2400" dirty="0"/>
              <a:t>Dans la rue et dans tout le quotidien, salles de gym, restaurants…</a:t>
            </a:r>
          </a:p>
          <a:p>
            <a:r>
              <a:rPr lang="fr-CA" sz="2400" dirty="0"/>
              <a:t>Dans les réseaux sociaux</a:t>
            </a:r>
          </a:p>
          <a:p>
            <a:r>
              <a:rPr lang="fr-CA" sz="2400" dirty="0"/>
              <a:t>Interactions avec les forces de l’ordre</a:t>
            </a:r>
          </a:p>
          <a:p>
            <a:r>
              <a:rPr lang="fr-CA" sz="2400" dirty="0"/>
              <a:t>Dans la justice</a:t>
            </a:r>
          </a:p>
        </p:txBody>
      </p:sp>
    </p:spTree>
    <p:extLst>
      <p:ext uri="{BB962C8B-B14F-4D97-AF65-F5344CB8AC3E}">
        <p14:creationId xmlns:p14="http://schemas.microsoft.com/office/powerpoint/2010/main" val="4170119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Discriminations</a:t>
            </a:r>
            <a:br>
              <a:rPr lang="fr-CA" sz="2800" dirty="0"/>
            </a:br>
            <a:r>
              <a:rPr lang="fr-CA" sz="2800" dirty="0"/>
              <a:t>Pour vous</a:t>
            </a:r>
          </a:p>
        </p:txBody>
      </p:sp>
      <p:sp>
        <p:nvSpPr>
          <p:cNvPr id="3" name="Segnaposto contenuto 2"/>
          <p:cNvSpPr>
            <a:spLocks noGrp="1"/>
          </p:cNvSpPr>
          <p:nvPr>
            <p:ph idx="1"/>
          </p:nvPr>
        </p:nvSpPr>
        <p:spPr/>
        <p:txBody>
          <a:bodyPr>
            <a:normAutofit/>
          </a:bodyPr>
          <a:lstStyle/>
          <a:p>
            <a:r>
              <a:rPr lang="fr-CA" sz="2400" dirty="0"/>
              <a:t>Vous pensez avoir été </a:t>
            </a:r>
            <a:r>
              <a:rPr lang="fr-CA" sz="2400" dirty="0" err="1"/>
              <a:t>discriminé.e</a:t>
            </a:r>
            <a:r>
              <a:rPr lang="fr-CA" sz="2400" dirty="0"/>
              <a:t> un jour?</a:t>
            </a:r>
          </a:p>
          <a:p>
            <a:endParaRPr lang="fr-CA" sz="2400" dirty="0"/>
          </a:p>
          <a:p>
            <a:r>
              <a:rPr lang="fr-CA" sz="2400" dirty="0"/>
              <a:t>Tout le monde dans sa vie est discriminé ou a été discriminé, par exemple les profs dans l’évaluation. Différence entre préjugés et discrimination</a:t>
            </a:r>
          </a:p>
          <a:p>
            <a:r>
              <a:rPr lang="fr-CA" sz="2400" dirty="0"/>
              <a:t>Pour la nationalité</a:t>
            </a:r>
          </a:p>
          <a:p>
            <a:r>
              <a:rPr lang="fr-CA" sz="2400" dirty="0"/>
              <a:t>Le fait d’</a:t>
            </a:r>
            <a:r>
              <a:rPr lang="fr-CA" sz="2400" dirty="0" err="1"/>
              <a:t>etre</a:t>
            </a:r>
            <a:r>
              <a:rPr lang="fr-CA" sz="2400" dirty="0"/>
              <a:t> femme dans la vie quotidienne</a:t>
            </a:r>
          </a:p>
          <a:p>
            <a:r>
              <a:rPr lang="fr-CA" sz="2400" dirty="0"/>
              <a:t>Vous avez </a:t>
            </a:r>
            <a:r>
              <a:rPr lang="fr-CA" sz="2400" dirty="0" err="1"/>
              <a:t>dIscriminé</a:t>
            </a:r>
            <a:r>
              <a:rPr lang="fr-CA" sz="2400" dirty="0"/>
              <a:t>?</a:t>
            </a:r>
          </a:p>
          <a:p>
            <a:r>
              <a:rPr lang="fr-CA" sz="2400" dirty="0"/>
              <a:t>La discrimination commence à partir du moment qu’il y a eu une action; expérience enfantine sur un aspect physique</a:t>
            </a:r>
          </a:p>
          <a:p>
            <a:r>
              <a:rPr lang="fr-CA" sz="2400" dirty="0"/>
              <a:t>Vous avez été témoin? Au collège sur une camarade noire</a:t>
            </a:r>
          </a:p>
        </p:txBody>
      </p:sp>
    </p:spTree>
    <p:extLst>
      <p:ext uri="{BB962C8B-B14F-4D97-AF65-F5344CB8AC3E}">
        <p14:creationId xmlns:p14="http://schemas.microsoft.com/office/powerpoint/2010/main" val="3308126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Observation</a:t>
            </a:r>
            <a:r>
              <a:rPr lang="it-IT" sz="2800" dirty="0"/>
              <a:t> </a:t>
            </a:r>
            <a:r>
              <a:rPr lang="it-IT" sz="2800" dirty="0" err="1"/>
              <a:t>hebdomadaire</a:t>
            </a:r>
            <a:br>
              <a:rPr lang="it-IT" sz="2800" dirty="0"/>
            </a:br>
            <a:r>
              <a:rPr lang="it-IT" sz="2800" dirty="0" err="1"/>
              <a:t>Discrimination</a:t>
            </a:r>
            <a:r>
              <a:rPr lang="it-IT" sz="2800" dirty="0"/>
              <a:t> </a:t>
            </a:r>
            <a:r>
              <a:rPr lang="it-IT" sz="2800" dirty="0" err="1"/>
              <a:t>au</a:t>
            </a:r>
            <a:r>
              <a:rPr lang="it-IT" sz="2800" dirty="0"/>
              <a:t> </a:t>
            </a:r>
            <a:r>
              <a:rPr lang="it-IT" sz="2800" dirty="0" err="1"/>
              <a:t>logement</a:t>
            </a:r>
            <a:endParaRPr lang="it-IT" sz="2800" dirty="0"/>
          </a:p>
        </p:txBody>
      </p:sp>
      <p:sp>
        <p:nvSpPr>
          <p:cNvPr id="3" name="Segnaposto contenuto 2"/>
          <p:cNvSpPr>
            <a:spLocks noGrp="1"/>
          </p:cNvSpPr>
          <p:nvPr>
            <p:ph idx="1"/>
          </p:nvPr>
        </p:nvSpPr>
        <p:spPr/>
        <p:txBody>
          <a:bodyPr>
            <a:normAutofit fontScale="92500"/>
          </a:bodyPr>
          <a:lstStyle/>
          <a:p>
            <a:r>
              <a:rPr lang="fr-FR" sz="2400" dirty="0"/>
              <a:t>"Pas d’Arabes, ni de blacks" : la discrimination au logement est toujours une réalité en Belgique</a:t>
            </a:r>
          </a:p>
          <a:p>
            <a:r>
              <a:rPr lang="fr-FR" sz="2400" dirty="0"/>
              <a:t>Témoignage</a:t>
            </a:r>
          </a:p>
          <a:p>
            <a:pPr algn="just"/>
            <a:r>
              <a:rPr lang="fr-FR" sz="2400" b="1" dirty="0"/>
              <a:t>Jamila</a:t>
            </a:r>
            <a:r>
              <a:rPr lang="fr-FR" sz="2400" dirty="0"/>
              <a:t> (</a:t>
            </a:r>
            <a:r>
              <a:rPr lang="it-IT" sz="2400" dirty="0" err="1"/>
              <a:t>Bruxelloise</a:t>
            </a:r>
            <a:r>
              <a:rPr lang="it-IT" sz="2400" dirty="0"/>
              <a:t> d’origine </a:t>
            </a:r>
            <a:r>
              <a:rPr lang="it-IT" sz="2400" dirty="0" err="1"/>
              <a:t>marocaine</a:t>
            </a:r>
            <a:r>
              <a:rPr lang="it-IT" sz="2400" dirty="0"/>
              <a:t>) </a:t>
            </a:r>
            <a:r>
              <a:rPr lang="fr-FR" sz="2400" dirty="0"/>
              <a:t>n’a pas d’animaux ni d’enfants. Elle travaille et est en couple avec son mari. On leur a répété plusieurs fois qu’ils incarnent un profil de locataire idéal, apprécié des propriétaires. Pourtant, voici ce qui lui a été donné d’entendre alors qu’elle cherchait un appartement : "</a:t>
            </a:r>
            <a:r>
              <a:rPr lang="fr-FR" sz="2400" i="1" dirty="0"/>
              <a:t>La madame de l’agence m’a dit : 'Ecoutez, je vais vous dire quelque chose, mais vous n’avez rien entendu, je ne vous ai rien dit ; le propriétaire, il ne veut pas d’Arabes ni de blacks.'</a:t>
            </a:r>
            <a:r>
              <a:rPr lang="fr-FR" sz="2400" dirty="0"/>
              <a:t>", raconte-t-elle.</a:t>
            </a:r>
            <a:endParaRPr lang="fr-FR" sz="2400" b="1" dirty="0"/>
          </a:p>
          <a:p>
            <a:endParaRPr lang="fr-FR" sz="2400" b="1" dirty="0"/>
          </a:p>
          <a:p>
            <a:r>
              <a:rPr lang="fr-FR" sz="2200" dirty="0">
                <a:hlinkClick r:id="rId2"/>
              </a:rPr>
              <a:t>https://www.rtbf.be/article/pas-darabes-ni-de-blacks-la-discrimination-au-logement-est-toujours-une-realite-en-belgique-</a:t>
            </a:r>
            <a:r>
              <a:rPr lang="fr-FR" sz="2200" dirty="0"/>
              <a:t> 28 janvier 2023</a:t>
            </a:r>
          </a:p>
        </p:txBody>
      </p:sp>
    </p:spTree>
    <p:extLst>
      <p:ext uri="{BB962C8B-B14F-4D97-AF65-F5344CB8AC3E}">
        <p14:creationId xmlns:p14="http://schemas.microsoft.com/office/powerpoint/2010/main" val="1571748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Discrimination</a:t>
            </a:r>
            <a:r>
              <a:rPr lang="it-IT" sz="2800" dirty="0"/>
              <a:t> </a:t>
            </a:r>
            <a:r>
              <a:rPr lang="it-IT" sz="2800" dirty="0" err="1"/>
              <a:t>au</a:t>
            </a:r>
            <a:r>
              <a:rPr lang="it-IT" sz="2800" dirty="0"/>
              <a:t> </a:t>
            </a:r>
            <a:r>
              <a:rPr lang="it-IT" sz="2800" dirty="0" err="1"/>
              <a:t>logement</a:t>
            </a:r>
            <a:endParaRPr lang="it-IT" sz="2800" dirty="0"/>
          </a:p>
        </p:txBody>
      </p:sp>
      <p:sp>
        <p:nvSpPr>
          <p:cNvPr id="3" name="Segnaposto contenuto 2"/>
          <p:cNvSpPr>
            <a:spLocks noGrp="1"/>
          </p:cNvSpPr>
          <p:nvPr>
            <p:ph idx="1"/>
          </p:nvPr>
        </p:nvSpPr>
        <p:spPr/>
        <p:txBody>
          <a:bodyPr>
            <a:normAutofit/>
          </a:bodyPr>
          <a:lstStyle/>
          <a:p>
            <a:r>
              <a:rPr lang="fr-FR" sz="2400" dirty="0"/>
              <a:t>Autre exemple, lors de la rencontre avec le propriétaire d’un logement qu’elle souhaitait visiter. Celui-ci, après avoir vu </a:t>
            </a:r>
            <a:r>
              <a:rPr lang="fr-FR" sz="2400" dirty="0" err="1"/>
              <a:t>Jamila</a:t>
            </a:r>
            <a:r>
              <a:rPr lang="fr-FR" sz="2400" dirty="0"/>
              <a:t>, rentre dans sa voiture pour faire mine de chercher ses clés… qu’il ne trouve pas. Il lui dit ensuite qu’il a oublié ses clés et qu’il ne peut donc pas lui faire visiter son appartement…</a:t>
            </a:r>
            <a:endParaRPr lang="it-IT" sz="2400" dirty="0"/>
          </a:p>
        </p:txBody>
      </p:sp>
    </p:spTree>
    <p:extLst>
      <p:ext uri="{BB962C8B-B14F-4D97-AF65-F5344CB8AC3E}">
        <p14:creationId xmlns:p14="http://schemas.microsoft.com/office/powerpoint/2010/main" val="11635797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a:t>Discrimination</a:t>
            </a:r>
            <a:r>
              <a:rPr lang="it-IT" sz="2400" dirty="0"/>
              <a:t> </a:t>
            </a:r>
            <a:r>
              <a:rPr lang="it-IT" sz="2400" dirty="0" err="1"/>
              <a:t>au</a:t>
            </a:r>
            <a:r>
              <a:rPr lang="it-IT" sz="2400" dirty="0"/>
              <a:t> </a:t>
            </a:r>
            <a:r>
              <a:rPr lang="it-IT" sz="2400" dirty="0" err="1"/>
              <a:t>logement</a:t>
            </a:r>
            <a:endParaRPr lang="it-IT" sz="2400" dirty="0"/>
          </a:p>
        </p:txBody>
      </p:sp>
      <p:sp>
        <p:nvSpPr>
          <p:cNvPr id="3" name="Segnaposto contenuto 2"/>
          <p:cNvSpPr>
            <a:spLocks noGrp="1"/>
          </p:cNvSpPr>
          <p:nvPr>
            <p:ph idx="1"/>
          </p:nvPr>
        </p:nvSpPr>
        <p:spPr/>
        <p:txBody>
          <a:bodyPr>
            <a:normAutofit/>
          </a:bodyPr>
          <a:lstStyle/>
          <a:p>
            <a:pPr algn="just"/>
            <a:r>
              <a:rPr lang="fr-FR" sz="2400" dirty="0"/>
              <a:t>Pour mener cette enquête, SOS Racisme a contacté par téléphone des agences immobilières de plusieurs villes françaises en se faisant passer pour des propriétaires réclamant ces discriminations. Résultat, les personnes d’origine maghrébine ou subsaharienne «ont une chance sur deux de contacter une agence qui accepterait de pratiquer ou de laisser pratiquer une discrimination à leur endroit», déplore SOS Racisme auprès de </a:t>
            </a:r>
            <a:r>
              <a:rPr lang="fr-FR" sz="2400" dirty="0" err="1"/>
              <a:t>Franceinfo</a:t>
            </a:r>
            <a:r>
              <a:rPr lang="fr-FR" sz="2400" dirty="0"/>
              <a:t>.</a:t>
            </a:r>
          </a:p>
          <a:p>
            <a:pPr algn="just"/>
            <a:r>
              <a:rPr lang="fr-FR" sz="2400" i="1" dirty="0"/>
              <a:t>Le Figaro </a:t>
            </a:r>
            <a:r>
              <a:rPr lang="fr-FR" sz="2400" dirty="0"/>
              <a:t>21 mars 2022</a:t>
            </a:r>
          </a:p>
          <a:p>
            <a:pPr algn="just"/>
            <a:endParaRPr lang="fr-FR" sz="2400" dirty="0"/>
          </a:p>
          <a:p>
            <a:endParaRPr lang="it-IT" sz="2400" dirty="0"/>
          </a:p>
        </p:txBody>
      </p:sp>
    </p:spTree>
    <p:extLst>
      <p:ext uri="{BB962C8B-B14F-4D97-AF65-F5344CB8AC3E}">
        <p14:creationId xmlns:p14="http://schemas.microsoft.com/office/powerpoint/2010/main" val="2987061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Programme</a:t>
            </a:r>
          </a:p>
        </p:txBody>
      </p:sp>
      <p:sp>
        <p:nvSpPr>
          <p:cNvPr id="3" name="Segnaposto contenuto 2"/>
          <p:cNvSpPr>
            <a:spLocks noGrp="1"/>
          </p:cNvSpPr>
          <p:nvPr>
            <p:ph idx="1"/>
          </p:nvPr>
        </p:nvSpPr>
        <p:spPr/>
        <p:txBody>
          <a:bodyPr/>
          <a:lstStyle/>
          <a:p>
            <a:r>
              <a:rPr lang="fr-CA" dirty="0"/>
              <a:t>1. Le pouvoir, la langue, les mots</a:t>
            </a:r>
          </a:p>
          <a:p>
            <a:endParaRPr lang="fr-CA" dirty="0"/>
          </a:p>
          <a:p>
            <a:r>
              <a:rPr lang="fr-CA" dirty="0"/>
              <a:t>2. Les discriminations</a:t>
            </a:r>
          </a:p>
          <a:p>
            <a:endParaRPr lang="fr-CA" dirty="0"/>
          </a:p>
          <a:p>
            <a:pPr algn="just"/>
            <a:r>
              <a:rPr lang="fr-CA" dirty="0"/>
              <a:t>3. Langue et culture (</a:t>
            </a:r>
            <a:r>
              <a:rPr lang="fr-CA"/>
              <a:t>ex: expressions </a:t>
            </a:r>
            <a:r>
              <a:rPr lang="fr-CA" dirty="0"/>
              <a:t>imagées et dictionnaire et culture)</a:t>
            </a:r>
          </a:p>
          <a:p>
            <a:endParaRPr lang="fr-CA" dirty="0"/>
          </a:p>
          <a:p>
            <a:r>
              <a:rPr lang="fr-CA" dirty="0"/>
              <a:t>avec les observations hebdomadaires</a:t>
            </a:r>
          </a:p>
          <a:p>
            <a:endParaRPr lang="fr-CA" dirty="0"/>
          </a:p>
        </p:txBody>
      </p:sp>
    </p:spTree>
    <p:extLst>
      <p:ext uri="{BB962C8B-B14F-4D97-AF65-F5344CB8AC3E}">
        <p14:creationId xmlns:p14="http://schemas.microsoft.com/office/powerpoint/2010/main" val="37890139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Discrimination</a:t>
            </a:r>
            <a:r>
              <a:rPr lang="it-IT" sz="2800" dirty="0"/>
              <a:t> </a:t>
            </a:r>
            <a:r>
              <a:rPr lang="it-IT" sz="2800" dirty="0" err="1"/>
              <a:t>au</a:t>
            </a:r>
            <a:r>
              <a:rPr lang="it-IT" sz="2800" dirty="0"/>
              <a:t> </a:t>
            </a:r>
            <a:r>
              <a:rPr lang="it-IT" sz="2800" dirty="0" err="1"/>
              <a:t>logement</a:t>
            </a:r>
            <a:endParaRPr lang="it-IT" sz="2800" dirty="0"/>
          </a:p>
        </p:txBody>
      </p:sp>
      <p:sp>
        <p:nvSpPr>
          <p:cNvPr id="3" name="Segnaposto contenuto 2"/>
          <p:cNvSpPr>
            <a:spLocks noGrp="1"/>
          </p:cNvSpPr>
          <p:nvPr>
            <p:ph idx="1"/>
          </p:nvPr>
        </p:nvSpPr>
        <p:spPr/>
        <p:txBody>
          <a:bodyPr>
            <a:normAutofit fontScale="92500" lnSpcReduction="10000"/>
          </a:bodyPr>
          <a:lstStyle/>
          <a:p>
            <a:pPr algn="just"/>
            <a:r>
              <a:rPr lang="fr-FR" sz="2400" dirty="0"/>
              <a:t>Plus précisément, une agence sur quatre laisse le propriétaire choisir son futur locataire en ne retenant pas «</a:t>
            </a:r>
            <a:r>
              <a:rPr lang="fr-FR" sz="2400" i="1" dirty="0"/>
              <a:t>les profils dits arabes ou noirs afin d’éviter les problèmes de voisinage</a:t>
            </a:r>
            <a:r>
              <a:rPr lang="fr-FR" sz="2400" dirty="0"/>
              <a:t>», soit 32 agences sur les 136 contactées. </a:t>
            </a:r>
          </a:p>
          <a:p>
            <a:pPr algn="just"/>
            <a:r>
              <a:rPr lang="fr-FR" sz="2400" dirty="0"/>
              <a:t>«</a:t>
            </a:r>
            <a:r>
              <a:rPr lang="fr-FR" sz="2400" i="1" dirty="0"/>
              <a:t>Alors ça, par contre, non, je suis désolée. Au risque de ne pas vous avoir comme client, je ne fais pas de tri selon la communauté ni la race.</a:t>
            </a:r>
            <a:r>
              <a:rPr lang="fr-FR" sz="2400" dirty="0"/>
              <a:t>» A l’inverse : «</a:t>
            </a:r>
            <a:r>
              <a:rPr lang="fr-FR" sz="2400" i="1" dirty="0"/>
              <a:t>Pas de problème, il faudra juste le préciser quand vous nous remettrez votre logement et bien entendu on fera pas de visite si vous ne souhaitez pas des personnes d’une certaine communauté.</a:t>
            </a:r>
            <a:r>
              <a:rPr lang="fr-FR" sz="2400" dirty="0"/>
              <a:t>» Ou encore, sur un ton complice : «</a:t>
            </a:r>
            <a:r>
              <a:rPr lang="fr-FR" sz="2400" i="1" dirty="0"/>
              <a:t>Vous n’êtes pas la première à me demander ce genre de choses, voilà, c’est comme si je n’avais rien entendu et, après, c’est vous qui me dites oui ou qui me dites non.</a:t>
            </a:r>
            <a:r>
              <a:rPr lang="fr-FR" sz="2400" dirty="0"/>
              <a:t>»</a:t>
            </a:r>
          </a:p>
          <a:p>
            <a:pPr algn="just"/>
            <a:r>
              <a:rPr lang="fr-FR" sz="2400" dirty="0"/>
              <a:t>Une directrice d’agence a témoigné anonymement dans l’étude de SOS Racisme: «</a:t>
            </a:r>
            <a:r>
              <a:rPr lang="fr-FR" sz="2400" i="1" dirty="0"/>
              <a:t>On est dans un quartier assez aisé et on ne peut pas placer n’importe qui …</a:t>
            </a:r>
            <a:r>
              <a:rPr lang="fr-FR" sz="2400" dirty="0"/>
              <a:t>».</a:t>
            </a:r>
          </a:p>
          <a:p>
            <a:pPr algn="just"/>
            <a:r>
              <a:rPr lang="fr-FR" sz="2400" i="1" dirty="0"/>
              <a:t>Le Figaro </a:t>
            </a:r>
            <a:r>
              <a:rPr lang="fr-FR" sz="2400" dirty="0"/>
              <a:t>21 mars 2022</a:t>
            </a:r>
          </a:p>
          <a:p>
            <a:pPr algn="just"/>
            <a:endParaRPr lang="it-IT" sz="2400" dirty="0"/>
          </a:p>
        </p:txBody>
      </p:sp>
    </p:spTree>
    <p:extLst>
      <p:ext uri="{BB962C8B-B14F-4D97-AF65-F5344CB8AC3E}">
        <p14:creationId xmlns:p14="http://schemas.microsoft.com/office/powerpoint/2010/main" val="4290324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Discrimination</a:t>
            </a:r>
            <a:r>
              <a:rPr lang="it-IT" sz="2800" dirty="0"/>
              <a:t> </a:t>
            </a:r>
            <a:r>
              <a:rPr lang="it-IT" sz="2800" dirty="0" err="1"/>
              <a:t>au</a:t>
            </a:r>
            <a:r>
              <a:rPr lang="it-IT" sz="2800" dirty="0"/>
              <a:t> </a:t>
            </a:r>
            <a:r>
              <a:rPr lang="it-IT" sz="2800" dirty="0" err="1"/>
              <a:t>logement</a:t>
            </a:r>
            <a:br>
              <a:rPr lang="it-IT" sz="2800" dirty="0"/>
            </a:br>
            <a:r>
              <a:rPr lang="it-IT" sz="2800" dirty="0"/>
              <a:t>2019</a:t>
            </a:r>
          </a:p>
        </p:txBody>
      </p:sp>
      <p:sp>
        <p:nvSpPr>
          <p:cNvPr id="3" name="Segnaposto contenuto 2"/>
          <p:cNvSpPr>
            <a:spLocks noGrp="1"/>
          </p:cNvSpPr>
          <p:nvPr>
            <p:ph idx="1"/>
          </p:nvPr>
        </p:nvSpPr>
        <p:spPr/>
        <p:txBody>
          <a:bodyPr>
            <a:normAutofit/>
          </a:bodyPr>
          <a:lstStyle/>
          <a:p>
            <a:pPr algn="just"/>
            <a:r>
              <a:rPr lang="fr-FR" sz="2400" dirty="0"/>
              <a:t>Il y a un peu plus de deux ans, l’affaire </a:t>
            </a:r>
            <a:r>
              <a:rPr lang="fr-FR" sz="2400" dirty="0" err="1"/>
              <a:t>Laforêt</a:t>
            </a:r>
            <a:r>
              <a:rPr lang="fr-FR" sz="2400" dirty="0"/>
              <a:t> faisait scandale. Une agence du réseau immobilier avait accepté de publier une annonce dans laquelle une propriétaire, qui mettait en location son appartement à Levallois-Perret (Hauts-de-Seine), précisait que le locataire devait être </a:t>
            </a:r>
            <a:r>
              <a:rPr lang="fr-FR" sz="2400" b="1" dirty="0"/>
              <a:t>«de nationalité française» et «pas noir». </a:t>
            </a:r>
            <a:r>
              <a:rPr lang="fr-FR" sz="2400" dirty="0"/>
              <a:t>À la suite de cette affaire, les agences immobilières avaient promis de former leurs employés pour «enrayer les pratiques discriminatoires dans l’accès au logement privé». «En 2018, 925 personnes ont été formées à ce sujet avec des exercices pratiques et le rappel de la loi et des sanctions encourues et nous devrions former plus de 1000 personnes en 2019», explique-t-on du coté du réseau </a:t>
            </a:r>
            <a:r>
              <a:rPr lang="fr-FR" sz="2400" dirty="0" err="1"/>
              <a:t>Orpi</a:t>
            </a:r>
            <a:r>
              <a:rPr lang="fr-FR" sz="2400" dirty="0"/>
              <a:t>.</a:t>
            </a:r>
          </a:p>
          <a:p>
            <a:pPr algn="just"/>
            <a:r>
              <a:rPr lang="fr-FR" sz="2400" i="1" dirty="0"/>
              <a:t>Le Figaro </a:t>
            </a:r>
            <a:r>
              <a:rPr lang="fr-FR" sz="2400" dirty="0"/>
              <a:t>07/05/19</a:t>
            </a:r>
            <a:endParaRPr lang="it-IT" sz="2400" dirty="0"/>
          </a:p>
        </p:txBody>
      </p:sp>
    </p:spTree>
    <p:extLst>
      <p:ext uri="{BB962C8B-B14F-4D97-AF65-F5344CB8AC3E}">
        <p14:creationId xmlns:p14="http://schemas.microsoft.com/office/powerpoint/2010/main" val="33827469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p>
        </p:txBody>
      </p:sp>
      <p:sp>
        <p:nvSpPr>
          <p:cNvPr id="3" name="Segnaposto contenuto 2"/>
          <p:cNvSpPr>
            <a:spLocks noGrp="1"/>
          </p:cNvSpPr>
          <p:nvPr>
            <p:ph idx="1"/>
          </p:nvPr>
        </p:nvSpPr>
        <p:spPr/>
        <p:txBody>
          <a:bodyPr>
            <a:normAutofit/>
          </a:bodyPr>
          <a:lstStyle/>
          <a:p>
            <a:r>
              <a:rPr lang="fr-CA" sz="2400" b="1" dirty="0"/>
              <a:t>L’accent, une discrimination plus puissante que la couleur de peau</a:t>
            </a:r>
          </a:p>
          <a:p>
            <a:pPr algn="just"/>
            <a:r>
              <a:rPr lang="fr-CA" sz="2400" dirty="0"/>
              <a:t>Aussi surprenante qu’elle puisse paraître, cette assertion est désormais démontrée par les neurosciences.</a:t>
            </a:r>
          </a:p>
          <a:p>
            <a:pPr algn="just"/>
            <a:r>
              <a:rPr lang="fr-CA" sz="2400" dirty="0"/>
              <a:t>Ce sont deux conclusions tout à fait étonnantes auxquelles sont arrivés récemment les spécialistes des neurosciences. Un : les adultes préfèrent les personnes qui parlent avec le même accent qu’eux. Deux : ce critère joue un rôle plus important que la couleur de peau ! C’est ce que démontre notamment le neuropsychologue et linguiste Albert Costa, dans un livre dont j’ai déjà parlé ici, </a:t>
            </a:r>
            <a:r>
              <a:rPr lang="fr-CA" sz="2400" i="1" dirty="0"/>
              <a:t>Le Cerveau bilingue </a:t>
            </a:r>
            <a:r>
              <a:rPr lang="fr-CA" sz="2400" dirty="0"/>
              <a:t>(</a:t>
            </a:r>
            <a:r>
              <a:rPr lang="fr-CA" sz="2400" dirty="0" err="1"/>
              <a:t>Editions</a:t>
            </a:r>
            <a:r>
              <a:rPr lang="fr-CA" sz="2400" dirty="0"/>
              <a:t> Odile Jacob), en s'appuyant sur plusieurs études réalisées à travers le monde. </a:t>
            </a:r>
            <a:r>
              <a:rPr lang="fr-CA" sz="2400" i="1" dirty="0"/>
              <a:t>L'express</a:t>
            </a:r>
            <a:r>
              <a:rPr lang="fr-CA" sz="2400" dirty="0"/>
              <a:t> 24/01/2023</a:t>
            </a:r>
          </a:p>
        </p:txBody>
      </p:sp>
    </p:spTree>
    <p:extLst>
      <p:ext uri="{BB962C8B-B14F-4D97-AF65-F5344CB8AC3E}">
        <p14:creationId xmlns:p14="http://schemas.microsoft.com/office/powerpoint/2010/main" val="2547453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Dictionnaires</a:t>
            </a:r>
            <a:r>
              <a:rPr lang="it-IT" sz="2800" dirty="0"/>
              <a:t> et Culture</a:t>
            </a:r>
            <a:br>
              <a:rPr lang="it-IT" sz="2800" dirty="0"/>
            </a:br>
            <a:endParaRPr lang="it-IT" sz="2800" dirty="0"/>
          </a:p>
        </p:txBody>
      </p:sp>
      <p:sp>
        <p:nvSpPr>
          <p:cNvPr id="3" name="Segnaposto contenuto 2"/>
          <p:cNvSpPr>
            <a:spLocks noGrp="1"/>
          </p:cNvSpPr>
          <p:nvPr>
            <p:ph idx="1"/>
          </p:nvPr>
        </p:nvSpPr>
        <p:spPr/>
        <p:txBody>
          <a:bodyPr>
            <a:normAutofit/>
          </a:bodyPr>
          <a:lstStyle/>
          <a:p>
            <a:pPr marL="0" indent="0" algn="just">
              <a:buNone/>
            </a:pPr>
            <a:r>
              <a:rPr lang="fr-FR" sz="2400" dirty="0"/>
              <a:t> </a:t>
            </a:r>
            <a:r>
              <a:rPr lang="fr-FR" sz="2400" i="1" dirty="0"/>
              <a:t>Peu sensible à cette équivoque, </a:t>
            </a:r>
            <a:r>
              <a:rPr lang="fr-FR" sz="2400" b="1" i="1" dirty="0"/>
              <a:t>le lecteur moyen </a:t>
            </a:r>
            <a:r>
              <a:rPr lang="fr-FR" sz="2400" i="1" dirty="0"/>
              <a:t>qui consulte le dictionnaire, </a:t>
            </a:r>
            <a:r>
              <a:rPr lang="fr-FR" sz="2400" b="1" i="1" dirty="0"/>
              <a:t>s'informe sur les mots</a:t>
            </a:r>
            <a:r>
              <a:rPr lang="fr-FR" sz="2400" i="1" dirty="0"/>
              <a:t>, et interprète sur le plan linguistique les réponses qu'il a trouvées. Les assertions idéologiques qui </a:t>
            </a:r>
            <a:r>
              <a:rPr lang="fr-FR" sz="2400" b="1" i="1" dirty="0"/>
              <a:t>sous-tendent le discours</a:t>
            </a:r>
            <a:r>
              <a:rPr lang="fr-FR" sz="2400" i="1" dirty="0"/>
              <a:t> sur la langue sont donc, à première lecture, inapparentes. C'est bien là une marque du fonctionnement du </a:t>
            </a:r>
            <a:r>
              <a:rPr lang="fr-FR" sz="2400" b="1" i="1" dirty="0"/>
              <a:t>discours idéologique </a:t>
            </a:r>
            <a:r>
              <a:rPr lang="fr-FR" sz="2400" i="1" dirty="0"/>
              <a:t>que d'œuvrer à couvert. Le texte du dictionnaire est ainsi un texte faussement naturel, </a:t>
            </a:r>
            <a:r>
              <a:rPr lang="fr-FR" sz="2400" b="1" i="1" dirty="0"/>
              <a:t>l'innocence de l'opération métalinguistique y dissimule les traces de l'idéologie.</a:t>
            </a:r>
            <a:endParaRPr lang="it-IT" sz="2400" b="1" dirty="0"/>
          </a:p>
          <a:p>
            <a:pPr marL="457200" indent="-457200">
              <a:buAutoNum type="alphaUcPeriod"/>
            </a:pPr>
            <a:r>
              <a:rPr lang="fr-FR" sz="2000" dirty="0"/>
              <a:t>Lehmann, « Le féminin dans Le Petit Larousse Illustré de 1906 à nos jours. Etude du discours des renvois »</a:t>
            </a:r>
            <a:r>
              <a:rPr lang="fr-FR" sz="2000" i="1" dirty="0"/>
              <a:t>, Discours et Idéologie, </a:t>
            </a:r>
            <a:r>
              <a:rPr lang="fr-FR" sz="2000" dirty="0"/>
              <a:t>Paris, PUF, 1980</a:t>
            </a:r>
            <a:r>
              <a:rPr lang="fr-FR" sz="2000" i="1" dirty="0"/>
              <a:t>, </a:t>
            </a:r>
            <a:r>
              <a:rPr lang="fr-FR" sz="2000" dirty="0"/>
              <a:t>p. 238.</a:t>
            </a:r>
          </a:p>
          <a:p>
            <a:endParaRPr lang="it-IT" sz="2400" dirty="0"/>
          </a:p>
          <a:p>
            <a:r>
              <a:rPr lang="it-IT" sz="2400" dirty="0"/>
              <a:t>À </a:t>
            </a:r>
            <a:r>
              <a:rPr lang="it-IT" sz="2400" dirty="0" err="1"/>
              <a:t>ajouter</a:t>
            </a:r>
            <a:r>
              <a:rPr lang="it-IT" sz="2400" dirty="0"/>
              <a:t> </a:t>
            </a:r>
            <a:r>
              <a:rPr lang="it-IT" sz="2400" dirty="0" err="1"/>
              <a:t>les</a:t>
            </a:r>
            <a:r>
              <a:rPr lang="it-IT" sz="2400" dirty="0"/>
              <a:t> </a:t>
            </a:r>
            <a:r>
              <a:rPr lang="it-IT" sz="2400" dirty="0" err="1"/>
              <a:t>définitions</a:t>
            </a:r>
            <a:r>
              <a:rPr lang="it-IT" sz="2400" dirty="0"/>
              <a:t> </a:t>
            </a:r>
            <a:r>
              <a:rPr lang="it-IT" sz="2400" dirty="0" err="1"/>
              <a:t>des</a:t>
            </a:r>
            <a:r>
              <a:rPr lang="it-IT" sz="2400" dirty="0"/>
              <a:t> femmes en </a:t>
            </a:r>
            <a:r>
              <a:rPr lang="it-IT" sz="2400" dirty="0" err="1"/>
              <a:t>diachronie</a:t>
            </a:r>
            <a:endParaRPr lang="it-IT" sz="2400" dirty="0"/>
          </a:p>
        </p:txBody>
      </p:sp>
    </p:spTree>
    <p:extLst>
      <p:ext uri="{BB962C8B-B14F-4D97-AF65-F5344CB8AC3E}">
        <p14:creationId xmlns:p14="http://schemas.microsoft.com/office/powerpoint/2010/main" val="19073451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3" name="Titolo 1"/>
          <p:cNvSpPr>
            <a:spLocks noGrp="1"/>
          </p:cNvSpPr>
          <p:nvPr>
            <p:ph type="title"/>
          </p:nvPr>
        </p:nvSpPr>
        <p:spPr/>
        <p:txBody>
          <a:bodyPr/>
          <a:lstStyle/>
          <a:p>
            <a:pPr eaLnBrk="1" hangingPunct="1"/>
            <a:r>
              <a:rPr lang="it-IT" sz="2800" dirty="0" err="1">
                <a:latin typeface="Arial" charset="0"/>
                <a:ea typeface="MS PGothic" charset="0"/>
              </a:rPr>
              <a:t>Lieux</a:t>
            </a:r>
            <a:r>
              <a:rPr lang="it-IT" sz="2800" dirty="0">
                <a:latin typeface="Arial" charset="0"/>
                <a:ea typeface="MS PGothic" charset="0"/>
              </a:rPr>
              <a:t> d</a:t>
            </a:r>
            <a:r>
              <a:rPr lang="ja-JP" altLang="it-IT" sz="2800" dirty="0">
                <a:latin typeface="Arial" charset="0"/>
                <a:ea typeface="MS PGothic" charset="0"/>
              </a:rPr>
              <a:t>’</a:t>
            </a:r>
            <a:r>
              <a:rPr lang="it-IT" altLang="ja-JP" sz="2800" dirty="0" err="1">
                <a:latin typeface="Arial" charset="0"/>
                <a:ea typeface="MS PGothic" charset="0"/>
              </a:rPr>
              <a:t>observation</a:t>
            </a:r>
            <a:r>
              <a:rPr lang="it-IT" altLang="ja-JP" sz="2800" dirty="0">
                <a:latin typeface="Arial" charset="0"/>
                <a:ea typeface="MS PGothic" charset="0"/>
              </a:rPr>
              <a:t> pour </a:t>
            </a:r>
            <a:r>
              <a:rPr lang="it-IT" altLang="ja-JP" sz="2800" dirty="0" err="1">
                <a:latin typeface="Arial" charset="0"/>
                <a:ea typeface="MS PGothic" charset="0"/>
              </a:rPr>
              <a:t>saisir</a:t>
            </a:r>
            <a:r>
              <a:rPr lang="it-IT" altLang="ja-JP" sz="2800" dirty="0">
                <a:latin typeface="Arial" charset="0"/>
                <a:ea typeface="MS PGothic" charset="0"/>
              </a:rPr>
              <a:t> la culture et la </a:t>
            </a:r>
            <a:r>
              <a:rPr lang="it-IT" altLang="ja-JP" sz="2800" dirty="0" err="1">
                <a:latin typeface="Arial" charset="0"/>
                <a:ea typeface="MS PGothic" charset="0"/>
              </a:rPr>
              <a:t>vision</a:t>
            </a:r>
            <a:r>
              <a:rPr lang="it-IT" altLang="ja-JP" sz="2800" dirty="0">
                <a:latin typeface="Arial" charset="0"/>
                <a:ea typeface="MS PGothic" charset="0"/>
              </a:rPr>
              <a:t> </a:t>
            </a:r>
            <a:r>
              <a:rPr lang="it-IT" altLang="ja-JP" sz="2800" dirty="0" err="1">
                <a:latin typeface="Arial" charset="0"/>
                <a:ea typeface="MS PGothic" charset="0"/>
              </a:rPr>
              <a:t>politique</a:t>
            </a:r>
            <a:endParaRPr lang="it-IT" sz="2800" dirty="0">
              <a:latin typeface="Arial" charset="0"/>
              <a:ea typeface="MS PGothic" charset="0"/>
            </a:endParaRPr>
          </a:p>
        </p:txBody>
      </p:sp>
      <p:sp>
        <p:nvSpPr>
          <p:cNvPr id="407554" name="Segnaposto contenuto 2"/>
          <p:cNvSpPr>
            <a:spLocks noGrp="1"/>
          </p:cNvSpPr>
          <p:nvPr>
            <p:ph idx="1"/>
          </p:nvPr>
        </p:nvSpPr>
        <p:spPr/>
        <p:txBody>
          <a:bodyPr>
            <a:normAutofit fontScale="92500" lnSpcReduction="20000"/>
          </a:bodyPr>
          <a:lstStyle/>
          <a:p>
            <a:pPr eaLnBrk="1" hangingPunct="1">
              <a:lnSpc>
                <a:spcPct val="90000"/>
              </a:lnSpc>
            </a:pPr>
            <a:r>
              <a:rPr lang="it-IT" sz="2200" dirty="0" err="1">
                <a:latin typeface="Arial" charset="0"/>
                <a:ea typeface="MS PGothic" charset="0"/>
                <a:cs typeface="MS PGothic" charset="0"/>
              </a:rPr>
              <a:t>Discours</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préfaciels</a:t>
            </a:r>
            <a:r>
              <a:rPr lang="it-IT" sz="2200" dirty="0">
                <a:latin typeface="Arial" charset="0"/>
                <a:ea typeface="MS PGothic" charset="0"/>
                <a:cs typeface="MS PGothic" charset="0"/>
              </a:rPr>
              <a:t> </a:t>
            </a:r>
            <a:endParaRPr lang="it-IT" altLang="ja-JP" sz="2200" dirty="0">
              <a:latin typeface="Arial" charset="0"/>
              <a:ea typeface="MS PGothic" charset="0"/>
              <a:cs typeface="MS PGothic" charset="0"/>
            </a:endParaRPr>
          </a:p>
          <a:p>
            <a:pPr eaLnBrk="1" hangingPunct="1">
              <a:lnSpc>
                <a:spcPct val="90000"/>
              </a:lnSpc>
            </a:pPr>
            <a:r>
              <a:rPr lang="it-IT" sz="2200" b="1" dirty="0" err="1">
                <a:latin typeface="Arial" charset="0"/>
                <a:ea typeface="MS PGothic" charset="0"/>
                <a:cs typeface="MS PGothic" charset="0"/>
              </a:rPr>
              <a:t>Macrostructure</a:t>
            </a:r>
            <a:r>
              <a:rPr lang="it-IT" sz="2200" dirty="0">
                <a:latin typeface="Arial" charset="0"/>
                <a:ea typeface="MS PGothic" charset="0"/>
                <a:cs typeface="MS PGothic" charset="0"/>
              </a:rPr>
              <a:t> : </a:t>
            </a:r>
            <a:r>
              <a:rPr lang="it-IT" sz="2200" b="1" dirty="0">
                <a:latin typeface="Arial" charset="0"/>
                <a:ea typeface="MS PGothic" charset="0"/>
                <a:cs typeface="MS PGothic" charset="0"/>
              </a:rPr>
              <a:t>le </a:t>
            </a:r>
            <a:r>
              <a:rPr lang="it-IT" sz="2200" b="1" dirty="0" err="1">
                <a:latin typeface="Arial" charset="0"/>
                <a:ea typeface="MS PGothic" charset="0"/>
                <a:cs typeface="MS PGothic" charset="0"/>
              </a:rPr>
              <a:t>choix</a:t>
            </a:r>
            <a:r>
              <a:rPr lang="it-IT" sz="2200" b="1" dirty="0">
                <a:latin typeface="Arial" charset="0"/>
                <a:ea typeface="MS PGothic" charset="0"/>
                <a:cs typeface="MS PGothic" charset="0"/>
              </a:rPr>
              <a:t> </a:t>
            </a:r>
            <a:r>
              <a:rPr lang="it-IT" sz="2200" b="1" dirty="0" err="1">
                <a:latin typeface="Arial" charset="0"/>
                <a:ea typeface="MS PGothic" charset="0"/>
                <a:cs typeface="MS PGothic" charset="0"/>
              </a:rPr>
              <a:t>des</a:t>
            </a:r>
            <a:r>
              <a:rPr lang="it-IT" sz="2200" b="1" dirty="0">
                <a:latin typeface="Arial" charset="0"/>
                <a:ea typeface="MS PGothic" charset="0"/>
                <a:cs typeface="MS PGothic" charset="0"/>
              </a:rPr>
              <a:t> </a:t>
            </a:r>
            <a:r>
              <a:rPr lang="it-IT" sz="2200" b="1" dirty="0" err="1">
                <a:latin typeface="Arial" charset="0"/>
                <a:ea typeface="MS PGothic" charset="0"/>
                <a:cs typeface="MS PGothic" charset="0"/>
              </a:rPr>
              <a:t>entrées</a:t>
            </a:r>
            <a:endParaRPr lang="it-IT" sz="2200" b="1"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Microstructure</a:t>
            </a:r>
            <a:r>
              <a:rPr lang="it-IT" sz="2200" dirty="0">
                <a:latin typeface="Arial" charset="0"/>
                <a:ea typeface="MS PGothic" charset="0"/>
                <a:cs typeface="MS PGothic" charset="0"/>
              </a:rPr>
              <a:t> : </a:t>
            </a:r>
            <a:r>
              <a:rPr lang="it-IT" sz="2200" dirty="0" err="1">
                <a:latin typeface="Arial" charset="0"/>
                <a:ea typeface="MS PGothic" charset="0"/>
                <a:cs typeface="MS PGothic" charset="0"/>
              </a:rPr>
              <a:t>tous</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les</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renseignements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Orthographe</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Prononciation</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Genre</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grammatical</a:t>
            </a:r>
            <a:endParaRPr lang="it-IT" sz="2200" dirty="0">
              <a:latin typeface="Arial" charset="0"/>
              <a:ea typeface="MS PGothic" charset="0"/>
              <a:cs typeface="MS PGothic" charset="0"/>
            </a:endParaRPr>
          </a:p>
          <a:p>
            <a:pPr eaLnBrk="1" hangingPunct="1">
              <a:lnSpc>
                <a:spcPct val="90000"/>
              </a:lnSpc>
            </a:pPr>
            <a:r>
              <a:rPr lang="it-IT" sz="2200" dirty="0">
                <a:latin typeface="Arial" charset="0"/>
                <a:ea typeface="MS PGothic" charset="0"/>
                <a:cs typeface="MS PGothic" charset="0"/>
              </a:rPr>
              <a:t>Marques d</a:t>
            </a:r>
            <a:r>
              <a:rPr lang="ja-JP" altLang="it-IT" sz="2200" dirty="0">
                <a:latin typeface="Arial" charset="0"/>
                <a:ea typeface="MS PGothic" charset="0"/>
                <a:cs typeface="MS PGothic" charset="0"/>
              </a:rPr>
              <a:t>’</a:t>
            </a:r>
            <a:r>
              <a:rPr lang="it-IT" altLang="ja-JP" sz="2200" dirty="0" err="1">
                <a:latin typeface="Arial" charset="0"/>
                <a:ea typeface="MS PGothic" charset="0"/>
                <a:cs typeface="MS PGothic" charset="0"/>
              </a:rPr>
              <a:t>usage</a:t>
            </a:r>
            <a:endParaRPr lang="it-IT" altLang="ja-JP" sz="2200" dirty="0">
              <a:latin typeface="Arial" charset="0"/>
              <a:ea typeface="MS PGothic" charset="0"/>
              <a:cs typeface="MS PGothic" charset="0"/>
            </a:endParaRPr>
          </a:p>
          <a:p>
            <a:pPr eaLnBrk="1" hangingPunct="1">
              <a:lnSpc>
                <a:spcPct val="90000"/>
              </a:lnSpc>
            </a:pPr>
            <a:r>
              <a:rPr lang="it-IT" sz="2200" b="1" dirty="0" err="1">
                <a:latin typeface="Arial" charset="0"/>
                <a:ea typeface="MS PGothic" charset="0"/>
                <a:cs typeface="MS PGothic" charset="0"/>
              </a:rPr>
              <a:t>Définition</a:t>
            </a:r>
            <a:endParaRPr lang="it-IT" sz="2200" b="1" dirty="0">
              <a:latin typeface="Arial" charset="0"/>
              <a:ea typeface="MS PGothic" charset="0"/>
              <a:cs typeface="MS PGothic" charset="0"/>
            </a:endParaRPr>
          </a:p>
          <a:p>
            <a:pPr eaLnBrk="1" hangingPunct="1">
              <a:lnSpc>
                <a:spcPct val="90000"/>
              </a:lnSpc>
            </a:pPr>
            <a:r>
              <a:rPr lang="it-IT" sz="2200" b="1" dirty="0" err="1">
                <a:latin typeface="Arial" charset="0"/>
                <a:ea typeface="MS PGothic" charset="0"/>
                <a:cs typeface="MS PGothic" charset="0"/>
              </a:rPr>
              <a:t>Exemples</a:t>
            </a:r>
            <a:endParaRPr lang="it-IT" sz="2200" b="1"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Remarques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Renvois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Antonymes</a:t>
            </a:r>
            <a:endParaRPr lang="it-IT" sz="2200" dirty="0">
              <a:latin typeface="Arial" charset="0"/>
              <a:ea typeface="MS PGothic" charset="0"/>
              <a:cs typeface="MS PGothic" charset="0"/>
            </a:endParaRPr>
          </a:p>
        </p:txBody>
      </p:sp>
    </p:spTree>
    <p:extLst>
      <p:ext uri="{BB962C8B-B14F-4D97-AF65-F5344CB8AC3E}">
        <p14:creationId xmlns:p14="http://schemas.microsoft.com/office/powerpoint/2010/main" val="27438022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dans le dictionnaire de langue </a:t>
            </a:r>
            <a:r>
              <a:rPr lang="fr-CA" sz="2800" i="1" dirty="0"/>
              <a:t>PR 2022</a:t>
            </a:r>
            <a:br>
              <a:rPr lang="fr-CA" sz="2800" i="1" dirty="0"/>
            </a:br>
            <a:r>
              <a:rPr lang="fr-CA" sz="2800" dirty="0"/>
              <a:t>Définition</a:t>
            </a:r>
          </a:p>
        </p:txBody>
      </p:sp>
      <p:sp>
        <p:nvSpPr>
          <p:cNvPr id="3" name="Segnaposto contenuto 2"/>
          <p:cNvSpPr>
            <a:spLocks noGrp="1"/>
          </p:cNvSpPr>
          <p:nvPr>
            <p:ph idx="1"/>
          </p:nvPr>
        </p:nvSpPr>
        <p:spPr/>
        <p:txBody>
          <a:bodyPr>
            <a:normAutofit/>
          </a:bodyPr>
          <a:lstStyle/>
          <a:p>
            <a:pPr algn="just"/>
            <a:r>
              <a:rPr lang="it-IT" sz="2400" dirty="0"/>
              <a:t> 2  </a:t>
            </a:r>
            <a:r>
              <a:rPr lang="it-IT" sz="2400" dirty="0" err="1"/>
              <a:t>Cour</a:t>
            </a:r>
            <a:r>
              <a:rPr lang="it-IT" sz="2400" dirty="0"/>
              <a:t>. </a:t>
            </a:r>
            <a:r>
              <a:rPr lang="it-IT" sz="2400" dirty="0" err="1"/>
              <a:t>Traitement</a:t>
            </a:r>
            <a:r>
              <a:rPr lang="it-IT" sz="2400" dirty="0"/>
              <a:t> </a:t>
            </a:r>
            <a:r>
              <a:rPr lang="it-IT" sz="2400" dirty="0" err="1"/>
              <a:t>inégalitaire</a:t>
            </a:r>
            <a:r>
              <a:rPr lang="it-IT" sz="2400" dirty="0"/>
              <a:t> et </a:t>
            </a:r>
            <a:r>
              <a:rPr lang="it-IT" sz="2400" dirty="0" err="1"/>
              <a:t>différent</a:t>
            </a:r>
            <a:r>
              <a:rPr lang="it-IT" sz="2400" dirty="0"/>
              <a:t> </a:t>
            </a:r>
            <a:r>
              <a:rPr lang="it-IT" sz="2400" dirty="0" err="1"/>
              <a:t>appliqué</a:t>
            </a:r>
            <a:r>
              <a:rPr lang="it-IT" sz="2400" dirty="0"/>
              <a:t> à </a:t>
            </a:r>
            <a:r>
              <a:rPr lang="it-IT" sz="2400" dirty="0" err="1"/>
              <a:t>certaines</a:t>
            </a:r>
            <a:r>
              <a:rPr lang="it-IT" sz="2400" dirty="0"/>
              <a:t> </a:t>
            </a:r>
            <a:r>
              <a:rPr lang="it-IT" sz="2400" dirty="0" err="1"/>
              <a:t>personnes</a:t>
            </a:r>
            <a:r>
              <a:rPr lang="it-IT" sz="2400" dirty="0"/>
              <a:t> (</a:t>
            </a:r>
            <a:r>
              <a:rPr lang="it-IT" sz="2400" dirty="0" err="1"/>
              <a:t>notamment</a:t>
            </a:r>
            <a:r>
              <a:rPr lang="it-IT" sz="2400" dirty="0"/>
              <a:t> en </a:t>
            </a:r>
            <a:r>
              <a:rPr lang="it-IT" sz="2400" dirty="0" err="1"/>
              <a:t>raison</a:t>
            </a:r>
            <a:r>
              <a:rPr lang="it-IT" sz="2400" dirty="0"/>
              <a:t> de </a:t>
            </a:r>
            <a:r>
              <a:rPr lang="it-IT" sz="2400" dirty="0" err="1"/>
              <a:t>leur</a:t>
            </a:r>
            <a:r>
              <a:rPr lang="it-IT" sz="2400" dirty="0"/>
              <a:t> origine, </a:t>
            </a:r>
            <a:r>
              <a:rPr lang="it-IT" sz="2400" dirty="0" err="1"/>
              <a:t>leur</a:t>
            </a:r>
            <a:r>
              <a:rPr lang="it-IT" sz="2400" dirty="0"/>
              <a:t> </a:t>
            </a:r>
            <a:r>
              <a:rPr lang="it-IT" sz="2400" dirty="0" err="1"/>
              <a:t>sexe</a:t>
            </a:r>
            <a:r>
              <a:rPr lang="it-IT" sz="2400" dirty="0"/>
              <a:t>, </a:t>
            </a:r>
            <a:r>
              <a:rPr lang="it-IT" sz="2400" b="1" dirty="0" err="1"/>
              <a:t>leur</a:t>
            </a:r>
            <a:r>
              <a:rPr lang="it-IT" sz="2400" b="1" dirty="0"/>
              <a:t> </a:t>
            </a:r>
            <a:r>
              <a:rPr lang="it-IT" sz="2400" b="1" dirty="0" err="1"/>
              <a:t>âge</a:t>
            </a:r>
            <a:r>
              <a:rPr lang="it-IT" sz="2400" b="1" dirty="0"/>
              <a:t>, </a:t>
            </a:r>
            <a:r>
              <a:rPr lang="it-IT" sz="2400" dirty="0" err="1"/>
              <a:t>leurs</a:t>
            </a:r>
            <a:r>
              <a:rPr lang="it-IT" sz="2400" dirty="0"/>
              <a:t> </a:t>
            </a:r>
            <a:r>
              <a:rPr lang="it-IT" sz="2400" dirty="0" err="1"/>
              <a:t>croyances</a:t>
            </a:r>
            <a:r>
              <a:rPr lang="it-IT" sz="2400" dirty="0"/>
              <a:t> </a:t>
            </a:r>
            <a:r>
              <a:rPr lang="it-IT" sz="2400" dirty="0" err="1"/>
              <a:t>religieuses</a:t>
            </a:r>
            <a:r>
              <a:rPr lang="it-IT" sz="2400" dirty="0"/>
              <a:t>…).  </a:t>
            </a:r>
            <a:r>
              <a:rPr lang="it-IT" sz="2400" dirty="0" err="1">
                <a:solidFill>
                  <a:srgbClr val="FF0000"/>
                </a:solidFill>
              </a:rPr>
              <a:t>Absence</a:t>
            </a:r>
            <a:r>
              <a:rPr lang="it-IT" sz="2400" dirty="0">
                <a:solidFill>
                  <a:srgbClr val="FF0000"/>
                </a:solidFill>
              </a:rPr>
              <a:t> de la </a:t>
            </a:r>
            <a:r>
              <a:rPr lang="it-IT" sz="2400" dirty="0" err="1">
                <a:solidFill>
                  <a:srgbClr val="FF0000"/>
                </a:solidFill>
              </a:rPr>
              <a:t>discrimination</a:t>
            </a:r>
            <a:r>
              <a:rPr lang="it-IT" sz="2400" dirty="0">
                <a:solidFill>
                  <a:srgbClr val="FF0000"/>
                </a:solidFill>
              </a:rPr>
              <a:t> sociale</a:t>
            </a:r>
          </a:p>
          <a:p>
            <a:pPr algn="just"/>
            <a:endParaRPr lang="it-IT" sz="2400" dirty="0"/>
          </a:p>
          <a:p>
            <a:pPr algn="just"/>
            <a:r>
              <a:rPr lang="it-IT" sz="2400" dirty="0"/>
              <a:t>(</a:t>
            </a:r>
            <a:r>
              <a:rPr lang="it-IT" sz="2400" dirty="0" err="1"/>
              <a:t>calque</a:t>
            </a:r>
            <a:r>
              <a:rPr lang="it-IT" sz="2400" dirty="0"/>
              <a:t> de </a:t>
            </a:r>
            <a:r>
              <a:rPr lang="it-IT" sz="2400" dirty="0" err="1"/>
              <a:t>l'anglais</a:t>
            </a:r>
            <a:r>
              <a:rPr lang="it-IT" sz="2400" dirty="0"/>
              <a:t> </a:t>
            </a:r>
            <a:r>
              <a:rPr lang="it-IT" sz="2400" i="1" dirty="0"/>
              <a:t>positive </a:t>
            </a:r>
            <a:r>
              <a:rPr lang="it-IT" sz="2400" i="1" dirty="0" err="1"/>
              <a:t>discrimination</a:t>
            </a:r>
            <a:r>
              <a:rPr lang="it-IT" sz="2400" dirty="0"/>
              <a:t>) </a:t>
            </a:r>
            <a:r>
              <a:rPr lang="it-IT" sz="2400" i="1" dirty="0" err="1"/>
              <a:t>Discrimination</a:t>
            </a:r>
            <a:r>
              <a:rPr lang="it-IT" sz="2400" i="1" dirty="0"/>
              <a:t> positive</a:t>
            </a:r>
            <a:r>
              <a:rPr lang="it-IT" sz="2400" dirty="0"/>
              <a:t> : </a:t>
            </a:r>
            <a:r>
              <a:rPr lang="it-IT" sz="2400" dirty="0" err="1"/>
              <a:t>action</a:t>
            </a:r>
            <a:r>
              <a:rPr lang="it-IT" sz="2400" dirty="0"/>
              <a:t> </a:t>
            </a:r>
            <a:r>
              <a:rPr lang="it-IT" sz="2400" dirty="0" err="1"/>
              <a:t>visant</a:t>
            </a:r>
            <a:r>
              <a:rPr lang="it-IT" sz="2400" dirty="0"/>
              <a:t> à </a:t>
            </a:r>
            <a:r>
              <a:rPr lang="it-IT" sz="2400" dirty="0" err="1"/>
              <a:t>favoriser</a:t>
            </a:r>
            <a:r>
              <a:rPr lang="it-IT" sz="2400" dirty="0"/>
              <a:t> </a:t>
            </a:r>
            <a:r>
              <a:rPr lang="it-IT" sz="2400" dirty="0" err="1"/>
              <a:t>certains</a:t>
            </a:r>
            <a:r>
              <a:rPr lang="it-IT" sz="2400" dirty="0"/>
              <a:t> </a:t>
            </a:r>
            <a:r>
              <a:rPr lang="it-IT" sz="2400" dirty="0" err="1"/>
              <a:t>groupes</a:t>
            </a:r>
            <a:r>
              <a:rPr lang="it-IT" sz="2400" dirty="0"/>
              <a:t> </a:t>
            </a:r>
            <a:r>
              <a:rPr lang="it-IT" sz="2400" dirty="0" err="1"/>
              <a:t>sous-représentés</a:t>
            </a:r>
            <a:r>
              <a:rPr lang="it-IT" sz="2400" dirty="0"/>
              <a:t> </a:t>
            </a:r>
            <a:r>
              <a:rPr lang="it-IT" sz="2400" dirty="0" err="1"/>
              <a:t>afin</a:t>
            </a:r>
            <a:r>
              <a:rPr lang="it-IT" sz="2400" dirty="0"/>
              <a:t> de </a:t>
            </a:r>
            <a:r>
              <a:rPr lang="it-IT" sz="2400" dirty="0" err="1"/>
              <a:t>corriger</a:t>
            </a:r>
            <a:r>
              <a:rPr lang="it-IT" sz="2400" dirty="0"/>
              <a:t> </a:t>
            </a:r>
            <a:r>
              <a:rPr lang="it-IT" sz="2400" dirty="0" err="1"/>
              <a:t>les</a:t>
            </a:r>
            <a:r>
              <a:rPr lang="it-IT" sz="2400" dirty="0"/>
              <a:t> </a:t>
            </a:r>
            <a:r>
              <a:rPr lang="it-IT" sz="2400" dirty="0" err="1"/>
              <a:t>inégalités</a:t>
            </a:r>
            <a:r>
              <a:rPr lang="it-IT" sz="2400" dirty="0"/>
              <a:t>. </a:t>
            </a:r>
          </a:p>
          <a:p>
            <a:pPr algn="just"/>
            <a:r>
              <a:rPr lang="it-IT" sz="2400" dirty="0"/>
              <a:t>© 2022 </a:t>
            </a:r>
            <a:r>
              <a:rPr lang="it-IT" sz="2400" dirty="0" err="1"/>
              <a:t>Dictionnaires</a:t>
            </a:r>
            <a:r>
              <a:rPr lang="it-IT" sz="2400" dirty="0"/>
              <a:t> Le Robert - Le Petit Robert de la langue </a:t>
            </a:r>
            <a:r>
              <a:rPr lang="it-IT" sz="2400" dirty="0" err="1"/>
              <a:t>française</a:t>
            </a:r>
            <a:endParaRPr lang="it-IT" sz="2400" dirty="0"/>
          </a:p>
          <a:p>
            <a:r>
              <a:rPr lang="fr-CA" sz="2400" dirty="0"/>
              <a:t> </a:t>
            </a:r>
            <a:r>
              <a:rPr lang="fr-CA" sz="2400" i="1" dirty="0" err="1"/>
              <a:t>quote</a:t>
            </a:r>
            <a:r>
              <a:rPr lang="fr-CA" sz="2400" dirty="0"/>
              <a:t> rose en Italie</a:t>
            </a:r>
          </a:p>
        </p:txBody>
      </p:sp>
    </p:spTree>
    <p:extLst>
      <p:ext uri="{BB962C8B-B14F-4D97-AF65-F5344CB8AC3E}">
        <p14:creationId xmlns:p14="http://schemas.microsoft.com/office/powerpoint/2010/main" val="35343616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dans le dictionnaire de langue PR 2022</a:t>
            </a:r>
            <a:br>
              <a:rPr lang="fr-CA" sz="2800" dirty="0"/>
            </a:br>
            <a:r>
              <a:rPr lang="fr-CA" sz="2800" dirty="0"/>
              <a:t>Exemples</a:t>
            </a:r>
          </a:p>
        </p:txBody>
      </p:sp>
      <p:sp>
        <p:nvSpPr>
          <p:cNvPr id="3" name="Segnaposto contenuto 2"/>
          <p:cNvSpPr>
            <a:spLocks noGrp="1"/>
          </p:cNvSpPr>
          <p:nvPr>
            <p:ph idx="1"/>
          </p:nvPr>
        </p:nvSpPr>
        <p:spPr/>
        <p:txBody>
          <a:bodyPr>
            <a:normAutofit fontScale="92500"/>
          </a:bodyPr>
          <a:lstStyle/>
          <a:p>
            <a:pPr algn="just"/>
            <a:r>
              <a:rPr lang="it-IT" sz="2400" dirty="0"/>
              <a:t> </a:t>
            </a:r>
            <a:r>
              <a:rPr lang="it-IT" sz="2400" i="1" dirty="0" err="1"/>
              <a:t>Cette</a:t>
            </a:r>
            <a:r>
              <a:rPr lang="it-IT" sz="2400" i="1" dirty="0"/>
              <a:t> </a:t>
            </a:r>
            <a:r>
              <a:rPr lang="it-IT" sz="2400" i="1" dirty="0" err="1"/>
              <a:t>loi</a:t>
            </a:r>
            <a:r>
              <a:rPr lang="it-IT" sz="2400" i="1" dirty="0"/>
              <a:t> s'applique à </a:t>
            </a:r>
            <a:r>
              <a:rPr lang="it-IT" sz="2400" i="1" dirty="0" err="1"/>
              <a:t>tous</a:t>
            </a:r>
            <a:r>
              <a:rPr lang="it-IT" sz="2400" i="1" dirty="0"/>
              <a:t> sans </a:t>
            </a:r>
            <a:r>
              <a:rPr lang="it-IT" sz="2400" i="1" dirty="0" err="1"/>
              <a:t>discrimination</a:t>
            </a:r>
            <a:r>
              <a:rPr lang="it-IT" sz="2400" i="1" dirty="0"/>
              <a:t>, de façon </a:t>
            </a:r>
            <a:r>
              <a:rPr lang="it-IT" sz="2400" i="1" dirty="0" err="1"/>
              <a:t>égalitaire</a:t>
            </a:r>
            <a:r>
              <a:rPr lang="it-IT" sz="2400" dirty="0"/>
              <a:t>. ➙ </a:t>
            </a:r>
            <a:r>
              <a:rPr lang="it-IT" sz="2400" dirty="0" err="1"/>
              <a:t>distinction</a:t>
            </a:r>
            <a:r>
              <a:rPr lang="it-IT" sz="2400" dirty="0"/>
              <a:t>. </a:t>
            </a:r>
            <a:r>
              <a:rPr lang="it-IT" sz="2400" i="1" dirty="0" err="1"/>
              <a:t>Discrimination</a:t>
            </a:r>
            <a:r>
              <a:rPr lang="it-IT" sz="2400" i="1" dirty="0"/>
              <a:t> </a:t>
            </a:r>
            <a:r>
              <a:rPr lang="it-IT" sz="2400" i="1" dirty="0" err="1"/>
              <a:t>raciale</a:t>
            </a:r>
            <a:r>
              <a:rPr lang="it-IT" sz="2400" i="1" dirty="0"/>
              <a:t>. </a:t>
            </a:r>
            <a:r>
              <a:rPr lang="it-IT" sz="2400" dirty="0"/>
              <a:t>➙ </a:t>
            </a:r>
            <a:r>
              <a:rPr lang="it-IT" sz="2400" dirty="0" err="1"/>
              <a:t>racisme</a:t>
            </a:r>
            <a:r>
              <a:rPr lang="it-IT" sz="2400" dirty="0"/>
              <a:t>, </a:t>
            </a:r>
            <a:r>
              <a:rPr lang="it-IT" sz="2400" dirty="0" err="1"/>
              <a:t>ségrégation</a:t>
            </a:r>
            <a:r>
              <a:rPr lang="it-IT" sz="2400" dirty="0"/>
              <a:t> ; apartheid. </a:t>
            </a:r>
            <a:r>
              <a:rPr lang="it-IT" sz="2400" i="1" dirty="0" err="1"/>
              <a:t>Discrimination</a:t>
            </a:r>
            <a:r>
              <a:rPr lang="it-IT" sz="2400" i="1" dirty="0"/>
              <a:t> </a:t>
            </a:r>
            <a:r>
              <a:rPr lang="it-IT" sz="2400" i="1" dirty="0" err="1"/>
              <a:t>fondée</a:t>
            </a:r>
            <a:r>
              <a:rPr lang="it-IT" sz="2400" i="1" dirty="0"/>
              <a:t> </a:t>
            </a:r>
            <a:r>
              <a:rPr lang="it-IT" sz="2400" i="1" dirty="0" err="1"/>
              <a:t>sur</a:t>
            </a:r>
            <a:r>
              <a:rPr lang="it-IT" sz="2400" i="1" dirty="0"/>
              <a:t> l'</a:t>
            </a:r>
            <a:r>
              <a:rPr lang="it-IT" sz="2400" i="1" dirty="0" err="1"/>
              <a:t>âge</a:t>
            </a:r>
            <a:r>
              <a:rPr lang="it-IT" sz="2400" i="1" dirty="0"/>
              <a:t> </a:t>
            </a:r>
            <a:r>
              <a:rPr lang="it-IT" sz="2400" dirty="0"/>
              <a:t>(➙ </a:t>
            </a:r>
            <a:r>
              <a:rPr lang="it-IT" sz="2400" dirty="0" err="1"/>
              <a:t>âgisme</a:t>
            </a:r>
            <a:r>
              <a:rPr lang="it-IT" sz="2400" dirty="0"/>
              <a:t>, </a:t>
            </a:r>
            <a:r>
              <a:rPr lang="it-IT" sz="2400" dirty="0" err="1"/>
              <a:t>jeunisme</a:t>
            </a:r>
            <a:r>
              <a:rPr lang="it-IT" sz="2400" dirty="0"/>
              <a:t>), le </a:t>
            </a:r>
            <a:r>
              <a:rPr lang="it-IT" sz="2400" dirty="0" err="1"/>
              <a:t>poids</a:t>
            </a:r>
            <a:r>
              <a:rPr lang="it-IT" sz="2400" dirty="0"/>
              <a:t> (➙ </a:t>
            </a:r>
            <a:r>
              <a:rPr lang="it-IT" sz="2400" dirty="0" err="1"/>
              <a:t>grossophobie</a:t>
            </a:r>
            <a:r>
              <a:rPr lang="it-IT" sz="2400" dirty="0"/>
              <a:t>), </a:t>
            </a:r>
            <a:r>
              <a:rPr lang="it-IT" sz="2400" dirty="0" err="1"/>
              <a:t>l'accent</a:t>
            </a:r>
            <a:r>
              <a:rPr lang="it-IT" sz="2400" dirty="0"/>
              <a:t> (➙ </a:t>
            </a:r>
            <a:r>
              <a:rPr lang="it-IT" sz="2400" dirty="0" err="1"/>
              <a:t>glottophobie</a:t>
            </a:r>
            <a:r>
              <a:rPr lang="it-IT" sz="2400" dirty="0"/>
              <a:t>), l'</a:t>
            </a:r>
            <a:r>
              <a:rPr lang="it-IT" sz="2400" dirty="0" err="1"/>
              <a:t>orientation</a:t>
            </a:r>
            <a:r>
              <a:rPr lang="it-IT" sz="2400" dirty="0"/>
              <a:t> </a:t>
            </a:r>
            <a:r>
              <a:rPr lang="it-IT" sz="2400" dirty="0" err="1"/>
              <a:t>sexuelle</a:t>
            </a:r>
            <a:r>
              <a:rPr lang="it-IT" sz="2400" dirty="0"/>
              <a:t> (➙ </a:t>
            </a:r>
            <a:r>
              <a:rPr lang="it-IT" sz="2400" dirty="0" err="1"/>
              <a:t>homophobie</a:t>
            </a:r>
            <a:r>
              <a:rPr lang="it-IT" sz="2400" dirty="0"/>
              <a:t>, </a:t>
            </a:r>
            <a:r>
              <a:rPr lang="it-IT" sz="2400" dirty="0" err="1"/>
              <a:t>lesbophobie</a:t>
            </a:r>
            <a:r>
              <a:rPr lang="it-IT" sz="2400" dirty="0"/>
              <a:t>, </a:t>
            </a:r>
            <a:r>
              <a:rPr lang="it-IT" sz="2400" dirty="0" err="1"/>
              <a:t>transphobie</a:t>
            </a:r>
            <a:r>
              <a:rPr lang="it-IT" sz="2400" dirty="0"/>
              <a:t>), le handicap (➙ </a:t>
            </a:r>
            <a:r>
              <a:rPr lang="it-IT" sz="2400" dirty="0" err="1"/>
              <a:t>validisme</a:t>
            </a:r>
            <a:r>
              <a:rPr lang="it-IT" sz="2400" dirty="0"/>
              <a:t>), le </a:t>
            </a:r>
            <a:r>
              <a:rPr lang="it-IT" sz="2400" dirty="0" err="1"/>
              <a:t>sexe</a:t>
            </a:r>
            <a:r>
              <a:rPr lang="it-IT" sz="2400" dirty="0"/>
              <a:t> (➙ </a:t>
            </a:r>
            <a:r>
              <a:rPr lang="it-IT" sz="2400" dirty="0" err="1"/>
              <a:t>sexisme</a:t>
            </a:r>
            <a:r>
              <a:rPr lang="it-IT" sz="2400" dirty="0"/>
              <a:t>). </a:t>
            </a:r>
            <a:r>
              <a:rPr lang="it-IT" sz="2400" b="1" i="1" dirty="0" err="1"/>
              <a:t>Discrimination</a:t>
            </a:r>
            <a:r>
              <a:rPr lang="it-IT" sz="2400" b="1" i="1" dirty="0"/>
              <a:t> sociale</a:t>
            </a:r>
            <a:r>
              <a:rPr lang="it-IT" sz="2400" b="1" dirty="0"/>
              <a:t>. </a:t>
            </a:r>
            <a:r>
              <a:rPr lang="it-IT" sz="2400" dirty="0"/>
              <a:t>➙ </a:t>
            </a:r>
            <a:r>
              <a:rPr lang="it-IT" sz="2400" dirty="0" err="1"/>
              <a:t>stigmatisation</a:t>
            </a:r>
            <a:r>
              <a:rPr lang="it-IT" sz="2400" dirty="0"/>
              <a:t>. </a:t>
            </a:r>
            <a:r>
              <a:rPr lang="it-IT" sz="2400" i="1" dirty="0" err="1"/>
              <a:t>Discrimination</a:t>
            </a:r>
            <a:r>
              <a:rPr lang="it-IT" sz="2400" i="1" dirty="0"/>
              <a:t> à l'</a:t>
            </a:r>
            <a:r>
              <a:rPr lang="it-IT" sz="2400" i="1" dirty="0" err="1"/>
              <a:t>embauche</a:t>
            </a:r>
            <a:r>
              <a:rPr lang="it-IT" sz="2400" dirty="0"/>
              <a:t>.</a:t>
            </a:r>
          </a:p>
          <a:p>
            <a:pPr algn="just"/>
            <a:r>
              <a:rPr lang="it-IT" sz="2400" i="1" dirty="0"/>
              <a:t>« Je </a:t>
            </a:r>
            <a:r>
              <a:rPr lang="it-IT" sz="2400" i="1" dirty="0" err="1"/>
              <a:t>suis</a:t>
            </a:r>
            <a:r>
              <a:rPr lang="it-IT" sz="2400" i="1" dirty="0"/>
              <a:t> </a:t>
            </a:r>
            <a:r>
              <a:rPr lang="it-IT" sz="2400" i="1" dirty="0" err="1"/>
              <a:t>favorable</a:t>
            </a:r>
            <a:r>
              <a:rPr lang="it-IT" sz="2400" i="1" dirty="0"/>
              <a:t> à </a:t>
            </a:r>
            <a:r>
              <a:rPr lang="it-IT" sz="2400" i="1" dirty="0" err="1"/>
              <a:t>toutes</a:t>
            </a:r>
            <a:r>
              <a:rPr lang="it-IT" sz="2400" i="1" dirty="0"/>
              <a:t> </a:t>
            </a:r>
            <a:r>
              <a:rPr lang="it-IT" sz="2400" i="1" dirty="0" err="1"/>
              <a:t>les</a:t>
            </a:r>
            <a:r>
              <a:rPr lang="it-IT" sz="2400" i="1" dirty="0"/>
              <a:t> </a:t>
            </a:r>
            <a:r>
              <a:rPr lang="it-IT" sz="2400" i="1" dirty="0" err="1"/>
              <a:t>mesures</a:t>
            </a:r>
            <a:r>
              <a:rPr lang="it-IT" sz="2400" i="1" dirty="0"/>
              <a:t> de </a:t>
            </a:r>
            <a:r>
              <a:rPr lang="it-IT" sz="2400" i="1" dirty="0" err="1"/>
              <a:t>discrimination</a:t>
            </a:r>
            <a:r>
              <a:rPr lang="it-IT" sz="2400" i="1" dirty="0"/>
              <a:t> positive </a:t>
            </a:r>
            <a:r>
              <a:rPr lang="it-IT" sz="2400" i="1" dirty="0" err="1"/>
              <a:t>susceptibles</a:t>
            </a:r>
            <a:r>
              <a:rPr lang="it-IT" sz="2400" i="1" dirty="0"/>
              <a:t> de </a:t>
            </a:r>
            <a:r>
              <a:rPr lang="it-IT" sz="2400" i="1" dirty="0" err="1"/>
              <a:t>réduire</a:t>
            </a:r>
            <a:r>
              <a:rPr lang="it-IT" sz="2400" i="1" dirty="0"/>
              <a:t> </a:t>
            </a:r>
            <a:r>
              <a:rPr lang="it-IT" sz="2400" i="1" dirty="0" err="1"/>
              <a:t>les</a:t>
            </a:r>
            <a:r>
              <a:rPr lang="it-IT" sz="2400" i="1" dirty="0"/>
              <a:t> </a:t>
            </a:r>
            <a:r>
              <a:rPr lang="it-IT" sz="2400" i="1" dirty="0" err="1"/>
              <a:t>inégalités</a:t>
            </a:r>
            <a:r>
              <a:rPr lang="it-IT" sz="2400" i="1" dirty="0"/>
              <a:t> de chances, </a:t>
            </a:r>
            <a:r>
              <a:rPr lang="it-IT" sz="2400" i="1" dirty="0" err="1"/>
              <a:t>les</a:t>
            </a:r>
            <a:r>
              <a:rPr lang="it-IT" sz="2400" i="1" dirty="0"/>
              <a:t> </a:t>
            </a:r>
            <a:r>
              <a:rPr lang="it-IT" sz="2400" i="1" dirty="0" err="1"/>
              <a:t>inégalités</a:t>
            </a:r>
            <a:r>
              <a:rPr lang="it-IT" sz="2400" i="1" dirty="0"/>
              <a:t> </a:t>
            </a:r>
            <a:r>
              <a:rPr lang="it-IT" sz="2400" i="1" dirty="0" err="1"/>
              <a:t>sociales</a:t>
            </a:r>
            <a:r>
              <a:rPr lang="it-IT" sz="2400" i="1" dirty="0"/>
              <a:t>, </a:t>
            </a:r>
            <a:r>
              <a:rPr lang="it-IT" sz="2400" i="1" dirty="0" err="1"/>
              <a:t>les</a:t>
            </a:r>
            <a:r>
              <a:rPr lang="it-IT" sz="2400" i="1" dirty="0"/>
              <a:t> </a:t>
            </a:r>
            <a:r>
              <a:rPr lang="it-IT" sz="2400" i="1" dirty="0" err="1"/>
              <a:t>inégalités</a:t>
            </a:r>
            <a:r>
              <a:rPr lang="it-IT" sz="2400" i="1" dirty="0"/>
              <a:t> de </a:t>
            </a:r>
            <a:r>
              <a:rPr lang="it-IT" sz="2400" i="1" dirty="0" err="1"/>
              <a:t>rémunération</a:t>
            </a:r>
            <a:r>
              <a:rPr lang="it-IT" sz="2400" i="1" dirty="0"/>
              <a:t>, </a:t>
            </a:r>
            <a:r>
              <a:rPr lang="it-IT" sz="2400" i="1" dirty="0" err="1"/>
              <a:t>les</a:t>
            </a:r>
            <a:r>
              <a:rPr lang="it-IT" sz="2400" i="1" dirty="0"/>
              <a:t> </a:t>
            </a:r>
            <a:r>
              <a:rPr lang="it-IT" sz="2400" i="1" dirty="0" err="1"/>
              <a:t>inégalités</a:t>
            </a:r>
            <a:r>
              <a:rPr lang="it-IT" sz="2400" i="1" dirty="0"/>
              <a:t> de promotion dont </a:t>
            </a:r>
            <a:r>
              <a:rPr lang="it-IT" sz="2400" i="1" dirty="0" err="1"/>
              <a:t>souffrent</a:t>
            </a:r>
            <a:r>
              <a:rPr lang="it-IT" sz="2400" i="1" dirty="0"/>
              <a:t> </a:t>
            </a:r>
            <a:r>
              <a:rPr lang="it-IT" sz="2400" i="1" dirty="0" err="1"/>
              <a:t>encore</a:t>
            </a:r>
            <a:r>
              <a:rPr lang="it-IT" sz="2400" i="1" dirty="0"/>
              <a:t> </a:t>
            </a:r>
            <a:r>
              <a:rPr lang="it-IT" sz="2400" i="1" dirty="0" err="1"/>
              <a:t>les</a:t>
            </a:r>
            <a:r>
              <a:rPr lang="it-IT" sz="2400" i="1" dirty="0"/>
              <a:t> femmes »</a:t>
            </a:r>
            <a:r>
              <a:rPr lang="it-IT" sz="2400" dirty="0"/>
              <a:t> (S. </a:t>
            </a:r>
            <a:r>
              <a:rPr lang="it-IT" sz="2400" dirty="0" err="1"/>
              <a:t>Veil</a:t>
            </a:r>
            <a:r>
              <a:rPr lang="it-IT" sz="2400" dirty="0"/>
              <a:t>).</a:t>
            </a:r>
          </a:p>
          <a:p>
            <a:pPr marL="0" indent="0" algn="just">
              <a:buNone/>
            </a:pPr>
            <a:endParaRPr lang="it-IT" sz="2400" dirty="0"/>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r>
              <a:rPr lang="it-IT" sz="2400" dirty="0"/>
              <a:t>Fin 14 </a:t>
            </a:r>
            <a:r>
              <a:rPr lang="it-IT" sz="2400"/>
              <a:t>février</a:t>
            </a:r>
            <a:endParaRPr lang="it-IT" sz="2400" dirty="0"/>
          </a:p>
          <a:p>
            <a:endParaRPr lang="fr-CA" sz="2400" dirty="0"/>
          </a:p>
        </p:txBody>
      </p:sp>
    </p:spTree>
    <p:extLst>
      <p:ext uri="{BB962C8B-B14F-4D97-AF65-F5344CB8AC3E}">
        <p14:creationId xmlns:p14="http://schemas.microsoft.com/office/powerpoint/2010/main" val="2445634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br>
              <a:rPr lang="fr-CA" sz="2800" dirty="0"/>
            </a:br>
            <a:r>
              <a:rPr lang="it-IT" sz="2800" dirty="0" err="1"/>
              <a:t>Introduction</a:t>
            </a:r>
            <a:r>
              <a:rPr lang="it-IT" sz="2800" dirty="0"/>
              <a:t> de l’IVG* </a:t>
            </a:r>
            <a:r>
              <a:rPr lang="it-IT" sz="2800" dirty="0" err="1"/>
              <a:t>dans</a:t>
            </a:r>
            <a:r>
              <a:rPr lang="it-IT" sz="2800" dirty="0"/>
              <a:t> la </a:t>
            </a:r>
            <a:r>
              <a:rPr lang="it-IT" sz="2800" dirty="0" err="1"/>
              <a:t>Constitution</a:t>
            </a:r>
            <a:br>
              <a:rPr lang="it-IT" sz="2800" b="1" dirty="0"/>
            </a:br>
            <a:endParaRPr lang="fr-CA" sz="2800" dirty="0"/>
          </a:p>
        </p:txBody>
      </p:sp>
      <p:sp>
        <p:nvSpPr>
          <p:cNvPr id="3" name="Segnaposto contenuto 2"/>
          <p:cNvSpPr>
            <a:spLocks noGrp="1"/>
          </p:cNvSpPr>
          <p:nvPr>
            <p:ph idx="1"/>
          </p:nvPr>
        </p:nvSpPr>
        <p:spPr/>
        <p:txBody>
          <a:bodyPr>
            <a:normAutofit fontScale="55000" lnSpcReduction="20000"/>
          </a:bodyPr>
          <a:lstStyle/>
          <a:p>
            <a:pPr algn="just"/>
            <a:r>
              <a:rPr lang="fr-CA" sz="3800" dirty="0"/>
              <a:t>Selon un sondage </a:t>
            </a:r>
            <a:r>
              <a:rPr lang="fr-CA" sz="3800" dirty="0" err="1"/>
              <a:t>Ifop</a:t>
            </a:r>
            <a:r>
              <a:rPr lang="fr-CA" sz="3800" dirty="0"/>
              <a:t> pour la Fondation Jean-Jaurès, </a:t>
            </a:r>
            <a:r>
              <a:rPr lang="fr-CA" sz="3800" i="1" dirty="0"/>
              <a:t>«81% des Français sont favorables à l’inscription de l’accès à l’IVG dans la Constitution française</a:t>
            </a:r>
            <a:r>
              <a:rPr lang="fr-CA" sz="3800" dirty="0"/>
              <a:t>». </a:t>
            </a:r>
            <a:endParaRPr lang="fr-CA" sz="3800" b="1" dirty="0"/>
          </a:p>
          <a:p>
            <a:pPr algn="just"/>
            <a:r>
              <a:rPr lang="fr-CA" sz="3800" dirty="0"/>
              <a:t>Les députés votent la proposition LFI (la France insoumise) d’inscrire l’IVG dans la Constitution 24 novembre 2022 </a:t>
            </a:r>
          </a:p>
          <a:p>
            <a:pPr algn="just"/>
            <a:r>
              <a:rPr lang="fr-CA" sz="3800" dirty="0"/>
              <a:t>Le Sénat favorable à la "liberté" de recourir à l'IVG</a:t>
            </a:r>
            <a:r>
              <a:rPr lang="fr-CA" sz="3800" b="1" dirty="0"/>
              <a:t>.</a:t>
            </a:r>
            <a:r>
              <a:rPr lang="fr-CA" sz="3800" dirty="0"/>
              <a:t> Le Sénat, à majorité de droite, s'est prononcé, hier soir, par 166 voix contre 152, pour inscrire dans la Constitution la "liberté de la femme" de recourir à l'IVG, une formulation qui abandonne la notion de "droit" chère à la gauche. Le texte doit maintenant retourner à l'Assemblée nationale. </a:t>
            </a:r>
            <a:r>
              <a:rPr lang="fr-CA" sz="3800" i="1" dirty="0"/>
              <a:t>L’Express </a:t>
            </a:r>
            <a:r>
              <a:rPr lang="fr-CA" sz="3800" dirty="0"/>
              <a:t>2 février 2023</a:t>
            </a:r>
          </a:p>
          <a:p>
            <a:pPr algn="just"/>
            <a:endParaRPr lang="fr-CA" sz="3600" dirty="0"/>
          </a:p>
          <a:p>
            <a:pPr marL="0" indent="0" algn="just">
              <a:buNone/>
            </a:pPr>
            <a:r>
              <a:rPr lang="fr-CA" sz="3600" b="1" dirty="0"/>
              <a:t>La procédure sera encore longue et incertaine : 1. même texte Assemblée Nationale et Sénat 2. Référendum ou le gouvernement se saisit de la question, via un projet de loi constitutionnel. (Lorsque le texte émane de l'exécutif, le recours au référendum n'est plus obligatoire.)</a:t>
            </a:r>
          </a:p>
          <a:p>
            <a:pPr marL="0" indent="0" algn="just">
              <a:buNone/>
            </a:pPr>
            <a:endParaRPr lang="it-IT" sz="3100" b="1" dirty="0"/>
          </a:p>
          <a:p>
            <a:r>
              <a:rPr lang="it-IT" sz="3100" dirty="0"/>
              <a:t>IVG* : </a:t>
            </a:r>
            <a:r>
              <a:rPr lang="it-IT" sz="3100" dirty="0" err="1"/>
              <a:t>Intervention</a:t>
            </a:r>
            <a:r>
              <a:rPr lang="it-IT" sz="3100" dirty="0"/>
              <a:t> </a:t>
            </a:r>
            <a:r>
              <a:rPr lang="it-IT" sz="3100" dirty="0" err="1"/>
              <a:t>volontaire</a:t>
            </a:r>
            <a:r>
              <a:rPr lang="it-IT" sz="3100" dirty="0"/>
              <a:t> de </a:t>
            </a:r>
            <a:r>
              <a:rPr lang="it-IT" sz="3100" dirty="0" err="1"/>
              <a:t>grossesse</a:t>
            </a:r>
            <a:endParaRPr lang="fr-CA" sz="3100" dirty="0"/>
          </a:p>
          <a:p>
            <a:endParaRPr lang="fr-CA" sz="2400" dirty="0"/>
          </a:p>
        </p:txBody>
      </p:sp>
    </p:spTree>
    <p:extLst>
      <p:ext uri="{BB962C8B-B14F-4D97-AF65-F5344CB8AC3E}">
        <p14:creationId xmlns:p14="http://schemas.microsoft.com/office/powerpoint/2010/main" val="283557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à l’Assemblée Nationale</a:t>
            </a:r>
            <a:br>
              <a:rPr lang="fr-FR" sz="2800" dirty="0"/>
            </a:br>
            <a:endParaRPr lang="it-IT" sz="2800" dirty="0"/>
          </a:p>
        </p:txBody>
      </p:sp>
      <p:sp>
        <p:nvSpPr>
          <p:cNvPr id="3" name="Segnaposto contenuto 2"/>
          <p:cNvSpPr>
            <a:spLocks noGrp="1"/>
          </p:cNvSpPr>
          <p:nvPr>
            <p:ph idx="1"/>
          </p:nvPr>
        </p:nvSpPr>
        <p:spPr/>
        <p:txBody>
          <a:bodyPr>
            <a:normAutofit fontScale="92500"/>
          </a:bodyPr>
          <a:lstStyle/>
          <a:p>
            <a:pPr marL="0" indent="0" algn="just">
              <a:buNone/>
            </a:pPr>
            <a:r>
              <a:rPr lang="fr-FR" sz="2400" dirty="0"/>
              <a:t>Texte de proposition de loi constitutionnelle à l’Assemblée Nationale</a:t>
            </a:r>
          </a:p>
          <a:p>
            <a:r>
              <a:rPr lang="fr-FR" sz="2400" dirty="0"/>
              <a:t>Le titre VIII de la Constitution est complété par un article 66‑2 ainsi rédigé :</a:t>
            </a:r>
          </a:p>
          <a:p>
            <a:pPr algn="just"/>
            <a:r>
              <a:rPr lang="fr-FR" sz="2400" dirty="0"/>
              <a:t>« Art. 66‑2. – Nul ne peut porter atteinte au droit à l’interruption volontaire de grossesse et à la contraception. La loi garantit à toute personne qui en fait la demande l’accès libre et effectif à ces droits. »</a:t>
            </a:r>
          </a:p>
          <a:p>
            <a:pPr algn="just"/>
            <a:r>
              <a:rPr lang="fr-FR" sz="2400" dirty="0"/>
              <a:t>Texte adopté par l’Assemblée Nationale </a:t>
            </a:r>
            <a:r>
              <a:rPr lang="it-IT" sz="2400" dirty="0"/>
              <a:t>24 novembre 2022 </a:t>
            </a:r>
            <a:endParaRPr lang="fr-FR" sz="2400" dirty="0"/>
          </a:p>
          <a:p>
            <a:pPr algn="just"/>
            <a:r>
              <a:rPr lang="fr-FR" sz="2400" dirty="0"/>
              <a:t>« Art. 66‑2. – La loi garantit l’effectivité et l’égal accès </a:t>
            </a:r>
            <a:r>
              <a:rPr lang="fr-FR" sz="2400" b="1" dirty="0"/>
              <a:t>au droit </a:t>
            </a:r>
            <a:r>
              <a:rPr lang="fr-FR" sz="2400" dirty="0"/>
              <a:t>à l’interruption volontaire de grossesse. »</a:t>
            </a:r>
          </a:p>
          <a:p>
            <a:pPr algn="just"/>
            <a:endParaRPr lang="fr-FR" sz="2400" dirty="0"/>
          </a:p>
          <a:p>
            <a:pPr algn="just"/>
            <a:r>
              <a:rPr lang="fr-FR" sz="2400" dirty="0"/>
              <a:t>Le texte a été adopté par 337 voix contre 32 grâce une alliance inédite entre la gauche et la majorité, malgré l'obstruction d'une partie du RN et de quelques députés LR.</a:t>
            </a:r>
          </a:p>
          <a:p>
            <a:pPr algn="just"/>
            <a:endParaRPr lang="fr-FR" sz="2400" dirty="0"/>
          </a:p>
          <a:p>
            <a:endParaRPr lang="fr-FR" sz="2400" dirty="0"/>
          </a:p>
          <a:p>
            <a:endParaRPr lang="it-IT" sz="2400" dirty="0"/>
          </a:p>
        </p:txBody>
      </p:sp>
    </p:spTree>
    <p:extLst>
      <p:ext uri="{BB962C8B-B14F-4D97-AF65-F5344CB8AC3E}">
        <p14:creationId xmlns:p14="http://schemas.microsoft.com/office/powerpoint/2010/main" val="373476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Texte adopté par le Sénat</a:t>
            </a:r>
            <a:endParaRPr lang="it-IT" sz="2800" dirty="0"/>
          </a:p>
        </p:txBody>
      </p:sp>
      <p:sp>
        <p:nvSpPr>
          <p:cNvPr id="3" name="Segnaposto contenuto 2"/>
          <p:cNvSpPr>
            <a:spLocks noGrp="1"/>
          </p:cNvSpPr>
          <p:nvPr>
            <p:ph idx="1"/>
          </p:nvPr>
        </p:nvSpPr>
        <p:spPr/>
        <p:txBody>
          <a:bodyPr>
            <a:normAutofit/>
          </a:bodyPr>
          <a:lstStyle/>
          <a:p>
            <a:pPr marL="0" indent="0">
              <a:buNone/>
            </a:pPr>
            <a:endParaRPr lang="fr-FR" sz="2400" dirty="0"/>
          </a:p>
          <a:p>
            <a:r>
              <a:rPr lang="fr-FR" sz="2400" dirty="0"/>
              <a:t>Après le dix‑septième alinéa de l’article 34 de la Constitution, il est inséré un alinéa ainsi rédigé :</a:t>
            </a:r>
          </a:p>
          <a:p>
            <a:pPr marL="0" indent="0">
              <a:buNone/>
            </a:pPr>
            <a:endParaRPr lang="fr-FR" sz="2400" dirty="0"/>
          </a:p>
          <a:p>
            <a:r>
              <a:rPr lang="fr-FR" sz="2400" dirty="0"/>
              <a:t>« La loi détermine les conditions dans lesquelles s’exerce la </a:t>
            </a:r>
            <a:r>
              <a:rPr lang="fr-FR" sz="2400" b="1" dirty="0"/>
              <a:t>liberté de la femme </a:t>
            </a:r>
            <a:r>
              <a:rPr lang="fr-FR" sz="2400" dirty="0"/>
              <a:t>de mettre fin à sa grossesse. »</a:t>
            </a:r>
          </a:p>
          <a:p>
            <a:endParaRPr lang="fr-FR" sz="2400" dirty="0"/>
          </a:p>
          <a:p>
            <a:r>
              <a:rPr lang="fr-FR" sz="2400" dirty="0"/>
              <a:t>Cette formulation a été adoptée, par 166 voix contre 152.</a:t>
            </a:r>
          </a:p>
          <a:p>
            <a:endParaRPr lang="fr-FR" sz="2400" dirty="0"/>
          </a:p>
          <a:p>
            <a:endParaRPr lang="fr-FR" sz="2400" dirty="0"/>
          </a:p>
          <a:p>
            <a:endParaRPr lang="it-IT" sz="2400" dirty="0"/>
          </a:p>
        </p:txBody>
      </p:sp>
    </p:spTree>
    <p:extLst>
      <p:ext uri="{BB962C8B-B14F-4D97-AF65-F5344CB8AC3E}">
        <p14:creationId xmlns:p14="http://schemas.microsoft.com/office/powerpoint/2010/main" val="1112913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err="1"/>
              <a:t>Constitution</a:t>
            </a:r>
            <a:r>
              <a:rPr lang="it-IT" sz="2800" b="1" dirty="0"/>
              <a:t> V° </a:t>
            </a:r>
            <a:r>
              <a:rPr lang="it-IT" sz="2800" b="1" dirty="0" err="1"/>
              <a:t>République</a:t>
            </a:r>
            <a:r>
              <a:rPr lang="it-IT" sz="2800" b="1" dirty="0"/>
              <a:t> 1958</a:t>
            </a:r>
            <a:br>
              <a:rPr lang="it-IT" sz="2800" b="1" dirty="0"/>
            </a:br>
            <a:br>
              <a:rPr lang="it-IT" sz="2800" b="1" dirty="0"/>
            </a:br>
            <a:r>
              <a:rPr lang="it-IT" sz="2800" b="1" dirty="0" err="1"/>
              <a:t>Titre</a:t>
            </a:r>
            <a:r>
              <a:rPr lang="it-IT" sz="2800" b="1" dirty="0"/>
              <a:t> XVI - DE LA RÉVISION</a:t>
            </a:r>
            <a:br>
              <a:rPr lang="it-IT" sz="2800" b="1" dirty="0"/>
            </a:br>
            <a:r>
              <a:rPr lang="it-IT" sz="2800" b="1" dirty="0"/>
              <a:t>  (</a:t>
            </a:r>
            <a:r>
              <a:rPr lang="it-IT" sz="2800" b="1" dirty="0" err="1"/>
              <a:t>Rappel</a:t>
            </a:r>
            <a:r>
              <a:rPr lang="it-IT" sz="2800" b="1" dirty="0"/>
              <a:t>, vu en 1° </a:t>
            </a:r>
            <a:r>
              <a:rPr lang="it-IT" sz="2800" b="1" dirty="0" err="1"/>
              <a:t>année</a:t>
            </a:r>
            <a:r>
              <a:rPr lang="it-IT" sz="2800" b="1" dirty="0"/>
              <a:t>)</a:t>
            </a:r>
            <a:endParaRPr lang="fr-CA" sz="2800" dirty="0"/>
          </a:p>
        </p:txBody>
      </p:sp>
      <p:sp>
        <p:nvSpPr>
          <p:cNvPr id="3" name="Segnaposto contenuto 2"/>
          <p:cNvSpPr>
            <a:spLocks noGrp="1"/>
          </p:cNvSpPr>
          <p:nvPr>
            <p:ph idx="1"/>
          </p:nvPr>
        </p:nvSpPr>
        <p:spPr/>
        <p:txBody>
          <a:bodyPr>
            <a:normAutofit/>
          </a:bodyPr>
          <a:lstStyle/>
          <a:p>
            <a:r>
              <a:rPr lang="it-IT" sz="2000" b="1" dirty="0"/>
              <a:t>ARTICLE 89.</a:t>
            </a:r>
          </a:p>
          <a:p>
            <a:pPr algn="just"/>
            <a:r>
              <a:rPr lang="it-IT" sz="2000" dirty="0"/>
              <a:t>L'</a:t>
            </a:r>
            <a:r>
              <a:rPr lang="it-IT" sz="2000" dirty="0" err="1"/>
              <a:t>initiative</a:t>
            </a:r>
            <a:r>
              <a:rPr lang="it-IT" sz="2000" dirty="0"/>
              <a:t> de la </a:t>
            </a:r>
            <a:r>
              <a:rPr lang="it-IT" sz="2000" dirty="0" err="1"/>
              <a:t>révision</a:t>
            </a:r>
            <a:r>
              <a:rPr lang="it-IT" sz="2000" dirty="0"/>
              <a:t> de la </a:t>
            </a:r>
            <a:r>
              <a:rPr lang="it-IT" sz="2000" dirty="0" err="1"/>
              <a:t>Constitution</a:t>
            </a:r>
            <a:r>
              <a:rPr lang="it-IT" sz="2000" dirty="0"/>
              <a:t> </a:t>
            </a:r>
            <a:r>
              <a:rPr lang="it-IT" sz="2000" dirty="0" err="1"/>
              <a:t>appartient</a:t>
            </a:r>
            <a:r>
              <a:rPr lang="it-IT" sz="2000" dirty="0"/>
              <a:t> </a:t>
            </a:r>
            <a:r>
              <a:rPr lang="it-IT" sz="2000" dirty="0" err="1"/>
              <a:t>concurremment</a:t>
            </a:r>
            <a:r>
              <a:rPr lang="it-IT" sz="2000" dirty="0"/>
              <a:t> </a:t>
            </a:r>
            <a:r>
              <a:rPr lang="it-IT" sz="2000" dirty="0" err="1"/>
              <a:t>au</a:t>
            </a:r>
            <a:r>
              <a:rPr lang="it-IT" sz="2000" dirty="0"/>
              <a:t> </a:t>
            </a:r>
            <a:r>
              <a:rPr lang="it-IT" sz="2000" dirty="0" err="1"/>
              <a:t>Président</a:t>
            </a:r>
            <a:r>
              <a:rPr lang="it-IT" sz="2000" dirty="0"/>
              <a:t> de la </a:t>
            </a:r>
            <a:r>
              <a:rPr lang="it-IT" sz="2000" dirty="0" err="1"/>
              <a:t>République</a:t>
            </a:r>
            <a:r>
              <a:rPr lang="it-IT" sz="2000" dirty="0"/>
              <a:t> </a:t>
            </a:r>
            <a:r>
              <a:rPr lang="it-IT" sz="2000" dirty="0" err="1"/>
              <a:t>sur</a:t>
            </a:r>
            <a:r>
              <a:rPr lang="it-IT" sz="2000" dirty="0"/>
              <a:t> </a:t>
            </a:r>
            <a:r>
              <a:rPr lang="it-IT" sz="2000" dirty="0" err="1"/>
              <a:t>proposition</a:t>
            </a:r>
            <a:r>
              <a:rPr lang="it-IT" sz="2000" dirty="0"/>
              <a:t> </a:t>
            </a:r>
            <a:r>
              <a:rPr lang="it-IT" sz="2000" dirty="0" err="1"/>
              <a:t>du</a:t>
            </a:r>
            <a:r>
              <a:rPr lang="it-IT" sz="2000" dirty="0"/>
              <a:t> Premier ministre et </a:t>
            </a:r>
            <a:r>
              <a:rPr lang="it-IT" sz="2000" dirty="0" err="1"/>
              <a:t>aux</a:t>
            </a:r>
            <a:r>
              <a:rPr lang="it-IT" sz="2000" dirty="0"/>
              <a:t> </a:t>
            </a:r>
            <a:r>
              <a:rPr lang="it-IT" sz="2000" dirty="0" err="1"/>
              <a:t>membres</a:t>
            </a:r>
            <a:r>
              <a:rPr lang="it-IT" sz="2000" dirty="0"/>
              <a:t> </a:t>
            </a:r>
            <a:r>
              <a:rPr lang="it-IT" sz="2000" dirty="0" err="1"/>
              <a:t>du</a:t>
            </a:r>
            <a:r>
              <a:rPr lang="it-IT" sz="2000" dirty="0"/>
              <a:t> </a:t>
            </a:r>
            <a:r>
              <a:rPr lang="it-IT" sz="2000" dirty="0" err="1"/>
              <a:t>Parlement</a:t>
            </a:r>
            <a:r>
              <a:rPr lang="it-IT" sz="2000" dirty="0"/>
              <a:t>.</a:t>
            </a:r>
          </a:p>
          <a:p>
            <a:pPr algn="just"/>
            <a:r>
              <a:rPr lang="it-IT" sz="2000" dirty="0"/>
              <a:t>Le </a:t>
            </a:r>
            <a:r>
              <a:rPr lang="it-IT" sz="2000" dirty="0" err="1"/>
              <a:t>projet</a:t>
            </a:r>
            <a:r>
              <a:rPr lang="it-IT" sz="2000" dirty="0"/>
              <a:t> </a:t>
            </a:r>
            <a:r>
              <a:rPr lang="it-IT" sz="2000" dirty="0" err="1"/>
              <a:t>ou</a:t>
            </a:r>
            <a:r>
              <a:rPr lang="it-IT" sz="2000" dirty="0"/>
              <a:t> la </a:t>
            </a:r>
            <a:r>
              <a:rPr lang="it-IT" sz="2000" dirty="0" err="1"/>
              <a:t>proposition</a:t>
            </a:r>
            <a:r>
              <a:rPr lang="it-IT" sz="2000" dirty="0"/>
              <a:t> de </a:t>
            </a:r>
            <a:r>
              <a:rPr lang="it-IT" sz="2000" dirty="0" err="1"/>
              <a:t>révision</a:t>
            </a:r>
            <a:r>
              <a:rPr lang="it-IT" sz="2000" dirty="0"/>
              <a:t> </a:t>
            </a:r>
            <a:r>
              <a:rPr lang="it-IT" sz="2000" dirty="0" err="1"/>
              <a:t>doit</a:t>
            </a:r>
            <a:r>
              <a:rPr lang="it-IT" sz="2000" dirty="0"/>
              <a:t> </a:t>
            </a:r>
            <a:r>
              <a:rPr lang="it-IT" sz="2000" dirty="0" err="1"/>
              <a:t>être</a:t>
            </a:r>
            <a:r>
              <a:rPr lang="it-IT" sz="2000" dirty="0"/>
              <a:t> </a:t>
            </a:r>
            <a:r>
              <a:rPr lang="it-IT" sz="2000" dirty="0" err="1"/>
              <a:t>examiné</a:t>
            </a:r>
            <a:r>
              <a:rPr lang="it-IT" sz="2000" dirty="0"/>
              <a:t> </a:t>
            </a:r>
            <a:r>
              <a:rPr lang="it-IT" sz="2000" dirty="0" err="1"/>
              <a:t>dans</a:t>
            </a:r>
            <a:r>
              <a:rPr lang="it-IT" sz="2000" dirty="0"/>
              <a:t> </a:t>
            </a:r>
            <a:r>
              <a:rPr lang="it-IT" sz="2000" dirty="0" err="1"/>
              <a:t>les</a:t>
            </a:r>
            <a:r>
              <a:rPr lang="it-IT" sz="2000" dirty="0"/>
              <a:t> </a:t>
            </a:r>
            <a:r>
              <a:rPr lang="it-IT" sz="2000" dirty="0" err="1"/>
              <a:t>conditions</a:t>
            </a:r>
            <a:r>
              <a:rPr lang="it-IT" sz="2000" dirty="0"/>
              <a:t> de </a:t>
            </a:r>
            <a:r>
              <a:rPr lang="it-IT" sz="2000" dirty="0" err="1"/>
              <a:t>délai</a:t>
            </a:r>
            <a:r>
              <a:rPr lang="it-IT" sz="2000" dirty="0"/>
              <a:t> </a:t>
            </a:r>
            <a:r>
              <a:rPr lang="it-IT" sz="2000" dirty="0" err="1"/>
              <a:t>fixées</a:t>
            </a:r>
            <a:r>
              <a:rPr lang="it-IT" sz="2000" dirty="0"/>
              <a:t> </a:t>
            </a:r>
            <a:r>
              <a:rPr lang="it-IT" sz="2000" dirty="0" err="1"/>
              <a:t>au</a:t>
            </a:r>
            <a:r>
              <a:rPr lang="it-IT" sz="2000" dirty="0"/>
              <a:t> </a:t>
            </a:r>
            <a:r>
              <a:rPr lang="it-IT" sz="2000" dirty="0" err="1"/>
              <a:t>troisième</a:t>
            </a:r>
            <a:r>
              <a:rPr lang="it-IT" sz="2000" dirty="0"/>
              <a:t> </a:t>
            </a:r>
            <a:r>
              <a:rPr lang="it-IT" sz="2000" dirty="0" err="1"/>
              <a:t>alinéa</a:t>
            </a:r>
            <a:r>
              <a:rPr lang="it-IT" sz="2000" dirty="0"/>
              <a:t> de </a:t>
            </a:r>
            <a:r>
              <a:rPr lang="it-IT" sz="2000" b="1" dirty="0"/>
              <a:t>l'</a:t>
            </a:r>
            <a:r>
              <a:rPr lang="it-IT" sz="2000" b="1" dirty="0" err="1"/>
              <a:t>article</a:t>
            </a:r>
            <a:r>
              <a:rPr lang="it-IT" sz="2000" b="1" dirty="0"/>
              <a:t> 42 </a:t>
            </a:r>
            <a:r>
              <a:rPr lang="it-IT" sz="2000" dirty="0"/>
              <a:t>et </a:t>
            </a:r>
            <a:r>
              <a:rPr lang="it-IT" sz="2000" b="1" dirty="0" err="1"/>
              <a:t>voté</a:t>
            </a:r>
            <a:r>
              <a:rPr lang="it-IT" sz="2000" b="1" dirty="0"/>
              <a:t> par </a:t>
            </a:r>
            <a:r>
              <a:rPr lang="it-IT" sz="2000" b="1" dirty="0" err="1"/>
              <a:t>les</a:t>
            </a:r>
            <a:r>
              <a:rPr lang="it-IT" sz="2000" b="1" dirty="0"/>
              <a:t> </a:t>
            </a:r>
            <a:r>
              <a:rPr lang="it-IT" sz="2000" b="1" dirty="0" err="1"/>
              <a:t>deux</a:t>
            </a:r>
            <a:r>
              <a:rPr lang="it-IT" sz="2000" b="1" dirty="0"/>
              <a:t> </a:t>
            </a:r>
            <a:r>
              <a:rPr lang="it-IT" sz="2000" b="1" dirty="0" err="1"/>
              <a:t>assemblées</a:t>
            </a:r>
            <a:r>
              <a:rPr lang="it-IT" sz="2000" b="1" dirty="0"/>
              <a:t> en </a:t>
            </a:r>
            <a:r>
              <a:rPr lang="it-IT" sz="2000" b="1" dirty="0" err="1"/>
              <a:t>termes</a:t>
            </a:r>
            <a:r>
              <a:rPr lang="it-IT" sz="2000" b="1" dirty="0"/>
              <a:t> </a:t>
            </a:r>
            <a:r>
              <a:rPr lang="it-IT" sz="2000" b="1" dirty="0" err="1"/>
              <a:t>identiques</a:t>
            </a:r>
            <a:r>
              <a:rPr lang="it-IT" sz="2000" dirty="0"/>
              <a:t>. La </a:t>
            </a:r>
            <a:r>
              <a:rPr lang="it-IT" sz="2000" dirty="0" err="1"/>
              <a:t>révision</a:t>
            </a:r>
            <a:r>
              <a:rPr lang="it-IT" sz="2000" dirty="0"/>
              <a:t> est </a:t>
            </a:r>
            <a:r>
              <a:rPr lang="it-IT" sz="2000" dirty="0" err="1"/>
              <a:t>définitive</a:t>
            </a:r>
            <a:r>
              <a:rPr lang="it-IT" sz="2000" dirty="0"/>
              <a:t> </a:t>
            </a:r>
            <a:r>
              <a:rPr lang="it-IT" sz="2000" dirty="0" err="1"/>
              <a:t>après</a:t>
            </a:r>
            <a:r>
              <a:rPr lang="it-IT" sz="2000" dirty="0"/>
              <a:t> </a:t>
            </a:r>
            <a:r>
              <a:rPr lang="it-IT" sz="2000" dirty="0" err="1"/>
              <a:t>avoir</a:t>
            </a:r>
            <a:r>
              <a:rPr lang="it-IT" sz="2000" dirty="0"/>
              <a:t> </a:t>
            </a:r>
            <a:r>
              <a:rPr lang="it-IT" sz="2000" dirty="0" err="1"/>
              <a:t>été</a:t>
            </a:r>
            <a:r>
              <a:rPr lang="it-IT" sz="2000" dirty="0"/>
              <a:t> </a:t>
            </a:r>
            <a:r>
              <a:rPr lang="it-IT" sz="2000" dirty="0" err="1"/>
              <a:t>approuvée</a:t>
            </a:r>
            <a:r>
              <a:rPr lang="it-IT" sz="2000" dirty="0"/>
              <a:t> </a:t>
            </a:r>
            <a:r>
              <a:rPr lang="it-IT" sz="2000" b="1" dirty="0"/>
              <a:t>par </a:t>
            </a:r>
            <a:r>
              <a:rPr lang="it-IT" sz="2000" b="1" dirty="0" err="1"/>
              <a:t>référendum</a:t>
            </a:r>
            <a:r>
              <a:rPr lang="it-IT" sz="2000" b="1" dirty="0"/>
              <a:t>.</a:t>
            </a:r>
          </a:p>
          <a:p>
            <a:pPr algn="just"/>
            <a:r>
              <a:rPr lang="it-IT" sz="2000" dirty="0" err="1"/>
              <a:t>Toutefois</a:t>
            </a:r>
            <a:r>
              <a:rPr lang="it-IT" sz="2000" dirty="0"/>
              <a:t>, le </a:t>
            </a:r>
            <a:r>
              <a:rPr lang="it-IT" sz="2000" dirty="0" err="1"/>
              <a:t>projet</a:t>
            </a:r>
            <a:r>
              <a:rPr lang="it-IT" sz="2000" dirty="0"/>
              <a:t> de </a:t>
            </a:r>
            <a:r>
              <a:rPr lang="it-IT" sz="2000" dirty="0" err="1"/>
              <a:t>révision</a:t>
            </a:r>
            <a:r>
              <a:rPr lang="it-IT" sz="2000" dirty="0"/>
              <a:t> n'est </a:t>
            </a:r>
            <a:r>
              <a:rPr lang="it-IT" sz="2000" dirty="0" err="1"/>
              <a:t>pas</a:t>
            </a:r>
            <a:r>
              <a:rPr lang="it-IT" sz="2000" dirty="0"/>
              <a:t> </a:t>
            </a:r>
            <a:r>
              <a:rPr lang="it-IT" sz="2000" dirty="0" err="1"/>
              <a:t>présenté</a:t>
            </a:r>
            <a:r>
              <a:rPr lang="it-IT" sz="2000" dirty="0"/>
              <a:t> </a:t>
            </a:r>
            <a:r>
              <a:rPr lang="it-IT" sz="2000" dirty="0" err="1"/>
              <a:t>au</a:t>
            </a:r>
            <a:r>
              <a:rPr lang="it-IT" sz="2000" dirty="0"/>
              <a:t> </a:t>
            </a:r>
            <a:r>
              <a:rPr lang="it-IT" sz="2000" dirty="0" err="1"/>
              <a:t>référendum</a:t>
            </a:r>
            <a:r>
              <a:rPr lang="it-IT" sz="2000" dirty="0"/>
              <a:t> </a:t>
            </a:r>
            <a:r>
              <a:rPr lang="it-IT" sz="2000" dirty="0" err="1"/>
              <a:t>lorsque</a:t>
            </a:r>
            <a:r>
              <a:rPr lang="it-IT" sz="2000" dirty="0"/>
              <a:t> le </a:t>
            </a:r>
            <a:r>
              <a:rPr lang="it-IT" sz="2000" dirty="0" err="1"/>
              <a:t>Président</a:t>
            </a:r>
            <a:r>
              <a:rPr lang="it-IT" sz="2000" dirty="0"/>
              <a:t> de la </a:t>
            </a:r>
            <a:r>
              <a:rPr lang="it-IT" sz="2000" dirty="0" err="1"/>
              <a:t>République</a:t>
            </a:r>
            <a:r>
              <a:rPr lang="it-IT" sz="2000" dirty="0"/>
              <a:t> </a:t>
            </a:r>
            <a:r>
              <a:rPr lang="it-IT" sz="2000" dirty="0" err="1"/>
              <a:t>décide</a:t>
            </a:r>
            <a:r>
              <a:rPr lang="it-IT" sz="2000" dirty="0"/>
              <a:t> de le </a:t>
            </a:r>
            <a:r>
              <a:rPr lang="it-IT" sz="2000" dirty="0" err="1"/>
              <a:t>soumettre</a:t>
            </a:r>
            <a:r>
              <a:rPr lang="it-IT" sz="2000" dirty="0"/>
              <a:t> </a:t>
            </a:r>
            <a:r>
              <a:rPr lang="it-IT" sz="2000" dirty="0" err="1"/>
              <a:t>au</a:t>
            </a:r>
            <a:r>
              <a:rPr lang="it-IT" sz="2000" dirty="0"/>
              <a:t> </a:t>
            </a:r>
            <a:r>
              <a:rPr lang="it-IT" sz="2000" dirty="0" err="1"/>
              <a:t>Parlement</a:t>
            </a:r>
            <a:r>
              <a:rPr lang="it-IT" sz="2000" dirty="0"/>
              <a:t> </a:t>
            </a:r>
            <a:r>
              <a:rPr lang="it-IT" sz="2000" dirty="0" err="1"/>
              <a:t>convoqué</a:t>
            </a:r>
            <a:r>
              <a:rPr lang="it-IT" sz="2000" dirty="0"/>
              <a:t> en </a:t>
            </a:r>
            <a:r>
              <a:rPr lang="it-IT" sz="2000" b="1" dirty="0" err="1"/>
              <a:t>Congrès</a:t>
            </a:r>
            <a:r>
              <a:rPr lang="it-IT" sz="2000" b="1" dirty="0"/>
              <a:t> </a:t>
            </a:r>
            <a:r>
              <a:rPr lang="it-IT" sz="2000" dirty="0"/>
              <a:t>; </a:t>
            </a:r>
            <a:r>
              <a:rPr lang="it-IT" sz="2000" dirty="0" err="1"/>
              <a:t>dans</a:t>
            </a:r>
            <a:r>
              <a:rPr lang="it-IT" sz="2000" dirty="0"/>
              <a:t> ce </a:t>
            </a:r>
            <a:r>
              <a:rPr lang="it-IT" sz="2000" dirty="0" err="1"/>
              <a:t>cas</a:t>
            </a:r>
            <a:r>
              <a:rPr lang="it-IT" sz="2000" dirty="0"/>
              <a:t>, le </a:t>
            </a:r>
            <a:r>
              <a:rPr lang="it-IT" sz="2000" dirty="0" err="1"/>
              <a:t>projet</a:t>
            </a:r>
            <a:r>
              <a:rPr lang="it-IT" sz="2000" dirty="0"/>
              <a:t> de </a:t>
            </a:r>
            <a:r>
              <a:rPr lang="it-IT" sz="2000" dirty="0" err="1"/>
              <a:t>révision</a:t>
            </a:r>
            <a:r>
              <a:rPr lang="it-IT" sz="2000" dirty="0"/>
              <a:t> n'est </a:t>
            </a:r>
            <a:r>
              <a:rPr lang="it-IT" sz="2000" dirty="0" err="1"/>
              <a:t>approuvé</a:t>
            </a:r>
            <a:r>
              <a:rPr lang="it-IT" sz="2000" dirty="0"/>
              <a:t> </a:t>
            </a:r>
            <a:r>
              <a:rPr lang="it-IT" sz="2000" dirty="0" err="1"/>
              <a:t>que</a:t>
            </a:r>
            <a:r>
              <a:rPr lang="it-IT" sz="2000" dirty="0"/>
              <a:t> </a:t>
            </a:r>
            <a:r>
              <a:rPr lang="it-IT" sz="2000" dirty="0" err="1"/>
              <a:t>s'il</a:t>
            </a:r>
            <a:r>
              <a:rPr lang="it-IT" sz="2000" dirty="0"/>
              <a:t> </a:t>
            </a:r>
            <a:r>
              <a:rPr lang="it-IT" sz="2000" dirty="0" err="1"/>
              <a:t>réunit</a:t>
            </a:r>
            <a:r>
              <a:rPr lang="it-IT" sz="2000" dirty="0"/>
              <a:t> </a:t>
            </a:r>
            <a:r>
              <a:rPr lang="it-IT" sz="2000" b="1" dirty="0"/>
              <a:t>la </a:t>
            </a:r>
            <a:r>
              <a:rPr lang="it-IT" sz="2000" b="1" dirty="0" err="1"/>
              <a:t>majorité</a:t>
            </a:r>
            <a:r>
              <a:rPr lang="it-IT" sz="2000" b="1" dirty="0"/>
              <a:t> </a:t>
            </a:r>
            <a:r>
              <a:rPr lang="it-IT" sz="2000" b="1" dirty="0" err="1"/>
              <a:t>des</a:t>
            </a:r>
            <a:r>
              <a:rPr lang="it-IT" sz="2000" b="1" dirty="0"/>
              <a:t> </a:t>
            </a:r>
            <a:r>
              <a:rPr lang="it-IT" sz="2000" b="1" dirty="0" err="1"/>
              <a:t>trois</a:t>
            </a:r>
            <a:r>
              <a:rPr lang="it-IT" sz="2000" b="1" dirty="0"/>
              <a:t> </a:t>
            </a:r>
            <a:r>
              <a:rPr lang="it-IT" sz="2000" b="1" dirty="0" err="1"/>
              <a:t>cinquièmes</a:t>
            </a:r>
            <a:r>
              <a:rPr lang="it-IT" sz="2000" b="1" dirty="0"/>
              <a:t> </a:t>
            </a:r>
            <a:r>
              <a:rPr lang="it-IT" sz="2000" b="1" dirty="0" err="1"/>
              <a:t>des</a:t>
            </a:r>
            <a:r>
              <a:rPr lang="it-IT" sz="2000" b="1" dirty="0"/>
              <a:t> </a:t>
            </a:r>
            <a:r>
              <a:rPr lang="it-IT" sz="2000" b="1" dirty="0" err="1"/>
              <a:t>suffrages</a:t>
            </a:r>
            <a:r>
              <a:rPr lang="it-IT" sz="2000" b="1" dirty="0"/>
              <a:t> </a:t>
            </a:r>
            <a:r>
              <a:rPr lang="it-IT" sz="2000" b="1" dirty="0" err="1"/>
              <a:t>exprimés</a:t>
            </a:r>
            <a:r>
              <a:rPr lang="it-IT" sz="2000" dirty="0"/>
              <a:t>. Le bureau </a:t>
            </a:r>
            <a:r>
              <a:rPr lang="it-IT" sz="2000" dirty="0" err="1"/>
              <a:t>du</a:t>
            </a:r>
            <a:r>
              <a:rPr lang="it-IT" sz="2000" dirty="0"/>
              <a:t> </a:t>
            </a:r>
            <a:r>
              <a:rPr lang="it-IT" sz="2000" dirty="0" err="1"/>
              <a:t>Congrès</a:t>
            </a:r>
            <a:r>
              <a:rPr lang="it-IT" sz="2000" dirty="0"/>
              <a:t> est </a:t>
            </a:r>
            <a:r>
              <a:rPr lang="it-IT" sz="2000" dirty="0" err="1"/>
              <a:t>celui</a:t>
            </a:r>
            <a:r>
              <a:rPr lang="it-IT" sz="2000" dirty="0"/>
              <a:t> de l'</a:t>
            </a:r>
            <a:r>
              <a:rPr lang="it-IT" sz="2000" dirty="0" err="1"/>
              <a:t>Assemblée</a:t>
            </a:r>
            <a:r>
              <a:rPr lang="it-IT" sz="2000" dirty="0"/>
              <a:t> </a:t>
            </a:r>
            <a:r>
              <a:rPr lang="it-IT" sz="2000" dirty="0" err="1"/>
              <a:t>nationale</a:t>
            </a:r>
            <a:r>
              <a:rPr lang="it-IT" sz="2000" dirty="0"/>
              <a:t>.</a:t>
            </a:r>
          </a:p>
          <a:p>
            <a:pPr algn="just"/>
            <a:r>
              <a:rPr lang="it-IT" sz="2000" dirty="0" err="1"/>
              <a:t>Aucune</a:t>
            </a:r>
            <a:r>
              <a:rPr lang="it-IT" sz="2000" dirty="0"/>
              <a:t> </a:t>
            </a:r>
            <a:r>
              <a:rPr lang="it-IT" sz="2000" dirty="0" err="1"/>
              <a:t>procédure</a:t>
            </a:r>
            <a:r>
              <a:rPr lang="it-IT" sz="2000" dirty="0"/>
              <a:t> de </a:t>
            </a:r>
            <a:r>
              <a:rPr lang="it-IT" sz="2000" dirty="0" err="1"/>
              <a:t>révision</a:t>
            </a:r>
            <a:r>
              <a:rPr lang="it-IT" sz="2000" dirty="0"/>
              <a:t> ne </a:t>
            </a:r>
            <a:r>
              <a:rPr lang="it-IT" sz="2000" dirty="0" err="1"/>
              <a:t>peut</a:t>
            </a:r>
            <a:r>
              <a:rPr lang="it-IT" sz="2000" dirty="0"/>
              <a:t> </a:t>
            </a:r>
            <a:r>
              <a:rPr lang="it-IT" sz="2000" dirty="0" err="1"/>
              <a:t>être</a:t>
            </a:r>
            <a:r>
              <a:rPr lang="it-IT" sz="2000" dirty="0"/>
              <a:t> </a:t>
            </a:r>
            <a:r>
              <a:rPr lang="it-IT" sz="2000" dirty="0" err="1"/>
              <a:t>engagée</a:t>
            </a:r>
            <a:r>
              <a:rPr lang="it-IT" sz="2000" dirty="0"/>
              <a:t> </a:t>
            </a:r>
            <a:r>
              <a:rPr lang="it-IT" sz="2000" dirty="0" err="1"/>
              <a:t>ou</a:t>
            </a:r>
            <a:r>
              <a:rPr lang="it-IT" sz="2000" dirty="0"/>
              <a:t> </a:t>
            </a:r>
            <a:r>
              <a:rPr lang="it-IT" sz="2000" dirty="0" err="1"/>
              <a:t>poursuivie</a:t>
            </a:r>
            <a:r>
              <a:rPr lang="it-IT" sz="2000" dirty="0"/>
              <a:t> </a:t>
            </a:r>
            <a:r>
              <a:rPr lang="it-IT" sz="2000" dirty="0" err="1"/>
              <a:t>lorsqu'il</a:t>
            </a:r>
            <a:r>
              <a:rPr lang="it-IT" sz="2000" dirty="0"/>
              <a:t> est </a:t>
            </a:r>
            <a:r>
              <a:rPr lang="it-IT" sz="2000" dirty="0" err="1"/>
              <a:t>porté</a:t>
            </a:r>
            <a:r>
              <a:rPr lang="it-IT" sz="2000" dirty="0"/>
              <a:t> </a:t>
            </a:r>
            <a:r>
              <a:rPr lang="it-IT" sz="2000" dirty="0" err="1"/>
              <a:t>atteinte</a:t>
            </a:r>
            <a:r>
              <a:rPr lang="it-IT" sz="2000" dirty="0"/>
              <a:t> à l'</a:t>
            </a:r>
            <a:r>
              <a:rPr lang="it-IT" sz="2000" dirty="0" err="1"/>
              <a:t>intégrité</a:t>
            </a:r>
            <a:r>
              <a:rPr lang="it-IT" sz="2000" dirty="0"/>
              <a:t> </a:t>
            </a:r>
            <a:r>
              <a:rPr lang="it-IT" sz="2000" dirty="0" err="1"/>
              <a:t>du</a:t>
            </a:r>
            <a:r>
              <a:rPr lang="it-IT" sz="2000" dirty="0"/>
              <a:t> </a:t>
            </a:r>
            <a:r>
              <a:rPr lang="it-IT" sz="2000" dirty="0" err="1"/>
              <a:t>territoire</a:t>
            </a:r>
            <a:r>
              <a:rPr lang="it-IT" sz="2000" dirty="0"/>
              <a:t>.</a:t>
            </a:r>
          </a:p>
          <a:p>
            <a:r>
              <a:rPr lang="it-IT" sz="2000" dirty="0"/>
              <a:t>La forme </a:t>
            </a:r>
            <a:r>
              <a:rPr lang="it-IT" sz="2000" dirty="0" err="1"/>
              <a:t>républicaine</a:t>
            </a:r>
            <a:r>
              <a:rPr lang="it-IT" sz="2000" dirty="0"/>
              <a:t> </a:t>
            </a:r>
            <a:r>
              <a:rPr lang="it-IT" sz="2000" dirty="0" err="1"/>
              <a:t>du</a:t>
            </a:r>
            <a:r>
              <a:rPr lang="it-IT" sz="2000" dirty="0"/>
              <a:t> </a:t>
            </a:r>
            <a:r>
              <a:rPr lang="it-IT" sz="2000" dirty="0" err="1"/>
              <a:t>Gouvernement</a:t>
            </a:r>
            <a:r>
              <a:rPr lang="it-IT" sz="2000" dirty="0"/>
              <a:t> ne </a:t>
            </a:r>
            <a:r>
              <a:rPr lang="it-IT" sz="2000" dirty="0" err="1"/>
              <a:t>peut</a:t>
            </a:r>
            <a:r>
              <a:rPr lang="it-IT" sz="2000" dirty="0"/>
              <a:t> </a:t>
            </a:r>
            <a:r>
              <a:rPr lang="it-IT" sz="2000" dirty="0" err="1"/>
              <a:t>faire</a:t>
            </a:r>
            <a:r>
              <a:rPr lang="it-IT" sz="2000" dirty="0"/>
              <a:t> l'</a:t>
            </a:r>
            <a:r>
              <a:rPr lang="it-IT" sz="2000" dirty="0" err="1"/>
              <a:t>objet</a:t>
            </a:r>
            <a:r>
              <a:rPr lang="it-IT" sz="2000" dirty="0"/>
              <a:t> d'une </a:t>
            </a:r>
            <a:r>
              <a:rPr lang="it-IT" sz="2000" dirty="0" err="1"/>
              <a:t>révision</a:t>
            </a:r>
            <a:r>
              <a:rPr lang="it-IT" sz="2000" dirty="0"/>
              <a:t>.</a:t>
            </a:r>
          </a:p>
          <a:p>
            <a:endParaRPr lang="fr-CA" sz="2000" dirty="0"/>
          </a:p>
        </p:txBody>
      </p:sp>
    </p:spTree>
    <p:extLst>
      <p:ext uri="{BB962C8B-B14F-4D97-AF65-F5344CB8AC3E}">
        <p14:creationId xmlns:p14="http://schemas.microsoft.com/office/powerpoint/2010/main" val="3123418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Le Congrès du Parlement </a:t>
            </a: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fr-FR" sz="2400" b="1" dirty="0"/>
              <a:t>Le Congrès du Parlement est la réunion des deux chambres du Parlement, à savoir l'Assemblée nationale et le Sénat</a:t>
            </a:r>
            <a:r>
              <a:rPr lang="fr-FR" sz="2400" dirty="0"/>
              <a:t>. La Constitution prévoit trois cas de réunion du Congrès : - depuis 1958, le Congrès peut être réuni en vue d'une révision de la Constitution.</a:t>
            </a:r>
          </a:p>
          <a:p>
            <a:pPr algn="just"/>
            <a:r>
              <a:rPr lang="fr-FR" sz="2400" dirty="0"/>
              <a:t>depuis la révision constitutionnelle du 23 juillet 2008, le Congrès peut être réuni pour entendre une déclaration du Président de la République, </a:t>
            </a:r>
            <a:r>
              <a:rPr lang="fr-FR" sz="2400" b="1" dirty="0"/>
              <a:t>en application de l'article 18 de la Constitution. </a:t>
            </a:r>
            <a:r>
              <a:rPr lang="fr-FR" sz="2400" dirty="0"/>
              <a:t>Sa déclaration peut être suivi d'un débat, </a:t>
            </a:r>
            <a:r>
              <a:rPr lang="fr-FR" sz="2400" b="1" dirty="0"/>
              <a:t>hors de sa présence</a:t>
            </a:r>
            <a:r>
              <a:rPr lang="fr-FR" sz="2400" dirty="0"/>
              <a:t>, qui ne peut donner lieu à un vote ;</a:t>
            </a:r>
          </a:p>
          <a:p>
            <a:pPr algn="just"/>
            <a:r>
              <a:rPr lang="fr-FR" sz="2400" dirty="0"/>
              <a:t>- enfin, depuis la révision constitutionnelle du 23 juillet 2008, le Congrès peut également être réuni pour autoriser l'adhésion d'un État à l'Union européenne en application de l'article 88-5 de la Constitution. Si l'autorisation de l'adhésion d'un État à l'Union européenne doit, par principe, être approuvée par référendum, le Parlement peut décider, en votant une motion adoptée en termes identiques par les deux assemblées à la majorité des trois cinquièmes, que ce projet soit soumis au Congrès.</a:t>
            </a:r>
          </a:p>
          <a:p>
            <a:pPr algn="just"/>
            <a:endParaRPr lang="fr-CA" sz="2400" dirty="0"/>
          </a:p>
        </p:txBody>
      </p:sp>
    </p:spTree>
    <p:extLst>
      <p:ext uri="{BB962C8B-B14F-4D97-AF65-F5344CB8AC3E}">
        <p14:creationId xmlns:p14="http://schemas.microsoft.com/office/powerpoint/2010/main" val="3486505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err="1"/>
              <a:t>Constitution</a:t>
            </a:r>
            <a:r>
              <a:rPr lang="it-IT" sz="2800" b="1" dirty="0"/>
              <a:t> V° </a:t>
            </a:r>
            <a:r>
              <a:rPr lang="it-IT" sz="2800" b="1" dirty="0" err="1"/>
              <a:t>République</a:t>
            </a:r>
            <a:r>
              <a:rPr lang="it-IT" sz="2800" b="1" dirty="0"/>
              <a:t> 1958</a:t>
            </a:r>
            <a:br>
              <a:rPr lang="it-IT" sz="2800" b="1" dirty="0"/>
            </a:br>
            <a:br>
              <a:rPr lang="it-IT" sz="2800" b="1" dirty="0"/>
            </a:br>
            <a:r>
              <a:rPr lang="it-IT" sz="2400" b="1" dirty="0" err="1"/>
              <a:t>Titre</a:t>
            </a:r>
            <a:r>
              <a:rPr lang="it-IT" sz="2400" b="1" dirty="0"/>
              <a:t> V - DES RAPPORTS ENTRE LE PARLEMENT ET LE GOUVERNEMENT</a:t>
            </a:r>
            <a:br>
              <a:rPr lang="it-IT" sz="2800" b="1" dirty="0"/>
            </a:br>
            <a:r>
              <a:rPr lang="it-IT" sz="2800" b="1" dirty="0"/>
              <a:t>ARTICLE 42.</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000" dirty="0"/>
              <a:t>La </a:t>
            </a:r>
            <a:r>
              <a:rPr lang="it-IT" sz="2000" dirty="0" err="1"/>
              <a:t>discussion</a:t>
            </a:r>
            <a:r>
              <a:rPr lang="it-IT" sz="2000" dirty="0"/>
              <a:t> </a:t>
            </a:r>
            <a:r>
              <a:rPr lang="it-IT" sz="2000" dirty="0" err="1"/>
              <a:t>des</a:t>
            </a:r>
            <a:r>
              <a:rPr lang="it-IT" sz="2000" dirty="0"/>
              <a:t> </a:t>
            </a:r>
            <a:r>
              <a:rPr lang="it-IT" sz="2000" dirty="0" err="1"/>
              <a:t>projets</a:t>
            </a:r>
            <a:r>
              <a:rPr lang="it-IT" sz="2000" dirty="0"/>
              <a:t> et </a:t>
            </a:r>
            <a:r>
              <a:rPr lang="it-IT" sz="2000" dirty="0" err="1"/>
              <a:t>des</a:t>
            </a:r>
            <a:r>
              <a:rPr lang="it-IT" sz="2000" dirty="0"/>
              <a:t> </a:t>
            </a:r>
            <a:r>
              <a:rPr lang="it-IT" sz="2000" dirty="0" err="1"/>
              <a:t>propositions</a:t>
            </a:r>
            <a:r>
              <a:rPr lang="it-IT" sz="2000" dirty="0"/>
              <a:t> de </a:t>
            </a:r>
            <a:r>
              <a:rPr lang="it-IT" sz="2000" dirty="0" err="1"/>
              <a:t>loi</a:t>
            </a:r>
            <a:r>
              <a:rPr lang="it-IT" sz="2000" dirty="0"/>
              <a:t> porte, en </a:t>
            </a:r>
            <a:r>
              <a:rPr lang="it-IT" sz="2000" dirty="0" err="1"/>
              <a:t>séance</a:t>
            </a:r>
            <a:r>
              <a:rPr lang="it-IT" sz="2000" dirty="0"/>
              <a:t>, </a:t>
            </a:r>
            <a:r>
              <a:rPr lang="it-IT" sz="2000" dirty="0" err="1"/>
              <a:t>sur</a:t>
            </a:r>
            <a:r>
              <a:rPr lang="it-IT" sz="2000" dirty="0"/>
              <a:t> le texte </a:t>
            </a:r>
            <a:r>
              <a:rPr lang="it-IT" sz="2000" dirty="0" err="1"/>
              <a:t>adopté</a:t>
            </a:r>
            <a:r>
              <a:rPr lang="it-IT" sz="2000" dirty="0"/>
              <a:t> par la </a:t>
            </a:r>
            <a:r>
              <a:rPr lang="it-IT" sz="2000" dirty="0" err="1"/>
              <a:t>commission</a:t>
            </a:r>
            <a:r>
              <a:rPr lang="it-IT" sz="2000" dirty="0"/>
              <a:t> </a:t>
            </a:r>
            <a:r>
              <a:rPr lang="it-IT" sz="2000" dirty="0" err="1"/>
              <a:t>saisie</a:t>
            </a:r>
            <a:r>
              <a:rPr lang="it-IT" sz="2000" dirty="0"/>
              <a:t> en </a:t>
            </a:r>
            <a:r>
              <a:rPr lang="it-IT" sz="2000" dirty="0" err="1"/>
              <a:t>application</a:t>
            </a:r>
            <a:r>
              <a:rPr lang="it-IT" sz="2000" dirty="0"/>
              <a:t> de l'</a:t>
            </a:r>
            <a:r>
              <a:rPr lang="it-IT" sz="2000" dirty="0" err="1"/>
              <a:t>article</a:t>
            </a:r>
            <a:r>
              <a:rPr lang="it-IT" sz="2000" dirty="0"/>
              <a:t> 43 </a:t>
            </a:r>
            <a:r>
              <a:rPr lang="it-IT" sz="2000" dirty="0" err="1"/>
              <a:t>ou</a:t>
            </a:r>
            <a:r>
              <a:rPr lang="it-IT" sz="2000" dirty="0"/>
              <a:t>, à </a:t>
            </a:r>
            <a:r>
              <a:rPr lang="it-IT" sz="2000" dirty="0" err="1"/>
              <a:t>défaut</a:t>
            </a:r>
            <a:r>
              <a:rPr lang="it-IT" sz="2000" dirty="0"/>
              <a:t>, </a:t>
            </a:r>
            <a:r>
              <a:rPr lang="it-IT" sz="2000" dirty="0" err="1"/>
              <a:t>sur</a:t>
            </a:r>
            <a:r>
              <a:rPr lang="it-IT" sz="2000" dirty="0"/>
              <a:t> le texte dont l'</a:t>
            </a:r>
            <a:r>
              <a:rPr lang="it-IT" sz="2000" dirty="0" err="1"/>
              <a:t>assemblée</a:t>
            </a:r>
            <a:r>
              <a:rPr lang="it-IT" sz="2000" dirty="0"/>
              <a:t> a </a:t>
            </a:r>
            <a:r>
              <a:rPr lang="it-IT" sz="2000" dirty="0" err="1"/>
              <a:t>été</a:t>
            </a:r>
            <a:r>
              <a:rPr lang="it-IT" sz="2000" dirty="0"/>
              <a:t> </a:t>
            </a:r>
            <a:r>
              <a:rPr lang="it-IT" sz="2000" dirty="0" err="1"/>
              <a:t>saisie</a:t>
            </a:r>
            <a:r>
              <a:rPr lang="it-IT" sz="2000" dirty="0"/>
              <a:t>.</a:t>
            </a:r>
          </a:p>
          <a:p>
            <a:pPr algn="just"/>
            <a:r>
              <a:rPr lang="it-IT" sz="2000" dirty="0" err="1"/>
              <a:t>Toutefois</a:t>
            </a:r>
            <a:r>
              <a:rPr lang="it-IT" sz="2000" dirty="0"/>
              <a:t>, la </a:t>
            </a:r>
            <a:r>
              <a:rPr lang="it-IT" sz="2000" dirty="0" err="1"/>
              <a:t>discussion</a:t>
            </a:r>
            <a:r>
              <a:rPr lang="it-IT" sz="2000" dirty="0"/>
              <a:t> en </a:t>
            </a:r>
            <a:r>
              <a:rPr lang="it-IT" sz="2000" dirty="0" err="1"/>
              <a:t>séance</a:t>
            </a:r>
            <a:r>
              <a:rPr lang="it-IT" sz="2000" dirty="0"/>
              <a:t> </a:t>
            </a:r>
            <a:r>
              <a:rPr lang="it-IT" sz="2000" dirty="0" err="1"/>
              <a:t>des</a:t>
            </a:r>
            <a:r>
              <a:rPr lang="it-IT" sz="2000" dirty="0"/>
              <a:t> </a:t>
            </a:r>
            <a:r>
              <a:rPr lang="it-IT" sz="2000" dirty="0" err="1"/>
              <a:t>projets</a:t>
            </a:r>
            <a:r>
              <a:rPr lang="it-IT" sz="2000" dirty="0"/>
              <a:t> de </a:t>
            </a:r>
            <a:r>
              <a:rPr lang="it-IT" sz="2000" dirty="0" err="1"/>
              <a:t>révision</a:t>
            </a:r>
            <a:r>
              <a:rPr lang="it-IT" sz="2000" dirty="0"/>
              <a:t> </a:t>
            </a:r>
            <a:r>
              <a:rPr lang="it-IT" sz="2000" dirty="0" err="1"/>
              <a:t>constitutionnelle</a:t>
            </a:r>
            <a:r>
              <a:rPr lang="it-IT" sz="2000" dirty="0"/>
              <a:t>, </a:t>
            </a:r>
            <a:r>
              <a:rPr lang="it-IT" sz="2000" dirty="0" err="1"/>
              <a:t>des</a:t>
            </a:r>
            <a:r>
              <a:rPr lang="it-IT" sz="2000" dirty="0"/>
              <a:t> </a:t>
            </a:r>
            <a:r>
              <a:rPr lang="it-IT" sz="2000" dirty="0" err="1"/>
              <a:t>projets</a:t>
            </a:r>
            <a:r>
              <a:rPr lang="it-IT" sz="2000" dirty="0"/>
              <a:t> de </a:t>
            </a:r>
            <a:r>
              <a:rPr lang="it-IT" sz="2000" dirty="0" err="1"/>
              <a:t>loi</a:t>
            </a:r>
            <a:r>
              <a:rPr lang="it-IT" sz="2000" dirty="0"/>
              <a:t> de </a:t>
            </a:r>
            <a:r>
              <a:rPr lang="it-IT" sz="2000" dirty="0" err="1"/>
              <a:t>finances</a:t>
            </a:r>
            <a:r>
              <a:rPr lang="it-IT" sz="2000" dirty="0"/>
              <a:t> et </a:t>
            </a:r>
            <a:r>
              <a:rPr lang="it-IT" sz="2000" dirty="0" err="1"/>
              <a:t>des</a:t>
            </a:r>
            <a:r>
              <a:rPr lang="it-IT" sz="2000" dirty="0"/>
              <a:t> </a:t>
            </a:r>
            <a:r>
              <a:rPr lang="it-IT" sz="2000" dirty="0" err="1"/>
              <a:t>projets</a:t>
            </a:r>
            <a:r>
              <a:rPr lang="it-IT" sz="2000" dirty="0"/>
              <a:t> de </a:t>
            </a:r>
            <a:r>
              <a:rPr lang="it-IT" sz="2000" dirty="0" err="1"/>
              <a:t>loi</a:t>
            </a:r>
            <a:r>
              <a:rPr lang="it-IT" sz="2000" dirty="0"/>
              <a:t> de </a:t>
            </a:r>
            <a:r>
              <a:rPr lang="it-IT" sz="2000" dirty="0" err="1"/>
              <a:t>financement</a:t>
            </a:r>
            <a:r>
              <a:rPr lang="it-IT" sz="2000" dirty="0"/>
              <a:t> de la </a:t>
            </a:r>
            <a:r>
              <a:rPr lang="it-IT" sz="2000" dirty="0" err="1"/>
              <a:t>sécurité</a:t>
            </a:r>
            <a:r>
              <a:rPr lang="it-IT" sz="2000" dirty="0"/>
              <a:t> sociale porte, en première </a:t>
            </a:r>
            <a:r>
              <a:rPr lang="it-IT" sz="2000" dirty="0" err="1"/>
              <a:t>lecture</a:t>
            </a:r>
            <a:r>
              <a:rPr lang="it-IT" sz="2000" dirty="0"/>
              <a:t> </a:t>
            </a:r>
            <a:r>
              <a:rPr lang="it-IT" sz="2000" dirty="0" err="1"/>
              <a:t>devant</a:t>
            </a:r>
            <a:r>
              <a:rPr lang="it-IT" sz="2000" dirty="0"/>
              <a:t> la première </a:t>
            </a:r>
            <a:r>
              <a:rPr lang="it-IT" sz="2000" dirty="0" err="1"/>
              <a:t>assemblée</a:t>
            </a:r>
            <a:r>
              <a:rPr lang="it-IT" sz="2000" dirty="0"/>
              <a:t> </a:t>
            </a:r>
            <a:r>
              <a:rPr lang="it-IT" sz="2000" dirty="0" err="1"/>
              <a:t>saisie</a:t>
            </a:r>
            <a:r>
              <a:rPr lang="it-IT" sz="2000" dirty="0"/>
              <a:t>, </a:t>
            </a:r>
            <a:r>
              <a:rPr lang="it-IT" sz="2000" dirty="0" err="1"/>
              <a:t>sur</a:t>
            </a:r>
            <a:r>
              <a:rPr lang="it-IT" sz="2000" dirty="0"/>
              <a:t> le texte </a:t>
            </a:r>
            <a:r>
              <a:rPr lang="it-IT" sz="2000" dirty="0" err="1"/>
              <a:t>présenté</a:t>
            </a:r>
            <a:r>
              <a:rPr lang="it-IT" sz="2000" dirty="0"/>
              <a:t> par le </a:t>
            </a:r>
            <a:r>
              <a:rPr lang="it-IT" sz="2000" dirty="0" err="1"/>
              <a:t>Gouvernement</a:t>
            </a:r>
            <a:r>
              <a:rPr lang="it-IT" sz="2000" dirty="0"/>
              <a:t> et, pour </a:t>
            </a:r>
            <a:r>
              <a:rPr lang="it-IT" sz="2000" dirty="0" err="1"/>
              <a:t>les</a:t>
            </a:r>
            <a:r>
              <a:rPr lang="it-IT" sz="2000" dirty="0"/>
              <a:t> </a:t>
            </a:r>
            <a:r>
              <a:rPr lang="it-IT" sz="2000" dirty="0" err="1"/>
              <a:t>autres</a:t>
            </a:r>
            <a:r>
              <a:rPr lang="it-IT" sz="2000" dirty="0"/>
              <a:t> </a:t>
            </a:r>
            <a:r>
              <a:rPr lang="it-IT" sz="2000" dirty="0" err="1"/>
              <a:t>lectures</a:t>
            </a:r>
            <a:r>
              <a:rPr lang="it-IT" sz="2000" dirty="0"/>
              <a:t>, </a:t>
            </a:r>
            <a:r>
              <a:rPr lang="it-IT" sz="2000" dirty="0" err="1"/>
              <a:t>sur</a:t>
            </a:r>
            <a:r>
              <a:rPr lang="it-IT" sz="2000" dirty="0"/>
              <a:t> le texte </a:t>
            </a:r>
            <a:r>
              <a:rPr lang="it-IT" sz="2000" dirty="0" err="1"/>
              <a:t>transmis</a:t>
            </a:r>
            <a:r>
              <a:rPr lang="it-IT" sz="2000" dirty="0"/>
              <a:t> par l'</a:t>
            </a:r>
            <a:r>
              <a:rPr lang="it-IT" sz="2000" dirty="0" err="1"/>
              <a:t>autre</a:t>
            </a:r>
            <a:r>
              <a:rPr lang="it-IT" sz="2000" dirty="0"/>
              <a:t> </a:t>
            </a:r>
            <a:r>
              <a:rPr lang="it-IT" sz="2000" dirty="0" err="1"/>
              <a:t>assemblée</a:t>
            </a:r>
            <a:r>
              <a:rPr lang="it-IT" sz="2000" dirty="0"/>
              <a:t>.</a:t>
            </a:r>
          </a:p>
          <a:p>
            <a:pPr algn="just"/>
            <a:r>
              <a:rPr lang="it-IT" sz="2000" dirty="0"/>
              <a:t>La </a:t>
            </a:r>
            <a:r>
              <a:rPr lang="it-IT" sz="2000" dirty="0" err="1"/>
              <a:t>discussion</a:t>
            </a:r>
            <a:r>
              <a:rPr lang="it-IT" sz="2000" dirty="0"/>
              <a:t> en </a:t>
            </a:r>
            <a:r>
              <a:rPr lang="it-IT" sz="2000" dirty="0" err="1"/>
              <a:t>séance</a:t>
            </a:r>
            <a:r>
              <a:rPr lang="it-IT" sz="2000" dirty="0"/>
              <a:t>, en première </a:t>
            </a:r>
            <a:r>
              <a:rPr lang="it-IT" sz="2000" dirty="0" err="1"/>
              <a:t>lecture</a:t>
            </a:r>
            <a:r>
              <a:rPr lang="it-IT" sz="2000" dirty="0"/>
              <a:t>, d'un </a:t>
            </a:r>
            <a:r>
              <a:rPr lang="it-IT" sz="2000" dirty="0" err="1"/>
              <a:t>projet</a:t>
            </a:r>
            <a:r>
              <a:rPr lang="it-IT" sz="2000" dirty="0"/>
              <a:t> </a:t>
            </a:r>
            <a:r>
              <a:rPr lang="it-IT" sz="2000" dirty="0" err="1"/>
              <a:t>ou</a:t>
            </a:r>
            <a:r>
              <a:rPr lang="it-IT" sz="2000" dirty="0"/>
              <a:t> d'une </a:t>
            </a:r>
            <a:r>
              <a:rPr lang="it-IT" sz="2000" dirty="0" err="1"/>
              <a:t>proposition</a:t>
            </a:r>
            <a:r>
              <a:rPr lang="it-IT" sz="2000" dirty="0"/>
              <a:t> de </a:t>
            </a:r>
            <a:r>
              <a:rPr lang="it-IT" sz="2000" dirty="0" err="1"/>
              <a:t>loi</a:t>
            </a:r>
            <a:r>
              <a:rPr lang="it-IT" sz="2000" dirty="0"/>
              <a:t> ne </a:t>
            </a:r>
            <a:r>
              <a:rPr lang="it-IT" sz="2000" dirty="0" err="1"/>
              <a:t>peut</a:t>
            </a:r>
            <a:r>
              <a:rPr lang="it-IT" sz="2000" dirty="0"/>
              <a:t> intervenir, </a:t>
            </a:r>
            <a:r>
              <a:rPr lang="it-IT" sz="2000" dirty="0" err="1"/>
              <a:t>devant</a:t>
            </a:r>
            <a:r>
              <a:rPr lang="it-IT" sz="2000" dirty="0"/>
              <a:t> la première </a:t>
            </a:r>
            <a:r>
              <a:rPr lang="it-IT" sz="2000" dirty="0" err="1"/>
              <a:t>assemblée</a:t>
            </a:r>
            <a:r>
              <a:rPr lang="it-IT" sz="2000" dirty="0"/>
              <a:t> </a:t>
            </a:r>
            <a:r>
              <a:rPr lang="it-IT" sz="2000" dirty="0" err="1"/>
              <a:t>saisie</a:t>
            </a:r>
            <a:r>
              <a:rPr lang="it-IT" sz="2000" dirty="0"/>
              <a:t>, </a:t>
            </a:r>
            <a:r>
              <a:rPr lang="it-IT" sz="2000" b="1" dirty="0" err="1"/>
              <a:t>qu'à</a:t>
            </a:r>
            <a:r>
              <a:rPr lang="it-IT" sz="2000" b="1" dirty="0"/>
              <a:t> l'</a:t>
            </a:r>
            <a:r>
              <a:rPr lang="it-IT" sz="2000" b="1" dirty="0" err="1"/>
              <a:t>expiration</a:t>
            </a:r>
            <a:r>
              <a:rPr lang="it-IT" sz="2000" b="1" dirty="0"/>
              <a:t> d'un </a:t>
            </a:r>
            <a:r>
              <a:rPr lang="it-IT" sz="2000" b="1" dirty="0" err="1"/>
              <a:t>délai</a:t>
            </a:r>
            <a:r>
              <a:rPr lang="it-IT" sz="2000" b="1" dirty="0"/>
              <a:t> de </a:t>
            </a:r>
            <a:r>
              <a:rPr lang="it-IT" sz="2000" b="1" dirty="0" err="1"/>
              <a:t>six</a:t>
            </a:r>
            <a:r>
              <a:rPr lang="it-IT" sz="2000" b="1" dirty="0"/>
              <a:t> </a:t>
            </a:r>
            <a:r>
              <a:rPr lang="it-IT" sz="2000" b="1" dirty="0" err="1"/>
              <a:t>semaines</a:t>
            </a:r>
            <a:r>
              <a:rPr lang="it-IT" sz="2000" b="1" dirty="0"/>
              <a:t> </a:t>
            </a:r>
            <a:r>
              <a:rPr lang="it-IT" sz="2000" b="1" dirty="0" err="1"/>
              <a:t>après</a:t>
            </a:r>
            <a:r>
              <a:rPr lang="it-IT" sz="2000" b="1" dirty="0"/>
              <a:t> son </a:t>
            </a:r>
            <a:r>
              <a:rPr lang="it-IT" sz="2000" b="1" dirty="0" err="1"/>
              <a:t>dépôt</a:t>
            </a:r>
            <a:r>
              <a:rPr lang="it-IT" sz="2000" b="1" dirty="0"/>
              <a:t>. </a:t>
            </a:r>
            <a:r>
              <a:rPr lang="it-IT" sz="2000" dirty="0"/>
              <a:t>Elle ne </a:t>
            </a:r>
            <a:r>
              <a:rPr lang="it-IT" sz="2000" dirty="0" err="1"/>
              <a:t>peut</a:t>
            </a:r>
            <a:r>
              <a:rPr lang="it-IT" sz="2000" dirty="0"/>
              <a:t> intervenir, </a:t>
            </a:r>
            <a:r>
              <a:rPr lang="it-IT" sz="2000" dirty="0" err="1"/>
              <a:t>devant</a:t>
            </a:r>
            <a:r>
              <a:rPr lang="it-IT" sz="2000" dirty="0"/>
              <a:t> la seconde </a:t>
            </a:r>
            <a:r>
              <a:rPr lang="it-IT" sz="2000" dirty="0" err="1"/>
              <a:t>assemblée</a:t>
            </a:r>
            <a:r>
              <a:rPr lang="it-IT" sz="2000" dirty="0"/>
              <a:t> </a:t>
            </a:r>
            <a:r>
              <a:rPr lang="it-IT" sz="2000" dirty="0" err="1"/>
              <a:t>saisie</a:t>
            </a:r>
            <a:r>
              <a:rPr lang="it-IT" sz="2000" dirty="0"/>
              <a:t>, </a:t>
            </a:r>
            <a:r>
              <a:rPr lang="it-IT" sz="2000" dirty="0" err="1"/>
              <a:t>qu'à</a:t>
            </a:r>
            <a:r>
              <a:rPr lang="it-IT" sz="2000" dirty="0"/>
              <a:t> l'</a:t>
            </a:r>
            <a:r>
              <a:rPr lang="it-IT" sz="2000" dirty="0" err="1"/>
              <a:t>expiration</a:t>
            </a:r>
            <a:r>
              <a:rPr lang="it-IT" sz="2000" dirty="0"/>
              <a:t> d'un </a:t>
            </a:r>
            <a:r>
              <a:rPr lang="it-IT" sz="2000" dirty="0" err="1"/>
              <a:t>délai</a:t>
            </a:r>
            <a:r>
              <a:rPr lang="it-IT" sz="2000" dirty="0"/>
              <a:t> de </a:t>
            </a:r>
            <a:r>
              <a:rPr lang="it-IT" sz="2000" dirty="0" err="1"/>
              <a:t>quatre</a:t>
            </a:r>
            <a:r>
              <a:rPr lang="it-IT" sz="2000" dirty="0"/>
              <a:t> </a:t>
            </a:r>
            <a:r>
              <a:rPr lang="it-IT" sz="2000" dirty="0" err="1"/>
              <a:t>semaines</a:t>
            </a:r>
            <a:r>
              <a:rPr lang="it-IT" sz="2000" dirty="0"/>
              <a:t> à </a:t>
            </a:r>
            <a:r>
              <a:rPr lang="it-IT" sz="2000" dirty="0" err="1"/>
              <a:t>compter</a:t>
            </a:r>
            <a:r>
              <a:rPr lang="it-IT" sz="2000" dirty="0"/>
              <a:t> de sa </a:t>
            </a:r>
            <a:r>
              <a:rPr lang="it-IT" sz="2000" dirty="0" err="1"/>
              <a:t>transmission</a:t>
            </a:r>
            <a:r>
              <a:rPr lang="it-IT" sz="2000" dirty="0"/>
              <a:t>.</a:t>
            </a:r>
          </a:p>
          <a:p>
            <a:r>
              <a:rPr lang="it-IT" sz="2000" dirty="0"/>
              <a:t>L'</a:t>
            </a:r>
            <a:r>
              <a:rPr lang="it-IT" sz="2000" dirty="0" err="1"/>
              <a:t>alinéa</a:t>
            </a:r>
            <a:r>
              <a:rPr lang="it-IT" sz="2000" dirty="0"/>
              <a:t> </a:t>
            </a:r>
            <a:r>
              <a:rPr lang="it-IT" sz="2000" dirty="0" err="1"/>
              <a:t>précédent</a:t>
            </a:r>
            <a:r>
              <a:rPr lang="it-IT" sz="2000" dirty="0"/>
              <a:t> ne s'applique </a:t>
            </a:r>
            <a:r>
              <a:rPr lang="it-IT" sz="2000" dirty="0" err="1"/>
              <a:t>pas</a:t>
            </a:r>
            <a:r>
              <a:rPr lang="it-IT" sz="2000" dirty="0"/>
              <a:t> si la </a:t>
            </a:r>
            <a:r>
              <a:rPr lang="it-IT" sz="2000" dirty="0" err="1"/>
              <a:t>procédure</a:t>
            </a:r>
            <a:r>
              <a:rPr lang="it-IT" sz="2000" dirty="0"/>
              <a:t> </a:t>
            </a:r>
            <a:r>
              <a:rPr lang="it-IT" sz="2000" dirty="0" err="1"/>
              <a:t>accélérée</a:t>
            </a:r>
            <a:r>
              <a:rPr lang="it-IT" sz="2000" dirty="0"/>
              <a:t> a </a:t>
            </a:r>
            <a:r>
              <a:rPr lang="it-IT" sz="2000" dirty="0" err="1"/>
              <a:t>été</a:t>
            </a:r>
            <a:r>
              <a:rPr lang="it-IT" sz="2000" dirty="0"/>
              <a:t> </a:t>
            </a:r>
            <a:r>
              <a:rPr lang="it-IT" sz="2000" dirty="0" err="1"/>
              <a:t>engagée</a:t>
            </a:r>
            <a:r>
              <a:rPr lang="it-IT" sz="2000" dirty="0"/>
              <a:t> </a:t>
            </a:r>
            <a:r>
              <a:rPr lang="it-IT" sz="2000" dirty="0" err="1"/>
              <a:t>dans</a:t>
            </a:r>
            <a:r>
              <a:rPr lang="it-IT" sz="2000" dirty="0"/>
              <a:t> </a:t>
            </a:r>
            <a:r>
              <a:rPr lang="it-IT" sz="2000" dirty="0" err="1"/>
              <a:t>les</a:t>
            </a:r>
            <a:r>
              <a:rPr lang="it-IT" sz="2000" dirty="0"/>
              <a:t> </a:t>
            </a:r>
            <a:r>
              <a:rPr lang="it-IT" sz="2000" dirty="0" err="1"/>
              <a:t>conditions</a:t>
            </a:r>
            <a:r>
              <a:rPr lang="it-IT" sz="2000" dirty="0"/>
              <a:t> </a:t>
            </a:r>
            <a:r>
              <a:rPr lang="it-IT" sz="2000" dirty="0" err="1"/>
              <a:t>prévues</a:t>
            </a:r>
            <a:r>
              <a:rPr lang="it-IT" sz="2000" dirty="0"/>
              <a:t> à l'</a:t>
            </a:r>
            <a:r>
              <a:rPr lang="it-IT" sz="2000" dirty="0" err="1"/>
              <a:t>article</a:t>
            </a:r>
            <a:r>
              <a:rPr lang="it-IT" sz="2000" dirty="0"/>
              <a:t> 45. Il ne s'applique </a:t>
            </a:r>
            <a:r>
              <a:rPr lang="it-IT" sz="2000" dirty="0" err="1"/>
              <a:t>pas</a:t>
            </a:r>
            <a:r>
              <a:rPr lang="it-IT" sz="2000" dirty="0"/>
              <a:t> non plus </a:t>
            </a:r>
            <a:r>
              <a:rPr lang="it-IT" sz="2000" dirty="0" err="1"/>
              <a:t>aux</a:t>
            </a:r>
            <a:r>
              <a:rPr lang="it-IT" sz="2000" dirty="0"/>
              <a:t> </a:t>
            </a:r>
            <a:r>
              <a:rPr lang="it-IT" sz="2000" dirty="0" err="1"/>
              <a:t>projets</a:t>
            </a:r>
            <a:r>
              <a:rPr lang="it-IT" sz="2000" dirty="0"/>
              <a:t> de </a:t>
            </a:r>
            <a:r>
              <a:rPr lang="it-IT" sz="2000" dirty="0" err="1"/>
              <a:t>loi</a:t>
            </a:r>
            <a:r>
              <a:rPr lang="it-IT" sz="2000" dirty="0"/>
              <a:t> de </a:t>
            </a:r>
            <a:r>
              <a:rPr lang="it-IT" sz="2000" dirty="0" err="1"/>
              <a:t>finances</a:t>
            </a:r>
            <a:r>
              <a:rPr lang="it-IT" sz="2000" dirty="0"/>
              <a:t>, </a:t>
            </a:r>
            <a:r>
              <a:rPr lang="it-IT" sz="2000" dirty="0" err="1"/>
              <a:t>aux</a:t>
            </a:r>
            <a:r>
              <a:rPr lang="it-IT" sz="2000" dirty="0"/>
              <a:t> </a:t>
            </a:r>
            <a:r>
              <a:rPr lang="it-IT" sz="2000" dirty="0" err="1"/>
              <a:t>projets</a:t>
            </a:r>
            <a:r>
              <a:rPr lang="it-IT" sz="2000" dirty="0"/>
              <a:t> de </a:t>
            </a:r>
            <a:r>
              <a:rPr lang="it-IT" sz="2000" dirty="0" err="1"/>
              <a:t>loi</a:t>
            </a:r>
            <a:r>
              <a:rPr lang="it-IT" sz="2000" dirty="0"/>
              <a:t> de </a:t>
            </a:r>
            <a:r>
              <a:rPr lang="it-IT" sz="2000" dirty="0" err="1"/>
              <a:t>financement</a:t>
            </a:r>
            <a:r>
              <a:rPr lang="it-IT" sz="2000" dirty="0"/>
              <a:t> de la </a:t>
            </a:r>
            <a:r>
              <a:rPr lang="it-IT" sz="2000" dirty="0" err="1"/>
              <a:t>sécurité</a:t>
            </a:r>
            <a:r>
              <a:rPr lang="it-IT" sz="2000" dirty="0"/>
              <a:t> sociale et </a:t>
            </a:r>
            <a:r>
              <a:rPr lang="it-IT" sz="2000" dirty="0" err="1"/>
              <a:t>aux</a:t>
            </a:r>
            <a:r>
              <a:rPr lang="it-IT" sz="2000" dirty="0"/>
              <a:t> </a:t>
            </a:r>
            <a:r>
              <a:rPr lang="it-IT" sz="2000" dirty="0" err="1"/>
              <a:t>projets</a:t>
            </a:r>
            <a:r>
              <a:rPr lang="it-IT" sz="2000" dirty="0"/>
              <a:t> </a:t>
            </a:r>
            <a:r>
              <a:rPr lang="it-IT" sz="2000" dirty="0" err="1"/>
              <a:t>relatifs</a:t>
            </a:r>
            <a:r>
              <a:rPr lang="it-IT" sz="2000" dirty="0"/>
              <a:t> </a:t>
            </a:r>
            <a:r>
              <a:rPr lang="it-IT" sz="2000" dirty="0" err="1"/>
              <a:t>aux</a:t>
            </a:r>
            <a:r>
              <a:rPr lang="it-IT" sz="2000" dirty="0"/>
              <a:t> </a:t>
            </a:r>
            <a:r>
              <a:rPr lang="it-IT" sz="2000" dirty="0" err="1"/>
              <a:t>états</a:t>
            </a:r>
            <a:r>
              <a:rPr lang="it-IT" sz="2000" dirty="0"/>
              <a:t> de </a:t>
            </a:r>
            <a:r>
              <a:rPr lang="it-IT" sz="2000" dirty="0" err="1"/>
              <a:t>crise</a:t>
            </a:r>
            <a:r>
              <a:rPr lang="it-IT" sz="2000" dirty="0"/>
              <a:t>.</a:t>
            </a:r>
          </a:p>
          <a:p>
            <a:endParaRPr lang="fr-CA" sz="2000" dirty="0"/>
          </a:p>
        </p:txBody>
      </p:sp>
    </p:spTree>
    <p:extLst>
      <p:ext uri="{BB962C8B-B14F-4D97-AF65-F5344CB8AC3E}">
        <p14:creationId xmlns:p14="http://schemas.microsoft.com/office/powerpoint/2010/main" val="118281078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3776</Words>
  <Application>Microsoft Office PowerPoint</Application>
  <PresentationFormat>Widescreen</PresentationFormat>
  <Paragraphs>219</Paragraphs>
  <Slides>36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36</vt:i4>
      </vt:variant>
    </vt:vector>
  </HeadingPairs>
  <TitlesOfParts>
    <vt:vector size="41" baseType="lpstr">
      <vt:lpstr>MS PGothic</vt:lpstr>
      <vt:lpstr>Arial</vt:lpstr>
      <vt:lpstr>Calibri</vt:lpstr>
      <vt:lpstr>Calibri Light</vt:lpstr>
      <vt:lpstr>Tema di Office</vt:lpstr>
      <vt:lpstr>Presentazione standard di PowerPoint</vt:lpstr>
      <vt:lpstr> Langue, pouvoir, discriminations</vt:lpstr>
      <vt:lpstr>Programme</vt:lpstr>
      <vt:lpstr>Observation hebdomadaire Introduction de l’IVG* dans la Constitution </vt:lpstr>
      <vt:lpstr>à l’Assemblée Nationale </vt:lpstr>
      <vt:lpstr>Texte adopté par le Sénat</vt:lpstr>
      <vt:lpstr>Constitution V° République 1958  Titre XVI - DE LA RÉVISION   (Rappel, vu en 1° année)</vt:lpstr>
      <vt:lpstr>Le Congrès du Parlement </vt:lpstr>
      <vt:lpstr>Constitution V° République 1958  Titre V - DES RAPPORTS ENTRE LE PARLEMENT ET LE GOUVERNEMENT ARTICLE 42. </vt:lpstr>
      <vt:lpstr>Titre II - LE PRÉSIDENT DE LA RÉPUBLIQUE </vt:lpstr>
      <vt:lpstr>Loi Veil</vt:lpstr>
      <vt:lpstr>Simone Veil  (1927-1917)</vt:lpstr>
      <vt:lpstr>L'IVG DANS LA CONSTITUTION ?</vt:lpstr>
      <vt:lpstr>L'IVG DANS LA CONSTITUTION ?</vt:lpstr>
      <vt:lpstr> Déclaration des droits de l’homme et du citoyen de 1789 - Préambule</vt:lpstr>
      <vt:lpstr>Le pouvoir, la langue, les mots</vt:lpstr>
      <vt:lpstr>Toile de fond</vt:lpstr>
      <vt:lpstr>A propos de dire et de faire Lectures de base</vt:lpstr>
      <vt:lpstr>A propos de la manipulation Lecture de base</vt:lpstr>
      <vt:lpstr>Le concept de dénomination </vt:lpstr>
      <vt:lpstr>Le concept de désignation</vt:lpstr>
      <vt:lpstr>Discriminations</vt:lpstr>
      <vt:lpstr>Discriminations </vt:lpstr>
      <vt:lpstr>Discriminations Pour vous ?</vt:lpstr>
      <vt:lpstr>Discriminations Pour vous</vt:lpstr>
      <vt:lpstr>Discriminations Pour vous</vt:lpstr>
      <vt:lpstr>Observation hebdomadaire Discrimination au logement</vt:lpstr>
      <vt:lpstr>Discrimination au logement</vt:lpstr>
      <vt:lpstr>Discrimination au logement</vt:lpstr>
      <vt:lpstr>Discrimination au logement</vt:lpstr>
      <vt:lpstr>Discrimination au logement 2019</vt:lpstr>
      <vt:lpstr>Observation hebdomadaire</vt:lpstr>
      <vt:lpstr>Dictionnaires et Culture </vt:lpstr>
      <vt:lpstr>Lieux d’observation pour saisir la culture et la vision politique</vt:lpstr>
      <vt:lpstr>Discrimination dans le dictionnaire de langue PR 2022 Définition</vt:lpstr>
      <vt:lpstr>Discrimination dans le dictionnaire de langue PR 2022 Exemples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CELOTTI NADINE</dc:creator>
  <cp:lastModifiedBy>CELOTTI NADINE</cp:lastModifiedBy>
  <cp:revision>4</cp:revision>
  <dcterms:created xsi:type="dcterms:W3CDTF">2023-02-14T16:35:04Z</dcterms:created>
  <dcterms:modified xsi:type="dcterms:W3CDTF">2023-02-14T16:37:45Z</dcterms:modified>
</cp:coreProperties>
</file>