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3" r:id="rId61"/>
    <p:sldId id="324" r:id="rId62"/>
    <p:sldId id="339" r:id="rId63"/>
    <p:sldId id="325" r:id="rId64"/>
    <p:sldId id="326" r:id="rId65"/>
    <p:sldId id="327" r:id="rId66"/>
    <p:sldId id="328" r:id="rId67"/>
    <p:sldId id="329" r:id="rId68"/>
    <p:sldId id="330" r:id="rId69"/>
    <p:sldId id="331" r:id="rId70"/>
    <p:sldId id="332" r:id="rId71"/>
    <p:sldId id="333" r:id="rId72"/>
    <p:sldId id="334" r:id="rId73"/>
    <p:sldId id="335" r:id="rId74"/>
    <p:sldId id="336" r:id="rId7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2" autoAdjust="0"/>
    <p:restoredTop sz="94660"/>
  </p:normalViewPr>
  <p:slideViewPr>
    <p:cSldViewPr snapToGrid="0">
      <p:cViewPr varScale="1">
        <p:scale>
          <a:sx n="89" d="100"/>
          <a:sy n="89" d="100"/>
        </p:scale>
        <p:origin x="9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FDCD5F-D8DC-4433-A4FF-53C6E01E3DDC}" type="datetimeFigureOut">
              <a:rPr lang="it-IT" smtClean="0"/>
              <a:t>21/02/2023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342CD9-1B56-4F72-BD16-73008593E2DD}" type="slidenum">
              <a:rPr lang="it-IT" smtClean="0"/>
              <a:t>‹N›</a:t>
            </a:fld>
            <a:endParaRPr lang="it-IT"/>
          </a:p>
        </p:txBody>
      </p:sp>
    </p:spTree>
    <p:extLst>
      <p:ext uri="{BB962C8B-B14F-4D97-AF65-F5344CB8AC3E}">
        <p14:creationId xmlns:p14="http://schemas.microsoft.com/office/powerpoint/2010/main" val="2790933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D8E7FE0-4A38-4534-8F6D-2CC744A0690A}" type="slidenum">
              <a:rPr lang="fr-FR">
                <a:cs typeface="Arial" charset="0"/>
              </a:rPr>
              <a:pPr fontAlgn="base">
                <a:spcBef>
                  <a:spcPct val="0"/>
                </a:spcBef>
                <a:spcAft>
                  <a:spcPct val="0"/>
                </a:spcAft>
                <a:defRPr/>
              </a:pPr>
              <a:t>37</a:t>
            </a:fld>
            <a:endParaRPr lang="fr-FR">
              <a:cs typeface="Arial" charset="0"/>
            </a:endParaRPr>
          </a:p>
        </p:txBody>
      </p:sp>
      <p:sp>
        <p:nvSpPr>
          <p:cNvPr id="7373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373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p>
        </p:txBody>
      </p:sp>
    </p:spTree>
    <p:extLst>
      <p:ext uri="{BB962C8B-B14F-4D97-AF65-F5344CB8AC3E}">
        <p14:creationId xmlns:p14="http://schemas.microsoft.com/office/powerpoint/2010/main" val="2769164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eaLnBrk="1" hangingPunct="1"/>
            <a:fld id="{9B2C8598-453F-4538-9F36-DAE23414BE09}" type="slidenum">
              <a:rPr lang="fr-FR" altLang="it-IT" sz="1200"/>
              <a:pPr algn="r" eaLnBrk="1" hangingPunct="1"/>
              <a:t>47</a:t>
            </a:fld>
            <a:endParaRPr lang="fr-FR" altLang="it-IT" sz="1200"/>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fr-FR" altLang="it-IT">
              <a:latin typeface="Arial" panose="020B0604020202020204" pitchFamily="34" charset="0"/>
            </a:endParaRPr>
          </a:p>
        </p:txBody>
      </p:sp>
    </p:spTree>
    <p:extLst>
      <p:ext uri="{BB962C8B-B14F-4D97-AF65-F5344CB8AC3E}">
        <p14:creationId xmlns:p14="http://schemas.microsoft.com/office/powerpoint/2010/main" val="1166673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34B1582-79A8-49CB-99F1-BCA3208ECF1F}" type="datetimeFigureOut">
              <a:rPr lang="it-IT" smtClean="0"/>
              <a:t>21/02/2023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F704E1-51CE-44F8-8529-18975665CB84}" type="slidenum">
              <a:rPr lang="it-IT" smtClean="0"/>
              <a:t>‹N›</a:t>
            </a:fld>
            <a:endParaRPr lang="it-IT"/>
          </a:p>
        </p:txBody>
      </p:sp>
    </p:spTree>
    <p:extLst>
      <p:ext uri="{BB962C8B-B14F-4D97-AF65-F5344CB8AC3E}">
        <p14:creationId xmlns:p14="http://schemas.microsoft.com/office/powerpoint/2010/main" val="599382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34B1582-79A8-49CB-99F1-BCA3208ECF1F}" type="datetimeFigureOut">
              <a:rPr lang="it-IT" smtClean="0"/>
              <a:t>21/02/2023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F704E1-51CE-44F8-8529-18975665CB84}" type="slidenum">
              <a:rPr lang="it-IT" smtClean="0"/>
              <a:t>‹N›</a:t>
            </a:fld>
            <a:endParaRPr lang="it-IT"/>
          </a:p>
        </p:txBody>
      </p:sp>
    </p:spTree>
    <p:extLst>
      <p:ext uri="{BB962C8B-B14F-4D97-AF65-F5344CB8AC3E}">
        <p14:creationId xmlns:p14="http://schemas.microsoft.com/office/powerpoint/2010/main" val="4281897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34B1582-79A8-49CB-99F1-BCA3208ECF1F}" type="datetimeFigureOut">
              <a:rPr lang="it-IT" smtClean="0"/>
              <a:t>21/02/2023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F704E1-51CE-44F8-8529-18975665CB84}" type="slidenum">
              <a:rPr lang="it-IT" smtClean="0"/>
              <a:t>‹N›</a:t>
            </a:fld>
            <a:endParaRPr lang="it-IT"/>
          </a:p>
        </p:txBody>
      </p:sp>
    </p:spTree>
    <p:extLst>
      <p:ext uri="{BB962C8B-B14F-4D97-AF65-F5344CB8AC3E}">
        <p14:creationId xmlns:p14="http://schemas.microsoft.com/office/powerpoint/2010/main" val="2453377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34B1582-79A8-49CB-99F1-BCA3208ECF1F}" type="datetimeFigureOut">
              <a:rPr lang="it-IT" smtClean="0"/>
              <a:t>21/02/2023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F704E1-51CE-44F8-8529-18975665CB84}" type="slidenum">
              <a:rPr lang="it-IT" smtClean="0"/>
              <a:t>‹N›</a:t>
            </a:fld>
            <a:endParaRPr lang="it-IT"/>
          </a:p>
        </p:txBody>
      </p:sp>
    </p:spTree>
    <p:extLst>
      <p:ext uri="{BB962C8B-B14F-4D97-AF65-F5344CB8AC3E}">
        <p14:creationId xmlns:p14="http://schemas.microsoft.com/office/powerpoint/2010/main" val="3813420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D34B1582-79A8-49CB-99F1-BCA3208ECF1F}" type="datetimeFigureOut">
              <a:rPr lang="it-IT" smtClean="0"/>
              <a:t>21/02/2023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F704E1-51CE-44F8-8529-18975665CB84}" type="slidenum">
              <a:rPr lang="it-IT" smtClean="0"/>
              <a:t>‹N›</a:t>
            </a:fld>
            <a:endParaRPr lang="it-IT"/>
          </a:p>
        </p:txBody>
      </p:sp>
    </p:spTree>
    <p:extLst>
      <p:ext uri="{BB962C8B-B14F-4D97-AF65-F5344CB8AC3E}">
        <p14:creationId xmlns:p14="http://schemas.microsoft.com/office/powerpoint/2010/main" val="3928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34B1582-79A8-49CB-99F1-BCA3208ECF1F}" type="datetimeFigureOut">
              <a:rPr lang="it-IT" smtClean="0"/>
              <a:t>21/02/2023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F704E1-51CE-44F8-8529-18975665CB84}" type="slidenum">
              <a:rPr lang="it-IT" smtClean="0"/>
              <a:t>‹N›</a:t>
            </a:fld>
            <a:endParaRPr lang="it-IT"/>
          </a:p>
        </p:txBody>
      </p:sp>
    </p:spTree>
    <p:extLst>
      <p:ext uri="{BB962C8B-B14F-4D97-AF65-F5344CB8AC3E}">
        <p14:creationId xmlns:p14="http://schemas.microsoft.com/office/powerpoint/2010/main" val="660613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34B1582-79A8-49CB-99F1-BCA3208ECF1F}" type="datetimeFigureOut">
              <a:rPr lang="it-IT" smtClean="0"/>
              <a:t>21/02/2023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1F704E1-51CE-44F8-8529-18975665CB84}" type="slidenum">
              <a:rPr lang="it-IT" smtClean="0"/>
              <a:t>‹N›</a:t>
            </a:fld>
            <a:endParaRPr lang="it-IT"/>
          </a:p>
        </p:txBody>
      </p:sp>
    </p:spTree>
    <p:extLst>
      <p:ext uri="{BB962C8B-B14F-4D97-AF65-F5344CB8AC3E}">
        <p14:creationId xmlns:p14="http://schemas.microsoft.com/office/powerpoint/2010/main" val="280033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34B1582-79A8-49CB-99F1-BCA3208ECF1F}" type="datetimeFigureOut">
              <a:rPr lang="it-IT" smtClean="0"/>
              <a:t>21/02/2023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1F704E1-51CE-44F8-8529-18975665CB84}" type="slidenum">
              <a:rPr lang="it-IT" smtClean="0"/>
              <a:t>‹N›</a:t>
            </a:fld>
            <a:endParaRPr lang="it-IT"/>
          </a:p>
        </p:txBody>
      </p:sp>
    </p:spTree>
    <p:extLst>
      <p:ext uri="{BB962C8B-B14F-4D97-AF65-F5344CB8AC3E}">
        <p14:creationId xmlns:p14="http://schemas.microsoft.com/office/powerpoint/2010/main" val="1659836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34B1582-79A8-49CB-99F1-BCA3208ECF1F}" type="datetimeFigureOut">
              <a:rPr lang="it-IT" smtClean="0"/>
              <a:t>21/02/2023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1F704E1-51CE-44F8-8529-18975665CB84}" type="slidenum">
              <a:rPr lang="it-IT" smtClean="0"/>
              <a:t>‹N›</a:t>
            </a:fld>
            <a:endParaRPr lang="it-IT"/>
          </a:p>
        </p:txBody>
      </p:sp>
    </p:spTree>
    <p:extLst>
      <p:ext uri="{BB962C8B-B14F-4D97-AF65-F5344CB8AC3E}">
        <p14:creationId xmlns:p14="http://schemas.microsoft.com/office/powerpoint/2010/main" val="2809076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D34B1582-79A8-49CB-99F1-BCA3208ECF1F}" type="datetimeFigureOut">
              <a:rPr lang="it-IT" smtClean="0"/>
              <a:t>21/02/2023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F704E1-51CE-44F8-8529-18975665CB84}" type="slidenum">
              <a:rPr lang="it-IT" smtClean="0"/>
              <a:t>‹N›</a:t>
            </a:fld>
            <a:endParaRPr lang="it-IT"/>
          </a:p>
        </p:txBody>
      </p:sp>
    </p:spTree>
    <p:extLst>
      <p:ext uri="{BB962C8B-B14F-4D97-AF65-F5344CB8AC3E}">
        <p14:creationId xmlns:p14="http://schemas.microsoft.com/office/powerpoint/2010/main" val="1068955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D34B1582-79A8-49CB-99F1-BCA3208ECF1F}" type="datetimeFigureOut">
              <a:rPr lang="it-IT" smtClean="0"/>
              <a:t>21/02/2023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F704E1-51CE-44F8-8529-18975665CB84}" type="slidenum">
              <a:rPr lang="it-IT" smtClean="0"/>
              <a:t>‹N›</a:t>
            </a:fld>
            <a:endParaRPr lang="it-IT"/>
          </a:p>
        </p:txBody>
      </p:sp>
    </p:spTree>
    <p:extLst>
      <p:ext uri="{BB962C8B-B14F-4D97-AF65-F5344CB8AC3E}">
        <p14:creationId xmlns:p14="http://schemas.microsoft.com/office/powerpoint/2010/main" val="1593012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4B1582-79A8-49CB-99F1-BCA3208ECF1F}" type="datetimeFigureOut">
              <a:rPr lang="it-IT" smtClean="0"/>
              <a:t>21/02/2023</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F704E1-51CE-44F8-8529-18975665CB84}" type="slidenum">
              <a:rPr lang="it-IT" smtClean="0"/>
              <a:t>‹N›</a:t>
            </a:fld>
            <a:endParaRPr lang="it-IT"/>
          </a:p>
        </p:txBody>
      </p:sp>
    </p:spTree>
    <p:extLst>
      <p:ext uri="{BB962C8B-B14F-4D97-AF65-F5344CB8AC3E}">
        <p14:creationId xmlns:p14="http://schemas.microsoft.com/office/powerpoint/2010/main" val="4167582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defenseurdesdroits.fr/fr/institution/competences/lutte-contre-discriminations" TargetMode="External"/><Relationship Id="rId2" Type="http://schemas.openxmlformats.org/officeDocument/2006/relationships/hyperlink" Target="https://www.lecourrierdelatlas.com/le-3928-bilan-apres-un-an-dactivit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defenseurdesdroits.fr/fr/institution/competences/lutte-contre-discrimination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defenseurdesdroits.fr/fr/institution/competences/lutte-contre-discrimination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legifrance.gouv.fr/loda/id/LEGIARTI000006494310/2004-03-10/" TargetMode="External"/><Relationship Id="rId2" Type="http://schemas.openxmlformats.org/officeDocument/2006/relationships/hyperlink" Target="https://www.legifrance.gouv.fr/codes/article_lc/LEGIARTI000006417835/2008-05-29"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legifrance.gouv.fr/loda/id/LEGIARTI000006494310/2004-03-10/" TargetMode="External"/><Relationship Id="rId2" Type="http://schemas.openxmlformats.org/officeDocument/2006/relationships/hyperlink" Target="https://www.legifrance.gouv.fr/codes/article_lc/LEGIARTI000006417835/2008-05-29"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dizionario.internazionale.it/"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 2 </a:t>
            </a:r>
            <a:r>
              <a:rPr lang="it-IT" sz="2800" dirty="0" err="1"/>
              <a:t>cours</a:t>
            </a:r>
            <a:r>
              <a:rPr lang="it-IT" sz="2800" dirty="0"/>
              <a:t> (21 </a:t>
            </a:r>
            <a:r>
              <a:rPr lang="it-IT" sz="2800" dirty="0" err="1"/>
              <a:t>fév</a:t>
            </a:r>
            <a:r>
              <a:rPr lang="it-IT" sz="2800" dirty="0"/>
              <a:t> 2023)</a:t>
            </a:r>
            <a:r>
              <a:rPr lang="it-IT" sz="2800" dirty="0" err="1"/>
              <a:t>Observation</a:t>
            </a:r>
            <a:r>
              <a:rPr lang="it-IT" sz="2800" dirty="0"/>
              <a:t> </a:t>
            </a:r>
            <a:r>
              <a:rPr lang="it-IT" sz="2800" dirty="0" err="1"/>
              <a:t>hebdomadaire</a:t>
            </a:r>
            <a:r>
              <a:rPr lang="it-IT" sz="2800" dirty="0"/>
              <a:t/>
            </a:r>
            <a:br>
              <a:rPr lang="it-IT" sz="2800" dirty="0"/>
            </a:br>
            <a:r>
              <a:rPr lang="it-IT" sz="2800" dirty="0" err="1"/>
              <a:t>Discrimination</a:t>
            </a:r>
            <a:r>
              <a:rPr lang="it-IT" sz="2800" dirty="0"/>
              <a:t> </a:t>
            </a:r>
            <a:r>
              <a:rPr lang="it-IT" sz="2800" dirty="0" err="1"/>
              <a:t>au</a:t>
            </a:r>
            <a:r>
              <a:rPr lang="it-IT" sz="2800" dirty="0"/>
              <a:t> Canada</a:t>
            </a:r>
          </a:p>
        </p:txBody>
      </p:sp>
      <p:sp>
        <p:nvSpPr>
          <p:cNvPr id="3" name="Segnaposto contenuto 2"/>
          <p:cNvSpPr>
            <a:spLocks noGrp="1"/>
          </p:cNvSpPr>
          <p:nvPr>
            <p:ph idx="1"/>
          </p:nvPr>
        </p:nvSpPr>
        <p:spPr/>
        <p:txBody>
          <a:bodyPr>
            <a:normAutofit fontScale="92500" lnSpcReduction="20000"/>
          </a:bodyPr>
          <a:lstStyle/>
          <a:p>
            <a:r>
              <a:rPr lang="fr-FR" sz="2400" dirty="0"/>
              <a:t>Annonces dénoncées</a:t>
            </a:r>
          </a:p>
          <a:p>
            <a:r>
              <a:rPr lang="fr-FR" sz="2400" b="1" dirty="0"/>
              <a:t>Discrimination sur l’âge, le genre, l’origine… Au Canada, des internautes se liguent contre le ciblage publicitaire de Facebook</a:t>
            </a:r>
          </a:p>
          <a:p>
            <a:pPr algn="just"/>
            <a:r>
              <a:rPr lang="fr-FR" sz="2400" dirty="0"/>
              <a:t>Une cour d’appel du Québec a approuvé un recours</a:t>
            </a:r>
            <a:r>
              <a:rPr lang="fr-FR" sz="2400" b="1" dirty="0"/>
              <a:t> collectif </a:t>
            </a:r>
            <a:r>
              <a:rPr lang="fr-FR" sz="2400" dirty="0"/>
              <a:t>contre Facebook, accusant le réseau social de discrimination sur l’âge, le genre ou l’origine dans son ciblage </a:t>
            </a:r>
            <a:r>
              <a:rPr lang="fr-FR" sz="2400" b="1" dirty="0"/>
              <a:t>publicitaire.</a:t>
            </a:r>
          </a:p>
          <a:p>
            <a:pPr algn="just"/>
            <a:r>
              <a:rPr lang="fr-FR" sz="2400" dirty="0"/>
              <a:t>Un casque à micro sur les oreilles, une jeune femme affiche un large sourire au milieu d’un open </a:t>
            </a:r>
            <a:r>
              <a:rPr lang="fr-FR" sz="2400" dirty="0" err="1"/>
              <a:t>space</a:t>
            </a:r>
            <a:r>
              <a:rPr lang="fr-FR" sz="2400" dirty="0"/>
              <a:t>. «Aidez-nous à créer un quotidien meilleur en rejoignant notre centre d’appel à Montréal», enjoint cette annonce publicitaire Facebook signée Ikea. Mais pour créer ce «quotidien meilleur» et espérer être recruté, il faut avoir moins de 40 ans. La limite d’âge vous paraît injuste ? L’entreprise d’ameublement l’a pourtant explicitement stipulée dans les critères de son ciblage publicitaire que l’on peut découvrir dans les paramètres de la publication. Mais les choses pourraient bientôt changer.</a:t>
            </a:r>
          </a:p>
          <a:p>
            <a:r>
              <a:rPr lang="fr-FR" sz="2400" i="1" dirty="0"/>
              <a:t>Libération</a:t>
            </a:r>
            <a:r>
              <a:rPr lang="fr-FR" sz="2400" dirty="0"/>
              <a:t> </a:t>
            </a:r>
            <a:r>
              <a:rPr lang="it-IT" sz="2400" dirty="0"/>
              <a:t>5 </a:t>
            </a:r>
            <a:r>
              <a:rPr lang="it-IT" sz="2400" dirty="0" err="1"/>
              <a:t>janvier</a:t>
            </a:r>
            <a:r>
              <a:rPr lang="it-IT" sz="2400" dirty="0"/>
              <a:t> 2023 </a:t>
            </a:r>
          </a:p>
        </p:txBody>
      </p:sp>
    </p:spTree>
    <p:extLst>
      <p:ext uri="{BB962C8B-B14F-4D97-AF65-F5344CB8AC3E}">
        <p14:creationId xmlns:p14="http://schemas.microsoft.com/office/powerpoint/2010/main" val="332659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
            </a:r>
            <a:br>
              <a:rPr lang="fr-CA" sz="2800" dirty="0"/>
            </a:br>
            <a:r>
              <a:rPr lang="fr-CA" sz="2800" dirty="0"/>
              <a:t>Plateforme anti-discriminations créée le 12 février 2021</a:t>
            </a:r>
          </a:p>
        </p:txBody>
      </p:sp>
      <p:sp>
        <p:nvSpPr>
          <p:cNvPr id="3" name="Segnaposto contenuto 2"/>
          <p:cNvSpPr>
            <a:spLocks noGrp="1"/>
          </p:cNvSpPr>
          <p:nvPr>
            <p:ph idx="1"/>
          </p:nvPr>
        </p:nvSpPr>
        <p:spPr/>
        <p:txBody>
          <a:bodyPr>
            <a:normAutofit fontScale="92500" lnSpcReduction="20000"/>
          </a:bodyPr>
          <a:lstStyle/>
          <a:p>
            <a:pPr algn="just"/>
            <a:r>
              <a:rPr lang="it-IT" sz="2400" b="1" dirty="0"/>
              <a:t>Une </a:t>
            </a:r>
            <a:r>
              <a:rPr lang="it-IT" sz="2400" b="1" dirty="0" err="1"/>
              <a:t>plateforme</a:t>
            </a:r>
            <a:r>
              <a:rPr lang="it-IT" sz="2400" b="1" dirty="0"/>
              <a:t> anti-</a:t>
            </a:r>
            <a:r>
              <a:rPr lang="it-IT" sz="2400" b="1" dirty="0" err="1"/>
              <a:t>discrimination</a:t>
            </a:r>
            <a:r>
              <a:rPr lang="it-IT" sz="2400" b="1" dirty="0"/>
              <a:t> </a:t>
            </a:r>
            <a:r>
              <a:rPr lang="it-IT" sz="2400" dirty="0" err="1"/>
              <a:t>créée</a:t>
            </a:r>
            <a:r>
              <a:rPr lang="it-IT" sz="2400" dirty="0"/>
              <a:t> par Emmanuel </a:t>
            </a:r>
            <a:r>
              <a:rPr lang="it-IT" sz="2400" dirty="0" err="1"/>
              <a:t>Macron</a:t>
            </a:r>
            <a:r>
              <a:rPr lang="it-IT" sz="2400" dirty="0"/>
              <a:t>, </a:t>
            </a:r>
            <a:r>
              <a:rPr lang="it-IT" sz="2400" dirty="0" err="1"/>
              <a:t>après</a:t>
            </a:r>
            <a:r>
              <a:rPr lang="it-IT" sz="2400" dirty="0"/>
              <a:t> l’affaire </a:t>
            </a:r>
            <a:r>
              <a:rPr lang="it-IT" sz="2400" b="1" dirty="0"/>
              <a:t>Michel </a:t>
            </a:r>
            <a:r>
              <a:rPr lang="it-IT" sz="2400" b="1" dirty="0" err="1"/>
              <a:t>Zecler</a:t>
            </a:r>
            <a:r>
              <a:rPr lang="it-IT" sz="2400" dirty="0"/>
              <a:t>, ce </a:t>
            </a:r>
            <a:r>
              <a:rPr lang="it-IT" sz="2400" dirty="0" err="1"/>
              <a:t>producteur</a:t>
            </a:r>
            <a:r>
              <a:rPr lang="it-IT" sz="2400" dirty="0"/>
              <a:t> de </a:t>
            </a:r>
            <a:r>
              <a:rPr lang="it-IT" sz="2400" dirty="0" err="1"/>
              <a:t>musique</a:t>
            </a:r>
            <a:r>
              <a:rPr lang="it-IT" sz="2400" dirty="0"/>
              <a:t> noir qui </a:t>
            </a:r>
            <a:r>
              <a:rPr lang="it-IT" sz="2400" dirty="0" err="1"/>
              <a:t>avait</a:t>
            </a:r>
            <a:r>
              <a:rPr lang="it-IT" sz="2400" dirty="0"/>
              <a:t> </a:t>
            </a:r>
            <a:r>
              <a:rPr lang="it-IT" sz="2400" dirty="0" err="1"/>
              <a:t>été</a:t>
            </a:r>
            <a:r>
              <a:rPr lang="it-IT" sz="2400" dirty="0"/>
              <a:t> </a:t>
            </a:r>
            <a:r>
              <a:rPr lang="it-IT" sz="2400" b="1" dirty="0" err="1"/>
              <a:t>passé</a:t>
            </a:r>
            <a:r>
              <a:rPr lang="it-IT" sz="2400" b="1" dirty="0"/>
              <a:t> à </a:t>
            </a:r>
            <a:r>
              <a:rPr lang="it-IT" sz="2400" b="1" dirty="0" err="1"/>
              <a:t>tabac</a:t>
            </a:r>
            <a:r>
              <a:rPr lang="it-IT" sz="2400" b="1" dirty="0"/>
              <a:t> </a:t>
            </a:r>
            <a:r>
              <a:rPr lang="it-IT" sz="2400" dirty="0"/>
              <a:t>par </a:t>
            </a:r>
            <a:r>
              <a:rPr lang="it-IT" sz="2400" dirty="0" err="1"/>
              <a:t>des</a:t>
            </a:r>
            <a:r>
              <a:rPr lang="it-IT" sz="2400" dirty="0"/>
              <a:t> </a:t>
            </a:r>
            <a:r>
              <a:rPr lang="it-IT" sz="2400" dirty="0" err="1"/>
              <a:t>policiers</a:t>
            </a:r>
            <a:r>
              <a:rPr lang="it-IT" sz="2400" dirty="0"/>
              <a:t> à la fin 2020.</a:t>
            </a:r>
          </a:p>
          <a:p>
            <a:pPr algn="just"/>
            <a:r>
              <a:rPr lang="it-IT" sz="2200" dirty="0">
                <a:hlinkClick r:id="rId2"/>
              </a:rPr>
              <a:t>https://www.lecourrierdelatlas.com/le-3928-bilan-apres-un-an-dactivite/</a:t>
            </a:r>
            <a:r>
              <a:rPr lang="it-IT" sz="2200" dirty="0"/>
              <a:t>   </a:t>
            </a:r>
            <a:r>
              <a:rPr lang="it-IT" sz="2400" dirty="0"/>
              <a:t>7</a:t>
            </a:r>
          </a:p>
          <a:p>
            <a:pPr algn="just"/>
            <a:r>
              <a:rPr lang="fr-CA" sz="2400" dirty="0"/>
              <a:t>La plateforme anti-discriminations est réalisée par le </a:t>
            </a:r>
            <a:r>
              <a:rPr lang="fr-CA" sz="2400" b="1" dirty="0"/>
              <a:t>Défenseur des droits</a:t>
            </a:r>
            <a:r>
              <a:rPr lang="fr-CA" sz="2400" dirty="0"/>
              <a:t>, l’autorité indépendante chargée de lutter contre les discriminations et de promouvoir l’égalité. </a:t>
            </a:r>
          </a:p>
          <a:p>
            <a:pPr algn="just"/>
            <a:r>
              <a:rPr lang="fr-FR" sz="2400" dirty="0"/>
              <a:t>« Cette plateforme a apporté aux personnes victimes de discriminations un soutien qui leur manquait, que ce soit pour nommer ce qu’elles ont vécu, pour reconnaître les atteintes subies ou pour s’orienter dans les recours possibles. Ces personnes nous rappellent que les discriminations doivent être combattues de la même manière qu’elles affectent leur vie : dans leur globalité. »</a:t>
            </a:r>
          </a:p>
          <a:p>
            <a:pPr algn="just"/>
            <a:r>
              <a:rPr lang="fr-FR" sz="2400" b="1" dirty="0"/>
              <a:t>Claire </a:t>
            </a:r>
            <a:r>
              <a:rPr lang="fr-FR" sz="2400" b="1" dirty="0" err="1"/>
              <a:t>Hédon</a:t>
            </a:r>
            <a:r>
              <a:rPr lang="fr-FR" sz="2400" b="1" dirty="0"/>
              <a:t>*, Défenseure des droits</a:t>
            </a:r>
          </a:p>
          <a:p>
            <a:pPr algn="just"/>
            <a:r>
              <a:rPr lang="fr-FR" sz="2400" dirty="0"/>
              <a:t>https://www.defenseurdesdroits.fr/actualites/2022/02/antidiscriminationsfr-une-annee-au-service-des-victimes-de-discriminations</a:t>
            </a:r>
            <a:endParaRPr lang="it-IT" sz="2400" dirty="0"/>
          </a:p>
          <a:p>
            <a:pPr algn="just"/>
            <a:endParaRPr lang="fr-CA" sz="2400" dirty="0"/>
          </a:p>
          <a:p>
            <a:endParaRPr lang="fr-CA" sz="2400" dirty="0">
              <a:hlinkClick r:id="rId3"/>
            </a:endParaRPr>
          </a:p>
          <a:p>
            <a:endParaRPr lang="fr-CA" sz="2400" dirty="0"/>
          </a:p>
        </p:txBody>
      </p:sp>
    </p:spTree>
    <p:extLst>
      <p:ext uri="{BB962C8B-B14F-4D97-AF65-F5344CB8AC3E}">
        <p14:creationId xmlns:p14="http://schemas.microsoft.com/office/powerpoint/2010/main" val="3321194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*Claire </a:t>
            </a:r>
            <a:r>
              <a:rPr lang="fr-FR" sz="2800" dirty="0" err="1"/>
              <a:t>Hédon</a:t>
            </a:r>
            <a:r>
              <a:rPr lang="fr-FR" sz="2800" dirty="0"/>
              <a:t> Défenseure des droits</a:t>
            </a:r>
            <a:br>
              <a:rPr lang="fr-FR" sz="2800" dirty="0"/>
            </a:br>
            <a:r>
              <a:rPr lang="fr-FR" sz="2800" dirty="0"/>
              <a:t>et </a:t>
            </a:r>
            <a:r>
              <a:rPr lang="it-IT" sz="2800" dirty="0"/>
              <a:t>ATD Quart Monde</a:t>
            </a:r>
            <a:br>
              <a:rPr lang="it-IT" sz="2800" dirty="0"/>
            </a:br>
            <a:endParaRPr lang="it-IT" sz="2800" dirty="0"/>
          </a:p>
        </p:txBody>
      </p:sp>
      <p:sp>
        <p:nvSpPr>
          <p:cNvPr id="3" name="Segnaposto contenuto 2"/>
          <p:cNvSpPr>
            <a:spLocks noGrp="1"/>
          </p:cNvSpPr>
          <p:nvPr>
            <p:ph idx="1"/>
          </p:nvPr>
        </p:nvSpPr>
        <p:spPr/>
        <p:txBody>
          <a:bodyPr>
            <a:normAutofit/>
          </a:bodyPr>
          <a:lstStyle/>
          <a:p>
            <a:r>
              <a:rPr lang="it-IT" sz="2400" dirty="0"/>
              <a:t>ex-</a:t>
            </a:r>
            <a:r>
              <a:rPr lang="it-IT" sz="2400" dirty="0" err="1"/>
              <a:t>présidente</a:t>
            </a:r>
            <a:r>
              <a:rPr lang="it-IT" sz="2400" dirty="0"/>
              <a:t> d’ATD Quart Monde</a:t>
            </a:r>
          </a:p>
          <a:p>
            <a:pPr algn="just"/>
            <a:r>
              <a:rPr lang="it-IT" sz="2400" dirty="0"/>
              <a:t>ATD</a:t>
            </a:r>
            <a:r>
              <a:rPr lang="it-IT" sz="2400" baseline="30000" dirty="0"/>
              <a:t> </a:t>
            </a:r>
            <a:r>
              <a:rPr lang="it-IT" sz="2400" dirty="0"/>
              <a:t>(Agir </a:t>
            </a:r>
            <a:r>
              <a:rPr lang="it-IT" sz="2400" dirty="0" err="1"/>
              <a:t>Tous</a:t>
            </a:r>
            <a:r>
              <a:rPr lang="it-IT" sz="2400" dirty="0"/>
              <a:t> pour la </a:t>
            </a:r>
            <a:r>
              <a:rPr lang="it-IT" sz="2400" dirty="0" err="1"/>
              <a:t>Dignité</a:t>
            </a:r>
            <a:r>
              <a:rPr lang="it-IT" sz="2400" dirty="0"/>
              <a:t>) Quart Monde est une </a:t>
            </a:r>
            <a:r>
              <a:rPr lang="it-IT" sz="2400" dirty="0" err="1"/>
              <a:t>organisation</a:t>
            </a:r>
            <a:r>
              <a:rPr lang="it-IT" sz="2400" dirty="0"/>
              <a:t> non </a:t>
            </a:r>
            <a:r>
              <a:rPr lang="it-IT" sz="2400" dirty="0" err="1"/>
              <a:t>gouvernementale</a:t>
            </a:r>
            <a:r>
              <a:rPr lang="it-IT" sz="2400" dirty="0"/>
              <a:t> </a:t>
            </a:r>
            <a:r>
              <a:rPr lang="it-IT" sz="2400" dirty="0" err="1"/>
              <a:t>internationale</a:t>
            </a:r>
            <a:r>
              <a:rPr lang="it-IT" sz="2400" dirty="0"/>
              <a:t> sans </a:t>
            </a:r>
            <a:r>
              <a:rPr lang="it-IT" sz="2400" dirty="0" err="1"/>
              <a:t>affiliation</a:t>
            </a:r>
            <a:r>
              <a:rPr lang="it-IT" sz="2400" dirty="0"/>
              <a:t> </a:t>
            </a:r>
            <a:r>
              <a:rPr lang="it-IT" sz="2400" dirty="0" err="1"/>
              <a:t>religieuse</a:t>
            </a:r>
            <a:r>
              <a:rPr lang="it-IT" sz="2400" dirty="0"/>
              <a:t> </a:t>
            </a:r>
            <a:r>
              <a:rPr lang="it-IT" sz="2400" dirty="0" err="1"/>
              <a:t>ou</a:t>
            </a:r>
            <a:r>
              <a:rPr lang="it-IT" sz="2400" dirty="0"/>
              <a:t> </a:t>
            </a:r>
            <a:r>
              <a:rPr lang="it-IT" sz="2400" dirty="0" err="1"/>
              <a:t>politique</a:t>
            </a:r>
            <a:r>
              <a:rPr lang="it-IT" sz="2400" dirty="0"/>
              <a:t>.</a:t>
            </a:r>
          </a:p>
          <a:p>
            <a:pPr algn="just"/>
            <a:r>
              <a:rPr lang="it-IT" sz="2400" dirty="0"/>
              <a:t>Elle </a:t>
            </a:r>
            <a:r>
              <a:rPr lang="it-IT" sz="2400" dirty="0" err="1"/>
              <a:t>veut</a:t>
            </a:r>
            <a:r>
              <a:rPr lang="it-IT" sz="2400" dirty="0"/>
              <a:t> </a:t>
            </a:r>
            <a:r>
              <a:rPr lang="it-IT" sz="2400" dirty="0" err="1"/>
              <a:t>mettre</a:t>
            </a:r>
            <a:r>
              <a:rPr lang="it-IT" sz="2400" dirty="0"/>
              <a:t> fin à l’</a:t>
            </a:r>
            <a:r>
              <a:rPr lang="it-IT" sz="2400" dirty="0" err="1"/>
              <a:t>extrême</a:t>
            </a:r>
            <a:r>
              <a:rPr lang="it-IT" sz="2400" dirty="0"/>
              <a:t> </a:t>
            </a:r>
            <a:r>
              <a:rPr lang="it-IT" sz="2400" dirty="0" err="1"/>
              <a:t>pauvreté</a:t>
            </a:r>
            <a:r>
              <a:rPr lang="it-IT" sz="2400" dirty="0"/>
              <a:t> en y </a:t>
            </a:r>
            <a:r>
              <a:rPr lang="it-IT" sz="2400" dirty="0" err="1"/>
              <a:t>associant</a:t>
            </a:r>
            <a:r>
              <a:rPr lang="it-IT" sz="2400" dirty="0"/>
              <a:t> </a:t>
            </a:r>
            <a:r>
              <a:rPr lang="it-IT" sz="2400" dirty="0" err="1"/>
              <a:t>les</a:t>
            </a:r>
            <a:r>
              <a:rPr lang="it-IT" sz="2400" dirty="0"/>
              <a:t> </a:t>
            </a:r>
            <a:r>
              <a:rPr lang="it-IT" sz="2400" dirty="0" err="1"/>
              <a:t>personnes</a:t>
            </a:r>
            <a:r>
              <a:rPr lang="it-IT" sz="2400" dirty="0"/>
              <a:t> qui la </a:t>
            </a:r>
            <a:r>
              <a:rPr lang="it-IT" sz="2400" dirty="0" err="1"/>
              <a:t>subissent</a:t>
            </a:r>
            <a:r>
              <a:rPr lang="it-IT" sz="2400" dirty="0"/>
              <a:t>. Il </a:t>
            </a:r>
            <a:r>
              <a:rPr lang="it-IT" sz="2400" dirty="0" err="1"/>
              <a:t>fait</a:t>
            </a:r>
            <a:r>
              <a:rPr lang="it-IT" sz="2400" dirty="0"/>
              <a:t> </a:t>
            </a:r>
            <a:r>
              <a:rPr lang="it-IT" sz="2400" dirty="0" err="1"/>
              <a:t>appel</a:t>
            </a:r>
            <a:r>
              <a:rPr lang="it-IT" sz="2400" dirty="0"/>
              <a:t> à l’engagement de </a:t>
            </a:r>
            <a:r>
              <a:rPr lang="it-IT" sz="2400" dirty="0" err="1"/>
              <a:t>tous</a:t>
            </a:r>
            <a:r>
              <a:rPr lang="it-IT" sz="2400" dirty="0"/>
              <a:t> pour transformer </a:t>
            </a:r>
            <a:r>
              <a:rPr lang="it-IT" sz="2400" dirty="0" err="1"/>
              <a:t>les</a:t>
            </a:r>
            <a:r>
              <a:rPr lang="it-IT" sz="2400" dirty="0"/>
              <a:t> </a:t>
            </a:r>
            <a:r>
              <a:rPr lang="it-IT" sz="2400" dirty="0" err="1"/>
              <a:t>mentalités</a:t>
            </a:r>
            <a:r>
              <a:rPr lang="it-IT" sz="2400" dirty="0"/>
              <a:t> et nos </a:t>
            </a:r>
            <a:r>
              <a:rPr lang="it-IT" sz="2400" dirty="0" err="1"/>
              <a:t>sociétés</a:t>
            </a:r>
            <a:r>
              <a:rPr lang="it-IT" sz="2400" dirty="0"/>
              <a:t>.</a:t>
            </a:r>
          </a:p>
          <a:p>
            <a:pPr algn="just"/>
            <a:endParaRPr lang="it-IT" sz="2400" dirty="0"/>
          </a:p>
          <a:p>
            <a:pPr algn="just"/>
            <a:r>
              <a:rPr lang="fr-FR" sz="2400" dirty="0"/>
              <a:t>« Là où des hommes sont condamnés à vivre dans la misère, </a:t>
            </a:r>
            <a:r>
              <a:rPr lang="fr-FR" sz="2400" b="1" dirty="0"/>
              <a:t>les droits de l'homme </a:t>
            </a:r>
            <a:r>
              <a:rPr lang="fr-FR" sz="2400" dirty="0"/>
              <a:t>sont violés. S'unir pour les faire respecter est </a:t>
            </a:r>
            <a:r>
              <a:rPr lang="fr-FR" sz="2400" b="1" dirty="0"/>
              <a:t>un devoir </a:t>
            </a:r>
            <a:r>
              <a:rPr lang="fr-FR" sz="2400" dirty="0"/>
              <a:t>sacré. »</a:t>
            </a:r>
          </a:p>
          <a:p>
            <a:r>
              <a:rPr lang="fr-FR" sz="2400" dirty="0"/>
              <a:t>Joseph </a:t>
            </a:r>
            <a:r>
              <a:rPr lang="fr-FR" sz="2400" dirty="0" err="1"/>
              <a:t>Wresinski</a:t>
            </a:r>
            <a:r>
              <a:rPr lang="fr-FR" sz="2400" dirty="0"/>
              <a:t> (fondateur 1957)</a:t>
            </a:r>
          </a:p>
          <a:p>
            <a:pPr algn="just"/>
            <a:endParaRPr lang="it-IT" sz="2400" dirty="0"/>
          </a:p>
          <a:p>
            <a:endParaRPr lang="it-IT" sz="2400" dirty="0"/>
          </a:p>
          <a:p>
            <a:endParaRPr lang="it-IT" sz="2400" baseline="-25000" dirty="0"/>
          </a:p>
          <a:p>
            <a:endParaRPr lang="it-IT" sz="2400" baseline="-25000" dirty="0"/>
          </a:p>
        </p:txBody>
      </p:sp>
    </p:spTree>
    <p:extLst>
      <p:ext uri="{BB962C8B-B14F-4D97-AF65-F5344CB8AC3E}">
        <p14:creationId xmlns:p14="http://schemas.microsoft.com/office/powerpoint/2010/main" val="1291163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Affaire Michel </a:t>
            </a:r>
            <a:r>
              <a:rPr lang="it-IT" sz="2800" b="1" dirty="0" err="1"/>
              <a:t>Zecler</a:t>
            </a:r>
            <a:r>
              <a:rPr lang="it-IT" sz="2800" b="1" dirty="0"/>
              <a:t> </a:t>
            </a:r>
            <a:br>
              <a:rPr lang="it-IT" sz="2800" b="1" dirty="0"/>
            </a:br>
            <a:r>
              <a:rPr lang="it-IT" sz="2800" dirty="0" err="1"/>
              <a:t>du</a:t>
            </a:r>
            <a:r>
              <a:rPr lang="it-IT" sz="2800" dirty="0"/>
              <a:t> 21 novembre 2020</a:t>
            </a:r>
            <a:endParaRPr lang="fr-CA" sz="2800" dirty="0"/>
          </a:p>
        </p:txBody>
      </p:sp>
      <p:pic>
        <p:nvPicPr>
          <p:cNvPr id="4" name="Segnaposto contenuto 3" descr="ZXX6GJ622LDG6NUX5FRZDF5WU4.jpg"/>
          <p:cNvPicPr>
            <a:picLocks noGrp="1" noChangeAspect="1"/>
          </p:cNvPicPr>
          <p:nvPr>
            <p:ph idx="1"/>
          </p:nvPr>
        </p:nvPicPr>
        <p:blipFill>
          <a:blip r:embed="rId2">
            <a:extLst>
              <a:ext uri="{28A0092B-C50C-407E-A947-70E740481C1C}">
                <a14:useLocalDpi xmlns:a14="http://schemas.microsoft.com/office/drawing/2010/main" val="0"/>
              </a:ext>
            </a:extLst>
          </a:blip>
          <a:srcRect l="-6773" r="-6773"/>
          <a:stretch>
            <a:fillRect/>
          </a:stretch>
        </p:blipFill>
        <p:spPr/>
      </p:pic>
    </p:spTree>
    <p:extLst>
      <p:ext uri="{BB962C8B-B14F-4D97-AF65-F5344CB8AC3E}">
        <p14:creationId xmlns:p14="http://schemas.microsoft.com/office/powerpoint/2010/main" val="2982565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L'affaire Michel </a:t>
            </a:r>
            <a:r>
              <a:rPr lang="fr-CA" sz="2800" dirty="0" err="1"/>
              <a:t>Zecler</a:t>
            </a:r>
            <a:r>
              <a:rPr lang="fr-CA" sz="2800" dirty="0"/>
              <a:t> </a:t>
            </a:r>
          </a:p>
        </p:txBody>
      </p:sp>
      <p:sp>
        <p:nvSpPr>
          <p:cNvPr id="3" name="Segnaposto contenuto 2"/>
          <p:cNvSpPr>
            <a:spLocks noGrp="1"/>
          </p:cNvSpPr>
          <p:nvPr>
            <p:ph idx="1"/>
          </p:nvPr>
        </p:nvSpPr>
        <p:spPr/>
        <p:txBody>
          <a:bodyPr>
            <a:normAutofit/>
          </a:bodyPr>
          <a:lstStyle/>
          <a:p>
            <a:pPr algn="just"/>
            <a:r>
              <a:rPr lang="fr-CA" sz="2400" dirty="0"/>
              <a:t>Le soir du 21 novembre 2020, durant le deuxième confinement sanitaire survenu en France, Michel </a:t>
            </a:r>
            <a:r>
              <a:rPr lang="fr-CA" sz="2400" dirty="0" err="1"/>
              <a:t>Zecler</a:t>
            </a:r>
            <a:r>
              <a:rPr lang="fr-CA" sz="2400" dirty="0"/>
              <a:t> regagne à pied son studio d'enregistrement situé dans le 17e arrondissement de Paris. À ce moment-là, deux agents de la police nationale l'interpellent pour défaut de port de masque dans la rue.</a:t>
            </a:r>
          </a:p>
          <a:p>
            <a:pPr algn="just"/>
            <a:r>
              <a:rPr lang="fr-CA" sz="2400" dirty="0"/>
              <a:t>Un brigadier et deux gardiens de la paix pénètrent dans son studio d'enregistrement, en considérant qu'ils font face à une attitude de rébellion de la part du producteur — selon le compte-rendu qu'ils rédigent après cette intervention. Ce rapport est pourtant fortement mis en cause par les images vidéo diffusées sur le web puis sur les différentes chaînes de télévision françaises</a:t>
            </a:r>
          </a:p>
          <a:p>
            <a:pPr algn="just"/>
            <a:endParaRPr lang="fr-CA" sz="2400" dirty="0"/>
          </a:p>
        </p:txBody>
      </p:sp>
    </p:spTree>
    <p:extLst>
      <p:ext uri="{BB962C8B-B14F-4D97-AF65-F5344CB8AC3E}">
        <p14:creationId xmlns:p14="http://schemas.microsoft.com/office/powerpoint/2010/main" val="3094597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L’affaire Michel </a:t>
            </a:r>
            <a:r>
              <a:rPr lang="it-IT" sz="2800" dirty="0" err="1"/>
              <a:t>Zecler</a:t>
            </a:r>
            <a:r>
              <a:rPr lang="it-IT" sz="2800" dirty="0"/>
              <a:t> </a:t>
            </a:r>
            <a:br>
              <a:rPr lang="it-IT" sz="2800" dirty="0"/>
            </a:br>
            <a:endParaRPr lang="fr-CA" sz="2800" dirty="0"/>
          </a:p>
        </p:txBody>
      </p:sp>
      <p:sp>
        <p:nvSpPr>
          <p:cNvPr id="3" name="Segnaposto contenuto 2"/>
          <p:cNvSpPr>
            <a:spLocks noGrp="1"/>
          </p:cNvSpPr>
          <p:nvPr>
            <p:ph idx="1"/>
          </p:nvPr>
        </p:nvSpPr>
        <p:spPr/>
        <p:txBody>
          <a:bodyPr>
            <a:normAutofit/>
          </a:bodyPr>
          <a:lstStyle/>
          <a:p>
            <a:pPr algn="just"/>
            <a:endParaRPr lang="it-IT" sz="2400" dirty="0"/>
          </a:p>
          <a:p>
            <a:pPr algn="just"/>
            <a:r>
              <a:rPr lang="it-IT" sz="2400" dirty="0"/>
              <a:t>En </a:t>
            </a:r>
            <a:r>
              <a:rPr lang="it-IT" sz="2400" dirty="0" err="1"/>
              <a:t>quelques</a:t>
            </a:r>
            <a:r>
              <a:rPr lang="it-IT" sz="2400" dirty="0"/>
              <a:t> minutes à </a:t>
            </a:r>
            <a:r>
              <a:rPr lang="it-IT" sz="2400" dirty="0" err="1"/>
              <a:t>peine</a:t>
            </a:r>
            <a:r>
              <a:rPr lang="it-IT" sz="2400" dirty="0"/>
              <a:t>, c’est un </a:t>
            </a:r>
            <a:r>
              <a:rPr lang="it-IT" sz="2400" dirty="0" err="1"/>
              <a:t>véritable</a:t>
            </a:r>
            <a:r>
              <a:rPr lang="it-IT" sz="2400" dirty="0"/>
              <a:t> </a:t>
            </a:r>
            <a:r>
              <a:rPr lang="it-IT" sz="2400" dirty="0" err="1"/>
              <a:t>déchaînement</a:t>
            </a:r>
            <a:r>
              <a:rPr lang="it-IT" sz="2400" dirty="0"/>
              <a:t> de </a:t>
            </a:r>
            <a:r>
              <a:rPr lang="it-IT" sz="2400" dirty="0" err="1"/>
              <a:t>violence</a:t>
            </a:r>
            <a:r>
              <a:rPr lang="it-IT" sz="2400" dirty="0"/>
              <a:t> </a:t>
            </a:r>
            <a:r>
              <a:rPr lang="it-IT" sz="2400" dirty="0" err="1"/>
              <a:t>policière</a:t>
            </a:r>
            <a:r>
              <a:rPr lang="it-IT" sz="2400" dirty="0"/>
              <a:t> qui s’est </a:t>
            </a:r>
            <a:r>
              <a:rPr lang="it-IT" sz="2400" dirty="0" err="1"/>
              <a:t>abattu</a:t>
            </a:r>
            <a:r>
              <a:rPr lang="it-IT" sz="2400" dirty="0"/>
              <a:t> </a:t>
            </a:r>
            <a:r>
              <a:rPr lang="it-IT" sz="2400" dirty="0" err="1"/>
              <a:t>sur</a:t>
            </a:r>
            <a:r>
              <a:rPr lang="it-IT" sz="2400" dirty="0"/>
              <a:t> Michel </a:t>
            </a:r>
            <a:r>
              <a:rPr lang="it-IT" sz="2400" dirty="0" err="1"/>
              <a:t>Zecler</a:t>
            </a:r>
            <a:r>
              <a:rPr lang="it-IT" sz="2400" dirty="0"/>
              <a:t>. </a:t>
            </a:r>
            <a:r>
              <a:rPr lang="fr-FR" sz="2400" dirty="0"/>
              <a:t>Les coups extrêmement violents étaient accompagnés d'insultes raciales.</a:t>
            </a:r>
          </a:p>
          <a:p>
            <a:pPr algn="just"/>
            <a:r>
              <a:rPr lang="fr-CA" sz="2400" dirty="0"/>
              <a:t>L'affaire Michel </a:t>
            </a:r>
            <a:r>
              <a:rPr lang="fr-CA" sz="2400" dirty="0" err="1"/>
              <a:t>Zecler</a:t>
            </a:r>
            <a:r>
              <a:rPr lang="fr-CA" sz="2400" dirty="0"/>
              <a:t> a lieu en plein déroulement de la discussion relative à l'Assemblée nationale de la proposition de loi relative à la sécurité globale qui porte sur le renforcement des pouvoirs de la police municipale, l'accès aux images des caméras-piéton, la captation d'images par les drones et la diffusion de l'image des policiers. </a:t>
            </a:r>
          </a:p>
          <a:p>
            <a:pPr algn="just"/>
            <a:endParaRPr lang="fr-FR" sz="2400" dirty="0"/>
          </a:p>
          <a:p>
            <a:pPr algn="just"/>
            <a:endParaRPr lang="fr-FR" sz="2400" dirty="0"/>
          </a:p>
        </p:txBody>
      </p:sp>
    </p:spTree>
    <p:extLst>
      <p:ext uri="{BB962C8B-B14F-4D97-AF65-F5344CB8AC3E}">
        <p14:creationId xmlns:p14="http://schemas.microsoft.com/office/powerpoint/2010/main" val="345054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
            </a:r>
            <a:br>
              <a:rPr lang="fr-CA" sz="2800" dirty="0"/>
            </a:br>
            <a:r>
              <a:rPr lang="fr-CA" sz="2800" dirty="0"/>
              <a:t>Plateforme anti-discriminations créée le 12 février 2021</a:t>
            </a:r>
          </a:p>
        </p:txBody>
      </p:sp>
      <p:sp>
        <p:nvSpPr>
          <p:cNvPr id="3" name="Segnaposto contenuto 2"/>
          <p:cNvSpPr>
            <a:spLocks noGrp="1"/>
          </p:cNvSpPr>
          <p:nvPr>
            <p:ph idx="1"/>
          </p:nvPr>
        </p:nvSpPr>
        <p:spPr/>
        <p:txBody>
          <a:bodyPr>
            <a:normAutofit/>
          </a:bodyPr>
          <a:lstStyle/>
          <a:p>
            <a:pPr algn="just"/>
            <a:r>
              <a:rPr lang="fr-CA" sz="2400" dirty="0"/>
              <a:t>La plateforme anti-discriminations est réalisée par le </a:t>
            </a:r>
            <a:r>
              <a:rPr lang="fr-CA" sz="2400" b="1" dirty="0"/>
              <a:t>Défenseur des droits</a:t>
            </a:r>
            <a:r>
              <a:rPr lang="fr-CA" sz="2400" dirty="0"/>
              <a:t>, l’autorité indépendante chargée de lutter contre les discriminations et de promouvoir l’égalité. </a:t>
            </a:r>
          </a:p>
          <a:p>
            <a:pPr algn="just"/>
            <a:r>
              <a:rPr lang="fr-FR" sz="2400" dirty="0"/>
              <a:t>« Cette plateforme a apporté aux personnes victimes de discriminations un soutien qui leur manquait, que ce soit </a:t>
            </a:r>
            <a:r>
              <a:rPr lang="fr-FR" sz="2400" b="1" dirty="0"/>
              <a:t>pour nommer ce qu’elles ont vécu</a:t>
            </a:r>
            <a:r>
              <a:rPr lang="fr-FR" sz="2400" dirty="0"/>
              <a:t>, pour reconnaître les atteintes subies ou pour </a:t>
            </a:r>
            <a:r>
              <a:rPr lang="fr-FR" sz="2400" b="1" dirty="0"/>
              <a:t>s’orienter dans les recours possibles. </a:t>
            </a:r>
            <a:r>
              <a:rPr lang="fr-FR" sz="2400" dirty="0"/>
              <a:t>Ces personnes nous rappellent que les discriminations doivent être combattues de la même manière qu’elles affectent leur vie : dans leur globalité. »</a:t>
            </a:r>
          </a:p>
          <a:p>
            <a:pPr algn="just"/>
            <a:r>
              <a:rPr lang="fr-FR" sz="2400" b="1" dirty="0"/>
              <a:t>Claire </a:t>
            </a:r>
            <a:r>
              <a:rPr lang="fr-FR" sz="2400" b="1" dirty="0" err="1"/>
              <a:t>Hédon</a:t>
            </a:r>
            <a:r>
              <a:rPr lang="fr-FR" sz="2400" b="1" dirty="0"/>
              <a:t>*, Défenseure des droits</a:t>
            </a:r>
          </a:p>
          <a:p>
            <a:pPr algn="just"/>
            <a:r>
              <a:rPr lang="fr-FR" sz="2400" dirty="0"/>
              <a:t>https://www.defenseurdesdroits.fr/actualites/2022/02/antidiscriminationsfr-une-annee-au-service-des-victimes-de-discriminations</a:t>
            </a:r>
            <a:endParaRPr lang="it-IT" sz="2400" dirty="0"/>
          </a:p>
          <a:p>
            <a:pPr algn="just"/>
            <a:endParaRPr lang="fr-CA" sz="2400" dirty="0"/>
          </a:p>
          <a:p>
            <a:endParaRPr lang="fr-CA" sz="2400" dirty="0">
              <a:hlinkClick r:id="rId2"/>
            </a:endParaRPr>
          </a:p>
          <a:p>
            <a:endParaRPr lang="fr-CA" sz="2400" dirty="0"/>
          </a:p>
        </p:txBody>
      </p:sp>
    </p:spTree>
    <p:extLst>
      <p:ext uri="{BB962C8B-B14F-4D97-AF65-F5344CB8AC3E}">
        <p14:creationId xmlns:p14="http://schemas.microsoft.com/office/powerpoint/2010/main" val="3300930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a:t/>
            </a:r>
            <a:br>
              <a:rPr lang="it-IT" sz="2800" dirty="0"/>
            </a:br>
            <a:r>
              <a:rPr lang="fr-CA" sz="2800" dirty="0"/>
              <a:t>La plateforme anti-discriminations est réalisée par le </a:t>
            </a:r>
            <a:r>
              <a:rPr lang="fr-CA" sz="2800" b="1" dirty="0"/>
              <a:t>Défenseur des droits</a:t>
            </a:r>
            <a:r>
              <a:rPr lang="fr-CA" sz="2800" dirty="0"/>
              <a:t>, l’autorité indépendante chargée de lutter contre les discriminations et de promouvoir l’égalité. </a:t>
            </a:r>
            <a:br>
              <a:rPr lang="fr-CA" sz="2800" dirty="0"/>
            </a:br>
            <a:r>
              <a:rPr lang="it-IT" sz="2800" dirty="0"/>
              <a:t/>
            </a:r>
            <a:br>
              <a:rPr lang="it-IT" sz="2800" dirty="0"/>
            </a:br>
            <a:endParaRPr lang="fr-CA" sz="2800" dirty="0"/>
          </a:p>
        </p:txBody>
      </p:sp>
      <p:sp>
        <p:nvSpPr>
          <p:cNvPr id="3" name="Segnaposto contenuto 2"/>
          <p:cNvSpPr>
            <a:spLocks noGrp="1"/>
          </p:cNvSpPr>
          <p:nvPr>
            <p:ph idx="1"/>
          </p:nvPr>
        </p:nvSpPr>
        <p:spPr/>
        <p:txBody>
          <a:bodyPr>
            <a:normAutofit fontScale="92500"/>
          </a:bodyPr>
          <a:lstStyle/>
          <a:p>
            <a:pPr algn="just"/>
            <a:r>
              <a:rPr lang="it-IT" sz="2400" dirty="0"/>
              <a:t>En France, le </a:t>
            </a:r>
            <a:r>
              <a:rPr lang="it-IT" sz="2400" b="1" dirty="0" err="1"/>
              <a:t>Défenseur</a:t>
            </a:r>
            <a:r>
              <a:rPr lang="it-IT" sz="2400" b="1" dirty="0"/>
              <a:t> </a:t>
            </a:r>
            <a:r>
              <a:rPr lang="it-IT" sz="2400" b="1" dirty="0" err="1"/>
              <a:t>des</a:t>
            </a:r>
            <a:r>
              <a:rPr lang="it-IT" sz="2400" b="1" dirty="0"/>
              <a:t> </a:t>
            </a:r>
            <a:r>
              <a:rPr lang="it-IT" sz="2400" b="1" dirty="0" err="1"/>
              <a:t>droits</a:t>
            </a:r>
            <a:r>
              <a:rPr lang="it-IT" sz="2400" dirty="0"/>
              <a:t> est une </a:t>
            </a:r>
            <a:r>
              <a:rPr lang="it-IT" sz="2400" b="1" dirty="0"/>
              <a:t>Autorité administrative indépendante</a:t>
            </a:r>
            <a:r>
              <a:rPr lang="it-IT" sz="2400" dirty="0"/>
              <a:t> </a:t>
            </a:r>
            <a:r>
              <a:rPr lang="it-IT" sz="2400" dirty="0" err="1"/>
              <a:t>ainsi</a:t>
            </a:r>
            <a:r>
              <a:rPr lang="it-IT" sz="2400" dirty="0"/>
              <a:t> </a:t>
            </a:r>
            <a:r>
              <a:rPr lang="it-IT" sz="2400" dirty="0" err="1"/>
              <a:t>que</a:t>
            </a:r>
            <a:r>
              <a:rPr lang="it-IT" sz="2400" dirty="0"/>
              <a:t> la </a:t>
            </a:r>
            <a:r>
              <a:rPr lang="it-IT" sz="2400" dirty="0" err="1"/>
              <a:t>personne</a:t>
            </a:r>
            <a:r>
              <a:rPr lang="it-IT" sz="2400" dirty="0"/>
              <a:t> qui la dirige et qui est </a:t>
            </a:r>
            <a:r>
              <a:rPr lang="it-IT" sz="2400" dirty="0" err="1"/>
              <a:t>nommée</a:t>
            </a:r>
            <a:r>
              <a:rPr lang="it-IT" sz="2400" dirty="0"/>
              <a:t> par le président de la </a:t>
            </a:r>
            <a:r>
              <a:rPr lang="it-IT" sz="2400" dirty="0" err="1"/>
              <a:t>République</a:t>
            </a:r>
            <a:r>
              <a:rPr lang="it-IT" sz="2400" dirty="0"/>
              <a:t>.</a:t>
            </a:r>
            <a:br>
              <a:rPr lang="it-IT" sz="2400" dirty="0"/>
            </a:br>
            <a:r>
              <a:rPr lang="it-IT" sz="2400" dirty="0"/>
              <a:t/>
            </a:r>
            <a:br>
              <a:rPr lang="it-IT" sz="2400" dirty="0"/>
            </a:br>
            <a:r>
              <a:rPr lang="it-IT" sz="2400" dirty="0" err="1"/>
              <a:t>Cette</a:t>
            </a:r>
            <a:r>
              <a:rPr lang="it-IT" sz="2400" dirty="0"/>
              <a:t> </a:t>
            </a:r>
            <a:r>
              <a:rPr lang="it-IT" sz="2400" dirty="0" err="1"/>
              <a:t>institution</a:t>
            </a:r>
            <a:r>
              <a:rPr lang="it-IT" sz="2400" dirty="0"/>
              <a:t> a </a:t>
            </a:r>
            <a:r>
              <a:rPr lang="it-IT" sz="2400" dirty="0" err="1"/>
              <a:t>été</a:t>
            </a:r>
            <a:r>
              <a:rPr lang="it-IT" sz="2400" dirty="0"/>
              <a:t> </a:t>
            </a:r>
            <a:r>
              <a:rPr lang="it-IT" sz="2400" dirty="0" err="1"/>
              <a:t>inscrite</a:t>
            </a:r>
            <a:r>
              <a:rPr lang="it-IT" sz="2400" dirty="0"/>
              <a:t> </a:t>
            </a:r>
            <a:r>
              <a:rPr lang="it-IT" sz="2400" b="1" dirty="0" err="1"/>
              <a:t>dans</a:t>
            </a:r>
            <a:r>
              <a:rPr lang="it-IT" sz="2400" b="1" dirty="0"/>
              <a:t> la Constitution (</a:t>
            </a:r>
            <a:r>
              <a:rPr lang="it-IT" sz="2400" b="1" dirty="0" err="1"/>
              <a:t>Article</a:t>
            </a:r>
            <a:r>
              <a:rPr lang="it-IT" sz="2400" b="1" dirty="0"/>
              <a:t> 71-1) </a:t>
            </a:r>
            <a:r>
              <a:rPr lang="it-IT" sz="2400" dirty="0" err="1"/>
              <a:t>lors</a:t>
            </a:r>
            <a:r>
              <a:rPr lang="it-IT" sz="2400" dirty="0"/>
              <a:t> de la révision constitutionnelle de 2008 et </a:t>
            </a:r>
            <a:r>
              <a:rPr lang="it-IT" sz="2400" dirty="0" err="1"/>
              <a:t>instituée</a:t>
            </a:r>
            <a:r>
              <a:rPr lang="it-IT" sz="2400" dirty="0"/>
              <a:t> par la loi organique n° 2011-333 </a:t>
            </a:r>
            <a:r>
              <a:rPr lang="it-IT" sz="2400" dirty="0" err="1"/>
              <a:t>du</a:t>
            </a:r>
            <a:r>
              <a:rPr lang="it-IT" sz="2400" dirty="0"/>
              <a:t> 29 </a:t>
            </a:r>
            <a:r>
              <a:rPr lang="it-IT" sz="2400" dirty="0" err="1"/>
              <a:t>mars</a:t>
            </a:r>
            <a:r>
              <a:rPr lang="it-IT" sz="2400" dirty="0"/>
              <a:t> 2011. </a:t>
            </a:r>
            <a:r>
              <a:rPr lang="it-IT" sz="2400" dirty="0" err="1"/>
              <a:t>Indépendante</a:t>
            </a:r>
            <a:r>
              <a:rPr lang="it-IT" sz="2400" dirty="0"/>
              <a:t> de l'Etat, elle </a:t>
            </a:r>
            <a:r>
              <a:rPr lang="it-IT" sz="2400" dirty="0" err="1"/>
              <a:t>résulte</a:t>
            </a:r>
            <a:r>
              <a:rPr lang="it-IT" sz="2400" dirty="0"/>
              <a:t> de la </a:t>
            </a:r>
            <a:r>
              <a:rPr lang="it-IT" sz="2400" dirty="0" err="1"/>
              <a:t>réunion</a:t>
            </a:r>
            <a:r>
              <a:rPr lang="it-IT" sz="2400" dirty="0"/>
              <a:t> de </a:t>
            </a:r>
            <a:r>
              <a:rPr lang="it-IT" sz="2400" dirty="0" err="1"/>
              <a:t>quatre</a:t>
            </a:r>
            <a:r>
              <a:rPr lang="it-IT" sz="2400" dirty="0"/>
              <a:t> </a:t>
            </a:r>
            <a:r>
              <a:rPr lang="it-IT" sz="2400" dirty="0" err="1"/>
              <a:t>institutions</a:t>
            </a:r>
            <a:r>
              <a:rPr lang="it-IT" sz="2400" dirty="0"/>
              <a:t> : le </a:t>
            </a:r>
            <a:r>
              <a:rPr lang="it-IT" sz="2400" dirty="0" err="1"/>
              <a:t>Médiateur</a:t>
            </a:r>
            <a:r>
              <a:rPr lang="it-IT" sz="2400" dirty="0"/>
              <a:t> de la </a:t>
            </a:r>
            <a:r>
              <a:rPr lang="it-IT" sz="2400" dirty="0" err="1"/>
              <a:t>République</a:t>
            </a:r>
            <a:r>
              <a:rPr lang="it-IT" sz="2400" dirty="0"/>
              <a:t>, le </a:t>
            </a:r>
            <a:r>
              <a:rPr lang="it-IT" sz="2400" dirty="0" err="1"/>
              <a:t>Défenseur</a:t>
            </a:r>
            <a:r>
              <a:rPr lang="it-IT" sz="2400" dirty="0"/>
              <a:t> </a:t>
            </a:r>
            <a:r>
              <a:rPr lang="it-IT" sz="2400" dirty="0" err="1"/>
              <a:t>des</a:t>
            </a:r>
            <a:r>
              <a:rPr lang="it-IT" sz="2400" dirty="0"/>
              <a:t> enfants, la Haute </a:t>
            </a:r>
            <a:r>
              <a:rPr lang="it-IT" sz="2400" dirty="0" err="1"/>
              <a:t>Autorité</a:t>
            </a:r>
            <a:r>
              <a:rPr lang="it-IT" sz="2400" dirty="0"/>
              <a:t> de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dirty="0" err="1"/>
              <a:t>Discriminations</a:t>
            </a:r>
            <a:r>
              <a:rPr lang="it-IT" sz="2400" dirty="0"/>
              <a:t> et pour l'</a:t>
            </a:r>
            <a:r>
              <a:rPr lang="it-IT" sz="2400" dirty="0" err="1"/>
              <a:t>Egalité</a:t>
            </a:r>
            <a:r>
              <a:rPr lang="it-IT" sz="2400" dirty="0"/>
              <a:t> (HALDE) et la </a:t>
            </a:r>
            <a:r>
              <a:rPr lang="it-IT" sz="2400" dirty="0" err="1"/>
              <a:t>Commission</a:t>
            </a:r>
            <a:r>
              <a:rPr lang="it-IT" sz="2400" dirty="0"/>
              <a:t> </a:t>
            </a:r>
            <a:r>
              <a:rPr lang="it-IT" sz="2400" dirty="0" err="1"/>
              <a:t>Nationale</a:t>
            </a:r>
            <a:r>
              <a:rPr lang="it-IT" sz="2400" dirty="0"/>
              <a:t> de </a:t>
            </a:r>
            <a:r>
              <a:rPr lang="it-IT" sz="2400" dirty="0" err="1"/>
              <a:t>Déontologie</a:t>
            </a:r>
            <a:r>
              <a:rPr lang="it-IT" sz="2400" dirty="0"/>
              <a:t> de la </a:t>
            </a:r>
            <a:r>
              <a:rPr lang="it-IT" sz="2400" dirty="0" err="1"/>
              <a:t>Sécurité</a:t>
            </a:r>
            <a:r>
              <a:rPr lang="it-IT" sz="2400" dirty="0"/>
              <a:t> (CNDS).</a:t>
            </a:r>
            <a:br>
              <a:rPr lang="it-IT" sz="2400" dirty="0"/>
            </a:br>
            <a:r>
              <a:rPr lang="it-IT" sz="2400" dirty="0"/>
              <a:t/>
            </a:r>
            <a:br>
              <a:rPr lang="it-IT" sz="2400" dirty="0"/>
            </a:br>
            <a:r>
              <a:rPr lang="it-IT" sz="2400" dirty="0"/>
              <a:t>Le </a:t>
            </a:r>
            <a:r>
              <a:rPr lang="it-IT" sz="2400" dirty="0" err="1"/>
              <a:t>Défenseur</a:t>
            </a:r>
            <a:r>
              <a:rPr lang="it-IT" sz="2400" dirty="0"/>
              <a:t> </a:t>
            </a:r>
            <a:r>
              <a:rPr lang="it-IT" sz="2400" dirty="0" err="1"/>
              <a:t>des</a:t>
            </a:r>
            <a:r>
              <a:rPr lang="it-IT" sz="2400" dirty="0"/>
              <a:t> </a:t>
            </a:r>
            <a:r>
              <a:rPr lang="it-IT" sz="2400" dirty="0" err="1"/>
              <a:t>droits</a:t>
            </a:r>
            <a:r>
              <a:rPr lang="it-IT" sz="2400" dirty="0"/>
              <a:t> a pour </a:t>
            </a:r>
            <a:r>
              <a:rPr lang="it-IT" sz="2400" dirty="0" err="1"/>
              <a:t>mission</a:t>
            </a:r>
            <a:r>
              <a:rPr lang="it-IT" sz="2400" dirty="0"/>
              <a:t> de </a:t>
            </a:r>
            <a:r>
              <a:rPr lang="it-IT" sz="2400" b="1" dirty="0" err="1"/>
              <a:t>défendre</a:t>
            </a:r>
            <a:r>
              <a:rPr lang="it-IT" sz="2400" b="1" dirty="0"/>
              <a:t> et de </a:t>
            </a:r>
            <a:r>
              <a:rPr lang="it-IT" sz="2400" b="1" dirty="0" err="1"/>
              <a:t>promouvoir</a:t>
            </a:r>
            <a:r>
              <a:rPr lang="it-IT" sz="2400" b="1" dirty="0"/>
              <a:t> </a:t>
            </a:r>
            <a:r>
              <a:rPr lang="it-IT" sz="2400" b="1" dirty="0" err="1"/>
              <a:t>les</a:t>
            </a:r>
            <a:r>
              <a:rPr lang="it-IT" sz="2400" b="1" dirty="0"/>
              <a:t> droits </a:t>
            </a:r>
            <a:r>
              <a:rPr lang="it-IT" sz="2400" b="1" dirty="0" err="1"/>
              <a:t>des</a:t>
            </a:r>
            <a:r>
              <a:rPr lang="it-IT" sz="2400" b="1" dirty="0"/>
              <a:t> citoyens </a:t>
            </a:r>
            <a:r>
              <a:rPr lang="it-IT" sz="2400" b="1" dirty="0" err="1"/>
              <a:t>devant</a:t>
            </a:r>
            <a:r>
              <a:rPr lang="it-IT" sz="2400" b="1" dirty="0"/>
              <a:t> </a:t>
            </a:r>
            <a:r>
              <a:rPr lang="it-IT" sz="2400" b="1" dirty="0" err="1"/>
              <a:t>les</a:t>
            </a:r>
            <a:r>
              <a:rPr lang="it-IT" sz="2400" b="1" dirty="0"/>
              <a:t> administrations</a:t>
            </a:r>
            <a:r>
              <a:rPr lang="it-IT" sz="2400" dirty="0"/>
              <a:t>. Il </a:t>
            </a:r>
            <a:r>
              <a:rPr lang="it-IT" sz="2400" dirty="0" err="1"/>
              <a:t>intervient</a:t>
            </a:r>
            <a:r>
              <a:rPr lang="it-IT" sz="2400" dirty="0"/>
              <a:t> </a:t>
            </a:r>
            <a:r>
              <a:rPr lang="it-IT" sz="2400" dirty="0" err="1"/>
              <a:t>également</a:t>
            </a:r>
            <a:r>
              <a:rPr lang="it-IT" sz="2400" dirty="0"/>
              <a:t> en </a:t>
            </a:r>
            <a:r>
              <a:rPr lang="it-IT" sz="2400" dirty="0" err="1"/>
              <a:t>matière</a:t>
            </a:r>
            <a:r>
              <a:rPr lang="it-IT" sz="2400" dirty="0"/>
              <a:t> de promotion </a:t>
            </a:r>
            <a:r>
              <a:rPr lang="it-IT" sz="2400" dirty="0" err="1"/>
              <a:t>des</a:t>
            </a:r>
            <a:r>
              <a:rPr lang="it-IT" sz="2400" dirty="0"/>
              <a:t> </a:t>
            </a:r>
            <a:r>
              <a:rPr lang="it-IT" sz="2400" b="1" dirty="0" err="1"/>
              <a:t>droits</a:t>
            </a:r>
            <a:r>
              <a:rPr lang="it-IT" sz="2400" b="1" dirty="0"/>
              <a:t> de l'enfant</a:t>
            </a:r>
            <a:r>
              <a:rPr lang="it-IT" sz="2400" dirty="0"/>
              <a:t>, de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b="1" dirty="0"/>
              <a:t>discriminations</a:t>
            </a:r>
            <a:r>
              <a:rPr lang="it-IT" sz="2400" dirty="0"/>
              <a:t>, </a:t>
            </a:r>
            <a:r>
              <a:rPr lang="it-IT" sz="2400" dirty="0" err="1"/>
              <a:t>du</a:t>
            </a:r>
            <a:r>
              <a:rPr lang="it-IT" sz="2400" dirty="0"/>
              <a:t> respect de la </a:t>
            </a:r>
            <a:r>
              <a:rPr lang="it-IT" sz="2400" b="1" dirty="0"/>
              <a:t>déontologie </a:t>
            </a:r>
            <a:r>
              <a:rPr lang="it-IT" sz="2400" b="1" dirty="0" err="1"/>
              <a:t>des</a:t>
            </a:r>
            <a:r>
              <a:rPr lang="it-IT" sz="2400" b="1" dirty="0"/>
              <a:t> </a:t>
            </a:r>
            <a:r>
              <a:rPr lang="it-IT" sz="2400" b="1" dirty="0" err="1"/>
              <a:t>activités</a:t>
            </a:r>
            <a:r>
              <a:rPr lang="it-IT" sz="2400" b="1" dirty="0"/>
              <a:t> de sécurité</a:t>
            </a:r>
            <a:r>
              <a:rPr lang="it-IT" sz="2400" dirty="0"/>
              <a:t>.</a:t>
            </a:r>
            <a:endParaRPr lang="fr-CA" sz="2400" dirty="0"/>
          </a:p>
        </p:txBody>
      </p:sp>
    </p:spTree>
    <p:extLst>
      <p:ext uri="{BB962C8B-B14F-4D97-AF65-F5344CB8AC3E}">
        <p14:creationId xmlns:p14="http://schemas.microsoft.com/office/powerpoint/2010/main" val="3969452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Le 3928 </a:t>
            </a:r>
            <a:endParaRPr lang="it-IT" sz="2800" dirty="0"/>
          </a:p>
        </p:txBody>
      </p:sp>
      <p:sp>
        <p:nvSpPr>
          <p:cNvPr id="3" name="Segnaposto contenuto 2"/>
          <p:cNvSpPr>
            <a:spLocks noGrp="1"/>
          </p:cNvSpPr>
          <p:nvPr>
            <p:ph idx="1"/>
          </p:nvPr>
        </p:nvSpPr>
        <p:spPr/>
        <p:txBody>
          <a:bodyPr>
            <a:normAutofit/>
          </a:bodyPr>
          <a:lstStyle/>
          <a:p>
            <a:r>
              <a:rPr lang="fr-FR" sz="2400" b="1" dirty="0"/>
              <a:t>114 898</a:t>
            </a:r>
            <a:r>
              <a:rPr lang="fr-FR" sz="2400" dirty="0"/>
              <a:t>dossiers reçus </a:t>
            </a:r>
          </a:p>
          <a:p>
            <a:r>
              <a:rPr lang="fr-FR" sz="2400" b="1" dirty="0"/>
              <a:t>84 599</a:t>
            </a:r>
            <a:r>
              <a:rPr lang="fr-FR" sz="2400" dirty="0"/>
              <a:t>appels reçus </a:t>
            </a:r>
          </a:p>
          <a:p>
            <a:r>
              <a:rPr lang="fr-FR" sz="2400" b="1" dirty="0"/>
              <a:t>550</a:t>
            </a:r>
            <a:r>
              <a:rPr lang="fr-FR" sz="2400" dirty="0"/>
              <a:t> Délégués </a:t>
            </a:r>
          </a:p>
          <a:p>
            <a:r>
              <a:rPr lang="fr-FR" sz="2400" b="1" dirty="0"/>
              <a:t>871</a:t>
            </a:r>
            <a:r>
              <a:rPr lang="fr-FR" sz="2400" dirty="0"/>
              <a:t>Points d’accueil </a:t>
            </a:r>
          </a:p>
          <a:p>
            <a:r>
              <a:rPr lang="fr-FR" sz="2400" dirty="0"/>
              <a:t>Aujourd’hui 21 février 2023</a:t>
            </a:r>
          </a:p>
          <a:p>
            <a:endParaRPr lang="it-IT" sz="2400" dirty="0"/>
          </a:p>
        </p:txBody>
      </p:sp>
    </p:spTree>
    <p:extLst>
      <p:ext uri="{BB962C8B-B14F-4D97-AF65-F5344CB8AC3E}">
        <p14:creationId xmlns:p14="http://schemas.microsoft.com/office/powerpoint/2010/main" val="2450893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FR" sz="2800" dirty="0"/>
              <a:t>Le Défenseur des droits  </a:t>
            </a:r>
            <a:r>
              <a:rPr lang="fr-FR" sz="2800" b="1" dirty="0"/>
              <a:t>article 71-1 de la Constitution 1958</a:t>
            </a:r>
            <a:br>
              <a:rPr lang="fr-FR" sz="2800" b="1" dirty="0"/>
            </a:br>
            <a:r>
              <a:rPr lang="fr-FR" sz="2800" b="1" dirty="0"/>
              <a:t> inséré </a:t>
            </a:r>
            <a:r>
              <a:rPr lang="it-IT" sz="2800" dirty="0" err="1"/>
              <a:t>lors</a:t>
            </a:r>
            <a:r>
              <a:rPr lang="it-IT" sz="2800" dirty="0"/>
              <a:t> de la </a:t>
            </a:r>
            <a:r>
              <a:rPr lang="it-IT" sz="2800" dirty="0" err="1"/>
              <a:t>révision</a:t>
            </a:r>
            <a:r>
              <a:rPr lang="it-IT" sz="2800" dirty="0"/>
              <a:t> </a:t>
            </a:r>
            <a:r>
              <a:rPr lang="it-IT" sz="2800" dirty="0" err="1"/>
              <a:t>constitutionnelle</a:t>
            </a:r>
            <a:r>
              <a:rPr lang="it-IT" sz="2800" dirty="0"/>
              <a:t> de 2008</a:t>
            </a:r>
            <a:r>
              <a:rPr lang="fr-CA" sz="2800" dirty="0"/>
              <a:t/>
            </a:r>
            <a:br>
              <a:rPr lang="fr-CA" sz="2800" dirty="0"/>
            </a:br>
            <a:r>
              <a:rPr lang="fr-FR" sz="2800" b="1" dirty="0"/>
              <a:t/>
            </a:r>
            <a:br>
              <a:rPr lang="fr-FR" sz="2800" b="1" dirty="0"/>
            </a:br>
            <a:endParaRPr lang="it-IT" sz="2800" dirty="0"/>
          </a:p>
        </p:txBody>
      </p:sp>
      <p:sp>
        <p:nvSpPr>
          <p:cNvPr id="3" name="Segnaposto contenuto 2"/>
          <p:cNvSpPr>
            <a:spLocks noGrp="1"/>
          </p:cNvSpPr>
          <p:nvPr>
            <p:ph idx="1"/>
          </p:nvPr>
        </p:nvSpPr>
        <p:spPr/>
        <p:txBody>
          <a:bodyPr>
            <a:normAutofit fontScale="92500" lnSpcReduction="10000"/>
          </a:bodyPr>
          <a:lstStyle/>
          <a:p>
            <a:pPr marL="0" indent="0" algn="just">
              <a:buNone/>
            </a:pPr>
            <a:r>
              <a:rPr lang="fr-FR" sz="2400" dirty="0"/>
              <a:t>« Le Défenseur des droits veille au respect des droits et libertés par les administrations de l'État, les collectivités territoriales, les établissements publics, ainsi que par tout organisme investi d'une mission de service public, ou à l'égard duquel la loi organique lui attribue des compétences. </a:t>
            </a:r>
          </a:p>
          <a:p>
            <a:pPr marL="0" indent="0" algn="just">
              <a:buNone/>
            </a:pPr>
            <a:r>
              <a:rPr lang="it-IT" sz="2400" dirty="0"/>
              <a:t>Il </a:t>
            </a:r>
            <a:r>
              <a:rPr lang="it-IT" sz="2400" dirty="0" err="1"/>
              <a:t>peut</a:t>
            </a:r>
            <a:r>
              <a:rPr lang="it-IT" sz="2400" dirty="0"/>
              <a:t> </a:t>
            </a:r>
            <a:r>
              <a:rPr lang="it-IT" sz="2400" dirty="0" err="1"/>
              <a:t>être</a:t>
            </a:r>
            <a:r>
              <a:rPr lang="it-IT" sz="2400" dirty="0"/>
              <a:t> </a:t>
            </a:r>
            <a:r>
              <a:rPr lang="it-IT" sz="2400" dirty="0" err="1"/>
              <a:t>saisi</a:t>
            </a:r>
            <a:r>
              <a:rPr lang="it-IT" sz="2400" dirty="0"/>
              <a:t>, </a:t>
            </a:r>
            <a:r>
              <a:rPr lang="it-IT" sz="2400" dirty="0" err="1"/>
              <a:t>dans</a:t>
            </a:r>
            <a:r>
              <a:rPr lang="it-IT" sz="2400" dirty="0"/>
              <a:t> </a:t>
            </a:r>
            <a:r>
              <a:rPr lang="it-IT" sz="2400" dirty="0" err="1"/>
              <a:t>les</a:t>
            </a:r>
            <a:r>
              <a:rPr lang="it-IT" sz="2400" dirty="0"/>
              <a:t> </a:t>
            </a:r>
            <a:r>
              <a:rPr lang="it-IT" sz="2400" dirty="0" err="1"/>
              <a:t>conditions</a:t>
            </a:r>
            <a:r>
              <a:rPr lang="it-IT" sz="2400" dirty="0"/>
              <a:t> </a:t>
            </a:r>
            <a:r>
              <a:rPr lang="it-IT" sz="2400" dirty="0" err="1"/>
              <a:t>prévues</a:t>
            </a:r>
            <a:r>
              <a:rPr lang="it-IT" sz="2400" dirty="0"/>
              <a:t> par la </a:t>
            </a:r>
            <a:r>
              <a:rPr lang="it-IT" sz="2400" dirty="0" err="1"/>
              <a:t>loi</a:t>
            </a:r>
            <a:r>
              <a:rPr lang="it-IT" sz="2400" dirty="0"/>
              <a:t> </a:t>
            </a:r>
            <a:r>
              <a:rPr lang="it-IT" sz="2400" dirty="0" err="1"/>
              <a:t>organique</a:t>
            </a:r>
            <a:r>
              <a:rPr lang="it-IT" sz="2400" dirty="0"/>
              <a:t>, par </a:t>
            </a:r>
            <a:r>
              <a:rPr lang="it-IT" sz="2400" dirty="0" err="1"/>
              <a:t>toute</a:t>
            </a:r>
            <a:r>
              <a:rPr lang="it-IT" sz="2400" dirty="0"/>
              <a:t> </a:t>
            </a:r>
            <a:r>
              <a:rPr lang="it-IT" sz="2400" dirty="0" err="1"/>
              <a:t>personne</a:t>
            </a:r>
            <a:r>
              <a:rPr lang="it-IT" sz="2400" dirty="0"/>
              <a:t> s'</a:t>
            </a:r>
            <a:r>
              <a:rPr lang="it-IT" sz="2400" dirty="0" err="1"/>
              <a:t>estimant</a:t>
            </a:r>
            <a:r>
              <a:rPr lang="it-IT" sz="2400" dirty="0"/>
              <a:t> </a:t>
            </a:r>
            <a:r>
              <a:rPr lang="it-IT" sz="2400" dirty="0" err="1"/>
              <a:t>lésée</a:t>
            </a:r>
            <a:r>
              <a:rPr lang="it-IT" sz="2400" dirty="0"/>
              <a:t> par le </a:t>
            </a:r>
            <a:r>
              <a:rPr lang="it-IT" sz="2400" dirty="0" err="1"/>
              <a:t>fonctionnement</a:t>
            </a:r>
            <a:r>
              <a:rPr lang="it-IT" sz="2400" dirty="0"/>
              <a:t> d'un service public </a:t>
            </a:r>
            <a:r>
              <a:rPr lang="it-IT" sz="2400" dirty="0" err="1"/>
              <a:t>ou</a:t>
            </a:r>
            <a:r>
              <a:rPr lang="it-IT" sz="2400" dirty="0"/>
              <a:t> d'un </a:t>
            </a:r>
            <a:r>
              <a:rPr lang="it-IT" sz="2400" dirty="0" err="1"/>
              <a:t>organisme</a:t>
            </a:r>
            <a:r>
              <a:rPr lang="it-IT" sz="2400" dirty="0"/>
              <a:t> </a:t>
            </a:r>
            <a:r>
              <a:rPr lang="it-IT" sz="2400" dirty="0" err="1"/>
              <a:t>visé</a:t>
            </a:r>
            <a:r>
              <a:rPr lang="it-IT" sz="2400" dirty="0"/>
              <a:t> </a:t>
            </a:r>
            <a:r>
              <a:rPr lang="it-IT" sz="2400" dirty="0" err="1"/>
              <a:t>au</a:t>
            </a:r>
            <a:r>
              <a:rPr lang="it-IT" sz="2400" dirty="0"/>
              <a:t> premier </a:t>
            </a:r>
            <a:r>
              <a:rPr lang="it-IT" sz="2400" dirty="0" err="1"/>
              <a:t>alinéa</a:t>
            </a:r>
            <a:r>
              <a:rPr lang="it-IT" sz="2400" dirty="0"/>
              <a:t>. Il </a:t>
            </a:r>
            <a:r>
              <a:rPr lang="it-IT" sz="2400" dirty="0" err="1"/>
              <a:t>peut</a:t>
            </a:r>
            <a:r>
              <a:rPr lang="it-IT" sz="2400" dirty="0"/>
              <a:t> se </a:t>
            </a:r>
            <a:r>
              <a:rPr lang="it-IT" sz="2400" dirty="0" err="1"/>
              <a:t>saisir</a:t>
            </a:r>
            <a:r>
              <a:rPr lang="it-IT" sz="2400" dirty="0"/>
              <a:t> d'office. </a:t>
            </a:r>
            <a:br>
              <a:rPr lang="it-IT" sz="2400" dirty="0"/>
            </a:br>
            <a:r>
              <a:rPr lang="it-IT" sz="2400" dirty="0"/>
              <a:t/>
            </a:r>
            <a:br>
              <a:rPr lang="it-IT" sz="2400" dirty="0"/>
            </a:br>
            <a:r>
              <a:rPr lang="it-IT" sz="2400" dirty="0"/>
              <a:t>La </a:t>
            </a:r>
            <a:r>
              <a:rPr lang="it-IT" sz="2400" dirty="0" err="1"/>
              <a:t>loi</a:t>
            </a:r>
            <a:r>
              <a:rPr lang="it-IT" sz="2400" dirty="0"/>
              <a:t> </a:t>
            </a:r>
            <a:r>
              <a:rPr lang="it-IT" sz="2400" dirty="0" err="1"/>
              <a:t>organique</a:t>
            </a:r>
            <a:r>
              <a:rPr lang="it-IT" sz="2400" dirty="0"/>
              <a:t> </a:t>
            </a:r>
            <a:r>
              <a:rPr lang="it-IT" sz="2400" dirty="0" err="1"/>
              <a:t>définit</a:t>
            </a:r>
            <a:r>
              <a:rPr lang="it-IT" sz="2400" dirty="0"/>
              <a:t> </a:t>
            </a:r>
            <a:r>
              <a:rPr lang="it-IT" sz="2400" dirty="0" err="1"/>
              <a:t>les</a:t>
            </a:r>
            <a:r>
              <a:rPr lang="it-IT" sz="2400" dirty="0"/>
              <a:t> </a:t>
            </a:r>
            <a:r>
              <a:rPr lang="it-IT" sz="2400" dirty="0" err="1"/>
              <a:t>attributions</a:t>
            </a:r>
            <a:r>
              <a:rPr lang="it-IT" sz="2400" dirty="0"/>
              <a:t> et </a:t>
            </a:r>
            <a:r>
              <a:rPr lang="it-IT" sz="2400" dirty="0" err="1"/>
              <a:t>les</a:t>
            </a:r>
            <a:r>
              <a:rPr lang="it-IT" sz="2400" dirty="0"/>
              <a:t> </a:t>
            </a:r>
            <a:r>
              <a:rPr lang="it-IT" sz="2400" dirty="0" err="1"/>
              <a:t>modalités</a:t>
            </a:r>
            <a:r>
              <a:rPr lang="it-IT" sz="2400" dirty="0"/>
              <a:t> d'</a:t>
            </a:r>
            <a:r>
              <a:rPr lang="it-IT" sz="2400" dirty="0" err="1"/>
              <a:t>intervention</a:t>
            </a:r>
            <a:r>
              <a:rPr lang="it-IT" sz="2400" dirty="0"/>
              <a:t> </a:t>
            </a:r>
            <a:r>
              <a:rPr lang="it-IT" sz="2400" dirty="0" err="1"/>
              <a:t>du</a:t>
            </a:r>
            <a:r>
              <a:rPr lang="it-IT" sz="2400" dirty="0"/>
              <a:t> </a:t>
            </a:r>
            <a:r>
              <a:rPr lang="it-IT" sz="2400" dirty="0" err="1"/>
              <a:t>Défenseur</a:t>
            </a:r>
            <a:r>
              <a:rPr lang="it-IT" sz="2400" dirty="0"/>
              <a:t> </a:t>
            </a:r>
            <a:r>
              <a:rPr lang="it-IT" sz="2400" dirty="0" err="1"/>
              <a:t>des</a:t>
            </a:r>
            <a:r>
              <a:rPr lang="it-IT" sz="2400" dirty="0"/>
              <a:t> </a:t>
            </a:r>
            <a:r>
              <a:rPr lang="it-IT" sz="2400" dirty="0" err="1"/>
              <a:t>droits</a:t>
            </a:r>
            <a:r>
              <a:rPr lang="it-IT" sz="2400" dirty="0"/>
              <a:t>. Elle </a:t>
            </a:r>
            <a:r>
              <a:rPr lang="it-IT" sz="2400" dirty="0" err="1"/>
              <a:t>détermine</a:t>
            </a:r>
            <a:r>
              <a:rPr lang="it-IT" sz="2400" dirty="0"/>
              <a:t> </a:t>
            </a:r>
            <a:r>
              <a:rPr lang="it-IT" sz="2400" dirty="0" err="1"/>
              <a:t>les</a:t>
            </a:r>
            <a:r>
              <a:rPr lang="it-IT" sz="2400" dirty="0"/>
              <a:t> </a:t>
            </a:r>
            <a:r>
              <a:rPr lang="it-IT" sz="2400" dirty="0" err="1"/>
              <a:t>conditions</a:t>
            </a:r>
            <a:r>
              <a:rPr lang="it-IT" sz="2400" dirty="0"/>
              <a:t> </a:t>
            </a:r>
            <a:r>
              <a:rPr lang="it-IT" sz="2400" dirty="0" err="1"/>
              <a:t>dans</a:t>
            </a:r>
            <a:r>
              <a:rPr lang="it-IT" sz="2400" dirty="0"/>
              <a:t> </a:t>
            </a:r>
            <a:r>
              <a:rPr lang="it-IT" sz="2400" dirty="0" err="1"/>
              <a:t>lesquelles</a:t>
            </a:r>
            <a:r>
              <a:rPr lang="it-IT" sz="2400" dirty="0"/>
              <a:t> il </a:t>
            </a:r>
            <a:r>
              <a:rPr lang="it-IT" sz="2400" dirty="0" err="1"/>
              <a:t>peut</a:t>
            </a:r>
            <a:r>
              <a:rPr lang="it-IT" sz="2400" dirty="0"/>
              <a:t> </a:t>
            </a:r>
            <a:r>
              <a:rPr lang="it-IT" sz="2400" dirty="0" err="1"/>
              <a:t>être</a:t>
            </a:r>
            <a:r>
              <a:rPr lang="it-IT" sz="2400" dirty="0"/>
              <a:t> assisté par un </a:t>
            </a:r>
            <a:r>
              <a:rPr lang="it-IT" sz="2400" dirty="0" err="1"/>
              <a:t>collège</a:t>
            </a:r>
            <a:r>
              <a:rPr lang="it-IT" sz="2400" dirty="0"/>
              <a:t> pour l'</a:t>
            </a:r>
            <a:r>
              <a:rPr lang="it-IT" sz="2400" dirty="0" err="1"/>
              <a:t>exercice</a:t>
            </a:r>
            <a:r>
              <a:rPr lang="it-IT" sz="2400" dirty="0"/>
              <a:t> de </a:t>
            </a:r>
            <a:r>
              <a:rPr lang="it-IT" sz="2400" dirty="0" err="1"/>
              <a:t>certaines</a:t>
            </a:r>
            <a:r>
              <a:rPr lang="it-IT" sz="2400" dirty="0"/>
              <a:t> de </a:t>
            </a:r>
            <a:r>
              <a:rPr lang="it-IT" sz="2400" dirty="0" err="1"/>
              <a:t>ses</a:t>
            </a:r>
            <a:r>
              <a:rPr lang="it-IT" sz="2400" dirty="0"/>
              <a:t> </a:t>
            </a:r>
            <a:r>
              <a:rPr lang="it-IT" sz="2400" dirty="0" err="1"/>
              <a:t>attributions</a:t>
            </a:r>
            <a:r>
              <a:rPr lang="it-IT" sz="2400" dirty="0"/>
              <a:t>. </a:t>
            </a:r>
            <a:br>
              <a:rPr lang="it-IT" sz="2400" dirty="0"/>
            </a:br>
            <a:r>
              <a:rPr lang="it-IT" sz="2400" dirty="0"/>
              <a:t/>
            </a:r>
            <a:br>
              <a:rPr lang="it-IT" sz="2400" dirty="0"/>
            </a:br>
            <a:r>
              <a:rPr lang="fr-CA" sz="2400" dirty="0">
                <a:hlinkClick r:id="rId2"/>
              </a:rPr>
              <a:t>https://www.defenseurdesdroits.fr/fr/institution/competences/lutte-contre-discriminations</a:t>
            </a:r>
            <a:endParaRPr lang="fr-CA" sz="2400" dirty="0"/>
          </a:p>
          <a:p>
            <a:pPr marL="0" indent="0" algn="just">
              <a:buNone/>
            </a:pPr>
            <a:endParaRPr lang="fr-FR" sz="2400" dirty="0"/>
          </a:p>
          <a:p>
            <a:endParaRPr lang="it-IT" sz="2400" dirty="0"/>
          </a:p>
        </p:txBody>
      </p:sp>
    </p:spTree>
    <p:extLst>
      <p:ext uri="{BB962C8B-B14F-4D97-AF65-F5344CB8AC3E}">
        <p14:creationId xmlns:p14="http://schemas.microsoft.com/office/powerpoint/2010/main" val="2403286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Défenseur des droits  article 71-1 de la Constitution 1958</a:t>
            </a:r>
            <a:br>
              <a:rPr lang="fr-CA" sz="2800" dirty="0"/>
            </a:br>
            <a:r>
              <a:rPr lang="fr-CA" sz="2800" dirty="0"/>
              <a:t> inséré lors de la révision constitutionnelle de 2008</a:t>
            </a:r>
            <a:br>
              <a:rPr lang="fr-CA" sz="2800" dirty="0"/>
            </a:br>
            <a:endParaRPr lang="fr-CA" sz="2800" dirty="0"/>
          </a:p>
        </p:txBody>
      </p:sp>
      <p:sp>
        <p:nvSpPr>
          <p:cNvPr id="3" name="Segnaposto contenuto 2"/>
          <p:cNvSpPr>
            <a:spLocks noGrp="1"/>
          </p:cNvSpPr>
          <p:nvPr>
            <p:ph idx="1"/>
          </p:nvPr>
        </p:nvSpPr>
        <p:spPr/>
        <p:txBody>
          <a:bodyPr>
            <a:normAutofit/>
          </a:bodyPr>
          <a:lstStyle/>
          <a:p>
            <a:pPr algn="just"/>
            <a:r>
              <a:rPr lang="it-IT" sz="2400" dirty="0"/>
              <a:t>Le </a:t>
            </a:r>
            <a:r>
              <a:rPr lang="it-IT" sz="2400" dirty="0" err="1"/>
              <a:t>Défenseur</a:t>
            </a:r>
            <a:r>
              <a:rPr lang="it-IT" sz="2400" dirty="0"/>
              <a:t> </a:t>
            </a:r>
            <a:r>
              <a:rPr lang="it-IT" sz="2400" dirty="0" err="1"/>
              <a:t>des</a:t>
            </a:r>
            <a:r>
              <a:rPr lang="it-IT" sz="2400" dirty="0"/>
              <a:t> </a:t>
            </a:r>
            <a:r>
              <a:rPr lang="it-IT" sz="2400" dirty="0" err="1"/>
              <a:t>droits</a:t>
            </a:r>
            <a:r>
              <a:rPr lang="it-IT" sz="2400" dirty="0"/>
              <a:t> est </a:t>
            </a:r>
            <a:r>
              <a:rPr lang="it-IT" sz="2400" dirty="0" err="1"/>
              <a:t>nommé</a:t>
            </a:r>
            <a:r>
              <a:rPr lang="it-IT" sz="2400" dirty="0"/>
              <a:t> par le </a:t>
            </a:r>
            <a:r>
              <a:rPr lang="it-IT" sz="2400" dirty="0" err="1"/>
              <a:t>Président</a:t>
            </a:r>
            <a:r>
              <a:rPr lang="it-IT" sz="2400" dirty="0"/>
              <a:t> de la </a:t>
            </a:r>
            <a:r>
              <a:rPr lang="it-IT" sz="2400" dirty="0" err="1"/>
              <a:t>République</a:t>
            </a:r>
            <a:r>
              <a:rPr lang="it-IT" sz="2400" dirty="0"/>
              <a:t> pour un </a:t>
            </a:r>
            <a:r>
              <a:rPr lang="it-IT" sz="2400" dirty="0" err="1"/>
              <a:t>mandat</a:t>
            </a:r>
            <a:r>
              <a:rPr lang="it-IT" sz="2400" dirty="0"/>
              <a:t> de </a:t>
            </a:r>
            <a:r>
              <a:rPr lang="it-IT" sz="2400" dirty="0" err="1"/>
              <a:t>six</a:t>
            </a:r>
            <a:r>
              <a:rPr lang="it-IT" sz="2400" dirty="0"/>
              <a:t> </a:t>
            </a:r>
            <a:r>
              <a:rPr lang="it-IT" sz="2400" dirty="0" err="1"/>
              <a:t>ans</a:t>
            </a:r>
            <a:r>
              <a:rPr lang="it-IT" sz="2400" dirty="0"/>
              <a:t> non </a:t>
            </a:r>
            <a:r>
              <a:rPr lang="it-IT" sz="2400" dirty="0" err="1"/>
              <a:t>renouvelable</a:t>
            </a:r>
            <a:r>
              <a:rPr lang="it-IT" sz="2400" dirty="0"/>
              <a:t>, </a:t>
            </a:r>
            <a:r>
              <a:rPr lang="it-IT" sz="2400" dirty="0" err="1"/>
              <a:t>après</a:t>
            </a:r>
            <a:r>
              <a:rPr lang="it-IT" sz="2400" dirty="0"/>
              <a:t> </a:t>
            </a:r>
            <a:r>
              <a:rPr lang="it-IT" sz="2400" dirty="0" err="1"/>
              <a:t>application</a:t>
            </a:r>
            <a:r>
              <a:rPr lang="it-IT" sz="2400" dirty="0"/>
              <a:t> de la </a:t>
            </a:r>
            <a:r>
              <a:rPr lang="it-IT" sz="2400" dirty="0" err="1"/>
              <a:t>procédure</a:t>
            </a:r>
            <a:r>
              <a:rPr lang="it-IT" sz="2400" dirty="0"/>
              <a:t> </a:t>
            </a:r>
            <a:r>
              <a:rPr lang="it-IT" sz="2400" dirty="0" err="1"/>
              <a:t>prévue</a:t>
            </a:r>
            <a:r>
              <a:rPr lang="it-IT" sz="2400" dirty="0"/>
              <a:t> </a:t>
            </a:r>
            <a:r>
              <a:rPr lang="it-IT" sz="2400" dirty="0" err="1"/>
              <a:t>au</a:t>
            </a:r>
            <a:r>
              <a:rPr lang="it-IT" sz="2400" dirty="0"/>
              <a:t> dernier </a:t>
            </a:r>
            <a:r>
              <a:rPr lang="it-IT" sz="2400" dirty="0" err="1"/>
              <a:t>alinéa</a:t>
            </a:r>
            <a:r>
              <a:rPr lang="it-IT" sz="2400" dirty="0"/>
              <a:t> de l'article 13. </a:t>
            </a:r>
            <a:r>
              <a:rPr lang="it-IT" sz="2400" dirty="0" err="1"/>
              <a:t>Ses</a:t>
            </a:r>
            <a:r>
              <a:rPr lang="it-IT" sz="2400" dirty="0"/>
              <a:t> </a:t>
            </a:r>
            <a:r>
              <a:rPr lang="it-IT" sz="2400" dirty="0" err="1"/>
              <a:t>fonctions</a:t>
            </a:r>
            <a:r>
              <a:rPr lang="it-IT" sz="2400" dirty="0"/>
              <a:t> </a:t>
            </a:r>
            <a:r>
              <a:rPr lang="it-IT" sz="2400" dirty="0" err="1"/>
              <a:t>sont</a:t>
            </a:r>
            <a:r>
              <a:rPr lang="it-IT" sz="2400" dirty="0"/>
              <a:t> </a:t>
            </a:r>
            <a:r>
              <a:rPr lang="it-IT" sz="2400" dirty="0" err="1"/>
              <a:t>incompatibles</a:t>
            </a:r>
            <a:r>
              <a:rPr lang="it-IT" sz="2400" dirty="0"/>
              <a:t> </a:t>
            </a:r>
            <a:r>
              <a:rPr lang="it-IT" sz="2400" dirty="0" err="1"/>
              <a:t>avec</a:t>
            </a:r>
            <a:r>
              <a:rPr lang="it-IT" sz="2400" dirty="0"/>
              <a:t> </a:t>
            </a:r>
            <a:r>
              <a:rPr lang="it-IT" sz="2400" dirty="0" err="1"/>
              <a:t>celles</a:t>
            </a:r>
            <a:r>
              <a:rPr lang="it-IT" sz="2400" dirty="0"/>
              <a:t> de </a:t>
            </a:r>
            <a:r>
              <a:rPr lang="it-IT" sz="2400" dirty="0" err="1"/>
              <a:t>membre</a:t>
            </a:r>
            <a:r>
              <a:rPr lang="it-IT" sz="2400" dirty="0"/>
              <a:t> </a:t>
            </a:r>
            <a:r>
              <a:rPr lang="it-IT" sz="2400" dirty="0" err="1"/>
              <a:t>du</a:t>
            </a:r>
            <a:r>
              <a:rPr lang="it-IT" sz="2400" dirty="0"/>
              <a:t> </a:t>
            </a:r>
            <a:r>
              <a:rPr lang="it-IT" sz="2400" dirty="0" err="1"/>
              <a:t>Gouvernement</a:t>
            </a:r>
            <a:r>
              <a:rPr lang="it-IT" sz="2400" dirty="0"/>
              <a:t> et de </a:t>
            </a:r>
            <a:r>
              <a:rPr lang="it-IT" sz="2400" dirty="0" err="1"/>
              <a:t>membre</a:t>
            </a:r>
            <a:r>
              <a:rPr lang="it-IT" sz="2400" dirty="0"/>
              <a:t> </a:t>
            </a:r>
            <a:r>
              <a:rPr lang="it-IT" sz="2400" dirty="0" err="1"/>
              <a:t>du</a:t>
            </a:r>
            <a:r>
              <a:rPr lang="it-IT" sz="2400" dirty="0"/>
              <a:t> </a:t>
            </a:r>
            <a:r>
              <a:rPr lang="it-IT" sz="2400" dirty="0" err="1"/>
              <a:t>Parlement</a:t>
            </a:r>
            <a:r>
              <a:rPr lang="it-IT" sz="2400" dirty="0"/>
              <a:t>. </a:t>
            </a:r>
            <a:r>
              <a:rPr lang="it-IT" sz="2400" dirty="0" err="1"/>
              <a:t>Les</a:t>
            </a:r>
            <a:r>
              <a:rPr lang="it-IT" sz="2400" dirty="0"/>
              <a:t> </a:t>
            </a:r>
            <a:r>
              <a:rPr lang="it-IT" sz="2400" dirty="0" err="1"/>
              <a:t>autres</a:t>
            </a:r>
            <a:r>
              <a:rPr lang="it-IT" sz="2400" dirty="0"/>
              <a:t> </a:t>
            </a:r>
            <a:r>
              <a:rPr lang="it-IT" sz="2400" dirty="0" err="1"/>
              <a:t>incompatibilités</a:t>
            </a:r>
            <a:r>
              <a:rPr lang="it-IT" sz="2400" dirty="0"/>
              <a:t> </a:t>
            </a:r>
            <a:r>
              <a:rPr lang="it-IT" sz="2400" dirty="0" err="1"/>
              <a:t>sont</a:t>
            </a:r>
            <a:r>
              <a:rPr lang="it-IT" sz="2400" dirty="0"/>
              <a:t> </a:t>
            </a:r>
            <a:r>
              <a:rPr lang="it-IT" sz="2400" dirty="0" err="1"/>
              <a:t>fixées</a:t>
            </a:r>
            <a:r>
              <a:rPr lang="it-IT" sz="2400" dirty="0"/>
              <a:t> par la </a:t>
            </a:r>
            <a:r>
              <a:rPr lang="it-IT" sz="2400" dirty="0" err="1"/>
              <a:t>loi</a:t>
            </a:r>
            <a:r>
              <a:rPr lang="it-IT" sz="2400" dirty="0"/>
              <a:t> </a:t>
            </a:r>
            <a:r>
              <a:rPr lang="it-IT" sz="2400" dirty="0" err="1"/>
              <a:t>organique</a:t>
            </a:r>
            <a:r>
              <a:rPr lang="it-IT" sz="2400" dirty="0"/>
              <a:t>. </a:t>
            </a:r>
            <a:br>
              <a:rPr lang="it-IT" sz="2400" dirty="0"/>
            </a:br>
            <a:r>
              <a:rPr lang="it-IT" sz="2400" dirty="0"/>
              <a:t/>
            </a:r>
            <a:br>
              <a:rPr lang="it-IT" sz="2400" dirty="0"/>
            </a:br>
            <a:r>
              <a:rPr lang="it-IT" sz="2400" b="1" dirty="0"/>
              <a:t>Le </a:t>
            </a:r>
            <a:r>
              <a:rPr lang="it-IT" sz="2400" b="1" dirty="0" err="1"/>
              <a:t>Défenseur</a:t>
            </a:r>
            <a:r>
              <a:rPr lang="it-IT" sz="2400" b="1" dirty="0"/>
              <a:t> </a:t>
            </a:r>
            <a:r>
              <a:rPr lang="it-IT" sz="2400" b="1" dirty="0" err="1"/>
              <a:t>des</a:t>
            </a:r>
            <a:r>
              <a:rPr lang="it-IT" sz="2400" b="1" dirty="0"/>
              <a:t> </a:t>
            </a:r>
            <a:r>
              <a:rPr lang="it-IT" sz="2400" b="1" dirty="0" err="1"/>
              <a:t>droits</a:t>
            </a:r>
            <a:r>
              <a:rPr lang="it-IT" sz="2400" b="1" dirty="0"/>
              <a:t> </a:t>
            </a:r>
            <a:r>
              <a:rPr lang="it-IT" sz="2400" b="1" dirty="0" err="1"/>
              <a:t>rend</a:t>
            </a:r>
            <a:r>
              <a:rPr lang="it-IT" sz="2400" b="1" dirty="0"/>
              <a:t> </a:t>
            </a:r>
            <a:r>
              <a:rPr lang="it-IT" sz="2400" b="1" dirty="0" err="1"/>
              <a:t>compte</a:t>
            </a:r>
            <a:r>
              <a:rPr lang="it-IT" sz="2400" b="1" dirty="0"/>
              <a:t> de son </a:t>
            </a:r>
            <a:r>
              <a:rPr lang="it-IT" sz="2400" b="1" dirty="0" err="1"/>
              <a:t>activité</a:t>
            </a:r>
            <a:r>
              <a:rPr lang="it-IT" sz="2400" b="1" dirty="0"/>
              <a:t> </a:t>
            </a:r>
            <a:r>
              <a:rPr lang="it-IT" sz="2400" b="1" dirty="0" err="1"/>
              <a:t>au</a:t>
            </a:r>
            <a:r>
              <a:rPr lang="it-IT" sz="2400" b="1" dirty="0"/>
              <a:t> </a:t>
            </a:r>
            <a:r>
              <a:rPr lang="it-IT" sz="2400" b="1" dirty="0" err="1"/>
              <a:t>Président</a:t>
            </a:r>
            <a:r>
              <a:rPr lang="it-IT" sz="2400" b="1" dirty="0"/>
              <a:t> de la </a:t>
            </a:r>
            <a:r>
              <a:rPr lang="it-IT" sz="2400" b="1" dirty="0" err="1"/>
              <a:t>République</a:t>
            </a:r>
            <a:r>
              <a:rPr lang="it-IT" sz="2400" b="1" dirty="0"/>
              <a:t> et </a:t>
            </a:r>
            <a:r>
              <a:rPr lang="it-IT" sz="2400" b="1" dirty="0" err="1"/>
              <a:t>au</a:t>
            </a:r>
            <a:r>
              <a:rPr lang="it-IT" sz="2400" b="1" dirty="0"/>
              <a:t> </a:t>
            </a:r>
            <a:r>
              <a:rPr lang="it-IT" sz="2400" b="1" dirty="0" err="1"/>
              <a:t>Parlement</a:t>
            </a:r>
            <a:r>
              <a:rPr lang="it-IT" sz="2400" b="1" dirty="0"/>
              <a:t>.”</a:t>
            </a:r>
            <a:endParaRPr lang="fr-CA" sz="2400" b="1" dirty="0"/>
          </a:p>
        </p:txBody>
      </p:sp>
    </p:spTree>
    <p:extLst>
      <p:ext uri="{BB962C8B-B14F-4D97-AF65-F5344CB8AC3E}">
        <p14:creationId xmlns:p14="http://schemas.microsoft.com/office/powerpoint/2010/main" val="92892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Observation</a:t>
            </a:r>
            <a:r>
              <a:rPr lang="it-IT" sz="2800" dirty="0"/>
              <a:t> </a:t>
            </a:r>
            <a:r>
              <a:rPr lang="it-IT" sz="2800" dirty="0" err="1"/>
              <a:t>hebdomadaire</a:t>
            </a:r>
            <a:r>
              <a:rPr lang="it-IT" sz="2800" dirty="0"/>
              <a:t> </a:t>
            </a:r>
            <a:br>
              <a:rPr lang="it-IT" sz="2800" dirty="0"/>
            </a:br>
            <a:r>
              <a:rPr lang="it-IT" sz="2800" dirty="0" err="1"/>
              <a:t>Discrimination</a:t>
            </a:r>
            <a:r>
              <a:rPr lang="it-IT" sz="2800" dirty="0"/>
              <a:t> </a:t>
            </a:r>
            <a:r>
              <a:rPr lang="it-IT" sz="2800" dirty="0" err="1"/>
              <a:t>au</a:t>
            </a:r>
            <a:r>
              <a:rPr lang="it-IT" sz="2800" dirty="0"/>
              <a:t> Canada</a:t>
            </a:r>
          </a:p>
        </p:txBody>
      </p:sp>
      <p:sp>
        <p:nvSpPr>
          <p:cNvPr id="3" name="Segnaposto contenuto 2"/>
          <p:cNvSpPr>
            <a:spLocks noGrp="1"/>
          </p:cNvSpPr>
          <p:nvPr>
            <p:ph idx="1"/>
          </p:nvPr>
        </p:nvSpPr>
        <p:spPr/>
        <p:txBody>
          <a:bodyPr>
            <a:normAutofit fontScale="85000" lnSpcReduction="20000"/>
          </a:bodyPr>
          <a:lstStyle/>
          <a:p>
            <a:r>
              <a:rPr lang="fr-FR" sz="2400" dirty="0"/>
              <a:t>Un ciblage illégal ?</a:t>
            </a:r>
          </a:p>
          <a:p>
            <a:endParaRPr lang="fr-FR" sz="2400" dirty="0"/>
          </a:p>
          <a:p>
            <a:pPr algn="just"/>
            <a:r>
              <a:rPr lang="fr-FR" sz="2400" dirty="0"/>
              <a:t>Le recours collectif avait été lancé en 2019. A cette époque, CBC News révèle que près d’une centaine d’employeurs (comprenant des </a:t>
            </a:r>
            <a:r>
              <a:rPr lang="fr-FR" sz="2400" b="1" dirty="0"/>
              <a:t>ministères) </a:t>
            </a:r>
            <a:r>
              <a:rPr lang="fr-FR" sz="2400" dirty="0"/>
              <a:t>publient des </a:t>
            </a:r>
            <a:r>
              <a:rPr lang="fr-FR" sz="2400" b="1" dirty="0"/>
              <a:t>offres d’emploi </a:t>
            </a:r>
            <a:r>
              <a:rPr lang="fr-FR" sz="2400" dirty="0"/>
              <a:t>sur le réseau social </a:t>
            </a:r>
            <a:r>
              <a:rPr lang="fr-FR" sz="2400" b="1" dirty="0"/>
              <a:t>jugées illégales </a:t>
            </a:r>
            <a:r>
              <a:rPr lang="fr-FR" sz="2400" dirty="0"/>
              <a:t>par certains experts. En effet, les lois canadiennes sur les </a:t>
            </a:r>
            <a:r>
              <a:rPr lang="fr-FR" sz="2400" b="1" dirty="0"/>
              <a:t>droits de la personne </a:t>
            </a:r>
            <a:r>
              <a:rPr lang="fr-FR" sz="2400" dirty="0"/>
              <a:t>soulignent que les employeurs ne peuvent pas restreindre l’accès aux offres d’emploi en fonction de l’âge, du genre, de l’origine ou de la religion d’une personne. Sauf dans des circonstances professionnelles particulières.</a:t>
            </a:r>
          </a:p>
          <a:p>
            <a:pPr algn="just"/>
            <a:r>
              <a:rPr lang="fr-FR" sz="2400" dirty="0"/>
              <a:t>En réaction, Facebook a commencé à appliquer de nouvelles règles en décembre 2020. Pour les annonces d’emploi, de logement et de services de crédit, les annonceurs ont désormais interdiction de cibler sur des critères d’âge, de genre ou de code postal. Pour le reste, ils peuvent continuer. En juillet 2021, une juge de la Cour supérieure du Québec a finalement refusé le recours collectif au motif que le groupe de plaignants impliqué était trop large. Des milliers voire des millions de personnes pouvant être concernées. C’est cette décision que la Cour d’appel du Québec a finalement renversé.</a:t>
            </a:r>
          </a:p>
          <a:p>
            <a:r>
              <a:rPr lang="fr-FR" sz="2400" i="1" dirty="0"/>
              <a:t>Libération</a:t>
            </a:r>
            <a:r>
              <a:rPr lang="fr-FR" sz="2400" dirty="0"/>
              <a:t> </a:t>
            </a:r>
            <a:r>
              <a:rPr lang="it-IT" sz="2400" dirty="0"/>
              <a:t>5 </a:t>
            </a:r>
            <a:r>
              <a:rPr lang="it-IT" sz="2400" dirty="0" err="1"/>
              <a:t>janvier</a:t>
            </a:r>
            <a:r>
              <a:rPr lang="it-IT" sz="2400" dirty="0"/>
              <a:t> 2023 </a:t>
            </a:r>
          </a:p>
          <a:p>
            <a:endParaRPr lang="it-IT" sz="2400" dirty="0"/>
          </a:p>
        </p:txBody>
      </p:sp>
    </p:spTree>
    <p:extLst>
      <p:ext uri="{BB962C8B-B14F-4D97-AF65-F5344CB8AC3E}">
        <p14:creationId xmlns:p14="http://schemas.microsoft.com/office/powerpoint/2010/main" val="2031047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Loi contre les discriminations</a:t>
            </a:r>
            <a:endParaRPr lang="it-IT" sz="2800" dirty="0"/>
          </a:p>
        </p:txBody>
      </p:sp>
      <p:sp>
        <p:nvSpPr>
          <p:cNvPr id="3" name="Segnaposto contenuto 2"/>
          <p:cNvSpPr>
            <a:spLocks noGrp="1"/>
          </p:cNvSpPr>
          <p:nvPr>
            <p:ph idx="1"/>
          </p:nvPr>
        </p:nvSpPr>
        <p:spPr/>
        <p:txBody>
          <a:bodyPr>
            <a:normAutofit/>
          </a:bodyPr>
          <a:lstStyle/>
          <a:p>
            <a:pPr algn="just"/>
            <a:r>
              <a:rPr lang="fr-FR" sz="2400" b="1" dirty="0"/>
              <a:t>LOI n° 2008-496 du 27 mai 2008 </a:t>
            </a:r>
            <a:r>
              <a:rPr lang="fr-FR" sz="2400" dirty="0"/>
              <a:t>portant diverses dispositions d'adaptation au droit communautaire dans le domaine de la lutte contre les discriminations</a:t>
            </a:r>
          </a:p>
          <a:p>
            <a:r>
              <a:rPr lang="fr-FR" sz="2400" dirty="0"/>
              <a:t>Version en vigueur au 21 février 2023</a:t>
            </a:r>
          </a:p>
          <a:p>
            <a:endParaRPr lang="fr-FR" sz="2400" dirty="0"/>
          </a:p>
          <a:p>
            <a:r>
              <a:rPr lang="fr-FR" sz="2400" dirty="0"/>
              <a:t>25 critères de discrimination</a:t>
            </a:r>
          </a:p>
          <a:p>
            <a:endParaRPr lang="it-IT" sz="2400" dirty="0"/>
          </a:p>
        </p:txBody>
      </p:sp>
    </p:spTree>
    <p:extLst>
      <p:ext uri="{BB962C8B-B14F-4D97-AF65-F5344CB8AC3E}">
        <p14:creationId xmlns:p14="http://schemas.microsoft.com/office/powerpoint/2010/main" val="3999824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25 critères de discrimination</a:t>
            </a:r>
            <a:br>
              <a:rPr lang="fr-FR" sz="2800" dirty="0"/>
            </a:br>
            <a:endParaRPr lang="it-IT" sz="2800" dirty="0"/>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96002" y="1600201"/>
            <a:ext cx="3199997" cy="4525963"/>
          </a:xfrm>
        </p:spPr>
      </p:pic>
    </p:spTree>
    <p:extLst>
      <p:ext uri="{BB962C8B-B14F-4D97-AF65-F5344CB8AC3E}">
        <p14:creationId xmlns:p14="http://schemas.microsoft.com/office/powerpoint/2010/main" val="133527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Loi contre les discriminations</a:t>
            </a:r>
            <a:br>
              <a:rPr lang="fr-CA" sz="2800" dirty="0"/>
            </a:br>
            <a:r>
              <a:rPr lang="fr-CA" sz="2800" dirty="0"/>
              <a:t>Article 1</a:t>
            </a:r>
            <a:br>
              <a:rPr lang="fr-CA" sz="2800" dirty="0"/>
            </a:br>
            <a:r>
              <a:rPr lang="fr-CA" sz="2800" dirty="0"/>
              <a:t>Modifié par LOI n°2017-256 du 28 février 2017 - art. 70</a:t>
            </a:r>
          </a:p>
        </p:txBody>
      </p:sp>
      <p:sp>
        <p:nvSpPr>
          <p:cNvPr id="3" name="Segnaposto contenuto 2"/>
          <p:cNvSpPr>
            <a:spLocks noGrp="1"/>
          </p:cNvSpPr>
          <p:nvPr>
            <p:ph idx="1"/>
          </p:nvPr>
        </p:nvSpPr>
        <p:spPr/>
        <p:txBody>
          <a:bodyPr>
            <a:normAutofit fontScale="92500" lnSpcReduction="10000"/>
          </a:bodyPr>
          <a:lstStyle/>
          <a:p>
            <a:pPr algn="just"/>
            <a:r>
              <a:rPr lang="it-IT" sz="2600" dirty="0" err="1"/>
              <a:t>Constitue</a:t>
            </a:r>
            <a:r>
              <a:rPr lang="it-IT" sz="2600" dirty="0"/>
              <a:t> une </a:t>
            </a:r>
            <a:r>
              <a:rPr lang="it-IT" sz="2600" b="1" dirty="0" err="1"/>
              <a:t>discrimination</a:t>
            </a:r>
            <a:r>
              <a:rPr lang="it-IT" sz="2600" b="1" dirty="0"/>
              <a:t> </a:t>
            </a:r>
            <a:r>
              <a:rPr lang="it-IT" sz="2600" b="1" dirty="0" err="1"/>
              <a:t>directe</a:t>
            </a:r>
            <a:r>
              <a:rPr lang="it-IT" sz="2600" b="1" dirty="0"/>
              <a:t> </a:t>
            </a:r>
            <a:r>
              <a:rPr lang="it-IT" sz="2600" dirty="0"/>
              <a:t>la situation </a:t>
            </a:r>
            <a:r>
              <a:rPr lang="it-IT" sz="2600" dirty="0" err="1"/>
              <a:t>dans</a:t>
            </a:r>
            <a:r>
              <a:rPr lang="it-IT" sz="2600" dirty="0"/>
              <a:t> </a:t>
            </a:r>
            <a:r>
              <a:rPr lang="it-IT" sz="2600" dirty="0" err="1"/>
              <a:t>laquelle</a:t>
            </a:r>
            <a:r>
              <a:rPr lang="it-IT" sz="2600" dirty="0"/>
              <a:t>, </a:t>
            </a:r>
            <a:r>
              <a:rPr lang="it-IT" sz="2600" dirty="0" err="1"/>
              <a:t>sur</a:t>
            </a:r>
            <a:r>
              <a:rPr lang="it-IT" sz="2600" dirty="0"/>
              <a:t> le </a:t>
            </a:r>
            <a:r>
              <a:rPr lang="it-IT" sz="2600" dirty="0" err="1"/>
              <a:t>fondement</a:t>
            </a:r>
            <a:r>
              <a:rPr lang="it-IT" sz="2600" dirty="0"/>
              <a:t> de son origine, de son </a:t>
            </a:r>
            <a:r>
              <a:rPr lang="it-IT" sz="2600" dirty="0" err="1"/>
              <a:t>sexe</a:t>
            </a:r>
            <a:r>
              <a:rPr lang="it-IT" sz="2600" dirty="0"/>
              <a:t>, de sa situation de </a:t>
            </a:r>
            <a:r>
              <a:rPr lang="it-IT" sz="2600" dirty="0" err="1"/>
              <a:t>famille</a:t>
            </a:r>
            <a:r>
              <a:rPr lang="it-IT" sz="2600" dirty="0"/>
              <a:t>, de sa </a:t>
            </a:r>
            <a:r>
              <a:rPr lang="it-IT" sz="2600" dirty="0" err="1"/>
              <a:t>grossesse</a:t>
            </a:r>
            <a:r>
              <a:rPr lang="it-IT" sz="2600" dirty="0"/>
              <a:t>, de son </a:t>
            </a:r>
            <a:r>
              <a:rPr lang="it-IT" sz="2600" dirty="0" err="1"/>
              <a:t>apparence</a:t>
            </a:r>
            <a:r>
              <a:rPr lang="it-IT" sz="2600" dirty="0"/>
              <a:t> </a:t>
            </a:r>
            <a:r>
              <a:rPr lang="it-IT" sz="2600" dirty="0" err="1"/>
              <a:t>physique</a:t>
            </a:r>
            <a:r>
              <a:rPr lang="it-IT" sz="2600" dirty="0"/>
              <a:t>, de la </a:t>
            </a:r>
            <a:r>
              <a:rPr lang="it-IT" sz="2600" dirty="0" err="1"/>
              <a:t>particulière</a:t>
            </a:r>
            <a:r>
              <a:rPr lang="it-IT" sz="2600" dirty="0"/>
              <a:t> </a:t>
            </a:r>
            <a:r>
              <a:rPr lang="it-IT" sz="2600" dirty="0" err="1"/>
              <a:t>vulnérabilité</a:t>
            </a:r>
            <a:r>
              <a:rPr lang="it-IT" sz="2600" dirty="0"/>
              <a:t> </a:t>
            </a:r>
            <a:r>
              <a:rPr lang="it-IT" sz="2600" dirty="0" err="1"/>
              <a:t>résultant</a:t>
            </a:r>
            <a:r>
              <a:rPr lang="it-IT" sz="2600" dirty="0"/>
              <a:t> de sa situation </a:t>
            </a:r>
            <a:r>
              <a:rPr lang="it-IT" sz="2600" dirty="0" err="1"/>
              <a:t>économique</a:t>
            </a:r>
            <a:r>
              <a:rPr lang="it-IT" sz="2600" dirty="0"/>
              <a:t>, apparente </a:t>
            </a:r>
            <a:r>
              <a:rPr lang="it-IT" sz="2600" dirty="0" err="1"/>
              <a:t>ou</a:t>
            </a:r>
            <a:r>
              <a:rPr lang="it-IT" sz="2600" dirty="0"/>
              <a:t> </a:t>
            </a:r>
            <a:r>
              <a:rPr lang="it-IT" sz="2600" dirty="0" err="1"/>
              <a:t>connue</a:t>
            </a:r>
            <a:r>
              <a:rPr lang="it-IT" sz="2600" dirty="0"/>
              <a:t> de son </a:t>
            </a:r>
            <a:r>
              <a:rPr lang="it-IT" sz="2600" dirty="0" err="1"/>
              <a:t>auteur</a:t>
            </a:r>
            <a:r>
              <a:rPr lang="it-IT" sz="2600" dirty="0"/>
              <a:t>, de son </a:t>
            </a:r>
            <a:r>
              <a:rPr lang="it-IT" sz="2600" dirty="0" err="1"/>
              <a:t>patronyme</a:t>
            </a:r>
            <a:r>
              <a:rPr lang="it-IT" sz="2600" dirty="0"/>
              <a:t>, de son </a:t>
            </a:r>
            <a:r>
              <a:rPr lang="it-IT" sz="2600" dirty="0" err="1"/>
              <a:t>lieu</a:t>
            </a:r>
            <a:r>
              <a:rPr lang="it-IT" sz="2600" dirty="0"/>
              <a:t> de </a:t>
            </a:r>
            <a:r>
              <a:rPr lang="it-IT" sz="2600" dirty="0" err="1"/>
              <a:t>résidence</a:t>
            </a:r>
            <a:r>
              <a:rPr lang="it-IT" sz="2600" dirty="0"/>
              <a:t> </a:t>
            </a:r>
            <a:r>
              <a:rPr lang="it-IT" sz="2600" dirty="0" err="1"/>
              <a:t>ou</a:t>
            </a:r>
            <a:r>
              <a:rPr lang="it-IT" sz="2600" dirty="0"/>
              <a:t> de sa </a:t>
            </a:r>
            <a:r>
              <a:rPr lang="it-IT" sz="2600" dirty="0" err="1"/>
              <a:t>domiciliation</a:t>
            </a:r>
            <a:r>
              <a:rPr lang="it-IT" sz="2600" dirty="0"/>
              <a:t> </a:t>
            </a:r>
            <a:r>
              <a:rPr lang="it-IT" sz="2600" dirty="0" err="1"/>
              <a:t>bancaire</a:t>
            </a:r>
            <a:r>
              <a:rPr lang="it-IT" sz="2600" dirty="0"/>
              <a:t>, de son </a:t>
            </a:r>
            <a:r>
              <a:rPr lang="it-IT" sz="2600" dirty="0" err="1"/>
              <a:t>état</a:t>
            </a:r>
            <a:r>
              <a:rPr lang="it-IT" sz="2600" dirty="0"/>
              <a:t> de </a:t>
            </a:r>
            <a:r>
              <a:rPr lang="it-IT" sz="2600" dirty="0" err="1"/>
              <a:t>santé</a:t>
            </a:r>
            <a:r>
              <a:rPr lang="it-IT" sz="2600" dirty="0"/>
              <a:t>, de sa </a:t>
            </a:r>
            <a:r>
              <a:rPr lang="it-IT" sz="2600" dirty="0" err="1"/>
              <a:t>perte</a:t>
            </a:r>
            <a:r>
              <a:rPr lang="it-IT" sz="2600" dirty="0"/>
              <a:t> d'autonomie, de son handicap, de </a:t>
            </a:r>
            <a:r>
              <a:rPr lang="it-IT" sz="2600" dirty="0" err="1"/>
              <a:t>ses</a:t>
            </a:r>
            <a:r>
              <a:rPr lang="it-IT" sz="2600" dirty="0"/>
              <a:t> </a:t>
            </a:r>
            <a:r>
              <a:rPr lang="it-IT" sz="2600" dirty="0" err="1"/>
              <a:t>caractéristiques</a:t>
            </a:r>
            <a:r>
              <a:rPr lang="it-IT" sz="2600" dirty="0"/>
              <a:t> </a:t>
            </a:r>
            <a:r>
              <a:rPr lang="it-IT" sz="2600" dirty="0" err="1"/>
              <a:t>génétiques</a:t>
            </a:r>
            <a:r>
              <a:rPr lang="it-IT" sz="2600" dirty="0"/>
              <a:t>, de </a:t>
            </a:r>
            <a:r>
              <a:rPr lang="it-IT" sz="2600" dirty="0" err="1"/>
              <a:t>ses</a:t>
            </a:r>
            <a:r>
              <a:rPr lang="it-IT" sz="2600" dirty="0"/>
              <a:t> </a:t>
            </a:r>
            <a:r>
              <a:rPr lang="it-IT" sz="2600" dirty="0" err="1"/>
              <a:t>mœurs</a:t>
            </a:r>
            <a:r>
              <a:rPr lang="it-IT" sz="2600" dirty="0"/>
              <a:t>, de son </a:t>
            </a:r>
            <a:r>
              <a:rPr lang="it-IT" sz="2600" dirty="0" err="1"/>
              <a:t>orientation</a:t>
            </a:r>
            <a:r>
              <a:rPr lang="it-IT" sz="2600" dirty="0"/>
              <a:t> </a:t>
            </a:r>
            <a:r>
              <a:rPr lang="it-IT" sz="2600" dirty="0" err="1"/>
              <a:t>sexuelle</a:t>
            </a:r>
            <a:r>
              <a:rPr lang="it-IT" sz="2600" dirty="0"/>
              <a:t>, de son </a:t>
            </a:r>
            <a:r>
              <a:rPr lang="it-IT" sz="2600" dirty="0" err="1"/>
              <a:t>identité</a:t>
            </a:r>
            <a:r>
              <a:rPr lang="it-IT" sz="2600" dirty="0"/>
              <a:t> de </a:t>
            </a:r>
            <a:r>
              <a:rPr lang="it-IT" sz="2600" dirty="0" err="1"/>
              <a:t>genre</a:t>
            </a:r>
            <a:r>
              <a:rPr lang="it-IT" sz="2600" dirty="0"/>
              <a:t>, de son </a:t>
            </a:r>
            <a:r>
              <a:rPr lang="it-IT" sz="2600" dirty="0" err="1"/>
              <a:t>âge</a:t>
            </a:r>
            <a:r>
              <a:rPr lang="it-IT" sz="2600" dirty="0"/>
              <a:t>, de </a:t>
            </a:r>
            <a:r>
              <a:rPr lang="it-IT" sz="2600" dirty="0" err="1"/>
              <a:t>ses</a:t>
            </a:r>
            <a:r>
              <a:rPr lang="it-IT" sz="2600" dirty="0"/>
              <a:t> </a:t>
            </a:r>
            <a:r>
              <a:rPr lang="it-IT" sz="2600" dirty="0" err="1"/>
              <a:t>opinions</a:t>
            </a:r>
            <a:r>
              <a:rPr lang="it-IT" sz="2600" dirty="0"/>
              <a:t> </a:t>
            </a:r>
            <a:r>
              <a:rPr lang="it-IT" sz="2600" dirty="0" err="1"/>
              <a:t>politiques</a:t>
            </a:r>
            <a:r>
              <a:rPr lang="it-IT" sz="2600" dirty="0"/>
              <a:t>, de </a:t>
            </a:r>
            <a:r>
              <a:rPr lang="it-IT" sz="2600" dirty="0" err="1"/>
              <a:t>ses</a:t>
            </a:r>
            <a:r>
              <a:rPr lang="it-IT" sz="2600" dirty="0"/>
              <a:t> </a:t>
            </a:r>
            <a:r>
              <a:rPr lang="it-IT" sz="2600" dirty="0" err="1"/>
              <a:t>activités</a:t>
            </a:r>
            <a:r>
              <a:rPr lang="it-IT" sz="2600" dirty="0"/>
              <a:t> </a:t>
            </a:r>
            <a:r>
              <a:rPr lang="it-IT" sz="2600" dirty="0" err="1"/>
              <a:t>syndicales</a:t>
            </a:r>
            <a:r>
              <a:rPr lang="it-IT" sz="2600" dirty="0"/>
              <a:t>, </a:t>
            </a:r>
            <a:r>
              <a:rPr lang="it-IT" sz="2600" b="1" dirty="0"/>
              <a:t>de sa </a:t>
            </a:r>
            <a:r>
              <a:rPr lang="it-IT" sz="2600" b="1" dirty="0" err="1"/>
              <a:t>capacité</a:t>
            </a:r>
            <a:r>
              <a:rPr lang="it-IT" sz="2600" b="1" dirty="0"/>
              <a:t> à s'</a:t>
            </a:r>
            <a:r>
              <a:rPr lang="it-IT" sz="2600" b="1" dirty="0" err="1"/>
              <a:t>exprimer</a:t>
            </a:r>
            <a:r>
              <a:rPr lang="it-IT" sz="2600" b="1" dirty="0"/>
              <a:t> </a:t>
            </a:r>
            <a:r>
              <a:rPr lang="it-IT" sz="2600" b="1" dirty="0" err="1"/>
              <a:t>dans</a:t>
            </a:r>
            <a:r>
              <a:rPr lang="it-IT" sz="2600" b="1" dirty="0"/>
              <a:t> une langue </a:t>
            </a:r>
            <a:r>
              <a:rPr lang="it-IT" sz="2600" b="1" dirty="0" err="1"/>
              <a:t>autre</a:t>
            </a:r>
            <a:r>
              <a:rPr lang="it-IT" sz="2600" b="1" dirty="0"/>
              <a:t> </a:t>
            </a:r>
            <a:r>
              <a:rPr lang="it-IT" sz="2600" b="1" dirty="0" err="1"/>
              <a:t>que</a:t>
            </a:r>
            <a:r>
              <a:rPr lang="it-IT" sz="2600" b="1" dirty="0"/>
              <a:t> le </a:t>
            </a:r>
            <a:r>
              <a:rPr lang="it-IT" sz="2600" b="1" dirty="0" err="1"/>
              <a:t>français</a:t>
            </a:r>
            <a:r>
              <a:rPr lang="it-IT" sz="2600" b="1" dirty="0"/>
              <a:t>, </a:t>
            </a:r>
            <a:r>
              <a:rPr lang="it-IT" sz="2600" dirty="0"/>
              <a:t>de son </a:t>
            </a:r>
            <a:r>
              <a:rPr lang="it-IT" sz="2600" dirty="0" err="1"/>
              <a:t>appartenance</a:t>
            </a:r>
            <a:r>
              <a:rPr lang="it-IT" sz="2600" dirty="0"/>
              <a:t> </a:t>
            </a:r>
            <a:r>
              <a:rPr lang="it-IT" sz="2600" dirty="0" err="1"/>
              <a:t>ou</a:t>
            </a:r>
            <a:r>
              <a:rPr lang="it-IT" sz="2600" dirty="0"/>
              <a:t> de sa non-</a:t>
            </a:r>
            <a:r>
              <a:rPr lang="it-IT" sz="2600" dirty="0" err="1"/>
              <a:t>appartenance</a:t>
            </a:r>
            <a:r>
              <a:rPr lang="it-IT" sz="2600" dirty="0"/>
              <a:t>, </a:t>
            </a:r>
            <a:r>
              <a:rPr lang="it-IT" sz="2600" dirty="0" err="1"/>
              <a:t>vraie</a:t>
            </a:r>
            <a:r>
              <a:rPr lang="it-IT" sz="2600" dirty="0"/>
              <a:t> </a:t>
            </a:r>
            <a:r>
              <a:rPr lang="it-IT" sz="2600" dirty="0" err="1"/>
              <a:t>ou</a:t>
            </a:r>
            <a:r>
              <a:rPr lang="it-IT" sz="2600" dirty="0"/>
              <a:t> </a:t>
            </a:r>
            <a:r>
              <a:rPr lang="it-IT" sz="2600" dirty="0" err="1"/>
              <a:t>supposée</a:t>
            </a:r>
            <a:r>
              <a:rPr lang="it-IT" sz="2600" dirty="0"/>
              <a:t>, à une </a:t>
            </a:r>
            <a:r>
              <a:rPr lang="it-IT" sz="2600" dirty="0" err="1"/>
              <a:t>ethnie</a:t>
            </a:r>
            <a:r>
              <a:rPr lang="it-IT" sz="2600" dirty="0"/>
              <a:t>, une </a:t>
            </a:r>
            <a:r>
              <a:rPr lang="it-IT" sz="2600" dirty="0" err="1"/>
              <a:t>nation</a:t>
            </a:r>
            <a:r>
              <a:rPr lang="it-IT" sz="2600" dirty="0"/>
              <a:t>, une </a:t>
            </a:r>
            <a:r>
              <a:rPr lang="it-IT" sz="2600" dirty="0" err="1"/>
              <a:t>prétendue</a:t>
            </a:r>
            <a:r>
              <a:rPr lang="it-IT" sz="2600" dirty="0"/>
              <a:t> race </a:t>
            </a:r>
            <a:r>
              <a:rPr lang="it-IT" sz="2600" dirty="0" err="1"/>
              <a:t>ou</a:t>
            </a:r>
            <a:r>
              <a:rPr lang="it-IT" sz="2600" dirty="0"/>
              <a:t> une </a:t>
            </a:r>
            <a:r>
              <a:rPr lang="it-IT" sz="2600" dirty="0" err="1"/>
              <a:t>religion</a:t>
            </a:r>
            <a:r>
              <a:rPr lang="it-IT" sz="2600" dirty="0"/>
              <a:t> </a:t>
            </a:r>
            <a:r>
              <a:rPr lang="it-IT" sz="2600" dirty="0" err="1"/>
              <a:t>déterminée</a:t>
            </a:r>
            <a:r>
              <a:rPr lang="it-IT" sz="2600" dirty="0"/>
              <a:t>, une </a:t>
            </a:r>
            <a:r>
              <a:rPr lang="it-IT" sz="2600" dirty="0" err="1"/>
              <a:t>personne</a:t>
            </a:r>
            <a:r>
              <a:rPr lang="it-IT" sz="2600" dirty="0"/>
              <a:t> est </a:t>
            </a:r>
            <a:r>
              <a:rPr lang="it-IT" sz="2600" dirty="0" err="1"/>
              <a:t>traitée</a:t>
            </a:r>
            <a:r>
              <a:rPr lang="it-IT" sz="2600" dirty="0"/>
              <a:t> de </a:t>
            </a:r>
            <a:r>
              <a:rPr lang="it-IT" sz="2600" dirty="0" err="1"/>
              <a:t>manière</a:t>
            </a:r>
            <a:r>
              <a:rPr lang="it-IT" sz="2600" dirty="0"/>
              <a:t> </a:t>
            </a:r>
            <a:r>
              <a:rPr lang="it-IT" sz="2600" dirty="0" err="1"/>
              <a:t>moins</a:t>
            </a:r>
            <a:r>
              <a:rPr lang="it-IT" sz="2600" dirty="0"/>
              <a:t> </a:t>
            </a:r>
            <a:r>
              <a:rPr lang="it-IT" sz="2600" dirty="0" err="1"/>
              <a:t>favorable</a:t>
            </a:r>
            <a:r>
              <a:rPr lang="it-IT" sz="2600" dirty="0"/>
              <a:t> </a:t>
            </a:r>
            <a:r>
              <a:rPr lang="it-IT" sz="2600" dirty="0" err="1"/>
              <a:t>qu'une</a:t>
            </a:r>
            <a:r>
              <a:rPr lang="it-IT" sz="2600" dirty="0"/>
              <a:t> </a:t>
            </a:r>
            <a:r>
              <a:rPr lang="it-IT" sz="2600" dirty="0" err="1"/>
              <a:t>autre</a:t>
            </a:r>
            <a:r>
              <a:rPr lang="it-IT" sz="2600" dirty="0"/>
              <a:t> ne l'est, ne l'a </a:t>
            </a:r>
            <a:r>
              <a:rPr lang="it-IT" sz="2600" dirty="0" err="1"/>
              <a:t>été</a:t>
            </a:r>
            <a:r>
              <a:rPr lang="it-IT" sz="2600" dirty="0"/>
              <a:t> </a:t>
            </a:r>
            <a:r>
              <a:rPr lang="it-IT" sz="2600" dirty="0" err="1"/>
              <a:t>ou</a:t>
            </a:r>
            <a:r>
              <a:rPr lang="it-IT" sz="2600" dirty="0"/>
              <a:t> ne l'aura </a:t>
            </a:r>
            <a:r>
              <a:rPr lang="it-IT" sz="2600" dirty="0" err="1"/>
              <a:t>été</a:t>
            </a:r>
            <a:r>
              <a:rPr lang="it-IT" sz="2600" dirty="0"/>
              <a:t> </a:t>
            </a:r>
            <a:r>
              <a:rPr lang="it-IT" sz="2600" dirty="0" err="1"/>
              <a:t>dans</a:t>
            </a:r>
            <a:r>
              <a:rPr lang="it-IT" sz="2600" dirty="0"/>
              <a:t> une situation </a:t>
            </a:r>
            <a:r>
              <a:rPr lang="it-IT" sz="2600" dirty="0" err="1"/>
              <a:t>comparable</a:t>
            </a:r>
            <a:r>
              <a:rPr lang="it-IT" sz="2600" dirty="0"/>
              <a:t>. </a:t>
            </a:r>
          </a:p>
          <a:p>
            <a:pPr algn="just"/>
            <a:r>
              <a:rPr lang="it-IT" sz="2600" dirty="0" err="1"/>
              <a:t>https</a:t>
            </a:r>
            <a:r>
              <a:rPr lang="it-IT" sz="2600" dirty="0"/>
              <a:t>://</a:t>
            </a:r>
            <a:r>
              <a:rPr lang="it-IT" sz="2600" dirty="0" err="1"/>
              <a:t>www.legifrance.gouv.fr</a:t>
            </a:r>
            <a:r>
              <a:rPr lang="it-IT" sz="2600" dirty="0"/>
              <a:t>/loda/id/JORFTEXT000018877783/</a:t>
            </a:r>
          </a:p>
          <a:p>
            <a:endParaRPr lang="fr-CA" sz="2400" dirty="0"/>
          </a:p>
        </p:txBody>
      </p:sp>
    </p:spTree>
    <p:extLst>
      <p:ext uri="{BB962C8B-B14F-4D97-AF65-F5344CB8AC3E}">
        <p14:creationId xmlns:p14="http://schemas.microsoft.com/office/powerpoint/2010/main" val="3445360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Loi contre les discriminations</a:t>
            </a:r>
          </a:p>
        </p:txBody>
      </p:sp>
      <p:sp>
        <p:nvSpPr>
          <p:cNvPr id="3" name="Segnaposto contenuto 2"/>
          <p:cNvSpPr>
            <a:spLocks noGrp="1"/>
          </p:cNvSpPr>
          <p:nvPr>
            <p:ph idx="1"/>
          </p:nvPr>
        </p:nvSpPr>
        <p:spPr/>
        <p:txBody>
          <a:bodyPr>
            <a:normAutofit/>
          </a:bodyPr>
          <a:lstStyle/>
          <a:p>
            <a:pPr algn="just"/>
            <a:r>
              <a:rPr lang="it-IT" sz="2400" dirty="0" err="1"/>
              <a:t>Constitue</a:t>
            </a:r>
            <a:r>
              <a:rPr lang="it-IT" sz="2400" dirty="0"/>
              <a:t> une </a:t>
            </a:r>
            <a:r>
              <a:rPr lang="it-IT" sz="2400" b="1" dirty="0" err="1"/>
              <a:t>discrimination</a:t>
            </a:r>
            <a:r>
              <a:rPr lang="it-IT" sz="2400" b="1" dirty="0"/>
              <a:t> </a:t>
            </a:r>
            <a:r>
              <a:rPr lang="it-IT" sz="2400" b="1" dirty="0" err="1"/>
              <a:t>indirecte</a:t>
            </a:r>
            <a:r>
              <a:rPr lang="it-IT" sz="2400" b="1" dirty="0"/>
              <a:t> </a:t>
            </a:r>
            <a:r>
              <a:rPr lang="it-IT" sz="2400" dirty="0"/>
              <a:t>une </a:t>
            </a:r>
            <a:r>
              <a:rPr lang="it-IT" sz="2400" dirty="0" err="1"/>
              <a:t>disposition</a:t>
            </a:r>
            <a:r>
              <a:rPr lang="it-IT" sz="2400" dirty="0"/>
              <a:t>, un </a:t>
            </a:r>
            <a:r>
              <a:rPr lang="it-IT" sz="2400" dirty="0" err="1"/>
              <a:t>critère</a:t>
            </a:r>
            <a:r>
              <a:rPr lang="it-IT" sz="2400" dirty="0"/>
              <a:t> </a:t>
            </a:r>
            <a:r>
              <a:rPr lang="it-IT" sz="2400" dirty="0" err="1"/>
              <a:t>ou</a:t>
            </a:r>
            <a:r>
              <a:rPr lang="it-IT" sz="2400" dirty="0"/>
              <a:t> une </a:t>
            </a:r>
            <a:r>
              <a:rPr lang="it-IT" sz="2400" b="1" dirty="0" err="1"/>
              <a:t>pratique</a:t>
            </a:r>
            <a:r>
              <a:rPr lang="it-IT" sz="2400" b="1" dirty="0"/>
              <a:t> neutre en </a:t>
            </a:r>
            <a:r>
              <a:rPr lang="it-IT" sz="2400" b="1" dirty="0" err="1"/>
              <a:t>apparence</a:t>
            </a:r>
            <a:r>
              <a:rPr lang="it-IT" sz="2400" b="1" dirty="0"/>
              <a:t>, </a:t>
            </a:r>
            <a:r>
              <a:rPr lang="it-IT" sz="2400" dirty="0"/>
              <a:t>mais </a:t>
            </a:r>
            <a:r>
              <a:rPr lang="it-IT" sz="2400" dirty="0" err="1"/>
              <a:t>susceptible</a:t>
            </a:r>
            <a:r>
              <a:rPr lang="it-IT" sz="2400" dirty="0"/>
              <a:t> d'</a:t>
            </a:r>
            <a:r>
              <a:rPr lang="it-IT" sz="2400" dirty="0" err="1"/>
              <a:t>entraîner</a:t>
            </a:r>
            <a:r>
              <a:rPr lang="it-IT" sz="2400" dirty="0"/>
              <a:t>, pour l'un </a:t>
            </a:r>
            <a:r>
              <a:rPr lang="it-IT" sz="2400" dirty="0" err="1"/>
              <a:t>des</a:t>
            </a:r>
            <a:r>
              <a:rPr lang="it-IT" sz="2400" dirty="0"/>
              <a:t> </a:t>
            </a:r>
            <a:r>
              <a:rPr lang="it-IT" sz="2400" dirty="0" err="1"/>
              <a:t>motifs</a:t>
            </a:r>
            <a:r>
              <a:rPr lang="it-IT" sz="2400" dirty="0"/>
              <a:t> </a:t>
            </a:r>
            <a:r>
              <a:rPr lang="it-IT" sz="2400" dirty="0" err="1"/>
              <a:t>mentionnés</a:t>
            </a:r>
            <a:r>
              <a:rPr lang="it-IT" sz="2400" dirty="0"/>
              <a:t> </a:t>
            </a:r>
            <a:r>
              <a:rPr lang="it-IT" sz="2400" dirty="0" err="1"/>
              <a:t>au</a:t>
            </a:r>
            <a:r>
              <a:rPr lang="it-IT" sz="2400" dirty="0"/>
              <a:t> premier </a:t>
            </a:r>
            <a:r>
              <a:rPr lang="it-IT" sz="2400" dirty="0" err="1"/>
              <a:t>alinéa</a:t>
            </a:r>
            <a:r>
              <a:rPr lang="it-IT" sz="2400" dirty="0"/>
              <a:t>, un </a:t>
            </a:r>
            <a:r>
              <a:rPr lang="it-IT" sz="2400" dirty="0" err="1"/>
              <a:t>désavantage</a:t>
            </a:r>
            <a:r>
              <a:rPr lang="it-IT" sz="2400" dirty="0"/>
              <a:t> </a:t>
            </a:r>
            <a:r>
              <a:rPr lang="it-IT" sz="2400" dirty="0" err="1"/>
              <a:t>particulier</a:t>
            </a:r>
            <a:r>
              <a:rPr lang="it-IT" sz="2400" dirty="0"/>
              <a:t> pour </a:t>
            </a:r>
            <a:r>
              <a:rPr lang="it-IT" sz="2400" dirty="0" err="1"/>
              <a:t>des</a:t>
            </a:r>
            <a:r>
              <a:rPr lang="it-IT" sz="2400" dirty="0"/>
              <a:t> </a:t>
            </a:r>
            <a:r>
              <a:rPr lang="it-IT" sz="2400" dirty="0" err="1"/>
              <a:t>personnes</a:t>
            </a:r>
            <a:r>
              <a:rPr lang="it-IT" sz="2400" dirty="0"/>
              <a:t> par </a:t>
            </a:r>
            <a:r>
              <a:rPr lang="it-IT" sz="2400" dirty="0" err="1"/>
              <a:t>rapport</a:t>
            </a:r>
            <a:r>
              <a:rPr lang="it-IT" sz="2400" dirty="0"/>
              <a:t> à d'</a:t>
            </a:r>
            <a:r>
              <a:rPr lang="it-IT" sz="2400" dirty="0" err="1"/>
              <a:t>autres</a:t>
            </a:r>
            <a:r>
              <a:rPr lang="it-IT" sz="2400" dirty="0"/>
              <a:t> </a:t>
            </a:r>
            <a:r>
              <a:rPr lang="it-IT" sz="2400" dirty="0" err="1"/>
              <a:t>personnes</a:t>
            </a:r>
            <a:r>
              <a:rPr lang="it-IT" sz="2400" dirty="0"/>
              <a:t>, à </a:t>
            </a:r>
            <a:r>
              <a:rPr lang="it-IT" sz="2400" dirty="0" err="1"/>
              <a:t>moins</a:t>
            </a:r>
            <a:r>
              <a:rPr lang="it-IT" sz="2400" dirty="0"/>
              <a:t> </a:t>
            </a:r>
            <a:r>
              <a:rPr lang="it-IT" sz="2400" dirty="0" err="1"/>
              <a:t>que</a:t>
            </a:r>
            <a:r>
              <a:rPr lang="it-IT" sz="2400" dirty="0"/>
              <a:t> </a:t>
            </a:r>
            <a:r>
              <a:rPr lang="it-IT" sz="2400" dirty="0" err="1"/>
              <a:t>cette</a:t>
            </a:r>
            <a:r>
              <a:rPr lang="it-IT" sz="2400" dirty="0"/>
              <a:t> </a:t>
            </a:r>
            <a:r>
              <a:rPr lang="it-IT" sz="2400" dirty="0" err="1"/>
              <a:t>disposition</a:t>
            </a:r>
            <a:r>
              <a:rPr lang="it-IT" sz="2400" dirty="0"/>
              <a:t>, ce </a:t>
            </a:r>
            <a:r>
              <a:rPr lang="it-IT" sz="2400" dirty="0" err="1"/>
              <a:t>critère</a:t>
            </a:r>
            <a:r>
              <a:rPr lang="it-IT" sz="2400" dirty="0"/>
              <a:t> </a:t>
            </a:r>
            <a:r>
              <a:rPr lang="it-IT" sz="2400" dirty="0" err="1"/>
              <a:t>ou</a:t>
            </a:r>
            <a:r>
              <a:rPr lang="it-IT" sz="2400" dirty="0"/>
              <a:t> </a:t>
            </a:r>
            <a:r>
              <a:rPr lang="it-IT" sz="2400" dirty="0" err="1"/>
              <a:t>cette</a:t>
            </a:r>
            <a:r>
              <a:rPr lang="it-IT" sz="2400" dirty="0"/>
              <a:t> </a:t>
            </a:r>
            <a:r>
              <a:rPr lang="it-IT" sz="2400" dirty="0" err="1"/>
              <a:t>pratique</a:t>
            </a:r>
            <a:r>
              <a:rPr lang="it-IT" sz="2400" dirty="0"/>
              <a:t> ne </a:t>
            </a:r>
            <a:r>
              <a:rPr lang="it-IT" sz="2400" dirty="0" err="1"/>
              <a:t>soit</a:t>
            </a:r>
            <a:r>
              <a:rPr lang="it-IT" sz="2400" dirty="0"/>
              <a:t> </a:t>
            </a:r>
            <a:r>
              <a:rPr lang="it-IT" sz="2400" dirty="0" err="1"/>
              <a:t>objectivement</a:t>
            </a:r>
            <a:r>
              <a:rPr lang="it-IT" sz="2400" dirty="0"/>
              <a:t> </a:t>
            </a:r>
            <a:r>
              <a:rPr lang="it-IT" sz="2400" dirty="0" err="1"/>
              <a:t>justifié</a:t>
            </a:r>
            <a:r>
              <a:rPr lang="it-IT" sz="2400" dirty="0"/>
              <a:t> par un </a:t>
            </a:r>
            <a:r>
              <a:rPr lang="it-IT" sz="2400" dirty="0" err="1"/>
              <a:t>but</a:t>
            </a:r>
            <a:r>
              <a:rPr lang="it-IT" sz="2400" dirty="0"/>
              <a:t> </a:t>
            </a:r>
            <a:r>
              <a:rPr lang="it-IT" sz="2400" dirty="0" err="1"/>
              <a:t>légitime</a:t>
            </a:r>
            <a:r>
              <a:rPr lang="it-IT" sz="2400" dirty="0"/>
              <a:t> et </a:t>
            </a:r>
            <a:r>
              <a:rPr lang="it-IT" sz="2400" dirty="0" err="1"/>
              <a:t>que</a:t>
            </a:r>
            <a:r>
              <a:rPr lang="it-IT" sz="2400" dirty="0"/>
              <a:t> </a:t>
            </a:r>
            <a:r>
              <a:rPr lang="it-IT" sz="2400" dirty="0" err="1"/>
              <a:t>les</a:t>
            </a:r>
            <a:r>
              <a:rPr lang="it-IT" sz="2400" dirty="0"/>
              <a:t> </a:t>
            </a:r>
            <a:r>
              <a:rPr lang="it-IT" sz="2400" dirty="0" err="1"/>
              <a:t>moyens</a:t>
            </a:r>
            <a:r>
              <a:rPr lang="it-IT" sz="2400" dirty="0"/>
              <a:t> pour </a:t>
            </a:r>
            <a:r>
              <a:rPr lang="it-IT" sz="2400" dirty="0" err="1"/>
              <a:t>réaliser</a:t>
            </a:r>
            <a:r>
              <a:rPr lang="it-IT" sz="2400" dirty="0"/>
              <a:t> ce </a:t>
            </a:r>
            <a:r>
              <a:rPr lang="it-IT" sz="2400" dirty="0" err="1"/>
              <a:t>but</a:t>
            </a:r>
            <a:r>
              <a:rPr lang="it-IT" sz="2400" dirty="0"/>
              <a:t> ne </a:t>
            </a:r>
            <a:r>
              <a:rPr lang="it-IT" sz="2400" dirty="0" err="1"/>
              <a:t>soient</a:t>
            </a:r>
            <a:r>
              <a:rPr lang="it-IT" sz="2400" dirty="0"/>
              <a:t> nécessaires et </a:t>
            </a:r>
            <a:r>
              <a:rPr lang="it-IT" sz="2400" dirty="0" err="1"/>
              <a:t>appropriés</a:t>
            </a:r>
            <a:r>
              <a:rPr lang="it-IT" sz="2400" dirty="0"/>
              <a:t>. </a:t>
            </a:r>
          </a:p>
          <a:p>
            <a:pPr algn="just"/>
            <a:r>
              <a:rPr lang="it-IT" sz="2400" dirty="0"/>
              <a:t>https://www.legifrance.gouv.fr/loda/id/JORFTEXT000018877783</a:t>
            </a:r>
          </a:p>
        </p:txBody>
      </p:sp>
    </p:spTree>
    <p:extLst>
      <p:ext uri="{BB962C8B-B14F-4D97-AF65-F5344CB8AC3E}">
        <p14:creationId xmlns:p14="http://schemas.microsoft.com/office/powerpoint/2010/main" val="3644216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indirecte</a:t>
            </a:r>
          </a:p>
        </p:txBody>
      </p:sp>
      <p:sp>
        <p:nvSpPr>
          <p:cNvPr id="3" name="Segnaposto contenuto 2"/>
          <p:cNvSpPr>
            <a:spLocks noGrp="1"/>
          </p:cNvSpPr>
          <p:nvPr>
            <p:ph idx="1"/>
          </p:nvPr>
        </p:nvSpPr>
        <p:spPr/>
        <p:txBody>
          <a:bodyPr>
            <a:normAutofit/>
          </a:bodyPr>
          <a:lstStyle/>
          <a:p>
            <a:pPr algn="just"/>
            <a:r>
              <a:rPr lang="it-IT" sz="2400" dirty="0" err="1"/>
              <a:t>Autrement</a:t>
            </a:r>
            <a:r>
              <a:rPr lang="it-IT" sz="2400" dirty="0"/>
              <a:t> </a:t>
            </a:r>
            <a:r>
              <a:rPr lang="it-IT" sz="2400" dirty="0" err="1"/>
              <a:t>dit</a:t>
            </a:r>
            <a:r>
              <a:rPr lang="it-IT" sz="2400" dirty="0"/>
              <a:t>, si le </a:t>
            </a:r>
            <a:r>
              <a:rPr lang="it-IT" sz="2400" b="1" dirty="0" err="1"/>
              <a:t>résultat</a:t>
            </a:r>
            <a:r>
              <a:rPr lang="it-IT" sz="2400" dirty="0"/>
              <a:t> d’une </a:t>
            </a:r>
            <a:r>
              <a:rPr lang="it-IT" sz="2400" dirty="0" err="1"/>
              <a:t>disposition</a:t>
            </a:r>
            <a:r>
              <a:rPr lang="it-IT" sz="2400" dirty="0"/>
              <a:t> </a:t>
            </a:r>
            <a:r>
              <a:rPr lang="it-IT" sz="2400" dirty="0" err="1"/>
              <a:t>conduit</a:t>
            </a:r>
            <a:r>
              <a:rPr lang="it-IT" sz="2400" dirty="0"/>
              <a:t> à </a:t>
            </a:r>
            <a:r>
              <a:rPr lang="it-IT" sz="2400" dirty="0" err="1"/>
              <a:t>traiter</a:t>
            </a:r>
            <a:r>
              <a:rPr lang="it-IT" sz="2400" dirty="0"/>
              <a:t> </a:t>
            </a:r>
            <a:r>
              <a:rPr lang="it-IT" sz="2400" dirty="0" err="1"/>
              <a:t>défavorablement</a:t>
            </a:r>
            <a:r>
              <a:rPr lang="it-IT" sz="2400" dirty="0"/>
              <a:t> une </a:t>
            </a:r>
            <a:r>
              <a:rPr lang="it-IT" sz="2400" dirty="0" err="1"/>
              <a:t>personne</a:t>
            </a:r>
            <a:r>
              <a:rPr lang="it-IT" sz="2400" dirty="0"/>
              <a:t> </a:t>
            </a:r>
            <a:r>
              <a:rPr lang="it-IT" sz="2400" dirty="0" err="1"/>
              <a:t>ou</a:t>
            </a:r>
            <a:r>
              <a:rPr lang="it-IT" sz="2400" dirty="0"/>
              <a:t> un </a:t>
            </a:r>
            <a:r>
              <a:rPr lang="it-IT" sz="2400" dirty="0" err="1"/>
              <a:t>groupe</a:t>
            </a:r>
            <a:r>
              <a:rPr lang="it-IT" sz="2400" dirty="0"/>
              <a:t> de </a:t>
            </a:r>
            <a:r>
              <a:rPr lang="it-IT" sz="2400" dirty="0" err="1"/>
              <a:t>personnes</a:t>
            </a:r>
            <a:r>
              <a:rPr lang="it-IT" sz="2400" dirty="0"/>
              <a:t> </a:t>
            </a:r>
            <a:r>
              <a:rPr lang="it-IT" sz="2400" dirty="0" err="1"/>
              <a:t>pouvant</a:t>
            </a:r>
            <a:r>
              <a:rPr lang="it-IT" sz="2400" dirty="0"/>
              <a:t> se </a:t>
            </a:r>
            <a:r>
              <a:rPr lang="it-IT" sz="2400" dirty="0" err="1"/>
              <a:t>rattacher</a:t>
            </a:r>
            <a:r>
              <a:rPr lang="it-IT" sz="2400" dirty="0"/>
              <a:t> à un </a:t>
            </a:r>
            <a:r>
              <a:rPr lang="it-IT" sz="2400" dirty="0" err="1"/>
              <a:t>critère</a:t>
            </a:r>
            <a:r>
              <a:rPr lang="it-IT" sz="2400" dirty="0"/>
              <a:t> </a:t>
            </a:r>
            <a:r>
              <a:rPr lang="it-IT" sz="2400" dirty="0" err="1"/>
              <a:t>interdit</a:t>
            </a:r>
            <a:r>
              <a:rPr lang="it-IT" sz="2400" dirty="0"/>
              <a:t> (</a:t>
            </a:r>
            <a:r>
              <a:rPr lang="it-IT" sz="2400" dirty="0" err="1"/>
              <a:t>sexe</a:t>
            </a:r>
            <a:r>
              <a:rPr lang="it-IT" sz="2400" dirty="0"/>
              <a:t>, </a:t>
            </a:r>
            <a:r>
              <a:rPr lang="it-IT" sz="2400" dirty="0" err="1"/>
              <a:t>âge</a:t>
            </a:r>
            <a:r>
              <a:rPr lang="it-IT" sz="2400" dirty="0"/>
              <a:t>, </a:t>
            </a:r>
            <a:r>
              <a:rPr lang="it-IT" sz="2400" dirty="0" err="1"/>
              <a:t>orientation</a:t>
            </a:r>
            <a:r>
              <a:rPr lang="it-IT" sz="2400" dirty="0"/>
              <a:t> </a:t>
            </a:r>
            <a:r>
              <a:rPr lang="it-IT" sz="2400" dirty="0" err="1"/>
              <a:t>sexuelle</a:t>
            </a:r>
            <a:r>
              <a:rPr lang="it-IT" sz="2400" dirty="0"/>
              <a:t>…), on </a:t>
            </a:r>
            <a:r>
              <a:rPr lang="it-IT" sz="2400" dirty="0" err="1"/>
              <a:t>peut</a:t>
            </a:r>
            <a:r>
              <a:rPr lang="it-IT" sz="2400" dirty="0"/>
              <a:t> </a:t>
            </a:r>
            <a:r>
              <a:rPr lang="it-IT" sz="2400" dirty="0" err="1"/>
              <a:t>penser</a:t>
            </a:r>
            <a:r>
              <a:rPr lang="it-IT" sz="2400" dirty="0"/>
              <a:t> </a:t>
            </a:r>
            <a:r>
              <a:rPr lang="it-IT" sz="2400" dirty="0" err="1"/>
              <a:t>qu’il</a:t>
            </a:r>
            <a:r>
              <a:rPr lang="it-IT" sz="2400" dirty="0"/>
              <a:t> y a </a:t>
            </a:r>
            <a:r>
              <a:rPr lang="it-IT" sz="2400" dirty="0" err="1"/>
              <a:t>discrimination</a:t>
            </a:r>
            <a:r>
              <a:rPr lang="it-IT" sz="2400" dirty="0"/>
              <a:t> </a:t>
            </a:r>
            <a:r>
              <a:rPr lang="it-IT" sz="2400" dirty="0" err="1"/>
              <a:t>indirecte</a:t>
            </a:r>
            <a:r>
              <a:rPr lang="it-IT" sz="2400" dirty="0"/>
              <a:t>.</a:t>
            </a:r>
            <a:endParaRPr lang="fr-CA" sz="2400" dirty="0"/>
          </a:p>
          <a:p>
            <a:pPr algn="just"/>
            <a:r>
              <a:rPr lang="fr-CA" sz="2400" dirty="0"/>
              <a:t>Un exemple : ne pas permettre aux </a:t>
            </a:r>
            <a:r>
              <a:rPr lang="fr-CA" sz="2400" dirty="0" err="1"/>
              <a:t>salarié.e.s</a:t>
            </a:r>
            <a:r>
              <a:rPr lang="fr-CA" sz="2400" dirty="0"/>
              <a:t> à temps partiel de bénéficier d’une prime, alors que plus de 80% des </a:t>
            </a:r>
            <a:r>
              <a:rPr lang="fr-CA" sz="2400" dirty="0" err="1"/>
              <a:t>salarié.e.s</a:t>
            </a:r>
            <a:r>
              <a:rPr lang="fr-CA" sz="2400" dirty="0"/>
              <a:t> à temps partiel sont des femmes.</a:t>
            </a:r>
          </a:p>
          <a:p>
            <a:pPr algn="just"/>
            <a:endParaRPr lang="fr-CA" sz="2400" dirty="0"/>
          </a:p>
          <a:p>
            <a:pPr algn="just"/>
            <a:r>
              <a:rPr lang="fr-CA" sz="2400" dirty="0"/>
              <a:t>http://</a:t>
            </a:r>
            <a:r>
              <a:rPr lang="fr-CA" sz="2400" dirty="0" err="1"/>
              <a:t>www.egalite-professionnelle.cgt.fr</a:t>
            </a:r>
            <a:r>
              <a:rPr lang="fr-CA" sz="2400" dirty="0"/>
              <a:t>/</a:t>
            </a:r>
            <a:r>
              <a:rPr lang="fr-CA" sz="2400" dirty="0" err="1"/>
              <a:t>difference</a:t>
            </a:r>
            <a:r>
              <a:rPr lang="fr-CA" sz="2400" dirty="0"/>
              <a:t>-entre-discrimination-directe-indirecte/</a:t>
            </a:r>
          </a:p>
        </p:txBody>
      </p:sp>
    </p:spTree>
    <p:extLst>
      <p:ext uri="{BB962C8B-B14F-4D97-AF65-F5344CB8AC3E}">
        <p14:creationId xmlns:p14="http://schemas.microsoft.com/office/powerpoint/2010/main" val="34764484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Un autre exemple</a:t>
            </a:r>
          </a:p>
        </p:txBody>
      </p:sp>
      <p:sp>
        <p:nvSpPr>
          <p:cNvPr id="3" name="Segnaposto contenuto 2"/>
          <p:cNvSpPr>
            <a:spLocks noGrp="1"/>
          </p:cNvSpPr>
          <p:nvPr>
            <p:ph idx="1"/>
          </p:nvPr>
        </p:nvSpPr>
        <p:spPr/>
        <p:txBody>
          <a:bodyPr>
            <a:normAutofit/>
          </a:bodyPr>
          <a:lstStyle/>
          <a:p>
            <a:r>
              <a:rPr lang="it-IT" sz="2400" dirty="0"/>
              <a:t>Le </a:t>
            </a:r>
            <a:r>
              <a:rPr lang="it-IT" sz="2400" dirty="0" err="1"/>
              <a:t>calendrier</a:t>
            </a:r>
            <a:r>
              <a:rPr lang="it-IT" sz="2400" dirty="0"/>
              <a:t> </a:t>
            </a:r>
            <a:r>
              <a:rPr lang="it-IT" sz="2400" dirty="0" err="1"/>
              <a:t>civique</a:t>
            </a:r>
            <a:endParaRPr lang="it-IT" sz="2400" dirty="0"/>
          </a:p>
          <a:p>
            <a:pPr algn="just"/>
            <a:r>
              <a:rPr lang="it-IT" sz="2400" dirty="0"/>
              <a:t>Le </a:t>
            </a:r>
            <a:r>
              <a:rPr lang="it-IT" sz="2400" dirty="0" err="1"/>
              <a:t>calendrier</a:t>
            </a:r>
            <a:r>
              <a:rPr lang="it-IT" sz="2400" dirty="0"/>
              <a:t> </a:t>
            </a:r>
            <a:r>
              <a:rPr lang="it-IT" sz="2400" dirty="0" err="1"/>
              <a:t>civique</a:t>
            </a:r>
            <a:r>
              <a:rPr lang="it-IT" sz="2400" dirty="0"/>
              <a:t> s’apparente à </a:t>
            </a:r>
            <a:r>
              <a:rPr lang="it-IT" sz="2400" dirty="0" err="1"/>
              <a:t>des</a:t>
            </a:r>
            <a:r>
              <a:rPr lang="it-IT" sz="2400" dirty="0"/>
              <a:t> </a:t>
            </a:r>
            <a:r>
              <a:rPr lang="it-IT" sz="2400" dirty="0" err="1"/>
              <a:t>normes</a:t>
            </a:r>
            <a:r>
              <a:rPr lang="it-IT" sz="2400" dirty="0"/>
              <a:t> de </a:t>
            </a:r>
            <a:r>
              <a:rPr lang="it-IT" sz="2400" dirty="0" err="1"/>
              <a:t>fonctionnement</a:t>
            </a:r>
            <a:r>
              <a:rPr lang="it-IT" sz="2400" dirty="0"/>
              <a:t> </a:t>
            </a:r>
            <a:r>
              <a:rPr lang="it-IT" sz="2400" dirty="0" err="1"/>
              <a:t>communes</a:t>
            </a:r>
            <a:r>
              <a:rPr lang="it-IT" sz="2400" dirty="0"/>
              <a:t> </a:t>
            </a:r>
            <a:r>
              <a:rPr lang="it-IT" sz="2400" b="1" dirty="0"/>
              <a:t>d’</a:t>
            </a:r>
            <a:r>
              <a:rPr lang="it-IT" sz="2400" b="1" dirty="0" err="1"/>
              <a:t>apparence</a:t>
            </a:r>
            <a:r>
              <a:rPr lang="it-IT" sz="2400" b="1" dirty="0"/>
              <a:t> neutre </a:t>
            </a:r>
            <a:r>
              <a:rPr lang="it-IT" sz="2400" dirty="0" err="1"/>
              <a:t>pouvant</a:t>
            </a:r>
            <a:r>
              <a:rPr lang="it-IT" sz="2400" dirty="0"/>
              <a:t> tout de </a:t>
            </a:r>
            <a:r>
              <a:rPr lang="it-IT" sz="2400" dirty="0" err="1"/>
              <a:t>même</a:t>
            </a:r>
            <a:r>
              <a:rPr lang="it-IT" sz="2400" dirty="0"/>
              <a:t> </a:t>
            </a:r>
            <a:r>
              <a:rPr lang="it-IT" sz="2400" dirty="0" err="1"/>
              <a:t>avoir</a:t>
            </a:r>
            <a:r>
              <a:rPr lang="it-IT" sz="2400" dirty="0"/>
              <a:t> un </a:t>
            </a:r>
            <a:r>
              <a:rPr lang="it-IT" sz="2400" dirty="0" err="1"/>
              <a:t>effet</a:t>
            </a:r>
            <a:r>
              <a:rPr lang="it-IT" sz="2400" dirty="0"/>
              <a:t> </a:t>
            </a:r>
            <a:r>
              <a:rPr lang="it-IT" sz="2400" dirty="0" err="1"/>
              <a:t>discriminatoire</a:t>
            </a:r>
            <a:r>
              <a:rPr lang="it-IT" sz="2400" dirty="0"/>
              <a:t> </a:t>
            </a:r>
            <a:r>
              <a:rPr lang="it-IT" sz="2400" dirty="0" err="1"/>
              <a:t>sur</a:t>
            </a:r>
            <a:r>
              <a:rPr lang="it-IT" sz="2400" dirty="0"/>
              <a:t> un </a:t>
            </a:r>
            <a:r>
              <a:rPr lang="it-IT" sz="2400" dirty="0" err="1"/>
              <a:t>individu</a:t>
            </a:r>
            <a:r>
              <a:rPr lang="it-IT" sz="2400" dirty="0"/>
              <a:t> </a:t>
            </a:r>
            <a:r>
              <a:rPr lang="it-IT" sz="2400" dirty="0" err="1"/>
              <a:t>ou</a:t>
            </a:r>
            <a:r>
              <a:rPr lang="it-IT" sz="2400" dirty="0"/>
              <a:t> </a:t>
            </a:r>
            <a:r>
              <a:rPr lang="it-IT" sz="2400" dirty="0" err="1"/>
              <a:t>sur</a:t>
            </a:r>
            <a:r>
              <a:rPr lang="it-IT" sz="2400" dirty="0"/>
              <a:t> </a:t>
            </a:r>
            <a:r>
              <a:rPr lang="it-IT" sz="2400" dirty="0" err="1"/>
              <a:t>certaines</a:t>
            </a:r>
            <a:r>
              <a:rPr lang="it-IT" sz="2400" dirty="0"/>
              <a:t> </a:t>
            </a:r>
            <a:r>
              <a:rPr lang="it-IT" sz="2400" dirty="0" err="1"/>
              <a:t>catégories</a:t>
            </a:r>
            <a:r>
              <a:rPr lang="it-IT" sz="2400" dirty="0"/>
              <a:t> d’</a:t>
            </a:r>
            <a:r>
              <a:rPr lang="it-IT" sz="2400" dirty="0" err="1"/>
              <a:t>individus</a:t>
            </a:r>
            <a:r>
              <a:rPr lang="it-IT" sz="2400" dirty="0"/>
              <a:t>. En </a:t>
            </a:r>
            <a:r>
              <a:rPr lang="it-IT" sz="2400" dirty="0" err="1"/>
              <a:t>effet</a:t>
            </a:r>
            <a:r>
              <a:rPr lang="it-IT" sz="2400" dirty="0"/>
              <a:t>, ce </a:t>
            </a:r>
            <a:r>
              <a:rPr lang="it-IT" sz="2400" dirty="0" err="1"/>
              <a:t>calendrier</a:t>
            </a:r>
            <a:r>
              <a:rPr lang="it-IT" sz="2400" dirty="0"/>
              <a:t> </a:t>
            </a:r>
            <a:r>
              <a:rPr lang="it-IT" sz="2400" dirty="0" err="1"/>
              <a:t>établit</a:t>
            </a:r>
            <a:r>
              <a:rPr lang="it-IT" sz="2400" dirty="0"/>
              <a:t> un </a:t>
            </a:r>
            <a:r>
              <a:rPr lang="it-IT" sz="2400" dirty="0" err="1"/>
              <a:t>certain</a:t>
            </a:r>
            <a:r>
              <a:rPr lang="it-IT" sz="2400" dirty="0"/>
              <a:t> </a:t>
            </a:r>
            <a:r>
              <a:rPr lang="it-IT" sz="2400" dirty="0" err="1"/>
              <a:t>nombre</a:t>
            </a:r>
            <a:r>
              <a:rPr lang="it-IT" sz="2400" dirty="0"/>
              <a:t> de </a:t>
            </a:r>
            <a:r>
              <a:rPr lang="it-IT" sz="2400" dirty="0" err="1"/>
              <a:t>jours</a:t>
            </a:r>
            <a:r>
              <a:rPr lang="it-IT" sz="2400" dirty="0"/>
              <a:t> </a:t>
            </a:r>
            <a:r>
              <a:rPr lang="it-IT" sz="2400" dirty="0" err="1"/>
              <a:t>fériés</a:t>
            </a:r>
            <a:r>
              <a:rPr lang="it-IT" sz="2400" dirty="0"/>
              <a:t> </a:t>
            </a:r>
            <a:r>
              <a:rPr lang="it-IT" sz="2400" dirty="0" err="1"/>
              <a:t>calqués</a:t>
            </a:r>
            <a:r>
              <a:rPr lang="it-IT" sz="2400" dirty="0"/>
              <a:t> </a:t>
            </a:r>
            <a:r>
              <a:rPr lang="it-IT" sz="2400" dirty="0" err="1"/>
              <a:t>sur</a:t>
            </a:r>
            <a:r>
              <a:rPr lang="it-IT" sz="2400" dirty="0"/>
              <a:t> le </a:t>
            </a:r>
            <a:r>
              <a:rPr lang="it-IT" sz="2400" dirty="0" err="1"/>
              <a:t>calendrier</a:t>
            </a:r>
            <a:r>
              <a:rPr lang="it-IT" sz="2400" dirty="0"/>
              <a:t> </a:t>
            </a:r>
            <a:r>
              <a:rPr lang="it-IT" sz="2400" dirty="0" err="1"/>
              <a:t>des</a:t>
            </a:r>
            <a:r>
              <a:rPr lang="it-IT" sz="2400" dirty="0"/>
              <a:t> </a:t>
            </a:r>
            <a:r>
              <a:rPr lang="it-IT" sz="2400" dirty="0" err="1"/>
              <a:t>fêtes</a:t>
            </a:r>
            <a:r>
              <a:rPr lang="it-IT" sz="2400" dirty="0"/>
              <a:t> </a:t>
            </a:r>
            <a:r>
              <a:rPr lang="it-IT" sz="2400" dirty="0" err="1"/>
              <a:t>catholiques</a:t>
            </a:r>
            <a:r>
              <a:rPr lang="it-IT" sz="2400" dirty="0"/>
              <a:t> (</a:t>
            </a:r>
            <a:r>
              <a:rPr lang="it-IT" sz="2400" dirty="0" err="1"/>
              <a:t>Noël</a:t>
            </a:r>
            <a:r>
              <a:rPr lang="it-IT" sz="2400" dirty="0"/>
              <a:t>, </a:t>
            </a:r>
            <a:r>
              <a:rPr lang="it-IT" sz="2400" dirty="0" err="1"/>
              <a:t>Vendredi</a:t>
            </a:r>
            <a:r>
              <a:rPr lang="it-IT" sz="2400" dirty="0"/>
              <a:t> </a:t>
            </a:r>
            <a:r>
              <a:rPr lang="it-IT" sz="2400" dirty="0" err="1"/>
              <a:t>saint</a:t>
            </a:r>
            <a:r>
              <a:rPr lang="it-IT" sz="2400" dirty="0"/>
              <a:t> et </a:t>
            </a:r>
            <a:r>
              <a:rPr lang="it-IT" sz="2400" dirty="0" err="1"/>
              <a:t>Pâques</a:t>
            </a:r>
            <a:r>
              <a:rPr lang="it-IT" sz="2400" dirty="0"/>
              <a:t>). Par </a:t>
            </a:r>
            <a:r>
              <a:rPr lang="it-IT" sz="2400" dirty="0" err="1"/>
              <a:t>conséquent</a:t>
            </a:r>
            <a:r>
              <a:rPr lang="it-IT" sz="2400" dirty="0"/>
              <a:t>, il aura </a:t>
            </a:r>
            <a:r>
              <a:rPr lang="it-IT" sz="2400" dirty="0" err="1"/>
              <a:t>potentiellement</a:t>
            </a:r>
            <a:r>
              <a:rPr lang="it-IT" sz="2400" dirty="0"/>
              <a:t> un </a:t>
            </a:r>
            <a:r>
              <a:rPr lang="it-IT" sz="2400" dirty="0" err="1"/>
              <a:t>effet</a:t>
            </a:r>
            <a:r>
              <a:rPr lang="it-IT" sz="2400" dirty="0"/>
              <a:t> </a:t>
            </a:r>
            <a:r>
              <a:rPr lang="it-IT" sz="2400" dirty="0" err="1"/>
              <a:t>préjudiciable</a:t>
            </a:r>
            <a:r>
              <a:rPr lang="it-IT" sz="2400" dirty="0"/>
              <a:t> </a:t>
            </a:r>
            <a:r>
              <a:rPr lang="it-IT" sz="2400" dirty="0" err="1"/>
              <a:t>sur</a:t>
            </a:r>
            <a:r>
              <a:rPr lang="it-IT" sz="2400" dirty="0"/>
              <a:t> </a:t>
            </a:r>
            <a:r>
              <a:rPr lang="it-IT" sz="2400" dirty="0" err="1"/>
              <a:t>les</a:t>
            </a:r>
            <a:r>
              <a:rPr lang="it-IT" sz="2400" dirty="0"/>
              <a:t> </a:t>
            </a:r>
            <a:r>
              <a:rPr lang="it-IT" sz="2400" dirty="0" err="1"/>
              <a:t>personnes</a:t>
            </a:r>
            <a:r>
              <a:rPr lang="it-IT" sz="2400" dirty="0"/>
              <a:t> </a:t>
            </a:r>
            <a:r>
              <a:rPr lang="it-IT" sz="2400" dirty="0" err="1"/>
              <a:t>appartenant</a:t>
            </a:r>
            <a:r>
              <a:rPr lang="it-IT" sz="2400" dirty="0"/>
              <a:t> à </a:t>
            </a:r>
            <a:r>
              <a:rPr lang="it-IT" sz="2400" dirty="0" err="1"/>
              <a:t>des</a:t>
            </a:r>
            <a:r>
              <a:rPr lang="it-IT" sz="2400" dirty="0"/>
              <a:t> </a:t>
            </a:r>
            <a:r>
              <a:rPr lang="it-IT" sz="2400" dirty="0" err="1"/>
              <a:t>groupes</a:t>
            </a:r>
            <a:r>
              <a:rPr lang="it-IT" sz="2400" dirty="0"/>
              <a:t> </a:t>
            </a:r>
            <a:r>
              <a:rPr lang="it-IT" sz="2400" dirty="0" err="1"/>
              <a:t>religieux</a:t>
            </a:r>
            <a:r>
              <a:rPr lang="it-IT" sz="2400" dirty="0"/>
              <a:t> </a:t>
            </a:r>
            <a:r>
              <a:rPr lang="it-IT" sz="2400" dirty="0" err="1"/>
              <a:t>minoritaires</a:t>
            </a:r>
            <a:r>
              <a:rPr lang="it-IT" sz="2400" dirty="0"/>
              <a:t> </a:t>
            </a:r>
            <a:r>
              <a:rPr lang="it-IT" sz="2400" dirty="0" err="1"/>
              <a:t>puisque</a:t>
            </a:r>
            <a:r>
              <a:rPr lang="it-IT" sz="2400" dirty="0"/>
              <a:t> l’</a:t>
            </a:r>
            <a:r>
              <a:rPr lang="it-IT" sz="2400" dirty="0" err="1"/>
              <a:t>observance</a:t>
            </a:r>
            <a:r>
              <a:rPr lang="it-IT" sz="2400" dirty="0"/>
              <a:t> de </a:t>
            </a:r>
            <a:r>
              <a:rPr lang="it-IT" sz="2400" dirty="0" err="1"/>
              <a:t>leurs</a:t>
            </a:r>
            <a:r>
              <a:rPr lang="it-IT" sz="2400" dirty="0"/>
              <a:t> </a:t>
            </a:r>
            <a:r>
              <a:rPr lang="it-IT" sz="2400" dirty="0" err="1"/>
              <a:t>propres</a:t>
            </a:r>
            <a:r>
              <a:rPr lang="it-IT" sz="2400" dirty="0"/>
              <a:t> </a:t>
            </a:r>
            <a:r>
              <a:rPr lang="it-IT" sz="2400" dirty="0" err="1"/>
              <a:t>fêtes</a:t>
            </a:r>
            <a:r>
              <a:rPr lang="it-IT" sz="2400" dirty="0"/>
              <a:t> </a:t>
            </a:r>
            <a:r>
              <a:rPr lang="it-IT" sz="2400" dirty="0" err="1"/>
              <a:t>religieuses</a:t>
            </a:r>
            <a:r>
              <a:rPr lang="it-IT" sz="2400" dirty="0"/>
              <a:t> </a:t>
            </a:r>
            <a:r>
              <a:rPr lang="it-IT" sz="2400" dirty="0" err="1"/>
              <a:t>n’y</a:t>
            </a:r>
            <a:r>
              <a:rPr lang="it-IT" sz="2400" dirty="0"/>
              <a:t> est </a:t>
            </a:r>
            <a:r>
              <a:rPr lang="it-IT" sz="2400" dirty="0" err="1"/>
              <a:t>pas</a:t>
            </a:r>
            <a:r>
              <a:rPr lang="it-IT" sz="2400" dirty="0"/>
              <a:t> </a:t>
            </a:r>
            <a:r>
              <a:rPr lang="it-IT" sz="2400" dirty="0" err="1"/>
              <a:t>prévue</a:t>
            </a:r>
            <a:r>
              <a:rPr lang="it-IT" sz="2400" dirty="0"/>
              <a:t>. L’</a:t>
            </a:r>
            <a:r>
              <a:rPr lang="it-IT" sz="2400" dirty="0" err="1"/>
              <a:t>accommodement</a:t>
            </a:r>
            <a:r>
              <a:rPr lang="it-IT" sz="2400" dirty="0"/>
              <a:t>, </a:t>
            </a:r>
            <a:r>
              <a:rPr lang="it-IT" sz="2400" dirty="0" err="1"/>
              <a:t>dans</a:t>
            </a:r>
            <a:r>
              <a:rPr lang="it-IT" sz="2400" dirty="0"/>
              <a:t> ce </a:t>
            </a:r>
            <a:r>
              <a:rPr lang="it-IT" sz="2400" dirty="0" err="1"/>
              <a:t>cas</a:t>
            </a:r>
            <a:r>
              <a:rPr lang="it-IT" sz="2400" dirty="0"/>
              <a:t>, </a:t>
            </a:r>
            <a:r>
              <a:rPr lang="it-IT" sz="2400" dirty="0" err="1"/>
              <a:t>pourra</a:t>
            </a:r>
            <a:r>
              <a:rPr lang="it-IT" sz="2400" dirty="0"/>
              <a:t> consister à </a:t>
            </a:r>
            <a:r>
              <a:rPr lang="it-IT" sz="2400" dirty="0" err="1"/>
              <a:t>autoriser</a:t>
            </a:r>
            <a:r>
              <a:rPr lang="it-IT" sz="2400" dirty="0"/>
              <a:t> </a:t>
            </a:r>
            <a:r>
              <a:rPr lang="it-IT" sz="2400" dirty="0" err="1"/>
              <a:t>certaines</a:t>
            </a:r>
            <a:r>
              <a:rPr lang="it-IT" sz="2400" dirty="0"/>
              <a:t> </a:t>
            </a:r>
            <a:r>
              <a:rPr lang="it-IT" sz="2400" dirty="0" err="1"/>
              <a:t>absences</a:t>
            </a:r>
            <a:r>
              <a:rPr lang="it-IT" sz="2400" dirty="0"/>
              <a:t>, à </a:t>
            </a:r>
            <a:r>
              <a:rPr lang="it-IT" sz="2400" dirty="0" err="1"/>
              <a:t>moins</a:t>
            </a:r>
            <a:r>
              <a:rPr lang="it-IT" sz="2400" dirty="0"/>
              <a:t> </a:t>
            </a:r>
            <a:r>
              <a:rPr lang="it-IT" sz="2400" dirty="0" err="1"/>
              <a:t>qu’elles</a:t>
            </a:r>
            <a:r>
              <a:rPr lang="it-IT" sz="2400" dirty="0"/>
              <a:t> n’</a:t>
            </a:r>
            <a:r>
              <a:rPr lang="it-IT" sz="2400" dirty="0" err="1"/>
              <a:t>imposent</a:t>
            </a:r>
            <a:r>
              <a:rPr lang="it-IT" sz="2400" dirty="0"/>
              <a:t> une </a:t>
            </a:r>
            <a:r>
              <a:rPr lang="it-IT" sz="2400" dirty="0" err="1"/>
              <a:t>contrainte</a:t>
            </a:r>
            <a:r>
              <a:rPr lang="it-IT" sz="2400" dirty="0"/>
              <a:t> </a:t>
            </a:r>
            <a:r>
              <a:rPr lang="it-IT" sz="2400" dirty="0" err="1"/>
              <a:t>excessive</a:t>
            </a:r>
            <a:r>
              <a:rPr lang="it-IT" sz="2400" dirty="0"/>
              <a:t>. À </a:t>
            </a:r>
            <a:r>
              <a:rPr lang="it-IT" sz="2400" dirty="0" err="1"/>
              <a:t>cet</a:t>
            </a:r>
            <a:r>
              <a:rPr lang="it-IT" sz="2400" dirty="0"/>
              <a:t> </a:t>
            </a:r>
            <a:r>
              <a:rPr lang="it-IT" sz="2400" dirty="0" err="1"/>
              <a:t>égard</a:t>
            </a:r>
            <a:r>
              <a:rPr lang="it-IT" sz="2400" dirty="0"/>
              <a:t>, </a:t>
            </a:r>
            <a:r>
              <a:rPr lang="it-IT" sz="2400" dirty="0" err="1"/>
              <a:t>plusieurs</a:t>
            </a:r>
            <a:r>
              <a:rPr lang="it-IT" sz="2400" dirty="0"/>
              <a:t> </a:t>
            </a:r>
            <a:r>
              <a:rPr lang="it-IT" sz="2400" dirty="0" err="1"/>
              <a:t>organisations</a:t>
            </a:r>
            <a:r>
              <a:rPr lang="it-IT" sz="2400" dirty="0"/>
              <a:t> </a:t>
            </a:r>
            <a:r>
              <a:rPr lang="it-IT" sz="2400" dirty="0" err="1"/>
              <a:t>ont</a:t>
            </a:r>
            <a:r>
              <a:rPr lang="it-IT" sz="2400" dirty="0"/>
              <a:t> </a:t>
            </a:r>
            <a:r>
              <a:rPr lang="it-IT" sz="2400" dirty="0" err="1"/>
              <a:t>mis</a:t>
            </a:r>
            <a:r>
              <a:rPr lang="it-IT" sz="2400" dirty="0"/>
              <a:t> en place pour l’ensemble de </a:t>
            </a:r>
            <a:r>
              <a:rPr lang="it-IT" sz="2400" dirty="0" err="1"/>
              <a:t>leurs</a:t>
            </a:r>
            <a:r>
              <a:rPr lang="it-IT" sz="2400" dirty="0"/>
              <a:t> </a:t>
            </a:r>
            <a:r>
              <a:rPr lang="it-IT" sz="2400" dirty="0" err="1"/>
              <a:t>employés</a:t>
            </a:r>
            <a:r>
              <a:rPr lang="it-IT" sz="2400" dirty="0"/>
              <a:t> une </a:t>
            </a:r>
            <a:r>
              <a:rPr lang="it-IT" sz="2400" dirty="0" err="1"/>
              <a:t>banque</a:t>
            </a:r>
            <a:r>
              <a:rPr lang="it-IT" sz="2400" dirty="0"/>
              <a:t> de </a:t>
            </a:r>
            <a:r>
              <a:rPr lang="it-IT" sz="2400" dirty="0" err="1"/>
              <a:t>congés</a:t>
            </a:r>
            <a:r>
              <a:rPr lang="it-IT" sz="2400" dirty="0"/>
              <a:t> </a:t>
            </a:r>
            <a:r>
              <a:rPr lang="it-IT" sz="2400" dirty="0" err="1"/>
              <a:t>flexibles</a:t>
            </a:r>
            <a:r>
              <a:rPr lang="it-IT" sz="2400" dirty="0"/>
              <a:t> </a:t>
            </a:r>
            <a:r>
              <a:rPr lang="it-IT" sz="2400" dirty="0" err="1"/>
              <a:t>afin</a:t>
            </a:r>
            <a:r>
              <a:rPr lang="it-IT" sz="2400" dirty="0"/>
              <a:t> de ne </a:t>
            </a:r>
            <a:r>
              <a:rPr lang="it-IT" sz="2400" dirty="0" err="1"/>
              <a:t>pas</a:t>
            </a:r>
            <a:r>
              <a:rPr lang="it-IT" sz="2400" dirty="0"/>
              <a:t> </a:t>
            </a:r>
            <a:r>
              <a:rPr lang="it-IT" sz="2400" dirty="0" err="1"/>
              <a:t>créer</a:t>
            </a:r>
            <a:r>
              <a:rPr lang="it-IT" sz="2400" dirty="0"/>
              <a:t> de sentiment d’</a:t>
            </a:r>
            <a:r>
              <a:rPr lang="it-IT" sz="2400" dirty="0" err="1"/>
              <a:t>iniquité</a:t>
            </a:r>
            <a:r>
              <a:rPr lang="it-IT" sz="2400" dirty="0"/>
              <a:t>. </a:t>
            </a:r>
          </a:p>
          <a:p>
            <a:endParaRPr lang="fr-CA" sz="2400" dirty="0"/>
          </a:p>
        </p:txBody>
      </p:sp>
    </p:spTree>
    <p:extLst>
      <p:ext uri="{BB962C8B-B14F-4D97-AF65-F5344CB8AC3E}">
        <p14:creationId xmlns:p14="http://schemas.microsoft.com/office/powerpoint/2010/main" val="326164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Discriminations adoptées dans le Code pénal</a:t>
            </a:r>
            <a:br>
              <a:rPr lang="fr-CA" sz="2800" dirty="0"/>
            </a:br>
            <a:r>
              <a:rPr lang="fr-CA" sz="2800" dirty="0"/>
              <a:t>https://www.legifrance.gouv.fr/codes/id/LEGIARTI000018881602/2008-05-29</a:t>
            </a:r>
          </a:p>
        </p:txBody>
      </p:sp>
      <p:sp>
        <p:nvSpPr>
          <p:cNvPr id="3" name="Segnaposto contenuto 2"/>
          <p:cNvSpPr>
            <a:spLocks noGrp="1"/>
          </p:cNvSpPr>
          <p:nvPr>
            <p:ph idx="1"/>
          </p:nvPr>
        </p:nvSpPr>
        <p:spPr/>
        <p:txBody>
          <a:bodyPr>
            <a:normAutofit fontScale="92500" lnSpcReduction="20000"/>
          </a:bodyPr>
          <a:lstStyle/>
          <a:p>
            <a:r>
              <a:rPr lang="it-IT" sz="2400" b="1" dirty="0" err="1"/>
              <a:t>Section</a:t>
            </a:r>
            <a:r>
              <a:rPr lang="it-IT" sz="2400" b="1" dirty="0"/>
              <a:t> 1 : </a:t>
            </a:r>
            <a:r>
              <a:rPr lang="it-IT" sz="2400" b="1" dirty="0" err="1"/>
              <a:t>Des</a:t>
            </a:r>
            <a:r>
              <a:rPr lang="it-IT" sz="2400" b="1" dirty="0"/>
              <a:t> </a:t>
            </a:r>
            <a:r>
              <a:rPr lang="it-IT" sz="2400" b="1" dirty="0" err="1"/>
              <a:t>discriminations</a:t>
            </a:r>
            <a:r>
              <a:rPr lang="it-IT" sz="2400" b="1" dirty="0"/>
              <a:t> (</a:t>
            </a:r>
            <a:r>
              <a:rPr lang="it-IT" sz="2400" b="1" dirty="0" err="1"/>
              <a:t>Articles</a:t>
            </a:r>
            <a:r>
              <a:rPr lang="it-IT" sz="2400" b="1" dirty="0"/>
              <a:t> 225-1 à 225-4)</a:t>
            </a:r>
          </a:p>
          <a:p>
            <a:r>
              <a:rPr lang="it-IT" sz="2400" b="1" dirty="0">
                <a:hlinkClick r:id="rId2"/>
              </a:rPr>
              <a:t>Article 225-2</a:t>
            </a:r>
            <a:endParaRPr lang="it-IT" sz="2400" b="1" dirty="0"/>
          </a:p>
          <a:p>
            <a:r>
              <a:rPr lang="it-IT" sz="2400" dirty="0">
                <a:hlinkClick r:id="rId3"/>
              </a:rPr>
              <a:t>Modifié par Loi n°2004-204 du 9 mars 2004 - art. 41 () JORF 10 mars 2004</a:t>
            </a:r>
            <a:br>
              <a:rPr lang="it-IT" sz="2400" dirty="0">
                <a:hlinkClick r:id="rId3"/>
              </a:rPr>
            </a:br>
            <a:endParaRPr lang="it-IT" sz="2400" dirty="0"/>
          </a:p>
          <a:p>
            <a:pPr algn="just"/>
            <a:r>
              <a:rPr lang="it-IT" dirty="0"/>
              <a:t>La </a:t>
            </a:r>
            <a:r>
              <a:rPr lang="it-IT" dirty="0" err="1"/>
              <a:t>discrimination</a:t>
            </a:r>
            <a:r>
              <a:rPr lang="it-IT" dirty="0"/>
              <a:t> </a:t>
            </a:r>
            <a:r>
              <a:rPr lang="it-IT" dirty="0" err="1"/>
              <a:t>définie</a:t>
            </a:r>
            <a:r>
              <a:rPr lang="it-IT" dirty="0"/>
              <a:t> à l'</a:t>
            </a:r>
            <a:r>
              <a:rPr lang="it-IT" dirty="0" err="1"/>
              <a:t>article</a:t>
            </a:r>
            <a:r>
              <a:rPr lang="it-IT" dirty="0"/>
              <a:t> 225-1, commise à l'</a:t>
            </a:r>
            <a:r>
              <a:rPr lang="it-IT" dirty="0" err="1"/>
              <a:t>égard</a:t>
            </a:r>
            <a:r>
              <a:rPr lang="it-IT" dirty="0"/>
              <a:t> d'une </a:t>
            </a:r>
            <a:r>
              <a:rPr lang="it-IT" dirty="0" err="1"/>
              <a:t>personne</a:t>
            </a:r>
            <a:r>
              <a:rPr lang="it-IT" dirty="0"/>
              <a:t> </a:t>
            </a:r>
            <a:r>
              <a:rPr lang="it-IT" dirty="0" err="1"/>
              <a:t>physique</a:t>
            </a:r>
            <a:r>
              <a:rPr lang="it-IT" dirty="0"/>
              <a:t> </a:t>
            </a:r>
            <a:r>
              <a:rPr lang="it-IT" dirty="0" err="1"/>
              <a:t>ou</a:t>
            </a:r>
            <a:r>
              <a:rPr lang="it-IT" dirty="0"/>
              <a:t> morale, est </a:t>
            </a:r>
            <a:r>
              <a:rPr lang="it-IT" b="1" dirty="0" err="1"/>
              <a:t>punie</a:t>
            </a:r>
            <a:r>
              <a:rPr lang="it-IT" b="1" dirty="0"/>
              <a:t> de </a:t>
            </a:r>
            <a:r>
              <a:rPr lang="it-IT" b="1" dirty="0" err="1"/>
              <a:t>trois</a:t>
            </a:r>
            <a:r>
              <a:rPr lang="it-IT" b="1" dirty="0"/>
              <a:t> </a:t>
            </a:r>
            <a:r>
              <a:rPr lang="it-IT" b="1" dirty="0" err="1"/>
              <a:t>ans</a:t>
            </a:r>
            <a:r>
              <a:rPr lang="it-IT" b="1" dirty="0"/>
              <a:t> d'</a:t>
            </a:r>
            <a:r>
              <a:rPr lang="it-IT" b="1" dirty="0" err="1"/>
              <a:t>emprisonnement</a:t>
            </a:r>
            <a:r>
              <a:rPr lang="it-IT" b="1" dirty="0"/>
              <a:t> et de 45 000 </a:t>
            </a:r>
            <a:r>
              <a:rPr lang="it-IT" b="1" dirty="0" err="1"/>
              <a:t>Euros</a:t>
            </a:r>
            <a:r>
              <a:rPr lang="it-IT" b="1" dirty="0"/>
              <a:t> d'</a:t>
            </a:r>
            <a:r>
              <a:rPr lang="it-IT" b="1" dirty="0" err="1"/>
              <a:t>amende</a:t>
            </a:r>
            <a:r>
              <a:rPr lang="it-IT" b="1" dirty="0"/>
              <a:t> </a:t>
            </a:r>
            <a:r>
              <a:rPr lang="it-IT" b="1" dirty="0" err="1"/>
              <a:t>lorsqu'elle</a:t>
            </a:r>
            <a:r>
              <a:rPr lang="it-IT" b="1" dirty="0"/>
              <a:t> consiste :</a:t>
            </a:r>
          </a:p>
          <a:p>
            <a:pPr algn="just"/>
            <a:r>
              <a:rPr lang="it-IT" dirty="0"/>
              <a:t>1° A </a:t>
            </a:r>
            <a:r>
              <a:rPr lang="it-IT" dirty="0" err="1"/>
              <a:t>refuser</a:t>
            </a:r>
            <a:r>
              <a:rPr lang="it-IT" dirty="0"/>
              <a:t> la </a:t>
            </a:r>
            <a:r>
              <a:rPr lang="it-IT" dirty="0" err="1"/>
              <a:t>fourniture</a:t>
            </a:r>
            <a:r>
              <a:rPr lang="it-IT" dirty="0"/>
              <a:t> d'un </a:t>
            </a:r>
            <a:r>
              <a:rPr lang="it-IT" dirty="0" err="1"/>
              <a:t>bien</a:t>
            </a:r>
            <a:r>
              <a:rPr lang="it-IT" dirty="0"/>
              <a:t> </a:t>
            </a:r>
            <a:r>
              <a:rPr lang="it-IT" dirty="0" err="1"/>
              <a:t>ou</a:t>
            </a:r>
            <a:r>
              <a:rPr lang="it-IT" dirty="0"/>
              <a:t> d'un service ;</a:t>
            </a:r>
          </a:p>
          <a:p>
            <a:pPr algn="just"/>
            <a:r>
              <a:rPr lang="it-IT" dirty="0"/>
              <a:t>2° A </a:t>
            </a:r>
            <a:r>
              <a:rPr lang="it-IT" dirty="0" err="1"/>
              <a:t>entraver</a:t>
            </a:r>
            <a:r>
              <a:rPr lang="it-IT" dirty="0"/>
              <a:t> l'</a:t>
            </a:r>
            <a:r>
              <a:rPr lang="it-IT" dirty="0" err="1"/>
              <a:t>exercice</a:t>
            </a:r>
            <a:r>
              <a:rPr lang="it-IT" dirty="0"/>
              <a:t> </a:t>
            </a:r>
            <a:r>
              <a:rPr lang="it-IT" dirty="0" err="1"/>
              <a:t>normal</a:t>
            </a:r>
            <a:r>
              <a:rPr lang="it-IT" dirty="0"/>
              <a:t> d'une </a:t>
            </a:r>
            <a:r>
              <a:rPr lang="it-IT" dirty="0" err="1"/>
              <a:t>activité</a:t>
            </a:r>
            <a:r>
              <a:rPr lang="it-IT" dirty="0"/>
              <a:t> </a:t>
            </a:r>
            <a:r>
              <a:rPr lang="it-IT" dirty="0" err="1"/>
              <a:t>économique</a:t>
            </a:r>
            <a:r>
              <a:rPr lang="it-IT" dirty="0"/>
              <a:t> </a:t>
            </a:r>
            <a:r>
              <a:rPr lang="it-IT" dirty="0" err="1"/>
              <a:t>quelconque</a:t>
            </a:r>
            <a:r>
              <a:rPr lang="it-IT" dirty="0"/>
              <a:t> ;</a:t>
            </a:r>
          </a:p>
          <a:p>
            <a:pPr algn="just"/>
            <a:r>
              <a:rPr lang="it-IT" dirty="0"/>
              <a:t>3° A </a:t>
            </a:r>
            <a:r>
              <a:rPr lang="it-IT" dirty="0" err="1"/>
              <a:t>refuser</a:t>
            </a:r>
            <a:r>
              <a:rPr lang="it-IT" dirty="0"/>
              <a:t> d'</a:t>
            </a:r>
            <a:r>
              <a:rPr lang="it-IT" dirty="0" err="1"/>
              <a:t>embaucher</a:t>
            </a:r>
            <a:r>
              <a:rPr lang="it-IT" dirty="0"/>
              <a:t>, à </a:t>
            </a:r>
            <a:r>
              <a:rPr lang="it-IT" dirty="0" err="1"/>
              <a:t>sanctionner</a:t>
            </a:r>
            <a:r>
              <a:rPr lang="it-IT" dirty="0"/>
              <a:t> </a:t>
            </a:r>
            <a:r>
              <a:rPr lang="it-IT" dirty="0" err="1"/>
              <a:t>ou</a:t>
            </a:r>
            <a:r>
              <a:rPr lang="it-IT" dirty="0"/>
              <a:t> à </a:t>
            </a:r>
            <a:r>
              <a:rPr lang="it-IT" dirty="0" err="1"/>
              <a:t>licencier</a:t>
            </a:r>
            <a:r>
              <a:rPr lang="it-IT" dirty="0"/>
              <a:t> une </a:t>
            </a:r>
            <a:r>
              <a:rPr lang="it-IT" dirty="0" err="1"/>
              <a:t>personne</a:t>
            </a:r>
            <a:r>
              <a:rPr lang="it-IT" dirty="0"/>
              <a:t> ;</a:t>
            </a:r>
          </a:p>
          <a:p>
            <a:pPr algn="just"/>
            <a:r>
              <a:rPr lang="it-IT" dirty="0"/>
              <a:t>4° A </a:t>
            </a:r>
            <a:r>
              <a:rPr lang="it-IT" dirty="0" err="1"/>
              <a:t>subordonner</a:t>
            </a:r>
            <a:r>
              <a:rPr lang="it-IT" dirty="0"/>
              <a:t> la </a:t>
            </a:r>
            <a:r>
              <a:rPr lang="it-IT" dirty="0" err="1"/>
              <a:t>fourniture</a:t>
            </a:r>
            <a:r>
              <a:rPr lang="it-IT" dirty="0"/>
              <a:t> d'un </a:t>
            </a:r>
            <a:r>
              <a:rPr lang="it-IT" dirty="0" err="1"/>
              <a:t>bien</a:t>
            </a:r>
            <a:r>
              <a:rPr lang="it-IT" dirty="0"/>
              <a:t> </a:t>
            </a:r>
            <a:r>
              <a:rPr lang="it-IT" dirty="0" err="1"/>
              <a:t>ou</a:t>
            </a:r>
            <a:r>
              <a:rPr lang="it-IT" dirty="0"/>
              <a:t> d'un service à une </a:t>
            </a:r>
            <a:r>
              <a:rPr lang="it-IT" dirty="0" err="1"/>
              <a:t>condition</a:t>
            </a:r>
            <a:r>
              <a:rPr lang="it-IT" dirty="0"/>
              <a:t> </a:t>
            </a:r>
            <a:r>
              <a:rPr lang="it-IT" dirty="0" err="1"/>
              <a:t>fondée</a:t>
            </a:r>
            <a:r>
              <a:rPr lang="it-IT" dirty="0"/>
              <a:t> </a:t>
            </a:r>
            <a:r>
              <a:rPr lang="it-IT" dirty="0" err="1"/>
              <a:t>sur</a:t>
            </a:r>
            <a:r>
              <a:rPr lang="it-IT" dirty="0"/>
              <a:t> l'un </a:t>
            </a:r>
            <a:r>
              <a:rPr lang="it-IT" dirty="0" err="1"/>
              <a:t>des</a:t>
            </a:r>
            <a:r>
              <a:rPr lang="it-IT" dirty="0"/>
              <a:t> </a:t>
            </a:r>
            <a:r>
              <a:rPr lang="it-IT" dirty="0" err="1"/>
              <a:t>éléments</a:t>
            </a:r>
            <a:r>
              <a:rPr lang="it-IT" dirty="0"/>
              <a:t> </a:t>
            </a:r>
            <a:r>
              <a:rPr lang="it-IT" dirty="0" err="1"/>
              <a:t>visés</a:t>
            </a:r>
            <a:r>
              <a:rPr lang="it-IT" dirty="0"/>
              <a:t> à l'</a:t>
            </a:r>
            <a:r>
              <a:rPr lang="it-IT" dirty="0" err="1"/>
              <a:t>article</a:t>
            </a:r>
            <a:r>
              <a:rPr lang="it-IT" dirty="0"/>
              <a:t> 225-1 ;</a:t>
            </a:r>
          </a:p>
          <a:p>
            <a:pPr marL="0" indent="0" algn="just">
              <a:buNone/>
            </a:pPr>
            <a:endParaRPr lang="fr-CA" dirty="0"/>
          </a:p>
        </p:txBody>
      </p:sp>
    </p:spTree>
    <p:extLst>
      <p:ext uri="{BB962C8B-B14F-4D97-AF65-F5344CB8AC3E}">
        <p14:creationId xmlns:p14="http://schemas.microsoft.com/office/powerpoint/2010/main" val="23290531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Dans le Code pénal</a:t>
            </a:r>
          </a:p>
        </p:txBody>
      </p:sp>
      <p:sp>
        <p:nvSpPr>
          <p:cNvPr id="3" name="Segnaposto contenuto 2"/>
          <p:cNvSpPr>
            <a:spLocks noGrp="1"/>
          </p:cNvSpPr>
          <p:nvPr>
            <p:ph idx="1"/>
          </p:nvPr>
        </p:nvSpPr>
        <p:spPr/>
        <p:txBody>
          <a:bodyPr>
            <a:normAutofit fontScale="92500" lnSpcReduction="10000"/>
          </a:bodyPr>
          <a:lstStyle/>
          <a:p>
            <a:r>
              <a:rPr lang="it-IT" sz="2400" b="1" dirty="0" err="1"/>
              <a:t>Section</a:t>
            </a:r>
            <a:r>
              <a:rPr lang="it-IT" sz="2400" b="1" dirty="0"/>
              <a:t> 1 : </a:t>
            </a:r>
            <a:r>
              <a:rPr lang="it-IT" sz="2400" b="1" dirty="0" err="1"/>
              <a:t>Des</a:t>
            </a:r>
            <a:r>
              <a:rPr lang="it-IT" sz="2400" b="1" dirty="0"/>
              <a:t> </a:t>
            </a:r>
            <a:r>
              <a:rPr lang="it-IT" sz="2400" b="1" dirty="0" err="1"/>
              <a:t>discriminations</a:t>
            </a:r>
            <a:r>
              <a:rPr lang="it-IT" sz="2400" b="1" dirty="0"/>
              <a:t> (</a:t>
            </a:r>
            <a:r>
              <a:rPr lang="it-IT" sz="2400" b="1" dirty="0" err="1"/>
              <a:t>Articles</a:t>
            </a:r>
            <a:r>
              <a:rPr lang="it-IT" sz="2400" b="1" dirty="0"/>
              <a:t> 225-1 à 225-4)</a:t>
            </a:r>
          </a:p>
          <a:p>
            <a:r>
              <a:rPr lang="it-IT" sz="2400" b="1" dirty="0">
                <a:hlinkClick r:id="rId2"/>
              </a:rPr>
              <a:t>Article 225-2</a:t>
            </a:r>
            <a:r>
              <a:rPr lang="it-IT" sz="2400" b="1" dirty="0"/>
              <a:t> (suite)</a:t>
            </a:r>
          </a:p>
          <a:p>
            <a:r>
              <a:rPr lang="it-IT" sz="2400" dirty="0">
                <a:hlinkClick r:id="rId3"/>
              </a:rPr>
              <a:t/>
            </a:r>
            <a:br>
              <a:rPr lang="it-IT" sz="2400" dirty="0">
                <a:hlinkClick r:id="rId3"/>
              </a:rPr>
            </a:br>
            <a:endParaRPr lang="it-IT" sz="2400" dirty="0"/>
          </a:p>
          <a:p>
            <a:pPr algn="just"/>
            <a:r>
              <a:rPr lang="it-IT" sz="2400" dirty="0"/>
              <a:t>5° A </a:t>
            </a:r>
            <a:r>
              <a:rPr lang="it-IT" sz="2400" dirty="0" err="1"/>
              <a:t>subordonner</a:t>
            </a:r>
            <a:r>
              <a:rPr lang="it-IT" sz="2400" dirty="0"/>
              <a:t> une offre d'</a:t>
            </a:r>
            <a:r>
              <a:rPr lang="it-IT" sz="2400" dirty="0" err="1"/>
              <a:t>emploi</a:t>
            </a:r>
            <a:r>
              <a:rPr lang="it-IT" sz="2400" dirty="0"/>
              <a:t>, une </a:t>
            </a:r>
            <a:r>
              <a:rPr lang="it-IT" sz="2400" dirty="0" err="1"/>
              <a:t>demande</a:t>
            </a:r>
            <a:r>
              <a:rPr lang="it-IT" sz="2400" dirty="0"/>
              <a:t> de stage </a:t>
            </a:r>
            <a:r>
              <a:rPr lang="it-IT" sz="2400" dirty="0" err="1"/>
              <a:t>ou</a:t>
            </a:r>
            <a:r>
              <a:rPr lang="it-IT" sz="2400" dirty="0"/>
              <a:t> une </a:t>
            </a:r>
            <a:r>
              <a:rPr lang="it-IT" sz="2400" dirty="0" err="1"/>
              <a:t>période</a:t>
            </a:r>
            <a:r>
              <a:rPr lang="it-IT" sz="2400" dirty="0"/>
              <a:t> de </a:t>
            </a:r>
            <a:r>
              <a:rPr lang="it-IT" sz="2400" dirty="0" err="1"/>
              <a:t>formation</a:t>
            </a:r>
            <a:r>
              <a:rPr lang="it-IT" sz="2400" dirty="0"/>
              <a:t> en </a:t>
            </a:r>
            <a:r>
              <a:rPr lang="it-IT" sz="2400" dirty="0" err="1"/>
              <a:t>entreprise</a:t>
            </a:r>
            <a:r>
              <a:rPr lang="it-IT" sz="2400" dirty="0"/>
              <a:t> à une </a:t>
            </a:r>
            <a:r>
              <a:rPr lang="it-IT" sz="2400" dirty="0" err="1"/>
              <a:t>condition</a:t>
            </a:r>
            <a:r>
              <a:rPr lang="it-IT" sz="2400" dirty="0"/>
              <a:t> </a:t>
            </a:r>
            <a:r>
              <a:rPr lang="it-IT" sz="2400" dirty="0" err="1"/>
              <a:t>fondée</a:t>
            </a:r>
            <a:r>
              <a:rPr lang="it-IT" sz="2400" dirty="0"/>
              <a:t> </a:t>
            </a:r>
            <a:r>
              <a:rPr lang="it-IT" sz="2400" dirty="0" err="1"/>
              <a:t>sur</a:t>
            </a:r>
            <a:r>
              <a:rPr lang="it-IT" sz="2400" dirty="0"/>
              <a:t> l'un </a:t>
            </a:r>
            <a:r>
              <a:rPr lang="it-IT" sz="2400" dirty="0" err="1"/>
              <a:t>des</a:t>
            </a:r>
            <a:r>
              <a:rPr lang="it-IT" sz="2400" dirty="0"/>
              <a:t> </a:t>
            </a:r>
            <a:r>
              <a:rPr lang="it-IT" sz="2400" dirty="0" err="1"/>
              <a:t>éléments</a:t>
            </a:r>
            <a:r>
              <a:rPr lang="it-IT" sz="2400" dirty="0"/>
              <a:t> </a:t>
            </a:r>
            <a:r>
              <a:rPr lang="it-IT" sz="2400" dirty="0" err="1"/>
              <a:t>visés</a:t>
            </a:r>
            <a:r>
              <a:rPr lang="it-IT" sz="2400" dirty="0"/>
              <a:t> à l'</a:t>
            </a:r>
            <a:r>
              <a:rPr lang="it-IT" sz="2400" dirty="0" err="1"/>
              <a:t>article</a:t>
            </a:r>
            <a:r>
              <a:rPr lang="it-IT" sz="2400" dirty="0"/>
              <a:t> 225-1 ;</a:t>
            </a:r>
          </a:p>
          <a:p>
            <a:pPr algn="just"/>
            <a:r>
              <a:rPr lang="it-IT" sz="2400" dirty="0"/>
              <a:t>6° A </a:t>
            </a:r>
            <a:r>
              <a:rPr lang="it-IT" sz="2400" dirty="0" err="1"/>
              <a:t>refuser</a:t>
            </a:r>
            <a:r>
              <a:rPr lang="it-IT" sz="2400" dirty="0"/>
              <a:t> d'</a:t>
            </a:r>
            <a:r>
              <a:rPr lang="it-IT" sz="2400" dirty="0" err="1"/>
              <a:t>accepter</a:t>
            </a:r>
            <a:r>
              <a:rPr lang="it-IT" sz="2400" dirty="0"/>
              <a:t> une </a:t>
            </a:r>
            <a:r>
              <a:rPr lang="it-IT" sz="2400" dirty="0" err="1"/>
              <a:t>personne</a:t>
            </a:r>
            <a:r>
              <a:rPr lang="it-IT" sz="2400" dirty="0"/>
              <a:t> à l'un </a:t>
            </a:r>
            <a:r>
              <a:rPr lang="it-IT" sz="2400" dirty="0" err="1"/>
              <a:t>des</a:t>
            </a:r>
            <a:r>
              <a:rPr lang="it-IT" sz="2400" dirty="0"/>
              <a:t> </a:t>
            </a:r>
            <a:r>
              <a:rPr lang="it-IT" sz="2400" dirty="0" err="1"/>
              <a:t>stages</a:t>
            </a:r>
            <a:r>
              <a:rPr lang="it-IT" sz="2400" dirty="0"/>
              <a:t> </a:t>
            </a:r>
            <a:r>
              <a:rPr lang="it-IT" sz="2400" dirty="0" err="1"/>
              <a:t>visés</a:t>
            </a:r>
            <a:r>
              <a:rPr lang="it-IT" sz="2400" dirty="0"/>
              <a:t> par le 2° de l'</a:t>
            </a:r>
            <a:r>
              <a:rPr lang="it-IT" sz="2400" dirty="0" err="1"/>
              <a:t>article</a:t>
            </a:r>
            <a:r>
              <a:rPr lang="it-IT" sz="2400" dirty="0"/>
              <a:t> L. 412-8 </a:t>
            </a:r>
            <a:r>
              <a:rPr lang="it-IT" sz="2400" dirty="0" err="1"/>
              <a:t>du</a:t>
            </a:r>
            <a:r>
              <a:rPr lang="it-IT" sz="2400" dirty="0"/>
              <a:t> code de la </a:t>
            </a:r>
            <a:r>
              <a:rPr lang="it-IT" sz="2400" dirty="0" err="1"/>
              <a:t>sécurité</a:t>
            </a:r>
            <a:r>
              <a:rPr lang="it-IT" sz="2400" dirty="0"/>
              <a:t> sociale.</a:t>
            </a:r>
          </a:p>
          <a:p>
            <a:pPr algn="just"/>
            <a:r>
              <a:rPr lang="it-IT" sz="2400" dirty="0" err="1"/>
              <a:t>Lorsque</a:t>
            </a:r>
            <a:r>
              <a:rPr lang="it-IT" sz="2400" dirty="0"/>
              <a:t> le </a:t>
            </a:r>
            <a:r>
              <a:rPr lang="it-IT" sz="2400" dirty="0" err="1"/>
              <a:t>refus</a:t>
            </a:r>
            <a:r>
              <a:rPr lang="it-IT" sz="2400" dirty="0"/>
              <a:t> </a:t>
            </a:r>
            <a:r>
              <a:rPr lang="it-IT" sz="2400" dirty="0" err="1"/>
              <a:t>discriminatoire</a:t>
            </a:r>
            <a:r>
              <a:rPr lang="it-IT" sz="2400" dirty="0"/>
              <a:t> </a:t>
            </a:r>
            <a:r>
              <a:rPr lang="it-IT" sz="2400" dirty="0" err="1"/>
              <a:t>prévu</a:t>
            </a:r>
            <a:r>
              <a:rPr lang="it-IT" sz="2400" dirty="0"/>
              <a:t> </a:t>
            </a:r>
            <a:r>
              <a:rPr lang="it-IT" sz="2400" dirty="0" err="1"/>
              <a:t>au</a:t>
            </a:r>
            <a:r>
              <a:rPr lang="it-IT" sz="2400" dirty="0"/>
              <a:t> 1° est </a:t>
            </a:r>
            <a:r>
              <a:rPr lang="it-IT" sz="2400" dirty="0" err="1"/>
              <a:t>commis</a:t>
            </a:r>
            <a:r>
              <a:rPr lang="it-IT" sz="2400" dirty="0"/>
              <a:t> </a:t>
            </a:r>
            <a:r>
              <a:rPr lang="it-IT" sz="2400" dirty="0" err="1"/>
              <a:t>dans</a:t>
            </a:r>
            <a:r>
              <a:rPr lang="it-IT" sz="2400" dirty="0"/>
              <a:t> un </a:t>
            </a:r>
            <a:r>
              <a:rPr lang="it-IT" sz="2400" dirty="0" err="1"/>
              <a:t>lieu</a:t>
            </a:r>
            <a:r>
              <a:rPr lang="it-IT" sz="2400" dirty="0"/>
              <a:t> </a:t>
            </a:r>
            <a:r>
              <a:rPr lang="it-IT" sz="2400" dirty="0" err="1"/>
              <a:t>accueillant</a:t>
            </a:r>
            <a:r>
              <a:rPr lang="it-IT" sz="2400" dirty="0"/>
              <a:t> </a:t>
            </a:r>
            <a:r>
              <a:rPr lang="it-IT" sz="2400" dirty="0" err="1"/>
              <a:t>du</a:t>
            </a:r>
            <a:r>
              <a:rPr lang="it-IT" sz="2400" dirty="0"/>
              <a:t> public </a:t>
            </a:r>
            <a:r>
              <a:rPr lang="it-IT" sz="2400" dirty="0" err="1"/>
              <a:t>ou</a:t>
            </a:r>
            <a:r>
              <a:rPr lang="it-IT" sz="2400" dirty="0"/>
              <a:t> </a:t>
            </a:r>
            <a:r>
              <a:rPr lang="it-IT" sz="2400" dirty="0" err="1"/>
              <a:t>aux</a:t>
            </a:r>
            <a:r>
              <a:rPr lang="it-IT" sz="2400" dirty="0"/>
              <a:t> </a:t>
            </a:r>
            <a:r>
              <a:rPr lang="it-IT" sz="2400" dirty="0" err="1"/>
              <a:t>fins</a:t>
            </a:r>
            <a:r>
              <a:rPr lang="it-IT" sz="2400" dirty="0"/>
              <a:t> d'en interdire l'</a:t>
            </a:r>
            <a:r>
              <a:rPr lang="it-IT" sz="2400" dirty="0" err="1"/>
              <a:t>accès</a:t>
            </a:r>
            <a:r>
              <a:rPr lang="it-IT" sz="2400" dirty="0"/>
              <a:t>, </a:t>
            </a:r>
            <a:r>
              <a:rPr lang="it-IT" sz="2400" dirty="0" err="1"/>
              <a:t>les</a:t>
            </a:r>
            <a:r>
              <a:rPr lang="it-IT" sz="2400" dirty="0"/>
              <a:t> </a:t>
            </a:r>
            <a:r>
              <a:rPr lang="it-IT" sz="2400" dirty="0" err="1"/>
              <a:t>peines</a:t>
            </a:r>
            <a:r>
              <a:rPr lang="it-IT" sz="2400" dirty="0"/>
              <a:t> </a:t>
            </a:r>
            <a:r>
              <a:rPr lang="it-IT" sz="2400" dirty="0" err="1"/>
              <a:t>sont</a:t>
            </a:r>
            <a:r>
              <a:rPr lang="it-IT" sz="2400" dirty="0"/>
              <a:t> </a:t>
            </a:r>
            <a:r>
              <a:rPr lang="it-IT" sz="2400" dirty="0" err="1"/>
              <a:t>portées</a:t>
            </a:r>
            <a:r>
              <a:rPr lang="it-IT" sz="2400" dirty="0"/>
              <a:t> à </a:t>
            </a:r>
            <a:r>
              <a:rPr lang="it-IT" sz="2400" dirty="0" err="1"/>
              <a:t>cinq</a:t>
            </a:r>
            <a:r>
              <a:rPr lang="it-IT" sz="2400" dirty="0"/>
              <a:t> </a:t>
            </a:r>
            <a:r>
              <a:rPr lang="it-IT" sz="2400" dirty="0" err="1"/>
              <a:t>ans</a:t>
            </a:r>
            <a:r>
              <a:rPr lang="it-IT" sz="2400" dirty="0"/>
              <a:t> d'</a:t>
            </a:r>
            <a:r>
              <a:rPr lang="it-IT" sz="2400" dirty="0" err="1"/>
              <a:t>emprisonnement</a:t>
            </a:r>
            <a:r>
              <a:rPr lang="it-IT" sz="2400" dirty="0"/>
              <a:t> et à 75 000 </a:t>
            </a:r>
            <a:r>
              <a:rPr lang="it-IT" sz="2400" dirty="0" err="1"/>
              <a:t>Euros</a:t>
            </a:r>
            <a:r>
              <a:rPr lang="it-IT" sz="2400" dirty="0"/>
              <a:t> d'</a:t>
            </a:r>
            <a:r>
              <a:rPr lang="it-IT" sz="2400" dirty="0" err="1"/>
              <a:t>amende</a:t>
            </a:r>
            <a:r>
              <a:rPr lang="it-IT" sz="2400" dirty="0"/>
              <a:t>.</a:t>
            </a:r>
          </a:p>
          <a:p>
            <a:pPr algn="just"/>
            <a:r>
              <a:rPr lang="it-IT" sz="2400" dirty="0" err="1"/>
              <a:t>Implications</a:t>
            </a:r>
            <a:r>
              <a:rPr lang="it-IT" sz="2400" dirty="0"/>
              <a:t> </a:t>
            </a:r>
            <a:r>
              <a:rPr lang="it-IT" sz="2400" dirty="0" err="1"/>
              <a:t>dans</a:t>
            </a:r>
            <a:r>
              <a:rPr lang="it-IT" sz="2400" dirty="0"/>
              <a:t> le Code </a:t>
            </a:r>
            <a:r>
              <a:rPr lang="it-IT" sz="2400" dirty="0" err="1"/>
              <a:t>du</a:t>
            </a:r>
            <a:r>
              <a:rPr lang="it-IT" sz="2400" dirty="0"/>
              <a:t> </a:t>
            </a:r>
            <a:r>
              <a:rPr lang="it-IT" sz="2400" dirty="0" err="1"/>
              <a:t>travail</a:t>
            </a:r>
            <a:endParaRPr lang="it-IT" sz="2400" dirty="0"/>
          </a:p>
          <a:p>
            <a:pPr algn="just"/>
            <a:endParaRPr lang="it-IT" sz="2400" dirty="0"/>
          </a:p>
          <a:p>
            <a:endParaRPr lang="it-IT" sz="2400" b="1" dirty="0"/>
          </a:p>
          <a:p>
            <a:endParaRPr lang="fr-CA" sz="2400" dirty="0"/>
          </a:p>
        </p:txBody>
      </p:sp>
    </p:spTree>
    <p:extLst>
      <p:ext uri="{BB962C8B-B14F-4D97-AF65-F5344CB8AC3E}">
        <p14:creationId xmlns:p14="http://schemas.microsoft.com/office/powerpoint/2010/main" val="41786104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Discrimination</a:t>
            </a:r>
            <a:r>
              <a:rPr lang="it-IT" sz="2800" dirty="0"/>
              <a:t> </a:t>
            </a:r>
            <a:r>
              <a:rPr lang="it-IT" sz="2800" dirty="0" err="1"/>
              <a:t>linguistique</a:t>
            </a:r>
            <a:r>
              <a:rPr lang="it-IT" sz="2800" dirty="0"/>
              <a:t/>
            </a:r>
            <a:br>
              <a:rPr lang="it-IT" sz="2800" dirty="0"/>
            </a:br>
            <a:r>
              <a:rPr lang="it-IT" sz="2800" dirty="0" err="1"/>
              <a:t>insérée</a:t>
            </a:r>
            <a:r>
              <a:rPr lang="it-IT" sz="2800" dirty="0"/>
              <a:t> en </a:t>
            </a:r>
            <a:r>
              <a:rPr lang="fr-FR" sz="2800" dirty="0"/>
              <a:t>novembre 2016 (vu en 1 année)</a:t>
            </a:r>
            <a:endParaRPr lang="it-IT" sz="2800" dirty="0"/>
          </a:p>
        </p:txBody>
      </p:sp>
      <p:sp>
        <p:nvSpPr>
          <p:cNvPr id="3" name="Segnaposto contenuto 2"/>
          <p:cNvSpPr>
            <a:spLocks noGrp="1"/>
          </p:cNvSpPr>
          <p:nvPr>
            <p:ph idx="1"/>
          </p:nvPr>
        </p:nvSpPr>
        <p:spPr/>
        <p:txBody>
          <a:bodyPr>
            <a:normAutofit/>
          </a:bodyPr>
          <a:lstStyle/>
          <a:p>
            <a:pPr algn="just"/>
            <a:r>
              <a:rPr lang="fr-FR" sz="2400" dirty="0"/>
              <a:t>La loi de modernisation de la justice, actée en </a:t>
            </a:r>
            <a:r>
              <a:rPr lang="fr-FR" sz="2400" b="1" dirty="0"/>
              <a:t>novembre 2016 </a:t>
            </a:r>
            <a:r>
              <a:rPr lang="fr-FR" sz="2400" dirty="0"/>
              <a:t>parmi 115 articles, a opéré un changement sur l'article 225 du Code Pénal. Il est désormais interdit de discriminer un individu </a:t>
            </a:r>
            <a:r>
              <a:rPr lang="fr-FR" sz="2400" b="1" dirty="0"/>
              <a:t>sur la base de critères linguistiques</a:t>
            </a:r>
            <a:r>
              <a:rPr lang="fr-FR" sz="2400" dirty="0"/>
              <a:t>. Une première en France.</a:t>
            </a:r>
          </a:p>
          <a:p>
            <a:pPr algn="just"/>
            <a:r>
              <a:rPr lang="fr-FR" sz="2400" dirty="0"/>
              <a:t>Pour la première fois en France, il est en effet établi comme discriminatoire </a:t>
            </a:r>
            <a:r>
              <a:rPr lang="fr-FR" sz="2400" i="1" dirty="0"/>
              <a:t>« toute distinction opérée entre les personnes physiques </a:t>
            </a:r>
            <a:r>
              <a:rPr lang="fr-FR" sz="2400" dirty="0"/>
              <a:t>(…)</a:t>
            </a:r>
            <a:r>
              <a:rPr lang="fr-FR" sz="2400" i="1" dirty="0"/>
              <a:t> sur le fondement de leur capacité à s’exprimer dans </a:t>
            </a:r>
            <a:r>
              <a:rPr lang="fr-FR" sz="2400" b="1" i="1" dirty="0"/>
              <a:t>une langue autre que le français »</a:t>
            </a:r>
          </a:p>
          <a:p>
            <a:pPr algn="just"/>
            <a:r>
              <a:rPr lang="fr-FR" sz="2400" dirty="0"/>
              <a:t>La loi permet donc désormais de sanctionner pénalement une personne </a:t>
            </a:r>
            <a:r>
              <a:rPr lang="fr-FR" sz="2400" b="1" dirty="0"/>
              <a:t>qui refuserait par exemple de vendre un bien, ou interdirait l’entrée de son établissement à une personne incapable de s’exprimer en français</a:t>
            </a:r>
            <a:r>
              <a:rPr lang="fr-FR" sz="2400" dirty="0"/>
              <a:t>. Des exceptions sont toutefois prévues, notamment d’ordre professionnel. </a:t>
            </a:r>
            <a:endParaRPr lang="it-IT" sz="2400" dirty="0"/>
          </a:p>
        </p:txBody>
      </p:sp>
    </p:spTree>
    <p:extLst>
      <p:ext uri="{BB962C8B-B14F-4D97-AF65-F5344CB8AC3E}">
        <p14:creationId xmlns:p14="http://schemas.microsoft.com/office/powerpoint/2010/main" val="634418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Discrimination</a:t>
            </a:r>
            <a:r>
              <a:rPr lang="it-IT" sz="2800" dirty="0"/>
              <a:t> </a:t>
            </a:r>
            <a:r>
              <a:rPr lang="it-IT" sz="2800" dirty="0" err="1"/>
              <a:t>linguistique</a:t>
            </a:r>
            <a:endParaRPr lang="it-IT" sz="2800" dirty="0"/>
          </a:p>
        </p:txBody>
      </p:sp>
      <p:sp>
        <p:nvSpPr>
          <p:cNvPr id="3" name="Segnaposto contenuto 2"/>
          <p:cNvSpPr>
            <a:spLocks noGrp="1"/>
          </p:cNvSpPr>
          <p:nvPr>
            <p:ph idx="1"/>
          </p:nvPr>
        </p:nvSpPr>
        <p:spPr/>
        <p:txBody>
          <a:bodyPr>
            <a:normAutofit/>
          </a:bodyPr>
          <a:lstStyle/>
          <a:p>
            <a:pPr algn="just"/>
            <a:r>
              <a:rPr lang="fr-FR" sz="2400" i="1" dirty="0"/>
              <a:t>« C’est une discrète révolution »</a:t>
            </a:r>
            <a:r>
              <a:rPr lang="fr-FR" sz="2400" dirty="0"/>
              <a:t>, se réjouit le sociolinguiste Philippe Blanchet, auteur de </a:t>
            </a:r>
            <a:r>
              <a:rPr lang="fr-FR" sz="2400" i="1" dirty="0"/>
              <a:t>Discriminations : combattre la </a:t>
            </a:r>
            <a:r>
              <a:rPr lang="fr-FR" sz="2400" b="1" i="1" dirty="0" err="1"/>
              <a:t>glottophobie</a:t>
            </a:r>
            <a:r>
              <a:rPr lang="fr-FR" sz="2400" b="1" dirty="0"/>
              <a:t>. </a:t>
            </a:r>
            <a:r>
              <a:rPr lang="fr-FR" sz="2400" dirty="0"/>
              <a:t>En revanche, certains juristes semblent réservés sur le champ d’application de la loi, trop flou à leurs yeux. </a:t>
            </a:r>
            <a:endParaRPr lang="it-IT" sz="2400" dirty="0"/>
          </a:p>
        </p:txBody>
      </p:sp>
    </p:spTree>
    <p:extLst>
      <p:ext uri="{BB962C8B-B14F-4D97-AF65-F5344CB8AC3E}">
        <p14:creationId xmlns:p14="http://schemas.microsoft.com/office/powerpoint/2010/main" val="2224823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Observation</a:t>
            </a:r>
            <a:r>
              <a:rPr lang="it-IT" sz="2800" dirty="0"/>
              <a:t> </a:t>
            </a:r>
            <a:r>
              <a:rPr lang="it-IT" sz="2800" dirty="0" err="1"/>
              <a:t>hebdomadaire</a:t>
            </a:r>
            <a:r>
              <a:rPr lang="it-IT" sz="2800" dirty="0"/>
              <a:t> </a:t>
            </a:r>
            <a:br>
              <a:rPr lang="it-IT" sz="2800" dirty="0"/>
            </a:br>
            <a:r>
              <a:rPr lang="it-IT" sz="2800" dirty="0" err="1"/>
              <a:t>Discrimination</a:t>
            </a:r>
            <a:r>
              <a:rPr lang="it-IT" sz="2800" dirty="0"/>
              <a:t> en France</a:t>
            </a:r>
          </a:p>
        </p:txBody>
      </p:sp>
      <p:sp>
        <p:nvSpPr>
          <p:cNvPr id="3" name="Segnaposto contenuto 2"/>
          <p:cNvSpPr>
            <a:spLocks noGrp="1"/>
          </p:cNvSpPr>
          <p:nvPr>
            <p:ph idx="1"/>
          </p:nvPr>
        </p:nvSpPr>
        <p:spPr/>
        <p:txBody>
          <a:bodyPr>
            <a:normAutofit lnSpcReduction="10000"/>
          </a:bodyPr>
          <a:lstStyle/>
          <a:p>
            <a:pPr algn="just"/>
            <a:r>
              <a:rPr lang="fr-FR" sz="2400" b="1" dirty="0"/>
              <a:t>Racisme : 91 % des personnes noires en métropole se disent victimes de discrimination</a:t>
            </a:r>
          </a:p>
          <a:p>
            <a:pPr algn="just"/>
            <a:r>
              <a:rPr lang="fr-FR" sz="2400" dirty="0"/>
              <a:t>Selon un sondage Ipsos commandé par le Conseil représentatif des associations noires (CRAN), seulement un quart des personnes victimes porteraient plainte auprès de la police ou de la gendarmerie. </a:t>
            </a:r>
          </a:p>
          <a:p>
            <a:pPr algn="just"/>
            <a:r>
              <a:rPr lang="fr-FR" sz="2400" dirty="0"/>
              <a:t>C’est un nouveau constat alarmant sur le racisme en France. Mercredi 15 février, le Conseil représentatif des associations noires (CRAN) présente à l’Assemblée nationale son deuxième baromètre sur la perception et le vécu des discriminations à l’encontre des personnes noires en France. Cette enquête Ipsos a été menée auprès d’un échantillon de 807 personnes représentatives de la population française noire ou métisse d’ascendance noire.</a:t>
            </a:r>
          </a:p>
          <a:p>
            <a:pPr algn="just"/>
            <a:r>
              <a:rPr lang="fr-FR" sz="2400" i="1" dirty="0"/>
              <a:t>Le Monde </a:t>
            </a:r>
            <a:r>
              <a:rPr lang="fr-FR" sz="2400" dirty="0"/>
              <a:t>15 février 2023</a:t>
            </a:r>
          </a:p>
          <a:p>
            <a:endParaRPr lang="it-IT" sz="2400" dirty="0"/>
          </a:p>
        </p:txBody>
      </p:sp>
    </p:spTree>
    <p:extLst>
      <p:ext uri="{BB962C8B-B14F-4D97-AF65-F5344CB8AC3E}">
        <p14:creationId xmlns:p14="http://schemas.microsoft.com/office/powerpoint/2010/main" val="39220658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Discrimination dans le dictionnaire de langue </a:t>
            </a:r>
            <a:r>
              <a:rPr lang="fr-CA" sz="2800" i="1" dirty="0"/>
              <a:t>PR 2022</a:t>
            </a:r>
            <a:br>
              <a:rPr lang="fr-CA" sz="2800" i="1" dirty="0"/>
            </a:br>
            <a:r>
              <a:rPr lang="fr-CA" sz="2800" dirty="0"/>
              <a:t>Définition (vu au 1 cours)</a:t>
            </a:r>
          </a:p>
        </p:txBody>
      </p:sp>
      <p:sp>
        <p:nvSpPr>
          <p:cNvPr id="3" name="Segnaposto contenuto 2"/>
          <p:cNvSpPr>
            <a:spLocks noGrp="1"/>
          </p:cNvSpPr>
          <p:nvPr>
            <p:ph idx="1"/>
          </p:nvPr>
        </p:nvSpPr>
        <p:spPr/>
        <p:txBody>
          <a:bodyPr>
            <a:normAutofit/>
          </a:bodyPr>
          <a:lstStyle/>
          <a:p>
            <a:pPr algn="just"/>
            <a:r>
              <a:rPr lang="it-IT" sz="2400" dirty="0"/>
              <a:t> 2  </a:t>
            </a:r>
            <a:r>
              <a:rPr lang="it-IT" sz="2400" dirty="0" err="1"/>
              <a:t>Cour</a:t>
            </a:r>
            <a:r>
              <a:rPr lang="it-IT" sz="2400" dirty="0"/>
              <a:t>. </a:t>
            </a:r>
            <a:r>
              <a:rPr lang="it-IT" sz="2400" dirty="0" err="1"/>
              <a:t>Traitement</a:t>
            </a:r>
            <a:r>
              <a:rPr lang="it-IT" sz="2400" dirty="0"/>
              <a:t> </a:t>
            </a:r>
            <a:r>
              <a:rPr lang="it-IT" sz="2400" dirty="0" err="1"/>
              <a:t>inégalitaire</a:t>
            </a:r>
            <a:r>
              <a:rPr lang="it-IT" sz="2400" dirty="0"/>
              <a:t> et </a:t>
            </a:r>
            <a:r>
              <a:rPr lang="it-IT" sz="2400" dirty="0" err="1"/>
              <a:t>différent</a:t>
            </a:r>
            <a:r>
              <a:rPr lang="it-IT" sz="2400" dirty="0"/>
              <a:t> </a:t>
            </a:r>
            <a:r>
              <a:rPr lang="it-IT" sz="2400" dirty="0" err="1"/>
              <a:t>appliqué</a:t>
            </a:r>
            <a:r>
              <a:rPr lang="it-IT" sz="2400" dirty="0"/>
              <a:t> à </a:t>
            </a:r>
            <a:r>
              <a:rPr lang="it-IT" sz="2400" dirty="0" err="1"/>
              <a:t>certaines</a:t>
            </a:r>
            <a:r>
              <a:rPr lang="it-IT" sz="2400" dirty="0"/>
              <a:t> </a:t>
            </a:r>
            <a:r>
              <a:rPr lang="it-IT" sz="2400" dirty="0" err="1"/>
              <a:t>personnes</a:t>
            </a:r>
            <a:r>
              <a:rPr lang="it-IT" sz="2400" dirty="0"/>
              <a:t> (</a:t>
            </a:r>
            <a:r>
              <a:rPr lang="it-IT" sz="2400" dirty="0" err="1"/>
              <a:t>notamment</a:t>
            </a:r>
            <a:r>
              <a:rPr lang="it-IT" sz="2400" dirty="0"/>
              <a:t> en </a:t>
            </a:r>
            <a:r>
              <a:rPr lang="it-IT" sz="2400" dirty="0" err="1"/>
              <a:t>raison</a:t>
            </a:r>
            <a:r>
              <a:rPr lang="it-IT" sz="2400" dirty="0"/>
              <a:t> de </a:t>
            </a:r>
            <a:r>
              <a:rPr lang="it-IT" sz="2400" dirty="0" err="1"/>
              <a:t>leur</a:t>
            </a:r>
            <a:r>
              <a:rPr lang="it-IT" sz="2400" dirty="0"/>
              <a:t> origine, </a:t>
            </a:r>
            <a:r>
              <a:rPr lang="it-IT" sz="2400" dirty="0" err="1"/>
              <a:t>leur</a:t>
            </a:r>
            <a:r>
              <a:rPr lang="it-IT" sz="2400" dirty="0"/>
              <a:t> </a:t>
            </a:r>
            <a:r>
              <a:rPr lang="it-IT" sz="2400" dirty="0" err="1"/>
              <a:t>sexe</a:t>
            </a:r>
            <a:r>
              <a:rPr lang="it-IT" sz="2400" dirty="0"/>
              <a:t>, </a:t>
            </a:r>
            <a:r>
              <a:rPr lang="it-IT" sz="2400" b="1" dirty="0" err="1"/>
              <a:t>leur</a:t>
            </a:r>
            <a:r>
              <a:rPr lang="it-IT" sz="2400" b="1" dirty="0"/>
              <a:t> </a:t>
            </a:r>
            <a:r>
              <a:rPr lang="it-IT" sz="2400" b="1" dirty="0" err="1"/>
              <a:t>âge</a:t>
            </a:r>
            <a:r>
              <a:rPr lang="it-IT" sz="2400" b="1" dirty="0"/>
              <a:t>, </a:t>
            </a:r>
            <a:r>
              <a:rPr lang="it-IT" sz="2400" dirty="0" err="1"/>
              <a:t>leurs</a:t>
            </a:r>
            <a:r>
              <a:rPr lang="it-IT" sz="2400" dirty="0"/>
              <a:t> </a:t>
            </a:r>
            <a:r>
              <a:rPr lang="it-IT" sz="2400" dirty="0" err="1"/>
              <a:t>croyances</a:t>
            </a:r>
            <a:r>
              <a:rPr lang="it-IT" sz="2400" dirty="0"/>
              <a:t> </a:t>
            </a:r>
            <a:r>
              <a:rPr lang="it-IT" sz="2400" dirty="0" err="1"/>
              <a:t>religieuses</a:t>
            </a:r>
            <a:r>
              <a:rPr lang="it-IT" sz="2400" dirty="0"/>
              <a:t>…).  </a:t>
            </a:r>
            <a:r>
              <a:rPr lang="it-IT" sz="2400" dirty="0" err="1">
                <a:solidFill>
                  <a:srgbClr val="FF0000"/>
                </a:solidFill>
              </a:rPr>
              <a:t>Absence</a:t>
            </a:r>
            <a:r>
              <a:rPr lang="it-IT" sz="2400" dirty="0">
                <a:solidFill>
                  <a:srgbClr val="FF0000"/>
                </a:solidFill>
              </a:rPr>
              <a:t> de la </a:t>
            </a:r>
            <a:r>
              <a:rPr lang="it-IT" sz="2400" dirty="0" err="1">
                <a:solidFill>
                  <a:srgbClr val="FF0000"/>
                </a:solidFill>
              </a:rPr>
              <a:t>discrimination</a:t>
            </a:r>
            <a:r>
              <a:rPr lang="it-IT" sz="2400" dirty="0">
                <a:solidFill>
                  <a:srgbClr val="FF0000"/>
                </a:solidFill>
              </a:rPr>
              <a:t> sociale</a:t>
            </a:r>
          </a:p>
          <a:p>
            <a:pPr algn="just"/>
            <a:endParaRPr lang="it-IT" sz="2400" dirty="0"/>
          </a:p>
          <a:p>
            <a:pPr algn="just"/>
            <a:r>
              <a:rPr lang="it-IT" sz="2400" dirty="0"/>
              <a:t>(</a:t>
            </a:r>
            <a:r>
              <a:rPr lang="it-IT" sz="2400" dirty="0" err="1"/>
              <a:t>calque</a:t>
            </a:r>
            <a:r>
              <a:rPr lang="it-IT" sz="2400" dirty="0"/>
              <a:t> de </a:t>
            </a:r>
            <a:r>
              <a:rPr lang="it-IT" sz="2400" dirty="0" err="1"/>
              <a:t>l'anglais</a:t>
            </a:r>
            <a:r>
              <a:rPr lang="it-IT" sz="2400" dirty="0"/>
              <a:t> </a:t>
            </a:r>
            <a:r>
              <a:rPr lang="it-IT" sz="2400" i="1" dirty="0"/>
              <a:t>positive </a:t>
            </a:r>
            <a:r>
              <a:rPr lang="it-IT" sz="2400" i="1" dirty="0" err="1"/>
              <a:t>discrimination</a:t>
            </a:r>
            <a:r>
              <a:rPr lang="it-IT" sz="2400" dirty="0"/>
              <a:t>) </a:t>
            </a:r>
            <a:r>
              <a:rPr lang="it-IT" sz="2400" i="1" dirty="0" err="1"/>
              <a:t>Discrimination</a:t>
            </a:r>
            <a:r>
              <a:rPr lang="it-IT" sz="2400" i="1" dirty="0"/>
              <a:t> positive</a:t>
            </a:r>
            <a:r>
              <a:rPr lang="it-IT" sz="2400" dirty="0"/>
              <a:t> : </a:t>
            </a:r>
            <a:r>
              <a:rPr lang="it-IT" sz="2400" dirty="0" err="1"/>
              <a:t>action</a:t>
            </a:r>
            <a:r>
              <a:rPr lang="it-IT" sz="2400" dirty="0"/>
              <a:t> </a:t>
            </a:r>
            <a:r>
              <a:rPr lang="it-IT" sz="2400" dirty="0" err="1"/>
              <a:t>visant</a:t>
            </a:r>
            <a:r>
              <a:rPr lang="it-IT" sz="2400" dirty="0"/>
              <a:t> à </a:t>
            </a:r>
            <a:r>
              <a:rPr lang="it-IT" sz="2400" dirty="0" err="1"/>
              <a:t>favoriser</a:t>
            </a:r>
            <a:r>
              <a:rPr lang="it-IT" sz="2400" dirty="0"/>
              <a:t> </a:t>
            </a:r>
            <a:r>
              <a:rPr lang="it-IT" sz="2400" dirty="0" err="1"/>
              <a:t>certains</a:t>
            </a:r>
            <a:r>
              <a:rPr lang="it-IT" sz="2400" dirty="0"/>
              <a:t> </a:t>
            </a:r>
            <a:r>
              <a:rPr lang="it-IT" sz="2400" dirty="0" err="1"/>
              <a:t>groupes</a:t>
            </a:r>
            <a:r>
              <a:rPr lang="it-IT" sz="2400" dirty="0"/>
              <a:t> </a:t>
            </a:r>
            <a:r>
              <a:rPr lang="it-IT" sz="2400" dirty="0" err="1"/>
              <a:t>sous-représentés</a:t>
            </a:r>
            <a:r>
              <a:rPr lang="it-IT" sz="2400" dirty="0"/>
              <a:t> </a:t>
            </a:r>
            <a:r>
              <a:rPr lang="it-IT" sz="2400" dirty="0" err="1"/>
              <a:t>afin</a:t>
            </a:r>
            <a:r>
              <a:rPr lang="it-IT" sz="2400" dirty="0"/>
              <a:t> de </a:t>
            </a:r>
            <a:r>
              <a:rPr lang="it-IT" sz="2400" dirty="0" err="1"/>
              <a:t>corriger</a:t>
            </a:r>
            <a:r>
              <a:rPr lang="it-IT" sz="2400" dirty="0"/>
              <a:t> </a:t>
            </a:r>
            <a:r>
              <a:rPr lang="it-IT" sz="2400" dirty="0" err="1"/>
              <a:t>les</a:t>
            </a:r>
            <a:r>
              <a:rPr lang="it-IT" sz="2400" dirty="0"/>
              <a:t> </a:t>
            </a:r>
            <a:r>
              <a:rPr lang="it-IT" sz="2400" dirty="0" err="1"/>
              <a:t>inégalités</a:t>
            </a:r>
            <a:r>
              <a:rPr lang="it-IT" sz="2400" dirty="0"/>
              <a:t>. </a:t>
            </a:r>
          </a:p>
          <a:p>
            <a:pPr algn="just"/>
            <a:r>
              <a:rPr lang="it-IT" sz="2400" dirty="0"/>
              <a:t>© 2022 </a:t>
            </a:r>
            <a:r>
              <a:rPr lang="it-IT" sz="2400" dirty="0" err="1"/>
              <a:t>Dictionnaires</a:t>
            </a:r>
            <a:r>
              <a:rPr lang="it-IT" sz="2400" dirty="0"/>
              <a:t> Le Robert - Le Petit Robert de la langue </a:t>
            </a:r>
            <a:r>
              <a:rPr lang="it-IT" sz="2400" dirty="0" err="1"/>
              <a:t>française</a:t>
            </a:r>
            <a:endParaRPr lang="it-IT" sz="2400" dirty="0"/>
          </a:p>
          <a:p>
            <a:r>
              <a:rPr lang="fr-CA" sz="2400" dirty="0"/>
              <a:t> </a:t>
            </a:r>
            <a:r>
              <a:rPr lang="fr-CA" sz="2400" i="1" dirty="0" err="1"/>
              <a:t>quote</a:t>
            </a:r>
            <a:r>
              <a:rPr lang="fr-CA" sz="2400" dirty="0"/>
              <a:t> rose en Italie</a:t>
            </a:r>
          </a:p>
        </p:txBody>
      </p:sp>
    </p:spTree>
    <p:extLst>
      <p:ext uri="{BB962C8B-B14F-4D97-AF65-F5344CB8AC3E}">
        <p14:creationId xmlns:p14="http://schemas.microsoft.com/office/powerpoint/2010/main" val="29149305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Les renvois de </a:t>
            </a:r>
            <a:r>
              <a:rPr lang="fr-CA" sz="2800" i="1" dirty="0" smtClean="0"/>
              <a:t>Discrimination</a:t>
            </a:r>
            <a:r>
              <a:rPr lang="fr-CA" sz="2800" dirty="0" smtClean="0"/>
              <a:t> à </a:t>
            </a:r>
            <a:r>
              <a:rPr lang="fr-CA" sz="2800" i="1" dirty="0" smtClean="0"/>
              <a:t>phobie</a:t>
            </a:r>
            <a:endParaRPr lang="fr-CA" sz="2800" i="1" dirty="0"/>
          </a:p>
        </p:txBody>
      </p:sp>
      <p:sp>
        <p:nvSpPr>
          <p:cNvPr id="3" name="Segnaposto contenuto 2"/>
          <p:cNvSpPr>
            <a:spLocks noGrp="1"/>
          </p:cNvSpPr>
          <p:nvPr>
            <p:ph idx="1"/>
          </p:nvPr>
        </p:nvSpPr>
        <p:spPr/>
        <p:txBody>
          <a:bodyPr>
            <a:normAutofit/>
          </a:bodyPr>
          <a:lstStyle/>
          <a:p>
            <a:r>
              <a:rPr lang="fr-CA" sz="2400" dirty="0"/>
              <a:t>Avec les renvois :</a:t>
            </a:r>
          </a:p>
          <a:p>
            <a:pPr algn="just"/>
            <a:r>
              <a:rPr lang="it-IT" sz="2400" dirty="0"/>
              <a:t>(➙ </a:t>
            </a:r>
            <a:r>
              <a:rPr lang="it-IT" sz="2400" dirty="0" err="1"/>
              <a:t>âgisme</a:t>
            </a:r>
            <a:r>
              <a:rPr lang="it-IT" sz="2400" dirty="0"/>
              <a:t>, </a:t>
            </a:r>
            <a:r>
              <a:rPr lang="it-IT" sz="2400" dirty="0" err="1"/>
              <a:t>jeunisme</a:t>
            </a:r>
            <a:r>
              <a:rPr lang="it-IT" sz="2400" dirty="0"/>
              <a:t>), le </a:t>
            </a:r>
            <a:r>
              <a:rPr lang="it-IT" sz="2400" dirty="0" err="1"/>
              <a:t>poids</a:t>
            </a:r>
            <a:r>
              <a:rPr lang="it-IT" sz="2400" dirty="0"/>
              <a:t> (➙ </a:t>
            </a:r>
            <a:r>
              <a:rPr lang="it-IT" sz="2400" b="1" dirty="0" err="1"/>
              <a:t>grossophobie</a:t>
            </a:r>
            <a:r>
              <a:rPr lang="it-IT" sz="2400" dirty="0"/>
              <a:t>), </a:t>
            </a:r>
            <a:r>
              <a:rPr lang="it-IT" sz="2400" dirty="0" err="1"/>
              <a:t>l'accent</a:t>
            </a:r>
            <a:r>
              <a:rPr lang="it-IT" sz="2400" dirty="0"/>
              <a:t> (➙ </a:t>
            </a:r>
            <a:r>
              <a:rPr lang="it-IT" sz="2400" b="1" dirty="0" err="1"/>
              <a:t>glottophobie</a:t>
            </a:r>
            <a:r>
              <a:rPr lang="it-IT" sz="2400" dirty="0"/>
              <a:t>), l'</a:t>
            </a:r>
            <a:r>
              <a:rPr lang="it-IT" sz="2400" dirty="0" err="1"/>
              <a:t>orientation</a:t>
            </a:r>
            <a:r>
              <a:rPr lang="it-IT" sz="2400" dirty="0"/>
              <a:t> </a:t>
            </a:r>
            <a:r>
              <a:rPr lang="it-IT" sz="2400" dirty="0" err="1"/>
              <a:t>sexuelle</a:t>
            </a:r>
            <a:r>
              <a:rPr lang="it-IT" sz="2400" dirty="0"/>
              <a:t> (➙ </a:t>
            </a:r>
            <a:r>
              <a:rPr lang="it-IT" sz="2400" b="1" dirty="0" err="1"/>
              <a:t>homophobie</a:t>
            </a:r>
            <a:r>
              <a:rPr lang="it-IT" sz="2400" b="1" dirty="0"/>
              <a:t>, </a:t>
            </a:r>
            <a:r>
              <a:rPr lang="it-IT" sz="2400" b="1" dirty="0" err="1"/>
              <a:t>lesbophobie</a:t>
            </a:r>
            <a:r>
              <a:rPr lang="it-IT" sz="2400" b="1" dirty="0"/>
              <a:t>, </a:t>
            </a:r>
            <a:r>
              <a:rPr lang="it-IT" sz="2400" b="1" dirty="0" err="1"/>
              <a:t>transphobie</a:t>
            </a:r>
            <a:r>
              <a:rPr lang="it-IT" sz="2400" dirty="0"/>
              <a:t>), le handicap (➙ </a:t>
            </a:r>
            <a:r>
              <a:rPr lang="it-IT" sz="2400" dirty="0" err="1"/>
              <a:t>validisme</a:t>
            </a:r>
            <a:r>
              <a:rPr lang="it-IT" sz="2400" dirty="0"/>
              <a:t>), le </a:t>
            </a:r>
            <a:r>
              <a:rPr lang="it-IT" sz="2400" dirty="0" err="1"/>
              <a:t>sexe</a:t>
            </a:r>
            <a:r>
              <a:rPr lang="it-IT" sz="2400" dirty="0"/>
              <a:t> (➙ </a:t>
            </a:r>
            <a:r>
              <a:rPr lang="it-IT" sz="2400" dirty="0" err="1"/>
              <a:t>sexisme</a:t>
            </a:r>
            <a:r>
              <a:rPr lang="it-IT" sz="2400" dirty="0"/>
              <a:t>). </a:t>
            </a:r>
          </a:p>
          <a:p>
            <a:pPr algn="just"/>
            <a:endParaRPr lang="it-IT" sz="2400" dirty="0"/>
          </a:p>
          <a:p>
            <a:pPr algn="just"/>
            <a:r>
              <a:rPr lang="it-IT" sz="2400" dirty="0" err="1">
                <a:ea typeface="MS PGothic" charset="0"/>
                <a:cs typeface="MS PGothic" charset="0"/>
              </a:rPr>
              <a:t>Lesbophobie</a:t>
            </a:r>
            <a:r>
              <a:rPr lang="it-IT" sz="2400" dirty="0">
                <a:ea typeface="MS PGothic" charset="0"/>
                <a:cs typeface="MS PGothic" charset="0"/>
              </a:rPr>
              <a:t> :  </a:t>
            </a:r>
            <a:r>
              <a:rPr lang="it-IT" sz="2400" dirty="0" err="1">
                <a:ea typeface="MS PGothic" charset="0"/>
                <a:cs typeface="MS PGothic" charset="0"/>
              </a:rPr>
              <a:t>absent</a:t>
            </a:r>
            <a:r>
              <a:rPr lang="it-IT" sz="2400" dirty="0">
                <a:ea typeface="MS PGothic" charset="0"/>
                <a:cs typeface="MS PGothic" charset="0"/>
              </a:rPr>
              <a:t> </a:t>
            </a:r>
            <a:r>
              <a:rPr lang="it-IT" sz="2400" dirty="0" err="1">
                <a:ea typeface="MS PGothic" charset="0"/>
                <a:cs typeface="MS PGothic" charset="0"/>
              </a:rPr>
              <a:t>du</a:t>
            </a:r>
            <a:r>
              <a:rPr lang="it-IT" sz="2400" dirty="0">
                <a:ea typeface="MS PGothic" charset="0"/>
                <a:cs typeface="MS PGothic" charset="0"/>
              </a:rPr>
              <a:t> PR 2014, </a:t>
            </a:r>
            <a:r>
              <a:rPr lang="it-IT" sz="2400" dirty="0" err="1">
                <a:ea typeface="MS PGothic" charset="0"/>
                <a:cs typeface="MS PGothic" charset="0"/>
              </a:rPr>
              <a:t>présent</a:t>
            </a:r>
            <a:r>
              <a:rPr lang="it-IT" sz="2400" dirty="0">
                <a:ea typeface="MS PGothic" charset="0"/>
                <a:cs typeface="MS PGothic" charset="0"/>
              </a:rPr>
              <a:t> </a:t>
            </a:r>
            <a:r>
              <a:rPr lang="it-IT" sz="2400" dirty="0" err="1">
                <a:ea typeface="MS PGothic" charset="0"/>
                <a:cs typeface="MS PGothic" charset="0"/>
              </a:rPr>
              <a:t>dans</a:t>
            </a:r>
            <a:r>
              <a:rPr lang="it-IT" sz="2400" dirty="0">
                <a:ea typeface="MS PGothic" charset="0"/>
                <a:cs typeface="MS PGothic" charset="0"/>
              </a:rPr>
              <a:t> le PR 2015</a:t>
            </a:r>
          </a:p>
          <a:p>
            <a:r>
              <a:rPr lang="it-IT" sz="2400" dirty="0" err="1"/>
              <a:t>Grossophobie</a:t>
            </a:r>
            <a:r>
              <a:rPr lang="it-IT" sz="2400" dirty="0"/>
              <a:t>  </a:t>
            </a:r>
            <a:r>
              <a:rPr lang="it-IT" sz="2400" dirty="0">
                <a:ea typeface="MS PGothic" charset="0"/>
                <a:cs typeface="MS PGothic" charset="0"/>
              </a:rPr>
              <a:t>: </a:t>
            </a:r>
            <a:r>
              <a:rPr lang="it-IT" sz="2400" dirty="0" err="1">
                <a:ea typeface="MS PGothic" charset="0"/>
                <a:cs typeface="MS PGothic" charset="0"/>
              </a:rPr>
              <a:t>absent</a:t>
            </a:r>
            <a:r>
              <a:rPr lang="it-IT" sz="2400" dirty="0">
                <a:ea typeface="MS PGothic" charset="0"/>
                <a:cs typeface="MS PGothic" charset="0"/>
              </a:rPr>
              <a:t> </a:t>
            </a:r>
            <a:r>
              <a:rPr lang="it-IT" sz="2400" dirty="0" err="1">
                <a:ea typeface="MS PGothic" charset="0"/>
                <a:cs typeface="MS PGothic" charset="0"/>
              </a:rPr>
              <a:t>du</a:t>
            </a:r>
            <a:r>
              <a:rPr lang="it-IT" sz="2400" dirty="0">
                <a:ea typeface="MS PGothic" charset="0"/>
                <a:cs typeface="MS PGothic" charset="0"/>
              </a:rPr>
              <a:t> PR 2018, </a:t>
            </a:r>
            <a:r>
              <a:rPr lang="it-IT" sz="2400" dirty="0" err="1">
                <a:ea typeface="MS PGothic" charset="0"/>
                <a:cs typeface="MS PGothic" charset="0"/>
              </a:rPr>
              <a:t>présent</a:t>
            </a:r>
            <a:r>
              <a:rPr lang="it-IT" sz="2400" dirty="0">
                <a:ea typeface="MS PGothic" charset="0"/>
                <a:cs typeface="MS PGothic" charset="0"/>
              </a:rPr>
              <a:t> </a:t>
            </a:r>
            <a:r>
              <a:rPr lang="it-IT" sz="2400" dirty="0" err="1">
                <a:ea typeface="MS PGothic" charset="0"/>
                <a:cs typeface="MS PGothic" charset="0"/>
              </a:rPr>
              <a:t>dans</a:t>
            </a:r>
            <a:r>
              <a:rPr lang="it-IT" sz="2400" dirty="0">
                <a:ea typeface="MS PGothic" charset="0"/>
                <a:cs typeface="MS PGothic" charset="0"/>
              </a:rPr>
              <a:t> le PR 2019</a:t>
            </a:r>
          </a:p>
          <a:p>
            <a:pPr marL="0" indent="0"/>
            <a:r>
              <a:rPr lang="it-IT" sz="2400" dirty="0">
                <a:ea typeface="MS PGothic" charset="0"/>
                <a:cs typeface="MS PGothic" charset="0"/>
              </a:rPr>
              <a:t>  </a:t>
            </a:r>
            <a:r>
              <a:rPr lang="it-IT" sz="2400" dirty="0" err="1">
                <a:ea typeface="MS PGothic" charset="0"/>
                <a:cs typeface="MS PGothic" charset="0"/>
              </a:rPr>
              <a:t>Transphobie</a:t>
            </a:r>
            <a:r>
              <a:rPr lang="it-IT" sz="2400" dirty="0">
                <a:ea typeface="MS PGothic" charset="0"/>
                <a:cs typeface="MS PGothic" charset="0"/>
              </a:rPr>
              <a:t> : </a:t>
            </a:r>
            <a:r>
              <a:rPr lang="it-IT" sz="2400" dirty="0" err="1">
                <a:ea typeface="MS PGothic" charset="0"/>
                <a:cs typeface="MS PGothic" charset="0"/>
              </a:rPr>
              <a:t>absent</a:t>
            </a:r>
            <a:r>
              <a:rPr lang="it-IT" sz="2400" dirty="0">
                <a:ea typeface="MS PGothic" charset="0"/>
                <a:cs typeface="MS PGothic" charset="0"/>
              </a:rPr>
              <a:t> </a:t>
            </a:r>
            <a:r>
              <a:rPr lang="it-IT" sz="2400" dirty="0" err="1">
                <a:ea typeface="MS PGothic" charset="0"/>
                <a:cs typeface="MS PGothic" charset="0"/>
              </a:rPr>
              <a:t>du</a:t>
            </a:r>
            <a:r>
              <a:rPr lang="it-IT" sz="2400" dirty="0">
                <a:ea typeface="MS PGothic" charset="0"/>
                <a:cs typeface="MS PGothic" charset="0"/>
              </a:rPr>
              <a:t> PR 2019, </a:t>
            </a:r>
            <a:r>
              <a:rPr lang="it-IT" sz="2400" dirty="0" err="1">
                <a:ea typeface="MS PGothic" charset="0"/>
                <a:cs typeface="MS PGothic" charset="0"/>
              </a:rPr>
              <a:t>présent</a:t>
            </a:r>
            <a:r>
              <a:rPr lang="it-IT" sz="2400" dirty="0">
                <a:ea typeface="MS PGothic" charset="0"/>
                <a:cs typeface="MS PGothic" charset="0"/>
              </a:rPr>
              <a:t> </a:t>
            </a:r>
            <a:r>
              <a:rPr lang="it-IT" sz="2400" dirty="0" err="1">
                <a:ea typeface="MS PGothic" charset="0"/>
                <a:cs typeface="MS PGothic" charset="0"/>
              </a:rPr>
              <a:t>dans</a:t>
            </a:r>
            <a:r>
              <a:rPr lang="it-IT" sz="2400" dirty="0">
                <a:ea typeface="MS PGothic" charset="0"/>
                <a:cs typeface="MS PGothic" charset="0"/>
              </a:rPr>
              <a:t> le 2020</a:t>
            </a:r>
          </a:p>
          <a:p>
            <a:pPr marL="0" indent="0"/>
            <a:r>
              <a:rPr lang="it-IT" sz="2400" dirty="0"/>
              <a:t> </a:t>
            </a:r>
            <a:r>
              <a:rPr lang="it-IT" sz="2400" dirty="0" err="1"/>
              <a:t>Glottophobie</a:t>
            </a:r>
            <a:r>
              <a:rPr lang="it-IT" sz="2400" dirty="0"/>
              <a:t> : nouvelle entrée 2022</a:t>
            </a:r>
          </a:p>
          <a:p>
            <a:pPr marL="0" indent="0"/>
            <a:r>
              <a:rPr lang="it-IT" sz="2400" dirty="0">
                <a:ea typeface="MS PGothic" charset="0"/>
                <a:cs typeface="MS PGothic" charset="0"/>
              </a:rPr>
              <a:t>+ </a:t>
            </a:r>
            <a:r>
              <a:rPr lang="it-IT" sz="2400" dirty="0" err="1">
                <a:ea typeface="MS PGothic" charset="0"/>
                <a:cs typeface="MS PGothic" charset="0"/>
              </a:rPr>
              <a:t>sérophobie</a:t>
            </a:r>
            <a:r>
              <a:rPr lang="it-IT" sz="2400" dirty="0">
                <a:ea typeface="MS PGothic" charset="0"/>
                <a:cs typeface="MS PGothic" charset="0"/>
              </a:rPr>
              <a:t> entrée en 2021</a:t>
            </a:r>
          </a:p>
          <a:p>
            <a:pPr algn="just"/>
            <a:endParaRPr lang="it-IT" sz="2400" dirty="0">
              <a:ea typeface="MS PGothic" charset="0"/>
              <a:cs typeface="MS PGothic" charset="0"/>
            </a:endParaRPr>
          </a:p>
          <a:p>
            <a:pPr algn="just"/>
            <a:endParaRPr lang="fr-CA" sz="2400" dirty="0"/>
          </a:p>
        </p:txBody>
      </p:sp>
    </p:spTree>
    <p:extLst>
      <p:ext uri="{BB962C8B-B14F-4D97-AF65-F5344CB8AC3E}">
        <p14:creationId xmlns:p14="http://schemas.microsoft.com/office/powerpoint/2010/main" val="10400902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Les renvois portent à la définition de phobie : où est la discrimination ? </a:t>
            </a:r>
          </a:p>
        </p:txBody>
      </p:sp>
      <p:sp>
        <p:nvSpPr>
          <p:cNvPr id="3" name="Segnaposto contenuto 2"/>
          <p:cNvSpPr>
            <a:spLocks noGrp="1"/>
          </p:cNvSpPr>
          <p:nvPr>
            <p:ph idx="1"/>
          </p:nvPr>
        </p:nvSpPr>
        <p:spPr/>
        <p:txBody>
          <a:bodyPr>
            <a:normAutofit/>
          </a:bodyPr>
          <a:lstStyle/>
          <a:p>
            <a:r>
              <a:rPr lang="it-IT" sz="2400" dirty="0" err="1"/>
              <a:t>phobie</a:t>
            </a:r>
            <a:r>
              <a:rPr lang="it-IT" sz="2400" dirty="0"/>
              <a:t> [</a:t>
            </a:r>
            <a:r>
              <a:rPr lang="it-IT" sz="2400" dirty="0" err="1"/>
              <a:t>fɔbi</a:t>
            </a:r>
            <a:r>
              <a:rPr lang="it-IT" sz="2400" dirty="0"/>
              <a:t>] </a:t>
            </a:r>
            <a:r>
              <a:rPr lang="it-IT" sz="2400" dirty="0" err="1"/>
              <a:t>nom</a:t>
            </a:r>
            <a:r>
              <a:rPr lang="it-IT" sz="2400" dirty="0"/>
              <a:t> </a:t>
            </a:r>
            <a:r>
              <a:rPr lang="it-IT" sz="2400" dirty="0" err="1"/>
              <a:t>féminin</a:t>
            </a:r>
            <a:r>
              <a:rPr lang="it-IT" sz="2400" dirty="0"/>
              <a:t> </a:t>
            </a:r>
            <a:r>
              <a:rPr lang="it-IT" sz="2400" dirty="0" err="1"/>
              <a:t>étym</a:t>
            </a:r>
            <a:r>
              <a:rPr lang="it-IT" sz="2400" dirty="0"/>
              <a:t>. 1880 ◊ </a:t>
            </a:r>
            <a:r>
              <a:rPr lang="it-IT" sz="2400" dirty="0" err="1"/>
              <a:t>isolé</a:t>
            </a:r>
            <a:r>
              <a:rPr lang="it-IT" sz="2400" dirty="0"/>
              <a:t> </a:t>
            </a:r>
            <a:r>
              <a:rPr lang="it-IT" sz="2400" dirty="0" err="1"/>
              <a:t>des</a:t>
            </a:r>
            <a:r>
              <a:rPr lang="it-IT" sz="2400" dirty="0"/>
              <a:t> </a:t>
            </a:r>
            <a:r>
              <a:rPr lang="it-IT" sz="2400" dirty="0" err="1"/>
              <a:t>composés</a:t>
            </a:r>
            <a:r>
              <a:rPr lang="it-IT" sz="2400" dirty="0"/>
              <a:t> </a:t>
            </a:r>
            <a:r>
              <a:rPr lang="it-IT" sz="2400" dirty="0" err="1"/>
              <a:t>savants</a:t>
            </a:r>
            <a:r>
              <a:rPr lang="it-IT" sz="2400" dirty="0"/>
              <a:t> en </a:t>
            </a:r>
            <a:r>
              <a:rPr lang="it-IT" sz="2400" i="1" dirty="0"/>
              <a:t>-</a:t>
            </a:r>
            <a:r>
              <a:rPr lang="it-IT" sz="2400" i="1" dirty="0" err="1"/>
              <a:t>phobie</a:t>
            </a:r>
            <a:endParaRPr lang="it-IT" sz="2400" dirty="0"/>
          </a:p>
          <a:p>
            <a:r>
              <a:rPr lang="it-IT" sz="2400" dirty="0"/>
              <a:t>❖</a:t>
            </a:r>
          </a:p>
          <a:p>
            <a:pPr algn="just"/>
            <a:r>
              <a:rPr lang="it-IT" sz="2400" dirty="0"/>
              <a:t> 1  </a:t>
            </a:r>
            <a:r>
              <a:rPr lang="it-IT" sz="2400" dirty="0" err="1"/>
              <a:t>Psychol</a:t>
            </a:r>
            <a:r>
              <a:rPr lang="it-IT" sz="2400" dirty="0"/>
              <a:t>. </a:t>
            </a:r>
            <a:r>
              <a:rPr lang="it-IT" sz="2400" b="1" dirty="0" err="1"/>
              <a:t>Crainte</a:t>
            </a:r>
            <a:r>
              <a:rPr lang="it-IT" sz="2400" b="1" dirty="0"/>
              <a:t> </a:t>
            </a:r>
            <a:r>
              <a:rPr lang="it-IT" sz="2400" b="1" dirty="0" err="1"/>
              <a:t>excessive</a:t>
            </a:r>
            <a:r>
              <a:rPr lang="it-IT" sz="2400" dirty="0"/>
              <a:t>, </a:t>
            </a:r>
            <a:r>
              <a:rPr lang="it-IT" sz="2400" dirty="0" err="1"/>
              <a:t>maladive</a:t>
            </a:r>
            <a:r>
              <a:rPr lang="it-IT" sz="2400" dirty="0"/>
              <a:t> et </a:t>
            </a:r>
            <a:r>
              <a:rPr lang="it-IT" sz="2400" dirty="0" err="1"/>
              <a:t>irraisonnée</a:t>
            </a:r>
            <a:r>
              <a:rPr lang="it-IT" sz="2400" dirty="0"/>
              <a:t> de </a:t>
            </a:r>
            <a:r>
              <a:rPr lang="it-IT" sz="2400" dirty="0" err="1"/>
              <a:t>certains</a:t>
            </a:r>
            <a:r>
              <a:rPr lang="it-IT" sz="2400" dirty="0"/>
              <a:t> </a:t>
            </a:r>
            <a:r>
              <a:rPr lang="it-IT" sz="2400" dirty="0" err="1"/>
              <a:t>objets</a:t>
            </a:r>
            <a:r>
              <a:rPr lang="it-IT" sz="2400" dirty="0"/>
              <a:t>, </a:t>
            </a:r>
            <a:r>
              <a:rPr lang="it-IT" sz="2400" dirty="0" err="1"/>
              <a:t>actes</a:t>
            </a:r>
            <a:r>
              <a:rPr lang="it-IT" sz="2400" dirty="0"/>
              <a:t>, </a:t>
            </a:r>
            <a:r>
              <a:rPr lang="it-IT" sz="2400" dirty="0" err="1"/>
              <a:t>situations</a:t>
            </a:r>
            <a:r>
              <a:rPr lang="it-IT" sz="2400" dirty="0"/>
              <a:t> </a:t>
            </a:r>
            <a:r>
              <a:rPr lang="it-IT" sz="2400" dirty="0" err="1"/>
              <a:t>ou</a:t>
            </a:r>
            <a:r>
              <a:rPr lang="it-IT" sz="2400" dirty="0"/>
              <a:t> </a:t>
            </a:r>
            <a:r>
              <a:rPr lang="it-IT" sz="2400" dirty="0" err="1"/>
              <a:t>idées</a:t>
            </a:r>
            <a:r>
              <a:rPr lang="it-IT" sz="2400" dirty="0"/>
              <a:t>. ➙ </a:t>
            </a:r>
            <a:r>
              <a:rPr lang="it-IT" sz="2400" dirty="0" err="1"/>
              <a:t>acrophobie</a:t>
            </a:r>
            <a:r>
              <a:rPr lang="it-IT" sz="2400" dirty="0"/>
              <a:t>, </a:t>
            </a:r>
            <a:r>
              <a:rPr lang="it-IT" sz="2400" dirty="0" err="1"/>
              <a:t>agoraphobie</a:t>
            </a:r>
            <a:r>
              <a:rPr lang="it-IT" sz="2400" dirty="0"/>
              <a:t>, </a:t>
            </a:r>
            <a:r>
              <a:rPr lang="it-IT" sz="2400" dirty="0" err="1"/>
              <a:t>arachnophobie</a:t>
            </a:r>
            <a:r>
              <a:rPr lang="it-IT" sz="2400" dirty="0"/>
              <a:t>, </a:t>
            </a:r>
            <a:r>
              <a:rPr lang="it-IT" sz="2400" dirty="0" err="1"/>
              <a:t>claustrophobie</a:t>
            </a:r>
            <a:r>
              <a:rPr lang="it-IT" sz="2400" dirty="0"/>
              <a:t>, </a:t>
            </a:r>
            <a:r>
              <a:rPr lang="it-IT" sz="2400" dirty="0" err="1"/>
              <a:t>éreuthophobie</a:t>
            </a:r>
            <a:r>
              <a:rPr lang="it-IT" sz="2400" dirty="0"/>
              <a:t>, </a:t>
            </a:r>
            <a:r>
              <a:rPr lang="it-IT" sz="2400" dirty="0" err="1"/>
              <a:t>hydrophobie</a:t>
            </a:r>
            <a:r>
              <a:rPr lang="it-IT" sz="2400" dirty="0"/>
              <a:t>, </a:t>
            </a:r>
            <a:r>
              <a:rPr lang="it-IT" sz="2400" dirty="0" err="1"/>
              <a:t>photophobie</a:t>
            </a:r>
            <a:r>
              <a:rPr lang="it-IT" sz="2400" dirty="0"/>
              <a:t>, </a:t>
            </a:r>
            <a:r>
              <a:rPr lang="it-IT" sz="2400" dirty="0" err="1"/>
              <a:t>zoophobie</a:t>
            </a:r>
            <a:r>
              <a:rPr lang="it-IT" sz="2400" dirty="0"/>
              <a:t>. </a:t>
            </a:r>
            <a:r>
              <a:rPr lang="it-IT" sz="2400" i="1" dirty="0" err="1"/>
              <a:t>Obsessions</a:t>
            </a:r>
            <a:r>
              <a:rPr lang="it-IT" sz="2400" i="1" dirty="0"/>
              <a:t> et </a:t>
            </a:r>
            <a:r>
              <a:rPr lang="it-IT" sz="2400" i="1" dirty="0" err="1"/>
              <a:t>phobies</a:t>
            </a:r>
            <a:r>
              <a:rPr lang="it-IT" sz="2400" dirty="0"/>
              <a:t>. </a:t>
            </a:r>
            <a:r>
              <a:rPr lang="it-IT" sz="2400" i="1" dirty="0" err="1"/>
              <a:t>Les</a:t>
            </a:r>
            <a:r>
              <a:rPr lang="it-IT" sz="2400" i="1" dirty="0"/>
              <a:t> </a:t>
            </a:r>
            <a:r>
              <a:rPr lang="it-IT" sz="2400" i="1" dirty="0" err="1"/>
              <a:t>phobies</a:t>
            </a:r>
            <a:r>
              <a:rPr lang="it-IT" sz="2400" i="1" dirty="0"/>
              <a:t>, </a:t>
            </a:r>
            <a:r>
              <a:rPr lang="it-IT" sz="2400" i="1" dirty="0" err="1"/>
              <a:t>manifestations</a:t>
            </a:r>
            <a:r>
              <a:rPr lang="it-IT" sz="2400" i="1" dirty="0"/>
              <a:t> </a:t>
            </a:r>
            <a:r>
              <a:rPr lang="it-IT" sz="2400" i="1" dirty="0" err="1"/>
              <a:t>des</a:t>
            </a:r>
            <a:r>
              <a:rPr lang="it-IT" sz="2400" i="1" dirty="0"/>
              <a:t> </a:t>
            </a:r>
            <a:r>
              <a:rPr lang="it-IT" sz="2400" i="1" dirty="0" err="1"/>
              <a:t>névroses</a:t>
            </a:r>
            <a:r>
              <a:rPr lang="it-IT" sz="2400" dirty="0"/>
              <a:t>. ▫  </a:t>
            </a:r>
            <a:r>
              <a:rPr lang="it-IT" sz="2400" i="1" dirty="0" err="1"/>
              <a:t>Phobie</a:t>
            </a:r>
            <a:r>
              <a:rPr lang="it-IT" sz="2400" i="1" dirty="0"/>
              <a:t> </a:t>
            </a:r>
            <a:r>
              <a:rPr lang="it-IT" sz="2400" i="1" dirty="0" err="1"/>
              <a:t>scolaire</a:t>
            </a:r>
            <a:r>
              <a:rPr lang="it-IT" sz="2400" dirty="0"/>
              <a:t> : </a:t>
            </a:r>
            <a:r>
              <a:rPr lang="it-IT" sz="2400" dirty="0" err="1"/>
              <a:t>trouble</a:t>
            </a:r>
            <a:r>
              <a:rPr lang="it-IT" sz="2400" dirty="0"/>
              <a:t> </a:t>
            </a:r>
            <a:r>
              <a:rPr lang="it-IT" sz="2400" dirty="0" err="1"/>
              <a:t>du</a:t>
            </a:r>
            <a:r>
              <a:rPr lang="it-IT" sz="2400" dirty="0"/>
              <a:t> </a:t>
            </a:r>
            <a:r>
              <a:rPr lang="it-IT" sz="2400" dirty="0" err="1"/>
              <a:t>comportement</a:t>
            </a:r>
            <a:r>
              <a:rPr lang="it-IT" sz="2400" dirty="0"/>
              <a:t> </a:t>
            </a:r>
            <a:r>
              <a:rPr lang="it-IT" sz="2400" dirty="0" err="1"/>
              <a:t>affectant</a:t>
            </a:r>
            <a:r>
              <a:rPr lang="it-IT" sz="2400" dirty="0"/>
              <a:t> </a:t>
            </a:r>
            <a:r>
              <a:rPr lang="it-IT" sz="2400" dirty="0" err="1"/>
              <a:t>certains</a:t>
            </a:r>
            <a:r>
              <a:rPr lang="it-IT" sz="2400" dirty="0"/>
              <a:t> enfants </a:t>
            </a:r>
            <a:r>
              <a:rPr lang="it-IT" sz="2400" dirty="0" err="1"/>
              <a:t>ou</a:t>
            </a:r>
            <a:r>
              <a:rPr lang="it-IT" sz="2400" dirty="0"/>
              <a:t> </a:t>
            </a:r>
            <a:r>
              <a:rPr lang="it-IT" sz="2400" dirty="0" err="1"/>
              <a:t>adolescents</a:t>
            </a:r>
            <a:r>
              <a:rPr lang="it-IT" sz="2400" dirty="0"/>
              <a:t>, qui se manifeste par un </a:t>
            </a:r>
            <a:r>
              <a:rPr lang="it-IT" sz="2400" dirty="0" err="1"/>
              <a:t>refus</a:t>
            </a:r>
            <a:r>
              <a:rPr lang="it-IT" sz="2400" dirty="0"/>
              <a:t> </a:t>
            </a:r>
            <a:r>
              <a:rPr lang="it-IT" sz="2400" dirty="0" err="1"/>
              <a:t>anxieux</a:t>
            </a:r>
            <a:r>
              <a:rPr lang="it-IT" sz="2400" dirty="0"/>
              <a:t> de l'</a:t>
            </a:r>
            <a:r>
              <a:rPr lang="it-IT" sz="2400" dirty="0" err="1"/>
              <a:t>école</a:t>
            </a:r>
            <a:r>
              <a:rPr lang="it-IT" sz="2400" dirty="0"/>
              <a:t>. </a:t>
            </a:r>
          </a:p>
          <a:p>
            <a:r>
              <a:rPr lang="it-IT" sz="2400" dirty="0"/>
              <a:t> 2  </a:t>
            </a:r>
            <a:r>
              <a:rPr lang="it-IT" sz="2400" dirty="0" err="1"/>
              <a:t>Cour</a:t>
            </a:r>
            <a:r>
              <a:rPr lang="it-IT" sz="2400" dirty="0"/>
              <a:t>. </a:t>
            </a:r>
            <a:r>
              <a:rPr lang="it-IT" sz="2400" b="1" dirty="0" err="1"/>
              <a:t>Peur</a:t>
            </a:r>
            <a:r>
              <a:rPr lang="it-IT" sz="2400" b="1" dirty="0"/>
              <a:t> </a:t>
            </a:r>
            <a:r>
              <a:rPr lang="it-IT" sz="2400" b="1" dirty="0" err="1"/>
              <a:t>ou</a:t>
            </a:r>
            <a:r>
              <a:rPr lang="it-IT" sz="2400" b="1" dirty="0"/>
              <a:t> </a:t>
            </a:r>
            <a:r>
              <a:rPr lang="it-IT" sz="2400" b="1" dirty="0" err="1"/>
              <a:t>aversion</a:t>
            </a:r>
            <a:r>
              <a:rPr lang="it-IT" sz="2400" b="1" dirty="0"/>
              <a:t> </a:t>
            </a:r>
            <a:r>
              <a:rPr lang="it-IT" sz="2400" b="1" dirty="0" err="1"/>
              <a:t>instinctive</a:t>
            </a:r>
            <a:r>
              <a:rPr lang="it-IT" sz="2400" b="1" dirty="0"/>
              <a:t>. </a:t>
            </a:r>
            <a:r>
              <a:rPr lang="it-IT" sz="2400" dirty="0"/>
              <a:t>➙ </a:t>
            </a:r>
            <a:r>
              <a:rPr lang="it-IT" sz="2400" dirty="0" err="1"/>
              <a:t>dégoût</a:t>
            </a:r>
            <a:r>
              <a:rPr lang="it-IT" sz="2400" dirty="0"/>
              <a:t>, </a:t>
            </a:r>
            <a:r>
              <a:rPr lang="it-IT" sz="2400" b="1" dirty="0" err="1"/>
              <a:t>haine</a:t>
            </a:r>
            <a:r>
              <a:rPr lang="it-IT" sz="2400" dirty="0"/>
              <a:t>, </a:t>
            </a:r>
            <a:r>
              <a:rPr lang="it-IT" sz="2400" dirty="0" err="1"/>
              <a:t>horreur</a:t>
            </a:r>
            <a:r>
              <a:rPr lang="it-IT" sz="2400" dirty="0"/>
              <a:t>. </a:t>
            </a:r>
            <a:r>
              <a:rPr lang="it-IT" sz="2400" i="1" dirty="0"/>
              <a:t>Flaubert et « sa </a:t>
            </a:r>
            <a:r>
              <a:rPr lang="it-IT" sz="2400" i="1" dirty="0" err="1"/>
              <a:t>phobie</a:t>
            </a:r>
            <a:r>
              <a:rPr lang="it-IT" sz="2400" i="1" dirty="0"/>
              <a:t> </a:t>
            </a:r>
            <a:r>
              <a:rPr lang="it-IT" sz="2400" i="1" dirty="0" err="1"/>
              <a:t>des</a:t>
            </a:r>
            <a:r>
              <a:rPr lang="it-IT" sz="2400" i="1" dirty="0"/>
              <a:t> </a:t>
            </a:r>
            <a:r>
              <a:rPr lang="it-IT" sz="2400" i="1" dirty="0" err="1"/>
              <a:t>pronoms</a:t>
            </a:r>
            <a:r>
              <a:rPr lang="it-IT" sz="2400" i="1" dirty="0"/>
              <a:t> </a:t>
            </a:r>
            <a:r>
              <a:rPr lang="it-IT" sz="2400" i="1" dirty="0" err="1"/>
              <a:t>relatifs</a:t>
            </a:r>
            <a:r>
              <a:rPr lang="it-IT" sz="2400" dirty="0"/>
              <a:t> » (</a:t>
            </a:r>
            <a:r>
              <a:rPr lang="it-IT" sz="2400" dirty="0" err="1"/>
              <a:t>Thibaudet</a:t>
            </a:r>
            <a:r>
              <a:rPr lang="it-IT" sz="2400"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5414687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effectLst/>
              </a:rPr>
              <a:t>sérophobie</a:t>
            </a:r>
            <a:r>
              <a:rPr lang="it-IT" sz="2800" dirty="0">
                <a:effectLst/>
              </a:rPr>
              <a:t/>
            </a:r>
            <a:br>
              <a:rPr lang="it-IT" sz="2800" dirty="0">
                <a:effectLst/>
              </a:rPr>
            </a:br>
            <a:r>
              <a:rPr lang="it-IT" sz="2800" dirty="0"/>
              <a:t>nouvelle entrée </a:t>
            </a:r>
            <a:r>
              <a:rPr lang="it-IT" sz="2800" dirty="0" err="1"/>
              <a:t>du</a:t>
            </a:r>
            <a:r>
              <a:rPr lang="it-IT" sz="2800" dirty="0"/>
              <a:t> PR2021</a:t>
            </a:r>
            <a:br>
              <a:rPr lang="it-IT" sz="2800" dirty="0"/>
            </a:br>
            <a:endParaRPr lang="fr-CA" sz="2800" dirty="0"/>
          </a:p>
        </p:txBody>
      </p:sp>
      <p:sp>
        <p:nvSpPr>
          <p:cNvPr id="3" name="Segnaposto contenuto 2"/>
          <p:cNvSpPr>
            <a:spLocks noGrp="1"/>
          </p:cNvSpPr>
          <p:nvPr>
            <p:ph idx="1"/>
          </p:nvPr>
        </p:nvSpPr>
        <p:spPr/>
        <p:txBody>
          <a:bodyPr>
            <a:normAutofit/>
          </a:bodyPr>
          <a:lstStyle/>
          <a:p>
            <a:r>
              <a:rPr lang="it-IT" sz="2400" dirty="0" err="1">
                <a:effectLst/>
              </a:rPr>
              <a:t>sérophobie</a:t>
            </a:r>
            <a:r>
              <a:rPr lang="it-IT" sz="2400" dirty="0">
                <a:effectLst/>
              </a:rPr>
              <a:t> [</a:t>
            </a:r>
            <a:r>
              <a:rPr lang="it-IT" sz="2400" dirty="0" err="1">
                <a:effectLst/>
              </a:rPr>
              <a:t>seʀɔfɔbi</a:t>
            </a:r>
            <a:r>
              <a:rPr lang="it-IT" sz="2400" dirty="0">
                <a:effectLst/>
              </a:rPr>
              <a:t>] </a:t>
            </a:r>
            <a:r>
              <a:rPr lang="it-IT" sz="2400" dirty="0" err="1">
                <a:effectLst/>
              </a:rPr>
              <a:t>nom</a:t>
            </a:r>
            <a:r>
              <a:rPr lang="it-IT" sz="2400" dirty="0">
                <a:effectLst/>
              </a:rPr>
              <a:t> </a:t>
            </a:r>
            <a:r>
              <a:rPr lang="it-IT" sz="2400" dirty="0" err="1">
                <a:effectLst/>
              </a:rPr>
              <a:t>féminin</a:t>
            </a:r>
            <a:r>
              <a:rPr lang="it-IT" sz="2400" dirty="0">
                <a:effectLst/>
              </a:rPr>
              <a:t> </a:t>
            </a:r>
            <a:r>
              <a:rPr lang="it-IT" sz="2400" dirty="0" err="1">
                <a:effectLst/>
              </a:rPr>
              <a:t>étym</a:t>
            </a:r>
            <a:r>
              <a:rPr lang="it-IT" sz="2400" dirty="0">
                <a:effectLst/>
              </a:rPr>
              <a:t>. 2004 ◊ de </a:t>
            </a:r>
            <a:r>
              <a:rPr lang="it-IT" sz="2400" b="0" i="1" dirty="0" err="1">
                <a:effectLst/>
              </a:rPr>
              <a:t>séropositif</a:t>
            </a:r>
            <a:r>
              <a:rPr lang="it-IT" sz="2400" dirty="0">
                <a:effectLst/>
              </a:rPr>
              <a:t> et </a:t>
            </a:r>
            <a:r>
              <a:rPr lang="it-IT" sz="2400" b="0" i="1" dirty="0">
                <a:effectLst/>
              </a:rPr>
              <a:t>-</a:t>
            </a:r>
            <a:r>
              <a:rPr lang="it-IT" sz="2400" b="0" i="1" dirty="0" err="1">
                <a:effectLst/>
              </a:rPr>
              <a:t>phobie</a:t>
            </a:r>
            <a:endParaRPr lang="it-IT" sz="2400" dirty="0">
              <a:effectLst/>
            </a:endParaRPr>
          </a:p>
          <a:p>
            <a:r>
              <a:rPr lang="it-IT" sz="2400" dirty="0">
                <a:effectLst/>
              </a:rPr>
              <a:t>❖</a:t>
            </a:r>
          </a:p>
          <a:p>
            <a:pPr algn="just"/>
            <a:r>
              <a:rPr lang="it-IT" sz="2400" dirty="0"/>
              <a:t>■</a:t>
            </a:r>
            <a:r>
              <a:rPr lang="it-IT" sz="2400" dirty="0">
                <a:effectLst/>
              </a:rPr>
              <a:t> </a:t>
            </a:r>
            <a:r>
              <a:rPr lang="it-IT" sz="2400" dirty="0" err="1">
                <a:effectLst/>
              </a:rPr>
              <a:t>Didact</a:t>
            </a:r>
            <a:r>
              <a:rPr lang="it-IT" sz="2400" dirty="0">
                <a:effectLst/>
              </a:rPr>
              <a:t>. </a:t>
            </a:r>
            <a:r>
              <a:rPr lang="it-IT" sz="2400" dirty="0" err="1">
                <a:effectLst/>
              </a:rPr>
              <a:t>Attitude</a:t>
            </a:r>
            <a:r>
              <a:rPr lang="it-IT" sz="2400" dirty="0">
                <a:effectLst/>
              </a:rPr>
              <a:t> d'</a:t>
            </a:r>
            <a:r>
              <a:rPr lang="it-IT" sz="2400" dirty="0" err="1">
                <a:effectLst/>
              </a:rPr>
              <a:t>hostilité</a:t>
            </a:r>
            <a:r>
              <a:rPr lang="it-IT" sz="2400" dirty="0">
                <a:effectLst/>
              </a:rPr>
              <a:t>, </a:t>
            </a:r>
            <a:r>
              <a:rPr lang="it-IT" sz="2400" b="1" dirty="0">
                <a:effectLst/>
              </a:rPr>
              <a:t>de </a:t>
            </a:r>
            <a:r>
              <a:rPr lang="it-IT" sz="2400" b="1" dirty="0" err="1">
                <a:effectLst/>
              </a:rPr>
              <a:t>discrimination</a:t>
            </a:r>
            <a:r>
              <a:rPr lang="it-IT" sz="2400" b="1" dirty="0">
                <a:effectLst/>
              </a:rPr>
              <a:t> </a:t>
            </a:r>
            <a:r>
              <a:rPr lang="it-IT" sz="2400" dirty="0" err="1">
                <a:effectLst/>
              </a:rPr>
              <a:t>envers</a:t>
            </a:r>
            <a:r>
              <a:rPr lang="it-IT" sz="2400" dirty="0">
                <a:effectLst/>
              </a:rPr>
              <a:t> </a:t>
            </a:r>
            <a:r>
              <a:rPr lang="it-IT" sz="2400" dirty="0" err="1">
                <a:effectLst/>
              </a:rPr>
              <a:t>les</a:t>
            </a:r>
            <a:r>
              <a:rPr lang="it-IT" sz="2400" dirty="0">
                <a:effectLst/>
              </a:rPr>
              <a:t> </a:t>
            </a:r>
            <a:r>
              <a:rPr lang="it-IT" sz="2400" dirty="0" err="1">
                <a:effectLst/>
              </a:rPr>
              <a:t>personnes</a:t>
            </a:r>
            <a:r>
              <a:rPr lang="it-IT" sz="2400" dirty="0">
                <a:effectLst/>
              </a:rPr>
              <a:t> </a:t>
            </a:r>
            <a:r>
              <a:rPr lang="it-IT" sz="2400" dirty="0" err="1">
                <a:effectLst/>
              </a:rPr>
              <a:t>séropositives</a:t>
            </a:r>
            <a:r>
              <a:rPr lang="it-IT" sz="2400" dirty="0">
                <a:effectLst/>
              </a:rPr>
              <a:t>. ▫ </a:t>
            </a:r>
            <a:r>
              <a:rPr lang="it-IT" sz="2400" dirty="0" err="1">
                <a:effectLst/>
              </a:rPr>
              <a:t>Adj</a:t>
            </a:r>
            <a:r>
              <a:rPr lang="it-IT" sz="2400" dirty="0">
                <a:effectLst/>
              </a:rPr>
              <a:t>. et n. (2008) </a:t>
            </a:r>
            <a:r>
              <a:rPr lang="it-IT" sz="2400" dirty="0" err="1">
                <a:effectLst/>
              </a:rPr>
              <a:t>sérophobe</a:t>
            </a:r>
            <a:r>
              <a:rPr lang="it-IT" sz="2400" dirty="0">
                <a:effectLst/>
              </a:rPr>
              <a:t>.</a:t>
            </a:r>
          </a:p>
          <a:p>
            <a:r>
              <a:rPr lang="it-IT" sz="2400" dirty="0">
                <a:effectLst/>
              </a:rPr>
              <a:t>© 2020 </a:t>
            </a:r>
            <a:r>
              <a:rPr lang="it-IT" sz="2400" dirty="0" err="1">
                <a:effectLst/>
              </a:rPr>
              <a:t>Dictionnaires</a:t>
            </a:r>
            <a:r>
              <a:rPr lang="it-IT" sz="2400" dirty="0">
                <a:effectLst/>
              </a:rPr>
              <a:t> Le Robert - Le Petit Robert de la langue </a:t>
            </a:r>
            <a:r>
              <a:rPr lang="it-IT" sz="2400" dirty="0" err="1">
                <a:effectLst/>
              </a:rPr>
              <a:t>française</a:t>
            </a:r>
            <a:endParaRPr lang="it-IT" sz="2400" dirty="0">
              <a:effectLst/>
            </a:endParaRPr>
          </a:p>
          <a:p>
            <a:endParaRPr lang="fr-CA" sz="2400" dirty="0"/>
          </a:p>
        </p:txBody>
      </p:sp>
    </p:spTree>
    <p:extLst>
      <p:ext uri="{BB962C8B-B14F-4D97-AF65-F5344CB8AC3E}">
        <p14:creationId xmlns:p14="http://schemas.microsoft.com/office/powerpoint/2010/main" val="37882119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glottophobie</a:t>
            </a:r>
            <a:r>
              <a:rPr lang="it-IT" sz="2800" dirty="0"/>
              <a:t/>
            </a:r>
            <a:br>
              <a:rPr lang="it-IT" sz="2800" dirty="0"/>
            </a:br>
            <a:r>
              <a:rPr lang="it-IT" sz="2800" dirty="0"/>
              <a:t>nouvelle entrée </a:t>
            </a:r>
            <a:r>
              <a:rPr lang="it-IT" sz="2800" dirty="0" err="1"/>
              <a:t>du</a:t>
            </a:r>
            <a:r>
              <a:rPr lang="it-IT" sz="2800" dirty="0"/>
              <a:t> PR2022</a:t>
            </a:r>
            <a:br>
              <a:rPr lang="it-IT" sz="2800" dirty="0"/>
            </a:br>
            <a:endParaRPr lang="fr-CA" sz="2800" dirty="0"/>
          </a:p>
        </p:txBody>
      </p:sp>
      <p:sp>
        <p:nvSpPr>
          <p:cNvPr id="3" name="Segnaposto contenuto 2"/>
          <p:cNvSpPr>
            <a:spLocks noGrp="1"/>
          </p:cNvSpPr>
          <p:nvPr>
            <p:ph idx="1"/>
          </p:nvPr>
        </p:nvSpPr>
        <p:spPr/>
        <p:txBody>
          <a:bodyPr>
            <a:normAutofit/>
          </a:bodyPr>
          <a:lstStyle/>
          <a:p>
            <a:r>
              <a:rPr lang="it-IT" sz="2400" dirty="0" err="1"/>
              <a:t>glottophobie</a:t>
            </a:r>
            <a:r>
              <a:rPr lang="it-IT" sz="2400" dirty="0"/>
              <a:t> [</a:t>
            </a:r>
            <a:r>
              <a:rPr lang="it-IT" sz="2400" dirty="0" err="1"/>
              <a:t>glɔtɔfɔbi</a:t>
            </a:r>
            <a:r>
              <a:rPr lang="it-IT" sz="2400" dirty="0"/>
              <a:t>] </a:t>
            </a:r>
            <a:r>
              <a:rPr lang="it-IT" sz="2400" dirty="0" err="1"/>
              <a:t>nom</a:t>
            </a:r>
            <a:r>
              <a:rPr lang="it-IT" sz="2400" dirty="0"/>
              <a:t> </a:t>
            </a:r>
            <a:r>
              <a:rPr lang="it-IT" sz="2400" dirty="0" err="1"/>
              <a:t>féminin</a:t>
            </a:r>
            <a:r>
              <a:rPr lang="it-IT" sz="2400" dirty="0"/>
              <a:t> </a:t>
            </a:r>
            <a:r>
              <a:rPr lang="it-IT" sz="2400" dirty="0" err="1"/>
              <a:t>étym</a:t>
            </a:r>
            <a:r>
              <a:rPr lang="it-IT" sz="2400" dirty="0"/>
              <a:t>. 1999 ◊ </a:t>
            </a:r>
            <a:r>
              <a:rPr lang="it-IT" sz="2400" dirty="0" err="1"/>
              <a:t>du</a:t>
            </a:r>
            <a:r>
              <a:rPr lang="it-IT" sz="2400" dirty="0"/>
              <a:t> </a:t>
            </a:r>
            <a:r>
              <a:rPr lang="it-IT" sz="2400" dirty="0" err="1"/>
              <a:t>grec</a:t>
            </a:r>
            <a:r>
              <a:rPr lang="it-IT" sz="2400" dirty="0"/>
              <a:t> </a:t>
            </a:r>
            <a:r>
              <a:rPr lang="it-IT" sz="2400" i="1" dirty="0" err="1"/>
              <a:t>glôtta</a:t>
            </a:r>
            <a:r>
              <a:rPr lang="it-IT" sz="2400" dirty="0"/>
              <a:t> « langue » et </a:t>
            </a:r>
            <a:r>
              <a:rPr lang="it-IT" sz="2400" i="1" dirty="0"/>
              <a:t>-</a:t>
            </a:r>
            <a:r>
              <a:rPr lang="it-IT" sz="2400" i="1" dirty="0" err="1"/>
              <a:t>phobie</a:t>
            </a:r>
            <a:r>
              <a:rPr lang="it-IT" sz="2400" dirty="0"/>
              <a:t> </a:t>
            </a:r>
            <a:r>
              <a:rPr lang="it-IT" sz="2400" dirty="0" err="1"/>
              <a:t>Famille</a:t>
            </a:r>
            <a:r>
              <a:rPr lang="it-IT" sz="2400" dirty="0"/>
              <a:t> </a:t>
            </a:r>
            <a:r>
              <a:rPr lang="it-IT" sz="2400" dirty="0" err="1"/>
              <a:t>étymologique</a:t>
            </a:r>
            <a:r>
              <a:rPr lang="it-IT" sz="2400" dirty="0"/>
              <a:t> ⇨  langue.</a:t>
            </a:r>
          </a:p>
          <a:p>
            <a:r>
              <a:rPr lang="it-IT" sz="2400" dirty="0"/>
              <a:t>❖</a:t>
            </a:r>
          </a:p>
          <a:p>
            <a:r>
              <a:rPr lang="it-IT" sz="2400" dirty="0"/>
              <a:t>■ </a:t>
            </a:r>
            <a:r>
              <a:rPr lang="it-IT" sz="2400" dirty="0" err="1"/>
              <a:t>Didact</a:t>
            </a:r>
            <a:r>
              <a:rPr lang="it-IT" sz="2400" dirty="0"/>
              <a:t>. </a:t>
            </a:r>
            <a:r>
              <a:rPr lang="it-IT" sz="2400" b="1" dirty="0" err="1"/>
              <a:t>Discrimination</a:t>
            </a:r>
            <a:r>
              <a:rPr lang="it-IT" sz="2400" dirty="0"/>
              <a:t> </a:t>
            </a:r>
            <a:r>
              <a:rPr lang="it-IT" sz="2400" dirty="0" err="1"/>
              <a:t>basée</a:t>
            </a:r>
            <a:r>
              <a:rPr lang="it-IT" sz="2400" dirty="0"/>
              <a:t> </a:t>
            </a:r>
            <a:r>
              <a:rPr lang="it-IT" sz="2400" dirty="0" err="1"/>
              <a:t>sur</a:t>
            </a:r>
            <a:r>
              <a:rPr lang="it-IT" sz="2400" dirty="0"/>
              <a:t> </a:t>
            </a:r>
            <a:r>
              <a:rPr lang="it-IT" sz="2400" dirty="0" err="1"/>
              <a:t>certains</a:t>
            </a:r>
            <a:r>
              <a:rPr lang="it-IT" sz="2400" dirty="0"/>
              <a:t> traits </a:t>
            </a:r>
            <a:r>
              <a:rPr lang="it-IT" sz="2400" dirty="0" err="1"/>
              <a:t>linguistiques</a:t>
            </a:r>
            <a:r>
              <a:rPr lang="it-IT" sz="2400" dirty="0"/>
              <a:t>, </a:t>
            </a:r>
            <a:r>
              <a:rPr lang="it-IT" sz="2400" dirty="0" err="1"/>
              <a:t>notamment</a:t>
            </a:r>
            <a:r>
              <a:rPr lang="it-IT" sz="2400" dirty="0"/>
              <a:t> </a:t>
            </a:r>
            <a:r>
              <a:rPr lang="it-IT" sz="2400" dirty="0" err="1"/>
              <a:t>les</a:t>
            </a:r>
            <a:r>
              <a:rPr lang="it-IT" sz="2400" dirty="0"/>
              <a:t> </a:t>
            </a:r>
            <a:r>
              <a:rPr lang="it-IT" sz="2400" dirty="0" err="1"/>
              <a:t>accents</a:t>
            </a:r>
            <a:r>
              <a:rPr lang="it-IT" sz="2400"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33961996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(vu en 1° année)</a:t>
            </a:r>
          </a:p>
        </p:txBody>
      </p:sp>
      <p:sp>
        <p:nvSpPr>
          <p:cNvPr id="3" name="Segnaposto contenuto 2"/>
          <p:cNvSpPr>
            <a:spLocks noGrp="1"/>
          </p:cNvSpPr>
          <p:nvPr>
            <p:ph idx="1"/>
          </p:nvPr>
        </p:nvSpPr>
        <p:spPr/>
        <p:txBody>
          <a:bodyPr>
            <a:normAutofit/>
          </a:bodyPr>
          <a:lstStyle/>
          <a:p>
            <a:pPr algn="just"/>
            <a:r>
              <a:rPr lang="fr-FR" sz="2400" i="1" dirty="0"/>
              <a:t>« Le mépris, la haine, l’agression, le rejet, l’exclusion, de personnes, </a:t>
            </a:r>
            <a:r>
              <a:rPr lang="fr-FR" sz="2400" b="1" i="1" dirty="0"/>
              <a:t>discrimination négative </a:t>
            </a:r>
            <a:r>
              <a:rPr lang="fr-FR" sz="2400" i="1" dirty="0"/>
              <a:t>effectivement ou prétendument fondés sur le fait de considérer </a:t>
            </a:r>
            <a:r>
              <a:rPr lang="fr-FR" sz="2400" b="1" i="1" dirty="0"/>
              <a:t>incorrectes, inférieures, mauvaises certaines formes linguistiques </a:t>
            </a:r>
            <a:r>
              <a:rPr lang="fr-FR" sz="2400" i="1" dirty="0"/>
              <a:t>(perçues comme des langues, des dialectes ou des usages de langues) usitées par ces personnes, en général en focalisant sur les formes linguistiques (et sans toujours avoir pleinement conscience de l’ampleur des effets produits sur les personnes). » </a:t>
            </a:r>
            <a:r>
              <a:rPr lang="it-IT" sz="2400" dirty="0"/>
              <a:t>Philippe </a:t>
            </a:r>
            <a:r>
              <a:rPr lang="it-IT" sz="2400" dirty="0" err="1"/>
              <a:t>Blanchet</a:t>
            </a:r>
            <a:r>
              <a:rPr lang="it-IT" sz="2400" dirty="0"/>
              <a:t>, </a:t>
            </a:r>
            <a:r>
              <a:rPr lang="it-IT" sz="2400" i="1" dirty="0" err="1"/>
              <a:t>Discriminations</a:t>
            </a:r>
            <a:r>
              <a:rPr lang="it-IT" sz="2400" i="1" dirty="0"/>
              <a:t> : </a:t>
            </a:r>
            <a:r>
              <a:rPr lang="it-IT" sz="2400" i="1" dirty="0" err="1"/>
              <a:t>combattre</a:t>
            </a:r>
            <a:r>
              <a:rPr lang="it-IT" sz="2400" i="1" dirty="0"/>
              <a:t> la </a:t>
            </a:r>
            <a:r>
              <a:rPr lang="it-IT" sz="2400" i="1" dirty="0" err="1"/>
              <a:t>glottophobie</a:t>
            </a:r>
            <a:endParaRPr lang="it-IT" sz="2400" dirty="0"/>
          </a:p>
          <a:p>
            <a:r>
              <a:rPr lang="it-IT" sz="2400" dirty="0"/>
              <a:t>Paris, </a:t>
            </a:r>
            <a:r>
              <a:rPr lang="it-IT" sz="2400" dirty="0" err="1"/>
              <a:t>Éd</a:t>
            </a:r>
            <a:r>
              <a:rPr lang="it-IT" sz="2400" dirty="0"/>
              <a:t>. </a:t>
            </a:r>
            <a:r>
              <a:rPr lang="it-IT" sz="2400" dirty="0" err="1"/>
              <a:t>Textuel</a:t>
            </a:r>
            <a:r>
              <a:rPr lang="it-IT" sz="2400" dirty="0"/>
              <a:t>, </a:t>
            </a:r>
            <a:r>
              <a:rPr lang="it-IT" sz="2400" dirty="0" err="1"/>
              <a:t>coll</a:t>
            </a:r>
            <a:r>
              <a:rPr lang="it-IT" sz="2400" dirty="0"/>
              <a:t>. </a:t>
            </a:r>
            <a:r>
              <a:rPr lang="it-IT" sz="2400" dirty="0" err="1"/>
              <a:t>Petite</a:t>
            </a:r>
            <a:r>
              <a:rPr lang="it-IT" sz="2400" dirty="0"/>
              <a:t> </a:t>
            </a:r>
            <a:r>
              <a:rPr lang="it-IT" sz="2400" dirty="0" err="1"/>
              <a:t>Encyclopédie</a:t>
            </a:r>
            <a:r>
              <a:rPr lang="it-IT" sz="2400" dirty="0"/>
              <a:t> </a:t>
            </a:r>
            <a:r>
              <a:rPr lang="it-IT" sz="2400" dirty="0" err="1"/>
              <a:t>critique</a:t>
            </a:r>
            <a:r>
              <a:rPr lang="it-IT" sz="2400" dirty="0"/>
              <a:t>, 2016, p. 45.</a:t>
            </a:r>
          </a:p>
          <a:p>
            <a:pPr algn="just"/>
            <a:endParaRPr lang="it-IT" sz="2400" dirty="0"/>
          </a:p>
          <a:p>
            <a:endParaRPr lang="fr-CA" sz="2400" dirty="0"/>
          </a:p>
        </p:txBody>
      </p:sp>
    </p:spTree>
    <p:extLst>
      <p:ext uri="{BB962C8B-B14F-4D97-AF65-F5344CB8AC3E}">
        <p14:creationId xmlns:p14="http://schemas.microsoft.com/office/powerpoint/2010/main" val="6910012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a:t>Dictionnaires</a:t>
            </a:r>
            <a:r>
              <a:rPr lang="it-IT" sz="2800" dirty="0"/>
              <a:t> et Culture</a:t>
            </a:r>
            <a:br>
              <a:rPr lang="it-IT" sz="2800" dirty="0"/>
            </a:br>
            <a:endParaRPr lang="it-IT" sz="2800" dirty="0"/>
          </a:p>
        </p:txBody>
      </p:sp>
      <p:sp>
        <p:nvSpPr>
          <p:cNvPr id="3" name="Segnaposto contenuto 2"/>
          <p:cNvSpPr>
            <a:spLocks noGrp="1"/>
          </p:cNvSpPr>
          <p:nvPr>
            <p:ph idx="1"/>
          </p:nvPr>
        </p:nvSpPr>
        <p:spPr/>
        <p:txBody>
          <a:bodyPr>
            <a:normAutofit/>
          </a:bodyPr>
          <a:lstStyle/>
          <a:p>
            <a:pPr marL="0" indent="0" algn="just">
              <a:buNone/>
            </a:pPr>
            <a:r>
              <a:rPr lang="fr-FR" sz="2400" dirty="0"/>
              <a:t> </a:t>
            </a:r>
            <a:r>
              <a:rPr lang="fr-FR" sz="2400" i="1" dirty="0"/>
              <a:t>Peu sensible à cette équivoque, </a:t>
            </a:r>
            <a:r>
              <a:rPr lang="fr-FR" sz="2400" b="1" i="1" dirty="0"/>
              <a:t>le lecteur moyen </a:t>
            </a:r>
            <a:r>
              <a:rPr lang="fr-FR" sz="2400" i="1" dirty="0"/>
              <a:t>qui consulte le dictionnaire, </a:t>
            </a:r>
            <a:r>
              <a:rPr lang="fr-FR" sz="2400" b="1" i="1" dirty="0"/>
              <a:t>s'informe sur les mots</a:t>
            </a:r>
            <a:r>
              <a:rPr lang="fr-FR" sz="2400" i="1" dirty="0"/>
              <a:t>, et interprète sur le plan linguistique les réponses qu'il a trouvées. Les assertions idéologiques qui </a:t>
            </a:r>
            <a:r>
              <a:rPr lang="fr-FR" sz="2400" b="1" i="1" dirty="0"/>
              <a:t>sous-tendent le discours</a:t>
            </a:r>
            <a:r>
              <a:rPr lang="fr-FR" sz="2400" i="1" dirty="0"/>
              <a:t> sur la langue sont donc, à première lecture, inapparentes. C'est bien là une marque du fonctionnement du </a:t>
            </a:r>
            <a:r>
              <a:rPr lang="fr-FR" sz="2400" b="1" i="1" dirty="0"/>
              <a:t>discours idéologique </a:t>
            </a:r>
            <a:r>
              <a:rPr lang="fr-FR" sz="2400" i="1" dirty="0"/>
              <a:t>que d'œuvrer à couvert. Le texte du dictionnaire est ainsi un texte faussement naturel, </a:t>
            </a:r>
            <a:r>
              <a:rPr lang="fr-FR" sz="2400" b="1" i="1" dirty="0"/>
              <a:t>l'innocence de l'opération métalinguistique y dissimule les traces de l'idéologie.</a:t>
            </a:r>
            <a:endParaRPr lang="it-IT" sz="2400" b="1" dirty="0"/>
          </a:p>
          <a:p>
            <a:pPr marL="457200" indent="-457200">
              <a:buAutoNum type="alphaUcPeriod"/>
            </a:pPr>
            <a:r>
              <a:rPr lang="fr-FR" sz="2000" dirty="0"/>
              <a:t>Lehmann, « Le féminin dans Le Petit Larousse Illustré de 1906 à nos jours. Etude du discours des renvois »</a:t>
            </a:r>
            <a:r>
              <a:rPr lang="fr-FR" sz="2000" i="1" dirty="0"/>
              <a:t>, Discours et Idéologie, </a:t>
            </a:r>
            <a:r>
              <a:rPr lang="fr-FR" sz="2000" dirty="0"/>
              <a:t>Paris, PUF, 1980</a:t>
            </a:r>
            <a:r>
              <a:rPr lang="fr-FR" sz="2000" i="1" dirty="0"/>
              <a:t>, </a:t>
            </a:r>
            <a:r>
              <a:rPr lang="fr-FR" sz="2000" dirty="0"/>
              <a:t>p. 238.</a:t>
            </a:r>
          </a:p>
          <a:p>
            <a:endParaRPr lang="it-IT" sz="2400" dirty="0"/>
          </a:p>
          <a:p>
            <a:r>
              <a:rPr lang="it-IT" sz="2400" dirty="0">
                <a:solidFill>
                  <a:srgbClr val="FF0000"/>
                </a:solidFill>
              </a:rPr>
              <a:t>À </a:t>
            </a:r>
            <a:r>
              <a:rPr lang="it-IT" sz="2400" dirty="0" err="1">
                <a:solidFill>
                  <a:srgbClr val="FF0000"/>
                </a:solidFill>
              </a:rPr>
              <a:t>ajouter</a:t>
            </a:r>
            <a:r>
              <a:rPr lang="it-IT" sz="2400" dirty="0">
                <a:solidFill>
                  <a:srgbClr val="FF0000"/>
                </a:solidFill>
              </a:rPr>
              <a:t> </a:t>
            </a:r>
            <a:r>
              <a:rPr lang="it-IT" sz="2400" dirty="0" err="1">
                <a:solidFill>
                  <a:srgbClr val="FF0000"/>
                </a:solidFill>
              </a:rPr>
              <a:t>les</a:t>
            </a:r>
            <a:r>
              <a:rPr lang="it-IT" sz="2400" dirty="0">
                <a:solidFill>
                  <a:srgbClr val="FF0000"/>
                </a:solidFill>
              </a:rPr>
              <a:t> </a:t>
            </a:r>
            <a:r>
              <a:rPr lang="it-IT" sz="2400" dirty="0" err="1">
                <a:solidFill>
                  <a:srgbClr val="FF0000"/>
                </a:solidFill>
              </a:rPr>
              <a:t>définitions</a:t>
            </a:r>
            <a:r>
              <a:rPr lang="it-IT" sz="2400" dirty="0">
                <a:solidFill>
                  <a:srgbClr val="FF0000"/>
                </a:solidFill>
              </a:rPr>
              <a:t> </a:t>
            </a:r>
            <a:r>
              <a:rPr lang="it-IT" sz="2400" dirty="0" err="1">
                <a:solidFill>
                  <a:srgbClr val="FF0000"/>
                </a:solidFill>
              </a:rPr>
              <a:t>des</a:t>
            </a:r>
            <a:r>
              <a:rPr lang="it-IT" sz="2400" dirty="0">
                <a:solidFill>
                  <a:srgbClr val="FF0000"/>
                </a:solidFill>
              </a:rPr>
              <a:t> femmes en </a:t>
            </a:r>
            <a:r>
              <a:rPr lang="it-IT" sz="2400" dirty="0" err="1">
                <a:solidFill>
                  <a:srgbClr val="FF0000"/>
                </a:solidFill>
              </a:rPr>
              <a:t>diachronie</a:t>
            </a:r>
            <a:r>
              <a:rPr lang="it-IT" sz="2400" dirty="0">
                <a:solidFill>
                  <a:srgbClr val="FF0000"/>
                </a:solidFill>
              </a:rPr>
              <a:t>  (1 </a:t>
            </a:r>
            <a:r>
              <a:rPr lang="it-IT" sz="2400" dirty="0" err="1">
                <a:solidFill>
                  <a:srgbClr val="FF0000"/>
                </a:solidFill>
              </a:rPr>
              <a:t>cours</a:t>
            </a:r>
            <a:r>
              <a:rPr lang="it-IT" sz="2400" dirty="0">
                <a:solidFill>
                  <a:srgbClr val="FF0000"/>
                </a:solidFill>
              </a:rPr>
              <a:t>)</a:t>
            </a:r>
          </a:p>
        </p:txBody>
      </p:sp>
    </p:spTree>
    <p:extLst>
      <p:ext uri="{BB962C8B-B14F-4D97-AF65-F5344CB8AC3E}">
        <p14:creationId xmlns:p14="http://schemas.microsoft.com/office/powerpoint/2010/main" val="19357008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rtlCol="0">
            <a:normAutofit/>
          </a:bodyPr>
          <a:lstStyle/>
          <a:p>
            <a:pPr>
              <a:defRPr/>
            </a:pPr>
            <a:r>
              <a:rPr lang="fr-FR" sz="2800" i="1" dirty="0"/>
              <a:t>Femme</a:t>
            </a:r>
            <a:r>
              <a:rPr lang="fr-FR" sz="2800" dirty="0"/>
              <a:t/>
            </a:r>
            <a:br>
              <a:rPr lang="fr-FR" sz="2800" dirty="0"/>
            </a:br>
            <a:r>
              <a:rPr lang="fr-FR" sz="2800" dirty="0"/>
              <a:t>Définitions des premiers dictionnaires de langue française et aujourd’hui</a:t>
            </a:r>
          </a:p>
        </p:txBody>
      </p:sp>
      <p:sp>
        <p:nvSpPr>
          <p:cNvPr id="72706" name="Rectangle 3"/>
          <p:cNvSpPr>
            <a:spLocks noGrp="1" noChangeArrowheads="1"/>
          </p:cNvSpPr>
          <p:nvPr>
            <p:ph type="body" idx="1"/>
          </p:nvPr>
        </p:nvSpPr>
        <p:spPr/>
        <p:txBody>
          <a:bodyPr>
            <a:normAutofit lnSpcReduction="10000"/>
          </a:bodyPr>
          <a:lstStyle/>
          <a:p>
            <a:pPr eaLnBrk="1" hangingPunct="1">
              <a:lnSpc>
                <a:spcPct val="90000"/>
              </a:lnSpc>
            </a:pPr>
            <a:r>
              <a:rPr lang="fr-FR" sz="2000" u="sng" dirty="0"/>
              <a:t>Richelet 1680</a:t>
            </a:r>
          </a:p>
          <a:p>
            <a:pPr eaLnBrk="1" hangingPunct="1">
              <a:lnSpc>
                <a:spcPct val="90000"/>
              </a:lnSpc>
            </a:pPr>
            <a:r>
              <a:rPr lang="fr-FR" sz="2000" dirty="0"/>
              <a:t>Créature raisonnable faite de la main de Dieu pour tenir compagnie à l’homme</a:t>
            </a:r>
          </a:p>
          <a:p>
            <a:pPr eaLnBrk="1" hangingPunct="1">
              <a:lnSpc>
                <a:spcPct val="90000"/>
              </a:lnSpc>
            </a:pPr>
            <a:r>
              <a:rPr lang="fr-FR" sz="2000" u="sng" dirty="0"/>
              <a:t>Furetière 1690</a:t>
            </a:r>
          </a:p>
          <a:p>
            <a:pPr eaLnBrk="1" hangingPunct="1">
              <a:lnSpc>
                <a:spcPct val="90000"/>
              </a:lnSpc>
            </a:pPr>
            <a:r>
              <a:rPr lang="fr-FR" sz="2000" dirty="0"/>
              <a:t>Celle qui conçoit et qui porte les enfants dans son ventre</a:t>
            </a:r>
          </a:p>
          <a:p>
            <a:pPr eaLnBrk="1" hangingPunct="1">
              <a:lnSpc>
                <a:spcPct val="90000"/>
              </a:lnSpc>
            </a:pPr>
            <a:r>
              <a:rPr lang="fr-FR" sz="2000" u="sng" dirty="0"/>
              <a:t>Dictionnaire de l’Académie 1694</a:t>
            </a:r>
          </a:p>
          <a:p>
            <a:pPr eaLnBrk="1" hangingPunct="1">
              <a:lnSpc>
                <a:spcPct val="90000"/>
              </a:lnSpc>
            </a:pPr>
            <a:r>
              <a:rPr lang="fr-FR" sz="2000" dirty="0"/>
              <a:t>La femelle de l’homme</a:t>
            </a:r>
          </a:p>
          <a:p>
            <a:pPr eaLnBrk="1" hangingPunct="1">
              <a:lnSpc>
                <a:spcPct val="90000"/>
              </a:lnSpc>
            </a:pPr>
            <a:r>
              <a:rPr lang="fr-FR" sz="2000" dirty="0"/>
              <a:t>Femelle: Animal destiné par la nature à concevoir et à produire son semblable par la conjonction avec le m</a:t>
            </a:r>
            <a:r>
              <a:rPr lang="en-US" sz="2000" dirty="0" err="1"/>
              <a:t>âle</a:t>
            </a:r>
            <a:endParaRPr lang="en-US" sz="2000" dirty="0"/>
          </a:p>
          <a:p>
            <a:pPr>
              <a:lnSpc>
                <a:spcPct val="90000"/>
              </a:lnSpc>
            </a:pPr>
            <a:r>
              <a:rPr lang="it-IT" sz="2000" dirty="0"/>
              <a:t>© 2022 </a:t>
            </a:r>
            <a:r>
              <a:rPr lang="it-IT" sz="2000" u="sng" dirty="0" err="1"/>
              <a:t>Dictionnaires</a:t>
            </a:r>
            <a:r>
              <a:rPr lang="it-IT" sz="2000" u="sng" dirty="0"/>
              <a:t> Le Robert </a:t>
            </a:r>
            <a:endParaRPr lang="en-US" sz="2000" u="sng" dirty="0"/>
          </a:p>
          <a:p>
            <a:r>
              <a:rPr lang="it-IT" sz="2000" dirty="0"/>
              <a:t>1  </a:t>
            </a:r>
            <a:r>
              <a:rPr lang="it-IT" sz="2000" dirty="0" err="1"/>
              <a:t>Être</a:t>
            </a:r>
            <a:r>
              <a:rPr lang="it-IT" sz="2000" dirty="0"/>
              <a:t> </a:t>
            </a:r>
            <a:r>
              <a:rPr lang="it-IT" sz="2000" dirty="0" err="1"/>
              <a:t>humain</a:t>
            </a:r>
            <a:r>
              <a:rPr lang="it-IT" sz="2000" dirty="0"/>
              <a:t> de </a:t>
            </a:r>
            <a:r>
              <a:rPr lang="it-IT" sz="2000" dirty="0" err="1"/>
              <a:t>sexe</a:t>
            </a:r>
            <a:r>
              <a:rPr lang="it-IT" sz="2000" dirty="0"/>
              <a:t> </a:t>
            </a:r>
            <a:r>
              <a:rPr lang="it-IT" sz="2000" dirty="0" err="1"/>
              <a:t>féminin</a:t>
            </a:r>
            <a:r>
              <a:rPr lang="it-IT" sz="2000" dirty="0"/>
              <a:t> </a:t>
            </a:r>
            <a:r>
              <a:rPr lang="it-IT" sz="2000" dirty="0" err="1"/>
              <a:t>lorsque</a:t>
            </a:r>
            <a:r>
              <a:rPr lang="it-IT" sz="2000" dirty="0"/>
              <a:t> son </a:t>
            </a:r>
            <a:r>
              <a:rPr lang="it-IT" sz="2000" dirty="0" err="1"/>
              <a:t>âge</a:t>
            </a:r>
            <a:r>
              <a:rPr lang="it-IT" sz="2000" dirty="0"/>
              <a:t> </a:t>
            </a:r>
            <a:r>
              <a:rPr lang="it-IT" sz="2000" dirty="0" err="1"/>
              <a:t>permet</a:t>
            </a:r>
            <a:r>
              <a:rPr lang="it-IT" sz="2000" dirty="0"/>
              <a:t> d'</a:t>
            </a:r>
            <a:r>
              <a:rPr lang="it-IT" sz="2000" dirty="0" err="1"/>
              <a:t>envisager</a:t>
            </a:r>
            <a:r>
              <a:rPr lang="it-IT" sz="2000" dirty="0"/>
              <a:t> sa </a:t>
            </a:r>
            <a:r>
              <a:rPr lang="it-IT" sz="2000" dirty="0" err="1"/>
              <a:t>sexualité</a:t>
            </a:r>
            <a:r>
              <a:rPr lang="it-IT" sz="2000" dirty="0"/>
              <a:t> (par </a:t>
            </a:r>
            <a:r>
              <a:rPr lang="it-IT" sz="2000" dirty="0" err="1"/>
              <a:t>oppos</a:t>
            </a:r>
            <a:r>
              <a:rPr lang="it-IT" sz="2000" dirty="0"/>
              <a:t>. à </a:t>
            </a:r>
            <a:r>
              <a:rPr lang="it-IT" sz="2000" i="1" dirty="0"/>
              <a:t>enfant</a:t>
            </a:r>
            <a:r>
              <a:rPr lang="it-IT" sz="2000" dirty="0"/>
              <a:t>), et, le plus </a:t>
            </a:r>
            <a:r>
              <a:rPr lang="it-IT" sz="2000" dirty="0" err="1"/>
              <a:t>souvent</a:t>
            </a:r>
            <a:r>
              <a:rPr lang="it-IT" sz="2000" dirty="0"/>
              <a:t>, </a:t>
            </a:r>
            <a:r>
              <a:rPr lang="it-IT" sz="2000" dirty="0" err="1"/>
              <a:t>après</a:t>
            </a:r>
            <a:r>
              <a:rPr lang="it-IT" sz="2000" dirty="0"/>
              <a:t> la </a:t>
            </a:r>
            <a:r>
              <a:rPr lang="it-IT" sz="2000" dirty="0" err="1"/>
              <a:t>nubilité</a:t>
            </a:r>
            <a:r>
              <a:rPr lang="it-IT" sz="2000" dirty="0"/>
              <a:t> et à l'</a:t>
            </a:r>
            <a:r>
              <a:rPr lang="it-IT" sz="2000" dirty="0" err="1"/>
              <a:t>âge</a:t>
            </a:r>
            <a:r>
              <a:rPr lang="it-IT" sz="2000" dirty="0"/>
              <a:t> adulte, </a:t>
            </a:r>
            <a:r>
              <a:rPr lang="it-IT" sz="2000" dirty="0" err="1"/>
              <a:t>sociologiquement</a:t>
            </a:r>
            <a:r>
              <a:rPr lang="it-IT" sz="2000" dirty="0"/>
              <a:t> </a:t>
            </a:r>
            <a:r>
              <a:rPr lang="it-IT" sz="2000" dirty="0" err="1"/>
              <a:t>lié</a:t>
            </a:r>
            <a:r>
              <a:rPr lang="it-IT" sz="2000" dirty="0"/>
              <a:t> à l'</a:t>
            </a:r>
            <a:r>
              <a:rPr lang="it-IT" sz="2000" dirty="0" err="1"/>
              <a:t>âge</a:t>
            </a:r>
            <a:r>
              <a:rPr lang="it-IT" sz="2000" dirty="0"/>
              <a:t> </a:t>
            </a:r>
            <a:r>
              <a:rPr lang="it-IT" sz="2000" dirty="0" err="1"/>
              <a:t>où</a:t>
            </a:r>
            <a:r>
              <a:rPr lang="it-IT" sz="2000" dirty="0"/>
              <a:t> le </a:t>
            </a:r>
            <a:r>
              <a:rPr lang="it-IT" sz="2000" dirty="0" err="1"/>
              <a:t>mariage</a:t>
            </a:r>
            <a:r>
              <a:rPr lang="it-IT" sz="2000" dirty="0"/>
              <a:t> est </a:t>
            </a:r>
            <a:r>
              <a:rPr lang="it-IT" sz="2000" dirty="0" err="1"/>
              <a:t>possible</a:t>
            </a:r>
            <a:r>
              <a:rPr lang="it-IT" sz="2000" dirty="0"/>
              <a:t> (par </a:t>
            </a:r>
            <a:r>
              <a:rPr lang="it-IT" sz="2000" dirty="0" err="1"/>
              <a:t>oppos</a:t>
            </a:r>
            <a:r>
              <a:rPr lang="it-IT" sz="2000" dirty="0"/>
              <a:t>. à </a:t>
            </a:r>
            <a:r>
              <a:rPr lang="it-IT" sz="2000" i="1" dirty="0" err="1"/>
              <a:t>fille</a:t>
            </a:r>
            <a:r>
              <a:rPr lang="it-IT" sz="2000" dirty="0"/>
              <a:t>).</a:t>
            </a:r>
          </a:p>
          <a:p>
            <a:pPr eaLnBrk="1" hangingPunct="1">
              <a:lnSpc>
                <a:spcPct val="90000"/>
              </a:lnSpc>
            </a:pPr>
            <a:endParaRPr lang="en-US" sz="2000" dirty="0"/>
          </a:p>
        </p:txBody>
      </p:sp>
    </p:spTree>
    <p:extLst>
      <p:ext uri="{BB962C8B-B14F-4D97-AF65-F5344CB8AC3E}">
        <p14:creationId xmlns:p14="http://schemas.microsoft.com/office/powerpoint/2010/main" val="2345954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Quelle est votre définition de mariage ?</a:t>
            </a:r>
            <a:br>
              <a:rPr lang="fr-CA" sz="2800" dirty="0"/>
            </a:br>
            <a:endParaRPr lang="fr-CA" sz="2800" dirty="0"/>
          </a:p>
        </p:txBody>
      </p:sp>
      <p:sp>
        <p:nvSpPr>
          <p:cNvPr id="3" name="Segnaposto contenuto 2"/>
          <p:cNvSpPr>
            <a:spLocks noGrp="1"/>
          </p:cNvSpPr>
          <p:nvPr>
            <p:ph idx="1"/>
          </p:nvPr>
        </p:nvSpPr>
        <p:spPr/>
        <p:txBody>
          <a:bodyPr>
            <a:normAutofit/>
          </a:bodyPr>
          <a:lstStyle/>
          <a:p>
            <a:r>
              <a:rPr lang="fr-CA" sz="2400" dirty="0"/>
              <a:t>Institution liée à la religion ou </a:t>
            </a:r>
            <a:r>
              <a:rPr lang="fr-CA" sz="2400" dirty="0" smtClean="0"/>
              <a:t>laïque</a:t>
            </a:r>
            <a:endParaRPr lang="fr-CA" sz="2400" dirty="0"/>
          </a:p>
          <a:p>
            <a:r>
              <a:rPr lang="fr-CA" sz="2400" dirty="0"/>
              <a:t>Union entre deux personnes qui sont hétérosexuelles ou pas</a:t>
            </a:r>
          </a:p>
          <a:p>
            <a:r>
              <a:rPr lang="fr-CA" sz="2400" dirty="0"/>
              <a:t>Un contrat (juridique)</a:t>
            </a:r>
          </a:p>
        </p:txBody>
      </p:sp>
    </p:spTree>
    <p:extLst>
      <p:ext uri="{BB962C8B-B14F-4D97-AF65-F5344CB8AC3E}">
        <p14:creationId xmlns:p14="http://schemas.microsoft.com/office/powerpoint/2010/main" val="41377076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Regard comparatif</a:t>
            </a:r>
            <a:br>
              <a:rPr lang="fr-CA" sz="2800" dirty="0"/>
            </a:br>
            <a:r>
              <a:rPr lang="fr-CA" sz="2800" dirty="0"/>
              <a:t>Mariage/</a:t>
            </a:r>
            <a:r>
              <a:rPr lang="fr-CA" sz="2800" dirty="0" err="1"/>
              <a:t>matrimonio</a:t>
            </a:r>
            <a:endParaRPr lang="fr-CA" sz="2800" dirty="0"/>
          </a:p>
        </p:txBody>
      </p:sp>
      <p:sp>
        <p:nvSpPr>
          <p:cNvPr id="3" name="Segnaposto contenuto 2"/>
          <p:cNvSpPr>
            <a:spLocks noGrp="1"/>
          </p:cNvSpPr>
          <p:nvPr>
            <p:ph idx="1"/>
          </p:nvPr>
        </p:nvSpPr>
        <p:spPr/>
        <p:txBody>
          <a:bodyPr>
            <a:normAutofit/>
          </a:bodyPr>
          <a:lstStyle/>
          <a:p>
            <a:pPr algn="just"/>
            <a:r>
              <a:rPr lang="it-IT" sz="2400" dirty="0"/>
              <a:t>Union</a:t>
            </a:r>
            <a:r>
              <a:rPr lang="it-IT" sz="2400" b="1" dirty="0"/>
              <a:t> </a:t>
            </a:r>
            <a:r>
              <a:rPr lang="it-IT" sz="2400" b="1" dirty="0" err="1"/>
              <a:t>légitime</a:t>
            </a:r>
            <a:r>
              <a:rPr lang="it-IT" sz="2400" b="1" dirty="0"/>
              <a:t> </a:t>
            </a:r>
            <a:r>
              <a:rPr lang="it-IT" sz="2400" dirty="0"/>
              <a:t>de </a:t>
            </a:r>
            <a:r>
              <a:rPr lang="it-IT" sz="2400" dirty="0" err="1"/>
              <a:t>deux</a:t>
            </a:r>
            <a:r>
              <a:rPr lang="it-IT" sz="2400" dirty="0"/>
              <a:t> </a:t>
            </a:r>
            <a:r>
              <a:rPr lang="it-IT" sz="2400" dirty="0" err="1"/>
              <a:t>personnes</a:t>
            </a:r>
            <a:r>
              <a:rPr lang="it-IT" sz="2400" dirty="0"/>
              <a:t> </a:t>
            </a:r>
            <a:r>
              <a:rPr lang="it-IT" sz="2400" dirty="0" err="1"/>
              <a:t>dans</a:t>
            </a:r>
            <a:r>
              <a:rPr lang="it-IT" sz="2400" dirty="0"/>
              <a:t> </a:t>
            </a:r>
            <a:r>
              <a:rPr lang="it-IT" sz="2400" dirty="0" err="1"/>
              <a:t>les</a:t>
            </a:r>
            <a:r>
              <a:rPr lang="it-IT" sz="2400" dirty="0"/>
              <a:t> </a:t>
            </a:r>
            <a:r>
              <a:rPr lang="it-IT" sz="2400" dirty="0" err="1"/>
              <a:t>conditions</a:t>
            </a:r>
            <a:r>
              <a:rPr lang="it-IT" sz="2400" dirty="0"/>
              <a:t> </a:t>
            </a:r>
            <a:r>
              <a:rPr lang="it-IT" sz="2400" dirty="0" err="1"/>
              <a:t>prévues</a:t>
            </a:r>
            <a:r>
              <a:rPr lang="it-IT" sz="2400" dirty="0"/>
              <a:t> </a:t>
            </a:r>
            <a:r>
              <a:rPr lang="it-IT" sz="2400" b="1" dirty="0"/>
              <a:t>par la </a:t>
            </a:r>
            <a:r>
              <a:rPr lang="it-IT" sz="2400" b="1" dirty="0" err="1"/>
              <a:t>loi</a:t>
            </a:r>
            <a:r>
              <a:rPr lang="it-IT" sz="2400" b="1" dirty="0"/>
              <a:t>.  </a:t>
            </a:r>
            <a:r>
              <a:rPr lang="it-IT" sz="2400" i="1" dirty="0"/>
              <a:t>Dico Robert en </a:t>
            </a:r>
            <a:r>
              <a:rPr lang="it-IT" sz="2400" i="1" dirty="0" err="1"/>
              <a:t>ligne</a:t>
            </a:r>
            <a:r>
              <a:rPr lang="it-IT" sz="2400" i="1" dirty="0"/>
              <a:t> </a:t>
            </a:r>
            <a:r>
              <a:rPr lang="it-IT" sz="2400" dirty="0" err="1"/>
              <a:t>consulté</a:t>
            </a:r>
            <a:r>
              <a:rPr lang="it-IT" sz="2400" dirty="0"/>
              <a:t> le 21 </a:t>
            </a:r>
            <a:r>
              <a:rPr lang="it-IT" sz="2400" dirty="0" err="1"/>
              <a:t>février</a:t>
            </a:r>
            <a:r>
              <a:rPr lang="it-IT" sz="2400" dirty="0"/>
              <a:t> 2023</a:t>
            </a:r>
          </a:p>
          <a:p>
            <a:pPr algn="just"/>
            <a:r>
              <a:rPr lang="it-IT" sz="2400" dirty="0"/>
              <a:t>1. </a:t>
            </a:r>
            <a:r>
              <a:rPr lang="it-IT" sz="2400" dirty="0" err="1"/>
              <a:t>Acte</a:t>
            </a:r>
            <a:r>
              <a:rPr lang="it-IT" sz="2400" dirty="0"/>
              <a:t> </a:t>
            </a:r>
            <a:r>
              <a:rPr lang="it-IT" sz="2400" dirty="0" err="1"/>
              <a:t>solennel</a:t>
            </a:r>
            <a:r>
              <a:rPr lang="it-IT" sz="2400" dirty="0"/>
              <a:t> par </a:t>
            </a:r>
            <a:r>
              <a:rPr lang="it-IT" sz="2400" dirty="0" err="1"/>
              <a:t>lequel</a:t>
            </a:r>
            <a:r>
              <a:rPr lang="it-IT" sz="2400" dirty="0"/>
              <a:t> un </a:t>
            </a:r>
            <a:r>
              <a:rPr lang="it-IT" sz="2400" b="1" dirty="0" err="1"/>
              <a:t>homme</a:t>
            </a:r>
            <a:r>
              <a:rPr lang="it-IT" sz="2400" b="1" dirty="0"/>
              <a:t> et une femme </a:t>
            </a:r>
            <a:r>
              <a:rPr lang="it-IT" sz="2400" dirty="0"/>
              <a:t>(</a:t>
            </a:r>
            <a:r>
              <a:rPr lang="it-IT" sz="2400" dirty="0" err="1"/>
              <a:t>ou</a:t>
            </a:r>
            <a:r>
              <a:rPr lang="it-IT" sz="2400" dirty="0"/>
              <a:t>, </a:t>
            </a:r>
            <a:r>
              <a:rPr lang="it-IT" sz="2400" dirty="0" err="1"/>
              <a:t>dans</a:t>
            </a:r>
            <a:r>
              <a:rPr lang="it-IT" sz="2400" dirty="0"/>
              <a:t> </a:t>
            </a:r>
            <a:r>
              <a:rPr lang="it-IT" sz="2400" dirty="0" err="1"/>
              <a:t>certains</a:t>
            </a:r>
            <a:r>
              <a:rPr lang="it-IT" sz="2400" dirty="0"/>
              <a:t> </a:t>
            </a:r>
            <a:r>
              <a:rPr lang="it-IT" sz="2400" dirty="0" err="1"/>
              <a:t>pays</a:t>
            </a:r>
            <a:r>
              <a:rPr lang="it-IT" sz="2400" dirty="0"/>
              <a:t>, </a:t>
            </a:r>
            <a:r>
              <a:rPr lang="it-IT" sz="2400" dirty="0" err="1"/>
              <a:t>deux</a:t>
            </a:r>
            <a:r>
              <a:rPr lang="it-IT" sz="2400" dirty="0"/>
              <a:t> </a:t>
            </a:r>
            <a:r>
              <a:rPr lang="it-IT" sz="2400" dirty="0" err="1"/>
              <a:t>personnes</a:t>
            </a:r>
            <a:r>
              <a:rPr lang="it-IT" sz="2400" dirty="0"/>
              <a:t> de </a:t>
            </a:r>
            <a:r>
              <a:rPr lang="it-IT" sz="2400" dirty="0" err="1"/>
              <a:t>même</a:t>
            </a:r>
            <a:r>
              <a:rPr lang="it-IT" sz="2400" dirty="0"/>
              <a:t> </a:t>
            </a:r>
            <a:r>
              <a:rPr lang="it-IT" sz="2400" dirty="0" err="1"/>
              <a:t>sexe</a:t>
            </a:r>
            <a:r>
              <a:rPr lang="it-IT" sz="2400" dirty="0"/>
              <a:t>) </a:t>
            </a:r>
            <a:r>
              <a:rPr lang="it-IT" sz="2400" dirty="0" err="1"/>
              <a:t>établissent</a:t>
            </a:r>
            <a:r>
              <a:rPr lang="it-IT" sz="2400" dirty="0"/>
              <a:t> </a:t>
            </a:r>
            <a:r>
              <a:rPr lang="it-IT" sz="2400" dirty="0" err="1"/>
              <a:t>entre</a:t>
            </a:r>
            <a:r>
              <a:rPr lang="it-IT" sz="2400" dirty="0"/>
              <a:t> </a:t>
            </a:r>
            <a:r>
              <a:rPr lang="it-IT" sz="2400" dirty="0" err="1"/>
              <a:t>eux</a:t>
            </a:r>
            <a:r>
              <a:rPr lang="it-IT" sz="2400" dirty="0"/>
              <a:t> une union dont </a:t>
            </a:r>
            <a:r>
              <a:rPr lang="it-IT" sz="2400" dirty="0" err="1"/>
              <a:t>les</a:t>
            </a:r>
            <a:r>
              <a:rPr lang="it-IT" sz="2400" dirty="0"/>
              <a:t> </a:t>
            </a:r>
            <a:r>
              <a:rPr lang="it-IT" sz="2400" dirty="0" err="1"/>
              <a:t>conditions</a:t>
            </a:r>
            <a:r>
              <a:rPr lang="it-IT" sz="2400" dirty="0"/>
              <a:t>, </a:t>
            </a:r>
            <a:r>
              <a:rPr lang="it-IT" sz="2400" dirty="0" err="1"/>
              <a:t>les</a:t>
            </a:r>
            <a:r>
              <a:rPr lang="it-IT" sz="2400" dirty="0"/>
              <a:t> </a:t>
            </a:r>
            <a:r>
              <a:rPr lang="it-IT" sz="2400" dirty="0" err="1"/>
              <a:t>effets</a:t>
            </a:r>
            <a:r>
              <a:rPr lang="it-IT" sz="2400" dirty="0"/>
              <a:t> et la </a:t>
            </a:r>
            <a:r>
              <a:rPr lang="it-IT" sz="2400" dirty="0" err="1"/>
              <a:t>dissolution</a:t>
            </a:r>
            <a:r>
              <a:rPr lang="it-IT" sz="2400" dirty="0"/>
              <a:t> </a:t>
            </a:r>
            <a:r>
              <a:rPr lang="it-IT" sz="2400" dirty="0" err="1"/>
              <a:t>sont</a:t>
            </a:r>
            <a:r>
              <a:rPr lang="it-IT" sz="2400" dirty="0"/>
              <a:t> </a:t>
            </a:r>
            <a:r>
              <a:rPr lang="it-IT" sz="2400" dirty="0" err="1"/>
              <a:t>régis</a:t>
            </a:r>
            <a:r>
              <a:rPr lang="it-IT" sz="2400" dirty="0"/>
              <a:t> par le Code </a:t>
            </a:r>
            <a:r>
              <a:rPr lang="it-IT" sz="2400" dirty="0" err="1"/>
              <a:t>civil</a:t>
            </a:r>
            <a:r>
              <a:rPr lang="it-IT" sz="2400" dirty="0"/>
              <a:t> </a:t>
            </a:r>
            <a:r>
              <a:rPr lang="it-IT" sz="2400" i="1" dirty="0"/>
              <a:t>(</a:t>
            </a:r>
            <a:r>
              <a:rPr lang="it-IT" sz="2400" i="1" dirty="0" err="1"/>
              <a:t>mariage</a:t>
            </a:r>
            <a:r>
              <a:rPr lang="it-IT" sz="2400" i="1" dirty="0"/>
              <a:t> </a:t>
            </a:r>
            <a:r>
              <a:rPr lang="it-IT" sz="2400" i="1" dirty="0" err="1"/>
              <a:t>civil</a:t>
            </a:r>
            <a:r>
              <a:rPr lang="it-IT" sz="2400" i="1" dirty="0"/>
              <a:t>) </a:t>
            </a:r>
            <a:r>
              <a:rPr lang="it-IT" sz="2400" dirty="0" err="1"/>
              <a:t>ou</a:t>
            </a:r>
            <a:r>
              <a:rPr lang="it-IT" sz="2400" dirty="0"/>
              <a:t> par </a:t>
            </a:r>
            <a:r>
              <a:rPr lang="it-IT" sz="2400" dirty="0" err="1"/>
              <a:t>les</a:t>
            </a:r>
            <a:r>
              <a:rPr lang="it-IT" sz="2400" dirty="0"/>
              <a:t> </a:t>
            </a:r>
            <a:r>
              <a:rPr lang="it-IT" sz="2400" dirty="0" err="1"/>
              <a:t>lois</a:t>
            </a:r>
            <a:r>
              <a:rPr lang="it-IT" sz="2400" dirty="0"/>
              <a:t> </a:t>
            </a:r>
            <a:r>
              <a:rPr lang="it-IT" sz="2400" dirty="0" err="1"/>
              <a:t>religieuses</a:t>
            </a:r>
            <a:r>
              <a:rPr lang="it-IT" sz="2400" dirty="0"/>
              <a:t> </a:t>
            </a:r>
            <a:r>
              <a:rPr lang="it-IT" sz="2400" i="1" dirty="0"/>
              <a:t>(</a:t>
            </a:r>
            <a:r>
              <a:rPr lang="it-IT" sz="2400" i="1" dirty="0" err="1"/>
              <a:t>mariage</a:t>
            </a:r>
            <a:r>
              <a:rPr lang="it-IT" sz="2400" i="1" dirty="0"/>
              <a:t> </a:t>
            </a:r>
            <a:r>
              <a:rPr lang="it-IT" sz="2400" i="1" dirty="0" err="1"/>
              <a:t>religieux</a:t>
            </a:r>
            <a:r>
              <a:rPr lang="it-IT" sz="2400" i="1" dirty="0"/>
              <a:t>) ; </a:t>
            </a:r>
            <a:r>
              <a:rPr lang="it-IT" sz="2400" dirty="0"/>
              <a:t>union </a:t>
            </a:r>
            <a:r>
              <a:rPr lang="it-IT" sz="2400" dirty="0" err="1"/>
              <a:t>ainsi</a:t>
            </a:r>
            <a:r>
              <a:rPr lang="it-IT" sz="2400" dirty="0"/>
              <a:t> </a:t>
            </a:r>
            <a:r>
              <a:rPr lang="it-IT" sz="2400" dirty="0" err="1"/>
              <a:t>établie</a:t>
            </a:r>
            <a:r>
              <a:rPr lang="it-IT" sz="2400" dirty="0"/>
              <a:t>. </a:t>
            </a:r>
            <a:r>
              <a:rPr lang="it-IT" sz="2400" i="1" dirty="0" err="1"/>
              <a:t>Larousse</a:t>
            </a:r>
            <a:r>
              <a:rPr lang="it-IT" sz="2400" dirty="0"/>
              <a:t>, </a:t>
            </a:r>
            <a:r>
              <a:rPr lang="it-IT" sz="2400" dirty="0" err="1"/>
              <a:t>consulté</a:t>
            </a:r>
            <a:r>
              <a:rPr lang="it-IT" sz="2400" dirty="0"/>
              <a:t> le 21 </a:t>
            </a:r>
            <a:r>
              <a:rPr lang="it-IT" sz="2400" dirty="0" err="1"/>
              <a:t>février</a:t>
            </a:r>
            <a:r>
              <a:rPr lang="it-IT" sz="2400" dirty="0"/>
              <a:t> 2023</a:t>
            </a:r>
          </a:p>
          <a:p>
            <a:pPr algn="just">
              <a:lnSpc>
                <a:spcPct val="80000"/>
              </a:lnSpc>
            </a:pPr>
            <a:r>
              <a:rPr lang="fr-FR" sz="2400" dirty="0">
                <a:ea typeface="MS PGothic" charset="0"/>
                <a:cs typeface="MS PGothic" charset="0"/>
              </a:rPr>
              <a:t>DA 9° éd. : Union légitime d’un </a:t>
            </a:r>
            <a:r>
              <a:rPr lang="fr-FR" sz="2400" b="1" dirty="0">
                <a:ea typeface="MS PGothic" charset="0"/>
                <a:cs typeface="MS PGothic" charset="0"/>
              </a:rPr>
              <a:t>homme et d’une femme, </a:t>
            </a:r>
            <a:r>
              <a:rPr lang="fr-FR" sz="2400" dirty="0">
                <a:ea typeface="MS PGothic" charset="0"/>
                <a:cs typeface="MS PGothic" charset="0"/>
              </a:rPr>
              <a:t>formée par l’échange des consentements que recueille publiquement le représentant de l’autorité civile. </a:t>
            </a:r>
          </a:p>
          <a:p>
            <a:pPr algn="just">
              <a:lnSpc>
                <a:spcPct val="80000"/>
              </a:lnSpc>
            </a:pPr>
            <a:endParaRPr lang="fr-FR" sz="2400" dirty="0">
              <a:ea typeface="MS PGothic" charset="0"/>
              <a:cs typeface="MS PGothic" charset="0"/>
            </a:endParaRPr>
          </a:p>
          <a:p>
            <a:pPr algn="just"/>
            <a:endParaRPr lang="fr-CA" sz="2400" dirty="0"/>
          </a:p>
        </p:txBody>
      </p:sp>
    </p:spTree>
    <p:extLst>
      <p:ext uri="{BB962C8B-B14F-4D97-AF65-F5344CB8AC3E}">
        <p14:creationId xmlns:p14="http://schemas.microsoft.com/office/powerpoint/2010/main" val="2814560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Observation</a:t>
            </a:r>
            <a:r>
              <a:rPr lang="it-IT" sz="2800" dirty="0"/>
              <a:t> </a:t>
            </a:r>
            <a:r>
              <a:rPr lang="it-IT" sz="2800" dirty="0" err="1"/>
              <a:t>hebdomadaire</a:t>
            </a:r>
            <a:r>
              <a:rPr lang="it-IT" sz="2800" dirty="0"/>
              <a:t> </a:t>
            </a:r>
            <a:br>
              <a:rPr lang="it-IT" sz="2800" dirty="0"/>
            </a:br>
            <a:r>
              <a:rPr lang="it-IT" sz="2800" b="1" dirty="0"/>
              <a:t>Le CRAN </a:t>
            </a:r>
            <a:br>
              <a:rPr lang="it-IT" sz="2800" b="1" dirty="0"/>
            </a:br>
            <a:r>
              <a:rPr lang="it-IT" sz="2800" b="1" dirty="0"/>
              <a:t>https://www.lecran.org/</a:t>
            </a:r>
            <a:endParaRPr lang="it-IT" sz="2800" dirty="0"/>
          </a:p>
        </p:txBody>
      </p:sp>
      <p:sp>
        <p:nvSpPr>
          <p:cNvPr id="3" name="Segnaposto contenuto 2"/>
          <p:cNvSpPr>
            <a:spLocks noGrp="1"/>
          </p:cNvSpPr>
          <p:nvPr>
            <p:ph idx="1"/>
          </p:nvPr>
        </p:nvSpPr>
        <p:spPr/>
        <p:txBody>
          <a:bodyPr>
            <a:normAutofit/>
          </a:bodyPr>
          <a:lstStyle/>
          <a:p>
            <a:pPr algn="just"/>
            <a:r>
              <a:rPr lang="fr-FR" sz="2400" dirty="0"/>
              <a:t>Le Conseil Représentatif des Associations Noires de France est une </a:t>
            </a:r>
            <a:r>
              <a:rPr lang="fr-FR" sz="2400" b="1" dirty="0"/>
              <a:t>fédération de dizaines d’associations françaises</a:t>
            </a:r>
            <a:r>
              <a:rPr lang="fr-FR" sz="2400" dirty="0"/>
              <a:t>, dont l’objet est de </a:t>
            </a:r>
            <a:r>
              <a:rPr lang="fr-FR" sz="2400" b="1" dirty="0"/>
              <a:t>promouvoir l’égalité des populations noires de France </a:t>
            </a:r>
            <a:r>
              <a:rPr lang="fr-FR" sz="2400" dirty="0"/>
              <a:t>et d’évaluer les discriminations dont elles sont victimes. </a:t>
            </a:r>
            <a:endParaRPr lang="it-IT" sz="2400" dirty="0"/>
          </a:p>
        </p:txBody>
      </p:sp>
    </p:spTree>
    <p:extLst>
      <p:ext uri="{BB962C8B-B14F-4D97-AF65-F5344CB8AC3E}">
        <p14:creationId xmlns:p14="http://schemas.microsoft.com/office/powerpoint/2010/main" val="7811747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69" name="Titolo 1"/>
          <p:cNvSpPr>
            <a:spLocks noGrp="1"/>
          </p:cNvSpPr>
          <p:nvPr>
            <p:ph type="title"/>
          </p:nvPr>
        </p:nvSpPr>
        <p:spPr/>
        <p:txBody>
          <a:bodyPr/>
          <a:lstStyle/>
          <a:p>
            <a:r>
              <a:rPr lang="it-IT" sz="2800" i="1" dirty="0" err="1">
                <a:latin typeface="Arial" charset="0"/>
                <a:ea typeface="MS PGothic" charset="0"/>
              </a:rPr>
              <a:t>Mariage</a:t>
            </a:r>
            <a:r>
              <a:rPr lang="it-IT" sz="2800" i="1" dirty="0">
                <a:latin typeface="Arial" charset="0"/>
                <a:ea typeface="MS PGothic" charset="0"/>
              </a:rPr>
              <a:t> </a:t>
            </a:r>
            <a:endParaRPr lang="it-IT" sz="2800" dirty="0">
              <a:latin typeface="Arial" charset="0"/>
              <a:ea typeface="MS PGothic" charset="0"/>
            </a:endParaRPr>
          </a:p>
        </p:txBody>
      </p:sp>
      <p:sp>
        <p:nvSpPr>
          <p:cNvPr id="442370" name="Segnaposto contenuto 2"/>
          <p:cNvSpPr>
            <a:spLocks noGrp="1"/>
          </p:cNvSpPr>
          <p:nvPr>
            <p:ph idx="1"/>
          </p:nvPr>
        </p:nvSpPr>
        <p:spPr/>
        <p:txBody>
          <a:bodyPr>
            <a:normAutofit/>
          </a:bodyPr>
          <a:lstStyle/>
          <a:p>
            <a:pPr algn="just">
              <a:lnSpc>
                <a:spcPct val="80000"/>
              </a:lnSpc>
            </a:pPr>
            <a:r>
              <a:rPr lang="fr-FR" sz="2400" dirty="0">
                <a:ea typeface="MS PGothic" charset="0"/>
                <a:cs typeface="MS PGothic" charset="0"/>
              </a:rPr>
              <a:t>Le PR enregistre à partir de </a:t>
            </a:r>
            <a:r>
              <a:rPr lang="fr-FR" sz="2400" b="1" dirty="0">
                <a:ea typeface="MS PGothic" charset="0"/>
                <a:cs typeface="MS PGothic" charset="0"/>
              </a:rPr>
              <a:t>1993</a:t>
            </a:r>
            <a:r>
              <a:rPr lang="fr-FR" sz="2400" dirty="0">
                <a:ea typeface="MS PGothic" charset="0"/>
                <a:cs typeface="MS PGothic" charset="0"/>
              </a:rPr>
              <a:t>, bien avant l’approbation de la loi française du mariage pour tous de 2013, la possibilité du mariage homosexuel en définissant le mariage comme :</a:t>
            </a:r>
          </a:p>
          <a:p>
            <a:pPr algn="just">
              <a:lnSpc>
                <a:spcPct val="80000"/>
              </a:lnSpc>
            </a:pPr>
            <a:r>
              <a:rPr lang="fr-FR" sz="2400" dirty="0">
                <a:ea typeface="MS PGothic" charset="0"/>
                <a:cs typeface="MS PGothic" charset="0"/>
              </a:rPr>
              <a:t> « L'institution. Union légitime de </a:t>
            </a:r>
            <a:r>
              <a:rPr lang="fr-FR" sz="2400" b="1" dirty="0">
                <a:ea typeface="MS PGothic" charset="0"/>
                <a:cs typeface="MS PGothic" charset="0"/>
              </a:rPr>
              <a:t>deux personnes </a:t>
            </a:r>
            <a:r>
              <a:rPr lang="fr-FR" sz="2400" dirty="0">
                <a:ea typeface="MS PGothic" charset="0"/>
                <a:cs typeface="MS PGothic" charset="0"/>
              </a:rPr>
              <a:t>dans les conditions prévues par la loi ». </a:t>
            </a:r>
          </a:p>
          <a:p>
            <a:pPr algn="just">
              <a:lnSpc>
                <a:spcPct val="80000"/>
              </a:lnSpc>
            </a:pPr>
            <a:endParaRPr lang="fr-FR" sz="2400" dirty="0">
              <a:ea typeface="MS PGothic" charset="0"/>
              <a:cs typeface="MS PGothic" charset="0"/>
            </a:endParaRPr>
          </a:p>
          <a:p>
            <a:pPr algn="just">
              <a:lnSpc>
                <a:spcPct val="80000"/>
              </a:lnSpc>
            </a:pPr>
            <a:endParaRPr lang="fr-FR" sz="2400" dirty="0">
              <a:latin typeface="Arial" charset="0"/>
              <a:ea typeface="MS PGothic" charset="0"/>
              <a:cs typeface="MS PGothic" charset="0"/>
            </a:endParaRPr>
          </a:p>
          <a:p>
            <a:pPr algn="just" eaLnBrk="1" hangingPunct="1">
              <a:lnSpc>
                <a:spcPct val="80000"/>
              </a:lnSpc>
            </a:pPr>
            <a:endParaRPr lang="it-IT" dirty="0">
              <a:latin typeface="Arial" charset="0"/>
              <a:ea typeface="MS PGothic" charset="0"/>
              <a:cs typeface="MS PGothic" charset="0"/>
            </a:endParaRPr>
          </a:p>
        </p:txBody>
      </p:sp>
    </p:spTree>
    <p:extLst>
      <p:ext uri="{BB962C8B-B14F-4D97-AF65-F5344CB8AC3E}">
        <p14:creationId xmlns:p14="http://schemas.microsoft.com/office/powerpoint/2010/main" val="37140559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a:t>Mariage/Matrimonio</a:t>
            </a:r>
            <a:endParaRPr lang="fr-CA" sz="2800" dirty="0"/>
          </a:p>
        </p:txBody>
      </p:sp>
      <p:sp>
        <p:nvSpPr>
          <p:cNvPr id="3" name="Segnaposto contenuto 2"/>
          <p:cNvSpPr>
            <a:spLocks noGrp="1"/>
          </p:cNvSpPr>
          <p:nvPr>
            <p:ph idx="1"/>
          </p:nvPr>
        </p:nvSpPr>
        <p:spPr/>
        <p:txBody>
          <a:bodyPr>
            <a:normAutofit/>
          </a:bodyPr>
          <a:lstStyle/>
          <a:p>
            <a:pPr algn="just"/>
            <a:r>
              <a:rPr lang="it-IT" sz="2400" dirty="0"/>
              <a:t>1a. unione di un </a:t>
            </a:r>
            <a:r>
              <a:rPr lang="it-IT" sz="2400" b="1" dirty="0"/>
              <a:t>uomo e di una donna </a:t>
            </a:r>
            <a:r>
              <a:rPr lang="it-IT" sz="2400" dirty="0"/>
              <a:t>che si impegnano, davanti a un’autorità civile o ecclesiastica, a </a:t>
            </a:r>
            <a:r>
              <a:rPr lang="it-IT" sz="2400" b="1" dirty="0"/>
              <a:t>una completa comunione di vita </a:t>
            </a:r>
            <a:r>
              <a:rPr lang="it-IT" sz="2400" dirty="0"/>
              <a:t>nel rispetto dei reciproci diritti e doveri. </a:t>
            </a:r>
            <a:r>
              <a:rPr lang="it-IT" sz="2400" i="1" dirty="0"/>
              <a:t>De Mauro </a:t>
            </a:r>
            <a:r>
              <a:rPr lang="it-IT" sz="2400" dirty="0">
                <a:hlinkClick r:id="rId2"/>
              </a:rPr>
              <a:t>https://dizionario.internazionale.it/</a:t>
            </a:r>
            <a:r>
              <a:rPr lang="it-IT" sz="2400" dirty="0"/>
              <a:t>, </a:t>
            </a:r>
            <a:r>
              <a:rPr lang="it-IT" sz="2400" dirty="0" err="1"/>
              <a:t>consulté</a:t>
            </a:r>
            <a:r>
              <a:rPr lang="it-IT" sz="2400" dirty="0"/>
              <a:t> le 21 </a:t>
            </a:r>
            <a:r>
              <a:rPr lang="it-IT" sz="2400" dirty="0" err="1"/>
              <a:t>février</a:t>
            </a:r>
            <a:r>
              <a:rPr lang="it-IT" sz="2400" dirty="0"/>
              <a:t> 2023</a:t>
            </a:r>
          </a:p>
          <a:p>
            <a:pPr algn="just"/>
            <a:r>
              <a:rPr lang="it-IT" sz="2400" dirty="0"/>
              <a:t>matrimonio Unione fisica, morale e legale dell’uomo (marito) e della donna (moglie) in completa comunità di vita, </a:t>
            </a:r>
            <a:r>
              <a:rPr lang="it-IT" sz="2400" b="1" dirty="0"/>
              <a:t>al fine di fondare la famiglia</a:t>
            </a:r>
            <a:r>
              <a:rPr lang="it-IT" sz="2400" dirty="0"/>
              <a:t> </a:t>
            </a:r>
            <a:r>
              <a:rPr lang="it-IT" sz="2400" b="1" dirty="0"/>
              <a:t>e perpetuare la specie</a:t>
            </a:r>
            <a:r>
              <a:rPr lang="it-IT" sz="2400" dirty="0"/>
              <a:t>.</a:t>
            </a:r>
            <a:r>
              <a:rPr lang="it-IT" sz="2400" i="1" dirty="0"/>
              <a:t> Treccani</a:t>
            </a:r>
            <a:r>
              <a:rPr lang="it-IT" sz="2400" dirty="0"/>
              <a:t>, </a:t>
            </a:r>
            <a:r>
              <a:rPr lang="it-IT" sz="2400" dirty="0" err="1"/>
              <a:t>consulté</a:t>
            </a:r>
            <a:r>
              <a:rPr lang="it-IT" sz="2400" dirty="0"/>
              <a:t> le 21 </a:t>
            </a:r>
            <a:r>
              <a:rPr lang="it-IT" sz="2400" dirty="0" err="1"/>
              <a:t>février</a:t>
            </a:r>
            <a:r>
              <a:rPr lang="it-IT" sz="2400" dirty="0"/>
              <a:t> 2023</a:t>
            </a:r>
          </a:p>
          <a:p>
            <a:pPr algn="just"/>
            <a:r>
              <a:rPr lang="it-IT" sz="2400" dirty="0"/>
              <a:t>matrimonio</a:t>
            </a:r>
            <a:br>
              <a:rPr lang="it-IT" sz="2400" dirty="0"/>
            </a:br>
            <a:r>
              <a:rPr lang="it-IT" sz="2400" dirty="0"/>
              <a:t>1 Unione legittima tra </a:t>
            </a:r>
            <a:r>
              <a:rPr lang="it-IT" sz="2400" b="1" dirty="0"/>
              <a:t>un uomo e una donna </a:t>
            </a:r>
            <a:r>
              <a:rPr lang="it-IT" sz="2400" dirty="0"/>
              <a:t>che di fronte a un pubblico ufficiale </a:t>
            </a:r>
            <a:r>
              <a:rPr lang="it-IT" sz="2400" b="1" dirty="0"/>
              <a:t>o</a:t>
            </a:r>
            <a:r>
              <a:rPr lang="it-IT" sz="2400" dirty="0"/>
              <a:t> a un ministro del culto si impegnano a vivere in comunione, </a:t>
            </a:r>
            <a:r>
              <a:rPr lang="it-IT" sz="2400" b="1" dirty="0"/>
              <a:t>e quindi </a:t>
            </a:r>
            <a:r>
              <a:rPr lang="it-IT" sz="2400" dirty="0"/>
              <a:t>a formare una famiglia, procreare figli, allevarli ed educarli Grande Dizionario Hoepli, </a:t>
            </a:r>
            <a:r>
              <a:rPr lang="it-IT" sz="2400" dirty="0" err="1"/>
              <a:t>consulté</a:t>
            </a:r>
            <a:r>
              <a:rPr lang="it-IT" sz="2400" dirty="0"/>
              <a:t> le 21 </a:t>
            </a:r>
            <a:r>
              <a:rPr lang="it-IT" sz="2400" dirty="0" err="1"/>
              <a:t>février</a:t>
            </a:r>
            <a:r>
              <a:rPr lang="it-IT" sz="2400" dirty="0"/>
              <a:t> 2023</a:t>
            </a:r>
          </a:p>
          <a:p>
            <a:endParaRPr lang="fr-CA" sz="2400" dirty="0"/>
          </a:p>
        </p:txBody>
      </p:sp>
    </p:spTree>
    <p:extLst>
      <p:ext uri="{BB962C8B-B14F-4D97-AF65-F5344CB8AC3E}">
        <p14:creationId xmlns:p14="http://schemas.microsoft.com/office/powerpoint/2010/main" val="5130302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Titolo 1"/>
          <p:cNvSpPr>
            <a:spLocks noGrp="1"/>
          </p:cNvSpPr>
          <p:nvPr>
            <p:ph type="title"/>
          </p:nvPr>
        </p:nvSpPr>
        <p:spPr/>
        <p:txBody>
          <a:bodyPr/>
          <a:lstStyle/>
          <a:p>
            <a:r>
              <a:rPr lang="it-IT" altLang="it-IT" sz="2800" dirty="0"/>
              <a:t>Langue, culture, </a:t>
            </a:r>
            <a:r>
              <a:rPr lang="it-IT" altLang="it-IT" sz="2800" dirty="0" err="1"/>
              <a:t>couleurs</a:t>
            </a:r>
            <a:r>
              <a:rPr lang="it-IT" altLang="it-IT" sz="2800" dirty="0"/>
              <a:t/>
            </a:r>
            <a:br>
              <a:rPr lang="it-IT" altLang="it-IT" sz="2800" dirty="0"/>
            </a:br>
            <a:endParaRPr lang="it-IT" altLang="it-IT" sz="2800" dirty="0"/>
          </a:p>
        </p:txBody>
      </p:sp>
      <p:sp>
        <p:nvSpPr>
          <p:cNvPr id="174083" name="Segnaposto contenuto 2"/>
          <p:cNvSpPr>
            <a:spLocks noGrp="1"/>
          </p:cNvSpPr>
          <p:nvPr>
            <p:ph idx="1"/>
          </p:nvPr>
        </p:nvSpPr>
        <p:spPr/>
        <p:txBody>
          <a:bodyPr/>
          <a:lstStyle/>
          <a:p>
            <a:pPr algn="just"/>
            <a:r>
              <a:rPr lang="fr-FR" altLang="it-IT" sz="2400" dirty="0"/>
              <a:t>La couleur est un terrain de confrontation privilégié pour différentes sciences – anthropologie, philosophie, psychologie, linguistique – terrain qui leur permet </a:t>
            </a:r>
            <a:r>
              <a:rPr lang="fr-FR" altLang="it-IT" sz="2400" b="1" dirty="0"/>
              <a:t>d</a:t>
            </a:r>
            <a:r>
              <a:rPr lang="fr-FR" altLang="fr-CA" sz="2400" b="1" dirty="0"/>
              <a:t>’</a:t>
            </a:r>
            <a:r>
              <a:rPr lang="fr-FR" altLang="it-IT" sz="2400" b="1" dirty="0"/>
              <a:t>argumenter leurs diverses conceptions du monde. </a:t>
            </a:r>
            <a:r>
              <a:rPr lang="fr-FR" altLang="it-IT" sz="2400" dirty="0"/>
              <a:t>Au fil du temps, percevoir les couleurs, les catégoriser et les nommer ont toujours provoqué des débats qui ont vu s</a:t>
            </a:r>
            <a:r>
              <a:rPr lang="fr-FR" altLang="fr-CA" sz="2400" dirty="0"/>
              <a:t>’</a:t>
            </a:r>
            <a:r>
              <a:rPr lang="fr-FR" altLang="it-IT" sz="2400" dirty="0"/>
              <a:t>opposer d</a:t>
            </a:r>
            <a:r>
              <a:rPr lang="fr-FR" altLang="fr-CA" sz="2400" dirty="0"/>
              <a:t>’</a:t>
            </a:r>
            <a:r>
              <a:rPr lang="fr-FR" altLang="it-IT" sz="2400" dirty="0"/>
              <a:t>un coté, l</a:t>
            </a:r>
            <a:r>
              <a:rPr lang="fr-FR" altLang="fr-CA" sz="2400" dirty="0"/>
              <a:t>’</a:t>
            </a:r>
            <a:r>
              <a:rPr lang="fr-FR" altLang="it-IT" sz="2400" dirty="0"/>
              <a:t>optique </a:t>
            </a:r>
            <a:r>
              <a:rPr lang="fr-FR" altLang="it-IT" sz="2400" b="1" dirty="0"/>
              <a:t>relativiste/culturaliste </a:t>
            </a:r>
            <a:r>
              <a:rPr lang="fr-FR" altLang="it-IT" sz="2400" dirty="0"/>
              <a:t>et de l</a:t>
            </a:r>
            <a:r>
              <a:rPr lang="fr-FR" altLang="fr-CA" sz="2400" dirty="0"/>
              <a:t>’</a:t>
            </a:r>
            <a:r>
              <a:rPr lang="fr-FR" altLang="it-IT" sz="2400" dirty="0"/>
              <a:t>autre, l</a:t>
            </a:r>
            <a:r>
              <a:rPr lang="fr-FR" altLang="fr-CA" sz="2400" dirty="0"/>
              <a:t>’</a:t>
            </a:r>
            <a:r>
              <a:rPr lang="fr-FR" altLang="it-IT" sz="2400" dirty="0"/>
              <a:t>universaliste/évolutionniste. </a:t>
            </a:r>
          </a:p>
        </p:txBody>
      </p:sp>
    </p:spTree>
    <p:extLst>
      <p:ext uri="{BB962C8B-B14F-4D97-AF65-F5344CB8AC3E}">
        <p14:creationId xmlns:p14="http://schemas.microsoft.com/office/powerpoint/2010/main" val="28534838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3AFD16FA-423C-457A-9F30-0B64C1F48EA5}"/>
              </a:ext>
            </a:extLst>
          </p:cNvPr>
          <p:cNvSpPr>
            <a:spLocks noGrp="1"/>
          </p:cNvSpPr>
          <p:nvPr>
            <p:ph type="title"/>
          </p:nvPr>
        </p:nvSpPr>
        <p:spPr/>
        <p:txBody>
          <a:bodyPr>
            <a:normAutofit/>
          </a:bodyPr>
          <a:lstStyle/>
          <a:p>
            <a:r>
              <a:rPr lang="it-IT" sz="2100" dirty="0" err="1"/>
              <a:t>Quelles</a:t>
            </a:r>
            <a:r>
              <a:rPr lang="it-IT" sz="2100" dirty="0"/>
              <a:t> </a:t>
            </a:r>
            <a:r>
              <a:rPr lang="it-IT" sz="2100" dirty="0" err="1"/>
              <a:t>sont</a:t>
            </a:r>
            <a:r>
              <a:rPr lang="it-IT" sz="2100" dirty="0"/>
              <a:t> </a:t>
            </a:r>
            <a:r>
              <a:rPr lang="it-IT" sz="2100" dirty="0" err="1"/>
              <a:t>vos</a:t>
            </a:r>
            <a:r>
              <a:rPr lang="it-IT" sz="2100" dirty="0"/>
              <a:t> </a:t>
            </a:r>
            <a:r>
              <a:rPr lang="it-IT" sz="2100" dirty="0" err="1"/>
              <a:t>couleurs</a:t>
            </a:r>
            <a:r>
              <a:rPr lang="it-IT" sz="2100" dirty="0"/>
              <a:t> </a:t>
            </a:r>
            <a:r>
              <a:rPr lang="it-IT" sz="2100" dirty="0" err="1"/>
              <a:t>préférées</a:t>
            </a:r>
            <a:r>
              <a:rPr lang="it-IT" sz="2100" dirty="0"/>
              <a:t> ?</a:t>
            </a:r>
            <a:br>
              <a:rPr lang="it-IT" sz="2100" dirty="0"/>
            </a:br>
            <a:r>
              <a:rPr lang="it-IT" sz="2100" dirty="0"/>
              <a:t>Et </a:t>
            </a:r>
            <a:r>
              <a:rPr lang="it-IT" sz="2100" dirty="0" err="1"/>
              <a:t>celles</a:t>
            </a:r>
            <a:r>
              <a:rPr lang="it-IT" sz="2100" dirty="0"/>
              <a:t> </a:t>
            </a:r>
            <a:r>
              <a:rPr lang="it-IT" sz="2100" dirty="0" err="1"/>
              <a:t>que</a:t>
            </a:r>
            <a:r>
              <a:rPr lang="it-IT" sz="2100" dirty="0"/>
              <a:t> </a:t>
            </a:r>
            <a:r>
              <a:rPr lang="it-IT" sz="2100" dirty="0" err="1"/>
              <a:t>vous</a:t>
            </a:r>
            <a:r>
              <a:rPr lang="it-IT" sz="2100" dirty="0"/>
              <a:t> n’</a:t>
            </a:r>
            <a:r>
              <a:rPr lang="it-IT" sz="2100" dirty="0" err="1"/>
              <a:t>aimez</a:t>
            </a:r>
            <a:r>
              <a:rPr lang="it-IT" sz="2100" dirty="0"/>
              <a:t> </a:t>
            </a:r>
            <a:r>
              <a:rPr lang="it-IT" sz="2100" dirty="0" err="1"/>
              <a:t>pas</a:t>
            </a:r>
            <a:r>
              <a:rPr lang="it-IT" sz="2100" dirty="0"/>
              <a:t> ?</a:t>
            </a:r>
          </a:p>
        </p:txBody>
      </p:sp>
      <p:sp>
        <p:nvSpPr>
          <p:cNvPr id="5" name="Segnaposto contenuto 4">
            <a:extLst>
              <a:ext uri="{FF2B5EF4-FFF2-40B4-BE49-F238E27FC236}">
                <a16:creationId xmlns:a16="http://schemas.microsoft.com/office/drawing/2014/main" id="{7DFC6C8E-C659-49C0-B2B3-4CE5B0AB06A1}"/>
              </a:ext>
            </a:extLst>
          </p:cNvPr>
          <p:cNvSpPr>
            <a:spLocks noGrp="1"/>
          </p:cNvSpPr>
          <p:nvPr>
            <p:ph sz="half" idx="1"/>
          </p:nvPr>
        </p:nvSpPr>
        <p:spPr/>
        <p:txBody>
          <a:bodyPr>
            <a:normAutofit/>
          </a:bodyPr>
          <a:lstStyle/>
          <a:p>
            <a:r>
              <a:rPr lang="it-IT" sz="1800" dirty="0" err="1"/>
              <a:t>Couleur</a:t>
            </a:r>
            <a:r>
              <a:rPr lang="it-IT" sz="1800" dirty="0"/>
              <a:t> </a:t>
            </a:r>
            <a:r>
              <a:rPr lang="it-IT" sz="1800" dirty="0" err="1"/>
              <a:t>préférée</a:t>
            </a:r>
            <a:endParaRPr lang="it-IT" sz="1800" dirty="0"/>
          </a:p>
          <a:p>
            <a:r>
              <a:rPr lang="it-IT" sz="1800" dirty="0" err="1"/>
              <a:t>Camila</a:t>
            </a:r>
            <a:r>
              <a:rPr lang="it-IT" sz="1800" dirty="0"/>
              <a:t> : </a:t>
            </a:r>
            <a:r>
              <a:rPr lang="it-IT" sz="1800" dirty="0" err="1"/>
              <a:t>orange</a:t>
            </a:r>
            <a:endParaRPr lang="it-IT" sz="1800" dirty="0"/>
          </a:p>
          <a:p>
            <a:r>
              <a:rPr lang="it-IT" sz="1800" dirty="0"/>
              <a:t>Marina : bleu</a:t>
            </a:r>
          </a:p>
          <a:p>
            <a:r>
              <a:rPr lang="it-IT" sz="1800" dirty="0"/>
              <a:t>Francesca : lilas</a:t>
            </a:r>
          </a:p>
          <a:p>
            <a:r>
              <a:rPr lang="it-IT" sz="1800" dirty="0"/>
              <a:t>Francesca C.: </a:t>
            </a:r>
            <a:r>
              <a:rPr lang="it-IT" sz="1800" dirty="0" err="1"/>
              <a:t>vert</a:t>
            </a:r>
            <a:endParaRPr lang="it-IT" sz="1800" dirty="0"/>
          </a:p>
          <a:p>
            <a:r>
              <a:rPr lang="it-IT" sz="1800" dirty="0"/>
              <a:t>Mariangela : </a:t>
            </a:r>
            <a:r>
              <a:rPr lang="it-IT" sz="1800" dirty="0" err="1"/>
              <a:t>vert</a:t>
            </a:r>
            <a:endParaRPr lang="it-IT" sz="1800" dirty="0"/>
          </a:p>
        </p:txBody>
      </p:sp>
      <p:sp>
        <p:nvSpPr>
          <p:cNvPr id="6" name="Segnaposto contenuto 5">
            <a:extLst>
              <a:ext uri="{FF2B5EF4-FFF2-40B4-BE49-F238E27FC236}">
                <a16:creationId xmlns:a16="http://schemas.microsoft.com/office/drawing/2014/main" id="{CD5B3488-A9A0-486A-9312-15481507CE4B}"/>
              </a:ext>
            </a:extLst>
          </p:cNvPr>
          <p:cNvSpPr>
            <a:spLocks noGrp="1"/>
          </p:cNvSpPr>
          <p:nvPr>
            <p:ph sz="half" idx="2"/>
          </p:nvPr>
        </p:nvSpPr>
        <p:spPr/>
        <p:txBody>
          <a:bodyPr>
            <a:normAutofit/>
          </a:bodyPr>
          <a:lstStyle/>
          <a:p>
            <a:r>
              <a:rPr lang="it-IT" sz="1800" dirty="0" err="1"/>
              <a:t>Couleur</a:t>
            </a:r>
            <a:r>
              <a:rPr lang="it-IT" sz="1800" dirty="0"/>
              <a:t> </a:t>
            </a:r>
            <a:r>
              <a:rPr lang="it-IT" sz="1800" dirty="0" err="1"/>
              <a:t>pas</a:t>
            </a:r>
            <a:r>
              <a:rPr lang="it-IT" sz="1800" dirty="0"/>
              <a:t> </a:t>
            </a:r>
            <a:r>
              <a:rPr lang="it-IT" sz="1800" dirty="0" err="1"/>
              <a:t>aimée</a:t>
            </a:r>
            <a:endParaRPr lang="it-IT" sz="1800" dirty="0"/>
          </a:p>
          <a:p>
            <a:r>
              <a:rPr lang="it-IT" sz="1800" dirty="0" err="1"/>
              <a:t>Camila</a:t>
            </a:r>
            <a:r>
              <a:rPr lang="it-IT" sz="1800" dirty="0"/>
              <a:t> : </a:t>
            </a:r>
            <a:r>
              <a:rPr lang="it-IT" sz="1800" dirty="0" err="1"/>
              <a:t>gris</a:t>
            </a:r>
            <a:endParaRPr lang="it-IT" sz="1800" dirty="0"/>
          </a:p>
          <a:p>
            <a:r>
              <a:rPr lang="it-IT" sz="1800" dirty="0"/>
              <a:t>Marina : </a:t>
            </a:r>
            <a:r>
              <a:rPr lang="it-IT" sz="1800" dirty="0" err="1"/>
              <a:t>vert</a:t>
            </a:r>
            <a:endParaRPr lang="it-IT" sz="1800" dirty="0"/>
          </a:p>
          <a:p>
            <a:r>
              <a:rPr lang="it-IT" sz="1800" dirty="0"/>
              <a:t>Francesca : </a:t>
            </a:r>
            <a:r>
              <a:rPr lang="it-IT" sz="1800" dirty="0" err="1"/>
              <a:t>vert</a:t>
            </a:r>
            <a:endParaRPr lang="it-IT" sz="1800" dirty="0"/>
          </a:p>
          <a:p>
            <a:r>
              <a:rPr lang="it-IT" sz="1800" dirty="0"/>
              <a:t>Francesca C.: bleu foncé</a:t>
            </a:r>
          </a:p>
          <a:p>
            <a:r>
              <a:rPr lang="it-IT" sz="1800" dirty="0"/>
              <a:t>Mariangela : </a:t>
            </a:r>
            <a:r>
              <a:rPr lang="it-IT" sz="1800" dirty="0" err="1"/>
              <a:t>fuksia</a:t>
            </a:r>
            <a:endParaRPr lang="it-IT" sz="1800" dirty="0"/>
          </a:p>
          <a:p>
            <a:endParaRPr lang="it-IT" sz="1800" dirty="0"/>
          </a:p>
        </p:txBody>
      </p:sp>
    </p:spTree>
    <p:extLst>
      <p:ext uri="{BB962C8B-B14F-4D97-AF65-F5344CB8AC3E}">
        <p14:creationId xmlns:p14="http://schemas.microsoft.com/office/powerpoint/2010/main" val="24537523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3AFD16FA-423C-457A-9F30-0B64C1F48EA5}"/>
              </a:ext>
            </a:extLst>
          </p:cNvPr>
          <p:cNvSpPr>
            <a:spLocks noGrp="1"/>
          </p:cNvSpPr>
          <p:nvPr>
            <p:ph type="title"/>
          </p:nvPr>
        </p:nvSpPr>
        <p:spPr/>
        <p:txBody>
          <a:bodyPr>
            <a:normAutofit/>
          </a:bodyPr>
          <a:lstStyle/>
          <a:p>
            <a:r>
              <a:rPr lang="it-IT" sz="2100" dirty="0"/>
              <a:t/>
            </a:r>
            <a:br>
              <a:rPr lang="it-IT" sz="2100" dirty="0"/>
            </a:br>
            <a:r>
              <a:rPr lang="it-IT" sz="2100" dirty="0" err="1"/>
              <a:t>Que</a:t>
            </a:r>
            <a:r>
              <a:rPr lang="it-IT" sz="2100" dirty="0"/>
              <a:t> </a:t>
            </a:r>
            <a:r>
              <a:rPr lang="it-IT" sz="2100" dirty="0" err="1"/>
              <a:t>représentent-elles</a:t>
            </a:r>
            <a:r>
              <a:rPr lang="it-IT" sz="2100" dirty="0"/>
              <a:t> pour </a:t>
            </a:r>
            <a:r>
              <a:rPr lang="it-IT" sz="2100" dirty="0" err="1"/>
              <a:t>vous</a:t>
            </a:r>
            <a:r>
              <a:rPr lang="it-IT" sz="2100" dirty="0"/>
              <a:t> ?</a:t>
            </a:r>
          </a:p>
        </p:txBody>
      </p:sp>
      <p:sp>
        <p:nvSpPr>
          <p:cNvPr id="5" name="Segnaposto contenuto 4">
            <a:extLst>
              <a:ext uri="{FF2B5EF4-FFF2-40B4-BE49-F238E27FC236}">
                <a16:creationId xmlns:a16="http://schemas.microsoft.com/office/drawing/2014/main" id="{7DFC6C8E-C659-49C0-B2B3-4CE5B0AB06A1}"/>
              </a:ext>
            </a:extLst>
          </p:cNvPr>
          <p:cNvSpPr>
            <a:spLocks noGrp="1"/>
          </p:cNvSpPr>
          <p:nvPr>
            <p:ph sz="half" idx="1"/>
          </p:nvPr>
        </p:nvSpPr>
        <p:spPr/>
        <p:txBody>
          <a:bodyPr>
            <a:normAutofit/>
          </a:bodyPr>
          <a:lstStyle/>
          <a:p>
            <a:r>
              <a:rPr lang="it-IT" sz="1800" dirty="0" err="1"/>
              <a:t>Couleur</a:t>
            </a:r>
            <a:r>
              <a:rPr lang="it-IT" sz="1800" dirty="0"/>
              <a:t> </a:t>
            </a:r>
            <a:r>
              <a:rPr lang="it-IT" sz="1800" dirty="0" err="1"/>
              <a:t>préférée</a:t>
            </a:r>
            <a:endParaRPr lang="it-IT" sz="1800" dirty="0"/>
          </a:p>
          <a:p>
            <a:r>
              <a:rPr lang="it-IT" sz="1800" dirty="0" err="1"/>
              <a:t>Camila</a:t>
            </a:r>
            <a:r>
              <a:rPr lang="it-IT" sz="1800" dirty="0"/>
              <a:t> : </a:t>
            </a:r>
            <a:r>
              <a:rPr lang="it-IT" sz="1800" dirty="0" err="1"/>
              <a:t>orange</a:t>
            </a:r>
            <a:r>
              <a:rPr lang="it-IT" sz="1800" dirty="0"/>
              <a:t>; le </a:t>
            </a:r>
            <a:r>
              <a:rPr lang="it-IT" sz="1800" dirty="0" err="1"/>
              <a:t>bonheur</a:t>
            </a:r>
            <a:r>
              <a:rPr lang="it-IT" sz="1800" dirty="0"/>
              <a:t>, soleil, </a:t>
            </a:r>
            <a:r>
              <a:rPr lang="it-IT" sz="1800" dirty="0" err="1"/>
              <a:t>optimisme</a:t>
            </a:r>
            <a:endParaRPr lang="it-IT" sz="1800" dirty="0"/>
          </a:p>
          <a:p>
            <a:r>
              <a:rPr lang="it-IT" sz="1800" dirty="0"/>
              <a:t>Marina : bleu; </a:t>
            </a:r>
            <a:r>
              <a:rPr lang="it-IT" sz="1800" dirty="0" err="1"/>
              <a:t>tranquillité</a:t>
            </a:r>
            <a:r>
              <a:rPr lang="it-IT" sz="1800" dirty="0"/>
              <a:t>, </a:t>
            </a:r>
            <a:r>
              <a:rPr lang="it-IT" sz="1800" dirty="0" err="1" smtClean="0"/>
              <a:t>sérénité</a:t>
            </a:r>
            <a:r>
              <a:rPr lang="it-IT" sz="1800" dirty="0"/>
              <a:t>, relax</a:t>
            </a:r>
          </a:p>
          <a:p>
            <a:r>
              <a:rPr lang="it-IT" sz="1800" dirty="0"/>
              <a:t>Francesca : lilas; </a:t>
            </a:r>
            <a:r>
              <a:rPr lang="it-IT" sz="1800" dirty="0" err="1"/>
              <a:t>fleurs</a:t>
            </a:r>
            <a:r>
              <a:rPr lang="it-IT" sz="1800" dirty="0"/>
              <a:t>, nature en </a:t>
            </a:r>
            <a:r>
              <a:rPr lang="it-IT" sz="1800" dirty="0" err="1"/>
              <a:t>général</a:t>
            </a:r>
            <a:endParaRPr lang="it-IT" sz="1800" dirty="0"/>
          </a:p>
          <a:p>
            <a:r>
              <a:rPr lang="it-IT" sz="1800" dirty="0"/>
              <a:t>Francesca C.: </a:t>
            </a:r>
            <a:r>
              <a:rPr lang="it-IT" sz="1800" dirty="0" err="1"/>
              <a:t>vert</a:t>
            </a:r>
            <a:r>
              <a:rPr lang="it-IT" sz="1800" dirty="0"/>
              <a:t>; plein air, nature, </a:t>
            </a:r>
            <a:r>
              <a:rPr lang="it-IT" sz="1800" dirty="0" err="1"/>
              <a:t>espérance</a:t>
            </a:r>
            <a:endParaRPr lang="it-IT" sz="1800" dirty="0"/>
          </a:p>
          <a:p>
            <a:r>
              <a:rPr lang="it-IT" sz="1800" dirty="0"/>
              <a:t>Mariangela : </a:t>
            </a:r>
            <a:r>
              <a:rPr lang="it-IT" sz="1800" dirty="0" err="1"/>
              <a:t>vert</a:t>
            </a:r>
            <a:r>
              <a:rPr lang="it-IT" sz="1800" dirty="0"/>
              <a:t>; nature et </a:t>
            </a:r>
            <a:r>
              <a:rPr lang="it-IT" sz="1800" dirty="0" err="1"/>
              <a:t>liberté</a:t>
            </a:r>
            <a:endParaRPr lang="it-IT" sz="1800" dirty="0"/>
          </a:p>
        </p:txBody>
      </p:sp>
      <p:sp>
        <p:nvSpPr>
          <p:cNvPr id="6" name="Segnaposto contenuto 5">
            <a:extLst>
              <a:ext uri="{FF2B5EF4-FFF2-40B4-BE49-F238E27FC236}">
                <a16:creationId xmlns:a16="http://schemas.microsoft.com/office/drawing/2014/main" id="{CD5B3488-A9A0-486A-9312-15481507CE4B}"/>
              </a:ext>
            </a:extLst>
          </p:cNvPr>
          <p:cNvSpPr>
            <a:spLocks noGrp="1"/>
          </p:cNvSpPr>
          <p:nvPr>
            <p:ph sz="half" idx="2"/>
          </p:nvPr>
        </p:nvSpPr>
        <p:spPr/>
        <p:txBody>
          <a:bodyPr>
            <a:normAutofit/>
          </a:bodyPr>
          <a:lstStyle/>
          <a:p>
            <a:r>
              <a:rPr lang="it-IT" sz="1800" dirty="0" err="1"/>
              <a:t>Couleur</a:t>
            </a:r>
            <a:r>
              <a:rPr lang="it-IT" sz="1800" dirty="0"/>
              <a:t> </a:t>
            </a:r>
            <a:r>
              <a:rPr lang="it-IT" sz="1800" dirty="0" err="1"/>
              <a:t>pas</a:t>
            </a:r>
            <a:r>
              <a:rPr lang="it-IT" sz="1800" dirty="0"/>
              <a:t> </a:t>
            </a:r>
            <a:r>
              <a:rPr lang="it-IT" sz="1800" dirty="0" err="1"/>
              <a:t>aimée</a:t>
            </a:r>
            <a:endParaRPr lang="it-IT" sz="1800" dirty="0"/>
          </a:p>
          <a:p>
            <a:r>
              <a:rPr lang="it-IT" sz="1800" dirty="0" err="1"/>
              <a:t>Camila</a:t>
            </a:r>
            <a:r>
              <a:rPr lang="it-IT" sz="1800" dirty="0"/>
              <a:t> : </a:t>
            </a:r>
            <a:r>
              <a:rPr lang="it-IT" sz="1800" dirty="0" err="1"/>
              <a:t>gris</a:t>
            </a:r>
            <a:r>
              <a:rPr lang="it-IT" sz="1800" dirty="0"/>
              <a:t>; </a:t>
            </a:r>
            <a:r>
              <a:rPr lang="it-IT" sz="1800" dirty="0" err="1" smtClean="0"/>
              <a:t>tristessse</a:t>
            </a:r>
            <a:r>
              <a:rPr lang="it-IT" sz="1800" dirty="0"/>
              <a:t>, </a:t>
            </a:r>
            <a:r>
              <a:rPr lang="it-IT" sz="1800" dirty="0" err="1"/>
              <a:t>ennui</a:t>
            </a:r>
            <a:endParaRPr lang="it-IT" sz="1800" dirty="0"/>
          </a:p>
          <a:p>
            <a:r>
              <a:rPr lang="it-IT" sz="1800" dirty="0"/>
              <a:t>Marina : </a:t>
            </a:r>
            <a:r>
              <a:rPr lang="it-IT" sz="1800" dirty="0" err="1"/>
              <a:t>vert</a:t>
            </a:r>
            <a:r>
              <a:rPr lang="it-IT" sz="1800" dirty="0"/>
              <a:t>; souvenir de l’</a:t>
            </a:r>
            <a:r>
              <a:rPr lang="it-IT" sz="1800" dirty="0" err="1"/>
              <a:t>hopital</a:t>
            </a:r>
            <a:r>
              <a:rPr lang="it-IT" sz="1800" dirty="0"/>
              <a:t>, </a:t>
            </a:r>
            <a:r>
              <a:rPr lang="it-IT" sz="1800" dirty="0" err="1"/>
              <a:t>maladie</a:t>
            </a:r>
            <a:endParaRPr lang="it-IT" sz="1800" dirty="0"/>
          </a:p>
          <a:p>
            <a:r>
              <a:rPr lang="it-IT" sz="1800" dirty="0"/>
              <a:t>Francesca : </a:t>
            </a:r>
            <a:r>
              <a:rPr lang="it-IT" sz="1800" dirty="0" err="1"/>
              <a:t>vert</a:t>
            </a:r>
            <a:r>
              <a:rPr lang="it-IT" sz="1800" dirty="0"/>
              <a:t>; </a:t>
            </a:r>
            <a:r>
              <a:rPr lang="it-IT" sz="1800" dirty="0" err="1"/>
              <a:t>dégout</a:t>
            </a:r>
            <a:endParaRPr lang="it-IT" sz="1800" dirty="0"/>
          </a:p>
          <a:p>
            <a:r>
              <a:rPr lang="it-IT" sz="1800" dirty="0"/>
              <a:t>Francesca C.: bleu foncé; </a:t>
            </a:r>
            <a:r>
              <a:rPr lang="it-IT" sz="1800" dirty="0" err="1"/>
              <a:t>apathie</a:t>
            </a:r>
            <a:r>
              <a:rPr lang="it-IT" sz="1800" dirty="0"/>
              <a:t>, </a:t>
            </a:r>
            <a:r>
              <a:rPr lang="it-IT" sz="1800" dirty="0" err="1"/>
              <a:t>tristesse</a:t>
            </a:r>
            <a:endParaRPr lang="it-IT" sz="1800" dirty="0"/>
          </a:p>
          <a:p>
            <a:r>
              <a:rPr lang="it-IT" sz="1800" dirty="0"/>
              <a:t>Mariangela : </a:t>
            </a:r>
            <a:r>
              <a:rPr lang="it-IT" sz="1800" dirty="0" err="1"/>
              <a:t>fuksia</a:t>
            </a:r>
            <a:r>
              <a:rPr lang="it-IT" sz="1800" dirty="0"/>
              <a:t>; </a:t>
            </a:r>
            <a:r>
              <a:rPr lang="it-IT" sz="1800" dirty="0" err="1"/>
              <a:t>exagération</a:t>
            </a:r>
            <a:endParaRPr lang="it-IT" sz="1800" dirty="0"/>
          </a:p>
          <a:p>
            <a:endParaRPr lang="it-IT" sz="1800" dirty="0"/>
          </a:p>
        </p:txBody>
      </p:sp>
    </p:spTree>
    <p:extLst>
      <p:ext uri="{BB962C8B-B14F-4D97-AF65-F5344CB8AC3E}">
        <p14:creationId xmlns:p14="http://schemas.microsoft.com/office/powerpoint/2010/main" val="37280602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Titolo 1"/>
          <p:cNvSpPr>
            <a:spLocks noGrp="1"/>
          </p:cNvSpPr>
          <p:nvPr>
            <p:ph type="title"/>
          </p:nvPr>
        </p:nvSpPr>
        <p:spPr/>
        <p:txBody>
          <a:bodyPr/>
          <a:lstStyle/>
          <a:p>
            <a:r>
              <a:rPr lang="fr-FR" altLang="it-IT" sz="2800" dirty="0"/>
              <a:t>L</a:t>
            </a:r>
            <a:r>
              <a:rPr lang="fr-FR" altLang="fr-CA" sz="2800" dirty="0"/>
              <a:t>’</a:t>
            </a:r>
            <a:r>
              <a:rPr lang="fr-FR" altLang="it-IT" sz="2800" dirty="0"/>
              <a:t>approche relativiste</a:t>
            </a:r>
            <a:endParaRPr lang="it-IT" altLang="it-IT" sz="2800" dirty="0"/>
          </a:p>
        </p:txBody>
      </p:sp>
      <p:sp>
        <p:nvSpPr>
          <p:cNvPr id="175107" name="Segnaposto contenuto 2"/>
          <p:cNvSpPr>
            <a:spLocks noGrp="1"/>
          </p:cNvSpPr>
          <p:nvPr>
            <p:ph idx="1"/>
          </p:nvPr>
        </p:nvSpPr>
        <p:spPr/>
        <p:txBody>
          <a:bodyPr/>
          <a:lstStyle/>
          <a:p>
            <a:pPr algn="just"/>
            <a:r>
              <a:rPr lang="fr-FR" altLang="it-IT" sz="2400" dirty="0"/>
              <a:t>L</a:t>
            </a:r>
            <a:r>
              <a:rPr lang="fr-FR" altLang="fr-CA" sz="2400" dirty="0"/>
              <a:t>’</a:t>
            </a:r>
            <a:r>
              <a:rPr lang="fr-FR" altLang="it-IT" sz="2400" dirty="0"/>
              <a:t>approche relativiste, à la suite des études de Whorf, soutient que chaque culture catégorise et nomme les couleurs à sa manière avec sa propre symbolique. Par conséquent, </a:t>
            </a:r>
            <a:r>
              <a:rPr lang="fr-FR" altLang="it-IT" sz="2400" b="1" dirty="0"/>
              <a:t>percevoir</a:t>
            </a:r>
            <a:r>
              <a:rPr lang="fr-FR" altLang="it-IT" sz="2400" dirty="0"/>
              <a:t> les couleurs et les </a:t>
            </a:r>
            <a:r>
              <a:rPr lang="fr-FR" altLang="it-IT" sz="2400" b="1" dirty="0"/>
              <a:t>nommer</a:t>
            </a:r>
            <a:r>
              <a:rPr lang="fr-FR" altLang="it-IT" sz="2400" dirty="0"/>
              <a:t> sont deux choses distinctes. Certaines approches de la linguistique se sont penchées tout particulièrement sur le lexique des </a:t>
            </a:r>
            <a:r>
              <a:rPr lang="fr-FR" altLang="it-IT" sz="2400" b="1" dirty="0"/>
              <a:t>couleurs</a:t>
            </a:r>
            <a:r>
              <a:rPr lang="fr-FR" altLang="it-IT" sz="2400" dirty="0"/>
              <a:t> dans une perspective contrastive afin de montrer que les langues </a:t>
            </a:r>
            <a:r>
              <a:rPr lang="fr-FR" altLang="it-IT" sz="2400" b="1" dirty="0"/>
              <a:t>ne structurent pas la réalité du monde </a:t>
            </a:r>
            <a:r>
              <a:rPr lang="fr-FR" altLang="it-IT" sz="2400" dirty="0"/>
              <a:t>d</a:t>
            </a:r>
            <a:r>
              <a:rPr lang="fr-FR" altLang="fr-CA" sz="2400" dirty="0"/>
              <a:t>’</a:t>
            </a:r>
            <a:r>
              <a:rPr lang="fr-FR" altLang="it-IT" sz="2400" dirty="0"/>
              <a:t>une façon uniforme. </a:t>
            </a:r>
            <a:endParaRPr lang="it-IT" altLang="it-IT" sz="2400" dirty="0"/>
          </a:p>
        </p:txBody>
      </p:sp>
    </p:spTree>
    <p:extLst>
      <p:ext uri="{BB962C8B-B14F-4D97-AF65-F5344CB8AC3E}">
        <p14:creationId xmlns:p14="http://schemas.microsoft.com/office/powerpoint/2010/main" val="37413412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7" name="Titolo 1"/>
          <p:cNvSpPr>
            <a:spLocks noGrp="1"/>
          </p:cNvSpPr>
          <p:nvPr>
            <p:ph type="title"/>
          </p:nvPr>
        </p:nvSpPr>
        <p:spPr/>
        <p:txBody>
          <a:bodyPr/>
          <a:lstStyle/>
          <a:p>
            <a:r>
              <a:rPr lang="fr-FR" altLang="it-IT" sz="2800"/>
              <a:t>L’approche universaliste</a:t>
            </a:r>
            <a:br>
              <a:rPr lang="fr-FR" altLang="it-IT" sz="2800"/>
            </a:br>
            <a:r>
              <a:rPr lang="it-IT" altLang="it-IT" sz="2000"/>
              <a:t>Berlin and Kay </a:t>
            </a:r>
            <a:r>
              <a:rPr lang="it-IT" altLang="it-IT" sz="2000" i="1"/>
              <a:t>Basic color terms: their universality and evolution,</a:t>
            </a:r>
            <a:br>
              <a:rPr lang="it-IT" altLang="it-IT" sz="2000" i="1"/>
            </a:br>
            <a:r>
              <a:rPr lang="it-IT" altLang="it-IT" sz="2000"/>
              <a:t>Berkeley-L.A, Un. Of California Press, 1969</a:t>
            </a:r>
          </a:p>
        </p:txBody>
      </p:sp>
      <p:sp>
        <p:nvSpPr>
          <p:cNvPr id="157698" name="Segnaposto contenuto 2"/>
          <p:cNvSpPr>
            <a:spLocks noGrp="1"/>
          </p:cNvSpPr>
          <p:nvPr>
            <p:ph idx="1"/>
          </p:nvPr>
        </p:nvSpPr>
        <p:spPr/>
        <p:txBody>
          <a:bodyPr/>
          <a:lstStyle/>
          <a:p>
            <a:pPr algn="just"/>
            <a:r>
              <a:rPr lang="fr-FR" altLang="it-IT" sz="2400"/>
              <a:t>elle soutient l’existence d’universaux chromatiques, de onze couleurs perçues et nommées selon l’évolution des sociétés</a:t>
            </a:r>
          </a:p>
          <a:p>
            <a:pPr algn="just"/>
            <a:r>
              <a:rPr lang="fr-FR" altLang="it-IT" sz="2400"/>
              <a:t>Et « les langues de toutes les hautes cultures modernes – et parmi elles toutes les langues romanes – appartiennent au septième stade » (Kristol 1994, 32). </a:t>
            </a:r>
          </a:p>
          <a:p>
            <a:endParaRPr lang="it-IT" altLang="it-IT" sz="2400"/>
          </a:p>
        </p:txBody>
      </p:sp>
    </p:spTree>
    <p:extLst>
      <p:ext uri="{BB962C8B-B14F-4D97-AF65-F5344CB8AC3E}">
        <p14:creationId xmlns:p14="http://schemas.microsoft.com/office/powerpoint/2010/main" val="20768986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a:xfrm>
            <a:off x="2063750" y="274639"/>
            <a:ext cx="8147050" cy="922337"/>
          </a:xfrm>
        </p:spPr>
        <p:txBody>
          <a:bodyPr>
            <a:normAutofit/>
          </a:bodyPr>
          <a:lstStyle/>
          <a:p>
            <a:pPr eaLnBrk="1" hangingPunct="1">
              <a:defRPr/>
            </a:pPr>
            <a:r>
              <a:rPr lang="it-IT" sz="2400">
                <a:ea typeface="MS PGothic" charset="0"/>
              </a:rPr>
              <a:t>Approche universaliste  </a:t>
            </a:r>
            <a:br>
              <a:rPr lang="it-IT" sz="2400">
                <a:ea typeface="MS PGothic" charset="0"/>
              </a:rPr>
            </a:br>
            <a:r>
              <a:rPr lang="it-IT" sz="1800">
                <a:ea typeface="MS PGothic" charset="0"/>
              </a:rPr>
              <a:t>Berlin and Kay </a:t>
            </a:r>
            <a:r>
              <a:rPr lang="it-IT" sz="1800" i="1">
                <a:ea typeface="MS PGothic" charset="0"/>
              </a:rPr>
              <a:t>Basic color terms: their universality and evolution,</a:t>
            </a:r>
            <a:br>
              <a:rPr lang="it-IT" sz="1800" i="1">
                <a:ea typeface="MS PGothic" charset="0"/>
              </a:rPr>
            </a:br>
            <a:r>
              <a:rPr lang="it-IT" sz="1800">
                <a:ea typeface="MS PGothic" charset="0"/>
              </a:rPr>
              <a:t>Berkeley-L.A, Un. Of California Press, 1969</a:t>
            </a:r>
          </a:p>
        </p:txBody>
      </p:sp>
      <p:sp>
        <p:nvSpPr>
          <p:cNvPr id="158722" name="Rectangle 3"/>
          <p:cNvSpPr>
            <a:spLocks noGrp="1" noChangeArrowheads="1"/>
          </p:cNvSpPr>
          <p:nvPr>
            <p:ph type="body" idx="4294967295"/>
          </p:nvPr>
        </p:nvSpPr>
        <p:spPr>
          <a:xfrm>
            <a:off x="2063750" y="1412876"/>
            <a:ext cx="8229600" cy="4525963"/>
          </a:xfrm>
        </p:spPr>
        <p:txBody>
          <a:bodyPr/>
          <a:lstStyle/>
          <a:p>
            <a:pPr lvl="4" eaLnBrk="1" hangingPunct="1">
              <a:lnSpc>
                <a:spcPct val="90000"/>
              </a:lnSpc>
              <a:buFontTx/>
              <a:buNone/>
            </a:pPr>
            <a:r>
              <a:rPr lang="it-IT" altLang="it-IT" sz="2400" dirty="0" err="1">
                <a:ea typeface="Arial" panose="020B0604020202020204" pitchFamily="34" charset="0"/>
              </a:rPr>
              <a:t>Universaux</a:t>
            </a:r>
            <a:r>
              <a:rPr lang="it-IT" altLang="it-IT" sz="2400" dirty="0">
                <a:ea typeface="Arial" panose="020B0604020202020204" pitchFamily="34" charset="0"/>
              </a:rPr>
              <a:t> </a:t>
            </a:r>
            <a:r>
              <a:rPr lang="it-IT" altLang="it-IT" sz="2400" dirty="0" err="1">
                <a:ea typeface="Arial" panose="020B0604020202020204" pitchFamily="34" charset="0"/>
              </a:rPr>
              <a:t>chromatiques</a:t>
            </a:r>
            <a:endParaRPr lang="it-IT" altLang="it-IT" sz="2400" dirty="0">
              <a:ea typeface="Arial" panose="020B0604020202020204" pitchFamily="34" charset="0"/>
            </a:endParaRPr>
          </a:p>
          <a:p>
            <a:pPr eaLnBrk="1" hangingPunct="1">
              <a:lnSpc>
                <a:spcPct val="90000"/>
              </a:lnSpc>
            </a:pPr>
            <a:endParaRPr lang="it-IT" altLang="it-IT" sz="2400" dirty="0"/>
          </a:p>
          <a:p>
            <a:pPr eaLnBrk="1" hangingPunct="1">
              <a:lnSpc>
                <a:spcPct val="90000"/>
              </a:lnSpc>
            </a:pPr>
            <a:r>
              <a:rPr lang="it-IT" altLang="it-IT" sz="2400" dirty="0"/>
              <a:t>Premier </a:t>
            </a:r>
            <a:r>
              <a:rPr lang="it-IT" altLang="it-IT" sz="2400" dirty="0" err="1"/>
              <a:t>stade</a:t>
            </a:r>
            <a:r>
              <a:rPr lang="it-IT" altLang="it-IT" sz="2400" dirty="0"/>
              <a:t> : </a:t>
            </a:r>
            <a:r>
              <a:rPr lang="it-IT" altLang="it-IT" sz="2400" dirty="0" err="1"/>
              <a:t>toutes</a:t>
            </a:r>
            <a:r>
              <a:rPr lang="it-IT" altLang="it-IT" sz="2400" dirty="0"/>
              <a:t> </a:t>
            </a:r>
            <a:r>
              <a:rPr lang="it-IT" altLang="it-IT" sz="2400" dirty="0" err="1"/>
              <a:t>les</a:t>
            </a:r>
            <a:r>
              <a:rPr lang="it-IT" altLang="it-IT" sz="2400" dirty="0"/>
              <a:t> langues </a:t>
            </a:r>
            <a:r>
              <a:rPr lang="it-IT" altLang="it-IT" sz="2400" dirty="0" err="1"/>
              <a:t>contiennent</a:t>
            </a:r>
            <a:r>
              <a:rPr lang="it-IT" altLang="it-IT" sz="2400" dirty="0"/>
              <a:t> </a:t>
            </a:r>
            <a:r>
              <a:rPr lang="it-IT" altLang="it-IT" sz="2400" dirty="0" err="1"/>
              <a:t>des</a:t>
            </a:r>
            <a:r>
              <a:rPr lang="it-IT" altLang="it-IT" sz="2400" dirty="0"/>
              <a:t> </a:t>
            </a:r>
            <a:r>
              <a:rPr lang="it-IT" altLang="it-IT" sz="2400" dirty="0" err="1"/>
              <a:t>termes</a:t>
            </a:r>
            <a:r>
              <a:rPr lang="it-IT" altLang="it-IT" sz="2400" dirty="0"/>
              <a:t> pour noir et </a:t>
            </a:r>
            <a:r>
              <a:rPr lang="it-IT" altLang="it-IT" sz="2400" dirty="0" err="1"/>
              <a:t>blanc</a:t>
            </a:r>
            <a:endParaRPr lang="it-IT" altLang="it-IT" sz="2400" dirty="0"/>
          </a:p>
          <a:p>
            <a:pPr eaLnBrk="1" hangingPunct="1">
              <a:lnSpc>
                <a:spcPct val="90000"/>
              </a:lnSpc>
            </a:pPr>
            <a:r>
              <a:rPr lang="it-IT" altLang="it-IT" sz="2400" dirty="0"/>
              <a:t>2° : </a:t>
            </a:r>
            <a:r>
              <a:rPr lang="it-IT" altLang="it-IT" sz="2400" dirty="0" err="1"/>
              <a:t>blanc</a:t>
            </a:r>
            <a:r>
              <a:rPr lang="it-IT" altLang="it-IT" sz="2400" dirty="0"/>
              <a:t>, noir, </a:t>
            </a:r>
            <a:r>
              <a:rPr lang="it-IT" altLang="it-IT" sz="2400" dirty="0" err="1"/>
              <a:t>rouge</a:t>
            </a:r>
            <a:endParaRPr lang="it-IT" altLang="it-IT" sz="2400" dirty="0"/>
          </a:p>
          <a:p>
            <a:pPr eaLnBrk="1" hangingPunct="1">
              <a:lnSpc>
                <a:spcPct val="90000"/>
              </a:lnSpc>
            </a:pPr>
            <a:r>
              <a:rPr lang="it-IT" altLang="it-IT" sz="2400" dirty="0"/>
              <a:t>3° </a:t>
            </a:r>
            <a:r>
              <a:rPr lang="it-IT" altLang="it-IT" sz="2400" dirty="0" err="1"/>
              <a:t>stade</a:t>
            </a:r>
            <a:r>
              <a:rPr lang="it-IT" altLang="it-IT" sz="2400" dirty="0"/>
              <a:t> : B+N+R+ </a:t>
            </a:r>
            <a:r>
              <a:rPr lang="it-IT" altLang="it-IT" sz="2400" dirty="0" err="1"/>
              <a:t>soit</a:t>
            </a:r>
            <a:r>
              <a:rPr lang="it-IT" altLang="it-IT" sz="2400" dirty="0"/>
              <a:t> </a:t>
            </a:r>
            <a:r>
              <a:rPr lang="it-IT" altLang="it-IT" sz="2400" dirty="0" err="1"/>
              <a:t>vert</a:t>
            </a:r>
            <a:r>
              <a:rPr lang="it-IT" altLang="it-IT" sz="2400" dirty="0"/>
              <a:t>, </a:t>
            </a:r>
            <a:r>
              <a:rPr lang="it-IT" altLang="it-IT" sz="2400" dirty="0" err="1"/>
              <a:t>soit</a:t>
            </a:r>
            <a:r>
              <a:rPr lang="it-IT" altLang="it-IT" sz="2400" dirty="0"/>
              <a:t> </a:t>
            </a:r>
            <a:r>
              <a:rPr lang="it-IT" altLang="it-IT" sz="2400" dirty="0" err="1"/>
              <a:t>jaune</a:t>
            </a:r>
            <a:endParaRPr lang="it-IT" altLang="it-IT" sz="2400" dirty="0"/>
          </a:p>
          <a:p>
            <a:pPr eaLnBrk="1" hangingPunct="1">
              <a:lnSpc>
                <a:spcPct val="90000"/>
              </a:lnSpc>
            </a:pPr>
            <a:r>
              <a:rPr lang="it-IT" altLang="it-IT" sz="2400" dirty="0"/>
              <a:t>4° </a:t>
            </a:r>
            <a:r>
              <a:rPr lang="it-IT" altLang="it-IT" sz="2400" dirty="0" err="1"/>
              <a:t>stade</a:t>
            </a:r>
            <a:r>
              <a:rPr lang="it-IT" altLang="it-IT" sz="2400" dirty="0"/>
              <a:t> : B+N+R+V+J (le </a:t>
            </a:r>
            <a:r>
              <a:rPr lang="it-IT" altLang="it-IT" sz="2400" dirty="0" err="1"/>
              <a:t>stade</a:t>
            </a:r>
            <a:r>
              <a:rPr lang="it-IT" altLang="it-IT" sz="2400" dirty="0"/>
              <a:t> </a:t>
            </a:r>
            <a:r>
              <a:rPr lang="it-IT" altLang="it-IT" sz="2400" dirty="0" err="1"/>
              <a:t>des</a:t>
            </a:r>
            <a:r>
              <a:rPr lang="it-IT" altLang="it-IT" sz="2400" dirty="0"/>
              <a:t> </a:t>
            </a:r>
            <a:r>
              <a:rPr lang="it-IT" altLang="it-IT" sz="2400" dirty="0" err="1"/>
              <a:t>Grecs</a:t>
            </a:r>
            <a:r>
              <a:rPr lang="it-IT" altLang="it-IT" sz="2400" dirty="0"/>
              <a:t>)</a:t>
            </a:r>
          </a:p>
          <a:p>
            <a:pPr eaLnBrk="1" hangingPunct="1">
              <a:lnSpc>
                <a:spcPct val="90000"/>
              </a:lnSpc>
            </a:pPr>
            <a:r>
              <a:rPr lang="it-IT" altLang="it-IT" sz="2400" dirty="0"/>
              <a:t>5° </a:t>
            </a:r>
            <a:r>
              <a:rPr lang="it-IT" altLang="it-IT" sz="2400" dirty="0" err="1"/>
              <a:t>stade</a:t>
            </a:r>
            <a:r>
              <a:rPr lang="it-IT" altLang="it-IT" sz="2400" dirty="0"/>
              <a:t> : B+N+R+V+J+ Bleu</a:t>
            </a:r>
          </a:p>
          <a:p>
            <a:pPr eaLnBrk="1" hangingPunct="1">
              <a:lnSpc>
                <a:spcPct val="90000"/>
              </a:lnSpc>
            </a:pPr>
            <a:r>
              <a:rPr lang="it-IT" altLang="it-IT" sz="2400" dirty="0"/>
              <a:t>6° </a:t>
            </a:r>
            <a:r>
              <a:rPr lang="it-IT" altLang="it-IT" sz="2400" dirty="0" err="1"/>
              <a:t>stade</a:t>
            </a:r>
            <a:r>
              <a:rPr lang="it-IT" altLang="it-IT" sz="2400" dirty="0"/>
              <a:t> : B+N+R+V+J+ </a:t>
            </a:r>
            <a:r>
              <a:rPr lang="it-IT" altLang="it-IT" sz="2400" dirty="0" err="1"/>
              <a:t>Bl</a:t>
            </a:r>
            <a:r>
              <a:rPr lang="it-IT" altLang="it-IT" sz="2400" dirty="0"/>
              <a:t>+ </a:t>
            </a:r>
            <a:r>
              <a:rPr lang="it-IT" altLang="it-IT" sz="2400" dirty="0" err="1"/>
              <a:t>Brun</a:t>
            </a:r>
            <a:r>
              <a:rPr lang="it-IT" altLang="it-IT" sz="2400" dirty="0"/>
              <a:t> (marron)</a:t>
            </a:r>
          </a:p>
          <a:p>
            <a:pPr eaLnBrk="1" hangingPunct="1">
              <a:lnSpc>
                <a:spcPct val="90000"/>
              </a:lnSpc>
            </a:pPr>
            <a:r>
              <a:rPr lang="it-IT" altLang="it-IT" sz="2400" dirty="0"/>
              <a:t>7° </a:t>
            </a:r>
            <a:r>
              <a:rPr lang="it-IT" altLang="it-IT" sz="2400" dirty="0" err="1"/>
              <a:t>stade</a:t>
            </a:r>
            <a:r>
              <a:rPr lang="it-IT" altLang="it-IT" sz="2400" dirty="0"/>
              <a:t> : 8 </a:t>
            </a:r>
            <a:r>
              <a:rPr lang="it-IT" altLang="it-IT" sz="2400" dirty="0" err="1"/>
              <a:t>termes</a:t>
            </a:r>
            <a:r>
              <a:rPr lang="it-IT" altLang="it-IT" sz="2400" dirty="0"/>
              <a:t> </a:t>
            </a:r>
            <a:r>
              <a:rPr lang="it-IT" altLang="it-IT" sz="2400" dirty="0" err="1"/>
              <a:t>ou</a:t>
            </a:r>
            <a:r>
              <a:rPr lang="it-IT" altLang="it-IT" sz="2400" dirty="0"/>
              <a:t> plus </a:t>
            </a:r>
            <a:r>
              <a:rPr lang="it-IT" altLang="it-IT" sz="2400" dirty="0" err="1"/>
              <a:t>violet</a:t>
            </a:r>
            <a:r>
              <a:rPr lang="it-IT" altLang="it-IT" sz="2400" dirty="0"/>
              <a:t>, rose, </a:t>
            </a:r>
            <a:r>
              <a:rPr lang="it-IT" altLang="it-IT" sz="2400" dirty="0" err="1"/>
              <a:t>orange</a:t>
            </a:r>
            <a:r>
              <a:rPr lang="it-IT" altLang="it-IT" sz="2400" dirty="0"/>
              <a:t>, </a:t>
            </a:r>
            <a:r>
              <a:rPr lang="it-IT" altLang="it-IT" sz="2400" dirty="0" err="1"/>
              <a:t>gris</a:t>
            </a:r>
            <a:endParaRPr lang="it-IT" altLang="it-IT" sz="2400" dirty="0"/>
          </a:p>
          <a:p>
            <a:pPr eaLnBrk="1" hangingPunct="1">
              <a:lnSpc>
                <a:spcPct val="90000"/>
              </a:lnSpc>
            </a:pPr>
            <a:endParaRPr lang="it-IT" altLang="it-IT" sz="2400" dirty="0"/>
          </a:p>
          <a:p>
            <a:pPr eaLnBrk="1" hangingPunct="1">
              <a:lnSpc>
                <a:spcPct val="90000"/>
              </a:lnSpc>
            </a:pPr>
            <a:endParaRPr lang="it-IT" altLang="it-IT" sz="1800" dirty="0"/>
          </a:p>
        </p:txBody>
      </p:sp>
    </p:spTree>
    <p:extLst>
      <p:ext uri="{BB962C8B-B14F-4D97-AF65-F5344CB8AC3E}">
        <p14:creationId xmlns:p14="http://schemas.microsoft.com/office/powerpoint/2010/main" val="32154831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itolo 1"/>
          <p:cNvSpPr>
            <a:spLocks noGrp="1"/>
          </p:cNvSpPr>
          <p:nvPr>
            <p:ph type="title"/>
          </p:nvPr>
        </p:nvSpPr>
        <p:spPr/>
        <p:txBody>
          <a:bodyPr/>
          <a:lstStyle/>
          <a:p>
            <a:r>
              <a:rPr lang="it-IT" altLang="it-IT" sz="2800" dirty="0"/>
              <a:t>Langue, culture, </a:t>
            </a:r>
            <a:r>
              <a:rPr lang="it-IT" altLang="it-IT" sz="2800" dirty="0" err="1"/>
              <a:t>couleurs</a:t>
            </a:r>
            <a:endParaRPr lang="it-IT" altLang="it-IT" sz="2800" dirty="0"/>
          </a:p>
        </p:txBody>
      </p:sp>
      <p:sp>
        <p:nvSpPr>
          <p:cNvPr id="146435" name="Segnaposto contenuto 2"/>
          <p:cNvSpPr>
            <a:spLocks noGrp="1"/>
          </p:cNvSpPr>
          <p:nvPr>
            <p:ph idx="1"/>
          </p:nvPr>
        </p:nvSpPr>
        <p:spPr/>
        <p:txBody>
          <a:bodyPr/>
          <a:lstStyle/>
          <a:p>
            <a:endParaRPr lang="fr-FR" altLang="it-IT" sz="2400" dirty="0"/>
          </a:p>
          <a:p>
            <a:pPr algn="just"/>
            <a:r>
              <a:rPr lang="fr-FR" altLang="it-IT" sz="2400" dirty="0"/>
              <a:t>Les couleurs reflètent et génèrent différentes associations symboliques selon les sociétés, dans le temps et dans l’espace, qui se fixent dans les langues et qui sont abondamment exploitées dans les discours.</a:t>
            </a:r>
          </a:p>
          <a:p>
            <a:pPr algn="just"/>
            <a:endParaRPr lang="fr-FR" altLang="it-IT" sz="2400" dirty="0"/>
          </a:p>
          <a:p>
            <a:pPr algn="just"/>
            <a:r>
              <a:rPr lang="fr-FR" altLang="it-IT" sz="2400" dirty="0"/>
              <a:t>Les couleurs sont partout. Elles habitent notre vie de tous les jours. Nous aimons certaines couleurs et pas d’autres. </a:t>
            </a:r>
            <a:endParaRPr lang="it-IT" altLang="it-IT" dirty="0"/>
          </a:p>
        </p:txBody>
      </p:sp>
    </p:spTree>
    <p:extLst>
      <p:ext uri="{BB962C8B-B14F-4D97-AF65-F5344CB8AC3E}">
        <p14:creationId xmlns:p14="http://schemas.microsoft.com/office/powerpoint/2010/main" val="2932287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itolo 1"/>
          <p:cNvSpPr>
            <a:spLocks noGrp="1"/>
          </p:cNvSpPr>
          <p:nvPr>
            <p:ph type="title"/>
          </p:nvPr>
        </p:nvSpPr>
        <p:spPr/>
        <p:txBody>
          <a:bodyPr/>
          <a:lstStyle/>
          <a:p>
            <a:r>
              <a:rPr lang="it-IT" altLang="it-IT" sz="2800" dirty="0" err="1"/>
              <a:t>Les</a:t>
            </a:r>
            <a:r>
              <a:rPr lang="it-IT" altLang="it-IT" sz="2800" dirty="0"/>
              <a:t> </a:t>
            </a:r>
            <a:r>
              <a:rPr lang="it-IT" altLang="it-IT" sz="2800" dirty="0" err="1"/>
              <a:t>vraies</a:t>
            </a:r>
            <a:r>
              <a:rPr lang="it-IT" altLang="it-IT" sz="2800" dirty="0"/>
              <a:t> </a:t>
            </a:r>
            <a:r>
              <a:rPr lang="it-IT" altLang="it-IT" sz="2800" dirty="0" err="1"/>
              <a:t>couleurs</a:t>
            </a:r>
            <a:endParaRPr lang="it-IT" altLang="it-IT" sz="2800" dirty="0"/>
          </a:p>
        </p:txBody>
      </p:sp>
      <p:sp>
        <p:nvSpPr>
          <p:cNvPr id="161795" name="Segnaposto contenuto 2"/>
          <p:cNvSpPr>
            <a:spLocks noGrp="1"/>
          </p:cNvSpPr>
          <p:nvPr>
            <p:ph idx="1"/>
          </p:nvPr>
        </p:nvSpPr>
        <p:spPr/>
        <p:txBody>
          <a:bodyPr/>
          <a:lstStyle/>
          <a:p>
            <a:pPr algn="just"/>
            <a:r>
              <a:rPr lang="fr-FR" altLang="it-IT" sz="2400" dirty="0"/>
              <a:t>Le bleu, le rouge, le vert, le jaune, le blanc, le noir, le gris ? Les « vraies » couleurs, les seules pour lesquelles on n</a:t>
            </a:r>
            <a:r>
              <a:rPr lang="fr-FR" altLang="fr-CA" sz="2400" dirty="0"/>
              <a:t>’</a:t>
            </a:r>
            <a:r>
              <a:rPr lang="fr-FR" altLang="it-IT" sz="2400" dirty="0"/>
              <a:t>a pas eu recours à des manifestations naturelles pour trouver leur nom, contrairement à toutes les autres comme le rose ou le violet qui proviennent des fleurs, l</a:t>
            </a:r>
            <a:r>
              <a:rPr lang="fr-FR" altLang="fr-CA" sz="2400" dirty="0"/>
              <a:t>’</a:t>
            </a:r>
            <a:r>
              <a:rPr lang="fr-FR" altLang="it-IT" sz="2400" dirty="0"/>
              <a:t>orange ou le marron des fruits, le saumon des animaux, le turquoise des pierres…</a:t>
            </a:r>
          </a:p>
          <a:p>
            <a:pPr algn="just"/>
            <a:endParaRPr lang="fr-FR" altLang="it-IT" sz="2400" dirty="0"/>
          </a:p>
          <a:p>
            <a:endParaRPr lang="it-IT" altLang="it-IT" dirty="0"/>
          </a:p>
        </p:txBody>
      </p:sp>
    </p:spTree>
    <p:extLst>
      <p:ext uri="{BB962C8B-B14F-4D97-AF65-F5344CB8AC3E}">
        <p14:creationId xmlns:p14="http://schemas.microsoft.com/office/powerpoint/2010/main" val="864555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2ème baromètre des discriminations</a:t>
            </a:r>
            <a:endParaRPr lang="it-IT" sz="2800" dirty="0"/>
          </a:p>
        </p:txBody>
      </p:sp>
      <p:sp>
        <p:nvSpPr>
          <p:cNvPr id="3" name="Segnaposto contenuto 2"/>
          <p:cNvSpPr>
            <a:spLocks noGrp="1"/>
          </p:cNvSpPr>
          <p:nvPr>
            <p:ph idx="1"/>
          </p:nvPr>
        </p:nvSpPr>
        <p:spPr/>
        <p:txBody>
          <a:bodyPr>
            <a:normAutofit lnSpcReduction="10000"/>
          </a:bodyPr>
          <a:lstStyle/>
          <a:p>
            <a:r>
              <a:rPr lang="fr-FR" sz="2400" dirty="0"/>
              <a:t>En 2007, le CRAN avait publié son 1er baromètre des discriminations portant sur les populations noires de France. Cet outil de transparence</a:t>
            </a:r>
            <a:r>
              <a:rPr lang="fr-FR" sz="2400" b="1" dirty="0"/>
              <a:t> républicaine </a:t>
            </a:r>
            <a:r>
              <a:rPr lang="fr-FR" sz="2400" dirty="0"/>
              <a:t>avait fait grand bruit et avait lancé des débats. </a:t>
            </a:r>
          </a:p>
          <a:p>
            <a:pPr algn="just"/>
            <a:r>
              <a:rPr lang="fr-FR" sz="2400" dirty="0"/>
              <a:t>Cette année 2023, le CRAN publie son </a:t>
            </a:r>
            <a:r>
              <a:rPr lang="fr-FR" sz="2400" b="1" dirty="0"/>
              <a:t>2ème baromètre des discriminations qui portera toujours sur les populations noires de France mais également sur d’autres minorités avec une focale sur toutes les discriminations sans distinction</a:t>
            </a:r>
            <a:r>
              <a:rPr lang="fr-FR" sz="2400" dirty="0"/>
              <a:t>.</a:t>
            </a:r>
          </a:p>
          <a:p>
            <a:r>
              <a:rPr lang="fr-FR" sz="2400" dirty="0"/>
              <a:t>En 17 années, le CRAN a travaillé avec d’autres, à rendre la France plus fraternelle et plus égalitaire. Ainsi, la société française a progressé même si beaucoup reste à faire. </a:t>
            </a:r>
          </a:p>
          <a:p>
            <a:r>
              <a:rPr lang="fr-FR" sz="2400" dirty="0"/>
              <a:t>Ce deuxième baromètre s’appuie sur les données obtenues pour la première fois auprès des minorités de France. </a:t>
            </a:r>
          </a:p>
          <a:p>
            <a:endParaRPr lang="it-IT" sz="2400" dirty="0"/>
          </a:p>
        </p:txBody>
      </p:sp>
    </p:spTree>
    <p:extLst>
      <p:ext uri="{BB962C8B-B14F-4D97-AF65-F5344CB8AC3E}">
        <p14:creationId xmlns:p14="http://schemas.microsoft.com/office/powerpoint/2010/main" val="33961431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Titolo 1"/>
          <p:cNvSpPr>
            <a:spLocks noGrp="1"/>
          </p:cNvSpPr>
          <p:nvPr>
            <p:ph type="title"/>
          </p:nvPr>
        </p:nvSpPr>
        <p:spPr/>
        <p:txBody>
          <a:bodyPr/>
          <a:lstStyle/>
          <a:p>
            <a:r>
              <a:rPr lang="it-IT" altLang="it-IT" sz="2800"/>
              <a:t>Le bleu</a:t>
            </a:r>
          </a:p>
        </p:txBody>
      </p:sp>
      <p:sp>
        <p:nvSpPr>
          <p:cNvPr id="162819" name="Segnaposto contenuto 2"/>
          <p:cNvSpPr>
            <a:spLocks noGrp="1"/>
          </p:cNvSpPr>
          <p:nvPr>
            <p:ph idx="1"/>
          </p:nvPr>
        </p:nvSpPr>
        <p:spPr/>
        <p:txBody>
          <a:bodyPr/>
          <a:lstStyle/>
          <a:p>
            <a:pPr algn="just"/>
            <a:r>
              <a:rPr lang="fr-FR" altLang="it-IT" sz="2400"/>
              <a:t>C</a:t>
            </a:r>
            <a:r>
              <a:rPr lang="fr-FR" altLang="fr-CA" sz="2400"/>
              <a:t>’</a:t>
            </a:r>
            <a:r>
              <a:rPr lang="fr-FR" altLang="it-IT" sz="2400"/>
              <a:t>est la couleur préférée en Occident depuis le XIXe siècle. Le bleu au temps des Anciens n</a:t>
            </a:r>
            <a:r>
              <a:rPr lang="fr-FR" altLang="fr-CA" sz="2400"/>
              <a:t>’</a:t>
            </a:r>
            <a:r>
              <a:rPr lang="fr-FR" altLang="it-IT" sz="2400"/>
              <a:t>était pas nommé. Au cours du XIXe siècle, selon le regard évolutionniste, on a soutenu que, comme il n</a:t>
            </a:r>
            <a:r>
              <a:rPr lang="fr-FR" altLang="fr-CA" sz="2400"/>
              <a:t>’</a:t>
            </a:r>
            <a:r>
              <a:rPr lang="fr-FR" altLang="it-IT" sz="2400"/>
              <a:t>avait pas été nommé dans l</a:t>
            </a:r>
            <a:r>
              <a:rPr lang="fr-FR" altLang="fr-CA" sz="2400"/>
              <a:t>’</a:t>
            </a:r>
            <a:r>
              <a:rPr lang="fr-FR" altLang="ja-JP" sz="2400" i="1"/>
              <a:t>Iliade </a:t>
            </a:r>
            <a:r>
              <a:rPr lang="fr-FR" altLang="ja-JP" sz="2400"/>
              <a:t>et l</a:t>
            </a:r>
            <a:r>
              <a:rPr lang="fr-FR" altLang="fr-CA" sz="2400"/>
              <a:t>’</a:t>
            </a:r>
            <a:r>
              <a:rPr lang="fr-FR" altLang="ja-JP" sz="2400" i="1"/>
              <a:t>Odyssée, </a:t>
            </a:r>
            <a:r>
              <a:rPr lang="fr-FR" altLang="ja-JP" sz="2400"/>
              <a:t>les Grecs ne percevaient pas le bleu parce que « l</a:t>
            </a:r>
            <a:r>
              <a:rPr lang="fr-FR" altLang="fr-CA" sz="2400"/>
              <a:t>’</a:t>
            </a:r>
            <a:r>
              <a:rPr lang="fr-FR" altLang="ja-JP" sz="2400"/>
              <a:t>organe de la couleur et de ses impressions n</a:t>
            </a:r>
            <a:r>
              <a:rPr lang="fr-FR" altLang="fr-CA" sz="2400"/>
              <a:t>’</a:t>
            </a:r>
            <a:r>
              <a:rPr lang="fr-FR" altLang="ja-JP" sz="2400"/>
              <a:t>étaient que partiellement développés chez les Grecs de l</a:t>
            </a:r>
            <a:r>
              <a:rPr lang="fr-FR" altLang="fr-CA" sz="2400"/>
              <a:t>’</a:t>
            </a:r>
            <a:r>
              <a:rPr lang="fr-FR" altLang="ja-JP" sz="2400"/>
              <a:t>âge héroïque. » (Gladstone 1858). Ce qui a même conduit Nietzche a affirmé que les « Grecs voyaient la nature d</a:t>
            </a:r>
            <a:r>
              <a:rPr lang="fr-FR" altLang="fr-CA" sz="2400"/>
              <a:t>’</a:t>
            </a:r>
            <a:r>
              <a:rPr lang="fr-FR" altLang="ja-JP" sz="2400"/>
              <a:t>une autre façon que nous, il faut admettre que leur œil était aveugle pour le bleu et le vert » (Nietzche 1881, p. 426).  </a:t>
            </a:r>
            <a:endParaRPr lang="it-IT" altLang="ja-JP"/>
          </a:p>
          <a:p>
            <a:endParaRPr lang="it-IT" altLang="it-IT"/>
          </a:p>
        </p:txBody>
      </p:sp>
    </p:spTree>
    <p:extLst>
      <p:ext uri="{BB962C8B-B14F-4D97-AF65-F5344CB8AC3E}">
        <p14:creationId xmlns:p14="http://schemas.microsoft.com/office/powerpoint/2010/main" val="17496973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itolo 1"/>
          <p:cNvSpPr>
            <a:spLocks noGrp="1"/>
          </p:cNvSpPr>
          <p:nvPr>
            <p:ph type="title"/>
          </p:nvPr>
        </p:nvSpPr>
        <p:spPr/>
        <p:txBody>
          <a:bodyPr/>
          <a:lstStyle/>
          <a:p>
            <a:r>
              <a:rPr lang="it-IT" altLang="it-IT" sz="2800" dirty="0" err="1"/>
              <a:t>Les</a:t>
            </a:r>
            <a:r>
              <a:rPr lang="it-IT" altLang="it-IT" sz="2800" dirty="0"/>
              <a:t> </a:t>
            </a:r>
            <a:r>
              <a:rPr lang="it-IT" altLang="it-IT" sz="2800" dirty="0" err="1"/>
              <a:t>Grecs</a:t>
            </a:r>
            <a:r>
              <a:rPr lang="it-IT" altLang="it-IT" sz="2800" dirty="0"/>
              <a:t> </a:t>
            </a:r>
            <a:r>
              <a:rPr lang="it-IT" altLang="it-IT" sz="2800" dirty="0" err="1"/>
              <a:t>aveugles</a:t>
            </a:r>
            <a:r>
              <a:rPr lang="it-IT" altLang="it-IT" sz="2800" dirty="0"/>
              <a:t> </a:t>
            </a:r>
            <a:r>
              <a:rPr lang="it-IT" altLang="it-IT" sz="2800" dirty="0" err="1"/>
              <a:t>du</a:t>
            </a:r>
            <a:r>
              <a:rPr lang="it-IT" altLang="it-IT" sz="2800" dirty="0"/>
              <a:t> </a:t>
            </a:r>
            <a:r>
              <a:rPr lang="it-IT" altLang="it-IT" sz="2800" i="1" dirty="0"/>
              <a:t>bleu</a:t>
            </a:r>
            <a:r>
              <a:rPr lang="it-IT" altLang="it-IT" sz="2800" dirty="0"/>
              <a:t>?</a:t>
            </a:r>
            <a:br>
              <a:rPr lang="it-IT" altLang="it-IT" sz="2800" dirty="0"/>
            </a:br>
            <a:endParaRPr lang="it-IT" altLang="it-IT" sz="2800" dirty="0"/>
          </a:p>
        </p:txBody>
      </p:sp>
      <p:sp>
        <p:nvSpPr>
          <p:cNvPr id="163843" name="Segnaposto contenuto 2"/>
          <p:cNvSpPr>
            <a:spLocks noGrp="1"/>
          </p:cNvSpPr>
          <p:nvPr>
            <p:ph idx="1"/>
          </p:nvPr>
        </p:nvSpPr>
        <p:spPr/>
        <p:txBody>
          <a:bodyPr/>
          <a:lstStyle/>
          <a:p>
            <a:pPr algn="just"/>
            <a:r>
              <a:rPr lang="fr-FR" altLang="it-IT" sz="2400"/>
              <a:t>Et au XXe siècle, selon la perspective universaliste, avec les études de Berlin et Kay, on a soutenu que les Grecs n</a:t>
            </a:r>
            <a:r>
              <a:rPr lang="fr-FR" altLang="fr-CA" sz="2400"/>
              <a:t>’</a:t>
            </a:r>
            <a:r>
              <a:rPr lang="fr-FR" altLang="it-IT" sz="2400"/>
              <a:t>étaient arrivés qu</a:t>
            </a:r>
            <a:r>
              <a:rPr lang="fr-FR" altLang="fr-CA" sz="2400"/>
              <a:t>’</a:t>
            </a:r>
            <a:r>
              <a:rPr lang="fr-FR" altLang="it-IT" sz="2400"/>
              <a:t>au cinquième stade de la séquence hiérarchisée des termes de couleur fondamentaux. </a:t>
            </a:r>
          </a:p>
          <a:p>
            <a:pPr algn="just"/>
            <a:r>
              <a:rPr lang="fr-FR" altLang="it-IT" sz="2400"/>
              <a:t>Mais l</a:t>
            </a:r>
            <a:r>
              <a:rPr lang="fr-FR" altLang="fr-CA" sz="2400"/>
              <a:t>’</a:t>
            </a:r>
            <a:r>
              <a:rPr lang="fr-FR" altLang="it-IT" sz="2400"/>
              <a:t>approche culturaliste, pour laquelle l</a:t>
            </a:r>
            <a:r>
              <a:rPr lang="fr-FR" altLang="fr-CA" sz="2400"/>
              <a:t>’</a:t>
            </a:r>
            <a:r>
              <a:rPr lang="fr-FR" altLang="it-IT" sz="2400"/>
              <a:t>absence de dénomination ne correspond pas au manque de perception, souligne que le lexique homérique accorde plus d</a:t>
            </a:r>
            <a:r>
              <a:rPr lang="fr-FR" altLang="fr-CA" sz="2400"/>
              <a:t>’</a:t>
            </a:r>
            <a:r>
              <a:rPr lang="fr-FR" altLang="it-IT" sz="2400"/>
              <a:t>importance à la luminosité qu</a:t>
            </a:r>
            <a:r>
              <a:rPr lang="fr-FR" altLang="fr-CA" sz="2400"/>
              <a:t>’</a:t>
            </a:r>
            <a:r>
              <a:rPr lang="fr-FR" altLang="it-IT" sz="2400"/>
              <a:t>à la tonalité. </a:t>
            </a:r>
            <a:endParaRPr lang="it-IT" altLang="it-IT" sz="2400"/>
          </a:p>
        </p:txBody>
      </p:sp>
    </p:spTree>
    <p:extLst>
      <p:ext uri="{BB962C8B-B14F-4D97-AF65-F5344CB8AC3E}">
        <p14:creationId xmlns:p14="http://schemas.microsoft.com/office/powerpoint/2010/main" val="22343959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Titolo 1"/>
          <p:cNvSpPr>
            <a:spLocks noGrp="1"/>
          </p:cNvSpPr>
          <p:nvPr>
            <p:ph type="title"/>
          </p:nvPr>
        </p:nvSpPr>
        <p:spPr/>
        <p:txBody>
          <a:bodyPr/>
          <a:lstStyle/>
          <a:p>
            <a:r>
              <a:rPr lang="it-IT" altLang="it-IT" sz="2800"/>
              <a:t>Le bleu</a:t>
            </a:r>
          </a:p>
        </p:txBody>
      </p:sp>
      <p:sp>
        <p:nvSpPr>
          <p:cNvPr id="164867" name="Segnaposto contenuto 2"/>
          <p:cNvSpPr>
            <a:spLocks noGrp="1"/>
          </p:cNvSpPr>
          <p:nvPr>
            <p:ph idx="1"/>
          </p:nvPr>
        </p:nvSpPr>
        <p:spPr/>
        <p:txBody>
          <a:bodyPr/>
          <a:lstStyle/>
          <a:p>
            <a:pPr algn="just"/>
            <a:r>
              <a:rPr lang="fr-FR" altLang="it-IT" sz="2200"/>
              <a:t>Les Romains considéraient le bleu désagréable, c</a:t>
            </a:r>
            <a:r>
              <a:rPr lang="fr-FR" altLang="fr-CA" sz="2200"/>
              <a:t>’</a:t>
            </a:r>
            <a:r>
              <a:rPr lang="fr-FR" altLang="it-IT" sz="2200"/>
              <a:t>était la couleur guerrière des barbares qui peignaient leur corps avec de la guède, plante contenant un colorant bleu. Le bleu commença à s</a:t>
            </a:r>
            <a:r>
              <a:rPr lang="fr-FR" altLang="fr-CA" sz="2200"/>
              <a:t>’</a:t>
            </a:r>
            <a:r>
              <a:rPr lang="fr-FR" altLang="it-IT" sz="2200"/>
              <a:t>affirmer à partir du XIIe siècle quand il apparut sur le manteau de la Vierge vêtue auparavant de couleur sombre, dans les vitraux gothiques, et grâce également à son entrée dans les armoiries royales. Au cours des siècles suivants, il poursuivit son chemin de succès pour devenir aujourd</a:t>
            </a:r>
            <a:r>
              <a:rPr lang="fr-FR" altLang="fr-CA" sz="2200"/>
              <a:t>’</a:t>
            </a:r>
            <a:r>
              <a:rPr lang="fr-FR" altLang="it-IT" sz="2200"/>
              <a:t>hui la couleur reine pour les Occidentaux, hommes et femmes, quel que soit leur milieu social et professionnel. Et le bleu est devenu également la couleur des institutions internationales comme pour le Conseil de l'Europe ou l'ONU avec ses casques bleus.</a:t>
            </a:r>
          </a:p>
          <a:p>
            <a:endParaRPr lang="it-IT" altLang="it-IT" sz="3000"/>
          </a:p>
        </p:txBody>
      </p:sp>
    </p:spTree>
    <p:extLst>
      <p:ext uri="{BB962C8B-B14F-4D97-AF65-F5344CB8AC3E}">
        <p14:creationId xmlns:p14="http://schemas.microsoft.com/office/powerpoint/2010/main" val="394548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289B30-BA62-488C-9164-CAC4947CA95D}"/>
              </a:ext>
            </a:extLst>
          </p:cNvPr>
          <p:cNvSpPr>
            <a:spLocks noGrp="1"/>
          </p:cNvSpPr>
          <p:nvPr>
            <p:ph type="title"/>
          </p:nvPr>
        </p:nvSpPr>
        <p:spPr/>
        <p:txBody>
          <a:bodyPr>
            <a:normAutofit/>
          </a:bodyPr>
          <a:lstStyle/>
          <a:p>
            <a:r>
              <a:rPr lang="it-IT" sz="2800" dirty="0" err="1" smtClean="0"/>
              <a:t>Que</a:t>
            </a:r>
            <a:r>
              <a:rPr lang="it-IT" sz="2800" dirty="0" smtClean="0"/>
              <a:t> </a:t>
            </a:r>
            <a:r>
              <a:rPr lang="it-IT" sz="2800" dirty="0" err="1" smtClean="0"/>
              <a:t>représente</a:t>
            </a:r>
            <a:r>
              <a:rPr lang="it-IT" sz="2800" dirty="0" smtClean="0"/>
              <a:t> pour </a:t>
            </a:r>
            <a:r>
              <a:rPr lang="it-IT" sz="2800" dirty="0" err="1" smtClean="0"/>
              <a:t>vous</a:t>
            </a:r>
            <a:r>
              <a:rPr lang="it-IT" sz="2800" dirty="0" smtClean="0"/>
              <a:t> le </a:t>
            </a:r>
            <a:r>
              <a:rPr lang="it-IT" sz="2800" dirty="0" err="1" smtClean="0"/>
              <a:t>rouge</a:t>
            </a:r>
            <a:r>
              <a:rPr lang="it-IT" sz="2800" dirty="0" smtClean="0"/>
              <a:t>?</a:t>
            </a:r>
            <a:endParaRPr lang="it-IT" sz="2800" dirty="0"/>
          </a:p>
        </p:txBody>
      </p:sp>
      <p:sp>
        <p:nvSpPr>
          <p:cNvPr id="3" name="Segnaposto contenuto 2">
            <a:extLst>
              <a:ext uri="{FF2B5EF4-FFF2-40B4-BE49-F238E27FC236}">
                <a16:creationId xmlns:a16="http://schemas.microsoft.com/office/drawing/2014/main" id="{D5113FA2-9420-4222-9C3D-9E22AF72EE9B}"/>
              </a:ext>
            </a:extLst>
          </p:cNvPr>
          <p:cNvSpPr>
            <a:spLocks noGrp="1"/>
          </p:cNvSpPr>
          <p:nvPr>
            <p:ph idx="1"/>
          </p:nvPr>
        </p:nvSpPr>
        <p:spPr/>
        <p:txBody>
          <a:bodyPr>
            <a:normAutofit/>
          </a:bodyPr>
          <a:lstStyle/>
          <a:p>
            <a:r>
              <a:rPr lang="it-IT" sz="2400" dirty="0" err="1"/>
              <a:t>Passion</a:t>
            </a:r>
            <a:r>
              <a:rPr lang="it-IT" sz="2400" dirty="0"/>
              <a:t>, </a:t>
            </a:r>
            <a:r>
              <a:rPr lang="it-IT" sz="2400" dirty="0" err="1"/>
              <a:t>agressivité</a:t>
            </a:r>
            <a:r>
              <a:rPr lang="it-IT" sz="2400" dirty="0"/>
              <a:t>, force positive et </a:t>
            </a:r>
            <a:r>
              <a:rPr lang="it-IT" sz="2400" dirty="0" err="1"/>
              <a:t>négative</a:t>
            </a:r>
            <a:r>
              <a:rPr lang="it-IT" sz="2400" dirty="0"/>
              <a:t>, </a:t>
            </a:r>
            <a:r>
              <a:rPr lang="it-IT" sz="2400" dirty="0" err="1"/>
              <a:t>puissance</a:t>
            </a:r>
            <a:r>
              <a:rPr lang="it-IT" sz="2400" dirty="0"/>
              <a:t>, </a:t>
            </a:r>
            <a:r>
              <a:rPr lang="it-IT" sz="2400" dirty="0" err="1" smtClean="0"/>
              <a:t>amour</a:t>
            </a:r>
            <a:endParaRPr lang="it-IT" sz="2400" dirty="0"/>
          </a:p>
        </p:txBody>
      </p:sp>
    </p:spTree>
    <p:extLst>
      <p:ext uri="{BB962C8B-B14F-4D97-AF65-F5344CB8AC3E}">
        <p14:creationId xmlns:p14="http://schemas.microsoft.com/office/powerpoint/2010/main" val="31412515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itolo 1"/>
          <p:cNvSpPr>
            <a:spLocks noGrp="1"/>
          </p:cNvSpPr>
          <p:nvPr>
            <p:ph type="title"/>
          </p:nvPr>
        </p:nvSpPr>
        <p:spPr/>
        <p:txBody>
          <a:bodyPr/>
          <a:lstStyle/>
          <a:p>
            <a:r>
              <a:rPr lang="it-IT" altLang="it-IT" sz="2800"/>
              <a:t>Le rouge</a:t>
            </a:r>
          </a:p>
        </p:txBody>
      </p:sp>
      <p:sp>
        <p:nvSpPr>
          <p:cNvPr id="165891" name="Segnaposto contenuto 2"/>
          <p:cNvSpPr>
            <a:spLocks noGrp="1"/>
          </p:cNvSpPr>
          <p:nvPr>
            <p:ph idx="1"/>
          </p:nvPr>
        </p:nvSpPr>
        <p:spPr/>
        <p:txBody>
          <a:bodyPr/>
          <a:lstStyle/>
          <a:p>
            <a:pPr algn="just"/>
            <a:r>
              <a:rPr lang="fr-FR" altLang="it-IT" sz="2400"/>
              <a:t>C</a:t>
            </a:r>
            <a:r>
              <a:rPr lang="fr-FR" altLang="fr-CA" sz="2400"/>
              <a:t>’</a:t>
            </a:r>
            <a:r>
              <a:rPr lang="fr-FR" altLang="it-IT" sz="2400"/>
              <a:t>est la couleur par excellence, la couleur archétypale. « Parler de </a:t>
            </a:r>
            <a:r>
              <a:rPr lang="fr-FR" altLang="fr-CA" sz="2400"/>
              <a:t>“</a:t>
            </a:r>
            <a:r>
              <a:rPr lang="fr-FR" altLang="it-IT" sz="2400"/>
              <a:t>couleur rouge</a:t>
            </a:r>
            <a:r>
              <a:rPr lang="fr-FR" altLang="fr-CA" sz="2400"/>
              <a:t>”</a:t>
            </a:r>
            <a:r>
              <a:rPr lang="fr-FR" altLang="it-IT" sz="2400"/>
              <a:t>, c</a:t>
            </a:r>
            <a:r>
              <a:rPr lang="fr-FR" altLang="fr-CA" sz="2400"/>
              <a:t>’</a:t>
            </a:r>
            <a:r>
              <a:rPr lang="fr-FR" altLang="it-IT" sz="2400"/>
              <a:t>est presque un pléonasme en effet! D</a:t>
            </a:r>
            <a:r>
              <a:rPr lang="fr-FR" altLang="fr-CA" sz="2400"/>
              <a:t>’</a:t>
            </a:r>
            <a:r>
              <a:rPr lang="fr-FR" altLang="it-IT" sz="2400"/>
              <a:t>ailleurs, certains mots, tels </a:t>
            </a:r>
            <a:r>
              <a:rPr lang="fr-FR" altLang="it-IT" sz="2400" i="1"/>
              <a:t>coloratus</a:t>
            </a:r>
            <a:r>
              <a:rPr lang="fr-FR" altLang="it-IT" sz="2400"/>
              <a:t> en latin ou </a:t>
            </a:r>
            <a:r>
              <a:rPr lang="fr-FR" altLang="it-IT" sz="2400" i="1"/>
              <a:t>colorado</a:t>
            </a:r>
            <a:r>
              <a:rPr lang="fr-FR" altLang="it-IT" sz="2400"/>
              <a:t> en espagnol, signifient à la fois </a:t>
            </a:r>
            <a:r>
              <a:rPr lang="fr-FR" altLang="fr-CA" sz="2400"/>
              <a:t>“</a:t>
            </a:r>
            <a:r>
              <a:rPr lang="fr-FR" altLang="it-IT" sz="2400"/>
              <a:t>rouge</a:t>
            </a:r>
            <a:r>
              <a:rPr lang="fr-FR" altLang="fr-CA" sz="2400"/>
              <a:t>”</a:t>
            </a:r>
            <a:r>
              <a:rPr lang="fr-FR" altLang="it-IT" sz="2400"/>
              <a:t> et </a:t>
            </a:r>
            <a:r>
              <a:rPr lang="fr-FR" altLang="fr-CA" sz="2400"/>
              <a:t>“</a:t>
            </a:r>
            <a:r>
              <a:rPr lang="fr-FR" altLang="it-IT" sz="2400"/>
              <a:t>coloré</a:t>
            </a:r>
            <a:r>
              <a:rPr lang="fr-FR" altLang="fr-CA" sz="2400"/>
              <a:t>”</a:t>
            </a:r>
            <a:r>
              <a:rPr lang="fr-FR" altLang="it-IT" sz="2400"/>
              <a:t>. En russe, </a:t>
            </a:r>
            <a:r>
              <a:rPr lang="fr-FR" altLang="it-IT" sz="2400" i="1"/>
              <a:t>krasnoï </a:t>
            </a:r>
            <a:r>
              <a:rPr lang="fr-FR" altLang="it-IT" sz="2400"/>
              <a:t>veut dire </a:t>
            </a:r>
            <a:r>
              <a:rPr lang="fr-FR" altLang="fr-CA" sz="2400"/>
              <a:t>“</a:t>
            </a:r>
            <a:r>
              <a:rPr lang="fr-FR" altLang="it-IT" sz="2400"/>
              <a:t>rouge</a:t>
            </a:r>
            <a:r>
              <a:rPr lang="fr-FR" altLang="fr-CA" sz="2400"/>
              <a:t>”</a:t>
            </a:r>
            <a:r>
              <a:rPr lang="fr-FR" altLang="it-IT" sz="2400"/>
              <a:t> mais aussi </a:t>
            </a:r>
            <a:r>
              <a:rPr lang="fr-FR" altLang="fr-CA" sz="2400"/>
              <a:t>“</a:t>
            </a:r>
            <a:r>
              <a:rPr lang="fr-FR" altLang="it-IT" sz="2400"/>
              <a:t>beau</a:t>
            </a:r>
            <a:r>
              <a:rPr lang="fr-FR" altLang="fr-CA" sz="2400"/>
              <a:t>”</a:t>
            </a:r>
            <a:r>
              <a:rPr lang="fr-FR" altLang="it-IT" sz="2400"/>
              <a:t> (étymologiquement, la place Rouge est la </a:t>
            </a:r>
            <a:r>
              <a:rPr lang="fr-FR" altLang="fr-CA" sz="2400"/>
              <a:t>“</a:t>
            </a:r>
            <a:r>
              <a:rPr lang="fr-FR" altLang="it-IT" sz="2400"/>
              <a:t>belle place</a:t>
            </a:r>
            <a:r>
              <a:rPr lang="fr-FR" altLang="fr-CA" sz="2400"/>
              <a:t>”</a:t>
            </a:r>
            <a:r>
              <a:rPr lang="fr-FR" altLang="it-IT" sz="2400"/>
              <a:t>. Dans le système symbolique de l</a:t>
            </a:r>
            <a:r>
              <a:rPr lang="fr-FR" altLang="fr-CA" sz="2400"/>
              <a:t>’</a:t>
            </a:r>
            <a:r>
              <a:rPr lang="fr-FR" altLang="it-IT" sz="2400"/>
              <a:t>Antiquité, qui tournait autour de trois pôles, le blanc représentait l</a:t>
            </a:r>
            <a:r>
              <a:rPr lang="fr-FR" altLang="fr-CA" sz="2400"/>
              <a:t>’</a:t>
            </a:r>
            <a:r>
              <a:rPr lang="fr-FR" altLang="it-IT" sz="2400"/>
              <a:t>incolore, le noir était grosso modo le sale, et le rouge était la couleur, la seule digne de ce nom. La suprématie du rouge s</a:t>
            </a:r>
            <a:r>
              <a:rPr lang="fr-FR" altLang="fr-CA" sz="2400"/>
              <a:t>’</a:t>
            </a:r>
            <a:r>
              <a:rPr lang="fr-FR" altLang="it-IT" sz="2400"/>
              <a:t>est imposée à tout l</a:t>
            </a:r>
            <a:r>
              <a:rPr lang="fr-FR" altLang="fr-CA" sz="2400"/>
              <a:t>’</a:t>
            </a:r>
            <a:r>
              <a:rPr lang="fr-FR" altLang="it-IT" sz="2400"/>
              <a:t>Occident. » (M. Pastoureau et D. Simonnet 2005, p. 28). </a:t>
            </a:r>
            <a:endParaRPr lang="it-IT" altLang="it-IT" sz="2400"/>
          </a:p>
        </p:txBody>
      </p:sp>
    </p:spTree>
    <p:extLst>
      <p:ext uri="{BB962C8B-B14F-4D97-AF65-F5344CB8AC3E}">
        <p14:creationId xmlns:p14="http://schemas.microsoft.com/office/powerpoint/2010/main" val="4277016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Titolo 1"/>
          <p:cNvSpPr>
            <a:spLocks noGrp="1"/>
          </p:cNvSpPr>
          <p:nvPr>
            <p:ph type="title"/>
          </p:nvPr>
        </p:nvSpPr>
        <p:spPr/>
        <p:txBody>
          <a:bodyPr/>
          <a:lstStyle/>
          <a:p>
            <a:r>
              <a:rPr lang="it-IT" altLang="it-IT" sz="2800"/>
              <a:t>Le rouge</a:t>
            </a:r>
          </a:p>
        </p:txBody>
      </p:sp>
      <p:sp>
        <p:nvSpPr>
          <p:cNvPr id="166915" name="Segnaposto contenuto 2"/>
          <p:cNvSpPr>
            <a:spLocks noGrp="1"/>
          </p:cNvSpPr>
          <p:nvPr>
            <p:ph idx="1"/>
          </p:nvPr>
        </p:nvSpPr>
        <p:spPr/>
        <p:txBody>
          <a:bodyPr/>
          <a:lstStyle/>
          <a:p>
            <a:pPr algn="just"/>
            <a:r>
              <a:rPr lang="fr-FR" altLang="it-IT" sz="2400"/>
              <a:t>C</a:t>
            </a:r>
            <a:r>
              <a:rPr lang="fr-FR" altLang="fr-CA" sz="2400"/>
              <a:t>’</a:t>
            </a:r>
            <a:r>
              <a:rPr lang="fr-FR" altLang="it-IT" sz="2400"/>
              <a:t>est la couleur de la passion, de l</a:t>
            </a:r>
            <a:r>
              <a:rPr lang="fr-FR" altLang="fr-CA" sz="2400"/>
              <a:t>’</a:t>
            </a:r>
            <a:r>
              <a:rPr lang="fr-FR" altLang="it-IT" sz="2400"/>
              <a:t>amour, de la colère, du prestige (le tapis rouge), mais également de l</a:t>
            </a:r>
            <a:r>
              <a:rPr lang="fr-FR" altLang="fr-CA" sz="2400"/>
              <a:t>’</a:t>
            </a:r>
            <a:r>
              <a:rPr lang="fr-FR" altLang="it-IT" sz="2400"/>
              <a:t>interdit et du danger et n</a:t>
            </a:r>
            <a:r>
              <a:rPr lang="fr-FR" altLang="fr-CA" sz="2400"/>
              <a:t>’</a:t>
            </a:r>
            <a:r>
              <a:rPr lang="fr-FR" altLang="it-IT" sz="2400"/>
              <a:t>oubliez pas que c</a:t>
            </a:r>
            <a:r>
              <a:rPr lang="fr-FR" altLang="fr-CA" sz="2400"/>
              <a:t>’</a:t>
            </a:r>
            <a:r>
              <a:rPr lang="fr-FR" altLang="it-IT" sz="2400"/>
              <a:t>est également la couleur de la révolte (le drapeau rouge)…Et saviez-vous que, jusqu</a:t>
            </a:r>
            <a:r>
              <a:rPr lang="fr-FR" altLang="fr-CA" sz="2400"/>
              <a:t>’</a:t>
            </a:r>
            <a:r>
              <a:rPr lang="fr-FR" altLang="it-IT" sz="2400"/>
              <a:t>au XIXe siècle, la robe de mariée en France était rouge, comme en Chine aujourd</a:t>
            </a:r>
            <a:r>
              <a:rPr lang="fr-FR" altLang="fr-CA" sz="2400"/>
              <a:t>’</a:t>
            </a:r>
            <a:r>
              <a:rPr lang="fr-FR" altLang="it-IT" sz="2400"/>
              <a:t>hui ? </a:t>
            </a:r>
          </a:p>
          <a:p>
            <a:endParaRPr lang="it-IT" altLang="it-IT"/>
          </a:p>
        </p:txBody>
      </p:sp>
    </p:spTree>
    <p:extLst>
      <p:ext uri="{BB962C8B-B14F-4D97-AF65-F5344CB8AC3E}">
        <p14:creationId xmlns:p14="http://schemas.microsoft.com/office/powerpoint/2010/main" val="8596664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Titolo 1"/>
          <p:cNvSpPr>
            <a:spLocks noGrp="1"/>
          </p:cNvSpPr>
          <p:nvPr>
            <p:ph type="title"/>
          </p:nvPr>
        </p:nvSpPr>
        <p:spPr/>
        <p:txBody>
          <a:bodyPr/>
          <a:lstStyle/>
          <a:p>
            <a:r>
              <a:rPr lang="it-IT" altLang="it-IT" sz="2800"/>
              <a:t>Le vert</a:t>
            </a:r>
          </a:p>
        </p:txBody>
      </p:sp>
      <p:sp>
        <p:nvSpPr>
          <p:cNvPr id="167939" name="Segnaposto contenuto 2"/>
          <p:cNvSpPr>
            <a:spLocks noGrp="1"/>
          </p:cNvSpPr>
          <p:nvPr>
            <p:ph idx="1"/>
          </p:nvPr>
        </p:nvSpPr>
        <p:spPr/>
        <p:txBody>
          <a:bodyPr/>
          <a:lstStyle/>
          <a:p>
            <a:pPr algn="just"/>
            <a:r>
              <a:rPr lang="fr-FR" altLang="it-IT" sz="2400" dirty="0"/>
              <a:t>Vert comme la nature ou l</a:t>
            </a:r>
            <a:r>
              <a:rPr lang="fr-FR" altLang="fr-CA" sz="2400" dirty="0"/>
              <a:t>’</a:t>
            </a:r>
            <a:r>
              <a:rPr lang="fr-FR" altLang="it-IT" sz="2400" dirty="0"/>
              <a:t>écologie. Sachez que ce n</a:t>
            </a:r>
            <a:r>
              <a:rPr lang="fr-FR" altLang="fr-CA" sz="2400" dirty="0"/>
              <a:t>’</a:t>
            </a:r>
            <a:r>
              <a:rPr lang="fr-FR" altLang="it-IT" sz="2400" dirty="0"/>
              <a:t>est qu</a:t>
            </a:r>
            <a:r>
              <a:rPr lang="fr-FR" altLang="fr-CA" sz="2400" dirty="0"/>
              <a:t>’</a:t>
            </a:r>
            <a:r>
              <a:rPr lang="fr-FR" altLang="it-IT" sz="2400" dirty="0"/>
              <a:t>à partir de l</a:t>
            </a:r>
            <a:r>
              <a:rPr lang="fr-FR" altLang="fr-CA" sz="2400" dirty="0"/>
              <a:t>’</a:t>
            </a:r>
            <a:r>
              <a:rPr lang="fr-FR" altLang="it-IT" sz="2400" dirty="0"/>
              <a:t>époque romantique en Occident que le vert est associé à la nature, car auparavant la nature était surtout définie par les quatre éléments : le feu, l</a:t>
            </a:r>
            <a:r>
              <a:rPr lang="fr-FR" altLang="fr-CA" sz="2400" dirty="0"/>
              <a:t>’</a:t>
            </a:r>
            <a:r>
              <a:rPr lang="fr-FR" altLang="it-IT" sz="2400" dirty="0"/>
              <a:t>air, l</a:t>
            </a:r>
            <a:r>
              <a:rPr lang="fr-FR" altLang="fr-CA" sz="2400" dirty="0"/>
              <a:t>’</a:t>
            </a:r>
            <a:r>
              <a:rPr lang="fr-FR" altLang="it-IT" sz="2400" dirty="0"/>
              <a:t>eau, la terre. Et si aujourd</a:t>
            </a:r>
            <a:r>
              <a:rPr lang="fr-FR" altLang="fr-CA" sz="2400" dirty="0"/>
              <a:t>’</a:t>
            </a:r>
            <a:r>
              <a:rPr lang="fr-FR" altLang="it-IT" sz="2400" dirty="0"/>
              <a:t>hui le vert représente surtout l</a:t>
            </a:r>
            <a:r>
              <a:rPr lang="fr-FR" altLang="fr-CA" sz="2400" dirty="0"/>
              <a:t>’</a:t>
            </a:r>
            <a:r>
              <a:rPr lang="fr-FR" altLang="it-IT" sz="2400" dirty="0"/>
              <a:t>écologie, il porte encore en lui la symbolique de son histoire : le destin, le hasard, le jeu (tapis vert)…  </a:t>
            </a:r>
          </a:p>
          <a:p>
            <a:endParaRPr lang="it-IT" altLang="it-IT" dirty="0"/>
          </a:p>
        </p:txBody>
      </p:sp>
    </p:spTree>
    <p:extLst>
      <p:ext uri="{BB962C8B-B14F-4D97-AF65-F5344CB8AC3E}">
        <p14:creationId xmlns:p14="http://schemas.microsoft.com/office/powerpoint/2010/main" val="31940201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Titolo 1"/>
          <p:cNvSpPr>
            <a:spLocks noGrp="1"/>
          </p:cNvSpPr>
          <p:nvPr>
            <p:ph type="title"/>
          </p:nvPr>
        </p:nvSpPr>
        <p:spPr/>
        <p:txBody>
          <a:bodyPr/>
          <a:lstStyle/>
          <a:p>
            <a:r>
              <a:rPr lang="it-IT" altLang="it-IT" sz="2800"/>
              <a:t>Le jaune</a:t>
            </a:r>
            <a:br>
              <a:rPr lang="it-IT" altLang="it-IT" sz="2800"/>
            </a:br>
            <a:endParaRPr lang="it-IT" altLang="it-IT" sz="2800"/>
          </a:p>
        </p:txBody>
      </p:sp>
      <p:sp>
        <p:nvSpPr>
          <p:cNvPr id="168963" name="Segnaposto contenuto 2"/>
          <p:cNvSpPr>
            <a:spLocks noGrp="1"/>
          </p:cNvSpPr>
          <p:nvPr>
            <p:ph idx="1"/>
          </p:nvPr>
        </p:nvSpPr>
        <p:spPr/>
        <p:txBody>
          <a:bodyPr/>
          <a:lstStyle/>
          <a:p>
            <a:pPr algn="just">
              <a:lnSpc>
                <a:spcPct val="90000"/>
              </a:lnSpc>
            </a:pPr>
            <a:r>
              <a:rPr lang="fr-FR" altLang="it-IT" sz="2400"/>
              <a:t>Si vous avez choisi le jaune, sachez que dans l</a:t>
            </a:r>
            <a:r>
              <a:rPr lang="fr-FR" altLang="fr-CA" sz="2400"/>
              <a:t>’</a:t>
            </a:r>
            <a:r>
              <a:rPr lang="fr-FR" altLang="it-IT" sz="2400"/>
              <a:t>Antiquité, on appréciait le jaune, couleur de l</a:t>
            </a:r>
            <a:r>
              <a:rPr lang="fr-FR" altLang="fr-CA" sz="2400"/>
              <a:t>’</a:t>
            </a:r>
            <a:r>
              <a:rPr lang="fr-FR" altLang="it-IT" sz="2400"/>
              <a:t>or et de la richesse ; au Moyen-Age, le jaune est également associé à la couardise, aux marginaux, aux parias. Et aujourd</a:t>
            </a:r>
            <a:r>
              <a:rPr lang="fr-FR" altLang="fr-CA" sz="2400"/>
              <a:t>’</a:t>
            </a:r>
            <a:r>
              <a:rPr lang="fr-FR" altLang="it-IT" sz="2400"/>
              <a:t>hui, en Europe, c</a:t>
            </a:r>
            <a:r>
              <a:rPr lang="fr-FR" altLang="fr-CA" sz="2400"/>
              <a:t>’</a:t>
            </a:r>
            <a:r>
              <a:rPr lang="fr-FR" altLang="it-IT" sz="2400"/>
              <a:t>est la couleur qu</a:t>
            </a:r>
            <a:r>
              <a:rPr lang="fr-FR" altLang="fr-CA" sz="2400"/>
              <a:t>’</a:t>
            </a:r>
            <a:r>
              <a:rPr lang="fr-FR" altLang="it-IT" sz="2400"/>
              <a:t>on n</a:t>
            </a:r>
            <a:r>
              <a:rPr lang="fr-FR" altLang="fr-CA" sz="2400"/>
              <a:t>’</a:t>
            </a:r>
            <a:r>
              <a:rPr lang="fr-FR" altLang="it-IT" sz="2400"/>
              <a:t>aime pas trop. Il est toujours cité après le bleu, le vert, le rouge, le blanc et le noir. S</a:t>
            </a:r>
            <a:r>
              <a:rPr lang="fr-FR" altLang="fr-CA" sz="2400"/>
              <a:t>’</a:t>
            </a:r>
            <a:r>
              <a:rPr lang="fr-FR" altLang="it-IT" sz="2400"/>
              <a:t>il incarne l</a:t>
            </a:r>
            <a:r>
              <a:rPr lang="fr-FR" altLang="fr-CA" sz="2400"/>
              <a:t>’</a:t>
            </a:r>
            <a:r>
              <a:rPr lang="fr-FR" altLang="it-IT" sz="2400"/>
              <a:t>énergie positive, il reste la couleur de la trahison et de la jalousie et aussi de la maladie (le teint jaune). Cependant, il faut se rappeler que, dans les cultures non européennes, le jaune a toujours été valorisé. En Chine, il est associé au pouvoir, à la sagesse, à la richesse, il fut longtemps réservé à l'empereur de Chine. </a:t>
            </a:r>
          </a:p>
          <a:p>
            <a:pPr>
              <a:lnSpc>
                <a:spcPct val="90000"/>
              </a:lnSpc>
            </a:pPr>
            <a:endParaRPr lang="it-IT" altLang="it-IT" sz="2400"/>
          </a:p>
        </p:txBody>
      </p:sp>
    </p:spTree>
    <p:extLst>
      <p:ext uri="{BB962C8B-B14F-4D97-AF65-F5344CB8AC3E}">
        <p14:creationId xmlns:p14="http://schemas.microsoft.com/office/powerpoint/2010/main" val="28079979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Mais le jaune aujourd’hui</a:t>
            </a:r>
          </a:p>
        </p:txBody>
      </p:sp>
      <p:sp>
        <p:nvSpPr>
          <p:cNvPr id="3" name="Segnaposto contenuto 2"/>
          <p:cNvSpPr>
            <a:spLocks noGrp="1"/>
          </p:cNvSpPr>
          <p:nvPr>
            <p:ph idx="1"/>
          </p:nvPr>
        </p:nvSpPr>
        <p:spPr/>
        <p:txBody>
          <a:bodyPr>
            <a:normAutofit/>
          </a:bodyPr>
          <a:lstStyle/>
          <a:p>
            <a:pPr algn="just"/>
            <a:r>
              <a:rPr lang="fr-CA" sz="2400" dirty="0"/>
              <a:t>Une des dernières couleurs sur la scène française aujourd’hui : le jaune à travers les gilets jaunes</a:t>
            </a:r>
          </a:p>
          <a:p>
            <a:endParaRPr lang="fr-CA" sz="2400" dirty="0"/>
          </a:p>
        </p:txBody>
      </p:sp>
    </p:spTree>
    <p:extLst>
      <p:ext uri="{BB962C8B-B14F-4D97-AF65-F5344CB8AC3E}">
        <p14:creationId xmlns:p14="http://schemas.microsoft.com/office/powerpoint/2010/main" val="2105399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17387" y="362187"/>
            <a:ext cx="8229600" cy="1143000"/>
          </a:xfrm>
        </p:spPr>
        <p:txBody>
          <a:bodyPr>
            <a:normAutofit fontScale="90000"/>
          </a:bodyPr>
          <a:lstStyle/>
          <a:p>
            <a:r>
              <a:rPr lang="it-IT" sz="2800" dirty="0"/>
              <a:t>Michel </a:t>
            </a:r>
            <a:r>
              <a:rPr lang="it-IT" sz="2800" dirty="0" err="1"/>
              <a:t>Pastoureau</a:t>
            </a:r>
            <a:r>
              <a:rPr lang="it-IT" sz="2800" dirty="0"/>
              <a:t> : “</a:t>
            </a:r>
            <a:r>
              <a:rPr lang="it-IT" sz="2800" dirty="0" err="1"/>
              <a:t>Choisir</a:t>
            </a:r>
            <a:r>
              <a:rPr lang="it-IT" sz="2800" dirty="0"/>
              <a:t> le </a:t>
            </a:r>
            <a:r>
              <a:rPr lang="it-IT" sz="2800" dirty="0" err="1"/>
              <a:t>jaune</a:t>
            </a:r>
            <a:r>
              <a:rPr lang="it-IT" sz="2800" dirty="0"/>
              <a:t> </a:t>
            </a:r>
            <a:r>
              <a:rPr lang="it-IT" sz="2800" dirty="0" err="1"/>
              <a:t>comme</a:t>
            </a:r>
            <a:r>
              <a:rPr lang="it-IT" sz="2800" dirty="0"/>
              <a:t> </a:t>
            </a:r>
            <a:r>
              <a:rPr lang="it-IT" sz="2800" dirty="0" err="1"/>
              <a:t>emblème</a:t>
            </a:r>
            <a:r>
              <a:rPr lang="it-IT" sz="2800" dirty="0"/>
              <a:t>, c’est à la fois </a:t>
            </a:r>
            <a:r>
              <a:rPr lang="it-IT" sz="2800" dirty="0" err="1"/>
              <a:t>courageux</a:t>
            </a:r>
            <a:r>
              <a:rPr lang="it-IT" sz="2800" dirty="0"/>
              <a:t> et </a:t>
            </a:r>
            <a:r>
              <a:rPr lang="it-IT" sz="2800" dirty="0" err="1"/>
              <a:t>dangereux</a:t>
            </a:r>
            <a:r>
              <a:rPr lang="it-IT" sz="2800" dirty="0"/>
              <a:t>”</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it-IT" sz="2400" dirty="0" err="1"/>
              <a:t>Depuis</a:t>
            </a:r>
            <a:r>
              <a:rPr lang="it-IT" sz="2400" dirty="0"/>
              <a:t> </a:t>
            </a:r>
            <a:r>
              <a:rPr lang="it-IT" sz="2400" dirty="0" err="1"/>
              <a:t>plusieurs</a:t>
            </a:r>
            <a:r>
              <a:rPr lang="it-IT" sz="2400" dirty="0"/>
              <a:t> </a:t>
            </a:r>
            <a:r>
              <a:rPr lang="it-IT" sz="2400" dirty="0" err="1"/>
              <a:t>semaines</a:t>
            </a:r>
            <a:r>
              <a:rPr lang="it-IT" sz="2400" dirty="0"/>
              <a:t>, </a:t>
            </a:r>
            <a:r>
              <a:rPr lang="it-IT" sz="2400" dirty="0" err="1"/>
              <a:t>les</a:t>
            </a:r>
            <a:r>
              <a:rPr lang="it-IT" sz="2400" dirty="0"/>
              <a:t> “</a:t>
            </a:r>
            <a:r>
              <a:rPr lang="it-IT" sz="2400" dirty="0" err="1"/>
              <a:t>gilets</a:t>
            </a:r>
            <a:r>
              <a:rPr lang="it-IT" sz="2400" dirty="0"/>
              <a:t> </a:t>
            </a:r>
            <a:r>
              <a:rPr lang="it-IT" sz="2400" dirty="0" err="1"/>
              <a:t>jaunes</a:t>
            </a:r>
            <a:r>
              <a:rPr lang="it-IT" sz="2400" dirty="0"/>
              <a:t>” </a:t>
            </a:r>
            <a:r>
              <a:rPr lang="it-IT" sz="2400" dirty="0" err="1"/>
              <a:t>sont</a:t>
            </a:r>
            <a:r>
              <a:rPr lang="it-IT" sz="2400" dirty="0"/>
              <a:t> </a:t>
            </a:r>
            <a:r>
              <a:rPr lang="it-IT" sz="2400" dirty="0" err="1"/>
              <a:t>devenus</a:t>
            </a:r>
            <a:r>
              <a:rPr lang="it-IT" sz="2400" dirty="0"/>
              <a:t> le </a:t>
            </a:r>
            <a:r>
              <a:rPr lang="it-IT" sz="2400" dirty="0" err="1"/>
              <a:t>symbole</a:t>
            </a:r>
            <a:r>
              <a:rPr lang="it-IT" sz="2400" dirty="0"/>
              <a:t> d’une </a:t>
            </a:r>
            <a:r>
              <a:rPr lang="it-IT" sz="2400" dirty="0" err="1"/>
              <a:t>révolte</a:t>
            </a:r>
            <a:r>
              <a:rPr lang="it-IT" sz="2400" dirty="0"/>
              <a:t>, </a:t>
            </a:r>
            <a:r>
              <a:rPr lang="it-IT" sz="2400" dirty="0" err="1"/>
              <a:t>contre</a:t>
            </a:r>
            <a:r>
              <a:rPr lang="it-IT" sz="2400" dirty="0"/>
              <a:t> </a:t>
            </a:r>
            <a:r>
              <a:rPr lang="it-IT" sz="2400" dirty="0" err="1"/>
              <a:t>les</a:t>
            </a:r>
            <a:r>
              <a:rPr lang="it-IT" sz="2400" dirty="0"/>
              <a:t> </a:t>
            </a:r>
            <a:r>
              <a:rPr lang="it-IT" sz="2400" dirty="0" err="1"/>
              <a:t>taxes</a:t>
            </a:r>
            <a:r>
              <a:rPr lang="it-IT" sz="2400" dirty="0"/>
              <a:t> et la vie </a:t>
            </a:r>
            <a:r>
              <a:rPr lang="it-IT" sz="2400" dirty="0" err="1"/>
              <a:t>chère</a:t>
            </a:r>
            <a:r>
              <a:rPr lang="it-IT" sz="2400" dirty="0"/>
              <a:t>. Est-ce la première fois </a:t>
            </a:r>
            <a:r>
              <a:rPr lang="it-IT" sz="2400" dirty="0" err="1"/>
              <a:t>que</a:t>
            </a:r>
            <a:r>
              <a:rPr lang="it-IT" sz="2400" dirty="0"/>
              <a:t> la </a:t>
            </a:r>
            <a:r>
              <a:rPr lang="it-IT" sz="2400" dirty="0" err="1"/>
              <a:t>couleur</a:t>
            </a:r>
            <a:r>
              <a:rPr lang="it-IT" sz="2400" dirty="0"/>
              <a:t> </a:t>
            </a:r>
            <a:r>
              <a:rPr lang="it-IT" sz="2400" dirty="0" err="1"/>
              <a:t>jaune</a:t>
            </a:r>
            <a:r>
              <a:rPr lang="it-IT" sz="2400" dirty="0"/>
              <a:t> a </a:t>
            </a:r>
            <a:r>
              <a:rPr lang="it-IT" sz="2400" dirty="0" err="1"/>
              <a:t>cette</a:t>
            </a:r>
            <a:r>
              <a:rPr lang="it-IT" sz="2400" dirty="0"/>
              <a:t> </a:t>
            </a:r>
            <a:r>
              <a:rPr lang="it-IT" sz="2400" dirty="0" err="1"/>
              <a:t>signification</a:t>
            </a:r>
            <a:r>
              <a:rPr lang="it-IT" sz="2400" dirty="0"/>
              <a:t> </a:t>
            </a:r>
            <a:r>
              <a:rPr lang="it-IT" sz="2400" dirty="0" err="1"/>
              <a:t>rebelle</a:t>
            </a:r>
            <a:r>
              <a:rPr lang="it-IT" sz="2400" dirty="0"/>
              <a:t> ?</a:t>
            </a:r>
          </a:p>
          <a:p>
            <a:pPr algn="just"/>
            <a:r>
              <a:rPr lang="it-IT" sz="2400" dirty="0"/>
              <a:t>Michel </a:t>
            </a:r>
            <a:r>
              <a:rPr lang="it-IT" sz="2400" dirty="0" err="1"/>
              <a:t>Pastoureau</a:t>
            </a:r>
            <a:r>
              <a:rPr lang="it-IT" sz="2400" dirty="0"/>
              <a:t> - </a:t>
            </a:r>
            <a:r>
              <a:rPr lang="it-IT" sz="2400" dirty="0" err="1"/>
              <a:t>Oui</a:t>
            </a:r>
            <a:r>
              <a:rPr lang="it-IT" sz="2400" dirty="0"/>
              <a:t>, on </a:t>
            </a:r>
            <a:r>
              <a:rPr lang="it-IT" sz="2400" dirty="0" err="1"/>
              <a:t>peut</a:t>
            </a:r>
            <a:r>
              <a:rPr lang="it-IT" sz="2400" dirty="0"/>
              <a:t> dire </a:t>
            </a:r>
            <a:r>
              <a:rPr lang="it-IT" sz="2400" dirty="0" err="1"/>
              <a:t>que</a:t>
            </a:r>
            <a:r>
              <a:rPr lang="it-IT" sz="2400" dirty="0"/>
              <a:t> c’est </a:t>
            </a:r>
            <a:r>
              <a:rPr lang="it-IT" sz="2400" dirty="0" err="1"/>
              <a:t>nouveau</a:t>
            </a:r>
            <a:r>
              <a:rPr lang="it-IT" sz="2400" dirty="0"/>
              <a:t>. </a:t>
            </a:r>
            <a:r>
              <a:rPr lang="it-IT" sz="2400" dirty="0" err="1"/>
              <a:t>Depuis</a:t>
            </a:r>
            <a:r>
              <a:rPr lang="it-IT" sz="2400" dirty="0"/>
              <a:t> </a:t>
            </a:r>
            <a:r>
              <a:rPr lang="it-IT" sz="2400" dirty="0" err="1"/>
              <a:t>qu’on</a:t>
            </a:r>
            <a:r>
              <a:rPr lang="it-IT" sz="2400" dirty="0"/>
              <a:t> </a:t>
            </a:r>
            <a:r>
              <a:rPr lang="it-IT" sz="2400" dirty="0" err="1"/>
              <a:t>utilise</a:t>
            </a:r>
            <a:r>
              <a:rPr lang="it-IT" sz="2400" dirty="0"/>
              <a:t> la </a:t>
            </a:r>
            <a:r>
              <a:rPr lang="it-IT" sz="2400" dirty="0" err="1"/>
              <a:t>couleur</a:t>
            </a:r>
            <a:r>
              <a:rPr lang="it-IT" sz="2400" dirty="0"/>
              <a:t> en </a:t>
            </a:r>
            <a:r>
              <a:rPr lang="it-IT" sz="2400" dirty="0" err="1"/>
              <a:t>politique</a:t>
            </a:r>
            <a:r>
              <a:rPr lang="it-IT" sz="2400" dirty="0"/>
              <a:t> et à </a:t>
            </a:r>
            <a:r>
              <a:rPr lang="it-IT" sz="2400" dirty="0" err="1"/>
              <a:t>des</a:t>
            </a:r>
            <a:r>
              <a:rPr lang="it-IT" sz="2400" dirty="0"/>
              <a:t> </a:t>
            </a:r>
            <a:r>
              <a:rPr lang="it-IT" sz="2400" dirty="0" err="1"/>
              <a:t>fins</a:t>
            </a:r>
            <a:r>
              <a:rPr lang="it-IT" sz="2400" dirty="0"/>
              <a:t> </a:t>
            </a:r>
            <a:r>
              <a:rPr lang="it-IT" sz="2400" dirty="0" err="1"/>
              <a:t>idéologiques</a:t>
            </a:r>
            <a:r>
              <a:rPr lang="it-IT" sz="2400" dirty="0"/>
              <a:t>, on </a:t>
            </a:r>
            <a:r>
              <a:rPr lang="it-IT" sz="2400" dirty="0" err="1"/>
              <a:t>évite</a:t>
            </a:r>
            <a:r>
              <a:rPr lang="it-IT" sz="2400" dirty="0"/>
              <a:t> </a:t>
            </a:r>
            <a:r>
              <a:rPr lang="it-IT" sz="2400" dirty="0" err="1"/>
              <a:t>soigneusement</a:t>
            </a:r>
            <a:r>
              <a:rPr lang="it-IT" sz="2400" dirty="0"/>
              <a:t> le </a:t>
            </a:r>
            <a:r>
              <a:rPr lang="it-IT" sz="2400" dirty="0" err="1"/>
              <a:t>jaune</a:t>
            </a:r>
            <a:r>
              <a:rPr lang="it-IT" sz="2400" dirty="0"/>
              <a:t>, </a:t>
            </a:r>
            <a:r>
              <a:rPr lang="it-IT" sz="2400" dirty="0" err="1"/>
              <a:t>du</a:t>
            </a:r>
            <a:r>
              <a:rPr lang="it-IT" sz="2400" dirty="0"/>
              <a:t> </a:t>
            </a:r>
            <a:r>
              <a:rPr lang="it-IT" sz="2400" dirty="0" err="1"/>
              <a:t>moins</a:t>
            </a:r>
            <a:r>
              <a:rPr lang="it-IT" sz="2400" dirty="0"/>
              <a:t> en France et </a:t>
            </a:r>
            <a:r>
              <a:rPr lang="it-IT" sz="2400" dirty="0" err="1"/>
              <a:t>dans</a:t>
            </a:r>
            <a:r>
              <a:rPr lang="it-IT" sz="2400" dirty="0"/>
              <a:t> </a:t>
            </a:r>
            <a:r>
              <a:rPr lang="it-IT" sz="2400" dirty="0" err="1"/>
              <a:t>les</a:t>
            </a:r>
            <a:r>
              <a:rPr lang="it-IT" sz="2400" dirty="0"/>
              <a:t> </a:t>
            </a:r>
            <a:r>
              <a:rPr lang="it-IT" sz="2400" dirty="0" err="1"/>
              <a:t>pays</a:t>
            </a:r>
            <a:r>
              <a:rPr lang="it-IT" sz="2400" dirty="0"/>
              <a:t> </a:t>
            </a:r>
            <a:r>
              <a:rPr lang="it-IT" sz="2400" dirty="0" err="1"/>
              <a:t>voisins</a:t>
            </a:r>
            <a:r>
              <a:rPr lang="it-IT" sz="2400" dirty="0"/>
              <a:t>, car c’est une </a:t>
            </a:r>
            <a:r>
              <a:rPr lang="it-IT" sz="2400" dirty="0" err="1"/>
              <a:t>couleur</a:t>
            </a:r>
            <a:r>
              <a:rPr lang="it-IT" sz="2400" dirty="0"/>
              <a:t> </a:t>
            </a:r>
            <a:r>
              <a:rPr lang="it-IT" sz="2400" dirty="0" err="1"/>
              <a:t>négative</a:t>
            </a:r>
            <a:r>
              <a:rPr lang="it-IT" sz="2400" dirty="0"/>
              <a:t> à de </a:t>
            </a:r>
            <a:r>
              <a:rPr lang="it-IT" sz="2400" dirty="0" err="1"/>
              <a:t>nombreux</a:t>
            </a:r>
            <a:r>
              <a:rPr lang="it-IT" sz="2400" dirty="0"/>
              <a:t> </a:t>
            </a:r>
            <a:r>
              <a:rPr lang="it-IT" sz="2400" dirty="0" err="1"/>
              <a:t>égards</a:t>
            </a:r>
            <a:r>
              <a:rPr lang="it-IT" sz="2400" dirty="0"/>
              <a:t>. </a:t>
            </a:r>
            <a:r>
              <a:rPr lang="it-IT" sz="2400" dirty="0" err="1"/>
              <a:t>Comme</a:t>
            </a:r>
            <a:r>
              <a:rPr lang="it-IT" sz="2400" dirty="0"/>
              <a:t> on ne l’</a:t>
            </a:r>
            <a:r>
              <a:rPr lang="it-IT" sz="2400" dirty="0" err="1"/>
              <a:t>employait</a:t>
            </a:r>
            <a:r>
              <a:rPr lang="it-IT" sz="2400" dirty="0"/>
              <a:t> </a:t>
            </a:r>
            <a:r>
              <a:rPr lang="it-IT" sz="2400" dirty="0" err="1"/>
              <a:t>pas</a:t>
            </a:r>
            <a:r>
              <a:rPr lang="it-IT" sz="2400" dirty="0"/>
              <a:t>, elle </a:t>
            </a:r>
            <a:r>
              <a:rPr lang="it-IT" sz="2400" dirty="0" err="1"/>
              <a:t>était</a:t>
            </a:r>
            <a:r>
              <a:rPr lang="it-IT" sz="2400" dirty="0"/>
              <a:t> </a:t>
            </a:r>
            <a:r>
              <a:rPr lang="it-IT" sz="2400" dirty="0" err="1"/>
              <a:t>disponible</a:t>
            </a:r>
            <a:r>
              <a:rPr lang="it-IT" sz="2400" dirty="0"/>
              <a:t>, </a:t>
            </a:r>
            <a:r>
              <a:rPr lang="it-IT" sz="2400" dirty="0" err="1"/>
              <a:t>alors</a:t>
            </a:r>
            <a:r>
              <a:rPr lang="it-IT" sz="2400" dirty="0"/>
              <a:t> </a:t>
            </a:r>
            <a:r>
              <a:rPr lang="it-IT" sz="2400" dirty="0" err="1"/>
              <a:t>que</a:t>
            </a:r>
            <a:r>
              <a:rPr lang="it-IT" sz="2400" dirty="0"/>
              <a:t> </a:t>
            </a:r>
            <a:r>
              <a:rPr lang="it-IT" sz="2400" dirty="0" err="1"/>
              <a:t>toutes</a:t>
            </a:r>
            <a:r>
              <a:rPr lang="it-IT" sz="2400" dirty="0"/>
              <a:t> </a:t>
            </a:r>
            <a:r>
              <a:rPr lang="it-IT" sz="2400" dirty="0" err="1"/>
              <a:t>les</a:t>
            </a:r>
            <a:r>
              <a:rPr lang="it-IT" sz="2400" dirty="0"/>
              <a:t> </a:t>
            </a:r>
            <a:r>
              <a:rPr lang="it-IT" sz="2400" dirty="0" err="1"/>
              <a:t>autres</a:t>
            </a:r>
            <a:r>
              <a:rPr lang="it-IT" sz="2400" dirty="0"/>
              <a:t> </a:t>
            </a:r>
            <a:r>
              <a:rPr lang="it-IT" sz="2400" dirty="0" err="1"/>
              <a:t>sont</a:t>
            </a:r>
            <a:r>
              <a:rPr lang="it-IT" sz="2400" dirty="0"/>
              <a:t> </a:t>
            </a:r>
            <a:r>
              <a:rPr lang="it-IT" sz="2400" dirty="0" err="1"/>
              <a:t>utilisées</a:t>
            </a:r>
            <a:r>
              <a:rPr lang="it-IT" sz="2400" dirty="0"/>
              <a:t> par </a:t>
            </a:r>
            <a:r>
              <a:rPr lang="it-IT" sz="2400" dirty="0" err="1"/>
              <a:t>des</a:t>
            </a:r>
            <a:r>
              <a:rPr lang="it-IT" sz="2400" dirty="0"/>
              <a:t> </a:t>
            </a:r>
            <a:r>
              <a:rPr lang="it-IT" sz="2400" dirty="0" err="1"/>
              <a:t>courants</a:t>
            </a:r>
            <a:r>
              <a:rPr lang="it-IT" sz="2400" dirty="0"/>
              <a:t> d’opinion.</a:t>
            </a:r>
          </a:p>
          <a:p>
            <a:r>
              <a:rPr lang="fr-FR" sz="2400" dirty="0"/>
              <a:t>  </a:t>
            </a:r>
            <a:r>
              <a:rPr lang="fr-FR" sz="2400" i="1" dirty="0"/>
              <a:t>Les </a:t>
            </a:r>
            <a:r>
              <a:rPr lang="fr-FR" sz="2400" i="1" dirty="0" err="1"/>
              <a:t>Inrocks</a:t>
            </a:r>
            <a:r>
              <a:rPr lang="fr-FR" sz="2400" i="1" dirty="0"/>
              <a:t> </a:t>
            </a:r>
            <a:r>
              <a:rPr lang="fr-FR" sz="2400" dirty="0"/>
              <a:t>  - Le 6 décembre 2018</a:t>
            </a:r>
            <a:endParaRPr lang="it-IT" sz="2400" dirty="0"/>
          </a:p>
          <a:p>
            <a:endParaRPr lang="it-IT" sz="2400" dirty="0"/>
          </a:p>
        </p:txBody>
      </p:sp>
    </p:spTree>
    <p:extLst>
      <p:ext uri="{BB962C8B-B14F-4D97-AF65-F5344CB8AC3E}">
        <p14:creationId xmlns:p14="http://schemas.microsoft.com/office/powerpoint/2010/main" val="3750291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2ème baromètre des discriminations</a:t>
            </a:r>
            <a:endParaRPr lang="it-IT" sz="2800" dirty="0"/>
          </a:p>
        </p:txBody>
      </p:sp>
      <p:sp>
        <p:nvSpPr>
          <p:cNvPr id="3" name="Segnaposto contenuto 2"/>
          <p:cNvSpPr>
            <a:spLocks noGrp="1"/>
          </p:cNvSpPr>
          <p:nvPr>
            <p:ph idx="1"/>
          </p:nvPr>
        </p:nvSpPr>
        <p:spPr/>
        <p:txBody>
          <a:bodyPr>
            <a:normAutofit/>
          </a:bodyPr>
          <a:lstStyle/>
          <a:p>
            <a:pPr algn="just"/>
            <a:r>
              <a:rPr lang="fr-FR" sz="2400" dirty="0"/>
              <a:t>L’étude révèle que 91 % des personnes interrogées en France</a:t>
            </a:r>
            <a:r>
              <a:rPr lang="fr-FR" sz="2400" b="1" dirty="0"/>
              <a:t> métropolitaine </a:t>
            </a:r>
            <a:r>
              <a:rPr lang="fr-FR" sz="2400" dirty="0"/>
              <a:t>ont répondu être victimes de discrimination raciale (</a:t>
            </a:r>
            <a:r>
              <a:rPr lang="fr-FR" sz="2400" i="1" dirty="0"/>
              <a:t>« souvent »</a:t>
            </a:r>
            <a:r>
              <a:rPr lang="fr-FR" sz="2400" dirty="0"/>
              <a:t> ou </a:t>
            </a:r>
            <a:r>
              <a:rPr lang="fr-FR" sz="2400" i="1" dirty="0"/>
              <a:t>« de temps en temps »</a:t>
            </a:r>
            <a:r>
              <a:rPr lang="fr-FR" sz="2400" dirty="0"/>
              <a:t>). 85 % de ce même panel déclarent avoir été victimes de discrimination liée à la couleur de peau. </a:t>
            </a:r>
            <a:r>
              <a:rPr lang="fr-FR" sz="2400" i="1" dirty="0"/>
              <a:t>« Le caractère absolu et général du phénomène est particulièrement frappant. On voit la progression des idées haineuses sur Internet ou dans le débat public »</a:t>
            </a:r>
            <a:r>
              <a:rPr lang="fr-FR" sz="2400" dirty="0"/>
              <a:t>, déplore Patrick </a:t>
            </a:r>
            <a:r>
              <a:rPr lang="fr-FR" sz="2400" dirty="0" err="1"/>
              <a:t>Lozès</a:t>
            </a:r>
            <a:r>
              <a:rPr lang="fr-FR" sz="2400" dirty="0"/>
              <a:t>, fondateur et premier président du CRAN, avant de souligner la libération de la parole raciste lors des derniers mois,</a:t>
            </a:r>
            <a:r>
              <a:rPr lang="fr-FR" sz="2400" b="1" dirty="0"/>
              <a:t> </a:t>
            </a:r>
            <a:r>
              <a:rPr lang="fr-FR" sz="2400" dirty="0"/>
              <a:t>notamment pendant la campagne présidentielle de 2022.</a:t>
            </a:r>
          </a:p>
          <a:p>
            <a:r>
              <a:rPr lang="fr-FR" sz="2400" i="1" dirty="0"/>
              <a:t>Le Monde </a:t>
            </a:r>
            <a:r>
              <a:rPr lang="fr-FR" sz="2400" dirty="0"/>
              <a:t>15 février 2023</a:t>
            </a:r>
          </a:p>
          <a:p>
            <a:endParaRPr lang="it-IT" sz="2400" dirty="0"/>
          </a:p>
        </p:txBody>
      </p:sp>
    </p:spTree>
    <p:extLst>
      <p:ext uri="{BB962C8B-B14F-4D97-AF65-F5344CB8AC3E}">
        <p14:creationId xmlns:p14="http://schemas.microsoft.com/office/powerpoint/2010/main" val="106949875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Qu’a</a:t>
            </a:r>
            <a:r>
              <a:rPr lang="it-IT" sz="2800" dirty="0"/>
              <a:t>-t-elle </a:t>
            </a:r>
            <a:r>
              <a:rPr lang="it-IT" sz="2800" dirty="0" err="1"/>
              <a:t>symbolisé</a:t>
            </a:r>
            <a:r>
              <a:rPr lang="it-IT" sz="2800" dirty="0"/>
              <a:t> </a:t>
            </a:r>
            <a:r>
              <a:rPr lang="it-IT" sz="2800" dirty="0" err="1"/>
              <a:t>dans</a:t>
            </a:r>
            <a:r>
              <a:rPr lang="it-IT" sz="2800" dirty="0"/>
              <a:t> l’histoire ?</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it-IT" sz="2400" dirty="0" err="1"/>
              <a:t>Dans</a:t>
            </a:r>
            <a:r>
              <a:rPr lang="it-IT" sz="2400" dirty="0"/>
              <a:t> l’</a:t>
            </a:r>
            <a:r>
              <a:rPr lang="it-IT" sz="2400" dirty="0" err="1"/>
              <a:t>Antiquité</a:t>
            </a:r>
            <a:r>
              <a:rPr lang="it-IT" sz="2400" dirty="0"/>
              <a:t> </a:t>
            </a:r>
            <a:r>
              <a:rPr lang="it-IT" sz="2400" dirty="0" err="1"/>
              <a:t>gréco-romaine</a:t>
            </a:r>
            <a:r>
              <a:rPr lang="it-IT" sz="2400" dirty="0"/>
              <a:t>, c’est une bonne </a:t>
            </a:r>
            <a:r>
              <a:rPr lang="it-IT" sz="2400" dirty="0" err="1"/>
              <a:t>couleur</a:t>
            </a:r>
            <a:r>
              <a:rPr lang="it-IT" sz="2400" dirty="0"/>
              <a:t>. Elle </a:t>
            </a:r>
            <a:r>
              <a:rPr lang="it-IT" sz="2400" dirty="0" err="1"/>
              <a:t>symbolise</a:t>
            </a:r>
            <a:r>
              <a:rPr lang="it-IT" sz="2400" dirty="0"/>
              <a:t> </a:t>
            </a:r>
            <a:r>
              <a:rPr lang="it-IT" sz="2400" dirty="0" err="1"/>
              <a:t>richesse</a:t>
            </a:r>
            <a:r>
              <a:rPr lang="it-IT" sz="2400" dirty="0"/>
              <a:t>, </a:t>
            </a:r>
            <a:r>
              <a:rPr lang="it-IT" sz="2400" dirty="0" err="1"/>
              <a:t>prospérité</a:t>
            </a:r>
            <a:r>
              <a:rPr lang="it-IT" sz="2400" dirty="0"/>
              <a:t>, </a:t>
            </a:r>
            <a:r>
              <a:rPr lang="it-IT" sz="2400" dirty="0" err="1"/>
              <a:t>fertilité</a:t>
            </a:r>
            <a:r>
              <a:rPr lang="it-IT" sz="2400" dirty="0"/>
              <a:t>, </a:t>
            </a:r>
            <a:r>
              <a:rPr lang="it-IT" sz="2400" dirty="0" err="1"/>
              <a:t>lumière</a:t>
            </a:r>
            <a:r>
              <a:rPr lang="it-IT" sz="2400" dirty="0"/>
              <a:t>, </a:t>
            </a:r>
            <a:r>
              <a:rPr lang="it-IT" sz="2400" dirty="0" err="1"/>
              <a:t>chaleur</a:t>
            </a:r>
            <a:r>
              <a:rPr lang="it-IT" sz="2400" dirty="0"/>
              <a:t> ... C’est une </a:t>
            </a:r>
            <a:r>
              <a:rPr lang="it-IT" sz="2400" dirty="0" err="1"/>
              <a:t>couleur</a:t>
            </a:r>
            <a:r>
              <a:rPr lang="it-IT" sz="2400" dirty="0"/>
              <a:t> </a:t>
            </a:r>
            <a:r>
              <a:rPr lang="it-IT" sz="2400" dirty="0" err="1"/>
              <a:t>bénéfique</a:t>
            </a:r>
            <a:r>
              <a:rPr lang="it-IT" sz="2400" dirty="0"/>
              <a:t>. </a:t>
            </a:r>
            <a:r>
              <a:rPr lang="it-IT" sz="2400" dirty="0" err="1"/>
              <a:t>Puis</a:t>
            </a:r>
            <a:r>
              <a:rPr lang="it-IT" sz="2400" dirty="0"/>
              <a:t> elle se </a:t>
            </a:r>
            <a:r>
              <a:rPr lang="it-IT" sz="2400" dirty="0" err="1"/>
              <a:t>dévalorise</a:t>
            </a:r>
            <a:r>
              <a:rPr lang="it-IT" sz="2400" dirty="0"/>
              <a:t> </a:t>
            </a:r>
            <a:r>
              <a:rPr lang="it-IT" sz="2400" dirty="0" err="1"/>
              <a:t>progressivement</a:t>
            </a:r>
            <a:r>
              <a:rPr lang="it-IT" sz="2400" dirty="0"/>
              <a:t> </a:t>
            </a:r>
            <a:r>
              <a:rPr lang="it-IT" sz="2400" dirty="0" err="1"/>
              <a:t>au</a:t>
            </a:r>
            <a:r>
              <a:rPr lang="it-IT" sz="2400" dirty="0"/>
              <a:t> </a:t>
            </a:r>
            <a:r>
              <a:rPr lang="it-IT" sz="2400" dirty="0" err="1"/>
              <a:t>Moyen-Âge</a:t>
            </a:r>
            <a:r>
              <a:rPr lang="it-IT" sz="2400" dirty="0"/>
              <a:t>. </a:t>
            </a:r>
            <a:r>
              <a:rPr lang="it-IT" sz="2400" dirty="0" err="1"/>
              <a:t>Les</a:t>
            </a:r>
            <a:r>
              <a:rPr lang="it-IT" sz="2400" dirty="0"/>
              <a:t> </a:t>
            </a:r>
            <a:r>
              <a:rPr lang="it-IT" sz="2400" dirty="0" err="1"/>
              <a:t>aspects</a:t>
            </a:r>
            <a:r>
              <a:rPr lang="it-IT" sz="2400" dirty="0"/>
              <a:t> </a:t>
            </a:r>
            <a:r>
              <a:rPr lang="it-IT" sz="2400" dirty="0" err="1"/>
              <a:t>mauvais</a:t>
            </a:r>
            <a:r>
              <a:rPr lang="it-IT" sz="2400" dirty="0"/>
              <a:t> l’</a:t>
            </a:r>
            <a:r>
              <a:rPr lang="it-IT" sz="2400" dirty="0" err="1"/>
              <a:t>emportent</a:t>
            </a:r>
            <a:r>
              <a:rPr lang="it-IT" sz="2400" dirty="0"/>
              <a:t> </a:t>
            </a:r>
            <a:r>
              <a:rPr lang="it-IT" sz="2400" dirty="0" err="1"/>
              <a:t>sur</a:t>
            </a:r>
            <a:r>
              <a:rPr lang="it-IT" sz="2400" dirty="0"/>
              <a:t> </a:t>
            </a:r>
            <a:r>
              <a:rPr lang="it-IT" sz="2400" dirty="0" err="1"/>
              <a:t>les</a:t>
            </a:r>
            <a:r>
              <a:rPr lang="it-IT" sz="2400" dirty="0"/>
              <a:t> </a:t>
            </a:r>
            <a:r>
              <a:rPr lang="it-IT" sz="2400" dirty="0" err="1"/>
              <a:t>bons</a:t>
            </a:r>
            <a:r>
              <a:rPr lang="it-IT" sz="2400" dirty="0"/>
              <a:t>, et elle </a:t>
            </a:r>
            <a:r>
              <a:rPr lang="it-IT" sz="2400" dirty="0" err="1"/>
              <a:t>devient</a:t>
            </a:r>
            <a:r>
              <a:rPr lang="it-IT" sz="2400" dirty="0"/>
              <a:t> </a:t>
            </a:r>
            <a:r>
              <a:rPr lang="it-IT" sz="2400" dirty="0" err="1"/>
              <a:t>vraiment</a:t>
            </a:r>
            <a:r>
              <a:rPr lang="it-IT" sz="2400" dirty="0"/>
              <a:t> </a:t>
            </a:r>
            <a:r>
              <a:rPr lang="it-IT" sz="2400" dirty="0" err="1"/>
              <a:t>négative</a:t>
            </a:r>
            <a:r>
              <a:rPr lang="it-IT" sz="2400" dirty="0"/>
              <a:t> à la fin </a:t>
            </a:r>
            <a:r>
              <a:rPr lang="it-IT" sz="2400" dirty="0" err="1"/>
              <a:t>du</a:t>
            </a:r>
            <a:r>
              <a:rPr lang="it-IT" sz="2400" dirty="0"/>
              <a:t> </a:t>
            </a:r>
            <a:r>
              <a:rPr lang="it-IT" sz="2400" dirty="0" err="1"/>
              <a:t>Moyen</a:t>
            </a:r>
            <a:r>
              <a:rPr lang="it-IT" sz="2400" dirty="0"/>
              <a:t>- </a:t>
            </a:r>
            <a:r>
              <a:rPr lang="it-IT" sz="2400" dirty="0" err="1"/>
              <a:t>Âge</a:t>
            </a:r>
            <a:r>
              <a:rPr lang="it-IT" sz="2400" dirty="0"/>
              <a:t>. C’est la </a:t>
            </a:r>
            <a:r>
              <a:rPr lang="it-IT" sz="2400" dirty="0" err="1"/>
              <a:t>couleur</a:t>
            </a:r>
            <a:r>
              <a:rPr lang="it-IT" sz="2400" dirty="0"/>
              <a:t> </a:t>
            </a:r>
            <a:r>
              <a:rPr lang="it-IT" sz="2400" dirty="0" err="1"/>
              <a:t>du</a:t>
            </a:r>
            <a:r>
              <a:rPr lang="it-IT" sz="2400" dirty="0"/>
              <a:t> </a:t>
            </a:r>
            <a:r>
              <a:rPr lang="it-IT" sz="2400" dirty="0" err="1"/>
              <a:t>mensonge</a:t>
            </a:r>
            <a:r>
              <a:rPr lang="it-IT" sz="2400" dirty="0"/>
              <a:t>, de l’</a:t>
            </a:r>
            <a:r>
              <a:rPr lang="it-IT" sz="2400" dirty="0" err="1"/>
              <a:t>hypocrisie</a:t>
            </a:r>
            <a:r>
              <a:rPr lang="it-IT" sz="2400" dirty="0"/>
              <a:t>, et </a:t>
            </a:r>
            <a:r>
              <a:rPr lang="it-IT" sz="2400" dirty="0" err="1"/>
              <a:t>surtout</a:t>
            </a:r>
            <a:r>
              <a:rPr lang="it-IT" sz="2400" dirty="0"/>
              <a:t> de la </a:t>
            </a:r>
            <a:r>
              <a:rPr lang="it-IT" sz="2400" dirty="0" err="1"/>
              <a:t>trahison</a:t>
            </a:r>
            <a:r>
              <a:rPr lang="it-IT" sz="2400" dirty="0"/>
              <a:t>. Cela dure </a:t>
            </a:r>
            <a:r>
              <a:rPr lang="it-IT" sz="2400" dirty="0" err="1"/>
              <a:t>jusqu’au</a:t>
            </a:r>
            <a:r>
              <a:rPr lang="it-IT" sz="2400" dirty="0"/>
              <a:t> </a:t>
            </a:r>
            <a:r>
              <a:rPr lang="it-IT" sz="2400" dirty="0" err="1"/>
              <a:t>XIXe</a:t>
            </a:r>
            <a:r>
              <a:rPr lang="it-IT" sz="2400" dirty="0"/>
              <a:t> </a:t>
            </a:r>
            <a:r>
              <a:rPr lang="it-IT" sz="2400" dirty="0" err="1"/>
              <a:t>siècle</a:t>
            </a:r>
            <a:r>
              <a:rPr lang="it-IT" sz="2400" dirty="0"/>
              <a:t>, </a:t>
            </a:r>
            <a:r>
              <a:rPr lang="it-IT" sz="2400" dirty="0" err="1"/>
              <a:t>où</a:t>
            </a:r>
            <a:r>
              <a:rPr lang="it-IT" sz="2400" dirty="0"/>
              <a:t> on </a:t>
            </a:r>
            <a:r>
              <a:rPr lang="it-IT" sz="2400" dirty="0" err="1"/>
              <a:t>peint</a:t>
            </a:r>
            <a:r>
              <a:rPr lang="it-IT" sz="2400" dirty="0"/>
              <a:t> en </a:t>
            </a:r>
            <a:r>
              <a:rPr lang="it-IT" sz="2400" dirty="0" err="1"/>
              <a:t>jaune</a:t>
            </a:r>
            <a:r>
              <a:rPr lang="it-IT" sz="2400" dirty="0"/>
              <a:t> </a:t>
            </a:r>
            <a:r>
              <a:rPr lang="it-IT" sz="2400" dirty="0" err="1"/>
              <a:t>les</a:t>
            </a:r>
            <a:r>
              <a:rPr lang="it-IT" sz="2400" dirty="0"/>
              <a:t> </a:t>
            </a:r>
            <a:r>
              <a:rPr lang="it-IT" sz="2400" dirty="0" err="1"/>
              <a:t>maisons</a:t>
            </a:r>
            <a:r>
              <a:rPr lang="it-IT" sz="2400" dirty="0"/>
              <a:t> </a:t>
            </a:r>
            <a:r>
              <a:rPr lang="it-IT" sz="2400" dirty="0" err="1"/>
              <a:t>des</a:t>
            </a:r>
            <a:r>
              <a:rPr lang="it-IT" sz="2400" dirty="0"/>
              <a:t> </a:t>
            </a:r>
            <a:r>
              <a:rPr lang="it-IT" sz="2400" dirty="0" err="1"/>
              <a:t>traîtres</a:t>
            </a:r>
            <a:r>
              <a:rPr lang="it-IT" sz="2400" dirty="0"/>
              <a:t>, </a:t>
            </a:r>
            <a:r>
              <a:rPr lang="it-IT" sz="2400" dirty="0" err="1"/>
              <a:t>des</a:t>
            </a:r>
            <a:r>
              <a:rPr lang="it-IT" sz="2400" dirty="0"/>
              <a:t> </a:t>
            </a:r>
            <a:r>
              <a:rPr lang="it-IT" sz="2400" dirty="0" err="1"/>
              <a:t>faux-monnayeurs</a:t>
            </a:r>
            <a:r>
              <a:rPr lang="it-IT" sz="2400" dirty="0"/>
              <a:t>, </a:t>
            </a:r>
            <a:r>
              <a:rPr lang="it-IT" sz="2400" dirty="0" err="1"/>
              <a:t>des</a:t>
            </a:r>
            <a:r>
              <a:rPr lang="it-IT" sz="2400" dirty="0"/>
              <a:t> gens </a:t>
            </a:r>
            <a:r>
              <a:rPr lang="it-IT" sz="2400" dirty="0" err="1"/>
              <a:t>coupables</a:t>
            </a:r>
            <a:r>
              <a:rPr lang="it-IT" sz="2400" dirty="0"/>
              <a:t> de </a:t>
            </a:r>
            <a:r>
              <a:rPr lang="it-IT" sz="2400" dirty="0" err="1"/>
              <a:t>crimes</a:t>
            </a:r>
            <a:r>
              <a:rPr lang="it-IT" sz="2400" dirty="0"/>
              <a:t> de </a:t>
            </a:r>
            <a:r>
              <a:rPr lang="it-IT" sz="2400" dirty="0" err="1"/>
              <a:t>lèse-majesté</a:t>
            </a:r>
            <a:r>
              <a:rPr lang="it-IT" sz="2400" dirty="0"/>
              <a:t>. </a:t>
            </a:r>
            <a:r>
              <a:rPr lang="fr-FR" sz="2400" i="1" dirty="0"/>
              <a:t>Les </a:t>
            </a:r>
            <a:r>
              <a:rPr lang="fr-FR" sz="2400" i="1" dirty="0" err="1"/>
              <a:t>Inrocks</a:t>
            </a:r>
            <a:r>
              <a:rPr lang="fr-FR" sz="2400" i="1" dirty="0"/>
              <a:t> </a:t>
            </a:r>
            <a:r>
              <a:rPr lang="fr-FR" sz="2400" dirty="0"/>
              <a:t>  - Le 6 décembre 2018</a:t>
            </a:r>
            <a:endParaRPr lang="it-IT" sz="2400" dirty="0"/>
          </a:p>
          <a:p>
            <a:endParaRPr lang="it-IT" sz="2400" dirty="0"/>
          </a:p>
          <a:p>
            <a:endParaRPr lang="fr-CA" sz="2400" dirty="0"/>
          </a:p>
        </p:txBody>
      </p:sp>
    </p:spTree>
    <p:extLst>
      <p:ext uri="{BB962C8B-B14F-4D97-AF65-F5344CB8AC3E}">
        <p14:creationId xmlns:p14="http://schemas.microsoft.com/office/powerpoint/2010/main" val="330118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itolo 1"/>
          <p:cNvSpPr>
            <a:spLocks noGrp="1"/>
          </p:cNvSpPr>
          <p:nvPr>
            <p:ph type="title"/>
          </p:nvPr>
        </p:nvSpPr>
        <p:spPr/>
        <p:txBody>
          <a:bodyPr/>
          <a:lstStyle/>
          <a:p>
            <a:r>
              <a:rPr lang="it-IT" altLang="it-IT" sz="2800"/>
              <a:t>Le blanc</a:t>
            </a:r>
          </a:p>
        </p:txBody>
      </p:sp>
      <p:sp>
        <p:nvSpPr>
          <p:cNvPr id="169987" name="Segnaposto contenuto 2"/>
          <p:cNvSpPr>
            <a:spLocks noGrp="1"/>
          </p:cNvSpPr>
          <p:nvPr>
            <p:ph idx="1"/>
          </p:nvPr>
        </p:nvSpPr>
        <p:spPr/>
        <p:txBody>
          <a:bodyPr/>
          <a:lstStyle/>
          <a:p>
            <a:pPr algn="just"/>
            <a:r>
              <a:rPr lang="fr-FR" altLang="it-IT" sz="2400" dirty="0"/>
              <a:t>Il est facile d</a:t>
            </a:r>
            <a:r>
              <a:rPr lang="fr-FR" altLang="fr-CA" sz="2400" dirty="0"/>
              <a:t>’</a:t>
            </a:r>
            <a:r>
              <a:rPr lang="fr-FR" altLang="it-IT" sz="2400" dirty="0"/>
              <a:t>affirmer qu</a:t>
            </a:r>
            <a:r>
              <a:rPr lang="fr-FR" altLang="fr-CA" sz="2400" dirty="0"/>
              <a:t>’</a:t>
            </a:r>
            <a:r>
              <a:rPr lang="fr-FR" altLang="it-IT" sz="2400" dirty="0"/>
              <a:t>il est assimilé à la pureté, à la propreté, voire à la virginité, mais n</a:t>
            </a:r>
            <a:r>
              <a:rPr lang="fr-FR" altLang="fr-CA" sz="2400" dirty="0"/>
              <a:t>’</a:t>
            </a:r>
            <a:r>
              <a:rPr lang="fr-FR" altLang="it-IT" sz="2400" dirty="0"/>
              <a:t>oubliez pas qu</a:t>
            </a:r>
            <a:r>
              <a:rPr lang="fr-FR" altLang="fr-CA" sz="2400" dirty="0"/>
              <a:t>’</a:t>
            </a:r>
            <a:r>
              <a:rPr lang="fr-FR" altLang="it-IT" sz="2400" dirty="0"/>
              <a:t>il est également associé au vide, à la page blanche et à la couleur des fantômes… </a:t>
            </a:r>
          </a:p>
          <a:p>
            <a:pPr algn="just"/>
            <a:endParaRPr lang="fr-FR" altLang="it-IT" sz="2400" dirty="0"/>
          </a:p>
        </p:txBody>
      </p:sp>
    </p:spTree>
    <p:extLst>
      <p:ext uri="{BB962C8B-B14F-4D97-AF65-F5344CB8AC3E}">
        <p14:creationId xmlns:p14="http://schemas.microsoft.com/office/powerpoint/2010/main" val="3471837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Que</a:t>
            </a:r>
            <a:r>
              <a:rPr lang="it-IT" sz="2800" dirty="0" smtClean="0"/>
              <a:t> </a:t>
            </a:r>
            <a:r>
              <a:rPr lang="it-IT" sz="2800" dirty="0" err="1" smtClean="0"/>
              <a:t>représente</a:t>
            </a:r>
            <a:r>
              <a:rPr lang="it-IT" sz="2800" dirty="0" smtClean="0"/>
              <a:t> pour </a:t>
            </a:r>
            <a:r>
              <a:rPr lang="it-IT" sz="2800" dirty="0" err="1" smtClean="0"/>
              <a:t>vous</a:t>
            </a:r>
            <a:r>
              <a:rPr lang="it-IT" sz="2800" dirty="0" smtClean="0"/>
              <a:t> le noir?</a:t>
            </a:r>
            <a:endParaRPr lang="it-IT" sz="2800" dirty="0"/>
          </a:p>
        </p:txBody>
      </p:sp>
      <p:sp>
        <p:nvSpPr>
          <p:cNvPr id="3" name="Segnaposto contenuto 2"/>
          <p:cNvSpPr>
            <a:spLocks noGrp="1"/>
          </p:cNvSpPr>
          <p:nvPr>
            <p:ph idx="1"/>
          </p:nvPr>
        </p:nvSpPr>
        <p:spPr/>
        <p:txBody>
          <a:bodyPr/>
          <a:lstStyle/>
          <a:p>
            <a:pPr algn="just"/>
            <a:r>
              <a:rPr lang="fr-FR" altLang="it-IT" dirty="0" smtClean="0"/>
              <a:t>vide</a:t>
            </a:r>
            <a:r>
              <a:rPr lang="fr-FR" altLang="it-IT" dirty="0"/>
              <a:t>, espace, inconnu, définitif</a:t>
            </a:r>
          </a:p>
          <a:p>
            <a:endParaRPr lang="it-IT" altLang="it-IT" dirty="0" smtClean="0"/>
          </a:p>
          <a:p>
            <a:endParaRPr lang="it-IT" dirty="0"/>
          </a:p>
        </p:txBody>
      </p:sp>
    </p:spTree>
    <p:extLst>
      <p:ext uri="{BB962C8B-B14F-4D97-AF65-F5344CB8AC3E}">
        <p14:creationId xmlns:p14="http://schemas.microsoft.com/office/powerpoint/2010/main" val="182932232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itolo 1"/>
          <p:cNvSpPr>
            <a:spLocks noGrp="1"/>
          </p:cNvSpPr>
          <p:nvPr>
            <p:ph type="title"/>
          </p:nvPr>
        </p:nvSpPr>
        <p:spPr/>
        <p:txBody>
          <a:bodyPr/>
          <a:lstStyle/>
          <a:p>
            <a:r>
              <a:rPr lang="it-IT" altLang="it-IT" sz="2800"/>
              <a:t>Le noir</a:t>
            </a:r>
          </a:p>
        </p:txBody>
      </p:sp>
      <p:sp>
        <p:nvSpPr>
          <p:cNvPr id="171011" name="Segnaposto contenuto 2"/>
          <p:cNvSpPr>
            <a:spLocks noGrp="1"/>
          </p:cNvSpPr>
          <p:nvPr>
            <p:ph idx="1"/>
          </p:nvPr>
        </p:nvSpPr>
        <p:spPr/>
        <p:txBody>
          <a:bodyPr/>
          <a:lstStyle/>
          <a:p>
            <a:pPr algn="just"/>
            <a:r>
              <a:rPr lang="fr-FR" altLang="it-IT" sz="2400" dirty="0"/>
              <a:t>Nous savons tous qu</a:t>
            </a:r>
            <a:r>
              <a:rPr lang="fr-FR" altLang="fr-CA" sz="2400" dirty="0"/>
              <a:t>’</a:t>
            </a:r>
            <a:r>
              <a:rPr lang="fr-FR" altLang="it-IT" sz="2400" dirty="0"/>
              <a:t>en Occident il représente aussi bien les ténèbres, le diable, le deuil, que l</a:t>
            </a:r>
            <a:r>
              <a:rPr lang="fr-FR" altLang="fr-CA" sz="2400" dirty="0"/>
              <a:t>’</a:t>
            </a:r>
            <a:r>
              <a:rPr lang="fr-FR" altLang="it-IT" sz="2400" dirty="0"/>
              <a:t>élégance et le chic. Mais, aujourd</a:t>
            </a:r>
            <a:r>
              <a:rPr lang="fr-FR" altLang="fr-CA" sz="2400" dirty="0"/>
              <a:t>’</a:t>
            </a:r>
            <a:r>
              <a:rPr lang="fr-FR" altLang="it-IT" sz="2400" dirty="0"/>
              <a:t>hui, rappelons-nous qu</a:t>
            </a:r>
            <a:r>
              <a:rPr lang="fr-FR" altLang="fr-CA" sz="2400" dirty="0"/>
              <a:t>’</a:t>
            </a:r>
            <a:r>
              <a:rPr lang="fr-FR" altLang="it-IT" sz="2400" dirty="0"/>
              <a:t>il représente également la rébellion, le noir de l'anarchie, du gothique, des punks, ainsi que la clandestinité comme le travail au noir. Et il ne faut pas oublier qu</a:t>
            </a:r>
            <a:r>
              <a:rPr lang="fr-FR" altLang="fr-CA" sz="2400" dirty="0"/>
              <a:t>’</a:t>
            </a:r>
            <a:r>
              <a:rPr lang="fr-FR" altLang="it-IT" sz="2400" dirty="0"/>
              <a:t>il évoque une période noire de l</a:t>
            </a:r>
            <a:r>
              <a:rPr lang="fr-FR" altLang="fr-CA" sz="2400" dirty="0"/>
              <a:t>’</a:t>
            </a:r>
            <a:r>
              <a:rPr lang="fr-FR" altLang="it-IT" sz="2400" dirty="0"/>
              <a:t>histoire italienne : le fascisme.</a:t>
            </a:r>
          </a:p>
        </p:txBody>
      </p:sp>
    </p:spTree>
    <p:extLst>
      <p:ext uri="{BB962C8B-B14F-4D97-AF65-F5344CB8AC3E}">
        <p14:creationId xmlns:p14="http://schemas.microsoft.com/office/powerpoint/2010/main" val="144972667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itolo 1"/>
          <p:cNvSpPr>
            <a:spLocks noGrp="1"/>
          </p:cNvSpPr>
          <p:nvPr>
            <p:ph type="title"/>
          </p:nvPr>
        </p:nvSpPr>
        <p:spPr/>
        <p:txBody>
          <a:bodyPr/>
          <a:lstStyle/>
          <a:p>
            <a:r>
              <a:rPr lang="it-IT" altLang="it-IT" sz="2800"/>
              <a:t>Gris, rose, orange</a:t>
            </a:r>
          </a:p>
        </p:txBody>
      </p:sp>
      <p:sp>
        <p:nvSpPr>
          <p:cNvPr id="172035" name="Segnaposto contenuto 2"/>
          <p:cNvSpPr>
            <a:spLocks noGrp="1"/>
          </p:cNvSpPr>
          <p:nvPr>
            <p:ph idx="1"/>
          </p:nvPr>
        </p:nvSpPr>
        <p:spPr/>
        <p:txBody>
          <a:bodyPr/>
          <a:lstStyle/>
          <a:p>
            <a:pPr algn="just"/>
            <a:r>
              <a:rPr lang="fr-FR" altLang="it-IT" sz="2000" dirty="0"/>
              <a:t>Et le gris ? Il représente la tristesse, la dépression, le désarroi, la solitude et la vieillesse, mais rassurez-vous, dans le passé, il véhiculait la sagesse et l</a:t>
            </a:r>
            <a:r>
              <a:rPr lang="fr-FR" altLang="fr-CA" sz="2000" dirty="0"/>
              <a:t>’</a:t>
            </a:r>
            <a:r>
              <a:rPr lang="fr-FR" altLang="it-IT" sz="2000" dirty="0"/>
              <a:t>intelligence (matière grise).</a:t>
            </a:r>
          </a:p>
          <a:p>
            <a:pPr algn="just"/>
            <a:r>
              <a:rPr lang="fr-FR" altLang="it-IT" sz="2000" dirty="0"/>
              <a:t>Le rose représente la tendresse, la féminité et, vers le début du XXe, il s</a:t>
            </a:r>
            <a:r>
              <a:rPr lang="fr-FR" altLang="fr-CA" sz="2000" dirty="0"/>
              <a:t>’</a:t>
            </a:r>
            <a:r>
              <a:rPr lang="fr-FR" altLang="it-IT" sz="2000" dirty="0"/>
              <a:t>est affirmé pour la couleur vestimentaire des petites filles. Sachez qu</a:t>
            </a:r>
            <a:r>
              <a:rPr lang="fr-FR" altLang="fr-CA" sz="2000" dirty="0"/>
              <a:t>’</a:t>
            </a:r>
            <a:r>
              <a:rPr lang="fr-FR" altLang="it-IT" sz="2000" dirty="0"/>
              <a:t>il peut être aussi la couleur des excès </a:t>
            </a:r>
            <a:r>
              <a:rPr lang="fr-FR" altLang="it-IT" sz="2000" b="1" dirty="0"/>
              <a:t>faisant « voir des éléphants roses »</a:t>
            </a:r>
            <a:r>
              <a:rPr lang="fr-FR" altLang="it-IT" sz="2000" dirty="0"/>
              <a:t>, c</a:t>
            </a:r>
            <a:r>
              <a:rPr lang="fr-FR" altLang="fr-CA" sz="2000" dirty="0"/>
              <a:t>’</a:t>
            </a:r>
            <a:r>
              <a:rPr lang="fr-FR" altLang="it-IT" sz="2000" dirty="0"/>
              <a:t>est-à-dire des paradis artificiels, et remarquez que, aujourd</a:t>
            </a:r>
            <a:r>
              <a:rPr lang="fr-FR" altLang="fr-CA" sz="2000" dirty="0"/>
              <a:t>’</a:t>
            </a:r>
            <a:r>
              <a:rPr lang="fr-FR" altLang="it-IT" sz="2000" dirty="0"/>
              <a:t>hui, il est associé en français à </a:t>
            </a:r>
            <a:r>
              <a:rPr lang="fr-FR" altLang="it-IT" sz="2000" b="1" dirty="0"/>
              <a:t>l</a:t>
            </a:r>
            <a:r>
              <a:rPr lang="fr-FR" altLang="fr-CA" sz="2000" b="1" dirty="0"/>
              <a:t>’</a:t>
            </a:r>
            <a:r>
              <a:rPr lang="fr-FR" altLang="it-IT" sz="2000" b="1" dirty="0"/>
              <a:t>érotisme (téléphone rose) </a:t>
            </a:r>
            <a:r>
              <a:rPr lang="fr-FR" altLang="it-IT" sz="2000" dirty="0"/>
              <a:t>et à la politique (rose du socialisme).</a:t>
            </a:r>
          </a:p>
          <a:p>
            <a:pPr algn="just"/>
            <a:r>
              <a:rPr lang="fr-FR" altLang="it-IT" sz="2000" dirty="0"/>
              <a:t>L</a:t>
            </a:r>
            <a:r>
              <a:rPr lang="fr-FR" altLang="fr-CA" sz="2000" dirty="0"/>
              <a:t>’</a:t>
            </a:r>
            <a:r>
              <a:rPr lang="fr-FR" altLang="it-IT" sz="2000" dirty="0"/>
              <a:t>orange quant à lui est aujourd</a:t>
            </a:r>
            <a:r>
              <a:rPr lang="fr-FR" altLang="fr-CA" sz="2000" dirty="0"/>
              <a:t>’</a:t>
            </a:r>
            <a:r>
              <a:rPr lang="fr-FR" altLang="it-IT" sz="2000" dirty="0"/>
              <a:t>hui associé à l</a:t>
            </a:r>
            <a:r>
              <a:rPr lang="fr-FR" altLang="fr-CA" sz="2000" dirty="0"/>
              <a:t>’</a:t>
            </a:r>
            <a:r>
              <a:rPr lang="fr-FR" altLang="it-IT" sz="2000" dirty="0"/>
              <a:t>énergie, à la vitalité, à l</a:t>
            </a:r>
            <a:r>
              <a:rPr lang="fr-FR" altLang="fr-CA" sz="2000" dirty="0"/>
              <a:t>’</a:t>
            </a:r>
            <a:r>
              <a:rPr lang="fr-FR" altLang="it-IT" sz="2000" dirty="0"/>
              <a:t>optimisme. </a:t>
            </a:r>
          </a:p>
          <a:p>
            <a:pPr algn="just"/>
            <a:r>
              <a:rPr lang="fr-FR" altLang="it-IT" sz="2000" dirty="0"/>
              <a:t>L</a:t>
            </a:r>
            <a:r>
              <a:rPr lang="fr-FR" altLang="fr-CA" sz="2000" dirty="0"/>
              <a:t>’</a:t>
            </a:r>
            <a:r>
              <a:rPr lang="fr-FR" altLang="it-IT" sz="2000" dirty="0"/>
              <a:t>orange avec le marron et le violet sont les trois couleurs les moins aimées . </a:t>
            </a:r>
            <a:endParaRPr lang="it-IT" altLang="it-IT" sz="2000" dirty="0"/>
          </a:p>
        </p:txBody>
      </p:sp>
    </p:spTree>
    <p:extLst>
      <p:ext uri="{BB962C8B-B14F-4D97-AF65-F5344CB8AC3E}">
        <p14:creationId xmlns:p14="http://schemas.microsoft.com/office/powerpoint/2010/main" val="13729118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Titolo 1"/>
          <p:cNvSpPr>
            <a:spLocks noGrp="1"/>
          </p:cNvSpPr>
          <p:nvPr>
            <p:ph type="title"/>
          </p:nvPr>
        </p:nvSpPr>
        <p:spPr/>
        <p:txBody>
          <a:bodyPr/>
          <a:lstStyle/>
          <a:p>
            <a:r>
              <a:rPr lang="fr-CA" altLang="it-IT" sz="2800"/>
              <a:t>Le violet</a:t>
            </a:r>
          </a:p>
        </p:txBody>
      </p:sp>
      <p:sp>
        <p:nvSpPr>
          <p:cNvPr id="173059" name="Segnaposto contenuto 2"/>
          <p:cNvSpPr>
            <a:spLocks noGrp="1"/>
          </p:cNvSpPr>
          <p:nvPr>
            <p:ph idx="1"/>
          </p:nvPr>
        </p:nvSpPr>
        <p:spPr/>
        <p:txBody>
          <a:bodyPr>
            <a:normAutofit/>
          </a:bodyPr>
          <a:lstStyle/>
          <a:p>
            <a:pPr algn="just"/>
            <a:r>
              <a:rPr lang="it-IT" altLang="it-IT" sz="2400" dirty="0"/>
              <a:t>Le </a:t>
            </a:r>
            <a:r>
              <a:rPr lang="it-IT" altLang="it-IT" sz="2400" dirty="0" err="1"/>
              <a:t>violet</a:t>
            </a:r>
            <a:r>
              <a:rPr lang="it-IT" altLang="it-IT" sz="2400" dirty="0"/>
              <a:t> est une </a:t>
            </a:r>
            <a:r>
              <a:rPr lang="it-IT" altLang="it-IT" sz="2400" dirty="0" err="1"/>
              <a:t>couleur</a:t>
            </a:r>
            <a:r>
              <a:rPr lang="it-IT" altLang="it-IT" sz="2400" dirty="0"/>
              <a:t> à double tranchant : </a:t>
            </a:r>
            <a:r>
              <a:rPr lang="it-IT" altLang="it-IT" sz="2400" dirty="0" err="1"/>
              <a:t>étonnement</a:t>
            </a:r>
            <a:r>
              <a:rPr lang="it-IT" altLang="it-IT" sz="2400" dirty="0"/>
              <a:t>, on </a:t>
            </a:r>
            <a:r>
              <a:rPr lang="it-IT" altLang="it-IT" sz="2400" dirty="0" err="1"/>
              <a:t>l'aime</a:t>
            </a:r>
            <a:r>
              <a:rPr lang="it-IT" altLang="it-IT" sz="2400" dirty="0"/>
              <a:t> </a:t>
            </a:r>
            <a:r>
              <a:rPr lang="it-IT" altLang="it-IT" sz="2400" dirty="0" err="1"/>
              <a:t>ou</a:t>
            </a:r>
            <a:r>
              <a:rPr lang="it-IT" altLang="it-IT" sz="2400" dirty="0"/>
              <a:t> on ne </a:t>
            </a:r>
            <a:r>
              <a:rPr lang="it-IT" altLang="it-IT" sz="2400" dirty="0" err="1"/>
              <a:t>l'aime</a:t>
            </a:r>
            <a:r>
              <a:rPr lang="it-IT" altLang="it-IT" sz="2400" dirty="0"/>
              <a:t> </a:t>
            </a:r>
            <a:r>
              <a:rPr lang="it-IT" altLang="it-IT" sz="2400" dirty="0" err="1"/>
              <a:t>pas</a:t>
            </a:r>
            <a:r>
              <a:rPr lang="it-IT" altLang="it-IT" sz="2400" dirty="0"/>
              <a:t>.</a:t>
            </a:r>
          </a:p>
          <a:p>
            <a:pPr algn="just"/>
            <a:r>
              <a:rPr lang="it-IT" altLang="it-IT" sz="2400" dirty="0"/>
              <a:t>Le </a:t>
            </a:r>
            <a:r>
              <a:rPr lang="it-IT" altLang="it-IT" sz="2400" dirty="0" err="1"/>
              <a:t>violet</a:t>
            </a:r>
            <a:r>
              <a:rPr lang="it-IT" altLang="it-IT" sz="2400" dirty="0"/>
              <a:t> est la </a:t>
            </a:r>
            <a:r>
              <a:rPr lang="it-IT" altLang="it-IT" sz="2400" dirty="0" err="1"/>
              <a:t>couleur</a:t>
            </a:r>
            <a:r>
              <a:rPr lang="it-IT" altLang="it-IT" sz="2400" dirty="0"/>
              <a:t> par excellence </a:t>
            </a:r>
            <a:r>
              <a:rPr lang="it-IT" altLang="it-IT" sz="2400" dirty="0" err="1"/>
              <a:t>des</a:t>
            </a:r>
            <a:r>
              <a:rPr lang="it-IT" altLang="it-IT" sz="2400" dirty="0"/>
              <a:t> </a:t>
            </a:r>
            <a:r>
              <a:rPr lang="it-IT" altLang="it-IT" sz="2400" dirty="0" err="1"/>
              <a:t>rêveurs</a:t>
            </a:r>
            <a:r>
              <a:rPr lang="it-IT" altLang="it-IT" sz="2400" dirty="0"/>
              <a:t>, </a:t>
            </a:r>
            <a:r>
              <a:rPr lang="it-IT" altLang="it-IT" sz="2400" dirty="0" err="1"/>
              <a:t>des</a:t>
            </a:r>
            <a:r>
              <a:rPr lang="it-IT" altLang="it-IT" sz="2400" dirty="0"/>
              <a:t> </a:t>
            </a:r>
            <a:r>
              <a:rPr lang="it-IT" altLang="it-IT" sz="2400" dirty="0" err="1"/>
              <a:t>personnes</a:t>
            </a:r>
            <a:r>
              <a:rPr lang="it-IT" altLang="it-IT" sz="2400" dirty="0"/>
              <a:t> </a:t>
            </a:r>
            <a:r>
              <a:rPr lang="it-IT" altLang="it-IT" sz="2400" dirty="0" err="1"/>
              <a:t>spirituelles</a:t>
            </a:r>
            <a:r>
              <a:rPr lang="it-IT" altLang="it-IT" sz="2400" dirty="0"/>
              <a:t> </a:t>
            </a:r>
            <a:r>
              <a:rPr lang="it-IT" altLang="it-IT" sz="2400" dirty="0" err="1"/>
              <a:t>plutôt</a:t>
            </a:r>
            <a:r>
              <a:rPr lang="it-IT" altLang="it-IT" sz="2400" dirty="0"/>
              <a:t> </a:t>
            </a:r>
            <a:r>
              <a:rPr lang="it-IT" altLang="it-IT" sz="2400" dirty="0" err="1"/>
              <a:t>que</a:t>
            </a:r>
            <a:r>
              <a:rPr lang="it-IT" altLang="it-IT" sz="2400" dirty="0"/>
              <a:t> </a:t>
            </a:r>
            <a:r>
              <a:rPr lang="it-IT" altLang="it-IT" sz="2400" dirty="0" err="1"/>
              <a:t>matérielles</a:t>
            </a:r>
            <a:r>
              <a:rPr lang="it-IT" altLang="it-IT" sz="2400" dirty="0"/>
              <a:t>.</a:t>
            </a:r>
          </a:p>
          <a:p>
            <a:pPr algn="just"/>
            <a:r>
              <a:rPr lang="it-IT" altLang="it-IT" sz="2400" dirty="0"/>
              <a:t>L</a:t>
            </a:r>
            <a:r>
              <a:rPr lang="it-IT" altLang="fr-CA" sz="2400" dirty="0"/>
              <a:t>’</a:t>
            </a:r>
            <a:r>
              <a:rPr lang="it-IT" altLang="ja-JP" sz="2400" dirty="0" err="1"/>
              <a:t>utilisation</a:t>
            </a:r>
            <a:r>
              <a:rPr lang="it-IT" altLang="ja-JP" sz="2400" dirty="0"/>
              <a:t> </a:t>
            </a:r>
            <a:r>
              <a:rPr lang="it-IT" altLang="ja-JP" sz="2400" dirty="0" err="1"/>
              <a:t>du</a:t>
            </a:r>
            <a:r>
              <a:rPr lang="it-IT" altLang="ja-JP" sz="2400" dirty="0"/>
              <a:t> </a:t>
            </a:r>
            <a:r>
              <a:rPr lang="it-IT" altLang="ja-JP" sz="2400" dirty="0" err="1"/>
              <a:t>violet</a:t>
            </a:r>
            <a:r>
              <a:rPr lang="it-IT" altLang="ja-JP" sz="2400" dirty="0"/>
              <a:t> pour </a:t>
            </a:r>
            <a:r>
              <a:rPr lang="it-IT" altLang="ja-JP" sz="2400" dirty="0" err="1"/>
              <a:t>désigner</a:t>
            </a:r>
            <a:r>
              <a:rPr lang="it-IT" altLang="ja-JP" sz="2400" dirty="0"/>
              <a:t> l</a:t>
            </a:r>
            <a:r>
              <a:rPr lang="it-IT" altLang="fr-CA" sz="2400" dirty="0"/>
              <a:t>’</a:t>
            </a:r>
            <a:r>
              <a:rPr lang="it-IT" altLang="ja-JP" sz="2400" dirty="0" err="1"/>
              <a:t>autorité</a:t>
            </a:r>
            <a:r>
              <a:rPr lang="it-IT" altLang="ja-JP" sz="2400" dirty="0"/>
              <a:t> est </a:t>
            </a:r>
            <a:r>
              <a:rPr lang="it-IT" altLang="ja-JP" sz="2400" dirty="0" err="1"/>
              <a:t>passée</a:t>
            </a:r>
            <a:r>
              <a:rPr lang="it-IT" altLang="ja-JP" sz="2400" dirty="0"/>
              <a:t> </a:t>
            </a:r>
            <a:r>
              <a:rPr lang="it-IT" altLang="ja-JP" sz="2400" dirty="0" err="1"/>
              <a:t>dans</a:t>
            </a:r>
            <a:r>
              <a:rPr lang="it-IT" altLang="ja-JP" sz="2400" dirty="0"/>
              <a:t> l</a:t>
            </a:r>
            <a:r>
              <a:rPr lang="it-IT" altLang="fr-CA" sz="2400" dirty="0"/>
              <a:t>’</a:t>
            </a:r>
            <a:r>
              <a:rPr lang="it-IT" altLang="ja-JP" sz="2400" dirty="0" err="1"/>
              <a:t>église</a:t>
            </a:r>
            <a:r>
              <a:rPr lang="it-IT" altLang="ja-JP" sz="2400" dirty="0"/>
              <a:t> </a:t>
            </a:r>
            <a:r>
              <a:rPr lang="it-IT" altLang="ja-JP" sz="2400" dirty="0" err="1"/>
              <a:t>chrétienne</a:t>
            </a:r>
            <a:r>
              <a:rPr lang="it-IT" altLang="ja-JP" sz="2400" dirty="0"/>
              <a:t> car il est la </a:t>
            </a:r>
            <a:r>
              <a:rPr lang="it-IT" altLang="ja-JP" sz="2400" dirty="0" err="1"/>
              <a:t>couleur</a:t>
            </a:r>
            <a:r>
              <a:rPr lang="it-IT" altLang="ja-JP" sz="2400" dirty="0"/>
              <a:t> </a:t>
            </a:r>
            <a:r>
              <a:rPr lang="it-IT" altLang="ja-JP" sz="2400" dirty="0" err="1"/>
              <a:t>portée</a:t>
            </a:r>
            <a:r>
              <a:rPr lang="it-IT" altLang="ja-JP" sz="2400" dirty="0"/>
              <a:t> par </a:t>
            </a:r>
            <a:r>
              <a:rPr lang="it-IT" altLang="ja-JP" sz="2400" dirty="0" err="1"/>
              <a:t>les</a:t>
            </a:r>
            <a:r>
              <a:rPr lang="it-IT" altLang="ja-JP" sz="2400" dirty="0"/>
              <a:t> </a:t>
            </a:r>
            <a:r>
              <a:rPr lang="it-IT" altLang="ja-JP" sz="2400" dirty="0" err="1"/>
              <a:t>évêques</a:t>
            </a:r>
            <a:r>
              <a:rPr lang="it-IT" altLang="ja-JP" sz="2400" dirty="0"/>
              <a:t>. Le </a:t>
            </a:r>
            <a:r>
              <a:rPr lang="it-IT" altLang="ja-JP" sz="2400" dirty="0" err="1"/>
              <a:t>violet</a:t>
            </a:r>
            <a:r>
              <a:rPr lang="it-IT" altLang="ja-JP" sz="2400" dirty="0"/>
              <a:t> </a:t>
            </a:r>
            <a:r>
              <a:rPr lang="it-IT" altLang="ja-JP" sz="2400" dirty="0" err="1"/>
              <a:t>était</a:t>
            </a:r>
            <a:r>
              <a:rPr lang="it-IT" altLang="ja-JP" sz="2400" dirty="0"/>
              <a:t> la </a:t>
            </a:r>
            <a:r>
              <a:rPr lang="it-IT" altLang="ja-JP" sz="2400" dirty="0" err="1"/>
              <a:t>marque</a:t>
            </a:r>
            <a:r>
              <a:rPr lang="it-IT" altLang="ja-JP" sz="2400" dirty="0"/>
              <a:t> </a:t>
            </a:r>
            <a:r>
              <a:rPr lang="it-IT" altLang="ja-JP" sz="2400" dirty="0" err="1"/>
              <a:t>du</a:t>
            </a:r>
            <a:r>
              <a:rPr lang="it-IT" altLang="ja-JP" sz="2400" dirty="0"/>
              <a:t> </a:t>
            </a:r>
            <a:r>
              <a:rPr lang="it-IT" altLang="ja-JP" sz="2400" dirty="0" err="1"/>
              <a:t>deuil</a:t>
            </a:r>
            <a:r>
              <a:rPr lang="it-IT" altLang="ja-JP" sz="2400" dirty="0"/>
              <a:t> et c</a:t>
            </a:r>
            <a:r>
              <a:rPr lang="it-IT" altLang="fr-CA" sz="2400" dirty="0"/>
              <a:t>’</a:t>
            </a:r>
            <a:r>
              <a:rPr lang="it-IT" altLang="ja-JP" sz="2400" dirty="0" err="1"/>
              <a:t>était</a:t>
            </a:r>
            <a:r>
              <a:rPr lang="it-IT" altLang="ja-JP" sz="2400" dirty="0"/>
              <a:t> </a:t>
            </a:r>
            <a:r>
              <a:rPr lang="it-IT" altLang="ja-JP" sz="2400" dirty="0" err="1"/>
              <a:t>aussi</a:t>
            </a:r>
            <a:r>
              <a:rPr lang="it-IT" altLang="ja-JP" sz="2400" dirty="0"/>
              <a:t> la </a:t>
            </a:r>
            <a:r>
              <a:rPr lang="it-IT" altLang="ja-JP" sz="2400" dirty="0" err="1"/>
              <a:t>couleur</a:t>
            </a:r>
            <a:r>
              <a:rPr lang="it-IT" altLang="ja-JP" sz="2400" dirty="0"/>
              <a:t> </a:t>
            </a:r>
            <a:r>
              <a:rPr lang="it-IT" altLang="ja-JP" sz="2400" dirty="0" err="1"/>
              <a:t>des</a:t>
            </a:r>
            <a:r>
              <a:rPr lang="it-IT" altLang="ja-JP" sz="2400" dirty="0"/>
              <a:t> </a:t>
            </a:r>
            <a:r>
              <a:rPr lang="it-IT" altLang="ja-JP" sz="2400" dirty="0" err="1"/>
              <a:t>draps</a:t>
            </a:r>
            <a:r>
              <a:rPr lang="it-IT" altLang="ja-JP" sz="2400" dirty="0"/>
              <a:t> </a:t>
            </a:r>
            <a:r>
              <a:rPr lang="it-IT" altLang="ja-JP" sz="2400" dirty="0" err="1"/>
              <a:t>posés</a:t>
            </a:r>
            <a:r>
              <a:rPr lang="it-IT" altLang="ja-JP" sz="2400" dirty="0"/>
              <a:t> </a:t>
            </a:r>
            <a:r>
              <a:rPr lang="it-IT" altLang="ja-JP" sz="2400" dirty="0" err="1"/>
              <a:t>sur</a:t>
            </a:r>
            <a:r>
              <a:rPr lang="it-IT" altLang="ja-JP" sz="2400" dirty="0"/>
              <a:t> le </a:t>
            </a:r>
            <a:r>
              <a:rPr lang="it-IT" altLang="ja-JP" sz="2400" dirty="0" err="1"/>
              <a:t>cercueil</a:t>
            </a:r>
            <a:r>
              <a:rPr lang="it-IT" altLang="ja-JP" sz="2400" dirty="0"/>
              <a:t> </a:t>
            </a:r>
            <a:r>
              <a:rPr lang="it-IT" altLang="ja-JP" sz="2400" dirty="0" err="1"/>
              <a:t>lors</a:t>
            </a:r>
            <a:r>
              <a:rPr lang="it-IT" altLang="ja-JP" sz="2400" dirty="0"/>
              <a:t> </a:t>
            </a:r>
            <a:r>
              <a:rPr lang="it-IT" altLang="ja-JP" sz="2400" dirty="0" err="1"/>
              <a:t>des</a:t>
            </a:r>
            <a:r>
              <a:rPr lang="it-IT" altLang="ja-JP" sz="2400" dirty="0"/>
              <a:t> </a:t>
            </a:r>
            <a:r>
              <a:rPr lang="it-IT" altLang="ja-JP" sz="2400" dirty="0" err="1"/>
              <a:t>cérémonies</a:t>
            </a:r>
            <a:r>
              <a:rPr lang="it-IT" altLang="ja-JP" sz="2400" dirty="0"/>
              <a:t> </a:t>
            </a:r>
            <a:r>
              <a:rPr lang="it-IT" altLang="ja-JP" sz="2400" dirty="0" err="1"/>
              <a:t>mortuaires</a:t>
            </a:r>
            <a:r>
              <a:rPr lang="it-IT" altLang="ja-JP" sz="2400" dirty="0"/>
              <a:t>.</a:t>
            </a:r>
          </a:p>
          <a:p>
            <a:pPr algn="just"/>
            <a:r>
              <a:rPr lang="it-IT" altLang="it-IT" sz="2400" dirty="0" err="1"/>
              <a:t>Couleur</a:t>
            </a:r>
            <a:r>
              <a:rPr lang="it-IT" altLang="it-IT" sz="2400" dirty="0"/>
              <a:t> </a:t>
            </a:r>
            <a:r>
              <a:rPr lang="it-IT" altLang="it-IT" sz="2400" dirty="0" err="1"/>
              <a:t>du</a:t>
            </a:r>
            <a:r>
              <a:rPr lang="it-IT" altLang="it-IT" sz="2400" dirty="0"/>
              <a:t> 7ème chakra. </a:t>
            </a:r>
            <a:r>
              <a:rPr lang="it-IT" altLang="it-IT" sz="2400" dirty="0" err="1"/>
              <a:t>Symbole</a:t>
            </a:r>
            <a:r>
              <a:rPr lang="it-IT" altLang="it-IT" sz="2400" dirty="0"/>
              <a:t> de la </a:t>
            </a:r>
            <a:r>
              <a:rPr lang="it-IT" altLang="it-IT" sz="2400" dirty="0" err="1"/>
              <a:t>spiritualité</a:t>
            </a:r>
            <a:endParaRPr lang="it-IT" altLang="it-IT" sz="2400" dirty="0"/>
          </a:p>
          <a:p>
            <a:pPr algn="just"/>
            <a:r>
              <a:rPr lang="it-IT" altLang="it-IT" sz="2400" dirty="0"/>
              <a:t>Violet : </a:t>
            </a:r>
            <a:r>
              <a:rPr lang="it-IT" altLang="it-IT" sz="2400" dirty="0" err="1"/>
              <a:t>richesse</a:t>
            </a:r>
            <a:r>
              <a:rPr lang="it-IT" altLang="it-IT" sz="2400" dirty="0"/>
              <a:t>, </a:t>
            </a:r>
            <a:r>
              <a:rPr lang="it-IT" altLang="it-IT" sz="2400" dirty="0" err="1"/>
              <a:t>couleur</a:t>
            </a:r>
            <a:r>
              <a:rPr lang="it-IT" altLang="it-IT" sz="2400" dirty="0"/>
              <a:t> </a:t>
            </a:r>
            <a:r>
              <a:rPr lang="it-IT" altLang="it-IT" sz="2400" dirty="0" err="1"/>
              <a:t>produite</a:t>
            </a:r>
            <a:r>
              <a:rPr lang="it-IT" altLang="it-IT" sz="2400" dirty="0"/>
              <a:t> par </a:t>
            </a:r>
            <a:r>
              <a:rPr lang="it-IT" altLang="it-IT" sz="2400" dirty="0" err="1"/>
              <a:t>des</a:t>
            </a:r>
            <a:r>
              <a:rPr lang="it-IT" altLang="it-IT" sz="2400" dirty="0"/>
              <a:t> </a:t>
            </a:r>
            <a:r>
              <a:rPr lang="it-IT" altLang="it-IT" sz="2400" dirty="0" err="1"/>
              <a:t>animaux</a:t>
            </a:r>
            <a:r>
              <a:rPr lang="it-IT" altLang="it-IT" sz="2400" dirty="0"/>
              <a:t>, </a:t>
            </a:r>
            <a:r>
              <a:rPr lang="it-IT" altLang="it-IT" sz="2400" dirty="0" err="1"/>
              <a:t>mollusques</a:t>
            </a:r>
            <a:r>
              <a:rPr lang="it-IT" altLang="it-IT" sz="2400" dirty="0"/>
              <a:t> (Empire </a:t>
            </a:r>
            <a:r>
              <a:rPr lang="it-IT" altLang="it-IT" sz="2400" dirty="0" err="1"/>
              <a:t>espagnol</a:t>
            </a:r>
            <a:r>
              <a:rPr lang="it-IT" altLang="it-IT" sz="2400" dirty="0"/>
              <a:t>), Louis XVI </a:t>
            </a:r>
            <a:r>
              <a:rPr lang="it-IT" altLang="it-IT" sz="2400" dirty="0" err="1"/>
              <a:t>vetement</a:t>
            </a:r>
            <a:r>
              <a:rPr lang="it-IT" altLang="it-IT" sz="2400" dirty="0"/>
              <a:t> en </a:t>
            </a:r>
            <a:r>
              <a:rPr lang="it-IT" altLang="it-IT" sz="2400" dirty="0" err="1"/>
              <a:t>violet</a:t>
            </a:r>
            <a:endParaRPr lang="it-IT" altLang="it-IT" sz="2400" dirty="0"/>
          </a:p>
          <a:p>
            <a:pPr algn="just"/>
            <a:endParaRPr lang="fr-CA" altLang="it-IT" sz="2400" dirty="0"/>
          </a:p>
        </p:txBody>
      </p:sp>
    </p:spTree>
    <p:extLst>
      <p:ext uri="{BB962C8B-B14F-4D97-AF65-F5344CB8AC3E}">
        <p14:creationId xmlns:p14="http://schemas.microsoft.com/office/powerpoint/2010/main" val="20708654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Couleurs et politique</a:t>
            </a:r>
          </a:p>
        </p:txBody>
      </p:sp>
      <p:sp>
        <p:nvSpPr>
          <p:cNvPr id="3" name="Segnaposto contenuto 2"/>
          <p:cNvSpPr>
            <a:spLocks noGrp="1"/>
          </p:cNvSpPr>
          <p:nvPr>
            <p:ph idx="1"/>
          </p:nvPr>
        </p:nvSpPr>
        <p:spPr/>
        <p:txBody>
          <a:bodyPr>
            <a:normAutofit fontScale="92500" lnSpcReduction="20000"/>
          </a:bodyPr>
          <a:lstStyle/>
          <a:p>
            <a:pPr algn="just"/>
            <a:r>
              <a:rPr lang="fr-FR" sz="2400" dirty="0"/>
              <a:t>Les couleurs répondent depuis longtemps à des besoins d’identification collective politique et elles continuent, encore aujourd’hui, à être convoquées. Grâce à leur histoire, elles portent en elles des sèmes qui permettent de définir l’appartenance à un parti ou un mouvement politique. Elles ont coloré et colorent des chaperons, des cocardes, des drapeaux, des chemises, des bonnets, etc. leur ajoutant un sens qui n’est pas celui d’une simple description.</a:t>
            </a:r>
          </a:p>
          <a:p>
            <a:pPr algn="just"/>
            <a:r>
              <a:rPr lang="fr-FR" sz="2400" dirty="0"/>
              <a:t>Le vert : écolo, la Lega,( l’Islam)</a:t>
            </a:r>
          </a:p>
          <a:p>
            <a:pPr algn="just"/>
            <a:r>
              <a:rPr lang="fr-FR" sz="2400" dirty="0"/>
              <a:t>Le rouge : communisme, </a:t>
            </a:r>
          </a:p>
          <a:p>
            <a:pPr algn="just"/>
            <a:r>
              <a:rPr lang="fr-FR" sz="2400" dirty="0"/>
              <a:t>Le rose : socialisme</a:t>
            </a:r>
          </a:p>
          <a:p>
            <a:pPr algn="just"/>
            <a:r>
              <a:rPr lang="fr-FR" sz="2400" dirty="0"/>
              <a:t>Le bleu : la droite</a:t>
            </a:r>
          </a:p>
          <a:p>
            <a:pPr algn="just"/>
            <a:r>
              <a:rPr lang="fr-FR" sz="2400" dirty="0"/>
              <a:t>Le noir : fascisme</a:t>
            </a:r>
          </a:p>
          <a:p>
            <a:pPr algn="just"/>
            <a:r>
              <a:rPr lang="it-IT" sz="2400" dirty="0"/>
              <a:t>Le </a:t>
            </a:r>
            <a:r>
              <a:rPr lang="it-IT" sz="2400" dirty="0" err="1"/>
              <a:t>jaune</a:t>
            </a:r>
            <a:r>
              <a:rPr lang="it-IT" sz="2400" dirty="0"/>
              <a:t> : M5S </a:t>
            </a:r>
            <a:r>
              <a:rPr lang="it-IT" sz="2400" dirty="0" err="1"/>
              <a:t>jaune</a:t>
            </a:r>
            <a:r>
              <a:rPr lang="it-IT" sz="2400" dirty="0"/>
              <a:t> </a:t>
            </a:r>
            <a:r>
              <a:rPr lang="it-IT" sz="2400" dirty="0" err="1"/>
              <a:t>des</a:t>
            </a:r>
            <a:r>
              <a:rPr lang="it-IT" sz="2400" dirty="0"/>
              <a:t> étoiles</a:t>
            </a:r>
          </a:p>
          <a:p>
            <a:pPr algn="just"/>
            <a:r>
              <a:rPr lang="it-IT" sz="2400" dirty="0"/>
              <a:t>Le bleu de l’UE </a:t>
            </a:r>
            <a:endParaRPr lang="fr-CA" sz="2400" dirty="0"/>
          </a:p>
        </p:txBody>
      </p:sp>
    </p:spTree>
    <p:extLst>
      <p:ext uri="{BB962C8B-B14F-4D97-AF65-F5344CB8AC3E}">
        <p14:creationId xmlns:p14="http://schemas.microsoft.com/office/powerpoint/2010/main" val="15798479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L’histoire chromatique politique française </a:t>
            </a:r>
            <a:endParaRPr lang="fr-CA" sz="2800" dirty="0"/>
          </a:p>
        </p:txBody>
      </p:sp>
      <p:sp>
        <p:nvSpPr>
          <p:cNvPr id="3" name="Segnaposto contenuto 2"/>
          <p:cNvSpPr>
            <a:spLocks noGrp="1"/>
          </p:cNvSpPr>
          <p:nvPr>
            <p:ph idx="1"/>
          </p:nvPr>
        </p:nvSpPr>
        <p:spPr/>
        <p:txBody>
          <a:bodyPr>
            <a:noAutofit/>
          </a:bodyPr>
          <a:lstStyle/>
          <a:p>
            <a:pPr algn="just"/>
            <a:r>
              <a:rPr lang="fr-FR" sz="2000" dirty="0"/>
              <a:t>L’histoire chromatique politique française qui nous habite aujourd’hui est encore marquée par la Révolution française, au cours de laquelle le bleu, le blanc et le rouge se sont combattus tout en se rassemblant pour signifier la France, « ce qui est français ».  Le blanc, couleur emblématique des royalistes, est lié dans nos mémoires au drapeau blanc de l’ancienne monarchie et probablement aussi à la « terreur blanche »,</a:t>
            </a:r>
            <a:r>
              <a:rPr lang="it-IT" sz="2000" dirty="0"/>
              <a:t> d</a:t>
            </a:r>
            <a:r>
              <a:rPr lang="fr-FR" sz="2000" dirty="0"/>
              <a:t>eux périodes pendant lesquelles les royalistes massacrèrent les révolutionnaires. Couleur de la Contre-Révolution, il s’est toujours opposé au bleu et/ou au rouge. Aujourd’hui, cette couleur n’est pratiquement plus présente dans la palette des combats politiques, si ce n’est pour représenter le vote blanc. Au contraire, le bleu, ami de la Révolution avec le rouge, devient au fil du temps ennemi du rouge, du rouge socialiste et du rouge communiste, et est identifié aujourd’hui aux partis de droite.</a:t>
            </a:r>
            <a:endParaRPr lang="it-IT" sz="2000" dirty="0"/>
          </a:p>
        </p:txBody>
      </p:sp>
    </p:spTree>
    <p:extLst>
      <p:ext uri="{BB962C8B-B14F-4D97-AF65-F5344CB8AC3E}">
        <p14:creationId xmlns:p14="http://schemas.microsoft.com/office/powerpoint/2010/main" val="14661648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L’histoire chromatique politique française </a:t>
            </a:r>
            <a:endParaRPr lang="fr-CA" sz="2800" dirty="0"/>
          </a:p>
        </p:txBody>
      </p:sp>
      <p:sp>
        <p:nvSpPr>
          <p:cNvPr id="3" name="Segnaposto contenuto 2"/>
          <p:cNvSpPr>
            <a:spLocks noGrp="1"/>
          </p:cNvSpPr>
          <p:nvPr>
            <p:ph idx="1"/>
          </p:nvPr>
        </p:nvSpPr>
        <p:spPr/>
        <p:txBody>
          <a:bodyPr>
            <a:normAutofit lnSpcReduction="10000"/>
          </a:bodyPr>
          <a:lstStyle/>
          <a:p>
            <a:pPr algn="just"/>
            <a:r>
              <a:rPr lang="fr-FR" sz="2400" dirty="0"/>
              <a:t>Au cours du XXe siècle,</a:t>
            </a:r>
            <a:r>
              <a:rPr lang="fr-FR" sz="2400" i="1" dirty="0"/>
              <a:t> bleu</a:t>
            </a:r>
            <a:r>
              <a:rPr lang="fr-FR" sz="2400" dirty="0"/>
              <a:t> et </a:t>
            </a:r>
            <a:r>
              <a:rPr lang="fr-FR" sz="2400" i="1" dirty="0"/>
              <a:t>rouge </a:t>
            </a:r>
            <a:r>
              <a:rPr lang="fr-FR" sz="2400" dirty="0"/>
              <a:t>restent les deux couleurs majeures qui s’affrontent sur le champ de bataille politique français jusqu’en 1971, année où une nouvelle couleur - </a:t>
            </a:r>
            <a:r>
              <a:rPr lang="fr-FR" sz="2400" i="1" dirty="0"/>
              <a:t>rose</a:t>
            </a:r>
            <a:r>
              <a:rPr lang="fr-FR" sz="2400" dirty="0"/>
              <a:t> - s’affirme avec le parti socialiste de François Mitterrand. </a:t>
            </a:r>
            <a:r>
              <a:rPr lang="fr-FR" sz="2400" i="1" dirty="0"/>
              <a:t>Rose </a:t>
            </a:r>
            <a:r>
              <a:rPr lang="fr-FR" sz="2400" dirty="0"/>
              <a:t>trouve son origine dans l’emblème du poing et de la rose rouge, rose rouge qui se transforme en couleur rose pour se démarquer du rouge communiste. Et </a:t>
            </a:r>
            <a:r>
              <a:rPr lang="fr-FR" sz="2400" i="1" dirty="0"/>
              <a:t>rose</a:t>
            </a:r>
            <a:r>
              <a:rPr lang="fr-FR" sz="2400" dirty="0"/>
              <a:t> pour signifier « socialiste » commence son cheminement dans les discours politiques et médiatiques, notamment depuis la victoire de François Mitterrand aux élections présidentielles de 1981.</a:t>
            </a:r>
            <a:endParaRPr lang="it-IT" sz="2400" dirty="0"/>
          </a:p>
          <a:p>
            <a:pPr algn="just"/>
            <a:r>
              <a:rPr lang="fr-FR" sz="2400" dirty="0"/>
              <a:t>Quelques années plus tard, une autre couleur entre en jeu : le vert. C’est une couleur qui se rallie à d’autres partis européens pour défendre la nature, l’écologie, l’économie durable. Elle s’est installée dans les noms des partis qui la représentent et elle facilite de ce fait, la mémorisation du lien couleur, parti et programme. </a:t>
            </a:r>
          </a:p>
          <a:p>
            <a:pPr algn="just"/>
            <a:endParaRPr lang="it-IT" sz="2400" dirty="0"/>
          </a:p>
          <a:p>
            <a:endParaRPr lang="fr-CA" sz="2400" dirty="0"/>
          </a:p>
        </p:txBody>
      </p:sp>
    </p:spTree>
    <p:extLst>
      <p:ext uri="{BB962C8B-B14F-4D97-AF65-F5344CB8AC3E}">
        <p14:creationId xmlns:p14="http://schemas.microsoft.com/office/powerpoint/2010/main" val="256887597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L’histoire chromatique politique française </a:t>
            </a:r>
            <a:br>
              <a:rPr lang="fr-FR" sz="2800" dirty="0"/>
            </a:br>
            <a:endParaRPr lang="fr-CA" sz="2800" dirty="0"/>
          </a:p>
        </p:txBody>
      </p:sp>
      <p:sp>
        <p:nvSpPr>
          <p:cNvPr id="3" name="Segnaposto contenuto 2"/>
          <p:cNvSpPr>
            <a:spLocks noGrp="1"/>
          </p:cNvSpPr>
          <p:nvPr>
            <p:ph idx="1"/>
          </p:nvPr>
        </p:nvSpPr>
        <p:spPr/>
        <p:txBody>
          <a:bodyPr>
            <a:normAutofit/>
          </a:bodyPr>
          <a:lstStyle/>
          <a:p>
            <a:pPr algn="just"/>
            <a:r>
              <a:rPr lang="fr-FR" sz="2400" dirty="0"/>
              <a:t>Au début du XXIe siècle, de nouveaux partis politiques se constituent pour sortir du clivage traditionnel droite/bleu et gauche/rose-rouge et créent leur espace politique indépendant en se démarquant au moyen de deux nouvelles couleurs choisies en dehors de la palette traditionnelle.  </a:t>
            </a:r>
            <a:endParaRPr lang="it-IT" sz="2400" dirty="0"/>
          </a:p>
          <a:p>
            <a:r>
              <a:rPr lang="fr-FR" sz="2400" i="1" dirty="0"/>
              <a:t>Orange</a:t>
            </a:r>
            <a:r>
              <a:rPr lang="it-IT" sz="2400" dirty="0"/>
              <a:t> et </a:t>
            </a:r>
            <a:r>
              <a:rPr lang="it-IT" sz="2400" i="1" dirty="0" err="1"/>
              <a:t>violet</a:t>
            </a:r>
            <a:endParaRPr lang="it-IT" sz="2400" i="1" dirty="0"/>
          </a:p>
          <a:p>
            <a:pPr algn="just"/>
            <a:r>
              <a:rPr lang="fr-FR" sz="2400" dirty="0"/>
              <a:t>L’</a:t>
            </a:r>
            <a:r>
              <a:rPr lang="fr-FR" sz="2400" i="1" dirty="0"/>
              <a:t>orange</a:t>
            </a:r>
            <a:r>
              <a:rPr lang="fr-FR" sz="2400" dirty="0"/>
              <a:t> est entrée dans le monde politique français en 2006 avec la </a:t>
            </a:r>
            <a:r>
              <a:rPr lang="fr-FR" sz="2400" i="1" dirty="0"/>
              <a:t>Nouvelle UDF</a:t>
            </a:r>
            <a:r>
              <a:rPr lang="fr-FR" sz="2400" dirty="0"/>
              <a:t>, remplacée, en 2007, par le Mouvement Démocrate, </a:t>
            </a:r>
            <a:r>
              <a:rPr lang="fr-FR" sz="2400" i="1" dirty="0"/>
              <a:t>MoDem</a:t>
            </a:r>
            <a:r>
              <a:rPr lang="fr-FR" sz="2400" dirty="0"/>
              <a:t>, parti de François Bayrou</a:t>
            </a:r>
            <a:r>
              <a:rPr lang="fr-FR" sz="2400" i="1" dirty="0"/>
              <a:t>.</a:t>
            </a:r>
            <a:r>
              <a:rPr lang="fr-FR" sz="2400" dirty="0"/>
              <a:t> La couleur trouve son origine dans la « révolution orange » ukrainienne de 2004 où elle exprimait la liberté.</a:t>
            </a:r>
            <a:endParaRPr lang="fr-CA" sz="2400" dirty="0"/>
          </a:p>
        </p:txBody>
      </p:sp>
    </p:spTree>
    <p:extLst>
      <p:ext uri="{BB962C8B-B14F-4D97-AF65-F5344CB8AC3E}">
        <p14:creationId xmlns:p14="http://schemas.microsoft.com/office/powerpoint/2010/main" val="1181003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2ème baromètre des discriminations</a:t>
            </a:r>
            <a:endParaRPr lang="it-IT" sz="2800" dirty="0"/>
          </a:p>
        </p:txBody>
      </p:sp>
      <p:sp>
        <p:nvSpPr>
          <p:cNvPr id="3" name="Segnaposto contenuto 2"/>
          <p:cNvSpPr>
            <a:spLocks noGrp="1"/>
          </p:cNvSpPr>
          <p:nvPr>
            <p:ph idx="1"/>
          </p:nvPr>
        </p:nvSpPr>
        <p:spPr/>
        <p:txBody>
          <a:bodyPr>
            <a:normAutofit/>
          </a:bodyPr>
          <a:lstStyle/>
          <a:p>
            <a:pPr algn="just"/>
            <a:r>
              <a:rPr lang="fr-FR" sz="2400" dirty="0"/>
              <a:t>Ces discriminations s’opèrent dans l’espace public (41 %) ou au travail (31 %). Plus de la moitié des personnes interrogées ont d’ailleurs ressenti une difficulté à décrocher un entretien d’embauche en raison de leur couleur de peau. Elles sont quasi autant à dénoncer des injustices dans leurs études, un refus d’embauche ou des difficultés lors de l’achat ou de la location d’un logement pour ce même motif.</a:t>
            </a:r>
          </a:p>
          <a:p>
            <a:pPr algn="just"/>
            <a:endParaRPr lang="fr-FR" sz="2400" dirty="0"/>
          </a:p>
          <a:p>
            <a:pPr algn="just"/>
            <a:r>
              <a:rPr lang="fr-FR" sz="2400" i="1" dirty="0"/>
              <a:t>Le Monde </a:t>
            </a:r>
            <a:r>
              <a:rPr lang="fr-FR" sz="2400" dirty="0"/>
              <a:t>15 février 2023</a:t>
            </a:r>
          </a:p>
          <a:p>
            <a:pPr algn="just"/>
            <a:endParaRPr lang="it-IT" sz="2400" dirty="0"/>
          </a:p>
        </p:txBody>
      </p:sp>
    </p:spTree>
    <p:extLst>
      <p:ext uri="{BB962C8B-B14F-4D97-AF65-F5344CB8AC3E}">
        <p14:creationId xmlns:p14="http://schemas.microsoft.com/office/powerpoint/2010/main" val="28824002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L’histoire chromatique politique française </a:t>
            </a:r>
            <a:endParaRPr lang="fr-CA" sz="2800" dirty="0"/>
          </a:p>
        </p:txBody>
      </p:sp>
      <p:sp>
        <p:nvSpPr>
          <p:cNvPr id="3" name="Segnaposto contenuto 2"/>
          <p:cNvSpPr>
            <a:spLocks noGrp="1"/>
          </p:cNvSpPr>
          <p:nvPr>
            <p:ph idx="1"/>
          </p:nvPr>
        </p:nvSpPr>
        <p:spPr/>
        <p:txBody>
          <a:bodyPr>
            <a:normAutofit/>
          </a:bodyPr>
          <a:lstStyle/>
          <a:p>
            <a:r>
              <a:rPr lang="fr-FR" sz="2400" i="1" dirty="0"/>
              <a:t>Violet</a:t>
            </a:r>
            <a:endParaRPr lang="it-IT" sz="2400" dirty="0"/>
          </a:p>
          <a:p>
            <a:pPr marL="0" indent="0" algn="just">
              <a:buNone/>
            </a:pPr>
            <a:r>
              <a:rPr lang="fr-FR" sz="2400" dirty="0"/>
              <a:t>Le violet colore de nombreux nouveaux partis politiques comme </a:t>
            </a:r>
            <a:r>
              <a:rPr lang="fr-FR" sz="2400" i="1" dirty="0"/>
              <a:t>Debout la République </a:t>
            </a:r>
            <a:r>
              <a:rPr lang="fr-FR" sz="2400" dirty="0"/>
              <a:t>(parti gaulliste, se voulant au-dessus du débat gauche-droite), </a:t>
            </a:r>
            <a:r>
              <a:rPr lang="fr-FR" sz="2400" i="1" dirty="0"/>
              <a:t>L’Alternative libérale</a:t>
            </a:r>
            <a:r>
              <a:rPr lang="fr-FR" sz="2400" dirty="0"/>
              <a:t> (centriste) et </a:t>
            </a:r>
            <a:r>
              <a:rPr lang="fr-FR" sz="2400" i="1" dirty="0"/>
              <a:t>La Gauche moderne </a:t>
            </a:r>
            <a:r>
              <a:rPr lang="fr-FR" sz="2400" dirty="0"/>
              <a:t>(parti issu de la gauche mais allié à l'</a:t>
            </a:r>
            <a:r>
              <a:rPr lang="fr-FR" sz="2400" i="1" dirty="0"/>
              <a:t>UMP</a:t>
            </a:r>
            <a:r>
              <a:rPr lang="fr-FR" sz="2400" dirty="0"/>
              <a:t> de droite) qui participe à la création récente de l’</a:t>
            </a:r>
            <a:r>
              <a:rPr lang="fr-FR" sz="2400" i="1" dirty="0"/>
              <a:t>Union des Démocrates et Indépendants </a:t>
            </a:r>
            <a:r>
              <a:rPr lang="fr-FR" sz="2400" dirty="0"/>
              <a:t>(</a:t>
            </a:r>
            <a:r>
              <a:rPr lang="fr-FR" sz="2400" i="1" dirty="0"/>
              <a:t>UDI,</a:t>
            </a:r>
            <a:r>
              <a:rPr lang="fr-FR" sz="2400" dirty="0"/>
              <a:t> fondé par Jean-Louis Borloo), parti qui entend occuper aujourd’hui « la place centrale de l'échiquier politique. </a:t>
            </a:r>
            <a:r>
              <a:rPr lang="fr-FR" sz="2400" dirty="0">
                <a:sym typeface="Symbol"/>
              </a:rPr>
              <a:t></a:t>
            </a:r>
            <a:r>
              <a:rPr lang="fr-FR" sz="2400" dirty="0"/>
              <a:t>…</a:t>
            </a:r>
            <a:r>
              <a:rPr lang="fr-FR" sz="2400" dirty="0">
                <a:sym typeface="Symbol"/>
              </a:rPr>
              <a:t></a:t>
            </a:r>
            <a:r>
              <a:rPr lang="fr-FR" sz="2400" dirty="0"/>
              <a:t> rassemblant les indépendants, les familles centristes, les diverses droites et les tenants d'une écologie responsable ». Il s’agit d’un ensemble de partis qui cherchent leur identité centriste entre le rouge et le </a:t>
            </a:r>
            <a:r>
              <a:rPr lang="fr-FR" sz="2400" dirty="0" smtClean="0"/>
              <a:t>bleu.</a:t>
            </a:r>
            <a:endParaRPr lang="fr-FR" sz="2400" dirty="0"/>
          </a:p>
          <a:p>
            <a:endParaRPr lang="fr-CA" sz="2400" dirty="0"/>
          </a:p>
        </p:txBody>
      </p:sp>
    </p:spTree>
    <p:extLst>
      <p:ext uri="{BB962C8B-B14F-4D97-AF65-F5344CB8AC3E}">
        <p14:creationId xmlns:p14="http://schemas.microsoft.com/office/powerpoint/2010/main" val="19049017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a:t>Le violet sur la scène politique américaine aujourd’hui</a:t>
            </a:r>
          </a:p>
        </p:txBody>
      </p:sp>
      <p:sp>
        <p:nvSpPr>
          <p:cNvPr id="3" name="Segnaposto contenuto 2"/>
          <p:cNvSpPr>
            <a:spLocks noGrp="1"/>
          </p:cNvSpPr>
          <p:nvPr>
            <p:ph idx="1"/>
          </p:nvPr>
        </p:nvSpPr>
        <p:spPr/>
        <p:txBody>
          <a:bodyPr>
            <a:normAutofit/>
          </a:bodyPr>
          <a:lstStyle/>
          <a:p>
            <a:r>
              <a:rPr lang="it-IT" sz="2400" dirty="0" err="1"/>
              <a:t>Pourquoi</a:t>
            </a:r>
            <a:r>
              <a:rPr lang="it-IT" sz="2400" dirty="0"/>
              <a:t> le </a:t>
            </a:r>
            <a:r>
              <a:rPr lang="it-IT" sz="2400" dirty="0" err="1"/>
              <a:t>violet</a:t>
            </a:r>
            <a:r>
              <a:rPr lang="it-IT" sz="2400" dirty="0"/>
              <a:t> </a:t>
            </a:r>
            <a:r>
              <a:rPr lang="it-IT" sz="2400" dirty="0" err="1"/>
              <a:t>porté</a:t>
            </a:r>
            <a:r>
              <a:rPr lang="it-IT" sz="2400" dirty="0"/>
              <a:t> par Kamala Harris, Michelle Obama et Hillary Clinton pour </a:t>
            </a:r>
            <a:r>
              <a:rPr lang="it-IT" sz="2400" dirty="0" err="1"/>
              <a:t>l’investiture</a:t>
            </a:r>
            <a:r>
              <a:rPr lang="it-IT" sz="2400" dirty="0"/>
              <a:t> de M. </a:t>
            </a:r>
            <a:r>
              <a:rPr lang="it-IT" sz="2400" dirty="0" err="1"/>
              <a:t>Biden</a:t>
            </a:r>
            <a:r>
              <a:rPr lang="it-IT" sz="2400" dirty="0"/>
              <a:t> est un </a:t>
            </a:r>
            <a:r>
              <a:rPr lang="it-IT" sz="2400" dirty="0" err="1"/>
              <a:t>symbole</a:t>
            </a:r>
            <a:r>
              <a:rPr lang="it-IT" sz="2400" dirty="0"/>
              <a:t> </a:t>
            </a:r>
            <a:r>
              <a:rPr lang="it-IT" sz="2400" dirty="0" err="1"/>
              <a:t>fort</a:t>
            </a:r>
            <a:r>
              <a:rPr lang="it-IT" sz="2400" dirty="0"/>
              <a:t>?</a:t>
            </a:r>
          </a:p>
          <a:p>
            <a:pPr algn="just"/>
            <a:r>
              <a:rPr lang="it-IT" sz="2400" dirty="0"/>
              <a:t>La tenue </a:t>
            </a:r>
            <a:r>
              <a:rPr lang="it-IT" sz="2400" dirty="0" err="1"/>
              <a:t>portée</a:t>
            </a:r>
            <a:r>
              <a:rPr lang="it-IT" sz="2400" dirty="0"/>
              <a:t> </a:t>
            </a:r>
            <a:r>
              <a:rPr lang="it-IT" sz="2400" dirty="0" err="1"/>
              <a:t>mercredi</a:t>
            </a:r>
            <a:r>
              <a:rPr lang="it-IT" sz="2400" dirty="0"/>
              <a:t> à Washington par la vice-</a:t>
            </a:r>
            <a:r>
              <a:rPr lang="it-IT" sz="2400" dirty="0" err="1"/>
              <a:t>présidente</a:t>
            </a:r>
            <a:r>
              <a:rPr lang="it-IT" sz="2400" dirty="0"/>
              <a:t> </a:t>
            </a:r>
            <a:r>
              <a:rPr lang="it-IT" sz="2400" dirty="0" err="1"/>
              <a:t>des</a:t>
            </a:r>
            <a:r>
              <a:rPr lang="it-IT" sz="2400" dirty="0"/>
              <a:t> </a:t>
            </a:r>
            <a:r>
              <a:rPr lang="it-IT" sz="2400" dirty="0" err="1"/>
              <a:t>Etats-Unis</a:t>
            </a:r>
            <a:r>
              <a:rPr lang="it-IT" sz="2400" dirty="0"/>
              <a:t> </a:t>
            </a:r>
            <a:r>
              <a:rPr lang="it-IT" sz="2400" dirty="0" err="1"/>
              <a:t>était</a:t>
            </a:r>
            <a:r>
              <a:rPr lang="it-IT" sz="2400" dirty="0"/>
              <a:t> un </a:t>
            </a:r>
            <a:r>
              <a:rPr lang="it-IT" sz="2400" dirty="0" err="1"/>
              <a:t>hommage</a:t>
            </a:r>
            <a:r>
              <a:rPr lang="it-IT" sz="2400" dirty="0"/>
              <a:t> </a:t>
            </a:r>
            <a:r>
              <a:rPr lang="it-IT" sz="2400" dirty="0" err="1"/>
              <a:t>au</a:t>
            </a:r>
            <a:r>
              <a:rPr lang="it-IT" sz="2400" dirty="0"/>
              <a:t> </a:t>
            </a:r>
            <a:r>
              <a:rPr lang="it-IT" sz="2400" dirty="0" err="1"/>
              <a:t>bipartisme</a:t>
            </a:r>
            <a:r>
              <a:rPr lang="it-IT" sz="2400" dirty="0"/>
              <a:t>, </a:t>
            </a:r>
            <a:r>
              <a:rPr lang="it-IT" sz="2400" dirty="0" err="1"/>
              <a:t>aux</a:t>
            </a:r>
            <a:r>
              <a:rPr lang="it-IT" sz="2400" dirty="0"/>
              <a:t> </a:t>
            </a:r>
            <a:r>
              <a:rPr lang="it-IT" sz="2400" dirty="0" err="1"/>
              <a:t>suffragettes</a:t>
            </a:r>
            <a:r>
              <a:rPr lang="it-IT" sz="2400" dirty="0"/>
              <a:t> et à Shirley </a:t>
            </a:r>
            <a:r>
              <a:rPr lang="it-IT" sz="2400" dirty="0" err="1"/>
              <a:t>Chisholm</a:t>
            </a:r>
            <a:r>
              <a:rPr lang="it-IT" sz="2400" dirty="0"/>
              <a:t>.</a:t>
            </a:r>
          </a:p>
          <a:p>
            <a:r>
              <a:rPr lang="it-IT" sz="2400" i="1" dirty="0" err="1"/>
              <a:t>Nouvel</a:t>
            </a:r>
            <a:r>
              <a:rPr lang="it-IT" sz="2400" i="1" dirty="0"/>
              <a:t> </a:t>
            </a:r>
            <a:r>
              <a:rPr lang="it-IT" sz="2400" i="1" dirty="0" err="1"/>
              <a:t>obs</a:t>
            </a:r>
            <a:r>
              <a:rPr lang="it-IT" sz="2400" i="1" dirty="0"/>
              <a:t> </a:t>
            </a:r>
            <a:r>
              <a:rPr lang="it-IT" sz="2400" dirty="0"/>
              <a:t>21 </a:t>
            </a:r>
            <a:r>
              <a:rPr lang="it-IT" sz="2400" dirty="0" err="1"/>
              <a:t>janvier</a:t>
            </a:r>
            <a:r>
              <a:rPr lang="it-IT" sz="2400" dirty="0"/>
              <a:t> 2021</a:t>
            </a:r>
          </a:p>
          <a:p>
            <a:pPr algn="just"/>
            <a:r>
              <a:rPr lang="it-IT" sz="2400" dirty="0"/>
              <a:t>Robe et </a:t>
            </a:r>
            <a:r>
              <a:rPr lang="it-IT" sz="2400" dirty="0" err="1"/>
              <a:t>manteau</a:t>
            </a:r>
            <a:r>
              <a:rPr lang="it-IT" sz="2400" dirty="0"/>
              <a:t> </a:t>
            </a:r>
            <a:r>
              <a:rPr lang="it-IT" sz="2400" dirty="0" err="1"/>
              <a:t>violets</a:t>
            </a:r>
            <a:r>
              <a:rPr lang="it-IT" sz="2400" dirty="0"/>
              <a:t> : la tenue </a:t>
            </a:r>
            <a:r>
              <a:rPr lang="it-IT" sz="2400" dirty="0" err="1"/>
              <a:t>très</a:t>
            </a:r>
            <a:r>
              <a:rPr lang="it-IT" sz="2400" dirty="0"/>
              <a:t> </a:t>
            </a:r>
            <a:r>
              <a:rPr lang="it-IT" sz="2400" dirty="0" err="1"/>
              <a:t>symbolique</a:t>
            </a:r>
            <a:r>
              <a:rPr lang="it-IT" sz="2400" dirty="0"/>
              <a:t> </a:t>
            </a:r>
            <a:r>
              <a:rPr lang="it-IT" sz="2400" dirty="0" err="1"/>
              <a:t>choisie</a:t>
            </a:r>
            <a:r>
              <a:rPr lang="it-IT" sz="2400" dirty="0"/>
              <a:t> par Kamala Harris, la vice-</a:t>
            </a:r>
            <a:r>
              <a:rPr lang="it-IT" sz="2400" dirty="0" err="1"/>
              <a:t>présidente</a:t>
            </a:r>
            <a:r>
              <a:rPr lang="it-IT" sz="2400" dirty="0"/>
              <a:t> </a:t>
            </a:r>
            <a:r>
              <a:rPr lang="it-IT" sz="2400" dirty="0" err="1"/>
              <a:t>des</a:t>
            </a:r>
            <a:r>
              <a:rPr lang="it-IT" sz="2400" dirty="0"/>
              <a:t> </a:t>
            </a:r>
            <a:r>
              <a:rPr lang="it-IT" sz="2400" dirty="0" err="1"/>
              <a:t>Etats-Unis</a:t>
            </a:r>
            <a:r>
              <a:rPr lang="it-IT" sz="2400" dirty="0"/>
              <a:t>, </a:t>
            </a:r>
            <a:r>
              <a:rPr lang="it-IT" sz="2400" dirty="0" err="1"/>
              <a:t>lors</a:t>
            </a:r>
            <a:r>
              <a:rPr lang="it-IT" sz="2400" dirty="0"/>
              <a:t> de la </a:t>
            </a:r>
            <a:r>
              <a:rPr lang="it-IT" sz="2400" dirty="0" err="1"/>
              <a:t>cérémonie</a:t>
            </a:r>
            <a:r>
              <a:rPr lang="it-IT" sz="2400" dirty="0"/>
              <a:t> d’investiture </a:t>
            </a:r>
            <a:r>
              <a:rPr lang="it-IT" sz="2400" dirty="0" err="1"/>
              <a:t>du</a:t>
            </a:r>
            <a:r>
              <a:rPr lang="it-IT" sz="2400" dirty="0"/>
              <a:t> </a:t>
            </a:r>
            <a:r>
              <a:rPr lang="it-IT" sz="2400" dirty="0" err="1"/>
              <a:t>président</a:t>
            </a:r>
            <a:r>
              <a:rPr lang="it-IT" sz="2400" dirty="0"/>
              <a:t> </a:t>
            </a:r>
            <a:r>
              <a:rPr lang="it-IT" sz="2400" dirty="0" err="1"/>
              <a:t>Joe</a:t>
            </a:r>
            <a:r>
              <a:rPr lang="it-IT" sz="2400" dirty="0"/>
              <a:t> </a:t>
            </a:r>
            <a:r>
              <a:rPr lang="it-IT" sz="2400" dirty="0" err="1"/>
              <a:t>Biden</a:t>
            </a:r>
            <a:r>
              <a:rPr lang="it-IT" sz="2400" dirty="0"/>
              <a:t> </a:t>
            </a:r>
            <a:r>
              <a:rPr lang="it-IT" sz="2400" dirty="0" err="1"/>
              <a:t>mercredi</a:t>
            </a:r>
            <a:r>
              <a:rPr lang="it-IT" sz="2400" dirty="0"/>
              <a:t> 20 </a:t>
            </a:r>
            <a:r>
              <a:rPr lang="it-IT" sz="2400" dirty="0" err="1"/>
              <a:t>janvier</a:t>
            </a:r>
            <a:r>
              <a:rPr lang="it-IT" sz="2400" dirty="0"/>
              <a:t>, a </a:t>
            </a:r>
            <a:r>
              <a:rPr lang="it-IT" sz="2400" dirty="0" err="1"/>
              <a:t>plusieurs</a:t>
            </a:r>
            <a:r>
              <a:rPr lang="it-IT" sz="2400" dirty="0"/>
              <a:t> </a:t>
            </a:r>
            <a:r>
              <a:rPr lang="it-IT" sz="2400" dirty="0" err="1"/>
              <a:t>significations</a:t>
            </a:r>
            <a:r>
              <a:rPr lang="it-IT" sz="2400" dirty="0"/>
              <a:t>. Michelle Obama, ex-First Lady, et Hillary Clinton, ex-First Lady et candidate à la </a:t>
            </a:r>
            <a:r>
              <a:rPr lang="it-IT" sz="2400" dirty="0" err="1"/>
              <a:t>présidentielle</a:t>
            </a:r>
            <a:r>
              <a:rPr lang="it-IT" sz="2400" dirty="0"/>
              <a:t> </a:t>
            </a:r>
            <a:r>
              <a:rPr lang="it-IT" sz="2400" dirty="0" err="1"/>
              <a:t>américaine</a:t>
            </a:r>
            <a:r>
              <a:rPr lang="it-IT" sz="2400" dirty="0"/>
              <a:t> de 2016, </a:t>
            </a:r>
            <a:r>
              <a:rPr lang="it-IT" sz="2400" dirty="0" err="1"/>
              <a:t>avaient</a:t>
            </a:r>
            <a:r>
              <a:rPr lang="it-IT" sz="2400" dirty="0"/>
              <a:t> </a:t>
            </a:r>
            <a:r>
              <a:rPr lang="it-IT" sz="2400" dirty="0" err="1"/>
              <a:t>fait</a:t>
            </a:r>
            <a:r>
              <a:rPr lang="it-IT" sz="2400" dirty="0"/>
              <a:t> le </a:t>
            </a:r>
            <a:r>
              <a:rPr lang="it-IT" sz="2400" dirty="0" err="1"/>
              <a:t>même</a:t>
            </a:r>
            <a:r>
              <a:rPr lang="it-IT" sz="2400" dirty="0"/>
              <a:t> </a:t>
            </a:r>
            <a:r>
              <a:rPr lang="it-IT" sz="2400" dirty="0" err="1"/>
              <a:t>choix</a:t>
            </a:r>
            <a:r>
              <a:rPr lang="it-IT" sz="2400" dirty="0"/>
              <a:t> de </a:t>
            </a:r>
            <a:r>
              <a:rPr lang="it-IT" sz="2400" dirty="0" err="1" smtClean="0"/>
              <a:t>couleur</a:t>
            </a:r>
            <a:r>
              <a:rPr lang="it-IT" sz="2400" dirty="0" smtClean="0"/>
              <a:t>.</a:t>
            </a:r>
            <a:endParaRPr lang="it-IT" sz="2400" dirty="0"/>
          </a:p>
          <a:p>
            <a:endParaRPr lang="fr-CA" sz="2400" dirty="0"/>
          </a:p>
        </p:txBody>
      </p:sp>
    </p:spTree>
    <p:extLst>
      <p:ext uri="{BB962C8B-B14F-4D97-AF65-F5344CB8AC3E}">
        <p14:creationId xmlns:p14="http://schemas.microsoft.com/office/powerpoint/2010/main" val="27020279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violet sur la scène politique américaine aujourd’hui</a:t>
            </a:r>
          </a:p>
        </p:txBody>
      </p:sp>
      <p:sp>
        <p:nvSpPr>
          <p:cNvPr id="3" name="Segnaposto contenuto 2"/>
          <p:cNvSpPr>
            <a:spLocks noGrp="1"/>
          </p:cNvSpPr>
          <p:nvPr>
            <p:ph idx="1"/>
          </p:nvPr>
        </p:nvSpPr>
        <p:spPr/>
        <p:txBody>
          <a:bodyPr>
            <a:normAutofit/>
          </a:bodyPr>
          <a:lstStyle/>
          <a:p>
            <a:r>
              <a:rPr lang="fr-CA" sz="2400" dirty="0"/>
              <a:t>Symbole du bipartisme</a:t>
            </a:r>
          </a:p>
          <a:p>
            <a:pPr algn="just"/>
            <a:r>
              <a:rPr lang="fr-CA" sz="2400" dirty="0"/>
              <a:t>Le violet est d’abord la couleur du bipartisme aux </a:t>
            </a:r>
            <a:r>
              <a:rPr lang="fr-CA" sz="2400" dirty="0" smtClean="0"/>
              <a:t>États-Unis</a:t>
            </a:r>
            <a:r>
              <a:rPr lang="fr-CA" sz="2400" dirty="0"/>
              <a:t> : un mélange du bleu des démocrates et du rouge des républicains. Les swing states, ces </a:t>
            </a:r>
            <a:r>
              <a:rPr lang="fr-CA" sz="2400" dirty="0" smtClean="0"/>
              <a:t>États </a:t>
            </a:r>
            <a:r>
              <a:rPr lang="fr-CA" sz="2400" dirty="0"/>
              <a:t>clés comme l’Ohio, la Floride ou encore le Michigan, susceptibles de pencher d’un côté ou de l’autre, et où se joue toujours la présidentielle américaine, sont d’ailleurs souvent appelés des « </a:t>
            </a:r>
            <a:r>
              <a:rPr lang="fr-CA" sz="2400" dirty="0" smtClean="0"/>
              <a:t>États </a:t>
            </a:r>
            <a:r>
              <a:rPr lang="fr-CA" sz="2400" dirty="0"/>
              <a:t>violets ». Un symbole d’unité donc, en écho au discours prononcé par Joe </a:t>
            </a:r>
            <a:r>
              <a:rPr lang="fr-CA" sz="2400" dirty="0" err="1"/>
              <a:t>Biden</a:t>
            </a:r>
            <a:r>
              <a:rPr lang="fr-CA" sz="2400" dirty="0"/>
              <a:t> sur les marches du Capitole, deux semaines après l’attaque des partisans de Donald </a:t>
            </a:r>
            <a:r>
              <a:rPr lang="fr-CA" sz="2400" dirty="0" err="1"/>
              <a:t>Trump</a:t>
            </a:r>
            <a:r>
              <a:rPr lang="fr-CA" sz="2400" dirty="0"/>
              <a:t>.</a:t>
            </a:r>
          </a:p>
          <a:p>
            <a:endParaRPr lang="fr-CA" sz="2400" dirty="0"/>
          </a:p>
        </p:txBody>
      </p:sp>
    </p:spTree>
    <p:extLst>
      <p:ext uri="{BB962C8B-B14F-4D97-AF65-F5344CB8AC3E}">
        <p14:creationId xmlns:p14="http://schemas.microsoft.com/office/powerpoint/2010/main" val="40698311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violet sur la scène politique américaine aujourd’hui</a:t>
            </a:r>
          </a:p>
        </p:txBody>
      </p:sp>
      <p:sp>
        <p:nvSpPr>
          <p:cNvPr id="3" name="Segnaposto contenuto 2"/>
          <p:cNvSpPr>
            <a:spLocks noGrp="1"/>
          </p:cNvSpPr>
          <p:nvPr>
            <p:ph idx="1"/>
          </p:nvPr>
        </p:nvSpPr>
        <p:spPr/>
        <p:txBody>
          <a:bodyPr>
            <a:normAutofit/>
          </a:bodyPr>
          <a:lstStyle/>
          <a:p>
            <a:r>
              <a:rPr lang="fr-CA" sz="2400" dirty="0"/>
              <a:t>Hommage à Shirley Chisholm</a:t>
            </a:r>
          </a:p>
          <a:p>
            <a:r>
              <a:rPr lang="fr-CA" sz="2400" dirty="0"/>
              <a:t> </a:t>
            </a:r>
          </a:p>
          <a:p>
            <a:pPr algn="just"/>
            <a:r>
              <a:rPr lang="fr-CA" sz="2400" dirty="0"/>
              <a:t>« C’est aussi et surtout un clin d’œil à Shirley Chisholm », explique la journaliste de CNN Abby Phillip au </a:t>
            </a:r>
            <a:r>
              <a:rPr lang="fr-CA" sz="2400" dirty="0" err="1"/>
              <a:t>HuffPost</a:t>
            </a:r>
            <a:r>
              <a:rPr lang="fr-CA" sz="2400" dirty="0"/>
              <a:t>. Shirley Chisholm, première femme noire à s’être présentée à l’élection présidentielle américaine en 1972, a utilisé cette même couleur dans ses flyers de campagne.</a:t>
            </a:r>
          </a:p>
          <a:p>
            <a:endParaRPr lang="fr-CA" sz="2400" dirty="0"/>
          </a:p>
        </p:txBody>
      </p:sp>
    </p:spTree>
    <p:extLst>
      <p:ext uri="{BB962C8B-B14F-4D97-AF65-F5344CB8AC3E}">
        <p14:creationId xmlns:p14="http://schemas.microsoft.com/office/powerpoint/2010/main" val="300985290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violet sur la scène politique américaine aujourd’hui</a:t>
            </a:r>
          </a:p>
        </p:txBody>
      </p:sp>
      <p:sp>
        <p:nvSpPr>
          <p:cNvPr id="3" name="Segnaposto contenuto 2"/>
          <p:cNvSpPr>
            <a:spLocks noGrp="1"/>
          </p:cNvSpPr>
          <p:nvPr>
            <p:ph idx="1"/>
          </p:nvPr>
        </p:nvSpPr>
        <p:spPr/>
        <p:txBody>
          <a:bodyPr>
            <a:normAutofit/>
          </a:bodyPr>
          <a:lstStyle/>
          <a:p>
            <a:pPr algn="just"/>
            <a:r>
              <a:rPr lang="it-IT" sz="2400" dirty="0" err="1"/>
              <a:t>Symbole</a:t>
            </a:r>
            <a:r>
              <a:rPr lang="it-IT" sz="2400" dirty="0"/>
              <a:t> </a:t>
            </a:r>
            <a:r>
              <a:rPr lang="it-IT" sz="2400" dirty="0" err="1"/>
              <a:t>des</a:t>
            </a:r>
            <a:r>
              <a:rPr lang="it-IT" sz="2400" dirty="0"/>
              <a:t> </a:t>
            </a:r>
            <a:r>
              <a:rPr lang="it-IT" sz="2400" dirty="0" err="1"/>
              <a:t>suffragettes</a:t>
            </a:r>
            <a:endParaRPr lang="it-IT" sz="2400" dirty="0"/>
          </a:p>
          <a:p>
            <a:pPr marL="0" indent="0" algn="just">
              <a:buNone/>
            </a:pPr>
            <a:r>
              <a:rPr lang="it-IT" sz="2400" dirty="0"/>
              <a:t> </a:t>
            </a:r>
          </a:p>
          <a:p>
            <a:pPr algn="just"/>
            <a:r>
              <a:rPr lang="it-IT" sz="2400" dirty="0"/>
              <a:t>Le </a:t>
            </a:r>
            <a:r>
              <a:rPr lang="it-IT" sz="2400" dirty="0" err="1"/>
              <a:t>violet</a:t>
            </a:r>
            <a:r>
              <a:rPr lang="it-IT" sz="2400" dirty="0"/>
              <a:t> est de plus la </a:t>
            </a:r>
            <a:r>
              <a:rPr lang="it-IT" sz="2400" dirty="0" err="1"/>
              <a:t>couleur</a:t>
            </a:r>
            <a:r>
              <a:rPr lang="it-IT" sz="2400" dirty="0"/>
              <a:t> </a:t>
            </a:r>
            <a:r>
              <a:rPr lang="it-IT" sz="2400" dirty="0" err="1"/>
              <a:t>du</a:t>
            </a:r>
            <a:r>
              <a:rPr lang="it-IT" sz="2400" dirty="0"/>
              <a:t> </a:t>
            </a:r>
            <a:r>
              <a:rPr lang="it-IT" sz="2400" dirty="0" err="1"/>
              <a:t>mouvement</a:t>
            </a:r>
            <a:r>
              <a:rPr lang="it-IT" sz="2400" dirty="0"/>
              <a:t> </a:t>
            </a:r>
            <a:r>
              <a:rPr lang="it-IT" sz="2400" dirty="0" err="1"/>
              <a:t>des</a:t>
            </a:r>
            <a:r>
              <a:rPr lang="it-IT" sz="2400" dirty="0"/>
              <a:t> </a:t>
            </a:r>
            <a:r>
              <a:rPr lang="it-IT" sz="2400" dirty="0" err="1"/>
              <a:t>suffragettes</a:t>
            </a:r>
            <a:r>
              <a:rPr lang="it-IT" sz="2400" dirty="0"/>
              <a:t>, </a:t>
            </a:r>
            <a:r>
              <a:rPr lang="it-IT" sz="2400" dirty="0" err="1"/>
              <a:t>comme</a:t>
            </a:r>
            <a:r>
              <a:rPr lang="it-IT" sz="2400" dirty="0"/>
              <a:t> le </a:t>
            </a:r>
            <a:r>
              <a:rPr lang="it-IT" sz="2400" dirty="0" err="1"/>
              <a:t>blanc</a:t>
            </a:r>
            <a:r>
              <a:rPr lang="it-IT" sz="2400" dirty="0"/>
              <a:t> (</a:t>
            </a:r>
            <a:r>
              <a:rPr lang="it-IT" sz="2400" dirty="0" err="1"/>
              <a:t>couleur</a:t>
            </a:r>
            <a:r>
              <a:rPr lang="it-IT" sz="2400" dirty="0"/>
              <a:t> </a:t>
            </a:r>
            <a:r>
              <a:rPr lang="it-IT" sz="2400" dirty="0" err="1"/>
              <a:t>choisie</a:t>
            </a:r>
            <a:r>
              <a:rPr lang="it-IT" sz="2400" dirty="0"/>
              <a:t> par Kamala Harris pour son </a:t>
            </a:r>
            <a:r>
              <a:rPr lang="it-IT" sz="2400" dirty="0" err="1"/>
              <a:t>discours</a:t>
            </a:r>
            <a:r>
              <a:rPr lang="it-IT" sz="2400" dirty="0"/>
              <a:t> de </a:t>
            </a:r>
            <a:r>
              <a:rPr lang="it-IT" sz="2400" dirty="0" err="1"/>
              <a:t>victoire</a:t>
            </a:r>
            <a:r>
              <a:rPr lang="it-IT" sz="2400" dirty="0"/>
              <a:t>, en novembre). </a:t>
            </a:r>
            <a:r>
              <a:rPr lang="it-IT" sz="2400" dirty="0" err="1"/>
              <a:t>Mobilisées</a:t>
            </a:r>
            <a:r>
              <a:rPr lang="it-IT" sz="2400" dirty="0"/>
              <a:t> pour </a:t>
            </a:r>
            <a:r>
              <a:rPr lang="it-IT" sz="2400" dirty="0" err="1"/>
              <a:t>obtenir</a:t>
            </a:r>
            <a:r>
              <a:rPr lang="it-IT" sz="2400" dirty="0"/>
              <a:t> le </a:t>
            </a:r>
            <a:r>
              <a:rPr lang="it-IT" sz="2400" dirty="0" err="1"/>
              <a:t>droit</a:t>
            </a:r>
            <a:r>
              <a:rPr lang="it-IT" sz="2400" dirty="0"/>
              <a:t> de vote </a:t>
            </a:r>
            <a:r>
              <a:rPr lang="it-IT" sz="2400" dirty="0" err="1"/>
              <a:t>des</a:t>
            </a:r>
            <a:r>
              <a:rPr lang="it-IT" sz="2400" dirty="0"/>
              <a:t> femmes, </a:t>
            </a:r>
            <a:r>
              <a:rPr lang="it-IT" sz="2400" dirty="0" err="1"/>
              <a:t>les</a:t>
            </a:r>
            <a:r>
              <a:rPr lang="it-IT" sz="2400" dirty="0"/>
              <a:t> </a:t>
            </a:r>
            <a:r>
              <a:rPr lang="it-IT" sz="2400" dirty="0" err="1"/>
              <a:t>suffragettes</a:t>
            </a:r>
            <a:r>
              <a:rPr lang="it-IT" sz="2400" dirty="0"/>
              <a:t> </a:t>
            </a:r>
            <a:r>
              <a:rPr lang="it-IT" sz="2400" dirty="0" err="1"/>
              <a:t>américaines</a:t>
            </a:r>
            <a:r>
              <a:rPr lang="it-IT" sz="2400" dirty="0"/>
              <a:t> </a:t>
            </a:r>
            <a:r>
              <a:rPr lang="it-IT" sz="2400" dirty="0" err="1"/>
              <a:t>avaient</a:t>
            </a:r>
            <a:r>
              <a:rPr lang="it-IT" sz="2400" dirty="0"/>
              <a:t> </a:t>
            </a:r>
            <a:r>
              <a:rPr lang="it-IT" sz="2400" dirty="0" err="1"/>
              <a:t>opté</a:t>
            </a:r>
            <a:r>
              <a:rPr lang="it-IT" sz="2400" dirty="0"/>
              <a:t> pour </a:t>
            </a:r>
            <a:r>
              <a:rPr lang="it-IT" sz="2400" dirty="0" err="1"/>
              <a:t>ces</a:t>
            </a:r>
            <a:r>
              <a:rPr lang="it-IT" sz="2400" dirty="0"/>
              <a:t> </a:t>
            </a:r>
            <a:r>
              <a:rPr lang="it-IT" sz="2400" dirty="0" err="1"/>
              <a:t>couleurs</a:t>
            </a:r>
            <a:r>
              <a:rPr lang="it-IT" sz="2400" dirty="0"/>
              <a:t> pour se </a:t>
            </a:r>
            <a:r>
              <a:rPr lang="it-IT" sz="2400" dirty="0" err="1"/>
              <a:t>rendre</a:t>
            </a:r>
            <a:r>
              <a:rPr lang="it-IT" sz="2400" dirty="0"/>
              <a:t> plus </a:t>
            </a:r>
            <a:r>
              <a:rPr lang="it-IT" sz="2400" dirty="0" err="1"/>
              <a:t>visibles</a:t>
            </a:r>
            <a:r>
              <a:rPr lang="it-IT" sz="2400" dirty="0"/>
              <a:t>. </a:t>
            </a:r>
            <a:r>
              <a:rPr lang="it-IT" sz="2400" dirty="0" err="1"/>
              <a:t>Elles</a:t>
            </a:r>
            <a:r>
              <a:rPr lang="it-IT" sz="2400" dirty="0"/>
              <a:t> </a:t>
            </a:r>
            <a:r>
              <a:rPr lang="it-IT" sz="2400" dirty="0" err="1"/>
              <a:t>ont</a:t>
            </a:r>
            <a:r>
              <a:rPr lang="it-IT" sz="2400" dirty="0"/>
              <a:t> </a:t>
            </a:r>
            <a:r>
              <a:rPr lang="it-IT" sz="2400" dirty="0" err="1"/>
              <a:t>obtenu</a:t>
            </a:r>
            <a:r>
              <a:rPr lang="it-IT" sz="2400" dirty="0"/>
              <a:t> gain de cause en 1919.</a:t>
            </a:r>
          </a:p>
          <a:p>
            <a:pPr algn="just"/>
            <a:r>
              <a:rPr lang="it-IT" sz="2400" dirty="0"/>
              <a:t>Le </a:t>
            </a:r>
            <a:r>
              <a:rPr lang="it-IT" sz="2400" dirty="0" err="1"/>
              <a:t>violet</a:t>
            </a:r>
            <a:r>
              <a:rPr lang="it-IT" sz="2400" dirty="0"/>
              <a:t> est </a:t>
            </a:r>
            <a:r>
              <a:rPr lang="it-IT" sz="2400" dirty="0" err="1"/>
              <a:t>depuis</a:t>
            </a:r>
            <a:r>
              <a:rPr lang="it-IT" sz="2400" dirty="0"/>
              <a:t> </a:t>
            </a:r>
            <a:r>
              <a:rPr lang="it-IT" sz="2400" dirty="0" err="1"/>
              <a:t>devenu</a:t>
            </a:r>
            <a:r>
              <a:rPr lang="it-IT" sz="2400" dirty="0"/>
              <a:t> </a:t>
            </a:r>
            <a:r>
              <a:rPr lang="it-IT" sz="2400" dirty="0" err="1"/>
              <a:t>synonyme</a:t>
            </a:r>
            <a:r>
              <a:rPr lang="it-IT" sz="2400" dirty="0"/>
              <a:t> de </a:t>
            </a:r>
            <a:r>
              <a:rPr lang="it-IT" sz="2400" dirty="0" err="1"/>
              <a:t>lutte</a:t>
            </a:r>
            <a:r>
              <a:rPr lang="it-IT" sz="2400" dirty="0"/>
              <a:t> pour l’égalité </a:t>
            </a:r>
            <a:r>
              <a:rPr lang="it-IT" sz="2400" dirty="0" err="1"/>
              <a:t>entre</a:t>
            </a:r>
            <a:r>
              <a:rPr lang="it-IT" sz="2400" dirty="0"/>
              <a:t> </a:t>
            </a:r>
            <a:r>
              <a:rPr lang="it-IT" sz="2400" dirty="0" err="1"/>
              <a:t>les</a:t>
            </a:r>
            <a:r>
              <a:rPr lang="it-IT" sz="2400" dirty="0"/>
              <a:t> </a:t>
            </a:r>
            <a:r>
              <a:rPr lang="it-IT" sz="2400" dirty="0" err="1"/>
              <a:t>hommes</a:t>
            </a:r>
            <a:r>
              <a:rPr lang="it-IT" sz="2400" dirty="0"/>
              <a:t> et </a:t>
            </a:r>
            <a:r>
              <a:rPr lang="it-IT" sz="2400" dirty="0" err="1"/>
              <a:t>les</a:t>
            </a:r>
            <a:r>
              <a:rPr lang="it-IT" sz="2400" dirty="0"/>
              <a:t> femmes, un </a:t>
            </a:r>
            <a:r>
              <a:rPr lang="it-IT" sz="2400" dirty="0" err="1"/>
              <a:t>combat</a:t>
            </a:r>
            <a:r>
              <a:rPr lang="it-IT" sz="2400" dirty="0"/>
              <a:t> </a:t>
            </a:r>
            <a:r>
              <a:rPr lang="it-IT" sz="2400" dirty="0" err="1"/>
              <a:t>cher</a:t>
            </a:r>
            <a:r>
              <a:rPr lang="it-IT" sz="2400" dirty="0"/>
              <a:t> à la nouvelle vice-</a:t>
            </a:r>
            <a:r>
              <a:rPr lang="it-IT" sz="2400" dirty="0" err="1"/>
              <a:t>présidente</a:t>
            </a:r>
            <a:r>
              <a:rPr lang="it-IT" sz="2400" dirty="0"/>
              <a:t>.</a:t>
            </a:r>
          </a:p>
          <a:p>
            <a:pPr algn="just"/>
            <a:endParaRPr lang="fr-CA" sz="2400" dirty="0"/>
          </a:p>
        </p:txBody>
      </p:sp>
    </p:spTree>
    <p:extLst>
      <p:ext uri="{BB962C8B-B14F-4D97-AF65-F5344CB8AC3E}">
        <p14:creationId xmlns:p14="http://schemas.microsoft.com/office/powerpoint/2010/main" val="95845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a:t>2ème baromètre des discriminations</a:t>
            </a:r>
            <a:endParaRPr lang="it-IT" sz="2800"/>
          </a:p>
        </p:txBody>
      </p:sp>
      <p:sp>
        <p:nvSpPr>
          <p:cNvPr id="3" name="Segnaposto contenuto 2"/>
          <p:cNvSpPr>
            <a:spLocks noGrp="1"/>
          </p:cNvSpPr>
          <p:nvPr>
            <p:ph idx="1"/>
          </p:nvPr>
        </p:nvSpPr>
        <p:spPr/>
        <p:txBody>
          <a:bodyPr>
            <a:normAutofit/>
          </a:bodyPr>
          <a:lstStyle/>
          <a:p>
            <a:pPr algn="just"/>
            <a:r>
              <a:rPr lang="fr-FR" sz="2400" dirty="0"/>
              <a:t>Dans le même temps, l’étude souligne l’échec du volet judiciaire en ce qui concerne ces questions. Seulement un quart des personnes victimes porteraient plainte auprès de la police ou de la gendarmerie après avoir subi une discrimination. Elles ne sont même que 9 % chez les habitants des départements et régions d’outre-mer. Les rapports compliqués entre les habitants de ces territoires et les forces de l’ordre peuvent s’expliquer par un chiffre : 49 % disent avoir été contrôlés au moins une fois au cours des douze derniers mois (contre 23 % chez un panel représentatif de l’ensemble de la population française, aussi interrogé dans l’étude Ipsos). </a:t>
            </a:r>
            <a:r>
              <a:rPr lang="fr-FR" sz="2400" i="1" dirty="0"/>
              <a:t>« On ne peut pas laisser cette partie de la population être les damnés de la patrie, </a:t>
            </a:r>
            <a:r>
              <a:rPr lang="fr-FR" sz="2400" dirty="0"/>
              <a:t>dénonce Patrick </a:t>
            </a:r>
            <a:r>
              <a:rPr lang="fr-FR" sz="2400" dirty="0" err="1"/>
              <a:t>Lozès</a:t>
            </a:r>
            <a:r>
              <a:rPr lang="fr-FR" sz="2400" dirty="0"/>
              <a:t>. </a:t>
            </a:r>
            <a:r>
              <a:rPr lang="fr-FR" sz="2400" i="1" dirty="0"/>
              <a:t>Et aujourd’hui les pouvoirs publics ne peuvent plus dire : “On ne savait pas.” Les chiffres sont là. </a:t>
            </a:r>
            <a:r>
              <a:rPr lang="fr-FR" sz="2400" dirty="0"/>
              <a:t> »</a:t>
            </a:r>
          </a:p>
          <a:p>
            <a:pPr algn="just"/>
            <a:r>
              <a:rPr lang="fr-FR" sz="2400" i="1"/>
              <a:t>Le Monde </a:t>
            </a:r>
            <a:r>
              <a:rPr lang="fr-FR" sz="2400"/>
              <a:t>15 février 2023</a:t>
            </a:r>
          </a:p>
          <a:p>
            <a:pPr algn="just"/>
            <a:endParaRPr lang="it-IT" sz="2400" dirty="0"/>
          </a:p>
        </p:txBody>
      </p:sp>
    </p:spTree>
    <p:extLst>
      <p:ext uri="{BB962C8B-B14F-4D97-AF65-F5344CB8AC3E}">
        <p14:creationId xmlns:p14="http://schemas.microsoft.com/office/powerpoint/2010/main" val="2437982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dirty="0" err="1"/>
              <a:t>discrimination</a:t>
            </a:r>
            <a:r>
              <a:rPr lang="it-IT" sz="2800" dirty="0"/>
              <a:t> </a:t>
            </a:r>
            <a:r>
              <a:rPr lang="it-IT" sz="2800" dirty="0" err="1"/>
              <a:t>Piketty</a:t>
            </a:r>
            <a:endParaRPr lang="it-IT" sz="2800" dirty="0"/>
          </a:p>
        </p:txBody>
      </p:sp>
      <p:sp>
        <p:nvSpPr>
          <p:cNvPr id="3" name="Segnaposto contenuto 2"/>
          <p:cNvSpPr>
            <a:spLocks noGrp="1"/>
          </p:cNvSpPr>
          <p:nvPr>
            <p:ph idx="1"/>
          </p:nvPr>
        </p:nvSpPr>
        <p:spPr/>
        <p:txBody>
          <a:bodyPr>
            <a:normAutofit/>
          </a:bodyPr>
          <a:lstStyle/>
          <a:p>
            <a:pPr algn="just"/>
            <a:r>
              <a:rPr lang="fr-CA" sz="2400" dirty="0"/>
              <a:t>“Jamais </a:t>
            </a:r>
            <a:r>
              <a:rPr lang="fr-CA" sz="2400" b="1" dirty="0"/>
              <a:t>les injustices liées aux origines </a:t>
            </a:r>
            <a:r>
              <a:rPr lang="fr-CA" sz="2400" dirty="0"/>
              <a:t>n’ont été aussi criantes, qu’il s’agisse de l’accès à </a:t>
            </a:r>
            <a:r>
              <a:rPr lang="fr-CA" sz="2400" b="1" dirty="0"/>
              <a:t>l’éducation, à l’emploi, au logement, à la sécurité, au respect ou à la dignité ; </a:t>
            </a:r>
            <a:r>
              <a:rPr lang="fr-CA" sz="2400" dirty="0"/>
              <a:t>et pourtant jamais on a aussi peu parlé de justice et d’égalité des droits, de mesure du racisme et de lutte contre les discriminations.</a:t>
            </a:r>
          </a:p>
          <a:p>
            <a:pPr algn="just"/>
            <a:r>
              <a:rPr lang="fr-CA" sz="2400" dirty="0"/>
              <a:t>[…] Il faut commencer </a:t>
            </a:r>
            <a:r>
              <a:rPr lang="fr-CA" sz="2400" b="1" dirty="0"/>
              <a:t>à promouvoir l’égalité sociale en général</a:t>
            </a:r>
            <a:r>
              <a:rPr lang="fr-CA" sz="2400" dirty="0"/>
              <a:t>. […] Autrement dit, pour réduire les inégalités liés aux multiples origines ethno-raciales et nationales, il est indispensable </a:t>
            </a:r>
            <a:r>
              <a:rPr lang="fr-CA" sz="2400" b="1" dirty="0"/>
              <a:t>de s’attaquer aux inégalités entre classes sociales dans leur globalité”</a:t>
            </a:r>
          </a:p>
          <a:p>
            <a:r>
              <a:rPr lang="fr-CA" sz="2400" dirty="0"/>
              <a:t>Thomas Piketty, </a:t>
            </a:r>
            <a:r>
              <a:rPr lang="fr-CA" sz="2400" i="1" dirty="0"/>
              <a:t>Mesurer le racisme, vaincre les discriminations,</a:t>
            </a:r>
            <a:r>
              <a:rPr lang="fr-CA" sz="2400" dirty="0"/>
              <a:t> Paris, Seuil, 2022, p.11-12, 13.</a:t>
            </a:r>
          </a:p>
        </p:txBody>
      </p:sp>
    </p:spTree>
    <p:extLst>
      <p:ext uri="{BB962C8B-B14F-4D97-AF65-F5344CB8AC3E}">
        <p14:creationId xmlns:p14="http://schemas.microsoft.com/office/powerpoint/2010/main" val="90962117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7652</Words>
  <Application>Microsoft Office PowerPoint</Application>
  <PresentationFormat>Widescreen</PresentationFormat>
  <Paragraphs>323</Paragraphs>
  <Slides>74</Slides>
  <Notes>2</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74</vt:i4>
      </vt:variant>
    </vt:vector>
  </HeadingPairs>
  <TitlesOfParts>
    <vt:vector size="81" baseType="lpstr">
      <vt:lpstr>MS PGothic</vt:lpstr>
      <vt:lpstr>游ゴシック</vt:lpstr>
      <vt:lpstr>Arial</vt:lpstr>
      <vt:lpstr>Calibri</vt:lpstr>
      <vt:lpstr>Calibri Light</vt:lpstr>
      <vt:lpstr>Symbol</vt:lpstr>
      <vt:lpstr>Tema di Office</vt:lpstr>
      <vt:lpstr> 2 cours (21 fév 2023)Observation hebdomadaire Discrimination au Canada</vt:lpstr>
      <vt:lpstr>Observation hebdomadaire  Discrimination au Canada</vt:lpstr>
      <vt:lpstr>Observation hebdomadaire  Discrimination en France</vt:lpstr>
      <vt:lpstr>Observation hebdomadaire  Le CRAN  https://www.lecran.org/</vt:lpstr>
      <vt:lpstr>2ème baromètre des discriminations</vt:lpstr>
      <vt:lpstr>2ème baromètre des discriminations</vt:lpstr>
      <vt:lpstr>2ème baromètre des discriminations</vt:lpstr>
      <vt:lpstr>2ème baromètre des discriminations</vt:lpstr>
      <vt:lpstr>La discrimination Piketty</vt:lpstr>
      <vt:lpstr> Plateforme anti-discriminations créée le 12 février 2021</vt:lpstr>
      <vt:lpstr>*Claire Hédon Défenseure des droits et ATD Quart Monde </vt:lpstr>
      <vt:lpstr>Affaire Michel Zecler  du 21 novembre 2020</vt:lpstr>
      <vt:lpstr>L'affaire Michel Zecler </vt:lpstr>
      <vt:lpstr>L’affaire Michel Zecler  </vt:lpstr>
      <vt:lpstr> Plateforme anti-discriminations créée le 12 février 2021</vt:lpstr>
      <vt:lpstr> La plateforme anti-discriminations est réalisée par le Défenseur des droits, l’autorité indépendante chargée de lutter contre les discriminations et de promouvoir l’égalité.   </vt:lpstr>
      <vt:lpstr>Le 3928 </vt:lpstr>
      <vt:lpstr>Le Défenseur des droits  article 71-1 de la Constitution 1958  inséré lors de la révision constitutionnelle de 2008  </vt:lpstr>
      <vt:lpstr>Le Défenseur des droits  article 71-1 de la Constitution 1958  inséré lors de la révision constitutionnelle de 2008 </vt:lpstr>
      <vt:lpstr>Loi contre les discriminations</vt:lpstr>
      <vt:lpstr>25 critères de discrimination </vt:lpstr>
      <vt:lpstr>Loi contre les discriminations Article 1 Modifié par LOI n°2017-256 du 28 février 2017 - art. 70</vt:lpstr>
      <vt:lpstr>Loi contre les discriminations</vt:lpstr>
      <vt:lpstr>Discrimination indirecte</vt:lpstr>
      <vt:lpstr>Un autre exemple</vt:lpstr>
      <vt:lpstr>Discriminations adoptées dans le Code pénal https://www.legifrance.gouv.fr/codes/id/LEGIARTI000018881602/2008-05-29</vt:lpstr>
      <vt:lpstr>Dans le Code pénal</vt:lpstr>
      <vt:lpstr>Discrimination linguistique insérée en novembre 2016 (vu en 1 année)</vt:lpstr>
      <vt:lpstr>Discrimination linguistique</vt:lpstr>
      <vt:lpstr>Discrimination dans le dictionnaire de langue PR 2022 Définition (vu au 1 cours)</vt:lpstr>
      <vt:lpstr>Les renvois de Discrimination à phobie</vt:lpstr>
      <vt:lpstr>Les renvois portent à la définition de phobie : où est la discrimination ? </vt:lpstr>
      <vt:lpstr>sérophobie nouvelle entrée du PR2021 </vt:lpstr>
      <vt:lpstr>glottophobie nouvelle entrée du PR2022 </vt:lpstr>
      <vt:lpstr>Définition (vu en 1° année)</vt:lpstr>
      <vt:lpstr>Dictionnaires et Culture </vt:lpstr>
      <vt:lpstr>Femme Définitions des premiers dictionnaires de langue française et aujourd’hui</vt:lpstr>
      <vt:lpstr>Quelle est votre définition de mariage ? </vt:lpstr>
      <vt:lpstr>Regard comparatif Mariage/matrimonio</vt:lpstr>
      <vt:lpstr>Mariage </vt:lpstr>
      <vt:lpstr>Mariage/Matrimonio</vt:lpstr>
      <vt:lpstr>Langue, culture, couleurs </vt:lpstr>
      <vt:lpstr>Quelles sont vos couleurs préférées ? Et celles que vous n’aimez pas ?</vt:lpstr>
      <vt:lpstr> Que représentent-elles pour vous ?</vt:lpstr>
      <vt:lpstr>L’approche relativiste</vt:lpstr>
      <vt:lpstr>L’approche universaliste Berlin and Kay Basic color terms: their universality and evolution, Berkeley-L.A, Un. Of California Press, 1969</vt:lpstr>
      <vt:lpstr>Approche universaliste   Berlin and Kay Basic color terms: their universality and evolution, Berkeley-L.A, Un. Of California Press, 1969</vt:lpstr>
      <vt:lpstr>Langue, culture, couleurs</vt:lpstr>
      <vt:lpstr>Les vraies couleurs</vt:lpstr>
      <vt:lpstr>Le bleu</vt:lpstr>
      <vt:lpstr>Les Grecs aveugles du bleu? </vt:lpstr>
      <vt:lpstr>Le bleu</vt:lpstr>
      <vt:lpstr>Que représente pour vous le rouge?</vt:lpstr>
      <vt:lpstr>Le rouge</vt:lpstr>
      <vt:lpstr>Le rouge</vt:lpstr>
      <vt:lpstr>Le vert</vt:lpstr>
      <vt:lpstr>Le jaune </vt:lpstr>
      <vt:lpstr>Mais le jaune aujourd’hui</vt:lpstr>
      <vt:lpstr>Michel Pastoureau : “Choisir le jaune comme emblème, c’est à la fois courageux et dangereux” </vt:lpstr>
      <vt:lpstr>Qu’a-t-elle symbolisé dans l’histoire ? </vt:lpstr>
      <vt:lpstr>Le blanc</vt:lpstr>
      <vt:lpstr>Que représente pour vous le noir?</vt:lpstr>
      <vt:lpstr>Le noir</vt:lpstr>
      <vt:lpstr>Gris, rose, orange</vt:lpstr>
      <vt:lpstr>Le violet</vt:lpstr>
      <vt:lpstr>Couleurs et politique</vt:lpstr>
      <vt:lpstr>L’histoire chromatique politique française </vt:lpstr>
      <vt:lpstr>L’histoire chromatique politique française </vt:lpstr>
      <vt:lpstr>L’histoire chromatique politique française  </vt:lpstr>
      <vt:lpstr>L’histoire chromatique politique française </vt:lpstr>
      <vt:lpstr>Le violet sur la scène politique américaine aujourd’hui</vt:lpstr>
      <vt:lpstr>Le violet sur la scène politique américaine aujourd’hui</vt:lpstr>
      <vt:lpstr>Le violet sur la scène politique américaine aujourd’hui</vt:lpstr>
      <vt:lpstr>Le violet sur la scène politique américaine aujourd’hui</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CELOTTI NADINE</dc:creator>
  <cp:lastModifiedBy>CELOTTI NADINE</cp:lastModifiedBy>
  <cp:revision>3</cp:revision>
  <dcterms:created xsi:type="dcterms:W3CDTF">2023-02-21T16:41:10Z</dcterms:created>
  <dcterms:modified xsi:type="dcterms:W3CDTF">2023-02-21T16:51:12Z</dcterms:modified>
</cp:coreProperties>
</file>