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2" autoAdjust="0"/>
    <p:restoredTop sz="94660"/>
  </p:normalViewPr>
  <p:slideViewPr>
    <p:cSldViewPr snapToGrid="0">
      <p:cViewPr varScale="1">
        <p:scale>
          <a:sx n="68" d="100"/>
          <a:sy n="68" d="100"/>
        </p:scale>
        <p:origin x="-712" y="-11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printerSettings" Target="printerSettings/printerSettings1.bin"/><Relationship Id="rId43" Type="http://schemas.openxmlformats.org/officeDocument/2006/relationships/presProps" Target="presProps.xml"/><Relationship Id="rId44" Type="http://schemas.openxmlformats.org/officeDocument/2006/relationships/viewProps" Target="viewProps.xml"/><Relationship Id="rId4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fr-F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fr-FR"/>
          </a:p>
        </p:txBody>
      </p:sp>
      <p:sp>
        <p:nvSpPr>
          <p:cNvPr id="4" name="Segnaposto data 3"/>
          <p:cNvSpPr>
            <a:spLocks noGrp="1"/>
          </p:cNvSpPr>
          <p:nvPr>
            <p:ph type="dt" sz="half" idx="10"/>
          </p:nvPr>
        </p:nvSpPr>
        <p:spPr/>
        <p:txBody>
          <a:bodyPr/>
          <a:lstStyle/>
          <a:p>
            <a:fld id="{457FF134-A405-4083-8CBF-1DDF628C81DB}" type="datetimeFigureOut">
              <a:rPr lang="fr-FR" smtClean="0"/>
              <a:t>02/03/23</a:t>
            </a:fld>
            <a:endParaRPr lang="fr-FR"/>
          </a:p>
        </p:txBody>
      </p:sp>
      <p:sp>
        <p:nvSpPr>
          <p:cNvPr id="5" name="Segnaposto piè di pagina 4"/>
          <p:cNvSpPr>
            <a:spLocks noGrp="1"/>
          </p:cNvSpPr>
          <p:nvPr>
            <p:ph type="ftr" sz="quarter" idx="11"/>
          </p:nvPr>
        </p:nvSpPr>
        <p:spPr/>
        <p:txBody>
          <a:bodyPr/>
          <a:lstStyle/>
          <a:p>
            <a:endParaRPr lang="fr-FR"/>
          </a:p>
        </p:txBody>
      </p:sp>
      <p:sp>
        <p:nvSpPr>
          <p:cNvPr id="6" name="Segnaposto numero diapositiva 5"/>
          <p:cNvSpPr>
            <a:spLocks noGrp="1"/>
          </p:cNvSpPr>
          <p:nvPr>
            <p:ph type="sldNum" sz="quarter" idx="12"/>
          </p:nvPr>
        </p:nvSpPr>
        <p:spPr/>
        <p:txBody>
          <a:bodyPr/>
          <a:lstStyle/>
          <a:p>
            <a:fld id="{948314B8-E758-4A32-89E2-48F347CA5E61}" type="slidenum">
              <a:rPr lang="fr-FR" smtClean="0"/>
              <a:t>‹n.›</a:t>
            </a:fld>
            <a:endParaRPr lang="fr-FR"/>
          </a:p>
        </p:txBody>
      </p:sp>
    </p:spTree>
    <p:extLst>
      <p:ext uri="{BB962C8B-B14F-4D97-AF65-F5344CB8AC3E}">
        <p14:creationId xmlns:p14="http://schemas.microsoft.com/office/powerpoint/2010/main" val="3857027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fr-FR"/>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FR"/>
          </a:p>
        </p:txBody>
      </p:sp>
      <p:sp>
        <p:nvSpPr>
          <p:cNvPr id="4" name="Segnaposto data 3"/>
          <p:cNvSpPr>
            <a:spLocks noGrp="1"/>
          </p:cNvSpPr>
          <p:nvPr>
            <p:ph type="dt" sz="half" idx="10"/>
          </p:nvPr>
        </p:nvSpPr>
        <p:spPr/>
        <p:txBody>
          <a:bodyPr/>
          <a:lstStyle/>
          <a:p>
            <a:fld id="{457FF134-A405-4083-8CBF-1DDF628C81DB}" type="datetimeFigureOut">
              <a:rPr lang="fr-FR" smtClean="0"/>
              <a:t>02/03/23</a:t>
            </a:fld>
            <a:endParaRPr lang="fr-FR"/>
          </a:p>
        </p:txBody>
      </p:sp>
      <p:sp>
        <p:nvSpPr>
          <p:cNvPr id="5" name="Segnaposto piè di pagina 4"/>
          <p:cNvSpPr>
            <a:spLocks noGrp="1"/>
          </p:cNvSpPr>
          <p:nvPr>
            <p:ph type="ftr" sz="quarter" idx="11"/>
          </p:nvPr>
        </p:nvSpPr>
        <p:spPr/>
        <p:txBody>
          <a:bodyPr/>
          <a:lstStyle/>
          <a:p>
            <a:endParaRPr lang="fr-FR"/>
          </a:p>
        </p:txBody>
      </p:sp>
      <p:sp>
        <p:nvSpPr>
          <p:cNvPr id="6" name="Segnaposto numero diapositiva 5"/>
          <p:cNvSpPr>
            <a:spLocks noGrp="1"/>
          </p:cNvSpPr>
          <p:nvPr>
            <p:ph type="sldNum" sz="quarter" idx="12"/>
          </p:nvPr>
        </p:nvSpPr>
        <p:spPr/>
        <p:txBody>
          <a:bodyPr/>
          <a:lstStyle/>
          <a:p>
            <a:fld id="{948314B8-E758-4A32-89E2-48F347CA5E61}" type="slidenum">
              <a:rPr lang="fr-FR" smtClean="0"/>
              <a:t>‹n.›</a:t>
            </a:fld>
            <a:endParaRPr lang="fr-FR"/>
          </a:p>
        </p:txBody>
      </p:sp>
    </p:spTree>
    <p:extLst>
      <p:ext uri="{BB962C8B-B14F-4D97-AF65-F5344CB8AC3E}">
        <p14:creationId xmlns:p14="http://schemas.microsoft.com/office/powerpoint/2010/main" val="1220061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fr-F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FR"/>
          </a:p>
        </p:txBody>
      </p:sp>
      <p:sp>
        <p:nvSpPr>
          <p:cNvPr id="4" name="Segnaposto data 3"/>
          <p:cNvSpPr>
            <a:spLocks noGrp="1"/>
          </p:cNvSpPr>
          <p:nvPr>
            <p:ph type="dt" sz="half" idx="10"/>
          </p:nvPr>
        </p:nvSpPr>
        <p:spPr/>
        <p:txBody>
          <a:bodyPr/>
          <a:lstStyle/>
          <a:p>
            <a:fld id="{457FF134-A405-4083-8CBF-1DDF628C81DB}" type="datetimeFigureOut">
              <a:rPr lang="fr-FR" smtClean="0"/>
              <a:t>02/03/23</a:t>
            </a:fld>
            <a:endParaRPr lang="fr-FR"/>
          </a:p>
        </p:txBody>
      </p:sp>
      <p:sp>
        <p:nvSpPr>
          <p:cNvPr id="5" name="Segnaposto piè di pagina 4"/>
          <p:cNvSpPr>
            <a:spLocks noGrp="1"/>
          </p:cNvSpPr>
          <p:nvPr>
            <p:ph type="ftr" sz="quarter" idx="11"/>
          </p:nvPr>
        </p:nvSpPr>
        <p:spPr/>
        <p:txBody>
          <a:bodyPr/>
          <a:lstStyle/>
          <a:p>
            <a:endParaRPr lang="fr-FR"/>
          </a:p>
        </p:txBody>
      </p:sp>
      <p:sp>
        <p:nvSpPr>
          <p:cNvPr id="6" name="Segnaposto numero diapositiva 5"/>
          <p:cNvSpPr>
            <a:spLocks noGrp="1"/>
          </p:cNvSpPr>
          <p:nvPr>
            <p:ph type="sldNum" sz="quarter" idx="12"/>
          </p:nvPr>
        </p:nvSpPr>
        <p:spPr/>
        <p:txBody>
          <a:bodyPr/>
          <a:lstStyle/>
          <a:p>
            <a:fld id="{948314B8-E758-4A32-89E2-48F347CA5E61}" type="slidenum">
              <a:rPr lang="fr-FR" smtClean="0"/>
              <a:t>‹n.›</a:t>
            </a:fld>
            <a:endParaRPr lang="fr-FR"/>
          </a:p>
        </p:txBody>
      </p:sp>
    </p:spTree>
    <p:extLst>
      <p:ext uri="{BB962C8B-B14F-4D97-AF65-F5344CB8AC3E}">
        <p14:creationId xmlns:p14="http://schemas.microsoft.com/office/powerpoint/2010/main" val="4280743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fr-FR"/>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FR"/>
          </a:p>
        </p:txBody>
      </p:sp>
      <p:sp>
        <p:nvSpPr>
          <p:cNvPr id="4" name="Segnaposto data 3"/>
          <p:cNvSpPr>
            <a:spLocks noGrp="1"/>
          </p:cNvSpPr>
          <p:nvPr>
            <p:ph type="dt" sz="half" idx="10"/>
          </p:nvPr>
        </p:nvSpPr>
        <p:spPr/>
        <p:txBody>
          <a:bodyPr/>
          <a:lstStyle/>
          <a:p>
            <a:fld id="{457FF134-A405-4083-8CBF-1DDF628C81DB}" type="datetimeFigureOut">
              <a:rPr lang="fr-FR" smtClean="0"/>
              <a:t>02/03/23</a:t>
            </a:fld>
            <a:endParaRPr lang="fr-FR"/>
          </a:p>
        </p:txBody>
      </p:sp>
      <p:sp>
        <p:nvSpPr>
          <p:cNvPr id="5" name="Segnaposto piè di pagina 4"/>
          <p:cNvSpPr>
            <a:spLocks noGrp="1"/>
          </p:cNvSpPr>
          <p:nvPr>
            <p:ph type="ftr" sz="quarter" idx="11"/>
          </p:nvPr>
        </p:nvSpPr>
        <p:spPr/>
        <p:txBody>
          <a:bodyPr/>
          <a:lstStyle/>
          <a:p>
            <a:endParaRPr lang="fr-FR"/>
          </a:p>
        </p:txBody>
      </p:sp>
      <p:sp>
        <p:nvSpPr>
          <p:cNvPr id="6" name="Segnaposto numero diapositiva 5"/>
          <p:cNvSpPr>
            <a:spLocks noGrp="1"/>
          </p:cNvSpPr>
          <p:nvPr>
            <p:ph type="sldNum" sz="quarter" idx="12"/>
          </p:nvPr>
        </p:nvSpPr>
        <p:spPr/>
        <p:txBody>
          <a:bodyPr/>
          <a:lstStyle/>
          <a:p>
            <a:fld id="{948314B8-E758-4A32-89E2-48F347CA5E61}" type="slidenum">
              <a:rPr lang="fr-FR" smtClean="0"/>
              <a:t>‹n.›</a:t>
            </a:fld>
            <a:endParaRPr lang="fr-FR"/>
          </a:p>
        </p:txBody>
      </p:sp>
    </p:spTree>
    <p:extLst>
      <p:ext uri="{BB962C8B-B14F-4D97-AF65-F5344CB8AC3E}">
        <p14:creationId xmlns:p14="http://schemas.microsoft.com/office/powerpoint/2010/main" val="867221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fr-F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457FF134-A405-4083-8CBF-1DDF628C81DB}" type="datetimeFigureOut">
              <a:rPr lang="fr-FR" smtClean="0"/>
              <a:t>02/03/23</a:t>
            </a:fld>
            <a:endParaRPr lang="fr-FR"/>
          </a:p>
        </p:txBody>
      </p:sp>
      <p:sp>
        <p:nvSpPr>
          <p:cNvPr id="5" name="Segnaposto piè di pagina 4"/>
          <p:cNvSpPr>
            <a:spLocks noGrp="1"/>
          </p:cNvSpPr>
          <p:nvPr>
            <p:ph type="ftr" sz="quarter" idx="11"/>
          </p:nvPr>
        </p:nvSpPr>
        <p:spPr/>
        <p:txBody>
          <a:bodyPr/>
          <a:lstStyle/>
          <a:p>
            <a:endParaRPr lang="fr-FR"/>
          </a:p>
        </p:txBody>
      </p:sp>
      <p:sp>
        <p:nvSpPr>
          <p:cNvPr id="6" name="Segnaposto numero diapositiva 5"/>
          <p:cNvSpPr>
            <a:spLocks noGrp="1"/>
          </p:cNvSpPr>
          <p:nvPr>
            <p:ph type="sldNum" sz="quarter" idx="12"/>
          </p:nvPr>
        </p:nvSpPr>
        <p:spPr/>
        <p:txBody>
          <a:bodyPr/>
          <a:lstStyle/>
          <a:p>
            <a:fld id="{948314B8-E758-4A32-89E2-48F347CA5E61}" type="slidenum">
              <a:rPr lang="fr-FR" smtClean="0"/>
              <a:t>‹n.›</a:t>
            </a:fld>
            <a:endParaRPr lang="fr-FR"/>
          </a:p>
        </p:txBody>
      </p:sp>
    </p:spTree>
    <p:extLst>
      <p:ext uri="{BB962C8B-B14F-4D97-AF65-F5344CB8AC3E}">
        <p14:creationId xmlns:p14="http://schemas.microsoft.com/office/powerpoint/2010/main" val="2542125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fr-FR"/>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FR"/>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FR"/>
          </a:p>
        </p:txBody>
      </p:sp>
      <p:sp>
        <p:nvSpPr>
          <p:cNvPr id="5" name="Segnaposto data 4"/>
          <p:cNvSpPr>
            <a:spLocks noGrp="1"/>
          </p:cNvSpPr>
          <p:nvPr>
            <p:ph type="dt" sz="half" idx="10"/>
          </p:nvPr>
        </p:nvSpPr>
        <p:spPr/>
        <p:txBody>
          <a:bodyPr/>
          <a:lstStyle/>
          <a:p>
            <a:fld id="{457FF134-A405-4083-8CBF-1DDF628C81DB}" type="datetimeFigureOut">
              <a:rPr lang="fr-FR" smtClean="0"/>
              <a:t>02/03/23</a:t>
            </a:fld>
            <a:endParaRPr lang="fr-FR"/>
          </a:p>
        </p:txBody>
      </p:sp>
      <p:sp>
        <p:nvSpPr>
          <p:cNvPr id="6" name="Segnaposto piè di pagina 5"/>
          <p:cNvSpPr>
            <a:spLocks noGrp="1"/>
          </p:cNvSpPr>
          <p:nvPr>
            <p:ph type="ftr" sz="quarter" idx="11"/>
          </p:nvPr>
        </p:nvSpPr>
        <p:spPr/>
        <p:txBody>
          <a:bodyPr/>
          <a:lstStyle/>
          <a:p>
            <a:endParaRPr lang="fr-FR"/>
          </a:p>
        </p:txBody>
      </p:sp>
      <p:sp>
        <p:nvSpPr>
          <p:cNvPr id="7" name="Segnaposto numero diapositiva 6"/>
          <p:cNvSpPr>
            <a:spLocks noGrp="1"/>
          </p:cNvSpPr>
          <p:nvPr>
            <p:ph type="sldNum" sz="quarter" idx="12"/>
          </p:nvPr>
        </p:nvSpPr>
        <p:spPr/>
        <p:txBody>
          <a:bodyPr/>
          <a:lstStyle/>
          <a:p>
            <a:fld id="{948314B8-E758-4A32-89E2-48F347CA5E61}" type="slidenum">
              <a:rPr lang="fr-FR" smtClean="0"/>
              <a:t>‹n.›</a:t>
            </a:fld>
            <a:endParaRPr lang="fr-FR"/>
          </a:p>
        </p:txBody>
      </p:sp>
    </p:spTree>
    <p:extLst>
      <p:ext uri="{BB962C8B-B14F-4D97-AF65-F5344CB8AC3E}">
        <p14:creationId xmlns:p14="http://schemas.microsoft.com/office/powerpoint/2010/main" val="1492473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fr-F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F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FR"/>
          </a:p>
        </p:txBody>
      </p:sp>
      <p:sp>
        <p:nvSpPr>
          <p:cNvPr id="7" name="Segnaposto data 6"/>
          <p:cNvSpPr>
            <a:spLocks noGrp="1"/>
          </p:cNvSpPr>
          <p:nvPr>
            <p:ph type="dt" sz="half" idx="10"/>
          </p:nvPr>
        </p:nvSpPr>
        <p:spPr/>
        <p:txBody>
          <a:bodyPr/>
          <a:lstStyle/>
          <a:p>
            <a:fld id="{457FF134-A405-4083-8CBF-1DDF628C81DB}" type="datetimeFigureOut">
              <a:rPr lang="fr-FR" smtClean="0"/>
              <a:t>02/03/23</a:t>
            </a:fld>
            <a:endParaRPr lang="fr-FR"/>
          </a:p>
        </p:txBody>
      </p:sp>
      <p:sp>
        <p:nvSpPr>
          <p:cNvPr id="8" name="Segnaposto piè di pagina 7"/>
          <p:cNvSpPr>
            <a:spLocks noGrp="1"/>
          </p:cNvSpPr>
          <p:nvPr>
            <p:ph type="ftr" sz="quarter" idx="11"/>
          </p:nvPr>
        </p:nvSpPr>
        <p:spPr/>
        <p:txBody>
          <a:bodyPr/>
          <a:lstStyle/>
          <a:p>
            <a:endParaRPr lang="fr-FR"/>
          </a:p>
        </p:txBody>
      </p:sp>
      <p:sp>
        <p:nvSpPr>
          <p:cNvPr id="9" name="Segnaposto numero diapositiva 8"/>
          <p:cNvSpPr>
            <a:spLocks noGrp="1"/>
          </p:cNvSpPr>
          <p:nvPr>
            <p:ph type="sldNum" sz="quarter" idx="12"/>
          </p:nvPr>
        </p:nvSpPr>
        <p:spPr/>
        <p:txBody>
          <a:bodyPr/>
          <a:lstStyle/>
          <a:p>
            <a:fld id="{948314B8-E758-4A32-89E2-48F347CA5E61}" type="slidenum">
              <a:rPr lang="fr-FR" smtClean="0"/>
              <a:t>‹n.›</a:t>
            </a:fld>
            <a:endParaRPr lang="fr-FR"/>
          </a:p>
        </p:txBody>
      </p:sp>
    </p:spTree>
    <p:extLst>
      <p:ext uri="{BB962C8B-B14F-4D97-AF65-F5344CB8AC3E}">
        <p14:creationId xmlns:p14="http://schemas.microsoft.com/office/powerpoint/2010/main" val="2881607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fr-FR"/>
          </a:p>
        </p:txBody>
      </p:sp>
      <p:sp>
        <p:nvSpPr>
          <p:cNvPr id="3" name="Segnaposto data 2"/>
          <p:cNvSpPr>
            <a:spLocks noGrp="1"/>
          </p:cNvSpPr>
          <p:nvPr>
            <p:ph type="dt" sz="half" idx="10"/>
          </p:nvPr>
        </p:nvSpPr>
        <p:spPr/>
        <p:txBody>
          <a:bodyPr/>
          <a:lstStyle/>
          <a:p>
            <a:fld id="{457FF134-A405-4083-8CBF-1DDF628C81DB}" type="datetimeFigureOut">
              <a:rPr lang="fr-FR" smtClean="0"/>
              <a:t>02/03/23</a:t>
            </a:fld>
            <a:endParaRPr lang="fr-FR"/>
          </a:p>
        </p:txBody>
      </p:sp>
      <p:sp>
        <p:nvSpPr>
          <p:cNvPr id="4" name="Segnaposto piè di pagina 3"/>
          <p:cNvSpPr>
            <a:spLocks noGrp="1"/>
          </p:cNvSpPr>
          <p:nvPr>
            <p:ph type="ftr" sz="quarter" idx="11"/>
          </p:nvPr>
        </p:nvSpPr>
        <p:spPr/>
        <p:txBody>
          <a:bodyPr/>
          <a:lstStyle/>
          <a:p>
            <a:endParaRPr lang="fr-FR"/>
          </a:p>
        </p:txBody>
      </p:sp>
      <p:sp>
        <p:nvSpPr>
          <p:cNvPr id="5" name="Segnaposto numero diapositiva 4"/>
          <p:cNvSpPr>
            <a:spLocks noGrp="1"/>
          </p:cNvSpPr>
          <p:nvPr>
            <p:ph type="sldNum" sz="quarter" idx="12"/>
          </p:nvPr>
        </p:nvSpPr>
        <p:spPr/>
        <p:txBody>
          <a:bodyPr/>
          <a:lstStyle/>
          <a:p>
            <a:fld id="{948314B8-E758-4A32-89E2-48F347CA5E61}" type="slidenum">
              <a:rPr lang="fr-FR" smtClean="0"/>
              <a:t>‹n.›</a:t>
            </a:fld>
            <a:endParaRPr lang="fr-FR"/>
          </a:p>
        </p:txBody>
      </p:sp>
    </p:spTree>
    <p:extLst>
      <p:ext uri="{BB962C8B-B14F-4D97-AF65-F5344CB8AC3E}">
        <p14:creationId xmlns:p14="http://schemas.microsoft.com/office/powerpoint/2010/main" val="3321182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57FF134-A405-4083-8CBF-1DDF628C81DB}" type="datetimeFigureOut">
              <a:rPr lang="fr-FR" smtClean="0"/>
              <a:t>02/03/23</a:t>
            </a:fld>
            <a:endParaRPr lang="fr-FR"/>
          </a:p>
        </p:txBody>
      </p:sp>
      <p:sp>
        <p:nvSpPr>
          <p:cNvPr id="3" name="Segnaposto piè di pagina 2"/>
          <p:cNvSpPr>
            <a:spLocks noGrp="1"/>
          </p:cNvSpPr>
          <p:nvPr>
            <p:ph type="ftr" sz="quarter" idx="11"/>
          </p:nvPr>
        </p:nvSpPr>
        <p:spPr/>
        <p:txBody>
          <a:bodyPr/>
          <a:lstStyle/>
          <a:p>
            <a:endParaRPr lang="fr-FR"/>
          </a:p>
        </p:txBody>
      </p:sp>
      <p:sp>
        <p:nvSpPr>
          <p:cNvPr id="4" name="Segnaposto numero diapositiva 3"/>
          <p:cNvSpPr>
            <a:spLocks noGrp="1"/>
          </p:cNvSpPr>
          <p:nvPr>
            <p:ph type="sldNum" sz="quarter" idx="12"/>
          </p:nvPr>
        </p:nvSpPr>
        <p:spPr/>
        <p:txBody>
          <a:bodyPr/>
          <a:lstStyle/>
          <a:p>
            <a:fld id="{948314B8-E758-4A32-89E2-48F347CA5E61}" type="slidenum">
              <a:rPr lang="fr-FR" smtClean="0"/>
              <a:t>‹n.›</a:t>
            </a:fld>
            <a:endParaRPr lang="fr-FR"/>
          </a:p>
        </p:txBody>
      </p:sp>
    </p:spTree>
    <p:extLst>
      <p:ext uri="{BB962C8B-B14F-4D97-AF65-F5344CB8AC3E}">
        <p14:creationId xmlns:p14="http://schemas.microsoft.com/office/powerpoint/2010/main" val="2738444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fr-F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F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457FF134-A405-4083-8CBF-1DDF628C81DB}" type="datetimeFigureOut">
              <a:rPr lang="fr-FR" smtClean="0"/>
              <a:t>02/03/23</a:t>
            </a:fld>
            <a:endParaRPr lang="fr-FR"/>
          </a:p>
        </p:txBody>
      </p:sp>
      <p:sp>
        <p:nvSpPr>
          <p:cNvPr id="6" name="Segnaposto piè di pagina 5"/>
          <p:cNvSpPr>
            <a:spLocks noGrp="1"/>
          </p:cNvSpPr>
          <p:nvPr>
            <p:ph type="ftr" sz="quarter" idx="11"/>
          </p:nvPr>
        </p:nvSpPr>
        <p:spPr/>
        <p:txBody>
          <a:bodyPr/>
          <a:lstStyle/>
          <a:p>
            <a:endParaRPr lang="fr-FR"/>
          </a:p>
        </p:txBody>
      </p:sp>
      <p:sp>
        <p:nvSpPr>
          <p:cNvPr id="7" name="Segnaposto numero diapositiva 6"/>
          <p:cNvSpPr>
            <a:spLocks noGrp="1"/>
          </p:cNvSpPr>
          <p:nvPr>
            <p:ph type="sldNum" sz="quarter" idx="12"/>
          </p:nvPr>
        </p:nvSpPr>
        <p:spPr/>
        <p:txBody>
          <a:bodyPr/>
          <a:lstStyle/>
          <a:p>
            <a:fld id="{948314B8-E758-4A32-89E2-48F347CA5E61}" type="slidenum">
              <a:rPr lang="fr-FR" smtClean="0"/>
              <a:t>‹n.›</a:t>
            </a:fld>
            <a:endParaRPr lang="fr-FR"/>
          </a:p>
        </p:txBody>
      </p:sp>
    </p:spTree>
    <p:extLst>
      <p:ext uri="{BB962C8B-B14F-4D97-AF65-F5344CB8AC3E}">
        <p14:creationId xmlns:p14="http://schemas.microsoft.com/office/powerpoint/2010/main" val="1195829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fr-F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457FF134-A405-4083-8CBF-1DDF628C81DB}" type="datetimeFigureOut">
              <a:rPr lang="fr-FR" smtClean="0"/>
              <a:t>02/03/23</a:t>
            </a:fld>
            <a:endParaRPr lang="fr-FR"/>
          </a:p>
        </p:txBody>
      </p:sp>
      <p:sp>
        <p:nvSpPr>
          <p:cNvPr id="6" name="Segnaposto piè di pagina 5"/>
          <p:cNvSpPr>
            <a:spLocks noGrp="1"/>
          </p:cNvSpPr>
          <p:nvPr>
            <p:ph type="ftr" sz="quarter" idx="11"/>
          </p:nvPr>
        </p:nvSpPr>
        <p:spPr/>
        <p:txBody>
          <a:bodyPr/>
          <a:lstStyle/>
          <a:p>
            <a:endParaRPr lang="fr-FR"/>
          </a:p>
        </p:txBody>
      </p:sp>
      <p:sp>
        <p:nvSpPr>
          <p:cNvPr id="7" name="Segnaposto numero diapositiva 6"/>
          <p:cNvSpPr>
            <a:spLocks noGrp="1"/>
          </p:cNvSpPr>
          <p:nvPr>
            <p:ph type="sldNum" sz="quarter" idx="12"/>
          </p:nvPr>
        </p:nvSpPr>
        <p:spPr/>
        <p:txBody>
          <a:bodyPr/>
          <a:lstStyle/>
          <a:p>
            <a:fld id="{948314B8-E758-4A32-89E2-48F347CA5E61}" type="slidenum">
              <a:rPr lang="fr-FR" smtClean="0"/>
              <a:t>‹n.›</a:t>
            </a:fld>
            <a:endParaRPr lang="fr-FR"/>
          </a:p>
        </p:txBody>
      </p:sp>
    </p:spTree>
    <p:extLst>
      <p:ext uri="{BB962C8B-B14F-4D97-AF65-F5344CB8AC3E}">
        <p14:creationId xmlns:p14="http://schemas.microsoft.com/office/powerpoint/2010/main" val="139866847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fr-F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F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7FF134-A405-4083-8CBF-1DDF628C81DB}" type="datetimeFigureOut">
              <a:rPr lang="fr-FR" smtClean="0"/>
              <a:t>02/03/23</a:t>
            </a:fld>
            <a:endParaRPr lang="fr-FR"/>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8314B8-E758-4A32-89E2-48F347CA5E61}" type="slidenum">
              <a:rPr lang="fr-FR" smtClean="0"/>
              <a:t>‹n.›</a:t>
            </a:fld>
            <a:endParaRPr lang="fr-FR"/>
          </a:p>
        </p:txBody>
      </p:sp>
    </p:spTree>
    <p:extLst>
      <p:ext uri="{BB962C8B-B14F-4D97-AF65-F5344CB8AC3E}">
        <p14:creationId xmlns:p14="http://schemas.microsoft.com/office/powerpoint/2010/main" val="1994313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participation-citoyenne.gouv.fr/comprendre/la-participation-citoyenne-quest-ce-que-cest"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legifrance.gouv.fr/codes/article_lc/LEGIARTI000006417835/2008-05-29" TargetMode="External"/><Relationship Id="rId3" Type="http://schemas.openxmlformats.org/officeDocument/2006/relationships/hyperlink" Target="https://www.legifrance.gouv.fr/loda/id/LEGIARTI000006494310/2004-03-10/"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legifrance.gouv.fr/codes/section_lc/LEGITEXT000006072050/LEGISCTA000006132321/%23LEGISCTA000006132321" TargetMode="External"/><Relationship Id="rId4" Type="http://schemas.openxmlformats.org/officeDocument/2006/relationships/hyperlink" Target="https://www.legifrance.gouv.fr/codes/section_lc/LEGITEXT000006072050/LEGISCTA000006145392/%23LEGISCTA000006145392" TargetMode="External"/><Relationship Id="rId5" Type="http://schemas.openxmlformats.org/officeDocument/2006/relationships/hyperlink" Target="https://www.legifrance.gouv.fr/codes/section_lc/LEGITEXT000006072050/LEGISCTA000006160704/%23LEGISCTA000006160704" TargetMode="External"/><Relationship Id="rId6" Type="http://schemas.openxmlformats.org/officeDocument/2006/relationships/hyperlink" Target="https://www.legifrance.gouv.fr/codes/section_lc/LEGITEXT000006072050/LEGISCTA000006177836/%23LEGISCTA000006177836" TargetMode="External"/><Relationship Id="rId1" Type="http://schemas.openxmlformats.org/officeDocument/2006/relationships/slideLayout" Target="../slideLayouts/slideLayout2.xml"/><Relationship Id="rId2" Type="http://schemas.openxmlformats.org/officeDocument/2006/relationships/hyperlink" Target="https://www.legifrance.gouv.fr/codes/section_lc/LEGITEXT000006072050/LEGISCTA000006112874/%23LEGISCTA000006112874"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legifrance.gouv.fr/affichTexteArticle.do?cidTexte=JORFTEXT000018877783&amp;idArticle=JORFARTI000018877784&amp;categorieLien=cid" TargetMode="External"/><Relationship Id="rId3" Type="http://schemas.openxmlformats.org/officeDocument/2006/relationships/hyperlink" Target="https://www.legifrance.gouv.fr/affichCodeArticle.do?cidTexte=LEGITEXT000006072050&amp;idArticle=LEGIARTI000006902819&amp;dateTexte=&amp;categorieLien=cid"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defenseurdesdroits.fr/saisir" TargetMode="External"/><Relationship Id="rId4" Type="http://schemas.openxmlformats.org/officeDocument/2006/relationships/hyperlink" Target="https://www.defenseurdesdroits.fr/saisir/delegues" TargetMode="External"/><Relationship Id="rId5" Type="http://schemas.openxmlformats.org/officeDocument/2006/relationships/hyperlink" Target="https://formulaire.defenseurdesdroits.fr/" TargetMode="External"/><Relationship Id="rId6" Type="http://schemas.openxmlformats.org/officeDocument/2006/relationships/hyperlink" Target="file://localhost/tel/0969390000" TargetMode="External"/><Relationship Id="rId1" Type="http://schemas.openxmlformats.org/officeDocument/2006/relationships/slideLayout" Target="../slideLayouts/slideLayout2.xml"/><Relationship Id="rId2" Type="http://schemas.openxmlformats.org/officeDocument/2006/relationships/hyperlink" Target="https://www.defenseurdesdroits.fr/fr/institution/competences/lutte-contre-discrimination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3 </a:t>
            </a:r>
            <a:r>
              <a:rPr lang="it-IT" sz="2800" dirty="0" err="1"/>
              <a:t>cours</a:t>
            </a:r>
            <a:r>
              <a:rPr lang="it-IT" sz="2800" dirty="0"/>
              <a:t> </a:t>
            </a:r>
            <a:r>
              <a:rPr lang="it-IT" sz="2800"/>
              <a:t>(28 </a:t>
            </a:r>
            <a:r>
              <a:rPr lang="it-IT" sz="2800" dirty="0" err="1"/>
              <a:t>février</a:t>
            </a:r>
            <a:r>
              <a:rPr lang="it-IT" sz="2800" dirty="0"/>
              <a:t>) </a:t>
            </a:r>
            <a:br>
              <a:rPr lang="it-IT" sz="2800" dirty="0"/>
            </a:br>
            <a:r>
              <a:rPr lang="it-IT" sz="2800" dirty="0" err="1"/>
              <a:t>Observation</a:t>
            </a:r>
            <a:r>
              <a:rPr lang="it-IT" sz="2800" dirty="0"/>
              <a:t> </a:t>
            </a:r>
            <a:r>
              <a:rPr lang="it-IT" sz="2800" dirty="0" err="1"/>
              <a:t>hebdomadaire</a:t>
            </a:r>
            <a:endParaRPr lang="it-IT" sz="2800" dirty="0"/>
          </a:p>
        </p:txBody>
      </p:sp>
      <p:sp>
        <p:nvSpPr>
          <p:cNvPr id="3" name="Segnaposto contenuto 2"/>
          <p:cNvSpPr>
            <a:spLocks noGrp="1"/>
          </p:cNvSpPr>
          <p:nvPr>
            <p:ph idx="1"/>
          </p:nvPr>
        </p:nvSpPr>
        <p:spPr/>
        <p:txBody>
          <a:bodyPr>
            <a:normAutofit/>
          </a:bodyPr>
          <a:lstStyle/>
          <a:p>
            <a:r>
              <a:rPr lang="fr-FR" sz="2400" b="1" dirty="0"/>
              <a:t>L’obésité, un facteur insidieux de discrimination à l’embauche</a:t>
            </a:r>
          </a:p>
          <a:p>
            <a:r>
              <a:rPr lang="fr-FR" sz="2400" dirty="0"/>
              <a:t>Jugés paresseux, émotifs, en mauvaise santé… Les stéréotypes dont sont victimes les personnes obèses réduisent leurs chances d’être recrutées. </a:t>
            </a:r>
          </a:p>
          <a:p>
            <a:pPr algn="just"/>
            <a:r>
              <a:rPr lang="fr-FR" sz="2400" dirty="0"/>
              <a:t>Il y a une dizaine d’années, Anne-Sophie Joly cherchait un emploi dans le secteur de l’architecture d’intérieur. Elle dépose son CV en ligne et reçoit rapidement un appel d’un cabinet de recrutement. </a:t>
            </a:r>
            <a:r>
              <a:rPr lang="fr-FR" sz="2400" i="1" dirty="0"/>
              <a:t>« La personne au téléphone trouvait mon profil extraordinaire et voulait me voir le plus vite possible »</a:t>
            </a:r>
            <a:r>
              <a:rPr lang="fr-FR" sz="2400" dirty="0"/>
              <a:t>, se souvient-elle. Rendez-vous est pris l’après-midi même dans un café. </a:t>
            </a:r>
            <a:r>
              <a:rPr lang="fr-FR" sz="2400" i="1" dirty="0"/>
              <a:t>« Elle était arrivée avant moi. Je l’ai rejointe… Mais j’ai rapidement compris que le poste ne serait pas pour moi : j’ai vu son regard, son visage se décomposer à mesure que je m’approchais. »</a:t>
            </a:r>
            <a:endParaRPr lang="fr-FR" sz="2400" dirty="0"/>
          </a:p>
          <a:p>
            <a:endParaRPr lang="it-IT" sz="2400" dirty="0"/>
          </a:p>
        </p:txBody>
      </p:sp>
    </p:spTree>
    <p:extLst>
      <p:ext uri="{BB962C8B-B14F-4D97-AF65-F5344CB8AC3E}">
        <p14:creationId xmlns:p14="http://schemas.microsoft.com/office/powerpoint/2010/main" val="1497166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err="1"/>
              <a:t>Consultation</a:t>
            </a:r>
            <a:r>
              <a:rPr lang="it-IT" sz="2800" b="1" dirty="0"/>
              <a:t> </a:t>
            </a:r>
            <a:r>
              <a:rPr lang="it-IT" sz="2800" b="1" dirty="0" err="1"/>
              <a:t>citoyenne</a:t>
            </a:r>
            <a:r>
              <a:rPr lang="it-IT" sz="2800" b="1" dirty="0"/>
              <a:t> </a:t>
            </a:r>
            <a:r>
              <a:rPr lang="it-IT" sz="2800" b="1" dirty="0" err="1"/>
              <a:t>sur</a:t>
            </a:r>
            <a:r>
              <a:rPr lang="it-IT" sz="2800" b="1" dirty="0"/>
              <a:t> </a:t>
            </a:r>
            <a:r>
              <a:rPr lang="it-IT" sz="2800" b="1" dirty="0" err="1"/>
              <a:t>les</a:t>
            </a:r>
            <a:r>
              <a:rPr lang="it-IT" sz="2800" b="1" dirty="0"/>
              <a:t> </a:t>
            </a:r>
            <a:r>
              <a:rPr lang="it-IT" sz="2800" b="1" dirty="0" err="1"/>
              <a:t>discriminations</a:t>
            </a:r>
            <a:r>
              <a:rPr lang="it-IT" sz="2800" b="1" dirty="0"/>
              <a:t/>
            </a:r>
            <a:br>
              <a:rPr lang="it-IT" sz="2800" b="1" dirty="0"/>
            </a:br>
            <a:r>
              <a:rPr lang="it-IT" sz="2800" b="1" dirty="0"/>
              <a:t> en 2021</a:t>
            </a:r>
            <a:endParaRPr lang="fr-CA" sz="2800" dirty="0"/>
          </a:p>
        </p:txBody>
      </p:sp>
      <p:sp>
        <p:nvSpPr>
          <p:cNvPr id="3" name="Segnaposto contenuto 2"/>
          <p:cNvSpPr>
            <a:spLocks noGrp="1"/>
          </p:cNvSpPr>
          <p:nvPr>
            <p:ph idx="1"/>
          </p:nvPr>
        </p:nvSpPr>
        <p:spPr/>
        <p:txBody>
          <a:bodyPr>
            <a:normAutofit/>
          </a:bodyPr>
          <a:lstStyle/>
          <a:p>
            <a:pPr algn="just"/>
            <a:r>
              <a:rPr lang="fr-CA" sz="2400" dirty="0"/>
              <a:t>Après le lancement le 12 février 2021 de la plateforme de lutte contre les discriminations que le Gouvernement a confiée au </a:t>
            </a:r>
            <a:r>
              <a:rPr lang="fr-CA" sz="2400" dirty="0">
                <a:solidFill>
                  <a:srgbClr val="FF0000"/>
                </a:solidFill>
              </a:rPr>
              <a:t>Défenseur des droits</a:t>
            </a:r>
            <a:r>
              <a:rPr lang="fr-CA" sz="2400" dirty="0"/>
              <a:t>, une consultation citoyenne inédite sur les discriminations a été lancée, et ce pour une période deux mois.</a:t>
            </a:r>
          </a:p>
          <a:p>
            <a:pPr algn="just"/>
            <a:r>
              <a:rPr lang="fr-CA" sz="2400" dirty="0"/>
              <a:t>Engagement pris par le Président de la République, Emmanuel </a:t>
            </a:r>
            <a:r>
              <a:rPr lang="fr-CA" sz="2400" dirty="0" err="1"/>
              <a:t>Macron</a:t>
            </a:r>
            <a:r>
              <a:rPr lang="fr-CA" sz="2400" dirty="0"/>
              <a:t>, le 4 décembre 2020, la consultation citoyenne sur les discriminations a été lancée le 8 avril 2021 et s’est achevée le 31 mai 2021. En donnant la parole aux Français, cette consultation a constitué un exercice </a:t>
            </a:r>
            <a:r>
              <a:rPr lang="fr-CA" sz="2400" b="1" dirty="0"/>
              <a:t>inédit </a:t>
            </a:r>
            <a:r>
              <a:rPr lang="fr-CA" sz="2400" dirty="0"/>
              <a:t>sur ce sujet.</a:t>
            </a:r>
            <a:endParaRPr lang="it-IT" sz="2400" b="1" dirty="0"/>
          </a:p>
          <a:p>
            <a:pPr algn="just"/>
            <a:r>
              <a:rPr lang="it-IT" sz="2400" dirty="0" err="1"/>
              <a:t>https</a:t>
            </a:r>
            <a:r>
              <a:rPr lang="it-IT" sz="2400" dirty="0"/>
              <a:t>://</a:t>
            </a:r>
            <a:r>
              <a:rPr lang="it-IT" sz="2400" b="1" dirty="0" err="1"/>
              <a:t>www.participation-citoyenne.gouv.fr</a:t>
            </a:r>
            <a:r>
              <a:rPr lang="it-IT" sz="2400" dirty="0"/>
              <a:t>/</a:t>
            </a:r>
            <a:r>
              <a:rPr lang="it-IT" sz="2400" dirty="0" err="1"/>
              <a:t>trouver</a:t>
            </a:r>
            <a:r>
              <a:rPr lang="it-IT" sz="2400" dirty="0"/>
              <a:t>-une-</a:t>
            </a:r>
            <a:r>
              <a:rPr lang="it-IT" sz="2400" dirty="0" err="1"/>
              <a:t>concertation</a:t>
            </a:r>
            <a:r>
              <a:rPr lang="it-IT" sz="2400" dirty="0"/>
              <a:t>/24_consultation-citoyenne-sur-les-discriminations</a:t>
            </a:r>
          </a:p>
          <a:p>
            <a:endParaRPr lang="fr-CA" sz="2400" dirty="0"/>
          </a:p>
        </p:txBody>
      </p:sp>
    </p:spTree>
    <p:extLst>
      <p:ext uri="{BB962C8B-B14F-4D97-AF65-F5344CB8AC3E}">
        <p14:creationId xmlns:p14="http://schemas.microsoft.com/office/powerpoint/2010/main" val="2868317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La </a:t>
            </a:r>
            <a:r>
              <a:rPr lang="it-IT" sz="2800" b="1" dirty="0" err="1"/>
              <a:t>participation</a:t>
            </a:r>
            <a:r>
              <a:rPr lang="it-IT" sz="2800" b="1" dirty="0"/>
              <a:t> </a:t>
            </a:r>
            <a:r>
              <a:rPr lang="it-IT" sz="2800" b="1" dirty="0" err="1"/>
              <a:t>citoyenne</a:t>
            </a:r>
            <a:r>
              <a:rPr lang="it-IT" sz="2800" b="1" dirty="0"/>
              <a:t> : </a:t>
            </a:r>
            <a:r>
              <a:rPr lang="it-IT" sz="2800" b="1" dirty="0" err="1"/>
              <a:t>pourquoi</a:t>
            </a:r>
            <a:r>
              <a:rPr lang="it-IT" sz="2800" b="1" dirty="0"/>
              <a:t> ?</a:t>
            </a:r>
            <a:br>
              <a:rPr lang="it-IT" sz="2800" b="1" dirty="0"/>
            </a:br>
            <a:endParaRPr lang="fr-CA" sz="2800" dirty="0"/>
          </a:p>
        </p:txBody>
      </p:sp>
      <p:sp>
        <p:nvSpPr>
          <p:cNvPr id="3" name="Segnaposto contenuto 2"/>
          <p:cNvSpPr>
            <a:spLocks noGrp="1"/>
          </p:cNvSpPr>
          <p:nvPr>
            <p:ph idx="1"/>
          </p:nvPr>
        </p:nvSpPr>
        <p:spPr/>
        <p:txBody>
          <a:bodyPr>
            <a:normAutofit/>
          </a:bodyPr>
          <a:lstStyle/>
          <a:p>
            <a:pPr algn="just"/>
            <a:r>
              <a:rPr lang="fr-CA" sz="2400" dirty="0"/>
              <a:t>Elle apparaît comme une réponse à la défiance et au désintérêt grandissant, à l’égard des décideurs publics.</a:t>
            </a:r>
          </a:p>
          <a:p>
            <a:pPr algn="just"/>
            <a:r>
              <a:rPr lang="fr-CA" sz="2400" dirty="0"/>
              <a:t>En effet, elle s’appuie sur le principe suivant : renforcer la démocratie, en favorisant l’expression citoyenne. Il s’agit donc d’impliquer le citoyen – et non plus de faire pour lui – dans le processus de décision politique qui se joue à l’échelle locale, départementale, régionale ou encore nationale.</a:t>
            </a:r>
          </a:p>
          <a:p>
            <a:pPr algn="just"/>
            <a:endParaRPr lang="fr-CA" sz="2400" dirty="0"/>
          </a:p>
          <a:p>
            <a:pPr algn="just"/>
            <a:r>
              <a:rPr lang="fr-CA" sz="2400" dirty="0"/>
              <a:t>Démocratie participative </a:t>
            </a:r>
          </a:p>
          <a:p>
            <a:pPr algn="just"/>
            <a:r>
              <a:rPr lang="it-IT" sz="2400" dirty="0"/>
              <a:t>https://</a:t>
            </a:r>
            <a:r>
              <a:rPr lang="it-IT" sz="2400" b="1" dirty="0"/>
              <a:t>www.participation-citoyenne.gouv.fr</a:t>
            </a:r>
            <a:r>
              <a:rPr lang="it-IT" sz="2400" dirty="0"/>
              <a:t>/trouver-une-concertation/24_consultation-citoyenne-sur-les-discriminations</a:t>
            </a:r>
          </a:p>
          <a:p>
            <a:pPr algn="just"/>
            <a:endParaRPr lang="fr-CA" sz="2400" dirty="0"/>
          </a:p>
        </p:txBody>
      </p:sp>
    </p:spTree>
    <p:extLst>
      <p:ext uri="{BB962C8B-B14F-4D97-AF65-F5344CB8AC3E}">
        <p14:creationId xmlns:p14="http://schemas.microsoft.com/office/powerpoint/2010/main" val="29880887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La </a:t>
            </a:r>
            <a:r>
              <a:rPr lang="it-IT" sz="2800" b="1" dirty="0" err="1"/>
              <a:t>participation</a:t>
            </a:r>
            <a:r>
              <a:rPr lang="it-IT" sz="2800" b="1" dirty="0"/>
              <a:t> </a:t>
            </a:r>
            <a:r>
              <a:rPr lang="it-IT" sz="2800" b="1" dirty="0" err="1"/>
              <a:t>citoyenne</a:t>
            </a:r>
            <a:r>
              <a:rPr lang="it-IT" sz="2800" b="1" dirty="0"/>
              <a:t> : </a:t>
            </a:r>
            <a:r>
              <a:rPr lang="it-IT" sz="2800" b="1" dirty="0" err="1"/>
              <a:t>qu'est</a:t>
            </a:r>
            <a:r>
              <a:rPr lang="it-IT" sz="2800" b="1" dirty="0"/>
              <a:t>-ce </a:t>
            </a:r>
            <a:r>
              <a:rPr lang="it-IT" sz="2800" b="1" dirty="0" err="1"/>
              <a:t>que</a:t>
            </a:r>
            <a:r>
              <a:rPr lang="it-IT" sz="2800" b="1" dirty="0"/>
              <a:t> c'est ? </a:t>
            </a:r>
            <a:br>
              <a:rPr lang="it-IT" sz="2800" b="1" dirty="0"/>
            </a:br>
            <a:endParaRPr lang="fr-CA" sz="2800" dirty="0"/>
          </a:p>
        </p:txBody>
      </p:sp>
      <p:sp>
        <p:nvSpPr>
          <p:cNvPr id="3" name="Segnaposto contenuto 2"/>
          <p:cNvSpPr>
            <a:spLocks noGrp="1"/>
          </p:cNvSpPr>
          <p:nvPr>
            <p:ph idx="1"/>
          </p:nvPr>
        </p:nvSpPr>
        <p:spPr/>
        <p:txBody>
          <a:bodyPr>
            <a:normAutofit/>
          </a:bodyPr>
          <a:lstStyle/>
          <a:p>
            <a:pPr algn="just"/>
            <a:r>
              <a:rPr lang="it-IT" sz="2400" dirty="0"/>
              <a:t>La </a:t>
            </a:r>
            <a:r>
              <a:rPr lang="it-IT" sz="2400" dirty="0" err="1"/>
              <a:t>participation</a:t>
            </a:r>
            <a:r>
              <a:rPr lang="it-IT" sz="2400" dirty="0"/>
              <a:t> </a:t>
            </a:r>
            <a:r>
              <a:rPr lang="it-IT" sz="2400" dirty="0" err="1"/>
              <a:t>citoyenne</a:t>
            </a:r>
            <a:r>
              <a:rPr lang="it-IT" sz="2400" dirty="0"/>
              <a:t> est une </a:t>
            </a:r>
            <a:r>
              <a:rPr lang="it-IT" sz="2400" dirty="0" err="1"/>
              <a:t>pratique</a:t>
            </a:r>
            <a:r>
              <a:rPr lang="it-IT" sz="2400" dirty="0"/>
              <a:t> </a:t>
            </a:r>
            <a:r>
              <a:rPr lang="it-IT" sz="2400" dirty="0" err="1"/>
              <a:t>démocratique</a:t>
            </a:r>
            <a:r>
              <a:rPr lang="it-IT" sz="2400" dirty="0"/>
              <a:t> qui consiste à </a:t>
            </a:r>
            <a:r>
              <a:rPr lang="it-IT" sz="2400" dirty="0" err="1"/>
              <a:t>associer</a:t>
            </a:r>
            <a:r>
              <a:rPr lang="it-IT" sz="2400" dirty="0"/>
              <a:t> </a:t>
            </a:r>
            <a:r>
              <a:rPr lang="it-IT" sz="2400" dirty="0" err="1"/>
              <a:t>les</a:t>
            </a:r>
            <a:r>
              <a:rPr lang="it-IT" sz="2400" dirty="0"/>
              <a:t> </a:t>
            </a:r>
            <a:r>
              <a:rPr lang="it-IT" sz="2400" dirty="0" err="1"/>
              <a:t>citoyens</a:t>
            </a:r>
            <a:r>
              <a:rPr lang="it-IT" sz="2400" dirty="0"/>
              <a:t> </a:t>
            </a:r>
            <a:r>
              <a:rPr lang="it-IT" sz="2400" dirty="0" err="1"/>
              <a:t>au</a:t>
            </a:r>
            <a:r>
              <a:rPr lang="it-IT" sz="2400" dirty="0"/>
              <a:t> </a:t>
            </a:r>
            <a:r>
              <a:rPr lang="it-IT" sz="2400" dirty="0" err="1"/>
              <a:t>processus</a:t>
            </a:r>
            <a:r>
              <a:rPr lang="it-IT" sz="2400" dirty="0"/>
              <a:t> de </a:t>
            </a:r>
            <a:r>
              <a:rPr lang="it-IT" sz="2400" dirty="0" err="1"/>
              <a:t>décision</a:t>
            </a:r>
            <a:r>
              <a:rPr lang="it-IT" sz="2400" dirty="0"/>
              <a:t> </a:t>
            </a:r>
            <a:r>
              <a:rPr lang="it-IT" sz="2400" dirty="0" err="1"/>
              <a:t>politique</a:t>
            </a:r>
            <a:r>
              <a:rPr lang="it-IT" sz="2400" dirty="0"/>
              <a:t>, en </a:t>
            </a:r>
            <a:r>
              <a:rPr lang="it-IT" sz="2400" dirty="0" err="1"/>
              <a:t>dehors</a:t>
            </a:r>
            <a:r>
              <a:rPr lang="it-IT" sz="2400" dirty="0"/>
              <a:t> </a:t>
            </a:r>
            <a:r>
              <a:rPr lang="it-IT" sz="2400" dirty="0" err="1"/>
              <a:t>des</a:t>
            </a:r>
            <a:r>
              <a:rPr lang="it-IT" sz="2400" dirty="0"/>
              <a:t> </a:t>
            </a:r>
            <a:r>
              <a:rPr lang="it-IT" sz="2400" dirty="0" err="1"/>
              <a:t>grands</a:t>
            </a:r>
            <a:r>
              <a:rPr lang="it-IT" sz="2400" dirty="0"/>
              <a:t> rendez-vous </a:t>
            </a:r>
            <a:r>
              <a:rPr lang="it-IT" sz="2400" dirty="0" err="1"/>
              <a:t>électoraux</a:t>
            </a:r>
            <a:r>
              <a:rPr lang="it-IT" sz="2400" dirty="0"/>
              <a:t>.</a:t>
            </a:r>
          </a:p>
          <a:p>
            <a:pPr algn="just"/>
            <a:r>
              <a:rPr lang="it-IT" sz="2400" dirty="0" err="1"/>
              <a:t>Les</a:t>
            </a:r>
            <a:r>
              <a:rPr lang="it-IT" sz="2400" dirty="0"/>
              <a:t> </a:t>
            </a:r>
            <a:r>
              <a:rPr lang="it-IT" sz="2400" dirty="0" err="1"/>
              <a:t>démarches</a:t>
            </a:r>
            <a:r>
              <a:rPr lang="it-IT" sz="2400" dirty="0"/>
              <a:t> </a:t>
            </a:r>
            <a:r>
              <a:rPr lang="it-IT" sz="2400" dirty="0" err="1"/>
              <a:t>participatives</a:t>
            </a:r>
            <a:r>
              <a:rPr lang="it-IT" sz="2400" dirty="0"/>
              <a:t> </a:t>
            </a:r>
            <a:r>
              <a:rPr lang="it-IT" sz="2400" dirty="0" err="1"/>
              <a:t>permettent</a:t>
            </a:r>
            <a:r>
              <a:rPr lang="it-IT" sz="2400" dirty="0"/>
              <a:t> à </a:t>
            </a:r>
            <a:r>
              <a:rPr lang="it-IT" sz="2400" dirty="0" err="1"/>
              <a:t>des</a:t>
            </a:r>
            <a:r>
              <a:rPr lang="it-IT" sz="2400" dirty="0"/>
              <a:t> </a:t>
            </a:r>
            <a:r>
              <a:rPr lang="it-IT" sz="2400" b="1" dirty="0" err="1"/>
              <a:t>citoyens</a:t>
            </a:r>
            <a:r>
              <a:rPr lang="it-IT" sz="2400" b="1" dirty="0"/>
              <a:t> non </a:t>
            </a:r>
            <a:r>
              <a:rPr lang="it-IT" sz="2400" b="1" dirty="0" err="1"/>
              <a:t>experts</a:t>
            </a:r>
            <a:r>
              <a:rPr lang="it-IT" sz="2400" b="1" dirty="0"/>
              <a:t> </a:t>
            </a:r>
            <a:r>
              <a:rPr lang="it-IT" sz="2400" dirty="0"/>
              <a:t>de </a:t>
            </a:r>
            <a:r>
              <a:rPr lang="it-IT" sz="2400" dirty="0" err="1"/>
              <a:t>donner</a:t>
            </a:r>
            <a:r>
              <a:rPr lang="it-IT" sz="2400" dirty="0"/>
              <a:t> un </a:t>
            </a:r>
            <a:r>
              <a:rPr lang="it-IT" sz="2400" dirty="0" err="1"/>
              <a:t>avis</a:t>
            </a:r>
            <a:r>
              <a:rPr lang="it-IT" sz="2400" dirty="0"/>
              <a:t> et de </a:t>
            </a:r>
            <a:r>
              <a:rPr lang="it-IT" sz="2400" dirty="0" err="1"/>
              <a:t>formuler</a:t>
            </a:r>
            <a:r>
              <a:rPr lang="it-IT" sz="2400" dirty="0"/>
              <a:t> </a:t>
            </a:r>
            <a:r>
              <a:rPr lang="it-IT" sz="2400" dirty="0" err="1"/>
              <a:t>des</a:t>
            </a:r>
            <a:r>
              <a:rPr lang="it-IT" sz="2400" dirty="0"/>
              <a:t> </a:t>
            </a:r>
            <a:r>
              <a:rPr lang="it-IT" sz="2400" dirty="0" err="1"/>
              <a:t>propositions</a:t>
            </a:r>
            <a:r>
              <a:rPr lang="it-IT" sz="2400" dirty="0"/>
              <a:t> </a:t>
            </a:r>
            <a:r>
              <a:rPr lang="it-IT" sz="2400" dirty="0" err="1"/>
              <a:t>sur</a:t>
            </a:r>
            <a:r>
              <a:rPr lang="it-IT" sz="2400" dirty="0"/>
              <a:t> </a:t>
            </a:r>
            <a:r>
              <a:rPr lang="it-IT" sz="2400" dirty="0" err="1"/>
              <a:t>des</a:t>
            </a:r>
            <a:r>
              <a:rPr lang="it-IT" sz="2400" dirty="0"/>
              <a:t> </a:t>
            </a:r>
            <a:r>
              <a:rPr lang="it-IT" sz="2400" b="1" dirty="0" err="1"/>
              <a:t>projets</a:t>
            </a:r>
            <a:r>
              <a:rPr lang="it-IT" sz="2400" b="1" dirty="0"/>
              <a:t> de </a:t>
            </a:r>
            <a:r>
              <a:rPr lang="it-IT" sz="2400" b="1" dirty="0" err="1"/>
              <a:t>réforme</a:t>
            </a:r>
            <a:r>
              <a:rPr lang="it-IT" sz="2400" b="1" dirty="0"/>
              <a:t>, </a:t>
            </a:r>
            <a:r>
              <a:rPr lang="it-IT" sz="2400" dirty="0" err="1"/>
              <a:t>des</a:t>
            </a:r>
            <a:r>
              <a:rPr lang="it-IT" sz="2400" dirty="0"/>
              <a:t> </a:t>
            </a:r>
            <a:r>
              <a:rPr lang="it-IT" sz="2400" dirty="0" err="1"/>
              <a:t>politiques</a:t>
            </a:r>
            <a:r>
              <a:rPr lang="it-IT" sz="2400" dirty="0"/>
              <a:t> </a:t>
            </a:r>
            <a:r>
              <a:rPr lang="it-IT" sz="2400" dirty="0" err="1"/>
              <a:t>publiques</a:t>
            </a:r>
            <a:r>
              <a:rPr lang="it-IT" sz="2400" dirty="0"/>
              <a:t> </a:t>
            </a:r>
            <a:r>
              <a:rPr lang="it-IT" sz="2400" dirty="0" err="1"/>
              <a:t>ou</a:t>
            </a:r>
            <a:r>
              <a:rPr lang="it-IT" sz="2400" dirty="0"/>
              <a:t> </a:t>
            </a:r>
            <a:r>
              <a:rPr lang="it-IT" sz="2400" dirty="0" err="1"/>
              <a:t>encore</a:t>
            </a:r>
            <a:r>
              <a:rPr lang="it-IT" sz="2400" dirty="0"/>
              <a:t> </a:t>
            </a:r>
            <a:r>
              <a:rPr lang="it-IT" sz="2400" dirty="0" err="1"/>
              <a:t>des</a:t>
            </a:r>
            <a:r>
              <a:rPr lang="it-IT" sz="2400" dirty="0"/>
              <a:t> </a:t>
            </a:r>
            <a:r>
              <a:rPr lang="it-IT" sz="2400" dirty="0" err="1"/>
              <a:t>sujets</a:t>
            </a:r>
            <a:r>
              <a:rPr lang="it-IT" sz="2400" dirty="0"/>
              <a:t> de controverse qui </a:t>
            </a:r>
            <a:r>
              <a:rPr lang="it-IT" sz="2400" dirty="0" err="1"/>
              <a:t>appellent</a:t>
            </a:r>
            <a:r>
              <a:rPr lang="it-IT" sz="2400" dirty="0"/>
              <a:t> </a:t>
            </a:r>
            <a:r>
              <a:rPr lang="it-IT" sz="2400" b="1" dirty="0"/>
              <a:t>la </a:t>
            </a:r>
            <a:r>
              <a:rPr lang="it-IT" sz="2400" b="1" dirty="0" err="1"/>
              <a:t>construction</a:t>
            </a:r>
            <a:r>
              <a:rPr lang="it-IT" sz="2400" b="1" dirty="0"/>
              <a:t> d’un </a:t>
            </a:r>
            <a:r>
              <a:rPr lang="it-IT" sz="2400" b="1" dirty="0" err="1"/>
              <a:t>consensus</a:t>
            </a:r>
            <a:r>
              <a:rPr lang="it-IT" sz="2400" b="1" dirty="0"/>
              <a:t>. </a:t>
            </a:r>
            <a:r>
              <a:rPr lang="it-IT" sz="2400" dirty="0" err="1"/>
              <a:t>Elles</a:t>
            </a:r>
            <a:r>
              <a:rPr lang="it-IT" sz="2400" dirty="0"/>
              <a:t> </a:t>
            </a:r>
            <a:r>
              <a:rPr lang="it-IT" sz="2400" dirty="0" err="1"/>
              <a:t>sont</a:t>
            </a:r>
            <a:r>
              <a:rPr lang="it-IT" sz="2400" dirty="0"/>
              <a:t> un </a:t>
            </a:r>
            <a:r>
              <a:rPr lang="it-IT" sz="2400" dirty="0" err="1"/>
              <a:t>moyen</a:t>
            </a:r>
            <a:r>
              <a:rPr lang="it-IT" sz="2400" dirty="0"/>
              <a:t> d’</a:t>
            </a:r>
            <a:r>
              <a:rPr lang="it-IT" sz="2400" dirty="0" err="1"/>
              <a:t>impliquer</a:t>
            </a:r>
            <a:r>
              <a:rPr lang="it-IT" sz="2400" dirty="0"/>
              <a:t> </a:t>
            </a:r>
            <a:r>
              <a:rPr lang="it-IT" sz="2400" dirty="0" err="1"/>
              <a:t>les</a:t>
            </a:r>
            <a:r>
              <a:rPr lang="it-IT" sz="2400" dirty="0"/>
              <a:t> </a:t>
            </a:r>
            <a:r>
              <a:rPr lang="it-IT" sz="2400" dirty="0" err="1"/>
              <a:t>citoyens</a:t>
            </a:r>
            <a:r>
              <a:rPr lang="it-IT" sz="2400" dirty="0"/>
              <a:t> </a:t>
            </a:r>
            <a:r>
              <a:rPr lang="it-IT" sz="2400" dirty="0" err="1"/>
              <a:t>dans</a:t>
            </a:r>
            <a:r>
              <a:rPr lang="it-IT" sz="2400" dirty="0"/>
              <a:t> la </a:t>
            </a:r>
            <a:r>
              <a:rPr lang="it-IT" sz="2400" dirty="0" err="1"/>
              <a:t>construction</a:t>
            </a:r>
            <a:r>
              <a:rPr lang="it-IT" sz="2400" dirty="0"/>
              <a:t> </a:t>
            </a:r>
            <a:r>
              <a:rPr lang="it-IT" sz="2400" dirty="0" err="1"/>
              <a:t>des</a:t>
            </a:r>
            <a:r>
              <a:rPr lang="it-IT" sz="2400" dirty="0"/>
              <a:t> </a:t>
            </a:r>
            <a:r>
              <a:rPr lang="it-IT" sz="2400" dirty="0" err="1"/>
              <a:t>politiques</a:t>
            </a:r>
            <a:r>
              <a:rPr lang="it-IT" sz="2400" dirty="0"/>
              <a:t> </a:t>
            </a:r>
            <a:r>
              <a:rPr lang="it-IT" sz="2400" dirty="0" err="1"/>
              <a:t>publiques</a:t>
            </a:r>
            <a:r>
              <a:rPr lang="it-IT" sz="2400" dirty="0"/>
              <a:t>, en </a:t>
            </a:r>
            <a:r>
              <a:rPr lang="it-IT" sz="2400" dirty="0" err="1"/>
              <a:t>tenant</a:t>
            </a:r>
            <a:r>
              <a:rPr lang="it-IT" sz="2400" dirty="0"/>
              <a:t> </a:t>
            </a:r>
            <a:r>
              <a:rPr lang="it-IT" sz="2400" dirty="0" err="1"/>
              <a:t>compte</a:t>
            </a:r>
            <a:r>
              <a:rPr lang="it-IT" sz="2400" dirty="0"/>
              <a:t> de la </a:t>
            </a:r>
            <a:r>
              <a:rPr lang="it-IT" sz="2400" dirty="0" err="1"/>
              <a:t>diversité</a:t>
            </a:r>
            <a:r>
              <a:rPr lang="it-IT" sz="2400" dirty="0"/>
              <a:t> de </a:t>
            </a:r>
            <a:r>
              <a:rPr lang="it-IT" sz="2400" dirty="0" err="1"/>
              <a:t>leurs</a:t>
            </a:r>
            <a:r>
              <a:rPr lang="it-IT" sz="2400" dirty="0"/>
              <a:t> </a:t>
            </a:r>
            <a:r>
              <a:rPr lang="it-IT" sz="2400" dirty="0" err="1"/>
              <a:t>opinions</a:t>
            </a:r>
            <a:r>
              <a:rPr lang="it-IT" sz="2400" dirty="0"/>
              <a:t> et de </a:t>
            </a:r>
            <a:r>
              <a:rPr lang="it-IT" sz="2400" dirty="0" err="1"/>
              <a:t>leurs</a:t>
            </a:r>
            <a:r>
              <a:rPr lang="it-IT" sz="2400" dirty="0"/>
              <a:t> </a:t>
            </a:r>
            <a:r>
              <a:rPr lang="it-IT" sz="2400" dirty="0" err="1"/>
              <a:t>attentes</a:t>
            </a:r>
            <a:r>
              <a:rPr lang="it-IT" sz="2400" dirty="0"/>
              <a:t>. </a:t>
            </a:r>
          </a:p>
          <a:p>
            <a:pPr algn="just"/>
            <a:r>
              <a:rPr lang="it-IT" sz="2400" dirty="0" err="1">
                <a:hlinkClick r:id="rId2"/>
              </a:rPr>
              <a:t>https</a:t>
            </a:r>
            <a:r>
              <a:rPr lang="it-IT" sz="2400" dirty="0">
                <a:hlinkClick r:id="rId2"/>
              </a:rPr>
              <a:t>://</a:t>
            </a:r>
            <a:r>
              <a:rPr lang="it-IT" sz="2400" dirty="0" err="1">
                <a:hlinkClick r:id="rId2"/>
              </a:rPr>
              <a:t>www.participation-citoyenne.gouv.fr</a:t>
            </a:r>
            <a:r>
              <a:rPr lang="it-IT" sz="2400" dirty="0">
                <a:hlinkClick r:id="rId2"/>
              </a:rPr>
              <a:t>/</a:t>
            </a:r>
            <a:r>
              <a:rPr lang="it-IT" sz="2400" dirty="0" err="1">
                <a:hlinkClick r:id="rId2"/>
              </a:rPr>
              <a:t>comprendre</a:t>
            </a:r>
            <a:r>
              <a:rPr lang="it-IT" sz="2400" dirty="0">
                <a:hlinkClick r:id="rId2"/>
              </a:rPr>
              <a:t>/la-</a:t>
            </a:r>
            <a:r>
              <a:rPr lang="it-IT" sz="2400" dirty="0" err="1">
                <a:hlinkClick r:id="rId2"/>
              </a:rPr>
              <a:t>participation</a:t>
            </a:r>
            <a:r>
              <a:rPr lang="it-IT" sz="2400" dirty="0">
                <a:hlinkClick r:id="rId2"/>
              </a:rPr>
              <a:t>-</a:t>
            </a:r>
            <a:r>
              <a:rPr lang="it-IT" sz="2400" dirty="0" err="1">
                <a:hlinkClick r:id="rId2"/>
              </a:rPr>
              <a:t>citoyenne</a:t>
            </a:r>
            <a:r>
              <a:rPr lang="it-IT" sz="2400" dirty="0">
                <a:hlinkClick r:id="rId2"/>
              </a:rPr>
              <a:t>-</a:t>
            </a:r>
            <a:r>
              <a:rPr lang="it-IT" sz="2400" dirty="0" err="1">
                <a:hlinkClick r:id="rId2"/>
              </a:rPr>
              <a:t>quest</a:t>
            </a:r>
            <a:r>
              <a:rPr lang="it-IT" sz="2400" dirty="0">
                <a:hlinkClick r:id="rId2"/>
              </a:rPr>
              <a:t>-ce-</a:t>
            </a:r>
            <a:r>
              <a:rPr lang="it-IT" sz="2400" dirty="0" err="1">
                <a:hlinkClick r:id="rId2"/>
              </a:rPr>
              <a:t>que</a:t>
            </a:r>
            <a:r>
              <a:rPr lang="it-IT" sz="2400" dirty="0">
                <a:hlinkClick r:id="rId2"/>
              </a:rPr>
              <a:t>-</a:t>
            </a:r>
            <a:r>
              <a:rPr lang="it-IT" sz="2400" dirty="0" err="1">
                <a:hlinkClick r:id="rId2"/>
              </a:rPr>
              <a:t>cest</a:t>
            </a:r>
            <a:endParaRPr lang="it-IT" sz="2400" dirty="0"/>
          </a:p>
          <a:p>
            <a:endParaRPr lang="it-IT" sz="2400" dirty="0"/>
          </a:p>
          <a:p>
            <a:endParaRPr lang="fr-CA" sz="2400" dirty="0"/>
          </a:p>
        </p:txBody>
      </p:sp>
    </p:spTree>
    <p:extLst>
      <p:ext uri="{BB962C8B-B14F-4D97-AF65-F5344CB8AC3E}">
        <p14:creationId xmlns:p14="http://schemas.microsoft.com/office/powerpoint/2010/main" val="37625823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La </a:t>
            </a:r>
            <a:r>
              <a:rPr lang="it-IT" sz="2800" b="1" dirty="0" err="1"/>
              <a:t>participation</a:t>
            </a:r>
            <a:r>
              <a:rPr lang="it-IT" sz="2800" b="1" dirty="0"/>
              <a:t> </a:t>
            </a:r>
            <a:r>
              <a:rPr lang="it-IT" sz="2800" b="1" dirty="0" err="1"/>
              <a:t>citoyenne</a:t>
            </a:r>
            <a:r>
              <a:rPr lang="it-IT" sz="2800" b="1" dirty="0"/>
              <a:t> : </a:t>
            </a:r>
            <a:r>
              <a:rPr lang="it-IT" sz="2800" b="1" dirty="0" err="1"/>
              <a:t>qu'est</a:t>
            </a:r>
            <a:r>
              <a:rPr lang="it-IT" sz="2800" b="1" dirty="0"/>
              <a:t>-ce </a:t>
            </a:r>
            <a:r>
              <a:rPr lang="it-IT" sz="2800" b="1" dirty="0" err="1"/>
              <a:t>que</a:t>
            </a:r>
            <a:r>
              <a:rPr lang="it-IT" sz="2800" b="1" dirty="0"/>
              <a:t> c'est ? </a:t>
            </a:r>
            <a:br>
              <a:rPr lang="it-IT" sz="2800" b="1" dirty="0"/>
            </a:br>
            <a:endParaRPr lang="fr-CA" sz="2800" dirty="0"/>
          </a:p>
        </p:txBody>
      </p:sp>
      <p:sp>
        <p:nvSpPr>
          <p:cNvPr id="3" name="Segnaposto contenuto 2"/>
          <p:cNvSpPr>
            <a:spLocks noGrp="1"/>
          </p:cNvSpPr>
          <p:nvPr>
            <p:ph idx="1"/>
          </p:nvPr>
        </p:nvSpPr>
        <p:spPr/>
        <p:txBody>
          <a:bodyPr>
            <a:normAutofit/>
          </a:bodyPr>
          <a:lstStyle/>
          <a:p>
            <a:pPr algn="just"/>
            <a:r>
              <a:rPr lang="it-IT" sz="2400" dirty="0" err="1"/>
              <a:t>Les</a:t>
            </a:r>
            <a:r>
              <a:rPr lang="it-IT" sz="2400" dirty="0"/>
              <a:t> </a:t>
            </a:r>
            <a:r>
              <a:rPr lang="it-IT" sz="2400" dirty="0" err="1"/>
              <a:t>concertations</a:t>
            </a:r>
            <a:r>
              <a:rPr lang="it-IT" sz="2400" dirty="0"/>
              <a:t> </a:t>
            </a:r>
            <a:r>
              <a:rPr lang="it-IT" sz="2400" dirty="0" err="1"/>
              <a:t>citoyennes</a:t>
            </a:r>
            <a:r>
              <a:rPr lang="it-IT" sz="2400" dirty="0"/>
              <a:t> </a:t>
            </a:r>
            <a:r>
              <a:rPr lang="it-IT" sz="2400" dirty="0" err="1"/>
              <a:t>peuvent</a:t>
            </a:r>
            <a:r>
              <a:rPr lang="it-IT" sz="2400" dirty="0"/>
              <a:t> </a:t>
            </a:r>
            <a:r>
              <a:rPr lang="it-IT" sz="2400" dirty="0" err="1"/>
              <a:t>prendre</a:t>
            </a:r>
            <a:r>
              <a:rPr lang="it-IT" sz="2400" dirty="0"/>
              <a:t> </a:t>
            </a:r>
            <a:r>
              <a:rPr lang="it-IT" sz="2400" dirty="0" err="1"/>
              <a:t>plusieurs</a:t>
            </a:r>
            <a:r>
              <a:rPr lang="it-IT" sz="2400" dirty="0"/>
              <a:t> </a:t>
            </a:r>
            <a:r>
              <a:rPr lang="it-IT" sz="2400" dirty="0" err="1"/>
              <a:t>formes</a:t>
            </a:r>
            <a:r>
              <a:rPr lang="it-IT" sz="2400" dirty="0"/>
              <a:t>, en </a:t>
            </a:r>
            <a:r>
              <a:rPr lang="it-IT" sz="2400" dirty="0" err="1"/>
              <a:t>fonction</a:t>
            </a:r>
            <a:r>
              <a:rPr lang="it-IT" sz="2400" dirty="0"/>
              <a:t> </a:t>
            </a:r>
            <a:r>
              <a:rPr lang="it-IT" sz="2400" dirty="0" err="1"/>
              <a:t>du</a:t>
            </a:r>
            <a:r>
              <a:rPr lang="it-IT" sz="2400" dirty="0"/>
              <a:t> </a:t>
            </a:r>
            <a:r>
              <a:rPr lang="it-IT" sz="2400" dirty="0" err="1"/>
              <a:t>sujet</a:t>
            </a:r>
            <a:r>
              <a:rPr lang="it-IT" sz="2400" dirty="0"/>
              <a:t> </a:t>
            </a:r>
            <a:r>
              <a:rPr lang="it-IT" sz="2400" dirty="0" err="1"/>
              <a:t>abordé</a:t>
            </a:r>
            <a:r>
              <a:rPr lang="it-IT" sz="2400" dirty="0"/>
              <a:t> : une </a:t>
            </a:r>
            <a:r>
              <a:rPr lang="it-IT" sz="2400" dirty="0" err="1"/>
              <a:t>consultation</a:t>
            </a:r>
            <a:r>
              <a:rPr lang="it-IT" sz="2400" dirty="0"/>
              <a:t> en </a:t>
            </a:r>
            <a:r>
              <a:rPr lang="it-IT" sz="2400" dirty="0" err="1"/>
              <a:t>ligne</a:t>
            </a:r>
            <a:r>
              <a:rPr lang="it-IT" sz="2400" dirty="0"/>
              <a:t>, un atelier </a:t>
            </a:r>
            <a:r>
              <a:rPr lang="it-IT" sz="2400" dirty="0" err="1"/>
              <a:t>thématique</a:t>
            </a:r>
            <a:r>
              <a:rPr lang="it-IT" sz="2400" dirty="0"/>
              <a:t>, une </a:t>
            </a:r>
            <a:r>
              <a:rPr lang="it-IT" sz="2400" dirty="0" err="1"/>
              <a:t>conférence</a:t>
            </a:r>
            <a:r>
              <a:rPr lang="it-IT" sz="2400" dirty="0"/>
              <a:t> de </a:t>
            </a:r>
            <a:r>
              <a:rPr lang="it-IT" sz="2400" dirty="0" err="1"/>
              <a:t>citoyens</a:t>
            </a:r>
            <a:r>
              <a:rPr lang="it-IT" sz="2400" dirty="0"/>
              <a:t>… </a:t>
            </a:r>
            <a:r>
              <a:rPr lang="it-IT" sz="2400" dirty="0" err="1"/>
              <a:t>ou</a:t>
            </a:r>
            <a:r>
              <a:rPr lang="it-IT" sz="2400" dirty="0"/>
              <a:t> une </a:t>
            </a:r>
            <a:r>
              <a:rPr lang="it-IT" sz="2400" dirty="0" err="1"/>
              <a:t>combinaison</a:t>
            </a:r>
            <a:r>
              <a:rPr lang="it-IT" sz="2400" dirty="0"/>
              <a:t> de </a:t>
            </a:r>
            <a:r>
              <a:rPr lang="it-IT" sz="2400" dirty="0" err="1"/>
              <a:t>ces</a:t>
            </a:r>
            <a:r>
              <a:rPr lang="it-IT" sz="2400" dirty="0"/>
              <a:t> </a:t>
            </a:r>
            <a:r>
              <a:rPr lang="it-IT" sz="2400" dirty="0" err="1"/>
              <a:t>modalités</a:t>
            </a:r>
            <a:r>
              <a:rPr lang="it-IT" sz="2400" dirty="0"/>
              <a:t>.</a:t>
            </a:r>
          </a:p>
          <a:p>
            <a:pPr algn="just"/>
            <a:r>
              <a:rPr lang="it-IT" sz="2400" dirty="0" err="1"/>
              <a:t>Chaque</a:t>
            </a:r>
            <a:r>
              <a:rPr lang="it-IT" sz="2400" dirty="0"/>
              <a:t> </a:t>
            </a:r>
            <a:r>
              <a:rPr lang="it-IT" sz="2400" dirty="0" err="1"/>
              <a:t>citoyen</a:t>
            </a:r>
            <a:r>
              <a:rPr lang="it-IT" sz="2400" dirty="0"/>
              <a:t> est concerné par </a:t>
            </a:r>
            <a:r>
              <a:rPr lang="it-IT" sz="2400" dirty="0" err="1"/>
              <a:t>les</a:t>
            </a:r>
            <a:r>
              <a:rPr lang="it-IT" sz="2400" dirty="0"/>
              <a:t> </a:t>
            </a:r>
            <a:r>
              <a:rPr lang="it-IT" sz="2400" dirty="0" err="1"/>
              <a:t>politiques</a:t>
            </a:r>
            <a:r>
              <a:rPr lang="it-IT" sz="2400" dirty="0"/>
              <a:t> </a:t>
            </a:r>
            <a:r>
              <a:rPr lang="it-IT" sz="2400" dirty="0" err="1"/>
              <a:t>publiques</a:t>
            </a:r>
            <a:r>
              <a:rPr lang="it-IT" sz="2400" dirty="0"/>
              <a:t>, </a:t>
            </a:r>
            <a:r>
              <a:rPr lang="it-IT" sz="2400" dirty="0" err="1"/>
              <a:t>qu’elles</a:t>
            </a:r>
            <a:r>
              <a:rPr lang="it-IT" sz="2400" dirty="0"/>
              <a:t> </a:t>
            </a:r>
            <a:r>
              <a:rPr lang="it-IT" sz="2400" dirty="0" err="1"/>
              <a:t>portent</a:t>
            </a:r>
            <a:r>
              <a:rPr lang="it-IT" sz="2400" dirty="0"/>
              <a:t> </a:t>
            </a:r>
            <a:r>
              <a:rPr lang="it-IT" sz="2400" dirty="0" err="1"/>
              <a:t>sur</a:t>
            </a:r>
            <a:r>
              <a:rPr lang="it-IT" sz="2400" dirty="0"/>
              <a:t> la </a:t>
            </a:r>
            <a:r>
              <a:rPr lang="it-IT" sz="2400" dirty="0" err="1"/>
              <a:t>santé</a:t>
            </a:r>
            <a:r>
              <a:rPr lang="it-IT" sz="2400" dirty="0"/>
              <a:t>, la </a:t>
            </a:r>
            <a:r>
              <a:rPr lang="it-IT" sz="2400" dirty="0" err="1"/>
              <a:t>sécurité</a:t>
            </a:r>
            <a:r>
              <a:rPr lang="it-IT" sz="2400" dirty="0"/>
              <a:t>, l’</a:t>
            </a:r>
            <a:r>
              <a:rPr lang="it-IT" sz="2400" dirty="0" err="1"/>
              <a:t>éducation</a:t>
            </a:r>
            <a:r>
              <a:rPr lang="it-IT" sz="2400" dirty="0"/>
              <a:t>, le </a:t>
            </a:r>
            <a:r>
              <a:rPr lang="it-IT" sz="2400" dirty="0" err="1"/>
              <a:t>travail</a:t>
            </a:r>
            <a:r>
              <a:rPr lang="it-IT" sz="2400" dirty="0"/>
              <a:t>, l’</a:t>
            </a:r>
            <a:r>
              <a:rPr lang="it-IT" sz="2400" dirty="0" err="1"/>
              <a:t>alimentation</a:t>
            </a:r>
            <a:r>
              <a:rPr lang="it-IT" sz="2400" dirty="0"/>
              <a:t>…</a:t>
            </a:r>
            <a:r>
              <a:rPr lang="it-IT" sz="2400" dirty="0" err="1"/>
              <a:t>ou</a:t>
            </a:r>
            <a:r>
              <a:rPr lang="it-IT" sz="2400" dirty="0"/>
              <a:t> tout </a:t>
            </a:r>
            <a:r>
              <a:rPr lang="it-IT" sz="2400" dirty="0" err="1"/>
              <a:t>autre</a:t>
            </a:r>
            <a:r>
              <a:rPr lang="it-IT" sz="2400" dirty="0"/>
              <a:t> </a:t>
            </a:r>
            <a:r>
              <a:rPr lang="it-IT" sz="2400" dirty="0" err="1"/>
              <a:t>sujet</a:t>
            </a:r>
            <a:r>
              <a:rPr lang="it-IT" sz="2400" dirty="0"/>
              <a:t> </a:t>
            </a:r>
            <a:r>
              <a:rPr lang="it-IT" sz="2400" dirty="0" err="1"/>
              <a:t>ayant</a:t>
            </a:r>
            <a:r>
              <a:rPr lang="it-IT" sz="2400" dirty="0"/>
              <a:t> </a:t>
            </a:r>
            <a:r>
              <a:rPr lang="it-IT" sz="2400" b="1" dirty="0"/>
              <a:t>un impact </a:t>
            </a:r>
            <a:r>
              <a:rPr lang="it-IT" sz="2400" b="1" dirty="0" err="1"/>
              <a:t>dans</a:t>
            </a:r>
            <a:r>
              <a:rPr lang="it-IT" sz="2400" b="1" dirty="0"/>
              <a:t> sa vie </a:t>
            </a:r>
            <a:r>
              <a:rPr lang="it-IT" sz="2400" b="1" dirty="0" err="1"/>
              <a:t>quotidienne</a:t>
            </a:r>
            <a:r>
              <a:rPr lang="it-IT" sz="2400" b="1" dirty="0"/>
              <a:t>. Sans </a:t>
            </a:r>
            <a:r>
              <a:rPr lang="it-IT" sz="2400" b="1" dirty="0" err="1"/>
              <a:t>être</a:t>
            </a:r>
            <a:r>
              <a:rPr lang="it-IT" sz="2400" b="1" dirty="0"/>
              <a:t> </a:t>
            </a:r>
            <a:r>
              <a:rPr lang="it-IT" sz="2400" b="1" dirty="0" err="1"/>
              <a:t>spécialiste</a:t>
            </a:r>
            <a:r>
              <a:rPr lang="it-IT" sz="2400" b="1" dirty="0"/>
              <a:t> </a:t>
            </a:r>
            <a:r>
              <a:rPr lang="it-IT" sz="2400" dirty="0" err="1"/>
              <a:t>des</a:t>
            </a:r>
            <a:r>
              <a:rPr lang="it-IT" sz="2400" dirty="0"/>
              <a:t> </a:t>
            </a:r>
            <a:r>
              <a:rPr lang="it-IT" sz="2400" dirty="0" err="1"/>
              <a:t>questions</a:t>
            </a:r>
            <a:r>
              <a:rPr lang="it-IT" sz="2400" dirty="0"/>
              <a:t> en </a:t>
            </a:r>
            <a:r>
              <a:rPr lang="it-IT" sz="2400" dirty="0" err="1"/>
              <a:t>débat</a:t>
            </a:r>
            <a:r>
              <a:rPr lang="it-IT" sz="2400" dirty="0"/>
              <a:t>, </a:t>
            </a:r>
            <a:r>
              <a:rPr lang="it-IT" sz="2400" dirty="0" err="1"/>
              <a:t>chacun</a:t>
            </a:r>
            <a:r>
              <a:rPr lang="it-IT" sz="2400" dirty="0"/>
              <a:t> </a:t>
            </a:r>
            <a:r>
              <a:rPr lang="it-IT" sz="2400" dirty="0" err="1"/>
              <a:t>peut</a:t>
            </a:r>
            <a:r>
              <a:rPr lang="it-IT" sz="2400" dirty="0"/>
              <a:t> </a:t>
            </a:r>
            <a:r>
              <a:rPr lang="it-IT" sz="2400" dirty="0" err="1"/>
              <a:t>expliquer</a:t>
            </a:r>
            <a:r>
              <a:rPr lang="it-IT" sz="2400" dirty="0"/>
              <a:t> ce qui lui </a:t>
            </a:r>
            <a:r>
              <a:rPr lang="it-IT" sz="2400" dirty="0" err="1"/>
              <a:t>semble</a:t>
            </a:r>
            <a:r>
              <a:rPr lang="it-IT" sz="2400" dirty="0"/>
              <a:t> nécessaire </a:t>
            </a:r>
            <a:r>
              <a:rPr lang="it-IT" sz="2400" dirty="0" err="1"/>
              <a:t>ou</a:t>
            </a:r>
            <a:r>
              <a:rPr lang="it-IT" sz="2400" dirty="0"/>
              <a:t> </a:t>
            </a:r>
            <a:r>
              <a:rPr lang="it-IT" sz="2400" dirty="0" err="1"/>
              <a:t>souhaitable</a:t>
            </a:r>
            <a:r>
              <a:rPr lang="it-IT" sz="2400" dirty="0"/>
              <a:t>. </a:t>
            </a:r>
            <a:r>
              <a:rPr lang="it-IT" sz="2400" dirty="0" err="1"/>
              <a:t>Grâce</a:t>
            </a:r>
            <a:r>
              <a:rPr lang="it-IT" sz="2400" dirty="0"/>
              <a:t> </a:t>
            </a:r>
            <a:r>
              <a:rPr lang="it-IT" sz="2400" dirty="0" err="1"/>
              <a:t>aux</a:t>
            </a:r>
            <a:r>
              <a:rPr lang="it-IT" sz="2400" dirty="0"/>
              <a:t> </a:t>
            </a:r>
            <a:r>
              <a:rPr lang="it-IT" sz="2400" dirty="0" err="1"/>
              <a:t>informations</a:t>
            </a:r>
            <a:r>
              <a:rPr lang="it-IT" sz="2400" dirty="0"/>
              <a:t> </a:t>
            </a:r>
            <a:r>
              <a:rPr lang="it-IT" sz="2400" dirty="0" err="1"/>
              <a:t>mises</a:t>
            </a:r>
            <a:r>
              <a:rPr lang="it-IT" sz="2400" dirty="0"/>
              <a:t> à </a:t>
            </a:r>
            <a:r>
              <a:rPr lang="it-IT" sz="2400" dirty="0" err="1"/>
              <a:t>disposition</a:t>
            </a:r>
            <a:r>
              <a:rPr lang="it-IT" sz="2400" dirty="0"/>
              <a:t> </a:t>
            </a:r>
            <a:r>
              <a:rPr lang="it-IT" sz="2400" dirty="0" err="1"/>
              <a:t>ou</a:t>
            </a:r>
            <a:r>
              <a:rPr lang="it-IT" sz="2400" dirty="0"/>
              <a:t> </a:t>
            </a:r>
            <a:r>
              <a:rPr lang="it-IT" sz="2400" b="1" dirty="0" err="1"/>
              <a:t>avec</a:t>
            </a:r>
            <a:r>
              <a:rPr lang="it-IT" sz="2400" b="1" dirty="0"/>
              <a:t> l’</a:t>
            </a:r>
            <a:r>
              <a:rPr lang="it-IT" sz="2400" b="1" dirty="0" err="1"/>
              <a:t>appui</a:t>
            </a:r>
            <a:r>
              <a:rPr lang="it-IT" sz="2400" b="1" dirty="0"/>
              <a:t> d’</a:t>
            </a:r>
            <a:r>
              <a:rPr lang="it-IT" sz="2400" b="1" dirty="0" err="1"/>
              <a:t>experts</a:t>
            </a:r>
            <a:r>
              <a:rPr lang="it-IT" sz="2400" dirty="0"/>
              <a:t>, </a:t>
            </a:r>
            <a:r>
              <a:rPr lang="it-IT" sz="2400" dirty="0" err="1"/>
              <a:t>chacun</a:t>
            </a:r>
            <a:r>
              <a:rPr lang="it-IT" sz="2400" dirty="0"/>
              <a:t> </a:t>
            </a:r>
            <a:r>
              <a:rPr lang="it-IT" sz="2400" dirty="0" err="1"/>
              <a:t>peut</a:t>
            </a:r>
            <a:r>
              <a:rPr lang="it-IT" sz="2400" dirty="0"/>
              <a:t> </a:t>
            </a:r>
            <a:r>
              <a:rPr lang="it-IT" sz="2400" b="1" dirty="0" err="1"/>
              <a:t>proposer</a:t>
            </a:r>
            <a:r>
              <a:rPr lang="it-IT" sz="2400" b="1" dirty="0"/>
              <a:t> </a:t>
            </a:r>
            <a:r>
              <a:rPr lang="it-IT" sz="2400" b="1" dirty="0" err="1"/>
              <a:t>des</a:t>
            </a:r>
            <a:r>
              <a:rPr lang="it-IT" sz="2400" b="1" dirty="0"/>
              <a:t> </a:t>
            </a:r>
            <a:r>
              <a:rPr lang="it-IT" sz="2400" b="1" dirty="0" err="1"/>
              <a:t>solutions</a:t>
            </a:r>
            <a:r>
              <a:rPr lang="it-IT" sz="2400" b="1" dirty="0"/>
              <a:t> </a:t>
            </a:r>
            <a:r>
              <a:rPr lang="it-IT" sz="2400" b="1" dirty="0" err="1"/>
              <a:t>nouvelles</a:t>
            </a:r>
            <a:r>
              <a:rPr lang="it-IT" sz="2400" b="1" dirty="0"/>
              <a:t> </a:t>
            </a:r>
            <a:r>
              <a:rPr lang="it-IT" sz="2400" b="1" dirty="0" err="1"/>
              <a:t>ou</a:t>
            </a:r>
            <a:r>
              <a:rPr lang="it-IT" sz="2400" b="1" dirty="0"/>
              <a:t> </a:t>
            </a:r>
            <a:r>
              <a:rPr lang="it-IT" sz="2400" b="1" dirty="0" err="1"/>
              <a:t>suggérer</a:t>
            </a:r>
            <a:r>
              <a:rPr lang="it-IT" sz="2400" b="1" dirty="0"/>
              <a:t> </a:t>
            </a:r>
            <a:r>
              <a:rPr lang="it-IT" sz="2400" b="1" dirty="0" err="1"/>
              <a:t>des</a:t>
            </a:r>
            <a:r>
              <a:rPr lang="it-IT" sz="2400" b="1" dirty="0"/>
              <a:t> </a:t>
            </a:r>
            <a:r>
              <a:rPr lang="it-IT" sz="2400" b="1" dirty="0" err="1"/>
              <a:t>changements</a:t>
            </a:r>
            <a:r>
              <a:rPr lang="it-IT" sz="2400" b="1" dirty="0"/>
              <a:t>. </a:t>
            </a:r>
            <a:endParaRPr lang="fr-CA" sz="2400" b="1" dirty="0"/>
          </a:p>
        </p:txBody>
      </p:sp>
    </p:spTree>
    <p:extLst>
      <p:ext uri="{BB962C8B-B14F-4D97-AF65-F5344CB8AC3E}">
        <p14:creationId xmlns:p14="http://schemas.microsoft.com/office/powerpoint/2010/main" val="13886871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Conventions</a:t>
            </a:r>
            <a:r>
              <a:rPr lang="it-IT" sz="2800" dirty="0"/>
              <a:t> </a:t>
            </a:r>
            <a:r>
              <a:rPr lang="it-IT" sz="2800" dirty="0" err="1"/>
              <a:t>citoyennes</a:t>
            </a:r>
            <a:r>
              <a:rPr lang="it-IT" sz="2800" dirty="0"/>
              <a:t> en France </a:t>
            </a:r>
            <a:endParaRPr lang="fr-CA" sz="2800" dirty="0"/>
          </a:p>
        </p:txBody>
      </p:sp>
      <p:sp>
        <p:nvSpPr>
          <p:cNvPr id="3" name="Segnaposto contenuto 2"/>
          <p:cNvSpPr>
            <a:spLocks noGrp="1"/>
          </p:cNvSpPr>
          <p:nvPr>
            <p:ph idx="1"/>
          </p:nvPr>
        </p:nvSpPr>
        <p:spPr/>
        <p:txBody>
          <a:bodyPr>
            <a:normAutofit/>
          </a:bodyPr>
          <a:lstStyle/>
          <a:p>
            <a:r>
              <a:rPr lang="it-IT" sz="2400" dirty="0"/>
              <a:t>Convention </a:t>
            </a:r>
            <a:r>
              <a:rPr lang="it-IT" sz="2400" dirty="0" err="1"/>
              <a:t>citoyenne</a:t>
            </a:r>
            <a:r>
              <a:rPr lang="it-IT" sz="2400" dirty="0"/>
              <a:t> pour le </a:t>
            </a:r>
            <a:r>
              <a:rPr lang="it-IT" sz="2400" dirty="0" err="1"/>
              <a:t>climat</a:t>
            </a:r>
            <a:r>
              <a:rPr lang="it-IT" sz="2400" dirty="0"/>
              <a:t> </a:t>
            </a:r>
            <a:r>
              <a:rPr lang="it-IT" sz="2400" dirty="0" err="1"/>
              <a:t>constituée</a:t>
            </a:r>
            <a:r>
              <a:rPr lang="it-IT" sz="2400" dirty="0"/>
              <a:t> en </a:t>
            </a:r>
            <a:r>
              <a:rPr lang="it-IT" sz="2400" dirty="0" err="1"/>
              <a:t>octobre</a:t>
            </a:r>
            <a:r>
              <a:rPr lang="it-IT" sz="2400" dirty="0"/>
              <a:t> 2019</a:t>
            </a:r>
          </a:p>
          <a:p>
            <a:endParaRPr lang="it-IT" sz="2400" dirty="0"/>
          </a:p>
          <a:p>
            <a:r>
              <a:rPr lang="it-IT" sz="2400" dirty="0"/>
              <a:t>Convention </a:t>
            </a:r>
            <a:r>
              <a:rPr lang="it-IT" sz="2400" dirty="0" err="1"/>
              <a:t>citoyenne</a:t>
            </a:r>
            <a:r>
              <a:rPr lang="it-IT" sz="2400" dirty="0"/>
              <a:t> </a:t>
            </a:r>
            <a:r>
              <a:rPr lang="it-IT" sz="2400" dirty="0" err="1"/>
              <a:t>sur</a:t>
            </a:r>
            <a:r>
              <a:rPr lang="it-IT" sz="2400" dirty="0"/>
              <a:t> la fin de vie (fin 2022 en </a:t>
            </a:r>
            <a:r>
              <a:rPr lang="it-IT" sz="2400" dirty="0" err="1"/>
              <a:t>cours</a:t>
            </a:r>
            <a:r>
              <a:rPr lang="it-IT" sz="2400" dirty="0"/>
              <a:t>) </a:t>
            </a:r>
            <a:endParaRPr lang="it-IT" sz="2400" b="1" dirty="0"/>
          </a:p>
        </p:txBody>
      </p:sp>
    </p:spTree>
    <p:extLst>
      <p:ext uri="{BB962C8B-B14F-4D97-AF65-F5344CB8AC3E}">
        <p14:creationId xmlns:p14="http://schemas.microsoft.com/office/powerpoint/2010/main" val="27552280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err="1"/>
              <a:t>Consultation</a:t>
            </a:r>
            <a:r>
              <a:rPr lang="it-IT" sz="2800" b="1" dirty="0"/>
              <a:t> </a:t>
            </a:r>
            <a:r>
              <a:rPr lang="it-IT" sz="2800" b="1" dirty="0" err="1"/>
              <a:t>citoyenne</a:t>
            </a:r>
            <a:r>
              <a:rPr lang="it-IT" sz="2800" b="1" dirty="0"/>
              <a:t> </a:t>
            </a:r>
            <a:r>
              <a:rPr lang="it-IT" sz="2800" b="1" dirty="0" err="1"/>
              <a:t>sur</a:t>
            </a:r>
            <a:r>
              <a:rPr lang="it-IT" sz="2800" b="1" dirty="0"/>
              <a:t> </a:t>
            </a:r>
            <a:r>
              <a:rPr lang="it-IT" sz="2800" b="1" dirty="0" err="1"/>
              <a:t>les</a:t>
            </a:r>
            <a:r>
              <a:rPr lang="it-IT" sz="2800" b="1" dirty="0"/>
              <a:t> </a:t>
            </a:r>
            <a:r>
              <a:rPr lang="it-IT" sz="2800" b="1" dirty="0" err="1"/>
              <a:t>discriminations</a:t>
            </a:r>
            <a:r>
              <a:rPr lang="it-IT" sz="2800" b="1" dirty="0"/>
              <a:t/>
            </a:r>
            <a:br>
              <a:rPr lang="it-IT" sz="2800" b="1" dirty="0"/>
            </a:br>
            <a:r>
              <a:rPr lang="it-IT" sz="2800" b="1" dirty="0"/>
              <a:t> en 2021</a:t>
            </a:r>
            <a:endParaRPr lang="fr-CA" sz="2800" dirty="0"/>
          </a:p>
        </p:txBody>
      </p:sp>
      <p:sp>
        <p:nvSpPr>
          <p:cNvPr id="3" name="Segnaposto contenuto 2"/>
          <p:cNvSpPr>
            <a:spLocks noGrp="1"/>
          </p:cNvSpPr>
          <p:nvPr>
            <p:ph idx="1"/>
          </p:nvPr>
        </p:nvSpPr>
        <p:spPr/>
        <p:txBody>
          <a:bodyPr>
            <a:normAutofit fontScale="70000" lnSpcReduction="20000"/>
          </a:bodyPr>
          <a:lstStyle/>
          <a:p>
            <a:r>
              <a:rPr lang="it-IT" sz="2400" b="1" dirty="0" err="1"/>
              <a:t>Modalités</a:t>
            </a:r>
            <a:r>
              <a:rPr lang="it-IT" sz="2400" b="1" dirty="0"/>
              <a:t> et </a:t>
            </a:r>
            <a:r>
              <a:rPr lang="it-IT" sz="2400" b="1" dirty="0" err="1"/>
              <a:t>calendrier</a:t>
            </a:r>
            <a:r>
              <a:rPr lang="it-IT" sz="2400" b="1" dirty="0"/>
              <a:t> de la </a:t>
            </a:r>
            <a:r>
              <a:rPr lang="it-IT" sz="2400" b="1" dirty="0" err="1"/>
              <a:t>concertation</a:t>
            </a:r>
            <a:endParaRPr lang="it-IT" sz="2400" b="1" dirty="0"/>
          </a:p>
          <a:p>
            <a:r>
              <a:rPr lang="it-IT" sz="2400" dirty="0"/>
              <a:t>8 </a:t>
            </a:r>
            <a:r>
              <a:rPr lang="it-IT" sz="2400" dirty="0" err="1"/>
              <a:t>avril</a:t>
            </a:r>
            <a:r>
              <a:rPr lang="it-IT" sz="2400" dirty="0"/>
              <a:t> - 31 mai 2021 </a:t>
            </a:r>
          </a:p>
          <a:p>
            <a:r>
              <a:rPr lang="it-IT" sz="2400" dirty="0" err="1"/>
              <a:t>Consultation</a:t>
            </a:r>
            <a:r>
              <a:rPr lang="it-IT" sz="2400" dirty="0"/>
              <a:t> en </a:t>
            </a:r>
            <a:r>
              <a:rPr lang="it-IT" sz="2400" dirty="0" err="1"/>
              <a:t>ligne</a:t>
            </a:r>
            <a:endParaRPr lang="it-IT" sz="2400" dirty="0"/>
          </a:p>
          <a:p>
            <a:r>
              <a:rPr lang="it-IT" sz="2400" dirty="0"/>
              <a:t>19 mai 2021</a:t>
            </a:r>
          </a:p>
          <a:p>
            <a:r>
              <a:rPr lang="it-IT" sz="2400" dirty="0"/>
              <a:t>Atelier </a:t>
            </a:r>
            <a:r>
              <a:rPr lang="it-IT" sz="2400" dirty="0" err="1"/>
              <a:t>participatif</a:t>
            </a:r>
            <a:r>
              <a:rPr lang="it-IT" sz="2400" dirty="0"/>
              <a:t> </a:t>
            </a:r>
            <a:r>
              <a:rPr lang="it-IT" sz="2400" dirty="0" err="1"/>
              <a:t>sur</a:t>
            </a:r>
            <a:r>
              <a:rPr lang="it-IT" sz="2400" dirty="0"/>
              <a:t> </a:t>
            </a:r>
            <a:r>
              <a:rPr lang="it-IT" sz="2400" dirty="0" err="1"/>
              <a:t>les</a:t>
            </a:r>
            <a:r>
              <a:rPr lang="it-IT" sz="2400" dirty="0"/>
              <a:t> </a:t>
            </a:r>
            <a:r>
              <a:rPr lang="it-IT" sz="2400" dirty="0" err="1"/>
              <a:t>discriminations</a:t>
            </a:r>
            <a:r>
              <a:rPr lang="it-IT" sz="2400" dirty="0"/>
              <a:t> à l'</a:t>
            </a:r>
            <a:r>
              <a:rPr lang="it-IT" sz="2400" dirty="0" err="1"/>
              <a:t>égard</a:t>
            </a:r>
            <a:r>
              <a:rPr lang="it-IT" sz="2400" dirty="0"/>
              <a:t> </a:t>
            </a:r>
            <a:r>
              <a:rPr lang="it-IT" sz="2400" dirty="0" err="1"/>
              <a:t>des</a:t>
            </a:r>
            <a:r>
              <a:rPr lang="it-IT" sz="2400" dirty="0"/>
              <a:t> </a:t>
            </a:r>
            <a:r>
              <a:rPr lang="it-IT" sz="2400" dirty="0" err="1"/>
              <a:t>publics</a:t>
            </a:r>
            <a:r>
              <a:rPr lang="it-IT" sz="2400" dirty="0"/>
              <a:t> LGBT</a:t>
            </a:r>
          </a:p>
          <a:p>
            <a:r>
              <a:rPr lang="it-IT" sz="2400" dirty="0"/>
              <a:t>27 mai 2021</a:t>
            </a:r>
          </a:p>
          <a:p>
            <a:r>
              <a:rPr lang="it-IT" sz="2400" dirty="0"/>
              <a:t>Atelier </a:t>
            </a:r>
            <a:r>
              <a:rPr lang="it-IT" sz="2400" dirty="0" err="1"/>
              <a:t>participatif</a:t>
            </a:r>
            <a:r>
              <a:rPr lang="it-IT" sz="2400" dirty="0"/>
              <a:t> </a:t>
            </a:r>
            <a:r>
              <a:rPr lang="it-IT" sz="2400" dirty="0" err="1"/>
              <a:t>sur</a:t>
            </a:r>
            <a:r>
              <a:rPr lang="it-IT" sz="2400" dirty="0"/>
              <a:t> </a:t>
            </a:r>
            <a:r>
              <a:rPr lang="it-IT" sz="2400" dirty="0" err="1"/>
              <a:t>les</a:t>
            </a:r>
            <a:r>
              <a:rPr lang="it-IT" sz="2400" dirty="0"/>
              <a:t> </a:t>
            </a:r>
            <a:r>
              <a:rPr lang="it-IT" sz="2400" dirty="0" err="1"/>
              <a:t>droits</a:t>
            </a:r>
            <a:r>
              <a:rPr lang="it-IT" sz="2400" dirty="0"/>
              <a:t> </a:t>
            </a:r>
            <a:r>
              <a:rPr lang="it-IT" sz="2400" dirty="0" err="1"/>
              <a:t>des</a:t>
            </a:r>
            <a:r>
              <a:rPr lang="it-IT" sz="2400" dirty="0"/>
              <a:t> femmes</a:t>
            </a:r>
          </a:p>
          <a:p>
            <a:r>
              <a:rPr lang="it-IT" sz="2400" dirty="0"/>
              <a:t>30 </a:t>
            </a:r>
            <a:r>
              <a:rPr lang="it-IT" sz="2400" dirty="0" err="1"/>
              <a:t>juin</a:t>
            </a:r>
            <a:r>
              <a:rPr lang="it-IT" sz="2400" dirty="0"/>
              <a:t> 2021</a:t>
            </a:r>
          </a:p>
          <a:p>
            <a:r>
              <a:rPr lang="it-IT" sz="2400" dirty="0" err="1"/>
              <a:t>Restitution</a:t>
            </a:r>
            <a:r>
              <a:rPr lang="it-IT" sz="2400" dirty="0"/>
              <a:t> de la </a:t>
            </a:r>
            <a:r>
              <a:rPr lang="it-IT" sz="2400" dirty="0" err="1"/>
              <a:t>consultation</a:t>
            </a:r>
            <a:endParaRPr lang="it-IT" sz="2400" dirty="0"/>
          </a:p>
          <a:p>
            <a:r>
              <a:rPr lang="it-IT" sz="2400" b="1" dirty="0" err="1"/>
              <a:t>Participants</a:t>
            </a:r>
            <a:endParaRPr lang="it-IT" sz="2400" b="1" dirty="0"/>
          </a:p>
          <a:p>
            <a:r>
              <a:rPr lang="it-IT" sz="2400" dirty="0"/>
              <a:t>134732 </a:t>
            </a:r>
            <a:r>
              <a:rPr lang="it-IT" sz="2400" dirty="0" err="1"/>
              <a:t>visiteurs</a:t>
            </a:r>
            <a:r>
              <a:rPr lang="it-IT" sz="2400" dirty="0"/>
              <a:t> ;</a:t>
            </a:r>
          </a:p>
          <a:p>
            <a:r>
              <a:rPr lang="it-IT" sz="2400" dirty="0"/>
              <a:t>5143 </a:t>
            </a:r>
            <a:r>
              <a:rPr lang="it-IT" sz="2400" dirty="0" err="1"/>
              <a:t>contributions</a:t>
            </a:r>
            <a:r>
              <a:rPr lang="it-IT" sz="2400" dirty="0"/>
              <a:t> </a:t>
            </a:r>
            <a:r>
              <a:rPr lang="it-IT" sz="2400" dirty="0" err="1"/>
              <a:t>des</a:t>
            </a:r>
            <a:r>
              <a:rPr lang="it-IT" sz="2400" dirty="0"/>
              <a:t> </a:t>
            </a:r>
            <a:r>
              <a:rPr lang="it-IT" sz="2400" dirty="0" err="1"/>
              <a:t>internautes</a:t>
            </a:r>
            <a:r>
              <a:rPr lang="it-IT" sz="2400" dirty="0"/>
              <a:t> ;</a:t>
            </a:r>
          </a:p>
          <a:p>
            <a:pPr algn="just"/>
            <a:r>
              <a:rPr lang="it-IT" sz="2400" dirty="0"/>
              <a:t>45 100 </a:t>
            </a:r>
            <a:r>
              <a:rPr lang="it-IT" sz="2400" dirty="0" err="1"/>
              <a:t>votes</a:t>
            </a:r>
            <a:r>
              <a:rPr lang="it-IT" sz="2400" dirty="0"/>
              <a:t> </a:t>
            </a:r>
            <a:r>
              <a:rPr lang="it-IT" sz="2400" dirty="0" err="1"/>
              <a:t>sur</a:t>
            </a:r>
            <a:r>
              <a:rPr lang="it-IT" sz="2400" dirty="0"/>
              <a:t> </a:t>
            </a:r>
            <a:r>
              <a:rPr lang="it-IT" sz="2400" b="1" dirty="0"/>
              <a:t>l’ensemble </a:t>
            </a:r>
            <a:r>
              <a:rPr lang="it-IT" sz="2400" b="1" dirty="0" err="1"/>
              <a:t>des</a:t>
            </a:r>
            <a:r>
              <a:rPr lang="it-IT" sz="2400" b="1" dirty="0"/>
              <a:t> </a:t>
            </a:r>
            <a:r>
              <a:rPr lang="it-IT" sz="2400" b="1" dirty="0" err="1"/>
              <a:t>dispositifs</a:t>
            </a:r>
            <a:r>
              <a:rPr lang="it-IT" sz="2400" b="1" dirty="0"/>
              <a:t> </a:t>
            </a:r>
            <a:r>
              <a:rPr lang="it-IT" sz="2400" b="1" dirty="0" err="1"/>
              <a:t>existants</a:t>
            </a:r>
            <a:r>
              <a:rPr lang="it-IT" sz="2400" b="1" dirty="0"/>
              <a:t>, </a:t>
            </a:r>
            <a:r>
              <a:rPr lang="it-IT" sz="2400" b="1" dirty="0" err="1"/>
              <a:t>idées</a:t>
            </a:r>
            <a:r>
              <a:rPr lang="it-IT" sz="2400" b="1" dirty="0"/>
              <a:t> </a:t>
            </a:r>
            <a:r>
              <a:rPr lang="it-IT" sz="2400" b="1" dirty="0" err="1"/>
              <a:t>nouvelles</a:t>
            </a:r>
            <a:r>
              <a:rPr lang="it-IT" sz="2400" b="1" dirty="0"/>
              <a:t> et </a:t>
            </a:r>
            <a:r>
              <a:rPr lang="it-IT" sz="2400" b="1" dirty="0" err="1"/>
              <a:t>contributions</a:t>
            </a:r>
            <a:r>
              <a:rPr lang="it-IT" sz="2400" b="1" dirty="0"/>
              <a:t> </a:t>
            </a:r>
            <a:r>
              <a:rPr lang="it-IT" sz="2400" b="1" dirty="0" err="1"/>
              <a:t>des</a:t>
            </a:r>
            <a:r>
              <a:rPr lang="it-IT" sz="2400" b="1" dirty="0"/>
              <a:t> </a:t>
            </a:r>
            <a:r>
              <a:rPr lang="it-IT" sz="2400" b="1" dirty="0" err="1"/>
              <a:t>internautes</a:t>
            </a:r>
            <a:r>
              <a:rPr lang="it-IT" sz="2400" b="1" dirty="0"/>
              <a:t> ;</a:t>
            </a:r>
          </a:p>
          <a:p>
            <a:r>
              <a:rPr lang="it-IT" sz="2400" dirty="0"/>
              <a:t>37 </a:t>
            </a:r>
            <a:r>
              <a:rPr lang="it-IT" sz="2400" dirty="0" err="1"/>
              <a:t>ateliers</a:t>
            </a:r>
            <a:r>
              <a:rPr lang="it-IT" sz="2400" dirty="0"/>
              <a:t> </a:t>
            </a:r>
            <a:r>
              <a:rPr lang="it-IT" sz="2400" dirty="0" err="1"/>
              <a:t>participatifs</a:t>
            </a:r>
            <a:r>
              <a:rPr lang="it-IT" sz="2400" dirty="0"/>
              <a:t>.</a:t>
            </a:r>
          </a:p>
          <a:p>
            <a:endParaRPr lang="fr-CA" sz="2400" dirty="0"/>
          </a:p>
        </p:txBody>
      </p:sp>
    </p:spTree>
    <p:extLst>
      <p:ext uri="{BB962C8B-B14F-4D97-AF65-F5344CB8AC3E}">
        <p14:creationId xmlns:p14="http://schemas.microsoft.com/office/powerpoint/2010/main" val="33729764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err="1"/>
              <a:t>Consultation</a:t>
            </a:r>
            <a:r>
              <a:rPr lang="it-IT" sz="2800" b="1" dirty="0"/>
              <a:t> </a:t>
            </a:r>
            <a:r>
              <a:rPr lang="it-IT" sz="2800" b="1" dirty="0" err="1"/>
              <a:t>citoyenne</a:t>
            </a:r>
            <a:r>
              <a:rPr lang="it-IT" sz="2800" b="1" dirty="0"/>
              <a:t> </a:t>
            </a:r>
            <a:r>
              <a:rPr lang="it-IT" sz="2800" b="1" dirty="0" err="1"/>
              <a:t>sur</a:t>
            </a:r>
            <a:r>
              <a:rPr lang="it-IT" sz="2800" b="1" dirty="0"/>
              <a:t> </a:t>
            </a:r>
            <a:r>
              <a:rPr lang="it-IT" sz="2800" b="1" dirty="0" err="1"/>
              <a:t>les</a:t>
            </a:r>
            <a:r>
              <a:rPr lang="it-IT" sz="2800" b="1" dirty="0"/>
              <a:t> </a:t>
            </a:r>
            <a:r>
              <a:rPr lang="it-IT" sz="2800" b="1" dirty="0" err="1"/>
              <a:t>discriminations</a:t>
            </a:r>
            <a:r>
              <a:rPr lang="it-IT" sz="2800" b="1" dirty="0"/>
              <a:t/>
            </a:r>
            <a:br>
              <a:rPr lang="it-IT" sz="2800" b="1" dirty="0"/>
            </a:br>
            <a:r>
              <a:rPr lang="it-IT" sz="2800" b="1" dirty="0"/>
              <a:t> en 2021</a:t>
            </a:r>
            <a:endParaRPr lang="fr-CA" sz="2800" dirty="0"/>
          </a:p>
        </p:txBody>
      </p:sp>
      <p:sp>
        <p:nvSpPr>
          <p:cNvPr id="3" name="Segnaposto contenuto 2"/>
          <p:cNvSpPr>
            <a:spLocks noGrp="1"/>
          </p:cNvSpPr>
          <p:nvPr>
            <p:ph idx="1"/>
          </p:nvPr>
        </p:nvSpPr>
        <p:spPr/>
        <p:txBody>
          <a:bodyPr>
            <a:normAutofit/>
          </a:bodyPr>
          <a:lstStyle/>
          <a:p>
            <a:r>
              <a:rPr lang="it-IT" sz="2400" b="1" dirty="0" err="1"/>
              <a:t>Répartition</a:t>
            </a:r>
            <a:r>
              <a:rPr lang="it-IT" sz="2400" b="1" dirty="0"/>
              <a:t> </a:t>
            </a:r>
            <a:r>
              <a:rPr lang="it-IT" sz="2400" b="1" dirty="0" err="1"/>
              <a:t>des</a:t>
            </a:r>
            <a:r>
              <a:rPr lang="it-IT" sz="2400" b="1" dirty="0"/>
              <a:t> </a:t>
            </a:r>
            <a:r>
              <a:rPr lang="it-IT" sz="2400" b="1" dirty="0" err="1"/>
              <a:t>contributions</a:t>
            </a:r>
            <a:r>
              <a:rPr lang="it-IT" sz="2400" b="1" dirty="0"/>
              <a:t> par </a:t>
            </a:r>
            <a:r>
              <a:rPr lang="it-IT" sz="2400" b="1" dirty="0" err="1"/>
              <a:t>espaces</a:t>
            </a:r>
            <a:r>
              <a:rPr lang="it-IT" sz="2400" b="1" dirty="0"/>
              <a:t> </a:t>
            </a:r>
            <a:r>
              <a:rPr lang="it-IT" sz="2400" b="1" dirty="0" err="1"/>
              <a:t>thématiques</a:t>
            </a:r>
            <a:endParaRPr lang="it-IT" sz="2400" b="1" dirty="0"/>
          </a:p>
          <a:p>
            <a:r>
              <a:rPr lang="it-IT" sz="2400" dirty="0" err="1">
                <a:solidFill>
                  <a:srgbClr val="FF0000"/>
                </a:solidFill>
              </a:rPr>
              <a:t>Emploi</a:t>
            </a:r>
            <a:r>
              <a:rPr lang="it-IT" sz="2400" dirty="0"/>
              <a:t> : 31,4% de l’ensemble </a:t>
            </a:r>
            <a:r>
              <a:rPr lang="it-IT" sz="2400" dirty="0" err="1"/>
              <a:t>des</a:t>
            </a:r>
            <a:r>
              <a:rPr lang="it-IT" sz="2400" dirty="0"/>
              <a:t> </a:t>
            </a:r>
            <a:r>
              <a:rPr lang="it-IT" sz="2400" dirty="0" err="1"/>
              <a:t>contributions</a:t>
            </a:r>
            <a:endParaRPr lang="it-IT" sz="2400" dirty="0"/>
          </a:p>
          <a:p>
            <a:r>
              <a:rPr lang="it-IT" sz="2400" dirty="0" err="1"/>
              <a:t>Sécurité</a:t>
            </a:r>
            <a:r>
              <a:rPr lang="it-IT" sz="2400" dirty="0"/>
              <a:t> : 18,1%</a:t>
            </a:r>
          </a:p>
          <a:p>
            <a:r>
              <a:rPr lang="it-IT" sz="2400" dirty="0" err="1"/>
              <a:t>Accès</a:t>
            </a:r>
            <a:r>
              <a:rPr lang="it-IT" sz="2400" dirty="0"/>
              <a:t> </a:t>
            </a:r>
            <a:r>
              <a:rPr lang="it-IT" sz="2400" dirty="0" err="1"/>
              <a:t>aux</a:t>
            </a:r>
            <a:r>
              <a:rPr lang="it-IT" sz="2400" dirty="0"/>
              <a:t> </a:t>
            </a:r>
            <a:r>
              <a:rPr lang="it-IT" sz="2400" dirty="0" err="1"/>
              <a:t>services</a:t>
            </a:r>
            <a:r>
              <a:rPr lang="it-IT" sz="2400" dirty="0"/>
              <a:t> : 13,2%</a:t>
            </a:r>
          </a:p>
          <a:p>
            <a:r>
              <a:rPr lang="it-IT" sz="2400" dirty="0" err="1"/>
              <a:t>Accès</a:t>
            </a:r>
            <a:r>
              <a:rPr lang="it-IT" sz="2400" dirty="0"/>
              <a:t> </a:t>
            </a:r>
            <a:r>
              <a:rPr lang="it-IT" sz="2400" dirty="0" err="1"/>
              <a:t>aux</a:t>
            </a:r>
            <a:r>
              <a:rPr lang="it-IT" sz="2400" dirty="0"/>
              <a:t> </a:t>
            </a:r>
            <a:r>
              <a:rPr lang="it-IT" sz="2400" dirty="0" err="1"/>
              <a:t>soins</a:t>
            </a:r>
            <a:r>
              <a:rPr lang="it-IT" sz="2400" dirty="0"/>
              <a:t> : 11%</a:t>
            </a:r>
          </a:p>
          <a:p>
            <a:r>
              <a:rPr lang="it-IT" sz="2400" dirty="0" err="1"/>
              <a:t>Accès</a:t>
            </a:r>
            <a:r>
              <a:rPr lang="it-IT" sz="2400" dirty="0"/>
              <a:t> </a:t>
            </a:r>
            <a:r>
              <a:rPr lang="it-IT" sz="2400" dirty="0" err="1"/>
              <a:t>aux</a:t>
            </a:r>
            <a:r>
              <a:rPr lang="it-IT" sz="2400" dirty="0"/>
              <a:t> </a:t>
            </a:r>
            <a:r>
              <a:rPr lang="it-IT" sz="2400" dirty="0" err="1"/>
              <a:t>loisirs</a:t>
            </a:r>
            <a:r>
              <a:rPr lang="it-IT" sz="2400" dirty="0"/>
              <a:t> : 10,7%</a:t>
            </a:r>
          </a:p>
          <a:p>
            <a:r>
              <a:rPr lang="it-IT" sz="2400" dirty="0" err="1"/>
              <a:t>Logement</a:t>
            </a:r>
            <a:r>
              <a:rPr lang="it-IT" sz="2400" dirty="0"/>
              <a:t> : 7,3%</a:t>
            </a:r>
          </a:p>
          <a:p>
            <a:r>
              <a:rPr lang="it-IT" sz="2400" dirty="0" err="1"/>
              <a:t>Transports</a:t>
            </a:r>
            <a:r>
              <a:rPr lang="it-IT" sz="2400" dirty="0"/>
              <a:t> : 5,4%</a:t>
            </a:r>
          </a:p>
          <a:p>
            <a:r>
              <a:rPr lang="it-IT" sz="2400" dirty="0" err="1"/>
              <a:t>Assurances</a:t>
            </a:r>
            <a:r>
              <a:rPr lang="it-IT" sz="2400" dirty="0"/>
              <a:t>, </a:t>
            </a:r>
            <a:r>
              <a:rPr lang="it-IT" sz="2400" dirty="0" err="1"/>
              <a:t>banques</a:t>
            </a:r>
            <a:r>
              <a:rPr lang="it-IT" sz="2400" dirty="0"/>
              <a:t>, </a:t>
            </a:r>
            <a:r>
              <a:rPr lang="it-IT" sz="2400" dirty="0" err="1"/>
              <a:t>mutuelles</a:t>
            </a:r>
            <a:r>
              <a:rPr lang="it-IT" sz="2400" dirty="0"/>
              <a:t> : 2,9%</a:t>
            </a:r>
          </a:p>
          <a:p>
            <a:endParaRPr lang="fr-CA" sz="2400" dirty="0"/>
          </a:p>
        </p:txBody>
      </p:sp>
    </p:spTree>
    <p:extLst>
      <p:ext uri="{BB962C8B-B14F-4D97-AF65-F5344CB8AC3E}">
        <p14:creationId xmlns:p14="http://schemas.microsoft.com/office/powerpoint/2010/main" val="30288072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DISPOSITIFS EXISTANTS </a:t>
            </a:r>
            <a:br>
              <a:rPr lang="fr-FR" sz="2800" dirty="0"/>
            </a:br>
            <a:r>
              <a:rPr lang="fr-FR" sz="2800" dirty="0"/>
              <a:t>emploi </a:t>
            </a:r>
            <a:br>
              <a:rPr lang="fr-FR" sz="2800" dirty="0"/>
            </a:br>
            <a:endParaRPr lang="it-IT" sz="2800" dirty="0"/>
          </a:p>
        </p:txBody>
      </p:sp>
      <p:sp>
        <p:nvSpPr>
          <p:cNvPr id="3" name="Segnaposto contenuto 2"/>
          <p:cNvSpPr>
            <a:spLocks noGrp="1"/>
          </p:cNvSpPr>
          <p:nvPr>
            <p:ph idx="1"/>
          </p:nvPr>
        </p:nvSpPr>
        <p:spPr/>
        <p:txBody>
          <a:bodyPr>
            <a:normAutofit fontScale="92500"/>
          </a:bodyPr>
          <a:lstStyle/>
          <a:p>
            <a:r>
              <a:rPr lang="fr-FR" sz="2000" b="1" dirty="0"/>
              <a:t>Les plus votées, toutes propositions confondues </a:t>
            </a:r>
          </a:p>
          <a:p>
            <a:r>
              <a:rPr lang="fr-FR" sz="2000" dirty="0"/>
              <a:t>Transparence et obligation de résultat </a:t>
            </a:r>
            <a:r>
              <a:rPr lang="fr-FR" sz="2000" b="1" dirty="0"/>
              <a:t>en matière d’égalité de rémunération entre les femmes e</a:t>
            </a:r>
            <a:r>
              <a:rPr lang="fr-FR" sz="2000" dirty="0"/>
              <a:t>t les hommes avec l’Index égalité professionnelle : 500 votes </a:t>
            </a:r>
          </a:p>
          <a:p>
            <a:r>
              <a:rPr lang="fr-FR" sz="2000" dirty="0"/>
              <a:t>Campagnes de </a:t>
            </a:r>
            <a:r>
              <a:rPr lang="fr-FR" sz="2000" dirty="0" err="1"/>
              <a:t>testing</a:t>
            </a:r>
            <a:r>
              <a:rPr lang="fr-FR" sz="2000" dirty="0"/>
              <a:t> dans les grandes entreprises sur différents critères de discrimination : 447 votes </a:t>
            </a:r>
          </a:p>
          <a:p>
            <a:r>
              <a:rPr lang="fr-FR" sz="2000" dirty="0"/>
              <a:t>Accès à l’emploi public et privé des personnes </a:t>
            </a:r>
            <a:r>
              <a:rPr lang="fr-FR" sz="2000" b="1" dirty="0"/>
              <a:t>issues de milieux sociaux ou de territoires défavorisés </a:t>
            </a:r>
            <a:r>
              <a:rPr lang="fr-FR" sz="2000" dirty="0"/>
              <a:t>: 436 votes </a:t>
            </a:r>
          </a:p>
          <a:p>
            <a:r>
              <a:rPr lang="fr-FR" sz="2000" b="1" dirty="0"/>
              <a:t>Les plus soutenues, toutes propositions confondues </a:t>
            </a:r>
          </a:p>
          <a:p>
            <a:r>
              <a:rPr lang="fr-FR" sz="2000" dirty="0"/>
              <a:t>Développement du </a:t>
            </a:r>
            <a:r>
              <a:rPr lang="fr-FR" sz="2000" b="1" dirty="0"/>
              <a:t>recrutement des personnes en situation de handicap </a:t>
            </a:r>
            <a:r>
              <a:rPr lang="fr-FR" sz="2000" dirty="0"/>
              <a:t>: 216 votes pour </a:t>
            </a:r>
          </a:p>
          <a:p>
            <a:r>
              <a:rPr lang="fr-FR" sz="2000" dirty="0"/>
              <a:t>Transparence et obligation de résultat en matière d’égalité de rémunération entre les femmes et les hommes avec l’Index égalité professionnelle : 210 votes</a:t>
            </a:r>
          </a:p>
          <a:p>
            <a:r>
              <a:rPr lang="fr-FR" sz="2000" dirty="0"/>
              <a:t>Campagnes de </a:t>
            </a:r>
            <a:r>
              <a:rPr lang="fr-FR" sz="2000" dirty="0" err="1"/>
              <a:t>testing</a:t>
            </a:r>
            <a:r>
              <a:rPr lang="fr-FR" sz="2000" dirty="0"/>
              <a:t> dans les grandes entreprises sur différents critères de discrimination : 146 votes</a:t>
            </a:r>
          </a:p>
          <a:p>
            <a:r>
              <a:rPr lang="fr-FR" sz="2000" dirty="0"/>
              <a:t>Rapport final, p. 11 </a:t>
            </a:r>
          </a:p>
        </p:txBody>
      </p:sp>
    </p:spTree>
    <p:extLst>
      <p:ext uri="{BB962C8B-B14F-4D97-AF65-F5344CB8AC3E}">
        <p14:creationId xmlns:p14="http://schemas.microsoft.com/office/powerpoint/2010/main" val="18268418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DISPOSITIFS EXISTANTS </a:t>
            </a:r>
            <a:br>
              <a:rPr lang="fr-FR" sz="2800" dirty="0"/>
            </a:br>
            <a:r>
              <a:rPr lang="fr-FR" sz="2800" dirty="0"/>
              <a:t>emploi </a:t>
            </a:r>
            <a:br>
              <a:rPr lang="fr-FR" sz="2800" dirty="0"/>
            </a:br>
            <a:endParaRPr lang="it-IT" sz="2800" dirty="0"/>
          </a:p>
        </p:txBody>
      </p:sp>
      <p:sp>
        <p:nvSpPr>
          <p:cNvPr id="3" name="Segnaposto contenuto 2"/>
          <p:cNvSpPr>
            <a:spLocks noGrp="1"/>
          </p:cNvSpPr>
          <p:nvPr>
            <p:ph idx="1"/>
          </p:nvPr>
        </p:nvSpPr>
        <p:spPr/>
        <p:txBody>
          <a:bodyPr>
            <a:normAutofit/>
          </a:bodyPr>
          <a:lstStyle/>
          <a:p>
            <a:r>
              <a:rPr lang="fr-FR" sz="2000" b="1" dirty="0"/>
              <a:t>Les plus commentées, toutes propositions confondues </a:t>
            </a:r>
          </a:p>
          <a:p>
            <a:r>
              <a:rPr lang="fr-FR" sz="2000" dirty="0"/>
              <a:t>Transparence et obligation de résultat en matière d’égalité de rémunération entre les femmes et les hommes avec l’Index égalité professionnelle : 145 arguments</a:t>
            </a:r>
          </a:p>
          <a:p>
            <a:r>
              <a:rPr lang="fr-FR" sz="2000" dirty="0"/>
              <a:t>Développement du recrutement des personnes en situation de handicap : 135 arguments</a:t>
            </a:r>
          </a:p>
          <a:p>
            <a:r>
              <a:rPr lang="fr-FR" sz="2000" dirty="0"/>
              <a:t>Campagnes de </a:t>
            </a:r>
            <a:r>
              <a:rPr lang="fr-FR" sz="2000" dirty="0" err="1"/>
              <a:t>testing</a:t>
            </a:r>
            <a:r>
              <a:rPr lang="fr-FR" sz="2000" dirty="0"/>
              <a:t> dans les grandes entreprises sur différents critères de discrimination : 134 arguments</a:t>
            </a:r>
          </a:p>
          <a:p>
            <a:endParaRPr lang="fr-FR" sz="2000" dirty="0"/>
          </a:p>
          <a:p>
            <a:r>
              <a:rPr lang="fr-FR" sz="2000" dirty="0"/>
              <a:t>Rapport final, p. 11 </a:t>
            </a:r>
          </a:p>
        </p:txBody>
      </p:sp>
    </p:spTree>
    <p:extLst>
      <p:ext uri="{BB962C8B-B14F-4D97-AF65-F5344CB8AC3E}">
        <p14:creationId xmlns:p14="http://schemas.microsoft.com/office/powerpoint/2010/main" val="16125449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Un test de discrimination ou </a:t>
            </a:r>
            <a:r>
              <a:rPr lang="fr-FR" sz="2800" i="1" dirty="0" err="1"/>
              <a:t>testing</a:t>
            </a:r>
            <a:endParaRPr lang="it-IT" sz="2800" dirty="0"/>
          </a:p>
        </p:txBody>
      </p:sp>
      <p:sp>
        <p:nvSpPr>
          <p:cNvPr id="3" name="Segnaposto contenuto 2"/>
          <p:cNvSpPr>
            <a:spLocks noGrp="1"/>
          </p:cNvSpPr>
          <p:nvPr>
            <p:ph idx="1"/>
          </p:nvPr>
        </p:nvSpPr>
        <p:spPr/>
        <p:txBody>
          <a:bodyPr>
            <a:normAutofit fontScale="85000" lnSpcReduction="10000"/>
          </a:bodyPr>
          <a:lstStyle/>
          <a:p>
            <a:pPr algn="just"/>
            <a:r>
              <a:rPr lang="fr-FR" sz="2400" dirty="0"/>
              <a:t>Un test de discrimination, ou </a:t>
            </a:r>
            <a:r>
              <a:rPr lang="fr-FR" sz="2400" i="1" dirty="0" err="1"/>
              <a:t>testing</a:t>
            </a:r>
            <a:r>
              <a:rPr lang="fr-FR" sz="2400" dirty="0"/>
              <a:t>, consiste à soumettre deux profils comparables pour une même demande (entretien d’embauche, visite d’appartement, rendez-vous médical, etc.) sauf en ce qui concerne le critère susceptible d’exposer aux discriminations (origine, handicap, âge, sexe…).</a:t>
            </a:r>
          </a:p>
          <a:p>
            <a:pPr algn="just"/>
            <a:r>
              <a:rPr lang="fr-FR" sz="2400" dirty="0"/>
              <a:t>Si le test révèle un traitement différencié selon le profil présenté, on pourra présumer que cela est lié à la prise en compte – consciente ou non – d’un critère de discrimination, ce qui est interdit par la loi. Enfin, si la personne engage un recours (pénal, civil ou administratif) pour faire valoir ses droits, les résultats du test pourront contribuer à établir la preuve de la discrimination.</a:t>
            </a:r>
          </a:p>
          <a:p>
            <a:pPr algn="just"/>
            <a:r>
              <a:rPr lang="fr-FR" sz="2400" dirty="0"/>
              <a:t>Le Défenseur des droits pourra également ouvrir une enquête s’il est saisi par une personne qui a réalisé un test de discrimination. Pour cela, tous les éléments recueillis devront lui être adressés. Il pourra notamment demander à la personne mise en cause (employeur, propriétaire, etc.) de justifier la différence de réponse apportée aux deux profils. Il pourra aussi mener des auditions et, le cas échéant, transmettre le dossier au parquet ou présenter des observations en justice.</a:t>
            </a:r>
          </a:p>
          <a:p>
            <a:pPr algn="just"/>
            <a:r>
              <a:rPr lang="fr-FR" sz="2400" dirty="0"/>
              <a:t>https://www.defenseurdesdroits.fr/fr/actualites/2020/07/realiser-un-test-de-discrimination-mode-demploi</a:t>
            </a:r>
          </a:p>
          <a:p>
            <a:endParaRPr lang="it-IT" sz="2400" dirty="0"/>
          </a:p>
        </p:txBody>
      </p:sp>
    </p:spTree>
    <p:extLst>
      <p:ext uri="{BB962C8B-B14F-4D97-AF65-F5344CB8AC3E}">
        <p14:creationId xmlns:p14="http://schemas.microsoft.com/office/powerpoint/2010/main" val="305123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Observation</a:t>
            </a:r>
            <a:r>
              <a:rPr lang="it-IT" sz="2800" dirty="0"/>
              <a:t> </a:t>
            </a:r>
            <a:r>
              <a:rPr lang="it-IT" sz="2800" dirty="0" err="1"/>
              <a:t>hebdomadaire</a:t>
            </a:r>
            <a:endParaRPr lang="it-IT" sz="2800" dirty="0"/>
          </a:p>
        </p:txBody>
      </p:sp>
      <p:sp>
        <p:nvSpPr>
          <p:cNvPr id="3" name="Segnaposto contenuto 2"/>
          <p:cNvSpPr>
            <a:spLocks noGrp="1"/>
          </p:cNvSpPr>
          <p:nvPr>
            <p:ph idx="1"/>
          </p:nvPr>
        </p:nvSpPr>
        <p:spPr/>
        <p:txBody>
          <a:bodyPr>
            <a:normAutofit/>
          </a:bodyPr>
          <a:lstStyle/>
          <a:p>
            <a:pPr algn="just"/>
            <a:r>
              <a:rPr lang="fr-FR" sz="2400" dirty="0"/>
              <a:t>En situation d’obésité, M</a:t>
            </a:r>
            <a:r>
              <a:rPr lang="fr-FR" sz="2400" baseline="30000" dirty="0"/>
              <a:t>me </a:t>
            </a:r>
            <a:r>
              <a:rPr lang="fr-FR" sz="2400" dirty="0"/>
              <a:t>Joly a appris au fil des années à interpréter les regards qui lui sont adressés. Ils livrent souvent ce que les convenances sociales empêchent de dire. Celui de son interlocutrice du jour lui signifiait que son physique allait l’empêcher d’avoir le poste. </a:t>
            </a:r>
            <a:r>
              <a:rPr lang="fr-FR" sz="2400" i="1" dirty="0"/>
              <a:t>« En entretien, dans la rue, à la boulangerie… On sait avec l’expérience décoder ces regards… Tout cela est terriblement humiliant. »</a:t>
            </a:r>
          </a:p>
          <a:p>
            <a:pPr algn="just"/>
            <a:r>
              <a:rPr lang="fr-FR" sz="2400" dirty="0"/>
              <a:t>En 2016, un baromètre réalisé par le Défenseur des droits et l’Organisation internationale du travail (OIT) indiquait que </a:t>
            </a:r>
            <a:r>
              <a:rPr lang="fr-FR" sz="2400" i="1" dirty="0"/>
              <a:t>« les femmes obèses rapportaient huit fois plus souvent que les femmes à l’IMC normal </a:t>
            </a:r>
            <a:r>
              <a:rPr lang="fr-FR" sz="2400" dirty="0"/>
              <a:t>[l’indice de masse corporelle, qui permet d’estimer la corpulence d’une personne]</a:t>
            </a:r>
            <a:r>
              <a:rPr lang="fr-FR" sz="2400" i="1" dirty="0"/>
              <a:t> avoir été discriminées à cause de leur apparence physique. Les hommes obèses le déclaraient trois fois plus que les hommes de poids “normal”. »</a:t>
            </a:r>
            <a:endParaRPr lang="it-IT" sz="2400" dirty="0"/>
          </a:p>
        </p:txBody>
      </p:sp>
    </p:spTree>
    <p:extLst>
      <p:ext uri="{BB962C8B-B14F-4D97-AF65-F5344CB8AC3E}">
        <p14:creationId xmlns:p14="http://schemas.microsoft.com/office/powerpoint/2010/main" val="38580894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Idées</a:t>
            </a:r>
            <a:r>
              <a:rPr lang="it-IT" sz="2800" dirty="0"/>
              <a:t> </a:t>
            </a:r>
            <a:r>
              <a:rPr lang="it-IT" sz="2800" dirty="0" err="1"/>
              <a:t>nouvelles</a:t>
            </a:r>
            <a:r>
              <a:rPr lang="it-IT" sz="2800" dirty="0"/>
              <a:t/>
            </a:r>
            <a:br>
              <a:rPr lang="it-IT" sz="2800" dirty="0"/>
            </a:br>
            <a:r>
              <a:rPr lang="it-IT" sz="2800" dirty="0" err="1"/>
              <a:t>Emploi</a:t>
            </a:r>
            <a:endParaRPr lang="it-IT" sz="2800" dirty="0"/>
          </a:p>
        </p:txBody>
      </p:sp>
      <p:sp>
        <p:nvSpPr>
          <p:cNvPr id="3" name="Segnaposto contenuto 2"/>
          <p:cNvSpPr>
            <a:spLocks noGrp="1"/>
          </p:cNvSpPr>
          <p:nvPr>
            <p:ph idx="1"/>
          </p:nvPr>
        </p:nvSpPr>
        <p:spPr/>
        <p:txBody>
          <a:bodyPr>
            <a:normAutofit/>
          </a:bodyPr>
          <a:lstStyle/>
          <a:p>
            <a:r>
              <a:rPr lang="fr-FR" sz="2400" dirty="0"/>
              <a:t>Mesurer la diversité dans les organisations publiques et les entreprises en créant un « Index diversité »</a:t>
            </a:r>
          </a:p>
          <a:p>
            <a:r>
              <a:rPr lang="fr-FR" sz="2400" b="1" dirty="0"/>
              <a:t>Lever les freins à l’emploi liés à la langue</a:t>
            </a:r>
          </a:p>
          <a:p>
            <a:r>
              <a:rPr lang="fr-FR" sz="2400" dirty="0"/>
              <a:t>Développer les méthodes innovantes de recrutement et former les responsables ressources humaines</a:t>
            </a:r>
          </a:p>
          <a:p>
            <a:r>
              <a:rPr lang="fr-FR" sz="2400" dirty="0"/>
              <a:t>Développer le mentorat pour les jeunes</a:t>
            </a:r>
          </a:p>
          <a:p>
            <a:endParaRPr lang="fr-FR" sz="2400" dirty="0"/>
          </a:p>
          <a:p>
            <a:r>
              <a:rPr lang="fr-FR" sz="2400" dirty="0"/>
              <a:t>Rapport final, p. 12 </a:t>
            </a:r>
          </a:p>
          <a:p>
            <a:endParaRPr lang="it-IT" sz="2400" dirty="0"/>
          </a:p>
        </p:txBody>
      </p:sp>
    </p:spTree>
    <p:extLst>
      <p:ext uri="{BB962C8B-B14F-4D97-AF65-F5344CB8AC3E}">
        <p14:creationId xmlns:p14="http://schemas.microsoft.com/office/powerpoint/2010/main" val="37075000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Le mentorat</a:t>
            </a:r>
            <a:endParaRPr lang="it-IT" sz="2800" dirty="0"/>
          </a:p>
        </p:txBody>
      </p:sp>
      <p:sp>
        <p:nvSpPr>
          <p:cNvPr id="3" name="Segnaposto contenuto 2"/>
          <p:cNvSpPr>
            <a:spLocks noGrp="1"/>
          </p:cNvSpPr>
          <p:nvPr>
            <p:ph idx="1"/>
          </p:nvPr>
        </p:nvSpPr>
        <p:spPr/>
        <p:txBody>
          <a:bodyPr>
            <a:normAutofit lnSpcReduction="10000"/>
          </a:bodyPr>
          <a:lstStyle/>
          <a:p>
            <a:pPr algn="just"/>
            <a:r>
              <a:rPr lang="fr-FR" sz="2400" dirty="0"/>
              <a:t>La France est confrontée à un défi, aussi essentiel qu’urgent : la lutte contre les inégalités qui impactent très concrètement le parcours éducatif et d’insertion d’un très grand nombre de jeunes. Dans ce combat, le rôle fondamental de l’État, de l’école, des entreprises, des corps intermédiaires ne pourra véritablement se déployer sans une société plus fraternelle, où on se rencontre, où on se mélange, où on sort de ses cercles sociaux, territoriaux (voire virtuels désormais) pour comprendre, inspirer, partager et transmettre.</a:t>
            </a:r>
          </a:p>
          <a:p>
            <a:pPr algn="just"/>
            <a:r>
              <a:rPr lang="fr-FR" sz="2400" dirty="0"/>
              <a:t>Le mentorat, relation interpersonnelle d’accompagnement fondée sur une ouverture et un apprentissage mutuels, constitue une réponse à ce besoin devenu essentiel et urgent dans les sociétés modernes : celui de réinventer la façon dont nous faisons société. </a:t>
            </a:r>
            <a:r>
              <a:rPr lang="fr-FR" sz="2400" b="1" dirty="0"/>
              <a:t>Le mentorat peut et doit devenir un outil clé de la cohésion sociale et de la lutte contre les inégalités dans la France du XXIe siècle. </a:t>
            </a:r>
          </a:p>
          <a:p>
            <a:endParaRPr lang="it-IT" sz="2400" dirty="0"/>
          </a:p>
        </p:txBody>
      </p:sp>
    </p:spTree>
    <p:extLst>
      <p:ext uri="{BB962C8B-B14F-4D97-AF65-F5344CB8AC3E}">
        <p14:creationId xmlns:p14="http://schemas.microsoft.com/office/powerpoint/2010/main" val="15774936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Logements</a:t>
            </a:r>
            <a:endParaRPr lang="it-IT" sz="2800" dirty="0"/>
          </a:p>
        </p:txBody>
      </p:sp>
      <p:sp>
        <p:nvSpPr>
          <p:cNvPr id="3" name="Segnaposto contenuto 2"/>
          <p:cNvSpPr>
            <a:spLocks noGrp="1"/>
          </p:cNvSpPr>
          <p:nvPr>
            <p:ph idx="1"/>
          </p:nvPr>
        </p:nvSpPr>
        <p:spPr/>
        <p:txBody>
          <a:bodyPr>
            <a:normAutofit/>
          </a:bodyPr>
          <a:lstStyle/>
          <a:p>
            <a:pPr algn="just"/>
            <a:r>
              <a:rPr lang="fr-FR" sz="2400" dirty="0"/>
              <a:t>Obligation de formation des agents immobiliers à la lutte contre les discriminations </a:t>
            </a:r>
          </a:p>
          <a:p>
            <a:pPr algn="just"/>
            <a:r>
              <a:rPr lang="fr-FR" sz="2400" dirty="0"/>
              <a:t>Signature d’une charte entre l’Etat et les professionnels de l’immobilier sur la lutte contre les discriminations</a:t>
            </a:r>
          </a:p>
          <a:p>
            <a:pPr algn="just"/>
            <a:r>
              <a:rPr lang="fr-FR" sz="2400" dirty="0"/>
              <a:t>Lancer une vague de </a:t>
            </a:r>
            <a:r>
              <a:rPr lang="fr-FR" sz="2400" dirty="0" err="1"/>
              <a:t>testing</a:t>
            </a:r>
            <a:r>
              <a:rPr lang="fr-FR" sz="2400" dirty="0"/>
              <a:t> et procéder à une évaluation de la sensibilisation des agents immobiliers</a:t>
            </a:r>
          </a:p>
          <a:p>
            <a:r>
              <a:rPr lang="fr-FR" sz="2400" dirty="0"/>
              <a:t>…</a:t>
            </a:r>
          </a:p>
        </p:txBody>
      </p:sp>
    </p:spTree>
    <p:extLst>
      <p:ext uri="{BB962C8B-B14F-4D97-AF65-F5344CB8AC3E}">
        <p14:creationId xmlns:p14="http://schemas.microsoft.com/office/powerpoint/2010/main" val="32479004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ASSURANCES, BANQUES, MUTUELLE </a:t>
            </a:r>
          </a:p>
        </p:txBody>
      </p:sp>
      <p:sp>
        <p:nvSpPr>
          <p:cNvPr id="3" name="Segnaposto contenuto 2"/>
          <p:cNvSpPr>
            <a:spLocks noGrp="1"/>
          </p:cNvSpPr>
          <p:nvPr>
            <p:ph idx="1"/>
          </p:nvPr>
        </p:nvSpPr>
        <p:spPr/>
        <p:txBody>
          <a:bodyPr>
            <a:normAutofit/>
          </a:bodyPr>
          <a:lstStyle/>
          <a:p>
            <a:pPr algn="just"/>
            <a:r>
              <a:rPr lang="fr-FR" sz="2400" dirty="0"/>
              <a:t>Faire respecter </a:t>
            </a:r>
            <a:r>
              <a:rPr lang="fr-FR" sz="2400" b="1" dirty="0"/>
              <a:t>le droit à l’oubli</a:t>
            </a:r>
            <a:r>
              <a:rPr lang="fr-FR" sz="2400" dirty="0"/>
              <a:t>, essentiellement </a:t>
            </a:r>
            <a:r>
              <a:rPr lang="fr-FR" sz="2400" b="1" dirty="0"/>
              <a:t>sur l’état de santé, </a:t>
            </a:r>
            <a:r>
              <a:rPr lang="fr-FR" sz="2400" dirty="0"/>
              <a:t>dans l’octroi des produits d’assurance </a:t>
            </a:r>
          </a:p>
          <a:p>
            <a:pPr algn="just"/>
            <a:r>
              <a:rPr lang="fr-FR" sz="2400" dirty="0"/>
              <a:t>Recenser et diffuser les bonnes pratiques des établissements bancaires pour lutter contre les discriminations </a:t>
            </a:r>
          </a:p>
          <a:p>
            <a:r>
              <a:rPr lang="fr-FR" sz="2400" dirty="0"/>
              <a:t>Obligation de formation des personnels bancaires octroyant des crédits </a:t>
            </a:r>
            <a:endParaRPr lang="it-IT" sz="2400" dirty="0"/>
          </a:p>
        </p:txBody>
      </p:sp>
    </p:spTree>
    <p:extLst>
      <p:ext uri="{BB962C8B-B14F-4D97-AF65-F5344CB8AC3E}">
        <p14:creationId xmlns:p14="http://schemas.microsoft.com/office/powerpoint/2010/main" val="19482041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Droit à l’oubli</a:t>
            </a:r>
          </a:p>
        </p:txBody>
      </p:sp>
      <p:sp>
        <p:nvSpPr>
          <p:cNvPr id="3" name="Segnaposto contenuto 2"/>
          <p:cNvSpPr>
            <a:spLocks noGrp="1"/>
          </p:cNvSpPr>
          <p:nvPr>
            <p:ph idx="1"/>
          </p:nvPr>
        </p:nvSpPr>
        <p:spPr/>
        <p:txBody>
          <a:bodyPr>
            <a:normAutofit lnSpcReduction="10000"/>
          </a:bodyPr>
          <a:lstStyle/>
          <a:p>
            <a:pPr algn="just"/>
            <a:r>
              <a:rPr lang="fr-CA" sz="2400" dirty="0"/>
              <a:t>Grande revendication du dernier tiers du XXe siècle, le « droit à l’oubli » se concrétise à la fin des années 1990 et devient, au début du XXIe siècle, un des étendards de la liberté individuelle. Issue du droit spécifique à la protection des données à caractère personnel, cette revendication est à replacer dans un contexte de lutte sociale pour le droit de la protection de la vie privée, qui tend, au long du dernier quart du XXe siècle, à se superposer au droit à l’oubli.</a:t>
            </a:r>
          </a:p>
          <a:p>
            <a:pPr algn="just"/>
            <a:r>
              <a:rPr lang="fr-CA" sz="2400" dirty="0"/>
              <a:t>À compter des années 1990, le développement des technologies de l’information et en particulier la place que prend le Web en matière de diffusion entraînent une prise de conscience des enjeux liés à la protection de la vie privée dans le domaine des nouvelles technologies. </a:t>
            </a:r>
          </a:p>
          <a:p>
            <a:pPr algn="just"/>
            <a:r>
              <a:rPr lang="fr-CA" sz="2400" dirty="0"/>
              <a:t>Le droit à l’oubli : vers un nouveau droit fondamental de l’individu ? Marie </a:t>
            </a:r>
            <a:r>
              <a:rPr lang="fr-CA" sz="2400" dirty="0" err="1"/>
              <a:t>Ranquet</a:t>
            </a:r>
            <a:r>
              <a:rPr lang="fr-CA" sz="2400" dirty="0"/>
              <a:t> Dans </a:t>
            </a:r>
            <a:r>
              <a:rPr lang="fr-CA" sz="2400" i="1" dirty="0"/>
              <a:t>Communications</a:t>
            </a:r>
            <a:r>
              <a:rPr lang="fr-CA" sz="2400" dirty="0"/>
              <a:t> 2019/1 (n° 104), </a:t>
            </a:r>
            <a:r>
              <a:rPr lang="fr-CA" sz="2400" dirty="0" err="1"/>
              <a:t>https</a:t>
            </a:r>
            <a:r>
              <a:rPr lang="fr-CA" sz="2400" dirty="0"/>
              <a:t>://</a:t>
            </a:r>
            <a:r>
              <a:rPr lang="fr-CA" sz="2400" dirty="0" err="1"/>
              <a:t>www.cairn.info</a:t>
            </a:r>
            <a:r>
              <a:rPr lang="fr-CA" sz="2400" dirty="0"/>
              <a:t>/revue-communications-2019-1-page-149.htm </a:t>
            </a:r>
          </a:p>
        </p:txBody>
      </p:sp>
    </p:spTree>
    <p:extLst>
      <p:ext uri="{BB962C8B-B14F-4D97-AF65-F5344CB8AC3E}">
        <p14:creationId xmlns:p14="http://schemas.microsoft.com/office/powerpoint/2010/main" val="16950460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Droit à l’oubli</a:t>
            </a:r>
          </a:p>
        </p:txBody>
      </p:sp>
      <p:sp>
        <p:nvSpPr>
          <p:cNvPr id="3" name="Segnaposto contenuto 2"/>
          <p:cNvSpPr>
            <a:spLocks noGrp="1"/>
          </p:cNvSpPr>
          <p:nvPr>
            <p:ph idx="1"/>
          </p:nvPr>
        </p:nvSpPr>
        <p:spPr/>
        <p:txBody>
          <a:bodyPr>
            <a:normAutofit/>
          </a:bodyPr>
          <a:lstStyle/>
          <a:p>
            <a:pPr algn="just"/>
            <a:r>
              <a:rPr lang="it-IT" sz="2400" dirty="0"/>
              <a:t>Le </a:t>
            </a:r>
            <a:r>
              <a:rPr lang="it-IT" sz="2400" dirty="0" err="1"/>
              <a:t>droit</a:t>
            </a:r>
            <a:r>
              <a:rPr lang="it-IT" sz="2400" dirty="0"/>
              <a:t> à l’</a:t>
            </a:r>
            <a:r>
              <a:rPr lang="it-IT" sz="2400" dirty="0" err="1"/>
              <a:t>oubli</a:t>
            </a:r>
            <a:r>
              <a:rPr lang="it-IT" sz="2400" dirty="0"/>
              <a:t> est un </a:t>
            </a:r>
            <a:r>
              <a:rPr lang="it-IT" sz="2400" dirty="0" err="1"/>
              <a:t>concept</a:t>
            </a:r>
            <a:r>
              <a:rPr lang="it-IT" sz="2400" dirty="0"/>
              <a:t> </a:t>
            </a:r>
            <a:r>
              <a:rPr lang="it-IT" sz="2400" dirty="0" err="1"/>
              <a:t>international</a:t>
            </a:r>
            <a:r>
              <a:rPr lang="it-IT" sz="2400" dirty="0"/>
              <a:t>, dont la </a:t>
            </a:r>
            <a:r>
              <a:rPr lang="it-IT" sz="2400" dirty="0" err="1"/>
              <a:t>consécration</a:t>
            </a:r>
            <a:r>
              <a:rPr lang="it-IT" sz="2400" dirty="0"/>
              <a:t> </a:t>
            </a:r>
            <a:r>
              <a:rPr lang="it-IT" sz="2400" dirty="0" err="1"/>
              <a:t>intervient</a:t>
            </a:r>
            <a:r>
              <a:rPr lang="it-IT" sz="2400" dirty="0"/>
              <a:t> en 2014. En </a:t>
            </a:r>
            <a:r>
              <a:rPr lang="it-IT" sz="2400" dirty="0" err="1"/>
              <a:t>effet</a:t>
            </a:r>
            <a:r>
              <a:rPr lang="it-IT" sz="2400" dirty="0"/>
              <a:t>, le 13 mai, la </a:t>
            </a:r>
            <a:r>
              <a:rPr lang="it-IT" sz="2400" dirty="0" err="1"/>
              <a:t>Cour</a:t>
            </a:r>
            <a:r>
              <a:rPr lang="it-IT" sz="2400" dirty="0"/>
              <a:t> de </a:t>
            </a:r>
            <a:r>
              <a:rPr lang="it-IT" sz="2400" dirty="0" err="1"/>
              <a:t>justice</a:t>
            </a:r>
            <a:r>
              <a:rPr lang="it-IT" sz="2400" dirty="0"/>
              <a:t> de l’Union </a:t>
            </a:r>
            <a:r>
              <a:rPr lang="it-IT" sz="2400" dirty="0" err="1"/>
              <a:t>européenne</a:t>
            </a:r>
            <a:r>
              <a:rPr lang="it-IT" sz="2400" dirty="0"/>
              <a:t> (CJUE) </a:t>
            </a:r>
            <a:r>
              <a:rPr lang="it-IT" sz="2400" dirty="0" err="1"/>
              <a:t>estime</a:t>
            </a:r>
            <a:r>
              <a:rPr lang="it-IT" sz="2400" dirty="0"/>
              <a:t> </a:t>
            </a:r>
            <a:r>
              <a:rPr lang="it-IT" sz="2400" dirty="0" err="1"/>
              <a:t>que</a:t>
            </a:r>
            <a:r>
              <a:rPr lang="it-IT" sz="2400" dirty="0"/>
              <a:t> l’</a:t>
            </a:r>
            <a:r>
              <a:rPr lang="it-IT" sz="2400" dirty="0" err="1"/>
              <a:t>exploitant</a:t>
            </a:r>
            <a:r>
              <a:rPr lang="it-IT" sz="2400" dirty="0"/>
              <a:t> d’un </a:t>
            </a:r>
            <a:r>
              <a:rPr lang="it-IT" sz="2400" dirty="0" err="1"/>
              <a:t>moteur</a:t>
            </a:r>
            <a:r>
              <a:rPr lang="it-IT" sz="2400" dirty="0"/>
              <a:t> de </a:t>
            </a:r>
            <a:r>
              <a:rPr lang="it-IT" sz="2400" dirty="0" err="1"/>
              <a:t>recherche</a:t>
            </a:r>
            <a:r>
              <a:rPr lang="it-IT" sz="2400" dirty="0"/>
              <a:t> est </a:t>
            </a:r>
            <a:r>
              <a:rPr lang="it-IT" sz="2400" dirty="0" err="1"/>
              <a:t>tenu</a:t>
            </a:r>
            <a:r>
              <a:rPr lang="it-IT" sz="2400" dirty="0"/>
              <a:t> de </a:t>
            </a:r>
            <a:r>
              <a:rPr lang="it-IT" sz="2400" dirty="0" err="1"/>
              <a:t>supprimer</a:t>
            </a:r>
            <a:r>
              <a:rPr lang="it-IT" sz="2400" dirty="0"/>
              <a:t> de la liste de </a:t>
            </a:r>
            <a:r>
              <a:rPr lang="it-IT" sz="2400" dirty="0" err="1"/>
              <a:t>résultats</a:t>
            </a:r>
            <a:r>
              <a:rPr lang="it-IT" sz="2400" dirty="0"/>
              <a:t>, </a:t>
            </a:r>
            <a:r>
              <a:rPr lang="it-IT" sz="2400" dirty="0" err="1"/>
              <a:t>affichée</a:t>
            </a:r>
            <a:r>
              <a:rPr lang="it-IT" sz="2400" dirty="0"/>
              <a:t> à la suite d’une </a:t>
            </a:r>
            <a:r>
              <a:rPr lang="it-IT" sz="2400" dirty="0" err="1"/>
              <a:t>recherche</a:t>
            </a:r>
            <a:r>
              <a:rPr lang="it-IT" sz="2400" dirty="0"/>
              <a:t> </a:t>
            </a:r>
            <a:r>
              <a:rPr lang="it-IT" sz="2400" dirty="0" err="1"/>
              <a:t>effectuée</a:t>
            </a:r>
            <a:r>
              <a:rPr lang="it-IT" sz="2400" dirty="0"/>
              <a:t> à partir </a:t>
            </a:r>
            <a:r>
              <a:rPr lang="it-IT" sz="2400" dirty="0" err="1"/>
              <a:t>du</a:t>
            </a:r>
            <a:r>
              <a:rPr lang="it-IT" sz="2400" dirty="0"/>
              <a:t> </a:t>
            </a:r>
            <a:r>
              <a:rPr lang="it-IT" sz="2400" dirty="0" err="1"/>
              <a:t>nom</a:t>
            </a:r>
            <a:r>
              <a:rPr lang="it-IT" sz="2400" dirty="0"/>
              <a:t> d’une </a:t>
            </a:r>
            <a:r>
              <a:rPr lang="it-IT" sz="2400" dirty="0" err="1"/>
              <a:t>personne</a:t>
            </a:r>
            <a:r>
              <a:rPr lang="it-IT" sz="2400" dirty="0"/>
              <a:t>, </a:t>
            </a:r>
            <a:r>
              <a:rPr lang="it-IT" sz="2400" dirty="0" err="1"/>
              <a:t>des</a:t>
            </a:r>
            <a:r>
              <a:rPr lang="it-IT" sz="2400" dirty="0"/>
              <a:t> </a:t>
            </a:r>
            <a:r>
              <a:rPr lang="it-IT" sz="2400" dirty="0" err="1"/>
              <a:t>liens</a:t>
            </a:r>
            <a:r>
              <a:rPr lang="it-IT" sz="2400" dirty="0"/>
              <a:t> </a:t>
            </a:r>
            <a:r>
              <a:rPr lang="it-IT" sz="2400" dirty="0" err="1"/>
              <a:t>vers</a:t>
            </a:r>
            <a:r>
              <a:rPr lang="it-IT" sz="2400" dirty="0"/>
              <a:t> </a:t>
            </a:r>
            <a:r>
              <a:rPr lang="it-IT" sz="2400" dirty="0" err="1"/>
              <a:t>des</a:t>
            </a:r>
            <a:r>
              <a:rPr lang="it-IT" sz="2400" dirty="0"/>
              <a:t> </a:t>
            </a:r>
            <a:r>
              <a:rPr lang="it-IT" sz="2400" dirty="0" err="1"/>
              <a:t>pages</a:t>
            </a:r>
            <a:r>
              <a:rPr lang="it-IT" sz="2400" dirty="0"/>
              <a:t> Web </a:t>
            </a:r>
            <a:r>
              <a:rPr lang="it-IT" sz="2400" dirty="0" err="1"/>
              <a:t>publiées</a:t>
            </a:r>
            <a:r>
              <a:rPr lang="it-IT" sz="2400" dirty="0"/>
              <a:t> par </a:t>
            </a:r>
            <a:r>
              <a:rPr lang="it-IT" sz="2400" dirty="0" err="1"/>
              <a:t>des</a:t>
            </a:r>
            <a:r>
              <a:rPr lang="it-IT" sz="2400" dirty="0"/>
              <a:t> </a:t>
            </a:r>
            <a:r>
              <a:rPr lang="it-IT" sz="2400" dirty="0" err="1"/>
              <a:t>tiers</a:t>
            </a:r>
            <a:r>
              <a:rPr lang="it-IT" sz="2400" dirty="0"/>
              <a:t> et </a:t>
            </a:r>
            <a:r>
              <a:rPr lang="it-IT" sz="2400" dirty="0" err="1"/>
              <a:t>contenant</a:t>
            </a:r>
            <a:r>
              <a:rPr lang="it-IT" sz="2400" dirty="0"/>
              <a:t> </a:t>
            </a:r>
            <a:r>
              <a:rPr lang="it-IT" sz="2400" dirty="0" err="1"/>
              <a:t>des</a:t>
            </a:r>
            <a:r>
              <a:rPr lang="it-IT" sz="2400" dirty="0"/>
              <a:t> </a:t>
            </a:r>
            <a:r>
              <a:rPr lang="it-IT" sz="2400" dirty="0" err="1"/>
              <a:t>informations</a:t>
            </a:r>
            <a:r>
              <a:rPr lang="it-IT" sz="2400" dirty="0"/>
              <a:t> </a:t>
            </a:r>
            <a:r>
              <a:rPr lang="it-IT" sz="2400" dirty="0" err="1"/>
              <a:t>relatives</a:t>
            </a:r>
            <a:r>
              <a:rPr lang="it-IT" sz="2400" dirty="0"/>
              <a:t> à </a:t>
            </a:r>
            <a:r>
              <a:rPr lang="it-IT" sz="2400" dirty="0" err="1"/>
              <a:t>cette</a:t>
            </a:r>
            <a:r>
              <a:rPr lang="it-IT" sz="2400" dirty="0"/>
              <a:t> </a:t>
            </a:r>
            <a:r>
              <a:rPr lang="it-IT" sz="2400" dirty="0" err="1"/>
              <a:t>personne</a:t>
            </a:r>
            <a:r>
              <a:rPr lang="it-IT" sz="2400" dirty="0"/>
              <a:t>.</a:t>
            </a:r>
          </a:p>
          <a:p>
            <a:pPr algn="just"/>
            <a:endParaRPr lang="it-IT" sz="2400" dirty="0"/>
          </a:p>
          <a:p>
            <a:pPr algn="just"/>
            <a:r>
              <a:rPr lang="fr-CA" sz="2400" dirty="0" err="1"/>
              <a:t>https</a:t>
            </a:r>
            <a:r>
              <a:rPr lang="fr-CA" sz="2400" dirty="0"/>
              <a:t>://</a:t>
            </a:r>
            <a:r>
              <a:rPr lang="fr-CA" sz="2400" dirty="0" err="1"/>
              <a:t>www.cairn.info</a:t>
            </a:r>
            <a:r>
              <a:rPr lang="fr-CA" sz="2400" dirty="0"/>
              <a:t>/revue-communications-2019-1-page-149.htm </a:t>
            </a:r>
          </a:p>
          <a:p>
            <a:pPr algn="just"/>
            <a:endParaRPr lang="fr-CA" sz="2400" dirty="0"/>
          </a:p>
        </p:txBody>
      </p:sp>
    </p:spTree>
    <p:extLst>
      <p:ext uri="{BB962C8B-B14F-4D97-AF65-F5344CB8AC3E}">
        <p14:creationId xmlns:p14="http://schemas.microsoft.com/office/powerpoint/2010/main" val="9646098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b="1" dirty="0"/>
              <a:t>Qu’est-ce que le droit à l’oubli dans le domaine de la santé ? </a:t>
            </a:r>
            <a:br>
              <a:rPr lang="fr-FR" sz="2800" b="1" dirty="0"/>
            </a:br>
            <a:endParaRPr lang="it-IT" sz="2800" dirty="0"/>
          </a:p>
        </p:txBody>
      </p:sp>
      <p:sp>
        <p:nvSpPr>
          <p:cNvPr id="3" name="Segnaposto contenuto 2"/>
          <p:cNvSpPr>
            <a:spLocks noGrp="1"/>
          </p:cNvSpPr>
          <p:nvPr>
            <p:ph idx="1"/>
          </p:nvPr>
        </p:nvSpPr>
        <p:spPr/>
        <p:txBody>
          <a:bodyPr>
            <a:normAutofit lnSpcReduction="10000"/>
          </a:bodyPr>
          <a:lstStyle/>
          <a:p>
            <a:pPr algn="just"/>
            <a:r>
              <a:rPr lang="fr-FR" sz="2400" dirty="0"/>
              <a:t>Acheter une maison ou une voiture, créer une entreprise, sont des projets que vous pouvez avoir envie de réaliser même si vous avez été malade. Ces achats importants nécessitent souvent de souscrire un crédit auprès d’une banque, associé à une assurance qui protège votre famille et vous en cas de difficulté importante (perte d’emploi, invalidité, décès…). </a:t>
            </a:r>
          </a:p>
          <a:p>
            <a:pPr algn="just"/>
            <a:r>
              <a:rPr lang="fr-FR" sz="2400" dirty="0"/>
              <a:t>Or, en cas de « risque aggravé de santé » comme dans le cas d’un cancer, l’emprunteur peut se voir appliquer des surprimes, des exclusions de garanties, voire se faire refuser l’assurance de son emprunt.</a:t>
            </a:r>
          </a:p>
          <a:p>
            <a:pPr algn="just"/>
            <a:r>
              <a:rPr lang="fr-FR" sz="2400" dirty="0"/>
              <a:t>Pour éviter cet écueil, le « droit à l’oubli » a été mis en œuvre en 2016 dans le cadre de la convention AERAS. (S'Assurer et Emprunter avec un Risque Aggravé de Santé) </a:t>
            </a:r>
          </a:p>
          <a:p>
            <a:pPr algn="just"/>
            <a:r>
              <a:rPr lang="fr-FR" sz="2400" dirty="0"/>
              <a:t>https://www.e-cancer.fr/Patients-et-proches/Prets-et-assurances/Droit-a-l-oubli</a:t>
            </a:r>
          </a:p>
          <a:p>
            <a:endParaRPr lang="it-IT" sz="2400" dirty="0"/>
          </a:p>
        </p:txBody>
      </p:sp>
    </p:spTree>
    <p:extLst>
      <p:ext uri="{BB962C8B-B14F-4D97-AF65-F5344CB8AC3E}">
        <p14:creationId xmlns:p14="http://schemas.microsoft.com/office/powerpoint/2010/main" val="8661965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b="1" dirty="0"/>
              <a:t/>
            </a:r>
            <a:br>
              <a:rPr lang="fr-FR" sz="2800" b="1" dirty="0"/>
            </a:br>
            <a:r>
              <a:rPr lang="fr-FR" sz="2800" dirty="0"/>
              <a:t>Droit à l'oubli étendu pour les anciens malades de cancer</a:t>
            </a:r>
            <a:endParaRPr lang="it-IT" sz="2800" dirty="0"/>
          </a:p>
        </p:txBody>
      </p:sp>
      <p:sp>
        <p:nvSpPr>
          <p:cNvPr id="3" name="Segnaposto contenuto 2"/>
          <p:cNvSpPr>
            <a:spLocks noGrp="1"/>
          </p:cNvSpPr>
          <p:nvPr>
            <p:ph idx="1"/>
          </p:nvPr>
        </p:nvSpPr>
        <p:spPr/>
        <p:txBody>
          <a:bodyPr>
            <a:normAutofit/>
          </a:bodyPr>
          <a:lstStyle/>
          <a:p>
            <a:pPr algn="just"/>
            <a:r>
              <a:rPr lang="fr-FR" sz="2400" b="1" dirty="0"/>
              <a:t>Cancer : vers un "droit à l’oubli" moins discriminant en France</a:t>
            </a:r>
          </a:p>
          <a:p>
            <a:pPr algn="just"/>
            <a:r>
              <a:rPr lang="fr-FR" sz="2400" dirty="0"/>
              <a:t>Pour contracter un emprunt en France, les personnes qui ont vaincu le cancer doivent souvent payer d’importantes surprimes. Pour mettre fin à cette inégalité, le gouvernement veut </a:t>
            </a:r>
            <a:r>
              <a:rPr lang="fr-FR" sz="2400" b="1" dirty="0"/>
              <a:t>réduire le délai </a:t>
            </a:r>
            <a:r>
              <a:rPr lang="fr-FR" sz="2400" dirty="0"/>
              <a:t>après lequel une personne n’est plus tenue de déclarer une ancienne maladie à son banquier. </a:t>
            </a:r>
          </a:p>
          <a:p>
            <a:pPr algn="just"/>
            <a:r>
              <a:rPr lang="it-IT" sz="2400" dirty="0"/>
              <a:t>https://www.france24.com/fr/france/20220204-cancer-vers-un-droit-%C3%A0-l-oubli-moins-discriminant-en-france</a:t>
            </a:r>
          </a:p>
        </p:txBody>
      </p:sp>
    </p:spTree>
    <p:extLst>
      <p:ext uri="{BB962C8B-B14F-4D97-AF65-F5344CB8AC3E}">
        <p14:creationId xmlns:p14="http://schemas.microsoft.com/office/powerpoint/2010/main" val="30583313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b="1" dirty="0"/>
              <a:t>Droit à l'oubli étendu pour les anciens malades de cancer</a:t>
            </a:r>
            <a:endParaRPr lang="it-IT" sz="2800" dirty="0"/>
          </a:p>
        </p:txBody>
      </p:sp>
      <p:sp>
        <p:nvSpPr>
          <p:cNvPr id="3" name="Segnaposto contenuto 2"/>
          <p:cNvSpPr>
            <a:spLocks noGrp="1"/>
          </p:cNvSpPr>
          <p:nvPr>
            <p:ph idx="1"/>
          </p:nvPr>
        </p:nvSpPr>
        <p:spPr/>
        <p:txBody>
          <a:bodyPr>
            <a:normAutofit lnSpcReduction="10000"/>
          </a:bodyPr>
          <a:lstStyle/>
          <a:p>
            <a:pPr algn="just"/>
            <a:r>
              <a:rPr lang="fr-FR" sz="2400" dirty="0"/>
              <a:t>Le droit à l’oubli est l’absence d’obligation de déclarer à l’assureur une pathologie. Les délais étaient les suivants :</a:t>
            </a:r>
          </a:p>
          <a:p>
            <a:pPr algn="just"/>
            <a:r>
              <a:rPr lang="fr-FR" sz="2400" b="1" dirty="0"/>
              <a:t>Avant le 17 février 2022 :</a:t>
            </a:r>
            <a:endParaRPr lang="fr-FR" sz="2400" dirty="0"/>
          </a:p>
          <a:p>
            <a:pPr algn="just"/>
            <a:r>
              <a:rPr lang="fr-FR" sz="2400" dirty="0"/>
              <a:t>lorsque le cancer a été diagnostiqué avant 21 ans, le droit à l’oubli s’applique 5 ans à compter de la fin du protocole thérapeutique ;</a:t>
            </a:r>
          </a:p>
          <a:p>
            <a:pPr algn="just"/>
            <a:r>
              <a:rPr lang="fr-FR" sz="2400" dirty="0"/>
              <a:t>lorsque le cancer a été diagnostiqué après 21 ans, le droit à l’oubli s’applique 10 ans à compter de la fin du protocole thérapeutique.</a:t>
            </a:r>
          </a:p>
          <a:p>
            <a:pPr algn="just"/>
            <a:r>
              <a:rPr lang="fr-FR" sz="2400" b="1" dirty="0"/>
              <a:t>Dorénavant, </a:t>
            </a:r>
            <a:r>
              <a:rPr lang="fr-FR" sz="2400" dirty="0"/>
              <a:t>le droit à l’oubli sera fixé à 5 ans pour tous les cancers et l’hépatite C et il n’y aura plus de distinction selon l’âge auquel le cancer a été diagnostiqué.</a:t>
            </a:r>
          </a:p>
          <a:p>
            <a:pPr algn="just"/>
            <a:r>
              <a:rPr lang="fr-FR" sz="2400" dirty="0"/>
              <a:t>Cette loi appliquée à partir du 2 juin 2022.</a:t>
            </a:r>
          </a:p>
          <a:p>
            <a:pPr algn="just"/>
            <a:r>
              <a:rPr lang="fr-FR" sz="2400" dirty="0"/>
              <a:t>Fin 28 février</a:t>
            </a:r>
          </a:p>
          <a:p>
            <a:endParaRPr lang="it-IT" sz="2400" dirty="0"/>
          </a:p>
        </p:txBody>
      </p:sp>
    </p:spTree>
    <p:extLst>
      <p:ext uri="{BB962C8B-B14F-4D97-AF65-F5344CB8AC3E}">
        <p14:creationId xmlns:p14="http://schemas.microsoft.com/office/powerpoint/2010/main" val="4621459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3 cours (28 février)</a:t>
            </a:r>
            <a:br>
              <a:rPr lang="fr-CA" sz="2800" dirty="0"/>
            </a:br>
            <a:r>
              <a:rPr lang="fr-CA" sz="2800" dirty="0"/>
              <a:t>Observation hebdomadaire</a:t>
            </a:r>
          </a:p>
        </p:txBody>
      </p:sp>
      <p:sp>
        <p:nvSpPr>
          <p:cNvPr id="3" name="Segnaposto contenuto 2"/>
          <p:cNvSpPr>
            <a:spLocks noGrp="1"/>
          </p:cNvSpPr>
          <p:nvPr>
            <p:ph idx="1"/>
          </p:nvPr>
        </p:nvSpPr>
        <p:spPr/>
        <p:txBody>
          <a:bodyPr>
            <a:normAutofit lnSpcReduction="10000"/>
          </a:bodyPr>
          <a:lstStyle/>
          <a:p>
            <a:pPr algn="just"/>
            <a:r>
              <a:rPr lang="fr-CA" sz="2400" dirty="0"/>
              <a:t>Au moins </a:t>
            </a:r>
            <a:r>
              <a:rPr lang="fr-CA" sz="2400" b="1" dirty="0"/>
              <a:t>40 migrants </a:t>
            </a:r>
            <a:r>
              <a:rPr lang="fr-CA" sz="2400" dirty="0"/>
              <a:t>ont trouvé la mort après le naufrage à l’aube ce dimanche de leur embarcation non loin de la ville italienne de Crotone, en Calabre, dans le sud de l’Italie, rapportent les médias.</a:t>
            </a:r>
          </a:p>
          <a:p>
            <a:pPr algn="just"/>
            <a:r>
              <a:rPr lang="fr-CA" sz="2400" dirty="0"/>
              <a:t>Selon l’agence AGI, l’embarcation des </a:t>
            </a:r>
            <a:r>
              <a:rPr lang="fr-CA" sz="2400" b="1" dirty="0"/>
              <a:t>immigrés, </a:t>
            </a:r>
            <a:r>
              <a:rPr lang="fr-CA" sz="2400" dirty="0"/>
              <a:t>qui était surchargée, s’est brisée en deux en raison de la grosse mer. Parmi les victimes figure, entre autres, un « nouveau-né de quelques mois », selon la même source citant un pompier qui participe au secours.</a:t>
            </a:r>
          </a:p>
          <a:p>
            <a:pPr algn="just"/>
            <a:r>
              <a:rPr lang="fr-CA" sz="2400" dirty="0"/>
              <a:t>Selon l’agence de presse italienne Ansa, les </a:t>
            </a:r>
            <a:r>
              <a:rPr lang="fr-CA" sz="2400" b="1" dirty="0"/>
              <a:t>victimes</a:t>
            </a:r>
            <a:r>
              <a:rPr lang="fr-CA" sz="2400" dirty="0"/>
              <a:t> du naufrage venaient notamment d’Irak, d’Iran, du Pakistan, de Syrie et d’Afghanistan. Elles auraient quitté le port turc d’Izmir il y a quatre jours à bord d’un caïque, une grande embarcation en bois motorisée.</a:t>
            </a:r>
          </a:p>
          <a:p>
            <a:pPr algn="just"/>
            <a:r>
              <a:rPr lang="fr-CA" sz="2400" i="1" dirty="0"/>
              <a:t>Le Parisien </a:t>
            </a:r>
            <a:r>
              <a:rPr lang="fr-CA" sz="2400" dirty="0"/>
              <a:t>25 </a:t>
            </a:r>
            <a:r>
              <a:rPr lang="fr-CA" sz="2400" dirty="0" err="1"/>
              <a:t>fév</a:t>
            </a:r>
            <a:r>
              <a:rPr lang="fr-CA" sz="2400" dirty="0"/>
              <a:t> 2023</a:t>
            </a:r>
          </a:p>
          <a:p>
            <a:pPr algn="just"/>
            <a:endParaRPr lang="fr-CA" sz="2400" dirty="0"/>
          </a:p>
        </p:txBody>
      </p:sp>
    </p:spTree>
    <p:extLst>
      <p:ext uri="{BB962C8B-B14F-4D97-AF65-F5344CB8AC3E}">
        <p14:creationId xmlns:p14="http://schemas.microsoft.com/office/powerpoint/2010/main" val="2816851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Observation</a:t>
            </a:r>
            <a:r>
              <a:rPr lang="it-IT" sz="2800" dirty="0"/>
              <a:t> </a:t>
            </a:r>
            <a:r>
              <a:rPr lang="it-IT" sz="2800" dirty="0" err="1"/>
              <a:t>hebdomadaire</a:t>
            </a:r>
            <a:r>
              <a:rPr lang="it-IT" sz="2800" dirty="0"/>
              <a:t> 2</a:t>
            </a:r>
            <a:endParaRPr lang="fr-CA" sz="2800" dirty="0"/>
          </a:p>
        </p:txBody>
      </p:sp>
      <p:sp>
        <p:nvSpPr>
          <p:cNvPr id="3" name="Segnaposto contenuto 2"/>
          <p:cNvSpPr>
            <a:spLocks noGrp="1"/>
          </p:cNvSpPr>
          <p:nvPr>
            <p:ph idx="1"/>
          </p:nvPr>
        </p:nvSpPr>
        <p:spPr/>
        <p:txBody>
          <a:bodyPr>
            <a:normAutofit lnSpcReduction="10000"/>
          </a:bodyPr>
          <a:lstStyle/>
          <a:p>
            <a:r>
              <a:rPr lang="it-IT" sz="2400" b="1" dirty="0"/>
              <a:t>45% </a:t>
            </a:r>
            <a:r>
              <a:rPr lang="it-IT" sz="2400" b="1" dirty="0" err="1"/>
              <a:t>des</a:t>
            </a:r>
            <a:r>
              <a:rPr lang="it-IT" sz="2400" b="1" dirty="0"/>
              <a:t> </a:t>
            </a:r>
            <a:r>
              <a:rPr lang="it-IT" sz="2400" b="1" dirty="0" err="1"/>
              <a:t>lesbiennes</a:t>
            </a:r>
            <a:r>
              <a:rPr lang="it-IT" sz="2400" b="1" dirty="0"/>
              <a:t> </a:t>
            </a:r>
            <a:r>
              <a:rPr lang="it-IT" sz="2400" b="1" dirty="0" err="1"/>
              <a:t>harcelées</a:t>
            </a:r>
            <a:r>
              <a:rPr lang="it-IT" sz="2400" b="1" dirty="0"/>
              <a:t> </a:t>
            </a:r>
            <a:r>
              <a:rPr lang="it-IT" sz="2400" b="1" dirty="0" err="1"/>
              <a:t>ou</a:t>
            </a:r>
            <a:r>
              <a:rPr lang="it-IT" sz="2400" b="1" dirty="0"/>
              <a:t> </a:t>
            </a:r>
            <a:r>
              <a:rPr lang="it-IT" sz="2400" b="1" dirty="0" err="1"/>
              <a:t>discriminées</a:t>
            </a:r>
            <a:r>
              <a:rPr lang="it-IT" sz="2400" b="1" dirty="0"/>
              <a:t> </a:t>
            </a:r>
            <a:r>
              <a:rPr lang="it-IT" sz="2400" b="1" dirty="0" err="1"/>
              <a:t>ont</a:t>
            </a:r>
            <a:r>
              <a:rPr lang="it-IT" sz="2400" b="1" dirty="0"/>
              <a:t> </a:t>
            </a:r>
            <a:r>
              <a:rPr lang="it-IT" sz="2400" b="1" dirty="0" err="1"/>
              <a:t>eu</a:t>
            </a:r>
            <a:r>
              <a:rPr lang="it-IT" sz="2400" b="1" dirty="0"/>
              <a:t> </a:t>
            </a:r>
            <a:r>
              <a:rPr lang="it-IT" sz="2400" b="1" dirty="0" err="1"/>
              <a:t>des</a:t>
            </a:r>
            <a:r>
              <a:rPr lang="it-IT" sz="2400" b="1" dirty="0"/>
              <a:t> </a:t>
            </a:r>
            <a:r>
              <a:rPr lang="it-IT" sz="2400" b="1" dirty="0" err="1"/>
              <a:t>pensées</a:t>
            </a:r>
            <a:r>
              <a:rPr lang="it-IT" sz="2400" b="1" dirty="0"/>
              <a:t> </a:t>
            </a:r>
            <a:r>
              <a:rPr lang="it-IT" sz="2400" b="1" dirty="0" err="1"/>
              <a:t>suicidaires</a:t>
            </a:r>
            <a:r>
              <a:rPr lang="it-IT" sz="2400" b="1" dirty="0"/>
              <a:t>. Un guide </a:t>
            </a:r>
            <a:r>
              <a:rPr lang="it-IT" sz="2400" b="1" dirty="0" err="1"/>
              <a:t>vient</a:t>
            </a:r>
            <a:r>
              <a:rPr lang="it-IT" sz="2400" b="1" dirty="0"/>
              <a:t> de </a:t>
            </a:r>
            <a:r>
              <a:rPr lang="it-IT" sz="2400" b="1" dirty="0" err="1"/>
              <a:t>paraître</a:t>
            </a:r>
            <a:r>
              <a:rPr lang="it-IT" sz="2400" b="1" dirty="0"/>
              <a:t> pour </a:t>
            </a:r>
            <a:r>
              <a:rPr lang="it-IT" sz="2400" b="1" dirty="0" err="1"/>
              <a:t>améliorer</a:t>
            </a:r>
            <a:r>
              <a:rPr lang="it-IT" sz="2400" b="1" dirty="0"/>
              <a:t> la </a:t>
            </a:r>
            <a:r>
              <a:rPr lang="it-IT" sz="2400" b="1" dirty="0" err="1"/>
              <a:t>condition</a:t>
            </a:r>
            <a:r>
              <a:rPr lang="it-IT" sz="2400" b="1" dirty="0"/>
              <a:t> de </a:t>
            </a:r>
            <a:r>
              <a:rPr lang="it-IT" sz="2400" b="1" dirty="0" err="1"/>
              <a:t>ces</a:t>
            </a:r>
            <a:r>
              <a:rPr lang="it-IT" sz="2400" b="1" dirty="0"/>
              <a:t> femmes.</a:t>
            </a:r>
            <a:endParaRPr lang="it-IT" sz="2400" dirty="0"/>
          </a:p>
          <a:p>
            <a:pPr algn="just"/>
            <a:r>
              <a:rPr lang="it-IT" sz="2400" dirty="0"/>
              <a:t>Les femmes homosexuelles </a:t>
            </a:r>
            <a:r>
              <a:rPr lang="it-IT" sz="2400" dirty="0" err="1"/>
              <a:t>subissent</a:t>
            </a:r>
            <a:r>
              <a:rPr lang="it-IT" sz="2400" dirty="0"/>
              <a:t> une double </a:t>
            </a:r>
            <a:r>
              <a:rPr lang="it-IT" sz="2400" dirty="0" err="1"/>
              <a:t>discrimination</a:t>
            </a:r>
            <a:r>
              <a:rPr lang="it-IT" sz="2400" dirty="0"/>
              <a:t> </a:t>
            </a:r>
            <a:r>
              <a:rPr lang="it-IT" sz="2400" dirty="0" err="1"/>
              <a:t>au</a:t>
            </a:r>
            <a:r>
              <a:rPr lang="it-IT" sz="2400" dirty="0"/>
              <a:t> </a:t>
            </a:r>
            <a:r>
              <a:rPr lang="it-IT" sz="2400" dirty="0" err="1"/>
              <a:t>travail</a:t>
            </a:r>
            <a:r>
              <a:rPr lang="it-IT" sz="2400" dirty="0"/>
              <a:t> : en </a:t>
            </a:r>
            <a:r>
              <a:rPr lang="it-IT" sz="2400" dirty="0" err="1"/>
              <a:t>tant</a:t>
            </a:r>
            <a:r>
              <a:rPr lang="it-IT" sz="2400" dirty="0"/>
              <a:t> </a:t>
            </a:r>
            <a:r>
              <a:rPr lang="it-IT" sz="2400" dirty="0" err="1"/>
              <a:t>que</a:t>
            </a:r>
            <a:r>
              <a:rPr lang="it-IT" sz="2400" dirty="0"/>
              <a:t> femmes et en </a:t>
            </a:r>
            <a:r>
              <a:rPr lang="it-IT" sz="2400" dirty="0" err="1"/>
              <a:t>tant</a:t>
            </a:r>
            <a:r>
              <a:rPr lang="it-IT" sz="2400" dirty="0"/>
              <a:t> </a:t>
            </a:r>
            <a:r>
              <a:rPr lang="it-IT" sz="2400" dirty="0" err="1"/>
              <a:t>qu’homosexuelles</a:t>
            </a:r>
            <a:r>
              <a:rPr lang="it-IT" sz="2400" dirty="0"/>
              <a:t>. Une </a:t>
            </a:r>
            <a:r>
              <a:rPr lang="it-IT" sz="2400" dirty="0" err="1"/>
              <a:t>étude</a:t>
            </a:r>
            <a:r>
              <a:rPr lang="it-IT" sz="2400" dirty="0"/>
              <a:t> </a:t>
            </a:r>
            <a:r>
              <a:rPr lang="it-IT" sz="2400" dirty="0" err="1"/>
              <a:t>parue</a:t>
            </a:r>
            <a:r>
              <a:rPr lang="it-IT" sz="2400" dirty="0"/>
              <a:t> il y a </a:t>
            </a:r>
            <a:r>
              <a:rPr lang="it-IT" sz="2400" dirty="0" err="1"/>
              <a:t>quelques</a:t>
            </a:r>
            <a:r>
              <a:rPr lang="it-IT" sz="2400" dirty="0"/>
              <a:t> </a:t>
            </a:r>
            <a:r>
              <a:rPr lang="it-IT" sz="2400" dirty="0" err="1"/>
              <a:t>mois</a:t>
            </a:r>
            <a:r>
              <a:rPr lang="it-IT" sz="2400" dirty="0"/>
              <a:t> </a:t>
            </a:r>
            <a:r>
              <a:rPr lang="it-IT" sz="2400" dirty="0" err="1"/>
              <a:t>mettait</a:t>
            </a:r>
            <a:r>
              <a:rPr lang="it-IT" sz="2400" dirty="0"/>
              <a:t> en </a:t>
            </a:r>
            <a:r>
              <a:rPr lang="it-IT" sz="2400" dirty="0" err="1"/>
              <a:t>lumière</a:t>
            </a:r>
            <a:r>
              <a:rPr lang="it-IT" sz="2400" dirty="0"/>
              <a:t> </a:t>
            </a:r>
            <a:r>
              <a:rPr lang="it-IT" sz="2400" dirty="0" err="1"/>
              <a:t>les</a:t>
            </a:r>
            <a:r>
              <a:rPr lang="it-IT" sz="2400" dirty="0"/>
              <a:t> </a:t>
            </a:r>
            <a:r>
              <a:rPr lang="it-IT" sz="2400" dirty="0" err="1"/>
              <a:t>difficultés</a:t>
            </a:r>
            <a:r>
              <a:rPr lang="it-IT" sz="2400" dirty="0"/>
              <a:t> à </a:t>
            </a:r>
            <a:r>
              <a:rPr lang="it-IT" sz="2400" dirty="0" err="1"/>
              <a:t>être</a:t>
            </a:r>
            <a:r>
              <a:rPr lang="it-IT" sz="2400" dirty="0"/>
              <a:t> </a:t>
            </a:r>
            <a:r>
              <a:rPr lang="it-IT" sz="2400" dirty="0" err="1"/>
              <a:t>lesbienne</a:t>
            </a:r>
            <a:r>
              <a:rPr lang="it-IT" sz="2400" dirty="0"/>
              <a:t> </a:t>
            </a:r>
            <a:r>
              <a:rPr lang="it-IT" sz="2400" dirty="0" err="1"/>
              <a:t>dans</a:t>
            </a:r>
            <a:r>
              <a:rPr lang="it-IT" sz="2400" dirty="0"/>
              <a:t> le monde </a:t>
            </a:r>
            <a:r>
              <a:rPr lang="it-IT" sz="2400" dirty="0" err="1"/>
              <a:t>du</a:t>
            </a:r>
            <a:r>
              <a:rPr lang="it-IT" sz="2400" dirty="0"/>
              <a:t> </a:t>
            </a:r>
            <a:r>
              <a:rPr lang="it-IT" sz="2400" dirty="0" err="1"/>
              <a:t>travail</a:t>
            </a:r>
            <a:r>
              <a:rPr lang="it-IT" sz="2400" dirty="0"/>
              <a:t>. 53% d’</a:t>
            </a:r>
            <a:r>
              <a:rPr lang="it-IT" sz="2400" dirty="0" err="1"/>
              <a:t>entre</a:t>
            </a:r>
            <a:r>
              <a:rPr lang="it-IT" sz="2400" dirty="0"/>
              <a:t> </a:t>
            </a:r>
            <a:r>
              <a:rPr lang="it-IT" sz="2400" dirty="0" err="1"/>
              <a:t>eux</a:t>
            </a:r>
            <a:r>
              <a:rPr lang="it-IT" sz="2400" dirty="0"/>
              <a:t> </a:t>
            </a:r>
            <a:r>
              <a:rPr lang="it-IT" sz="2400" dirty="0" err="1"/>
              <a:t>dénonçaient</a:t>
            </a:r>
            <a:r>
              <a:rPr lang="it-IT" sz="2400" dirty="0"/>
              <a:t> </a:t>
            </a:r>
            <a:r>
              <a:rPr lang="it-IT" sz="2400" dirty="0" err="1"/>
              <a:t>des</a:t>
            </a:r>
            <a:r>
              <a:rPr lang="it-IT" sz="2400" dirty="0"/>
              <a:t> </a:t>
            </a:r>
            <a:r>
              <a:rPr lang="it-IT" sz="2400" dirty="0" err="1"/>
              <a:t>agressions</a:t>
            </a:r>
            <a:r>
              <a:rPr lang="it-IT" sz="2400" dirty="0"/>
              <a:t> </a:t>
            </a:r>
            <a:r>
              <a:rPr lang="it-IT" sz="2400" dirty="0" err="1"/>
              <a:t>ou</a:t>
            </a:r>
            <a:r>
              <a:rPr lang="it-IT" sz="2400" dirty="0"/>
              <a:t> </a:t>
            </a:r>
            <a:r>
              <a:rPr lang="it-IT" sz="2400" dirty="0" err="1"/>
              <a:t>des</a:t>
            </a:r>
            <a:r>
              <a:rPr lang="it-IT" sz="2400" dirty="0"/>
              <a:t> </a:t>
            </a:r>
            <a:r>
              <a:rPr lang="it-IT" sz="2400" dirty="0" err="1"/>
              <a:t>discriminations</a:t>
            </a:r>
            <a:r>
              <a:rPr lang="it-IT" sz="2400" dirty="0"/>
              <a:t>. De </a:t>
            </a:r>
            <a:r>
              <a:rPr lang="it-IT" sz="2400" dirty="0" err="1"/>
              <a:t>peur</a:t>
            </a:r>
            <a:r>
              <a:rPr lang="it-IT" sz="2400" dirty="0"/>
              <a:t> d’</a:t>
            </a:r>
            <a:r>
              <a:rPr lang="it-IT" sz="2400" dirty="0" err="1"/>
              <a:t>être</a:t>
            </a:r>
            <a:r>
              <a:rPr lang="it-IT" sz="2400" dirty="0"/>
              <a:t> </a:t>
            </a:r>
            <a:r>
              <a:rPr lang="it-IT" sz="2400" dirty="0" err="1"/>
              <a:t>discriminées</a:t>
            </a:r>
            <a:r>
              <a:rPr lang="it-IT" sz="2400" dirty="0"/>
              <a:t>, </a:t>
            </a:r>
            <a:r>
              <a:rPr lang="it-IT" sz="2400" dirty="0" err="1"/>
              <a:t>les</a:t>
            </a:r>
            <a:r>
              <a:rPr lang="it-IT" sz="2400" dirty="0"/>
              <a:t> </a:t>
            </a:r>
            <a:r>
              <a:rPr lang="it-IT" sz="2400" dirty="0" err="1"/>
              <a:t>deux</a:t>
            </a:r>
            <a:r>
              <a:rPr lang="it-IT" sz="2400" dirty="0"/>
              <a:t> </a:t>
            </a:r>
            <a:r>
              <a:rPr lang="it-IT" sz="2400" dirty="0" err="1"/>
              <a:t>tiers</a:t>
            </a:r>
            <a:r>
              <a:rPr lang="it-IT" sz="2400" dirty="0"/>
              <a:t> d’</a:t>
            </a:r>
            <a:r>
              <a:rPr lang="it-IT" sz="2400" dirty="0" err="1"/>
              <a:t>entre</a:t>
            </a:r>
            <a:r>
              <a:rPr lang="it-IT" sz="2400" dirty="0"/>
              <a:t> </a:t>
            </a:r>
            <a:r>
              <a:rPr lang="it-IT" sz="2400" dirty="0" err="1"/>
              <a:t>elles</a:t>
            </a:r>
            <a:r>
              <a:rPr lang="it-IT" sz="2400" dirty="0"/>
              <a:t> font le </a:t>
            </a:r>
            <a:r>
              <a:rPr lang="it-IT" sz="2400" dirty="0" err="1"/>
              <a:t>choix</a:t>
            </a:r>
            <a:r>
              <a:rPr lang="it-IT" sz="2400" dirty="0"/>
              <a:t> de l’</a:t>
            </a:r>
            <a:r>
              <a:rPr lang="it-IT" sz="2400" dirty="0" err="1"/>
              <a:t>invisibilité</a:t>
            </a:r>
            <a:r>
              <a:rPr lang="it-IT" sz="2400" dirty="0"/>
              <a:t> </a:t>
            </a:r>
            <a:r>
              <a:rPr lang="it-IT" sz="2400" dirty="0" err="1"/>
              <a:t>auprès</a:t>
            </a:r>
            <a:r>
              <a:rPr lang="it-IT" sz="2400" dirty="0"/>
              <a:t> de </a:t>
            </a:r>
            <a:r>
              <a:rPr lang="it-IT" sz="2400" dirty="0" err="1"/>
              <a:t>leurs</a:t>
            </a:r>
            <a:r>
              <a:rPr lang="it-IT" sz="2400" dirty="0"/>
              <a:t> </a:t>
            </a:r>
            <a:r>
              <a:rPr lang="it-IT" sz="2400" dirty="0" err="1"/>
              <a:t>collègues</a:t>
            </a:r>
            <a:r>
              <a:rPr lang="it-IT" sz="2400" dirty="0"/>
              <a:t> </a:t>
            </a:r>
            <a:r>
              <a:rPr lang="it-IT" sz="2400" dirty="0" err="1"/>
              <a:t>ou</a:t>
            </a:r>
            <a:r>
              <a:rPr lang="it-IT" sz="2400" dirty="0"/>
              <a:t> de </a:t>
            </a:r>
            <a:r>
              <a:rPr lang="it-IT" sz="2400" dirty="0" err="1"/>
              <a:t>leur</a:t>
            </a:r>
            <a:r>
              <a:rPr lang="it-IT" sz="2400" dirty="0"/>
              <a:t> </a:t>
            </a:r>
            <a:r>
              <a:rPr lang="it-IT" sz="2400" dirty="0" err="1"/>
              <a:t>hiérarchie</a:t>
            </a:r>
            <a:r>
              <a:rPr lang="it-IT" sz="2400" dirty="0"/>
              <a:t>. Et ce </a:t>
            </a:r>
            <a:r>
              <a:rPr lang="it-IT" sz="2400" dirty="0" err="1"/>
              <a:t>chiffre</a:t>
            </a:r>
            <a:r>
              <a:rPr lang="it-IT" sz="2400" dirty="0"/>
              <a:t> est </a:t>
            </a:r>
            <a:r>
              <a:rPr lang="it-IT" sz="2400" dirty="0" err="1"/>
              <a:t>étonnant</a:t>
            </a:r>
            <a:r>
              <a:rPr lang="it-IT" sz="2400" dirty="0"/>
              <a:t> : 34% </a:t>
            </a:r>
            <a:r>
              <a:rPr lang="it-IT" sz="2400" dirty="0" err="1"/>
              <a:t>des</a:t>
            </a:r>
            <a:r>
              <a:rPr lang="it-IT" sz="2400" dirty="0"/>
              <a:t> femmes </a:t>
            </a:r>
            <a:r>
              <a:rPr lang="it-IT" sz="2400" dirty="0" err="1"/>
              <a:t>lesbiennes</a:t>
            </a:r>
            <a:r>
              <a:rPr lang="it-IT" sz="2400" dirty="0"/>
              <a:t> </a:t>
            </a:r>
            <a:r>
              <a:rPr lang="it-IT" sz="2400" dirty="0" err="1"/>
              <a:t>ont</a:t>
            </a:r>
            <a:r>
              <a:rPr lang="it-IT" sz="2400" dirty="0"/>
              <a:t> </a:t>
            </a:r>
            <a:r>
              <a:rPr lang="it-IT" sz="2400" dirty="0" err="1"/>
              <a:t>quitté</a:t>
            </a:r>
            <a:r>
              <a:rPr lang="it-IT" sz="2400" dirty="0"/>
              <a:t> </a:t>
            </a:r>
            <a:r>
              <a:rPr lang="it-IT" sz="2400" dirty="0" err="1"/>
              <a:t>leur</a:t>
            </a:r>
            <a:r>
              <a:rPr lang="it-IT" sz="2400" dirty="0"/>
              <a:t> </a:t>
            </a:r>
            <a:r>
              <a:rPr lang="it-IT" sz="2400" dirty="0" err="1"/>
              <a:t>employeur</a:t>
            </a:r>
            <a:r>
              <a:rPr lang="it-IT" sz="2400" dirty="0"/>
              <a:t> à la suite d’</a:t>
            </a:r>
            <a:r>
              <a:rPr lang="it-IT" sz="2400" dirty="0" err="1"/>
              <a:t>agression</a:t>
            </a:r>
            <a:r>
              <a:rPr lang="it-IT" sz="2400" dirty="0"/>
              <a:t> </a:t>
            </a:r>
            <a:r>
              <a:rPr lang="it-IT" sz="2400" dirty="0" err="1"/>
              <a:t>ou</a:t>
            </a:r>
            <a:r>
              <a:rPr lang="it-IT" sz="2400" dirty="0"/>
              <a:t> de </a:t>
            </a:r>
            <a:r>
              <a:rPr lang="it-IT" sz="2400" dirty="0" err="1"/>
              <a:t>discriminations</a:t>
            </a:r>
            <a:r>
              <a:rPr lang="it-IT" sz="2400" dirty="0"/>
              <a:t>.</a:t>
            </a:r>
          </a:p>
          <a:p>
            <a:r>
              <a:rPr lang="it-IT" sz="2400" i="1" dirty="0"/>
              <a:t>France inter </a:t>
            </a:r>
            <a:r>
              <a:rPr lang="it-IT" sz="2400" dirty="0"/>
              <a:t>13 </a:t>
            </a:r>
            <a:r>
              <a:rPr lang="it-IT" sz="2400" dirty="0" err="1"/>
              <a:t>fevrier</a:t>
            </a:r>
            <a:r>
              <a:rPr lang="it-IT" sz="2400" dirty="0"/>
              <a:t> 2023</a:t>
            </a:r>
          </a:p>
          <a:p>
            <a:pPr marL="0" indent="0">
              <a:buNone/>
            </a:pPr>
            <a:r>
              <a:rPr lang="it-IT" sz="2400" dirty="0"/>
              <a:t> </a:t>
            </a:r>
          </a:p>
          <a:p>
            <a:endParaRPr lang="fr-CA" sz="2400" dirty="0"/>
          </a:p>
        </p:txBody>
      </p:sp>
    </p:spTree>
    <p:extLst>
      <p:ext uri="{BB962C8B-B14F-4D97-AF65-F5344CB8AC3E}">
        <p14:creationId xmlns:p14="http://schemas.microsoft.com/office/powerpoint/2010/main" val="381197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3 cours</a:t>
            </a:r>
            <a:br>
              <a:rPr lang="fr-CA" sz="2800" dirty="0"/>
            </a:br>
            <a:r>
              <a:rPr lang="fr-CA" sz="2800" dirty="0"/>
              <a:t>Observation hebdomadaire</a:t>
            </a:r>
          </a:p>
        </p:txBody>
      </p:sp>
      <p:sp>
        <p:nvSpPr>
          <p:cNvPr id="3" name="Segnaposto contenuto 2"/>
          <p:cNvSpPr>
            <a:spLocks noGrp="1"/>
          </p:cNvSpPr>
          <p:nvPr>
            <p:ph idx="1"/>
          </p:nvPr>
        </p:nvSpPr>
        <p:spPr/>
        <p:txBody>
          <a:bodyPr>
            <a:normAutofit/>
          </a:bodyPr>
          <a:lstStyle/>
          <a:p>
            <a:pPr algn="just"/>
            <a:r>
              <a:rPr lang="it-IT" sz="2400" dirty="0"/>
              <a:t>La situation </a:t>
            </a:r>
            <a:r>
              <a:rPr lang="it-IT" sz="2400" dirty="0" err="1"/>
              <a:t>géographique</a:t>
            </a:r>
            <a:r>
              <a:rPr lang="it-IT" sz="2400" dirty="0"/>
              <a:t> de l’</a:t>
            </a:r>
            <a:r>
              <a:rPr lang="it-IT" sz="2400" dirty="0" err="1"/>
              <a:t>Italie</a:t>
            </a:r>
            <a:r>
              <a:rPr lang="it-IT" sz="2400" dirty="0"/>
              <a:t> en </a:t>
            </a:r>
            <a:r>
              <a:rPr lang="it-IT" sz="2400" dirty="0" err="1"/>
              <a:t>fait</a:t>
            </a:r>
            <a:r>
              <a:rPr lang="it-IT" sz="2400" dirty="0"/>
              <a:t> une </a:t>
            </a:r>
            <a:r>
              <a:rPr lang="it-IT" sz="2400" dirty="0" err="1"/>
              <a:t>destination</a:t>
            </a:r>
            <a:r>
              <a:rPr lang="it-IT" sz="2400" dirty="0"/>
              <a:t> de </a:t>
            </a:r>
            <a:r>
              <a:rPr lang="it-IT" sz="2400" dirty="0" err="1"/>
              <a:t>choix</a:t>
            </a:r>
            <a:r>
              <a:rPr lang="it-IT" sz="2400" dirty="0"/>
              <a:t> pour </a:t>
            </a:r>
            <a:r>
              <a:rPr lang="it-IT" sz="2400" dirty="0" err="1"/>
              <a:t>les</a:t>
            </a:r>
            <a:r>
              <a:rPr lang="it-IT" sz="2400" dirty="0"/>
              <a:t> </a:t>
            </a:r>
            <a:r>
              <a:rPr lang="it-IT" sz="2400" b="1" dirty="0" err="1"/>
              <a:t>demandeurs</a:t>
            </a:r>
            <a:r>
              <a:rPr lang="it-IT" sz="2400" b="1" dirty="0"/>
              <a:t> d’</a:t>
            </a:r>
            <a:r>
              <a:rPr lang="it-IT" sz="2400" b="1" dirty="0" err="1"/>
              <a:t>asile</a:t>
            </a:r>
            <a:r>
              <a:rPr lang="it-IT" sz="2400" b="1" dirty="0"/>
              <a:t> </a:t>
            </a:r>
            <a:r>
              <a:rPr lang="it-IT" sz="2400" dirty="0"/>
              <a:t>qui </a:t>
            </a:r>
            <a:r>
              <a:rPr lang="it-IT" sz="2400" dirty="0" err="1"/>
              <a:t>passent</a:t>
            </a:r>
            <a:r>
              <a:rPr lang="it-IT" sz="2400" dirty="0"/>
              <a:t> de l’Afrique </a:t>
            </a:r>
            <a:r>
              <a:rPr lang="it-IT" sz="2400" dirty="0" err="1"/>
              <a:t>du</a:t>
            </a:r>
            <a:r>
              <a:rPr lang="it-IT" sz="2400" dirty="0"/>
              <a:t> Nord à l’Europe, et Rome se </a:t>
            </a:r>
            <a:r>
              <a:rPr lang="it-IT" sz="2400" dirty="0" err="1"/>
              <a:t>plaint</a:t>
            </a:r>
            <a:r>
              <a:rPr lang="it-IT" sz="2400" dirty="0"/>
              <a:t> </a:t>
            </a:r>
            <a:r>
              <a:rPr lang="it-IT" sz="2400" dirty="0" err="1"/>
              <a:t>depuis</a:t>
            </a:r>
            <a:r>
              <a:rPr lang="it-IT" sz="2400" dirty="0"/>
              <a:t> </a:t>
            </a:r>
            <a:r>
              <a:rPr lang="it-IT" sz="2400" dirty="0" err="1"/>
              <a:t>longtemps</a:t>
            </a:r>
            <a:r>
              <a:rPr lang="it-IT" sz="2400" dirty="0"/>
              <a:t> </a:t>
            </a:r>
            <a:r>
              <a:rPr lang="it-IT" sz="2400" dirty="0" err="1"/>
              <a:t>du</a:t>
            </a:r>
            <a:r>
              <a:rPr lang="it-IT" sz="2400" dirty="0"/>
              <a:t> </a:t>
            </a:r>
            <a:r>
              <a:rPr lang="it-IT" sz="2400" dirty="0" err="1"/>
              <a:t>nombre</a:t>
            </a:r>
            <a:r>
              <a:rPr lang="it-IT" sz="2400" dirty="0"/>
              <a:t> d’</a:t>
            </a:r>
            <a:r>
              <a:rPr lang="it-IT" sz="2400" dirty="0" err="1"/>
              <a:t>arrivées</a:t>
            </a:r>
            <a:r>
              <a:rPr lang="it-IT" sz="2400" dirty="0"/>
              <a:t> </a:t>
            </a:r>
            <a:r>
              <a:rPr lang="it-IT" sz="2400" dirty="0" err="1"/>
              <a:t>sur</a:t>
            </a:r>
            <a:r>
              <a:rPr lang="it-IT" sz="2400" dirty="0"/>
              <a:t> son </a:t>
            </a:r>
            <a:r>
              <a:rPr lang="it-IT" sz="2400" dirty="0" err="1"/>
              <a:t>territoire</a:t>
            </a:r>
            <a:r>
              <a:rPr lang="it-IT" sz="2400" dirty="0"/>
              <a:t>.</a:t>
            </a:r>
          </a:p>
          <a:p>
            <a:r>
              <a:rPr lang="it-IT" sz="2400" i="1" dirty="0"/>
              <a:t>Le </a:t>
            </a:r>
            <a:r>
              <a:rPr lang="it-IT" sz="2400" i="1" dirty="0" err="1"/>
              <a:t>Parisien</a:t>
            </a:r>
            <a:r>
              <a:rPr lang="it-IT" sz="2400" i="1" dirty="0"/>
              <a:t> </a:t>
            </a:r>
            <a:r>
              <a:rPr lang="it-IT" sz="2400" dirty="0"/>
              <a:t>25 </a:t>
            </a:r>
            <a:r>
              <a:rPr lang="it-IT" sz="2400" dirty="0" err="1"/>
              <a:t>fév</a:t>
            </a:r>
            <a:r>
              <a:rPr lang="it-IT" sz="2400" dirty="0"/>
              <a:t> 2023</a:t>
            </a:r>
          </a:p>
          <a:p>
            <a:endParaRPr lang="it-IT" sz="2400" dirty="0"/>
          </a:p>
          <a:p>
            <a:pPr algn="just"/>
            <a:r>
              <a:rPr lang="fr-CA" sz="2400" dirty="0"/>
              <a:t>Embarcation de </a:t>
            </a:r>
            <a:r>
              <a:rPr lang="fr-CA" sz="2400" b="1" dirty="0"/>
              <a:t>migrants</a:t>
            </a:r>
          </a:p>
          <a:p>
            <a:pPr algn="just"/>
            <a:r>
              <a:rPr lang="fr-CA" sz="2400" dirty="0"/>
              <a:t>au moins 50 </a:t>
            </a:r>
            <a:r>
              <a:rPr lang="fr-CA" sz="2400" b="1" dirty="0"/>
              <a:t>personnes</a:t>
            </a:r>
            <a:r>
              <a:rPr lang="fr-CA" sz="2400" dirty="0"/>
              <a:t> ont perdu la vie</a:t>
            </a:r>
          </a:p>
          <a:p>
            <a:pPr algn="just"/>
            <a:r>
              <a:rPr lang="fr-CA" sz="2400" dirty="0"/>
              <a:t>au moins 50 </a:t>
            </a:r>
            <a:r>
              <a:rPr lang="fr-CA" sz="2400" b="1" dirty="0"/>
              <a:t>exilés</a:t>
            </a:r>
            <a:r>
              <a:rPr lang="fr-CA" sz="2400" dirty="0"/>
              <a:t> sont morts </a:t>
            </a:r>
            <a:r>
              <a:rPr lang="fr-CA" sz="2400" i="1" dirty="0"/>
              <a:t>France inter </a:t>
            </a:r>
            <a:r>
              <a:rPr lang="fr-CA" sz="2400" dirty="0"/>
              <a:t>25 février</a:t>
            </a:r>
          </a:p>
          <a:p>
            <a:endParaRPr lang="fr-CA" sz="2400" dirty="0"/>
          </a:p>
          <a:p>
            <a:endParaRPr lang="fr-CA" sz="2400" dirty="0"/>
          </a:p>
        </p:txBody>
      </p:sp>
    </p:spTree>
    <p:extLst>
      <p:ext uri="{BB962C8B-B14F-4D97-AF65-F5344CB8AC3E}">
        <p14:creationId xmlns:p14="http://schemas.microsoft.com/office/powerpoint/2010/main" val="27470261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3 cours</a:t>
            </a:r>
            <a:br>
              <a:rPr lang="fr-CA" sz="2800" dirty="0"/>
            </a:br>
            <a:r>
              <a:rPr lang="fr-CA" sz="2800" dirty="0"/>
              <a:t>Observation hebdomadaire</a:t>
            </a:r>
          </a:p>
        </p:txBody>
      </p:sp>
      <p:sp>
        <p:nvSpPr>
          <p:cNvPr id="3" name="Segnaposto contenuto 2"/>
          <p:cNvSpPr>
            <a:spLocks noGrp="1"/>
          </p:cNvSpPr>
          <p:nvPr>
            <p:ph idx="1"/>
          </p:nvPr>
        </p:nvSpPr>
        <p:spPr/>
        <p:txBody>
          <a:bodyPr>
            <a:normAutofit/>
          </a:bodyPr>
          <a:lstStyle/>
          <a:p>
            <a:pPr algn="just"/>
            <a:r>
              <a:rPr lang="fr-CA" sz="2400" dirty="0"/>
              <a:t>Italie : une soixantaine de</a:t>
            </a:r>
            <a:r>
              <a:rPr lang="fr-CA" sz="2400" b="1" dirty="0"/>
              <a:t> migrants</a:t>
            </a:r>
            <a:r>
              <a:rPr lang="fr-CA" sz="2400" dirty="0"/>
              <a:t> meurent noyés, en plein virage anti-migrants du pouvoir</a:t>
            </a:r>
          </a:p>
          <a:p>
            <a:pPr algn="just"/>
            <a:r>
              <a:rPr lang="fr-CA" sz="2400" dirty="0"/>
              <a:t>A l’aube ce dimanche, une embarcation s’est écrasée contre les rochers, non loin de la ville italienne de Crotone. Au moins 59</a:t>
            </a:r>
            <a:r>
              <a:rPr lang="fr-CA" sz="2400" b="1" dirty="0"/>
              <a:t> réfugiés </a:t>
            </a:r>
            <a:r>
              <a:rPr lang="fr-CA" sz="2400" dirty="0"/>
              <a:t>sont morts, selon un bilan provisoire.</a:t>
            </a:r>
          </a:p>
          <a:p>
            <a:r>
              <a:rPr lang="fr-CA" sz="2400" i="1" dirty="0"/>
              <a:t>Libération</a:t>
            </a:r>
            <a:r>
              <a:rPr lang="fr-CA" sz="2400" dirty="0"/>
              <a:t> 26 février 2023</a:t>
            </a:r>
          </a:p>
          <a:p>
            <a:endParaRPr lang="fr-CA" sz="2400" dirty="0"/>
          </a:p>
        </p:txBody>
      </p:sp>
    </p:spTree>
    <p:extLst>
      <p:ext uri="{BB962C8B-B14F-4D97-AF65-F5344CB8AC3E}">
        <p14:creationId xmlns:p14="http://schemas.microsoft.com/office/powerpoint/2010/main" val="33947359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Selon vous, existe-il des différences entre ces dénominations ?</a:t>
            </a:r>
          </a:p>
        </p:txBody>
      </p:sp>
      <p:sp>
        <p:nvSpPr>
          <p:cNvPr id="3" name="Segnaposto contenuto 2"/>
          <p:cNvSpPr>
            <a:spLocks noGrp="1"/>
          </p:cNvSpPr>
          <p:nvPr>
            <p:ph idx="1"/>
          </p:nvPr>
        </p:nvSpPr>
        <p:spPr/>
        <p:txBody>
          <a:bodyPr>
            <a:normAutofit/>
          </a:bodyPr>
          <a:lstStyle/>
          <a:p>
            <a:r>
              <a:rPr lang="fr-CA" sz="2400" dirty="0"/>
              <a:t>Migrants = Immigrés</a:t>
            </a:r>
          </a:p>
          <a:p>
            <a:endParaRPr lang="fr-CA" sz="2400" dirty="0"/>
          </a:p>
          <a:p>
            <a:r>
              <a:rPr lang="fr-CA" sz="2400" dirty="0"/>
              <a:t>Exilés personne éloignée de son pays pour des raisons politiques</a:t>
            </a:r>
          </a:p>
          <a:p>
            <a:r>
              <a:rPr lang="fr-CA" sz="2400" dirty="0"/>
              <a:t>Demandeurs d’asile  personne qui vient d’un pays qui est en</a:t>
            </a:r>
            <a:r>
              <a:rPr lang="fr-CA" sz="2400" b="1" dirty="0"/>
              <a:t> guerre </a:t>
            </a:r>
            <a:r>
              <a:rPr lang="fr-CA" sz="2400" dirty="0"/>
              <a:t>1° on est demandeur; et après l’obtention de l’asile on devient réfugié   Réfugiés  </a:t>
            </a:r>
            <a:r>
              <a:rPr lang="fr-CA" sz="2400" b="1" dirty="0"/>
              <a:t>/danger de leur pays d’origine</a:t>
            </a:r>
            <a:r>
              <a:rPr lang="fr-CA" sz="2400" dirty="0"/>
              <a:t>/ (trait sémantique)</a:t>
            </a:r>
          </a:p>
          <a:p>
            <a:endParaRPr lang="fr-CA" sz="2400" dirty="0"/>
          </a:p>
          <a:p>
            <a:r>
              <a:rPr lang="fr-CA" sz="2400" dirty="0"/>
              <a:t>Personne et victime</a:t>
            </a:r>
          </a:p>
          <a:p>
            <a:endParaRPr lang="fr-CA" sz="2400" dirty="0"/>
          </a:p>
          <a:p>
            <a:endParaRPr lang="fr-CA" sz="2400" dirty="0"/>
          </a:p>
          <a:p>
            <a:endParaRPr lang="fr-CA" sz="2400" dirty="0"/>
          </a:p>
        </p:txBody>
      </p:sp>
    </p:spTree>
    <p:extLst>
      <p:ext uri="{BB962C8B-B14F-4D97-AF65-F5344CB8AC3E}">
        <p14:creationId xmlns:p14="http://schemas.microsoft.com/office/powerpoint/2010/main" val="36133863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Question</a:t>
            </a:r>
            <a:r>
              <a:rPr lang="it-IT" sz="2800" dirty="0"/>
              <a:t> de </a:t>
            </a:r>
            <a:r>
              <a:rPr lang="it-IT" sz="2800" dirty="0" err="1"/>
              <a:t>dénomination</a:t>
            </a:r>
            <a:r>
              <a:rPr lang="it-IT" sz="2800" dirty="0"/>
              <a:t/>
            </a:r>
            <a:br>
              <a:rPr lang="it-IT" sz="2800" dirty="0"/>
            </a:br>
            <a:r>
              <a:rPr lang="it-IT" sz="2800" dirty="0" err="1"/>
              <a:t>Comment</a:t>
            </a:r>
            <a:r>
              <a:rPr lang="it-IT" sz="2800" dirty="0"/>
              <a:t> </a:t>
            </a:r>
            <a:r>
              <a:rPr lang="it-IT" sz="2800" dirty="0" err="1"/>
              <a:t>appeler</a:t>
            </a:r>
            <a:r>
              <a:rPr lang="it-IT" sz="2800" dirty="0"/>
              <a:t> </a:t>
            </a:r>
            <a:r>
              <a:rPr lang="it-IT" sz="2800" dirty="0" err="1"/>
              <a:t>les</a:t>
            </a:r>
            <a:r>
              <a:rPr lang="it-IT" sz="2800" dirty="0"/>
              <a:t> </a:t>
            </a:r>
            <a:r>
              <a:rPr lang="it-IT" sz="2800" dirty="0" err="1"/>
              <a:t>personnes</a:t>
            </a:r>
            <a:r>
              <a:rPr lang="it-IT" sz="2800" dirty="0"/>
              <a:t> </a:t>
            </a:r>
            <a:r>
              <a:rPr lang="it-IT" sz="2800" dirty="0" err="1"/>
              <a:t>fuyant</a:t>
            </a:r>
            <a:r>
              <a:rPr lang="it-IT" sz="2800" dirty="0"/>
              <a:t> la guerre?</a:t>
            </a:r>
          </a:p>
        </p:txBody>
      </p:sp>
      <p:sp>
        <p:nvSpPr>
          <p:cNvPr id="3" name="Segnaposto contenuto 2"/>
          <p:cNvSpPr>
            <a:spLocks noGrp="1"/>
          </p:cNvSpPr>
          <p:nvPr>
            <p:ph idx="1"/>
          </p:nvPr>
        </p:nvSpPr>
        <p:spPr/>
        <p:txBody>
          <a:bodyPr>
            <a:normAutofit/>
          </a:bodyPr>
          <a:lstStyle/>
          <a:p>
            <a:r>
              <a:rPr lang="it-IT" sz="2400" dirty="0" err="1"/>
              <a:t>Migrant.e.s</a:t>
            </a:r>
            <a:endParaRPr lang="it-IT" sz="2400" dirty="0"/>
          </a:p>
          <a:p>
            <a:r>
              <a:rPr lang="it-IT" sz="2400" dirty="0" err="1"/>
              <a:t>Immigré.e.s</a:t>
            </a:r>
            <a:endParaRPr lang="it-IT" sz="2400" dirty="0"/>
          </a:p>
          <a:p>
            <a:r>
              <a:rPr lang="it-IT" sz="2400" dirty="0" err="1"/>
              <a:t>Réfugié.e.s</a:t>
            </a:r>
            <a:r>
              <a:rPr lang="it-IT" sz="2400" dirty="0"/>
              <a:t> </a:t>
            </a:r>
          </a:p>
          <a:p>
            <a:r>
              <a:rPr lang="it-IT" sz="2400" dirty="0" err="1"/>
              <a:t>Exilé.e.s</a:t>
            </a:r>
            <a:endParaRPr lang="it-IT" sz="2400" dirty="0"/>
          </a:p>
          <a:p>
            <a:r>
              <a:rPr lang="it-IT" sz="2400" dirty="0" err="1"/>
              <a:t>Demandeur.e.s</a:t>
            </a:r>
            <a:r>
              <a:rPr lang="it-IT" sz="2400" dirty="0"/>
              <a:t> d’</a:t>
            </a:r>
            <a:r>
              <a:rPr lang="it-IT" sz="2400" dirty="0" err="1"/>
              <a:t>asile</a:t>
            </a:r>
            <a:endParaRPr lang="it-IT" sz="2400" dirty="0"/>
          </a:p>
          <a:p>
            <a:r>
              <a:rPr lang="mr-IN" sz="2400" dirty="0"/>
              <a:t>…</a:t>
            </a:r>
            <a:endParaRPr lang="it-IT" sz="2400" dirty="0"/>
          </a:p>
          <a:p>
            <a:endParaRPr lang="it-IT" sz="2400" dirty="0"/>
          </a:p>
          <a:p>
            <a:r>
              <a:rPr lang="fr-CA" sz="2400" dirty="0"/>
              <a:t>Différentes prises de position des locuteurs, des langues et polémiques</a:t>
            </a:r>
          </a:p>
          <a:p>
            <a:endParaRPr lang="it-IT" sz="2400" dirty="0"/>
          </a:p>
        </p:txBody>
      </p:sp>
    </p:spTree>
    <p:extLst>
      <p:ext uri="{BB962C8B-B14F-4D97-AF65-F5344CB8AC3E}">
        <p14:creationId xmlns:p14="http://schemas.microsoft.com/office/powerpoint/2010/main" val="30138059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Connotation</a:t>
            </a:r>
            <a:r>
              <a:rPr lang="it-IT" sz="2800" dirty="0"/>
              <a:t>?</a:t>
            </a:r>
            <a:br>
              <a:rPr lang="it-IT" sz="2800" dirty="0"/>
            </a:br>
            <a:endParaRPr lang="it-IT" sz="2800" dirty="0"/>
          </a:p>
        </p:txBody>
      </p:sp>
      <p:sp>
        <p:nvSpPr>
          <p:cNvPr id="3" name="Segnaposto contenuto 2"/>
          <p:cNvSpPr>
            <a:spLocks noGrp="1"/>
          </p:cNvSpPr>
          <p:nvPr>
            <p:ph idx="1"/>
          </p:nvPr>
        </p:nvSpPr>
        <p:spPr/>
        <p:txBody>
          <a:bodyPr>
            <a:normAutofit/>
          </a:bodyPr>
          <a:lstStyle/>
          <a:p>
            <a:r>
              <a:rPr lang="it-IT" sz="2400" dirty="0" err="1"/>
              <a:t>Migrant.e.s</a:t>
            </a:r>
            <a:r>
              <a:rPr lang="it-IT" sz="2400" dirty="0"/>
              <a:t> plus neutre  </a:t>
            </a:r>
            <a:r>
              <a:rPr lang="it-IT" sz="2400" dirty="0" err="1">
                <a:solidFill>
                  <a:srgbClr val="FF0000"/>
                </a:solidFill>
              </a:rPr>
              <a:t>Im</a:t>
            </a:r>
            <a:r>
              <a:rPr lang="it-IT" sz="2400" dirty="0" err="1"/>
              <a:t>migré.e.s</a:t>
            </a:r>
            <a:r>
              <a:rPr lang="it-IT" sz="2400" dirty="0"/>
              <a:t> plus </a:t>
            </a:r>
            <a:r>
              <a:rPr lang="it-IT" sz="2400" dirty="0" err="1"/>
              <a:t>négatif</a:t>
            </a:r>
            <a:endParaRPr lang="it-IT" sz="2400" dirty="0"/>
          </a:p>
          <a:p>
            <a:r>
              <a:rPr lang="it-IT" sz="2400" dirty="0" err="1"/>
              <a:t>Réfugié.e.s</a:t>
            </a:r>
            <a:r>
              <a:rPr lang="it-IT" sz="2400" dirty="0"/>
              <a:t> </a:t>
            </a:r>
          </a:p>
          <a:p>
            <a:r>
              <a:rPr lang="it-IT" sz="2400" dirty="0" err="1"/>
              <a:t>Exilé.e.s</a:t>
            </a:r>
            <a:endParaRPr lang="it-IT" sz="2400" dirty="0"/>
          </a:p>
          <a:p>
            <a:r>
              <a:rPr lang="it-IT" sz="2400" dirty="0" err="1"/>
              <a:t>Demandeur.e.s</a:t>
            </a:r>
            <a:r>
              <a:rPr lang="it-IT" sz="2400" dirty="0"/>
              <a:t> d’</a:t>
            </a:r>
            <a:r>
              <a:rPr lang="it-IT" sz="2400" dirty="0" err="1"/>
              <a:t>asile</a:t>
            </a:r>
            <a:endParaRPr lang="it-IT" sz="2400" dirty="0"/>
          </a:p>
          <a:p>
            <a:r>
              <a:rPr lang="mr-IN" sz="2400" dirty="0"/>
              <a:t>…</a:t>
            </a:r>
            <a:endParaRPr lang="it-IT" sz="2400" dirty="0"/>
          </a:p>
          <a:p>
            <a:endParaRPr lang="it-IT" sz="2400" dirty="0"/>
          </a:p>
          <a:p>
            <a:r>
              <a:rPr lang="fr-CA" sz="2400" dirty="0"/>
              <a:t>Différentes prises de position des locuteurs, des langues et polémiques</a:t>
            </a:r>
          </a:p>
          <a:p>
            <a:endParaRPr lang="it-IT" sz="2400" dirty="0"/>
          </a:p>
        </p:txBody>
      </p:sp>
    </p:spTree>
    <p:extLst>
      <p:ext uri="{BB962C8B-B14F-4D97-AF65-F5344CB8AC3E}">
        <p14:creationId xmlns:p14="http://schemas.microsoft.com/office/powerpoint/2010/main" val="39865785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En 2015, « </a:t>
            </a:r>
            <a:r>
              <a:rPr lang="it-IT" sz="2800" b="1" dirty="0" err="1"/>
              <a:t>Migrant</a:t>
            </a:r>
            <a:r>
              <a:rPr lang="it-IT" sz="2800" b="1" dirty="0"/>
              <a:t> » </a:t>
            </a:r>
            <a:r>
              <a:rPr lang="it-IT" sz="2800" b="1" dirty="0" err="1"/>
              <a:t>ou</a:t>
            </a:r>
            <a:r>
              <a:rPr lang="it-IT" sz="2800" b="1" dirty="0"/>
              <a:t> « </a:t>
            </a:r>
            <a:r>
              <a:rPr lang="it-IT" sz="2800" b="1" dirty="0" err="1"/>
              <a:t>réfugié</a:t>
            </a:r>
            <a:r>
              <a:rPr lang="it-IT" sz="2800" b="1" dirty="0"/>
              <a:t> » : </a:t>
            </a:r>
            <a:r>
              <a:rPr lang="it-IT" sz="2800" b="1" dirty="0" err="1"/>
              <a:t>quelles</a:t>
            </a:r>
            <a:r>
              <a:rPr lang="it-IT" sz="2800" b="1" dirty="0"/>
              <a:t> </a:t>
            </a:r>
            <a:r>
              <a:rPr lang="it-IT" sz="2800" b="1" dirty="0" err="1"/>
              <a:t>différences</a:t>
            </a:r>
            <a:r>
              <a:rPr lang="it-IT" sz="2800" b="1" dirty="0"/>
              <a:t> ?</a:t>
            </a:r>
            <a:br>
              <a:rPr lang="it-IT" sz="2800" b="1" dirty="0"/>
            </a:br>
            <a:endParaRPr lang="fr-CA" sz="2800" dirty="0"/>
          </a:p>
        </p:txBody>
      </p:sp>
      <p:sp>
        <p:nvSpPr>
          <p:cNvPr id="3" name="Segnaposto contenuto 2"/>
          <p:cNvSpPr>
            <a:spLocks noGrp="1"/>
          </p:cNvSpPr>
          <p:nvPr>
            <p:ph idx="1"/>
          </p:nvPr>
        </p:nvSpPr>
        <p:spPr/>
        <p:txBody>
          <a:bodyPr>
            <a:normAutofit/>
          </a:bodyPr>
          <a:lstStyle/>
          <a:p>
            <a:pPr algn="just"/>
            <a:r>
              <a:rPr lang="it-IT" sz="2400" dirty="0" err="1"/>
              <a:t>Crise</a:t>
            </a:r>
            <a:r>
              <a:rPr lang="it-IT" sz="2400" dirty="0"/>
              <a:t> </a:t>
            </a:r>
            <a:r>
              <a:rPr lang="it-IT" sz="2400" dirty="0" err="1"/>
              <a:t>migratoire</a:t>
            </a:r>
            <a:r>
              <a:rPr lang="it-IT" sz="2400"/>
              <a:t> en 2015</a:t>
            </a:r>
          </a:p>
          <a:p>
            <a:pPr algn="just"/>
            <a:r>
              <a:rPr lang="it-IT" sz="2400" dirty="0"/>
              <a:t>Le </a:t>
            </a:r>
            <a:r>
              <a:rPr lang="it-IT" sz="2400" dirty="0" err="1"/>
              <a:t>débat</a:t>
            </a:r>
            <a:r>
              <a:rPr lang="it-IT" sz="2400" dirty="0"/>
              <a:t> </a:t>
            </a:r>
            <a:r>
              <a:rPr lang="it-IT" sz="2400" dirty="0" err="1"/>
              <a:t>sémantique</a:t>
            </a:r>
            <a:r>
              <a:rPr lang="it-IT" sz="2400" dirty="0"/>
              <a:t> reste </a:t>
            </a:r>
            <a:r>
              <a:rPr lang="it-IT" sz="2400" dirty="0" err="1"/>
              <a:t>vif</a:t>
            </a:r>
            <a:r>
              <a:rPr lang="it-IT" sz="2400" dirty="0"/>
              <a:t> en Europe pour </a:t>
            </a:r>
            <a:r>
              <a:rPr lang="it-IT" sz="2400" dirty="0" err="1"/>
              <a:t>savoir</a:t>
            </a:r>
            <a:r>
              <a:rPr lang="it-IT" sz="2400" dirty="0"/>
              <a:t> </a:t>
            </a:r>
            <a:r>
              <a:rPr lang="it-IT" sz="2400" dirty="0" err="1"/>
              <a:t>comment</a:t>
            </a:r>
            <a:r>
              <a:rPr lang="it-IT" sz="2400" dirty="0"/>
              <a:t> </a:t>
            </a:r>
            <a:r>
              <a:rPr lang="it-IT" sz="2400" dirty="0" err="1"/>
              <a:t>qualifier</a:t>
            </a:r>
            <a:r>
              <a:rPr lang="it-IT" sz="2400" dirty="0"/>
              <a:t> </a:t>
            </a:r>
            <a:r>
              <a:rPr lang="it-IT" sz="2400" dirty="0" err="1"/>
              <a:t>les</a:t>
            </a:r>
            <a:r>
              <a:rPr lang="it-IT" sz="2400" dirty="0"/>
              <a:t> </a:t>
            </a:r>
            <a:r>
              <a:rPr lang="it-IT" sz="2400" dirty="0" err="1"/>
              <a:t>milliers</a:t>
            </a:r>
            <a:r>
              <a:rPr lang="it-IT" sz="2400" dirty="0"/>
              <a:t> de </a:t>
            </a:r>
            <a:r>
              <a:rPr lang="it-IT" sz="2400" dirty="0" err="1"/>
              <a:t>personnes</a:t>
            </a:r>
            <a:r>
              <a:rPr lang="it-IT" sz="2400" dirty="0"/>
              <a:t> qui </a:t>
            </a:r>
            <a:r>
              <a:rPr lang="it-IT" sz="2400" dirty="0" err="1"/>
              <a:t>arrivent</a:t>
            </a:r>
            <a:r>
              <a:rPr lang="it-IT" sz="2400" dirty="0"/>
              <a:t> </a:t>
            </a:r>
            <a:r>
              <a:rPr lang="it-IT" sz="2400" dirty="0" err="1"/>
              <a:t>quotidiennement</a:t>
            </a:r>
            <a:r>
              <a:rPr lang="it-IT" sz="2400" dirty="0"/>
              <a:t> </a:t>
            </a:r>
            <a:r>
              <a:rPr lang="it-IT" sz="2400" dirty="0" err="1"/>
              <a:t>sur</a:t>
            </a:r>
            <a:r>
              <a:rPr lang="it-IT" sz="2400" dirty="0"/>
              <a:t> </a:t>
            </a:r>
            <a:r>
              <a:rPr lang="it-IT" sz="2400" dirty="0" err="1"/>
              <a:t>les</a:t>
            </a:r>
            <a:r>
              <a:rPr lang="it-IT" sz="2400" dirty="0"/>
              <a:t> </a:t>
            </a:r>
            <a:r>
              <a:rPr lang="it-IT" sz="2400" dirty="0" err="1"/>
              <a:t>côtes</a:t>
            </a:r>
            <a:r>
              <a:rPr lang="it-IT" sz="2400" dirty="0"/>
              <a:t> </a:t>
            </a:r>
            <a:r>
              <a:rPr lang="it-IT" sz="2400" dirty="0" err="1"/>
              <a:t>méditerranéennes</a:t>
            </a:r>
            <a:r>
              <a:rPr lang="it-IT" sz="2400" dirty="0"/>
              <a:t>. </a:t>
            </a:r>
          </a:p>
          <a:p>
            <a:pPr algn="just"/>
            <a:r>
              <a:rPr lang="it-IT" sz="2400" i="1" dirty="0"/>
              <a:t>Le Monde </a:t>
            </a:r>
            <a:r>
              <a:rPr lang="it-IT" sz="2400" dirty="0"/>
              <a:t>25 </a:t>
            </a:r>
            <a:r>
              <a:rPr lang="it-IT" sz="2400" dirty="0" err="1"/>
              <a:t>aout</a:t>
            </a:r>
            <a:r>
              <a:rPr lang="it-IT" sz="2400" dirty="0"/>
              <a:t> 2015</a:t>
            </a:r>
          </a:p>
          <a:p>
            <a:endParaRPr lang="fr-CA" sz="2400" dirty="0"/>
          </a:p>
        </p:txBody>
      </p:sp>
    </p:spTree>
    <p:extLst>
      <p:ext uri="{BB962C8B-B14F-4D97-AF65-F5344CB8AC3E}">
        <p14:creationId xmlns:p14="http://schemas.microsoft.com/office/powerpoint/2010/main" val="40989080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Polémique de 2015 autour de </a:t>
            </a:r>
            <a:r>
              <a:rPr lang="fr-CA" sz="2800" i="1" dirty="0"/>
              <a:t>Migrant</a:t>
            </a:r>
            <a:r>
              <a:rPr lang="fr-CA" sz="2800" dirty="0"/>
              <a:t> ou </a:t>
            </a:r>
            <a:r>
              <a:rPr lang="fr-CA" sz="2800" i="1" dirty="0"/>
              <a:t>réfugié</a:t>
            </a:r>
            <a:r>
              <a:rPr lang="fr-CA" sz="2800" dirty="0"/>
              <a:t> ?</a:t>
            </a:r>
            <a:br>
              <a:rPr lang="fr-CA" sz="2800" dirty="0"/>
            </a:br>
            <a:r>
              <a:rPr lang="fr-CA" sz="2800" dirty="0"/>
              <a:t>Question de dénomination en cours</a:t>
            </a:r>
            <a:br>
              <a:rPr lang="fr-CA" sz="2800" dirty="0"/>
            </a:br>
            <a:endParaRPr lang="fr-CA" sz="2800" dirty="0"/>
          </a:p>
        </p:txBody>
      </p:sp>
      <p:sp>
        <p:nvSpPr>
          <p:cNvPr id="3" name="Segnaposto contenuto 2"/>
          <p:cNvSpPr>
            <a:spLocks noGrp="1"/>
          </p:cNvSpPr>
          <p:nvPr>
            <p:ph idx="1"/>
          </p:nvPr>
        </p:nvSpPr>
        <p:spPr/>
        <p:txBody>
          <a:bodyPr>
            <a:normAutofit fontScale="92500" lnSpcReduction="10000"/>
          </a:bodyPr>
          <a:lstStyle/>
          <a:p>
            <a:pPr algn="just"/>
            <a:r>
              <a:rPr lang="it-IT" sz="2400" dirty="0"/>
              <a:t>Le </a:t>
            </a:r>
            <a:r>
              <a:rPr lang="it-IT" sz="2400" dirty="0" err="1"/>
              <a:t>média</a:t>
            </a:r>
            <a:r>
              <a:rPr lang="it-IT" sz="2400" dirty="0"/>
              <a:t> </a:t>
            </a:r>
            <a:r>
              <a:rPr lang="it-IT" sz="2400" dirty="0" err="1"/>
              <a:t>qatari</a:t>
            </a:r>
            <a:r>
              <a:rPr lang="it-IT" sz="2400" dirty="0"/>
              <a:t> Al-Jazira :</a:t>
            </a:r>
            <a:endParaRPr lang="it-IT" sz="2400" i="1" dirty="0"/>
          </a:p>
          <a:p>
            <a:pPr algn="just"/>
            <a:r>
              <a:rPr lang="fr-CA" sz="2400" dirty="0"/>
              <a:t>«</a:t>
            </a:r>
            <a:r>
              <a:rPr lang="it-IT" sz="2400" dirty="0"/>
              <a:t> </a:t>
            </a:r>
            <a:r>
              <a:rPr lang="it-IT" sz="2400" b="1" dirty="0"/>
              <a:t>Le terme </a:t>
            </a:r>
            <a:r>
              <a:rPr lang="it-IT" sz="2400" b="1" dirty="0" err="1"/>
              <a:t>parapluie</a:t>
            </a:r>
            <a:r>
              <a:rPr lang="it-IT" sz="2400" b="1" dirty="0"/>
              <a:t> “</a:t>
            </a:r>
            <a:r>
              <a:rPr lang="it-IT" sz="2400" b="1" dirty="0" err="1"/>
              <a:t>migrant</a:t>
            </a:r>
            <a:r>
              <a:rPr lang="it-IT" sz="2400" b="1" dirty="0"/>
              <a:t>” </a:t>
            </a:r>
            <a:r>
              <a:rPr lang="it-IT" sz="2400" dirty="0"/>
              <a:t>ne </a:t>
            </a:r>
            <a:r>
              <a:rPr lang="it-IT" sz="2400" dirty="0" err="1"/>
              <a:t>suffit</a:t>
            </a:r>
            <a:r>
              <a:rPr lang="it-IT" sz="2400" dirty="0"/>
              <a:t> </a:t>
            </a:r>
            <a:r>
              <a:rPr lang="it-IT" sz="2400" dirty="0" err="1"/>
              <a:t>désormais</a:t>
            </a:r>
            <a:r>
              <a:rPr lang="it-IT" sz="2400" dirty="0"/>
              <a:t> plus pour </a:t>
            </a:r>
            <a:r>
              <a:rPr lang="it-IT" sz="2400" dirty="0" err="1"/>
              <a:t>décrire</a:t>
            </a:r>
            <a:r>
              <a:rPr lang="it-IT" sz="2400" dirty="0"/>
              <a:t> l’</a:t>
            </a:r>
            <a:r>
              <a:rPr lang="it-IT" sz="2400" dirty="0" err="1"/>
              <a:t>horreur</a:t>
            </a:r>
            <a:r>
              <a:rPr lang="it-IT" sz="2400" dirty="0"/>
              <a:t> qui se </a:t>
            </a:r>
            <a:r>
              <a:rPr lang="it-IT" sz="2400" dirty="0" err="1"/>
              <a:t>déroule</a:t>
            </a:r>
            <a:r>
              <a:rPr lang="it-IT" sz="2400" dirty="0"/>
              <a:t> en </a:t>
            </a:r>
            <a:r>
              <a:rPr lang="it-IT" sz="2400" dirty="0" err="1"/>
              <a:t>mer</a:t>
            </a:r>
            <a:r>
              <a:rPr lang="it-IT" sz="2400" dirty="0"/>
              <a:t> </a:t>
            </a:r>
            <a:r>
              <a:rPr lang="it-IT" sz="2400" dirty="0" err="1"/>
              <a:t>Méditerranée</a:t>
            </a:r>
            <a:r>
              <a:rPr lang="it-IT" sz="2400" dirty="0"/>
              <a:t>. Il a </a:t>
            </a:r>
            <a:r>
              <a:rPr lang="it-IT" sz="2400" dirty="0" err="1"/>
              <a:t>évolué</a:t>
            </a:r>
            <a:r>
              <a:rPr lang="it-IT" sz="2400" dirty="0"/>
              <a:t> </a:t>
            </a:r>
            <a:r>
              <a:rPr lang="it-IT" sz="2400" dirty="0" err="1"/>
              <a:t>depuis</a:t>
            </a:r>
            <a:r>
              <a:rPr lang="it-IT" sz="2400" dirty="0"/>
              <a:t> </a:t>
            </a:r>
            <a:r>
              <a:rPr lang="it-IT" sz="2400" dirty="0" err="1"/>
              <a:t>ses</a:t>
            </a:r>
            <a:r>
              <a:rPr lang="it-IT" sz="2400" dirty="0"/>
              <a:t> </a:t>
            </a:r>
            <a:r>
              <a:rPr lang="it-IT" sz="2400" dirty="0" err="1"/>
              <a:t>définitions</a:t>
            </a:r>
            <a:r>
              <a:rPr lang="it-IT" sz="2400" dirty="0"/>
              <a:t> de </a:t>
            </a:r>
            <a:r>
              <a:rPr lang="it-IT" sz="2400" dirty="0" err="1"/>
              <a:t>dictionnaire</a:t>
            </a:r>
            <a:r>
              <a:rPr lang="it-IT" sz="2400" dirty="0"/>
              <a:t>, pour devenir un </a:t>
            </a:r>
            <a:r>
              <a:rPr lang="it-IT" sz="2400" b="1" dirty="0" err="1"/>
              <a:t>outil</a:t>
            </a:r>
            <a:r>
              <a:rPr lang="it-IT" sz="2400" b="1" dirty="0"/>
              <a:t> </a:t>
            </a:r>
            <a:r>
              <a:rPr lang="it-IT" sz="2400" b="1" dirty="0" err="1"/>
              <a:t>péjoratif</a:t>
            </a:r>
            <a:r>
              <a:rPr lang="it-IT" sz="2400" b="1" dirty="0"/>
              <a:t> qui </a:t>
            </a:r>
            <a:r>
              <a:rPr lang="it-IT" sz="2400" b="1" dirty="0" err="1"/>
              <a:t>déshumanise</a:t>
            </a:r>
            <a:r>
              <a:rPr lang="it-IT" sz="2400" b="1" dirty="0"/>
              <a:t> et </a:t>
            </a:r>
            <a:r>
              <a:rPr lang="it-IT" sz="2400" b="1" dirty="0" err="1"/>
              <a:t>distance</a:t>
            </a:r>
            <a:r>
              <a:rPr lang="it-IT" sz="2400" b="1" dirty="0"/>
              <a:t>.</a:t>
            </a:r>
            <a:r>
              <a:rPr lang="it-IT" sz="2400" dirty="0"/>
              <a:t> (…) C’est un </a:t>
            </a:r>
            <a:r>
              <a:rPr lang="it-IT" sz="2400" dirty="0" err="1"/>
              <a:t>mot</a:t>
            </a:r>
            <a:r>
              <a:rPr lang="it-IT" sz="2400" dirty="0"/>
              <a:t> qui </a:t>
            </a:r>
            <a:r>
              <a:rPr lang="it-IT" sz="2400" dirty="0" err="1"/>
              <a:t>ôte</a:t>
            </a:r>
            <a:r>
              <a:rPr lang="it-IT" sz="2400" dirty="0"/>
              <a:t> la </a:t>
            </a:r>
            <a:r>
              <a:rPr lang="it-IT" sz="2400" dirty="0" err="1"/>
              <a:t>voix</a:t>
            </a:r>
            <a:r>
              <a:rPr lang="it-IT" sz="2400" dirty="0"/>
              <a:t> </a:t>
            </a:r>
            <a:r>
              <a:rPr lang="it-IT" sz="2400" dirty="0" err="1"/>
              <a:t>aux</a:t>
            </a:r>
            <a:r>
              <a:rPr lang="it-IT" sz="2400" dirty="0"/>
              <a:t> </a:t>
            </a:r>
            <a:r>
              <a:rPr lang="it-IT" sz="2400" dirty="0" err="1"/>
              <a:t>personnes</a:t>
            </a:r>
            <a:r>
              <a:rPr lang="it-IT" sz="2400" dirty="0"/>
              <a:t> qui </a:t>
            </a:r>
            <a:r>
              <a:rPr lang="it-IT" sz="2400" dirty="0" err="1"/>
              <a:t>souffrent</a:t>
            </a:r>
            <a:r>
              <a:rPr lang="it-IT" sz="2400" dirty="0"/>
              <a:t>. »</a:t>
            </a:r>
          </a:p>
          <a:p>
            <a:pPr marL="0" indent="0" algn="just">
              <a:buNone/>
            </a:pPr>
            <a:r>
              <a:rPr lang="fr-CA" sz="2400" dirty="0"/>
              <a:t>« En aout 2015, un journaliste d’</a:t>
            </a:r>
            <a:r>
              <a:rPr lang="fr-CA" sz="2400" i="1" dirty="0"/>
              <a:t>Al Jazzera* </a:t>
            </a:r>
            <a:r>
              <a:rPr lang="fr-CA" sz="2400" dirty="0"/>
              <a:t>en anglais annonce qu’il n’utilisera plus le mot </a:t>
            </a:r>
            <a:r>
              <a:rPr lang="fr-CA" sz="2400" i="1" dirty="0"/>
              <a:t>migrant</a:t>
            </a:r>
            <a:r>
              <a:rPr lang="fr-CA" sz="2400" dirty="0"/>
              <a:t> pour </a:t>
            </a:r>
            <a:r>
              <a:rPr lang="fr-CA" sz="2400" b="1" dirty="0"/>
              <a:t>désigner les personnes en mouvement, </a:t>
            </a:r>
            <a:r>
              <a:rPr lang="fr-CA" sz="2400" dirty="0"/>
              <a:t>venues en particulier de Syrie, d’Irak, d’Afghanistan et d’Afrique de l’Est: Ce mot, </a:t>
            </a:r>
            <a:r>
              <a:rPr lang="fr-CA" sz="2400" b="1" dirty="0"/>
              <a:t>jugé péjoratif et déshumanisant, </a:t>
            </a:r>
            <a:r>
              <a:rPr lang="fr-CA" sz="2400" dirty="0"/>
              <a:t>est remplacé par le mot réfugié, qui décrirait plus précisément la situation de ces personnes </a:t>
            </a:r>
            <a:r>
              <a:rPr lang="fr-CA" sz="2400" b="1" dirty="0"/>
              <a:t>en quête de refuge</a:t>
            </a:r>
            <a:r>
              <a:rPr lang="fr-CA" sz="2400" dirty="0"/>
              <a:t>, fuyant la guerre, la famine, la pauvreté [...] » </a:t>
            </a:r>
          </a:p>
          <a:p>
            <a:pPr algn="just"/>
            <a:r>
              <a:rPr lang="fr-CA" sz="2000" dirty="0"/>
              <a:t>Laura </a:t>
            </a:r>
            <a:r>
              <a:rPr lang="fr-CA" sz="2000" dirty="0" err="1"/>
              <a:t>Calabrese</a:t>
            </a:r>
            <a:r>
              <a:rPr lang="fr-CA" sz="2000" dirty="0"/>
              <a:t> et Marie </a:t>
            </a:r>
            <a:r>
              <a:rPr lang="fr-CA" sz="2000" dirty="0" err="1"/>
              <a:t>Veniard</a:t>
            </a:r>
            <a:r>
              <a:rPr lang="fr-CA" sz="2000" dirty="0"/>
              <a:t>, « Mots, discours et migration, une relation dialectique », in Laura </a:t>
            </a:r>
            <a:r>
              <a:rPr lang="fr-CA" sz="2000" dirty="0" err="1"/>
              <a:t>Calabrese</a:t>
            </a:r>
            <a:r>
              <a:rPr lang="fr-CA" sz="2000" dirty="0"/>
              <a:t> et Marie </a:t>
            </a:r>
            <a:r>
              <a:rPr lang="fr-CA" sz="2000" dirty="0" err="1"/>
              <a:t>Veniar</a:t>
            </a:r>
            <a:r>
              <a:rPr lang="fr-CA" sz="2000" dirty="0"/>
              <a:t> (</a:t>
            </a:r>
            <a:r>
              <a:rPr lang="fr-CA" sz="2000" dirty="0" err="1"/>
              <a:t>éds</a:t>
            </a:r>
            <a:r>
              <a:rPr lang="fr-CA" sz="2000" dirty="0"/>
              <a:t>), </a:t>
            </a:r>
            <a:r>
              <a:rPr lang="fr-CA" sz="2000" i="1" dirty="0"/>
              <a:t>Penser les mots, dire la migration</a:t>
            </a:r>
            <a:r>
              <a:rPr lang="fr-CA" sz="2000" dirty="0"/>
              <a:t>, Louvain, </a:t>
            </a:r>
            <a:r>
              <a:rPr lang="fr-CA" sz="2000" dirty="0" err="1"/>
              <a:t>Academia</a:t>
            </a:r>
            <a:r>
              <a:rPr lang="fr-CA" sz="2000" dirty="0"/>
              <a:t>, p. 10.</a:t>
            </a:r>
          </a:p>
          <a:p>
            <a:pPr algn="just"/>
            <a:r>
              <a:rPr lang="fr-CA" sz="2000" dirty="0"/>
              <a:t>* Al </a:t>
            </a:r>
            <a:r>
              <a:rPr lang="fr-CA" sz="2000" dirty="0" err="1"/>
              <a:t>Jazeera</a:t>
            </a:r>
            <a:r>
              <a:rPr lang="fr-CA" sz="2000" dirty="0"/>
              <a:t> est une chaîne de télévision satellitaire qatarienne qui émet en arabe, en anglais, en turc et en serbo-croate.</a:t>
            </a:r>
          </a:p>
          <a:p>
            <a:pPr algn="just"/>
            <a:endParaRPr lang="fr-CA" sz="2400" dirty="0"/>
          </a:p>
        </p:txBody>
      </p:sp>
    </p:spTree>
    <p:extLst>
      <p:ext uri="{BB962C8B-B14F-4D97-AF65-F5344CB8AC3E}">
        <p14:creationId xmlns:p14="http://schemas.microsoft.com/office/powerpoint/2010/main" val="28942125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i="1" dirty="0"/>
              <a:t>Immigré, migrant</a:t>
            </a:r>
            <a:r>
              <a:rPr lang="fr-CA" sz="2800" dirty="0"/>
              <a:t>, </a:t>
            </a:r>
            <a:r>
              <a:rPr lang="fr-CA" sz="2800" i="1" dirty="0"/>
              <a:t>réfugié, demandeur d’asile</a:t>
            </a:r>
            <a:r>
              <a:rPr lang="fr-CA" sz="2800" dirty="0"/>
              <a:t> ?</a:t>
            </a:r>
            <a:br>
              <a:rPr lang="fr-CA" sz="2800" dirty="0"/>
            </a:br>
            <a:r>
              <a:rPr lang="fr-CA" sz="2800" dirty="0"/>
              <a:t>Question de dénomination en cours</a:t>
            </a:r>
            <a:br>
              <a:rPr lang="fr-CA" sz="2800" dirty="0"/>
            </a:br>
            <a:endParaRPr lang="fr-CA" sz="2800" dirty="0"/>
          </a:p>
        </p:txBody>
      </p:sp>
      <p:sp>
        <p:nvSpPr>
          <p:cNvPr id="3" name="Segnaposto contenuto 2"/>
          <p:cNvSpPr>
            <a:spLocks noGrp="1"/>
          </p:cNvSpPr>
          <p:nvPr>
            <p:ph idx="1"/>
          </p:nvPr>
        </p:nvSpPr>
        <p:spPr/>
        <p:txBody>
          <a:bodyPr>
            <a:normAutofit/>
          </a:bodyPr>
          <a:lstStyle/>
          <a:p>
            <a:pPr algn="just"/>
            <a:r>
              <a:rPr lang="fr-CA" sz="2000" dirty="0"/>
              <a:t>En français, </a:t>
            </a:r>
            <a:r>
              <a:rPr lang="fr-CA" sz="2000" i="1" dirty="0"/>
              <a:t>migrant</a:t>
            </a:r>
            <a:r>
              <a:rPr lang="fr-CA" sz="2000" dirty="0"/>
              <a:t> n’est pas marqué de connotations négatives, contrairement à</a:t>
            </a:r>
            <a:r>
              <a:rPr lang="fr-CA" sz="2000" i="1" dirty="0"/>
              <a:t> immigré</a:t>
            </a:r>
            <a:r>
              <a:rPr lang="fr-CA" sz="2000" dirty="0"/>
              <a:t>.</a:t>
            </a:r>
          </a:p>
          <a:p>
            <a:pPr algn="just"/>
            <a:r>
              <a:rPr lang="fr-CA" sz="2000" dirty="0"/>
              <a:t>Laura </a:t>
            </a:r>
            <a:r>
              <a:rPr lang="fr-CA" sz="2000" dirty="0" err="1"/>
              <a:t>Calabrese</a:t>
            </a:r>
            <a:r>
              <a:rPr lang="fr-CA" sz="2000" dirty="0"/>
              <a:t> et Marie </a:t>
            </a:r>
            <a:r>
              <a:rPr lang="fr-CA" sz="2000" dirty="0" err="1"/>
              <a:t>Veniard</a:t>
            </a:r>
            <a:r>
              <a:rPr lang="fr-CA" sz="2000" dirty="0"/>
              <a:t>, « Mots, discours et migration, une relation dialectique », in Laura </a:t>
            </a:r>
            <a:r>
              <a:rPr lang="fr-CA" sz="2000" dirty="0" err="1"/>
              <a:t>Calabrese</a:t>
            </a:r>
            <a:r>
              <a:rPr lang="fr-CA" sz="2000" dirty="0"/>
              <a:t> et Marie </a:t>
            </a:r>
            <a:r>
              <a:rPr lang="fr-CA" sz="2000" dirty="0" err="1"/>
              <a:t>Veniard</a:t>
            </a:r>
            <a:r>
              <a:rPr lang="fr-CA" sz="2000" dirty="0"/>
              <a:t> (</a:t>
            </a:r>
            <a:r>
              <a:rPr lang="fr-CA" sz="2000" dirty="0" err="1"/>
              <a:t>éds</a:t>
            </a:r>
            <a:r>
              <a:rPr lang="fr-CA" sz="2000" dirty="0"/>
              <a:t>), </a:t>
            </a:r>
            <a:r>
              <a:rPr lang="fr-CA" sz="2000" i="1" dirty="0"/>
              <a:t>Penser les mots, dire la migration</a:t>
            </a:r>
            <a:r>
              <a:rPr lang="fr-CA" sz="2000" dirty="0"/>
              <a:t>, Louvain, </a:t>
            </a:r>
            <a:r>
              <a:rPr lang="fr-CA" sz="2000" dirty="0" err="1"/>
              <a:t>Academia</a:t>
            </a:r>
            <a:r>
              <a:rPr lang="fr-CA" sz="2000" dirty="0"/>
              <a:t>, p. 10.</a:t>
            </a:r>
          </a:p>
          <a:p>
            <a:pPr algn="just"/>
            <a:endParaRPr lang="fr-CA" sz="2000" dirty="0"/>
          </a:p>
          <a:p>
            <a:pPr algn="just"/>
            <a:endParaRPr lang="fr-CA" sz="2000" dirty="0"/>
          </a:p>
        </p:txBody>
      </p:sp>
    </p:spTree>
    <p:extLst>
      <p:ext uri="{BB962C8B-B14F-4D97-AF65-F5344CB8AC3E}">
        <p14:creationId xmlns:p14="http://schemas.microsoft.com/office/powerpoint/2010/main" val="32414057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Le mot qui circule dans le débat à l’heure actuelle pour les personnes qui fuient l’Ukraine :</a:t>
            </a:r>
            <a:br>
              <a:rPr lang="fr-CA" sz="2800" dirty="0"/>
            </a:br>
            <a:r>
              <a:rPr lang="fr-CA" sz="2800" i="1" dirty="0"/>
              <a:t>réfugié</a:t>
            </a:r>
          </a:p>
        </p:txBody>
      </p:sp>
      <p:sp>
        <p:nvSpPr>
          <p:cNvPr id="3" name="Segnaposto contenuto 2"/>
          <p:cNvSpPr>
            <a:spLocks noGrp="1"/>
          </p:cNvSpPr>
          <p:nvPr>
            <p:ph idx="1"/>
          </p:nvPr>
        </p:nvSpPr>
        <p:spPr/>
        <p:txBody>
          <a:bodyPr>
            <a:normAutofit/>
          </a:bodyPr>
          <a:lstStyle/>
          <a:p>
            <a:pPr algn="just"/>
            <a:r>
              <a:rPr lang="fr-FR" sz="2400" dirty="0"/>
              <a:t>Unanimité pour les personnes qui nomment la guerre en Ukraine</a:t>
            </a:r>
          </a:p>
          <a:p>
            <a:pPr algn="just"/>
            <a:endParaRPr lang="it-IT" sz="2400" dirty="0"/>
          </a:p>
          <a:p>
            <a:pPr algn="just"/>
            <a:r>
              <a:rPr lang="fr-FR" sz="2400" dirty="0"/>
              <a:t>Guerre en Ukraine: combien de </a:t>
            </a:r>
            <a:r>
              <a:rPr lang="fr-FR" sz="2400" dirty="0" err="1"/>
              <a:t>réfugié.es</a:t>
            </a:r>
            <a:r>
              <a:rPr lang="fr-FR" sz="2400" dirty="0"/>
              <a:t> sont </a:t>
            </a:r>
            <a:r>
              <a:rPr lang="fr-FR" sz="2400" dirty="0" err="1"/>
              <a:t>arrivé.es</a:t>
            </a:r>
            <a:r>
              <a:rPr lang="fr-FR" sz="2400" dirty="0"/>
              <a:t> en Europe? </a:t>
            </a:r>
          </a:p>
          <a:p>
            <a:pPr algn="just"/>
            <a:r>
              <a:rPr lang="fr-FR" sz="2400" dirty="0"/>
              <a:t>Aujourd’hui près de 8 millions (données du Haut Commissariat de l'ONU pour les réfugiés février 2023) Pologne plus de 1,5 millions de personnes; plus d'un million de réfugiés en Allemagne; la Tchéquie près de 490.000 ; l’Espagne près de </a:t>
            </a:r>
            <a:r>
              <a:rPr lang="nb-NO" sz="2400" dirty="0"/>
              <a:t>166.000;</a:t>
            </a:r>
            <a:r>
              <a:rPr lang="fr-FR" sz="2400" dirty="0"/>
              <a:t> l’Italie près de 170.000 et la France près de 120.000. </a:t>
            </a:r>
          </a:p>
          <a:p>
            <a:pPr algn="just"/>
            <a:endParaRPr lang="it-IT" sz="2400" dirty="0"/>
          </a:p>
          <a:p>
            <a:pPr algn="just"/>
            <a:endParaRPr lang="fr-CA" sz="2400" dirty="0"/>
          </a:p>
        </p:txBody>
      </p:sp>
    </p:spTree>
    <p:extLst>
      <p:ext uri="{BB962C8B-B14F-4D97-AF65-F5344CB8AC3E}">
        <p14:creationId xmlns:p14="http://schemas.microsoft.com/office/powerpoint/2010/main" val="9950009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Selon</a:t>
            </a:r>
            <a:r>
              <a:rPr lang="it-IT" sz="2800" dirty="0"/>
              <a:t> </a:t>
            </a:r>
            <a:r>
              <a:rPr lang="it-IT" sz="2800" dirty="0" err="1"/>
              <a:t>les</a:t>
            </a:r>
            <a:r>
              <a:rPr lang="it-IT" sz="2800" dirty="0"/>
              <a:t> </a:t>
            </a:r>
            <a:r>
              <a:rPr lang="it-IT" sz="2800" dirty="0" err="1"/>
              <a:t>pays</a:t>
            </a:r>
            <a:r>
              <a:rPr lang="it-IT" sz="2800" dirty="0"/>
              <a:t> </a:t>
            </a:r>
            <a:r>
              <a:rPr lang="it-IT" sz="2800" dirty="0" err="1"/>
              <a:t>que</a:t>
            </a:r>
            <a:r>
              <a:rPr lang="it-IT" sz="2800" dirty="0"/>
              <a:t> </a:t>
            </a:r>
            <a:r>
              <a:rPr lang="it-IT" sz="2800" dirty="0" err="1"/>
              <a:t>les</a:t>
            </a:r>
            <a:r>
              <a:rPr lang="it-IT" sz="2800" dirty="0"/>
              <a:t> </a:t>
            </a:r>
            <a:r>
              <a:rPr lang="it-IT" sz="2800" dirty="0" err="1"/>
              <a:t>personnes</a:t>
            </a:r>
            <a:r>
              <a:rPr lang="it-IT" sz="2800" dirty="0"/>
              <a:t> </a:t>
            </a:r>
            <a:r>
              <a:rPr lang="it-IT" sz="2800" dirty="0" err="1"/>
              <a:t>fuient</a:t>
            </a:r>
            <a:r>
              <a:rPr lang="it-IT" sz="2800" dirty="0"/>
              <a:t>…</a:t>
            </a:r>
          </a:p>
        </p:txBody>
      </p:sp>
      <p:sp>
        <p:nvSpPr>
          <p:cNvPr id="3" name="Segnaposto contenuto 2"/>
          <p:cNvSpPr>
            <a:spLocks noGrp="1"/>
          </p:cNvSpPr>
          <p:nvPr>
            <p:ph idx="1"/>
          </p:nvPr>
        </p:nvSpPr>
        <p:spPr/>
        <p:txBody>
          <a:bodyPr>
            <a:normAutofit/>
          </a:bodyPr>
          <a:lstStyle/>
          <a:p>
            <a:endParaRPr lang="fr-CA" sz="2400" dirty="0"/>
          </a:p>
          <a:p>
            <a:pPr algn="just"/>
            <a:r>
              <a:rPr lang="fr-CA" sz="2400" dirty="0"/>
              <a:t>Si pour l’Ukraine, </a:t>
            </a:r>
            <a:r>
              <a:rPr lang="fr-CA" sz="2400" i="1" dirty="0" err="1"/>
              <a:t>réfugié.e</a:t>
            </a:r>
            <a:r>
              <a:rPr lang="fr-CA" sz="2400" i="1" dirty="0"/>
              <a:t>. </a:t>
            </a:r>
            <a:r>
              <a:rPr lang="fr-CA" sz="2400" dirty="0"/>
              <a:t>fait l’unanimité, pour la Syrie, l’Irak, l’Afghanistan et l’Afrique de l’Est, d’autres mots circulent : </a:t>
            </a:r>
            <a:r>
              <a:rPr lang="fr-CA" sz="2400" dirty="0" err="1"/>
              <a:t>migrant.e.s</a:t>
            </a:r>
            <a:r>
              <a:rPr lang="fr-CA" sz="2400" dirty="0"/>
              <a:t>, </a:t>
            </a:r>
            <a:r>
              <a:rPr lang="fr-CA" sz="2400" dirty="0" err="1"/>
              <a:t>demandeur.e.s</a:t>
            </a:r>
            <a:r>
              <a:rPr lang="fr-CA" sz="2400" dirty="0"/>
              <a:t> d’asile; sans-papiers, clandestins…</a:t>
            </a:r>
            <a:endParaRPr lang="it-IT" sz="2400" dirty="0"/>
          </a:p>
        </p:txBody>
      </p:sp>
    </p:spTree>
    <p:extLst>
      <p:ext uri="{BB962C8B-B14F-4D97-AF65-F5344CB8AC3E}">
        <p14:creationId xmlns:p14="http://schemas.microsoft.com/office/powerpoint/2010/main" val="2493507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Loi contre les discriminations (vu la semaine dernière)</a:t>
            </a:r>
            <a:endParaRPr lang="it-IT" sz="2800" dirty="0"/>
          </a:p>
        </p:txBody>
      </p:sp>
      <p:sp>
        <p:nvSpPr>
          <p:cNvPr id="3" name="Segnaposto contenuto 2"/>
          <p:cNvSpPr>
            <a:spLocks noGrp="1"/>
          </p:cNvSpPr>
          <p:nvPr>
            <p:ph idx="1"/>
          </p:nvPr>
        </p:nvSpPr>
        <p:spPr/>
        <p:txBody>
          <a:bodyPr>
            <a:normAutofit/>
          </a:bodyPr>
          <a:lstStyle/>
          <a:p>
            <a:pPr algn="just"/>
            <a:r>
              <a:rPr lang="fr-FR" sz="2400" b="1" dirty="0"/>
              <a:t>LOI n° 2008-496 du 27 mai 2008 </a:t>
            </a:r>
            <a:r>
              <a:rPr lang="fr-FR" sz="2400" dirty="0"/>
              <a:t>portant diverses dispositions d'adaptation au droit communautaire dans le domaine de la lutte contre les discriminations</a:t>
            </a:r>
          </a:p>
          <a:p>
            <a:r>
              <a:rPr lang="fr-FR" sz="2400" dirty="0"/>
              <a:t>25 critères de discrimination</a:t>
            </a:r>
          </a:p>
          <a:p>
            <a:endParaRPr lang="it-IT" sz="2400" dirty="0"/>
          </a:p>
        </p:txBody>
      </p:sp>
    </p:spTree>
    <p:extLst>
      <p:ext uri="{BB962C8B-B14F-4D97-AF65-F5344CB8AC3E}">
        <p14:creationId xmlns:p14="http://schemas.microsoft.com/office/powerpoint/2010/main" val="309585419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un statut juridique ?</a:t>
            </a:r>
            <a:endParaRPr lang="it-IT" sz="2800" dirty="0"/>
          </a:p>
        </p:txBody>
      </p:sp>
      <p:sp>
        <p:nvSpPr>
          <p:cNvPr id="3" name="Segnaposto contenuto 2"/>
          <p:cNvSpPr>
            <a:spLocks noGrp="1"/>
          </p:cNvSpPr>
          <p:nvPr>
            <p:ph idx="1"/>
          </p:nvPr>
        </p:nvSpPr>
        <p:spPr/>
        <p:txBody>
          <a:bodyPr>
            <a:normAutofit fontScale="77500" lnSpcReduction="20000"/>
          </a:bodyPr>
          <a:lstStyle/>
          <a:p>
            <a:pPr algn="just"/>
            <a:r>
              <a:rPr lang="fr-FR" sz="2400" dirty="0"/>
              <a:t>Le terme de « réfugié » est un statut juridique, reconnu par 145 Etats ayant ratifié la </a:t>
            </a:r>
            <a:r>
              <a:rPr lang="fr-FR" sz="2400" b="1" dirty="0"/>
              <a:t>Convention de Genève de 1951. </a:t>
            </a:r>
            <a:r>
              <a:rPr lang="fr-FR" sz="2400" dirty="0"/>
              <a:t>Le statut de réfugié ne concerne pas les personnes ayant quitté leur pays pour des raisons économiques.</a:t>
            </a:r>
          </a:p>
          <a:p>
            <a:endParaRPr lang="fr-FR" sz="2400" dirty="0"/>
          </a:p>
          <a:p>
            <a:pPr algn="just"/>
            <a:r>
              <a:rPr lang="fr-FR" sz="2400" dirty="0"/>
              <a:t>A la différence du statut de « réfugié », celui de </a:t>
            </a:r>
            <a:r>
              <a:rPr lang="fr-FR" sz="2400" b="1" dirty="0"/>
              <a:t>« demandeur d’asile </a:t>
            </a:r>
            <a:r>
              <a:rPr lang="fr-FR" sz="2400" dirty="0"/>
              <a:t>» n’a pas de valeur internationale mais </a:t>
            </a:r>
            <a:r>
              <a:rPr lang="fr-FR" sz="2400" b="1" dirty="0"/>
              <a:t>dépend du pays d’accueil. </a:t>
            </a:r>
          </a:p>
          <a:p>
            <a:pPr algn="just"/>
            <a:r>
              <a:rPr lang="fr-FR" sz="2400" dirty="0"/>
              <a:t>Les droits des demandeurs d’asile. Parce qu’il demande l’asile et qu’il n’est pas certain qu’une protection internationale lui sera octroyée, le demandeur d’asile ne bénéficie pas des mêmes droits garantis à un étranger séjournant régulièrement en France ou à un étranger reconnu réfugié ou ayant obtenu le bénéfice de la protection subsidiaire. De même, les droits garantis pendant l’examen de sa demande disparaîtront si le demandeur d’asile est débouté de sa demande. La demande d’asile ne peut se faire qu’une fois arrivé sur le territoire, mais il est possible de demander aux autorités françaises du pays de départ un visa vers la France « au titre de l’asile ». Une fois la demande effectuée sur place, les demandeurs d’asile sont autorisés à rester sur le territoire national, sur une durée de dix mois renouvelable. Si leur demande d’asile est acceptée par l’</a:t>
            </a:r>
            <a:r>
              <a:rPr lang="fr-FR" sz="2400" dirty="0" err="1"/>
              <a:t>Ofpra</a:t>
            </a:r>
            <a:r>
              <a:rPr lang="fr-FR" sz="2400" dirty="0"/>
              <a:t> (Office français de protection des réfugiés et des apatrides), ceux-ci obtiennent le statut de réfugié et une autorisation de séjour valable 10 ans.</a:t>
            </a:r>
          </a:p>
          <a:p>
            <a:pPr algn="just"/>
            <a:r>
              <a:rPr lang="fr-FR" sz="2400" dirty="0"/>
              <a:t>Le migrant : il n’existe </a:t>
            </a:r>
            <a:r>
              <a:rPr lang="fr-FR" sz="2400" b="1" dirty="0"/>
              <a:t>pas de définition juridique </a:t>
            </a:r>
            <a:r>
              <a:rPr lang="fr-FR" sz="2400" dirty="0"/>
              <a:t>reconnue au niveau international</a:t>
            </a:r>
            <a:r>
              <a:rPr lang="fr-FR" sz="2400"/>
              <a:t>. </a:t>
            </a:r>
            <a:endParaRPr lang="it-IT" sz="2400" dirty="0"/>
          </a:p>
        </p:txBody>
      </p:sp>
    </p:spTree>
    <p:extLst>
      <p:ext uri="{BB962C8B-B14F-4D97-AF65-F5344CB8AC3E}">
        <p14:creationId xmlns:p14="http://schemas.microsoft.com/office/powerpoint/2010/main" val="4094275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Loi contre les discriminations (vu la semaine dernière)</a:t>
            </a:r>
            <a:br>
              <a:rPr lang="fr-CA" sz="2800" dirty="0"/>
            </a:br>
            <a:r>
              <a:rPr lang="fr-CA" sz="2800" dirty="0"/>
              <a:t>Article 1 (25 critères)</a:t>
            </a:r>
            <a:br>
              <a:rPr lang="fr-CA" sz="2800" dirty="0"/>
            </a:br>
            <a:r>
              <a:rPr lang="fr-CA" sz="2800" dirty="0"/>
              <a:t>Modifié par LOI n°2017-256 du 28 février 2017 - art. 70</a:t>
            </a:r>
          </a:p>
        </p:txBody>
      </p:sp>
      <p:sp>
        <p:nvSpPr>
          <p:cNvPr id="3" name="Segnaposto contenuto 2"/>
          <p:cNvSpPr>
            <a:spLocks noGrp="1"/>
          </p:cNvSpPr>
          <p:nvPr>
            <p:ph idx="1"/>
          </p:nvPr>
        </p:nvSpPr>
        <p:spPr/>
        <p:txBody>
          <a:bodyPr>
            <a:normAutofit fontScale="92500" lnSpcReduction="10000"/>
          </a:bodyPr>
          <a:lstStyle/>
          <a:p>
            <a:pPr algn="just"/>
            <a:r>
              <a:rPr lang="it-IT" sz="2600" dirty="0" err="1"/>
              <a:t>Constitue</a:t>
            </a:r>
            <a:r>
              <a:rPr lang="it-IT" sz="2600" dirty="0"/>
              <a:t> une </a:t>
            </a:r>
            <a:r>
              <a:rPr lang="it-IT" sz="2600" dirty="0" err="1"/>
              <a:t>discrimination</a:t>
            </a:r>
            <a:r>
              <a:rPr lang="it-IT" sz="2600" dirty="0"/>
              <a:t> </a:t>
            </a:r>
            <a:r>
              <a:rPr lang="it-IT" sz="2600" dirty="0" err="1"/>
              <a:t>directe</a:t>
            </a:r>
            <a:r>
              <a:rPr lang="it-IT" sz="2600" dirty="0"/>
              <a:t> la situation </a:t>
            </a:r>
            <a:r>
              <a:rPr lang="it-IT" sz="2600" dirty="0" err="1"/>
              <a:t>dans</a:t>
            </a:r>
            <a:r>
              <a:rPr lang="it-IT" sz="2600" dirty="0"/>
              <a:t> </a:t>
            </a:r>
            <a:r>
              <a:rPr lang="it-IT" sz="2600" dirty="0" err="1"/>
              <a:t>laquelle</a:t>
            </a:r>
            <a:r>
              <a:rPr lang="it-IT" sz="2600" dirty="0"/>
              <a:t>, </a:t>
            </a:r>
            <a:r>
              <a:rPr lang="it-IT" sz="2600" dirty="0" err="1"/>
              <a:t>sur</a:t>
            </a:r>
            <a:r>
              <a:rPr lang="it-IT" sz="2600" dirty="0"/>
              <a:t> le </a:t>
            </a:r>
            <a:r>
              <a:rPr lang="it-IT" sz="2600" dirty="0" err="1"/>
              <a:t>fondement</a:t>
            </a:r>
            <a:r>
              <a:rPr lang="it-IT" sz="2600" dirty="0"/>
              <a:t> de son </a:t>
            </a:r>
            <a:r>
              <a:rPr lang="it-IT" sz="2600" b="1" dirty="0"/>
              <a:t>origine, de son </a:t>
            </a:r>
            <a:r>
              <a:rPr lang="it-IT" sz="2600" b="1" dirty="0" err="1"/>
              <a:t>sexe</a:t>
            </a:r>
            <a:r>
              <a:rPr lang="it-IT" sz="2600" b="1" dirty="0"/>
              <a:t>, de sa situation de </a:t>
            </a:r>
            <a:r>
              <a:rPr lang="it-IT" sz="2600" b="1" dirty="0" err="1"/>
              <a:t>famille</a:t>
            </a:r>
            <a:r>
              <a:rPr lang="it-IT" sz="2600" b="1" dirty="0"/>
              <a:t>, de sa </a:t>
            </a:r>
            <a:r>
              <a:rPr lang="it-IT" sz="2600" b="1" dirty="0" err="1"/>
              <a:t>grossesse</a:t>
            </a:r>
            <a:r>
              <a:rPr lang="it-IT" sz="2600" b="1" dirty="0"/>
              <a:t>, de son </a:t>
            </a:r>
            <a:r>
              <a:rPr lang="it-IT" sz="2600" b="1" dirty="0" err="1">
                <a:solidFill>
                  <a:srgbClr val="FF0000"/>
                </a:solidFill>
              </a:rPr>
              <a:t>apparence</a:t>
            </a:r>
            <a:r>
              <a:rPr lang="it-IT" sz="2600" b="1" dirty="0">
                <a:solidFill>
                  <a:srgbClr val="FF0000"/>
                </a:solidFill>
              </a:rPr>
              <a:t> </a:t>
            </a:r>
            <a:r>
              <a:rPr lang="it-IT" sz="2600" b="1" dirty="0" err="1">
                <a:solidFill>
                  <a:srgbClr val="FF0000"/>
                </a:solidFill>
              </a:rPr>
              <a:t>physique</a:t>
            </a:r>
            <a:r>
              <a:rPr lang="it-IT" sz="2600" b="1" dirty="0"/>
              <a:t>, de la </a:t>
            </a:r>
            <a:r>
              <a:rPr lang="it-IT" sz="2600" b="1" dirty="0" err="1"/>
              <a:t>particulière</a:t>
            </a:r>
            <a:r>
              <a:rPr lang="it-IT" sz="2600" b="1" dirty="0"/>
              <a:t> </a:t>
            </a:r>
            <a:r>
              <a:rPr lang="it-IT" sz="2600" b="1" dirty="0" err="1"/>
              <a:t>vulnérabilité</a:t>
            </a:r>
            <a:r>
              <a:rPr lang="it-IT" sz="2600" b="1" dirty="0"/>
              <a:t> </a:t>
            </a:r>
            <a:r>
              <a:rPr lang="it-IT" sz="2600" b="1" dirty="0" err="1"/>
              <a:t>résultant</a:t>
            </a:r>
            <a:r>
              <a:rPr lang="it-IT" sz="2600" b="1" dirty="0"/>
              <a:t> de sa situation </a:t>
            </a:r>
            <a:r>
              <a:rPr lang="it-IT" sz="2600" b="1" dirty="0" err="1"/>
              <a:t>économique</a:t>
            </a:r>
            <a:r>
              <a:rPr lang="it-IT" sz="2600" b="1" dirty="0"/>
              <a:t>, apparente </a:t>
            </a:r>
            <a:r>
              <a:rPr lang="it-IT" sz="2600" b="1" dirty="0" err="1"/>
              <a:t>ou</a:t>
            </a:r>
            <a:r>
              <a:rPr lang="it-IT" sz="2600" b="1" dirty="0"/>
              <a:t> </a:t>
            </a:r>
            <a:r>
              <a:rPr lang="it-IT" sz="2600" b="1" dirty="0" err="1"/>
              <a:t>connue</a:t>
            </a:r>
            <a:r>
              <a:rPr lang="it-IT" sz="2600" b="1" dirty="0"/>
              <a:t> de son </a:t>
            </a:r>
            <a:r>
              <a:rPr lang="it-IT" sz="2600" b="1" dirty="0" err="1"/>
              <a:t>auteur</a:t>
            </a:r>
            <a:r>
              <a:rPr lang="it-IT" sz="2600" b="1" dirty="0"/>
              <a:t>, de son </a:t>
            </a:r>
            <a:r>
              <a:rPr lang="it-IT" sz="2600" b="1" dirty="0" err="1"/>
              <a:t>patronyme</a:t>
            </a:r>
            <a:r>
              <a:rPr lang="it-IT" sz="2600" b="1" dirty="0"/>
              <a:t>, de son </a:t>
            </a:r>
            <a:r>
              <a:rPr lang="it-IT" sz="2600" b="1" dirty="0" err="1"/>
              <a:t>lieu</a:t>
            </a:r>
            <a:r>
              <a:rPr lang="it-IT" sz="2600" b="1" dirty="0"/>
              <a:t> de </a:t>
            </a:r>
            <a:r>
              <a:rPr lang="it-IT" sz="2600" b="1" dirty="0" err="1"/>
              <a:t>résidence</a:t>
            </a:r>
            <a:r>
              <a:rPr lang="it-IT" sz="2600" b="1" dirty="0"/>
              <a:t> </a:t>
            </a:r>
            <a:r>
              <a:rPr lang="it-IT" sz="2600" b="1" dirty="0" err="1"/>
              <a:t>ou</a:t>
            </a:r>
            <a:r>
              <a:rPr lang="it-IT" sz="2600" b="1" dirty="0"/>
              <a:t> de sa </a:t>
            </a:r>
            <a:r>
              <a:rPr lang="it-IT" sz="2600" b="1" dirty="0" err="1"/>
              <a:t>domiciliation</a:t>
            </a:r>
            <a:r>
              <a:rPr lang="it-IT" sz="2600" b="1" dirty="0"/>
              <a:t> </a:t>
            </a:r>
            <a:r>
              <a:rPr lang="it-IT" sz="2600" b="1" dirty="0" err="1"/>
              <a:t>bancaire</a:t>
            </a:r>
            <a:r>
              <a:rPr lang="it-IT" sz="2600" b="1" dirty="0"/>
              <a:t>, de son </a:t>
            </a:r>
            <a:r>
              <a:rPr lang="it-IT" sz="2600" b="1" dirty="0" err="1"/>
              <a:t>état</a:t>
            </a:r>
            <a:r>
              <a:rPr lang="it-IT" sz="2600" b="1" dirty="0"/>
              <a:t> de </a:t>
            </a:r>
            <a:r>
              <a:rPr lang="it-IT" sz="2600" b="1" dirty="0" err="1"/>
              <a:t>santé</a:t>
            </a:r>
            <a:r>
              <a:rPr lang="it-IT" sz="2600" b="1" dirty="0"/>
              <a:t>, de sa </a:t>
            </a:r>
            <a:r>
              <a:rPr lang="it-IT" sz="2600" b="1" dirty="0" err="1"/>
              <a:t>perte</a:t>
            </a:r>
            <a:r>
              <a:rPr lang="it-IT" sz="2600" b="1" dirty="0"/>
              <a:t> d'autonomie, de son handicap, de </a:t>
            </a:r>
            <a:r>
              <a:rPr lang="it-IT" sz="2600" b="1" dirty="0" err="1"/>
              <a:t>ses</a:t>
            </a:r>
            <a:r>
              <a:rPr lang="it-IT" sz="2600" b="1" dirty="0"/>
              <a:t> </a:t>
            </a:r>
            <a:r>
              <a:rPr lang="it-IT" sz="2600" b="1" dirty="0" err="1"/>
              <a:t>caractéristiques</a:t>
            </a:r>
            <a:r>
              <a:rPr lang="it-IT" sz="2600" b="1" dirty="0"/>
              <a:t> </a:t>
            </a:r>
            <a:r>
              <a:rPr lang="it-IT" sz="2600" b="1" dirty="0" err="1"/>
              <a:t>génétiques</a:t>
            </a:r>
            <a:r>
              <a:rPr lang="it-IT" sz="2600" b="1" dirty="0"/>
              <a:t>, de </a:t>
            </a:r>
            <a:r>
              <a:rPr lang="it-IT" sz="2600" b="1" dirty="0" err="1"/>
              <a:t>ses</a:t>
            </a:r>
            <a:r>
              <a:rPr lang="it-IT" sz="2600" b="1" dirty="0"/>
              <a:t> </a:t>
            </a:r>
            <a:r>
              <a:rPr lang="it-IT" sz="2600" b="1" dirty="0" err="1"/>
              <a:t>mœurs</a:t>
            </a:r>
            <a:r>
              <a:rPr lang="it-IT" sz="2600" b="1" dirty="0"/>
              <a:t>, </a:t>
            </a:r>
            <a:r>
              <a:rPr lang="it-IT" sz="2600" b="1" dirty="0">
                <a:solidFill>
                  <a:srgbClr val="FF0000"/>
                </a:solidFill>
              </a:rPr>
              <a:t>de son </a:t>
            </a:r>
            <a:r>
              <a:rPr lang="it-IT" sz="2600" b="1" dirty="0" err="1">
                <a:solidFill>
                  <a:srgbClr val="FF0000"/>
                </a:solidFill>
              </a:rPr>
              <a:t>orientation</a:t>
            </a:r>
            <a:r>
              <a:rPr lang="it-IT" sz="2600" b="1" dirty="0">
                <a:solidFill>
                  <a:srgbClr val="FF0000"/>
                </a:solidFill>
              </a:rPr>
              <a:t> </a:t>
            </a:r>
            <a:r>
              <a:rPr lang="it-IT" sz="2600" b="1" dirty="0" err="1">
                <a:solidFill>
                  <a:srgbClr val="FF0000"/>
                </a:solidFill>
              </a:rPr>
              <a:t>sexuelle</a:t>
            </a:r>
            <a:r>
              <a:rPr lang="it-IT" sz="2600" b="1" dirty="0"/>
              <a:t>, de son </a:t>
            </a:r>
            <a:r>
              <a:rPr lang="it-IT" sz="2600" b="1" dirty="0" err="1"/>
              <a:t>identité</a:t>
            </a:r>
            <a:r>
              <a:rPr lang="it-IT" sz="2600" b="1" dirty="0"/>
              <a:t> de </a:t>
            </a:r>
            <a:r>
              <a:rPr lang="it-IT" sz="2600" b="1" dirty="0" err="1"/>
              <a:t>genre</a:t>
            </a:r>
            <a:r>
              <a:rPr lang="it-IT" sz="2600" b="1" dirty="0"/>
              <a:t>, de son </a:t>
            </a:r>
            <a:r>
              <a:rPr lang="it-IT" sz="2600" b="1" dirty="0" err="1"/>
              <a:t>âge</a:t>
            </a:r>
            <a:r>
              <a:rPr lang="it-IT" sz="2600" b="1" dirty="0"/>
              <a:t>, de </a:t>
            </a:r>
            <a:r>
              <a:rPr lang="it-IT" sz="2600" b="1" dirty="0" err="1"/>
              <a:t>ses</a:t>
            </a:r>
            <a:r>
              <a:rPr lang="it-IT" sz="2600" b="1" dirty="0"/>
              <a:t> </a:t>
            </a:r>
            <a:r>
              <a:rPr lang="it-IT" sz="2600" b="1" dirty="0" err="1"/>
              <a:t>opinions</a:t>
            </a:r>
            <a:r>
              <a:rPr lang="it-IT" sz="2600" b="1" dirty="0"/>
              <a:t> </a:t>
            </a:r>
            <a:r>
              <a:rPr lang="it-IT" sz="2600" b="1" dirty="0" err="1"/>
              <a:t>politiques</a:t>
            </a:r>
            <a:r>
              <a:rPr lang="it-IT" sz="2600" b="1" dirty="0"/>
              <a:t>, de </a:t>
            </a:r>
            <a:r>
              <a:rPr lang="it-IT" sz="2600" b="1" dirty="0" err="1"/>
              <a:t>ses</a:t>
            </a:r>
            <a:r>
              <a:rPr lang="it-IT" sz="2600" b="1" dirty="0"/>
              <a:t> </a:t>
            </a:r>
            <a:r>
              <a:rPr lang="it-IT" sz="2600" b="1" dirty="0" err="1"/>
              <a:t>activités</a:t>
            </a:r>
            <a:r>
              <a:rPr lang="it-IT" sz="2600" b="1" dirty="0"/>
              <a:t> </a:t>
            </a:r>
            <a:r>
              <a:rPr lang="it-IT" sz="2600" b="1" dirty="0" err="1"/>
              <a:t>syndicales</a:t>
            </a:r>
            <a:r>
              <a:rPr lang="it-IT" sz="2600" b="1" dirty="0"/>
              <a:t>, de sa </a:t>
            </a:r>
            <a:r>
              <a:rPr lang="it-IT" sz="2600" b="1" dirty="0" err="1"/>
              <a:t>capacité</a:t>
            </a:r>
            <a:r>
              <a:rPr lang="it-IT" sz="2600" b="1" dirty="0"/>
              <a:t> à s'</a:t>
            </a:r>
            <a:r>
              <a:rPr lang="it-IT" sz="2600" b="1" dirty="0" err="1"/>
              <a:t>exprimer</a:t>
            </a:r>
            <a:r>
              <a:rPr lang="it-IT" sz="2600" b="1" dirty="0"/>
              <a:t> </a:t>
            </a:r>
            <a:r>
              <a:rPr lang="it-IT" sz="2600" b="1" dirty="0" err="1"/>
              <a:t>dans</a:t>
            </a:r>
            <a:r>
              <a:rPr lang="it-IT" sz="2600" b="1" dirty="0"/>
              <a:t> une langue </a:t>
            </a:r>
            <a:r>
              <a:rPr lang="it-IT" sz="2600" b="1" dirty="0" err="1"/>
              <a:t>autre</a:t>
            </a:r>
            <a:r>
              <a:rPr lang="it-IT" sz="2600" b="1" dirty="0"/>
              <a:t> </a:t>
            </a:r>
            <a:r>
              <a:rPr lang="it-IT" sz="2600" b="1" dirty="0" err="1"/>
              <a:t>que</a:t>
            </a:r>
            <a:r>
              <a:rPr lang="it-IT" sz="2600" b="1" dirty="0"/>
              <a:t> le </a:t>
            </a:r>
            <a:r>
              <a:rPr lang="it-IT" sz="2600" b="1" dirty="0" err="1"/>
              <a:t>français</a:t>
            </a:r>
            <a:r>
              <a:rPr lang="it-IT" sz="2600" b="1" dirty="0"/>
              <a:t>, de son </a:t>
            </a:r>
            <a:r>
              <a:rPr lang="it-IT" sz="2600" b="1" dirty="0" err="1"/>
              <a:t>appartenance</a:t>
            </a:r>
            <a:r>
              <a:rPr lang="it-IT" sz="2600" b="1" dirty="0"/>
              <a:t> </a:t>
            </a:r>
            <a:r>
              <a:rPr lang="it-IT" sz="2600" b="1" dirty="0" err="1"/>
              <a:t>ou</a:t>
            </a:r>
            <a:r>
              <a:rPr lang="it-IT" sz="2600" b="1" dirty="0"/>
              <a:t> de sa non-</a:t>
            </a:r>
            <a:r>
              <a:rPr lang="it-IT" sz="2600" b="1" dirty="0" err="1"/>
              <a:t>appartenance</a:t>
            </a:r>
            <a:r>
              <a:rPr lang="it-IT" sz="2600" b="1" dirty="0"/>
              <a:t>, </a:t>
            </a:r>
            <a:r>
              <a:rPr lang="it-IT" sz="2600" b="1" dirty="0" err="1"/>
              <a:t>vraie</a:t>
            </a:r>
            <a:r>
              <a:rPr lang="it-IT" sz="2600" b="1" dirty="0"/>
              <a:t> </a:t>
            </a:r>
            <a:r>
              <a:rPr lang="it-IT" sz="2600" b="1" dirty="0" err="1"/>
              <a:t>ou</a:t>
            </a:r>
            <a:r>
              <a:rPr lang="it-IT" sz="2600" b="1" dirty="0"/>
              <a:t> </a:t>
            </a:r>
            <a:r>
              <a:rPr lang="it-IT" sz="2600" b="1" dirty="0" err="1"/>
              <a:t>supposée</a:t>
            </a:r>
            <a:r>
              <a:rPr lang="it-IT" sz="2600" b="1" dirty="0"/>
              <a:t>, à une </a:t>
            </a:r>
            <a:r>
              <a:rPr lang="it-IT" sz="2600" b="1" dirty="0" err="1"/>
              <a:t>ethnie</a:t>
            </a:r>
            <a:r>
              <a:rPr lang="it-IT" sz="2600" b="1" dirty="0"/>
              <a:t>, une </a:t>
            </a:r>
            <a:r>
              <a:rPr lang="it-IT" sz="2600" b="1" dirty="0" err="1"/>
              <a:t>nation</a:t>
            </a:r>
            <a:r>
              <a:rPr lang="it-IT" sz="2600" b="1" dirty="0"/>
              <a:t>, une </a:t>
            </a:r>
            <a:r>
              <a:rPr lang="it-IT" sz="2600" b="1" dirty="0" err="1"/>
              <a:t>prétendue</a:t>
            </a:r>
            <a:r>
              <a:rPr lang="it-IT" sz="2600" b="1" dirty="0"/>
              <a:t> race </a:t>
            </a:r>
            <a:r>
              <a:rPr lang="it-IT" sz="2600" b="1" dirty="0" err="1"/>
              <a:t>ou</a:t>
            </a:r>
            <a:r>
              <a:rPr lang="it-IT" sz="2600" b="1" dirty="0"/>
              <a:t> une </a:t>
            </a:r>
            <a:r>
              <a:rPr lang="it-IT" sz="2600" b="1" dirty="0" err="1"/>
              <a:t>religion</a:t>
            </a:r>
            <a:r>
              <a:rPr lang="it-IT" sz="2600" b="1" dirty="0"/>
              <a:t> </a:t>
            </a:r>
            <a:r>
              <a:rPr lang="it-IT" sz="2600" b="1" dirty="0" err="1"/>
              <a:t>déterminée</a:t>
            </a:r>
            <a:r>
              <a:rPr lang="it-IT" sz="2600" b="1" dirty="0"/>
              <a:t>,</a:t>
            </a:r>
            <a:r>
              <a:rPr lang="it-IT" sz="2600" dirty="0"/>
              <a:t> une </a:t>
            </a:r>
            <a:r>
              <a:rPr lang="it-IT" sz="2600" dirty="0" err="1"/>
              <a:t>personne</a:t>
            </a:r>
            <a:r>
              <a:rPr lang="it-IT" sz="2600" dirty="0"/>
              <a:t> est </a:t>
            </a:r>
            <a:r>
              <a:rPr lang="it-IT" sz="2600" dirty="0" err="1"/>
              <a:t>traitée</a:t>
            </a:r>
            <a:r>
              <a:rPr lang="it-IT" sz="2600" dirty="0"/>
              <a:t> de </a:t>
            </a:r>
            <a:r>
              <a:rPr lang="it-IT" sz="2600" dirty="0" err="1"/>
              <a:t>manière</a:t>
            </a:r>
            <a:r>
              <a:rPr lang="it-IT" sz="2600" dirty="0"/>
              <a:t> </a:t>
            </a:r>
            <a:r>
              <a:rPr lang="it-IT" sz="2600" dirty="0" err="1"/>
              <a:t>moins</a:t>
            </a:r>
            <a:r>
              <a:rPr lang="it-IT" sz="2600" dirty="0"/>
              <a:t> </a:t>
            </a:r>
            <a:r>
              <a:rPr lang="it-IT" sz="2600" dirty="0" err="1"/>
              <a:t>favorable</a:t>
            </a:r>
            <a:r>
              <a:rPr lang="it-IT" sz="2600" dirty="0"/>
              <a:t> </a:t>
            </a:r>
            <a:r>
              <a:rPr lang="it-IT" sz="2600" dirty="0" err="1"/>
              <a:t>qu'une</a:t>
            </a:r>
            <a:r>
              <a:rPr lang="it-IT" sz="2600" dirty="0"/>
              <a:t> </a:t>
            </a:r>
            <a:r>
              <a:rPr lang="it-IT" sz="2600" dirty="0" err="1"/>
              <a:t>autre</a:t>
            </a:r>
            <a:r>
              <a:rPr lang="it-IT" sz="2600" dirty="0"/>
              <a:t> ne l'est, ne l'a </a:t>
            </a:r>
            <a:r>
              <a:rPr lang="it-IT" sz="2600" dirty="0" err="1"/>
              <a:t>été</a:t>
            </a:r>
            <a:r>
              <a:rPr lang="it-IT" sz="2600" dirty="0"/>
              <a:t> </a:t>
            </a:r>
            <a:r>
              <a:rPr lang="it-IT" sz="2600" dirty="0" err="1"/>
              <a:t>ou</a:t>
            </a:r>
            <a:r>
              <a:rPr lang="it-IT" sz="2600" dirty="0"/>
              <a:t> ne l'aura </a:t>
            </a:r>
            <a:r>
              <a:rPr lang="it-IT" sz="2600" dirty="0" err="1"/>
              <a:t>été</a:t>
            </a:r>
            <a:r>
              <a:rPr lang="it-IT" sz="2600" dirty="0"/>
              <a:t> </a:t>
            </a:r>
            <a:r>
              <a:rPr lang="it-IT" sz="2600" dirty="0" err="1"/>
              <a:t>dans</a:t>
            </a:r>
            <a:r>
              <a:rPr lang="it-IT" sz="2600" dirty="0"/>
              <a:t> une situation </a:t>
            </a:r>
            <a:r>
              <a:rPr lang="it-IT" sz="2600" dirty="0" err="1"/>
              <a:t>comparable</a:t>
            </a:r>
            <a:r>
              <a:rPr lang="it-IT" sz="2600" dirty="0"/>
              <a:t>. </a:t>
            </a:r>
          </a:p>
          <a:p>
            <a:pPr algn="just"/>
            <a:r>
              <a:rPr lang="it-IT" sz="2600" dirty="0" err="1"/>
              <a:t>https</a:t>
            </a:r>
            <a:r>
              <a:rPr lang="it-IT" sz="2600" dirty="0"/>
              <a:t>://</a:t>
            </a:r>
            <a:r>
              <a:rPr lang="it-IT" sz="2600" dirty="0" err="1"/>
              <a:t>www.legifrance.gouv.fr</a:t>
            </a:r>
            <a:r>
              <a:rPr lang="it-IT" sz="2600" dirty="0"/>
              <a:t>/loda/id/JORFTEXT000018877783/</a:t>
            </a:r>
          </a:p>
          <a:p>
            <a:endParaRPr lang="fr-CA" sz="2400" dirty="0"/>
          </a:p>
        </p:txBody>
      </p:sp>
    </p:spTree>
    <p:extLst>
      <p:ext uri="{BB962C8B-B14F-4D97-AF65-F5344CB8AC3E}">
        <p14:creationId xmlns:p14="http://schemas.microsoft.com/office/powerpoint/2010/main" val="1727542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Discriminations adoptées dans le Code pénal (vu la semaine dernière)</a:t>
            </a:r>
            <a:br>
              <a:rPr lang="fr-CA" sz="2800" dirty="0"/>
            </a:br>
            <a:r>
              <a:rPr lang="fr-CA" sz="2800" dirty="0"/>
              <a:t>https://www.legifrance.gouv.fr/codes/id/LEGIARTI000018881602/2008-05-29</a:t>
            </a:r>
          </a:p>
        </p:txBody>
      </p:sp>
      <p:sp>
        <p:nvSpPr>
          <p:cNvPr id="3" name="Segnaposto contenuto 2"/>
          <p:cNvSpPr>
            <a:spLocks noGrp="1"/>
          </p:cNvSpPr>
          <p:nvPr>
            <p:ph idx="1"/>
          </p:nvPr>
        </p:nvSpPr>
        <p:spPr/>
        <p:txBody>
          <a:bodyPr>
            <a:normAutofit fontScale="77500" lnSpcReduction="20000"/>
          </a:bodyPr>
          <a:lstStyle/>
          <a:p>
            <a:r>
              <a:rPr lang="it-IT" sz="2400" b="1" dirty="0" err="1"/>
              <a:t>Section</a:t>
            </a:r>
            <a:r>
              <a:rPr lang="it-IT" sz="2400" b="1" dirty="0"/>
              <a:t> 1 : </a:t>
            </a:r>
            <a:r>
              <a:rPr lang="it-IT" sz="2400" b="1" dirty="0" err="1"/>
              <a:t>Des</a:t>
            </a:r>
            <a:r>
              <a:rPr lang="it-IT" sz="2400" b="1" dirty="0"/>
              <a:t> </a:t>
            </a:r>
            <a:r>
              <a:rPr lang="it-IT" sz="2400" b="1" dirty="0" err="1"/>
              <a:t>discriminations</a:t>
            </a:r>
            <a:r>
              <a:rPr lang="it-IT" sz="2400" b="1" dirty="0"/>
              <a:t> (</a:t>
            </a:r>
            <a:r>
              <a:rPr lang="it-IT" sz="2400" b="1" dirty="0" err="1"/>
              <a:t>Articles</a:t>
            </a:r>
            <a:r>
              <a:rPr lang="it-IT" sz="2400" b="1" dirty="0"/>
              <a:t> 225-1 à 225-4) </a:t>
            </a:r>
            <a:r>
              <a:rPr lang="it-IT" sz="2400" b="1" dirty="0" err="1">
                <a:hlinkClick r:id="rId2"/>
              </a:rPr>
              <a:t>Article</a:t>
            </a:r>
            <a:r>
              <a:rPr lang="it-IT" sz="2400" b="1" dirty="0">
                <a:hlinkClick r:id="rId2"/>
              </a:rPr>
              <a:t> 225-2</a:t>
            </a:r>
            <a:r>
              <a:rPr lang="it-IT" sz="2400" b="1" dirty="0"/>
              <a:t> </a:t>
            </a:r>
            <a:r>
              <a:rPr lang="it-IT" sz="2400" dirty="0" err="1">
                <a:hlinkClick r:id="rId3"/>
              </a:rPr>
              <a:t>Modifié</a:t>
            </a:r>
            <a:r>
              <a:rPr lang="it-IT" sz="2400" dirty="0">
                <a:hlinkClick r:id="rId3"/>
              </a:rPr>
              <a:t> par Loi n°2004-204 du 9 mars 2004 - art. 41 () JORF 10 mars 2004</a:t>
            </a:r>
            <a:br>
              <a:rPr lang="it-IT" sz="2400" dirty="0">
                <a:hlinkClick r:id="rId3"/>
              </a:rPr>
            </a:br>
            <a:endParaRPr lang="it-IT" sz="2400" dirty="0"/>
          </a:p>
          <a:p>
            <a:pPr algn="just"/>
            <a:r>
              <a:rPr lang="it-IT" sz="2200" dirty="0"/>
              <a:t>La </a:t>
            </a:r>
            <a:r>
              <a:rPr lang="it-IT" sz="2200" dirty="0" err="1"/>
              <a:t>discrimination</a:t>
            </a:r>
            <a:r>
              <a:rPr lang="it-IT" sz="2200" dirty="0"/>
              <a:t> </a:t>
            </a:r>
            <a:r>
              <a:rPr lang="it-IT" sz="2200" dirty="0" err="1"/>
              <a:t>définie</a:t>
            </a:r>
            <a:r>
              <a:rPr lang="it-IT" sz="2200" dirty="0"/>
              <a:t> à l'</a:t>
            </a:r>
            <a:r>
              <a:rPr lang="it-IT" sz="2200" dirty="0" err="1"/>
              <a:t>article</a:t>
            </a:r>
            <a:r>
              <a:rPr lang="it-IT" sz="2200" dirty="0"/>
              <a:t> 225-1, commise à l'</a:t>
            </a:r>
            <a:r>
              <a:rPr lang="it-IT" sz="2200" dirty="0" err="1"/>
              <a:t>égard</a:t>
            </a:r>
            <a:r>
              <a:rPr lang="it-IT" sz="2200" dirty="0"/>
              <a:t> d'une </a:t>
            </a:r>
            <a:r>
              <a:rPr lang="it-IT" sz="2200" dirty="0" err="1"/>
              <a:t>personne</a:t>
            </a:r>
            <a:r>
              <a:rPr lang="it-IT" sz="2200" dirty="0"/>
              <a:t> </a:t>
            </a:r>
            <a:r>
              <a:rPr lang="it-IT" sz="2200" dirty="0" err="1"/>
              <a:t>physique</a:t>
            </a:r>
            <a:r>
              <a:rPr lang="it-IT" sz="2200" dirty="0"/>
              <a:t> </a:t>
            </a:r>
            <a:r>
              <a:rPr lang="it-IT" sz="2200" dirty="0" err="1"/>
              <a:t>ou</a:t>
            </a:r>
            <a:r>
              <a:rPr lang="it-IT" sz="2200" dirty="0"/>
              <a:t> morale, est </a:t>
            </a:r>
            <a:r>
              <a:rPr lang="it-IT" sz="2200" b="1" dirty="0" err="1">
                <a:solidFill>
                  <a:srgbClr val="FF0000"/>
                </a:solidFill>
              </a:rPr>
              <a:t>punie</a:t>
            </a:r>
            <a:r>
              <a:rPr lang="it-IT" sz="2200" b="1" dirty="0">
                <a:solidFill>
                  <a:srgbClr val="FF0000"/>
                </a:solidFill>
              </a:rPr>
              <a:t> de </a:t>
            </a:r>
            <a:r>
              <a:rPr lang="it-IT" sz="2200" b="1" dirty="0" err="1">
                <a:solidFill>
                  <a:srgbClr val="FF0000"/>
                </a:solidFill>
              </a:rPr>
              <a:t>trois</a:t>
            </a:r>
            <a:r>
              <a:rPr lang="it-IT" sz="2200" b="1" dirty="0">
                <a:solidFill>
                  <a:srgbClr val="FF0000"/>
                </a:solidFill>
              </a:rPr>
              <a:t> </a:t>
            </a:r>
            <a:r>
              <a:rPr lang="it-IT" sz="2200" b="1" dirty="0" err="1">
                <a:solidFill>
                  <a:srgbClr val="FF0000"/>
                </a:solidFill>
              </a:rPr>
              <a:t>ans</a:t>
            </a:r>
            <a:r>
              <a:rPr lang="it-IT" sz="2200" b="1" dirty="0">
                <a:solidFill>
                  <a:srgbClr val="FF0000"/>
                </a:solidFill>
              </a:rPr>
              <a:t> d'</a:t>
            </a:r>
            <a:r>
              <a:rPr lang="it-IT" sz="2200" b="1" dirty="0" err="1">
                <a:solidFill>
                  <a:srgbClr val="FF0000"/>
                </a:solidFill>
              </a:rPr>
              <a:t>emprisonnement</a:t>
            </a:r>
            <a:r>
              <a:rPr lang="it-IT" sz="2200" b="1" dirty="0">
                <a:solidFill>
                  <a:srgbClr val="FF0000"/>
                </a:solidFill>
              </a:rPr>
              <a:t> et de 45 000 </a:t>
            </a:r>
            <a:r>
              <a:rPr lang="it-IT" sz="2200" b="1" dirty="0" err="1">
                <a:solidFill>
                  <a:srgbClr val="FF0000"/>
                </a:solidFill>
              </a:rPr>
              <a:t>Euros</a:t>
            </a:r>
            <a:r>
              <a:rPr lang="it-IT" sz="2200" b="1" dirty="0">
                <a:solidFill>
                  <a:srgbClr val="FF0000"/>
                </a:solidFill>
              </a:rPr>
              <a:t> d'</a:t>
            </a:r>
            <a:r>
              <a:rPr lang="it-IT" sz="2200" b="1" dirty="0" err="1">
                <a:solidFill>
                  <a:srgbClr val="FF0000"/>
                </a:solidFill>
              </a:rPr>
              <a:t>amende</a:t>
            </a:r>
            <a:r>
              <a:rPr lang="it-IT" sz="2200" b="1" dirty="0">
                <a:solidFill>
                  <a:srgbClr val="FF0000"/>
                </a:solidFill>
              </a:rPr>
              <a:t> </a:t>
            </a:r>
            <a:r>
              <a:rPr lang="it-IT" sz="2200" b="1" dirty="0" err="1">
                <a:solidFill>
                  <a:srgbClr val="FF0000"/>
                </a:solidFill>
              </a:rPr>
              <a:t>lorsqu'elle</a:t>
            </a:r>
            <a:r>
              <a:rPr lang="it-IT" sz="2200" b="1" dirty="0">
                <a:solidFill>
                  <a:srgbClr val="FF0000"/>
                </a:solidFill>
              </a:rPr>
              <a:t> consiste :</a:t>
            </a:r>
          </a:p>
          <a:p>
            <a:pPr algn="just"/>
            <a:r>
              <a:rPr lang="it-IT" sz="2200" dirty="0"/>
              <a:t>1° A </a:t>
            </a:r>
            <a:r>
              <a:rPr lang="it-IT" sz="2200" dirty="0" err="1"/>
              <a:t>refuser</a:t>
            </a:r>
            <a:r>
              <a:rPr lang="it-IT" sz="2200" dirty="0"/>
              <a:t> la </a:t>
            </a:r>
            <a:r>
              <a:rPr lang="it-IT" sz="2200" dirty="0" err="1"/>
              <a:t>fourniture</a:t>
            </a:r>
            <a:r>
              <a:rPr lang="it-IT" sz="2200" dirty="0"/>
              <a:t> d'un </a:t>
            </a:r>
            <a:r>
              <a:rPr lang="it-IT" sz="2200" dirty="0" err="1"/>
              <a:t>bien</a:t>
            </a:r>
            <a:r>
              <a:rPr lang="it-IT" sz="2200" dirty="0"/>
              <a:t> </a:t>
            </a:r>
            <a:r>
              <a:rPr lang="it-IT" sz="2200" dirty="0" err="1"/>
              <a:t>ou</a:t>
            </a:r>
            <a:r>
              <a:rPr lang="it-IT" sz="2200" dirty="0"/>
              <a:t> d'un service ;</a:t>
            </a:r>
          </a:p>
          <a:p>
            <a:pPr algn="just"/>
            <a:r>
              <a:rPr lang="it-IT" sz="2200" dirty="0"/>
              <a:t>2° A </a:t>
            </a:r>
            <a:r>
              <a:rPr lang="it-IT" sz="2200" dirty="0" err="1"/>
              <a:t>entraver</a:t>
            </a:r>
            <a:r>
              <a:rPr lang="it-IT" sz="2200" dirty="0"/>
              <a:t> l'</a:t>
            </a:r>
            <a:r>
              <a:rPr lang="it-IT" sz="2200" dirty="0" err="1"/>
              <a:t>exercice</a:t>
            </a:r>
            <a:r>
              <a:rPr lang="it-IT" sz="2200" dirty="0"/>
              <a:t> </a:t>
            </a:r>
            <a:r>
              <a:rPr lang="it-IT" sz="2200" dirty="0" err="1"/>
              <a:t>normal</a:t>
            </a:r>
            <a:r>
              <a:rPr lang="it-IT" sz="2200" dirty="0"/>
              <a:t> d'une </a:t>
            </a:r>
            <a:r>
              <a:rPr lang="it-IT" sz="2200" dirty="0" err="1"/>
              <a:t>activité</a:t>
            </a:r>
            <a:r>
              <a:rPr lang="it-IT" sz="2200" dirty="0"/>
              <a:t> </a:t>
            </a:r>
            <a:r>
              <a:rPr lang="it-IT" sz="2200" dirty="0" err="1"/>
              <a:t>économique</a:t>
            </a:r>
            <a:r>
              <a:rPr lang="it-IT" sz="2200" dirty="0"/>
              <a:t> </a:t>
            </a:r>
            <a:r>
              <a:rPr lang="it-IT" sz="2200" dirty="0" err="1"/>
              <a:t>quelconque</a:t>
            </a:r>
            <a:r>
              <a:rPr lang="it-IT" sz="2200" dirty="0"/>
              <a:t> ;</a:t>
            </a:r>
          </a:p>
          <a:p>
            <a:pPr algn="just"/>
            <a:r>
              <a:rPr lang="it-IT" sz="2200" dirty="0"/>
              <a:t>3° A </a:t>
            </a:r>
            <a:r>
              <a:rPr lang="it-IT" sz="2200" dirty="0" err="1"/>
              <a:t>refuser</a:t>
            </a:r>
            <a:r>
              <a:rPr lang="it-IT" sz="2200" dirty="0"/>
              <a:t> d'</a:t>
            </a:r>
            <a:r>
              <a:rPr lang="it-IT" sz="2200" dirty="0" err="1"/>
              <a:t>embaucher</a:t>
            </a:r>
            <a:r>
              <a:rPr lang="it-IT" sz="2200" dirty="0"/>
              <a:t>, à </a:t>
            </a:r>
            <a:r>
              <a:rPr lang="it-IT" sz="2200" dirty="0" err="1"/>
              <a:t>sanctionner</a:t>
            </a:r>
            <a:r>
              <a:rPr lang="it-IT" sz="2200" dirty="0"/>
              <a:t> </a:t>
            </a:r>
            <a:r>
              <a:rPr lang="it-IT" sz="2200" dirty="0" err="1"/>
              <a:t>ou</a:t>
            </a:r>
            <a:r>
              <a:rPr lang="it-IT" sz="2200" dirty="0"/>
              <a:t> à </a:t>
            </a:r>
            <a:r>
              <a:rPr lang="it-IT" sz="2200" dirty="0" err="1"/>
              <a:t>licencier</a:t>
            </a:r>
            <a:r>
              <a:rPr lang="it-IT" sz="2200" dirty="0"/>
              <a:t> une </a:t>
            </a:r>
            <a:r>
              <a:rPr lang="it-IT" sz="2200" dirty="0" err="1"/>
              <a:t>personne</a:t>
            </a:r>
            <a:r>
              <a:rPr lang="it-IT" sz="2200" dirty="0"/>
              <a:t> ;</a:t>
            </a:r>
          </a:p>
          <a:p>
            <a:pPr algn="just"/>
            <a:r>
              <a:rPr lang="it-IT" sz="2200" dirty="0"/>
              <a:t>4° A </a:t>
            </a:r>
            <a:r>
              <a:rPr lang="it-IT" sz="2200" dirty="0" err="1"/>
              <a:t>subordonner</a:t>
            </a:r>
            <a:r>
              <a:rPr lang="it-IT" sz="2200" dirty="0"/>
              <a:t> la </a:t>
            </a:r>
            <a:r>
              <a:rPr lang="it-IT" sz="2200" dirty="0" err="1"/>
              <a:t>fourniture</a:t>
            </a:r>
            <a:r>
              <a:rPr lang="it-IT" sz="2200" dirty="0"/>
              <a:t> d'un </a:t>
            </a:r>
            <a:r>
              <a:rPr lang="it-IT" sz="2200" dirty="0" err="1"/>
              <a:t>bien</a:t>
            </a:r>
            <a:r>
              <a:rPr lang="it-IT" sz="2200" dirty="0"/>
              <a:t> </a:t>
            </a:r>
            <a:r>
              <a:rPr lang="it-IT" sz="2200" dirty="0" err="1"/>
              <a:t>ou</a:t>
            </a:r>
            <a:r>
              <a:rPr lang="it-IT" sz="2200" dirty="0"/>
              <a:t> d'un service à une </a:t>
            </a:r>
            <a:r>
              <a:rPr lang="it-IT" sz="2200" dirty="0" err="1"/>
              <a:t>condition</a:t>
            </a:r>
            <a:r>
              <a:rPr lang="it-IT" sz="2200" dirty="0"/>
              <a:t> </a:t>
            </a:r>
            <a:r>
              <a:rPr lang="it-IT" sz="2200" dirty="0" err="1"/>
              <a:t>fondée</a:t>
            </a:r>
            <a:r>
              <a:rPr lang="it-IT" sz="2200" dirty="0"/>
              <a:t> </a:t>
            </a:r>
            <a:r>
              <a:rPr lang="it-IT" sz="2200" dirty="0" err="1"/>
              <a:t>sur</a:t>
            </a:r>
            <a:r>
              <a:rPr lang="it-IT" sz="2200" dirty="0"/>
              <a:t> l'un </a:t>
            </a:r>
            <a:r>
              <a:rPr lang="it-IT" sz="2200" dirty="0" err="1"/>
              <a:t>des</a:t>
            </a:r>
            <a:r>
              <a:rPr lang="it-IT" sz="2200" dirty="0"/>
              <a:t> </a:t>
            </a:r>
            <a:r>
              <a:rPr lang="it-IT" sz="2200" dirty="0" err="1"/>
              <a:t>éléments</a:t>
            </a:r>
            <a:r>
              <a:rPr lang="it-IT" sz="2200" dirty="0"/>
              <a:t> </a:t>
            </a:r>
            <a:r>
              <a:rPr lang="it-IT" sz="2200" dirty="0" err="1"/>
              <a:t>visés</a:t>
            </a:r>
            <a:r>
              <a:rPr lang="it-IT" sz="2200" dirty="0"/>
              <a:t> à l'</a:t>
            </a:r>
            <a:r>
              <a:rPr lang="it-IT" sz="2200" dirty="0" err="1"/>
              <a:t>article</a:t>
            </a:r>
            <a:r>
              <a:rPr lang="it-IT" sz="2200" dirty="0"/>
              <a:t> 225-1 ;</a:t>
            </a:r>
          </a:p>
          <a:p>
            <a:pPr algn="just"/>
            <a:r>
              <a:rPr lang="it-IT" sz="2000" dirty="0"/>
              <a:t>5° A </a:t>
            </a:r>
            <a:r>
              <a:rPr lang="it-IT" sz="2000" dirty="0" err="1"/>
              <a:t>subordonner</a:t>
            </a:r>
            <a:r>
              <a:rPr lang="it-IT" sz="2000" dirty="0"/>
              <a:t> une offre d'</a:t>
            </a:r>
            <a:r>
              <a:rPr lang="it-IT" sz="2000" dirty="0" err="1"/>
              <a:t>emploi</a:t>
            </a:r>
            <a:r>
              <a:rPr lang="it-IT" sz="2000" dirty="0"/>
              <a:t>, une </a:t>
            </a:r>
            <a:r>
              <a:rPr lang="it-IT" sz="2000" dirty="0" err="1"/>
              <a:t>demande</a:t>
            </a:r>
            <a:r>
              <a:rPr lang="it-IT" sz="2000" dirty="0"/>
              <a:t> de stage </a:t>
            </a:r>
            <a:r>
              <a:rPr lang="it-IT" sz="2000" dirty="0" err="1"/>
              <a:t>ou</a:t>
            </a:r>
            <a:r>
              <a:rPr lang="it-IT" sz="2000" dirty="0"/>
              <a:t> une </a:t>
            </a:r>
            <a:r>
              <a:rPr lang="it-IT" sz="2000" dirty="0" err="1"/>
              <a:t>période</a:t>
            </a:r>
            <a:r>
              <a:rPr lang="it-IT" sz="2000" dirty="0"/>
              <a:t> de </a:t>
            </a:r>
            <a:r>
              <a:rPr lang="it-IT" sz="2000" dirty="0" err="1"/>
              <a:t>formation</a:t>
            </a:r>
            <a:r>
              <a:rPr lang="it-IT" sz="2000" dirty="0"/>
              <a:t> en </a:t>
            </a:r>
            <a:r>
              <a:rPr lang="it-IT" sz="2000" dirty="0" err="1"/>
              <a:t>entreprise</a:t>
            </a:r>
            <a:r>
              <a:rPr lang="it-IT" sz="2000" dirty="0"/>
              <a:t> à une </a:t>
            </a:r>
            <a:r>
              <a:rPr lang="it-IT" sz="2000" dirty="0" err="1"/>
              <a:t>condition</a:t>
            </a:r>
            <a:r>
              <a:rPr lang="it-IT" sz="2000" dirty="0"/>
              <a:t> </a:t>
            </a:r>
            <a:r>
              <a:rPr lang="it-IT" sz="2000" dirty="0" err="1"/>
              <a:t>fondée</a:t>
            </a:r>
            <a:r>
              <a:rPr lang="it-IT" sz="2000" dirty="0"/>
              <a:t> </a:t>
            </a:r>
            <a:r>
              <a:rPr lang="it-IT" sz="2000" dirty="0" err="1"/>
              <a:t>sur</a:t>
            </a:r>
            <a:r>
              <a:rPr lang="it-IT" sz="2000" dirty="0"/>
              <a:t> l'un </a:t>
            </a:r>
            <a:r>
              <a:rPr lang="it-IT" sz="2000" dirty="0" err="1"/>
              <a:t>des</a:t>
            </a:r>
            <a:r>
              <a:rPr lang="it-IT" sz="2000" dirty="0"/>
              <a:t> </a:t>
            </a:r>
            <a:r>
              <a:rPr lang="it-IT" sz="2000" dirty="0" err="1"/>
              <a:t>éléments</a:t>
            </a:r>
            <a:r>
              <a:rPr lang="it-IT" sz="2000" dirty="0"/>
              <a:t> </a:t>
            </a:r>
            <a:r>
              <a:rPr lang="it-IT" sz="2000" dirty="0" err="1"/>
              <a:t>visés</a:t>
            </a:r>
            <a:r>
              <a:rPr lang="it-IT" sz="2000" dirty="0"/>
              <a:t> à l'</a:t>
            </a:r>
            <a:r>
              <a:rPr lang="it-IT" sz="2000" dirty="0" err="1"/>
              <a:t>article</a:t>
            </a:r>
            <a:r>
              <a:rPr lang="it-IT" sz="2000" dirty="0"/>
              <a:t> 225-1 ;</a:t>
            </a:r>
          </a:p>
          <a:p>
            <a:pPr algn="just"/>
            <a:r>
              <a:rPr lang="it-IT" sz="2000" dirty="0"/>
              <a:t>6° A </a:t>
            </a:r>
            <a:r>
              <a:rPr lang="it-IT" sz="2000" dirty="0" err="1"/>
              <a:t>refuser</a:t>
            </a:r>
            <a:r>
              <a:rPr lang="it-IT" sz="2000" dirty="0"/>
              <a:t> d'</a:t>
            </a:r>
            <a:r>
              <a:rPr lang="it-IT" sz="2000" dirty="0" err="1"/>
              <a:t>accepter</a:t>
            </a:r>
            <a:r>
              <a:rPr lang="it-IT" sz="2000" dirty="0"/>
              <a:t> une </a:t>
            </a:r>
            <a:r>
              <a:rPr lang="it-IT" sz="2000" dirty="0" err="1"/>
              <a:t>personne</a:t>
            </a:r>
            <a:r>
              <a:rPr lang="it-IT" sz="2000" dirty="0"/>
              <a:t> à l'un </a:t>
            </a:r>
            <a:r>
              <a:rPr lang="it-IT" sz="2000" dirty="0" err="1"/>
              <a:t>des</a:t>
            </a:r>
            <a:r>
              <a:rPr lang="it-IT" sz="2000" dirty="0"/>
              <a:t> </a:t>
            </a:r>
            <a:r>
              <a:rPr lang="it-IT" sz="2000" dirty="0" err="1"/>
              <a:t>stages</a:t>
            </a:r>
            <a:r>
              <a:rPr lang="it-IT" sz="2000" dirty="0"/>
              <a:t> </a:t>
            </a:r>
            <a:r>
              <a:rPr lang="it-IT" sz="2000" dirty="0" err="1"/>
              <a:t>visés</a:t>
            </a:r>
            <a:r>
              <a:rPr lang="it-IT" sz="2000" dirty="0"/>
              <a:t> par le 2° de l'</a:t>
            </a:r>
            <a:r>
              <a:rPr lang="it-IT" sz="2000" dirty="0" err="1"/>
              <a:t>article</a:t>
            </a:r>
            <a:r>
              <a:rPr lang="it-IT" sz="2000" dirty="0"/>
              <a:t> L. 412-8 </a:t>
            </a:r>
            <a:r>
              <a:rPr lang="it-IT" sz="2000" dirty="0" err="1"/>
              <a:t>du</a:t>
            </a:r>
            <a:r>
              <a:rPr lang="it-IT" sz="2000" dirty="0"/>
              <a:t> code de la </a:t>
            </a:r>
            <a:r>
              <a:rPr lang="it-IT" sz="2000" dirty="0" err="1"/>
              <a:t>sécurité</a:t>
            </a:r>
            <a:r>
              <a:rPr lang="it-IT" sz="2000" dirty="0"/>
              <a:t> sociale.</a:t>
            </a:r>
          </a:p>
          <a:p>
            <a:pPr algn="just"/>
            <a:r>
              <a:rPr lang="it-IT" sz="2000" dirty="0" err="1"/>
              <a:t>Lorsque</a:t>
            </a:r>
            <a:r>
              <a:rPr lang="it-IT" sz="2000" dirty="0"/>
              <a:t> le </a:t>
            </a:r>
            <a:r>
              <a:rPr lang="it-IT" sz="2000" dirty="0" err="1"/>
              <a:t>refus</a:t>
            </a:r>
            <a:r>
              <a:rPr lang="it-IT" sz="2000" dirty="0"/>
              <a:t> </a:t>
            </a:r>
            <a:r>
              <a:rPr lang="it-IT" sz="2000" dirty="0" err="1"/>
              <a:t>discriminatoire</a:t>
            </a:r>
            <a:r>
              <a:rPr lang="it-IT" sz="2000" dirty="0"/>
              <a:t> </a:t>
            </a:r>
            <a:r>
              <a:rPr lang="it-IT" sz="2000" dirty="0" err="1"/>
              <a:t>prévu</a:t>
            </a:r>
            <a:r>
              <a:rPr lang="it-IT" sz="2000" dirty="0"/>
              <a:t> </a:t>
            </a:r>
            <a:r>
              <a:rPr lang="it-IT" sz="2000" dirty="0" err="1"/>
              <a:t>au</a:t>
            </a:r>
            <a:r>
              <a:rPr lang="it-IT" sz="2000" dirty="0"/>
              <a:t> 1° est </a:t>
            </a:r>
            <a:r>
              <a:rPr lang="it-IT" sz="2000" dirty="0" err="1"/>
              <a:t>commis</a:t>
            </a:r>
            <a:r>
              <a:rPr lang="it-IT" sz="2000" dirty="0"/>
              <a:t> </a:t>
            </a:r>
            <a:r>
              <a:rPr lang="it-IT" sz="2000" dirty="0" err="1"/>
              <a:t>dans</a:t>
            </a:r>
            <a:r>
              <a:rPr lang="it-IT" sz="2000" dirty="0"/>
              <a:t> un </a:t>
            </a:r>
            <a:r>
              <a:rPr lang="it-IT" sz="2000" dirty="0" err="1"/>
              <a:t>lieu</a:t>
            </a:r>
            <a:r>
              <a:rPr lang="it-IT" sz="2000" dirty="0"/>
              <a:t> </a:t>
            </a:r>
            <a:r>
              <a:rPr lang="it-IT" sz="2000" dirty="0" err="1"/>
              <a:t>accueillant</a:t>
            </a:r>
            <a:r>
              <a:rPr lang="it-IT" sz="2000" dirty="0"/>
              <a:t> </a:t>
            </a:r>
            <a:r>
              <a:rPr lang="it-IT" sz="2000" dirty="0" err="1"/>
              <a:t>du</a:t>
            </a:r>
            <a:r>
              <a:rPr lang="it-IT" sz="2000" dirty="0"/>
              <a:t> public </a:t>
            </a:r>
            <a:r>
              <a:rPr lang="it-IT" sz="2000" dirty="0" err="1"/>
              <a:t>ou</a:t>
            </a:r>
            <a:r>
              <a:rPr lang="it-IT" sz="2000" dirty="0"/>
              <a:t> </a:t>
            </a:r>
            <a:r>
              <a:rPr lang="it-IT" sz="2000" dirty="0" err="1"/>
              <a:t>aux</a:t>
            </a:r>
            <a:r>
              <a:rPr lang="it-IT" sz="2000" dirty="0"/>
              <a:t> </a:t>
            </a:r>
            <a:r>
              <a:rPr lang="it-IT" sz="2000" dirty="0" err="1"/>
              <a:t>fins</a:t>
            </a:r>
            <a:r>
              <a:rPr lang="it-IT" sz="2000" dirty="0"/>
              <a:t> d'en interdire l'</a:t>
            </a:r>
            <a:r>
              <a:rPr lang="it-IT" sz="2000" dirty="0" err="1"/>
              <a:t>accès</a:t>
            </a:r>
            <a:r>
              <a:rPr lang="it-IT" sz="2000" dirty="0"/>
              <a:t>, </a:t>
            </a:r>
            <a:r>
              <a:rPr lang="it-IT" sz="2000" dirty="0" err="1"/>
              <a:t>les</a:t>
            </a:r>
            <a:r>
              <a:rPr lang="it-IT" sz="2000" dirty="0"/>
              <a:t> </a:t>
            </a:r>
            <a:r>
              <a:rPr lang="it-IT" sz="2000" dirty="0" err="1"/>
              <a:t>peines</a:t>
            </a:r>
            <a:r>
              <a:rPr lang="it-IT" sz="2000" dirty="0"/>
              <a:t> </a:t>
            </a:r>
            <a:r>
              <a:rPr lang="it-IT" sz="2000" dirty="0" err="1"/>
              <a:t>sont</a:t>
            </a:r>
            <a:r>
              <a:rPr lang="it-IT" sz="2000" dirty="0"/>
              <a:t> </a:t>
            </a:r>
            <a:r>
              <a:rPr lang="it-IT" sz="2000" dirty="0" err="1"/>
              <a:t>portées</a:t>
            </a:r>
            <a:r>
              <a:rPr lang="it-IT" sz="2000" dirty="0"/>
              <a:t> à </a:t>
            </a:r>
            <a:r>
              <a:rPr lang="it-IT" sz="2000" dirty="0" err="1"/>
              <a:t>cinq</a:t>
            </a:r>
            <a:r>
              <a:rPr lang="it-IT" sz="2000" dirty="0"/>
              <a:t> </a:t>
            </a:r>
            <a:r>
              <a:rPr lang="it-IT" sz="2000" dirty="0" err="1"/>
              <a:t>ans</a:t>
            </a:r>
            <a:r>
              <a:rPr lang="it-IT" sz="2000" dirty="0"/>
              <a:t> d'</a:t>
            </a:r>
            <a:r>
              <a:rPr lang="it-IT" sz="2000" dirty="0" err="1"/>
              <a:t>emprisonnement</a:t>
            </a:r>
            <a:r>
              <a:rPr lang="it-IT" sz="2000" dirty="0"/>
              <a:t> et à 75 000 </a:t>
            </a:r>
            <a:r>
              <a:rPr lang="it-IT" sz="2000" dirty="0" err="1"/>
              <a:t>Euros</a:t>
            </a:r>
            <a:r>
              <a:rPr lang="it-IT" sz="2000" dirty="0"/>
              <a:t> d'</a:t>
            </a:r>
            <a:r>
              <a:rPr lang="it-IT" sz="2000" dirty="0" err="1"/>
              <a:t>amende</a:t>
            </a:r>
            <a:r>
              <a:rPr lang="it-IT" sz="2000" dirty="0"/>
              <a:t>.</a:t>
            </a:r>
          </a:p>
          <a:p>
            <a:pPr algn="just"/>
            <a:r>
              <a:rPr lang="it-IT" sz="2000" b="1" dirty="0" err="1">
                <a:solidFill>
                  <a:srgbClr val="FF0000"/>
                </a:solidFill>
              </a:rPr>
              <a:t>Implications</a:t>
            </a:r>
            <a:r>
              <a:rPr lang="it-IT" sz="2000" b="1" dirty="0">
                <a:solidFill>
                  <a:srgbClr val="FF0000"/>
                </a:solidFill>
              </a:rPr>
              <a:t> </a:t>
            </a:r>
            <a:r>
              <a:rPr lang="it-IT" sz="2000" b="1" dirty="0" err="1">
                <a:solidFill>
                  <a:srgbClr val="FF0000"/>
                </a:solidFill>
              </a:rPr>
              <a:t>dans</a:t>
            </a:r>
            <a:r>
              <a:rPr lang="it-IT" sz="2000" b="1" dirty="0">
                <a:solidFill>
                  <a:srgbClr val="FF0000"/>
                </a:solidFill>
              </a:rPr>
              <a:t> le Code </a:t>
            </a:r>
            <a:r>
              <a:rPr lang="it-IT" sz="2000" b="1" dirty="0" err="1">
                <a:solidFill>
                  <a:srgbClr val="FF0000"/>
                </a:solidFill>
              </a:rPr>
              <a:t>du</a:t>
            </a:r>
            <a:r>
              <a:rPr lang="it-IT" sz="2000" b="1" dirty="0">
                <a:solidFill>
                  <a:srgbClr val="FF0000"/>
                </a:solidFill>
              </a:rPr>
              <a:t> </a:t>
            </a:r>
            <a:r>
              <a:rPr lang="it-IT" sz="2000" b="1" dirty="0" err="1">
                <a:solidFill>
                  <a:srgbClr val="FF0000"/>
                </a:solidFill>
              </a:rPr>
              <a:t>travail</a:t>
            </a:r>
            <a:endParaRPr lang="it-IT" sz="2000" b="1" dirty="0">
              <a:solidFill>
                <a:srgbClr val="FF0000"/>
              </a:solidFill>
            </a:endParaRPr>
          </a:p>
          <a:p>
            <a:pPr algn="just"/>
            <a:endParaRPr lang="it-IT" sz="2200" dirty="0"/>
          </a:p>
          <a:p>
            <a:pPr marL="0" indent="0" algn="just">
              <a:buNone/>
            </a:pPr>
            <a:endParaRPr lang="fr-CA" sz="2200" dirty="0"/>
          </a:p>
        </p:txBody>
      </p:sp>
    </p:spTree>
    <p:extLst>
      <p:ext uri="{BB962C8B-B14F-4D97-AF65-F5344CB8AC3E}">
        <p14:creationId xmlns:p14="http://schemas.microsoft.com/office/powerpoint/2010/main" val="1107647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Code </a:t>
            </a:r>
            <a:r>
              <a:rPr lang="it-IT" sz="2800" dirty="0" err="1"/>
              <a:t>du</a:t>
            </a:r>
            <a:r>
              <a:rPr lang="it-IT" sz="2800" dirty="0"/>
              <a:t> </a:t>
            </a:r>
            <a:r>
              <a:rPr lang="it-IT" sz="2800" dirty="0" err="1"/>
              <a:t>travail</a:t>
            </a:r>
            <a:endParaRPr lang="it-IT" sz="2800" dirty="0"/>
          </a:p>
        </p:txBody>
      </p:sp>
      <p:sp>
        <p:nvSpPr>
          <p:cNvPr id="4" name="Rectangle 1"/>
          <p:cNvSpPr>
            <a:spLocks noGrp="1" noChangeArrowheads="1"/>
          </p:cNvSpPr>
          <p:nvPr>
            <p:ph idx="1"/>
          </p:nvPr>
        </p:nvSpPr>
        <p:spPr bwMode="auto">
          <a:xfrm>
            <a:off x="838200" y="2770189"/>
            <a:ext cx="10988777" cy="246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it-IT" altLang="it-IT" sz="1800" b="0" i="0" u="none" strike="noStrike" cap="none" normalizeH="0" baseline="0" dirty="0" err="1">
                <a:ln>
                  <a:noFill/>
                </a:ln>
                <a:solidFill>
                  <a:schemeClr val="tx1"/>
                </a:solidFill>
                <a:effectLst/>
                <a:latin typeface="Arial" panose="020B0604020202020204" pitchFamily="34" charset="0"/>
                <a:hlinkClick r:id="rId2"/>
              </a:rPr>
              <a:t>Partie</a:t>
            </a:r>
            <a:r>
              <a:rPr kumimoji="0" lang="it-IT" altLang="it-IT" sz="1800" b="0" i="0" u="none" strike="noStrike" cap="none" normalizeH="0" baseline="0" dirty="0">
                <a:ln>
                  <a:noFill/>
                </a:ln>
                <a:solidFill>
                  <a:schemeClr val="tx1"/>
                </a:solidFill>
                <a:effectLst/>
                <a:latin typeface="Arial" panose="020B0604020202020204" pitchFamily="34" charset="0"/>
                <a:hlinkClick r:id="rId2"/>
              </a:rPr>
              <a:t> </a:t>
            </a:r>
            <a:r>
              <a:rPr kumimoji="0" lang="it-IT" altLang="it-IT" sz="1800" b="0" i="0" u="none" strike="noStrike" cap="none" normalizeH="0" baseline="0" dirty="0" err="1">
                <a:ln>
                  <a:noFill/>
                </a:ln>
                <a:solidFill>
                  <a:schemeClr val="tx1"/>
                </a:solidFill>
                <a:effectLst/>
                <a:latin typeface="Arial" panose="020B0604020202020204" pitchFamily="34" charset="0"/>
                <a:hlinkClick r:id="rId2"/>
              </a:rPr>
              <a:t>législative</a:t>
            </a:r>
            <a:r>
              <a:rPr kumimoji="0" lang="it-IT" altLang="it-IT" sz="1800" b="0" i="0" u="none" strike="noStrike" cap="none" normalizeH="0" baseline="0" dirty="0">
                <a:ln>
                  <a:noFill/>
                </a:ln>
                <a:solidFill>
                  <a:schemeClr val="tx1"/>
                </a:solidFill>
                <a:effectLst/>
                <a:latin typeface="Arial" panose="020B0604020202020204" pitchFamily="34" charset="0"/>
                <a:hlinkClick r:id="rId2"/>
              </a:rPr>
              <a:t> (</a:t>
            </a:r>
            <a:r>
              <a:rPr kumimoji="0" lang="it-IT" altLang="it-IT" sz="1800" b="0" i="0" u="none" strike="noStrike" cap="none" normalizeH="0" baseline="0" dirty="0" err="1">
                <a:ln>
                  <a:noFill/>
                </a:ln>
                <a:solidFill>
                  <a:schemeClr val="tx1"/>
                </a:solidFill>
                <a:effectLst/>
                <a:latin typeface="Arial" panose="020B0604020202020204" pitchFamily="34" charset="0"/>
                <a:hlinkClick r:id="rId2"/>
              </a:rPr>
              <a:t>Articles</a:t>
            </a:r>
            <a:r>
              <a:rPr kumimoji="0" lang="it-IT" altLang="it-IT" sz="1800" b="0" i="0" u="none" strike="noStrike" cap="none" normalizeH="0" baseline="0" dirty="0">
                <a:ln>
                  <a:noFill/>
                </a:ln>
                <a:solidFill>
                  <a:schemeClr val="tx1"/>
                </a:solidFill>
                <a:effectLst/>
                <a:latin typeface="Arial" panose="020B0604020202020204" pitchFamily="34" charset="0"/>
                <a:hlinkClick r:id="rId2"/>
              </a:rPr>
              <a:t> L1 à L8331-1)</a:t>
            </a:r>
            <a:endParaRPr kumimoji="0" lang="it-IT" altLang="it-IT"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it-IT" altLang="it-IT" sz="1800" b="0" i="0" u="none" strike="noStrike" cap="none" normalizeH="0" baseline="0" dirty="0">
                <a:ln>
                  <a:noFill/>
                </a:ln>
                <a:solidFill>
                  <a:schemeClr val="tx1"/>
                </a:solidFill>
                <a:effectLst/>
                <a:latin typeface="Arial" panose="020B0604020202020204" pitchFamily="34" charset="0"/>
                <a:hlinkClick r:id="rId3"/>
              </a:rPr>
              <a:t>Première </a:t>
            </a:r>
            <a:r>
              <a:rPr kumimoji="0" lang="it-IT" altLang="it-IT" sz="1800" b="0" i="0" u="none" strike="noStrike" cap="none" normalizeH="0" baseline="0" dirty="0" err="1">
                <a:ln>
                  <a:noFill/>
                </a:ln>
                <a:solidFill>
                  <a:schemeClr val="tx1"/>
                </a:solidFill>
                <a:effectLst/>
                <a:latin typeface="Arial" panose="020B0604020202020204" pitchFamily="34" charset="0"/>
                <a:hlinkClick r:id="rId3"/>
              </a:rPr>
              <a:t>partie</a:t>
            </a:r>
            <a:r>
              <a:rPr kumimoji="0" lang="it-IT" altLang="it-IT" sz="1800" b="0" i="0" u="none" strike="noStrike" cap="none" normalizeH="0" baseline="0" dirty="0">
                <a:ln>
                  <a:noFill/>
                </a:ln>
                <a:solidFill>
                  <a:schemeClr val="tx1"/>
                </a:solidFill>
                <a:effectLst/>
                <a:latin typeface="Arial" panose="020B0604020202020204" pitchFamily="34" charset="0"/>
                <a:hlinkClick r:id="rId3"/>
              </a:rPr>
              <a:t> : </a:t>
            </a:r>
            <a:r>
              <a:rPr kumimoji="0" lang="it-IT" altLang="it-IT" sz="1800" b="0" i="0" u="none" strike="noStrike" cap="none" normalizeH="0" baseline="0" dirty="0" err="1">
                <a:ln>
                  <a:noFill/>
                </a:ln>
                <a:solidFill>
                  <a:schemeClr val="tx1"/>
                </a:solidFill>
                <a:effectLst/>
                <a:latin typeface="Arial" panose="020B0604020202020204" pitchFamily="34" charset="0"/>
                <a:hlinkClick r:id="rId3"/>
              </a:rPr>
              <a:t>Les</a:t>
            </a:r>
            <a:r>
              <a:rPr kumimoji="0" lang="it-IT" altLang="it-IT" sz="1800" b="0" i="0" u="none" strike="noStrike" cap="none" normalizeH="0" baseline="0" dirty="0">
                <a:ln>
                  <a:noFill/>
                </a:ln>
                <a:solidFill>
                  <a:schemeClr val="tx1"/>
                </a:solidFill>
                <a:effectLst/>
                <a:latin typeface="Arial" panose="020B0604020202020204" pitchFamily="34" charset="0"/>
                <a:hlinkClick r:id="rId3"/>
              </a:rPr>
              <a:t> relations </a:t>
            </a:r>
            <a:r>
              <a:rPr kumimoji="0" lang="it-IT" altLang="it-IT" sz="1800" b="0" i="0" u="none" strike="noStrike" cap="none" normalizeH="0" baseline="0" dirty="0" err="1">
                <a:ln>
                  <a:noFill/>
                </a:ln>
                <a:solidFill>
                  <a:schemeClr val="tx1"/>
                </a:solidFill>
                <a:effectLst/>
                <a:latin typeface="Arial" panose="020B0604020202020204" pitchFamily="34" charset="0"/>
                <a:hlinkClick r:id="rId3"/>
              </a:rPr>
              <a:t>individuelles</a:t>
            </a:r>
            <a:r>
              <a:rPr kumimoji="0" lang="it-IT" altLang="it-IT" sz="1800" b="0" i="0" u="none" strike="noStrike" cap="none" normalizeH="0" baseline="0" dirty="0">
                <a:ln>
                  <a:noFill/>
                </a:ln>
                <a:solidFill>
                  <a:schemeClr val="tx1"/>
                </a:solidFill>
                <a:effectLst/>
                <a:latin typeface="Arial" panose="020B0604020202020204" pitchFamily="34" charset="0"/>
                <a:hlinkClick r:id="rId3"/>
              </a:rPr>
              <a:t> de </a:t>
            </a:r>
            <a:r>
              <a:rPr kumimoji="0" lang="it-IT" altLang="it-IT" sz="1800" b="0" i="0" u="none" strike="noStrike" cap="none" normalizeH="0" baseline="0" dirty="0" err="1">
                <a:ln>
                  <a:noFill/>
                </a:ln>
                <a:solidFill>
                  <a:schemeClr val="tx1"/>
                </a:solidFill>
                <a:effectLst/>
                <a:latin typeface="Arial" panose="020B0604020202020204" pitchFamily="34" charset="0"/>
                <a:hlinkClick r:id="rId3"/>
              </a:rPr>
              <a:t>travail</a:t>
            </a:r>
            <a:r>
              <a:rPr kumimoji="0" lang="it-IT" altLang="it-IT" sz="1800" b="0" i="0" u="none" strike="noStrike" cap="none" normalizeH="0" baseline="0" dirty="0">
                <a:ln>
                  <a:noFill/>
                </a:ln>
                <a:solidFill>
                  <a:schemeClr val="tx1"/>
                </a:solidFill>
                <a:effectLst/>
                <a:latin typeface="Arial" panose="020B0604020202020204" pitchFamily="34" charset="0"/>
                <a:hlinkClick r:id="rId3"/>
              </a:rPr>
              <a:t> (</a:t>
            </a:r>
            <a:r>
              <a:rPr kumimoji="0" lang="it-IT" altLang="it-IT" sz="1800" b="0" i="0" u="none" strike="noStrike" cap="none" normalizeH="0" baseline="0" dirty="0" err="1">
                <a:ln>
                  <a:noFill/>
                </a:ln>
                <a:solidFill>
                  <a:schemeClr val="tx1"/>
                </a:solidFill>
                <a:effectLst/>
                <a:latin typeface="Arial" panose="020B0604020202020204" pitchFamily="34" charset="0"/>
                <a:hlinkClick r:id="rId3"/>
              </a:rPr>
              <a:t>Articles</a:t>
            </a:r>
            <a:r>
              <a:rPr kumimoji="0" lang="it-IT" altLang="it-IT" sz="1800" b="0" i="0" u="none" strike="noStrike" cap="none" normalizeH="0" baseline="0" dirty="0">
                <a:ln>
                  <a:noFill/>
                </a:ln>
                <a:solidFill>
                  <a:schemeClr val="tx1"/>
                </a:solidFill>
                <a:effectLst/>
                <a:latin typeface="Arial" panose="020B0604020202020204" pitchFamily="34" charset="0"/>
                <a:hlinkClick r:id="rId3"/>
              </a:rPr>
              <a:t> L1111-1 à L1532-1)</a:t>
            </a:r>
            <a:endParaRPr kumimoji="0" lang="it-IT" altLang="it-IT" sz="1800" b="0" i="0" u="none" strike="noStrike" cap="none" normalizeH="0" baseline="0" dirty="0">
              <a:ln>
                <a:noFill/>
              </a:ln>
              <a:solidFill>
                <a:schemeClr val="tx1"/>
              </a:solidFill>
              <a:effectLst/>
              <a:latin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it-IT" altLang="it-IT" sz="1800" b="0" i="0" u="none" strike="noStrike" cap="none" normalizeH="0" baseline="0" dirty="0">
                <a:ln>
                  <a:noFill/>
                </a:ln>
                <a:solidFill>
                  <a:schemeClr val="tx1"/>
                </a:solidFill>
                <a:effectLst/>
                <a:latin typeface="Arial" panose="020B0604020202020204" pitchFamily="34" charset="0"/>
                <a:hlinkClick r:id="rId4"/>
              </a:rPr>
              <a:t>Livre </a:t>
            </a:r>
            <a:r>
              <a:rPr kumimoji="0" lang="it-IT" altLang="it-IT" sz="1800" b="0" i="0" u="none" strike="noStrike" cap="none" normalizeH="0" baseline="0" dirty="0" err="1">
                <a:ln>
                  <a:noFill/>
                </a:ln>
                <a:solidFill>
                  <a:schemeClr val="tx1"/>
                </a:solidFill>
                <a:effectLst/>
                <a:latin typeface="Arial" panose="020B0604020202020204" pitchFamily="34" charset="0"/>
                <a:hlinkClick r:id="rId4"/>
              </a:rPr>
              <a:t>Ier</a:t>
            </a:r>
            <a:r>
              <a:rPr kumimoji="0" lang="it-IT" altLang="it-IT" sz="1800" b="0" i="0" u="none" strike="noStrike" cap="none" normalizeH="0" baseline="0" dirty="0">
                <a:ln>
                  <a:noFill/>
                </a:ln>
                <a:solidFill>
                  <a:schemeClr val="tx1"/>
                </a:solidFill>
                <a:effectLst/>
                <a:latin typeface="Arial" panose="020B0604020202020204" pitchFamily="34" charset="0"/>
                <a:hlinkClick r:id="rId4"/>
              </a:rPr>
              <a:t> : </a:t>
            </a:r>
            <a:r>
              <a:rPr kumimoji="0" lang="it-IT" altLang="it-IT" sz="1800" b="0" i="0" u="none" strike="noStrike" cap="none" normalizeH="0" baseline="0" dirty="0" err="1">
                <a:ln>
                  <a:noFill/>
                </a:ln>
                <a:solidFill>
                  <a:schemeClr val="tx1"/>
                </a:solidFill>
                <a:effectLst/>
                <a:latin typeface="Arial" panose="020B0604020202020204" pitchFamily="34" charset="0"/>
                <a:hlinkClick r:id="rId4"/>
              </a:rPr>
              <a:t>Dispositions</a:t>
            </a:r>
            <a:r>
              <a:rPr kumimoji="0" lang="it-IT" altLang="it-IT" sz="1800" b="0" i="0" u="none" strike="noStrike" cap="none" normalizeH="0" baseline="0" dirty="0">
                <a:ln>
                  <a:noFill/>
                </a:ln>
                <a:solidFill>
                  <a:schemeClr val="tx1"/>
                </a:solidFill>
                <a:effectLst/>
                <a:latin typeface="Arial" panose="020B0604020202020204" pitchFamily="34" charset="0"/>
                <a:hlinkClick r:id="rId4"/>
              </a:rPr>
              <a:t> </a:t>
            </a:r>
            <a:r>
              <a:rPr kumimoji="0" lang="it-IT" altLang="it-IT" sz="1800" b="0" i="0" u="none" strike="noStrike" cap="none" normalizeH="0" baseline="0" dirty="0" err="1">
                <a:ln>
                  <a:noFill/>
                </a:ln>
                <a:solidFill>
                  <a:schemeClr val="tx1"/>
                </a:solidFill>
                <a:effectLst/>
                <a:latin typeface="Arial" panose="020B0604020202020204" pitchFamily="34" charset="0"/>
                <a:hlinkClick r:id="rId4"/>
              </a:rPr>
              <a:t>préliminaires</a:t>
            </a:r>
            <a:r>
              <a:rPr kumimoji="0" lang="it-IT" altLang="it-IT" sz="1800" b="0" i="0" u="none" strike="noStrike" cap="none" normalizeH="0" baseline="0" dirty="0">
                <a:ln>
                  <a:noFill/>
                </a:ln>
                <a:solidFill>
                  <a:schemeClr val="tx1"/>
                </a:solidFill>
                <a:effectLst/>
                <a:latin typeface="Arial" panose="020B0604020202020204" pitchFamily="34" charset="0"/>
                <a:hlinkClick r:id="rId4"/>
              </a:rPr>
              <a:t> (</a:t>
            </a:r>
            <a:r>
              <a:rPr kumimoji="0" lang="it-IT" altLang="it-IT" sz="1800" b="0" i="0" u="none" strike="noStrike" cap="none" normalizeH="0" baseline="0" dirty="0" err="1">
                <a:ln>
                  <a:noFill/>
                </a:ln>
                <a:solidFill>
                  <a:schemeClr val="tx1"/>
                </a:solidFill>
                <a:effectLst/>
                <a:latin typeface="Arial" panose="020B0604020202020204" pitchFamily="34" charset="0"/>
                <a:hlinkClick r:id="rId4"/>
              </a:rPr>
              <a:t>Articles</a:t>
            </a:r>
            <a:r>
              <a:rPr kumimoji="0" lang="it-IT" altLang="it-IT" sz="1800" b="0" i="0" u="none" strike="noStrike" cap="none" normalizeH="0" baseline="0" dirty="0">
                <a:ln>
                  <a:noFill/>
                </a:ln>
                <a:solidFill>
                  <a:schemeClr val="tx1"/>
                </a:solidFill>
                <a:effectLst/>
                <a:latin typeface="Arial" panose="020B0604020202020204" pitchFamily="34" charset="0"/>
                <a:hlinkClick r:id="rId4"/>
              </a:rPr>
              <a:t> L1111-1 à L1155-2)</a:t>
            </a:r>
            <a:endParaRPr kumimoji="0" lang="it-IT" altLang="it-IT" sz="1800" b="0" i="0" u="none" strike="noStrike" cap="none" normalizeH="0" baseline="0" dirty="0">
              <a:ln>
                <a:noFill/>
              </a:ln>
              <a:solidFill>
                <a:schemeClr val="tx1"/>
              </a:solidFill>
              <a:effectLst/>
              <a:latin typeface="Arial" panose="020B0604020202020204" pitchFamily="34" charset="0"/>
            </a:endParaRPr>
          </a:p>
          <a:p>
            <a:pPr marL="914400" marR="0" lvl="2" indent="0" algn="l" defTabSz="914400" rtl="0" eaLnBrk="0" fontAlgn="base" latinLnBrk="0" hangingPunct="0">
              <a:lnSpc>
                <a:spcPct val="100000"/>
              </a:lnSpc>
              <a:spcBef>
                <a:spcPct val="0"/>
              </a:spcBef>
              <a:spcAft>
                <a:spcPct val="0"/>
              </a:spcAft>
              <a:buClrTx/>
              <a:buSzTx/>
              <a:buFontTx/>
              <a:buChar char="•"/>
              <a:tabLst/>
            </a:pPr>
            <a:r>
              <a:rPr kumimoji="0" lang="it-IT" altLang="it-IT" sz="1800" b="0" i="0" u="none" strike="noStrike" cap="none" normalizeH="0" baseline="0" dirty="0" err="1">
                <a:ln>
                  <a:noFill/>
                </a:ln>
                <a:solidFill>
                  <a:schemeClr val="tx1"/>
                </a:solidFill>
                <a:effectLst/>
                <a:latin typeface="Arial" panose="020B0604020202020204" pitchFamily="34" charset="0"/>
                <a:hlinkClick r:id="rId5"/>
              </a:rPr>
              <a:t>Titre</a:t>
            </a:r>
            <a:r>
              <a:rPr kumimoji="0" lang="it-IT" altLang="it-IT" sz="1800" b="0" i="0" u="none" strike="noStrike" cap="none" normalizeH="0" baseline="0" dirty="0">
                <a:ln>
                  <a:noFill/>
                </a:ln>
                <a:solidFill>
                  <a:schemeClr val="tx1"/>
                </a:solidFill>
                <a:effectLst/>
                <a:latin typeface="Arial" panose="020B0604020202020204" pitchFamily="34" charset="0"/>
                <a:hlinkClick r:id="rId5"/>
              </a:rPr>
              <a:t> III : </a:t>
            </a:r>
            <a:r>
              <a:rPr kumimoji="0" lang="it-IT" altLang="it-IT" sz="1800" b="0" i="0" u="none" strike="noStrike" cap="none" normalizeH="0" baseline="0" dirty="0" err="1">
                <a:ln>
                  <a:noFill/>
                </a:ln>
                <a:solidFill>
                  <a:schemeClr val="tx1"/>
                </a:solidFill>
                <a:effectLst/>
                <a:latin typeface="Arial" panose="020B0604020202020204" pitchFamily="34" charset="0"/>
                <a:hlinkClick r:id="rId5"/>
              </a:rPr>
              <a:t>Discriminations</a:t>
            </a:r>
            <a:r>
              <a:rPr kumimoji="0" lang="it-IT" altLang="it-IT" sz="1800" b="0" i="0" u="none" strike="noStrike" cap="none" normalizeH="0" baseline="0" dirty="0">
                <a:ln>
                  <a:noFill/>
                </a:ln>
                <a:solidFill>
                  <a:schemeClr val="tx1"/>
                </a:solidFill>
                <a:effectLst/>
                <a:latin typeface="Arial" panose="020B0604020202020204" pitchFamily="34" charset="0"/>
                <a:hlinkClick r:id="rId5"/>
              </a:rPr>
              <a:t> (</a:t>
            </a:r>
            <a:r>
              <a:rPr kumimoji="0" lang="it-IT" altLang="it-IT" sz="1800" b="0" i="0" u="none" strike="noStrike" cap="none" normalizeH="0" baseline="0" dirty="0" err="1">
                <a:ln>
                  <a:noFill/>
                </a:ln>
                <a:solidFill>
                  <a:schemeClr val="tx1"/>
                </a:solidFill>
                <a:effectLst/>
                <a:latin typeface="Arial" panose="020B0604020202020204" pitchFamily="34" charset="0"/>
                <a:hlinkClick r:id="rId5"/>
              </a:rPr>
              <a:t>Articles</a:t>
            </a:r>
            <a:r>
              <a:rPr kumimoji="0" lang="it-IT" altLang="it-IT" sz="1800" b="0" i="0" u="none" strike="noStrike" cap="none" normalizeH="0" baseline="0" dirty="0">
                <a:ln>
                  <a:noFill/>
                </a:ln>
                <a:solidFill>
                  <a:schemeClr val="tx1"/>
                </a:solidFill>
                <a:effectLst/>
                <a:latin typeface="Arial" panose="020B0604020202020204" pitchFamily="34" charset="0"/>
                <a:hlinkClick r:id="rId5"/>
              </a:rPr>
              <a:t> L1131-1 à L1134-10)</a:t>
            </a:r>
            <a:endParaRPr kumimoji="0" lang="it-IT" altLang="it-IT" sz="1800" b="0" i="0" u="none" strike="noStrike" cap="none" normalizeH="0" baseline="0" dirty="0">
              <a:ln>
                <a:noFill/>
              </a:ln>
              <a:solidFill>
                <a:schemeClr val="tx1"/>
              </a:solidFill>
              <a:effectLst/>
              <a:latin typeface="Arial" panose="020B0604020202020204" pitchFamily="34" charset="0"/>
            </a:endParaRPr>
          </a:p>
          <a:p>
            <a:pPr marL="914400" marR="0" lvl="2" indent="0" algn="l" defTabSz="914400" rtl="0" eaLnBrk="0" fontAlgn="base" latinLnBrk="0" hangingPunct="0">
              <a:lnSpc>
                <a:spcPct val="100000"/>
              </a:lnSpc>
              <a:spcBef>
                <a:spcPct val="0"/>
              </a:spcBef>
              <a:spcAft>
                <a:spcPct val="0"/>
              </a:spcAft>
              <a:buClrTx/>
              <a:buSzTx/>
              <a:buFontTx/>
              <a:buChar char="•"/>
              <a:tabLst/>
            </a:pPr>
            <a:endParaRPr kumimoji="0" lang="it-IT" altLang="it-IT" sz="1600" b="0" i="0" u="none" strike="noStrike" cap="none" normalizeH="0" baseline="0" dirty="0">
              <a:ln>
                <a:noFill/>
              </a:ln>
              <a:solidFill>
                <a:schemeClr val="tx1"/>
              </a:solidFill>
              <a:effectLst/>
              <a:latin typeface="Arial" panose="020B0604020202020204" pitchFamily="34" charset="0"/>
            </a:endParaRPr>
          </a:p>
          <a:p>
            <a:pPr marL="1371600" marR="0" lvl="3" indent="0" algn="l" defTabSz="914400" rtl="0" eaLnBrk="0" fontAlgn="base" latinLnBrk="0" hangingPunct="0">
              <a:lnSpc>
                <a:spcPct val="100000"/>
              </a:lnSpc>
              <a:spcBef>
                <a:spcPct val="0"/>
              </a:spcBef>
              <a:spcAft>
                <a:spcPct val="0"/>
              </a:spcAft>
              <a:buClrTx/>
              <a:buSzTx/>
              <a:buFontTx/>
              <a:buChar char="•"/>
              <a:tabLst/>
            </a:pPr>
            <a:r>
              <a:rPr kumimoji="0" lang="it-IT" altLang="it-IT" sz="1600" b="0" i="0" u="none" strike="noStrike" cap="none" normalizeH="0" baseline="0" dirty="0" err="1">
                <a:ln>
                  <a:noFill/>
                </a:ln>
                <a:solidFill>
                  <a:schemeClr val="tx1"/>
                </a:solidFill>
                <a:effectLst/>
                <a:latin typeface="Arial" panose="020B0604020202020204" pitchFamily="34" charset="0"/>
                <a:hlinkClick r:id="rId6"/>
              </a:rPr>
              <a:t>Chapitre</a:t>
            </a:r>
            <a:r>
              <a:rPr kumimoji="0" lang="it-IT" altLang="it-IT" sz="1600" b="0" i="0" u="none" strike="noStrike" cap="none" normalizeH="0" baseline="0" dirty="0">
                <a:ln>
                  <a:noFill/>
                </a:ln>
                <a:solidFill>
                  <a:schemeClr val="tx1"/>
                </a:solidFill>
                <a:effectLst/>
                <a:latin typeface="Arial" panose="020B0604020202020204" pitchFamily="34" charset="0"/>
                <a:hlinkClick r:id="rId6"/>
              </a:rPr>
              <a:t> II : Principe de non-</a:t>
            </a:r>
            <a:r>
              <a:rPr kumimoji="0" lang="it-IT" altLang="it-IT" sz="1600" b="0" i="0" u="none" strike="noStrike" cap="none" normalizeH="0" baseline="0" dirty="0" err="1">
                <a:ln>
                  <a:noFill/>
                </a:ln>
                <a:solidFill>
                  <a:schemeClr val="tx1"/>
                </a:solidFill>
                <a:effectLst/>
                <a:latin typeface="Arial" panose="020B0604020202020204" pitchFamily="34" charset="0"/>
                <a:hlinkClick r:id="rId6"/>
              </a:rPr>
              <a:t>discrimination</a:t>
            </a:r>
            <a:r>
              <a:rPr kumimoji="0" lang="it-IT" altLang="it-IT" sz="1600" b="0" i="0" u="none" strike="noStrike" cap="none" normalizeH="0" baseline="0" dirty="0">
                <a:ln>
                  <a:noFill/>
                </a:ln>
                <a:solidFill>
                  <a:schemeClr val="tx1"/>
                </a:solidFill>
                <a:effectLst/>
                <a:latin typeface="Arial" panose="020B0604020202020204" pitchFamily="34" charset="0"/>
                <a:hlinkClick r:id="rId6"/>
              </a:rPr>
              <a:t>. (</a:t>
            </a:r>
            <a:r>
              <a:rPr kumimoji="0" lang="it-IT" altLang="it-IT" sz="1600" b="0" i="0" u="none" strike="noStrike" cap="none" normalizeH="0" baseline="0" dirty="0" err="1">
                <a:ln>
                  <a:noFill/>
                </a:ln>
                <a:solidFill>
                  <a:schemeClr val="tx1"/>
                </a:solidFill>
                <a:effectLst/>
                <a:latin typeface="Arial" panose="020B0604020202020204" pitchFamily="34" charset="0"/>
                <a:hlinkClick r:id="rId6"/>
              </a:rPr>
              <a:t>Articles</a:t>
            </a:r>
            <a:r>
              <a:rPr kumimoji="0" lang="it-IT" altLang="it-IT" sz="1600" b="0" i="0" u="none" strike="noStrike" cap="none" normalizeH="0" baseline="0" dirty="0">
                <a:ln>
                  <a:noFill/>
                </a:ln>
                <a:solidFill>
                  <a:schemeClr val="tx1"/>
                </a:solidFill>
                <a:effectLst/>
                <a:latin typeface="Arial" panose="020B0604020202020204" pitchFamily="34" charset="0"/>
                <a:hlinkClick r:id="rId6"/>
              </a:rPr>
              <a:t> L1132-1 à L1132-4)</a:t>
            </a:r>
            <a:endParaRPr kumimoji="0" lang="it-IT" altLang="it-IT" sz="1600" b="0" i="0" u="none" strike="noStrike" cap="none" normalizeH="0" baseline="0" dirty="0">
              <a:ln>
                <a:noFill/>
              </a:ln>
              <a:solidFill>
                <a:schemeClr val="tx1"/>
              </a:solidFill>
              <a:effectLst/>
              <a:latin typeface="Arial" panose="020B0604020202020204" pitchFamily="34" charset="0"/>
            </a:endParaRPr>
          </a:p>
          <a:p>
            <a:pPr marL="1371600" lvl="3" indent="0" eaLnBrk="0" fontAlgn="base" hangingPunct="0">
              <a:lnSpc>
                <a:spcPct val="100000"/>
              </a:lnSpc>
              <a:spcBef>
                <a:spcPct val="0"/>
              </a:spcBef>
              <a:spcAft>
                <a:spcPct val="0"/>
              </a:spcAft>
              <a:buFontTx/>
              <a:buChar char="•"/>
            </a:pPr>
            <a:r>
              <a:rPr lang="fr-FR" altLang="it-IT" sz="1600" dirty="0">
                <a:latin typeface="Arial" panose="020B0604020202020204" pitchFamily="34" charset="0"/>
              </a:rPr>
              <a:t>Version en vigueur depuis le 01 septembre 2022 Modifié par LOI n°2022-401 du 21 mars 2022 - art. 10</a:t>
            </a:r>
            <a:r>
              <a:rPr lang="fr-FR" altLang="it-IT" sz="800" dirty="0">
                <a:latin typeface="Arial" panose="020B0604020202020204" pitchFamily="34" charset="0"/>
              </a:rPr>
              <a:t/>
            </a:r>
            <a:br>
              <a:rPr lang="fr-FR" altLang="it-IT" sz="800" dirty="0">
                <a:latin typeface="Arial" panose="020B0604020202020204" pitchFamily="34" charset="0"/>
              </a:rPr>
            </a:br>
            <a:endParaRPr lang="fr-FR" altLang="it-IT" sz="800" dirty="0">
              <a:latin typeface="Arial" panose="020B0604020202020204" pitchFamily="34" charset="0"/>
            </a:endParaRPr>
          </a:p>
          <a:p>
            <a:pPr marL="1371600" marR="0" lvl="3" indent="0" algn="l" defTabSz="914400" rtl="0" eaLnBrk="0" fontAlgn="base" latinLnBrk="0" hangingPunct="0">
              <a:lnSpc>
                <a:spcPct val="100000"/>
              </a:lnSpc>
              <a:spcBef>
                <a:spcPct val="0"/>
              </a:spcBef>
              <a:spcAft>
                <a:spcPct val="0"/>
              </a:spcAft>
              <a:buClrTx/>
              <a:buSzTx/>
              <a:buFontTx/>
              <a:buChar char="•"/>
              <a:tabLst/>
            </a:pPr>
            <a:endParaRPr kumimoji="0" lang="it-IT" altLang="it-IT"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32012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Code </a:t>
            </a:r>
            <a:r>
              <a:rPr lang="it-IT" sz="2800" dirty="0" err="1"/>
              <a:t>du</a:t>
            </a:r>
            <a:r>
              <a:rPr lang="it-IT" sz="2800" dirty="0"/>
              <a:t> </a:t>
            </a:r>
            <a:r>
              <a:rPr lang="it-IT" sz="2800" dirty="0" err="1"/>
              <a:t>travail</a:t>
            </a:r>
            <a:endParaRPr lang="it-IT" sz="2800" dirty="0"/>
          </a:p>
        </p:txBody>
      </p:sp>
      <p:sp>
        <p:nvSpPr>
          <p:cNvPr id="3" name="Segnaposto contenuto 2"/>
          <p:cNvSpPr>
            <a:spLocks noGrp="1"/>
          </p:cNvSpPr>
          <p:nvPr>
            <p:ph idx="1"/>
          </p:nvPr>
        </p:nvSpPr>
        <p:spPr/>
        <p:txBody>
          <a:bodyPr>
            <a:normAutofit fontScale="62500" lnSpcReduction="20000"/>
          </a:bodyPr>
          <a:lstStyle/>
          <a:p>
            <a:endParaRPr lang="fr-FR" sz="2400" b="1" dirty="0"/>
          </a:p>
          <a:p>
            <a:pPr algn="just"/>
            <a:r>
              <a:rPr lang="fr-FR" sz="3200" dirty="0"/>
              <a:t>Aucune personne ne peut être écartée d'une procédure de recrutement ou de nomination ou de l'accès à </a:t>
            </a:r>
            <a:r>
              <a:rPr lang="fr-FR" sz="3200" dirty="0">
                <a:solidFill>
                  <a:srgbClr val="FF0000"/>
                </a:solidFill>
              </a:rPr>
              <a:t>un stage </a:t>
            </a:r>
            <a:r>
              <a:rPr lang="fr-FR" sz="3200" dirty="0"/>
              <a:t>ou à une </a:t>
            </a:r>
            <a:r>
              <a:rPr lang="fr-FR" sz="3200" dirty="0">
                <a:solidFill>
                  <a:srgbClr val="FF0000"/>
                </a:solidFill>
              </a:rPr>
              <a:t>période de formation </a:t>
            </a:r>
            <a:r>
              <a:rPr lang="fr-FR" sz="3200" dirty="0"/>
              <a:t>en entreprise, aucun salarié ne peut être sanctionné, licencié ou faire l'objet d'une mesure discriminatoire, directe ou </a:t>
            </a:r>
            <a:r>
              <a:rPr lang="fr-FR" sz="3200" dirty="0">
                <a:solidFill>
                  <a:srgbClr val="FF0000"/>
                </a:solidFill>
              </a:rPr>
              <a:t>indirecte, </a:t>
            </a:r>
            <a:r>
              <a:rPr lang="fr-FR" sz="3200" dirty="0"/>
              <a:t>telle que définie à </a:t>
            </a:r>
            <a:r>
              <a:rPr lang="fr-FR" sz="3200" dirty="0">
                <a:hlinkClick r:id="rId2"/>
              </a:rPr>
              <a:t>l'article 1er de la loi n° 2008-496 du 27 mai 2008 </a:t>
            </a:r>
            <a:r>
              <a:rPr lang="fr-FR" sz="3200" dirty="0"/>
              <a:t>portant diverses dispositions d'adaptation au droit communautaire dans le domaine de la lutte contre les discriminations, notamment en matière de</a:t>
            </a:r>
            <a:r>
              <a:rPr lang="fr-FR" sz="3200" dirty="0">
                <a:solidFill>
                  <a:srgbClr val="FF0000"/>
                </a:solidFill>
              </a:rPr>
              <a:t> rémunération</a:t>
            </a:r>
            <a:r>
              <a:rPr lang="fr-FR" sz="3200" dirty="0"/>
              <a:t>, au sens de l'article </a:t>
            </a:r>
            <a:r>
              <a:rPr lang="fr-FR" sz="3200" dirty="0">
                <a:hlinkClick r:id="rId3"/>
              </a:rPr>
              <a:t>L. 3221-3</a:t>
            </a:r>
            <a:r>
              <a:rPr lang="fr-FR" sz="3200" dirty="0"/>
              <a:t>, de mesures d'intéressement ou de distribution d'actions, de formation, de reclassement, d'affectation, de qualification, de classification, de promotion professionnelle, d'horaires de travail, d'évaluation de la performance, de mutation ou de renouvellement de contrat </a:t>
            </a:r>
            <a:r>
              <a:rPr lang="fr-FR" sz="2600" dirty="0"/>
              <a:t>en raison de son origine, de son sexe, de ses mœurs, de son orientation sexuelle, de son identité de genre, de son âge, de sa situation de famille ou de sa grossesse, de ses caractéristiques génétiques, de la particulière vulnérabilité résultant de sa situation économique, apparente ou connue de son auteur, de son appartenance ou de sa non-appartenance, vraie ou supposée, à une ethnie, une nation ou une prétendue race, de ses opinions politiques, de ses activités syndicales ou mutualistes, de son exercice d'un mandat électif, de ses convictions religieuses, de son apparence physique, de son nom de famille, de son lieu de résidence ou de sa domiciliation bancaire, ou en raison de son état de santé, de sa perte d'autonomie ou de son handicap, de sa capacité à s'exprimer dans une langue autre que le français, de sa qualité de lanceur d'alerte, de facilitateur ou de personne en lien avec un lanceur d'alerte, au sens, respectivement, du I de l'article 6 et des 1° et 2° de l'article 6-1 de la loi n° 2016-1691 du 9 décembre 2016 relative à la transparence, à la lutte contre la corruption et à la modernisation de la vie économique.</a:t>
            </a:r>
          </a:p>
          <a:p>
            <a:endParaRPr lang="it-IT" sz="2400" dirty="0"/>
          </a:p>
        </p:txBody>
      </p:sp>
    </p:spTree>
    <p:extLst>
      <p:ext uri="{BB962C8B-B14F-4D97-AF65-F5344CB8AC3E}">
        <p14:creationId xmlns:p14="http://schemas.microsoft.com/office/powerpoint/2010/main" val="4143561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400" dirty="0">
                <a:hlinkClick r:id="rId2"/>
              </a:rPr>
              <a:t>https://www.defenseurdesdroits.fr/fr/institution/competences/lutte-contre-discriminations</a:t>
            </a:r>
            <a:r>
              <a:rPr lang="fr-CA" sz="2400" dirty="0"/>
              <a:t> Le 3928 plateforme de lutte contre les discriminations</a:t>
            </a:r>
          </a:p>
        </p:txBody>
      </p:sp>
      <p:sp>
        <p:nvSpPr>
          <p:cNvPr id="3" name="Segnaposto contenuto 2"/>
          <p:cNvSpPr>
            <a:spLocks noGrp="1"/>
          </p:cNvSpPr>
          <p:nvPr>
            <p:ph idx="1"/>
          </p:nvPr>
        </p:nvSpPr>
        <p:spPr/>
        <p:txBody>
          <a:bodyPr>
            <a:normAutofit fontScale="92500" lnSpcReduction="10000"/>
          </a:bodyPr>
          <a:lstStyle/>
          <a:p>
            <a:r>
              <a:rPr lang="it-IT" sz="2400" b="1" dirty="0" err="1"/>
              <a:t>Vous</a:t>
            </a:r>
            <a:r>
              <a:rPr lang="it-IT" sz="2400" b="1" dirty="0"/>
              <a:t> </a:t>
            </a:r>
            <a:r>
              <a:rPr lang="it-IT" sz="2400" b="1" dirty="0" err="1"/>
              <a:t>pensez</a:t>
            </a:r>
            <a:r>
              <a:rPr lang="it-IT" sz="2400" b="1" dirty="0"/>
              <a:t> </a:t>
            </a:r>
            <a:r>
              <a:rPr lang="it-IT" sz="2400" b="1" dirty="0" err="1"/>
              <a:t>que</a:t>
            </a:r>
            <a:r>
              <a:rPr lang="it-IT" sz="2400" b="1" dirty="0"/>
              <a:t> </a:t>
            </a:r>
            <a:r>
              <a:rPr lang="it-IT" sz="2400" b="1" dirty="0" err="1"/>
              <a:t>vos</a:t>
            </a:r>
            <a:r>
              <a:rPr lang="it-IT" sz="2400" b="1" dirty="0"/>
              <a:t> </a:t>
            </a:r>
            <a:r>
              <a:rPr lang="it-IT" sz="2400" b="1" dirty="0" err="1"/>
              <a:t>droits</a:t>
            </a:r>
            <a:r>
              <a:rPr lang="it-IT" sz="2400" b="1" dirty="0"/>
              <a:t> n'</a:t>
            </a:r>
            <a:r>
              <a:rPr lang="it-IT" sz="2400" b="1" dirty="0" err="1"/>
              <a:t>ont</a:t>
            </a:r>
            <a:r>
              <a:rPr lang="it-IT" sz="2400" b="1" dirty="0"/>
              <a:t> </a:t>
            </a:r>
            <a:r>
              <a:rPr lang="it-IT" sz="2400" b="1" dirty="0" err="1"/>
              <a:t>pas</a:t>
            </a:r>
            <a:r>
              <a:rPr lang="it-IT" sz="2400" b="1" dirty="0"/>
              <a:t> </a:t>
            </a:r>
            <a:r>
              <a:rPr lang="it-IT" sz="2400" b="1" dirty="0" err="1"/>
              <a:t>été</a:t>
            </a:r>
            <a:r>
              <a:rPr lang="it-IT" sz="2400" b="1" dirty="0"/>
              <a:t> </a:t>
            </a:r>
            <a:r>
              <a:rPr lang="it-IT" sz="2400" b="1" dirty="0" err="1"/>
              <a:t>respectés</a:t>
            </a:r>
            <a:r>
              <a:rPr lang="it-IT" sz="2400" b="1" dirty="0"/>
              <a:t> ?</a:t>
            </a:r>
            <a:br>
              <a:rPr lang="it-IT" sz="2400" b="1" dirty="0"/>
            </a:br>
            <a:r>
              <a:rPr lang="it-IT" sz="2400" b="1" dirty="0">
                <a:hlinkClick r:id="rId3" tooltip="Saisir le Défenseur des droits"/>
              </a:rPr>
              <a:t>Nous avons la réponse.</a:t>
            </a:r>
            <a:endParaRPr lang="it-IT" sz="2400" b="1" dirty="0"/>
          </a:p>
          <a:p>
            <a:r>
              <a:rPr lang="it-IT" sz="2400" dirty="0"/>
              <a:t>En </a:t>
            </a:r>
            <a:r>
              <a:rPr lang="it-IT" sz="2400" dirty="0" err="1"/>
              <a:t>rencontrant</a:t>
            </a:r>
            <a:r>
              <a:rPr lang="it-IT" sz="2400" dirty="0"/>
              <a:t> un </a:t>
            </a:r>
            <a:r>
              <a:rPr lang="it-IT" sz="2400" dirty="0" err="1"/>
              <a:t>délégué</a:t>
            </a:r>
            <a:endParaRPr lang="it-IT" sz="2400" dirty="0"/>
          </a:p>
          <a:p>
            <a:r>
              <a:rPr lang="it-IT" sz="2400" dirty="0">
                <a:hlinkClick r:id="rId4"/>
              </a:rPr>
              <a:t>Contacter</a:t>
            </a:r>
            <a:endParaRPr lang="it-IT" sz="2400" dirty="0"/>
          </a:p>
          <a:p>
            <a:r>
              <a:rPr lang="it-IT" sz="2400" dirty="0"/>
              <a:t>Par </a:t>
            </a:r>
            <a:r>
              <a:rPr lang="it-IT" sz="2400" dirty="0" err="1"/>
              <a:t>formulaire</a:t>
            </a:r>
            <a:r>
              <a:rPr lang="it-IT" sz="2400" dirty="0"/>
              <a:t> en </a:t>
            </a:r>
            <a:r>
              <a:rPr lang="it-IT" sz="2400" dirty="0" err="1"/>
              <a:t>ligne</a:t>
            </a:r>
            <a:endParaRPr lang="it-IT" sz="2400" dirty="0"/>
          </a:p>
          <a:p>
            <a:r>
              <a:rPr lang="it-IT" sz="2400" dirty="0">
                <a:hlinkClick r:id="rId5"/>
              </a:rPr>
              <a:t>Saisir</a:t>
            </a:r>
            <a:endParaRPr lang="it-IT" sz="2400" dirty="0"/>
          </a:p>
          <a:p>
            <a:r>
              <a:rPr lang="it-IT" sz="2400" dirty="0"/>
              <a:t>Par </a:t>
            </a:r>
            <a:r>
              <a:rPr lang="it-IT" sz="2400" dirty="0" err="1"/>
              <a:t>téléphone</a:t>
            </a:r>
            <a:endParaRPr lang="it-IT" sz="2400" dirty="0"/>
          </a:p>
          <a:p>
            <a:r>
              <a:rPr lang="it-IT" sz="2400" dirty="0">
                <a:hlinkClick r:id="rId6"/>
              </a:rPr>
              <a:t>09 69 39 00 00</a:t>
            </a:r>
            <a:endParaRPr lang="it-IT" sz="2400" dirty="0"/>
          </a:p>
          <a:p>
            <a:r>
              <a:rPr lang="it-IT" sz="2400" dirty="0"/>
              <a:t>Par </a:t>
            </a:r>
            <a:r>
              <a:rPr lang="it-IT" sz="2400" dirty="0" err="1"/>
              <a:t>courrier</a:t>
            </a:r>
            <a:r>
              <a:rPr lang="it-IT" sz="2400" dirty="0"/>
              <a:t> </a:t>
            </a:r>
            <a:r>
              <a:rPr lang="it-IT" sz="2400" dirty="0" err="1"/>
              <a:t>gratuit</a:t>
            </a:r>
            <a:r>
              <a:rPr lang="it-IT" sz="2400" dirty="0"/>
              <a:t>, sans </a:t>
            </a:r>
            <a:r>
              <a:rPr lang="it-IT" sz="2400" dirty="0" err="1"/>
              <a:t>affranchissement</a:t>
            </a:r>
            <a:endParaRPr lang="it-IT" sz="2400" dirty="0"/>
          </a:p>
          <a:p>
            <a:r>
              <a:rPr lang="it-IT" sz="2400" dirty="0" err="1"/>
              <a:t>Défenseur</a:t>
            </a:r>
            <a:r>
              <a:rPr lang="it-IT" sz="2400" dirty="0"/>
              <a:t> </a:t>
            </a:r>
            <a:r>
              <a:rPr lang="it-IT" sz="2400" dirty="0" err="1"/>
              <a:t>des</a:t>
            </a:r>
            <a:r>
              <a:rPr lang="it-IT" sz="2400" dirty="0"/>
              <a:t> </a:t>
            </a:r>
            <a:r>
              <a:rPr lang="it-IT" sz="2400" dirty="0" err="1"/>
              <a:t>droits</a:t>
            </a:r>
            <a:r>
              <a:rPr lang="it-IT" sz="2400" dirty="0"/>
              <a:t/>
            </a:r>
            <a:br>
              <a:rPr lang="it-IT" sz="2400" dirty="0"/>
            </a:br>
            <a:r>
              <a:rPr lang="it-IT" sz="2400" dirty="0"/>
              <a:t>Libre </a:t>
            </a:r>
            <a:r>
              <a:rPr lang="it-IT" sz="2400" dirty="0" err="1"/>
              <a:t>réponse</a:t>
            </a:r>
            <a:r>
              <a:rPr lang="it-IT" sz="2400" dirty="0"/>
              <a:t> 71120</a:t>
            </a:r>
            <a:br>
              <a:rPr lang="it-IT" sz="2400" dirty="0"/>
            </a:br>
            <a:r>
              <a:rPr lang="it-IT" sz="2400" dirty="0"/>
              <a:t>75342 Paris CEDEX 07</a:t>
            </a:r>
          </a:p>
          <a:p>
            <a:endParaRPr lang="fr-CA" sz="2400" dirty="0"/>
          </a:p>
        </p:txBody>
      </p:sp>
    </p:spTree>
    <p:extLst>
      <p:ext uri="{BB962C8B-B14F-4D97-AF65-F5344CB8AC3E}">
        <p14:creationId xmlns:p14="http://schemas.microsoft.com/office/powerpoint/2010/main" val="107419955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3642</Words>
  <Application>Microsoft Macintosh PowerPoint</Application>
  <PresentationFormat>Personalizzato</PresentationFormat>
  <Paragraphs>230</Paragraphs>
  <Slides>40</Slides>
  <Notes>0</Notes>
  <HiddenSlides>0</HiddenSlides>
  <MMClips>0</MMClips>
  <ScaleCrop>false</ScaleCrop>
  <HeadingPairs>
    <vt:vector size="4" baseType="variant">
      <vt:variant>
        <vt:lpstr>Tema</vt:lpstr>
      </vt:variant>
      <vt:variant>
        <vt:i4>1</vt:i4>
      </vt:variant>
      <vt:variant>
        <vt:lpstr>Titoli diapositive</vt:lpstr>
      </vt:variant>
      <vt:variant>
        <vt:i4>40</vt:i4>
      </vt:variant>
    </vt:vector>
  </HeadingPairs>
  <TitlesOfParts>
    <vt:vector size="41" baseType="lpstr">
      <vt:lpstr>Tema di Office</vt:lpstr>
      <vt:lpstr>3 cours (28 février)  Observation hebdomadaire</vt:lpstr>
      <vt:lpstr>Observation hebdomadaire</vt:lpstr>
      <vt:lpstr>Observation hebdomadaire 2</vt:lpstr>
      <vt:lpstr>Loi contre les discriminations (vu la semaine dernière)</vt:lpstr>
      <vt:lpstr>Loi contre les discriminations (vu la semaine dernière) Article 1 (25 critères) Modifié par LOI n°2017-256 du 28 février 2017 - art. 70</vt:lpstr>
      <vt:lpstr>Discriminations adoptées dans le Code pénal (vu la semaine dernière) https://www.legifrance.gouv.fr/codes/id/LEGIARTI000018881602/2008-05-29</vt:lpstr>
      <vt:lpstr>Code du travail</vt:lpstr>
      <vt:lpstr>Code du travail</vt:lpstr>
      <vt:lpstr>https://www.defenseurdesdroits.fr/fr/institution/competences/lutte-contre-discriminations Le 3928 plateforme de lutte contre les discriminations</vt:lpstr>
      <vt:lpstr>Consultation citoyenne sur les discriminations  en 2021</vt:lpstr>
      <vt:lpstr>La participation citoyenne : pourquoi ? </vt:lpstr>
      <vt:lpstr>La participation citoyenne : qu'est-ce que c'est ?  </vt:lpstr>
      <vt:lpstr>La participation citoyenne : qu'est-ce que c'est ?  </vt:lpstr>
      <vt:lpstr>Conventions citoyennes en France </vt:lpstr>
      <vt:lpstr>Consultation citoyenne sur les discriminations  en 2021</vt:lpstr>
      <vt:lpstr>Consultation citoyenne sur les discriminations  en 2021</vt:lpstr>
      <vt:lpstr>DISPOSITIFS EXISTANTS  emploi  </vt:lpstr>
      <vt:lpstr>DISPOSITIFS EXISTANTS  emploi  </vt:lpstr>
      <vt:lpstr>Un test de discrimination ou testing</vt:lpstr>
      <vt:lpstr>Idées nouvelles Emploi</vt:lpstr>
      <vt:lpstr>Le mentorat</vt:lpstr>
      <vt:lpstr>Logements</vt:lpstr>
      <vt:lpstr>ASSURANCES, BANQUES, MUTUELLE </vt:lpstr>
      <vt:lpstr>Droit à l’oubli</vt:lpstr>
      <vt:lpstr>Droit à l’oubli</vt:lpstr>
      <vt:lpstr>Qu’est-ce que le droit à l’oubli dans le domaine de la santé ?  </vt:lpstr>
      <vt:lpstr> Droit à l'oubli étendu pour les anciens malades de cancer</vt:lpstr>
      <vt:lpstr>Droit à l'oubli étendu pour les anciens malades de cancer</vt:lpstr>
      <vt:lpstr>3 cours (28 février) Observation hebdomadaire</vt:lpstr>
      <vt:lpstr>3 cours Observation hebdomadaire</vt:lpstr>
      <vt:lpstr>3 cours Observation hebdomadaire</vt:lpstr>
      <vt:lpstr>Selon vous, existe-il des différences entre ces dénominations ?</vt:lpstr>
      <vt:lpstr>Question de dénomination Comment appeler les personnes fuyant la guerre?</vt:lpstr>
      <vt:lpstr>Connotation? </vt:lpstr>
      <vt:lpstr>En 2015, « Migrant » ou « réfugié » : quelles différences ? </vt:lpstr>
      <vt:lpstr>Polémique de 2015 autour de Migrant ou réfugié ? Question de dénomination en cours </vt:lpstr>
      <vt:lpstr>Immigré, migrant, réfugié, demandeur d’asile ? Question de dénomination en cours </vt:lpstr>
      <vt:lpstr>Le mot qui circule dans le débat à l’heure actuelle pour les personnes qui fuient l’Ukraine : réfugié</vt:lpstr>
      <vt:lpstr>Selon les pays que les personnes fuient…</vt:lpstr>
      <vt:lpstr>un statut juridique ?</vt:lpstr>
    </vt:vector>
  </TitlesOfParts>
  <Company>HP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CELOTTI NADINE</dc:creator>
  <cp:lastModifiedBy>nadine celotti</cp:lastModifiedBy>
  <cp:revision>4</cp:revision>
  <dcterms:created xsi:type="dcterms:W3CDTF">2023-03-01T12:38:03Z</dcterms:created>
  <dcterms:modified xsi:type="dcterms:W3CDTF">2023-03-02T09:03:22Z</dcterms:modified>
</cp:coreProperties>
</file>