
<file path=[Content_Types].xml><?xml version="1.0" encoding="utf-8"?>
<Types xmlns="http://schemas.openxmlformats.org/package/2006/content-types">
  <Default Extension="pict" ContentType="image/pict"/>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3" r:id="rId4"/>
    <p:sldId id="264" r:id="rId5"/>
    <p:sldId id="265" r:id="rId6"/>
    <p:sldId id="266" r:id="rId7"/>
    <p:sldId id="267" r:id="rId8"/>
    <p:sldId id="268" r:id="rId9"/>
    <p:sldId id="269" r:id="rId10"/>
    <p:sldId id="271" r:id="rId11"/>
    <p:sldId id="272" r:id="rId12"/>
    <p:sldId id="259" r:id="rId13"/>
    <p:sldId id="260" r:id="rId14"/>
    <p:sldId id="302" r:id="rId15"/>
    <p:sldId id="303" r:id="rId16"/>
    <p:sldId id="304" r:id="rId17"/>
    <p:sldId id="305" r:id="rId18"/>
    <p:sldId id="306" r:id="rId19"/>
    <p:sldId id="307" r:id="rId20"/>
    <p:sldId id="308" r:id="rId21"/>
    <p:sldId id="273" r:id="rId22"/>
    <p:sldId id="274" r:id="rId23"/>
    <p:sldId id="353" r:id="rId24"/>
    <p:sldId id="275" r:id="rId25"/>
    <p:sldId id="276" r:id="rId26"/>
    <p:sldId id="277" r:id="rId27"/>
    <p:sldId id="278" r:id="rId28"/>
    <p:sldId id="279" r:id="rId29"/>
    <p:sldId id="346" r:id="rId30"/>
    <p:sldId id="347" r:id="rId31"/>
    <p:sldId id="280" r:id="rId32"/>
    <p:sldId id="281" r:id="rId33"/>
    <p:sldId id="282" r:id="rId34"/>
    <p:sldId id="295" r:id="rId35"/>
    <p:sldId id="257" r:id="rId36"/>
    <p:sldId id="354" r:id="rId37"/>
    <p:sldId id="355" r:id="rId38"/>
    <p:sldId id="356" r:id="rId39"/>
    <p:sldId id="261" r:id="rId40"/>
    <p:sldId id="357" r:id="rId41"/>
    <p:sldId id="358" r:id="rId42"/>
    <p:sldId id="359" r:id="rId43"/>
    <p:sldId id="360" r:id="rId44"/>
    <p:sldId id="361" r:id="rId45"/>
    <p:sldId id="362" r:id="rId46"/>
    <p:sldId id="363" r:id="rId47"/>
    <p:sldId id="364" r:id="rId48"/>
    <p:sldId id="270" r:id="rId49"/>
    <p:sldId id="365" r:id="rId50"/>
    <p:sldId id="366" r:id="rId51"/>
    <p:sldId id="367" r:id="rId52"/>
    <p:sldId id="368" r:id="rId53"/>
    <p:sldId id="369" r:id="rId54"/>
    <p:sldId id="370" r:id="rId55"/>
    <p:sldId id="371" r:id="rId56"/>
    <p:sldId id="372" r:id="rId57"/>
    <p:sldId id="373" r:id="rId58"/>
    <p:sldId id="374" r:id="rId59"/>
    <p:sldId id="375" r:id="rId60"/>
    <p:sldId id="283" r:id="rId61"/>
    <p:sldId id="284" r:id="rId62"/>
    <p:sldId id="286" r:id="rId63"/>
    <p:sldId id="287" r:id="rId64"/>
    <p:sldId id="288" r:id="rId65"/>
    <p:sldId id="292" r:id="rId66"/>
    <p:sldId id="293" r:id="rId67"/>
    <p:sldId id="294" r:id="rId6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6" autoAdjust="0"/>
    <p:restoredTop sz="94660"/>
  </p:normalViewPr>
  <p:slideViewPr>
    <p:cSldViewPr snapToGrid="0">
      <p:cViewPr varScale="1">
        <p:scale>
          <a:sx n="61" d="100"/>
          <a:sy n="61" d="100"/>
        </p:scale>
        <p:origin x="725"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ict"/></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A941B5-4AA9-46B3-83C2-0C81882CD6A4}"/>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B5A6E0A-649F-4433-9272-705BD932D4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CAEAB511-F4BD-46A5-82FC-6E207BA4C019}"/>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5" name="Segnaposto piè di pagina 4">
            <a:extLst>
              <a:ext uri="{FF2B5EF4-FFF2-40B4-BE49-F238E27FC236}">
                <a16:creationId xmlns:a16="http://schemas.microsoft.com/office/drawing/2014/main" id="{1BE7D85F-800E-4712-91AB-21B7E48A5E4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EF3FC65-D04A-476A-94D7-401E33F81DD7}"/>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172288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CF9DE6-859D-44CB-9CD3-81A824D4A64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D5083B3-ED83-43A3-8D38-BA93F1651289}"/>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3186F59-04B6-4180-9A9E-34A1238F2B2C}"/>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5" name="Segnaposto piè di pagina 4">
            <a:extLst>
              <a:ext uri="{FF2B5EF4-FFF2-40B4-BE49-F238E27FC236}">
                <a16:creationId xmlns:a16="http://schemas.microsoft.com/office/drawing/2014/main" id="{6CD14536-D764-46B5-92A4-749715E65A0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59F4BFF-95F8-4D5C-A3DF-11536FF11CC4}"/>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39097696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5053EF2-74BB-40A0-9508-2A184E2B28E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1F74AE3-CC62-4250-8FBD-3B2E829060FA}"/>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AD5CBAE-A753-4E3E-943B-4B5BF8E1C913}"/>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5" name="Segnaposto piè di pagina 4">
            <a:extLst>
              <a:ext uri="{FF2B5EF4-FFF2-40B4-BE49-F238E27FC236}">
                <a16:creationId xmlns:a16="http://schemas.microsoft.com/office/drawing/2014/main" id="{B3AA214B-42B9-4306-AE74-6C843901F6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27E1949-2F76-4EE3-8D96-B6E9AF8616A5}"/>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181332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6C38A9-4C98-4DB0-A5C0-9C1A678ECA7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701E47B-B554-4B32-87BC-147AADCF9979}"/>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F1E46BC-53C4-4F67-A6BD-D36CADE53B93}"/>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5" name="Segnaposto piè di pagina 4">
            <a:extLst>
              <a:ext uri="{FF2B5EF4-FFF2-40B4-BE49-F238E27FC236}">
                <a16:creationId xmlns:a16="http://schemas.microsoft.com/office/drawing/2014/main" id="{03A824EC-2188-4F2E-94FD-EDE71E12D31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33CD0AC-2866-4C87-9DC5-0AAA48CC29C0}"/>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6748526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FAAFF3-2A5A-4C39-9DE9-5520A3FCE49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687CA8F-70D6-48FA-B13A-BD84E550EB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A4145E52-2976-439A-96AD-34D7E0B5E5AC}"/>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5" name="Segnaposto piè di pagina 4">
            <a:extLst>
              <a:ext uri="{FF2B5EF4-FFF2-40B4-BE49-F238E27FC236}">
                <a16:creationId xmlns:a16="http://schemas.microsoft.com/office/drawing/2014/main" id="{616BC3D1-B0D3-4E9C-AAA7-7F233FE8728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CFD12C-B48A-48E9-8377-24EA6A298719}"/>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2221514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6ABC3-EFD1-4EC4-8A58-068C0D7FDCA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AE580E-9D95-49C1-8A9E-F9C830C40BB1}"/>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75D8C90-22FE-4261-BF90-0ABAEA081F73}"/>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56AB5EF4-A672-4414-81FC-F48278EBBAEA}"/>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6" name="Segnaposto piè di pagina 5">
            <a:extLst>
              <a:ext uri="{FF2B5EF4-FFF2-40B4-BE49-F238E27FC236}">
                <a16:creationId xmlns:a16="http://schemas.microsoft.com/office/drawing/2014/main" id="{34BCED61-690C-4604-B006-AB71CCBDB47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D2BA991-5C64-4E43-9212-B7ADB1074951}"/>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396303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C11431-8320-42AC-8E3C-89C20F4463D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3C51DA7-68E6-4959-9E01-30F7C6518D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E13901E-3C6C-49D5-85CF-E3650B3B47B4}"/>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C7CA818-3BAB-4D17-8ED5-CA35193780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FE917894-C931-42E2-B7BC-45D6271508CB}"/>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EECB9EB8-2457-481E-9CC6-2F9EB171A48C}"/>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8" name="Segnaposto piè di pagina 7">
            <a:extLst>
              <a:ext uri="{FF2B5EF4-FFF2-40B4-BE49-F238E27FC236}">
                <a16:creationId xmlns:a16="http://schemas.microsoft.com/office/drawing/2014/main" id="{2988F171-6820-44A1-88BB-F10B7E15FC5B}"/>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A834BF5-7618-482B-9E63-A826ACAAD1A5}"/>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3352033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8848D6-C4E1-4990-B585-B5174834FE6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BEB6125-91E3-4FEC-BEA5-B649D48D26B7}"/>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4" name="Segnaposto piè di pagina 3">
            <a:extLst>
              <a:ext uri="{FF2B5EF4-FFF2-40B4-BE49-F238E27FC236}">
                <a16:creationId xmlns:a16="http://schemas.microsoft.com/office/drawing/2014/main" id="{3E26F6E7-0DFD-4780-B227-9639F9F39F8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F3AEC855-6CC0-453A-B00E-9EE6FFE5318F}"/>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1678155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34EEE41-9689-4558-940A-10F9F0516255}"/>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3" name="Segnaposto piè di pagina 2">
            <a:extLst>
              <a:ext uri="{FF2B5EF4-FFF2-40B4-BE49-F238E27FC236}">
                <a16:creationId xmlns:a16="http://schemas.microsoft.com/office/drawing/2014/main" id="{B5D1FBAE-C892-40BF-9FCF-70AAD4E7F7F5}"/>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6F3C063-BD9F-4FAC-993E-BD5E132A1F7C}"/>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2997915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B4E13E-EE3F-47DD-9068-9E7C66E6AB7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5744841-C298-4EEB-8962-5C6C7A9E30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D6B7755-CBE0-4687-A056-DF897073B0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ACFB249F-C2B8-4A37-AFDE-79AEC2D03422}"/>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6" name="Segnaposto piè di pagina 5">
            <a:extLst>
              <a:ext uri="{FF2B5EF4-FFF2-40B4-BE49-F238E27FC236}">
                <a16:creationId xmlns:a16="http://schemas.microsoft.com/office/drawing/2014/main" id="{E0B2E902-8B98-4B63-B0FE-4F7B9341E12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B8C01C1-4B4B-45B8-A8D6-C12BDA86AC54}"/>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18336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BFA0A2-F117-4E48-8AEE-D6A52200F88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60968F4D-0EBB-4467-A824-BB2BC5C903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83D27C3-53B6-491F-920F-9E9406952F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48416AE8-ECC8-4BAC-9841-6422E1D6DFC1}"/>
              </a:ext>
            </a:extLst>
          </p:cNvPr>
          <p:cNvSpPr>
            <a:spLocks noGrp="1"/>
          </p:cNvSpPr>
          <p:nvPr>
            <p:ph type="dt" sz="half" idx="10"/>
          </p:nvPr>
        </p:nvSpPr>
        <p:spPr/>
        <p:txBody>
          <a:bodyPr/>
          <a:lstStyle/>
          <a:p>
            <a:fld id="{233B7795-E8BF-4BD3-BFBF-33F2C5C53A12}" type="datetimeFigureOut">
              <a:rPr lang="it-IT" smtClean="0"/>
              <a:t>07/03/2023</a:t>
            </a:fld>
            <a:endParaRPr lang="it-IT"/>
          </a:p>
        </p:txBody>
      </p:sp>
      <p:sp>
        <p:nvSpPr>
          <p:cNvPr id="6" name="Segnaposto piè di pagina 5">
            <a:extLst>
              <a:ext uri="{FF2B5EF4-FFF2-40B4-BE49-F238E27FC236}">
                <a16:creationId xmlns:a16="http://schemas.microsoft.com/office/drawing/2014/main" id="{B2C19486-B433-459E-8AB6-D8007EE45BA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C169195-156A-469C-ADFB-91DFCFE93A5A}"/>
              </a:ext>
            </a:extLst>
          </p:cNvPr>
          <p:cNvSpPr>
            <a:spLocks noGrp="1"/>
          </p:cNvSpPr>
          <p:nvPr>
            <p:ph type="sldNum" sz="quarter" idx="12"/>
          </p:nvPr>
        </p:nvSpPr>
        <p:spPr/>
        <p:txBody>
          <a:bodyPr/>
          <a:lstStyle/>
          <a:p>
            <a:fld id="{9BEA7D28-4BA6-4286-8035-BC71B2278A51}" type="slidenum">
              <a:rPr lang="it-IT" smtClean="0"/>
              <a:t>‹N›</a:t>
            </a:fld>
            <a:endParaRPr lang="it-IT"/>
          </a:p>
        </p:txBody>
      </p:sp>
    </p:spTree>
    <p:extLst>
      <p:ext uri="{BB962C8B-B14F-4D97-AF65-F5344CB8AC3E}">
        <p14:creationId xmlns:p14="http://schemas.microsoft.com/office/powerpoint/2010/main" val="186517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DC882321-2D3A-4333-90F1-2B3E152D30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3949435-5E96-413C-B4AE-283D078FD6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7A3116-58CE-4D81-ADBA-3B13DEDC9B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B7795-E8BF-4BD3-BFBF-33F2C5C53A12}" type="datetimeFigureOut">
              <a:rPr lang="it-IT" smtClean="0"/>
              <a:t>07/03/2023</a:t>
            </a:fld>
            <a:endParaRPr lang="it-IT"/>
          </a:p>
        </p:txBody>
      </p:sp>
      <p:sp>
        <p:nvSpPr>
          <p:cNvPr id="5" name="Segnaposto piè di pagina 4">
            <a:extLst>
              <a:ext uri="{FF2B5EF4-FFF2-40B4-BE49-F238E27FC236}">
                <a16:creationId xmlns:a16="http://schemas.microsoft.com/office/drawing/2014/main" id="{CAFB6068-16F3-4C4D-9B00-05F30F8466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8D209A1-05F0-47CB-B6FD-F9D3EEE25D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EA7D28-4BA6-4286-8035-BC71B2278A51}" type="slidenum">
              <a:rPr lang="it-IT" smtClean="0"/>
              <a:t>‹N›</a:t>
            </a:fld>
            <a:endParaRPr lang="it-IT"/>
          </a:p>
        </p:txBody>
      </p:sp>
    </p:spTree>
    <p:extLst>
      <p:ext uri="{BB962C8B-B14F-4D97-AF65-F5344CB8AC3E}">
        <p14:creationId xmlns:p14="http://schemas.microsoft.com/office/powerpoint/2010/main" val="3136066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ofpra.gouv.fr/fr/node/724"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europarl.europa.eu/news/fr/headlines/priorities/immigration/20170629STO78629/les-reponses-de-l-union-europeenne-face-au-defi-migratoire"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ict"/><Relationship Id="rId4" Type="http://schemas.openxmlformats.org/officeDocument/2006/relationships/package" Target="../embeddings/Microsoft_Word_Document.docx"/></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Journée internationale des droits des femmes</a:t>
            </a:r>
            <a:br>
              <a:rPr lang="fr-CA" sz="2800" dirty="0"/>
            </a:br>
            <a:r>
              <a:rPr lang="fr-CA" sz="2800" dirty="0"/>
              <a:t>8 mars</a:t>
            </a:r>
          </a:p>
        </p:txBody>
      </p:sp>
      <p:sp>
        <p:nvSpPr>
          <p:cNvPr id="3" name="Segnaposto contenuto 2"/>
          <p:cNvSpPr>
            <a:spLocks noGrp="1"/>
          </p:cNvSpPr>
          <p:nvPr>
            <p:ph idx="1"/>
          </p:nvPr>
        </p:nvSpPr>
        <p:spPr/>
        <p:txBody>
          <a:bodyPr>
            <a:normAutofit lnSpcReduction="10000"/>
          </a:bodyPr>
          <a:lstStyle/>
          <a:p>
            <a:r>
              <a:rPr lang="fr-FR" sz="2400" dirty="0"/>
              <a:t>Thème :</a:t>
            </a:r>
          </a:p>
          <a:p>
            <a:pPr algn="just"/>
            <a:r>
              <a:rPr lang="fr-FR" sz="2400" dirty="0"/>
              <a:t>"Pour un monde digital inclusif : innovation et technologies pour l’égalité des sexes" : l'édition 2023  </a:t>
            </a:r>
          </a:p>
          <a:p>
            <a:pPr algn="just"/>
            <a:endParaRPr lang="fr-FR" sz="2400" dirty="0"/>
          </a:p>
          <a:p>
            <a:pPr algn="just"/>
            <a:r>
              <a:rPr lang="fr-FR" sz="2400" dirty="0"/>
              <a:t>La JIF de 2023 explorera l’impact de l’écart entre les sexes dans le numérique sur l’élargissement des inégalités économiques et sociales. La rencontre mettra également en évidence la nécessité de protéger les droits des femmes et des filles dans les espaces numériques et de s’attaquer à la violence basée sur le genre en ligne et facilitée par les TIC.</a:t>
            </a:r>
          </a:p>
          <a:p>
            <a:pPr algn="just"/>
            <a:r>
              <a:rPr lang="fr-FR" sz="2400" dirty="0" err="1"/>
              <a:t>https</a:t>
            </a:r>
            <a:r>
              <a:rPr lang="fr-FR" sz="2400" dirty="0"/>
              <a:t>://</a:t>
            </a:r>
            <a:r>
              <a:rPr lang="fr-FR" sz="2400" dirty="0" err="1"/>
              <a:t>www.unwomen.org</a:t>
            </a:r>
            <a:r>
              <a:rPr lang="fr-FR" sz="2400" dirty="0"/>
              <a:t>/</a:t>
            </a:r>
            <a:r>
              <a:rPr lang="fr-FR" sz="2400" dirty="0" err="1"/>
              <a:t>fr</a:t>
            </a:r>
            <a:r>
              <a:rPr lang="fr-FR" sz="2400" dirty="0"/>
              <a:t>/nouvelles/annonce/2022/12/journee-internationale-des-femmes-2023-pour-un-monde-digital-inclusif-innovation-et-technologies-pour-legalite-des-sexes  </a:t>
            </a:r>
          </a:p>
        </p:txBody>
      </p:sp>
    </p:spTree>
    <p:extLst>
      <p:ext uri="{BB962C8B-B14F-4D97-AF65-F5344CB8AC3E}">
        <p14:creationId xmlns:p14="http://schemas.microsoft.com/office/powerpoint/2010/main" val="689867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Portrait de Djamila </a:t>
            </a:r>
            <a:r>
              <a:rPr lang="fr-CA" sz="2800" dirty="0" err="1"/>
              <a:t>Boupacha</a:t>
            </a:r>
            <a:r>
              <a:rPr lang="fr-CA" sz="2800" dirty="0"/>
              <a:t> dessiné par Picasso</a:t>
            </a:r>
            <a:br>
              <a:rPr lang="fr-CA" sz="2800" dirty="0"/>
            </a:br>
            <a:r>
              <a:rPr lang="fr-CA" sz="2800" dirty="0"/>
              <a:t>(</a:t>
            </a:r>
            <a:r>
              <a:rPr lang="fr-FR" sz="2800" dirty="0"/>
              <a:t>8 février 1962)</a:t>
            </a:r>
            <a:endParaRPr lang="fr-CA" sz="2800" dirty="0"/>
          </a:p>
        </p:txBody>
      </p:sp>
      <p:pic>
        <p:nvPicPr>
          <p:cNvPr id="4" name="Segnaposto contenuto 3" descr="Guo-Wengui-2-31-60-1.jpg"/>
          <p:cNvPicPr>
            <a:picLocks noGrp="1" noChangeAspect="1"/>
          </p:cNvPicPr>
          <p:nvPr>
            <p:ph idx="1"/>
          </p:nvPr>
        </p:nvPicPr>
        <p:blipFill>
          <a:blip r:embed="rId2">
            <a:extLst>
              <a:ext uri="{28A0092B-C50C-407E-A947-70E740481C1C}">
                <a14:useLocalDpi xmlns:a14="http://schemas.microsoft.com/office/drawing/2010/main" val="0"/>
              </a:ext>
            </a:extLst>
          </a:blip>
          <a:srcRect l="-10812" r="-10812"/>
          <a:stretch>
            <a:fillRect/>
          </a:stretch>
        </p:blipFill>
        <p:spPr/>
      </p:pic>
    </p:spTree>
    <p:extLst>
      <p:ext uri="{BB962C8B-B14F-4D97-AF65-F5344CB8AC3E}">
        <p14:creationId xmlns:p14="http://schemas.microsoft.com/office/powerpoint/2010/main" val="109365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Journée</a:t>
            </a:r>
            <a:r>
              <a:rPr lang="it-IT" sz="2800" dirty="0"/>
              <a:t> </a:t>
            </a:r>
            <a:r>
              <a:rPr lang="it-IT" sz="2800" dirty="0" err="1"/>
              <a:t>internationale</a:t>
            </a:r>
            <a:r>
              <a:rPr lang="it-IT" sz="2800" dirty="0"/>
              <a:t> </a:t>
            </a:r>
            <a:r>
              <a:rPr lang="it-IT" sz="2800" dirty="0" err="1"/>
              <a:t>des</a:t>
            </a:r>
            <a:r>
              <a:rPr lang="it-IT" sz="2800" dirty="0"/>
              <a:t> </a:t>
            </a:r>
            <a:r>
              <a:rPr lang="it-IT" sz="2800" dirty="0" err="1"/>
              <a:t>luttes</a:t>
            </a:r>
            <a:r>
              <a:rPr lang="it-IT" sz="2800" dirty="0"/>
              <a:t> pour </a:t>
            </a:r>
            <a:r>
              <a:rPr lang="it-IT" sz="2800" dirty="0" err="1"/>
              <a:t>les</a:t>
            </a:r>
            <a:r>
              <a:rPr lang="it-IT" sz="2800" dirty="0"/>
              <a:t> </a:t>
            </a:r>
            <a:r>
              <a:rPr lang="it-IT" sz="2800" dirty="0" err="1"/>
              <a:t>droits</a:t>
            </a:r>
            <a:r>
              <a:rPr lang="it-IT" sz="2800" dirty="0"/>
              <a:t> </a:t>
            </a:r>
            <a:r>
              <a:rPr lang="it-IT" sz="2800" dirty="0" err="1"/>
              <a:t>des</a:t>
            </a:r>
            <a:r>
              <a:rPr lang="it-IT" sz="2800" dirty="0"/>
              <a:t> femmes</a:t>
            </a:r>
            <a:endParaRPr lang="fr-CA" sz="2800" dirty="0"/>
          </a:p>
        </p:txBody>
      </p:sp>
      <p:sp>
        <p:nvSpPr>
          <p:cNvPr id="3" name="Segnaposto contenuto 2"/>
          <p:cNvSpPr>
            <a:spLocks noGrp="1"/>
          </p:cNvSpPr>
          <p:nvPr>
            <p:ph idx="1"/>
          </p:nvPr>
        </p:nvSpPr>
        <p:spPr/>
        <p:txBody>
          <a:bodyPr>
            <a:normAutofit/>
          </a:bodyPr>
          <a:lstStyle/>
          <a:p>
            <a:pPr algn="just"/>
            <a:r>
              <a:rPr lang="fr-FR" sz="2400" dirty="0"/>
              <a:t>Paris, le jeudi 2 mars 2023       </a:t>
            </a:r>
            <a:br>
              <a:rPr lang="fr-FR" sz="2400" dirty="0"/>
            </a:br>
            <a:r>
              <a:rPr lang="fr-FR" sz="2400" dirty="0"/>
              <a:t>Monsieur le Président de la République,</a:t>
            </a:r>
            <a:br>
              <a:rPr lang="fr-FR" sz="2400" dirty="0"/>
            </a:br>
            <a:r>
              <a:rPr lang="fr-FR" sz="2400" dirty="0"/>
              <a:t>Ce jeudi 2 mars 2023 vous avez adressé une invitation officielle pour une cérémonie d'hommage à Gisèle Halimi au Palais de justice de Paris, le 8 mars 2023, à l'association </a:t>
            </a:r>
            <a:r>
              <a:rPr lang="fr-FR" sz="2400" b="1" dirty="0"/>
              <a:t>Choisir la Cause des femmes </a:t>
            </a:r>
            <a:r>
              <a:rPr lang="fr-FR" sz="2400" dirty="0"/>
              <a:t>qu'elle a fondée avec Simone de Beauvoir et que j'ai l'honneur de présider.</a:t>
            </a:r>
          </a:p>
          <a:p>
            <a:pPr algn="just"/>
            <a:r>
              <a:rPr lang="fr-FR" sz="2400" dirty="0"/>
              <a:t>Le choix que vous opérez en organisant en dernière minute cet hommage national à la féministe Gisèle Halimi, ce 8 mars 2023, nous semble relever </a:t>
            </a:r>
            <a:r>
              <a:rPr lang="fr-FR" sz="2400" b="1" dirty="0"/>
              <a:t>d'une instrumentalisation politique.</a:t>
            </a:r>
            <a:r>
              <a:rPr lang="fr-FR" sz="2400" dirty="0"/>
              <a:t> Elle ne trompera personne. [...]</a:t>
            </a:r>
          </a:p>
        </p:txBody>
      </p:sp>
    </p:spTree>
    <p:extLst>
      <p:ext uri="{BB962C8B-B14F-4D97-AF65-F5344CB8AC3E}">
        <p14:creationId xmlns:p14="http://schemas.microsoft.com/office/powerpoint/2010/main" val="3284937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Journée</a:t>
            </a:r>
            <a:r>
              <a:rPr lang="it-IT" sz="2800" dirty="0"/>
              <a:t> </a:t>
            </a:r>
            <a:r>
              <a:rPr lang="it-IT" sz="2800" dirty="0" err="1"/>
              <a:t>internationale</a:t>
            </a:r>
            <a:r>
              <a:rPr lang="it-IT" sz="2800" dirty="0"/>
              <a:t> </a:t>
            </a:r>
            <a:r>
              <a:rPr lang="it-IT" sz="2800" dirty="0" err="1"/>
              <a:t>des</a:t>
            </a:r>
            <a:r>
              <a:rPr lang="it-IT" sz="2800" dirty="0"/>
              <a:t> </a:t>
            </a:r>
            <a:r>
              <a:rPr lang="it-IT" sz="2800" dirty="0" err="1"/>
              <a:t>luttes</a:t>
            </a:r>
            <a:r>
              <a:rPr lang="it-IT" sz="2800" dirty="0"/>
              <a:t> pour </a:t>
            </a:r>
            <a:r>
              <a:rPr lang="it-IT" sz="2800" dirty="0" err="1"/>
              <a:t>les</a:t>
            </a:r>
            <a:r>
              <a:rPr lang="it-IT" sz="2800" dirty="0"/>
              <a:t> </a:t>
            </a:r>
            <a:r>
              <a:rPr lang="it-IT" sz="2800" dirty="0" err="1"/>
              <a:t>droits</a:t>
            </a:r>
            <a:r>
              <a:rPr lang="it-IT" sz="2800" dirty="0"/>
              <a:t> </a:t>
            </a:r>
            <a:r>
              <a:rPr lang="it-IT" sz="2800" dirty="0" err="1"/>
              <a:t>des</a:t>
            </a:r>
            <a:r>
              <a:rPr lang="it-IT" sz="2800" dirty="0"/>
              <a:t> femmes</a:t>
            </a:r>
            <a:endParaRPr lang="fr-CA" sz="2800" dirty="0"/>
          </a:p>
        </p:txBody>
      </p:sp>
      <p:sp>
        <p:nvSpPr>
          <p:cNvPr id="3" name="Segnaposto contenuto 2"/>
          <p:cNvSpPr>
            <a:spLocks noGrp="1"/>
          </p:cNvSpPr>
          <p:nvPr>
            <p:ph idx="1"/>
          </p:nvPr>
        </p:nvSpPr>
        <p:spPr/>
        <p:txBody>
          <a:bodyPr>
            <a:normAutofit/>
          </a:bodyPr>
          <a:lstStyle/>
          <a:p>
            <a:pPr algn="just"/>
            <a:r>
              <a:rPr lang="fr-FR" sz="2400" dirty="0"/>
              <a:t>Rendre hommage à l'occasion de </a:t>
            </a:r>
            <a:r>
              <a:rPr lang="fr-FR" sz="2400" b="1" dirty="0"/>
              <a:t>la journée internationale des luttes pour les droits des femmes </a:t>
            </a:r>
            <a:r>
              <a:rPr lang="fr-FR" sz="2400" dirty="0"/>
              <a:t>à l'une des plus grandes combattantes françaises pour la dignité des femmes et des peuples, serait une idée de bon sens si elle n'arrivait de façon aussi inattendue, </a:t>
            </a:r>
            <a:r>
              <a:rPr lang="fr-FR" sz="2400" b="1" dirty="0"/>
              <a:t>après deux ans et demi d'atermoiements</a:t>
            </a:r>
            <a:r>
              <a:rPr lang="fr-FR" sz="2400" dirty="0"/>
              <a:t>, et au moment </a:t>
            </a:r>
            <a:r>
              <a:rPr lang="fr-FR" sz="2400" b="1" dirty="0"/>
              <a:t>d’un grand mouvement social </a:t>
            </a:r>
            <a:r>
              <a:rPr lang="fr-FR" sz="2400" dirty="0"/>
              <a:t>auquel elle aurait, sans aucun doute possible, pris une part active.</a:t>
            </a:r>
          </a:p>
          <a:p>
            <a:pPr algn="just"/>
            <a:endParaRPr lang="fr-FR" sz="2400" dirty="0"/>
          </a:p>
          <a:p>
            <a:pPr algn="just"/>
            <a:r>
              <a:rPr lang="fr-FR" sz="2400" dirty="0"/>
              <a:t>Monsieur le Président de la République, ce 8 mars 2023, avec toutes les féministes, c'est Gisèle Halimi elle-même qui sera absente de votre hommage.</a:t>
            </a:r>
            <a:br>
              <a:rPr lang="fr-FR" sz="2400" dirty="0"/>
            </a:br>
            <a:r>
              <a:rPr lang="fr-FR" sz="2400" dirty="0"/>
              <a:t>Violaine Lucas</a:t>
            </a:r>
            <a:br>
              <a:rPr lang="fr-FR" sz="2400" dirty="0"/>
            </a:br>
            <a:r>
              <a:rPr lang="fr-FR" sz="2400" dirty="0"/>
              <a:t>Présidente de Choisir la cause des femmes</a:t>
            </a:r>
          </a:p>
        </p:txBody>
      </p:sp>
    </p:spTree>
    <p:extLst>
      <p:ext uri="{BB962C8B-B14F-4D97-AF65-F5344CB8AC3E}">
        <p14:creationId xmlns:p14="http://schemas.microsoft.com/office/powerpoint/2010/main" val="3229265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atermoiement</a:t>
            </a:r>
            <a:endParaRPr lang="fr-CA" sz="2800" dirty="0"/>
          </a:p>
        </p:txBody>
      </p:sp>
      <p:sp>
        <p:nvSpPr>
          <p:cNvPr id="3" name="Segnaposto contenuto 2"/>
          <p:cNvSpPr>
            <a:spLocks noGrp="1"/>
          </p:cNvSpPr>
          <p:nvPr>
            <p:ph idx="1"/>
          </p:nvPr>
        </p:nvSpPr>
        <p:spPr/>
        <p:txBody>
          <a:bodyPr>
            <a:normAutofit/>
          </a:bodyPr>
          <a:lstStyle/>
          <a:p>
            <a:pPr algn="just"/>
            <a:r>
              <a:rPr lang="it-IT" sz="2400" dirty="0" err="1"/>
              <a:t>atermoiement</a:t>
            </a:r>
            <a:r>
              <a:rPr lang="it-IT" sz="2400" dirty="0"/>
              <a:t> [</a:t>
            </a:r>
            <a:r>
              <a:rPr lang="it-IT" sz="2400" dirty="0" err="1"/>
              <a:t>atɛʀmwamɑ</a:t>
            </a:r>
            <a:r>
              <a:rPr lang="it-IT" sz="2400" dirty="0"/>
              <a:t>̃] </a:t>
            </a:r>
            <a:r>
              <a:rPr lang="it-IT" sz="2400" dirty="0" err="1"/>
              <a:t>nom</a:t>
            </a:r>
            <a:r>
              <a:rPr lang="it-IT" sz="2400" dirty="0"/>
              <a:t> </a:t>
            </a:r>
            <a:r>
              <a:rPr lang="it-IT" sz="2400" dirty="0" err="1"/>
              <a:t>masculin</a:t>
            </a:r>
            <a:r>
              <a:rPr lang="it-IT" sz="2400" dirty="0"/>
              <a:t> </a:t>
            </a:r>
            <a:r>
              <a:rPr lang="it-IT" sz="2400" dirty="0" err="1"/>
              <a:t>étym</a:t>
            </a:r>
            <a:r>
              <a:rPr lang="it-IT" sz="2400" dirty="0"/>
              <a:t>. </a:t>
            </a:r>
            <a:r>
              <a:rPr lang="it-IT" sz="2400" i="1" dirty="0" err="1"/>
              <a:t>attermoyemens</a:t>
            </a:r>
            <a:r>
              <a:rPr lang="it-IT" sz="2400" dirty="0"/>
              <a:t> 1605 ◊ de </a:t>
            </a:r>
            <a:r>
              <a:rPr lang="it-IT" sz="2400" i="1" dirty="0" err="1"/>
              <a:t>atermoyer</a:t>
            </a:r>
            <a:r>
              <a:rPr lang="it-IT" sz="2400" dirty="0"/>
              <a:t> </a:t>
            </a:r>
            <a:r>
              <a:rPr lang="it-IT" sz="2400" dirty="0" err="1"/>
              <a:t>Famille</a:t>
            </a:r>
            <a:r>
              <a:rPr lang="it-IT" sz="2400" dirty="0"/>
              <a:t> </a:t>
            </a:r>
            <a:r>
              <a:rPr lang="it-IT" sz="2400" dirty="0" err="1"/>
              <a:t>étymologique</a:t>
            </a:r>
            <a:r>
              <a:rPr lang="it-IT" sz="2400" dirty="0"/>
              <a:t> ⇨  terme.</a:t>
            </a:r>
          </a:p>
          <a:p>
            <a:r>
              <a:rPr lang="it-IT" sz="2400" dirty="0"/>
              <a:t>❖</a:t>
            </a:r>
          </a:p>
          <a:p>
            <a:pPr algn="just"/>
            <a:r>
              <a:rPr lang="it-IT" sz="2400" dirty="0"/>
              <a:t> 1  Dr. </a:t>
            </a:r>
            <a:r>
              <a:rPr lang="it-IT" sz="2400" dirty="0" err="1"/>
              <a:t>Délai</a:t>
            </a:r>
            <a:r>
              <a:rPr lang="it-IT" sz="2400" dirty="0"/>
              <a:t> </a:t>
            </a:r>
            <a:r>
              <a:rPr lang="it-IT" sz="2400" dirty="0" err="1"/>
              <a:t>accordé</a:t>
            </a:r>
            <a:r>
              <a:rPr lang="it-IT" sz="2400" dirty="0"/>
              <a:t> à un </a:t>
            </a:r>
            <a:r>
              <a:rPr lang="it-IT" sz="2400" dirty="0" err="1"/>
              <a:t>débiteur</a:t>
            </a:r>
            <a:r>
              <a:rPr lang="it-IT" sz="2400" dirty="0"/>
              <a:t> pour l'</a:t>
            </a:r>
            <a:r>
              <a:rPr lang="it-IT" sz="2400" dirty="0" err="1"/>
              <a:t>exécution</a:t>
            </a:r>
            <a:r>
              <a:rPr lang="it-IT" sz="2400" dirty="0"/>
              <a:t> de </a:t>
            </a:r>
            <a:r>
              <a:rPr lang="it-IT" sz="2400" dirty="0" err="1"/>
              <a:t>ses</a:t>
            </a:r>
            <a:r>
              <a:rPr lang="it-IT" sz="2400" dirty="0"/>
              <a:t> </a:t>
            </a:r>
            <a:r>
              <a:rPr lang="it-IT" sz="2400" dirty="0" err="1"/>
              <a:t>engagements</a:t>
            </a:r>
            <a:r>
              <a:rPr lang="it-IT" sz="2400" dirty="0"/>
              <a:t>. ➙ </a:t>
            </a:r>
            <a:r>
              <a:rPr lang="it-IT" sz="2400" dirty="0" err="1"/>
              <a:t>concordat</a:t>
            </a:r>
            <a:r>
              <a:rPr lang="it-IT" sz="2400" dirty="0"/>
              <a:t>, </a:t>
            </a:r>
            <a:r>
              <a:rPr lang="it-IT" sz="2400" dirty="0" err="1"/>
              <a:t>moratoire</a:t>
            </a:r>
            <a:r>
              <a:rPr lang="it-IT" sz="2400" dirty="0"/>
              <a:t>.</a:t>
            </a:r>
          </a:p>
          <a:p>
            <a:pPr algn="just"/>
            <a:r>
              <a:rPr lang="it-IT" sz="2400" dirty="0"/>
              <a:t> 2  Par </a:t>
            </a:r>
            <a:r>
              <a:rPr lang="it-IT" sz="2400" dirty="0" err="1"/>
              <a:t>ext</a:t>
            </a:r>
            <a:r>
              <a:rPr lang="it-IT" sz="2400" dirty="0"/>
              <a:t>. </a:t>
            </a:r>
            <a:r>
              <a:rPr lang="it-IT" sz="2400" dirty="0" err="1"/>
              <a:t>Cour</a:t>
            </a:r>
            <a:r>
              <a:rPr lang="it-IT" sz="2400" dirty="0"/>
              <a:t>. Action de </a:t>
            </a:r>
            <a:r>
              <a:rPr lang="it-IT" sz="2400" dirty="0" err="1"/>
              <a:t>différer</a:t>
            </a:r>
            <a:r>
              <a:rPr lang="it-IT" sz="2400" dirty="0"/>
              <a:t>, de </a:t>
            </a:r>
            <a:r>
              <a:rPr lang="it-IT" sz="2400" dirty="0" err="1"/>
              <a:t>remettre</a:t>
            </a:r>
            <a:r>
              <a:rPr lang="it-IT" sz="2400" dirty="0"/>
              <a:t> à un </a:t>
            </a:r>
            <a:r>
              <a:rPr lang="it-IT" sz="2400" dirty="0" err="1"/>
              <a:t>autre</a:t>
            </a:r>
            <a:r>
              <a:rPr lang="it-IT" sz="2400" dirty="0"/>
              <a:t> </a:t>
            </a:r>
            <a:r>
              <a:rPr lang="it-IT" sz="2400" dirty="0" err="1"/>
              <a:t>temps</a:t>
            </a:r>
            <a:r>
              <a:rPr lang="it-IT" sz="2400" dirty="0"/>
              <a:t>. ➙ </a:t>
            </a:r>
            <a:r>
              <a:rPr lang="it-IT" sz="2400" dirty="0" err="1"/>
              <a:t>ajournement</a:t>
            </a:r>
            <a:r>
              <a:rPr lang="it-IT" sz="2400" dirty="0"/>
              <a:t>, </a:t>
            </a:r>
            <a:r>
              <a:rPr lang="it-IT" sz="2400" dirty="0" err="1"/>
              <a:t>délai</a:t>
            </a:r>
            <a:r>
              <a:rPr lang="it-IT" sz="2400" dirty="0"/>
              <a:t>, </a:t>
            </a:r>
            <a:r>
              <a:rPr lang="it-IT" sz="2400" dirty="0" err="1"/>
              <a:t>faux-fuyant</a:t>
            </a:r>
            <a:r>
              <a:rPr lang="it-IT" sz="2400" dirty="0"/>
              <a:t>, </a:t>
            </a:r>
            <a:r>
              <a:rPr lang="it-IT" sz="2400" dirty="0" err="1"/>
              <a:t>hésitation</a:t>
            </a:r>
            <a:r>
              <a:rPr lang="it-IT" sz="2400" dirty="0"/>
              <a:t>, </a:t>
            </a:r>
            <a:r>
              <a:rPr lang="it-IT" sz="2400" dirty="0" err="1"/>
              <a:t>tergiversation</a:t>
            </a:r>
            <a:r>
              <a:rPr lang="it-IT" sz="2400" dirty="0"/>
              <a:t>. </a:t>
            </a:r>
            <a:r>
              <a:rPr lang="it-IT" sz="2400" i="1" dirty="0" err="1"/>
              <a:t>Les</a:t>
            </a:r>
            <a:r>
              <a:rPr lang="it-IT" sz="2400" i="1" dirty="0"/>
              <a:t> </a:t>
            </a:r>
            <a:r>
              <a:rPr lang="it-IT" sz="2400" i="1" dirty="0" err="1"/>
              <a:t>atermoiements</a:t>
            </a:r>
            <a:r>
              <a:rPr lang="it-IT" sz="2400" i="1" dirty="0"/>
              <a:t> </a:t>
            </a:r>
            <a:r>
              <a:rPr lang="it-IT" sz="2400" i="1" dirty="0" err="1"/>
              <a:t>du</a:t>
            </a:r>
            <a:r>
              <a:rPr lang="it-IT" sz="2400" i="1" dirty="0"/>
              <a:t> </a:t>
            </a:r>
            <a:r>
              <a:rPr lang="it-IT" sz="2400" i="1" dirty="0" err="1"/>
              <a:t>gouvernement</a:t>
            </a:r>
            <a:r>
              <a:rPr lang="it-IT" sz="2400" i="1"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0871854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Nommer une guerre n’est pas innocent </a:t>
            </a:r>
            <a:br>
              <a:rPr lang="fr-CA" sz="2800" dirty="0"/>
            </a:br>
            <a:endParaRPr lang="fr-CA" sz="2800" dirty="0"/>
          </a:p>
        </p:txBody>
      </p:sp>
      <p:sp>
        <p:nvSpPr>
          <p:cNvPr id="3" name="Segnaposto contenuto 2"/>
          <p:cNvSpPr>
            <a:spLocks noGrp="1"/>
          </p:cNvSpPr>
          <p:nvPr>
            <p:ph idx="1"/>
          </p:nvPr>
        </p:nvSpPr>
        <p:spPr/>
        <p:txBody>
          <a:bodyPr>
            <a:normAutofit/>
          </a:bodyPr>
          <a:lstStyle/>
          <a:p>
            <a:r>
              <a:rPr lang="fr-CA" sz="2400" dirty="0"/>
              <a:t>Qui nomme la guerre ?</a:t>
            </a:r>
          </a:p>
        </p:txBody>
      </p:sp>
    </p:spTree>
    <p:extLst>
      <p:ext uri="{BB962C8B-B14F-4D97-AF65-F5344CB8AC3E}">
        <p14:creationId xmlns:p14="http://schemas.microsoft.com/office/powerpoint/2010/main" val="2018202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Nommer une guerre</a:t>
            </a:r>
          </a:p>
        </p:txBody>
      </p:sp>
      <p:sp>
        <p:nvSpPr>
          <p:cNvPr id="3" name="Segnaposto contenuto 2"/>
          <p:cNvSpPr>
            <a:spLocks noGrp="1"/>
          </p:cNvSpPr>
          <p:nvPr>
            <p:ph idx="1"/>
          </p:nvPr>
        </p:nvSpPr>
        <p:spPr/>
        <p:txBody>
          <a:bodyPr>
            <a:normAutofit/>
          </a:bodyPr>
          <a:lstStyle/>
          <a:p>
            <a:r>
              <a:rPr lang="it-IT" sz="2400" b="1" dirty="0" err="1"/>
              <a:t>Algérie</a:t>
            </a:r>
            <a:r>
              <a:rPr lang="it-IT" sz="2400" b="1" dirty="0"/>
              <a:t> : </a:t>
            </a:r>
            <a:r>
              <a:rPr lang="fr-FR" sz="2400" b="1" dirty="0"/>
              <a:t>1954 à 1962 </a:t>
            </a:r>
            <a:r>
              <a:rPr lang="it-IT" sz="2400" b="1" dirty="0"/>
              <a:t> </a:t>
            </a:r>
          </a:p>
          <a:p>
            <a:r>
              <a:rPr lang="it-IT" sz="2400" dirty="0"/>
              <a:t>La guerre </a:t>
            </a:r>
            <a:r>
              <a:rPr lang="it-IT" sz="2400" dirty="0" err="1"/>
              <a:t>contre</a:t>
            </a:r>
            <a:r>
              <a:rPr lang="it-IT" sz="2400" dirty="0"/>
              <a:t> le </a:t>
            </a:r>
            <a:r>
              <a:rPr lang="it-IT" sz="2400" dirty="0" err="1"/>
              <a:t>terrorisme</a:t>
            </a:r>
            <a:r>
              <a:rPr lang="fr-FR" sz="2400" dirty="0"/>
              <a:t> : après les attentats du 11 septembre 2001</a:t>
            </a:r>
            <a:endParaRPr lang="it-IT" sz="2400" dirty="0"/>
          </a:p>
          <a:p>
            <a:r>
              <a:rPr lang="it-IT" sz="2400" dirty="0" err="1"/>
              <a:t>Irak</a:t>
            </a:r>
            <a:r>
              <a:rPr lang="it-IT" sz="2400" dirty="0"/>
              <a:t> : 2003 - 2011</a:t>
            </a:r>
          </a:p>
          <a:p>
            <a:r>
              <a:rPr lang="it-IT" sz="2400" dirty="0"/>
              <a:t>Afghanistan : </a:t>
            </a:r>
            <a:r>
              <a:rPr lang="it-IT" sz="2400" dirty="0" err="1"/>
              <a:t>observations</a:t>
            </a:r>
            <a:r>
              <a:rPr lang="it-IT" sz="2400" dirty="0"/>
              <a:t> de 2008</a:t>
            </a:r>
          </a:p>
          <a:p>
            <a:r>
              <a:rPr lang="it-IT" sz="2400" dirty="0"/>
              <a:t>Ukraine : 2022</a:t>
            </a:r>
          </a:p>
          <a:p>
            <a:endParaRPr lang="fr-CA" sz="2400" b="1" dirty="0"/>
          </a:p>
        </p:txBody>
      </p:sp>
    </p:spTree>
    <p:extLst>
      <p:ext uri="{BB962C8B-B14F-4D97-AF65-F5344CB8AC3E}">
        <p14:creationId xmlns:p14="http://schemas.microsoft.com/office/powerpoint/2010/main" val="4128720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Nommer une guerre n’est pas innocent :</a:t>
            </a:r>
            <a:br>
              <a:rPr lang="fr-FR" sz="2800" dirty="0"/>
            </a:br>
            <a:r>
              <a:rPr lang="fr-FR" sz="2800" dirty="0"/>
              <a:t>la guerre d’Algérie</a:t>
            </a:r>
            <a:endParaRPr lang="it-IT" sz="2800" dirty="0"/>
          </a:p>
        </p:txBody>
      </p:sp>
      <p:sp>
        <p:nvSpPr>
          <p:cNvPr id="3" name="Segnaposto contenuto 2"/>
          <p:cNvSpPr>
            <a:spLocks noGrp="1"/>
          </p:cNvSpPr>
          <p:nvPr>
            <p:ph idx="1"/>
          </p:nvPr>
        </p:nvSpPr>
        <p:spPr/>
        <p:txBody>
          <a:bodyPr>
            <a:normAutofit/>
          </a:bodyPr>
          <a:lstStyle/>
          <a:p>
            <a:pPr algn="just"/>
            <a:r>
              <a:rPr lang="fr-FR" sz="2400" dirty="0"/>
              <a:t>Comme l’a montré la guerre d’Algérie qui n’a reçu son nom par la France qu’en </a:t>
            </a:r>
            <a:r>
              <a:rPr lang="fr-FR" sz="2400" b="1" dirty="0"/>
              <a:t>1999.</a:t>
            </a:r>
          </a:p>
          <a:p>
            <a:pPr algn="just"/>
            <a:r>
              <a:rPr lang="fr-FR" sz="2400" dirty="0"/>
              <a:t>déroulée de </a:t>
            </a:r>
            <a:r>
              <a:rPr lang="fr-FR" sz="2400" b="1" dirty="0"/>
              <a:t>1954 à 1962 en </a:t>
            </a:r>
            <a:r>
              <a:rPr lang="fr-FR" sz="2400" dirty="0"/>
              <a:t>Algérie, colonie française depuis 1830. Reconnaissance de l'indépendance le 5 juillet 1962.</a:t>
            </a:r>
          </a:p>
          <a:p>
            <a:pPr algn="just"/>
            <a:endParaRPr lang="it-IT" sz="2400" b="1" dirty="0"/>
          </a:p>
          <a:p>
            <a:pPr algn="just"/>
            <a:r>
              <a:rPr lang="it-IT" sz="2400" b="1" dirty="0"/>
              <a:t>Et qui la </a:t>
            </a:r>
            <a:r>
              <a:rPr lang="it-IT" sz="2400" b="1" dirty="0" err="1"/>
              <a:t>nomme</a:t>
            </a:r>
            <a:r>
              <a:rPr lang="it-IT" sz="2400" b="1" dirty="0"/>
              <a:t> ?</a:t>
            </a:r>
            <a:endParaRPr lang="fr-FR" sz="2400" b="1" dirty="0"/>
          </a:p>
          <a:p>
            <a:pPr algn="just"/>
            <a:endParaRPr lang="fr-FR" sz="2400" dirty="0"/>
          </a:p>
        </p:txBody>
      </p:sp>
    </p:spTree>
    <p:extLst>
      <p:ext uri="{BB962C8B-B14F-4D97-AF65-F5344CB8AC3E}">
        <p14:creationId xmlns:p14="http://schemas.microsoft.com/office/powerpoint/2010/main" val="3260242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La </a:t>
            </a:r>
            <a:r>
              <a:rPr lang="it-IT" sz="2800" dirty="0" err="1"/>
              <a:t>nommer</a:t>
            </a:r>
            <a:r>
              <a:rPr lang="it-IT" sz="2800" dirty="0"/>
              <a:t> </a:t>
            </a:r>
            <a:r>
              <a:rPr lang="it-IT" sz="2800" dirty="0" err="1"/>
              <a:t>du</a:t>
            </a:r>
            <a:r>
              <a:rPr lang="it-IT" sz="2800" dirty="0"/>
              <a:t> c</a:t>
            </a:r>
            <a:r>
              <a:rPr lang="fr-FR" sz="2800" dirty="0"/>
              <a:t>ô</a:t>
            </a:r>
            <a:r>
              <a:rPr lang="it-IT" sz="2800" dirty="0" err="1"/>
              <a:t>té</a:t>
            </a:r>
            <a:r>
              <a:rPr lang="it-IT" sz="2800" dirty="0"/>
              <a:t> </a:t>
            </a:r>
            <a:r>
              <a:rPr lang="it-IT" sz="2800" dirty="0" err="1"/>
              <a:t>algérien</a:t>
            </a:r>
            <a:endParaRPr lang="it-IT" sz="2800" dirty="0"/>
          </a:p>
        </p:txBody>
      </p:sp>
      <p:sp>
        <p:nvSpPr>
          <p:cNvPr id="3" name="Segnaposto contenuto 2"/>
          <p:cNvSpPr>
            <a:spLocks noGrp="1"/>
          </p:cNvSpPr>
          <p:nvPr>
            <p:ph idx="1"/>
          </p:nvPr>
        </p:nvSpPr>
        <p:spPr/>
        <p:txBody>
          <a:bodyPr>
            <a:normAutofit/>
          </a:bodyPr>
          <a:lstStyle/>
          <a:p>
            <a:pPr algn="just"/>
            <a:r>
              <a:rPr lang="it-IT" sz="2400" dirty="0"/>
              <a:t>En </a:t>
            </a:r>
            <a:r>
              <a:rPr lang="it-IT" sz="2400" dirty="0" err="1"/>
              <a:t>Algérie</a:t>
            </a:r>
            <a:r>
              <a:rPr lang="it-IT" sz="2400" dirty="0"/>
              <a:t>, </a:t>
            </a:r>
            <a:r>
              <a:rPr lang="it-IT" sz="2400" dirty="0" err="1"/>
              <a:t>cette</a:t>
            </a:r>
            <a:r>
              <a:rPr lang="it-IT" sz="2400" dirty="0"/>
              <a:t> guerre est </a:t>
            </a:r>
            <a:r>
              <a:rPr lang="it-IT" sz="2400" dirty="0" err="1"/>
              <a:t>appelée</a:t>
            </a:r>
            <a:r>
              <a:rPr lang="it-IT" sz="2400" dirty="0"/>
              <a:t> « </a:t>
            </a:r>
            <a:r>
              <a:rPr lang="it-IT" sz="2400" dirty="0" err="1"/>
              <a:t>Révolution</a:t>
            </a:r>
            <a:r>
              <a:rPr lang="it-IT" sz="2400" dirty="0"/>
              <a:t> </a:t>
            </a:r>
            <a:r>
              <a:rPr lang="it-IT" sz="2400" dirty="0" err="1"/>
              <a:t>algérienne</a:t>
            </a:r>
            <a:r>
              <a:rPr lang="it-IT" sz="2400" dirty="0"/>
              <a:t> », « guerre de </a:t>
            </a:r>
            <a:r>
              <a:rPr lang="it-IT" sz="2400" dirty="0" err="1"/>
              <a:t>libération</a:t>
            </a:r>
            <a:r>
              <a:rPr lang="it-IT" sz="2400" dirty="0"/>
              <a:t> </a:t>
            </a:r>
            <a:r>
              <a:rPr lang="it-IT" sz="2400" dirty="0" err="1"/>
              <a:t>nationale</a:t>
            </a:r>
            <a:r>
              <a:rPr lang="it-IT" sz="2400" dirty="0"/>
              <a:t> » </a:t>
            </a:r>
            <a:r>
              <a:rPr lang="it-IT" sz="2400" dirty="0" err="1"/>
              <a:t>ou</a:t>
            </a:r>
            <a:r>
              <a:rPr lang="it-IT" sz="2400" dirty="0"/>
              <a:t> « guerre d'</a:t>
            </a:r>
            <a:r>
              <a:rPr lang="it-IT" sz="2400" dirty="0" err="1"/>
              <a:t>indépendance</a:t>
            </a:r>
            <a:r>
              <a:rPr lang="it-IT" sz="2400" dirty="0"/>
              <a:t> ». </a:t>
            </a:r>
          </a:p>
          <a:p>
            <a:pPr algn="just"/>
            <a:r>
              <a:rPr lang="it-IT" sz="2400" dirty="0"/>
              <a:t>Le terme « </a:t>
            </a:r>
            <a:r>
              <a:rPr lang="it-IT" sz="2400" dirty="0" err="1"/>
              <a:t>révolution</a:t>
            </a:r>
            <a:r>
              <a:rPr lang="it-IT" sz="2400" dirty="0"/>
              <a:t> » est </a:t>
            </a:r>
            <a:r>
              <a:rPr lang="it-IT" sz="2400" dirty="0" err="1"/>
              <a:t>massivement</a:t>
            </a:r>
            <a:r>
              <a:rPr lang="it-IT" sz="2400" dirty="0"/>
              <a:t> </a:t>
            </a:r>
            <a:r>
              <a:rPr lang="it-IT" sz="2400" dirty="0" err="1"/>
              <a:t>adopté</a:t>
            </a:r>
            <a:r>
              <a:rPr lang="it-IT" sz="2400" dirty="0"/>
              <a:t> par le FLN à partir de 1956, </a:t>
            </a:r>
            <a:r>
              <a:rPr lang="it-IT" sz="2400" dirty="0" err="1"/>
              <a:t>année</a:t>
            </a:r>
            <a:r>
              <a:rPr lang="it-IT" sz="2400" dirty="0"/>
              <a:t> de son </a:t>
            </a:r>
            <a:r>
              <a:rPr lang="it-IT" sz="2400" dirty="0" err="1"/>
              <a:t>congrès</a:t>
            </a:r>
            <a:r>
              <a:rPr lang="it-IT" sz="2400" dirty="0"/>
              <a:t> de La </a:t>
            </a:r>
            <a:r>
              <a:rPr lang="it-IT" sz="2400" dirty="0" err="1"/>
              <a:t>Soummam</a:t>
            </a:r>
            <a:r>
              <a:rPr lang="it-IT" sz="2400" dirty="0"/>
              <a:t>, en </a:t>
            </a:r>
            <a:r>
              <a:rPr lang="it-IT" sz="2400" dirty="0" err="1"/>
              <a:t>Kabylie</a:t>
            </a:r>
            <a:r>
              <a:rPr lang="it-IT" sz="2400" dirty="0"/>
              <a:t>. Le terme </a:t>
            </a:r>
            <a:r>
              <a:rPr lang="it-IT" sz="2400" dirty="0" err="1"/>
              <a:t>prendra</a:t>
            </a:r>
            <a:r>
              <a:rPr lang="it-IT" sz="2400" dirty="0"/>
              <a:t> </a:t>
            </a:r>
            <a:r>
              <a:rPr lang="it-IT" sz="2400" dirty="0" err="1"/>
              <a:t>des</a:t>
            </a:r>
            <a:r>
              <a:rPr lang="it-IT" sz="2400" dirty="0"/>
              <a:t> </a:t>
            </a:r>
            <a:r>
              <a:rPr lang="it-IT" sz="2400" dirty="0" err="1"/>
              <a:t>connotations</a:t>
            </a:r>
            <a:r>
              <a:rPr lang="it-IT" sz="2400" dirty="0"/>
              <a:t> </a:t>
            </a:r>
            <a:r>
              <a:rPr lang="it-IT" sz="2400" dirty="0" err="1"/>
              <a:t>résolument</a:t>
            </a:r>
            <a:r>
              <a:rPr lang="it-IT" sz="2400" dirty="0"/>
              <a:t> </a:t>
            </a:r>
            <a:r>
              <a:rPr lang="it-IT" sz="2400" dirty="0" err="1"/>
              <a:t>socialistes</a:t>
            </a:r>
            <a:r>
              <a:rPr lang="it-IT" sz="2400" dirty="0"/>
              <a:t> </a:t>
            </a:r>
            <a:r>
              <a:rPr lang="it-IT" sz="2400" dirty="0" err="1"/>
              <a:t>dans</a:t>
            </a:r>
            <a:r>
              <a:rPr lang="it-IT" sz="2400" dirty="0"/>
              <a:t> </a:t>
            </a:r>
            <a:r>
              <a:rPr lang="it-IT" sz="2400" dirty="0" err="1"/>
              <a:t>les</a:t>
            </a:r>
            <a:r>
              <a:rPr lang="it-IT" sz="2400" dirty="0"/>
              <a:t> </a:t>
            </a:r>
            <a:r>
              <a:rPr lang="it-IT" sz="2400" dirty="0" err="1"/>
              <a:t>premières</a:t>
            </a:r>
            <a:r>
              <a:rPr lang="it-IT" sz="2400" dirty="0"/>
              <a:t> </a:t>
            </a:r>
            <a:r>
              <a:rPr lang="it-IT" sz="2400" dirty="0" err="1"/>
              <a:t>années</a:t>
            </a:r>
            <a:r>
              <a:rPr lang="it-IT" sz="2400" dirty="0"/>
              <a:t> d'</a:t>
            </a:r>
            <a:r>
              <a:rPr lang="it-IT" sz="2400" dirty="0" err="1"/>
              <a:t>indépendance</a:t>
            </a:r>
            <a:r>
              <a:rPr lang="it-IT" sz="2400" dirty="0"/>
              <a:t>. </a:t>
            </a:r>
          </a:p>
          <a:p>
            <a:pPr algn="just"/>
            <a:r>
              <a:rPr lang="it-IT" sz="2400" dirty="0"/>
              <a:t>Pour </a:t>
            </a:r>
            <a:r>
              <a:rPr lang="it-IT" sz="2400" dirty="0" err="1"/>
              <a:t>les</a:t>
            </a:r>
            <a:r>
              <a:rPr lang="it-IT" sz="2400" dirty="0"/>
              <a:t> </a:t>
            </a:r>
            <a:r>
              <a:rPr lang="it-IT" sz="2400" dirty="0" err="1"/>
              <a:t>populations</a:t>
            </a:r>
            <a:r>
              <a:rPr lang="it-IT" sz="2400" dirty="0"/>
              <a:t> </a:t>
            </a:r>
            <a:r>
              <a:rPr lang="it-IT" sz="2400" dirty="0" err="1"/>
              <a:t>algériennes</a:t>
            </a:r>
            <a:r>
              <a:rPr lang="it-IT" sz="2400" dirty="0"/>
              <a:t> </a:t>
            </a:r>
            <a:r>
              <a:rPr lang="it-IT" sz="2400" dirty="0" err="1"/>
              <a:t>dans</a:t>
            </a:r>
            <a:r>
              <a:rPr lang="it-IT" sz="2400" dirty="0"/>
              <a:t> </a:t>
            </a:r>
            <a:r>
              <a:rPr lang="it-IT" sz="2400" dirty="0" err="1"/>
              <a:t>leur</a:t>
            </a:r>
            <a:r>
              <a:rPr lang="it-IT" sz="2400" dirty="0"/>
              <a:t> ensemble, ce </a:t>
            </a:r>
            <a:r>
              <a:rPr lang="it-IT" sz="2400" dirty="0" err="1"/>
              <a:t>fut</a:t>
            </a:r>
            <a:r>
              <a:rPr lang="it-IT" sz="2400" dirty="0"/>
              <a:t> « La Guerre ».</a:t>
            </a:r>
          </a:p>
        </p:txBody>
      </p:sp>
    </p:spTree>
    <p:extLst>
      <p:ext uri="{BB962C8B-B14F-4D97-AF65-F5344CB8AC3E}">
        <p14:creationId xmlns:p14="http://schemas.microsoft.com/office/powerpoint/2010/main" val="202642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 nommer du côté français</a:t>
            </a:r>
            <a:br>
              <a:rPr lang="fr-FR" sz="2800" i="1" dirty="0"/>
            </a:br>
            <a:endParaRPr lang="fr-FR" sz="2800" dirty="0"/>
          </a:p>
        </p:txBody>
      </p:sp>
      <p:sp>
        <p:nvSpPr>
          <p:cNvPr id="3" name="Segnaposto contenuto 2"/>
          <p:cNvSpPr>
            <a:spLocks noGrp="1"/>
          </p:cNvSpPr>
          <p:nvPr>
            <p:ph idx="1"/>
          </p:nvPr>
        </p:nvSpPr>
        <p:spPr/>
        <p:txBody>
          <a:bodyPr>
            <a:normAutofit/>
          </a:bodyPr>
          <a:lstStyle/>
          <a:p>
            <a:pPr algn="just"/>
            <a:r>
              <a:rPr lang="fr-FR" sz="2400" i="1" dirty="0" err="1"/>
              <a:t>événements</a:t>
            </a:r>
            <a:r>
              <a:rPr lang="fr-FR" sz="2400" i="1" dirty="0"/>
              <a:t>, incidents, troubles, </a:t>
            </a:r>
            <a:r>
              <a:rPr lang="fr-FR" sz="2400" i="1" dirty="0" err="1"/>
              <a:t>désordre</a:t>
            </a:r>
            <a:r>
              <a:rPr lang="fr-FR" sz="2400" i="1" dirty="0"/>
              <a:t>, affaires</a:t>
            </a:r>
            <a:endParaRPr lang="fr-FR" sz="2400" dirty="0"/>
          </a:p>
          <a:p>
            <a:pPr algn="just"/>
            <a:r>
              <a:rPr lang="fr-FR" sz="2400" i="1" dirty="0" err="1"/>
              <a:t>événements</a:t>
            </a:r>
            <a:r>
              <a:rPr lang="fr-FR" sz="2400" b="1" dirty="0"/>
              <a:t> </a:t>
            </a:r>
            <a:r>
              <a:rPr lang="fr-FR" sz="2400" dirty="0" err="1"/>
              <a:t>connaît</a:t>
            </a:r>
            <a:r>
              <a:rPr lang="fr-FR" sz="2400" dirty="0"/>
              <a:t> la </a:t>
            </a:r>
            <a:r>
              <a:rPr lang="fr-FR" sz="2400" dirty="0" err="1"/>
              <a:t>fréquence</a:t>
            </a:r>
            <a:r>
              <a:rPr lang="fr-FR" sz="2400" dirty="0"/>
              <a:t> la plus </a:t>
            </a:r>
            <a:r>
              <a:rPr lang="fr-FR" sz="2400" dirty="0" err="1"/>
              <a:t>élevée</a:t>
            </a:r>
            <a:endParaRPr lang="fr-FR" sz="2400" dirty="0"/>
          </a:p>
          <a:p>
            <a:pPr algn="just"/>
            <a:r>
              <a:rPr lang="fr-FR" sz="2400" dirty="0"/>
              <a:t>souvent accompagné d’une marque axiologique : les </a:t>
            </a:r>
            <a:r>
              <a:rPr lang="fr-FR" sz="2400" i="1" dirty="0"/>
              <a:t>graves </a:t>
            </a:r>
            <a:r>
              <a:rPr lang="fr-FR" sz="2400" dirty="0" err="1"/>
              <a:t>événements</a:t>
            </a:r>
            <a:r>
              <a:rPr lang="fr-FR" sz="2400" dirty="0"/>
              <a:t> </a:t>
            </a:r>
            <a:r>
              <a:rPr lang="fr-FR" sz="2400" i="1" dirty="0"/>
              <a:t>; les douloureux </a:t>
            </a:r>
            <a:r>
              <a:rPr lang="fr-FR" sz="2400" dirty="0"/>
              <a:t>incidents, etc.). </a:t>
            </a:r>
          </a:p>
          <a:p>
            <a:pPr algn="just"/>
            <a:endParaRPr lang="fr-FR" sz="2400" dirty="0"/>
          </a:p>
          <a:p>
            <a:pPr algn="just"/>
            <a:r>
              <a:rPr lang="fr-FR" sz="2400" dirty="0"/>
              <a:t>Dans les textes législatifs notamment, l'expression officielle : « les événements d'Algérie » ; </a:t>
            </a:r>
          </a:p>
          <a:p>
            <a:pPr algn="just"/>
            <a:r>
              <a:rPr lang="fr-FR" sz="2400" dirty="0"/>
              <a:t>« opérations de maintien de l’ordre »</a:t>
            </a:r>
          </a:p>
          <a:p>
            <a:pPr algn="just"/>
            <a:endParaRPr lang="it-IT" sz="2400" dirty="0"/>
          </a:p>
        </p:txBody>
      </p:sp>
    </p:spTree>
    <p:extLst>
      <p:ext uri="{BB962C8B-B14F-4D97-AF65-F5344CB8AC3E}">
        <p14:creationId xmlns:p14="http://schemas.microsoft.com/office/powerpoint/2010/main" val="1365695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a:t>Depuis</a:t>
            </a:r>
            <a:r>
              <a:rPr lang="it-IT" sz="2800" dirty="0"/>
              <a:t> 1999, le </a:t>
            </a:r>
            <a:r>
              <a:rPr lang="it-IT" sz="2800" dirty="0" err="1"/>
              <a:t>pouvoir</a:t>
            </a:r>
            <a:r>
              <a:rPr lang="it-IT" sz="2800" dirty="0"/>
              <a:t> </a:t>
            </a:r>
            <a:r>
              <a:rPr lang="it-IT" sz="2800" dirty="0" err="1"/>
              <a:t>français</a:t>
            </a:r>
            <a:r>
              <a:rPr lang="it-IT" sz="2800" dirty="0"/>
              <a:t> </a:t>
            </a:r>
            <a:r>
              <a:rPr lang="it-IT" sz="2800" dirty="0" err="1"/>
              <a:t>nomme</a:t>
            </a:r>
            <a:r>
              <a:rPr lang="it-IT" sz="2800" dirty="0"/>
              <a:t> la guerre d’</a:t>
            </a:r>
            <a:r>
              <a:rPr lang="it-IT" sz="2800" dirty="0" err="1"/>
              <a:t>Algérie</a:t>
            </a:r>
            <a:endParaRPr lang="fr-FR" sz="2800" dirty="0"/>
          </a:p>
        </p:txBody>
      </p:sp>
      <p:sp>
        <p:nvSpPr>
          <p:cNvPr id="3" name="Content Placeholder 2"/>
          <p:cNvSpPr>
            <a:spLocks noGrp="1"/>
          </p:cNvSpPr>
          <p:nvPr>
            <p:ph idx="1"/>
          </p:nvPr>
        </p:nvSpPr>
        <p:spPr/>
        <p:txBody>
          <a:bodyPr>
            <a:normAutofit/>
          </a:bodyPr>
          <a:lstStyle/>
          <a:p>
            <a:pPr algn="just"/>
            <a:r>
              <a:rPr lang="it-IT" sz="2400" dirty="0"/>
              <a:t>18 </a:t>
            </a:r>
            <a:r>
              <a:rPr lang="it-IT" sz="2400" dirty="0" err="1"/>
              <a:t>octobre</a:t>
            </a:r>
            <a:r>
              <a:rPr lang="it-IT" sz="2400" dirty="0"/>
              <a:t> 1999</a:t>
            </a:r>
            <a:r>
              <a:rPr lang="it-IT" sz="2400" b="1" dirty="0"/>
              <a:t>, </a:t>
            </a:r>
            <a:r>
              <a:rPr lang="it-IT" sz="2400" dirty="0"/>
              <a:t>l’</a:t>
            </a:r>
            <a:r>
              <a:rPr lang="it-IT" sz="2400" dirty="0" err="1"/>
              <a:t>Assemblée</a:t>
            </a:r>
            <a:r>
              <a:rPr lang="it-IT" sz="2400" dirty="0"/>
              <a:t> </a:t>
            </a:r>
            <a:r>
              <a:rPr lang="it-IT" sz="2400" dirty="0" err="1"/>
              <a:t>nationale</a:t>
            </a:r>
            <a:r>
              <a:rPr lang="it-IT" sz="2400" dirty="0"/>
              <a:t> vote une </a:t>
            </a:r>
            <a:r>
              <a:rPr lang="it-IT" sz="2400" dirty="0" err="1"/>
              <a:t>loi</a:t>
            </a:r>
            <a:r>
              <a:rPr lang="it-IT" sz="2400" dirty="0"/>
              <a:t> pour </a:t>
            </a:r>
            <a:r>
              <a:rPr lang="it-IT" sz="2400" dirty="0" err="1"/>
              <a:t>remplacer</a:t>
            </a:r>
            <a:r>
              <a:rPr lang="it-IT" sz="2400" dirty="0"/>
              <a:t> «</a:t>
            </a:r>
            <a:r>
              <a:rPr lang="it-IT" sz="2400" dirty="0" err="1"/>
              <a:t>les</a:t>
            </a:r>
            <a:r>
              <a:rPr lang="it-IT" sz="2400" dirty="0"/>
              <a:t> </a:t>
            </a:r>
            <a:r>
              <a:rPr lang="it-IT" sz="2400" dirty="0" err="1"/>
              <a:t>opérations</a:t>
            </a:r>
            <a:r>
              <a:rPr lang="it-IT" sz="2400" dirty="0"/>
              <a:t> </a:t>
            </a:r>
            <a:r>
              <a:rPr lang="it-IT" sz="2400" dirty="0" err="1"/>
              <a:t>effectuées</a:t>
            </a:r>
            <a:r>
              <a:rPr lang="it-IT" sz="2400" dirty="0"/>
              <a:t> en Afrique </a:t>
            </a:r>
            <a:r>
              <a:rPr lang="it-IT" sz="2400" dirty="0" err="1"/>
              <a:t>du</a:t>
            </a:r>
            <a:r>
              <a:rPr lang="it-IT" sz="2400" dirty="0"/>
              <a:t> Nord» par «la guerre d’</a:t>
            </a:r>
            <a:r>
              <a:rPr lang="it-IT" sz="2400" dirty="0" err="1"/>
              <a:t>Algérie</a:t>
            </a:r>
            <a:r>
              <a:rPr lang="it-IT" sz="2400" dirty="0"/>
              <a:t> </a:t>
            </a:r>
            <a:r>
              <a:rPr lang="it-IT" sz="2400" dirty="0" err="1"/>
              <a:t>ou</a:t>
            </a:r>
            <a:r>
              <a:rPr lang="it-IT" sz="2400" dirty="0"/>
              <a:t> </a:t>
            </a:r>
            <a:r>
              <a:rPr lang="it-IT" sz="2400" dirty="0" err="1"/>
              <a:t>aux</a:t>
            </a:r>
            <a:r>
              <a:rPr lang="it-IT" sz="2400" dirty="0"/>
              <a:t> </a:t>
            </a:r>
            <a:r>
              <a:rPr lang="it-IT" sz="2400" dirty="0" err="1"/>
              <a:t>combats</a:t>
            </a:r>
            <a:r>
              <a:rPr lang="it-IT" sz="2400" dirty="0"/>
              <a:t> en </a:t>
            </a:r>
            <a:r>
              <a:rPr lang="it-IT" sz="2400" dirty="0" err="1"/>
              <a:t>Tunisie</a:t>
            </a:r>
            <a:r>
              <a:rPr lang="it-IT" sz="2400" dirty="0"/>
              <a:t> et </a:t>
            </a:r>
            <a:r>
              <a:rPr lang="it-IT" sz="2400" dirty="0" err="1"/>
              <a:t>au</a:t>
            </a:r>
            <a:r>
              <a:rPr lang="it-IT" sz="2400" dirty="0"/>
              <a:t> Maroc</a:t>
            </a:r>
          </a:p>
          <a:p>
            <a:pPr algn="just"/>
            <a:endParaRPr lang="it-IT" sz="2400" dirty="0"/>
          </a:p>
          <a:p>
            <a:pPr algn="just"/>
            <a:r>
              <a:rPr lang="fr-CA" sz="2400" dirty="0"/>
              <a:t>En 2022, après 60 ans de l’Indépendance de l’Algérie :</a:t>
            </a:r>
          </a:p>
          <a:p>
            <a:pPr algn="just"/>
            <a:r>
              <a:rPr lang="fr-CA" sz="2400" dirty="0"/>
              <a:t>Apaiser les mémoires de la colonisation et de </a:t>
            </a:r>
            <a:r>
              <a:rPr lang="fr-CA" sz="2400" b="1" dirty="0"/>
              <a:t>la guerre </a:t>
            </a:r>
            <a:r>
              <a:rPr lang="fr-CA" sz="2400" dirty="0"/>
              <a:t>d’Algérie</a:t>
            </a:r>
          </a:p>
          <a:p>
            <a:r>
              <a:rPr lang="fr-CA" sz="2000" dirty="0" err="1"/>
              <a:t>https</a:t>
            </a:r>
            <a:r>
              <a:rPr lang="fr-CA" sz="2000" dirty="0"/>
              <a:t>://</a:t>
            </a:r>
            <a:r>
              <a:rPr lang="fr-CA" sz="2000" dirty="0" err="1"/>
              <a:t>www.elysee.fr</a:t>
            </a:r>
            <a:r>
              <a:rPr lang="fr-CA" sz="2000" dirty="0"/>
              <a:t>/</a:t>
            </a:r>
            <a:r>
              <a:rPr lang="fr-CA" sz="2000" dirty="0" err="1"/>
              <a:t>emmanuel-macron</a:t>
            </a:r>
            <a:r>
              <a:rPr lang="fr-CA" sz="2000" dirty="0"/>
              <a:t>/2022/03/18/apaiser-les-</a:t>
            </a:r>
            <a:r>
              <a:rPr lang="fr-CA" sz="2000" dirty="0" err="1"/>
              <a:t>memoires</a:t>
            </a:r>
            <a:r>
              <a:rPr lang="fr-CA" sz="2000" dirty="0"/>
              <a:t>-de-la-colonisation-et-de-la-guerre-</a:t>
            </a:r>
            <a:r>
              <a:rPr lang="fr-CA" sz="2000" dirty="0" err="1"/>
              <a:t>algerie</a:t>
            </a:r>
            <a:endParaRPr lang="fr-CA" sz="2000" dirty="0"/>
          </a:p>
          <a:p>
            <a:pPr algn="just"/>
            <a:endParaRPr lang="fr-FR" sz="2400" dirty="0"/>
          </a:p>
        </p:txBody>
      </p:sp>
    </p:spTree>
    <p:extLst>
      <p:ext uri="{BB962C8B-B14F-4D97-AF65-F5344CB8AC3E}">
        <p14:creationId xmlns:p14="http://schemas.microsoft.com/office/powerpoint/2010/main" val="114159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Hommage à Gisèle Halimi </a:t>
            </a:r>
            <a:endParaRPr lang="fr-CA" sz="2800" dirty="0"/>
          </a:p>
        </p:txBody>
      </p:sp>
      <p:sp>
        <p:nvSpPr>
          <p:cNvPr id="3" name="Segnaposto contenuto 2"/>
          <p:cNvSpPr>
            <a:spLocks noGrp="1"/>
          </p:cNvSpPr>
          <p:nvPr>
            <p:ph idx="1"/>
          </p:nvPr>
        </p:nvSpPr>
        <p:spPr/>
        <p:txBody>
          <a:bodyPr>
            <a:normAutofit/>
          </a:bodyPr>
          <a:lstStyle/>
          <a:p>
            <a:pPr algn="just"/>
            <a:r>
              <a:rPr lang="fr-FR" sz="2400" b="1" dirty="0"/>
              <a:t>Un hommage à Gisèle Halimi sera rendu par Emmanuel </a:t>
            </a:r>
            <a:r>
              <a:rPr lang="fr-FR" sz="2400" b="1" dirty="0" err="1"/>
              <a:t>Macron</a:t>
            </a:r>
            <a:r>
              <a:rPr lang="fr-FR" sz="2400" b="1" dirty="0"/>
              <a:t> à Paris le 8 mars, Journée internationale des droits des femmes</a:t>
            </a:r>
          </a:p>
          <a:p>
            <a:pPr algn="just"/>
            <a:r>
              <a:rPr lang="fr-FR" sz="2400" dirty="0"/>
              <a:t>Le chef de l’Etat dirigera une cérémonie au </a:t>
            </a:r>
            <a:r>
              <a:rPr lang="fr-FR" sz="2400" b="1" dirty="0"/>
              <a:t>Palais de justice </a:t>
            </a:r>
            <a:r>
              <a:rPr lang="fr-FR" sz="2400" dirty="0"/>
              <a:t>de Paris en mémoire de la célèbre avocate, morte en 2020 à l’âge de 93 ans, annonce l’Elysée. </a:t>
            </a:r>
          </a:p>
          <a:p>
            <a:pPr algn="just"/>
            <a:r>
              <a:rPr lang="fr-FR" sz="2400" dirty="0"/>
              <a:t>Emmanuel </a:t>
            </a:r>
            <a:r>
              <a:rPr lang="fr-FR" sz="2400" dirty="0" err="1"/>
              <a:t>Macron</a:t>
            </a:r>
            <a:r>
              <a:rPr lang="fr-FR" sz="2400" dirty="0"/>
              <a:t> prononcera un discours, mercredi 8 mars, dans la salle de la première chambre de la cour d’appel de justice de Paris, plus de deux ans après avoir annoncé une première fois, sans que cela n’aboutisse, la tenue d’un hommage à cette figure du féminisme du XX</a:t>
            </a:r>
            <a:r>
              <a:rPr lang="fr-FR" sz="2400" baseline="30000" dirty="0"/>
              <a:t>e</a:t>
            </a:r>
            <a:r>
              <a:rPr lang="fr-FR" sz="2400" dirty="0"/>
              <a:t> siècle, grande défenseuse du </a:t>
            </a:r>
            <a:r>
              <a:rPr lang="fr-FR" sz="2400" b="1" dirty="0"/>
              <a:t>droit à l’avortement </a:t>
            </a:r>
            <a:r>
              <a:rPr lang="fr-FR" sz="2400" dirty="0"/>
              <a:t>et de la </a:t>
            </a:r>
            <a:r>
              <a:rPr lang="fr-FR" sz="2400" b="1" dirty="0"/>
              <a:t>reconnaissance du viol en tant que crime dans les années 1970. </a:t>
            </a:r>
            <a:r>
              <a:rPr lang="fr-FR" sz="2400" i="1" dirty="0"/>
              <a:t>Le Monde </a:t>
            </a:r>
            <a:r>
              <a:rPr lang="fr-FR" sz="2400" dirty="0"/>
              <a:t>6 avril 2023</a:t>
            </a:r>
          </a:p>
          <a:p>
            <a:pPr algn="just"/>
            <a:endParaRPr lang="fr-FR" sz="2400" dirty="0"/>
          </a:p>
        </p:txBody>
      </p:sp>
    </p:spTree>
    <p:extLst>
      <p:ext uri="{BB962C8B-B14F-4D97-AF65-F5344CB8AC3E}">
        <p14:creationId xmlns:p14="http://schemas.microsoft.com/office/powerpoint/2010/main" val="2605205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un statut juridique ? (vu la dernière fois sur la question de la dénomination)</a:t>
            </a:r>
            <a:endParaRPr lang="it-IT" sz="2800" dirty="0"/>
          </a:p>
        </p:txBody>
      </p:sp>
      <p:sp>
        <p:nvSpPr>
          <p:cNvPr id="3" name="Segnaposto contenuto 2"/>
          <p:cNvSpPr>
            <a:spLocks noGrp="1"/>
          </p:cNvSpPr>
          <p:nvPr>
            <p:ph idx="1"/>
          </p:nvPr>
        </p:nvSpPr>
        <p:spPr/>
        <p:txBody>
          <a:bodyPr>
            <a:normAutofit fontScale="77500" lnSpcReduction="20000"/>
          </a:bodyPr>
          <a:lstStyle/>
          <a:p>
            <a:pPr algn="just"/>
            <a:r>
              <a:rPr lang="fr-FR" sz="2400" dirty="0"/>
              <a:t>Le terme de « réfugié » est un statut juridique, reconnu par 145 Etats ayant ratifié la </a:t>
            </a:r>
            <a:r>
              <a:rPr lang="fr-FR" sz="2400" b="1" dirty="0"/>
              <a:t>Convention de Genève de 1951. </a:t>
            </a:r>
            <a:r>
              <a:rPr lang="fr-FR" sz="2400" dirty="0"/>
              <a:t>Le statut de réfugié ne concerne pas les personnes ayant quitté leur pays pour des raisons économiques.</a:t>
            </a:r>
          </a:p>
          <a:p>
            <a:endParaRPr lang="fr-FR" sz="2400" dirty="0"/>
          </a:p>
          <a:p>
            <a:pPr algn="just"/>
            <a:r>
              <a:rPr lang="fr-FR" sz="2400" dirty="0"/>
              <a:t>A la différence du statut de « réfugié », celui de </a:t>
            </a:r>
            <a:r>
              <a:rPr lang="fr-FR" sz="2400" b="1" dirty="0"/>
              <a:t>« demandeur d’asile </a:t>
            </a:r>
            <a:r>
              <a:rPr lang="fr-FR" sz="2400" dirty="0"/>
              <a:t>» n’a pas de valeur internationale mais </a:t>
            </a:r>
            <a:r>
              <a:rPr lang="fr-FR" sz="2400" b="1" dirty="0"/>
              <a:t>dépend du pays d’accueil. </a:t>
            </a:r>
          </a:p>
          <a:p>
            <a:pPr algn="just"/>
            <a:r>
              <a:rPr lang="fr-FR" sz="2400" dirty="0"/>
              <a:t>Les droits des demandeurs d’asile. Parce qu’il demande l’asile et qu’il n’est pas certain qu’une protection internationale lui sera octroyée, le demandeur d’asile ne bénéficie pas des mêmes droits garantis à un étranger séjournant régulièrement en France ou à un étranger reconnu réfugié ou ayant obtenu le bénéfice de la protection subsidiaire. De même, les droits garantis pendant l’examen de sa demande disparaîtront si le demandeur d’asile est débouté de sa demande. La demande d’asile ne peut se faire qu’une fois arrivé sur le territoire, mais il est possible de demander aux autorités françaises du pays de départ un visa vers la France « au titre de l’asile ». Une fois la demande effectuée sur place, les demandeurs d’asile sont autorisés à rester sur le territoire national, sur une durée de dix mois renouvelable. Si leur demande d’asile est acceptée par l’</a:t>
            </a:r>
            <a:r>
              <a:rPr lang="fr-FR" sz="2400" dirty="0" err="1"/>
              <a:t>Ofpra</a:t>
            </a:r>
            <a:r>
              <a:rPr lang="fr-FR" sz="2400" dirty="0"/>
              <a:t> (Office français de protection des réfugiés et des apatrides), ceux-ci obtiennent le statut de réfugié et une autorisation de séjour valable 10 ans.</a:t>
            </a:r>
          </a:p>
          <a:p>
            <a:pPr algn="just"/>
            <a:r>
              <a:rPr lang="fr-FR" sz="2400" dirty="0"/>
              <a:t>Le migrant : il n’existe </a:t>
            </a:r>
            <a:r>
              <a:rPr lang="fr-FR" sz="2400" b="1" dirty="0"/>
              <a:t>pas de définition juridique </a:t>
            </a:r>
            <a:r>
              <a:rPr lang="fr-FR" sz="2400" dirty="0"/>
              <a:t>reconnue au niveau international.  </a:t>
            </a:r>
            <a:r>
              <a:rPr lang="fr-FR" sz="2400" b="1" dirty="0"/>
              <a:t>Fin 28 février</a:t>
            </a:r>
            <a:endParaRPr lang="it-IT" sz="2400" b="1" dirty="0"/>
          </a:p>
        </p:txBody>
      </p:sp>
    </p:spTree>
    <p:extLst>
      <p:ext uri="{BB962C8B-B14F-4D97-AF65-F5344CB8AC3E}">
        <p14:creationId xmlns:p14="http://schemas.microsoft.com/office/powerpoint/2010/main" val="3126713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Définitions d’Amnesty international : réfugié, demandeur d’asile et migrant</a:t>
            </a:r>
            <a:br>
              <a:rPr lang="fr-FR" sz="2800" dirty="0"/>
            </a:br>
            <a:endParaRPr lang="it-IT" sz="2800" dirty="0"/>
          </a:p>
        </p:txBody>
      </p:sp>
      <p:sp>
        <p:nvSpPr>
          <p:cNvPr id="3" name="Segnaposto contenuto 2"/>
          <p:cNvSpPr>
            <a:spLocks noGrp="1"/>
          </p:cNvSpPr>
          <p:nvPr>
            <p:ph idx="1"/>
          </p:nvPr>
        </p:nvSpPr>
        <p:spPr/>
        <p:txBody>
          <a:bodyPr>
            <a:normAutofit/>
          </a:bodyPr>
          <a:lstStyle/>
          <a:p>
            <a:pPr algn="just"/>
            <a:r>
              <a:rPr lang="fr-FR" sz="2400" dirty="0"/>
              <a:t>Les termes « réfugié », « demandeur d’asile » et « migrant » servent à décrire des </a:t>
            </a:r>
            <a:r>
              <a:rPr lang="fr-FR" sz="2400" b="1" dirty="0"/>
              <a:t>personnes en mouvement, </a:t>
            </a:r>
            <a:r>
              <a:rPr lang="fr-FR" sz="2400" dirty="0"/>
              <a:t>qui ont quitté leur pays et traversé des frontières.</a:t>
            </a:r>
          </a:p>
          <a:p>
            <a:pPr algn="just"/>
            <a:r>
              <a:rPr lang="fr-FR" sz="2400" dirty="0"/>
              <a:t>Les termes « migrant » et « réfugié » sont souvent utilisés l’un pour l’autre, mais il est important de les distinguer car ils présentent une </a:t>
            </a:r>
            <a:r>
              <a:rPr lang="fr-FR" sz="2400" b="1" dirty="0"/>
              <a:t>différence juridique.</a:t>
            </a:r>
          </a:p>
          <a:p>
            <a:pPr algn="just"/>
            <a:r>
              <a:rPr lang="fr-FR" sz="2400" dirty="0"/>
              <a:t>https://www.amnesty.org/fr/what-we-do/refugees-asylum-seekers-and-migrants/</a:t>
            </a:r>
          </a:p>
          <a:p>
            <a:endParaRPr lang="it-IT" sz="2400" dirty="0"/>
          </a:p>
        </p:txBody>
      </p:sp>
    </p:spTree>
    <p:extLst>
      <p:ext uri="{BB962C8B-B14F-4D97-AF65-F5344CB8AC3E}">
        <p14:creationId xmlns:p14="http://schemas.microsoft.com/office/powerpoint/2010/main" val="617671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Qu’est-ce qu’un migrant ?</a:t>
            </a:r>
            <a:br>
              <a:rPr lang="fr-FR" sz="2800" b="1" dirty="0"/>
            </a:br>
            <a:endParaRPr lang="it-IT" sz="2800" dirty="0"/>
          </a:p>
        </p:txBody>
      </p:sp>
      <p:sp>
        <p:nvSpPr>
          <p:cNvPr id="3" name="Segnaposto contenuto 2"/>
          <p:cNvSpPr>
            <a:spLocks noGrp="1"/>
          </p:cNvSpPr>
          <p:nvPr>
            <p:ph idx="1"/>
          </p:nvPr>
        </p:nvSpPr>
        <p:spPr/>
        <p:txBody>
          <a:bodyPr>
            <a:normAutofit/>
          </a:bodyPr>
          <a:lstStyle/>
          <a:p>
            <a:r>
              <a:rPr lang="fr-FR" sz="2400" b="1" dirty="0"/>
              <a:t>Qu’est-ce qu’un migrant ?</a:t>
            </a:r>
          </a:p>
          <a:p>
            <a:pPr algn="just"/>
            <a:r>
              <a:rPr lang="fr-FR" sz="2400" dirty="0"/>
              <a:t>Il n’existe pas de définition juridique reconnue au niveau international. À l’instar de la plupart des organismes et organisations, Amnesty International considère que les migrants sont des personnes qui vivent hors de leur pays d’origine mais ne sont ni des demandeurs d’asile ni des réfugiés.</a:t>
            </a:r>
          </a:p>
          <a:p>
            <a:pPr algn="just"/>
            <a:r>
              <a:rPr lang="fr-FR" sz="2400" dirty="0"/>
              <a:t>Certains migrants quittent leur pays pour travailler, faire des études ou rejoindre des membres de leur famille, par exemple. D’autres y sont incités par la pauvreté, les troubles politiques, la violence de bandes criminelles, </a:t>
            </a:r>
            <a:r>
              <a:rPr lang="fr-FR" sz="2400" b="1" dirty="0"/>
              <a:t>les catastrophes naturelles </a:t>
            </a:r>
            <a:r>
              <a:rPr lang="fr-FR" sz="2400" dirty="0"/>
              <a:t>ou d’autres problèmes graves.</a:t>
            </a:r>
          </a:p>
          <a:p>
            <a:pPr algn="just"/>
            <a:r>
              <a:rPr lang="fr-FR" sz="2400" dirty="0"/>
              <a:t>https://www.amnesty.org/fr/what-we-do/refugees-asylum-seekers-and-migrants/</a:t>
            </a:r>
          </a:p>
          <a:p>
            <a:endParaRPr lang="it-IT" sz="2400" dirty="0"/>
          </a:p>
          <a:p>
            <a:endParaRPr lang="fr-FR" sz="2400" dirty="0"/>
          </a:p>
          <a:p>
            <a:endParaRPr lang="it-IT" sz="2400" dirty="0"/>
          </a:p>
        </p:txBody>
      </p:sp>
    </p:spTree>
    <p:extLst>
      <p:ext uri="{BB962C8B-B14F-4D97-AF65-F5344CB8AC3E}">
        <p14:creationId xmlns:p14="http://schemas.microsoft.com/office/powerpoint/2010/main" val="24132291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Qu’est-ce qu’un migrant ?</a:t>
            </a:r>
            <a:br>
              <a:rPr lang="fr-FR" sz="2800" b="1" dirty="0"/>
            </a:br>
            <a:endParaRPr lang="it-IT" sz="2800" dirty="0"/>
          </a:p>
        </p:txBody>
      </p:sp>
      <p:sp>
        <p:nvSpPr>
          <p:cNvPr id="3" name="Segnaposto contenuto 2"/>
          <p:cNvSpPr>
            <a:spLocks noGrp="1"/>
          </p:cNvSpPr>
          <p:nvPr>
            <p:ph idx="1"/>
          </p:nvPr>
        </p:nvSpPr>
        <p:spPr/>
        <p:txBody>
          <a:bodyPr>
            <a:normAutofit lnSpcReduction="10000"/>
          </a:bodyPr>
          <a:lstStyle/>
          <a:p>
            <a:r>
              <a:rPr lang="fr-FR" sz="2400" b="1" dirty="0"/>
              <a:t>Qu’est-ce qu’un migrant ?</a:t>
            </a:r>
          </a:p>
          <a:p>
            <a:pPr algn="just"/>
            <a:r>
              <a:rPr lang="fr-FR" sz="2400" dirty="0"/>
              <a:t>De nombreuses personnes, bien que ne remplissant pas les critères juridiques qui feraient d’elles des réfugiés, pourraient être en danger si elles rentraient chez elles.</a:t>
            </a:r>
          </a:p>
          <a:p>
            <a:pPr algn="just"/>
            <a:r>
              <a:rPr lang="fr-FR" sz="2400" dirty="0"/>
              <a:t>Il est important de comprendre que, même si des migrants ne fuient pas de persécutions, leurs droits humains doivent malgré tout être protégés et respectés, quel que soit leur statut dans le pays où ils se sont installés. Les gouvernements sont tenus de protéger tous les migrants de la violence raciste et xénophobe, ainsi que de l’exploitation et du travail forcé. Les migrants ne devraient jamais être détenus ni renvoyés de force dans leur pays sans raison légitime.</a:t>
            </a:r>
          </a:p>
          <a:p>
            <a:pPr algn="just"/>
            <a:r>
              <a:rPr lang="fr-FR" sz="2400" dirty="0"/>
              <a:t>https://www.amnesty.org/fr/what-we-do/refugees-asylum-seekers-and-migrants/</a:t>
            </a:r>
          </a:p>
          <a:p>
            <a:endParaRPr lang="it-IT" sz="2400" dirty="0"/>
          </a:p>
          <a:p>
            <a:endParaRPr lang="fr-FR" sz="2400" dirty="0"/>
          </a:p>
          <a:p>
            <a:endParaRPr lang="it-IT" sz="2400" dirty="0"/>
          </a:p>
        </p:txBody>
      </p:sp>
    </p:spTree>
    <p:extLst>
      <p:ext uri="{BB962C8B-B14F-4D97-AF65-F5344CB8AC3E}">
        <p14:creationId xmlns:p14="http://schemas.microsoft.com/office/powerpoint/2010/main" val="3542585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Qu’est-ce qu’un demandeur d’asile ?</a:t>
            </a:r>
            <a:br>
              <a:rPr lang="fr-FR" sz="2800" b="1" dirty="0"/>
            </a:br>
            <a:endParaRPr lang="it-IT" sz="2800" dirty="0"/>
          </a:p>
        </p:txBody>
      </p:sp>
      <p:sp>
        <p:nvSpPr>
          <p:cNvPr id="3" name="Segnaposto contenuto 2"/>
          <p:cNvSpPr>
            <a:spLocks noGrp="1"/>
          </p:cNvSpPr>
          <p:nvPr>
            <p:ph idx="1"/>
          </p:nvPr>
        </p:nvSpPr>
        <p:spPr/>
        <p:txBody>
          <a:bodyPr>
            <a:normAutofit/>
          </a:bodyPr>
          <a:lstStyle/>
          <a:p>
            <a:r>
              <a:rPr lang="fr-FR" sz="2400" b="1" dirty="0"/>
              <a:t>Qu’est-ce qu’un demandeur d’asile ?</a:t>
            </a:r>
          </a:p>
          <a:p>
            <a:pPr algn="just"/>
            <a:r>
              <a:rPr lang="fr-FR" sz="2400" dirty="0"/>
              <a:t>Les demandeurs d’asile sont des personnes qui ont quitté leur pays et demandent à être protégées de persécutions et de graves atteintes aux droits humains commises dans un autre pays mais qui </a:t>
            </a:r>
            <a:r>
              <a:rPr lang="fr-FR" sz="2400" b="1" dirty="0"/>
              <a:t>n’ont pas encore été reconnues légalement comme des réfugiés </a:t>
            </a:r>
            <a:r>
              <a:rPr lang="fr-FR" sz="2400" dirty="0"/>
              <a:t>et </a:t>
            </a:r>
            <a:r>
              <a:rPr lang="fr-FR" sz="2400" b="1" dirty="0"/>
              <a:t>attendent qu’il soit statué sur </a:t>
            </a:r>
            <a:r>
              <a:rPr lang="fr-FR" sz="2400" dirty="0"/>
              <a:t>leur demande d’asile. Le droit d’asile est un droit humain, au titre duquel tout le monde devrait être autorisé à entrer dans un autre pays pour y demander l’asile.</a:t>
            </a:r>
          </a:p>
          <a:p>
            <a:pPr algn="just"/>
            <a:r>
              <a:rPr lang="fr-FR" sz="2400" dirty="0"/>
              <a:t>https://www.amnesty.org/fr/what-we-do/refugees-asylum-seekers-and-migrants/</a:t>
            </a:r>
          </a:p>
          <a:p>
            <a:endParaRPr lang="it-IT" sz="2400" dirty="0"/>
          </a:p>
          <a:p>
            <a:pPr algn="just"/>
            <a:endParaRPr lang="fr-FR" sz="2400" dirty="0"/>
          </a:p>
          <a:p>
            <a:endParaRPr lang="it-IT" sz="2400" dirty="0"/>
          </a:p>
        </p:txBody>
      </p:sp>
    </p:spTree>
    <p:extLst>
      <p:ext uri="{BB962C8B-B14F-4D97-AF65-F5344CB8AC3E}">
        <p14:creationId xmlns:p14="http://schemas.microsoft.com/office/powerpoint/2010/main" val="223364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b="1" dirty="0"/>
              <a:t>Qu’est-ce qu’un réfugié ?</a:t>
            </a:r>
            <a:br>
              <a:rPr lang="fr-FR" sz="2800" b="1" dirty="0"/>
            </a:br>
            <a:endParaRPr lang="it-IT" sz="2800" dirty="0"/>
          </a:p>
        </p:txBody>
      </p:sp>
      <p:sp>
        <p:nvSpPr>
          <p:cNvPr id="3" name="Segnaposto contenuto 2"/>
          <p:cNvSpPr>
            <a:spLocks noGrp="1"/>
          </p:cNvSpPr>
          <p:nvPr>
            <p:ph idx="1"/>
          </p:nvPr>
        </p:nvSpPr>
        <p:spPr/>
        <p:txBody>
          <a:bodyPr>
            <a:normAutofit/>
          </a:bodyPr>
          <a:lstStyle/>
          <a:p>
            <a:r>
              <a:rPr lang="fr-FR" sz="2400" b="1" dirty="0"/>
              <a:t>Qu’est-ce qu’un réfugié ?</a:t>
            </a:r>
          </a:p>
          <a:p>
            <a:pPr algn="just"/>
            <a:r>
              <a:rPr lang="fr-FR" sz="2400" dirty="0"/>
              <a:t>Les réfugiés sont des personnes qui ont fui leur pays car elles risquaient d’y être victimes de graves atteintes à leurs droits humains et de persécutions. Leur vie et leur sécurité étaient menacées, à tel point qu’ils avaient le sentiment de n’avoir d’autre choix que de quitter leur pays et de chercher un endroit où ils ne seraient plus en danger car leur propre État ne pouvait pas ou ne voulait pas les protéger. </a:t>
            </a:r>
            <a:r>
              <a:rPr lang="fr-FR" sz="2400" b="1" dirty="0"/>
              <a:t>Les réfugiés ont droit à une protection internationale.</a:t>
            </a:r>
          </a:p>
          <a:p>
            <a:pPr algn="just"/>
            <a:r>
              <a:rPr lang="fr-FR" sz="2400" dirty="0"/>
              <a:t>https://www.amnesty.org/fr/what-we-do/refugees-asylum-seekers-and-migrants/</a:t>
            </a:r>
          </a:p>
          <a:p>
            <a:endParaRPr lang="it-IT" sz="2400" dirty="0"/>
          </a:p>
          <a:p>
            <a:pPr algn="just"/>
            <a:endParaRPr lang="fr-FR" sz="2400" dirty="0"/>
          </a:p>
          <a:p>
            <a:endParaRPr lang="it-IT" sz="2400" dirty="0"/>
          </a:p>
        </p:txBody>
      </p:sp>
    </p:spTree>
    <p:extLst>
      <p:ext uri="{BB962C8B-B14F-4D97-AF65-F5344CB8AC3E}">
        <p14:creationId xmlns:p14="http://schemas.microsoft.com/office/powerpoint/2010/main" val="40678024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Convention de Genève relative au statut des réfugiés. 1951 </a:t>
            </a:r>
            <a:br>
              <a:rPr lang="fr-FR" sz="2800" dirty="0"/>
            </a:br>
            <a:endParaRPr lang="it-IT" sz="2800" dirty="0"/>
          </a:p>
        </p:txBody>
      </p:sp>
      <p:sp>
        <p:nvSpPr>
          <p:cNvPr id="3" name="Segnaposto contenuto 2"/>
          <p:cNvSpPr>
            <a:spLocks noGrp="1"/>
          </p:cNvSpPr>
          <p:nvPr>
            <p:ph idx="1"/>
          </p:nvPr>
        </p:nvSpPr>
        <p:spPr/>
        <p:txBody>
          <a:bodyPr>
            <a:normAutofit/>
          </a:bodyPr>
          <a:lstStyle/>
          <a:p>
            <a:pPr algn="just"/>
            <a:r>
              <a:rPr lang="fr-FR" sz="2400" dirty="0"/>
              <a:t>La Convention de 1951, dite Convention de Genève, relative au statut des réfugiés </a:t>
            </a:r>
          </a:p>
          <a:p>
            <a:pPr algn="just"/>
            <a:r>
              <a:rPr lang="fr-FR" sz="2400" dirty="0"/>
              <a:t>La Convention constitue jusqu’à ce jour le document international le plus important pour la protection des réfugiés. Elle définit qui est réfugié et quels </a:t>
            </a:r>
            <a:r>
              <a:rPr lang="fr-FR" sz="2400" b="1" dirty="0"/>
              <a:t>droits </a:t>
            </a:r>
            <a:r>
              <a:rPr lang="fr-FR" sz="2400" dirty="0"/>
              <a:t>celui ou celle-ci doit recevoir de la part des États signataires. Elle définit cependant aussi les</a:t>
            </a:r>
            <a:r>
              <a:rPr lang="fr-FR" sz="2400" b="1" dirty="0"/>
              <a:t> obligations </a:t>
            </a:r>
            <a:r>
              <a:rPr lang="fr-FR" sz="2400" dirty="0"/>
              <a:t>dont un réfugié doit s’acquitter à l’égard du pays d’accueil et exclut certains groupes, notamment les criminels de guerre, du statut de réfugié.</a:t>
            </a:r>
          </a:p>
          <a:p>
            <a:pPr algn="just"/>
            <a:r>
              <a:rPr lang="fr-FR" sz="2400" dirty="0"/>
              <a:t>La portée de la Convention est limitée aux personnes devenues des réfugiés par suite d’événements survenus avant le 1 er janvier 1951</a:t>
            </a:r>
          </a:p>
          <a:p>
            <a:pPr algn="just"/>
            <a:r>
              <a:rPr lang="fr-FR" sz="2400" dirty="0"/>
              <a:t>Elle est complétée en 1967 par le Protocole relatif au statut des réfugiés.</a:t>
            </a:r>
          </a:p>
          <a:p>
            <a:pPr algn="just"/>
            <a:endParaRPr lang="fr-FR" sz="2400" dirty="0"/>
          </a:p>
          <a:p>
            <a:pPr algn="just"/>
            <a:endParaRPr lang="it-IT" sz="2400" dirty="0"/>
          </a:p>
        </p:txBody>
      </p:sp>
    </p:spTree>
    <p:extLst>
      <p:ext uri="{BB962C8B-B14F-4D97-AF65-F5344CB8AC3E}">
        <p14:creationId xmlns:p14="http://schemas.microsoft.com/office/powerpoint/2010/main" val="6996449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L'article 1er A2 de la Convention de Genève du 28 juillet 1951</a:t>
            </a:r>
            <a:endParaRPr lang="it-IT" sz="2800" dirty="0"/>
          </a:p>
        </p:txBody>
      </p:sp>
      <p:sp>
        <p:nvSpPr>
          <p:cNvPr id="3" name="Segnaposto contenuto 2"/>
          <p:cNvSpPr>
            <a:spLocks noGrp="1"/>
          </p:cNvSpPr>
          <p:nvPr>
            <p:ph idx="1"/>
          </p:nvPr>
        </p:nvSpPr>
        <p:spPr/>
        <p:txBody>
          <a:bodyPr>
            <a:normAutofit/>
          </a:bodyPr>
          <a:lstStyle/>
          <a:p>
            <a:pPr algn="just"/>
            <a:r>
              <a:rPr lang="fr-FR" sz="2400" dirty="0"/>
              <a:t>Qui, par suite d'événements survenus avant le 1er janvier 1951 et craignant avec raison d'être persécutée du fait de sa </a:t>
            </a:r>
            <a:r>
              <a:rPr lang="fr-FR" sz="2400" b="1" dirty="0"/>
              <a:t>race, de sa religion, de sa nationalité, de son appartenance à un certain groupe social ou de ses opinions politiques</a:t>
            </a:r>
            <a:r>
              <a:rPr lang="fr-FR" sz="2400" dirty="0"/>
              <a:t>, se trouve hors du pays dont elle a la nationalité et qui ne peut ou, du fait de cette crainte, ne veut se réclamer de la protection de ce pays; ou qui, si elle n'a pas de nationalité et se trouve hors du pays dans lequel elle avait sa résidence habituelle à la suite de tels événements, ne peut ou, en raison de ladite crainte, ne veut y retourner.</a:t>
            </a:r>
            <a:endParaRPr lang="it-IT" sz="2400" dirty="0"/>
          </a:p>
        </p:txBody>
      </p:sp>
    </p:spTree>
    <p:extLst>
      <p:ext uri="{BB962C8B-B14F-4D97-AF65-F5344CB8AC3E}">
        <p14:creationId xmlns:p14="http://schemas.microsoft.com/office/powerpoint/2010/main" val="27535823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br>
              <a:rPr lang="fr-FR" sz="2800" b="1" dirty="0"/>
            </a:br>
            <a:r>
              <a:rPr lang="fr-FR" sz="2800" b="1" dirty="0"/>
              <a:t>Protocole de 1967</a:t>
            </a:r>
            <a:br>
              <a:rPr lang="fr-FR" sz="2800" dirty="0"/>
            </a:br>
            <a:endParaRPr lang="it-IT" sz="2800" dirty="0"/>
          </a:p>
        </p:txBody>
      </p:sp>
      <p:sp>
        <p:nvSpPr>
          <p:cNvPr id="3" name="Segnaposto contenuto 2"/>
          <p:cNvSpPr>
            <a:spLocks noGrp="1"/>
          </p:cNvSpPr>
          <p:nvPr>
            <p:ph idx="1"/>
          </p:nvPr>
        </p:nvSpPr>
        <p:spPr/>
        <p:txBody>
          <a:bodyPr>
            <a:normAutofit/>
          </a:bodyPr>
          <a:lstStyle/>
          <a:p>
            <a:endParaRPr lang="fr-FR" sz="2400" dirty="0"/>
          </a:p>
          <a:p>
            <a:pPr algn="just"/>
            <a:r>
              <a:rPr lang="fr-FR" sz="2400" dirty="0"/>
              <a:t>À l’origine, la Convention se limitait à protéger les réfugiés européens immédiatement après la Seconde Guerre Mondiale. Pour tenir compte de l’évolution de la situation des réfugiés dans le monde, le champ d’application de la Convention a été étendu sur les plans temporel et géographique par le Protocole de 1967. Jusqu’à présent, 149 États au total ont signé la Convention et/ou le Protocole de 1967.</a:t>
            </a:r>
          </a:p>
          <a:p>
            <a:endParaRPr lang="it-IT" sz="2400" dirty="0"/>
          </a:p>
        </p:txBody>
      </p:sp>
    </p:spTree>
    <p:extLst>
      <p:ext uri="{BB962C8B-B14F-4D97-AF65-F5344CB8AC3E}">
        <p14:creationId xmlns:p14="http://schemas.microsoft.com/office/powerpoint/2010/main" val="13641469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Droits</a:t>
            </a:r>
            <a:r>
              <a:rPr lang="it-IT" sz="2800" b="1" dirty="0"/>
              <a:t> et </a:t>
            </a:r>
            <a:r>
              <a:rPr lang="it-IT" sz="2800" b="1" dirty="0" err="1"/>
              <a:t>obligations</a:t>
            </a:r>
            <a:r>
              <a:rPr lang="it-IT" sz="2800" b="1" dirty="0"/>
              <a:t> </a:t>
            </a:r>
            <a:r>
              <a:rPr lang="it-IT" sz="2800" b="1" dirty="0" err="1"/>
              <a:t>des</a:t>
            </a:r>
            <a:r>
              <a:rPr lang="it-IT" sz="2800" b="1" dirty="0"/>
              <a:t> </a:t>
            </a:r>
            <a:r>
              <a:rPr lang="it-IT" sz="2800" b="1" dirty="0" err="1"/>
              <a:t>réfugiés</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a:bodyPr>
          <a:lstStyle/>
          <a:p>
            <a:r>
              <a:rPr lang="it-IT" sz="2400" b="1" dirty="0" err="1"/>
              <a:t>Droits</a:t>
            </a:r>
            <a:r>
              <a:rPr lang="it-IT" sz="2400" b="1" dirty="0"/>
              <a:t> et </a:t>
            </a:r>
            <a:r>
              <a:rPr lang="it-IT" sz="2400" b="1" dirty="0" err="1"/>
              <a:t>obligations</a:t>
            </a:r>
            <a:r>
              <a:rPr lang="it-IT" sz="2400" b="1" dirty="0"/>
              <a:t> </a:t>
            </a:r>
            <a:r>
              <a:rPr lang="it-IT" sz="2400" b="1" dirty="0" err="1"/>
              <a:t>des</a:t>
            </a:r>
            <a:r>
              <a:rPr lang="it-IT" sz="2400" b="1" dirty="0"/>
              <a:t> </a:t>
            </a:r>
            <a:r>
              <a:rPr lang="it-IT" sz="2400" b="1" dirty="0" err="1"/>
              <a:t>réfugiés</a:t>
            </a:r>
            <a:r>
              <a:rPr lang="it-IT" sz="2400" b="1" dirty="0"/>
              <a:t> </a:t>
            </a:r>
          </a:p>
          <a:p>
            <a:r>
              <a:rPr lang="it-IT" sz="2400" dirty="0"/>
              <a:t>Si </a:t>
            </a:r>
            <a:r>
              <a:rPr lang="it-IT" sz="2400" dirty="0" err="1"/>
              <a:t>vous</a:t>
            </a:r>
            <a:r>
              <a:rPr lang="it-IT" sz="2400" dirty="0"/>
              <a:t> </a:t>
            </a:r>
            <a:r>
              <a:rPr lang="it-IT" sz="2400" dirty="0" err="1"/>
              <a:t>obtenez</a:t>
            </a:r>
            <a:r>
              <a:rPr lang="it-IT" sz="2400" dirty="0"/>
              <a:t> le </a:t>
            </a:r>
            <a:r>
              <a:rPr lang="it-IT" sz="2400" dirty="0" err="1"/>
              <a:t>statut</a:t>
            </a:r>
            <a:r>
              <a:rPr lang="it-IT" sz="2400" dirty="0"/>
              <a:t> de </a:t>
            </a:r>
            <a:r>
              <a:rPr lang="it-IT" sz="2400" dirty="0" err="1"/>
              <a:t>réfugié</a:t>
            </a:r>
            <a:r>
              <a:rPr lang="it-IT" sz="2400" dirty="0"/>
              <a:t> en France :</a:t>
            </a:r>
          </a:p>
          <a:p>
            <a:pPr algn="just"/>
            <a:r>
              <a:rPr lang="it-IT" sz="2400" b="1" dirty="0" err="1"/>
              <a:t>Vous</a:t>
            </a:r>
            <a:r>
              <a:rPr lang="it-IT" sz="2400" b="1" dirty="0"/>
              <a:t> </a:t>
            </a:r>
            <a:r>
              <a:rPr lang="it-IT" sz="2400" b="1" dirty="0" err="1"/>
              <a:t>devez</a:t>
            </a:r>
            <a:r>
              <a:rPr lang="it-IT" sz="2400" b="1" dirty="0"/>
              <a:t> </a:t>
            </a:r>
            <a:r>
              <a:rPr lang="it-IT" sz="2400" b="1" dirty="0" err="1"/>
              <a:t>respecter</a:t>
            </a:r>
            <a:r>
              <a:rPr lang="it-IT" sz="2400" b="1" dirty="0"/>
              <a:t> le </a:t>
            </a:r>
            <a:r>
              <a:rPr lang="it-IT" sz="2400" b="1" dirty="0" err="1"/>
              <a:t>droit</a:t>
            </a:r>
            <a:r>
              <a:rPr lang="it-IT" sz="2400" b="1" dirty="0"/>
              <a:t> </a:t>
            </a:r>
            <a:r>
              <a:rPr lang="it-IT" sz="2400" b="1" dirty="0" err="1"/>
              <a:t>français</a:t>
            </a:r>
            <a:r>
              <a:rPr lang="it-IT" sz="2400" dirty="0"/>
              <a:t>. Si </a:t>
            </a:r>
            <a:r>
              <a:rPr lang="it-IT" sz="2400" dirty="0" err="1"/>
              <a:t>vous</a:t>
            </a:r>
            <a:r>
              <a:rPr lang="it-IT" sz="2400" dirty="0"/>
              <a:t> </a:t>
            </a:r>
            <a:r>
              <a:rPr lang="it-IT" sz="2400" dirty="0" err="1"/>
              <a:t>commettez</a:t>
            </a:r>
            <a:r>
              <a:rPr lang="it-IT" sz="2400" dirty="0"/>
              <a:t> </a:t>
            </a:r>
            <a:r>
              <a:rPr lang="it-IT" sz="2400" dirty="0" err="1"/>
              <a:t>des</a:t>
            </a:r>
            <a:r>
              <a:rPr lang="it-IT" sz="2400" dirty="0"/>
              <a:t> </a:t>
            </a:r>
            <a:r>
              <a:rPr lang="it-IT" sz="2400" dirty="0" err="1"/>
              <a:t>actes</a:t>
            </a:r>
            <a:r>
              <a:rPr lang="it-IT" sz="2400" dirty="0"/>
              <a:t> </a:t>
            </a:r>
            <a:r>
              <a:rPr lang="it-IT" sz="2400" dirty="0" err="1"/>
              <a:t>criminels</a:t>
            </a:r>
            <a:r>
              <a:rPr lang="it-IT" sz="2400" dirty="0"/>
              <a:t>, </a:t>
            </a:r>
            <a:r>
              <a:rPr lang="it-IT" sz="2400" dirty="0" err="1"/>
              <a:t>vous</a:t>
            </a:r>
            <a:r>
              <a:rPr lang="it-IT" sz="2400" dirty="0"/>
              <a:t> </a:t>
            </a:r>
            <a:r>
              <a:rPr lang="it-IT" sz="2400" dirty="0" err="1"/>
              <a:t>risquez</a:t>
            </a:r>
            <a:r>
              <a:rPr lang="it-IT" sz="2400" dirty="0"/>
              <a:t> de </a:t>
            </a:r>
            <a:r>
              <a:rPr lang="it-IT" sz="2400" dirty="0" err="1"/>
              <a:t>perdre</a:t>
            </a:r>
            <a:r>
              <a:rPr lang="it-IT" sz="2400" dirty="0"/>
              <a:t> </a:t>
            </a:r>
            <a:r>
              <a:rPr lang="it-IT" sz="2400" dirty="0" err="1"/>
              <a:t>votre</a:t>
            </a:r>
            <a:r>
              <a:rPr lang="it-IT" sz="2400" dirty="0"/>
              <a:t> </a:t>
            </a:r>
            <a:r>
              <a:rPr lang="it-IT" sz="2400" dirty="0" err="1"/>
              <a:t>statut</a:t>
            </a:r>
            <a:r>
              <a:rPr lang="it-IT" sz="2400" dirty="0"/>
              <a:t> de </a:t>
            </a:r>
            <a:r>
              <a:rPr lang="it-IT" sz="2400" dirty="0" err="1"/>
              <a:t>réfugié</a:t>
            </a:r>
            <a:r>
              <a:rPr lang="it-IT" sz="2400" dirty="0"/>
              <a:t>.</a:t>
            </a:r>
          </a:p>
          <a:p>
            <a:pPr algn="just"/>
            <a:r>
              <a:rPr lang="it-IT" sz="2400" dirty="0" err="1"/>
              <a:t>Vous</a:t>
            </a:r>
            <a:r>
              <a:rPr lang="it-IT" sz="2400" dirty="0"/>
              <a:t> </a:t>
            </a:r>
            <a:r>
              <a:rPr lang="it-IT" sz="2400" dirty="0" err="1"/>
              <a:t>avez</a:t>
            </a:r>
            <a:r>
              <a:rPr lang="it-IT" sz="2400" dirty="0"/>
              <a:t> le </a:t>
            </a:r>
            <a:r>
              <a:rPr lang="it-IT" sz="2400" dirty="0" err="1"/>
              <a:t>droit</a:t>
            </a:r>
            <a:r>
              <a:rPr lang="it-IT" sz="2400" dirty="0"/>
              <a:t> de </a:t>
            </a:r>
            <a:r>
              <a:rPr lang="it-IT" sz="2400" dirty="0" err="1"/>
              <a:t>séjourner</a:t>
            </a:r>
            <a:r>
              <a:rPr lang="it-IT" sz="2400" dirty="0"/>
              <a:t> en France pendant une </a:t>
            </a:r>
            <a:r>
              <a:rPr lang="it-IT" sz="2400" dirty="0" err="1"/>
              <a:t>période</a:t>
            </a:r>
            <a:r>
              <a:rPr lang="it-IT" sz="2400" dirty="0"/>
              <a:t> de dix </a:t>
            </a:r>
            <a:r>
              <a:rPr lang="it-IT" sz="2400" dirty="0" err="1"/>
              <a:t>ans</a:t>
            </a:r>
            <a:r>
              <a:rPr lang="it-IT" sz="2400" dirty="0"/>
              <a:t>. </a:t>
            </a:r>
            <a:r>
              <a:rPr lang="it-IT" sz="2400" b="1" dirty="0" err="1"/>
              <a:t>Après</a:t>
            </a:r>
            <a:r>
              <a:rPr lang="it-IT" sz="2400" b="1" dirty="0"/>
              <a:t> dix </a:t>
            </a:r>
            <a:r>
              <a:rPr lang="it-IT" sz="2400" b="1" dirty="0" err="1"/>
              <a:t>ans</a:t>
            </a:r>
            <a:r>
              <a:rPr lang="it-IT" sz="2400" dirty="0"/>
              <a:t>, </a:t>
            </a:r>
            <a:r>
              <a:rPr lang="it-IT" sz="2400" dirty="0" err="1"/>
              <a:t>vous</a:t>
            </a:r>
            <a:r>
              <a:rPr lang="it-IT" sz="2400" dirty="0"/>
              <a:t> </a:t>
            </a:r>
            <a:r>
              <a:rPr lang="it-IT" sz="2400" dirty="0" err="1"/>
              <a:t>aurez</a:t>
            </a:r>
            <a:r>
              <a:rPr lang="it-IT" sz="2400" dirty="0"/>
              <a:t> </a:t>
            </a:r>
            <a:r>
              <a:rPr lang="it-IT" sz="2400" dirty="0" err="1"/>
              <a:t>droit</a:t>
            </a:r>
            <a:r>
              <a:rPr lang="it-IT" sz="2400" dirty="0"/>
              <a:t> à la </a:t>
            </a:r>
            <a:r>
              <a:rPr lang="it-IT" sz="2400" dirty="0" err="1"/>
              <a:t>résidence</a:t>
            </a:r>
            <a:r>
              <a:rPr lang="it-IT" sz="2400" dirty="0"/>
              <a:t> permanente.</a:t>
            </a:r>
          </a:p>
          <a:p>
            <a:pPr algn="just"/>
            <a:r>
              <a:rPr lang="it-IT" sz="2400" dirty="0" err="1"/>
              <a:t>Vous</a:t>
            </a:r>
            <a:r>
              <a:rPr lang="it-IT" sz="2400" dirty="0"/>
              <a:t> </a:t>
            </a:r>
            <a:r>
              <a:rPr lang="it-IT" sz="2400" dirty="0" err="1"/>
              <a:t>avez</a:t>
            </a:r>
            <a:r>
              <a:rPr lang="it-IT" sz="2400" dirty="0"/>
              <a:t> </a:t>
            </a:r>
            <a:r>
              <a:rPr lang="it-IT" sz="2400" dirty="0" err="1"/>
              <a:t>droit</a:t>
            </a:r>
            <a:r>
              <a:rPr lang="it-IT" sz="2400" dirty="0"/>
              <a:t> à un </a:t>
            </a:r>
            <a:r>
              <a:rPr lang="it-IT" sz="2400" dirty="0" err="1"/>
              <a:t>titre</a:t>
            </a:r>
            <a:r>
              <a:rPr lang="it-IT" sz="2400" dirty="0"/>
              <a:t> de </a:t>
            </a:r>
            <a:r>
              <a:rPr lang="it-IT" sz="2400" dirty="0" err="1"/>
              <a:t>voyage</a:t>
            </a:r>
            <a:r>
              <a:rPr lang="it-IT" sz="2400" dirty="0"/>
              <a:t> </a:t>
            </a:r>
            <a:r>
              <a:rPr lang="it-IT" sz="2400" dirty="0" err="1"/>
              <a:t>valable</a:t>
            </a:r>
            <a:r>
              <a:rPr lang="it-IT" sz="2400" dirty="0"/>
              <a:t> pour </a:t>
            </a:r>
            <a:r>
              <a:rPr lang="it-IT" sz="2400" dirty="0" err="1"/>
              <a:t>tous</a:t>
            </a:r>
            <a:r>
              <a:rPr lang="it-IT" sz="2400" dirty="0"/>
              <a:t> </a:t>
            </a:r>
            <a:r>
              <a:rPr lang="it-IT" sz="2400" dirty="0" err="1"/>
              <a:t>les</a:t>
            </a:r>
            <a:r>
              <a:rPr lang="it-IT" sz="2400" dirty="0"/>
              <a:t> </a:t>
            </a:r>
            <a:r>
              <a:rPr lang="it-IT" sz="2400" dirty="0" err="1"/>
              <a:t>pays</a:t>
            </a:r>
            <a:r>
              <a:rPr lang="it-IT" sz="2400" dirty="0"/>
              <a:t>, </a:t>
            </a:r>
            <a:r>
              <a:rPr lang="it-IT" sz="2400" dirty="0" err="1"/>
              <a:t>sauf</a:t>
            </a:r>
            <a:r>
              <a:rPr lang="it-IT" sz="2400" dirty="0"/>
              <a:t> </a:t>
            </a:r>
            <a:r>
              <a:rPr lang="it-IT" sz="2400" dirty="0" err="1"/>
              <a:t>celui</a:t>
            </a:r>
            <a:r>
              <a:rPr lang="it-IT" sz="2400" dirty="0"/>
              <a:t> de </a:t>
            </a:r>
            <a:r>
              <a:rPr lang="it-IT" sz="2400" dirty="0" err="1"/>
              <a:t>votre</a:t>
            </a:r>
            <a:r>
              <a:rPr lang="it-IT" sz="2400" dirty="0"/>
              <a:t> </a:t>
            </a:r>
            <a:r>
              <a:rPr lang="it-IT" sz="2400" dirty="0" err="1"/>
              <a:t>nationalité</a:t>
            </a:r>
            <a:r>
              <a:rPr lang="it-IT" sz="2400" dirty="0"/>
              <a:t> </a:t>
            </a:r>
            <a:r>
              <a:rPr lang="it-IT" sz="2400" dirty="0" err="1"/>
              <a:t>ou</a:t>
            </a:r>
            <a:r>
              <a:rPr lang="it-IT" sz="2400" dirty="0"/>
              <a:t> de </a:t>
            </a:r>
            <a:r>
              <a:rPr lang="it-IT" sz="2400" dirty="0" err="1"/>
              <a:t>résidence</a:t>
            </a:r>
            <a:r>
              <a:rPr lang="it-IT" sz="2400" dirty="0"/>
              <a:t> </a:t>
            </a:r>
            <a:r>
              <a:rPr lang="it-IT" sz="2400" dirty="0" err="1"/>
              <a:t>habituelle</a:t>
            </a:r>
            <a:r>
              <a:rPr lang="it-IT" sz="2400" dirty="0"/>
              <a:t>.</a:t>
            </a:r>
          </a:p>
          <a:p>
            <a:r>
              <a:rPr lang="it-IT" sz="2400" dirty="0" err="1"/>
              <a:t>https</a:t>
            </a:r>
            <a:r>
              <a:rPr lang="it-IT" sz="2400" dirty="0"/>
              <a:t>://</a:t>
            </a:r>
            <a:r>
              <a:rPr lang="it-IT" sz="2400" dirty="0" err="1"/>
              <a:t>help.unhcr.org</a:t>
            </a:r>
            <a:r>
              <a:rPr lang="it-IT" sz="2400" dirty="0"/>
              <a:t>/</a:t>
            </a:r>
            <a:r>
              <a:rPr lang="it-IT" sz="2400" dirty="0" err="1"/>
              <a:t>france</a:t>
            </a:r>
            <a:r>
              <a:rPr lang="it-IT" sz="2400" dirty="0"/>
              <a:t>/</a:t>
            </a:r>
            <a:r>
              <a:rPr lang="it-IT" sz="2400" dirty="0" err="1"/>
              <a:t>droits</a:t>
            </a:r>
            <a:r>
              <a:rPr lang="it-IT" sz="2400" dirty="0"/>
              <a:t>-et-</a:t>
            </a:r>
            <a:r>
              <a:rPr lang="it-IT" sz="2400" dirty="0" err="1"/>
              <a:t>obligations</a:t>
            </a:r>
            <a:r>
              <a:rPr lang="it-IT" sz="2400" dirty="0"/>
              <a:t>/</a:t>
            </a:r>
          </a:p>
          <a:p>
            <a:endParaRPr lang="fr-CA" sz="2400" dirty="0"/>
          </a:p>
          <a:p>
            <a:endParaRPr lang="fr-CA" sz="2400" dirty="0"/>
          </a:p>
        </p:txBody>
      </p:sp>
    </p:spTree>
    <p:extLst>
      <p:ext uri="{BB962C8B-B14F-4D97-AF65-F5344CB8AC3E}">
        <p14:creationId xmlns:p14="http://schemas.microsoft.com/office/powerpoint/2010/main" val="472113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Gisèle Halimi </a:t>
            </a:r>
            <a:endParaRPr lang="fr-CA" sz="2800" dirty="0"/>
          </a:p>
        </p:txBody>
      </p:sp>
      <p:sp>
        <p:nvSpPr>
          <p:cNvPr id="3" name="Segnaposto contenuto 2"/>
          <p:cNvSpPr>
            <a:spLocks noGrp="1"/>
          </p:cNvSpPr>
          <p:nvPr>
            <p:ph idx="1"/>
          </p:nvPr>
        </p:nvSpPr>
        <p:spPr/>
        <p:txBody>
          <a:bodyPr>
            <a:normAutofit/>
          </a:bodyPr>
          <a:lstStyle/>
          <a:p>
            <a:pPr algn="just"/>
            <a:r>
              <a:rPr lang="fr-FR" sz="2400" dirty="0"/>
              <a:t>Avocate, femme politique et écrivaine, Gisèle Halimi a fait de sa vie un combat pour les droits des femmes, marqué par un procès retentissant en 1972. Elle défend alors, devant le tribunal correctionnel de Bobigny [connu comme le procès de Bobigny], en région parisienne, Marie-Claire Chevalier, mineure accusée d’avoir eu recours à un avortement après avoir été victime d’un viol. L’avocate obtient la relaxe de la jeune femme et parvient à mobiliser l’opinion, ouvrant la voie à la dépénalisation de l’avortement, au début de 1975. Elue députée en 1981, elle poursuit le combat à l’Assemblée, cette fois-ci pour le remboursement de l’interruption volontaire de grossesse, finalement voté en 1982. </a:t>
            </a:r>
            <a:r>
              <a:rPr lang="fr-FR" sz="2400" i="1" dirty="0"/>
              <a:t>Le Monde </a:t>
            </a:r>
            <a:r>
              <a:rPr lang="fr-FR" sz="2400" dirty="0"/>
              <a:t>6 avril 2023</a:t>
            </a:r>
          </a:p>
          <a:p>
            <a:pPr algn="just"/>
            <a:endParaRPr lang="fr-CA" sz="2400" dirty="0"/>
          </a:p>
        </p:txBody>
      </p:sp>
    </p:spTree>
    <p:extLst>
      <p:ext uri="{BB962C8B-B14F-4D97-AF65-F5344CB8AC3E}">
        <p14:creationId xmlns:p14="http://schemas.microsoft.com/office/powerpoint/2010/main" val="17714289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Droits</a:t>
            </a:r>
            <a:r>
              <a:rPr lang="it-IT" sz="2800" b="1" dirty="0"/>
              <a:t> et </a:t>
            </a:r>
            <a:r>
              <a:rPr lang="it-IT" sz="2800" b="1" dirty="0" err="1"/>
              <a:t>obligations</a:t>
            </a:r>
            <a:r>
              <a:rPr lang="it-IT" sz="2800" b="1" dirty="0"/>
              <a:t> </a:t>
            </a:r>
            <a:r>
              <a:rPr lang="it-IT" sz="2800" b="1" dirty="0" err="1"/>
              <a:t>des</a:t>
            </a:r>
            <a:r>
              <a:rPr lang="it-IT" sz="2800" b="1" dirty="0"/>
              <a:t> </a:t>
            </a:r>
            <a:r>
              <a:rPr lang="it-IT" sz="2800" b="1" dirty="0" err="1"/>
              <a:t>réfugiés</a:t>
            </a:r>
            <a:r>
              <a:rPr lang="it-IT" sz="2800" b="1" dirty="0"/>
              <a:t> </a:t>
            </a:r>
            <a:br>
              <a:rPr lang="it-IT" sz="2800" b="1" dirty="0"/>
            </a:br>
            <a:endParaRPr lang="fr-CA" sz="2800" dirty="0"/>
          </a:p>
        </p:txBody>
      </p:sp>
      <p:sp>
        <p:nvSpPr>
          <p:cNvPr id="3" name="Segnaposto contenuto 2"/>
          <p:cNvSpPr>
            <a:spLocks noGrp="1"/>
          </p:cNvSpPr>
          <p:nvPr>
            <p:ph idx="1"/>
          </p:nvPr>
        </p:nvSpPr>
        <p:spPr/>
        <p:txBody>
          <a:bodyPr>
            <a:normAutofit lnSpcReduction="10000"/>
          </a:bodyPr>
          <a:lstStyle/>
          <a:p>
            <a:pPr algn="just"/>
            <a:r>
              <a:rPr lang="it-IT" sz="2400" dirty="0" err="1"/>
              <a:t>Vous</a:t>
            </a:r>
            <a:r>
              <a:rPr lang="it-IT" sz="2400" dirty="0"/>
              <a:t> </a:t>
            </a:r>
            <a:r>
              <a:rPr lang="it-IT" sz="2400" dirty="0" err="1"/>
              <a:t>êtes</a:t>
            </a:r>
            <a:r>
              <a:rPr lang="it-IT" sz="2400" dirty="0"/>
              <a:t> </a:t>
            </a:r>
            <a:r>
              <a:rPr lang="it-IT" sz="2400" dirty="0" err="1"/>
              <a:t>autorisé</a:t>
            </a:r>
            <a:r>
              <a:rPr lang="it-IT" sz="2400" dirty="0"/>
              <a:t> à </a:t>
            </a:r>
            <a:r>
              <a:rPr lang="it-IT" sz="2400" dirty="0" err="1"/>
              <a:t>voyager</a:t>
            </a:r>
            <a:r>
              <a:rPr lang="it-IT" sz="2400" dirty="0"/>
              <a:t> à l’</a:t>
            </a:r>
            <a:r>
              <a:rPr lang="it-IT" sz="2400" dirty="0" err="1"/>
              <a:t>étranger</a:t>
            </a:r>
            <a:r>
              <a:rPr lang="it-IT" sz="2400" dirty="0"/>
              <a:t> </a:t>
            </a:r>
            <a:r>
              <a:rPr lang="it-IT" sz="2400" dirty="0" err="1"/>
              <a:t>avec</a:t>
            </a:r>
            <a:r>
              <a:rPr lang="it-IT" sz="2400" dirty="0"/>
              <a:t> le </a:t>
            </a:r>
            <a:r>
              <a:rPr lang="it-IT" sz="2400" dirty="0" err="1"/>
              <a:t>document</a:t>
            </a:r>
            <a:r>
              <a:rPr lang="it-IT" sz="2400" dirty="0"/>
              <a:t> de </a:t>
            </a:r>
            <a:r>
              <a:rPr lang="it-IT" sz="2400" dirty="0" err="1"/>
              <a:t>voyage</a:t>
            </a:r>
            <a:r>
              <a:rPr lang="it-IT" sz="2400" dirty="0"/>
              <a:t> </a:t>
            </a:r>
            <a:r>
              <a:rPr lang="it-IT" sz="2400" dirty="0" err="1"/>
              <a:t>fourni</a:t>
            </a:r>
            <a:r>
              <a:rPr lang="it-IT" sz="2400" dirty="0"/>
              <a:t> </a:t>
            </a:r>
            <a:r>
              <a:rPr lang="it-IT" sz="2400" dirty="0" err="1"/>
              <a:t>aux</a:t>
            </a:r>
            <a:r>
              <a:rPr lang="it-IT" sz="2400" dirty="0"/>
              <a:t> </a:t>
            </a:r>
            <a:r>
              <a:rPr lang="it-IT" sz="2400" dirty="0" err="1"/>
              <a:t>réfugiés</a:t>
            </a:r>
            <a:r>
              <a:rPr lang="it-IT" sz="2400" dirty="0"/>
              <a:t> </a:t>
            </a:r>
            <a:r>
              <a:rPr lang="it-IT" sz="2400" dirty="0" err="1"/>
              <a:t>reconnus</a:t>
            </a:r>
            <a:r>
              <a:rPr lang="it-IT" sz="2400" dirty="0"/>
              <a:t> mais </a:t>
            </a:r>
            <a:r>
              <a:rPr lang="it-IT" sz="2400" dirty="0" err="1"/>
              <a:t>vous</a:t>
            </a:r>
            <a:r>
              <a:rPr lang="it-IT" sz="2400" dirty="0"/>
              <a:t> n’</a:t>
            </a:r>
            <a:r>
              <a:rPr lang="it-IT" sz="2400" dirty="0" err="1"/>
              <a:t>êtes</a:t>
            </a:r>
            <a:r>
              <a:rPr lang="it-IT" sz="2400" dirty="0"/>
              <a:t> </a:t>
            </a:r>
            <a:r>
              <a:rPr lang="it-IT" sz="2400" dirty="0" err="1"/>
              <a:t>pas</a:t>
            </a:r>
            <a:r>
              <a:rPr lang="it-IT" sz="2400" dirty="0"/>
              <a:t> </a:t>
            </a:r>
            <a:r>
              <a:rPr lang="it-IT" sz="2400" dirty="0" err="1"/>
              <a:t>autorisé</a:t>
            </a:r>
            <a:r>
              <a:rPr lang="it-IT" sz="2400" dirty="0"/>
              <a:t> à </a:t>
            </a:r>
            <a:r>
              <a:rPr lang="it-IT" sz="2400" dirty="0" err="1"/>
              <a:t>retourner</a:t>
            </a:r>
            <a:r>
              <a:rPr lang="it-IT" sz="2400" dirty="0"/>
              <a:t> </a:t>
            </a:r>
            <a:r>
              <a:rPr lang="it-IT" sz="2400" dirty="0" err="1"/>
              <a:t>dans</a:t>
            </a:r>
            <a:r>
              <a:rPr lang="it-IT" sz="2400" dirty="0"/>
              <a:t> </a:t>
            </a:r>
            <a:r>
              <a:rPr lang="it-IT" sz="2400" dirty="0" err="1"/>
              <a:t>votre</a:t>
            </a:r>
            <a:r>
              <a:rPr lang="it-IT" sz="2400" dirty="0"/>
              <a:t> </a:t>
            </a:r>
            <a:r>
              <a:rPr lang="it-IT" sz="2400" dirty="0" err="1"/>
              <a:t>pays</a:t>
            </a:r>
            <a:r>
              <a:rPr lang="it-IT" sz="2400" dirty="0"/>
              <a:t> d’origine, </a:t>
            </a:r>
            <a:r>
              <a:rPr lang="it-IT" sz="2400" dirty="0" err="1"/>
              <a:t>sauf</a:t>
            </a:r>
            <a:r>
              <a:rPr lang="it-IT" sz="2400" dirty="0"/>
              <a:t> </a:t>
            </a:r>
            <a:r>
              <a:rPr lang="it-IT" sz="2400" dirty="0" err="1"/>
              <a:t>dans</a:t>
            </a:r>
            <a:r>
              <a:rPr lang="it-IT" sz="2400" dirty="0"/>
              <a:t> </a:t>
            </a:r>
            <a:r>
              <a:rPr lang="it-IT" sz="2400" dirty="0" err="1"/>
              <a:t>certains</a:t>
            </a:r>
            <a:r>
              <a:rPr lang="it-IT" sz="2400" dirty="0"/>
              <a:t> </a:t>
            </a:r>
            <a:r>
              <a:rPr lang="it-IT" sz="2400" dirty="0" err="1"/>
              <a:t>cas</a:t>
            </a:r>
            <a:r>
              <a:rPr lang="it-IT" sz="2400" dirty="0"/>
              <a:t> de </a:t>
            </a:r>
            <a:r>
              <a:rPr lang="it-IT" sz="2400" dirty="0" err="1"/>
              <a:t>nécessité</a:t>
            </a:r>
            <a:r>
              <a:rPr lang="it-IT" sz="2400" dirty="0"/>
              <a:t> </a:t>
            </a:r>
            <a:r>
              <a:rPr lang="it-IT" sz="2400" dirty="0" err="1"/>
              <a:t>impérieuse</a:t>
            </a:r>
            <a:r>
              <a:rPr lang="it-IT" sz="2400" dirty="0"/>
              <a:t>. Pour cela, </a:t>
            </a:r>
            <a:r>
              <a:rPr lang="it-IT" sz="2400" dirty="0" err="1"/>
              <a:t>vous</a:t>
            </a:r>
            <a:r>
              <a:rPr lang="it-IT" sz="2400" dirty="0"/>
              <a:t> </a:t>
            </a:r>
            <a:r>
              <a:rPr lang="it-IT" sz="2400" dirty="0" err="1"/>
              <a:t>devez</a:t>
            </a:r>
            <a:r>
              <a:rPr lang="it-IT" sz="2400" dirty="0"/>
              <a:t> </a:t>
            </a:r>
            <a:r>
              <a:rPr lang="it-IT" sz="2400" dirty="0" err="1"/>
              <a:t>solliciter</a:t>
            </a:r>
            <a:r>
              <a:rPr lang="it-IT" sz="2400" dirty="0"/>
              <a:t> un </a:t>
            </a:r>
            <a:r>
              <a:rPr lang="it-IT" sz="2400" dirty="0" err="1"/>
              <a:t>sauf-conduit</a:t>
            </a:r>
            <a:r>
              <a:rPr lang="it-IT" sz="2400" dirty="0"/>
              <a:t> </a:t>
            </a:r>
            <a:r>
              <a:rPr lang="it-IT" sz="2400" dirty="0" err="1"/>
              <a:t>auprès</a:t>
            </a:r>
            <a:r>
              <a:rPr lang="it-IT" sz="2400" dirty="0"/>
              <a:t> de la </a:t>
            </a:r>
            <a:r>
              <a:rPr lang="it-IT" sz="2400" dirty="0" err="1"/>
              <a:t>préfecture</a:t>
            </a:r>
            <a:r>
              <a:rPr lang="it-IT" sz="2400" dirty="0"/>
              <a:t> de </a:t>
            </a:r>
            <a:r>
              <a:rPr lang="it-IT" sz="2400" dirty="0" err="1"/>
              <a:t>votre</a:t>
            </a:r>
            <a:r>
              <a:rPr lang="it-IT" sz="2400" dirty="0"/>
              <a:t> </a:t>
            </a:r>
            <a:r>
              <a:rPr lang="it-IT" sz="2400" dirty="0" err="1"/>
              <a:t>lieu</a:t>
            </a:r>
            <a:r>
              <a:rPr lang="it-IT" sz="2400" dirty="0"/>
              <a:t> de </a:t>
            </a:r>
            <a:r>
              <a:rPr lang="it-IT" sz="2400" dirty="0" err="1"/>
              <a:t>résidence</a:t>
            </a:r>
            <a:r>
              <a:rPr lang="it-IT" sz="2400" dirty="0"/>
              <a:t>. </a:t>
            </a:r>
            <a:r>
              <a:rPr lang="it-IT" sz="2400" dirty="0" err="1"/>
              <a:t>Vous</a:t>
            </a:r>
            <a:r>
              <a:rPr lang="it-IT" sz="2400" dirty="0"/>
              <a:t> </a:t>
            </a:r>
            <a:r>
              <a:rPr lang="it-IT" sz="2400" dirty="0" err="1"/>
              <a:t>trouverez</a:t>
            </a:r>
            <a:r>
              <a:rPr lang="it-IT" sz="2400" dirty="0"/>
              <a:t> plus d’information </a:t>
            </a:r>
            <a:r>
              <a:rPr lang="it-IT" sz="2400" dirty="0">
                <a:hlinkClick r:id="rId2"/>
              </a:rPr>
              <a:t>ici</a:t>
            </a:r>
            <a:r>
              <a:rPr lang="it-IT" sz="2400" dirty="0"/>
              <a:t>.</a:t>
            </a:r>
          </a:p>
          <a:p>
            <a:r>
              <a:rPr lang="it-IT" sz="2400" dirty="0" err="1"/>
              <a:t>Vous</a:t>
            </a:r>
            <a:r>
              <a:rPr lang="it-IT" sz="2400" dirty="0"/>
              <a:t> </a:t>
            </a:r>
            <a:r>
              <a:rPr lang="it-IT" sz="2400" dirty="0" err="1"/>
              <a:t>avez</a:t>
            </a:r>
            <a:r>
              <a:rPr lang="it-IT" sz="2400" dirty="0"/>
              <a:t> </a:t>
            </a:r>
            <a:r>
              <a:rPr lang="it-IT" sz="2400" dirty="0" err="1"/>
              <a:t>droit</a:t>
            </a:r>
            <a:r>
              <a:rPr lang="it-IT" sz="2400" dirty="0"/>
              <a:t> </a:t>
            </a:r>
            <a:r>
              <a:rPr lang="it-IT" sz="2400" dirty="0" err="1"/>
              <a:t>aux</a:t>
            </a:r>
            <a:r>
              <a:rPr lang="it-IT" sz="2400" dirty="0"/>
              <a:t> </a:t>
            </a:r>
            <a:r>
              <a:rPr lang="it-IT" sz="2400" b="1" dirty="0" err="1"/>
              <a:t>mêmes</a:t>
            </a:r>
            <a:r>
              <a:rPr lang="it-IT" sz="2400" b="1" dirty="0"/>
              <a:t> </a:t>
            </a:r>
            <a:r>
              <a:rPr lang="it-IT" sz="2400" b="1" dirty="0" err="1"/>
              <a:t>prestations</a:t>
            </a:r>
            <a:r>
              <a:rPr lang="it-IT" sz="2400" b="1" dirty="0"/>
              <a:t> de </a:t>
            </a:r>
            <a:r>
              <a:rPr lang="it-IT" sz="2400" b="1" dirty="0" err="1"/>
              <a:t>sécurité</a:t>
            </a:r>
            <a:r>
              <a:rPr lang="it-IT" sz="2400" b="1" dirty="0"/>
              <a:t> sociale </a:t>
            </a:r>
            <a:r>
              <a:rPr lang="it-IT" sz="2400" b="1" dirty="0" err="1"/>
              <a:t>que</a:t>
            </a:r>
            <a:r>
              <a:rPr lang="it-IT" sz="2400" b="1" dirty="0"/>
              <a:t> </a:t>
            </a:r>
            <a:r>
              <a:rPr lang="it-IT" sz="2400" dirty="0" err="1"/>
              <a:t>les</a:t>
            </a:r>
            <a:r>
              <a:rPr lang="it-IT" sz="2400" dirty="0"/>
              <a:t> </a:t>
            </a:r>
            <a:r>
              <a:rPr lang="it-IT" sz="2400" dirty="0" err="1"/>
              <a:t>ressortissants</a:t>
            </a:r>
            <a:r>
              <a:rPr lang="it-IT" sz="2400" dirty="0"/>
              <a:t> </a:t>
            </a:r>
            <a:r>
              <a:rPr lang="it-IT" sz="2400" dirty="0" err="1"/>
              <a:t>français</a:t>
            </a:r>
            <a:r>
              <a:rPr lang="it-IT" sz="2400" dirty="0"/>
              <a:t>.</a:t>
            </a:r>
          </a:p>
          <a:p>
            <a:r>
              <a:rPr lang="it-IT" sz="2400" dirty="0" err="1"/>
              <a:t>Vous</a:t>
            </a:r>
            <a:r>
              <a:rPr lang="it-IT" sz="2400" dirty="0"/>
              <a:t> </a:t>
            </a:r>
            <a:r>
              <a:rPr lang="it-IT" sz="2400" dirty="0" err="1"/>
              <a:t>avez</a:t>
            </a:r>
            <a:r>
              <a:rPr lang="it-IT" sz="2400" dirty="0"/>
              <a:t> le </a:t>
            </a:r>
            <a:r>
              <a:rPr lang="it-IT" sz="2400" b="1" dirty="0" err="1"/>
              <a:t>droit</a:t>
            </a:r>
            <a:r>
              <a:rPr lang="it-IT" sz="2400" b="1" dirty="0"/>
              <a:t> de </a:t>
            </a:r>
            <a:r>
              <a:rPr lang="it-IT" sz="2400" b="1" dirty="0" err="1"/>
              <a:t>travailler</a:t>
            </a:r>
            <a:r>
              <a:rPr lang="it-IT" sz="2400" b="1" dirty="0"/>
              <a:t> en France.</a:t>
            </a:r>
          </a:p>
          <a:p>
            <a:r>
              <a:rPr lang="it-IT" sz="2400" dirty="0" err="1"/>
              <a:t>Vous</a:t>
            </a:r>
            <a:r>
              <a:rPr lang="it-IT" sz="2400" dirty="0"/>
              <a:t> </a:t>
            </a:r>
            <a:r>
              <a:rPr lang="it-IT" sz="2400" dirty="0" err="1"/>
              <a:t>avez</a:t>
            </a:r>
            <a:r>
              <a:rPr lang="it-IT" sz="2400" dirty="0"/>
              <a:t> </a:t>
            </a:r>
            <a:r>
              <a:rPr lang="it-IT" sz="2400" dirty="0" err="1"/>
              <a:t>droit</a:t>
            </a:r>
            <a:r>
              <a:rPr lang="it-IT" sz="2400" dirty="0"/>
              <a:t> à </a:t>
            </a:r>
            <a:r>
              <a:rPr lang="it-IT" sz="2400" b="1" dirty="0"/>
              <a:t>la réunification familiale.</a:t>
            </a:r>
          </a:p>
          <a:p>
            <a:r>
              <a:rPr lang="it-IT" sz="2400" dirty="0" err="1"/>
              <a:t>Vous</a:t>
            </a:r>
            <a:r>
              <a:rPr lang="it-IT" sz="2400" dirty="0"/>
              <a:t> </a:t>
            </a:r>
            <a:r>
              <a:rPr lang="it-IT" sz="2400" dirty="0" err="1"/>
              <a:t>avez</a:t>
            </a:r>
            <a:r>
              <a:rPr lang="it-IT" sz="2400" dirty="0"/>
              <a:t> la </a:t>
            </a:r>
            <a:r>
              <a:rPr lang="it-IT" sz="2400" dirty="0" err="1"/>
              <a:t>possibilité</a:t>
            </a:r>
            <a:r>
              <a:rPr lang="it-IT" sz="2400" dirty="0"/>
              <a:t> d’</a:t>
            </a:r>
            <a:r>
              <a:rPr lang="it-IT" sz="2400" dirty="0" err="1"/>
              <a:t>obtenir</a:t>
            </a:r>
            <a:r>
              <a:rPr lang="it-IT" sz="2400" dirty="0"/>
              <a:t> la </a:t>
            </a:r>
            <a:r>
              <a:rPr lang="it-IT" sz="2400" dirty="0" err="1"/>
              <a:t>nationalité</a:t>
            </a:r>
            <a:r>
              <a:rPr lang="it-IT" sz="2400" dirty="0"/>
              <a:t> </a:t>
            </a:r>
            <a:r>
              <a:rPr lang="it-IT" sz="2400" dirty="0" err="1"/>
              <a:t>française</a:t>
            </a:r>
            <a:r>
              <a:rPr lang="it-IT" sz="2400" dirty="0"/>
              <a:t> à </a:t>
            </a:r>
            <a:r>
              <a:rPr lang="it-IT" sz="2400" dirty="0" err="1"/>
              <a:t>travers</a:t>
            </a:r>
            <a:r>
              <a:rPr lang="it-IT" sz="2400" dirty="0"/>
              <a:t> la naturalisation.</a:t>
            </a:r>
          </a:p>
          <a:p>
            <a:r>
              <a:rPr lang="it-IT" sz="2400" dirty="0" err="1"/>
              <a:t>https</a:t>
            </a:r>
            <a:r>
              <a:rPr lang="it-IT" sz="2400" dirty="0"/>
              <a:t>://</a:t>
            </a:r>
            <a:r>
              <a:rPr lang="it-IT" sz="2400" dirty="0" err="1"/>
              <a:t>help.unhcr.org</a:t>
            </a:r>
            <a:r>
              <a:rPr lang="it-IT" sz="2400" dirty="0"/>
              <a:t>/</a:t>
            </a:r>
            <a:r>
              <a:rPr lang="it-IT" sz="2400" dirty="0" err="1"/>
              <a:t>france</a:t>
            </a:r>
            <a:r>
              <a:rPr lang="it-IT" sz="2400" dirty="0"/>
              <a:t>/</a:t>
            </a:r>
            <a:r>
              <a:rPr lang="it-IT" sz="2400" dirty="0" err="1"/>
              <a:t>droits</a:t>
            </a:r>
            <a:r>
              <a:rPr lang="it-IT" sz="2400" dirty="0"/>
              <a:t>-et-</a:t>
            </a:r>
            <a:r>
              <a:rPr lang="it-IT" sz="2400" dirty="0" err="1"/>
              <a:t>obligations</a:t>
            </a:r>
            <a:r>
              <a:rPr lang="it-IT" sz="2400" dirty="0"/>
              <a:t>/</a:t>
            </a:r>
          </a:p>
          <a:p>
            <a:endParaRPr lang="fr-CA" sz="2400" dirty="0"/>
          </a:p>
          <a:p>
            <a:endParaRPr lang="fr-CA" sz="2400" dirty="0"/>
          </a:p>
        </p:txBody>
      </p:sp>
    </p:spTree>
    <p:extLst>
      <p:ext uri="{BB962C8B-B14F-4D97-AF65-F5344CB8AC3E}">
        <p14:creationId xmlns:p14="http://schemas.microsoft.com/office/powerpoint/2010/main" val="15106950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Droit d’asile européen ? </a:t>
            </a:r>
          </a:p>
        </p:txBody>
      </p:sp>
      <p:sp>
        <p:nvSpPr>
          <p:cNvPr id="3" name="Segnaposto contenuto 2"/>
          <p:cNvSpPr>
            <a:spLocks noGrp="1"/>
          </p:cNvSpPr>
          <p:nvPr>
            <p:ph idx="1"/>
          </p:nvPr>
        </p:nvSpPr>
        <p:spPr/>
        <p:txBody>
          <a:bodyPr>
            <a:normAutofit lnSpcReduction="10000"/>
          </a:bodyPr>
          <a:lstStyle/>
          <a:p>
            <a:pPr algn="just"/>
            <a:endParaRPr lang="it-IT" sz="2400" dirty="0"/>
          </a:p>
          <a:p>
            <a:pPr algn="just"/>
            <a:r>
              <a:rPr lang="it-IT" sz="2400" dirty="0" err="1"/>
              <a:t>Après</a:t>
            </a:r>
            <a:r>
              <a:rPr lang="it-IT" sz="2400" dirty="0"/>
              <a:t> ce </a:t>
            </a:r>
            <a:r>
              <a:rPr lang="it-IT" sz="2400" dirty="0" err="1"/>
              <a:t>nouveau</a:t>
            </a:r>
            <a:r>
              <a:rPr lang="it-IT" sz="2400" dirty="0"/>
              <a:t> </a:t>
            </a:r>
            <a:r>
              <a:rPr lang="it-IT" sz="2400" dirty="0" err="1"/>
              <a:t>naufrage</a:t>
            </a:r>
            <a:r>
              <a:rPr lang="it-IT" sz="2400" dirty="0"/>
              <a:t>, Ursula Von </a:t>
            </a:r>
            <a:r>
              <a:rPr lang="it-IT" sz="2400" dirty="0" err="1"/>
              <a:t>der</a:t>
            </a:r>
            <a:r>
              <a:rPr lang="it-IT" sz="2400" dirty="0"/>
              <a:t> </a:t>
            </a:r>
            <a:r>
              <a:rPr lang="it-IT" sz="2400" dirty="0" err="1"/>
              <a:t>Leyen</a:t>
            </a:r>
            <a:r>
              <a:rPr lang="it-IT" sz="2400" dirty="0"/>
              <a:t>, la </a:t>
            </a:r>
            <a:r>
              <a:rPr lang="it-IT" sz="2400" dirty="0" err="1"/>
              <a:t>présidente</a:t>
            </a:r>
            <a:r>
              <a:rPr lang="it-IT" sz="2400" dirty="0"/>
              <a:t> de la </a:t>
            </a:r>
            <a:r>
              <a:rPr lang="it-IT" sz="2400" dirty="0" err="1"/>
              <a:t>Commission</a:t>
            </a:r>
            <a:r>
              <a:rPr lang="it-IT" sz="2400" dirty="0"/>
              <a:t> </a:t>
            </a:r>
            <a:r>
              <a:rPr lang="it-IT" sz="2400" dirty="0" err="1"/>
              <a:t>européenne</a:t>
            </a:r>
            <a:r>
              <a:rPr lang="it-IT" sz="2400" dirty="0"/>
              <a:t>, a </a:t>
            </a:r>
            <a:r>
              <a:rPr lang="it-IT" sz="2400" dirty="0" err="1"/>
              <a:t>annoncé</a:t>
            </a:r>
            <a:r>
              <a:rPr lang="it-IT" sz="2400" dirty="0"/>
              <a:t> </a:t>
            </a:r>
            <a:r>
              <a:rPr lang="it-IT" sz="2400" dirty="0" err="1"/>
              <a:t>qu’elle</a:t>
            </a:r>
            <a:r>
              <a:rPr lang="it-IT" sz="2400" dirty="0"/>
              <a:t> </a:t>
            </a:r>
            <a:r>
              <a:rPr lang="it-IT" sz="2400" dirty="0" err="1"/>
              <a:t>souhaitait</a:t>
            </a:r>
            <a:r>
              <a:rPr lang="it-IT" sz="2400" dirty="0"/>
              <a:t> une </a:t>
            </a:r>
            <a:r>
              <a:rPr lang="it-IT" sz="2400" b="1" dirty="0" err="1"/>
              <a:t>réforme</a:t>
            </a:r>
            <a:r>
              <a:rPr lang="it-IT" sz="2400" b="1" dirty="0"/>
              <a:t> </a:t>
            </a:r>
            <a:r>
              <a:rPr lang="it-IT" sz="2400" b="1" dirty="0" err="1"/>
              <a:t>européenne</a:t>
            </a:r>
            <a:r>
              <a:rPr lang="it-IT" sz="2400" b="1" dirty="0"/>
              <a:t> </a:t>
            </a:r>
            <a:r>
              <a:rPr lang="it-IT" sz="2400" b="1" dirty="0" err="1"/>
              <a:t>du</a:t>
            </a:r>
            <a:r>
              <a:rPr lang="it-IT" sz="2400" b="1" dirty="0"/>
              <a:t> </a:t>
            </a:r>
            <a:r>
              <a:rPr lang="it-IT" sz="2400" b="1" dirty="0" err="1"/>
              <a:t>droit</a:t>
            </a:r>
            <a:r>
              <a:rPr lang="it-IT" sz="2400" b="1" dirty="0"/>
              <a:t> d’</a:t>
            </a:r>
            <a:r>
              <a:rPr lang="it-IT" sz="2400" b="1" dirty="0" err="1"/>
              <a:t>asile</a:t>
            </a:r>
            <a:r>
              <a:rPr lang="it-IT" sz="2400" dirty="0"/>
              <a:t>. </a:t>
            </a:r>
            <a:r>
              <a:rPr lang="it-IT" sz="2400" i="1" dirty="0"/>
              <a:t>Le </a:t>
            </a:r>
            <a:r>
              <a:rPr lang="it-IT" sz="2400" i="1" dirty="0" err="1"/>
              <a:t>Parisien</a:t>
            </a:r>
            <a:r>
              <a:rPr lang="it-IT" sz="2400" i="1" dirty="0"/>
              <a:t> </a:t>
            </a:r>
            <a:r>
              <a:rPr lang="it-IT" sz="2400" dirty="0"/>
              <a:t>25 </a:t>
            </a:r>
            <a:r>
              <a:rPr lang="it-IT" sz="2400" dirty="0" err="1"/>
              <a:t>fév</a:t>
            </a:r>
            <a:r>
              <a:rPr lang="it-IT" sz="2400" dirty="0"/>
              <a:t> 2023</a:t>
            </a:r>
          </a:p>
          <a:p>
            <a:pPr algn="just"/>
            <a:endParaRPr lang="it-IT" sz="2400" dirty="0"/>
          </a:p>
          <a:p>
            <a:pPr algn="just"/>
            <a:r>
              <a:rPr lang="it-IT" sz="2400" dirty="0"/>
              <a:t>Suite à la </a:t>
            </a:r>
            <a:r>
              <a:rPr lang="it-IT" sz="2400" dirty="0" err="1"/>
              <a:t>crise</a:t>
            </a:r>
            <a:r>
              <a:rPr lang="it-IT" sz="2400" dirty="0"/>
              <a:t> </a:t>
            </a:r>
            <a:r>
              <a:rPr lang="it-IT" sz="2400" dirty="0" err="1"/>
              <a:t>des</a:t>
            </a:r>
            <a:r>
              <a:rPr lang="it-IT" sz="2400" dirty="0"/>
              <a:t> </a:t>
            </a:r>
            <a:r>
              <a:rPr lang="it-IT" sz="2400" dirty="0" err="1"/>
              <a:t>réfugiés</a:t>
            </a:r>
            <a:r>
              <a:rPr lang="it-IT" sz="2400" dirty="0"/>
              <a:t> de 2015, la </a:t>
            </a:r>
            <a:r>
              <a:rPr lang="it-IT" sz="2400" dirty="0" err="1"/>
              <a:t>Commission</a:t>
            </a:r>
            <a:r>
              <a:rPr lang="it-IT" sz="2400" dirty="0"/>
              <a:t> a </a:t>
            </a:r>
            <a:r>
              <a:rPr lang="it-IT" sz="2400" dirty="0" err="1"/>
              <a:t>présenté</a:t>
            </a:r>
            <a:r>
              <a:rPr lang="it-IT" sz="2400" dirty="0"/>
              <a:t> </a:t>
            </a:r>
            <a:r>
              <a:rPr lang="it-IT" sz="2400" dirty="0" err="1"/>
              <a:t>des</a:t>
            </a:r>
            <a:r>
              <a:rPr lang="it-IT" sz="2400" dirty="0"/>
              <a:t> </a:t>
            </a:r>
            <a:r>
              <a:rPr lang="it-IT" sz="2400" dirty="0" err="1"/>
              <a:t>propositions</a:t>
            </a:r>
            <a:r>
              <a:rPr lang="it-IT" sz="2400" dirty="0"/>
              <a:t> pour </a:t>
            </a:r>
            <a:r>
              <a:rPr lang="it-IT" sz="2400" dirty="0" err="1"/>
              <a:t>réformer</a:t>
            </a:r>
            <a:r>
              <a:rPr lang="it-IT" sz="2400" dirty="0"/>
              <a:t> le </a:t>
            </a:r>
            <a:r>
              <a:rPr lang="it-IT" sz="2400" dirty="0" err="1"/>
              <a:t>régime</a:t>
            </a:r>
            <a:r>
              <a:rPr lang="it-IT" sz="2400" dirty="0"/>
              <a:t> d’</a:t>
            </a:r>
            <a:r>
              <a:rPr lang="it-IT" sz="2400" dirty="0" err="1"/>
              <a:t>asile</a:t>
            </a:r>
            <a:r>
              <a:rPr lang="it-IT" sz="2400" dirty="0"/>
              <a:t> </a:t>
            </a:r>
            <a:r>
              <a:rPr lang="it-IT" sz="2400" dirty="0" err="1"/>
              <a:t>européen</a:t>
            </a:r>
            <a:r>
              <a:rPr lang="it-IT" sz="2400" dirty="0"/>
              <a:t> </a:t>
            </a:r>
            <a:r>
              <a:rPr lang="it-IT" sz="2400" dirty="0" err="1"/>
              <a:t>commun</a:t>
            </a:r>
            <a:r>
              <a:rPr lang="it-IT" sz="2400" dirty="0"/>
              <a:t> en 2016, y </a:t>
            </a:r>
            <a:r>
              <a:rPr lang="it-IT" sz="2400" dirty="0" err="1"/>
              <a:t>compris</a:t>
            </a:r>
            <a:r>
              <a:rPr lang="it-IT" sz="2400" dirty="0"/>
              <a:t> une </a:t>
            </a:r>
            <a:r>
              <a:rPr lang="it-IT" sz="2400" dirty="0" err="1"/>
              <a:t>réforme</a:t>
            </a:r>
            <a:r>
              <a:rPr lang="it-IT" sz="2400" dirty="0"/>
              <a:t> </a:t>
            </a:r>
            <a:r>
              <a:rPr lang="it-IT" sz="2400" dirty="0" err="1"/>
              <a:t>du</a:t>
            </a:r>
            <a:r>
              <a:rPr lang="it-IT" sz="2400" dirty="0"/>
              <a:t> </a:t>
            </a:r>
            <a:r>
              <a:rPr lang="it-IT" sz="2400" b="1" dirty="0" err="1"/>
              <a:t>système</a:t>
            </a:r>
            <a:r>
              <a:rPr lang="it-IT" sz="2400" b="1" dirty="0"/>
              <a:t> de </a:t>
            </a:r>
            <a:r>
              <a:rPr lang="it-IT" sz="2400" b="1" dirty="0" err="1"/>
              <a:t>Dublin</a:t>
            </a:r>
            <a:r>
              <a:rPr lang="it-IT" sz="2400" b="1" dirty="0"/>
              <a:t> </a:t>
            </a:r>
            <a:r>
              <a:rPr lang="it-IT" sz="2400" dirty="0" err="1"/>
              <a:t>afin</a:t>
            </a:r>
            <a:r>
              <a:rPr lang="it-IT" sz="2400" dirty="0"/>
              <a:t> de </a:t>
            </a:r>
            <a:r>
              <a:rPr lang="it-IT" sz="2400" dirty="0" err="1"/>
              <a:t>mieux</a:t>
            </a:r>
            <a:r>
              <a:rPr lang="it-IT" sz="2400" dirty="0"/>
              <a:t> </a:t>
            </a:r>
            <a:r>
              <a:rPr lang="it-IT" sz="2400" dirty="0" err="1"/>
              <a:t>répartir</a:t>
            </a:r>
            <a:r>
              <a:rPr lang="it-IT" sz="2400" dirty="0"/>
              <a:t> </a:t>
            </a:r>
            <a:r>
              <a:rPr lang="it-IT" sz="2400" dirty="0" err="1"/>
              <a:t>les</a:t>
            </a:r>
            <a:r>
              <a:rPr lang="it-IT" sz="2400" dirty="0"/>
              <a:t> </a:t>
            </a:r>
            <a:r>
              <a:rPr lang="it-IT" sz="2400" dirty="0" err="1"/>
              <a:t>demandeurs</a:t>
            </a:r>
            <a:r>
              <a:rPr lang="it-IT" sz="2400" dirty="0"/>
              <a:t> d’</a:t>
            </a:r>
            <a:r>
              <a:rPr lang="it-IT" sz="2400" dirty="0" err="1"/>
              <a:t>asile</a:t>
            </a:r>
            <a:r>
              <a:rPr lang="it-IT" sz="2400" dirty="0"/>
              <a:t> </a:t>
            </a:r>
            <a:r>
              <a:rPr lang="it-IT" sz="2400" dirty="0" err="1"/>
              <a:t>parmi</a:t>
            </a:r>
            <a:r>
              <a:rPr lang="it-IT" sz="2400" dirty="0"/>
              <a:t> </a:t>
            </a:r>
            <a:r>
              <a:rPr lang="it-IT" sz="2400" dirty="0" err="1"/>
              <a:t>les</a:t>
            </a:r>
            <a:r>
              <a:rPr lang="it-IT" sz="2400" dirty="0"/>
              <a:t> </a:t>
            </a:r>
            <a:r>
              <a:rPr lang="it-IT" sz="2400" dirty="0" err="1"/>
              <a:t>pays</a:t>
            </a:r>
            <a:r>
              <a:rPr lang="it-IT" sz="2400" dirty="0"/>
              <a:t> de l’UE. </a:t>
            </a:r>
            <a:r>
              <a:rPr lang="it-IT" sz="2400" dirty="0" err="1"/>
              <a:t>Les</a:t>
            </a:r>
            <a:r>
              <a:rPr lang="it-IT" sz="2400" dirty="0"/>
              <a:t> </a:t>
            </a:r>
            <a:r>
              <a:rPr lang="it-IT" sz="2400" dirty="0" err="1"/>
              <a:t>États</a:t>
            </a:r>
            <a:r>
              <a:rPr lang="it-IT" sz="2400" dirty="0"/>
              <a:t> </a:t>
            </a:r>
            <a:r>
              <a:rPr lang="it-IT" sz="2400" dirty="0" err="1"/>
              <a:t>membres</a:t>
            </a:r>
            <a:r>
              <a:rPr lang="it-IT" sz="2400" dirty="0"/>
              <a:t> ne </a:t>
            </a:r>
            <a:r>
              <a:rPr lang="it-IT" sz="2400" dirty="0" err="1"/>
              <a:t>sont</a:t>
            </a:r>
            <a:r>
              <a:rPr lang="it-IT" sz="2400" dirty="0"/>
              <a:t> </a:t>
            </a:r>
            <a:r>
              <a:rPr lang="it-IT" sz="2400" dirty="0" err="1"/>
              <a:t>toutefois</a:t>
            </a:r>
            <a:r>
              <a:rPr lang="it-IT" sz="2400" dirty="0"/>
              <a:t> </a:t>
            </a:r>
            <a:r>
              <a:rPr lang="it-IT" sz="2400" dirty="0" err="1"/>
              <a:t>pas</a:t>
            </a:r>
            <a:r>
              <a:rPr lang="it-IT" sz="2400" dirty="0"/>
              <a:t> </a:t>
            </a:r>
            <a:r>
              <a:rPr lang="it-IT" sz="2400" dirty="0" err="1"/>
              <a:t>parvenus</a:t>
            </a:r>
            <a:r>
              <a:rPr lang="it-IT" sz="2400" dirty="0"/>
              <a:t> à un </a:t>
            </a:r>
            <a:r>
              <a:rPr lang="it-IT" sz="2400" dirty="0" err="1"/>
              <a:t>accord</a:t>
            </a:r>
            <a:r>
              <a:rPr lang="it-IT" sz="2400" dirty="0"/>
              <a:t> </a:t>
            </a:r>
            <a:r>
              <a:rPr lang="it-IT" sz="2400" dirty="0" err="1"/>
              <a:t>sur</a:t>
            </a:r>
            <a:r>
              <a:rPr lang="it-IT" sz="2400" dirty="0"/>
              <a:t> </a:t>
            </a:r>
            <a:r>
              <a:rPr lang="it-IT" sz="2400" dirty="0" err="1"/>
              <a:t>les</a:t>
            </a:r>
            <a:r>
              <a:rPr lang="it-IT" sz="2400" dirty="0"/>
              <a:t> </a:t>
            </a:r>
            <a:r>
              <a:rPr lang="it-IT" sz="2400" dirty="0" err="1"/>
              <a:t>propositions</a:t>
            </a:r>
            <a:r>
              <a:rPr lang="it-IT" sz="2400" dirty="0"/>
              <a:t> </a:t>
            </a:r>
            <a:r>
              <a:rPr lang="it-IT" sz="2400" dirty="0" err="1"/>
              <a:t>sur</a:t>
            </a:r>
            <a:r>
              <a:rPr lang="it-IT" sz="2400" dirty="0"/>
              <a:t> le </a:t>
            </a:r>
            <a:r>
              <a:rPr lang="it-IT" sz="2400" dirty="0" err="1"/>
              <a:t>partage</a:t>
            </a:r>
            <a:r>
              <a:rPr lang="it-IT" sz="2400" dirty="0"/>
              <a:t> </a:t>
            </a:r>
            <a:r>
              <a:rPr lang="it-IT" sz="2400" dirty="0" err="1"/>
              <a:t>des</a:t>
            </a:r>
            <a:r>
              <a:rPr lang="it-IT" sz="2400" dirty="0"/>
              <a:t> </a:t>
            </a:r>
            <a:r>
              <a:rPr lang="it-IT" sz="2400" dirty="0" err="1"/>
              <a:t>responsabilités</a:t>
            </a:r>
            <a:r>
              <a:rPr lang="it-IT" sz="2400" dirty="0"/>
              <a:t>.</a:t>
            </a:r>
            <a:endParaRPr lang="it-IT" sz="2400" b="1" dirty="0"/>
          </a:p>
          <a:p>
            <a:pPr algn="just"/>
            <a:r>
              <a:rPr lang="it-IT" sz="2000" dirty="0">
                <a:hlinkClick r:id="rId2"/>
              </a:rPr>
              <a:t>https://www.europarl.europa.eu/news/fr/headlines/priorities/immigration/20170629STO78629/les-reponses-de-l-union-europeenne-face-au-defi-migratoire</a:t>
            </a:r>
            <a:r>
              <a:rPr lang="it-IT" sz="2000" dirty="0"/>
              <a:t>, </a:t>
            </a:r>
            <a:r>
              <a:rPr lang="it-IT" sz="2000" dirty="0" err="1"/>
              <a:t>consulté</a:t>
            </a:r>
            <a:r>
              <a:rPr lang="it-IT" sz="2000" dirty="0"/>
              <a:t> le 26 </a:t>
            </a:r>
            <a:r>
              <a:rPr lang="it-IT" sz="2000" dirty="0" err="1"/>
              <a:t>février</a:t>
            </a:r>
            <a:r>
              <a:rPr lang="it-IT" sz="2000" dirty="0"/>
              <a:t> 2023</a:t>
            </a:r>
            <a:endParaRPr lang="fr-CA" sz="2000" dirty="0"/>
          </a:p>
          <a:p>
            <a:pPr algn="just"/>
            <a:endParaRPr lang="it-IT" sz="2000" dirty="0"/>
          </a:p>
          <a:p>
            <a:endParaRPr lang="fr-CA" sz="2400" dirty="0"/>
          </a:p>
        </p:txBody>
      </p:sp>
    </p:spTree>
    <p:extLst>
      <p:ext uri="{BB962C8B-B14F-4D97-AF65-F5344CB8AC3E}">
        <p14:creationId xmlns:p14="http://schemas.microsoft.com/office/powerpoint/2010/main" val="6231707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Régime d’asile européen commun (RAEC)</a:t>
            </a:r>
          </a:p>
        </p:txBody>
      </p:sp>
      <p:sp>
        <p:nvSpPr>
          <p:cNvPr id="3" name="Segnaposto contenuto 2"/>
          <p:cNvSpPr>
            <a:spLocks noGrp="1"/>
          </p:cNvSpPr>
          <p:nvPr>
            <p:ph idx="1"/>
          </p:nvPr>
        </p:nvSpPr>
        <p:spPr/>
        <p:txBody>
          <a:bodyPr>
            <a:normAutofit fontScale="92500"/>
          </a:bodyPr>
          <a:lstStyle/>
          <a:p>
            <a:pPr algn="just"/>
            <a:r>
              <a:rPr lang="fr-CA" sz="2400" dirty="0"/>
              <a:t>Le droit d’asile est consacré à l’article 18 de la charte des droits fondamentaux de l’Union européenne (Art 18 : Le droit d'asile est garanti dans le </a:t>
            </a:r>
            <a:r>
              <a:rPr lang="fr-CA" sz="2400" b="1" dirty="0"/>
              <a:t>respect des règles de la convention de Genève du 28 juillet 1951 et du protocole du 31 janvier 1967 </a:t>
            </a:r>
            <a:r>
              <a:rPr lang="fr-CA" sz="2400" dirty="0"/>
              <a:t>relatifs au statut des réfugiés et conformément au traité sur l'Union européenne et au traité sur le fonctionnement de l'Union européenne (ci-après dénommés "les traités »). L’article 19, quant à lui, interdit les expulsions collectives et dispose que nul ne peut être éloigné, expulsé ou extradé vers un État où il existe un risque sérieux qu’il soit soumis à la peine de mort, à la torture ou à d’autres peines ou traitements inhumains ou dégradants.</a:t>
            </a:r>
          </a:p>
          <a:p>
            <a:r>
              <a:rPr lang="fr-CA" sz="2400" dirty="0"/>
              <a:t>Les États membres de l’Union ont convenu </a:t>
            </a:r>
            <a:r>
              <a:rPr lang="fr-CA" sz="2400" b="1" dirty="0"/>
              <a:t>d’une politique commune en matière d’asile, </a:t>
            </a:r>
            <a:r>
              <a:rPr lang="fr-CA" sz="2400" dirty="0"/>
              <a:t>y compris en ce qui concerne la protection subsidiaire ou temporaire.</a:t>
            </a:r>
          </a:p>
          <a:p>
            <a:pPr algn="just"/>
            <a:r>
              <a:rPr lang="fr-CA" sz="2400" dirty="0"/>
              <a:t>Les procédures d’octroi de l’asile doivent être équitables et efficaces dans toute l’Union. Ce principe constitue la base du régime d’asile européen commun (RAEC).</a:t>
            </a:r>
          </a:p>
          <a:p>
            <a:endParaRPr lang="fr-CA" sz="2400" dirty="0"/>
          </a:p>
        </p:txBody>
      </p:sp>
    </p:spTree>
    <p:extLst>
      <p:ext uri="{BB962C8B-B14F-4D97-AF65-F5344CB8AC3E}">
        <p14:creationId xmlns:p14="http://schemas.microsoft.com/office/powerpoint/2010/main" val="42588228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RAEC </a:t>
            </a:r>
          </a:p>
        </p:txBody>
      </p:sp>
      <p:sp>
        <p:nvSpPr>
          <p:cNvPr id="3" name="Segnaposto contenuto 2"/>
          <p:cNvSpPr>
            <a:spLocks noGrp="1"/>
          </p:cNvSpPr>
          <p:nvPr>
            <p:ph idx="1"/>
          </p:nvPr>
        </p:nvSpPr>
        <p:spPr/>
        <p:txBody>
          <a:bodyPr>
            <a:normAutofit fontScale="85000" lnSpcReduction="20000"/>
          </a:bodyPr>
          <a:lstStyle/>
          <a:p>
            <a:pPr algn="just"/>
            <a:r>
              <a:rPr lang="fr-CA" sz="2400" dirty="0"/>
              <a:t>Le RAEC se compose de plusieurs textes de loi qui couvrent tous les aspects de la procédure d’asile:</a:t>
            </a:r>
          </a:p>
          <a:p>
            <a:pPr algn="just"/>
            <a:r>
              <a:rPr lang="fr-CA" sz="2400" b="1" dirty="0"/>
              <a:t>le règlement de Dublin, qui permet de déterminer quel pays est responsable d’une demande d’asile donnée; </a:t>
            </a:r>
            <a:r>
              <a:rPr lang="fr-CA" sz="2400" dirty="0"/>
              <a:t>(Règlement (UE) n ° 604/2013 du Parlement européen et du Conseil du 26 juin 2013 établissant les critères et mécanismes de détermination de l’État membre responsable de l’examen d’une demande de protection internationale introduite dans l’un des États membres par un ressortissant de pays tiers ou un apatride)</a:t>
            </a:r>
          </a:p>
          <a:p>
            <a:pPr algn="just"/>
            <a:r>
              <a:rPr lang="fr-CA" sz="2400" dirty="0"/>
              <a:t>une directive sur les procédures d’asile, qui établit des normes communes pour des procédures d’asile équitables et efficaces;</a:t>
            </a:r>
          </a:p>
          <a:p>
            <a:pPr algn="just"/>
            <a:r>
              <a:rPr lang="fr-CA" sz="2400" dirty="0"/>
              <a:t>une directive sur les conditions d’accueil, qui établit des normes communes minimum pour les conditions de vie des demandeurs d’asile afin que ceux-ci aient accès à </a:t>
            </a:r>
            <a:r>
              <a:rPr lang="fr-CA" sz="2400" b="1" dirty="0"/>
              <a:t>l’hébergement, à la nourriture, à l’emploi et aux soins de santé;</a:t>
            </a:r>
          </a:p>
          <a:p>
            <a:pPr algn="just"/>
            <a:r>
              <a:rPr lang="fr-CA" sz="2400" dirty="0"/>
              <a:t>une directive relative aux conditions à remplir pour pouvoir bénéficier du statut de réfugié ou de celui conféré par la protection subsidiaire, qui prévoit un ensemble de droits pour les bénéficiaires (permis de séjour, documents de voyage, accès à l’emploi et à l’éducation, à la protection sociale et aux soins de santé). </a:t>
            </a:r>
            <a:r>
              <a:rPr lang="fr-CA" sz="2400" b="1" dirty="0"/>
              <a:t>Fin 7 mars</a:t>
            </a:r>
          </a:p>
          <a:p>
            <a:pPr algn="just"/>
            <a:endParaRPr lang="fr-CA" sz="2400" dirty="0"/>
          </a:p>
        </p:txBody>
      </p:sp>
    </p:spTree>
    <p:extLst>
      <p:ext uri="{BB962C8B-B14F-4D97-AF65-F5344CB8AC3E}">
        <p14:creationId xmlns:p14="http://schemas.microsoft.com/office/powerpoint/2010/main" val="22923861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Langue et culture</a:t>
            </a:r>
            <a:br>
              <a:rPr lang="fr-CA" sz="2800" dirty="0"/>
            </a:br>
            <a:r>
              <a:rPr lang="fr-CA" sz="2800" dirty="0"/>
              <a:t>Les couleurs</a:t>
            </a:r>
          </a:p>
        </p:txBody>
      </p:sp>
      <p:sp>
        <p:nvSpPr>
          <p:cNvPr id="3" name="Segnaposto contenuto 2"/>
          <p:cNvSpPr>
            <a:spLocks noGrp="1"/>
          </p:cNvSpPr>
          <p:nvPr>
            <p:ph idx="1"/>
          </p:nvPr>
        </p:nvSpPr>
        <p:spPr/>
        <p:txBody>
          <a:bodyPr>
            <a:normAutofit/>
          </a:bodyPr>
          <a:lstStyle/>
          <a:p>
            <a:r>
              <a:rPr lang="fr-CA" sz="2400" dirty="0"/>
              <a:t>Nous avons vu leurs symboliques</a:t>
            </a:r>
          </a:p>
          <a:p>
            <a:r>
              <a:rPr lang="fr-CA" sz="2400" dirty="0"/>
              <a:t>Approche universaliste et approche culturaliste</a:t>
            </a:r>
          </a:p>
          <a:p>
            <a:r>
              <a:rPr lang="fr-CA" sz="2400" dirty="0"/>
              <a:t>Les couleurs et le politique en France</a:t>
            </a:r>
          </a:p>
          <a:p>
            <a:endParaRPr lang="fr-CA" sz="2400" dirty="0"/>
          </a:p>
          <a:p>
            <a:endParaRPr lang="fr-CA" sz="2400" dirty="0"/>
          </a:p>
          <a:p>
            <a:r>
              <a:rPr lang="fr-CA" sz="2400" dirty="0"/>
              <a:t>aujourd’hui les </a:t>
            </a:r>
            <a:r>
              <a:rPr lang="fr-CA" sz="2400"/>
              <a:t>expressions imagées</a:t>
            </a:r>
          </a:p>
        </p:txBody>
      </p:sp>
    </p:spTree>
    <p:extLst>
      <p:ext uri="{BB962C8B-B14F-4D97-AF65-F5344CB8AC3E}">
        <p14:creationId xmlns:p14="http://schemas.microsoft.com/office/powerpoint/2010/main" val="10393310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Les couleurs</a:t>
            </a:r>
          </a:p>
        </p:txBody>
      </p:sp>
      <p:sp>
        <p:nvSpPr>
          <p:cNvPr id="3" name="Segnaposto contenuto 2"/>
          <p:cNvSpPr>
            <a:spLocks noGrp="1"/>
          </p:cNvSpPr>
          <p:nvPr>
            <p:ph idx="1"/>
          </p:nvPr>
        </p:nvSpPr>
        <p:spPr/>
        <p:txBody>
          <a:bodyPr>
            <a:normAutofit/>
          </a:bodyPr>
          <a:lstStyle/>
          <a:p>
            <a:pPr algn="just"/>
            <a:r>
              <a:rPr lang="fr-FR" sz="2400" dirty="0"/>
              <a:t>Il n’y a pas deux langues qui organisent les couleurs de la même façon. Est-ce que les yeux sont différents ? Non, c’est la langue qui est différente. </a:t>
            </a:r>
            <a:endParaRPr lang="it-IT" sz="2400" dirty="0"/>
          </a:p>
          <a:p>
            <a:r>
              <a:rPr lang="fr-FR" sz="2400" dirty="0"/>
              <a:t>Emile Benveniste, </a:t>
            </a:r>
            <a:r>
              <a:rPr lang="fr-FR" sz="2400" i="1" dirty="0"/>
              <a:t>Problèmes de linguistique générale</a:t>
            </a:r>
            <a:r>
              <a:rPr lang="fr-FR" sz="2400" dirty="0"/>
              <a:t>, 2, Paris, Gallimard, 1974 p. 21.</a:t>
            </a:r>
            <a:endParaRPr lang="it-IT" sz="2400" dirty="0"/>
          </a:p>
          <a:p>
            <a:endParaRPr lang="fr-CA" sz="2400" dirty="0"/>
          </a:p>
        </p:txBody>
      </p:sp>
    </p:spTree>
    <p:extLst>
      <p:ext uri="{BB962C8B-B14F-4D97-AF65-F5344CB8AC3E}">
        <p14:creationId xmlns:p14="http://schemas.microsoft.com/office/powerpoint/2010/main" val="21620263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Couleurs et expressions imagées</a:t>
            </a:r>
          </a:p>
        </p:txBody>
      </p:sp>
      <p:sp>
        <p:nvSpPr>
          <p:cNvPr id="3" name="Segnaposto contenuto 2"/>
          <p:cNvSpPr>
            <a:spLocks noGrp="1"/>
          </p:cNvSpPr>
          <p:nvPr>
            <p:ph idx="1"/>
          </p:nvPr>
        </p:nvSpPr>
        <p:spPr/>
        <p:txBody>
          <a:bodyPr>
            <a:normAutofit/>
          </a:bodyPr>
          <a:lstStyle/>
          <a:p>
            <a:pPr algn="just"/>
            <a:r>
              <a:rPr lang="fr-FR" sz="2400" dirty="0"/>
              <a:t>Ce n’est pas un hasard si nous voyons rouge, rions jaune, devenons verts de peur, bleus de colère ou blancs comme un linge. Les couleurs ne sont pas anodines. Elles véhiculent des tabous, des préjugés auxquels nous obéissons sans le savoir, elles possèdent des sens cachés qui influencent notre environnement, nos comportements, notre langage, notre imaginaire. Les couleurs ont une histoire mouvementée qui raconte l’évolution des mentalités.</a:t>
            </a:r>
            <a:endParaRPr lang="it-IT" sz="2400" dirty="0"/>
          </a:p>
          <a:p>
            <a:pPr algn="just"/>
            <a:r>
              <a:rPr lang="fr-FR" sz="2400" dirty="0"/>
              <a:t>M. </a:t>
            </a:r>
            <a:r>
              <a:rPr lang="fr-FR" sz="2400" dirty="0" err="1"/>
              <a:t>Pastoreau</a:t>
            </a:r>
            <a:r>
              <a:rPr lang="fr-FR" sz="2400" dirty="0"/>
              <a:t> et D. </a:t>
            </a:r>
            <a:r>
              <a:rPr lang="fr-FR" sz="2400" dirty="0" err="1"/>
              <a:t>Simmonet</a:t>
            </a:r>
            <a:r>
              <a:rPr lang="fr-FR" sz="2400" dirty="0"/>
              <a:t>, </a:t>
            </a:r>
            <a:r>
              <a:rPr lang="fr-FR" sz="2400" i="1" dirty="0"/>
              <a:t>Le petit livre des couleurs</a:t>
            </a:r>
            <a:r>
              <a:rPr lang="fr-FR" sz="2400" dirty="0"/>
              <a:t>, Ed. Panama, Paris, 2005, quatrième de couverture. </a:t>
            </a:r>
            <a:endParaRPr lang="it-IT" sz="2400" dirty="0"/>
          </a:p>
          <a:p>
            <a:pPr marL="0" indent="0">
              <a:buNone/>
            </a:pPr>
            <a:br>
              <a:rPr lang="fr-FR" sz="2400" dirty="0"/>
            </a:br>
            <a:r>
              <a:rPr lang="fr-FR" sz="2400" dirty="0"/>
              <a:t> </a:t>
            </a:r>
            <a:endParaRPr lang="it-IT" sz="2400" dirty="0"/>
          </a:p>
          <a:p>
            <a:endParaRPr lang="fr-CA" sz="2400" dirty="0"/>
          </a:p>
        </p:txBody>
      </p:sp>
    </p:spTree>
    <p:extLst>
      <p:ext uri="{BB962C8B-B14F-4D97-AF65-F5344CB8AC3E}">
        <p14:creationId xmlns:p14="http://schemas.microsoft.com/office/powerpoint/2010/main" val="17493366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Titolo 1"/>
          <p:cNvSpPr>
            <a:spLocks noGrp="1"/>
          </p:cNvSpPr>
          <p:nvPr>
            <p:ph type="title"/>
          </p:nvPr>
        </p:nvSpPr>
        <p:spPr/>
        <p:txBody>
          <a:bodyPr>
            <a:normAutofit/>
          </a:bodyPr>
          <a:lstStyle/>
          <a:p>
            <a:r>
              <a:rPr lang="fr-FR" sz="2800" dirty="0">
                <a:latin typeface="+mn-lt"/>
                <a:ea typeface="MS PGothic" charset="0"/>
              </a:rPr>
              <a:t>Expressions imagées et lexies composées</a:t>
            </a:r>
            <a:br>
              <a:rPr lang="fr-FR" sz="2800" dirty="0">
                <a:latin typeface="+mn-lt"/>
                <a:ea typeface="MS PGothic" charset="0"/>
              </a:rPr>
            </a:br>
            <a:r>
              <a:rPr lang="fr-FR" sz="2800" dirty="0">
                <a:latin typeface="+mn-lt"/>
                <a:ea typeface="MS PGothic" charset="0"/>
              </a:rPr>
              <a:t>avec les couleurs</a:t>
            </a:r>
            <a:endParaRPr lang="it-IT" sz="2800" dirty="0">
              <a:latin typeface="+mn-lt"/>
              <a:ea typeface="MS PGothic" charset="0"/>
            </a:endParaRPr>
          </a:p>
        </p:txBody>
      </p:sp>
      <p:sp>
        <p:nvSpPr>
          <p:cNvPr id="243715" name="Segnaposto contenuto 2"/>
          <p:cNvSpPr>
            <a:spLocks noGrp="1"/>
          </p:cNvSpPr>
          <p:nvPr>
            <p:ph idx="1"/>
          </p:nvPr>
        </p:nvSpPr>
        <p:spPr/>
        <p:txBody>
          <a:bodyPr/>
          <a:lstStyle/>
          <a:p>
            <a:pPr algn="just"/>
            <a:r>
              <a:rPr lang="fr-FR" sz="2400" dirty="0">
                <a:ea typeface="MS PGothic" charset="0"/>
                <a:cs typeface="MS PGothic" charset="0"/>
              </a:rPr>
              <a:t>Toutes ces couleurs et leurs symboliques se sont figées dans la langue au cours de l’histoire et alimentent de nombreuses expressions imagées et unités lexicales formées par un nom et un adjectif de couleur (locutions nominales), formes bien vivantes dans les discours d’aujourd’hui.</a:t>
            </a:r>
          </a:p>
          <a:p>
            <a:pPr>
              <a:buFontTx/>
              <a:buNone/>
            </a:pPr>
            <a:br>
              <a:rPr lang="fr-FR" sz="2400" dirty="0">
                <a:ea typeface="MS PGothic" charset="0"/>
                <a:cs typeface="MS PGothic" charset="0"/>
              </a:rPr>
            </a:br>
            <a:r>
              <a:rPr lang="fr-FR" sz="2400" dirty="0">
                <a:ea typeface="MS PGothic" charset="0"/>
                <a:cs typeface="MS PGothic" charset="0"/>
              </a:rPr>
              <a:t> </a:t>
            </a:r>
          </a:p>
          <a:p>
            <a:endParaRPr lang="it-IT" sz="1800" dirty="0">
              <a:ea typeface="MS PGothic" charset="0"/>
              <a:cs typeface="MS PGothic" charset="0"/>
            </a:endParaRPr>
          </a:p>
        </p:txBody>
      </p:sp>
    </p:spTree>
    <p:extLst>
      <p:ext uri="{BB962C8B-B14F-4D97-AF65-F5344CB8AC3E}">
        <p14:creationId xmlns:p14="http://schemas.microsoft.com/office/powerpoint/2010/main" val="15954212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La couleur et sa définition</a:t>
            </a:r>
          </a:p>
        </p:txBody>
      </p:sp>
      <p:sp>
        <p:nvSpPr>
          <p:cNvPr id="3" name="Segnaposto contenuto 2"/>
          <p:cNvSpPr>
            <a:spLocks noGrp="1"/>
          </p:cNvSpPr>
          <p:nvPr>
            <p:ph idx="1"/>
          </p:nvPr>
        </p:nvSpPr>
        <p:spPr/>
        <p:txBody>
          <a:bodyPr>
            <a:normAutofit/>
          </a:bodyPr>
          <a:lstStyle/>
          <a:p>
            <a:pPr algn="just"/>
            <a:r>
              <a:rPr lang="fr-FR" sz="2400" dirty="0"/>
              <a:t>Si l’on demande : ‘que signifient les mots rouge, bleu, noir, blanc?’ nous pouvons bien entendu montrer immédiatement des choses qui ont de telles couleurs. Mais notre capacité à expliquer la signification de ces mots ne va pas plus loin. </a:t>
            </a:r>
            <a:endParaRPr lang="it-IT" sz="2400" dirty="0"/>
          </a:p>
          <a:p>
            <a:r>
              <a:rPr lang="fr-FR" sz="2400" dirty="0"/>
              <a:t>Ludwig Wittgenstein, </a:t>
            </a:r>
            <a:r>
              <a:rPr lang="fr-FR" sz="2400" dirty="0" err="1"/>
              <a:t>Bemerkungen</a:t>
            </a:r>
            <a:r>
              <a:rPr lang="fr-FR" sz="2400" dirty="0"/>
              <a:t> </a:t>
            </a:r>
            <a:r>
              <a:rPr lang="fr-FR" sz="2400" dirty="0" err="1"/>
              <a:t>über</a:t>
            </a:r>
            <a:r>
              <a:rPr lang="fr-FR" sz="2400" dirty="0"/>
              <a:t> die </a:t>
            </a:r>
            <a:r>
              <a:rPr lang="fr-FR" sz="2400" dirty="0" err="1"/>
              <a:t>Farben</a:t>
            </a:r>
            <a:r>
              <a:rPr lang="fr-FR" sz="2400" dirty="0"/>
              <a:t>, 1, 68, cité en exergue in M. Pastoureau, </a:t>
            </a:r>
            <a:r>
              <a:rPr lang="fr-FR" sz="2400" i="1" dirty="0"/>
              <a:t>Dictionnaire des couleurs de notre temps</a:t>
            </a:r>
            <a:r>
              <a:rPr lang="fr-FR" sz="2400" dirty="0"/>
              <a:t>, Paris, Bonneton, 1999.</a:t>
            </a:r>
          </a:p>
          <a:p>
            <a:endParaRPr lang="fr-FR" sz="2400" dirty="0"/>
          </a:p>
          <a:p>
            <a:r>
              <a:rPr lang="fr-FR" sz="2400" dirty="0"/>
              <a:t>Définition </a:t>
            </a:r>
            <a:r>
              <a:rPr lang="fr-FR" sz="2400" dirty="0" err="1"/>
              <a:t>aristotlicienne</a:t>
            </a:r>
            <a:r>
              <a:rPr lang="fr-FR" sz="2400" dirty="0"/>
              <a:t> : </a:t>
            </a:r>
            <a:r>
              <a:rPr lang="fr-FR" sz="2400" dirty="0" err="1"/>
              <a:t>gentre</a:t>
            </a:r>
            <a:r>
              <a:rPr lang="fr-FR" sz="2400" dirty="0"/>
              <a:t> commun plus traits </a:t>
            </a:r>
            <a:r>
              <a:rPr lang="fr-FR" sz="2400" dirty="0" err="1"/>
              <a:t>spécifiqiues</a:t>
            </a:r>
            <a:endParaRPr lang="it-IT" sz="2400" dirty="0"/>
          </a:p>
          <a:p>
            <a:endParaRPr lang="fr-CA" sz="2400" dirty="0"/>
          </a:p>
        </p:txBody>
      </p:sp>
    </p:spTree>
    <p:extLst>
      <p:ext uri="{BB962C8B-B14F-4D97-AF65-F5344CB8AC3E}">
        <p14:creationId xmlns:p14="http://schemas.microsoft.com/office/powerpoint/2010/main" val="29620429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Titolo 1"/>
          <p:cNvSpPr>
            <a:spLocks noGrp="1"/>
          </p:cNvSpPr>
          <p:nvPr>
            <p:ph type="title"/>
          </p:nvPr>
        </p:nvSpPr>
        <p:spPr/>
        <p:txBody>
          <a:bodyPr>
            <a:normAutofit fontScale="90000"/>
          </a:bodyPr>
          <a:lstStyle/>
          <a:p>
            <a:br>
              <a:rPr lang="fr-FR" sz="1725" b="1" dirty="0">
                <a:latin typeface="Arial" charset="0"/>
                <a:ea typeface="MS PGothic" charset="0"/>
              </a:rPr>
            </a:br>
            <a:br>
              <a:rPr lang="fr-FR" sz="1725" b="1" dirty="0">
                <a:latin typeface="Arial" charset="0"/>
                <a:ea typeface="MS PGothic" charset="0"/>
              </a:rPr>
            </a:br>
            <a:r>
              <a:rPr lang="fr-FR" sz="3100" dirty="0">
                <a:latin typeface="Arial" charset="0"/>
                <a:ea typeface="MS PGothic" charset="0"/>
              </a:rPr>
              <a:t>À la découverte des couleurs et de leurs expressions imagées</a:t>
            </a:r>
            <a:br>
              <a:rPr lang="it-IT" sz="3100" dirty="0">
                <a:latin typeface="Arial" charset="0"/>
                <a:ea typeface="MS PGothic" charset="0"/>
              </a:rPr>
            </a:br>
            <a:r>
              <a:rPr lang="fr-FR" sz="1725" dirty="0">
                <a:latin typeface="Arial" charset="0"/>
                <a:ea typeface="MS PGothic" charset="0"/>
              </a:rPr>
              <a:t> </a:t>
            </a:r>
            <a:br>
              <a:rPr lang="it-IT" sz="1725" dirty="0">
                <a:latin typeface="Arial" charset="0"/>
                <a:ea typeface="MS PGothic" charset="0"/>
              </a:rPr>
            </a:br>
            <a:endParaRPr lang="it-IT" sz="1725" dirty="0">
              <a:latin typeface="Arial" charset="0"/>
              <a:ea typeface="MS PGothic" charset="0"/>
            </a:endParaRPr>
          </a:p>
        </p:txBody>
      </p:sp>
      <p:sp>
        <p:nvSpPr>
          <p:cNvPr id="244739" name="Segnaposto contenuto 2"/>
          <p:cNvSpPr>
            <a:spLocks noGrp="1"/>
          </p:cNvSpPr>
          <p:nvPr>
            <p:ph idx="1"/>
          </p:nvPr>
        </p:nvSpPr>
        <p:spPr/>
        <p:txBody>
          <a:bodyPr/>
          <a:lstStyle/>
          <a:p>
            <a:pPr algn="just"/>
            <a:r>
              <a:rPr lang="fr-FR" sz="2400" dirty="0">
                <a:latin typeface="Arial" charset="0"/>
                <a:ea typeface="MS PGothic" charset="0"/>
                <a:cs typeface="MS PGothic" charset="0"/>
              </a:rPr>
              <a:t>Le mot “couleur” apparait dans diverses expressions imagées comme “annoncer la couleur” pour dire “dévoiler ses intentions” ou “en voir de toutes les couleurs” pour exprimer “subir toutes sortes de choses désagréables” ou encore “on n’en connaîtra jamais la couleur” pour affirmer que “la chose ne se fera pas” ou aussi “être haut en couleur” pour exprimer le pittoresque. </a:t>
            </a:r>
          </a:p>
          <a:p>
            <a:endParaRPr lang="it-IT" sz="1500" dirty="0">
              <a:latin typeface="Arial" charset="0"/>
              <a:ea typeface="MS PGothic" charset="0"/>
              <a:cs typeface="MS PGothic" charset="0"/>
            </a:endParaRPr>
          </a:p>
        </p:txBody>
      </p:sp>
    </p:spTree>
    <p:extLst>
      <p:ext uri="{BB962C8B-B14F-4D97-AF65-F5344CB8AC3E}">
        <p14:creationId xmlns:p14="http://schemas.microsoft.com/office/powerpoint/2010/main" val="1218130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Gisèle Halimi </a:t>
            </a:r>
            <a:endParaRPr lang="fr-CA" sz="2800" dirty="0"/>
          </a:p>
        </p:txBody>
      </p:sp>
      <p:sp>
        <p:nvSpPr>
          <p:cNvPr id="3" name="Segnaposto contenuto 2"/>
          <p:cNvSpPr>
            <a:spLocks noGrp="1"/>
          </p:cNvSpPr>
          <p:nvPr>
            <p:ph idx="1"/>
          </p:nvPr>
        </p:nvSpPr>
        <p:spPr/>
        <p:txBody>
          <a:bodyPr>
            <a:normAutofit/>
          </a:bodyPr>
          <a:lstStyle/>
          <a:p>
            <a:pPr algn="just"/>
            <a:r>
              <a:rPr lang="fr-CA" sz="2400" dirty="0"/>
              <a:t>Elle est la seule avocate signataire du manifeste des 343 de 1971 réunissant des femmes qui déclarent avoir déjà avorté et réclament le libre accès à l'avortement. </a:t>
            </a:r>
          </a:p>
        </p:txBody>
      </p:sp>
    </p:spTree>
    <p:extLst>
      <p:ext uri="{BB962C8B-B14F-4D97-AF65-F5344CB8AC3E}">
        <p14:creationId xmlns:p14="http://schemas.microsoft.com/office/powerpoint/2010/main" val="34444249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Titolo 1"/>
          <p:cNvSpPr>
            <a:spLocks noGrp="1"/>
          </p:cNvSpPr>
          <p:nvPr>
            <p:ph type="title"/>
          </p:nvPr>
        </p:nvSpPr>
        <p:spPr/>
        <p:txBody>
          <a:bodyPr/>
          <a:lstStyle/>
          <a:p>
            <a:r>
              <a:rPr lang="fr-CA" sz="2100" dirty="0">
                <a:latin typeface="Arial" charset="0"/>
                <a:ea typeface="MS PGothic" charset="0"/>
              </a:rPr>
              <a:t>En voir des vertes et des pas mûres </a:t>
            </a:r>
          </a:p>
        </p:txBody>
      </p:sp>
      <p:pic>
        <p:nvPicPr>
          <p:cNvPr id="248835" name="Segnaposto contenuto 3"/>
          <p:cNvPicPr>
            <a:picLocks noGrp="1"/>
          </p:cNvPicPr>
          <p:nvPr>
            <p:ph idx="1"/>
          </p:nvPr>
        </p:nvPicPr>
        <p:blipFill>
          <a:blip r:embed="rId2">
            <a:extLst>
              <a:ext uri="{28A0092B-C50C-407E-A947-70E740481C1C}">
                <a14:useLocalDpi xmlns:a14="http://schemas.microsoft.com/office/drawing/2010/main" val="0"/>
              </a:ext>
            </a:extLst>
          </a:blip>
          <a:srcRect l="-6822" r="-6822"/>
          <a:stretch>
            <a:fillRect/>
          </a:stretch>
        </p:blipFill>
        <p:spPr/>
      </p:pic>
    </p:spTree>
    <p:extLst>
      <p:ext uri="{BB962C8B-B14F-4D97-AF65-F5344CB8AC3E}">
        <p14:creationId xmlns:p14="http://schemas.microsoft.com/office/powerpoint/2010/main" val="22679884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latin typeface="+mn-lt"/>
                <a:ea typeface="MS PGothic" charset="0"/>
              </a:rPr>
              <a:t>En voir des vertes et des pas m</a:t>
            </a:r>
            <a:r>
              <a:rPr lang="it-IT" sz="2400" dirty="0" err="1">
                <a:latin typeface="+mn-lt"/>
              </a:rPr>
              <a:t>û</a:t>
            </a:r>
            <a:r>
              <a:rPr lang="fr-CA" sz="2400" dirty="0" err="1">
                <a:latin typeface="+mn-lt"/>
                <a:ea typeface="MS PGothic" charset="0"/>
              </a:rPr>
              <a:t>res</a:t>
            </a:r>
            <a:r>
              <a:rPr lang="fr-CA" sz="2400" dirty="0">
                <a:latin typeface="+mn-lt"/>
                <a:ea typeface="MS PGothic" charset="0"/>
              </a:rPr>
              <a:t> </a:t>
            </a:r>
            <a:endParaRPr lang="fr-CA" sz="2400" dirty="0">
              <a:latin typeface="+mn-lt"/>
            </a:endParaRPr>
          </a:p>
        </p:txBody>
      </p:sp>
      <p:sp>
        <p:nvSpPr>
          <p:cNvPr id="3" name="Segnaposto contenuto 2"/>
          <p:cNvSpPr>
            <a:spLocks noGrp="1"/>
          </p:cNvSpPr>
          <p:nvPr>
            <p:ph idx="1"/>
          </p:nvPr>
        </p:nvSpPr>
        <p:spPr/>
        <p:txBody>
          <a:bodyPr>
            <a:normAutofit/>
          </a:bodyPr>
          <a:lstStyle/>
          <a:p>
            <a:r>
              <a:rPr lang="it-IT" sz="2400" dirty="0"/>
              <a:t>En </a:t>
            </a:r>
            <a:r>
              <a:rPr lang="it-IT" sz="2400" dirty="0" err="1"/>
              <a:t>voir</a:t>
            </a:r>
            <a:r>
              <a:rPr lang="it-IT" sz="2400" dirty="0"/>
              <a:t>, en dire </a:t>
            </a:r>
            <a:r>
              <a:rPr lang="it-IT" sz="2400" dirty="0" err="1"/>
              <a:t>des</a:t>
            </a:r>
            <a:r>
              <a:rPr lang="it-IT" sz="2400" dirty="0"/>
              <a:t> </a:t>
            </a:r>
            <a:r>
              <a:rPr lang="it-IT" sz="2400" dirty="0" err="1"/>
              <a:t>vertes</a:t>
            </a:r>
            <a:r>
              <a:rPr lang="it-IT" sz="2400" dirty="0"/>
              <a:t> et </a:t>
            </a:r>
            <a:r>
              <a:rPr lang="it-IT" sz="2400" dirty="0" err="1"/>
              <a:t>des</a:t>
            </a:r>
            <a:r>
              <a:rPr lang="it-IT" sz="2400" dirty="0"/>
              <a:t> </a:t>
            </a:r>
            <a:r>
              <a:rPr lang="it-IT" sz="2400" dirty="0" err="1"/>
              <a:t>pas</a:t>
            </a:r>
            <a:r>
              <a:rPr lang="it-IT" sz="2400" dirty="0"/>
              <a:t> </a:t>
            </a:r>
            <a:r>
              <a:rPr lang="it-IT" sz="2400" dirty="0" err="1"/>
              <a:t>mûres</a:t>
            </a:r>
            <a:r>
              <a:rPr lang="it-IT" sz="2400" dirty="0"/>
              <a:t>, de </a:t>
            </a:r>
            <a:r>
              <a:rPr lang="it-IT" sz="2400" dirty="0" err="1"/>
              <a:t>vertes</a:t>
            </a:r>
            <a:r>
              <a:rPr lang="it-IT" sz="2400" dirty="0"/>
              <a:t> et de </a:t>
            </a:r>
            <a:r>
              <a:rPr lang="it-IT" sz="2400" dirty="0" err="1"/>
              <a:t>pas</a:t>
            </a:r>
            <a:r>
              <a:rPr lang="it-IT" sz="2400" dirty="0"/>
              <a:t> </a:t>
            </a:r>
            <a:r>
              <a:rPr lang="it-IT" sz="2400" dirty="0" err="1"/>
              <a:t>mûres</a:t>
            </a:r>
            <a:r>
              <a:rPr lang="it-IT" sz="2400" dirty="0"/>
              <a:t> : </a:t>
            </a:r>
            <a:r>
              <a:rPr lang="it-IT" sz="2400" dirty="0" err="1"/>
              <a:t>voir</a:t>
            </a:r>
            <a:r>
              <a:rPr lang="it-IT" sz="2400" dirty="0"/>
              <a:t>, dire </a:t>
            </a:r>
            <a:r>
              <a:rPr lang="it-IT" sz="2400" dirty="0" err="1"/>
              <a:t>des</a:t>
            </a:r>
            <a:r>
              <a:rPr lang="it-IT" sz="2400" dirty="0"/>
              <a:t> </a:t>
            </a:r>
            <a:r>
              <a:rPr lang="it-IT" sz="2400" dirty="0" err="1"/>
              <a:t>choses</a:t>
            </a:r>
            <a:r>
              <a:rPr lang="it-IT" sz="2400" dirty="0"/>
              <a:t> </a:t>
            </a:r>
            <a:r>
              <a:rPr lang="it-IT" sz="2400" dirty="0" err="1"/>
              <a:t>étonnantes</a:t>
            </a:r>
            <a:r>
              <a:rPr lang="it-IT" sz="2400" dirty="0"/>
              <a:t>, </a:t>
            </a:r>
            <a:r>
              <a:rPr lang="it-IT" sz="2400" dirty="0" err="1"/>
              <a:t>choquantes</a:t>
            </a:r>
            <a:r>
              <a:rPr lang="it-IT" sz="2400" dirty="0"/>
              <a:t> (</a:t>
            </a:r>
            <a:r>
              <a:rPr lang="it-IT" sz="2400" dirty="0" err="1"/>
              <a:t>cf</a:t>
            </a:r>
            <a:r>
              <a:rPr lang="it-IT" sz="2400" dirty="0"/>
              <a:t>. En </a:t>
            </a:r>
            <a:r>
              <a:rPr lang="it-IT" sz="2400" dirty="0" err="1"/>
              <a:t>voir</a:t>
            </a:r>
            <a:r>
              <a:rPr lang="it-IT" sz="2400" dirty="0"/>
              <a:t> de </a:t>
            </a:r>
            <a:r>
              <a:rPr lang="it-IT" sz="2400" dirty="0" err="1"/>
              <a:t>toutes</a:t>
            </a:r>
            <a:r>
              <a:rPr lang="it-IT" sz="2400" dirty="0"/>
              <a:t> </a:t>
            </a:r>
            <a:r>
              <a:rPr lang="it-IT" sz="2400" dirty="0" err="1"/>
              <a:t>les</a:t>
            </a:r>
            <a:r>
              <a:rPr lang="it-IT" sz="2400" dirty="0"/>
              <a:t> </a:t>
            </a:r>
            <a:r>
              <a:rPr lang="it-IT" sz="2400" dirty="0" err="1"/>
              <a:t>couleurs</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36508856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Titolo 1"/>
          <p:cNvSpPr>
            <a:spLocks noGrp="1"/>
          </p:cNvSpPr>
          <p:nvPr>
            <p:ph type="title"/>
          </p:nvPr>
        </p:nvSpPr>
        <p:spPr/>
        <p:txBody>
          <a:bodyPr/>
          <a:lstStyle/>
          <a:p>
            <a:r>
              <a:rPr lang="it-IT" sz="2100">
                <a:latin typeface="Arial" charset="0"/>
                <a:ea typeface="MS PGothic" charset="0"/>
              </a:rPr>
              <a:t>Broyer du noir</a:t>
            </a:r>
          </a:p>
        </p:txBody>
      </p:sp>
      <p:pic>
        <p:nvPicPr>
          <p:cNvPr id="249859" name="Segnaposto contenuto 3"/>
          <p:cNvPicPr>
            <a:picLocks noGrp="1"/>
          </p:cNvPicPr>
          <p:nvPr>
            <p:ph idx="1"/>
          </p:nvPr>
        </p:nvPicPr>
        <p:blipFill>
          <a:blip r:embed="rId3">
            <a:extLst>
              <a:ext uri="{28A0092B-C50C-407E-A947-70E740481C1C}">
                <a14:useLocalDpi xmlns:a14="http://schemas.microsoft.com/office/drawing/2010/main" val="0"/>
              </a:ext>
            </a:extLst>
          </a:blip>
          <a:srcRect l="-18449" r="-18449"/>
          <a:stretch>
            <a:fillRect/>
          </a:stretch>
        </p:blipFill>
        <p:spPr/>
      </p:pic>
      <p:graphicFrame>
        <p:nvGraphicFramePr>
          <p:cNvPr id="2" name="Oggetto 1"/>
          <p:cNvGraphicFramePr>
            <a:graphicFrameLocks noChangeAspect="1"/>
          </p:cNvGraphicFramePr>
          <p:nvPr>
            <p:extLst/>
          </p:nvPr>
        </p:nvGraphicFramePr>
        <p:xfrm>
          <a:off x="5619750" y="2794000"/>
          <a:ext cx="952500" cy="1270000"/>
        </p:xfrm>
        <a:graphic>
          <a:graphicData uri="http://schemas.openxmlformats.org/presentationml/2006/ole">
            <mc:AlternateContent xmlns:mc="http://schemas.openxmlformats.org/markup-compatibility/2006">
              <mc:Choice xmlns:v="urn:schemas-microsoft-com:vml" Requires="v">
                <p:oleObj spid="_x0000_s1026" name="Documento" r:id="rId4" imgW="1270000" imgH="1270000" progId="Word.Document.12">
                  <p:embed/>
                </p:oleObj>
              </mc:Choice>
              <mc:Fallback>
                <p:oleObj name="Documento" r:id="rId4" imgW="1270000" imgH="1270000" progId="Word.Document.12">
                  <p:embed/>
                  <p:pic>
                    <p:nvPicPr>
                      <p:cNvPr id="2" name="Oggetto 1"/>
                      <p:cNvPicPr/>
                      <p:nvPr/>
                    </p:nvPicPr>
                    <p:blipFill>
                      <a:blip r:embed="rId5"/>
                      <a:stretch>
                        <a:fillRect/>
                      </a:stretch>
                    </p:blipFill>
                    <p:spPr>
                      <a:xfrm>
                        <a:off x="5619750" y="2794000"/>
                        <a:ext cx="952500" cy="1270000"/>
                      </a:xfrm>
                      <a:prstGeom prst="rect">
                        <a:avLst/>
                      </a:prstGeom>
                    </p:spPr>
                  </p:pic>
                </p:oleObj>
              </mc:Fallback>
            </mc:AlternateContent>
          </a:graphicData>
        </a:graphic>
      </p:graphicFrame>
    </p:spTree>
    <p:extLst>
      <p:ext uri="{BB962C8B-B14F-4D97-AF65-F5344CB8AC3E}">
        <p14:creationId xmlns:p14="http://schemas.microsoft.com/office/powerpoint/2010/main" val="37265071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Broyer</a:t>
            </a:r>
            <a:r>
              <a:rPr lang="it-IT" sz="2800" dirty="0"/>
              <a:t> </a:t>
            </a:r>
            <a:r>
              <a:rPr lang="it-IT" sz="2800" dirty="0" err="1"/>
              <a:t>du</a:t>
            </a:r>
            <a:r>
              <a:rPr lang="it-IT" sz="2800" dirty="0"/>
              <a:t> noir</a:t>
            </a:r>
          </a:p>
        </p:txBody>
      </p:sp>
      <p:sp>
        <p:nvSpPr>
          <p:cNvPr id="3" name="Segnaposto contenuto 2"/>
          <p:cNvSpPr>
            <a:spLocks noGrp="1"/>
          </p:cNvSpPr>
          <p:nvPr>
            <p:ph idx="1"/>
          </p:nvPr>
        </p:nvSpPr>
        <p:spPr/>
        <p:txBody>
          <a:bodyPr>
            <a:normAutofit lnSpcReduction="10000"/>
          </a:bodyPr>
          <a:lstStyle/>
          <a:p>
            <a:pPr algn="just"/>
            <a:r>
              <a:rPr lang="it-IT" sz="2400" dirty="0" err="1"/>
              <a:t>Loc</a:t>
            </a:r>
            <a:r>
              <a:rPr lang="it-IT" sz="2400" dirty="0"/>
              <a:t>. fig. </a:t>
            </a:r>
            <a:r>
              <a:rPr lang="it-IT" sz="2400" dirty="0" err="1"/>
              <a:t>Broyer</a:t>
            </a:r>
            <a:r>
              <a:rPr lang="it-IT" sz="2400" dirty="0"/>
              <a:t> </a:t>
            </a:r>
            <a:r>
              <a:rPr lang="it-IT" sz="2400" dirty="0" err="1"/>
              <a:t>du</a:t>
            </a:r>
            <a:r>
              <a:rPr lang="it-IT" sz="2400" dirty="0"/>
              <a:t> noir : s'</a:t>
            </a:r>
            <a:r>
              <a:rPr lang="it-IT" sz="2400" dirty="0" err="1"/>
              <a:t>abandonner</a:t>
            </a:r>
            <a:r>
              <a:rPr lang="it-IT" sz="2400" dirty="0"/>
              <a:t> à </a:t>
            </a:r>
            <a:r>
              <a:rPr lang="it-IT" sz="2400" dirty="0" err="1"/>
              <a:t>des</a:t>
            </a:r>
            <a:r>
              <a:rPr lang="it-IT" sz="2400" dirty="0"/>
              <a:t> </a:t>
            </a:r>
            <a:r>
              <a:rPr lang="it-IT" sz="2400" dirty="0" err="1"/>
              <a:t>réflexions</a:t>
            </a:r>
            <a:r>
              <a:rPr lang="it-IT" sz="2400" dirty="0"/>
              <a:t> </a:t>
            </a:r>
            <a:r>
              <a:rPr lang="it-IT" sz="2400" dirty="0" err="1"/>
              <a:t>tristes</a:t>
            </a:r>
            <a:r>
              <a:rPr lang="it-IT" sz="2400" dirty="0"/>
              <a:t>, </a:t>
            </a:r>
            <a:r>
              <a:rPr lang="it-IT" sz="2400" dirty="0" err="1"/>
              <a:t>avoir</a:t>
            </a:r>
            <a:r>
              <a:rPr lang="it-IT" sz="2400" dirty="0"/>
              <a:t> le </a:t>
            </a:r>
            <a:r>
              <a:rPr lang="it-IT" sz="2400" dirty="0" err="1"/>
              <a:t>cafard</a:t>
            </a:r>
            <a:r>
              <a:rPr lang="it-IT" sz="2400" dirty="0"/>
              <a:t>. </a:t>
            </a:r>
            <a:r>
              <a:rPr lang="it-IT" sz="2400" i="1" dirty="0"/>
              <a:t>« </a:t>
            </a:r>
            <a:r>
              <a:rPr lang="it-IT" sz="2400" i="1" dirty="0" err="1"/>
              <a:t>avec</a:t>
            </a:r>
            <a:r>
              <a:rPr lang="it-IT" sz="2400" i="1" dirty="0"/>
              <a:t> un soleil </a:t>
            </a:r>
            <a:r>
              <a:rPr lang="it-IT" sz="2400" i="1" dirty="0" err="1"/>
              <a:t>pareil</a:t>
            </a:r>
            <a:r>
              <a:rPr lang="it-IT" sz="2400" i="1" dirty="0"/>
              <a:t>, </a:t>
            </a:r>
            <a:r>
              <a:rPr lang="it-IT" sz="2400" i="1" dirty="0" err="1"/>
              <a:t>comment</a:t>
            </a:r>
            <a:r>
              <a:rPr lang="it-IT" sz="2400" i="1" dirty="0"/>
              <a:t> </a:t>
            </a:r>
            <a:r>
              <a:rPr lang="it-IT" sz="2400" i="1" dirty="0" err="1"/>
              <a:t>broyer</a:t>
            </a:r>
            <a:r>
              <a:rPr lang="it-IT" sz="2400" i="1" dirty="0"/>
              <a:t> </a:t>
            </a:r>
            <a:r>
              <a:rPr lang="it-IT" sz="2400" i="1" dirty="0" err="1"/>
              <a:t>du</a:t>
            </a:r>
            <a:r>
              <a:rPr lang="it-IT" sz="2400" i="1" dirty="0"/>
              <a:t> noir » </a:t>
            </a:r>
            <a:r>
              <a:rPr lang="it-IT" sz="2400" dirty="0"/>
              <a:t>(</a:t>
            </a:r>
            <a:r>
              <a:rPr lang="it-IT" sz="2400" dirty="0" err="1"/>
              <a:t>Prévert</a:t>
            </a:r>
            <a:r>
              <a:rPr lang="it-IT" sz="2400" dirty="0"/>
              <a:t>).</a:t>
            </a:r>
          </a:p>
          <a:p>
            <a:r>
              <a:rPr lang="it-IT" sz="2400" dirty="0"/>
              <a:t>© 2021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endParaRPr lang="it-IT" sz="2400" dirty="0"/>
          </a:p>
          <a:p>
            <a:r>
              <a:rPr lang="it-IT" sz="2400" dirty="0"/>
              <a:t> </a:t>
            </a:r>
            <a:r>
              <a:rPr lang="it-IT" sz="2400" dirty="0" err="1"/>
              <a:t>Loc</a:t>
            </a:r>
            <a:r>
              <a:rPr lang="it-IT" sz="2400" dirty="0"/>
              <a:t>. C'est </a:t>
            </a:r>
            <a:r>
              <a:rPr lang="it-IT" sz="2400" dirty="0" err="1"/>
              <a:t>écrit</a:t>
            </a:r>
            <a:r>
              <a:rPr lang="it-IT" sz="2400" dirty="0"/>
              <a:t> noir </a:t>
            </a:r>
            <a:r>
              <a:rPr lang="it-IT" sz="2400" dirty="0" err="1"/>
              <a:t>sur</a:t>
            </a:r>
            <a:r>
              <a:rPr lang="it-IT" sz="2400" dirty="0"/>
              <a:t> </a:t>
            </a:r>
            <a:r>
              <a:rPr lang="it-IT" sz="2400" dirty="0" err="1"/>
              <a:t>blanc</a:t>
            </a:r>
            <a:r>
              <a:rPr lang="it-IT" sz="2400" dirty="0"/>
              <a:t>, de façon </a:t>
            </a:r>
            <a:r>
              <a:rPr lang="it-IT" sz="2400" dirty="0" err="1"/>
              <a:t>visible</a:t>
            </a:r>
            <a:r>
              <a:rPr lang="it-IT" sz="2400" dirty="0"/>
              <a:t>, </a:t>
            </a:r>
            <a:r>
              <a:rPr lang="it-IT" sz="2400" dirty="0" err="1"/>
              <a:t>incontestable</a:t>
            </a:r>
            <a:r>
              <a:rPr lang="it-IT" sz="2400" dirty="0"/>
              <a:t>.</a:t>
            </a:r>
          </a:p>
          <a:p>
            <a:endParaRPr lang="it-IT" sz="2400" dirty="0"/>
          </a:p>
          <a:p>
            <a:r>
              <a:rPr lang="fr-FR" sz="2400" b="1" dirty="0"/>
              <a:t>Définition pour vous ?</a:t>
            </a:r>
          </a:p>
          <a:p>
            <a:endParaRPr lang="it-IT" sz="2400" dirty="0"/>
          </a:p>
          <a:p>
            <a:r>
              <a:rPr lang="it-IT" sz="2400" dirty="0" err="1"/>
              <a:t>référence</a:t>
            </a:r>
            <a:r>
              <a:rPr lang="it-IT" sz="2400" dirty="0"/>
              <a:t> à la </a:t>
            </a:r>
            <a:r>
              <a:rPr lang="it-IT" sz="2400" dirty="0" err="1"/>
              <a:t>nuit</a:t>
            </a:r>
            <a:r>
              <a:rPr lang="it-IT" sz="2400" dirty="0"/>
              <a:t> </a:t>
            </a:r>
          </a:p>
          <a:p>
            <a:pPr marL="0" indent="0">
              <a:buNone/>
            </a:pPr>
            <a:endParaRPr lang="it-IT" sz="2400" dirty="0"/>
          </a:p>
          <a:p>
            <a:endParaRPr lang="it-IT" sz="2400" dirty="0"/>
          </a:p>
          <a:p>
            <a:endParaRPr lang="it-IT" sz="2400" dirty="0"/>
          </a:p>
          <a:p>
            <a:endParaRPr lang="it-IT" sz="2400" dirty="0"/>
          </a:p>
        </p:txBody>
      </p:sp>
    </p:spTree>
    <p:extLst>
      <p:ext uri="{BB962C8B-B14F-4D97-AF65-F5344CB8AC3E}">
        <p14:creationId xmlns:p14="http://schemas.microsoft.com/office/powerpoint/2010/main" val="6866937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et exemples de </a:t>
            </a:r>
            <a:r>
              <a:rPr lang="fr-CA" sz="2800" i="1" dirty="0"/>
              <a:t>noir</a:t>
            </a:r>
          </a:p>
        </p:txBody>
      </p:sp>
      <p:sp>
        <p:nvSpPr>
          <p:cNvPr id="3" name="Segnaposto contenuto 2"/>
          <p:cNvSpPr>
            <a:spLocks noGrp="1"/>
          </p:cNvSpPr>
          <p:nvPr>
            <p:ph idx="1"/>
          </p:nvPr>
        </p:nvSpPr>
        <p:spPr/>
        <p:txBody>
          <a:bodyPr>
            <a:normAutofit/>
          </a:bodyPr>
          <a:lstStyle/>
          <a:p>
            <a:pPr algn="just"/>
            <a:r>
              <a:rPr lang="it-IT" sz="2400" dirty="0"/>
              <a:t>Se </a:t>
            </a:r>
            <a:r>
              <a:rPr lang="it-IT" sz="2400" dirty="0" err="1"/>
              <a:t>dit</a:t>
            </a:r>
            <a:r>
              <a:rPr lang="it-IT" sz="2400" dirty="0"/>
              <a:t> de l'</a:t>
            </a:r>
            <a:r>
              <a:rPr lang="it-IT" sz="2400" dirty="0" err="1"/>
              <a:t>aspect</a:t>
            </a:r>
            <a:r>
              <a:rPr lang="it-IT" sz="2400" dirty="0"/>
              <a:t> d'un </a:t>
            </a:r>
            <a:r>
              <a:rPr lang="it-IT" sz="2400" dirty="0" err="1"/>
              <a:t>corps</a:t>
            </a:r>
            <a:r>
              <a:rPr lang="it-IT" sz="2400" dirty="0"/>
              <a:t> dont la </a:t>
            </a:r>
            <a:r>
              <a:rPr lang="it-IT" sz="2400" dirty="0" err="1"/>
              <a:t>surface</a:t>
            </a:r>
            <a:r>
              <a:rPr lang="it-IT" sz="2400" dirty="0"/>
              <a:t> ne </a:t>
            </a:r>
            <a:r>
              <a:rPr lang="it-IT" sz="2400" dirty="0" err="1"/>
              <a:t>réfléchit</a:t>
            </a:r>
            <a:r>
              <a:rPr lang="it-IT" sz="2400" dirty="0"/>
              <a:t> </a:t>
            </a:r>
            <a:r>
              <a:rPr lang="it-IT" sz="2400" dirty="0" err="1"/>
              <a:t>aucun</a:t>
            </a:r>
            <a:r>
              <a:rPr lang="it-IT" sz="2400" dirty="0"/>
              <a:t> </a:t>
            </a:r>
            <a:r>
              <a:rPr lang="it-IT" sz="2400" dirty="0" err="1"/>
              <a:t>rayonnement</a:t>
            </a:r>
            <a:r>
              <a:rPr lang="it-IT" sz="2400" dirty="0"/>
              <a:t> </a:t>
            </a:r>
            <a:r>
              <a:rPr lang="it-IT" sz="2400" dirty="0" err="1"/>
              <a:t>visible</a:t>
            </a:r>
            <a:r>
              <a:rPr lang="it-IT" sz="2400" dirty="0"/>
              <a:t>, dont la </a:t>
            </a:r>
            <a:r>
              <a:rPr lang="it-IT" sz="2400" dirty="0" err="1"/>
              <a:t>couleur</a:t>
            </a:r>
            <a:r>
              <a:rPr lang="it-IT" sz="2400" dirty="0"/>
              <a:t> est </a:t>
            </a:r>
            <a:r>
              <a:rPr lang="it-IT" sz="2400" dirty="0" err="1"/>
              <a:t>aussi</a:t>
            </a:r>
            <a:r>
              <a:rPr lang="it-IT" sz="2400" dirty="0"/>
              <a:t> </a:t>
            </a:r>
            <a:r>
              <a:rPr lang="it-IT" sz="2400" dirty="0" err="1"/>
              <a:t>sombre</a:t>
            </a:r>
            <a:r>
              <a:rPr lang="it-IT" sz="2400" dirty="0"/>
              <a:t> </a:t>
            </a:r>
            <a:r>
              <a:rPr lang="it-IT" sz="2400" dirty="0" err="1"/>
              <a:t>que</a:t>
            </a:r>
            <a:r>
              <a:rPr lang="it-IT" sz="2400" dirty="0"/>
              <a:t> </a:t>
            </a:r>
            <a:r>
              <a:rPr lang="it-IT" sz="2400" dirty="0" err="1"/>
              <a:t>possible</a:t>
            </a:r>
            <a:r>
              <a:rPr lang="it-IT" sz="2400" dirty="0"/>
              <a:t> (➙ </a:t>
            </a:r>
            <a:r>
              <a:rPr lang="it-IT" sz="2400" dirty="0" err="1"/>
              <a:t>noirceur</a:t>
            </a:r>
            <a:r>
              <a:rPr lang="it-IT" sz="2400" dirty="0"/>
              <a:t> ; </a:t>
            </a:r>
            <a:r>
              <a:rPr lang="it-IT" sz="2400" dirty="0" err="1"/>
              <a:t>noircir</a:t>
            </a:r>
            <a:r>
              <a:rPr lang="it-IT" sz="2400" dirty="0"/>
              <a:t> ; </a:t>
            </a:r>
            <a:r>
              <a:rPr lang="it-IT" sz="2400" dirty="0" err="1"/>
              <a:t>mélan</a:t>
            </a:r>
            <a:r>
              <a:rPr lang="it-IT" sz="2400" dirty="0"/>
              <a:t>[o]-). </a:t>
            </a:r>
            <a:r>
              <a:rPr lang="it-IT" sz="2400" i="1" dirty="0"/>
              <a:t>Noir </a:t>
            </a:r>
            <a:r>
              <a:rPr lang="it-IT" sz="2400" i="1" dirty="0" err="1"/>
              <a:t>comme</a:t>
            </a:r>
            <a:r>
              <a:rPr lang="it-IT" sz="2400" i="1" dirty="0"/>
              <a:t> (</a:t>
            </a:r>
            <a:r>
              <a:rPr lang="it-IT" sz="2400" i="1" dirty="0" err="1"/>
              <a:t>du</a:t>
            </a:r>
            <a:r>
              <a:rPr lang="it-IT" sz="2400" i="1" dirty="0"/>
              <a:t>) jais, de l'</a:t>
            </a:r>
            <a:r>
              <a:rPr lang="it-IT" sz="2400" i="1" dirty="0" err="1"/>
              <a:t>encre</a:t>
            </a:r>
            <a:r>
              <a:rPr lang="it-IT" sz="2400" i="1" dirty="0"/>
              <a:t>, </a:t>
            </a:r>
            <a:r>
              <a:rPr lang="it-IT" sz="2400" i="1" dirty="0" err="1"/>
              <a:t>du</a:t>
            </a:r>
            <a:r>
              <a:rPr lang="it-IT" sz="2400" i="1" dirty="0"/>
              <a:t> </a:t>
            </a:r>
            <a:r>
              <a:rPr lang="it-IT" sz="2400" i="1" dirty="0" err="1"/>
              <a:t>cirage</a:t>
            </a:r>
            <a:r>
              <a:rPr lang="it-IT" sz="2400" i="1" dirty="0"/>
              <a:t>, </a:t>
            </a:r>
            <a:r>
              <a:rPr lang="it-IT" sz="2400" i="1" dirty="0" err="1"/>
              <a:t>du</a:t>
            </a:r>
            <a:r>
              <a:rPr lang="it-IT" sz="2400" i="1" dirty="0"/>
              <a:t> </a:t>
            </a:r>
            <a:r>
              <a:rPr lang="it-IT" sz="2400" i="1" dirty="0" err="1"/>
              <a:t>charbon</a:t>
            </a:r>
            <a:r>
              <a:rPr lang="it-IT" sz="2400" i="1" dirty="0"/>
              <a:t>, de l'</a:t>
            </a:r>
            <a:r>
              <a:rPr lang="it-IT" sz="2400" i="1" dirty="0" err="1"/>
              <a:t>ébène</a:t>
            </a:r>
            <a:r>
              <a:rPr lang="it-IT" sz="2400" i="1"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endParaRPr lang="fr-CA" sz="2400" dirty="0"/>
          </a:p>
        </p:txBody>
      </p:sp>
    </p:spTree>
    <p:extLst>
      <p:ext uri="{BB962C8B-B14F-4D97-AF65-F5344CB8AC3E}">
        <p14:creationId xmlns:p14="http://schemas.microsoft.com/office/powerpoint/2010/main" val="4398580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blanc</a:t>
            </a:r>
          </a:p>
        </p:txBody>
      </p:sp>
      <p:sp>
        <p:nvSpPr>
          <p:cNvPr id="3" name="Segnaposto contenuto 2"/>
          <p:cNvSpPr>
            <a:spLocks noGrp="1"/>
          </p:cNvSpPr>
          <p:nvPr>
            <p:ph idx="1"/>
          </p:nvPr>
        </p:nvSpPr>
        <p:spPr/>
        <p:txBody>
          <a:bodyPr>
            <a:normAutofit/>
          </a:bodyPr>
          <a:lstStyle/>
          <a:p>
            <a:pPr algn="just"/>
            <a:r>
              <a:rPr lang="it-IT" sz="2400" dirty="0" err="1"/>
              <a:t>Être</a:t>
            </a:r>
            <a:r>
              <a:rPr lang="it-IT" sz="2400" dirty="0"/>
              <a:t> </a:t>
            </a:r>
            <a:r>
              <a:rPr lang="it-IT" sz="2400" dirty="0" err="1"/>
              <a:t>connu</a:t>
            </a:r>
            <a:r>
              <a:rPr lang="it-IT" sz="2400" dirty="0"/>
              <a:t> </a:t>
            </a:r>
            <a:r>
              <a:rPr lang="it-IT" sz="2400" dirty="0" err="1"/>
              <a:t>comme</a:t>
            </a:r>
            <a:r>
              <a:rPr lang="it-IT" sz="2400" dirty="0"/>
              <a:t> le </a:t>
            </a:r>
            <a:r>
              <a:rPr lang="it-IT" sz="2400" dirty="0" err="1"/>
              <a:t>loup</a:t>
            </a:r>
            <a:r>
              <a:rPr lang="it-IT" sz="2400" dirty="0"/>
              <a:t> </a:t>
            </a:r>
            <a:r>
              <a:rPr lang="it-IT" sz="2400" dirty="0" err="1"/>
              <a:t>blanc</a:t>
            </a:r>
            <a:r>
              <a:rPr lang="it-IT" sz="2400" dirty="0"/>
              <a:t>, </a:t>
            </a:r>
            <a:r>
              <a:rPr lang="it-IT" sz="2400" dirty="0" err="1"/>
              <a:t>très</a:t>
            </a:r>
            <a:r>
              <a:rPr lang="it-IT" sz="2400" dirty="0"/>
              <a:t> </a:t>
            </a:r>
            <a:r>
              <a:rPr lang="it-IT" sz="2400" dirty="0" err="1"/>
              <a:t>connu</a:t>
            </a:r>
            <a:r>
              <a:rPr lang="it-IT" sz="2400" dirty="0"/>
              <a:t> (par </a:t>
            </a:r>
            <a:r>
              <a:rPr lang="it-IT" sz="2400" dirty="0" err="1"/>
              <a:t>allus</a:t>
            </a:r>
            <a:r>
              <a:rPr lang="it-IT" sz="2400" dirty="0"/>
              <a:t>. à la </a:t>
            </a:r>
            <a:r>
              <a:rPr lang="it-IT" sz="2400" dirty="0" err="1"/>
              <a:t>facilité</a:t>
            </a:r>
            <a:r>
              <a:rPr lang="it-IT" sz="2400" dirty="0"/>
              <a:t> </a:t>
            </a:r>
            <a:r>
              <a:rPr lang="it-IT" sz="2400" dirty="0" err="1"/>
              <a:t>avec</a:t>
            </a:r>
            <a:r>
              <a:rPr lang="it-IT" sz="2400" dirty="0"/>
              <a:t> </a:t>
            </a:r>
            <a:r>
              <a:rPr lang="it-IT" sz="2400" dirty="0" err="1"/>
              <a:t>laquelle</a:t>
            </a:r>
            <a:r>
              <a:rPr lang="it-IT" sz="2400" dirty="0"/>
              <a:t> </a:t>
            </a:r>
            <a:r>
              <a:rPr lang="it-IT" sz="2400" dirty="0" err="1"/>
              <a:t>étaient</a:t>
            </a:r>
            <a:r>
              <a:rPr lang="it-IT" sz="2400" dirty="0"/>
              <a:t> </a:t>
            </a:r>
            <a:r>
              <a:rPr lang="it-IT" sz="2400" dirty="0" err="1"/>
              <a:t>repérés</a:t>
            </a:r>
            <a:r>
              <a:rPr lang="it-IT" sz="2400" dirty="0"/>
              <a:t> </a:t>
            </a:r>
            <a:r>
              <a:rPr lang="it-IT" sz="2400" dirty="0" err="1"/>
              <a:t>ces</a:t>
            </a:r>
            <a:r>
              <a:rPr lang="it-IT" sz="2400" dirty="0"/>
              <a:t> </a:t>
            </a:r>
            <a:r>
              <a:rPr lang="it-IT" sz="2400" dirty="0" err="1"/>
              <a:t>loups</a:t>
            </a:r>
            <a:r>
              <a:rPr lang="it-IT" sz="2400" dirty="0"/>
              <a:t> </a:t>
            </a:r>
            <a:r>
              <a:rPr lang="it-IT" sz="2400" dirty="0" err="1"/>
              <a:t>beaucoup</a:t>
            </a:r>
            <a:r>
              <a:rPr lang="it-IT" sz="2400" dirty="0"/>
              <a:t> plus </a:t>
            </a:r>
            <a:r>
              <a:rPr lang="it-IT" sz="2400" dirty="0" err="1"/>
              <a:t>rares</a:t>
            </a:r>
            <a:r>
              <a:rPr lang="it-IT" sz="2400" dirty="0"/>
              <a:t> </a:t>
            </a:r>
            <a:r>
              <a:rPr lang="it-IT" sz="2400" dirty="0" err="1"/>
              <a:t>que</a:t>
            </a:r>
            <a:r>
              <a:rPr lang="it-IT" sz="2400" dirty="0"/>
              <a:t> </a:t>
            </a:r>
            <a:r>
              <a:rPr lang="it-IT" sz="2400" dirty="0" err="1"/>
              <a:t>les</a:t>
            </a:r>
            <a:r>
              <a:rPr lang="it-IT" sz="2400" dirty="0"/>
              <a:t> </a:t>
            </a:r>
            <a:r>
              <a:rPr lang="it-IT" sz="2400" dirty="0" err="1"/>
              <a:t>loups</a:t>
            </a:r>
            <a:r>
              <a:rPr lang="it-IT" sz="2400" dirty="0"/>
              <a:t> fauves).</a:t>
            </a:r>
          </a:p>
          <a:p>
            <a:endParaRPr lang="fr-CA" sz="2400" dirty="0"/>
          </a:p>
          <a:p>
            <a:endParaRPr lang="fr-CA" sz="2400" dirty="0"/>
          </a:p>
          <a:p>
            <a:r>
              <a:rPr lang="fr-CA" sz="2400" dirty="0"/>
              <a:t>C'est blanc bonnet et bonnet blanc : cela revient au même (cf. région. C'est chou* vert et vert chou).</a:t>
            </a:r>
          </a:p>
          <a:p>
            <a:r>
              <a:rPr lang="fr-CA" sz="2400" dirty="0"/>
              <a:t>© 2022 Dictionnaires Le Robert - Le Petit Robert de la langue française</a:t>
            </a:r>
          </a:p>
          <a:p>
            <a:endParaRPr lang="fr-CA" sz="2400" dirty="0"/>
          </a:p>
          <a:p>
            <a:r>
              <a:rPr lang="fr-FR" sz="2400" b="1" dirty="0"/>
              <a:t>Définition pour vous ?  neige</a:t>
            </a:r>
          </a:p>
          <a:p>
            <a:endParaRPr lang="fr-CA" sz="2400" dirty="0"/>
          </a:p>
          <a:p>
            <a:endParaRPr lang="fr-CA" sz="2400" dirty="0"/>
          </a:p>
        </p:txBody>
      </p:sp>
    </p:spTree>
    <p:extLst>
      <p:ext uri="{BB962C8B-B14F-4D97-AF65-F5344CB8AC3E}">
        <p14:creationId xmlns:p14="http://schemas.microsoft.com/office/powerpoint/2010/main" val="36852574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et exemples de </a:t>
            </a:r>
            <a:r>
              <a:rPr lang="fr-CA" sz="2800" i="1" dirty="0"/>
              <a:t>blanc</a:t>
            </a:r>
          </a:p>
        </p:txBody>
      </p:sp>
      <p:sp>
        <p:nvSpPr>
          <p:cNvPr id="3" name="Segnaposto contenuto 2"/>
          <p:cNvSpPr>
            <a:spLocks noGrp="1"/>
          </p:cNvSpPr>
          <p:nvPr>
            <p:ph idx="1"/>
          </p:nvPr>
        </p:nvSpPr>
        <p:spPr/>
        <p:txBody>
          <a:bodyPr>
            <a:normAutofit/>
          </a:bodyPr>
          <a:lstStyle/>
          <a:p>
            <a:pPr algn="just"/>
            <a:r>
              <a:rPr lang="it-IT" sz="2400" dirty="0"/>
              <a:t>Qui est d'une </a:t>
            </a:r>
            <a:r>
              <a:rPr lang="it-IT" sz="2400" dirty="0" err="1"/>
              <a:t>couleur</a:t>
            </a:r>
            <a:r>
              <a:rPr lang="it-IT" sz="2400" dirty="0"/>
              <a:t> </a:t>
            </a:r>
            <a:r>
              <a:rPr lang="it-IT" sz="2400" dirty="0" err="1"/>
              <a:t>combinant</a:t>
            </a:r>
            <a:r>
              <a:rPr lang="it-IT" sz="2400" dirty="0"/>
              <a:t> </a:t>
            </a:r>
            <a:r>
              <a:rPr lang="it-IT" sz="2400" dirty="0" err="1"/>
              <a:t>toutes</a:t>
            </a:r>
            <a:r>
              <a:rPr lang="it-IT" sz="2400" dirty="0"/>
              <a:t> </a:t>
            </a:r>
            <a:r>
              <a:rPr lang="it-IT" sz="2400" dirty="0" err="1"/>
              <a:t>les</a:t>
            </a:r>
            <a:r>
              <a:rPr lang="it-IT" sz="2400" dirty="0"/>
              <a:t> </a:t>
            </a:r>
            <a:r>
              <a:rPr lang="it-IT" sz="2400" dirty="0" err="1"/>
              <a:t>fréquences</a:t>
            </a:r>
            <a:r>
              <a:rPr lang="it-IT" sz="2400" dirty="0"/>
              <a:t> </a:t>
            </a:r>
            <a:r>
              <a:rPr lang="it-IT" sz="2400" dirty="0" err="1"/>
              <a:t>du</a:t>
            </a:r>
            <a:r>
              <a:rPr lang="it-IT" sz="2400" dirty="0"/>
              <a:t> </a:t>
            </a:r>
            <a:r>
              <a:rPr lang="it-IT" sz="2400" dirty="0" err="1"/>
              <a:t>spectre</a:t>
            </a:r>
            <a:r>
              <a:rPr lang="it-IT" sz="2400" dirty="0"/>
              <a:t>, et </a:t>
            </a:r>
            <a:r>
              <a:rPr lang="it-IT" sz="2400" dirty="0" err="1"/>
              <a:t>produisant</a:t>
            </a:r>
            <a:r>
              <a:rPr lang="it-IT" sz="2400" dirty="0"/>
              <a:t> une </a:t>
            </a:r>
            <a:r>
              <a:rPr lang="it-IT" sz="2400" dirty="0" err="1"/>
              <a:t>impression</a:t>
            </a:r>
            <a:r>
              <a:rPr lang="it-IT" sz="2400" dirty="0"/>
              <a:t> </a:t>
            </a:r>
            <a:r>
              <a:rPr lang="it-IT" sz="2400" dirty="0" err="1"/>
              <a:t>visuelle</a:t>
            </a:r>
            <a:r>
              <a:rPr lang="it-IT" sz="2400" dirty="0"/>
              <a:t> de </a:t>
            </a:r>
            <a:r>
              <a:rPr lang="it-IT" sz="2400" dirty="0" err="1"/>
              <a:t>clarté</a:t>
            </a:r>
            <a:r>
              <a:rPr lang="it-IT" sz="2400" dirty="0"/>
              <a:t> neutre. </a:t>
            </a:r>
            <a:r>
              <a:rPr lang="it-IT" sz="2400" b="1" i="1" dirty="0" err="1"/>
              <a:t>Blanc</a:t>
            </a:r>
            <a:r>
              <a:rPr lang="it-IT" sz="2400" b="1" i="1" dirty="0"/>
              <a:t> </a:t>
            </a:r>
            <a:r>
              <a:rPr lang="it-IT" sz="2400" b="1" i="1" dirty="0" err="1"/>
              <a:t>comme</a:t>
            </a:r>
            <a:r>
              <a:rPr lang="it-IT" sz="2400" b="1" i="1" dirty="0"/>
              <a:t> la </a:t>
            </a:r>
            <a:r>
              <a:rPr lang="it-IT" sz="2400" b="1" i="1" dirty="0" err="1"/>
              <a:t>neige</a:t>
            </a:r>
            <a:r>
              <a:rPr lang="it-IT" sz="2400" b="1" i="1" dirty="0"/>
              <a:t>, le </a:t>
            </a:r>
            <a:r>
              <a:rPr lang="it-IT" sz="2400" i="1" dirty="0" err="1"/>
              <a:t>lait</a:t>
            </a:r>
            <a:r>
              <a:rPr lang="it-IT" sz="2400" i="1" dirty="0"/>
              <a:t> </a:t>
            </a:r>
            <a:r>
              <a:rPr lang="it-IT" sz="2400" dirty="0"/>
              <a:t>(➙ </a:t>
            </a:r>
            <a:r>
              <a:rPr lang="it-IT" sz="2400" dirty="0" err="1"/>
              <a:t>lactescent</a:t>
            </a:r>
            <a:r>
              <a:rPr lang="it-IT" sz="2400" dirty="0"/>
              <a:t> ; </a:t>
            </a:r>
            <a:r>
              <a:rPr lang="it-IT" sz="2400" dirty="0" err="1"/>
              <a:t>lacté</a:t>
            </a:r>
            <a:r>
              <a:rPr lang="it-IT" sz="2400" dirty="0"/>
              <a:t>, </a:t>
            </a:r>
            <a:r>
              <a:rPr lang="it-IT" sz="2400" dirty="0" err="1"/>
              <a:t>laiteux</a:t>
            </a:r>
            <a:r>
              <a:rPr lang="it-IT" sz="2400" dirty="0"/>
              <a:t>), </a:t>
            </a:r>
            <a:r>
              <a:rPr lang="it-IT" sz="2400" i="1" dirty="0"/>
              <a:t>l'</a:t>
            </a:r>
            <a:r>
              <a:rPr lang="it-IT" sz="2400" i="1" dirty="0" err="1"/>
              <a:t>albâtre</a:t>
            </a:r>
            <a:r>
              <a:rPr lang="it-IT" sz="2400" i="1" dirty="0"/>
              <a:t>, la </a:t>
            </a:r>
            <a:r>
              <a:rPr lang="it-IT" sz="2400" i="1" dirty="0" err="1"/>
              <a:t>craie</a:t>
            </a:r>
            <a:r>
              <a:rPr lang="it-IT" sz="2400" i="1" dirty="0"/>
              <a:t> </a:t>
            </a:r>
            <a:r>
              <a:rPr lang="it-IT" sz="2400" dirty="0"/>
              <a:t>(➙ </a:t>
            </a:r>
            <a:r>
              <a:rPr lang="it-IT" sz="2400" dirty="0" err="1"/>
              <a:t>crayeux</a:t>
            </a:r>
            <a:r>
              <a:rPr lang="it-IT" sz="2400" dirty="0"/>
              <a:t>), </a:t>
            </a:r>
            <a:r>
              <a:rPr lang="it-IT" sz="2400" i="1" dirty="0"/>
              <a:t>le </a:t>
            </a:r>
            <a:r>
              <a:rPr lang="it-IT" sz="2400" i="1" dirty="0" err="1"/>
              <a:t>lis</a:t>
            </a:r>
            <a:r>
              <a:rPr lang="it-IT" sz="2400" dirty="0"/>
              <a:t>. </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17105785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bleu</a:t>
            </a:r>
          </a:p>
        </p:txBody>
      </p:sp>
      <p:sp>
        <p:nvSpPr>
          <p:cNvPr id="3" name="Segnaposto contenuto 2"/>
          <p:cNvSpPr>
            <a:spLocks noGrp="1"/>
          </p:cNvSpPr>
          <p:nvPr>
            <p:ph idx="1"/>
          </p:nvPr>
        </p:nvSpPr>
        <p:spPr/>
        <p:txBody>
          <a:bodyPr>
            <a:normAutofit fontScale="92500" lnSpcReduction="10000"/>
          </a:bodyPr>
          <a:lstStyle/>
          <a:p>
            <a:r>
              <a:rPr lang="fr-FR" sz="2400" dirty="0"/>
              <a:t>Un cordon bleu = une personne qui cuisine très bien.</a:t>
            </a:r>
          </a:p>
          <a:p>
            <a:r>
              <a:rPr lang="fr-FR" sz="2400" dirty="0"/>
              <a:t>Avoir une peur bleue = Avoir une très grande peur.</a:t>
            </a:r>
          </a:p>
          <a:p>
            <a:r>
              <a:rPr lang="fr-FR" sz="2400" dirty="0"/>
              <a:t>Avoir un bleu = avoir un hématome</a:t>
            </a:r>
          </a:p>
          <a:p>
            <a:r>
              <a:rPr lang="fr-FR" sz="2400" dirty="0"/>
              <a:t>Être bleu de froid, de colère. </a:t>
            </a:r>
          </a:p>
          <a:p>
            <a:r>
              <a:rPr lang="fr-FR" sz="2400" dirty="0"/>
              <a:t>Fig. En devenir, en être, en rester bleu : être figé par l'étonnement. ➙ 1. interdit, stupéfait.</a:t>
            </a:r>
          </a:p>
          <a:p>
            <a:r>
              <a:rPr lang="it-IT" sz="2400" i="1" dirty="0" err="1"/>
              <a:t>Bifteck</a:t>
            </a:r>
            <a:r>
              <a:rPr lang="it-IT" sz="2400" i="1" dirty="0"/>
              <a:t> bleu</a:t>
            </a:r>
            <a:r>
              <a:rPr lang="it-IT" sz="2400" dirty="0"/>
              <a:t>, </a:t>
            </a:r>
            <a:r>
              <a:rPr lang="it-IT" sz="2400" dirty="0" err="1"/>
              <a:t>très</a:t>
            </a:r>
            <a:r>
              <a:rPr lang="it-IT" sz="2400" dirty="0"/>
              <a:t> </a:t>
            </a:r>
            <a:r>
              <a:rPr lang="it-IT" sz="2400" dirty="0" err="1"/>
              <a:t>saignant</a:t>
            </a:r>
            <a:r>
              <a:rPr lang="it-IT" sz="2400" dirty="0"/>
              <a:t>, à </a:t>
            </a:r>
            <a:r>
              <a:rPr lang="it-IT" sz="2400" dirty="0" err="1"/>
              <a:t>peine</a:t>
            </a:r>
            <a:r>
              <a:rPr lang="it-IT" sz="2400" dirty="0"/>
              <a:t> </a:t>
            </a:r>
            <a:r>
              <a:rPr lang="it-IT" sz="2400" dirty="0" err="1"/>
              <a:t>grillé</a:t>
            </a:r>
            <a:r>
              <a:rPr lang="it-IT" sz="2400" dirty="0"/>
              <a:t>.</a:t>
            </a:r>
            <a:endParaRPr lang="fr-FR" sz="2400" dirty="0"/>
          </a:p>
          <a:p>
            <a:r>
              <a:rPr lang="fr-FR" sz="2400" dirty="0"/>
              <a:t> 4  (Belgique) </a:t>
            </a:r>
            <a:r>
              <a:rPr lang="fr-FR" sz="2400" dirty="0" err="1"/>
              <a:t>fam</a:t>
            </a:r>
            <a:r>
              <a:rPr lang="fr-FR" sz="2400" dirty="0"/>
              <a:t>. Être bleu de qqn, en être très amoureux. Être bleu de </a:t>
            </a:r>
            <a:r>
              <a:rPr lang="fr-FR" sz="2400" dirty="0" err="1"/>
              <a:t>qqch</a:t>
            </a:r>
            <a:r>
              <a:rPr lang="fr-FR" sz="2400" b="1" dirty="0"/>
              <a:t>., en être passionné. Elle est bleue d'astronomie</a:t>
            </a:r>
            <a:r>
              <a:rPr lang="fr-FR" sz="2400" dirty="0"/>
              <a:t>.</a:t>
            </a:r>
          </a:p>
          <a:p>
            <a:r>
              <a:rPr lang="fr-FR" sz="2400" dirty="0"/>
              <a:t>© 2022 Dictionnaires Le Robert - Le Petit Robert de la langue française</a:t>
            </a:r>
          </a:p>
          <a:p>
            <a:r>
              <a:rPr lang="fr-FR" sz="2400" b="1" dirty="0"/>
              <a:t>Définition pour vous ? océan</a:t>
            </a:r>
          </a:p>
          <a:p>
            <a:endParaRPr lang="fr-FR" sz="2400" dirty="0"/>
          </a:p>
          <a:p>
            <a:endParaRPr lang="fr-CA" sz="2400" dirty="0"/>
          </a:p>
        </p:txBody>
      </p:sp>
    </p:spTree>
    <p:extLst>
      <p:ext uri="{BB962C8B-B14F-4D97-AF65-F5344CB8AC3E}">
        <p14:creationId xmlns:p14="http://schemas.microsoft.com/office/powerpoint/2010/main" val="35368334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a:t>
            </a:r>
            <a:r>
              <a:rPr lang="fr-CA" sz="2800" i="1" dirty="0"/>
              <a:t>bleu</a:t>
            </a:r>
          </a:p>
        </p:txBody>
      </p:sp>
      <p:sp>
        <p:nvSpPr>
          <p:cNvPr id="3" name="Segnaposto contenuto 2"/>
          <p:cNvSpPr>
            <a:spLocks noGrp="1"/>
          </p:cNvSpPr>
          <p:nvPr>
            <p:ph idx="1"/>
          </p:nvPr>
        </p:nvSpPr>
        <p:spPr/>
        <p:txBody>
          <a:bodyPr>
            <a:normAutofit/>
          </a:bodyPr>
          <a:lstStyle/>
          <a:p>
            <a:pPr algn="just"/>
            <a:r>
              <a:rPr lang="it-IT" sz="2400" dirty="0"/>
              <a:t>Qui est d'une </a:t>
            </a:r>
            <a:r>
              <a:rPr lang="it-IT" sz="2400" dirty="0" err="1"/>
              <a:t>couleur</a:t>
            </a:r>
            <a:r>
              <a:rPr lang="it-IT" sz="2400" dirty="0"/>
              <a:t>, </a:t>
            </a:r>
            <a:r>
              <a:rPr lang="it-IT" sz="2400" dirty="0" err="1"/>
              <a:t>entre</a:t>
            </a:r>
            <a:r>
              <a:rPr lang="it-IT" sz="2400" dirty="0"/>
              <a:t> l'</a:t>
            </a:r>
            <a:r>
              <a:rPr lang="it-IT" sz="2400" dirty="0" err="1"/>
              <a:t>indigo</a:t>
            </a:r>
            <a:r>
              <a:rPr lang="it-IT" sz="2400" dirty="0"/>
              <a:t> et le </a:t>
            </a:r>
            <a:r>
              <a:rPr lang="it-IT" sz="2400" dirty="0" err="1"/>
              <a:t>vert</a:t>
            </a:r>
            <a:r>
              <a:rPr lang="it-IT" sz="2400" dirty="0"/>
              <a:t>, dont la nature offre de </a:t>
            </a:r>
            <a:r>
              <a:rPr lang="it-IT" sz="2400" dirty="0" err="1"/>
              <a:t>nombreux</a:t>
            </a:r>
            <a:r>
              <a:rPr lang="it-IT" sz="2400" dirty="0"/>
              <a:t> </a:t>
            </a:r>
            <a:r>
              <a:rPr lang="it-IT" sz="2400" dirty="0" err="1"/>
              <a:t>exemples</a:t>
            </a:r>
            <a:r>
              <a:rPr lang="it-IT" sz="2400" dirty="0"/>
              <a:t>, </a:t>
            </a:r>
            <a:r>
              <a:rPr lang="it-IT" sz="2400" dirty="0" err="1"/>
              <a:t>comme</a:t>
            </a:r>
            <a:r>
              <a:rPr lang="it-IT" sz="2400" dirty="0"/>
              <a:t> un ciel dégagé </a:t>
            </a:r>
            <a:r>
              <a:rPr lang="it-IT" sz="2400" dirty="0" err="1"/>
              <a:t>au</a:t>
            </a:r>
            <a:r>
              <a:rPr lang="it-IT" sz="2400" dirty="0"/>
              <a:t> milieu </a:t>
            </a:r>
            <a:r>
              <a:rPr lang="it-IT" sz="2400" dirty="0" err="1"/>
              <a:t>du</a:t>
            </a:r>
            <a:r>
              <a:rPr lang="it-IT" sz="2400" dirty="0"/>
              <a:t> jour (➙ </a:t>
            </a:r>
            <a:r>
              <a:rPr lang="it-IT" sz="2400" dirty="0" err="1"/>
              <a:t>azur</a:t>
            </a:r>
            <a:r>
              <a:rPr lang="it-IT" sz="2400" dirty="0"/>
              <a:t>), </a:t>
            </a:r>
            <a:r>
              <a:rPr lang="it-IT" sz="2400" dirty="0" err="1"/>
              <a:t>certaines</a:t>
            </a:r>
            <a:r>
              <a:rPr lang="it-IT" sz="2400" dirty="0"/>
              <a:t> </a:t>
            </a:r>
            <a:r>
              <a:rPr lang="it-IT" sz="2400" dirty="0" err="1"/>
              <a:t>fleurs</a:t>
            </a:r>
            <a:r>
              <a:rPr lang="it-IT" sz="2400" dirty="0"/>
              <a:t> (le </a:t>
            </a:r>
            <a:r>
              <a:rPr lang="it-IT" sz="2400" dirty="0" err="1"/>
              <a:t>bleuet</a:t>
            </a:r>
            <a:r>
              <a:rPr lang="it-IT" sz="2400" dirty="0"/>
              <a:t>), le </a:t>
            </a:r>
            <a:r>
              <a:rPr lang="it-IT" sz="2400" dirty="0" err="1"/>
              <a:t>saphir</a:t>
            </a:r>
            <a:endParaRPr lang="it-IT" sz="2400" dirty="0"/>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8552337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 rouge </a:t>
            </a:r>
            <a:endParaRPr lang="fr-CA" sz="2800" dirty="0"/>
          </a:p>
        </p:txBody>
      </p:sp>
      <p:sp>
        <p:nvSpPr>
          <p:cNvPr id="3" name="Segnaposto contenuto 2"/>
          <p:cNvSpPr>
            <a:spLocks noGrp="1"/>
          </p:cNvSpPr>
          <p:nvPr>
            <p:ph idx="1"/>
          </p:nvPr>
        </p:nvSpPr>
        <p:spPr/>
        <p:txBody>
          <a:bodyPr>
            <a:normAutofit/>
          </a:bodyPr>
          <a:lstStyle/>
          <a:p>
            <a:r>
              <a:rPr lang="fr-FR" sz="2400" dirty="0"/>
              <a:t>Être dans le rouge = avoir des difficultés financières. -Être rouge de honte = être honteux.</a:t>
            </a:r>
          </a:p>
          <a:p>
            <a:r>
              <a:rPr lang="fr-FR" sz="2400" dirty="0"/>
              <a:t>Voir rouge = être en colère</a:t>
            </a:r>
            <a:br>
              <a:rPr lang="fr-FR" sz="2400" dirty="0"/>
            </a:br>
            <a:endParaRPr lang="fr-FR" sz="2400" dirty="0"/>
          </a:p>
          <a:p>
            <a:r>
              <a:rPr lang="fr-FR" sz="2400" dirty="0"/>
              <a:t>Être rouge comme une tomate= être tout rouge</a:t>
            </a:r>
          </a:p>
          <a:p>
            <a:endParaRPr lang="fr-FR" sz="2400" dirty="0"/>
          </a:p>
          <a:p>
            <a:r>
              <a:rPr lang="fr-FR" sz="2400" b="1" dirty="0"/>
              <a:t>Définition pour vous ?</a:t>
            </a:r>
          </a:p>
          <a:p>
            <a:endParaRPr lang="fr-FR" sz="2400" b="1" dirty="0"/>
          </a:p>
          <a:p>
            <a:r>
              <a:rPr lang="fr-FR" sz="2400" b="1" dirty="0"/>
              <a:t>fraise</a:t>
            </a:r>
          </a:p>
          <a:p>
            <a:endParaRPr lang="fr-FR" sz="2400" dirty="0"/>
          </a:p>
          <a:p>
            <a:endParaRPr lang="fr-CA" sz="2400" dirty="0"/>
          </a:p>
        </p:txBody>
      </p:sp>
    </p:spTree>
    <p:extLst>
      <p:ext uri="{BB962C8B-B14F-4D97-AF65-F5344CB8AC3E}">
        <p14:creationId xmlns:p14="http://schemas.microsoft.com/office/powerpoint/2010/main" val="613535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Gisèle Halimi et son entrée au Panthéon</a:t>
            </a:r>
          </a:p>
        </p:txBody>
      </p:sp>
      <p:sp>
        <p:nvSpPr>
          <p:cNvPr id="3" name="Segnaposto contenuto 2"/>
          <p:cNvSpPr>
            <a:spLocks noGrp="1"/>
          </p:cNvSpPr>
          <p:nvPr>
            <p:ph idx="1"/>
          </p:nvPr>
        </p:nvSpPr>
        <p:spPr/>
        <p:txBody>
          <a:bodyPr>
            <a:normAutofit/>
          </a:bodyPr>
          <a:lstStyle/>
          <a:p>
            <a:pPr algn="just"/>
            <a:r>
              <a:rPr lang="fr-CA" sz="2400" dirty="0"/>
              <a:t>Son entrée au Panthéon, souhaité par des associations féministes, s’est heurtée à des réticences d’Emmanuel </a:t>
            </a:r>
            <a:r>
              <a:rPr lang="fr-CA" sz="2400" dirty="0" err="1"/>
              <a:t>Macron</a:t>
            </a:r>
            <a:r>
              <a:rPr lang="fr-CA" sz="2400" dirty="0"/>
              <a:t>, malgré l’appel en ce sens de soixante-seize parlementaires de la majorité au mois de novembre 2022. L’un des motifs </a:t>
            </a:r>
            <a:r>
              <a:rPr lang="fr-CA" sz="2400" b="1" dirty="0"/>
              <a:t>pourrait</a:t>
            </a:r>
            <a:r>
              <a:rPr lang="fr-CA" sz="2400" dirty="0"/>
              <a:t> être les prises de position de l’avocate à propos de la guerre d’Algérie et sa défense de militants du Front de libération nationale (FLN), alors que le président, depuis son arrivée au pouvoir, a opté pour une politique de réconciliation des mémoires sur ce sujet.</a:t>
            </a:r>
          </a:p>
        </p:txBody>
      </p:sp>
    </p:spTree>
    <p:extLst>
      <p:ext uri="{BB962C8B-B14F-4D97-AF65-F5344CB8AC3E}">
        <p14:creationId xmlns:p14="http://schemas.microsoft.com/office/powerpoint/2010/main" val="35051204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a:t>
            </a:r>
            <a:r>
              <a:rPr lang="fr-CA" sz="2800" i="1" dirty="0"/>
              <a:t>rouge</a:t>
            </a:r>
          </a:p>
        </p:txBody>
      </p:sp>
      <p:sp>
        <p:nvSpPr>
          <p:cNvPr id="3" name="Segnaposto contenuto 2"/>
          <p:cNvSpPr>
            <a:spLocks noGrp="1"/>
          </p:cNvSpPr>
          <p:nvPr>
            <p:ph idx="1"/>
          </p:nvPr>
        </p:nvSpPr>
        <p:spPr/>
        <p:txBody>
          <a:bodyPr/>
          <a:lstStyle/>
          <a:p>
            <a:r>
              <a:rPr lang="fr-FR" sz="2400" dirty="0"/>
              <a:t>Qui est de la couleur du sang, du coquelicot, du rubis</a:t>
            </a:r>
          </a:p>
          <a:p>
            <a:r>
              <a:rPr lang="fr-FR" sz="2400" dirty="0"/>
              <a:t>© 2022 Dictionnaires Le Robert - Le Petit Robert de la langue française</a:t>
            </a:r>
          </a:p>
          <a:p>
            <a:endParaRPr lang="fr-CA" dirty="0"/>
          </a:p>
        </p:txBody>
      </p:sp>
    </p:spTree>
    <p:extLst>
      <p:ext uri="{BB962C8B-B14F-4D97-AF65-F5344CB8AC3E}">
        <p14:creationId xmlns:p14="http://schemas.microsoft.com/office/powerpoint/2010/main" val="1281272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t>vert </a:t>
            </a:r>
            <a:endParaRPr lang="fr-CA" sz="2800" dirty="0"/>
          </a:p>
        </p:txBody>
      </p:sp>
      <p:sp>
        <p:nvSpPr>
          <p:cNvPr id="3" name="Segnaposto contenuto 2"/>
          <p:cNvSpPr>
            <a:spLocks noGrp="1"/>
          </p:cNvSpPr>
          <p:nvPr>
            <p:ph idx="1"/>
          </p:nvPr>
        </p:nvSpPr>
        <p:spPr/>
        <p:txBody>
          <a:bodyPr>
            <a:normAutofit/>
          </a:bodyPr>
          <a:lstStyle/>
          <a:p>
            <a:r>
              <a:rPr lang="fr-FR" sz="2400" dirty="0"/>
              <a:t>Être vert de rage = être très en colère.</a:t>
            </a:r>
            <a:br>
              <a:rPr lang="fr-FR" sz="2400" dirty="0"/>
            </a:br>
            <a:endParaRPr lang="fr-FR" sz="2400" dirty="0"/>
          </a:p>
          <a:p>
            <a:r>
              <a:rPr lang="fr-FR" sz="2400" dirty="0"/>
              <a:t>Donner le feu vert à quelqu'un = autoriser quelqu'un à faire quelque chose.</a:t>
            </a:r>
          </a:p>
          <a:p>
            <a:r>
              <a:rPr lang="fr-FR" sz="2400" dirty="0"/>
              <a:t>Avoir la main verte = être un très bon jardinier.</a:t>
            </a:r>
            <a:br>
              <a:rPr lang="fr-FR" sz="2400" dirty="0"/>
            </a:br>
            <a:endParaRPr lang="fr-FR" sz="2400" dirty="0"/>
          </a:p>
          <a:p>
            <a:endParaRPr lang="fr-FR" sz="2400" dirty="0"/>
          </a:p>
          <a:p>
            <a:r>
              <a:rPr lang="fr-FR" sz="2400" b="1" dirty="0"/>
              <a:t>Définition pour vous ?</a:t>
            </a:r>
          </a:p>
          <a:p>
            <a:r>
              <a:rPr lang="fr-FR" sz="2400" b="1" dirty="0"/>
              <a:t>Pré </a:t>
            </a:r>
          </a:p>
          <a:p>
            <a:endParaRPr lang="fr-FR" sz="2400" dirty="0"/>
          </a:p>
          <a:p>
            <a:endParaRPr lang="fr-FR" sz="2400" dirty="0"/>
          </a:p>
          <a:p>
            <a:endParaRPr lang="fr-FR" sz="2400" dirty="0"/>
          </a:p>
        </p:txBody>
      </p:sp>
    </p:spTree>
    <p:extLst>
      <p:ext uri="{BB962C8B-B14F-4D97-AF65-F5344CB8AC3E}">
        <p14:creationId xmlns:p14="http://schemas.microsoft.com/office/powerpoint/2010/main" val="270011491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a:t>
            </a:r>
            <a:r>
              <a:rPr lang="fr-CA" sz="2800" i="1" dirty="0"/>
              <a:t>vert</a:t>
            </a:r>
          </a:p>
        </p:txBody>
      </p:sp>
      <p:sp>
        <p:nvSpPr>
          <p:cNvPr id="3" name="Segnaposto contenuto 2"/>
          <p:cNvSpPr>
            <a:spLocks noGrp="1"/>
          </p:cNvSpPr>
          <p:nvPr>
            <p:ph idx="1"/>
          </p:nvPr>
        </p:nvSpPr>
        <p:spPr/>
        <p:txBody>
          <a:bodyPr/>
          <a:lstStyle/>
          <a:p>
            <a:pPr algn="just"/>
            <a:r>
              <a:rPr lang="fr-FR" sz="2400" dirty="0"/>
              <a:t>Intermédiaire entre le bleu et le jaune (rayonnement lumineux dont la longueur d'onde avoisine 0,52 μ).</a:t>
            </a:r>
          </a:p>
          <a:p>
            <a:r>
              <a:rPr lang="fr-FR" sz="2400" dirty="0"/>
              <a:t>© 2022 Dictionnaires Le Robert - Le Petit Robert de la langue française</a:t>
            </a:r>
          </a:p>
          <a:p>
            <a:endParaRPr lang="fr-CA" dirty="0"/>
          </a:p>
          <a:p>
            <a:endParaRPr lang="fr-CA" dirty="0"/>
          </a:p>
        </p:txBody>
      </p:sp>
    </p:spTree>
    <p:extLst>
      <p:ext uri="{BB962C8B-B14F-4D97-AF65-F5344CB8AC3E}">
        <p14:creationId xmlns:p14="http://schemas.microsoft.com/office/powerpoint/2010/main" val="2007909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Jaune</a:t>
            </a:r>
          </a:p>
        </p:txBody>
      </p:sp>
      <p:sp>
        <p:nvSpPr>
          <p:cNvPr id="3" name="Segnaposto contenuto 2"/>
          <p:cNvSpPr>
            <a:spLocks noGrp="1"/>
          </p:cNvSpPr>
          <p:nvPr>
            <p:ph idx="1"/>
          </p:nvPr>
        </p:nvSpPr>
        <p:spPr/>
        <p:txBody>
          <a:bodyPr>
            <a:normAutofit/>
          </a:bodyPr>
          <a:lstStyle/>
          <a:p>
            <a:r>
              <a:rPr lang="it-IT" sz="2400" dirty="0" err="1"/>
              <a:t>Adverbe</a:t>
            </a:r>
            <a:r>
              <a:rPr lang="it-IT" sz="2400" dirty="0"/>
              <a:t> (1640) </a:t>
            </a:r>
            <a:r>
              <a:rPr lang="it-IT" sz="2400" i="1" dirty="0" err="1"/>
              <a:t>Rire</a:t>
            </a:r>
            <a:r>
              <a:rPr lang="it-IT" sz="2400" i="1" dirty="0"/>
              <a:t> </a:t>
            </a:r>
            <a:r>
              <a:rPr lang="it-IT" sz="2400" i="1" dirty="0" err="1"/>
              <a:t>jaune</a:t>
            </a:r>
            <a:r>
              <a:rPr lang="it-IT" sz="2400" dirty="0"/>
              <a:t>, d'un </a:t>
            </a:r>
            <a:r>
              <a:rPr lang="it-IT" sz="2400" dirty="0" err="1"/>
              <a:t>rire</a:t>
            </a:r>
            <a:r>
              <a:rPr lang="it-IT" sz="2400" dirty="0"/>
              <a:t> </a:t>
            </a:r>
            <a:r>
              <a:rPr lang="it-IT" sz="2400" dirty="0" err="1"/>
              <a:t>forcé</a:t>
            </a:r>
            <a:r>
              <a:rPr lang="it-IT" sz="2400" dirty="0"/>
              <a:t>, qui </a:t>
            </a:r>
            <a:r>
              <a:rPr lang="it-IT" sz="2400" dirty="0" err="1"/>
              <a:t>dissimule</a:t>
            </a:r>
            <a:r>
              <a:rPr lang="it-IT" sz="2400" dirty="0"/>
              <a:t> mal le </a:t>
            </a:r>
            <a:r>
              <a:rPr lang="it-IT" sz="2400" dirty="0" err="1"/>
              <a:t>dépit</a:t>
            </a:r>
            <a:r>
              <a:rPr lang="it-IT" sz="2400" dirty="0"/>
              <a:t> </a:t>
            </a:r>
            <a:r>
              <a:rPr lang="it-IT" sz="2400" dirty="0" err="1"/>
              <a:t>ou</a:t>
            </a:r>
            <a:r>
              <a:rPr lang="it-IT" sz="2400" dirty="0"/>
              <a:t> la </a:t>
            </a:r>
            <a:r>
              <a:rPr lang="it-IT" sz="2400" dirty="0" err="1"/>
              <a:t>gêne</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FR" sz="2400" dirty="0"/>
          </a:p>
          <a:p>
            <a:r>
              <a:rPr lang="fr-FR" sz="2400" dirty="0"/>
              <a:t>Être jaune comme un coing (</a:t>
            </a:r>
            <a:r>
              <a:rPr lang="fr-FR" sz="2400" dirty="0" err="1"/>
              <a:t>mela</a:t>
            </a:r>
            <a:r>
              <a:rPr lang="fr-FR" sz="2400" dirty="0"/>
              <a:t> </a:t>
            </a:r>
            <a:r>
              <a:rPr lang="fr-FR" sz="2400" dirty="0" err="1"/>
              <a:t>cotogna</a:t>
            </a:r>
            <a:r>
              <a:rPr lang="fr-FR" sz="2400" dirty="0"/>
              <a:t>), comme un citron = avoir un air maladif</a:t>
            </a:r>
          </a:p>
          <a:p>
            <a:endParaRPr lang="fr-FR" sz="2400" dirty="0"/>
          </a:p>
          <a:p>
            <a:r>
              <a:rPr lang="fr-FR" sz="2400" b="1" dirty="0"/>
              <a:t>Définition pour vous ?</a:t>
            </a:r>
          </a:p>
          <a:p>
            <a:r>
              <a:rPr lang="fr-FR" sz="2400" b="1" dirty="0"/>
              <a:t>citron</a:t>
            </a:r>
          </a:p>
          <a:p>
            <a:endParaRPr lang="fr-FR" sz="2400" dirty="0"/>
          </a:p>
        </p:txBody>
      </p:sp>
    </p:spTree>
    <p:extLst>
      <p:ext uri="{BB962C8B-B14F-4D97-AF65-F5344CB8AC3E}">
        <p14:creationId xmlns:p14="http://schemas.microsoft.com/office/powerpoint/2010/main" val="186794407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a:t>
            </a:r>
            <a:r>
              <a:rPr lang="fr-CA" sz="2800" i="1" dirty="0"/>
              <a:t>jaune</a:t>
            </a:r>
          </a:p>
        </p:txBody>
      </p:sp>
      <p:sp>
        <p:nvSpPr>
          <p:cNvPr id="3" name="Segnaposto contenuto 2"/>
          <p:cNvSpPr>
            <a:spLocks noGrp="1"/>
          </p:cNvSpPr>
          <p:nvPr>
            <p:ph idx="1"/>
          </p:nvPr>
        </p:nvSpPr>
        <p:spPr/>
        <p:txBody>
          <a:bodyPr>
            <a:normAutofit/>
          </a:bodyPr>
          <a:lstStyle/>
          <a:p>
            <a:pPr algn="just"/>
            <a:r>
              <a:rPr lang="it-IT" sz="2400" dirty="0"/>
              <a:t>Qui est d'une </a:t>
            </a:r>
            <a:r>
              <a:rPr lang="it-IT" sz="2400" dirty="0" err="1"/>
              <a:t>couleur</a:t>
            </a:r>
            <a:r>
              <a:rPr lang="it-IT" sz="2400" dirty="0"/>
              <a:t> </a:t>
            </a:r>
            <a:r>
              <a:rPr lang="it-IT" sz="2400" dirty="0" err="1"/>
              <a:t>placée</a:t>
            </a:r>
            <a:r>
              <a:rPr lang="it-IT" sz="2400" dirty="0"/>
              <a:t> </a:t>
            </a:r>
            <a:r>
              <a:rPr lang="it-IT" sz="2400" dirty="0" err="1"/>
              <a:t>dans</a:t>
            </a:r>
            <a:r>
              <a:rPr lang="it-IT" sz="2400" dirty="0"/>
              <a:t> le </a:t>
            </a:r>
            <a:r>
              <a:rPr lang="it-IT" sz="2400" dirty="0" err="1"/>
              <a:t>spectre</a:t>
            </a:r>
            <a:r>
              <a:rPr lang="it-IT" sz="2400" dirty="0"/>
              <a:t> </a:t>
            </a:r>
            <a:r>
              <a:rPr lang="it-IT" sz="2400" dirty="0" err="1"/>
              <a:t>entre</a:t>
            </a:r>
            <a:r>
              <a:rPr lang="it-IT" sz="2400" dirty="0"/>
              <a:t> le </a:t>
            </a:r>
            <a:r>
              <a:rPr lang="it-IT" sz="2400" dirty="0" err="1"/>
              <a:t>vert</a:t>
            </a:r>
            <a:r>
              <a:rPr lang="it-IT" sz="2400" dirty="0"/>
              <a:t> et l'</a:t>
            </a:r>
            <a:r>
              <a:rPr lang="it-IT" sz="2400" dirty="0" err="1"/>
              <a:t>orangé</a:t>
            </a:r>
            <a:r>
              <a:rPr lang="it-IT" sz="2400" dirty="0"/>
              <a:t> et dont la nature offre de </a:t>
            </a:r>
            <a:r>
              <a:rPr lang="it-IT" sz="2400" dirty="0" err="1"/>
              <a:t>nombreux</a:t>
            </a:r>
            <a:r>
              <a:rPr lang="it-IT" sz="2400" dirty="0"/>
              <a:t> </a:t>
            </a:r>
            <a:r>
              <a:rPr lang="it-IT" sz="2400" dirty="0" err="1"/>
              <a:t>exemples</a:t>
            </a:r>
            <a:r>
              <a:rPr lang="it-IT" sz="2400" dirty="0"/>
              <a:t> (</a:t>
            </a:r>
            <a:r>
              <a:rPr lang="it-IT" sz="2400" dirty="0" err="1"/>
              <a:t>citron</a:t>
            </a:r>
            <a:r>
              <a:rPr lang="it-IT" sz="2400" dirty="0"/>
              <a:t>, </a:t>
            </a:r>
            <a:r>
              <a:rPr lang="it-IT" sz="2400" b="1" dirty="0" err="1"/>
              <a:t>bouton</a:t>
            </a:r>
            <a:r>
              <a:rPr lang="it-IT" sz="2400" b="1" dirty="0"/>
              <a:t> d'or).</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pPr algn="just"/>
            <a:endParaRPr lang="fr-CA" sz="2400" dirty="0"/>
          </a:p>
        </p:txBody>
      </p:sp>
    </p:spTree>
    <p:extLst>
      <p:ext uri="{BB962C8B-B14F-4D97-AF65-F5344CB8AC3E}">
        <p14:creationId xmlns:p14="http://schemas.microsoft.com/office/powerpoint/2010/main" val="15316405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rose</a:t>
            </a:r>
          </a:p>
        </p:txBody>
      </p:sp>
      <p:sp>
        <p:nvSpPr>
          <p:cNvPr id="3" name="Segnaposto contenuto 2"/>
          <p:cNvSpPr>
            <a:spLocks noGrp="1"/>
          </p:cNvSpPr>
          <p:nvPr>
            <p:ph idx="1"/>
          </p:nvPr>
        </p:nvSpPr>
        <p:spPr/>
        <p:txBody>
          <a:bodyPr>
            <a:normAutofit fontScale="92500" lnSpcReduction="20000"/>
          </a:bodyPr>
          <a:lstStyle/>
          <a:p>
            <a:r>
              <a:rPr lang="fr-CA" sz="2400" dirty="0"/>
              <a:t>Voir la vie en rose = voir la vie de manière optimiste</a:t>
            </a:r>
          </a:p>
          <a:p>
            <a:endParaRPr lang="fr-CA" sz="2400" dirty="0"/>
          </a:p>
          <a:p>
            <a:pPr algn="just"/>
            <a:r>
              <a:rPr lang="fr-CA" sz="2400" dirty="0"/>
              <a:t>Ce n'est pas rose, pas tout rose : ce n'est pas gai, pas agréable (difficultés, corvées). </a:t>
            </a:r>
          </a:p>
          <a:p>
            <a:endParaRPr lang="fr-CA" sz="2400" dirty="0"/>
          </a:p>
          <a:p>
            <a:r>
              <a:rPr lang="fr-CA" sz="2400" dirty="0"/>
              <a:t>Rose bonbon : idyllique, idéal. </a:t>
            </a:r>
            <a:r>
              <a:rPr lang="fr-CA" sz="2400" i="1" dirty="0"/>
              <a:t>« enfance pas du tout rose bonbon, misère sociale et viols » </a:t>
            </a:r>
            <a:r>
              <a:rPr lang="fr-CA" sz="2400" dirty="0"/>
              <a:t>(Le Monde, 2001).</a:t>
            </a:r>
          </a:p>
          <a:p>
            <a:r>
              <a:rPr lang="fr-CA" sz="2400" dirty="0"/>
              <a:t>© 2022 Dictionnaires Le Robert - Le Petit Robert de la langue française</a:t>
            </a:r>
          </a:p>
          <a:p>
            <a:pPr marL="0" indent="0">
              <a:buNone/>
            </a:pPr>
            <a:endParaRPr lang="fr-CA" sz="2400" dirty="0"/>
          </a:p>
          <a:p>
            <a:r>
              <a:rPr lang="fr-CA" sz="2400" dirty="0"/>
              <a:t>La Ville rose : Toulouse, à cause de la couleur des briques et des tuiles de ses constructions.</a:t>
            </a:r>
          </a:p>
          <a:p>
            <a:r>
              <a:rPr lang="fr-FR" sz="2400" b="1" dirty="0"/>
              <a:t>Définition pour vous ?</a:t>
            </a:r>
          </a:p>
          <a:p>
            <a:r>
              <a:rPr lang="fr-FR" sz="2400" b="1" dirty="0" err="1"/>
              <a:t>couchon</a:t>
            </a:r>
            <a:endParaRPr lang="fr-FR" sz="2400" b="1" dirty="0"/>
          </a:p>
          <a:p>
            <a:endParaRPr lang="fr-CA" sz="2400" dirty="0"/>
          </a:p>
          <a:p>
            <a:endParaRPr lang="fr-CA" sz="2400" dirty="0"/>
          </a:p>
        </p:txBody>
      </p:sp>
    </p:spTree>
    <p:extLst>
      <p:ext uri="{BB962C8B-B14F-4D97-AF65-F5344CB8AC3E}">
        <p14:creationId xmlns:p14="http://schemas.microsoft.com/office/powerpoint/2010/main" val="13211252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Définition de rose</a:t>
            </a:r>
          </a:p>
        </p:txBody>
      </p:sp>
      <p:sp>
        <p:nvSpPr>
          <p:cNvPr id="3" name="Segnaposto contenuto 2"/>
          <p:cNvSpPr>
            <a:spLocks noGrp="1"/>
          </p:cNvSpPr>
          <p:nvPr>
            <p:ph idx="1"/>
          </p:nvPr>
        </p:nvSpPr>
        <p:spPr/>
        <p:txBody>
          <a:bodyPr>
            <a:normAutofit/>
          </a:bodyPr>
          <a:lstStyle/>
          <a:p>
            <a:r>
              <a:rPr lang="it-IT" sz="2400" dirty="0"/>
              <a:t>Qui est d'un </a:t>
            </a:r>
            <a:r>
              <a:rPr lang="it-IT" sz="2400" dirty="0" err="1"/>
              <a:t>rouge</a:t>
            </a:r>
            <a:r>
              <a:rPr lang="it-IT" sz="2400" dirty="0"/>
              <a:t> </a:t>
            </a:r>
            <a:r>
              <a:rPr lang="it-IT" sz="2400" dirty="0" err="1"/>
              <a:t>très</a:t>
            </a:r>
            <a:r>
              <a:rPr lang="it-IT" sz="2400" dirty="0"/>
              <a:t> </a:t>
            </a:r>
            <a:r>
              <a:rPr lang="it-IT" sz="2400" dirty="0" err="1"/>
              <a:t>pâle</a:t>
            </a:r>
            <a:r>
              <a:rPr lang="it-IT" sz="2400" dirty="0"/>
              <a:t>, </a:t>
            </a:r>
            <a:r>
              <a:rPr lang="it-IT" sz="2400" dirty="0" err="1"/>
              <a:t>comme</a:t>
            </a:r>
            <a:r>
              <a:rPr lang="it-IT" sz="2400" dirty="0"/>
              <a:t> la rose.</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399602650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Gris</a:t>
            </a:r>
          </a:p>
        </p:txBody>
      </p:sp>
      <p:sp>
        <p:nvSpPr>
          <p:cNvPr id="3" name="Segnaposto contenuto 2"/>
          <p:cNvSpPr>
            <a:spLocks noGrp="1"/>
          </p:cNvSpPr>
          <p:nvPr>
            <p:ph idx="1"/>
          </p:nvPr>
        </p:nvSpPr>
        <p:spPr/>
        <p:txBody>
          <a:bodyPr>
            <a:normAutofit/>
          </a:bodyPr>
          <a:lstStyle/>
          <a:p>
            <a:r>
              <a:rPr lang="it-IT" sz="2400" dirty="0"/>
              <a:t>Il </a:t>
            </a:r>
            <a:r>
              <a:rPr lang="it-IT" sz="2400" dirty="0" err="1"/>
              <a:t>fait</a:t>
            </a:r>
            <a:r>
              <a:rPr lang="it-IT" sz="2400" dirty="0"/>
              <a:t> </a:t>
            </a:r>
            <a:r>
              <a:rPr lang="it-IT" sz="2400" dirty="0" err="1"/>
              <a:t>gris</a:t>
            </a:r>
            <a:r>
              <a:rPr lang="it-IT" sz="2400" dirty="0"/>
              <a:t> : le </a:t>
            </a:r>
            <a:r>
              <a:rPr lang="it-IT" sz="2400" dirty="0" err="1"/>
              <a:t>temps</a:t>
            </a:r>
            <a:r>
              <a:rPr lang="it-IT" sz="2400" dirty="0"/>
              <a:t> est </a:t>
            </a:r>
            <a:r>
              <a:rPr lang="it-IT" sz="2400" dirty="0" err="1"/>
              <a:t>couvert</a:t>
            </a:r>
            <a:r>
              <a:rPr lang="it-IT" sz="2400" dirty="0"/>
              <a:t>.</a:t>
            </a:r>
          </a:p>
          <a:p>
            <a:r>
              <a:rPr lang="it-IT" sz="2400" dirty="0" err="1"/>
              <a:t>Prov</a:t>
            </a:r>
            <a:r>
              <a:rPr lang="it-IT" sz="2400" dirty="0"/>
              <a:t>. La </a:t>
            </a:r>
            <a:r>
              <a:rPr lang="it-IT" sz="2400" dirty="0" err="1"/>
              <a:t>nuit</a:t>
            </a:r>
            <a:r>
              <a:rPr lang="it-IT" sz="2400" dirty="0"/>
              <a:t> </a:t>
            </a:r>
            <a:r>
              <a:rPr lang="it-IT" sz="2400" dirty="0" err="1"/>
              <a:t>tous</a:t>
            </a:r>
            <a:r>
              <a:rPr lang="it-IT" sz="2400" dirty="0"/>
              <a:t> </a:t>
            </a:r>
            <a:r>
              <a:rPr lang="it-IT" sz="2400" dirty="0" err="1"/>
              <a:t>les</a:t>
            </a:r>
            <a:r>
              <a:rPr lang="it-IT" sz="2400" dirty="0"/>
              <a:t> </a:t>
            </a:r>
            <a:r>
              <a:rPr lang="it-IT" sz="2400" dirty="0" err="1"/>
              <a:t>chats</a:t>
            </a:r>
            <a:r>
              <a:rPr lang="it-IT" sz="2400" dirty="0"/>
              <a:t>* </a:t>
            </a:r>
            <a:r>
              <a:rPr lang="it-IT" sz="2400" dirty="0" err="1"/>
              <a:t>sont</a:t>
            </a:r>
            <a:r>
              <a:rPr lang="it-IT" sz="2400" dirty="0"/>
              <a:t> </a:t>
            </a:r>
            <a:r>
              <a:rPr lang="it-IT" sz="2400" dirty="0" err="1"/>
              <a:t>gris</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endParaRPr lang="it-IT" sz="2400" dirty="0"/>
          </a:p>
          <a:p>
            <a:endParaRPr lang="it-IT" sz="2400" dirty="0"/>
          </a:p>
          <a:p>
            <a:r>
              <a:rPr lang="it-IT" sz="2400" dirty="0"/>
              <a:t>D'une </a:t>
            </a:r>
            <a:r>
              <a:rPr lang="it-IT" sz="2400" dirty="0" err="1"/>
              <a:t>couleur</a:t>
            </a:r>
            <a:r>
              <a:rPr lang="it-IT" sz="2400" dirty="0"/>
              <a:t> </a:t>
            </a:r>
            <a:r>
              <a:rPr lang="it-IT" sz="2400" dirty="0" err="1"/>
              <a:t>intermédiaire</a:t>
            </a:r>
            <a:r>
              <a:rPr lang="it-IT" sz="2400" dirty="0"/>
              <a:t> </a:t>
            </a:r>
            <a:r>
              <a:rPr lang="it-IT" sz="2400" dirty="0" err="1"/>
              <a:t>entre</a:t>
            </a:r>
            <a:r>
              <a:rPr lang="it-IT" sz="2400" dirty="0"/>
              <a:t> le </a:t>
            </a:r>
            <a:r>
              <a:rPr lang="it-IT" sz="2400" dirty="0" err="1"/>
              <a:t>blanc</a:t>
            </a:r>
            <a:r>
              <a:rPr lang="it-IT" sz="2400" dirty="0"/>
              <a:t> et le noir.</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36627128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Orange</a:t>
            </a:r>
          </a:p>
        </p:txBody>
      </p:sp>
      <p:sp>
        <p:nvSpPr>
          <p:cNvPr id="3" name="Segnaposto contenuto 2"/>
          <p:cNvSpPr>
            <a:spLocks noGrp="1"/>
          </p:cNvSpPr>
          <p:nvPr>
            <p:ph idx="1"/>
          </p:nvPr>
        </p:nvSpPr>
        <p:spPr/>
        <p:txBody>
          <a:bodyPr>
            <a:normAutofit/>
          </a:bodyPr>
          <a:lstStyle/>
          <a:p>
            <a:pPr algn="just"/>
            <a:r>
              <a:rPr lang="it-IT" sz="2400" dirty="0"/>
              <a:t>La </a:t>
            </a:r>
            <a:r>
              <a:rPr lang="it-IT" sz="2400" dirty="0" err="1"/>
              <a:t>couleur</a:t>
            </a:r>
            <a:r>
              <a:rPr lang="it-IT" sz="2400" dirty="0"/>
              <a:t> </a:t>
            </a:r>
            <a:r>
              <a:rPr lang="it-IT" sz="2400" dirty="0" err="1"/>
              <a:t>orange</a:t>
            </a:r>
            <a:r>
              <a:rPr lang="it-IT" sz="2400" dirty="0"/>
              <a:t> d'un </a:t>
            </a:r>
            <a:r>
              <a:rPr lang="it-IT" sz="2400" dirty="0" err="1"/>
              <a:t>feu</a:t>
            </a:r>
            <a:r>
              <a:rPr lang="it-IT" sz="2400" dirty="0"/>
              <a:t> de </a:t>
            </a:r>
            <a:r>
              <a:rPr lang="it-IT" sz="2400" dirty="0" err="1"/>
              <a:t>signalisation</a:t>
            </a:r>
            <a:r>
              <a:rPr lang="it-IT" sz="2400" dirty="0"/>
              <a:t>, </a:t>
            </a:r>
            <a:r>
              <a:rPr lang="it-IT" sz="2400" dirty="0" err="1"/>
              <a:t>entre</a:t>
            </a:r>
            <a:r>
              <a:rPr lang="it-IT" sz="2400" dirty="0"/>
              <a:t> le </a:t>
            </a:r>
            <a:r>
              <a:rPr lang="it-IT" sz="2400" dirty="0" err="1"/>
              <a:t>vert</a:t>
            </a:r>
            <a:r>
              <a:rPr lang="it-IT" sz="2400" dirty="0"/>
              <a:t> et le </a:t>
            </a:r>
            <a:r>
              <a:rPr lang="it-IT" sz="2400" dirty="0" err="1"/>
              <a:t>rouge</a:t>
            </a:r>
            <a:r>
              <a:rPr lang="it-IT" sz="2400" dirty="0"/>
              <a:t>. </a:t>
            </a:r>
            <a:r>
              <a:rPr lang="it-IT" sz="2400" i="1" dirty="0" err="1"/>
              <a:t>Passer</a:t>
            </a:r>
            <a:r>
              <a:rPr lang="it-IT" sz="2400" i="1" dirty="0"/>
              <a:t> à </a:t>
            </a:r>
            <a:r>
              <a:rPr lang="it-IT" sz="2400" i="1" dirty="0" err="1"/>
              <a:t>l'orange</a:t>
            </a:r>
            <a:r>
              <a:rPr lang="it-IT" sz="2400" i="1" dirty="0"/>
              <a:t>.</a:t>
            </a:r>
          </a:p>
          <a:p>
            <a:endParaRPr lang="it-IT" sz="2400" dirty="0"/>
          </a:p>
          <a:p>
            <a:endParaRPr lang="it-IT" sz="2400" dirty="0"/>
          </a:p>
          <a:p>
            <a:endParaRPr lang="it-IT" sz="2400" dirty="0"/>
          </a:p>
          <a:p>
            <a:r>
              <a:rPr lang="it-IT" sz="2400" dirty="0"/>
              <a:t>D'une </a:t>
            </a:r>
            <a:r>
              <a:rPr lang="it-IT" sz="2400" dirty="0" err="1"/>
              <a:t>couleur</a:t>
            </a:r>
            <a:r>
              <a:rPr lang="it-IT" sz="2400" dirty="0"/>
              <a:t> </a:t>
            </a:r>
            <a:r>
              <a:rPr lang="it-IT" sz="2400" dirty="0" err="1"/>
              <a:t>semblable</a:t>
            </a:r>
            <a:r>
              <a:rPr lang="it-IT" sz="2400" dirty="0"/>
              <a:t> à celle de </a:t>
            </a:r>
            <a:r>
              <a:rPr lang="it-IT" sz="2400" dirty="0" err="1"/>
              <a:t>l'orange</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fr-CA" sz="2400" dirty="0"/>
          </a:p>
        </p:txBody>
      </p:sp>
    </p:spTree>
    <p:extLst>
      <p:ext uri="{BB962C8B-B14F-4D97-AF65-F5344CB8AC3E}">
        <p14:creationId xmlns:p14="http://schemas.microsoft.com/office/powerpoint/2010/main" val="20478874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Violet</a:t>
            </a:r>
          </a:p>
        </p:txBody>
      </p:sp>
      <p:sp>
        <p:nvSpPr>
          <p:cNvPr id="3" name="Segnaposto contenuto 2"/>
          <p:cNvSpPr>
            <a:spLocks noGrp="1"/>
          </p:cNvSpPr>
          <p:nvPr>
            <p:ph idx="1"/>
          </p:nvPr>
        </p:nvSpPr>
        <p:spPr/>
        <p:txBody>
          <a:bodyPr>
            <a:normAutofit/>
          </a:bodyPr>
          <a:lstStyle/>
          <a:p>
            <a:r>
              <a:rPr lang="it-IT" sz="2400" dirty="0"/>
              <a:t>Devenir </a:t>
            </a:r>
            <a:r>
              <a:rPr lang="it-IT" sz="2400" dirty="0" err="1"/>
              <a:t>violet</a:t>
            </a:r>
            <a:r>
              <a:rPr lang="it-IT" sz="2400" dirty="0"/>
              <a:t> de </a:t>
            </a:r>
            <a:r>
              <a:rPr lang="it-IT" sz="2400" dirty="0" err="1"/>
              <a:t>colère</a:t>
            </a:r>
            <a:r>
              <a:rPr lang="it-IT" sz="2400" dirty="0"/>
              <a:t>.</a:t>
            </a:r>
          </a:p>
          <a:p>
            <a:r>
              <a:rPr lang="it-IT" sz="2400" dirty="0"/>
              <a:t>© 2021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r>
              <a:rPr lang="fr-FR" sz="2400" b="1" dirty="0"/>
              <a:t>Définition pour vous ?</a:t>
            </a:r>
          </a:p>
          <a:p>
            <a:r>
              <a:rPr lang="fr-FR" sz="2400" b="1" dirty="0"/>
              <a:t>aubergine</a:t>
            </a:r>
          </a:p>
          <a:p>
            <a:endParaRPr lang="it-IT" sz="2400" dirty="0"/>
          </a:p>
          <a:p>
            <a:endParaRPr lang="it-IT" sz="2400" dirty="0"/>
          </a:p>
        </p:txBody>
      </p:sp>
    </p:spTree>
    <p:extLst>
      <p:ext uri="{BB962C8B-B14F-4D97-AF65-F5344CB8AC3E}">
        <p14:creationId xmlns:p14="http://schemas.microsoft.com/office/powerpoint/2010/main" val="2600251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Gisèle Halimi et la guerre d’Algérie</a:t>
            </a:r>
          </a:p>
        </p:txBody>
      </p:sp>
      <p:sp>
        <p:nvSpPr>
          <p:cNvPr id="3" name="Segnaposto contenuto 2"/>
          <p:cNvSpPr>
            <a:spLocks noGrp="1"/>
          </p:cNvSpPr>
          <p:nvPr>
            <p:ph idx="1"/>
          </p:nvPr>
        </p:nvSpPr>
        <p:spPr/>
        <p:txBody>
          <a:bodyPr>
            <a:normAutofit/>
          </a:bodyPr>
          <a:lstStyle/>
          <a:p>
            <a:pPr algn="just"/>
            <a:r>
              <a:rPr lang="fr-FR" sz="2400" dirty="0"/>
              <a:t>Au milieu des années 1950, Gisèle Halimi s'engage pour l’indépendance de l’Algérie, elle se bat au quotidien dans les tribunaux militaires, pour défendre ceux qui ont choisi de vivre.</a:t>
            </a:r>
          </a:p>
          <a:p>
            <a:pPr algn="just"/>
            <a:r>
              <a:rPr lang="fr-FR" sz="2400" dirty="0"/>
              <a:t>Notamment :</a:t>
            </a:r>
          </a:p>
          <a:p>
            <a:pPr algn="just"/>
            <a:r>
              <a:rPr lang="fr-FR" sz="2400" dirty="0"/>
              <a:t>Le procès et l'affaire Djamila </a:t>
            </a:r>
            <a:r>
              <a:rPr lang="fr-FR" sz="2400" dirty="0" err="1"/>
              <a:t>Boupacha</a:t>
            </a:r>
            <a:r>
              <a:rPr lang="fr-FR" sz="2400" dirty="0"/>
              <a:t> (1960-1962)</a:t>
            </a:r>
          </a:p>
          <a:p>
            <a:pPr algn="just"/>
            <a:endParaRPr lang="fr-FR" sz="2400" dirty="0"/>
          </a:p>
          <a:p>
            <a:pPr algn="just"/>
            <a:endParaRPr lang="fr-CA" sz="2400" dirty="0"/>
          </a:p>
        </p:txBody>
      </p:sp>
    </p:spTree>
    <p:extLst>
      <p:ext uri="{BB962C8B-B14F-4D97-AF65-F5344CB8AC3E}">
        <p14:creationId xmlns:p14="http://schemas.microsoft.com/office/powerpoint/2010/main" val="307182438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Violet</a:t>
            </a:r>
          </a:p>
        </p:txBody>
      </p:sp>
      <p:sp>
        <p:nvSpPr>
          <p:cNvPr id="3" name="Segnaposto contenuto 2"/>
          <p:cNvSpPr>
            <a:spLocks noGrp="1"/>
          </p:cNvSpPr>
          <p:nvPr>
            <p:ph idx="1"/>
          </p:nvPr>
        </p:nvSpPr>
        <p:spPr/>
        <p:txBody>
          <a:bodyPr>
            <a:normAutofit/>
          </a:bodyPr>
          <a:lstStyle/>
          <a:p>
            <a:r>
              <a:rPr lang="it-IT" sz="2400" dirty="0"/>
              <a:t>D'une </a:t>
            </a:r>
            <a:r>
              <a:rPr lang="it-IT" sz="2400" dirty="0" err="1"/>
              <a:t>couleur</a:t>
            </a:r>
            <a:r>
              <a:rPr lang="it-IT" sz="2400" dirty="0"/>
              <a:t> qui s'</a:t>
            </a:r>
            <a:r>
              <a:rPr lang="it-IT" sz="2400" dirty="0" err="1"/>
              <a:t>obtient</a:t>
            </a:r>
            <a:r>
              <a:rPr lang="it-IT" sz="2400" dirty="0"/>
              <a:t> par le mélange </a:t>
            </a:r>
            <a:r>
              <a:rPr lang="it-IT" sz="2400" dirty="0" err="1"/>
              <a:t>du</a:t>
            </a:r>
            <a:r>
              <a:rPr lang="it-IT" sz="2400" dirty="0"/>
              <a:t> bleu et </a:t>
            </a:r>
            <a:r>
              <a:rPr lang="it-IT" sz="2400" dirty="0" err="1"/>
              <a:t>du</a:t>
            </a:r>
            <a:r>
              <a:rPr lang="it-IT" sz="2400" dirty="0"/>
              <a:t> </a:t>
            </a:r>
            <a:r>
              <a:rPr lang="it-IT" sz="2400" dirty="0" err="1"/>
              <a:t>rouge</a:t>
            </a:r>
            <a:r>
              <a:rPr lang="it-IT" sz="2400" dirty="0"/>
              <a:t>.</a:t>
            </a:r>
          </a:p>
          <a:p>
            <a:r>
              <a:rPr lang="it-IT" sz="2400" dirty="0"/>
              <a:t>© 2022 </a:t>
            </a:r>
            <a:r>
              <a:rPr lang="it-IT" sz="2400" dirty="0" err="1"/>
              <a:t>Dictionnaires</a:t>
            </a:r>
            <a:r>
              <a:rPr lang="it-IT" sz="2400" dirty="0"/>
              <a:t> Le Robert - Le Petit Robert de la langue </a:t>
            </a:r>
            <a:r>
              <a:rPr lang="it-IT" sz="2400" dirty="0" err="1"/>
              <a:t>française</a:t>
            </a:r>
            <a:endParaRPr lang="it-IT" sz="2400" dirty="0"/>
          </a:p>
          <a:p>
            <a:endParaRPr lang="it-IT" sz="2400" dirty="0"/>
          </a:p>
          <a:p>
            <a:endParaRPr lang="it-IT" sz="2400" dirty="0"/>
          </a:p>
        </p:txBody>
      </p:sp>
    </p:spTree>
    <p:extLst>
      <p:ext uri="{BB962C8B-B14F-4D97-AF65-F5344CB8AC3E}">
        <p14:creationId xmlns:p14="http://schemas.microsoft.com/office/powerpoint/2010/main" val="17115219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itolo 1"/>
          <p:cNvSpPr>
            <a:spLocks noGrp="1"/>
          </p:cNvSpPr>
          <p:nvPr>
            <p:ph type="title"/>
          </p:nvPr>
        </p:nvSpPr>
        <p:spPr/>
        <p:txBody>
          <a:bodyPr>
            <a:normAutofit fontScale="90000"/>
          </a:bodyPr>
          <a:lstStyle/>
          <a:p>
            <a:br>
              <a:rPr lang="fr-FR" sz="1275" dirty="0">
                <a:latin typeface="Arial" charset="0"/>
                <a:ea typeface="MS PGothic" charset="0"/>
              </a:rPr>
            </a:br>
            <a:r>
              <a:rPr lang="fr-FR" sz="3100" dirty="0">
                <a:latin typeface="Arial" charset="0"/>
                <a:ea typeface="MS PGothic" charset="0"/>
              </a:rPr>
              <a:t>À la découverte des ressemblances ou des différences de couleurs entre l’italien et le français</a:t>
            </a:r>
            <a:br>
              <a:rPr lang="it-IT" sz="3100" dirty="0">
                <a:latin typeface="Arial" charset="0"/>
                <a:ea typeface="MS PGothic" charset="0"/>
              </a:rPr>
            </a:br>
            <a:endParaRPr lang="it-IT" sz="3100" dirty="0">
              <a:latin typeface="Arial" charset="0"/>
              <a:ea typeface="MS PGothic" charset="0"/>
            </a:endParaRPr>
          </a:p>
        </p:txBody>
      </p:sp>
      <p:sp>
        <p:nvSpPr>
          <p:cNvPr id="232451" name="Segnaposto contenuto 2"/>
          <p:cNvSpPr>
            <a:spLocks noGrp="1"/>
          </p:cNvSpPr>
          <p:nvPr>
            <p:ph idx="1"/>
          </p:nvPr>
        </p:nvSpPr>
        <p:spPr/>
        <p:txBody>
          <a:bodyPr>
            <a:normAutofit/>
          </a:bodyPr>
          <a:lstStyle/>
          <a:p>
            <a:pPr marL="0" indent="0" algn="just">
              <a:buNone/>
            </a:pPr>
            <a:r>
              <a:rPr lang="fr-FR" sz="900" b="1" dirty="0">
                <a:latin typeface="Arial" charset="0"/>
                <a:ea typeface="MS PGothic" charset="0"/>
                <a:cs typeface="MS PGothic" charset="0"/>
              </a:rPr>
              <a:t> </a:t>
            </a:r>
            <a:r>
              <a:rPr lang="fr-FR" sz="2400" dirty="0">
                <a:latin typeface="Arial" charset="0"/>
                <a:ea typeface="MS PGothic" charset="0"/>
                <a:cs typeface="MS PGothic" charset="0"/>
              </a:rPr>
              <a:t>Elles [les couleurs] sont prises à témoin pour illustrer comment chaque langue découpe et nomme différemment l’expérience que les êtres humains peuvent avoir du monde.</a:t>
            </a:r>
            <a:endParaRPr lang="it-IT" sz="2400" dirty="0">
              <a:latin typeface="Arial" charset="0"/>
              <a:ea typeface="MS PGothic" charset="0"/>
              <a:cs typeface="MS PGothic" charset="0"/>
            </a:endParaRPr>
          </a:p>
          <a:p>
            <a:pPr marL="0" indent="0">
              <a:buNone/>
            </a:pPr>
            <a:r>
              <a:rPr lang="fr-FR" sz="2400" dirty="0">
                <a:latin typeface="Arial" charset="0"/>
                <a:ea typeface="MS PGothic" charset="0"/>
                <a:cs typeface="MS PGothic" charset="0"/>
              </a:rPr>
              <a:t>Georges </a:t>
            </a:r>
            <a:r>
              <a:rPr lang="fr-FR" sz="2400" dirty="0" err="1">
                <a:latin typeface="Arial" charset="0"/>
                <a:ea typeface="MS PGothic" charset="0"/>
                <a:cs typeface="MS PGothic" charset="0"/>
              </a:rPr>
              <a:t>Mounin</a:t>
            </a:r>
            <a:r>
              <a:rPr lang="fr-FR" sz="2400" dirty="0">
                <a:latin typeface="Arial" charset="0"/>
                <a:ea typeface="MS PGothic" charset="0"/>
                <a:cs typeface="MS PGothic" charset="0"/>
              </a:rPr>
              <a:t>, </a:t>
            </a:r>
            <a:r>
              <a:rPr lang="fr-FR" sz="2400" i="1" dirty="0">
                <a:latin typeface="Arial" charset="0"/>
                <a:ea typeface="MS PGothic" charset="0"/>
                <a:cs typeface="MS PGothic" charset="0"/>
              </a:rPr>
              <a:t>Les problèmes théoriques de la traduction</a:t>
            </a:r>
            <a:r>
              <a:rPr lang="fr-FR" sz="2400" dirty="0">
                <a:latin typeface="Arial" charset="0"/>
                <a:ea typeface="MS PGothic" charset="0"/>
                <a:cs typeface="MS PGothic" charset="0"/>
              </a:rPr>
              <a:t>, Gallimard, Paris, 1963, p.77. </a:t>
            </a:r>
            <a:endParaRPr lang="it-IT" sz="2400" dirty="0">
              <a:latin typeface="Arial" charset="0"/>
              <a:ea typeface="MS PGothic" charset="0"/>
              <a:cs typeface="MS PGothic" charset="0"/>
            </a:endParaRPr>
          </a:p>
          <a:p>
            <a:pPr marL="0" indent="0" algn="just">
              <a:buNone/>
            </a:pPr>
            <a:r>
              <a:rPr lang="fr-FR" sz="2400" dirty="0">
                <a:latin typeface="Arial" charset="0"/>
                <a:ea typeface="MS PGothic" charset="0"/>
                <a:cs typeface="MS PGothic" charset="0"/>
              </a:rPr>
              <a:t>Rien de plus délicat que la traduction des noms de couleur d’une langue dans une autre. Telle couleur est intraduisible, pour telle autre deux ou trois mots peuvent convenir. Bref, les couleurs n’ont d’équivalent « objectif » ni « universel » dans le langage.</a:t>
            </a:r>
            <a:endParaRPr lang="it-IT" sz="2400" dirty="0">
              <a:latin typeface="Arial" charset="0"/>
              <a:ea typeface="MS PGothic" charset="0"/>
              <a:cs typeface="MS PGothic" charset="0"/>
            </a:endParaRPr>
          </a:p>
          <a:p>
            <a:pPr marL="0" indent="0">
              <a:buNone/>
            </a:pPr>
            <a:r>
              <a:rPr lang="fr-FR" sz="2400" dirty="0">
                <a:latin typeface="Arial" charset="0"/>
                <a:ea typeface="MS PGothic" charset="0"/>
                <a:cs typeface="MS PGothic" charset="0"/>
              </a:rPr>
              <a:t>Jacques Le Rider, </a:t>
            </a:r>
            <a:r>
              <a:rPr lang="fr-FR" sz="2400" i="1" dirty="0">
                <a:latin typeface="Arial" charset="0"/>
                <a:ea typeface="MS PGothic" charset="0"/>
                <a:cs typeface="MS PGothic" charset="0"/>
              </a:rPr>
              <a:t>Les couleurs et les mots</a:t>
            </a:r>
            <a:r>
              <a:rPr lang="fr-FR" sz="2400" dirty="0">
                <a:latin typeface="Arial" charset="0"/>
                <a:ea typeface="MS PGothic" charset="0"/>
                <a:cs typeface="MS PGothic" charset="0"/>
              </a:rPr>
              <a:t>, PUF, Paris, 1997, p. 374.</a:t>
            </a:r>
            <a:endParaRPr lang="it-IT" sz="2400" dirty="0">
              <a:latin typeface="Arial" charset="0"/>
              <a:ea typeface="MS PGothic" charset="0"/>
              <a:cs typeface="MS PGothic" charset="0"/>
            </a:endParaRPr>
          </a:p>
          <a:p>
            <a:pPr marL="0" indent="0"/>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7297565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Titolo 1"/>
          <p:cNvSpPr>
            <a:spLocks noGrp="1"/>
          </p:cNvSpPr>
          <p:nvPr>
            <p:ph type="title"/>
          </p:nvPr>
        </p:nvSpPr>
        <p:spPr>
          <a:xfrm>
            <a:off x="2097275" y="325318"/>
            <a:ext cx="7665118" cy="984739"/>
          </a:xfrm>
        </p:spPr>
        <p:txBody>
          <a:bodyPr>
            <a:normAutofit fontScale="90000"/>
          </a:bodyPr>
          <a:lstStyle/>
          <a:p>
            <a:br>
              <a:rPr lang="fr-FR" sz="1725" b="1" dirty="0">
                <a:latin typeface="Arial" charset="0"/>
                <a:ea typeface="MS PGothic" charset="0"/>
              </a:rPr>
            </a:br>
            <a:br>
              <a:rPr lang="fr-FR" sz="1725" b="1" dirty="0">
                <a:latin typeface="Arial" charset="0"/>
                <a:ea typeface="MS PGothic" charset="0"/>
              </a:rPr>
            </a:br>
            <a:r>
              <a:rPr lang="fr-FR" sz="3100" dirty="0">
                <a:latin typeface="Arial" charset="0"/>
                <a:ea typeface="MS PGothic" charset="0"/>
              </a:rPr>
              <a:t>Ressemblances ou différences de couleurs entre l’italien et le français</a:t>
            </a:r>
            <a:br>
              <a:rPr lang="it-IT" sz="3100" dirty="0">
                <a:latin typeface="Arial" charset="0"/>
                <a:ea typeface="MS PGothic" charset="0"/>
              </a:rPr>
            </a:br>
            <a:r>
              <a:rPr lang="fr-FR" sz="1725" b="1" dirty="0">
                <a:latin typeface="Arial" charset="0"/>
                <a:ea typeface="MS PGothic" charset="0"/>
              </a:rPr>
              <a:t> </a:t>
            </a:r>
            <a:br>
              <a:rPr lang="it-IT" sz="1725" dirty="0">
                <a:latin typeface="Arial" charset="0"/>
                <a:ea typeface="MS PGothic" charset="0"/>
              </a:rPr>
            </a:br>
            <a:endParaRPr lang="it-IT" sz="1725" dirty="0">
              <a:latin typeface="Arial" charset="0"/>
              <a:ea typeface="MS PGothic" charset="0"/>
            </a:endParaRPr>
          </a:p>
        </p:txBody>
      </p:sp>
      <p:sp>
        <p:nvSpPr>
          <p:cNvPr id="250883" name="Segnaposto contenuto 2"/>
          <p:cNvSpPr>
            <a:spLocks noGrp="1"/>
          </p:cNvSpPr>
          <p:nvPr>
            <p:ph idx="1"/>
          </p:nvPr>
        </p:nvSpPr>
        <p:spPr/>
        <p:txBody>
          <a:bodyPr>
            <a:normAutofit/>
          </a:bodyPr>
          <a:lstStyle/>
          <a:p>
            <a:pPr algn="just"/>
            <a:r>
              <a:rPr lang="fr-FR" sz="2400" b="1" dirty="0">
                <a:latin typeface="Arial" charset="0"/>
                <a:ea typeface="MS PGothic" charset="0"/>
                <a:cs typeface="MS PGothic" charset="0"/>
              </a:rPr>
              <a:t>6. cas de figures</a:t>
            </a:r>
          </a:p>
          <a:p>
            <a:pPr algn="just"/>
            <a:r>
              <a:rPr lang="fr-FR" sz="2400" dirty="0">
                <a:latin typeface="Arial" charset="0"/>
                <a:ea typeface="MS PGothic" charset="0"/>
                <a:cs typeface="MS PGothic" charset="0"/>
              </a:rPr>
              <a:t>1. Les deux langues utilisent la même couleur pour exprimer la même signification (isomorphisme), comme « signer </a:t>
            </a:r>
            <a:r>
              <a:rPr lang="fr-FR" sz="2400" dirty="0" err="1">
                <a:latin typeface="Arial" charset="0"/>
                <a:ea typeface="MS PGothic" charset="0"/>
                <a:cs typeface="MS PGothic" charset="0"/>
              </a:rPr>
              <a:t>qc</a:t>
            </a:r>
            <a:r>
              <a:rPr lang="fr-FR" sz="2400" dirty="0">
                <a:latin typeface="Arial" charset="0"/>
                <a:ea typeface="MS PGothic" charset="0"/>
                <a:cs typeface="MS PGothic" charset="0"/>
              </a:rPr>
              <a:t> en blanc » et </a:t>
            </a:r>
            <a:r>
              <a:rPr lang="fr-FR" sz="2400" i="1" dirty="0" err="1">
                <a:latin typeface="Arial" charset="0"/>
                <a:ea typeface="MS PGothic" charset="0"/>
                <a:cs typeface="MS PGothic" charset="0"/>
              </a:rPr>
              <a:t>firmare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qc</a:t>
            </a:r>
            <a:r>
              <a:rPr lang="fr-FR" sz="2400" i="1" dirty="0">
                <a:latin typeface="Arial" charset="0"/>
                <a:ea typeface="MS PGothic" charset="0"/>
                <a:cs typeface="MS PGothic" charset="0"/>
              </a:rPr>
              <a:t> in </a:t>
            </a:r>
            <a:r>
              <a:rPr lang="fr-FR" sz="2400" i="1" dirty="0" err="1">
                <a:latin typeface="Arial" charset="0"/>
                <a:ea typeface="MS PGothic" charset="0"/>
                <a:cs typeface="MS PGothic" charset="0"/>
              </a:rPr>
              <a:t>bianco</a:t>
            </a:r>
            <a:r>
              <a:rPr lang="fr-FR" sz="2400" dirty="0">
                <a:latin typeface="Arial" charset="0"/>
                <a:ea typeface="MS PGothic" charset="0"/>
                <a:cs typeface="MS PGothic" charset="0"/>
              </a:rPr>
              <a:t> pour dire « signer </a:t>
            </a:r>
            <a:r>
              <a:rPr lang="fr-FR" sz="2400" dirty="0" err="1">
                <a:latin typeface="Arial" charset="0"/>
                <a:ea typeface="MS PGothic" charset="0"/>
                <a:cs typeface="MS PGothic" charset="0"/>
              </a:rPr>
              <a:t>qc</a:t>
            </a:r>
            <a:r>
              <a:rPr lang="fr-FR" sz="2400" dirty="0">
                <a:latin typeface="Arial" charset="0"/>
                <a:ea typeface="MS PGothic" charset="0"/>
                <a:cs typeface="MS PGothic" charset="0"/>
              </a:rPr>
              <a:t> en laissant des parties à compléter  », ou  « marché noir » et </a:t>
            </a:r>
            <a:r>
              <a:rPr lang="fr-FR" sz="2400" i="1" dirty="0">
                <a:latin typeface="Arial" charset="0"/>
                <a:ea typeface="MS PGothic" charset="0"/>
                <a:cs typeface="MS PGothic" charset="0"/>
              </a:rPr>
              <a:t>mercato </a:t>
            </a:r>
            <a:r>
              <a:rPr lang="fr-FR" sz="2400" i="1" dirty="0" err="1">
                <a:latin typeface="Arial" charset="0"/>
                <a:ea typeface="MS PGothic" charset="0"/>
                <a:cs typeface="MS PGothic" charset="0"/>
              </a:rPr>
              <a:t>nero</a:t>
            </a:r>
            <a:r>
              <a:rPr lang="fr-FR" sz="2400" dirty="0">
                <a:latin typeface="Arial" charset="0"/>
                <a:ea typeface="MS PGothic" charset="0"/>
                <a:cs typeface="MS PGothic" charset="0"/>
              </a:rPr>
              <a:t> pour dire « marché clandestin ».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2. Une couleur correspond à une autre couleur pour la même signification, comme « rire jaune » et </a:t>
            </a:r>
            <a:r>
              <a:rPr lang="fr-FR" sz="2400" i="1" dirty="0" err="1">
                <a:latin typeface="Arial" charset="0"/>
                <a:ea typeface="MS PGothic" charset="0"/>
                <a:cs typeface="MS PGothic" charset="0"/>
              </a:rPr>
              <a:t>ridere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verde</a:t>
            </a:r>
            <a:r>
              <a:rPr lang="fr-FR" sz="2400" dirty="0">
                <a:latin typeface="Arial" charset="0"/>
                <a:ea typeface="MS PGothic" charset="0"/>
                <a:cs typeface="MS PGothic" charset="0"/>
              </a:rPr>
              <a:t> ou « jaune d’œuf » et </a:t>
            </a:r>
            <a:r>
              <a:rPr lang="fr-FR" sz="2400" i="1" dirty="0" err="1">
                <a:latin typeface="Arial" charset="0"/>
                <a:ea typeface="MS PGothic" charset="0"/>
                <a:cs typeface="MS PGothic" charset="0"/>
              </a:rPr>
              <a:t>rosso</a:t>
            </a:r>
            <a:r>
              <a:rPr lang="fr-FR" sz="2400" i="1" dirty="0">
                <a:latin typeface="Arial" charset="0"/>
                <a:ea typeface="MS PGothic" charset="0"/>
                <a:cs typeface="MS PGothic" charset="0"/>
              </a:rPr>
              <a:t> d’</a:t>
            </a:r>
            <a:r>
              <a:rPr lang="fr-FR" altLang="ja-JP" sz="2400" i="1" dirty="0" err="1">
                <a:latin typeface="Arial" charset="0"/>
                <a:ea typeface="MS PGothic" charset="0"/>
                <a:cs typeface="MS PGothic" charset="0"/>
              </a:rPr>
              <a:t>uovo</a:t>
            </a:r>
            <a:r>
              <a:rPr lang="fr-FR" altLang="ja-JP" sz="2400" dirty="0">
                <a:latin typeface="Arial" charset="0"/>
                <a:ea typeface="MS PGothic" charset="0"/>
                <a:cs typeface="MS PGothic" charset="0"/>
              </a:rPr>
              <a:t>.</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3581548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olo 1"/>
          <p:cNvSpPr>
            <a:spLocks noGrp="1"/>
          </p:cNvSpPr>
          <p:nvPr>
            <p:ph type="title"/>
          </p:nvPr>
        </p:nvSpPr>
        <p:spPr/>
        <p:txBody>
          <a:bodyPr>
            <a:normAutofit fontScale="90000"/>
          </a:bodyPr>
          <a:lstStyle/>
          <a:p>
            <a:br>
              <a:rPr lang="fr-FR" sz="2100" dirty="0">
                <a:latin typeface="Arial" charset="0"/>
                <a:ea typeface="MS PGothic" charset="0"/>
              </a:rPr>
            </a:br>
            <a:r>
              <a:rPr lang="fr-FR" sz="3100" dirty="0">
                <a:latin typeface="Arial" charset="0"/>
                <a:ea typeface="MS PGothic" charset="0"/>
              </a:rPr>
              <a:t>Ressemblances ou différences de couleurs entre l’italien et le français</a:t>
            </a:r>
            <a:br>
              <a:rPr lang="it-IT" sz="2100" dirty="0">
                <a:latin typeface="Arial" charset="0"/>
                <a:ea typeface="MS PGothic" charset="0"/>
              </a:rPr>
            </a:br>
            <a:endParaRPr lang="it-IT" sz="2100" dirty="0">
              <a:latin typeface="Arial" charset="0"/>
              <a:ea typeface="MS PGothic" charset="0"/>
            </a:endParaRPr>
          </a:p>
        </p:txBody>
      </p:sp>
      <p:sp>
        <p:nvSpPr>
          <p:cNvPr id="251907" name="Segnaposto contenuto 2"/>
          <p:cNvSpPr>
            <a:spLocks noGrp="1"/>
          </p:cNvSpPr>
          <p:nvPr>
            <p:ph idx="1"/>
          </p:nvPr>
        </p:nvSpPr>
        <p:spPr/>
        <p:txBody>
          <a:bodyPr>
            <a:normAutofit/>
          </a:bodyPr>
          <a:lstStyle/>
          <a:p>
            <a:pPr algn="just"/>
            <a:r>
              <a:rPr lang="fr-FR" sz="2400" dirty="0">
                <a:latin typeface="Arial" charset="0"/>
                <a:ea typeface="MS PGothic" charset="0"/>
                <a:cs typeface="MS PGothic" charset="0"/>
              </a:rPr>
              <a:t>3. Une couleur correspond à un autre référent qui n’appartient pas au domaine de la couleur pour exprimer la même signification, comme « être gris » et </a:t>
            </a:r>
            <a:r>
              <a:rPr lang="fr-FR" sz="2400" i="1" dirty="0" err="1">
                <a:latin typeface="Arial" charset="0"/>
                <a:ea typeface="MS PGothic" charset="0"/>
                <a:cs typeface="MS PGothic" charset="0"/>
              </a:rPr>
              <a:t>essere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ubriaco</a:t>
            </a:r>
            <a:r>
              <a:rPr lang="fr-FR" sz="2400" dirty="0">
                <a:latin typeface="Arial" charset="0"/>
                <a:ea typeface="MS PGothic" charset="0"/>
                <a:cs typeface="MS PGothic" charset="0"/>
              </a:rPr>
              <a:t> ou </a:t>
            </a:r>
            <a:r>
              <a:rPr lang="fr-FR" sz="2400" i="1" dirty="0" err="1">
                <a:latin typeface="Arial" charset="0"/>
                <a:ea typeface="MS PGothic" charset="0"/>
                <a:cs typeface="MS PGothic" charset="0"/>
              </a:rPr>
              <a:t>omicidio</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bianco</a:t>
            </a:r>
            <a:r>
              <a:rPr lang="fr-FR" sz="2400" dirty="0">
                <a:latin typeface="Arial" charset="0"/>
                <a:ea typeface="MS PGothic" charset="0"/>
                <a:cs typeface="MS PGothic" charset="0"/>
              </a:rPr>
              <a:t> et « accident de travail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4. Une même couleur avec un référent différent comme « main verte » et « </a:t>
            </a:r>
            <a:r>
              <a:rPr lang="fr-FR" sz="2400" dirty="0" err="1">
                <a:latin typeface="Arial" charset="0"/>
                <a:ea typeface="MS PGothic" charset="0"/>
                <a:cs typeface="MS PGothic" charset="0"/>
              </a:rPr>
              <a:t>pollice</a:t>
            </a:r>
            <a:r>
              <a:rPr lang="fr-FR" sz="2400" dirty="0">
                <a:latin typeface="Arial" charset="0"/>
                <a:ea typeface="MS PGothic" charset="0"/>
                <a:cs typeface="MS PGothic" charset="0"/>
              </a:rPr>
              <a:t> </a:t>
            </a:r>
            <a:r>
              <a:rPr lang="fr-FR" sz="2400" dirty="0" err="1">
                <a:latin typeface="Arial" charset="0"/>
                <a:ea typeface="MS PGothic" charset="0"/>
                <a:cs typeface="MS PGothic" charset="0"/>
              </a:rPr>
              <a:t>verde</a:t>
            </a: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38108969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Titolo 1"/>
          <p:cNvSpPr>
            <a:spLocks noGrp="1"/>
          </p:cNvSpPr>
          <p:nvPr>
            <p:ph type="title"/>
          </p:nvPr>
        </p:nvSpPr>
        <p:spPr/>
        <p:txBody>
          <a:bodyPr>
            <a:normAutofit fontScale="90000"/>
          </a:bodyPr>
          <a:lstStyle/>
          <a:p>
            <a:br>
              <a:rPr lang="fr-FR" sz="2100" dirty="0">
                <a:latin typeface="Arial" charset="0"/>
                <a:ea typeface="MS PGothic" charset="0"/>
              </a:rPr>
            </a:br>
            <a:r>
              <a:rPr lang="fr-FR" sz="3100" dirty="0">
                <a:latin typeface="Arial" charset="0"/>
                <a:ea typeface="MS PGothic" charset="0"/>
              </a:rPr>
              <a:t>Ressemblances ou différences de couleurs entre l’italien et le français</a:t>
            </a:r>
            <a:br>
              <a:rPr lang="it-IT" sz="2100" dirty="0">
                <a:latin typeface="Arial" charset="0"/>
                <a:ea typeface="MS PGothic" charset="0"/>
              </a:rPr>
            </a:br>
            <a:endParaRPr lang="it-IT" sz="2100" dirty="0">
              <a:latin typeface="Arial" charset="0"/>
              <a:ea typeface="MS PGothic" charset="0"/>
            </a:endParaRPr>
          </a:p>
        </p:txBody>
      </p:sp>
      <p:sp>
        <p:nvSpPr>
          <p:cNvPr id="251907" name="Segnaposto contenuto 2"/>
          <p:cNvSpPr>
            <a:spLocks noGrp="1"/>
          </p:cNvSpPr>
          <p:nvPr>
            <p:ph idx="1"/>
          </p:nvPr>
        </p:nvSpPr>
        <p:spPr/>
        <p:txBody>
          <a:bodyPr>
            <a:normAutofit/>
          </a:bodyPr>
          <a:lstStyle/>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5. Une même couleur correspond à une signification différente comme « téléphone rose » pour dire « un service de téléphone érotique » tandis que </a:t>
            </a:r>
            <a:r>
              <a:rPr lang="fr-FR" sz="2400" i="1" dirty="0" err="1">
                <a:latin typeface="Arial" charset="0"/>
                <a:ea typeface="MS PGothic" charset="0"/>
                <a:cs typeface="MS PGothic" charset="0"/>
              </a:rPr>
              <a:t>telefono</a:t>
            </a:r>
            <a:r>
              <a:rPr lang="fr-FR" sz="2400" i="1" dirty="0">
                <a:latin typeface="Arial" charset="0"/>
                <a:ea typeface="MS PGothic" charset="0"/>
                <a:cs typeface="MS PGothic" charset="0"/>
              </a:rPr>
              <a:t> rosa</a:t>
            </a:r>
            <a:r>
              <a:rPr lang="fr-FR" sz="2400" dirty="0">
                <a:latin typeface="Arial" charset="0"/>
                <a:ea typeface="MS PGothic" charset="0"/>
                <a:cs typeface="MS PGothic" charset="0"/>
              </a:rPr>
              <a:t> pour dire « un service téléphonique pour les femmes en difficulté ».</a:t>
            </a:r>
          </a:p>
          <a:p>
            <a:pPr algn="just"/>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6. L’équivalent n’existe pas. Une explicitation devient alors nécessaire comme </a:t>
            </a:r>
            <a:r>
              <a:rPr lang="fr-FR" sz="2400" i="1" dirty="0" err="1">
                <a:latin typeface="Arial" charset="0"/>
                <a:ea typeface="MS PGothic" charset="0"/>
                <a:cs typeface="MS PGothic" charset="0"/>
              </a:rPr>
              <a:t>pesce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azzurro</a:t>
            </a:r>
            <a:r>
              <a:rPr lang="fr-FR" sz="2400" i="1" dirty="0">
                <a:latin typeface="Arial" charset="0"/>
                <a:ea typeface="MS PGothic" charset="0"/>
                <a:cs typeface="MS PGothic" charset="0"/>
              </a:rPr>
              <a:t> </a:t>
            </a:r>
            <a:r>
              <a:rPr lang="fr-FR" sz="2400" dirty="0">
                <a:latin typeface="Arial" charset="0"/>
                <a:ea typeface="MS PGothic" charset="0"/>
                <a:cs typeface="MS PGothic" charset="0"/>
              </a:rPr>
              <a:t>: anchois, sardines, maquereaux etc. ou « pied noir » : </a:t>
            </a:r>
            <a:r>
              <a:rPr lang="fr-FR" sz="2400" i="1" dirty="0" err="1">
                <a:latin typeface="Arial" charset="0"/>
                <a:ea typeface="MS PGothic" charset="0"/>
                <a:cs typeface="MS PGothic" charset="0"/>
              </a:rPr>
              <a:t>francese</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nativo</a:t>
            </a:r>
            <a:r>
              <a:rPr lang="fr-FR" sz="2400" i="1" dirty="0">
                <a:latin typeface="Arial" charset="0"/>
                <a:ea typeface="MS PGothic" charset="0"/>
                <a:cs typeface="MS PGothic" charset="0"/>
              </a:rPr>
              <a:t> di </a:t>
            </a:r>
            <a:r>
              <a:rPr lang="fr-FR" sz="2400" i="1" dirty="0" err="1">
                <a:latin typeface="Arial" charset="0"/>
                <a:ea typeface="MS PGothic" charset="0"/>
                <a:cs typeface="MS PGothic" charset="0"/>
              </a:rPr>
              <a:t>Algeria</a:t>
            </a: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1800" dirty="0">
              <a:latin typeface="Arial" charset="0"/>
              <a:ea typeface="MS PGothic" charset="0"/>
              <a:cs typeface="MS PGothic" charset="0"/>
            </a:endParaRPr>
          </a:p>
        </p:txBody>
      </p:sp>
    </p:spTree>
    <p:extLst>
      <p:ext uri="{BB962C8B-B14F-4D97-AF65-F5344CB8AC3E}">
        <p14:creationId xmlns:p14="http://schemas.microsoft.com/office/powerpoint/2010/main" val="40028529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Titolo 1"/>
          <p:cNvSpPr>
            <a:spLocks noGrp="1"/>
          </p:cNvSpPr>
          <p:nvPr>
            <p:ph type="title"/>
          </p:nvPr>
        </p:nvSpPr>
        <p:spPr/>
        <p:txBody>
          <a:bodyPr>
            <a:normAutofit fontScale="90000"/>
          </a:bodyPr>
          <a:lstStyle/>
          <a:p>
            <a:br>
              <a:rPr lang="fr-FR" sz="2800">
                <a:latin typeface="Arial" charset="0"/>
                <a:ea typeface="MS PGothic" charset="0"/>
              </a:rPr>
            </a:br>
            <a:r>
              <a:rPr lang="fr-FR" sz="2800">
                <a:latin typeface="Arial" charset="0"/>
                <a:ea typeface="MS PGothic" charset="0"/>
              </a:rPr>
              <a:t>Associez l’expression imagée en italien à son équivalent français.</a:t>
            </a:r>
            <a:br>
              <a:rPr lang="it-IT" sz="2800">
                <a:latin typeface="Arial" charset="0"/>
                <a:ea typeface="MS PGothic" charset="0"/>
              </a:rPr>
            </a:br>
            <a:endParaRPr lang="it-IT" sz="2800">
              <a:latin typeface="Arial" charset="0"/>
              <a:ea typeface="MS PGothic" charset="0"/>
            </a:endParaRPr>
          </a:p>
        </p:txBody>
      </p:sp>
      <p:sp>
        <p:nvSpPr>
          <p:cNvPr id="252931" name="Segnaposto contenuto 2"/>
          <p:cNvSpPr>
            <a:spLocks noGrp="1"/>
          </p:cNvSpPr>
          <p:nvPr>
            <p:ph sz="half" idx="1"/>
          </p:nvPr>
        </p:nvSpPr>
        <p:spPr/>
        <p:txBody>
          <a:bodyPr/>
          <a:lstStyle/>
          <a:p>
            <a:r>
              <a:rPr lang="it-IT" sz="2400" dirty="0">
                <a:latin typeface="Arial" charset="0"/>
                <a:ea typeface="MS PGothic" charset="0"/>
                <a:cs typeface="MS PGothic" charset="0"/>
              </a:rPr>
              <a:t>1. Fare vedere nero per bianco d</a:t>
            </a:r>
          </a:p>
          <a:p>
            <a:r>
              <a:rPr lang="it-IT" sz="2400" dirty="0">
                <a:latin typeface="Arial" charset="0"/>
                <a:ea typeface="MS PGothic" charset="0"/>
                <a:cs typeface="MS PGothic" charset="0"/>
              </a:rPr>
              <a:t>2. </a:t>
            </a:r>
            <a:r>
              <a:rPr lang="fr-FR" sz="2400" dirty="0" err="1">
                <a:latin typeface="Arial" charset="0"/>
                <a:ea typeface="MS PGothic" charset="0"/>
                <a:cs typeface="MS PGothic" charset="0"/>
              </a:rPr>
              <a:t>Essere</a:t>
            </a:r>
            <a:r>
              <a:rPr lang="fr-FR" sz="2400" dirty="0">
                <a:latin typeface="Arial" charset="0"/>
                <a:ea typeface="MS PGothic" charset="0"/>
                <a:cs typeface="MS PGothic" charset="0"/>
              </a:rPr>
              <a:t> al verde a</a:t>
            </a:r>
            <a:endParaRPr lang="it-IT" sz="2400" dirty="0">
              <a:latin typeface="Arial" charset="0"/>
              <a:ea typeface="MS PGothic" charset="0"/>
              <a:cs typeface="MS PGothic" charset="0"/>
            </a:endParaRPr>
          </a:p>
          <a:p>
            <a:r>
              <a:rPr lang="it-IT" sz="2400" dirty="0">
                <a:latin typeface="Arial" charset="0"/>
                <a:ea typeface="MS PGothic" charset="0"/>
                <a:cs typeface="MS PGothic" charset="0"/>
              </a:rPr>
              <a:t>3. Essere rosso dalla vergogna e</a:t>
            </a:r>
          </a:p>
          <a:p>
            <a:r>
              <a:rPr lang="it-IT" sz="2400" dirty="0">
                <a:latin typeface="Arial" charset="0"/>
                <a:ea typeface="MS PGothic" charset="0"/>
                <a:cs typeface="MS PGothic" charset="0"/>
              </a:rPr>
              <a:t>4. Fare vedere i sorci verdi a qualcuno b</a:t>
            </a:r>
          </a:p>
          <a:p>
            <a:r>
              <a:rPr lang="it-IT" sz="2400" dirty="0">
                <a:latin typeface="Arial" charset="0"/>
                <a:ea typeface="MS PGothic" charset="0"/>
                <a:cs typeface="MS PGothic" charset="0"/>
              </a:rPr>
              <a:t>5. Essere una mosca bianca c</a:t>
            </a:r>
          </a:p>
          <a:p>
            <a:endParaRPr lang="it-IT" sz="2400" dirty="0">
              <a:latin typeface="Arial" charset="0"/>
              <a:ea typeface="MS PGothic" charset="0"/>
              <a:cs typeface="MS PGothic" charset="0"/>
            </a:endParaRPr>
          </a:p>
        </p:txBody>
      </p:sp>
      <p:sp>
        <p:nvSpPr>
          <p:cNvPr id="252932" name="Segnaposto contenuto 3"/>
          <p:cNvSpPr>
            <a:spLocks noGrp="1"/>
          </p:cNvSpPr>
          <p:nvPr>
            <p:ph sz="half" idx="2"/>
          </p:nvPr>
        </p:nvSpPr>
        <p:spPr/>
        <p:txBody>
          <a:bodyPr/>
          <a:lstStyle/>
          <a:p>
            <a:r>
              <a:rPr lang="it-IT" sz="2400" dirty="0">
                <a:latin typeface="Arial" charset="0"/>
                <a:ea typeface="MS PGothic" charset="0"/>
                <a:cs typeface="MS PGothic" charset="0"/>
              </a:rPr>
              <a:t>a. </a:t>
            </a:r>
            <a:r>
              <a:rPr lang="it-IT" sz="2400" dirty="0" err="1">
                <a:latin typeface="Arial" charset="0"/>
                <a:ea typeface="MS PGothic" charset="0"/>
                <a:cs typeface="MS PGothic" charset="0"/>
              </a:rPr>
              <a:t>Être</a:t>
            </a:r>
            <a:r>
              <a:rPr lang="fr-FR" sz="2400" dirty="0">
                <a:latin typeface="Arial" charset="0"/>
                <a:ea typeface="MS PGothic" charset="0"/>
                <a:cs typeface="MS PGothic" charset="0"/>
              </a:rPr>
              <a:t> fauché comme des blés</a:t>
            </a:r>
          </a:p>
          <a:p>
            <a:r>
              <a:rPr lang="fr-FR" sz="2400" dirty="0">
                <a:latin typeface="Arial" charset="0"/>
                <a:ea typeface="MS PGothic" charset="0"/>
                <a:cs typeface="MS PGothic" charset="0"/>
              </a:rPr>
              <a:t>b. En faire voir de toutes les couleurs à </a:t>
            </a:r>
            <a:r>
              <a:rPr lang="fr-FR" sz="2400" dirty="0" err="1">
                <a:latin typeface="Arial" charset="0"/>
                <a:ea typeface="MS PGothic" charset="0"/>
                <a:cs typeface="MS PGothic" charset="0"/>
              </a:rPr>
              <a:t>qn</a:t>
            </a:r>
            <a:endParaRPr lang="fr-FR" sz="2400" dirty="0">
              <a:latin typeface="Arial" charset="0"/>
              <a:ea typeface="MS PGothic" charset="0"/>
              <a:cs typeface="MS PGothic" charset="0"/>
            </a:endParaRPr>
          </a:p>
          <a:p>
            <a:r>
              <a:rPr lang="it-IT" sz="2400" dirty="0">
                <a:latin typeface="Arial" charset="0"/>
                <a:ea typeface="MS PGothic" charset="0"/>
                <a:cs typeface="MS PGothic" charset="0"/>
              </a:rPr>
              <a:t>c. </a:t>
            </a:r>
            <a:r>
              <a:rPr lang="it-IT" sz="2400" dirty="0" err="1">
                <a:latin typeface="Arial" charset="0"/>
                <a:ea typeface="MS PGothic" charset="0"/>
                <a:cs typeface="MS PGothic" charset="0"/>
              </a:rPr>
              <a:t>Être</a:t>
            </a:r>
            <a:r>
              <a:rPr lang="it-IT" sz="2400" dirty="0">
                <a:latin typeface="Arial" charset="0"/>
                <a:ea typeface="MS PGothic" charset="0"/>
                <a:cs typeface="MS PGothic" charset="0"/>
              </a:rPr>
              <a:t> rare </a:t>
            </a:r>
            <a:r>
              <a:rPr lang="it-IT" sz="2400" dirty="0" err="1">
                <a:latin typeface="Arial" charset="0"/>
                <a:ea typeface="MS PGothic" charset="0"/>
                <a:cs typeface="MS PGothic" charset="0"/>
              </a:rPr>
              <a:t>comme</a:t>
            </a:r>
            <a:r>
              <a:rPr lang="it-IT" sz="2400" dirty="0">
                <a:latin typeface="Arial" charset="0"/>
                <a:ea typeface="MS PGothic" charset="0"/>
                <a:cs typeface="MS PGothic" charset="0"/>
              </a:rPr>
              <a:t> un merle </a:t>
            </a:r>
            <a:r>
              <a:rPr lang="it-IT" sz="2400" dirty="0" err="1">
                <a:latin typeface="Arial" charset="0"/>
                <a:ea typeface="MS PGothic" charset="0"/>
                <a:cs typeface="MS PGothic" charset="0"/>
              </a:rPr>
              <a:t>blanc</a:t>
            </a:r>
            <a:endParaRPr lang="it-IT" sz="2400" dirty="0">
              <a:latin typeface="Arial" charset="0"/>
              <a:ea typeface="MS PGothic" charset="0"/>
              <a:cs typeface="MS PGothic" charset="0"/>
            </a:endParaRPr>
          </a:p>
          <a:p>
            <a:pPr algn="just"/>
            <a:r>
              <a:rPr lang="fr-FR" sz="2400" dirty="0">
                <a:latin typeface="Arial" charset="0"/>
                <a:ea typeface="MS PGothic" charset="0"/>
                <a:cs typeface="MS PGothic" charset="0"/>
              </a:rPr>
              <a:t>d. Faire prendre des vessies pour des lanternes</a:t>
            </a:r>
          </a:p>
          <a:p>
            <a:r>
              <a:rPr lang="fr-FR" sz="2400" dirty="0">
                <a:latin typeface="Arial" charset="0"/>
                <a:ea typeface="MS PGothic" charset="0"/>
                <a:cs typeface="MS PGothic" charset="0"/>
              </a:rPr>
              <a:t>e. Être rouge de honte</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6080793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Titolo 1"/>
          <p:cNvSpPr>
            <a:spLocks noGrp="1"/>
          </p:cNvSpPr>
          <p:nvPr>
            <p:ph type="title"/>
          </p:nvPr>
        </p:nvSpPr>
        <p:spPr/>
        <p:txBody>
          <a:bodyPr/>
          <a:lstStyle/>
          <a:p>
            <a:r>
              <a:rPr lang="fr-FR" sz="2800">
                <a:latin typeface="Arial" charset="0"/>
                <a:ea typeface="MS PGothic" charset="0"/>
              </a:rPr>
              <a:t>Choisissez les équivalents français :</a:t>
            </a:r>
            <a:endParaRPr lang="it-IT" sz="2800">
              <a:latin typeface="Arial" charset="0"/>
              <a:ea typeface="MS PGothic" charset="0"/>
            </a:endParaRPr>
          </a:p>
        </p:txBody>
      </p:sp>
      <p:sp>
        <p:nvSpPr>
          <p:cNvPr id="253955" name="Segnaposto contenuto 2"/>
          <p:cNvSpPr>
            <a:spLocks noGrp="1"/>
          </p:cNvSpPr>
          <p:nvPr>
            <p:ph sz="half" idx="1"/>
          </p:nvPr>
        </p:nvSpPr>
        <p:spPr/>
        <p:txBody>
          <a:bodyPr>
            <a:normAutofit lnSpcReduction="10000"/>
          </a:bodyPr>
          <a:lstStyle/>
          <a:p>
            <a:r>
              <a:rPr lang="fr-FR" sz="2400" dirty="0">
                <a:latin typeface="Arial" charset="0"/>
                <a:ea typeface="MS PGothic" charset="0"/>
                <a:cs typeface="MS PGothic" charset="0"/>
              </a:rPr>
              <a:t>1. </a:t>
            </a:r>
            <a:r>
              <a:rPr lang="fr-FR" sz="2400" b="1" dirty="0">
                <a:latin typeface="Arial" charset="0"/>
                <a:ea typeface="MS PGothic" charset="0"/>
                <a:cs typeface="MS PGothic" charset="0"/>
              </a:rPr>
              <a:t>Principe </a:t>
            </a:r>
            <a:r>
              <a:rPr lang="fr-FR" sz="2400" b="1" dirty="0" err="1">
                <a:latin typeface="Arial" charset="0"/>
                <a:ea typeface="MS PGothic" charset="0"/>
                <a:cs typeface="MS PGothic" charset="0"/>
              </a:rPr>
              <a:t>azzurro</a:t>
            </a:r>
            <a:r>
              <a:rPr lang="fr-FR" sz="2400" dirty="0">
                <a:latin typeface="Arial" charset="0"/>
                <a:ea typeface="MS PGothic" charset="0"/>
                <a:cs typeface="MS PGothic" charset="0"/>
              </a:rPr>
              <a:t> : </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a. Prince bleu</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b. </a:t>
            </a:r>
            <a:r>
              <a:rPr lang="fr-FR" sz="2400" b="1" dirty="0">
                <a:latin typeface="Arial" charset="0"/>
                <a:ea typeface="MS PGothic" charset="0"/>
                <a:cs typeface="MS PGothic" charset="0"/>
              </a:rPr>
              <a:t>Prince charmant</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c. Prince azur</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r>
              <a:rPr lang="it-IT" sz="2400" dirty="0">
                <a:latin typeface="Arial" charset="0"/>
                <a:ea typeface="MS PGothic" charset="0"/>
                <a:cs typeface="MS PGothic" charset="0"/>
              </a:rPr>
              <a:t>2. </a:t>
            </a:r>
            <a:r>
              <a:rPr lang="it-IT" sz="2400" b="1" dirty="0">
                <a:latin typeface="Arial" charset="0"/>
                <a:ea typeface="MS PGothic" charset="0"/>
                <a:cs typeface="MS PGothic" charset="0"/>
              </a:rPr>
              <a:t>Mangiare in bianco</a:t>
            </a:r>
          </a:p>
          <a:p>
            <a:r>
              <a:rPr lang="fr-FR" sz="2400" dirty="0">
                <a:latin typeface="Arial" charset="0"/>
                <a:ea typeface="MS PGothic" charset="0"/>
                <a:cs typeface="MS PGothic" charset="0"/>
              </a:rPr>
              <a:t>a. </a:t>
            </a:r>
            <a:r>
              <a:rPr lang="fr-FR" sz="2400" b="1" dirty="0">
                <a:latin typeface="Arial" charset="0"/>
                <a:ea typeface="MS PGothic" charset="0"/>
                <a:cs typeface="MS PGothic" charset="0"/>
              </a:rPr>
              <a:t>Manger sans sauce</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b. Manger une bouillie</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c. Manger au beurre</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
        <p:nvSpPr>
          <p:cNvPr id="253956" name="Segnaposto contenuto 3"/>
          <p:cNvSpPr>
            <a:spLocks noGrp="1"/>
          </p:cNvSpPr>
          <p:nvPr>
            <p:ph sz="half" idx="2"/>
          </p:nvPr>
        </p:nvSpPr>
        <p:spPr/>
        <p:txBody>
          <a:bodyPr>
            <a:normAutofit lnSpcReduction="10000"/>
          </a:bodyPr>
          <a:lstStyle/>
          <a:p>
            <a:r>
              <a:rPr lang="fr-FR" sz="2400" dirty="0">
                <a:latin typeface="Arial" charset="0"/>
                <a:ea typeface="MS PGothic" charset="0"/>
                <a:cs typeface="MS PGothic" charset="0"/>
              </a:rPr>
              <a:t>3. </a:t>
            </a:r>
            <a:r>
              <a:rPr lang="fr-FR" sz="2400" b="1" dirty="0" err="1">
                <a:latin typeface="Arial" charset="0"/>
                <a:ea typeface="MS PGothic" charset="0"/>
                <a:cs typeface="MS PGothic" charset="0"/>
              </a:rPr>
              <a:t>Pecora</a:t>
            </a:r>
            <a:r>
              <a:rPr lang="fr-FR" sz="2400" b="1" dirty="0">
                <a:latin typeface="Arial" charset="0"/>
                <a:ea typeface="MS PGothic" charset="0"/>
                <a:cs typeface="MS PGothic" charset="0"/>
              </a:rPr>
              <a:t> </a:t>
            </a:r>
            <a:r>
              <a:rPr lang="fr-FR" sz="2400" b="1" dirty="0" err="1">
                <a:latin typeface="Arial" charset="0"/>
                <a:ea typeface="MS PGothic" charset="0"/>
                <a:cs typeface="MS PGothic" charset="0"/>
              </a:rPr>
              <a:t>nera</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a. Mouton noir</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b. </a:t>
            </a:r>
            <a:r>
              <a:rPr lang="fr-FR" sz="2400" b="1" dirty="0">
                <a:latin typeface="Arial" charset="0"/>
                <a:ea typeface="MS PGothic" charset="0"/>
                <a:cs typeface="MS PGothic" charset="0"/>
              </a:rPr>
              <a:t>Brebis galeuse</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c. Brebis égarée</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4. </a:t>
            </a:r>
            <a:r>
              <a:rPr lang="fr-FR" sz="2400" b="1" dirty="0" err="1">
                <a:latin typeface="Arial" charset="0"/>
                <a:ea typeface="MS PGothic" charset="0"/>
                <a:cs typeface="MS PGothic" charset="0"/>
              </a:rPr>
              <a:t>Telefono</a:t>
            </a:r>
            <a:r>
              <a:rPr lang="fr-FR" sz="2400" b="1" dirty="0">
                <a:latin typeface="Arial" charset="0"/>
                <a:ea typeface="MS PGothic" charset="0"/>
                <a:cs typeface="MS PGothic" charset="0"/>
              </a:rPr>
              <a:t> </a:t>
            </a:r>
            <a:r>
              <a:rPr lang="fr-FR" sz="2400" b="1" dirty="0" err="1">
                <a:latin typeface="Arial" charset="0"/>
                <a:ea typeface="MS PGothic" charset="0"/>
                <a:cs typeface="MS PGothic" charset="0"/>
              </a:rPr>
              <a:t>azzurro</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a. Téléphone azur</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b. Téléphone rose </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c. </a:t>
            </a:r>
            <a:r>
              <a:rPr lang="fr-FR" sz="2400" b="1" dirty="0">
                <a:latin typeface="Arial" charset="0"/>
                <a:ea typeface="MS PGothic" charset="0"/>
                <a:cs typeface="MS PGothic" charset="0"/>
              </a:rPr>
              <a:t>Allo enfance en danger</a:t>
            </a:r>
          </a:p>
          <a:p>
            <a:pPr>
              <a:buFontTx/>
              <a:buNone/>
            </a:pP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40654313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Titolo 1"/>
          <p:cNvSpPr>
            <a:spLocks noGrp="1"/>
          </p:cNvSpPr>
          <p:nvPr>
            <p:ph type="title"/>
          </p:nvPr>
        </p:nvSpPr>
        <p:spPr/>
        <p:txBody>
          <a:bodyPr/>
          <a:lstStyle/>
          <a:p>
            <a:r>
              <a:rPr lang="fr-FR" sz="2800">
                <a:latin typeface="Arial" charset="0"/>
                <a:ea typeface="MS PGothic" charset="0"/>
              </a:rPr>
              <a:t>Choisissez les équivalents français :</a:t>
            </a:r>
            <a:endParaRPr lang="it-IT" sz="2800">
              <a:latin typeface="Arial" charset="0"/>
              <a:ea typeface="MS PGothic" charset="0"/>
            </a:endParaRPr>
          </a:p>
        </p:txBody>
      </p:sp>
      <p:sp>
        <p:nvSpPr>
          <p:cNvPr id="253955" name="Segnaposto contenuto 2"/>
          <p:cNvSpPr>
            <a:spLocks noGrp="1"/>
          </p:cNvSpPr>
          <p:nvPr>
            <p:ph sz="half" idx="1"/>
          </p:nvPr>
        </p:nvSpPr>
        <p:spPr/>
        <p:txBody>
          <a:bodyPr>
            <a:normAutofit lnSpcReduction="10000"/>
          </a:bodyPr>
          <a:lstStyle/>
          <a:p>
            <a:r>
              <a:rPr lang="fr-FR" sz="2400" dirty="0">
                <a:latin typeface="Arial" charset="0"/>
                <a:ea typeface="MS PGothic" charset="0"/>
                <a:cs typeface="MS PGothic" charset="0"/>
              </a:rPr>
              <a:t>1. </a:t>
            </a:r>
            <a:r>
              <a:rPr lang="fr-FR" sz="2400" b="1" dirty="0">
                <a:latin typeface="Arial" charset="0"/>
                <a:ea typeface="MS PGothic" charset="0"/>
                <a:cs typeface="MS PGothic" charset="0"/>
              </a:rPr>
              <a:t>Un </a:t>
            </a:r>
            <a:r>
              <a:rPr lang="fr-FR" sz="2400" b="1" dirty="0" err="1">
                <a:latin typeface="Arial" charset="0"/>
                <a:ea typeface="MS PGothic" charset="0"/>
                <a:cs typeface="MS PGothic" charset="0"/>
              </a:rPr>
              <a:t>giallo</a:t>
            </a:r>
            <a:r>
              <a:rPr lang="fr-FR" sz="2400" dirty="0">
                <a:latin typeface="Arial" charset="0"/>
                <a:ea typeface="MS PGothic" charset="0"/>
                <a:cs typeface="MS PGothic" charset="0"/>
              </a:rPr>
              <a:t> : </a:t>
            </a:r>
            <a:endParaRPr lang="it-IT" sz="2400" dirty="0">
              <a:latin typeface="Arial" charset="0"/>
              <a:ea typeface="MS PGothic" charset="0"/>
              <a:cs typeface="MS PGothic" charset="0"/>
            </a:endParaRPr>
          </a:p>
          <a:p>
            <a:r>
              <a:rPr lang="fr-FR" sz="2400" b="1" dirty="0">
                <a:latin typeface="Arial" charset="0"/>
                <a:ea typeface="MS PGothic" charset="0"/>
                <a:cs typeface="MS PGothic" charset="0"/>
              </a:rPr>
              <a:t>a. un polar roman policier</a:t>
            </a:r>
          </a:p>
          <a:p>
            <a:r>
              <a:rPr lang="fr-FR" sz="2400" dirty="0">
                <a:latin typeface="Arial" charset="0"/>
                <a:ea typeface="MS PGothic" charset="0"/>
                <a:cs typeface="MS PGothic" charset="0"/>
              </a:rPr>
              <a:t>b. un roman rose</a:t>
            </a:r>
          </a:p>
          <a:p>
            <a:r>
              <a:rPr lang="fr-FR" sz="2400" dirty="0">
                <a:latin typeface="Arial" charset="0"/>
                <a:ea typeface="MS PGothic" charset="0"/>
                <a:cs typeface="MS PGothic" charset="0"/>
              </a:rPr>
              <a:t>c. un livre jaune</a:t>
            </a:r>
          </a:p>
          <a:p>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r>
              <a:rPr lang="it-IT" sz="2400" dirty="0">
                <a:latin typeface="Arial" charset="0"/>
                <a:ea typeface="MS PGothic" charset="0"/>
                <a:cs typeface="MS PGothic" charset="0"/>
              </a:rPr>
              <a:t>2. </a:t>
            </a:r>
            <a:r>
              <a:rPr lang="it-IT" sz="2400" b="1" dirty="0">
                <a:latin typeface="Arial" charset="0"/>
                <a:ea typeface="MS PGothic" charset="0"/>
                <a:cs typeface="MS PGothic" charset="0"/>
              </a:rPr>
              <a:t>Passare al giallo</a:t>
            </a:r>
          </a:p>
          <a:p>
            <a:r>
              <a:rPr lang="fr-FR" sz="2400" dirty="0">
                <a:latin typeface="Arial" charset="0"/>
                <a:ea typeface="MS PGothic" charset="0"/>
                <a:cs typeface="MS PGothic" charset="0"/>
              </a:rPr>
              <a:t>a. Passer au jaune</a:t>
            </a:r>
          </a:p>
          <a:p>
            <a:r>
              <a:rPr lang="fr-FR" sz="2400" dirty="0">
                <a:latin typeface="Arial" charset="0"/>
                <a:ea typeface="MS PGothic" charset="0"/>
                <a:cs typeface="MS PGothic" charset="0"/>
              </a:rPr>
              <a:t>b</a:t>
            </a:r>
            <a:r>
              <a:rPr lang="fr-FR" sz="2400" b="1" dirty="0">
                <a:latin typeface="Arial" charset="0"/>
                <a:ea typeface="MS PGothic" charset="0"/>
                <a:cs typeface="MS PGothic" charset="0"/>
              </a:rPr>
              <a:t>. Passer à l’orange</a:t>
            </a:r>
          </a:p>
          <a:p>
            <a:r>
              <a:rPr lang="fr-FR" sz="2400" dirty="0">
                <a:latin typeface="Arial" charset="0"/>
                <a:ea typeface="MS PGothic" charset="0"/>
                <a:cs typeface="MS PGothic" charset="0"/>
              </a:rPr>
              <a:t>c. Risquer</a:t>
            </a:r>
            <a:endParaRPr lang="it-IT" sz="2400" dirty="0">
              <a:latin typeface="Arial" charset="0"/>
              <a:ea typeface="MS PGothic" charset="0"/>
              <a:cs typeface="MS PGothic" charset="0"/>
            </a:endParaRPr>
          </a:p>
        </p:txBody>
      </p:sp>
      <p:sp>
        <p:nvSpPr>
          <p:cNvPr id="253956" name="Segnaposto contenuto 3"/>
          <p:cNvSpPr>
            <a:spLocks noGrp="1"/>
          </p:cNvSpPr>
          <p:nvPr>
            <p:ph sz="half" idx="2"/>
          </p:nvPr>
        </p:nvSpPr>
        <p:spPr/>
        <p:txBody>
          <a:bodyPr>
            <a:normAutofit lnSpcReduction="10000"/>
          </a:bodyPr>
          <a:lstStyle/>
          <a:p>
            <a:r>
              <a:rPr lang="fr-FR" sz="2400" dirty="0">
                <a:latin typeface="Arial" charset="0"/>
                <a:ea typeface="MS PGothic" charset="0"/>
                <a:cs typeface="MS PGothic" charset="0"/>
              </a:rPr>
              <a:t>3. </a:t>
            </a:r>
            <a:r>
              <a:rPr lang="fr-FR" sz="2400" b="1" dirty="0">
                <a:latin typeface="Arial" charset="0"/>
                <a:ea typeface="MS PGothic" charset="0"/>
                <a:cs typeface="MS PGothic" charset="0"/>
              </a:rPr>
              <a:t>Luna rossa</a:t>
            </a:r>
          </a:p>
          <a:p>
            <a:r>
              <a:rPr lang="fr-FR" sz="2400" b="1" dirty="0">
                <a:latin typeface="Arial" charset="0"/>
                <a:ea typeface="MS PGothic" charset="0"/>
                <a:cs typeface="MS PGothic" charset="0"/>
              </a:rPr>
              <a:t>a. Lune rousse</a:t>
            </a:r>
          </a:p>
          <a:p>
            <a:r>
              <a:rPr lang="fr-FR" sz="2400" dirty="0">
                <a:latin typeface="Arial" charset="0"/>
                <a:ea typeface="MS PGothic" charset="0"/>
                <a:cs typeface="MS PGothic" charset="0"/>
              </a:rPr>
              <a:t>b. Lune rouge</a:t>
            </a:r>
          </a:p>
          <a:p>
            <a:r>
              <a:rPr lang="fr-FR" sz="2400" dirty="0">
                <a:latin typeface="Arial" charset="0"/>
                <a:ea typeface="MS PGothic" charset="0"/>
                <a:cs typeface="MS PGothic" charset="0"/>
              </a:rPr>
              <a:t>c. Pleine lune</a:t>
            </a:r>
          </a:p>
          <a:p>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4. </a:t>
            </a:r>
            <a:r>
              <a:rPr lang="fr-FR" sz="2400" b="1" dirty="0">
                <a:latin typeface="Arial" charset="0"/>
                <a:ea typeface="MS PGothic" charset="0"/>
                <a:cs typeface="MS PGothic" charset="0"/>
              </a:rPr>
              <a:t>Di </a:t>
            </a:r>
            <a:r>
              <a:rPr lang="fr-FR" sz="2400" b="1" dirty="0" err="1">
                <a:latin typeface="Arial" charset="0"/>
                <a:ea typeface="MS PGothic" charset="0"/>
                <a:cs typeface="MS PGothic" charset="0"/>
              </a:rPr>
              <a:t>punto</a:t>
            </a:r>
            <a:r>
              <a:rPr lang="fr-FR" sz="2400" b="1" dirty="0">
                <a:latin typeface="Arial" charset="0"/>
                <a:ea typeface="MS PGothic" charset="0"/>
                <a:cs typeface="MS PGothic" charset="0"/>
              </a:rPr>
              <a:t> in </a:t>
            </a:r>
            <a:r>
              <a:rPr lang="fr-FR" sz="2400" b="1" dirty="0" err="1">
                <a:latin typeface="Arial" charset="0"/>
                <a:ea typeface="MS PGothic" charset="0"/>
                <a:cs typeface="MS PGothic" charset="0"/>
              </a:rPr>
              <a:t>bianco</a:t>
            </a:r>
            <a:endParaRPr lang="fr-FR" sz="2400" b="1" dirty="0">
              <a:latin typeface="Arial" charset="0"/>
              <a:ea typeface="MS PGothic" charset="0"/>
              <a:cs typeface="MS PGothic" charset="0"/>
            </a:endParaRPr>
          </a:p>
          <a:p>
            <a:r>
              <a:rPr lang="fr-FR" sz="2400" dirty="0">
                <a:latin typeface="Arial" charset="0"/>
                <a:ea typeface="MS PGothic" charset="0"/>
                <a:cs typeface="MS PGothic" charset="0"/>
              </a:rPr>
              <a:t>a. </a:t>
            </a:r>
            <a:r>
              <a:rPr lang="fr-FR" sz="2400" b="1" dirty="0">
                <a:latin typeface="Arial" charset="0"/>
                <a:ea typeface="MS PGothic" charset="0"/>
                <a:cs typeface="MS PGothic" charset="0"/>
              </a:rPr>
              <a:t>à l’improviste</a:t>
            </a:r>
            <a:endParaRPr lang="it-IT" sz="2400" b="1" dirty="0">
              <a:latin typeface="Arial" charset="0"/>
              <a:ea typeface="MS PGothic" charset="0"/>
              <a:cs typeface="MS PGothic" charset="0"/>
            </a:endParaRPr>
          </a:p>
          <a:p>
            <a:r>
              <a:rPr lang="fr-FR" sz="2400" dirty="0">
                <a:latin typeface="Arial" charset="0"/>
                <a:ea typeface="MS PGothic" charset="0"/>
                <a:cs typeface="MS PGothic" charset="0"/>
              </a:rPr>
              <a:t>b. à la ligne</a:t>
            </a:r>
            <a:endParaRPr lang="it-IT" sz="2400" dirty="0">
              <a:latin typeface="Arial" charset="0"/>
              <a:ea typeface="MS PGothic" charset="0"/>
              <a:cs typeface="MS PGothic" charset="0"/>
            </a:endParaRPr>
          </a:p>
          <a:p>
            <a:r>
              <a:rPr lang="fr-FR" sz="2400" dirty="0">
                <a:latin typeface="Arial" charset="0"/>
                <a:ea typeface="MS PGothic" charset="0"/>
                <a:cs typeface="MS PGothic" charset="0"/>
              </a:rPr>
              <a:t>c. sans raison</a:t>
            </a:r>
          </a:p>
          <a:p>
            <a:pPr>
              <a:buFontTx/>
              <a:buNone/>
            </a:pPr>
            <a:r>
              <a:rPr lang="fr-FR" sz="2400" dirty="0">
                <a:latin typeface="Arial" charset="0"/>
                <a:ea typeface="MS PGothic" charset="0"/>
                <a:cs typeface="MS PGothic" charset="0"/>
              </a:rPr>
              <a:t> </a:t>
            </a:r>
            <a:endParaRPr lang="it-IT" sz="2400" dirty="0">
              <a:latin typeface="Arial" charset="0"/>
              <a:ea typeface="MS PGothic" charset="0"/>
              <a:cs typeface="MS PGothic" charset="0"/>
            </a:endParaRPr>
          </a:p>
          <a:p>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1439983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procès</a:t>
            </a:r>
            <a:r>
              <a:rPr lang="it-IT" sz="2800" dirty="0"/>
              <a:t> de </a:t>
            </a:r>
            <a:r>
              <a:rPr lang="it-IT" sz="2800" dirty="0" err="1"/>
              <a:t>Djamila</a:t>
            </a:r>
            <a:r>
              <a:rPr lang="it-IT" sz="2800" dirty="0"/>
              <a:t> </a:t>
            </a:r>
            <a:r>
              <a:rPr lang="it-IT" sz="2800" dirty="0" err="1"/>
              <a:t>Boupacha</a:t>
            </a:r>
            <a:r>
              <a:rPr lang="it-IT" sz="2800" dirty="0"/>
              <a:t> </a:t>
            </a:r>
            <a:endParaRPr lang="fr-CA" sz="2800" dirty="0"/>
          </a:p>
        </p:txBody>
      </p:sp>
      <p:sp>
        <p:nvSpPr>
          <p:cNvPr id="3" name="Segnaposto contenuto 2"/>
          <p:cNvSpPr>
            <a:spLocks noGrp="1"/>
          </p:cNvSpPr>
          <p:nvPr>
            <p:ph idx="1"/>
          </p:nvPr>
        </p:nvSpPr>
        <p:spPr/>
        <p:txBody>
          <a:bodyPr>
            <a:normAutofit lnSpcReduction="10000"/>
          </a:bodyPr>
          <a:lstStyle/>
          <a:p>
            <a:pPr algn="just"/>
            <a:r>
              <a:rPr lang="fr-CA" sz="2400" dirty="0"/>
              <a:t>Le procès de Djamila </a:t>
            </a:r>
            <a:r>
              <a:rPr lang="fr-CA" sz="2400" dirty="0" err="1"/>
              <a:t>Boupacha</a:t>
            </a:r>
            <a:r>
              <a:rPr lang="fr-CA" sz="2400" dirty="0"/>
              <a:t> est le dernier grand procès de la guerre d’Algérie. Arrêtée dans la nuit du 10 au 11 février 1960 avec son père et son frère, Djamila </a:t>
            </a:r>
            <a:r>
              <a:rPr lang="fr-CA" sz="2400" dirty="0" err="1"/>
              <a:t>Boupacha</a:t>
            </a:r>
            <a:r>
              <a:rPr lang="fr-CA" sz="2400" dirty="0"/>
              <a:t> est accusée d’avoir déposé un engin explosif à la Brasserie de la Faculté d’Alger en septembre 1959. La bombe, repérée et désamorcée par les artificiers, n’a fait aucune victime. La jeune nationaliste comparaît devant un juge d’instruction le 15 mars, avant d’être inculpée d’association de malfaiteurs et de tentative d’homicide volontaire. Pour ce « crime », la membre du Front de libération nationale (FLN) encourt la peine de mort. Mais, entre la date de son arrestation et sa comparution devant le juge, elle a été torturée et violée au centre de Hussein Dey, passant ainsi aux aveux. Intervient alors la jeune avocate Gisèle Halimi qui rencontre sa cliente pour la première fois le 17 mai 1960 à la prison de Barberousse.</a:t>
            </a:r>
          </a:p>
          <a:p>
            <a:pPr algn="just"/>
            <a:r>
              <a:rPr lang="fr-CA" sz="2400" dirty="0" err="1"/>
              <a:t>https</a:t>
            </a:r>
            <a:r>
              <a:rPr lang="fr-CA" sz="2400" dirty="0"/>
              <a:t>://</a:t>
            </a:r>
            <a:r>
              <a:rPr lang="fr-CA" sz="2400" dirty="0" err="1"/>
              <a:t>www.cairn.info</a:t>
            </a:r>
            <a:r>
              <a:rPr lang="fr-CA" sz="2400" dirty="0"/>
              <a:t>/revue-nouvelles-questions-feministes-2010</a:t>
            </a:r>
          </a:p>
          <a:p>
            <a:pPr algn="just"/>
            <a:endParaRPr lang="fr-CA" sz="2400" dirty="0"/>
          </a:p>
        </p:txBody>
      </p:sp>
    </p:spTree>
    <p:extLst>
      <p:ext uri="{BB962C8B-B14F-4D97-AF65-F5344CB8AC3E}">
        <p14:creationId xmlns:p14="http://schemas.microsoft.com/office/powerpoint/2010/main" val="2617403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procès</a:t>
            </a:r>
            <a:r>
              <a:rPr lang="it-IT" sz="2800" dirty="0"/>
              <a:t> de </a:t>
            </a:r>
            <a:r>
              <a:rPr lang="it-IT" sz="2800" dirty="0" err="1"/>
              <a:t>Djamila</a:t>
            </a:r>
            <a:r>
              <a:rPr lang="it-IT" sz="2800" dirty="0"/>
              <a:t> </a:t>
            </a:r>
            <a:r>
              <a:rPr lang="it-IT" sz="2800" dirty="0" err="1"/>
              <a:t>Boupacha</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it-IT" sz="2400" dirty="0"/>
              <a:t> </a:t>
            </a:r>
            <a:r>
              <a:rPr lang="fr-FR" sz="2400" dirty="0"/>
              <a:t>Alors que Djamila </a:t>
            </a:r>
            <a:r>
              <a:rPr lang="fr-FR" sz="2400" dirty="0" err="1"/>
              <a:t>Boupacha</a:t>
            </a:r>
            <a:r>
              <a:rPr lang="fr-FR" sz="2400" dirty="0"/>
              <a:t> relate les sévices corporels subis comme le supplice de l’électricité et les brûlures de cigarettes, elle finit par révéler à son avocate le viol que lui ont fait endurer les militaires en lui introduisant dans le vagin le manche d’une </a:t>
            </a:r>
            <a:r>
              <a:rPr lang="fr-FR" sz="2400" b="1" dirty="0"/>
              <a:t>brosse à dents </a:t>
            </a:r>
            <a:r>
              <a:rPr lang="fr-FR" sz="2400" dirty="0"/>
              <a:t>puis le goulot d’une bouteille de bière. Dès lors, la stratégie de défense mise en œuvre par Gisèle Halimi est de publiciser le viol de sa cliente, et ce dans un triple but : démontrer que ses aveux ont été extorqués sous la torture et ainsi lui éviter la condamnation à mort, dénoncer les violences physiques et sexuelles qu’elle a subies, et </a:t>
            </a:r>
            <a:r>
              <a:rPr lang="fr-FR" sz="2400" b="1" dirty="0"/>
              <a:t>enfin faire punir les tortionnaires.</a:t>
            </a:r>
          </a:p>
          <a:p>
            <a:pPr algn="just"/>
            <a:r>
              <a:rPr lang="it-IT" sz="2400" dirty="0" err="1"/>
              <a:t>https</a:t>
            </a:r>
            <a:r>
              <a:rPr lang="it-IT" sz="2400" dirty="0"/>
              <a:t>://</a:t>
            </a:r>
            <a:r>
              <a:rPr lang="it-IT" sz="2400" dirty="0" err="1"/>
              <a:t>www.cairn.info</a:t>
            </a:r>
            <a:r>
              <a:rPr lang="it-IT" sz="2400" dirty="0"/>
              <a:t>/revue-nouvelles-questions-feministes-2010</a:t>
            </a:r>
            <a:endParaRPr lang="fr-CA" sz="2400" dirty="0"/>
          </a:p>
          <a:p>
            <a:endParaRPr lang="fr-CA" sz="2400" dirty="0"/>
          </a:p>
        </p:txBody>
      </p:sp>
    </p:spTree>
    <p:extLst>
      <p:ext uri="{BB962C8B-B14F-4D97-AF65-F5344CB8AC3E}">
        <p14:creationId xmlns:p14="http://schemas.microsoft.com/office/powerpoint/2010/main" val="3931561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Le </a:t>
            </a:r>
            <a:r>
              <a:rPr lang="it-IT" sz="2800" dirty="0" err="1"/>
              <a:t>procès</a:t>
            </a:r>
            <a:r>
              <a:rPr lang="it-IT" sz="2800" dirty="0"/>
              <a:t> de </a:t>
            </a:r>
            <a:r>
              <a:rPr lang="it-IT" sz="2800" dirty="0" err="1"/>
              <a:t>Djamila</a:t>
            </a:r>
            <a:r>
              <a:rPr lang="it-IT" sz="2800" dirty="0"/>
              <a:t> </a:t>
            </a:r>
            <a:r>
              <a:rPr lang="it-IT" sz="2800" dirty="0" err="1"/>
              <a:t>Boupacha</a:t>
            </a:r>
            <a:r>
              <a:rPr lang="it-IT" sz="2800" dirty="0"/>
              <a:t> </a:t>
            </a:r>
            <a:endParaRPr lang="fr-CA" sz="2800" dirty="0"/>
          </a:p>
        </p:txBody>
      </p:sp>
      <p:sp>
        <p:nvSpPr>
          <p:cNvPr id="3" name="Segnaposto contenuto 2"/>
          <p:cNvSpPr>
            <a:spLocks noGrp="1"/>
          </p:cNvSpPr>
          <p:nvPr>
            <p:ph idx="1"/>
          </p:nvPr>
        </p:nvSpPr>
        <p:spPr/>
        <p:txBody>
          <a:bodyPr>
            <a:normAutofit/>
          </a:bodyPr>
          <a:lstStyle/>
          <a:p>
            <a:pPr algn="just"/>
            <a:r>
              <a:rPr lang="fr-CA" sz="2400" dirty="0"/>
              <a:t>Djamila </a:t>
            </a:r>
            <a:r>
              <a:rPr lang="fr-CA" sz="2400" dirty="0" err="1"/>
              <a:t>Boupacha</a:t>
            </a:r>
            <a:r>
              <a:rPr lang="fr-CA" sz="2400" dirty="0"/>
              <a:t> fut amnistiée dans le cadre des accords d'Évian, et finalement libérée le 21 avril 1962 (ordonnance de non-lieu le 7 mai 1962). </a:t>
            </a:r>
          </a:p>
          <a:p>
            <a:endParaRPr lang="fr-CA" sz="2400" dirty="0"/>
          </a:p>
        </p:txBody>
      </p:sp>
    </p:spTree>
    <p:extLst>
      <p:ext uri="{BB962C8B-B14F-4D97-AF65-F5344CB8AC3E}">
        <p14:creationId xmlns:p14="http://schemas.microsoft.com/office/powerpoint/2010/main" val="51089507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5763</Words>
  <Application>Microsoft Office PowerPoint</Application>
  <PresentationFormat>Widescreen</PresentationFormat>
  <Paragraphs>357</Paragraphs>
  <Slides>67</Slides>
  <Notes>0</Notes>
  <HiddenSlides>0</HiddenSlides>
  <MMClips>0</MMClips>
  <ScaleCrop>false</ScaleCrop>
  <HeadingPairs>
    <vt:vector size="8" baseType="variant">
      <vt:variant>
        <vt:lpstr>Caratteri utilizzati</vt:lpstr>
      </vt:variant>
      <vt:variant>
        <vt:i4>4</vt:i4>
      </vt:variant>
      <vt:variant>
        <vt:lpstr>Tema</vt:lpstr>
      </vt:variant>
      <vt:variant>
        <vt:i4>1</vt:i4>
      </vt:variant>
      <vt:variant>
        <vt:lpstr>Server OLE incorporati</vt:lpstr>
      </vt:variant>
      <vt:variant>
        <vt:i4>1</vt:i4>
      </vt:variant>
      <vt:variant>
        <vt:lpstr>Titoli diapositive</vt:lpstr>
      </vt:variant>
      <vt:variant>
        <vt:i4>67</vt:i4>
      </vt:variant>
    </vt:vector>
  </HeadingPairs>
  <TitlesOfParts>
    <vt:vector size="73" baseType="lpstr">
      <vt:lpstr>MS PGothic</vt:lpstr>
      <vt:lpstr>Arial</vt:lpstr>
      <vt:lpstr>Calibri</vt:lpstr>
      <vt:lpstr>Calibri Light</vt:lpstr>
      <vt:lpstr>Tema di Office</vt:lpstr>
      <vt:lpstr>Documento</vt:lpstr>
      <vt:lpstr>Journée internationale des droits des femmes 8 mars</vt:lpstr>
      <vt:lpstr>Hommage à Gisèle Halimi </vt:lpstr>
      <vt:lpstr>Gisèle Halimi </vt:lpstr>
      <vt:lpstr>Gisèle Halimi </vt:lpstr>
      <vt:lpstr>Gisèle Halimi et son entrée au Panthéon</vt:lpstr>
      <vt:lpstr>Gisèle Halimi et la guerre d’Algérie</vt:lpstr>
      <vt:lpstr>Le procès de Djamila Boupacha </vt:lpstr>
      <vt:lpstr>Le procès de Djamila Boupacha </vt:lpstr>
      <vt:lpstr>Le procès de Djamila Boupacha </vt:lpstr>
      <vt:lpstr>Portrait de Djamila Boupacha dessiné par Picasso (8 février 1962)</vt:lpstr>
      <vt:lpstr>Journée internationale des luttes pour les droits des femmes</vt:lpstr>
      <vt:lpstr>Journée internationale des luttes pour les droits des femmes</vt:lpstr>
      <vt:lpstr>atermoiement</vt:lpstr>
      <vt:lpstr>Nommer une guerre n’est pas innocent  </vt:lpstr>
      <vt:lpstr>Nommer une guerre</vt:lpstr>
      <vt:lpstr>Nommer une guerre n’est pas innocent : la guerre d’Algérie</vt:lpstr>
      <vt:lpstr>La nommer du côté algérien</vt:lpstr>
      <vt:lpstr>La nommer du côté français </vt:lpstr>
      <vt:lpstr>Depuis 1999, le pouvoir français nomme la guerre d’Algérie</vt:lpstr>
      <vt:lpstr>un statut juridique ? (vu la dernière fois sur la question de la dénomination)</vt:lpstr>
      <vt:lpstr>Définitions d’Amnesty international : réfugié, demandeur d’asile et migrant </vt:lpstr>
      <vt:lpstr>Qu’est-ce qu’un migrant ? </vt:lpstr>
      <vt:lpstr>Qu’est-ce qu’un migrant ? </vt:lpstr>
      <vt:lpstr>Qu’est-ce qu’un demandeur d’asile ? </vt:lpstr>
      <vt:lpstr>Qu’est-ce qu’un réfugié ? </vt:lpstr>
      <vt:lpstr>Convention de Genève relative au statut des réfugiés. 1951  </vt:lpstr>
      <vt:lpstr>L'article 1er A2 de la Convention de Genève du 28 juillet 1951</vt:lpstr>
      <vt:lpstr> Protocole de 1967 </vt:lpstr>
      <vt:lpstr>Droits et obligations des réfugiés  </vt:lpstr>
      <vt:lpstr>Droits et obligations des réfugiés  </vt:lpstr>
      <vt:lpstr>Droit d’asile européen ? </vt:lpstr>
      <vt:lpstr>Régime d’asile européen commun (RAEC)</vt:lpstr>
      <vt:lpstr>Le RAEC </vt:lpstr>
      <vt:lpstr>Langue et culture Les couleurs</vt:lpstr>
      <vt:lpstr>Les couleurs</vt:lpstr>
      <vt:lpstr>Couleurs et expressions imagées</vt:lpstr>
      <vt:lpstr>Expressions imagées et lexies composées avec les couleurs</vt:lpstr>
      <vt:lpstr>La couleur et sa définition</vt:lpstr>
      <vt:lpstr>  À la découverte des couleurs et de leurs expressions imagées   </vt:lpstr>
      <vt:lpstr>En voir des vertes et des pas mûres </vt:lpstr>
      <vt:lpstr>En voir des vertes et des pas mûres </vt:lpstr>
      <vt:lpstr>Broyer du noir</vt:lpstr>
      <vt:lpstr>Broyer du noir</vt:lpstr>
      <vt:lpstr>Définition et exemples de noir</vt:lpstr>
      <vt:lpstr>blanc</vt:lpstr>
      <vt:lpstr>Définition et exemples de blanc</vt:lpstr>
      <vt:lpstr>bleu</vt:lpstr>
      <vt:lpstr>Définition de bleu</vt:lpstr>
      <vt:lpstr> rouge </vt:lpstr>
      <vt:lpstr>Définition de rouge</vt:lpstr>
      <vt:lpstr>vert </vt:lpstr>
      <vt:lpstr>Définition de vert</vt:lpstr>
      <vt:lpstr>Jaune</vt:lpstr>
      <vt:lpstr>Définition de jaune</vt:lpstr>
      <vt:lpstr>rose</vt:lpstr>
      <vt:lpstr>Définition de rose</vt:lpstr>
      <vt:lpstr>Gris</vt:lpstr>
      <vt:lpstr>Orange</vt:lpstr>
      <vt:lpstr>Violet</vt:lpstr>
      <vt:lpstr>Violet</vt:lpstr>
      <vt:lpstr> À la découverte des ressemblances ou des différences de couleurs entre l’italien et le français </vt:lpstr>
      <vt:lpstr>  Ressemblances ou différences de couleurs entre l’italien et le français   </vt:lpstr>
      <vt:lpstr> Ressemblances ou différences de couleurs entre l’italien et le français </vt:lpstr>
      <vt:lpstr> Ressemblances ou différences de couleurs entre l’italien et le français </vt:lpstr>
      <vt:lpstr> Associez l’expression imagée en italien à son équivalent français. </vt:lpstr>
      <vt:lpstr>Choisissez les équivalents français :</vt:lpstr>
      <vt:lpstr>Choisissez les équivalents français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CELOTTI NADINE</dc:creator>
  <cp:lastModifiedBy>CELOTTI NADINE</cp:lastModifiedBy>
  <cp:revision>2</cp:revision>
  <dcterms:created xsi:type="dcterms:W3CDTF">2023-03-07T16:30:49Z</dcterms:created>
  <dcterms:modified xsi:type="dcterms:W3CDTF">2023-03-07T16:32:44Z</dcterms:modified>
</cp:coreProperties>
</file>