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2" autoAdjust="0"/>
    <p:restoredTop sz="94660"/>
  </p:normalViewPr>
  <p:slideViewPr>
    <p:cSldViewPr snapToGrid="0">
      <p:cViewPr varScale="1">
        <p:scale>
          <a:sx n="89" d="100"/>
          <a:sy n="89" d="100"/>
        </p:scale>
        <p:origin x="9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769D18-7651-4B80-B577-E366E4B68892}" type="datetimeFigureOut">
              <a:rPr lang="fr-FR" smtClean="0"/>
              <a:t>14/03/2023</a:t>
            </a:fld>
            <a:endParaRPr lang="fr-FR"/>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B5919-BB0A-4F77-8CAF-777731F2BB41}" type="slidenum">
              <a:rPr lang="fr-FR" smtClean="0"/>
              <a:t>‹N›</a:t>
            </a:fld>
            <a:endParaRPr lang="fr-FR"/>
          </a:p>
        </p:txBody>
      </p:sp>
    </p:spTree>
    <p:extLst>
      <p:ext uri="{BB962C8B-B14F-4D97-AF65-F5344CB8AC3E}">
        <p14:creationId xmlns:p14="http://schemas.microsoft.com/office/powerpoint/2010/main" val="3934302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fr-CA" dirty="0"/>
          </a:p>
        </p:txBody>
      </p:sp>
      <p:sp>
        <p:nvSpPr>
          <p:cNvPr id="4" name="Segnaposto numero diapositiva 3"/>
          <p:cNvSpPr>
            <a:spLocks noGrp="1"/>
          </p:cNvSpPr>
          <p:nvPr>
            <p:ph type="sldNum" sz="quarter" idx="10"/>
          </p:nvPr>
        </p:nvSpPr>
        <p:spPr/>
        <p:txBody>
          <a:bodyPr/>
          <a:lstStyle/>
          <a:p>
            <a:fld id="{E15EA864-611E-6F4F-9D38-B1B27E14D2DF}" type="slidenum">
              <a:rPr lang="fr-CA" smtClean="0"/>
              <a:t>23</a:t>
            </a:fld>
            <a:endParaRPr lang="fr-CA"/>
          </a:p>
        </p:txBody>
      </p:sp>
    </p:spTree>
    <p:extLst>
      <p:ext uri="{BB962C8B-B14F-4D97-AF65-F5344CB8AC3E}">
        <p14:creationId xmlns:p14="http://schemas.microsoft.com/office/powerpoint/2010/main" val="3964728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55BCEA1-CDA7-457E-B274-5FF64040C379}" type="slidenum">
              <a:rPr lang="fr-FR" altLang="fr-FR" sz="1200"/>
              <a:pPr/>
              <a:t>35</a:t>
            </a:fld>
            <a:endParaRPr lang="fr-FR" altLang="fr-FR" sz="120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494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63C65DC1-8D46-4F47-8CA0-B3897C7808A8}" type="slidenum">
              <a:rPr lang="fr-FR" sz="1200">
                <a:cs typeface="Arial" charset="0"/>
              </a:rPr>
              <a:pPr/>
              <a:t>48</a:t>
            </a:fld>
            <a:endParaRPr lang="fr-FR" sz="1200">
              <a:cs typeface="Arial" charset="0"/>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fr-FR">
              <a:ea typeface="MS PGothic" charset="0"/>
              <a:cs typeface="Arial" charset="0"/>
            </a:endParaRPr>
          </a:p>
        </p:txBody>
      </p:sp>
    </p:spTree>
    <p:extLst>
      <p:ext uri="{BB962C8B-B14F-4D97-AF65-F5344CB8AC3E}">
        <p14:creationId xmlns:p14="http://schemas.microsoft.com/office/powerpoint/2010/main" val="2962045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1DCDA371-4082-4780-BA40-131A4C22AC6C}" type="slidenum">
              <a:rPr lang="fr-FR" altLang="fr-FR" sz="1200"/>
              <a:pPr/>
              <a:t>50</a:t>
            </a:fld>
            <a:endParaRPr lang="fr-FR" altLang="fr-FR" sz="12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7613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BA384FF6-2B76-48AD-8AE5-70F937C0C507}" type="slidenum">
              <a:rPr lang="fr-FR" altLang="fr-FR" sz="1200"/>
              <a:pPr/>
              <a:t>51</a:t>
            </a:fld>
            <a:endParaRPr lang="fr-FR" altLang="fr-FR" sz="12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fr-FR" alt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0311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D850C4C3-A39D-0448-AF74-57232BFD8674}" type="slidenum">
              <a:rPr lang="fr-FR" sz="1200">
                <a:cs typeface="Arial" charset="0"/>
              </a:rPr>
              <a:pPr/>
              <a:t>52</a:t>
            </a:fld>
            <a:endParaRPr lang="fr-FR" sz="1200">
              <a:cs typeface="Arial" charset="0"/>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fr-FR">
              <a:ea typeface="MS PGothic" charset="0"/>
              <a:cs typeface="Arial" charset="0"/>
            </a:endParaRPr>
          </a:p>
        </p:txBody>
      </p:sp>
    </p:spTree>
    <p:extLst>
      <p:ext uri="{BB962C8B-B14F-4D97-AF65-F5344CB8AC3E}">
        <p14:creationId xmlns:p14="http://schemas.microsoft.com/office/powerpoint/2010/main" val="3624798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fr-F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fr-FR"/>
          </a:p>
        </p:txBody>
      </p:sp>
      <p:sp>
        <p:nvSpPr>
          <p:cNvPr id="4" name="Segnaposto data 3"/>
          <p:cNvSpPr>
            <a:spLocks noGrp="1"/>
          </p:cNvSpPr>
          <p:nvPr>
            <p:ph type="dt" sz="half" idx="10"/>
          </p:nvPr>
        </p:nvSpPr>
        <p:spPr/>
        <p:txBody>
          <a:bodyPr/>
          <a:lstStyle/>
          <a:p>
            <a:fld id="{D83C6AFF-4E40-4A9F-98D4-7393E602BF29}" type="datetimeFigureOut">
              <a:rPr lang="fr-FR" smtClean="0"/>
              <a:t>14/03/2023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464328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D83C6AFF-4E40-4A9F-98D4-7393E602BF29}" type="datetimeFigureOut">
              <a:rPr lang="fr-FR" smtClean="0"/>
              <a:t>14/03/2023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2922073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fr-F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D83C6AFF-4E40-4A9F-98D4-7393E602BF29}" type="datetimeFigureOut">
              <a:rPr lang="fr-FR" smtClean="0"/>
              <a:t>14/03/2023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355825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D83C6AFF-4E40-4A9F-98D4-7393E602BF29}" type="datetimeFigureOut">
              <a:rPr lang="fr-FR" smtClean="0"/>
              <a:t>14/03/2023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432609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fr-F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D83C6AFF-4E40-4A9F-98D4-7393E602BF29}" type="datetimeFigureOut">
              <a:rPr lang="fr-FR" smtClean="0"/>
              <a:t>14/03/2023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264966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5" name="Segnaposto data 4"/>
          <p:cNvSpPr>
            <a:spLocks noGrp="1"/>
          </p:cNvSpPr>
          <p:nvPr>
            <p:ph type="dt" sz="half" idx="10"/>
          </p:nvPr>
        </p:nvSpPr>
        <p:spPr/>
        <p:txBody>
          <a:bodyPr/>
          <a:lstStyle/>
          <a:p>
            <a:fld id="{D83C6AFF-4E40-4A9F-98D4-7393E602BF29}" type="datetimeFigureOut">
              <a:rPr lang="fr-FR" smtClean="0"/>
              <a:t>14/03/2023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1667892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fr-F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7" name="Segnaposto data 6"/>
          <p:cNvSpPr>
            <a:spLocks noGrp="1"/>
          </p:cNvSpPr>
          <p:nvPr>
            <p:ph type="dt" sz="half" idx="10"/>
          </p:nvPr>
        </p:nvSpPr>
        <p:spPr/>
        <p:txBody>
          <a:bodyPr/>
          <a:lstStyle/>
          <a:p>
            <a:fld id="{D83C6AFF-4E40-4A9F-98D4-7393E602BF29}" type="datetimeFigureOut">
              <a:rPr lang="fr-FR" smtClean="0"/>
              <a:t>14/03/2023</a:t>
            </a:fld>
            <a:endParaRPr lang="fr-FR"/>
          </a:p>
        </p:txBody>
      </p:sp>
      <p:sp>
        <p:nvSpPr>
          <p:cNvPr id="8" name="Segnaposto piè di pagina 7"/>
          <p:cNvSpPr>
            <a:spLocks noGrp="1"/>
          </p:cNvSpPr>
          <p:nvPr>
            <p:ph type="ftr" sz="quarter" idx="11"/>
          </p:nvPr>
        </p:nvSpPr>
        <p:spPr/>
        <p:txBody>
          <a:bodyPr/>
          <a:lstStyle/>
          <a:p>
            <a:endParaRPr lang="fr-FR"/>
          </a:p>
        </p:txBody>
      </p:sp>
      <p:sp>
        <p:nvSpPr>
          <p:cNvPr id="9" name="Segnaposto numero diapositiva 8"/>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123197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data 2"/>
          <p:cNvSpPr>
            <a:spLocks noGrp="1"/>
          </p:cNvSpPr>
          <p:nvPr>
            <p:ph type="dt" sz="half" idx="10"/>
          </p:nvPr>
        </p:nvSpPr>
        <p:spPr/>
        <p:txBody>
          <a:bodyPr/>
          <a:lstStyle/>
          <a:p>
            <a:fld id="{D83C6AFF-4E40-4A9F-98D4-7393E602BF29}" type="datetimeFigureOut">
              <a:rPr lang="fr-FR" smtClean="0"/>
              <a:t>14/03/2023</a:t>
            </a:fld>
            <a:endParaRPr lang="fr-FR"/>
          </a:p>
        </p:txBody>
      </p:sp>
      <p:sp>
        <p:nvSpPr>
          <p:cNvPr id="4" name="Segnaposto piè di pagina 3"/>
          <p:cNvSpPr>
            <a:spLocks noGrp="1"/>
          </p:cNvSpPr>
          <p:nvPr>
            <p:ph type="ftr" sz="quarter" idx="11"/>
          </p:nvPr>
        </p:nvSpPr>
        <p:spPr/>
        <p:txBody>
          <a:bodyPr/>
          <a:lstStyle/>
          <a:p>
            <a:endParaRPr lang="fr-FR"/>
          </a:p>
        </p:txBody>
      </p:sp>
      <p:sp>
        <p:nvSpPr>
          <p:cNvPr id="5" name="Segnaposto numero diapositiva 4"/>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4032429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3C6AFF-4E40-4A9F-98D4-7393E602BF29}" type="datetimeFigureOut">
              <a:rPr lang="fr-FR" smtClean="0"/>
              <a:t>14/03/2023</a:t>
            </a:fld>
            <a:endParaRPr lang="fr-FR"/>
          </a:p>
        </p:txBody>
      </p:sp>
      <p:sp>
        <p:nvSpPr>
          <p:cNvPr id="3" name="Segnaposto piè di pagina 2"/>
          <p:cNvSpPr>
            <a:spLocks noGrp="1"/>
          </p:cNvSpPr>
          <p:nvPr>
            <p:ph type="ftr" sz="quarter" idx="11"/>
          </p:nvPr>
        </p:nvSpPr>
        <p:spPr/>
        <p:txBody>
          <a:bodyPr/>
          <a:lstStyle/>
          <a:p>
            <a:endParaRPr lang="fr-FR"/>
          </a:p>
        </p:txBody>
      </p:sp>
      <p:sp>
        <p:nvSpPr>
          <p:cNvPr id="4" name="Segnaposto numero diapositiva 3"/>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3570259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fr-F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83C6AFF-4E40-4A9F-98D4-7393E602BF29}" type="datetimeFigureOut">
              <a:rPr lang="fr-FR" smtClean="0"/>
              <a:t>14/03/2023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251704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fr-F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83C6AFF-4E40-4A9F-98D4-7393E602BF29}" type="datetimeFigureOut">
              <a:rPr lang="fr-FR" smtClean="0"/>
              <a:t>14/03/2023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C9219E43-F3A1-4027-BC5A-D97EA377A753}" type="slidenum">
              <a:rPr lang="fr-FR" smtClean="0"/>
              <a:t>‹N›</a:t>
            </a:fld>
            <a:endParaRPr lang="fr-FR"/>
          </a:p>
        </p:txBody>
      </p:sp>
    </p:spTree>
    <p:extLst>
      <p:ext uri="{BB962C8B-B14F-4D97-AF65-F5344CB8AC3E}">
        <p14:creationId xmlns:p14="http://schemas.microsoft.com/office/powerpoint/2010/main" val="331343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fr-F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C6AFF-4E40-4A9F-98D4-7393E602BF29}" type="datetimeFigureOut">
              <a:rPr lang="fr-FR" smtClean="0"/>
              <a:t>14/03/2023</a:t>
            </a:fld>
            <a:endParaRPr lang="fr-FR"/>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19E43-F3A1-4027-BC5A-D97EA377A753}" type="slidenum">
              <a:rPr lang="fr-FR" smtClean="0"/>
              <a:t>‹N›</a:t>
            </a:fld>
            <a:endParaRPr lang="fr-FR"/>
          </a:p>
        </p:txBody>
      </p:sp>
    </p:spTree>
    <p:extLst>
      <p:ext uri="{BB962C8B-B14F-4D97-AF65-F5344CB8AC3E}">
        <p14:creationId xmlns:p14="http://schemas.microsoft.com/office/powerpoint/2010/main" val="3177561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mnesty.be/infos/actualites/article/directive-europeenne-protection-temporaire-active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br>
              <a:rPr lang="fr-CA" sz="2800" dirty="0"/>
            </a:br>
            <a:r>
              <a:rPr lang="fr-CA" sz="2800" dirty="0"/>
              <a:t>14 mars</a:t>
            </a:r>
          </a:p>
        </p:txBody>
      </p:sp>
      <p:sp>
        <p:nvSpPr>
          <p:cNvPr id="3" name="Segnaposto contenuto 2"/>
          <p:cNvSpPr>
            <a:spLocks noGrp="1"/>
          </p:cNvSpPr>
          <p:nvPr>
            <p:ph idx="1"/>
          </p:nvPr>
        </p:nvSpPr>
        <p:spPr/>
        <p:txBody>
          <a:bodyPr>
            <a:normAutofit fontScale="92500" lnSpcReduction="10000"/>
          </a:bodyPr>
          <a:lstStyle/>
          <a:p>
            <a:pPr algn="just"/>
            <a:r>
              <a:rPr lang="fr-CA" sz="2400" dirty="0"/>
              <a:t>Autour du processus parlementaire sur la réforme des retraite.</a:t>
            </a:r>
          </a:p>
          <a:p>
            <a:pPr algn="just"/>
            <a:r>
              <a:rPr lang="fr-CA" sz="2400" dirty="0"/>
              <a:t>Utilisé 3 articles de la Constitution</a:t>
            </a:r>
          </a:p>
          <a:p>
            <a:pPr algn="just"/>
            <a:r>
              <a:rPr lang="fr-CA" sz="2400" dirty="0"/>
              <a:t>47. 1 Assemblée (détermine les temps du débat : 20 jours pour l’Assemblée nationale ; 15 jours pour le Sénat)</a:t>
            </a:r>
          </a:p>
          <a:p>
            <a:pPr algn="just"/>
            <a:r>
              <a:rPr lang="fr-CA" sz="2400" dirty="0"/>
              <a:t>44. 3 Sénat (se prononcer par un vote unique sur le projet de réforme des retraites, en invoquant l'article 44.3 de la Constitution. Cet article permet au gouvernement de conserver uniquement les amendements qu'il souhaite pour le vote final.</a:t>
            </a:r>
          </a:p>
          <a:p>
            <a:pPr algn="just"/>
            <a:endParaRPr lang="fr-CA" sz="2400" dirty="0"/>
          </a:p>
          <a:p>
            <a:pPr algn="just"/>
            <a:r>
              <a:rPr lang="fr-CA" sz="2400" dirty="0"/>
              <a:t>45. Commission mixte paritaire</a:t>
            </a:r>
          </a:p>
          <a:p>
            <a:pPr algn="just"/>
            <a:endParaRPr lang="fr-CA" sz="2400" dirty="0"/>
          </a:p>
          <a:p>
            <a:pPr algn="just"/>
            <a:r>
              <a:rPr lang="fr-CA" sz="2400" dirty="0"/>
              <a:t>Question de démocratie</a:t>
            </a:r>
          </a:p>
          <a:p>
            <a:pPr algn="just"/>
            <a:r>
              <a:rPr lang="fr-CA" sz="2400" dirty="0"/>
              <a:t>Crainte du 49.3 jeudi 16 mars</a:t>
            </a:r>
          </a:p>
          <a:p>
            <a:pPr algn="just"/>
            <a:endParaRPr lang="fr-CA" sz="2400" dirty="0"/>
          </a:p>
          <a:p>
            <a:endParaRPr lang="fr-CA" dirty="0"/>
          </a:p>
        </p:txBody>
      </p:sp>
    </p:spTree>
    <p:extLst>
      <p:ext uri="{BB962C8B-B14F-4D97-AF65-F5344CB8AC3E}">
        <p14:creationId xmlns:p14="http://schemas.microsoft.com/office/powerpoint/2010/main" val="3296014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49.</a:t>
            </a:r>
            <a:br>
              <a:rPr lang="it-IT" sz="2800" b="1" dirty="0"/>
            </a:br>
            <a:endParaRPr lang="fr-CA" sz="2800" dirty="0"/>
          </a:p>
        </p:txBody>
      </p:sp>
      <p:sp>
        <p:nvSpPr>
          <p:cNvPr id="3" name="Segnaposto contenuto 2"/>
          <p:cNvSpPr>
            <a:spLocks noGrp="1"/>
          </p:cNvSpPr>
          <p:nvPr>
            <p:ph idx="1"/>
          </p:nvPr>
        </p:nvSpPr>
        <p:spPr/>
        <p:txBody>
          <a:bodyPr>
            <a:normAutofit fontScale="25000" lnSpcReduction="20000"/>
          </a:bodyPr>
          <a:lstStyle/>
          <a:p>
            <a:pPr algn="just"/>
            <a:r>
              <a:rPr lang="fr-FR" sz="9600" dirty="0"/>
              <a:t>Le Premier ministre, après délibération du conseil des ministres, engage devant l'Assemblée nationale la responsabilité du Gouvernement sur son programme ou éventuellement sur une déclaration de politique générale.</a:t>
            </a:r>
          </a:p>
          <a:p>
            <a:pPr algn="just"/>
            <a:r>
              <a:rPr lang="fr-FR" sz="9600" dirty="0"/>
              <a:t>L'Assemblée nationale met en cause la responsabilité du Gouvernement par </a:t>
            </a:r>
            <a:r>
              <a:rPr lang="fr-FR" sz="9600" b="1" dirty="0"/>
              <a:t>le vote d'une motion de censure. Une telle motion n'est recevable que si elle est signée par un dixième au moins des membres de l'Assemblée nationale. </a:t>
            </a:r>
            <a:r>
              <a:rPr lang="fr-FR" sz="9600" dirty="0"/>
              <a:t>Le vote ne peut avoir lieu que quarante-huit heures après son dépôt. Seuls sont recensés les votes favorables à la motion de censure qui ne peut être adoptée </a:t>
            </a:r>
            <a:r>
              <a:rPr lang="fr-FR" sz="9600" b="1" dirty="0"/>
              <a:t>qu'à la majorité des membres composant l'Assemblée</a:t>
            </a:r>
            <a:r>
              <a:rPr lang="fr-FR" sz="9600" dirty="0"/>
              <a:t>. Sauf dans le cas prévu à l'alinéa ci-dessous, un député ne peut être signataire de plus de trois motions de censure au cours d'une même session ordinaire et de plus d'une au cours d'une même session extraordinaire.</a:t>
            </a:r>
          </a:p>
          <a:p>
            <a:pPr algn="just"/>
            <a:endParaRPr lang="fr-CA" sz="9600" dirty="0"/>
          </a:p>
        </p:txBody>
      </p:sp>
    </p:spTree>
    <p:extLst>
      <p:ext uri="{BB962C8B-B14F-4D97-AF65-F5344CB8AC3E}">
        <p14:creationId xmlns:p14="http://schemas.microsoft.com/office/powerpoint/2010/main" val="1350966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49.</a:t>
            </a:r>
            <a:br>
              <a:rPr lang="it-IT" sz="2800" b="1" dirty="0"/>
            </a:br>
            <a:endParaRPr lang="fr-CA" sz="2800" dirty="0"/>
          </a:p>
        </p:txBody>
      </p:sp>
      <p:sp>
        <p:nvSpPr>
          <p:cNvPr id="3" name="Segnaposto contenuto 2"/>
          <p:cNvSpPr>
            <a:spLocks noGrp="1"/>
          </p:cNvSpPr>
          <p:nvPr>
            <p:ph idx="1"/>
          </p:nvPr>
        </p:nvSpPr>
        <p:spPr/>
        <p:txBody>
          <a:bodyPr>
            <a:normAutofit fontScale="62500" lnSpcReduction="20000"/>
          </a:bodyPr>
          <a:lstStyle/>
          <a:p>
            <a:pPr algn="just"/>
            <a:r>
              <a:rPr lang="fr-FR" sz="5100" dirty="0"/>
              <a:t>Le Premier ministre peut, après délibération du conseil des ministres, engager la responsabilité du Gouvernement devant l'Assemblée nationale sur le vote d'un projet de loi de finances ou de financement de la sécurité sociale. Dans ce cas, ce projet est considéré comme adopté, sauf si une </a:t>
            </a:r>
            <a:r>
              <a:rPr lang="fr-FR" sz="5100" b="1" dirty="0"/>
              <a:t>motion de censure, déposée dans les vingt-quatre heures qui </a:t>
            </a:r>
            <a:r>
              <a:rPr lang="fr-FR" sz="5100" dirty="0"/>
              <a:t>suivent, est votée dans les conditions prévues à l'alinéa précédent. Le Premier ministre peut, en outre, recourir à cette procédure pour un autre projet ou une proposition de loi par session.</a:t>
            </a:r>
          </a:p>
          <a:p>
            <a:pPr algn="just"/>
            <a:r>
              <a:rPr lang="fr-FR" sz="5100" dirty="0"/>
              <a:t>Le Premier ministre a la faculté de demander au Sénat l'approbation d'une déclaration de politique générale.</a:t>
            </a:r>
          </a:p>
          <a:p>
            <a:pPr algn="just"/>
            <a:endParaRPr lang="fr-FR" dirty="0"/>
          </a:p>
        </p:txBody>
      </p:sp>
    </p:spTree>
    <p:extLst>
      <p:ext uri="{BB962C8B-B14F-4D97-AF65-F5344CB8AC3E}">
        <p14:creationId xmlns:p14="http://schemas.microsoft.com/office/powerpoint/2010/main" val="529674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Protection temporaire pour les personnes fuyant l'Ukraine</a:t>
            </a:r>
            <a:br>
              <a:rPr lang="fr-CA" sz="2800" dirty="0"/>
            </a:br>
            <a:r>
              <a:rPr lang="fr-CA" sz="2800" dirty="0"/>
              <a:t> 2022</a:t>
            </a:r>
          </a:p>
        </p:txBody>
      </p:sp>
      <p:sp>
        <p:nvSpPr>
          <p:cNvPr id="3" name="Segnaposto contenuto 2"/>
          <p:cNvSpPr>
            <a:spLocks noGrp="1"/>
          </p:cNvSpPr>
          <p:nvPr>
            <p:ph idx="1"/>
          </p:nvPr>
        </p:nvSpPr>
        <p:spPr/>
        <p:txBody>
          <a:bodyPr>
            <a:normAutofit lnSpcReduction="10000"/>
          </a:bodyPr>
          <a:lstStyle/>
          <a:p>
            <a:pPr algn="just"/>
            <a:r>
              <a:rPr lang="fr-CA" sz="2400" dirty="0"/>
              <a:t> Dans une résolution adoptée lors d'une séance plénière extraordinaire, le 1er mars (2022), le Parlement s'est félicité de l'activation de la directive sur la protection temporaire pour la première fois depuis son entrée en vigueur en 2001. </a:t>
            </a:r>
          </a:p>
          <a:p>
            <a:pPr algn="just"/>
            <a:r>
              <a:rPr lang="fr-FR" sz="2400" dirty="0"/>
              <a:t>Alors que les ressortissants ukrainiens ne pouvaient rester plus de quatre-vingt-dix jours au sein de l’Union européenne avant la guerre, les Vingt-Sept ont pris une décision</a:t>
            </a:r>
            <a:r>
              <a:rPr lang="fr-FR" sz="2400" i="1" dirty="0"/>
              <a:t> «historique» </a:t>
            </a:r>
            <a:r>
              <a:rPr lang="fr-FR" sz="2400" dirty="0"/>
              <a:t>: pour la première fois de son histoire, ils ont accordé une</a:t>
            </a:r>
            <a:r>
              <a:rPr lang="fr-FR" sz="2400" i="1" dirty="0"/>
              <a:t> «protection temporaire» </a:t>
            </a:r>
            <a:r>
              <a:rPr lang="fr-FR" sz="2400" dirty="0"/>
              <a:t>aux réfugiés fuyant la guerre en Ukraine. Le dispositif avait été créé après la guerre en ex-Yougoslavie. </a:t>
            </a:r>
            <a:endParaRPr lang="it-IT" sz="2400" dirty="0"/>
          </a:p>
          <a:p>
            <a:pPr algn="just"/>
            <a:endParaRPr lang="fr-CA" sz="2400" dirty="0"/>
          </a:p>
          <a:p>
            <a:pPr algn="just"/>
            <a:r>
              <a:rPr lang="fr-CA" sz="2400" dirty="0" err="1"/>
              <a:t>https</a:t>
            </a:r>
            <a:r>
              <a:rPr lang="fr-CA" sz="2400" dirty="0"/>
              <a:t>://</a:t>
            </a:r>
            <a:r>
              <a:rPr lang="fr-CA" sz="2400" dirty="0" err="1"/>
              <a:t>www.europarl.europa.eu</a:t>
            </a:r>
            <a:r>
              <a:rPr lang="fr-CA" sz="2400" dirty="0"/>
              <a:t>/news/</a:t>
            </a:r>
            <a:r>
              <a:rPr lang="fr-CA" sz="2400" dirty="0" err="1"/>
              <a:t>fr</a:t>
            </a:r>
            <a:r>
              <a:rPr lang="fr-CA" sz="2400" dirty="0"/>
              <a:t>/headlines/</a:t>
            </a:r>
            <a:r>
              <a:rPr lang="fr-CA" sz="2400" dirty="0" err="1"/>
              <a:t>priorities</a:t>
            </a:r>
            <a:r>
              <a:rPr lang="fr-CA" sz="2400" dirty="0"/>
              <a:t>/immigration/20220324STO26151/la-</a:t>
            </a:r>
            <a:r>
              <a:rPr lang="fr-CA" sz="2400" dirty="0" err="1"/>
              <a:t>reponse</a:t>
            </a:r>
            <a:r>
              <a:rPr lang="fr-CA" sz="2400" dirty="0"/>
              <a:t>-de-l-</a:t>
            </a:r>
            <a:r>
              <a:rPr lang="fr-CA" sz="2400" dirty="0" err="1"/>
              <a:t>ue</a:t>
            </a:r>
            <a:r>
              <a:rPr lang="fr-CA" sz="2400" dirty="0"/>
              <a:t>-a-la-crise-des-refugies-en-</a:t>
            </a:r>
            <a:r>
              <a:rPr lang="fr-CA" sz="2400" dirty="0" err="1"/>
              <a:t>ukraine</a:t>
            </a:r>
            <a:endParaRPr lang="fr-CA" sz="2400" dirty="0"/>
          </a:p>
          <a:p>
            <a:endParaRPr lang="fr-CA" sz="2400" dirty="0"/>
          </a:p>
        </p:txBody>
      </p:sp>
    </p:spTree>
    <p:extLst>
      <p:ext uri="{BB962C8B-B14F-4D97-AF65-F5344CB8AC3E}">
        <p14:creationId xmlns:p14="http://schemas.microsoft.com/office/powerpoint/2010/main" val="1053498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protection temporaire</a:t>
            </a:r>
            <a:br>
              <a:rPr lang="fr-FR" sz="2800" i="1" dirty="0"/>
            </a:br>
            <a:r>
              <a:rPr lang="fr-FR" sz="2800" dirty="0"/>
              <a:t>Décision du Conseil de l’Union européenne 4 mars 2022</a:t>
            </a:r>
            <a:endParaRPr lang="it-IT" sz="2800" dirty="0"/>
          </a:p>
        </p:txBody>
      </p:sp>
      <p:sp>
        <p:nvSpPr>
          <p:cNvPr id="3" name="Segnaposto contenuto 2"/>
          <p:cNvSpPr>
            <a:spLocks noGrp="1"/>
          </p:cNvSpPr>
          <p:nvPr>
            <p:ph idx="1"/>
          </p:nvPr>
        </p:nvSpPr>
        <p:spPr/>
        <p:txBody>
          <a:bodyPr>
            <a:normAutofit fontScale="92500" lnSpcReduction="20000"/>
          </a:bodyPr>
          <a:lstStyle/>
          <a:p>
            <a:r>
              <a:rPr lang="fr-FR" sz="2400" b="1" dirty="0"/>
              <a:t>Ukraine: le Conseil instaure à l'unanimité une protection temporaire pour les personnes fuyant la guerre </a:t>
            </a:r>
          </a:p>
          <a:p>
            <a:pPr algn="just"/>
            <a:r>
              <a:rPr lang="fr-FR" sz="2400" dirty="0"/>
              <a:t>Le Conseil a adopté ce jour à l'unanimité une décision d'exécution instaurant une protection temporaire au vu de l'afflux massif de personnes fuyant l'Ukraine en raison de la guerre.</a:t>
            </a:r>
          </a:p>
          <a:p>
            <a:pPr algn="just"/>
            <a:r>
              <a:rPr lang="fr-FR" sz="2400" dirty="0"/>
              <a:t>La protection temporaire est un mécanisme d'urgence qui peut être déclenché en cas d'afflux massif de personnes et qui vise à fournir une </a:t>
            </a:r>
            <a:r>
              <a:rPr lang="fr-FR" sz="2400" b="1" dirty="0"/>
              <a:t>protection immédiate et collective </a:t>
            </a:r>
            <a:r>
              <a:rPr lang="fr-FR" sz="2400" dirty="0"/>
              <a:t>(c'est‑à‑dire </a:t>
            </a:r>
            <a:r>
              <a:rPr lang="fr-FR" sz="2400" b="1" dirty="0"/>
              <a:t>sans qu'il soit nécessaire d'examiner chaque demande individuellement) </a:t>
            </a:r>
            <a:r>
              <a:rPr lang="fr-FR" sz="2400" dirty="0"/>
              <a:t>à des personnes déplacées qui ne sont pas en mesure de retourner dans leur pays d'origine. L'objectif est d'alléger la pression exercée sur les régimes d'asile nationaux et de permettre aux personnes déplacées de jouir dans toute l'UE de droits harmonisés. Ces droits concernent le séjour, l'accès au marché du travail et au logement, l'assistance médicale et l'accès des enfants à l'éducation.</a:t>
            </a:r>
          </a:p>
          <a:p>
            <a:pPr algn="just"/>
            <a:r>
              <a:rPr lang="fr-FR" sz="2400" dirty="0"/>
              <a:t>https://www.consilium.europa.eu/fr/press/press-releases/2022/03/04/ukraine-council-introduces-temporary-protection-for-persons-fleeing-the-war/</a:t>
            </a:r>
          </a:p>
          <a:p>
            <a:endParaRPr lang="it-IT" sz="2400" dirty="0"/>
          </a:p>
        </p:txBody>
      </p:sp>
    </p:spTree>
    <p:extLst>
      <p:ext uri="{BB962C8B-B14F-4D97-AF65-F5344CB8AC3E}">
        <p14:creationId xmlns:p14="http://schemas.microsoft.com/office/powerpoint/2010/main" val="1637711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Rester en France au-delà de 90 jours</a:t>
            </a:r>
            <a:r>
              <a:rPr lang="fr-FR" sz="2800" b="1" dirty="0"/>
              <a:t/>
            </a:r>
            <a:br>
              <a:rPr lang="fr-FR" sz="2800" b="1" dirty="0"/>
            </a:br>
            <a:r>
              <a:rPr lang="fr-FR" sz="2800" i="1" dirty="0"/>
              <a:t>protection temporaire</a:t>
            </a:r>
            <a:r>
              <a:rPr lang="fr-FR" sz="2800" b="1" dirty="0"/>
              <a:t/>
            </a:r>
            <a:br>
              <a:rPr lang="fr-FR" sz="2800" b="1" dirty="0"/>
            </a:br>
            <a:endParaRPr lang="it-IT" sz="2800" dirty="0"/>
          </a:p>
        </p:txBody>
      </p:sp>
      <p:sp>
        <p:nvSpPr>
          <p:cNvPr id="3" name="Segnaposto contenuto 2"/>
          <p:cNvSpPr>
            <a:spLocks noGrp="1"/>
          </p:cNvSpPr>
          <p:nvPr>
            <p:ph idx="1"/>
          </p:nvPr>
        </p:nvSpPr>
        <p:spPr/>
        <p:txBody>
          <a:bodyPr>
            <a:normAutofit/>
          </a:bodyPr>
          <a:lstStyle/>
          <a:p>
            <a:pPr algn="just"/>
            <a:r>
              <a:rPr lang="fr-FR" sz="2400" dirty="0"/>
              <a:t>Ce statut est décidé pour une année. Il permet à son bénéficiaire de disposer d’un titre de séjour (en France une autorisation de six mois) du droit de travailler et d’accéder aux droits économiques et sociaux (assurance maladie, prestations familiales, etc.) et de bénéficier de l’allocation versée aux demandeurs d’asile (ADA, calculée selon le nombre de personnes composant le ménage et le mode d’hébergement. Pour un couple qui n’est pas logé gratuitement, le montant est de 25 € par jour). </a:t>
            </a:r>
          </a:p>
          <a:p>
            <a:pPr algn="just"/>
            <a:r>
              <a:rPr lang="fr-FR" sz="2400" dirty="0"/>
              <a:t>Il n’est pas obligatoire de demander asile pour avoir ce statut mais la personne qui souhaite le faire continue de bénéficier du statut de protection temporaire pendant l’examen de sa demande d’asile.</a:t>
            </a:r>
            <a:endParaRPr lang="it-IT" sz="2400" dirty="0"/>
          </a:p>
        </p:txBody>
      </p:sp>
    </p:spTree>
    <p:extLst>
      <p:ext uri="{BB962C8B-B14F-4D97-AF65-F5344CB8AC3E}">
        <p14:creationId xmlns:p14="http://schemas.microsoft.com/office/powerpoint/2010/main" val="1209709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400" i="1" dirty="0"/>
              <a:t>«protection temporaire»</a:t>
            </a:r>
            <a:endParaRPr lang="it-IT" sz="2400" dirty="0"/>
          </a:p>
        </p:txBody>
      </p:sp>
      <p:sp>
        <p:nvSpPr>
          <p:cNvPr id="3" name="Segnaposto contenuto 2"/>
          <p:cNvSpPr>
            <a:spLocks noGrp="1"/>
          </p:cNvSpPr>
          <p:nvPr>
            <p:ph idx="1"/>
          </p:nvPr>
        </p:nvSpPr>
        <p:spPr/>
        <p:txBody>
          <a:bodyPr>
            <a:normAutofit/>
          </a:bodyPr>
          <a:lstStyle/>
          <a:p>
            <a:pPr algn="just"/>
            <a:r>
              <a:rPr lang="fr-FR" sz="2400" dirty="0"/>
              <a:t>Tout en accueillant favorablement cette proposition d’activer la directive de protection temporaire, nous déplorons cependant </a:t>
            </a:r>
            <a:r>
              <a:rPr lang="fr-FR" sz="2400" b="1" dirty="0"/>
              <a:t>l’application variable du </a:t>
            </a:r>
            <a:r>
              <a:rPr lang="fr-FR" sz="2400" dirty="0"/>
              <a:t>droit international en fonction des intérêts géopolitiques des Etats : cette directive n’a jamais été activée lors de situations similaires et ce, notamment lors de l’arrivée nombreuse de personnes exilées aux frontières de l’UE suite aux conflits récents en Syrie, en Libye, en Afghanistan ou encore lors de la crise migratoire aux frontières de la Biélorusse. L’application du droit international ne peut dépendre des intérêts géostratégiques des Etats.</a:t>
            </a:r>
          </a:p>
          <a:p>
            <a:pPr algn="just"/>
            <a:r>
              <a:rPr lang="it-IT" sz="2400" dirty="0">
                <a:hlinkClick r:id="rId2"/>
              </a:rPr>
              <a:t>https://www.amnesty.be/infos/actualites/article/directive-europeenne-protection-temporaire-activee</a:t>
            </a:r>
            <a:r>
              <a:rPr lang="it-IT" sz="2400" dirty="0"/>
              <a:t> 3 </a:t>
            </a:r>
            <a:r>
              <a:rPr lang="it-IT" sz="2400" dirty="0" err="1"/>
              <a:t>mars</a:t>
            </a:r>
            <a:r>
              <a:rPr lang="it-IT" sz="2400" dirty="0"/>
              <a:t> 2022</a:t>
            </a:r>
          </a:p>
        </p:txBody>
      </p:sp>
    </p:spTree>
    <p:extLst>
      <p:ext uri="{BB962C8B-B14F-4D97-AF65-F5344CB8AC3E}">
        <p14:creationId xmlns:p14="http://schemas.microsoft.com/office/powerpoint/2010/main" val="2994975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23AE16-6B85-49DA-B683-BA29C816B8D8}"/>
              </a:ext>
            </a:extLst>
          </p:cNvPr>
          <p:cNvSpPr>
            <a:spLocks noGrp="1"/>
          </p:cNvSpPr>
          <p:nvPr>
            <p:ph type="title"/>
          </p:nvPr>
        </p:nvSpPr>
        <p:spPr/>
        <p:txBody>
          <a:bodyPr>
            <a:normAutofit/>
          </a:bodyPr>
          <a:lstStyle/>
          <a:p>
            <a:r>
              <a:rPr lang="it-IT" sz="2800" dirty="0"/>
              <a:t>D’</a:t>
            </a:r>
            <a:r>
              <a:rPr lang="it-IT" sz="2800" dirty="0" err="1"/>
              <a:t>après</a:t>
            </a:r>
            <a:r>
              <a:rPr lang="it-IT" sz="2800" dirty="0"/>
              <a:t> </a:t>
            </a:r>
            <a:r>
              <a:rPr lang="it-IT" sz="2800" dirty="0" err="1"/>
              <a:t>vous</a:t>
            </a:r>
            <a:r>
              <a:rPr lang="it-IT" sz="2800" dirty="0"/>
              <a:t> ?</a:t>
            </a:r>
          </a:p>
        </p:txBody>
      </p:sp>
      <p:sp>
        <p:nvSpPr>
          <p:cNvPr id="3" name="Segnaposto contenuto 2">
            <a:extLst>
              <a:ext uri="{FF2B5EF4-FFF2-40B4-BE49-F238E27FC236}">
                <a16:creationId xmlns:a16="http://schemas.microsoft.com/office/drawing/2014/main" id="{E6A48068-E182-4C52-8AC0-3B4A45E4E588}"/>
              </a:ext>
            </a:extLst>
          </p:cNvPr>
          <p:cNvSpPr>
            <a:spLocks noGrp="1"/>
          </p:cNvSpPr>
          <p:nvPr>
            <p:ph idx="1"/>
          </p:nvPr>
        </p:nvSpPr>
        <p:spPr/>
        <p:txBody>
          <a:bodyPr>
            <a:normAutofit/>
          </a:bodyPr>
          <a:lstStyle/>
          <a:p>
            <a:r>
              <a:rPr lang="it-IT" sz="2400" dirty="0" err="1"/>
              <a:t>Interet</a:t>
            </a:r>
            <a:r>
              <a:rPr lang="it-IT" sz="2400" dirty="0"/>
              <a:t> </a:t>
            </a:r>
            <a:r>
              <a:rPr lang="it-IT" sz="2400" dirty="0" err="1"/>
              <a:t>géopolitiques</a:t>
            </a:r>
            <a:r>
              <a:rPr lang="it-IT" sz="2400" dirty="0"/>
              <a:t>, entrée de </a:t>
            </a:r>
            <a:r>
              <a:rPr lang="it-IT" sz="2400" dirty="0" err="1"/>
              <a:t>lUkraine</a:t>
            </a:r>
            <a:r>
              <a:rPr lang="it-IT" sz="2400" dirty="0"/>
              <a:t> en UE et </a:t>
            </a:r>
            <a:r>
              <a:rPr lang="it-IT" sz="2400" dirty="0" err="1"/>
              <a:t>dans</a:t>
            </a:r>
            <a:r>
              <a:rPr lang="it-IT" sz="2400" dirty="0"/>
              <a:t> l’OTAN: </a:t>
            </a:r>
            <a:r>
              <a:rPr lang="it-IT" sz="2400" dirty="0" err="1"/>
              <a:t>renforcements</a:t>
            </a:r>
            <a:r>
              <a:rPr lang="it-IT" sz="2400" dirty="0"/>
              <a:t> </a:t>
            </a:r>
            <a:r>
              <a:rPr lang="it-IT" sz="2400" dirty="0" err="1"/>
              <a:t>des</a:t>
            </a:r>
            <a:r>
              <a:rPr lang="it-IT" sz="2400" dirty="0"/>
              <a:t> </a:t>
            </a:r>
            <a:r>
              <a:rPr lang="it-IT" sz="2400" dirty="0" err="1"/>
              <a:t>frontières</a:t>
            </a:r>
            <a:r>
              <a:rPr lang="it-IT" sz="2400" dirty="0"/>
              <a:t> </a:t>
            </a:r>
            <a:r>
              <a:rPr lang="it-IT" sz="2400" dirty="0" err="1"/>
              <a:t>avec</a:t>
            </a:r>
            <a:r>
              <a:rPr lang="it-IT" sz="2400" dirty="0"/>
              <a:t> la </a:t>
            </a:r>
            <a:r>
              <a:rPr lang="it-IT" sz="2400" dirty="0" err="1"/>
              <a:t>Russie</a:t>
            </a:r>
            <a:endParaRPr lang="it-IT" sz="2400" dirty="0"/>
          </a:p>
          <a:p>
            <a:r>
              <a:rPr lang="it-IT" sz="2400" dirty="0" err="1"/>
              <a:t>Interets</a:t>
            </a:r>
            <a:r>
              <a:rPr lang="it-IT" sz="2400" dirty="0"/>
              <a:t> </a:t>
            </a:r>
            <a:r>
              <a:rPr lang="it-IT" sz="2400" dirty="0" err="1"/>
              <a:t>économiques</a:t>
            </a:r>
            <a:r>
              <a:rPr lang="it-IT" sz="2400" dirty="0"/>
              <a:t>, </a:t>
            </a:r>
            <a:r>
              <a:rPr lang="it-IT" sz="2400" dirty="0" err="1"/>
              <a:t>comme</a:t>
            </a:r>
            <a:r>
              <a:rPr lang="it-IT" sz="2400" dirty="0"/>
              <a:t> l’</a:t>
            </a:r>
            <a:r>
              <a:rPr lang="it-IT" sz="2400" dirty="0" err="1"/>
              <a:t>énergie</a:t>
            </a:r>
            <a:r>
              <a:rPr lang="it-IT" sz="2400" dirty="0"/>
              <a:t>, production </a:t>
            </a:r>
            <a:r>
              <a:rPr lang="it-IT" sz="2400" dirty="0" err="1"/>
              <a:t>du</a:t>
            </a:r>
            <a:r>
              <a:rPr lang="it-IT" sz="2400" dirty="0"/>
              <a:t> blé</a:t>
            </a:r>
          </a:p>
          <a:p>
            <a:r>
              <a:rPr lang="it-IT" sz="2400" dirty="0" err="1"/>
              <a:t>Empathie</a:t>
            </a:r>
            <a:r>
              <a:rPr lang="it-IT" sz="2400" dirty="0"/>
              <a:t> </a:t>
            </a:r>
            <a:r>
              <a:rPr lang="it-IT" sz="2400" dirty="0" err="1"/>
              <a:t>sélective</a:t>
            </a:r>
            <a:r>
              <a:rPr lang="it-IT" sz="2400" dirty="0"/>
              <a:t>, plus </a:t>
            </a:r>
            <a:r>
              <a:rPr lang="it-IT" sz="2400" dirty="0" err="1"/>
              <a:t>proche</a:t>
            </a:r>
            <a:r>
              <a:rPr lang="it-IT" sz="2400" dirty="0"/>
              <a:t> </a:t>
            </a:r>
            <a:r>
              <a:rPr lang="it-IT" sz="2400" dirty="0" err="1"/>
              <a:t>aux</a:t>
            </a:r>
            <a:r>
              <a:rPr lang="it-IT" sz="2400" dirty="0"/>
              <a:t> </a:t>
            </a:r>
            <a:r>
              <a:rPr lang="it-IT" sz="2400" dirty="0" err="1"/>
              <a:t>personnes</a:t>
            </a:r>
            <a:r>
              <a:rPr lang="it-IT" sz="2400" dirty="0"/>
              <a:t> qui nous </a:t>
            </a:r>
            <a:r>
              <a:rPr lang="it-IT" sz="2400" dirty="0" err="1"/>
              <a:t>ressemblent</a:t>
            </a:r>
            <a:r>
              <a:rPr lang="it-IT" sz="2400" dirty="0"/>
              <a:t> </a:t>
            </a:r>
            <a:r>
              <a:rPr lang="it-IT" sz="2400" dirty="0" err="1"/>
              <a:t>du</a:t>
            </a:r>
            <a:r>
              <a:rPr lang="it-IT" sz="2400" dirty="0"/>
              <a:t> point de </a:t>
            </a:r>
            <a:r>
              <a:rPr lang="it-IT" sz="2400" dirty="0" err="1"/>
              <a:t>vue</a:t>
            </a:r>
            <a:r>
              <a:rPr lang="it-IT" sz="2400" dirty="0"/>
              <a:t> </a:t>
            </a:r>
            <a:r>
              <a:rPr lang="it-IT" sz="2400" dirty="0" err="1"/>
              <a:t>aussi</a:t>
            </a:r>
            <a:r>
              <a:rPr lang="it-IT" sz="2400" dirty="0"/>
              <a:t> physique, </a:t>
            </a:r>
            <a:r>
              <a:rPr lang="it-IT" sz="2400" dirty="0" err="1"/>
              <a:t>culturel</a:t>
            </a:r>
            <a:r>
              <a:rPr lang="it-IT" sz="2400" dirty="0"/>
              <a:t> et </a:t>
            </a:r>
            <a:r>
              <a:rPr lang="it-IT" sz="2400" dirty="0" err="1"/>
              <a:t>religieux</a:t>
            </a:r>
            <a:endParaRPr lang="it-IT" sz="2400" dirty="0"/>
          </a:p>
        </p:txBody>
      </p:sp>
    </p:spTree>
    <p:extLst>
      <p:ext uri="{BB962C8B-B14F-4D97-AF65-F5344CB8AC3E}">
        <p14:creationId xmlns:p14="http://schemas.microsoft.com/office/powerpoint/2010/main" val="1420498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Accueil de réfugiés ou crise de migrants ?</a:t>
            </a:r>
          </a:p>
        </p:txBody>
      </p:sp>
      <p:sp>
        <p:nvSpPr>
          <p:cNvPr id="3" name="Segnaposto contenuto 2"/>
          <p:cNvSpPr>
            <a:spLocks noGrp="1"/>
          </p:cNvSpPr>
          <p:nvPr>
            <p:ph idx="1"/>
          </p:nvPr>
        </p:nvSpPr>
        <p:spPr/>
        <p:txBody>
          <a:bodyPr>
            <a:normAutofit/>
          </a:bodyPr>
          <a:lstStyle/>
          <a:p>
            <a:pPr algn="just"/>
            <a:r>
              <a:rPr lang="it-IT" sz="2400" dirty="0"/>
              <a:t>le </a:t>
            </a:r>
            <a:r>
              <a:rPr lang="it-IT" sz="2400" dirty="0" err="1"/>
              <a:t>journaliste</a:t>
            </a:r>
            <a:r>
              <a:rPr lang="it-IT" sz="2400" dirty="0"/>
              <a:t> </a:t>
            </a:r>
            <a:r>
              <a:rPr lang="it-IT" sz="2400" dirty="0" err="1"/>
              <a:t>Yaël</a:t>
            </a:r>
            <a:r>
              <a:rPr lang="it-IT" sz="2400" dirty="0"/>
              <a:t> </a:t>
            </a:r>
            <a:r>
              <a:rPr lang="it-IT" sz="2400" dirty="0" err="1"/>
              <a:t>Goosz</a:t>
            </a:r>
            <a:r>
              <a:rPr lang="it-IT" sz="2400" dirty="0"/>
              <a:t> </a:t>
            </a:r>
            <a:r>
              <a:rPr lang="it-IT" sz="2400" dirty="0" err="1"/>
              <a:t>interrogeait</a:t>
            </a:r>
            <a:r>
              <a:rPr lang="it-IT" sz="2400" dirty="0"/>
              <a:t> : « </a:t>
            </a:r>
            <a:r>
              <a:rPr lang="it-IT" sz="2400" i="1" dirty="0" err="1"/>
              <a:t>Attendez</a:t>
            </a:r>
            <a:r>
              <a:rPr lang="it-IT" sz="2400" i="1" dirty="0"/>
              <a:t>, </a:t>
            </a:r>
            <a:r>
              <a:rPr lang="it-IT" sz="2400" i="1" dirty="0" err="1"/>
              <a:t>qu'on</a:t>
            </a:r>
            <a:r>
              <a:rPr lang="it-IT" sz="2400" i="1" dirty="0"/>
              <a:t> </a:t>
            </a:r>
            <a:r>
              <a:rPr lang="it-IT" sz="2400" i="1" dirty="0" err="1"/>
              <a:t>comprenne</a:t>
            </a:r>
            <a:r>
              <a:rPr lang="it-IT" sz="2400" i="1" dirty="0"/>
              <a:t> </a:t>
            </a:r>
            <a:r>
              <a:rPr lang="it-IT" sz="2400" i="1" dirty="0" err="1"/>
              <a:t>bien</a:t>
            </a:r>
            <a:r>
              <a:rPr lang="it-IT" sz="2400" i="1" dirty="0"/>
              <a:t> : il y </a:t>
            </a:r>
            <a:r>
              <a:rPr lang="it-IT" sz="2400" i="1" dirty="0" err="1"/>
              <a:t>aurait</a:t>
            </a:r>
            <a:r>
              <a:rPr lang="it-IT" sz="2400" i="1" dirty="0"/>
              <a:t> </a:t>
            </a:r>
            <a:r>
              <a:rPr lang="it-IT" sz="2400" i="1" dirty="0" err="1"/>
              <a:t>donc</a:t>
            </a:r>
            <a:r>
              <a:rPr lang="it-IT" sz="2400" i="1" dirty="0"/>
              <a:t> </a:t>
            </a:r>
            <a:r>
              <a:rPr lang="it-IT" sz="2400" i="1" dirty="0" err="1"/>
              <a:t>des</a:t>
            </a:r>
            <a:r>
              <a:rPr lang="it-IT" sz="2400" i="1" dirty="0"/>
              <a:t> </a:t>
            </a:r>
            <a:r>
              <a:rPr lang="it-IT" sz="2400" i="1" dirty="0" err="1"/>
              <a:t>réfugiés</a:t>
            </a:r>
            <a:r>
              <a:rPr lang="it-IT" sz="2400" i="1" dirty="0"/>
              <a:t> </a:t>
            </a:r>
            <a:r>
              <a:rPr lang="it-IT" sz="2400" i="1" dirty="0" err="1"/>
              <a:t>moins</a:t>
            </a:r>
            <a:r>
              <a:rPr lang="it-IT" sz="2400" i="1" dirty="0"/>
              <a:t> </a:t>
            </a:r>
            <a:r>
              <a:rPr lang="it-IT" sz="2400" i="1" dirty="0" err="1"/>
              <a:t>utiles</a:t>
            </a:r>
            <a:r>
              <a:rPr lang="it-IT" sz="2400" i="1" dirty="0"/>
              <a:t>… Parce </a:t>
            </a:r>
            <a:r>
              <a:rPr lang="it-IT" sz="2400" i="1" dirty="0" err="1"/>
              <a:t>que</a:t>
            </a:r>
            <a:r>
              <a:rPr lang="it-IT" sz="2400" i="1" dirty="0"/>
              <a:t> </a:t>
            </a:r>
            <a:r>
              <a:rPr lang="it-IT" sz="2400" i="1" dirty="0" err="1"/>
              <a:t>culturellement</a:t>
            </a:r>
            <a:r>
              <a:rPr lang="it-IT" sz="2400" i="1" dirty="0"/>
              <a:t> </a:t>
            </a:r>
            <a:r>
              <a:rPr lang="it-IT" sz="2400" i="1" dirty="0" err="1"/>
              <a:t>trop</a:t>
            </a:r>
            <a:r>
              <a:rPr lang="it-IT" sz="2400" i="1" dirty="0"/>
              <a:t> </a:t>
            </a:r>
            <a:r>
              <a:rPr lang="it-IT" sz="2400" i="1" dirty="0" err="1"/>
              <a:t>différents</a:t>
            </a:r>
            <a:r>
              <a:rPr lang="it-IT" sz="2400" i="1" dirty="0"/>
              <a:t> ? </a:t>
            </a:r>
            <a:r>
              <a:rPr lang="it-IT" sz="2400" i="1" dirty="0" err="1"/>
              <a:t>Pas</a:t>
            </a:r>
            <a:r>
              <a:rPr lang="it-IT" sz="2400" i="1" dirty="0"/>
              <a:t> </a:t>
            </a:r>
            <a:r>
              <a:rPr lang="it-IT" sz="2400" i="1" dirty="0" err="1"/>
              <a:t>chrétiens</a:t>
            </a:r>
            <a:r>
              <a:rPr lang="it-IT" sz="2400" i="1" dirty="0"/>
              <a:t> </a:t>
            </a:r>
            <a:r>
              <a:rPr lang="it-IT" sz="2400" i="1" dirty="0" err="1"/>
              <a:t>ou</a:t>
            </a:r>
            <a:r>
              <a:rPr lang="it-IT" sz="2400" i="1" dirty="0"/>
              <a:t> </a:t>
            </a:r>
            <a:r>
              <a:rPr lang="it-IT" sz="2400" i="1" dirty="0" err="1"/>
              <a:t>pas</a:t>
            </a:r>
            <a:r>
              <a:rPr lang="it-IT" sz="2400" i="1" dirty="0"/>
              <a:t> </a:t>
            </a:r>
            <a:r>
              <a:rPr lang="it-IT" sz="2400" i="1" dirty="0" err="1"/>
              <a:t>Européens</a:t>
            </a:r>
            <a:r>
              <a:rPr lang="it-IT" sz="2400" i="1" dirty="0"/>
              <a:t> ? </a:t>
            </a:r>
            <a:r>
              <a:rPr lang="it-IT" sz="2400" i="1" dirty="0" err="1"/>
              <a:t>Réflexe</a:t>
            </a:r>
            <a:r>
              <a:rPr lang="it-IT" sz="2400" i="1" dirty="0"/>
              <a:t> de </a:t>
            </a:r>
            <a:r>
              <a:rPr lang="it-IT" sz="2400" i="1" dirty="0" err="1"/>
              <a:t>voisinage</a:t>
            </a:r>
            <a:r>
              <a:rPr lang="it-IT" sz="2400" i="1" dirty="0"/>
              <a:t> pour </a:t>
            </a:r>
            <a:r>
              <a:rPr lang="it-IT" sz="2400" i="1" dirty="0" err="1"/>
              <a:t>aider</a:t>
            </a:r>
            <a:r>
              <a:rPr lang="it-IT" sz="2400" i="1" dirty="0"/>
              <a:t> d'</a:t>
            </a:r>
            <a:r>
              <a:rPr lang="it-IT" sz="2400" i="1" dirty="0" err="1"/>
              <a:t>abord</a:t>
            </a:r>
            <a:r>
              <a:rPr lang="it-IT" sz="2400" i="1" dirty="0"/>
              <a:t> </a:t>
            </a:r>
            <a:r>
              <a:rPr lang="it-IT" sz="2400" i="1" dirty="0" err="1"/>
              <a:t>celui</a:t>
            </a:r>
            <a:r>
              <a:rPr lang="it-IT" sz="2400" i="1" dirty="0"/>
              <a:t> qui </a:t>
            </a:r>
            <a:r>
              <a:rPr lang="it-IT" sz="2400" i="1" dirty="0" err="1"/>
              <a:t>nous</a:t>
            </a:r>
            <a:r>
              <a:rPr lang="it-IT" sz="2400" i="1" dirty="0"/>
              <a:t> </a:t>
            </a:r>
            <a:r>
              <a:rPr lang="it-IT" sz="2400" i="1" dirty="0" err="1"/>
              <a:t>ressemble</a:t>
            </a:r>
            <a:r>
              <a:rPr lang="it-IT" sz="2400" i="1" dirty="0"/>
              <a:t> ? </a:t>
            </a:r>
            <a:r>
              <a:rPr lang="it-IT" sz="2400" i="1" dirty="0" err="1"/>
              <a:t>Loi</a:t>
            </a:r>
            <a:r>
              <a:rPr lang="it-IT" sz="2400" i="1" dirty="0"/>
              <a:t> </a:t>
            </a:r>
            <a:r>
              <a:rPr lang="it-IT" sz="2400" i="1" dirty="0" err="1"/>
              <a:t>du</a:t>
            </a:r>
            <a:r>
              <a:rPr lang="it-IT" sz="2400" i="1" dirty="0"/>
              <a:t> </a:t>
            </a:r>
            <a:r>
              <a:rPr lang="it-IT" sz="2400" i="1" dirty="0" err="1"/>
              <a:t>mort</a:t>
            </a:r>
            <a:r>
              <a:rPr lang="it-IT" sz="2400" i="1" dirty="0"/>
              <a:t> </a:t>
            </a:r>
            <a:r>
              <a:rPr lang="it-IT" sz="2400" i="1" dirty="0" err="1"/>
              <a:t>au</a:t>
            </a:r>
            <a:r>
              <a:rPr lang="it-IT" sz="2400" i="1" dirty="0"/>
              <a:t> </a:t>
            </a:r>
            <a:r>
              <a:rPr lang="it-IT" sz="2400" i="1" dirty="0" err="1"/>
              <a:t>kilomètre</a:t>
            </a:r>
            <a:r>
              <a:rPr lang="it-IT" sz="2400" i="1" dirty="0"/>
              <a:t>, qui </a:t>
            </a:r>
            <a:r>
              <a:rPr lang="it-IT" sz="2400" i="1" dirty="0" err="1"/>
              <a:t>veut</a:t>
            </a:r>
            <a:r>
              <a:rPr lang="it-IT" sz="2400" i="1" dirty="0"/>
              <a:t> </a:t>
            </a:r>
            <a:r>
              <a:rPr lang="it-IT" sz="2400" i="1" dirty="0" err="1"/>
              <a:t>que</a:t>
            </a:r>
            <a:r>
              <a:rPr lang="it-IT" sz="2400" i="1" dirty="0"/>
              <a:t> plus l’</a:t>
            </a:r>
            <a:r>
              <a:rPr lang="it-IT" sz="2400" i="1" dirty="0" err="1"/>
              <a:t>horreur</a:t>
            </a:r>
            <a:r>
              <a:rPr lang="it-IT" sz="2400" i="1" dirty="0"/>
              <a:t> se </a:t>
            </a:r>
            <a:r>
              <a:rPr lang="it-IT" sz="2400" i="1" dirty="0" err="1"/>
              <a:t>produit</a:t>
            </a:r>
            <a:r>
              <a:rPr lang="it-IT" sz="2400" i="1" dirty="0"/>
              <a:t> </a:t>
            </a:r>
            <a:r>
              <a:rPr lang="it-IT" sz="2400" i="1" dirty="0" err="1"/>
              <a:t>loin</a:t>
            </a:r>
            <a:r>
              <a:rPr lang="it-IT" sz="2400" i="1" dirty="0"/>
              <a:t> de </a:t>
            </a:r>
            <a:r>
              <a:rPr lang="it-IT" sz="2400" i="1" dirty="0" err="1"/>
              <a:t>chez</a:t>
            </a:r>
            <a:r>
              <a:rPr lang="it-IT" sz="2400" i="1" dirty="0"/>
              <a:t> </a:t>
            </a:r>
            <a:r>
              <a:rPr lang="it-IT" sz="2400" i="1" dirty="0" err="1"/>
              <a:t>soi</a:t>
            </a:r>
            <a:r>
              <a:rPr lang="it-IT" sz="2400" i="1" dirty="0"/>
              <a:t> et plus on y est </a:t>
            </a:r>
            <a:r>
              <a:rPr lang="it-IT" sz="2400" i="1" dirty="0" err="1"/>
              <a:t>indifférent</a:t>
            </a:r>
            <a:r>
              <a:rPr lang="it-IT" sz="2400" i="1" dirty="0"/>
              <a:t> ? </a:t>
            </a:r>
            <a:r>
              <a:rPr lang="it-IT" sz="2400" i="1" dirty="0" err="1"/>
              <a:t>Comme</a:t>
            </a:r>
            <a:r>
              <a:rPr lang="it-IT" sz="2400" i="1" dirty="0"/>
              <a:t> </a:t>
            </a:r>
            <a:r>
              <a:rPr lang="it-IT" sz="2400" i="1" dirty="0" err="1"/>
              <a:t>s'il</a:t>
            </a:r>
            <a:r>
              <a:rPr lang="it-IT" sz="2400" i="1" dirty="0"/>
              <a:t> </a:t>
            </a:r>
            <a:r>
              <a:rPr lang="it-IT" sz="2400" i="1" dirty="0" err="1"/>
              <a:t>fallait</a:t>
            </a:r>
            <a:r>
              <a:rPr lang="it-IT" sz="2400" i="1" dirty="0"/>
              <a:t> dire « </a:t>
            </a:r>
            <a:r>
              <a:rPr lang="it-IT" sz="2400" b="1" i="1" dirty="0" err="1"/>
              <a:t>accueil</a:t>
            </a:r>
            <a:r>
              <a:rPr lang="it-IT" sz="2400" b="1" i="1" dirty="0"/>
              <a:t> de </a:t>
            </a:r>
            <a:r>
              <a:rPr lang="it-IT" sz="2400" b="1" i="1" dirty="0" err="1"/>
              <a:t>réfugiés</a:t>
            </a:r>
            <a:r>
              <a:rPr lang="it-IT" sz="2400" b="1" i="1" dirty="0"/>
              <a:t> </a:t>
            </a:r>
            <a:r>
              <a:rPr lang="it-IT" sz="2400" i="1" dirty="0"/>
              <a:t>» en </a:t>
            </a:r>
            <a:r>
              <a:rPr lang="it-IT" sz="2400" i="1" dirty="0" err="1"/>
              <a:t>parlant</a:t>
            </a:r>
            <a:r>
              <a:rPr lang="it-IT" sz="2400" i="1" dirty="0"/>
              <a:t> </a:t>
            </a:r>
            <a:r>
              <a:rPr lang="it-IT" sz="2400" i="1" dirty="0" err="1"/>
              <a:t>des</a:t>
            </a:r>
            <a:r>
              <a:rPr lang="it-IT" sz="2400" i="1" dirty="0"/>
              <a:t> </a:t>
            </a:r>
            <a:r>
              <a:rPr lang="it-IT" sz="2400" i="1" dirty="0" err="1"/>
              <a:t>Ukrainiens</a:t>
            </a:r>
            <a:r>
              <a:rPr lang="it-IT" sz="2400" i="1" dirty="0"/>
              <a:t>, mais « </a:t>
            </a:r>
            <a:r>
              <a:rPr lang="it-IT" sz="2400" b="1" i="1" dirty="0" err="1"/>
              <a:t>crise</a:t>
            </a:r>
            <a:r>
              <a:rPr lang="it-IT" sz="2400" b="1" i="1" dirty="0"/>
              <a:t> </a:t>
            </a:r>
            <a:r>
              <a:rPr lang="it-IT" sz="2400" b="1" i="1" dirty="0" err="1"/>
              <a:t>des</a:t>
            </a:r>
            <a:r>
              <a:rPr lang="it-IT" sz="2400" b="1" i="1" dirty="0"/>
              <a:t> </a:t>
            </a:r>
            <a:r>
              <a:rPr lang="it-IT" sz="2400" b="1" i="1" dirty="0" err="1"/>
              <a:t>migrants</a:t>
            </a:r>
            <a:r>
              <a:rPr lang="it-IT" sz="2400" b="1" i="1" dirty="0"/>
              <a:t> » </a:t>
            </a:r>
            <a:r>
              <a:rPr lang="it-IT" sz="2400" i="1" dirty="0"/>
              <a:t>si on </a:t>
            </a:r>
            <a:r>
              <a:rPr lang="it-IT" sz="2400" i="1" dirty="0" err="1"/>
              <a:t>évoque</a:t>
            </a:r>
            <a:r>
              <a:rPr lang="it-IT" sz="2400" i="1" dirty="0"/>
              <a:t> le </a:t>
            </a:r>
            <a:r>
              <a:rPr lang="it-IT" sz="2400" i="1" dirty="0" err="1"/>
              <a:t>sort</a:t>
            </a:r>
            <a:r>
              <a:rPr lang="it-IT" sz="2400" i="1" dirty="0"/>
              <a:t> </a:t>
            </a:r>
            <a:r>
              <a:rPr lang="it-IT" sz="2400" i="1" dirty="0" err="1"/>
              <a:t>des</a:t>
            </a:r>
            <a:r>
              <a:rPr lang="it-IT" sz="2400" i="1" dirty="0"/>
              <a:t> </a:t>
            </a:r>
            <a:r>
              <a:rPr lang="it-IT" sz="2400" i="1" dirty="0" err="1"/>
              <a:t>Irakiens</a:t>
            </a:r>
            <a:r>
              <a:rPr lang="it-IT" sz="2400" i="1" dirty="0"/>
              <a:t>, </a:t>
            </a:r>
            <a:r>
              <a:rPr lang="it-IT" sz="2400" i="1" dirty="0" err="1"/>
              <a:t>des</a:t>
            </a:r>
            <a:r>
              <a:rPr lang="it-IT" sz="2400" i="1" dirty="0"/>
              <a:t> </a:t>
            </a:r>
            <a:r>
              <a:rPr lang="it-IT" sz="2400" i="1" dirty="0" err="1"/>
              <a:t>Syriens</a:t>
            </a:r>
            <a:r>
              <a:rPr lang="it-IT" sz="2400" i="1" dirty="0"/>
              <a:t> </a:t>
            </a:r>
            <a:r>
              <a:rPr lang="it-IT" sz="2400" i="1" dirty="0" err="1"/>
              <a:t>ou</a:t>
            </a:r>
            <a:r>
              <a:rPr lang="it-IT" sz="2400" i="1" dirty="0"/>
              <a:t> </a:t>
            </a:r>
            <a:r>
              <a:rPr lang="it-IT" sz="2400" i="1" dirty="0" err="1"/>
              <a:t>des</a:t>
            </a:r>
            <a:r>
              <a:rPr lang="it-IT" sz="2400" i="1" dirty="0"/>
              <a:t> </a:t>
            </a:r>
            <a:r>
              <a:rPr lang="it-IT" sz="2400" i="1" dirty="0" err="1"/>
              <a:t>Afghans</a:t>
            </a:r>
            <a:r>
              <a:rPr lang="it-IT" sz="2400" i="1" dirty="0"/>
              <a:t> !</a:t>
            </a:r>
            <a:r>
              <a:rPr lang="it-IT" sz="2400" dirty="0"/>
              <a:t> » (</a:t>
            </a:r>
            <a:r>
              <a:rPr lang="it-IT" sz="2400" i="1" dirty="0"/>
              <a:t>France Inter</a:t>
            </a:r>
            <a:r>
              <a:rPr lang="it-IT" sz="2400" dirty="0"/>
              <a:t>, le 2 </a:t>
            </a:r>
            <a:r>
              <a:rPr lang="it-IT" sz="2400" dirty="0" err="1"/>
              <a:t>mars</a:t>
            </a:r>
            <a:r>
              <a:rPr lang="it-IT" sz="2400" dirty="0"/>
              <a:t> 2022). </a:t>
            </a:r>
            <a:endParaRPr lang="fr-CA" sz="2400" dirty="0"/>
          </a:p>
        </p:txBody>
      </p:sp>
    </p:spTree>
    <p:extLst>
      <p:ext uri="{BB962C8B-B14F-4D97-AF65-F5344CB8AC3E}">
        <p14:creationId xmlns:p14="http://schemas.microsoft.com/office/powerpoint/2010/main" val="3756381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crise des réfugiés</a:t>
            </a:r>
            <a:endParaRPr lang="it-IT" sz="2800" dirty="0"/>
          </a:p>
        </p:txBody>
      </p:sp>
      <p:sp>
        <p:nvSpPr>
          <p:cNvPr id="3" name="Segnaposto contenuto 2"/>
          <p:cNvSpPr>
            <a:spLocks noGrp="1"/>
          </p:cNvSpPr>
          <p:nvPr>
            <p:ph idx="1"/>
          </p:nvPr>
        </p:nvSpPr>
        <p:spPr/>
        <p:txBody>
          <a:bodyPr>
            <a:normAutofit/>
          </a:bodyPr>
          <a:lstStyle/>
          <a:p>
            <a:pPr algn="just"/>
            <a:r>
              <a:rPr lang="fr-FR" sz="2400" dirty="0"/>
              <a:t>Quand on parle par exemple de « crise des réfugiés », c’est </a:t>
            </a:r>
            <a:r>
              <a:rPr lang="fr-FR" sz="2400" b="1" dirty="0"/>
              <a:t>loin d’être neutre. </a:t>
            </a:r>
            <a:r>
              <a:rPr lang="fr-FR" sz="2400" dirty="0"/>
              <a:t>Cela est au contraire culpabilisant et sous-entend que les personnes réfugiées ont elles-mêmes créé une crise, un climat d’instabilité.  En plus d’être déconnectées de la réalité, ces expressions qui stigmatisent et rejettent, peuvent avoir un impact réel sur les personnes concernées. </a:t>
            </a:r>
          </a:p>
          <a:p>
            <a:pPr algn="just"/>
            <a:endParaRPr lang="fr-FR" sz="2400" dirty="0"/>
          </a:p>
          <a:p>
            <a:pPr algn="just"/>
            <a:endParaRPr lang="fr-FR" sz="2400" dirty="0"/>
          </a:p>
          <a:p>
            <a:pPr algn="just"/>
            <a:r>
              <a:rPr lang="it-IT" sz="2400" dirty="0"/>
              <a:t>https://www.amnesty.fr/refugies-et-migrants/actualites/recits-dexil-et-si-on-arretait-de-parler-a-la-place-des-personnes-exilees</a:t>
            </a:r>
          </a:p>
        </p:txBody>
      </p:sp>
    </p:spTree>
    <p:extLst>
      <p:ext uri="{BB962C8B-B14F-4D97-AF65-F5344CB8AC3E}">
        <p14:creationId xmlns:p14="http://schemas.microsoft.com/office/powerpoint/2010/main" val="224040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Crise</a:t>
            </a:r>
            <a:r>
              <a:rPr lang="it-IT" sz="2800" dirty="0"/>
              <a:t> </a:t>
            </a:r>
            <a:r>
              <a:rPr lang="it-IT" sz="2800" dirty="0" err="1"/>
              <a:t>migratoire</a:t>
            </a:r>
            <a:r>
              <a:rPr lang="it-IT" sz="2800" dirty="0"/>
              <a:t>, </a:t>
            </a:r>
            <a:r>
              <a:rPr lang="it-IT" sz="2800" dirty="0" err="1"/>
              <a:t>crise</a:t>
            </a:r>
            <a:r>
              <a:rPr lang="it-IT" sz="2800" dirty="0"/>
              <a:t> </a:t>
            </a:r>
            <a:r>
              <a:rPr lang="it-IT" sz="2800" dirty="0" err="1"/>
              <a:t>des</a:t>
            </a:r>
            <a:r>
              <a:rPr lang="it-IT" sz="2800" dirty="0"/>
              <a:t> </a:t>
            </a:r>
            <a:r>
              <a:rPr lang="it-IT" sz="2800" dirty="0" err="1"/>
              <a:t>migrants</a:t>
            </a:r>
            <a:r>
              <a:rPr lang="it-IT" sz="2800" dirty="0"/>
              <a:t>, </a:t>
            </a:r>
            <a:r>
              <a:rPr lang="it-IT" sz="2800" dirty="0" err="1"/>
              <a:t>crise</a:t>
            </a:r>
            <a:r>
              <a:rPr lang="it-IT" sz="2800" dirty="0"/>
              <a:t> de la </a:t>
            </a:r>
            <a:r>
              <a:rPr lang="it-IT" sz="2800" dirty="0" err="1"/>
              <a:t>migration</a:t>
            </a:r>
            <a:r>
              <a:rPr lang="it-IT" sz="2800" dirty="0"/>
              <a:t> </a:t>
            </a:r>
            <a:r>
              <a:rPr lang="it-IT" sz="2800" dirty="0" err="1"/>
              <a:t>ou</a:t>
            </a:r>
            <a:r>
              <a:rPr lang="it-IT" sz="2800" dirty="0"/>
              <a:t> </a:t>
            </a:r>
            <a:r>
              <a:rPr lang="it-IT" sz="2800" dirty="0" err="1"/>
              <a:t>crise</a:t>
            </a:r>
            <a:r>
              <a:rPr lang="it-IT" sz="2800" dirty="0"/>
              <a:t> de l’</a:t>
            </a:r>
            <a:r>
              <a:rPr lang="it-IT" sz="2800" dirty="0" err="1"/>
              <a:t>accueil</a:t>
            </a:r>
            <a:r>
              <a:rPr lang="it-IT" sz="2800" dirty="0"/>
              <a:t>?</a:t>
            </a:r>
          </a:p>
        </p:txBody>
      </p:sp>
      <p:sp>
        <p:nvSpPr>
          <p:cNvPr id="3" name="Segnaposto contenuto 2"/>
          <p:cNvSpPr>
            <a:spLocks noGrp="1"/>
          </p:cNvSpPr>
          <p:nvPr>
            <p:ph idx="1"/>
          </p:nvPr>
        </p:nvSpPr>
        <p:spPr/>
        <p:txBody>
          <a:bodyPr>
            <a:normAutofit/>
          </a:bodyPr>
          <a:lstStyle/>
          <a:p>
            <a:pPr algn="just"/>
            <a:r>
              <a:rPr lang="it-IT" sz="2400" dirty="0" err="1"/>
              <a:t>Nous</a:t>
            </a:r>
            <a:r>
              <a:rPr lang="it-IT" sz="2400" dirty="0"/>
              <a:t> </a:t>
            </a:r>
            <a:r>
              <a:rPr lang="it-IT" sz="2400" dirty="0" err="1"/>
              <a:t>avons</a:t>
            </a:r>
            <a:r>
              <a:rPr lang="it-IT" sz="2400" dirty="0"/>
              <a:t> </a:t>
            </a:r>
            <a:r>
              <a:rPr lang="it-IT" sz="2400" dirty="0" err="1"/>
              <a:t>moins</a:t>
            </a:r>
            <a:r>
              <a:rPr lang="it-IT" sz="2400" dirty="0"/>
              <a:t> affaire à une « </a:t>
            </a:r>
            <a:r>
              <a:rPr lang="it-IT" sz="2400" dirty="0" err="1"/>
              <a:t>crise</a:t>
            </a:r>
            <a:r>
              <a:rPr lang="it-IT" sz="2400" dirty="0"/>
              <a:t> </a:t>
            </a:r>
            <a:r>
              <a:rPr lang="it-IT" sz="2400" dirty="0" err="1"/>
              <a:t>des</a:t>
            </a:r>
            <a:r>
              <a:rPr lang="it-IT" sz="2400" dirty="0"/>
              <a:t> </a:t>
            </a:r>
            <a:r>
              <a:rPr lang="it-IT" sz="2400" dirty="0" err="1"/>
              <a:t>migrants</a:t>
            </a:r>
            <a:r>
              <a:rPr lang="it-IT" sz="2400" dirty="0"/>
              <a:t>» </a:t>
            </a:r>
            <a:r>
              <a:rPr lang="it-IT" sz="2400" dirty="0" err="1"/>
              <a:t>ou</a:t>
            </a:r>
            <a:r>
              <a:rPr lang="it-IT" sz="2400" dirty="0"/>
              <a:t> une «</a:t>
            </a:r>
            <a:r>
              <a:rPr lang="it-IT" sz="2400" dirty="0" err="1"/>
              <a:t>crise</a:t>
            </a:r>
            <a:r>
              <a:rPr lang="it-IT" sz="2400" dirty="0"/>
              <a:t> de la </a:t>
            </a:r>
            <a:r>
              <a:rPr lang="it-IT" sz="2400" dirty="0" err="1"/>
              <a:t>migration</a:t>
            </a:r>
            <a:r>
              <a:rPr lang="it-IT" sz="2400" dirty="0"/>
              <a:t>», </a:t>
            </a:r>
            <a:r>
              <a:rPr lang="it-IT" sz="2400" dirty="0" err="1"/>
              <a:t>qu’à</a:t>
            </a:r>
            <a:r>
              <a:rPr lang="it-IT" sz="2400" dirty="0"/>
              <a:t> </a:t>
            </a:r>
            <a:r>
              <a:rPr lang="it-IT" sz="2400" b="1" dirty="0"/>
              <a:t>une «</a:t>
            </a:r>
            <a:r>
              <a:rPr lang="it-IT" sz="2400" b="1" dirty="0" err="1"/>
              <a:t>crise</a:t>
            </a:r>
            <a:r>
              <a:rPr lang="it-IT" sz="2400" b="1" dirty="0"/>
              <a:t> de l’</a:t>
            </a:r>
            <a:r>
              <a:rPr lang="it-IT" sz="2400" b="1" dirty="0" err="1"/>
              <a:t>accueil</a:t>
            </a:r>
            <a:r>
              <a:rPr lang="it-IT" sz="2400" dirty="0"/>
              <a:t>» de </a:t>
            </a:r>
            <a:r>
              <a:rPr lang="it-IT" sz="2400" dirty="0" err="1"/>
              <a:t>ces</a:t>
            </a:r>
            <a:r>
              <a:rPr lang="it-IT" sz="2400" dirty="0"/>
              <a:t> </a:t>
            </a:r>
            <a:r>
              <a:rPr lang="it-IT" sz="2400" dirty="0" err="1"/>
              <a:t>migrants</a:t>
            </a:r>
            <a:endParaRPr lang="it-IT" sz="2400" dirty="0"/>
          </a:p>
          <a:p>
            <a:pPr algn="just"/>
            <a:r>
              <a:rPr lang="it-IT" sz="2400" dirty="0"/>
              <a:t>N. </a:t>
            </a:r>
            <a:r>
              <a:rPr lang="it-IT" sz="2400" dirty="0" err="1"/>
              <a:t>Chambon</a:t>
            </a:r>
            <a:r>
              <a:rPr lang="it-IT" sz="2400" dirty="0"/>
              <a:t> et V. Traverso, «</a:t>
            </a:r>
            <a:r>
              <a:rPr lang="it-IT" sz="2400" dirty="0" err="1"/>
              <a:t>Aux</a:t>
            </a:r>
            <a:r>
              <a:rPr lang="it-IT" sz="2400" dirty="0"/>
              <a:t> </a:t>
            </a:r>
            <a:r>
              <a:rPr lang="it-IT" sz="2400" dirty="0" err="1"/>
              <a:t>frontières</a:t>
            </a:r>
            <a:r>
              <a:rPr lang="it-IT" sz="2400" dirty="0"/>
              <a:t> </a:t>
            </a:r>
            <a:r>
              <a:rPr lang="it-IT" sz="2400" dirty="0" err="1"/>
              <a:t>du</a:t>
            </a:r>
            <a:r>
              <a:rPr lang="it-IT" sz="2400" dirty="0"/>
              <a:t> </a:t>
            </a:r>
            <a:r>
              <a:rPr lang="it-IT" sz="2400" dirty="0" err="1"/>
              <a:t>récit</a:t>
            </a:r>
            <a:r>
              <a:rPr lang="it-IT" sz="2400" dirty="0"/>
              <a:t>», in V. Traverso et N. </a:t>
            </a:r>
            <a:r>
              <a:rPr lang="it-IT" sz="2400" dirty="0" err="1"/>
              <a:t>Chambon</a:t>
            </a:r>
            <a:r>
              <a:rPr lang="it-IT" sz="2400" dirty="0"/>
              <a:t> (dir.), </a:t>
            </a:r>
            <a:r>
              <a:rPr lang="it-IT" sz="2400" i="1" dirty="0" err="1"/>
              <a:t>Raconter</a:t>
            </a:r>
            <a:r>
              <a:rPr lang="it-IT" sz="2400" i="1" dirty="0"/>
              <a:t>, </a:t>
            </a:r>
            <a:r>
              <a:rPr lang="it-IT" sz="2400" i="1" dirty="0" err="1"/>
              <a:t>relater</a:t>
            </a:r>
            <a:r>
              <a:rPr lang="it-IT" sz="2400" i="1" dirty="0"/>
              <a:t>, </a:t>
            </a:r>
            <a:r>
              <a:rPr lang="it-IT" sz="2400" i="1" dirty="0" err="1"/>
              <a:t>traduire</a:t>
            </a:r>
            <a:r>
              <a:rPr lang="it-IT" sz="2400" i="1" dirty="0"/>
              <a:t> : </a:t>
            </a:r>
            <a:r>
              <a:rPr lang="it-IT" sz="2400" i="1" dirty="0" err="1"/>
              <a:t>paroles</a:t>
            </a:r>
            <a:r>
              <a:rPr lang="it-IT" sz="2400" i="1" dirty="0"/>
              <a:t> de la </a:t>
            </a:r>
            <a:r>
              <a:rPr lang="it-IT" sz="2400" i="1" dirty="0" err="1"/>
              <a:t>migration</a:t>
            </a:r>
            <a:r>
              <a:rPr lang="it-IT" sz="2400" dirty="0"/>
              <a:t>, Limoges, Lambert-Lucas,  2022, p. 9</a:t>
            </a:r>
          </a:p>
        </p:txBody>
      </p:sp>
    </p:spTree>
    <p:extLst>
      <p:ext uri="{BB962C8B-B14F-4D97-AF65-F5344CB8AC3E}">
        <p14:creationId xmlns:p14="http://schemas.microsoft.com/office/powerpoint/2010/main" val="3407290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47-1.</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r>
              <a:rPr lang="fr-FR" sz="2400" b="1" dirty="0"/>
              <a:t>ARTICLE 47-1.</a:t>
            </a:r>
          </a:p>
          <a:p>
            <a:pPr algn="just"/>
            <a:r>
              <a:rPr lang="fr-FR" sz="2400" dirty="0"/>
              <a:t>Le Parlement vote </a:t>
            </a:r>
            <a:r>
              <a:rPr lang="fr-FR" sz="2400" b="1" dirty="0"/>
              <a:t>les projets de loi de financement de la sécurité sociale da</a:t>
            </a:r>
            <a:r>
              <a:rPr lang="fr-FR" sz="2400" dirty="0"/>
              <a:t>ns les conditions prévues par une loi organique.</a:t>
            </a:r>
          </a:p>
          <a:p>
            <a:pPr algn="just"/>
            <a:r>
              <a:rPr lang="fr-FR" sz="2400" dirty="0"/>
              <a:t>Si l'Assemblée nationale ne s'est pas prononcée en première </a:t>
            </a:r>
            <a:r>
              <a:rPr lang="fr-FR" sz="2400" b="1" dirty="0"/>
              <a:t>lecture dans le délai de vingt jours après </a:t>
            </a:r>
            <a:r>
              <a:rPr lang="fr-FR" sz="2400" dirty="0"/>
              <a:t>le dépôt d'un projet, le Gouvernement saisit le Sénat qui doit statuer dans un délai de </a:t>
            </a:r>
            <a:r>
              <a:rPr lang="fr-FR" sz="2400" b="1" dirty="0"/>
              <a:t>quinze jours. Il </a:t>
            </a:r>
            <a:r>
              <a:rPr lang="fr-FR" sz="2400" dirty="0"/>
              <a:t>est ensuite procédé dans les conditions prévues à l'article 45.</a:t>
            </a:r>
          </a:p>
          <a:p>
            <a:pPr algn="just"/>
            <a:r>
              <a:rPr lang="fr-FR" sz="2400" dirty="0"/>
              <a:t>Si le Parlement ne s'est pas prononcé dans un délai de cinquante jours, les dispositions du projet peuvent être mises en </a:t>
            </a:r>
            <a:r>
              <a:rPr lang="fr-FR" sz="2400" dirty="0" err="1"/>
              <a:t>oeuvre</a:t>
            </a:r>
            <a:r>
              <a:rPr lang="fr-FR" sz="2400" dirty="0"/>
              <a:t> par ordonnance.</a:t>
            </a:r>
          </a:p>
          <a:p>
            <a:pPr algn="just"/>
            <a:r>
              <a:rPr lang="fr-FR" sz="2400" dirty="0"/>
              <a:t>Les délais prévus au présent article sont suspendus lorsque le Parlement n'est pas en session et, pour chaque assemblée, au cours des semaines où elle a décidé de ne pas tenir séance, conformément au deuxième alinéa de l'article 28.</a:t>
            </a:r>
          </a:p>
          <a:p>
            <a:endParaRPr lang="fr-CA" sz="2400" dirty="0"/>
          </a:p>
        </p:txBody>
      </p:sp>
    </p:spTree>
    <p:extLst>
      <p:ext uri="{BB962C8B-B14F-4D97-AF65-F5344CB8AC3E}">
        <p14:creationId xmlns:p14="http://schemas.microsoft.com/office/powerpoint/2010/main" val="2304213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Flots</a:t>
            </a:r>
            <a:r>
              <a:rPr lang="it-IT" sz="2800" dirty="0"/>
              <a:t>, </a:t>
            </a:r>
            <a:r>
              <a:rPr lang="it-IT" sz="2800" dirty="0" err="1"/>
              <a:t>vagues</a:t>
            </a:r>
            <a:r>
              <a:rPr lang="it-IT" sz="2800" dirty="0"/>
              <a:t>, </a:t>
            </a:r>
            <a:r>
              <a:rPr lang="it-IT" sz="2800" dirty="0" err="1"/>
              <a:t>flux</a:t>
            </a:r>
            <a:r>
              <a:rPr lang="it-IT" sz="2800" dirty="0"/>
              <a:t> </a:t>
            </a:r>
            <a:r>
              <a:rPr lang="it-IT" sz="2800" dirty="0" err="1"/>
              <a:t>migratoires</a:t>
            </a:r>
            <a:endParaRPr lang="it-IT" sz="2800" dirty="0"/>
          </a:p>
        </p:txBody>
      </p:sp>
      <p:sp>
        <p:nvSpPr>
          <p:cNvPr id="3" name="Segnaposto contenuto 2"/>
          <p:cNvSpPr>
            <a:spLocks noGrp="1"/>
          </p:cNvSpPr>
          <p:nvPr>
            <p:ph idx="1"/>
          </p:nvPr>
        </p:nvSpPr>
        <p:spPr/>
        <p:txBody>
          <a:bodyPr>
            <a:normAutofit/>
          </a:bodyPr>
          <a:lstStyle/>
          <a:p>
            <a:pPr algn="just"/>
            <a:r>
              <a:rPr lang="fr-FR" sz="2400" dirty="0"/>
              <a:t>Les discours, les pratiques et les politiques qui dénigrent et déshumanisent les personnes les personnes migrantes et réfugiées ont contribué à faire percevoir ces personnes comme une menace. Les discours dominants parlent de « flots », « vagues », ou « flux » migratoires, comme si les personnes exilées ne formaient qu’une masse totalement dépersonnalisée. </a:t>
            </a:r>
          </a:p>
          <a:p>
            <a:pPr algn="just"/>
            <a:endParaRPr lang="fr-FR" sz="2400" dirty="0"/>
          </a:p>
          <a:p>
            <a:pPr algn="just"/>
            <a:endParaRPr lang="fr-FR" sz="2400" dirty="0"/>
          </a:p>
          <a:p>
            <a:pPr algn="just"/>
            <a:r>
              <a:rPr lang="it-IT" sz="2400" dirty="0"/>
              <a:t>https://www.amnesty.fr/refugies-et-migrants/actualites/recits-dexil-et-si-on-arretait-de-parler-a-la-place-des-personnes-exilees</a:t>
            </a:r>
          </a:p>
        </p:txBody>
      </p:sp>
    </p:spTree>
    <p:extLst>
      <p:ext uri="{BB962C8B-B14F-4D97-AF65-F5344CB8AC3E}">
        <p14:creationId xmlns:p14="http://schemas.microsoft.com/office/powerpoint/2010/main" val="1576139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comment</a:t>
            </a:r>
            <a:r>
              <a:rPr lang="it-IT" sz="2800" dirty="0"/>
              <a:t> </a:t>
            </a:r>
            <a:r>
              <a:rPr lang="it-IT" sz="2800" dirty="0" err="1"/>
              <a:t>les</a:t>
            </a:r>
            <a:r>
              <a:rPr lang="it-IT" sz="2800" dirty="0"/>
              <a:t> </a:t>
            </a:r>
            <a:r>
              <a:rPr lang="it-IT" sz="2800" dirty="0" err="1"/>
              <a:t>exclus</a:t>
            </a:r>
            <a:r>
              <a:rPr lang="it-IT" sz="2800" dirty="0"/>
              <a:t> se </a:t>
            </a:r>
            <a:r>
              <a:rPr lang="it-IT" sz="2800" dirty="0" err="1"/>
              <a:t>nomment-ils</a:t>
            </a:r>
            <a:r>
              <a:rPr lang="it-IT" sz="2800" dirty="0"/>
              <a:t> </a:t>
            </a:r>
            <a:r>
              <a:rPr lang="it-IT" sz="2800" dirty="0" err="1"/>
              <a:t>eux-mêmes</a:t>
            </a:r>
            <a:r>
              <a:rPr lang="it-IT" sz="2800" dirty="0"/>
              <a:t> ?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Comment</a:t>
            </a:r>
            <a:r>
              <a:rPr lang="it-IT" sz="2400" dirty="0"/>
              <a:t> </a:t>
            </a:r>
            <a:r>
              <a:rPr lang="it-IT" sz="2400" dirty="0" err="1"/>
              <a:t>nommer</a:t>
            </a:r>
            <a:r>
              <a:rPr lang="it-IT" sz="2400" dirty="0"/>
              <a:t> par </a:t>
            </a:r>
            <a:r>
              <a:rPr lang="it-IT" sz="2400" dirty="0" err="1"/>
              <a:t>exemple</a:t>
            </a:r>
            <a:r>
              <a:rPr lang="it-IT" sz="2400" dirty="0"/>
              <a:t> </a:t>
            </a:r>
            <a:r>
              <a:rPr lang="it-IT" sz="2400" b="1" dirty="0" err="1"/>
              <a:t>les</a:t>
            </a:r>
            <a:r>
              <a:rPr lang="it-IT" sz="2400" b="1" dirty="0"/>
              <a:t> </a:t>
            </a:r>
            <a:r>
              <a:rPr lang="it-IT" sz="2400" b="1" dirty="0" err="1"/>
              <a:t>personnes</a:t>
            </a:r>
            <a:r>
              <a:rPr lang="it-IT" sz="2400" b="1" dirty="0"/>
              <a:t> qui n’</a:t>
            </a:r>
            <a:r>
              <a:rPr lang="it-IT" sz="2400" b="1" dirty="0" err="1"/>
              <a:t>apparaissent</a:t>
            </a:r>
            <a:r>
              <a:rPr lang="it-IT" sz="2400" b="1" dirty="0"/>
              <a:t> </a:t>
            </a:r>
            <a:r>
              <a:rPr lang="it-IT" sz="2400" b="1" dirty="0" err="1"/>
              <a:t>pas</a:t>
            </a:r>
            <a:r>
              <a:rPr lang="it-IT" sz="2400" b="1" dirty="0"/>
              <a:t> </a:t>
            </a:r>
            <a:r>
              <a:rPr lang="it-IT" sz="2400" dirty="0"/>
              <a:t>et ne </a:t>
            </a:r>
            <a:r>
              <a:rPr lang="it-IT" sz="2400" dirty="0" err="1"/>
              <a:t>peuvent</a:t>
            </a:r>
            <a:r>
              <a:rPr lang="it-IT" sz="2400" dirty="0"/>
              <a:t> </a:t>
            </a:r>
            <a:r>
              <a:rPr lang="it-IT" sz="2400" dirty="0" err="1"/>
              <a:t>pas</a:t>
            </a:r>
            <a:r>
              <a:rPr lang="it-IT" sz="2400" dirty="0"/>
              <a:t> </a:t>
            </a:r>
            <a:r>
              <a:rPr lang="it-IT" sz="2400" dirty="0" err="1"/>
              <a:t>apparaître</a:t>
            </a:r>
            <a:r>
              <a:rPr lang="it-IT" sz="2400" dirty="0"/>
              <a:t> </a:t>
            </a:r>
            <a:r>
              <a:rPr lang="it-IT" sz="2400" dirty="0" err="1"/>
              <a:t>comme</a:t>
            </a:r>
            <a:r>
              <a:rPr lang="it-IT" sz="2400" dirty="0"/>
              <a:t> « </a:t>
            </a:r>
            <a:r>
              <a:rPr lang="it-IT" sz="2400" dirty="0" err="1"/>
              <a:t>sujets</a:t>
            </a:r>
            <a:r>
              <a:rPr lang="it-IT" sz="2400" dirty="0"/>
              <a:t> » </a:t>
            </a:r>
            <a:r>
              <a:rPr lang="it-IT" sz="2400" dirty="0" err="1"/>
              <a:t>dans</a:t>
            </a:r>
            <a:r>
              <a:rPr lang="it-IT" sz="2400" dirty="0"/>
              <a:t> le </a:t>
            </a:r>
            <a:r>
              <a:rPr lang="it-IT" sz="2400" dirty="0" err="1"/>
              <a:t>discours</a:t>
            </a:r>
            <a:r>
              <a:rPr lang="it-IT" sz="2400" dirty="0"/>
              <a:t> </a:t>
            </a:r>
            <a:r>
              <a:rPr lang="it-IT" sz="2400" dirty="0" err="1"/>
              <a:t>hégémonique</a:t>
            </a:r>
            <a:r>
              <a:rPr lang="it-IT" sz="2400" dirty="0"/>
              <a:t> ? Une </a:t>
            </a:r>
            <a:r>
              <a:rPr lang="it-IT" sz="2400" dirty="0" err="1"/>
              <a:t>des</a:t>
            </a:r>
            <a:r>
              <a:rPr lang="it-IT" sz="2400" dirty="0"/>
              <a:t> </a:t>
            </a:r>
            <a:r>
              <a:rPr lang="it-IT" sz="2400" dirty="0" err="1"/>
              <a:t>réponses</a:t>
            </a:r>
            <a:r>
              <a:rPr lang="it-IT" sz="2400" dirty="0"/>
              <a:t> </a:t>
            </a:r>
            <a:r>
              <a:rPr lang="it-IT" sz="2400" dirty="0" err="1"/>
              <a:t>les</a:t>
            </a:r>
            <a:r>
              <a:rPr lang="it-IT" sz="2400" dirty="0"/>
              <a:t> plus </a:t>
            </a:r>
            <a:r>
              <a:rPr lang="it-IT" sz="2400" dirty="0" err="1"/>
              <a:t>évidentes</a:t>
            </a:r>
            <a:r>
              <a:rPr lang="it-IT" sz="2400" dirty="0"/>
              <a:t> est de </a:t>
            </a:r>
            <a:r>
              <a:rPr lang="it-IT" sz="2400" dirty="0" err="1"/>
              <a:t>reformuler</a:t>
            </a:r>
            <a:r>
              <a:rPr lang="it-IT" sz="2400" dirty="0"/>
              <a:t> la </a:t>
            </a:r>
            <a:r>
              <a:rPr lang="it-IT" sz="2400" dirty="0" err="1"/>
              <a:t>question</a:t>
            </a:r>
            <a:r>
              <a:rPr lang="it-IT" sz="2400" dirty="0"/>
              <a:t> : </a:t>
            </a:r>
            <a:r>
              <a:rPr lang="it-IT" sz="2400" dirty="0" err="1"/>
              <a:t>comment</a:t>
            </a:r>
            <a:r>
              <a:rPr lang="it-IT" sz="2400" dirty="0"/>
              <a:t> </a:t>
            </a:r>
            <a:r>
              <a:rPr lang="it-IT" sz="2400" dirty="0" err="1"/>
              <a:t>les</a:t>
            </a:r>
            <a:r>
              <a:rPr lang="it-IT" sz="2400" dirty="0"/>
              <a:t> </a:t>
            </a:r>
            <a:r>
              <a:rPr lang="it-IT" sz="2400" dirty="0" err="1"/>
              <a:t>exclus</a:t>
            </a:r>
            <a:r>
              <a:rPr lang="it-IT" sz="2400" dirty="0"/>
              <a:t> se </a:t>
            </a:r>
            <a:r>
              <a:rPr lang="it-IT" sz="2400" dirty="0" err="1"/>
              <a:t>nomment-ils</a:t>
            </a:r>
            <a:r>
              <a:rPr lang="it-IT" sz="2400" dirty="0"/>
              <a:t> </a:t>
            </a:r>
            <a:r>
              <a:rPr lang="it-IT" sz="2400" dirty="0" err="1"/>
              <a:t>eux-mêmes</a:t>
            </a:r>
            <a:r>
              <a:rPr lang="it-IT" sz="2400" dirty="0"/>
              <a:t> ? </a:t>
            </a:r>
          </a:p>
          <a:p>
            <a:r>
              <a:rPr lang="it-IT" sz="2000" b="1" dirty="0"/>
              <a:t>Butler, Judith </a:t>
            </a:r>
            <a:r>
              <a:rPr lang="it-IT" sz="2000" dirty="0"/>
              <a:t>(2016) </a:t>
            </a:r>
            <a:r>
              <a:rPr lang="it-IT" sz="2000" i="1" dirty="0" err="1"/>
              <a:t>Rassemblement</a:t>
            </a:r>
            <a:r>
              <a:rPr lang="it-IT" sz="2000" i="1" dirty="0"/>
              <a:t>. </a:t>
            </a:r>
            <a:r>
              <a:rPr lang="it-IT" sz="2000" i="1" dirty="0" err="1"/>
              <a:t>Pluralite</a:t>
            </a:r>
            <a:r>
              <a:rPr lang="it-IT" sz="2000" i="1" dirty="0"/>
              <a:t>́, </a:t>
            </a:r>
            <a:r>
              <a:rPr lang="it-IT" sz="2000" i="1" dirty="0" err="1"/>
              <a:t>performativite</a:t>
            </a:r>
            <a:r>
              <a:rPr lang="it-IT" sz="2000" i="1" dirty="0"/>
              <a:t>́ et </a:t>
            </a:r>
            <a:r>
              <a:rPr lang="it-IT" sz="2000" i="1" dirty="0" err="1"/>
              <a:t>politique</a:t>
            </a:r>
            <a:r>
              <a:rPr lang="it-IT" sz="2000" dirty="0"/>
              <a:t>, (</a:t>
            </a:r>
            <a:r>
              <a:rPr lang="it-IT" sz="2000" dirty="0" err="1"/>
              <a:t>traduit</a:t>
            </a:r>
            <a:r>
              <a:rPr lang="it-IT" sz="2000" dirty="0"/>
              <a:t> de </a:t>
            </a:r>
            <a:r>
              <a:rPr lang="it-IT" sz="2000" dirty="0" err="1"/>
              <a:t>l’anglais</a:t>
            </a:r>
            <a:r>
              <a:rPr lang="it-IT" sz="2000" dirty="0"/>
              <a:t> par Christophe </a:t>
            </a:r>
            <a:r>
              <a:rPr lang="it-IT" sz="2000" dirty="0" err="1"/>
              <a:t>Jaquet</a:t>
            </a:r>
            <a:r>
              <a:rPr lang="it-IT" sz="2000" dirty="0"/>
              <a:t>), Paris, </a:t>
            </a:r>
            <a:r>
              <a:rPr lang="it-IT" sz="2000" dirty="0" err="1"/>
              <a:t>Fayard</a:t>
            </a:r>
            <a:r>
              <a:rPr lang="it-IT" sz="2000" dirty="0"/>
              <a:t>, 2016, p. 51. </a:t>
            </a:r>
          </a:p>
          <a:p>
            <a:endParaRPr lang="it-IT" sz="2000" dirty="0"/>
          </a:p>
          <a:p>
            <a:endParaRPr lang="fr-CA" sz="2000" dirty="0"/>
          </a:p>
        </p:txBody>
      </p:sp>
    </p:spTree>
    <p:extLst>
      <p:ext uri="{BB962C8B-B14F-4D97-AF65-F5344CB8AC3E}">
        <p14:creationId xmlns:p14="http://schemas.microsoft.com/office/powerpoint/2010/main" val="3218893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exilé, voyageur, aventurier</a:t>
            </a:r>
          </a:p>
        </p:txBody>
      </p:sp>
      <p:sp>
        <p:nvSpPr>
          <p:cNvPr id="3" name="Segnaposto contenuto 2"/>
          <p:cNvSpPr>
            <a:spLocks noGrp="1"/>
          </p:cNvSpPr>
          <p:nvPr>
            <p:ph idx="1"/>
          </p:nvPr>
        </p:nvSpPr>
        <p:spPr/>
        <p:txBody>
          <a:bodyPr>
            <a:normAutofit/>
          </a:bodyPr>
          <a:lstStyle/>
          <a:p>
            <a:pPr algn="just"/>
            <a:r>
              <a:rPr lang="it-IT" sz="2400" dirty="0"/>
              <a:t>Tout </a:t>
            </a:r>
            <a:r>
              <a:rPr lang="it-IT" sz="2400" dirty="0" err="1"/>
              <a:t>au</a:t>
            </a:r>
            <a:r>
              <a:rPr lang="it-IT" sz="2400" dirty="0"/>
              <a:t> long de </a:t>
            </a:r>
            <a:r>
              <a:rPr lang="it-IT" sz="2400" dirty="0" err="1"/>
              <a:t>cette</a:t>
            </a:r>
            <a:r>
              <a:rPr lang="it-IT" sz="2400" dirty="0"/>
              <a:t> </a:t>
            </a:r>
            <a:r>
              <a:rPr lang="it-IT" sz="2400" dirty="0" err="1"/>
              <a:t>bataille</a:t>
            </a:r>
            <a:r>
              <a:rPr lang="it-IT" sz="2400" dirty="0"/>
              <a:t> pour </a:t>
            </a:r>
            <a:r>
              <a:rPr lang="it-IT" sz="2400" dirty="0" err="1"/>
              <a:t>les</a:t>
            </a:r>
            <a:r>
              <a:rPr lang="it-IT" sz="2400" dirty="0"/>
              <a:t> </a:t>
            </a:r>
            <a:r>
              <a:rPr lang="it-IT" sz="2400" dirty="0" err="1"/>
              <a:t>mots</a:t>
            </a:r>
            <a:r>
              <a:rPr lang="it-IT" sz="2400" dirty="0"/>
              <a:t>, </a:t>
            </a:r>
            <a:r>
              <a:rPr lang="it-IT" sz="2400" dirty="0" err="1"/>
              <a:t>jamais</a:t>
            </a:r>
            <a:r>
              <a:rPr lang="it-IT" sz="2400" dirty="0"/>
              <a:t> la parole n’est </a:t>
            </a:r>
            <a:r>
              <a:rPr lang="it-IT" sz="2400" dirty="0" err="1"/>
              <a:t>donnée</a:t>
            </a:r>
            <a:r>
              <a:rPr lang="it-IT" sz="2400" dirty="0"/>
              <a:t> </a:t>
            </a:r>
            <a:r>
              <a:rPr lang="it-IT" sz="2400" dirty="0" err="1"/>
              <a:t>aux</a:t>
            </a:r>
            <a:r>
              <a:rPr lang="it-IT" sz="2400" dirty="0"/>
              <a:t> </a:t>
            </a:r>
            <a:r>
              <a:rPr lang="it-IT" sz="2400" dirty="0" err="1"/>
              <a:t>exilés</a:t>
            </a:r>
            <a:r>
              <a:rPr lang="it-IT" sz="2400" dirty="0"/>
              <a:t>/</a:t>
            </a:r>
            <a:r>
              <a:rPr lang="it-IT" sz="2400" dirty="0" err="1"/>
              <a:t>migrants</a:t>
            </a:r>
            <a:r>
              <a:rPr lang="it-IT" sz="2400" dirty="0"/>
              <a:t>/</a:t>
            </a:r>
            <a:r>
              <a:rPr lang="it-IT" sz="2400" dirty="0" err="1"/>
              <a:t>demandeurs</a:t>
            </a:r>
            <a:r>
              <a:rPr lang="it-IT" sz="2400" dirty="0"/>
              <a:t> d’</a:t>
            </a:r>
            <a:r>
              <a:rPr lang="it-IT" sz="2400" dirty="0" err="1"/>
              <a:t>asiles</a:t>
            </a:r>
            <a:r>
              <a:rPr lang="it-IT" sz="2400" dirty="0"/>
              <a:t> </a:t>
            </a:r>
            <a:r>
              <a:rPr lang="it-IT" sz="2400" dirty="0" err="1"/>
              <a:t>eux-mêmes</a:t>
            </a:r>
            <a:r>
              <a:rPr lang="it-IT" sz="2400" dirty="0"/>
              <a:t>, qui </a:t>
            </a:r>
            <a:r>
              <a:rPr lang="it-IT" sz="2400" dirty="0" err="1"/>
              <a:t>peuvent</a:t>
            </a:r>
            <a:r>
              <a:rPr lang="it-IT" sz="2400" dirty="0"/>
              <a:t> </a:t>
            </a:r>
            <a:r>
              <a:rPr lang="it-IT" sz="2400" dirty="0" err="1"/>
              <a:t>dans</a:t>
            </a:r>
            <a:r>
              <a:rPr lang="it-IT" sz="2400" dirty="0"/>
              <a:t> </a:t>
            </a:r>
            <a:r>
              <a:rPr lang="it-IT" sz="2400" dirty="0" err="1"/>
              <a:t>certains</a:t>
            </a:r>
            <a:r>
              <a:rPr lang="it-IT" sz="2400" dirty="0"/>
              <a:t> </a:t>
            </a:r>
            <a:r>
              <a:rPr lang="it-IT" sz="2400" dirty="0" err="1"/>
              <a:t>cas</a:t>
            </a:r>
            <a:r>
              <a:rPr lang="it-IT" sz="2400" dirty="0"/>
              <a:t> </a:t>
            </a:r>
            <a:r>
              <a:rPr lang="it-IT" sz="2400" dirty="0" err="1"/>
              <a:t>préférer</a:t>
            </a:r>
            <a:r>
              <a:rPr lang="it-IT" sz="2400" dirty="0"/>
              <a:t> d’</a:t>
            </a:r>
            <a:r>
              <a:rPr lang="it-IT" sz="2400" dirty="0" err="1"/>
              <a:t>autres</a:t>
            </a:r>
            <a:r>
              <a:rPr lang="it-IT" sz="2400" dirty="0"/>
              <a:t> </a:t>
            </a:r>
            <a:r>
              <a:rPr lang="it-IT" sz="2400" dirty="0" err="1"/>
              <a:t>termes</a:t>
            </a:r>
            <a:r>
              <a:rPr lang="it-IT" sz="2400" dirty="0"/>
              <a:t>, </a:t>
            </a:r>
            <a:r>
              <a:rPr lang="it-IT" sz="2400" dirty="0" err="1"/>
              <a:t>comme</a:t>
            </a:r>
            <a:r>
              <a:rPr lang="it-IT" sz="2400" dirty="0"/>
              <a:t> </a:t>
            </a:r>
            <a:r>
              <a:rPr lang="it-IT" sz="2400" b="1" dirty="0"/>
              <a:t>« </a:t>
            </a:r>
            <a:r>
              <a:rPr lang="it-IT" sz="2400" b="1" dirty="0" err="1"/>
              <a:t>exilés</a:t>
            </a:r>
            <a:r>
              <a:rPr lang="it-IT" sz="2400" b="1" dirty="0"/>
              <a:t> », « </a:t>
            </a:r>
            <a:r>
              <a:rPr lang="it-IT" sz="2400" b="1" dirty="0" err="1"/>
              <a:t>voyageurs</a:t>
            </a:r>
            <a:r>
              <a:rPr lang="it-IT" sz="2400" b="1" dirty="0"/>
              <a:t> » </a:t>
            </a:r>
            <a:r>
              <a:rPr lang="it-IT" sz="2400" b="1" dirty="0" err="1"/>
              <a:t>ou</a:t>
            </a:r>
            <a:r>
              <a:rPr lang="it-IT" sz="2400" b="1" dirty="0"/>
              <a:t> « </a:t>
            </a:r>
            <a:r>
              <a:rPr lang="it-IT" sz="2400" b="1" dirty="0" err="1"/>
              <a:t>aventuriers</a:t>
            </a:r>
            <a:r>
              <a:rPr lang="it-IT" sz="2400" b="1" dirty="0"/>
              <a:t> </a:t>
            </a:r>
            <a:r>
              <a:rPr lang="it-IT" sz="2400" dirty="0"/>
              <a:t>». </a:t>
            </a:r>
            <a:r>
              <a:rPr lang="it-IT" sz="2400" dirty="0" err="1"/>
              <a:t>Au</a:t>
            </a:r>
            <a:r>
              <a:rPr lang="it-IT" sz="2400" dirty="0"/>
              <a:t> </a:t>
            </a:r>
            <a:r>
              <a:rPr lang="it-IT" sz="2400" dirty="0" err="1"/>
              <a:t>contraire</a:t>
            </a:r>
            <a:r>
              <a:rPr lang="it-IT" sz="2400" dirty="0"/>
              <a:t>, </a:t>
            </a:r>
            <a:r>
              <a:rPr lang="it-IT" sz="2400" b="1" dirty="0"/>
              <a:t>le </a:t>
            </a:r>
            <a:r>
              <a:rPr lang="it-IT" sz="2400" b="1" dirty="0" err="1"/>
              <a:t>monopole</a:t>
            </a:r>
            <a:r>
              <a:rPr lang="it-IT" sz="2400" b="1" dirty="0"/>
              <a:t> de la nomination </a:t>
            </a:r>
            <a:r>
              <a:rPr lang="it-IT" sz="2400" dirty="0"/>
              <a:t>est </a:t>
            </a:r>
            <a:r>
              <a:rPr lang="it-IT" sz="2400" dirty="0" err="1"/>
              <a:t>toujours</a:t>
            </a:r>
            <a:r>
              <a:rPr lang="it-IT" sz="2400" dirty="0"/>
              <a:t> </a:t>
            </a:r>
            <a:r>
              <a:rPr lang="it-IT" sz="2400" dirty="0" err="1"/>
              <a:t>assure</a:t>
            </a:r>
            <a:r>
              <a:rPr lang="it-IT" sz="2400" dirty="0"/>
              <a:t>́ par </a:t>
            </a:r>
            <a:r>
              <a:rPr lang="it-IT" sz="2400" dirty="0" err="1"/>
              <a:t>ceux</a:t>
            </a:r>
            <a:r>
              <a:rPr lang="it-IT" sz="2400" dirty="0"/>
              <a:t> qui </a:t>
            </a:r>
            <a:r>
              <a:rPr lang="it-IT" sz="2400" dirty="0" err="1"/>
              <a:t>détiennent</a:t>
            </a:r>
            <a:r>
              <a:rPr lang="it-IT" sz="2400" dirty="0"/>
              <a:t> </a:t>
            </a:r>
            <a:r>
              <a:rPr lang="it-IT" sz="2400" b="1" dirty="0"/>
              <a:t>le </a:t>
            </a:r>
            <a:r>
              <a:rPr lang="it-IT" sz="2400" b="1" dirty="0" err="1"/>
              <a:t>monopole</a:t>
            </a:r>
            <a:r>
              <a:rPr lang="it-IT" sz="2400" b="1" dirty="0"/>
              <a:t> de la </a:t>
            </a:r>
            <a:r>
              <a:rPr lang="it-IT" sz="2400" b="1" dirty="0" err="1"/>
              <a:t>domination</a:t>
            </a:r>
            <a:r>
              <a:rPr lang="it-IT" sz="2400" b="1" dirty="0"/>
              <a:t> </a:t>
            </a:r>
            <a:r>
              <a:rPr lang="it-IT" sz="2400" b="1" dirty="0" err="1"/>
              <a:t>institutionnelle</a:t>
            </a:r>
            <a:r>
              <a:rPr lang="it-IT" sz="2400" b="1" dirty="0"/>
              <a:t> et </a:t>
            </a:r>
            <a:r>
              <a:rPr lang="it-IT" sz="2400" b="1" dirty="0" err="1"/>
              <a:t>médiatique</a:t>
            </a:r>
            <a:r>
              <a:rPr lang="it-IT" sz="2400" b="1" dirty="0"/>
              <a:t> </a:t>
            </a:r>
            <a:r>
              <a:rPr lang="it-IT" sz="2400" dirty="0"/>
              <a:t>et </a:t>
            </a:r>
            <a:r>
              <a:rPr lang="it-IT" sz="2400" dirty="0" err="1"/>
              <a:t>parlent</a:t>
            </a:r>
            <a:r>
              <a:rPr lang="it-IT" sz="2400" dirty="0"/>
              <a:t> </a:t>
            </a:r>
            <a:r>
              <a:rPr lang="it-IT" sz="2400" dirty="0" err="1"/>
              <a:t>au</a:t>
            </a:r>
            <a:r>
              <a:rPr lang="it-IT" sz="2400" dirty="0"/>
              <a:t> </a:t>
            </a:r>
            <a:r>
              <a:rPr lang="it-IT" sz="2400" dirty="0" err="1"/>
              <a:t>nom</a:t>
            </a:r>
            <a:r>
              <a:rPr lang="it-IT" sz="2400" dirty="0"/>
              <a:t> </a:t>
            </a:r>
            <a:r>
              <a:rPr lang="it-IT" sz="2400" dirty="0" err="1"/>
              <a:t>des</a:t>
            </a:r>
            <a:r>
              <a:rPr lang="it-IT" sz="2400" dirty="0"/>
              <a:t> </a:t>
            </a:r>
            <a:r>
              <a:rPr lang="it-IT" sz="2400" dirty="0" err="1"/>
              <a:t>autres</a:t>
            </a:r>
            <a:r>
              <a:rPr lang="it-IT" sz="2400" dirty="0"/>
              <a:t>. </a:t>
            </a:r>
          </a:p>
          <a:p>
            <a:pPr algn="just"/>
            <a:endParaRPr lang="it-IT" sz="2400" dirty="0"/>
          </a:p>
          <a:p>
            <a:pPr algn="just"/>
            <a:r>
              <a:rPr lang="it-IT" sz="2000" dirty="0" err="1"/>
              <a:t>Cécile</a:t>
            </a:r>
            <a:r>
              <a:rPr lang="it-IT" sz="2000" dirty="0"/>
              <a:t> </a:t>
            </a:r>
            <a:r>
              <a:rPr lang="it-IT" sz="2000" dirty="0" err="1"/>
              <a:t>Canut</a:t>
            </a:r>
            <a:r>
              <a:rPr lang="it-IT" sz="2000" dirty="0"/>
              <a:t>, (2016) « </a:t>
            </a:r>
            <a:r>
              <a:rPr lang="it-IT" sz="2000" dirty="0" err="1"/>
              <a:t>Migrants</a:t>
            </a:r>
            <a:r>
              <a:rPr lang="it-IT" sz="2000" dirty="0"/>
              <a:t> et </a:t>
            </a:r>
            <a:r>
              <a:rPr lang="it-IT" sz="2000" dirty="0" err="1"/>
              <a:t>réfugiés</a:t>
            </a:r>
            <a:r>
              <a:rPr lang="it-IT" sz="2000" dirty="0"/>
              <a:t> </a:t>
            </a:r>
            <a:r>
              <a:rPr lang="it-IT" sz="2000" b="1" dirty="0"/>
              <a:t>: </a:t>
            </a:r>
            <a:r>
              <a:rPr lang="it-IT" sz="2000" b="1" dirty="0" err="1"/>
              <a:t>quand</a:t>
            </a:r>
            <a:r>
              <a:rPr lang="it-IT" sz="2000" b="1" dirty="0"/>
              <a:t> dire, c’est </a:t>
            </a:r>
            <a:r>
              <a:rPr lang="it-IT" sz="2000" b="1" dirty="0" err="1"/>
              <a:t>faire</a:t>
            </a:r>
            <a:r>
              <a:rPr lang="it-IT" sz="2000" b="1" dirty="0"/>
              <a:t> </a:t>
            </a:r>
            <a:r>
              <a:rPr lang="it-IT" sz="2000" dirty="0"/>
              <a:t>la </a:t>
            </a:r>
            <a:r>
              <a:rPr lang="it-IT" sz="2000" dirty="0" err="1"/>
              <a:t>politique</a:t>
            </a:r>
            <a:r>
              <a:rPr lang="it-IT" sz="2000" dirty="0"/>
              <a:t> </a:t>
            </a:r>
            <a:r>
              <a:rPr lang="it-IT" sz="2000" dirty="0" err="1"/>
              <a:t>migratoire</a:t>
            </a:r>
            <a:r>
              <a:rPr lang="it-IT" sz="2000" dirty="0"/>
              <a:t>. » </a:t>
            </a:r>
            <a:r>
              <a:rPr lang="it-IT" sz="2000" i="1" dirty="0" err="1"/>
              <a:t>Vacarme</a:t>
            </a:r>
            <a:r>
              <a:rPr lang="it-IT" sz="2000" dirty="0"/>
              <a:t>, </a:t>
            </a:r>
            <a:r>
              <a:rPr lang="it-IT" sz="2000" dirty="0" err="1"/>
              <a:t>https</a:t>
            </a:r>
            <a:r>
              <a:rPr lang="it-IT" sz="2000" dirty="0"/>
              <a:t>://</a:t>
            </a:r>
            <a:r>
              <a:rPr lang="it-IT" sz="2000" dirty="0" err="1"/>
              <a:t>vacarme.org</a:t>
            </a:r>
            <a:r>
              <a:rPr lang="it-IT" sz="2000" dirty="0"/>
              <a:t>/article2901.html#nb8-15</a:t>
            </a:r>
          </a:p>
          <a:p>
            <a:pPr algn="just"/>
            <a:endParaRPr lang="it-IT" sz="2400" dirty="0"/>
          </a:p>
          <a:p>
            <a:endParaRPr lang="fr-CA" sz="2400" dirty="0"/>
          </a:p>
        </p:txBody>
      </p:sp>
    </p:spTree>
    <p:extLst>
      <p:ext uri="{BB962C8B-B14F-4D97-AF65-F5344CB8AC3E}">
        <p14:creationId xmlns:p14="http://schemas.microsoft.com/office/powerpoint/2010/main" val="1569072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pic>
        <p:nvPicPr>
          <p:cNvPr id="4" name="Segnaposto contenuto 3" descr="IMG_8913.jpg"/>
          <p:cNvPicPr>
            <a:picLocks noGrp="1" noChangeAspect="1"/>
          </p:cNvPicPr>
          <p:nvPr>
            <p:ph idx="1"/>
          </p:nvPr>
        </p:nvPicPr>
        <p:blipFill>
          <a:blip r:embed="rId3" cstate="print">
            <a:extLst>
              <a:ext uri="{28A0092B-C50C-407E-A947-70E740481C1C}">
                <a14:useLocalDpi xmlns:a14="http://schemas.microsoft.com/office/drawing/2010/main" val="0"/>
              </a:ext>
            </a:extLst>
          </a:blip>
          <a:srcRect l="-71221" r="-71221"/>
          <a:stretch>
            <a:fillRect/>
          </a:stretch>
        </p:blipFill>
        <p:spPr/>
      </p:pic>
    </p:spTree>
    <p:extLst>
      <p:ext uri="{BB962C8B-B14F-4D97-AF65-F5344CB8AC3E}">
        <p14:creationId xmlns:p14="http://schemas.microsoft.com/office/powerpoint/2010/main" val="282840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Existe-t-il le mot « juste »?</a:t>
            </a:r>
          </a:p>
        </p:txBody>
      </p:sp>
      <p:sp>
        <p:nvSpPr>
          <p:cNvPr id="3" name="Segnaposto contenuto 2"/>
          <p:cNvSpPr>
            <a:spLocks noGrp="1"/>
          </p:cNvSpPr>
          <p:nvPr>
            <p:ph idx="1"/>
          </p:nvPr>
        </p:nvSpPr>
        <p:spPr/>
        <p:txBody>
          <a:bodyPr>
            <a:normAutofit/>
          </a:bodyPr>
          <a:lstStyle/>
          <a:p>
            <a:pPr algn="just"/>
            <a:r>
              <a:rPr lang="fr-CA" sz="2400" dirty="0"/>
              <a:t>L’importance des mots dans la construction de la réalité sociale</a:t>
            </a:r>
          </a:p>
          <a:p>
            <a:pPr algn="just"/>
            <a:r>
              <a:rPr lang="fr-CA" sz="2400" dirty="0"/>
              <a:t>les connotations négatives et positives changent au fil du temps, des contextes et des langues.</a:t>
            </a:r>
          </a:p>
          <a:p>
            <a:pPr algn="just"/>
            <a:endParaRPr lang="fr-CA" sz="2400" dirty="0"/>
          </a:p>
          <a:p>
            <a:pPr algn="just"/>
            <a:r>
              <a:rPr lang="fr-CA" sz="2400" dirty="0"/>
              <a:t>Fin </a:t>
            </a:r>
            <a:r>
              <a:rPr lang="fr-CA" sz="2400"/>
              <a:t>14 mars</a:t>
            </a:r>
            <a:endParaRPr lang="fr-CA" sz="2400" dirty="0"/>
          </a:p>
          <a:p>
            <a:endParaRPr lang="fr-CA" sz="2400" dirty="0"/>
          </a:p>
        </p:txBody>
      </p:sp>
    </p:spTree>
    <p:extLst>
      <p:ext uri="{BB962C8B-B14F-4D97-AF65-F5344CB8AC3E}">
        <p14:creationId xmlns:p14="http://schemas.microsoft.com/office/powerpoint/2010/main" val="16331112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olo 1"/>
          <p:cNvSpPr>
            <a:spLocks noGrp="1"/>
          </p:cNvSpPr>
          <p:nvPr>
            <p:ph type="title"/>
          </p:nvPr>
        </p:nvSpPr>
        <p:spPr/>
        <p:txBody>
          <a:bodyPr/>
          <a:lstStyle/>
          <a:p>
            <a:r>
              <a:rPr lang="it-IT" altLang="it-IT" sz="2100" dirty="0" err="1"/>
              <a:t>Expressions</a:t>
            </a:r>
            <a:r>
              <a:rPr lang="it-IT" altLang="it-IT" sz="2100" dirty="0"/>
              <a:t> </a:t>
            </a:r>
            <a:r>
              <a:rPr lang="it-IT" altLang="it-IT" sz="2100" dirty="0" err="1"/>
              <a:t>imagées</a:t>
            </a:r>
            <a:r>
              <a:rPr lang="it-IT" altLang="it-IT" sz="2100" dirty="0"/>
              <a:t> </a:t>
            </a:r>
            <a:br>
              <a:rPr lang="it-IT" altLang="it-IT" sz="2100" dirty="0"/>
            </a:br>
            <a:r>
              <a:rPr lang="it-IT" altLang="it-IT" sz="2100" dirty="0" err="1"/>
              <a:t>comment</a:t>
            </a:r>
            <a:r>
              <a:rPr lang="it-IT" altLang="it-IT" sz="2100" dirty="0"/>
              <a:t> on </a:t>
            </a:r>
            <a:r>
              <a:rPr lang="it-IT" altLang="it-IT" sz="2100" dirty="0" err="1"/>
              <a:t>voit</a:t>
            </a:r>
            <a:r>
              <a:rPr lang="it-IT" altLang="it-IT" sz="2100" dirty="0"/>
              <a:t> l’</a:t>
            </a:r>
            <a:r>
              <a:rPr lang="it-IT" altLang="ja-JP" sz="2100" dirty="0" err="1"/>
              <a:t>autre</a:t>
            </a:r>
            <a:r>
              <a:rPr lang="it-IT" altLang="ja-JP" sz="2100" dirty="0"/>
              <a:t/>
            </a:r>
            <a:br>
              <a:rPr lang="it-IT" altLang="ja-JP" sz="2100" dirty="0"/>
            </a:br>
            <a:r>
              <a:rPr lang="it-IT" altLang="ja-JP" sz="2100" dirty="0"/>
              <a:t>14 </a:t>
            </a:r>
            <a:r>
              <a:rPr lang="it-IT" altLang="ja-JP" sz="2100" dirty="0" err="1"/>
              <a:t>mars</a:t>
            </a:r>
            <a:endParaRPr lang="it-IT" altLang="it-IT" sz="2100" dirty="0"/>
          </a:p>
        </p:txBody>
      </p:sp>
      <p:sp>
        <p:nvSpPr>
          <p:cNvPr id="94211" name="Segnaposto contenuto 2"/>
          <p:cNvSpPr>
            <a:spLocks noGrp="1"/>
          </p:cNvSpPr>
          <p:nvPr>
            <p:ph idx="1"/>
          </p:nvPr>
        </p:nvSpPr>
        <p:spPr/>
        <p:txBody>
          <a:bodyPr>
            <a:normAutofit fontScale="70000" lnSpcReduction="20000"/>
          </a:bodyPr>
          <a:lstStyle/>
          <a:p>
            <a:pPr algn="just"/>
            <a:r>
              <a:rPr lang="fr-FR" altLang="it-IT" dirty="0"/>
              <a:t>L’incompréhensible, c’est l’autre : </a:t>
            </a:r>
            <a:r>
              <a:rPr lang="fr-FR" altLang="it-IT" i="1" dirty="0"/>
              <a:t>c’est du chinois </a:t>
            </a:r>
            <a:r>
              <a:rPr lang="fr-FR" altLang="it-IT" dirty="0"/>
              <a:t>ou</a:t>
            </a:r>
            <a:r>
              <a:rPr lang="fr-FR" altLang="it-IT" i="1" dirty="0"/>
              <a:t> c’est de l’hébreu.  È arabo, è </a:t>
            </a:r>
            <a:r>
              <a:rPr lang="fr-FR" altLang="it-IT" i="1" dirty="0" err="1"/>
              <a:t>aramaico</a:t>
            </a:r>
            <a:endParaRPr lang="fr-FR" altLang="it-IT" i="1" dirty="0"/>
          </a:p>
          <a:p>
            <a:pPr algn="just"/>
            <a:endParaRPr lang="fr-FR" altLang="it-IT" i="1" dirty="0"/>
          </a:p>
          <a:p>
            <a:r>
              <a:rPr lang="fr-FR" altLang="it-IT" dirty="0"/>
              <a:t>Le vice comme l’alcool, c’est toujours l’autre </a:t>
            </a:r>
            <a:r>
              <a:rPr lang="fr-FR" altLang="it-IT" i="1" dirty="0"/>
              <a:t>être </a:t>
            </a:r>
            <a:r>
              <a:rPr lang="fr-FR" i="1" dirty="0"/>
              <a:t>soûl </a:t>
            </a:r>
            <a:r>
              <a:rPr lang="fr-FR" altLang="it-IT" i="1" dirty="0"/>
              <a:t>comme un Polonais</a:t>
            </a:r>
            <a:r>
              <a:rPr lang="fr-FR" altLang="it-IT" dirty="0"/>
              <a:t>. Si </a:t>
            </a:r>
            <a:r>
              <a:rPr lang="fr-FR" altLang="it-IT" dirty="0" err="1"/>
              <a:t>beve</a:t>
            </a:r>
            <a:r>
              <a:rPr lang="fr-FR" altLang="it-IT" dirty="0"/>
              <a:t> come un </a:t>
            </a:r>
            <a:r>
              <a:rPr lang="fr-FR" altLang="it-IT" dirty="0" err="1"/>
              <a:t>Serbo</a:t>
            </a:r>
            <a:r>
              <a:rPr lang="fr-FR" altLang="it-IT" dirty="0"/>
              <a:t> (à Trieste); si </a:t>
            </a:r>
            <a:r>
              <a:rPr lang="fr-FR" altLang="it-IT" dirty="0" err="1"/>
              <a:t>beve</a:t>
            </a:r>
            <a:r>
              <a:rPr lang="fr-FR" altLang="it-IT" dirty="0"/>
              <a:t> come un Turco (val d’Aoste)</a:t>
            </a:r>
          </a:p>
          <a:p>
            <a:pPr algn="just"/>
            <a:endParaRPr lang="fr-FR" altLang="it-IT" dirty="0"/>
          </a:p>
          <a:p>
            <a:r>
              <a:rPr lang="fr-FR" i="1" dirty="0"/>
              <a:t>Manger ou boire en suisse</a:t>
            </a:r>
            <a:r>
              <a:rPr lang="fr-FR" dirty="0"/>
              <a:t>, tout seul, sans personne ou en cachette.</a:t>
            </a:r>
          </a:p>
          <a:p>
            <a:pPr marL="0" indent="0" algn="just">
              <a:buNone/>
            </a:pPr>
            <a:endParaRPr lang="fr-FR" altLang="it-IT" dirty="0"/>
          </a:p>
          <a:p>
            <a:pPr algn="just"/>
            <a:r>
              <a:rPr lang="fr-FR" altLang="it-IT" i="1" dirty="0"/>
              <a:t>Fumer comme un turc : </a:t>
            </a:r>
            <a:r>
              <a:rPr lang="fr-FR" altLang="it-IT" dirty="0"/>
              <a:t>beaucoup fumer </a:t>
            </a:r>
            <a:r>
              <a:rPr lang="fr-FR" altLang="it-IT" dirty="0" err="1"/>
              <a:t>fumare</a:t>
            </a:r>
            <a:r>
              <a:rPr lang="fr-FR" altLang="it-IT" dirty="0"/>
              <a:t> come un Turco</a:t>
            </a:r>
            <a:endParaRPr lang="it-IT" altLang="it-IT" dirty="0"/>
          </a:p>
          <a:p>
            <a:r>
              <a:rPr lang="it-IT" dirty="0"/>
              <a:t>▫  </a:t>
            </a:r>
            <a:r>
              <a:rPr lang="it-IT" dirty="0" err="1"/>
              <a:t>Loc</a:t>
            </a:r>
            <a:r>
              <a:rPr lang="it-IT" dirty="0"/>
              <a:t>. </a:t>
            </a:r>
            <a:r>
              <a:rPr lang="it-IT" i="1" dirty="0"/>
              <a:t>Fort </a:t>
            </a:r>
            <a:r>
              <a:rPr lang="it-IT" i="1" dirty="0" err="1"/>
              <a:t>comme</a:t>
            </a:r>
            <a:r>
              <a:rPr lang="it-IT" i="1" dirty="0"/>
              <a:t> un </a:t>
            </a:r>
            <a:r>
              <a:rPr lang="it-IT" i="1" dirty="0" err="1"/>
              <a:t>Turc</a:t>
            </a:r>
            <a:r>
              <a:rPr lang="it-IT" dirty="0"/>
              <a:t> : </a:t>
            </a:r>
            <a:r>
              <a:rPr lang="it-IT" dirty="0" err="1"/>
              <a:t>très</a:t>
            </a:r>
            <a:r>
              <a:rPr lang="it-IT" dirty="0"/>
              <a:t> </a:t>
            </a:r>
            <a:r>
              <a:rPr lang="it-IT" dirty="0" err="1"/>
              <a:t>fort</a:t>
            </a:r>
            <a:r>
              <a:rPr lang="it-IT" dirty="0"/>
              <a:t>.</a:t>
            </a:r>
          </a:p>
          <a:p>
            <a:pPr algn="just"/>
            <a:endParaRPr lang="fr-FR" altLang="it-IT" dirty="0"/>
          </a:p>
          <a:p>
            <a:pPr algn="just"/>
            <a:r>
              <a:rPr lang="fr-FR" altLang="it-IT" i="1" dirty="0"/>
              <a:t>c’est une querelle d’Allemand</a:t>
            </a:r>
            <a:r>
              <a:rPr lang="fr-FR" altLang="it-IT" dirty="0"/>
              <a:t> : une querelle faite sans raison valable : </a:t>
            </a:r>
          </a:p>
          <a:p>
            <a:pPr algn="just"/>
            <a:r>
              <a:rPr lang="fr-FR" altLang="it-IT" dirty="0"/>
              <a:t>Et partir sans permission, </a:t>
            </a:r>
            <a:r>
              <a:rPr lang="fr-FR" altLang="it-IT" i="1" dirty="0"/>
              <a:t>c’est filer à l’anglaise</a:t>
            </a:r>
            <a:r>
              <a:rPr lang="fr-FR" altLang="it-IT" dirty="0"/>
              <a:t>. </a:t>
            </a:r>
          </a:p>
          <a:p>
            <a:pPr algn="just"/>
            <a:endParaRPr lang="it-IT" altLang="it-IT" sz="1800" dirty="0"/>
          </a:p>
        </p:txBody>
      </p:sp>
    </p:spTree>
    <p:extLst>
      <p:ext uri="{BB962C8B-B14F-4D97-AF65-F5344CB8AC3E}">
        <p14:creationId xmlns:p14="http://schemas.microsoft.com/office/powerpoint/2010/main" val="717735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100" i="1" dirty="0"/>
              <a:t>querelle d'</a:t>
            </a:r>
            <a:r>
              <a:rPr lang="it-IT" sz="2100" i="1" dirty="0" err="1"/>
              <a:t>Allemand</a:t>
            </a:r>
            <a:r>
              <a:rPr lang="it-IT" sz="2100" dirty="0"/>
              <a:t> </a:t>
            </a:r>
            <a:endParaRPr lang="fr-CA" sz="2100" dirty="0"/>
          </a:p>
        </p:txBody>
      </p:sp>
      <p:sp>
        <p:nvSpPr>
          <p:cNvPr id="3" name="Segnaposto contenuto 2"/>
          <p:cNvSpPr>
            <a:spLocks noGrp="1"/>
          </p:cNvSpPr>
          <p:nvPr>
            <p:ph idx="1"/>
          </p:nvPr>
        </p:nvSpPr>
        <p:spPr/>
        <p:txBody>
          <a:bodyPr>
            <a:normAutofit/>
          </a:bodyPr>
          <a:lstStyle/>
          <a:p>
            <a:r>
              <a:rPr lang="it-IT" sz="2400" dirty="0"/>
              <a:t>▫  </a:t>
            </a:r>
            <a:r>
              <a:rPr lang="it-IT" sz="2400" dirty="0" err="1"/>
              <a:t>Loc</a:t>
            </a:r>
            <a:r>
              <a:rPr lang="it-IT" sz="2400" dirty="0"/>
              <a:t>. </a:t>
            </a:r>
            <a:r>
              <a:rPr lang="it-IT" sz="2400" dirty="0" err="1"/>
              <a:t>vieilli</a:t>
            </a:r>
            <a:r>
              <a:rPr lang="it-IT" sz="2400" dirty="0"/>
              <a:t> (</a:t>
            </a:r>
            <a:r>
              <a:rPr lang="it-IT" sz="2400" i="1" dirty="0"/>
              <a:t>querelle d'</a:t>
            </a:r>
            <a:r>
              <a:rPr lang="it-IT" sz="2400" i="1" dirty="0" err="1"/>
              <a:t>Allemagne</a:t>
            </a:r>
            <a:r>
              <a:rPr lang="it-IT" sz="2400" dirty="0"/>
              <a:t> 1550 ◊ à cause </a:t>
            </a:r>
            <a:r>
              <a:rPr lang="it-IT" sz="2400" dirty="0" err="1"/>
              <a:t>des</a:t>
            </a:r>
            <a:r>
              <a:rPr lang="it-IT" sz="2400" dirty="0"/>
              <a:t> </a:t>
            </a:r>
            <a:r>
              <a:rPr lang="it-IT" sz="2400" dirty="0" err="1"/>
              <a:t>conflits</a:t>
            </a:r>
            <a:r>
              <a:rPr lang="it-IT" sz="2400" dirty="0"/>
              <a:t> </a:t>
            </a:r>
            <a:r>
              <a:rPr lang="it-IT" sz="2400" dirty="0" err="1"/>
              <a:t>continuels</a:t>
            </a:r>
            <a:r>
              <a:rPr lang="it-IT" sz="2400" dirty="0"/>
              <a:t> </a:t>
            </a:r>
            <a:r>
              <a:rPr lang="it-IT" sz="2400" dirty="0" err="1"/>
              <a:t>entre</a:t>
            </a:r>
            <a:r>
              <a:rPr lang="it-IT" sz="2400" dirty="0"/>
              <a:t> </a:t>
            </a:r>
            <a:r>
              <a:rPr lang="it-IT" sz="2400" dirty="0" err="1"/>
              <a:t>les</a:t>
            </a:r>
            <a:r>
              <a:rPr lang="it-IT" sz="2400" dirty="0"/>
              <a:t> </a:t>
            </a:r>
            <a:r>
              <a:rPr lang="it-IT" sz="2400" dirty="0" err="1"/>
              <a:t>princes</a:t>
            </a:r>
            <a:r>
              <a:rPr lang="it-IT" sz="2400" dirty="0"/>
              <a:t> </a:t>
            </a:r>
            <a:r>
              <a:rPr lang="it-IT" sz="2400" dirty="0" err="1"/>
              <a:t>allemands</a:t>
            </a:r>
            <a:r>
              <a:rPr lang="it-IT" sz="2400" dirty="0"/>
              <a:t>) </a:t>
            </a:r>
            <a:r>
              <a:rPr lang="it-IT" sz="2400" i="1" dirty="0"/>
              <a:t>Une querelle d'</a:t>
            </a:r>
            <a:r>
              <a:rPr lang="it-IT" sz="2400" i="1" dirty="0" err="1"/>
              <a:t>Allemand</a:t>
            </a:r>
            <a:r>
              <a:rPr lang="it-IT" sz="2400" dirty="0"/>
              <a:t>, </a:t>
            </a:r>
            <a:r>
              <a:rPr lang="it-IT" sz="2400" dirty="0" err="1"/>
              <a:t>faite</a:t>
            </a:r>
            <a:r>
              <a:rPr lang="it-IT" sz="2400" dirty="0"/>
              <a:t> sans </a:t>
            </a:r>
            <a:r>
              <a:rPr lang="it-IT" sz="2400" dirty="0" err="1"/>
              <a:t>raison</a:t>
            </a:r>
            <a:r>
              <a:rPr lang="it-IT" sz="2400" dirty="0"/>
              <a:t> </a:t>
            </a:r>
            <a:r>
              <a:rPr lang="it-IT" sz="2400" dirty="0" err="1"/>
              <a:t>valable</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1800" dirty="0"/>
          </a:p>
        </p:txBody>
      </p:sp>
    </p:spTree>
    <p:extLst>
      <p:ext uri="{BB962C8B-B14F-4D97-AF65-F5344CB8AC3E}">
        <p14:creationId xmlns:p14="http://schemas.microsoft.com/office/powerpoint/2010/main" val="4012227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altLang="it-IT" sz="2100" i="1" dirty="0"/>
              <a:t>filer à l’anglaise</a:t>
            </a:r>
            <a:endParaRPr lang="fr-CA" sz="2100" dirty="0"/>
          </a:p>
        </p:txBody>
      </p:sp>
      <p:sp>
        <p:nvSpPr>
          <p:cNvPr id="3" name="Segnaposto contenuto 2"/>
          <p:cNvSpPr>
            <a:spLocks noGrp="1"/>
          </p:cNvSpPr>
          <p:nvPr>
            <p:ph idx="1"/>
          </p:nvPr>
        </p:nvSpPr>
        <p:spPr/>
        <p:txBody>
          <a:bodyPr>
            <a:normAutofit/>
          </a:bodyPr>
          <a:lstStyle/>
          <a:p>
            <a:pPr algn="just"/>
            <a:r>
              <a:rPr lang="it-IT" dirty="0"/>
              <a:t>Origine : </a:t>
            </a:r>
            <a:r>
              <a:rPr lang="it-IT" dirty="0" err="1"/>
              <a:t>Expression</a:t>
            </a:r>
            <a:r>
              <a:rPr lang="it-IT" dirty="0"/>
              <a:t> de la fin </a:t>
            </a:r>
            <a:r>
              <a:rPr lang="it-IT" dirty="0" err="1"/>
              <a:t>du</a:t>
            </a:r>
            <a:r>
              <a:rPr lang="it-IT" dirty="0"/>
              <a:t> XIX </a:t>
            </a:r>
            <a:r>
              <a:rPr lang="it-IT" dirty="0" err="1"/>
              <a:t>ème</a:t>
            </a:r>
            <a:r>
              <a:rPr lang="it-IT" dirty="0"/>
              <a:t> </a:t>
            </a:r>
            <a:r>
              <a:rPr lang="it-IT" dirty="0" err="1"/>
              <a:t>siècle</a:t>
            </a:r>
            <a:r>
              <a:rPr lang="it-IT" dirty="0"/>
              <a:t> </a:t>
            </a:r>
            <a:r>
              <a:rPr lang="it-IT" dirty="0" err="1"/>
              <a:t>rattachée</a:t>
            </a:r>
            <a:r>
              <a:rPr lang="it-IT" dirty="0"/>
              <a:t> </a:t>
            </a:r>
            <a:r>
              <a:rPr lang="it-IT" dirty="0" err="1"/>
              <a:t>au</a:t>
            </a:r>
            <a:r>
              <a:rPr lang="it-IT" dirty="0"/>
              <a:t> </a:t>
            </a:r>
            <a:r>
              <a:rPr lang="it-IT" dirty="0" err="1"/>
              <a:t>sentiment</a:t>
            </a:r>
            <a:r>
              <a:rPr lang="it-IT" dirty="0"/>
              <a:t> d'</a:t>
            </a:r>
            <a:r>
              <a:rPr lang="it-IT" dirty="0" err="1"/>
              <a:t>antipathie</a:t>
            </a:r>
            <a:r>
              <a:rPr lang="it-IT" dirty="0"/>
              <a:t> </a:t>
            </a:r>
            <a:r>
              <a:rPr lang="it-IT" dirty="0" err="1"/>
              <a:t>existant</a:t>
            </a:r>
            <a:r>
              <a:rPr lang="it-IT" dirty="0"/>
              <a:t> </a:t>
            </a:r>
            <a:r>
              <a:rPr lang="it-IT" dirty="0" err="1"/>
              <a:t>entre</a:t>
            </a:r>
            <a:r>
              <a:rPr lang="it-IT" dirty="0"/>
              <a:t> </a:t>
            </a:r>
            <a:r>
              <a:rPr lang="it-IT" dirty="0" err="1"/>
              <a:t>les</a:t>
            </a:r>
            <a:r>
              <a:rPr lang="it-IT" dirty="0"/>
              <a:t> </a:t>
            </a:r>
            <a:r>
              <a:rPr lang="it-IT" dirty="0" err="1"/>
              <a:t>Français</a:t>
            </a:r>
            <a:r>
              <a:rPr lang="it-IT" dirty="0"/>
              <a:t> et </a:t>
            </a:r>
            <a:r>
              <a:rPr lang="it-IT" dirty="0" err="1"/>
              <a:t>les</a:t>
            </a:r>
            <a:r>
              <a:rPr lang="it-IT" dirty="0"/>
              <a:t> Anglais. De ce </a:t>
            </a:r>
            <a:r>
              <a:rPr lang="it-IT" dirty="0" err="1"/>
              <a:t>fait</a:t>
            </a:r>
            <a:r>
              <a:rPr lang="it-IT" dirty="0"/>
              <a:t> et </a:t>
            </a:r>
            <a:r>
              <a:rPr lang="it-IT" dirty="0" err="1"/>
              <a:t>grâce</a:t>
            </a:r>
            <a:r>
              <a:rPr lang="it-IT" dirty="0"/>
              <a:t> à </a:t>
            </a:r>
            <a:r>
              <a:rPr lang="it-IT" dirty="0" err="1"/>
              <a:t>cette</a:t>
            </a:r>
            <a:r>
              <a:rPr lang="it-IT" dirty="0"/>
              <a:t> </a:t>
            </a:r>
            <a:r>
              <a:rPr lang="it-IT" dirty="0" err="1"/>
              <a:t>haine</a:t>
            </a:r>
            <a:r>
              <a:rPr lang="it-IT" dirty="0"/>
              <a:t> </a:t>
            </a:r>
            <a:r>
              <a:rPr lang="it-IT" dirty="0" err="1"/>
              <a:t>tous</a:t>
            </a:r>
            <a:r>
              <a:rPr lang="it-IT" dirty="0"/>
              <a:t> </a:t>
            </a:r>
            <a:r>
              <a:rPr lang="it-IT" dirty="0" err="1"/>
              <a:t>les</a:t>
            </a:r>
            <a:r>
              <a:rPr lang="it-IT" dirty="0"/>
              <a:t> </a:t>
            </a:r>
            <a:r>
              <a:rPr lang="it-IT" dirty="0" err="1"/>
              <a:t>défauts</a:t>
            </a:r>
            <a:r>
              <a:rPr lang="it-IT" dirty="0"/>
              <a:t> de ce </a:t>
            </a:r>
            <a:r>
              <a:rPr lang="it-IT" dirty="0" err="1"/>
              <a:t>bas</a:t>
            </a:r>
            <a:r>
              <a:rPr lang="it-IT" dirty="0"/>
              <a:t> monde </a:t>
            </a:r>
            <a:r>
              <a:rPr lang="it-IT" dirty="0" err="1"/>
              <a:t>ont</a:t>
            </a:r>
            <a:r>
              <a:rPr lang="it-IT" dirty="0"/>
              <a:t> </a:t>
            </a:r>
            <a:r>
              <a:rPr lang="it-IT" dirty="0" err="1"/>
              <a:t>été</a:t>
            </a:r>
            <a:r>
              <a:rPr lang="it-IT" dirty="0"/>
              <a:t> </a:t>
            </a:r>
            <a:r>
              <a:rPr lang="it-IT" dirty="0" err="1"/>
              <a:t>affublés</a:t>
            </a:r>
            <a:r>
              <a:rPr lang="it-IT" dirty="0"/>
              <a:t> </a:t>
            </a:r>
            <a:r>
              <a:rPr lang="it-IT" dirty="0" err="1"/>
              <a:t>aux</a:t>
            </a:r>
            <a:r>
              <a:rPr lang="it-IT" dirty="0"/>
              <a:t> </a:t>
            </a:r>
            <a:r>
              <a:rPr lang="it-IT" dirty="0" err="1"/>
              <a:t>anglais</a:t>
            </a:r>
            <a:r>
              <a:rPr lang="it-IT" dirty="0"/>
              <a:t> .</a:t>
            </a:r>
            <a:endParaRPr lang="fr-CA" dirty="0"/>
          </a:p>
        </p:txBody>
      </p:sp>
    </p:spTree>
    <p:extLst>
      <p:ext uri="{BB962C8B-B14F-4D97-AF65-F5344CB8AC3E}">
        <p14:creationId xmlns:p14="http://schemas.microsoft.com/office/powerpoint/2010/main" val="3312886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100" b="1" dirty="0"/>
              <a:t>Parler petit nègre </a:t>
            </a:r>
            <a:r>
              <a:rPr lang="fr-CA" sz="2100" dirty="0"/>
              <a:t/>
            </a:r>
            <a:br>
              <a:rPr lang="fr-CA" sz="2100" dirty="0"/>
            </a:br>
            <a:endParaRPr lang="fr-CA" sz="2100" dirty="0"/>
          </a:p>
        </p:txBody>
      </p:sp>
      <p:sp>
        <p:nvSpPr>
          <p:cNvPr id="3" name="Segnaposto contenuto 2"/>
          <p:cNvSpPr>
            <a:spLocks noGrp="1"/>
          </p:cNvSpPr>
          <p:nvPr>
            <p:ph idx="1"/>
          </p:nvPr>
        </p:nvSpPr>
        <p:spPr/>
        <p:txBody>
          <a:bodyPr>
            <a:normAutofit/>
          </a:bodyPr>
          <a:lstStyle/>
          <a:p>
            <a:r>
              <a:rPr lang="fr-CA" sz="2400" dirty="0"/>
              <a:t>Signification : S’exprimer dans un français approximatif</a:t>
            </a:r>
          </a:p>
          <a:p>
            <a:pPr algn="just"/>
            <a:r>
              <a:rPr lang="fr-CA" sz="2400" dirty="0"/>
              <a:t>Origine : Expression française du milieu du XIXème siècle qui puiserait ses origines dans la mentalité raciste et colonialiste de l’époque. En effet les usages approximatifs d’une langue imposée par la force ne sont pas ressentis comme des fautes d’apprentissage mais comme </a:t>
            </a:r>
            <a:r>
              <a:rPr lang="fr-CA" sz="2400" b="1" dirty="0"/>
              <a:t>une insuffisance logique due à la race. </a:t>
            </a:r>
            <a:r>
              <a:rPr lang="fr-CA" sz="2400" dirty="0"/>
              <a:t>Le petit nègre utilisé comme nom commun se définirait comme un français sans conjugaison verbale et serait de ce fait une langue nominale dont la syntaxe serait absente sinon abîmée. L’adjectif petit va servir à compléter cette idée de racisme en affirmant que les noirs colonisés parlent et donc pensent comme des enfants.</a:t>
            </a:r>
          </a:p>
          <a:p>
            <a:pPr algn="just"/>
            <a:r>
              <a:rPr lang="fr-CA" sz="2400" dirty="0" err="1"/>
              <a:t>https</a:t>
            </a:r>
            <a:r>
              <a:rPr lang="fr-CA" sz="2400" dirty="0"/>
              <a:t>://</a:t>
            </a:r>
            <a:r>
              <a:rPr lang="fr-CA" sz="2400" dirty="0" err="1"/>
              <a:t>www.expressions-francaises.fr</a:t>
            </a:r>
            <a:r>
              <a:rPr lang="fr-CA" sz="2400" dirty="0"/>
              <a:t>/annuaire-expressions-</a:t>
            </a:r>
            <a:r>
              <a:rPr lang="fr-CA" sz="2400" dirty="0" err="1"/>
              <a:t>francaises</a:t>
            </a:r>
            <a:r>
              <a:rPr lang="fr-CA" sz="2400" dirty="0"/>
              <a:t>/</a:t>
            </a:r>
          </a:p>
          <a:p>
            <a:endParaRPr lang="fr-CA" sz="1800" dirty="0"/>
          </a:p>
        </p:txBody>
      </p:sp>
    </p:spTree>
    <p:extLst>
      <p:ext uri="{BB962C8B-B14F-4D97-AF65-F5344CB8AC3E}">
        <p14:creationId xmlns:p14="http://schemas.microsoft.com/office/powerpoint/2010/main" val="20662895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100" b="1" dirty="0" err="1"/>
              <a:t>Parler</a:t>
            </a:r>
            <a:r>
              <a:rPr lang="it-IT" sz="2100" b="1" dirty="0"/>
              <a:t> </a:t>
            </a:r>
            <a:r>
              <a:rPr lang="it-IT" sz="2100" b="1" dirty="0" err="1"/>
              <a:t>comme</a:t>
            </a:r>
            <a:r>
              <a:rPr lang="it-IT" sz="2100" b="1" dirty="0"/>
              <a:t> une </a:t>
            </a:r>
            <a:r>
              <a:rPr lang="it-IT" sz="2100" b="1" dirty="0" err="1"/>
              <a:t>vache</a:t>
            </a:r>
            <a:r>
              <a:rPr lang="it-IT" sz="2100" b="1" dirty="0"/>
              <a:t> </a:t>
            </a:r>
            <a:r>
              <a:rPr lang="it-IT" sz="2100" b="1" dirty="0" err="1"/>
              <a:t>espagnole</a:t>
            </a:r>
            <a:r>
              <a:rPr lang="it-IT" sz="2100" b="1" dirty="0"/>
              <a:t> </a:t>
            </a:r>
            <a:br>
              <a:rPr lang="it-IT" sz="2100" b="1" dirty="0"/>
            </a:br>
            <a:endParaRPr lang="fr-CA" sz="2100" dirty="0"/>
          </a:p>
        </p:txBody>
      </p:sp>
      <p:sp>
        <p:nvSpPr>
          <p:cNvPr id="3" name="Segnaposto contenuto 2"/>
          <p:cNvSpPr>
            <a:spLocks noGrp="1"/>
          </p:cNvSpPr>
          <p:nvPr>
            <p:ph idx="1"/>
          </p:nvPr>
        </p:nvSpPr>
        <p:spPr/>
        <p:txBody>
          <a:bodyPr>
            <a:normAutofit/>
          </a:bodyPr>
          <a:lstStyle/>
          <a:p>
            <a:r>
              <a:rPr lang="it-IT" sz="1800" b="1" i="1" dirty="0" err="1"/>
              <a:t>Signification</a:t>
            </a:r>
            <a:r>
              <a:rPr lang="it-IT" sz="1800" dirty="0"/>
              <a:t>: </a:t>
            </a:r>
            <a:r>
              <a:rPr lang="it-IT" sz="1800" dirty="0" err="1"/>
              <a:t>Citation</a:t>
            </a:r>
            <a:r>
              <a:rPr lang="it-IT" sz="1800" dirty="0"/>
              <a:t> </a:t>
            </a:r>
            <a:r>
              <a:rPr lang="it-IT" sz="1800" dirty="0" err="1"/>
              <a:t>signifiant</a:t>
            </a:r>
            <a:r>
              <a:rPr lang="it-IT" sz="1800" dirty="0"/>
              <a:t> mal s'</a:t>
            </a:r>
            <a:r>
              <a:rPr lang="it-IT" sz="1800" dirty="0" err="1"/>
              <a:t>exprimer</a:t>
            </a:r>
            <a:r>
              <a:rPr lang="it-IT" sz="1800" dirty="0"/>
              <a:t> </a:t>
            </a:r>
            <a:r>
              <a:rPr lang="it-IT" sz="1800" dirty="0" err="1"/>
              <a:t>dans</a:t>
            </a:r>
            <a:r>
              <a:rPr lang="it-IT" sz="1800" dirty="0"/>
              <a:t> une langue</a:t>
            </a:r>
          </a:p>
          <a:p>
            <a:pPr algn="just"/>
            <a:r>
              <a:rPr lang="it-IT" sz="1800" b="1" i="1" dirty="0"/>
              <a:t>Origine</a:t>
            </a:r>
            <a:r>
              <a:rPr lang="it-IT" sz="1800" dirty="0"/>
              <a:t>: </a:t>
            </a:r>
            <a:r>
              <a:rPr lang="it-IT" sz="1800" dirty="0" err="1"/>
              <a:t>Cette</a:t>
            </a:r>
            <a:r>
              <a:rPr lang="it-IT" sz="1800" dirty="0"/>
              <a:t> expression française se </a:t>
            </a:r>
            <a:r>
              <a:rPr lang="it-IT" sz="1800" dirty="0" err="1"/>
              <a:t>dit</a:t>
            </a:r>
            <a:r>
              <a:rPr lang="it-IT" sz="1800" dirty="0"/>
              <a:t> </a:t>
            </a:r>
            <a:r>
              <a:rPr lang="it-IT" sz="1800" dirty="0" err="1"/>
              <a:t>aussi</a:t>
            </a:r>
            <a:r>
              <a:rPr lang="it-IT" sz="1800" dirty="0"/>
              <a:t> "</a:t>
            </a:r>
            <a:r>
              <a:rPr lang="it-IT" sz="1800" dirty="0" err="1"/>
              <a:t>parler</a:t>
            </a:r>
            <a:r>
              <a:rPr lang="it-IT" sz="1800" dirty="0"/>
              <a:t> </a:t>
            </a:r>
            <a:r>
              <a:rPr lang="it-IT" sz="1800" dirty="0" err="1"/>
              <a:t>français</a:t>
            </a:r>
            <a:r>
              <a:rPr lang="it-IT" sz="1800" dirty="0"/>
              <a:t> </a:t>
            </a:r>
            <a:r>
              <a:rPr lang="it-IT" sz="1800" dirty="0" err="1"/>
              <a:t>comme</a:t>
            </a:r>
            <a:r>
              <a:rPr lang="it-IT" sz="1800" dirty="0"/>
              <a:t> une </a:t>
            </a:r>
            <a:r>
              <a:rPr lang="it-IT" sz="1800" dirty="0" err="1"/>
              <a:t>vache</a:t>
            </a:r>
            <a:r>
              <a:rPr lang="it-IT" sz="1800" dirty="0"/>
              <a:t> </a:t>
            </a:r>
            <a:r>
              <a:rPr lang="it-IT" sz="1800" dirty="0" err="1"/>
              <a:t>espagnole</a:t>
            </a:r>
            <a:r>
              <a:rPr lang="it-IT" sz="1800" dirty="0"/>
              <a:t>". Elle </a:t>
            </a:r>
            <a:r>
              <a:rPr lang="it-IT" sz="1800" dirty="0" err="1"/>
              <a:t>renvoie</a:t>
            </a:r>
            <a:r>
              <a:rPr lang="it-IT" sz="1800" dirty="0"/>
              <a:t> en premier </a:t>
            </a:r>
            <a:r>
              <a:rPr lang="it-IT" sz="1800" dirty="0" err="1"/>
              <a:t>temps</a:t>
            </a:r>
            <a:r>
              <a:rPr lang="it-IT" sz="1800" dirty="0"/>
              <a:t> </a:t>
            </a:r>
            <a:r>
              <a:rPr lang="it-IT" sz="1800" dirty="0" err="1"/>
              <a:t>au</a:t>
            </a:r>
            <a:r>
              <a:rPr lang="it-IT" sz="1800" dirty="0"/>
              <a:t> terme "</a:t>
            </a:r>
            <a:r>
              <a:rPr lang="it-IT" sz="1800" dirty="0" err="1"/>
              <a:t>vasces</a:t>
            </a:r>
            <a:r>
              <a:rPr lang="it-IT" sz="1800" dirty="0"/>
              <a:t>" </a:t>
            </a:r>
            <a:r>
              <a:rPr lang="it-IT" sz="1800" dirty="0" err="1"/>
              <a:t>signifiant</a:t>
            </a:r>
            <a:r>
              <a:rPr lang="it-IT" sz="1800" dirty="0"/>
              <a:t> "</a:t>
            </a:r>
            <a:r>
              <a:rPr lang="it-IT" sz="1800" dirty="0" err="1"/>
              <a:t>basque</a:t>
            </a:r>
            <a:r>
              <a:rPr lang="it-IT" sz="1800" dirty="0"/>
              <a:t>" </a:t>
            </a:r>
            <a:r>
              <a:rPr lang="it-IT" sz="1800" dirty="0" err="1"/>
              <a:t>au</a:t>
            </a:r>
            <a:r>
              <a:rPr lang="it-IT" sz="1800" dirty="0"/>
              <a:t> </a:t>
            </a:r>
            <a:r>
              <a:rPr lang="it-IT" sz="1800" dirty="0" err="1"/>
              <a:t>XVII</a:t>
            </a:r>
            <a:r>
              <a:rPr lang="it-IT" sz="1800" baseline="30000" dirty="0" err="1"/>
              <a:t>ème</a:t>
            </a:r>
            <a:r>
              <a:rPr lang="it-IT" sz="1800" dirty="0"/>
              <a:t> </a:t>
            </a:r>
            <a:r>
              <a:rPr lang="it-IT" sz="1800" dirty="0" err="1"/>
              <a:t>siècle</a:t>
            </a:r>
            <a:r>
              <a:rPr lang="it-IT" sz="1800" dirty="0"/>
              <a:t> et </a:t>
            </a:r>
            <a:r>
              <a:rPr lang="it-IT" sz="1800" dirty="0" err="1"/>
              <a:t>aurait</a:t>
            </a:r>
            <a:r>
              <a:rPr lang="it-IT" sz="1800" dirty="0"/>
              <a:t> servi à </a:t>
            </a:r>
            <a:r>
              <a:rPr lang="it-IT" sz="1800" dirty="0" err="1"/>
              <a:t>qualifier</a:t>
            </a:r>
            <a:r>
              <a:rPr lang="it-IT" sz="1800" dirty="0"/>
              <a:t> le </a:t>
            </a:r>
            <a:r>
              <a:rPr lang="it-IT" sz="1800" dirty="0" err="1"/>
              <a:t>français</a:t>
            </a:r>
            <a:r>
              <a:rPr lang="it-IT" sz="1800" dirty="0"/>
              <a:t> </a:t>
            </a:r>
            <a:r>
              <a:rPr lang="it-IT" sz="1800" dirty="0" err="1"/>
              <a:t>que</a:t>
            </a:r>
            <a:r>
              <a:rPr lang="it-IT" sz="1800" dirty="0"/>
              <a:t> </a:t>
            </a:r>
            <a:r>
              <a:rPr lang="it-IT" sz="1800" dirty="0" err="1"/>
              <a:t>parlaient</a:t>
            </a:r>
            <a:r>
              <a:rPr lang="it-IT" sz="1800" dirty="0"/>
              <a:t> </a:t>
            </a:r>
            <a:r>
              <a:rPr lang="it-IT" sz="1800" dirty="0" err="1"/>
              <a:t>les</a:t>
            </a:r>
            <a:r>
              <a:rPr lang="it-IT" sz="1800" dirty="0"/>
              <a:t> </a:t>
            </a:r>
            <a:r>
              <a:rPr lang="it-IT" sz="1800" dirty="0" err="1"/>
              <a:t>basques</a:t>
            </a:r>
            <a:r>
              <a:rPr lang="it-IT" sz="1800" dirty="0"/>
              <a:t> </a:t>
            </a:r>
            <a:r>
              <a:rPr lang="it-IT" sz="1800" dirty="0" err="1"/>
              <a:t>espagnols</a:t>
            </a:r>
            <a:r>
              <a:rPr lang="it-IT" sz="1800" dirty="0"/>
              <a:t> c'est à dire </a:t>
            </a:r>
            <a:r>
              <a:rPr lang="it-IT" sz="1800" dirty="0" err="1"/>
              <a:t>très</a:t>
            </a:r>
            <a:r>
              <a:rPr lang="it-IT" sz="1800" dirty="0"/>
              <a:t> mal. Une </a:t>
            </a:r>
            <a:r>
              <a:rPr lang="it-IT" sz="1800" dirty="0" err="1"/>
              <a:t>autre</a:t>
            </a:r>
            <a:r>
              <a:rPr lang="it-IT" sz="1800" dirty="0"/>
              <a:t> </a:t>
            </a:r>
            <a:r>
              <a:rPr lang="it-IT" sz="1800" dirty="0" err="1"/>
              <a:t>explication</a:t>
            </a:r>
            <a:r>
              <a:rPr lang="it-IT" sz="1800" dirty="0"/>
              <a:t> </a:t>
            </a:r>
            <a:r>
              <a:rPr lang="it-IT" sz="1800" dirty="0" err="1"/>
              <a:t>quant</a:t>
            </a:r>
            <a:r>
              <a:rPr lang="it-IT" sz="1800" dirty="0"/>
              <a:t> à l'origine de </a:t>
            </a:r>
            <a:r>
              <a:rPr lang="it-IT" sz="1800" dirty="0" err="1"/>
              <a:t>cette</a:t>
            </a:r>
            <a:r>
              <a:rPr lang="it-IT" sz="1800" dirty="0"/>
              <a:t> </a:t>
            </a:r>
            <a:r>
              <a:rPr lang="it-IT" sz="1800" dirty="0" err="1"/>
              <a:t>expression</a:t>
            </a:r>
            <a:r>
              <a:rPr lang="it-IT" sz="1800" dirty="0"/>
              <a:t> </a:t>
            </a:r>
            <a:r>
              <a:rPr lang="it-IT" sz="1800" dirty="0" err="1"/>
              <a:t>tendrait</a:t>
            </a:r>
            <a:r>
              <a:rPr lang="it-IT" sz="1800" dirty="0"/>
              <a:t> à dire </a:t>
            </a:r>
            <a:r>
              <a:rPr lang="it-IT" sz="1800" dirty="0" err="1"/>
              <a:t>qu'il</a:t>
            </a:r>
            <a:r>
              <a:rPr lang="it-IT" sz="1800" dirty="0"/>
              <a:t> s'</a:t>
            </a:r>
            <a:r>
              <a:rPr lang="it-IT" sz="1800" dirty="0" err="1"/>
              <a:t>agirait</a:t>
            </a:r>
            <a:r>
              <a:rPr lang="it-IT" sz="1800" dirty="0"/>
              <a:t> d'une </a:t>
            </a:r>
            <a:r>
              <a:rPr lang="it-IT" sz="1800" dirty="0" err="1"/>
              <a:t>déformation</a:t>
            </a:r>
            <a:r>
              <a:rPr lang="it-IT" sz="1800" dirty="0"/>
              <a:t> </a:t>
            </a:r>
            <a:r>
              <a:rPr lang="it-IT" sz="1800" dirty="0" err="1"/>
              <a:t>du</a:t>
            </a:r>
            <a:r>
              <a:rPr lang="it-IT" sz="1800" dirty="0"/>
              <a:t> terme basse qui </a:t>
            </a:r>
            <a:r>
              <a:rPr lang="it-IT" sz="1800" dirty="0" err="1"/>
              <a:t>qualifiait</a:t>
            </a:r>
            <a:r>
              <a:rPr lang="it-IT" sz="1800" dirty="0"/>
              <a:t> une femme de </a:t>
            </a:r>
            <a:r>
              <a:rPr lang="it-IT" sz="1800" dirty="0" err="1"/>
              <a:t>condition</a:t>
            </a:r>
            <a:r>
              <a:rPr lang="it-IT" sz="1800" dirty="0"/>
              <a:t> </a:t>
            </a:r>
            <a:r>
              <a:rPr lang="it-IT" sz="1800" dirty="0" err="1"/>
              <a:t>médiocre</a:t>
            </a:r>
            <a:r>
              <a:rPr lang="it-IT" sz="1800" dirty="0"/>
              <a:t>, s'</a:t>
            </a:r>
            <a:r>
              <a:rPr lang="it-IT" sz="1800" dirty="0" err="1"/>
              <a:t>exprimant</a:t>
            </a:r>
            <a:r>
              <a:rPr lang="it-IT" sz="1800" dirty="0"/>
              <a:t> de </a:t>
            </a:r>
            <a:r>
              <a:rPr lang="it-IT" sz="1800" dirty="0" err="1"/>
              <a:t>manière</a:t>
            </a:r>
            <a:r>
              <a:rPr lang="it-IT" sz="1800" dirty="0"/>
              <a:t> </a:t>
            </a:r>
            <a:r>
              <a:rPr lang="it-IT" sz="1800" dirty="0" err="1"/>
              <a:t>rudimentaire</a:t>
            </a:r>
            <a:r>
              <a:rPr lang="it-IT" sz="1800" dirty="0"/>
              <a:t>. La </a:t>
            </a:r>
            <a:r>
              <a:rPr lang="it-IT" sz="1800" dirty="0" err="1"/>
              <a:t>troisième</a:t>
            </a:r>
            <a:r>
              <a:rPr lang="it-IT" sz="1800" dirty="0"/>
              <a:t> origine de </a:t>
            </a:r>
            <a:r>
              <a:rPr lang="it-IT" sz="1800" dirty="0" err="1"/>
              <a:t>cette</a:t>
            </a:r>
            <a:r>
              <a:rPr lang="it-IT" sz="1800" dirty="0"/>
              <a:t> </a:t>
            </a:r>
            <a:r>
              <a:rPr lang="it-IT" sz="1800" dirty="0" err="1"/>
              <a:t>expression</a:t>
            </a:r>
            <a:r>
              <a:rPr lang="it-IT" sz="1800" dirty="0"/>
              <a:t> </a:t>
            </a:r>
            <a:r>
              <a:rPr lang="it-IT" sz="1800" dirty="0" err="1"/>
              <a:t>française</a:t>
            </a:r>
            <a:r>
              <a:rPr lang="it-IT" sz="1800" dirty="0"/>
              <a:t> </a:t>
            </a:r>
            <a:r>
              <a:rPr lang="it-IT" sz="1800" dirty="0" err="1"/>
              <a:t>affirme</a:t>
            </a:r>
            <a:r>
              <a:rPr lang="it-IT" sz="1800" dirty="0"/>
              <a:t> </a:t>
            </a:r>
            <a:r>
              <a:rPr lang="it-IT" sz="1800" dirty="0" err="1"/>
              <a:t>qu'elle</a:t>
            </a:r>
            <a:r>
              <a:rPr lang="it-IT" sz="1800" dirty="0"/>
              <a:t> est la </a:t>
            </a:r>
            <a:r>
              <a:rPr lang="it-IT" sz="1800" dirty="0" err="1"/>
              <a:t>combinaison</a:t>
            </a:r>
            <a:r>
              <a:rPr lang="it-IT" sz="1800" dirty="0"/>
              <a:t> de </a:t>
            </a:r>
            <a:r>
              <a:rPr lang="it-IT" sz="1800" dirty="0" err="1"/>
              <a:t>choses</a:t>
            </a:r>
            <a:r>
              <a:rPr lang="it-IT" sz="1800" dirty="0"/>
              <a:t> </a:t>
            </a:r>
            <a:r>
              <a:rPr lang="it-IT" sz="1800" dirty="0" err="1"/>
              <a:t>péjoratives</a:t>
            </a:r>
            <a:r>
              <a:rPr lang="it-IT" sz="1800" dirty="0"/>
              <a:t> </a:t>
            </a:r>
            <a:r>
              <a:rPr lang="it-IT" sz="1800" dirty="0" err="1"/>
              <a:t>propres</a:t>
            </a:r>
            <a:r>
              <a:rPr lang="it-IT" sz="1800" dirty="0"/>
              <a:t> à l'époque. En </a:t>
            </a:r>
            <a:r>
              <a:rPr lang="it-IT" sz="1800" dirty="0" err="1"/>
              <a:t>effet</a:t>
            </a:r>
            <a:r>
              <a:rPr lang="it-IT" sz="1800" dirty="0"/>
              <a:t>, "la </a:t>
            </a:r>
            <a:r>
              <a:rPr lang="it-IT" sz="1800" dirty="0" err="1"/>
              <a:t>vache</a:t>
            </a:r>
            <a:r>
              <a:rPr lang="it-IT" sz="1800" dirty="0"/>
              <a:t>" </a:t>
            </a:r>
            <a:r>
              <a:rPr lang="it-IT" sz="1800" dirty="0" err="1"/>
              <a:t>était</a:t>
            </a:r>
            <a:r>
              <a:rPr lang="it-IT" sz="1800" dirty="0"/>
              <a:t> un terme à </a:t>
            </a:r>
            <a:r>
              <a:rPr lang="it-IT" sz="1800" dirty="0" err="1"/>
              <a:t>connotation</a:t>
            </a:r>
            <a:r>
              <a:rPr lang="it-IT" sz="1800" dirty="0"/>
              <a:t> </a:t>
            </a:r>
            <a:r>
              <a:rPr lang="it-IT" sz="1800" dirty="0" err="1"/>
              <a:t>négative</a:t>
            </a:r>
            <a:r>
              <a:rPr lang="it-IT" sz="1800" dirty="0"/>
              <a:t> et l'</a:t>
            </a:r>
            <a:r>
              <a:rPr lang="it-IT" sz="1800" dirty="0" err="1"/>
              <a:t>espagnol</a:t>
            </a:r>
            <a:r>
              <a:rPr lang="it-IT" sz="1800" dirty="0"/>
              <a:t> </a:t>
            </a:r>
            <a:r>
              <a:rPr lang="it-IT" sz="1800" dirty="0" err="1"/>
              <a:t>servait</a:t>
            </a:r>
            <a:r>
              <a:rPr lang="it-IT" sz="1800" dirty="0"/>
              <a:t> de </a:t>
            </a:r>
            <a:r>
              <a:rPr lang="it-IT" sz="1800" dirty="0" err="1"/>
              <a:t>qualificatif</a:t>
            </a:r>
            <a:r>
              <a:rPr lang="it-IT" sz="1800" dirty="0"/>
              <a:t> </a:t>
            </a:r>
            <a:r>
              <a:rPr lang="it-IT" sz="1800" dirty="0" err="1"/>
              <a:t>désagréable</a:t>
            </a:r>
            <a:r>
              <a:rPr lang="it-IT" sz="1800" dirty="0"/>
              <a:t>. A </a:t>
            </a:r>
            <a:r>
              <a:rPr lang="it-IT" sz="1800" dirty="0" err="1"/>
              <a:t>titre</a:t>
            </a:r>
            <a:r>
              <a:rPr lang="it-IT" sz="1800" dirty="0"/>
              <a:t> d'</a:t>
            </a:r>
            <a:r>
              <a:rPr lang="it-IT" sz="1800" dirty="0" err="1"/>
              <a:t>exemple</a:t>
            </a:r>
            <a:r>
              <a:rPr lang="it-IT" sz="1800" dirty="0"/>
              <a:t>, la </a:t>
            </a:r>
            <a:r>
              <a:rPr lang="it-IT" sz="1800" dirty="0" err="1"/>
              <a:t>peau</a:t>
            </a:r>
            <a:r>
              <a:rPr lang="it-IT" sz="1800" dirty="0"/>
              <a:t> de </a:t>
            </a:r>
            <a:r>
              <a:rPr lang="it-IT" sz="1800" dirty="0" err="1"/>
              <a:t>vache</a:t>
            </a:r>
            <a:r>
              <a:rPr lang="it-IT" sz="1800" dirty="0"/>
              <a:t> est </a:t>
            </a:r>
            <a:r>
              <a:rPr lang="it-IT" sz="1800" dirty="0" err="1"/>
              <a:t>symbole</a:t>
            </a:r>
            <a:r>
              <a:rPr lang="it-IT" sz="1800" dirty="0"/>
              <a:t> de </a:t>
            </a:r>
            <a:r>
              <a:rPr lang="it-IT" sz="1800" dirty="0" err="1"/>
              <a:t>méchanceté</a:t>
            </a:r>
            <a:r>
              <a:rPr lang="it-IT" sz="1800" dirty="0"/>
              <a:t> et "</a:t>
            </a:r>
            <a:r>
              <a:rPr lang="it-IT" sz="1800" dirty="0" err="1"/>
              <a:t>sorcier</a:t>
            </a:r>
            <a:r>
              <a:rPr lang="it-IT" sz="1800" dirty="0"/>
              <a:t> </a:t>
            </a:r>
            <a:r>
              <a:rPr lang="it-IT" sz="1800" dirty="0" err="1"/>
              <a:t>comme</a:t>
            </a:r>
            <a:r>
              <a:rPr lang="it-IT" sz="1800" dirty="0"/>
              <a:t> une </a:t>
            </a:r>
            <a:r>
              <a:rPr lang="it-IT" sz="1800" dirty="0" err="1"/>
              <a:t>vache</a:t>
            </a:r>
            <a:r>
              <a:rPr lang="it-IT" sz="1800" dirty="0"/>
              <a:t>" est une </a:t>
            </a:r>
            <a:r>
              <a:rPr lang="it-IT" sz="1800" dirty="0" err="1"/>
              <a:t>démonstration</a:t>
            </a:r>
            <a:r>
              <a:rPr lang="it-IT" sz="1800" dirty="0"/>
              <a:t> de </a:t>
            </a:r>
            <a:r>
              <a:rPr lang="it-IT" sz="1800" dirty="0" err="1"/>
              <a:t>niaiserie</a:t>
            </a:r>
            <a:r>
              <a:rPr lang="it-IT" sz="1800" dirty="0"/>
              <a:t> [</a:t>
            </a:r>
            <a:r>
              <a:rPr lang="it-IT" sz="1800" dirty="0" err="1"/>
              <a:t>stupidité</a:t>
            </a:r>
            <a:r>
              <a:rPr lang="it-IT" sz="1800" dirty="0"/>
              <a:t>]. </a:t>
            </a:r>
            <a:r>
              <a:rPr lang="it-IT" sz="1800" dirty="0" err="1"/>
              <a:t>Quant</a:t>
            </a:r>
            <a:r>
              <a:rPr lang="it-IT" sz="1800" dirty="0"/>
              <a:t> à l'</a:t>
            </a:r>
            <a:r>
              <a:rPr lang="it-IT" sz="1800" dirty="0" err="1"/>
              <a:t>espagnol</a:t>
            </a:r>
            <a:r>
              <a:rPr lang="it-IT" sz="1800" dirty="0"/>
              <a:t>, il ne </a:t>
            </a:r>
            <a:r>
              <a:rPr lang="it-IT" sz="1800" dirty="0" err="1"/>
              <a:t>renvoie</a:t>
            </a:r>
            <a:r>
              <a:rPr lang="it-IT" sz="1800" dirty="0"/>
              <a:t> à </a:t>
            </a:r>
            <a:r>
              <a:rPr lang="it-IT" sz="1800" dirty="0" err="1"/>
              <a:t>rien</a:t>
            </a:r>
            <a:r>
              <a:rPr lang="it-IT" sz="1800" dirty="0"/>
              <a:t> de bon, </a:t>
            </a:r>
            <a:r>
              <a:rPr lang="it-IT" sz="1800" dirty="0" err="1"/>
              <a:t>dans</a:t>
            </a:r>
            <a:r>
              <a:rPr lang="it-IT" sz="1800" dirty="0"/>
              <a:t> la </a:t>
            </a:r>
            <a:r>
              <a:rPr lang="it-IT" sz="1800" dirty="0" err="1"/>
              <a:t>mesure</a:t>
            </a:r>
            <a:r>
              <a:rPr lang="it-IT" sz="1800" dirty="0"/>
              <a:t> </a:t>
            </a:r>
            <a:r>
              <a:rPr lang="it-IT" sz="1800" dirty="0" err="1"/>
              <a:t>où</a:t>
            </a:r>
            <a:r>
              <a:rPr lang="it-IT" sz="1800" dirty="0"/>
              <a:t> il est </a:t>
            </a:r>
            <a:r>
              <a:rPr lang="it-IT" sz="1800" dirty="0" err="1"/>
              <a:t>souvent</a:t>
            </a:r>
            <a:r>
              <a:rPr lang="it-IT" sz="1800" dirty="0"/>
              <a:t> </a:t>
            </a:r>
            <a:r>
              <a:rPr lang="it-IT" sz="1800" dirty="0" err="1"/>
              <a:t>employé</a:t>
            </a:r>
            <a:r>
              <a:rPr lang="it-IT" sz="1800" dirty="0"/>
              <a:t> pour </a:t>
            </a:r>
            <a:r>
              <a:rPr lang="it-IT" sz="1800" dirty="0" err="1"/>
              <a:t>désigner</a:t>
            </a:r>
            <a:r>
              <a:rPr lang="it-IT" sz="1800" dirty="0"/>
              <a:t> une action </a:t>
            </a:r>
            <a:r>
              <a:rPr lang="it-IT" sz="1800" dirty="0" err="1"/>
              <a:t>critiquable</a:t>
            </a:r>
            <a:r>
              <a:rPr lang="it-IT" sz="1800" dirty="0"/>
              <a:t> </a:t>
            </a:r>
            <a:r>
              <a:rPr lang="it-IT" sz="1800" dirty="0" err="1"/>
              <a:t>comme</a:t>
            </a:r>
            <a:r>
              <a:rPr lang="it-IT" sz="1800" dirty="0"/>
              <a:t> </a:t>
            </a:r>
            <a:r>
              <a:rPr lang="it-IT" sz="1800" dirty="0" err="1"/>
              <a:t>dans</a:t>
            </a:r>
            <a:r>
              <a:rPr lang="it-IT" sz="1800" dirty="0"/>
              <a:t> "</a:t>
            </a:r>
            <a:r>
              <a:rPr lang="it-IT" sz="1800" dirty="0" err="1"/>
              <a:t>payer</a:t>
            </a:r>
            <a:r>
              <a:rPr lang="it-IT" sz="1800" dirty="0"/>
              <a:t> à l'</a:t>
            </a:r>
            <a:r>
              <a:rPr lang="it-IT" sz="1800" dirty="0" err="1"/>
              <a:t>espagnole</a:t>
            </a:r>
            <a:r>
              <a:rPr lang="it-IT" sz="1800" dirty="0"/>
              <a:t>" qui </a:t>
            </a:r>
            <a:r>
              <a:rPr lang="it-IT" sz="1800" dirty="0" err="1"/>
              <a:t>veut</a:t>
            </a:r>
            <a:r>
              <a:rPr lang="it-IT" sz="1800" dirty="0"/>
              <a:t> </a:t>
            </a:r>
            <a:r>
              <a:rPr lang="it-IT" sz="1800" b="1" dirty="0"/>
              <a:t>dire </a:t>
            </a:r>
            <a:r>
              <a:rPr lang="it-IT" sz="1800" b="1" dirty="0" err="1"/>
              <a:t>rouer</a:t>
            </a:r>
            <a:r>
              <a:rPr lang="it-IT" sz="1800" b="1" dirty="0"/>
              <a:t> de coups. [</a:t>
            </a:r>
            <a:r>
              <a:rPr lang="it-IT" sz="1800" b="1" dirty="0" err="1"/>
              <a:t>frapper</a:t>
            </a:r>
            <a:r>
              <a:rPr lang="it-IT" sz="1800" b="1" dirty="0"/>
              <a:t>]</a:t>
            </a:r>
          </a:p>
          <a:p>
            <a:pPr algn="just"/>
            <a:r>
              <a:rPr lang="it-IT" sz="1800" dirty="0" err="1"/>
              <a:t>https</a:t>
            </a:r>
            <a:r>
              <a:rPr lang="it-IT" sz="1800" dirty="0"/>
              <a:t>://</a:t>
            </a:r>
            <a:r>
              <a:rPr lang="it-IT" sz="1800" dirty="0" err="1"/>
              <a:t>www.expressions-francaises.fr</a:t>
            </a:r>
            <a:r>
              <a:rPr lang="it-IT" sz="1800" dirty="0"/>
              <a:t>/</a:t>
            </a:r>
            <a:r>
              <a:rPr lang="it-IT" sz="1800" dirty="0" err="1"/>
              <a:t>annuaire-expressions-francaises</a:t>
            </a:r>
            <a:r>
              <a:rPr lang="it-IT" sz="1800" dirty="0"/>
              <a:t>/</a:t>
            </a:r>
          </a:p>
          <a:p>
            <a:endParaRPr lang="fr-CA" sz="1800" dirty="0"/>
          </a:p>
        </p:txBody>
      </p:sp>
    </p:spTree>
    <p:extLst>
      <p:ext uri="{BB962C8B-B14F-4D97-AF65-F5344CB8AC3E}">
        <p14:creationId xmlns:p14="http://schemas.microsoft.com/office/powerpoint/2010/main" val="617493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44.</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b="1" dirty="0"/>
              <a:t>ARTICLE 44. 3</a:t>
            </a:r>
          </a:p>
          <a:p>
            <a:pPr algn="just"/>
            <a:r>
              <a:rPr lang="fr-FR" sz="2400" dirty="0"/>
              <a:t>Les membres du Parlement et le Gouvernement ont le droit d'amendement. Ce droit s'exerce en séance ou en commission selon les conditions fixées par les règlements des assemblées, dans le cadre déterminé par une loi organique.</a:t>
            </a:r>
          </a:p>
          <a:p>
            <a:pPr algn="just"/>
            <a:r>
              <a:rPr lang="fr-FR" sz="2400" dirty="0"/>
              <a:t>Après l'ouverture du débat, le Gouvernement peut s'opposer à l'examen de tout amendement qui n'a pas été antérieurement soumis à la commission.</a:t>
            </a:r>
          </a:p>
          <a:p>
            <a:pPr algn="just"/>
            <a:r>
              <a:rPr lang="fr-FR" sz="2400" b="1" dirty="0"/>
              <a:t>3. </a:t>
            </a:r>
            <a:r>
              <a:rPr lang="fr-FR" sz="2400" dirty="0"/>
              <a:t>Si le Gouvernement le demande, l'assemblée saisie se prononce par un seul vote sur tout ou partie du texte en discussion en ne retenant que les amendements proposés ou acceptés par le Gouvernement.</a:t>
            </a:r>
          </a:p>
          <a:p>
            <a:endParaRPr lang="fr-CA" sz="2400" dirty="0"/>
          </a:p>
        </p:txBody>
      </p:sp>
    </p:spTree>
    <p:extLst>
      <p:ext uri="{BB962C8B-B14F-4D97-AF65-F5344CB8AC3E}">
        <p14:creationId xmlns:p14="http://schemas.microsoft.com/office/powerpoint/2010/main" val="30264546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C87FFE-C8B1-432E-AA2E-BC3294890BC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F9B8F3F-8D97-44F1-AC65-EBB96FA47F7D}"/>
              </a:ext>
            </a:extLst>
          </p:cNvPr>
          <p:cNvSpPr>
            <a:spLocks noGrp="1"/>
          </p:cNvSpPr>
          <p:nvPr>
            <p:ph idx="1"/>
          </p:nvPr>
        </p:nvSpPr>
        <p:spPr/>
        <p:txBody>
          <a:bodyPr>
            <a:normAutofit/>
          </a:bodyPr>
          <a:lstStyle/>
          <a:p>
            <a:r>
              <a:rPr lang="it-IT" sz="2400" dirty="0"/>
              <a:t>Avari come un Istriano, veneziano, genovese</a:t>
            </a:r>
          </a:p>
        </p:txBody>
      </p:sp>
    </p:spTree>
    <p:extLst>
      <p:ext uri="{BB962C8B-B14F-4D97-AF65-F5344CB8AC3E}">
        <p14:creationId xmlns:p14="http://schemas.microsoft.com/office/powerpoint/2010/main" val="3364004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59021" y="340468"/>
            <a:ext cx="7808879" cy="1259732"/>
          </a:xfrm>
        </p:spPr>
        <p:txBody>
          <a:bodyPr>
            <a:normAutofit/>
          </a:bodyPr>
          <a:lstStyle/>
          <a:p>
            <a:r>
              <a:rPr lang="fr-FR" sz="2100" dirty="0">
                <a:cs typeface="Arial" charset="0"/>
              </a:rPr>
              <a:t>Expressions</a:t>
            </a:r>
            <a:r>
              <a:rPr lang="fr-FR" sz="2100" dirty="0">
                <a:latin typeface="+mn-lt"/>
                <a:cs typeface="Arial" charset="0"/>
              </a:rPr>
              <a:t> </a:t>
            </a:r>
            <a:r>
              <a:rPr lang="fr-FR" sz="2100" dirty="0">
                <a:cs typeface="Arial" charset="0"/>
              </a:rPr>
              <a:t>imagées sur l’imaginaire de la langue</a:t>
            </a:r>
            <a:endParaRPr lang="fr-CA" sz="2100" dirty="0"/>
          </a:p>
        </p:txBody>
      </p:sp>
      <p:sp>
        <p:nvSpPr>
          <p:cNvPr id="3" name="Segnaposto contenuto 2"/>
          <p:cNvSpPr>
            <a:spLocks noGrp="1"/>
          </p:cNvSpPr>
          <p:nvPr>
            <p:ph idx="1"/>
          </p:nvPr>
        </p:nvSpPr>
        <p:spPr/>
        <p:txBody>
          <a:bodyPr/>
          <a:lstStyle/>
          <a:p>
            <a:endParaRPr lang="fr-FR" sz="1800" dirty="0">
              <a:cs typeface="Arial" charset="0"/>
            </a:endParaRPr>
          </a:p>
          <a:p>
            <a:r>
              <a:rPr lang="fr-FR" sz="1800" dirty="0">
                <a:cs typeface="Arial" charset="0"/>
              </a:rPr>
              <a:t>Ecrit, imaginé comme soutenu : </a:t>
            </a:r>
            <a:r>
              <a:rPr lang="fr-FR" altLang="ja-JP" sz="1800" i="1" dirty="0">
                <a:cs typeface="Arial" charset="0"/>
              </a:rPr>
              <a:t>parler comme un livre </a:t>
            </a:r>
            <a:r>
              <a:rPr lang="fr-FR" altLang="ja-JP" sz="1800" dirty="0">
                <a:cs typeface="Arial" charset="0"/>
              </a:rPr>
              <a:t>(bien parler)</a:t>
            </a:r>
            <a:endParaRPr lang="fr-FR" sz="1800" dirty="0">
              <a:cs typeface="Arial" charset="0"/>
            </a:endParaRPr>
          </a:p>
          <a:p>
            <a:r>
              <a:rPr lang="fr-FR" sz="1800" dirty="0">
                <a:cs typeface="Arial" charset="0"/>
              </a:rPr>
              <a:t>Oral, imaginé comme relâché :  </a:t>
            </a:r>
            <a:r>
              <a:rPr lang="fr-FR" sz="1800" i="1" dirty="0">
                <a:cs typeface="Arial" charset="0"/>
              </a:rPr>
              <a:t>écrire comme on parle </a:t>
            </a:r>
            <a:r>
              <a:rPr lang="fr-FR" altLang="ja-JP" sz="1800" dirty="0">
                <a:cs typeface="Arial" charset="0"/>
              </a:rPr>
              <a:t>(mal écrire)</a:t>
            </a:r>
          </a:p>
          <a:p>
            <a:endParaRPr lang="fr-FR" sz="1800" dirty="0">
              <a:cs typeface="Arial" charset="0"/>
            </a:endParaRPr>
          </a:p>
        </p:txBody>
      </p:sp>
    </p:spTree>
    <p:extLst>
      <p:ext uri="{BB962C8B-B14F-4D97-AF65-F5344CB8AC3E}">
        <p14:creationId xmlns:p14="http://schemas.microsoft.com/office/powerpoint/2010/main" val="51398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normAutofit/>
          </a:bodyPr>
          <a:lstStyle/>
          <a:p>
            <a:r>
              <a:rPr lang="it-IT" altLang="fr-FR" sz="2800" dirty="0" err="1"/>
              <a:t>Quelles</a:t>
            </a:r>
            <a:r>
              <a:rPr lang="it-IT" altLang="fr-FR" sz="2800" dirty="0"/>
              <a:t> </a:t>
            </a:r>
            <a:r>
              <a:rPr lang="it-IT" altLang="fr-FR" sz="2800" dirty="0" err="1"/>
              <a:t>sont</a:t>
            </a:r>
            <a:r>
              <a:rPr lang="it-IT" altLang="fr-FR" sz="2800" dirty="0"/>
              <a:t> </a:t>
            </a:r>
            <a:r>
              <a:rPr lang="it-IT" altLang="fr-FR" sz="2800" dirty="0" err="1"/>
              <a:t>vos</a:t>
            </a:r>
            <a:r>
              <a:rPr lang="it-IT" altLang="fr-FR" sz="2800" dirty="0"/>
              <a:t> images et </a:t>
            </a:r>
            <a:r>
              <a:rPr lang="it-IT" altLang="fr-FR" sz="2800" dirty="0" err="1"/>
              <a:t>les</a:t>
            </a:r>
            <a:r>
              <a:rPr lang="it-IT" altLang="fr-FR" sz="2800" dirty="0"/>
              <a:t> </a:t>
            </a:r>
            <a:r>
              <a:rPr lang="it-IT" altLang="fr-FR" sz="2800" dirty="0" err="1"/>
              <a:t>lieux</a:t>
            </a:r>
            <a:r>
              <a:rPr lang="it-IT" altLang="fr-FR" sz="2800" dirty="0"/>
              <a:t> </a:t>
            </a:r>
            <a:r>
              <a:rPr lang="it-IT" altLang="fr-FR" sz="2800" dirty="0" err="1"/>
              <a:t>du</a:t>
            </a:r>
            <a:r>
              <a:rPr lang="it-IT" altLang="fr-FR" sz="2800" dirty="0"/>
              <a:t> </a:t>
            </a:r>
            <a:r>
              <a:rPr lang="it-IT" altLang="fr-FR" sz="2800" dirty="0" err="1"/>
              <a:t>silence</a:t>
            </a:r>
            <a:r>
              <a:rPr lang="it-IT" altLang="fr-FR" sz="2800" dirty="0"/>
              <a:t> ?</a:t>
            </a:r>
          </a:p>
        </p:txBody>
      </p:sp>
      <p:sp>
        <p:nvSpPr>
          <p:cNvPr id="31746" name="Content Placeholder 2"/>
          <p:cNvSpPr>
            <a:spLocks noGrp="1"/>
          </p:cNvSpPr>
          <p:nvPr>
            <p:ph idx="1"/>
          </p:nvPr>
        </p:nvSpPr>
        <p:spPr/>
        <p:txBody>
          <a:bodyPr>
            <a:normAutofit/>
          </a:bodyPr>
          <a:lstStyle/>
          <a:p>
            <a:pPr marL="0" indent="0">
              <a:buNone/>
            </a:pPr>
            <a:r>
              <a:rPr lang="fr-CA" sz="2400" dirty="0"/>
              <a:t>Francesca :  la nuit, le cimetière, l’</a:t>
            </a:r>
            <a:r>
              <a:rPr lang="fr-CA" sz="2400" dirty="0" err="1"/>
              <a:t>Eglise</a:t>
            </a:r>
            <a:endParaRPr lang="fr-CA" sz="2400" dirty="0"/>
          </a:p>
          <a:p>
            <a:pPr marL="0" indent="0">
              <a:buNone/>
            </a:pPr>
            <a:r>
              <a:rPr lang="fr-CA" sz="2400" dirty="0"/>
              <a:t>Francesca 2 : endroit solitaire</a:t>
            </a:r>
          </a:p>
          <a:p>
            <a:pPr marL="0" indent="0">
              <a:buNone/>
            </a:pPr>
            <a:r>
              <a:rPr lang="fr-CA" sz="2400" dirty="0"/>
              <a:t>Marina : nuit, bibliothèque, solitude</a:t>
            </a:r>
          </a:p>
          <a:p>
            <a:pPr marL="0" indent="0">
              <a:buNone/>
            </a:pPr>
            <a:r>
              <a:rPr lang="fr-CA" sz="2400" dirty="0"/>
              <a:t>Gianluca : souvenir d’enfance (8 ans) sur le sommet du Mont </a:t>
            </a:r>
            <a:r>
              <a:rPr lang="fr-CA" sz="2400" dirty="0" err="1"/>
              <a:t>Faloria</a:t>
            </a:r>
            <a:r>
              <a:rPr lang="fr-CA" sz="2400" dirty="0"/>
              <a:t>, le matin </a:t>
            </a:r>
            <a:r>
              <a:rPr lang="fr-CA" sz="2400" dirty="0" err="1"/>
              <a:t>tot</a:t>
            </a:r>
            <a:r>
              <a:rPr lang="fr-CA" sz="2400" dirty="0"/>
              <a:t>, bruit du silence</a:t>
            </a:r>
          </a:p>
          <a:p>
            <a:pPr marL="0" indent="0">
              <a:buNone/>
            </a:pPr>
            <a:r>
              <a:rPr lang="fr-CA" sz="2400" dirty="0" err="1"/>
              <a:t>Mariangela</a:t>
            </a:r>
            <a:r>
              <a:rPr lang="fr-CA" sz="2400" dirty="0"/>
              <a:t> : le vide, l’</a:t>
            </a:r>
            <a:r>
              <a:rPr lang="fr-CA" sz="2400" dirty="0" err="1"/>
              <a:t>Eglise</a:t>
            </a:r>
            <a:endParaRPr lang="fr-CA" sz="2400" dirty="0"/>
          </a:p>
          <a:p>
            <a:pPr marL="0" indent="0">
              <a:buNone/>
            </a:pPr>
            <a:endParaRPr lang="fr-CA" altLang="fr-FR" sz="2400" dirty="0"/>
          </a:p>
        </p:txBody>
      </p:sp>
    </p:spTree>
    <p:extLst>
      <p:ext uri="{BB962C8B-B14F-4D97-AF65-F5344CB8AC3E}">
        <p14:creationId xmlns:p14="http://schemas.microsoft.com/office/powerpoint/2010/main" val="1429179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vous aimez ou vous avez peur du silence ?</a:t>
            </a:r>
            <a:br>
              <a:rPr lang="fr-CA" sz="2800" dirty="0"/>
            </a:br>
            <a:r>
              <a:rPr lang="fr-CA" sz="2800" dirty="0"/>
              <a:t>Émotion?</a:t>
            </a:r>
            <a:br>
              <a:rPr lang="fr-CA" sz="2800" dirty="0"/>
            </a:br>
            <a:endParaRPr lang="fr-CA" sz="2800" dirty="0"/>
          </a:p>
        </p:txBody>
      </p:sp>
      <p:sp>
        <p:nvSpPr>
          <p:cNvPr id="3" name="Segnaposto contenuto 2"/>
          <p:cNvSpPr>
            <a:spLocks noGrp="1"/>
          </p:cNvSpPr>
          <p:nvPr>
            <p:ph idx="1"/>
          </p:nvPr>
        </p:nvSpPr>
        <p:spPr/>
        <p:txBody>
          <a:bodyPr>
            <a:normAutofit/>
          </a:bodyPr>
          <a:lstStyle/>
          <a:p>
            <a:pPr marL="0" indent="0">
              <a:buNone/>
            </a:pPr>
            <a:r>
              <a:rPr lang="fr-CA" sz="2400" dirty="0"/>
              <a:t>Francesca : anxiété (dans le silence, impossible étudier); le bruit est rattaché à la vie; apprécier dans la nature et la partage du silence pour se relaxer avec des amis et ou famille</a:t>
            </a:r>
          </a:p>
          <a:p>
            <a:pPr marL="0" indent="0">
              <a:buNone/>
            </a:pPr>
            <a:r>
              <a:rPr lang="fr-CA" sz="2400" dirty="0"/>
              <a:t>Francesca 2 : angoisse</a:t>
            </a:r>
          </a:p>
          <a:p>
            <a:pPr marL="0" indent="0">
              <a:buNone/>
            </a:pPr>
            <a:r>
              <a:rPr lang="fr-CA" sz="2400" dirty="0"/>
              <a:t>Marina : tranquillité</a:t>
            </a:r>
          </a:p>
          <a:p>
            <a:pPr marL="0" indent="0">
              <a:buNone/>
            </a:pPr>
            <a:r>
              <a:rPr lang="fr-CA" sz="2400" dirty="0"/>
              <a:t>Gianluca : tranquillité</a:t>
            </a:r>
          </a:p>
          <a:p>
            <a:pPr marL="0" indent="0">
              <a:buNone/>
            </a:pPr>
            <a:r>
              <a:rPr lang="fr-CA" sz="2400" dirty="0" err="1"/>
              <a:t>Mariangela</a:t>
            </a:r>
            <a:r>
              <a:rPr lang="fr-CA" sz="2400" dirty="0"/>
              <a:t> : anxiété</a:t>
            </a:r>
          </a:p>
        </p:txBody>
      </p:sp>
    </p:spTree>
    <p:extLst>
      <p:ext uri="{BB962C8B-B14F-4D97-AF65-F5344CB8AC3E}">
        <p14:creationId xmlns:p14="http://schemas.microsoft.com/office/powerpoint/2010/main" val="1781948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Comment</a:t>
            </a:r>
            <a:r>
              <a:rPr lang="it-IT" sz="2800" dirty="0"/>
              <a:t> </a:t>
            </a:r>
            <a:r>
              <a:rPr lang="it-IT" sz="2800" dirty="0" err="1"/>
              <a:t>définiriez-vous</a:t>
            </a:r>
            <a:r>
              <a:rPr lang="it-IT" sz="2800" dirty="0"/>
              <a:t> le silence ?</a:t>
            </a:r>
            <a:endParaRPr lang="fr-FR" sz="2800" dirty="0"/>
          </a:p>
        </p:txBody>
      </p:sp>
      <p:sp>
        <p:nvSpPr>
          <p:cNvPr id="3" name="Segnaposto contenuto 2"/>
          <p:cNvSpPr>
            <a:spLocks noGrp="1"/>
          </p:cNvSpPr>
          <p:nvPr>
            <p:ph idx="1"/>
          </p:nvPr>
        </p:nvSpPr>
        <p:spPr/>
        <p:txBody>
          <a:bodyPr>
            <a:normAutofit/>
          </a:bodyPr>
          <a:lstStyle/>
          <a:p>
            <a:r>
              <a:rPr lang="fr-FR" sz="2400" dirty="0"/>
              <a:t>Absence de bruit</a:t>
            </a:r>
          </a:p>
        </p:txBody>
      </p:sp>
    </p:spTree>
    <p:extLst>
      <p:ext uri="{BB962C8B-B14F-4D97-AF65-F5344CB8AC3E}">
        <p14:creationId xmlns:p14="http://schemas.microsoft.com/office/powerpoint/2010/main" val="21892490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it-IT" altLang="fr-FR" sz="2800" dirty="0" err="1"/>
              <a:t>Silences</a:t>
            </a:r>
            <a:r>
              <a:rPr lang="it-IT" altLang="fr-FR" sz="2800" dirty="0"/>
              <a:t/>
            </a:r>
            <a:br>
              <a:rPr lang="it-IT" altLang="fr-FR" sz="2800" dirty="0"/>
            </a:br>
            <a:r>
              <a:rPr lang="it-IT" altLang="fr-FR" sz="2800" dirty="0" err="1"/>
              <a:t>Proverbes</a:t>
            </a:r>
            <a:r>
              <a:rPr lang="it-IT" altLang="fr-FR" sz="2800" dirty="0"/>
              <a:t> et </a:t>
            </a:r>
            <a:r>
              <a:rPr lang="it-IT" altLang="fr-FR" sz="2800" dirty="0" err="1"/>
              <a:t>citations</a:t>
            </a:r>
            <a:endParaRPr lang="it-IT" altLang="fr-FR" sz="2800" dirty="0"/>
          </a:p>
        </p:txBody>
      </p:sp>
      <p:sp>
        <p:nvSpPr>
          <p:cNvPr id="32770" name="Rectangle 3"/>
          <p:cNvSpPr>
            <a:spLocks noGrp="1" noChangeArrowheads="1"/>
          </p:cNvSpPr>
          <p:nvPr>
            <p:ph type="body" idx="1"/>
          </p:nvPr>
        </p:nvSpPr>
        <p:spPr>
          <a:xfrm>
            <a:off x="3090153" y="1605064"/>
            <a:ext cx="5991935" cy="4776686"/>
          </a:xfrm>
        </p:spPr>
        <p:txBody>
          <a:bodyPr>
            <a:normAutofit fontScale="25000" lnSpcReduction="20000"/>
          </a:bodyPr>
          <a:lstStyle/>
          <a:p>
            <a:pPr eaLnBrk="1" hangingPunct="1"/>
            <a:endParaRPr lang="it-IT" altLang="fr-FR" sz="2400" dirty="0"/>
          </a:p>
          <a:p>
            <a:pPr algn="just"/>
            <a:endParaRPr lang="it-IT" altLang="fr-FR" sz="9600" dirty="0"/>
          </a:p>
          <a:p>
            <a:pPr algn="just"/>
            <a:r>
              <a:rPr lang="it-IT" altLang="fr-FR" sz="9600" dirty="0"/>
              <a:t>La parole est </a:t>
            </a:r>
            <a:r>
              <a:rPr lang="it-IT" altLang="fr-FR" sz="9600" dirty="0" err="1"/>
              <a:t>d'argent</a:t>
            </a:r>
            <a:r>
              <a:rPr lang="it-IT" altLang="fr-FR" sz="9600" dirty="0"/>
              <a:t>, le </a:t>
            </a:r>
            <a:r>
              <a:rPr lang="it-IT" altLang="fr-FR" sz="9600" dirty="0" err="1"/>
              <a:t>silence</a:t>
            </a:r>
            <a:r>
              <a:rPr lang="it-IT" altLang="fr-FR" sz="9600" dirty="0"/>
              <a:t> est d'or : </a:t>
            </a:r>
          </a:p>
          <a:p>
            <a:pPr marL="0" indent="0" algn="just">
              <a:buNone/>
            </a:pPr>
            <a:r>
              <a:rPr lang="fr-FR" sz="9600" dirty="0"/>
              <a:t>si la parole est bonne et utile, le silence peut être plus précieux encore.</a:t>
            </a:r>
          </a:p>
          <a:p>
            <a:r>
              <a:rPr lang="fr-FR" sz="6400" dirty="0"/>
              <a:t>© 2022 Dictionnaires Le Robert - Le Petit Robert de la langue française</a:t>
            </a:r>
            <a:endParaRPr lang="it-IT" altLang="fr-FR" sz="6400" dirty="0"/>
          </a:p>
          <a:p>
            <a:pPr marL="0" indent="0">
              <a:buNone/>
            </a:pPr>
            <a:endParaRPr lang="it-IT" altLang="fr-FR" sz="9600" dirty="0"/>
          </a:p>
          <a:p>
            <a:pPr eaLnBrk="1" hangingPunct="1"/>
            <a:r>
              <a:rPr lang="it-IT" altLang="fr-FR" sz="9600" dirty="0"/>
              <a:t>Si le </a:t>
            </a:r>
            <a:r>
              <a:rPr lang="it-IT" altLang="fr-FR" sz="9600" dirty="0" err="1"/>
              <a:t>mot</a:t>
            </a:r>
            <a:r>
              <a:rPr lang="it-IT" altLang="fr-FR" sz="9600" dirty="0"/>
              <a:t> </a:t>
            </a:r>
            <a:r>
              <a:rPr lang="it-IT" altLang="fr-FR" sz="9600" dirty="0" err="1"/>
              <a:t>que</a:t>
            </a:r>
            <a:r>
              <a:rPr lang="it-IT" altLang="fr-FR" sz="9600" dirty="0"/>
              <a:t> tu </a:t>
            </a:r>
            <a:r>
              <a:rPr lang="it-IT" altLang="fr-FR" sz="9600" dirty="0" err="1"/>
              <a:t>vas</a:t>
            </a:r>
            <a:r>
              <a:rPr lang="it-IT" altLang="fr-FR" sz="9600" dirty="0"/>
              <a:t> </a:t>
            </a:r>
            <a:r>
              <a:rPr lang="it-IT" altLang="fr-FR" sz="9600" dirty="0" err="1"/>
              <a:t>prononcer</a:t>
            </a:r>
            <a:r>
              <a:rPr lang="it-IT" altLang="fr-FR" sz="9600" dirty="0"/>
              <a:t> n'est </a:t>
            </a:r>
            <a:r>
              <a:rPr lang="it-IT" altLang="fr-FR" sz="9600" dirty="0" err="1"/>
              <a:t>pas</a:t>
            </a:r>
            <a:r>
              <a:rPr lang="it-IT" altLang="fr-FR" sz="9600" dirty="0"/>
              <a:t> plus </a:t>
            </a:r>
            <a:r>
              <a:rPr lang="it-IT" altLang="fr-FR" sz="9600" dirty="0" err="1"/>
              <a:t>beau</a:t>
            </a:r>
            <a:r>
              <a:rPr lang="it-IT" altLang="fr-FR" sz="9600" dirty="0"/>
              <a:t> </a:t>
            </a:r>
            <a:r>
              <a:rPr lang="it-IT" altLang="fr-FR" sz="9600" dirty="0" err="1"/>
              <a:t>que</a:t>
            </a:r>
            <a:r>
              <a:rPr lang="it-IT" altLang="fr-FR" sz="9600" dirty="0"/>
              <a:t> le </a:t>
            </a:r>
            <a:r>
              <a:rPr lang="it-IT" altLang="fr-FR" sz="9600" dirty="0" err="1"/>
              <a:t>silence</a:t>
            </a:r>
            <a:r>
              <a:rPr lang="it-IT" altLang="fr-FR" sz="9600" dirty="0"/>
              <a:t>, ne le </a:t>
            </a:r>
            <a:r>
              <a:rPr lang="it-IT" altLang="fr-FR" sz="9600" dirty="0" err="1"/>
              <a:t>dis</a:t>
            </a:r>
            <a:r>
              <a:rPr lang="it-IT" altLang="fr-FR" sz="9600" dirty="0"/>
              <a:t> </a:t>
            </a:r>
            <a:r>
              <a:rPr lang="it-IT" altLang="fr-FR" sz="9600" dirty="0" err="1"/>
              <a:t>pas</a:t>
            </a:r>
            <a:r>
              <a:rPr lang="it-IT" altLang="fr-FR" sz="9600" dirty="0"/>
              <a:t>. </a:t>
            </a:r>
            <a:r>
              <a:rPr lang="it-IT" altLang="fr-FR" sz="9600" dirty="0" err="1"/>
              <a:t>Précepte</a:t>
            </a:r>
            <a:r>
              <a:rPr lang="it-IT" altLang="fr-FR" sz="9600" dirty="0"/>
              <a:t> </a:t>
            </a:r>
            <a:r>
              <a:rPr lang="it-IT" altLang="fr-FR" sz="9600" dirty="0" err="1"/>
              <a:t>soufi</a:t>
            </a:r>
            <a:endParaRPr lang="it-IT" altLang="fr-FR" sz="9600" dirty="0"/>
          </a:p>
          <a:p>
            <a:pPr eaLnBrk="1" hangingPunct="1"/>
            <a:endParaRPr lang="it-IT" altLang="fr-FR" sz="9600" dirty="0"/>
          </a:p>
          <a:p>
            <a:r>
              <a:rPr lang="it-IT" altLang="fr-FR" sz="9600" dirty="0"/>
              <a:t>Qui ne </a:t>
            </a:r>
            <a:r>
              <a:rPr lang="it-IT" altLang="fr-FR" sz="9600" dirty="0" err="1"/>
              <a:t>dit</a:t>
            </a:r>
            <a:r>
              <a:rPr lang="it-IT" altLang="fr-FR" sz="9600" dirty="0"/>
              <a:t> </a:t>
            </a:r>
            <a:r>
              <a:rPr lang="it-IT" altLang="fr-FR" sz="9600" dirty="0" err="1"/>
              <a:t>mot</a:t>
            </a:r>
            <a:r>
              <a:rPr lang="it-IT" altLang="fr-FR" sz="9600" dirty="0"/>
              <a:t> </a:t>
            </a:r>
            <a:r>
              <a:rPr lang="it-IT" altLang="fr-FR" sz="9600" dirty="0" err="1"/>
              <a:t>consent</a:t>
            </a:r>
            <a:r>
              <a:rPr lang="it-IT" altLang="fr-FR" sz="9600" dirty="0"/>
              <a:t> : Chi tace acconsente </a:t>
            </a:r>
          </a:p>
          <a:p>
            <a:pPr eaLnBrk="1" hangingPunct="1">
              <a:buFontTx/>
              <a:buNone/>
            </a:pPr>
            <a:endParaRPr lang="it-IT" altLang="fr-FR" sz="9600" dirty="0"/>
          </a:p>
          <a:p>
            <a:pPr eaLnBrk="1" hangingPunct="1"/>
            <a:endParaRPr lang="it-IT" altLang="fr-FR" sz="9600" dirty="0"/>
          </a:p>
          <a:p>
            <a:pPr marL="0" indent="0">
              <a:buNone/>
            </a:pPr>
            <a:r>
              <a:rPr lang="it-IT" altLang="fr-FR" sz="9600" dirty="0"/>
              <a:t> </a:t>
            </a:r>
          </a:p>
        </p:txBody>
      </p:sp>
    </p:spTree>
    <p:extLst>
      <p:ext uri="{BB962C8B-B14F-4D97-AF65-F5344CB8AC3E}">
        <p14:creationId xmlns:p14="http://schemas.microsoft.com/office/powerpoint/2010/main" val="4204991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ltLang="fr-FR" sz="2800" dirty="0" err="1"/>
              <a:t>Silences</a:t>
            </a:r>
            <a:r>
              <a:rPr lang="it-IT" altLang="fr-FR" sz="2800" dirty="0"/>
              <a:t/>
            </a:r>
            <a:br>
              <a:rPr lang="it-IT" altLang="fr-FR" sz="2800" dirty="0"/>
            </a:br>
            <a:r>
              <a:rPr lang="it-IT" altLang="fr-FR" sz="2800" dirty="0" err="1"/>
              <a:t>Proverbes</a:t>
            </a:r>
            <a:r>
              <a:rPr lang="it-IT" altLang="fr-FR" sz="2800" dirty="0"/>
              <a:t> et </a:t>
            </a:r>
            <a:r>
              <a:rPr lang="it-IT" altLang="fr-FR" sz="2800" dirty="0" err="1"/>
              <a:t>citations</a:t>
            </a:r>
            <a:endParaRPr lang="fr-FR" sz="2800" dirty="0"/>
          </a:p>
        </p:txBody>
      </p:sp>
      <p:sp>
        <p:nvSpPr>
          <p:cNvPr id="3" name="Segnaposto contenuto 2"/>
          <p:cNvSpPr>
            <a:spLocks noGrp="1"/>
          </p:cNvSpPr>
          <p:nvPr>
            <p:ph idx="1"/>
          </p:nvPr>
        </p:nvSpPr>
        <p:spPr/>
        <p:txBody>
          <a:bodyPr>
            <a:normAutofit/>
          </a:bodyPr>
          <a:lstStyle/>
          <a:p>
            <a:pPr algn="just"/>
            <a:r>
              <a:rPr lang="it-IT" altLang="fr-FR" sz="2400" dirty="0"/>
              <a:t>Il </a:t>
            </a:r>
            <a:r>
              <a:rPr lang="it-IT" altLang="fr-FR" sz="2400" dirty="0" err="1"/>
              <a:t>faut</a:t>
            </a:r>
            <a:r>
              <a:rPr lang="it-IT" altLang="fr-FR" sz="2400" dirty="0"/>
              <a:t> </a:t>
            </a:r>
            <a:r>
              <a:rPr lang="it-IT" altLang="fr-FR" sz="2400" dirty="0" err="1"/>
              <a:t>deux</a:t>
            </a:r>
            <a:r>
              <a:rPr lang="it-IT" altLang="fr-FR" sz="2400" dirty="0"/>
              <a:t> </a:t>
            </a:r>
            <a:r>
              <a:rPr lang="it-IT" altLang="fr-FR" sz="2400" dirty="0" err="1"/>
              <a:t>ans</a:t>
            </a:r>
            <a:r>
              <a:rPr lang="it-IT" altLang="fr-FR" sz="2400" dirty="0"/>
              <a:t> pour </a:t>
            </a:r>
            <a:r>
              <a:rPr lang="it-IT" altLang="fr-FR" sz="2400" dirty="0" err="1"/>
              <a:t>apprendre</a:t>
            </a:r>
            <a:r>
              <a:rPr lang="it-IT" altLang="fr-FR" sz="2400" dirty="0"/>
              <a:t> à </a:t>
            </a:r>
            <a:r>
              <a:rPr lang="it-IT" altLang="fr-FR" sz="2400" dirty="0" err="1"/>
              <a:t>parler</a:t>
            </a:r>
            <a:r>
              <a:rPr lang="it-IT" altLang="fr-FR" sz="2400" dirty="0"/>
              <a:t>, et </a:t>
            </a:r>
            <a:r>
              <a:rPr lang="it-IT" altLang="fr-FR" sz="2400" dirty="0" err="1"/>
              <a:t>soixante</a:t>
            </a:r>
            <a:r>
              <a:rPr lang="it-IT" altLang="fr-FR" sz="2400" dirty="0"/>
              <a:t> pour </a:t>
            </a:r>
            <a:r>
              <a:rPr lang="it-IT" altLang="fr-FR" sz="2400" dirty="0" err="1"/>
              <a:t>apprendre</a:t>
            </a:r>
            <a:r>
              <a:rPr lang="it-IT" altLang="fr-FR" sz="2400" dirty="0"/>
              <a:t> à se </a:t>
            </a:r>
            <a:r>
              <a:rPr lang="it-IT" altLang="fr-FR" sz="2400" dirty="0" err="1"/>
              <a:t>taire</a:t>
            </a:r>
            <a:endParaRPr lang="it-IT" altLang="fr-FR" sz="2400" dirty="0"/>
          </a:p>
          <a:p>
            <a:endParaRPr lang="it-IT" altLang="fr-FR" sz="2400" dirty="0"/>
          </a:p>
          <a:p>
            <a:pPr algn="just"/>
            <a:r>
              <a:rPr lang="it-IT" altLang="zh-CN" sz="2400" dirty="0">
                <a:ea typeface="SimSun" panose="02010600030101010101" pitchFamily="2" charset="-122"/>
              </a:rPr>
              <a:t>Dire et </a:t>
            </a:r>
            <a:r>
              <a:rPr lang="it-IT" altLang="zh-CN" sz="2400" dirty="0" err="1">
                <a:ea typeface="SimSun" panose="02010600030101010101" pitchFamily="2" charset="-122"/>
              </a:rPr>
              <a:t>parler</a:t>
            </a:r>
            <a:r>
              <a:rPr lang="it-IT" altLang="zh-CN" sz="2400" dirty="0">
                <a:ea typeface="SimSun" panose="02010600030101010101" pitchFamily="2" charset="-122"/>
              </a:rPr>
              <a:t> ne </a:t>
            </a:r>
            <a:r>
              <a:rPr lang="it-IT" altLang="zh-CN" sz="2400" dirty="0" err="1">
                <a:ea typeface="SimSun" panose="02010600030101010101" pitchFamily="2" charset="-122"/>
              </a:rPr>
              <a:t>sont</a:t>
            </a:r>
            <a:r>
              <a:rPr lang="it-IT" altLang="zh-CN" sz="2400" dirty="0">
                <a:ea typeface="SimSun" panose="02010600030101010101" pitchFamily="2" charset="-122"/>
              </a:rPr>
              <a:t> </a:t>
            </a:r>
            <a:r>
              <a:rPr lang="it-IT" altLang="zh-CN" sz="2400" dirty="0" err="1">
                <a:ea typeface="SimSun" panose="02010600030101010101" pitchFamily="2" charset="-122"/>
              </a:rPr>
              <a:t>pas</a:t>
            </a:r>
            <a:r>
              <a:rPr lang="it-IT" altLang="zh-CN" sz="2400" dirty="0">
                <a:ea typeface="SimSun" panose="02010600030101010101" pitchFamily="2" charset="-122"/>
              </a:rPr>
              <a:t> </a:t>
            </a:r>
            <a:r>
              <a:rPr lang="it-IT" altLang="zh-CN" sz="2400" dirty="0" err="1">
                <a:ea typeface="SimSun" panose="02010600030101010101" pitchFamily="2" charset="-122"/>
              </a:rPr>
              <a:t>pareils</a:t>
            </a:r>
            <a:r>
              <a:rPr lang="it-IT" altLang="zh-CN" sz="2400" dirty="0">
                <a:ea typeface="SimSun" panose="02010600030101010101" pitchFamily="2" charset="-122"/>
              </a:rPr>
              <a:t>. </a:t>
            </a:r>
            <a:r>
              <a:rPr lang="it-IT" altLang="zh-CN" sz="2400" dirty="0" err="1">
                <a:ea typeface="SimSun" panose="02010600030101010101" pitchFamily="2" charset="-122"/>
              </a:rPr>
              <a:t>Quelqu'un</a:t>
            </a:r>
            <a:r>
              <a:rPr lang="it-IT" altLang="zh-CN" sz="2400" dirty="0">
                <a:ea typeface="SimSun" panose="02010600030101010101" pitchFamily="2" charset="-122"/>
              </a:rPr>
              <a:t> </a:t>
            </a:r>
            <a:r>
              <a:rPr lang="it-IT" altLang="zh-CN" sz="2400" dirty="0" err="1">
                <a:ea typeface="SimSun" panose="02010600030101010101" pitchFamily="2" charset="-122"/>
              </a:rPr>
              <a:t>peut</a:t>
            </a:r>
            <a:r>
              <a:rPr lang="it-IT" altLang="zh-CN" sz="2400" dirty="0">
                <a:ea typeface="SimSun" panose="02010600030101010101" pitchFamily="2" charset="-122"/>
              </a:rPr>
              <a:t> </a:t>
            </a:r>
            <a:r>
              <a:rPr lang="it-IT" altLang="zh-CN" sz="2400" dirty="0" err="1">
                <a:ea typeface="SimSun" panose="02010600030101010101" pitchFamily="2" charset="-122"/>
              </a:rPr>
              <a:t>parler</a:t>
            </a:r>
            <a:r>
              <a:rPr lang="it-IT" altLang="zh-CN" sz="2400" dirty="0">
                <a:ea typeface="SimSun" panose="02010600030101010101" pitchFamily="2" charset="-122"/>
              </a:rPr>
              <a:t> et </a:t>
            </a:r>
            <a:r>
              <a:rPr lang="it-IT" altLang="zh-CN" sz="2400" dirty="0" err="1">
                <a:ea typeface="SimSun" panose="02010600030101010101" pitchFamily="2" charset="-122"/>
              </a:rPr>
              <a:t>parler</a:t>
            </a:r>
            <a:r>
              <a:rPr lang="it-IT" altLang="zh-CN" sz="2400" dirty="0">
                <a:ea typeface="SimSun" panose="02010600030101010101" pitchFamily="2" charset="-122"/>
              </a:rPr>
              <a:t> sans fin, et cela ne </a:t>
            </a:r>
            <a:r>
              <a:rPr lang="it-IT" altLang="zh-CN" sz="2400" dirty="0" err="1">
                <a:ea typeface="SimSun" panose="02010600030101010101" pitchFamily="2" charset="-122"/>
              </a:rPr>
              <a:t>veut</a:t>
            </a:r>
            <a:r>
              <a:rPr lang="it-IT" altLang="zh-CN" sz="2400" dirty="0">
                <a:ea typeface="SimSun" panose="02010600030101010101" pitchFamily="2" charset="-122"/>
              </a:rPr>
              <a:t> </a:t>
            </a:r>
            <a:r>
              <a:rPr lang="it-IT" altLang="zh-CN" sz="2400" dirty="0" err="1">
                <a:ea typeface="SimSun" panose="02010600030101010101" pitchFamily="2" charset="-122"/>
              </a:rPr>
              <a:t>rien</a:t>
            </a:r>
            <a:r>
              <a:rPr lang="it-IT" altLang="zh-CN" sz="2400" dirty="0">
                <a:ea typeface="SimSun" panose="02010600030101010101" pitchFamily="2" charset="-122"/>
              </a:rPr>
              <a:t> dire. </a:t>
            </a:r>
            <a:r>
              <a:rPr lang="it-IT" altLang="zh-CN" sz="2400" dirty="0" err="1">
                <a:ea typeface="SimSun" panose="02010600030101010101" pitchFamily="2" charset="-122"/>
              </a:rPr>
              <a:t>Au</a:t>
            </a:r>
            <a:r>
              <a:rPr lang="it-IT" altLang="zh-CN" sz="2400" dirty="0">
                <a:ea typeface="SimSun" panose="02010600030101010101" pitchFamily="2" charset="-122"/>
              </a:rPr>
              <a:t> </a:t>
            </a:r>
            <a:r>
              <a:rPr lang="it-IT" altLang="zh-CN" sz="2400" dirty="0" err="1">
                <a:ea typeface="SimSun" panose="02010600030101010101" pitchFamily="2" charset="-122"/>
              </a:rPr>
              <a:t>contraire</a:t>
            </a:r>
            <a:r>
              <a:rPr lang="it-IT" altLang="zh-CN" sz="2400" dirty="0">
                <a:ea typeface="SimSun" panose="02010600030101010101" pitchFamily="2" charset="-122"/>
              </a:rPr>
              <a:t>, voilà </a:t>
            </a:r>
            <a:r>
              <a:rPr lang="it-IT" altLang="zh-CN" sz="2400" dirty="0" err="1">
                <a:ea typeface="SimSun" panose="02010600030101010101" pitchFamily="2" charset="-122"/>
              </a:rPr>
              <a:t>quelqu'un</a:t>
            </a:r>
            <a:r>
              <a:rPr lang="it-IT" altLang="zh-CN" sz="2400" dirty="0">
                <a:ea typeface="SimSun" panose="02010600030101010101" pitchFamily="2" charset="-122"/>
              </a:rPr>
              <a:t> qui </a:t>
            </a:r>
            <a:r>
              <a:rPr lang="it-IT" altLang="zh-CN" sz="2400" dirty="0" err="1">
                <a:ea typeface="SimSun" panose="02010600030101010101" pitchFamily="2" charset="-122"/>
              </a:rPr>
              <a:t>fait</a:t>
            </a:r>
            <a:r>
              <a:rPr lang="it-IT" altLang="zh-CN" sz="2400" dirty="0">
                <a:ea typeface="SimSun" panose="02010600030101010101" pitchFamily="2" charset="-122"/>
              </a:rPr>
              <a:t> </a:t>
            </a:r>
            <a:r>
              <a:rPr lang="it-IT" altLang="zh-CN" sz="2400" dirty="0" err="1">
                <a:ea typeface="SimSun" panose="02010600030101010101" pitchFamily="2" charset="-122"/>
              </a:rPr>
              <a:t>silence</a:t>
            </a:r>
            <a:r>
              <a:rPr lang="it-IT" altLang="zh-CN" sz="2400" dirty="0">
                <a:ea typeface="SimSun" panose="02010600030101010101" pitchFamily="2" charset="-122"/>
              </a:rPr>
              <a:t>, il ne </a:t>
            </a:r>
            <a:r>
              <a:rPr lang="it-IT" altLang="zh-CN" sz="2400" dirty="0" err="1">
                <a:ea typeface="SimSun" panose="02010600030101010101" pitchFamily="2" charset="-122"/>
              </a:rPr>
              <a:t>parle</a:t>
            </a:r>
            <a:r>
              <a:rPr lang="it-IT" altLang="zh-CN" sz="2400" dirty="0">
                <a:ea typeface="SimSun" panose="02010600030101010101" pitchFamily="2" charset="-122"/>
              </a:rPr>
              <a:t> </a:t>
            </a:r>
            <a:r>
              <a:rPr lang="it-IT" altLang="zh-CN" sz="2400" dirty="0" err="1">
                <a:ea typeface="SimSun" panose="02010600030101010101" pitchFamily="2" charset="-122"/>
              </a:rPr>
              <a:t>pas</a:t>
            </a:r>
            <a:r>
              <a:rPr lang="it-IT" altLang="zh-CN" sz="2400" dirty="0">
                <a:ea typeface="SimSun" panose="02010600030101010101" pitchFamily="2" charset="-122"/>
              </a:rPr>
              <a:t>, et ne </a:t>
            </a:r>
            <a:r>
              <a:rPr lang="it-IT" altLang="zh-CN" sz="2400" dirty="0" err="1">
                <a:ea typeface="SimSun" panose="02010600030101010101" pitchFamily="2" charset="-122"/>
              </a:rPr>
              <a:t>parlant</a:t>
            </a:r>
            <a:r>
              <a:rPr lang="it-IT" altLang="zh-CN" sz="2400" dirty="0">
                <a:ea typeface="SimSun" panose="02010600030101010101" pitchFamily="2" charset="-122"/>
              </a:rPr>
              <a:t> </a:t>
            </a:r>
            <a:r>
              <a:rPr lang="it-IT" altLang="zh-CN" sz="2400" dirty="0" err="1">
                <a:ea typeface="SimSun" panose="02010600030101010101" pitchFamily="2" charset="-122"/>
              </a:rPr>
              <a:t>pas</a:t>
            </a:r>
            <a:r>
              <a:rPr lang="it-IT" altLang="zh-CN" sz="2400" dirty="0">
                <a:ea typeface="SimSun" panose="02010600030101010101" pitchFamily="2" charset="-122"/>
              </a:rPr>
              <a:t> il </a:t>
            </a:r>
            <a:r>
              <a:rPr lang="it-IT" altLang="zh-CN" sz="2400" dirty="0" err="1">
                <a:ea typeface="SimSun" panose="02010600030101010101" pitchFamily="2" charset="-122"/>
              </a:rPr>
              <a:t>peut</a:t>
            </a:r>
            <a:r>
              <a:rPr lang="it-IT" altLang="zh-CN" sz="2400" dirty="0">
                <a:ea typeface="SimSun" panose="02010600030101010101" pitchFamily="2" charset="-122"/>
              </a:rPr>
              <a:t> </a:t>
            </a:r>
            <a:r>
              <a:rPr lang="it-IT" altLang="zh-CN" sz="2400" dirty="0" err="1">
                <a:ea typeface="SimSun" panose="02010600030101010101" pitchFamily="2" charset="-122"/>
              </a:rPr>
              <a:t>beaucoup</a:t>
            </a:r>
            <a:r>
              <a:rPr lang="it-IT" altLang="zh-CN" sz="2400" dirty="0">
                <a:ea typeface="SimSun" panose="02010600030101010101" pitchFamily="2" charset="-122"/>
              </a:rPr>
              <a:t> dire. </a:t>
            </a:r>
            <a:r>
              <a:rPr lang="it-IT" altLang="zh-CN" sz="2400" dirty="0" err="1">
                <a:ea typeface="SimSun" panose="02010600030101010101" pitchFamily="2" charset="-122"/>
              </a:rPr>
              <a:t>Heidegger</a:t>
            </a:r>
            <a:r>
              <a:rPr lang="it-IT" altLang="zh-CN" sz="2400" dirty="0">
                <a:ea typeface="SimSun" panose="02010600030101010101" pitchFamily="2" charset="-122"/>
              </a:rPr>
              <a:t> </a:t>
            </a:r>
          </a:p>
          <a:p>
            <a:endParaRPr lang="it-IT" altLang="fr-FR" sz="2400" dirty="0"/>
          </a:p>
          <a:p>
            <a:endParaRPr lang="it-IT" altLang="fr-FR" sz="2400" dirty="0"/>
          </a:p>
          <a:p>
            <a:r>
              <a:rPr lang="it-IT" altLang="fr-FR" sz="2400" dirty="0" err="1"/>
              <a:t>Sileo</a:t>
            </a:r>
            <a:r>
              <a:rPr lang="it-IT" altLang="fr-FR" sz="2400" dirty="0"/>
              <a:t> n'est </a:t>
            </a:r>
            <a:r>
              <a:rPr lang="it-IT" altLang="fr-FR" sz="2400" dirty="0" err="1"/>
              <a:t>pas</a:t>
            </a:r>
            <a:r>
              <a:rPr lang="it-IT" altLang="fr-FR" sz="2400" dirty="0"/>
              <a:t> </a:t>
            </a:r>
            <a:r>
              <a:rPr lang="it-IT" altLang="fr-FR" sz="2400" dirty="0" err="1"/>
              <a:t>taceo</a:t>
            </a:r>
            <a:r>
              <a:rPr lang="it-IT" altLang="fr-FR" sz="2400" dirty="0"/>
              <a:t>. Lacan</a:t>
            </a:r>
          </a:p>
          <a:p>
            <a:endParaRPr lang="it-IT" altLang="fr-FR" sz="2400" dirty="0"/>
          </a:p>
          <a:p>
            <a:endParaRPr lang="fr-FR" sz="2400" dirty="0"/>
          </a:p>
        </p:txBody>
      </p:sp>
    </p:spTree>
    <p:extLst>
      <p:ext uri="{BB962C8B-B14F-4D97-AF65-F5344CB8AC3E}">
        <p14:creationId xmlns:p14="http://schemas.microsoft.com/office/powerpoint/2010/main" val="32870755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ltLang="fr-FR" sz="2800" dirty="0" err="1"/>
              <a:t>Sileo</a:t>
            </a:r>
            <a:r>
              <a:rPr lang="it-IT" altLang="fr-FR" sz="2800" dirty="0"/>
              <a:t> n'est </a:t>
            </a:r>
            <a:r>
              <a:rPr lang="it-IT" altLang="fr-FR" sz="2800" dirty="0" err="1"/>
              <a:t>pas</a:t>
            </a:r>
            <a:r>
              <a:rPr lang="it-IT" altLang="fr-FR" sz="2800" dirty="0"/>
              <a:t> </a:t>
            </a:r>
            <a:r>
              <a:rPr lang="it-IT" altLang="fr-FR" sz="2800" dirty="0" err="1"/>
              <a:t>taceo</a:t>
            </a:r>
            <a:r>
              <a:rPr lang="it-IT" altLang="fr-FR" sz="2800" dirty="0"/>
              <a:t/>
            </a:r>
            <a:br>
              <a:rPr lang="it-IT" altLang="fr-FR" sz="2800" dirty="0"/>
            </a:br>
            <a:endParaRPr lang="fr-FR" sz="2800" dirty="0"/>
          </a:p>
        </p:txBody>
      </p:sp>
      <p:sp>
        <p:nvSpPr>
          <p:cNvPr id="3" name="Segnaposto contenuto 2"/>
          <p:cNvSpPr>
            <a:spLocks noGrp="1"/>
          </p:cNvSpPr>
          <p:nvPr>
            <p:ph idx="1"/>
          </p:nvPr>
        </p:nvSpPr>
        <p:spPr/>
        <p:txBody>
          <a:bodyPr>
            <a:normAutofit fontScale="92500" lnSpcReduction="20000"/>
          </a:bodyPr>
          <a:lstStyle/>
          <a:p>
            <a:pPr algn="just"/>
            <a:r>
              <a:rPr lang="fr-FR" sz="2400" dirty="0" err="1"/>
              <a:t>silere</a:t>
            </a:r>
            <a:r>
              <a:rPr lang="fr-FR" sz="2400" dirty="0"/>
              <a:t> (« </a:t>
            </a:r>
            <a:r>
              <a:rPr lang="fr-FR" sz="2400" dirty="0" err="1"/>
              <a:t>esser</a:t>
            </a:r>
            <a:r>
              <a:rPr lang="fr-FR" sz="2400" dirty="0"/>
              <a:t> </a:t>
            </a:r>
            <a:r>
              <a:rPr lang="fr-FR" sz="2400" dirty="0" err="1"/>
              <a:t>tranquillo</a:t>
            </a:r>
            <a:r>
              <a:rPr lang="fr-FR" sz="2400" dirty="0"/>
              <a:t> ») se rapporterait à un silence absolu, à l’affirmation du silence en soi,</a:t>
            </a:r>
          </a:p>
          <a:p>
            <a:pPr algn="just"/>
            <a:r>
              <a:rPr lang="fr-FR" sz="2400" dirty="0"/>
              <a:t>tandis que </a:t>
            </a:r>
            <a:r>
              <a:rPr lang="fr-FR" sz="2400" dirty="0" err="1"/>
              <a:t>tacere</a:t>
            </a:r>
            <a:r>
              <a:rPr lang="fr-FR" sz="2400" dirty="0"/>
              <a:t> (« non </a:t>
            </a:r>
            <a:r>
              <a:rPr lang="fr-FR" sz="2400" dirty="0" err="1"/>
              <a:t>parlare</a:t>
            </a:r>
            <a:r>
              <a:rPr lang="fr-FR" sz="2400" dirty="0"/>
              <a:t> ») renverrait à un silence relatif, qui est absence de son, notamment de parole.</a:t>
            </a:r>
          </a:p>
          <a:p>
            <a:pPr algn="just"/>
            <a:endParaRPr lang="it-IT" sz="2400" b="1" dirty="0"/>
          </a:p>
          <a:p>
            <a:pPr algn="just"/>
            <a:r>
              <a:rPr lang="it-IT" sz="2400" b="1" dirty="0" err="1"/>
              <a:t>Taire</a:t>
            </a:r>
            <a:r>
              <a:rPr lang="it-IT" sz="2400" b="1" dirty="0"/>
              <a:t> et </a:t>
            </a:r>
            <a:r>
              <a:rPr lang="it-IT" sz="2400" b="1" dirty="0" err="1"/>
              <a:t>silencier</a:t>
            </a:r>
            <a:endParaRPr lang="it-IT" sz="2400" b="1" dirty="0"/>
          </a:p>
          <a:p>
            <a:r>
              <a:rPr lang="it-IT" sz="2400" dirty="0" err="1"/>
              <a:t>Taire</a:t>
            </a:r>
            <a:r>
              <a:rPr lang="it-IT" sz="2400" dirty="0"/>
              <a:t> </a:t>
            </a:r>
            <a:r>
              <a:rPr lang="fr-FR" sz="2400" dirty="0"/>
              <a:t> </a:t>
            </a:r>
          </a:p>
          <a:p>
            <a:r>
              <a:rPr lang="fr-FR" sz="2400" dirty="0"/>
              <a:t>I  se taire verbe pronominal  </a:t>
            </a:r>
          </a:p>
          <a:p>
            <a:r>
              <a:rPr lang="fr-FR" sz="2400" dirty="0"/>
              <a:t>1  Rester sans parler, s'abstenir de parler</a:t>
            </a:r>
          </a:p>
          <a:p>
            <a:r>
              <a:rPr lang="fr-FR" sz="2400" dirty="0"/>
              <a:t> 2  Cesser de parler (ou de crier, de pleurer).</a:t>
            </a:r>
          </a:p>
          <a:p>
            <a:pPr algn="just"/>
            <a:r>
              <a:rPr lang="fr-FR" sz="2400" dirty="0"/>
              <a:t>II  Verbe transitif (</a:t>
            </a:r>
            <a:r>
              <a:rPr lang="fr-FR" sz="2400" cap="all" dirty="0" err="1"/>
              <a:t>xvi</a:t>
            </a:r>
            <a:r>
              <a:rPr lang="fr-FR" sz="2400" baseline="30000" dirty="0" err="1"/>
              <a:t>e</a:t>
            </a:r>
            <a:r>
              <a:rPr lang="fr-FR" sz="2400" dirty="0"/>
              <a:t>) Moins cour. Ne pas dire ; s'abstenir ou refuser d'exprimer. ➙ cacher, celer (cf. </a:t>
            </a:r>
            <a:r>
              <a:rPr lang="fr-FR" sz="2400" i="1" dirty="0"/>
              <a:t>Passer sous silence</a:t>
            </a:r>
            <a:r>
              <a:rPr lang="fr-FR" sz="2400" dirty="0"/>
              <a:t>*). </a:t>
            </a:r>
            <a:r>
              <a:rPr lang="fr-FR" sz="2400" i="1" dirty="0"/>
              <a:t>Taire ses raisons. « Taire la vérité, n'est-ce pas déjà mentir ? » (Péguy). « quelqu'un dont je tairai le nom »</a:t>
            </a:r>
            <a:r>
              <a:rPr lang="fr-FR" sz="2400" dirty="0"/>
              <a:t> (Molière).</a:t>
            </a:r>
          </a:p>
          <a:p>
            <a:pPr algn="just"/>
            <a:endParaRPr lang="it-IT" sz="2400" dirty="0"/>
          </a:p>
          <a:p>
            <a:pPr algn="just"/>
            <a:endParaRPr lang="fr-FR" sz="2400" dirty="0"/>
          </a:p>
        </p:txBody>
      </p:sp>
    </p:spTree>
    <p:extLst>
      <p:ext uri="{BB962C8B-B14F-4D97-AF65-F5344CB8AC3E}">
        <p14:creationId xmlns:p14="http://schemas.microsoft.com/office/powerpoint/2010/main" val="23026389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 </a:t>
            </a:r>
            <a:r>
              <a:rPr lang="fr-FR" sz="2800" dirty="0" err="1"/>
              <a:t>Silencier</a:t>
            </a:r>
            <a:r>
              <a:rPr lang="fr-FR" sz="2800" dirty="0"/>
              <a:t> </a:t>
            </a:r>
          </a:p>
        </p:txBody>
      </p:sp>
      <p:sp>
        <p:nvSpPr>
          <p:cNvPr id="3" name="Segnaposto contenuto 2"/>
          <p:cNvSpPr>
            <a:spLocks noGrp="1"/>
          </p:cNvSpPr>
          <p:nvPr>
            <p:ph idx="1"/>
          </p:nvPr>
        </p:nvSpPr>
        <p:spPr/>
        <p:txBody>
          <a:bodyPr>
            <a:normAutofit/>
          </a:bodyPr>
          <a:lstStyle/>
          <a:p>
            <a:r>
              <a:rPr lang="fr-FR" sz="2400" dirty="0"/>
              <a:t> </a:t>
            </a:r>
            <a:r>
              <a:rPr lang="fr-FR" sz="2400" dirty="0" err="1"/>
              <a:t>Silencier</a:t>
            </a:r>
            <a:r>
              <a:rPr lang="fr-FR" sz="2400" dirty="0"/>
              <a:t> [</a:t>
            </a:r>
            <a:r>
              <a:rPr lang="fr-FR" sz="2400" dirty="0" err="1"/>
              <a:t>silɑ̃sje</a:t>
            </a:r>
            <a:r>
              <a:rPr lang="fr-FR" sz="2400" dirty="0"/>
              <a:t>] verbe transitif  (conjugaison 7) étym. 1801 ◊ de </a:t>
            </a:r>
            <a:r>
              <a:rPr lang="fr-FR" sz="2400" i="1" dirty="0"/>
              <a:t>silence</a:t>
            </a:r>
            <a:endParaRPr lang="fr-FR" sz="2400" dirty="0"/>
          </a:p>
          <a:p>
            <a:r>
              <a:rPr lang="fr-FR" sz="2400" dirty="0"/>
              <a:t>■ Réduire (qqn) au silence. </a:t>
            </a:r>
            <a:r>
              <a:rPr lang="fr-FR" sz="2400" i="1" dirty="0" err="1"/>
              <a:t>Silencier</a:t>
            </a:r>
            <a:r>
              <a:rPr lang="fr-FR" sz="2400" i="1" dirty="0"/>
              <a:t> et </a:t>
            </a:r>
            <a:r>
              <a:rPr lang="fr-FR" sz="2400" i="1" dirty="0" err="1"/>
              <a:t>invisibiliser</a:t>
            </a:r>
            <a:r>
              <a:rPr lang="fr-FR" sz="2400" i="1" dirty="0"/>
              <a:t> les minorités</a:t>
            </a:r>
            <a:r>
              <a:rPr lang="fr-FR" sz="2400" dirty="0"/>
              <a:t>. ◆ Faire taire (qqch.). </a:t>
            </a:r>
            <a:r>
              <a:rPr lang="fr-FR" sz="2400" i="1" dirty="0" err="1"/>
              <a:t>Silencier</a:t>
            </a:r>
            <a:r>
              <a:rPr lang="fr-FR" sz="2400" i="1" dirty="0"/>
              <a:t> nos désirs. </a:t>
            </a:r>
            <a:r>
              <a:rPr lang="fr-FR" sz="2400" dirty="0"/>
              <a:t>▫ N. f. </a:t>
            </a:r>
            <a:r>
              <a:rPr lang="fr-FR" sz="2400" dirty="0" err="1"/>
              <a:t>silenciation</a:t>
            </a:r>
            <a:r>
              <a:rPr lang="fr-FR" sz="2400" dirty="0"/>
              <a:t>.</a:t>
            </a:r>
          </a:p>
          <a:p>
            <a:r>
              <a:rPr lang="fr-FR" sz="2400" dirty="0"/>
              <a:t>© 2022 Dictionnaires Le Robert - Le Petit Robert de la langue française</a:t>
            </a:r>
          </a:p>
          <a:p>
            <a:endParaRPr lang="fr-FR" sz="2400" dirty="0"/>
          </a:p>
          <a:p>
            <a:endParaRPr lang="fr-FR" sz="2400" dirty="0"/>
          </a:p>
        </p:txBody>
      </p:sp>
    </p:spTree>
    <p:extLst>
      <p:ext uri="{BB962C8B-B14F-4D97-AF65-F5344CB8AC3E}">
        <p14:creationId xmlns:p14="http://schemas.microsoft.com/office/powerpoint/2010/main" val="1583228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i="1" dirty="0" err="1"/>
              <a:t>silence</a:t>
            </a:r>
            <a:endParaRPr lang="fr-FR" sz="2800" i="1" dirty="0"/>
          </a:p>
        </p:txBody>
      </p:sp>
      <p:sp>
        <p:nvSpPr>
          <p:cNvPr id="3" name="Segnaposto contenuto 2"/>
          <p:cNvSpPr>
            <a:spLocks noGrp="1"/>
          </p:cNvSpPr>
          <p:nvPr>
            <p:ph idx="1"/>
          </p:nvPr>
        </p:nvSpPr>
        <p:spPr/>
        <p:txBody>
          <a:bodyPr>
            <a:normAutofit/>
          </a:bodyPr>
          <a:lstStyle/>
          <a:p>
            <a:r>
              <a:rPr lang="fr-FR" sz="2400" dirty="0"/>
              <a:t> I   Fait de ne pas se faire entendre</a:t>
            </a:r>
          </a:p>
          <a:p>
            <a:endParaRPr lang="it-IT" sz="2400" dirty="0"/>
          </a:p>
          <a:p>
            <a:r>
              <a:rPr lang="fr-FR" sz="2400" dirty="0"/>
              <a:t>II   Absence de bruit</a:t>
            </a:r>
          </a:p>
          <a:p>
            <a:endParaRPr lang="fr-FR" sz="2400" dirty="0"/>
          </a:p>
          <a:p>
            <a:endParaRPr lang="fr-FR" sz="2400" dirty="0"/>
          </a:p>
        </p:txBody>
      </p:sp>
    </p:spTree>
    <p:extLst>
      <p:ext uri="{BB962C8B-B14F-4D97-AF65-F5344CB8AC3E}">
        <p14:creationId xmlns:p14="http://schemas.microsoft.com/office/powerpoint/2010/main" val="512829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Prochaine étape-clé de la réforme des retraites :</a:t>
            </a:r>
            <a:br>
              <a:rPr lang="fr-FR" sz="2800" dirty="0"/>
            </a:br>
            <a:r>
              <a:rPr lang="fr-FR" sz="2800" dirty="0"/>
              <a:t>commission mixte paritaire </a:t>
            </a:r>
            <a:r>
              <a:rPr lang="it-IT" sz="2800" b="1" dirty="0"/>
              <a:t>ARTICLE 45.</a:t>
            </a:r>
            <a:br>
              <a:rPr lang="it-IT" sz="2800" b="1" dirty="0"/>
            </a:br>
            <a:endParaRPr lang="fr-FR" sz="2800" dirty="0"/>
          </a:p>
        </p:txBody>
      </p:sp>
      <p:sp>
        <p:nvSpPr>
          <p:cNvPr id="3" name="Segnaposto contenuto 2"/>
          <p:cNvSpPr>
            <a:spLocks noGrp="1"/>
          </p:cNvSpPr>
          <p:nvPr>
            <p:ph idx="1"/>
          </p:nvPr>
        </p:nvSpPr>
        <p:spPr/>
        <p:txBody>
          <a:bodyPr>
            <a:normAutofit/>
          </a:bodyPr>
          <a:lstStyle/>
          <a:p>
            <a:pPr algn="just"/>
            <a:r>
              <a:rPr lang="fr-FR" sz="2400" dirty="0"/>
              <a:t>Créée sous la Ve République et régie par l’article 45 de la Constitution, la commission mixte paritaire est réunie pour trancher </a:t>
            </a:r>
            <a:r>
              <a:rPr lang="fr-FR" sz="2400" b="1" dirty="0"/>
              <a:t>un désaccord persistant </a:t>
            </a:r>
            <a:r>
              <a:rPr lang="fr-FR" sz="2400" dirty="0"/>
              <a:t>sur un projet ou une proposition de loi entre les deux chambres. </a:t>
            </a:r>
          </a:p>
          <a:p>
            <a:pPr algn="just"/>
            <a:r>
              <a:rPr lang="fr-FR" sz="2400" dirty="0"/>
              <a:t>la CMP réunira mercredi à huis clos sept députés, sept sénateurs et autant de suppléants, pour tenter d’arracher un consensus sur le texte. </a:t>
            </a:r>
          </a:p>
          <a:p>
            <a:pPr algn="just"/>
            <a:r>
              <a:rPr lang="fr-FR" sz="2400" dirty="0"/>
              <a:t>Pour la délégation sénatoriale, sont désignés quatre représentants de la majorité et trois de l’opposition.</a:t>
            </a:r>
          </a:p>
          <a:p>
            <a:pPr algn="just"/>
            <a:r>
              <a:rPr lang="fr-FR" sz="2400" dirty="0"/>
              <a:t>Pour la délégation de l’Assemblée nationale, sont désignés cinq députés favorables, deux de l’opposition</a:t>
            </a:r>
          </a:p>
          <a:p>
            <a:endParaRPr lang="fr-CA" sz="2400" dirty="0"/>
          </a:p>
        </p:txBody>
      </p:sp>
    </p:spTree>
    <p:extLst>
      <p:ext uri="{BB962C8B-B14F-4D97-AF65-F5344CB8AC3E}">
        <p14:creationId xmlns:p14="http://schemas.microsoft.com/office/powerpoint/2010/main" val="15904653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i="1" dirty="0" err="1"/>
              <a:t>silence</a:t>
            </a:r>
            <a:endParaRPr lang="fr-FR" sz="2800" dirty="0"/>
          </a:p>
        </p:txBody>
      </p:sp>
      <p:sp>
        <p:nvSpPr>
          <p:cNvPr id="3" name="Segnaposto contenuto 2"/>
          <p:cNvSpPr>
            <a:spLocks noGrp="1"/>
          </p:cNvSpPr>
          <p:nvPr>
            <p:ph idx="1"/>
          </p:nvPr>
        </p:nvSpPr>
        <p:spPr/>
        <p:txBody>
          <a:bodyPr>
            <a:normAutofit/>
          </a:bodyPr>
          <a:lstStyle/>
          <a:p>
            <a:r>
              <a:rPr lang="fr-FR" sz="2400" dirty="0"/>
              <a:t> I   Fait de ne pas se faire entendre</a:t>
            </a:r>
          </a:p>
          <a:p>
            <a:endParaRPr lang="fr-FR" sz="2400" dirty="0"/>
          </a:p>
          <a:p>
            <a:pPr algn="just"/>
            <a:r>
              <a:rPr lang="fr-FR" sz="2400" dirty="0"/>
              <a:t> 1  Fait de ne pas parler ; attitude de qqn qui reste sans parler. ➙ mutisme. </a:t>
            </a:r>
            <a:r>
              <a:rPr lang="fr-FR" sz="2400" i="1" dirty="0"/>
              <a:t>« Le silence est un contrat tacite, une clause partagée. Il y a d'un côté celui qui se tait, et de l'autre celui qui ferme ses oreilles » </a:t>
            </a:r>
            <a:r>
              <a:rPr lang="fr-FR" sz="2400" dirty="0"/>
              <a:t>(M. Nimier). </a:t>
            </a:r>
            <a:r>
              <a:rPr lang="fr-FR" sz="2400" i="1" dirty="0"/>
              <a:t>Garder le silence</a:t>
            </a:r>
            <a:r>
              <a:rPr lang="fr-FR" sz="2400" dirty="0"/>
              <a:t> : se taire.</a:t>
            </a:r>
          </a:p>
          <a:p>
            <a:r>
              <a:rPr lang="fr-FR" sz="2400" dirty="0"/>
              <a:t>© 2022 Dictionnaires Le Robert - Le Petit Robert de la langue française</a:t>
            </a:r>
          </a:p>
          <a:p>
            <a:endParaRPr lang="fr-FR" sz="2400" dirty="0"/>
          </a:p>
        </p:txBody>
      </p:sp>
    </p:spTree>
    <p:extLst>
      <p:ext uri="{BB962C8B-B14F-4D97-AF65-F5344CB8AC3E}">
        <p14:creationId xmlns:p14="http://schemas.microsoft.com/office/powerpoint/2010/main" val="12913865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i="1" dirty="0" err="1"/>
              <a:t>silence</a:t>
            </a:r>
            <a:endParaRPr lang="fr-FR" sz="2800" dirty="0"/>
          </a:p>
        </p:txBody>
      </p:sp>
      <p:sp>
        <p:nvSpPr>
          <p:cNvPr id="3" name="Segnaposto contenuto 2"/>
          <p:cNvSpPr>
            <a:spLocks noGrp="1"/>
          </p:cNvSpPr>
          <p:nvPr>
            <p:ph idx="1"/>
          </p:nvPr>
        </p:nvSpPr>
        <p:spPr/>
        <p:txBody>
          <a:bodyPr>
            <a:normAutofit/>
          </a:bodyPr>
          <a:lstStyle/>
          <a:p>
            <a:r>
              <a:rPr lang="fr-FR" sz="2400" dirty="0"/>
              <a:t> I   Fait de ne pas se faire entendre</a:t>
            </a:r>
          </a:p>
          <a:p>
            <a:pPr algn="just"/>
            <a:r>
              <a:rPr lang="fr-FR" sz="2400" dirty="0"/>
              <a:t> 2 </a:t>
            </a:r>
            <a:r>
              <a:rPr lang="fr-FR" sz="2400" b="1" dirty="0"/>
              <a:t> (Abstrait</a:t>
            </a:r>
            <a:r>
              <a:rPr lang="fr-FR" sz="2400" dirty="0"/>
              <a:t>) Le fait de ne pas exprimer son opinion, de ne pas répondre, de ne pas divulguer ce qui est secret ; attitude de qqn qui ne veut ou ne peut s'exprimer. </a:t>
            </a:r>
            <a:r>
              <a:rPr lang="fr-FR" sz="2400" i="1" dirty="0"/>
              <a:t>Passer qqch. sous silence</a:t>
            </a:r>
            <a:r>
              <a:rPr lang="fr-FR" sz="2400" dirty="0"/>
              <a:t>, le taire. </a:t>
            </a:r>
          </a:p>
          <a:p>
            <a:r>
              <a:rPr lang="fr-FR" sz="2400" dirty="0"/>
              <a:t>© 2022 Dictionnaires Le Robert - Le Petit Robert de la langue française</a:t>
            </a:r>
          </a:p>
          <a:p>
            <a:endParaRPr lang="fr-FR" sz="2400" dirty="0"/>
          </a:p>
        </p:txBody>
      </p:sp>
    </p:spTree>
    <p:extLst>
      <p:ext uri="{BB962C8B-B14F-4D97-AF65-F5344CB8AC3E}">
        <p14:creationId xmlns:p14="http://schemas.microsoft.com/office/powerpoint/2010/main" val="3832534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i="1" dirty="0" err="1"/>
              <a:t>silence</a:t>
            </a:r>
            <a:endParaRPr lang="fr-FR" sz="2800" dirty="0"/>
          </a:p>
        </p:txBody>
      </p:sp>
      <p:sp>
        <p:nvSpPr>
          <p:cNvPr id="3" name="Segnaposto contenuto 2"/>
          <p:cNvSpPr>
            <a:spLocks noGrp="1"/>
          </p:cNvSpPr>
          <p:nvPr>
            <p:ph idx="1"/>
          </p:nvPr>
        </p:nvSpPr>
        <p:spPr/>
        <p:txBody>
          <a:bodyPr>
            <a:normAutofit/>
          </a:bodyPr>
          <a:lstStyle/>
          <a:p>
            <a:r>
              <a:rPr lang="fr-FR" sz="2400" dirty="0"/>
              <a:t> II   Absence de bruit</a:t>
            </a:r>
          </a:p>
          <a:p>
            <a:pPr algn="just"/>
            <a:r>
              <a:rPr lang="fr-FR" sz="2400" dirty="0"/>
              <a:t> 1  (fin </a:t>
            </a:r>
            <a:r>
              <a:rPr lang="fr-FR" sz="2400" cap="all" dirty="0" err="1"/>
              <a:t>xiv</a:t>
            </a:r>
            <a:r>
              <a:rPr lang="fr-FR" sz="2400" baseline="30000" dirty="0" err="1"/>
              <a:t>e</a:t>
            </a:r>
            <a:r>
              <a:rPr lang="fr-FR" sz="2400" dirty="0"/>
              <a:t>) Absence de bruit, d'agitation, état d'un lieu où aucun son n'est perceptible. ➙ 1. calme, paix.</a:t>
            </a:r>
          </a:p>
          <a:p>
            <a:pPr algn="just"/>
            <a:r>
              <a:rPr lang="fr-FR" sz="2400" dirty="0"/>
              <a:t> 2  (1751) Interruption du son d'une durée déterminée, indiquée par des signes particuliers dans la notation musicale ; ces signes eux-mêmes (au nombre de sept). ➙ pause, soupir.</a:t>
            </a:r>
          </a:p>
          <a:p>
            <a:r>
              <a:rPr lang="fr-FR" sz="2400" dirty="0"/>
              <a:t>© 2022 Dictionnaires Le Robert - Le Petit Robert de la langue française</a:t>
            </a:r>
          </a:p>
          <a:p>
            <a:endParaRPr lang="fr-FR" sz="2400" dirty="0"/>
          </a:p>
        </p:txBody>
      </p:sp>
    </p:spTree>
    <p:extLst>
      <p:ext uri="{BB962C8B-B14F-4D97-AF65-F5344CB8AC3E}">
        <p14:creationId xmlns:p14="http://schemas.microsoft.com/office/powerpoint/2010/main" val="11603057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silence dans la définition de la paix</a:t>
            </a:r>
          </a:p>
        </p:txBody>
      </p:sp>
      <p:sp>
        <p:nvSpPr>
          <p:cNvPr id="3" name="Segnaposto contenuto 2"/>
          <p:cNvSpPr>
            <a:spLocks noGrp="1"/>
          </p:cNvSpPr>
          <p:nvPr>
            <p:ph idx="1"/>
          </p:nvPr>
        </p:nvSpPr>
        <p:spPr/>
        <p:txBody>
          <a:bodyPr>
            <a:normAutofit/>
          </a:bodyPr>
          <a:lstStyle/>
          <a:p>
            <a:r>
              <a:rPr lang="it-IT" sz="2400" dirty="0"/>
              <a:t> III   Calme, </a:t>
            </a:r>
            <a:r>
              <a:rPr lang="it-IT" sz="2400" dirty="0" err="1"/>
              <a:t>tranquillité</a:t>
            </a:r>
            <a:endParaRPr lang="it-IT" sz="2400" dirty="0"/>
          </a:p>
          <a:p>
            <a:endParaRPr lang="it-IT" sz="2400" dirty="0"/>
          </a:p>
          <a:p>
            <a:r>
              <a:rPr lang="it-IT" sz="2400" dirty="0"/>
              <a:t>◆  </a:t>
            </a:r>
            <a:r>
              <a:rPr lang="it-IT" sz="2400" i="1" dirty="0"/>
              <a:t>en </a:t>
            </a:r>
            <a:r>
              <a:rPr lang="it-IT" sz="2400" i="1" dirty="0" err="1"/>
              <a:t>paix</a:t>
            </a:r>
            <a:r>
              <a:rPr lang="it-IT" sz="2400" dirty="0"/>
              <a:t>. </a:t>
            </a:r>
            <a:r>
              <a:rPr lang="it-IT" sz="2400" i="1" dirty="0" err="1"/>
              <a:t>Laisser</a:t>
            </a:r>
            <a:r>
              <a:rPr lang="it-IT" sz="2400" i="1" dirty="0"/>
              <a:t> </a:t>
            </a:r>
            <a:r>
              <a:rPr lang="it-IT" sz="2400" i="1" dirty="0" err="1"/>
              <a:t>qqn</a:t>
            </a:r>
            <a:r>
              <a:rPr lang="it-IT" sz="2400" i="1" dirty="0"/>
              <a:t> (et par </a:t>
            </a:r>
            <a:r>
              <a:rPr lang="it-IT" sz="2400" i="1" dirty="0" err="1"/>
              <a:t>ext</a:t>
            </a:r>
            <a:r>
              <a:rPr lang="it-IT" sz="2400" i="1" dirty="0"/>
              <a:t>. </a:t>
            </a:r>
            <a:r>
              <a:rPr lang="it-IT" sz="2400" i="1" dirty="0" err="1"/>
              <a:t>qqch</a:t>
            </a:r>
            <a:r>
              <a:rPr lang="it-IT" sz="2400" i="1" dirty="0"/>
              <a:t>.) en </a:t>
            </a:r>
            <a:r>
              <a:rPr lang="it-IT" sz="2400" i="1" dirty="0" err="1"/>
              <a:t>paix</a:t>
            </a:r>
            <a:r>
              <a:rPr lang="it-IT" sz="2400" dirty="0"/>
              <a:t>. </a:t>
            </a:r>
            <a:r>
              <a:rPr lang="it-IT" sz="2400" dirty="0" err="1"/>
              <a:t>Loc</a:t>
            </a:r>
            <a:r>
              <a:rPr lang="it-IT" sz="2400" dirty="0"/>
              <a:t>. </a:t>
            </a:r>
            <a:r>
              <a:rPr lang="it-IT" sz="2400" dirty="0" err="1"/>
              <a:t>prov</a:t>
            </a:r>
            <a:r>
              <a:rPr lang="it-IT" sz="2400" dirty="0"/>
              <a:t>. </a:t>
            </a:r>
            <a:r>
              <a:rPr lang="it-IT" sz="2400" i="1" dirty="0"/>
              <a:t>Il </a:t>
            </a:r>
            <a:r>
              <a:rPr lang="it-IT" sz="2400" i="1" dirty="0" err="1"/>
              <a:t>faut</a:t>
            </a:r>
            <a:r>
              <a:rPr lang="it-IT" sz="2400" i="1" dirty="0"/>
              <a:t> </a:t>
            </a:r>
            <a:r>
              <a:rPr lang="it-IT" sz="2400" i="1" dirty="0" err="1"/>
              <a:t>laisser</a:t>
            </a:r>
            <a:r>
              <a:rPr lang="it-IT" sz="2400" i="1" dirty="0"/>
              <a:t> </a:t>
            </a:r>
            <a:r>
              <a:rPr lang="it-IT" sz="2400" i="1" dirty="0" err="1"/>
              <a:t>les</a:t>
            </a:r>
            <a:r>
              <a:rPr lang="it-IT" sz="2400" i="1" dirty="0"/>
              <a:t> </a:t>
            </a:r>
            <a:r>
              <a:rPr lang="it-IT" sz="2400" i="1" dirty="0" err="1"/>
              <a:t>morts</a:t>
            </a:r>
            <a:r>
              <a:rPr lang="it-IT" sz="2400" i="1" dirty="0"/>
              <a:t> en </a:t>
            </a:r>
            <a:r>
              <a:rPr lang="it-IT" sz="2400" i="1" dirty="0" err="1"/>
              <a:t>paix</a:t>
            </a:r>
            <a:r>
              <a:rPr lang="it-IT" sz="2400" i="1" dirty="0"/>
              <a:t>, </a:t>
            </a:r>
            <a:r>
              <a:rPr lang="it-IT" sz="2400" dirty="0"/>
              <a:t>ne </a:t>
            </a:r>
            <a:r>
              <a:rPr lang="it-IT" sz="2400" dirty="0" err="1"/>
              <a:t>pas</a:t>
            </a:r>
            <a:r>
              <a:rPr lang="it-IT" sz="2400" dirty="0"/>
              <a:t> </a:t>
            </a:r>
            <a:r>
              <a:rPr lang="it-IT" sz="2400" dirty="0" err="1"/>
              <a:t>parler</a:t>
            </a:r>
            <a:r>
              <a:rPr lang="it-IT" sz="2400" dirty="0"/>
              <a:t> d'</a:t>
            </a:r>
            <a:r>
              <a:rPr lang="it-IT" sz="2400" dirty="0" err="1"/>
              <a:t>eux</a:t>
            </a:r>
            <a:r>
              <a:rPr lang="it-IT" sz="2400" dirty="0"/>
              <a:t>.</a:t>
            </a:r>
          </a:p>
          <a:p>
            <a:endParaRPr lang="it-IT" sz="2400" dirty="0"/>
          </a:p>
          <a:p>
            <a:r>
              <a:rPr lang="it-IT" sz="2400" dirty="0"/>
              <a:t>◆ </a:t>
            </a:r>
            <a:r>
              <a:rPr lang="it-IT" sz="2400" dirty="0" err="1"/>
              <a:t>Interj</a:t>
            </a:r>
            <a:r>
              <a:rPr lang="it-IT" sz="2400" dirty="0"/>
              <a:t>. La </a:t>
            </a:r>
            <a:r>
              <a:rPr lang="it-IT" sz="2400" dirty="0" err="1"/>
              <a:t>paix</a:t>
            </a:r>
            <a:r>
              <a:rPr lang="it-IT" sz="2400" dirty="0"/>
              <a:t> ! (</a:t>
            </a:r>
            <a:r>
              <a:rPr lang="it-IT" sz="2400" dirty="0" err="1"/>
              <a:t>sous-entendu</a:t>
            </a:r>
            <a:r>
              <a:rPr lang="it-IT" sz="2400" dirty="0"/>
              <a:t> </a:t>
            </a:r>
            <a:r>
              <a:rPr lang="it-IT" sz="2400" i="1" dirty="0" err="1"/>
              <a:t>Fichez</a:t>
            </a:r>
            <a:r>
              <a:rPr lang="it-IT" sz="2400" i="1" dirty="0"/>
              <a:t>-nous la </a:t>
            </a:r>
            <a:r>
              <a:rPr lang="it-IT" sz="2400" i="1" dirty="0" err="1"/>
              <a:t>paix</a:t>
            </a:r>
            <a:r>
              <a:rPr lang="it-IT" sz="2400" dirty="0"/>
              <a:t>). = </a:t>
            </a:r>
            <a:r>
              <a:rPr lang="it-IT" sz="2400" dirty="0" err="1"/>
              <a:t>laissez</a:t>
            </a:r>
            <a:r>
              <a:rPr lang="it-IT" sz="2400" dirty="0"/>
              <a:t>-nous </a:t>
            </a:r>
            <a:r>
              <a:rPr lang="it-IT" sz="2400" dirty="0" err="1"/>
              <a:t>tranquilles</a:t>
            </a:r>
            <a:endParaRPr lang="it-IT" sz="2400" dirty="0"/>
          </a:p>
          <a:p>
            <a:endParaRPr lang="it-IT" sz="2400" dirty="0"/>
          </a:p>
          <a:p>
            <a:endParaRPr lang="it-IT" sz="2400" dirty="0"/>
          </a:p>
          <a:p>
            <a:r>
              <a:rPr lang="it-IT" sz="2400" dirty="0"/>
              <a:t>© 2021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4077973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droit au silence et le silence en droit : entre droit pénal et droit civil</a:t>
            </a:r>
          </a:p>
        </p:txBody>
      </p:sp>
      <p:sp>
        <p:nvSpPr>
          <p:cNvPr id="3" name="Segnaposto contenuto 2"/>
          <p:cNvSpPr>
            <a:spLocks noGrp="1"/>
          </p:cNvSpPr>
          <p:nvPr>
            <p:ph idx="1"/>
          </p:nvPr>
        </p:nvSpPr>
        <p:spPr/>
        <p:txBody>
          <a:bodyPr>
            <a:normAutofit/>
          </a:bodyPr>
          <a:lstStyle/>
          <a:p>
            <a:endParaRPr lang="fr-FR" sz="2400" dirty="0"/>
          </a:p>
        </p:txBody>
      </p:sp>
    </p:spTree>
    <p:extLst>
      <p:ext uri="{BB962C8B-B14F-4D97-AF65-F5344CB8AC3E}">
        <p14:creationId xmlns:p14="http://schemas.microsoft.com/office/powerpoint/2010/main" val="4238226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droit</a:t>
            </a:r>
            <a:r>
              <a:rPr lang="it-IT" sz="2800" dirty="0"/>
              <a:t> </a:t>
            </a:r>
            <a:r>
              <a:rPr lang="it-IT" sz="2800" dirty="0" err="1"/>
              <a:t>au</a:t>
            </a:r>
            <a:r>
              <a:rPr lang="it-IT" sz="2800" dirty="0"/>
              <a:t> </a:t>
            </a:r>
            <a:r>
              <a:rPr lang="it-IT" sz="2800" dirty="0" err="1"/>
              <a:t>silence</a:t>
            </a:r>
            <a:endParaRPr lang="fr-FR" sz="2800" dirty="0"/>
          </a:p>
        </p:txBody>
      </p:sp>
      <p:sp>
        <p:nvSpPr>
          <p:cNvPr id="3" name="Segnaposto contenuto 2"/>
          <p:cNvSpPr>
            <a:spLocks noGrp="1"/>
          </p:cNvSpPr>
          <p:nvPr>
            <p:ph idx="1"/>
          </p:nvPr>
        </p:nvSpPr>
        <p:spPr/>
        <p:txBody>
          <a:bodyPr>
            <a:normAutofit/>
          </a:bodyPr>
          <a:lstStyle/>
          <a:p>
            <a:r>
              <a:rPr lang="fr-FR" sz="2400" dirty="0"/>
              <a:t>I. Le droit au silence : une garantie pénale au profit du mis en cause. </a:t>
            </a:r>
          </a:p>
          <a:p>
            <a:endParaRPr lang="fr-FR" sz="2400" dirty="0"/>
          </a:p>
          <a:p>
            <a:pPr algn="just"/>
            <a:r>
              <a:rPr lang="fr-FR" sz="2400" dirty="0"/>
              <a:t>Le droit au silence est la prérogative qu’a une personne arrêtée par la police ou </a:t>
            </a:r>
            <a:r>
              <a:rPr lang="fr-FR" sz="2400" b="1" dirty="0"/>
              <a:t>traduite devant un juge </a:t>
            </a:r>
            <a:r>
              <a:rPr lang="fr-FR" sz="2400" dirty="0"/>
              <a:t>de rester silencieuse sans que ce silence ne puisse lui être reproché. Il est aussi nommé droit de se taire ou </a:t>
            </a:r>
            <a:r>
              <a:rPr lang="fr-FR" sz="2400" b="1" dirty="0"/>
              <a:t>droit de ne pas s’auto-incriminer.</a:t>
            </a:r>
          </a:p>
          <a:p>
            <a:pPr algn="just"/>
            <a:endParaRPr lang="fr-FR" sz="2400" dirty="0"/>
          </a:p>
          <a:p>
            <a:pPr algn="just"/>
            <a:r>
              <a:rPr lang="fr-FR" sz="2400" dirty="0"/>
              <a:t>En France, selon l’Article 63-1 du code de procédure pénale, lors des auditions, la personne placée en garde à vue a le droit de répondre aux questions qui lui sont posées ou </a:t>
            </a:r>
            <a:r>
              <a:rPr lang="fr-FR" sz="2400" b="1" dirty="0"/>
              <a:t>de se taire</a:t>
            </a:r>
            <a:r>
              <a:rPr lang="fr-FR" sz="2400" dirty="0"/>
              <a:t>. </a:t>
            </a:r>
          </a:p>
        </p:txBody>
      </p:sp>
    </p:spTree>
    <p:extLst>
      <p:ext uri="{BB962C8B-B14F-4D97-AF65-F5344CB8AC3E}">
        <p14:creationId xmlns:p14="http://schemas.microsoft.com/office/powerpoint/2010/main" val="2008954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Le silence en droit</a:t>
            </a:r>
          </a:p>
        </p:txBody>
      </p:sp>
      <p:sp>
        <p:nvSpPr>
          <p:cNvPr id="3" name="Segnaposto contenuto 2"/>
          <p:cNvSpPr>
            <a:spLocks noGrp="1"/>
          </p:cNvSpPr>
          <p:nvPr>
            <p:ph idx="1"/>
          </p:nvPr>
        </p:nvSpPr>
        <p:spPr/>
        <p:txBody>
          <a:bodyPr>
            <a:normAutofit/>
          </a:bodyPr>
          <a:lstStyle/>
          <a:p>
            <a:r>
              <a:rPr lang="fr-FR" sz="2400" dirty="0"/>
              <a:t>Le silence en droit : un comportement passif porteur d’effets juridiques. </a:t>
            </a:r>
          </a:p>
          <a:p>
            <a:r>
              <a:rPr lang="fr-FR" sz="2400" dirty="0"/>
              <a:t>Le principe légal de l’article 1120 du Code civil est que le silence ne vaut pas acceptation. </a:t>
            </a:r>
            <a:endParaRPr lang="it-IT" sz="2400" dirty="0"/>
          </a:p>
          <a:p>
            <a:pPr algn="just"/>
            <a:r>
              <a:rPr lang="fr-FR" sz="2400" dirty="0"/>
              <a:t>Lors d’une relation contractuelle, le principe de droit civil applicable est celui selon lequel le silence ne vaut pas acceptation de l’offre. En effet, contrairement à l’adage </a:t>
            </a:r>
            <a:r>
              <a:rPr lang="fr-FR" sz="2400" i="1" dirty="0"/>
              <a:t>« qui ne dit mot consent », </a:t>
            </a:r>
            <a:r>
              <a:rPr lang="fr-FR" sz="2400" dirty="0"/>
              <a:t>les juges ont toujours posé le principe selon lequel le silence ne valait pas acceptation. Cela veut donc dire que si le bénéficiaire de l’offre ne répond pas à l’offre qui lui est faite, le contrat ne pourra pas en principe être formé. </a:t>
            </a:r>
          </a:p>
        </p:txBody>
      </p:sp>
    </p:spTree>
    <p:extLst>
      <p:ext uri="{BB962C8B-B14F-4D97-AF65-F5344CB8AC3E}">
        <p14:creationId xmlns:p14="http://schemas.microsoft.com/office/powerpoint/2010/main" val="4193075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Le silence de la loi</a:t>
            </a:r>
            <a:endParaRPr lang="fr-FR" sz="2800" dirty="0"/>
          </a:p>
        </p:txBody>
      </p:sp>
      <p:sp>
        <p:nvSpPr>
          <p:cNvPr id="3" name="Segnaposto contenuto 2"/>
          <p:cNvSpPr>
            <a:spLocks noGrp="1"/>
          </p:cNvSpPr>
          <p:nvPr>
            <p:ph idx="1"/>
          </p:nvPr>
        </p:nvSpPr>
        <p:spPr/>
        <p:txBody>
          <a:bodyPr>
            <a:normAutofit/>
          </a:bodyPr>
          <a:lstStyle/>
          <a:p>
            <a:r>
              <a:rPr lang="fr-FR" sz="2400" dirty="0"/>
              <a:t>▫ Omission, lacune dans un texte juridique. </a:t>
            </a:r>
            <a:r>
              <a:rPr lang="fr-FR" sz="2400" i="1" dirty="0"/>
              <a:t>Le silence de la loi </a:t>
            </a:r>
            <a:r>
              <a:rPr lang="fr-FR" sz="2400" dirty="0"/>
              <a:t>(cf. Vide juridique*).</a:t>
            </a:r>
          </a:p>
          <a:p>
            <a:endParaRPr lang="fr-FR" sz="2400" dirty="0"/>
          </a:p>
          <a:p>
            <a:r>
              <a:rPr lang="fr-FR" sz="2400" dirty="0"/>
              <a:t>▫  Vide juridique : absence de législation sur une situation, un cas. </a:t>
            </a:r>
            <a:r>
              <a:rPr lang="fr-FR" sz="2400" i="1" dirty="0"/>
              <a:t>Vides juridiques et zones grises</a:t>
            </a:r>
            <a:r>
              <a:rPr lang="fr-FR" sz="2400" dirty="0"/>
              <a:t>.</a:t>
            </a:r>
          </a:p>
          <a:p>
            <a:r>
              <a:rPr lang="fr-FR" sz="2400" dirty="0"/>
              <a:t>© 2022 Dictionnaires Le Robert - Le Petit Robert de la langue française</a:t>
            </a:r>
          </a:p>
          <a:p>
            <a:endParaRPr lang="it-IT" sz="2400" dirty="0"/>
          </a:p>
        </p:txBody>
      </p:sp>
    </p:spTree>
    <p:extLst>
      <p:ext uri="{BB962C8B-B14F-4D97-AF65-F5344CB8AC3E}">
        <p14:creationId xmlns:p14="http://schemas.microsoft.com/office/powerpoint/2010/main" val="3261294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2063750" y="0"/>
            <a:ext cx="8229600" cy="1143000"/>
          </a:xfrm>
        </p:spPr>
        <p:txBody>
          <a:bodyPr/>
          <a:lstStyle/>
          <a:p>
            <a:pPr eaLnBrk="1" hangingPunct="1"/>
            <a:r>
              <a:rPr lang="fr-FR" sz="2800">
                <a:latin typeface="Arial" charset="0"/>
                <a:ea typeface="MS PGothic" charset="0"/>
              </a:rPr>
              <a:t>La variation culturelle des silences</a:t>
            </a:r>
          </a:p>
        </p:txBody>
      </p:sp>
      <p:sp>
        <p:nvSpPr>
          <p:cNvPr id="30722" name="Rectangle 3"/>
          <p:cNvSpPr>
            <a:spLocks noGrp="1" noChangeArrowheads="1"/>
          </p:cNvSpPr>
          <p:nvPr>
            <p:ph type="body" idx="1"/>
          </p:nvPr>
        </p:nvSpPr>
        <p:spPr>
          <a:xfrm>
            <a:off x="1703388" y="765176"/>
            <a:ext cx="8229600" cy="4525963"/>
          </a:xfrm>
        </p:spPr>
        <p:txBody>
          <a:bodyPr/>
          <a:lstStyle/>
          <a:p>
            <a:pPr eaLnBrk="1" hangingPunct="1">
              <a:lnSpc>
                <a:spcPct val="80000"/>
              </a:lnSpc>
            </a:pPr>
            <a:endParaRPr lang="it-IT" altLang="zh-CN" sz="1600" dirty="0">
              <a:latin typeface="Arial" charset="0"/>
              <a:ea typeface="SimSun" charset="0"/>
              <a:cs typeface="SimSun" charset="0"/>
            </a:endParaRPr>
          </a:p>
          <a:p>
            <a:pPr eaLnBrk="1" hangingPunct="1">
              <a:lnSpc>
                <a:spcPct val="80000"/>
              </a:lnSpc>
            </a:pPr>
            <a:endParaRPr lang="it-IT" altLang="zh-CN" sz="1600" dirty="0">
              <a:latin typeface="Arial" charset="0"/>
              <a:ea typeface="SimSun" charset="0"/>
              <a:cs typeface="SimSun" charset="0"/>
            </a:endParaRPr>
          </a:p>
          <a:p>
            <a:pPr algn="just" eaLnBrk="1" hangingPunct="1">
              <a:lnSpc>
                <a:spcPct val="80000"/>
              </a:lnSpc>
            </a:pPr>
            <a:r>
              <a:rPr lang="fr-FR" sz="2400" dirty="0">
                <a:latin typeface="Arial" charset="0"/>
                <a:ea typeface="MS PGothic" charset="0"/>
                <a:cs typeface="MS PGothic" charset="0"/>
              </a:rPr>
              <a:t>Même les silences ne sont pas identiques dans des civilisations différentes.</a:t>
            </a:r>
          </a:p>
          <a:p>
            <a:pPr eaLnBrk="1" hangingPunct="1">
              <a:lnSpc>
                <a:spcPct val="80000"/>
              </a:lnSpc>
              <a:buFontTx/>
              <a:buNone/>
            </a:pPr>
            <a:r>
              <a:rPr lang="fr-FR" sz="2000" dirty="0">
                <a:latin typeface="Arial" charset="0"/>
                <a:ea typeface="MS PGothic" charset="0"/>
                <a:cs typeface="MS PGothic" charset="0"/>
              </a:rPr>
              <a:t>J-M. </a:t>
            </a:r>
            <a:r>
              <a:rPr lang="fr-FR" sz="2000" dirty="0" err="1">
                <a:latin typeface="Arial" charset="0"/>
                <a:ea typeface="MS PGothic" charset="0"/>
                <a:cs typeface="MS PGothic" charset="0"/>
              </a:rPr>
              <a:t>Zemb</a:t>
            </a:r>
            <a:r>
              <a:rPr lang="fr-FR" sz="2000" dirty="0">
                <a:latin typeface="Arial" charset="0"/>
                <a:ea typeface="MS PGothic" charset="0"/>
                <a:cs typeface="MS PGothic" charset="0"/>
              </a:rPr>
              <a:t>, “ le traducteur est-il maitre des valences ? ” in </a:t>
            </a:r>
            <a:r>
              <a:rPr lang="fr-FR" sz="2000" i="1" dirty="0">
                <a:latin typeface="Arial" charset="0"/>
                <a:ea typeface="MS PGothic" charset="0"/>
                <a:cs typeface="MS PGothic" charset="0"/>
              </a:rPr>
              <a:t>L’histoire et les théories de la traduction,</a:t>
            </a:r>
            <a:r>
              <a:rPr lang="fr-FR" sz="2000" dirty="0">
                <a:latin typeface="Arial" charset="0"/>
                <a:ea typeface="MS PGothic" charset="0"/>
                <a:cs typeface="MS PGothic" charset="0"/>
              </a:rPr>
              <a:t> Berne/Genève, ASTTI/ETI, 1997.</a:t>
            </a:r>
          </a:p>
          <a:p>
            <a:pPr eaLnBrk="1" hangingPunct="1">
              <a:lnSpc>
                <a:spcPct val="80000"/>
              </a:lnSpc>
              <a:buFontTx/>
              <a:buNone/>
            </a:pPr>
            <a:endParaRPr lang="it-IT" sz="2000" dirty="0">
              <a:latin typeface="Arial" charset="0"/>
              <a:ea typeface="MS PGothic" charset="0"/>
              <a:cs typeface="MS PGothic" charset="0"/>
            </a:endParaRPr>
          </a:p>
          <a:p>
            <a:pPr algn="just" eaLnBrk="1" hangingPunct="1">
              <a:lnSpc>
                <a:spcPct val="80000"/>
              </a:lnSpc>
            </a:pPr>
            <a:r>
              <a:rPr lang="it-IT" sz="2400" b="1" dirty="0" err="1">
                <a:latin typeface="Arial" charset="0"/>
                <a:ea typeface="MS PGothic" charset="0"/>
                <a:cs typeface="MS PGothic" charset="0"/>
              </a:rPr>
              <a:t>Silencité</a:t>
            </a:r>
            <a:r>
              <a:rPr lang="it-IT" sz="2400" dirty="0">
                <a:latin typeface="Arial" charset="0"/>
                <a:ea typeface="MS PGothic" charset="0"/>
                <a:cs typeface="MS PGothic" charset="0"/>
              </a:rPr>
              <a:t> versus </a:t>
            </a:r>
            <a:r>
              <a:rPr lang="it-IT" sz="2400" b="1" dirty="0" err="1">
                <a:latin typeface="Arial" charset="0"/>
                <a:ea typeface="MS PGothic" charset="0"/>
                <a:cs typeface="MS PGothic" charset="0"/>
              </a:rPr>
              <a:t>verbosité</a:t>
            </a:r>
            <a:r>
              <a:rPr lang="it-IT" sz="2400" b="1" dirty="0">
                <a:latin typeface="Arial" charset="0"/>
                <a:ea typeface="MS PGothic" charset="0"/>
                <a:cs typeface="MS PGothic" charset="0"/>
              </a:rPr>
              <a:t> </a:t>
            </a:r>
            <a:r>
              <a:rPr lang="it-IT" sz="2400" dirty="0">
                <a:latin typeface="Arial" charset="0"/>
                <a:ea typeface="MS PGothic" charset="0"/>
                <a:cs typeface="MS PGothic" charset="0"/>
              </a:rPr>
              <a:t>de </a:t>
            </a:r>
            <a:r>
              <a:rPr lang="it-IT" sz="2400" dirty="0" err="1">
                <a:latin typeface="Arial" charset="0"/>
                <a:ea typeface="MS PGothic" charset="0"/>
                <a:cs typeface="MS PGothic" charset="0"/>
              </a:rPr>
              <a:t>certains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peuples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Société</a:t>
            </a:r>
            <a:r>
              <a:rPr lang="it-IT" sz="2400" dirty="0">
                <a:latin typeface="Arial" charset="0"/>
                <a:ea typeface="MS PGothic" charset="0"/>
                <a:cs typeface="MS PGothic" charset="0"/>
              </a:rPr>
              <a:t> à parole dense et </a:t>
            </a:r>
            <a:r>
              <a:rPr lang="it-IT" sz="2400" dirty="0" err="1">
                <a:latin typeface="Arial" charset="0"/>
                <a:ea typeface="MS PGothic" charset="0"/>
                <a:cs typeface="MS PGothic" charset="0"/>
              </a:rPr>
              <a:t>société</a:t>
            </a:r>
            <a:r>
              <a:rPr lang="it-IT" sz="2400" dirty="0">
                <a:latin typeface="Arial" charset="0"/>
                <a:ea typeface="MS PGothic" charset="0"/>
                <a:cs typeface="MS PGothic" charset="0"/>
              </a:rPr>
              <a:t> à parole </a:t>
            </a:r>
            <a:r>
              <a:rPr lang="it-IT" sz="2400" dirty="0" err="1">
                <a:latin typeface="Arial" charset="0"/>
                <a:ea typeface="MS PGothic" charset="0"/>
                <a:cs typeface="MS PGothic" charset="0"/>
              </a:rPr>
              <a:t>clairsemée</a:t>
            </a:r>
            <a:r>
              <a:rPr lang="it-IT" sz="2400" dirty="0">
                <a:latin typeface="Arial" charset="0"/>
                <a:ea typeface="MS PGothic" charset="0"/>
                <a:cs typeface="MS PGothic" charset="0"/>
              </a:rPr>
              <a:t>. </a:t>
            </a:r>
            <a:r>
              <a:rPr lang="it-IT" altLang="zh-CN" sz="2400" dirty="0" err="1">
                <a:latin typeface="Arial" charset="0"/>
                <a:ea typeface="SimSun" charset="0"/>
                <a:cs typeface="SimSun" charset="0"/>
              </a:rPr>
              <a:t>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peuples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faiblement</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communicatifs</a:t>
            </a:r>
            <a:r>
              <a:rPr lang="it-IT" altLang="zh-CN" sz="2400" dirty="0">
                <a:latin typeface="Arial" charset="0"/>
                <a:ea typeface="SimSun" charset="0"/>
                <a:cs typeface="SimSun" charset="0"/>
              </a:rPr>
              <a:t> qui </a:t>
            </a:r>
            <a:r>
              <a:rPr lang="it-IT" altLang="zh-CN" sz="2400" dirty="0" err="1">
                <a:latin typeface="Arial" charset="0"/>
                <a:ea typeface="SimSun" charset="0"/>
                <a:cs typeface="SimSun" charset="0"/>
              </a:rPr>
              <a:t>valorisent</a:t>
            </a:r>
            <a:r>
              <a:rPr lang="it-IT" altLang="zh-CN" sz="2400" dirty="0">
                <a:latin typeface="Arial" charset="0"/>
                <a:ea typeface="SimSun" charset="0"/>
                <a:cs typeface="SimSun" charset="0"/>
              </a:rPr>
              <a:t> le silence </a:t>
            </a:r>
            <a:r>
              <a:rPr lang="it-IT" altLang="zh-CN" sz="2400" dirty="0" err="1">
                <a:latin typeface="Arial" charset="0"/>
                <a:ea typeface="SimSun" charset="0"/>
                <a:cs typeface="SimSun" charset="0"/>
              </a:rPr>
              <a:t>comme</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Japonais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ou</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Finlandais</a:t>
            </a:r>
            <a:r>
              <a:rPr lang="it-IT" altLang="zh-CN" sz="2400" dirty="0">
                <a:latin typeface="Arial" charset="0"/>
                <a:ea typeface="SimSun" charset="0"/>
                <a:cs typeface="SimSun" charset="0"/>
              </a:rPr>
              <a:t> et </a:t>
            </a:r>
            <a:r>
              <a:rPr lang="it-IT" altLang="zh-CN" sz="2400" dirty="0" err="1">
                <a:latin typeface="Arial" charset="0"/>
                <a:ea typeface="SimSun" charset="0"/>
                <a:cs typeface="SimSun" charset="0"/>
              </a:rPr>
              <a:t>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peuples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volubiles</a:t>
            </a:r>
            <a:r>
              <a:rPr lang="it-IT" altLang="zh-CN" sz="2400" dirty="0">
                <a:latin typeface="Arial" charset="0"/>
                <a:ea typeface="SimSun" charset="0"/>
                <a:cs typeface="SimSun" charset="0"/>
              </a:rPr>
              <a:t> qui </a:t>
            </a:r>
            <a:r>
              <a:rPr lang="it-IT" altLang="zh-CN" sz="2400" dirty="0" err="1">
                <a:latin typeface="Arial" charset="0"/>
                <a:ea typeface="SimSun" charset="0"/>
                <a:cs typeface="SimSun" charset="0"/>
              </a:rPr>
              <a:t>remplissent</a:t>
            </a:r>
            <a:r>
              <a:rPr lang="it-IT" altLang="zh-CN" sz="2400" dirty="0">
                <a:latin typeface="Arial" charset="0"/>
                <a:ea typeface="SimSun" charset="0"/>
                <a:cs typeface="SimSun" charset="0"/>
              </a:rPr>
              <a:t> de </a:t>
            </a:r>
            <a:r>
              <a:rPr lang="it-IT" altLang="zh-CN" sz="2400" dirty="0" err="1">
                <a:latin typeface="Arial" charset="0"/>
                <a:ea typeface="SimSun" charset="0"/>
                <a:cs typeface="SimSun" charset="0"/>
              </a:rPr>
              <a:t>paroles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leurs</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rencontres</a:t>
            </a:r>
            <a:r>
              <a:rPr lang="it-IT" altLang="zh-CN" sz="2400" dirty="0">
                <a:latin typeface="Arial" charset="0"/>
                <a:ea typeface="SimSun" charset="0"/>
                <a:cs typeface="SimSun" charset="0"/>
              </a:rPr>
              <a:t>, car le silence </a:t>
            </a:r>
            <a:r>
              <a:rPr lang="it-IT" altLang="zh-CN" sz="2400" dirty="0" err="1">
                <a:latin typeface="Arial" charset="0"/>
                <a:ea typeface="SimSun" charset="0"/>
                <a:cs typeface="SimSun" charset="0"/>
              </a:rPr>
              <a:t>pourrait</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être</a:t>
            </a:r>
            <a:r>
              <a:rPr lang="it-IT" altLang="zh-CN" sz="2400" dirty="0">
                <a:latin typeface="Arial" charset="0"/>
                <a:ea typeface="SimSun" charset="0"/>
                <a:cs typeface="SimSun" charset="0"/>
              </a:rPr>
              <a:t> </a:t>
            </a:r>
            <a:r>
              <a:rPr lang="it-IT" altLang="zh-CN" sz="2400" dirty="0" err="1">
                <a:latin typeface="Arial" charset="0"/>
                <a:ea typeface="SimSun" charset="0"/>
                <a:cs typeface="SimSun" charset="0"/>
              </a:rPr>
              <a:t>perçu</a:t>
            </a:r>
            <a:r>
              <a:rPr lang="it-IT" altLang="zh-CN" sz="2400" dirty="0">
                <a:latin typeface="Arial" charset="0"/>
                <a:ea typeface="SimSun" charset="0"/>
                <a:cs typeface="SimSun" charset="0"/>
              </a:rPr>
              <a:t> </a:t>
            </a:r>
            <a:r>
              <a:rPr lang="it-IT" altLang="zh-CN" sz="2400" b="1" dirty="0" err="1">
                <a:latin typeface="Arial" charset="0"/>
                <a:ea typeface="SimSun" charset="0"/>
                <a:cs typeface="SimSun" charset="0"/>
              </a:rPr>
              <a:t>comme</a:t>
            </a:r>
            <a:r>
              <a:rPr lang="it-IT" altLang="zh-CN" sz="2400" b="1" dirty="0">
                <a:latin typeface="Arial" charset="0"/>
                <a:ea typeface="SimSun" charset="0"/>
                <a:cs typeface="SimSun" charset="0"/>
              </a:rPr>
              <a:t> une </a:t>
            </a:r>
            <a:r>
              <a:rPr lang="it-IT" altLang="zh-CN" sz="2400" b="1" dirty="0" err="1">
                <a:latin typeface="Arial" charset="0"/>
                <a:ea typeface="SimSun" charset="0"/>
                <a:cs typeface="SimSun" charset="0"/>
              </a:rPr>
              <a:t>menace</a:t>
            </a:r>
            <a:r>
              <a:rPr lang="it-IT" altLang="zh-CN" sz="2400" b="1" dirty="0">
                <a:latin typeface="Arial" charset="0"/>
                <a:ea typeface="SimSun" charset="0"/>
                <a:cs typeface="SimSun" charset="0"/>
              </a:rPr>
              <a:t>. </a:t>
            </a:r>
          </a:p>
          <a:p>
            <a:pPr algn="just" eaLnBrk="1" hangingPunct="1">
              <a:lnSpc>
                <a:spcPct val="80000"/>
              </a:lnSpc>
            </a:pPr>
            <a:endParaRPr lang="it-IT" altLang="zh-CN" sz="2400" dirty="0">
              <a:latin typeface="Arial" charset="0"/>
              <a:ea typeface="SimSun" charset="0"/>
              <a:cs typeface="SimSun" charset="0"/>
            </a:endParaRPr>
          </a:p>
          <a:p>
            <a:pPr eaLnBrk="1" hangingPunct="1">
              <a:lnSpc>
                <a:spcPct val="80000"/>
              </a:lnSpc>
            </a:pP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4708169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fr-FR" sz="2800">
                <a:latin typeface="Arial" charset="0"/>
                <a:ea typeface="MS PGothic" charset="0"/>
              </a:rPr>
              <a:t>La variation culturelle des silences</a:t>
            </a:r>
          </a:p>
        </p:txBody>
      </p:sp>
      <p:sp>
        <p:nvSpPr>
          <p:cNvPr id="32770" name="Content Placeholder 2"/>
          <p:cNvSpPr>
            <a:spLocks noGrp="1"/>
          </p:cNvSpPr>
          <p:nvPr>
            <p:ph idx="1"/>
          </p:nvPr>
        </p:nvSpPr>
        <p:spPr/>
        <p:txBody>
          <a:bodyPr/>
          <a:lstStyle/>
          <a:p>
            <a:pPr algn="just"/>
            <a:r>
              <a:rPr lang="it-IT" sz="2400" dirty="0" err="1">
                <a:latin typeface="Arial" charset="0"/>
                <a:ea typeface="MS PGothic" charset="0"/>
                <a:cs typeface="MS PGothic" charset="0"/>
              </a:rPr>
              <a:t>Ou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encore</a:t>
            </a:r>
            <a:r>
              <a:rPr lang="it-IT" sz="2400" dirty="0">
                <a:latin typeface="Arial" charset="0"/>
                <a:ea typeface="MS PGothic" charset="0"/>
                <a:cs typeface="MS PGothic" charset="0"/>
              </a:rPr>
              <a:t> le </a:t>
            </a:r>
            <a:r>
              <a:rPr lang="it-IT" sz="2400" dirty="0" err="1">
                <a:latin typeface="Arial" charset="0"/>
                <a:ea typeface="MS PGothic" charset="0"/>
                <a:cs typeface="MS PGothic" charset="0"/>
              </a:rPr>
              <a:t>silence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Apaches</a:t>
            </a:r>
            <a:r>
              <a:rPr lang="it-IT" sz="2400" dirty="0">
                <a:latin typeface="Arial" charset="0"/>
                <a:ea typeface="MS PGothic" charset="0"/>
                <a:cs typeface="MS PGothic" charset="0"/>
              </a:rPr>
              <a:t> de l'</a:t>
            </a:r>
            <a:r>
              <a:rPr lang="it-IT" sz="2400" dirty="0" err="1">
                <a:latin typeface="Arial" charset="0"/>
                <a:ea typeface="MS PGothic" charset="0"/>
                <a:cs typeface="MS PGothic" charset="0"/>
              </a:rPr>
              <a:t>Ouest</a:t>
            </a:r>
            <a:r>
              <a:rPr lang="it-IT" sz="2400" dirty="0">
                <a:latin typeface="Arial" charset="0"/>
                <a:ea typeface="MS PGothic" charset="0"/>
                <a:cs typeface="MS PGothic" charset="0"/>
              </a:rPr>
              <a:t> est </a:t>
            </a:r>
            <a:r>
              <a:rPr lang="it-IT" sz="2400" dirty="0" err="1">
                <a:latin typeface="Arial" charset="0"/>
                <a:ea typeface="MS PGothic" charset="0"/>
                <a:cs typeface="MS PGothic" charset="0"/>
              </a:rPr>
              <a:t>interprétée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une </a:t>
            </a:r>
            <a:r>
              <a:rPr lang="it-IT" sz="2400" dirty="0" err="1">
                <a:latin typeface="Arial" charset="0"/>
                <a:ea typeface="MS PGothic" charset="0"/>
                <a:cs typeface="MS PGothic" charset="0"/>
              </a:rPr>
              <a:t>réponse</a:t>
            </a:r>
            <a:r>
              <a:rPr lang="it-IT" sz="2400" dirty="0">
                <a:latin typeface="Arial" charset="0"/>
                <a:ea typeface="MS PGothic" charset="0"/>
                <a:cs typeface="MS PGothic" charset="0"/>
              </a:rPr>
              <a:t> à l'</a:t>
            </a:r>
            <a:r>
              <a:rPr lang="it-IT" sz="2400" dirty="0" err="1">
                <a:latin typeface="Arial" charset="0"/>
                <a:ea typeface="MS PGothic" charset="0"/>
                <a:cs typeface="MS PGothic" charset="0"/>
              </a:rPr>
              <a:t>incertitude</a:t>
            </a:r>
            <a:r>
              <a:rPr lang="it-IT" sz="2400" dirty="0">
                <a:latin typeface="Arial" charset="0"/>
                <a:ea typeface="MS PGothic" charset="0"/>
                <a:cs typeface="MS PGothic" charset="0"/>
              </a:rPr>
              <a:t> et l'</a:t>
            </a:r>
            <a:r>
              <a:rPr lang="it-IT" sz="2400" dirty="0" err="1">
                <a:latin typeface="Arial" charset="0"/>
                <a:ea typeface="MS PGothic" charset="0"/>
                <a:cs typeface="MS PGothic" charset="0"/>
              </a:rPr>
              <a:t>imprévisibilité</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qu'ils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peuvent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ressentir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dans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certaines</a:t>
            </a:r>
            <a:r>
              <a:rPr lang="it-IT" sz="2400" dirty="0">
                <a:latin typeface="Arial" charset="0"/>
                <a:ea typeface="MS PGothic" charset="0"/>
                <a:cs typeface="MS PGothic" charset="0"/>
              </a:rPr>
              <a:t> relations </a:t>
            </a:r>
            <a:r>
              <a:rPr lang="it-IT" sz="2400" dirty="0" err="1">
                <a:latin typeface="Arial" charset="0"/>
                <a:ea typeface="MS PGothic" charset="0"/>
                <a:cs typeface="MS PGothic" charset="0"/>
              </a:rPr>
              <a:t>sociales</a:t>
            </a:r>
            <a:r>
              <a:rPr lang="it-IT" sz="2400" dirty="0">
                <a:latin typeface="Arial" charset="0"/>
                <a:ea typeface="MS PGothic" charset="0"/>
                <a:cs typeface="MS PGothic" charset="0"/>
              </a:rPr>
              <a:t>. </a:t>
            </a:r>
          </a:p>
          <a:p>
            <a:pPr algn="just"/>
            <a:r>
              <a:rPr lang="it-IT" sz="2400" dirty="0" err="1">
                <a:latin typeface="Arial" charset="0"/>
                <a:ea typeface="MS PGothic" charset="0"/>
                <a:cs typeface="MS PGothic" charset="0"/>
              </a:rPr>
              <a:t>Dans</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rituel</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salutation</a:t>
            </a:r>
            <a:r>
              <a:rPr lang="it-IT" sz="2400" dirty="0">
                <a:latin typeface="Arial" charset="0"/>
                <a:ea typeface="MS PGothic" charset="0"/>
                <a:cs typeface="MS PGothic" charset="0"/>
              </a:rPr>
              <a:t> en </a:t>
            </a:r>
            <a:r>
              <a:rPr lang="it-IT" sz="2400" dirty="0" err="1">
                <a:latin typeface="Arial" charset="0"/>
                <a:ea typeface="MS PGothic" charset="0"/>
                <a:cs typeface="MS PGothic" charset="0"/>
              </a:rPr>
              <a:t>godié</a:t>
            </a:r>
            <a:r>
              <a:rPr lang="it-IT" sz="2400" dirty="0">
                <a:latin typeface="Arial" charset="0"/>
                <a:ea typeface="MS PGothic" charset="0"/>
                <a:cs typeface="MS PGothic" charset="0"/>
              </a:rPr>
              <a:t>, à l'</a:t>
            </a:r>
            <a:r>
              <a:rPr lang="it-IT" sz="2400" dirty="0" err="1">
                <a:latin typeface="Arial" charset="0"/>
                <a:ea typeface="MS PGothic" charset="0"/>
                <a:cs typeface="MS PGothic" charset="0"/>
              </a:rPr>
              <a:t>invitation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doyen</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prendre</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siège</a:t>
            </a:r>
            <a:r>
              <a:rPr lang="it-IT" sz="2400" dirty="0">
                <a:latin typeface="Arial" charset="0"/>
                <a:ea typeface="MS PGothic" charset="0"/>
                <a:cs typeface="MS PGothic" charset="0"/>
              </a:rPr>
              <a:t>, le </a:t>
            </a:r>
            <a:r>
              <a:rPr lang="it-IT" sz="2400" dirty="0" err="1">
                <a:latin typeface="Arial" charset="0"/>
                <a:ea typeface="MS PGothic" charset="0"/>
                <a:cs typeface="MS PGothic" charset="0"/>
              </a:rPr>
              <a:t>silence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visiteur</a:t>
            </a:r>
            <a:r>
              <a:rPr lang="it-IT" sz="2400" dirty="0">
                <a:latin typeface="Arial" charset="0"/>
                <a:ea typeface="MS PGothic" charset="0"/>
                <a:cs typeface="MS PGothic" charset="0"/>
              </a:rPr>
              <a:t> est </a:t>
            </a:r>
            <a:r>
              <a:rPr lang="it-IT" sz="2400" dirty="0" err="1">
                <a:latin typeface="Arial" charset="0"/>
                <a:ea typeface="MS PGothic" charset="0"/>
                <a:cs typeface="MS PGothic" charset="0"/>
              </a:rPr>
              <a:t>interprété</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consentement</a:t>
            </a:r>
            <a:r>
              <a:rPr lang="it-IT" sz="2400" dirty="0">
                <a:latin typeface="Arial" charset="0"/>
                <a:ea typeface="MS PGothic" charset="0"/>
                <a:cs typeface="MS PGothic" charset="0"/>
              </a:rPr>
              <a:t>. </a:t>
            </a:r>
          </a:p>
          <a:p>
            <a:pPr algn="just"/>
            <a:endParaRPr lang="fr-FR" sz="2400" dirty="0">
              <a:latin typeface="Arial" charset="0"/>
              <a:ea typeface="MS PGothic" charset="0"/>
              <a:cs typeface="MS PGothic" charset="0"/>
            </a:endParaRPr>
          </a:p>
        </p:txBody>
      </p:sp>
    </p:spTree>
    <p:extLst>
      <p:ext uri="{BB962C8B-B14F-4D97-AF65-F5344CB8AC3E}">
        <p14:creationId xmlns:p14="http://schemas.microsoft.com/office/powerpoint/2010/main" val="4114117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45.</a:t>
            </a:r>
            <a:br>
              <a:rPr lang="it-IT" sz="2800" b="1" dirty="0"/>
            </a:br>
            <a:endParaRPr lang="fr-CA" sz="2800" dirty="0"/>
          </a:p>
        </p:txBody>
      </p:sp>
      <p:sp>
        <p:nvSpPr>
          <p:cNvPr id="3" name="Segnaposto contenuto 2"/>
          <p:cNvSpPr>
            <a:spLocks noGrp="1"/>
          </p:cNvSpPr>
          <p:nvPr>
            <p:ph idx="1"/>
          </p:nvPr>
        </p:nvSpPr>
        <p:spPr/>
        <p:txBody>
          <a:bodyPr>
            <a:normAutofit fontScale="92500"/>
          </a:bodyPr>
          <a:lstStyle/>
          <a:p>
            <a:r>
              <a:rPr lang="it-IT" sz="2400" b="1" dirty="0"/>
              <a:t>ARTICLE 45.</a:t>
            </a:r>
          </a:p>
          <a:p>
            <a:pPr algn="just"/>
            <a:r>
              <a:rPr lang="fr-FR" sz="2400" dirty="0"/>
              <a:t>Tout projet ou proposition de loi est examiné successivement dans les deux assemblées du Parlement en vue de l'adoption </a:t>
            </a:r>
            <a:r>
              <a:rPr lang="fr-FR" sz="2400" b="1" dirty="0"/>
              <a:t>d'un texte identique.</a:t>
            </a:r>
            <a:r>
              <a:rPr lang="fr-FR" sz="2400" dirty="0"/>
              <a:t> Sans préjudice de l'application des articles 40 et 41, tout amendement est recevable en première lecture dès lors qu'il présente un lien, même indirect, avec le texte déposé ou transmis.</a:t>
            </a:r>
          </a:p>
          <a:p>
            <a:pPr algn="just"/>
            <a:r>
              <a:rPr lang="fr-FR" sz="2400" dirty="0"/>
              <a:t>Lorsque, par suite </a:t>
            </a:r>
            <a:r>
              <a:rPr lang="fr-FR" sz="2400" b="1" dirty="0"/>
              <a:t>d'un désaccord </a:t>
            </a:r>
            <a:r>
              <a:rPr lang="fr-FR" sz="2400" dirty="0"/>
              <a:t>entre les deux assemblées, un projet ou une proposition de loi n'a pu être adopté après deux lectures par chaque assemblée ou, si le Gouvernement a décidé d'engager la procédure accélérée sans que les Conférences des présidents s'y soient conjointement opposées, après une seule lecture par chacune d'entre elles, le Premier ministre ou, pour une proposition de loi, les présidents des deux assemblées agissant conjointement, ont la faculté de provoquer la réunion d'une commission mixte paritaire chargée de </a:t>
            </a:r>
            <a:r>
              <a:rPr lang="fr-FR" sz="2400" b="1" dirty="0"/>
              <a:t>proposer un texte sur les dispositions restant en discussion.</a:t>
            </a:r>
          </a:p>
          <a:p>
            <a:endParaRPr lang="fr-CA" sz="2400" dirty="0"/>
          </a:p>
        </p:txBody>
      </p:sp>
    </p:spTree>
    <p:extLst>
      <p:ext uri="{BB962C8B-B14F-4D97-AF65-F5344CB8AC3E}">
        <p14:creationId xmlns:p14="http://schemas.microsoft.com/office/powerpoint/2010/main" val="8098469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3018235" y="857250"/>
            <a:ext cx="6172200" cy="857250"/>
          </a:xfrm>
        </p:spPr>
        <p:txBody>
          <a:bodyPr>
            <a:noAutofit/>
          </a:bodyPr>
          <a:lstStyle/>
          <a:p>
            <a:pPr eaLnBrk="1" hangingPunct="1"/>
            <a:r>
              <a:rPr lang="it-IT" altLang="fr-FR" sz="2800" dirty="0"/>
              <a:t>Une </a:t>
            </a:r>
            <a:r>
              <a:rPr lang="it-IT" altLang="fr-FR" sz="2800" dirty="0" err="1"/>
              <a:t>composante</a:t>
            </a:r>
            <a:r>
              <a:rPr lang="it-IT" altLang="fr-FR" sz="2800" dirty="0"/>
              <a:t> </a:t>
            </a:r>
            <a:r>
              <a:rPr lang="it-IT" altLang="fr-FR" sz="2800" dirty="0" err="1"/>
              <a:t>dans</a:t>
            </a:r>
            <a:r>
              <a:rPr lang="it-IT" altLang="fr-FR" sz="2800" dirty="0"/>
              <a:t> </a:t>
            </a:r>
            <a:r>
              <a:rPr lang="it-IT" altLang="fr-FR" sz="2800" dirty="0" err="1"/>
              <a:t>les</a:t>
            </a:r>
            <a:r>
              <a:rPr lang="it-IT" altLang="fr-FR" sz="2800" dirty="0"/>
              <a:t> </a:t>
            </a:r>
            <a:r>
              <a:rPr lang="it-IT" altLang="fr-FR" sz="2800" dirty="0" err="1"/>
              <a:t>interactions</a:t>
            </a:r>
            <a:endParaRPr lang="it-IT" altLang="fr-FR" sz="2800" dirty="0"/>
          </a:p>
        </p:txBody>
      </p:sp>
      <p:sp>
        <p:nvSpPr>
          <p:cNvPr id="28674" name="Rectangle 3"/>
          <p:cNvSpPr>
            <a:spLocks noGrp="1" noChangeArrowheads="1"/>
          </p:cNvSpPr>
          <p:nvPr>
            <p:ph type="body" idx="1"/>
          </p:nvPr>
        </p:nvSpPr>
        <p:spPr/>
        <p:txBody>
          <a:bodyPr/>
          <a:lstStyle/>
          <a:p>
            <a:pPr eaLnBrk="1" hangingPunct="1">
              <a:lnSpc>
                <a:spcPct val="80000"/>
              </a:lnSpc>
              <a:buFontTx/>
              <a:buNone/>
            </a:pPr>
            <a:endParaRPr lang="fr-FR" altLang="fr-FR" sz="1800" dirty="0"/>
          </a:p>
          <a:p>
            <a:pPr algn="just" eaLnBrk="1" hangingPunct="1">
              <a:lnSpc>
                <a:spcPct val="80000"/>
              </a:lnSpc>
            </a:pPr>
            <a:endParaRPr lang="fr-FR" altLang="fr-FR" sz="2400" dirty="0"/>
          </a:p>
          <a:p>
            <a:pPr algn="just" eaLnBrk="1" hangingPunct="1">
              <a:lnSpc>
                <a:spcPct val="80000"/>
              </a:lnSpc>
            </a:pPr>
            <a:r>
              <a:rPr lang="fr-FR" altLang="fr-FR" sz="2400" dirty="0"/>
              <a:t>Ces "constructions collectives" que sont les conversations sont faites de mots, mais aussi de silences et d'intonations, de gestes, de mimiques et de postures, c'est-à-dire de signes de nature variée: les conversations exploitent pour s'édifier différents systèmes sémiotiques.</a:t>
            </a:r>
          </a:p>
          <a:p>
            <a:pPr eaLnBrk="1" hangingPunct="1">
              <a:lnSpc>
                <a:spcPct val="80000"/>
              </a:lnSpc>
              <a:buFontTx/>
              <a:buNone/>
            </a:pPr>
            <a:r>
              <a:rPr lang="fr-FR" altLang="fr-FR" sz="2400" dirty="0"/>
              <a:t>C. </a:t>
            </a:r>
            <a:r>
              <a:rPr lang="fr-FR" altLang="fr-FR" sz="2400" dirty="0" err="1"/>
              <a:t>Kerbrat-Orecchioni</a:t>
            </a:r>
            <a:r>
              <a:rPr lang="fr-FR" altLang="fr-FR" sz="2400" dirty="0"/>
              <a:t>,</a:t>
            </a:r>
            <a:r>
              <a:rPr lang="fr-FR" altLang="fr-FR" sz="2400" i="1" dirty="0"/>
              <a:t> Conversation, </a:t>
            </a:r>
            <a:r>
              <a:rPr lang="fr-FR" altLang="fr-FR" sz="2400" dirty="0"/>
              <a:t>Paris, Nathan</a:t>
            </a:r>
            <a:r>
              <a:rPr lang="fr-FR" altLang="fr-FR" sz="2400" i="1" dirty="0"/>
              <a:t>,</a:t>
            </a:r>
            <a:r>
              <a:rPr lang="fr-FR" altLang="fr-FR" sz="2400" dirty="0"/>
              <a:t> 1996.</a:t>
            </a:r>
          </a:p>
          <a:p>
            <a:pPr eaLnBrk="1" hangingPunct="1">
              <a:lnSpc>
                <a:spcPct val="80000"/>
              </a:lnSpc>
            </a:pPr>
            <a:endParaRPr lang="fr-FR" altLang="fr-FR" sz="2400" dirty="0"/>
          </a:p>
          <a:p>
            <a:pPr eaLnBrk="1" hangingPunct="1">
              <a:lnSpc>
                <a:spcPct val="80000"/>
              </a:lnSpc>
            </a:pPr>
            <a:endParaRPr lang="it-IT" altLang="fr-FR" sz="2400" dirty="0"/>
          </a:p>
        </p:txBody>
      </p:sp>
    </p:spTree>
    <p:extLst>
      <p:ext uri="{BB962C8B-B14F-4D97-AF65-F5344CB8AC3E}">
        <p14:creationId xmlns:p14="http://schemas.microsoft.com/office/powerpoint/2010/main" val="26060272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3018237" y="274641"/>
            <a:ext cx="6163865" cy="777875"/>
          </a:xfrm>
        </p:spPr>
        <p:txBody>
          <a:bodyPr>
            <a:normAutofit fontScale="90000"/>
          </a:bodyPr>
          <a:lstStyle/>
          <a:p>
            <a:r>
              <a:rPr lang="it-IT" altLang="fr-FR" sz="3200" dirty="0"/>
              <a:t/>
            </a:r>
            <a:br>
              <a:rPr lang="it-IT" altLang="fr-FR" sz="3200" dirty="0"/>
            </a:br>
            <a:r>
              <a:rPr lang="it-IT" altLang="fr-FR" sz="2800" dirty="0"/>
              <a:t>Le </a:t>
            </a:r>
            <a:r>
              <a:rPr lang="it-IT" altLang="fr-FR" sz="2800" dirty="0" err="1"/>
              <a:t>silence</a:t>
            </a:r>
            <a:r>
              <a:rPr lang="it-IT" altLang="fr-FR" sz="2800" dirty="0"/>
              <a:t> </a:t>
            </a:r>
            <a:r>
              <a:rPr lang="it-IT" altLang="fr-FR" sz="2800" dirty="0" err="1"/>
              <a:t>observé</a:t>
            </a:r>
            <a:r>
              <a:rPr lang="it-IT" altLang="fr-FR" sz="2800" dirty="0"/>
              <a:t> </a:t>
            </a:r>
            <a:r>
              <a:rPr lang="it-IT" altLang="fr-FR" sz="2800" dirty="0" err="1"/>
              <a:t>dans</a:t>
            </a:r>
            <a:r>
              <a:rPr lang="it-IT" altLang="fr-FR" sz="2800" dirty="0"/>
              <a:t> sa nature de pause</a:t>
            </a:r>
            <a:endParaRPr lang="it-IT" altLang="fr-FR" sz="4000" dirty="0"/>
          </a:p>
        </p:txBody>
      </p:sp>
      <p:sp>
        <p:nvSpPr>
          <p:cNvPr id="37890" name="Rectangle 3"/>
          <p:cNvSpPr>
            <a:spLocks noGrp="1" noChangeArrowheads="1"/>
          </p:cNvSpPr>
          <p:nvPr>
            <p:ph type="body" idx="1"/>
          </p:nvPr>
        </p:nvSpPr>
        <p:spPr/>
        <p:txBody>
          <a:bodyPr>
            <a:normAutofit lnSpcReduction="10000"/>
          </a:bodyPr>
          <a:lstStyle/>
          <a:p>
            <a:pPr eaLnBrk="1" hangingPunct="1">
              <a:lnSpc>
                <a:spcPct val="80000"/>
              </a:lnSpc>
            </a:pPr>
            <a:endParaRPr lang="it-IT" altLang="fr-FR" sz="1800" dirty="0"/>
          </a:p>
          <a:p>
            <a:pPr algn="just" eaLnBrk="1" hangingPunct="1">
              <a:lnSpc>
                <a:spcPct val="80000"/>
              </a:lnSpc>
            </a:pPr>
            <a:r>
              <a:rPr lang="it-IT" altLang="fr-FR" sz="2400" dirty="0"/>
              <a:t>le </a:t>
            </a:r>
            <a:r>
              <a:rPr lang="it-IT" altLang="fr-FR" sz="2400" dirty="0" err="1"/>
              <a:t>silence</a:t>
            </a:r>
            <a:r>
              <a:rPr lang="it-IT" altLang="fr-FR" sz="2400" dirty="0"/>
              <a:t> = la pause </a:t>
            </a:r>
            <a:r>
              <a:rPr lang="it-IT" altLang="fr-FR" sz="2400" dirty="0" err="1"/>
              <a:t>dans</a:t>
            </a:r>
            <a:r>
              <a:rPr lang="it-IT" altLang="fr-FR" sz="2400" dirty="0"/>
              <a:t> la </a:t>
            </a:r>
            <a:r>
              <a:rPr lang="it-IT" altLang="fr-FR" sz="2400" dirty="0" err="1"/>
              <a:t>conversation</a:t>
            </a:r>
            <a:r>
              <a:rPr lang="it-IT" altLang="fr-FR" sz="2400" dirty="0"/>
              <a:t> </a:t>
            </a:r>
            <a:r>
              <a:rPr lang="it-IT" altLang="fr-FR" sz="2400" dirty="0" err="1"/>
              <a:t>englobée</a:t>
            </a:r>
            <a:r>
              <a:rPr lang="it-IT" altLang="fr-FR" sz="2400" dirty="0"/>
              <a:t> </a:t>
            </a:r>
            <a:r>
              <a:rPr lang="it-IT" altLang="fr-FR" sz="2400" dirty="0" err="1"/>
              <a:t>dans</a:t>
            </a:r>
            <a:r>
              <a:rPr lang="it-IT" altLang="fr-FR" sz="2400" dirty="0"/>
              <a:t> le </a:t>
            </a:r>
            <a:r>
              <a:rPr lang="it-IT" altLang="fr-FR" sz="2400" dirty="0" err="1"/>
              <a:t>matériel</a:t>
            </a:r>
            <a:r>
              <a:rPr lang="it-IT" altLang="fr-FR" sz="2400" dirty="0"/>
              <a:t> </a:t>
            </a:r>
            <a:r>
              <a:rPr lang="it-IT" altLang="fr-FR" sz="2400" dirty="0" err="1"/>
              <a:t>paraverbal</a:t>
            </a:r>
            <a:endParaRPr lang="it-IT" altLang="fr-FR" sz="2400" dirty="0"/>
          </a:p>
          <a:p>
            <a:pPr eaLnBrk="1" hangingPunct="1">
              <a:lnSpc>
                <a:spcPct val="80000"/>
              </a:lnSpc>
            </a:pPr>
            <a:endParaRPr lang="it-IT" altLang="fr-FR" sz="2400" dirty="0"/>
          </a:p>
          <a:p>
            <a:pPr algn="just" eaLnBrk="1" hangingPunct="1">
              <a:lnSpc>
                <a:spcPct val="80000"/>
              </a:lnSpc>
            </a:pPr>
            <a:r>
              <a:rPr lang="it-IT" altLang="fr-FR" sz="2400" dirty="0"/>
              <a:t>"Une pause est un </a:t>
            </a:r>
            <a:r>
              <a:rPr lang="it-IT" altLang="fr-FR" sz="2400" dirty="0" err="1"/>
              <a:t>silence</a:t>
            </a:r>
            <a:r>
              <a:rPr lang="it-IT" altLang="fr-FR" sz="2400" dirty="0"/>
              <a:t> </a:t>
            </a:r>
            <a:r>
              <a:rPr lang="it-IT" altLang="fr-FR" sz="2400" dirty="0" err="1"/>
              <a:t>ou</a:t>
            </a:r>
            <a:r>
              <a:rPr lang="it-IT" altLang="fr-FR" sz="2400" dirty="0"/>
              <a:t> un </a:t>
            </a:r>
            <a:r>
              <a:rPr lang="it-IT" altLang="fr-FR" sz="2400" dirty="0" err="1"/>
              <a:t>arrêt</a:t>
            </a:r>
            <a:r>
              <a:rPr lang="it-IT" altLang="fr-FR" sz="2400" dirty="0"/>
              <a:t> </a:t>
            </a:r>
            <a:r>
              <a:rPr lang="it-IT" altLang="fr-FR" sz="2400" dirty="0" err="1"/>
              <a:t>dans</a:t>
            </a:r>
            <a:r>
              <a:rPr lang="it-IT" altLang="fr-FR" sz="2400" dirty="0"/>
              <a:t> la </a:t>
            </a:r>
            <a:r>
              <a:rPr lang="it-IT" altLang="fr-FR" sz="2400" dirty="0" err="1"/>
              <a:t>chaine</a:t>
            </a:r>
            <a:r>
              <a:rPr lang="it-IT" altLang="fr-FR" sz="2400" dirty="0"/>
              <a:t> </a:t>
            </a:r>
            <a:r>
              <a:rPr lang="it-IT" altLang="fr-FR" sz="2400" dirty="0" err="1"/>
              <a:t>parlée</a:t>
            </a:r>
            <a:r>
              <a:rPr lang="it-IT" altLang="fr-FR" sz="2400" dirty="0"/>
              <a:t> </a:t>
            </a:r>
            <a:r>
              <a:rPr lang="it-IT" altLang="fr-FR" sz="2400" dirty="0" err="1"/>
              <a:t>coincidant</a:t>
            </a:r>
            <a:r>
              <a:rPr lang="it-IT" altLang="fr-FR" sz="2400" dirty="0"/>
              <a:t> le plus </a:t>
            </a:r>
            <a:r>
              <a:rPr lang="it-IT" altLang="fr-FR" sz="2400" dirty="0" err="1"/>
              <a:t>souvent</a:t>
            </a:r>
            <a:r>
              <a:rPr lang="it-IT" altLang="fr-FR" sz="2400" dirty="0"/>
              <a:t> </a:t>
            </a:r>
            <a:r>
              <a:rPr lang="it-IT" altLang="fr-FR" sz="2400" dirty="0" err="1"/>
              <a:t>avec</a:t>
            </a:r>
            <a:r>
              <a:rPr lang="it-IT" altLang="fr-FR" sz="2400" dirty="0"/>
              <a:t> une </a:t>
            </a:r>
            <a:r>
              <a:rPr lang="it-IT" altLang="fr-FR" sz="2400" dirty="0" err="1"/>
              <a:t>articulation</a:t>
            </a:r>
            <a:r>
              <a:rPr lang="it-IT" altLang="fr-FR" sz="2400" dirty="0"/>
              <a:t> plus </a:t>
            </a:r>
            <a:r>
              <a:rPr lang="it-IT" altLang="fr-FR" sz="2400" dirty="0" err="1"/>
              <a:t>ou</a:t>
            </a:r>
            <a:r>
              <a:rPr lang="it-IT" altLang="fr-FR" sz="2400" dirty="0"/>
              <a:t> </a:t>
            </a:r>
            <a:r>
              <a:rPr lang="it-IT" altLang="fr-FR" sz="2400" dirty="0" err="1"/>
              <a:t>moins</a:t>
            </a:r>
            <a:r>
              <a:rPr lang="it-IT" altLang="fr-FR" sz="2400" dirty="0"/>
              <a:t> importante </a:t>
            </a:r>
            <a:r>
              <a:rPr lang="it-IT" altLang="fr-FR" sz="2400" dirty="0" err="1"/>
              <a:t>du</a:t>
            </a:r>
            <a:r>
              <a:rPr lang="it-IT" altLang="fr-FR" sz="2400" dirty="0"/>
              <a:t> </a:t>
            </a:r>
            <a:r>
              <a:rPr lang="it-IT" altLang="fr-FR" sz="2400" dirty="0" err="1"/>
              <a:t>raisonnement</a:t>
            </a:r>
            <a:r>
              <a:rPr lang="it-IT" altLang="fr-FR" sz="2400" dirty="0"/>
              <a:t>" (</a:t>
            </a:r>
            <a:r>
              <a:rPr lang="it-IT" altLang="fr-FR" sz="2400" dirty="0" err="1"/>
              <a:t>J</a:t>
            </a:r>
            <a:r>
              <a:rPr lang="it-IT" altLang="fr-FR" sz="2400" dirty="0"/>
              <a:t>. </a:t>
            </a:r>
            <a:r>
              <a:rPr lang="it-IT" altLang="fr-FR" sz="2400" dirty="0" err="1"/>
              <a:t>Dubois</a:t>
            </a:r>
            <a:r>
              <a:rPr lang="it-IT" altLang="fr-FR" sz="2400" dirty="0"/>
              <a:t> et al.: 353 )</a:t>
            </a:r>
          </a:p>
          <a:p>
            <a:pPr eaLnBrk="1" hangingPunct="1">
              <a:lnSpc>
                <a:spcPct val="80000"/>
              </a:lnSpc>
              <a:buFontTx/>
              <a:buNone/>
            </a:pPr>
            <a:endParaRPr lang="it-IT" altLang="fr-FR" sz="2400" dirty="0"/>
          </a:p>
          <a:p>
            <a:pPr algn="just" eaLnBrk="1" hangingPunct="1">
              <a:lnSpc>
                <a:spcPct val="80000"/>
              </a:lnSpc>
            </a:pPr>
            <a:r>
              <a:rPr lang="it-IT" altLang="fr-FR" sz="2400" dirty="0"/>
              <a:t>La pause est </a:t>
            </a:r>
            <a:r>
              <a:rPr lang="it-IT" altLang="fr-FR" sz="2400" dirty="0" err="1"/>
              <a:t>liée</a:t>
            </a:r>
            <a:r>
              <a:rPr lang="it-IT" altLang="fr-FR" sz="2400" dirty="0"/>
              <a:t> à l'</a:t>
            </a:r>
            <a:r>
              <a:rPr lang="it-IT" altLang="fr-FR" sz="2400" dirty="0" err="1"/>
              <a:t>expression</a:t>
            </a:r>
            <a:r>
              <a:rPr lang="it-IT" altLang="fr-FR" sz="2400" dirty="0"/>
              <a:t> </a:t>
            </a:r>
            <a:r>
              <a:rPr lang="it-IT" altLang="fr-FR" sz="2400" dirty="0" err="1"/>
              <a:t>du</a:t>
            </a:r>
            <a:r>
              <a:rPr lang="it-IT" altLang="fr-FR" sz="2400" dirty="0"/>
              <a:t> </a:t>
            </a:r>
            <a:r>
              <a:rPr lang="it-IT" altLang="fr-FR" sz="2400" dirty="0" err="1"/>
              <a:t>temps</a:t>
            </a:r>
            <a:r>
              <a:rPr lang="it-IT" altLang="fr-FR" sz="2400" dirty="0"/>
              <a:t>, c'est un </a:t>
            </a:r>
            <a:r>
              <a:rPr lang="it-IT" altLang="fr-FR" sz="2400" dirty="0" err="1"/>
              <a:t>espace</a:t>
            </a:r>
            <a:r>
              <a:rPr lang="it-IT" altLang="fr-FR" sz="2400" dirty="0"/>
              <a:t> de </a:t>
            </a:r>
            <a:r>
              <a:rPr lang="it-IT" altLang="fr-FR" sz="2400" dirty="0" err="1"/>
              <a:t>temps</a:t>
            </a:r>
            <a:r>
              <a:rPr lang="it-IT" altLang="fr-FR" sz="2400" dirty="0"/>
              <a:t> </a:t>
            </a:r>
            <a:r>
              <a:rPr lang="it-IT" altLang="fr-FR" sz="2400" dirty="0" err="1"/>
              <a:t>entre</a:t>
            </a:r>
            <a:r>
              <a:rPr lang="it-IT" altLang="fr-FR" sz="2400" dirty="0"/>
              <a:t> </a:t>
            </a:r>
            <a:r>
              <a:rPr lang="it-IT" altLang="fr-FR" sz="2400" dirty="0" err="1"/>
              <a:t>les</a:t>
            </a:r>
            <a:r>
              <a:rPr lang="it-IT" altLang="fr-FR" sz="2400" dirty="0"/>
              <a:t> </a:t>
            </a:r>
            <a:r>
              <a:rPr lang="it-IT" altLang="fr-FR" sz="2400" dirty="0" err="1"/>
              <a:t>paroles</a:t>
            </a:r>
            <a:r>
              <a:rPr lang="it-IT" altLang="fr-FR" sz="2400" dirty="0"/>
              <a:t> - </a:t>
            </a:r>
            <a:r>
              <a:rPr lang="it-IT" altLang="fr-FR" sz="2400" dirty="0" err="1"/>
              <a:t>ou</a:t>
            </a:r>
            <a:r>
              <a:rPr lang="it-IT" altLang="fr-FR" sz="2400" dirty="0"/>
              <a:t> </a:t>
            </a:r>
            <a:r>
              <a:rPr lang="it-IT" altLang="fr-FR" sz="2400" dirty="0" err="1"/>
              <a:t>peut-être</a:t>
            </a:r>
            <a:r>
              <a:rPr lang="it-IT" altLang="fr-FR" sz="2400" dirty="0"/>
              <a:t>, </a:t>
            </a:r>
            <a:r>
              <a:rPr lang="it-IT" altLang="fr-FR" sz="2400" dirty="0" err="1"/>
              <a:t>les</a:t>
            </a:r>
            <a:r>
              <a:rPr lang="it-IT" altLang="fr-FR" sz="2400" dirty="0"/>
              <a:t> </a:t>
            </a:r>
            <a:r>
              <a:rPr lang="it-IT" altLang="fr-FR" sz="2400" dirty="0" err="1"/>
              <a:t>paroles</a:t>
            </a:r>
            <a:r>
              <a:rPr lang="it-IT" altLang="fr-FR" sz="2400" dirty="0"/>
              <a:t> </a:t>
            </a:r>
            <a:r>
              <a:rPr lang="it-IT" altLang="fr-FR" sz="2400" dirty="0" err="1"/>
              <a:t>sont-elles</a:t>
            </a:r>
            <a:r>
              <a:rPr lang="it-IT" altLang="fr-FR" sz="2400" dirty="0"/>
              <a:t> un </a:t>
            </a:r>
            <a:r>
              <a:rPr lang="it-IT" altLang="fr-FR" sz="2400" dirty="0" err="1"/>
              <a:t>espace</a:t>
            </a:r>
            <a:r>
              <a:rPr lang="it-IT" altLang="fr-FR" sz="2400" dirty="0"/>
              <a:t> de </a:t>
            </a:r>
            <a:r>
              <a:rPr lang="it-IT" altLang="fr-FR" sz="2400" dirty="0" err="1"/>
              <a:t>temps</a:t>
            </a:r>
            <a:r>
              <a:rPr lang="it-IT" altLang="fr-FR" sz="2400" dirty="0"/>
              <a:t> </a:t>
            </a:r>
            <a:r>
              <a:rPr lang="it-IT" altLang="fr-FR" sz="2400" dirty="0" err="1"/>
              <a:t>entre</a:t>
            </a:r>
            <a:r>
              <a:rPr lang="it-IT" altLang="fr-FR" sz="2400" dirty="0"/>
              <a:t> </a:t>
            </a:r>
            <a:r>
              <a:rPr lang="it-IT" altLang="fr-FR" sz="2400" dirty="0" err="1"/>
              <a:t>les</a:t>
            </a:r>
            <a:r>
              <a:rPr lang="it-IT" altLang="fr-FR" sz="2400" dirty="0"/>
              <a:t> </a:t>
            </a:r>
            <a:r>
              <a:rPr lang="it-IT" altLang="fr-FR" sz="2400" dirty="0" err="1"/>
              <a:t>pauses</a:t>
            </a:r>
            <a:r>
              <a:rPr lang="it-IT" altLang="fr-FR" sz="2400" dirty="0"/>
              <a:t>?</a:t>
            </a:r>
          </a:p>
          <a:p>
            <a:pPr eaLnBrk="1" hangingPunct="1">
              <a:lnSpc>
                <a:spcPct val="80000"/>
              </a:lnSpc>
            </a:pPr>
            <a:endParaRPr lang="it-IT" altLang="fr-FR" sz="2400" dirty="0"/>
          </a:p>
          <a:p>
            <a:pPr eaLnBrk="1" hangingPunct="1">
              <a:lnSpc>
                <a:spcPct val="80000"/>
              </a:lnSpc>
            </a:pPr>
            <a:r>
              <a:rPr lang="it-IT" altLang="fr-FR" sz="2400" dirty="0"/>
              <a:t>La pause intra-</a:t>
            </a:r>
            <a:r>
              <a:rPr lang="it-IT" altLang="fr-FR" sz="2400" dirty="0" err="1"/>
              <a:t>réplique</a:t>
            </a:r>
            <a:r>
              <a:rPr lang="it-IT" altLang="fr-FR" sz="2400" dirty="0"/>
              <a:t> et la pause inter-</a:t>
            </a:r>
            <a:r>
              <a:rPr lang="it-IT" altLang="fr-FR" sz="2400" dirty="0" err="1"/>
              <a:t>réplique</a:t>
            </a:r>
            <a:endParaRPr lang="it-IT" altLang="fr-FR" sz="2400" dirty="0"/>
          </a:p>
          <a:p>
            <a:pPr eaLnBrk="1" hangingPunct="1">
              <a:lnSpc>
                <a:spcPct val="80000"/>
              </a:lnSpc>
            </a:pPr>
            <a:endParaRPr lang="it-IT" altLang="fr-FR" sz="1800" dirty="0"/>
          </a:p>
          <a:p>
            <a:pPr eaLnBrk="1" hangingPunct="1">
              <a:lnSpc>
                <a:spcPct val="80000"/>
              </a:lnSpc>
            </a:pPr>
            <a:endParaRPr lang="it-IT" altLang="fr-FR" sz="1800" dirty="0"/>
          </a:p>
        </p:txBody>
      </p:sp>
    </p:spTree>
    <p:extLst>
      <p:ext uri="{BB962C8B-B14F-4D97-AF65-F5344CB8AC3E}">
        <p14:creationId xmlns:p14="http://schemas.microsoft.com/office/powerpoint/2010/main" val="25358022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1919288" y="274639"/>
            <a:ext cx="8291512" cy="777875"/>
          </a:xfrm>
        </p:spPr>
        <p:txBody>
          <a:bodyPr/>
          <a:lstStyle/>
          <a:p>
            <a:pPr eaLnBrk="1" hangingPunct="1"/>
            <a:r>
              <a:rPr lang="it-IT" sz="2800">
                <a:latin typeface="Arial" charset="0"/>
                <a:ea typeface="MS PGothic" charset="0"/>
              </a:rPr>
              <a:t>La pause intra-réplique</a:t>
            </a:r>
          </a:p>
        </p:txBody>
      </p:sp>
      <p:sp>
        <p:nvSpPr>
          <p:cNvPr id="35842" name="Rectangle 3"/>
          <p:cNvSpPr>
            <a:spLocks noGrp="1" noChangeArrowheads="1"/>
          </p:cNvSpPr>
          <p:nvPr>
            <p:ph type="body" idx="1"/>
          </p:nvPr>
        </p:nvSpPr>
        <p:spPr/>
        <p:txBody>
          <a:bodyPr/>
          <a:lstStyle/>
          <a:p>
            <a:pPr algn="just" eaLnBrk="1" hangingPunct="1">
              <a:lnSpc>
                <a:spcPct val="80000"/>
              </a:lnSpc>
              <a:buFontTx/>
              <a:buNone/>
            </a:pPr>
            <a:r>
              <a:rPr lang="it-IT" sz="2400" dirty="0">
                <a:latin typeface="Arial" charset="0"/>
                <a:ea typeface="MS PGothic" charset="0"/>
                <a:cs typeface="MS PGothic" charset="0"/>
              </a:rPr>
              <a:t>La pause-silence : la </a:t>
            </a:r>
            <a:r>
              <a:rPr lang="it-IT" sz="2400" dirty="0" err="1">
                <a:latin typeface="Arial" charset="0"/>
                <a:ea typeface="MS PGothic" charset="0"/>
                <a:cs typeface="MS PGothic" charset="0"/>
              </a:rPr>
              <a:t>valeur</a:t>
            </a:r>
            <a:r>
              <a:rPr lang="it-IT" sz="2400" dirty="0">
                <a:latin typeface="Arial" charset="0"/>
                <a:ea typeface="MS PGothic" charset="0"/>
                <a:cs typeface="MS PGothic" charset="0"/>
              </a:rPr>
              <a:t> d'une pause-silence </a:t>
            </a:r>
            <a:r>
              <a:rPr lang="it-IT" sz="2400" dirty="0" err="1">
                <a:latin typeface="Arial" charset="0"/>
                <a:ea typeface="MS PGothic" charset="0"/>
                <a:cs typeface="MS PGothic" charset="0"/>
              </a:rPr>
              <a:t>dépend</a:t>
            </a:r>
            <a:r>
              <a:rPr lang="it-IT" sz="2400" dirty="0">
                <a:latin typeface="Arial" charset="0"/>
                <a:ea typeface="MS PGothic" charset="0"/>
                <a:cs typeface="MS PGothic" charset="0"/>
              </a:rPr>
              <a:t> de sa </a:t>
            </a:r>
            <a:r>
              <a:rPr lang="it-IT" sz="2400" dirty="0" err="1">
                <a:latin typeface="Arial" charset="0"/>
                <a:ea typeface="MS PGothic" charset="0"/>
                <a:cs typeface="MS PGothic" charset="0"/>
              </a:rPr>
              <a:t>durée</a:t>
            </a:r>
            <a:r>
              <a:rPr lang="it-IT" sz="2400" dirty="0">
                <a:latin typeface="Arial" charset="0"/>
                <a:ea typeface="MS PGothic" charset="0"/>
                <a:cs typeface="MS PGothic" charset="0"/>
              </a:rPr>
              <a:t>. </a:t>
            </a:r>
          </a:p>
          <a:p>
            <a:pPr algn="just" eaLnBrk="1" hangingPunct="1">
              <a:lnSpc>
                <a:spcPct val="80000"/>
              </a:lnSpc>
            </a:pPr>
            <a:r>
              <a:rPr lang="it-IT" sz="2400" dirty="0">
                <a:latin typeface="Arial" charset="0"/>
                <a:ea typeface="MS PGothic" charset="0"/>
                <a:cs typeface="MS PGothic" charset="0"/>
              </a:rPr>
              <a:t>La pause </a:t>
            </a:r>
            <a:r>
              <a:rPr lang="it-IT" sz="2400" dirty="0" err="1">
                <a:latin typeface="Arial" charset="0"/>
                <a:ea typeface="MS PGothic" charset="0"/>
                <a:cs typeface="MS PGothic" charset="0"/>
              </a:rPr>
              <a:t>courte</a:t>
            </a:r>
            <a:r>
              <a:rPr lang="it-IT" sz="2400" dirty="0">
                <a:latin typeface="Arial" charset="0"/>
                <a:ea typeface="MS PGothic" charset="0"/>
                <a:cs typeface="MS PGothic" charset="0"/>
              </a:rPr>
              <a:t> (20cs), pause-</a:t>
            </a:r>
            <a:r>
              <a:rPr lang="it-IT" sz="2400" dirty="0" err="1">
                <a:latin typeface="Arial" charset="0"/>
                <a:ea typeface="MS PGothic" charset="0"/>
                <a:cs typeface="MS PGothic" charset="0"/>
              </a:rPr>
              <a:t>respiration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brève</a:t>
            </a:r>
            <a:r>
              <a:rPr lang="it-IT" sz="2400" dirty="0">
                <a:latin typeface="Arial" charset="0"/>
                <a:ea typeface="MS PGothic" charset="0"/>
                <a:cs typeface="MS PGothic" charset="0"/>
              </a:rPr>
              <a:t> et </a:t>
            </a:r>
            <a:r>
              <a:rPr lang="it-IT" sz="2400" dirty="0" err="1">
                <a:latin typeface="Arial" charset="0"/>
                <a:ea typeface="MS PGothic" charset="0"/>
                <a:cs typeface="MS PGothic" charset="0"/>
              </a:rPr>
              <a:t>biologiquement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contrainte</a:t>
            </a:r>
            <a:r>
              <a:rPr lang="it-IT" sz="2400" dirty="0">
                <a:latin typeface="Arial" charset="0"/>
                <a:ea typeface="MS PGothic" charset="0"/>
                <a:cs typeface="MS PGothic" charset="0"/>
              </a:rPr>
              <a:t> n'a </a:t>
            </a:r>
            <a:r>
              <a:rPr lang="it-IT" sz="2400" dirty="0" err="1">
                <a:latin typeface="Arial" charset="0"/>
                <a:ea typeface="MS PGothic" charset="0"/>
                <a:cs typeface="MS PGothic" charset="0"/>
              </a:rPr>
              <a:t>pas</a:t>
            </a:r>
            <a:r>
              <a:rPr lang="it-IT" sz="2400" dirty="0">
                <a:latin typeface="Arial" charset="0"/>
                <a:ea typeface="MS PGothic" charset="0"/>
                <a:cs typeface="MS PGothic" charset="0"/>
              </a:rPr>
              <a:t> de </a:t>
            </a:r>
            <a:r>
              <a:rPr lang="it-IT" sz="2400" dirty="0" err="1">
                <a:latin typeface="Arial" charset="0"/>
                <a:ea typeface="MS PGothic" charset="0"/>
                <a:cs typeface="MS PGothic" charset="0"/>
              </a:rPr>
              <a:t>valeur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iconique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définie</a:t>
            </a:r>
            <a:r>
              <a:rPr lang="it-IT" sz="2400" dirty="0">
                <a:latin typeface="Arial" charset="0"/>
                <a:ea typeface="MS PGothic" charset="0"/>
                <a:cs typeface="MS PGothic" charset="0"/>
              </a:rPr>
              <a:t>. On </a:t>
            </a:r>
            <a:r>
              <a:rPr lang="it-IT" sz="2400" dirty="0" err="1">
                <a:latin typeface="Arial" charset="0"/>
                <a:ea typeface="MS PGothic" charset="0"/>
                <a:cs typeface="MS PGothic" charset="0"/>
              </a:rPr>
              <a:t>sait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toutefois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qu'en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français</a:t>
            </a:r>
            <a:r>
              <a:rPr lang="it-IT" sz="2400" dirty="0">
                <a:latin typeface="Arial" charset="0"/>
                <a:ea typeface="MS PGothic" charset="0"/>
                <a:cs typeface="MS PGothic" charset="0"/>
              </a:rPr>
              <a:t> elle ne se </a:t>
            </a:r>
            <a:r>
              <a:rPr lang="it-IT" sz="2400" dirty="0" err="1">
                <a:latin typeface="Arial" charset="0"/>
                <a:ea typeface="MS PGothic" charset="0"/>
                <a:cs typeface="MS PGothic" charset="0"/>
              </a:rPr>
              <a:t>produit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jamais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au</a:t>
            </a:r>
            <a:r>
              <a:rPr lang="it-IT" sz="2400" dirty="0">
                <a:latin typeface="Arial" charset="0"/>
                <a:ea typeface="MS PGothic" charset="0"/>
                <a:cs typeface="MS PGothic" charset="0"/>
              </a:rPr>
              <a:t> milieu d'un </a:t>
            </a:r>
            <a:r>
              <a:rPr lang="it-IT" sz="2400" dirty="0" err="1">
                <a:latin typeface="Arial" charset="0"/>
                <a:ea typeface="MS PGothic" charset="0"/>
                <a:cs typeface="MS PGothic" charset="0"/>
              </a:rPr>
              <a:t>mot</a:t>
            </a:r>
            <a:r>
              <a:rPr lang="it-IT" sz="2400" dirty="0">
                <a:latin typeface="Arial" charset="0"/>
                <a:ea typeface="MS PGothic" charset="0"/>
                <a:cs typeface="MS PGothic" charset="0"/>
              </a:rPr>
              <a:t>.</a:t>
            </a:r>
          </a:p>
          <a:p>
            <a:pPr algn="just" eaLnBrk="1" hangingPunct="1">
              <a:lnSpc>
                <a:spcPct val="80000"/>
              </a:lnSpc>
            </a:pPr>
            <a:r>
              <a:rPr lang="it-IT" sz="2400" dirty="0">
                <a:latin typeface="Arial" charset="0"/>
                <a:ea typeface="MS PGothic" charset="0"/>
                <a:cs typeface="MS PGothic" charset="0"/>
              </a:rPr>
              <a:t>Une pause-silence un </a:t>
            </a:r>
            <a:r>
              <a:rPr lang="it-IT" sz="2400" dirty="0" err="1">
                <a:latin typeface="Arial" charset="0"/>
                <a:ea typeface="MS PGothic" charset="0"/>
                <a:cs typeface="MS PGothic" charset="0"/>
              </a:rPr>
              <a:t>peu</a:t>
            </a:r>
            <a:r>
              <a:rPr lang="it-IT" sz="2400" dirty="0">
                <a:latin typeface="Arial" charset="0"/>
                <a:ea typeface="MS PGothic" charset="0"/>
                <a:cs typeface="MS PGothic" charset="0"/>
              </a:rPr>
              <a:t> plus longue (40-80cs) a une </a:t>
            </a:r>
            <a:r>
              <a:rPr lang="it-IT" sz="2400" dirty="0" err="1">
                <a:latin typeface="Arial" charset="0"/>
                <a:ea typeface="MS PGothic" charset="0"/>
                <a:cs typeface="MS PGothic" charset="0"/>
              </a:rPr>
              <a:t>valeur</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discursive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conventionnelle</a:t>
            </a:r>
            <a:r>
              <a:rPr lang="it-IT" sz="2400" dirty="0">
                <a:latin typeface="Arial" charset="0"/>
                <a:ea typeface="MS PGothic" charset="0"/>
                <a:cs typeface="MS PGothic" charset="0"/>
              </a:rPr>
              <a:t>. Elle </a:t>
            </a:r>
            <a:r>
              <a:rPr lang="it-IT" sz="2400" dirty="0" err="1">
                <a:latin typeface="Arial" charset="0"/>
                <a:ea typeface="MS PGothic" charset="0"/>
                <a:cs typeface="MS PGothic" charset="0"/>
              </a:rPr>
              <a:t>permet</a:t>
            </a:r>
            <a:r>
              <a:rPr lang="it-IT" sz="2400" dirty="0">
                <a:latin typeface="Arial" charset="0"/>
                <a:ea typeface="MS PGothic" charset="0"/>
                <a:cs typeface="MS PGothic" charset="0"/>
              </a:rPr>
              <a:t> d'</a:t>
            </a:r>
            <a:r>
              <a:rPr lang="it-IT" sz="2400" dirty="0" err="1">
                <a:latin typeface="Arial" charset="0"/>
                <a:ea typeface="MS PGothic" charset="0"/>
                <a:cs typeface="MS PGothic" charset="0"/>
              </a:rPr>
              <a:t>unifier</a:t>
            </a:r>
            <a:r>
              <a:rPr lang="it-IT" sz="2400" dirty="0">
                <a:latin typeface="Arial" charset="0"/>
                <a:ea typeface="MS PGothic" charset="0"/>
                <a:cs typeface="MS PGothic" charset="0"/>
              </a:rPr>
              <a:t> ce qui la </a:t>
            </a:r>
            <a:r>
              <a:rPr lang="it-IT" sz="2400" dirty="0" err="1">
                <a:latin typeface="Arial" charset="0"/>
                <a:ea typeface="MS PGothic" charset="0"/>
                <a:cs typeface="MS PGothic" charset="0"/>
              </a:rPr>
              <a:t>précède</a:t>
            </a:r>
            <a:r>
              <a:rPr lang="it-IT" sz="2400" dirty="0">
                <a:latin typeface="Arial" charset="0"/>
                <a:ea typeface="MS PGothic" charset="0"/>
                <a:cs typeface="MS PGothic" charset="0"/>
              </a:rPr>
              <a:t> en une sorte de continuum </a:t>
            </a:r>
            <a:r>
              <a:rPr lang="it-IT" sz="2400" dirty="0" err="1">
                <a:latin typeface="Arial" charset="0"/>
                <a:ea typeface="MS PGothic" charset="0"/>
                <a:cs typeface="MS PGothic" charset="0"/>
              </a:rPr>
              <a:t>thématique</a:t>
            </a:r>
            <a:r>
              <a:rPr lang="it-IT" sz="2400" dirty="0">
                <a:latin typeface="Arial" charset="0"/>
                <a:ea typeface="MS PGothic" charset="0"/>
                <a:cs typeface="MS PGothic" charset="0"/>
              </a:rPr>
              <a:t> et de </a:t>
            </a:r>
            <a:r>
              <a:rPr lang="it-IT" sz="2400" dirty="0" err="1">
                <a:latin typeface="Arial" charset="0"/>
                <a:ea typeface="MS PGothic" charset="0"/>
                <a:cs typeface="MS PGothic" charset="0"/>
              </a:rPr>
              <a:t>rhématiser</a:t>
            </a:r>
            <a:r>
              <a:rPr lang="it-IT" sz="2400" dirty="0">
                <a:latin typeface="Arial" charset="0"/>
                <a:ea typeface="MS PGothic" charset="0"/>
                <a:cs typeface="MS PGothic" charset="0"/>
              </a:rPr>
              <a:t> ce qui va </a:t>
            </a:r>
            <a:r>
              <a:rPr lang="it-IT" sz="2400" dirty="0" err="1">
                <a:latin typeface="Arial" charset="0"/>
                <a:ea typeface="MS PGothic" charset="0"/>
                <a:cs typeface="MS PGothic" charset="0"/>
              </a:rPr>
              <a:t>suivre</a:t>
            </a:r>
            <a:r>
              <a:rPr lang="it-IT" sz="2400" dirty="0">
                <a:latin typeface="Arial" charset="0"/>
                <a:ea typeface="MS PGothic" charset="0"/>
                <a:cs typeface="MS PGothic" charset="0"/>
              </a:rPr>
              <a:t>. Elle </a:t>
            </a:r>
            <a:r>
              <a:rPr lang="it-IT" sz="2400" dirty="0" err="1">
                <a:latin typeface="Arial" charset="0"/>
                <a:ea typeface="MS PGothic" charset="0"/>
                <a:cs typeface="MS PGothic" charset="0"/>
              </a:rPr>
              <a:t>peut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aussi</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accompagner</a:t>
            </a:r>
            <a:r>
              <a:rPr lang="it-IT" sz="2400" dirty="0">
                <a:latin typeface="Arial" charset="0"/>
                <a:ea typeface="MS PGothic" charset="0"/>
                <a:cs typeface="MS PGothic" charset="0"/>
              </a:rPr>
              <a:t> un </a:t>
            </a:r>
            <a:r>
              <a:rPr lang="it-IT" sz="2400" dirty="0" err="1">
                <a:latin typeface="Arial" charset="0"/>
                <a:ea typeface="MS PGothic" charset="0"/>
                <a:cs typeface="MS PGothic" charset="0"/>
              </a:rPr>
              <a:t>changement</a:t>
            </a:r>
            <a:r>
              <a:rPr lang="it-IT" sz="2400" dirty="0">
                <a:latin typeface="Arial" charset="0"/>
                <a:ea typeface="MS PGothic" charset="0"/>
                <a:cs typeface="MS PGothic" charset="0"/>
              </a:rPr>
              <a:t> radical de </a:t>
            </a:r>
            <a:r>
              <a:rPr lang="fr-FR" sz="2400" dirty="0">
                <a:latin typeface="Arial" charset="0"/>
                <a:ea typeface="MS PGothic" charset="0"/>
                <a:cs typeface="MS PGothic" charset="0"/>
              </a:rPr>
              <a:t>construction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syntaxique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ou</a:t>
            </a:r>
            <a:r>
              <a:rPr lang="it-IT" sz="2400" dirty="0">
                <a:latin typeface="Arial" charset="0"/>
                <a:ea typeface="MS PGothic" charset="0"/>
                <a:cs typeface="MS PGothic" charset="0"/>
              </a:rPr>
              <a:t> d'</a:t>
            </a:r>
            <a:r>
              <a:rPr lang="it-IT" sz="2400" dirty="0" err="1">
                <a:latin typeface="Arial" charset="0"/>
                <a:ea typeface="MS PGothic" charset="0"/>
                <a:cs typeface="MS PGothic" charset="0"/>
              </a:rPr>
              <a:t>orientation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argumentative</a:t>
            </a:r>
            <a:endParaRPr lang="it-IT" sz="2400" dirty="0">
              <a:latin typeface="Arial" charset="0"/>
              <a:ea typeface="MS PGothic" charset="0"/>
              <a:cs typeface="MS PGothic" charset="0"/>
            </a:endParaRPr>
          </a:p>
          <a:p>
            <a:pPr algn="just" eaLnBrk="1" hangingPunct="1">
              <a:lnSpc>
                <a:spcPct val="80000"/>
              </a:lnSpc>
            </a:pPr>
            <a:r>
              <a:rPr lang="it-IT" sz="2400" dirty="0" err="1">
                <a:latin typeface="Arial" charset="0"/>
                <a:ea typeface="MS PGothic" charset="0"/>
                <a:cs typeface="MS PGothic" charset="0"/>
              </a:rPr>
              <a:t>Morel</a:t>
            </a:r>
            <a:r>
              <a:rPr lang="it-IT" sz="2400" dirty="0">
                <a:latin typeface="Arial" charset="0"/>
                <a:ea typeface="MS PGothic" charset="0"/>
                <a:cs typeface="MS PGothic" charset="0"/>
              </a:rPr>
              <a:t> M-A. et </a:t>
            </a:r>
            <a:r>
              <a:rPr lang="it-IT" sz="2400" dirty="0" err="1">
                <a:latin typeface="Arial" charset="0"/>
                <a:ea typeface="MS PGothic" charset="0"/>
                <a:cs typeface="MS PGothic" charset="0"/>
              </a:rPr>
              <a:t>Danon-Boileau</a:t>
            </a:r>
            <a:r>
              <a:rPr lang="it-IT" sz="2400" dirty="0">
                <a:latin typeface="Arial" charset="0"/>
                <a:ea typeface="MS PGothic" charset="0"/>
                <a:cs typeface="MS PGothic" charset="0"/>
              </a:rPr>
              <a:t> L.,</a:t>
            </a:r>
            <a:r>
              <a:rPr lang="it-IT" sz="2400" i="1" dirty="0" err="1">
                <a:latin typeface="Arial" charset="0"/>
                <a:ea typeface="MS PGothic" charset="0"/>
                <a:cs typeface="MS PGothic" charset="0"/>
              </a:rPr>
              <a:t>Grammaire</a:t>
            </a:r>
            <a:r>
              <a:rPr lang="it-IT" sz="2400" i="1" dirty="0">
                <a:latin typeface="Arial" charset="0"/>
                <a:ea typeface="MS PGothic" charset="0"/>
                <a:cs typeface="MS PGothic" charset="0"/>
              </a:rPr>
              <a:t> de l'</a:t>
            </a:r>
            <a:r>
              <a:rPr lang="it-IT" sz="2400" i="1" dirty="0" err="1">
                <a:latin typeface="Arial" charset="0"/>
                <a:ea typeface="MS PGothic" charset="0"/>
                <a:cs typeface="MS PGothic" charset="0"/>
              </a:rPr>
              <a:t>intonation</a:t>
            </a:r>
            <a:r>
              <a:rPr lang="it-IT" sz="2400" dirty="0">
                <a:latin typeface="Arial" charset="0"/>
                <a:ea typeface="MS PGothic" charset="0"/>
                <a:cs typeface="MS PGothic" charset="0"/>
              </a:rPr>
              <a:t>, Paris, </a:t>
            </a:r>
            <a:r>
              <a:rPr lang="it-IT" sz="2400" dirty="0" err="1">
                <a:latin typeface="Arial" charset="0"/>
                <a:ea typeface="MS PGothic" charset="0"/>
                <a:cs typeface="MS PGothic" charset="0"/>
              </a:rPr>
              <a:t>Ophrys</a:t>
            </a:r>
            <a:r>
              <a:rPr lang="it-IT" sz="2400" dirty="0">
                <a:latin typeface="Arial" charset="0"/>
                <a:ea typeface="MS PGothic" charset="0"/>
                <a:cs typeface="MS PGothic" charset="0"/>
              </a:rPr>
              <a:t>, 1998 fin 14 </a:t>
            </a:r>
            <a:r>
              <a:rPr lang="it-IT" sz="2400" dirty="0" err="1">
                <a:latin typeface="Arial" charset="0"/>
                <a:ea typeface="MS PGothic" charset="0"/>
                <a:cs typeface="MS PGothic" charset="0"/>
              </a:rPr>
              <a:t>mars</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228470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ARTICLE 45.</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fr-FR" sz="2400" dirty="0"/>
              <a:t>Le texte élaboré par la commission mixte peut être soumis par le Gouvernement pour approbation aux deux assemblées. Aucun amendement n'est recevable sauf accord du Gouvernement.</a:t>
            </a:r>
          </a:p>
          <a:p>
            <a:pPr algn="just"/>
            <a:r>
              <a:rPr lang="fr-FR" sz="2400" dirty="0"/>
              <a:t>Si la commission mixte ne parvient pas à l'adoption d'un texte commun ou si ce texte n'est pas adopté dans les conditions prévues à l'alinéa précédent, le Gouvernement peut, après une nouvelle lecture par l'Assemblée nationale et par le Sénat, demander à l'Assemblée nationale de statuer définitivement. En ce cas, l'Assemblée nationale peut reprendre soit le texte élaboré par la commission mixte, soit </a:t>
            </a:r>
            <a:r>
              <a:rPr lang="fr-FR" sz="2400" b="1" dirty="0"/>
              <a:t>le dernier texte voté par elle</a:t>
            </a:r>
            <a:r>
              <a:rPr lang="fr-FR" sz="2400" dirty="0"/>
              <a:t>, modifié le cas échéant par un ou plusieurs des amendements adoptés par le Sénat.</a:t>
            </a:r>
          </a:p>
          <a:p>
            <a:endParaRPr lang="fr-CA" sz="2400" dirty="0"/>
          </a:p>
        </p:txBody>
      </p:sp>
    </p:spTree>
    <p:extLst>
      <p:ext uri="{BB962C8B-B14F-4D97-AF65-F5344CB8AC3E}">
        <p14:creationId xmlns:p14="http://schemas.microsoft.com/office/powerpoint/2010/main" val="85642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 hebdomadaire</a:t>
            </a:r>
          </a:p>
        </p:txBody>
      </p:sp>
      <p:pic>
        <p:nvPicPr>
          <p:cNvPr id="4" name="Segnaposto contenuto 3" descr="JDD_Couv.jpg"/>
          <p:cNvPicPr>
            <a:picLocks noGrp="1" noChangeAspect="1"/>
          </p:cNvPicPr>
          <p:nvPr>
            <p:ph idx="1"/>
          </p:nvPr>
        </p:nvPicPr>
        <p:blipFill>
          <a:blip r:embed="rId2">
            <a:extLst>
              <a:ext uri="{28A0092B-C50C-407E-A947-70E740481C1C}">
                <a14:useLocalDpi xmlns:a14="http://schemas.microsoft.com/office/drawing/2010/main" val="0"/>
              </a:ext>
            </a:extLst>
          </a:blip>
          <a:srcRect l="-76491" r="-76491"/>
          <a:stretch>
            <a:fillRect/>
          </a:stretch>
        </p:blipFill>
        <p:spPr/>
      </p:pic>
    </p:spTree>
    <p:extLst>
      <p:ext uri="{BB962C8B-B14F-4D97-AF65-F5344CB8AC3E}">
        <p14:creationId xmlns:p14="http://schemas.microsoft.com/office/powerpoint/2010/main" val="1448639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49-3 : </a:t>
            </a:r>
            <a:r>
              <a:rPr lang="fr-FR" sz="2800" dirty="0"/>
              <a:t>une forme de vice démocratique</a:t>
            </a:r>
            <a:r>
              <a:rPr lang="fr-CA" sz="2800" dirty="0"/>
              <a:t> ?</a:t>
            </a:r>
          </a:p>
        </p:txBody>
      </p:sp>
      <p:sp>
        <p:nvSpPr>
          <p:cNvPr id="3" name="Segnaposto contenuto 2"/>
          <p:cNvSpPr>
            <a:spLocks noGrp="1"/>
          </p:cNvSpPr>
          <p:nvPr>
            <p:ph idx="1"/>
          </p:nvPr>
        </p:nvSpPr>
        <p:spPr/>
        <p:txBody>
          <a:bodyPr>
            <a:normAutofit lnSpcReduction="10000"/>
          </a:bodyPr>
          <a:lstStyle/>
          <a:p>
            <a:pPr algn="just"/>
            <a:r>
              <a:rPr lang="fr-FR" sz="2400" dirty="0"/>
              <a:t>Le secrétaire général de la CFDT, Laurent Berger, dénonce « un message dangereux pour la démocratie ». Et propose </a:t>
            </a:r>
            <a:r>
              <a:rPr lang="fr-FR" sz="2400" b="1" dirty="0"/>
              <a:t>un référendum</a:t>
            </a:r>
            <a:r>
              <a:rPr lang="fr-FR" sz="2400" b="1" i="1" dirty="0"/>
              <a:t>. </a:t>
            </a:r>
            <a:endParaRPr lang="fr-FR" sz="2400" b="1" dirty="0"/>
          </a:p>
          <a:p>
            <a:pPr algn="just"/>
            <a:r>
              <a:rPr lang="fr-FR" sz="2400" b="1" dirty="0"/>
              <a:t>Jeudi aura lieu, au Sénat puis à l’Assemblée nationale, le vote sur la réforme des retraites, ou son adoption via un 49-3 si le gouvernement estime de pas disposer d’une majorité. Dans cette deuxième hypothèse, quelle sera votre réaction ?</a:t>
            </a:r>
            <a:br>
              <a:rPr lang="fr-FR" sz="2400" b="1" dirty="0"/>
            </a:br>
            <a:endParaRPr lang="fr-FR" sz="2400" b="1" dirty="0"/>
          </a:p>
          <a:p>
            <a:pPr algn="just"/>
            <a:r>
              <a:rPr lang="fr-FR" sz="2400" dirty="0"/>
              <a:t>La Première ministre ne veut pas du 49-3. Elle l’a dit. Il n’y a donc pas de raison que le gouvernement le fasse… Disons-nous les choses : le débat n’a pas eu lieu à l’Assemblée nationale, et il a été accéléré au Sénat, alors que ce dernier a l’habitude d’aller au bout des textes dans une ambiance sereine. Dans ce contexte, adopter cette réforme grâce au 49-3 est impossible.</a:t>
            </a:r>
          </a:p>
          <a:p>
            <a:pPr algn="just"/>
            <a:r>
              <a:rPr lang="fr-FR" sz="2400" i="1" dirty="0"/>
              <a:t>JDD 12 mars 2023</a:t>
            </a:r>
          </a:p>
        </p:txBody>
      </p:sp>
    </p:spTree>
    <p:extLst>
      <p:ext uri="{BB962C8B-B14F-4D97-AF65-F5344CB8AC3E}">
        <p14:creationId xmlns:p14="http://schemas.microsoft.com/office/powerpoint/2010/main" val="3788775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49-3 : </a:t>
            </a:r>
            <a:r>
              <a:rPr lang="fr-FR" sz="2800" dirty="0"/>
              <a:t>une forme de vice démocratique</a:t>
            </a:r>
            <a:r>
              <a:rPr lang="fr-CA" sz="2800" dirty="0"/>
              <a:t> ?</a:t>
            </a:r>
          </a:p>
        </p:txBody>
      </p:sp>
      <p:sp>
        <p:nvSpPr>
          <p:cNvPr id="3" name="Segnaposto contenuto 2"/>
          <p:cNvSpPr>
            <a:spLocks noGrp="1"/>
          </p:cNvSpPr>
          <p:nvPr>
            <p:ph idx="1"/>
          </p:nvPr>
        </p:nvSpPr>
        <p:spPr/>
        <p:txBody>
          <a:bodyPr>
            <a:normAutofit/>
          </a:bodyPr>
          <a:lstStyle/>
          <a:p>
            <a:pPr algn="just"/>
            <a:r>
              <a:rPr lang="fr-FR" sz="2400" b="1" dirty="0"/>
              <a:t>Le 49-3 est pourtant un outil prévu par la Constitution, non ?</a:t>
            </a:r>
            <a:r>
              <a:rPr lang="fr-FR" sz="2400" dirty="0"/>
              <a:t/>
            </a:r>
            <a:br>
              <a:rPr lang="fr-FR" sz="2400" dirty="0"/>
            </a:br>
            <a:r>
              <a:rPr lang="fr-FR" sz="2400" dirty="0"/>
              <a:t>J’ai toujours respecté les outils démocratiques. Cela ne serait évidemment pas illégal. Mais alors qu’on a atteint des niveaux de mobilisation inédits depuis les années 1990, et encore samedi avec plus d’1 million de personnes dans les rues, je ne peux pas croire que le texte passe </a:t>
            </a:r>
            <a:r>
              <a:rPr lang="fr-FR" sz="2400" b="1" dirty="0"/>
              <a:t>sans un seul vote au Parlement.</a:t>
            </a:r>
            <a:r>
              <a:rPr lang="fr-FR" sz="2400" dirty="0"/>
              <a:t> Adopter via cette procédure hâtive une réforme à la fois très </a:t>
            </a:r>
            <a:r>
              <a:rPr lang="fr-FR" sz="2400" dirty="0" err="1"/>
              <a:t>impactante</a:t>
            </a:r>
            <a:r>
              <a:rPr lang="fr-FR" sz="2400" dirty="0"/>
              <a:t> pour la vie de dizaines de millions de gens, injuste de notre point de vue et mal bricolée, ce serait une forme de vice démocratique. Que la fin de l’histoire soit un 49-3, ça me paraît incroyable et dangereux.</a:t>
            </a:r>
          </a:p>
          <a:p>
            <a:pPr algn="just"/>
            <a:r>
              <a:rPr lang="fr-FR" sz="2400" i="1" dirty="0"/>
              <a:t>JDD 12 mars 2023</a:t>
            </a:r>
          </a:p>
          <a:p>
            <a:pPr algn="just"/>
            <a:endParaRPr lang="fr-FR" sz="2400" dirty="0"/>
          </a:p>
        </p:txBody>
      </p:sp>
    </p:spTree>
    <p:extLst>
      <p:ext uri="{BB962C8B-B14F-4D97-AF65-F5344CB8AC3E}">
        <p14:creationId xmlns:p14="http://schemas.microsoft.com/office/powerpoint/2010/main" val="365912762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4721</Words>
  <Application>Microsoft Office PowerPoint</Application>
  <PresentationFormat>Widescreen</PresentationFormat>
  <Paragraphs>251</Paragraphs>
  <Slides>52</Slides>
  <Notes>6</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52</vt:i4>
      </vt:variant>
    </vt:vector>
  </HeadingPairs>
  <TitlesOfParts>
    <vt:vector size="60" baseType="lpstr">
      <vt:lpstr>MS PGothic</vt:lpstr>
      <vt:lpstr>SimSun</vt:lpstr>
      <vt:lpstr>游ゴシック</vt:lpstr>
      <vt:lpstr>游ゴシック Light</vt:lpstr>
      <vt:lpstr>Arial</vt:lpstr>
      <vt:lpstr>Calibri</vt:lpstr>
      <vt:lpstr>Calibri Light</vt:lpstr>
      <vt:lpstr>Tema di Office</vt:lpstr>
      <vt:lpstr>Observation hebdomadaire 14 mars</vt:lpstr>
      <vt:lpstr>ARTICLE 47-1. </vt:lpstr>
      <vt:lpstr>ARTICLE 44. </vt:lpstr>
      <vt:lpstr>Prochaine étape-clé de la réforme des retraites : commission mixte paritaire ARTICLE 45. </vt:lpstr>
      <vt:lpstr>ARTICLE 45. </vt:lpstr>
      <vt:lpstr>ARTICLE 45. </vt:lpstr>
      <vt:lpstr>Observation hebdomadaire</vt:lpstr>
      <vt:lpstr>49-3 : une forme de vice démocratique ?</vt:lpstr>
      <vt:lpstr>49-3 : une forme de vice démocratique ?</vt:lpstr>
      <vt:lpstr>ARTICLE 49. </vt:lpstr>
      <vt:lpstr>ARTICLE 49. </vt:lpstr>
      <vt:lpstr>Protection temporaire pour les personnes fuyant l'Ukraine  2022</vt:lpstr>
      <vt:lpstr>protection temporaire Décision du Conseil de l’Union européenne 4 mars 2022</vt:lpstr>
      <vt:lpstr>Rester en France au-delà de 90 jours protection temporaire </vt:lpstr>
      <vt:lpstr>«protection temporaire»</vt:lpstr>
      <vt:lpstr>D’après vous ?</vt:lpstr>
      <vt:lpstr>Accueil de réfugiés ou crise de migrants ?</vt:lpstr>
      <vt:lpstr>crise des réfugiés</vt:lpstr>
      <vt:lpstr>Crise migratoire, crise des migrants, crise de la migration ou crise de l’accueil?</vt:lpstr>
      <vt:lpstr>Flots, vagues, flux migratoires</vt:lpstr>
      <vt:lpstr>comment les exclus se nomment-ils eux-mêmes ?  </vt:lpstr>
      <vt:lpstr>exilé, voyageur, aventurier</vt:lpstr>
      <vt:lpstr>Presentazione standard di PowerPoint</vt:lpstr>
      <vt:lpstr>Existe-t-il le mot « juste »?</vt:lpstr>
      <vt:lpstr>Expressions imagées  comment on voit l’autre 14 mars</vt:lpstr>
      <vt:lpstr>querelle d'Allemand </vt:lpstr>
      <vt:lpstr>filer à l’anglaise</vt:lpstr>
      <vt:lpstr>Parler petit nègre  </vt:lpstr>
      <vt:lpstr>Parler comme une vache espagnole  </vt:lpstr>
      <vt:lpstr>Presentazione standard di PowerPoint</vt:lpstr>
      <vt:lpstr>Expressions imagées sur l’imaginaire de la langue</vt:lpstr>
      <vt:lpstr>Quelles sont vos images et les lieux du silence ?</vt:lpstr>
      <vt:lpstr>vous aimez ou vous avez peur du silence ? Émotion? </vt:lpstr>
      <vt:lpstr>Comment définiriez-vous le silence ?</vt:lpstr>
      <vt:lpstr>Silences Proverbes et citations</vt:lpstr>
      <vt:lpstr>Silences Proverbes et citations</vt:lpstr>
      <vt:lpstr>Sileo n'est pas taceo </vt:lpstr>
      <vt:lpstr> Silencier </vt:lpstr>
      <vt:lpstr>Définition de silence</vt:lpstr>
      <vt:lpstr>Définition de silence</vt:lpstr>
      <vt:lpstr>Définition de silence</vt:lpstr>
      <vt:lpstr>Définition de silence</vt:lpstr>
      <vt:lpstr>Le silence dans la définition de la paix</vt:lpstr>
      <vt:lpstr>Le droit au silence et le silence en droit : entre droit pénal et droit civil</vt:lpstr>
      <vt:lpstr>Le droit au silence</vt:lpstr>
      <vt:lpstr>Le silence en droit</vt:lpstr>
      <vt:lpstr>Le silence de la loi</vt:lpstr>
      <vt:lpstr>La variation culturelle des silences</vt:lpstr>
      <vt:lpstr>La variation culturelle des silences</vt:lpstr>
      <vt:lpstr>Une composante dans les interactions</vt:lpstr>
      <vt:lpstr> Le silence observé dans sa nature de pause</vt:lpstr>
      <vt:lpstr>La pause intra-réplique</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 hebdomadaire 14 mars</dc:title>
  <dc:creator>CELOTTI NADINE</dc:creator>
  <cp:lastModifiedBy>CELOTTI NADINE</cp:lastModifiedBy>
  <cp:revision>2</cp:revision>
  <dcterms:created xsi:type="dcterms:W3CDTF">2023-03-14T17:08:45Z</dcterms:created>
  <dcterms:modified xsi:type="dcterms:W3CDTF">2023-03-14T17:10:06Z</dcterms:modified>
</cp:coreProperties>
</file>