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1" r:id="rId13"/>
    <p:sldId id="272" r:id="rId14"/>
    <p:sldId id="273" r:id="rId15"/>
    <p:sldId id="274" r:id="rId16"/>
    <p:sldId id="275" r:id="rId17"/>
    <p:sldId id="278" r:id="rId18"/>
    <p:sldId id="279" r:id="rId19"/>
    <p:sldId id="280" r:id="rId20"/>
    <p:sldId id="282" r:id="rId21"/>
    <p:sldId id="283" r:id="rId22"/>
    <p:sldId id="284" r:id="rId23"/>
    <p:sldId id="285" r:id="rId24"/>
    <p:sldId id="286" r:id="rId25"/>
    <p:sldId id="287" r:id="rId26"/>
    <p:sldId id="288" r:id="rId27"/>
    <p:sldId id="315" r:id="rId28"/>
    <p:sldId id="316" r:id="rId29"/>
    <p:sldId id="317" r:id="rId30"/>
    <p:sldId id="289" r:id="rId31"/>
    <p:sldId id="290" r:id="rId32"/>
    <p:sldId id="291" r:id="rId33"/>
    <p:sldId id="292" r:id="rId34"/>
    <p:sldId id="293" r:id="rId35"/>
    <p:sldId id="294" r:id="rId36"/>
    <p:sldId id="295" r:id="rId37"/>
    <p:sldId id="296" r:id="rId38"/>
    <p:sldId id="297" r:id="rId39"/>
    <p:sldId id="307" r:id="rId40"/>
    <p:sldId id="308" r:id="rId41"/>
    <p:sldId id="309" r:id="rId42"/>
    <p:sldId id="310" r:id="rId43"/>
    <p:sldId id="311" r:id="rId44"/>
    <p:sldId id="312" r:id="rId45"/>
    <p:sldId id="313"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89" d="100"/>
          <a:sy n="89"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fr-F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fld id="{D2D1AFA4-1880-458F-8501-3DDFDD0EC9B4}" type="datetimeFigureOut">
              <a:rPr lang="fr-FR" smtClean="0"/>
              <a:t>18/04/2023</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247497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D2D1AFA4-1880-458F-8501-3DDFDD0EC9B4}" type="datetimeFigureOut">
              <a:rPr lang="fr-FR" smtClean="0"/>
              <a:t>18/04/2023</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317608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fr-F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D2D1AFA4-1880-458F-8501-3DDFDD0EC9B4}" type="datetimeFigureOut">
              <a:rPr lang="fr-FR" smtClean="0"/>
              <a:t>18/04/2023</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139707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D2D1AFA4-1880-458F-8501-3DDFDD0EC9B4}" type="datetimeFigureOut">
              <a:rPr lang="fr-FR" smtClean="0"/>
              <a:t>18/04/2023</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322246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fr-F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D2D1AFA4-1880-458F-8501-3DDFDD0EC9B4}" type="datetimeFigureOut">
              <a:rPr lang="fr-FR" smtClean="0"/>
              <a:t>18/04/2023</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152538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fld id="{D2D1AFA4-1880-458F-8501-3DDFDD0EC9B4}" type="datetimeFigureOut">
              <a:rPr lang="fr-FR" smtClean="0"/>
              <a:t>18/04/2023</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406779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fr-F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fld id="{D2D1AFA4-1880-458F-8501-3DDFDD0EC9B4}" type="datetimeFigureOut">
              <a:rPr lang="fr-FR" smtClean="0"/>
              <a:t>18/04/2023</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7121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data 2"/>
          <p:cNvSpPr>
            <a:spLocks noGrp="1"/>
          </p:cNvSpPr>
          <p:nvPr>
            <p:ph type="dt" sz="half" idx="10"/>
          </p:nvPr>
        </p:nvSpPr>
        <p:spPr/>
        <p:txBody>
          <a:bodyPr/>
          <a:lstStyle/>
          <a:p>
            <a:fld id="{D2D1AFA4-1880-458F-8501-3DDFDD0EC9B4}" type="datetimeFigureOut">
              <a:rPr lang="fr-FR" smtClean="0"/>
              <a:t>18/04/2023</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5709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D1AFA4-1880-458F-8501-3DDFDD0EC9B4}" type="datetimeFigureOut">
              <a:rPr lang="fr-FR" smtClean="0"/>
              <a:t>18/04/2023</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345764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fr-F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2D1AFA4-1880-458F-8501-3DDFDD0EC9B4}" type="datetimeFigureOut">
              <a:rPr lang="fr-FR" smtClean="0"/>
              <a:t>18/04/2023</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352353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fr-F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2D1AFA4-1880-458F-8501-3DDFDD0EC9B4}" type="datetimeFigureOut">
              <a:rPr lang="fr-FR" smtClean="0"/>
              <a:t>18/04/2023</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294D81B6-9385-435B-B6FB-8A2AA079404D}" type="slidenum">
              <a:rPr lang="fr-FR" smtClean="0"/>
              <a:t>‹N›</a:t>
            </a:fld>
            <a:endParaRPr lang="fr-FR"/>
          </a:p>
        </p:txBody>
      </p:sp>
    </p:spTree>
    <p:extLst>
      <p:ext uri="{BB962C8B-B14F-4D97-AF65-F5344CB8AC3E}">
        <p14:creationId xmlns:p14="http://schemas.microsoft.com/office/powerpoint/2010/main" val="27222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fr-F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1AFA4-1880-458F-8501-3DDFDD0EC9B4}" type="datetimeFigureOut">
              <a:rPr lang="fr-FR" smtClean="0"/>
              <a:t>18/04/2023</a:t>
            </a:fld>
            <a:endParaRPr lang="fr-F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D81B6-9385-435B-B6FB-8A2AA079404D}" type="slidenum">
              <a:rPr lang="fr-FR" smtClean="0"/>
              <a:t>‹N›</a:t>
            </a:fld>
            <a:endParaRPr lang="fr-FR"/>
          </a:p>
        </p:txBody>
      </p:sp>
    </p:spTree>
    <p:extLst>
      <p:ext uri="{BB962C8B-B14F-4D97-AF65-F5344CB8AC3E}">
        <p14:creationId xmlns:p14="http://schemas.microsoft.com/office/powerpoint/2010/main" val="262089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 hebdomadaire</a:t>
            </a:r>
            <a:br>
              <a:rPr lang="fr-CA" sz="2800" dirty="0"/>
            </a:br>
            <a:r>
              <a:rPr lang="fr-CA" sz="2800" dirty="0"/>
              <a:t>18 avril</a:t>
            </a:r>
          </a:p>
        </p:txBody>
      </p:sp>
      <p:sp>
        <p:nvSpPr>
          <p:cNvPr id="3" name="Segnaposto contenuto 2"/>
          <p:cNvSpPr>
            <a:spLocks noGrp="1"/>
          </p:cNvSpPr>
          <p:nvPr>
            <p:ph idx="1"/>
          </p:nvPr>
        </p:nvSpPr>
        <p:spPr/>
        <p:txBody>
          <a:bodyPr>
            <a:normAutofit lnSpcReduction="10000"/>
          </a:bodyPr>
          <a:lstStyle/>
          <a:p>
            <a:r>
              <a:rPr lang="fr-CA" sz="2400" b="1" dirty="0"/>
              <a:t>Réforme des retraites :</a:t>
            </a:r>
          </a:p>
          <a:p>
            <a:endParaRPr lang="fr-CA" sz="2400" b="1" dirty="0"/>
          </a:p>
          <a:p>
            <a:r>
              <a:rPr lang="fr-CA" sz="2400" b="1" dirty="0"/>
              <a:t>Décision du  Conseil Constitutionnel : 14 avril</a:t>
            </a:r>
          </a:p>
          <a:p>
            <a:r>
              <a:rPr lang="fr-CA" sz="2400" dirty="0"/>
              <a:t>« Décision juridique à portée politique »</a:t>
            </a:r>
          </a:p>
          <a:p>
            <a:endParaRPr lang="fr-CA" sz="2400" b="1" dirty="0"/>
          </a:p>
          <a:p>
            <a:endParaRPr lang="fr-CA" sz="2400" b="1" dirty="0"/>
          </a:p>
          <a:p>
            <a:r>
              <a:rPr lang="fr-CA" sz="2400" b="1" dirty="0"/>
              <a:t>Promulgation de la loi : 15 avril</a:t>
            </a:r>
          </a:p>
          <a:p>
            <a:endParaRPr lang="fr-CA" sz="2400" b="1" dirty="0"/>
          </a:p>
          <a:p>
            <a:r>
              <a:rPr lang="fr-CA" sz="2400" dirty="0"/>
              <a:t>La loi promulguée ce samedi 15 avril par Emmanuel </a:t>
            </a:r>
            <a:r>
              <a:rPr lang="fr-CA" sz="2400" dirty="0" err="1"/>
              <a:t>Macron</a:t>
            </a:r>
            <a:r>
              <a:rPr lang="fr-CA" sz="2400" dirty="0"/>
              <a:t> doit entrer en vigueur le 1er septembre 2023. </a:t>
            </a:r>
            <a:endParaRPr lang="fr-CA" sz="2400" b="1" dirty="0"/>
          </a:p>
        </p:txBody>
      </p:sp>
    </p:spTree>
    <p:extLst>
      <p:ext uri="{BB962C8B-B14F-4D97-AF65-F5344CB8AC3E}">
        <p14:creationId xmlns:p14="http://schemas.microsoft.com/office/powerpoint/2010/main" val="280559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Conseil constitutionnel du 14 avril</a:t>
            </a:r>
          </a:p>
        </p:txBody>
      </p:sp>
      <p:sp>
        <p:nvSpPr>
          <p:cNvPr id="3" name="Segnaposto contenuto 2"/>
          <p:cNvSpPr>
            <a:spLocks noGrp="1"/>
          </p:cNvSpPr>
          <p:nvPr>
            <p:ph idx="1"/>
          </p:nvPr>
        </p:nvSpPr>
        <p:spPr/>
        <p:txBody>
          <a:bodyPr>
            <a:normAutofit/>
          </a:bodyPr>
          <a:lstStyle/>
          <a:p>
            <a:r>
              <a:rPr lang="fr-FR" sz="2400" b="1" dirty="0"/>
              <a:t>Décision n° 2023-4 RIP du 14 avril 2023 </a:t>
            </a:r>
          </a:p>
          <a:p>
            <a:r>
              <a:rPr lang="fr-FR" sz="2400" dirty="0"/>
              <a:t>Proposition de loi visant à affirmer que l’âge légal de départ à la retraite ne peut être fixé au-delà de 62 ans</a:t>
            </a:r>
          </a:p>
          <a:p>
            <a:endParaRPr lang="fr-FR" sz="2400" dirty="0"/>
          </a:p>
          <a:p>
            <a:pPr algn="just"/>
            <a:r>
              <a:rPr lang="fr-FR" sz="2400" b="1" dirty="0"/>
              <a:t>LE CONSEIL CONSTITUTIONNEL DÉCIDE :</a:t>
            </a:r>
            <a:r>
              <a:rPr lang="fr-FR" sz="2400" dirty="0"/>
              <a:t/>
            </a:r>
            <a:br>
              <a:rPr lang="fr-FR" sz="2400" dirty="0"/>
            </a:br>
            <a:r>
              <a:rPr lang="fr-FR" sz="2400" dirty="0"/>
              <a:t> </a:t>
            </a:r>
            <a:br>
              <a:rPr lang="fr-FR" sz="2400" dirty="0"/>
            </a:br>
            <a:r>
              <a:rPr lang="fr-FR" sz="2400" dirty="0"/>
              <a:t>Article 1</a:t>
            </a:r>
            <a:r>
              <a:rPr lang="fr-FR" sz="2400" baseline="30000" dirty="0"/>
              <a:t>er</a:t>
            </a:r>
            <a:r>
              <a:rPr lang="fr-FR" sz="2400" dirty="0"/>
              <a:t>. -  La proposition de loi visant à affirmer que l’âge légal de départ à la retraite ne peut être fixé au-delà de 62 ans ne satisfait pas aux conditions fixées par l’article 11 de la Constitution et par l’article 45-2 de l’ordonnance n° 58-1067 du 7 novembre 1958 portant loi organique sur le Conseil constitutionnel.</a:t>
            </a:r>
          </a:p>
          <a:p>
            <a:endParaRPr lang="fr-CA" sz="2400" dirty="0"/>
          </a:p>
        </p:txBody>
      </p:sp>
    </p:spTree>
    <p:extLst>
      <p:ext uri="{BB962C8B-B14F-4D97-AF65-F5344CB8AC3E}">
        <p14:creationId xmlns:p14="http://schemas.microsoft.com/office/powerpoint/2010/main" val="264724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Langue, </a:t>
            </a:r>
            <a:r>
              <a:rPr lang="it-IT" sz="2800" dirty="0" err="1"/>
              <a:t>mots</a:t>
            </a:r>
            <a:r>
              <a:rPr lang="it-IT" sz="2800" dirty="0"/>
              <a:t> et </a:t>
            </a:r>
            <a:r>
              <a:rPr lang="it-IT" sz="2800" dirty="0" err="1"/>
              <a:t>pouvoir</a:t>
            </a:r>
            <a:r>
              <a:rPr lang="it-IT" sz="2800" dirty="0"/>
              <a:t/>
            </a:r>
            <a:br>
              <a:rPr lang="it-IT" sz="2800" dirty="0"/>
            </a:br>
            <a:endParaRPr lang="fr-FR" sz="2800" dirty="0"/>
          </a:p>
        </p:txBody>
      </p:sp>
      <p:sp>
        <p:nvSpPr>
          <p:cNvPr id="3" name="Content Placeholder 2"/>
          <p:cNvSpPr>
            <a:spLocks noGrp="1"/>
          </p:cNvSpPr>
          <p:nvPr>
            <p:ph idx="1"/>
          </p:nvPr>
        </p:nvSpPr>
        <p:spPr/>
        <p:txBody>
          <a:bodyPr>
            <a:normAutofit/>
          </a:bodyPr>
          <a:lstStyle/>
          <a:p>
            <a:endParaRPr lang="fr-FR" sz="1800" dirty="0"/>
          </a:p>
          <a:p>
            <a:endParaRPr lang="fr-FR" sz="1800" dirty="0"/>
          </a:p>
          <a:p>
            <a:r>
              <a:rPr lang="it-IT" sz="2400" dirty="0" err="1" smtClean="0"/>
              <a:t>Lecture</a:t>
            </a:r>
            <a:r>
              <a:rPr lang="it-IT" sz="2400" dirty="0" smtClean="0"/>
              <a:t> et </a:t>
            </a:r>
            <a:r>
              <a:rPr lang="it-IT" sz="2400" dirty="0" err="1" smtClean="0"/>
              <a:t>discussion</a:t>
            </a:r>
            <a:r>
              <a:rPr lang="it-IT" sz="2400" dirty="0" smtClean="0"/>
              <a:t> </a:t>
            </a:r>
            <a:r>
              <a:rPr lang="it-IT" sz="2400" dirty="0" err="1"/>
              <a:t>d</a:t>
            </a:r>
            <a:r>
              <a:rPr lang="it-IT" sz="2400" dirty="0" err="1" smtClean="0"/>
              <a:t>es</a:t>
            </a:r>
            <a:r>
              <a:rPr lang="it-IT" sz="2400" dirty="0" smtClean="0"/>
              <a:t> </a:t>
            </a:r>
            <a:r>
              <a:rPr lang="it-IT" sz="2400" dirty="0" err="1"/>
              <a:t>pages</a:t>
            </a:r>
            <a:r>
              <a:rPr lang="it-IT" sz="2400" dirty="0"/>
              <a:t> de </a:t>
            </a:r>
            <a:r>
              <a:rPr lang="it-IT" sz="2400" dirty="0" err="1"/>
              <a:t>Boutet</a:t>
            </a:r>
            <a:endParaRPr lang="fr-FR" sz="2400" dirty="0"/>
          </a:p>
        </p:txBody>
      </p:sp>
    </p:spTree>
    <p:extLst>
      <p:ext uri="{BB962C8B-B14F-4D97-AF65-F5344CB8AC3E}">
        <p14:creationId xmlns:p14="http://schemas.microsoft.com/office/powerpoint/2010/main" val="31911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100" dirty="0"/>
              <a:t>A </a:t>
            </a:r>
            <a:r>
              <a:rPr lang="it-IT" sz="2100" dirty="0" err="1"/>
              <a:t>propos</a:t>
            </a:r>
            <a:r>
              <a:rPr lang="it-IT" sz="2100" dirty="0"/>
              <a:t> de dire et de </a:t>
            </a:r>
            <a:r>
              <a:rPr lang="it-IT" sz="2100" dirty="0" err="1"/>
              <a:t>faire</a:t>
            </a:r>
            <a:r>
              <a:rPr lang="it-IT" sz="2100" dirty="0"/>
              <a:t/>
            </a:r>
            <a:br>
              <a:rPr lang="it-IT" sz="2100" dirty="0"/>
            </a:br>
            <a:r>
              <a:rPr lang="it-IT" sz="2100" dirty="0" err="1"/>
              <a:t>Lectures</a:t>
            </a:r>
            <a:r>
              <a:rPr lang="it-IT" sz="2100" dirty="0"/>
              <a:t> de base</a:t>
            </a:r>
          </a:p>
        </p:txBody>
      </p:sp>
      <p:sp>
        <p:nvSpPr>
          <p:cNvPr id="3" name="Segnaposto contenuto 2"/>
          <p:cNvSpPr>
            <a:spLocks noGrp="1"/>
          </p:cNvSpPr>
          <p:nvPr>
            <p:ph idx="1"/>
          </p:nvPr>
        </p:nvSpPr>
        <p:spPr/>
        <p:txBody>
          <a:bodyPr>
            <a:normAutofit/>
          </a:bodyPr>
          <a:lstStyle/>
          <a:p>
            <a:pPr algn="just"/>
            <a:r>
              <a:rPr lang="it-IT" sz="1800" dirty="0"/>
              <a:t>1. </a:t>
            </a:r>
            <a:r>
              <a:rPr lang="it-IT" sz="1800" b="1" dirty="0" err="1"/>
              <a:t>Josiane</a:t>
            </a:r>
            <a:r>
              <a:rPr lang="it-IT" sz="1800" b="1" dirty="0"/>
              <a:t> </a:t>
            </a:r>
            <a:r>
              <a:rPr lang="it-IT" sz="1800" b="1" dirty="0" err="1"/>
              <a:t>Boutet</a:t>
            </a:r>
            <a:r>
              <a:rPr lang="it-IT" sz="1800" b="1" dirty="0"/>
              <a:t>, </a:t>
            </a:r>
            <a:r>
              <a:rPr lang="it-IT" sz="1800" b="1" i="1" dirty="0"/>
              <a:t>Le </a:t>
            </a:r>
            <a:r>
              <a:rPr lang="it-IT" sz="1800" b="1" i="1" dirty="0" err="1"/>
              <a:t>pouvoir</a:t>
            </a:r>
            <a:r>
              <a:rPr lang="it-IT" sz="1800" b="1" i="1" dirty="0"/>
              <a:t> </a:t>
            </a:r>
            <a:r>
              <a:rPr lang="it-IT" sz="1800" b="1" i="1" dirty="0" err="1"/>
              <a:t>des</a:t>
            </a:r>
            <a:r>
              <a:rPr lang="it-IT" sz="1800" b="1" i="1" dirty="0"/>
              <a:t> </a:t>
            </a:r>
            <a:r>
              <a:rPr lang="it-IT" sz="1800" b="1" i="1" dirty="0" err="1"/>
              <a:t>mots</a:t>
            </a:r>
            <a:r>
              <a:rPr lang="it-IT" sz="1800" dirty="0"/>
              <a:t>, Paris, La Dispute,2010. (</a:t>
            </a:r>
            <a:r>
              <a:rPr lang="fr-CA" sz="1800" dirty="0"/>
              <a:t>A lire ensemble les pages insérées sur </a:t>
            </a:r>
            <a:r>
              <a:rPr lang="fr-CA" sz="1800" dirty="0" err="1"/>
              <a:t>moodle</a:t>
            </a:r>
            <a:r>
              <a:rPr lang="fr-CA" sz="1800" dirty="0"/>
              <a:t>)</a:t>
            </a:r>
            <a:r>
              <a:rPr lang="it-IT" sz="1800" dirty="0"/>
              <a:t> </a:t>
            </a:r>
            <a:r>
              <a:rPr lang="it-IT" sz="1800" dirty="0" err="1"/>
              <a:t>où</a:t>
            </a:r>
            <a:r>
              <a:rPr lang="it-IT" sz="1800" dirty="0"/>
              <a:t> </a:t>
            </a:r>
            <a:r>
              <a:rPr lang="it-IT" sz="1800" dirty="0" err="1"/>
              <a:t>sont</a:t>
            </a:r>
            <a:r>
              <a:rPr lang="it-IT" sz="1800" dirty="0"/>
              <a:t> </a:t>
            </a:r>
            <a:r>
              <a:rPr lang="it-IT" sz="1800" dirty="0" err="1"/>
              <a:t>nommés</a:t>
            </a:r>
            <a:endParaRPr lang="it-IT" sz="1800" dirty="0"/>
          </a:p>
          <a:p>
            <a:pPr algn="just"/>
            <a:r>
              <a:rPr lang="it-IT" sz="1800" b="1" dirty="0"/>
              <a:t>John </a:t>
            </a:r>
            <a:r>
              <a:rPr lang="it-IT" sz="1800" b="1" dirty="0" err="1"/>
              <a:t>Langshaw</a:t>
            </a:r>
            <a:r>
              <a:rPr lang="it-IT" sz="1800" b="1" dirty="0"/>
              <a:t> Austin</a:t>
            </a:r>
            <a:r>
              <a:rPr lang="it-IT" sz="1800" dirty="0"/>
              <a:t>, </a:t>
            </a:r>
            <a:r>
              <a:rPr lang="it-IT" sz="1800" i="1" dirty="0"/>
              <a:t>How to do </a:t>
            </a:r>
            <a:r>
              <a:rPr lang="it-IT" sz="1800" i="1" dirty="0" err="1"/>
              <a:t>Things</a:t>
            </a:r>
            <a:r>
              <a:rPr lang="it-IT" sz="1800" i="1" dirty="0"/>
              <a:t> with </a:t>
            </a:r>
            <a:r>
              <a:rPr lang="it-IT" sz="1800" i="1" dirty="0" err="1"/>
              <a:t>Words</a:t>
            </a:r>
            <a:r>
              <a:rPr lang="it-IT" sz="1800" dirty="0"/>
              <a:t>, Oxford, Oxford </a:t>
            </a:r>
            <a:r>
              <a:rPr lang="it-IT" sz="1800" dirty="0" err="1"/>
              <a:t>University</a:t>
            </a:r>
            <a:r>
              <a:rPr lang="it-IT" sz="1800" dirty="0"/>
              <a:t> Press, 1962, </a:t>
            </a:r>
            <a:r>
              <a:rPr lang="it-IT" sz="1800" i="1" dirty="0" err="1"/>
              <a:t>Quand</a:t>
            </a:r>
            <a:r>
              <a:rPr lang="it-IT" sz="1800" i="1" dirty="0"/>
              <a:t> dire c'est </a:t>
            </a:r>
            <a:r>
              <a:rPr lang="it-IT" sz="1800" i="1" dirty="0" err="1"/>
              <a:t>faire</a:t>
            </a:r>
            <a:r>
              <a:rPr lang="it-IT" sz="1800" dirty="0"/>
              <a:t>, (</a:t>
            </a:r>
            <a:r>
              <a:rPr lang="it-IT" sz="1800" dirty="0" err="1"/>
              <a:t>traduit</a:t>
            </a:r>
            <a:r>
              <a:rPr lang="it-IT" sz="1800" dirty="0"/>
              <a:t> par Gilles Lane), Paris, </a:t>
            </a:r>
            <a:r>
              <a:rPr lang="it-IT" sz="1800" dirty="0" err="1"/>
              <a:t>Seuil</a:t>
            </a:r>
            <a:r>
              <a:rPr lang="it-IT" sz="1800" dirty="0"/>
              <a:t>, 1970.</a:t>
            </a:r>
          </a:p>
          <a:p>
            <a:pPr algn="just"/>
            <a:r>
              <a:rPr lang="it-IT" sz="1800" dirty="0" err="1"/>
              <a:t>Émile</a:t>
            </a:r>
            <a:r>
              <a:rPr lang="it-IT" sz="1800" dirty="0"/>
              <a:t> </a:t>
            </a:r>
            <a:r>
              <a:rPr lang="it-IT" sz="1800" dirty="0" err="1"/>
              <a:t>Benveniste</a:t>
            </a:r>
            <a:r>
              <a:rPr lang="it-IT" sz="1800" dirty="0"/>
              <a:t>, </a:t>
            </a:r>
            <a:r>
              <a:rPr lang="fr-FR" sz="1800" i="1" dirty="0"/>
              <a:t>Le vocabulaire des institutions indo-européennes, </a:t>
            </a:r>
            <a:r>
              <a:rPr lang="fr-FR" sz="1800" dirty="0"/>
              <a:t>2 vol.</a:t>
            </a:r>
            <a:r>
              <a:rPr lang="fr-FR" sz="1800" i="1" dirty="0"/>
              <a:t> </a:t>
            </a:r>
            <a:r>
              <a:rPr lang="fr-FR" sz="1800" dirty="0"/>
              <a:t>Paris, Les éditions de Minuit, 1969 et</a:t>
            </a:r>
            <a:r>
              <a:rPr lang="fr-FR" sz="1800" i="1" dirty="0"/>
              <a:t> La philosophie analytique et le langage, </a:t>
            </a:r>
            <a:r>
              <a:rPr lang="fr-FR" sz="1800" dirty="0"/>
              <a:t>1963.</a:t>
            </a:r>
            <a:endParaRPr lang="it-IT" sz="1800" dirty="0"/>
          </a:p>
          <a:p>
            <a:pPr algn="just"/>
            <a:r>
              <a:rPr lang="it-IT" sz="1800" b="1" dirty="0"/>
              <a:t>Pierre </a:t>
            </a:r>
            <a:r>
              <a:rPr lang="it-IT" sz="1800" b="1" dirty="0" err="1"/>
              <a:t>Bourdieu</a:t>
            </a:r>
            <a:r>
              <a:rPr lang="it-IT" sz="1800" b="1" dirty="0"/>
              <a:t>, </a:t>
            </a:r>
            <a:r>
              <a:rPr lang="it-IT" sz="1800" i="1" dirty="0"/>
              <a:t>Ce </a:t>
            </a:r>
            <a:r>
              <a:rPr lang="it-IT" sz="1800" i="1" dirty="0" err="1"/>
              <a:t>que</a:t>
            </a:r>
            <a:r>
              <a:rPr lang="it-IT" sz="1800" i="1" dirty="0"/>
              <a:t> </a:t>
            </a:r>
            <a:r>
              <a:rPr lang="it-IT" sz="1800" i="1" dirty="0" err="1"/>
              <a:t>parler</a:t>
            </a:r>
            <a:r>
              <a:rPr lang="it-IT" sz="1800" i="1" dirty="0"/>
              <a:t> </a:t>
            </a:r>
            <a:r>
              <a:rPr lang="it-IT" sz="1800" i="1" dirty="0" err="1"/>
              <a:t>veut</a:t>
            </a:r>
            <a:r>
              <a:rPr lang="it-IT" sz="1800" i="1" dirty="0"/>
              <a:t> dire</a:t>
            </a:r>
            <a:r>
              <a:rPr lang="it-IT" sz="1800" dirty="0"/>
              <a:t>, Paris, </a:t>
            </a:r>
            <a:r>
              <a:rPr lang="it-IT" sz="1800" dirty="0" err="1"/>
              <a:t>Fayard</a:t>
            </a:r>
            <a:r>
              <a:rPr lang="it-IT" sz="1800" dirty="0"/>
              <a:t>, 1982.</a:t>
            </a:r>
          </a:p>
          <a:p>
            <a:pPr algn="just"/>
            <a:r>
              <a:rPr lang="it-IT" sz="1800" dirty="0"/>
              <a:t>Victor </a:t>
            </a:r>
            <a:r>
              <a:rPr lang="it-IT" sz="1800" dirty="0" err="1"/>
              <a:t>Klemperer</a:t>
            </a:r>
            <a:r>
              <a:rPr lang="it-IT" sz="1800" dirty="0"/>
              <a:t>, </a:t>
            </a:r>
            <a:r>
              <a:rPr lang="it-IT" sz="1800" i="1" dirty="0"/>
              <a:t>LTI, la langue </a:t>
            </a:r>
            <a:r>
              <a:rPr lang="it-IT" sz="1800" i="1" dirty="0" err="1"/>
              <a:t>du</a:t>
            </a:r>
            <a:r>
              <a:rPr lang="it-IT" sz="1800" i="1" dirty="0"/>
              <a:t> </a:t>
            </a:r>
            <a:r>
              <a:rPr lang="it-IT" sz="1800" i="1" dirty="0" err="1"/>
              <a:t>IIIe</a:t>
            </a:r>
            <a:r>
              <a:rPr lang="it-IT" sz="1800" i="1" dirty="0"/>
              <a:t> Reich. </a:t>
            </a:r>
            <a:r>
              <a:rPr lang="it-IT" sz="1800" i="1" dirty="0" err="1"/>
              <a:t>Carnets</a:t>
            </a:r>
            <a:r>
              <a:rPr lang="it-IT" sz="1800" i="1" dirty="0"/>
              <a:t> d’un </a:t>
            </a:r>
            <a:r>
              <a:rPr lang="it-IT" sz="1800" i="1" dirty="0" err="1"/>
              <a:t>philologue</a:t>
            </a:r>
            <a:r>
              <a:rPr lang="it-IT" sz="1800" dirty="0"/>
              <a:t>, </a:t>
            </a:r>
            <a:r>
              <a:rPr lang="it-IT" sz="1800" dirty="0" err="1"/>
              <a:t>traduit</a:t>
            </a:r>
            <a:r>
              <a:rPr lang="it-IT" sz="1800" dirty="0"/>
              <a:t> et </a:t>
            </a:r>
            <a:r>
              <a:rPr lang="it-IT" sz="1800" dirty="0" err="1"/>
              <a:t>annoté</a:t>
            </a:r>
            <a:r>
              <a:rPr lang="it-IT" sz="1800" dirty="0"/>
              <a:t> par </a:t>
            </a:r>
            <a:r>
              <a:rPr lang="it-IT" sz="1800" dirty="0" err="1"/>
              <a:t>Elisabeth</a:t>
            </a:r>
            <a:r>
              <a:rPr lang="it-IT" sz="1800" dirty="0"/>
              <a:t> </a:t>
            </a:r>
            <a:r>
              <a:rPr lang="it-IT" sz="1800" dirty="0" err="1"/>
              <a:t>Guillot</a:t>
            </a:r>
            <a:r>
              <a:rPr lang="it-IT" sz="1800" dirty="0"/>
              <a:t>, Paris, Albin Michel, « Agora », 1996.</a:t>
            </a:r>
          </a:p>
          <a:p>
            <a:pPr algn="just"/>
            <a:endParaRPr lang="it-IT" sz="1800" dirty="0"/>
          </a:p>
          <a:p>
            <a:pPr algn="just"/>
            <a:endParaRPr lang="it-IT" sz="1800" dirty="0"/>
          </a:p>
        </p:txBody>
      </p:sp>
    </p:spTree>
    <p:extLst>
      <p:ext uri="{BB962C8B-B14F-4D97-AF65-F5344CB8AC3E}">
        <p14:creationId xmlns:p14="http://schemas.microsoft.com/office/powerpoint/2010/main" val="116928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100" dirty="0"/>
              <a:t>John </a:t>
            </a:r>
            <a:r>
              <a:rPr lang="it-IT" sz="2100" dirty="0" err="1"/>
              <a:t>Langshaw</a:t>
            </a:r>
            <a:r>
              <a:rPr lang="it-IT" sz="2100" dirty="0"/>
              <a:t> Austin </a:t>
            </a:r>
          </a:p>
        </p:txBody>
      </p:sp>
      <p:sp>
        <p:nvSpPr>
          <p:cNvPr id="3" name="Segnaposto contenuto 2"/>
          <p:cNvSpPr>
            <a:spLocks noGrp="1"/>
          </p:cNvSpPr>
          <p:nvPr>
            <p:ph idx="1"/>
          </p:nvPr>
        </p:nvSpPr>
        <p:spPr/>
        <p:txBody>
          <a:bodyPr>
            <a:noAutofit/>
          </a:bodyPr>
          <a:lstStyle/>
          <a:p>
            <a:pPr algn="just"/>
            <a:r>
              <a:rPr lang="it-IT" sz="2400" dirty="0"/>
              <a:t>John </a:t>
            </a:r>
            <a:r>
              <a:rPr lang="it-IT" sz="2400" dirty="0" err="1"/>
              <a:t>Langshaw</a:t>
            </a:r>
            <a:r>
              <a:rPr lang="it-IT" sz="2400" dirty="0"/>
              <a:t> Austin, </a:t>
            </a:r>
            <a:r>
              <a:rPr lang="it-IT" sz="2400" i="1" dirty="0"/>
              <a:t>How to do </a:t>
            </a:r>
            <a:r>
              <a:rPr lang="it-IT" sz="2400" i="1" dirty="0" err="1"/>
              <a:t>Things</a:t>
            </a:r>
            <a:r>
              <a:rPr lang="it-IT" sz="2400" i="1" dirty="0"/>
              <a:t> with </a:t>
            </a:r>
            <a:r>
              <a:rPr lang="it-IT" sz="2400" i="1" dirty="0" err="1"/>
              <a:t>Words</a:t>
            </a:r>
            <a:r>
              <a:rPr lang="it-IT" sz="2400" dirty="0"/>
              <a:t>, Oxford, Oxford </a:t>
            </a:r>
            <a:r>
              <a:rPr lang="it-IT" sz="2400" dirty="0" err="1"/>
              <a:t>University</a:t>
            </a:r>
            <a:r>
              <a:rPr lang="it-IT" sz="2400" dirty="0"/>
              <a:t> Press, </a:t>
            </a:r>
            <a:r>
              <a:rPr lang="it-IT" sz="2400" b="1" dirty="0"/>
              <a:t>1962</a:t>
            </a:r>
            <a:r>
              <a:rPr lang="it-IT" sz="2400" dirty="0"/>
              <a:t>.</a:t>
            </a:r>
          </a:p>
          <a:p>
            <a:pPr algn="just"/>
            <a:r>
              <a:rPr lang="it-IT" sz="2400" dirty="0"/>
              <a:t> </a:t>
            </a:r>
            <a:r>
              <a:rPr lang="it-IT" sz="2400" i="1" dirty="0" err="1"/>
              <a:t>Quand</a:t>
            </a:r>
            <a:r>
              <a:rPr lang="it-IT" sz="2400" i="1" dirty="0"/>
              <a:t> dire c'est </a:t>
            </a:r>
            <a:r>
              <a:rPr lang="it-IT" sz="2400" i="1" dirty="0" err="1"/>
              <a:t>faire</a:t>
            </a:r>
            <a:r>
              <a:rPr lang="it-IT" sz="2400" dirty="0"/>
              <a:t>, (</a:t>
            </a:r>
            <a:r>
              <a:rPr lang="it-IT" sz="2400" dirty="0" err="1"/>
              <a:t>traduit</a:t>
            </a:r>
            <a:r>
              <a:rPr lang="it-IT" sz="2400" dirty="0"/>
              <a:t> par Gilles Lane), Paris, </a:t>
            </a:r>
            <a:r>
              <a:rPr lang="it-IT" sz="2400" dirty="0" err="1"/>
              <a:t>Seuil</a:t>
            </a:r>
            <a:r>
              <a:rPr lang="it-IT" sz="2400" dirty="0"/>
              <a:t>, </a:t>
            </a:r>
            <a:r>
              <a:rPr lang="it-IT" sz="2400" b="1" dirty="0"/>
              <a:t>1970.</a:t>
            </a:r>
          </a:p>
          <a:p>
            <a:pPr algn="just"/>
            <a:r>
              <a:rPr lang="it-IT" sz="2400" dirty="0"/>
              <a:t>Le </a:t>
            </a:r>
            <a:r>
              <a:rPr lang="it-IT" sz="2400" dirty="0" err="1"/>
              <a:t>titre</a:t>
            </a:r>
            <a:r>
              <a:rPr lang="it-IT" sz="2400" dirty="0"/>
              <a:t> </a:t>
            </a:r>
            <a:r>
              <a:rPr lang="it-IT" sz="2400" dirty="0" err="1"/>
              <a:t>original</a:t>
            </a:r>
            <a:r>
              <a:rPr lang="it-IT" sz="2400" dirty="0"/>
              <a:t> : </a:t>
            </a:r>
            <a:r>
              <a:rPr lang="it-IT" sz="2400" i="1" dirty="0"/>
              <a:t>How to do </a:t>
            </a:r>
            <a:r>
              <a:rPr lang="it-IT" sz="2400" i="1" dirty="0" err="1"/>
              <a:t>Things</a:t>
            </a:r>
            <a:r>
              <a:rPr lang="it-IT" sz="2400" i="1" dirty="0"/>
              <a:t> with </a:t>
            </a:r>
            <a:r>
              <a:rPr lang="it-IT" sz="2400" i="1" dirty="0" err="1"/>
              <a:t>Words</a:t>
            </a:r>
            <a:r>
              <a:rPr lang="it-IT" sz="2400" i="1" dirty="0"/>
              <a:t>, </a:t>
            </a:r>
            <a:r>
              <a:rPr lang="it-IT" sz="2400" dirty="0"/>
              <a:t>qui </a:t>
            </a:r>
            <a:r>
              <a:rPr lang="it-IT" sz="2400" dirty="0" err="1"/>
              <a:t>signifie</a:t>
            </a:r>
            <a:r>
              <a:rPr lang="it-IT" sz="2400" dirty="0"/>
              <a:t> </a:t>
            </a:r>
            <a:r>
              <a:rPr lang="it-IT" sz="2400" dirty="0" err="1"/>
              <a:t>littéralement</a:t>
            </a:r>
            <a:r>
              <a:rPr lang="it-IT" sz="2400" dirty="0"/>
              <a:t> : « </a:t>
            </a:r>
            <a:r>
              <a:rPr lang="it-IT" sz="2400" dirty="0" err="1"/>
              <a:t>Comment</a:t>
            </a:r>
            <a:r>
              <a:rPr lang="it-IT" sz="2400" dirty="0"/>
              <a:t> </a:t>
            </a:r>
            <a:r>
              <a:rPr lang="it-IT" sz="2400" dirty="0" err="1"/>
              <a:t>faire</a:t>
            </a:r>
            <a:r>
              <a:rPr lang="it-IT" sz="2400" dirty="0"/>
              <a:t> </a:t>
            </a:r>
            <a:r>
              <a:rPr lang="it-IT" sz="2400" dirty="0" err="1"/>
              <a:t>des</a:t>
            </a:r>
            <a:r>
              <a:rPr lang="it-IT" sz="2400" dirty="0"/>
              <a:t> </a:t>
            </a:r>
            <a:r>
              <a:rPr lang="it-IT" sz="2400" dirty="0" err="1"/>
              <a:t>choses</a:t>
            </a:r>
            <a:r>
              <a:rPr lang="it-IT" sz="2400" dirty="0"/>
              <a:t> </a:t>
            </a:r>
            <a:r>
              <a:rPr lang="it-IT" sz="2400" dirty="0" err="1"/>
              <a:t>avec</a:t>
            </a:r>
            <a:r>
              <a:rPr lang="it-IT" sz="2400" dirty="0"/>
              <a:t> </a:t>
            </a:r>
            <a:r>
              <a:rPr lang="it-IT" sz="2400" dirty="0" err="1"/>
              <a:t>des</a:t>
            </a:r>
            <a:r>
              <a:rPr lang="it-IT" sz="2400" dirty="0"/>
              <a:t> </a:t>
            </a:r>
            <a:r>
              <a:rPr lang="it-IT" sz="2400" dirty="0" err="1"/>
              <a:t>mots</a:t>
            </a:r>
            <a:r>
              <a:rPr lang="it-IT" sz="2400" dirty="0"/>
              <a:t> », </a:t>
            </a:r>
            <a:r>
              <a:rPr lang="fr-FR" sz="2400" dirty="0"/>
              <a:t>n’est pas dépourvu d’humour. Il se réfère ironiquement à la tradition anglo-américaine des livres de conseils pratiques (du genre : </a:t>
            </a:r>
            <a:r>
              <a:rPr lang="fr-FR" sz="2400" i="1" dirty="0"/>
              <a:t>How to </a:t>
            </a:r>
            <a:r>
              <a:rPr lang="fr-FR" sz="2400" i="1" dirty="0" err="1"/>
              <a:t>make</a:t>
            </a:r>
            <a:r>
              <a:rPr lang="fr-FR" sz="2400" i="1" dirty="0"/>
              <a:t> </a:t>
            </a:r>
            <a:r>
              <a:rPr lang="fr-FR" sz="2400" i="1" dirty="0" err="1"/>
              <a:t>friends</a:t>
            </a:r>
            <a:r>
              <a:rPr lang="fr-FR" sz="2400" dirty="0"/>
              <a:t>, «Comment se faire des amis»). p. 6</a:t>
            </a:r>
          </a:p>
          <a:p>
            <a:pPr algn="just"/>
            <a:r>
              <a:rPr lang="fr-FR" sz="2400" dirty="0"/>
              <a:t>C’est un recueil de 12 conférences prononcées à l’Université de Harvard en 1955.</a:t>
            </a:r>
          </a:p>
        </p:txBody>
      </p:sp>
    </p:spTree>
    <p:extLst>
      <p:ext uri="{BB962C8B-B14F-4D97-AF65-F5344CB8AC3E}">
        <p14:creationId xmlns:p14="http://schemas.microsoft.com/office/powerpoint/2010/main" val="141528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100" dirty="0"/>
              <a:t>John </a:t>
            </a:r>
            <a:r>
              <a:rPr lang="it-IT" sz="2100" dirty="0" err="1"/>
              <a:t>Langshaw</a:t>
            </a:r>
            <a:r>
              <a:rPr lang="it-IT" sz="2100" dirty="0"/>
              <a:t> Austin </a:t>
            </a:r>
          </a:p>
        </p:txBody>
      </p:sp>
      <p:sp>
        <p:nvSpPr>
          <p:cNvPr id="3" name="Segnaposto contenuto 2"/>
          <p:cNvSpPr>
            <a:spLocks noGrp="1"/>
          </p:cNvSpPr>
          <p:nvPr>
            <p:ph idx="1"/>
          </p:nvPr>
        </p:nvSpPr>
        <p:spPr/>
        <p:txBody>
          <a:bodyPr>
            <a:normAutofit/>
          </a:bodyPr>
          <a:lstStyle/>
          <a:p>
            <a:pPr algn="just"/>
            <a:r>
              <a:rPr lang="fr-FR" sz="2400" dirty="0"/>
              <a:t>Professeur de philosophie morale à Oxford (1911-1960)</a:t>
            </a:r>
          </a:p>
          <a:p>
            <a:pPr algn="just"/>
            <a:r>
              <a:rPr lang="fr-FR" sz="2400" dirty="0"/>
              <a:t>Il s’occupe du langage ordinaire</a:t>
            </a:r>
          </a:p>
          <a:p>
            <a:pPr algn="just"/>
            <a:r>
              <a:rPr lang="fr-FR" sz="2400" dirty="0"/>
              <a:t>A c</a:t>
            </a:r>
            <a:r>
              <a:rPr lang="it-IT" sz="2400" dirty="0"/>
              <a:t>ô</a:t>
            </a:r>
            <a:r>
              <a:rPr lang="fr-FR" sz="2400" dirty="0"/>
              <a:t>té de l’énonciation constative (affirmations vraies ou fausses), il existe des énonciations performatives (celle qui nous permet de faire quelque chose par la parole elle-même</a:t>
            </a:r>
            <a:r>
              <a:rPr lang="it-IT" sz="2400" dirty="0"/>
              <a:t>)</a:t>
            </a:r>
          </a:p>
          <a:p>
            <a:pPr algn="just"/>
            <a:r>
              <a:rPr lang="it-IT" sz="2400" dirty="0" err="1"/>
              <a:t>Distinction</a:t>
            </a:r>
            <a:r>
              <a:rPr lang="it-IT" sz="2400" dirty="0"/>
              <a:t> </a:t>
            </a:r>
            <a:r>
              <a:rPr lang="it-IT" sz="2400" dirty="0" err="1"/>
              <a:t>entre</a:t>
            </a:r>
            <a:r>
              <a:rPr lang="it-IT" sz="2400" dirty="0"/>
              <a:t> “</a:t>
            </a:r>
            <a:r>
              <a:rPr lang="it-IT" sz="2400" dirty="0" err="1"/>
              <a:t>constatif</a:t>
            </a:r>
            <a:r>
              <a:rPr lang="it-IT" sz="2400" dirty="0"/>
              <a:t>” et “</a:t>
            </a:r>
            <a:r>
              <a:rPr lang="it-IT" sz="2400" dirty="0" err="1"/>
              <a:t>performatif</a:t>
            </a:r>
            <a:r>
              <a:rPr lang="it-IT" sz="2400" dirty="0"/>
              <a:t>”</a:t>
            </a:r>
          </a:p>
        </p:txBody>
      </p:sp>
    </p:spTree>
    <p:extLst>
      <p:ext uri="{BB962C8B-B14F-4D97-AF65-F5344CB8AC3E}">
        <p14:creationId xmlns:p14="http://schemas.microsoft.com/office/powerpoint/2010/main" val="36747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100" dirty="0"/>
              <a:t>La performativité d’un terme</a:t>
            </a:r>
          </a:p>
        </p:txBody>
      </p:sp>
      <p:sp>
        <p:nvSpPr>
          <p:cNvPr id="3" name="Segnaposto contenuto 2"/>
          <p:cNvSpPr>
            <a:spLocks noGrp="1"/>
          </p:cNvSpPr>
          <p:nvPr>
            <p:ph idx="1"/>
          </p:nvPr>
        </p:nvSpPr>
        <p:spPr/>
        <p:txBody>
          <a:bodyPr>
            <a:normAutofit/>
          </a:bodyPr>
          <a:lstStyle/>
          <a:p>
            <a:pPr algn="just"/>
            <a:r>
              <a:rPr lang="it-IT" sz="2400" dirty="0"/>
              <a:t>C’est ce </a:t>
            </a:r>
            <a:r>
              <a:rPr lang="it-IT" sz="2400" dirty="0" err="1"/>
              <a:t>qu’on</a:t>
            </a:r>
            <a:r>
              <a:rPr lang="it-IT" sz="2400" dirty="0"/>
              <a:t> </a:t>
            </a:r>
            <a:r>
              <a:rPr lang="it-IT" sz="2400" dirty="0" err="1"/>
              <a:t>appelle</a:t>
            </a:r>
            <a:r>
              <a:rPr lang="it-IT" sz="2400" dirty="0"/>
              <a:t> son </a:t>
            </a:r>
            <a:r>
              <a:rPr lang="it-IT" sz="2400" dirty="0" err="1"/>
              <a:t>caractère</a:t>
            </a:r>
            <a:r>
              <a:rPr lang="it-IT" sz="2400" dirty="0"/>
              <a:t> « </a:t>
            </a:r>
            <a:r>
              <a:rPr lang="it-IT" sz="2400" dirty="0" err="1"/>
              <a:t>performatif</a:t>
            </a:r>
            <a:r>
              <a:rPr lang="it-IT" sz="2400" dirty="0"/>
              <a:t> ». </a:t>
            </a:r>
            <a:r>
              <a:rPr lang="it-IT" sz="2400" dirty="0" err="1"/>
              <a:t>Quand</a:t>
            </a:r>
            <a:r>
              <a:rPr lang="it-IT" sz="2400" dirty="0"/>
              <a:t> un </a:t>
            </a:r>
            <a:r>
              <a:rPr lang="it-IT" sz="2400" dirty="0" err="1"/>
              <a:t>président</a:t>
            </a:r>
            <a:r>
              <a:rPr lang="it-IT" sz="2400" dirty="0"/>
              <a:t> </a:t>
            </a:r>
            <a:r>
              <a:rPr lang="it-IT" sz="2400" dirty="0" err="1"/>
              <a:t>déclare</a:t>
            </a:r>
            <a:r>
              <a:rPr lang="it-IT" sz="2400" dirty="0"/>
              <a:t> la </a:t>
            </a:r>
            <a:r>
              <a:rPr lang="it-IT" sz="2400" dirty="0" err="1"/>
              <a:t>séance</a:t>
            </a:r>
            <a:r>
              <a:rPr lang="it-IT" sz="2400" dirty="0"/>
              <a:t> </a:t>
            </a:r>
            <a:r>
              <a:rPr lang="it-IT" sz="2400" dirty="0" err="1"/>
              <a:t>ouverte</a:t>
            </a:r>
            <a:r>
              <a:rPr lang="it-IT" sz="2400" dirty="0"/>
              <a:t> </a:t>
            </a:r>
            <a:r>
              <a:rPr lang="it-IT" sz="2400" dirty="0" err="1"/>
              <a:t>ou</a:t>
            </a:r>
            <a:r>
              <a:rPr lang="it-IT" sz="2400" dirty="0"/>
              <a:t> </a:t>
            </a:r>
            <a:r>
              <a:rPr lang="it-IT" sz="2400" dirty="0" err="1"/>
              <a:t>qu’un</a:t>
            </a:r>
            <a:r>
              <a:rPr lang="it-IT" sz="2400" dirty="0"/>
              <a:t> </a:t>
            </a:r>
            <a:r>
              <a:rPr lang="it-IT" sz="2400" dirty="0" err="1"/>
              <a:t>maire</a:t>
            </a:r>
            <a:r>
              <a:rPr lang="it-IT" sz="2400" dirty="0"/>
              <a:t> </a:t>
            </a:r>
            <a:r>
              <a:rPr lang="it-IT" sz="2400" dirty="0" err="1"/>
              <a:t>prononce</a:t>
            </a:r>
            <a:r>
              <a:rPr lang="it-IT" sz="2400" dirty="0"/>
              <a:t> un </a:t>
            </a:r>
            <a:r>
              <a:rPr lang="it-IT" sz="2400" dirty="0" err="1"/>
              <a:t>mariage</a:t>
            </a:r>
            <a:r>
              <a:rPr lang="it-IT" sz="2400" dirty="0"/>
              <a:t>, </a:t>
            </a:r>
            <a:r>
              <a:rPr lang="it-IT" sz="2400" dirty="0" err="1"/>
              <a:t>ils</a:t>
            </a:r>
            <a:r>
              <a:rPr lang="it-IT" sz="2400" dirty="0"/>
              <a:t> ne se </a:t>
            </a:r>
            <a:r>
              <a:rPr lang="it-IT" sz="2400" dirty="0" err="1"/>
              <a:t>contentent</a:t>
            </a:r>
            <a:r>
              <a:rPr lang="it-IT" sz="2400" dirty="0"/>
              <a:t> </a:t>
            </a:r>
            <a:r>
              <a:rPr lang="it-IT" sz="2400" dirty="0" err="1"/>
              <a:t>pas</a:t>
            </a:r>
            <a:r>
              <a:rPr lang="it-IT" sz="2400" dirty="0"/>
              <a:t> de </a:t>
            </a:r>
            <a:r>
              <a:rPr lang="it-IT" sz="2400" dirty="0" err="1"/>
              <a:t>constater</a:t>
            </a:r>
            <a:r>
              <a:rPr lang="it-IT" sz="2400" dirty="0"/>
              <a:t> un </a:t>
            </a:r>
            <a:r>
              <a:rPr lang="it-IT" sz="2400" dirty="0" err="1"/>
              <a:t>fait</a:t>
            </a:r>
            <a:r>
              <a:rPr lang="it-IT" sz="2400" dirty="0"/>
              <a:t>, </a:t>
            </a:r>
            <a:r>
              <a:rPr lang="it-IT" sz="2400" b="1" dirty="0" err="1"/>
              <a:t>ils</a:t>
            </a:r>
            <a:r>
              <a:rPr lang="it-IT" sz="2400" b="1" dirty="0"/>
              <a:t> le </a:t>
            </a:r>
            <a:r>
              <a:rPr lang="it-IT" sz="2400" b="1" dirty="0" err="1"/>
              <a:t>réalisent</a:t>
            </a:r>
            <a:r>
              <a:rPr lang="it-IT" sz="2400" b="1" dirty="0"/>
              <a:t>. </a:t>
            </a:r>
          </a:p>
          <a:p>
            <a:pPr algn="just"/>
            <a:r>
              <a:rPr lang="it-IT" sz="2400" dirty="0"/>
              <a:t>Il y </a:t>
            </a:r>
            <a:r>
              <a:rPr lang="it-IT" sz="2400" dirty="0" err="1"/>
              <a:t>faut</a:t>
            </a:r>
            <a:r>
              <a:rPr lang="it-IT" sz="2400" dirty="0"/>
              <a:t> </a:t>
            </a:r>
            <a:r>
              <a:rPr lang="it-IT" sz="2400" dirty="0" err="1"/>
              <a:t>certaines</a:t>
            </a:r>
            <a:r>
              <a:rPr lang="it-IT" sz="2400" dirty="0"/>
              <a:t> </a:t>
            </a:r>
            <a:r>
              <a:rPr lang="it-IT" sz="2400" dirty="0" err="1"/>
              <a:t>conditions</a:t>
            </a:r>
            <a:r>
              <a:rPr lang="it-IT" sz="2400" dirty="0"/>
              <a:t> : en l’</a:t>
            </a:r>
            <a:r>
              <a:rPr lang="it-IT" sz="2400" dirty="0" err="1"/>
              <a:t>occurrence</a:t>
            </a:r>
            <a:r>
              <a:rPr lang="it-IT" sz="2400" dirty="0"/>
              <a:t>, le </a:t>
            </a:r>
            <a:r>
              <a:rPr lang="it-IT" sz="2400" dirty="0" err="1"/>
              <a:t>respect</a:t>
            </a:r>
            <a:r>
              <a:rPr lang="it-IT" sz="2400" dirty="0"/>
              <a:t> d’une </a:t>
            </a:r>
            <a:r>
              <a:rPr lang="it-IT" sz="2400" dirty="0" err="1"/>
              <a:t>procédure</a:t>
            </a:r>
            <a:r>
              <a:rPr lang="it-IT" sz="2400" dirty="0"/>
              <a:t> </a:t>
            </a:r>
            <a:r>
              <a:rPr lang="it-IT" sz="2400" dirty="0" err="1"/>
              <a:t>établie</a:t>
            </a:r>
            <a:r>
              <a:rPr lang="it-IT" sz="2400" dirty="0"/>
              <a:t>, le </a:t>
            </a:r>
            <a:r>
              <a:rPr lang="it-IT" sz="2400" dirty="0" err="1"/>
              <a:t>cadre</a:t>
            </a:r>
            <a:r>
              <a:rPr lang="it-IT" sz="2400" dirty="0"/>
              <a:t> </a:t>
            </a:r>
            <a:r>
              <a:rPr lang="it-IT" sz="2400" dirty="0" err="1"/>
              <a:t>institutionnel</a:t>
            </a:r>
            <a:r>
              <a:rPr lang="it-IT" sz="2400" dirty="0"/>
              <a:t> et </a:t>
            </a:r>
            <a:r>
              <a:rPr lang="it-IT" sz="2400" dirty="0" err="1"/>
              <a:t>spatial</a:t>
            </a:r>
            <a:r>
              <a:rPr lang="it-IT" sz="2400" dirty="0"/>
              <a:t>, le </a:t>
            </a:r>
            <a:r>
              <a:rPr lang="it-IT" sz="2400" dirty="0" err="1"/>
              <a:t>rôle</a:t>
            </a:r>
            <a:r>
              <a:rPr lang="it-IT" sz="2400" dirty="0"/>
              <a:t> </a:t>
            </a:r>
            <a:r>
              <a:rPr lang="it-IT" sz="2400" dirty="0" err="1"/>
              <a:t>ou</a:t>
            </a:r>
            <a:r>
              <a:rPr lang="it-IT" sz="2400" dirty="0"/>
              <a:t> la </a:t>
            </a:r>
            <a:r>
              <a:rPr lang="it-IT" sz="2400" dirty="0" err="1"/>
              <a:t>fonction</a:t>
            </a:r>
            <a:r>
              <a:rPr lang="it-IT" sz="2400" dirty="0"/>
              <a:t> </a:t>
            </a:r>
            <a:r>
              <a:rPr lang="it-IT" sz="2400" dirty="0" err="1"/>
              <a:t>reconnus</a:t>
            </a:r>
            <a:r>
              <a:rPr lang="it-IT" sz="2400" dirty="0"/>
              <a:t> de la </a:t>
            </a:r>
            <a:r>
              <a:rPr lang="it-IT" sz="2400" dirty="0" err="1"/>
              <a:t>personne</a:t>
            </a:r>
            <a:r>
              <a:rPr lang="it-IT" sz="2400" dirty="0"/>
              <a:t> </a:t>
            </a:r>
            <a:r>
              <a:rPr lang="it-IT" sz="2400" dirty="0" err="1"/>
              <a:t>habilitée</a:t>
            </a:r>
            <a:r>
              <a:rPr lang="it-IT" sz="2400" dirty="0"/>
              <a:t>…</a:t>
            </a:r>
          </a:p>
          <a:p>
            <a:pPr algn="just"/>
            <a:r>
              <a:rPr lang="it-IT" sz="2400" dirty="0"/>
              <a:t>je te </a:t>
            </a:r>
            <a:r>
              <a:rPr lang="it-IT" sz="2400" dirty="0" err="1"/>
              <a:t>baptise</a:t>
            </a:r>
            <a:r>
              <a:rPr lang="it-IT" sz="2400" dirty="0"/>
              <a:t>, </a:t>
            </a:r>
            <a:br>
              <a:rPr lang="it-IT" sz="2400" dirty="0"/>
            </a:br>
            <a:r>
              <a:rPr lang="it-IT" sz="2400" dirty="0"/>
              <a:t>je </a:t>
            </a:r>
            <a:r>
              <a:rPr lang="it-IT" sz="2400" dirty="0" err="1"/>
              <a:t>vous</a:t>
            </a:r>
            <a:r>
              <a:rPr lang="it-IT" sz="2400" dirty="0"/>
              <a:t> </a:t>
            </a:r>
            <a:r>
              <a:rPr lang="it-IT" sz="2400" dirty="0" err="1"/>
              <a:t>déclare</a:t>
            </a:r>
            <a:r>
              <a:rPr lang="it-IT" sz="2400" dirty="0"/>
              <a:t> </a:t>
            </a:r>
            <a:r>
              <a:rPr lang="it-IT" sz="2400" dirty="0" err="1"/>
              <a:t>unis</a:t>
            </a:r>
            <a:r>
              <a:rPr lang="it-IT" sz="2400" dirty="0"/>
              <a:t> par </a:t>
            </a:r>
            <a:r>
              <a:rPr lang="it-IT" sz="2400" dirty="0" err="1"/>
              <a:t>les</a:t>
            </a:r>
            <a:r>
              <a:rPr lang="it-IT" sz="2400" dirty="0"/>
              <a:t> </a:t>
            </a:r>
            <a:r>
              <a:rPr lang="it-IT" sz="2400" dirty="0" err="1"/>
              <a:t>liens</a:t>
            </a:r>
            <a:r>
              <a:rPr lang="it-IT" sz="2400" dirty="0"/>
              <a:t> </a:t>
            </a:r>
            <a:r>
              <a:rPr lang="it-IT" sz="2400" dirty="0" err="1"/>
              <a:t>du</a:t>
            </a:r>
            <a:r>
              <a:rPr lang="it-IT" sz="2400" dirty="0"/>
              <a:t> </a:t>
            </a:r>
            <a:r>
              <a:rPr lang="it-IT" sz="2400" dirty="0" err="1"/>
              <a:t>mariage</a:t>
            </a:r>
            <a:r>
              <a:rPr lang="it-IT" sz="2400" dirty="0"/>
              <a:t>.</a:t>
            </a:r>
            <a:br>
              <a:rPr lang="it-IT" sz="2400" dirty="0"/>
            </a:br>
            <a:r>
              <a:rPr lang="it-IT" sz="2400" dirty="0"/>
              <a:t>Je </a:t>
            </a:r>
            <a:r>
              <a:rPr lang="it-IT" sz="2400" dirty="0" err="1"/>
              <a:t>déclare</a:t>
            </a:r>
            <a:r>
              <a:rPr lang="it-IT" sz="2400" dirty="0"/>
              <a:t> la </a:t>
            </a:r>
            <a:r>
              <a:rPr lang="it-IT" sz="2400" dirty="0" err="1"/>
              <a:t>séance</a:t>
            </a:r>
            <a:r>
              <a:rPr lang="it-IT" sz="2400" dirty="0"/>
              <a:t> </a:t>
            </a:r>
            <a:r>
              <a:rPr lang="it-IT" sz="2400" dirty="0" err="1"/>
              <a:t>ouverte</a:t>
            </a:r>
            <a:r>
              <a:rPr lang="it-IT" sz="2400" dirty="0"/>
              <a:t>.</a:t>
            </a:r>
            <a:endParaRPr lang="fr-CA" sz="2400" dirty="0"/>
          </a:p>
        </p:txBody>
      </p:sp>
    </p:spTree>
    <p:extLst>
      <p:ext uri="{BB962C8B-B14F-4D97-AF65-F5344CB8AC3E}">
        <p14:creationId xmlns:p14="http://schemas.microsoft.com/office/powerpoint/2010/main" val="147597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100" dirty="0"/>
              <a:t/>
            </a:r>
            <a:br>
              <a:rPr lang="it-IT" sz="2100" dirty="0"/>
            </a:br>
            <a:r>
              <a:rPr lang="it-IT" sz="2100" dirty="0" err="1"/>
              <a:t>Émile</a:t>
            </a:r>
            <a:r>
              <a:rPr lang="it-IT" sz="2100" dirty="0"/>
              <a:t> </a:t>
            </a:r>
            <a:r>
              <a:rPr lang="it-IT" sz="2100" dirty="0" err="1"/>
              <a:t>Benveniste</a:t>
            </a:r>
            <a:r>
              <a:rPr lang="it-IT" sz="2100" dirty="0"/>
              <a:t/>
            </a:r>
            <a:br>
              <a:rPr lang="it-IT" sz="2100" dirty="0"/>
            </a:br>
            <a:endParaRPr lang="it-IT" sz="2100" dirty="0"/>
          </a:p>
        </p:txBody>
      </p:sp>
      <p:sp>
        <p:nvSpPr>
          <p:cNvPr id="3" name="Segnaposto contenuto 2"/>
          <p:cNvSpPr>
            <a:spLocks noGrp="1"/>
          </p:cNvSpPr>
          <p:nvPr>
            <p:ph idx="1"/>
          </p:nvPr>
        </p:nvSpPr>
        <p:spPr/>
        <p:txBody>
          <a:bodyPr>
            <a:normAutofit/>
          </a:bodyPr>
          <a:lstStyle/>
          <a:p>
            <a:pPr algn="just"/>
            <a:r>
              <a:rPr lang="fr-CA" sz="2400" dirty="0"/>
              <a:t>La figuration primordiale du </a:t>
            </a:r>
            <a:r>
              <a:rPr lang="fr-CA" sz="2400" i="1" dirty="0" err="1"/>
              <a:t>skeptron</a:t>
            </a:r>
            <a:r>
              <a:rPr lang="fr-CA" sz="2400" dirty="0"/>
              <a:t> nous parait être le bâton du messager. C’est l’attribut d’un itinérant, qui s’avance avec autorité, </a:t>
            </a:r>
            <a:r>
              <a:rPr lang="fr-CA" sz="2400" b="1" dirty="0"/>
              <a:t>non pour agir mais pour parler. </a:t>
            </a:r>
            <a:r>
              <a:rPr lang="it-IT" sz="2400" dirty="0"/>
              <a:t>[...] </a:t>
            </a:r>
            <a:endParaRPr lang="fr-CA" sz="2400" dirty="0"/>
          </a:p>
          <a:p>
            <a:pPr algn="just"/>
            <a:r>
              <a:rPr lang="fr-CA" sz="2400" dirty="0"/>
              <a:t>Du fait qu’il est nécessaire au porteur d’un message, le </a:t>
            </a:r>
            <a:r>
              <a:rPr lang="fr-CA" sz="2400" i="1" dirty="0" err="1"/>
              <a:t>skeptron</a:t>
            </a:r>
            <a:r>
              <a:rPr lang="fr-CA" sz="2400" dirty="0"/>
              <a:t> devient comme un symbole de sa fonction et un signe mystique de </a:t>
            </a:r>
            <a:r>
              <a:rPr lang="fr-CA" sz="2400" b="1" dirty="0"/>
              <a:t>légitimation. </a:t>
            </a:r>
            <a:r>
              <a:rPr lang="fr-CA" sz="2400" dirty="0"/>
              <a:t>Dès lors, il qualifie le personnage qui porte la parole, personnage sacré, dont la mission est de transmettre le </a:t>
            </a:r>
            <a:r>
              <a:rPr lang="fr-CA" sz="2400" b="1" dirty="0"/>
              <a:t>message d’autorité.</a:t>
            </a:r>
          </a:p>
          <a:p>
            <a:pPr algn="just"/>
            <a:r>
              <a:rPr lang="fr-FR" sz="2400" i="1" dirty="0"/>
              <a:t>Le vocabulaire des institutions indo-européennes, </a:t>
            </a:r>
            <a:r>
              <a:rPr lang="fr-FR" sz="2400" dirty="0"/>
              <a:t>2 vol.</a:t>
            </a:r>
            <a:r>
              <a:rPr lang="fr-FR" sz="2400" i="1" dirty="0"/>
              <a:t> </a:t>
            </a:r>
            <a:r>
              <a:rPr lang="fr-FR" sz="2400" dirty="0"/>
              <a:t>Paris, Les éditions de Minuit, 1969, </a:t>
            </a:r>
            <a:r>
              <a:rPr lang="fr-CA" sz="2400" dirty="0"/>
              <a:t>p. 32</a:t>
            </a:r>
          </a:p>
        </p:txBody>
      </p:sp>
    </p:spTree>
    <p:extLst>
      <p:ext uri="{BB962C8B-B14F-4D97-AF65-F5344CB8AC3E}">
        <p14:creationId xmlns:p14="http://schemas.microsoft.com/office/powerpoint/2010/main" val="182885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100" dirty="0"/>
              <a:t>Pierre Bourdieu</a:t>
            </a:r>
            <a:br>
              <a:rPr lang="fr-CA" sz="2100" dirty="0"/>
            </a:br>
            <a:r>
              <a:rPr lang="fr-FR" sz="2100" dirty="0"/>
              <a:t> </a:t>
            </a:r>
            <a:r>
              <a:rPr lang="fr-FR" sz="2100" i="1" dirty="0"/>
              <a:t>Ce que parler veut dire, </a:t>
            </a:r>
            <a:r>
              <a:rPr lang="fr-FR" sz="2100" dirty="0"/>
              <a:t>Paris, Minuit, 1982</a:t>
            </a:r>
            <a:endParaRPr lang="fr-CA" sz="2100" dirty="0"/>
          </a:p>
        </p:txBody>
      </p:sp>
      <p:pic>
        <p:nvPicPr>
          <p:cNvPr id="5" name="Segnaposto contenuto 4" descr="IMG_3883.jpg"/>
          <p:cNvPicPr>
            <a:picLocks noGrp="1" noChangeAspect="1"/>
          </p:cNvPicPr>
          <p:nvPr>
            <p:ph idx="1"/>
          </p:nvPr>
        </p:nvPicPr>
        <p:blipFill>
          <a:blip r:embed="rId2" cstate="print">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43664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100" dirty="0"/>
              <a:t>Pierre Bourdieu</a:t>
            </a:r>
            <a:br>
              <a:rPr lang="fr-CA" sz="2100" dirty="0"/>
            </a:br>
            <a:r>
              <a:rPr lang="fr-FR" sz="2100" dirty="0"/>
              <a:t> </a:t>
            </a:r>
            <a:r>
              <a:rPr lang="fr-FR" sz="2100" i="1" dirty="0"/>
              <a:t>Ce que parler veut dire, </a:t>
            </a:r>
            <a:r>
              <a:rPr lang="fr-FR" sz="2100" dirty="0"/>
              <a:t>Paris, Minuit, 1982</a:t>
            </a:r>
            <a:endParaRPr lang="fr-CA" sz="2100" dirty="0"/>
          </a:p>
        </p:txBody>
      </p:sp>
      <p:pic>
        <p:nvPicPr>
          <p:cNvPr id="4" name="Segnaposto contenuto 3" descr="IMG_3885.jpg"/>
          <p:cNvPicPr>
            <a:picLocks noGrp="1" noChangeAspect="1"/>
          </p:cNvPicPr>
          <p:nvPr>
            <p:ph idx="1"/>
          </p:nvPr>
        </p:nvPicPr>
        <p:blipFill>
          <a:blip r:embed="rId2" cstate="print">
            <a:extLst>
              <a:ext uri="{28A0092B-C50C-407E-A947-70E740481C1C}">
                <a14:useLocalDpi xmlns:a14="http://schemas.microsoft.com/office/drawing/2010/main" val="0"/>
              </a:ext>
            </a:extLst>
          </a:blip>
          <a:srcRect l="-71221" r="-71221"/>
          <a:stretch>
            <a:fillRect/>
          </a:stretch>
        </p:blipFill>
        <p:spPr>
          <a:xfrm>
            <a:off x="3093027" y="2136373"/>
            <a:ext cx="6172200" cy="3394472"/>
          </a:xfrm>
        </p:spPr>
      </p:pic>
    </p:spTree>
    <p:extLst>
      <p:ext uri="{BB962C8B-B14F-4D97-AF65-F5344CB8AC3E}">
        <p14:creationId xmlns:p14="http://schemas.microsoft.com/office/powerpoint/2010/main" val="6645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100" dirty="0"/>
              <a:t>Pierre Bourdieu </a:t>
            </a:r>
            <a:br>
              <a:rPr lang="fr-CA" sz="2100" dirty="0"/>
            </a:br>
            <a:r>
              <a:rPr lang="fr-FR" sz="2100" i="1" dirty="0"/>
              <a:t>Ce que parler veut dire, </a:t>
            </a:r>
            <a:r>
              <a:rPr lang="fr-FR" sz="2100" dirty="0"/>
              <a:t>Paris, Minuit, 1982</a:t>
            </a:r>
            <a:endParaRPr lang="fr-CA" sz="2100" dirty="0"/>
          </a:p>
        </p:txBody>
      </p:sp>
      <p:pic>
        <p:nvPicPr>
          <p:cNvPr id="4" name="Segnaposto contenuto 3" descr="IMG_3886.jpg"/>
          <p:cNvPicPr>
            <a:picLocks noGrp="1" noChangeAspect="1"/>
          </p:cNvPicPr>
          <p:nvPr>
            <p:ph idx="1"/>
          </p:nvPr>
        </p:nvPicPr>
        <p:blipFill>
          <a:blip r:embed="rId2" cstate="print">
            <a:extLst>
              <a:ext uri="{28A0092B-C50C-407E-A947-70E740481C1C}">
                <a14:useLocalDpi xmlns:a14="http://schemas.microsoft.com/office/drawing/2010/main" val="0"/>
              </a:ext>
            </a:extLst>
          </a:blip>
          <a:srcRect l="-71221" r="-71221"/>
          <a:stretch>
            <a:fillRect/>
          </a:stretch>
        </p:blipFill>
        <p:spPr>
          <a:xfrm>
            <a:off x="3069735" y="2057401"/>
            <a:ext cx="6172200" cy="3394472"/>
          </a:xfrm>
        </p:spPr>
      </p:pic>
    </p:spTree>
    <p:extLst>
      <p:ext uri="{BB962C8B-B14F-4D97-AF65-F5344CB8AC3E}">
        <p14:creationId xmlns:p14="http://schemas.microsoft.com/office/powerpoint/2010/main" val="282484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 hebdomadaire</a:t>
            </a:r>
            <a:br>
              <a:rPr lang="fr-CA" sz="2800" dirty="0"/>
            </a:br>
            <a:r>
              <a:rPr lang="fr-CA" sz="2800" dirty="0"/>
              <a:t>17 avril</a:t>
            </a:r>
          </a:p>
        </p:txBody>
      </p:sp>
      <p:sp>
        <p:nvSpPr>
          <p:cNvPr id="3" name="Segnaposto contenuto 2"/>
          <p:cNvSpPr>
            <a:spLocks noGrp="1"/>
          </p:cNvSpPr>
          <p:nvPr>
            <p:ph idx="1"/>
          </p:nvPr>
        </p:nvSpPr>
        <p:spPr/>
        <p:txBody>
          <a:bodyPr>
            <a:normAutofit/>
          </a:bodyPr>
          <a:lstStyle/>
          <a:p>
            <a:r>
              <a:rPr lang="fr-CA" sz="2400" b="1" dirty="0"/>
              <a:t>"Le 14 avril est morte la Vème République</a:t>
            </a:r>
            <a:r>
              <a:rPr lang="fr-CA" sz="2400" dirty="0"/>
              <a:t>"</a:t>
            </a:r>
          </a:p>
          <a:p>
            <a:pPr algn="just"/>
            <a:r>
              <a:rPr lang="fr-CA" sz="2400" dirty="0"/>
              <a:t>Clémentine </a:t>
            </a:r>
            <a:r>
              <a:rPr lang="fr-CA" sz="2400" dirty="0" err="1"/>
              <a:t>Autain</a:t>
            </a:r>
            <a:r>
              <a:rPr lang="fr-CA" sz="2400" dirty="0"/>
              <a:t> [députée LFI, La France insoumise] a jugé "irresponsable" la décision du Conseil constitutionnel, survenue deux jours plus tôt. "Le Conseil Constitutionnel a pris une décision irresponsable en validant un texte rejeté par l'écrasante majorité des Français, par les syndicats, qui n'a pas été voté à l'Assemblée. Cela veut dire qu'un homme seul peut décider au mépris du peuple et de la majorité." Avant de poursuivre : "Le 14 avril est morte la Vᵉ République. Si les prétendus 'sages' nous disent que c'est légal de pouvoir imposer une loi contre l'avis du peuple, alors il y a un problème institutionnel. »</a:t>
            </a:r>
          </a:p>
          <a:p>
            <a:pPr algn="just"/>
            <a:r>
              <a:rPr lang="fr-CA" sz="2400" dirty="0"/>
              <a:t>France inter 16 avril</a:t>
            </a:r>
          </a:p>
          <a:p>
            <a:endParaRPr lang="fr-CA" sz="2400" dirty="0"/>
          </a:p>
        </p:txBody>
      </p:sp>
    </p:spTree>
    <p:extLst>
      <p:ext uri="{BB962C8B-B14F-4D97-AF65-F5344CB8AC3E}">
        <p14:creationId xmlns:p14="http://schemas.microsoft.com/office/powerpoint/2010/main" val="163309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100" dirty="0"/>
              <a:t>Victor Klemperer</a:t>
            </a:r>
            <a:br>
              <a:rPr lang="fr-FR" sz="2100" dirty="0"/>
            </a:br>
            <a:r>
              <a:rPr lang="fr-FR" sz="2100" dirty="0"/>
              <a:t>1881-1960</a:t>
            </a:r>
            <a:br>
              <a:rPr lang="fr-FR" sz="2100" dirty="0"/>
            </a:br>
            <a:endParaRPr lang="it-IT" sz="2100" dirty="0"/>
          </a:p>
        </p:txBody>
      </p:sp>
      <p:sp>
        <p:nvSpPr>
          <p:cNvPr id="3" name="Segnaposto contenuto 2"/>
          <p:cNvSpPr>
            <a:spLocks noGrp="1"/>
          </p:cNvSpPr>
          <p:nvPr>
            <p:ph idx="1"/>
          </p:nvPr>
        </p:nvSpPr>
        <p:spPr/>
        <p:txBody>
          <a:bodyPr>
            <a:normAutofit/>
          </a:bodyPr>
          <a:lstStyle/>
          <a:p>
            <a:pPr algn="just"/>
            <a:r>
              <a:rPr lang="fr-FR" sz="2000" dirty="0"/>
              <a:t>Universitaire romaniste, après l'arrivée des nazis au pouvoir, Klemperer se voit interdire le droit d'enseigner en raison de ses ascendances juives alors qu'il est converti depuis longtemps au protestantisme et baptisé, même s'il est à l'époque devenu athée. En avril 1935, il est mis à la retraite anticipée en tant que « non-Aryen »</a:t>
            </a:r>
          </a:p>
          <a:p>
            <a:r>
              <a:rPr lang="fr-FR" sz="2000" dirty="0"/>
              <a:t>Cette </a:t>
            </a:r>
            <a:r>
              <a:rPr lang="fr-FR" sz="2000" i="1" dirty="0"/>
              <a:t>langue du Troisième Reich</a:t>
            </a:r>
            <a:r>
              <a:rPr lang="fr-FR" sz="2000" dirty="0"/>
              <a:t>, Klemperer l'appelle </a:t>
            </a:r>
            <a:r>
              <a:rPr lang="fr-FR" sz="2000" i="1" dirty="0"/>
              <a:t>Lingua </a:t>
            </a:r>
            <a:r>
              <a:rPr lang="fr-FR" sz="2000" i="1" dirty="0" err="1"/>
              <a:t>Tertii</a:t>
            </a:r>
            <a:r>
              <a:rPr lang="fr-FR" sz="2000" i="1" dirty="0"/>
              <a:t> </a:t>
            </a:r>
            <a:r>
              <a:rPr lang="fr-FR" sz="2000" i="1" dirty="0" err="1"/>
              <a:t>Imperii</a:t>
            </a:r>
            <a:endParaRPr lang="fr-FR" sz="2000" i="1" dirty="0"/>
          </a:p>
          <a:p>
            <a:endParaRPr lang="fr-FR" sz="1800" i="1" dirty="0"/>
          </a:p>
          <a:p>
            <a:r>
              <a:rPr lang="it-IT" sz="1500" dirty="0"/>
              <a:t>Victor </a:t>
            </a:r>
            <a:r>
              <a:rPr lang="it-IT" sz="1500" dirty="0" err="1"/>
              <a:t>Klemperer</a:t>
            </a:r>
            <a:r>
              <a:rPr lang="it-IT" sz="1500" dirty="0"/>
              <a:t>, </a:t>
            </a:r>
            <a:r>
              <a:rPr lang="it-IT" sz="1500" i="1" dirty="0"/>
              <a:t>LTI, la langue </a:t>
            </a:r>
            <a:r>
              <a:rPr lang="it-IT" sz="1500" i="1" dirty="0" err="1"/>
              <a:t>du</a:t>
            </a:r>
            <a:r>
              <a:rPr lang="it-IT" sz="1500" i="1" dirty="0"/>
              <a:t> </a:t>
            </a:r>
            <a:r>
              <a:rPr lang="it-IT" sz="1500" i="1" dirty="0" err="1"/>
              <a:t>IIIe</a:t>
            </a:r>
            <a:r>
              <a:rPr lang="it-IT" sz="1500" i="1" dirty="0"/>
              <a:t> Reich. </a:t>
            </a:r>
            <a:r>
              <a:rPr lang="it-IT" sz="1500" i="1" dirty="0" err="1"/>
              <a:t>Carnets</a:t>
            </a:r>
            <a:r>
              <a:rPr lang="it-IT" sz="1500" i="1" dirty="0"/>
              <a:t> d’un </a:t>
            </a:r>
            <a:r>
              <a:rPr lang="it-IT" sz="1500" i="1" dirty="0" err="1"/>
              <a:t>philologue</a:t>
            </a:r>
            <a:r>
              <a:rPr lang="it-IT" sz="1500" dirty="0"/>
              <a:t>, </a:t>
            </a:r>
            <a:r>
              <a:rPr lang="it-IT" sz="1500" dirty="0" err="1"/>
              <a:t>traduit</a:t>
            </a:r>
            <a:r>
              <a:rPr lang="it-IT" sz="1500" dirty="0"/>
              <a:t> et </a:t>
            </a:r>
            <a:r>
              <a:rPr lang="it-IT" sz="1500" dirty="0" err="1"/>
              <a:t>annoté</a:t>
            </a:r>
            <a:r>
              <a:rPr lang="it-IT" sz="1500" dirty="0"/>
              <a:t> par </a:t>
            </a:r>
            <a:r>
              <a:rPr lang="it-IT" sz="1500" dirty="0" err="1"/>
              <a:t>Elisabeth</a:t>
            </a:r>
            <a:r>
              <a:rPr lang="it-IT" sz="1500" dirty="0"/>
              <a:t> </a:t>
            </a:r>
            <a:r>
              <a:rPr lang="it-IT" sz="1500" dirty="0" err="1"/>
              <a:t>Guillot</a:t>
            </a:r>
            <a:r>
              <a:rPr lang="it-IT" sz="1500" dirty="0"/>
              <a:t>, Paris, Albin Michel, « Agora », 1996.</a:t>
            </a:r>
          </a:p>
          <a:p>
            <a:pPr algn="just"/>
            <a:r>
              <a:rPr lang="fr-FR" sz="1500" dirty="0"/>
              <a:t>Stan Neumann La Langue ne ment pas, film tiré des journaux de Victor Klemperer écrits de 1933 à 1945 avec de nombreux extraits du livre Langue du Troisième Reich : Carnets d'un philologue ; première diffusion Arte, novembre 2004.</a:t>
            </a:r>
          </a:p>
          <a:p>
            <a:pPr algn="just"/>
            <a:endParaRPr lang="fr-FR" sz="1500" dirty="0"/>
          </a:p>
          <a:p>
            <a:pPr algn="just"/>
            <a:r>
              <a:rPr lang="fr-FR" sz="2000" dirty="0"/>
              <a:t>Les Nazis décident qu’il doit s’appeler Victor </a:t>
            </a:r>
            <a:r>
              <a:rPr lang="fr-FR" sz="2000" dirty="0" err="1"/>
              <a:t>Israel</a:t>
            </a:r>
            <a:r>
              <a:rPr lang="fr-FR" sz="2000" dirty="0"/>
              <a:t> Klemperer</a:t>
            </a:r>
            <a:endParaRPr lang="it-IT" sz="2000" dirty="0"/>
          </a:p>
        </p:txBody>
      </p:sp>
    </p:spTree>
    <p:extLst>
      <p:ext uri="{BB962C8B-B14F-4D97-AF65-F5344CB8AC3E}">
        <p14:creationId xmlns:p14="http://schemas.microsoft.com/office/powerpoint/2010/main" val="256378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100" i="1" dirty="0"/>
              <a:t>LTI, Lingua </a:t>
            </a:r>
            <a:r>
              <a:rPr lang="fr-FR" sz="2100" i="1" dirty="0" err="1"/>
              <a:t>Tertii</a:t>
            </a:r>
            <a:r>
              <a:rPr lang="fr-FR" sz="2100" i="1" dirty="0"/>
              <a:t> </a:t>
            </a:r>
            <a:r>
              <a:rPr lang="fr-FR" sz="2100" i="1" dirty="0" err="1"/>
              <a:t>Imperii</a:t>
            </a:r>
            <a:r>
              <a:rPr lang="fr-FR" sz="2100" i="1" dirty="0"/>
              <a:t>, la langue du IIIe Reich</a:t>
            </a:r>
            <a:endParaRPr lang="it-IT" sz="2100" dirty="0"/>
          </a:p>
        </p:txBody>
      </p:sp>
      <p:sp>
        <p:nvSpPr>
          <p:cNvPr id="3" name="Segnaposto contenuto 2"/>
          <p:cNvSpPr>
            <a:spLocks noGrp="1"/>
          </p:cNvSpPr>
          <p:nvPr>
            <p:ph idx="1"/>
          </p:nvPr>
        </p:nvSpPr>
        <p:spPr/>
        <p:txBody>
          <a:bodyPr>
            <a:normAutofit fontScale="92500" lnSpcReduction="10000"/>
          </a:bodyPr>
          <a:lstStyle/>
          <a:p>
            <a:pPr algn="just"/>
            <a:r>
              <a:rPr lang="fr-FR" dirty="0"/>
              <a:t>Le philosophe allemand Victor Klemperer s'attacha dès 1933 à l'étude de la langue et des mots employés par les nazis. En puisant à une multitude de sources (discours radiodiffusés d'Adolf Hitler ou de Joseph Paul Goebbels, faire-part de naissance et de décès, journaux, livres et brochures, conversations, etc.), il a pu examiner la destruction de l'esprit et de la culture allemands par la novlangue nazie. En tenant ainsi son journal, il accomplissait aussi un acte de résistance et de survie.</a:t>
            </a:r>
          </a:p>
          <a:p>
            <a:pPr algn="just"/>
            <a:r>
              <a:rPr lang="fr-FR" sz="1800" dirty="0"/>
              <a:t/>
            </a:r>
            <a:br>
              <a:rPr lang="fr-FR" sz="1800" dirty="0"/>
            </a:br>
            <a:r>
              <a:rPr lang="fr-FR" dirty="0"/>
              <a:t>En 1947, il tirera de son travail ce livre :</a:t>
            </a:r>
            <a:r>
              <a:rPr lang="fr-FR" i="1" dirty="0"/>
              <a:t> LTI, Lingua </a:t>
            </a:r>
            <a:r>
              <a:rPr lang="fr-FR" i="1" dirty="0" err="1"/>
              <a:t>Tertii</a:t>
            </a:r>
            <a:r>
              <a:rPr lang="fr-FR" i="1" dirty="0"/>
              <a:t> </a:t>
            </a:r>
            <a:r>
              <a:rPr lang="fr-FR" i="1" dirty="0" err="1"/>
              <a:t>Imperii</a:t>
            </a:r>
            <a:r>
              <a:rPr lang="fr-FR" i="1" dirty="0"/>
              <a:t>, la langue du IIIe Reich</a:t>
            </a:r>
            <a:r>
              <a:rPr lang="fr-FR" dirty="0"/>
              <a:t>, devenu la référence de toute réflexion sur le langage totalitaire. Sa lecture, à près de soixante-dix ans de distance, montre combien le monde contemporain a du mal à se guérir de cette langue </a:t>
            </a:r>
            <a:r>
              <a:rPr lang="fr-FR" b="1" dirty="0"/>
              <a:t>contaminée</a:t>
            </a:r>
            <a:r>
              <a:rPr lang="fr-FR" dirty="0"/>
              <a:t>, et qu'aucune langue n'est à l'abri de nouvelles </a:t>
            </a:r>
            <a:r>
              <a:rPr lang="fr-FR" b="1" dirty="0"/>
              <a:t>manipulations.</a:t>
            </a:r>
            <a:endParaRPr lang="it-IT" sz="1800" b="1" dirty="0"/>
          </a:p>
        </p:txBody>
      </p:sp>
    </p:spTree>
    <p:extLst>
      <p:ext uri="{BB962C8B-B14F-4D97-AF65-F5344CB8AC3E}">
        <p14:creationId xmlns:p14="http://schemas.microsoft.com/office/powerpoint/2010/main" val="2114128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400" i="1" dirty="0"/>
              <a:t>LTI, Lingua </a:t>
            </a:r>
            <a:r>
              <a:rPr lang="fr-FR" sz="2400" i="1" dirty="0" err="1"/>
              <a:t>Tertii</a:t>
            </a:r>
            <a:r>
              <a:rPr lang="fr-FR" sz="2400" i="1" dirty="0"/>
              <a:t> </a:t>
            </a:r>
            <a:r>
              <a:rPr lang="fr-FR" sz="2400" i="1" dirty="0" err="1"/>
              <a:t>Imperii</a:t>
            </a:r>
            <a:r>
              <a:rPr lang="fr-FR" sz="2400" i="1" dirty="0"/>
              <a:t>, la langue du IIIe Reich</a:t>
            </a:r>
            <a:endParaRPr lang="it-IT" sz="2400" dirty="0"/>
          </a:p>
        </p:txBody>
      </p:sp>
      <p:sp>
        <p:nvSpPr>
          <p:cNvPr id="3" name="Segnaposto contenuto 2"/>
          <p:cNvSpPr>
            <a:spLocks noGrp="1"/>
          </p:cNvSpPr>
          <p:nvPr>
            <p:ph idx="1"/>
          </p:nvPr>
        </p:nvSpPr>
        <p:spPr/>
        <p:txBody>
          <a:bodyPr>
            <a:normAutofit fontScale="92500" lnSpcReduction="20000"/>
          </a:bodyPr>
          <a:lstStyle/>
          <a:p>
            <a:pPr algn="just"/>
            <a:r>
              <a:rPr lang="fr-FR" sz="3100" dirty="0"/>
              <a:t>La langue du III</a:t>
            </a:r>
            <a:r>
              <a:rPr lang="fr-FR" sz="3100" baseline="30000" dirty="0"/>
              <a:t>e</a:t>
            </a:r>
            <a:r>
              <a:rPr lang="fr-FR" sz="3100" dirty="0"/>
              <a:t> Reich a altéré l’allemand. Victor Klemperer montre à quel point le pouvoir nazi a travesti la parole : les altérations apportées à la langue allemande constituent même selon lui l’héritage le plus durable du régime national-socialiste. Parodiant les </a:t>
            </a:r>
            <a:r>
              <a:rPr lang="fr-FR" sz="3100" b="1" dirty="0"/>
              <a:t>abréviations</a:t>
            </a:r>
            <a:r>
              <a:rPr lang="fr-FR" sz="3100" dirty="0"/>
              <a:t> du Troisième Reich, la LTI est la langue d’un groupuscule qui, arrivé au pouvoir, l’a imposée à la société tout entière. </a:t>
            </a:r>
            <a:r>
              <a:rPr lang="fr-FR" sz="3100" b="1" dirty="0"/>
              <a:t>Éminemment déclamatoire</a:t>
            </a:r>
            <a:r>
              <a:rPr lang="fr-FR" sz="3100" dirty="0"/>
              <a:t>, elle supprime les différences entre l’oral et l’écrit, </a:t>
            </a:r>
            <a:r>
              <a:rPr lang="fr-FR" sz="3100" b="1" dirty="0"/>
              <a:t>le public et le privé</a:t>
            </a:r>
            <a:r>
              <a:rPr lang="fr-FR" sz="3100" dirty="0"/>
              <a:t>, afin de dissoudre l’individu </a:t>
            </a:r>
            <a:r>
              <a:rPr lang="fr-FR" sz="3100" b="1" dirty="0"/>
              <a:t>dans la masse </a:t>
            </a:r>
            <a:r>
              <a:rPr lang="fr-FR" sz="3100" dirty="0"/>
              <a:t>et de ne plus s’adresser qu’à celle-ci, la </a:t>
            </a:r>
            <a:r>
              <a:rPr lang="fr-FR" sz="3100" b="1" dirty="0"/>
              <a:t>fanatiser</a:t>
            </a:r>
            <a:r>
              <a:rPr lang="fr-FR" sz="3100" dirty="0"/>
              <a:t> et la mystifier. « </a:t>
            </a:r>
            <a:r>
              <a:rPr lang="fr-FR" sz="3100" i="1" dirty="0"/>
              <a:t>Le hurlement remplace la parole, décrit Victor Klemperer, le cri se substitue au verbe. La langue n’est plus</a:t>
            </a:r>
            <a:r>
              <a:rPr lang="fr-FR" sz="3100" dirty="0"/>
              <a:t> » (</a:t>
            </a:r>
            <a:r>
              <a:rPr lang="fr-FR" sz="3100" u="sng" dirty="0"/>
              <a:t>LTI, la langue du III</a:t>
            </a:r>
            <a:r>
              <a:rPr lang="fr-FR" sz="3100" u="sng" baseline="30000" dirty="0"/>
              <a:t>e</a:t>
            </a:r>
            <a:r>
              <a:rPr lang="fr-FR" sz="3100" u="sng" dirty="0"/>
              <a:t> Reich</a:t>
            </a:r>
            <a:r>
              <a:rPr lang="fr-FR" sz="3100" dirty="0"/>
              <a:t>). </a:t>
            </a:r>
          </a:p>
          <a:p>
            <a:pPr algn="just"/>
            <a:r>
              <a:rPr lang="it-IT" sz="1500" dirty="0"/>
              <a:t>https://1000-idees-de-culture-generale.fr/lti-klemperer/</a:t>
            </a:r>
          </a:p>
        </p:txBody>
      </p:sp>
    </p:spTree>
    <p:extLst>
      <p:ext uri="{BB962C8B-B14F-4D97-AF65-F5344CB8AC3E}">
        <p14:creationId xmlns:p14="http://schemas.microsoft.com/office/powerpoint/2010/main" val="374887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b="1" dirty="0"/>
              <a:t>La langue du III</a:t>
            </a:r>
            <a:r>
              <a:rPr lang="fr-FR" sz="2400" b="1" baseline="30000" dirty="0"/>
              <a:t>e</a:t>
            </a:r>
            <a:r>
              <a:rPr lang="fr-FR" sz="2400" b="1" dirty="0"/>
              <a:t> Reich sert une propagande totalitaire</a:t>
            </a:r>
            <a:r>
              <a:rPr lang="fr-FR" sz="2400" dirty="0"/>
              <a:t>. Pour Victor Klemperer, la LTI a contribué à propager l’idéologie nazie parce qu’elle est l’instrument idoine d’une rhétorique dont les phrases et les symboles privilégient </a:t>
            </a:r>
            <a:r>
              <a:rPr lang="fr-FR" sz="2400" b="1" dirty="0"/>
              <a:t>les sensations et les sentiments</a:t>
            </a:r>
            <a:r>
              <a:rPr lang="fr-FR" sz="2400" dirty="0"/>
              <a:t> par rapport à la rationalité. Ainsi, Hitler s’en est servi pour obtenir la fidélité des masses populaires en matraquant des idées simplistes fondées sur le mépris et l’épouvante. La LTI lui a permis, en particulier, de leur faire intérioriser la discrimination raciale grâce à </a:t>
            </a:r>
            <a:r>
              <a:rPr lang="fr-FR" sz="2400" b="1" dirty="0"/>
              <a:t>la répétition </a:t>
            </a:r>
            <a:r>
              <a:rPr lang="fr-FR" sz="2400" dirty="0"/>
              <a:t>du substantif singulier « </a:t>
            </a:r>
            <a:r>
              <a:rPr lang="fr-FR" sz="2400" i="1" dirty="0"/>
              <a:t>le Juif</a:t>
            </a:r>
            <a:r>
              <a:rPr lang="fr-FR" sz="2400" dirty="0"/>
              <a:t> » et du préfixe « </a:t>
            </a:r>
            <a:r>
              <a:rPr lang="fr-FR" sz="2400" i="1" dirty="0"/>
              <a:t>judéo</a:t>
            </a:r>
            <a:r>
              <a:rPr lang="fr-FR" sz="2400" dirty="0"/>
              <a:t> ». </a:t>
            </a:r>
            <a:endParaRPr lang="it-IT" sz="2400" dirty="0"/>
          </a:p>
        </p:txBody>
      </p:sp>
    </p:spTree>
    <p:extLst>
      <p:ext uri="{BB962C8B-B14F-4D97-AF65-F5344CB8AC3E}">
        <p14:creationId xmlns:p14="http://schemas.microsoft.com/office/powerpoint/2010/main" val="241334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Son incidence ne se limite cependant pas à la sphère sociale et politique, car elle atteint en réalité, de manière insidieuse, jusqu’aux sphères de la vie privée. « </a:t>
            </a:r>
            <a:r>
              <a:rPr lang="fr-FR" sz="2400" b="1" i="1" dirty="0"/>
              <a:t>Les mots,</a:t>
            </a:r>
            <a:r>
              <a:rPr lang="fr-FR" sz="2400" i="1" dirty="0"/>
              <a:t> écrit Victor Klemperer, peuvent être comme de </a:t>
            </a:r>
            <a:r>
              <a:rPr lang="fr-FR" sz="2400" b="1" i="1" dirty="0"/>
              <a:t>minuscules doses d’arsenic </a:t>
            </a:r>
            <a:r>
              <a:rPr lang="fr-FR" sz="2400" i="1" dirty="0"/>
              <a:t>: on les avale sans y prendre garde, ils semblent ne faire aucun effet, et voilà qu’après quelque temps l’effet toxique se fait sentir </a:t>
            </a:r>
            <a:r>
              <a:rPr lang="fr-FR" sz="2400" dirty="0"/>
              <a:t>» (</a:t>
            </a:r>
            <a:r>
              <a:rPr lang="fr-FR" sz="2400" u="sng" dirty="0"/>
              <a:t>LTI, la langue du III</a:t>
            </a:r>
            <a:r>
              <a:rPr lang="fr-FR" sz="2400" u="sng" baseline="30000" dirty="0"/>
              <a:t>e</a:t>
            </a:r>
            <a:r>
              <a:rPr lang="fr-FR" sz="2400" u="sng" dirty="0"/>
              <a:t> Reich</a:t>
            </a:r>
            <a:r>
              <a:rPr lang="fr-FR" sz="2400" dirty="0"/>
              <a:t>). </a:t>
            </a:r>
          </a:p>
          <a:p>
            <a:pPr algn="just"/>
            <a:r>
              <a:rPr lang="fr-FR" sz="2400" dirty="0"/>
              <a:t>Ainsi, la LTI s’insinue dans le langage courant, jusque dans l’intimité de l’individu, en le contaminant par les nouveaux mots, expressions et formes syntaxiques imprégnés de l’idéologie nazie. </a:t>
            </a:r>
            <a:endParaRPr lang="it-IT" sz="2400" dirty="0"/>
          </a:p>
          <a:p>
            <a:endParaRPr lang="it-IT" sz="2400" dirty="0"/>
          </a:p>
        </p:txBody>
      </p:sp>
    </p:spTree>
    <p:extLst>
      <p:ext uri="{BB962C8B-B14F-4D97-AF65-F5344CB8AC3E}">
        <p14:creationId xmlns:p14="http://schemas.microsoft.com/office/powerpoint/2010/main" val="373137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Si le pouvoir nazi a forgé relativement peu de mots (il en a même importé certains), il a surtout modifié leur valeur et leur fréquence d’utilisation. Le philologue met plus précisément en évidence certaines caractéristiques de la LTI : elle fait un usage abondant des abréviations et favorise spontanément un style déclamatoire, au point de condamner le point d’exclamation à l’inutilité ; elle revalorise des mots originellement péjoratifs, comme l’adjectif « </a:t>
            </a:r>
            <a:r>
              <a:rPr lang="fr-FR" sz="2400" i="1" dirty="0"/>
              <a:t>fanatique</a:t>
            </a:r>
            <a:r>
              <a:rPr lang="fr-FR" sz="2400" dirty="0"/>
              <a:t> » ; elle crée quelques néologismes (« </a:t>
            </a:r>
            <a:r>
              <a:rPr lang="fr-FR" sz="2400" i="1" dirty="0"/>
              <a:t>sous-humanité</a:t>
            </a:r>
            <a:r>
              <a:rPr lang="fr-FR" sz="2400" dirty="0"/>
              <a:t> », « </a:t>
            </a:r>
            <a:r>
              <a:rPr lang="fr-FR" sz="2400" i="1" dirty="0"/>
              <a:t>déjudaïser</a:t>
            </a:r>
            <a:r>
              <a:rPr lang="fr-FR" sz="2400" dirty="0"/>
              <a:t> », « </a:t>
            </a:r>
            <a:r>
              <a:rPr lang="fr-FR" sz="2400" i="1" dirty="0"/>
              <a:t>aryaniser</a:t>
            </a:r>
            <a:r>
              <a:rPr lang="fr-FR" sz="2400" dirty="0"/>
              <a:t> », etc.) ; enfin, elle encourage l’«</a:t>
            </a:r>
            <a:r>
              <a:rPr lang="fr-FR" sz="2400" b="1" dirty="0"/>
              <a:t> </a:t>
            </a:r>
            <a:r>
              <a:rPr lang="fr-FR" sz="2400" b="1" i="1" dirty="0"/>
              <a:t>euphémisme mensonger</a:t>
            </a:r>
            <a:r>
              <a:rPr lang="fr-FR" sz="2400" i="1" dirty="0"/>
              <a:t> </a:t>
            </a:r>
            <a:r>
              <a:rPr lang="fr-FR" sz="2400" dirty="0"/>
              <a:t>» et le superlatif.</a:t>
            </a:r>
          </a:p>
          <a:p>
            <a:endParaRPr lang="it-IT" sz="1800" dirty="0"/>
          </a:p>
        </p:txBody>
      </p:sp>
    </p:spTree>
    <p:extLst>
      <p:ext uri="{BB962C8B-B14F-4D97-AF65-F5344CB8AC3E}">
        <p14:creationId xmlns:p14="http://schemas.microsoft.com/office/powerpoint/2010/main" val="195763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100" i="1" dirty="0"/>
              <a:t>euphémisme mensonger</a:t>
            </a:r>
            <a:br>
              <a:rPr lang="fr-FR" sz="2100" i="1" dirty="0"/>
            </a:br>
            <a:endParaRPr lang="fr-CA" sz="2100" dirty="0"/>
          </a:p>
        </p:txBody>
      </p:sp>
      <p:sp>
        <p:nvSpPr>
          <p:cNvPr id="3" name="Segnaposto contenuto 2"/>
          <p:cNvSpPr>
            <a:spLocks noGrp="1"/>
          </p:cNvSpPr>
          <p:nvPr>
            <p:ph idx="1"/>
          </p:nvPr>
        </p:nvSpPr>
        <p:spPr/>
        <p:txBody>
          <a:bodyPr>
            <a:normAutofit/>
          </a:bodyPr>
          <a:lstStyle/>
          <a:p>
            <a:r>
              <a:rPr lang="fr-FR" sz="1800" dirty="0"/>
              <a:t>qui désigne par exemple la cause de morts civiles par « sort tragique » au lieu de « bombardement »</a:t>
            </a:r>
          </a:p>
          <a:p>
            <a:r>
              <a:rPr lang="fr-FR" sz="1800" dirty="0"/>
              <a:t>Klemperer (p.169?)</a:t>
            </a:r>
            <a:endParaRPr lang="fr-CA" sz="1800" dirty="0"/>
          </a:p>
          <a:p>
            <a:pPr algn="just"/>
            <a:endParaRPr lang="fr-CA" sz="1800" dirty="0"/>
          </a:p>
        </p:txBody>
      </p:sp>
    </p:spTree>
    <p:extLst>
      <p:ext uri="{BB962C8B-B14F-4D97-AF65-F5344CB8AC3E}">
        <p14:creationId xmlns:p14="http://schemas.microsoft.com/office/powerpoint/2010/main" val="347412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fr-FR" sz="2400" dirty="0"/>
              <a:t>Ulysse : “moi aussi, quand j’étais jeune, j’avais la langue inactive et le bras toujours actif ; aujourd’hui, à l’épreuve des faits, je vois, que chez les mortels</a:t>
            </a:r>
            <a:r>
              <a:rPr lang="fr-FR" sz="2400" b="1" dirty="0"/>
              <a:t>, c’est la langue</a:t>
            </a:r>
            <a:r>
              <a:rPr lang="fr-FR" sz="2400" dirty="0"/>
              <a:t>, non les actes, qui dirigent tout.” Sophocle,</a:t>
            </a:r>
            <a:r>
              <a:rPr lang="fr-FR" sz="2400" i="1" dirty="0"/>
              <a:t> Philoctète </a:t>
            </a:r>
            <a:r>
              <a:rPr lang="fr-FR" sz="2400" dirty="0"/>
              <a:t>v. 96-99</a:t>
            </a:r>
          </a:p>
          <a:p>
            <a:pPr algn="just"/>
            <a:endParaRPr lang="fr-FR" sz="2400" dirty="0"/>
          </a:p>
          <a:p>
            <a:pPr algn="just"/>
            <a:r>
              <a:rPr lang="fr-CA" sz="2400" dirty="0"/>
              <a:t>Avec un art très heureux, le poète a mis en opposition les deux caractères de </a:t>
            </a:r>
            <a:r>
              <a:rPr lang="fr-CA" sz="2400" dirty="0" err="1"/>
              <a:t>Néoptolème</a:t>
            </a:r>
            <a:r>
              <a:rPr lang="fr-CA" sz="2400" dirty="0"/>
              <a:t> et d'Ulysse. Le premier est un jeune héros, franc, généreux, capable de violence, incapable de fraude. Ulysse, cet homme vieilli dans les affaires, fin, rusé, prévoyant, </a:t>
            </a:r>
            <a:r>
              <a:rPr lang="fr-CA" sz="2400" b="1" dirty="0"/>
              <a:t>maître dans l'art de la parole</a:t>
            </a:r>
            <a:r>
              <a:rPr lang="fr-CA" sz="2400" dirty="0"/>
              <a:t>, tend au même but que </a:t>
            </a:r>
            <a:r>
              <a:rPr lang="fr-CA" sz="2400" dirty="0" err="1"/>
              <a:t>Néoptolème</a:t>
            </a:r>
            <a:r>
              <a:rPr lang="fr-CA" sz="2400" dirty="0"/>
              <a:t>, mais sans scrupule sur le choix des moyens. Et de ce contraste des caractères Sophocle a su tirer les effets les plus dramatiques</a:t>
            </a:r>
            <a:r>
              <a:rPr lang="it-IT" sz="2400" dirty="0"/>
              <a:t>.</a:t>
            </a:r>
          </a:p>
          <a:p>
            <a:pPr algn="just"/>
            <a:endParaRPr lang="fr-FR" sz="2400" dirty="0"/>
          </a:p>
        </p:txBody>
      </p:sp>
    </p:spTree>
    <p:extLst>
      <p:ext uri="{BB962C8B-B14F-4D97-AF65-F5344CB8AC3E}">
        <p14:creationId xmlns:p14="http://schemas.microsoft.com/office/powerpoint/2010/main" val="38760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Perelman</a:t>
            </a:r>
            <a:r>
              <a:rPr lang="it-IT" sz="2800" dirty="0"/>
              <a:t> et </a:t>
            </a:r>
            <a:r>
              <a:rPr lang="it-IT" sz="2800" dirty="0" err="1"/>
              <a:t>Olbrechts-Tyteca</a:t>
            </a:r>
            <a:endParaRPr lang="it-IT" sz="2800" dirty="0"/>
          </a:p>
        </p:txBody>
      </p:sp>
      <p:sp>
        <p:nvSpPr>
          <p:cNvPr id="3" name="Segnaposto contenuto 2"/>
          <p:cNvSpPr>
            <a:spLocks noGrp="1"/>
          </p:cNvSpPr>
          <p:nvPr>
            <p:ph idx="1"/>
          </p:nvPr>
        </p:nvSpPr>
        <p:spPr/>
        <p:txBody>
          <a:bodyPr>
            <a:normAutofit/>
          </a:bodyPr>
          <a:lstStyle/>
          <a:p>
            <a:pPr algn="just"/>
            <a:r>
              <a:rPr lang="fr-CA" sz="2400" dirty="0"/>
              <a:t>les mêmes paroles produisent un tout autre effet, selon qui les prononce : le même langage, dit très justement Quintilien, est souvent libre chez tel orateur, insensé chez tel autre, arrogant chez un troisième.</a:t>
            </a:r>
          </a:p>
          <a:p>
            <a:r>
              <a:rPr lang="fr-CA" sz="2400" dirty="0"/>
              <a:t>C. </a:t>
            </a:r>
            <a:r>
              <a:rPr lang="fr-CA" sz="2400" dirty="0" err="1"/>
              <a:t>Perelman</a:t>
            </a:r>
            <a:r>
              <a:rPr lang="fr-CA" sz="2400" dirty="0"/>
              <a:t> et I. </a:t>
            </a:r>
            <a:r>
              <a:rPr lang="fr-CA" sz="2400" dirty="0" err="1"/>
              <a:t>Olbrechts-Tyteca</a:t>
            </a:r>
            <a:r>
              <a:rPr lang="fr-CA" sz="2400" dirty="0"/>
              <a:t>, </a:t>
            </a:r>
            <a:r>
              <a:rPr lang="fr-CA" sz="2400" i="1" dirty="0"/>
              <a:t>Traité de l’argumentation</a:t>
            </a:r>
            <a:r>
              <a:rPr lang="fr-CA" sz="2400" dirty="0"/>
              <a:t>, Bruxelles, Ed. de l’Université de Bruxelles, 5° éd., 2000, p. 429.</a:t>
            </a:r>
          </a:p>
        </p:txBody>
      </p:sp>
    </p:spTree>
    <p:extLst>
      <p:ext uri="{BB962C8B-B14F-4D97-AF65-F5344CB8AC3E}">
        <p14:creationId xmlns:p14="http://schemas.microsoft.com/office/powerpoint/2010/main" val="288344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Humboldt</a:t>
            </a:r>
            <a:endParaRPr lang="it-IT" sz="2800" dirty="0"/>
          </a:p>
        </p:txBody>
      </p:sp>
      <p:sp>
        <p:nvSpPr>
          <p:cNvPr id="3" name="Segnaposto contenuto 2"/>
          <p:cNvSpPr>
            <a:spLocks noGrp="1"/>
          </p:cNvSpPr>
          <p:nvPr>
            <p:ph idx="1"/>
          </p:nvPr>
        </p:nvSpPr>
        <p:spPr/>
        <p:txBody>
          <a:bodyPr>
            <a:normAutofit/>
          </a:bodyPr>
          <a:lstStyle/>
          <a:p>
            <a:pPr algn="just"/>
            <a:r>
              <a:rPr lang="fr-CA" sz="2400" b="1" dirty="0"/>
              <a:t>Le mot </a:t>
            </a:r>
            <a:r>
              <a:rPr lang="fr-CA" sz="2400" dirty="0"/>
              <a:t>n’est bien sur pas toute la langue, mais il en est pourtant la partie la plus importante, un peu comme l’individu dans le monde vivant.</a:t>
            </a:r>
          </a:p>
          <a:p>
            <a:pPr algn="just"/>
            <a:r>
              <a:rPr lang="fr-CA" sz="2400" dirty="0"/>
              <a:t>Humboldt </a:t>
            </a:r>
            <a:r>
              <a:rPr lang="fr-CA" sz="2400" dirty="0" err="1"/>
              <a:t>von</a:t>
            </a:r>
            <a:r>
              <a:rPr lang="fr-CA" sz="2400" dirty="0"/>
              <a:t> W., </a:t>
            </a:r>
            <a:r>
              <a:rPr lang="fr-CA" sz="2400" i="1" dirty="0"/>
              <a:t>Sur le caractère national des langues et autres écrits sur le langage</a:t>
            </a:r>
            <a:r>
              <a:rPr lang="fr-CA" sz="2400" dirty="0"/>
              <a:t>, traduit par, Paris, Seuil, 1820, 2000, p. 93.</a:t>
            </a:r>
          </a:p>
        </p:txBody>
      </p:sp>
    </p:spTree>
    <p:extLst>
      <p:ext uri="{BB962C8B-B14F-4D97-AF65-F5344CB8AC3E}">
        <p14:creationId xmlns:p14="http://schemas.microsoft.com/office/powerpoint/2010/main" val="59589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Réforme des retraites et Constitution Titre V</a:t>
            </a:r>
            <a:br>
              <a:rPr lang="fr-CA" sz="2800" dirty="0"/>
            </a:br>
            <a:r>
              <a:rPr lang="fr-CA" sz="2800" dirty="0"/>
              <a:t>Des rapports entre le parlement et le gouvernement (déjà vu)</a:t>
            </a:r>
            <a:br>
              <a:rPr lang="fr-CA" sz="2800" dirty="0"/>
            </a:br>
            <a:r>
              <a:rPr lang="fr-CA" sz="2800" dirty="0"/>
              <a:t>aujourd’hui</a:t>
            </a:r>
            <a:br>
              <a:rPr lang="fr-CA" sz="2800" dirty="0"/>
            </a:br>
            <a:r>
              <a:rPr lang="fr-CA" sz="2800" dirty="0"/>
              <a:t>+</a:t>
            </a:r>
          </a:p>
        </p:txBody>
      </p:sp>
      <p:sp>
        <p:nvSpPr>
          <p:cNvPr id="3" name="Segnaposto contenuto 2"/>
          <p:cNvSpPr>
            <a:spLocks noGrp="1"/>
          </p:cNvSpPr>
          <p:nvPr>
            <p:ph idx="1"/>
          </p:nvPr>
        </p:nvSpPr>
        <p:spPr/>
        <p:txBody>
          <a:bodyPr>
            <a:noAutofit/>
          </a:bodyPr>
          <a:lstStyle/>
          <a:p>
            <a:pPr algn="just"/>
            <a:r>
              <a:rPr lang="fr-CA" sz="2000" dirty="0"/>
              <a:t>Les articles utilisés de la Constitution</a:t>
            </a:r>
          </a:p>
          <a:p>
            <a:pPr algn="just"/>
            <a:r>
              <a:rPr lang="fr-CA" sz="2000" dirty="0"/>
              <a:t>47. 1 Assemblée (détermine les temps du débat : 20 jours pour l’Assemblée nationale ; 15 jours pour le Sénat)</a:t>
            </a:r>
          </a:p>
          <a:p>
            <a:pPr algn="just"/>
            <a:r>
              <a:rPr lang="fr-CA" sz="2000" dirty="0"/>
              <a:t>44. 3 Sénat (se prononcer par un vote unique sur le projet de réforme des retraites, en invoquant l'article 44.3 de la Constitution. Cet article permet au gouvernement de conserver uniquement les amendements qu'il souhaite pour le vote final.</a:t>
            </a:r>
          </a:p>
          <a:p>
            <a:pPr algn="just"/>
            <a:r>
              <a:rPr lang="fr-CA" sz="2000" dirty="0"/>
              <a:t>45. Commission mixte paritaire</a:t>
            </a:r>
          </a:p>
          <a:p>
            <a:pPr algn="just"/>
            <a:r>
              <a:rPr lang="fr-CA" sz="2000" dirty="0"/>
              <a:t>49: 49.3 jeudi 16 mars et 49.2 motion de censure déposée le 17</a:t>
            </a:r>
          </a:p>
          <a:p>
            <a:pPr algn="just"/>
            <a:r>
              <a:rPr lang="fr-CA" sz="2000" dirty="0"/>
              <a:t>Conseil Constitutionnel </a:t>
            </a:r>
          </a:p>
          <a:p>
            <a:pPr algn="just"/>
            <a:r>
              <a:rPr lang="fr-CA" sz="2000" dirty="0"/>
              <a:t>RIP </a:t>
            </a:r>
          </a:p>
          <a:p>
            <a:pPr algn="just"/>
            <a:r>
              <a:rPr lang="it-IT" sz="2000" dirty="0"/>
              <a:t>l’art.10</a:t>
            </a:r>
          </a:p>
          <a:p>
            <a:pPr algn="just"/>
            <a:r>
              <a:rPr lang="fr-CA" sz="2000" b="1" dirty="0"/>
              <a:t>Décision du  Conseil Constitutionnel : 14 avril</a:t>
            </a:r>
          </a:p>
          <a:p>
            <a:pPr algn="just"/>
            <a:r>
              <a:rPr lang="fr-CA" sz="2000" b="1" dirty="0"/>
              <a:t>Promulgation de la loi</a:t>
            </a:r>
          </a:p>
          <a:p>
            <a:pPr algn="just"/>
            <a:endParaRPr lang="fr-CA" sz="2000" b="1" dirty="0"/>
          </a:p>
          <a:p>
            <a:pPr algn="just"/>
            <a:endParaRPr lang="fr-CA" sz="2400" dirty="0"/>
          </a:p>
          <a:p>
            <a:endParaRPr lang="fr-CA" sz="2400" dirty="0"/>
          </a:p>
        </p:txBody>
      </p:sp>
    </p:spTree>
    <p:extLst>
      <p:ext uri="{BB962C8B-B14F-4D97-AF65-F5344CB8AC3E}">
        <p14:creationId xmlns:p14="http://schemas.microsoft.com/office/powerpoint/2010/main" val="135808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
            </a:r>
            <a:br>
              <a:rPr lang="fr-CA" sz="2800" dirty="0"/>
            </a:br>
            <a:r>
              <a:rPr lang="fr-CA" sz="2800" dirty="0"/>
              <a:t>Les pronoms personnels</a:t>
            </a:r>
          </a:p>
        </p:txBody>
      </p:sp>
      <p:sp>
        <p:nvSpPr>
          <p:cNvPr id="3" name="Segnaposto contenuto 2"/>
          <p:cNvSpPr>
            <a:spLocks noGrp="1"/>
          </p:cNvSpPr>
          <p:nvPr>
            <p:ph idx="1"/>
          </p:nvPr>
        </p:nvSpPr>
        <p:spPr/>
        <p:txBody>
          <a:bodyPr>
            <a:normAutofit/>
          </a:bodyPr>
          <a:lstStyle/>
          <a:p>
            <a:r>
              <a:rPr lang="fr-CA" sz="2400" dirty="0"/>
              <a:t>Enjeux sociétaux et politiques</a:t>
            </a:r>
          </a:p>
        </p:txBody>
      </p:sp>
    </p:spTree>
    <p:extLst>
      <p:ext uri="{BB962C8B-B14F-4D97-AF65-F5344CB8AC3E}">
        <p14:creationId xmlns:p14="http://schemas.microsoft.com/office/powerpoint/2010/main" val="351480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Dialogue ?</a:t>
            </a:r>
          </a:p>
        </p:txBody>
      </p:sp>
      <p:pic>
        <p:nvPicPr>
          <p:cNvPr id="4" name="Segnaposto contenuto 3" descr="Y4DZ7IY5QZFYXHLJFLBK433A24.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212807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Dialogue ?</a:t>
            </a:r>
          </a:p>
        </p:txBody>
      </p:sp>
      <p:sp>
        <p:nvSpPr>
          <p:cNvPr id="3" name="Segnaposto contenuto 2"/>
          <p:cNvSpPr>
            <a:spLocks noGrp="1"/>
          </p:cNvSpPr>
          <p:nvPr>
            <p:ph idx="1"/>
          </p:nvPr>
        </p:nvSpPr>
        <p:spPr/>
        <p:txBody>
          <a:bodyPr>
            <a:normAutofit/>
          </a:bodyPr>
          <a:lstStyle/>
          <a:p>
            <a:r>
              <a:rPr lang="fr-CA" sz="2400" b="1" dirty="0"/>
              <a:t>8 mars 2023</a:t>
            </a:r>
          </a:p>
          <a:p>
            <a:pPr algn="just"/>
            <a:r>
              <a:rPr lang="fr-CA" sz="2400" dirty="0"/>
              <a:t>L'intersyndicale demande à "être reçue en urgence" par Emmanuel </a:t>
            </a:r>
            <a:r>
              <a:rPr lang="fr-CA" sz="2400" dirty="0" err="1"/>
              <a:t>Macron</a:t>
            </a:r>
            <a:endParaRPr lang="fr-CA" sz="2400" dirty="0"/>
          </a:p>
          <a:p>
            <a:pPr algn="just"/>
            <a:r>
              <a:rPr lang="fr-CA" sz="2400" dirty="0" err="1"/>
              <a:t>Macron</a:t>
            </a:r>
            <a:r>
              <a:rPr lang="fr-CA" sz="2400" dirty="0"/>
              <a:t> répond à l’intersyndicale : « Le gouvernement est à votre écoute » Le chef de l’</a:t>
            </a:r>
            <a:r>
              <a:rPr lang="fr-CA" sz="2400" dirty="0" err="1"/>
              <a:t>Etat</a:t>
            </a:r>
            <a:r>
              <a:rPr lang="fr-CA" sz="2400" dirty="0"/>
              <a:t> n’a toutefois pas donné suite à la demande formulée mardi par les syndicats d’être reçus en urgence.</a:t>
            </a:r>
          </a:p>
          <a:p>
            <a:r>
              <a:rPr lang="fr-CA" sz="2400" b="1" dirty="0"/>
              <a:t>14 avril 2023</a:t>
            </a:r>
          </a:p>
          <a:p>
            <a:pPr algn="just"/>
            <a:r>
              <a:rPr lang="fr-CA" sz="2400" dirty="0"/>
              <a:t>Réforme des retraites : Emmanuel </a:t>
            </a:r>
            <a:r>
              <a:rPr lang="fr-CA" sz="2400" dirty="0" err="1"/>
              <a:t>Macron</a:t>
            </a:r>
            <a:r>
              <a:rPr lang="fr-CA" sz="2400" dirty="0"/>
              <a:t> propose de recevoir l'intersyndicale, qui refuse l'invitation</a:t>
            </a:r>
          </a:p>
          <a:p>
            <a:endParaRPr lang="fr-CA" sz="2400" dirty="0"/>
          </a:p>
        </p:txBody>
      </p:sp>
    </p:spTree>
    <p:extLst>
      <p:ext uri="{BB962C8B-B14F-4D97-AF65-F5344CB8AC3E}">
        <p14:creationId xmlns:p14="http://schemas.microsoft.com/office/powerpoint/2010/main" val="32772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Élection présidentielle 2022</a:t>
            </a:r>
          </a:p>
        </p:txBody>
      </p:sp>
      <p:pic>
        <p:nvPicPr>
          <p:cNvPr id="5" name="Segnaposto contenuto 4"/>
          <p:cNvPicPr>
            <a:picLocks noGrp="1" noChangeAspect="1"/>
          </p:cNvPicPr>
          <p:nvPr>
            <p:ph idx="1"/>
          </p:nvPr>
        </p:nvPicPr>
        <p:blipFill>
          <a:blip r:embed="rId2"/>
          <a:srcRect l="-71221" r="-71221"/>
          <a:stretch>
            <a:fillRect/>
          </a:stretch>
        </p:blipFill>
        <p:spPr/>
      </p:pic>
    </p:spTree>
    <p:extLst>
      <p:ext uri="{BB962C8B-B14F-4D97-AF65-F5344CB8AC3E}">
        <p14:creationId xmlns:p14="http://schemas.microsoft.com/office/powerpoint/2010/main" val="4086027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Élection présidentielle 2022</a:t>
            </a:r>
          </a:p>
        </p:txBody>
      </p:sp>
      <p:pic>
        <p:nvPicPr>
          <p:cNvPr id="4" name="Segnaposto contenuto 3"/>
          <p:cNvPicPr>
            <a:picLocks noGrp="1" noChangeAspect="1"/>
          </p:cNvPicPr>
          <p:nvPr>
            <p:ph idx="1"/>
          </p:nvPr>
        </p:nvPicPr>
        <p:blipFill>
          <a:blip r:embed="rId2"/>
          <a:srcRect l="-75797" r="-75797"/>
          <a:stretch>
            <a:fillRect/>
          </a:stretch>
        </p:blipFill>
        <p:spPr/>
      </p:pic>
    </p:spTree>
    <p:extLst>
      <p:ext uri="{BB962C8B-B14F-4D97-AF65-F5344CB8AC3E}">
        <p14:creationId xmlns:p14="http://schemas.microsoft.com/office/powerpoint/2010/main" val="235872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Avec</a:t>
            </a:r>
            <a:r>
              <a:rPr lang="it-IT" sz="2800" dirty="0"/>
              <a:t> </a:t>
            </a:r>
            <a:r>
              <a:rPr lang="it-IT" sz="2800" dirty="0" err="1"/>
              <a:t>vous</a:t>
            </a:r>
            <a:r>
              <a:rPr lang="it-IT" sz="2800" dirty="0"/>
              <a:t>" à "</a:t>
            </a:r>
            <a:r>
              <a:rPr lang="it-IT" sz="2800" dirty="0" err="1"/>
              <a:t>Nous</a:t>
            </a:r>
            <a:r>
              <a:rPr lang="it-IT" sz="2800" dirty="0"/>
              <a:t> </a:t>
            </a:r>
            <a:r>
              <a:rPr lang="it-IT" sz="2800" dirty="0" err="1"/>
              <a:t>tous</a:t>
            </a:r>
            <a:r>
              <a:rPr lang="it-IT" sz="2800" dirty="0"/>
              <a:t>”</a:t>
            </a:r>
            <a:endParaRPr lang="fr-CA" sz="2800" dirty="0"/>
          </a:p>
        </p:txBody>
      </p:sp>
      <p:sp>
        <p:nvSpPr>
          <p:cNvPr id="3" name="Segnaposto contenuto 2"/>
          <p:cNvSpPr>
            <a:spLocks noGrp="1"/>
          </p:cNvSpPr>
          <p:nvPr>
            <p:ph idx="1"/>
          </p:nvPr>
        </p:nvSpPr>
        <p:spPr/>
        <p:txBody>
          <a:bodyPr>
            <a:normAutofit lnSpcReduction="10000"/>
          </a:bodyPr>
          <a:lstStyle/>
          <a:p>
            <a:pPr algn="just"/>
            <a:r>
              <a:rPr lang="fr-FR" sz="2400" dirty="0"/>
              <a:t>Emmanuel </a:t>
            </a:r>
            <a:r>
              <a:rPr lang="fr-FR" sz="2400" dirty="0" err="1"/>
              <a:t>Macron</a:t>
            </a:r>
            <a:r>
              <a:rPr lang="fr-FR" sz="2400" dirty="0"/>
              <a:t> : de "Avec vous" à "Nous tous"... pourquoi il change de slogan de campagne</a:t>
            </a:r>
          </a:p>
          <a:p>
            <a:pPr algn="just"/>
            <a:endParaRPr lang="fr-CA" sz="2400" dirty="0"/>
          </a:p>
          <a:p>
            <a:pPr algn="just"/>
            <a:r>
              <a:rPr lang="fr-CA" sz="2400" dirty="0"/>
              <a:t>Le nouveau slogan a pour but d’« incarner l’unité de la nation » </a:t>
            </a:r>
          </a:p>
          <a:p>
            <a:pPr algn="just"/>
            <a:r>
              <a:rPr lang="fr-CA" sz="2400" dirty="0"/>
              <a:t>La photo reste la même que celle de son entrée en campagne. Mais les mots diffèrent : le « Avec vous » initial se mue en « Nous tous » sur l’affiche officielle du candidat ­Emmanuel </a:t>
            </a:r>
            <a:r>
              <a:rPr lang="fr-CA" sz="2400" dirty="0" err="1"/>
              <a:t>Macron</a:t>
            </a:r>
            <a:r>
              <a:rPr lang="fr-CA" sz="2400" dirty="0"/>
              <a:t> . </a:t>
            </a:r>
          </a:p>
          <a:p>
            <a:pPr algn="just"/>
            <a:r>
              <a:rPr lang="fr-CA" sz="2400" i="1" dirty="0"/>
              <a:t>« Nous tous »</a:t>
            </a:r>
            <a:r>
              <a:rPr lang="fr-CA" sz="2400" dirty="0"/>
              <a:t> s’adresse à </a:t>
            </a:r>
            <a:r>
              <a:rPr lang="fr-CA" sz="2400" i="1" dirty="0"/>
              <a:t>« un espace central »</a:t>
            </a:r>
            <a:r>
              <a:rPr lang="fr-CA" sz="2400" dirty="0"/>
              <a:t> réunissant </a:t>
            </a:r>
            <a:r>
              <a:rPr lang="fr-CA" sz="2400" i="1" dirty="0"/>
              <a:t>« tous ceux qui se sentent exclus par les ­discours </a:t>
            </a:r>
            <a:r>
              <a:rPr lang="fr-CA" sz="2400" i="1" dirty="0" err="1"/>
              <a:t>clivants</a:t>
            </a:r>
            <a:r>
              <a:rPr lang="fr-CA" sz="2400" i="1" dirty="0"/>
              <a:t> ou centrés sur des intérêts particuliers »</a:t>
            </a:r>
            <a:r>
              <a:rPr lang="fr-CA" sz="2400" dirty="0"/>
              <a:t> et </a:t>
            </a:r>
            <a:r>
              <a:rPr lang="fr-CA" sz="2400" i="1" dirty="0"/>
              <a:t>« ceux qui rejettent l’extrémisme, le ­rétrécissement, la division, le déclin, et attendent d’un chef de l’État vision, ­courage et souci constant de l’unité du pays »</a:t>
            </a:r>
            <a:endParaRPr lang="fr-CA" sz="2400" dirty="0"/>
          </a:p>
          <a:p>
            <a:pPr algn="just"/>
            <a:r>
              <a:rPr lang="fr-CA" sz="2400" i="1" dirty="0"/>
              <a:t>JDD</a:t>
            </a:r>
            <a:r>
              <a:rPr lang="fr-CA" sz="2400" dirty="0"/>
              <a:t> 27 mars 2022 </a:t>
            </a:r>
          </a:p>
        </p:txBody>
      </p:sp>
    </p:spTree>
    <p:extLst>
      <p:ext uri="{BB962C8B-B14F-4D97-AF65-F5344CB8AC3E}">
        <p14:creationId xmlns:p14="http://schemas.microsoft.com/office/powerpoint/2010/main" val="104334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Les pronoms personnels : des enjeux sociétaux ?</a:t>
            </a:r>
            <a:br>
              <a:rPr lang="fr-CA" sz="2800" dirty="0"/>
            </a:br>
            <a:endParaRPr lang="fr-CA" sz="2800" dirty="0"/>
          </a:p>
        </p:txBody>
      </p:sp>
      <p:sp>
        <p:nvSpPr>
          <p:cNvPr id="3" name="Segnaposto contenuto 2"/>
          <p:cNvSpPr>
            <a:spLocks noGrp="1"/>
          </p:cNvSpPr>
          <p:nvPr>
            <p:ph idx="1"/>
          </p:nvPr>
        </p:nvSpPr>
        <p:spPr/>
        <p:txBody>
          <a:bodyPr/>
          <a:lstStyle/>
          <a:p>
            <a:pPr algn="just"/>
            <a:r>
              <a:rPr lang="fr-BE" sz="2400" dirty="0"/>
              <a:t>…</a:t>
            </a:r>
            <a:r>
              <a:rPr lang="fr-BE" dirty="0"/>
              <a:t> </a:t>
            </a:r>
            <a:r>
              <a:rPr lang="fr-BE" sz="2400" dirty="0"/>
              <a:t>C’est un homme parlant que nous trouvons dans le monde, un homme parlant à un autre homme, et le langage enseigne la définition même de l’homme.</a:t>
            </a:r>
          </a:p>
          <a:p>
            <a:pPr marL="0" indent="0" algn="just">
              <a:buNone/>
            </a:pPr>
            <a:r>
              <a:rPr lang="fr-BE" sz="2000" dirty="0"/>
              <a:t>Benveniste, « De la subjectivité dans le langage » </a:t>
            </a:r>
            <a:r>
              <a:rPr lang="fr-FR" sz="2000" i="1" dirty="0"/>
              <a:t>Problèmes de linguistique générale,</a:t>
            </a:r>
            <a:r>
              <a:rPr lang="fr-FR" sz="2000" dirty="0"/>
              <a:t> 1, Paris, Gallimard, 1966, </a:t>
            </a:r>
            <a:r>
              <a:rPr lang="fr-BE" sz="2000" dirty="0"/>
              <a:t>p. 259.</a:t>
            </a:r>
          </a:p>
          <a:p>
            <a:pPr algn="just"/>
            <a:endParaRPr lang="fr-BE" sz="2400" dirty="0"/>
          </a:p>
          <a:p>
            <a:r>
              <a:rPr lang="fr-FR" sz="2400" dirty="0"/>
              <a:t>L’homme devient un </a:t>
            </a:r>
            <a:r>
              <a:rPr lang="fr-FR" sz="2400" i="1" dirty="0"/>
              <a:t>Je</a:t>
            </a:r>
            <a:r>
              <a:rPr lang="fr-FR" sz="2400" dirty="0"/>
              <a:t> au contact du </a:t>
            </a:r>
            <a:r>
              <a:rPr lang="fr-FR" sz="2400" i="1" dirty="0"/>
              <a:t>Tu</a:t>
            </a:r>
            <a:r>
              <a:rPr lang="fr-FR" sz="2400" dirty="0"/>
              <a:t>.</a:t>
            </a:r>
          </a:p>
          <a:p>
            <a:pPr marL="0" indent="0">
              <a:buNone/>
            </a:pPr>
            <a:r>
              <a:rPr lang="fr-FR" sz="2000" dirty="0"/>
              <a:t>Martin Buber (2012 [1923] : 61)</a:t>
            </a:r>
            <a:endParaRPr lang="it-IT" sz="2000" dirty="0"/>
          </a:p>
          <a:p>
            <a:pPr algn="just"/>
            <a:endParaRPr lang="fr-BE" sz="2400" dirty="0"/>
          </a:p>
          <a:p>
            <a:pPr algn="just"/>
            <a:endParaRPr lang="fr-CA" sz="2400" dirty="0"/>
          </a:p>
          <a:p>
            <a:pPr marL="0" indent="0">
              <a:buNone/>
            </a:pPr>
            <a:endParaRPr lang="fr-CA" dirty="0"/>
          </a:p>
        </p:txBody>
      </p:sp>
      <p:sp>
        <p:nvSpPr>
          <p:cNvPr id="5" name="Segnaposto numero diapositiva 4"/>
          <p:cNvSpPr>
            <a:spLocks noGrp="1"/>
          </p:cNvSpPr>
          <p:nvPr>
            <p:ph type="sldNum" sz="quarter" idx="12"/>
          </p:nvPr>
        </p:nvSpPr>
        <p:spPr/>
        <p:txBody>
          <a:bodyPr/>
          <a:lstStyle/>
          <a:p>
            <a:fld id="{9FCB03D0-EB96-014D-AB90-5DAC9D39195F}" type="slidenum">
              <a:rPr lang="fr-CA" smtClean="0"/>
              <a:t>36</a:t>
            </a:fld>
            <a:endParaRPr lang="fr-CA"/>
          </a:p>
        </p:txBody>
      </p:sp>
    </p:spTree>
    <p:extLst>
      <p:ext uri="{BB962C8B-B14F-4D97-AF65-F5344CB8AC3E}">
        <p14:creationId xmlns:p14="http://schemas.microsoft.com/office/powerpoint/2010/main" val="362700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Les pronoms personnels</a:t>
            </a:r>
            <a:br>
              <a:rPr lang="fr-CA" sz="2800" dirty="0"/>
            </a:br>
            <a:r>
              <a:rPr lang="fr-FR" sz="2800" dirty="0"/>
              <a:t>Émile Benveniste</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fr-FR" sz="2400" dirty="0"/>
              <a:t>Il faut voir que la définition ordinaire des pronoms personnels contenant les trois termes </a:t>
            </a:r>
            <a:r>
              <a:rPr lang="fr-FR" sz="2400" i="1" dirty="0"/>
              <a:t>je</a:t>
            </a:r>
            <a:r>
              <a:rPr lang="fr-FR" sz="2400" dirty="0"/>
              <a:t>, </a:t>
            </a:r>
            <a:r>
              <a:rPr lang="fr-FR" sz="2400" i="1" dirty="0"/>
              <a:t>tu</a:t>
            </a:r>
            <a:r>
              <a:rPr lang="fr-FR" sz="2400" dirty="0"/>
              <a:t>, </a:t>
            </a:r>
            <a:r>
              <a:rPr lang="fr-FR" sz="2400" i="1" dirty="0"/>
              <a:t>il</a:t>
            </a:r>
            <a:r>
              <a:rPr lang="fr-FR" sz="2400" dirty="0"/>
              <a:t>, y abolit justement la </a:t>
            </a:r>
            <a:r>
              <a:rPr lang="fr-FR" sz="2400" b="1" dirty="0"/>
              <a:t>notion de « personne</a:t>
            </a:r>
            <a:r>
              <a:rPr lang="fr-FR" sz="2400" dirty="0"/>
              <a:t> ». Celle-ci est propre seulement </a:t>
            </a:r>
            <a:r>
              <a:rPr lang="fr-FR" sz="2400" b="1" dirty="0"/>
              <a:t>à </a:t>
            </a:r>
            <a:r>
              <a:rPr lang="fr-FR" sz="2400" b="1" i="1" dirty="0"/>
              <a:t>je/tu</a:t>
            </a:r>
            <a:r>
              <a:rPr lang="fr-FR" sz="2400" dirty="0"/>
              <a:t>, et fait défaut dans </a:t>
            </a:r>
            <a:r>
              <a:rPr lang="fr-FR" sz="2400" i="1" dirty="0"/>
              <a:t>il</a:t>
            </a:r>
            <a:r>
              <a:rPr lang="fr-FR" sz="2400" dirty="0"/>
              <a:t>. </a:t>
            </a:r>
          </a:p>
          <a:p>
            <a:pPr algn="just"/>
            <a:r>
              <a:rPr lang="fr-FR" sz="2400" dirty="0"/>
              <a:t>Émile Benveniste, </a:t>
            </a:r>
            <a:r>
              <a:rPr lang="fr-FR" sz="2400" i="1" dirty="0"/>
              <a:t>La nature des pronoms</a:t>
            </a:r>
            <a:r>
              <a:rPr lang="fr-FR" sz="2400" dirty="0"/>
              <a:t>, (1956, in</a:t>
            </a:r>
            <a:r>
              <a:rPr lang="fr-FR" sz="2400" i="1" dirty="0"/>
              <a:t> </a:t>
            </a:r>
            <a:r>
              <a:rPr lang="fr-BE" sz="2400" i="1" dirty="0"/>
              <a:t>PLG 1</a:t>
            </a:r>
            <a:r>
              <a:rPr lang="fr-BE" sz="2400" dirty="0"/>
              <a:t>, </a:t>
            </a:r>
            <a:r>
              <a:rPr lang="fr-FR" sz="2400" dirty="0"/>
              <a:t>p. 251.)</a:t>
            </a:r>
            <a:endParaRPr lang="it-IT" sz="2400" dirty="0"/>
          </a:p>
          <a:p>
            <a:pPr marL="0" indent="0" algn="just">
              <a:buNone/>
            </a:pPr>
            <a:r>
              <a:rPr lang="fr-FR" sz="2400" dirty="0"/>
              <a:t> </a:t>
            </a:r>
            <a:endParaRPr lang="fr-CA" sz="2400" dirty="0"/>
          </a:p>
        </p:txBody>
      </p:sp>
      <p:sp>
        <p:nvSpPr>
          <p:cNvPr id="6" name="Segnaposto numero diapositiva 5"/>
          <p:cNvSpPr>
            <a:spLocks noGrp="1"/>
          </p:cNvSpPr>
          <p:nvPr>
            <p:ph type="sldNum" sz="quarter" idx="12"/>
          </p:nvPr>
        </p:nvSpPr>
        <p:spPr/>
        <p:txBody>
          <a:bodyPr/>
          <a:lstStyle/>
          <a:p>
            <a:fld id="{5905CD13-BEB0-4647-9230-7690DC6707BB}" type="slidenum">
              <a:rPr lang="fr-CA" smtClean="0"/>
              <a:t>37</a:t>
            </a:fld>
            <a:endParaRPr lang="fr-CA"/>
          </a:p>
        </p:txBody>
      </p:sp>
    </p:spTree>
    <p:extLst>
      <p:ext uri="{BB962C8B-B14F-4D97-AF65-F5344CB8AC3E}">
        <p14:creationId xmlns:p14="http://schemas.microsoft.com/office/powerpoint/2010/main" val="4211869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 Je », « Tu » et « il/elle »</a:t>
            </a:r>
          </a:p>
        </p:txBody>
      </p:sp>
      <p:sp>
        <p:nvSpPr>
          <p:cNvPr id="3" name="Segnaposto contenuto 2"/>
          <p:cNvSpPr>
            <a:spLocks noGrp="1"/>
          </p:cNvSpPr>
          <p:nvPr>
            <p:ph idx="1"/>
          </p:nvPr>
        </p:nvSpPr>
        <p:spPr/>
        <p:txBody>
          <a:bodyPr>
            <a:normAutofit/>
          </a:bodyPr>
          <a:lstStyle/>
          <a:p>
            <a:pPr algn="just"/>
            <a:r>
              <a:rPr lang="fr-FR" sz="2400" dirty="0"/>
              <a:t>Pour eux [grammairiens arabes], la première personne est </a:t>
            </a:r>
            <a:r>
              <a:rPr lang="fr-FR" sz="2400" i="1" dirty="0"/>
              <a:t>al-</a:t>
            </a:r>
            <a:r>
              <a:rPr lang="fr-FR" sz="2400" i="1" dirty="0" err="1"/>
              <a:t>mutakallimu</a:t>
            </a:r>
            <a:r>
              <a:rPr lang="fr-FR" sz="2400" dirty="0"/>
              <a:t>, « celui qui parle » ; la deuxième </a:t>
            </a:r>
            <a:r>
              <a:rPr lang="fr-FR" sz="2400" i="1" dirty="0"/>
              <a:t>al-</a:t>
            </a:r>
            <a:r>
              <a:rPr lang="fr-FR" sz="2400" i="1" dirty="0" err="1"/>
              <a:t>muhatabu</a:t>
            </a:r>
            <a:r>
              <a:rPr lang="fr-FR" sz="2400" dirty="0"/>
              <a:t>, « celui à qui on s’adresse » ; mais la troisième  est </a:t>
            </a:r>
            <a:r>
              <a:rPr lang="fr-FR" sz="2400" i="1" dirty="0"/>
              <a:t>al-</a:t>
            </a:r>
            <a:r>
              <a:rPr lang="fr-FR" sz="2400" i="1" dirty="0" err="1"/>
              <a:t>yaibu</a:t>
            </a:r>
            <a:r>
              <a:rPr lang="fr-FR" sz="2400" dirty="0"/>
              <a:t>, « celui qui est absent ».</a:t>
            </a:r>
            <a:endParaRPr lang="it-IT" sz="2400" dirty="0"/>
          </a:p>
          <a:p>
            <a:r>
              <a:rPr lang="fr-FR" sz="2400" dirty="0"/>
              <a:t>Emile Benveniste, </a:t>
            </a:r>
            <a:r>
              <a:rPr lang="fr-FR" sz="2400" i="1" dirty="0"/>
              <a:t>Problèmes de linguistique générale,</a:t>
            </a:r>
            <a:r>
              <a:rPr lang="fr-FR" sz="2400" dirty="0"/>
              <a:t> 1, Paris, Gallimard, 1966, 228</a:t>
            </a:r>
          </a:p>
          <a:p>
            <a:endParaRPr lang="fr-FR" sz="2400" dirty="0"/>
          </a:p>
          <a:p>
            <a:pPr algn="just"/>
            <a:r>
              <a:rPr lang="fr-CA" sz="2400" dirty="0"/>
              <a:t>il/elle</a:t>
            </a:r>
            <a:r>
              <a:rPr lang="fr-CA" sz="2400" b="1" dirty="0"/>
              <a:t>.....</a:t>
            </a:r>
            <a:r>
              <a:rPr lang="fr-CA" sz="2400" b="1" dirty="0" err="1"/>
              <a:t>iel</a:t>
            </a:r>
            <a:r>
              <a:rPr lang="fr-CA" sz="2400" b="1" dirty="0"/>
              <a:t> </a:t>
            </a:r>
          </a:p>
          <a:p>
            <a:pPr algn="just"/>
            <a:r>
              <a:rPr lang="it-IT" sz="2400" dirty="0">
                <a:ea typeface="ＭＳ Ｐゴシック" pitchFamily="34" charset="-128"/>
              </a:rPr>
              <a:t>La non-</a:t>
            </a:r>
            <a:r>
              <a:rPr lang="it-IT" sz="2400" dirty="0" err="1">
                <a:ea typeface="ＭＳ Ｐゴシック" pitchFamily="34" charset="-128"/>
              </a:rPr>
              <a:t>personne</a:t>
            </a:r>
            <a:r>
              <a:rPr lang="it-IT" sz="2400" dirty="0">
                <a:ea typeface="ＭＳ Ｐゴシック" pitchFamily="34" charset="-128"/>
              </a:rPr>
              <a:t> </a:t>
            </a:r>
            <a:r>
              <a:rPr lang="it-IT" sz="2400" dirty="0" err="1">
                <a:ea typeface="ＭＳ Ｐゴシック" pitchFamily="34" charset="-128"/>
              </a:rPr>
              <a:t>du</a:t>
            </a:r>
            <a:r>
              <a:rPr lang="it-IT" sz="2400" dirty="0">
                <a:ea typeface="ＭＳ Ｐゴシック" pitchFamily="34" charset="-128"/>
              </a:rPr>
              <a:t> </a:t>
            </a:r>
            <a:r>
              <a:rPr lang="it-IT" sz="2400" dirty="0" err="1">
                <a:ea typeface="ＭＳ Ｐゴシック" pitchFamily="34" charset="-128"/>
              </a:rPr>
              <a:t>discours</a:t>
            </a:r>
            <a:r>
              <a:rPr lang="it-IT" sz="2400" dirty="0">
                <a:ea typeface="ＭＳ Ｐゴシック" pitchFamily="34" charset="-128"/>
              </a:rPr>
              <a:t>, car elle ne </a:t>
            </a:r>
            <a:r>
              <a:rPr lang="it-IT" sz="2400" dirty="0" err="1">
                <a:ea typeface="ＭＳ Ｐゴシック" pitchFamily="34" charset="-128"/>
              </a:rPr>
              <a:t>participe</a:t>
            </a:r>
            <a:r>
              <a:rPr lang="it-IT" sz="2400" dirty="0">
                <a:ea typeface="ＭＳ Ｐゴシック" pitchFamily="34" charset="-128"/>
              </a:rPr>
              <a:t> </a:t>
            </a:r>
            <a:r>
              <a:rPr lang="it-IT" sz="2400" dirty="0" err="1">
                <a:ea typeface="ＭＳ Ｐゴシック" pitchFamily="34" charset="-128"/>
              </a:rPr>
              <a:t>pas</a:t>
            </a:r>
            <a:r>
              <a:rPr lang="it-IT" sz="2400" dirty="0">
                <a:ea typeface="ＭＳ Ｐゴシック" pitchFamily="34" charset="-128"/>
              </a:rPr>
              <a:t> </a:t>
            </a:r>
            <a:r>
              <a:rPr lang="it-IT" sz="2400" dirty="0" err="1">
                <a:ea typeface="ＭＳ Ｐゴシック" pitchFamily="34" charset="-128"/>
              </a:rPr>
              <a:t>au</a:t>
            </a:r>
            <a:r>
              <a:rPr lang="it-IT" sz="2400" dirty="0">
                <a:ea typeface="ＭＳ Ｐゴシック" pitchFamily="34" charset="-128"/>
              </a:rPr>
              <a:t> </a:t>
            </a:r>
            <a:r>
              <a:rPr lang="it-IT" sz="2400" dirty="0" err="1">
                <a:ea typeface="ＭＳ Ｐゴシック" pitchFamily="34" charset="-128"/>
              </a:rPr>
              <a:t>discours</a:t>
            </a:r>
            <a:r>
              <a:rPr lang="it-IT" sz="2400" dirty="0">
                <a:ea typeface="ＭＳ Ｐゴシック" pitchFamily="34" charset="-128"/>
              </a:rPr>
              <a:t>.</a:t>
            </a:r>
          </a:p>
          <a:p>
            <a:r>
              <a:rPr lang="it-IT" sz="2400" dirty="0" err="1">
                <a:ea typeface="ＭＳ Ｐゴシック" pitchFamily="34" charset="-128"/>
              </a:rPr>
              <a:t>Celui</a:t>
            </a:r>
            <a:r>
              <a:rPr lang="it-IT" sz="2400" dirty="0">
                <a:ea typeface="ＭＳ Ｐゴシック" pitchFamily="34" charset="-128"/>
              </a:rPr>
              <a:t> </a:t>
            </a:r>
            <a:r>
              <a:rPr lang="it-IT" sz="2400" dirty="0" err="1">
                <a:ea typeface="ＭＳ Ｐゴシック" pitchFamily="34" charset="-128"/>
              </a:rPr>
              <a:t>ou</a:t>
            </a:r>
            <a:r>
              <a:rPr lang="it-IT" sz="2400" dirty="0">
                <a:ea typeface="ＭＳ Ｐゴシック" pitchFamily="34" charset="-128"/>
              </a:rPr>
              <a:t> celle dont on </a:t>
            </a:r>
            <a:r>
              <a:rPr lang="it-IT" sz="2400" dirty="0" err="1">
                <a:ea typeface="ＭＳ Ｐゴシック" pitchFamily="34" charset="-128"/>
              </a:rPr>
              <a:t>parle</a:t>
            </a:r>
            <a:r>
              <a:rPr lang="it-IT" sz="2400" dirty="0">
                <a:ea typeface="ＭＳ Ｐゴシック" pitchFamily="34" charset="-128"/>
              </a:rPr>
              <a:t>.</a:t>
            </a:r>
          </a:p>
          <a:p>
            <a:endParaRPr lang="it-IT" sz="2400" dirty="0"/>
          </a:p>
          <a:p>
            <a:endParaRPr lang="fr-CA" sz="2400" dirty="0"/>
          </a:p>
        </p:txBody>
      </p:sp>
    </p:spTree>
    <p:extLst>
      <p:ext uri="{BB962C8B-B14F-4D97-AF65-F5344CB8AC3E}">
        <p14:creationId xmlns:p14="http://schemas.microsoft.com/office/powerpoint/2010/main" val="2185500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“Je” et “tu”</a:t>
            </a:r>
          </a:p>
        </p:txBody>
      </p:sp>
      <p:sp>
        <p:nvSpPr>
          <p:cNvPr id="3" name="Segnaposto contenuto 2"/>
          <p:cNvSpPr>
            <a:spLocks noGrp="1"/>
          </p:cNvSpPr>
          <p:nvPr>
            <p:ph idx="1"/>
          </p:nvPr>
        </p:nvSpPr>
        <p:spPr/>
        <p:txBody>
          <a:bodyPr>
            <a:normAutofit/>
          </a:bodyPr>
          <a:lstStyle/>
          <a:p>
            <a:pPr algn="just"/>
            <a:endParaRPr lang="it-IT" sz="2400" dirty="0"/>
          </a:p>
          <a:p>
            <a:pPr algn="just"/>
            <a:r>
              <a:rPr lang="fr-CA" sz="2400" dirty="0">
                <a:ea typeface="ＭＳ Ｐゴシック" pitchFamily="34" charset="-128"/>
              </a:rPr>
              <a:t>La conscience de soi n’est possible que si elle s’éprouve par contraste. Je n’emploie </a:t>
            </a:r>
            <a:r>
              <a:rPr lang="fr-CA" sz="2400" i="1" dirty="0">
                <a:ea typeface="ＭＳ Ｐゴシック" pitchFamily="34" charset="-128"/>
              </a:rPr>
              <a:t>je</a:t>
            </a:r>
            <a:r>
              <a:rPr lang="fr-CA" sz="2400" dirty="0">
                <a:ea typeface="ＭＳ Ｐゴシック" pitchFamily="34" charset="-128"/>
              </a:rPr>
              <a:t> qu’en m’adressant à quelqu’un, qui sera dans mon allocution un </a:t>
            </a:r>
            <a:r>
              <a:rPr lang="fr-CA" sz="2400" i="1" dirty="0">
                <a:ea typeface="ＭＳ Ｐゴシック" pitchFamily="34" charset="-128"/>
              </a:rPr>
              <a:t>tu</a:t>
            </a:r>
            <a:r>
              <a:rPr lang="fr-CA" sz="2400" dirty="0">
                <a:ea typeface="ＭＳ Ｐゴシック" pitchFamily="34" charset="-128"/>
              </a:rPr>
              <a:t>. </a:t>
            </a:r>
            <a:r>
              <a:rPr lang="fr-CA" sz="2400" dirty="0"/>
              <a:t>C’est cette condition de dialogue qui est constitutive de la personne, car elle implique en réciprocité que je deviens tu dans l’allocution de celui qui à son tour se désigne par je.</a:t>
            </a:r>
            <a:endParaRPr lang="fr-CA" sz="2400" dirty="0">
              <a:ea typeface="ＭＳ Ｐゴシック" pitchFamily="34" charset="-128"/>
            </a:endParaRPr>
          </a:p>
          <a:p>
            <a:pPr algn="just"/>
            <a:endParaRPr lang="fr-CA" sz="2400" dirty="0"/>
          </a:p>
          <a:p>
            <a:pPr algn="just"/>
            <a:r>
              <a:rPr lang="fr-CA" sz="2400" dirty="0"/>
              <a:t>Une seconde caractéristique est que “je” et “tu” sont inversibles : celui que “je” définis par “tu” se pense et peut s’inverser en “je” et “je” (moi) devient un “tu”.</a:t>
            </a:r>
            <a:r>
              <a:rPr lang="fr-CA" sz="2400" dirty="0">
                <a:ea typeface="ＭＳ Ｐゴシック" pitchFamily="34" charset="-128"/>
              </a:rPr>
              <a:t> </a:t>
            </a:r>
          </a:p>
          <a:p>
            <a:pPr algn="just"/>
            <a:r>
              <a:rPr lang="fr-CA" sz="2400" dirty="0" err="1"/>
              <a:t>Emile</a:t>
            </a:r>
            <a:r>
              <a:rPr lang="fr-CA" sz="2400" dirty="0"/>
              <a:t> Benveniste, </a:t>
            </a:r>
            <a:r>
              <a:rPr lang="fr-CA" sz="2400" i="1" dirty="0"/>
              <a:t>Problèmes de linguistique générale,</a:t>
            </a:r>
            <a:r>
              <a:rPr lang="fr-CA" sz="2400" dirty="0"/>
              <a:t> 1, Paris, Gallimard, 1966, 230.</a:t>
            </a:r>
          </a:p>
          <a:p>
            <a:pPr algn="just"/>
            <a:endParaRPr lang="it-IT" sz="2400" dirty="0"/>
          </a:p>
          <a:p>
            <a:pPr algn="just"/>
            <a:endParaRPr lang="it-IT"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t>39</a:t>
            </a:fld>
            <a:endParaRPr lang="fr-CA"/>
          </a:p>
        </p:txBody>
      </p:sp>
    </p:spTree>
    <p:extLst>
      <p:ext uri="{BB962C8B-B14F-4D97-AF65-F5344CB8AC3E}">
        <p14:creationId xmlns:p14="http://schemas.microsoft.com/office/powerpoint/2010/main" val="273726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Conseil constitutionnel</a:t>
            </a:r>
            <a:br>
              <a:rPr lang="fr-CA" sz="2800" dirty="0"/>
            </a:br>
            <a:r>
              <a:rPr lang="fr-CA" sz="2800" dirty="0"/>
              <a:t> du 14 avril </a:t>
            </a:r>
            <a:br>
              <a:rPr lang="fr-CA" sz="2800" dirty="0"/>
            </a:br>
            <a:r>
              <a:rPr lang="fr-CA" sz="2800" dirty="0" err="1"/>
              <a:t>Ecouter</a:t>
            </a:r>
            <a:r>
              <a:rPr lang="fr-CA" sz="2800" dirty="0"/>
              <a:t> </a:t>
            </a:r>
            <a:r>
              <a:rPr lang="fr-CA" sz="2800" dirty="0" err="1"/>
              <a:t>Instagram</a:t>
            </a:r>
            <a:r>
              <a:rPr lang="fr-CA" sz="2800" dirty="0"/>
              <a:t> sur </a:t>
            </a:r>
            <a:r>
              <a:rPr lang="fr-CA" sz="2800" i="1" dirty="0"/>
              <a:t>Le Monde</a:t>
            </a:r>
          </a:p>
        </p:txBody>
      </p:sp>
      <p:sp>
        <p:nvSpPr>
          <p:cNvPr id="3" name="Segnaposto contenuto 2"/>
          <p:cNvSpPr>
            <a:spLocks noGrp="1"/>
          </p:cNvSpPr>
          <p:nvPr>
            <p:ph idx="1"/>
          </p:nvPr>
        </p:nvSpPr>
        <p:spPr/>
        <p:txBody>
          <a:bodyPr>
            <a:normAutofit/>
          </a:bodyPr>
          <a:lstStyle/>
          <a:p>
            <a:r>
              <a:rPr lang="fr-CA" sz="2400" dirty="0"/>
              <a:t>Saisines du Conseil constitutionnel </a:t>
            </a:r>
          </a:p>
          <a:p>
            <a:pPr lvl="1"/>
            <a:r>
              <a:rPr lang="fr-CA" sz="2000" dirty="0"/>
              <a:t>1. de la part de l’opposition</a:t>
            </a:r>
          </a:p>
          <a:p>
            <a:pPr lvl="1"/>
            <a:r>
              <a:rPr lang="fr-CA" sz="2000" dirty="0"/>
              <a:t>2. de la première Ministre</a:t>
            </a:r>
          </a:p>
          <a:p>
            <a:pPr marL="457200" lvl="1" indent="0">
              <a:buNone/>
            </a:pPr>
            <a:endParaRPr lang="fr-CA" sz="2000" dirty="0"/>
          </a:p>
          <a:p>
            <a:pPr marL="457200" lvl="1" indent="0">
              <a:buNone/>
            </a:pPr>
            <a:r>
              <a:rPr lang="fr-CA" dirty="0"/>
              <a:t>Loi validée avec 6 censures (articles qui ne concernent pas la loi de financement de la Sécurité sociale, les cavaliers sociaux)</a:t>
            </a:r>
          </a:p>
          <a:p>
            <a:endParaRPr lang="fr-CA" sz="2400" dirty="0"/>
          </a:p>
          <a:p>
            <a:r>
              <a:rPr lang="fr-CA" sz="2400" dirty="0"/>
              <a:t>Recours au RIP : rejeté</a:t>
            </a:r>
          </a:p>
          <a:p>
            <a:pPr algn="just"/>
            <a:r>
              <a:rPr lang="fr-CA" sz="2400" dirty="0"/>
              <a:t>Si le Conseil constitutionnel a rejeté, vendredi 14 avril, la première demande de référendum d’initiative partagée (RIP) sur la réforme des retraites, le</a:t>
            </a:r>
            <a:r>
              <a:rPr lang="fr-CA" sz="2400" b="1" dirty="0"/>
              <a:t> </a:t>
            </a:r>
            <a:r>
              <a:rPr lang="fr-CA" sz="2400" dirty="0"/>
              <a:t>3 mai le Conseil doit se prononcer sur une nouvelle demande</a:t>
            </a:r>
          </a:p>
          <a:p>
            <a:endParaRPr lang="fr-CA" sz="2400" dirty="0"/>
          </a:p>
          <a:p>
            <a:endParaRPr lang="fr-CA" sz="2400" dirty="0"/>
          </a:p>
        </p:txBody>
      </p:sp>
    </p:spTree>
    <p:extLst>
      <p:ext uri="{BB962C8B-B14F-4D97-AF65-F5344CB8AC3E}">
        <p14:creationId xmlns:p14="http://schemas.microsoft.com/office/powerpoint/2010/main" val="91770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Réversibilité</a:t>
            </a:r>
            <a:r>
              <a:rPr lang="it-IT" sz="2800" dirty="0"/>
              <a:t> </a:t>
            </a:r>
            <a:r>
              <a:rPr lang="it-IT" sz="2800" dirty="0" err="1"/>
              <a:t>du</a:t>
            </a:r>
            <a:r>
              <a:rPr lang="it-IT" sz="2800" dirty="0"/>
              <a:t> </a:t>
            </a:r>
            <a:r>
              <a:rPr lang="it-IT" sz="2800" i="1" dirty="0"/>
              <a:t>Je</a:t>
            </a:r>
            <a:r>
              <a:rPr lang="it-IT" sz="2800" dirty="0"/>
              <a:t> et </a:t>
            </a:r>
            <a:r>
              <a:rPr lang="it-IT" sz="2800" dirty="0" err="1"/>
              <a:t>du</a:t>
            </a:r>
            <a:r>
              <a:rPr lang="it-IT" sz="2800" dirty="0"/>
              <a:t> </a:t>
            </a:r>
            <a:r>
              <a:rPr lang="it-IT" sz="2800" i="1" dirty="0"/>
              <a:t>Tu ?</a:t>
            </a:r>
          </a:p>
        </p:txBody>
      </p:sp>
      <p:sp>
        <p:nvSpPr>
          <p:cNvPr id="3" name="Segnaposto contenuto 2"/>
          <p:cNvSpPr>
            <a:spLocks noGrp="1"/>
          </p:cNvSpPr>
          <p:nvPr>
            <p:ph idx="1"/>
          </p:nvPr>
        </p:nvSpPr>
        <p:spPr/>
        <p:txBody>
          <a:bodyPr>
            <a:normAutofit/>
          </a:bodyPr>
          <a:lstStyle/>
          <a:p>
            <a:pPr algn="just"/>
            <a:endParaRPr lang="fr-FR" sz="2400" i="1" dirty="0"/>
          </a:p>
          <a:p>
            <a:pPr algn="just"/>
            <a:r>
              <a:rPr lang="fr-FR" sz="2400" i="1" dirty="0"/>
              <a:t>Pas de Je sans Tu ni de Tu sans Je. </a:t>
            </a:r>
            <a:r>
              <a:rPr lang="fr-FR" sz="2400" dirty="0" err="1"/>
              <a:t>Charaudeau</a:t>
            </a:r>
            <a:r>
              <a:rPr lang="fr-FR" sz="2400" dirty="0"/>
              <a:t> 2021 p. 22</a:t>
            </a:r>
            <a:endParaRPr lang="it-IT" sz="2400" dirty="0"/>
          </a:p>
          <a:p>
            <a:pPr algn="just"/>
            <a:endParaRPr lang="fr-FR" sz="2400" dirty="0"/>
          </a:p>
          <a:p>
            <a:pPr algn="just"/>
            <a:r>
              <a:rPr lang="it-IT" sz="2400" dirty="0"/>
              <a:t>MAIS</a:t>
            </a:r>
          </a:p>
          <a:p>
            <a:pPr algn="just"/>
            <a:r>
              <a:rPr lang="it-IT" sz="2400" dirty="0" err="1"/>
              <a:t>Existe</a:t>
            </a:r>
            <a:r>
              <a:rPr lang="it-IT" sz="2400" dirty="0"/>
              <a:t>-t-il </a:t>
            </a:r>
            <a:r>
              <a:rPr lang="it-IT" sz="2400" dirty="0" err="1"/>
              <a:t>toujours</a:t>
            </a:r>
            <a:r>
              <a:rPr lang="it-IT" sz="2400" dirty="0"/>
              <a:t> un «je» ? (</a:t>
            </a:r>
            <a:r>
              <a:rPr lang="it-IT" sz="2400" dirty="0" err="1"/>
              <a:t>Les</a:t>
            </a:r>
            <a:r>
              <a:rPr lang="it-IT" sz="2400" dirty="0"/>
              <a:t> sans-</a:t>
            </a:r>
            <a:r>
              <a:rPr lang="it-IT" sz="2400" dirty="0" err="1"/>
              <a:t>voix</a:t>
            </a:r>
            <a:r>
              <a:rPr lang="it-IT" sz="2400" dirty="0"/>
              <a:t>)</a:t>
            </a:r>
          </a:p>
          <a:p>
            <a:pPr algn="just"/>
            <a:r>
              <a:rPr lang="fr-FR" sz="2400" dirty="0"/>
              <a:t>Existe-t-il des « je » qui restent hors d’une dynamique </a:t>
            </a:r>
            <a:r>
              <a:rPr lang="fr-FR" sz="2400" dirty="0" err="1"/>
              <a:t>dialogale</a:t>
            </a:r>
            <a:r>
              <a:rPr lang="fr-FR" sz="2400" dirty="0"/>
              <a:t> où la présence d’un « tu » réversible immédiat n’est pas envisagée ?</a:t>
            </a:r>
          </a:p>
          <a:p>
            <a:pPr algn="just"/>
            <a:endParaRPr lang="fr-FR" sz="2400" dirty="0"/>
          </a:p>
        </p:txBody>
      </p:sp>
    </p:spTree>
    <p:extLst>
      <p:ext uri="{BB962C8B-B14F-4D97-AF65-F5344CB8AC3E}">
        <p14:creationId xmlns:p14="http://schemas.microsoft.com/office/powerpoint/2010/main" val="1650070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Les</a:t>
            </a:r>
            <a:r>
              <a:rPr lang="it-IT" sz="2800" dirty="0"/>
              <a:t> </a:t>
            </a:r>
            <a:r>
              <a:rPr lang="it-IT" sz="2800" i="1" dirty="0"/>
              <a:t>sans </a:t>
            </a:r>
            <a:r>
              <a:rPr lang="it-IT" sz="2800" i="1" dirty="0" err="1"/>
              <a:t>voix</a:t>
            </a:r>
            <a:r>
              <a:rPr lang="it-IT" sz="2800" i="1" dirty="0"/>
              <a:t> </a:t>
            </a:r>
            <a:r>
              <a:rPr lang="it-IT" sz="2800" dirty="0"/>
              <a:t>: </a:t>
            </a:r>
            <a:r>
              <a:rPr lang="it-IT" sz="2800" dirty="0" err="1"/>
              <a:t>pas</a:t>
            </a:r>
            <a:r>
              <a:rPr lang="it-IT" sz="2800" dirty="0"/>
              <a:t> de </a:t>
            </a:r>
            <a:r>
              <a:rPr lang="it-IT" sz="2800" i="1" dirty="0"/>
              <a:t>je</a:t>
            </a:r>
            <a:r>
              <a:rPr lang="it-IT" sz="2800" dirty="0"/>
              <a:t> ?</a:t>
            </a:r>
          </a:p>
        </p:txBody>
      </p:sp>
      <p:sp>
        <p:nvSpPr>
          <p:cNvPr id="3" name="Segnaposto contenuto 2"/>
          <p:cNvSpPr>
            <a:spLocks noGrp="1"/>
          </p:cNvSpPr>
          <p:nvPr>
            <p:ph idx="1"/>
          </p:nvPr>
        </p:nvSpPr>
        <p:spPr/>
        <p:txBody>
          <a:bodyPr>
            <a:normAutofit/>
          </a:bodyPr>
          <a:lstStyle/>
          <a:p>
            <a:pPr algn="just"/>
            <a:r>
              <a:rPr lang="fr-FR" sz="2400" dirty="0"/>
              <a:t>Les différentes modalités des « sans voix », voix </a:t>
            </a:r>
            <a:r>
              <a:rPr lang="fr-FR" sz="2400" b="1" dirty="0"/>
              <a:t>inaudible</a:t>
            </a:r>
            <a:r>
              <a:rPr lang="fr-FR" sz="2400" dirty="0"/>
              <a:t>, voix absente, ne sont pas de même nature et obligeraient</a:t>
            </a:r>
            <a:br>
              <a:rPr lang="fr-FR" sz="2400" dirty="0"/>
            </a:br>
            <a:r>
              <a:rPr lang="fr-FR" sz="2400" dirty="0"/>
              <a:t>à un traitement différent. Elles attestent en tout cas d’une</a:t>
            </a:r>
            <a:br>
              <a:rPr lang="fr-FR" sz="2400" dirty="0"/>
            </a:br>
            <a:r>
              <a:rPr lang="fr-FR" sz="2400" dirty="0"/>
              <a:t>même situation de </a:t>
            </a:r>
            <a:r>
              <a:rPr lang="fr-FR" sz="2400" b="1" dirty="0"/>
              <a:t>vulnérabilité sociale </a:t>
            </a:r>
            <a:r>
              <a:rPr lang="fr-FR" sz="2400" dirty="0"/>
              <a:t>que j’ai nommée</a:t>
            </a:r>
            <a:br>
              <a:rPr lang="fr-FR" sz="2400" dirty="0"/>
            </a:br>
            <a:r>
              <a:rPr lang="fr-FR" sz="2400" b="1" dirty="0"/>
              <a:t>précarité </a:t>
            </a:r>
            <a:r>
              <a:rPr lang="fr-FR" sz="2400" dirty="0"/>
              <a:t>et d’une même difficulté à mettre en voix cette</a:t>
            </a:r>
            <a:br>
              <a:rPr lang="fr-FR" sz="2400" dirty="0"/>
            </a:br>
            <a:r>
              <a:rPr lang="fr-FR" sz="2400" dirty="0"/>
              <a:t>absence de voix. Car si « parler un langage fait partie</a:t>
            </a:r>
            <a:br>
              <a:rPr lang="fr-FR" sz="2400" dirty="0"/>
            </a:br>
            <a:r>
              <a:rPr lang="fr-FR" sz="2400" dirty="0"/>
              <a:t>d’une activité ou encore d’une forme de vie » (Wittgenstein, Recherches philosophiques, §23), il faut en retour se demander quelle forme de vie peut correspondre à un défaut de voix.</a:t>
            </a:r>
            <a:br>
              <a:rPr lang="fr-FR" sz="2400" dirty="0"/>
            </a:br>
            <a:r>
              <a:rPr lang="fr-FR" sz="2400" dirty="0"/>
              <a:t>Guillaume le Blanc (2005 : 5)</a:t>
            </a:r>
            <a:endParaRPr lang="it-IT" sz="2400" dirty="0"/>
          </a:p>
          <a:p>
            <a:endParaRPr lang="it-IT" sz="2400" dirty="0"/>
          </a:p>
        </p:txBody>
      </p:sp>
    </p:spTree>
    <p:extLst>
      <p:ext uri="{BB962C8B-B14F-4D97-AF65-F5344CB8AC3E}">
        <p14:creationId xmlns:p14="http://schemas.microsoft.com/office/powerpoint/2010/main" val="3831907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i="1" dirty="0"/>
              <a:t>non-</a:t>
            </a:r>
            <a:r>
              <a:rPr lang="it-IT" sz="2800" i="1" dirty="0" err="1"/>
              <a:t>personne</a:t>
            </a:r>
            <a:r>
              <a:rPr lang="it-IT" sz="2800" i="1" dirty="0"/>
              <a:t> </a:t>
            </a:r>
            <a:r>
              <a:rPr lang="it-IT" sz="2800" dirty="0"/>
              <a:t>va-t-elle devenir un </a:t>
            </a:r>
            <a:r>
              <a:rPr lang="it-IT" sz="2800" i="1" dirty="0"/>
              <a:t>je</a:t>
            </a:r>
            <a:r>
              <a:rPr lang="it-IT" sz="2800" dirty="0"/>
              <a:t>?</a:t>
            </a:r>
          </a:p>
        </p:txBody>
      </p:sp>
      <p:sp>
        <p:nvSpPr>
          <p:cNvPr id="3" name="Segnaposto contenuto 2"/>
          <p:cNvSpPr>
            <a:spLocks noGrp="1"/>
          </p:cNvSpPr>
          <p:nvPr>
            <p:ph idx="1"/>
          </p:nvPr>
        </p:nvSpPr>
        <p:spPr/>
        <p:txBody>
          <a:bodyPr>
            <a:normAutofit/>
          </a:bodyPr>
          <a:lstStyle/>
          <a:p>
            <a:pPr algn="just"/>
            <a:r>
              <a:rPr lang="fr-FR" sz="2400" dirty="0"/>
              <a:t>Ils/elles/eux: les personnes migrantes, exilées, réfugiées, sans-papiers, SDF, chômeuses, précaires, etc. ; celles dont on parle à la troisième personne, voire par l’indéfini collectif singulier « autre » en soulignant de ce fait que, au-delà du rapport d’accueil ou de rejet, elles sont différentes ; ces « non-personnes », qui</a:t>
            </a:r>
            <a:br>
              <a:rPr lang="fr-FR" sz="2400" dirty="0"/>
            </a:br>
            <a:r>
              <a:rPr lang="fr-FR" sz="2400" dirty="0"/>
              <a:t>sont absentes du dialogue, mais vivent à la première personne les nouvelles restrictions des politiques migratoires, les croissantes inégalités sociales et</a:t>
            </a:r>
            <a:br>
              <a:rPr lang="fr-FR" sz="2400" dirty="0"/>
            </a:br>
            <a:r>
              <a:rPr lang="fr-FR" sz="2400" dirty="0"/>
              <a:t>inégalités des droits, ont-elles la possibilité et la capacité d’agir dans l’espace social et dans l’espace institutionnel ?</a:t>
            </a:r>
            <a:endParaRPr lang="it-IT" sz="2400" dirty="0"/>
          </a:p>
        </p:txBody>
      </p:sp>
    </p:spTree>
    <p:extLst>
      <p:ext uri="{BB962C8B-B14F-4D97-AF65-F5344CB8AC3E}">
        <p14:creationId xmlns:p14="http://schemas.microsoft.com/office/powerpoint/2010/main" val="3862216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Différentes</a:t>
            </a:r>
            <a:r>
              <a:rPr lang="it-IT" sz="2800" dirty="0"/>
              <a:t> </a:t>
            </a:r>
            <a:r>
              <a:rPr lang="it-IT" sz="2800" dirty="0" err="1"/>
              <a:t>dénominations</a:t>
            </a:r>
            <a:r>
              <a:rPr lang="it-IT" sz="2800" dirty="0"/>
              <a:t/>
            </a:r>
            <a:br>
              <a:rPr lang="it-IT" sz="2800" dirty="0"/>
            </a:br>
            <a:endParaRPr lang="it-IT" sz="2800" dirty="0"/>
          </a:p>
        </p:txBody>
      </p:sp>
      <p:sp>
        <p:nvSpPr>
          <p:cNvPr id="3" name="Segnaposto contenuto 2"/>
          <p:cNvSpPr>
            <a:spLocks noGrp="1"/>
          </p:cNvSpPr>
          <p:nvPr>
            <p:ph idx="1"/>
          </p:nvPr>
        </p:nvSpPr>
        <p:spPr/>
        <p:txBody>
          <a:bodyPr>
            <a:noAutofit/>
          </a:bodyPr>
          <a:lstStyle/>
          <a:p>
            <a:r>
              <a:rPr lang="fr-FR" sz="2400" dirty="0"/>
              <a:t>Sans-voix, invisibles, inaudibles, subalternes, vulnérables</a:t>
            </a:r>
          </a:p>
          <a:p>
            <a:r>
              <a:rPr lang="fr-FR" sz="2400" dirty="0"/>
              <a:t>Pourquoi choisir </a:t>
            </a:r>
            <a:r>
              <a:rPr lang="fr-FR" sz="2400" i="1" dirty="0"/>
              <a:t>sans voix </a:t>
            </a:r>
            <a:r>
              <a:rPr lang="fr-FR" sz="2400" dirty="0"/>
              <a:t>?</a:t>
            </a:r>
          </a:p>
          <a:p>
            <a:pPr algn="just"/>
            <a:r>
              <a:rPr lang="fr-FR" sz="2400" dirty="0"/>
              <a:t>1. Sans-voix évoque un sujet parlant, et pour la valeur privative de « sans », qui dénonce l’état d’exclusion sociale, mais voile la catégorie majeure de </a:t>
            </a:r>
            <a:r>
              <a:rPr lang="fr-FR" sz="2400" dirty="0" err="1"/>
              <a:t>dominé.e</a:t>
            </a:r>
            <a:endParaRPr lang="fr-FR" sz="2400" dirty="0"/>
          </a:p>
          <a:p>
            <a:pPr algn="just"/>
            <a:r>
              <a:rPr lang="fr-FR" sz="2400" dirty="0"/>
              <a:t>2. Nombreuses de ces personnes dominées</a:t>
            </a:r>
            <a:br>
              <a:rPr lang="fr-FR" sz="2400" dirty="0"/>
            </a:br>
            <a:r>
              <a:rPr lang="fr-FR" sz="2400" dirty="0"/>
              <a:t>se reconnaissent dans cette</a:t>
            </a:r>
            <a:br>
              <a:rPr lang="fr-FR" sz="2400" dirty="0"/>
            </a:br>
            <a:r>
              <a:rPr lang="fr-FR" sz="2400" dirty="0"/>
              <a:t>dénomination. </a:t>
            </a:r>
          </a:p>
          <a:p>
            <a:pPr algn="just"/>
            <a:r>
              <a:rPr lang="fr-FR" sz="2400" dirty="0"/>
              <a:t>La dénomination montre la</a:t>
            </a:r>
            <a:br>
              <a:rPr lang="fr-FR" sz="2400" dirty="0"/>
            </a:br>
            <a:r>
              <a:rPr lang="fr-FR" sz="2400" dirty="0"/>
              <a:t>puissance du pouvoir des mots. (rappel comment les migrants, exilés se nomment eux-mêmes : aventurier etc.)</a:t>
            </a:r>
          </a:p>
        </p:txBody>
      </p:sp>
    </p:spTree>
    <p:extLst>
      <p:ext uri="{BB962C8B-B14F-4D97-AF65-F5344CB8AC3E}">
        <p14:creationId xmlns:p14="http://schemas.microsoft.com/office/powerpoint/2010/main" val="3964515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Les porte-voix</a:t>
            </a:r>
            <a:endParaRPr lang="it-IT" sz="2800" dirty="0"/>
          </a:p>
        </p:txBody>
      </p:sp>
      <p:sp>
        <p:nvSpPr>
          <p:cNvPr id="3" name="Segnaposto contenuto 2"/>
          <p:cNvSpPr>
            <a:spLocks noGrp="1"/>
          </p:cNvSpPr>
          <p:nvPr>
            <p:ph idx="1"/>
          </p:nvPr>
        </p:nvSpPr>
        <p:spPr/>
        <p:txBody>
          <a:bodyPr>
            <a:normAutofit/>
          </a:bodyPr>
          <a:lstStyle/>
          <a:p>
            <a:pPr algn="just"/>
            <a:r>
              <a:rPr lang="fr-FR" sz="2400" dirty="0"/>
              <a:t>Associations de la société civile : </a:t>
            </a:r>
            <a:r>
              <a:rPr lang="fr-FR" sz="2400" i="1" dirty="0"/>
              <a:t>l’Archipel des sans-voix </a:t>
            </a:r>
            <a:r>
              <a:rPr lang="fr-FR" sz="2400" dirty="0"/>
              <a:t>et le</a:t>
            </a:r>
          </a:p>
          <a:p>
            <a:pPr marL="0" indent="0" algn="just">
              <a:buNone/>
            </a:pPr>
            <a:r>
              <a:rPr lang="fr-FR" sz="2400" dirty="0"/>
              <a:t>Collectif </a:t>
            </a:r>
            <a:r>
              <a:rPr lang="fr-FR" sz="2400" i="1" dirty="0"/>
              <a:t>La parole des Sans voix</a:t>
            </a:r>
            <a:r>
              <a:rPr lang="fr-FR" sz="2400" dirty="0"/>
              <a:t>, qui se sont engagées à être leur porte-voix en créant des espaces appropriés pour leur donner directement la parole :</a:t>
            </a:r>
          </a:p>
          <a:p>
            <a:pPr marL="0" indent="0" algn="just">
              <a:buNone/>
            </a:pPr>
            <a:r>
              <a:rPr lang="fr-FR" sz="2400" dirty="0"/>
              <a:t>ARCHIPEL des SANS-VOIX a été fondé pour être un PORTE-VOIX des Sans-Voix (les pauvres, les précaires et les exclus, mais pas que...), c’est-à-dire AGIR pour faire entendre et imposer dans le débat public la présence et les voix des inaudibles et invisibles de notre société, ainsi que les propositions qu’ils formulent pour résoudre leurs problématiques.</a:t>
            </a:r>
          </a:p>
          <a:p>
            <a:pPr marL="0" indent="0" algn="just">
              <a:buNone/>
            </a:pPr>
            <a:r>
              <a:rPr lang="fr-FR" sz="2400" dirty="0"/>
              <a:t>(http://archipel-des-sans-voix.org/index.php/a-propos/, </a:t>
            </a:r>
            <a:endParaRPr lang="it-IT" sz="2400" dirty="0"/>
          </a:p>
          <a:p>
            <a:endParaRPr lang="it-IT" sz="2400" dirty="0"/>
          </a:p>
        </p:txBody>
      </p:sp>
    </p:spTree>
    <p:extLst>
      <p:ext uri="{BB962C8B-B14F-4D97-AF65-F5344CB8AC3E}">
        <p14:creationId xmlns:p14="http://schemas.microsoft.com/office/powerpoint/2010/main" val="1056150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Porte-voix versus porte-parole</a:t>
            </a:r>
            <a:endParaRPr lang="it-IT" sz="2800" dirty="0"/>
          </a:p>
        </p:txBody>
      </p:sp>
      <p:sp>
        <p:nvSpPr>
          <p:cNvPr id="3" name="Segnaposto contenuto 2"/>
          <p:cNvSpPr>
            <a:spLocks noGrp="1"/>
          </p:cNvSpPr>
          <p:nvPr>
            <p:ph idx="1"/>
          </p:nvPr>
        </p:nvSpPr>
        <p:spPr/>
        <p:txBody>
          <a:bodyPr>
            <a:noAutofit/>
          </a:bodyPr>
          <a:lstStyle/>
          <a:p>
            <a:pPr algn="just"/>
            <a:r>
              <a:rPr lang="fr-FR" sz="2400" dirty="0"/>
              <a:t>Le porte-voix se présente comme un outil pour la prise de parole directe des sans-voix :</a:t>
            </a:r>
            <a:br>
              <a:rPr lang="fr-FR" sz="2400" dirty="0"/>
            </a:br>
            <a:r>
              <a:rPr lang="fr-FR" sz="2400" dirty="0"/>
              <a:t>« Nous ne sommes pas un porte-parole mais bel et bien un porte-voix, VOTRE voix ! (Archipel des sans-voix) »</a:t>
            </a:r>
          </a:p>
          <a:p>
            <a:pPr algn="just"/>
            <a:r>
              <a:rPr lang="fr-FR" sz="2400" b="1" dirty="0"/>
              <a:t>Le porte-parole </a:t>
            </a:r>
            <a:r>
              <a:rPr lang="fr-FR" sz="2400" dirty="0"/>
              <a:t>est un « énonciateur mandaté expressément pour parler au nom d’un collectif » (</a:t>
            </a:r>
            <a:r>
              <a:rPr lang="fr-FR" sz="2400" dirty="0" err="1"/>
              <a:t>Paveau</a:t>
            </a:r>
            <a:r>
              <a:rPr lang="fr-FR" sz="2400" dirty="0"/>
              <a:t> 2016).</a:t>
            </a:r>
          </a:p>
          <a:p>
            <a:pPr algn="just"/>
            <a:r>
              <a:rPr lang="fr-FR" sz="2400" dirty="0"/>
              <a:t>Une énonciation </a:t>
            </a:r>
            <a:r>
              <a:rPr lang="fr-FR" sz="2400" b="1" dirty="0"/>
              <a:t>ventriloque,</a:t>
            </a:r>
            <a:r>
              <a:rPr lang="fr-FR" sz="2400" dirty="0"/>
              <a:t> qui consiste en la production d’énoncés par </a:t>
            </a:r>
            <a:r>
              <a:rPr lang="fr-FR" sz="2400" dirty="0" err="1"/>
              <a:t>un.e</a:t>
            </a:r>
            <a:r>
              <a:rPr lang="fr-FR" sz="2400" dirty="0"/>
              <a:t> </a:t>
            </a:r>
            <a:r>
              <a:rPr lang="fr-FR" sz="2400" dirty="0" err="1"/>
              <a:t>locuteurice</a:t>
            </a:r>
            <a:r>
              <a:rPr lang="fr-FR" sz="2400" dirty="0"/>
              <a:t> au nom d’</a:t>
            </a:r>
            <a:r>
              <a:rPr lang="fr-FR" sz="2400" dirty="0" err="1"/>
              <a:t>un.e</a:t>
            </a:r>
            <a:r>
              <a:rPr lang="fr-FR" sz="2400" dirty="0"/>
              <a:t> autre </a:t>
            </a:r>
            <a:r>
              <a:rPr lang="fr-FR" sz="2400" dirty="0" err="1"/>
              <a:t>locuteurice</a:t>
            </a:r>
            <a:r>
              <a:rPr lang="fr-FR" sz="2400" dirty="0"/>
              <a:t>, sans l’information ni le consentement de </a:t>
            </a:r>
            <a:r>
              <a:rPr lang="fr-FR" sz="2400" dirty="0" err="1"/>
              <a:t>ce.tte</a:t>
            </a:r>
            <a:r>
              <a:rPr lang="fr-FR" sz="2400" dirty="0"/>
              <a:t> </a:t>
            </a:r>
            <a:r>
              <a:rPr lang="fr-FR" sz="2400" dirty="0" err="1"/>
              <a:t>dernier.e</a:t>
            </a:r>
            <a:r>
              <a:rPr lang="fr-FR" sz="2400" dirty="0"/>
              <a:t>, à des fins, ou des effets d’exercice du pouvoir, de minorisation ou </a:t>
            </a:r>
            <a:r>
              <a:rPr lang="fr-FR" sz="2400" b="1" dirty="0"/>
              <a:t>d’invisibilisation. </a:t>
            </a:r>
            <a:r>
              <a:rPr lang="fr-FR" sz="2400" dirty="0"/>
              <a:t>(</a:t>
            </a:r>
            <a:r>
              <a:rPr lang="fr-FR" sz="2400" dirty="0" err="1"/>
              <a:t>Paveau</a:t>
            </a:r>
            <a:r>
              <a:rPr lang="fr-FR" sz="2400" dirty="0"/>
              <a:t> 2017 : 151)</a:t>
            </a:r>
            <a:endParaRPr lang="it-IT" sz="2400" dirty="0"/>
          </a:p>
        </p:txBody>
      </p:sp>
    </p:spTree>
    <p:extLst>
      <p:ext uri="{BB962C8B-B14F-4D97-AF65-F5344CB8AC3E}">
        <p14:creationId xmlns:p14="http://schemas.microsoft.com/office/powerpoint/2010/main" val="285772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Conseil constitutionnel du 14 avril</a:t>
            </a:r>
          </a:p>
        </p:txBody>
      </p:sp>
      <p:sp>
        <p:nvSpPr>
          <p:cNvPr id="3" name="Segnaposto contenuto 2"/>
          <p:cNvSpPr>
            <a:spLocks noGrp="1"/>
          </p:cNvSpPr>
          <p:nvPr>
            <p:ph idx="1"/>
          </p:nvPr>
        </p:nvSpPr>
        <p:spPr/>
        <p:txBody>
          <a:bodyPr>
            <a:normAutofit/>
          </a:bodyPr>
          <a:lstStyle/>
          <a:p>
            <a:pPr algn="just"/>
            <a:r>
              <a:rPr lang="fr-FR" sz="2400" dirty="0"/>
              <a:t>Saisi de </a:t>
            </a:r>
            <a:r>
              <a:rPr lang="fr-FR" sz="2400" b="1" dirty="0"/>
              <a:t>la loi de financement rectificative de la sécurité sociale pour 2023, </a:t>
            </a:r>
            <a:r>
              <a:rPr lang="fr-FR" sz="2400" dirty="0"/>
              <a:t>le Conseil constitutionnel écarte les critiques tirées de l’irrégularité de la procédure suivie pour son adoption, mais censure six séries de « cavaliers sociaux »</a:t>
            </a:r>
          </a:p>
          <a:p>
            <a:pPr algn="just"/>
            <a:endParaRPr lang="fr-FR" sz="2400" dirty="0"/>
          </a:p>
          <a:p>
            <a:pPr algn="just"/>
            <a:r>
              <a:rPr lang="fr-FR" sz="2400" dirty="0" err="1"/>
              <a:t>https</a:t>
            </a:r>
            <a:r>
              <a:rPr lang="fr-FR" sz="2400" dirty="0"/>
              <a:t>://</a:t>
            </a:r>
            <a:r>
              <a:rPr lang="fr-FR" sz="2400" dirty="0" err="1"/>
              <a:t>www.conseil-constitutionnel.fr</a:t>
            </a:r>
            <a:r>
              <a:rPr lang="fr-FR" sz="2400" dirty="0"/>
              <a:t>/</a:t>
            </a:r>
            <a:r>
              <a:rPr lang="fr-FR" sz="2400" dirty="0" err="1"/>
              <a:t>actualites</a:t>
            </a:r>
            <a:r>
              <a:rPr lang="fr-FR" sz="2400" dirty="0"/>
              <a:t>/loi-de-financement-rectificative-de-la-securite-sociale-pour-2023</a:t>
            </a:r>
          </a:p>
        </p:txBody>
      </p:sp>
    </p:spTree>
    <p:extLst>
      <p:ext uri="{BB962C8B-B14F-4D97-AF65-F5344CB8AC3E}">
        <p14:creationId xmlns:p14="http://schemas.microsoft.com/office/powerpoint/2010/main" val="135147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Conseil constitutionnel du 14 avril</a:t>
            </a:r>
          </a:p>
        </p:txBody>
      </p:sp>
      <p:sp>
        <p:nvSpPr>
          <p:cNvPr id="3" name="Segnaposto contenuto 2"/>
          <p:cNvSpPr>
            <a:spLocks noGrp="1"/>
          </p:cNvSpPr>
          <p:nvPr>
            <p:ph idx="1"/>
          </p:nvPr>
        </p:nvSpPr>
        <p:spPr/>
        <p:txBody>
          <a:bodyPr>
            <a:normAutofit fontScale="92500" lnSpcReduction="10000"/>
          </a:bodyPr>
          <a:lstStyle/>
          <a:p>
            <a:pPr algn="just"/>
            <a:r>
              <a:rPr lang="fr-FR" sz="2400" b="1" dirty="0"/>
              <a:t>Sur la procédure suivie pour l’adoption de la loi</a:t>
            </a:r>
            <a:endParaRPr lang="fr-FR" sz="2400" dirty="0"/>
          </a:p>
          <a:p>
            <a:pPr algn="just"/>
            <a:r>
              <a:rPr lang="fr-FR" sz="2400" dirty="0"/>
              <a:t>- Les députés et sénateurs requérants critiquaient en particulier </a:t>
            </a:r>
            <a:r>
              <a:rPr lang="fr-FR" sz="2400" b="1" dirty="0"/>
              <a:t>le recours à une loi de financement rectificative de la sécurité sociale pour procéder à une réforme des retraites</a:t>
            </a:r>
            <a:r>
              <a:rPr lang="fr-FR" sz="2400" dirty="0"/>
              <a:t>. Ce choix du Gouvernement aurait constitué selon </a:t>
            </a:r>
            <a:r>
              <a:rPr lang="fr-FR" sz="2400" b="1" dirty="0"/>
              <a:t>eux un détournement de procédure, </a:t>
            </a:r>
            <a:r>
              <a:rPr lang="fr-FR" sz="2400" dirty="0"/>
              <a:t>dans le seul but de lui permettre de bénéficier des conditions d’examen accéléré prévues à l’article 47-1 de la Constitution, alors qu’une réforme de cette nature aurait dû être </a:t>
            </a:r>
            <a:r>
              <a:rPr lang="fr-FR" sz="2400" b="1" dirty="0"/>
              <a:t>examinée selon la procédure législative ordinaire.</a:t>
            </a:r>
          </a:p>
          <a:p>
            <a:pPr algn="just"/>
            <a:r>
              <a:rPr lang="fr-FR" sz="2400" dirty="0"/>
              <a:t>Pour examiner ces critiques de procédure, le Conseil s’est appuyé sur les termes des articles 34 et 47-1 de la Constitution qui instituent la catégorie des lois de financement de la sécurité sociale, et sur les dispositions organiques qui sont venues en préciser l’application. </a:t>
            </a:r>
          </a:p>
          <a:p>
            <a:pPr algn="just"/>
            <a:endParaRPr lang="fr-FR" sz="2400" dirty="0"/>
          </a:p>
          <a:p>
            <a:pPr algn="just"/>
            <a:r>
              <a:rPr lang="fr-FR" sz="2200" dirty="0" err="1"/>
              <a:t>https</a:t>
            </a:r>
            <a:r>
              <a:rPr lang="fr-FR" sz="2200" dirty="0"/>
              <a:t>://</a:t>
            </a:r>
            <a:r>
              <a:rPr lang="fr-FR" sz="2200" dirty="0" err="1"/>
              <a:t>www.conseil-constitutionnel.fr</a:t>
            </a:r>
            <a:r>
              <a:rPr lang="fr-FR" sz="2200" dirty="0"/>
              <a:t>/</a:t>
            </a:r>
            <a:r>
              <a:rPr lang="fr-FR" sz="2200" dirty="0" err="1"/>
              <a:t>actualites</a:t>
            </a:r>
            <a:r>
              <a:rPr lang="fr-FR" sz="2200" dirty="0"/>
              <a:t>/loi-de-financement-rectificative-de-la-securite-sociale-pour-2023</a:t>
            </a:r>
          </a:p>
          <a:p>
            <a:pPr algn="just"/>
            <a:endParaRPr lang="fr-FR" sz="2400" dirty="0"/>
          </a:p>
          <a:p>
            <a:endParaRPr lang="fr-CA" sz="2400" dirty="0"/>
          </a:p>
        </p:txBody>
      </p:sp>
    </p:spTree>
    <p:extLst>
      <p:ext uri="{BB962C8B-B14F-4D97-AF65-F5344CB8AC3E}">
        <p14:creationId xmlns:p14="http://schemas.microsoft.com/office/powerpoint/2010/main" val="106483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Art. 34</a:t>
            </a:r>
          </a:p>
        </p:txBody>
      </p:sp>
      <p:sp>
        <p:nvSpPr>
          <p:cNvPr id="3" name="Segnaposto contenuto 2"/>
          <p:cNvSpPr>
            <a:spLocks noGrp="1"/>
          </p:cNvSpPr>
          <p:nvPr>
            <p:ph idx="1"/>
          </p:nvPr>
        </p:nvSpPr>
        <p:spPr/>
        <p:txBody>
          <a:bodyPr>
            <a:normAutofit/>
          </a:bodyPr>
          <a:lstStyle/>
          <a:p>
            <a:r>
              <a:rPr lang="fr-CA" sz="2400" dirty="0"/>
              <a:t>[...]</a:t>
            </a:r>
          </a:p>
          <a:p>
            <a:pPr algn="just"/>
            <a:r>
              <a:rPr lang="fr-CA" sz="2400" dirty="0"/>
              <a:t>Les lois de finances déterminent les ressources et les charges de l'</a:t>
            </a:r>
            <a:r>
              <a:rPr lang="fr-CA" sz="2400" dirty="0" err="1"/>
              <a:t>Etat</a:t>
            </a:r>
            <a:r>
              <a:rPr lang="fr-CA" sz="2400" dirty="0"/>
              <a:t> dans les conditions et sous les réserves prévues par une loi organique. </a:t>
            </a:r>
          </a:p>
          <a:p>
            <a:pPr algn="just"/>
            <a:r>
              <a:rPr lang="fr-CA" sz="2400" dirty="0"/>
              <a:t>Les lois de financement de la sécurité sociale déterminent les conditions générales </a:t>
            </a:r>
            <a:r>
              <a:rPr lang="fr-CA" sz="2400" b="1" dirty="0"/>
              <a:t>de son équilibre financier </a:t>
            </a:r>
            <a:r>
              <a:rPr lang="fr-CA" sz="2400" dirty="0"/>
              <a:t>et, compte tenu de </a:t>
            </a:r>
            <a:r>
              <a:rPr lang="fr-CA" sz="2400" b="1" dirty="0"/>
              <a:t>leurs prévisions de recettes</a:t>
            </a:r>
            <a:r>
              <a:rPr lang="fr-CA" sz="2400" dirty="0"/>
              <a:t>, fixent ses objectifs de dépenses, dans les conditions et sous les réserves prévues par une loi organique. [...]</a:t>
            </a:r>
          </a:p>
          <a:p>
            <a:pPr algn="just"/>
            <a:endParaRPr lang="fr-CA" sz="2400" dirty="0"/>
          </a:p>
          <a:p>
            <a:pPr algn="just"/>
            <a:r>
              <a:rPr lang="fr-CA" sz="2400" dirty="0"/>
              <a:t>Rappel : le 47. 1 : 20 jours devant l’Assemblée nationale puis 15 jours devant le Sénat, en première lecture, et 50 jours au total.</a:t>
            </a:r>
          </a:p>
        </p:txBody>
      </p:sp>
    </p:spTree>
    <p:extLst>
      <p:ext uri="{BB962C8B-B14F-4D97-AF65-F5344CB8AC3E}">
        <p14:creationId xmlns:p14="http://schemas.microsoft.com/office/powerpoint/2010/main" val="366551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Conseil constitutionnel du 14 avril</a:t>
            </a:r>
          </a:p>
        </p:txBody>
      </p:sp>
      <p:sp>
        <p:nvSpPr>
          <p:cNvPr id="3" name="Segnaposto contenuto 2"/>
          <p:cNvSpPr>
            <a:spLocks noGrp="1"/>
          </p:cNvSpPr>
          <p:nvPr>
            <p:ph idx="1"/>
          </p:nvPr>
        </p:nvSpPr>
        <p:spPr/>
        <p:txBody>
          <a:bodyPr>
            <a:normAutofit/>
          </a:bodyPr>
          <a:lstStyle/>
          <a:p>
            <a:pPr algn="just"/>
            <a:r>
              <a:rPr lang="fr-CA" sz="2400" dirty="0"/>
              <a:t>[...]</a:t>
            </a:r>
          </a:p>
          <a:p>
            <a:pPr algn="just"/>
            <a:r>
              <a:rPr lang="fr-FR" sz="2400" dirty="0"/>
              <a:t>Suivant cette grille d’analyse, le Conseil constitutionnel juge notamment que, si les dispositions relatives à la réforme des retraites, qui ne relèvent pas du domaine obligatoire des lois de financement de la sécurité sociale, auraient pu figurer dans une loi ordinaire, le choix qui a été fait à l’origine par le Gouvernement de les faire figurer au sein d’une loi de financement rectificative ne méconnaît, en lui-même, aucune </a:t>
            </a:r>
            <a:r>
              <a:rPr lang="fr-FR" sz="2400" b="1" dirty="0"/>
              <a:t>exigence constitutionnelle. </a:t>
            </a:r>
            <a:r>
              <a:rPr lang="fr-FR" sz="2400" dirty="0"/>
              <a:t>Il n’appartient pas au Conseil constitutionnel de </a:t>
            </a:r>
            <a:r>
              <a:rPr lang="fr-FR" sz="2400" b="1" dirty="0"/>
              <a:t>substituer son appréciation </a:t>
            </a:r>
            <a:r>
              <a:rPr lang="fr-FR" sz="2400" dirty="0"/>
              <a:t>à celle du législateur à cet égard, mais uniquement de s’assurer que ces dispositions se rattachent à l’une des catégories mentionnées à l’article L.O. 111-3-12 du code de la sécurité sociale.</a:t>
            </a:r>
          </a:p>
        </p:txBody>
      </p:sp>
    </p:spTree>
    <p:extLst>
      <p:ext uri="{BB962C8B-B14F-4D97-AF65-F5344CB8AC3E}">
        <p14:creationId xmlns:p14="http://schemas.microsoft.com/office/powerpoint/2010/main" val="246917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b="1" dirty="0"/>
              <a:t>Les « cavaliers sociaux » </a:t>
            </a:r>
            <a:endParaRPr lang="fr-CA" sz="2800" dirty="0"/>
          </a:p>
        </p:txBody>
      </p:sp>
      <p:sp>
        <p:nvSpPr>
          <p:cNvPr id="3" name="Segnaposto contenuto 2"/>
          <p:cNvSpPr>
            <a:spLocks noGrp="1"/>
          </p:cNvSpPr>
          <p:nvPr>
            <p:ph idx="1"/>
          </p:nvPr>
        </p:nvSpPr>
        <p:spPr/>
        <p:txBody>
          <a:bodyPr>
            <a:normAutofit/>
          </a:bodyPr>
          <a:lstStyle/>
          <a:p>
            <a:r>
              <a:rPr lang="fr-FR" sz="2400" b="1" dirty="0"/>
              <a:t>Les « cavaliers sociaux » censurés</a:t>
            </a:r>
            <a:endParaRPr lang="fr-FR" sz="2400" dirty="0"/>
          </a:p>
          <a:p>
            <a:pPr algn="just"/>
            <a:r>
              <a:rPr lang="fr-FR" sz="2400" dirty="0"/>
              <a:t>Le Conseil constitutionnel a, soit sur la base des critiques </a:t>
            </a:r>
            <a:r>
              <a:rPr lang="fr-FR" sz="2400" b="1" dirty="0"/>
              <a:t>formulées dans les saisines, </a:t>
            </a:r>
            <a:r>
              <a:rPr lang="fr-FR" sz="2400" dirty="0"/>
              <a:t>soit </a:t>
            </a:r>
            <a:r>
              <a:rPr lang="fr-FR" sz="2400" b="1" dirty="0"/>
              <a:t>d’office, </a:t>
            </a:r>
            <a:r>
              <a:rPr lang="fr-FR" sz="2400" dirty="0"/>
              <a:t>censuré six groupes de dispositions qui n’avaient pas leur place dans la loi déférée. Relevant qu’elles n’avaient pas d’effet ou un effet </a:t>
            </a:r>
            <a:r>
              <a:rPr lang="fr-FR" sz="2400" b="1" dirty="0"/>
              <a:t>trop indirect sur les recettes des régimes obligatoires </a:t>
            </a:r>
            <a:r>
              <a:rPr lang="fr-FR" sz="2400" dirty="0"/>
              <a:t>de base ou des organismes concourant à leur financement, le Conseil constitutionnel a, suivant sa jurisprudence constante relative aux « cavaliers sociaux », censuré : ...</a:t>
            </a:r>
          </a:p>
          <a:p>
            <a:pPr algn="just"/>
            <a:r>
              <a:rPr lang="fr-FR" sz="2400" dirty="0"/>
              <a:t>Sans préjuger de la conformité de leur contenu aux autres exigences constitutionnelles, le Conseil a donc censuré ces six ensembles de dispositions, </a:t>
            </a:r>
            <a:r>
              <a:rPr lang="fr-FR" sz="2400" b="1" dirty="0"/>
              <a:t>juridiquement détachables du reste de la loi.</a:t>
            </a:r>
          </a:p>
          <a:p>
            <a:endParaRPr lang="fr-CA" sz="2400" dirty="0"/>
          </a:p>
        </p:txBody>
      </p:sp>
    </p:spTree>
    <p:extLst>
      <p:ext uri="{BB962C8B-B14F-4D97-AF65-F5344CB8AC3E}">
        <p14:creationId xmlns:p14="http://schemas.microsoft.com/office/powerpoint/2010/main" val="7256861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4109</Words>
  <Application>Microsoft Office PowerPoint</Application>
  <PresentationFormat>Widescreen</PresentationFormat>
  <Paragraphs>199</Paragraphs>
  <Slides>45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45</vt:i4>
      </vt:variant>
    </vt:vector>
  </HeadingPairs>
  <TitlesOfParts>
    <vt:vector size="50" baseType="lpstr">
      <vt:lpstr>ＭＳ Ｐゴシック</vt:lpstr>
      <vt:lpstr>Arial</vt:lpstr>
      <vt:lpstr>Calibri</vt:lpstr>
      <vt:lpstr>Calibri Light</vt:lpstr>
      <vt:lpstr>Tema di Office</vt:lpstr>
      <vt:lpstr>Observation hebdomadaire 18 avril</vt:lpstr>
      <vt:lpstr>Observation hebdomadaire 17 avril</vt:lpstr>
      <vt:lpstr>Réforme des retraites et Constitution Titre V Des rapports entre le parlement et le gouvernement (déjà vu) aujourd’hui +</vt:lpstr>
      <vt:lpstr>Conseil constitutionnel  du 14 avril  Ecouter Instagram sur Le Monde</vt:lpstr>
      <vt:lpstr>Conseil constitutionnel du 14 avril</vt:lpstr>
      <vt:lpstr>Conseil constitutionnel du 14 avril</vt:lpstr>
      <vt:lpstr>Art. 34</vt:lpstr>
      <vt:lpstr>Conseil constitutionnel du 14 avril</vt:lpstr>
      <vt:lpstr>Les « cavaliers sociaux » </vt:lpstr>
      <vt:lpstr>Conseil constitutionnel du 14 avril</vt:lpstr>
      <vt:lpstr>Langue, mots et pouvoir </vt:lpstr>
      <vt:lpstr>A propos de dire et de faire Lectures de base</vt:lpstr>
      <vt:lpstr>John Langshaw Austin </vt:lpstr>
      <vt:lpstr>John Langshaw Austin </vt:lpstr>
      <vt:lpstr>La performativité d’un terme</vt:lpstr>
      <vt:lpstr> Émile Benveniste </vt:lpstr>
      <vt:lpstr>Pierre Bourdieu  Ce que parler veut dire, Paris, Minuit, 1982</vt:lpstr>
      <vt:lpstr>Pierre Bourdieu  Ce que parler veut dire, Paris, Minuit, 1982</vt:lpstr>
      <vt:lpstr>Pierre Bourdieu  Ce que parler veut dire, Paris, Minuit, 1982</vt:lpstr>
      <vt:lpstr>Victor Klemperer 1881-1960 </vt:lpstr>
      <vt:lpstr>LTI, Lingua Tertii Imperii, la langue du IIIe Reich</vt:lpstr>
      <vt:lpstr>LTI, Lingua Tertii Imperii, la langue du IIIe Reich</vt:lpstr>
      <vt:lpstr>LTI, Lingua Tertii Imperii, la langue du IIIe Reich</vt:lpstr>
      <vt:lpstr>LTI, Lingua Tertii Imperii, la langue du IIIe Reich</vt:lpstr>
      <vt:lpstr>LTI, Lingua Tertii Imperii, la langue du IIIe Reich</vt:lpstr>
      <vt:lpstr>euphémisme mensonger </vt:lpstr>
      <vt:lpstr>Sophocle, Philoctète</vt:lpstr>
      <vt:lpstr>Perelman et Olbrechts-Tyteca</vt:lpstr>
      <vt:lpstr>Humboldt</vt:lpstr>
      <vt:lpstr> Les pronoms personnels</vt:lpstr>
      <vt:lpstr>Dialogue ?</vt:lpstr>
      <vt:lpstr>Dialogue ?</vt:lpstr>
      <vt:lpstr>Élection présidentielle 2022</vt:lpstr>
      <vt:lpstr>Élection présidentielle 2022</vt:lpstr>
      <vt:lpstr>"Avec vous" à "Nous tous”</vt:lpstr>
      <vt:lpstr>Les pronoms personnels : des enjeux sociétaux ? </vt:lpstr>
      <vt:lpstr>Les pronoms personnels Émile Benveniste </vt:lpstr>
      <vt:lpstr>« Je », « Tu » et « il/elle »</vt:lpstr>
      <vt:lpstr>“Je” et “tu”</vt:lpstr>
      <vt:lpstr>Réversibilité du Je et du Tu ?</vt:lpstr>
      <vt:lpstr>Les sans voix : pas de je ?</vt:lpstr>
      <vt:lpstr>La non-personne va-t-elle devenir un je?</vt:lpstr>
      <vt:lpstr>Différentes dénominations </vt:lpstr>
      <vt:lpstr>Les porte-voix</vt:lpstr>
      <vt:lpstr>Porte-voix versus porte-parole</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CELOTTI NADINE</dc:creator>
  <cp:lastModifiedBy>CELOTTI NADINE</cp:lastModifiedBy>
  <cp:revision>4</cp:revision>
  <dcterms:created xsi:type="dcterms:W3CDTF">2023-04-18T15:42:35Z</dcterms:created>
  <dcterms:modified xsi:type="dcterms:W3CDTF">2023-04-18T15:55:03Z</dcterms:modified>
</cp:coreProperties>
</file>