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359" r:id="rId7"/>
    <p:sldId id="381" r:id="rId8"/>
    <p:sldId id="382" r:id="rId9"/>
    <p:sldId id="383" r:id="rId10"/>
    <p:sldId id="380" r:id="rId11"/>
    <p:sldId id="360" r:id="rId12"/>
    <p:sldId id="361" r:id="rId13"/>
    <p:sldId id="362" r:id="rId14"/>
    <p:sldId id="363" r:id="rId15"/>
    <p:sldId id="364" r:id="rId16"/>
    <p:sldId id="366" r:id="rId17"/>
    <p:sldId id="368" r:id="rId18"/>
    <p:sldId id="369" r:id="rId19"/>
    <p:sldId id="385" r:id="rId20"/>
    <p:sldId id="384" r:id="rId21"/>
    <p:sldId id="370" r:id="rId22"/>
    <p:sldId id="371" r:id="rId23"/>
    <p:sldId id="386" r:id="rId24"/>
    <p:sldId id="372" r:id="rId25"/>
    <p:sldId id="373" r:id="rId26"/>
    <p:sldId id="374" r:id="rId27"/>
    <p:sldId id="375" r:id="rId28"/>
    <p:sldId id="376" r:id="rId29"/>
    <p:sldId id="377" r:id="rId30"/>
    <p:sldId id="378" r:id="rId31"/>
    <p:sldId id="379" r:id="rId32"/>
    <p:sldId id="322" r:id="rId33"/>
    <p:sldId id="323" r:id="rId34"/>
    <p:sldId id="325" r:id="rId35"/>
    <p:sldId id="326" r:id="rId36"/>
    <p:sldId id="387" r:id="rId37"/>
    <p:sldId id="303" r:id="rId38"/>
    <p:sldId id="388" r:id="rId39"/>
    <p:sldId id="389" r:id="rId40"/>
    <p:sldId id="390" r:id="rId41"/>
    <p:sldId id="391" r:id="rId42"/>
    <p:sldId id="392" r:id="rId43"/>
    <p:sldId id="393" r:id="rId44"/>
    <p:sldId id="394" r:id="rId45"/>
    <p:sldId id="395" r:id="rId46"/>
    <p:sldId id="396" r:id="rId47"/>
    <p:sldId id="397" r:id="rId48"/>
    <p:sldId id="398" r:id="rId49"/>
    <p:sldId id="399" r:id="rId50"/>
    <p:sldId id="304" r:id="rId51"/>
    <p:sldId id="305" r:id="rId52"/>
    <p:sldId id="306" r:id="rId53"/>
    <p:sldId id="307" r:id="rId54"/>
    <p:sldId id="405" r:id="rId55"/>
    <p:sldId id="406" r:id="rId56"/>
    <p:sldId id="407" r:id="rId57"/>
    <p:sldId id="408" r:id="rId58"/>
    <p:sldId id="409" r:id="rId59"/>
    <p:sldId id="410" r:id="rId60"/>
    <p:sldId id="315" r:id="rId61"/>
    <p:sldId id="351" r:id="rId62"/>
    <p:sldId id="352" r:id="rId63"/>
    <p:sldId id="353" r:id="rId64"/>
    <p:sldId id="354" r:id="rId65"/>
    <p:sldId id="355" r:id="rId66"/>
    <p:sldId id="356" r:id="rId67"/>
    <p:sldId id="357" r:id="rId68"/>
    <p:sldId id="358" r:id="rId69"/>
    <p:sldId id="309" r:id="rId70"/>
    <p:sldId id="310" r:id="rId71"/>
    <p:sldId id="311" r:id="rId72"/>
    <p:sldId id="312" r:id="rId73"/>
    <p:sldId id="313" r:id="rId74"/>
    <p:sldId id="314" r:id="rId75"/>
    <p:sldId id="316" r:id="rId76"/>
    <p:sldId id="317" r:id="rId77"/>
    <p:sldId id="318" r:id="rId78"/>
    <p:sldId id="331" r:id="rId79"/>
    <p:sldId id="332" r:id="rId80"/>
    <p:sldId id="333" r:id="rId81"/>
    <p:sldId id="334" r:id="rId82"/>
    <p:sldId id="335" r:id="rId83"/>
    <p:sldId id="336" r:id="rId84"/>
    <p:sldId id="337" r:id="rId85"/>
    <p:sldId id="338" r:id="rId86"/>
    <p:sldId id="339" r:id="rId87"/>
    <p:sldId id="340" r:id="rId88"/>
    <p:sldId id="341" r:id="rId89"/>
    <p:sldId id="342" r:id="rId90"/>
    <p:sldId id="343" r:id="rId91"/>
    <p:sldId id="344" r:id="rId92"/>
    <p:sldId id="345" r:id="rId93"/>
    <p:sldId id="347" r:id="rId94"/>
    <p:sldId id="348" r:id="rId95"/>
    <p:sldId id="400" r:id="rId96"/>
    <p:sldId id="401" r:id="rId97"/>
    <p:sldId id="402" r:id="rId98"/>
    <p:sldId id="403" r:id="rId99"/>
    <p:sldId id="414" r:id="rId100"/>
    <p:sldId id="413" r:id="rId101"/>
    <p:sldId id="411" r:id="rId102"/>
    <p:sldId id="412" r:id="rId10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8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ableStyles" Target="tableStyle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fr-CA"/>
          </a:p>
        </p:txBody>
      </p:sp>
      <p:sp>
        <p:nvSpPr>
          <p:cNvPr id="4" name="Segnaposto data 3"/>
          <p:cNvSpPr>
            <a:spLocks noGrp="1"/>
          </p:cNvSpPr>
          <p:nvPr>
            <p:ph type="dt" sz="half" idx="10"/>
          </p:nvPr>
        </p:nvSpPr>
        <p:spPr/>
        <p:txBody>
          <a:bodyPr/>
          <a:lstStyle/>
          <a:p>
            <a:fld id="{BDE0F6E4-B1B4-3642-AEC6-5691F19C41D3}" type="datetimeFigureOut">
              <a:rPr lang="it-IT" smtClean="0"/>
              <a:t>05/05/2023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EA967D80-0C34-6849-99BB-A7F549B5B90B}" type="slidenum">
              <a:rPr lang="fr-CA" smtClean="0"/>
              <a:t>‹N›</a:t>
            </a:fld>
            <a:endParaRPr lang="fr-CA"/>
          </a:p>
        </p:txBody>
      </p:sp>
    </p:spTree>
    <p:extLst>
      <p:ext uri="{BB962C8B-B14F-4D97-AF65-F5344CB8AC3E}">
        <p14:creationId xmlns:p14="http://schemas.microsoft.com/office/powerpoint/2010/main" val="330292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BDE0F6E4-B1B4-3642-AEC6-5691F19C41D3}" type="datetimeFigureOut">
              <a:rPr lang="it-IT" smtClean="0"/>
              <a:t>05/05/2023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EA967D80-0C34-6849-99BB-A7F549B5B90B}" type="slidenum">
              <a:rPr lang="fr-CA" smtClean="0"/>
              <a:t>‹N›</a:t>
            </a:fld>
            <a:endParaRPr lang="fr-CA"/>
          </a:p>
        </p:txBody>
      </p:sp>
    </p:spTree>
    <p:extLst>
      <p:ext uri="{BB962C8B-B14F-4D97-AF65-F5344CB8AC3E}">
        <p14:creationId xmlns:p14="http://schemas.microsoft.com/office/powerpoint/2010/main" val="403049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BDE0F6E4-B1B4-3642-AEC6-5691F19C41D3}" type="datetimeFigureOut">
              <a:rPr lang="it-IT" smtClean="0"/>
              <a:t>05/05/2023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EA967D80-0C34-6849-99BB-A7F549B5B90B}" type="slidenum">
              <a:rPr lang="fr-CA" smtClean="0"/>
              <a:t>‹N›</a:t>
            </a:fld>
            <a:endParaRPr lang="fr-CA"/>
          </a:p>
        </p:txBody>
      </p:sp>
    </p:spTree>
    <p:extLst>
      <p:ext uri="{BB962C8B-B14F-4D97-AF65-F5344CB8AC3E}">
        <p14:creationId xmlns:p14="http://schemas.microsoft.com/office/powerpoint/2010/main" val="3006307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BDE0F6E4-B1B4-3642-AEC6-5691F19C41D3}" type="datetimeFigureOut">
              <a:rPr lang="it-IT" smtClean="0"/>
              <a:t>05/05/2023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EA967D80-0C34-6849-99BB-A7F549B5B90B}" type="slidenum">
              <a:rPr lang="fr-CA" smtClean="0"/>
              <a:t>‹N›</a:t>
            </a:fld>
            <a:endParaRPr lang="fr-CA"/>
          </a:p>
        </p:txBody>
      </p:sp>
    </p:spTree>
    <p:extLst>
      <p:ext uri="{BB962C8B-B14F-4D97-AF65-F5344CB8AC3E}">
        <p14:creationId xmlns:p14="http://schemas.microsoft.com/office/powerpoint/2010/main" val="182944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BDE0F6E4-B1B4-3642-AEC6-5691F19C41D3}" type="datetimeFigureOut">
              <a:rPr lang="it-IT" smtClean="0"/>
              <a:t>05/05/2023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EA967D80-0C34-6849-99BB-A7F549B5B90B}" type="slidenum">
              <a:rPr lang="fr-CA" smtClean="0"/>
              <a:t>‹N›</a:t>
            </a:fld>
            <a:endParaRPr lang="fr-CA"/>
          </a:p>
        </p:txBody>
      </p:sp>
    </p:spTree>
    <p:extLst>
      <p:ext uri="{BB962C8B-B14F-4D97-AF65-F5344CB8AC3E}">
        <p14:creationId xmlns:p14="http://schemas.microsoft.com/office/powerpoint/2010/main" val="1937262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5" name="Segnaposto data 4"/>
          <p:cNvSpPr>
            <a:spLocks noGrp="1"/>
          </p:cNvSpPr>
          <p:nvPr>
            <p:ph type="dt" sz="half" idx="10"/>
          </p:nvPr>
        </p:nvSpPr>
        <p:spPr/>
        <p:txBody>
          <a:bodyPr/>
          <a:lstStyle/>
          <a:p>
            <a:fld id="{BDE0F6E4-B1B4-3642-AEC6-5691F19C41D3}" type="datetimeFigureOut">
              <a:rPr lang="it-IT" smtClean="0"/>
              <a:t>05/05/2023</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EA967D80-0C34-6849-99BB-A7F549B5B90B}" type="slidenum">
              <a:rPr lang="fr-CA" smtClean="0"/>
              <a:t>‹N›</a:t>
            </a:fld>
            <a:endParaRPr lang="fr-CA"/>
          </a:p>
        </p:txBody>
      </p:sp>
    </p:spTree>
    <p:extLst>
      <p:ext uri="{BB962C8B-B14F-4D97-AF65-F5344CB8AC3E}">
        <p14:creationId xmlns:p14="http://schemas.microsoft.com/office/powerpoint/2010/main" val="392260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7" name="Segnaposto data 6"/>
          <p:cNvSpPr>
            <a:spLocks noGrp="1"/>
          </p:cNvSpPr>
          <p:nvPr>
            <p:ph type="dt" sz="half" idx="10"/>
          </p:nvPr>
        </p:nvSpPr>
        <p:spPr/>
        <p:txBody>
          <a:bodyPr/>
          <a:lstStyle/>
          <a:p>
            <a:fld id="{BDE0F6E4-B1B4-3642-AEC6-5691F19C41D3}" type="datetimeFigureOut">
              <a:rPr lang="it-IT" smtClean="0"/>
              <a:t>05/05/2023</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EA967D80-0C34-6849-99BB-A7F549B5B90B}" type="slidenum">
              <a:rPr lang="fr-CA" smtClean="0"/>
              <a:t>‹N›</a:t>
            </a:fld>
            <a:endParaRPr lang="fr-CA"/>
          </a:p>
        </p:txBody>
      </p:sp>
    </p:spTree>
    <p:extLst>
      <p:ext uri="{BB962C8B-B14F-4D97-AF65-F5344CB8AC3E}">
        <p14:creationId xmlns:p14="http://schemas.microsoft.com/office/powerpoint/2010/main" val="947619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data 2"/>
          <p:cNvSpPr>
            <a:spLocks noGrp="1"/>
          </p:cNvSpPr>
          <p:nvPr>
            <p:ph type="dt" sz="half" idx="10"/>
          </p:nvPr>
        </p:nvSpPr>
        <p:spPr/>
        <p:txBody>
          <a:bodyPr/>
          <a:lstStyle/>
          <a:p>
            <a:fld id="{BDE0F6E4-B1B4-3642-AEC6-5691F19C41D3}" type="datetimeFigureOut">
              <a:rPr lang="it-IT" smtClean="0"/>
              <a:t>05/05/2023</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EA967D80-0C34-6849-99BB-A7F549B5B90B}" type="slidenum">
              <a:rPr lang="fr-CA" smtClean="0"/>
              <a:t>‹N›</a:t>
            </a:fld>
            <a:endParaRPr lang="fr-CA"/>
          </a:p>
        </p:txBody>
      </p:sp>
    </p:spTree>
    <p:extLst>
      <p:ext uri="{BB962C8B-B14F-4D97-AF65-F5344CB8AC3E}">
        <p14:creationId xmlns:p14="http://schemas.microsoft.com/office/powerpoint/2010/main" val="2591752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DE0F6E4-B1B4-3642-AEC6-5691F19C41D3}" type="datetimeFigureOut">
              <a:rPr lang="it-IT" smtClean="0"/>
              <a:t>05/05/2023</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EA967D80-0C34-6849-99BB-A7F549B5B90B}" type="slidenum">
              <a:rPr lang="fr-CA" smtClean="0"/>
              <a:t>‹N›</a:t>
            </a:fld>
            <a:endParaRPr lang="fr-CA"/>
          </a:p>
        </p:txBody>
      </p:sp>
    </p:spTree>
    <p:extLst>
      <p:ext uri="{BB962C8B-B14F-4D97-AF65-F5344CB8AC3E}">
        <p14:creationId xmlns:p14="http://schemas.microsoft.com/office/powerpoint/2010/main" val="161775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BDE0F6E4-B1B4-3642-AEC6-5691F19C41D3}" type="datetimeFigureOut">
              <a:rPr lang="it-IT" smtClean="0"/>
              <a:t>05/05/2023</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EA967D80-0C34-6849-99BB-A7F549B5B90B}" type="slidenum">
              <a:rPr lang="fr-CA" smtClean="0"/>
              <a:t>‹N›</a:t>
            </a:fld>
            <a:endParaRPr lang="fr-CA"/>
          </a:p>
        </p:txBody>
      </p:sp>
    </p:spTree>
    <p:extLst>
      <p:ext uri="{BB962C8B-B14F-4D97-AF65-F5344CB8AC3E}">
        <p14:creationId xmlns:p14="http://schemas.microsoft.com/office/powerpoint/2010/main" val="3302105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BDE0F6E4-B1B4-3642-AEC6-5691F19C41D3}" type="datetimeFigureOut">
              <a:rPr lang="it-IT" smtClean="0"/>
              <a:t>05/05/2023</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EA967D80-0C34-6849-99BB-A7F549B5B90B}" type="slidenum">
              <a:rPr lang="fr-CA" smtClean="0"/>
              <a:t>‹N›</a:t>
            </a:fld>
            <a:endParaRPr lang="fr-CA"/>
          </a:p>
        </p:txBody>
      </p:sp>
    </p:spTree>
    <p:extLst>
      <p:ext uri="{BB962C8B-B14F-4D97-AF65-F5344CB8AC3E}">
        <p14:creationId xmlns:p14="http://schemas.microsoft.com/office/powerpoint/2010/main" val="141867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0F6E4-B1B4-3642-AEC6-5691F19C41D3}" type="datetimeFigureOut">
              <a:rPr lang="it-IT" smtClean="0"/>
              <a:t>05/05/2023</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67D80-0C34-6849-99BB-A7F549B5B90B}" type="slidenum">
              <a:rPr lang="fr-CA" smtClean="0"/>
              <a:t>‹N›</a:t>
            </a:fld>
            <a:endParaRPr lang="fr-CA"/>
          </a:p>
        </p:txBody>
      </p:sp>
    </p:spTree>
    <p:extLst>
      <p:ext uri="{BB962C8B-B14F-4D97-AF65-F5344CB8AC3E}">
        <p14:creationId xmlns:p14="http://schemas.microsoft.com/office/powerpoint/2010/main" val="4037908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defenseurdesdroits.fr/fr/institution/competences/lutte-contre-discriminations"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defenseurdesdroits.fr/fr/institution/competences/lutte-contre-discriminations" TargetMode="External"/><Relationship Id="rId2" Type="http://schemas.openxmlformats.org/officeDocument/2006/relationships/hyperlink" Target="https://www.lecourrierdelatlas.com/le-3928-bilan-apres-un-an-dactivit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defenseurdesdroits.fr/fr/institution/competences/lutte-contre-discriminat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defenseurdesdroits.fr/saisir" TargetMode="External"/><Relationship Id="rId2" Type="http://schemas.openxmlformats.org/officeDocument/2006/relationships/hyperlink" Target="https://www.defenseurdesdroits.fr/fr/institution/competences/lutte-contre-discriminations" TargetMode="External"/><Relationship Id="rId1" Type="http://schemas.openxmlformats.org/officeDocument/2006/relationships/slideLayout" Target="../slideLayouts/slideLayout2.xml"/><Relationship Id="rId6" Type="http://schemas.openxmlformats.org/officeDocument/2006/relationships/hyperlink" Target="file:///\\localhost\tel\0969390000" TargetMode="External"/><Relationship Id="rId5" Type="http://schemas.openxmlformats.org/officeDocument/2006/relationships/hyperlink" Target="https://formulaire.defenseurdesdroits.fr/" TargetMode="External"/><Relationship Id="rId4" Type="http://schemas.openxmlformats.org/officeDocument/2006/relationships/hyperlink" Target="https://www.defenseurdesdroits.fr/saisir/delegu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legifrance.gouv.fr/loda/id/LEGIARTI000006494310/2004-03-10/" TargetMode="External"/><Relationship Id="rId2" Type="http://schemas.openxmlformats.org/officeDocument/2006/relationships/hyperlink" Target="https://www.legifrance.gouv.fr/codes/article_lc/LEGIARTI000006417835/2008-05-29"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legifrance.gouv.fr/loda/id/LEGIARTI000006494310/2004-03-10/" TargetMode="External"/><Relationship Id="rId2" Type="http://schemas.openxmlformats.org/officeDocument/2006/relationships/hyperlink" Target="https://www.legifrance.gouv.fr/codes/article_lc/LEGIARTI000006417835/2008-05-2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2819&amp;dateTexte=&amp;categorieLien=cid" TargetMode="External"/><Relationship Id="rId2" Type="http://schemas.openxmlformats.org/officeDocument/2006/relationships/hyperlink" Target="https://www.legifrance.gouv.fr/affichTexteArticle.do?cidTexte=JORFTEXT000018877783&amp;idArticle=JORFARTI000018877784&amp;categorieLien=cid"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www.rtbf.be/article/pas-darabes-ni-de-blacks-la-discrimination-au-logement-est-toujours-une-realite-en-belgiqu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www.migrations-asiatiques-en-france.cnrs.fr/actualites/381"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FR" sz="2800" dirty="0"/>
              <a:t>Discriminations</a:t>
            </a:r>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2407593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
            </a:r>
            <a:br>
              <a:rPr lang="fr-CA" sz="2800" dirty="0"/>
            </a:br>
            <a:r>
              <a:rPr lang="fr-CA" sz="2800" dirty="0"/>
              <a:t>Cadre anti-discriminations </a:t>
            </a:r>
            <a:endParaRPr lang="fr-CA" sz="3100" dirty="0"/>
          </a:p>
        </p:txBody>
      </p:sp>
      <p:sp>
        <p:nvSpPr>
          <p:cNvPr id="3" name="Segnaposto contenuto 2"/>
          <p:cNvSpPr>
            <a:spLocks noGrp="1"/>
          </p:cNvSpPr>
          <p:nvPr>
            <p:ph idx="1"/>
          </p:nvPr>
        </p:nvSpPr>
        <p:spPr/>
        <p:txBody>
          <a:bodyPr>
            <a:normAutofit lnSpcReduction="10000"/>
          </a:bodyPr>
          <a:lstStyle/>
          <a:p>
            <a:pPr algn="just"/>
            <a:r>
              <a:rPr lang="it-IT" sz="2400" dirty="0"/>
              <a:t>Le </a:t>
            </a:r>
            <a:r>
              <a:rPr lang="it-IT" sz="2400" b="1" dirty="0"/>
              <a:t>3928</a:t>
            </a:r>
            <a:r>
              <a:rPr lang="it-IT" sz="2400" dirty="0"/>
              <a:t> : </a:t>
            </a:r>
            <a:r>
              <a:rPr lang="fr-CA" sz="2400" b="1" dirty="0"/>
              <a:t>la plateforme anti-discriminations </a:t>
            </a:r>
            <a:r>
              <a:rPr lang="fr-CA" sz="2400" dirty="0"/>
              <a:t>créée par Emmanuel </a:t>
            </a:r>
            <a:r>
              <a:rPr lang="fr-CA" sz="2400" dirty="0" err="1"/>
              <a:t>Macron</a:t>
            </a:r>
            <a:r>
              <a:rPr lang="fr-CA" sz="2400" dirty="0"/>
              <a:t>, après l’affaire Michel </a:t>
            </a:r>
            <a:r>
              <a:rPr lang="fr-CA" sz="2400" dirty="0" err="1"/>
              <a:t>Zecler</a:t>
            </a:r>
            <a:r>
              <a:rPr lang="fr-CA" sz="2400" dirty="0"/>
              <a:t>. </a:t>
            </a:r>
          </a:p>
          <a:p>
            <a:pPr algn="just"/>
            <a:r>
              <a:rPr lang="fr-CA" sz="2400" dirty="0"/>
              <a:t>La plateforme anti-discriminations est réalisée par le </a:t>
            </a:r>
            <a:r>
              <a:rPr lang="fr-CA" sz="2400" b="1" dirty="0"/>
              <a:t>Défenseur des droits</a:t>
            </a:r>
            <a:r>
              <a:rPr lang="fr-CA" sz="2400" dirty="0"/>
              <a:t>, l’autorité indépendante chargée de lutter contre les discriminations et de promouvoir l’égalité. </a:t>
            </a:r>
          </a:p>
          <a:p>
            <a:pPr algn="just"/>
            <a:endParaRPr lang="fr-CA" sz="2400" dirty="0"/>
          </a:p>
          <a:p>
            <a:pPr algn="just"/>
            <a:r>
              <a:rPr lang="fr-FR" sz="2400" b="1" dirty="0"/>
              <a:t>LOI n° 2008-496 du 27 mai 2008 </a:t>
            </a:r>
            <a:r>
              <a:rPr lang="fr-FR" sz="2400" dirty="0"/>
              <a:t>portant diverses dispositions d'adaptation au droit communautaire dans le domaine de la lutte contre les discriminations. </a:t>
            </a:r>
            <a:r>
              <a:rPr lang="fr-FR" sz="2400" b="1" dirty="0"/>
              <a:t>25 critères de discrimination</a:t>
            </a:r>
          </a:p>
          <a:p>
            <a:pPr lvl="1" algn="just"/>
            <a:r>
              <a:rPr lang="fr-FR" sz="2000" dirty="0"/>
              <a:t>Discrimination directe et discrimination indirecte</a:t>
            </a:r>
          </a:p>
          <a:p>
            <a:pPr algn="just"/>
            <a:r>
              <a:rPr lang="fr-CA" sz="2400" b="1" dirty="0"/>
              <a:t>Consultation citoyenne sur les discriminations en 2021 </a:t>
            </a:r>
            <a:r>
              <a:rPr lang="fr-CA" sz="2400" dirty="0"/>
              <a:t>(à terminer aujourd’hui)</a:t>
            </a:r>
          </a:p>
          <a:p>
            <a:pPr algn="just"/>
            <a:endParaRPr lang="fr-CA" sz="2400" dirty="0"/>
          </a:p>
          <a:p>
            <a:endParaRPr lang="fr-CA" sz="2400" dirty="0">
              <a:hlinkClick r:id="rId2"/>
            </a:endParaRPr>
          </a:p>
          <a:p>
            <a:endParaRPr lang="fr-CA" sz="2400" dirty="0"/>
          </a:p>
        </p:txBody>
      </p:sp>
    </p:spTree>
    <p:extLst>
      <p:ext uri="{BB962C8B-B14F-4D97-AF65-F5344CB8AC3E}">
        <p14:creationId xmlns:p14="http://schemas.microsoft.com/office/powerpoint/2010/main" val="207205665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en raison d</a:t>
            </a:r>
            <a:r>
              <a:rPr lang="fr-FR" sz="2800" dirty="0"/>
              <a:t>es activités syndicales</a:t>
            </a:r>
            <a:br>
              <a:rPr lang="fr-FR"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 Le pourvoi en cassation consiste à demander à la juridiction suprême (la Cour de cassation dans l'ordre judiciaire, le Conseil d'État dans l'ordre administratif) de censurer la non-conformité en droit d'une décision de justice sans se prononcer sur le fond du litige</a:t>
            </a:r>
          </a:p>
        </p:txBody>
      </p:sp>
    </p:spTree>
    <p:extLst>
      <p:ext uri="{BB962C8B-B14F-4D97-AF65-F5344CB8AC3E}">
        <p14:creationId xmlns:p14="http://schemas.microsoft.com/office/powerpoint/2010/main" val="167269155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Nouveau critère lié à la chevelure ?</a:t>
            </a:r>
            <a:br>
              <a:rPr lang="fr-CA" sz="2800" dirty="0"/>
            </a:br>
            <a:r>
              <a:rPr lang="fr-CA" sz="2800" dirty="0"/>
              <a:t>discrimination capillaire ?</a:t>
            </a:r>
          </a:p>
        </p:txBody>
      </p:sp>
      <p:sp>
        <p:nvSpPr>
          <p:cNvPr id="3" name="Segnaposto contenuto 2"/>
          <p:cNvSpPr>
            <a:spLocks noGrp="1"/>
          </p:cNvSpPr>
          <p:nvPr>
            <p:ph idx="1"/>
          </p:nvPr>
        </p:nvSpPr>
        <p:spPr/>
        <p:txBody>
          <a:bodyPr>
            <a:normAutofit/>
          </a:bodyPr>
          <a:lstStyle/>
          <a:p>
            <a:pPr algn="just"/>
            <a:r>
              <a:rPr lang="fr-CA" sz="2400" dirty="0"/>
              <a:t>Bientôt une loi pour interdire les discriminations liées à la chevelure ?</a:t>
            </a:r>
          </a:p>
          <a:p>
            <a:pPr algn="just"/>
            <a:r>
              <a:rPr lang="fr-CA" sz="2400" dirty="0"/>
              <a:t>Portée par un député </a:t>
            </a:r>
            <a:r>
              <a:rPr lang="fr-CA" sz="2400" dirty="0" err="1"/>
              <a:t>Liot</a:t>
            </a:r>
            <a:r>
              <a:rPr lang="fr-CA" sz="2400" dirty="0"/>
              <a:t>* [Olivier </a:t>
            </a:r>
            <a:r>
              <a:rPr lang="fr-CA" sz="2400" dirty="0" err="1"/>
              <a:t>Serva</a:t>
            </a:r>
            <a:r>
              <a:rPr lang="fr-CA" sz="2400" dirty="0"/>
              <a:t>] qui a souffert de sa calvitie, une proposition de loi sur les discriminations capillaires est en préparation. Les femmes aux cheveux crépus ou frisés en sont souvent victimes.</a:t>
            </a:r>
          </a:p>
          <a:p>
            <a:pPr algn="just"/>
            <a:endParaRPr lang="fr-CA" sz="2400" dirty="0"/>
          </a:p>
          <a:p>
            <a:pPr algn="just"/>
            <a:r>
              <a:rPr lang="fr-CA" sz="2400" i="1" dirty="0"/>
              <a:t>Le Parisien</a:t>
            </a:r>
            <a:r>
              <a:rPr lang="fr-CA" sz="2400" dirty="0"/>
              <a:t>, </a:t>
            </a:r>
            <a:r>
              <a:rPr lang="fr-FR" sz="2400" dirty="0"/>
              <a:t>26 avril 2023 </a:t>
            </a:r>
          </a:p>
          <a:p>
            <a:pPr algn="just"/>
            <a:endParaRPr lang="fr-FR" sz="2400" dirty="0"/>
          </a:p>
          <a:p>
            <a:pPr algn="just"/>
            <a:r>
              <a:rPr lang="fr-FR" sz="2400" dirty="0"/>
              <a:t>*Libertés, indépendants, outre-mer et territoires (</a:t>
            </a:r>
            <a:r>
              <a:rPr lang="fr-FR" sz="2400" dirty="0" err="1"/>
              <a:t>Liot</a:t>
            </a:r>
            <a:r>
              <a:rPr lang="fr-FR" sz="2400" dirty="0"/>
              <a:t>, centriste) </a:t>
            </a:r>
            <a:endParaRPr lang="fr-CA" sz="2400" dirty="0"/>
          </a:p>
          <a:p>
            <a:endParaRPr lang="fr-CA" sz="2400" dirty="0"/>
          </a:p>
        </p:txBody>
      </p:sp>
    </p:spTree>
    <p:extLst>
      <p:ext uri="{BB962C8B-B14F-4D97-AF65-F5344CB8AC3E}">
        <p14:creationId xmlns:p14="http://schemas.microsoft.com/office/powerpoint/2010/main" val="262225026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discrimination capillaire</a:t>
            </a:r>
            <a:br>
              <a:rPr lang="fr-CA" sz="2800" dirty="0"/>
            </a:br>
            <a:endParaRPr lang="fr-CA" sz="2800" dirty="0"/>
          </a:p>
        </p:txBody>
      </p:sp>
      <p:sp>
        <p:nvSpPr>
          <p:cNvPr id="3" name="Segnaposto contenuto 2"/>
          <p:cNvSpPr>
            <a:spLocks noGrp="1"/>
          </p:cNvSpPr>
          <p:nvPr>
            <p:ph idx="1"/>
          </p:nvPr>
        </p:nvSpPr>
        <p:spPr/>
        <p:txBody>
          <a:bodyPr>
            <a:normAutofit/>
          </a:bodyPr>
          <a:lstStyle/>
          <a:p>
            <a:r>
              <a:rPr lang="fr-CA" sz="2400" dirty="0"/>
              <a:t>écouter sur le Monde, la discrimination capillaire</a:t>
            </a:r>
          </a:p>
          <a:p>
            <a:r>
              <a:rPr lang="fr-CA" sz="2400" dirty="0"/>
              <a:t> </a:t>
            </a:r>
            <a:r>
              <a:rPr lang="fr-CA" sz="2400" dirty="0" err="1"/>
              <a:t>https</a:t>
            </a:r>
            <a:r>
              <a:rPr lang="fr-CA" sz="2400" dirty="0"/>
              <a:t>://</a:t>
            </a:r>
            <a:r>
              <a:rPr lang="fr-CA" sz="2400" dirty="0" err="1"/>
              <a:t>www.instagram.com</a:t>
            </a:r>
            <a:r>
              <a:rPr lang="fr-CA" sz="2400" dirty="0"/>
              <a:t>/</a:t>
            </a:r>
            <a:r>
              <a:rPr lang="fr-CA" sz="2400" dirty="0" err="1"/>
              <a:t>reel</a:t>
            </a:r>
            <a:r>
              <a:rPr lang="fr-CA" sz="2400" dirty="0"/>
              <a:t>/CrbTJLDI9-1/?hl=</a:t>
            </a:r>
            <a:r>
              <a:rPr lang="fr-CA" sz="2400" dirty="0" err="1"/>
              <a:t>fr</a:t>
            </a:r>
            <a:endParaRPr lang="fr-CA" sz="2400" dirty="0"/>
          </a:p>
        </p:txBody>
      </p:sp>
    </p:spTree>
    <p:extLst>
      <p:ext uri="{BB962C8B-B14F-4D97-AF65-F5344CB8AC3E}">
        <p14:creationId xmlns:p14="http://schemas.microsoft.com/office/powerpoint/2010/main" val="481633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
            </a:r>
            <a:br>
              <a:rPr lang="fr-CA" sz="2800" dirty="0"/>
            </a:br>
            <a:r>
              <a:rPr lang="fr-CA" sz="2800" dirty="0"/>
              <a:t>Plateforme anti-discriminations créée le 12 février 2021</a:t>
            </a:r>
          </a:p>
        </p:txBody>
      </p:sp>
      <p:sp>
        <p:nvSpPr>
          <p:cNvPr id="3" name="Segnaposto contenuto 2"/>
          <p:cNvSpPr>
            <a:spLocks noGrp="1"/>
          </p:cNvSpPr>
          <p:nvPr>
            <p:ph idx="1"/>
          </p:nvPr>
        </p:nvSpPr>
        <p:spPr/>
        <p:txBody>
          <a:bodyPr>
            <a:normAutofit fontScale="85000" lnSpcReduction="20000"/>
          </a:bodyPr>
          <a:lstStyle/>
          <a:p>
            <a:pPr algn="just"/>
            <a:r>
              <a:rPr lang="fr-FR" sz="2400" b="1" dirty="0"/>
              <a:t>Une plateforme anti-discriminations </a:t>
            </a:r>
            <a:r>
              <a:rPr lang="fr-FR" sz="2400" dirty="0"/>
              <a:t>créée par Emmanuel </a:t>
            </a:r>
            <a:r>
              <a:rPr lang="fr-FR" sz="2400" dirty="0" err="1"/>
              <a:t>Macron</a:t>
            </a:r>
            <a:r>
              <a:rPr lang="fr-FR" sz="2400" dirty="0"/>
              <a:t>, après l’affaire </a:t>
            </a:r>
            <a:r>
              <a:rPr lang="fr-FR" sz="2400" b="1" dirty="0"/>
              <a:t>Michel </a:t>
            </a:r>
            <a:r>
              <a:rPr lang="fr-FR" sz="2400" b="1" dirty="0" err="1"/>
              <a:t>Zecler</a:t>
            </a:r>
            <a:r>
              <a:rPr lang="fr-FR" sz="2400" dirty="0"/>
              <a:t>, ce producteur de musique noir qui avait été </a:t>
            </a:r>
            <a:r>
              <a:rPr lang="fr-FR" sz="2400" b="1" dirty="0"/>
              <a:t>passé à tabac </a:t>
            </a:r>
            <a:r>
              <a:rPr lang="fr-FR" sz="2400" dirty="0"/>
              <a:t>par des policiers à la fin 2020.</a:t>
            </a:r>
          </a:p>
          <a:p>
            <a:pPr algn="just"/>
            <a:r>
              <a:rPr lang="it-IT" sz="2200" dirty="0">
                <a:hlinkClick r:id="rId2"/>
              </a:rPr>
              <a:t>https://www.lecourrierdelatlas.com/le-3928-bilan-apres-un-an-dactivite/</a:t>
            </a:r>
            <a:r>
              <a:rPr lang="it-IT" sz="2200" dirty="0"/>
              <a:t>   </a:t>
            </a:r>
            <a:r>
              <a:rPr lang="it-IT" sz="2400" dirty="0"/>
              <a:t>7</a:t>
            </a:r>
          </a:p>
          <a:p>
            <a:pPr algn="just"/>
            <a:r>
              <a:rPr lang="fr-CA" sz="2400" dirty="0"/>
              <a:t>La plateforme anti-discriminations est réalisée par le </a:t>
            </a:r>
            <a:r>
              <a:rPr lang="fr-CA" sz="2400" b="1" dirty="0"/>
              <a:t>Défenseur des droits</a:t>
            </a:r>
            <a:r>
              <a:rPr lang="fr-CA" sz="2400" dirty="0"/>
              <a:t>, l’autorité indépendante chargée de lutter contre les discriminations et de promouvoir l’égalité. </a:t>
            </a:r>
          </a:p>
          <a:p>
            <a:pPr algn="just"/>
            <a:r>
              <a:rPr lang="fr-FR" sz="2400" dirty="0"/>
              <a:t>« Cette plateforme a apporté aux personnes victimes de discriminations un soutien qui leur manquait, que ce soit pour nommer ce qu’elles ont vécu, pour reconnaître les atteintes subies ou pour s’orienter dans les recours possibles. Ces personnes nous rappellent que les discriminations doivent être combattues de la même manière qu’elles affectent leur vie : dans leur globalité. »</a:t>
            </a:r>
          </a:p>
          <a:p>
            <a:pPr algn="just"/>
            <a:r>
              <a:rPr lang="fr-FR" sz="2400" b="1" dirty="0"/>
              <a:t>Claire </a:t>
            </a:r>
            <a:r>
              <a:rPr lang="fr-FR" sz="2400" b="1" dirty="0" err="1"/>
              <a:t>Hédon</a:t>
            </a:r>
            <a:r>
              <a:rPr lang="fr-FR" sz="2400" b="1" dirty="0"/>
              <a:t>*, Défenseure des droits</a:t>
            </a:r>
          </a:p>
          <a:p>
            <a:pPr algn="just"/>
            <a:r>
              <a:rPr lang="fr-FR" sz="2400" dirty="0"/>
              <a:t>https://www.defenseurdesdroits.fr/actualites/2022/02/antidiscriminationsfr-une-annee-au-service-des-victimes-de-discriminations</a:t>
            </a:r>
            <a:endParaRPr lang="it-IT" sz="2400" dirty="0"/>
          </a:p>
          <a:p>
            <a:pPr algn="just"/>
            <a:endParaRPr lang="fr-CA" sz="2400" dirty="0"/>
          </a:p>
          <a:p>
            <a:endParaRPr lang="fr-CA" sz="2400" dirty="0">
              <a:hlinkClick r:id="rId3"/>
            </a:endParaRPr>
          </a:p>
          <a:p>
            <a:endParaRPr lang="fr-CA" sz="2400" dirty="0"/>
          </a:p>
        </p:txBody>
      </p:sp>
    </p:spTree>
    <p:extLst>
      <p:ext uri="{BB962C8B-B14F-4D97-AF65-F5344CB8AC3E}">
        <p14:creationId xmlns:p14="http://schemas.microsoft.com/office/powerpoint/2010/main" val="3833143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*Claire </a:t>
            </a:r>
            <a:r>
              <a:rPr lang="fr-FR" sz="2800" dirty="0" err="1"/>
              <a:t>Hédon</a:t>
            </a:r>
            <a:r>
              <a:rPr lang="fr-FR" sz="2800" dirty="0"/>
              <a:t> Défenseure des droits</a:t>
            </a:r>
            <a:br>
              <a:rPr lang="fr-FR" sz="2800" dirty="0"/>
            </a:br>
            <a:r>
              <a:rPr lang="fr-FR" sz="2800" dirty="0"/>
              <a:t>et </a:t>
            </a:r>
            <a:r>
              <a:rPr lang="it-IT" sz="2800" dirty="0"/>
              <a:t>ATD Quart Monde</a:t>
            </a:r>
            <a:br>
              <a:rPr lang="it-IT" sz="2800" dirty="0"/>
            </a:br>
            <a:endParaRPr lang="it-IT" sz="2800" dirty="0"/>
          </a:p>
        </p:txBody>
      </p:sp>
      <p:sp>
        <p:nvSpPr>
          <p:cNvPr id="3" name="Segnaposto contenuto 2"/>
          <p:cNvSpPr>
            <a:spLocks noGrp="1"/>
          </p:cNvSpPr>
          <p:nvPr>
            <p:ph idx="1"/>
          </p:nvPr>
        </p:nvSpPr>
        <p:spPr/>
        <p:txBody>
          <a:bodyPr>
            <a:normAutofit lnSpcReduction="10000"/>
          </a:bodyPr>
          <a:lstStyle/>
          <a:p>
            <a:r>
              <a:rPr lang="fr-FR" sz="2400" dirty="0"/>
              <a:t>ex-présidente d’ATD Quart Monde</a:t>
            </a:r>
          </a:p>
          <a:p>
            <a:pPr algn="just"/>
            <a:r>
              <a:rPr lang="fr-FR" sz="2400" dirty="0"/>
              <a:t>ATD</a:t>
            </a:r>
            <a:r>
              <a:rPr lang="fr-FR" sz="2400" baseline="30000" dirty="0"/>
              <a:t> </a:t>
            </a:r>
            <a:r>
              <a:rPr lang="fr-FR" sz="2400" dirty="0"/>
              <a:t>(Agir Tous pour la Dignité) Quart Monde est une organisation non gouvernementale internationale sans affiliation religieuse ou politique.</a:t>
            </a:r>
          </a:p>
          <a:p>
            <a:pPr algn="just"/>
            <a:r>
              <a:rPr lang="fr-FR" sz="2400" dirty="0"/>
              <a:t>Elle veut mettre fin à l’extrême pauvreté en y associant les personnes qui la subissent. Il fait appel à l’engagement de tous pour transformer les mentalités et nos sociétés.</a:t>
            </a:r>
          </a:p>
          <a:p>
            <a:pPr algn="just"/>
            <a:endParaRPr lang="fr-FR" sz="2400" dirty="0"/>
          </a:p>
          <a:p>
            <a:pPr algn="just"/>
            <a:r>
              <a:rPr lang="fr-FR" sz="2400" dirty="0"/>
              <a:t>« Là où des hommes sont condamnés à vivre dans la misère, </a:t>
            </a:r>
            <a:r>
              <a:rPr lang="fr-FR" sz="2400" b="1" dirty="0"/>
              <a:t>les droits de l'homme </a:t>
            </a:r>
            <a:r>
              <a:rPr lang="fr-FR" sz="2400" dirty="0"/>
              <a:t>sont violés. S'unir pour les faire respecter est </a:t>
            </a:r>
            <a:r>
              <a:rPr lang="fr-FR" sz="2400" b="1" dirty="0"/>
              <a:t>un devoir </a:t>
            </a:r>
            <a:r>
              <a:rPr lang="fr-FR" sz="2400" dirty="0"/>
              <a:t>sacré. »</a:t>
            </a:r>
          </a:p>
          <a:p>
            <a:r>
              <a:rPr lang="fr-FR" sz="2400" dirty="0"/>
              <a:t>Joseph </a:t>
            </a:r>
            <a:r>
              <a:rPr lang="fr-FR" sz="2400" dirty="0" err="1"/>
              <a:t>Wresinski</a:t>
            </a:r>
            <a:r>
              <a:rPr lang="fr-FR" sz="2400" dirty="0"/>
              <a:t> (fondateur 1957)</a:t>
            </a:r>
          </a:p>
          <a:p>
            <a:pPr algn="just"/>
            <a:endParaRPr lang="it-IT" sz="2400" dirty="0"/>
          </a:p>
          <a:p>
            <a:endParaRPr lang="it-IT" sz="2400" dirty="0"/>
          </a:p>
          <a:p>
            <a:endParaRPr lang="it-IT" sz="2400" baseline="-25000" dirty="0"/>
          </a:p>
          <a:p>
            <a:endParaRPr lang="it-IT" sz="2400" baseline="-25000" dirty="0"/>
          </a:p>
        </p:txBody>
      </p:sp>
    </p:spTree>
    <p:extLst>
      <p:ext uri="{BB962C8B-B14F-4D97-AF65-F5344CB8AC3E}">
        <p14:creationId xmlns:p14="http://schemas.microsoft.com/office/powerpoint/2010/main" val="3477005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Affaire Michel </a:t>
            </a:r>
            <a:r>
              <a:rPr lang="it-IT" sz="2800" b="1" dirty="0" err="1"/>
              <a:t>Zecler</a:t>
            </a:r>
            <a:r>
              <a:rPr lang="it-IT" sz="2800" b="1" dirty="0"/>
              <a:t> </a:t>
            </a:r>
            <a:br>
              <a:rPr lang="it-IT" sz="2800" b="1" dirty="0"/>
            </a:br>
            <a:r>
              <a:rPr lang="it-IT" sz="2800" dirty="0" err="1"/>
              <a:t>du</a:t>
            </a:r>
            <a:r>
              <a:rPr lang="it-IT" sz="2800" dirty="0"/>
              <a:t> 21 novembre 2020</a:t>
            </a:r>
            <a:endParaRPr lang="fr-CA" sz="2800" dirty="0"/>
          </a:p>
        </p:txBody>
      </p:sp>
      <p:pic>
        <p:nvPicPr>
          <p:cNvPr id="4" name="Segnaposto contenuto 3" descr="ZXX6GJ622LDG6NUX5FRZDF5WU4.jpg"/>
          <p:cNvPicPr>
            <a:picLocks noGrp="1" noChangeAspect="1"/>
          </p:cNvPicPr>
          <p:nvPr>
            <p:ph idx="1"/>
          </p:nvPr>
        </p:nvPicPr>
        <p:blipFill>
          <a:blip r:embed="rId2">
            <a:extLst>
              <a:ext uri="{28A0092B-C50C-407E-A947-70E740481C1C}">
                <a14:useLocalDpi xmlns:a14="http://schemas.microsoft.com/office/drawing/2010/main" val="0"/>
              </a:ext>
            </a:extLst>
          </a:blip>
          <a:srcRect l="-6773" r="-6773"/>
          <a:stretch>
            <a:fillRect/>
          </a:stretch>
        </p:blipFill>
        <p:spPr/>
      </p:pic>
    </p:spTree>
    <p:extLst>
      <p:ext uri="{BB962C8B-B14F-4D97-AF65-F5344CB8AC3E}">
        <p14:creationId xmlns:p14="http://schemas.microsoft.com/office/powerpoint/2010/main" val="974198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L'affaire Michel </a:t>
            </a:r>
            <a:r>
              <a:rPr lang="fr-CA" sz="2800" dirty="0" err="1"/>
              <a:t>Zecler</a:t>
            </a:r>
            <a:r>
              <a:rPr lang="fr-CA" sz="2800" dirty="0"/>
              <a:t> </a:t>
            </a:r>
          </a:p>
        </p:txBody>
      </p:sp>
      <p:sp>
        <p:nvSpPr>
          <p:cNvPr id="3" name="Segnaposto contenuto 2"/>
          <p:cNvSpPr>
            <a:spLocks noGrp="1"/>
          </p:cNvSpPr>
          <p:nvPr>
            <p:ph idx="1"/>
          </p:nvPr>
        </p:nvSpPr>
        <p:spPr/>
        <p:txBody>
          <a:bodyPr>
            <a:normAutofit lnSpcReduction="10000"/>
          </a:bodyPr>
          <a:lstStyle/>
          <a:p>
            <a:pPr algn="just"/>
            <a:r>
              <a:rPr lang="fr-CA" sz="2400" dirty="0"/>
              <a:t>Le soir du 21 novembre 2020, durant le deuxième confinement sanitaire survenu en France, Michel </a:t>
            </a:r>
            <a:r>
              <a:rPr lang="fr-CA" sz="2400" dirty="0" err="1"/>
              <a:t>Zecler</a:t>
            </a:r>
            <a:r>
              <a:rPr lang="fr-CA" sz="2400" dirty="0"/>
              <a:t> regagne à pied son studio d'enregistrement situé dans le 17e arrondissement de Paris. À ce moment-là, deux agents de la police nationale l'interpellent pour défaut de port de masque dans la rue.</a:t>
            </a:r>
          </a:p>
          <a:p>
            <a:pPr algn="just"/>
            <a:r>
              <a:rPr lang="fr-CA" sz="2400" dirty="0"/>
              <a:t>Un brigadier et deux gardiens de la paix pénètrent dans son studio d'enregistrement, en considérant qu'ils font face à une attitude de rébellion de la part du producteur — selon le compte-rendu qu'ils rédigent après cette intervention. Ce rapport est pourtant fortement mis en cause par les images vidéo diffusées sur le web puis sur les différentes chaînes de télévision françaises</a:t>
            </a:r>
          </a:p>
          <a:p>
            <a:pPr algn="just"/>
            <a:endParaRPr lang="fr-CA" sz="2400" dirty="0"/>
          </a:p>
        </p:txBody>
      </p:sp>
    </p:spTree>
    <p:extLst>
      <p:ext uri="{BB962C8B-B14F-4D97-AF65-F5344CB8AC3E}">
        <p14:creationId xmlns:p14="http://schemas.microsoft.com/office/powerpoint/2010/main" val="1534892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L’affaire Michel </a:t>
            </a:r>
            <a:r>
              <a:rPr lang="it-IT" sz="2800" dirty="0" err="1"/>
              <a:t>Zecler</a:t>
            </a:r>
            <a:r>
              <a:rPr lang="it-IT" sz="2800" dirty="0"/>
              <a:t> </a:t>
            </a:r>
            <a:br>
              <a:rPr lang="it-IT" sz="2800" dirty="0"/>
            </a:br>
            <a:endParaRPr lang="fr-CA" sz="2800" dirty="0"/>
          </a:p>
        </p:txBody>
      </p:sp>
      <p:sp>
        <p:nvSpPr>
          <p:cNvPr id="3" name="Segnaposto contenuto 2"/>
          <p:cNvSpPr>
            <a:spLocks noGrp="1"/>
          </p:cNvSpPr>
          <p:nvPr>
            <p:ph idx="1"/>
          </p:nvPr>
        </p:nvSpPr>
        <p:spPr/>
        <p:txBody>
          <a:bodyPr>
            <a:normAutofit/>
          </a:bodyPr>
          <a:lstStyle/>
          <a:p>
            <a:pPr algn="just"/>
            <a:endParaRPr lang="it-IT" sz="2400" dirty="0"/>
          </a:p>
          <a:p>
            <a:pPr algn="just"/>
            <a:r>
              <a:rPr lang="fr-CA" sz="2400" dirty="0"/>
              <a:t>En quelques minutes à peine, c’est un véritable déchaînement de violence policière qui s’est abattu sur Michel </a:t>
            </a:r>
            <a:r>
              <a:rPr lang="fr-CA" sz="2400" dirty="0" err="1"/>
              <a:t>Zecler</a:t>
            </a:r>
            <a:r>
              <a:rPr lang="fr-CA" sz="2400" dirty="0"/>
              <a:t>. Les coups extrêmement violents étaient accompagnés d'insultes raciales.</a:t>
            </a:r>
          </a:p>
          <a:p>
            <a:pPr algn="just"/>
            <a:r>
              <a:rPr lang="fr-CA" sz="2400" dirty="0"/>
              <a:t>L'affaire Michel </a:t>
            </a:r>
            <a:r>
              <a:rPr lang="fr-CA" sz="2400" dirty="0" err="1"/>
              <a:t>Zecler</a:t>
            </a:r>
            <a:r>
              <a:rPr lang="fr-CA" sz="2400" dirty="0"/>
              <a:t> a lieu en plein déroulement de la discussion relative à l'Assemblée nationale de la proposition de loi relative à la sécurité globale qui porte sur le renforcement des pouvoirs de la police municipale, l'accès aux images des caméras-piéton, la captation d'images par les drones et la diffusion de l'image des policiers. </a:t>
            </a:r>
          </a:p>
          <a:p>
            <a:pPr algn="just"/>
            <a:endParaRPr lang="fr-FR" sz="2400" dirty="0"/>
          </a:p>
          <a:p>
            <a:pPr algn="just"/>
            <a:endParaRPr lang="fr-FR" sz="2400" dirty="0"/>
          </a:p>
        </p:txBody>
      </p:sp>
    </p:spTree>
    <p:extLst>
      <p:ext uri="{BB962C8B-B14F-4D97-AF65-F5344CB8AC3E}">
        <p14:creationId xmlns:p14="http://schemas.microsoft.com/office/powerpoint/2010/main" val="802313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a:t/>
            </a:r>
            <a:br>
              <a:rPr lang="it-IT" sz="2800" dirty="0"/>
            </a:br>
            <a:r>
              <a:rPr lang="fr-CA" sz="2800" dirty="0"/>
              <a:t>La plateforme anti-discriminations est réalisée par le </a:t>
            </a:r>
            <a:r>
              <a:rPr lang="fr-CA" sz="2800" b="1" dirty="0"/>
              <a:t>Défenseur des droits</a:t>
            </a:r>
            <a:r>
              <a:rPr lang="fr-CA" sz="2800" dirty="0"/>
              <a:t>, l’autorité indépendante chargée de lutter contre les discriminations et de promouvoir l’égalité. </a:t>
            </a:r>
            <a:br>
              <a:rPr lang="fr-CA" sz="2800" dirty="0"/>
            </a:b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85000" lnSpcReduction="10000"/>
          </a:bodyPr>
          <a:lstStyle/>
          <a:p>
            <a:pPr algn="just"/>
            <a:r>
              <a:rPr lang="fr-FR" sz="2400" dirty="0"/>
              <a:t>En France, le </a:t>
            </a:r>
            <a:r>
              <a:rPr lang="fr-FR" sz="2400" b="1" dirty="0"/>
              <a:t>Défenseur des droits</a:t>
            </a:r>
            <a:r>
              <a:rPr lang="fr-FR" sz="2400" dirty="0"/>
              <a:t> est une </a:t>
            </a:r>
            <a:r>
              <a:rPr lang="fr-FR" sz="2400" b="1" dirty="0"/>
              <a:t>Autorité administrative indépendante</a:t>
            </a:r>
            <a:r>
              <a:rPr lang="fr-FR" sz="2400" dirty="0"/>
              <a:t> ainsi que la personne qui la dirige et qui est nommée par le président de la République.</a:t>
            </a:r>
            <a:br>
              <a:rPr lang="fr-FR" sz="2400" dirty="0"/>
            </a:br>
            <a:r>
              <a:rPr lang="fr-FR" sz="2400" dirty="0"/>
              <a:t/>
            </a:r>
            <a:br>
              <a:rPr lang="fr-FR" sz="2400" dirty="0"/>
            </a:br>
            <a:r>
              <a:rPr lang="fr-FR" sz="2400" dirty="0"/>
              <a:t>Cette institution a été inscrite </a:t>
            </a:r>
            <a:r>
              <a:rPr lang="fr-FR" sz="2400" b="1" dirty="0"/>
              <a:t>dans la Constitution (Article 71-1) </a:t>
            </a:r>
            <a:r>
              <a:rPr lang="fr-FR" sz="2400" dirty="0"/>
              <a:t>lors de la révision constitutionnelle de 2008 et instituée par la loi organique n° 2011-333 du 29 mars 2011. Indépendante de l'Etat, elle résulte de la réunion de quatre institutions : le Médiateur de la République, le Défenseur des enfants, la Haute Autorité de Lutte contre les Discriminations et pour l'Egalité (HALDE) et la Commission Nationale de Déontologie de la Sécurité (CNDS).</a:t>
            </a:r>
            <a:br>
              <a:rPr lang="fr-FR" sz="2400" dirty="0"/>
            </a:br>
            <a:r>
              <a:rPr lang="fr-FR" sz="2400" dirty="0"/>
              <a:t/>
            </a:r>
            <a:br>
              <a:rPr lang="fr-FR" sz="2400" dirty="0"/>
            </a:br>
            <a:r>
              <a:rPr lang="fr-FR" sz="2400" dirty="0"/>
              <a:t>Le Défenseur des droits a pour mission de </a:t>
            </a:r>
            <a:r>
              <a:rPr lang="fr-FR" sz="2400" b="1" dirty="0"/>
              <a:t>défendre et de promouvoir les droits des citoyens devant les administrations</a:t>
            </a:r>
            <a:r>
              <a:rPr lang="fr-FR" sz="2400" dirty="0"/>
              <a:t>. Il intervient également en matière de promotion des </a:t>
            </a:r>
            <a:r>
              <a:rPr lang="fr-FR" sz="2400" b="1" dirty="0"/>
              <a:t>droits de l'enfant</a:t>
            </a:r>
            <a:r>
              <a:rPr lang="fr-FR" sz="2400" dirty="0"/>
              <a:t>, de lutte contre les </a:t>
            </a:r>
            <a:r>
              <a:rPr lang="fr-FR" sz="2400" b="1" dirty="0"/>
              <a:t>discriminations</a:t>
            </a:r>
            <a:r>
              <a:rPr lang="fr-FR" sz="2400" dirty="0"/>
              <a:t>, du respect de la </a:t>
            </a:r>
            <a:r>
              <a:rPr lang="fr-FR" sz="2400" b="1" dirty="0"/>
              <a:t>déontologie des activités de sécurité</a:t>
            </a:r>
            <a:r>
              <a:rPr lang="fr-FR" sz="2400" dirty="0"/>
              <a:t>.</a:t>
            </a:r>
          </a:p>
        </p:txBody>
      </p:sp>
    </p:spTree>
    <p:extLst>
      <p:ext uri="{BB962C8B-B14F-4D97-AF65-F5344CB8AC3E}">
        <p14:creationId xmlns:p14="http://schemas.microsoft.com/office/powerpoint/2010/main" val="439743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Le Défenseur des droits  </a:t>
            </a:r>
            <a:r>
              <a:rPr lang="fr-FR" sz="2800" b="1" dirty="0"/>
              <a:t>article 71-1 de la Constitution 1958</a:t>
            </a:r>
            <a:br>
              <a:rPr lang="fr-FR" sz="2800" b="1" dirty="0"/>
            </a:br>
            <a:r>
              <a:rPr lang="fr-FR" sz="2800" b="1" dirty="0"/>
              <a:t> inséré </a:t>
            </a:r>
            <a:r>
              <a:rPr lang="it-IT" sz="2800" dirty="0" err="1"/>
              <a:t>lors</a:t>
            </a:r>
            <a:r>
              <a:rPr lang="it-IT" sz="2800" dirty="0"/>
              <a:t> de la </a:t>
            </a:r>
            <a:r>
              <a:rPr lang="it-IT" sz="2800" dirty="0" err="1"/>
              <a:t>révision</a:t>
            </a:r>
            <a:r>
              <a:rPr lang="it-IT" sz="2800" dirty="0"/>
              <a:t> </a:t>
            </a:r>
            <a:r>
              <a:rPr lang="it-IT" sz="2800" dirty="0" err="1"/>
              <a:t>constitutionnelle</a:t>
            </a:r>
            <a:r>
              <a:rPr lang="it-IT" sz="2800" dirty="0"/>
              <a:t> de 2008</a:t>
            </a:r>
            <a:r>
              <a:rPr lang="fr-CA" sz="2800" dirty="0"/>
              <a:t/>
            </a:r>
            <a:br>
              <a:rPr lang="fr-CA" sz="2800" dirty="0"/>
            </a:br>
            <a:r>
              <a:rPr lang="fr-FR" sz="2800" b="1" dirty="0"/>
              <a:t/>
            </a:r>
            <a:br>
              <a:rPr lang="fr-FR" sz="2800" b="1" dirty="0"/>
            </a:br>
            <a:endParaRPr lang="it-IT" sz="2800" dirty="0"/>
          </a:p>
        </p:txBody>
      </p:sp>
      <p:sp>
        <p:nvSpPr>
          <p:cNvPr id="3" name="Segnaposto contenuto 2"/>
          <p:cNvSpPr>
            <a:spLocks noGrp="1"/>
          </p:cNvSpPr>
          <p:nvPr>
            <p:ph idx="1"/>
          </p:nvPr>
        </p:nvSpPr>
        <p:spPr/>
        <p:txBody>
          <a:bodyPr>
            <a:normAutofit fontScale="85000" lnSpcReduction="10000"/>
          </a:bodyPr>
          <a:lstStyle/>
          <a:p>
            <a:pPr marL="0" indent="0" algn="just">
              <a:buNone/>
            </a:pPr>
            <a:r>
              <a:rPr lang="fr-CA" sz="2400" dirty="0"/>
              <a:t>« Le Défenseur des droits veille au respect des droits et libertés par les administrations de l'État, les collectivités territoriales, les établissements publics, ainsi que par tout organisme investi d'une mission de service public, ou à l'égard duquel la loi organique lui attribue des compétences. </a:t>
            </a:r>
          </a:p>
          <a:p>
            <a:pPr marL="0" indent="0" algn="just">
              <a:buNone/>
            </a:pPr>
            <a:r>
              <a:rPr lang="fr-CA" sz="2400" dirty="0"/>
              <a:t>Il peut être saisi, dans les conditions prévues par la loi organique, par toute personne s'estimant lésée par le fonctionnement d'un service public ou d'un organisme visé au premier alinéa. Il peut se saisir d'office. </a:t>
            </a:r>
            <a:br>
              <a:rPr lang="fr-CA" sz="2400" dirty="0"/>
            </a:br>
            <a:r>
              <a:rPr lang="fr-CA" sz="2400" dirty="0"/>
              <a:t/>
            </a:r>
            <a:br>
              <a:rPr lang="fr-CA" sz="2400" dirty="0"/>
            </a:br>
            <a:r>
              <a:rPr lang="fr-CA" sz="2400" dirty="0"/>
              <a:t>La loi organique définit les attributions et les modalités d'intervention du Défenseur des droits. Elle détermine les conditions dans lesquelles il peut être assisté par un collège pour l'exercice de certaines de ses attributions. </a:t>
            </a:r>
            <a:br>
              <a:rPr lang="fr-CA" sz="2400" dirty="0"/>
            </a:br>
            <a:r>
              <a:rPr lang="fr-CA" sz="2400" dirty="0"/>
              <a:t/>
            </a:r>
            <a:br>
              <a:rPr lang="fr-CA" sz="2400" dirty="0"/>
            </a:br>
            <a:r>
              <a:rPr lang="fr-CA" sz="2400" dirty="0">
                <a:hlinkClick r:id="rId2"/>
              </a:rPr>
              <a:t>https://www.defenseurdesdroits.fr/fr/institution/competences/lutte-contre-discriminations</a:t>
            </a:r>
            <a:endParaRPr lang="fr-CA" sz="2400" dirty="0"/>
          </a:p>
          <a:p>
            <a:pPr marL="0" indent="0" algn="just">
              <a:buNone/>
            </a:pPr>
            <a:endParaRPr lang="fr-CA" sz="2400" dirty="0"/>
          </a:p>
          <a:p>
            <a:endParaRPr lang="it-IT" sz="2400" dirty="0"/>
          </a:p>
        </p:txBody>
      </p:sp>
    </p:spTree>
    <p:extLst>
      <p:ext uri="{BB962C8B-B14F-4D97-AF65-F5344CB8AC3E}">
        <p14:creationId xmlns:p14="http://schemas.microsoft.com/office/powerpoint/2010/main" val="3162940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Le Défenseur des droits  article 71-1 de la Constitution 1958</a:t>
            </a:r>
            <a:br>
              <a:rPr lang="fr-CA" sz="2800" dirty="0"/>
            </a:br>
            <a:r>
              <a:rPr lang="fr-CA" sz="2800" dirty="0"/>
              <a:t> inséré lors de la révision constitutionnelle de 2008</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fr-FR" sz="2400" dirty="0"/>
              <a:t>Le Défenseur des droits est nommé par le Président de la République pour un mandat de six ans non renouvelable, après application de la procédure prévue au dernier alinéa de l'article 13. Ses fonctions sont incompatibles avec celles de membre du Gouvernement et de membre du Parlement. Les autres incompatibilités sont fixées par la loi organique. </a:t>
            </a:r>
            <a:br>
              <a:rPr lang="fr-FR" sz="2400" dirty="0"/>
            </a:br>
            <a:r>
              <a:rPr lang="fr-FR" sz="2400" dirty="0"/>
              <a:t/>
            </a:r>
            <a:br>
              <a:rPr lang="fr-FR" sz="2400" dirty="0"/>
            </a:br>
            <a:r>
              <a:rPr lang="fr-FR" sz="2400" b="1" dirty="0"/>
              <a:t>Le Défenseur des droits rend compte de son activité au Président de la République et au Parlement.”</a:t>
            </a:r>
          </a:p>
        </p:txBody>
      </p:sp>
    </p:spTree>
    <p:extLst>
      <p:ext uri="{BB962C8B-B14F-4D97-AF65-F5344CB8AC3E}">
        <p14:creationId xmlns:p14="http://schemas.microsoft.com/office/powerpoint/2010/main" val="830128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400" dirty="0">
                <a:hlinkClick r:id="rId2"/>
              </a:rPr>
              <a:t>https://www.defenseurdesdroits.fr/fr/institution/competences/lutte-contre-discriminations</a:t>
            </a:r>
            <a:r>
              <a:rPr lang="fr-CA" sz="2400" dirty="0"/>
              <a:t> Le 3928 plateforme de lutte contre les discriminations</a:t>
            </a:r>
          </a:p>
        </p:txBody>
      </p:sp>
      <p:sp>
        <p:nvSpPr>
          <p:cNvPr id="3" name="Segnaposto contenuto 2"/>
          <p:cNvSpPr>
            <a:spLocks noGrp="1"/>
          </p:cNvSpPr>
          <p:nvPr>
            <p:ph idx="1"/>
          </p:nvPr>
        </p:nvSpPr>
        <p:spPr/>
        <p:txBody>
          <a:bodyPr>
            <a:normAutofit fontScale="92500" lnSpcReduction="10000"/>
          </a:bodyPr>
          <a:lstStyle/>
          <a:p>
            <a:r>
              <a:rPr lang="fr-FR" sz="2400" b="1" dirty="0"/>
              <a:t>Vous pensez que vos droits n'ont pas été respectés ?</a:t>
            </a:r>
            <a:br>
              <a:rPr lang="fr-FR" sz="2400" b="1" dirty="0"/>
            </a:br>
            <a:r>
              <a:rPr lang="fr-FR" sz="2400" b="1" dirty="0">
                <a:hlinkClick r:id="rId3" tooltip="Saisir le Défenseur des droits"/>
              </a:rPr>
              <a:t>Nous avons la réponse.</a:t>
            </a:r>
            <a:endParaRPr lang="fr-FR" sz="2400" b="1" dirty="0"/>
          </a:p>
          <a:p>
            <a:r>
              <a:rPr lang="fr-FR" sz="2400" dirty="0"/>
              <a:t>En rencontrant un délégué</a:t>
            </a:r>
          </a:p>
          <a:p>
            <a:r>
              <a:rPr lang="fr-FR" sz="2400" dirty="0">
                <a:hlinkClick r:id="rId4"/>
              </a:rPr>
              <a:t>Contacter</a:t>
            </a:r>
            <a:endParaRPr lang="fr-FR" sz="2400" dirty="0"/>
          </a:p>
          <a:p>
            <a:r>
              <a:rPr lang="fr-FR" sz="2400" dirty="0"/>
              <a:t>Par formulaire en ligne</a:t>
            </a:r>
          </a:p>
          <a:p>
            <a:r>
              <a:rPr lang="fr-FR" sz="2400" dirty="0">
                <a:hlinkClick r:id="rId5"/>
              </a:rPr>
              <a:t>Saisir</a:t>
            </a:r>
            <a:endParaRPr lang="fr-FR" sz="2400" dirty="0"/>
          </a:p>
          <a:p>
            <a:r>
              <a:rPr lang="fr-FR" sz="2400" dirty="0"/>
              <a:t>Par téléphone</a:t>
            </a:r>
          </a:p>
          <a:p>
            <a:r>
              <a:rPr lang="fr-FR" sz="2400" dirty="0">
                <a:hlinkClick r:id="rId6"/>
              </a:rPr>
              <a:t>09 69 39 00 00</a:t>
            </a:r>
            <a:endParaRPr lang="fr-FR" sz="2400" dirty="0"/>
          </a:p>
          <a:p>
            <a:r>
              <a:rPr lang="fr-FR" sz="2400" dirty="0"/>
              <a:t>Par courrier gratuit, sans affranchissement</a:t>
            </a:r>
          </a:p>
          <a:p>
            <a:r>
              <a:rPr lang="fr-FR" sz="2400" dirty="0"/>
              <a:t>Défenseur des droits</a:t>
            </a:r>
            <a:br>
              <a:rPr lang="fr-FR" sz="2400" dirty="0"/>
            </a:br>
            <a:r>
              <a:rPr lang="fr-FR" sz="2400" dirty="0"/>
              <a:t>Libre réponse 71120</a:t>
            </a:r>
            <a:br>
              <a:rPr lang="fr-FR" sz="2400" dirty="0"/>
            </a:br>
            <a:r>
              <a:rPr lang="fr-FR" sz="2400" dirty="0"/>
              <a:t>75342 Paris CEDEX 07</a:t>
            </a:r>
          </a:p>
          <a:p>
            <a:endParaRPr lang="fr-FR" sz="2400" dirty="0"/>
          </a:p>
        </p:txBody>
      </p:sp>
    </p:spTree>
    <p:extLst>
      <p:ext uri="{BB962C8B-B14F-4D97-AF65-F5344CB8AC3E}">
        <p14:creationId xmlns:p14="http://schemas.microsoft.com/office/powerpoint/2010/main" val="1611915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Discriminations</a:t>
            </a:r>
            <a:br>
              <a:rPr lang="fr-CA" sz="2800" dirty="0"/>
            </a:br>
            <a:endParaRPr lang="fr-CA" sz="2800" dirty="0"/>
          </a:p>
        </p:txBody>
      </p:sp>
      <p:sp>
        <p:nvSpPr>
          <p:cNvPr id="3" name="Segnaposto contenuto 2"/>
          <p:cNvSpPr>
            <a:spLocks noGrp="1"/>
          </p:cNvSpPr>
          <p:nvPr>
            <p:ph idx="1"/>
          </p:nvPr>
        </p:nvSpPr>
        <p:spPr/>
        <p:txBody>
          <a:bodyPr>
            <a:normAutofit/>
          </a:bodyPr>
          <a:lstStyle/>
          <a:p>
            <a:r>
              <a:rPr lang="fr-CA" sz="2400" dirty="0"/>
              <a:t>Définitions</a:t>
            </a:r>
          </a:p>
          <a:p>
            <a:r>
              <a:rPr lang="fr-CA" sz="2400" dirty="0"/>
              <a:t>La plateforme anti-discriminations et </a:t>
            </a:r>
            <a:r>
              <a:rPr lang="fr-CA" sz="2400" dirty="0" err="1"/>
              <a:t>défenseur.e</a:t>
            </a:r>
            <a:r>
              <a:rPr lang="fr-CA" sz="2400" dirty="0"/>
              <a:t> de droits </a:t>
            </a:r>
          </a:p>
          <a:p>
            <a:r>
              <a:rPr lang="fr-CA" sz="2400" dirty="0"/>
              <a:t>Loi contre les discriminations et les critères (</a:t>
            </a:r>
            <a:r>
              <a:rPr lang="fr-FR" sz="2400" dirty="0"/>
              <a:t>25)</a:t>
            </a:r>
          </a:p>
          <a:p>
            <a:pPr algn="just"/>
            <a:r>
              <a:rPr lang="fr-FR" sz="2400" dirty="0"/>
              <a:t>Consultation citoyenne sur les discriminations en 2021</a:t>
            </a:r>
            <a:endParaRPr lang="it-IT" sz="2400" dirty="0"/>
          </a:p>
          <a:p>
            <a:pPr marL="0" indent="0">
              <a:buNone/>
            </a:pPr>
            <a:endParaRPr lang="it-IT" sz="2400" dirty="0"/>
          </a:p>
          <a:p>
            <a:r>
              <a:rPr lang="fr-FR" sz="2400" dirty="0"/>
              <a:t>Et observations hebdomadaires sur les discriminations</a:t>
            </a:r>
          </a:p>
        </p:txBody>
      </p:sp>
    </p:spTree>
    <p:extLst>
      <p:ext uri="{BB962C8B-B14F-4D97-AF65-F5344CB8AC3E}">
        <p14:creationId xmlns:p14="http://schemas.microsoft.com/office/powerpoint/2010/main" val="2876719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Le 3928 </a:t>
            </a:r>
            <a:endParaRPr lang="it-IT" sz="2800" dirty="0"/>
          </a:p>
        </p:txBody>
      </p:sp>
      <p:sp>
        <p:nvSpPr>
          <p:cNvPr id="3" name="Segnaposto contenuto 2"/>
          <p:cNvSpPr>
            <a:spLocks noGrp="1"/>
          </p:cNvSpPr>
          <p:nvPr>
            <p:ph idx="1"/>
          </p:nvPr>
        </p:nvSpPr>
        <p:spPr/>
        <p:txBody>
          <a:bodyPr>
            <a:normAutofit/>
          </a:bodyPr>
          <a:lstStyle/>
          <a:p>
            <a:r>
              <a:rPr lang="fr-FR" sz="2400" b="1" dirty="0"/>
              <a:t>114 898 </a:t>
            </a:r>
            <a:r>
              <a:rPr lang="fr-FR" sz="2400" dirty="0"/>
              <a:t>dossiers reçus </a:t>
            </a:r>
          </a:p>
          <a:p>
            <a:r>
              <a:rPr lang="fr-FR" sz="2400" b="1" dirty="0"/>
              <a:t>84 599 </a:t>
            </a:r>
            <a:r>
              <a:rPr lang="fr-FR" sz="2400" dirty="0"/>
              <a:t>appels reçus </a:t>
            </a:r>
          </a:p>
          <a:p>
            <a:r>
              <a:rPr lang="fr-FR" sz="2400" b="1" dirty="0"/>
              <a:t>550</a:t>
            </a:r>
            <a:r>
              <a:rPr lang="fr-FR" sz="2400" dirty="0"/>
              <a:t> Délégués </a:t>
            </a:r>
          </a:p>
          <a:p>
            <a:r>
              <a:rPr lang="fr-FR" sz="2400" b="1" dirty="0"/>
              <a:t>871 </a:t>
            </a:r>
            <a:r>
              <a:rPr lang="fr-FR" sz="2400" dirty="0"/>
              <a:t>Points d’accueil </a:t>
            </a:r>
          </a:p>
          <a:p>
            <a:r>
              <a:rPr lang="fr-FR" sz="2400" dirty="0"/>
              <a:t>Consulté le 21 février 2023</a:t>
            </a:r>
          </a:p>
          <a:p>
            <a:endParaRPr lang="it-IT" sz="2400" dirty="0"/>
          </a:p>
        </p:txBody>
      </p:sp>
    </p:spTree>
    <p:extLst>
      <p:ext uri="{BB962C8B-B14F-4D97-AF65-F5344CB8AC3E}">
        <p14:creationId xmlns:p14="http://schemas.microsoft.com/office/powerpoint/2010/main" val="317379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Loi contre les discriminations</a:t>
            </a:r>
            <a:endParaRPr lang="it-IT" sz="2800" dirty="0"/>
          </a:p>
        </p:txBody>
      </p:sp>
      <p:sp>
        <p:nvSpPr>
          <p:cNvPr id="3" name="Segnaposto contenuto 2"/>
          <p:cNvSpPr>
            <a:spLocks noGrp="1"/>
          </p:cNvSpPr>
          <p:nvPr>
            <p:ph idx="1"/>
          </p:nvPr>
        </p:nvSpPr>
        <p:spPr/>
        <p:txBody>
          <a:bodyPr>
            <a:normAutofit/>
          </a:bodyPr>
          <a:lstStyle/>
          <a:p>
            <a:pPr algn="just"/>
            <a:r>
              <a:rPr lang="fr-FR" sz="2400" b="1" dirty="0"/>
              <a:t>LOI n° 2008-496 du 27 mai 2008 </a:t>
            </a:r>
            <a:r>
              <a:rPr lang="fr-FR" sz="2400" dirty="0"/>
              <a:t>portant diverses dispositions d'adaptation au droit communautaire dans le domaine de la lutte contre les discriminations</a:t>
            </a:r>
          </a:p>
          <a:p>
            <a:r>
              <a:rPr lang="fr-FR" sz="2400" dirty="0"/>
              <a:t>Version en vigueur au 21 février 2023</a:t>
            </a:r>
          </a:p>
          <a:p>
            <a:endParaRPr lang="fr-FR" sz="2400" dirty="0"/>
          </a:p>
          <a:p>
            <a:r>
              <a:rPr lang="fr-FR" sz="2400" dirty="0"/>
              <a:t>25 critères de discrimination</a:t>
            </a:r>
          </a:p>
          <a:p>
            <a:endParaRPr lang="it-IT" sz="2400" dirty="0"/>
          </a:p>
        </p:txBody>
      </p:sp>
    </p:spTree>
    <p:extLst>
      <p:ext uri="{BB962C8B-B14F-4D97-AF65-F5344CB8AC3E}">
        <p14:creationId xmlns:p14="http://schemas.microsoft.com/office/powerpoint/2010/main" val="4132549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25 critères de discrimination</a:t>
            </a:r>
            <a:br>
              <a:rPr lang="fr-FR" sz="2800" dirty="0"/>
            </a:br>
            <a:endParaRPr lang="it-IT" sz="2800" dirty="0"/>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72002" y="1600202"/>
            <a:ext cx="2399998" cy="4525963"/>
          </a:xfrm>
        </p:spPr>
      </p:pic>
    </p:spTree>
    <p:extLst>
      <p:ext uri="{BB962C8B-B14F-4D97-AF65-F5344CB8AC3E}">
        <p14:creationId xmlns:p14="http://schemas.microsoft.com/office/powerpoint/2010/main" val="4288734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fr-CA" sz="2800" dirty="0"/>
              <a:t>25 critères</a:t>
            </a:r>
          </a:p>
        </p:txBody>
      </p:sp>
      <p:sp>
        <p:nvSpPr>
          <p:cNvPr id="3" name="Segnaposto contenuto 2"/>
          <p:cNvSpPr>
            <a:spLocks noGrp="1"/>
          </p:cNvSpPr>
          <p:nvPr>
            <p:ph sz="half" idx="1"/>
          </p:nvPr>
        </p:nvSpPr>
        <p:spPr/>
        <p:txBody>
          <a:bodyPr>
            <a:normAutofit fontScale="70000" lnSpcReduction="20000"/>
          </a:bodyPr>
          <a:lstStyle/>
          <a:p>
            <a:r>
              <a:rPr lang="fr-FR" dirty="0"/>
              <a:t>L’apparence physique</a:t>
            </a:r>
          </a:p>
          <a:p>
            <a:r>
              <a:rPr lang="fr-FR" dirty="0"/>
              <a:t>L’âge</a:t>
            </a:r>
          </a:p>
          <a:p>
            <a:r>
              <a:rPr lang="fr-FR" dirty="0"/>
              <a:t>L’état de santé</a:t>
            </a:r>
          </a:p>
          <a:p>
            <a:r>
              <a:rPr lang="fr-FR" dirty="0"/>
              <a:t>L’appartenance ou non à une prétendue race</a:t>
            </a:r>
          </a:p>
          <a:p>
            <a:r>
              <a:rPr lang="fr-FR" dirty="0"/>
              <a:t>L’appartenance ou non à une nation</a:t>
            </a:r>
          </a:p>
          <a:p>
            <a:r>
              <a:rPr lang="fr-FR" dirty="0"/>
              <a:t>Le sexe</a:t>
            </a:r>
          </a:p>
          <a:p>
            <a:r>
              <a:rPr lang="fr-FR" dirty="0"/>
              <a:t>L’identité de genre</a:t>
            </a:r>
          </a:p>
          <a:p>
            <a:r>
              <a:rPr lang="fr-FR" dirty="0"/>
              <a:t>L’orientation sexuelle</a:t>
            </a:r>
          </a:p>
          <a:p>
            <a:r>
              <a:rPr lang="fr-FR" dirty="0"/>
              <a:t>La grossesse</a:t>
            </a:r>
          </a:p>
          <a:p>
            <a:r>
              <a:rPr lang="fr-FR" dirty="0"/>
              <a:t>Le handicap</a:t>
            </a:r>
          </a:p>
          <a:p>
            <a:r>
              <a:rPr lang="fr-FR" dirty="0"/>
              <a:t>L’origine</a:t>
            </a:r>
          </a:p>
          <a:p>
            <a:r>
              <a:rPr lang="fr-FR" dirty="0"/>
              <a:t>La religion</a:t>
            </a:r>
          </a:p>
          <a:p>
            <a:r>
              <a:rPr lang="fr-FR" dirty="0"/>
              <a:t>La domiciliation bancaire</a:t>
            </a:r>
          </a:p>
        </p:txBody>
      </p:sp>
      <p:sp>
        <p:nvSpPr>
          <p:cNvPr id="5" name="Segnaposto contenuto 4"/>
          <p:cNvSpPr>
            <a:spLocks noGrp="1"/>
          </p:cNvSpPr>
          <p:nvPr>
            <p:ph sz="half" idx="2"/>
          </p:nvPr>
        </p:nvSpPr>
        <p:spPr/>
        <p:txBody>
          <a:bodyPr>
            <a:normAutofit fontScale="70000" lnSpcReduction="20000"/>
          </a:bodyPr>
          <a:lstStyle/>
          <a:p>
            <a:r>
              <a:rPr lang="fr-FR" dirty="0"/>
              <a:t>Les opinions politiques</a:t>
            </a:r>
          </a:p>
          <a:p>
            <a:r>
              <a:rPr lang="fr-FR" dirty="0"/>
              <a:t>Les opinions philosophiques</a:t>
            </a:r>
          </a:p>
          <a:p>
            <a:r>
              <a:rPr lang="fr-FR" dirty="0"/>
              <a:t>La situation de famille</a:t>
            </a:r>
          </a:p>
          <a:p>
            <a:r>
              <a:rPr lang="fr-FR" dirty="0"/>
              <a:t>Les caractéristiques génétiques</a:t>
            </a:r>
          </a:p>
          <a:p>
            <a:r>
              <a:rPr lang="fr-FR" dirty="0"/>
              <a:t>Les mœurs</a:t>
            </a:r>
          </a:p>
          <a:p>
            <a:r>
              <a:rPr lang="fr-FR" dirty="0"/>
              <a:t>Le patronyme</a:t>
            </a:r>
          </a:p>
          <a:p>
            <a:r>
              <a:rPr lang="fr-FR" dirty="0"/>
              <a:t>Les activités syndicales</a:t>
            </a:r>
          </a:p>
          <a:p>
            <a:r>
              <a:rPr lang="fr-FR" dirty="0"/>
              <a:t>Le lieu de résidence</a:t>
            </a:r>
          </a:p>
          <a:p>
            <a:r>
              <a:rPr lang="fr-FR" dirty="0"/>
              <a:t>L’appartenance ou non à une ethnie</a:t>
            </a:r>
          </a:p>
          <a:p>
            <a:r>
              <a:rPr lang="fr-FR" dirty="0"/>
              <a:t>La perte d’autonomie</a:t>
            </a:r>
          </a:p>
          <a:p>
            <a:r>
              <a:rPr lang="fr-FR" dirty="0"/>
              <a:t>La capacité à s’exprimer dans une langue étrangère</a:t>
            </a:r>
          </a:p>
          <a:p>
            <a:r>
              <a:rPr lang="fr-FR" dirty="0"/>
              <a:t>La vulnérabilité résultant de sa situation économique</a:t>
            </a:r>
          </a:p>
          <a:p>
            <a:endParaRPr lang="fr-CA" dirty="0"/>
          </a:p>
          <a:p>
            <a:endParaRPr lang="fr-CA" dirty="0"/>
          </a:p>
        </p:txBody>
      </p:sp>
    </p:spTree>
    <p:extLst>
      <p:ext uri="{BB962C8B-B14F-4D97-AF65-F5344CB8AC3E}">
        <p14:creationId xmlns:p14="http://schemas.microsoft.com/office/powerpoint/2010/main" val="3500073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Loi contre les discriminations</a:t>
            </a:r>
            <a:br>
              <a:rPr lang="fr-CA" sz="2800" dirty="0"/>
            </a:br>
            <a:r>
              <a:rPr lang="fr-CA" sz="2800" dirty="0"/>
              <a:t>Article 1</a:t>
            </a:r>
            <a:br>
              <a:rPr lang="fr-CA" sz="2800" dirty="0"/>
            </a:br>
            <a:r>
              <a:rPr lang="fr-CA" sz="2800" dirty="0"/>
              <a:t>Modifié par LOI n°2017-256 du 28 février 2017 - art. 70</a:t>
            </a:r>
          </a:p>
        </p:txBody>
      </p:sp>
      <p:sp>
        <p:nvSpPr>
          <p:cNvPr id="3" name="Segnaposto contenuto 2"/>
          <p:cNvSpPr>
            <a:spLocks noGrp="1"/>
          </p:cNvSpPr>
          <p:nvPr>
            <p:ph idx="1"/>
          </p:nvPr>
        </p:nvSpPr>
        <p:spPr/>
        <p:txBody>
          <a:bodyPr>
            <a:normAutofit fontScale="85000" lnSpcReduction="20000"/>
          </a:bodyPr>
          <a:lstStyle/>
          <a:p>
            <a:pPr algn="just"/>
            <a:r>
              <a:rPr lang="fr-FR" sz="2600" dirty="0"/>
              <a:t>Constitue une </a:t>
            </a:r>
            <a:r>
              <a:rPr lang="fr-FR" sz="2600" b="1" dirty="0"/>
              <a:t>discrimination directe </a:t>
            </a:r>
            <a:r>
              <a:rPr lang="fr-FR" sz="2600" dirty="0"/>
              <a:t>la situation dans laquelle, sur le fondement de son origine, de son sexe, de sa situation de famille, de sa grossesse, de son apparence physique, de la particulière vulnérabilité résultant de sa situation économique, apparente ou connue de son auteur, de son patronyme, de son lieu de résidence ou de sa domiciliation bancaire, de son état de santé, de sa perte d'autonomie, de son handicap, de ses caractéristiques génétiques, de ses mœurs, de son orientation sexuelle, de son identité de genre, de son âge, de ses opinions politiques, de ses activités syndicales, </a:t>
            </a:r>
            <a:r>
              <a:rPr lang="fr-FR" sz="2600" b="1" dirty="0"/>
              <a:t>de sa capacité à s'exprimer dans une langue autre que le français, </a:t>
            </a:r>
            <a:r>
              <a:rPr lang="fr-FR" sz="2600" dirty="0"/>
              <a:t>de son appartenance ou de sa non-appartenance, vraie ou supposée, à une ethnie, une nation, une prétendue race ou une religion déterminée, une personne est traitée de manière moins favorable qu'une autre ne l'est, ne l'a été ou ne l'aura été dans une situation comparable. </a:t>
            </a:r>
          </a:p>
          <a:p>
            <a:pPr algn="just"/>
            <a:r>
              <a:rPr lang="fr-FR" sz="2600" dirty="0" err="1"/>
              <a:t>https</a:t>
            </a:r>
            <a:r>
              <a:rPr lang="fr-FR" sz="2600" dirty="0"/>
              <a:t>://</a:t>
            </a:r>
            <a:r>
              <a:rPr lang="fr-FR" sz="2600" dirty="0" err="1"/>
              <a:t>www.legifrance.gouv.fr</a:t>
            </a:r>
            <a:r>
              <a:rPr lang="fr-FR" sz="2600" dirty="0"/>
              <a:t>/</a:t>
            </a:r>
            <a:r>
              <a:rPr lang="fr-FR" sz="2600" dirty="0" err="1"/>
              <a:t>loda</a:t>
            </a:r>
            <a:r>
              <a:rPr lang="fr-FR" sz="2600" dirty="0"/>
              <a:t>/id/JORFTEXT000018877783/</a:t>
            </a:r>
          </a:p>
          <a:p>
            <a:endParaRPr lang="fr-CA" sz="2400" dirty="0"/>
          </a:p>
        </p:txBody>
      </p:sp>
    </p:spTree>
    <p:extLst>
      <p:ext uri="{BB962C8B-B14F-4D97-AF65-F5344CB8AC3E}">
        <p14:creationId xmlns:p14="http://schemas.microsoft.com/office/powerpoint/2010/main" val="3163161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Loi contre les discriminations</a:t>
            </a:r>
          </a:p>
        </p:txBody>
      </p:sp>
      <p:sp>
        <p:nvSpPr>
          <p:cNvPr id="3" name="Segnaposto contenuto 2"/>
          <p:cNvSpPr>
            <a:spLocks noGrp="1"/>
          </p:cNvSpPr>
          <p:nvPr>
            <p:ph idx="1"/>
          </p:nvPr>
        </p:nvSpPr>
        <p:spPr/>
        <p:txBody>
          <a:bodyPr>
            <a:normAutofit/>
          </a:bodyPr>
          <a:lstStyle/>
          <a:p>
            <a:pPr algn="just"/>
            <a:r>
              <a:rPr lang="fr-FR" sz="2400" dirty="0"/>
              <a:t>Constitue une </a:t>
            </a:r>
            <a:r>
              <a:rPr lang="fr-FR" sz="2400" b="1" dirty="0"/>
              <a:t>discrimination indirecte </a:t>
            </a:r>
            <a:r>
              <a:rPr lang="fr-FR" sz="2400" dirty="0"/>
              <a:t>une disposition, un critère ou une </a:t>
            </a:r>
            <a:r>
              <a:rPr lang="fr-FR" sz="2400" b="1" dirty="0"/>
              <a:t>pratique neutre en apparence, </a:t>
            </a:r>
            <a:r>
              <a:rPr lang="fr-FR" sz="2400" dirty="0"/>
              <a:t>mais susceptible d'entraîner, pour l'un des motifs mentionnés au premier alinéa, un désavantage particulier pour des personnes par rapport à d'autres personnes, à moins que cette disposition, ce critère ou cette pratique ne soit objectivement justifié par un but légitime et que les moyens pour réaliser ce but ne soient nécessaires et appropriés. </a:t>
            </a:r>
          </a:p>
          <a:p>
            <a:pPr algn="just"/>
            <a:r>
              <a:rPr lang="fr-FR" sz="2400" dirty="0" err="1"/>
              <a:t>https</a:t>
            </a:r>
            <a:r>
              <a:rPr lang="fr-FR" sz="2400" dirty="0"/>
              <a:t>://</a:t>
            </a:r>
            <a:r>
              <a:rPr lang="fr-FR" sz="2400" dirty="0" err="1"/>
              <a:t>www.legifrance.gouv.fr</a:t>
            </a:r>
            <a:r>
              <a:rPr lang="fr-FR" sz="2400" dirty="0"/>
              <a:t>/</a:t>
            </a:r>
            <a:r>
              <a:rPr lang="fr-FR" sz="2400" dirty="0" err="1"/>
              <a:t>loda</a:t>
            </a:r>
            <a:r>
              <a:rPr lang="it-IT" sz="2400" dirty="0"/>
              <a:t>/id/JORFTEXT000018877783</a:t>
            </a:r>
          </a:p>
        </p:txBody>
      </p:sp>
    </p:spTree>
    <p:extLst>
      <p:ext uri="{BB962C8B-B14F-4D97-AF65-F5344CB8AC3E}">
        <p14:creationId xmlns:p14="http://schemas.microsoft.com/office/powerpoint/2010/main" val="3398978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indirecte</a:t>
            </a:r>
          </a:p>
        </p:txBody>
      </p:sp>
      <p:sp>
        <p:nvSpPr>
          <p:cNvPr id="3" name="Segnaposto contenuto 2"/>
          <p:cNvSpPr>
            <a:spLocks noGrp="1"/>
          </p:cNvSpPr>
          <p:nvPr>
            <p:ph idx="1"/>
          </p:nvPr>
        </p:nvSpPr>
        <p:spPr/>
        <p:txBody>
          <a:bodyPr>
            <a:normAutofit/>
          </a:bodyPr>
          <a:lstStyle/>
          <a:p>
            <a:pPr algn="just"/>
            <a:r>
              <a:rPr lang="fr-CA" sz="2400" dirty="0"/>
              <a:t>Autrement dit, si le </a:t>
            </a:r>
            <a:r>
              <a:rPr lang="fr-CA" sz="2400" b="1" dirty="0"/>
              <a:t>résultat</a:t>
            </a:r>
            <a:r>
              <a:rPr lang="fr-CA" sz="2400" dirty="0"/>
              <a:t> d’une disposition conduit à traiter défavorablement une personne ou un groupe de personnes pouvant se rattacher à un critère interdit (sexe, âge, orientation sexuelle…), on peut penser qu’il y a discrimination indirecte.</a:t>
            </a:r>
          </a:p>
          <a:p>
            <a:pPr algn="just"/>
            <a:r>
              <a:rPr lang="fr-CA" sz="2400" dirty="0"/>
              <a:t>Un exemple : ne pas permettre aux </a:t>
            </a:r>
            <a:r>
              <a:rPr lang="fr-CA" sz="2400" dirty="0" err="1"/>
              <a:t>salarié.e.s</a:t>
            </a:r>
            <a:r>
              <a:rPr lang="fr-CA" sz="2400" dirty="0"/>
              <a:t> à temps partiel de bénéficier d’une prime, alors que plus de 80% des </a:t>
            </a:r>
            <a:r>
              <a:rPr lang="fr-CA" sz="2400" dirty="0" err="1"/>
              <a:t>salarié.e.s</a:t>
            </a:r>
            <a:r>
              <a:rPr lang="fr-CA" sz="2400" dirty="0"/>
              <a:t> à temps partiel sont des femmes.</a:t>
            </a:r>
          </a:p>
          <a:p>
            <a:pPr algn="just"/>
            <a:endParaRPr lang="fr-CA" sz="2400" dirty="0"/>
          </a:p>
          <a:p>
            <a:pPr algn="just"/>
            <a:r>
              <a:rPr lang="fr-CA" sz="2400" dirty="0"/>
              <a:t>http://</a:t>
            </a:r>
            <a:r>
              <a:rPr lang="fr-CA" sz="2400" dirty="0" err="1"/>
              <a:t>www.egalite-professionnelle.cgt.fr</a:t>
            </a:r>
            <a:r>
              <a:rPr lang="fr-CA" sz="2400" dirty="0"/>
              <a:t>/</a:t>
            </a:r>
            <a:r>
              <a:rPr lang="fr-CA" sz="2400" dirty="0" err="1"/>
              <a:t>difference</a:t>
            </a:r>
            <a:r>
              <a:rPr lang="fr-CA" sz="2400" dirty="0"/>
              <a:t>-entre-discrimination-directe-indirecte/</a:t>
            </a:r>
          </a:p>
        </p:txBody>
      </p:sp>
    </p:spTree>
    <p:extLst>
      <p:ext uri="{BB962C8B-B14F-4D97-AF65-F5344CB8AC3E}">
        <p14:creationId xmlns:p14="http://schemas.microsoft.com/office/powerpoint/2010/main" val="3803630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Un autre exemple</a:t>
            </a:r>
          </a:p>
        </p:txBody>
      </p:sp>
      <p:sp>
        <p:nvSpPr>
          <p:cNvPr id="3" name="Segnaposto contenuto 2"/>
          <p:cNvSpPr>
            <a:spLocks noGrp="1"/>
          </p:cNvSpPr>
          <p:nvPr>
            <p:ph idx="1"/>
          </p:nvPr>
        </p:nvSpPr>
        <p:spPr/>
        <p:txBody>
          <a:bodyPr>
            <a:normAutofit fontScale="92500" lnSpcReduction="20000"/>
          </a:bodyPr>
          <a:lstStyle/>
          <a:p>
            <a:r>
              <a:rPr lang="fr-FR" sz="2400" dirty="0"/>
              <a:t>Le calendrier civique</a:t>
            </a:r>
          </a:p>
          <a:p>
            <a:pPr algn="just"/>
            <a:r>
              <a:rPr lang="fr-FR" sz="2400" dirty="0"/>
              <a:t>Le calendrier civique s’apparente à des normes de fonctionnement communes </a:t>
            </a:r>
            <a:r>
              <a:rPr lang="fr-FR" sz="2400" b="1" dirty="0"/>
              <a:t>d’apparence neutre </a:t>
            </a:r>
            <a:r>
              <a:rPr lang="fr-FR" sz="2400" dirty="0"/>
              <a:t>pouvant tout de même avoir un effet discriminatoire sur un individu ou sur certaines catégories d’individus. En effet, ce calendrier établit un certain nombre de jours fériés calqués sur le calendrier des fêtes catholiques (Noël, Vendredi saint et Pâques). Par conséquent, il aura potentiellement un effet préjudiciable sur les personnes appartenant à des groupes religieux minoritaires puisque l’observance de leurs propres fêtes religieuses n’y est pas prévue. L’accommodement, dans ce cas, pourra consister à autoriser certaines absences, à moins qu’elles n’imposent une contrainte excessive. À cet égard, plusieurs organisations ont mis en place pour l’ensemble de leurs employés une banque de congés flexibles afin de ne pas créer de sentiment d’iniquité. </a:t>
            </a:r>
          </a:p>
          <a:p>
            <a:endParaRPr lang="fr-CA" sz="2400" dirty="0"/>
          </a:p>
        </p:txBody>
      </p:sp>
    </p:spTree>
    <p:extLst>
      <p:ext uri="{BB962C8B-B14F-4D97-AF65-F5344CB8AC3E}">
        <p14:creationId xmlns:p14="http://schemas.microsoft.com/office/powerpoint/2010/main" val="20111567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Discriminations adoptées dans le Code pénal</a:t>
            </a:r>
            <a:br>
              <a:rPr lang="fr-CA" sz="2800" dirty="0"/>
            </a:br>
            <a:r>
              <a:rPr lang="fr-CA" sz="2800" dirty="0"/>
              <a:t>https://www.legifrance.gouv.fr/codes/id/LEGIARTI000018881602/2008-05-29</a:t>
            </a:r>
          </a:p>
        </p:txBody>
      </p:sp>
      <p:sp>
        <p:nvSpPr>
          <p:cNvPr id="3" name="Segnaposto contenuto 2"/>
          <p:cNvSpPr>
            <a:spLocks noGrp="1"/>
          </p:cNvSpPr>
          <p:nvPr>
            <p:ph idx="1"/>
          </p:nvPr>
        </p:nvSpPr>
        <p:spPr/>
        <p:txBody>
          <a:bodyPr>
            <a:normAutofit fontScale="70000" lnSpcReduction="20000"/>
          </a:bodyPr>
          <a:lstStyle/>
          <a:p>
            <a:r>
              <a:rPr lang="it-IT" sz="2400" b="1" dirty="0" err="1"/>
              <a:t>Section</a:t>
            </a:r>
            <a:r>
              <a:rPr lang="it-IT" sz="2400" b="1" dirty="0"/>
              <a:t> 1 : </a:t>
            </a:r>
            <a:r>
              <a:rPr lang="it-IT" sz="2400" b="1" dirty="0" err="1"/>
              <a:t>Des</a:t>
            </a:r>
            <a:r>
              <a:rPr lang="it-IT" sz="2400" b="1" dirty="0"/>
              <a:t> </a:t>
            </a:r>
            <a:r>
              <a:rPr lang="it-IT" sz="2400" b="1" dirty="0" err="1"/>
              <a:t>discriminations</a:t>
            </a:r>
            <a:r>
              <a:rPr lang="it-IT" sz="2400" b="1" dirty="0"/>
              <a:t> (</a:t>
            </a:r>
            <a:r>
              <a:rPr lang="it-IT" sz="2400" b="1" dirty="0" err="1"/>
              <a:t>Articles</a:t>
            </a:r>
            <a:r>
              <a:rPr lang="it-IT" sz="2400" b="1" dirty="0"/>
              <a:t> 225-1 à 225-4)</a:t>
            </a:r>
          </a:p>
          <a:p>
            <a:r>
              <a:rPr lang="it-IT" sz="2400" b="1" dirty="0">
                <a:hlinkClick r:id="rId2"/>
              </a:rPr>
              <a:t>Article 225-2</a:t>
            </a:r>
            <a:endParaRPr lang="it-IT" sz="2400" b="1" dirty="0"/>
          </a:p>
          <a:p>
            <a:r>
              <a:rPr lang="it-IT" sz="2400" dirty="0">
                <a:hlinkClick r:id="rId3"/>
              </a:rPr>
              <a:t>Modifié par Loi n°2004-204 du 9 mars 2004 - art. 41 () JORF 10 mars 2004</a:t>
            </a:r>
            <a:br>
              <a:rPr lang="it-IT" sz="2400" dirty="0">
                <a:hlinkClick r:id="rId3"/>
              </a:rPr>
            </a:br>
            <a:endParaRPr lang="it-IT" sz="2400" dirty="0"/>
          </a:p>
          <a:p>
            <a:pPr algn="just"/>
            <a:r>
              <a:rPr lang="fr-FR" dirty="0"/>
              <a:t>La discrimination définie à l'article 225-1, commise à l'égard d'une personne physique ou morale, est </a:t>
            </a:r>
            <a:r>
              <a:rPr lang="fr-FR" b="1" dirty="0"/>
              <a:t>punie de trois ans d'emprisonnement et de 45 000 Euros d'amende lorsqu'elle consiste :</a:t>
            </a:r>
          </a:p>
          <a:p>
            <a:pPr algn="just"/>
            <a:r>
              <a:rPr lang="fr-FR" dirty="0"/>
              <a:t>1° A refuser la fourniture d'un bien ou d'un service ;</a:t>
            </a:r>
          </a:p>
          <a:p>
            <a:pPr algn="just"/>
            <a:r>
              <a:rPr lang="fr-FR" dirty="0"/>
              <a:t>2° A entraver l'exercice normal d'une activité économique quelconque ;</a:t>
            </a:r>
          </a:p>
          <a:p>
            <a:pPr algn="just"/>
            <a:r>
              <a:rPr lang="fr-FR" dirty="0"/>
              <a:t>3° A refuser d'embaucher, à sanctionner ou à licencier une personne ;</a:t>
            </a:r>
          </a:p>
          <a:p>
            <a:pPr algn="just"/>
            <a:r>
              <a:rPr lang="fr-FR" dirty="0"/>
              <a:t>4° A subordonner la fourniture d'un bien ou d'un service à une condition fondée sur l'un des éléments visés à l'article 225-1 ;</a:t>
            </a:r>
          </a:p>
          <a:p>
            <a:pPr marL="0" indent="0" algn="just">
              <a:buNone/>
            </a:pPr>
            <a:endParaRPr lang="fr-CA" dirty="0"/>
          </a:p>
        </p:txBody>
      </p:sp>
    </p:spTree>
    <p:extLst>
      <p:ext uri="{BB962C8B-B14F-4D97-AF65-F5344CB8AC3E}">
        <p14:creationId xmlns:p14="http://schemas.microsoft.com/office/powerpoint/2010/main" val="11336106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Dans le Code pénal</a:t>
            </a:r>
          </a:p>
        </p:txBody>
      </p:sp>
      <p:sp>
        <p:nvSpPr>
          <p:cNvPr id="3" name="Segnaposto contenuto 2"/>
          <p:cNvSpPr>
            <a:spLocks noGrp="1"/>
          </p:cNvSpPr>
          <p:nvPr>
            <p:ph idx="1"/>
          </p:nvPr>
        </p:nvSpPr>
        <p:spPr/>
        <p:txBody>
          <a:bodyPr>
            <a:normAutofit fontScale="92500" lnSpcReduction="20000"/>
          </a:bodyPr>
          <a:lstStyle/>
          <a:p>
            <a:r>
              <a:rPr lang="it-IT" sz="2400" b="1" dirty="0" err="1"/>
              <a:t>Section</a:t>
            </a:r>
            <a:r>
              <a:rPr lang="it-IT" sz="2400" b="1" dirty="0"/>
              <a:t> 1 : </a:t>
            </a:r>
            <a:r>
              <a:rPr lang="it-IT" sz="2400" b="1" dirty="0" err="1"/>
              <a:t>Des</a:t>
            </a:r>
            <a:r>
              <a:rPr lang="it-IT" sz="2400" b="1" dirty="0"/>
              <a:t> </a:t>
            </a:r>
            <a:r>
              <a:rPr lang="it-IT" sz="2400" b="1" dirty="0" err="1"/>
              <a:t>discriminations</a:t>
            </a:r>
            <a:r>
              <a:rPr lang="it-IT" sz="2400" b="1" dirty="0"/>
              <a:t> (</a:t>
            </a:r>
            <a:r>
              <a:rPr lang="it-IT" sz="2400" b="1" dirty="0" err="1"/>
              <a:t>Articles</a:t>
            </a:r>
            <a:r>
              <a:rPr lang="it-IT" sz="2400" b="1" dirty="0"/>
              <a:t> 225-1 à 225-4)</a:t>
            </a:r>
          </a:p>
          <a:p>
            <a:r>
              <a:rPr lang="it-IT" sz="2400" b="1" dirty="0">
                <a:hlinkClick r:id="rId2"/>
              </a:rPr>
              <a:t>Article 225-2</a:t>
            </a:r>
            <a:r>
              <a:rPr lang="it-IT" sz="2400" b="1" dirty="0"/>
              <a:t> (suite)</a:t>
            </a:r>
          </a:p>
          <a:p>
            <a:r>
              <a:rPr lang="it-IT" sz="2400" dirty="0">
                <a:hlinkClick r:id="rId3"/>
              </a:rPr>
              <a:t/>
            </a:r>
            <a:br>
              <a:rPr lang="it-IT" sz="2400" dirty="0">
                <a:hlinkClick r:id="rId3"/>
              </a:rPr>
            </a:br>
            <a:endParaRPr lang="it-IT" sz="2400" dirty="0"/>
          </a:p>
          <a:p>
            <a:pPr algn="just"/>
            <a:r>
              <a:rPr lang="fr-FR" sz="2400" dirty="0"/>
              <a:t>5° A subordonner une offre d'emploi, une demande de stage ou une période de formation en entreprise à une condition fondée sur l'un des éléments visés à l'article 225-1 ;</a:t>
            </a:r>
          </a:p>
          <a:p>
            <a:pPr algn="just"/>
            <a:r>
              <a:rPr lang="fr-FR" sz="2400" dirty="0"/>
              <a:t>6° A refuser d'accepter une personne à l'un des stages visés par le 2° de l'article L. 412-8 du code de la sécurité sociale.</a:t>
            </a:r>
          </a:p>
          <a:p>
            <a:pPr algn="just"/>
            <a:r>
              <a:rPr lang="fr-FR" sz="2400" dirty="0"/>
              <a:t>Lorsque le refus discriminatoire prévu au 1° est commis dans un lieu accueillant du public ou aux fins d'en interdire l'accès, les peines sont portées à cinq ans d'emprisonnement et à 75 000 Euros d'amende.</a:t>
            </a:r>
          </a:p>
          <a:p>
            <a:pPr algn="just"/>
            <a:r>
              <a:rPr lang="fr-FR" sz="2400" dirty="0"/>
              <a:t>Implications dans le Code du travail</a:t>
            </a:r>
          </a:p>
          <a:p>
            <a:pPr algn="just"/>
            <a:endParaRPr lang="it-IT" sz="2400" dirty="0"/>
          </a:p>
          <a:p>
            <a:endParaRPr lang="it-IT" sz="2400" b="1" dirty="0"/>
          </a:p>
          <a:p>
            <a:endParaRPr lang="fr-CA" sz="2400" dirty="0"/>
          </a:p>
        </p:txBody>
      </p:sp>
    </p:spTree>
    <p:extLst>
      <p:ext uri="{BB962C8B-B14F-4D97-AF65-F5344CB8AC3E}">
        <p14:creationId xmlns:p14="http://schemas.microsoft.com/office/powerpoint/2010/main" val="4254432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Discriminations</a:t>
            </a:r>
            <a:br>
              <a:rPr lang="fr-CA" sz="2800" dirty="0"/>
            </a:br>
            <a:r>
              <a:rPr lang="fr-CA" sz="2800" dirty="0"/>
              <a:t>Pour vous ?</a:t>
            </a:r>
          </a:p>
        </p:txBody>
      </p:sp>
      <p:sp>
        <p:nvSpPr>
          <p:cNvPr id="3" name="Segnaposto contenuto 2"/>
          <p:cNvSpPr>
            <a:spLocks noGrp="1"/>
          </p:cNvSpPr>
          <p:nvPr>
            <p:ph idx="1"/>
          </p:nvPr>
        </p:nvSpPr>
        <p:spPr/>
        <p:txBody>
          <a:bodyPr>
            <a:normAutofit/>
          </a:bodyPr>
          <a:lstStyle/>
          <a:p>
            <a:r>
              <a:rPr lang="fr-CA" sz="2400" dirty="0"/>
              <a:t>Sur quels éléments :</a:t>
            </a:r>
          </a:p>
          <a:p>
            <a:r>
              <a:rPr lang="fr-CA" sz="2400" dirty="0"/>
              <a:t>Caractères physiques liés à l’ethnie, race</a:t>
            </a:r>
          </a:p>
          <a:p>
            <a:r>
              <a:rPr lang="fr-CA" sz="2400" dirty="0"/>
              <a:t>Orientation sexuelle, identité de genre</a:t>
            </a:r>
          </a:p>
          <a:p>
            <a:r>
              <a:rPr lang="fr-CA" sz="2400" dirty="0"/>
              <a:t>Croyances et religions</a:t>
            </a:r>
          </a:p>
          <a:p>
            <a:r>
              <a:rPr lang="fr-CA" sz="2400" dirty="0"/>
              <a:t>Opinions politiques</a:t>
            </a:r>
          </a:p>
          <a:p>
            <a:r>
              <a:rPr lang="fr-CA" sz="2400" dirty="0"/>
              <a:t>Par l’accent</a:t>
            </a:r>
          </a:p>
          <a:p>
            <a:r>
              <a:rPr lang="fr-CA" sz="2400" dirty="0"/>
              <a:t>Handicap</a:t>
            </a:r>
          </a:p>
          <a:p>
            <a:r>
              <a:rPr lang="fr-CA" sz="2400" dirty="0"/>
              <a:t>Aspects physiques ex: poids, cheveux roux</a:t>
            </a:r>
          </a:p>
          <a:p>
            <a:r>
              <a:rPr lang="fr-CA" sz="2400" dirty="0"/>
              <a:t>Provenance sociale</a:t>
            </a:r>
          </a:p>
          <a:p>
            <a:r>
              <a:rPr lang="fr-CA" sz="2400" dirty="0"/>
              <a:t>La différence de niveaux culturels</a:t>
            </a:r>
          </a:p>
          <a:p>
            <a:endParaRPr lang="fr-CA" sz="2400" dirty="0"/>
          </a:p>
        </p:txBody>
      </p:sp>
    </p:spTree>
    <p:extLst>
      <p:ext uri="{BB962C8B-B14F-4D97-AF65-F5344CB8AC3E}">
        <p14:creationId xmlns:p14="http://schemas.microsoft.com/office/powerpoint/2010/main" val="5903862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linguistique</a:t>
            </a:r>
            <a:br>
              <a:rPr lang="fr-CA" sz="2800" dirty="0"/>
            </a:br>
            <a:r>
              <a:rPr lang="fr-CA" sz="2800" dirty="0"/>
              <a:t>insérée en novembre </a:t>
            </a:r>
            <a:r>
              <a:rPr lang="fr-FR" sz="2800" dirty="0"/>
              <a:t>2016 (vu en 1 année)</a:t>
            </a:r>
            <a:endParaRPr lang="it-IT" sz="2800" dirty="0"/>
          </a:p>
        </p:txBody>
      </p:sp>
      <p:sp>
        <p:nvSpPr>
          <p:cNvPr id="3" name="Segnaposto contenuto 2"/>
          <p:cNvSpPr>
            <a:spLocks noGrp="1"/>
          </p:cNvSpPr>
          <p:nvPr>
            <p:ph idx="1"/>
          </p:nvPr>
        </p:nvSpPr>
        <p:spPr/>
        <p:txBody>
          <a:bodyPr>
            <a:normAutofit fontScale="92500" lnSpcReduction="10000"/>
          </a:bodyPr>
          <a:lstStyle/>
          <a:p>
            <a:pPr algn="just"/>
            <a:r>
              <a:rPr lang="fr-FR" sz="2400" dirty="0"/>
              <a:t>La loi de modernisation de la justice, actée en </a:t>
            </a:r>
            <a:r>
              <a:rPr lang="fr-FR" sz="2400" b="1" dirty="0"/>
              <a:t>novembre 2016 </a:t>
            </a:r>
            <a:r>
              <a:rPr lang="fr-FR" sz="2400" dirty="0"/>
              <a:t>parmi 115 articles, a opéré un changement sur l'article 225 du Code Pénal. Il est désormais interdit de discriminer un individu </a:t>
            </a:r>
            <a:r>
              <a:rPr lang="fr-FR" sz="2400" b="1" dirty="0"/>
              <a:t>sur la base de critères linguistiques</a:t>
            </a:r>
            <a:r>
              <a:rPr lang="fr-FR" sz="2400" dirty="0"/>
              <a:t>. Une première en France.</a:t>
            </a:r>
          </a:p>
          <a:p>
            <a:pPr algn="just"/>
            <a:r>
              <a:rPr lang="fr-FR" sz="2400" dirty="0"/>
              <a:t>Pour la première fois en France, il est en effet établi comme discriminatoire </a:t>
            </a:r>
            <a:r>
              <a:rPr lang="fr-FR" sz="2400" i="1" dirty="0"/>
              <a:t>« toute distinction opérée entre les personnes physiques </a:t>
            </a:r>
            <a:r>
              <a:rPr lang="fr-FR" sz="2400" dirty="0"/>
              <a:t>(…)</a:t>
            </a:r>
            <a:r>
              <a:rPr lang="fr-FR" sz="2400" i="1" dirty="0"/>
              <a:t> sur le fondement de leur capacité à s’exprimer dans </a:t>
            </a:r>
            <a:r>
              <a:rPr lang="fr-FR" sz="2400" b="1" i="1" dirty="0"/>
              <a:t>une langue autre que le français »</a:t>
            </a:r>
          </a:p>
          <a:p>
            <a:pPr algn="just"/>
            <a:r>
              <a:rPr lang="fr-FR" sz="2400" dirty="0"/>
              <a:t>La loi permet donc désormais de sanctionner pénalement une personne </a:t>
            </a:r>
            <a:r>
              <a:rPr lang="fr-FR" sz="2400" b="1" dirty="0"/>
              <a:t>qui refuserait par exemple de vendre un bien, ou interdirait l’entrée de son établissement à une personne incapable de s’exprimer en français</a:t>
            </a:r>
            <a:r>
              <a:rPr lang="fr-FR" sz="2400" dirty="0"/>
              <a:t>. Des exceptions sont toutefois prévues, notamment d’ordre professionnel. </a:t>
            </a:r>
            <a:endParaRPr lang="it-IT" sz="2400" dirty="0"/>
          </a:p>
        </p:txBody>
      </p:sp>
    </p:spTree>
    <p:extLst>
      <p:ext uri="{BB962C8B-B14F-4D97-AF65-F5344CB8AC3E}">
        <p14:creationId xmlns:p14="http://schemas.microsoft.com/office/powerpoint/2010/main" val="3900169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Discrimination linguistique</a:t>
            </a:r>
          </a:p>
        </p:txBody>
      </p:sp>
      <p:sp>
        <p:nvSpPr>
          <p:cNvPr id="3" name="Segnaposto contenuto 2"/>
          <p:cNvSpPr>
            <a:spLocks noGrp="1"/>
          </p:cNvSpPr>
          <p:nvPr>
            <p:ph idx="1"/>
          </p:nvPr>
        </p:nvSpPr>
        <p:spPr/>
        <p:txBody>
          <a:bodyPr>
            <a:normAutofit/>
          </a:bodyPr>
          <a:lstStyle/>
          <a:p>
            <a:pPr algn="just"/>
            <a:r>
              <a:rPr lang="fr-FR" sz="2400" i="1" dirty="0"/>
              <a:t>« C’est une discrète révolution »</a:t>
            </a:r>
            <a:r>
              <a:rPr lang="fr-FR" sz="2400" dirty="0"/>
              <a:t>, se réjouit le sociolinguiste Philippe Blanchet, auteur de </a:t>
            </a:r>
            <a:r>
              <a:rPr lang="fr-FR" sz="2400" i="1" dirty="0"/>
              <a:t>Discriminations : combattre la </a:t>
            </a:r>
            <a:r>
              <a:rPr lang="fr-FR" sz="2400" b="1" i="1" dirty="0" err="1"/>
              <a:t>glottophobie</a:t>
            </a:r>
            <a:r>
              <a:rPr lang="fr-FR" sz="2400" b="1" dirty="0"/>
              <a:t>. </a:t>
            </a:r>
            <a:r>
              <a:rPr lang="fr-FR" sz="2400" dirty="0"/>
              <a:t>En revanche, certains juristes semblent réservés sur le champ d’application de la loi, trop flou à leurs yeux. </a:t>
            </a:r>
            <a:endParaRPr lang="it-IT" sz="2400" dirty="0"/>
          </a:p>
        </p:txBody>
      </p:sp>
    </p:spTree>
    <p:extLst>
      <p:ext uri="{BB962C8B-B14F-4D97-AF65-F5344CB8AC3E}">
        <p14:creationId xmlns:p14="http://schemas.microsoft.com/office/powerpoint/2010/main" val="3717060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Code </a:t>
            </a:r>
            <a:r>
              <a:rPr lang="it-IT" sz="2800" dirty="0" err="1"/>
              <a:t>du</a:t>
            </a:r>
            <a:r>
              <a:rPr lang="it-IT" sz="2800" dirty="0"/>
              <a:t> </a:t>
            </a:r>
            <a:r>
              <a:rPr lang="it-IT" sz="2800" dirty="0" err="1"/>
              <a:t>travail</a:t>
            </a:r>
            <a:endParaRPr lang="fr-CA" sz="2800" dirty="0"/>
          </a:p>
        </p:txBody>
      </p:sp>
      <p:sp>
        <p:nvSpPr>
          <p:cNvPr id="3" name="Segnaposto contenuto 2"/>
          <p:cNvSpPr>
            <a:spLocks noGrp="1"/>
          </p:cNvSpPr>
          <p:nvPr>
            <p:ph idx="1"/>
          </p:nvPr>
        </p:nvSpPr>
        <p:spPr/>
        <p:txBody>
          <a:bodyPr>
            <a:normAutofit fontScale="77500" lnSpcReduction="20000"/>
          </a:bodyPr>
          <a:lstStyle/>
          <a:p>
            <a:r>
              <a:rPr lang="fr-CA" dirty="0"/>
              <a:t>Partie législative (Articles L1 à L8331-1)</a:t>
            </a:r>
          </a:p>
          <a:p>
            <a:r>
              <a:rPr lang="fr-CA" dirty="0"/>
              <a:t>Première partie : Les relations individuelles de travail (Articles L1111-1 à L1532-1)</a:t>
            </a:r>
          </a:p>
          <a:p>
            <a:r>
              <a:rPr lang="fr-CA" dirty="0"/>
              <a:t>Livre Ier : Dispositions préliminaires (Articles L1111-1 à L1155-2)</a:t>
            </a:r>
          </a:p>
          <a:p>
            <a:r>
              <a:rPr lang="fr-CA" dirty="0"/>
              <a:t>Titre III : Discriminations (Articles L1131-1 à L1134-10)</a:t>
            </a:r>
          </a:p>
          <a:p>
            <a:endParaRPr lang="fr-CA" dirty="0"/>
          </a:p>
          <a:p>
            <a:r>
              <a:rPr lang="fr-CA" dirty="0"/>
              <a:t>Chapitre II : Principe de non-discrimination. (Articles L1132-1 à L1132-4)</a:t>
            </a:r>
          </a:p>
          <a:p>
            <a:r>
              <a:rPr lang="fr-CA" dirty="0"/>
              <a:t>Version en vigueur depuis le 01 septembre 2022 Modifié par LOI n°2022-401 du 21 mars 2022 - art. 10</a:t>
            </a:r>
            <a:br>
              <a:rPr lang="fr-CA" dirty="0"/>
            </a:br>
            <a:endParaRPr lang="fr-CA" dirty="0"/>
          </a:p>
          <a:p>
            <a:endParaRPr lang="fr-CA" dirty="0"/>
          </a:p>
          <a:p>
            <a:endParaRPr lang="fr-CA" dirty="0"/>
          </a:p>
          <a:p>
            <a:endParaRPr lang="fr-CA" dirty="0"/>
          </a:p>
        </p:txBody>
      </p:sp>
    </p:spTree>
    <p:extLst>
      <p:ext uri="{BB962C8B-B14F-4D97-AF65-F5344CB8AC3E}">
        <p14:creationId xmlns:p14="http://schemas.microsoft.com/office/powerpoint/2010/main" val="37362082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Code </a:t>
            </a:r>
            <a:r>
              <a:rPr lang="it-IT" sz="2800" dirty="0" err="1"/>
              <a:t>du</a:t>
            </a:r>
            <a:r>
              <a:rPr lang="it-IT" sz="2800" dirty="0"/>
              <a:t> </a:t>
            </a:r>
            <a:r>
              <a:rPr lang="it-IT" sz="2800" dirty="0" err="1"/>
              <a:t>travail</a:t>
            </a:r>
            <a:endParaRPr lang="it-IT" sz="2800" dirty="0"/>
          </a:p>
        </p:txBody>
      </p:sp>
      <p:sp>
        <p:nvSpPr>
          <p:cNvPr id="3" name="Segnaposto contenuto 2"/>
          <p:cNvSpPr>
            <a:spLocks noGrp="1"/>
          </p:cNvSpPr>
          <p:nvPr>
            <p:ph idx="1"/>
          </p:nvPr>
        </p:nvSpPr>
        <p:spPr/>
        <p:txBody>
          <a:bodyPr>
            <a:normAutofit fontScale="40000" lnSpcReduction="20000"/>
          </a:bodyPr>
          <a:lstStyle/>
          <a:p>
            <a:endParaRPr lang="fr-FR" sz="2400" b="1" dirty="0"/>
          </a:p>
          <a:p>
            <a:pPr algn="just"/>
            <a:r>
              <a:rPr lang="fr-FR" sz="4200" dirty="0"/>
              <a:t>Aucune personne ne peut être écartée d'une procédure de recrutement ou de nomination ou de l'accès à </a:t>
            </a:r>
            <a:r>
              <a:rPr lang="fr-FR" sz="4200" dirty="0">
                <a:solidFill>
                  <a:srgbClr val="FF0000"/>
                </a:solidFill>
              </a:rPr>
              <a:t>un stage </a:t>
            </a:r>
            <a:r>
              <a:rPr lang="fr-FR" sz="4200" dirty="0"/>
              <a:t>ou à une </a:t>
            </a:r>
            <a:r>
              <a:rPr lang="fr-FR" sz="4200" dirty="0">
                <a:solidFill>
                  <a:srgbClr val="FF0000"/>
                </a:solidFill>
              </a:rPr>
              <a:t>période de formation </a:t>
            </a:r>
            <a:r>
              <a:rPr lang="fr-FR" sz="4200" dirty="0"/>
              <a:t>en entreprise, aucun salarié ne peut être sanctionné, licencié ou faire l'objet d'une mesure discriminatoire, directe ou </a:t>
            </a:r>
            <a:r>
              <a:rPr lang="fr-FR" sz="4200" dirty="0">
                <a:solidFill>
                  <a:srgbClr val="FF0000"/>
                </a:solidFill>
              </a:rPr>
              <a:t>indirecte, </a:t>
            </a:r>
            <a:r>
              <a:rPr lang="fr-FR" sz="4200" dirty="0"/>
              <a:t>telle que définie à </a:t>
            </a:r>
            <a:r>
              <a:rPr lang="fr-FR" sz="4200" dirty="0">
                <a:hlinkClick r:id="rId2"/>
              </a:rPr>
              <a:t>l'article 1er de la loi n° 2008-496 du 27 mai 2008 </a:t>
            </a:r>
            <a:r>
              <a:rPr lang="fr-FR" sz="4200" dirty="0"/>
              <a:t>portant diverses dispositions d'adaptation au droit communautaire dans le domaine de la lutte contre les discriminations, notamment en matière de</a:t>
            </a:r>
            <a:r>
              <a:rPr lang="fr-FR" sz="4200" dirty="0">
                <a:solidFill>
                  <a:srgbClr val="FF0000"/>
                </a:solidFill>
              </a:rPr>
              <a:t> rémunération</a:t>
            </a:r>
            <a:r>
              <a:rPr lang="fr-FR" sz="4200" dirty="0"/>
              <a:t>, au sens de l'article </a:t>
            </a:r>
            <a:r>
              <a:rPr lang="fr-FR" sz="4200" dirty="0">
                <a:hlinkClick r:id="rId3"/>
              </a:rPr>
              <a:t>L. 3221-3</a:t>
            </a:r>
            <a:r>
              <a:rPr lang="fr-FR" sz="4200" dirty="0"/>
              <a:t>, de mesures d'intéressement ou de distribution d'actions, de formation, de reclassement, d'affectation, de qualification, de classification, de promotion professionnelle, d'horaires de travail, d'évaluation de la performance, de mutation ou de renouvellement de contrat</a:t>
            </a:r>
            <a:r>
              <a:rPr lang="fr-FR" sz="3200" dirty="0"/>
              <a:t> </a:t>
            </a:r>
            <a:r>
              <a:rPr lang="fr-FR" sz="3500" dirty="0"/>
              <a:t>en raison de son origine, de son sexe, de ses mœurs, de son orientation sexuelle, de son identité de genre, de son âge, de sa situation de famille ou de sa grossesse, de ses caractéristiques génétiques, de la particulière vulnérabilité résultant de sa situation économique, apparente ou connue de son auteur, de son appartenance ou de sa non-appartenance, vraie ou supposée, à une ethnie, une nation ou une prétendue race, de ses opinions politiques, de ses activités syndicales ou mutualistes, de son exercice d'un mandat électif, de ses convictions religieuses, de son apparence physique, de son nom de famille, de son lieu de résidence ou de sa domiciliation bancaire, ou en raison de son état de santé, de sa perte d'autonomie ou de son handicap, de sa capacité à s'exprimer dans une langue autre que le français, de sa qualité de lanceur d'alerte, de facilitateur ou de personne en lien avec un lanceur d'alerte, au sens, respectivement, du I de l'article 6 et des 1° et 2° de l'article 6-1 de la loi n° 2016-1691 du 9 décembre 2016 relative à la transparence, à la lutte contre la corruption et à la modernisation de la vie économique.</a:t>
            </a:r>
          </a:p>
          <a:p>
            <a:endParaRPr lang="it-IT" sz="3500" dirty="0"/>
          </a:p>
        </p:txBody>
      </p:sp>
    </p:spTree>
    <p:extLst>
      <p:ext uri="{BB962C8B-B14F-4D97-AF65-F5344CB8AC3E}">
        <p14:creationId xmlns:p14="http://schemas.microsoft.com/office/powerpoint/2010/main" val="40578459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Consultation citoyenne sur les discriminations</a:t>
            </a:r>
            <a:br>
              <a:rPr lang="fr-FR" sz="2800" dirty="0"/>
            </a:br>
            <a:r>
              <a:rPr lang="fr-FR" sz="2800" dirty="0"/>
              <a:t> en 2021</a:t>
            </a:r>
          </a:p>
        </p:txBody>
      </p:sp>
      <p:sp>
        <p:nvSpPr>
          <p:cNvPr id="3" name="Segnaposto contenuto 2"/>
          <p:cNvSpPr>
            <a:spLocks noGrp="1"/>
          </p:cNvSpPr>
          <p:nvPr>
            <p:ph idx="1"/>
          </p:nvPr>
        </p:nvSpPr>
        <p:spPr/>
        <p:txBody>
          <a:bodyPr>
            <a:normAutofit lnSpcReduction="10000"/>
          </a:bodyPr>
          <a:lstStyle/>
          <a:p>
            <a:pPr algn="just"/>
            <a:r>
              <a:rPr lang="fr-CA" sz="2400" dirty="0"/>
              <a:t>Après le lancement le 12 février 2021 de la plateforme de lutte contre les discriminations que le Gouvernement a confiée au </a:t>
            </a:r>
            <a:r>
              <a:rPr lang="fr-CA" sz="2400" dirty="0">
                <a:solidFill>
                  <a:srgbClr val="FF0000"/>
                </a:solidFill>
              </a:rPr>
              <a:t>Défenseur des droits</a:t>
            </a:r>
            <a:r>
              <a:rPr lang="fr-CA" sz="2400" dirty="0"/>
              <a:t>, une consultation citoyenne inédite sur les discriminations a été lancée, et ce pour une période deux mois.</a:t>
            </a:r>
          </a:p>
          <a:p>
            <a:pPr algn="just"/>
            <a:r>
              <a:rPr lang="fr-CA" sz="2400" dirty="0"/>
              <a:t>Engagement pris par le Président de la République, Emmanuel </a:t>
            </a:r>
            <a:r>
              <a:rPr lang="fr-CA" sz="2400" dirty="0" err="1"/>
              <a:t>Macron</a:t>
            </a:r>
            <a:r>
              <a:rPr lang="fr-CA" sz="2400" dirty="0"/>
              <a:t>, le 4 décembre 2020, la consultation citoyenne sur les discriminations a été lancée le 8 avril 2021 et s’est achevée le 31 mai 2021. </a:t>
            </a:r>
            <a:r>
              <a:rPr lang="fr-CA" sz="2400" b="1" dirty="0"/>
              <a:t>En donnant la parole aux Français,</a:t>
            </a:r>
            <a:r>
              <a:rPr lang="fr-CA" sz="2400" dirty="0"/>
              <a:t> cette consultation a constitué un exercice </a:t>
            </a:r>
            <a:r>
              <a:rPr lang="fr-CA" sz="2400" b="1" dirty="0"/>
              <a:t>inédit </a:t>
            </a:r>
            <a:r>
              <a:rPr lang="fr-CA" sz="2400" dirty="0"/>
              <a:t>sur ce sujet.</a:t>
            </a:r>
            <a:endParaRPr lang="it-IT" sz="2400" b="1" dirty="0"/>
          </a:p>
          <a:p>
            <a:pPr algn="just"/>
            <a:r>
              <a:rPr lang="it-IT" sz="2400" dirty="0" err="1"/>
              <a:t>https</a:t>
            </a:r>
            <a:r>
              <a:rPr lang="it-IT" sz="2400" dirty="0"/>
              <a:t>://</a:t>
            </a:r>
            <a:r>
              <a:rPr lang="it-IT" sz="2400" b="1" dirty="0" err="1"/>
              <a:t>www.participation-citoyenne.gouv.fr</a:t>
            </a:r>
            <a:r>
              <a:rPr lang="it-IT" sz="2400" dirty="0"/>
              <a:t>/</a:t>
            </a:r>
            <a:r>
              <a:rPr lang="it-IT" sz="2400" dirty="0" err="1"/>
              <a:t>trouver</a:t>
            </a:r>
            <a:r>
              <a:rPr lang="it-IT" sz="2400" dirty="0"/>
              <a:t>-une-</a:t>
            </a:r>
            <a:r>
              <a:rPr lang="it-IT" sz="2400" dirty="0" err="1"/>
              <a:t>concertation</a:t>
            </a:r>
            <a:r>
              <a:rPr lang="it-IT" sz="2400" dirty="0"/>
              <a:t>/24_consultation-citoyenne-sur-les-discriminations</a:t>
            </a:r>
          </a:p>
          <a:p>
            <a:endParaRPr lang="fr-CA" sz="2400" dirty="0"/>
          </a:p>
        </p:txBody>
      </p:sp>
    </p:spTree>
    <p:extLst>
      <p:ext uri="{BB962C8B-B14F-4D97-AF65-F5344CB8AC3E}">
        <p14:creationId xmlns:p14="http://schemas.microsoft.com/office/powerpoint/2010/main" val="1342914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La participation citoyenne : pourquoi ?</a:t>
            </a:r>
            <a:br>
              <a:rPr lang="fr-FR" sz="2800" b="1" dirty="0"/>
            </a:br>
            <a:endParaRPr lang="fr-FR" sz="2800" dirty="0"/>
          </a:p>
        </p:txBody>
      </p:sp>
      <p:sp>
        <p:nvSpPr>
          <p:cNvPr id="3" name="Segnaposto contenuto 2"/>
          <p:cNvSpPr>
            <a:spLocks noGrp="1"/>
          </p:cNvSpPr>
          <p:nvPr>
            <p:ph idx="1"/>
          </p:nvPr>
        </p:nvSpPr>
        <p:spPr/>
        <p:txBody>
          <a:bodyPr>
            <a:normAutofit lnSpcReduction="10000"/>
          </a:bodyPr>
          <a:lstStyle/>
          <a:p>
            <a:pPr algn="just"/>
            <a:r>
              <a:rPr lang="fr-CA" sz="2400" dirty="0"/>
              <a:t>Elle apparaît comme une réponse à la défiance et au désintérêt grandissant, à l’égard des décideurs publics.</a:t>
            </a:r>
          </a:p>
          <a:p>
            <a:pPr algn="just"/>
            <a:r>
              <a:rPr lang="fr-CA" sz="2400" dirty="0"/>
              <a:t>En effet, elle s’appuie sur le principe suivant : renforcer la démocratie, en favorisant l’expression citoyenne. Il s’agit donc d’impliquer le citoyen – et non plus de faire pour lui – dans le processus de décision politique qui se joue à l’échelle locale, départementale, régionale ou encore nationale.</a:t>
            </a:r>
          </a:p>
          <a:p>
            <a:pPr algn="just"/>
            <a:endParaRPr lang="fr-CA" sz="2400" dirty="0"/>
          </a:p>
          <a:p>
            <a:pPr algn="just"/>
            <a:r>
              <a:rPr lang="fr-CA" sz="2400" dirty="0"/>
              <a:t>Démocratie participative </a:t>
            </a:r>
          </a:p>
          <a:p>
            <a:pPr algn="just"/>
            <a:r>
              <a:rPr lang="it-IT" sz="2400" dirty="0"/>
              <a:t>https://</a:t>
            </a:r>
            <a:r>
              <a:rPr lang="it-IT" sz="2400" b="1" dirty="0"/>
              <a:t>www.participation-citoyenne.gouv.fr</a:t>
            </a:r>
            <a:r>
              <a:rPr lang="it-IT" sz="2400" dirty="0"/>
              <a:t>/trouver-une-concertation/24_consultation-citoyenne-sur-les-discriminations</a:t>
            </a:r>
          </a:p>
          <a:p>
            <a:pPr algn="just"/>
            <a:endParaRPr lang="fr-CA" sz="2400" dirty="0"/>
          </a:p>
        </p:txBody>
      </p:sp>
    </p:spTree>
    <p:extLst>
      <p:ext uri="{BB962C8B-B14F-4D97-AF65-F5344CB8AC3E}">
        <p14:creationId xmlns:p14="http://schemas.microsoft.com/office/powerpoint/2010/main" val="4068052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Consultation citoyenne sur les discriminations</a:t>
            </a:r>
            <a:br>
              <a:rPr lang="fr-FR" sz="2800" b="1" dirty="0"/>
            </a:br>
            <a:r>
              <a:rPr lang="fr-FR" sz="2800" b="1" dirty="0"/>
              <a:t> en 2021</a:t>
            </a:r>
            <a:endParaRPr lang="fr-FR" sz="2800" dirty="0"/>
          </a:p>
        </p:txBody>
      </p:sp>
      <p:sp>
        <p:nvSpPr>
          <p:cNvPr id="3" name="Segnaposto contenuto 2"/>
          <p:cNvSpPr>
            <a:spLocks noGrp="1"/>
          </p:cNvSpPr>
          <p:nvPr>
            <p:ph idx="1"/>
          </p:nvPr>
        </p:nvSpPr>
        <p:spPr/>
        <p:txBody>
          <a:bodyPr>
            <a:normAutofit fontScale="77500" lnSpcReduction="20000"/>
          </a:bodyPr>
          <a:lstStyle/>
          <a:p>
            <a:r>
              <a:rPr lang="fr-FR" sz="2400" b="1" dirty="0"/>
              <a:t>Modalités et calendrier de la concertation</a:t>
            </a:r>
          </a:p>
          <a:p>
            <a:r>
              <a:rPr lang="fr-FR" sz="2400" dirty="0"/>
              <a:t>8 avril - 31 mai 2021 </a:t>
            </a:r>
          </a:p>
          <a:p>
            <a:r>
              <a:rPr lang="fr-FR" sz="2400" dirty="0"/>
              <a:t>Consultation en ligne</a:t>
            </a:r>
          </a:p>
          <a:p>
            <a:r>
              <a:rPr lang="fr-FR" sz="2400" dirty="0"/>
              <a:t>19 mai 2021</a:t>
            </a:r>
          </a:p>
          <a:p>
            <a:r>
              <a:rPr lang="fr-FR" sz="2400" dirty="0"/>
              <a:t>Atelier participatif sur les discriminations à l'égard des publics LGBT</a:t>
            </a:r>
          </a:p>
          <a:p>
            <a:r>
              <a:rPr lang="fr-FR" sz="2400" dirty="0"/>
              <a:t>27 mai 2021</a:t>
            </a:r>
          </a:p>
          <a:p>
            <a:r>
              <a:rPr lang="fr-FR" sz="2400" dirty="0"/>
              <a:t>Atelier participatif sur les droits des femmes</a:t>
            </a:r>
          </a:p>
          <a:p>
            <a:r>
              <a:rPr lang="fr-FR" sz="2400" dirty="0"/>
              <a:t>30 juin 2021</a:t>
            </a:r>
          </a:p>
          <a:p>
            <a:r>
              <a:rPr lang="fr-FR" sz="2400" dirty="0"/>
              <a:t>Restitution de la consultation</a:t>
            </a:r>
          </a:p>
          <a:p>
            <a:r>
              <a:rPr lang="fr-FR" sz="2400" b="1" dirty="0"/>
              <a:t>Participants</a:t>
            </a:r>
          </a:p>
          <a:p>
            <a:r>
              <a:rPr lang="fr-FR" sz="2400" dirty="0"/>
              <a:t>134732 visiteurs ;</a:t>
            </a:r>
          </a:p>
          <a:p>
            <a:r>
              <a:rPr lang="fr-FR" sz="2400" dirty="0"/>
              <a:t>5143 contributions des internautes ;</a:t>
            </a:r>
          </a:p>
          <a:p>
            <a:pPr algn="just"/>
            <a:r>
              <a:rPr lang="fr-FR" sz="2400" dirty="0"/>
              <a:t>45 100 votes sur </a:t>
            </a:r>
            <a:r>
              <a:rPr lang="fr-FR" sz="2400" b="1" dirty="0"/>
              <a:t>l’ensemble des dispositifs existants, idées nouvelles et contributions des internautes ;</a:t>
            </a:r>
          </a:p>
          <a:p>
            <a:r>
              <a:rPr lang="fr-FR" sz="2400" dirty="0"/>
              <a:t>37 ateliers participatifs.</a:t>
            </a:r>
          </a:p>
          <a:p>
            <a:endParaRPr lang="fr-CA" sz="2400" dirty="0"/>
          </a:p>
        </p:txBody>
      </p:sp>
    </p:spTree>
    <p:extLst>
      <p:ext uri="{BB962C8B-B14F-4D97-AF65-F5344CB8AC3E}">
        <p14:creationId xmlns:p14="http://schemas.microsoft.com/office/powerpoint/2010/main" val="16885516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Consultation citoyenne sur les discriminations</a:t>
            </a:r>
            <a:br>
              <a:rPr lang="fr-FR" sz="2800" b="1" dirty="0"/>
            </a:br>
            <a:r>
              <a:rPr lang="fr-FR" sz="2800" b="1" dirty="0"/>
              <a:t> en 2021</a:t>
            </a:r>
            <a:endParaRPr lang="fr-FR" sz="2800" dirty="0"/>
          </a:p>
        </p:txBody>
      </p:sp>
      <p:sp>
        <p:nvSpPr>
          <p:cNvPr id="3" name="Segnaposto contenuto 2"/>
          <p:cNvSpPr>
            <a:spLocks noGrp="1"/>
          </p:cNvSpPr>
          <p:nvPr>
            <p:ph idx="1"/>
          </p:nvPr>
        </p:nvSpPr>
        <p:spPr/>
        <p:txBody>
          <a:bodyPr>
            <a:normAutofit/>
          </a:bodyPr>
          <a:lstStyle/>
          <a:p>
            <a:r>
              <a:rPr lang="fr-FR" sz="2400" b="1" dirty="0"/>
              <a:t>Répartition des contributions par espaces thématiques</a:t>
            </a:r>
          </a:p>
          <a:p>
            <a:r>
              <a:rPr lang="fr-FR" sz="2400" dirty="0">
                <a:solidFill>
                  <a:srgbClr val="FF0000"/>
                </a:solidFill>
              </a:rPr>
              <a:t>Emploi</a:t>
            </a:r>
            <a:r>
              <a:rPr lang="fr-FR" sz="2400" dirty="0"/>
              <a:t> : 31,4% de l’ensemble des contributions</a:t>
            </a:r>
          </a:p>
          <a:p>
            <a:r>
              <a:rPr lang="fr-FR" sz="2400" dirty="0"/>
              <a:t>Sécurité : 18,1%</a:t>
            </a:r>
          </a:p>
          <a:p>
            <a:r>
              <a:rPr lang="fr-FR" sz="2400" dirty="0"/>
              <a:t>Accès aux services : 13,2%</a:t>
            </a:r>
          </a:p>
          <a:p>
            <a:r>
              <a:rPr lang="fr-FR" sz="2400" dirty="0"/>
              <a:t>Accès aux soins : 11%</a:t>
            </a:r>
          </a:p>
          <a:p>
            <a:r>
              <a:rPr lang="fr-FR" sz="2400" dirty="0"/>
              <a:t>Accès aux loisirs : 10,7%</a:t>
            </a:r>
          </a:p>
          <a:p>
            <a:r>
              <a:rPr lang="fr-FR" sz="2400" dirty="0"/>
              <a:t>Logement : 7,3%</a:t>
            </a:r>
          </a:p>
          <a:p>
            <a:r>
              <a:rPr lang="fr-FR" sz="2400" dirty="0"/>
              <a:t>Transports : 5,4%</a:t>
            </a:r>
          </a:p>
          <a:p>
            <a:r>
              <a:rPr lang="fr-FR" sz="2400" dirty="0"/>
              <a:t>Assurances, banques, mutuelles : 2,9%</a:t>
            </a:r>
          </a:p>
          <a:p>
            <a:endParaRPr lang="fr-CA" sz="2400" dirty="0"/>
          </a:p>
        </p:txBody>
      </p:sp>
    </p:spTree>
    <p:extLst>
      <p:ext uri="{BB962C8B-B14F-4D97-AF65-F5344CB8AC3E}">
        <p14:creationId xmlns:p14="http://schemas.microsoft.com/office/powerpoint/2010/main" val="40141352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DISPOSITIFS EXISTANTS </a:t>
            </a:r>
            <a:br>
              <a:rPr lang="fr-FR" sz="2800" dirty="0"/>
            </a:br>
            <a:r>
              <a:rPr lang="fr-FR" sz="2800" dirty="0"/>
              <a:t>emploi </a:t>
            </a:r>
            <a:br>
              <a:rPr lang="fr-FR" sz="2800" dirty="0"/>
            </a:br>
            <a:endParaRPr lang="it-IT" sz="2800" dirty="0"/>
          </a:p>
        </p:txBody>
      </p:sp>
      <p:sp>
        <p:nvSpPr>
          <p:cNvPr id="3" name="Segnaposto contenuto 2"/>
          <p:cNvSpPr>
            <a:spLocks noGrp="1"/>
          </p:cNvSpPr>
          <p:nvPr>
            <p:ph idx="1"/>
          </p:nvPr>
        </p:nvSpPr>
        <p:spPr/>
        <p:txBody>
          <a:bodyPr>
            <a:normAutofit fontScale="92500" lnSpcReduction="20000"/>
          </a:bodyPr>
          <a:lstStyle/>
          <a:p>
            <a:r>
              <a:rPr lang="fr-FR" sz="2000" b="1" dirty="0"/>
              <a:t>Les plus votées, toutes propositions confondues </a:t>
            </a:r>
          </a:p>
          <a:p>
            <a:r>
              <a:rPr lang="fr-FR" sz="2000" dirty="0"/>
              <a:t>Transparence et obligation de résultat </a:t>
            </a:r>
            <a:r>
              <a:rPr lang="fr-FR" sz="2000" b="1" dirty="0"/>
              <a:t>en matière d’égalité de rémunération entre les femmes e</a:t>
            </a:r>
            <a:r>
              <a:rPr lang="fr-FR" sz="2000" dirty="0"/>
              <a:t>t les hommes avec l’Index égalité professionnelle : 500 votes </a:t>
            </a:r>
          </a:p>
          <a:p>
            <a:r>
              <a:rPr lang="fr-FR" sz="2000" dirty="0"/>
              <a:t>Campagnes de </a:t>
            </a:r>
            <a:r>
              <a:rPr lang="fr-FR" sz="2000" dirty="0" err="1"/>
              <a:t>testing</a:t>
            </a:r>
            <a:r>
              <a:rPr lang="fr-FR" sz="2000" dirty="0"/>
              <a:t> dans les grandes entreprises sur différents critères de discrimination : 447 votes </a:t>
            </a:r>
          </a:p>
          <a:p>
            <a:r>
              <a:rPr lang="fr-FR" sz="2000" dirty="0"/>
              <a:t>Accès à l’emploi public et privé des personnes </a:t>
            </a:r>
            <a:r>
              <a:rPr lang="fr-FR" sz="2000" b="1" dirty="0"/>
              <a:t>issues de milieux sociaux ou de territoires défavorisés </a:t>
            </a:r>
            <a:r>
              <a:rPr lang="fr-FR" sz="2000" dirty="0"/>
              <a:t>: 436 votes </a:t>
            </a:r>
          </a:p>
          <a:p>
            <a:r>
              <a:rPr lang="fr-FR" sz="2000" b="1" dirty="0"/>
              <a:t>Les plus soutenues, toutes propositions confondues </a:t>
            </a:r>
          </a:p>
          <a:p>
            <a:r>
              <a:rPr lang="fr-FR" sz="2000" dirty="0"/>
              <a:t>Développement du </a:t>
            </a:r>
            <a:r>
              <a:rPr lang="fr-FR" sz="2000" b="1" dirty="0"/>
              <a:t>recrutement des personnes en situation de handicap </a:t>
            </a:r>
            <a:r>
              <a:rPr lang="fr-FR" sz="2000" dirty="0"/>
              <a:t>: 216 votes pour </a:t>
            </a:r>
          </a:p>
          <a:p>
            <a:r>
              <a:rPr lang="fr-FR" sz="2000" dirty="0"/>
              <a:t>Transparence et obligation de résultat en matière d’égalité de rémunération entre les femmes et les hommes avec l’Index égalité professionnelle : 210 votes</a:t>
            </a:r>
          </a:p>
          <a:p>
            <a:r>
              <a:rPr lang="fr-FR" sz="2000" dirty="0"/>
              <a:t>Campagnes de </a:t>
            </a:r>
            <a:r>
              <a:rPr lang="fr-FR" sz="2000" dirty="0" err="1"/>
              <a:t>testing</a:t>
            </a:r>
            <a:r>
              <a:rPr lang="fr-FR" sz="2000" dirty="0"/>
              <a:t> dans les grandes entreprises sur différents critères de discrimination : 146 votes</a:t>
            </a:r>
          </a:p>
          <a:p>
            <a:r>
              <a:rPr lang="fr-FR" sz="2000" dirty="0"/>
              <a:t>Rapport final, p. 11 </a:t>
            </a:r>
          </a:p>
        </p:txBody>
      </p:sp>
    </p:spTree>
    <p:extLst>
      <p:ext uri="{BB962C8B-B14F-4D97-AF65-F5344CB8AC3E}">
        <p14:creationId xmlns:p14="http://schemas.microsoft.com/office/powerpoint/2010/main" val="196851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DISPOSITIFS EXISTANTS </a:t>
            </a:r>
            <a:br>
              <a:rPr lang="fr-FR" sz="2800" dirty="0"/>
            </a:br>
            <a:r>
              <a:rPr lang="fr-FR" sz="2800" dirty="0"/>
              <a:t>emploi </a:t>
            </a:r>
            <a:br>
              <a:rPr lang="fr-FR" sz="2800" dirty="0"/>
            </a:br>
            <a:endParaRPr lang="it-IT" sz="2800" dirty="0"/>
          </a:p>
        </p:txBody>
      </p:sp>
      <p:sp>
        <p:nvSpPr>
          <p:cNvPr id="3" name="Segnaposto contenuto 2"/>
          <p:cNvSpPr>
            <a:spLocks noGrp="1"/>
          </p:cNvSpPr>
          <p:nvPr>
            <p:ph idx="1"/>
          </p:nvPr>
        </p:nvSpPr>
        <p:spPr/>
        <p:txBody>
          <a:bodyPr>
            <a:normAutofit/>
          </a:bodyPr>
          <a:lstStyle/>
          <a:p>
            <a:r>
              <a:rPr lang="fr-FR" sz="2000" b="1" dirty="0"/>
              <a:t>Les plus commentées, toutes propositions confondues </a:t>
            </a:r>
          </a:p>
          <a:p>
            <a:r>
              <a:rPr lang="fr-FR" sz="2000" dirty="0"/>
              <a:t>Transparence et obligation de résultat en matière d’égalité de rémunération entre les femmes et les hommes avec l’Index égalité professionnelle : 145 arguments</a:t>
            </a:r>
          </a:p>
          <a:p>
            <a:r>
              <a:rPr lang="fr-FR" sz="2000" dirty="0"/>
              <a:t>Développement du recrutement des personnes en situation de handicap : 135 arguments</a:t>
            </a:r>
          </a:p>
          <a:p>
            <a:r>
              <a:rPr lang="fr-FR" sz="2000" dirty="0"/>
              <a:t>Campagnes de </a:t>
            </a:r>
            <a:r>
              <a:rPr lang="fr-FR" sz="2000" dirty="0" err="1"/>
              <a:t>testing</a:t>
            </a:r>
            <a:r>
              <a:rPr lang="fr-FR" sz="2000" dirty="0"/>
              <a:t> dans les grandes entreprises sur différents critères de discrimination : 134 arguments</a:t>
            </a:r>
          </a:p>
          <a:p>
            <a:endParaRPr lang="fr-FR" sz="2000" dirty="0"/>
          </a:p>
          <a:p>
            <a:r>
              <a:rPr lang="fr-FR" sz="2000" dirty="0"/>
              <a:t>Rapport final, p. 11 </a:t>
            </a:r>
          </a:p>
        </p:txBody>
      </p:sp>
    </p:spTree>
    <p:extLst>
      <p:ext uri="{BB962C8B-B14F-4D97-AF65-F5344CB8AC3E}">
        <p14:creationId xmlns:p14="http://schemas.microsoft.com/office/powerpoint/2010/main" val="2443449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Discriminations</a:t>
            </a:r>
            <a:br>
              <a:rPr lang="fr-CA" sz="2800" dirty="0"/>
            </a:br>
            <a:r>
              <a:rPr lang="fr-CA" sz="2800" dirty="0"/>
              <a:t>Pour vous</a:t>
            </a:r>
          </a:p>
        </p:txBody>
      </p:sp>
      <p:sp>
        <p:nvSpPr>
          <p:cNvPr id="3" name="Segnaposto contenuto 2"/>
          <p:cNvSpPr>
            <a:spLocks noGrp="1"/>
          </p:cNvSpPr>
          <p:nvPr>
            <p:ph idx="1"/>
          </p:nvPr>
        </p:nvSpPr>
        <p:spPr/>
        <p:txBody>
          <a:bodyPr>
            <a:normAutofit/>
          </a:bodyPr>
          <a:lstStyle/>
          <a:p>
            <a:r>
              <a:rPr lang="fr-CA" sz="2400" dirty="0"/>
              <a:t>dans quels domaines?</a:t>
            </a:r>
          </a:p>
          <a:p>
            <a:r>
              <a:rPr lang="fr-CA" sz="2400" dirty="0"/>
              <a:t>Travail</a:t>
            </a:r>
          </a:p>
          <a:p>
            <a:r>
              <a:rPr lang="fr-CA" sz="2400" dirty="0"/>
              <a:t>Dans l’enseignement</a:t>
            </a:r>
          </a:p>
          <a:p>
            <a:r>
              <a:rPr lang="fr-CA" sz="2400" dirty="0"/>
              <a:t>Dans le domaine de la santé (hôpitaux…)</a:t>
            </a:r>
          </a:p>
          <a:p>
            <a:r>
              <a:rPr lang="fr-CA" sz="2400" dirty="0"/>
              <a:t>Dans la rue et dans tout le quotidien, salles de gym, restaurants…</a:t>
            </a:r>
          </a:p>
          <a:p>
            <a:r>
              <a:rPr lang="fr-CA" sz="2400" dirty="0"/>
              <a:t>Dans les réseaux sociaux</a:t>
            </a:r>
          </a:p>
          <a:p>
            <a:r>
              <a:rPr lang="fr-CA" sz="2400" dirty="0"/>
              <a:t>Interactions avec les forces de l’ordre</a:t>
            </a:r>
          </a:p>
          <a:p>
            <a:r>
              <a:rPr lang="fr-CA" sz="2400" dirty="0"/>
              <a:t>Dans la justice</a:t>
            </a:r>
          </a:p>
        </p:txBody>
      </p:sp>
    </p:spTree>
    <p:extLst>
      <p:ext uri="{BB962C8B-B14F-4D97-AF65-F5344CB8AC3E}">
        <p14:creationId xmlns:p14="http://schemas.microsoft.com/office/powerpoint/2010/main" val="4878070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Un test de discrimination ou </a:t>
            </a:r>
            <a:r>
              <a:rPr lang="fr-FR" sz="2800" i="1" dirty="0" err="1"/>
              <a:t>testing</a:t>
            </a:r>
            <a:endParaRPr lang="it-IT" sz="2800" dirty="0"/>
          </a:p>
        </p:txBody>
      </p:sp>
      <p:sp>
        <p:nvSpPr>
          <p:cNvPr id="3" name="Segnaposto contenuto 2"/>
          <p:cNvSpPr>
            <a:spLocks noGrp="1"/>
          </p:cNvSpPr>
          <p:nvPr>
            <p:ph idx="1"/>
          </p:nvPr>
        </p:nvSpPr>
        <p:spPr/>
        <p:txBody>
          <a:bodyPr>
            <a:normAutofit fontScale="77500" lnSpcReduction="20000"/>
          </a:bodyPr>
          <a:lstStyle/>
          <a:p>
            <a:pPr algn="just"/>
            <a:r>
              <a:rPr lang="fr-FR" sz="2400" dirty="0"/>
              <a:t>Un test de discrimination, ou </a:t>
            </a:r>
            <a:r>
              <a:rPr lang="fr-FR" sz="2400" i="1" dirty="0" err="1"/>
              <a:t>testing</a:t>
            </a:r>
            <a:r>
              <a:rPr lang="fr-FR" sz="2400" dirty="0"/>
              <a:t>, consiste à soumettre deux profils comparables pour une même demande (entretien d’embauche, visite d’appartement, rendez-vous médical, etc.) sauf en ce qui concerne le critère susceptible d’exposer aux discriminations (origine, handicap, âge, sexe…).</a:t>
            </a:r>
          </a:p>
          <a:p>
            <a:pPr algn="just"/>
            <a:r>
              <a:rPr lang="fr-FR" sz="2400" dirty="0"/>
              <a:t>Si le test révèle un traitement différencié selon le profil présenté, on pourra présumer que cela est lié à la prise en compte – consciente ou non – d’un critère de discrimination, ce qui est interdit par la loi. Enfin, si la personne engage un recours (pénal, civil ou administratif) pour faire valoir ses droits, les résultats du test pourront contribuer à établir la preuve de la discrimination.</a:t>
            </a:r>
          </a:p>
          <a:p>
            <a:pPr algn="just"/>
            <a:r>
              <a:rPr lang="fr-FR" sz="2400" dirty="0"/>
              <a:t>Le Défenseur des droits pourra également ouvrir une enquête s’il est saisi par une personne qui a réalisé un test de discrimination. Pour cela, tous les éléments recueillis devront lui être adressés. Il pourra notamment demander à la personne mise en cause (employeur, propriétaire, etc.) de justifier la différence de réponse apportée aux deux profils. Il pourra aussi mener des auditions et, le cas échéant, transmettre le dossier au parquet ou présenter des observations en justice.</a:t>
            </a:r>
          </a:p>
          <a:p>
            <a:pPr algn="just"/>
            <a:r>
              <a:rPr lang="fr-FR" sz="2400" dirty="0"/>
              <a:t>https://www.defenseurdesdroits.fr/fr/actualites/2020/07/realiser-un-test-de-discrimination-mode-demploi</a:t>
            </a:r>
          </a:p>
          <a:p>
            <a:endParaRPr lang="it-IT" sz="2400" dirty="0"/>
          </a:p>
        </p:txBody>
      </p:sp>
    </p:spTree>
    <p:extLst>
      <p:ext uri="{BB962C8B-B14F-4D97-AF65-F5344CB8AC3E}">
        <p14:creationId xmlns:p14="http://schemas.microsoft.com/office/powerpoint/2010/main" val="18825143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Idées nouvelles</a:t>
            </a:r>
            <a:br>
              <a:rPr lang="fr-FR" sz="2800" dirty="0"/>
            </a:br>
            <a:r>
              <a:rPr lang="fr-FR" sz="2800" dirty="0"/>
              <a:t>Emploi</a:t>
            </a:r>
          </a:p>
        </p:txBody>
      </p:sp>
      <p:sp>
        <p:nvSpPr>
          <p:cNvPr id="3" name="Segnaposto contenuto 2"/>
          <p:cNvSpPr>
            <a:spLocks noGrp="1"/>
          </p:cNvSpPr>
          <p:nvPr>
            <p:ph idx="1"/>
          </p:nvPr>
        </p:nvSpPr>
        <p:spPr/>
        <p:txBody>
          <a:bodyPr>
            <a:normAutofit/>
          </a:bodyPr>
          <a:lstStyle/>
          <a:p>
            <a:r>
              <a:rPr lang="fr-FR" sz="2400" dirty="0"/>
              <a:t>Mesurer la diversité dans les organisations publiques et les entreprises en créant un « Index diversité »</a:t>
            </a:r>
          </a:p>
          <a:p>
            <a:r>
              <a:rPr lang="fr-FR" sz="2400" b="1" dirty="0"/>
              <a:t>Lever les freins à l’emploi liés à la langue</a:t>
            </a:r>
          </a:p>
          <a:p>
            <a:r>
              <a:rPr lang="fr-FR" sz="2400" dirty="0"/>
              <a:t>Développer les méthodes innovantes de recrutement et former les responsables ressources humaines</a:t>
            </a:r>
          </a:p>
          <a:p>
            <a:r>
              <a:rPr lang="fr-FR" sz="2400" dirty="0"/>
              <a:t>Développer le mentorat pour les jeunes</a:t>
            </a:r>
          </a:p>
          <a:p>
            <a:endParaRPr lang="fr-FR" sz="2400" dirty="0"/>
          </a:p>
          <a:p>
            <a:r>
              <a:rPr lang="fr-FR" sz="2400" dirty="0"/>
              <a:t>Rapport final, p. 12 </a:t>
            </a:r>
          </a:p>
          <a:p>
            <a:endParaRPr lang="it-IT" sz="2400" dirty="0"/>
          </a:p>
        </p:txBody>
      </p:sp>
    </p:spTree>
    <p:extLst>
      <p:ext uri="{BB962C8B-B14F-4D97-AF65-F5344CB8AC3E}">
        <p14:creationId xmlns:p14="http://schemas.microsoft.com/office/powerpoint/2010/main" val="5225082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Le mentorat</a:t>
            </a:r>
            <a:endParaRPr lang="it-IT" sz="2800" dirty="0"/>
          </a:p>
        </p:txBody>
      </p:sp>
      <p:sp>
        <p:nvSpPr>
          <p:cNvPr id="3" name="Segnaposto contenuto 2"/>
          <p:cNvSpPr>
            <a:spLocks noGrp="1"/>
          </p:cNvSpPr>
          <p:nvPr>
            <p:ph idx="1"/>
          </p:nvPr>
        </p:nvSpPr>
        <p:spPr/>
        <p:txBody>
          <a:bodyPr>
            <a:normAutofit fontScale="92500" lnSpcReduction="20000"/>
          </a:bodyPr>
          <a:lstStyle/>
          <a:p>
            <a:pPr algn="just"/>
            <a:r>
              <a:rPr lang="fr-FR" sz="2400" dirty="0"/>
              <a:t>La France est confrontée à un défi, aussi essentiel qu’urgent : la lutte contre les inégalités qui impactent très concrètement le parcours éducatif et d’insertion d’un très grand nombre de jeunes. Dans ce combat, le rôle fondamental de l’État, de l’école, des entreprises, des corps intermédiaires ne pourra véritablement se déployer sans une société plus fraternelle, où on se rencontre, où on se mélange, où on sort de ses cercles sociaux, territoriaux (voire virtuels désormais) pour comprendre, inspirer, partager et transmettre.</a:t>
            </a:r>
          </a:p>
          <a:p>
            <a:pPr algn="just"/>
            <a:r>
              <a:rPr lang="fr-FR" sz="2400" dirty="0"/>
              <a:t>Le mentorat, relation interpersonnelle d’accompagnement fondée sur une ouverture et un apprentissage mutuels, constitue une réponse à ce besoin devenu essentiel et urgent dans les sociétés modernes : celui de réinventer la façon dont nous faisons société. </a:t>
            </a:r>
            <a:r>
              <a:rPr lang="fr-FR" sz="2400" b="1" dirty="0"/>
              <a:t>Le mentorat peut et doit devenir un outil clé de la cohésion sociale et de la lutte contre les inégalités dans la France du XXIe siècle. </a:t>
            </a:r>
          </a:p>
          <a:p>
            <a:endParaRPr lang="it-IT" sz="2400" dirty="0"/>
          </a:p>
        </p:txBody>
      </p:sp>
    </p:spTree>
    <p:extLst>
      <p:ext uri="{BB962C8B-B14F-4D97-AF65-F5344CB8AC3E}">
        <p14:creationId xmlns:p14="http://schemas.microsoft.com/office/powerpoint/2010/main" val="13323589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Logements</a:t>
            </a:r>
          </a:p>
        </p:txBody>
      </p:sp>
      <p:sp>
        <p:nvSpPr>
          <p:cNvPr id="3" name="Segnaposto contenuto 2"/>
          <p:cNvSpPr>
            <a:spLocks noGrp="1"/>
          </p:cNvSpPr>
          <p:nvPr>
            <p:ph idx="1"/>
          </p:nvPr>
        </p:nvSpPr>
        <p:spPr/>
        <p:txBody>
          <a:bodyPr>
            <a:normAutofit/>
          </a:bodyPr>
          <a:lstStyle/>
          <a:p>
            <a:pPr algn="just"/>
            <a:r>
              <a:rPr lang="fr-FR" sz="2400" dirty="0"/>
              <a:t>Obligation de formation des agents immobiliers à la lutte contre les discriminations </a:t>
            </a:r>
          </a:p>
          <a:p>
            <a:pPr algn="just"/>
            <a:r>
              <a:rPr lang="fr-FR" sz="2400" dirty="0"/>
              <a:t>Signature d’une charte entre l’Etat et les professionnels de l’immobilier sur la lutte contre les discriminations</a:t>
            </a:r>
          </a:p>
          <a:p>
            <a:pPr algn="just"/>
            <a:r>
              <a:rPr lang="fr-FR" sz="2400" dirty="0"/>
              <a:t>Lancer une vague de </a:t>
            </a:r>
            <a:r>
              <a:rPr lang="fr-FR" sz="2400" dirty="0" err="1"/>
              <a:t>testing</a:t>
            </a:r>
            <a:r>
              <a:rPr lang="fr-FR" sz="2400" dirty="0"/>
              <a:t> et procéder à une évaluation de la sensibilisation des agents immobiliers</a:t>
            </a:r>
          </a:p>
          <a:p>
            <a:r>
              <a:rPr lang="fr-FR" sz="2400" dirty="0"/>
              <a:t>…</a:t>
            </a:r>
          </a:p>
        </p:txBody>
      </p:sp>
    </p:spTree>
    <p:extLst>
      <p:ext uri="{BB962C8B-B14F-4D97-AF65-F5344CB8AC3E}">
        <p14:creationId xmlns:p14="http://schemas.microsoft.com/office/powerpoint/2010/main" val="12169660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ASSURANCES, BANQUES, MUTUELLE </a:t>
            </a:r>
          </a:p>
        </p:txBody>
      </p:sp>
      <p:sp>
        <p:nvSpPr>
          <p:cNvPr id="3" name="Segnaposto contenuto 2"/>
          <p:cNvSpPr>
            <a:spLocks noGrp="1"/>
          </p:cNvSpPr>
          <p:nvPr>
            <p:ph idx="1"/>
          </p:nvPr>
        </p:nvSpPr>
        <p:spPr/>
        <p:txBody>
          <a:bodyPr>
            <a:normAutofit/>
          </a:bodyPr>
          <a:lstStyle/>
          <a:p>
            <a:pPr algn="just"/>
            <a:r>
              <a:rPr lang="fr-FR" sz="2400" dirty="0"/>
              <a:t>Faire respecter </a:t>
            </a:r>
            <a:r>
              <a:rPr lang="fr-FR" sz="2400" b="1" dirty="0"/>
              <a:t>le droit à l’oubli</a:t>
            </a:r>
            <a:r>
              <a:rPr lang="fr-FR" sz="2400" dirty="0"/>
              <a:t>, essentiellement </a:t>
            </a:r>
            <a:r>
              <a:rPr lang="fr-FR" sz="2400" b="1" dirty="0"/>
              <a:t>sur l’état de santé, </a:t>
            </a:r>
            <a:r>
              <a:rPr lang="fr-FR" sz="2400" dirty="0"/>
              <a:t>dans l’octroi des produits d’assurance </a:t>
            </a:r>
          </a:p>
          <a:p>
            <a:pPr algn="just"/>
            <a:r>
              <a:rPr lang="fr-FR" sz="2400" dirty="0"/>
              <a:t>Recenser et diffuser les bonnes pratiques des établissements bancaires pour lutter contre les discriminations </a:t>
            </a:r>
          </a:p>
          <a:p>
            <a:r>
              <a:rPr lang="fr-FR" sz="2400" dirty="0"/>
              <a:t>Obligation de formation des personnels bancaires octroyant des crédits </a:t>
            </a:r>
            <a:endParaRPr lang="it-IT" sz="2400" dirty="0"/>
          </a:p>
        </p:txBody>
      </p:sp>
    </p:spTree>
    <p:extLst>
      <p:ext uri="{BB962C8B-B14F-4D97-AF65-F5344CB8AC3E}">
        <p14:creationId xmlns:p14="http://schemas.microsoft.com/office/powerpoint/2010/main" val="33429005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Droit à l’oubli</a:t>
            </a:r>
          </a:p>
        </p:txBody>
      </p:sp>
      <p:sp>
        <p:nvSpPr>
          <p:cNvPr id="3" name="Segnaposto contenuto 2"/>
          <p:cNvSpPr>
            <a:spLocks noGrp="1"/>
          </p:cNvSpPr>
          <p:nvPr>
            <p:ph idx="1"/>
          </p:nvPr>
        </p:nvSpPr>
        <p:spPr/>
        <p:txBody>
          <a:bodyPr>
            <a:normAutofit fontScale="92500" lnSpcReduction="20000"/>
          </a:bodyPr>
          <a:lstStyle/>
          <a:p>
            <a:pPr algn="just"/>
            <a:r>
              <a:rPr lang="fr-CA" sz="2400" dirty="0"/>
              <a:t>Grande revendication du dernier tiers du XXe siècle, le « droit à l’oubli » se concrétise à la fin des années 1990 et devient, au début du XXIe siècle, un des étendards de la liberté individuelle. Issue du droit spécifique à la protection des données à caractère personnel, cette revendication est à replacer dans un contexte de lutte sociale pour le droit de la protection de la vie privée, qui tend, au long du dernier quart du XXe siècle, à se superposer au droit à l’oubli.</a:t>
            </a:r>
          </a:p>
          <a:p>
            <a:pPr algn="just"/>
            <a:r>
              <a:rPr lang="fr-CA" sz="2400" dirty="0"/>
              <a:t>À compter des années 1990, le développement des technologies de l’information et en particulier la place que prend le Web en matière de diffusion entraînent une prise de conscience des enjeux liés à la protection de la vie privée dans le domaine des nouvelles technologies. </a:t>
            </a:r>
          </a:p>
          <a:p>
            <a:pPr algn="just"/>
            <a:r>
              <a:rPr lang="fr-CA" sz="2400" dirty="0"/>
              <a:t>Le droit à l’oubli : vers un nouveau droit fondamental de l’individu ? Marie </a:t>
            </a:r>
            <a:r>
              <a:rPr lang="fr-CA" sz="2400" dirty="0" err="1"/>
              <a:t>Ranquet</a:t>
            </a:r>
            <a:r>
              <a:rPr lang="fr-CA" sz="2400" dirty="0"/>
              <a:t> Dans </a:t>
            </a:r>
            <a:r>
              <a:rPr lang="fr-CA" sz="2400" i="1" dirty="0"/>
              <a:t>Communications</a:t>
            </a:r>
            <a:r>
              <a:rPr lang="fr-CA" sz="2400" dirty="0"/>
              <a:t> 2019/1 (n° 104), </a:t>
            </a:r>
            <a:r>
              <a:rPr lang="fr-CA" sz="2400" dirty="0" err="1"/>
              <a:t>https</a:t>
            </a:r>
            <a:r>
              <a:rPr lang="fr-CA" sz="2400" dirty="0"/>
              <a:t>://</a:t>
            </a:r>
            <a:r>
              <a:rPr lang="fr-CA" sz="2400" dirty="0" err="1"/>
              <a:t>www.cairn.info</a:t>
            </a:r>
            <a:r>
              <a:rPr lang="fr-CA" sz="2400" dirty="0"/>
              <a:t>/revue-communications-2019-1-page-149.htm </a:t>
            </a:r>
          </a:p>
        </p:txBody>
      </p:sp>
    </p:spTree>
    <p:extLst>
      <p:ext uri="{BB962C8B-B14F-4D97-AF65-F5344CB8AC3E}">
        <p14:creationId xmlns:p14="http://schemas.microsoft.com/office/powerpoint/2010/main" val="22165596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Droit à l’oubli</a:t>
            </a:r>
          </a:p>
        </p:txBody>
      </p:sp>
      <p:sp>
        <p:nvSpPr>
          <p:cNvPr id="3" name="Segnaposto contenuto 2"/>
          <p:cNvSpPr>
            <a:spLocks noGrp="1"/>
          </p:cNvSpPr>
          <p:nvPr>
            <p:ph idx="1"/>
          </p:nvPr>
        </p:nvSpPr>
        <p:spPr/>
        <p:txBody>
          <a:bodyPr>
            <a:normAutofit/>
          </a:bodyPr>
          <a:lstStyle/>
          <a:p>
            <a:pPr algn="just"/>
            <a:r>
              <a:rPr lang="fr-CA" sz="2400" dirty="0"/>
              <a:t>Le droit à l’oubli est un concept international, dont la consécration intervient en 2014. En effet, le 13 mai, la Cour de justice de l’Union européenne (CJUE) estime que l’exploitant d’un moteur de recherche est tenu de supprimer de la liste de résultats, affichée à la suite d’une recherche effectuée à partir du nom d’une personne, des liens vers des pages Web publiées par des tiers et contenant des informations relatives à cette personne.</a:t>
            </a:r>
          </a:p>
          <a:p>
            <a:pPr algn="just"/>
            <a:endParaRPr lang="fr-CA" sz="2400" dirty="0"/>
          </a:p>
          <a:p>
            <a:pPr algn="just"/>
            <a:r>
              <a:rPr lang="fr-CA" sz="2400" dirty="0" err="1"/>
              <a:t>https</a:t>
            </a:r>
            <a:r>
              <a:rPr lang="fr-CA" sz="2400" dirty="0"/>
              <a:t>://</a:t>
            </a:r>
            <a:r>
              <a:rPr lang="fr-CA" sz="2400" dirty="0" err="1"/>
              <a:t>www.cairn.info</a:t>
            </a:r>
            <a:r>
              <a:rPr lang="fr-CA" sz="2400" dirty="0"/>
              <a:t>/revue-communications-2019-1-page-149.htm </a:t>
            </a:r>
          </a:p>
          <a:p>
            <a:pPr algn="just"/>
            <a:endParaRPr lang="fr-CA" sz="2400" dirty="0"/>
          </a:p>
        </p:txBody>
      </p:sp>
    </p:spTree>
    <p:extLst>
      <p:ext uri="{BB962C8B-B14F-4D97-AF65-F5344CB8AC3E}">
        <p14:creationId xmlns:p14="http://schemas.microsoft.com/office/powerpoint/2010/main" val="17010271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b="1" dirty="0"/>
              <a:t>Qu’est-ce que le droit à l’oubli dans le domaine de la santé ? </a:t>
            </a:r>
            <a:br>
              <a:rPr lang="fr-FR" sz="2800" b="1" dirty="0"/>
            </a:br>
            <a:endParaRPr lang="it-IT" sz="2800" dirty="0"/>
          </a:p>
        </p:txBody>
      </p:sp>
      <p:sp>
        <p:nvSpPr>
          <p:cNvPr id="3" name="Segnaposto contenuto 2"/>
          <p:cNvSpPr>
            <a:spLocks noGrp="1"/>
          </p:cNvSpPr>
          <p:nvPr>
            <p:ph idx="1"/>
          </p:nvPr>
        </p:nvSpPr>
        <p:spPr/>
        <p:txBody>
          <a:bodyPr>
            <a:normAutofit fontScale="92500" lnSpcReduction="20000"/>
          </a:bodyPr>
          <a:lstStyle/>
          <a:p>
            <a:pPr algn="just"/>
            <a:r>
              <a:rPr lang="fr-FR" sz="2400" dirty="0"/>
              <a:t>Acheter une maison ou une voiture, créer une entreprise, sont des projets que vous pouvez avoir envie de réaliser même si vous avez été malade. Ces achats importants nécessitent souvent de souscrire un crédit auprès d’une banque, associé à une assurance qui protège votre famille et vous en cas de difficulté importante (perte d’emploi, invalidité, décès…). </a:t>
            </a:r>
          </a:p>
          <a:p>
            <a:pPr algn="just"/>
            <a:r>
              <a:rPr lang="fr-FR" sz="2400" dirty="0"/>
              <a:t>Or, en cas de « risque aggravé de santé » comme dans le cas d’un cancer, l’emprunteur peut se voir appliquer des surprimes, des exclusions de garanties, voire se faire refuser l’assurance de son emprunt.</a:t>
            </a:r>
          </a:p>
          <a:p>
            <a:pPr algn="just"/>
            <a:r>
              <a:rPr lang="fr-FR" sz="2400" dirty="0"/>
              <a:t>Pour éviter cet écueil, le « droit à l’oubli » a été mis en œuvre en 2016 dans le cadre de la convention AERAS. (S'Assurer et Emprunter avec un Risque Aggravé de Santé) </a:t>
            </a:r>
          </a:p>
          <a:p>
            <a:pPr algn="just"/>
            <a:r>
              <a:rPr lang="fr-FR" sz="2400" dirty="0"/>
              <a:t>https://www.e-cancer.fr/Patients-et-proches/Prets-et-assurances/Droit-a-l-oubli</a:t>
            </a:r>
          </a:p>
          <a:p>
            <a:endParaRPr lang="it-IT" sz="2400" dirty="0"/>
          </a:p>
        </p:txBody>
      </p:sp>
    </p:spTree>
    <p:extLst>
      <p:ext uri="{BB962C8B-B14F-4D97-AF65-F5344CB8AC3E}">
        <p14:creationId xmlns:p14="http://schemas.microsoft.com/office/powerpoint/2010/main" val="29780924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b="1" dirty="0"/>
              <a:t/>
            </a:r>
            <a:br>
              <a:rPr lang="fr-FR" sz="2800" b="1" dirty="0"/>
            </a:br>
            <a:r>
              <a:rPr lang="fr-FR" sz="2800" dirty="0"/>
              <a:t>Droit à l'oubli étendu pour les anciens malades de cancer</a:t>
            </a:r>
            <a:endParaRPr lang="it-IT" sz="2800" dirty="0"/>
          </a:p>
        </p:txBody>
      </p:sp>
      <p:sp>
        <p:nvSpPr>
          <p:cNvPr id="3" name="Segnaposto contenuto 2"/>
          <p:cNvSpPr>
            <a:spLocks noGrp="1"/>
          </p:cNvSpPr>
          <p:nvPr>
            <p:ph idx="1"/>
          </p:nvPr>
        </p:nvSpPr>
        <p:spPr/>
        <p:txBody>
          <a:bodyPr>
            <a:normAutofit/>
          </a:bodyPr>
          <a:lstStyle/>
          <a:p>
            <a:pPr algn="just"/>
            <a:r>
              <a:rPr lang="fr-FR" sz="2400" b="1" dirty="0"/>
              <a:t>Cancer : vers un "droit à l’oubli" moins discriminant en France</a:t>
            </a:r>
          </a:p>
          <a:p>
            <a:pPr algn="just"/>
            <a:r>
              <a:rPr lang="fr-FR" sz="2400" dirty="0"/>
              <a:t>Pour contracter un emprunt en France, les personnes qui ont vaincu le cancer doivent souvent payer d’importantes surprimes. Pour mettre fin à cette inégalité, le gouvernement veut </a:t>
            </a:r>
            <a:r>
              <a:rPr lang="fr-FR" sz="2400" b="1" dirty="0"/>
              <a:t>réduire le délai </a:t>
            </a:r>
            <a:r>
              <a:rPr lang="fr-FR" sz="2400" dirty="0"/>
              <a:t>après lequel une personne n’est plus tenue de déclarer une ancienne maladie à son banquier. </a:t>
            </a:r>
          </a:p>
          <a:p>
            <a:pPr algn="just"/>
            <a:r>
              <a:rPr lang="it-IT" sz="2400" dirty="0"/>
              <a:t>https://www.france24.com/fr/france/20220204-cancer-vers-un-droit-%C3%A0-l-oubli-moins-discriminant-en-france</a:t>
            </a:r>
          </a:p>
        </p:txBody>
      </p:sp>
    </p:spTree>
    <p:extLst>
      <p:ext uri="{BB962C8B-B14F-4D97-AF65-F5344CB8AC3E}">
        <p14:creationId xmlns:p14="http://schemas.microsoft.com/office/powerpoint/2010/main" val="5019136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Droit à l'oubli étendu pour les anciens malades de cancer</a:t>
            </a:r>
            <a:endParaRPr lang="it-IT" sz="2800" dirty="0"/>
          </a:p>
        </p:txBody>
      </p:sp>
      <p:sp>
        <p:nvSpPr>
          <p:cNvPr id="3" name="Segnaposto contenuto 2"/>
          <p:cNvSpPr>
            <a:spLocks noGrp="1"/>
          </p:cNvSpPr>
          <p:nvPr>
            <p:ph idx="1"/>
          </p:nvPr>
        </p:nvSpPr>
        <p:spPr/>
        <p:txBody>
          <a:bodyPr>
            <a:normAutofit fontScale="92500"/>
          </a:bodyPr>
          <a:lstStyle/>
          <a:p>
            <a:pPr algn="just"/>
            <a:r>
              <a:rPr lang="fr-FR" sz="2400" dirty="0"/>
              <a:t>Le droit à l’oubli est l’absence d’obligation de déclarer à l’assureur une pathologie. Les délais étaient les suivants :</a:t>
            </a:r>
          </a:p>
          <a:p>
            <a:pPr algn="just"/>
            <a:r>
              <a:rPr lang="fr-FR" sz="2400" b="1" dirty="0"/>
              <a:t>Avant le 17 février 2022 :</a:t>
            </a:r>
            <a:endParaRPr lang="fr-FR" sz="2400" dirty="0"/>
          </a:p>
          <a:p>
            <a:pPr algn="just"/>
            <a:r>
              <a:rPr lang="fr-FR" sz="2400" dirty="0"/>
              <a:t>lorsque le cancer a été diagnostiqué avant 21 ans, le droit à l’oubli s’applique 5 ans à compter de la fin du protocole thérapeutique ;</a:t>
            </a:r>
          </a:p>
          <a:p>
            <a:pPr algn="just"/>
            <a:r>
              <a:rPr lang="fr-FR" sz="2400" dirty="0"/>
              <a:t>lorsque le cancer a été diagnostiqué après 21 ans, le droit à l’oubli s’applique 10 ans à compter de la fin du protocole thérapeutique.</a:t>
            </a:r>
          </a:p>
          <a:p>
            <a:pPr algn="just"/>
            <a:r>
              <a:rPr lang="fr-FR" sz="2400" b="1" dirty="0"/>
              <a:t>Dorénavant, </a:t>
            </a:r>
            <a:r>
              <a:rPr lang="fr-FR" sz="2400" dirty="0"/>
              <a:t>le droit à l’oubli sera fixé à 5 ans pour tous les cancers et l’hépatite C et il n’y aura plus de distinction selon l’âge auquel le cancer a été diagnostiqué.</a:t>
            </a:r>
          </a:p>
          <a:p>
            <a:pPr algn="just"/>
            <a:r>
              <a:rPr lang="fr-FR" sz="2400" dirty="0"/>
              <a:t>Cette loi appliquée à partir du 2 juin 2022.</a:t>
            </a:r>
          </a:p>
          <a:p>
            <a:endParaRPr lang="it-IT" sz="2400" dirty="0"/>
          </a:p>
        </p:txBody>
      </p:sp>
    </p:spTree>
    <p:extLst>
      <p:ext uri="{BB962C8B-B14F-4D97-AF65-F5344CB8AC3E}">
        <p14:creationId xmlns:p14="http://schemas.microsoft.com/office/powerpoint/2010/main" val="97514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Discriminations</a:t>
            </a:r>
            <a:br>
              <a:rPr lang="fr-CA" sz="2800" dirty="0"/>
            </a:br>
            <a:r>
              <a:rPr lang="fr-CA" sz="2800" dirty="0"/>
              <a:t>Pour vous</a:t>
            </a:r>
          </a:p>
        </p:txBody>
      </p:sp>
      <p:sp>
        <p:nvSpPr>
          <p:cNvPr id="3" name="Segnaposto contenuto 2"/>
          <p:cNvSpPr>
            <a:spLocks noGrp="1"/>
          </p:cNvSpPr>
          <p:nvPr>
            <p:ph idx="1"/>
          </p:nvPr>
        </p:nvSpPr>
        <p:spPr/>
        <p:txBody>
          <a:bodyPr>
            <a:normAutofit lnSpcReduction="10000"/>
          </a:bodyPr>
          <a:lstStyle/>
          <a:p>
            <a:r>
              <a:rPr lang="fr-CA" sz="2400" dirty="0"/>
              <a:t>Vous pensez avoir été </a:t>
            </a:r>
            <a:r>
              <a:rPr lang="fr-CA" sz="2400" dirty="0" err="1"/>
              <a:t>discriminé.e</a:t>
            </a:r>
            <a:r>
              <a:rPr lang="fr-CA" sz="2400" dirty="0"/>
              <a:t> un jour?</a:t>
            </a:r>
          </a:p>
          <a:p>
            <a:endParaRPr lang="fr-CA" sz="2400" dirty="0"/>
          </a:p>
          <a:p>
            <a:r>
              <a:rPr lang="fr-CA" sz="2400" dirty="0"/>
              <a:t>Tout le monde dans sa vie est discriminé ou a été discriminé, par exemple les profs dans l’évaluation. Différence entre préjugés et discrimination</a:t>
            </a:r>
          </a:p>
          <a:p>
            <a:r>
              <a:rPr lang="fr-CA" sz="2400" dirty="0"/>
              <a:t>Pour la nationalité</a:t>
            </a:r>
          </a:p>
          <a:p>
            <a:r>
              <a:rPr lang="fr-CA" sz="2400" dirty="0"/>
              <a:t>Le fait d’</a:t>
            </a:r>
            <a:r>
              <a:rPr lang="fr-CA" sz="2400" dirty="0" err="1"/>
              <a:t>etre</a:t>
            </a:r>
            <a:r>
              <a:rPr lang="fr-CA" sz="2400" dirty="0"/>
              <a:t> femme dans la vie quotidienne</a:t>
            </a:r>
          </a:p>
          <a:p>
            <a:r>
              <a:rPr lang="fr-CA" sz="2400" dirty="0"/>
              <a:t>Vous avez </a:t>
            </a:r>
            <a:r>
              <a:rPr lang="fr-CA" sz="2400" dirty="0" err="1"/>
              <a:t>dIscriminé</a:t>
            </a:r>
            <a:r>
              <a:rPr lang="fr-CA" sz="2400" dirty="0"/>
              <a:t> ?</a:t>
            </a:r>
          </a:p>
          <a:p>
            <a:r>
              <a:rPr lang="fr-CA" sz="2400" dirty="0"/>
              <a:t>La discrimination commence à partir du moment qu’il y a eu une action; expérience enfantine sur un aspect physique</a:t>
            </a:r>
          </a:p>
          <a:p>
            <a:r>
              <a:rPr lang="fr-CA" sz="2400" dirty="0"/>
              <a:t>Vous avez été témoin? Au collège sur une camarade noire</a:t>
            </a:r>
          </a:p>
        </p:txBody>
      </p:sp>
    </p:spTree>
    <p:extLst>
      <p:ext uri="{BB962C8B-B14F-4D97-AF65-F5344CB8AC3E}">
        <p14:creationId xmlns:p14="http://schemas.microsoft.com/office/powerpoint/2010/main" val="27854815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COMMENT LUTTER CONTRE LES DISCRIMINATIONS ?</a:t>
            </a:r>
            <a:endParaRPr lang="it-IT" sz="2800" dirty="0"/>
          </a:p>
        </p:txBody>
      </p:sp>
      <p:sp>
        <p:nvSpPr>
          <p:cNvPr id="3" name="Segnaposto contenuto 2"/>
          <p:cNvSpPr>
            <a:spLocks noGrp="1"/>
          </p:cNvSpPr>
          <p:nvPr>
            <p:ph idx="1"/>
          </p:nvPr>
        </p:nvSpPr>
        <p:spPr/>
        <p:txBody>
          <a:bodyPr>
            <a:normAutofit fontScale="92500"/>
          </a:bodyPr>
          <a:lstStyle/>
          <a:p>
            <a:pPr algn="just"/>
            <a:r>
              <a:rPr lang="fr-FR" sz="2400" b="1" dirty="0"/>
              <a:t>Le cadre juridique </a:t>
            </a:r>
            <a:r>
              <a:rPr lang="fr-FR" sz="2400" dirty="0"/>
              <a:t>existant ne semble pas être un problème selon les participants. La plupart d’entre eux insistent pour dire que les lois contre les discriminations existent déjà et qu’il n’est donc pas nécessaire d’en créer de nouvelles ou de les modifier. </a:t>
            </a:r>
          </a:p>
          <a:p>
            <a:pPr algn="just"/>
            <a:r>
              <a:rPr lang="fr-FR" sz="2400" dirty="0"/>
              <a:t>Cependant, les participants précisent que le cadre juridique </a:t>
            </a:r>
            <a:r>
              <a:rPr lang="fr-FR" sz="2400" b="1" dirty="0"/>
              <a:t>pourrait être plus opérationnel </a:t>
            </a:r>
            <a:r>
              <a:rPr lang="fr-FR" sz="2400" dirty="0"/>
              <a:t>si les victimes de discriminations </a:t>
            </a:r>
            <a:r>
              <a:rPr lang="fr-FR" sz="2400" b="1" dirty="0"/>
              <a:t>étaient à même de pouvoir faire valoir leurs droits. </a:t>
            </a:r>
          </a:p>
          <a:p>
            <a:pPr algn="just"/>
            <a:r>
              <a:rPr lang="fr-FR" sz="2400" b="1" dirty="0"/>
              <a:t>La formation et la sensibilisation </a:t>
            </a:r>
            <a:r>
              <a:rPr lang="fr-FR" sz="2400" dirty="0"/>
              <a:t>nécessaires à tous les niveaux et pour tous les publics </a:t>
            </a:r>
          </a:p>
          <a:p>
            <a:r>
              <a:rPr lang="fr-FR" sz="2400" dirty="0"/>
              <a:t>Et : </a:t>
            </a:r>
            <a:br>
              <a:rPr lang="fr-FR" sz="2400" dirty="0"/>
            </a:br>
            <a:endParaRPr lang="fr-FR" sz="2400" dirty="0"/>
          </a:p>
          <a:p>
            <a:r>
              <a:rPr lang="fr-FR" sz="2400" dirty="0"/>
              <a:t>Rapport final p. 32</a:t>
            </a:r>
            <a:endParaRPr lang="it-IT" sz="2400" dirty="0"/>
          </a:p>
        </p:txBody>
      </p:sp>
    </p:spTree>
    <p:extLst>
      <p:ext uri="{BB962C8B-B14F-4D97-AF65-F5344CB8AC3E}">
        <p14:creationId xmlns:p14="http://schemas.microsoft.com/office/powerpoint/2010/main" val="27587960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Davantage de sanctions  </a:t>
            </a:r>
            <a:br>
              <a:rPr lang="fr-FR" sz="2800" dirty="0"/>
            </a:br>
            <a:endParaRPr lang="it-IT" sz="2800" dirty="0"/>
          </a:p>
        </p:txBody>
      </p:sp>
      <p:sp>
        <p:nvSpPr>
          <p:cNvPr id="3" name="Segnaposto contenuto 2"/>
          <p:cNvSpPr>
            <a:spLocks noGrp="1"/>
          </p:cNvSpPr>
          <p:nvPr>
            <p:ph idx="1"/>
          </p:nvPr>
        </p:nvSpPr>
        <p:spPr/>
        <p:txBody>
          <a:bodyPr>
            <a:normAutofit/>
          </a:bodyPr>
          <a:lstStyle/>
          <a:p>
            <a:pPr algn="just"/>
            <a:r>
              <a:rPr lang="fr-FR" sz="2400" dirty="0"/>
              <a:t>Peu importent les thématiques et les sensibilités, les participants s’accordent pour demander davantage de concret dans la lutte contre les discriminations. Ils réclament ainsi régulièrement l’application de la loi en cas de discrimination, et donc la prise de sanctions réelles envers les personnes ou organisations discriminantes. Ils évoquent l’absence de réponse pénale (difficulté de rapporter la preuve) et l’absence de formation des conseillers prud'homaux pour les contentieux du travail.</a:t>
            </a:r>
          </a:p>
          <a:p>
            <a:pPr algn="just"/>
            <a:r>
              <a:rPr lang="fr-FR" sz="2400" dirty="0"/>
              <a:t>Rapport final p. 33 </a:t>
            </a:r>
          </a:p>
        </p:txBody>
      </p:sp>
    </p:spTree>
    <p:extLst>
      <p:ext uri="{BB962C8B-B14F-4D97-AF65-F5344CB8AC3E}">
        <p14:creationId xmlns:p14="http://schemas.microsoft.com/office/powerpoint/2010/main" val="35498132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Davantage de sanctions  </a:t>
            </a:r>
            <a:br>
              <a:rPr lang="fr-FR" sz="2800" dirty="0"/>
            </a:br>
            <a:endParaRPr lang="it-IT" sz="2800" dirty="0"/>
          </a:p>
        </p:txBody>
      </p:sp>
      <p:sp>
        <p:nvSpPr>
          <p:cNvPr id="3" name="Segnaposto contenuto 2"/>
          <p:cNvSpPr>
            <a:spLocks noGrp="1"/>
          </p:cNvSpPr>
          <p:nvPr>
            <p:ph idx="1"/>
          </p:nvPr>
        </p:nvSpPr>
        <p:spPr/>
        <p:txBody>
          <a:bodyPr>
            <a:normAutofit lnSpcReduction="10000"/>
          </a:bodyPr>
          <a:lstStyle/>
          <a:p>
            <a:pPr algn="just"/>
            <a:r>
              <a:rPr lang="fr-FR" sz="2400" dirty="0"/>
              <a:t>Les sanctions existantes sont également jugées peu dissuasives.  ● Exemple : sur la proposition “Campagnes de </a:t>
            </a:r>
            <a:r>
              <a:rPr lang="fr-FR" sz="2400" dirty="0" err="1"/>
              <a:t>testing</a:t>
            </a:r>
            <a:r>
              <a:rPr lang="fr-FR" sz="2400" dirty="0"/>
              <a:t> dans les grandes entreprises sur différents critères de discrimination”, plusieurs participants évoquent “Les </a:t>
            </a:r>
            <a:r>
              <a:rPr lang="fr-FR" sz="2400" dirty="0" err="1"/>
              <a:t>testings</a:t>
            </a:r>
            <a:r>
              <a:rPr lang="fr-FR" sz="2400" dirty="0"/>
              <a:t> n’ont aucun intérêt s’ils ne sont pas suivis de mesures concrètes pour sanctionner les entreprises discriminantes”. D’autres réclament que ces </a:t>
            </a:r>
            <a:r>
              <a:rPr lang="fr-FR" sz="2400" dirty="0" err="1"/>
              <a:t>testings</a:t>
            </a:r>
            <a:r>
              <a:rPr lang="fr-FR" sz="2400" dirty="0"/>
              <a:t> soient rendus publics, et suivis de sanctions concrètes.  </a:t>
            </a:r>
          </a:p>
          <a:p>
            <a:pPr algn="just"/>
            <a:r>
              <a:rPr lang="fr-FR" sz="2400" dirty="0"/>
              <a:t>Ces sanctions permettraient, selon les participants, de montrer l’exemple auprès de chacun et d’affirmer la volonté du Gouvernement dans la lutte contre les discriminations.</a:t>
            </a:r>
          </a:p>
          <a:p>
            <a:pPr algn="just"/>
            <a:r>
              <a:rPr lang="fr-FR" sz="2400" dirty="0"/>
              <a:t>Rapport final p. 33 </a:t>
            </a:r>
          </a:p>
        </p:txBody>
      </p:sp>
    </p:spTree>
    <p:extLst>
      <p:ext uri="{BB962C8B-B14F-4D97-AF65-F5344CB8AC3E}">
        <p14:creationId xmlns:p14="http://schemas.microsoft.com/office/powerpoint/2010/main" val="39960767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Faire connaitre les bonnes pratiques</a:t>
            </a:r>
            <a:endParaRPr lang="it-IT" sz="2800" dirty="0"/>
          </a:p>
        </p:txBody>
      </p:sp>
      <p:sp>
        <p:nvSpPr>
          <p:cNvPr id="3" name="Segnaposto contenuto 2"/>
          <p:cNvSpPr>
            <a:spLocks noGrp="1"/>
          </p:cNvSpPr>
          <p:nvPr>
            <p:ph idx="1"/>
          </p:nvPr>
        </p:nvSpPr>
        <p:spPr/>
        <p:txBody>
          <a:bodyPr>
            <a:normAutofit fontScale="92500" lnSpcReduction="10000"/>
          </a:bodyPr>
          <a:lstStyle/>
          <a:p>
            <a:pPr algn="just"/>
            <a:r>
              <a:rPr lang="fr-FR" sz="2400" dirty="0"/>
              <a:t>Des bonnes pratiques existantes afin de lutter contre les discriminations mais peu connues </a:t>
            </a:r>
          </a:p>
          <a:p>
            <a:pPr algn="just"/>
            <a:r>
              <a:rPr lang="fr-FR" sz="2400" dirty="0"/>
              <a:t>La consultation a permis de porter à la connaissance du public l’existence de bonnes pratiques afin de lutter contre les discriminations. Celles-ci se mobilisent principalement dans le domaine de l’emploi de la part des entreprises (recrutements sans CV, auto-</a:t>
            </a:r>
            <a:r>
              <a:rPr lang="fr-FR" sz="2400" dirty="0" err="1"/>
              <a:t>testing</a:t>
            </a:r>
            <a:r>
              <a:rPr lang="fr-FR" sz="2400" dirty="0"/>
              <a:t>, évaluation des pratiques, ateliers de parole des salariés, sensibilisation par jeux de rôles etc…). Des bonnes pratiques trouvent écho dans d’autres espaces thématiques portées par des acteurs associatifs (en milieu scolaire par exemple). </a:t>
            </a:r>
          </a:p>
          <a:p>
            <a:pPr algn="just"/>
            <a:r>
              <a:rPr lang="fr-FR" sz="2400" dirty="0"/>
              <a:t>La majorité des participants soulignent la nécessité de faire connaître ces bonnes pratiques pour les essaimer. </a:t>
            </a:r>
          </a:p>
          <a:p>
            <a:pPr algn="just"/>
            <a:r>
              <a:rPr lang="fr-FR" sz="2400" dirty="0"/>
              <a:t>Rapport final p. 34</a:t>
            </a:r>
          </a:p>
        </p:txBody>
      </p:sp>
    </p:spTree>
    <p:extLst>
      <p:ext uri="{BB962C8B-B14F-4D97-AF65-F5344CB8AC3E}">
        <p14:creationId xmlns:p14="http://schemas.microsoft.com/office/powerpoint/2010/main" val="11491246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Discrimination positive</a:t>
            </a:r>
            <a:r>
              <a:rPr lang="fr-FR" sz="2800" dirty="0">
                <a:solidFill>
                  <a:srgbClr val="FF0000"/>
                </a:solidFill>
              </a:rPr>
              <a:t/>
            </a:r>
            <a:br>
              <a:rPr lang="fr-FR" sz="2800" dirty="0">
                <a:solidFill>
                  <a:srgbClr val="FF0000"/>
                </a:solidFill>
              </a:rPr>
            </a:br>
            <a:endParaRPr lang="fr-FR" sz="2800" dirty="0">
              <a:solidFill>
                <a:srgbClr val="FF0000"/>
              </a:solidFill>
            </a:endParaRPr>
          </a:p>
        </p:txBody>
      </p:sp>
      <p:sp>
        <p:nvSpPr>
          <p:cNvPr id="3" name="Segnaposto contenuto 2"/>
          <p:cNvSpPr>
            <a:spLocks noGrp="1"/>
          </p:cNvSpPr>
          <p:nvPr>
            <p:ph idx="1"/>
          </p:nvPr>
        </p:nvSpPr>
        <p:spPr/>
        <p:txBody>
          <a:bodyPr>
            <a:normAutofit lnSpcReduction="10000"/>
          </a:bodyPr>
          <a:lstStyle/>
          <a:p>
            <a:pPr algn="just"/>
            <a:r>
              <a:rPr lang="fr-CA" sz="2400" dirty="0"/>
              <a:t>L’existence d’une “discrimination positive” a également été largement abordée. Plusieurs des propositions évoquées dans les dispositifs existants et les idées nouvelles sont jugées discriminantes, car bénéficiant à un public particulier.</a:t>
            </a:r>
            <a:br>
              <a:rPr lang="fr-CA" sz="2400" dirty="0"/>
            </a:br>
            <a:r>
              <a:rPr lang="fr-CA" sz="2400" dirty="0"/>
              <a:t>● Exemple : sur la proposition “Développement du recrutement des personnes en situation de handicap”, ou “Accès à l’emploi public et privé des personnes issues de milieux sociaux ou de territoires défavorisés” dans Emploi, les participants rappellent que </a:t>
            </a:r>
            <a:r>
              <a:rPr lang="fr-CA" sz="2400" b="1" dirty="0"/>
              <a:t>seul le mérite doit entrer en compte dans le recrutement</a:t>
            </a:r>
          </a:p>
          <a:p>
            <a:pPr algn="just"/>
            <a:r>
              <a:rPr lang="fr-CA" sz="2400" dirty="0" err="1"/>
              <a:t>https</a:t>
            </a:r>
            <a:r>
              <a:rPr lang="fr-CA" sz="2400" dirty="0"/>
              <a:t>://</a:t>
            </a:r>
            <a:r>
              <a:rPr lang="fr-CA" sz="2400" dirty="0" err="1"/>
              <a:t>www.egalite</a:t>
            </a:r>
            <a:r>
              <a:rPr lang="fr-CA" sz="2400" dirty="0"/>
              <a:t>-femmes-</a:t>
            </a:r>
            <a:r>
              <a:rPr lang="fr-CA" sz="2400" dirty="0" err="1"/>
              <a:t>hommes.gouv.fr</a:t>
            </a:r>
            <a:r>
              <a:rPr lang="fr-CA" sz="2400" dirty="0"/>
              <a:t>/sites/</a:t>
            </a:r>
            <a:r>
              <a:rPr lang="fr-CA" sz="2400" dirty="0" err="1"/>
              <a:t>efh</a:t>
            </a:r>
            <a:r>
              <a:rPr lang="fr-CA" sz="2400" dirty="0"/>
              <a:t>/files/migration/2021/07/Consultation-Discriminations-</a:t>
            </a:r>
            <a:r>
              <a:rPr lang="fr-CA" sz="2400" b="1" dirty="0"/>
              <a:t>Rapport-final</a:t>
            </a:r>
            <a:r>
              <a:rPr lang="fr-CA" sz="2400" dirty="0"/>
              <a:t>-avec-</a:t>
            </a:r>
            <a:r>
              <a:rPr lang="fr-CA" sz="2400" dirty="0" err="1"/>
              <a:t>couv.pdf</a:t>
            </a:r>
            <a:r>
              <a:rPr lang="fr-CA" sz="2400" dirty="0"/>
              <a:t> p. 32</a:t>
            </a:r>
          </a:p>
        </p:txBody>
      </p:sp>
    </p:spTree>
    <p:extLst>
      <p:ext uri="{BB962C8B-B14F-4D97-AF65-F5344CB8AC3E}">
        <p14:creationId xmlns:p14="http://schemas.microsoft.com/office/powerpoint/2010/main" val="7860623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Discrimination positive</a:t>
            </a:r>
            <a:r>
              <a:rPr lang="fr-FR" sz="2800" dirty="0">
                <a:solidFill>
                  <a:srgbClr val="FF0000"/>
                </a:solidFill>
              </a:rPr>
              <a:t/>
            </a:r>
            <a:br>
              <a:rPr lang="fr-FR" sz="2800" dirty="0">
                <a:solidFill>
                  <a:srgbClr val="FF0000"/>
                </a:solidFill>
              </a:rPr>
            </a:br>
            <a:endParaRPr lang="fr-CA" sz="2800" dirty="0"/>
          </a:p>
        </p:txBody>
      </p:sp>
      <p:sp>
        <p:nvSpPr>
          <p:cNvPr id="3" name="Segnaposto contenuto 2"/>
          <p:cNvSpPr>
            <a:spLocks noGrp="1"/>
          </p:cNvSpPr>
          <p:nvPr>
            <p:ph idx="1"/>
          </p:nvPr>
        </p:nvSpPr>
        <p:spPr/>
        <p:txBody>
          <a:bodyPr>
            <a:normAutofit/>
          </a:bodyPr>
          <a:lstStyle/>
          <a:p>
            <a:pPr algn="just"/>
            <a:r>
              <a:rPr lang="fr-FR" sz="2400" dirty="0"/>
              <a:t>Le principe de discrimination positive consiste à favoriser certaines personnes ou certains groupes de personnes victimes de discriminations (raciales, religieuses, sexuelle, etc.) dans le but de rétablir l’égalité des chances.</a:t>
            </a:r>
          </a:p>
          <a:p>
            <a:pPr algn="just"/>
            <a:r>
              <a:rPr lang="fr-FR" sz="2400" dirty="0"/>
              <a:t>Les discriminations qu’il s’agit de combattre au moyen de la discrimination positive peuvent être de nature raciale, ou fondées sur le sexe, la religion, l’âge ou le handicap.</a:t>
            </a:r>
          </a:p>
          <a:p>
            <a:endParaRPr lang="fr-CA" sz="2400" dirty="0"/>
          </a:p>
        </p:txBody>
      </p:sp>
    </p:spTree>
    <p:extLst>
      <p:ext uri="{BB962C8B-B14F-4D97-AF65-F5344CB8AC3E}">
        <p14:creationId xmlns:p14="http://schemas.microsoft.com/office/powerpoint/2010/main" val="18524351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err="1"/>
              <a:t>Discrimination</a:t>
            </a:r>
            <a:r>
              <a:rPr lang="it-IT" sz="2800" b="1" dirty="0"/>
              <a:t> positive en France : </a:t>
            </a:r>
            <a:r>
              <a:rPr lang="it-IT" sz="2800" dirty="0" err="1"/>
              <a:t>que</a:t>
            </a:r>
            <a:r>
              <a:rPr lang="it-IT" sz="2800" dirty="0"/>
              <a:t> </a:t>
            </a:r>
            <a:r>
              <a:rPr lang="it-IT" sz="2800" dirty="0" err="1"/>
              <a:t>dit</a:t>
            </a:r>
            <a:r>
              <a:rPr lang="it-IT" sz="2800" dirty="0"/>
              <a:t> la </a:t>
            </a:r>
            <a:r>
              <a:rPr lang="it-IT" sz="2800" dirty="0" err="1"/>
              <a:t>loi</a:t>
            </a:r>
            <a:r>
              <a:rPr lang="it-IT" sz="2800" dirty="0"/>
              <a:t> </a:t>
            </a:r>
            <a:r>
              <a:rPr lang="it-IT" sz="2800" dirty="0" err="1"/>
              <a:t>française</a:t>
            </a:r>
            <a:r>
              <a:rPr lang="it-IT" sz="2800" b="1" dirty="0"/>
              <a:t> ?</a:t>
            </a:r>
            <a:r>
              <a:rPr lang="it-IT" sz="2800" b="1" dirty="0">
                <a:solidFill>
                  <a:srgbClr val="FF0000"/>
                </a:solidFill>
              </a:rPr>
              <a:t/>
            </a:r>
            <a:br>
              <a:rPr lang="it-IT" sz="2800" b="1" dirty="0">
                <a:solidFill>
                  <a:srgbClr val="FF0000"/>
                </a:solidFill>
              </a:rPr>
            </a:br>
            <a:endParaRPr lang="fr-CA" sz="2800" dirty="0">
              <a:solidFill>
                <a:srgbClr val="FF0000"/>
              </a:solidFill>
            </a:endParaRPr>
          </a:p>
        </p:txBody>
      </p:sp>
      <p:sp>
        <p:nvSpPr>
          <p:cNvPr id="3" name="Segnaposto contenuto 2"/>
          <p:cNvSpPr>
            <a:spLocks noGrp="1"/>
          </p:cNvSpPr>
          <p:nvPr>
            <p:ph idx="1"/>
          </p:nvPr>
        </p:nvSpPr>
        <p:spPr/>
        <p:txBody>
          <a:bodyPr>
            <a:normAutofit/>
          </a:bodyPr>
          <a:lstStyle/>
          <a:p>
            <a:pPr algn="just"/>
            <a:r>
              <a:rPr lang="fr-FR" sz="2400" b="1" dirty="0"/>
              <a:t>Il n’existe en France qu’une seule loi basée sur le principe de discrimination positive :</a:t>
            </a:r>
            <a:r>
              <a:rPr lang="fr-FR" sz="2400" dirty="0"/>
              <a:t> la loi du 11 février 2005 relatives aux personnes handicapées. Cette loi fixe des quotas obligatoires pour les employeurs et vise à favoriser l’accès à l’emploi des personnes en situation de handicap.</a:t>
            </a:r>
          </a:p>
          <a:p>
            <a:pPr algn="just"/>
            <a:endParaRPr lang="fr-FR" sz="2400" dirty="0"/>
          </a:p>
          <a:p>
            <a:pPr algn="just"/>
            <a:r>
              <a:rPr lang="fr-FR" sz="2400" dirty="0"/>
              <a:t>Une autre loi – du 17 décembre 2008 – s’inspire du principe de discrimination positive, mais de manière plus indirecte. Cette loi oblige les entreprises de plus de 50 salariés à mettre en place un accord ou un plan d’action </a:t>
            </a:r>
            <a:r>
              <a:rPr lang="fr-FR" sz="2400" b="1" dirty="0"/>
              <a:t>en faveur des seniors </a:t>
            </a:r>
            <a:r>
              <a:rPr lang="fr-FR" sz="2400" dirty="0"/>
              <a:t>et </a:t>
            </a:r>
            <a:r>
              <a:rPr lang="fr-FR" sz="2400" b="1" dirty="0"/>
              <a:t>des femmes </a:t>
            </a:r>
            <a:r>
              <a:rPr lang="fr-FR" sz="2400" dirty="0"/>
              <a:t>sous peine de pénalité financière.</a:t>
            </a:r>
          </a:p>
          <a:p>
            <a:endParaRPr lang="fr-CA" sz="2400" dirty="0"/>
          </a:p>
        </p:txBody>
      </p:sp>
    </p:spTree>
    <p:extLst>
      <p:ext uri="{BB962C8B-B14F-4D97-AF65-F5344CB8AC3E}">
        <p14:creationId xmlns:p14="http://schemas.microsoft.com/office/powerpoint/2010/main" val="26115678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loi du 11 février 2005</a:t>
            </a:r>
            <a:r>
              <a:rPr lang="fr-CA" sz="2800" dirty="0">
                <a:solidFill>
                  <a:srgbClr val="FF0000"/>
                </a:solidFill>
              </a:rPr>
              <a:t/>
            </a:r>
            <a:br>
              <a:rPr lang="fr-CA" sz="2800" dirty="0">
                <a:solidFill>
                  <a:srgbClr val="FF0000"/>
                </a:solidFill>
              </a:rPr>
            </a:br>
            <a:endParaRPr lang="fr-CA" sz="2800" dirty="0">
              <a:solidFill>
                <a:srgbClr val="FF0000"/>
              </a:solidFill>
            </a:endParaRPr>
          </a:p>
        </p:txBody>
      </p:sp>
      <p:sp>
        <p:nvSpPr>
          <p:cNvPr id="3" name="Segnaposto contenuto 2"/>
          <p:cNvSpPr>
            <a:spLocks noGrp="1"/>
          </p:cNvSpPr>
          <p:nvPr>
            <p:ph idx="1"/>
          </p:nvPr>
        </p:nvSpPr>
        <p:spPr/>
        <p:txBody>
          <a:bodyPr>
            <a:normAutofit fontScale="85000" lnSpcReduction="10000"/>
          </a:bodyPr>
          <a:lstStyle/>
          <a:p>
            <a:pPr algn="just"/>
            <a:r>
              <a:rPr lang="fr-CA" sz="2400" dirty="0"/>
              <a:t>La loi du 11 février 2005 pour l’égalité des droits et des chances, la participation et la citoyenneté des personnes handicapées ainsi que la </a:t>
            </a:r>
            <a:r>
              <a:rPr lang="fr-CA" sz="2400" b="1" dirty="0"/>
              <a:t>Convention internationale relative aux droits des personnes handicapées, </a:t>
            </a:r>
            <a:r>
              <a:rPr lang="fr-CA" sz="2400" dirty="0"/>
              <a:t>ratifiée par la France en 2010, posent le cadre de l’égal accès des personnes handicapées aux droits et libertés ouverts à tous. La Convention internationale relative aux droits de l’enfant évoque également dans son article 23 la question du handicap.</a:t>
            </a:r>
          </a:p>
          <a:p>
            <a:pPr algn="just"/>
            <a:r>
              <a:rPr lang="fr-FR" sz="2400" dirty="0"/>
              <a:t>La loi du 11 février 2005 définit le handicap comme « toute limitation d’activité ou restriction de participation à la vie en société subie dans son environnement par une  personne en raison d’une altération substantielle, durable ou définitive d’une ou plusieurs fonctions physiques, sensorielles, mentales, cognitives ou psychiques, d’un polyhandicap ou d’un trouble de santé invalidant ». Cette définition étend les dispositifs de lutte contre les discriminations liées au handicap aux personnes souffrant de pathologies invalidantes.</a:t>
            </a:r>
          </a:p>
          <a:p>
            <a:pPr algn="just"/>
            <a:endParaRPr lang="fr-FR" sz="2400" dirty="0"/>
          </a:p>
        </p:txBody>
      </p:sp>
    </p:spTree>
    <p:extLst>
      <p:ext uri="{BB962C8B-B14F-4D97-AF65-F5344CB8AC3E}">
        <p14:creationId xmlns:p14="http://schemas.microsoft.com/office/powerpoint/2010/main" val="13696295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loi du 11 février 2005</a:t>
            </a:r>
            <a:r>
              <a:rPr lang="fr-CA" sz="2800" dirty="0">
                <a:solidFill>
                  <a:srgbClr val="FF0000"/>
                </a:solidFill>
              </a:rPr>
              <a:t/>
            </a:r>
            <a:br>
              <a:rPr lang="fr-CA" sz="2800" dirty="0">
                <a:solidFill>
                  <a:srgbClr val="FF0000"/>
                </a:solidFill>
              </a:rPr>
            </a:br>
            <a:endParaRPr lang="fr-CA" sz="2800" dirty="0">
              <a:solidFill>
                <a:srgbClr val="FF0000"/>
              </a:solidFill>
            </a:endParaRPr>
          </a:p>
        </p:txBody>
      </p:sp>
      <p:sp>
        <p:nvSpPr>
          <p:cNvPr id="3" name="Segnaposto contenuto 2"/>
          <p:cNvSpPr>
            <a:spLocks noGrp="1"/>
          </p:cNvSpPr>
          <p:nvPr>
            <p:ph idx="1"/>
          </p:nvPr>
        </p:nvSpPr>
        <p:spPr/>
        <p:txBody>
          <a:bodyPr>
            <a:normAutofit/>
          </a:bodyPr>
          <a:lstStyle/>
          <a:p>
            <a:pPr algn="just"/>
            <a:r>
              <a:rPr lang="fr-FR" sz="2400" dirty="0"/>
              <a:t>Le handicap et l’état de santé représentent le premier motif de discrimination dont le Défenseur des droits a été saisi en 2014 : l’ensemble de ces 2 critères représente 34,1% des réclamations pour discrimination. L’emploi est le premier domaine concerné par ces réclamations. Les questions liées à l’accessibilité sont également récurrentes.</a:t>
            </a:r>
          </a:p>
          <a:p>
            <a:pPr algn="just"/>
            <a:r>
              <a:rPr lang="fr-FR" sz="2400" dirty="0"/>
              <a:t>Le Défenseur des droits est par ailleurs chargé du suivi de la mise en œuvre de la Convention relative aux droits des personnes handicapées, en lien avec le Conseil national consultatif des personnes handicapées.</a:t>
            </a:r>
          </a:p>
          <a:p>
            <a:pPr algn="just"/>
            <a:endParaRPr lang="fr-FR" sz="2400" dirty="0"/>
          </a:p>
          <a:p>
            <a:pPr algn="just"/>
            <a:endParaRPr lang="fr-FR" sz="2400" dirty="0"/>
          </a:p>
        </p:txBody>
      </p:sp>
    </p:spTree>
    <p:extLst>
      <p:ext uri="{BB962C8B-B14F-4D97-AF65-F5344CB8AC3E}">
        <p14:creationId xmlns:p14="http://schemas.microsoft.com/office/powerpoint/2010/main" val="8198923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b="1" dirty="0"/>
              <a:t>Discrimination positive </a:t>
            </a:r>
            <a:r>
              <a:rPr lang="it-IT" sz="2800" b="1" dirty="0"/>
              <a:t>en France </a:t>
            </a:r>
            <a:r>
              <a:rPr lang="it-IT" sz="2800" b="1" dirty="0" err="1"/>
              <a:t>contre</a:t>
            </a:r>
            <a:r>
              <a:rPr lang="it-IT" sz="2800" b="1" dirty="0"/>
              <a:t> </a:t>
            </a:r>
            <a:r>
              <a:rPr lang="it-IT" sz="2800" b="1" dirty="0" err="1"/>
              <a:t>ou</a:t>
            </a:r>
            <a:r>
              <a:rPr lang="it-IT" sz="2800" b="1" dirty="0"/>
              <a:t> pour ?</a:t>
            </a:r>
            <a:r>
              <a:rPr lang="it-IT" sz="2800" dirty="0"/>
              <a:t/>
            </a:r>
            <a:br>
              <a:rPr lang="it-IT" sz="2800" dirty="0"/>
            </a:br>
            <a:r>
              <a:rPr lang="it-IT" sz="2800" dirty="0">
                <a:solidFill>
                  <a:srgbClr val="FF0000"/>
                </a:solidFill>
              </a:rPr>
              <a:t/>
            </a:r>
            <a:br>
              <a:rPr lang="it-IT" sz="2800" dirty="0">
                <a:solidFill>
                  <a:srgbClr val="FF0000"/>
                </a:solidFill>
              </a:rPr>
            </a:br>
            <a:endParaRPr lang="fr-CA" sz="2800" dirty="0">
              <a:solidFill>
                <a:srgbClr val="FF0000"/>
              </a:solidFill>
            </a:endParaRPr>
          </a:p>
        </p:txBody>
      </p:sp>
      <p:sp>
        <p:nvSpPr>
          <p:cNvPr id="3" name="Segnaposto contenuto 2"/>
          <p:cNvSpPr>
            <a:spLocks noGrp="1"/>
          </p:cNvSpPr>
          <p:nvPr>
            <p:ph idx="1"/>
          </p:nvPr>
        </p:nvSpPr>
        <p:spPr/>
        <p:txBody>
          <a:bodyPr>
            <a:normAutofit fontScale="92500" lnSpcReduction="20000"/>
          </a:bodyPr>
          <a:lstStyle/>
          <a:p>
            <a:pPr algn="just"/>
            <a:r>
              <a:rPr lang="fr-FR" sz="2400" dirty="0"/>
              <a:t>Le </a:t>
            </a:r>
            <a:r>
              <a:rPr lang="fr-FR" sz="2400" b="1" dirty="0"/>
              <a:t>Conseil Constitutionnel </a:t>
            </a:r>
            <a:r>
              <a:rPr lang="fr-FR" sz="2400" dirty="0"/>
              <a:t>s’est exprimé à plusieurs reprises contre le principe de la discrimination positive. Partant d’une bonne intention, la discrimination positive pose problème selon le Conseil Constitutionnel dans la mesure où elle va à l’encontre du principe d’égalité entre les individus et les citoyens.</a:t>
            </a:r>
          </a:p>
          <a:p>
            <a:pPr algn="just"/>
            <a:r>
              <a:rPr lang="fr-FR" sz="2400" dirty="0"/>
              <a:t>Mais ce n’est pas la seule critique adressée au principe de discrimination positive. Certaines personnes insistent sur les effets pervers de telles mesures, en ce qu’elles contribueraient à stigmatiser les populations visées. D’autres opposants y voient une nouvelle forme de discrimination « négative », contre le groupe posé comme « dominant ».</a:t>
            </a:r>
          </a:p>
          <a:p>
            <a:pPr algn="just"/>
            <a:r>
              <a:rPr lang="fr-FR" sz="2400" dirty="0"/>
              <a:t>Les tenants de la discrimination positive insistent au contraire sur le caractère temporaire de telles mesures (mesures de rattrapage), sur le fait qu’il s’agit d’un moindre mal et d’un moyen d’intégration des populations victimes d’exclusion sociale.</a:t>
            </a:r>
          </a:p>
          <a:p>
            <a:endParaRPr lang="fr-CA" sz="2400" dirty="0"/>
          </a:p>
        </p:txBody>
      </p:sp>
    </p:spTree>
    <p:extLst>
      <p:ext uri="{BB962C8B-B14F-4D97-AF65-F5344CB8AC3E}">
        <p14:creationId xmlns:p14="http://schemas.microsoft.com/office/powerpoint/2010/main" val="4222692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La discrimination </a:t>
            </a:r>
            <a:br>
              <a:rPr lang="fr-FR" sz="2800" dirty="0"/>
            </a:br>
            <a:r>
              <a:rPr lang="fr-FR" sz="2800" dirty="0"/>
              <a:t>Piketty</a:t>
            </a:r>
          </a:p>
        </p:txBody>
      </p:sp>
      <p:sp>
        <p:nvSpPr>
          <p:cNvPr id="3" name="Segnaposto contenuto 2"/>
          <p:cNvSpPr>
            <a:spLocks noGrp="1"/>
          </p:cNvSpPr>
          <p:nvPr>
            <p:ph idx="1"/>
          </p:nvPr>
        </p:nvSpPr>
        <p:spPr/>
        <p:txBody>
          <a:bodyPr>
            <a:normAutofit lnSpcReduction="10000"/>
          </a:bodyPr>
          <a:lstStyle/>
          <a:p>
            <a:pPr algn="just"/>
            <a:r>
              <a:rPr lang="fr-CA" sz="2400" dirty="0"/>
              <a:t>“Jamais les injustices liées aux origines n’ont été aussi criantes, qu’il s’agisse de l’accès à l’éducation, à l’emploi, au logement, à la sécurité, au respect ou à la dignité ; et pourtant jamais on a aussi peu parlé de justice et d’égalité des droits, de mesure du racisme et de lutte contre les discriminations.</a:t>
            </a:r>
          </a:p>
          <a:p>
            <a:pPr algn="just"/>
            <a:r>
              <a:rPr lang="fr-CA" sz="2400" dirty="0"/>
              <a:t>[…] Il faut commencer à promouvoir l’égalité sociale en général. […] Autrement dit, pour réduire les inégalités liés aux multiples origines ethno-raciales et nationales, il est indispensable de s’attaquer aux inégalités entre classes sociales dans leur globalité”</a:t>
            </a:r>
          </a:p>
          <a:p>
            <a:pPr algn="just"/>
            <a:r>
              <a:rPr lang="fr-CA" sz="2400" dirty="0"/>
              <a:t>Thomas Piketty, </a:t>
            </a:r>
            <a:r>
              <a:rPr lang="fr-CA" sz="2400" i="1" dirty="0"/>
              <a:t>Mesurer le racisme, vaincre les discriminations,</a:t>
            </a:r>
            <a:r>
              <a:rPr lang="fr-CA" sz="2400" dirty="0"/>
              <a:t> Paris, Seuil, 2022, p.11-12, 13.</a:t>
            </a:r>
          </a:p>
        </p:txBody>
      </p:sp>
    </p:spTree>
    <p:extLst>
      <p:ext uri="{BB962C8B-B14F-4D97-AF65-F5344CB8AC3E}">
        <p14:creationId xmlns:p14="http://schemas.microsoft.com/office/powerpoint/2010/main" val="16537836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sur les discriminations</a:t>
            </a:r>
          </a:p>
        </p:txBody>
      </p:sp>
      <p:sp>
        <p:nvSpPr>
          <p:cNvPr id="3" name="Segnaposto contenuto 2"/>
          <p:cNvSpPr>
            <a:spLocks noGrp="1"/>
          </p:cNvSpPr>
          <p:nvPr>
            <p:ph idx="1"/>
          </p:nvPr>
        </p:nvSpPr>
        <p:spPr/>
        <p:txBody>
          <a:bodyPr/>
          <a:lstStyle/>
          <a:p>
            <a:endParaRPr lang="fr-CA"/>
          </a:p>
        </p:txBody>
      </p:sp>
    </p:spTree>
    <p:extLst>
      <p:ext uri="{BB962C8B-B14F-4D97-AF65-F5344CB8AC3E}">
        <p14:creationId xmlns:p14="http://schemas.microsoft.com/office/powerpoint/2010/main" val="23396115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a:t/>
            </a:r>
            <a:br>
              <a:rPr lang="it-IT" sz="2800" dirty="0"/>
            </a:br>
            <a:r>
              <a:rPr lang="fr-FR" sz="2800" dirty="0"/>
              <a:t>Discrimination en raison de l’âge, le genre ou l’origine ... </a:t>
            </a:r>
            <a:br>
              <a:rPr lang="fr-FR" sz="2800" dirty="0"/>
            </a:br>
            <a:r>
              <a:rPr lang="fr-FR" sz="2800" dirty="0"/>
              <a:t> au Canada</a:t>
            </a:r>
          </a:p>
        </p:txBody>
      </p:sp>
      <p:sp>
        <p:nvSpPr>
          <p:cNvPr id="3" name="Segnaposto contenuto 2"/>
          <p:cNvSpPr>
            <a:spLocks noGrp="1"/>
          </p:cNvSpPr>
          <p:nvPr>
            <p:ph idx="1"/>
          </p:nvPr>
        </p:nvSpPr>
        <p:spPr/>
        <p:txBody>
          <a:bodyPr>
            <a:normAutofit fontScale="85000" lnSpcReduction="20000"/>
          </a:bodyPr>
          <a:lstStyle/>
          <a:p>
            <a:r>
              <a:rPr lang="fr-FR" sz="2400" dirty="0"/>
              <a:t>Annonces dénoncées</a:t>
            </a:r>
          </a:p>
          <a:p>
            <a:r>
              <a:rPr lang="fr-FR" sz="2400" b="1" dirty="0"/>
              <a:t>Discrimination sur l’âge, le genre, l’origine… Au Canada, des internautes se liguent contre le ciblage publicitaire de Facebook</a:t>
            </a:r>
          </a:p>
          <a:p>
            <a:pPr algn="just"/>
            <a:r>
              <a:rPr lang="fr-FR" sz="2400" dirty="0"/>
              <a:t>Une cour d’appel du Québec a approuvé un recours</a:t>
            </a:r>
            <a:r>
              <a:rPr lang="fr-FR" sz="2400" b="1" dirty="0"/>
              <a:t> collectif </a:t>
            </a:r>
            <a:r>
              <a:rPr lang="fr-FR" sz="2400" dirty="0"/>
              <a:t>contre Facebook, accusant le réseau social de discrimination sur l’âge, le genre ou l’origine dans son ciblage </a:t>
            </a:r>
            <a:r>
              <a:rPr lang="fr-FR" sz="2400" b="1" dirty="0"/>
              <a:t>publicitaire.</a:t>
            </a:r>
          </a:p>
          <a:p>
            <a:pPr algn="just"/>
            <a:r>
              <a:rPr lang="fr-FR" sz="2400" dirty="0"/>
              <a:t>Un casque à micro sur les oreilles, une jeune femme affiche un large sourire au milieu d’un open </a:t>
            </a:r>
            <a:r>
              <a:rPr lang="fr-FR" sz="2400" dirty="0" err="1"/>
              <a:t>space</a:t>
            </a:r>
            <a:r>
              <a:rPr lang="fr-FR" sz="2400" dirty="0"/>
              <a:t>. «Aidez-nous à créer un quotidien meilleur en rejoignant notre centre d’appel à Montréal», enjoint cette annonce publicitaire Facebook signée Ikea. Mais pour créer ce «quotidien meilleur» et espérer être recruté, il faut avoir moins de 40 ans. La limite d’âge vous paraît injuste ? L’entreprise d’ameublement l’a pourtant explicitement stipulée dans les critères de son ciblage publicitaire que l’on peut découvrir dans les paramètres de la publication. Mais les choses pourraient bientôt changer.</a:t>
            </a:r>
          </a:p>
          <a:p>
            <a:r>
              <a:rPr lang="fr-FR" sz="2400" i="1" dirty="0"/>
              <a:t>Libération</a:t>
            </a:r>
            <a:r>
              <a:rPr lang="fr-FR" sz="2400" dirty="0"/>
              <a:t> </a:t>
            </a:r>
            <a:r>
              <a:rPr lang="it-IT" sz="2400" dirty="0"/>
              <a:t>5 </a:t>
            </a:r>
            <a:r>
              <a:rPr lang="it-IT" sz="2400" dirty="0" err="1"/>
              <a:t>janvier</a:t>
            </a:r>
            <a:r>
              <a:rPr lang="it-IT" sz="2400" dirty="0"/>
              <a:t> 2023 </a:t>
            </a:r>
          </a:p>
        </p:txBody>
      </p:sp>
    </p:spTree>
    <p:extLst>
      <p:ext uri="{BB962C8B-B14F-4D97-AF65-F5344CB8AC3E}">
        <p14:creationId xmlns:p14="http://schemas.microsoft.com/office/powerpoint/2010/main" val="17349054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Discrimination en raison de l’âge, le genre ou l’origine ... </a:t>
            </a:r>
            <a:br>
              <a:rPr lang="fr-FR" sz="2800" dirty="0"/>
            </a:br>
            <a:r>
              <a:rPr lang="fr-FR" sz="2800" dirty="0"/>
              <a:t> au </a:t>
            </a:r>
            <a:r>
              <a:rPr lang="it-IT" sz="2800" dirty="0"/>
              <a:t>Canada</a:t>
            </a:r>
          </a:p>
        </p:txBody>
      </p:sp>
      <p:sp>
        <p:nvSpPr>
          <p:cNvPr id="3" name="Segnaposto contenuto 2"/>
          <p:cNvSpPr>
            <a:spLocks noGrp="1"/>
          </p:cNvSpPr>
          <p:nvPr>
            <p:ph idx="1"/>
          </p:nvPr>
        </p:nvSpPr>
        <p:spPr/>
        <p:txBody>
          <a:bodyPr>
            <a:normAutofit fontScale="77500" lnSpcReduction="20000"/>
          </a:bodyPr>
          <a:lstStyle/>
          <a:p>
            <a:r>
              <a:rPr lang="fr-FR" sz="2400" dirty="0"/>
              <a:t>Un ciblage illégal ?</a:t>
            </a:r>
          </a:p>
          <a:p>
            <a:endParaRPr lang="fr-FR" sz="2400" dirty="0"/>
          </a:p>
          <a:p>
            <a:pPr algn="just"/>
            <a:r>
              <a:rPr lang="fr-FR" sz="2400" dirty="0"/>
              <a:t>Le recours collectif avait été lancé en 2019. A cette époque, CBC News révèle que près d’une centaine d’employeurs (comprenant des </a:t>
            </a:r>
            <a:r>
              <a:rPr lang="fr-FR" sz="2400" b="1" dirty="0"/>
              <a:t>ministères) </a:t>
            </a:r>
            <a:r>
              <a:rPr lang="fr-FR" sz="2400" dirty="0"/>
              <a:t>publient des </a:t>
            </a:r>
            <a:r>
              <a:rPr lang="fr-FR" sz="2400" b="1" dirty="0"/>
              <a:t>offres d’emploi </a:t>
            </a:r>
            <a:r>
              <a:rPr lang="fr-FR" sz="2400" dirty="0"/>
              <a:t>sur le réseau social </a:t>
            </a:r>
            <a:r>
              <a:rPr lang="fr-FR" sz="2400" b="1" dirty="0"/>
              <a:t>jugées illégales </a:t>
            </a:r>
            <a:r>
              <a:rPr lang="fr-FR" sz="2400" dirty="0"/>
              <a:t>par certains experts. En effet, les lois canadiennes sur les </a:t>
            </a:r>
            <a:r>
              <a:rPr lang="fr-FR" sz="2400" b="1" dirty="0"/>
              <a:t>droits de la personne </a:t>
            </a:r>
            <a:r>
              <a:rPr lang="fr-FR" sz="2400" dirty="0"/>
              <a:t>soulignent que les employeurs ne peuvent pas restreindre l’accès aux offres d’emploi en fonction de l’âge, du genre, de l’origine ou de la religion d’une personne. Sauf dans des circonstances professionnelles particulières.</a:t>
            </a:r>
          </a:p>
          <a:p>
            <a:pPr algn="just"/>
            <a:r>
              <a:rPr lang="fr-FR" sz="2400" dirty="0"/>
              <a:t>En réaction, Facebook a commencé à appliquer de nouvelles règles en décembre 2020. Pour les annonces d’emploi, de logement et de services de crédit, les annonceurs ont désormais interdiction de cibler sur des critères d’âge, de genre ou de code postal. Pour le reste, ils peuvent continuer. En juillet 2021, une juge de la Cour supérieure du Québec a finalement refusé le recours collectif au motif que le groupe de plaignants impliqué était trop large. Des milliers voire des millions de personnes pouvant être concernées. C’est cette décision que la Cour d’appel du Québec a finalement renversé.</a:t>
            </a:r>
          </a:p>
          <a:p>
            <a:r>
              <a:rPr lang="fr-FR" sz="2400" i="1" dirty="0"/>
              <a:t>Libération</a:t>
            </a:r>
            <a:r>
              <a:rPr lang="fr-FR" sz="2400" dirty="0"/>
              <a:t> </a:t>
            </a:r>
            <a:r>
              <a:rPr lang="it-IT" sz="2400" dirty="0"/>
              <a:t>5 </a:t>
            </a:r>
            <a:r>
              <a:rPr lang="it-IT" sz="2400" dirty="0" err="1"/>
              <a:t>janvier</a:t>
            </a:r>
            <a:r>
              <a:rPr lang="it-IT" sz="2400" dirty="0"/>
              <a:t> 2023 </a:t>
            </a:r>
          </a:p>
          <a:p>
            <a:endParaRPr lang="it-IT" sz="2400" dirty="0"/>
          </a:p>
        </p:txBody>
      </p:sp>
    </p:spTree>
    <p:extLst>
      <p:ext uri="{BB962C8B-B14F-4D97-AF65-F5344CB8AC3E}">
        <p14:creationId xmlns:p14="http://schemas.microsoft.com/office/powerpoint/2010/main" val="10667262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dirty="0"/>
              <a:t/>
            </a:r>
            <a:br>
              <a:rPr lang="it-IT" sz="2800" dirty="0"/>
            </a:br>
            <a:r>
              <a:rPr lang="fr-FR" sz="2800" dirty="0"/>
              <a:t>Discrimination à l’encontre des personnes noires en France</a:t>
            </a:r>
          </a:p>
        </p:txBody>
      </p:sp>
      <p:sp>
        <p:nvSpPr>
          <p:cNvPr id="3" name="Segnaposto contenuto 2"/>
          <p:cNvSpPr>
            <a:spLocks noGrp="1"/>
          </p:cNvSpPr>
          <p:nvPr>
            <p:ph idx="1"/>
          </p:nvPr>
        </p:nvSpPr>
        <p:spPr/>
        <p:txBody>
          <a:bodyPr>
            <a:normAutofit fontScale="92500" lnSpcReduction="10000"/>
          </a:bodyPr>
          <a:lstStyle/>
          <a:p>
            <a:pPr algn="just"/>
            <a:r>
              <a:rPr lang="fr-FR" sz="2400" b="1" dirty="0"/>
              <a:t>Racisme : 91 % des personnes noires en métropole se disent victimes de discrimination</a:t>
            </a:r>
          </a:p>
          <a:p>
            <a:pPr algn="just"/>
            <a:r>
              <a:rPr lang="fr-FR" sz="2400" dirty="0"/>
              <a:t>Selon un sondage Ipsos commandé par le Conseil représentatif des associations noires (CRAN), seulement un quart des personnes victimes porteraient plainte auprès de la police ou de la gendarmerie. </a:t>
            </a:r>
          </a:p>
          <a:p>
            <a:pPr algn="just"/>
            <a:r>
              <a:rPr lang="fr-FR" sz="2400" dirty="0"/>
              <a:t>C’est un nouveau constat alarmant sur le racisme en France. Mercredi 15 février, le Conseil représentatif des associations noires (CRAN) présente à l’Assemblée nationale son deuxième baromètre sur la perception et le vécu des discriminations à l’encontre des personnes noires en France. Cette enquête Ipsos a été menée auprès d’un échantillon de 807 personnes représentatives de la population française noire ou métisse d’ascendance noire.</a:t>
            </a:r>
          </a:p>
          <a:p>
            <a:pPr algn="just"/>
            <a:r>
              <a:rPr lang="fr-FR" sz="2400" i="1" dirty="0"/>
              <a:t>Le Monde </a:t>
            </a:r>
            <a:r>
              <a:rPr lang="fr-FR" sz="2400" dirty="0"/>
              <a:t>15 février 2023</a:t>
            </a:r>
          </a:p>
          <a:p>
            <a:endParaRPr lang="it-IT" sz="2400" dirty="0"/>
          </a:p>
        </p:txBody>
      </p:sp>
    </p:spTree>
    <p:extLst>
      <p:ext uri="{BB962C8B-B14F-4D97-AF65-F5344CB8AC3E}">
        <p14:creationId xmlns:p14="http://schemas.microsoft.com/office/powerpoint/2010/main" val="28899396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a:t/>
            </a:r>
            <a:br>
              <a:rPr lang="it-IT" sz="2800" dirty="0"/>
            </a:br>
            <a:r>
              <a:rPr lang="it-IT" sz="2800" b="1" dirty="0"/>
              <a:t>Le CRAN </a:t>
            </a:r>
            <a:br>
              <a:rPr lang="it-IT" sz="2800" b="1" dirty="0"/>
            </a:br>
            <a:r>
              <a:rPr lang="it-IT" sz="2800" b="1" dirty="0"/>
              <a:t>https://www.lecran.org/</a:t>
            </a:r>
            <a:endParaRPr lang="it-IT" sz="2800" dirty="0"/>
          </a:p>
        </p:txBody>
      </p:sp>
      <p:sp>
        <p:nvSpPr>
          <p:cNvPr id="3" name="Segnaposto contenuto 2"/>
          <p:cNvSpPr>
            <a:spLocks noGrp="1"/>
          </p:cNvSpPr>
          <p:nvPr>
            <p:ph idx="1"/>
          </p:nvPr>
        </p:nvSpPr>
        <p:spPr/>
        <p:txBody>
          <a:bodyPr>
            <a:normAutofit/>
          </a:bodyPr>
          <a:lstStyle/>
          <a:p>
            <a:pPr algn="just"/>
            <a:r>
              <a:rPr lang="fr-FR" sz="2400" dirty="0"/>
              <a:t>Le Conseil Représentatif des Associations Noires de France est une </a:t>
            </a:r>
            <a:r>
              <a:rPr lang="fr-FR" sz="2400" b="1" dirty="0"/>
              <a:t>fédération de dizaines d’associations françaises</a:t>
            </a:r>
            <a:r>
              <a:rPr lang="fr-FR" sz="2400" dirty="0"/>
              <a:t>, dont l’objet est de </a:t>
            </a:r>
            <a:r>
              <a:rPr lang="fr-FR" sz="2400" b="1" dirty="0"/>
              <a:t>promouvoir l’égalité des populations noires de France </a:t>
            </a:r>
            <a:r>
              <a:rPr lang="fr-FR" sz="2400" dirty="0"/>
              <a:t>et d’évaluer les discriminations dont elles sont victimes. </a:t>
            </a:r>
            <a:endParaRPr lang="it-IT" sz="2400" dirty="0"/>
          </a:p>
        </p:txBody>
      </p:sp>
    </p:spTree>
    <p:extLst>
      <p:ext uri="{BB962C8B-B14F-4D97-AF65-F5344CB8AC3E}">
        <p14:creationId xmlns:p14="http://schemas.microsoft.com/office/powerpoint/2010/main" val="2388923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2ème baromètre des discriminations</a:t>
            </a:r>
            <a:endParaRPr lang="it-IT" sz="2800" dirty="0"/>
          </a:p>
        </p:txBody>
      </p:sp>
      <p:sp>
        <p:nvSpPr>
          <p:cNvPr id="3" name="Segnaposto contenuto 2"/>
          <p:cNvSpPr>
            <a:spLocks noGrp="1"/>
          </p:cNvSpPr>
          <p:nvPr>
            <p:ph idx="1"/>
          </p:nvPr>
        </p:nvSpPr>
        <p:spPr/>
        <p:txBody>
          <a:bodyPr>
            <a:normAutofit fontScale="92500" lnSpcReduction="10000"/>
          </a:bodyPr>
          <a:lstStyle/>
          <a:p>
            <a:pPr algn="just"/>
            <a:r>
              <a:rPr lang="fr-FR" sz="2400" dirty="0"/>
              <a:t>En 2007, le CRAN avait publié son 1er baromètre des discriminations portant sur les populations noires de France. Cet outil de transparence</a:t>
            </a:r>
            <a:r>
              <a:rPr lang="fr-FR" sz="2400" b="1" dirty="0"/>
              <a:t> républicaine </a:t>
            </a:r>
            <a:r>
              <a:rPr lang="fr-FR" sz="2400" dirty="0"/>
              <a:t>avait fait grand bruit et avait lancé des débats. </a:t>
            </a:r>
          </a:p>
          <a:p>
            <a:pPr algn="just"/>
            <a:r>
              <a:rPr lang="fr-FR" sz="2400" dirty="0"/>
              <a:t>Cette année 2023, le CRAN publie son </a:t>
            </a:r>
            <a:r>
              <a:rPr lang="fr-FR" sz="2400" b="1" dirty="0"/>
              <a:t>2ème baromètre des discriminations qui portera toujours sur les populations noires de France mais également sur d’autres minorités avec une focale sur toutes les discriminations sans distinction</a:t>
            </a:r>
            <a:r>
              <a:rPr lang="fr-FR" sz="2400" dirty="0"/>
              <a:t>.</a:t>
            </a:r>
          </a:p>
          <a:p>
            <a:pPr algn="just"/>
            <a:r>
              <a:rPr lang="fr-FR" sz="2400" dirty="0"/>
              <a:t>En 17 années, le CRAN a travaillé avec d’autres, à rendre la France plus fraternelle et plus égalitaire. Ainsi, la société française a progressé même si beaucoup reste à faire. </a:t>
            </a:r>
          </a:p>
          <a:p>
            <a:r>
              <a:rPr lang="fr-FR" sz="2400" dirty="0"/>
              <a:t>Ce deuxième baromètre s’appuie sur les données obtenues pour la première fois auprès des minorités de France. </a:t>
            </a:r>
          </a:p>
          <a:p>
            <a:endParaRPr lang="it-IT" sz="2400" dirty="0"/>
          </a:p>
        </p:txBody>
      </p:sp>
    </p:spTree>
    <p:extLst>
      <p:ext uri="{BB962C8B-B14F-4D97-AF65-F5344CB8AC3E}">
        <p14:creationId xmlns:p14="http://schemas.microsoft.com/office/powerpoint/2010/main" val="33090275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2ème baromètre des discriminations</a:t>
            </a:r>
            <a:endParaRPr lang="it-IT" sz="2800" dirty="0"/>
          </a:p>
        </p:txBody>
      </p:sp>
      <p:sp>
        <p:nvSpPr>
          <p:cNvPr id="3" name="Segnaposto contenuto 2"/>
          <p:cNvSpPr>
            <a:spLocks noGrp="1"/>
          </p:cNvSpPr>
          <p:nvPr>
            <p:ph idx="1"/>
          </p:nvPr>
        </p:nvSpPr>
        <p:spPr/>
        <p:txBody>
          <a:bodyPr>
            <a:normAutofit lnSpcReduction="10000"/>
          </a:bodyPr>
          <a:lstStyle/>
          <a:p>
            <a:pPr algn="just"/>
            <a:r>
              <a:rPr lang="fr-FR" sz="2400" dirty="0"/>
              <a:t>L’étude révèle que 91 % des personnes interrogées en France</a:t>
            </a:r>
            <a:r>
              <a:rPr lang="fr-FR" sz="2400" b="1" dirty="0"/>
              <a:t> métropolitaine </a:t>
            </a:r>
            <a:r>
              <a:rPr lang="fr-FR" sz="2400" dirty="0"/>
              <a:t>ont répondu être victimes de discrimination raciale (</a:t>
            </a:r>
            <a:r>
              <a:rPr lang="fr-FR" sz="2400" i="1" dirty="0"/>
              <a:t>« souvent »</a:t>
            </a:r>
            <a:r>
              <a:rPr lang="fr-FR" sz="2400" dirty="0"/>
              <a:t> ou </a:t>
            </a:r>
            <a:r>
              <a:rPr lang="fr-FR" sz="2400" i="1" dirty="0"/>
              <a:t>« de temps en temps »</a:t>
            </a:r>
            <a:r>
              <a:rPr lang="fr-FR" sz="2400" dirty="0"/>
              <a:t>). 85 % de ce même panel déclarent avoir été victimes de discrimination liée à la couleur de peau. </a:t>
            </a:r>
            <a:r>
              <a:rPr lang="fr-FR" sz="2400" i="1" dirty="0"/>
              <a:t>« Le caractère absolu et général du phénomène est particulièrement frappant. On voit la progression des idées haineuses sur Internet ou dans le débat public »</a:t>
            </a:r>
            <a:r>
              <a:rPr lang="fr-FR" sz="2400" dirty="0"/>
              <a:t>, déplore Patrick </a:t>
            </a:r>
            <a:r>
              <a:rPr lang="fr-FR" sz="2400" dirty="0" err="1"/>
              <a:t>Lozès</a:t>
            </a:r>
            <a:r>
              <a:rPr lang="fr-FR" sz="2400" dirty="0"/>
              <a:t>, fondateur et premier président du CRAN, avant de souligner la libération de la parole raciste lors des derniers mois,</a:t>
            </a:r>
            <a:r>
              <a:rPr lang="fr-FR" sz="2400" b="1" dirty="0"/>
              <a:t> </a:t>
            </a:r>
            <a:r>
              <a:rPr lang="fr-FR" sz="2400" dirty="0"/>
              <a:t>notamment pendant la campagne présidentielle de 2022.</a:t>
            </a:r>
          </a:p>
          <a:p>
            <a:r>
              <a:rPr lang="fr-FR" sz="2400" i="1" dirty="0"/>
              <a:t>Le Monde </a:t>
            </a:r>
            <a:r>
              <a:rPr lang="fr-FR" sz="2400" dirty="0"/>
              <a:t>15 février 2023</a:t>
            </a:r>
          </a:p>
          <a:p>
            <a:endParaRPr lang="it-IT" sz="2400" dirty="0"/>
          </a:p>
        </p:txBody>
      </p:sp>
    </p:spTree>
    <p:extLst>
      <p:ext uri="{BB962C8B-B14F-4D97-AF65-F5344CB8AC3E}">
        <p14:creationId xmlns:p14="http://schemas.microsoft.com/office/powerpoint/2010/main" val="14561875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2ème baromètre des discriminations</a:t>
            </a:r>
            <a:endParaRPr lang="it-IT" sz="2800" dirty="0"/>
          </a:p>
        </p:txBody>
      </p:sp>
      <p:sp>
        <p:nvSpPr>
          <p:cNvPr id="3" name="Segnaposto contenuto 2"/>
          <p:cNvSpPr>
            <a:spLocks noGrp="1"/>
          </p:cNvSpPr>
          <p:nvPr>
            <p:ph idx="1"/>
          </p:nvPr>
        </p:nvSpPr>
        <p:spPr/>
        <p:txBody>
          <a:bodyPr>
            <a:normAutofit/>
          </a:bodyPr>
          <a:lstStyle/>
          <a:p>
            <a:pPr algn="just"/>
            <a:r>
              <a:rPr lang="fr-FR" sz="2400" dirty="0"/>
              <a:t>Ces discriminations s’opèrent dans l’espace public (41 %) ou au travail (31 %). Plus de la moitié des personnes interrogées ont d’ailleurs ressenti une difficulté à décrocher un entretien d’embauche en raison de leur couleur de peau. Elles sont quasi autant à dénoncer des injustices dans leurs études, un refus d’embauche ou des difficultés lors de l’achat ou de la location d’un logement pour ce même motif.</a:t>
            </a:r>
          </a:p>
          <a:p>
            <a:pPr algn="just"/>
            <a:endParaRPr lang="fr-FR" sz="2400" dirty="0"/>
          </a:p>
          <a:p>
            <a:pPr algn="just"/>
            <a:r>
              <a:rPr lang="fr-FR" sz="2400" i="1" dirty="0"/>
              <a:t>Le Monde </a:t>
            </a:r>
            <a:r>
              <a:rPr lang="fr-FR" sz="2400" dirty="0"/>
              <a:t>15 février 2023</a:t>
            </a:r>
          </a:p>
          <a:p>
            <a:pPr algn="just"/>
            <a:endParaRPr lang="it-IT" sz="2400" dirty="0"/>
          </a:p>
        </p:txBody>
      </p:sp>
    </p:spTree>
    <p:extLst>
      <p:ext uri="{BB962C8B-B14F-4D97-AF65-F5344CB8AC3E}">
        <p14:creationId xmlns:p14="http://schemas.microsoft.com/office/powerpoint/2010/main" val="18655591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a:t>2ème baromètre des discriminations</a:t>
            </a:r>
            <a:endParaRPr lang="it-IT" sz="2800"/>
          </a:p>
        </p:txBody>
      </p:sp>
      <p:sp>
        <p:nvSpPr>
          <p:cNvPr id="3" name="Segnaposto contenuto 2"/>
          <p:cNvSpPr>
            <a:spLocks noGrp="1"/>
          </p:cNvSpPr>
          <p:nvPr>
            <p:ph idx="1"/>
          </p:nvPr>
        </p:nvSpPr>
        <p:spPr/>
        <p:txBody>
          <a:bodyPr>
            <a:normAutofit fontScale="92500" lnSpcReduction="20000"/>
          </a:bodyPr>
          <a:lstStyle/>
          <a:p>
            <a:pPr algn="just"/>
            <a:r>
              <a:rPr lang="fr-FR" sz="2400" dirty="0"/>
              <a:t>Dans le même temps, l’étude souligne l’échec du volet judiciaire en ce qui concerne ces questions. Seulement un quart des personnes victimes porteraient plainte auprès de la police ou de la gendarmerie après avoir subi une discrimination. Elles ne sont même que 9 % chez les habitants des départements et régions d’outre-mer. Les rapports compliqués entre les habitants de ces territoires et les forces de l’ordre peuvent s’expliquer par un chiffre : 49 % disent avoir été contrôlés au moins une fois au cours des douze derniers mois (contre 23 % chez un panel représentatif de l’ensemble de la population française, aussi interrogé dans l’étude Ipsos). </a:t>
            </a:r>
            <a:r>
              <a:rPr lang="fr-FR" sz="2400" i="1" dirty="0"/>
              <a:t>« On ne peut pas laisser cette partie de la population être les damnés de la patrie, </a:t>
            </a:r>
            <a:r>
              <a:rPr lang="fr-FR" sz="2400" dirty="0"/>
              <a:t>dénonce Patrick </a:t>
            </a:r>
            <a:r>
              <a:rPr lang="fr-FR" sz="2400" dirty="0" err="1"/>
              <a:t>Lozès</a:t>
            </a:r>
            <a:r>
              <a:rPr lang="fr-FR" sz="2400" dirty="0"/>
              <a:t>. </a:t>
            </a:r>
            <a:r>
              <a:rPr lang="fr-FR" sz="2400" i="1" dirty="0"/>
              <a:t>Et aujourd’hui les pouvoirs publics ne peuvent plus dire : “On ne savait pas.” Les chiffres sont là. </a:t>
            </a:r>
            <a:r>
              <a:rPr lang="fr-FR" sz="2400" dirty="0"/>
              <a:t> »</a:t>
            </a:r>
          </a:p>
          <a:p>
            <a:pPr algn="just"/>
            <a:r>
              <a:rPr lang="fr-FR" sz="2400" i="1"/>
              <a:t>Le Monde </a:t>
            </a:r>
            <a:r>
              <a:rPr lang="fr-FR" sz="2400"/>
              <a:t>15 février 2023</a:t>
            </a:r>
          </a:p>
          <a:p>
            <a:pPr algn="just"/>
            <a:endParaRPr lang="it-IT" sz="2400" dirty="0"/>
          </a:p>
        </p:txBody>
      </p:sp>
    </p:spTree>
    <p:extLst>
      <p:ext uri="{BB962C8B-B14F-4D97-AF65-F5344CB8AC3E}">
        <p14:creationId xmlns:p14="http://schemas.microsoft.com/office/powerpoint/2010/main" val="8784348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Discrimination en raison de l’appartenance à une prétendue race ou origine dans le domaine du logement en Belgique</a:t>
            </a:r>
          </a:p>
        </p:txBody>
      </p:sp>
      <p:sp>
        <p:nvSpPr>
          <p:cNvPr id="3" name="Segnaposto contenuto 2"/>
          <p:cNvSpPr>
            <a:spLocks noGrp="1"/>
          </p:cNvSpPr>
          <p:nvPr>
            <p:ph idx="1"/>
          </p:nvPr>
        </p:nvSpPr>
        <p:spPr/>
        <p:txBody>
          <a:bodyPr>
            <a:normAutofit fontScale="92500" lnSpcReduction="10000"/>
          </a:bodyPr>
          <a:lstStyle/>
          <a:p>
            <a:pPr algn="just"/>
            <a:r>
              <a:rPr lang="fr-FR" sz="2400" dirty="0"/>
              <a:t>"Pas d’Arabes, ni de blacks" : la discrimination au logement est toujours une réalité en Belgique</a:t>
            </a:r>
          </a:p>
          <a:p>
            <a:r>
              <a:rPr lang="fr-FR" sz="2400" dirty="0"/>
              <a:t>Témoignage</a:t>
            </a:r>
          </a:p>
          <a:p>
            <a:pPr algn="just"/>
            <a:r>
              <a:rPr lang="fr-FR" sz="2400" b="1" dirty="0"/>
              <a:t>Jamila</a:t>
            </a:r>
            <a:r>
              <a:rPr lang="fr-FR" sz="2400" dirty="0"/>
              <a:t> (</a:t>
            </a:r>
            <a:r>
              <a:rPr lang="it-IT" sz="2400" dirty="0" err="1"/>
              <a:t>Bruxelloise</a:t>
            </a:r>
            <a:r>
              <a:rPr lang="it-IT" sz="2400" dirty="0"/>
              <a:t> d’origine </a:t>
            </a:r>
            <a:r>
              <a:rPr lang="it-IT" sz="2400" dirty="0" err="1"/>
              <a:t>marocaine</a:t>
            </a:r>
            <a:r>
              <a:rPr lang="it-IT" sz="2400" dirty="0"/>
              <a:t>) </a:t>
            </a:r>
            <a:r>
              <a:rPr lang="fr-FR" sz="2400" dirty="0"/>
              <a:t>n’a pas d’animaux ni d’enfants. Elle travaille et est en couple avec son mari. On leur a répété plusieurs fois qu’ils incarnent un profil de locataire idéal, apprécié des propriétaires. Pourtant, voici ce qui lui a été donné d’entendre alors qu’elle cherchait un appartement : "</a:t>
            </a:r>
            <a:r>
              <a:rPr lang="fr-FR" sz="2400" i="1" dirty="0"/>
              <a:t>La madame de l’agence m’a dit : 'Ecoutez, je vais vous dire quelque chose, mais vous n’avez rien entendu, je ne vous ai rien dit ; le propriétaire, il ne veut pas d’Arabes ni de blacks.'</a:t>
            </a:r>
            <a:r>
              <a:rPr lang="fr-FR" sz="2400" dirty="0"/>
              <a:t>", raconte-t-elle.</a:t>
            </a:r>
            <a:endParaRPr lang="fr-FR" sz="2400" b="1" dirty="0"/>
          </a:p>
          <a:p>
            <a:endParaRPr lang="fr-FR" sz="2400" b="1" dirty="0"/>
          </a:p>
          <a:p>
            <a:r>
              <a:rPr lang="fr-FR" sz="2200" dirty="0">
                <a:hlinkClick r:id="rId2"/>
              </a:rPr>
              <a:t>https://www.rtbf.be/article/pas-darabes-ni-de-blacks-la-discrimination-au-logement-est-toujours-une-realite-en-Belgique-</a:t>
            </a:r>
            <a:endParaRPr lang="fr-FR" sz="2200" dirty="0"/>
          </a:p>
        </p:txBody>
      </p:sp>
    </p:spTree>
    <p:extLst>
      <p:ext uri="{BB962C8B-B14F-4D97-AF65-F5344CB8AC3E}">
        <p14:creationId xmlns:p14="http://schemas.microsoft.com/office/powerpoint/2010/main" val="3985654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dans le dictionnaire de langue </a:t>
            </a:r>
            <a:r>
              <a:rPr lang="fr-CA" sz="2800" i="1" dirty="0"/>
              <a:t>PR 2022</a:t>
            </a:r>
            <a:br>
              <a:rPr lang="fr-CA" sz="2800" i="1" dirty="0"/>
            </a:br>
            <a:r>
              <a:rPr lang="fr-CA" sz="2800" dirty="0"/>
              <a:t>Définition</a:t>
            </a:r>
          </a:p>
        </p:txBody>
      </p:sp>
      <p:sp>
        <p:nvSpPr>
          <p:cNvPr id="3" name="Segnaposto contenuto 2"/>
          <p:cNvSpPr>
            <a:spLocks noGrp="1"/>
          </p:cNvSpPr>
          <p:nvPr>
            <p:ph idx="1"/>
          </p:nvPr>
        </p:nvSpPr>
        <p:spPr/>
        <p:txBody>
          <a:bodyPr>
            <a:normAutofit/>
          </a:bodyPr>
          <a:lstStyle/>
          <a:p>
            <a:pPr algn="just"/>
            <a:r>
              <a:rPr lang="it-IT" sz="2400" dirty="0"/>
              <a:t> 2  </a:t>
            </a:r>
            <a:r>
              <a:rPr lang="it-IT" sz="2400" dirty="0" err="1"/>
              <a:t>Cour</a:t>
            </a:r>
            <a:r>
              <a:rPr lang="it-IT" sz="2400" dirty="0"/>
              <a:t>. </a:t>
            </a:r>
            <a:r>
              <a:rPr lang="it-IT" sz="2400" dirty="0" err="1"/>
              <a:t>Traitement</a:t>
            </a:r>
            <a:r>
              <a:rPr lang="it-IT" sz="2400" dirty="0"/>
              <a:t> </a:t>
            </a:r>
            <a:r>
              <a:rPr lang="it-IT" sz="2400" dirty="0" err="1"/>
              <a:t>inégalitaire</a:t>
            </a:r>
            <a:r>
              <a:rPr lang="it-IT" sz="2400" dirty="0"/>
              <a:t> et </a:t>
            </a:r>
            <a:r>
              <a:rPr lang="it-IT" sz="2400" dirty="0" err="1"/>
              <a:t>différent</a:t>
            </a:r>
            <a:r>
              <a:rPr lang="it-IT" sz="2400" dirty="0"/>
              <a:t> </a:t>
            </a:r>
            <a:r>
              <a:rPr lang="it-IT" sz="2400" dirty="0" err="1"/>
              <a:t>appliqué</a:t>
            </a:r>
            <a:r>
              <a:rPr lang="it-IT" sz="2400" dirty="0"/>
              <a:t> à </a:t>
            </a:r>
            <a:r>
              <a:rPr lang="it-IT" sz="2400" dirty="0" err="1"/>
              <a:t>certaines</a:t>
            </a:r>
            <a:r>
              <a:rPr lang="it-IT" sz="2400" dirty="0"/>
              <a:t> </a:t>
            </a:r>
            <a:r>
              <a:rPr lang="it-IT" sz="2400" dirty="0" err="1"/>
              <a:t>personnes</a:t>
            </a:r>
            <a:r>
              <a:rPr lang="it-IT" sz="2400" dirty="0"/>
              <a:t> (</a:t>
            </a:r>
            <a:r>
              <a:rPr lang="it-IT" sz="2400" dirty="0" err="1"/>
              <a:t>notamment</a:t>
            </a:r>
            <a:r>
              <a:rPr lang="it-IT" sz="2400" dirty="0"/>
              <a:t> en </a:t>
            </a:r>
            <a:r>
              <a:rPr lang="it-IT" sz="2400" dirty="0" err="1"/>
              <a:t>raison</a:t>
            </a:r>
            <a:r>
              <a:rPr lang="it-IT" sz="2400" dirty="0"/>
              <a:t> de </a:t>
            </a:r>
            <a:r>
              <a:rPr lang="it-IT" sz="2400" dirty="0" err="1"/>
              <a:t>leur</a:t>
            </a:r>
            <a:r>
              <a:rPr lang="it-IT" sz="2400" dirty="0"/>
              <a:t> origine, </a:t>
            </a:r>
            <a:r>
              <a:rPr lang="it-IT" sz="2400" dirty="0" err="1"/>
              <a:t>leur</a:t>
            </a:r>
            <a:r>
              <a:rPr lang="it-IT" sz="2400" dirty="0"/>
              <a:t> </a:t>
            </a:r>
            <a:r>
              <a:rPr lang="it-IT" sz="2400" dirty="0" err="1"/>
              <a:t>sexe</a:t>
            </a:r>
            <a:r>
              <a:rPr lang="it-IT" sz="2400" dirty="0"/>
              <a:t>, </a:t>
            </a:r>
            <a:r>
              <a:rPr lang="it-IT" sz="2400" b="1" dirty="0" err="1"/>
              <a:t>leur</a:t>
            </a:r>
            <a:r>
              <a:rPr lang="it-IT" sz="2400" b="1" dirty="0"/>
              <a:t> </a:t>
            </a:r>
            <a:r>
              <a:rPr lang="it-IT" sz="2400" b="1" dirty="0" err="1"/>
              <a:t>âge</a:t>
            </a:r>
            <a:r>
              <a:rPr lang="it-IT" sz="2400" b="1" dirty="0"/>
              <a:t>, </a:t>
            </a:r>
            <a:r>
              <a:rPr lang="it-IT" sz="2400" dirty="0" err="1"/>
              <a:t>leurs</a:t>
            </a:r>
            <a:r>
              <a:rPr lang="it-IT" sz="2400" dirty="0"/>
              <a:t> </a:t>
            </a:r>
            <a:r>
              <a:rPr lang="it-IT" sz="2400" dirty="0" err="1"/>
              <a:t>croyances</a:t>
            </a:r>
            <a:r>
              <a:rPr lang="it-IT" sz="2400" dirty="0"/>
              <a:t> </a:t>
            </a:r>
            <a:r>
              <a:rPr lang="it-IT" sz="2400" dirty="0" err="1"/>
              <a:t>religieuses</a:t>
            </a:r>
            <a:r>
              <a:rPr lang="it-IT" sz="2400" dirty="0"/>
              <a:t>…).  </a:t>
            </a:r>
            <a:r>
              <a:rPr lang="it-IT" sz="2400" dirty="0" err="1">
                <a:solidFill>
                  <a:srgbClr val="FF0000"/>
                </a:solidFill>
              </a:rPr>
              <a:t>Absence</a:t>
            </a:r>
            <a:r>
              <a:rPr lang="it-IT" sz="2400" dirty="0">
                <a:solidFill>
                  <a:srgbClr val="FF0000"/>
                </a:solidFill>
              </a:rPr>
              <a:t> de la </a:t>
            </a:r>
            <a:r>
              <a:rPr lang="it-IT" sz="2400" dirty="0" err="1">
                <a:solidFill>
                  <a:srgbClr val="FF0000"/>
                </a:solidFill>
              </a:rPr>
              <a:t>discrimination</a:t>
            </a:r>
            <a:r>
              <a:rPr lang="it-IT" sz="2400" dirty="0">
                <a:solidFill>
                  <a:srgbClr val="FF0000"/>
                </a:solidFill>
              </a:rPr>
              <a:t> sociale</a:t>
            </a:r>
          </a:p>
          <a:p>
            <a:pPr algn="just"/>
            <a:endParaRPr lang="it-IT" sz="2400" dirty="0"/>
          </a:p>
          <a:p>
            <a:pPr algn="just"/>
            <a:r>
              <a:rPr lang="it-IT" sz="2400" dirty="0"/>
              <a:t>(</a:t>
            </a:r>
            <a:r>
              <a:rPr lang="it-IT" sz="2400" dirty="0" err="1"/>
              <a:t>calque</a:t>
            </a:r>
            <a:r>
              <a:rPr lang="it-IT" sz="2400" dirty="0"/>
              <a:t> de </a:t>
            </a:r>
            <a:r>
              <a:rPr lang="it-IT" sz="2400" dirty="0" err="1"/>
              <a:t>l'anglais</a:t>
            </a:r>
            <a:r>
              <a:rPr lang="it-IT" sz="2400" dirty="0"/>
              <a:t> </a:t>
            </a:r>
            <a:r>
              <a:rPr lang="it-IT" sz="2400" i="1" dirty="0"/>
              <a:t>positive </a:t>
            </a:r>
            <a:r>
              <a:rPr lang="it-IT" sz="2400" i="1" dirty="0" err="1"/>
              <a:t>discrimination</a:t>
            </a:r>
            <a:r>
              <a:rPr lang="it-IT" sz="2400" dirty="0"/>
              <a:t>) </a:t>
            </a:r>
            <a:r>
              <a:rPr lang="it-IT" sz="2400" i="1" dirty="0" err="1"/>
              <a:t>Discrimination</a:t>
            </a:r>
            <a:r>
              <a:rPr lang="it-IT" sz="2400" i="1" dirty="0"/>
              <a:t> positive</a:t>
            </a:r>
            <a:r>
              <a:rPr lang="it-IT" sz="2400" dirty="0"/>
              <a:t> : </a:t>
            </a:r>
            <a:r>
              <a:rPr lang="it-IT" sz="2400" dirty="0" err="1"/>
              <a:t>action</a:t>
            </a:r>
            <a:r>
              <a:rPr lang="it-IT" sz="2400" dirty="0"/>
              <a:t> </a:t>
            </a:r>
            <a:r>
              <a:rPr lang="it-IT" sz="2400" dirty="0" err="1"/>
              <a:t>visant</a:t>
            </a:r>
            <a:r>
              <a:rPr lang="it-IT" sz="2400" dirty="0"/>
              <a:t> à </a:t>
            </a:r>
            <a:r>
              <a:rPr lang="it-IT" sz="2400" dirty="0" err="1"/>
              <a:t>favoriser</a:t>
            </a:r>
            <a:r>
              <a:rPr lang="it-IT" sz="2400" dirty="0"/>
              <a:t> </a:t>
            </a:r>
            <a:r>
              <a:rPr lang="it-IT" sz="2400" dirty="0" err="1"/>
              <a:t>certains</a:t>
            </a:r>
            <a:r>
              <a:rPr lang="it-IT" sz="2400" dirty="0"/>
              <a:t> </a:t>
            </a:r>
            <a:r>
              <a:rPr lang="it-IT" sz="2400" dirty="0" err="1"/>
              <a:t>groupes</a:t>
            </a:r>
            <a:r>
              <a:rPr lang="it-IT" sz="2400" dirty="0"/>
              <a:t> </a:t>
            </a:r>
            <a:r>
              <a:rPr lang="it-IT" sz="2400" dirty="0" err="1"/>
              <a:t>sous-représentés</a:t>
            </a:r>
            <a:r>
              <a:rPr lang="it-IT" sz="2400" dirty="0"/>
              <a:t> </a:t>
            </a:r>
            <a:r>
              <a:rPr lang="it-IT" sz="2400" dirty="0" err="1"/>
              <a:t>afin</a:t>
            </a:r>
            <a:r>
              <a:rPr lang="it-IT" sz="2400" dirty="0"/>
              <a:t> de </a:t>
            </a:r>
            <a:r>
              <a:rPr lang="it-IT" sz="2400" dirty="0" err="1"/>
              <a:t>corriger</a:t>
            </a:r>
            <a:r>
              <a:rPr lang="it-IT" sz="2400" dirty="0"/>
              <a:t> </a:t>
            </a:r>
            <a:r>
              <a:rPr lang="it-IT" sz="2400" dirty="0" err="1"/>
              <a:t>les</a:t>
            </a:r>
            <a:r>
              <a:rPr lang="it-IT" sz="2400" dirty="0"/>
              <a:t> </a:t>
            </a:r>
            <a:r>
              <a:rPr lang="it-IT" sz="2400" dirty="0" err="1"/>
              <a:t>inégalités</a:t>
            </a:r>
            <a:r>
              <a:rPr lang="it-IT" sz="2400" dirty="0"/>
              <a:t>. </a:t>
            </a:r>
          </a:p>
          <a:p>
            <a:pPr algn="just"/>
            <a:r>
              <a:rPr lang="it-IT" sz="2400" dirty="0"/>
              <a:t>© 2022 </a:t>
            </a:r>
            <a:r>
              <a:rPr lang="it-IT" sz="2400" dirty="0" err="1"/>
              <a:t>Dictionnaires</a:t>
            </a:r>
            <a:r>
              <a:rPr lang="it-IT" sz="2400" dirty="0"/>
              <a:t> Le Robert - Le Petit Robert de la langue </a:t>
            </a:r>
            <a:r>
              <a:rPr lang="it-IT" sz="2400" dirty="0" err="1"/>
              <a:t>française</a:t>
            </a:r>
            <a:endParaRPr lang="it-IT" sz="2400" dirty="0"/>
          </a:p>
          <a:p>
            <a:r>
              <a:rPr lang="fr-CA" sz="2400" dirty="0"/>
              <a:t> </a:t>
            </a:r>
            <a:r>
              <a:rPr lang="fr-CA" sz="2400" i="1" dirty="0" err="1"/>
              <a:t>quote</a:t>
            </a:r>
            <a:r>
              <a:rPr lang="fr-CA" sz="2400" dirty="0"/>
              <a:t> rose en Italie</a:t>
            </a:r>
          </a:p>
        </p:txBody>
      </p:sp>
    </p:spTree>
    <p:extLst>
      <p:ext uri="{BB962C8B-B14F-4D97-AF65-F5344CB8AC3E}">
        <p14:creationId xmlns:p14="http://schemas.microsoft.com/office/powerpoint/2010/main" val="39390167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Discrimination en raison de l’appartenance à une prétendue race ou origine dans le domaine du logement en Belgique</a:t>
            </a:r>
          </a:p>
        </p:txBody>
      </p:sp>
      <p:sp>
        <p:nvSpPr>
          <p:cNvPr id="3" name="Segnaposto contenuto 2"/>
          <p:cNvSpPr>
            <a:spLocks noGrp="1"/>
          </p:cNvSpPr>
          <p:nvPr>
            <p:ph idx="1"/>
          </p:nvPr>
        </p:nvSpPr>
        <p:spPr/>
        <p:txBody>
          <a:bodyPr>
            <a:normAutofit/>
          </a:bodyPr>
          <a:lstStyle/>
          <a:p>
            <a:pPr algn="just"/>
            <a:r>
              <a:rPr lang="fr-FR" sz="2400" dirty="0"/>
              <a:t>Autre exemple, lors de la rencontre avec le propriétaire d’un logement qu’elle souhaitait visiter. Celui-ci, après avoir vu </a:t>
            </a:r>
            <a:r>
              <a:rPr lang="fr-FR" sz="2400" dirty="0" err="1"/>
              <a:t>Jamila</a:t>
            </a:r>
            <a:r>
              <a:rPr lang="fr-FR" sz="2400" dirty="0"/>
              <a:t>, rentre dans sa voiture pour faire mine de chercher ses clés… qu’il ne trouve pas. Il lui dit ensuite qu’il a oublié ses clés et qu’il ne peut donc pas lui faire visiter son appartement…</a:t>
            </a:r>
            <a:endParaRPr lang="it-IT" sz="2400" dirty="0"/>
          </a:p>
        </p:txBody>
      </p:sp>
    </p:spTree>
    <p:extLst>
      <p:ext uri="{BB962C8B-B14F-4D97-AF65-F5344CB8AC3E}">
        <p14:creationId xmlns:p14="http://schemas.microsoft.com/office/powerpoint/2010/main" val="100264834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Discrimination en raison de l’appartenance à une prétendue race ou origine dans le domaine du logement</a:t>
            </a:r>
            <a:endParaRPr lang="it-IT" sz="2800" dirty="0"/>
          </a:p>
        </p:txBody>
      </p:sp>
      <p:sp>
        <p:nvSpPr>
          <p:cNvPr id="3" name="Segnaposto contenuto 2"/>
          <p:cNvSpPr>
            <a:spLocks noGrp="1"/>
          </p:cNvSpPr>
          <p:nvPr>
            <p:ph idx="1"/>
          </p:nvPr>
        </p:nvSpPr>
        <p:spPr/>
        <p:txBody>
          <a:bodyPr>
            <a:normAutofit/>
          </a:bodyPr>
          <a:lstStyle/>
          <a:p>
            <a:pPr algn="just"/>
            <a:r>
              <a:rPr lang="fr-FR" sz="2400" dirty="0"/>
              <a:t>Pour mener cette enquête, SOS Racisme a contacté par téléphone des agences immobilières de plusieurs villes françaises en se faisant passer pour des propriétaires réclamant ces discriminations. Résultat, les personnes d’origine maghrébine ou subsaharienne «ont une chance sur deux de contacter une agence qui accepterait de pratiquer ou de laisser pratiquer une discrimination à leur endroit», déplore SOS Racisme auprès de </a:t>
            </a:r>
            <a:r>
              <a:rPr lang="fr-FR" sz="2400" dirty="0" err="1"/>
              <a:t>Franceinfo</a:t>
            </a:r>
            <a:r>
              <a:rPr lang="fr-FR" sz="2400" dirty="0"/>
              <a:t>.</a:t>
            </a:r>
          </a:p>
          <a:p>
            <a:pPr algn="just"/>
            <a:r>
              <a:rPr lang="fr-FR" sz="2400" i="1" dirty="0"/>
              <a:t>Le Figaro </a:t>
            </a:r>
            <a:r>
              <a:rPr lang="fr-FR" sz="2400" dirty="0"/>
              <a:t>21 mars 2022</a:t>
            </a:r>
          </a:p>
          <a:p>
            <a:pPr algn="just"/>
            <a:endParaRPr lang="fr-FR" sz="2400" dirty="0"/>
          </a:p>
          <a:p>
            <a:endParaRPr lang="it-IT" sz="2400" dirty="0"/>
          </a:p>
        </p:txBody>
      </p:sp>
    </p:spTree>
    <p:extLst>
      <p:ext uri="{BB962C8B-B14F-4D97-AF65-F5344CB8AC3E}">
        <p14:creationId xmlns:p14="http://schemas.microsoft.com/office/powerpoint/2010/main" val="181342476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Discrimination en raison de l’appartenance à une prétendue race ou origine dans le domaine du logement</a:t>
            </a:r>
            <a:endParaRPr lang="it-IT" sz="2800" dirty="0"/>
          </a:p>
        </p:txBody>
      </p:sp>
      <p:sp>
        <p:nvSpPr>
          <p:cNvPr id="3" name="Segnaposto contenuto 2"/>
          <p:cNvSpPr>
            <a:spLocks noGrp="1"/>
          </p:cNvSpPr>
          <p:nvPr>
            <p:ph idx="1"/>
          </p:nvPr>
        </p:nvSpPr>
        <p:spPr/>
        <p:txBody>
          <a:bodyPr>
            <a:normAutofit fontScale="85000" lnSpcReduction="20000"/>
          </a:bodyPr>
          <a:lstStyle/>
          <a:p>
            <a:pPr algn="just"/>
            <a:r>
              <a:rPr lang="fr-FR" sz="2400" dirty="0"/>
              <a:t>Plus précisément, une agence sur quatre laisse le propriétaire choisir son futur locataire en ne retenant pas «</a:t>
            </a:r>
            <a:r>
              <a:rPr lang="fr-FR" sz="2400" i="1" dirty="0"/>
              <a:t>les profils dits arabes ou noirs afin d’éviter les problèmes de voisinage</a:t>
            </a:r>
            <a:r>
              <a:rPr lang="fr-FR" sz="2400" dirty="0"/>
              <a:t>», soit 32 agences sur les 136 contactées. </a:t>
            </a:r>
          </a:p>
          <a:p>
            <a:pPr algn="just"/>
            <a:r>
              <a:rPr lang="fr-FR" sz="2400" dirty="0"/>
              <a:t>«</a:t>
            </a:r>
            <a:r>
              <a:rPr lang="fr-FR" sz="2400" i="1" dirty="0"/>
              <a:t>Alors ça, par contre, non, je suis désolée. Au risque de ne pas vous avoir comme client, je ne fais pas de tri selon la communauté ni la race.</a:t>
            </a:r>
            <a:r>
              <a:rPr lang="fr-FR" sz="2400" dirty="0"/>
              <a:t>» A l’inverse : «</a:t>
            </a:r>
            <a:r>
              <a:rPr lang="fr-FR" sz="2400" i="1" dirty="0"/>
              <a:t>Pas de problème, il faudra juste le préciser quand vous nous remettrez votre logement et bien entendu on fera pas de visite si vous ne souhaitez pas des personnes d’une certaine communauté.</a:t>
            </a:r>
            <a:r>
              <a:rPr lang="fr-FR" sz="2400" dirty="0"/>
              <a:t>» Ou encore, sur un ton complice : «</a:t>
            </a:r>
            <a:r>
              <a:rPr lang="fr-FR" sz="2400" i="1" dirty="0"/>
              <a:t>Vous n’êtes pas la première à me demander ce genre de choses, voilà, c’est comme si je n’avais rien entendu et, après, c’est vous qui me dites oui ou qui me dites non.</a:t>
            </a:r>
            <a:r>
              <a:rPr lang="fr-FR" sz="2400" dirty="0"/>
              <a:t>»</a:t>
            </a:r>
          </a:p>
          <a:p>
            <a:pPr algn="just"/>
            <a:r>
              <a:rPr lang="fr-FR" sz="2400" dirty="0"/>
              <a:t>Une directrice d’agence a témoigné anonymement dans l’étude de SOS Racisme: «</a:t>
            </a:r>
            <a:r>
              <a:rPr lang="fr-FR" sz="2400" i="1" dirty="0"/>
              <a:t>On est dans un quartier assez aisé et on ne peut pas placer n’importe qui …</a:t>
            </a:r>
            <a:r>
              <a:rPr lang="fr-FR" sz="2400" dirty="0"/>
              <a:t>».</a:t>
            </a:r>
          </a:p>
          <a:p>
            <a:pPr algn="just"/>
            <a:r>
              <a:rPr lang="fr-FR" sz="2400" i="1" dirty="0"/>
              <a:t>Le Figaro </a:t>
            </a:r>
            <a:r>
              <a:rPr lang="fr-FR" sz="2400" dirty="0"/>
              <a:t>21 mars 2022</a:t>
            </a:r>
          </a:p>
          <a:p>
            <a:pPr algn="just"/>
            <a:endParaRPr lang="it-IT" sz="2400" dirty="0"/>
          </a:p>
        </p:txBody>
      </p:sp>
    </p:spTree>
    <p:extLst>
      <p:ext uri="{BB962C8B-B14F-4D97-AF65-F5344CB8AC3E}">
        <p14:creationId xmlns:p14="http://schemas.microsoft.com/office/powerpoint/2010/main" val="296951034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Discrimination en raison de l’appartenance à une prétendue race ou origine dans le domaine du logement</a:t>
            </a:r>
            <a:br>
              <a:rPr lang="fr-FR" sz="2800" dirty="0"/>
            </a:br>
            <a:r>
              <a:rPr lang="it-IT" sz="2800" dirty="0"/>
              <a:t>2019</a:t>
            </a:r>
          </a:p>
        </p:txBody>
      </p:sp>
      <p:sp>
        <p:nvSpPr>
          <p:cNvPr id="3" name="Segnaposto contenuto 2"/>
          <p:cNvSpPr>
            <a:spLocks noGrp="1"/>
          </p:cNvSpPr>
          <p:nvPr>
            <p:ph idx="1"/>
          </p:nvPr>
        </p:nvSpPr>
        <p:spPr/>
        <p:txBody>
          <a:bodyPr>
            <a:normAutofit fontScale="92500"/>
          </a:bodyPr>
          <a:lstStyle/>
          <a:p>
            <a:pPr algn="just"/>
            <a:r>
              <a:rPr lang="fr-FR" sz="2400" dirty="0"/>
              <a:t>Il y a un peu plus de deux ans, l’affaire </a:t>
            </a:r>
            <a:r>
              <a:rPr lang="fr-FR" sz="2400" dirty="0" err="1"/>
              <a:t>Laforêt</a:t>
            </a:r>
            <a:r>
              <a:rPr lang="fr-FR" sz="2400" dirty="0"/>
              <a:t> faisait scandale. Une agence du réseau immobilier avait accepté de publier une annonce dans laquelle une propriétaire, qui mettait en location son appartement à Levallois-Perret (Hauts-de-Seine), précisait que le locataire devait être </a:t>
            </a:r>
            <a:r>
              <a:rPr lang="fr-FR" sz="2400" b="1" dirty="0"/>
              <a:t>«de nationalité française» et «pas noir». </a:t>
            </a:r>
            <a:r>
              <a:rPr lang="fr-FR" sz="2400" dirty="0"/>
              <a:t>À la suite de cette affaire, les agences immobilières avaient promis de former leurs employés pour «enrayer les pratiques discriminatoires dans l’accès au logement privé». «En 2018, 925 personnes ont été formées à ce sujet avec des exercices pratiques et le rappel de la loi et des sanctions encourues et nous devrions former plus de 1000 personnes en 2019», explique-t-on du coté du réseau </a:t>
            </a:r>
            <a:r>
              <a:rPr lang="fr-FR" sz="2400" dirty="0" err="1"/>
              <a:t>Orpi</a:t>
            </a:r>
            <a:r>
              <a:rPr lang="fr-FR" sz="2400" dirty="0"/>
              <a:t>.</a:t>
            </a:r>
          </a:p>
          <a:p>
            <a:pPr algn="just"/>
            <a:r>
              <a:rPr lang="fr-FR" sz="2400" i="1" dirty="0"/>
              <a:t>Le Figaro </a:t>
            </a:r>
            <a:r>
              <a:rPr lang="fr-FR" sz="2400" dirty="0"/>
              <a:t>07/05/19</a:t>
            </a:r>
            <a:endParaRPr lang="it-IT" sz="2400" dirty="0"/>
          </a:p>
        </p:txBody>
      </p:sp>
    </p:spTree>
    <p:extLst>
      <p:ext uri="{BB962C8B-B14F-4D97-AF65-F5344CB8AC3E}">
        <p14:creationId xmlns:p14="http://schemas.microsoft.com/office/powerpoint/2010/main" val="226775117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en raison de l’accent</a:t>
            </a:r>
          </a:p>
        </p:txBody>
      </p:sp>
      <p:sp>
        <p:nvSpPr>
          <p:cNvPr id="3" name="Segnaposto contenuto 2"/>
          <p:cNvSpPr>
            <a:spLocks noGrp="1"/>
          </p:cNvSpPr>
          <p:nvPr>
            <p:ph idx="1"/>
          </p:nvPr>
        </p:nvSpPr>
        <p:spPr/>
        <p:txBody>
          <a:bodyPr>
            <a:normAutofit lnSpcReduction="10000"/>
          </a:bodyPr>
          <a:lstStyle/>
          <a:p>
            <a:r>
              <a:rPr lang="fr-CA" sz="2400" b="1" dirty="0"/>
              <a:t>L’accent, une discrimination plus puissante que la couleur de peau</a:t>
            </a:r>
          </a:p>
          <a:p>
            <a:pPr algn="just"/>
            <a:r>
              <a:rPr lang="fr-CA" sz="2400" dirty="0"/>
              <a:t>Aussi surprenante qu’elle puisse paraître, cette assertion est désormais démontrée par les neurosciences.</a:t>
            </a:r>
          </a:p>
          <a:p>
            <a:pPr algn="just"/>
            <a:r>
              <a:rPr lang="fr-CA" sz="2400" dirty="0"/>
              <a:t>Ce sont deux conclusions tout à fait étonnantes auxquelles sont arrivés récemment les spécialistes des neurosciences. Un : les adultes préfèrent les personnes qui parlent avec le même accent qu’eux. Deux : ce critère joue un rôle plus important que la couleur de peau ! C’est ce que démontre notamment le neuropsychologue et linguiste Albert Costa, dans un livre dont j’ai déjà parlé ici, </a:t>
            </a:r>
            <a:r>
              <a:rPr lang="fr-CA" sz="2400" i="1" dirty="0"/>
              <a:t>Le Cerveau bilingue </a:t>
            </a:r>
            <a:r>
              <a:rPr lang="fr-CA" sz="2400" dirty="0"/>
              <a:t>(</a:t>
            </a:r>
            <a:r>
              <a:rPr lang="fr-CA" sz="2400" dirty="0" err="1"/>
              <a:t>Editions</a:t>
            </a:r>
            <a:r>
              <a:rPr lang="fr-CA" sz="2400" dirty="0"/>
              <a:t> Odile Jacob), en s'appuyant sur plusieurs études réalisées à travers le monde. </a:t>
            </a:r>
            <a:r>
              <a:rPr lang="fr-CA" sz="2400" i="1" dirty="0"/>
              <a:t>L'express</a:t>
            </a:r>
            <a:r>
              <a:rPr lang="fr-CA" sz="2400" dirty="0"/>
              <a:t> 24/01/2023</a:t>
            </a:r>
          </a:p>
        </p:txBody>
      </p:sp>
    </p:spTree>
    <p:extLst>
      <p:ext uri="{BB962C8B-B14F-4D97-AF65-F5344CB8AC3E}">
        <p14:creationId xmlns:p14="http://schemas.microsoft.com/office/powerpoint/2010/main" val="19141355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en raison de l’obésité</a:t>
            </a:r>
            <a:endParaRPr lang="it-IT" sz="2800" dirty="0"/>
          </a:p>
        </p:txBody>
      </p:sp>
      <p:sp>
        <p:nvSpPr>
          <p:cNvPr id="3" name="Segnaposto contenuto 2"/>
          <p:cNvSpPr>
            <a:spLocks noGrp="1"/>
          </p:cNvSpPr>
          <p:nvPr>
            <p:ph idx="1"/>
          </p:nvPr>
        </p:nvSpPr>
        <p:spPr/>
        <p:txBody>
          <a:bodyPr>
            <a:normAutofit fontScale="92500" lnSpcReduction="10000"/>
          </a:bodyPr>
          <a:lstStyle/>
          <a:p>
            <a:r>
              <a:rPr lang="fr-FR" sz="2400" b="1" dirty="0"/>
              <a:t>L’obésité, un facteur insidieux de discrimination à l’embauche</a:t>
            </a:r>
          </a:p>
          <a:p>
            <a:r>
              <a:rPr lang="fr-FR" sz="2400" dirty="0"/>
              <a:t>Jugés paresseux, émotifs, en mauvaise santé… Les stéréotypes dont sont victimes les personnes obèses réduisent leurs chances d’être recrutées. </a:t>
            </a:r>
          </a:p>
          <a:p>
            <a:pPr algn="just"/>
            <a:r>
              <a:rPr lang="fr-FR" sz="2400" dirty="0"/>
              <a:t>Il y a une dizaine d’années, Anne-Sophie Joly cherchait un emploi dans le secteur de l’architecture d’intérieur. Elle dépose son CV en ligne et reçoit rapidement un appel d’un cabinet de recrutement. </a:t>
            </a:r>
            <a:r>
              <a:rPr lang="fr-FR" sz="2400" i="1" dirty="0"/>
              <a:t>« La personne au téléphone trouvait mon profil extraordinaire et voulait me voir le plus vite possible »</a:t>
            </a:r>
            <a:r>
              <a:rPr lang="fr-FR" sz="2400" dirty="0"/>
              <a:t>, se souvient-elle. Rendez-vous est pris l’après-midi même dans un café. </a:t>
            </a:r>
            <a:r>
              <a:rPr lang="fr-FR" sz="2400" i="1" dirty="0"/>
              <a:t>« Elle était arrivée avant moi. Je l’ai rejointe… Mais j’ai rapidement compris que le poste ne serait pas pour moi : j’ai vu son regard, son visage se décomposer à mesure que je m’approchais. »</a:t>
            </a:r>
            <a:endParaRPr lang="fr-FR" sz="2400" dirty="0"/>
          </a:p>
          <a:p>
            <a:endParaRPr lang="it-IT" sz="2400" dirty="0"/>
          </a:p>
        </p:txBody>
      </p:sp>
    </p:spTree>
    <p:extLst>
      <p:ext uri="{BB962C8B-B14F-4D97-AF65-F5344CB8AC3E}">
        <p14:creationId xmlns:p14="http://schemas.microsoft.com/office/powerpoint/2010/main" val="33897005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en raison de l’obésité</a:t>
            </a:r>
            <a:endParaRPr lang="it-IT" sz="2800" dirty="0"/>
          </a:p>
        </p:txBody>
      </p:sp>
      <p:sp>
        <p:nvSpPr>
          <p:cNvPr id="3" name="Segnaposto contenuto 2"/>
          <p:cNvSpPr>
            <a:spLocks noGrp="1"/>
          </p:cNvSpPr>
          <p:nvPr>
            <p:ph idx="1"/>
          </p:nvPr>
        </p:nvSpPr>
        <p:spPr/>
        <p:txBody>
          <a:bodyPr>
            <a:normAutofit fontScale="92500" lnSpcReduction="10000"/>
          </a:bodyPr>
          <a:lstStyle/>
          <a:p>
            <a:pPr algn="just"/>
            <a:r>
              <a:rPr lang="fr-FR" sz="2400" dirty="0"/>
              <a:t>En situation d’obésité, M</a:t>
            </a:r>
            <a:r>
              <a:rPr lang="fr-FR" sz="2400" baseline="30000" dirty="0"/>
              <a:t>me </a:t>
            </a:r>
            <a:r>
              <a:rPr lang="fr-FR" sz="2400" dirty="0"/>
              <a:t>Joly a appris au fil des années à interpréter les regards qui lui sont adressés. Ils livrent souvent ce que les convenances sociales empêchent de dire. Celui de son interlocutrice du jour lui signifiait que son physique allait l’empêcher d’avoir le poste. </a:t>
            </a:r>
            <a:r>
              <a:rPr lang="fr-FR" sz="2400" i="1" dirty="0"/>
              <a:t>« En entretien, dans la rue, à la boulangerie… On sait avec l’expérience décoder ces regards… Tout cela est terriblement humiliant. »</a:t>
            </a:r>
          </a:p>
          <a:p>
            <a:pPr algn="just"/>
            <a:r>
              <a:rPr lang="fr-FR" sz="2400" dirty="0"/>
              <a:t>En 2016, un baromètre réalisé par le Défenseur des droits et l’Organisation internationale du travail (OIT) indiquait que </a:t>
            </a:r>
            <a:r>
              <a:rPr lang="fr-FR" sz="2400" i="1" dirty="0"/>
              <a:t>« les femmes obèses rapportaient huit fois plus souvent que les femmes à l’IMC normal </a:t>
            </a:r>
            <a:r>
              <a:rPr lang="fr-FR" sz="2400" dirty="0"/>
              <a:t>[l’indice de masse corporelle, qui permet d’estimer la corpulence d’une personne]</a:t>
            </a:r>
            <a:r>
              <a:rPr lang="fr-FR" sz="2400" i="1" dirty="0"/>
              <a:t> avoir été discriminées à cause de leur apparence physique. Les hommes obèses le déclaraient trois fois plus que les hommes de poids “normal”. »</a:t>
            </a:r>
            <a:endParaRPr lang="it-IT" sz="2400" dirty="0"/>
          </a:p>
        </p:txBody>
      </p:sp>
    </p:spTree>
    <p:extLst>
      <p:ext uri="{BB962C8B-B14F-4D97-AF65-F5344CB8AC3E}">
        <p14:creationId xmlns:p14="http://schemas.microsoft.com/office/powerpoint/2010/main" val="35431010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en raison de l’orientation sexuelle </a:t>
            </a:r>
          </a:p>
        </p:txBody>
      </p:sp>
      <p:sp>
        <p:nvSpPr>
          <p:cNvPr id="3" name="Segnaposto contenuto 2"/>
          <p:cNvSpPr>
            <a:spLocks noGrp="1"/>
          </p:cNvSpPr>
          <p:nvPr>
            <p:ph idx="1"/>
          </p:nvPr>
        </p:nvSpPr>
        <p:spPr/>
        <p:txBody>
          <a:bodyPr>
            <a:normAutofit fontScale="92500" lnSpcReduction="10000"/>
          </a:bodyPr>
          <a:lstStyle/>
          <a:p>
            <a:r>
              <a:rPr lang="fr-FR" sz="2400" b="1" dirty="0"/>
              <a:t>45% des lesbiennes harcelées ou discriminées ont eu des pensées suicidaires. Un guide vient de paraître pour améliorer la condition de ces femmes.</a:t>
            </a:r>
            <a:endParaRPr lang="fr-FR" sz="2400" dirty="0"/>
          </a:p>
          <a:p>
            <a:pPr algn="just"/>
            <a:r>
              <a:rPr lang="fr-FR" sz="2400" dirty="0"/>
              <a:t>Les femmes homosexuelles subissent une double discrimination au travail : en tant que femmes et en tant qu’homosexuelles. Une étude parue il y a quelques mois mettait en lumière les difficultés à être lesbienne dans le monde du travail. 53% d’entre eux dénonçaient des agressions ou des discriminations. De peur d’être discriminées, les deux tiers d’entre elles font le choix de l’invisibilité auprès de leurs collègues ou de leur hiérarchie. Et ce chiffre est étonnant : 34% des femmes lesbiennes ont quitté leur employeur à la suite d’agression ou de discriminations.</a:t>
            </a:r>
          </a:p>
          <a:p>
            <a:r>
              <a:rPr lang="fr-FR" sz="2400" i="1" dirty="0"/>
              <a:t>France inter </a:t>
            </a:r>
            <a:r>
              <a:rPr lang="fr-FR" sz="2400" dirty="0"/>
              <a:t>13 </a:t>
            </a:r>
            <a:r>
              <a:rPr lang="fr-FR" sz="2400" dirty="0" err="1"/>
              <a:t>fevrier</a:t>
            </a:r>
            <a:r>
              <a:rPr lang="fr-FR" sz="2400" dirty="0"/>
              <a:t> 2023</a:t>
            </a:r>
          </a:p>
          <a:p>
            <a:pPr marL="0" indent="0">
              <a:buNone/>
            </a:pPr>
            <a:r>
              <a:rPr lang="fr-FR" sz="2400" dirty="0"/>
              <a:t> </a:t>
            </a:r>
          </a:p>
          <a:p>
            <a:endParaRPr lang="fr-CA" sz="2400" dirty="0"/>
          </a:p>
        </p:txBody>
      </p:sp>
    </p:spTree>
    <p:extLst>
      <p:ext uri="{BB962C8B-B14F-4D97-AF65-F5344CB8AC3E}">
        <p14:creationId xmlns:p14="http://schemas.microsoft.com/office/powerpoint/2010/main" val="202173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en raison de l’origine asiatique</a:t>
            </a:r>
          </a:p>
        </p:txBody>
      </p:sp>
      <p:sp>
        <p:nvSpPr>
          <p:cNvPr id="3" name="Segnaposto contenuto 2"/>
          <p:cNvSpPr>
            <a:spLocks noGrp="1"/>
          </p:cNvSpPr>
          <p:nvPr>
            <p:ph idx="1"/>
          </p:nvPr>
        </p:nvSpPr>
        <p:spPr/>
        <p:txBody>
          <a:bodyPr>
            <a:normAutofit/>
          </a:bodyPr>
          <a:lstStyle/>
          <a:p>
            <a:pPr algn="just"/>
            <a:r>
              <a:rPr lang="fr-CA" sz="2400" dirty="0"/>
              <a:t>Discrimination</a:t>
            </a:r>
          </a:p>
          <a:p>
            <a:pPr algn="just"/>
            <a:r>
              <a:rPr lang="fr-CA" sz="2400" b="1" dirty="0"/>
              <a:t>Plafond de verre et préjugés : le racisme anti-asiatique persiste en France</a:t>
            </a:r>
          </a:p>
          <a:p>
            <a:pPr algn="just"/>
            <a:r>
              <a:rPr lang="fr-CA" sz="2400" dirty="0"/>
              <a:t>Une étude menée par des sociologues auprès de jeunes Asiatiques résidant en France met en lumière l’existence et les particularités du racisme à leur encontre.</a:t>
            </a:r>
          </a:p>
          <a:p>
            <a:pPr algn="just"/>
            <a:r>
              <a:rPr lang="fr-CA" sz="2400" i="1" dirty="0"/>
              <a:t>Libération</a:t>
            </a:r>
            <a:r>
              <a:rPr lang="fr-CA" sz="2400" dirty="0"/>
              <a:t> 15 mars 2023</a:t>
            </a:r>
          </a:p>
        </p:txBody>
      </p:sp>
    </p:spTree>
    <p:extLst>
      <p:ext uri="{BB962C8B-B14F-4D97-AF65-F5344CB8AC3E}">
        <p14:creationId xmlns:p14="http://schemas.microsoft.com/office/powerpoint/2010/main" val="98752810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asiatique</a:t>
            </a:r>
          </a:p>
        </p:txBody>
      </p:sp>
      <p:sp>
        <p:nvSpPr>
          <p:cNvPr id="3" name="Segnaposto contenuto 2"/>
          <p:cNvSpPr>
            <a:spLocks noGrp="1"/>
          </p:cNvSpPr>
          <p:nvPr>
            <p:ph idx="1"/>
          </p:nvPr>
        </p:nvSpPr>
        <p:spPr/>
        <p:txBody>
          <a:bodyPr>
            <a:normAutofit lnSpcReduction="10000"/>
          </a:bodyPr>
          <a:lstStyle/>
          <a:p>
            <a:pPr algn="just"/>
            <a:r>
              <a:rPr lang="fr-CA" sz="2400" dirty="0"/>
              <a:t>C’est un sujet dont on parle peu. Ce mercredi, le collectif de chercheurs </a:t>
            </a:r>
            <a:r>
              <a:rPr lang="fr-CA" sz="2400" dirty="0" err="1"/>
              <a:t>REACTAsie</a:t>
            </a:r>
            <a:r>
              <a:rPr lang="fr-CA" sz="2400" dirty="0"/>
              <a:t>, soutenu par la Défenseuse des droits, Claire </a:t>
            </a:r>
            <a:r>
              <a:rPr lang="fr-CA" sz="2400" dirty="0" err="1"/>
              <a:t>Hédon</a:t>
            </a:r>
            <a:r>
              <a:rPr lang="fr-CA" sz="2400" dirty="0"/>
              <a:t>, rend publique une étude sociologique sur le racisme anti-asiatique. Pendant deux ans, ils ont mené des entretiens approfondis avec 32 jeunes diplômés résidant en France et originaires de l’Asie de l’Est et du Sud-Est pour comprendre les formes de discrimination vécues par ces populations exacerbées par la crise du </a:t>
            </a:r>
            <a:r>
              <a:rPr lang="fr-CA" sz="2400" dirty="0" err="1"/>
              <a:t>Covid</a:t>
            </a:r>
            <a:r>
              <a:rPr lang="fr-CA" sz="2400" dirty="0"/>
              <a:t>, débutée en Chine. Fait particulièrement rare : l’échantillon porte sur de jeunes cadres – plus de 80 % des interrogés ont un bac+5 –, nés en France pour la plupart, quand les études menées jusqu’à présent dans l’Hexagone s’intéressaient </a:t>
            </a:r>
            <a:r>
              <a:rPr lang="fr-CA" sz="2400" b="1" dirty="0"/>
              <a:t>principalement aux classes populaires</a:t>
            </a:r>
            <a:r>
              <a:rPr lang="fr-CA" sz="2400" dirty="0"/>
              <a:t>. </a:t>
            </a:r>
            <a:r>
              <a:rPr lang="fr-CA" sz="2400" i="1" dirty="0"/>
              <a:t> Libération </a:t>
            </a:r>
            <a:r>
              <a:rPr lang="fr-CA" sz="2400" dirty="0"/>
              <a:t>15 mars</a:t>
            </a:r>
          </a:p>
        </p:txBody>
      </p:sp>
    </p:spTree>
    <p:extLst>
      <p:ext uri="{BB962C8B-B14F-4D97-AF65-F5344CB8AC3E}">
        <p14:creationId xmlns:p14="http://schemas.microsoft.com/office/powerpoint/2010/main" val="2750547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dans le dictionnaire de langue PR 2022</a:t>
            </a:r>
            <a:br>
              <a:rPr lang="fr-CA" sz="2800" dirty="0"/>
            </a:br>
            <a:r>
              <a:rPr lang="fr-CA" sz="2800" dirty="0"/>
              <a:t>Exemples</a:t>
            </a:r>
          </a:p>
        </p:txBody>
      </p:sp>
      <p:sp>
        <p:nvSpPr>
          <p:cNvPr id="3" name="Segnaposto contenuto 2"/>
          <p:cNvSpPr>
            <a:spLocks noGrp="1"/>
          </p:cNvSpPr>
          <p:nvPr>
            <p:ph idx="1"/>
          </p:nvPr>
        </p:nvSpPr>
        <p:spPr/>
        <p:txBody>
          <a:bodyPr>
            <a:normAutofit fontScale="92500" lnSpcReduction="10000"/>
          </a:bodyPr>
          <a:lstStyle/>
          <a:p>
            <a:pPr algn="just"/>
            <a:r>
              <a:rPr lang="fr-FR" sz="2400" dirty="0"/>
              <a:t> </a:t>
            </a:r>
            <a:r>
              <a:rPr lang="fr-FR" sz="2400" i="1" dirty="0"/>
              <a:t>Cette loi s'applique à tous sans discrimination, de façon égalitaire</a:t>
            </a:r>
            <a:r>
              <a:rPr lang="fr-FR" sz="2400" dirty="0"/>
              <a:t>. ➙ distinction. </a:t>
            </a:r>
            <a:r>
              <a:rPr lang="fr-FR" sz="2400" i="1" dirty="0"/>
              <a:t>Discrimination raciale. </a:t>
            </a:r>
            <a:r>
              <a:rPr lang="fr-FR" sz="2400" dirty="0"/>
              <a:t>➙ racisme, ségrégation ; apartheid. </a:t>
            </a:r>
            <a:r>
              <a:rPr lang="fr-FR" sz="2400" i="1" dirty="0"/>
              <a:t>Discrimination fondée sur l'âge </a:t>
            </a:r>
            <a:r>
              <a:rPr lang="fr-FR" sz="2400" dirty="0"/>
              <a:t>(➙ âgisme, jeunisme), le poids (➙ </a:t>
            </a:r>
            <a:r>
              <a:rPr lang="fr-FR" sz="2400" dirty="0" err="1"/>
              <a:t>grossophobie</a:t>
            </a:r>
            <a:r>
              <a:rPr lang="fr-FR" sz="2400" dirty="0"/>
              <a:t>), l'accent (➙ </a:t>
            </a:r>
            <a:r>
              <a:rPr lang="fr-FR" sz="2400" dirty="0" err="1"/>
              <a:t>glottophobie</a:t>
            </a:r>
            <a:r>
              <a:rPr lang="fr-FR" sz="2400" dirty="0"/>
              <a:t>), l'orientation sexuelle (➙ homophobie, </a:t>
            </a:r>
            <a:r>
              <a:rPr lang="fr-FR" sz="2400" dirty="0" err="1"/>
              <a:t>lesbophobie</a:t>
            </a:r>
            <a:r>
              <a:rPr lang="fr-FR" sz="2400" dirty="0"/>
              <a:t>, </a:t>
            </a:r>
            <a:r>
              <a:rPr lang="fr-FR" sz="2400" dirty="0" err="1"/>
              <a:t>transphobie</a:t>
            </a:r>
            <a:r>
              <a:rPr lang="fr-FR" sz="2400" dirty="0"/>
              <a:t>), le handicap (➙ </a:t>
            </a:r>
            <a:r>
              <a:rPr lang="fr-FR" sz="2400" dirty="0" err="1"/>
              <a:t>validisme</a:t>
            </a:r>
            <a:r>
              <a:rPr lang="fr-FR" sz="2400" dirty="0"/>
              <a:t>), le sexe (➙ sexisme). </a:t>
            </a:r>
            <a:r>
              <a:rPr lang="fr-FR" sz="2400" b="1" i="1" dirty="0"/>
              <a:t>Discrimination sociale</a:t>
            </a:r>
            <a:r>
              <a:rPr lang="fr-FR" sz="2400" b="1" dirty="0"/>
              <a:t>. </a:t>
            </a:r>
            <a:r>
              <a:rPr lang="fr-FR" sz="2400" dirty="0"/>
              <a:t>➙ stigmatisation. </a:t>
            </a:r>
            <a:r>
              <a:rPr lang="fr-FR" sz="2400" i="1" dirty="0"/>
              <a:t>Discrimination à l'embauche</a:t>
            </a:r>
            <a:r>
              <a:rPr lang="fr-FR" sz="2400" dirty="0"/>
              <a:t>.</a:t>
            </a:r>
          </a:p>
          <a:p>
            <a:pPr algn="just"/>
            <a:r>
              <a:rPr lang="fr-FR" sz="2400" i="1" dirty="0"/>
              <a:t>« Je suis favorable à toutes les mesures de discrimination positive susceptibles de réduire les inégalités de chances, les inégalités sociales, les inégalités de rémunération, les inégalités de promotion dont souffrent encore les femmes »</a:t>
            </a:r>
            <a:r>
              <a:rPr lang="fr-FR" sz="2400" dirty="0"/>
              <a:t> (S. Veil).</a:t>
            </a:r>
          </a:p>
          <a:p>
            <a:pPr marL="0" indent="0" algn="just">
              <a:buNone/>
            </a:pPr>
            <a:endParaRPr lang="fr-FR" sz="2400" dirty="0"/>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109442364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l'étude </a:t>
            </a:r>
            <a:r>
              <a:rPr lang="fr-FR" sz="2800" dirty="0" err="1"/>
              <a:t>REACTAsie</a:t>
            </a:r>
            <a:r>
              <a:rPr lang="fr-FR" sz="2800" dirty="0"/>
              <a:t> </a:t>
            </a:r>
            <a:br>
              <a:rPr lang="fr-FR"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Circonscrit aux jeunes diplômés d’origine asiatique, âgés de 20 à 40 ans, </a:t>
            </a:r>
            <a:r>
              <a:rPr lang="fr-CA" sz="2400" b="1" dirty="0"/>
              <a:t>primo-arrivants ou descendants de migrants</a:t>
            </a:r>
            <a:r>
              <a:rPr lang="fr-CA" sz="2400" dirty="0"/>
              <a:t>, le choix de la population d’étude permet à la recherche d’explorer trois dimensions originales :</a:t>
            </a:r>
          </a:p>
          <a:p>
            <a:pPr algn="just"/>
            <a:r>
              <a:rPr lang="fr-CA" sz="2400" dirty="0"/>
              <a:t>1. La focale sur les jeunes diplômés permet d’appréhender les formes spécifiques des discriminations et du racisme au sein des populations socialement favorisées. Les recherches menées jusqu’alors ayant tendance à traiter du racisme et des discriminations, souvent du point de vue des classes populaires et défavorisées- </a:t>
            </a:r>
          </a:p>
        </p:txBody>
      </p:sp>
    </p:spTree>
    <p:extLst>
      <p:ext uri="{BB962C8B-B14F-4D97-AF65-F5344CB8AC3E}">
        <p14:creationId xmlns:p14="http://schemas.microsoft.com/office/powerpoint/2010/main" val="19939115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l'étude </a:t>
            </a:r>
            <a:r>
              <a:rPr lang="fr-FR" sz="2800" dirty="0" err="1"/>
              <a:t>REACTAsie</a:t>
            </a:r>
            <a:r>
              <a:rPr lang="fr-FR" sz="2800" dirty="0"/>
              <a:t> </a:t>
            </a:r>
            <a:br>
              <a:rPr lang="fr-FR"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2. La comparaison des expériences des primo-arrivants avec celles des enfants de migrants (socialisés et éduqués en France) permet de mieux saisir l’impact de la génération migratoire (et des trajectoires antérieures) sur les expériences de racisme et les discriminations vécues et de prendre la mesure d’éventuelles évolutions dans la société française.</a:t>
            </a:r>
          </a:p>
        </p:txBody>
      </p:sp>
    </p:spTree>
    <p:extLst>
      <p:ext uri="{BB962C8B-B14F-4D97-AF65-F5344CB8AC3E}">
        <p14:creationId xmlns:p14="http://schemas.microsoft.com/office/powerpoint/2010/main" val="309834496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l'étude </a:t>
            </a:r>
            <a:r>
              <a:rPr lang="fr-FR" sz="2800" dirty="0" err="1"/>
              <a:t>REACTAsie</a:t>
            </a:r>
            <a:r>
              <a:rPr lang="fr-FR" sz="2800" dirty="0"/>
              <a:t> </a:t>
            </a:r>
            <a:br>
              <a:rPr lang="fr-FR"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3. Enfin, si la majorité des travaux existants portent sur les personnes d’origine chinoise, cette enquête s’est attachée à diversifier les pays et régions d’origines des personnes interrogées (qui sont originaires de 9 pays ou régions de l’Asie de l’Est et du Sud-Est, y compris des pays membres de l’OCDE - Japon, Corée du Sud)</a:t>
            </a:r>
          </a:p>
        </p:txBody>
      </p:sp>
    </p:spTree>
    <p:extLst>
      <p:ext uri="{BB962C8B-B14F-4D97-AF65-F5344CB8AC3E}">
        <p14:creationId xmlns:p14="http://schemas.microsoft.com/office/powerpoint/2010/main" val="223920294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Résumé de l'étude </a:t>
            </a:r>
            <a:r>
              <a:rPr lang="fr-FR" sz="2800" dirty="0" err="1"/>
              <a:t>REACTAsie</a:t>
            </a:r>
            <a:r>
              <a:rPr lang="fr-FR" sz="2800" dirty="0"/>
              <a:t> </a:t>
            </a:r>
            <a:br>
              <a:rPr lang="fr-FR" sz="2800" dirty="0"/>
            </a:br>
            <a:endParaRPr lang="fr-FR" sz="2800" dirty="0"/>
          </a:p>
        </p:txBody>
      </p:sp>
      <p:sp>
        <p:nvSpPr>
          <p:cNvPr id="3" name="Segnaposto contenuto 2"/>
          <p:cNvSpPr>
            <a:spLocks noGrp="1"/>
          </p:cNvSpPr>
          <p:nvPr>
            <p:ph idx="1"/>
          </p:nvPr>
        </p:nvSpPr>
        <p:spPr/>
        <p:txBody>
          <a:bodyPr>
            <a:normAutofit fontScale="92500" lnSpcReduction="10000"/>
          </a:bodyPr>
          <a:lstStyle/>
          <a:p>
            <a:pPr algn="just"/>
            <a:r>
              <a:rPr lang="fr-FR" sz="2600" dirty="0"/>
              <a:t>Elle révèle les multiples formes de discriminations et de racisme auxquelles les personnes perçues comme d’origine asiatique sont exposées dans différents domaines de la vie sociale, que ce soit à </a:t>
            </a:r>
            <a:r>
              <a:rPr lang="fr-FR" sz="2600" b="1" dirty="0"/>
              <a:t>l'école, dans le monde du travail ou l'espace public.</a:t>
            </a:r>
          </a:p>
          <a:p>
            <a:pPr algn="just"/>
            <a:r>
              <a:rPr lang="fr-FR" sz="2600" dirty="0"/>
              <a:t>L’analyse des matériaux empiriques dévoile une imbrication des rapports sociaux - de race, de classe, de genre, de statut migratoire, de pays/région d’origine - dans la production des discriminations et du racisme. </a:t>
            </a:r>
          </a:p>
          <a:p>
            <a:pPr algn="just"/>
            <a:r>
              <a:rPr lang="fr-FR" sz="2200" dirty="0" err="1"/>
              <a:t>https</a:t>
            </a:r>
            <a:r>
              <a:rPr lang="fr-FR" sz="2200" dirty="0"/>
              <a:t>://</a:t>
            </a:r>
            <a:r>
              <a:rPr lang="fr-FR" sz="2200" dirty="0" err="1"/>
              <a:t>www.migrations</a:t>
            </a:r>
            <a:r>
              <a:rPr lang="fr-FR" sz="2200" dirty="0"/>
              <a:t>-asiatiques-en-</a:t>
            </a:r>
            <a:r>
              <a:rPr lang="fr-FR" sz="2200" dirty="0" err="1"/>
              <a:t>france.cnrs.fr</a:t>
            </a:r>
            <a:r>
              <a:rPr lang="fr-FR" sz="2200" dirty="0"/>
              <a:t>/</a:t>
            </a:r>
            <a:r>
              <a:rPr lang="fr-FR" sz="2200" dirty="0" err="1"/>
              <a:t>actualites</a:t>
            </a:r>
            <a:r>
              <a:rPr lang="fr-FR" sz="2200" dirty="0"/>
              <a:t>/381-publication-rapport-de-recherche-lexperience-du-racisme-et-des-discriminations-des-personnes-originaires-dasie-de-lest-et-du-sud-est-en-france-reactasie</a:t>
            </a:r>
          </a:p>
        </p:txBody>
      </p:sp>
    </p:spTree>
    <p:extLst>
      <p:ext uri="{BB962C8B-B14F-4D97-AF65-F5344CB8AC3E}">
        <p14:creationId xmlns:p14="http://schemas.microsoft.com/office/powerpoint/2010/main" val="33038055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Résumé de l'étude </a:t>
            </a:r>
            <a:r>
              <a:rPr lang="fr-FR" sz="2800" dirty="0" err="1"/>
              <a:t>REACTAsie</a:t>
            </a:r>
            <a:r>
              <a:rPr lang="fr-FR" sz="2800" dirty="0"/>
              <a:t> </a:t>
            </a:r>
            <a:br>
              <a:rPr lang="fr-FR" sz="2800" dirty="0"/>
            </a:br>
            <a:endParaRPr lang="fr-FR" sz="2800" dirty="0"/>
          </a:p>
        </p:txBody>
      </p:sp>
      <p:sp>
        <p:nvSpPr>
          <p:cNvPr id="3" name="Segnaposto contenuto 2"/>
          <p:cNvSpPr>
            <a:spLocks noGrp="1"/>
          </p:cNvSpPr>
          <p:nvPr>
            <p:ph idx="1"/>
          </p:nvPr>
        </p:nvSpPr>
        <p:spPr/>
        <p:txBody>
          <a:bodyPr>
            <a:normAutofit fontScale="92500" lnSpcReduction="10000"/>
          </a:bodyPr>
          <a:lstStyle/>
          <a:p>
            <a:pPr algn="just"/>
            <a:r>
              <a:rPr lang="fr-FR" sz="2400" dirty="0"/>
              <a:t>L’étude met également en lumière la façon dont les personnes originaires d’Asie de l’Est et du Sud-Est résidant en France </a:t>
            </a:r>
            <a:r>
              <a:rPr lang="fr-FR" sz="2400" b="1" dirty="0"/>
              <a:t>vivent une socialisation raciale* </a:t>
            </a:r>
            <a:r>
              <a:rPr lang="fr-FR" sz="2400" dirty="0"/>
              <a:t>et composent avec ses effets (identification raciale en évolution, conscientisation et </a:t>
            </a:r>
            <a:r>
              <a:rPr lang="fr-FR" sz="2400" b="1" dirty="0"/>
              <a:t>apprentissage d’un « </a:t>
            </a:r>
            <a:r>
              <a:rPr lang="fr-FR" sz="2400" b="1" i="1" dirty="0"/>
              <a:t>faire avec </a:t>
            </a:r>
            <a:r>
              <a:rPr lang="fr-FR" sz="2400" dirty="0"/>
              <a:t>» le racisme et les discriminations).</a:t>
            </a:r>
          </a:p>
          <a:p>
            <a:pPr algn="just"/>
            <a:r>
              <a:rPr lang="fr-FR" sz="2400" dirty="0"/>
              <a:t>L’enquête souligne plusieurs spécificités propres aux expériences du racisme et des discriminations chez les personnes d'origine asiatique : </a:t>
            </a:r>
            <a:r>
              <a:rPr lang="fr-FR" sz="2400" b="1" dirty="0"/>
              <a:t>leur banalisation et le caractère ordinaire de leurs manifestations, le faible taux de réactions et de recours</a:t>
            </a:r>
            <a:r>
              <a:rPr lang="fr-FR" sz="2400" dirty="0"/>
              <a:t>, une expression paroxystique du racisme anti-asiatique durant la pandémie de Covid-19 avec un effet catalyseur dans la conscientisation.</a:t>
            </a:r>
          </a:p>
          <a:p>
            <a:pPr algn="just"/>
            <a:r>
              <a:rPr lang="fr-FR" sz="2400" dirty="0">
                <a:hlinkClick r:id="rId2"/>
              </a:rPr>
              <a:t>https://www.migrations-asiatiques-en-france.cnrs.fr/actualites/381</a:t>
            </a:r>
            <a:endParaRPr lang="fr-FR" sz="2400" dirty="0"/>
          </a:p>
          <a:p>
            <a:pPr algn="just"/>
            <a:r>
              <a:rPr lang="fr-FR" sz="2400" b="1" i="1" dirty="0"/>
              <a:t>faire avec/faire face</a:t>
            </a:r>
            <a:endParaRPr lang="fr-FR" sz="2400" dirty="0"/>
          </a:p>
        </p:txBody>
      </p:sp>
    </p:spTree>
    <p:extLst>
      <p:ext uri="{BB962C8B-B14F-4D97-AF65-F5344CB8AC3E}">
        <p14:creationId xmlns:p14="http://schemas.microsoft.com/office/powerpoint/2010/main" val="349813070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Socialisation raciale </a:t>
            </a:r>
          </a:p>
        </p:txBody>
      </p:sp>
      <p:sp>
        <p:nvSpPr>
          <p:cNvPr id="3" name="Segnaposto contenuto 2"/>
          <p:cNvSpPr>
            <a:spLocks noGrp="1"/>
          </p:cNvSpPr>
          <p:nvPr>
            <p:ph idx="1"/>
          </p:nvPr>
        </p:nvSpPr>
        <p:spPr/>
        <p:txBody>
          <a:bodyPr>
            <a:normAutofit/>
          </a:bodyPr>
          <a:lstStyle/>
          <a:p>
            <a:pPr algn="just"/>
            <a:r>
              <a:rPr lang="fr-CA" sz="2400" dirty="0"/>
              <a:t>* Le concept de socialisation raciale est issu des sciences sociales étasuniennes. Le postulat sur lequel il est élaboré est que nous ne naissons ni « blancs », ni « noirs », ni </a:t>
            </a:r>
            <a:r>
              <a:rPr lang="fr-CA" sz="2400" dirty="0" err="1"/>
              <a:t>racisés</a:t>
            </a:r>
            <a:r>
              <a:rPr lang="fr-CA" sz="2400" dirty="0"/>
              <a:t> mais que nous le devenons au terme d’un processus de socialisation.</a:t>
            </a:r>
          </a:p>
          <a:p>
            <a:pPr algn="just"/>
            <a:r>
              <a:rPr lang="fr-CA" sz="2400" dirty="0"/>
              <a:t>L’idée de socialisation raciale nous invite à considérer que les assignations raciales, de la même façon que les assignations de genre ou de classe ne dépendent pas de propriétés données par « nature » ou par « essence » mais qu’elles se construisent à travers les relations sociales.</a:t>
            </a:r>
          </a:p>
          <a:p>
            <a:endParaRPr lang="fr-CA" sz="2400" dirty="0"/>
          </a:p>
        </p:txBody>
      </p:sp>
    </p:spTree>
    <p:extLst>
      <p:ext uri="{BB962C8B-B14F-4D97-AF65-F5344CB8AC3E}">
        <p14:creationId xmlns:p14="http://schemas.microsoft.com/office/powerpoint/2010/main" val="40892700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Socialisation raciale </a:t>
            </a:r>
          </a:p>
        </p:txBody>
      </p:sp>
      <p:sp>
        <p:nvSpPr>
          <p:cNvPr id="3" name="Segnaposto contenuto 2"/>
          <p:cNvSpPr>
            <a:spLocks noGrp="1"/>
          </p:cNvSpPr>
          <p:nvPr>
            <p:ph idx="1"/>
          </p:nvPr>
        </p:nvSpPr>
        <p:spPr/>
        <p:txBody>
          <a:bodyPr>
            <a:normAutofit/>
          </a:bodyPr>
          <a:lstStyle/>
          <a:p>
            <a:pPr algn="just"/>
            <a:r>
              <a:rPr lang="fr-CA" sz="2400" dirty="0"/>
              <a:t>La socialisation raciale et ethnique est définie comme le processus par lequel les enfants acquièrent les comportements, les perceptions, les valeurs et les attitudes d'un groupe ethnique et en viennent à se considérer eux-mêmes et à considérer les autres comme des membres du groupe.</a:t>
            </a:r>
          </a:p>
        </p:txBody>
      </p:sp>
    </p:spTree>
    <p:extLst>
      <p:ext uri="{BB962C8B-B14F-4D97-AF65-F5344CB8AC3E}">
        <p14:creationId xmlns:p14="http://schemas.microsoft.com/office/powerpoint/2010/main" val="389235282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asiatique dans le monde du travail</a:t>
            </a:r>
          </a:p>
        </p:txBody>
      </p:sp>
      <p:sp>
        <p:nvSpPr>
          <p:cNvPr id="3" name="Segnaposto contenuto 2"/>
          <p:cNvSpPr>
            <a:spLocks noGrp="1"/>
          </p:cNvSpPr>
          <p:nvPr>
            <p:ph idx="1"/>
          </p:nvPr>
        </p:nvSpPr>
        <p:spPr/>
        <p:txBody>
          <a:bodyPr>
            <a:normAutofit fontScale="92500" lnSpcReduction="10000"/>
          </a:bodyPr>
          <a:lstStyle/>
          <a:p>
            <a:pPr algn="just"/>
            <a:r>
              <a:rPr lang="fr-CA" sz="2400" dirty="0"/>
              <a:t>Sur le marché du travail, le fait d’avoir un nom asiatique est clairement vécu comme un désavantage.</a:t>
            </a:r>
          </a:p>
          <a:p>
            <a:pPr algn="just"/>
            <a:r>
              <a:rPr lang="fr-CA" sz="2400" dirty="0"/>
              <a:t>Dans le monde du travail, les jeunes migrants d’origine asiatique déclarent souvent être victimes de dévaluation salariale à l’embauche et de stagnation salariale durant leur parcours professionnel.</a:t>
            </a:r>
          </a:p>
          <a:p>
            <a:pPr algn="just"/>
            <a:r>
              <a:rPr lang="fr-CA" sz="2400" dirty="0"/>
              <a:t>Le diplôme, la qualification et la maîtrise du français ne protègent pas les personnes d’origine asiatique contre les discriminations</a:t>
            </a:r>
            <a:br>
              <a:rPr lang="fr-CA" sz="2400" dirty="0"/>
            </a:br>
            <a:r>
              <a:rPr lang="fr-CA" sz="2400" dirty="0"/>
              <a:t>et le racisme. Les diplômés, les cadres et les artistes d’origine asiatique sont confrontés à des formes de discrimination et de</a:t>
            </a:r>
            <a:br>
              <a:rPr lang="fr-CA" sz="2400" dirty="0"/>
            </a:br>
            <a:r>
              <a:rPr lang="fr-CA" sz="2400" dirty="0"/>
              <a:t>stigmatisation : </a:t>
            </a:r>
            <a:r>
              <a:rPr lang="fr-CA" sz="2400" b="1" dirty="0"/>
              <a:t>assignation ethnique des tâches</a:t>
            </a:r>
            <a:r>
              <a:rPr lang="fr-CA" sz="2400" dirty="0"/>
              <a:t>, déni de reconnaissance de statut, plafond de verre*</a:t>
            </a:r>
          </a:p>
          <a:p>
            <a:pPr algn="just"/>
            <a:r>
              <a:rPr lang="fr-FR" sz="2400" dirty="0"/>
              <a:t>source : étude </a:t>
            </a:r>
            <a:r>
              <a:rPr lang="fr-FR" sz="2400" dirty="0" err="1"/>
              <a:t>REACTAsie</a:t>
            </a:r>
            <a:r>
              <a:rPr lang="fr-FR" sz="2400" dirty="0"/>
              <a:t> </a:t>
            </a:r>
            <a:br>
              <a:rPr lang="fr-FR" sz="2400" dirty="0"/>
            </a:br>
            <a:endParaRPr lang="fr-CA" sz="2400" dirty="0"/>
          </a:p>
        </p:txBody>
      </p:sp>
    </p:spTree>
    <p:extLst>
      <p:ext uri="{BB962C8B-B14F-4D97-AF65-F5344CB8AC3E}">
        <p14:creationId xmlns:p14="http://schemas.microsoft.com/office/powerpoint/2010/main" val="202903184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Plafond de verre</a:t>
            </a:r>
            <a:endParaRPr lang="fr-CA" sz="2800" dirty="0"/>
          </a:p>
        </p:txBody>
      </p:sp>
      <p:sp>
        <p:nvSpPr>
          <p:cNvPr id="3" name="Segnaposto contenuto 2"/>
          <p:cNvSpPr>
            <a:spLocks noGrp="1"/>
          </p:cNvSpPr>
          <p:nvPr>
            <p:ph idx="1"/>
          </p:nvPr>
        </p:nvSpPr>
        <p:spPr/>
        <p:txBody>
          <a:bodyPr>
            <a:normAutofit/>
          </a:bodyPr>
          <a:lstStyle/>
          <a:p>
            <a:pPr algn="just"/>
            <a:r>
              <a:rPr lang="fr-FR" sz="2400" dirty="0"/>
              <a:t>▫  * Plafond de verre : barrière invisible empêchant certaines personnes (les femmes notamment) d'accéder aux plus hauts postes au sein d'une entreprise.</a:t>
            </a:r>
          </a:p>
          <a:p>
            <a:pPr algn="just"/>
            <a:r>
              <a:rPr lang="fr-FR" sz="2400" dirty="0"/>
              <a:t>© 2022 Dictionnaires Le Robert - Le Petit Robert de la langue française</a:t>
            </a:r>
          </a:p>
          <a:p>
            <a:endParaRPr lang="fr-CA" sz="2400" dirty="0"/>
          </a:p>
        </p:txBody>
      </p:sp>
    </p:spTree>
    <p:extLst>
      <p:ext uri="{BB962C8B-B14F-4D97-AF65-F5344CB8AC3E}">
        <p14:creationId xmlns:p14="http://schemas.microsoft.com/office/powerpoint/2010/main" val="9361276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Résumé de l'étude </a:t>
            </a:r>
            <a:r>
              <a:rPr lang="fr-FR" sz="2800" dirty="0" err="1"/>
              <a:t>REACTAsie</a:t>
            </a:r>
            <a:r>
              <a:rPr lang="fr-FR" sz="2800" dirty="0"/>
              <a:t> </a:t>
            </a:r>
            <a:br>
              <a:rPr lang="fr-FR" sz="2800" dirty="0"/>
            </a:br>
            <a:endParaRPr lang="fr-CA" sz="2800" dirty="0"/>
          </a:p>
        </p:txBody>
      </p:sp>
      <p:sp>
        <p:nvSpPr>
          <p:cNvPr id="3" name="Segnaposto contenuto 2"/>
          <p:cNvSpPr>
            <a:spLocks noGrp="1"/>
          </p:cNvSpPr>
          <p:nvPr>
            <p:ph idx="1"/>
          </p:nvPr>
        </p:nvSpPr>
        <p:spPr/>
        <p:txBody>
          <a:bodyPr>
            <a:normAutofit/>
          </a:bodyPr>
          <a:lstStyle/>
          <a:p>
            <a:pPr algn="just"/>
            <a:r>
              <a:rPr lang="fr-FR" sz="2400" dirty="0"/>
              <a:t>L’une des particularités des discriminations et du racisme qui touchent les populations asiatiques réside dans le fait </a:t>
            </a:r>
            <a:r>
              <a:rPr lang="fr-FR" sz="2400" b="1" dirty="0"/>
              <a:t>qu’ils sont rarement dénoncés, débattus publiquement ou encore sanctionnés juridiquement.</a:t>
            </a:r>
          </a:p>
          <a:p>
            <a:pPr algn="just"/>
            <a:endParaRPr lang="fr-FR" sz="2400" dirty="0"/>
          </a:p>
          <a:p>
            <a:pPr algn="just"/>
            <a:endParaRPr lang="fr-FR" sz="2400" dirty="0"/>
          </a:p>
          <a:p>
            <a:pPr algn="just"/>
            <a:r>
              <a:rPr lang="fr-FR" sz="2400" dirty="0" err="1"/>
              <a:t>https</a:t>
            </a:r>
            <a:r>
              <a:rPr lang="fr-FR" sz="2400" dirty="0"/>
              <a:t>://</a:t>
            </a:r>
            <a:r>
              <a:rPr lang="fr-FR" sz="2400" dirty="0" err="1"/>
              <a:t>www.defenseurdesdroits.fr</a:t>
            </a:r>
            <a:r>
              <a:rPr lang="fr-FR" sz="2400" dirty="0"/>
              <a:t>/sites/default/files/</a:t>
            </a:r>
            <a:r>
              <a:rPr lang="fr-FR" sz="2400" dirty="0" err="1"/>
              <a:t>atoms</a:t>
            </a:r>
            <a:r>
              <a:rPr lang="fr-FR" sz="2400" dirty="0"/>
              <a:t>/files/reactasie-num_02.pdf</a:t>
            </a:r>
          </a:p>
        </p:txBody>
      </p:sp>
    </p:spTree>
    <p:extLst>
      <p:ext uri="{BB962C8B-B14F-4D97-AF65-F5344CB8AC3E}">
        <p14:creationId xmlns:p14="http://schemas.microsoft.com/office/powerpoint/2010/main" val="3263106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
            </a:r>
            <a:br>
              <a:rPr lang="fr-CA" sz="2800" dirty="0"/>
            </a:br>
            <a:r>
              <a:rPr lang="fr-CA" sz="2800" dirty="0"/>
              <a:t>Qu'est-ce qu'une discrimination ? </a:t>
            </a:r>
            <a:br>
              <a:rPr lang="fr-CA" sz="2800" dirty="0"/>
            </a:br>
            <a:endParaRPr lang="fr-CA" sz="2800" dirty="0"/>
          </a:p>
        </p:txBody>
      </p:sp>
      <p:sp>
        <p:nvSpPr>
          <p:cNvPr id="3" name="Segnaposto contenuto 2"/>
          <p:cNvSpPr>
            <a:spLocks noGrp="1"/>
          </p:cNvSpPr>
          <p:nvPr>
            <p:ph idx="1"/>
          </p:nvPr>
        </p:nvSpPr>
        <p:spPr/>
        <p:txBody>
          <a:bodyPr>
            <a:normAutofit/>
          </a:bodyPr>
          <a:lstStyle/>
          <a:p>
            <a:r>
              <a:rPr lang="fr-CA" sz="2400" dirty="0"/>
              <a:t>Écouter sur la plateforme anti-discriminations</a:t>
            </a:r>
          </a:p>
          <a:p>
            <a:endParaRPr lang="fr-CA" sz="2400" dirty="0"/>
          </a:p>
          <a:p>
            <a:pPr marL="0" indent="0">
              <a:buNone/>
            </a:pPr>
            <a:r>
              <a:rPr lang="fr-CA" sz="2400" dirty="0" err="1"/>
              <a:t>https</a:t>
            </a:r>
            <a:r>
              <a:rPr lang="fr-CA" sz="2400" dirty="0"/>
              <a:t>://</a:t>
            </a:r>
            <a:r>
              <a:rPr lang="fr-CA" sz="2400" dirty="0" err="1"/>
              <a:t>www.antidiscriminations.fr</a:t>
            </a:r>
            <a:r>
              <a:rPr lang="fr-CA" sz="2400" dirty="0"/>
              <a:t>/ </a:t>
            </a:r>
          </a:p>
        </p:txBody>
      </p:sp>
    </p:spTree>
    <p:extLst>
      <p:ext uri="{BB962C8B-B14F-4D97-AF65-F5344CB8AC3E}">
        <p14:creationId xmlns:p14="http://schemas.microsoft.com/office/powerpoint/2010/main" val="273662315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Racisme dans les médias</a:t>
            </a:r>
          </a:p>
        </p:txBody>
      </p:sp>
      <p:sp>
        <p:nvSpPr>
          <p:cNvPr id="3" name="Segnaposto contenuto 2"/>
          <p:cNvSpPr>
            <a:spLocks noGrp="1"/>
          </p:cNvSpPr>
          <p:nvPr>
            <p:ph idx="1"/>
          </p:nvPr>
        </p:nvSpPr>
        <p:spPr/>
        <p:txBody>
          <a:bodyPr>
            <a:normAutofit/>
          </a:bodyPr>
          <a:lstStyle/>
          <a:p>
            <a:r>
              <a:rPr lang="fr-CA" sz="2400" dirty="0"/>
              <a:t>Discriminations</a:t>
            </a:r>
          </a:p>
          <a:p>
            <a:r>
              <a:rPr lang="fr-CA" sz="2400" dirty="0"/>
              <a:t>Contre le racisme décomplexé dans les médias</a:t>
            </a:r>
          </a:p>
          <a:p>
            <a:pPr algn="just"/>
            <a:r>
              <a:rPr lang="fr-CA" sz="2400" dirty="0"/>
              <a:t>Alors que les rédactions restent quasi exclusivement blanches, plus de cent personnes ont décidé de créer l’Association de journalistes antiracistes et </a:t>
            </a:r>
            <a:r>
              <a:rPr lang="fr-CA" sz="2400" dirty="0" err="1"/>
              <a:t>racisé·e·s</a:t>
            </a:r>
            <a:r>
              <a:rPr lang="fr-CA" sz="2400" dirty="0"/>
              <a:t>. Il y a urgence à leur faire une place.</a:t>
            </a:r>
          </a:p>
          <a:p>
            <a:pPr algn="just"/>
            <a:endParaRPr lang="fr-CA" sz="2400" dirty="0"/>
          </a:p>
          <a:p>
            <a:pPr algn="just"/>
            <a:endParaRPr lang="fr-CA" sz="2400" dirty="0"/>
          </a:p>
          <a:p>
            <a:pPr algn="just"/>
            <a:endParaRPr lang="fr-CA" sz="2400" dirty="0"/>
          </a:p>
          <a:p>
            <a:pPr algn="just"/>
            <a:r>
              <a:rPr lang="fr-CA" sz="2400" i="1" dirty="0"/>
              <a:t>Libération</a:t>
            </a:r>
            <a:r>
              <a:rPr lang="fr-CA" sz="2400" dirty="0"/>
              <a:t> 20 mars</a:t>
            </a:r>
          </a:p>
          <a:p>
            <a:endParaRPr lang="fr-CA" sz="2400" dirty="0"/>
          </a:p>
        </p:txBody>
      </p:sp>
    </p:spTree>
    <p:extLst>
      <p:ext uri="{BB962C8B-B14F-4D97-AF65-F5344CB8AC3E}">
        <p14:creationId xmlns:p14="http://schemas.microsoft.com/office/powerpoint/2010/main" val="385970200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
            </a:r>
            <a:br>
              <a:rPr lang="fr-CA" sz="2800" dirty="0"/>
            </a:br>
            <a:r>
              <a:rPr lang="fr-CA" sz="2800" dirty="0"/>
              <a:t>Discrimination </a:t>
            </a:r>
            <a:r>
              <a:rPr lang="fr-FR" sz="2800" dirty="0"/>
              <a:t>en raison de l’appartenance à une prétendue race ou origine </a:t>
            </a:r>
            <a:r>
              <a:rPr lang="fr-CA" sz="2800" dirty="0"/>
              <a:t> dans les médias</a:t>
            </a:r>
          </a:p>
        </p:txBody>
      </p:sp>
      <p:sp>
        <p:nvSpPr>
          <p:cNvPr id="3" name="Segnaposto contenuto 2"/>
          <p:cNvSpPr>
            <a:spLocks noGrp="1"/>
          </p:cNvSpPr>
          <p:nvPr>
            <p:ph idx="1"/>
          </p:nvPr>
        </p:nvSpPr>
        <p:spPr/>
        <p:txBody>
          <a:bodyPr>
            <a:normAutofit/>
          </a:bodyPr>
          <a:lstStyle/>
          <a:p>
            <a:pPr algn="just"/>
            <a:r>
              <a:rPr lang="fr-FR" sz="2400" dirty="0"/>
              <a:t>Nous sommes journalistes de presse écrite, web, radio, télévision et photographes. Nous sommes, par nos histoires, nos origines ethniques, nos couleurs de peau, nos religions, </a:t>
            </a:r>
            <a:r>
              <a:rPr lang="fr-FR" sz="2400" dirty="0" err="1"/>
              <a:t>concerné·e·s</a:t>
            </a:r>
            <a:r>
              <a:rPr lang="fr-FR" sz="2400" dirty="0"/>
              <a:t> par le racisme dans la société française, y compris dans les médias. Nous avons décidé de créer l’Association des journalistes antiracistes et </a:t>
            </a:r>
            <a:r>
              <a:rPr lang="fr-FR" sz="2400" dirty="0" err="1"/>
              <a:t>racisé·e·s</a:t>
            </a:r>
            <a:r>
              <a:rPr lang="fr-FR" sz="2400" dirty="0"/>
              <a:t> (AJAR) pour s’attaquer au racisme dans le journalisme.</a:t>
            </a:r>
          </a:p>
          <a:p>
            <a:pPr algn="just"/>
            <a:r>
              <a:rPr lang="fr-FR" sz="2400" dirty="0"/>
              <a:t>Les rédactions, de gauche comme de droite, restent quasi exclusivement blanches, notamment aux postes à responsabilités. Il y a urgence à nous y faire une place.</a:t>
            </a:r>
          </a:p>
          <a:p>
            <a:pPr algn="just"/>
            <a:r>
              <a:rPr lang="fr-CA" sz="2400" i="1" dirty="0"/>
              <a:t>Libération</a:t>
            </a:r>
            <a:r>
              <a:rPr lang="fr-CA" sz="2400" dirty="0"/>
              <a:t> 20 mars</a:t>
            </a:r>
          </a:p>
          <a:p>
            <a:pPr algn="just"/>
            <a:endParaRPr lang="fr-FR" sz="2400" dirty="0"/>
          </a:p>
          <a:p>
            <a:endParaRPr lang="fr-CA" sz="2400" dirty="0"/>
          </a:p>
        </p:txBody>
      </p:sp>
    </p:spTree>
    <p:extLst>
      <p:ext uri="{BB962C8B-B14F-4D97-AF65-F5344CB8AC3E}">
        <p14:creationId xmlns:p14="http://schemas.microsoft.com/office/powerpoint/2010/main" val="251293568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Racisme dans les médias</a:t>
            </a:r>
          </a:p>
        </p:txBody>
      </p:sp>
      <p:sp>
        <p:nvSpPr>
          <p:cNvPr id="3" name="Segnaposto contenuto 2"/>
          <p:cNvSpPr>
            <a:spLocks noGrp="1"/>
          </p:cNvSpPr>
          <p:nvPr>
            <p:ph idx="1"/>
          </p:nvPr>
        </p:nvSpPr>
        <p:spPr/>
        <p:txBody>
          <a:bodyPr>
            <a:normAutofit fontScale="77500" lnSpcReduction="20000"/>
          </a:bodyPr>
          <a:lstStyle/>
          <a:p>
            <a:pPr algn="just"/>
            <a:r>
              <a:rPr lang="fr-FR" sz="2400" dirty="0"/>
              <a:t>Nous voulons soutenir nos consœurs et confrères </a:t>
            </a:r>
            <a:r>
              <a:rPr lang="fr-FR" sz="2400" dirty="0" err="1"/>
              <a:t>discriminé·e·s</a:t>
            </a:r>
            <a:r>
              <a:rPr lang="fr-FR" sz="2400" dirty="0"/>
              <a:t>, </a:t>
            </a:r>
            <a:r>
              <a:rPr lang="fr-FR" sz="2400" dirty="0" err="1"/>
              <a:t>exploité·e·s</a:t>
            </a:r>
            <a:r>
              <a:rPr lang="fr-FR" sz="2400" dirty="0"/>
              <a:t> et </a:t>
            </a:r>
            <a:r>
              <a:rPr lang="fr-FR" sz="2400" dirty="0" err="1"/>
              <a:t>marginalisé·e·s</a:t>
            </a:r>
            <a:r>
              <a:rPr lang="fr-FR" sz="2400" dirty="0"/>
              <a:t> en école, en recherche d’emploi, en situation de précarité et en rédaction. </a:t>
            </a:r>
            <a:r>
              <a:rPr lang="fr-FR" sz="2400" dirty="0" err="1"/>
              <a:t>Inspiré·e·s</a:t>
            </a:r>
            <a:r>
              <a:rPr lang="fr-FR" sz="2400" dirty="0"/>
              <a:t> par les initiatives de l’Association des journalistes LGBTI (AJLGBTI) et de Prenons la une créée par des femmes journalistes, nous nous sommes </a:t>
            </a:r>
            <a:r>
              <a:rPr lang="fr-FR" sz="2400" dirty="0" err="1"/>
              <a:t>réuni·e·s</a:t>
            </a:r>
            <a:r>
              <a:rPr lang="fr-FR" sz="2400" dirty="0"/>
              <a:t> afin d’agir ensemble.</a:t>
            </a:r>
          </a:p>
          <a:p>
            <a:pPr algn="just"/>
            <a:r>
              <a:rPr lang="fr-CA" sz="2400" dirty="0"/>
              <a:t>Le racisme en rédaction, c’est un chef d’un grand journal parisien qui recommande à l’un de nous de changer de nom pour être plus employable. C’est un collègue, dans un média de gauche, qui s’oppose à un sujet sur le racisme anti-asiatique, car ce serait une nouvelle invention «pour une communauté qui cherche à exister». C’est un chef dans la presse professionnelle qui surnomme l’une de nos membres «la petite beurette».</a:t>
            </a:r>
          </a:p>
          <a:p>
            <a:pPr algn="just"/>
            <a:endParaRPr lang="fr-CA" sz="2400" dirty="0"/>
          </a:p>
          <a:p>
            <a:pPr algn="just"/>
            <a:endParaRPr lang="fr-CA" sz="2400" dirty="0"/>
          </a:p>
          <a:p>
            <a:pPr algn="just"/>
            <a:r>
              <a:rPr lang="fr-CA" sz="2400" dirty="0"/>
              <a:t>Verlan  arabe à l’envers beur  féminin beurette</a:t>
            </a:r>
          </a:p>
          <a:p>
            <a:pPr marL="0" indent="0" algn="just">
              <a:buNone/>
            </a:pPr>
            <a:endParaRPr lang="fr-FR" sz="2400" dirty="0"/>
          </a:p>
          <a:p>
            <a:pPr algn="just"/>
            <a:r>
              <a:rPr lang="fr-CA" sz="2400" i="1" dirty="0"/>
              <a:t>Libération</a:t>
            </a:r>
            <a:r>
              <a:rPr lang="fr-CA" sz="2400" dirty="0"/>
              <a:t> 20 mars</a:t>
            </a:r>
          </a:p>
          <a:p>
            <a:pPr algn="just"/>
            <a:endParaRPr lang="fr-FR" sz="2400" dirty="0"/>
          </a:p>
        </p:txBody>
      </p:sp>
    </p:spTree>
    <p:extLst>
      <p:ext uri="{BB962C8B-B14F-4D97-AF65-F5344CB8AC3E}">
        <p14:creationId xmlns:p14="http://schemas.microsoft.com/office/powerpoint/2010/main" val="330752240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
            </a:r>
            <a:br>
              <a:rPr lang="fr-CA" sz="2800" dirty="0"/>
            </a:br>
            <a:r>
              <a:rPr lang="fr-CA" sz="2800" dirty="0"/>
              <a:t>Racisme dans les médias</a:t>
            </a:r>
          </a:p>
        </p:txBody>
      </p:sp>
      <p:sp>
        <p:nvSpPr>
          <p:cNvPr id="3" name="Segnaposto contenuto 2"/>
          <p:cNvSpPr>
            <a:spLocks noGrp="1"/>
          </p:cNvSpPr>
          <p:nvPr>
            <p:ph idx="1"/>
          </p:nvPr>
        </p:nvSpPr>
        <p:spPr/>
        <p:txBody>
          <a:bodyPr>
            <a:normAutofit fontScale="92500" lnSpcReduction="10000"/>
          </a:bodyPr>
          <a:lstStyle/>
          <a:p>
            <a:pPr algn="just"/>
            <a:r>
              <a:rPr lang="fr-CA" sz="2400" dirty="0"/>
              <a:t>Ces exemples ne sont pas isolés. D’après l’enquête du SNJ-CGT à venir sur le racisme dans les médias, près d’</a:t>
            </a:r>
            <a:r>
              <a:rPr lang="fr-CA" sz="2400" dirty="0" err="1"/>
              <a:t>un·e</a:t>
            </a:r>
            <a:r>
              <a:rPr lang="fr-CA" sz="2400" dirty="0"/>
              <a:t> journaliste sur deux ayant répondu à l’enquête est témoin de racisme sur son lieu de travail. Et cela commence dès l’école de journalisme, où les personnes </a:t>
            </a:r>
            <a:r>
              <a:rPr lang="fr-CA" sz="2400" dirty="0" err="1"/>
              <a:t>racisées</a:t>
            </a:r>
            <a:r>
              <a:rPr lang="fr-CA" sz="2400" dirty="0"/>
              <a:t> sont en grande minorité et de fait, déjà exclues des réseaux de la profession. Les blagues racistes sont omniprésentes dans les cercles d’</a:t>
            </a:r>
            <a:r>
              <a:rPr lang="fr-CA" sz="2400" dirty="0" err="1"/>
              <a:t>étudiant·e·s</a:t>
            </a:r>
            <a:r>
              <a:rPr lang="fr-CA" sz="2400" dirty="0"/>
              <a:t>. Il y a un an, une étudiante noire se voit par exemple affublée d’un filtre singe sur une photo que l’un de ses camarades de classe fait circuler. Il y a quelques mois, pendant le voyage scolaire d’une école prestigieuse, un professeur imite Jean-Marie Le Pen auprès de l’un de nos membres d’origine algérienne. Il blague sur les massacres coloniaux : «Nous faisions barbecue d’Algériens.» </a:t>
            </a:r>
          </a:p>
          <a:p>
            <a:pPr algn="just"/>
            <a:r>
              <a:rPr lang="fr-CA" sz="2400" i="1" dirty="0"/>
              <a:t>Libération</a:t>
            </a:r>
            <a:r>
              <a:rPr lang="fr-CA" sz="2400" dirty="0"/>
              <a:t> 20 mars</a:t>
            </a:r>
          </a:p>
          <a:p>
            <a:pPr algn="just"/>
            <a:endParaRPr lang="fr-CA" sz="2400" dirty="0"/>
          </a:p>
        </p:txBody>
      </p:sp>
    </p:spTree>
    <p:extLst>
      <p:ext uri="{BB962C8B-B14F-4D97-AF65-F5344CB8AC3E}">
        <p14:creationId xmlns:p14="http://schemas.microsoft.com/office/powerpoint/2010/main" val="7119824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Racisme dans les médias</a:t>
            </a:r>
          </a:p>
        </p:txBody>
      </p:sp>
      <p:sp>
        <p:nvSpPr>
          <p:cNvPr id="3" name="Segnaposto contenuto 2"/>
          <p:cNvSpPr>
            <a:spLocks noGrp="1"/>
          </p:cNvSpPr>
          <p:nvPr>
            <p:ph idx="1"/>
          </p:nvPr>
        </p:nvSpPr>
        <p:spPr/>
        <p:txBody>
          <a:bodyPr>
            <a:normAutofit/>
          </a:bodyPr>
          <a:lstStyle/>
          <a:p>
            <a:pPr algn="just"/>
            <a:r>
              <a:rPr lang="fr-CA" sz="2400" dirty="0"/>
              <a:t>Omar </a:t>
            </a:r>
            <a:r>
              <a:rPr lang="fr-CA" sz="2400" dirty="0" err="1"/>
              <a:t>Sy</a:t>
            </a:r>
            <a:r>
              <a:rPr lang="fr-CA" sz="2400" dirty="0"/>
              <a:t> est interviewé sur son rôle dans le film Tirailleurs, qui raconte l’injustice vécue par les tirailleurs sénégalais. Il pointe du doigt le manque d’empathie envers les victimes de la guerre dans des pays non-occidentaux, comparée </a:t>
            </a:r>
            <a:r>
              <a:rPr lang="fr-CA" sz="2400" b="1" dirty="0"/>
              <a:t>à celle accordée aux Ukrainiens.</a:t>
            </a:r>
            <a:r>
              <a:rPr lang="fr-CA" sz="2400" dirty="0"/>
              <a:t> Cette remarque déclenche une avalanche de critiques racistes. Le terme d’«ingratitude» est lâché, plusieurs fois, sur différents plateaux. A des heures de grande écoute, des journalistes exigent d’un Français noir qu’il se fasse petit et dise </a:t>
            </a:r>
            <a:r>
              <a:rPr lang="fr-CA" sz="2400" b="1" dirty="0"/>
              <a:t>«merci» pour sa carrière</a:t>
            </a:r>
            <a:r>
              <a:rPr lang="fr-CA" sz="2400" dirty="0"/>
              <a:t>.</a:t>
            </a:r>
          </a:p>
          <a:p>
            <a:pPr algn="just"/>
            <a:endParaRPr lang="fr-CA" sz="2400" dirty="0"/>
          </a:p>
          <a:p>
            <a:pPr algn="just"/>
            <a:r>
              <a:rPr lang="fr-CA" sz="2400" i="1" dirty="0"/>
              <a:t>Libération</a:t>
            </a:r>
            <a:r>
              <a:rPr lang="fr-CA" sz="2400" dirty="0"/>
              <a:t> 20 mars</a:t>
            </a:r>
          </a:p>
          <a:p>
            <a:pPr algn="just"/>
            <a:endParaRPr lang="fr-CA" sz="2400" dirty="0"/>
          </a:p>
        </p:txBody>
      </p:sp>
    </p:spTree>
    <p:extLst>
      <p:ext uri="{BB962C8B-B14F-4D97-AF65-F5344CB8AC3E}">
        <p14:creationId xmlns:p14="http://schemas.microsoft.com/office/powerpoint/2010/main" val="22568226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t>Discrimination en raison d</a:t>
            </a:r>
            <a:r>
              <a:rPr lang="fr-FR" sz="2400" dirty="0"/>
              <a:t>es activités syndicales</a:t>
            </a:r>
            <a:r>
              <a:rPr lang="fr-FR" sz="2400" dirty="0">
                <a:solidFill>
                  <a:srgbClr val="FF0000"/>
                </a:solidFill>
              </a:rPr>
              <a:t/>
            </a:r>
            <a:br>
              <a:rPr lang="fr-FR" sz="2400" dirty="0">
                <a:solidFill>
                  <a:srgbClr val="FF0000"/>
                </a:solidFill>
              </a:rPr>
            </a:br>
            <a:endParaRPr lang="fr-FR" sz="2800" dirty="0">
              <a:solidFill>
                <a:srgbClr val="FF0000"/>
              </a:solidFill>
            </a:endParaRPr>
          </a:p>
        </p:txBody>
      </p:sp>
      <p:sp>
        <p:nvSpPr>
          <p:cNvPr id="3" name="Segnaposto contenuto 2"/>
          <p:cNvSpPr>
            <a:spLocks noGrp="1"/>
          </p:cNvSpPr>
          <p:nvPr>
            <p:ph idx="1"/>
          </p:nvPr>
        </p:nvSpPr>
        <p:spPr/>
        <p:txBody>
          <a:bodyPr>
            <a:normAutofit/>
          </a:bodyPr>
          <a:lstStyle/>
          <a:p>
            <a:r>
              <a:rPr lang="fr-FR" sz="2400" b="1" dirty="0"/>
              <a:t>Discrimination syndicale : à la Société générale, «être élu du personnel implique de sacrifier son évolution de carrière»</a:t>
            </a:r>
          </a:p>
          <a:p>
            <a:pPr algn="just"/>
            <a:r>
              <a:rPr lang="fr-FR" sz="2400" dirty="0"/>
              <a:t>Missions bas de gamme, carrières qui stagnent, notations défavorables… Deux anciens représentants syndicaux de la «</a:t>
            </a:r>
            <a:r>
              <a:rPr lang="fr-FR" sz="2400" dirty="0" err="1"/>
              <a:t>SocGen</a:t>
            </a:r>
            <a:r>
              <a:rPr lang="fr-FR" sz="2400" dirty="0"/>
              <a:t>», qui ont poursuivi le groupe bancaire devant la justice, racontent la façon dont leur hiérarchie a freiné pendant des décennies leurs parcours au sein de l’entreprise.</a:t>
            </a:r>
          </a:p>
          <a:p>
            <a:pPr algn="just"/>
            <a:endParaRPr lang="it-IT" sz="2400" b="1" dirty="0"/>
          </a:p>
          <a:p>
            <a:pPr algn="just"/>
            <a:r>
              <a:rPr lang="it-IT" sz="2400" i="1" dirty="0"/>
              <a:t>Libération</a:t>
            </a:r>
            <a:r>
              <a:rPr lang="it-IT" sz="2400" dirty="0"/>
              <a:t> 18 </a:t>
            </a:r>
            <a:r>
              <a:rPr lang="it-IT" sz="2400" dirty="0" err="1"/>
              <a:t>avril</a:t>
            </a:r>
            <a:r>
              <a:rPr lang="it-IT" sz="2400" dirty="0"/>
              <a:t> 2023</a:t>
            </a:r>
            <a:endParaRPr lang="fr-FR" sz="2400" dirty="0"/>
          </a:p>
          <a:p>
            <a:endParaRPr lang="fr-FR" sz="2400" dirty="0"/>
          </a:p>
        </p:txBody>
      </p:sp>
    </p:spTree>
    <p:extLst>
      <p:ext uri="{BB962C8B-B14F-4D97-AF65-F5344CB8AC3E}">
        <p14:creationId xmlns:p14="http://schemas.microsoft.com/office/powerpoint/2010/main" val="36280243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en raison d</a:t>
            </a:r>
            <a:r>
              <a:rPr lang="fr-FR" sz="2800" dirty="0"/>
              <a:t>es activités syndicales</a:t>
            </a:r>
            <a:br>
              <a:rPr lang="fr-FR" sz="2800" dirty="0"/>
            </a:br>
            <a:endParaRPr lang="fr-FR" sz="2800" dirty="0"/>
          </a:p>
        </p:txBody>
      </p:sp>
      <p:sp>
        <p:nvSpPr>
          <p:cNvPr id="3" name="Segnaposto contenuto 2"/>
          <p:cNvSpPr>
            <a:spLocks noGrp="1"/>
          </p:cNvSpPr>
          <p:nvPr>
            <p:ph idx="1"/>
          </p:nvPr>
        </p:nvSpPr>
        <p:spPr/>
        <p:txBody>
          <a:bodyPr>
            <a:normAutofit lnSpcReduction="10000"/>
          </a:bodyPr>
          <a:lstStyle/>
          <a:p>
            <a:pPr algn="just"/>
            <a:r>
              <a:rPr lang="fr-FR" sz="2400" dirty="0"/>
              <a:t>Grande banque française, la Société générale est aussi une grande entreprise pleine de valeurs. Son site internet en atteste : il fourmille de pages étalant de nobles «engagements», du respect de l’environnement à la diversité et l’</a:t>
            </a:r>
            <a:r>
              <a:rPr lang="fr-FR" sz="2400" dirty="0" err="1"/>
              <a:t>inclusivité</a:t>
            </a:r>
            <a:r>
              <a:rPr lang="fr-FR" sz="2400" dirty="0"/>
              <a:t>… «La responsabilité sociétale de l’entreprise» est «au cœur de la stratégie du groupe», plastronne ainsi la </a:t>
            </a:r>
            <a:r>
              <a:rPr lang="fr-FR" sz="2400" dirty="0" err="1"/>
              <a:t>SocGen</a:t>
            </a:r>
            <a:r>
              <a:rPr lang="fr-FR" sz="2400" dirty="0"/>
              <a:t>, ou </a:t>
            </a:r>
            <a:r>
              <a:rPr lang="fr-FR" sz="2400" dirty="0" err="1"/>
              <a:t>Sogé</a:t>
            </a:r>
            <a:r>
              <a:rPr lang="fr-FR" sz="2400" dirty="0"/>
              <a:t>, en lettres blanches capitales, sur fond de forêt amazonienne. Parmi tous ces charmants principes, la banque promeut notamment celui-ci : «S’engager pour les droits fondamentaux et la liberté syndicale.» Ironie volontaire ? Ces derniers mois, la banque a été, selon nos informations, condamnée à trois reprises dans des affaires relevant de la discrimination syndicale.</a:t>
            </a:r>
          </a:p>
        </p:txBody>
      </p:sp>
    </p:spTree>
    <p:extLst>
      <p:ext uri="{BB962C8B-B14F-4D97-AF65-F5344CB8AC3E}">
        <p14:creationId xmlns:p14="http://schemas.microsoft.com/office/powerpoint/2010/main" val="36749747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Discrimination en raison d</a:t>
            </a:r>
            <a:r>
              <a:rPr lang="fr-FR" sz="2800" dirty="0"/>
              <a:t>es activités syndicales</a:t>
            </a:r>
            <a:br>
              <a:rPr lang="fr-FR" sz="2800" dirty="0"/>
            </a:br>
            <a:r>
              <a:rPr lang="fr-FR" sz="2800" dirty="0">
                <a:solidFill>
                  <a:srgbClr val="FF0000"/>
                </a:solidFill>
              </a:rPr>
              <a:t/>
            </a:r>
            <a:br>
              <a:rPr lang="fr-FR" sz="2800" dirty="0">
                <a:solidFill>
                  <a:srgbClr val="FF0000"/>
                </a:solidFill>
              </a:rPr>
            </a:br>
            <a:endParaRPr lang="fr-FR" sz="2800" dirty="0">
              <a:solidFill>
                <a:srgbClr val="FF0000"/>
              </a:solidFill>
            </a:endParaRPr>
          </a:p>
        </p:txBody>
      </p:sp>
      <p:sp>
        <p:nvSpPr>
          <p:cNvPr id="3" name="Segnaposto contenuto 2"/>
          <p:cNvSpPr>
            <a:spLocks noGrp="1"/>
          </p:cNvSpPr>
          <p:nvPr>
            <p:ph idx="1"/>
          </p:nvPr>
        </p:nvSpPr>
        <p:spPr/>
        <p:txBody>
          <a:bodyPr>
            <a:normAutofit/>
          </a:bodyPr>
          <a:lstStyle/>
          <a:p>
            <a:pPr algn="just"/>
            <a:r>
              <a:rPr lang="fr-FR" sz="2400" dirty="0"/>
              <a:t>Une première représentante du personnel a gagné en justice le 26 juin 2020 devant le conseil des prud’hommes* de Paris pour «discrimination» et «harcèlement moral». Les deux autres sont également des ex-élus. Ils travaillaient au siège de l’entreprise et ont notamment été entravés, d’après les décisions rendues, dans leur ascension professionnelle. </a:t>
            </a:r>
          </a:p>
          <a:p>
            <a:pPr algn="just"/>
            <a:endParaRPr lang="fr-FR" sz="2400" dirty="0"/>
          </a:p>
          <a:p>
            <a:pPr algn="just"/>
            <a:r>
              <a:rPr lang="fr-FR" sz="2400" dirty="0"/>
              <a:t>* Le </a:t>
            </a:r>
            <a:r>
              <a:rPr lang="fr-FR" sz="2400" i="1" dirty="0"/>
              <a:t>conseil</a:t>
            </a:r>
            <a:r>
              <a:rPr lang="fr-FR" sz="2400" dirty="0"/>
              <a:t> de </a:t>
            </a:r>
            <a:r>
              <a:rPr lang="fr-FR" sz="2400" i="1" dirty="0"/>
              <a:t>prud</a:t>
            </a:r>
            <a:r>
              <a:rPr lang="fr-FR" sz="2400" dirty="0"/>
              <a:t>'</a:t>
            </a:r>
            <a:r>
              <a:rPr lang="fr-FR" sz="2400" i="1" dirty="0"/>
              <a:t>hommes</a:t>
            </a:r>
            <a:r>
              <a:rPr lang="fr-FR" sz="2400" dirty="0"/>
              <a:t> (CPH) est chargé de régler les conflits individuels entre employeurs et salariés liés au contrat de travail de droit privé</a:t>
            </a:r>
          </a:p>
        </p:txBody>
      </p:sp>
    </p:spTree>
    <p:extLst>
      <p:ext uri="{BB962C8B-B14F-4D97-AF65-F5344CB8AC3E}">
        <p14:creationId xmlns:p14="http://schemas.microsoft.com/office/powerpoint/2010/main" val="988993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en raison d</a:t>
            </a:r>
            <a:r>
              <a:rPr lang="fr-FR" sz="2800" dirty="0"/>
              <a:t>es activités syndicales</a:t>
            </a:r>
            <a:br>
              <a:rPr lang="fr-FR" sz="2800" dirty="0"/>
            </a:br>
            <a:endParaRPr lang="fr-FR" sz="2800" dirty="0"/>
          </a:p>
        </p:txBody>
      </p:sp>
      <p:sp>
        <p:nvSpPr>
          <p:cNvPr id="3" name="Segnaposto contenuto 2"/>
          <p:cNvSpPr>
            <a:spLocks noGrp="1"/>
          </p:cNvSpPr>
          <p:nvPr>
            <p:ph idx="1"/>
          </p:nvPr>
        </p:nvSpPr>
        <p:spPr/>
        <p:txBody>
          <a:bodyPr>
            <a:normAutofit/>
          </a:bodyPr>
          <a:lstStyle/>
          <a:p>
            <a:r>
              <a:rPr lang="fr-FR" sz="2400" dirty="0"/>
              <a:t>«Primes non versées» et «salaires rabougris»</a:t>
            </a:r>
          </a:p>
          <a:p>
            <a:pPr marL="0" indent="0">
              <a:buNone/>
            </a:pPr>
            <a:endParaRPr lang="fr-FR" sz="2400" dirty="0"/>
          </a:p>
          <a:p>
            <a:pPr algn="just"/>
            <a:r>
              <a:rPr lang="fr-FR" sz="2400" dirty="0"/>
              <a:t>Parti à la retraite en 2019, Jean-Pierre </a:t>
            </a:r>
            <a:r>
              <a:rPr lang="fr-FR" sz="2400" dirty="0" err="1"/>
              <a:t>Lamonnier</a:t>
            </a:r>
            <a:r>
              <a:rPr lang="fr-FR" sz="2400" dirty="0"/>
              <a:t> a pu faire établir par les prud’hommes de Paris en novembre 2020 que son «évolution de carrière […] était freinée en raison de ses mandats de représentant du personnel, ce qui constitue une présomption de discrimination syndicale». Il a néanmoins fait appel d’une trop faible indemnisation du préjudice : le nouveau délibéré est attendu ce mercredi 19 avril. </a:t>
            </a:r>
          </a:p>
        </p:txBody>
      </p:sp>
    </p:spTree>
    <p:extLst>
      <p:ext uri="{BB962C8B-B14F-4D97-AF65-F5344CB8AC3E}">
        <p14:creationId xmlns:p14="http://schemas.microsoft.com/office/powerpoint/2010/main" val="262836509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en raison d</a:t>
            </a:r>
            <a:r>
              <a:rPr lang="fr-FR" sz="2800" dirty="0"/>
              <a:t>es activités syndicales</a:t>
            </a:r>
            <a:r>
              <a:rPr lang="fr-FR" sz="2800" dirty="0">
                <a:solidFill>
                  <a:srgbClr val="FF0000"/>
                </a:solidFill>
              </a:rPr>
              <a:t/>
            </a:r>
            <a:br>
              <a:rPr lang="fr-FR" sz="2800" dirty="0">
                <a:solidFill>
                  <a:srgbClr val="FF0000"/>
                </a:solidFill>
              </a:rPr>
            </a:br>
            <a:endParaRPr lang="fr-CA" sz="2800" dirty="0"/>
          </a:p>
        </p:txBody>
      </p:sp>
      <p:sp>
        <p:nvSpPr>
          <p:cNvPr id="3" name="Segnaposto contenuto 2"/>
          <p:cNvSpPr>
            <a:spLocks noGrp="1"/>
          </p:cNvSpPr>
          <p:nvPr>
            <p:ph idx="1"/>
          </p:nvPr>
        </p:nvSpPr>
        <p:spPr/>
        <p:txBody>
          <a:bodyPr>
            <a:normAutofit lnSpcReduction="10000"/>
          </a:bodyPr>
          <a:lstStyle/>
          <a:p>
            <a:pPr algn="just"/>
            <a:r>
              <a:rPr lang="fr-FR" sz="2400" dirty="0"/>
              <a:t>Annick </a:t>
            </a:r>
            <a:r>
              <a:rPr lang="fr-FR" sz="2400" dirty="0" err="1"/>
              <a:t>Soreau</a:t>
            </a:r>
            <a:r>
              <a:rPr lang="fr-FR" sz="2400" dirty="0"/>
              <a:t>, elle, a été purement et simplement licenciée en 2015, après avoir refusé les postes que l’entreprise lui proposait à l’issue de ses mandats, et qu’elle trouvait inférieurs à ses qualifications. En septembre 2022, la cour d’appel de Paris lui a donné raison, estimant que la Société générale n’avait pas réussi à prouver qu’elle avait commis une faute grave en déclinant ces postes (elle a formé un </a:t>
            </a:r>
            <a:r>
              <a:rPr lang="fr-FR" sz="2400" b="1" dirty="0"/>
              <a:t>pourvoi* en cassation</a:t>
            </a:r>
            <a:r>
              <a:rPr lang="fr-FR" sz="2400" dirty="0"/>
              <a:t>, estimant elle aussi trop faible le volet indemnitaire). La banque n’a pas non plus pu démentir les «agissements discriminatoires» qui lui étaient reprochés. La cour administrative d’appel de renvoi doit également se prononcer bientôt sur l’invalidité du licenciement, le Conseil d’Etat ayant déjà bien balisé le terrain en faveur de celle-ci.</a:t>
            </a:r>
          </a:p>
          <a:p>
            <a:endParaRPr lang="fr-CA" sz="2400" dirty="0"/>
          </a:p>
        </p:txBody>
      </p:sp>
    </p:spTree>
    <p:extLst>
      <p:ext uri="{BB962C8B-B14F-4D97-AF65-F5344CB8AC3E}">
        <p14:creationId xmlns:p14="http://schemas.microsoft.com/office/powerpoint/2010/main" val="24576135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393</TotalTime>
  <Words>10665</Words>
  <Application>Microsoft Office PowerPoint</Application>
  <PresentationFormat>Presentazione su schermo (4:3)</PresentationFormat>
  <Paragraphs>499</Paragraphs>
  <Slides>102</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102</vt:i4>
      </vt:variant>
    </vt:vector>
  </HeadingPairs>
  <TitlesOfParts>
    <vt:vector size="105" baseType="lpstr">
      <vt:lpstr>Arial</vt:lpstr>
      <vt:lpstr>Calibri</vt:lpstr>
      <vt:lpstr>Tema di Office</vt:lpstr>
      <vt:lpstr>Discriminations</vt:lpstr>
      <vt:lpstr>Discriminations </vt:lpstr>
      <vt:lpstr>Discriminations Pour vous ?</vt:lpstr>
      <vt:lpstr>Discriminations Pour vous</vt:lpstr>
      <vt:lpstr>Discriminations Pour vous</vt:lpstr>
      <vt:lpstr>La discrimination  Piketty</vt:lpstr>
      <vt:lpstr>Discrimination dans le dictionnaire de langue PR 2022 Définition</vt:lpstr>
      <vt:lpstr>Discrimination dans le dictionnaire de langue PR 2022 Exemples</vt:lpstr>
      <vt:lpstr> Qu'est-ce qu'une discrimination ?  </vt:lpstr>
      <vt:lpstr> Cadre anti-discriminations </vt:lpstr>
      <vt:lpstr> Plateforme anti-discriminations créée le 12 février 2021</vt:lpstr>
      <vt:lpstr>*Claire Hédon Défenseure des droits et ATD Quart Monde </vt:lpstr>
      <vt:lpstr>Affaire Michel Zecler  du 21 novembre 2020</vt:lpstr>
      <vt:lpstr>L'affaire Michel Zecler </vt:lpstr>
      <vt:lpstr>L’affaire Michel Zecler  </vt:lpstr>
      <vt:lpstr> La plateforme anti-discriminations est réalisée par le Défenseur des droits, l’autorité indépendante chargée de lutter contre les discriminations et de promouvoir l’égalité.   </vt:lpstr>
      <vt:lpstr>Le Défenseur des droits  article 71-1 de la Constitution 1958  inséré lors de la révision constitutionnelle de 2008  </vt:lpstr>
      <vt:lpstr>Le Défenseur des droits  article 71-1 de la Constitution 1958  inséré lors de la révision constitutionnelle de 2008 </vt:lpstr>
      <vt:lpstr>https://www.defenseurdesdroits.fr/fr/institution/competences/lutte-contre-discriminations Le 3928 plateforme de lutte contre les discriminations</vt:lpstr>
      <vt:lpstr>Le 3928 </vt:lpstr>
      <vt:lpstr>Loi contre les discriminations</vt:lpstr>
      <vt:lpstr>25 critères de discrimination </vt:lpstr>
      <vt:lpstr>25 critères</vt:lpstr>
      <vt:lpstr>Loi contre les discriminations Article 1 Modifié par LOI n°2017-256 du 28 février 2017 - art. 70</vt:lpstr>
      <vt:lpstr>Loi contre les discriminations</vt:lpstr>
      <vt:lpstr>Discrimination indirecte</vt:lpstr>
      <vt:lpstr>Un autre exemple</vt:lpstr>
      <vt:lpstr>Discriminations adoptées dans le Code pénal https://www.legifrance.gouv.fr/codes/id/LEGIARTI000018881602/2008-05-29</vt:lpstr>
      <vt:lpstr>Dans le Code pénal</vt:lpstr>
      <vt:lpstr>Discrimination linguistique insérée en novembre 2016 (vu en 1 année)</vt:lpstr>
      <vt:lpstr>Discrimination linguistique</vt:lpstr>
      <vt:lpstr>Code du travail</vt:lpstr>
      <vt:lpstr>Code du travail</vt:lpstr>
      <vt:lpstr>Consultation citoyenne sur les discriminations  en 2021</vt:lpstr>
      <vt:lpstr>La participation citoyenne : pourquoi ? </vt:lpstr>
      <vt:lpstr>Consultation citoyenne sur les discriminations  en 2021</vt:lpstr>
      <vt:lpstr>Consultation citoyenne sur les discriminations  en 2021</vt:lpstr>
      <vt:lpstr>DISPOSITIFS EXISTANTS  emploi  </vt:lpstr>
      <vt:lpstr>DISPOSITIFS EXISTANTS  emploi  </vt:lpstr>
      <vt:lpstr>Un test de discrimination ou testing</vt:lpstr>
      <vt:lpstr>Idées nouvelles Emploi</vt:lpstr>
      <vt:lpstr>Le mentorat</vt:lpstr>
      <vt:lpstr>Logements</vt:lpstr>
      <vt:lpstr>ASSURANCES, BANQUES, MUTUELLE </vt:lpstr>
      <vt:lpstr>Droit à l’oubli</vt:lpstr>
      <vt:lpstr>Droit à l’oubli</vt:lpstr>
      <vt:lpstr>Qu’est-ce que le droit à l’oubli dans le domaine de la santé ?  </vt:lpstr>
      <vt:lpstr> Droit à l'oubli étendu pour les anciens malades de cancer</vt:lpstr>
      <vt:lpstr>Droit à l'oubli étendu pour les anciens malades de cancer</vt:lpstr>
      <vt:lpstr>COMMENT LUTTER CONTRE LES DISCRIMINATIONS ?</vt:lpstr>
      <vt:lpstr>Davantage de sanctions   </vt:lpstr>
      <vt:lpstr>Davantage de sanctions   </vt:lpstr>
      <vt:lpstr>Faire connaitre les bonnes pratiques</vt:lpstr>
      <vt:lpstr>Discrimination positive </vt:lpstr>
      <vt:lpstr>Discrimination positive </vt:lpstr>
      <vt:lpstr>Discrimination positive en France : que dit la loi française ? </vt:lpstr>
      <vt:lpstr>La loi du 11 février 2005 </vt:lpstr>
      <vt:lpstr>La loi du 11 février 2005 </vt:lpstr>
      <vt:lpstr>Discrimination positive en France contre ou pour ?  </vt:lpstr>
      <vt:lpstr>Observations sur les discriminations</vt:lpstr>
      <vt:lpstr> Discrimination en raison de l’âge, le genre ou l’origine ...   au Canada</vt:lpstr>
      <vt:lpstr>Discrimination en raison de l’âge, le genre ou l’origine ...   au Canada</vt:lpstr>
      <vt:lpstr> Discrimination à l’encontre des personnes noires en France</vt:lpstr>
      <vt:lpstr> Le CRAN  https://www.lecran.org/</vt:lpstr>
      <vt:lpstr>2ème baromètre des discriminations</vt:lpstr>
      <vt:lpstr>2ème baromètre des discriminations</vt:lpstr>
      <vt:lpstr>2ème baromètre des discriminations</vt:lpstr>
      <vt:lpstr>2ème baromètre des discriminations</vt:lpstr>
      <vt:lpstr>Discrimination en raison de l’appartenance à une prétendue race ou origine dans le domaine du logement en Belgique</vt:lpstr>
      <vt:lpstr>Discrimination en raison de l’appartenance à une prétendue race ou origine dans le domaine du logement en Belgique</vt:lpstr>
      <vt:lpstr>Discrimination en raison de l’appartenance à une prétendue race ou origine dans le domaine du logement</vt:lpstr>
      <vt:lpstr>Discrimination en raison de l’appartenance à une prétendue race ou origine dans le domaine du logement</vt:lpstr>
      <vt:lpstr>Discrimination en raison de l’appartenance à une prétendue race ou origine dans le domaine du logement 2019</vt:lpstr>
      <vt:lpstr>Discrimination en raison de l’accent</vt:lpstr>
      <vt:lpstr>Discrimination en raison de l’obésité</vt:lpstr>
      <vt:lpstr>Discrimination en raison de l’obésité</vt:lpstr>
      <vt:lpstr>Discrimination en raison de l’orientation sexuelle </vt:lpstr>
      <vt:lpstr>Discrimination en raison de l’origine asiatique</vt:lpstr>
      <vt:lpstr>Discrimination asiatique</vt:lpstr>
      <vt:lpstr>l'étude REACTAsie  </vt:lpstr>
      <vt:lpstr>l'étude REACTAsie  </vt:lpstr>
      <vt:lpstr>l'étude REACTAsie  </vt:lpstr>
      <vt:lpstr>Résumé de l'étude REACTAsie  </vt:lpstr>
      <vt:lpstr>Résumé de l'étude REACTAsie  </vt:lpstr>
      <vt:lpstr>Socialisation raciale </vt:lpstr>
      <vt:lpstr>Socialisation raciale </vt:lpstr>
      <vt:lpstr>Discrimination asiatique dans le monde du travail</vt:lpstr>
      <vt:lpstr>Plafond de verre</vt:lpstr>
      <vt:lpstr>Résumé de l'étude REACTAsie  </vt:lpstr>
      <vt:lpstr>Racisme dans les médias</vt:lpstr>
      <vt:lpstr> Discrimination en raison de l’appartenance à une prétendue race ou origine  dans les médias</vt:lpstr>
      <vt:lpstr>Racisme dans les médias</vt:lpstr>
      <vt:lpstr> Racisme dans les médias</vt:lpstr>
      <vt:lpstr>Racisme dans les médias</vt:lpstr>
      <vt:lpstr>Discrimination en raison des activités syndicales </vt:lpstr>
      <vt:lpstr>Discrimination en raison des activités syndicales </vt:lpstr>
      <vt:lpstr>Discrimination en raison des activités syndicales  </vt:lpstr>
      <vt:lpstr>Discrimination en raison des activités syndicales </vt:lpstr>
      <vt:lpstr>Discrimination en raison des activités syndicales </vt:lpstr>
      <vt:lpstr>Discrimination en raison des activités syndicales </vt:lpstr>
      <vt:lpstr>Nouveau critère lié à la chevelure ? discrimination capillaire ?</vt:lpstr>
      <vt:lpstr>la discrimination capillaire </vt:lpstr>
    </vt:vector>
  </TitlesOfParts>
  <Company>università degli studi di trieste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CELOTTI NADINE</cp:lastModifiedBy>
  <cp:revision>36</cp:revision>
  <dcterms:created xsi:type="dcterms:W3CDTF">2023-04-16T19:40:25Z</dcterms:created>
  <dcterms:modified xsi:type="dcterms:W3CDTF">2023-05-05T11:19:51Z</dcterms:modified>
</cp:coreProperties>
</file>