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1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334" r:id="rId29"/>
    <p:sldId id="335" r:id="rId30"/>
    <p:sldId id="336" r:id="rId31"/>
    <p:sldId id="337" r:id="rId32"/>
    <p:sldId id="331" r:id="rId33"/>
    <p:sldId id="332" r:id="rId34"/>
    <p:sldId id="284" r:id="rId35"/>
    <p:sldId id="285" r:id="rId36"/>
    <p:sldId id="286" r:id="rId37"/>
    <p:sldId id="287" r:id="rId38"/>
    <p:sldId id="288" r:id="rId39"/>
    <p:sldId id="289" r:id="rId40"/>
    <p:sldId id="290" r:id="rId41"/>
    <p:sldId id="291" r:id="rId42"/>
    <p:sldId id="292" r:id="rId43"/>
    <p:sldId id="293"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8" r:id="rId64"/>
    <p:sldId id="319" r:id="rId65"/>
    <p:sldId id="320" r:id="rId66"/>
    <p:sldId id="321" r:id="rId67"/>
    <p:sldId id="322" r:id="rId68"/>
    <p:sldId id="323" r:id="rId69"/>
    <p:sldId id="324" r:id="rId70"/>
    <p:sldId id="325" r:id="rId71"/>
    <p:sldId id="326" r:id="rId72"/>
    <p:sldId id="327" r:id="rId73"/>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4" d="100"/>
          <a:sy n="64" d="100"/>
        </p:scale>
        <p:origin x="-1360"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slide" Target="slides/slide72.xml"/><Relationship Id="rId74" Type="http://schemas.openxmlformats.org/officeDocument/2006/relationships/printerSettings" Target="printerSettings/printerSettings1.bin"/><Relationship Id="rId75" Type="http://schemas.openxmlformats.org/officeDocument/2006/relationships/presProps" Target="presProps.xml"/><Relationship Id="rId76" Type="http://schemas.openxmlformats.org/officeDocument/2006/relationships/viewProps" Target="viewProps.xml"/><Relationship Id="rId77" Type="http://schemas.openxmlformats.org/officeDocument/2006/relationships/theme" Target="theme/theme1.xml"/><Relationship Id="rId78"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stile</a:t>
            </a:r>
            <a:endParaRPr lang="fr-CA"/>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fr-CA"/>
          </a:p>
        </p:txBody>
      </p:sp>
      <p:sp>
        <p:nvSpPr>
          <p:cNvPr id="4" name="Segnaposto data 3"/>
          <p:cNvSpPr>
            <a:spLocks noGrp="1"/>
          </p:cNvSpPr>
          <p:nvPr>
            <p:ph type="dt" sz="half" idx="10"/>
          </p:nvPr>
        </p:nvSpPr>
        <p:spPr/>
        <p:txBody>
          <a:bodyPr/>
          <a:lstStyle/>
          <a:p>
            <a:fld id="{A0D21A03-9CC4-9C4E-86CA-5D23C37240F8}" type="datetimeFigureOut">
              <a:rPr lang="it-IT" smtClean="0"/>
              <a:t>07/05/23</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587A6ED7-59C9-5C45-94CA-1BDD192DC633}" type="slidenum">
              <a:rPr lang="fr-CA" smtClean="0"/>
              <a:t>‹n.›</a:t>
            </a:fld>
            <a:endParaRPr lang="fr-CA"/>
          </a:p>
        </p:txBody>
      </p:sp>
    </p:spTree>
    <p:extLst>
      <p:ext uri="{BB962C8B-B14F-4D97-AF65-F5344CB8AC3E}">
        <p14:creationId xmlns:p14="http://schemas.microsoft.com/office/powerpoint/2010/main" val="2675530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endParaRPr lang="fr-CA"/>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4" name="Segnaposto data 3"/>
          <p:cNvSpPr>
            <a:spLocks noGrp="1"/>
          </p:cNvSpPr>
          <p:nvPr>
            <p:ph type="dt" sz="half" idx="10"/>
          </p:nvPr>
        </p:nvSpPr>
        <p:spPr/>
        <p:txBody>
          <a:bodyPr/>
          <a:lstStyle/>
          <a:p>
            <a:fld id="{A0D21A03-9CC4-9C4E-86CA-5D23C37240F8}" type="datetimeFigureOut">
              <a:rPr lang="it-IT" smtClean="0"/>
              <a:t>07/05/23</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587A6ED7-59C9-5C45-94CA-1BDD192DC633}" type="slidenum">
              <a:rPr lang="fr-CA" smtClean="0"/>
              <a:t>‹n.›</a:t>
            </a:fld>
            <a:endParaRPr lang="fr-CA"/>
          </a:p>
        </p:txBody>
      </p:sp>
    </p:spTree>
    <p:extLst>
      <p:ext uri="{BB962C8B-B14F-4D97-AF65-F5344CB8AC3E}">
        <p14:creationId xmlns:p14="http://schemas.microsoft.com/office/powerpoint/2010/main" val="3638768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stile</a:t>
            </a:r>
            <a:endParaRPr lang="fr-CA"/>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4" name="Segnaposto data 3"/>
          <p:cNvSpPr>
            <a:spLocks noGrp="1"/>
          </p:cNvSpPr>
          <p:nvPr>
            <p:ph type="dt" sz="half" idx="10"/>
          </p:nvPr>
        </p:nvSpPr>
        <p:spPr/>
        <p:txBody>
          <a:bodyPr/>
          <a:lstStyle/>
          <a:p>
            <a:fld id="{A0D21A03-9CC4-9C4E-86CA-5D23C37240F8}" type="datetimeFigureOut">
              <a:rPr lang="it-IT" smtClean="0"/>
              <a:t>07/05/23</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587A6ED7-59C9-5C45-94CA-1BDD192DC633}" type="slidenum">
              <a:rPr lang="fr-CA" smtClean="0"/>
              <a:t>‹n.›</a:t>
            </a:fld>
            <a:endParaRPr lang="fr-CA"/>
          </a:p>
        </p:txBody>
      </p:sp>
    </p:spTree>
    <p:extLst>
      <p:ext uri="{BB962C8B-B14F-4D97-AF65-F5344CB8AC3E}">
        <p14:creationId xmlns:p14="http://schemas.microsoft.com/office/powerpoint/2010/main" val="5907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endParaRPr lang="fr-CA"/>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4" name="Segnaposto data 3"/>
          <p:cNvSpPr>
            <a:spLocks noGrp="1"/>
          </p:cNvSpPr>
          <p:nvPr>
            <p:ph type="dt" sz="half" idx="10"/>
          </p:nvPr>
        </p:nvSpPr>
        <p:spPr/>
        <p:txBody>
          <a:bodyPr/>
          <a:lstStyle/>
          <a:p>
            <a:fld id="{A0D21A03-9CC4-9C4E-86CA-5D23C37240F8}" type="datetimeFigureOut">
              <a:rPr lang="it-IT" smtClean="0"/>
              <a:t>07/05/23</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587A6ED7-59C9-5C45-94CA-1BDD192DC633}" type="slidenum">
              <a:rPr lang="fr-CA" smtClean="0"/>
              <a:t>‹n.›</a:t>
            </a:fld>
            <a:endParaRPr lang="fr-CA"/>
          </a:p>
        </p:txBody>
      </p:sp>
    </p:spTree>
    <p:extLst>
      <p:ext uri="{BB962C8B-B14F-4D97-AF65-F5344CB8AC3E}">
        <p14:creationId xmlns:p14="http://schemas.microsoft.com/office/powerpoint/2010/main" val="3792797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stile</a:t>
            </a:r>
            <a:endParaRPr lang="fr-CA"/>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A0D21A03-9CC4-9C4E-86CA-5D23C37240F8}" type="datetimeFigureOut">
              <a:rPr lang="it-IT" smtClean="0"/>
              <a:t>07/05/23</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587A6ED7-59C9-5C45-94CA-1BDD192DC633}" type="slidenum">
              <a:rPr lang="fr-CA" smtClean="0"/>
              <a:t>‹n.›</a:t>
            </a:fld>
            <a:endParaRPr lang="fr-CA"/>
          </a:p>
        </p:txBody>
      </p:sp>
    </p:spTree>
    <p:extLst>
      <p:ext uri="{BB962C8B-B14F-4D97-AF65-F5344CB8AC3E}">
        <p14:creationId xmlns:p14="http://schemas.microsoft.com/office/powerpoint/2010/main" val="1049255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endParaRPr lang="fr-CA"/>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5" name="Segnaposto data 4"/>
          <p:cNvSpPr>
            <a:spLocks noGrp="1"/>
          </p:cNvSpPr>
          <p:nvPr>
            <p:ph type="dt" sz="half" idx="10"/>
          </p:nvPr>
        </p:nvSpPr>
        <p:spPr/>
        <p:txBody>
          <a:bodyPr/>
          <a:lstStyle/>
          <a:p>
            <a:fld id="{A0D21A03-9CC4-9C4E-86CA-5D23C37240F8}" type="datetimeFigureOut">
              <a:rPr lang="it-IT" smtClean="0"/>
              <a:t>07/05/23</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587A6ED7-59C9-5C45-94CA-1BDD192DC633}" type="slidenum">
              <a:rPr lang="fr-CA" smtClean="0"/>
              <a:t>‹n.›</a:t>
            </a:fld>
            <a:endParaRPr lang="fr-CA"/>
          </a:p>
        </p:txBody>
      </p:sp>
    </p:spTree>
    <p:extLst>
      <p:ext uri="{BB962C8B-B14F-4D97-AF65-F5344CB8AC3E}">
        <p14:creationId xmlns:p14="http://schemas.microsoft.com/office/powerpoint/2010/main" val="238918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endParaRPr lang="fr-CA"/>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7" name="Segnaposto data 6"/>
          <p:cNvSpPr>
            <a:spLocks noGrp="1"/>
          </p:cNvSpPr>
          <p:nvPr>
            <p:ph type="dt" sz="half" idx="10"/>
          </p:nvPr>
        </p:nvSpPr>
        <p:spPr/>
        <p:txBody>
          <a:bodyPr/>
          <a:lstStyle/>
          <a:p>
            <a:fld id="{A0D21A03-9CC4-9C4E-86CA-5D23C37240F8}" type="datetimeFigureOut">
              <a:rPr lang="it-IT" smtClean="0"/>
              <a:t>07/05/23</a:t>
            </a:fld>
            <a:endParaRPr lang="fr-CA"/>
          </a:p>
        </p:txBody>
      </p:sp>
      <p:sp>
        <p:nvSpPr>
          <p:cNvPr id="8" name="Segnaposto piè di pagina 7"/>
          <p:cNvSpPr>
            <a:spLocks noGrp="1"/>
          </p:cNvSpPr>
          <p:nvPr>
            <p:ph type="ftr" sz="quarter" idx="11"/>
          </p:nvPr>
        </p:nvSpPr>
        <p:spPr/>
        <p:txBody>
          <a:bodyPr/>
          <a:lstStyle/>
          <a:p>
            <a:endParaRPr lang="fr-CA"/>
          </a:p>
        </p:txBody>
      </p:sp>
      <p:sp>
        <p:nvSpPr>
          <p:cNvPr id="9" name="Segnaposto numero diapositiva 8"/>
          <p:cNvSpPr>
            <a:spLocks noGrp="1"/>
          </p:cNvSpPr>
          <p:nvPr>
            <p:ph type="sldNum" sz="quarter" idx="12"/>
          </p:nvPr>
        </p:nvSpPr>
        <p:spPr/>
        <p:txBody>
          <a:bodyPr/>
          <a:lstStyle/>
          <a:p>
            <a:fld id="{587A6ED7-59C9-5C45-94CA-1BDD192DC633}" type="slidenum">
              <a:rPr lang="fr-CA" smtClean="0"/>
              <a:t>‹n.›</a:t>
            </a:fld>
            <a:endParaRPr lang="fr-CA"/>
          </a:p>
        </p:txBody>
      </p:sp>
    </p:spTree>
    <p:extLst>
      <p:ext uri="{BB962C8B-B14F-4D97-AF65-F5344CB8AC3E}">
        <p14:creationId xmlns:p14="http://schemas.microsoft.com/office/powerpoint/2010/main" val="3294291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endParaRPr lang="fr-CA"/>
          </a:p>
        </p:txBody>
      </p:sp>
      <p:sp>
        <p:nvSpPr>
          <p:cNvPr id="3" name="Segnaposto data 2"/>
          <p:cNvSpPr>
            <a:spLocks noGrp="1"/>
          </p:cNvSpPr>
          <p:nvPr>
            <p:ph type="dt" sz="half" idx="10"/>
          </p:nvPr>
        </p:nvSpPr>
        <p:spPr/>
        <p:txBody>
          <a:bodyPr/>
          <a:lstStyle/>
          <a:p>
            <a:fld id="{A0D21A03-9CC4-9C4E-86CA-5D23C37240F8}" type="datetimeFigureOut">
              <a:rPr lang="it-IT" smtClean="0"/>
              <a:t>07/05/23</a:t>
            </a:fld>
            <a:endParaRPr lang="fr-CA"/>
          </a:p>
        </p:txBody>
      </p:sp>
      <p:sp>
        <p:nvSpPr>
          <p:cNvPr id="4" name="Segnaposto piè di pagina 3"/>
          <p:cNvSpPr>
            <a:spLocks noGrp="1"/>
          </p:cNvSpPr>
          <p:nvPr>
            <p:ph type="ftr" sz="quarter" idx="11"/>
          </p:nvPr>
        </p:nvSpPr>
        <p:spPr/>
        <p:txBody>
          <a:bodyPr/>
          <a:lstStyle/>
          <a:p>
            <a:endParaRPr lang="fr-CA"/>
          </a:p>
        </p:txBody>
      </p:sp>
      <p:sp>
        <p:nvSpPr>
          <p:cNvPr id="5" name="Segnaposto numero diapositiva 4"/>
          <p:cNvSpPr>
            <a:spLocks noGrp="1"/>
          </p:cNvSpPr>
          <p:nvPr>
            <p:ph type="sldNum" sz="quarter" idx="12"/>
          </p:nvPr>
        </p:nvSpPr>
        <p:spPr/>
        <p:txBody>
          <a:bodyPr/>
          <a:lstStyle/>
          <a:p>
            <a:fld id="{587A6ED7-59C9-5C45-94CA-1BDD192DC633}" type="slidenum">
              <a:rPr lang="fr-CA" smtClean="0"/>
              <a:t>‹n.›</a:t>
            </a:fld>
            <a:endParaRPr lang="fr-CA"/>
          </a:p>
        </p:txBody>
      </p:sp>
    </p:spTree>
    <p:extLst>
      <p:ext uri="{BB962C8B-B14F-4D97-AF65-F5344CB8AC3E}">
        <p14:creationId xmlns:p14="http://schemas.microsoft.com/office/powerpoint/2010/main" val="1351128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0D21A03-9CC4-9C4E-86CA-5D23C37240F8}" type="datetimeFigureOut">
              <a:rPr lang="it-IT" smtClean="0"/>
              <a:t>07/05/23</a:t>
            </a:fld>
            <a:endParaRPr lang="fr-CA"/>
          </a:p>
        </p:txBody>
      </p:sp>
      <p:sp>
        <p:nvSpPr>
          <p:cNvPr id="3" name="Segnaposto piè di pagina 2"/>
          <p:cNvSpPr>
            <a:spLocks noGrp="1"/>
          </p:cNvSpPr>
          <p:nvPr>
            <p:ph type="ftr" sz="quarter" idx="11"/>
          </p:nvPr>
        </p:nvSpPr>
        <p:spPr/>
        <p:txBody>
          <a:bodyPr/>
          <a:lstStyle/>
          <a:p>
            <a:endParaRPr lang="fr-CA"/>
          </a:p>
        </p:txBody>
      </p:sp>
      <p:sp>
        <p:nvSpPr>
          <p:cNvPr id="4" name="Segnaposto numero diapositiva 3"/>
          <p:cNvSpPr>
            <a:spLocks noGrp="1"/>
          </p:cNvSpPr>
          <p:nvPr>
            <p:ph type="sldNum" sz="quarter" idx="12"/>
          </p:nvPr>
        </p:nvSpPr>
        <p:spPr/>
        <p:txBody>
          <a:bodyPr/>
          <a:lstStyle/>
          <a:p>
            <a:fld id="{587A6ED7-59C9-5C45-94CA-1BDD192DC633}" type="slidenum">
              <a:rPr lang="fr-CA" smtClean="0"/>
              <a:t>‹n.›</a:t>
            </a:fld>
            <a:endParaRPr lang="fr-CA"/>
          </a:p>
        </p:txBody>
      </p:sp>
    </p:spTree>
    <p:extLst>
      <p:ext uri="{BB962C8B-B14F-4D97-AF65-F5344CB8AC3E}">
        <p14:creationId xmlns:p14="http://schemas.microsoft.com/office/powerpoint/2010/main" val="439591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stile</a:t>
            </a:r>
            <a:endParaRPr lang="fr-CA"/>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A0D21A03-9CC4-9C4E-86CA-5D23C37240F8}" type="datetimeFigureOut">
              <a:rPr lang="it-IT" smtClean="0"/>
              <a:t>07/05/23</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587A6ED7-59C9-5C45-94CA-1BDD192DC633}" type="slidenum">
              <a:rPr lang="fr-CA" smtClean="0"/>
              <a:t>‹n.›</a:t>
            </a:fld>
            <a:endParaRPr lang="fr-CA"/>
          </a:p>
        </p:txBody>
      </p:sp>
    </p:spTree>
    <p:extLst>
      <p:ext uri="{BB962C8B-B14F-4D97-AF65-F5344CB8AC3E}">
        <p14:creationId xmlns:p14="http://schemas.microsoft.com/office/powerpoint/2010/main" val="3668592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stile</a:t>
            </a:r>
            <a:endParaRPr lang="fr-CA"/>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A0D21A03-9CC4-9C4E-86CA-5D23C37240F8}" type="datetimeFigureOut">
              <a:rPr lang="it-IT" smtClean="0"/>
              <a:t>07/05/23</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587A6ED7-59C9-5C45-94CA-1BDD192DC633}" type="slidenum">
              <a:rPr lang="fr-CA" smtClean="0"/>
              <a:t>‹n.›</a:t>
            </a:fld>
            <a:endParaRPr lang="fr-CA"/>
          </a:p>
        </p:txBody>
      </p:sp>
    </p:spTree>
    <p:extLst>
      <p:ext uri="{BB962C8B-B14F-4D97-AF65-F5344CB8AC3E}">
        <p14:creationId xmlns:p14="http://schemas.microsoft.com/office/powerpoint/2010/main" val="69876271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stile</a:t>
            </a:r>
            <a:endParaRPr lang="fr-CA"/>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CA"/>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D21A03-9CC4-9C4E-86CA-5D23C37240F8}" type="datetimeFigureOut">
              <a:rPr lang="it-IT" smtClean="0"/>
              <a:t>07/05/23</a:t>
            </a:fld>
            <a:endParaRPr lang="fr-CA"/>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7A6ED7-59C9-5C45-94CA-1BDD192DC633}" type="slidenum">
              <a:rPr lang="fr-CA" smtClean="0"/>
              <a:t>‹n.›</a:t>
            </a:fld>
            <a:endParaRPr lang="fr-CA"/>
          </a:p>
        </p:txBody>
      </p:sp>
    </p:spTree>
    <p:extLst>
      <p:ext uri="{BB962C8B-B14F-4D97-AF65-F5344CB8AC3E}">
        <p14:creationId xmlns:p14="http://schemas.microsoft.com/office/powerpoint/2010/main" val="2405057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conseil-constitutionnel.fr/le-conseil-constitutionnel/p"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Les observations hebdomadaires :</a:t>
            </a:r>
            <a:br>
              <a:rPr lang="fr-CA" sz="2800" dirty="0"/>
            </a:br>
            <a:endParaRPr lang="fr-CA" sz="2800" dirty="0"/>
          </a:p>
        </p:txBody>
      </p:sp>
      <p:sp>
        <p:nvSpPr>
          <p:cNvPr id="3" name="Segnaposto contenuto 2"/>
          <p:cNvSpPr>
            <a:spLocks noGrp="1"/>
          </p:cNvSpPr>
          <p:nvPr>
            <p:ph idx="1"/>
          </p:nvPr>
        </p:nvSpPr>
        <p:spPr/>
        <p:txBody>
          <a:bodyPr>
            <a:normAutofit/>
          </a:bodyPr>
          <a:lstStyle/>
          <a:p>
            <a:r>
              <a:rPr lang="fr-CA" sz="2400" dirty="0"/>
              <a:t>Introduction de l’IVG dans la Constitution (voir les articles) et Simone Veil </a:t>
            </a:r>
          </a:p>
          <a:p>
            <a:endParaRPr lang="fr-CA" sz="2400" dirty="0"/>
          </a:p>
          <a:p>
            <a:r>
              <a:rPr lang="fr-CA" sz="2400" dirty="0"/>
              <a:t>Journée internationale des droits des femmes et </a:t>
            </a:r>
            <a:r>
              <a:rPr lang="fr-FR" sz="2400" dirty="0"/>
              <a:t>Gisèle Halimi</a:t>
            </a:r>
          </a:p>
          <a:p>
            <a:endParaRPr lang="fr-FR" sz="2400" dirty="0"/>
          </a:p>
          <a:p>
            <a:r>
              <a:rPr lang="fr-CA" sz="2400" dirty="0"/>
              <a:t>La réforme des retraites et la Constitution (voir les articles) et la question de la démocratie</a:t>
            </a:r>
          </a:p>
          <a:p>
            <a:pPr marL="0" indent="0">
              <a:buNone/>
            </a:pPr>
            <a:r>
              <a:rPr lang="fr-CA" sz="2400" dirty="0"/>
              <a:t/>
            </a:r>
            <a:br>
              <a:rPr lang="fr-CA" sz="2400" dirty="0"/>
            </a:br>
            <a:endParaRPr lang="fr-CA" sz="2400" dirty="0"/>
          </a:p>
          <a:p>
            <a:endParaRPr lang="fr-CA" sz="2400" dirty="0"/>
          </a:p>
          <a:p>
            <a:endParaRPr lang="fr-CA" dirty="0"/>
          </a:p>
        </p:txBody>
      </p:sp>
    </p:spTree>
    <p:extLst>
      <p:ext uri="{BB962C8B-B14F-4D97-AF65-F5344CB8AC3E}">
        <p14:creationId xmlns:p14="http://schemas.microsoft.com/office/powerpoint/2010/main" val="3667643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Simone Veil  (1927-1917)</a:t>
            </a:r>
          </a:p>
        </p:txBody>
      </p:sp>
      <p:sp>
        <p:nvSpPr>
          <p:cNvPr id="3" name="Segnaposto contenuto 2"/>
          <p:cNvSpPr>
            <a:spLocks noGrp="1"/>
          </p:cNvSpPr>
          <p:nvPr>
            <p:ph idx="1"/>
          </p:nvPr>
        </p:nvSpPr>
        <p:spPr/>
        <p:txBody>
          <a:bodyPr>
            <a:normAutofit fontScale="92500" lnSpcReduction="20000"/>
          </a:bodyPr>
          <a:lstStyle/>
          <a:p>
            <a:pPr algn="just"/>
            <a:r>
              <a:rPr lang="fr-CA" sz="2400" dirty="0"/>
              <a:t>Déportée à Auschwitz à l'âge de 16 ans. En 2007, elle publie </a:t>
            </a:r>
            <a:r>
              <a:rPr lang="fr-CA" sz="2400" i="1" dirty="0"/>
              <a:t>Une vie, </a:t>
            </a:r>
            <a:r>
              <a:rPr lang="fr-CA" sz="2400" dirty="0"/>
              <a:t>une autobiographie où elle écrit, entre autres, « Une jeunesse au temps de la Shoah »</a:t>
            </a:r>
          </a:p>
          <a:p>
            <a:pPr algn="just"/>
            <a:r>
              <a:rPr lang="fr-CA" sz="2400" dirty="0" err="1"/>
              <a:t>Magistrate</a:t>
            </a:r>
            <a:r>
              <a:rPr lang="fr-CA" sz="2400" dirty="0"/>
              <a:t> et ensuite femme politique.</a:t>
            </a:r>
          </a:p>
          <a:p>
            <a:pPr algn="just"/>
            <a:r>
              <a:rPr lang="fr-CA" sz="2400" dirty="0"/>
              <a:t>En 1974, elle est nommée ministre de la Santé par le président Valéry Giscard d'Estaing, qui la charge de faire adopter la loi dépénalisant le recours à l'interruption volontaire de grossesse (IVG), loi qui sera ensuite couramment désignée comme la « loi Veil ». Elle apparaît dès lors comme icône de la lutte contre la discrimination des femmes en France. </a:t>
            </a:r>
          </a:p>
          <a:p>
            <a:pPr algn="just"/>
            <a:r>
              <a:rPr lang="fr-CA" sz="2400" dirty="0"/>
              <a:t>Elle est la première présidente du Parlement européen de 1979 à 1982. Elle est considérée comme l'une des promotrices de la réconciliation franco-allemande et de la construction européenne.</a:t>
            </a:r>
          </a:p>
          <a:p>
            <a:pPr algn="just"/>
            <a:r>
              <a:rPr lang="fr-CA" sz="2400" dirty="0"/>
              <a:t>Au Panthéon en 2018  </a:t>
            </a:r>
          </a:p>
        </p:txBody>
      </p:sp>
    </p:spTree>
    <p:extLst>
      <p:ext uri="{BB962C8B-B14F-4D97-AF65-F5344CB8AC3E}">
        <p14:creationId xmlns:p14="http://schemas.microsoft.com/office/powerpoint/2010/main" val="1108989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L'IVG DANS LA CONSTITUTION ?</a:t>
            </a:r>
          </a:p>
        </p:txBody>
      </p:sp>
      <p:sp>
        <p:nvSpPr>
          <p:cNvPr id="3" name="Segnaposto contenuto 2"/>
          <p:cNvSpPr>
            <a:spLocks noGrp="1"/>
          </p:cNvSpPr>
          <p:nvPr>
            <p:ph idx="1"/>
          </p:nvPr>
        </p:nvSpPr>
        <p:spPr/>
        <p:txBody>
          <a:bodyPr>
            <a:normAutofit fontScale="92500" lnSpcReduction="20000"/>
          </a:bodyPr>
          <a:lstStyle/>
          <a:p>
            <a:pPr algn="just"/>
            <a:r>
              <a:rPr lang="fr-FR" sz="2400" dirty="0"/>
              <a:t>La constitution est un texte par lequel le peuple d’un État se dote d’un pacte fondateur et qui a pour but de garantir </a:t>
            </a:r>
            <a:r>
              <a:rPr lang="fr-FR" sz="2400" b="1" dirty="0"/>
              <a:t>« la poursuite du bonheur » </a:t>
            </a:r>
            <a:r>
              <a:rPr lang="fr-FR" sz="2400" dirty="0"/>
              <a:t>: le droit à l’avortement y a – t-il sa place ?</a:t>
            </a:r>
          </a:p>
          <a:p>
            <a:pPr algn="just"/>
            <a:r>
              <a:rPr lang="fr-FR" sz="2400" dirty="0"/>
              <a:t>Quel peut alors être l’intérêt d’une constitutionnalisation ?</a:t>
            </a:r>
          </a:p>
          <a:p>
            <a:pPr algn="just"/>
            <a:r>
              <a:rPr lang="fr-FR" sz="2400" dirty="0"/>
              <a:t>En France, la Constitution est la norme la plus importante, la norme suprême à laquelle toutes les autres doivent être conformes. Mais la Constitution est aussi le texte par lequel le peuple d’un État se dote d’un pacte fondateur contenant tout ce qui lui est cher et qui a pour but de garantir </a:t>
            </a:r>
            <a:r>
              <a:rPr lang="fr-FR" sz="2400" b="1" dirty="0"/>
              <a:t>« la poursuite du bonheur » (le préambule de la Déclaration de 1789). </a:t>
            </a:r>
            <a:r>
              <a:rPr lang="fr-FR" sz="2400" dirty="0"/>
              <a:t>L’intérêt de la constitutionnalisation apparaît donc </a:t>
            </a:r>
            <a:r>
              <a:rPr lang="fr-FR" sz="2400" b="1" dirty="0"/>
              <a:t>double. Tout </a:t>
            </a:r>
            <a:r>
              <a:rPr lang="fr-FR" sz="2400" dirty="0"/>
              <a:t>d’abord, intégrer un droit fondamental dans la Constitution donne à celui-ci une plus grande valeur juridique et le rend plus difficile à modifier que lorsqu’il est garanti par la loi. En effet, le Parlement vote des lois tous les jours et la règle juridique du parallélisme des formes est implacable : ce qu’une simple loi a fait, une simple loi peut le défaire. </a:t>
            </a:r>
          </a:p>
          <a:p>
            <a:pPr algn="just"/>
            <a:endParaRPr lang="fr-FR" sz="2400" dirty="0"/>
          </a:p>
          <a:p>
            <a:pPr algn="just"/>
            <a:endParaRPr lang="it-IT" sz="2400" dirty="0"/>
          </a:p>
        </p:txBody>
      </p:sp>
    </p:spTree>
    <p:extLst>
      <p:ext uri="{BB962C8B-B14F-4D97-AF65-F5344CB8AC3E}">
        <p14:creationId xmlns:p14="http://schemas.microsoft.com/office/powerpoint/2010/main" val="3055657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400" dirty="0"/>
              <a:t>L'IVG DANS LA CONSTITUTION ?</a:t>
            </a:r>
            <a:endParaRPr lang="it-IT" sz="2400" dirty="0"/>
          </a:p>
        </p:txBody>
      </p:sp>
      <p:sp>
        <p:nvSpPr>
          <p:cNvPr id="3" name="Segnaposto contenuto 2"/>
          <p:cNvSpPr>
            <a:spLocks noGrp="1"/>
          </p:cNvSpPr>
          <p:nvPr>
            <p:ph idx="1"/>
          </p:nvPr>
        </p:nvSpPr>
        <p:spPr/>
        <p:txBody>
          <a:bodyPr>
            <a:normAutofit fontScale="92500"/>
          </a:bodyPr>
          <a:lstStyle/>
          <a:p>
            <a:pPr algn="just"/>
            <a:r>
              <a:rPr lang="fr-FR" sz="2400" dirty="0"/>
              <a:t>Ensuite, inscrire ce droit dans la Constitution lui conférerait une portée symbolique. Notre constitution contient très peu de droits fondamentaux directement dans son texte et même nos catalogues de droits ne sont pas aussi fournis que d’autres Constitutions. </a:t>
            </a:r>
          </a:p>
          <a:p>
            <a:pPr algn="just"/>
            <a:r>
              <a:rPr lang="fr-FR" sz="2400" dirty="0"/>
              <a:t>Aussi, inscrire un droit fondamental des femmes directement dans le corps constitutionnel « manifesterait l’attachement » du peuple français à ce droit.</a:t>
            </a:r>
          </a:p>
          <a:p>
            <a:pPr algn="just"/>
            <a:endParaRPr lang="fr-FR" sz="2400" dirty="0"/>
          </a:p>
          <a:p>
            <a:pPr algn="just"/>
            <a:r>
              <a:rPr lang="it-IT" sz="2400" dirty="0"/>
              <a:t>Anne-</a:t>
            </a:r>
            <a:r>
              <a:rPr lang="it-IT" sz="2400" dirty="0" err="1"/>
              <a:t>Charlène</a:t>
            </a:r>
            <a:r>
              <a:rPr lang="it-IT" sz="2400" dirty="0"/>
              <a:t> </a:t>
            </a:r>
            <a:r>
              <a:rPr lang="it-IT" sz="2400" dirty="0" err="1"/>
              <a:t>Bezzina</a:t>
            </a:r>
            <a:r>
              <a:rPr lang="it-IT" sz="2400" dirty="0"/>
              <a:t>, </a:t>
            </a:r>
            <a:r>
              <a:rPr lang="it-IT" sz="2400" dirty="0" err="1"/>
              <a:t>Constitutionnaliste</a:t>
            </a:r>
            <a:endParaRPr lang="it-IT" sz="2400" dirty="0"/>
          </a:p>
          <a:p>
            <a:pPr algn="just"/>
            <a:r>
              <a:rPr lang="it-IT" sz="2400" dirty="0"/>
              <a:t>https://www.univ-rouen.fr/actualites/pourquoi-inscrire-le-droit-a-lavortement-dans-la-constitution-est-aussi-une-protection-symbolique/</a:t>
            </a:r>
          </a:p>
        </p:txBody>
      </p:sp>
    </p:spTree>
    <p:extLst>
      <p:ext uri="{BB962C8B-B14F-4D97-AF65-F5344CB8AC3E}">
        <p14:creationId xmlns:p14="http://schemas.microsoft.com/office/powerpoint/2010/main" val="3728878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 Déclaration des droits de l’homme et du citoyen de 1789 - Préambule</a:t>
            </a:r>
            <a:endParaRPr lang="it-IT" sz="2800" dirty="0"/>
          </a:p>
        </p:txBody>
      </p:sp>
      <p:sp>
        <p:nvSpPr>
          <p:cNvPr id="3" name="Segnaposto contenuto 2"/>
          <p:cNvSpPr>
            <a:spLocks noGrp="1"/>
          </p:cNvSpPr>
          <p:nvPr>
            <p:ph idx="1"/>
          </p:nvPr>
        </p:nvSpPr>
        <p:spPr/>
        <p:txBody>
          <a:bodyPr>
            <a:normAutofit fontScale="92500" lnSpcReduction="10000"/>
          </a:bodyPr>
          <a:lstStyle/>
          <a:p>
            <a:pPr algn="just"/>
            <a:r>
              <a:rPr lang="fr-FR" sz="2400" dirty="0"/>
              <a:t> « Les Représentants du Peuple Français, constitués en Assemblée Nationale, considérant que </a:t>
            </a:r>
            <a:r>
              <a:rPr lang="fr-FR" sz="2400" b="1" dirty="0"/>
              <a:t>l'ignorance, l'oubli ou le mépris des droits de l'Homme </a:t>
            </a:r>
            <a:r>
              <a:rPr lang="fr-FR" sz="2400" dirty="0"/>
              <a:t>sont les seules causes des malheurs publics et de la corruption des Gouvernements, ont résolu d'exposer, dans une Déclaration solennelle, les droits naturels, inaliénables et sacrés de l'Homme, afin que cette Déclaration, constamment présente à tous les Membres du corps social, leur rappelle sans cesse leurs droits et leurs devoirs ; afin que les actes du pouvoir législatif, et ceux du pouvoir exécutif, pouvant être à chaque instant comparés avec le but de toute institution politique, en soient plus respectés; afin que les réclamations des citoyens, fondées désormais sur des principes simples et incontestables, tournent toujours au maintien de la Constitution </a:t>
            </a:r>
            <a:r>
              <a:rPr lang="fr-FR" sz="2400" b="1" dirty="0"/>
              <a:t>et au bonheur de tous</a:t>
            </a:r>
            <a:r>
              <a:rPr lang="fr-FR" sz="2400" dirty="0"/>
              <a:t>. ». </a:t>
            </a:r>
            <a:endParaRPr lang="it-IT" sz="2400" dirty="0"/>
          </a:p>
        </p:txBody>
      </p:sp>
    </p:spTree>
    <p:extLst>
      <p:ext uri="{BB962C8B-B14F-4D97-AF65-F5344CB8AC3E}">
        <p14:creationId xmlns:p14="http://schemas.microsoft.com/office/powerpoint/2010/main" val="7079312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Journée internationale des droits des femmes</a:t>
            </a:r>
            <a:br>
              <a:rPr lang="fr-CA" sz="2800" dirty="0"/>
            </a:br>
            <a:r>
              <a:rPr lang="fr-CA" sz="2800" dirty="0"/>
              <a:t>8 mars</a:t>
            </a:r>
          </a:p>
        </p:txBody>
      </p:sp>
      <p:sp>
        <p:nvSpPr>
          <p:cNvPr id="3" name="Segnaposto contenuto 2"/>
          <p:cNvSpPr>
            <a:spLocks noGrp="1"/>
          </p:cNvSpPr>
          <p:nvPr>
            <p:ph idx="1"/>
          </p:nvPr>
        </p:nvSpPr>
        <p:spPr/>
        <p:txBody>
          <a:bodyPr>
            <a:normAutofit fontScale="92500" lnSpcReduction="10000"/>
          </a:bodyPr>
          <a:lstStyle/>
          <a:p>
            <a:r>
              <a:rPr lang="fr-FR" sz="2400" dirty="0"/>
              <a:t>Thème :</a:t>
            </a:r>
          </a:p>
          <a:p>
            <a:pPr algn="just"/>
            <a:r>
              <a:rPr lang="fr-FR" sz="2400" dirty="0"/>
              <a:t>"Pour un monde digital inclusif : innovation et technologies pour l’égalité des sexes" : l'édition 2023  </a:t>
            </a:r>
          </a:p>
          <a:p>
            <a:pPr algn="just"/>
            <a:endParaRPr lang="fr-FR" sz="2400" dirty="0"/>
          </a:p>
          <a:p>
            <a:pPr algn="just"/>
            <a:r>
              <a:rPr lang="fr-FR" sz="2400" dirty="0"/>
              <a:t>La JIF de 2023 explorera l’impact de l’écart entre les sexes dans le numérique sur l’élargissement des inégalités économiques et sociales. La rencontre mettra également en évidence la nécessité de protéger les droits des femmes et des filles dans les espaces numériques et de s’attaquer à la violence basée sur le genre en ligne et facilitée par les TIC.</a:t>
            </a:r>
          </a:p>
          <a:p>
            <a:pPr algn="just"/>
            <a:r>
              <a:rPr lang="fr-FR" sz="2400" dirty="0" err="1"/>
              <a:t>https</a:t>
            </a:r>
            <a:r>
              <a:rPr lang="fr-FR" sz="2400" dirty="0"/>
              <a:t>://</a:t>
            </a:r>
            <a:r>
              <a:rPr lang="fr-FR" sz="2400" dirty="0" err="1"/>
              <a:t>www.unwomen.org</a:t>
            </a:r>
            <a:r>
              <a:rPr lang="fr-FR" sz="2400" dirty="0"/>
              <a:t>/</a:t>
            </a:r>
            <a:r>
              <a:rPr lang="fr-FR" sz="2400" dirty="0" err="1"/>
              <a:t>fr</a:t>
            </a:r>
            <a:r>
              <a:rPr lang="fr-FR" sz="2400" dirty="0"/>
              <a:t>/nouvelles/annonce/2022/12/journee-internationale-des-femmes-2023-pour-un-monde-digital-inclusif-innovation-et-technologies-pour-legalite-des-sexes  </a:t>
            </a:r>
          </a:p>
        </p:txBody>
      </p:sp>
    </p:spTree>
    <p:extLst>
      <p:ext uri="{BB962C8B-B14F-4D97-AF65-F5344CB8AC3E}">
        <p14:creationId xmlns:p14="http://schemas.microsoft.com/office/powerpoint/2010/main" val="38102338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Hommage à Gisèle Halimi </a:t>
            </a:r>
            <a:endParaRPr lang="fr-CA" sz="2800" dirty="0"/>
          </a:p>
        </p:txBody>
      </p:sp>
      <p:sp>
        <p:nvSpPr>
          <p:cNvPr id="3" name="Segnaposto contenuto 2"/>
          <p:cNvSpPr>
            <a:spLocks noGrp="1"/>
          </p:cNvSpPr>
          <p:nvPr>
            <p:ph idx="1"/>
          </p:nvPr>
        </p:nvSpPr>
        <p:spPr/>
        <p:txBody>
          <a:bodyPr>
            <a:normAutofit fontScale="92500"/>
          </a:bodyPr>
          <a:lstStyle/>
          <a:p>
            <a:pPr algn="just"/>
            <a:r>
              <a:rPr lang="fr-FR" sz="2400" b="1" dirty="0"/>
              <a:t>Un hommage à Gisèle Halimi sera rendu par Emmanuel </a:t>
            </a:r>
            <a:r>
              <a:rPr lang="fr-FR" sz="2400" b="1" dirty="0" err="1"/>
              <a:t>Macron</a:t>
            </a:r>
            <a:r>
              <a:rPr lang="fr-FR" sz="2400" b="1" dirty="0"/>
              <a:t> à Paris le 8 mars, Journée internationale des droits des femmes</a:t>
            </a:r>
          </a:p>
          <a:p>
            <a:pPr algn="just"/>
            <a:r>
              <a:rPr lang="fr-FR" sz="2400" dirty="0"/>
              <a:t>Le chef de l’Etat dirigera une cérémonie au </a:t>
            </a:r>
            <a:r>
              <a:rPr lang="fr-FR" sz="2400" b="1" dirty="0"/>
              <a:t>Palais de justice </a:t>
            </a:r>
            <a:r>
              <a:rPr lang="fr-FR" sz="2400" dirty="0"/>
              <a:t>de Paris en mémoire de la célèbre avocate, morte en 2020 à l’âge de 93 ans, annonce l’Elysée. </a:t>
            </a:r>
          </a:p>
          <a:p>
            <a:pPr algn="just"/>
            <a:r>
              <a:rPr lang="fr-FR" sz="2400" dirty="0"/>
              <a:t>Emmanuel </a:t>
            </a:r>
            <a:r>
              <a:rPr lang="fr-FR" sz="2400" dirty="0" err="1"/>
              <a:t>Macron</a:t>
            </a:r>
            <a:r>
              <a:rPr lang="fr-FR" sz="2400" dirty="0"/>
              <a:t> prononcera un discours, mercredi 8 mars, dans la salle de la première chambre de la cour d’appel de justice de Paris, plus de deux ans après avoir annoncé une première fois, sans que cela n’aboutisse, la tenue d’un hommage à cette figure du féminisme du XX</a:t>
            </a:r>
            <a:r>
              <a:rPr lang="fr-FR" sz="2400" baseline="30000" dirty="0"/>
              <a:t>e</a:t>
            </a:r>
            <a:r>
              <a:rPr lang="fr-FR" sz="2400" dirty="0"/>
              <a:t> siècle, grande défenseuse du </a:t>
            </a:r>
            <a:r>
              <a:rPr lang="fr-FR" sz="2400" b="1" dirty="0"/>
              <a:t>droit à l’avortement </a:t>
            </a:r>
            <a:r>
              <a:rPr lang="fr-FR" sz="2400" dirty="0"/>
              <a:t>et de la </a:t>
            </a:r>
            <a:r>
              <a:rPr lang="fr-FR" sz="2400" b="1" dirty="0"/>
              <a:t>reconnaissance du viol en tant que crime dans les années 1970. </a:t>
            </a:r>
            <a:r>
              <a:rPr lang="fr-FR" sz="2400" i="1" dirty="0"/>
              <a:t>Le Monde </a:t>
            </a:r>
            <a:r>
              <a:rPr lang="fr-FR" sz="2400" dirty="0"/>
              <a:t>6 avril 2023</a:t>
            </a:r>
          </a:p>
          <a:p>
            <a:pPr algn="just"/>
            <a:endParaRPr lang="fr-FR" sz="2400" dirty="0"/>
          </a:p>
        </p:txBody>
      </p:sp>
    </p:spTree>
    <p:extLst>
      <p:ext uri="{BB962C8B-B14F-4D97-AF65-F5344CB8AC3E}">
        <p14:creationId xmlns:p14="http://schemas.microsoft.com/office/powerpoint/2010/main" val="3099616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Gisèle Halimi </a:t>
            </a:r>
            <a:endParaRPr lang="fr-CA" sz="2800" dirty="0"/>
          </a:p>
        </p:txBody>
      </p:sp>
      <p:sp>
        <p:nvSpPr>
          <p:cNvPr id="3" name="Segnaposto contenuto 2"/>
          <p:cNvSpPr>
            <a:spLocks noGrp="1"/>
          </p:cNvSpPr>
          <p:nvPr>
            <p:ph idx="1"/>
          </p:nvPr>
        </p:nvSpPr>
        <p:spPr/>
        <p:txBody>
          <a:bodyPr>
            <a:normAutofit/>
          </a:bodyPr>
          <a:lstStyle/>
          <a:p>
            <a:pPr algn="just"/>
            <a:r>
              <a:rPr lang="fr-FR" sz="2400" dirty="0"/>
              <a:t>Avocate, femme politique et écrivaine, Gisèle Halimi a fait de sa vie un combat pour les droits des femmes, marqué par un procès retentissant en 1972. Elle défend alors, devant le tribunal correctionnel de Bobigny [connu comme le procès de Bobigny], en région parisienne, Marie-Claire Chevalier, mineure accusée d’avoir eu recours à un avortement après avoir été victime d’un viol. L’avocate obtient la relaxe de la jeune femme et parvient à mobiliser l’opinion, ouvrant la voie à la dépénalisation de l’avortement, au début de 1975. Elue députée en 1981, elle poursuit le combat à l’Assemblée, cette fois-ci pour le remboursement de l’interruption volontaire de grossesse, finalement voté en 1982. </a:t>
            </a:r>
            <a:r>
              <a:rPr lang="fr-FR" sz="2400" i="1" dirty="0"/>
              <a:t>Le Monde </a:t>
            </a:r>
            <a:r>
              <a:rPr lang="fr-FR" sz="2400" dirty="0"/>
              <a:t>6 avril 2023</a:t>
            </a:r>
          </a:p>
          <a:p>
            <a:pPr algn="just"/>
            <a:endParaRPr lang="fr-CA" sz="2400" dirty="0"/>
          </a:p>
        </p:txBody>
      </p:sp>
    </p:spTree>
    <p:extLst>
      <p:ext uri="{BB962C8B-B14F-4D97-AF65-F5344CB8AC3E}">
        <p14:creationId xmlns:p14="http://schemas.microsoft.com/office/powerpoint/2010/main" val="5563233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Gisèle Halimi </a:t>
            </a:r>
            <a:endParaRPr lang="fr-CA" sz="2800" dirty="0"/>
          </a:p>
        </p:txBody>
      </p:sp>
      <p:sp>
        <p:nvSpPr>
          <p:cNvPr id="3" name="Segnaposto contenuto 2"/>
          <p:cNvSpPr>
            <a:spLocks noGrp="1"/>
          </p:cNvSpPr>
          <p:nvPr>
            <p:ph idx="1"/>
          </p:nvPr>
        </p:nvSpPr>
        <p:spPr/>
        <p:txBody>
          <a:bodyPr>
            <a:normAutofit/>
          </a:bodyPr>
          <a:lstStyle/>
          <a:p>
            <a:pPr algn="just"/>
            <a:r>
              <a:rPr lang="fr-CA" sz="2400" dirty="0"/>
              <a:t>Elle est la seule avocate signataire du manifeste des 343 de 1971 réunissant des femmes qui déclarent avoir déjà avorté et réclament le libre accès à l'avortement. </a:t>
            </a:r>
          </a:p>
        </p:txBody>
      </p:sp>
    </p:spTree>
    <p:extLst>
      <p:ext uri="{BB962C8B-B14F-4D97-AF65-F5344CB8AC3E}">
        <p14:creationId xmlns:p14="http://schemas.microsoft.com/office/powerpoint/2010/main" val="28750913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Gisèle Halimi et son entrée au Panthéon</a:t>
            </a:r>
          </a:p>
        </p:txBody>
      </p:sp>
      <p:sp>
        <p:nvSpPr>
          <p:cNvPr id="3" name="Segnaposto contenuto 2"/>
          <p:cNvSpPr>
            <a:spLocks noGrp="1"/>
          </p:cNvSpPr>
          <p:nvPr>
            <p:ph idx="1"/>
          </p:nvPr>
        </p:nvSpPr>
        <p:spPr/>
        <p:txBody>
          <a:bodyPr>
            <a:normAutofit/>
          </a:bodyPr>
          <a:lstStyle/>
          <a:p>
            <a:pPr algn="just"/>
            <a:r>
              <a:rPr lang="fr-CA" sz="2400" dirty="0"/>
              <a:t>Son entrée au Panthéon, souhaité par des associations féministes, s’est heurtée à des réticences d’Emmanuel </a:t>
            </a:r>
            <a:r>
              <a:rPr lang="fr-CA" sz="2400" dirty="0" err="1"/>
              <a:t>Macron</a:t>
            </a:r>
            <a:r>
              <a:rPr lang="fr-CA" sz="2400" dirty="0"/>
              <a:t>, malgré l’appel en ce sens de soixante-seize parlementaires de la majorité au mois de novembre 2022. L’un des motifs </a:t>
            </a:r>
            <a:r>
              <a:rPr lang="fr-CA" sz="2400" b="1" dirty="0"/>
              <a:t>pourrait</a:t>
            </a:r>
            <a:r>
              <a:rPr lang="fr-CA" sz="2400" dirty="0"/>
              <a:t> être les prises de position de l’avocate à propos de la guerre d’Algérie et sa défense de militants du Front de libération nationale (FLN), alors que le président, depuis son arrivée au pouvoir, a opté pour une politique de réconciliation des mémoires sur ce sujet.</a:t>
            </a:r>
          </a:p>
        </p:txBody>
      </p:sp>
    </p:spTree>
    <p:extLst>
      <p:ext uri="{BB962C8B-B14F-4D97-AF65-F5344CB8AC3E}">
        <p14:creationId xmlns:p14="http://schemas.microsoft.com/office/powerpoint/2010/main" val="2015891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Gisèle Halimi et la guerre d’Algérie</a:t>
            </a:r>
          </a:p>
        </p:txBody>
      </p:sp>
      <p:sp>
        <p:nvSpPr>
          <p:cNvPr id="3" name="Segnaposto contenuto 2"/>
          <p:cNvSpPr>
            <a:spLocks noGrp="1"/>
          </p:cNvSpPr>
          <p:nvPr>
            <p:ph idx="1"/>
          </p:nvPr>
        </p:nvSpPr>
        <p:spPr/>
        <p:txBody>
          <a:bodyPr>
            <a:normAutofit/>
          </a:bodyPr>
          <a:lstStyle/>
          <a:p>
            <a:pPr algn="just"/>
            <a:r>
              <a:rPr lang="fr-FR" sz="2400" dirty="0"/>
              <a:t>Au milieu des années 1950, Gisèle Halimi s'engage pour l’indépendance de l’Algérie, elle se bat au quotidien dans les tribunaux militaires, pour défendre ceux qui ont choisi de vivre.</a:t>
            </a:r>
          </a:p>
          <a:p>
            <a:pPr algn="just"/>
            <a:r>
              <a:rPr lang="fr-FR" sz="2400" dirty="0"/>
              <a:t>Notamment :</a:t>
            </a:r>
          </a:p>
          <a:p>
            <a:pPr algn="just"/>
            <a:r>
              <a:rPr lang="fr-FR" sz="2400" dirty="0"/>
              <a:t>Le procès et l'affaire Djamila </a:t>
            </a:r>
            <a:r>
              <a:rPr lang="fr-FR" sz="2400" dirty="0" err="1"/>
              <a:t>Boupacha</a:t>
            </a:r>
            <a:r>
              <a:rPr lang="fr-FR" sz="2400" dirty="0"/>
              <a:t> (1960-1962)</a:t>
            </a:r>
          </a:p>
          <a:p>
            <a:pPr algn="just"/>
            <a:endParaRPr lang="fr-FR" sz="2400" dirty="0"/>
          </a:p>
          <a:p>
            <a:pPr algn="just"/>
            <a:endParaRPr lang="fr-CA" sz="2400" dirty="0"/>
          </a:p>
        </p:txBody>
      </p:sp>
    </p:spTree>
    <p:extLst>
      <p:ext uri="{BB962C8B-B14F-4D97-AF65-F5344CB8AC3E}">
        <p14:creationId xmlns:p14="http://schemas.microsoft.com/office/powerpoint/2010/main" val="4263493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Observation hebdomadaire</a:t>
            </a:r>
            <a:br>
              <a:rPr lang="fr-CA" sz="2800" dirty="0"/>
            </a:br>
            <a:r>
              <a:rPr lang="fr-FR" sz="2800" dirty="0"/>
              <a:t>Introduction de l’IVG* dans la Constitution</a:t>
            </a:r>
            <a:r>
              <a:rPr lang="fr-FR" sz="2800" b="1" dirty="0"/>
              <a:t/>
            </a:r>
            <a:br>
              <a:rPr lang="fr-FR" sz="2800" b="1" dirty="0"/>
            </a:br>
            <a:endParaRPr lang="fr-FR" sz="2800" dirty="0"/>
          </a:p>
        </p:txBody>
      </p:sp>
      <p:sp>
        <p:nvSpPr>
          <p:cNvPr id="3" name="Segnaposto contenuto 2"/>
          <p:cNvSpPr>
            <a:spLocks noGrp="1"/>
          </p:cNvSpPr>
          <p:nvPr>
            <p:ph idx="1"/>
          </p:nvPr>
        </p:nvSpPr>
        <p:spPr/>
        <p:txBody>
          <a:bodyPr>
            <a:normAutofit fontScale="32500" lnSpcReduction="20000"/>
          </a:bodyPr>
          <a:lstStyle/>
          <a:p>
            <a:pPr algn="just"/>
            <a:r>
              <a:rPr lang="fr-CA" sz="5100" dirty="0"/>
              <a:t>Selon un sondage </a:t>
            </a:r>
            <a:r>
              <a:rPr lang="fr-CA" sz="5100" dirty="0" err="1"/>
              <a:t>Ifop</a:t>
            </a:r>
            <a:r>
              <a:rPr lang="fr-CA" sz="5100" dirty="0"/>
              <a:t> pour la Fondation Jean-Jaurès, </a:t>
            </a:r>
            <a:r>
              <a:rPr lang="fr-CA" sz="5100" i="1" dirty="0"/>
              <a:t>«81% des Français sont favorables à l’inscription de l’accès à l’IVG dans la Constitution française</a:t>
            </a:r>
            <a:r>
              <a:rPr lang="fr-CA" sz="5100" dirty="0"/>
              <a:t>». </a:t>
            </a:r>
            <a:endParaRPr lang="fr-CA" sz="5100" b="1" dirty="0"/>
          </a:p>
          <a:p>
            <a:pPr algn="just"/>
            <a:r>
              <a:rPr lang="fr-CA" sz="5100" dirty="0"/>
              <a:t>Les députés votent la proposition LFI (la France insoumise) d’inscrire l’IVG dans la Constitution 24 novembre 2022 </a:t>
            </a:r>
          </a:p>
          <a:p>
            <a:pPr algn="just"/>
            <a:r>
              <a:rPr lang="fr-CA" sz="5100" dirty="0"/>
              <a:t>Le Sénat favorable à la "liberté" de recourir à l'IVG</a:t>
            </a:r>
            <a:r>
              <a:rPr lang="fr-CA" sz="5100" b="1" dirty="0"/>
              <a:t>.</a:t>
            </a:r>
            <a:r>
              <a:rPr lang="fr-CA" sz="5100" dirty="0"/>
              <a:t> Le Sénat, à majorité de droite, s'est prononcé, hier soir, par 166 voix contre 152, pour inscrire dans la Constitution la "liberté de la femme" de recourir à l'IVG, une formulation qui abandonne la notion de "droit" chère à la gauche. Le texte doit maintenant retourner à l'Assemblée nationale. </a:t>
            </a:r>
            <a:r>
              <a:rPr lang="fr-CA" sz="5100" i="1" dirty="0"/>
              <a:t>L’Express </a:t>
            </a:r>
            <a:r>
              <a:rPr lang="fr-CA" sz="5100" dirty="0"/>
              <a:t>2 février 2023</a:t>
            </a:r>
          </a:p>
          <a:p>
            <a:pPr algn="just"/>
            <a:endParaRPr lang="fr-CA" sz="3600" dirty="0"/>
          </a:p>
          <a:p>
            <a:pPr marL="0" indent="0" algn="just">
              <a:buNone/>
            </a:pPr>
            <a:r>
              <a:rPr lang="fr-CA" sz="4900" b="1" dirty="0"/>
              <a:t>La procédure sera encore longue et incertaine : 1. même texte Assemblée Nationale et Sénat 2. Référendum ou le gouvernement se saisit de la question, via un projet de loi constitutionnel. (Lorsque le texte émane de l'exécutif, le recours au référendum n'est plus obligatoire.)</a:t>
            </a:r>
          </a:p>
          <a:p>
            <a:pPr marL="0" indent="0" algn="just">
              <a:buNone/>
            </a:pPr>
            <a:endParaRPr lang="it-IT" sz="3100" b="1" dirty="0"/>
          </a:p>
          <a:p>
            <a:r>
              <a:rPr lang="it-IT" sz="5100" dirty="0"/>
              <a:t>IVG* : </a:t>
            </a:r>
            <a:r>
              <a:rPr lang="it-IT" sz="5100" dirty="0" err="1"/>
              <a:t>Intervention</a:t>
            </a:r>
            <a:r>
              <a:rPr lang="it-IT" sz="5100" dirty="0"/>
              <a:t> </a:t>
            </a:r>
            <a:r>
              <a:rPr lang="it-IT" sz="5100" dirty="0" err="1"/>
              <a:t>volontaire</a:t>
            </a:r>
            <a:r>
              <a:rPr lang="it-IT" sz="5100" dirty="0"/>
              <a:t> de </a:t>
            </a:r>
            <a:r>
              <a:rPr lang="it-IT" sz="5100" dirty="0" err="1"/>
              <a:t>grossesse</a:t>
            </a:r>
            <a:endParaRPr lang="fr-CA" sz="5100" dirty="0"/>
          </a:p>
          <a:p>
            <a:endParaRPr lang="fr-CA" sz="2400" dirty="0"/>
          </a:p>
        </p:txBody>
      </p:sp>
    </p:spTree>
    <p:extLst>
      <p:ext uri="{BB962C8B-B14F-4D97-AF65-F5344CB8AC3E}">
        <p14:creationId xmlns:p14="http://schemas.microsoft.com/office/powerpoint/2010/main" val="8630006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Le </a:t>
            </a:r>
            <a:r>
              <a:rPr lang="it-IT" sz="2800" dirty="0" err="1"/>
              <a:t>procès</a:t>
            </a:r>
            <a:r>
              <a:rPr lang="it-IT" sz="2800" dirty="0"/>
              <a:t> de </a:t>
            </a:r>
            <a:r>
              <a:rPr lang="it-IT" sz="2800" dirty="0" err="1"/>
              <a:t>Djamila</a:t>
            </a:r>
            <a:r>
              <a:rPr lang="it-IT" sz="2800" dirty="0"/>
              <a:t> </a:t>
            </a:r>
            <a:r>
              <a:rPr lang="it-IT" sz="2800" dirty="0" err="1"/>
              <a:t>Boupacha</a:t>
            </a:r>
            <a:r>
              <a:rPr lang="it-IT" sz="2800" dirty="0"/>
              <a:t> </a:t>
            </a:r>
            <a:endParaRPr lang="fr-CA" sz="2800" dirty="0"/>
          </a:p>
        </p:txBody>
      </p:sp>
      <p:sp>
        <p:nvSpPr>
          <p:cNvPr id="3" name="Segnaposto contenuto 2"/>
          <p:cNvSpPr>
            <a:spLocks noGrp="1"/>
          </p:cNvSpPr>
          <p:nvPr>
            <p:ph idx="1"/>
          </p:nvPr>
        </p:nvSpPr>
        <p:spPr/>
        <p:txBody>
          <a:bodyPr>
            <a:normAutofit fontScale="92500" lnSpcReduction="20000"/>
          </a:bodyPr>
          <a:lstStyle/>
          <a:p>
            <a:pPr algn="just"/>
            <a:r>
              <a:rPr lang="fr-CA" sz="2400" dirty="0"/>
              <a:t>Le procès de Djamila </a:t>
            </a:r>
            <a:r>
              <a:rPr lang="fr-CA" sz="2400" dirty="0" err="1"/>
              <a:t>Boupacha</a:t>
            </a:r>
            <a:r>
              <a:rPr lang="fr-CA" sz="2400" dirty="0"/>
              <a:t> est le dernier grand procès de la guerre d’Algérie. Arrêtée dans la nuit du 10 au 11 février 1960 avec son père et son frère, Djamila </a:t>
            </a:r>
            <a:r>
              <a:rPr lang="fr-CA" sz="2400" dirty="0" err="1"/>
              <a:t>Boupacha</a:t>
            </a:r>
            <a:r>
              <a:rPr lang="fr-CA" sz="2400" dirty="0"/>
              <a:t> est accusée d’avoir déposé un engin explosif à la Brasserie de la Faculté d’Alger en septembre 1959. La bombe, repérée et désamorcée par les artificiers, n’a fait aucune victime. La jeune nationaliste comparaît devant un juge d’instruction le 15 mars, avant d’être inculpée d’association de malfaiteurs et de tentative d’homicide volontaire. Pour ce « crime », la membre du Front de libération nationale (FLN) encourt la peine de mort. Mais, entre la date de son arrestation et sa comparution devant le juge, elle a été torturée et violée au centre de Hussein Dey, passant ainsi aux aveux. Intervient alors la jeune avocate Gisèle Halimi qui rencontre sa cliente pour la première fois le 17 mai 1960 à la prison de Barberousse.</a:t>
            </a:r>
          </a:p>
          <a:p>
            <a:pPr algn="just"/>
            <a:r>
              <a:rPr lang="fr-CA" sz="2400" dirty="0" err="1"/>
              <a:t>https</a:t>
            </a:r>
            <a:r>
              <a:rPr lang="fr-CA" sz="2400" dirty="0"/>
              <a:t>://</a:t>
            </a:r>
            <a:r>
              <a:rPr lang="fr-CA" sz="2400" dirty="0" err="1"/>
              <a:t>www.cairn.info</a:t>
            </a:r>
            <a:r>
              <a:rPr lang="fr-CA" sz="2400" dirty="0"/>
              <a:t>/revue-nouvelles-questions-feministes-2010</a:t>
            </a:r>
          </a:p>
          <a:p>
            <a:pPr algn="just"/>
            <a:endParaRPr lang="fr-CA" sz="2400" dirty="0"/>
          </a:p>
        </p:txBody>
      </p:sp>
    </p:spTree>
    <p:extLst>
      <p:ext uri="{BB962C8B-B14F-4D97-AF65-F5344CB8AC3E}">
        <p14:creationId xmlns:p14="http://schemas.microsoft.com/office/powerpoint/2010/main" val="23859031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Le </a:t>
            </a:r>
            <a:r>
              <a:rPr lang="it-IT" sz="2800" dirty="0" err="1"/>
              <a:t>procès</a:t>
            </a:r>
            <a:r>
              <a:rPr lang="it-IT" sz="2800" dirty="0"/>
              <a:t> de </a:t>
            </a:r>
            <a:r>
              <a:rPr lang="it-IT" sz="2800" dirty="0" err="1"/>
              <a:t>Djamila</a:t>
            </a:r>
            <a:r>
              <a:rPr lang="it-IT" sz="2800" dirty="0"/>
              <a:t> </a:t>
            </a:r>
            <a:r>
              <a:rPr lang="it-IT" sz="2800" dirty="0" err="1"/>
              <a:t>Boupacha</a:t>
            </a:r>
            <a:r>
              <a:rPr lang="it-IT" sz="2800" dirty="0"/>
              <a:t> </a:t>
            </a:r>
            <a:endParaRPr lang="fr-CA" sz="2800" dirty="0"/>
          </a:p>
        </p:txBody>
      </p:sp>
      <p:sp>
        <p:nvSpPr>
          <p:cNvPr id="3" name="Segnaposto contenuto 2"/>
          <p:cNvSpPr>
            <a:spLocks noGrp="1"/>
          </p:cNvSpPr>
          <p:nvPr>
            <p:ph idx="1"/>
          </p:nvPr>
        </p:nvSpPr>
        <p:spPr/>
        <p:txBody>
          <a:bodyPr>
            <a:normAutofit lnSpcReduction="10000"/>
          </a:bodyPr>
          <a:lstStyle/>
          <a:p>
            <a:pPr algn="just"/>
            <a:r>
              <a:rPr lang="it-IT" sz="2400" dirty="0"/>
              <a:t> </a:t>
            </a:r>
            <a:r>
              <a:rPr lang="fr-FR" sz="2400" dirty="0"/>
              <a:t>Alors que Djamila </a:t>
            </a:r>
            <a:r>
              <a:rPr lang="fr-FR" sz="2400" dirty="0" err="1"/>
              <a:t>Boupacha</a:t>
            </a:r>
            <a:r>
              <a:rPr lang="fr-FR" sz="2400" dirty="0"/>
              <a:t> relate les sévices corporels subis comme le supplice de l’électricité et les brûlures de cigarettes, elle finit par révéler à son avocate le viol que lui ont fait endurer les militaires en lui introduisant dans le vagin le manche d’une </a:t>
            </a:r>
            <a:r>
              <a:rPr lang="fr-FR" sz="2400" b="1" dirty="0"/>
              <a:t>brosse à dents </a:t>
            </a:r>
            <a:r>
              <a:rPr lang="fr-FR" sz="2400" dirty="0"/>
              <a:t>puis le goulot d’une bouteille de bière. Dès lors, la stratégie de défense mise en œuvre par Gisèle Halimi est de publiciser le viol de sa cliente, et ce dans un triple but : démontrer que ses aveux ont été extorqués sous la torture et ainsi lui éviter la condamnation à mort, dénoncer les violences physiques et sexuelles qu’elle a subies, et </a:t>
            </a:r>
            <a:r>
              <a:rPr lang="fr-FR" sz="2400" b="1" dirty="0"/>
              <a:t>enfin faire punir les tortionnaires.</a:t>
            </a:r>
          </a:p>
          <a:p>
            <a:pPr algn="just"/>
            <a:r>
              <a:rPr lang="it-IT" sz="2400" dirty="0" err="1"/>
              <a:t>https</a:t>
            </a:r>
            <a:r>
              <a:rPr lang="it-IT" sz="2400" dirty="0"/>
              <a:t>://</a:t>
            </a:r>
            <a:r>
              <a:rPr lang="it-IT" sz="2400" dirty="0" err="1"/>
              <a:t>www.cairn.info</a:t>
            </a:r>
            <a:r>
              <a:rPr lang="it-IT" sz="2400" dirty="0"/>
              <a:t>/revue-nouvelles-questions-feministes-2010</a:t>
            </a:r>
            <a:endParaRPr lang="fr-CA" sz="2400" dirty="0"/>
          </a:p>
          <a:p>
            <a:endParaRPr lang="fr-CA" sz="2400" dirty="0"/>
          </a:p>
        </p:txBody>
      </p:sp>
    </p:spTree>
    <p:extLst>
      <p:ext uri="{BB962C8B-B14F-4D97-AF65-F5344CB8AC3E}">
        <p14:creationId xmlns:p14="http://schemas.microsoft.com/office/powerpoint/2010/main" val="28272299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Le </a:t>
            </a:r>
            <a:r>
              <a:rPr lang="it-IT" sz="2800" dirty="0" err="1"/>
              <a:t>procès</a:t>
            </a:r>
            <a:r>
              <a:rPr lang="it-IT" sz="2800" dirty="0"/>
              <a:t> de </a:t>
            </a:r>
            <a:r>
              <a:rPr lang="it-IT" sz="2800" dirty="0" err="1"/>
              <a:t>Djamila</a:t>
            </a:r>
            <a:r>
              <a:rPr lang="it-IT" sz="2800" dirty="0"/>
              <a:t> </a:t>
            </a:r>
            <a:r>
              <a:rPr lang="it-IT" sz="2800" dirty="0" err="1"/>
              <a:t>Boupacha</a:t>
            </a:r>
            <a:r>
              <a:rPr lang="it-IT" sz="2800" dirty="0"/>
              <a:t> </a:t>
            </a:r>
            <a:endParaRPr lang="fr-CA" sz="2800" dirty="0"/>
          </a:p>
        </p:txBody>
      </p:sp>
      <p:sp>
        <p:nvSpPr>
          <p:cNvPr id="3" name="Segnaposto contenuto 2"/>
          <p:cNvSpPr>
            <a:spLocks noGrp="1"/>
          </p:cNvSpPr>
          <p:nvPr>
            <p:ph idx="1"/>
          </p:nvPr>
        </p:nvSpPr>
        <p:spPr/>
        <p:txBody>
          <a:bodyPr>
            <a:normAutofit/>
          </a:bodyPr>
          <a:lstStyle/>
          <a:p>
            <a:pPr algn="just"/>
            <a:r>
              <a:rPr lang="fr-CA" sz="2400" dirty="0"/>
              <a:t>Djamila </a:t>
            </a:r>
            <a:r>
              <a:rPr lang="fr-CA" sz="2400" dirty="0" err="1"/>
              <a:t>Boupacha</a:t>
            </a:r>
            <a:r>
              <a:rPr lang="fr-CA" sz="2400" dirty="0"/>
              <a:t> fut amnistiée dans le cadre des accords d'Évian, et finalement libérée le 21 avril 1962 (ordonnance de non-lieu le 7 mai 1962). </a:t>
            </a:r>
          </a:p>
          <a:p>
            <a:endParaRPr lang="fr-CA" sz="2400" dirty="0"/>
          </a:p>
        </p:txBody>
      </p:sp>
    </p:spTree>
    <p:extLst>
      <p:ext uri="{BB962C8B-B14F-4D97-AF65-F5344CB8AC3E}">
        <p14:creationId xmlns:p14="http://schemas.microsoft.com/office/powerpoint/2010/main" val="33626193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Portrait de Djamila </a:t>
            </a:r>
            <a:r>
              <a:rPr lang="fr-CA" sz="2800" dirty="0" err="1"/>
              <a:t>Boupacha</a:t>
            </a:r>
            <a:r>
              <a:rPr lang="fr-CA" sz="2800" dirty="0"/>
              <a:t> dessiné par Picasso</a:t>
            </a:r>
            <a:br>
              <a:rPr lang="fr-CA" sz="2800" dirty="0"/>
            </a:br>
            <a:r>
              <a:rPr lang="fr-CA" sz="2800" dirty="0"/>
              <a:t>(</a:t>
            </a:r>
            <a:r>
              <a:rPr lang="fr-FR" sz="2800" dirty="0"/>
              <a:t>8 février 1962)</a:t>
            </a:r>
            <a:endParaRPr lang="fr-CA" sz="2800" dirty="0"/>
          </a:p>
        </p:txBody>
      </p:sp>
      <p:pic>
        <p:nvPicPr>
          <p:cNvPr id="4" name="Segnaposto contenuto 3" descr="Guo-Wengui-2-31-60-1.jpg"/>
          <p:cNvPicPr>
            <a:picLocks noGrp="1" noChangeAspect="1"/>
          </p:cNvPicPr>
          <p:nvPr>
            <p:ph idx="1"/>
          </p:nvPr>
        </p:nvPicPr>
        <p:blipFill>
          <a:blip r:embed="rId2">
            <a:extLst>
              <a:ext uri="{28A0092B-C50C-407E-A947-70E740481C1C}">
                <a14:useLocalDpi xmlns:a14="http://schemas.microsoft.com/office/drawing/2010/main" val="0"/>
              </a:ext>
            </a:extLst>
          </a:blip>
          <a:srcRect l="-10812" r="-10812"/>
          <a:stretch>
            <a:fillRect/>
          </a:stretch>
        </p:blipFill>
        <p:spPr/>
      </p:pic>
    </p:spTree>
    <p:extLst>
      <p:ext uri="{BB962C8B-B14F-4D97-AF65-F5344CB8AC3E}">
        <p14:creationId xmlns:p14="http://schemas.microsoft.com/office/powerpoint/2010/main" val="9954764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Journée internationale des luttes pour les droits des femmes</a:t>
            </a:r>
          </a:p>
        </p:txBody>
      </p:sp>
      <p:sp>
        <p:nvSpPr>
          <p:cNvPr id="3" name="Segnaposto contenuto 2"/>
          <p:cNvSpPr>
            <a:spLocks noGrp="1"/>
          </p:cNvSpPr>
          <p:nvPr>
            <p:ph idx="1"/>
          </p:nvPr>
        </p:nvSpPr>
        <p:spPr/>
        <p:txBody>
          <a:bodyPr>
            <a:normAutofit/>
          </a:bodyPr>
          <a:lstStyle/>
          <a:p>
            <a:pPr algn="just"/>
            <a:r>
              <a:rPr lang="fr-FR" sz="2400" dirty="0"/>
              <a:t>Paris, le jeudi 2 mars 2023       </a:t>
            </a:r>
            <a:br>
              <a:rPr lang="fr-FR" sz="2400" dirty="0"/>
            </a:br>
            <a:r>
              <a:rPr lang="fr-FR" sz="2400" dirty="0"/>
              <a:t>Monsieur le Président de la République,</a:t>
            </a:r>
            <a:br>
              <a:rPr lang="fr-FR" sz="2400" dirty="0"/>
            </a:br>
            <a:r>
              <a:rPr lang="fr-FR" sz="2400" dirty="0"/>
              <a:t>Ce jeudi 2 mars 2023 vous avez adressé une invitation officielle pour une cérémonie d'hommage à Gisèle Halimi au Palais de justice de Paris, le 8 mars 2023, à l'association </a:t>
            </a:r>
            <a:r>
              <a:rPr lang="fr-FR" sz="2400" b="1" dirty="0"/>
              <a:t>Choisir la Cause des femmes </a:t>
            </a:r>
            <a:r>
              <a:rPr lang="fr-FR" sz="2400" dirty="0"/>
              <a:t>qu'elle a fondée avec Simone de Beauvoir et que j'ai l'honneur de présider.</a:t>
            </a:r>
          </a:p>
          <a:p>
            <a:pPr algn="just"/>
            <a:r>
              <a:rPr lang="fr-FR" sz="2400" dirty="0"/>
              <a:t>Le choix que vous opérez en organisant en dernière minute cet hommage national à la féministe Gisèle Halimi, ce 8 mars 2023, nous semble relever </a:t>
            </a:r>
            <a:r>
              <a:rPr lang="fr-FR" sz="2400" b="1" dirty="0"/>
              <a:t>d'une instrumentalisation politique.</a:t>
            </a:r>
            <a:r>
              <a:rPr lang="fr-FR" sz="2400" dirty="0"/>
              <a:t> Elle ne trompera personne. [...]</a:t>
            </a:r>
          </a:p>
        </p:txBody>
      </p:sp>
    </p:spTree>
    <p:extLst>
      <p:ext uri="{BB962C8B-B14F-4D97-AF65-F5344CB8AC3E}">
        <p14:creationId xmlns:p14="http://schemas.microsoft.com/office/powerpoint/2010/main" val="6997591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Journée</a:t>
            </a:r>
            <a:r>
              <a:rPr lang="it-IT" sz="2800" dirty="0"/>
              <a:t> </a:t>
            </a:r>
            <a:r>
              <a:rPr lang="it-IT" sz="2800" dirty="0" err="1"/>
              <a:t>internationale</a:t>
            </a:r>
            <a:r>
              <a:rPr lang="it-IT" sz="2800" dirty="0"/>
              <a:t> </a:t>
            </a:r>
            <a:r>
              <a:rPr lang="it-IT" sz="2800" dirty="0" err="1"/>
              <a:t>des</a:t>
            </a:r>
            <a:r>
              <a:rPr lang="it-IT" sz="2800" dirty="0"/>
              <a:t> </a:t>
            </a:r>
            <a:r>
              <a:rPr lang="it-IT" sz="2800" dirty="0" err="1"/>
              <a:t>luttes</a:t>
            </a:r>
            <a:r>
              <a:rPr lang="it-IT" sz="2800" dirty="0"/>
              <a:t> pour </a:t>
            </a:r>
            <a:r>
              <a:rPr lang="it-IT" sz="2800" dirty="0" err="1"/>
              <a:t>les</a:t>
            </a:r>
            <a:r>
              <a:rPr lang="it-IT" sz="2800" dirty="0"/>
              <a:t> </a:t>
            </a:r>
            <a:r>
              <a:rPr lang="it-IT" sz="2800" dirty="0" err="1"/>
              <a:t>droits</a:t>
            </a:r>
            <a:r>
              <a:rPr lang="it-IT" sz="2800" dirty="0"/>
              <a:t> </a:t>
            </a:r>
            <a:r>
              <a:rPr lang="it-IT" sz="2800" dirty="0" err="1"/>
              <a:t>des</a:t>
            </a:r>
            <a:r>
              <a:rPr lang="it-IT" sz="2800" dirty="0"/>
              <a:t> femmes</a:t>
            </a:r>
            <a:endParaRPr lang="fr-CA" sz="2800" dirty="0"/>
          </a:p>
        </p:txBody>
      </p:sp>
      <p:sp>
        <p:nvSpPr>
          <p:cNvPr id="3" name="Segnaposto contenuto 2"/>
          <p:cNvSpPr>
            <a:spLocks noGrp="1"/>
          </p:cNvSpPr>
          <p:nvPr>
            <p:ph idx="1"/>
          </p:nvPr>
        </p:nvSpPr>
        <p:spPr/>
        <p:txBody>
          <a:bodyPr>
            <a:normAutofit fontScale="92500" lnSpcReduction="10000"/>
          </a:bodyPr>
          <a:lstStyle/>
          <a:p>
            <a:pPr algn="just"/>
            <a:r>
              <a:rPr lang="fr-FR" sz="2400" dirty="0"/>
              <a:t>Rendre hommage à l'occasion de </a:t>
            </a:r>
            <a:r>
              <a:rPr lang="fr-FR" sz="2400" b="1" dirty="0"/>
              <a:t>la journée internationale des luttes pour les droits des femmes </a:t>
            </a:r>
            <a:r>
              <a:rPr lang="fr-FR" sz="2400" dirty="0"/>
              <a:t>à l'une des plus grandes combattantes françaises pour la dignité des femmes et des peuples, serait une idée de bon sens si elle n'arrivait de façon aussi inattendue, </a:t>
            </a:r>
            <a:r>
              <a:rPr lang="fr-FR" sz="2400" b="1" dirty="0"/>
              <a:t>après deux ans et demi d'atermoiements</a:t>
            </a:r>
            <a:r>
              <a:rPr lang="fr-FR" sz="2400" dirty="0"/>
              <a:t>, et au moment </a:t>
            </a:r>
            <a:r>
              <a:rPr lang="fr-FR" sz="2400" b="1" dirty="0"/>
              <a:t>d’un grand mouvement social </a:t>
            </a:r>
            <a:r>
              <a:rPr lang="fr-FR" sz="2400" dirty="0"/>
              <a:t>auquel elle aurait, sans aucun doute possible, pris une part active.</a:t>
            </a:r>
          </a:p>
          <a:p>
            <a:pPr algn="just"/>
            <a:endParaRPr lang="fr-FR" sz="2400" dirty="0"/>
          </a:p>
          <a:p>
            <a:pPr algn="just"/>
            <a:r>
              <a:rPr lang="fr-FR" sz="2400" dirty="0"/>
              <a:t>Monsieur le Président de la République, ce 8 mars 2023, avec toutes les féministes, c'est Gisèle Halimi elle-même qui sera absente de votre hommage.</a:t>
            </a:r>
            <a:br>
              <a:rPr lang="fr-FR" sz="2400" dirty="0"/>
            </a:br>
            <a:r>
              <a:rPr lang="fr-FR" sz="2400" dirty="0"/>
              <a:t>Violaine Lucas</a:t>
            </a:r>
            <a:br>
              <a:rPr lang="fr-FR" sz="2400" dirty="0"/>
            </a:br>
            <a:r>
              <a:rPr lang="fr-FR" sz="2400" dirty="0"/>
              <a:t>Présidente de Choisir la cause des femmes</a:t>
            </a:r>
          </a:p>
        </p:txBody>
      </p:sp>
    </p:spTree>
    <p:extLst>
      <p:ext uri="{BB962C8B-B14F-4D97-AF65-F5344CB8AC3E}">
        <p14:creationId xmlns:p14="http://schemas.microsoft.com/office/powerpoint/2010/main" val="29337242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atermoiement</a:t>
            </a:r>
            <a:endParaRPr lang="fr-CA" sz="2800" dirty="0"/>
          </a:p>
        </p:txBody>
      </p:sp>
      <p:sp>
        <p:nvSpPr>
          <p:cNvPr id="3" name="Segnaposto contenuto 2"/>
          <p:cNvSpPr>
            <a:spLocks noGrp="1"/>
          </p:cNvSpPr>
          <p:nvPr>
            <p:ph idx="1"/>
          </p:nvPr>
        </p:nvSpPr>
        <p:spPr/>
        <p:txBody>
          <a:bodyPr>
            <a:normAutofit/>
          </a:bodyPr>
          <a:lstStyle/>
          <a:p>
            <a:pPr algn="just"/>
            <a:r>
              <a:rPr lang="it-IT" sz="2400" dirty="0" err="1"/>
              <a:t>atermoiement</a:t>
            </a:r>
            <a:r>
              <a:rPr lang="it-IT" sz="2400" dirty="0"/>
              <a:t> [</a:t>
            </a:r>
            <a:r>
              <a:rPr lang="it-IT" sz="2400" dirty="0" err="1"/>
              <a:t>atɛʀmwamɑ</a:t>
            </a:r>
            <a:r>
              <a:rPr lang="it-IT" sz="2400" dirty="0"/>
              <a:t>̃] </a:t>
            </a:r>
            <a:r>
              <a:rPr lang="it-IT" sz="2400" dirty="0" err="1"/>
              <a:t>nom</a:t>
            </a:r>
            <a:r>
              <a:rPr lang="it-IT" sz="2400" dirty="0"/>
              <a:t> </a:t>
            </a:r>
            <a:r>
              <a:rPr lang="it-IT" sz="2400" dirty="0" err="1"/>
              <a:t>masculin</a:t>
            </a:r>
            <a:r>
              <a:rPr lang="it-IT" sz="2400" dirty="0"/>
              <a:t> </a:t>
            </a:r>
            <a:r>
              <a:rPr lang="it-IT" sz="2400" dirty="0" err="1"/>
              <a:t>étym</a:t>
            </a:r>
            <a:r>
              <a:rPr lang="it-IT" sz="2400" dirty="0"/>
              <a:t>. </a:t>
            </a:r>
            <a:r>
              <a:rPr lang="it-IT" sz="2400" i="1" dirty="0" err="1"/>
              <a:t>attermoyemens</a:t>
            </a:r>
            <a:r>
              <a:rPr lang="it-IT" sz="2400" dirty="0"/>
              <a:t> 1605 ◊ de </a:t>
            </a:r>
            <a:r>
              <a:rPr lang="it-IT" sz="2400" i="1" dirty="0" err="1"/>
              <a:t>atermoyer</a:t>
            </a:r>
            <a:r>
              <a:rPr lang="it-IT" sz="2400" dirty="0"/>
              <a:t> </a:t>
            </a:r>
            <a:r>
              <a:rPr lang="it-IT" sz="2400" dirty="0" err="1"/>
              <a:t>Famille</a:t>
            </a:r>
            <a:r>
              <a:rPr lang="it-IT" sz="2400" dirty="0"/>
              <a:t> </a:t>
            </a:r>
            <a:r>
              <a:rPr lang="it-IT" sz="2400" dirty="0" err="1"/>
              <a:t>étymologique</a:t>
            </a:r>
            <a:r>
              <a:rPr lang="it-IT" sz="2400" dirty="0"/>
              <a:t> ⇨  terme.</a:t>
            </a:r>
          </a:p>
          <a:p>
            <a:r>
              <a:rPr lang="it-IT" sz="2400" dirty="0"/>
              <a:t>❖</a:t>
            </a:r>
          </a:p>
          <a:p>
            <a:pPr algn="just"/>
            <a:r>
              <a:rPr lang="it-IT" sz="2400" dirty="0"/>
              <a:t> 1  Dr. </a:t>
            </a:r>
            <a:r>
              <a:rPr lang="it-IT" sz="2400" dirty="0" err="1"/>
              <a:t>Délai</a:t>
            </a:r>
            <a:r>
              <a:rPr lang="it-IT" sz="2400" dirty="0"/>
              <a:t> </a:t>
            </a:r>
            <a:r>
              <a:rPr lang="it-IT" sz="2400" dirty="0" err="1"/>
              <a:t>accordé</a:t>
            </a:r>
            <a:r>
              <a:rPr lang="it-IT" sz="2400" dirty="0"/>
              <a:t> à un </a:t>
            </a:r>
            <a:r>
              <a:rPr lang="it-IT" sz="2400" dirty="0" err="1"/>
              <a:t>débiteur</a:t>
            </a:r>
            <a:r>
              <a:rPr lang="it-IT" sz="2400" dirty="0"/>
              <a:t> pour l'</a:t>
            </a:r>
            <a:r>
              <a:rPr lang="it-IT" sz="2400" dirty="0" err="1"/>
              <a:t>exécution</a:t>
            </a:r>
            <a:r>
              <a:rPr lang="it-IT" sz="2400" dirty="0"/>
              <a:t> de </a:t>
            </a:r>
            <a:r>
              <a:rPr lang="it-IT" sz="2400" dirty="0" err="1"/>
              <a:t>ses</a:t>
            </a:r>
            <a:r>
              <a:rPr lang="it-IT" sz="2400" dirty="0"/>
              <a:t> </a:t>
            </a:r>
            <a:r>
              <a:rPr lang="it-IT" sz="2400" dirty="0" err="1"/>
              <a:t>engagements</a:t>
            </a:r>
            <a:r>
              <a:rPr lang="it-IT" sz="2400" dirty="0"/>
              <a:t>. ➙ </a:t>
            </a:r>
            <a:r>
              <a:rPr lang="it-IT" sz="2400" dirty="0" err="1"/>
              <a:t>concordat</a:t>
            </a:r>
            <a:r>
              <a:rPr lang="it-IT" sz="2400" dirty="0"/>
              <a:t>, </a:t>
            </a:r>
            <a:r>
              <a:rPr lang="it-IT" sz="2400" dirty="0" err="1"/>
              <a:t>moratoire</a:t>
            </a:r>
            <a:r>
              <a:rPr lang="it-IT" sz="2400" dirty="0"/>
              <a:t>.</a:t>
            </a:r>
          </a:p>
          <a:p>
            <a:pPr algn="just"/>
            <a:r>
              <a:rPr lang="it-IT" sz="2400" dirty="0"/>
              <a:t> 2  Par </a:t>
            </a:r>
            <a:r>
              <a:rPr lang="it-IT" sz="2400" dirty="0" err="1"/>
              <a:t>ext</a:t>
            </a:r>
            <a:r>
              <a:rPr lang="it-IT" sz="2400" dirty="0"/>
              <a:t>. </a:t>
            </a:r>
            <a:r>
              <a:rPr lang="it-IT" sz="2400" dirty="0" err="1"/>
              <a:t>Cour</a:t>
            </a:r>
            <a:r>
              <a:rPr lang="it-IT" sz="2400" dirty="0"/>
              <a:t>. Action de </a:t>
            </a:r>
            <a:r>
              <a:rPr lang="it-IT" sz="2400" dirty="0" err="1"/>
              <a:t>différer</a:t>
            </a:r>
            <a:r>
              <a:rPr lang="it-IT" sz="2400" dirty="0"/>
              <a:t>, de </a:t>
            </a:r>
            <a:r>
              <a:rPr lang="it-IT" sz="2400" dirty="0" err="1"/>
              <a:t>remettre</a:t>
            </a:r>
            <a:r>
              <a:rPr lang="it-IT" sz="2400" dirty="0"/>
              <a:t> à un </a:t>
            </a:r>
            <a:r>
              <a:rPr lang="it-IT" sz="2400" dirty="0" err="1"/>
              <a:t>autre</a:t>
            </a:r>
            <a:r>
              <a:rPr lang="it-IT" sz="2400" dirty="0"/>
              <a:t> </a:t>
            </a:r>
            <a:r>
              <a:rPr lang="it-IT" sz="2400" dirty="0" err="1"/>
              <a:t>temps</a:t>
            </a:r>
            <a:r>
              <a:rPr lang="it-IT" sz="2400" dirty="0"/>
              <a:t>. ➙ </a:t>
            </a:r>
            <a:r>
              <a:rPr lang="it-IT" sz="2400" dirty="0" err="1"/>
              <a:t>ajournement</a:t>
            </a:r>
            <a:r>
              <a:rPr lang="it-IT" sz="2400" dirty="0"/>
              <a:t>, </a:t>
            </a:r>
            <a:r>
              <a:rPr lang="it-IT" sz="2400" dirty="0" err="1"/>
              <a:t>délai</a:t>
            </a:r>
            <a:r>
              <a:rPr lang="it-IT" sz="2400" dirty="0"/>
              <a:t>, </a:t>
            </a:r>
            <a:r>
              <a:rPr lang="it-IT" sz="2400" dirty="0" err="1"/>
              <a:t>faux-fuyant</a:t>
            </a:r>
            <a:r>
              <a:rPr lang="it-IT" sz="2400" dirty="0"/>
              <a:t>, </a:t>
            </a:r>
            <a:r>
              <a:rPr lang="it-IT" sz="2400" dirty="0" err="1"/>
              <a:t>hésitation</a:t>
            </a:r>
            <a:r>
              <a:rPr lang="it-IT" sz="2400" dirty="0"/>
              <a:t>, </a:t>
            </a:r>
            <a:r>
              <a:rPr lang="it-IT" sz="2400" dirty="0" err="1"/>
              <a:t>tergiversation</a:t>
            </a:r>
            <a:r>
              <a:rPr lang="it-IT" sz="2400" dirty="0"/>
              <a:t>. </a:t>
            </a:r>
            <a:r>
              <a:rPr lang="it-IT" sz="2400" i="1" dirty="0" err="1"/>
              <a:t>Les</a:t>
            </a:r>
            <a:r>
              <a:rPr lang="it-IT" sz="2400" i="1" dirty="0"/>
              <a:t> </a:t>
            </a:r>
            <a:r>
              <a:rPr lang="it-IT" sz="2400" i="1" dirty="0" err="1"/>
              <a:t>atermoiements</a:t>
            </a:r>
            <a:r>
              <a:rPr lang="it-IT" sz="2400" i="1" dirty="0"/>
              <a:t> </a:t>
            </a:r>
            <a:r>
              <a:rPr lang="it-IT" sz="2400" i="1" dirty="0" err="1"/>
              <a:t>du</a:t>
            </a:r>
            <a:r>
              <a:rPr lang="it-IT" sz="2400" i="1" dirty="0"/>
              <a:t> </a:t>
            </a:r>
            <a:r>
              <a:rPr lang="it-IT" sz="2400" i="1" dirty="0" err="1"/>
              <a:t>gouvernement</a:t>
            </a:r>
            <a:r>
              <a:rPr lang="it-IT" sz="2400" i="1" dirty="0"/>
              <a:t>.</a:t>
            </a:r>
          </a:p>
          <a:p>
            <a:r>
              <a:rPr lang="it-IT" sz="2400" dirty="0"/>
              <a:t>© 2022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34398690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Processus parlementaire autour de la réforme des retraites</a:t>
            </a:r>
          </a:p>
        </p:txBody>
      </p:sp>
      <p:sp>
        <p:nvSpPr>
          <p:cNvPr id="3" name="Segnaposto contenuto 2"/>
          <p:cNvSpPr>
            <a:spLocks noGrp="1"/>
          </p:cNvSpPr>
          <p:nvPr>
            <p:ph idx="1"/>
          </p:nvPr>
        </p:nvSpPr>
        <p:spPr/>
        <p:txBody>
          <a:bodyPr>
            <a:normAutofit fontScale="70000" lnSpcReduction="20000"/>
          </a:bodyPr>
          <a:lstStyle/>
          <a:p>
            <a:pPr algn="just"/>
            <a:r>
              <a:rPr lang="fr-CA" sz="2400" dirty="0"/>
              <a:t>Utilisé 3 articles de la Constitution</a:t>
            </a:r>
          </a:p>
          <a:p>
            <a:pPr algn="just"/>
            <a:r>
              <a:rPr lang="fr-CA" sz="2400" dirty="0"/>
              <a:t>47. 1 Assemblée (détermine les temps du débat : 20 jours pour l’Assemblée nationale ; 15 jours pour le Sénat)</a:t>
            </a:r>
          </a:p>
          <a:p>
            <a:pPr algn="just"/>
            <a:r>
              <a:rPr lang="fr-CA" sz="2400" dirty="0"/>
              <a:t>44. 3 Sénat (se prononcer par un vote unique sur le projet de réforme des retraites, en invoquant l'article 44.3 de la Constitution. Cet article permet au gouvernement de conserver uniquement les amendements qu'il souhaite pour le vote final.</a:t>
            </a:r>
          </a:p>
          <a:p>
            <a:pPr algn="just"/>
            <a:r>
              <a:rPr lang="fr-CA" sz="2400" dirty="0"/>
              <a:t>45. Commission mixte paritaire </a:t>
            </a:r>
            <a:r>
              <a:rPr lang="fr-FR" sz="2400" dirty="0"/>
              <a:t>Prochaine étape-clé de la réforme des retraites :</a:t>
            </a:r>
            <a:br>
              <a:rPr lang="fr-FR" sz="2400" dirty="0"/>
            </a:br>
            <a:r>
              <a:rPr lang="fr-FR" sz="2400" dirty="0"/>
              <a:t>commission mixte paritaire </a:t>
            </a:r>
            <a:endParaRPr lang="fr-CA" sz="2400" dirty="0"/>
          </a:p>
          <a:p>
            <a:pPr algn="just"/>
            <a:r>
              <a:rPr lang="fr-CA" sz="2400" dirty="0"/>
              <a:t>Question de démocratie</a:t>
            </a:r>
          </a:p>
          <a:p>
            <a:pPr algn="just"/>
            <a:r>
              <a:rPr lang="fr-CA" sz="2400" dirty="0"/>
              <a:t>Crainte du 49.3 jeudi 16 mars  </a:t>
            </a:r>
            <a:r>
              <a:rPr lang="fr-CA" sz="2400" b="1" dirty="0"/>
              <a:t>49.3 déposé</a:t>
            </a:r>
          </a:p>
          <a:p>
            <a:pPr algn="just"/>
            <a:r>
              <a:rPr lang="fr-CA" sz="2400" dirty="0"/>
              <a:t>2 Motions de Censure déposées le 17 mars et rejetées le 20 mars Seulement 9 voix en moins. Par conséquent : Adoption de la réforme</a:t>
            </a:r>
          </a:p>
          <a:p>
            <a:pPr marL="0" indent="0" algn="just">
              <a:buNone/>
            </a:pPr>
            <a:endParaRPr lang="fr-CA" sz="2400" dirty="0"/>
          </a:p>
          <a:p>
            <a:r>
              <a:rPr lang="fr-CA" sz="2400" dirty="0"/>
              <a:t>Recours au Conseil constitutionnel saisi par l’opposition et par la première Ministre Deux Saisines du Conseil constitutionnel </a:t>
            </a:r>
          </a:p>
          <a:p>
            <a:pPr lvl="1"/>
            <a:r>
              <a:rPr lang="fr-CA" sz="2000" dirty="0"/>
              <a:t>1. de la part de l’opposition</a:t>
            </a:r>
          </a:p>
          <a:p>
            <a:pPr lvl="1"/>
            <a:r>
              <a:rPr lang="fr-CA" sz="2000" dirty="0"/>
              <a:t>2. de la première Ministre</a:t>
            </a:r>
          </a:p>
          <a:p>
            <a:pPr marL="0" indent="0">
              <a:buNone/>
            </a:pPr>
            <a:endParaRPr lang="fr-CA" sz="2400" dirty="0"/>
          </a:p>
          <a:p>
            <a:pPr algn="just"/>
            <a:endParaRPr lang="fr-CA" sz="2400" dirty="0"/>
          </a:p>
          <a:p>
            <a:pPr algn="just"/>
            <a:endParaRPr lang="fr-CA" sz="2400" dirty="0"/>
          </a:p>
          <a:p>
            <a:endParaRPr lang="fr-CA" dirty="0"/>
          </a:p>
        </p:txBody>
      </p:sp>
    </p:spTree>
    <p:extLst>
      <p:ext uri="{BB962C8B-B14F-4D97-AF65-F5344CB8AC3E}">
        <p14:creationId xmlns:p14="http://schemas.microsoft.com/office/powerpoint/2010/main" val="3284079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Processus parlementaire autour de la réforme des retraites</a:t>
            </a:r>
          </a:p>
        </p:txBody>
      </p:sp>
      <p:sp>
        <p:nvSpPr>
          <p:cNvPr id="3" name="Segnaposto contenuto 2"/>
          <p:cNvSpPr>
            <a:spLocks noGrp="1"/>
          </p:cNvSpPr>
          <p:nvPr>
            <p:ph idx="1"/>
          </p:nvPr>
        </p:nvSpPr>
        <p:spPr/>
        <p:txBody>
          <a:bodyPr>
            <a:normAutofit fontScale="70000" lnSpcReduction="20000"/>
          </a:bodyPr>
          <a:lstStyle/>
          <a:p>
            <a:pPr algn="just"/>
            <a:r>
              <a:rPr lang="fr-CA" sz="2400" dirty="0"/>
              <a:t>47. 1 Assemblée (détermine les temps du débat : 20 jours pour l’Assemblée nationale ; 15 jours pour le Sénat)</a:t>
            </a:r>
          </a:p>
          <a:p>
            <a:pPr algn="just"/>
            <a:r>
              <a:rPr lang="fr-CA" sz="2400" dirty="0"/>
              <a:t>44. 3 Sénat (se prononcer par un vote unique sur le projet de réforme des retraites, en invoquant l'article 44.3 de la Constitution. Cet article permet au gouvernement de conserver uniquement les amendements qu'il souhaite pour le vote final.</a:t>
            </a:r>
          </a:p>
          <a:p>
            <a:pPr algn="just"/>
            <a:r>
              <a:rPr lang="fr-CA" sz="2400" dirty="0"/>
              <a:t>45. Commission mixte paritaire </a:t>
            </a:r>
            <a:r>
              <a:rPr lang="fr-FR" sz="2400" dirty="0"/>
              <a:t>Prochaine étape-clé de la réforme des retraites :</a:t>
            </a:r>
            <a:br>
              <a:rPr lang="fr-FR" sz="2400" dirty="0"/>
            </a:br>
            <a:r>
              <a:rPr lang="fr-FR" sz="2400" dirty="0"/>
              <a:t>commission mixte paritaire </a:t>
            </a:r>
            <a:endParaRPr lang="fr-CA" sz="2400" dirty="0"/>
          </a:p>
          <a:p>
            <a:pPr algn="just"/>
            <a:r>
              <a:rPr lang="fr-CA" sz="2400" dirty="0"/>
              <a:t>Question de démocratie</a:t>
            </a:r>
          </a:p>
          <a:p>
            <a:pPr algn="just"/>
            <a:r>
              <a:rPr lang="fr-CA" sz="2400" dirty="0"/>
              <a:t>Crainte du 49.3 jeudi 16 mars  </a:t>
            </a:r>
            <a:r>
              <a:rPr lang="fr-CA" sz="2400" b="1" dirty="0"/>
              <a:t>49.3 déposé</a:t>
            </a:r>
          </a:p>
          <a:p>
            <a:pPr algn="just"/>
            <a:r>
              <a:rPr lang="fr-CA" sz="2400" dirty="0"/>
              <a:t>2 Motions de Censure déposées le 17 mars et rejetées le 20 mars Seulement 9 voix en moins. Par conséquent : Adoption de la réforme</a:t>
            </a:r>
          </a:p>
          <a:p>
            <a:pPr marL="0" indent="0" algn="just">
              <a:buNone/>
            </a:pPr>
            <a:endParaRPr lang="fr-CA" sz="2400" dirty="0"/>
          </a:p>
          <a:p>
            <a:r>
              <a:rPr lang="fr-CA" sz="2400" dirty="0"/>
              <a:t>Recours au Conseil constitutionnel saisi par l’opposition et par la première Ministre Deux Saisines du Conseil constitutionnel </a:t>
            </a:r>
          </a:p>
          <a:p>
            <a:pPr lvl="1"/>
            <a:r>
              <a:rPr lang="fr-CA" sz="2000" dirty="0"/>
              <a:t>1. de la part de l’opposition</a:t>
            </a:r>
          </a:p>
          <a:p>
            <a:pPr lvl="1"/>
            <a:r>
              <a:rPr lang="fr-CA" sz="2000" dirty="0"/>
              <a:t>2. de la première Ministre</a:t>
            </a:r>
          </a:p>
          <a:p>
            <a:pPr marL="0" indent="0">
              <a:buNone/>
            </a:pPr>
            <a:endParaRPr lang="fr-CA" sz="2400" dirty="0"/>
          </a:p>
          <a:p>
            <a:endParaRPr lang="fr-CA" sz="2400" dirty="0"/>
          </a:p>
          <a:p>
            <a:pPr algn="just"/>
            <a:endParaRPr lang="fr-CA" sz="2400" dirty="0"/>
          </a:p>
          <a:p>
            <a:pPr algn="just"/>
            <a:endParaRPr lang="fr-CA" sz="2400" dirty="0"/>
          </a:p>
          <a:p>
            <a:endParaRPr lang="fr-CA" dirty="0"/>
          </a:p>
        </p:txBody>
      </p:sp>
    </p:spTree>
    <p:extLst>
      <p:ext uri="{BB962C8B-B14F-4D97-AF65-F5344CB8AC3E}">
        <p14:creationId xmlns:p14="http://schemas.microsoft.com/office/powerpoint/2010/main" val="8715285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B0816E1-D512-4219-B380-E5E02EEA79C8}"/>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xmlns="" id="{9EE68C40-A34C-4182-AEC3-C695316D847B}"/>
              </a:ext>
            </a:extLst>
          </p:cNvPr>
          <p:cNvSpPr>
            <a:spLocks noGrp="1"/>
          </p:cNvSpPr>
          <p:nvPr>
            <p:ph idx="1"/>
          </p:nvPr>
        </p:nvSpPr>
        <p:spPr/>
        <p:txBody>
          <a:bodyPr>
            <a:normAutofit fontScale="70000" lnSpcReduction="20000"/>
          </a:bodyPr>
          <a:lstStyle/>
          <a:p>
            <a:r>
              <a:rPr lang="fr-CA" dirty="0"/>
              <a:t>Le Conseil constitutionnel doit examiner la recevabilité de la demande de référendum d'initiative partagée déposée lundi</a:t>
            </a:r>
          </a:p>
          <a:p>
            <a:r>
              <a:rPr lang="fr-CA" dirty="0"/>
              <a:t>RIP article 11</a:t>
            </a:r>
          </a:p>
          <a:p>
            <a:pPr algn="just"/>
            <a:endParaRPr lang="fr-CA" dirty="0"/>
          </a:p>
          <a:p>
            <a:r>
              <a:rPr lang="fr-CA" b="1" dirty="0"/>
              <a:t>Décision du  Conseil Constitutionnel le 14 avril  basée sur les articles 34 et 47-1 de la Constitution. </a:t>
            </a:r>
            <a:r>
              <a:rPr lang="fr-CA" dirty="0"/>
              <a:t>Loi validée avec 6 censures (articles qui ne concernent pas la loi de financement de la Sécurité sociale, les cavaliers sociaux)</a:t>
            </a:r>
            <a:endParaRPr lang="fr-CA" b="1" dirty="0"/>
          </a:p>
          <a:p>
            <a:r>
              <a:rPr lang="fr-CA" dirty="0"/>
              <a:t>« Décision juridique à portée politique »</a:t>
            </a:r>
          </a:p>
          <a:p>
            <a:r>
              <a:rPr lang="fr-CA" b="1" dirty="0"/>
              <a:t>Promulgation de la loi par le Président de la République : 15 avril</a:t>
            </a:r>
          </a:p>
          <a:p>
            <a:endParaRPr lang="fr-CA" b="1" dirty="0"/>
          </a:p>
          <a:p>
            <a:r>
              <a:rPr lang="fr-CA" dirty="0"/>
              <a:t>Elle doit entrer en vigueur le 1er septembre 2023, MAIS</a:t>
            </a:r>
            <a:endParaRPr lang="fr-CA" b="1" dirty="0"/>
          </a:p>
          <a:p>
            <a:endParaRPr lang="fr-CA" dirty="0"/>
          </a:p>
          <a:p>
            <a:endParaRPr lang="it-IT" dirty="0"/>
          </a:p>
        </p:txBody>
      </p:sp>
    </p:spTree>
    <p:extLst>
      <p:ext uri="{BB962C8B-B14F-4D97-AF65-F5344CB8AC3E}">
        <p14:creationId xmlns:p14="http://schemas.microsoft.com/office/powerpoint/2010/main" val="2707149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à l’Assemblée Nationale</a:t>
            </a:r>
            <a:br>
              <a:rPr lang="fr-FR" sz="2800" dirty="0"/>
            </a:br>
            <a:endParaRPr lang="it-IT" sz="2800" dirty="0"/>
          </a:p>
        </p:txBody>
      </p:sp>
      <p:sp>
        <p:nvSpPr>
          <p:cNvPr id="3" name="Segnaposto contenuto 2"/>
          <p:cNvSpPr>
            <a:spLocks noGrp="1"/>
          </p:cNvSpPr>
          <p:nvPr>
            <p:ph idx="1"/>
          </p:nvPr>
        </p:nvSpPr>
        <p:spPr/>
        <p:txBody>
          <a:bodyPr>
            <a:normAutofit fontScale="92500" lnSpcReduction="20000"/>
          </a:bodyPr>
          <a:lstStyle/>
          <a:p>
            <a:pPr marL="0" indent="0" algn="just">
              <a:buNone/>
            </a:pPr>
            <a:r>
              <a:rPr lang="fr-FR" sz="2400" dirty="0"/>
              <a:t>Texte de proposition de loi constitutionnelle à l’Assemblée Nationale</a:t>
            </a:r>
          </a:p>
          <a:p>
            <a:r>
              <a:rPr lang="fr-FR" sz="2400" dirty="0"/>
              <a:t>Le titre VIII de la Constitution est complété par un article 66‑2 ainsi rédigé :</a:t>
            </a:r>
          </a:p>
          <a:p>
            <a:pPr algn="just"/>
            <a:r>
              <a:rPr lang="fr-FR" sz="2400" dirty="0"/>
              <a:t>« Art. 66‑2. – Nul ne peut porter atteinte au droit à l’interruption volontaire de grossesse et à la contraception. La loi garantit à toute personne qui en fait la demande l’accès libre et effectif à ces droits. »</a:t>
            </a:r>
          </a:p>
          <a:p>
            <a:pPr algn="just"/>
            <a:r>
              <a:rPr lang="fr-FR" sz="2400" dirty="0"/>
              <a:t>Texte adopté par l’Assemblée Nationale </a:t>
            </a:r>
            <a:r>
              <a:rPr lang="it-IT" sz="2400" dirty="0"/>
              <a:t>24 novembre 2022 </a:t>
            </a:r>
            <a:endParaRPr lang="fr-FR" sz="2400" dirty="0"/>
          </a:p>
          <a:p>
            <a:pPr algn="just"/>
            <a:r>
              <a:rPr lang="fr-FR" sz="2400" dirty="0"/>
              <a:t>« Art. 66‑2. – La loi garantit l’effectivité et l’égal accès </a:t>
            </a:r>
            <a:r>
              <a:rPr lang="fr-FR" sz="2400" b="1" dirty="0"/>
              <a:t>au droit </a:t>
            </a:r>
            <a:r>
              <a:rPr lang="fr-FR" sz="2400" dirty="0"/>
              <a:t>à l’interruption volontaire de grossesse. »</a:t>
            </a:r>
          </a:p>
          <a:p>
            <a:pPr algn="just"/>
            <a:endParaRPr lang="fr-FR" sz="2400" dirty="0"/>
          </a:p>
          <a:p>
            <a:pPr algn="just"/>
            <a:r>
              <a:rPr lang="fr-FR" sz="2400" dirty="0"/>
              <a:t>Le texte a été adopté par 337 voix contre 32 grâce une alliance inédite entre la gauche et la majorité, malgré l'obstruction d'une partie du RN et de quelques députés LR.</a:t>
            </a:r>
          </a:p>
          <a:p>
            <a:pPr algn="just"/>
            <a:endParaRPr lang="fr-FR" sz="2400" dirty="0"/>
          </a:p>
          <a:p>
            <a:endParaRPr lang="fr-FR" sz="2400" dirty="0"/>
          </a:p>
          <a:p>
            <a:endParaRPr lang="it-IT" sz="2400" dirty="0"/>
          </a:p>
        </p:txBody>
      </p:sp>
    </p:spTree>
    <p:extLst>
      <p:ext uri="{BB962C8B-B14F-4D97-AF65-F5344CB8AC3E}">
        <p14:creationId xmlns:p14="http://schemas.microsoft.com/office/powerpoint/2010/main" val="7220915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La Constitution et le processus parlementaire autour de la réforme des retraites</a:t>
            </a:r>
          </a:p>
        </p:txBody>
      </p:sp>
      <p:sp>
        <p:nvSpPr>
          <p:cNvPr id="3" name="Segnaposto contenuto 2"/>
          <p:cNvSpPr>
            <a:spLocks noGrp="1"/>
          </p:cNvSpPr>
          <p:nvPr>
            <p:ph idx="1"/>
          </p:nvPr>
        </p:nvSpPr>
        <p:spPr/>
        <p:txBody>
          <a:bodyPr>
            <a:normAutofit/>
          </a:bodyPr>
          <a:lstStyle/>
          <a:p>
            <a:pPr algn="just"/>
            <a:r>
              <a:rPr lang="fr-CA" sz="2400" b="1" dirty="0"/>
              <a:t>L</a:t>
            </a:r>
            <a:r>
              <a:rPr lang="fr-CA" sz="2400" b="1" dirty="0" smtClean="0"/>
              <a:t>e </a:t>
            </a:r>
            <a:r>
              <a:rPr lang="fr-CA" sz="2400" b="1" dirty="0"/>
              <a:t>Conseil constitutionnel a </a:t>
            </a:r>
            <a:r>
              <a:rPr lang="fr-CA" sz="2400" b="1" dirty="0" smtClean="0"/>
              <a:t>rejeté</a:t>
            </a:r>
            <a:r>
              <a:rPr lang="fr-CA" sz="2400" b="1" dirty="0"/>
              <a:t> </a:t>
            </a:r>
            <a:r>
              <a:rPr lang="fr-CA" sz="2400" b="1" dirty="0" smtClean="0"/>
              <a:t>le 3 mai </a:t>
            </a:r>
            <a:r>
              <a:rPr lang="fr-CA" sz="2400" dirty="0" smtClean="0"/>
              <a:t>la deuxième </a:t>
            </a:r>
            <a:r>
              <a:rPr lang="fr-CA" sz="2400" dirty="0"/>
              <a:t>demande de référendum d’initiative partagée </a:t>
            </a:r>
            <a:r>
              <a:rPr lang="fr-CA" sz="2400" dirty="0" smtClean="0"/>
              <a:t>sur </a:t>
            </a:r>
            <a:r>
              <a:rPr lang="fr-CA" sz="2400" dirty="0"/>
              <a:t>la réforme des </a:t>
            </a:r>
            <a:r>
              <a:rPr lang="fr-CA" sz="2400" dirty="0" smtClean="0"/>
              <a:t>retraites.</a:t>
            </a:r>
          </a:p>
          <a:p>
            <a:pPr algn="just"/>
            <a:r>
              <a:rPr lang="fr-FR" sz="2400" dirty="0"/>
              <a:t>L</a:t>
            </a:r>
            <a:r>
              <a:rPr lang="fr-FR" sz="2400" dirty="0" smtClean="0"/>
              <a:t>a </a:t>
            </a:r>
            <a:r>
              <a:rPr lang="fr-FR" sz="2400" dirty="0"/>
              <a:t>deuxième demande de consultation populaire formulée par les communistes, socialistes et écologistes du Sénat et </a:t>
            </a:r>
            <a:r>
              <a:rPr lang="fr-FR" sz="2400" dirty="0" smtClean="0"/>
              <a:t>vise </a:t>
            </a:r>
            <a:r>
              <a:rPr lang="fr-FR" sz="2400" i="1" dirty="0"/>
              <a:t>«à interdire un âge légal de départ à la retraite supérieur à 62 ans»</a:t>
            </a:r>
            <a:r>
              <a:rPr lang="fr-FR" sz="2400" dirty="0"/>
              <a:t> respecte les critères de la Constitution pour poursuivre son chemin. </a:t>
            </a:r>
            <a:endParaRPr lang="fr-CA" sz="2400" dirty="0"/>
          </a:p>
        </p:txBody>
      </p:sp>
    </p:spTree>
    <p:extLst>
      <p:ext uri="{BB962C8B-B14F-4D97-AF65-F5344CB8AC3E}">
        <p14:creationId xmlns:p14="http://schemas.microsoft.com/office/powerpoint/2010/main" val="11208149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 futur proche</a:t>
            </a:r>
          </a:p>
        </p:txBody>
      </p:sp>
      <p:sp>
        <p:nvSpPr>
          <p:cNvPr id="3" name="Segnaposto contenuto 2"/>
          <p:cNvSpPr>
            <a:spLocks noGrp="1"/>
          </p:cNvSpPr>
          <p:nvPr>
            <p:ph idx="1"/>
          </p:nvPr>
        </p:nvSpPr>
        <p:spPr/>
        <p:txBody>
          <a:bodyPr>
            <a:normAutofit/>
          </a:bodyPr>
          <a:lstStyle/>
          <a:p>
            <a:pPr marL="0" indent="0">
              <a:buNone/>
            </a:pPr>
            <a:endParaRPr lang="fr-CA" sz="2400" dirty="0"/>
          </a:p>
          <a:p>
            <a:pPr algn="just"/>
            <a:r>
              <a:rPr lang="fr-FR" sz="2400" dirty="0" smtClean="0"/>
              <a:t>1. La </a:t>
            </a:r>
            <a:r>
              <a:rPr lang="fr-FR" sz="2400" dirty="0"/>
              <a:t>proposition de loi du groupe </a:t>
            </a:r>
            <a:r>
              <a:rPr lang="fr-FR" sz="2400" dirty="0" err="1"/>
              <a:t>Liot</a:t>
            </a:r>
            <a:r>
              <a:rPr lang="fr-FR" sz="2400" dirty="0"/>
              <a:t> (celui qui a présenté la saisine signé transversalement. Niche parlementaire – un temps d’hémicycle réservé aux groupes pour porter leurs textes – </a:t>
            </a:r>
            <a:r>
              <a:rPr lang="it-IT" sz="2400" dirty="0" err="1"/>
              <a:t>Leur</a:t>
            </a:r>
            <a:r>
              <a:rPr lang="it-IT" sz="2400" dirty="0"/>
              <a:t> texte sera </a:t>
            </a:r>
            <a:r>
              <a:rPr lang="it-IT" sz="2400" dirty="0" err="1"/>
              <a:t>présenté</a:t>
            </a:r>
            <a:r>
              <a:rPr lang="it-IT" sz="2400" dirty="0"/>
              <a:t> le 8 </a:t>
            </a:r>
            <a:r>
              <a:rPr lang="it-IT" sz="2400" dirty="0" err="1"/>
              <a:t>juin</a:t>
            </a:r>
            <a:r>
              <a:rPr lang="it-IT" sz="2400" dirty="0"/>
              <a:t> 2023.</a:t>
            </a:r>
          </a:p>
          <a:p>
            <a:endParaRPr lang="it-IT" sz="2400" dirty="0"/>
          </a:p>
          <a:p>
            <a:pPr algn="just"/>
            <a:r>
              <a:rPr lang="fr-FR" sz="2400" dirty="0" smtClean="0"/>
              <a:t>2. Bataille </a:t>
            </a:r>
            <a:r>
              <a:rPr lang="fr-FR" sz="2400" dirty="0"/>
              <a:t>autour des décrets d’application de la loi. Votée et promulguée, la réforme des retraites n’est pas encore prête à être appliquée. Car tous ses paramètres ne sont pas fixés : une trentaine de décrets doivent encore préciser certaines mesures de la réforme. </a:t>
            </a:r>
            <a:endParaRPr lang="fr-CA" sz="2400" dirty="0"/>
          </a:p>
          <a:p>
            <a:endParaRPr lang="fr-CA" sz="2400" dirty="0"/>
          </a:p>
        </p:txBody>
      </p:sp>
    </p:spTree>
    <p:extLst>
      <p:ext uri="{BB962C8B-B14F-4D97-AF65-F5344CB8AC3E}">
        <p14:creationId xmlns:p14="http://schemas.microsoft.com/office/powerpoint/2010/main" val="17636511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400" dirty="0"/>
              <a:t>La proposition de loi du groupe </a:t>
            </a:r>
            <a:r>
              <a:rPr lang="fr-FR" sz="2400" dirty="0" err="1"/>
              <a:t>Liot</a:t>
            </a:r>
            <a:endParaRPr lang="fr-CA" sz="2400" dirty="0"/>
          </a:p>
        </p:txBody>
      </p:sp>
      <p:sp>
        <p:nvSpPr>
          <p:cNvPr id="3" name="Segnaposto contenuto 2"/>
          <p:cNvSpPr>
            <a:spLocks noGrp="1"/>
          </p:cNvSpPr>
          <p:nvPr>
            <p:ph idx="1"/>
          </p:nvPr>
        </p:nvSpPr>
        <p:spPr/>
        <p:txBody>
          <a:bodyPr>
            <a:normAutofit lnSpcReduction="10000"/>
          </a:bodyPr>
          <a:lstStyle/>
          <a:p>
            <a:pPr algn="just"/>
            <a:r>
              <a:rPr lang="fr-FR" sz="2400" dirty="0"/>
              <a:t>La lutte contre la réforme des retraites va bientôt reprendre à l'Assemblée avec la proposition de loi du groupe </a:t>
            </a:r>
            <a:r>
              <a:rPr lang="fr-FR" sz="2400" dirty="0" err="1"/>
              <a:t>Liot</a:t>
            </a:r>
            <a:r>
              <a:rPr lang="fr-FR" sz="2400" dirty="0"/>
              <a:t>. Le texte a été déposé le 20 avril et il va être cosigné par l'ensemble des députés de la Nupes. </a:t>
            </a:r>
          </a:p>
          <a:p>
            <a:pPr algn="just"/>
            <a:r>
              <a:rPr lang="fr-FR" sz="2400" dirty="0"/>
              <a:t>Cette proposition de loi, dont le texte est désormais consultable en ligne, vise à repasser l'âge légal du départ à la retraite à 62 ans, et non 64. Elle propose aussi l'ouverture d'une grande convention sociale. "On voit ça comme une porte de sortie pour le gouvernement", assure le groupe Libertés-indépendants. Les signataires de la proposition de loi pensent que "ça peut passer". "On pense qu'on peut gagner, en tout cas on l'espère", nuance un membre du groupe </a:t>
            </a:r>
            <a:r>
              <a:rPr lang="fr-FR" sz="2400" dirty="0" err="1"/>
              <a:t>Liot</a:t>
            </a:r>
            <a:r>
              <a:rPr lang="fr-FR" sz="2400" dirty="0"/>
              <a:t>.</a:t>
            </a:r>
          </a:p>
          <a:p>
            <a:endParaRPr lang="fr-FR" sz="2400" dirty="0"/>
          </a:p>
        </p:txBody>
      </p:sp>
    </p:spTree>
    <p:extLst>
      <p:ext uri="{BB962C8B-B14F-4D97-AF65-F5344CB8AC3E}">
        <p14:creationId xmlns:p14="http://schemas.microsoft.com/office/powerpoint/2010/main" val="18409460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La proposition de loi du groupe </a:t>
            </a:r>
            <a:r>
              <a:rPr lang="fr-FR" sz="2800" dirty="0" err="1"/>
              <a:t>Liot</a:t>
            </a:r>
            <a:endParaRPr lang="fr-CA" sz="2800" dirty="0"/>
          </a:p>
        </p:txBody>
      </p:sp>
      <p:sp>
        <p:nvSpPr>
          <p:cNvPr id="3" name="Segnaposto contenuto 2"/>
          <p:cNvSpPr>
            <a:spLocks noGrp="1"/>
          </p:cNvSpPr>
          <p:nvPr>
            <p:ph idx="1"/>
          </p:nvPr>
        </p:nvSpPr>
        <p:spPr/>
        <p:txBody>
          <a:bodyPr>
            <a:normAutofit fontScale="92500" lnSpcReduction="20000"/>
          </a:bodyPr>
          <a:lstStyle/>
          <a:p>
            <a:pPr algn="just"/>
            <a:r>
              <a:rPr lang="fr-FR" sz="2400" dirty="0"/>
              <a:t>Oui, si les députés arrivent à examiner le texte et l'ensemble des amendements entre 9h et minuit le 8 juin. Minuit, c’est l’heure couperet pour un jour de niche accordé à l'opposition..</a:t>
            </a:r>
          </a:p>
          <a:p>
            <a:pPr algn="just"/>
            <a:r>
              <a:rPr lang="fr-FR" sz="2400" dirty="0"/>
              <a:t>Mais la </a:t>
            </a:r>
            <a:r>
              <a:rPr lang="fr-FR" sz="2400" dirty="0" err="1"/>
              <a:t>Macronie</a:t>
            </a:r>
            <a:r>
              <a:rPr lang="fr-FR" sz="2400" dirty="0"/>
              <a:t> a la possibilité de faire durer les débats, en déposant de multiples amendements. </a:t>
            </a:r>
            <a:r>
              <a:rPr lang="fr-FR" sz="2400" i="1" dirty="0"/>
              <a:t>"</a:t>
            </a:r>
            <a:r>
              <a:rPr lang="fr-FR" sz="2400" i="1" dirty="0" err="1"/>
              <a:t>S'il</a:t>
            </a:r>
            <a:r>
              <a:rPr lang="fr-FR" sz="2400" i="1" dirty="0"/>
              <a:t> y a sabotage et qu'on nous empêche de voter à nouveau sur ‘l’âge légal, ça peut énerver du monde",</a:t>
            </a:r>
            <a:r>
              <a:rPr lang="fr-FR" sz="2400" dirty="0"/>
              <a:t> anticipe une source au groupe </a:t>
            </a:r>
            <a:r>
              <a:rPr lang="fr-FR" sz="2400" dirty="0" err="1"/>
              <a:t>Liot</a:t>
            </a:r>
            <a:r>
              <a:rPr lang="fr-FR" sz="2400" dirty="0"/>
              <a:t>. Eric </a:t>
            </a:r>
            <a:r>
              <a:rPr lang="fr-FR" sz="2400" dirty="0" err="1"/>
              <a:t>Coquerel</a:t>
            </a:r>
            <a:r>
              <a:rPr lang="fr-FR" sz="2400" dirty="0"/>
              <a:t>, député de La France insoumise prévient déjà que s'il y avait obstruction, il déclenchera une "motion de censure spontanée", et il espère bien qu’elle sera de nouveau porté par le groupe de Bertrand </a:t>
            </a:r>
            <a:r>
              <a:rPr lang="fr-FR" sz="2400" dirty="0" err="1"/>
              <a:t>Pancher</a:t>
            </a:r>
            <a:r>
              <a:rPr lang="fr-FR" sz="2400" dirty="0"/>
              <a:t>.</a:t>
            </a:r>
          </a:p>
          <a:p>
            <a:pPr algn="just"/>
            <a:r>
              <a:rPr lang="fr-FR" sz="2400" dirty="0"/>
              <a:t>Mais même si le texte obtient une majorité à l’Assemblée nationale, il devra ensuite être voté au Sénat où il est quasiment impossible que cette proposition obtienne une majorité. Un député LR alerte :</a:t>
            </a:r>
            <a:r>
              <a:rPr lang="fr-FR" sz="2400" i="1" dirty="0"/>
              <a:t> "Il ne faut pas tromper nos concitoyens, c’est peu probable que le processus aboutisse. » France info  26 avril</a:t>
            </a:r>
            <a:endParaRPr lang="fr-FR" sz="2400" dirty="0"/>
          </a:p>
          <a:p>
            <a:endParaRPr lang="fr-CA" sz="2400" dirty="0"/>
          </a:p>
        </p:txBody>
      </p:sp>
    </p:spTree>
    <p:extLst>
      <p:ext uri="{BB962C8B-B14F-4D97-AF65-F5344CB8AC3E}">
        <p14:creationId xmlns:p14="http://schemas.microsoft.com/office/powerpoint/2010/main" val="3985561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ARTICLE 47-1.</a:t>
            </a:r>
            <a:br>
              <a:rPr lang="it-IT" sz="2800" b="1" dirty="0"/>
            </a:br>
            <a:endParaRPr lang="fr-CA" sz="2800" dirty="0"/>
          </a:p>
        </p:txBody>
      </p:sp>
      <p:sp>
        <p:nvSpPr>
          <p:cNvPr id="3" name="Segnaposto contenuto 2"/>
          <p:cNvSpPr>
            <a:spLocks noGrp="1"/>
          </p:cNvSpPr>
          <p:nvPr>
            <p:ph idx="1"/>
          </p:nvPr>
        </p:nvSpPr>
        <p:spPr/>
        <p:txBody>
          <a:bodyPr>
            <a:normAutofit fontScale="92500" lnSpcReduction="20000"/>
          </a:bodyPr>
          <a:lstStyle/>
          <a:p>
            <a:r>
              <a:rPr lang="fr-FR" sz="2400" b="1" dirty="0"/>
              <a:t>ARTICLE 47-1.</a:t>
            </a:r>
          </a:p>
          <a:p>
            <a:pPr algn="just"/>
            <a:r>
              <a:rPr lang="fr-FR" sz="2400" dirty="0"/>
              <a:t>Le Parlement vote </a:t>
            </a:r>
            <a:r>
              <a:rPr lang="fr-FR" sz="2400" b="1" dirty="0"/>
              <a:t>les projets de loi de financement de la sécurité sociale da</a:t>
            </a:r>
            <a:r>
              <a:rPr lang="fr-FR" sz="2400" dirty="0"/>
              <a:t>ns les conditions prévues par une loi organique.</a:t>
            </a:r>
          </a:p>
          <a:p>
            <a:pPr algn="just"/>
            <a:r>
              <a:rPr lang="fr-FR" sz="2400" dirty="0"/>
              <a:t>Si l'Assemblée nationale ne s'est pas prononcée en première </a:t>
            </a:r>
            <a:r>
              <a:rPr lang="fr-FR" sz="2400" b="1" dirty="0"/>
              <a:t>lecture dans le délai de vingt jours après </a:t>
            </a:r>
            <a:r>
              <a:rPr lang="fr-FR" sz="2400" dirty="0"/>
              <a:t>le dépôt d'un projet, le Gouvernement saisit le Sénat qui doit statuer dans un délai de </a:t>
            </a:r>
            <a:r>
              <a:rPr lang="fr-FR" sz="2400" b="1" dirty="0"/>
              <a:t>quinze jours. Il </a:t>
            </a:r>
            <a:r>
              <a:rPr lang="fr-FR" sz="2400" dirty="0"/>
              <a:t>est ensuite procédé dans les conditions prévues à l'article 45.</a:t>
            </a:r>
          </a:p>
          <a:p>
            <a:pPr algn="just"/>
            <a:r>
              <a:rPr lang="fr-FR" sz="2400" dirty="0"/>
              <a:t>Si le Parlement ne s'est pas prononcé dans un délai de cinquante jours, les dispositions du projet peuvent être mises en </a:t>
            </a:r>
            <a:r>
              <a:rPr lang="fr-FR" sz="2400" dirty="0" err="1"/>
              <a:t>oeuvre</a:t>
            </a:r>
            <a:r>
              <a:rPr lang="fr-FR" sz="2400" dirty="0"/>
              <a:t> par ordonnance.</a:t>
            </a:r>
          </a:p>
          <a:p>
            <a:pPr algn="just"/>
            <a:r>
              <a:rPr lang="fr-FR" sz="2400" dirty="0"/>
              <a:t>Les délais prévus au présent article sont suspendus lorsque le Parlement n'est pas en session et, pour chaque assemblée, au cours des semaines où elle a décidé de ne pas tenir séance, conformément au deuxième alinéa de l'article 28.</a:t>
            </a:r>
          </a:p>
          <a:p>
            <a:endParaRPr lang="fr-CA" sz="2400" dirty="0"/>
          </a:p>
        </p:txBody>
      </p:sp>
    </p:spTree>
    <p:extLst>
      <p:ext uri="{BB962C8B-B14F-4D97-AF65-F5344CB8AC3E}">
        <p14:creationId xmlns:p14="http://schemas.microsoft.com/office/powerpoint/2010/main" val="2821706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ARTICLE 44.</a:t>
            </a:r>
            <a:br>
              <a:rPr lang="it-IT" sz="2800" b="1" dirty="0"/>
            </a:br>
            <a:endParaRPr lang="fr-CA" sz="2800" dirty="0"/>
          </a:p>
        </p:txBody>
      </p:sp>
      <p:sp>
        <p:nvSpPr>
          <p:cNvPr id="3" name="Segnaposto contenuto 2"/>
          <p:cNvSpPr>
            <a:spLocks noGrp="1"/>
          </p:cNvSpPr>
          <p:nvPr>
            <p:ph idx="1"/>
          </p:nvPr>
        </p:nvSpPr>
        <p:spPr/>
        <p:txBody>
          <a:bodyPr>
            <a:normAutofit lnSpcReduction="10000"/>
          </a:bodyPr>
          <a:lstStyle/>
          <a:p>
            <a:r>
              <a:rPr lang="it-IT" sz="2400" b="1" dirty="0"/>
              <a:t>ARTICLE 44. 3</a:t>
            </a:r>
          </a:p>
          <a:p>
            <a:pPr algn="just"/>
            <a:r>
              <a:rPr lang="fr-FR" sz="2400" dirty="0"/>
              <a:t>Les membres du Parlement et le Gouvernement ont le droit d'amendement. Ce droit s'exerce en séance ou en commission selon les conditions fixées par les règlements des assemblées, dans le cadre déterminé par une loi organique.</a:t>
            </a:r>
          </a:p>
          <a:p>
            <a:pPr algn="just"/>
            <a:r>
              <a:rPr lang="fr-FR" sz="2400" dirty="0"/>
              <a:t>Après l'ouverture du débat, le Gouvernement peut s'opposer à l'examen de tout amendement qui n'a pas été antérieurement soumis à la commission.</a:t>
            </a:r>
          </a:p>
          <a:p>
            <a:pPr algn="just"/>
            <a:r>
              <a:rPr lang="fr-FR" sz="2400" b="1" dirty="0"/>
              <a:t>3. </a:t>
            </a:r>
            <a:r>
              <a:rPr lang="fr-FR" sz="2400" dirty="0"/>
              <a:t>Si le Gouvernement le demande, l'assemblée saisie se prononce par un seul vote sur tout ou partie du texte en discussion en ne retenant que les amendements proposés ou acceptés par le Gouvernement.</a:t>
            </a:r>
          </a:p>
          <a:p>
            <a:endParaRPr lang="fr-CA" sz="2400" dirty="0"/>
          </a:p>
        </p:txBody>
      </p:sp>
    </p:spTree>
    <p:extLst>
      <p:ext uri="{BB962C8B-B14F-4D97-AF65-F5344CB8AC3E}">
        <p14:creationId xmlns:p14="http://schemas.microsoft.com/office/powerpoint/2010/main" val="15265420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ARTICLE 45.</a:t>
            </a:r>
            <a:br>
              <a:rPr lang="it-IT" sz="2800" b="1" dirty="0"/>
            </a:br>
            <a:endParaRPr lang="fr-FR" sz="2800" dirty="0"/>
          </a:p>
        </p:txBody>
      </p:sp>
      <p:sp>
        <p:nvSpPr>
          <p:cNvPr id="3" name="Segnaposto contenuto 2"/>
          <p:cNvSpPr>
            <a:spLocks noGrp="1"/>
          </p:cNvSpPr>
          <p:nvPr>
            <p:ph idx="1"/>
          </p:nvPr>
        </p:nvSpPr>
        <p:spPr/>
        <p:txBody>
          <a:bodyPr>
            <a:normAutofit/>
          </a:bodyPr>
          <a:lstStyle/>
          <a:p>
            <a:pPr algn="just"/>
            <a:r>
              <a:rPr lang="fr-FR" sz="2400" dirty="0"/>
              <a:t>Créée sous la Ve République et régie par l’article 45 de la Constitution, la commission mixte paritaire est réunie pour trancher </a:t>
            </a:r>
            <a:r>
              <a:rPr lang="fr-FR" sz="2400" b="1" dirty="0"/>
              <a:t>un désaccord persistant </a:t>
            </a:r>
            <a:r>
              <a:rPr lang="fr-FR" sz="2400" dirty="0"/>
              <a:t>sur un projet ou une proposition de loi entre les deux chambres. </a:t>
            </a:r>
          </a:p>
          <a:p>
            <a:pPr algn="just"/>
            <a:r>
              <a:rPr lang="fr-FR" sz="2400" dirty="0"/>
              <a:t>la CMP réunira mercredi à huis clos sept députés, sept sénateurs et autant de suppléants, pour tenter d’arracher un consensus sur le texte. </a:t>
            </a:r>
          </a:p>
          <a:p>
            <a:pPr algn="just"/>
            <a:r>
              <a:rPr lang="fr-FR" sz="2400" dirty="0"/>
              <a:t>Pour la délégation sénatoriale, sont désignés quatre représentants de la majorité et trois de l’opposition.</a:t>
            </a:r>
          </a:p>
          <a:p>
            <a:pPr algn="just"/>
            <a:r>
              <a:rPr lang="fr-FR" sz="2400" dirty="0"/>
              <a:t>Pour la délégation de l’Assemblée nationale, sont désignés cinq députés favorables, deux de l’opposition</a:t>
            </a:r>
          </a:p>
          <a:p>
            <a:endParaRPr lang="fr-CA" sz="2400" dirty="0"/>
          </a:p>
        </p:txBody>
      </p:sp>
    </p:spTree>
    <p:extLst>
      <p:ext uri="{BB962C8B-B14F-4D97-AF65-F5344CB8AC3E}">
        <p14:creationId xmlns:p14="http://schemas.microsoft.com/office/powerpoint/2010/main" val="37684200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ARTICLE 45.</a:t>
            </a:r>
            <a:br>
              <a:rPr lang="it-IT" sz="2800" b="1" dirty="0"/>
            </a:br>
            <a:endParaRPr lang="fr-CA" sz="2800" dirty="0"/>
          </a:p>
        </p:txBody>
      </p:sp>
      <p:sp>
        <p:nvSpPr>
          <p:cNvPr id="3" name="Segnaposto contenuto 2"/>
          <p:cNvSpPr>
            <a:spLocks noGrp="1"/>
          </p:cNvSpPr>
          <p:nvPr>
            <p:ph idx="1"/>
          </p:nvPr>
        </p:nvSpPr>
        <p:spPr/>
        <p:txBody>
          <a:bodyPr>
            <a:normAutofit fontScale="92500" lnSpcReduction="20000"/>
          </a:bodyPr>
          <a:lstStyle/>
          <a:p>
            <a:r>
              <a:rPr lang="it-IT" sz="2400" b="1" dirty="0"/>
              <a:t>ARTICLE 45.</a:t>
            </a:r>
          </a:p>
          <a:p>
            <a:pPr algn="just"/>
            <a:r>
              <a:rPr lang="fr-FR" sz="2400" dirty="0"/>
              <a:t>Tout projet ou proposition de loi est examiné successivement dans les deux assemblées du Parlement en vue de l'adoption </a:t>
            </a:r>
            <a:r>
              <a:rPr lang="fr-FR" sz="2400" b="1" dirty="0"/>
              <a:t>d'un texte identique.</a:t>
            </a:r>
            <a:r>
              <a:rPr lang="fr-FR" sz="2400" dirty="0"/>
              <a:t> Sans préjudice de l'application des articles 40 et 41, tout amendement est recevable en première lecture dès lors qu'il présente un lien, même indirect, avec le texte déposé ou transmis.</a:t>
            </a:r>
          </a:p>
          <a:p>
            <a:pPr algn="just"/>
            <a:r>
              <a:rPr lang="fr-FR" sz="2400" dirty="0"/>
              <a:t>Lorsque, par suite </a:t>
            </a:r>
            <a:r>
              <a:rPr lang="fr-FR" sz="2400" b="1" dirty="0"/>
              <a:t>d'un désaccord </a:t>
            </a:r>
            <a:r>
              <a:rPr lang="fr-FR" sz="2400" dirty="0"/>
              <a:t>entre les deux assemblées, un projet ou une proposition de loi n'a pu être adopté après deux lectures par chaque assemblée ou, si le Gouvernement a décidé d'engager la procédure accélérée sans que les Conférences des présidents s'y soient conjointement opposées, après une seule lecture par chacune d'entre elles, le Premier ministre ou, pour une proposition de loi, les présidents des deux assemblées agissant conjointement, ont la faculté de provoquer la réunion d'une commission mixte paritaire chargée de </a:t>
            </a:r>
            <a:r>
              <a:rPr lang="fr-FR" sz="2400" b="1" dirty="0"/>
              <a:t>proposer un texte sur les dispositions restant en discussion.</a:t>
            </a:r>
          </a:p>
          <a:p>
            <a:endParaRPr lang="fr-CA" sz="2400" dirty="0"/>
          </a:p>
        </p:txBody>
      </p:sp>
    </p:spTree>
    <p:extLst>
      <p:ext uri="{BB962C8B-B14F-4D97-AF65-F5344CB8AC3E}">
        <p14:creationId xmlns:p14="http://schemas.microsoft.com/office/powerpoint/2010/main" val="28182777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ARTICLE 45.</a:t>
            </a:r>
            <a:br>
              <a:rPr lang="it-IT" sz="2800" b="1" dirty="0"/>
            </a:br>
            <a:endParaRPr lang="fr-CA" sz="2800" dirty="0"/>
          </a:p>
        </p:txBody>
      </p:sp>
      <p:sp>
        <p:nvSpPr>
          <p:cNvPr id="3" name="Segnaposto contenuto 2"/>
          <p:cNvSpPr>
            <a:spLocks noGrp="1"/>
          </p:cNvSpPr>
          <p:nvPr>
            <p:ph idx="1"/>
          </p:nvPr>
        </p:nvSpPr>
        <p:spPr/>
        <p:txBody>
          <a:bodyPr>
            <a:normAutofit lnSpcReduction="10000"/>
          </a:bodyPr>
          <a:lstStyle/>
          <a:p>
            <a:pPr algn="just"/>
            <a:r>
              <a:rPr lang="fr-FR" sz="2400" dirty="0"/>
              <a:t>Le texte élaboré par la commission mixte peut être soumis par le Gouvernement pour approbation aux deux assemblées. Aucun amendement n'est recevable sauf accord du Gouvernement.</a:t>
            </a:r>
          </a:p>
          <a:p>
            <a:pPr algn="just"/>
            <a:r>
              <a:rPr lang="fr-FR" sz="2400" dirty="0"/>
              <a:t>Si la commission mixte ne parvient pas à l'adoption d'un texte commun ou si ce texte n'est pas adopté dans les conditions prévues à l'alinéa précédent, le Gouvernement peut, après une nouvelle lecture par l'Assemblée nationale et par le Sénat, demander à l'Assemblée nationale de statuer définitivement. En ce cas, l'Assemblée nationale peut reprendre soit le texte élaboré par la commission mixte, soit </a:t>
            </a:r>
            <a:r>
              <a:rPr lang="fr-FR" sz="2400" b="1" dirty="0"/>
              <a:t>le dernier texte voté par elle</a:t>
            </a:r>
            <a:r>
              <a:rPr lang="fr-FR" sz="2400" dirty="0"/>
              <a:t>, modifié le cas échéant par un ou plusieurs des amendements adoptés par le Sénat.</a:t>
            </a:r>
          </a:p>
          <a:p>
            <a:endParaRPr lang="fr-CA" sz="2400" dirty="0"/>
          </a:p>
        </p:txBody>
      </p:sp>
    </p:spTree>
    <p:extLst>
      <p:ext uri="{BB962C8B-B14F-4D97-AF65-F5344CB8AC3E}">
        <p14:creationId xmlns:p14="http://schemas.microsoft.com/office/powerpoint/2010/main" val="38033102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 hebdomadaire</a:t>
            </a:r>
          </a:p>
        </p:txBody>
      </p:sp>
      <p:pic>
        <p:nvPicPr>
          <p:cNvPr id="4" name="Segnaposto contenuto 3" descr="JDD_Couv.jpg"/>
          <p:cNvPicPr>
            <a:picLocks noGrp="1" noChangeAspect="1"/>
          </p:cNvPicPr>
          <p:nvPr>
            <p:ph idx="1"/>
          </p:nvPr>
        </p:nvPicPr>
        <p:blipFill>
          <a:blip r:embed="rId2">
            <a:extLst>
              <a:ext uri="{28A0092B-C50C-407E-A947-70E740481C1C}">
                <a14:useLocalDpi xmlns:a14="http://schemas.microsoft.com/office/drawing/2010/main" val="0"/>
              </a:ext>
            </a:extLst>
          </a:blip>
          <a:srcRect l="-76491" r="-76491"/>
          <a:stretch>
            <a:fillRect/>
          </a:stretch>
        </p:blipFill>
        <p:spPr/>
      </p:pic>
    </p:spTree>
    <p:extLst>
      <p:ext uri="{BB962C8B-B14F-4D97-AF65-F5344CB8AC3E}">
        <p14:creationId xmlns:p14="http://schemas.microsoft.com/office/powerpoint/2010/main" val="3833408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Texte adopté par le Sénat</a:t>
            </a:r>
            <a:endParaRPr lang="it-IT" sz="2800" dirty="0"/>
          </a:p>
        </p:txBody>
      </p:sp>
      <p:sp>
        <p:nvSpPr>
          <p:cNvPr id="3" name="Segnaposto contenuto 2"/>
          <p:cNvSpPr>
            <a:spLocks noGrp="1"/>
          </p:cNvSpPr>
          <p:nvPr>
            <p:ph idx="1"/>
          </p:nvPr>
        </p:nvSpPr>
        <p:spPr/>
        <p:txBody>
          <a:bodyPr>
            <a:normAutofit/>
          </a:bodyPr>
          <a:lstStyle/>
          <a:p>
            <a:pPr marL="0" indent="0">
              <a:buNone/>
            </a:pPr>
            <a:endParaRPr lang="fr-FR" sz="2400" dirty="0"/>
          </a:p>
          <a:p>
            <a:r>
              <a:rPr lang="fr-FR" sz="2400" dirty="0"/>
              <a:t>Après le dix‑septième alinéa de l’article 34 de la Constitution, il est inséré un alinéa ainsi rédigé :</a:t>
            </a:r>
          </a:p>
          <a:p>
            <a:pPr marL="0" indent="0">
              <a:buNone/>
            </a:pPr>
            <a:endParaRPr lang="fr-FR" sz="2400" dirty="0"/>
          </a:p>
          <a:p>
            <a:r>
              <a:rPr lang="fr-FR" sz="2400" dirty="0"/>
              <a:t>« La loi détermine les conditions dans lesquelles s’exerce la </a:t>
            </a:r>
            <a:r>
              <a:rPr lang="fr-FR" sz="2400" b="1" dirty="0"/>
              <a:t>liberté de la femme </a:t>
            </a:r>
            <a:r>
              <a:rPr lang="fr-FR" sz="2400" dirty="0"/>
              <a:t>de mettre fin à sa grossesse. »</a:t>
            </a:r>
          </a:p>
          <a:p>
            <a:endParaRPr lang="fr-FR" sz="2400" dirty="0"/>
          </a:p>
          <a:p>
            <a:r>
              <a:rPr lang="fr-FR" sz="2400" dirty="0"/>
              <a:t>Cette formulation a été adoptée, par 166 voix contre 152.</a:t>
            </a:r>
          </a:p>
          <a:p>
            <a:endParaRPr lang="fr-FR" sz="2400" dirty="0"/>
          </a:p>
          <a:p>
            <a:endParaRPr lang="fr-FR" sz="2400" dirty="0"/>
          </a:p>
          <a:p>
            <a:endParaRPr lang="it-IT" sz="2400" dirty="0"/>
          </a:p>
        </p:txBody>
      </p:sp>
    </p:spTree>
    <p:extLst>
      <p:ext uri="{BB962C8B-B14F-4D97-AF65-F5344CB8AC3E}">
        <p14:creationId xmlns:p14="http://schemas.microsoft.com/office/powerpoint/2010/main" val="152219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49-3 : </a:t>
            </a:r>
            <a:r>
              <a:rPr lang="fr-FR" sz="2800" dirty="0"/>
              <a:t>une forme de vice démocratique</a:t>
            </a:r>
            <a:r>
              <a:rPr lang="fr-CA" sz="2800" dirty="0"/>
              <a:t> ?</a:t>
            </a:r>
          </a:p>
        </p:txBody>
      </p:sp>
      <p:sp>
        <p:nvSpPr>
          <p:cNvPr id="3" name="Segnaposto contenuto 2"/>
          <p:cNvSpPr>
            <a:spLocks noGrp="1"/>
          </p:cNvSpPr>
          <p:nvPr>
            <p:ph idx="1"/>
          </p:nvPr>
        </p:nvSpPr>
        <p:spPr/>
        <p:txBody>
          <a:bodyPr>
            <a:normAutofit fontScale="92500" lnSpcReduction="20000"/>
          </a:bodyPr>
          <a:lstStyle/>
          <a:p>
            <a:pPr algn="just"/>
            <a:r>
              <a:rPr lang="fr-FR" sz="2400" dirty="0"/>
              <a:t>Le secrétaire général de la CFDT, Laurent Berger, dénonce « un message dangereux pour la démocratie ». Et propose </a:t>
            </a:r>
            <a:r>
              <a:rPr lang="fr-FR" sz="2400" b="1" dirty="0"/>
              <a:t>un référendum</a:t>
            </a:r>
            <a:r>
              <a:rPr lang="fr-FR" sz="2400" b="1" i="1" dirty="0"/>
              <a:t>. </a:t>
            </a:r>
            <a:endParaRPr lang="fr-FR" sz="2400" b="1" dirty="0"/>
          </a:p>
          <a:p>
            <a:pPr algn="just"/>
            <a:r>
              <a:rPr lang="fr-FR" sz="2400" b="1" dirty="0"/>
              <a:t>Jeudi aura lieu, au Sénat puis à l’Assemblée nationale, le vote sur la réforme des retraites, ou son adoption via un 49-3 si le gouvernement estime de pas disposer d’une majorité. Dans cette deuxième hypothèse, quelle sera votre réaction ?</a:t>
            </a:r>
            <a:br>
              <a:rPr lang="fr-FR" sz="2400" b="1" dirty="0"/>
            </a:br>
            <a:endParaRPr lang="fr-FR" sz="2400" b="1" dirty="0"/>
          </a:p>
          <a:p>
            <a:pPr algn="just"/>
            <a:r>
              <a:rPr lang="fr-FR" sz="2400" dirty="0"/>
              <a:t>La Première ministre ne veut pas du 49-3. Elle l’a dit. Il n’y a donc pas de raison que le gouvernement le fasse… Disons-nous les choses : le débat n’a pas eu lieu à l’Assemblée nationale, et il a été accéléré au Sénat, alors que ce dernier a l’habitude d’aller au bout des textes dans une ambiance sereine. Dans ce contexte, adopter cette réforme grâce au 49-3 est impossible.</a:t>
            </a:r>
          </a:p>
          <a:p>
            <a:pPr algn="just"/>
            <a:r>
              <a:rPr lang="fr-FR" sz="2400" i="1" dirty="0"/>
              <a:t>JDD 12 mars 2023</a:t>
            </a:r>
          </a:p>
        </p:txBody>
      </p:sp>
    </p:spTree>
    <p:extLst>
      <p:ext uri="{BB962C8B-B14F-4D97-AF65-F5344CB8AC3E}">
        <p14:creationId xmlns:p14="http://schemas.microsoft.com/office/powerpoint/2010/main" val="32693407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49-3 : </a:t>
            </a:r>
            <a:r>
              <a:rPr lang="fr-FR" sz="2800" dirty="0"/>
              <a:t>une forme de vice démocratique</a:t>
            </a:r>
            <a:r>
              <a:rPr lang="fr-CA" sz="2800" dirty="0"/>
              <a:t> ?</a:t>
            </a:r>
          </a:p>
        </p:txBody>
      </p:sp>
      <p:sp>
        <p:nvSpPr>
          <p:cNvPr id="3" name="Segnaposto contenuto 2"/>
          <p:cNvSpPr>
            <a:spLocks noGrp="1"/>
          </p:cNvSpPr>
          <p:nvPr>
            <p:ph idx="1"/>
          </p:nvPr>
        </p:nvSpPr>
        <p:spPr/>
        <p:txBody>
          <a:bodyPr>
            <a:normAutofit lnSpcReduction="10000"/>
          </a:bodyPr>
          <a:lstStyle/>
          <a:p>
            <a:pPr algn="just"/>
            <a:r>
              <a:rPr lang="fr-FR" sz="2400" b="1" dirty="0"/>
              <a:t>Le 49-3 est pourtant un outil prévu par la Constitution, non ?</a:t>
            </a:r>
            <a:r>
              <a:rPr lang="fr-FR" sz="2400" dirty="0"/>
              <a:t/>
            </a:r>
            <a:br>
              <a:rPr lang="fr-FR" sz="2400" dirty="0"/>
            </a:br>
            <a:r>
              <a:rPr lang="fr-FR" sz="2400" dirty="0"/>
              <a:t>J’ai toujours respecté les outils démocratiques. Cela ne serait évidemment pas illégal. Mais alors qu’on a atteint des niveaux de mobilisation inédits depuis les années 1990, et encore samedi avec plus d’1 million de personnes dans les rues, je ne peux pas croire que le texte passe </a:t>
            </a:r>
            <a:r>
              <a:rPr lang="fr-FR" sz="2400" b="1" dirty="0"/>
              <a:t>sans un seul vote au Parlement.</a:t>
            </a:r>
            <a:r>
              <a:rPr lang="fr-FR" sz="2400" dirty="0"/>
              <a:t> Adopter via cette procédure hâtive une réforme à la fois très </a:t>
            </a:r>
            <a:r>
              <a:rPr lang="fr-FR" sz="2400" dirty="0" err="1"/>
              <a:t>impactante</a:t>
            </a:r>
            <a:r>
              <a:rPr lang="fr-FR" sz="2400" dirty="0"/>
              <a:t> pour la vie de dizaines de millions de gens, injuste de notre point de vue et mal bricolée, ce serait une forme de vice démocratique. Que la fin de l’histoire soit un 49-3, ça me paraît incroyable et dangereux.</a:t>
            </a:r>
          </a:p>
          <a:p>
            <a:pPr algn="just"/>
            <a:r>
              <a:rPr lang="fr-FR" sz="2400" i="1" dirty="0"/>
              <a:t>JDD 12 mars 2023</a:t>
            </a:r>
          </a:p>
          <a:p>
            <a:pPr algn="just"/>
            <a:endParaRPr lang="fr-FR" sz="2400" dirty="0"/>
          </a:p>
        </p:txBody>
      </p:sp>
    </p:spTree>
    <p:extLst>
      <p:ext uri="{BB962C8B-B14F-4D97-AF65-F5344CB8AC3E}">
        <p14:creationId xmlns:p14="http://schemas.microsoft.com/office/powerpoint/2010/main" val="16161067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ARTICLE 49.</a:t>
            </a:r>
            <a:br>
              <a:rPr lang="it-IT" sz="2800" b="1" dirty="0"/>
            </a:br>
            <a:endParaRPr lang="fr-CA" sz="2800" dirty="0"/>
          </a:p>
        </p:txBody>
      </p:sp>
      <p:sp>
        <p:nvSpPr>
          <p:cNvPr id="3" name="Segnaposto contenuto 2"/>
          <p:cNvSpPr>
            <a:spLocks noGrp="1"/>
          </p:cNvSpPr>
          <p:nvPr>
            <p:ph idx="1"/>
          </p:nvPr>
        </p:nvSpPr>
        <p:spPr/>
        <p:txBody>
          <a:bodyPr>
            <a:normAutofit fontScale="25000" lnSpcReduction="20000"/>
          </a:bodyPr>
          <a:lstStyle/>
          <a:p>
            <a:pPr algn="just"/>
            <a:r>
              <a:rPr lang="fr-FR" sz="9600" dirty="0"/>
              <a:t>Le Premier ministre, après délibération du conseil des ministres, engage devant l'Assemblée nationale la responsabilité du Gouvernement sur son programme ou éventuellement sur une déclaration de politique générale.</a:t>
            </a:r>
          </a:p>
          <a:p>
            <a:pPr algn="just"/>
            <a:r>
              <a:rPr lang="fr-FR" sz="9600" dirty="0"/>
              <a:t>L'Assemblée nationale met en cause la responsabilité du Gouvernement par </a:t>
            </a:r>
            <a:r>
              <a:rPr lang="fr-FR" sz="9600" b="1" dirty="0"/>
              <a:t>le vote d'une motion de censure. Une telle motion n'est recevable que si elle est signée par un dixième au moins des membres de l'Assemblée nationale. </a:t>
            </a:r>
            <a:r>
              <a:rPr lang="fr-FR" sz="9600" dirty="0"/>
              <a:t>Le vote ne peut avoir lieu que quarante-huit heures après son dépôt. Seuls sont recensés les votes favorables à la motion de censure qui ne peut être adoptée </a:t>
            </a:r>
            <a:r>
              <a:rPr lang="fr-FR" sz="9600" b="1" dirty="0"/>
              <a:t>qu'à la majorité des membres composant l'Assemblée</a:t>
            </a:r>
            <a:r>
              <a:rPr lang="fr-FR" sz="9600" dirty="0"/>
              <a:t>. Sauf dans le cas prévu à l'alinéa ci-dessous, un député ne peut être signataire de plus de trois motions de censure au cours d'une même session ordinaire et de plus d'une au cours d'une même session extraordinaire.</a:t>
            </a:r>
          </a:p>
          <a:p>
            <a:pPr algn="just"/>
            <a:endParaRPr lang="fr-CA" sz="9600" dirty="0"/>
          </a:p>
        </p:txBody>
      </p:sp>
    </p:spTree>
    <p:extLst>
      <p:ext uri="{BB962C8B-B14F-4D97-AF65-F5344CB8AC3E}">
        <p14:creationId xmlns:p14="http://schemas.microsoft.com/office/powerpoint/2010/main" val="13928574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ARTICLE 49.</a:t>
            </a:r>
            <a:br>
              <a:rPr lang="it-IT" sz="2800" b="1" dirty="0"/>
            </a:br>
            <a:endParaRPr lang="fr-CA" sz="2800" dirty="0"/>
          </a:p>
        </p:txBody>
      </p:sp>
      <p:sp>
        <p:nvSpPr>
          <p:cNvPr id="3" name="Segnaposto contenuto 2"/>
          <p:cNvSpPr>
            <a:spLocks noGrp="1"/>
          </p:cNvSpPr>
          <p:nvPr>
            <p:ph idx="1"/>
          </p:nvPr>
        </p:nvSpPr>
        <p:spPr/>
        <p:txBody>
          <a:bodyPr>
            <a:normAutofit fontScale="47500" lnSpcReduction="20000"/>
          </a:bodyPr>
          <a:lstStyle/>
          <a:p>
            <a:pPr algn="just"/>
            <a:r>
              <a:rPr lang="fr-FR" sz="5100" dirty="0"/>
              <a:t>Le Premier ministre peut, après délibération du conseil des ministres, engager la responsabilité du Gouvernement devant l'Assemblée nationale sur le vote d'un projet de loi de finances ou de financement de la sécurité sociale. Dans ce cas, ce projet est considéré comme adopté, sauf si une </a:t>
            </a:r>
            <a:r>
              <a:rPr lang="fr-FR" sz="5100" b="1" dirty="0"/>
              <a:t>motion de censure, déposée dans les vingt-quatre heures qui </a:t>
            </a:r>
            <a:r>
              <a:rPr lang="fr-FR" sz="5100" dirty="0"/>
              <a:t>suivent, est votée dans les conditions prévues à l'alinéa précédent. Le Premier ministre peut, en outre, recourir à cette procédure pour un autre projet ou une proposition de loi par session.</a:t>
            </a:r>
          </a:p>
          <a:p>
            <a:pPr algn="just"/>
            <a:r>
              <a:rPr lang="fr-FR" sz="5100" dirty="0"/>
              <a:t>Le Premier ministre a la faculté de demander au Sénat l'approbation d'une déclaration de politique générale.</a:t>
            </a:r>
          </a:p>
          <a:p>
            <a:pPr algn="just"/>
            <a:endParaRPr lang="fr-FR" dirty="0"/>
          </a:p>
        </p:txBody>
      </p:sp>
    </p:spTree>
    <p:extLst>
      <p:ext uri="{BB962C8B-B14F-4D97-AF65-F5344CB8AC3E}">
        <p14:creationId xmlns:p14="http://schemas.microsoft.com/office/powerpoint/2010/main" val="14980367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49.3 déposé jeudi 16 mars et réactions dans la rue</a:t>
            </a:r>
          </a:p>
        </p:txBody>
      </p:sp>
      <p:sp>
        <p:nvSpPr>
          <p:cNvPr id="3" name="Segnaposto contenuto 2"/>
          <p:cNvSpPr>
            <a:spLocks noGrp="1"/>
          </p:cNvSpPr>
          <p:nvPr>
            <p:ph idx="1"/>
          </p:nvPr>
        </p:nvSpPr>
        <p:spPr/>
        <p:txBody>
          <a:bodyPr>
            <a:normAutofit lnSpcReduction="10000"/>
          </a:bodyPr>
          <a:lstStyle/>
          <a:p>
            <a:pPr algn="just"/>
            <a:r>
              <a:rPr lang="fr-FR" sz="2400" dirty="0"/>
              <a:t>L’adoption de la réforme des retraites jeudi par le biais du 49.3 sans vote au Parlement a déclenché la colère des opposants. Des blocages de routes, voies ferrées, bâtiments publics ont lieu dans toute la France depuis ce lundi matin.</a:t>
            </a:r>
          </a:p>
          <a:p>
            <a:pPr algn="just"/>
            <a:r>
              <a:rPr lang="fr-FR" sz="2400" dirty="0"/>
              <a:t>Le mécontentement s’est transformé, ici et là, en explosions d’indignation depuis que le gouvernement a décidé de faire passer ses mesures en appliquant l’article 49.3 de la Constitution, qui permet l’adoption d’un texte sans vote.</a:t>
            </a:r>
          </a:p>
          <a:p>
            <a:pPr algn="just"/>
            <a:r>
              <a:rPr lang="fr-CA" sz="2400" b="1" dirty="0"/>
              <a:t>Des manifestations spontanées </a:t>
            </a:r>
            <a:r>
              <a:rPr lang="fr-CA" sz="2400" dirty="0"/>
              <a:t>ont eu lieu dans de nombreuses villes, au cours desquelles il y </a:t>
            </a:r>
            <a:r>
              <a:rPr lang="fr-CA" sz="2400" b="1" dirty="0"/>
              <a:t>a parfois eu des violences</a:t>
            </a:r>
            <a:r>
              <a:rPr lang="fr-CA" sz="2400" dirty="0"/>
              <a:t>. </a:t>
            </a:r>
            <a:r>
              <a:rPr lang="fr-CA" sz="2400" b="1" dirty="0"/>
              <a:t>L’intersyndicale, </a:t>
            </a:r>
            <a:r>
              <a:rPr lang="fr-CA" sz="2400" dirty="0"/>
              <a:t>qui ne veut pas que le mouvement social lui échappe</a:t>
            </a:r>
            <a:r>
              <a:rPr lang="fr-CA" sz="2400" b="1" dirty="0"/>
              <a:t>, prépare la neuvième journée de mobilisation, qui aura lieu jeudi.</a:t>
            </a:r>
          </a:p>
          <a:p>
            <a:pPr algn="just"/>
            <a:endParaRPr lang="fr-FR" sz="2400" dirty="0"/>
          </a:p>
        </p:txBody>
      </p:sp>
    </p:spTree>
    <p:extLst>
      <p:ext uri="{BB962C8B-B14F-4D97-AF65-F5344CB8AC3E}">
        <p14:creationId xmlns:p14="http://schemas.microsoft.com/office/powerpoint/2010/main" val="29600913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Démocratie directe dans la rue après le 49.3</a:t>
            </a:r>
          </a:p>
        </p:txBody>
      </p:sp>
      <p:sp>
        <p:nvSpPr>
          <p:cNvPr id="3" name="Segnaposto contenuto 2"/>
          <p:cNvSpPr>
            <a:spLocks noGrp="1"/>
          </p:cNvSpPr>
          <p:nvPr>
            <p:ph idx="1"/>
          </p:nvPr>
        </p:nvSpPr>
        <p:spPr/>
        <p:txBody>
          <a:bodyPr>
            <a:normAutofit/>
          </a:bodyPr>
          <a:lstStyle/>
          <a:p>
            <a:pPr algn="just"/>
            <a:r>
              <a:rPr lang="fr-CA" sz="2400" dirty="0"/>
              <a:t>Martinez (CGT) dénonce une répression policière «qui n'est pas justifiée»</a:t>
            </a:r>
          </a:p>
          <a:p>
            <a:pPr algn="just"/>
            <a:r>
              <a:rPr lang="fr-CA" sz="2400" dirty="0"/>
              <a:t>Le secrétaire général de la CGT, Philippe Martinez, a dénoncé lundi une «forte répression policière» qui «n'est pas justifiée» vis-à-vis des manifestants opposés à la réforme des retraites. «Ce sont des rassemblements organisés, il y a des familles qui viennent protester, et je trouve d'ailleurs (...) qu'il y a une forte répression policière».</a:t>
            </a:r>
          </a:p>
          <a:p>
            <a:endParaRPr lang="fr-CA" sz="2400" dirty="0"/>
          </a:p>
        </p:txBody>
      </p:sp>
    </p:spTree>
    <p:extLst>
      <p:ext uri="{BB962C8B-B14F-4D97-AF65-F5344CB8AC3E}">
        <p14:creationId xmlns:p14="http://schemas.microsoft.com/office/powerpoint/2010/main" val="17636972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Deux motions de censure  déposées le 17 mars.</a:t>
            </a:r>
            <a:br>
              <a:rPr lang="fr-FR" sz="2800" dirty="0"/>
            </a:br>
            <a:r>
              <a:rPr lang="fr-FR" sz="2800" dirty="0"/>
              <a:t>Discussion le 20 mars à l’Assemblée Nationale</a:t>
            </a:r>
            <a:endParaRPr lang="fr-CA" sz="2800" dirty="0"/>
          </a:p>
        </p:txBody>
      </p:sp>
      <p:sp>
        <p:nvSpPr>
          <p:cNvPr id="3" name="Segnaposto contenuto 2"/>
          <p:cNvSpPr>
            <a:spLocks noGrp="1"/>
          </p:cNvSpPr>
          <p:nvPr>
            <p:ph idx="1"/>
          </p:nvPr>
        </p:nvSpPr>
        <p:spPr/>
        <p:txBody>
          <a:bodyPr>
            <a:normAutofit/>
          </a:bodyPr>
          <a:lstStyle/>
          <a:p>
            <a:pPr algn="just"/>
            <a:r>
              <a:rPr lang="fr-FR" sz="2400" dirty="0"/>
              <a:t>Deux motions de censure ont été déposées par les groupes d'opposition à l'Assemblée nationale, l'une par le RN et l'autre par le groupe LIOT (Libertés, Indépendants, Outre-mer et Territoires). Les deux textes dénoncent une procédure législative qui </a:t>
            </a:r>
            <a:r>
              <a:rPr lang="fr-FR" sz="2400" b="1" dirty="0"/>
              <a:t>bafoue les principes démocratiques</a:t>
            </a:r>
            <a:r>
              <a:rPr lang="fr-FR" sz="2400" dirty="0"/>
              <a:t>.</a:t>
            </a:r>
          </a:p>
          <a:p>
            <a:pPr algn="just"/>
            <a:endParaRPr lang="fr-FR" sz="2400" dirty="0"/>
          </a:p>
          <a:p>
            <a:pPr algn="just"/>
            <a:r>
              <a:rPr lang="fr-FR" sz="2400" dirty="0"/>
              <a:t>LIOT: une </a:t>
            </a:r>
            <a:r>
              <a:rPr lang="fr-FR" sz="2400" b="1" dirty="0"/>
              <a:t>motion </a:t>
            </a:r>
            <a:r>
              <a:rPr lang="fr-FR" sz="2400" b="1" dirty="0" err="1"/>
              <a:t>transpartisane</a:t>
            </a:r>
            <a:r>
              <a:rPr lang="fr-FR" sz="2400" b="1" dirty="0"/>
              <a:t>, </a:t>
            </a:r>
            <a:r>
              <a:rPr lang="fr-FR" sz="2400" dirty="0"/>
              <a:t>contre le "</a:t>
            </a:r>
            <a:r>
              <a:rPr lang="fr-FR" sz="2400" i="1" dirty="0"/>
              <a:t>déni de démocratie inacceptable"</a:t>
            </a:r>
            <a:r>
              <a:rPr lang="fr-FR" sz="2400" dirty="0"/>
              <a:t> que représente, selon eux, l'utilisation du 49.3 par le gouvernement. Cette motion a été signée par 91 députés de cinq groupes d'opposition (LIOT et les quatre groupes de la Nupes : LFI, EELV, le PS et le PCF)</a:t>
            </a:r>
          </a:p>
        </p:txBody>
      </p:sp>
    </p:spTree>
    <p:extLst>
      <p:ext uri="{BB962C8B-B14F-4D97-AF65-F5344CB8AC3E}">
        <p14:creationId xmlns:p14="http://schemas.microsoft.com/office/powerpoint/2010/main" val="6545851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Majorité ?</a:t>
            </a:r>
          </a:p>
        </p:txBody>
      </p:sp>
      <p:sp>
        <p:nvSpPr>
          <p:cNvPr id="3" name="Segnaposto contenuto 2"/>
          <p:cNvSpPr>
            <a:spLocks noGrp="1"/>
          </p:cNvSpPr>
          <p:nvPr>
            <p:ph idx="1"/>
          </p:nvPr>
        </p:nvSpPr>
        <p:spPr/>
        <p:txBody>
          <a:bodyPr>
            <a:normAutofit/>
          </a:bodyPr>
          <a:lstStyle/>
          <a:p>
            <a:pPr algn="just"/>
            <a:r>
              <a:rPr lang="fr-CA" sz="2400" dirty="0"/>
              <a:t>287 votes nécessaires.</a:t>
            </a:r>
          </a:p>
          <a:p>
            <a:pPr algn="just"/>
            <a:endParaRPr lang="fr-CA" sz="2400" dirty="0"/>
          </a:p>
          <a:p>
            <a:pPr algn="just"/>
            <a:r>
              <a:rPr lang="fr-CA" sz="2400" dirty="0"/>
              <a:t>Motions de censure rejetées, 278 votes. </a:t>
            </a:r>
            <a:r>
              <a:rPr lang="fr-CA" sz="2400" b="1" dirty="0"/>
              <a:t>Seulement 9 voix </a:t>
            </a:r>
            <a:r>
              <a:rPr lang="fr-CA" sz="2400" dirty="0"/>
              <a:t>en moins. Adoption de la réforme</a:t>
            </a:r>
          </a:p>
          <a:p>
            <a:pPr algn="just"/>
            <a:endParaRPr lang="fr-CA" sz="2400" dirty="0"/>
          </a:p>
          <a:p>
            <a:pPr algn="just"/>
            <a:r>
              <a:rPr lang="fr-CA" sz="2400" dirty="0"/>
              <a:t>La motion dite </a:t>
            </a:r>
            <a:r>
              <a:rPr lang="fr-CA" sz="2400" dirty="0" err="1"/>
              <a:t>transpartisane</a:t>
            </a:r>
            <a:r>
              <a:rPr lang="fr-CA" sz="2400" dirty="0"/>
              <a:t> déposée par le groupe indépendant LIOT a été rejetée à neuf voix près. La loi, adoptée à l’aide de l’arme constitutionnelle de l’article 49.3, doit encore être promulguée. Le patron de la CFDT, Laurent Berger, invite les Français à se mobiliser jeudi à l’appel de l’intersyndicale. </a:t>
            </a:r>
          </a:p>
          <a:p>
            <a:pPr algn="just"/>
            <a:endParaRPr lang="fr-CA" sz="2400" dirty="0"/>
          </a:p>
          <a:p>
            <a:pPr algn="just"/>
            <a:endParaRPr lang="fr-CA" sz="2400" dirty="0"/>
          </a:p>
        </p:txBody>
      </p:sp>
    </p:spTree>
    <p:extLst>
      <p:ext uri="{BB962C8B-B14F-4D97-AF65-F5344CB8AC3E}">
        <p14:creationId xmlns:p14="http://schemas.microsoft.com/office/powerpoint/2010/main" val="42022361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Démocratie directe dans la rue</a:t>
            </a:r>
          </a:p>
        </p:txBody>
      </p:sp>
      <p:sp>
        <p:nvSpPr>
          <p:cNvPr id="3" name="Segnaposto contenuto 2"/>
          <p:cNvSpPr>
            <a:spLocks noGrp="1"/>
          </p:cNvSpPr>
          <p:nvPr>
            <p:ph idx="1"/>
          </p:nvPr>
        </p:nvSpPr>
        <p:spPr/>
        <p:txBody>
          <a:bodyPr>
            <a:normAutofit/>
          </a:bodyPr>
          <a:lstStyle/>
          <a:p>
            <a:pPr algn="just"/>
            <a:r>
              <a:rPr lang="fr-FR" sz="2400" dirty="0"/>
              <a:t>Retraites, en direct : la réforme adoptée après le rejet des deux motions de censure, des </a:t>
            </a:r>
            <a:r>
              <a:rPr lang="fr-FR" sz="2400" b="1" dirty="0"/>
              <a:t>rassemblements spontanés </a:t>
            </a:r>
            <a:r>
              <a:rPr lang="fr-FR" sz="2400" dirty="0"/>
              <a:t>partout en France</a:t>
            </a:r>
          </a:p>
          <a:p>
            <a:pPr algn="just"/>
            <a:endParaRPr lang="fr-FR" sz="2400" dirty="0"/>
          </a:p>
          <a:p>
            <a:pPr algn="just"/>
            <a:r>
              <a:rPr lang="fr-FR" sz="2400" dirty="0"/>
              <a:t>Distinction de grèves et blocages</a:t>
            </a:r>
          </a:p>
          <a:p>
            <a:pPr algn="just"/>
            <a:endParaRPr lang="fr-CA" sz="2400" dirty="0"/>
          </a:p>
        </p:txBody>
      </p:sp>
    </p:spTree>
    <p:extLst>
      <p:ext uri="{BB962C8B-B14F-4D97-AF65-F5344CB8AC3E}">
        <p14:creationId xmlns:p14="http://schemas.microsoft.com/office/powerpoint/2010/main" val="106538930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Motions de censure rejetées</a:t>
            </a:r>
            <a:br>
              <a:rPr lang="fr-CA" sz="2800" dirty="0"/>
            </a:br>
            <a:r>
              <a:rPr lang="fr-CA" sz="2800" dirty="0"/>
              <a:t>le 20 mars 2023</a:t>
            </a:r>
          </a:p>
        </p:txBody>
      </p:sp>
      <p:sp>
        <p:nvSpPr>
          <p:cNvPr id="3" name="Segnaposto contenuto 2"/>
          <p:cNvSpPr>
            <a:spLocks noGrp="1"/>
          </p:cNvSpPr>
          <p:nvPr>
            <p:ph idx="1"/>
          </p:nvPr>
        </p:nvSpPr>
        <p:spPr/>
        <p:txBody>
          <a:bodyPr>
            <a:normAutofit/>
          </a:bodyPr>
          <a:lstStyle/>
          <a:p>
            <a:r>
              <a:rPr lang="fr-CA" sz="2400" dirty="0" err="1"/>
              <a:t>Ecouter</a:t>
            </a:r>
            <a:r>
              <a:rPr lang="fr-CA" sz="2400" dirty="0"/>
              <a:t> </a:t>
            </a:r>
            <a:r>
              <a:rPr lang="fr-CA" sz="2400" dirty="0" err="1"/>
              <a:t>Instagram</a:t>
            </a:r>
            <a:r>
              <a:rPr lang="fr-CA" sz="2400" dirty="0"/>
              <a:t> Le Monde Réels  A’ neuf voix près</a:t>
            </a:r>
          </a:p>
        </p:txBody>
      </p:sp>
    </p:spTree>
    <p:extLst>
      <p:ext uri="{BB962C8B-B14F-4D97-AF65-F5344CB8AC3E}">
        <p14:creationId xmlns:p14="http://schemas.microsoft.com/office/powerpoint/2010/main" val="539963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1750" y="260670"/>
            <a:ext cx="8229600" cy="1143000"/>
          </a:xfrm>
        </p:spPr>
        <p:txBody>
          <a:bodyPr>
            <a:normAutofit fontScale="90000"/>
          </a:bodyPr>
          <a:lstStyle/>
          <a:p>
            <a:r>
              <a:rPr lang="fr-FR" sz="2800" b="1" dirty="0"/>
              <a:t>Constitution V° République 1958</a:t>
            </a:r>
            <a:br>
              <a:rPr lang="fr-FR" sz="2800" b="1" dirty="0"/>
            </a:br>
            <a:r>
              <a:rPr lang="fr-FR" sz="2800" b="1" dirty="0"/>
              <a:t>Titre XVI - DE LA RÉVISION</a:t>
            </a:r>
            <a:br>
              <a:rPr lang="fr-FR" sz="2800" b="1" dirty="0"/>
            </a:br>
            <a:r>
              <a:rPr lang="fr-FR" sz="2800" b="1" dirty="0"/>
              <a:t>  (Rappel, vu en 1° année</a:t>
            </a:r>
            <a:r>
              <a:rPr lang="it-IT" sz="2800" b="1" dirty="0"/>
              <a:t>)</a:t>
            </a:r>
            <a:endParaRPr lang="fr-CA" sz="2800" dirty="0"/>
          </a:p>
        </p:txBody>
      </p:sp>
      <p:sp>
        <p:nvSpPr>
          <p:cNvPr id="3" name="Segnaposto contenuto 2"/>
          <p:cNvSpPr>
            <a:spLocks noGrp="1"/>
          </p:cNvSpPr>
          <p:nvPr>
            <p:ph idx="1"/>
          </p:nvPr>
        </p:nvSpPr>
        <p:spPr/>
        <p:txBody>
          <a:bodyPr>
            <a:normAutofit fontScale="92500" lnSpcReduction="20000"/>
          </a:bodyPr>
          <a:lstStyle/>
          <a:p>
            <a:r>
              <a:rPr lang="fr-FR" sz="2000" b="1" dirty="0"/>
              <a:t>ARTICLE 89.</a:t>
            </a:r>
          </a:p>
          <a:p>
            <a:pPr algn="just"/>
            <a:r>
              <a:rPr lang="fr-FR" sz="2000" dirty="0"/>
              <a:t>L'initiative de la révision de la Constitution appartient concurremment au Président de la République sur proposition du Premier ministre et aux membres du Parlement.</a:t>
            </a:r>
          </a:p>
          <a:p>
            <a:pPr algn="just"/>
            <a:r>
              <a:rPr lang="fr-FR" sz="2000" dirty="0"/>
              <a:t>Le projet ou la proposition de révision doit être examiné dans les conditions de délai fixées au troisième alinéa de </a:t>
            </a:r>
            <a:r>
              <a:rPr lang="fr-FR" sz="2000" b="1" dirty="0"/>
              <a:t>l'article 42 </a:t>
            </a:r>
            <a:r>
              <a:rPr lang="fr-FR" sz="2000" dirty="0"/>
              <a:t>et </a:t>
            </a:r>
            <a:r>
              <a:rPr lang="fr-FR" sz="2000" b="1" dirty="0"/>
              <a:t>voté par les deux assemblées en termes identiques</a:t>
            </a:r>
            <a:r>
              <a:rPr lang="fr-FR" sz="2000" dirty="0"/>
              <a:t>. La révision est définitive après avoir été approuvée </a:t>
            </a:r>
            <a:r>
              <a:rPr lang="fr-FR" sz="2000" b="1" dirty="0"/>
              <a:t>par référendum.</a:t>
            </a:r>
          </a:p>
          <a:p>
            <a:pPr algn="just"/>
            <a:r>
              <a:rPr lang="fr-FR" sz="2000" dirty="0"/>
              <a:t>Toutefois, le projet de révision n'est pas présenté au référendum lorsque le Président de la République décide de le soumettre au Parlement convoqué en </a:t>
            </a:r>
            <a:r>
              <a:rPr lang="fr-FR" sz="2000" b="1" dirty="0"/>
              <a:t>Congrès </a:t>
            </a:r>
            <a:r>
              <a:rPr lang="fr-FR" sz="2000" dirty="0"/>
              <a:t>; dans ce cas, le projet de révision n'est approuvé que s'il réunit </a:t>
            </a:r>
            <a:r>
              <a:rPr lang="fr-FR" sz="2000" b="1" dirty="0"/>
              <a:t>la majorité des trois cinquièmes des suffrages exprimés</a:t>
            </a:r>
            <a:r>
              <a:rPr lang="fr-FR" sz="2000" dirty="0"/>
              <a:t>. Le bureau du Congrès est celui de l'Assemblée nationale.</a:t>
            </a:r>
          </a:p>
          <a:p>
            <a:pPr algn="just"/>
            <a:r>
              <a:rPr lang="fr-FR" sz="2000" dirty="0"/>
              <a:t>Aucune procédure de révision ne peut être engagée ou poursuivie lorsqu'il est porté atteinte à l'intégrité du territoire.</a:t>
            </a:r>
          </a:p>
          <a:p>
            <a:r>
              <a:rPr lang="fr-FR" sz="2000" dirty="0"/>
              <a:t>La forme républicaine du Gouvernement ne peut faire l'objet d'une révision.</a:t>
            </a:r>
          </a:p>
          <a:p>
            <a:endParaRPr lang="fr-FR" sz="2000" dirty="0"/>
          </a:p>
        </p:txBody>
      </p:sp>
    </p:spTree>
    <p:extLst>
      <p:ext uri="{BB962C8B-B14F-4D97-AF65-F5344CB8AC3E}">
        <p14:creationId xmlns:p14="http://schemas.microsoft.com/office/powerpoint/2010/main" val="16398647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Perspectives</a:t>
            </a:r>
          </a:p>
        </p:txBody>
      </p:sp>
      <p:sp>
        <p:nvSpPr>
          <p:cNvPr id="3" name="Segnaposto contenuto 2"/>
          <p:cNvSpPr>
            <a:spLocks noGrp="1"/>
          </p:cNvSpPr>
          <p:nvPr>
            <p:ph idx="1"/>
          </p:nvPr>
        </p:nvSpPr>
        <p:spPr/>
        <p:txBody>
          <a:bodyPr>
            <a:normAutofit/>
          </a:bodyPr>
          <a:lstStyle/>
          <a:p>
            <a:r>
              <a:rPr lang="fr-CA" sz="2400" dirty="0"/>
              <a:t>Saisines du Conseil constitutionnel </a:t>
            </a:r>
          </a:p>
          <a:p>
            <a:pPr lvl="1"/>
            <a:r>
              <a:rPr lang="fr-CA" sz="2000" dirty="0"/>
              <a:t>1. de la part de l’opposition</a:t>
            </a:r>
          </a:p>
          <a:p>
            <a:pPr lvl="1"/>
            <a:r>
              <a:rPr lang="fr-CA" sz="2000" dirty="0"/>
              <a:t>2. de la première Ministre</a:t>
            </a:r>
          </a:p>
          <a:p>
            <a:endParaRPr lang="fr-CA" sz="2400" dirty="0"/>
          </a:p>
          <a:p>
            <a:r>
              <a:rPr lang="fr-CA" sz="2400" dirty="0"/>
              <a:t>Recours au RIP</a:t>
            </a:r>
          </a:p>
          <a:p>
            <a:r>
              <a:rPr lang="fr-CA" sz="2400" dirty="0"/>
              <a:t>Le Conseil constitutionnel doit examiner la recevabilité de la demande de référendum d'initiative partagée déposée lundi</a:t>
            </a:r>
          </a:p>
        </p:txBody>
      </p:sp>
    </p:spTree>
    <p:extLst>
      <p:ext uri="{BB962C8B-B14F-4D97-AF65-F5344CB8AC3E}">
        <p14:creationId xmlns:p14="http://schemas.microsoft.com/office/powerpoint/2010/main" val="414624114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Conseil constitutionnel </a:t>
            </a:r>
          </a:p>
        </p:txBody>
      </p:sp>
      <p:sp>
        <p:nvSpPr>
          <p:cNvPr id="3" name="Segnaposto contenuto 2"/>
          <p:cNvSpPr>
            <a:spLocks noGrp="1"/>
          </p:cNvSpPr>
          <p:nvPr>
            <p:ph idx="1"/>
          </p:nvPr>
        </p:nvSpPr>
        <p:spPr/>
        <p:txBody>
          <a:bodyPr>
            <a:normAutofit/>
          </a:bodyPr>
          <a:lstStyle/>
          <a:p>
            <a:pPr algn="just"/>
            <a:r>
              <a:rPr lang="fr-CA" sz="2400" dirty="0"/>
              <a:t>Le Conseil constitutionnel a été institué par la Constitution de la Ve République, en date du 4 octobre 1958. Régulateur du fonctionnement des pouvoirs publics et juridiction aux compétences variées, il a notamment la charge du contrôle de conformité de la loi à la Constitution.</a:t>
            </a:r>
          </a:p>
          <a:p>
            <a:pPr algn="just"/>
            <a:endParaRPr lang="fr-CA" sz="2400" dirty="0"/>
          </a:p>
          <a:p>
            <a:pPr algn="just"/>
            <a:endParaRPr lang="fr-CA" sz="2400" dirty="0"/>
          </a:p>
          <a:p>
            <a:pPr algn="just"/>
            <a:endParaRPr lang="fr-CA" sz="2400" dirty="0"/>
          </a:p>
          <a:p>
            <a:pPr algn="just"/>
            <a:r>
              <a:rPr lang="fr-CA" sz="2400" dirty="0">
                <a:hlinkClick r:id="rId2"/>
              </a:rPr>
              <a:t>https://www.conseil-constitutionnel.fr/le-conseil-constitutionnel/p</a:t>
            </a:r>
            <a:endParaRPr lang="fr-CA" sz="2400" dirty="0"/>
          </a:p>
          <a:p>
            <a:pPr algn="just"/>
            <a:r>
              <a:rPr lang="fr-CA" sz="2400" dirty="0"/>
              <a:t>pour toutes les diapos sur le Conseil</a:t>
            </a:r>
          </a:p>
        </p:txBody>
      </p:sp>
    </p:spTree>
    <p:extLst>
      <p:ext uri="{BB962C8B-B14F-4D97-AF65-F5344CB8AC3E}">
        <p14:creationId xmlns:p14="http://schemas.microsoft.com/office/powerpoint/2010/main" val="33841757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Conseil constitutionnel </a:t>
            </a:r>
          </a:p>
        </p:txBody>
      </p:sp>
      <p:sp>
        <p:nvSpPr>
          <p:cNvPr id="3" name="Segnaposto contenuto 2"/>
          <p:cNvSpPr>
            <a:spLocks noGrp="1"/>
          </p:cNvSpPr>
          <p:nvPr>
            <p:ph idx="1"/>
          </p:nvPr>
        </p:nvSpPr>
        <p:spPr/>
        <p:txBody>
          <a:bodyPr>
            <a:normAutofit/>
          </a:bodyPr>
          <a:lstStyle/>
          <a:p>
            <a:pPr algn="just"/>
            <a:r>
              <a:rPr lang="fr-CA" sz="2400" dirty="0"/>
              <a:t>Le Conseil constitutionnel est composé de neuf membres nommés pour neuf ans. Les membres sont désignés par le Président de la République et les présidents  des assemblées parlementaires (Assemblée nationale et Sénat). </a:t>
            </a:r>
          </a:p>
          <a:p>
            <a:pPr algn="just"/>
            <a:endParaRPr lang="fr-CA" sz="2400" dirty="0"/>
          </a:p>
          <a:p>
            <a:pPr algn="just"/>
            <a:r>
              <a:rPr lang="fr-CA" sz="2400" dirty="0"/>
              <a:t>Le Conseil se renouvelle par tiers tous les trois ans. Le Président de la République et les présidents des assemblées parlementaires nomment, chacun, un membre du Conseil tous les trois ans. Le mandat des conseillers n'est pas renouvelable.</a:t>
            </a:r>
          </a:p>
        </p:txBody>
      </p:sp>
    </p:spTree>
    <p:extLst>
      <p:ext uri="{BB962C8B-B14F-4D97-AF65-F5344CB8AC3E}">
        <p14:creationId xmlns:p14="http://schemas.microsoft.com/office/powerpoint/2010/main" val="383924123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Conseil constitutionnel </a:t>
            </a:r>
          </a:p>
        </p:txBody>
      </p:sp>
      <p:sp>
        <p:nvSpPr>
          <p:cNvPr id="3" name="Segnaposto contenuto 2"/>
          <p:cNvSpPr>
            <a:spLocks noGrp="1"/>
          </p:cNvSpPr>
          <p:nvPr>
            <p:ph idx="1"/>
          </p:nvPr>
        </p:nvSpPr>
        <p:spPr/>
        <p:txBody>
          <a:bodyPr>
            <a:normAutofit/>
          </a:bodyPr>
          <a:lstStyle/>
          <a:p>
            <a:pPr algn="just"/>
            <a:r>
              <a:rPr lang="fr-FR" sz="2400" dirty="0"/>
              <a:t>Les conseillers nommés prêtent serment devant le Président de la République.</a:t>
            </a:r>
          </a:p>
          <a:p>
            <a:pPr algn="just"/>
            <a:r>
              <a:rPr lang="fr-FR" sz="2400" dirty="0"/>
              <a:t>Les anciens Présidents de la République font partie, de droit, du Conseil constitutionnel.</a:t>
            </a:r>
          </a:p>
          <a:p>
            <a:pPr algn="just"/>
            <a:r>
              <a:rPr lang="fr-FR" sz="2400" dirty="0"/>
              <a:t>Nommé par le Président de la République, le Président du Conseil constitutionnel est choisi parmi ses membres.</a:t>
            </a:r>
          </a:p>
          <a:p>
            <a:pPr algn="just"/>
            <a:endParaRPr lang="fr-FR" sz="2400" dirty="0"/>
          </a:p>
          <a:p>
            <a:pPr algn="just"/>
            <a:endParaRPr lang="fr-FR" sz="2400" dirty="0"/>
          </a:p>
          <a:p>
            <a:pPr algn="just"/>
            <a:r>
              <a:rPr lang="fr-FR" sz="2400" dirty="0"/>
              <a:t>Il siège au Palais Royal</a:t>
            </a:r>
          </a:p>
          <a:p>
            <a:pPr algn="just"/>
            <a:r>
              <a:rPr lang="fr-FR" sz="2400" dirty="0"/>
              <a:t>Les (neuf) sages du Palais royal</a:t>
            </a:r>
          </a:p>
          <a:p>
            <a:endParaRPr lang="fr-CA" sz="2400" dirty="0"/>
          </a:p>
        </p:txBody>
      </p:sp>
    </p:spTree>
    <p:extLst>
      <p:ext uri="{BB962C8B-B14F-4D97-AF65-F5344CB8AC3E}">
        <p14:creationId xmlns:p14="http://schemas.microsoft.com/office/powerpoint/2010/main" val="34556260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Compétences juridictionnelles du Conseil constitutionnel </a:t>
            </a:r>
          </a:p>
        </p:txBody>
      </p:sp>
      <p:sp>
        <p:nvSpPr>
          <p:cNvPr id="3" name="Segnaposto contenuto 2"/>
          <p:cNvSpPr>
            <a:spLocks noGrp="1"/>
          </p:cNvSpPr>
          <p:nvPr>
            <p:ph idx="1"/>
          </p:nvPr>
        </p:nvSpPr>
        <p:spPr/>
        <p:txBody>
          <a:bodyPr>
            <a:normAutofit fontScale="92500"/>
          </a:bodyPr>
          <a:lstStyle/>
          <a:p>
            <a:r>
              <a:rPr lang="fr-CA" sz="2400" dirty="0"/>
              <a:t>Une compétence juridictionnelle s'étendant à deux catégories de contentieux</a:t>
            </a:r>
          </a:p>
          <a:p>
            <a:endParaRPr lang="fr-CA" sz="2400" dirty="0"/>
          </a:p>
          <a:p>
            <a:r>
              <a:rPr lang="fr-CA" sz="2400" b="1" dirty="0"/>
              <a:t>a) Un contentieux normatif</a:t>
            </a:r>
          </a:p>
          <a:p>
            <a:pPr algn="just"/>
            <a:r>
              <a:rPr lang="fr-CA" sz="2400" dirty="0"/>
              <a:t>Juge de la constitutionnalité des lois, le Conseil constitutionnel exerce soit un contrôle </a:t>
            </a:r>
            <a:r>
              <a:rPr lang="fr-CA" sz="2400" i="1" dirty="0"/>
              <a:t>a priori</a:t>
            </a:r>
            <a:r>
              <a:rPr lang="fr-CA" sz="2400" dirty="0"/>
              <a:t>, soit un contrôle </a:t>
            </a:r>
            <a:r>
              <a:rPr lang="fr-CA" sz="2400" i="1" dirty="0"/>
              <a:t>a posteriori.</a:t>
            </a:r>
            <a:r>
              <a:rPr lang="fr-CA" sz="2400" dirty="0"/>
              <a:t> </a:t>
            </a:r>
          </a:p>
          <a:p>
            <a:pPr algn="just"/>
            <a:r>
              <a:rPr lang="fr-CA" sz="2400" dirty="0"/>
              <a:t>[...] le Conseil peut être saisi d'une loi avant sa promulgation. Dans ces deux derniers cas de figure, le Conseil est saisi, selon des modalités variables selon l'acte contrôlé, soit par une autorité politique (Président de la République, </a:t>
            </a:r>
            <a:r>
              <a:rPr lang="fr-CA" sz="2400" b="1" dirty="0"/>
              <a:t>Premier ministre</a:t>
            </a:r>
            <a:r>
              <a:rPr lang="fr-CA" sz="2400" dirty="0"/>
              <a:t>, président de l'Assemblée nationale ou du Sénat), soit </a:t>
            </a:r>
            <a:r>
              <a:rPr lang="fr-CA" sz="2400" b="1" dirty="0"/>
              <a:t>par 60 députés </a:t>
            </a:r>
            <a:r>
              <a:rPr lang="fr-CA" sz="2400" dirty="0"/>
              <a:t>ou 60 sénateurs au moins.</a:t>
            </a:r>
          </a:p>
          <a:p>
            <a:endParaRPr lang="fr-CA" sz="2400" dirty="0"/>
          </a:p>
          <a:p>
            <a:endParaRPr lang="fr-CA" sz="2400" dirty="0"/>
          </a:p>
        </p:txBody>
      </p:sp>
    </p:spTree>
    <p:extLst>
      <p:ext uri="{BB962C8B-B14F-4D97-AF65-F5344CB8AC3E}">
        <p14:creationId xmlns:p14="http://schemas.microsoft.com/office/powerpoint/2010/main" val="403015964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Compétences juridictionnelles du Conseil constitutionnel </a:t>
            </a:r>
          </a:p>
        </p:txBody>
      </p:sp>
      <p:sp>
        <p:nvSpPr>
          <p:cNvPr id="3" name="Segnaposto contenuto 2"/>
          <p:cNvSpPr>
            <a:spLocks noGrp="1"/>
          </p:cNvSpPr>
          <p:nvPr>
            <p:ph idx="1"/>
          </p:nvPr>
        </p:nvSpPr>
        <p:spPr/>
        <p:txBody>
          <a:bodyPr>
            <a:normAutofit/>
          </a:bodyPr>
          <a:lstStyle/>
          <a:p>
            <a:r>
              <a:rPr lang="fr-CA" sz="2400" dirty="0"/>
              <a:t>Une compétence juridictionnelle s'étendant à deux catégories de contentieux</a:t>
            </a:r>
          </a:p>
          <a:p>
            <a:endParaRPr lang="fr-CA" sz="2400" dirty="0"/>
          </a:p>
          <a:p>
            <a:r>
              <a:rPr lang="fr-CA" sz="2400" b="1" dirty="0"/>
              <a:t>b) Un contentieux électoral et référendaire</a:t>
            </a:r>
          </a:p>
          <a:p>
            <a:r>
              <a:rPr lang="fr-CA" sz="2400" dirty="0"/>
              <a:t>Le Conseil constitutionnel veille à la régularité de l'élection du Président de la République et </a:t>
            </a:r>
            <a:r>
              <a:rPr lang="fr-CA" sz="2400" b="1" dirty="0"/>
              <a:t>des opérations de référendum</a:t>
            </a:r>
            <a:r>
              <a:rPr lang="fr-CA" sz="2400" dirty="0"/>
              <a:t>, dont il proclame les résultats. </a:t>
            </a:r>
          </a:p>
          <a:p>
            <a:endParaRPr lang="fr-CA" sz="2400" b="1" dirty="0"/>
          </a:p>
          <a:p>
            <a:endParaRPr lang="fr-CA" sz="2400" b="1" dirty="0"/>
          </a:p>
          <a:p>
            <a:r>
              <a:rPr lang="fr-CA" sz="2400" b="1" dirty="0"/>
              <a:t>2 - Une compétence consultative</a:t>
            </a:r>
          </a:p>
          <a:p>
            <a:endParaRPr lang="fr-CA" sz="2400" b="1" dirty="0"/>
          </a:p>
          <a:p>
            <a:endParaRPr lang="fr-CA" sz="2400" dirty="0"/>
          </a:p>
          <a:p>
            <a:endParaRPr lang="fr-CA" sz="2400" dirty="0"/>
          </a:p>
        </p:txBody>
      </p:sp>
    </p:spTree>
    <p:extLst>
      <p:ext uri="{BB962C8B-B14F-4D97-AF65-F5344CB8AC3E}">
        <p14:creationId xmlns:p14="http://schemas.microsoft.com/office/powerpoint/2010/main" val="34033613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A l’Assemblée Nationale</a:t>
            </a:r>
            <a:br>
              <a:rPr lang="fr-CA" sz="2800" dirty="0"/>
            </a:br>
            <a:r>
              <a:rPr lang="fr-CA" sz="2800" dirty="0"/>
              <a:t>le 20 mars 2023</a:t>
            </a:r>
          </a:p>
        </p:txBody>
      </p:sp>
      <p:pic>
        <p:nvPicPr>
          <p:cNvPr id="4" name="Segnaposto contenuto 3" descr="39166c8_2383bfb2dbd14c82b273ba9566b25ac3-0-422a12d58c1a426e84c2531b9a0ea167.jpg"/>
          <p:cNvPicPr>
            <a:picLocks noGrp="1" noChangeAspect="1"/>
          </p:cNvPicPr>
          <p:nvPr>
            <p:ph idx="1"/>
          </p:nvPr>
        </p:nvPicPr>
        <p:blipFill>
          <a:blip r:embed="rId2">
            <a:extLst>
              <a:ext uri="{28A0092B-C50C-407E-A947-70E740481C1C}">
                <a14:useLocalDpi xmlns:a14="http://schemas.microsoft.com/office/drawing/2010/main" val="0"/>
              </a:ext>
            </a:extLst>
          </a:blip>
          <a:srcRect l="-10663" r="-10663"/>
          <a:stretch>
            <a:fillRect/>
          </a:stretch>
        </p:blipFill>
        <p:spPr/>
      </p:pic>
    </p:spTree>
    <p:extLst>
      <p:ext uri="{BB962C8B-B14F-4D97-AF65-F5344CB8AC3E}">
        <p14:creationId xmlns:p14="http://schemas.microsoft.com/office/powerpoint/2010/main" val="12891258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Recours au RIP déposé</a:t>
            </a:r>
          </a:p>
        </p:txBody>
      </p:sp>
      <p:sp>
        <p:nvSpPr>
          <p:cNvPr id="3" name="Segnaposto contenuto 2"/>
          <p:cNvSpPr>
            <a:spLocks noGrp="1"/>
          </p:cNvSpPr>
          <p:nvPr>
            <p:ph idx="1"/>
          </p:nvPr>
        </p:nvSpPr>
        <p:spPr/>
        <p:txBody>
          <a:bodyPr>
            <a:normAutofit/>
          </a:bodyPr>
          <a:lstStyle/>
          <a:p>
            <a:pPr algn="just"/>
            <a:r>
              <a:rPr lang="fr-CA" sz="2400" dirty="0"/>
              <a:t>Une proposition de loi signée par 252 élus a été déposée vendredi, afin d’organiser un référendum d’initiative partagée (RIP) visant à </a:t>
            </a:r>
            <a:r>
              <a:rPr lang="fr-CA" sz="2400" b="1" dirty="0"/>
              <a:t>empêcher de fixer l’âge légal de départ au-delà de 62 ans. </a:t>
            </a:r>
            <a:r>
              <a:rPr lang="fr-CA" sz="2400" dirty="0"/>
              <a:t>Cet outil prévu par la Constitution donne la possibilité de soumettre – au </a:t>
            </a:r>
            <a:r>
              <a:rPr lang="fr-CA" sz="2400" b="1" dirty="0"/>
              <a:t>bout d’un long parcours </a:t>
            </a:r>
            <a:r>
              <a:rPr lang="fr-CA" sz="2400" dirty="0"/>
              <a:t>– une </a:t>
            </a:r>
            <a:r>
              <a:rPr lang="fr-CA" sz="2400" b="1" dirty="0"/>
              <a:t>proposition de loi </a:t>
            </a:r>
            <a:r>
              <a:rPr lang="fr-CA" sz="2400" dirty="0"/>
              <a:t>au référendum.</a:t>
            </a:r>
          </a:p>
          <a:p>
            <a:endParaRPr lang="fr-CA" sz="2400" dirty="0"/>
          </a:p>
        </p:txBody>
      </p:sp>
    </p:spTree>
    <p:extLst>
      <p:ext uri="{BB962C8B-B14F-4D97-AF65-F5344CB8AC3E}">
        <p14:creationId xmlns:p14="http://schemas.microsoft.com/office/powerpoint/2010/main" val="230152284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CA" sz="2800" dirty="0"/>
              <a:t>Art. 11 de la Constitution 1958 (23 juillet 2008) Référendum (d'initiative partagée) Rappel</a:t>
            </a:r>
            <a:endParaRPr lang="fr-FR" sz="2800" dirty="0"/>
          </a:p>
        </p:txBody>
      </p:sp>
      <p:sp>
        <p:nvSpPr>
          <p:cNvPr id="3" name="Content Placeholder 2"/>
          <p:cNvSpPr>
            <a:spLocks noGrp="1"/>
          </p:cNvSpPr>
          <p:nvPr>
            <p:ph idx="1"/>
          </p:nvPr>
        </p:nvSpPr>
        <p:spPr/>
        <p:txBody>
          <a:bodyPr>
            <a:normAutofit lnSpcReduction="10000"/>
          </a:bodyPr>
          <a:lstStyle/>
          <a:p>
            <a:pPr algn="just"/>
            <a:r>
              <a:rPr lang="fr-FR" sz="2400" dirty="0"/>
              <a:t>Le Président de la République, sur proposition du Gouvernement pendant la durée des sessions ou sur proposition conjointe des deux assemblées, publiées au Journal officiel, peut soumettre au référendum tout projet de loi portant sur l'organisation des pouvoirs publics, sur des réformes relatives à la politique économique, sociale ou environnementale de la nation et aux services publics qui y concourent, ou tendant à autoriser la ratification d'un traité qui, sans être contraire à la Constitution, aurait des incidences sur le fonctionnement des institutions.</a:t>
            </a:r>
          </a:p>
          <a:p>
            <a:pPr algn="just"/>
            <a:r>
              <a:rPr lang="fr-FR" sz="2400" dirty="0"/>
              <a:t>Lorsque le référendum est organisé sur proposition du Gouvernement, celui-ci fait, devant chaque assemblée, une déclaration qui est suivie d'un débat.</a:t>
            </a:r>
          </a:p>
          <a:p>
            <a:endParaRPr lang="fr-FR" sz="2400" dirty="0"/>
          </a:p>
        </p:txBody>
      </p:sp>
    </p:spTree>
    <p:extLst>
      <p:ext uri="{BB962C8B-B14F-4D97-AF65-F5344CB8AC3E}">
        <p14:creationId xmlns:p14="http://schemas.microsoft.com/office/powerpoint/2010/main" val="50966070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Art. 11 de la Constitution 1958</a:t>
            </a:r>
            <a:br>
              <a:rPr lang="fr-CA" sz="2800" dirty="0"/>
            </a:br>
            <a:r>
              <a:rPr lang="fr-CA" sz="2800" dirty="0"/>
              <a:t>Référendum (d'initiative partagée) Rappel</a:t>
            </a:r>
          </a:p>
        </p:txBody>
      </p:sp>
      <p:sp>
        <p:nvSpPr>
          <p:cNvPr id="3" name="Segnaposto contenuto 2"/>
          <p:cNvSpPr>
            <a:spLocks noGrp="1"/>
          </p:cNvSpPr>
          <p:nvPr>
            <p:ph idx="1"/>
          </p:nvPr>
        </p:nvSpPr>
        <p:spPr/>
        <p:txBody>
          <a:bodyPr>
            <a:normAutofit/>
          </a:bodyPr>
          <a:lstStyle/>
          <a:p>
            <a:pPr algn="just"/>
            <a:r>
              <a:rPr lang="fr-CA" sz="2400" dirty="0"/>
              <a:t>Un référendum portant sur un objet mentionné au premier alinéa peut être organisé à </a:t>
            </a:r>
            <a:r>
              <a:rPr lang="fr-CA" sz="2400" b="1" dirty="0"/>
              <a:t>l'initiative d'un cinquième des membres du Parlement</a:t>
            </a:r>
            <a:r>
              <a:rPr lang="fr-CA" sz="2400" dirty="0"/>
              <a:t>, </a:t>
            </a:r>
            <a:r>
              <a:rPr lang="fr-CA" sz="2400" b="1" dirty="0"/>
              <a:t>soutenue par un dixième des électeurs inscrits sur les listes électorales. </a:t>
            </a:r>
            <a:r>
              <a:rPr lang="fr-CA" sz="2400" dirty="0"/>
              <a:t>Cette initiative </a:t>
            </a:r>
            <a:r>
              <a:rPr lang="fr-CA" sz="2400" b="1" dirty="0"/>
              <a:t>prend la forme d'une proposition de loi </a:t>
            </a:r>
            <a:r>
              <a:rPr lang="fr-CA" sz="2400" dirty="0"/>
              <a:t>et ne peut avoir pour objet </a:t>
            </a:r>
            <a:r>
              <a:rPr lang="fr-CA" sz="2400" b="1" dirty="0"/>
              <a:t>l'abrogation d'une disposition </a:t>
            </a:r>
            <a:r>
              <a:rPr lang="fr-CA" sz="2400" dirty="0"/>
              <a:t>législative promulguée depuis moins d'un an.</a:t>
            </a:r>
          </a:p>
          <a:p>
            <a:pPr algn="just"/>
            <a:r>
              <a:rPr lang="fr-CA" sz="2400" dirty="0"/>
              <a:t>Les conditions de sa présentation et celles dans lesquelles le Conseil constitutionnel contrôle le respect des dispositions de l'alinéa précédent sont déterminées par une loi organique.</a:t>
            </a:r>
          </a:p>
          <a:p>
            <a:r>
              <a:rPr lang="fr-CA" sz="2400" dirty="0"/>
              <a:t>[…]</a:t>
            </a:r>
          </a:p>
          <a:p>
            <a:endParaRPr lang="fr-CA" sz="2400" dirty="0"/>
          </a:p>
        </p:txBody>
      </p:sp>
    </p:spTree>
    <p:extLst>
      <p:ext uri="{BB962C8B-B14F-4D97-AF65-F5344CB8AC3E}">
        <p14:creationId xmlns:p14="http://schemas.microsoft.com/office/powerpoint/2010/main" val="3412522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b="1" dirty="0"/>
              <a:t>Le Congrès du Parlement </a:t>
            </a:r>
            <a:endParaRPr lang="fr-CA" sz="2800" dirty="0"/>
          </a:p>
        </p:txBody>
      </p:sp>
      <p:sp>
        <p:nvSpPr>
          <p:cNvPr id="3" name="Segnaposto contenuto 2"/>
          <p:cNvSpPr>
            <a:spLocks noGrp="1"/>
          </p:cNvSpPr>
          <p:nvPr>
            <p:ph idx="1"/>
          </p:nvPr>
        </p:nvSpPr>
        <p:spPr/>
        <p:txBody>
          <a:bodyPr>
            <a:normAutofit fontScale="85000" lnSpcReduction="10000"/>
          </a:bodyPr>
          <a:lstStyle/>
          <a:p>
            <a:pPr algn="just"/>
            <a:r>
              <a:rPr lang="fr-FR" sz="2400" b="1" dirty="0"/>
              <a:t>Le Congrès du Parlement est la réunion des deux chambres du Parlement, à savoir l'Assemblée nationale et le Sénat</a:t>
            </a:r>
            <a:r>
              <a:rPr lang="fr-FR" sz="2400" dirty="0"/>
              <a:t>. La Constitution prévoit trois cas de réunion du Congrès : - depuis 1958, le Congrès peut être réuni en vue d'une révision de la Constitution.</a:t>
            </a:r>
          </a:p>
          <a:p>
            <a:pPr algn="just"/>
            <a:r>
              <a:rPr lang="fr-FR" sz="2400" dirty="0"/>
              <a:t>depuis la révision constitutionnelle du 23 juillet 2008, le Congrès peut être réuni pour entendre une déclaration du Président de la République, </a:t>
            </a:r>
            <a:r>
              <a:rPr lang="fr-FR" sz="2400" b="1" dirty="0"/>
              <a:t>en application de l'article 18 de la Constitution. </a:t>
            </a:r>
            <a:r>
              <a:rPr lang="fr-FR" sz="2400" dirty="0"/>
              <a:t>Sa déclaration peut être suivi d'un débat, </a:t>
            </a:r>
            <a:r>
              <a:rPr lang="fr-FR" sz="2400" b="1" dirty="0"/>
              <a:t>hors de sa présence</a:t>
            </a:r>
            <a:r>
              <a:rPr lang="fr-FR" sz="2400" dirty="0"/>
              <a:t>, qui ne peut donner lieu à un vote ;</a:t>
            </a:r>
          </a:p>
          <a:p>
            <a:pPr algn="just"/>
            <a:r>
              <a:rPr lang="fr-FR" sz="2400" dirty="0"/>
              <a:t>- enfin, depuis la révision constitutionnelle du 23 juillet 2008, le Congrès peut également être réuni pour autoriser l'adhésion d'un État à l'Union européenne en application de l'article 88-5 de la Constitution. Si l'autorisation de l'adhésion d'un État à l'Union européenne doit, par principe, être approuvée par référendum, le Parlement peut décider, en votant une motion adoptée en termes identiques par les deux assemblées à la majorité des trois cinquièmes, que ce projet soit soumis au Congrès.</a:t>
            </a:r>
          </a:p>
          <a:p>
            <a:pPr algn="just"/>
            <a:endParaRPr lang="fr-CA" sz="2400" dirty="0"/>
          </a:p>
        </p:txBody>
      </p:sp>
    </p:spTree>
    <p:extLst>
      <p:ext uri="{BB962C8B-B14F-4D97-AF65-F5344CB8AC3E}">
        <p14:creationId xmlns:p14="http://schemas.microsoft.com/office/powerpoint/2010/main" val="8400862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Référendum d'initiative partagée </a:t>
            </a:r>
            <a:endParaRPr lang="fr-CA" sz="2800" dirty="0"/>
          </a:p>
        </p:txBody>
      </p:sp>
      <p:sp>
        <p:nvSpPr>
          <p:cNvPr id="3" name="Segnaposto contenuto 2"/>
          <p:cNvSpPr>
            <a:spLocks noGrp="1"/>
          </p:cNvSpPr>
          <p:nvPr>
            <p:ph idx="1"/>
          </p:nvPr>
        </p:nvSpPr>
        <p:spPr/>
        <p:txBody>
          <a:bodyPr>
            <a:normAutofit/>
          </a:bodyPr>
          <a:lstStyle/>
          <a:p>
            <a:pPr algn="just"/>
            <a:r>
              <a:rPr lang="fr-FR" sz="2400" dirty="0"/>
              <a:t>Si les Sages [du Conseil Constitutionnel] valident la proposition de loi, le plus dur restera à faire pour les parlementaires : réunir les signatures d'un dixième du corps électoral - soit 4,87 millions de personnes. </a:t>
            </a:r>
            <a:r>
              <a:rPr lang="fr-FR" sz="2400" b="1" dirty="0"/>
              <a:t>Du jamais-vu jusqu'ici.</a:t>
            </a:r>
            <a:r>
              <a:rPr lang="fr-FR" sz="2400" dirty="0"/>
              <a:t> Le président de la République serait alors dans l'obligation de déclencher un référendum…</a:t>
            </a:r>
          </a:p>
        </p:txBody>
      </p:sp>
    </p:spTree>
    <p:extLst>
      <p:ext uri="{BB962C8B-B14F-4D97-AF65-F5344CB8AC3E}">
        <p14:creationId xmlns:p14="http://schemas.microsoft.com/office/powerpoint/2010/main" val="23246007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just"/>
            <a:endParaRPr lang="fr-CA" dirty="0"/>
          </a:p>
        </p:txBody>
      </p:sp>
      <p:sp>
        <p:nvSpPr>
          <p:cNvPr id="3" name="Segnaposto contenuto 2"/>
          <p:cNvSpPr>
            <a:spLocks noGrp="1"/>
          </p:cNvSpPr>
          <p:nvPr>
            <p:ph idx="1"/>
          </p:nvPr>
        </p:nvSpPr>
        <p:spPr/>
        <p:txBody>
          <a:bodyPr>
            <a:normAutofit/>
          </a:bodyPr>
          <a:lstStyle/>
          <a:p>
            <a:pPr algn="just"/>
            <a:r>
              <a:rPr lang="fr-CA" sz="2400" dirty="0"/>
              <a:t>Réforme des retraites, en direct : Emmanuel </a:t>
            </a:r>
            <a:r>
              <a:rPr lang="fr-CA" sz="2400" dirty="0" err="1"/>
              <a:t>Macron</a:t>
            </a:r>
            <a:r>
              <a:rPr lang="fr-CA" sz="2400" dirty="0"/>
              <a:t> s’exprimera mercredi midi ; la CGT promet des coupures électriques « ciblées »</a:t>
            </a:r>
          </a:p>
          <a:p>
            <a:r>
              <a:rPr lang="fr-CA" sz="2400" dirty="0"/>
              <a:t>Le chef de l’</a:t>
            </a:r>
            <a:r>
              <a:rPr lang="fr-CA" sz="2400" dirty="0" err="1"/>
              <a:t>Etat</a:t>
            </a:r>
            <a:r>
              <a:rPr lang="fr-CA" sz="2400" dirty="0"/>
              <a:t> recevra mardi soir les députés et sénateurs de la majorité, après s’être entretenu dans la matinée avec sa première ministre. Il sera mercredi à 13 heures sur TF1 et France 2.</a:t>
            </a:r>
          </a:p>
          <a:p>
            <a:endParaRPr lang="fr-CA" sz="2400" dirty="0"/>
          </a:p>
        </p:txBody>
      </p:sp>
    </p:spTree>
    <p:extLst>
      <p:ext uri="{BB962C8B-B14F-4D97-AF65-F5344CB8AC3E}">
        <p14:creationId xmlns:p14="http://schemas.microsoft.com/office/powerpoint/2010/main" val="83771032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Légitimités</a:t>
            </a:r>
          </a:p>
        </p:txBody>
      </p:sp>
      <p:sp>
        <p:nvSpPr>
          <p:cNvPr id="3" name="Segnaposto contenuto 2"/>
          <p:cNvSpPr>
            <a:spLocks noGrp="1"/>
          </p:cNvSpPr>
          <p:nvPr>
            <p:ph idx="1"/>
          </p:nvPr>
        </p:nvSpPr>
        <p:spPr/>
        <p:txBody>
          <a:bodyPr>
            <a:normAutofit/>
          </a:bodyPr>
          <a:lstStyle/>
          <a:p>
            <a:r>
              <a:rPr lang="fr-CA" sz="2400" b="1" dirty="0"/>
              <a:t>Légitimité</a:t>
            </a:r>
            <a:r>
              <a:rPr lang="fr-CA" sz="2400" dirty="0"/>
              <a:t> du Président de la République</a:t>
            </a:r>
          </a:p>
          <a:p>
            <a:endParaRPr lang="fr-CA" sz="2400" dirty="0"/>
          </a:p>
          <a:p>
            <a:r>
              <a:rPr lang="fr-CA" sz="2400" dirty="0"/>
              <a:t>Légitimité législative</a:t>
            </a:r>
          </a:p>
          <a:p>
            <a:endParaRPr lang="fr-CA" sz="2400" dirty="0"/>
          </a:p>
          <a:p>
            <a:r>
              <a:rPr lang="fr-CA" sz="2400" dirty="0"/>
              <a:t>Légitimité de la rue (spécifique de la France; les acquis sociaux etc. obtenus par la rue...)</a:t>
            </a:r>
          </a:p>
          <a:p>
            <a:endParaRPr lang="fr-CA" sz="2400" dirty="0"/>
          </a:p>
          <a:p>
            <a:r>
              <a:rPr lang="fr-CA" sz="2400" dirty="0"/>
              <a:t>en conflit</a:t>
            </a:r>
          </a:p>
          <a:p>
            <a:endParaRPr lang="fr-CA" sz="2400" dirty="0"/>
          </a:p>
          <a:p>
            <a:r>
              <a:rPr lang="fr-CA" sz="2400" dirty="0"/>
              <a:t>écouté à France Inter 21 </a:t>
            </a:r>
            <a:r>
              <a:rPr lang="fr-CA" sz="2400"/>
              <a:t>mars 8.30</a:t>
            </a:r>
            <a:endParaRPr lang="fr-CA" sz="2400" dirty="0"/>
          </a:p>
        </p:txBody>
      </p:sp>
    </p:spTree>
    <p:extLst>
      <p:ext uri="{BB962C8B-B14F-4D97-AF65-F5344CB8AC3E}">
        <p14:creationId xmlns:p14="http://schemas.microsoft.com/office/powerpoint/2010/main" val="389187949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 hebdomadaire</a:t>
            </a:r>
            <a:br>
              <a:rPr lang="fr-CA" sz="2800" dirty="0"/>
            </a:br>
            <a:r>
              <a:rPr lang="fr-CA" sz="2800" dirty="0"/>
              <a:t>18 avril</a:t>
            </a:r>
          </a:p>
        </p:txBody>
      </p:sp>
      <p:sp>
        <p:nvSpPr>
          <p:cNvPr id="3" name="Segnaposto contenuto 2"/>
          <p:cNvSpPr>
            <a:spLocks noGrp="1"/>
          </p:cNvSpPr>
          <p:nvPr>
            <p:ph idx="1"/>
          </p:nvPr>
        </p:nvSpPr>
        <p:spPr/>
        <p:txBody>
          <a:bodyPr>
            <a:normAutofit/>
          </a:bodyPr>
          <a:lstStyle/>
          <a:p>
            <a:r>
              <a:rPr lang="fr-CA" sz="2400" b="1" dirty="0"/>
              <a:t>Réforme des retraites :</a:t>
            </a:r>
          </a:p>
          <a:p>
            <a:endParaRPr lang="fr-CA" sz="2400" b="1" dirty="0"/>
          </a:p>
          <a:p>
            <a:r>
              <a:rPr lang="fr-CA" sz="2400" b="1" dirty="0"/>
              <a:t>Décision du  Conseil Constitutionnel : 14 avril</a:t>
            </a:r>
          </a:p>
          <a:p>
            <a:r>
              <a:rPr lang="fr-CA" sz="2400" dirty="0"/>
              <a:t>« Décision juridique à portée politique »</a:t>
            </a:r>
          </a:p>
          <a:p>
            <a:endParaRPr lang="fr-CA" sz="2400" b="1" dirty="0"/>
          </a:p>
          <a:p>
            <a:endParaRPr lang="fr-CA" sz="2400" b="1" dirty="0"/>
          </a:p>
          <a:p>
            <a:r>
              <a:rPr lang="fr-CA" sz="2400" b="1" dirty="0"/>
              <a:t>Promulgation de la loi : 15 avril</a:t>
            </a:r>
          </a:p>
          <a:p>
            <a:endParaRPr lang="fr-CA" sz="2400" b="1" dirty="0"/>
          </a:p>
          <a:p>
            <a:r>
              <a:rPr lang="fr-CA" sz="2400" dirty="0"/>
              <a:t>La loi promulguée ce samedi 15 avril par Emmanuel </a:t>
            </a:r>
            <a:r>
              <a:rPr lang="fr-CA" sz="2400" dirty="0" err="1"/>
              <a:t>Macron</a:t>
            </a:r>
            <a:r>
              <a:rPr lang="fr-CA" sz="2400" dirty="0"/>
              <a:t> doit entrer en vigueur le 1er septembre 2023. </a:t>
            </a:r>
            <a:endParaRPr lang="fr-CA" sz="2400" b="1" dirty="0"/>
          </a:p>
        </p:txBody>
      </p:sp>
    </p:spTree>
    <p:extLst>
      <p:ext uri="{BB962C8B-B14F-4D97-AF65-F5344CB8AC3E}">
        <p14:creationId xmlns:p14="http://schemas.microsoft.com/office/powerpoint/2010/main" val="50380520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 hebdomadaire</a:t>
            </a:r>
            <a:br>
              <a:rPr lang="fr-CA" sz="2800" dirty="0"/>
            </a:br>
            <a:r>
              <a:rPr lang="fr-CA" sz="2800" dirty="0"/>
              <a:t>17 avril</a:t>
            </a:r>
          </a:p>
        </p:txBody>
      </p:sp>
      <p:sp>
        <p:nvSpPr>
          <p:cNvPr id="3" name="Segnaposto contenuto 2"/>
          <p:cNvSpPr>
            <a:spLocks noGrp="1"/>
          </p:cNvSpPr>
          <p:nvPr>
            <p:ph idx="1"/>
          </p:nvPr>
        </p:nvSpPr>
        <p:spPr/>
        <p:txBody>
          <a:bodyPr>
            <a:normAutofit lnSpcReduction="10000"/>
          </a:bodyPr>
          <a:lstStyle/>
          <a:p>
            <a:r>
              <a:rPr lang="fr-CA" sz="2400" b="1" dirty="0"/>
              <a:t>"Le 14 avril est morte la Vème République</a:t>
            </a:r>
            <a:r>
              <a:rPr lang="fr-CA" sz="2400" dirty="0"/>
              <a:t>"</a:t>
            </a:r>
          </a:p>
          <a:p>
            <a:pPr algn="just"/>
            <a:r>
              <a:rPr lang="fr-CA" sz="2400" dirty="0"/>
              <a:t>Clémentine </a:t>
            </a:r>
            <a:r>
              <a:rPr lang="fr-CA" sz="2400" dirty="0" err="1"/>
              <a:t>Autain</a:t>
            </a:r>
            <a:r>
              <a:rPr lang="fr-CA" sz="2400" dirty="0"/>
              <a:t> [députée LFI, La France insoumise] a jugé "irresponsable" la décision du Conseil constitutionnel, survenue deux jours plus tôt. "Le Conseil Constitutionnel a pris une décision irresponsable en validant un texte rejeté par l'écrasante majorité des Français, par les syndicats, qui n'a pas été voté à l'Assemblée. Cela veut dire qu'un homme seul peut décider au mépris du peuple et de la majorité." Avant de poursuivre : "Le 14 avril est morte la Vᵉ République. Si les prétendus 'sages' nous disent que c'est légal de pouvoir imposer une loi contre l'avis du peuple, alors il y a un problème institutionnel. »</a:t>
            </a:r>
          </a:p>
          <a:p>
            <a:pPr algn="just"/>
            <a:r>
              <a:rPr lang="fr-CA" sz="2400" dirty="0"/>
              <a:t>France inter 16 avril</a:t>
            </a:r>
          </a:p>
          <a:p>
            <a:endParaRPr lang="fr-CA" sz="2400" dirty="0"/>
          </a:p>
        </p:txBody>
      </p:sp>
    </p:spTree>
    <p:extLst>
      <p:ext uri="{BB962C8B-B14F-4D97-AF65-F5344CB8AC3E}">
        <p14:creationId xmlns:p14="http://schemas.microsoft.com/office/powerpoint/2010/main" val="83759378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Réforme des retraites et Constitution Titre V</a:t>
            </a:r>
            <a:br>
              <a:rPr lang="fr-CA" sz="2800" dirty="0"/>
            </a:br>
            <a:r>
              <a:rPr lang="fr-CA" sz="2800" dirty="0"/>
              <a:t>Des rapports entre le parlement et le gouvernement (déjà vu)</a:t>
            </a:r>
            <a:br>
              <a:rPr lang="fr-CA" sz="2800" dirty="0"/>
            </a:br>
            <a:r>
              <a:rPr lang="fr-CA" sz="2800" dirty="0"/>
              <a:t>aujourd’hui</a:t>
            </a:r>
            <a:br>
              <a:rPr lang="fr-CA" sz="2800" dirty="0"/>
            </a:br>
            <a:r>
              <a:rPr lang="fr-CA" sz="2800" dirty="0"/>
              <a:t>+</a:t>
            </a:r>
          </a:p>
        </p:txBody>
      </p:sp>
      <p:sp>
        <p:nvSpPr>
          <p:cNvPr id="3" name="Segnaposto contenuto 2"/>
          <p:cNvSpPr>
            <a:spLocks noGrp="1"/>
          </p:cNvSpPr>
          <p:nvPr>
            <p:ph idx="1"/>
          </p:nvPr>
        </p:nvSpPr>
        <p:spPr/>
        <p:txBody>
          <a:bodyPr>
            <a:noAutofit/>
          </a:bodyPr>
          <a:lstStyle/>
          <a:p>
            <a:pPr algn="just"/>
            <a:r>
              <a:rPr lang="fr-CA" sz="2000" dirty="0"/>
              <a:t>Les articles utilisés de la Constitution</a:t>
            </a:r>
          </a:p>
          <a:p>
            <a:pPr algn="just"/>
            <a:r>
              <a:rPr lang="fr-CA" sz="2000" dirty="0"/>
              <a:t>47. 1 Assemblée (détermine les temps du débat : 20 jours pour l’Assemblée nationale ; 15 jours pour le Sénat)</a:t>
            </a:r>
          </a:p>
          <a:p>
            <a:pPr algn="just"/>
            <a:r>
              <a:rPr lang="fr-CA" sz="2000" dirty="0"/>
              <a:t>44. 3 Sénat (se prononcer par un vote unique sur le projet de réforme des retraites, en invoquant l'article 44.3 de la Constitution. Cet article permet au gouvernement de conserver uniquement les amendements qu'il souhaite pour le vote final.</a:t>
            </a:r>
          </a:p>
          <a:p>
            <a:pPr algn="just"/>
            <a:r>
              <a:rPr lang="fr-CA" sz="2000" dirty="0"/>
              <a:t>45. Commission mixte paritaire</a:t>
            </a:r>
          </a:p>
          <a:p>
            <a:pPr algn="just"/>
            <a:r>
              <a:rPr lang="fr-CA" sz="2000" dirty="0"/>
              <a:t>49: 49.3 jeudi 16 mars et 49.2 motion de censure déposée le 17</a:t>
            </a:r>
          </a:p>
          <a:p>
            <a:pPr algn="just"/>
            <a:r>
              <a:rPr lang="fr-CA" sz="2000" dirty="0"/>
              <a:t>Conseil Constitutionnel </a:t>
            </a:r>
          </a:p>
          <a:p>
            <a:pPr algn="just"/>
            <a:r>
              <a:rPr lang="fr-CA" sz="2000" dirty="0"/>
              <a:t>RIP </a:t>
            </a:r>
          </a:p>
          <a:p>
            <a:pPr algn="just"/>
            <a:r>
              <a:rPr lang="it-IT" sz="2000" dirty="0"/>
              <a:t>l’art.10</a:t>
            </a:r>
          </a:p>
          <a:p>
            <a:pPr algn="just"/>
            <a:r>
              <a:rPr lang="fr-CA" sz="2000" b="1" dirty="0"/>
              <a:t>Décision du  Conseil Constitutionnel : 14 avril</a:t>
            </a:r>
          </a:p>
          <a:p>
            <a:pPr algn="just"/>
            <a:r>
              <a:rPr lang="fr-CA" sz="2000" b="1" dirty="0"/>
              <a:t>Promulgation de la loi</a:t>
            </a:r>
          </a:p>
          <a:p>
            <a:pPr algn="just"/>
            <a:endParaRPr lang="fr-CA" sz="2000" b="1" dirty="0"/>
          </a:p>
          <a:p>
            <a:pPr algn="just"/>
            <a:endParaRPr lang="fr-CA" sz="2400" dirty="0"/>
          </a:p>
          <a:p>
            <a:endParaRPr lang="fr-CA" sz="2400" dirty="0"/>
          </a:p>
        </p:txBody>
      </p:sp>
    </p:spTree>
    <p:extLst>
      <p:ext uri="{BB962C8B-B14F-4D97-AF65-F5344CB8AC3E}">
        <p14:creationId xmlns:p14="http://schemas.microsoft.com/office/powerpoint/2010/main" val="12218276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Conseil constitutionnel</a:t>
            </a:r>
            <a:br>
              <a:rPr lang="fr-CA" sz="2800" dirty="0"/>
            </a:br>
            <a:r>
              <a:rPr lang="fr-CA" sz="2800" dirty="0"/>
              <a:t> du 14 avril </a:t>
            </a:r>
            <a:br>
              <a:rPr lang="fr-CA" sz="2800" dirty="0"/>
            </a:br>
            <a:r>
              <a:rPr lang="fr-CA" sz="2800" dirty="0" err="1"/>
              <a:t>Ecouter</a:t>
            </a:r>
            <a:r>
              <a:rPr lang="fr-CA" sz="2800" dirty="0"/>
              <a:t> </a:t>
            </a:r>
            <a:r>
              <a:rPr lang="fr-CA" sz="2800" dirty="0" err="1"/>
              <a:t>Instagram</a:t>
            </a:r>
            <a:r>
              <a:rPr lang="fr-CA" sz="2800" dirty="0"/>
              <a:t> sur </a:t>
            </a:r>
            <a:r>
              <a:rPr lang="fr-CA" sz="2800" i="1" dirty="0"/>
              <a:t>Le Monde</a:t>
            </a:r>
          </a:p>
        </p:txBody>
      </p:sp>
      <p:sp>
        <p:nvSpPr>
          <p:cNvPr id="3" name="Segnaposto contenuto 2"/>
          <p:cNvSpPr>
            <a:spLocks noGrp="1"/>
          </p:cNvSpPr>
          <p:nvPr>
            <p:ph idx="1"/>
          </p:nvPr>
        </p:nvSpPr>
        <p:spPr/>
        <p:txBody>
          <a:bodyPr>
            <a:normAutofit fontScale="92500" lnSpcReduction="10000"/>
          </a:bodyPr>
          <a:lstStyle/>
          <a:p>
            <a:r>
              <a:rPr lang="fr-CA" sz="2400" dirty="0"/>
              <a:t>Saisines du Conseil constitutionnel </a:t>
            </a:r>
          </a:p>
          <a:p>
            <a:pPr lvl="1"/>
            <a:r>
              <a:rPr lang="fr-CA" sz="2000" dirty="0"/>
              <a:t>1. de la part de l’opposition</a:t>
            </a:r>
          </a:p>
          <a:p>
            <a:pPr lvl="1"/>
            <a:r>
              <a:rPr lang="fr-CA" sz="2000" dirty="0"/>
              <a:t>2. de la première Ministre</a:t>
            </a:r>
          </a:p>
          <a:p>
            <a:pPr marL="457200" lvl="1" indent="0">
              <a:buNone/>
            </a:pPr>
            <a:endParaRPr lang="fr-CA" sz="2000" dirty="0"/>
          </a:p>
          <a:p>
            <a:pPr marL="457200" lvl="1" indent="0">
              <a:buNone/>
            </a:pPr>
            <a:r>
              <a:rPr lang="fr-CA" dirty="0"/>
              <a:t>Loi validée avec 6 censures (articles qui ne concernent pas la loi de financement de la Sécurité sociale, les cavaliers sociaux)</a:t>
            </a:r>
          </a:p>
          <a:p>
            <a:endParaRPr lang="fr-CA" sz="2400" dirty="0"/>
          </a:p>
          <a:p>
            <a:r>
              <a:rPr lang="fr-CA" sz="2400" dirty="0"/>
              <a:t>Recours au RIP : rejeté</a:t>
            </a:r>
          </a:p>
          <a:p>
            <a:pPr algn="just"/>
            <a:r>
              <a:rPr lang="fr-CA" sz="2400" dirty="0"/>
              <a:t>Si le Conseil constitutionnel a rejeté, vendredi 14 avril, la première demande de référendum d’initiative partagée (RIP) sur la réforme des retraites, le</a:t>
            </a:r>
            <a:r>
              <a:rPr lang="fr-CA" sz="2400" b="1" dirty="0"/>
              <a:t> </a:t>
            </a:r>
            <a:r>
              <a:rPr lang="fr-CA" sz="2400" dirty="0"/>
              <a:t>3 mai le Conseil doit se prononcer sur une nouvelle demande</a:t>
            </a:r>
          </a:p>
          <a:p>
            <a:endParaRPr lang="fr-CA" sz="2400" dirty="0"/>
          </a:p>
          <a:p>
            <a:endParaRPr lang="fr-CA" sz="2400" dirty="0"/>
          </a:p>
        </p:txBody>
      </p:sp>
    </p:spTree>
    <p:extLst>
      <p:ext uri="{BB962C8B-B14F-4D97-AF65-F5344CB8AC3E}">
        <p14:creationId xmlns:p14="http://schemas.microsoft.com/office/powerpoint/2010/main" val="313600160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Conseil constitutionnel du 14 avril</a:t>
            </a:r>
          </a:p>
        </p:txBody>
      </p:sp>
      <p:sp>
        <p:nvSpPr>
          <p:cNvPr id="3" name="Segnaposto contenuto 2"/>
          <p:cNvSpPr>
            <a:spLocks noGrp="1"/>
          </p:cNvSpPr>
          <p:nvPr>
            <p:ph idx="1"/>
          </p:nvPr>
        </p:nvSpPr>
        <p:spPr/>
        <p:txBody>
          <a:bodyPr>
            <a:normAutofit/>
          </a:bodyPr>
          <a:lstStyle/>
          <a:p>
            <a:pPr algn="just"/>
            <a:r>
              <a:rPr lang="fr-FR" sz="2400" dirty="0"/>
              <a:t>Saisi de </a:t>
            </a:r>
            <a:r>
              <a:rPr lang="fr-FR" sz="2400" b="1" dirty="0"/>
              <a:t>la loi de financement rectificative de la sécurité sociale pour 2023, </a:t>
            </a:r>
            <a:r>
              <a:rPr lang="fr-FR" sz="2400" dirty="0"/>
              <a:t>le Conseil constitutionnel écarte les critiques tirées de l’irrégularité de la procédure suivie pour son adoption, mais censure six séries de « cavaliers sociaux »</a:t>
            </a:r>
          </a:p>
          <a:p>
            <a:pPr algn="just"/>
            <a:endParaRPr lang="fr-FR" sz="2400" dirty="0"/>
          </a:p>
          <a:p>
            <a:pPr algn="just"/>
            <a:r>
              <a:rPr lang="fr-FR" sz="2400" dirty="0" err="1"/>
              <a:t>https</a:t>
            </a:r>
            <a:r>
              <a:rPr lang="fr-FR" sz="2400" dirty="0"/>
              <a:t>://</a:t>
            </a:r>
            <a:r>
              <a:rPr lang="fr-FR" sz="2400" dirty="0" err="1"/>
              <a:t>www.conseil-constitutionnel.fr</a:t>
            </a:r>
            <a:r>
              <a:rPr lang="fr-FR" sz="2400" dirty="0"/>
              <a:t>/</a:t>
            </a:r>
            <a:r>
              <a:rPr lang="fr-FR" sz="2400" dirty="0" err="1"/>
              <a:t>actualites</a:t>
            </a:r>
            <a:r>
              <a:rPr lang="fr-FR" sz="2400" dirty="0"/>
              <a:t>/loi-de-financement-rectificative-de-la-securite-sociale-pour-2023</a:t>
            </a:r>
          </a:p>
        </p:txBody>
      </p:sp>
    </p:spTree>
    <p:extLst>
      <p:ext uri="{BB962C8B-B14F-4D97-AF65-F5344CB8AC3E}">
        <p14:creationId xmlns:p14="http://schemas.microsoft.com/office/powerpoint/2010/main" val="146197986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Conseil constitutionnel du 14 avril</a:t>
            </a:r>
          </a:p>
        </p:txBody>
      </p:sp>
      <p:sp>
        <p:nvSpPr>
          <p:cNvPr id="3" name="Segnaposto contenuto 2"/>
          <p:cNvSpPr>
            <a:spLocks noGrp="1"/>
          </p:cNvSpPr>
          <p:nvPr>
            <p:ph idx="1"/>
          </p:nvPr>
        </p:nvSpPr>
        <p:spPr/>
        <p:txBody>
          <a:bodyPr>
            <a:normAutofit fontScale="85000" lnSpcReduction="10000"/>
          </a:bodyPr>
          <a:lstStyle/>
          <a:p>
            <a:pPr algn="just"/>
            <a:r>
              <a:rPr lang="fr-FR" sz="2400" b="1" dirty="0"/>
              <a:t>Sur la procédure suivie pour l’adoption de la loi</a:t>
            </a:r>
            <a:endParaRPr lang="fr-FR" sz="2400" dirty="0"/>
          </a:p>
          <a:p>
            <a:pPr algn="just"/>
            <a:r>
              <a:rPr lang="fr-FR" sz="2400" dirty="0"/>
              <a:t>- Les députés et sénateurs requérants critiquaient en particulier </a:t>
            </a:r>
            <a:r>
              <a:rPr lang="fr-FR" sz="2400" b="1" dirty="0"/>
              <a:t>le recours à une loi de financement rectificative de la sécurité sociale pour procéder à une réforme des retraites</a:t>
            </a:r>
            <a:r>
              <a:rPr lang="fr-FR" sz="2400" dirty="0"/>
              <a:t>. Ce choix du Gouvernement aurait constitué selon </a:t>
            </a:r>
            <a:r>
              <a:rPr lang="fr-FR" sz="2400" b="1" dirty="0"/>
              <a:t>eux un détournement de procédure, </a:t>
            </a:r>
            <a:r>
              <a:rPr lang="fr-FR" sz="2400" dirty="0"/>
              <a:t>dans le seul but de lui permettre de bénéficier des conditions d’examen accéléré prévues à l’article 47-1 de la Constitution, alors qu’une réforme de cette nature aurait dû être </a:t>
            </a:r>
            <a:r>
              <a:rPr lang="fr-FR" sz="2400" b="1" dirty="0"/>
              <a:t>examinée selon la procédure législative ordinaire.</a:t>
            </a:r>
          </a:p>
          <a:p>
            <a:pPr algn="just"/>
            <a:r>
              <a:rPr lang="fr-FR" sz="2400" dirty="0"/>
              <a:t>Pour examiner ces critiques de procédure, le Conseil s’est appuyé sur les termes des articles 34 et 47-1 de la Constitution qui instituent la catégorie des lois de financement de la sécurité sociale, et sur les dispositions organiques qui sont venues en préciser l’application. </a:t>
            </a:r>
          </a:p>
          <a:p>
            <a:pPr algn="just"/>
            <a:endParaRPr lang="fr-FR" sz="2400" dirty="0"/>
          </a:p>
          <a:p>
            <a:pPr algn="just"/>
            <a:r>
              <a:rPr lang="fr-FR" sz="2200" dirty="0" err="1"/>
              <a:t>https</a:t>
            </a:r>
            <a:r>
              <a:rPr lang="fr-FR" sz="2200" dirty="0"/>
              <a:t>://</a:t>
            </a:r>
            <a:r>
              <a:rPr lang="fr-FR" sz="2200" dirty="0" err="1"/>
              <a:t>www.conseil-constitutionnel.fr</a:t>
            </a:r>
            <a:r>
              <a:rPr lang="fr-FR" sz="2200" dirty="0"/>
              <a:t>/</a:t>
            </a:r>
            <a:r>
              <a:rPr lang="fr-FR" sz="2200" dirty="0" err="1"/>
              <a:t>actualites</a:t>
            </a:r>
            <a:r>
              <a:rPr lang="fr-FR" sz="2200" dirty="0"/>
              <a:t>/loi-de-financement-rectificative-de-la-securite-sociale-pour-2023</a:t>
            </a:r>
          </a:p>
          <a:p>
            <a:pPr algn="just"/>
            <a:endParaRPr lang="fr-FR" sz="2400" dirty="0"/>
          </a:p>
          <a:p>
            <a:endParaRPr lang="fr-CA" sz="2400" dirty="0"/>
          </a:p>
        </p:txBody>
      </p:sp>
    </p:spTree>
    <p:extLst>
      <p:ext uri="{BB962C8B-B14F-4D97-AF65-F5344CB8AC3E}">
        <p14:creationId xmlns:p14="http://schemas.microsoft.com/office/powerpoint/2010/main" val="238021658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Art. 34</a:t>
            </a:r>
          </a:p>
        </p:txBody>
      </p:sp>
      <p:sp>
        <p:nvSpPr>
          <p:cNvPr id="3" name="Segnaposto contenuto 2"/>
          <p:cNvSpPr>
            <a:spLocks noGrp="1"/>
          </p:cNvSpPr>
          <p:nvPr>
            <p:ph idx="1"/>
          </p:nvPr>
        </p:nvSpPr>
        <p:spPr/>
        <p:txBody>
          <a:bodyPr>
            <a:normAutofit fontScale="92500"/>
          </a:bodyPr>
          <a:lstStyle/>
          <a:p>
            <a:r>
              <a:rPr lang="fr-CA" sz="2400" dirty="0"/>
              <a:t>[...]</a:t>
            </a:r>
          </a:p>
          <a:p>
            <a:pPr algn="just"/>
            <a:r>
              <a:rPr lang="fr-CA" sz="2400" dirty="0"/>
              <a:t>Les lois de finances déterminent les ressources et les charges de l'</a:t>
            </a:r>
            <a:r>
              <a:rPr lang="fr-CA" sz="2400" dirty="0" err="1"/>
              <a:t>Etat</a:t>
            </a:r>
            <a:r>
              <a:rPr lang="fr-CA" sz="2400" dirty="0"/>
              <a:t> dans les conditions et sous les réserves prévues par une loi organique. </a:t>
            </a:r>
          </a:p>
          <a:p>
            <a:pPr algn="just"/>
            <a:r>
              <a:rPr lang="fr-CA" sz="2400" dirty="0"/>
              <a:t>Les lois de financement de la sécurité sociale déterminent les conditions générales </a:t>
            </a:r>
            <a:r>
              <a:rPr lang="fr-CA" sz="2400" b="1" dirty="0"/>
              <a:t>de son équilibre financier </a:t>
            </a:r>
            <a:r>
              <a:rPr lang="fr-CA" sz="2400" dirty="0"/>
              <a:t>et, compte tenu de </a:t>
            </a:r>
            <a:r>
              <a:rPr lang="fr-CA" sz="2400" b="1" dirty="0"/>
              <a:t>leurs prévisions de recettes</a:t>
            </a:r>
            <a:r>
              <a:rPr lang="fr-CA" sz="2400" dirty="0"/>
              <a:t>, fixent ses objectifs de dépenses, dans les conditions et sous les réserves prévues par une loi organique. [...]</a:t>
            </a:r>
          </a:p>
          <a:p>
            <a:pPr algn="just"/>
            <a:endParaRPr lang="fr-CA" sz="2400" dirty="0"/>
          </a:p>
          <a:p>
            <a:pPr algn="just"/>
            <a:r>
              <a:rPr lang="fr-CA" sz="2400" dirty="0"/>
              <a:t>Rappel : le 47. 1 : 20 jours devant l’Assemblée nationale puis 15 jours devant le Sénat, en première lecture, et 50 jours au total.</a:t>
            </a:r>
          </a:p>
        </p:txBody>
      </p:sp>
    </p:spTree>
    <p:extLst>
      <p:ext uri="{BB962C8B-B14F-4D97-AF65-F5344CB8AC3E}">
        <p14:creationId xmlns:p14="http://schemas.microsoft.com/office/powerpoint/2010/main" val="932127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dirty="0"/>
              <a:t/>
            </a:r>
            <a:br>
              <a:rPr lang="it-IT" sz="2800" b="1" dirty="0"/>
            </a:br>
            <a:r>
              <a:rPr lang="it-IT" sz="2800" b="1" dirty="0"/>
              <a:t/>
            </a:r>
            <a:br>
              <a:rPr lang="it-IT" sz="2800" b="1" dirty="0"/>
            </a:br>
            <a:r>
              <a:rPr lang="fr-FR" sz="2800" b="1" dirty="0"/>
              <a:t>Constitution V° République 1958 </a:t>
            </a:r>
            <a:r>
              <a:rPr lang="fr-FR" sz="2400" b="1" dirty="0"/>
              <a:t>Titre </a:t>
            </a:r>
            <a:r>
              <a:rPr lang="it-IT" sz="2400" b="1" dirty="0"/>
              <a:t>V - DES RAPPORTS ENTRE LE PARLEMENT ET LE GOUVERNEMENT</a:t>
            </a:r>
            <a:r>
              <a:rPr lang="it-IT" sz="2800" b="1" dirty="0"/>
              <a:t/>
            </a:r>
            <a:br>
              <a:rPr lang="it-IT" sz="2800" b="1" dirty="0"/>
            </a:br>
            <a:r>
              <a:rPr lang="it-IT" sz="2800" b="1" dirty="0"/>
              <a:t>ARTICLE 42.</a:t>
            </a:r>
            <a:br>
              <a:rPr lang="it-IT" sz="2800" b="1" dirty="0"/>
            </a:br>
            <a:endParaRPr lang="fr-CA" sz="2800" dirty="0"/>
          </a:p>
        </p:txBody>
      </p:sp>
      <p:sp>
        <p:nvSpPr>
          <p:cNvPr id="3" name="Segnaposto contenuto 2"/>
          <p:cNvSpPr>
            <a:spLocks noGrp="1"/>
          </p:cNvSpPr>
          <p:nvPr>
            <p:ph idx="1"/>
          </p:nvPr>
        </p:nvSpPr>
        <p:spPr/>
        <p:txBody>
          <a:bodyPr>
            <a:normAutofit fontScale="92500" lnSpcReduction="20000"/>
          </a:bodyPr>
          <a:lstStyle/>
          <a:p>
            <a:pPr algn="just"/>
            <a:r>
              <a:rPr lang="fr-FR" sz="2000" dirty="0"/>
              <a:t>La discussion des projets et des propositions de loi porte, en séance, sur le texte adopté par la commission saisie en application de l'article 43 ou, à défaut, sur le texte dont l'assemblée a été saisie.</a:t>
            </a:r>
          </a:p>
          <a:p>
            <a:pPr algn="just"/>
            <a:r>
              <a:rPr lang="fr-FR" sz="2000" dirty="0"/>
              <a:t>Toutefois, la discussion en séance des projets de révision constitutionnelle, des projets de loi de finances et des projets de loi de financement de la sécurité sociale porte, en première lecture devant la première assemblée saisie, sur le texte présenté par le Gouvernement et, pour les autres lectures, sur le texte transmis par l'autre assemblée.</a:t>
            </a:r>
          </a:p>
          <a:p>
            <a:pPr algn="just"/>
            <a:r>
              <a:rPr lang="fr-FR" sz="2000" dirty="0"/>
              <a:t>La discussion en séance, en première lecture, d'un projet ou d'une proposition de loi ne peut intervenir, devant la première assemblée saisie, </a:t>
            </a:r>
            <a:r>
              <a:rPr lang="fr-FR" sz="2000" b="1" dirty="0"/>
              <a:t>qu'à l'expiration d'un délai de six semaines après son dépôt. </a:t>
            </a:r>
            <a:r>
              <a:rPr lang="fr-FR" sz="2000" dirty="0"/>
              <a:t>Elle ne peut intervenir, devant la seconde assemblée saisie, qu'à l'expiration d'un délai de quatre semaines à compter de sa transmission.</a:t>
            </a:r>
          </a:p>
          <a:p>
            <a:r>
              <a:rPr lang="fr-FR" sz="2000" dirty="0"/>
              <a:t>L'alinéa précédent ne s'applique pas si la procédure accélérée a été engagée dans les conditions prévues à l'article 45. Il ne s'applique pas non plus aux projets de loi de finances, aux projets de loi de financement de la sécurité sociale et aux projets relatifs aux états de crise.</a:t>
            </a:r>
          </a:p>
          <a:p>
            <a:endParaRPr lang="fr-FR" sz="2000" dirty="0"/>
          </a:p>
        </p:txBody>
      </p:sp>
    </p:spTree>
    <p:extLst>
      <p:ext uri="{BB962C8B-B14F-4D97-AF65-F5344CB8AC3E}">
        <p14:creationId xmlns:p14="http://schemas.microsoft.com/office/powerpoint/2010/main" val="297237603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Conseil constitutionnel du 14 avril</a:t>
            </a:r>
          </a:p>
        </p:txBody>
      </p:sp>
      <p:sp>
        <p:nvSpPr>
          <p:cNvPr id="3" name="Segnaposto contenuto 2"/>
          <p:cNvSpPr>
            <a:spLocks noGrp="1"/>
          </p:cNvSpPr>
          <p:nvPr>
            <p:ph idx="1"/>
          </p:nvPr>
        </p:nvSpPr>
        <p:spPr/>
        <p:txBody>
          <a:bodyPr>
            <a:normAutofit lnSpcReduction="10000"/>
          </a:bodyPr>
          <a:lstStyle/>
          <a:p>
            <a:pPr algn="just"/>
            <a:r>
              <a:rPr lang="fr-CA" sz="2400" dirty="0"/>
              <a:t>[...]</a:t>
            </a:r>
          </a:p>
          <a:p>
            <a:pPr algn="just"/>
            <a:r>
              <a:rPr lang="fr-FR" sz="2400" dirty="0"/>
              <a:t>Suivant cette grille d’analyse, le Conseil constitutionnel juge notamment que, si les dispositions relatives à la réforme des retraites, qui ne relèvent pas du domaine obligatoire des lois de financement de la sécurité sociale, auraient pu figurer dans une loi ordinaire, le choix qui a été fait à l’origine par le Gouvernement de les faire figurer au sein d’une loi de financement rectificative ne méconnaît, en lui-même, aucune </a:t>
            </a:r>
            <a:r>
              <a:rPr lang="fr-FR" sz="2400" b="1" dirty="0"/>
              <a:t>exigence constitutionnelle. </a:t>
            </a:r>
            <a:r>
              <a:rPr lang="fr-FR" sz="2400" dirty="0"/>
              <a:t>Il n’appartient pas au Conseil constitutionnel de </a:t>
            </a:r>
            <a:r>
              <a:rPr lang="fr-FR" sz="2400" b="1" dirty="0"/>
              <a:t>substituer son appréciation </a:t>
            </a:r>
            <a:r>
              <a:rPr lang="fr-FR" sz="2400" dirty="0"/>
              <a:t>à celle du législateur à cet égard, mais uniquement de s’assurer que ces dispositions se rattachent à l’une des catégories mentionnées à l’article L.O. 111-3-12 du code de la sécurité sociale.</a:t>
            </a:r>
          </a:p>
        </p:txBody>
      </p:sp>
    </p:spTree>
    <p:extLst>
      <p:ext uri="{BB962C8B-B14F-4D97-AF65-F5344CB8AC3E}">
        <p14:creationId xmlns:p14="http://schemas.microsoft.com/office/powerpoint/2010/main" val="27226129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b="1" dirty="0"/>
              <a:t>Les « cavaliers sociaux » </a:t>
            </a:r>
            <a:endParaRPr lang="fr-CA" sz="2800" dirty="0"/>
          </a:p>
        </p:txBody>
      </p:sp>
      <p:sp>
        <p:nvSpPr>
          <p:cNvPr id="3" name="Segnaposto contenuto 2"/>
          <p:cNvSpPr>
            <a:spLocks noGrp="1"/>
          </p:cNvSpPr>
          <p:nvPr>
            <p:ph idx="1"/>
          </p:nvPr>
        </p:nvSpPr>
        <p:spPr/>
        <p:txBody>
          <a:bodyPr>
            <a:normAutofit lnSpcReduction="10000"/>
          </a:bodyPr>
          <a:lstStyle/>
          <a:p>
            <a:r>
              <a:rPr lang="fr-FR" sz="2400" b="1" dirty="0"/>
              <a:t>Les « cavaliers sociaux » censurés</a:t>
            </a:r>
            <a:endParaRPr lang="fr-FR" sz="2400" dirty="0"/>
          </a:p>
          <a:p>
            <a:pPr algn="just"/>
            <a:r>
              <a:rPr lang="fr-FR" sz="2400" dirty="0"/>
              <a:t>Le Conseil constitutionnel a, soit sur la base des critiques </a:t>
            </a:r>
            <a:r>
              <a:rPr lang="fr-FR" sz="2400" b="1" dirty="0"/>
              <a:t>formulées dans les saisines, </a:t>
            </a:r>
            <a:r>
              <a:rPr lang="fr-FR" sz="2400" dirty="0"/>
              <a:t>soit </a:t>
            </a:r>
            <a:r>
              <a:rPr lang="fr-FR" sz="2400" b="1" dirty="0"/>
              <a:t>d’office, </a:t>
            </a:r>
            <a:r>
              <a:rPr lang="fr-FR" sz="2400" dirty="0"/>
              <a:t>censuré six groupes de dispositions qui n’avaient pas leur place dans la loi déférée. Relevant qu’elles n’avaient pas d’effet ou un effet </a:t>
            </a:r>
            <a:r>
              <a:rPr lang="fr-FR" sz="2400" b="1" dirty="0"/>
              <a:t>trop indirect sur les recettes des régimes obligatoires </a:t>
            </a:r>
            <a:r>
              <a:rPr lang="fr-FR" sz="2400" dirty="0"/>
              <a:t>de base ou des organismes concourant à leur financement, le Conseil constitutionnel a, suivant sa jurisprudence constante relative aux « cavaliers sociaux », censuré : ...</a:t>
            </a:r>
          </a:p>
          <a:p>
            <a:pPr algn="just"/>
            <a:r>
              <a:rPr lang="fr-FR" sz="2400" dirty="0"/>
              <a:t>Sans préjuger de la conformité de leur contenu aux autres exigences constitutionnelles, le Conseil a donc censuré ces six ensembles de dispositions, </a:t>
            </a:r>
            <a:r>
              <a:rPr lang="fr-FR" sz="2400" b="1" dirty="0"/>
              <a:t>juridiquement détachables du reste de la loi.</a:t>
            </a:r>
          </a:p>
          <a:p>
            <a:endParaRPr lang="fr-CA" sz="2400" dirty="0"/>
          </a:p>
        </p:txBody>
      </p:sp>
    </p:spTree>
    <p:extLst>
      <p:ext uri="{BB962C8B-B14F-4D97-AF65-F5344CB8AC3E}">
        <p14:creationId xmlns:p14="http://schemas.microsoft.com/office/powerpoint/2010/main" val="189351779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Conseil constitutionnel du 14 avril</a:t>
            </a:r>
          </a:p>
        </p:txBody>
      </p:sp>
      <p:sp>
        <p:nvSpPr>
          <p:cNvPr id="3" name="Segnaposto contenuto 2"/>
          <p:cNvSpPr>
            <a:spLocks noGrp="1"/>
          </p:cNvSpPr>
          <p:nvPr>
            <p:ph idx="1"/>
          </p:nvPr>
        </p:nvSpPr>
        <p:spPr/>
        <p:txBody>
          <a:bodyPr>
            <a:normAutofit lnSpcReduction="10000"/>
          </a:bodyPr>
          <a:lstStyle/>
          <a:p>
            <a:r>
              <a:rPr lang="fr-FR" sz="2400" b="1" dirty="0"/>
              <a:t>Décision n° 2023-4 RIP du 14 avril 2023 </a:t>
            </a:r>
          </a:p>
          <a:p>
            <a:r>
              <a:rPr lang="fr-FR" sz="2400" dirty="0"/>
              <a:t>Proposition de loi visant à affirmer que l’âge légal de départ à la retraite ne peut être fixé au-delà de 62 ans</a:t>
            </a:r>
          </a:p>
          <a:p>
            <a:endParaRPr lang="fr-FR" sz="2400" dirty="0"/>
          </a:p>
          <a:p>
            <a:pPr algn="just"/>
            <a:r>
              <a:rPr lang="fr-FR" sz="2400" b="1" dirty="0"/>
              <a:t>LE CONSEIL CONSTITUTIONNEL DÉCIDE :</a:t>
            </a:r>
            <a:r>
              <a:rPr lang="fr-FR" sz="2400" dirty="0"/>
              <a:t/>
            </a:r>
            <a:br>
              <a:rPr lang="fr-FR" sz="2400" dirty="0"/>
            </a:br>
            <a:r>
              <a:rPr lang="fr-FR" sz="2400" dirty="0"/>
              <a:t> </a:t>
            </a:r>
            <a:br>
              <a:rPr lang="fr-FR" sz="2400" dirty="0"/>
            </a:br>
            <a:r>
              <a:rPr lang="fr-FR" sz="2400" dirty="0"/>
              <a:t>Article 1</a:t>
            </a:r>
            <a:r>
              <a:rPr lang="fr-FR" sz="2400" baseline="30000" dirty="0"/>
              <a:t>er</a:t>
            </a:r>
            <a:r>
              <a:rPr lang="fr-FR" sz="2400" dirty="0"/>
              <a:t>. -  La proposition de loi visant à affirmer que l’âge légal de départ à la retraite ne peut être fixé au-delà de 62 ans ne satisfait pas aux conditions fixées par l’article 11 de la Constitution et par l’article 45-2 de l’ordonnance n° 58-1067 du 7 novembre 1958 portant loi organique sur le Conseil constitutionnel.</a:t>
            </a:r>
          </a:p>
          <a:p>
            <a:endParaRPr lang="fr-CA" sz="2400" dirty="0"/>
          </a:p>
        </p:txBody>
      </p:sp>
    </p:spTree>
    <p:extLst>
      <p:ext uri="{BB962C8B-B14F-4D97-AF65-F5344CB8AC3E}">
        <p14:creationId xmlns:p14="http://schemas.microsoft.com/office/powerpoint/2010/main" val="1015599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Titre</a:t>
            </a:r>
            <a:r>
              <a:rPr lang="it-IT" sz="2800" b="1" dirty="0"/>
              <a:t> II - LE PRÉSIDENT DE LA RÉPUBLIQUE</a:t>
            </a:r>
            <a:br>
              <a:rPr lang="it-IT" sz="2800" b="1" dirty="0"/>
            </a:br>
            <a:endParaRPr lang="fr-CA" sz="2800" dirty="0"/>
          </a:p>
        </p:txBody>
      </p:sp>
      <p:sp>
        <p:nvSpPr>
          <p:cNvPr id="3" name="Segnaposto contenuto 2"/>
          <p:cNvSpPr>
            <a:spLocks noGrp="1"/>
          </p:cNvSpPr>
          <p:nvPr>
            <p:ph idx="1"/>
          </p:nvPr>
        </p:nvSpPr>
        <p:spPr/>
        <p:txBody>
          <a:bodyPr>
            <a:normAutofit/>
          </a:bodyPr>
          <a:lstStyle/>
          <a:p>
            <a:r>
              <a:rPr lang="it-IT" sz="2400" b="1" dirty="0"/>
              <a:t>ARTICLE 18.</a:t>
            </a:r>
          </a:p>
          <a:p>
            <a:pPr algn="just"/>
            <a:r>
              <a:rPr lang="it-IT" sz="2400" dirty="0"/>
              <a:t>Le </a:t>
            </a:r>
            <a:r>
              <a:rPr lang="it-IT" sz="2400" dirty="0" err="1"/>
              <a:t>Président</a:t>
            </a:r>
            <a:r>
              <a:rPr lang="it-IT" sz="2400" dirty="0"/>
              <a:t> de la </a:t>
            </a:r>
            <a:r>
              <a:rPr lang="it-IT" sz="2400" dirty="0" err="1"/>
              <a:t>République</a:t>
            </a:r>
            <a:r>
              <a:rPr lang="it-IT" sz="2400" dirty="0"/>
              <a:t> </a:t>
            </a:r>
            <a:r>
              <a:rPr lang="it-IT" sz="2400" dirty="0" err="1"/>
              <a:t>communique</a:t>
            </a:r>
            <a:r>
              <a:rPr lang="it-IT" sz="2400" dirty="0"/>
              <a:t> </a:t>
            </a:r>
            <a:r>
              <a:rPr lang="it-IT" sz="2400" dirty="0" err="1"/>
              <a:t>avec</a:t>
            </a:r>
            <a:r>
              <a:rPr lang="it-IT" sz="2400" dirty="0"/>
              <a:t> </a:t>
            </a:r>
            <a:r>
              <a:rPr lang="it-IT" sz="2400" dirty="0" err="1"/>
              <a:t>les</a:t>
            </a:r>
            <a:r>
              <a:rPr lang="it-IT" sz="2400" dirty="0"/>
              <a:t> </a:t>
            </a:r>
            <a:r>
              <a:rPr lang="it-IT" sz="2400" dirty="0" err="1"/>
              <a:t>deux</a:t>
            </a:r>
            <a:r>
              <a:rPr lang="it-IT" sz="2400" dirty="0"/>
              <a:t> </a:t>
            </a:r>
            <a:r>
              <a:rPr lang="it-IT" sz="2400" dirty="0" err="1"/>
              <a:t>assemblées</a:t>
            </a:r>
            <a:r>
              <a:rPr lang="it-IT" sz="2400" dirty="0"/>
              <a:t> </a:t>
            </a:r>
            <a:r>
              <a:rPr lang="it-IT" sz="2400" dirty="0" err="1"/>
              <a:t>du</a:t>
            </a:r>
            <a:r>
              <a:rPr lang="it-IT" sz="2400" dirty="0"/>
              <a:t> </a:t>
            </a:r>
            <a:r>
              <a:rPr lang="it-IT" sz="2400" dirty="0" err="1"/>
              <a:t>Parlement</a:t>
            </a:r>
            <a:r>
              <a:rPr lang="it-IT" sz="2400" dirty="0"/>
              <a:t> par </a:t>
            </a:r>
            <a:r>
              <a:rPr lang="it-IT" sz="2400" dirty="0" err="1"/>
              <a:t>des</a:t>
            </a:r>
            <a:r>
              <a:rPr lang="it-IT" sz="2400" dirty="0"/>
              <a:t> </a:t>
            </a:r>
            <a:r>
              <a:rPr lang="it-IT" sz="2400" dirty="0" err="1"/>
              <a:t>messages</a:t>
            </a:r>
            <a:r>
              <a:rPr lang="it-IT" sz="2400" dirty="0"/>
              <a:t> </a:t>
            </a:r>
            <a:r>
              <a:rPr lang="it-IT" sz="2400" dirty="0" err="1"/>
              <a:t>qu'il</a:t>
            </a:r>
            <a:r>
              <a:rPr lang="it-IT" sz="2400" dirty="0"/>
              <a:t> </a:t>
            </a:r>
            <a:r>
              <a:rPr lang="it-IT" sz="2400" dirty="0" err="1"/>
              <a:t>fait</a:t>
            </a:r>
            <a:r>
              <a:rPr lang="it-IT" sz="2400" dirty="0"/>
              <a:t> lire et qui ne </a:t>
            </a:r>
            <a:r>
              <a:rPr lang="it-IT" sz="2400" dirty="0" err="1"/>
              <a:t>donnent</a:t>
            </a:r>
            <a:r>
              <a:rPr lang="it-IT" sz="2400" dirty="0"/>
              <a:t> </a:t>
            </a:r>
            <a:r>
              <a:rPr lang="it-IT" sz="2400" dirty="0" err="1"/>
              <a:t>lieu</a:t>
            </a:r>
            <a:r>
              <a:rPr lang="it-IT" sz="2400" dirty="0"/>
              <a:t> à </a:t>
            </a:r>
            <a:r>
              <a:rPr lang="it-IT" sz="2400" dirty="0" err="1"/>
              <a:t>aucun</a:t>
            </a:r>
            <a:r>
              <a:rPr lang="it-IT" sz="2400" dirty="0"/>
              <a:t> </a:t>
            </a:r>
            <a:r>
              <a:rPr lang="it-IT" sz="2400" dirty="0" err="1"/>
              <a:t>débat</a:t>
            </a:r>
            <a:r>
              <a:rPr lang="it-IT" sz="2400" dirty="0"/>
              <a:t>.</a:t>
            </a:r>
          </a:p>
          <a:p>
            <a:pPr algn="just"/>
            <a:r>
              <a:rPr lang="it-IT" sz="2400" dirty="0"/>
              <a:t>Il </a:t>
            </a:r>
            <a:r>
              <a:rPr lang="it-IT" sz="2400" dirty="0" err="1"/>
              <a:t>peut</a:t>
            </a:r>
            <a:r>
              <a:rPr lang="it-IT" sz="2400" dirty="0"/>
              <a:t> </a:t>
            </a:r>
            <a:r>
              <a:rPr lang="it-IT" sz="2400" dirty="0" err="1"/>
              <a:t>prendre</a:t>
            </a:r>
            <a:r>
              <a:rPr lang="it-IT" sz="2400" dirty="0"/>
              <a:t> la parole </a:t>
            </a:r>
            <a:r>
              <a:rPr lang="it-IT" sz="2400" dirty="0" err="1"/>
              <a:t>devant</a:t>
            </a:r>
            <a:r>
              <a:rPr lang="it-IT" sz="2400" dirty="0"/>
              <a:t> le </a:t>
            </a:r>
            <a:r>
              <a:rPr lang="it-IT" sz="2400" dirty="0" err="1"/>
              <a:t>Parlement</a:t>
            </a:r>
            <a:r>
              <a:rPr lang="it-IT" sz="2400" dirty="0"/>
              <a:t> </a:t>
            </a:r>
            <a:r>
              <a:rPr lang="it-IT" sz="2400" dirty="0" err="1"/>
              <a:t>réuni</a:t>
            </a:r>
            <a:r>
              <a:rPr lang="it-IT" sz="2400" dirty="0"/>
              <a:t> à </a:t>
            </a:r>
            <a:r>
              <a:rPr lang="it-IT" sz="2400" dirty="0" err="1"/>
              <a:t>cet</a:t>
            </a:r>
            <a:r>
              <a:rPr lang="it-IT" sz="2400" dirty="0"/>
              <a:t> </a:t>
            </a:r>
            <a:r>
              <a:rPr lang="it-IT" sz="2400" dirty="0" err="1"/>
              <a:t>effet</a:t>
            </a:r>
            <a:r>
              <a:rPr lang="it-IT" sz="2400" dirty="0"/>
              <a:t> en </a:t>
            </a:r>
            <a:r>
              <a:rPr lang="it-IT" sz="2400" dirty="0" err="1"/>
              <a:t>Congrès</a:t>
            </a:r>
            <a:r>
              <a:rPr lang="it-IT" sz="2400" dirty="0"/>
              <a:t>. Sa </a:t>
            </a:r>
            <a:r>
              <a:rPr lang="it-IT" sz="2400" dirty="0" err="1"/>
              <a:t>déclaration</a:t>
            </a:r>
            <a:r>
              <a:rPr lang="it-IT" sz="2400" dirty="0"/>
              <a:t> </a:t>
            </a:r>
            <a:r>
              <a:rPr lang="it-IT" sz="2400" dirty="0" err="1"/>
              <a:t>peut</a:t>
            </a:r>
            <a:r>
              <a:rPr lang="it-IT" sz="2400" dirty="0"/>
              <a:t> </a:t>
            </a:r>
            <a:r>
              <a:rPr lang="it-IT" sz="2400" dirty="0" err="1"/>
              <a:t>donner</a:t>
            </a:r>
            <a:r>
              <a:rPr lang="it-IT" sz="2400" dirty="0"/>
              <a:t> </a:t>
            </a:r>
            <a:r>
              <a:rPr lang="it-IT" sz="2400" dirty="0" err="1"/>
              <a:t>lieu</a:t>
            </a:r>
            <a:r>
              <a:rPr lang="it-IT" sz="2400" dirty="0"/>
              <a:t>, hors sa </a:t>
            </a:r>
            <a:r>
              <a:rPr lang="it-IT" sz="2400" dirty="0" err="1"/>
              <a:t>présence</a:t>
            </a:r>
            <a:r>
              <a:rPr lang="it-IT" sz="2400" b="1" dirty="0"/>
              <a:t>, à un </a:t>
            </a:r>
            <a:r>
              <a:rPr lang="it-IT" sz="2400" b="1" dirty="0" err="1"/>
              <a:t>débat</a:t>
            </a:r>
            <a:r>
              <a:rPr lang="it-IT" sz="2400" b="1" dirty="0"/>
              <a:t> qui ne </a:t>
            </a:r>
            <a:r>
              <a:rPr lang="it-IT" sz="2400" b="1" dirty="0" err="1"/>
              <a:t>fait</a:t>
            </a:r>
            <a:r>
              <a:rPr lang="it-IT" sz="2400" b="1" dirty="0"/>
              <a:t> l'</a:t>
            </a:r>
            <a:r>
              <a:rPr lang="it-IT" sz="2400" b="1" dirty="0" err="1"/>
              <a:t>objet</a:t>
            </a:r>
            <a:r>
              <a:rPr lang="it-IT" sz="2400" b="1" dirty="0"/>
              <a:t> d'</a:t>
            </a:r>
            <a:r>
              <a:rPr lang="it-IT" sz="2400" b="1" dirty="0" err="1"/>
              <a:t>aucun</a:t>
            </a:r>
            <a:r>
              <a:rPr lang="it-IT" sz="2400" b="1" dirty="0"/>
              <a:t> vote.</a:t>
            </a:r>
          </a:p>
          <a:p>
            <a:r>
              <a:rPr lang="it-IT" sz="2400" dirty="0"/>
              <a:t>Hors session, </a:t>
            </a:r>
            <a:r>
              <a:rPr lang="it-IT" sz="2400" dirty="0" err="1"/>
              <a:t>les</a:t>
            </a:r>
            <a:r>
              <a:rPr lang="it-IT" sz="2400" dirty="0"/>
              <a:t> </a:t>
            </a:r>
            <a:r>
              <a:rPr lang="it-IT" sz="2400" dirty="0" err="1"/>
              <a:t>assemblées</a:t>
            </a:r>
            <a:r>
              <a:rPr lang="it-IT" sz="2400" dirty="0"/>
              <a:t> </a:t>
            </a:r>
            <a:r>
              <a:rPr lang="it-IT" sz="2400" dirty="0" err="1"/>
              <a:t>parlementaires</a:t>
            </a:r>
            <a:r>
              <a:rPr lang="it-IT" sz="2400" dirty="0"/>
              <a:t> </a:t>
            </a:r>
            <a:r>
              <a:rPr lang="it-IT" sz="2400" dirty="0" err="1"/>
              <a:t>sont</a:t>
            </a:r>
            <a:r>
              <a:rPr lang="it-IT" sz="2400" dirty="0"/>
              <a:t> </a:t>
            </a:r>
            <a:r>
              <a:rPr lang="it-IT" sz="2400" dirty="0" err="1"/>
              <a:t>réunies</a:t>
            </a:r>
            <a:r>
              <a:rPr lang="it-IT" sz="2400" dirty="0"/>
              <a:t> </a:t>
            </a:r>
            <a:r>
              <a:rPr lang="it-IT" sz="2400" dirty="0" err="1"/>
              <a:t>spécialement</a:t>
            </a:r>
            <a:r>
              <a:rPr lang="it-IT" sz="2400" dirty="0"/>
              <a:t> à </a:t>
            </a:r>
            <a:r>
              <a:rPr lang="it-IT" sz="2400" dirty="0" err="1"/>
              <a:t>cet</a:t>
            </a:r>
            <a:r>
              <a:rPr lang="it-IT" sz="2400" dirty="0"/>
              <a:t> </a:t>
            </a:r>
            <a:r>
              <a:rPr lang="it-IT" sz="2400" dirty="0" err="1"/>
              <a:t>effet</a:t>
            </a:r>
            <a:r>
              <a:rPr lang="it-IT" sz="2400" dirty="0"/>
              <a:t>.</a:t>
            </a:r>
          </a:p>
          <a:p>
            <a:endParaRPr lang="fr-CA" sz="2400" dirty="0"/>
          </a:p>
        </p:txBody>
      </p:sp>
    </p:spTree>
    <p:extLst>
      <p:ext uri="{BB962C8B-B14F-4D97-AF65-F5344CB8AC3E}">
        <p14:creationId xmlns:p14="http://schemas.microsoft.com/office/powerpoint/2010/main" val="3640557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Loi</a:t>
            </a:r>
            <a:r>
              <a:rPr lang="it-IT" sz="2800" dirty="0"/>
              <a:t> </a:t>
            </a:r>
            <a:r>
              <a:rPr lang="it-IT" sz="2800" dirty="0" err="1"/>
              <a:t>Veil</a:t>
            </a:r>
            <a:endParaRPr lang="it-IT" sz="2800" dirty="0"/>
          </a:p>
        </p:txBody>
      </p:sp>
      <p:sp>
        <p:nvSpPr>
          <p:cNvPr id="3" name="Segnaposto contenuto 2"/>
          <p:cNvSpPr>
            <a:spLocks noGrp="1"/>
          </p:cNvSpPr>
          <p:nvPr>
            <p:ph idx="1"/>
          </p:nvPr>
        </p:nvSpPr>
        <p:spPr/>
        <p:txBody>
          <a:bodyPr>
            <a:normAutofit/>
          </a:bodyPr>
          <a:lstStyle/>
          <a:p>
            <a:pPr algn="just"/>
            <a:r>
              <a:rPr lang="fr-FR" sz="2400" dirty="0"/>
              <a:t>La loi du 17 janvier 1975 relative à l'interruption volontaire de grossesse, dite loi Veil, est une loi encadrant une dépénalisation de l'avortement en France. Elle a été préparée par Simone Veil, ministre de la Santé sous la présidence de Valéry Giscard d'Estaing.</a:t>
            </a:r>
          </a:p>
          <a:p>
            <a:pPr algn="just"/>
            <a:r>
              <a:rPr lang="fr-FR" sz="2400" dirty="0"/>
              <a:t>La loi est promulguée le 17 janvier 1975, pour 5 ans à titre expérimental. Elle est reconduite sans limite de temps par une loi du 31 décembre 1979. </a:t>
            </a:r>
          </a:p>
          <a:p>
            <a:pPr algn="just"/>
            <a:endParaRPr lang="fr-FR" sz="2400" b="1" dirty="0"/>
          </a:p>
          <a:p>
            <a:pPr algn="just"/>
            <a:r>
              <a:rPr lang="fr-FR" sz="2400" dirty="0"/>
              <a:t>En Italie : </a:t>
            </a:r>
            <a:r>
              <a:rPr lang="it-IT" sz="2400" dirty="0"/>
              <a:t>le </a:t>
            </a:r>
            <a:r>
              <a:rPr lang="it-IT" sz="2400" dirty="0" err="1"/>
              <a:t>droit</a:t>
            </a:r>
            <a:r>
              <a:rPr lang="it-IT" sz="2400" dirty="0"/>
              <a:t> à l’</a:t>
            </a:r>
            <a:r>
              <a:rPr lang="it-IT" sz="2400" dirty="0" err="1"/>
              <a:t>avortement</a:t>
            </a:r>
            <a:r>
              <a:rPr lang="it-IT" sz="2400" dirty="0"/>
              <a:t> est </a:t>
            </a:r>
            <a:r>
              <a:rPr lang="it-IT" sz="2400" dirty="0" err="1"/>
              <a:t>reconnu</a:t>
            </a:r>
            <a:r>
              <a:rPr lang="it-IT" sz="2400" dirty="0"/>
              <a:t> par </a:t>
            </a:r>
            <a:r>
              <a:rPr lang="it-IT" sz="2400" dirty="0" err="1"/>
              <a:t>loi</a:t>
            </a:r>
            <a:r>
              <a:rPr lang="it-IT" sz="2400" dirty="0"/>
              <a:t> 194 de 1978. </a:t>
            </a:r>
          </a:p>
        </p:txBody>
      </p:sp>
    </p:spTree>
    <p:extLst>
      <p:ext uri="{BB962C8B-B14F-4D97-AF65-F5344CB8AC3E}">
        <p14:creationId xmlns:p14="http://schemas.microsoft.com/office/powerpoint/2010/main" val="154359567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361</TotalTime>
  <Words>5713</Words>
  <Application>Microsoft Macintosh PowerPoint</Application>
  <PresentationFormat>Presentazione su schermo (4:3)</PresentationFormat>
  <Paragraphs>358</Paragraphs>
  <Slides>72</Slides>
  <Notes>0</Notes>
  <HiddenSlides>0</HiddenSlides>
  <MMClips>0</MMClips>
  <ScaleCrop>false</ScaleCrop>
  <HeadingPairs>
    <vt:vector size="4" baseType="variant">
      <vt:variant>
        <vt:lpstr>Tema</vt:lpstr>
      </vt:variant>
      <vt:variant>
        <vt:i4>1</vt:i4>
      </vt:variant>
      <vt:variant>
        <vt:lpstr>Titoli diapositive</vt:lpstr>
      </vt:variant>
      <vt:variant>
        <vt:i4>72</vt:i4>
      </vt:variant>
    </vt:vector>
  </HeadingPairs>
  <TitlesOfParts>
    <vt:vector size="73" baseType="lpstr">
      <vt:lpstr>Tema di Office</vt:lpstr>
      <vt:lpstr>Les observations hebdomadaires : </vt:lpstr>
      <vt:lpstr>Observation hebdomadaire Introduction de l’IVG* dans la Constitution </vt:lpstr>
      <vt:lpstr>à l’Assemblée Nationale </vt:lpstr>
      <vt:lpstr>Texte adopté par le Sénat</vt:lpstr>
      <vt:lpstr>Constitution V° République 1958 Titre XVI - DE LA RÉVISION   (Rappel, vu en 1° année)</vt:lpstr>
      <vt:lpstr>Le Congrès du Parlement </vt:lpstr>
      <vt:lpstr>  Constitution V° République 1958 Titre V - DES RAPPORTS ENTRE LE PARLEMENT ET LE GOUVERNEMENT ARTICLE 42. </vt:lpstr>
      <vt:lpstr>Titre II - LE PRÉSIDENT DE LA RÉPUBLIQUE </vt:lpstr>
      <vt:lpstr>Loi Veil</vt:lpstr>
      <vt:lpstr>Simone Veil  (1927-1917)</vt:lpstr>
      <vt:lpstr>L'IVG DANS LA CONSTITUTION ?</vt:lpstr>
      <vt:lpstr>L'IVG DANS LA CONSTITUTION ?</vt:lpstr>
      <vt:lpstr> Déclaration des droits de l’homme et du citoyen de 1789 - Préambule</vt:lpstr>
      <vt:lpstr>Journée internationale des droits des femmes 8 mars</vt:lpstr>
      <vt:lpstr>Hommage à Gisèle Halimi </vt:lpstr>
      <vt:lpstr>Gisèle Halimi </vt:lpstr>
      <vt:lpstr>Gisèle Halimi </vt:lpstr>
      <vt:lpstr>Gisèle Halimi et son entrée au Panthéon</vt:lpstr>
      <vt:lpstr>Gisèle Halimi et la guerre d’Algérie</vt:lpstr>
      <vt:lpstr>Le procès de Djamila Boupacha </vt:lpstr>
      <vt:lpstr>Le procès de Djamila Boupacha </vt:lpstr>
      <vt:lpstr>Le procès de Djamila Boupacha </vt:lpstr>
      <vt:lpstr>Portrait de Djamila Boupacha dessiné par Picasso (8 février 1962)</vt:lpstr>
      <vt:lpstr>Journée internationale des luttes pour les droits des femmes</vt:lpstr>
      <vt:lpstr>Journée internationale des luttes pour les droits des femmes</vt:lpstr>
      <vt:lpstr>atermoiement</vt:lpstr>
      <vt:lpstr>Processus parlementaire autour de la réforme des retraites</vt:lpstr>
      <vt:lpstr>Processus parlementaire autour de la réforme des retraites</vt:lpstr>
      <vt:lpstr>Presentazione di PowerPoint</vt:lpstr>
      <vt:lpstr>La Constitution et le processus parlementaire autour de la réforme des retraites</vt:lpstr>
      <vt:lpstr>Le futur proche</vt:lpstr>
      <vt:lpstr>La proposition de loi du groupe Liot</vt:lpstr>
      <vt:lpstr>La proposition de loi du groupe Liot</vt:lpstr>
      <vt:lpstr>ARTICLE 47-1. </vt:lpstr>
      <vt:lpstr>ARTICLE 44. </vt:lpstr>
      <vt:lpstr>ARTICLE 45. </vt:lpstr>
      <vt:lpstr>ARTICLE 45. </vt:lpstr>
      <vt:lpstr>ARTICLE 45. </vt:lpstr>
      <vt:lpstr>Observation hebdomadaire</vt:lpstr>
      <vt:lpstr>49-3 : une forme de vice démocratique ?</vt:lpstr>
      <vt:lpstr>49-3 : une forme de vice démocratique ?</vt:lpstr>
      <vt:lpstr>ARTICLE 49. </vt:lpstr>
      <vt:lpstr>ARTICLE 49. </vt:lpstr>
      <vt:lpstr>49.3 déposé jeudi 16 mars et réactions dans la rue</vt:lpstr>
      <vt:lpstr>Démocratie directe dans la rue après le 49.3</vt:lpstr>
      <vt:lpstr>Deux motions de censure  déposées le 17 mars. Discussion le 20 mars à l’Assemblée Nationale</vt:lpstr>
      <vt:lpstr>Majorité ?</vt:lpstr>
      <vt:lpstr>Démocratie directe dans la rue</vt:lpstr>
      <vt:lpstr>Motions de censure rejetées le 20 mars 2023</vt:lpstr>
      <vt:lpstr>Perspectives</vt:lpstr>
      <vt:lpstr>Conseil constitutionnel </vt:lpstr>
      <vt:lpstr>Conseil constitutionnel </vt:lpstr>
      <vt:lpstr>Conseil constitutionnel </vt:lpstr>
      <vt:lpstr>Compétences juridictionnelles du Conseil constitutionnel </vt:lpstr>
      <vt:lpstr>Compétences juridictionnelles du Conseil constitutionnel </vt:lpstr>
      <vt:lpstr>A l’Assemblée Nationale le 20 mars 2023</vt:lpstr>
      <vt:lpstr>Recours au RIP déposé</vt:lpstr>
      <vt:lpstr>Art. 11 de la Constitution 1958 (23 juillet 2008) Référendum (d'initiative partagée) Rappel</vt:lpstr>
      <vt:lpstr>Art. 11 de la Constitution 1958 Référendum (d'initiative partagée) Rappel</vt:lpstr>
      <vt:lpstr>Référendum d'initiative partagée </vt:lpstr>
      <vt:lpstr>Presentazione di PowerPoint</vt:lpstr>
      <vt:lpstr>Légitimités</vt:lpstr>
      <vt:lpstr>Observation hebdomadaire 18 avril</vt:lpstr>
      <vt:lpstr>Observation hebdomadaire 17 avril</vt:lpstr>
      <vt:lpstr>Réforme des retraites et Constitution Titre V Des rapports entre le parlement et le gouvernement (déjà vu) aujourd’hui +</vt:lpstr>
      <vt:lpstr>Conseil constitutionnel  du 14 avril  Ecouter Instagram sur Le Monde</vt:lpstr>
      <vt:lpstr>Conseil constitutionnel du 14 avril</vt:lpstr>
      <vt:lpstr>Conseil constitutionnel du 14 avril</vt:lpstr>
      <vt:lpstr>Art. 34</vt:lpstr>
      <vt:lpstr>Conseil constitutionnel du 14 avril</vt:lpstr>
      <vt:lpstr>Les « cavaliers sociaux » </vt:lpstr>
      <vt:lpstr>Conseil constitutionnel du 14 avril</vt:lpstr>
    </vt:vector>
  </TitlesOfParts>
  <Company>università degli studi di trieste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nadine celotti</dc:creator>
  <cp:lastModifiedBy>nadine celotti</cp:lastModifiedBy>
  <cp:revision>31</cp:revision>
  <dcterms:created xsi:type="dcterms:W3CDTF">2023-04-16T19:38:03Z</dcterms:created>
  <dcterms:modified xsi:type="dcterms:W3CDTF">2023-05-07T11:47:54Z</dcterms:modified>
</cp:coreProperties>
</file>