
<file path=[Content_Types].xml><?xml version="1.0" encoding="utf-8"?>
<Types xmlns="http://schemas.openxmlformats.org/package/2006/content-types">
  <Default Extension="pict" ContentType="image/pict"/>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8"/>
  </p:notesMasterIdLst>
  <p:sldIdLst>
    <p:sldId id="361"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4" r:id="rId74"/>
    <p:sldId id="335" r:id="rId75"/>
    <p:sldId id="336" r:id="rId76"/>
    <p:sldId id="337" r:id="rId77"/>
    <p:sldId id="338" r:id="rId78"/>
    <p:sldId id="339" r:id="rId79"/>
    <p:sldId id="340" r:id="rId80"/>
    <p:sldId id="341" r:id="rId81"/>
    <p:sldId id="342" r:id="rId82"/>
    <p:sldId id="343" r:id="rId83"/>
    <p:sldId id="344" r:id="rId84"/>
    <p:sldId id="345" r:id="rId85"/>
    <p:sldId id="346" r:id="rId86"/>
    <p:sldId id="347" r:id="rId87"/>
    <p:sldId id="348" r:id="rId88"/>
    <p:sldId id="349" r:id="rId89"/>
    <p:sldId id="350" r:id="rId90"/>
    <p:sldId id="351" r:id="rId91"/>
    <p:sldId id="352" r:id="rId92"/>
    <p:sldId id="353" r:id="rId93"/>
    <p:sldId id="354" r:id="rId94"/>
    <p:sldId id="355" r:id="rId95"/>
    <p:sldId id="356" r:id="rId96"/>
    <p:sldId id="357" r:id="rId97"/>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8" d="100"/>
          <a:sy n="98" d="100"/>
        </p:scale>
        <p:origin x="81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ict"/></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CC7836-C32F-7C44-98B9-6D9DFA957405}" type="datetimeFigureOut">
              <a:rPr lang="it-IT" smtClean="0"/>
              <a:t>05/05/2023</a:t>
            </a:fld>
            <a:endParaRPr lang="fr-CA"/>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F66848-EE48-9748-9EBD-2C1C2D6BA0E9}" type="slidenum">
              <a:rPr lang="fr-CA" smtClean="0"/>
              <a:t>‹N›</a:t>
            </a:fld>
            <a:endParaRPr lang="fr-CA"/>
          </a:p>
        </p:txBody>
      </p:sp>
    </p:spTree>
    <p:extLst>
      <p:ext uri="{BB962C8B-B14F-4D97-AF65-F5344CB8AC3E}">
        <p14:creationId xmlns:p14="http://schemas.microsoft.com/office/powerpoint/2010/main" val="9025225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eaLnBrk="1" hangingPunct="1"/>
            <a:fld id="{9B2C8598-453F-4538-9F36-DAE23414BE09}" type="slidenum">
              <a:rPr lang="fr-FR" altLang="it-IT" sz="1200"/>
              <a:pPr algn="r" eaLnBrk="1" hangingPunct="1"/>
              <a:t>7</a:t>
            </a:fld>
            <a:endParaRPr lang="fr-FR" altLang="it-IT" sz="1200"/>
          </a:p>
        </p:txBody>
      </p:sp>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altLang="it-IT">
              <a:latin typeface="Arial" panose="020B0604020202020204" pitchFamily="34" charset="0"/>
            </a:endParaRPr>
          </a:p>
        </p:txBody>
      </p:sp>
    </p:spTree>
    <p:extLst>
      <p:ext uri="{BB962C8B-B14F-4D97-AF65-F5344CB8AC3E}">
        <p14:creationId xmlns:p14="http://schemas.microsoft.com/office/powerpoint/2010/main" val="1166673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55BCEA1-CDA7-457E-B274-5FF64040C379}" type="slidenum">
              <a:rPr lang="fr-FR" altLang="fr-FR" sz="1200"/>
              <a:pPr/>
              <a:t>79</a:t>
            </a:fld>
            <a:endParaRPr lang="fr-FR" altLang="fr-FR" sz="120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494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63C65DC1-8D46-4F47-8CA0-B3897C7808A8}" type="slidenum">
              <a:rPr lang="fr-FR" sz="1200">
                <a:cs typeface="Arial" charset="0"/>
              </a:rPr>
              <a:pPr/>
              <a:t>92</a:t>
            </a:fld>
            <a:endParaRPr lang="fr-FR" sz="1200">
              <a:cs typeface="Arial" charset="0"/>
            </a:endParaRPr>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fr-FR">
              <a:ea typeface="MS PGothic" charset="0"/>
              <a:cs typeface="Arial" charset="0"/>
            </a:endParaRPr>
          </a:p>
        </p:txBody>
      </p:sp>
    </p:spTree>
    <p:extLst>
      <p:ext uri="{BB962C8B-B14F-4D97-AF65-F5344CB8AC3E}">
        <p14:creationId xmlns:p14="http://schemas.microsoft.com/office/powerpoint/2010/main" val="2962045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1DCDA371-4082-4780-BA40-131A4C22AC6C}" type="slidenum">
              <a:rPr lang="fr-FR" altLang="fr-FR" sz="1200"/>
              <a:pPr/>
              <a:t>94</a:t>
            </a:fld>
            <a:endParaRPr lang="fr-FR" altLang="fr-FR" sz="120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7613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BA384FF6-2B76-48AD-8AE5-70F937C0C507}" type="slidenum">
              <a:rPr lang="fr-FR" altLang="fr-FR" sz="1200"/>
              <a:pPr/>
              <a:t>95</a:t>
            </a:fld>
            <a:endParaRPr lang="fr-FR" altLang="fr-FR" sz="1200"/>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03113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D850C4C3-A39D-0448-AF74-57232BFD8674}" type="slidenum">
              <a:rPr lang="fr-FR" sz="1200">
                <a:cs typeface="Arial" charset="0"/>
              </a:rPr>
              <a:pPr/>
              <a:t>96</a:t>
            </a:fld>
            <a:endParaRPr lang="fr-FR" sz="1200">
              <a:cs typeface="Arial" charset="0"/>
            </a:endParaRPr>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fr-FR">
              <a:ea typeface="MS PGothic" charset="0"/>
              <a:cs typeface="Arial" charset="0"/>
            </a:endParaRPr>
          </a:p>
        </p:txBody>
      </p:sp>
    </p:spTree>
    <p:extLst>
      <p:ext uri="{BB962C8B-B14F-4D97-AF65-F5344CB8AC3E}">
        <p14:creationId xmlns:p14="http://schemas.microsoft.com/office/powerpoint/2010/main" val="3624798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fr-CA"/>
          </a:p>
        </p:txBody>
      </p:sp>
      <p:sp>
        <p:nvSpPr>
          <p:cNvPr id="4" name="Segnaposto data 3"/>
          <p:cNvSpPr>
            <a:spLocks noGrp="1"/>
          </p:cNvSpPr>
          <p:nvPr>
            <p:ph type="dt" sz="half" idx="10"/>
          </p:nvPr>
        </p:nvSpPr>
        <p:spPr/>
        <p:txBody>
          <a:bodyPr/>
          <a:lstStyle/>
          <a:p>
            <a:fld id="{98C15162-21DA-344E-9E0F-C74C9A571346}" type="datetimeFigureOut">
              <a:rPr lang="it-IT" smtClean="0"/>
              <a:t>05/05/2023</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4662AE00-FE2A-7246-B8AA-E958C4D3BA2C}" type="slidenum">
              <a:rPr lang="fr-CA" smtClean="0"/>
              <a:t>‹N›</a:t>
            </a:fld>
            <a:endParaRPr lang="fr-CA"/>
          </a:p>
        </p:txBody>
      </p:sp>
    </p:spTree>
    <p:extLst>
      <p:ext uri="{BB962C8B-B14F-4D97-AF65-F5344CB8AC3E}">
        <p14:creationId xmlns:p14="http://schemas.microsoft.com/office/powerpoint/2010/main" val="1989522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data 3"/>
          <p:cNvSpPr>
            <a:spLocks noGrp="1"/>
          </p:cNvSpPr>
          <p:nvPr>
            <p:ph type="dt" sz="half" idx="10"/>
          </p:nvPr>
        </p:nvSpPr>
        <p:spPr/>
        <p:txBody>
          <a:bodyPr/>
          <a:lstStyle/>
          <a:p>
            <a:fld id="{98C15162-21DA-344E-9E0F-C74C9A571346}" type="datetimeFigureOut">
              <a:rPr lang="it-IT" smtClean="0"/>
              <a:t>05/05/2023</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4662AE00-FE2A-7246-B8AA-E958C4D3BA2C}" type="slidenum">
              <a:rPr lang="fr-CA" smtClean="0"/>
              <a:t>‹N›</a:t>
            </a:fld>
            <a:endParaRPr lang="fr-CA"/>
          </a:p>
        </p:txBody>
      </p:sp>
    </p:spTree>
    <p:extLst>
      <p:ext uri="{BB962C8B-B14F-4D97-AF65-F5344CB8AC3E}">
        <p14:creationId xmlns:p14="http://schemas.microsoft.com/office/powerpoint/2010/main" val="281023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data 3"/>
          <p:cNvSpPr>
            <a:spLocks noGrp="1"/>
          </p:cNvSpPr>
          <p:nvPr>
            <p:ph type="dt" sz="half" idx="10"/>
          </p:nvPr>
        </p:nvSpPr>
        <p:spPr/>
        <p:txBody>
          <a:bodyPr/>
          <a:lstStyle/>
          <a:p>
            <a:fld id="{98C15162-21DA-344E-9E0F-C74C9A571346}" type="datetimeFigureOut">
              <a:rPr lang="it-IT" smtClean="0"/>
              <a:t>05/05/2023</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4662AE00-FE2A-7246-B8AA-E958C4D3BA2C}" type="slidenum">
              <a:rPr lang="fr-CA" smtClean="0"/>
              <a:t>‹N›</a:t>
            </a:fld>
            <a:endParaRPr lang="fr-CA"/>
          </a:p>
        </p:txBody>
      </p:sp>
    </p:spTree>
    <p:extLst>
      <p:ext uri="{BB962C8B-B14F-4D97-AF65-F5344CB8AC3E}">
        <p14:creationId xmlns:p14="http://schemas.microsoft.com/office/powerpoint/2010/main" val="3918997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endParaRPr lang="fr-CA"/>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data 3"/>
          <p:cNvSpPr>
            <a:spLocks noGrp="1"/>
          </p:cNvSpPr>
          <p:nvPr>
            <p:ph type="dt" sz="half" idx="10"/>
          </p:nvPr>
        </p:nvSpPr>
        <p:spPr/>
        <p:txBody>
          <a:bodyPr/>
          <a:lstStyle/>
          <a:p>
            <a:fld id="{98C15162-21DA-344E-9E0F-C74C9A571346}" type="datetimeFigureOut">
              <a:rPr lang="it-IT" smtClean="0"/>
              <a:t>05/05/2023</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4662AE00-FE2A-7246-B8AA-E958C4D3BA2C}" type="slidenum">
              <a:rPr lang="fr-CA" smtClean="0"/>
              <a:t>‹N›</a:t>
            </a:fld>
            <a:endParaRPr lang="fr-CA"/>
          </a:p>
        </p:txBody>
      </p:sp>
    </p:spTree>
    <p:extLst>
      <p:ext uri="{BB962C8B-B14F-4D97-AF65-F5344CB8AC3E}">
        <p14:creationId xmlns:p14="http://schemas.microsoft.com/office/powerpoint/2010/main" val="2555147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98C15162-21DA-344E-9E0F-C74C9A571346}" type="datetimeFigureOut">
              <a:rPr lang="it-IT" smtClean="0"/>
              <a:t>05/05/2023</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4662AE00-FE2A-7246-B8AA-E958C4D3BA2C}" type="slidenum">
              <a:rPr lang="fr-CA" smtClean="0"/>
              <a:t>‹N›</a:t>
            </a:fld>
            <a:endParaRPr lang="fr-CA"/>
          </a:p>
        </p:txBody>
      </p:sp>
    </p:spTree>
    <p:extLst>
      <p:ext uri="{BB962C8B-B14F-4D97-AF65-F5344CB8AC3E}">
        <p14:creationId xmlns:p14="http://schemas.microsoft.com/office/powerpoint/2010/main" val="535368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5" name="Segnaposto data 4"/>
          <p:cNvSpPr>
            <a:spLocks noGrp="1"/>
          </p:cNvSpPr>
          <p:nvPr>
            <p:ph type="dt" sz="half" idx="10"/>
          </p:nvPr>
        </p:nvSpPr>
        <p:spPr/>
        <p:txBody>
          <a:bodyPr/>
          <a:lstStyle/>
          <a:p>
            <a:fld id="{98C15162-21DA-344E-9E0F-C74C9A571346}" type="datetimeFigureOut">
              <a:rPr lang="it-IT" smtClean="0"/>
              <a:t>05/05/2023</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4662AE00-FE2A-7246-B8AA-E958C4D3BA2C}" type="slidenum">
              <a:rPr lang="fr-CA" smtClean="0"/>
              <a:t>‹N›</a:t>
            </a:fld>
            <a:endParaRPr lang="fr-CA"/>
          </a:p>
        </p:txBody>
      </p:sp>
    </p:spTree>
    <p:extLst>
      <p:ext uri="{BB962C8B-B14F-4D97-AF65-F5344CB8AC3E}">
        <p14:creationId xmlns:p14="http://schemas.microsoft.com/office/powerpoint/2010/main" val="3744016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7" name="Segnaposto data 6"/>
          <p:cNvSpPr>
            <a:spLocks noGrp="1"/>
          </p:cNvSpPr>
          <p:nvPr>
            <p:ph type="dt" sz="half" idx="10"/>
          </p:nvPr>
        </p:nvSpPr>
        <p:spPr/>
        <p:txBody>
          <a:bodyPr/>
          <a:lstStyle/>
          <a:p>
            <a:fld id="{98C15162-21DA-344E-9E0F-C74C9A571346}" type="datetimeFigureOut">
              <a:rPr lang="it-IT" smtClean="0"/>
              <a:t>05/05/2023</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4662AE00-FE2A-7246-B8AA-E958C4D3BA2C}" type="slidenum">
              <a:rPr lang="fr-CA" smtClean="0"/>
              <a:t>‹N›</a:t>
            </a:fld>
            <a:endParaRPr lang="fr-CA"/>
          </a:p>
        </p:txBody>
      </p:sp>
    </p:spTree>
    <p:extLst>
      <p:ext uri="{BB962C8B-B14F-4D97-AF65-F5344CB8AC3E}">
        <p14:creationId xmlns:p14="http://schemas.microsoft.com/office/powerpoint/2010/main" val="1700635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endParaRPr lang="fr-CA"/>
          </a:p>
        </p:txBody>
      </p:sp>
      <p:sp>
        <p:nvSpPr>
          <p:cNvPr id="3" name="Segnaposto data 2"/>
          <p:cNvSpPr>
            <a:spLocks noGrp="1"/>
          </p:cNvSpPr>
          <p:nvPr>
            <p:ph type="dt" sz="half" idx="10"/>
          </p:nvPr>
        </p:nvSpPr>
        <p:spPr/>
        <p:txBody>
          <a:bodyPr/>
          <a:lstStyle/>
          <a:p>
            <a:fld id="{98C15162-21DA-344E-9E0F-C74C9A571346}" type="datetimeFigureOut">
              <a:rPr lang="it-IT" smtClean="0"/>
              <a:t>05/05/2023</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4662AE00-FE2A-7246-B8AA-E958C4D3BA2C}" type="slidenum">
              <a:rPr lang="fr-CA" smtClean="0"/>
              <a:t>‹N›</a:t>
            </a:fld>
            <a:endParaRPr lang="fr-CA"/>
          </a:p>
        </p:txBody>
      </p:sp>
    </p:spTree>
    <p:extLst>
      <p:ext uri="{BB962C8B-B14F-4D97-AF65-F5344CB8AC3E}">
        <p14:creationId xmlns:p14="http://schemas.microsoft.com/office/powerpoint/2010/main" val="3080589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8C15162-21DA-344E-9E0F-C74C9A571346}" type="datetimeFigureOut">
              <a:rPr lang="it-IT" smtClean="0"/>
              <a:t>05/05/2023</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4662AE00-FE2A-7246-B8AA-E958C4D3BA2C}" type="slidenum">
              <a:rPr lang="fr-CA" smtClean="0"/>
              <a:t>‹N›</a:t>
            </a:fld>
            <a:endParaRPr lang="fr-CA"/>
          </a:p>
        </p:txBody>
      </p:sp>
    </p:spTree>
    <p:extLst>
      <p:ext uri="{BB962C8B-B14F-4D97-AF65-F5344CB8AC3E}">
        <p14:creationId xmlns:p14="http://schemas.microsoft.com/office/powerpoint/2010/main" val="4086360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98C15162-21DA-344E-9E0F-C74C9A571346}" type="datetimeFigureOut">
              <a:rPr lang="it-IT" smtClean="0"/>
              <a:t>05/05/2023</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4662AE00-FE2A-7246-B8AA-E958C4D3BA2C}" type="slidenum">
              <a:rPr lang="fr-CA" smtClean="0"/>
              <a:t>‹N›</a:t>
            </a:fld>
            <a:endParaRPr lang="fr-CA"/>
          </a:p>
        </p:txBody>
      </p:sp>
    </p:spTree>
    <p:extLst>
      <p:ext uri="{BB962C8B-B14F-4D97-AF65-F5344CB8AC3E}">
        <p14:creationId xmlns:p14="http://schemas.microsoft.com/office/powerpoint/2010/main" val="3004179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98C15162-21DA-344E-9E0F-C74C9A571346}" type="datetimeFigureOut">
              <a:rPr lang="it-IT" smtClean="0"/>
              <a:t>05/05/2023</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4662AE00-FE2A-7246-B8AA-E958C4D3BA2C}" type="slidenum">
              <a:rPr lang="fr-CA" smtClean="0"/>
              <a:t>‹N›</a:t>
            </a:fld>
            <a:endParaRPr lang="fr-CA"/>
          </a:p>
        </p:txBody>
      </p:sp>
    </p:spTree>
    <p:extLst>
      <p:ext uri="{BB962C8B-B14F-4D97-AF65-F5344CB8AC3E}">
        <p14:creationId xmlns:p14="http://schemas.microsoft.com/office/powerpoint/2010/main" val="270561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C15162-21DA-344E-9E0F-C74C9A571346}" type="datetimeFigureOut">
              <a:rPr lang="it-IT" smtClean="0"/>
              <a:t>05/05/2023</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62AE00-FE2A-7246-B8AA-E958C4D3BA2C}" type="slidenum">
              <a:rPr lang="fr-CA" smtClean="0"/>
              <a:t>‹N›</a:t>
            </a:fld>
            <a:endParaRPr lang="fr-CA"/>
          </a:p>
        </p:txBody>
      </p:sp>
    </p:spTree>
    <p:extLst>
      <p:ext uri="{BB962C8B-B14F-4D97-AF65-F5344CB8AC3E}">
        <p14:creationId xmlns:p14="http://schemas.microsoft.com/office/powerpoint/2010/main" val="3503867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pict"/><Relationship Id="rId4" Type="http://schemas.openxmlformats.org/officeDocument/2006/relationships/package" Target="../embeddings/Microsoft_Word_Document.docx"/></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Langue et culture</a:t>
            </a:r>
          </a:p>
        </p:txBody>
      </p:sp>
      <p:sp>
        <p:nvSpPr>
          <p:cNvPr id="3" name="Segnaposto contenuto 2"/>
          <p:cNvSpPr>
            <a:spLocks noGrp="1"/>
          </p:cNvSpPr>
          <p:nvPr>
            <p:ph idx="1"/>
          </p:nvPr>
        </p:nvSpPr>
        <p:spPr/>
        <p:txBody>
          <a:bodyPr>
            <a:normAutofit/>
          </a:bodyPr>
          <a:lstStyle/>
          <a:p>
            <a:r>
              <a:rPr lang="fr-CA" sz="2400" dirty="0"/>
              <a:t>Couleurs</a:t>
            </a:r>
          </a:p>
          <a:p>
            <a:r>
              <a:rPr lang="fr-CA" sz="2400" dirty="0"/>
              <a:t>Les silences</a:t>
            </a:r>
          </a:p>
        </p:txBody>
      </p:sp>
    </p:spTree>
    <p:extLst>
      <p:ext uri="{BB962C8B-B14F-4D97-AF65-F5344CB8AC3E}">
        <p14:creationId xmlns:p14="http://schemas.microsoft.com/office/powerpoint/2010/main" val="3543927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Titolo 1"/>
          <p:cNvSpPr>
            <a:spLocks noGrp="1"/>
          </p:cNvSpPr>
          <p:nvPr>
            <p:ph type="title"/>
          </p:nvPr>
        </p:nvSpPr>
        <p:spPr/>
        <p:txBody>
          <a:bodyPr/>
          <a:lstStyle/>
          <a:p>
            <a:r>
              <a:rPr lang="it-IT" altLang="it-IT" sz="2800"/>
              <a:t>Le bleu</a:t>
            </a:r>
          </a:p>
        </p:txBody>
      </p:sp>
      <p:sp>
        <p:nvSpPr>
          <p:cNvPr id="162819" name="Segnaposto contenuto 2"/>
          <p:cNvSpPr>
            <a:spLocks noGrp="1"/>
          </p:cNvSpPr>
          <p:nvPr>
            <p:ph idx="1"/>
          </p:nvPr>
        </p:nvSpPr>
        <p:spPr/>
        <p:txBody>
          <a:bodyPr/>
          <a:lstStyle/>
          <a:p>
            <a:pPr algn="just"/>
            <a:r>
              <a:rPr lang="fr-FR" altLang="it-IT" sz="2400"/>
              <a:t>C</a:t>
            </a:r>
            <a:r>
              <a:rPr lang="fr-FR" altLang="fr-CA" sz="2400"/>
              <a:t>’</a:t>
            </a:r>
            <a:r>
              <a:rPr lang="fr-FR" altLang="it-IT" sz="2400"/>
              <a:t>est la couleur préférée en Occident depuis le XIXe siècle. Le bleu au temps des Anciens n</a:t>
            </a:r>
            <a:r>
              <a:rPr lang="fr-FR" altLang="fr-CA" sz="2400"/>
              <a:t>’</a:t>
            </a:r>
            <a:r>
              <a:rPr lang="fr-FR" altLang="it-IT" sz="2400"/>
              <a:t>était pas nommé. Au cours du XIXe siècle, selon le regard évolutionniste, on a soutenu que, comme il n</a:t>
            </a:r>
            <a:r>
              <a:rPr lang="fr-FR" altLang="fr-CA" sz="2400"/>
              <a:t>’</a:t>
            </a:r>
            <a:r>
              <a:rPr lang="fr-FR" altLang="it-IT" sz="2400"/>
              <a:t>avait pas été nommé dans l</a:t>
            </a:r>
            <a:r>
              <a:rPr lang="fr-FR" altLang="fr-CA" sz="2400"/>
              <a:t>’</a:t>
            </a:r>
            <a:r>
              <a:rPr lang="fr-FR" altLang="ja-JP" sz="2400" i="1"/>
              <a:t>Iliade </a:t>
            </a:r>
            <a:r>
              <a:rPr lang="fr-FR" altLang="ja-JP" sz="2400"/>
              <a:t>et l</a:t>
            </a:r>
            <a:r>
              <a:rPr lang="fr-FR" altLang="fr-CA" sz="2400"/>
              <a:t>’</a:t>
            </a:r>
            <a:r>
              <a:rPr lang="fr-FR" altLang="ja-JP" sz="2400" i="1"/>
              <a:t>Odyssée, </a:t>
            </a:r>
            <a:r>
              <a:rPr lang="fr-FR" altLang="ja-JP" sz="2400"/>
              <a:t>les Grecs ne percevaient pas le bleu parce que « l</a:t>
            </a:r>
            <a:r>
              <a:rPr lang="fr-FR" altLang="fr-CA" sz="2400"/>
              <a:t>’</a:t>
            </a:r>
            <a:r>
              <a:rPr lang="fr-FR" altLang="ja-JP" sz="2400"/>
              <a:t>organe de la couleur et de ses impressions n</a:t>
            </a:r>
            <a:r>
              <a:rPr lang="fr-FR" altLang="fr-CA" sz="2400"/>
              <a:t>’</a:t>
            </a:r>
            <a:r>
              <a:rPr lang="fr-FR" altLang="ja-JP" sz="2400"/>
              <a:t>étaient que partiellement développés chez les Grecs de l</a:t>
            </a:r>
            <a:r>
              <a:rPr lang="fr-FR" altLang="fr-CA" sz="2400"/>
              <a:t>’</a:t>
            </a:r>
            <a:r>
              <a:rPr lang="fr-FR" altLang="ja-JP" sz="2400"/>
              <a:t>âge héroïque. » (Gladstone 1858). Ce qui a même conduit Nietzche a affirmé que les « Grecs voyaient la nature d</a:t>
            </a:r>
            <a:r>
              <a:rPr lang="fr-FR" altLang="fr-CA" sz="2400"/>
              <a:t>’</a:t>
            </a:r>
            <a:r>
              <a:rPr lang="fr-FR" altLang="ja-JP" sz="2400"/>
              <a:t>une autre façon que nous, il faut admettre que leur œil était aveugle pour le bleu et le vert » (Nietzche 1881, p. 426).  </a:t>
            </a:r>
            <a:endParaRPr lang="it-IT" altLang="ja-JP"/>
          </a:p>
          <a:p>
            <a:endParaRPr lang="it-IT" altLang="it-IT"/>
          </a:p>
        </p:txBody>
      </p:sp>
    </p:spTree>
    <p:extLst>
      <p:ext uri="{BB962C8B-B14F-4D97-AF65-F5344CB8AC3E}">
        <p14:creationId xmlns:p14="http://schemas.microsoft.com/office/powerpoint/2010/main" val="2629363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Titolo 1"/>
          <p:cNvSpPr>
            <a:spLocks noGrp="1"/>
          </p:cNvSpPr>
          <p:nvPr>
            <p:ph type="title"/>
          </p:nvPr>
        </p:nvSpPr>
        <p:spPr/>
        <p:txBody>
          <a:bodyPr/>
          <a:lstStyle/>
          <a:p>
            <a:r>
              <a:rPr lang="it-IT" altLang="it-IT" sz="2800" dirty="0" err="1"/>
              <a:t>Les</a:t>
            </a:r>
            <a:r>
              <a:rPr lang="it-IT" altLang="it-IT" sz="2800" dirty="0"/>
              <a:t> </a:t>
            </a:r>
            <a:r>
              <a:rPr lang="it-IT" altLang="it-IT" sz="2800" dirty="0" err="1"/>
              <a:t>Grecs</a:t>
            </a:r>
            <a:r>
              <a:rPr lang="it-IT" altLang="it-IT" sz="2800" dirty="0"/>
              <a:t> </a:t>
            </a:r>
            <a:r>
              <a:rPr lang="it-IT" altLang="it-IT" sz="2800" dirty="0" err="1"/>
              <a:t>aveugles</a:t>
            </a:r>
            <a:r>
              <a:rPr lang="it-IT" altLang="it-IT" sz="2800" dirty="0"/>
              <a:t> </a:t>
            </a:r>
            <a:r>
              <a:rPr lang="it-IT" altLang="it-IT" sz="2800" dirty="0" err="1"/>
              <a:t>du</a:t>
            </a:r>
            <a:r>
              <a:rPr lang="it-IT" altLang="it-IT" sz="2800" dirty="0"/>
              <a:t> </a:t>
            </a:r>
            <a:r>
              <a:rPr lang="it-IT" altLang="it-IT" sz="2800" i="1" dirty="0"/>
              <a:t>bleu</a:t>
            </a:r>
            <a:r>
              <a:rPr lang="it-IT" altLang="it-IT" sz="2800" dirty="0"/>
              <a:t>?</a:t>
            </a:r>
            <a:br>
              <a:rPr lang="it-IT" altLang="it-IT" sz="2800" dirty="0"/>
            </a:br>
            <a:endParaRPr lang="it-IT" altLang="it-IT" sz="2800" dirty="0"/>
          </a:p>
        </p:txBody>
      </p:sp>
      <p:sp>
        <p:nvSpPr>
          <p:cNvPr id="163843" name="Segnaposto contenuto 2"/>
          <p:cNvSpPr>
            <a:spLocks noGrp="1"/>
          </p:cNvSpPr>
          <p:nvPr>
            <p:ph idx="1"/>
          </p:nvPr>
        </p:nvSpPr>
        <p:spPr/>
        <p:txBody>
          <a:bodyPr/>
          <a:lstStyle/>
          <a:p>
            <a:pPr algn="just"/>
            <a:r>
              <a:rPr lang="fr-FR" altLang="it-IT" sz="2400"/>
              <a:t>Et au XXe siècle, selon la perspective universaliste, avec les études de Berlin et Kay, on a soutenu que les Grecs n</a:t>
            </a:r>
            <a:r>
              <a:rPr lang="fr-FR" altLang="fr-CA" sz="2400"/>
              <a:t>’</a:t>
            </a:r>
            <a:r>
              <a:rPr lang="fr-FR" altLang="it-IT" sz="2400"/>
              <a:t>étaient arrivés qu</a:t>
            </a:r>
            <a:r>
              <a:rPr lang="fr-FR" altLang="fr-CA" sz="2400"/>
              <a:t>’</a:t>
            </a:r>
            <a:r>
              <a:rPr lang="fr-FR" altLang="it-IT" sz="2400"/>
              <a:t>au cinquième stade de la séquence hiérarchisée des termes de couleur fondamentaux. </a:t>
            </a:r>
          </a:p>
          <a:p>
            <a:pPr algn="just"/>
            <a:r>
              <a:rPr lang="fr-FR" altLang="it-IT" sz="2400"/>
              <a:t>Mais l</a:t>
            </a:r>
            <a:r>
              <a:rPr lang="fr-FR" altLang="fr-CA" sz="2400"/>
              <a:t>’</a:t>
            </a:r>
            <a:r>
              <a:rPr lang="fr-FR" altLang="it-IT" sz="2400"/>
              <a:t>approche culturaliste, pour laquelle l</a:t>
            </a:r>
            <a:r>
              <a:rPr lang="fr-FR" altLang="fr-CA" sz="2400"/>
              <a:t>’</a:t>
            </a:r>
            <a:r>
              <a:rPr lang="fr-FR" altLang="it-IT" sz="2400"/>
              <a:t>absence de dénomination ne correspond pas au manque de perception, souligne que le lexique homérique accorde plus d</a:t>
            </a:r>
            <a:r>
              <a:rPr lang="fr-FR" altLang="fr-CA" sz="2400"/>
              <a:t>’</a:t>
            </a:r>
            <a:r>
              <a:rPr lang="fr-FR" altLang="it-IT" sz="2400"/>
              <a:t>importance à la luminosité qu</a:t>
            </a:r>
            <a:r>
              <a:rPr lang="fr-FR" altLang="fr-CA" sz="2400"/>
              <a:t>’</a:t>
            </a:r>
            <a:r>
              <a:rPr lang="fr-FR" altLang="it-IT" sz="2400"/>
              <a:t>à la tonalité. </a:t>
            </a:r>
            <a:endParaRPr lang="it-IT" altLang="it-IT" sz="2400"/>
          </a:p>
        </p:txBody>
      </p:sp>
    </p:spTree>
    <p:extLst>
      <p:ext uri="{BB962C8B-B14F-4D97-AF65-F5344CB8AC3E}">
        <p14:creationId xmlns:p14="http://schemas.microsoft.com/office/powerpoint/2010/main" val="2924238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Titolo 1"/>
          <p:cNvSpPr>
            <a:spLocks noGrp="1"/>
          </p:cNvSpPr>
          <p:nvPr>
            <p:ph type="title"/>
          </p:nvPr>
        </p:nvSpPr>
        <p:spPr/>
        <p:txBody>
          <a:bodyPr/>
          <a:lstStyle/>
          <a:p>
            <a:r>
              <a:rPr lang="it-IT" altLang="it-IT" sz="2800"/>
              <a:t>Le bleu</a:t>
            </a:r>
          </a:p>
        </p:txBody>
      </p:sp>
      <p:sp>
        <p:nvSpPr>
          <p:cNvPr id="164867" name="Segnaposto contenuto 2"/>
          <p:cNvSpPr>
            <a:spLocks noGrp="1"/>
          </p:cNvSpPr>
          <p:nvPr>
            <p:ph idx="1"/>
          </p:nvPr>
        </p:nvSpPr>
        <p:spPr/>
        <p:txBody>
          <a:bodyPr/>
          <a:lstStyle/>
          <a:p>
            <a:pPr algn="just"/>
            <a:r>
              <a:rPr lang="fr-FR" altLang="it-IT" sz="2200"/>
              <a:t>Les Romains considéraient le bleu désagréable, c</a:t>
            </a:r>
            <a:r>
              <a:rPr lang="fr-FR" altLang="fr-CA" sz="2200"/>
              <a:t>’</a:t>
            </a:r>
            <a:r>
              <a:rPr lang="fr-FR" altLang="it-IT" sz="2200"/>
              <a:t>était la couleur guerrière des barbares qui peignaient leur corps avec de la guède, plante contenant un colorant bleu. Le bleu commença à s</a:t>
            </a:r>
            <a:r>
              <a:rPr lang="fr-FR" altLang="fr-CA" sz="2200"/>
              <a:t>’</a:t>
            </a:r>
            <a:r>
              <a:rPr lang="fr-FR" altLang="it-IT" sz="2200"/>
              <a:t>affirmer à partir du XIIe siècle quand il apparut sur le manteau de la Vierge vêtue auparavant de couleur sombre, dans les vitraux gothiques, et grâce également à son entrée dans les armoiries royales. Au cours des siècles suivants, il poursuivit son chemin de succès pour devenir aujourd</a:t>
            </a:r>
            <a:r>
              <a:rPr lang="fr-FR" altLang="fr-CA" sz="2200"/>
              <a:t>’</a:t>
            </a:r>
            <a:r>
              <a:rPr lang="fr-FR" altLang="it-IT" sz="2200"/>
              <a:t>hui la couleur reine pour les Occidentaux, hommes et femmes, quel que soit leur milieu social et professionnel. Et le bleu est devenu également la couleur des institutions internationales comme pour le Conseil de l'Europe ou l'ONU avec ses casques bleus.</a:t>
            </a:r>
          </a:p>
          <a:p>
            <a:endParaRPr lang="it-IT" altLang="it-IT" sz="3000"/>
          </a:p>
        </p:txBody>
      </p:sp>
    </p:spTree>
    <p:extLst>
      <p:ext uri="{BB962C8B-B14F-4D97-AF65-F5344CB8AC3E}">
        <p14:creationId xmlns:p14="http://schemas.microsoft.com/office/powerpoint/2010/main" val="205006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289B30-BA62-488C-9164-CAC4947CA95D}"/>
              </a:ext>
            </a:extLst>
          </p:cNvPr>
          <p:cNvSpPr>
            <a:spLocks noGrp="1"/>
          </p:cNvSpPr>
          <p:nvPr>
            <p:ph type="title"/>
          </p:nvPr>
        </p:nvSpPr>
        <p:spPr/>
        <p:txBody>
          <a:bodyPr>
            <a:normAutofit/>
          </a:bodyPr>
          <a:lstStyle/>
          <a:p>
            <a:r>
              <a:rPr lang="it-IT" sz="2800" dirty="0" err="1"/>
              <a:t>Que</a:t>
            </a:r>
            <a:r>
              <a:rPr lang="it-IT" sz="2800" dirty="0"/>
              <a:t> </a:t>
            </a:r>
            <a:r>
              <a:rPr lang="it-IT" sz="2800" dirty="0" err="1"/>
              <a:t>représente</a:t>
            </a:r>
            <a:r>
              <a:rPr lang="it-IT" sz="2800" dirty="0"/>
              <a:t> pour </a:t>
            </a:r>
            <a:r>
              <a:rPr lang="it-IT" sz="2800" dirty="0" err="1"/>
              <a:t>vous</a:t>
            </a:r>
            <a:r>
              <a:rPr lang="it-IT" sz="2800" dirty="0"/>
              <a:t> le </a:t>
            </a:r>
            <a:r>
              <a:rPr lang="it-IT" sz="2800" dirty="0" err="1"/>
              <a:t>rouge</a:t>
            </a:r>
            <a:r>
              <a:rPr lang="it-IT" sz="2800" dirty="0"/>
              <a:t>?</a:t>
            </a:r>
          </a:p>
        </p:txBody>
      </p:sp>
      <p:sp>
        <p:nvSpPr>
          <p:cNvPr id="3" name="Segnaposto contenuto 2">
            <a:extLst>
              <a:ext uri="{FF2B5EF4-FFF2-40B4-BE49-F238E27FC236}">
                <a16:creationId xmlns:a16="http://schemas.microsoft.com/office/drawing/2014/main" id="{D5113FA2-9420-4222-9C3D-9E22AF72EE9B}"/>
              </a:ext>
            </a:extLst>
          </p:cNvPr>
          <p:cNvSpPr>
            <a:spLocks noGrp="1"/>
          </p:cNvSpPr>
          <p:nvPr>
            <p:ph idx="1"/>
          </p:nvPr>
        </p:nvSpPr>
        <p:spPr/>
        <p:txBody>
          <a:bodyPr>
            <a:normAutofit/>
          </a:bodyPr>
          <a:lstStyle/>
          <a:p>
            <a:r>
              <a:rPr lang="it-IT" sz="2400" dirty="0" err="1"/>
              <a:t>Passion</a:t>
            </a:r>
            <a:r>
              <a:rPr lang="it-IT" sz="2400" dirty="0"/>
              <a:t>, </a:t>
            </a:r>
            <a:r>
              <a:rPr lang="it-IT" sz="2400" dirty="0" err="1"/>
              <a:t>agressivité</a:t>
            </a:r>
            <a:r>
              <a:rPr lang="it-IT" sz="2400" dirty="0"/>
              <a:t>, force positive et </a:t>
            </a:r>
            <a:r>
              <a:rPr lang="it-IT" sz="2400" dirty="0" err="1"/>
              <a:t>négative</a:t>
            </a:r>
            <a:r>
              <a:rPr lang="it-IT" sz="2400" dirty="0"/>
              <a:t>, </a:t>
            </a:r>
            <a:r>
              <a:rPr lang="it-IT" sz="2400" dirty="0" err="1"/>
              <a:t>puissance</a:t>
            </a:r>
            <a:r>
              <a:rPr lang="it-IT" sz="2400" dirty="0"/>
              <a:t>, </a:t>
            </a:r>
            <a:r>
              <a:rPr lang="it-IT" sz="2400" dirty="0" err="1"/>
              <a:t>amour</a:t>
            </a:r>
            <a:endParaRPr lang="it-IT" sz="2400" dirty="0"/>
          </a:p>
        </p:txBody>
      </p:sp>
    </p:spTree>
    <p:extLst>
      <p:ext uri="{BB962C8B-B14F-4D97-AF65-F5344CB8AC3E}">
        <p14:creationId xmlns:p14="http://schemas.microsoft.com/office/powerpoint/2010/main" val="3282998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Titolo 1"/>
          <p:cNvSpPr>
            <a:spLocks noGrp="1"/>
          </p:cNvSpPr>
          <p:nvPr>
            <p:ph type="title"/>
          </p:nvPr>
        </p:nvSpPr>
        <p:spPr/>
        <p:txBody>
          <a:bodyPr/>
          <a:lstStyle/>
          <a:p>
            <a:r>
              <a:rPr lang="it-IT" altLang="it-IT" sz="2800"/>
              <a:t>Le rouge</a:t>
            </a:r>
          </a:p>
        </p:txBody>
      </p:sp>
      <p:sp>
        <p:nvSpPr>
          <p:cNvPr id="165891" name="Segnaposto contenuto 2"/>
          <p:cNvSpPr>
            <a:spLocks noGrp="1"/>
          </p:cNvSpPr>
          <p:nvPr>
            <p:ph idx="1"/>
          </p:nvPr>
        </p:nvSpPr>
        <p:spPr/>
        <p:txBody>
          <a:bodyPr/>
          <a:lstStyle/>
          <a:p>
            <a:pPr algn="just"/>
            <a:r>
              <a:rPr lang="fr-FR" altLang="it-IT" sz="2400"/>
              <a:t>C</a:t>
            </a:r>
            <a:r>
              <a:rPr lang="fr-FR" altLang="fr-CA" sz="2400"/>
              <a:t>’</a:t>
            </a:r>
            <a:r>
              <a:rPr lang="fr-FR" altLang="it-IT" sz="2400"/>
              <a:t>est la couleur par excellence, la couleur archétypale. « Parler de </a:t>
            </a:r>
            <a:r>
              <a:rPr lang="fr-FR" altLang="fr-CA" sz="2400"/>
              <a:t>“</a:t>
            </a:r>
            <a:r>
              <a:rPr lang="fr-FR" altLang="it-IT" sz="2400"/>
              <a:t>couleur rouge</a:t>
            </a:r>
            <a:r>
              <a:rPr lang="fr-FR" altLang="fr-CA" sz="2400"/>
              <a:t>”</a:t>
            </a:r>
            <a:r>
              <a:rPr lang="fr-FR" altLang="it-IT" sz="2400"/>
              <a:t>, c</a:t>
            </a:r>
            <a:r>
              <a:rPr lang="fr-FR" altLang="fr-CA" sz="2400"/>
              <a:t>’</a:t>
            </a:r>
            <a:r>
              <a:rPr lang="fr-FR" altLang="it-IT" sz="2400"/>
              <a:t>est presque un pléonasme en effet! D</a:t>
            </a:r>
            <a:r>
              <a:rPr lang="fr-FR" altLang="fr-CA" sz="2400"/>
              <a:t>’</a:t>
            </a:r>
            <a:r>
              <a:rPr lang="fr-FR" altLang="it-IT" sz="2400"/>
              <a:t>ailleurs, certains mots, tels </a:t>
            </a:r>
            <a:r>
              <a:rPr lang="fr-FR" altLang="it-IT" sz="2400" i="1"/>
              <a:t>coloratus</a:t>
            </a:r>
            <a:r>
              <a:rPr lang="fr-FR" altLang="it-IT" sz="2400"/>
              <a:t> en latin ou </a:t>
            </a:r>
            <a:r>
              <a:rPr lang="fr-FR" altLang="it-IT" sz="2400" i="1"/>
              <a:t>colorado</a:t>
            </a:r>
            <a:r>
              <a:rPr lang="fr-FR" altLang="it-IT" sz="2400"/>
              <a:t> en espagnol, signifient à la fois </a:t>
            </a:r>
            <a:r>
              <a:rPr lang="fr-FR" altLang="fr-CA" sz="2400"/>
              <a:t>“</a:t>
            </a:r>
            <a:r>
              <a:rPr lang="fr-FR" altLang="it-IT" sz="2400"/>
              <a:t>rouge</a:t>
            </a:r>
            <a:r>
              <a:rPr lang="fr-FR" altLang="fr-CA" sz="2400"/>
              <a:t>”</a:t>
            </a:r>
            <a:r>
              <a:rPr lang="fr-FR" altLang="it-IT" sz="2400"/>
              <a:t> et </a:t>
            </a:r>
            <a:r>
              <a:rPr lang="fr-FR" altLang="fr-CA" sz="2400"/>
              <a:t>“</a:t>
            </a:r>
            <a:r>
              <a:rPr lang="fr-FR" altLang="it-IT" sz="2400"/>
              <a:t>coloré</a:t>
            </a:r>
            <a:r>
              <a:rPr lang="fr-FR" altLang="fr-CA" sz="2400"/>
              <a:t>”</a:t>
            </a:r>
            <a:r>
              <a:rPr lang="fr-FR" altLang="it-IT" sz="2400"/>
              <a:t>. En russe, </a:t>
            </a:r>
            <a:r>
              <a:rPr lang="fr-FR" altLang="it-IT" sz="2400" i="1"/>
              <a:t>krasnoï </a:t>
            </a:r>
            <a:r>
              <a:rPr lang="fr-FR" altLang="it-IT" sz="2400"/>
              <a:t>veut dire </a:t>
            </a:r>
            <a:r>
              <a:rPr lang="fr-FR" altLang="fr-CA" sz="2400"/>
              <a:t>“</a:t>
            </a:r>
            <a:r>
              <a:rPr lang="fr-FR" altLang="it-IT" sz="2400"/>
              <a:t>rouge</a:t>
            </a:r>
            <a:r>
              <a:rPr lang="fr-FR" altLang="fr-CA" sz="2400"/>
              <a:t>”</a:t>
            </a:r>
            <a:r>
              <a:rPr lang="fr-FR" altLang="it-IT" sz="2400"/>
              <a:t> mais aussi </a:t>
            </a:r>
            <a:r>
              <a:rPr lang="fr-FR" altLang="fr-CA" sz="2400"/>
              <a:t>“</a:t>
            </a:r>
            <a:r>
              <a:rPr lang="fr-FR" altLang="it-IT" sz="2400"/>
              <a:t>beau</a:t>
            </a:r>
            <a:r>
              <a:rPr lang="fr-FR" altLang="fr-CA" sz="2400"/>
              <a:t>”</a:t>
            </a:r>
            <a:r>
              <a:rPr lang="fr-FR" altLang="it-IT" sz="2400"/>
              <a:t> (étymologiquement, la place Rouge est la </a:t>
            </a:r>
            <a:r>
              <a:rPr lang="fr-FR" altLang="fr-CA" sz="2400"/>
              <a:t>“</a:t>
            </a:r>
            <a:r>
              <a:rPr lang="fr-FR" altLang="it-IT" sz="2400"/>
              <a:t>belle place</a:t>
            </a:r>
            <a:r>
              <a:rPr lang="fr-FR" altLang="fr-CA" sz="2400"/>
              <a:t>”</a:t>
            </a:r>
            <a:r>
              <a:rPr lang="fr-FR" altLang="it-IT" sz="2400"/>
              <a:t>. Dans le système symbolique de l</a:t>
            </a:r>
            <a:r>
              <a:rPr lang="fr-FR" altLang="fr-CA" sz="2400"/>
              <a:t>’</a:t>
            </a:r>
            <a:r>
              <a:rPr lang="fr-FR" altLang="it-IT" sz="2400"/>
              <a:t>Antiquité, qui tournait autour de trois pôles, le blanc représentait l</a:t>
            </a:r>
            <a:r>
              <a:rPr lang="fr-FR" altLang="fr-CA" sz="2400"/>
              <a:t>’</a:t>
            </a:r>
            <a:r>
              <a:rPr lang="fr-FR" altLang="it-IT" sz="2400"/>
              <a:t>incolore, le noir était grosso modo le sale, et le rouge était la couleur, la seule digne de ce nom. La suprématie du rouge s</a:t>
            </a:r>
            <a:r>
              <a:rPr lang="fr-FR" altLang="fr-CA" sz="2400"/>
              <a:t>’</a:t>
            </a:r>
            <a:r>
              <a:rPr lang="fr-FR" altLang="it-IT" sz="2400"/>
              <a:t>est imposée à tout l</a:t>
            </a:r>
            <a:r>
              <a:rPr lang="fr-FR" altLang="fr-CA" sz="2400"/>
              <a:t>’</a:t>
            </a:r>
            <a:r>
              <a:rPr lang="fr-FR" altLang="it-IT" sz="2400"/>
              <a:t>Occident. » (M. Pastoureau et D. Simonnet 2005, p. 28). </a:t>
            </a:r>
            <a:endParaRPr lang="it-IT" altLang="it-IT" sz="2400"/>
          </a:p>
        </p:txBody>
      </p:sp>
    </p:spTree>
    <p:extLst>
      <p:ext uri="{BB962C8B-B14F-4D97-AF65-F5344CB8AC3E}">
        <p14:creationId xmlns:p14="http://schemas.microsoft.com/office/powerpoint/2010/main" val="1569807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Titolo 1"/>
          <p:cNvSpPr>
            <a:spLocks noGrp="1"/>
          </p:cNvSpPr>
          <p:nvPr>
            <p:ph type="title"/>
          </p:nvPr>
        </p:nvSpPr>
        <p:spPr/>
        <p:txBody>
          <a:bodyPr/>
          <a:lstStyle/>
          <a:p>
            <a:r>
              <a:rPr lang="it-IT" altLang="it-IT" sz="2800"/>
              <a:t>Le rouge</a:t>
            </a:r>
          </a:p>
        </p:txBody>
      </p:sp>
      <p:sp>
        <p:nvSpPr>
          <p:cNvPr id="166915" name="Segnaposto contenuto 2"/>
          <p:cNvSpPr>
            <a:spLocks noGrp="1"/>
          </p:cNvSpPr>
          <p:nvPr>
            <p:ph idx="1"/>
          </p:nvPr>
        </p:nvSpPr>
        <p:spPr/>
        <p:txBody>
          <a:bodyPr/>
          <a:lstStyle/>
          <a:p>
            <a:pPr algn="just"/>
            <a:r>
              <a:rPr lang="fr-FR" altLang="it-IT" sz="2400"/>
              <a:t>C</a:t>
            </a:r>
            <a:r>
              <a:rPr lang="fr-FR" altLang="fr-CA" sz="2400"/>
              <a:t>’</a:t>
            </a:r>
            <a:r>
              <a:rPr lang="fr-FR" altLang="it-IT" sz="2400"/>
              <a:t>est la couleur de la passion, de l</a:t>
            </a:r>
            <a:r>
              <a:rPr lang="fr-FR" altLang="fr-CA" sz="2400"/>
              <a:t>’</a:t>
            </a:r>
            <a:r>
              <a:rPr lang="fr-FR" altLang="it-IT" sz="2400"/>
              <a:t>amour, de la colère, du prestige (le tapis rouge), mais également de l</a:t>
            </a:r>
            <a:r>
              <a:rPr lang="fr-FR" altLang="fr-CA" sz="2400"/>
              <a:t>’</a:t>
            </a:r>
            <a:r>
              <a:rPr lang="fr-FR" altLang="it-IT" sz="2400"/>
              <a:t>interdit et du danger et n</a:t>
            </a:r>
            <a:r>
              <a:rPr lang="fr-FR" altLang="fr-CA" sz="2400"/>
              <a:t>’</a:t>
            </a:r>
            <a:r>
              <a:rPr lang="fr-FR" altLang="it-IT" sz="2400"/>
              <a:t>oubliez pas que c</a:t>
            </a:r>
            <a:r>
              <a:rPr lang="fr-FR" altLang="fr-CA" sz="2400"/>
              <a:t>’</a:t>
            </a:r>
            <a:r>
              <a:rPr lang="fr-FR" altLang="it-IT" sz="2400"/>
              <a:t>est également la couleur de la révolte (le drapeau rouge)…Et saviez-vous que, jusqu</a:t>
            </a:r>
            <a:r>
              <a:rPr lang="fr-FR" altLang="fr-CA" sz="2400"/>
              <a:t>’</a:t>
            </a:r>
            <a:r>
              <a:rPr lang="fr-FR" altLang="it-IT" sz="2400"/>
              <a:t>au XIXe siècle, la robe de mariée en France était rouge, comme en Chine aujourd</a:t>
            </a:r>
            <a:r>
              <a:rPr lang="fr-FR" altLang="fr-CA" sz="2400"/>
              <a:t>’</a:t>
            </a:r>
            <a:r>
              <a:rPr lang="fr-FR" altLang="it-IT" sz="2400"/>
              <a:t>hui ? </a:t>
            </a:r>
          </a:p>
          <a:p>
            <a:endParaRPr lang="it-IT" altLang="it-IT"/>
          </a:p>
        </p:txBody>
      </p:sp>
    </p:spTree>
    <p:extLst>
      <p:ext uri="{BB962C8B-B14F-4D97-AF65-F5344CB8AC3E}">
        <p14:creationId xmlns:p14="http://schemas.microsoft.com/office/powerpoint/2010/main" val="388899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Titolo 1"/>
          <p:cNvSpPr>
            <a:spLocks noGrp="1"/>
          </p:cNvSpPr>
          <p:nvPr>
            <p:ph type="title"/>
          </p:nvPr>
        </p:nvSpPr>
        <p:spPr/>
        <p:txBody>
          <a:bodyPr/>
          <a:lstStyle/>
          <a:p>
            <a:r>
              <a:rPr lang="it-IT" altLang="it-IT" sz="2800"/>
              <a:t>Le vert</a:t>
            </a:r>
          </a:p>
        </p:txBody>
      </p:sp>
      <p:sp>
        <p:nvSpPr>
          <p:cNvPr id="167939" name="Segnaposto contenuto 2"/>
          <p:cNvSpPr>
            <a:spLocks noGrp="1"/>
          </p:cNvSpPr>
          <p:nvPr>
            <p:ph idx="1"/>
          </p:nvPr>
        </p:nvSpPr>
        <p:spPr/>
        <p:txBody>
          <a:bodyPr/>
          <a:lstStyle/>
          <a:p>
            <a:pPr algn="just"/>
            <a:r>
              <a:rPr lang="fr-FR" altLang="it-IT" sz="2400" dirty="0"/>
              <a:t>Vert comme la nature ou l</a:t>
            </a:r>
            <a:r>
              <a:rPr lang="fr-FR" altLang="fr-CA" sz="2400" dirty="0"/>
              <a:t>’</a:t>
            </a:r>
            <a:r>
              <a:rPr lang="fr-FR" altLang="it-IT" sz="2400" dirty="0"/>
              <a:t>écologie. Sachez que ce n</a:t>
            </a:r>
            <a:r>
              <a:rPr lang="fr-FR" altLang="fr-CA" sz="2400" dirty="0"/>
              <a:t>’</a:t>
            </a:r>
            <a:r>
              <a:rPr lang="fr-FR" altLang="it-IT" sz="2400" dirty="0"/>
              <a:t>est qu</a:t>
            </a:r>
            <a:r>
              <a:rPr lang="fr-FR" altLang="fr-CA" sz="2400" dirty="0"/>
              <a:t>’</a:t>
            </a:r>
            <a:r>
              <a:rPr lang="fr-FR" altLang="it-IT" sz="2400" dirty="0"/>
              <a:t>à partir de l</a:t>
            </a:r>
            <a:r>
              <a:rPr lang="fr-FR" altLang="fr-CA" sz="2400" dirty="0"/>
              <a:t>’</a:t>
            </a:r>
            <a:r>
              <a:rPr lang="fr-FR" altLang="it-IT" sz="2400" dirty="0"/>
              <a:t>époque romantique en Occident que le vert est associé à la nature, car auparavant la nature était surtout définie par les quatre éléments : le feu, l</a:t>
            </a:r>
            <a:r>
              <a:rPr lang="fr-FR" altLang="fr-CA" sz="2400" dirty="0"/>
              <a:t>’</a:t>
            </a:r>
            <a:r>
              <a:rPr lang="fr-FR" altLang="it-IT" sz="2400" dirty="0"/>
              <a:t>air, l</a:t>
            </a:r>
            <a:r>
              <a:rPr lang="fr-FR" altLang="fr-CA" sz="2400" dirty="0"/>
              <a:t>’</a:t>
            </a:r>
            <a:r>
              <a:rPr lang="fr-FR" altLang="it-IT" sz="2400" dirty="0"/>
              <a:t>eau, la terre. Et si aujourd</a:t>
            </a:r>
            <a:r>
              <a:rPr lang="fr-FR" altLang="fr-CA" sz="2400" dirty="0"/>
              <a:t>’</a:t>
            </a:r>
            <a:r>
              <a:rPr lang="fr-FR" altLang="it-IT" sz="2400" dirty="0"/>
              <a:t>hui le vert représente surtout l</a:t>
            </a:r>
            <a:r>
              <a:rPr lang="fr-FR" altLang="fr-CA" sz="2400" dirty="0"/>
              <a:t>’</a:t>
            </a:r>
            <a:r>
              <a:rPr lang="fr-FR" altLang="it-IT" sz="2400" dirty="0"/>
              <a:t>écologie, il porte encore en lui la symbolique de son histoire : le destin, le hasard, le jeu (tapis vert)…  </a:t>
            </a:r>
          </a:p>
          <a:p>
            <a:endParaRPr lang="it-IT" altLang="it-IT" dirty="0"/>
          </a:p>
        </p:txBody>
      </p:sp>
    </p:spTree>
    <p:extLst>
      <p:ext uri="{BB962C8B-B14F-4D97-AF65-F5344CB8AC3E}">
        <p14:creationId xmlns:p14="http://schemas.microsoft.com/office/powerpoint/2010/main" val="1782501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Titolo 1"/>
          <p:cNvSpPr>
            <a:spLocks noGrp="1"/>
          </p:cNvSpPr>
          <p:nvPr>
            <p:ph type="title"/>
          </p:nvPr>
        </p:nvSpPr>
        <p:spPr/>
        <p:txBody>
          <a:bodyPr/>
          <a:lstStyle/>
          <a:p>
            <a:r>
              <a:rPr lang="it-IT" altLang="it-IT" sz="2800"/>
              <a:t>Le jaune</a:t>
            </a:r>
            <a:br>
              <a:rPr lang="it-IT" altLang="it-IT" sz="2800"/>
            </a:br>
            <a:endParaRPr lang="it-IT" altLang="it-IT" sz="2800"/>
          </a:p>
        </p:txBody>
      </p:sp>
      <p:sp>
        <p:nvSpPr>
          <p:cNvPr id="168963" name="Segnaposto contenuto 2"/>
          <p:cNvSpPr>
            <a:spLocks noGrp="1"/>
          </p:cNvSpPr>
          <p:nvPr>
            <p:ph idx="1"/>
          </p:nvPr>
        </p:nvSpPr>
        <p:spPr/>
        <p:txBody>
          <a:bodyPr/>
          <a:lstStyle/>
          <a:p>
            <a:pPr algn="just">
              <a:lnSpc>
                <a:spcPct val="90000"/>
              </a:lnSpc>
            </a:pPr>
            <a:r>
              <a:rPr lang="fr-FR" altLang="it-IT" sz="2400"/>
              <a:t>Si vous avez choisi le jaune, sachez que dans l</a:t>
            </a:r>
            <a:r>
              <a:rPr lang="fr-FR" altLang="fr-CA" sz="2400"/>
              <a:t>’</a:t>
            </a:r>
            <a:r>
              <a:rPr lang="fr-FR" altLang="it-IT" sz="2400"/>
              <a:t>Antiquité, on appréciait le jaune, couleur de l</a:t>
            </a:r>
            <a:r>
              <a:rPr lang="fr-FR" altLang="fr-CA" sz="2400"/>
              <a:t>’</a:t>
            </a:r>
            <a:r>
              <a:rPr lang="fr-FR" altLang="it-IT" sz="2400"/>
              <a:t>or et de la richesse ; au Moyen-Age, le jaune est également associé à la couardise, aux marginaux, aux parias. Et aujourd</a:t>
            </a:r>
            <a:r>
              <a:rPr lang="fr-FR" altLang="fr-CA" sz="2400"/>
              <a:t>’</a:t>
            </a:r>
            <a:r>
              <a:rPr lang="fr-FR" altLang="it-IT" sz="2400"/>
              <a:t>hui, en Europe, c</a:t>
            </a:r>
            <a:r>
              <a:rPr lang="fr-FR" altLang="fr-CA" sz="2400"/>
              <a:t>’</a:t>
            </a:r>
            <a:r>
              <a:rPr lang="fr-FR" altLang="it-IT" sz="2400"/>
              <a:t>est la couleur qu</a:t>
            </a:r>
            <a:r>
              <a:rPr lang="fr-FR" altLang="fr-CA" sz="2400"/>
              <a:t>’</a:t>
            </a:r>
            <a:r>
              <a:rPr lang="fr-FR" altLang="it-IT" sz="2400"/>
              <a:t>on n</a:t>
            </a:r>
            <a:r>
              <a:rPr lang="fr-FR" altLang="fr-CA" sz="2400"/>
              <a:t>’</a:t>
            </a:r>
            <a:r>
              <a:rPr lang="fr-FR" altLang="it-IT" sz="2400"/>
              <a:t>aime pas trop. Il est toujours cité après le bleu, le vert, le rouge, le blanc et le noir. S</a:t>
            </a:r>
            <a:r>
              <a:rPr lang="fr-FR" altLang="fr-CA" sz="2400"/>
              <a:t>’</a:t>
            </a:r>
            <a:r>
              <a:rPr lang="fr-FR" altLang="it-IT" sz="2400"/>
              <a:t>il incarne l</a:t>
            </a:r>
            <a:r>
              <a:rPr lang="fr-FR" altLang="fr-CA" sz="2400"/>
              <a:t>’</a:t>
            </a:r>
            <a:r>
              <a:rPr lang="fr-FR" altLang="it-IT" sz="2400"/>
              <a:t>énergie positive, il reste la couleur de la trahison et de la jalousie et aussi de la maladie (le teint jaune). Cependant, il faut se rappeler que, dans les cultures non européennes, le jaune a toujours été valorisé. En Chine, il est associé au pouvoir, à la sagesse, à la richesse, il fut longtemps réservé à l'empereur de Chine. </a:t>
            </a:r>
          </a:p>
          <a:p>
            <a:pPr>
              <a:lnSpc>
                <a:spcPct val="90000"/>
              </a:lnSpc>
            </a:pPr>
            <a:endParaRPr lang="it-IT" altLang="it-IT" sz="2400"/>
          </a:p>
        </p:txBody>
      </p:sp>
    </p:spTree>
    <p:extLst>
      <p:ext uri="{BB962C8B-B14F-4D97-AF65-F5344CB8AC3E}">
        <p14:creationId xmlns:p14="http://schemas.microsoft.com/office/powerpoint/2010/main" val="2047992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Mais le jaune aujourd’hui</a:t>
            </a:r>
          </a:p>
        </p:txBody>
      </p:sp>
      <p:sp>
        <p:nvSpPr>
          <p:cNvPr id="3" name="Segnaposto contenuto 2"/>
          <p:cNvSpPr>
            <a:spLocks noGrp="1"/>
          </p:cNvSpPr>
          <p:nvPr>
            <p:ph idx="1"/>
          </p:nvPr>
        </p:nvSpPr>
        <p:spPr/>
        <p:txBody>
          <a:bodyPr>
            <a:normAutofit/>
          </a:bodyPr>
          <a:lstStyle/>
          <a:p>
            <a:pPr algn="just"/>
            <a:r>
              <a:rPr lang="fr-CA" sz="2400" dirty="0"/>
              <a:t>Une des dernières couleurs sur la scène française aujourd’hui : le jaune à travers les gilets jaunes</a:t>
            </a:r>
          </a:p>
          <a:p>
            <a:endParaRPr lang="fr-CA" sz="2400" dirty="0"/>
          </a:p>
        </p:txBody>
      </p:sp>
    </p:spTree>
    <p:extLst>
      <p:ext uri="{BB962C8B-B14F-4D97-AF65-F5344CB8AC3E}">
        <p14:creationId xmlns:p14="http://schemas.microsoft.com/office/powerpoint/2010/main" val="298020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88040" y="362187"/>
            <a:ext cx="6172200" cy="1143000"/>
          </a:xfrm>
        </p:spPr>
        <p:txBody>
          <a:bodyPr>
            <a:normAutofit fontScale="90000"/>
          </a:bodyPr>
          <a:lstStyle/>
          <a:p>
            <a:r>
              <a:rPr lang="it-IT" sz="2800" dirty="0"/>
              <a:t>Michel </a:t>
            </a:r>
            <a:r>
              <a:rPr lang="it-IT" sz="2800" dirty="0" err="1"/>
              <a:t>Pastoureau</a:t>
            </a:r>
            <a:r>
              <a:rPr lang="it-IT" sz="2800" dirty="0"/>
              <a:t> : “</a:t>
            </a:r>
            <a:r>
              <a:rPr lang="it-IT" sz="2800" dirty="0" err="1"/>
              <a:t>Choisir</a:t>
            </a:r>
            <a:r>
              <a:rPr lang="it-IT" sz="2800" dirty="0"/>
              <a:t> le </a:t>
            </a:r>
            <a:r>
              <a:rPr lang="it-IT" sz="2800" dirty="0" err="1"/>
              <a:t>jaune</a:t>
            </a:r>
            <a:r>
              <a:rPr lang="it-IT" sz="2800" dirty="0"/>
              <a:t> </a:t>
            </a:r>
            <a:r>
              <a:rPr lang="it-IT" sz="2800" dirty="0" err="1"/>
              <a:t>comme</a:t>
            </a:r>
            <a:r>
              <a:rPr lang="it-IT" sz="2800" dirty="0"/>
              <a:t> </a:t>
            </a:r>
            <a:r>
              <a:rPr lang="it-IT" sz="2800" dirty="0" err="1"/>
              <a:t>emblème</a:t>
            </a:r>
            <a:r>
              <a:rPr lang="it-IT" sz="2800" dirty="0"/>
              <a:t>, c’est à la fois </a:t>
            </a:r>
            <a:r>
              <a:rPr lang="it-IT" sz="2800" dirty="0" err="1"/>
              <a:t>courageux</a:t>
            </a:r>
            <a:r>
              <a:rPr lang="it-IT" sz="2800" dirty="0"/>
              <a:t> et </a:t>
            </a:r>
            <a:r>
              <a:rPr lang="it-IT" sz="2800" dirty="0" err="1"/>
              <a:t>dangereux</a:t>
            </a:r>
            <a:r>
              <a:rPr lang="it-IT" sz="2800" dirty="0"/>
              <a:t>”</a:t>
            </a:r>
            <a:br>
              <a:rPr lang="it-IT" sz="2800" dirty="0"/>
            </a:b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err="1"/>
              <a:t>Depuis</a:t>
            </a:r>
            <a:r>
              <a:rPr lang="it-IT" sz="2400" dirty="0"/>
              <a:t> </a:t>
            </a:r>
            <a:r>
              <a:rPr lang="it-IT" sz="2400" dirty="0" err="1"/>
              <a:t>plusieurs</a:t>
            </a:r>
            <a:r>
              <a:rPr lang="it-IT" sz="2400" dirty="0"/>
              <a:t> </a:t>
            </a:r>
            <a:r>
              <a:rPr lang="it-IT" sz="2400" dirty="0" err="1"/>
              <a:t>semaines</a:t>
            </a:r>
            <a:r>
              <a:rPr lang="it-IT" sz="2400" dirty="0"/>
              <a:t>, </a:t>
            </a:r>
            <a:r>
              <a:rPr lang="it-IT" sz="2400" dirty="0" err="1"/>
              <a:t>les</a:t>
            </a:r>
            <a:r>
              <a:rPr lang="it-IT" sz="2400" dirty="0"/>
              <a:t> “</a:t>
            </a:r>
            <a:r>
              <a:rPr lang="it-IT" sz="2400" dirty="0" err="1"/>
              <a:t>gilets</a:t>
            </a:r>
            <a:r>
              <a:rPr lang="it-IT" sz="2400" dirty="0"/>
              <a:t> </a:t>
            </a:r>
            <a:r>
              <a:rPr lang="it-IT" sz="2400" dirty="0" err="1"/>
              <a:t>jaunes</a:t>
            </a:r>
            <a:r>
              <a:rPr lang="it-IT" sz="2400" dirty="0"/>
              <a:t>” </a:t>
            </a:r>
            <a:r>
              <a:rPr lang="it-IT" sz="2400" dirty="0" err="1"/>
              <a:t>sont</a:t>
            </a:r>
            <a:r>
              <a:rPr lang="it-IT" sz="2400" dirty="0"/>
              <a:t> </a:t>
            </a:r>
            <a:r>
              <a:rPr lang="it-IT" sz="2400" dirty="0" err="1"/>
              <a:t>devenus</a:t>
            </a:r>
            <a:r>
              <a:rPr lang="it-IT" sz="2400" dirty="0"/>
              <a:t> le </a:t>
            </a:r>
            <a:r>
              <a:rPr lang="it-IT" sz="2400" dirty="0" err="1"/>
              <a:t>symbole</a:t>
            </a:r>
            <a:r>
              <a:rPr lang="it-IT" sz="2400" dirty="0"/>
              <a:t> d’une </a:t>
            </a:r>
            <a:r>
              <a:rPr lang="it-IT" sz="2400" dirty="0" err="1"/>
              <a:t>révolte</a:t>
            </a:r>
            <a:r>
              <a:rPr lang="it-IT" sz="2400" dirty="0"/>
              <a:t>, </a:t>
            </a:r>
            <a:r>
              <a:rPr lang="it-IT" sz="2400" dirty="0" err="1"/>
              <a:t>contre</a:t>
            </a:r>
            <a:r>
              <a:rPr lang="it-IT" sz="2400" dirty="0"/>
              <a:t> </a:t>
            </a:r>
            <a:r>
              <a:rPr lang="it-IT" sz="2400" dirty="0" err="1"/>
              <a:t>les</a:t>
            </a:r>
            <a:r>
              <a:rPr lang="it-IT" sz="2400" dirty="0"/>
              <a:t> </a:t>
            </a:r>
            <a:r>
              <a:rPr lang="it-IT" sz="2400" dirty="0" err="1"/>
              <a:t>taxes</a:t>
            </a:r>
            <a:r>
              <a:rPr lang="it-IT" sz="2400" dirty="0"/>
              <a:t> et la vie </a:t>
            </a:r>
            <a:r>
              <a:rPr lang="it-IT" sz="2400" dirty="0" err="1"/>
              <a:t>chère</a:t>
            </a:r>
            <a:r>
              <a:rPr lang="it-IT" sz="2400" dirty="0"/>
              <a:t>. Est-ce la première fois </a:t>
            </a:r>
            <a:r>
              <a:rPr lang="it-IT" sz="2400" dirty="0" err="1"/>
              <a:t>que</a:t>
            </a:r>
            <a:r>
              <a:rPr lang="it-IT" sz="2400" dirty="0"/>
              <a:t> la </a:t>
            </a:r>
            <a:r>
              <a:rPr lang="it-IT" sz="2400" dirty="0" err="1"/>
              <a:t>couleur</a:t>
            </a:r>
            <a:r>
              <a:rPr lang="it-IT" sz="2400" dirty="0"/>
              <a:t> </a:t>
            </a:r>
            <a:r>
              <a:rPr lang="it-IT" sz="2400" dirty="0" err="1"/>
              <a:t>jaune</a:t>
            </a:r>
            <a:r>
              <a:rPr lang="it-IT" sz="2400" dirty="0"/>
              <a:t> a </a:t>
            </a:r>
            <a:r>
              <a:rPr lang="it-IT" sz="2400" dirty="0" err="1"/>
              <a:t>cette</a:t>
            </a:r>
            <a:r>
              <a:rPr lang="it-IT" sz="2400" dirty="0"/>
              <a:t> </a:t>
            </a:r>
            <a:r>
              <a:rPr lang="it-IT" sz="2400" dirty="0" err="1"/>
              <a:t>signification</a:t>
            </a:r>
            <a:r>
              <a:rPr lang="it-IT" sz="2400" dirty="0"/>
              <a:t> </a:t>
            </a:r>
            <a:r>
              <a:rPr lang="it-IT" sz="2400" dirty="0" err="1"/>
              <a:t>rebelle</a:t>
            </a:r>
            <a:r>
              <a:rPr lang="it-IT" sz="2400" dirty="0"/>
              <a:t> ?</a:t>
            </a:r>
          </a:p>
          <a:p>
            <a:pPr algn="just"/>
            <a:r>
              <a:rPr lang="it-IT" sz="2400" dirty="0"/>
              <a:t>Michel </a:t>
            </a:r>
            <a:r>
              <a:rPr lang="it-IT" sz="2400" dirty="0" err="1"/>
              <a:t>Pastoureau</a:t>
            </a:r>
            <a:r>
              <a:rPr lang="it-IT" sz="2400" dirty="0"/>
              <a:t> - </a:t>
            </a:r>
            <a:r>
              <a:rPr lang="it-IT" sz="2400" dirty="0" err="1"/>
              <a:t>Oui</a:t>
            </a:r>
            <a:r>
              <a:rPr lang="it-IT" sz="2400" dirty="0"/>
              <a:t>, on </a:t>
            </a:r>
            <a:r>
              <a:rPr lang="it-IT" sz="2400" dirty="0" err="1"/>
              <a:t>peut</a:t>
            </a:r>
            <a:r>
              <a:rPr lang="it-IT" sz="2400" dirty="0"/>
              <a:t> dire </a:t>
            </a:r>
            <a:r>
              <a:rPr lang="it-IT" sz="2400" dirty="0" err="1"/>
              <a:t>que</a:t>
            </a:r>
            <a:r>
              <a:rPr lang="it-IT" sz="2400" dirty="0"/>
              <a:t> c’est </a:t>
            </a:r>
            <a:r>
              <a:rPr lang="it-IT" sz="2400" dirty="0" err="1"/>
              <a:t>nouveau</a:t>
            </a:r>
            <a:r>
              <a:rPr lang="it-IT" sz="2400" dirty="0"/>
              <a:t>. </a:t>
            </a:r>
            <a:r>
              <a:rPr lang="it-IT" sz="2400" dirty="0" err="1"/>
              <a:t>Depuis</a:t>
            </a:r>
            <a:r>
              <a:rPr lang="it-IT" sz="2400" dirty="0"/>
              <a:t> </a:t>
            </a:r>
            <a:r>
              <a:rPr lang="it-IT" sz="2400" dirty="0" err="1"/>
              <a:t>qu’on</a:t>
            </a:r>
            <a:r>
              <a:rPr lang="it-IT" sz="2400" dirty="0"/>
              <a:t> </a:t>
            </a:r>
            <a:r>
              <a:rPr lang="it-IT" sz="2400" dirty="0" err="1"/>
              <a:t>utilise</a:t>
            </a:r>
            <a:r>
              <a:rPr lang="it-IT" sz="2400" dirty="0"/>
              <a:t> la </a:t>
            </a:r>
            <a:r>
              <a:rPr lang="it-IT" sz="2400" dirty="0" err="1"/>
              <a:t>couleur</a:t>
            </a:r>
            <a:r>
              <a:rPr lang="it-IT" sz="2400" dirty="0"/>
              <a:t> en </a:t>
            </a:r>
            <a:r>
              <a:rPr lang="it-IT" sz="2400" dirty="0" err="1"/>
              <a:t>politique</a:t>
            </a:r>
            <a:r>
              <a:rPr lang="it-IT" sz="2400" dirty="0"/>
              <a:t> et à </a:t>
            </a:r>
            <a:r>
              <a:rPr lang="it-IT" sz="2400" dirty="0" err="1"/>
              <a:t>des</a:t>
            </a:r>
            <a:r>
              <a:rPr lang="it-IT" sz="2400" dirty="0"/>
              <a:t> </a:t>
            </a:r>
            <a:r>
              <a:rPr lang="it-IT" sz="2400" dirty="0" err="1"/>
              <a:t>fins</a:t>
            </a:r>
            <a:r>
              <a:rPr lang="it-IT" sz="2400" dirty="0"/>
              <a:t> </a:t>
            </a:r>
            <a:r>
              <a:rPr lang="it-IT" sz="2400" dirty="0" err="1"/>
              <a:t>idéologiques</a:t>
            </a:r>
            <a:r>
              <a:rPr lang="it-IT" sz="2400" dirty="0"/>
              <a:t>, on </a:t>
            </a:r>
            <a:r>
              <a:rPr lang="it-IT" sz="2400" dirty="0" err="1"/>
              <a:t>évite</a:t>
            </a:r>
            <a:r>
              <a:rPr lang="it-IT" sz="2400" dirty="0"/>
              <a:t> </a:t>
            </a:r>
            <a:r>
              <a:rPr lang="it-IT" sz="2400" dirty="0" err="1"/>
              <a:t>soigneusement</a:t>
            </a:r>
            <a:r>
              <a:rPr lang="it-IT" sz="2400" dirty="0"/>
              <a:t> le </a:t>
            </a:r>
            <a:r>
              <a:rPr lang="it-IT" sz="2400" dirty="0" err="1"/>
              <a:t>jaune</a:t>
            </a:r>
            <a:r>
              <a:rPr lang="it-IT" sz="2400" dirty="0"/>
              <a:t>, </a:t>
            </a:r>
            <a:r>
              <a:rPr lang="it-IT" sz="2400" dirty="0" err="1"/>
              <a:t>du</a:t>
            </a:r>
            <a:r>
              <a:rPr lang="it-IT" sz="2400" dirty="0"/>
              <a:t> </a:t>
            </a:r>
            <a:r>
              <a:rPr lang="it-IT" sz="2400" dirty="0" err="1"/>
              <a:t>moins</a:t>
            </a:r>
            <a:r>
              <a:rPr lang="it-IT" sz="2400" dirty="0"/>
              <a:t> en France et </a:t>
            </a:r>
            <a:r>
              <a:rPr lang="it-IT" sz="2400" dirty="0" err="1"/>
              <a:t>dans</a:t>
            </a:r>
            <a:r>
              <a:rPr lang="it-IT" sz="2400" dirty="0"/>
              <a:t> </a:t>
            </a:r>
            <a:r>
              <a:rPr lang="it-IT" sz="2400" dirty="0" err="1"/>
              <a:t>les</a:t>
            </a:r>
            <a:r>
              <a:rPr lang="it-IT" sz="2400" dirty="0"/>
              <a:t> </a:t>
            </a:r>
            <a:r>
              <a:rPr lang="it-IT" sz="2400" dirty="0" err="1"/>
              <a:t>pays</a:t>
            </a:r>
            <a:r>
              <a:rPr lang="it-IT" sz="2400" dirty="0"/>
              <a:t> </a:t>
            </a:r>
            <a:r>
              <a:rPr lang="it-IT" sz="2400" dirty="0" err="1"/>
              <a:t>voisins</a:t>
            </a:r>
            <a:r>
              <a:rPr lang="it-IT" sz="2400" dirty="0"/>
              <a:t>, car c’est une </a:t>
            </a:r>
            <a:r>
              <a:rPr lang="it-IT" sz="2400" dirty="0" err="1"/>
              <a:t>couleur</a:t>
            </a:r>
            <a:r>
              <a:rPr lang="it-IT" sz="2400" dirty="0"/>
              <a:t> </a:t>
            </a:r>
            <a:r>
              <a:rPr lang="it-IT" sz="2400" dirty="0" err="1"/>
              <a:t>négative</a:t>
            </a:r>
            <a:r>
              <a:rPr lang="it-IT" sz="2400" dirty="0"/>
              <a:t> à de </a:t>
            </a:r>
            <a:r>
              <a:rPr lang="it-IT" sz="2400" dirty="0" err="1"/>
              <a:t>nombreux</a:t>
            </a:r>
            <a:r>
              <a:rPr lang="it-IT" sz="2400" dirty="0"/>
              <a:t> </a:t>
            </a:r>
            <a:r>
              <a:rPr lang="it-IT" sz="2400" dirty="0" err="1"/>
              <a:t>égards</a:t>
            </a:r>
            <a:r>
              <a:rPr lang="it-IT" sz="2400" dirty="0"/>
              <a:t>. </a:t>
            </a:r>
            <a:r>
              <a:rPr lang="it-IT" sz="2400" dirty="0" err="1"/>
              <a:t>Comme</a:t>
            </a:r>
            <a:r>
              <a:rPr lang="it-IT" sz="2400" dirty="0"/>
              <a:t> on ne l’</a:t>
            </a:r>
            <a:r>
              <a:rPr lang="it-IT" sz="2400" dirty="0" err="1"/>
              <a:t>employait</a:t>
            </a:r>
            <a:r>
              <a:rPr lang="it-IT" sz="2400" dirty="0"/>
              <a:t> </a:t>
            </a:r>
            <a:r>
              <a:rPr lang="it-IT" sz="2400" dirty="0" err="1"/>
              <a:t>pas</a:t>
            </a:r>
            <a:r>
              <a:rPr lang="it-IT" sz="2400" dirty="0"/>
              <a:t>, elle </a:t>
            </a:r>
            <a:r>
              <a:rPr lang="it-IT" sz="2400" dirty="0" err="1"/>
              <a:t>était</a:t>
            </a:r>
            <a:r>
              <a:rPr lang="it-IT" sz="2400" dirty="0"/>
              <a:t> </a:t>
            </a:r>
            <a:r>
              <a:rPr lang="it-IT" sz="2400" dirty="0" err="1"/>
              <a:t>disponible</a:t>
            </a:r>
            <a:r>
              <a:rPr lang="it-IT" sz="2400" dirty="0"/>
              <a:t>, </a:t>
            </a:r>
            <a:r>
              <a:rPr lang="it-IT" sz="2400" dirty="0" err="1"/>
              <a:t>alors</a:t>
            </a:r>
            <a:r>
              <a:rPr lang="it-IT" sz="2400" dirty="0"/>
              <a:t> </a:t>
            </a:r>
            <a:r>
              <a:rPr lang="it-IT" sz="2400" dirty="0" err="1"/>
              <a:t>que</a:t>
            </a:r>
            <a:r>
              <a:rPr lang="it-IT" sz="2400" dirty="0"/>
              <a:t> </a:t>
            </a:r>
            <a:r>
              <a:rPr lang="it-IT" sz="2400" dirty="0" err="1"/>
              <a:t>toutes</a:t>
            </a:r>
            <a:r>
              <a:rPr lang="it-IT" sz="2400" dirty="0"/>
              <a:t> </a:t>
            </a:r>
            <a:r>
              <a:rPr lang="it-IT" sz="2400" dirty="0" err="1"/>
              <a:t>les</a:t>
            </a:r>
            <a:r>
              <a:rPr lang="it-IT" sz="2400" dirty="0"/>
              <a:t> </a:t>
            </a:r>
            <a:r>
              <a:rPr lang="it-IT" sz="2400" dirty="0" err="1"/>
              <a:t>autres</a:t>
            </a:r>
            <a:r>
              <a:rPr lang="it-IT" sz="2400" dirty="0"/>
              <a:t> </a:t>
            </a:r>
            <a:r>
              <a:rPr lang="it-IT" sz="2400" dirty="0" err="1"/>
              <a:t>sont</a:t>
            </a:r>
            <a:r>
              <a:rPr lang="it-IT" sz="2400" dirty="0"/>
              <a:t> </a:t>
            </a:r>
            <a:r>
              <a:rPr lang="it-IT" sz="2400" dirty="0" err="1"/>
              <a:t>utilisées</a:t>
            </a:r>
            <a:r>
              <a:rPr lang="it-IT" sz="2400" dirty="0"/>
              <a:t> par </a:t>
            </a:r>
            <a:r>
              <a:rPr lang="it-IT" sz="2400" dirty="0" err="1"/>
              <a:t>des</a:t>
            </a:r>
            <a:r>
              <a:rPr lang="it-IT" sz="2400" dirty="0"/>
              <a:t> </a:t>
            </a:r>
            <a:r>
              <a:rPr lang="it-IT" sz="2400" dirty="0" err="1"/>
              <a:t>courants</a:t>
            </a:r>
            <a:r>
              <a:rPr lang="it-IT" sz="2400" dirty="0"/>
              <a:t> d’opinion.</a:t>
            </a:r>
          </a:p>
          <a:p>
            <a:r>
              <a:rPr lang="fr-FR" sz="2400" dirty="0"/>
              <a:t>  </a:t>
            </a:r>
            <a:r>
              <a:rPr lang="fr-FR" sz="2400" i="1" dirty="0"/>
              <a:t>Les </a:t>
            </a:r>
            <a:r>
              <a:rPr lang="fr-FR" sz="2400" i="1" dirty="0" err="1"/>
              <a:t>Inrocks</a:t>
            </a:r>
            <a:r>
              <a:rPr lang="fr-FR" sz="2400" i="1" dirty="0"/>
              <a:t> </a:t>
            </a:r>
            <a:r>
              <a:rPr lang="fr-FR" sz="2400" dirty="0"/>
              <a:t>  - Le 6 décembre 2018</a:t>
            </a:r>
            <a:endParaRPr lang="it-IT" sz="2400" dirty="0"/>
          </a:p>
          <a:p>
            <a:endParaRPr lang="it-IT" sz="2400" dirty="0"/>
          </a:p>
        </p:txBody>
      </p:sp>
    </p:spTree>
    <p:extLst>
      <p:ext uri="{BB962C8B-B14F-4D97-AF65-F5344CB8AC3E}">
        <p14:creationId xmlns:p14="http://schemas.microsoft.com/office/powerpoint/2010/main" val="3414250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Titolo 1"/>
          <p:cNvSpPr>
            <a:spLocks noGrp="1"/>
          </p:cNvSpPr>
          <p:nvPr>
            <p:ph type="title"/>
          </p:nvPr>
        </p:nvSpPr>
        <p:spPr/>
        <p:txBody>
          <a:bodyPr/>
          <a:lstStyle/>
          <a:p>
            <a:r>
              <a:rPr lang="it-IT" altLang="it-IT" sz="2800" dirty="0"/>
              <a:t>Langue, culture, </a:t>
            </a:r>
            <a:r>
              <a:rPr lang="it-IT" altLang="it-IT" sz="2800" dirty="0" err="1"/>
              <a:t>couleurs</a:t>
            </a:r>
            <a:r>
              <a:rPr lang="it-IT" altLang="it-IT" sz="2800" dirty="0"/>
              <a:t/>
            </a:r>
            <a:br>
              <a:rPr lang="it-IT" altLang="it-IT" sz="2800" dirty="0"/>
            </a:br>
            <a:endParaRPr lang="it-IT" altLang="it-IT" sz="2800" dirty="0"/>
          </a:p>
        </p:txBody>
      </p:sp>
      <p:sp>
        <p:nvSpPr>
          <p:cNvPr id="174083" name="Segnaposto contenuto 2"/>
          <p:cNvSpPr>
            <a:spLocks noGrp="1"/>
          </p:cNvSpPr>
          <p:nvPr>
            <p:ph idx="1"/>
          </p:nvPr>
        </p:nvSpPr>
        <p:spPr/>
        <p:txBody>
          <a:bodyPr/>
          <a:lstStyle/>
          <a:p>
            <a:pPr algn="just"/>
            <a:r>
              <a:rPr lang="fr-FR" altLang="it-IT" sz="2400" dirty="0"/>
              <a:t>La couleur est un terrain de confrontation privilégié pour différentes sciences – anthropologie, philosophie, psychologie, linguistique – terrain qui leur permet </a:t>
            </a:r>
            <a:r>
              <a:rPr lang="fr-FR" altLang="it-IT" sz="2400" b="1" dirty="0"/>
              <a:t>d</a:t>
            </a:r>
            <a:r>
              <a:rPr lang="fr-FR" altLang="fr-CA" sz="2400" b="1" dirty="0"/>
              <a:t>’</a:t>
            </a:r>
            <a:r>
              <a:rPr lang="fr-FR" altLang="it-IT" sz="2400" b="1" dirty="0"/>
              <a:t>argumenter leurs diverses conceptions du monde. </a:t>
            </a:r>
            <a:r>
              <a:rPr lang="fr-FR" altLang="it-IT" sz="2400" dirty="0"/>
              <a:t>Au fil du temps, percevoir les couleurs, les catégoriser et les nommer ont toujours provoqué des débats qui ont vu s</a:t>
            </a:r>
            <a:r>
              <a:rPr lang="fr-FR" altLang="fr-CA" sz="2400" dirty="0"/>
              <a:t>’</a:t>
            </a:r>
            <a:r>
              <a:rPr lang="fr-FR" altLang="it-IT" sz="2400" dirty="0"/>
              <a:t>opposer d</a:t>
            </a:r>
            <a:r>
              <a:rPr lang="fr-FR" altLang="fr-CA" sz="2400" dirty="0"/>
              <a:t>’</a:t>
            </a:r>
            <a:r>
              <a:rPr lang="fr-FR" altLang="it-IT" sz="2400" dirty="0"/>
              <a:t>un coté, l</a:t>
            </a:r>
            <a:r>
              <a:rPr lang="fr-FR" altLang="fr-CA" sz="2400" dirty="0"/>
              <a:t>’</a:t>
            </a:r>
            <a:r>
              <a:rPr lang="fr-FR" altLang="it-IT" sz="2400" dirty="0"/>
              <a:t>optique </a:t>
            </a:r>
            <a:r>
              <a:rPr lang="fr-FR" altLang="it-IT" sz="2400" b="1" dirty="0"/>
              <a:t>relativiste/culturaliste </a:t>
            </a:r>
            <a:r>
              <a:rPr lang="fr-FR" altLang="it-IT" sz="2400" dirty="0"/>
              <a:t>et de l</a:t>
            </a:r>
            <a:r>
              <a:rPr lang="fr-FR" altLang="fr-CA" sz="2400" dirty="0"/>
              <a:t>’</a:t>
            </a:r>
            <a:r>
              <a:rPr lang="fr-FR" altLang="it-IT" sz="2400" dirty="0"/>
              <a:t>autre, l</a:t>
            </a:r>
            <a:r>
              <a:rPr lang="fr-FR" altLang="fr-CA" sz="2400" dirty="0"/>
              <a:t>’</a:t>
            </a:r>
            <a:r>
              <a:rPr lang="fr-FR" altLang="it-IT" sz="2400" dirty="0"/>
              <a:t>universaliste/évolutionniste. </a:t>
            </a:r>
          </a:p>
        </p:txBody>
      </p:sp>
    </p:spTree>
    <p:extLst>
      <p:ext uri="{BB962C8B-B14F-4D97-AF65-F5344CB8AC3E}">
        <p14:creationId xmlns:p14="http://schemas.microsoft.com/office/powerpoint/2010/main" val="2537213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Qu’a</a:t>
            </a:r>
            <a:r>
              <a:rPr lang="it-IT" sz="2800" dirty="0"/>
              <a:t>-t-elle </a:t>
            </a:r>
            <a:r>
              <a:rPr lang="it-IT" sz="2800" dirty="0" err="1"/>
              <a:t>symbolisé</a:t>
            </a:r>
            <a:r>
              <a:rPr lang="it-IT" sz="2800" dirty="0"/>
              <a:t> </a:t>
            </a:r>
            <a:r>
              <a:rPr lang="it-IT" sz="2800" dirty="0" err="1"/>
              <a:t>dans</a:t>
            </a:r>
            <a:r>
              <a:rPr lang="it-IT" sz="2800" dirty="0"/>
              <a:t> l’histoire ?</a:t>
            </a:r>
            <a:br>
              <a:rPr lang="it-IT" sz="2800" dirty="0"/>
            </a:br>
            <a:endParaRPr lang="fr-CA" sz="2800" dirty="0"/>
          </a:p>
        </p:txBody>
      </p:sp>
      <p:sp>
        <p:nvSpPr>
          <p:cNvPr id="3" name="Segnaposto contenuto 2"/>
          <p:cNvSpPr>
            <a:spLocks noGrp="1"/>
          </p:cNvSpPr>
          <p:nvPr>
            <p:ph idx="1"/>
          </p:nvPr>
        </p:nvSpPr>
        <p:spPr/>
        <p:txBody>
          <a:bodyPr>
            <a:normAutofit/>
          </a:bodyPr>
          <a:lstStyle/>
          <a:p>
            <a:pPr algn="just"/>
            <a:r>
              <a:rPr lang="it-IT" sz="2400" dirty="0" err="1"/>
              <a:t>Dans</a:t>
            </a:r>
            <a:r>
              <a:rPr lang="it-IT" sz="2400" dirty="0"/>
              <a:t> l’</a:t>
            </a:r>
            <a:r>
              <a:rPr lang="it-IT" sz="2400" dirty="0" err="1"/>
              <a:t>Antiquité</a:t>
            </a:r>
            <a:r>
              <a:rPr lang="it-IT" sz="2400" dirty="0"/>
              <a:t> </a:t>
            </a:r>
            <a:r>
              <a:rPr lang="it-IT" sz="2400" dirty="0" err="1"/>
              <a:t>gréco-romaine</a:t>
            </a:r>
            <a:r>
              <a:rPr lang="it-IT" sz="2400" dirty="0"/>
              <a:t>, c’est une bonne </a:t>
            </a:r>
            <a:r>
              <a:rPr lang="it-IT" sz="2400" dirty="0" err="1"/>
              <a:t>couleur</a:t>
            </a:r>
            <a:r>
              <a:rPr lang="it-IT" sz="2400" dirty="0"/>
              <a:t>. Elle </a:t>
            </a:r>
            <a:r>
              <a:rPr lang="it-IT" sz="2400" dirty="0" err="1"/>
              <a:t>symbolise</a:t>
            </a:r>
            <a:r>
              <a:rPr lang="it-IT" sz="2400" dirty="0"/>
              <a:t> </a:t>
            </a:r>
            <a:r>
              <a:rPr lang="it-IT" sz="2400" dirty="0" err="1"/>
              <a:t>richesse</a:t>
            </a:r>
            <a:r>
              <a:rPr lang="it-IT" sz="2400" dirty="0"/>
              <a:t>, </a:t>
            </a:r>
            <a:r>
              <a:rPr lang="it-IT" sz="2400" dirty="0" err="1"/>
              <a:t>prospérité</a:t>
            </a:r>
            <a:r>
              <a:rPr lang="it-IT" sz="2400" dirty="0"/>
              <a:t>, </a:t>
            </a:r>
            <a:r>
              <a:rPr lang="it-IT" sz="2400" dirty="0" err="1"/>
              <a:t>fertilité</a:t>
            </a:r>
            <a:r>
              <a:rPr lang="it-IT" sz="2400" dirty="0"/>
              <a:t>, </a:t>
            </a:r>
            <a:r>
              <a:rPr lang="it-IT" sz="2400" dirty="0" err="1"/>
              <a:t>lumière</a:t>
            </a:r>
            <a:r>
              <a:rPr lang="it-IT" sz="2400" dirty="0"/>
              <a:t>, </a:t>
            </a:r>
            <a:r>
              <a:rPr lang="it-IT" sz="2400" dirty="0" err="1"/>
              <a:t>chaleur</a:t>
            </a:r>
            <a:r>
              <a:rPr lang="it-IT" sz="2400" dirty="0"/>
              <a:t> ... C’est une </a:t>
            </a:r>
            <a:r>
              <a:rPr lang="it-IT" sz="2400" dirty="0" err="1"/>
              <a:t>couleur</a:t>
            </a:r>
            <a:r>
              <a:rPr lang="it-IT" sz="2400" dirty="0"/>
              <a:t> </a:t>
            </a:r>
            <a:r>
              <a:rPr lang="it-IT" sz="2400" dirty="0" err="1"/>
              <a:t>bénéfique</a:t>
            </a:r>
            <a:r>
              <a:rPr lang="it-IT" sz="2400" dirty="0"/>
              <a:t>. </a:t>
            </a:r>
            <a:r>
              <a:rPr lang="it-IT" sz="2400" dirty="0" err="1"/>
              <a:t>Puis</a:t>
            </a:r>
            <a:r>
              <a:rPr lang="it-IT" sz="2400" dirty="0"/>
              <a:t> elle se </a:t>
            </a:r>
            <a:r>
              <a:rPr lang="it-IT" sz="2400" dirty="0" err="1"/>
              <a:t>dévalorise</a:t>
            </a:r>
            <a:r>
              <a:rPr lang="it-IT" sz="2400" dirty="0"/>
              <a:t> </a:t>
            </a:r>
            <a:r>
              <a:rPr lang="it-IT" sz="2400" dirty="0" err="1"/>
              <a:t>progressivement</a:t>
            </a:r>
            <a:r>
              <a:rPr lang="it-IT" sz="2400" dirty="0"/>
              <a:t> </a:t>
            </a:r>
            <a:r>
              <a:rPr lang="it-IT" sz="2400" dirty="0" err="1"/>
              <a:t>au</a:t>
            </a:r>
            <a:r>
              <a:rPr lang="it-IT" sz="2400" dirty="0"/>
              <a:t> </a:t>
            </a:r>
            <a:r>
              <a:rPr lang="it-IT" sz="2400" dirty="0" err="1"/>
              <a:t>Moyen-Âge</a:t>
            </a:r>
            <a:r>
              <a:rPr lang="it-IT" sz="2400" dirty="0"/>
              <a:t>. </a:t>
            </a:r>
            <a:r>
              <a:rPr lang="it-IT" sz="2400" dirty="0" err="1"/>
              <a:t>Les</a:t>
            </a:r>
            <a:r>
              <a:rPr lang="it-IT" sz="2400" dirty="0"/>
              <a:t> </a:t>
            </a:r>
            <a:r>
              <a:rPr lang="it-IT" sz="2400" dirty="0" err="1"/>
              <a:t>aspects</a:t>
            </a:r>
            <a:r>
              <a:rPr lang="it-IT" sz="2400" dirty="0"/>
              <a:t> </a:t>
            </a:r>
            <a:r>
              <a:rPr lang="it-IT" sz="2400" dirty="0" err="1"/>
              <a:t>mauvais</a:t>
            </a:r>
            <a:r>
              <a:rPr lang="it-IT" sz="2400" dirty="0"/>
              <a:t> l’</a:t>
            </a:r>
            <a:r>
              <a:rPr lang="it-IT" sz="2400" dirty="0" err="1"/>
              <a:t>emportent</a:t>
            </a:r>
            <a:r>
              <a:rPr lang="it-IT" sz="2400" dirty="0"/>
              <a:t> </a:t>
            </a:r>
            <a:r>
              <a:rPr lang="it-IT" sz="2400" dirty="0" err="1"/>
              <a:t>sur</a:t>
            </a:r>
            <a:r>
              <a:rPr lang="it-IT" sz="2400" dirty="0"/>
              <a:t> </a:t>
            </a:r>
            <a:r>
              <a:rPr lang="it-IT" sz="2400" dirty="0" err="1"/>
              <a:t>les</a:t>
            </a:r>
            <a:r>
              <a:rPr lang="it-IT" sz="2400" dirty="0"/>
              <a:t> </a:t>
            </a:r>
            <a:r>
              <a:rPr lang="it-IT" sz="2400" dirty="0" err="1"/>
              <a:t>bons</a:t>
            </a:r>
            <a:r>
              <a:rPr lang="it-IT" sz="2400" dirty="0"/>
              <a:t>, et elle </a:t>
            </a:r>
            <a:r>
              <a:rPr lang="it-IT" sz="2400" dirty="0" err="1"/>
              <a:t>devient</a:t>
            </a:r>
            <a:r>
              <a:rPr lang="it-IT" sz="2400" dirty="0"/>
              <a:t> </a:t>
            </a:r>
            <a:r>
              <a:rPr lang="it-IT" sz="2400" dirty="0" err="1"/>
              <a:t>vraiment</a:t>
            </a:r>
            <a:r>
              <a:rPr lang="it-IT" sz="2400" dirty="0"/>
              <a:t> </a:t>
            </a:r>
            <a:r>
              <a:rPr lang="it-IT" sz="2400" dirty="0" err="1"/>
              <a:t>négative</a:t>
            </a:r>
            <a:r>
              <a:rPr lang="it-IT" sz="2400" dirty="0"/>
              <a:t> à la fin </a:t>
            </a:r>
            <a:r>
              <a:rPr lang="it-IT" sz="2400" dirty="0" err="1"/>
              <a:t>du</a:t>
            </a:r>
            <a:r>
              <a:rPr lang="it-IT" sz="2400" dirty="0"/>
              <a:t> </a:t>
            </a:r>
            <a:r>
              <a:rPr lang="it-IT" sz="2400" dirty="0" err="1"/>
              <a:t>Moyen</a:t>
            </a:r>
            <a:r>
              <a:rPr lang="it-IT" sz="2400" dirty="0"/>
              <a:t>- </a:t>
            </a:r>
            <a:r>
              <a:rPr lang="it-IT" sz="2400" dirty="0" err="1"/>
              <a:t>Âge</a:t>
            </a:r>
            <a:r>
              <a:rPr lang="it-IT" sz="2400" dirty="0"/>
              <a:t>. C’est la </a:t>
            </a:r>
            <a:r>
              <a:rPr lang="it-IT" sz="2400" dirty="0" err="1"/>
              <a:t>couleur</a:t>
            </a:r>
            <a:r>
              <a:rPr lang="it-IT" sz="2400" dirty="0"/>
              <a:t> </a:t>
            </a:r>
            <a:r>
              <a:rPr lang="it-IT" sz="2400" dirty="0" err="1"/>
              <a:t>du</a:t>
            </a:r>
            <a:r>
              <a:rPr lang="it-IT" sz="2400" dirty="0"/>
              <a:t> </a:t>
            </a:r>
            <a:r>
              <a:rPr lang="it-IT" sz="2400" dirty="0" err="1"/>
              <a:t>mensonge</a:t>
            </a:r>
            <a:r>
              <a:rPr lang="it-IT" sz="2400" dirty="0"/>
              <a:t>, de l’</a:t>
            </a:r>
            <a:r>
              <a:rPr lang="it-IT" sz="2400" dirty="0" err="1"/>
              <a:t>hypocrisie</a:t>
            </a:r>
            <a:r>
              <a:rPr lang="it-IT" sz="2400" dirty="0"/>
              <a:t>, et </a:t>
            </a:r>
            <a:r>
              <a:rPr lang="it-IT" sz="2400" dirty="0" err="1"/>
              <a:t>surtout</a:t>
            </a:r>
            <a:r>
              <a:rPr lang="it-IT" sz="2400" dirty="0"/>
              <a:t> de la </a:t>
            </a:r>
            <a:r>
              <a:rPr lang="it-IT" sz="2400" dirty="0" err="1"/>
              <a:t>trahison</a:t>
            </a:r>
            <a:r>
              <a:rPr lang="it-IT" sz="2400" dirty="0"/>
              <a:t>. Cela dure </a:t>
            </a:r>
            <a:r>
              <a:rPr lang="it-IT" sz="2400" dirty="0" err="1"/>
              <a:t>jusqu’au</a:t>
            </a:r>
            <a:r>
              <a:rPr lang="it-IT" sz="2400" dirty="0"/>
              <a:t> </a:t>
            </a:r>
            <a:r>
              <a:rPr lang="it-IT" sz="2400" dirty="0" err="1"/>
              <a:t>XIXe</a:t>
            </a:r>
            <a:r>
              <a:rPr lang="it-IT" sz="2400" dirty="0"/>
              <a:t> </a:t>
            </a:r>
            <a:r>
              <a:rPr lang="it-IT" sz="2400" dirty="0" err="1"/>
              <a:t>siècle</a:t>
            </a:r>
            <a:r>
              <a:rPr lang="it-IT" sz="2400" dirty="0"/>
              <a:t>, </a:t>
            </a:r>
            <a:r>
              <a:rPr lang="it-IT" sz="2400" dirty="0" err="1"/>
              <a:t>où</a:t>
            </a:r>
            <a:r>
              <a:rPr lang="it-IT" sz="2400" dirty="0"/>
              <a:t> on </a:t>
            </a:r>
            <a:r>
              <a:rPr lang="it-IT" sz="2400" dirty="0" err="1"/>
              <a:t>peint</a:t>
            </a:r>
            <a:r>
              <a:rPr lang="it-IT" sz="2400" dirty="0"/>
              <a:t> en </a:t>
            </a:r>
            <a:r>
              <a:rPr lang="it-IT" sz="2400" dirty="0" err="1"/>
              <a:t>jaune</a:t>
            </a:r>
            <a:r>
              <a:rPr lang="it-IT" sz="2400" dirty="0"/>
              <a:t> </a:t>
            </a:r>
            <a:r>
              <a:rPr lang="it-IT" sz="2400" dirty="0" err="1"/>
              <a:t>les</a:t>
            </a:r>
            <a:r>
              <a:rPr lang="it-IT" sz="2400" dirty="0"/>
              <a:t> </a:t>
            </a:r>
            <a:r>
              <a:rPr lang="it-IT" sz="2400" dirty="0" err="1"/>
              <a:t>maisons</a:t>
            </a:r>
            <a:r>
              <a:rPr lang="it-IT" sz="2400" dirty="0"/>
              <a:t> </a:t>
            </a:r>
            <a:r>
              <a:rPr lang="it-IT" sz="2400" dirty="0" err="1"/>
              <a:t>des</a:t>
            </a:r>
            <a:r>
              <a:rPr lang="it-IT" sz="2400" dirty="0"/>
              <a:t> </a:t>
            </a:r>
            <a:r>
              <a:rPr lang="it-IT" sz="2400" dirty="0" err="1"/>
              <a:t>traîtres</a:t>
            </a:r>
            <a:r>
              <a:rPr lang="it-IT" sz="2400" dirty="0"/>
              <a:t>, </a:t>
            </a:r>
            <a:r>
              <a:rPr lang="it-IT" sz="2400" dirty="0" err="1"/>
              <a:t>des</a:t>
            </a:r>
            <a:r>
              <a:rPr lang="it-IT" sz="2400" dirty="0"/>
              <a:t> </a:t>
            </a:r>
            <a:r>
              <a:rPr lang="it-IT" sz="2400" dirty="0" err="1"/>
              <a:t>faux-monnayeurs</a:t>
            </a:r>
            <a:r>
              <a:rPr lang="it-IT" sz="2400" dirty="0"/>
              <a:t>, </a:t>
            </a:r>
            <a:r>
              <a:rPr lang="it-IT" sz="2400" dirty="0" err="1"/>
              <a:t>des</a:t>
            </a:r>
            <a:r>
              <a:rPr lang="it-IT" sz="2400" dirty="0"/>
              <a:t> gens </a:t>
            </a:r>
            <a:r>
              <a:rPr lang="it-IT" sz="2400" dirty="0" err="1"/>
              <a:t>coupables</a:t>
            </a:r>
            <a:r>
              <a:rPr lang="it-IT" sz="2400" dirty="0"/>
              <a:t> de </a:t>
            </a:r>
            <a:r>
              <a:rPr lang="it-IT" sz="2400" dirty="0" err="1"/>
              <a:t>crimes</a:t>
            </a:r>
            <a:r>
              <a:rPr lang="it-IT" sz="2400" dirty="0"/>
              <a:t> de </a:t>
            </a:r>
            <a:r>
              <a:rPr lang="it-IT" sz="2400" dirty="0" err="1"/>
              <a:t>lèse-majesté</a:t>
            </a:r>
            <a:r>
              <a:rPr lang="it-IT" sz="2400" dirty="0"/>
              <a:t>. </a:t>
            </a:r>
            <a:r>
              <a:rPr lang="fr-FR" sz="2400" i="1" dirty="0"/>
              <a:t>Les </a:t>
            </a:r>
            <a:r>
              <a:rPr lang="fr-FR" sz="2400" i="1" dirty="0" err="1"/>
              <a:t>Inrocks</a:t>
            </a:r>
            <a:r>
              <a:rPr lang="fr-FR" sz="2400" i="1" dirty="0"/>
              <a:t> </a:t>
            </a:r>
            <a:r>
              <a:rPr lang="fr-FR" sz="2400" dirty="0"/>
              <a:t>  - Le 6 décembre 2018</a:t>
            </a:r>
            <a:endParaRPr lang="it-IT" sz="2400" dirty="0"/>
          </a:p>
          <a:p>
            <a:endParaRPr lang="it-IT" sz="2400" dirty="0"/>
          </a:p>
          <a:p>
            <a:endParaRPr lang="fr-CA" sz="2400" dirty="0"/>
          </a:p>
        </p:txBody>
      </p:sp>
    </p:spTree>
    <p:extLst>
      <p:ext uri="{BB962C8B-B14F-4D97-AF65-F5344CB8AC3E}">
        <p14:creationId xmlns:p14="http://schemas.microsoft.com/office/powerpoint/2010/main" val="12142742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itolo 1"/>
          <p:cNvSpPr>
            <a:spLocks noGrp="1"/>
          </p:cNvSpPr>
          <p:nvPr>
            <p:ph type="title"/>
          </p:nvPr>
        </p:nvSpPr>
        <p:spPr/>
        <p:txBody>
          <a:bodyPr/>
          <a:lstStyle/>
          <a:p>
            <a:r>
              <a:rPr lang="it-IT" altLang="it-IT" sz="2800"/>
              <a:t>Le blanc</a:t>
            </a:r>
          </a:p>
        </p:txBody>
      </p:sp>
      <p:sp>
        <p:nvSpPr>
          <p:cNvPr id="169987" name="Segnaposto contenuto 2"/>
          <p:cNvSpPr>
            <a:spLocks noGrp="1"/>
          </p:cNvSpPr>
          <p:nvPr>
            <p:ph idx="1"/>
          </p:nvPr>
        </p:nvSpPr>
        <p:spPr/>
        <p:txBody>
          <a:bodyPr/>
          <a:lstStyle/>
          <a:p>
            <a:pPr algn="just"/>
            <a:r>
              <a:rPr lang="fr-FR" altLang="it-IT" sz="2400" dirty="0"/>
              <a:t>Il est facile d</a:t>
            </a:r>
            <a:r>
              <a:rPr lang="fr-FR" altLang="fr-CA" sz="2400" dirty="0"/>
              <a:t>’</a:t>
            </a:r>
            <a:r>
              <a:rPr lang="fr-FR" altLang="it-IT" sz="2400" dirty="0"/>
              <a:t>affirmer qu</a:t>
            </a:r>
            <a:r>
              <a:rPr lang="fr-FR" altLang="fr-CA" sz="2400" dirty="0"/>
              <a:t>’</a:t>
            </a:r>
            <a:r>
              <a:rPr lang="fr-FR" altLang="it-IT" sz="2400" dirty="0"/>
              <a:t>il est assimilé à la pureté, à la propreté, voire à la virginité, mais n</a:t>
            </a:r>
            <a:r>
              <a:rPr lang="fr-FR" altLang="fr-CA" sz="2400" dirty="0"/>
              <a:t>’</a:t>
            </a:r>
            <a:r>
              <a:rPr lang="fr-FR" altLang="it-IT" sz="2400" dirty="0"/>
              <a:t>oubliez pas qu</a:t>
            </a:r>
            <a:r>
              <a:rPr lang="fr-FR" altLang="fr-CA" sz="2400" dirty="0"/>
              <a:t>’</a:t>
            </a:r>
            <a:r>
              <a:rPr lang="fr-FR" altLang="it-IT" sz="2400" dirty="0"/>
              <a:t>il est également associé au vide, à la page blanche et à la couleur des fantômes… </a:t>
            </a:r>
          </a:p>
          <a:p>
            <a:pPr algn="just"/>
            <a:endParaRPr lang="fr-FR" altLang="it-IT" sz="2400" dirty="0"/>
          </a:p>
        </p:txBody>
      </p:sp>
    </p:spTree>
    <p:extLst>
      <p:ext uri="{BB962C8B-B14F-4D97-AF65-F5344CB8AC3E}">
        <p14:creationId xmlns:p14="http://schemas.microsoft.com/office/powerpoint/2010/main" val="26832991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Que</a:t>
            </a:r>
            <a:r>
              <a:rPr lang="it-IT" sz="2800" dirty="0"/>
              <a:t> </a:t>
            </a:r>
            <a:r>
              <a:rPr lang="it-IT" sz="2800" dirty="0" err="1"/>
              <a:t>représente</a:t>
            </a:r>
            <a:r>
              <a:rPr lang="it-IT" sz="2800" dirty="0"/>
              <a:t> pour </a:t>
            </a:r>
            <a:r>
              <a:rPr lang="it-IT" sz="2800" dirty="0" err="1"/>
              <a:t>vous</a:t>
            </a:r>
            <a:r>
              <a:rPr lang="it-IT" sz="2800" dirty="0"/>
              <a:t> le noir?</a:t>
            </a:r>
          </a:p>
        </p:txBody>
      </p:sp>
      <p:sp>
        <p:nvSpPr>
          <p:cNvPr id="3" name="Segnaposto contenuto 2"/>
          <p:cNvSpPr>
            <a:spLocks noGrp="1"/>
          </p:cNvSpPr>
          <p:nvPr>
            <p:ph idx="1"/>
          </p:nvPr>
        </p:nvSpPr>
        <p:spPr/>
        <p:txBody>
          <a:bodyPr/>
          <a:lstStyle/>
          <a:p>
            <a:pPr algn="just"/>
            <a:r>
              <a:rPr lang="fr-FR" altLang="it-IT" dirty="0"/>
              <a:t>vide, espace, inconnu, définitif</a:t>
            </a:r>
          </a:p>
          <a:p>
            <a:endParaRPr lang="it-IT" altLang="it-IT" dirty="0"/>
          </a:p>
          <a:p>
            <a:endParaRPr lang="it-IT" dirty="0"/>
          </a:p>
        </p:txBody>
      </p:sp>
    </p:spTree>
    <p:extLst>
      <p:ext uri="{BB962C8B-B14F-4D97-AF65-F5344CB8AC3E}">
        <p14:creationId xmlns:p14="http://schemas.microsoft.com/office/powerpoint/2010/main" val="8584119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itolo 1"/>
          <p:cNvSpPr>
            <a:spLocks noGrp="1"/>
          </p:cNvSpPr>
          <p:nvPr>
            <p:ph type="title"/>
          </p:nvPr>
        </p:nvSpPr>
        <p:spPr/>
        <p:txBody>
          <a:bodyPr/>
          <a:lstStyle/>
          <a:p>
            <a:r>
              <a:rPr lang="it-IT" altLang="it-IT" sz="2800"/>
              <a:t>Le noir</a:t>
            </a:r>
          </a:p>
        </p:txBody>
      </p:sp>
      <p:sp>
        <p:nvSpPr>
          <p:cNvPr id="171011" name="Segnaposto contenuto 2"/>
          <p:cNvSpPr>
            <a:spLocks noGrp="1"/>
          </p:cNvSpPr>
          <p:nvPr>
            <p:ph idx="1"/>
          </p:nvPr>
        </p:nvSpPr>
        <p:spPr/>
        <p:txBody>
          <a:bodyPr/>
          <a:lstStyle/>
          <a:p>
            <a:pPr algn="just"/>
            <a:r>
              <a:rPr lang="fr-FR" altLang="it-IT" sz="2400" dirty="0"/>
              <a:t>Nous savons tous qu</a:t>
            </a:r>
            <a:r>
              <a:rPr lang="fr-FR" altLang="fr-CA" sz="2400" dirty="0"/>
              <a:t>’</a:t>
            </a:r>
            <a:r>
              <a:rPr lang="fr-FR" altLang="it-IT" sz="2400" dirty="0"/>
              <a:t>en Occident il représente aussi bien les ténèbres, le diable, le deuil, que l</a:t>
            </a:r>
            <a:r>
              <a:rPr lang="fr-FR" altLang="fr-CA" sz="2400" dirty="0"/>
              <a:t>’</a:t>
            </a:r>
            <a:r>
              <a:rPr lang="fr-FR" altLang="it-IT" sz="2400" dirty="0"/>
              <a:t>élégance et le chic. Mais, aujourd</a:t>
            </a:r>
            <a:r>
              <a:rPr lang="fr-FR" altLang="fr-CA" sz="2400" dirty="0"/>
              <a:t>’</a:t>
            </a:r>
            <a:r>
              <a:rPr lang="fr-FR" altLang="it-IT" sz="2400" dirty="0"/>
              <a:t>hui, rappelons-nous qu</a:t>
            </a:r>
            <a:r>
              <a:rPr lang="fr-FR" altLang="fr-CA" sz="2400" dirty="0"/>
              <a:t>’</a:t>
            </a:r>
            <a:r>
              <a:rPr lang="fr-FR" altLang="it-IT" sz="2400" dirty="0"/>
              <a:t>il représente également la rébellion, le noir de l'anarchie, du gothique, des punks, ainsi que la clandestinité comme le travail au noir. Et il ne faut pas oublier qu</a:t>
            </a:r>
            <a:r>
              <a:rPr lang="fr-FR" altLang="fr-CA" sz="2400" dirty="0"/>
              <a:t>’</a:t>
            </a:r>
            <a:r>
              <a:rPr lang="fr-FR" altLang="it-IT" sz="2400" dirty="0"/>
              <a:t>il évoque une période noire de l</a:t>
            </a:r>
            <a:r>
              <a:rPr lang="fr-FR" altLang="fr-CA" sz="2400" dirty="0"/>
              <a:t>’</a:t>
            </a:r>
            <a:r>
              <a:rPr lang="fr-FR" altLang="it-IT" sz="2400" dirty="0"/>
              <a:t>histoire italienne : le fascisme.</a:t>
            </a:r>
          </a:p>
        </p:txBody>
      </p:sp>
    </p:spTree>
    <p:extLst>
      <p:ext uri="{BB962C8B-B14F-4D97-AF65-F5344CB8AC3E}">
        <p14:creationId xmlns:p14="http://schemas.microsoft.com/office/powerpoint/2010/main" val="21058257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Titolo 1"/>
          <p:cNvSpPr>
            <a:spLocks noGrp="1"/>
          </p:cNvSpPr>
          <p:nvPr>
            <p:ph type="title"/>
          </p:nvPr>
        </p:nvSpPr>
        <p:spPr/>
        <p:txBody>
          <a:bodyPr/>
          <a:lstStyle/>
          <a:p>
            <a:r>
              <a:rPr lang="it-IT" altLang="it-IT" sz="2800"/>
              <a:t>Gris, rose, orange</a:t>
            </a:r>
          </a:p>
        </p:txBody>
      </p:sp>
      <p:sp>
        <p:nvSpPr>
          <p:cNvPr id="172035" name="Segnaposto contenuto 2"/>
          <p:cNvSpPr>
            <a:spLocks noGrp="1"/>
          </p:cNvSpPr>
          <p:nvPr>
            <p:ph idx="1"/>
          </p:nvPr>
        </p:nvSpPr>
        <p:spPr/>
        <p:txBody>
          <a:bodyPr/>
          <a:lstStyle/>
          <a:p>
            <a:pPr algn="just"/>
            <a:r>
              <a:rPr lang="fr-FR" altLang="it-IT" sz="2000" dirty="0"/>
              <a:t>Et le gris ? Il représente la tristesse, la dépression, le désarroi, la solitude et la vieillesse, mais rassurez-vous, dans le passé, il véhiculait la sagesse et l</a:t>
            </a:r>
            <a:r>
              <a:rPr lang="fr-FR" altLang="fr-CA" sz="2000" dirty="0"/>
              <a:t>’</a:t>
            </a:r>
            <a:r>
              <a:rPr lang="fr-FR" altLang="it-IT" sz="2000" dirty="0"/>
              <a:t>intelligence (matière grise).</a:t>
            </a:r>
          </a:p>
          <a:p>
            <a:pPr algn="just"/>
            <a:r>
              <a:rPr lang="fr-FR" altLang="it-IT" sz="2000" dirty="0"/>
              <a:t>Le rose représente la tendresse, la féminité et, vers le début du XXe, il s</a:t>
            </a:r>
            <a:r>
              <a:rPr lang="fr-FR" altLang="fr-CA" sz="2000" dirty="0"/>
              <a:t>’</a:t>
            </a:r>
            <a:r>
              <a:rPr lang="fr-FR" altLang="it-IT" sz="2000" dirty="0"/>
              <a:t>est affirmé pour la couleur vestimentaire des petites filles. Sachez qu</a:t>
            </a:r>
            <a:r>
              <a:rPr lang="fr-FR" altLang="fr-CA" sz="2000" dirty="0"/>
              <a:t>’</a:t>
            </a:r>
            <a:r>
              <a:rPr lang="fr-FR" altLang="it-IT" sz="2000" dirty="0"/>
              <a:t>il peut être aussi la couleur des excès </a:t>
            </a:r>
            <a:r>
              <a:rPr lang="fr-FR" altLang="it-IT" sz="2000" b="1" dirty="0"/>
              <a:t>faisant « voir des éléphants roses »</a:t>
            </a:r>
            <a:r>
              <a:rPr lang="fr-FR" altLang="it-IT" sz="2000" dirty="0"/>
              <a:t>, c</a:t>
            </a:r>
            <a:r>
              <a:rPr lang="fr-FR" altLang="fr-CA" sz="2000" dirty="0"/>
              <a:t>’</a:t>
            </a:r>
            <a:r>
              <a:rPr lang="fr-FR" altLang="it-IT" sz="2000" dirty="0"/>
              <a:t>est-à-dire des paradis artificiels, et remarquez que, aujourd</a:t>
            </a:r>
            <a:r>
              <a:rPr lang="fr-FR" altLang="fr-CA" sz="2000" dirty="0"/>
              <a:t>’</a:t>
            </a:r>
            <a:r>
              <a:rPr lang="fr-FR" altLang="it-IT" sz="2000" dirty="0"/>
              <a:t>hui, il est associé en français à </a:t>
            </a:r>
            <a:r>
              <a:rPr lang="fr-FR" altLang="it-IT" sz="2000" b="1" dirty="0"/>
              <a:t>l</a:t>
            </a:r>
            <a:r>
              <a:rPr lang="fr-FR" altLang="fr-CA" sz="2000" b="1" dirty="0"/>
              <a:t>’</a:t>
            </a:r>
            <a:r>
              <a:rPr lang="fr-FR" altLang="it-IT" sz="2000" b="1" dirty="0"/>
              <a:t>érotisme (téléphone rose) </a:t>
            </a:r>
            <a:r>
              <a:rPr lang="fr-FR" altLang="it-IT" sz="2000" dirty="0"/>
              <a:t>et à la politique (rose du socialisme).</a:t>
            </a:r>
          </a:p>
          <a:p>
            <a:pPr algn="just"/>
            <a:r>
              <a:rPr lang="fr-FR" altLang="it-IT" sz="2000" dirty="0"/>
              <a:t>L</a:t>
            </a:r>
            <a:r>
              <a:rPr lang="fr-FR" altLang="fr-CA" sz="2000" dirty="0"/>
              <a:t>’</a:t>
            </a:r>
            <a:r>
              <a:rPr lang="fr-FR" altLang="it-IT" sz="2000" dirty="0"/>
              <a:t>orange quant à lui est aujourd</a:t>
            </a:r>
            <a:r>
              <a:rPr lang="fr-FR" altLang="fr-CA" sz="2000" dirty="0"/>
              <a:t>’</a:t>
            </a:r>
            <a:r>
              <a:rPr lang="fr-FR" altLang="it-IT" sz="2000" dirty="0"/>
              <a:t>hui associé à l</a:t>
            </a:r>
            <a:r>
              <a:rPr lang="fr-FR" altLang="fr-CA" sz="2000" dirty="0"/>
              <a:t>’</a:t>
            </a:r>
            <a:r>
              <a:rPr lang="fr-FR" altLang="it-IT" sz="2000" dirty="0"/>
              <a:t>énergie, à la vitalité, à l</a:t>
            </a:r>
            <a:r>
              <a:rPr lang="fr-FR" altLang="fr-CA" sz="2000" dirty="0"/>
              <a:t>’</a:t>
            </a:r>
            <a:r>
              <a:rPr lang="fr-FR" altLang="it-IT" sz="2000" dirty="0"/>
              <a:t>optimisme. </a:t>
            </a:r>
          </a:p>
          <a:p>
            <a:pPr algn="just"/>
            <a:r>
              <a:rPr lang="fr-FR" altLang="it-IT" sz="2000" dirty="0"/>
              <a:t>L</a:t>
            </a:r>
            <a:r>
              <a:rPr lang="fr-FR" altLang="fr-CA" sz="2000" dirty="0"/>
              <a:t>’</a:t>
            </a:r>
            <a:r>
              <a:rPr lang="fr-FR" altLang="it-IT" sz="2000" dirty="0"/>
              <a:t>orange avec le marron et le violet sont les trois couleurs les moins aimées . </a:t>
            </a:r>
            <a:endParaRPr lang="it-IT" altLang="it-IT" sz="2000" dirty="0"/>
          </a:p>
        </p:txBody>
      </p:sp>
    </p:spTree>
    <p:extLst>
      <p:ext uri="{BB962C8B-B14F-4D97-AF65-F5344CB8AC3E}">
        <p14:creationId xmlns:p14="http://schemas.microsoft.com/office/powerpoint/2010/main" val="18414915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Titolo 1"/>
          <p:cNvSpPr>
            <a:spLocks noGrp="1"/>
          </p:cNvSpPr>
          <p:nvPr>
            <p:ph type="title"/>
          </p:nvPr>
        </p:nvSpPr>
        <p:spPr/>
        <p:txBody>
          <a:bodyPr/>
          <a:lstStyle/>
          <a:p>
            <a:r>
              <a:rPr lang="fr-CA" altLang="it-IT" sz="2800"/>
              <a:t>Le violet</a:t>
            </a:r>
          </a:p>
        </p:txBody>
      </p:sp>
      <p:sp>
        <p:nvSpPr>
          <p:cNvPr id="173059" name="Segnaposto contenuto 2"/>
          <p:cNvSpPr>
            <a:spLocks noGrp="1"/>
          </p:cNvSpPr>
          <p:nvPr>
            <p:ph idx="1"/>
          </p:nvPr>
        </p:nvSpPr>
        <p:spPr/>
        <p:txBody>
          <a:bodyPr>
            <a:normAutofit lnSpcReduction="10000"/>
          </a:bodyPr>
          <a:lstStyle/>
          <a:p>
            <a:pPr algn="just"/>
            <a:r>
              <a:rPr lang="it-IT" altLang="it-IT" sz="2400" dirty="0"/>
              <a:t>Le </a:t>
            </a:r>
            <a:r>
              <a:rPr lang="it-IT" altLang="it-IT" sz="2400" dirty="0" err="1"/>
              <a:t>violet</a:t>
            </a:r>
            <a:r>
              <a:rPr lang="it-IT" altLang="it-IT" sz="2400" dirty="0"/>
              <a:t> est une </a:t>
            </a:r>
            <a:r>
              <a:rPr lang="it-IT" altLang="it-IT" sz="2400" dirty="0" err="1"/>
              <a:t>couleur</a:t>
            </a:r>
            <a:r>
              <a:rPr lang="it-IT" altLang="it-IT" sz="2400" dirty="0"/>
              <a:t> à double tranchant : </a:t>
            </a:r>
            <a:r>
              <a:rPr lang="it-IT" altLang="it-IT" sz="2400" dirty="0" err="1"/>
              <a:t>étonnement</a:t>
            </a:r>
            <a:r>
              <a:rPr lang="it-IT" altLang="it-IT" sz="2400" dirty="0"/>
              <a:t>, on </a:t>
            </a:r>
            <a:r>
              <a:rPr lang="it-IT" altLang="it-IT" sz="2400" dirty="0" err="1"/>
              <a:t>l'aime</a:t>
            </a:r>
            <a:r>
              <a:rPr lang="it-IT" altLang="it-IT" sz="2400" dirty="0"/>
              <a:t> </a:t>
            </a:r>
            <a:r>
              <a:rPr lang="it-IT" altLang="it-IT" sz="2400" dirty="0" err="1"/>
              <a:t>ou</a:t>
            </a:r>
            <a:r>
              <a:rPr lang="it-IT" altLang="it-IT" sz="2400" dirty="0"/>
              <a:t> on ne </a:t>
            </a:r>
            <a:r>
              <a:rPr lang="it-IT" altLang="it-IT" sz="2400" dirty="0" err="1"/>
              <a:t>l'aime</a:t>
            </a:r>
            <a:r>
              <a:rPr lang="it-IT" altLang="it-IT" sz="2400" dirty="0"/>
              <a:t> </a:t>
            </a:r>
            <a:r>
              <a:rPr lang="it-IT" altLang="it-IT" sz="2400" dirty="0" err="1"/>
              <a:t>pas</a:t>
            </a:r>
            <a:r>
              <a:rPr lang="it-IT" altLang="it-IT" sz="2400" dirty="0"/>
              <a:t>.</a:t>
            </a:r>
          </a:p>
          <a:p>
            <a:pPr algn="just"/>
            <a:r>
              <a:rPr lang="it-IT" altLang="it-IT" sz="2400" dirty="0"/>
              <a:t>Le </a:t>
            </a:r>
            <a:r>
              <a:rPr lang="it-IT" altLang="it-IT" sz="2400" dirty="0" err="1"/>
              <a:t>violet</a:t>
            </a:r>
            <a:r>
              <a:rPr lang="it-IT" altLang="it-IT" sz="2400" dirty="0"/>
              <a:t> est la </a:t>
            </a:r>
            <a:r>
              <a:rPr lang="it-IT" altLang="it-IT" sz="2400" dirty="0" err="1"/>
              <a:t>couleur</a:t>
            </a:r>
            <a:r>
              <a:rPr lang="it-IT" altLang="it-IT" sz="2400" dirty="0"/>
              <a:t> par excellence </a:t>
            </a:r>
            <a:r>
              <a:rPr lang="it-IT" altLang="it-IT" sz="2400" dirty="0" err="1"/>
              <a:t>des</a:t>
            </a:r>
            <a:r>
              <a:rPr lang="it-IT" altLang="it-IT" sz="2400" dirty="0"/>
              <a:t> </a:t>
            </a:r>
            <a:r>
              <a:rPr lang="it-IT" altLang="it-IT" sz="2400" dirty="0" err="1"/>
              <a:t>rêveurs</a:t>
            </a:r>
            <a:r>
              <a:rPr lang="it-IT" altLang="it-IT" sz="2400" dirty="0"/>
              <a:t>, </a:t>
            </a:r>
            <a:r>
              <a:rPr lang="it-IT" altLang="it-IT" sz="2400" dirty="0" err="1"/>
              <a:t>des</a:t>
            </a:r>
            <a:r>
              <a:rPr lang="it-IT" altLang="it-IT" sz="2400" dirty="0"/>
              <a:t> </a:t>
            </a:r>
            <a:r>
              <a:rPr lang="it-IT" altLang="it-IT" sz="2400" dirty="0" err="1"/>
              <a:t>personnes</a:t>
            </a:r>
            <a:r>
              <a:rPr lang="it-IT" altLang="it-IT" sz="2400" dirty="0"/>
              <a:t> </a:t>
            </a:r>
            <a:r>
              <a:rPr lang="it-IT" altLang="it-IT" sz="2400" dirty="0" err="1"/>
              <a:t>spirituelles</a:t>
            </a:r>
            <a:r>
              <a:rPr lang="it-IT" altLang="it-IT" sz="2400" dirty="0"/>
              <a:t> </a:t>
            </a:r>
            <a:r>
              <a:rPr lang="it-IT" altLang="it-IT" sz="2400" dirty="0" err="1"/>
              <a:t>plutôt</a:t>
            </a:r>
            <a:r>
              <a:rPr lang="it-IT" altLang="it-IT" sz="2400" dirty="0"/>
              <a:t> </a:t>
            </a:r>
            <a:r>
              <a:rPr lang="it-IT" altLang="it-IT" sz="2400" dirty="0" err="1"/>
              <a:t>que</a:t>
            </a:r>
            <a:r>
              <a:rPr lang="it-IT" altLang="it-IT" sz="2400" dirty="0"/>
              <a:t> </a:t>
            </a:r>
            <a:r>
              <a:rPr lang="it-IT" altLang="it-IT" sz="2400" dirty="0" err="1"/>
              <a:t>matérielles</a:t>
            </a:r>
            <a:r>
              <a:rPr lang="it-IT" altLang="it-IT" sz="2400" dirty="0"/>
              <a:t>.</a:t>
            </a:r>
          </a:p>
          <a:p>
            <a:pPr algn="just"/>
            <a:r>
              <a:rPr lang="it-IT" altLang="it-IT" sz="2400" dirty="0"/>
              <a:t>L</a:t>
            </a:r>
            <a:r>
              <a:rPr lang="it-IT" altLang="fr-CA" sz="2400" dirty="0"/>
              <a:t>’</a:t>
            </a:r>
            <a:r>
              <a:rPr lang="it-IT" altLang="ja-JP" sz="2400" dirty="0" err="1"/>
              <a:t>utilisation</a:t>
            </a:r>
            <a:r>
              <a:rPr lang="it-IT" altLang="ja-JP" sz="2400" dirty="0"/>
              <a:t> </a:t>
            </a:r>
            <a:r>
              <a:rPr lang="it-IT" altLang="ja-JP" sz="2400" dirty="0" err="1"/>
              <a:t>du</a:t>
            </a:r>
            <a:r>
              <a:rPr lang="it-IT" altLang="ja-JP" sz="2400" dirty="0"/>
              <a:t> </a:t>
            </a:r>
            <a:r>
              <a:rPr lang="it-IT" altLang="ja-JP" sz="2400" dirty="0" err="1"/>
              <a:t>violet</a:t>
            </a:r>
            <a:r>
              <a:rPr lang="it-IT" altLang="ja-JP" sz="2400" dirty="0"/>
              <a:t> pour </a:t>
            </a:r>
            <a:r>
              <a:rPr lang="it-IT" altLang="ja-JP" sz="2400" dirty="0" err="1"/>
              <a:t>désigner</a:t>
            </a:r>
            <a:r>
              <a:rPr lang="it-IT" altLang="ja-JP" sz="2400" dirty="0"/>
              <a:t> l</a:t>
            </a:r>
            <a:r>
              <a:rPr lang="it-IT" altLang="fr-CA" sz="2400" dirty="0"/>
              <a:t>’</a:t>
            </a:r>
            <a:r>
              <a:rPr lang="it-IT" altLang="ja-JP" sz="2400" dirty="0" err="1"/>
              <a:t>autorité</a:t>
            </a:r>
            <a:r>
              <a:rPr lang="it-IT" altLang="ja-JP" sz="2400" dirty="0"/>
              <a:t> est </a:t>
            </a:r>
            <a:r>
              <a:rPr lang="it-IT" altLang="ja-JP" sz="2400" dirty="0" err="1"/>
              <a:t>passée</a:t>
            </a:r>
            <a:r>
              <a:rPr lang="it-IT" altLang="ja-JP" sz="2400" dirty="0"/>
              <a:t> </a:t>
            </a:r>
            <a:r>
              <a:rPr lang="it-IT" altLang="ja-JP" sz="2400" dirty="0" err="1"/>
              <a:t>dans</a:t>
            </a:r>
            <a:r>
              <a:rPr lang="it-IT" altLang="ja-JP" sz="2400" dirty="0"/>
              <a:t> l</a:t>
            </a:r>
            <a:r>
              <a:rPr lang="it-IT" altLang="fr-CA" sz="2400" dirty="0"/>
              <a:t>’</a:t>
            </a:r>
            <a:r>
              <a:rPr lang="it-IT" altLang="ja-JP" sz="2400" dirty="0" err="1"/>
              <a:t>église</a:t>
            </a:r>
            <a:r>
              <a:rPr lang="it-IT" altLang="ja-JP" sz="2400" dirty="0"/>
              <a:t> </a:t>
            </a:r>
            <a:r>
              <a:rPr lang="it-IT" altLang="ja-JP" sz="2400" dirty="0" err="1"/>
              <a:t>chrétienne</a:t>
            </a:r>
            <a:r>
              <a:rPr lang="it-IT" altLang="ja-JP" sz="2400" dirty="0"/>
              <a:t> car il est la </a:t>
            </a:r>
            <a:r>
              <a:rPr lang="it-IT" altLang="ja-JP" sz="2400" dirty="0" err="1"/>
              <a:t>couleur</a:t>
            </a:r>
            <a:r>
              <a:rPr lang="it-IT" altLang="ja-JP" sz="2400" dirty="0"/>
              <a:t> </a:t>
            </a:r>
            <a:r>
              <a:rPr lang="it-IT" altLang="ja-JP" sz="2400" dirty="0" err="1"/>
              <a:t>portée</a:t>
            </a:r>
            <a:r>
              <a:rPr lang="it-IT" altLang="ja-JP" sz="2400" dirty="0"/>
              <a:t> par </a:t>
            </a:r>
            <a:r>
              <a:rPr lang="it-IT" altLang="ja-JP" sz="2400" dirty="0" err="1"/>
              <a:t>les</a:t>
            </a:r>
            <a:r>
              <a:rPr lang="it-IT" altLang="ja-JP" sz="2400" dirty="0"/>
              <a:t> </a:t>
            </a:r>
            <a:r>
              <a:rPr lang="it-IT" altLang="ja-JP" sz="2400" dirty="0" err="1"/>
              <a:t>évêques</a:t>
            </a:r>
            <a:r>
              <a:rPr lang="it-IT" altLang="ja-JP" sz="2400" dirty="0"/>
              <a:t>. Le </a:t>
            </a:r>
            <a:r>
              <a:rPr lang="it-IT" altLang="ja-JP" sz="2400" dirty="0" err="1"/>
              <a:t>violet</a:t>
            </a:r>
            <a:r>
              <a:rPr lang="it-IT" altLang="ja-JP" sz="2400" dirty="0"/>
              <a:t> </a:t>
            </a:r>
            <a:r>
              <a:rPr lang="it-IT" altLang="ja-JP" sz="2400" dirty="0" err="1"/>
              <a:t>était</a:t>
            </a:r>
            <a:r>
              <a:rPr lang="it-IT" altLang="ja-JP" sz="2400" dirty="0"/>
              <a:t> la </a:t>
            </a:r>
            <a:r>
              <a:rPr lang="it-IT" altLang="ja-JP" sz="2400" dirty="0" err="1"/>
              <a:t>marque</a:t>
            </a:r>
            <a:r>
              <a:rPr lang="it-IT" altLang="ja-JP" sz="2400" dirty="0"/>
              <a:t> </a:t>
            </a:r>
            <a:r>
              <a:rPr lang="it-IT" altLang="ja-JP" sz="2400" dirty="0" err="1"/>
              <a:t>du</a:t>
            </a:r>
            <a:r>
              <a:rPr lang="it-IT" altLang="ja-JP" sz="2400" dirty="0"/>
              <a:t> </a:t>
            </a:r>
            <a:r>
              <a:rPr lang="it-IT" altLang="ja-JP" sz="2400" dirty="0" err="1"/>
              <a:t>deuil</a:t>
            </a:r>
            <a:r>
              <a:rPr lang="it-IT" altLang="ja-JP" sz="2400" dirty="0"/>
              <a:t> et c</a:t>
            </a:r>
            <a:r>
              <a:rPr lang="it-IT" altLang="fr-CA" sz="2400" dirty="0"/>
              <a:t>’</a:t>
            </a:r>
            <a:r>
              <a:rPr lang="it-IT" altLang="ja-JP" sz="2400" dirty="0" err="1"/>
              <a:t>était</a:t>
            </a:r>
            <a:r>
              <a:rPr lang="it-IT" altLang="ja-JP" sz="2400" dirty="0"/>
              <a:t> </a:t>
            </a:r>
            <a:r>
              <a:rPr lang="it-IT" altLang="ja-JP" sz="2400" dirty="0" err="1"/>
              <a:t>aussi</a:t>
            </a:r>
            <a:r>
              <a:rPr lang="it-IT" altLang="ja-JP" sz="2400" dirty="0"/>
              <a:t> la </a:t>
            </a:r>
            <a:r>
              <a:rPr lang="it-IT" altLang="ja-JP" sz="2400" dirty="0" err="1"/>
              <a:t>couleur</a:t>
            </a:r>
            <a:r>
              <a:rPr lang="it-IT" altLang="ja-JP" sz="2400" dirty="0"/>
              <a:t> </a:t>
            </a:r>
            <a:r>
              <a:rPr lang="it-IT" altLang="ja-JP" sz="2400" dirty="0" err="1"/>
              <a:t>des</a:t>
            </a:r>
            <a:r>
              <a:rPr lang="it-IT" altLang="ja-JP" sz="2400" dirty="0"/>
              <a:t> </a:t>
            </a:r>
            <a:r>
              <a:rPr lang="it-IT" altLang="ja-JP" sz="2400" dirty="0" err="1"/>
              <a:t>draps</a:t>
            </a:r>
            <a:r>
              <a:rPr lang="it-IT" altLang="ja-JP" sz="2400" dirty="0"/>
              <a:t> </a:t>
            </a:r>
            <a:r>
              <a:rPr lang="it-IT" altLang="ja-JP" sz="2400" dirty="0" err="1"/>
              <a:t>posés</a:t>
            </a:r>
            <a:r>
              <a:rPr lang="it-IT" altLang="ja-JP" sz="2400" dirty="0"/>
              <a:t> </a:t>
            </a:r>
            <a:r>
              <a:rPr lang="it-IT" altLang="ja-JP" sz="2400" dirty="0" err="1"/>
              <a:t>sur</a:t>
            </a:r>
            <a:r>
              <a:rPr lang="it-IT" altLang="ja-JP" sz="2400" dirty="0"/>
              <a:t> le </a:t>
            </a:r>
            <a:r>
              <a:rPr lang="it-IT" altLang="ja-JP" sz="2400" dirty="0" err="1"/>
              <a:t>cercueil</a:t>
            </a:r>
            <a:r>
              <a:rPr lang="it-IT" altLang="ja-JP" sz="2400" dirty="0"/>
              <a:t> </a:t>
            </a:r>
            <a:r>
              <a:rPr lang="it-IT" altLang="ja-JP" sz="2400" dirty="0" err="1"/>
              <a:t>lors</a:t>
            </a:r>
            <a:r>
              <a:rPr lang="it-IT" altLang="ja-JP" sz="2400" dirty="0"/>
              <a:t> </a:t>
            </a:r>
            <a:r>
              <a:rPr lang="it-IT" altLang="ja-JP" sz="2400" dirty="0" err="1"/>
              <a:t>des</a:t>
            </a:r>
            <a:r>
              <a:rPr lang="it-IT" altLang="ja-JP" sz="2400" dirty="0"/>
              <a:t> </a:t>
            </a:r>
            <a:r>
              <a:rPr lang="it-IT" altLang="ja-JP" sz="2400" dirty="0" err="1"/>
              <a:t>cérémonies</a:t>
            </a:r>
            <a:r>
              <a:rPr lang="it-IT" altLang="ja-JP" sz="2400" dirty="0"/>
              <a:t> </a:t>
            </a:r>
            <a:r>
              <a:rPr lang="it-IT" altLang="ja-JP" sz="2400" dirty="0" err="1"/>
              <a:t>mortuaires</a:t>
            </a:r>
            <a:r>
              <a:rPr lang="it-IT" altLang="ja-JP" sz="2400" dirty="0"/>
              <a:t>.</a:t>
            </a:r>
          </a:p>
          <a:p>
            <a:pPr algn="just"/>
            <a:r>
              <a:rPr lang="it-IT" altLang="it-IT" sz="2400" dirty="0" err="1"/>
              <a:t>Couleur</a:t>
            </a:r>
            <a:r>
              <a:rPr lang="it-IT" altLang="it-IT" sz="2400" dirty="0"/>
              <a:t> </a:t>
            </a:r>
            <a:r>
              <a:rPr lang="it-IT" altLang="it-IT" sz="2400" dirty="0" err="1"/>
              <a:t>du</a:t>
            </a:r>
            <a:r>
              <a:rPr lang="it-IT" altLang="it-IT" sz="2400" dirty="0"/>
              <a:t> 7ème chakra. </a:t>
            </a:r>
            <a:r>
              <a:rPr lang="it-IT" altLang="it-IT" sz="2400" dirty="0" err="1"/>
              <a:t>Symbole</a:t>
            </a:r>
            <a:r>
              <a:rPr lang="it-IT" altLang="it-IT" sz="2400" dirty="0"/>
              <a:t> de la </a:t>
            </a:r>
            <a:r>
              <a:rPr lang="it-IT" altLang="it-IT" sz="2400" dirty="0" err="1"/>
              <a:t>spiritualité</a:t>
            </a:r>
            <a:endParaRPr lang="it-IT" altLang="it-IT" sz="2400" dirty="0"/>
          </a:p>
          <a:p>
            <a:pPr algn="just"/>
            <a:r>
              <a:rPr lang="it-IT" altLang="it-IT" sz="2400" dirty="0"/>
              <a:t>Violet : </a:t>
            </a:r>
            <a:r>
              <a:rPr lang="it-IT" altLang="it-IT" sz="2400" dirty="0" err="1"/>
              <a:t>richesse</a:t>
            </a:r>
            <a:r>
              <a:rPr lang="it-IT" altLang="it-IT" sz="2400" dirty="0"/>
              <a:t>, </a:t>
            </a:r>
            <a:r>
              <a:rPr lang="it-IT" altLang="it-IT" sz="2400" dirty="0" err="1"/>
              <a:t>couleur</a:t>
            </a:r>
            <a:r>
              <a:rPr lang="it-IT" altLang="it-IT" sz="2400" dirty="0"/>
              <a:t> </a:t>
            </a:r>
            <a:r>
              <a:rPr lang="it-IT" altLang="it-IT" sz="2400" dirty="0" err="1"/>
              <a:t>produite</a:t>
            </a:r>
            <a:r>
              <a:rPr lang="it-IT" altLang="it-IT" sz="2400" dirty="0"/>
              <a:t> par </a:t>
            </a:r>
            <a:r>
              <a:rPr lang="it-IT" altLang="it-IT" sz="2400" dirty="0" err="1"/>
              <a:t>des</a:t>
            </a:r>
            <a:r>
              <a:rPr lang="it-IT" altLang="it-IT" sz="2400" dirty="0"/>
              <a:t> </a:t>
            </a:r>
            <a:r>
              <a:rPr lang="it-IT" altLang="it-IT" sz="2400" dirty="0" err="1"/>
              <a:t>animaux</a:t>
            </a:r>
            <a:r>
              <a:rPr lang="it-IT" altLang="it-IT" sz="2400" dirty="0"/>
              <a:t>, </a:t>
            </a:r>
            <a:r>
              <a:rPr lang="it-IT" altLang="it-IT" sz="2400" dirty="0" err="1"/>
              <a:t>mollusques</a:t>
            </a:r>
            <a:r>
              <a:rPr lang="it-IT" altLang="it-IT" sz="2400" dirty="0"/>
              <a:t> (Empire </a:t>
            </a:r>
            <a:r>
              <a:rPr lang="it-IT" altLang="it-IT" sz="2400" dirty="0" err="1"/>
              <a:t>espagnol</a:t>
            </a:r>
            <a:r>
              <a:rPr lang="it-IT" altLang="it-IT" sz="2400" dirty="0"/>
              <a:t>), Louis XVI </a:t>
            </a:r>
            <a:r>
              <a:rPr lang="it-IT" altLang="it-IT" sz="2400" dirty="0" err="1"/>
              <a:t>vetement</a:t>
            </a:r>
            <a:r>
              <a:rPr lang="it-IT" altLang="it-IT" sz="2400" dirty="0"/>
              <a:t> en </a:t>
            </a:r>
            <a:r>
              <a:rPr lang="it-IT" altLang="it-IT" sz="2400" dirty="0" err="1"/>
              <a:t>violet</a:t>
            </a:r>
            <a:endParaRPr lang="it-IT" altLang="it-IT" sz="2400" dirty="0"/>
          </a:p>
          <a:p>
            <a:pPr algn="just"/>
            <a:endParaRPr lang="fr-CA" altLang="it-IT" sz="2400" dirty="0"/>
          </a:p>
        </p:txBody>
      </p:sp>
    </p:spTree>
    <p:extLst>
      <p:ext uri="{BB962C8B-B14F-4D97-AF65-F5344CB8AC3E}">
        <p14:creationId xmlns:p14="http://schemas.microsoft.com/office/powerpoint/2010/main" val="38018796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Couleurs et politique</a:t>
            </a:r>
          </a:p>
        </p:txBody>
      </p:sp>
      <p:sp>
        <p:nvSpPr>
          <p:cNvPr id="3" name="Segnaposto contenuto 2"/>
          <p:cNvSpPr>
            <a:spLocks noGrp="1"/>
          </p:cNvSpPr>
          <p:nvPr>
            <p:ph idx="1"/>
          </p:nvPr>
        </p:nvSpPr>
        <p:spPr/>
        <p:txBody>
          <a:bodyPr>
            <a:normAutofit fontScale="85000" lnSpcReduction="10000"/>
          </a:bodyPr>
          <a:lstStyle/>
          <a:p>
            <a:pPr algn="just"/>
            <a:r>
              <a:rPr lang="fr-FR" sz="2400" dirty="0"/>
              <a:t>Les couleurs répondent depuis longtemps à des besoins d’identification collective politique et elles continuent, encore aujourd’hui, à être convoquées. Grâce à leur histoire, elles portent en elles des sèmes qui permettent de définir l’appartenance à un parti ou un mouvement politique. Elles ont coloré et colorent des chaperons, des cocardes, des drapeaux, des chemises, des bonnets, etc. leur ajoutant un sens qui n’est pas celui d’une simple description.</a:t>
            </a:r>
          </a:p>
          <a:p>
            <a:pPr algn="just"/>
            <a:r>
              <a:rPr lang="fr-FR" sz="2400" dirty="0"/>
              <a:t>Le vert : écolo, la Lega,( l’Islam)</a:t>
            </a:r>
          </a:p>
          <a:p>
            <a:pPr algn="just"/>
            <a:r>
              <a:rPr lang="fr-FR" sz="2400" dirty="0"/>
              <a:t>Le rouge : communisme, </a:t>
            </a:r>
          </a:p>
          <a:p>
            <a:pPr algn="just"/>
            <a:r>
              <a:rPr lang="fr-FR" sz="2400" dirty="0"/>
              <a:t>Le rose : socialisme</a:t>
            </a:r>
          </a:p>
          <a:p>
            <a:pPr algn="just"/>
            <a:r>
              <a:rPr lang="fr-FR" sz="2400" dirty="0"/>
              <a:t>Le bleu : la droite</a:t>
            </a:r>
          </a:p>
          <a:p>
            <a:pPr algn="just"/>
            <a:r>
              <a:rPr lang="fr-FR" sz="2400" dirty="0"/>
              <a:t>Le noir : fascisme</a:t>
            </a:r>
          </a:p>
          <a:p>
            <a:pPr algn="just"/>
            <a:r>
              <a:rPr lang="it-IT" sz="2400" dirty="0"/>
              <a:t>Le </a:t>
            </a:r>
            <a:r>
              <a:rPr lang="it-IT" sz="2400" dirty="0" err="1"/>
              <a:t>jaune</a:t>
            </a:r>
            <a:r>
              <a:rPr lang="it-IT" sz="2400" dirty="0"/>
              <a:t> : M5S </a:t>
            </a:r>
            <a:r>
              <a:rPr lang="it-IT" sz="2400" dirty="0" err="1"/>
              <a:t>jaune</a:t>
            </a:r>
            <a:r>
              <a:rPr lang="it-IT" sz="2400" dirty="0"/>
              <a:t> </a:t>
            </a:r>
            <a:r>
              <a:rPr lang="it-IT" sz="2400" dirty="0" err="1"/>
              <a:t>des</a:t>
            </a:r>
            <a:r>
              <a:rPr lang="it-IT" sz="2400" dirty="0"/>
              <a:t> étoiles</a:t>
            </a:r>
          </a:p>
          <a:p>
            <a:pPr algn="just"/>
            <a:r>
              <a:rPr lang="it-IT" sz="2400" dirty="0"/>
              <a:t>Le bleu de l’UE </a:t>
            </a:r>
            <a:endParaRPr lang="fr-CA" sz="2400" dirty="0"/>
          </a:p>
        </p:txBody>
      </p:sp>
    </p:spTree>
    <p:extLst>
      <p:ext uri="{BB962C8B-B14F-4D97-AF65-F5344CB8AC3E}">
        <p14:creationId xmlns:p14="http://schemas.microsoft.com/office/powerpoint/2010/main" val="7486090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L’histoire chromatique politique française </a:t>
            </a:r>
            <a:endParaRPr lang="fr-CA" sz="2800" dirty="0"/>
          </a:p>
        </p:txBody>
      </p:sp>
      <p:sp>
        <p:nvSpPr>
          <p:cNvPr id="3" name="Segnaposto contenuto 2"/>
          <p:cNvSpPr>
            <a:spLocks noGrp="1"/>
          </p:cNvSpPr>
          <p:nvPr>
            <p:ph idx="1"/>
          </p:nvPr>
        </p:nvSpPr>
        <p:spPr/>
        <p:txBody>
          <a:bodyPr>
            <a:noAutofit/>
          </a:bodyPr>
          <a:lstStyle/>
          <a:p>
            <a:pPr algn="just"/>
            <a:r>
              <a:rPr lang="fr-FR" sz="2000" dirty="0"/>
              <a:t>L’histoire chromatique politique française qui nous habite aujourd’hui est encore marquée par la Révolution française, au cours de laquelle le bleu, le blanc et le rouge se sont combattus tout en se rassemblant pour signifier la France, « ce qui est français ».  Le blanc, couleur emblématique des royalistes, est lié dans nos mémoires au drapeau blanc de l’ancienne monarchie et probablement aussi à la « terreur blanche »,</a:t>
            </a:r>
            <a:r>
              <a:rPr lang="it-IT" sz="2000" dirty="0"/>
              <a:t> d</a:t>
            </a:r>
            <a:r>
              <a:rPr lang="fr-FR" sz="2000" dirty="0"/>
              <a:t>eux périodes pendant lesquelles les royalistes massacrèrent les révolutionnaires. Couleur de la Contre-Révolution, il s’est toujours opposé au bleu et/ou au rouge. Aujourd’hui, cette couleur n’est pratiquement plus présente dans la palette des combats politiques, si ce n’est pour représenter le vote blanc. Au contraire, le bleu, ami de la Révolution avec le rouge, devient au fil du temps ennemi du rouge, du rouge socialiste et du rouge communiste, et est identifié aujourd’hui aux partis de droite.</a:t>
            </a:r>
            <a:endParaRPr lang="it-IT" sz="2000" dirty="0"/>
          </a:p>
        </p:txBody>
      </p:sp>
    </p:spTree>
    <p:extLst>
      <p:ext uri="{BB962C8B-B14F-4D97-AF65-F5344CB8AC3E}">
        <p14:creationId xmlns:p14="http://schemas.microsoft.com/office/powerpoint/2010/main" val="24402140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L’histoire chromatique politique française </a:t>
            </a: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fr-FR" sz="2400" dirty="0"/>
              <a:t>Au cours du XXe siècle,</a:t>
            </a:r>
            <a:r>
              <a:rPr lang="fr-FR" sz="2400" i="1" dirty="0"/>
              <a:t> bleu</a:t>
            </a:r>
            <a:r>
              <a:rPr lang="fr-FR" sz="2400" dirty="0"/>
              <a:t> et </a:t>
            </a:r>
            <a:r>
              <a:rPr lang="fr-FR" sz="2400" i="1" dirty="0"/>
              <a:t>rouge </a:t>
            </a:r>
            <a:r>
              <a:rPr lang="fr-FR" sz="2400" dirty="0"/>
              <a:t>restent les deux couleurs majeures qui s’affrontent sur le champ de bataille politique français jusqu’en 1971, année où une nouvelle couleur - </a:t>
            </a:r>
            <a:r>
              <a:rPr lang="fr-FR" sz="2400" i="1" dirty="0"/>
              <a:t>rose</a:t>
            </a:r>
            <a:r>
              <a:rPr lang="fr-FR" sz="2400" dirty="0"/>
              <a:t> - s’affirme avec le parti socialiste de François Mitterrand. </a:t>
            </a:r>
            <a:r>
              <a:rPr lang="fr-FR" sz="2400" i="1" dirty="0"/>
              <a:t>Rose </a:t>
            </a:r>
            <a:r>
              <a:rPr lang="fr-FR" sz="2400" dirty="0"/>
              <a:t>trouve son origine dans l’emblème du poing et de la rose rouge, rose rouge qui se transforme en couleur rose pour se démarquer du rouge communiste. Et </a:t>
            </a:r>
            <a:r>
              <a:rPr lang="fr-FR" sz="2400" i="1" dirty="0"/>
              <a:t>rose</a:t>
            </a:r>
            <a:r>
              <a:rPr lang="fr-FR" sz="2400" dirty="0"/>
              <a:t> pour signifier « socialiste » commence son cheminement dans les discours politiques et médiatiques, notamment depuis la victoire de François Mitterrand aux élections présidentielles de 1981.</a:t>
            </a:r>
            <a:endParaRPr lang="it-IT" sz="2400" dirty="0"/>
          </a:p>
          <a:p>
            <a:pPr algn="just"/>
            <a:r>
              <a:rPr lang="fr-FR" sz="2400" dirty="0"/>
              <a:t>Quelques années plus tard, une autre couleur entre en jeu : le vert. C’est une couleur qui se rallie à d’autres partis européens pour défendre la nature, l’écologie, l’économie durable. Elle s’est installée dans les noms des partis qui la représentent et elle facilite de ce fait, la mémorisation du lien couleur, parti et programme. </a:t>
            </a:r>
          </a:p>
          <a:p>
            <a:pPr algn="just"/>
            <a:endParaRPr lang="it-IT" sz="2400" dirty="0"/>
          </a:p>
          <a:p>
            <a:endParaRPr lang="fr-CA" sz="2400" dirty="0"/>
          </a:p>
        </p:txBody>
      </p:sp>
    </p:spTree>
    <p:extLst>
      <p:ext uri="{BB962C8B-B14F-4D97-AF65-F5344CB8AC3E}">
        <p14:creationId xmlns:p14="http://schemas.microsoft.com/office/powerpoint/2010/main" val="18457728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L’histoire chromatique politique française </a:t>
            </a:r>
            <a:br>
              <a:rPr lang="fr-FR" sz="2800" dirty="0"/>
            </a:br>
            <a:endParaRPr lang="fr-CA" sz="2800" dirty="0"/>
          </a:p>
        </p:txBody>
      </p:sp>
      <p:sp>
        <p:nvSpPr>
          <p:cNvPr id="3" name="Segnaposto contenuto 2"/>
          <p:cNvSpPr>
            <a:spLocks noGrp="1"/>
          </p:cNvSpPr>
          <p:nvPr>
            <p:ph idx="1"/>
          </p:nvPr>
        </p:nvSpPr>
        <p:spPr/>
        <p:txBody>
          <a:bodyPr>
            <a:normAutofit/>
          </a:bodyPr>
          <a:lstStyle/>
          <a:p>
            <a:pPr algn="just"/>
            <a:r>
              <a:rPr lang="fr-FR" sz="2400" dirty="0"/>
              <a:t>Au début du XXIe siècle, de nouveaux partis politiques se constituent pour sortir du clivage traditionnel droite/bleu et gauche/rose-rouge et créent leur espace politique indépendant en se démarquant au moyen de deux nouvelles couleurs choisies en dehors de la palette traditionnelle.  </a:t>
            </a:r>
            <a:endParaRPr lang="it-IT" sz="2400" dirty="0"/>
          </a:p>
          <a:p>
            <a:r>
              <a:rPr lang="fr-FR" sz="2400" i="1" dirty="0"/>
              <a:t>Orange</a:t>
            </a:r>
            <a:r>
              <a:rPr lang="it-IT" sz="2400" dirty="0"/>
              <a:t> et </a:t>
            </a:r>
            <a:r>
              <a:rPr lang="it-IT" sz="2400" i="1" dirty="0" err="1"/>
              <a:t>violet</a:t>
            </a:r>
            <a:endParaRPr lang="it-IT" sz="2400" i="1" dirty="0"/>
          </a:p>
          <a:p>
            <a:pPr algn="just"/>
            <a:r>
              <a:rPr lang="fr-FR" sz="2400" dirty="0"/>
              <a:t>L’</a:t>
            </a:r>
            <a:r>
              <a:rPr lang="fr-FR" sz="2400" i="1" dirty="0"/>
              <a:t>orange</a:t>
            </a:r>
            <a:r>
              <a:rPr lang="fr-FR" sz="2400" dirty="0"/>
              <a:t> est entrée dans le monde politique français en 2006 avec la </a:t>
            </a:r>
            <a:r>
              <a:rPr lang="fr-FR" sz="2400" i="1" dirty="0"/>
              <a:t>Nouvelle UDF</a:t>
            </a:r>
            <a:r>
              <a:rPr lang="fr-FR" sz="2400" dirty="0"/>
              <a:t>, remplacée, en 2007, par le Mouvement Démocrate, </a:t>
            </a:r>
            <a:r>
              <a:rPr lang="fr-FR" sz="2400" i="1" dirty="0"/>
              <a:t>MoDem</a:t>
            </a:r>
            <a:r>
              <a:rPr lang="fr-FR" sz="2400" dirty="0"/>
              <a:t>, parti de François Bayrou</a:t>
            </a:r>
            <a:r>
              <a:rPr lang="fr-FR" sz="2400" i="1" dirty="0"/>
              <a:t>.</a:t>
            </a:r>
            <a:r>
              <a:rPr lang="fr-FR" sz="2400" dirty="0"/>
              <a:t> La couleur trouve son origine dans la « révolution orange » ukrainienne de 2004 où elle exprimait la liberté.</a:t>
            </a:r>
            <a:endParaRPr lang="fr-CA" sz="2400" dirty="0"/>
          </a:p>
        </p:txBody>
      </p:sp>
    </p:spTree>
    <p:extLst>
      <p:ext uri="{BB962C8B-B14F-4D97-AF65-F5344CB8AC3E}">
        <p14:creationId xmlns:p14="http://schemas.microsoft.com/office/powerpoint/2010/main" val="665711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3AFD16FA-423C-457A-9F30-0B64C1F48EA5}"/>
              </a:ext>
            </a:extLst>
          </p:cNvPr>
          <p:cNvSpPr>
            <a:spLocks noGrp="1"/>
          </p:cNvSpPr>
          <p:nvPr>
            <p:ph type="title"/>
          </p:nvPr>
        </p:nvSpPr>
        <p:spPr/>
        <p:txBody>
          <a:bodyPr>
            <a:normAutofit/>
          </a:bodyPr>
          <a:lstStyle/>
          <a:p>
            <a:r>
              <a:rPr lang="it-IT" sz="2100" dirty="0" err="1"/>
              <a:t>Quelles</a:t>
            </a:r>
            <a:r>
              <a:rPr lang="it-IT" sz="2100" dirty="0"/>
              <a:t> </a:t>
            </a:r>
            <a:r>
              <a:rPr lang="it-IT" sz="2100" dirty="0" err="1"/>
              <a:t>sont</a:t>
            </a:r>
            <a:r>
              <a:rPr lang="it-IT" sz="2100" dirty="0"/>
              <a:t> </a:t>
            </a:r>
            <a:r>
              <a:rPr lang="it-IT" sz="2100" dirty="0" err="1"/>
              <a:t>vos</a:t>
            </a:r>
            <a:r>
              <a:rPr lang="it-IT" sz="2100" dirty="0"/>
              <a:t> </a:t>
            </a:r>
            <a:r>
              <a:rPr lang="it-IT" sz="2100" dirty="0" err="1"/>
              <a:t>couleurs</a:t>
            </a:r>
            <a:r>
              <a:rPr lang="it-IT" sz="2100" dirty="0"/>
              <a:t> </a:t>
            </a:r>
            <a:r>
              <a:rPr lang="it-IT" sz="2100" dirty="0" err="1"/>
              <a:t>préférées</a:t>
            </a:r>
            <a:r>
              <a:rPr lang="it-IT" sz="2100" dirty="0"/>
              <a:t> ?</a:t>
            </a:r>
            <a:br>
              <a:rPr lang="it-IT" sz="2100" dirty="0"/>
            </a:br>
            <a:r>
              <a:rPr lang="it-IT" sz="2100" dirty="0"/>
              <a:t>Et </a:t>
            </a:r>
            <a:r>
              <a:rPr lang="it-IT" sz="2100" dirty="0" err="1"/>
              <a:t>celles</a:t>
            </a:r>
            <a:r>
              <a:rPr lang="it-IT" sz="2100" dirty="0"/>
              <a:t> </a:t>
            </a:r>
            <a:r>
              <a:rPr lang="it-IT" sz="2100" dirty="0" err="1"/>
              <a:t>que</a:t>
            </a:r>
            <a:r>
              <a:rPr lang="it-IT" sz="2100" dirty="0"/>
              <a:t> </a:t>
            </a:r>
            <a:r>
              <a:rPr lang="it-IT" sz="2100" dirty="0" err="1"/>
              <a:t>vous</a:t>
            </a:r>
            <a:r>
              <a:rPr lang="it-IT" sz="2100" dirty="0"/>
              <a:t> n’</a:t>
            </a:r>
            <a:r>
              <a:rPr lang="it-IT" sz="2100" dirty="0" err="1"/>
              <a:t>aimez</a:t>
            </a:r>
            <a:r>
              <a:rPr lang="it-IT" sz="2100" dirty="0"/>
              <a:t> </a:t>
            </a:r>
            <a:r>
              <a:rPr lang="it-IT" sz="2100" dirty="0" err="1"/>
              <a:t>pas</a:t>
            </a:r>
            <a:r>
              <a:rPr lang="it-IT" sz="2100" dirty="0"/>
              <a:t> ?</a:t>
            </a:r>
          </a:p>
        </p:txBody>
      </p:sp>
      <p:sp>
        <p:nvSpPr>
          <p:cNvPr id="5" name="Segnaposto contenuto 4">
            <a:extLst>
              <a:ext uri="{FF2B5EF4-FFF2-40B4-BE49-F238E27FC236}">
                <a16:creationId xmlns:a16="http://schemas.microsoft.com/office/drawing/2014/main" id="{7DFC6C8E-C659-49C0-B2B3-4CE5B0AB06A1}"/>
              </a:ext>
            </a:extLst>
          </p:cNvPr>
          <p:cNvSpPr>
            <a:spLocks noGrp="1"/>
          </p:cNvSpPr>
          <p:nvPr>
            <p:ph sz="half" idx="1"/>
          </p:nvPr>
        </p:nvSpPr>
        <p:spPr/>
        <p:txBody>
          <a:bodyPr>
            <a:normAutofit/>
          </a:bodyPr>
          <a:lstStyle/>
          <a:p>
            <a:r>
              <a:rPr lang="it-IT" sz="1800" dirty="0" err="1"/>
              <a:t>Couleur</a:t>
            </a:r>
            <a:r>
              <a:rPr lang="it-IT" sz="1800" dirty="0"/>
              <a:t> </a:t>
            </a:r>
            <a:r>
              <a:rPr lang="it-IT" sz="1800" dirty="0" err="1"/>
              <a:t>préférée</a:t>
            </a:r>
            <a:endParaRPr lang="it-IT" sz="1800" dirty="0"/>
          </a:p>
          <a:p>
            <a:r>
              <a:rPr lang="it-IT" sz="1800" dirty="0" err="1"/>
              <a:t>Camila</a:t>
            </a:r>
            <a:r>
              <a:rPr lang="it-IT" sz="1800" dirty="0"/>
              <a:t> : </a:t>
            </a:r>
            <a:r>
              <a:rPr lang="it-IT" sz="1800" dirty="0" err="1"/>
              <a:t>orange</a:t>
            </a:r>
            <a:endParaRPr lang="it-IT" sz="1800" dirty="0"/>
          </a:p>
          <a:p>
            <a:r>
              <a:rPr lang="it-IT" sz="1800" dirty="0"/>
              <a:t>Marina : bleu</a:t>
            </a:r>
          </a:p>
          <a:p>
            <a:r>
              <a:rPr lang="it-IT" sz="1800" dirty="0"/>
              <a:t>Francesca : lilas</a:t>
            </a:r>
          </a:p>
          <a:p>
            <a:r>
              <a:rPr lang="it-IT" sz="1800" dirty="0"/>
              <a:t>Francesca C.: </a:t>
            </a:r>
            <a:r>
              <a:rPr lang="it-IT" sz="1800" dirty="0" err="1"/>
              <a:t>vert</a:t>
            </a:r>
            <a:endParaRPr lang="it-IT" sz="1800" dirty="0"/>
          </a:p>
          <a:p>
            <a:r>
              <a:rPr lang="it-IT" sz="1800" dirty="0"/>
              <a:t>Mariangela : </a:t>
            </a:r>
            <a:r>
              <a:rPr lang="it-IT" sz="1800" dirty="0" err="1"/>
              <a:t>vert</a:t>
            </a:r>
            <a:endParaRPr lang="it-IT" sz="1800" dirty="0"/>
          </a:p>
        </p:txBody>
      </p:sp>
      <p:sp>
        <p:nvSpPr>
          <p:cNvPr id="6" name="Segnaposto contenuto 5">
            <a:extLst>
              <a:ext uri="{FF2B5EF4-FFF2-40B4-BE49-F238E27FC236}">
                <a16:creationId xmlns:a16="http://schemas.microsoft.com/office/drawing/2014/main" id="{CD5B3488-A9A0-486A-9312-15481507CE4B}"/>
              </a:ext>
            </a:extLst>
          </p:cNvPr>
          <p:cNvSpPr>
            <a:spLocks noGrp="1"/>
          </p:cNvSpPr>
          <p:nvPr>
            <p:ph sz="half" idx="2"/>
          </p:nvPr>
        </p:nvSpPr>
        <p:spPr/>
        <p:txBody>
          <a:bodyPr>
            <a:normAutofit/>
          </a:bodyPr>
          <a:lstStyle/>
          <a:p>
            <a:r>
              <a:rPr lang="it-IT" sz="1800" dirty="0" err="1"/>
              <a:t>Couleur</a:t>
            </a:r>
            <a:r>
              <a:rPr lang="it-IT" sz="1800" dirty="0"/>
              <a:t> </a:t>
            </a:r>
            <a:r>
              <a:rPr lang="it-IT" sz="1800" dirty="0" err="1"/>
              <a:t>pas</a:t>
            </a:r>
            <a:r>
              <a:rPr lang="it-IT" sz="1800" dirty="0"/>
              <a:t> </a:t>
            </a:r>
            <a:r>
              <a:rPr lang="it-IT" sz="1800" dirty="0" err="1"/>
              <a:t>aimée</a:t>
            </a:r>
            <a:endParaRPr lang="it-IT" sz="1800" dirty="0"/>
          </a:p>
          <a:p>
            <a:r>
              <a:rPr lang="it-IT" sz="1800" dirty="0" err="1"/>
              <a:t>Camila</a:t>
            </a:r>
            <a:r>
              <a:rPr lang="it-IT" sz="1800" dirty="0"/>
              <a:t> : </a:t>
            </a:r>
            <a:r>
              <a:rPr lang="it-IT" sz="1800" dirty="0" err="1"/>
              <a:t>gris</a:t>
            </a:r>
            <a:endParaRPr lang="it-IT" sz="1800" dirty="0"/>
          </a:p>
          <a:p>
            <a:r>
              <a:rPr lang="it-IT" sz="1800" dirty="0"/>
              <a:t>Marina : </a:t>
            </a:r>
            <a:r>
              <a:rPr lang="it-IT" sz="1800" dirty="0" err="1"/>
              <a:t>vert</a:t>
            </a:r>
            <a:endParaRPr lang="it-IT" sz="1800" dirty="0"/>
          </a:p>
          <a:p>
            <a:r>
              <a:rPr lang="it-IT" sz="1800" dirty="0"/>
              <a:t>Francesca : </a:t>
            </a:r>
            <a:r>
              <a:rPr lang="it-IT" sz="1800" dirty="0" err="1"/>
              <a:t>vert</a:t>
            </a:r>
            <a:endParaRPr lang="it-IT" sz="1800" dirty="0"/>
          </a:p>
          <a:p>
            <a:r>
              <a:rPr lang="it-IT" sz="1800" dirty="0"/>
              <a:t>Francesca C.: bleu foncé</a:t>
            </a:r>
          </a:p>
          <a:p>
            <a:r>
              <a:rPr lang="it-IT" sz="1800" dirty="0"/>
              <a:t>Mariangela : </a:t>
            </a:r>
            <a:r>
              <a:rPr lang="it-IT" sz="1800" dirty="0" err="1"/>
              <a:t>fuksia</a:t>
            </a:r>
            <a:endParaRPr lang="it-IT" sz="1800" dirty="0"/>
          </a:p>
          <a:p>
            <a:endParaRPr lang="it-IT" sz="1800" dirty="0"/>
          </a:p>
        </p:txBody>
      </p:sp>
    </p:spTree>
    <p:extLst>
      <p:ext uri="{BB962C8B-B14F-4D97-AF65-F5344CB8AC3E}">
        <p14:creationId xmlns:p14="http://schemas.microsoft.com/office/powerpoint/2010/main" val="19197382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L’histoire chromatique politique française </a:t>
            </a:r>
            <a:endParaRPr lang="fr-CA" sz="2800" dirty="0"/>
          </a:p>
        </p:txBody>
      </p:sp>
      <p:sp>
        <p:nvSpPr>
          <p:cNvPr id="3" name="Segnaposto contenuto 2"/>
          <p:cNvSpPr>
            <a:spLocks noGrp="1"/>
          </p:cNvSpPr>
          <p:nvPr>
            <p:ph idx="1"/>
          </p:nvPr>
        </p:nvSpPr>
        <p:spPr/>
        <p:txBody>
          <a:bodyPr>
            <a:normAutofit lnSpcReduction="10000"/>
          </a:bodyPr>
          <a:lstStyle/>
          <a:p>
            <a:r>
              <a:rPr lang="fr-FR" sz="2400" i="1" dirty="0"/>
              <a:t>Violet</a:t>
            </a:r>
            <a:endParaRPr lang="it-IT" sz="2400" dirty="0"/>
          </a:p>
          <a:p>
            <a:pPr marL="0" indent="0" algn="just">
              <a:buNone/>
            </a:pPr>
            <a:r>
              <a:rPr lang="fr-FR" sz="2400" dirty="0"/>
              <a:t>Le violet colore de nombreux nouveaux partis politiques comme </a:t>
            </a:r>
            <a:r>
              <a:rPr lang="fr-FR" sz="2400" i="1" dirty="0"/>
              <a:t>Debout la République </a:t>
            </a:r>
            <a:r>
              <a:rPr lang="fr-FR" sz="2400" dirty="0"/>
              <a:t>(parti gaulliste, se voulant au-dessus du débat gauche-droite), </a:t>
            </a:r>
            <a:r>
              <a:rPr lang="fr-FR" sz="2400" i="1" dirty="0"/>
              <a:t>L’Alternative libérale</a:t>
            </a:r>
            <a:r>
              <a:rPr lang="fr-FR" sz="2400" dirty="0"/>
              <a:t> (centriste) et </a:t>
            </a:r>
            <a:r>
              <a:rPr lang="fr-FR" sz="2400" i="1" dirty="0"/>
              <a:t>La Gauche moderne </a:t>
            </a:r>
            <a:r>
              <a:rPr lang="fr-FR" sz="2400" dirty="0"/>
              <a:t>(parti issu de la gauche mais allié à l'</a:t>
            </a:r>
            <a:r>
              <a:rPr lang="fr-FR" sz="2400" i="1" dirty="0"/>
              <a:t>UMP</a:t>
            </a:r>
            <a:r>
              <a:rPr lang="fr-FR" sz="2400" dirty="0"/>
              <a:t> de droite) qui participe à la création récente de l’</a:t>
            </a:r>
            <a:r>
              <a:rPr lang="fr-FR" sz="2400" i="1" dirty="0"/>
              <a:t>Union des Démocrates et Indépendants </a:t>
            </a:r>
            <a:r>
              <a:rPr lang="fr-FR" sz="2400" dirty="0"/>
              <a:t>(</a:t>
            </a:r>
            <a:r>
              <a:rPr lang="fr-FR" sz="2400" i="1" dirty="0"/>
              <a:t>UDI,</a:t>
            </a:r>
            <a:r>
              <a:rPr lang="fr-FR" sz="2400" dirty="0"/>
              <a:t> fondé par Jean-Louis Borloo), parti qui entend occuper aujourd’hui « la place centrale de l'échiquier politique. </a:t>
            </a:r>
            <a:r>
              <a:rPr lang="fr-FR" sz="2400" dirty="0">
                <a:sym typeface="Symbol"/>
              </a:rPr>
              <a:t></a:t>
            </a:r>
            <a:r>
              <a:rPr lang="fr-FR" sz="2400" dirty="0"/>
              <a:t>…</a:t>
            </a:r>
            <a:r>
              <a:rPr lang="fr-FR" sz="2400" dirty="0">
                <a:sym typeface="Symbol"/>
              </a:rPr>
              <a:t></a:t>
            </a:r>
            <a:r>
              <a:rPr lang="fr-FR" sz="2400" dirty="0"/>
              <a:t> rassemblant les indépendants, les familles centristes, les diverses droites et les tenants d'une écologie responsable ». Il s’agit d’un ensemble de partis qui cherchent leur identité centriste entre le rouge et le bleu.</a:t>
            </a:r>
          </a:p>
          <a:p>
            <a:endParaRPr lang="fr-CA" sz="2400" dirty="0"/>
          </a:p>
        </p:txBody>
      </p:sp>
    </p:spTree>
    <p:extLst>
      <p:ext uri="{BB962C8B-B14F-4D97-AF65-F5344CB8AC3E}">
        <p14:creationId xmlns:p14="http://schemas.microsoft.com/office/powerpoint/2010/main" val="16215009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400" dirty="0"/>
              <a:t>Le violet sur la scène politique américaine aujourd’hui</a:t>
            </a:r>
          </a:p>
        </p:txBody>
      </p:sp>
      <p:sp>
        <p:nvSpPr>
          <p:cNvPr id="3" name="Segnaposto contenuto 2"/>
          <p:cNvSpPr>
            <a:spLocks noGrp="1"/>
          </p:cNvSpPr>
          <p:nvPr>
            <p:ph idx="1"/>
          </p:nvPr>
        </p:nvSpPr>
        <p:spPr/>
        <p:txBody>
          <a:bodyPr>
            <a:normAutofit fontScale="92500"/>
          </a:bodyPr>
          <a:lstStyle/>
          <a:p>
            <a:r>
              <a:rPr lang="it-IT" sz="2400" dirty="0" err="1"/>
              <a:t>Pourquoi</a:t>
            </a:r>
            <a:r>
              <a:rPr lang="it-IT" sz="2400" dirty="0"/>
              <a:t> le </a:t>
            </a:r>
            <a:r>
              <a:rPr lang="it-IT" sz="2400" dirty="0" err="1"/>
              <a:t>violet</a:t>
            </a:r>
            <a:r>
              <a:rPr lang="it-IT" sz="2400" dirty="0"/>
              <a:t> </a:t>
            </a:r>
            <a:r>
              <a:rPr lang="it-IT" sz="2400" dirty="0" err="1"/>
              <a:t>porté</a:t>
            </a:r>
            <a:r>
              <a:rPr lang="it-IT" sz="2400" dirty="0"/>
              <a:t> par Kamala Harris, Michelle Obama et Hillary Clinton pour </a:t>
            </a:r>
            <a:r>
              <a:rPr lang="it-IT" sz="2400" dirty="0" err="1"/>
              <a:t>l’investiture</a:t>
            </a:r>
            <a:r>
              <a:rPr lang="it-IT" sz="2400" dirty="0"/>
              <a:t> de M. </a:t>
            </a:r>
            <a:r>
              <a:rPr lang="it-IT" sz="2400" dirty="0" err="1"/>
              <a:t>Biden</a:t>
            </a:r>
            <a:r>
              <a:rPr lang="it-IT" sz="2400" dirty="0"/>
              <a:t> est un </a:t>
            </a:r>
            <a:r>
              <a:rPr lang="it-IT" sz="2400" dirty="0" err="1"/>
              <a:t>symbole</a:t>
            </a:r>
            <a:r>
              <a:rPr lang="it-IT" sz="2400" dirty="0"/>
              <a:t> </a:t>
            </a:r>
            <a:r>
              <a:rPr lang="it-IT" sz="2400" dirty="0" err="1"/>
              <a:t>fort</a:t>
            </a:r>
            <a:r>
              <a:rPr lang="it-IT" sz="2400" dirty="0"/>
              <a:t>?</a:t>
            </a:r>
          </a:p>
          <a:p>
            <a:pPr algn="just"/>
            <a:r>
              <a:rPr lang="it-IT" sz="2400" dirty="0"/>
              <a:t>La tenue </a:t>
            </a:r>
            <a:r>
              <a:rPr lang="it-IT" sz="2400" dirty="0" err="1"/>
              <a:t>portée</a:t>
            </a:r>
            <a:r>
              <a:rPr lang="it-IT" sz="2400" dirty="0"/>
              <a:t> </a:t>
            </a:r>
            <a:r>
              <a:rPr lang="it-IT" sz="2400" dirty="0" err="1"/>
              <a:t>mercredi</a:t>
            </a:r>
            <a:r>
              <a:rPr lang="it-IT" sz="2400" dirty="0"/>
              <a:t> à Washington par la vice-</a:t>
            </a:r>
            <a:r>
              <a:rPr lang="it-IT" sz="2400" dirty="0" err="1"/>
              <a:t>présidente</a:t>
            </a:r>
            <a:r>
              <a:rPr lang="it-IT" sz="2400" dirty="0"/>
              <a:t> </a:t>
            </a:r>
            <a:r>
              <a:rPr lang="it-IT" sz="2400" dirty="0" err="1"/>
              <a:t>des</a:t>
            </a:r>
            <a:r>
              <a:rPr lang="it-IT" sz="2400" dirty="0"/>
              <a:t> </a:t>
            </a:r>
            <a:r>
              <a:rPr lang="it-IT" sz="2400" dirty="0" err="1"/>
              <a:t>Etats-Unis</a:t>
            </a:r>
            <a:r>
              <a:rPr lang="it-IT" sz="2400" dirty="0"/>
              <a:t> </a:t>
            </a:r>
            <a:r>
              <a:rPr lang="it-IT" sz="2400" dirty="0" err="1"/>
              <a:t>était</a:t>
            </a:r>
            <a:r>
              <a:rPr lang="it-IT" sz="2400" dirty="0"/>
              <a:t> un </a:t>
            </a:r>
            <a:r>
              <a:rPr lang="it-IT" sz="2400" dirty="0" err="1"/>
              <a:t>hommage</a:t>
            </a:r>
            <a:r>
              <a:rPr lang="it-IT" sz="2400" dirty="0"/>
              <a:t> </a:t>
            </a:r>
            <a:r>
              <a:rPr lang="it-IT" sz="2400" dirty="0" err="1"/>
              <a:t>au</a:t>
            </a:r>
            <a:r>
              <a:rPr lang="it-IT" sz="2400" dirty="0"/>
              <a:t> </a:t>
            </a:r>
            <a:r>
              <a:rPr lang="it-IT" sz="2400" dirty="0" err="1"/>
              <a:t>bipartisme</a:t>
            </a:r>
            <a:r>
              <a:rPr lang="it-IT" sz="2400" dirty="0"/>
              <a:t>, </a:t>
            </a:r>
            <a:r>
              <a:rPr lang="it-IT" sz="2400" dirty="0" err="1"/>
              <a:t>aux</a:t>
            </a:r>
            <a:r>
              <a:rPr lang="it-IT" sz="2400" dirty="0"/>
              <a:t> </a:t>
            </a:r>
            <a:r>
              <a:rPr lang="it-IT" sz="2400" dirty="0" err="1"/>
              <a:t>suffragettes</a:t>
            </a:r>
            <a:r>
              <a:rPr lang="it-IT" sz="2400" dirty="0"/>
              <a:t> et à Shirley </a:t>
            </a:r>
            <a:r>
              <a:rPr lang="it-IT" sz="2400" dirty="0" err="1"/>
              <a:t>Chisholm</a:t>
            </a:r>
            <a:r>
              <a:rPr lang="it-IT" sz="2400" dirty="0"/>
              <a:t>.</a:t>
            </a:r>
          </a:p>
          <a:p>
            <a:r>
              <a:rPr lang="it-IT" sz="2400" i="1" dirty="0" err="1"/>
              <a:t>Nouvel</a:t>
            </a:r>
            <a:r>
              <a:rPr lang="it-IT" sz="2400" i="1" dirty="0"/>
              <a:t> </a:t>
            </a:r>
            <a:r>
              <a:rPr lang="it-IT" sz="2400" i="1" dirty="0" err="1"/>
              <a:t>obs</a:t>
            </a:r>
            <a:r>
              <a:rPr lang="it-IT" sz="2400" i="1" dirty="0"/>
              <a:t> </a:t>
            </a:r>
            <a:r>
              <a:rPr lang="it-IT" sz="2400" dirty="0"/>
              <a:t>21 </a:t>
            </a:r>
            <a:r>
              <a:rPr lang="it-IT" sz="2400" dirty="0" err="1"/>
              <a:t>janvier</a:t>
            </a:r>
            <a:r>
              <a:rPr lang="it-IT" sz="2400" dirty="0"/>
              <a:t> 2021</a:t>
            </a:r>
          </a:p>
          <a:p>
            <a:pPr algn="just"/>
            <a:r>
              <a:rPr lang="it-IT" sz="2400" dirty="0"/>
              <a:t>Robe et </a:t>
            </a:r>
            <a:r>
              <a:rPr lang="it-IT" sz="2400" dirty="0" err="1"/>
              <a:t>manteau</a:t>
            </a:r>
            <a:r>
              <a:rPr lang="it-IT" sz="2400" dirty="0"/>
              <a:t> </a:t>
            </a:r>
            <a:r>
              <a:rPr lang="it-IT" sz="2400" dirty="0" err="1"/>
              <a:t>violets</a:t>
            </a:r>
            <a:r>
              <a:rPr lang="it-IT" sz="2400" dirty="0"/>
              <a:t> : la tenue </a:t>
            </a:r>
            <a:r>
              <a:rPr lang="it-IT" sz="2400" dirty="0" err="1"/>
              <a:t>très</a:t>
            </a:r>
            <a:r>
              <a:rPr lang="it-IT" sz="2400" dirty="0"/>
              <a:t> </a:t>
            </a:r>
            <a:r>
              <a:rPr lang="it-IT" sz="2400" dirty="0" err="1"/>
              <a:t>symbolique</a:t>
            </a:r>
            <a:r>
              <a:rPr lang="it-IT" sz="2400" dirty="0"/>
              <a:t> </a:t>
            </a:r>
            <a:r>
              <a:rPr lang="it-IT" sz="2400" dirty="0" err="1"/>
              <a:t>choisie</a:t>
            </a:r>
            <a:r>
              <a:rPr lang="it-IT" sz="2400" dirty="0"/>
              <a:t> par Kamala Harris, la vice-</a:t>
            </a:r>
            <a:r>
              <a:rPr lang="it-IT" sz="2400" dirty="0" err="1"/>
              <a:t>présidente</a:t>
            </a:r>
            <a:r>
              <a:rPr lang="it-IT" sz="2400" dirty="0"/>
              <a:t> </a:t>
            </a:r>
            <a:r>
              <a:rPr lang="it-IT" sz="2400" dirty="0" err="1"/>
              <a:t>des</a:t>
            </a:r>
            <a:r>
              <a:rPr lang="it-IT" sz="2400" dirty="0"/>
              <a:t> </a:t>
            </a:r>
            <a:r>
              <a:rPr lang="it-IT" sz="2400" dirty="0" err="1"/>
              <a:t>Etats-Unis</a:t>
            </a:r>
            <a:r>
              <a:rPr lang="it-IT" sz="2400" dirty="0"/>
              <a:t>, </a:t>
            </a:r>
            <a:r>
              <a:rPr lang="it-IT" sz="2400" dirty="0" err="1"/>
              <a:t>lors</a:t>
            </a:r>
            <a:r>
              <a:rPr lang="it-IT" sz="2400" dirty="0"/>
              <a:t> de la </a:t>
            </a:r>
            <a:r>
              <a:rPr lang="it-IT" sz="2400" dirty="0" err="1"/>
              <a:t>cérémonie</a:t>
            </a:r>
            <a:r>
              <a:rPr lang="it-IT" sz="2400" dirty="0"/>
              <a:t> d’investiture </a:t>
            </a:r>
            <a:r>
              <a:rPr lang="it-IT" sz="2400" dirty="0" err="1"/>
              <a:t>du</a:t>
            </a:r>
            <a:r>
              <a:rPr lang="it-IT" sz="2400" dirty="0"/>
              <a:t> </a:t>
            </a:r>
            <a:r>
              <a:rPr lang="it-IT" sz="2400" dirty="0" err="1"/>
              <a:t>président</a:t>
            </a:r>
            <a:r>
              <a:rPr lang="it-IT" sz="2400" dirty="0"/>
              <a:t> </a:t>
            </a:r>
            <a:r>
              <a:rPr lang="it-IT" sz="2400" dirty="0" err="1"/>
              <a:t>Joe</a:t>
            </a:r>
            <a:r>
              <a:rPr lang="it-IT" sz="2400" dirty="0"/>
              <a:t> </a:t>
            </a:r>
            <a:r>
              <a:rPr lang="it-IT" sz="2400" dirty="0" err="1"/>
              <a:t>Biden</a:t>
            </a:r>
            <a:r>
              <a:rPr lang="it-IT" sz="2400" dirty="0"/>
              <a:t> </a:t>
            </a:r>
            <a:r>
              <a:rPr lang="it-IT" sz="2400" dirty="0" err="1"/>
              <a:t>mercredi</a:t>
            </a:r>
            <a:r>
              <a:rPr lang="it-IT" sz="2400" dirty="0"/>
              <a:t> 20 </a:t>
            </a:r>
            <a:r>
              <a:rPr lang="it-IT" sz="2400" dirty="0" err="1"/>
              <a:t>janvier</a:t>
            </a:r>
            <a:r>
              <a:rPr lang="it-IT" sz="2400" dirty="0"/>
              <a:t>, a </a:t>
            </a:r>
            <a:r>
              <a:rPr lang="it-IT" sz="2400" dirty="0" err="1"/>
              <a:t>plusieurs</a:t>
            </a:r>
            <a:r>
              <a:rPr lang="it-IT" sz="2400" dirty="0"/>
              <a:t> </a:t>
            </a:r>
            <a:r>
              <a:rPr lang="it-IT" sz="2400" dirty="0" err="1"/>
              <a:t>significations</a:t>
            </a:r>
            <a:r>
              <a:rPr lang="it-IT" sz="2400" dirty="0"/>
              <a:t>. Michelle Obama, ex-First Lady, et Hillary Clinton, ex-First Lady et candidate à la </a:t>
            </a:r>
            <a:r>
              <a:rPr lang="it-IT" sz="2400" dirty="0" err="1"/>
              <a:t>présidentielle</a:t>
            </a:r>
            <a:r>
              <a:rPr lang="it-IT" sz="2400" dirty="0"/>
              <a:t> </a:t>
            </a:r>
            <a:r>
              <a:rPr lang="it-IT" sz="2400" dirty="0" err="1"/>
              <a:t>américaine</a:t>
            </a:r>
            <a:r>
              <a:rPr lang="it-IT" sz="2400" dirty="0"/>
              <a:t> de 2016, </a:t>
            </a:r>
            <a:r>
              <a:rPr lang="it-IT" sz="2400" dirty="0" err="1"/>
              <a:t>avaient</a:t>
            </a:r>
            <a:r>
              <a:rPr lang="it-IT" sz="2400" dirty="0"/>
              <a:t> </a:t>
            </a:r>
            <a:r>
              <a:rPr lang="it-IT" sz="2400" dirty="0" err="1"/>
              <a:t>fait</a:t>
            </a:r>
            <a:r>
              <a:rPr lang="it-IT" sz="2400" dirty="0"/>
              <a:t> le </a:t>
            </a:r>
            <a:r>
              <a:rPr lang="it-IT" sz="2400" dirty="0" err="1"/>
              <a:t>même</a:t>
            </a:r>
            <a:r>
              <a:rPr lang="it-IT" sz="2400" dirty="0"/>
              <a:t> </a:t>
            </a:r>
            <a:r>
              <a:rPr lang="it-IT" sz="2400" dirty="0" err="1"/>
              <a:t>choix</a:t>
            </a:r>
            <a:r>
              <a:rPr lang="it-IT" sz="2400" dirty="0"/>
              <a:t> de </a:t>
            </a:r>
            <a:r>
              <a:rPr lang="it-IT" sz="2400" dirty="0" err="1"/>
              <a:t>couleur</a:t>
            </a:r>
            <a:r>
              <a:rPr lang="it-IT" sz="2400" dirty="0"/>
              <a:t>.</a:t>
            </a:r>
          </a:p>
          <a:p>
            <a:endParaRPr lang="fr-CA" sz="2400" dirty="0"/>
          </a:p>
        </p:txBody>
      </p:sp>
    </p:spTree>
    <p:extLst>
      <p:ext uri="{BB962C8B-B14F-4D97-AF65-F5344CB8AC3E}">
        <p14:creationId xmlns:p14="http://schemas.microsoft.com/office/powerpoint/2010/main" val="20833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violet sur la scène politique américaine aujourd’hui</a:t>
            </a:r>
          </a:p>
        </p:txBody>
      </p:sp>
      <p:sp>
        <p:nvSpPr>
          <p:cNvPr id="3" name="Segnaposto contenuto 2"/>
          <p:cNvSpPr>
            <a:spLocks noGrp="1"/>
          </p:cNvSpPr>
          <p:nvPr>
            <p:ph idx="1"/>
          </p:nvPr>
        </p:nvSpPr>
        <p:spPr/>
        <p:txBody>
          <a:bodyPr>
            <a:normAutofit/>
          </a:bodyPr>
          <a:lstStyle/>
          <a:p>
            <a:r>
              <a:rPr lang="fr-CA" sz="2400" dirty="0"/>
              <a:t>Symbole du bipartisme</a:t>
            </a:r>
          </a:p>
          <a:p>
            <a:pPr algn="just"/>
            <a:r>
              <a:rPr lang="fr-CA" sz="2400" dirty="0"/>
              <a:t>Le violet est d’abord la couleur du bipartisme aux États-Unis : un mélange du bleu des démocrates et du rouge des républicains. Les swing states, ces États clés comme l’Ohio, la Floride ou encore le Michigan, susceptibles de pencher d’un côté ou de l’autre, et où se joue toujours la présidentielle américaine, sont d’ailleurs souvent appelés des « États violets ». Un symbole d’unité donc, en écho au discours prononcé par Joe </a:t>
            </a:r>
            <a:r>
              <a:rPr lang="fr-CA" sz="2400" dirty="0" err="1"/>
              <a:t>Biden</a:t>
            </a:r>
            <a:r>
              <a:rPr lang="fr-CA" sz="2400" dirty="0"/>
              <a:t> sur les marches du Capitole, deux semaines après l’attaque des partisans de Donald </a:t>
            </a:r>
            <a:r>
              <a:rPr lang="fr-CA" sz="2400" dirty="0" err="1"/>
              <a:t>Trump</a:t>
            </a:r>
            <a:r>
              <a:rPr lang="fr-CA" sz="2400" dirty="0"/>
              <a:t>.</a:t>
            </a:r>
          </a:p>
          <a:p>
            <a:endParaRPr lang="fr-CA" sz="2400" dirty="0"/>
          </a:p>
        </p:txBody>
      </p:sp>
    </p:spTree>
    <p:extLst>
      <p:ext uri="{BB962C8B-B14F-4D97-AF65-F5344CB8AC3E}">
        <p14:creationId xmlns:p14="http://schemas.microsoft.com/office/powerpoint/2010/main" val="27421524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violet sur la scène politique américaine aujourd’hui</a:t>
            </a:r>
          </a:p>
        </p:txBody>
      </p:sp>
      <p:sp>
        <p:nvSpPr>
          <p:cNvPr id="3" name="Segnaposto contenuto 2"/>
          <p:cNvSpPr>
            <a:spLocks noGrp="1"/>
          </p:cNvSpPr>
          <p:nvPr>
            <p:ph idx="1"/>
          </p:nvPr>
        </p:nvSpPr>
        <p:spPr/>
        <p:txBody>
          <a:bodyPr>
            <a:normAutofit/>
          </a:bodyPr>
          <a:lstStyle/>
          <a:p>
            <a:r>
              <a:rPr lang="fr-CA" sz="2400" dirty="0"/>
              <a:t>Hommage à Shirley Chisholm</a:t>
            </a:r>
          </a:p>
          <a:p>
            <a:r>
              <a:rPr lang="fr-CA" sz="2400" dirty="0"/>
              <a:t> </a:t>
            </a:r>
          </a:p>
          <a:p>
            <a:pPr algn="just"/>
            <a:r>
              <a:rPr lang="fr-CA" sz="2400" dirty="0"/>
              <a:t>« C’est aussi et surtout un clin d’œil à Shirley Chisholm », explique la journaliste de CNN Abby Phillip au </a:t>
            </a:r>
            <a:r>
              <a:rPr lang="fr-CA" sz="2400" dirty="0" err="1"/>
              <a:t>HuffPost</a:t>
            </a:r>
            <a:r>
              <a:rPr lang="fr-CA" sz="2400" dirty="0"/>
              <a:t>. Shirley Chisholm, première femme noire à s’être présentée à l’élection présidentielle américaine en 1972, a utilisé cette même couleur dans ses flyers de campagne.</a:t>
            </a:r>
          </a:p>
          <a:p>
            <a:endParaRPr lang="fr-CA" sz="2400" dirty="0"/>
          </a:p>
        </p:txBody>
      </p:sp>
    </p:spTree>
    <p:extLst>
      <p:ext uri="{BB962C8B-B14F-4D97-AF65-F5344CB8AC3E}">
        <p14:creationId xmlns:p14="http://schemas.microsoft.com/office/powerpoint/2010/main" val="39130466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violet sur la scène politique américaine aujourd’hui</a:t>
            </a:r>
          </a:p>
        </p:txBody>
      </p:sp>
      <p:sp>
        <p:nvSpPr>
          <p:cNvPr id="3" name="Segnaposto contenuto 2"/>
          <p:cNvSpPr>
            <a:spLocks noGrp="1"/>
          </p:cNvSpPr>
          <p:nvPr>
            <p:ph idx="1"/>
          </p:nvPr>
        </p:nvSpPr>
        <p:spPr/>
        <p:txBody>
          <a:bodyPr>
            <a:normAutofit lnSpcReduction="10000"/>
          </a:bodyPr>
          <a:lstStyle/>
          <a:p>
            <a:pPr algn="just"/>
            <a:r>
              <a:rPr lang="it-IT" sz="2400" dirty="0" err="1"/>
              <a:t>Symbole</a:t>
            </a:r>
            <a:r>
              <a:rPr lang="it-IT" sz="2400" dirty="0"/>
              <a:t> </a:t>
            </a:r>
            <a:r>
              <a:rPr lang="it-IT" sz="2400" dirty="0" err="1"/>
              <a:t>des</a:t>
            </a:r>
            <a:r>
              <a:rPr lang="it-IT" sz="2400" dirty="0"/>
              <a:t> </a:t>
            </a:r>
            <a:r>
              <a:rPr lang="it-IT" sz="2400" dirty="0" err="1"/>
              <a:t>suffragettes</a:t>
            </a:r>
            <a:endParaRPr lang="it-IT" sz="2400" dirty="0"/>
          </a:p>
          <a:p>
            <a:pPr marL="0" indent="0" algn="just">
              <a:buNone/>
            </a:pPr>
            <a:r>
              <a:rPr lang="it-IT" sz="2400" dirty="0"/>
              <a:t> </a:t>
            </a:r>
          </a:p>
          <a:p>
            <a:pPr algn="just"/>
            <a:r>
              <a:rPr lang="it-IT" sz="2400" dirty="0"/>
              <a:t>Le </a:t>
            </a:r>
            <a:r>
              <a:rPr lang="it-IT" sz="2400" dirty="0" err="1"/>
              <a:t>violet</a:t>
            </a:r>
            <a:r>
              <a:rPr lang="it-IT" sz="2400" dirty="0"/>
              <a:t> est de plus la </a:t>
            </a:r>
            <a:r>
              <a:rPr lang="it-IT" sz="2400" dirty="0" err="1"/>
              <a:t>couleur</a:t>
            </a:r>
            <a:r>
              <a:rPr lang="it-IT" sz="2400" dirty="0"/>
              <a:t> </a:t>
            </a:r>
            <a:r>
              <a:rPr lang="it-IT" sz="2400" dirty="0" err="1"/>
              <a:t>du</a:t>
            </a:r>
            <a:r>
              <a:rPr lang="it-IT" sz="2400" dirty="0"/>
              <a:t> </a:t>
            </a:r>
            <a:r>
              <a:rPr lang="it-IT" sz="2400" dirty="0" err="1"/>
              <a:t>mouvement</a:t>
            </a:r>
            <a:r>
              <a:rPr lang="it-IT" sz="2400" dirty="0"/>
              <a:t> </a:t>
            </a:r>
            <a:r>
              <a:rPr lang="it-IT" sz="2400" dirty="0" err="1"/>
              <a:t>des</a:t>
            </a:r>
            <a:r>
              <a:rPr lang="it-IT" sz="2400" dirty="0"/>
              <a:t> </a:t>
            </a:r>
            <a:r>
              <a:rPr lang="it-IT" sz="2400" dirty="0" err="1"/>
              <a:t>suffragettes</a:t>
            </a:r>
            <a:r>
              <a:rPr lang="it-IT" sz="2400" dirty="0"/>
              <a:t>, </a:t>
            </a:r>
            <a:r>
              <a:rPr lang="it-IT" sz="2400" dirty="0" err="1"/>
              <a:t>comme</a:t>
            </a:r>
            <a:r>
              <a:rPr lang="it-IT" sz="2400" dirty="0"/>
              <a:t> le </a:t>
            </a:r>
            <a:r>
              <a:rPr lang="it-IT" sz="2400" dirty="0" err="1"/>
              <a:t>blanc</a:t>
            </a:r>
            <a:r>
              <a:rPr lang="it-IT" sz="2400" dirty="0"/>
              <a:t> (</a:t>
            </a:r>
            <a:r>
              <a:rPr lang="it-IT" sz="2400" dirty="0" err="1"/>
              <a:t>couleur</a:t>
            </a:r>
            <a:r>
              <a:rPr lang="it-IT" sz="2400" dirty="0"/>
              <a:t> </a:t>
            </a:r>
            <a:r>
              <a:rPr lang="it-IT" sz="2400" dirty="0" err="1"/>
              <a:t>choisie</a:t>
            </a:r>
            <a:r>
              <a:rPr lang="it-IT" sz="2400" dirty="0"/>
              <a:t> par Kamala Harris pour son </a:t>
            </a:r>
            <a:r>
              <a:rPr lang="it-IT" sz="2400" dirty="0" err="1"/>
              <a:t>discours</a:t>
            </a:r>
            <a:r>
              <a:rPr lang="it-IT" sz="2400" dirty="0"/>
              <a:t> de </a:t>
            </a:r>
            <a:r>
              <a:rPr lang="it-IT" sz="2400" dirty="0" err="1"/>
              <a:t>victoire</a:t>
            </a:r>
            <a:r>
              <a:rPr lang="it-IT" sz="2400" dirty="0"/>
              <a:t>, en novembre). </a:t>
            </a:r>
            <a:r>
              <a:rPr lang="it-IT" sz="2400" dirty="0" err="1"/>
              <a:t>Mobilisées</a:t>
            </a:r>
            <a:r>
              <a:rPr lang="it-IT" sz="2400" dirty="0"/>
              <a:t> pour </a:t>
            </a:r>
            <a:r>
              <a:rPr lang="it-IT" sz="2400" dirty="0" err="1"/>
              <a:t>obtenir</a:t>
            </a:r>
            <a:r>
              <a:rPr lang="it-IT" sz="2400" dirty="0"/>
              <a:t> le </a:t>
            </a:r>
            <a:r>
              <a:rPr lang="it-IT" sz="2400" dirty="0" err="1"/>
              <a:t>droit</a:t>
            </a:r>
            <a:r>
              <a:rPr lang="it-IT" sz="2400" dirty="0"/>
              <a:t> de vote </a:t>
            </a:r>
            <a:r>
              <a:rPr lang="it-IT" sz="2400" dirty="0" err="1"/>
              <a:t>des</a:t>
            </a:r>
            <a:r>
              <a:rPr lang="it-IT" sz="2400" dirty="0"/>
              <a:t> femmes, </a:t>
            </a:r>
            <a:r>
              <a:rPr lang="it-IT" sz="2400" dirty="0" err="1"/>
              <a:t>les</a:t>
            </a:r>
            <a:r>
              <a:rPr lang="it-IT" sz="2400" dirty="0"/>
              <a:t> </a:t>
            </a:r>
            <a:r>
              <a:rPr lang="it-IT" sz="2400" dirty="0" err="1"/>
              <a:t>suffragettes</a:t>
            </a:r>
            <a:r>
              <a:rPr lang="it-IT" sz="2400" dirty="0"/>
              <a:t> </a:t>
            </a:r>
            <a:r>
              <a:rPr lang="it-IT" sz="2400" dirty="0" err="1"/>
              <a:t>américaines</a:t>
            </a:r>
            <a:r>
              <a:rPr lang="it-IT" sz="2400" dirty="0"/>
              <a:t> </a:t>
            </a:r>
            <a:r>
              <a:rPr lang="it-IT" sz="2400" dirty="0" err="1"/>
              <a:t>avaient</a:t>
            </a:r>
            <a:r>
              <a:rPr lang="it-IT" sz="2400" dirty="0"/>
              <a:t> </a:t>
            </a:r>
            <a:r>
              <a:rPr lang="it-IT" sz="2400" dirty="0" err="1"/>
              <a:t>opté</a:t>
            </a:r>
            <a:r>
              <a:rPr lang="it-IT" sz="2400" dirty="0"/>
              <a:t> pour </a:t>
            </a:r>
            <a:r>
              <a:rPr lang="it-IT" sz="2400" dirty="0" err="1"/>
              <a:t>ces</a:t>
            </a:r>
            <a:r>
              <a:rPr lang="it-IT" sz="2400" dirty="0"/>
              <a:t> </a:t>
            </a:r>
            <a:r>
              <a:rPr lang="it-IT" sz="2400" dirty="0" err="1"/>
              <a:t>couleurs</a:t>
            </a:r>
            <a:r>
              <a:rPr lang="it-IT" sz="2400" dirty="0"/>
              <a:t> pour se </a:t>
            </a:r>
            <a:r>
              <a:rPr lang="it-IT" sz="2400" dirty="0" err="1"/>
              <a:t>rendre</a:t>
            </a:r>
            <a:r>
              <a:rPr lang="it-IT" sz="2400" dirty="0"/>
              <a:t> plus </a:t>
            </a:r>
            <a:r>
              <a:rPr lang="it-IT" sz="2400" dirty="0" err="1"/>
              <a:t>visibles</a:t>
            </a:r>
            <a:r>
              <a:rPr lang="it-IT" sz="2400" dirty="0"/>
              <a:t>. </a:t>
            </a:r>
            <a:r>
              <a:rPr lang="it-IT" sz="2400" dirty="0" err="1"/>
              <a:t>Elles</a:t>
            </a:r>
            <a:r>
              <a:rPr lang="it-IT" sz="2400" dirty="0"/>
              <a:t> </a:t>
            </a:r>
            <a:r>
              <a:rPr lang="it-IT" sz="2400" dirty="0" err="1"/>
              <a:t>ont</a:t>
            </a:r>
            <a:r>
              <a:rPr lang="it-IT" sz="2400" dirty="0"/>
              <a:t> </a:t>
            </a:r>
            <a:r>
              <a:rPr lang="it-IT" sz="2400" dirty="0" err="1"/>
              <a:t>obtenu</a:t>
            </a:r>
            <a:r>
              <a:rPr lang="it-IT" sz="2400" dirty="0"/>
              <a:t> gain de cause en 1919.</a:t>
            </a:r>
          </a:p>
          <a:p>
            <a:pPr algn="just"/>
            <a:r>
              <a:rPr lang="it-IT" sz="2400" dirty="0"/>
              <a:t>Le </a:t>
            </a:r>
            <a:r>
              <a:rPr lang="it-IT" sz="2400" dirty="0" err="1"/>
              <a:t>violet</a:t>
            </a:r>
            <a:r>
              <a:rPr lang="it-IT" sz="2400" dirty="0"/>
              <a:t> est </a:t>
            </a:r>
            <a:r>
              <a:rPr lang="it-IT" sz="2400" dirty="0" err="1"/>
              <a:t>depuis</a:t>
            </a:r>
            <a:r>
              <a:rPr lang="it-IT" sz="2400" dirty="0"/>
              <a:t> </a:t>
            </a:r>
            <a:r>
              <a:rPr lang="it-IT" sz="2400" dirty="0" err="1"/>
              <a:t>devenu</a:t>
            </a:r>
            <a:r>
              <a:rPr lang="it-IT" sz="2400" dirty="0"/>
              <a:t> </a:t>
            </a:r>
            <a:r>
              <a:rPr lang="it-IT" sz="2400" dirty="0" err="1"/>
              <a:t>synonyme</a:t>
            </a:r>
            <a:r>
              <a:rPr lang="it-IT" sz="2400" dirty="0"/>
              <a:t> de </a:t>
            </a:r>
            <a:r>
              <a:rPr lang="it-IT" sz="2400" dirty="0" err="1"/>
              <a:t>lutte</a:t>
            </a:r>
            <a:r>
              <a:rPr lang="it-IT" sz="2400" dirty="0"/>
              <a:t> pour l’égalité </a:t>
            </a:r>
            <a:r>
              <a:rPr lang="it-IT" sz="2400" dirty="0" err="1"/>
              <a:t>entre</a:t>
            </a:r>
            <a:r>
              <a:rPr lang="it-IT" sz="2400" dirty="0"/>
              <a:t> </a:t>
            </a:r>
            <a:r>
              <a:rPr lang="it-IT" sz="2400" dirty="0" err="1"/>
              <a:t>les</a:t>
            </a:r>
            <a:r>
              <a:rPr lang="it-IT" sz="2400" dirty="0"/>
              <a:t> </a:t>
            </a:r>
            <a:r>
              <a:rPr lang="it-IT" sz="2400" dirty="0" err="1"/>
              <a:t>hommes</a:t>
            </a:r>
            <a:r>
              <a:rPr lang="it-IT" sz="2400" dirty="0"/>
              <a:t> et </a:t>
            </a:r>
            <a:r>
              <a:rPr lang="it-IT" sz="2400" dirty="0" err="1"/>
              <a:t>les</a:t>
            </a:r>
            <a:r>
              <a:rPr lang="it-IT" sz="2400" dirty="0"/>
              <a:t> femmes, un </a:t>
            </a:r>
            <a:r>
              <a:rPr lang="it-IT" sz="2400" dirty="0" err="1"/>
              <a:t>combat</a:t>
            </a:r>
            <a:r>
              <a:rPr lang="it-IT" sz="2400" dirty="0"/>
              <a:t> </a:t>
            </a:r>
            <a:r>
              <a:rPr lang="it-IT" sz="2400" dirty="0" err="1"/>
              <a:t>cher</a:t>
            </a:r>
            <a:r>
              <a:rPr lang="it-IT" sz="2400" dirty="0"/>
              <a:t> à la nouvelle vice-</a:t>
            </a:r>
            <a:r>
              <a:rPr lang="it-IT" sz="2400" dirty="0" err="1"/>
              <a:t>présidente</a:t>
            </a:r>
            <a:r>
              <a:rPr lang="it-IT" sz="2400" dirty="0"/>
              <a:t>.</a:t>
            </a:r>
          </a:p>
          <a:p>
            <a:pPr algn="just"/>
            <a:endParaRPr lang="fr-CA" sz="2400" dirty="0"/>
          </a:p>
        </p:txBody>
      </p:sp>
    </p:spTree>
    <p:extLst>
      <p:ext uri="{BB962C8B-B14F-4D97-AF65-F5344CB8AC3E}">
        <p14:creationId xmlns:p14="http://schemas.microsoft.com/office/powerpoint/2010/main" val="32148351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Langue et culture</a:t>
            </a:r>
            <a:br>
              <a:rPr lang="fr-CA" sz="2800" dirty="0"/>
            </a:br>
            <a:r>
              <a:rPr lang="fr-CA" sz="2800" dirty="0"/>
              <a:t>Les couleurs</a:t>
            </a:r>
          </a:p>
        </p:txBody>
      </p:sp>
      <p:sp>
        <p:nvSpPr>
          <p:cNvPr id="3" name="Segnaposto contenuto 2"/>
          <p:cNvSpPr>
            <a:spLocks noGrp="1"/>
          </p:cNvSpPr>
          <p:nvPr>
            <p:ph idx="1"/>
          </p:nvPr>
        </p:nvSpPr>
        <p:spPr/>
        <p:txBody>
          <a:bodyPr>
            <a:normAutofit/>
          </a:bodyPr>
          <a:lstStyle/>
          <a:p>
            <a:r>
              <a:rPr lang="fr-CA" sz="2400" dirty="0"/>
              <a:t>Nous avons vu leurs symboliques</a:t>
            </a:r>
          </a:p>
          <a:p>
            <a:r>
              <a:rPr lang="fr-CA" sz="2400" dirty="0"/>
              <a:t>Approche universaliste et approche culturaliste</a:t>
            </a:r>
          </a:p>
          <a:p>
            <a:r>
              <a:rPr lang="fr-CA" sz="2400" dirty="0"/>
              <a:t>Les couleurs et le politique en France</a:t>
            </a:r>
          </a:p>
          <a:p>
            <a:endParaRPr lang="fr-CA" sz="2400" dirty="0"/>
          </a:p>
          <a:p>
            <a:endParaRPr lang="fr-CA" sz="2400" dirty="0"/>
          </a:p>
          <a:p>
            <a:r>
              <a:rPr lang="fr-CA" sz="2400" dirty="0"/>
              <a:t>aujourd’hui les </a:t>
            </a:r>
            <a:r>
              <a:rPr lang="fr-CA" sz="2400"/>
              <a:t>expressions imagées</a:t>
            </a:r>
          </a:p>
        </p:txBody>
      </p:sp>
    </p:spTree>
    <p:extLst>
      <p:ext uri="{BB962C8B-B14F-4D97-AF65-F5344CB8AC3E}">
        <p14:creationId xmlns:p14="http://schemas.microsoft.com/office/powerpoint/2010/main" val="24376198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Les couleurs</a:t>
            </a:r>
          </a:p>
        </p:txBody>
      </p:sp>
      <p:sp>
        <p:nvSpPr>
          <p:cNvPr id="3" name="Segnaposto contenuto 2"/>
          <p:cNvSpPr>
            <a:spLocks noGrp="1"/>
          </p:cNvSpPr>
          <p:nvPr>
            <p:ph idx="1"/>
          </p:nvPr>
        </p:nvSpPr>
        <p:spPr/>
        <p:txBody>
          <a:bodyPr>
            <a:normAutofit/>
          </a:bodyPr>
          <a:lstStyle/>
          <a:p>
            <a:pPr algn="just"/>
            <a:r>
              <a:rPr lang="fr-FR" sz="2400" dirty="0"/>
              <a:t>Il n’y a pas deux langues qui organisent les couleurs de la même façon. Est-ce que les yeux sont différents ? Non, c’est la langue qui est différente. </a:t>
            </a:r>
            <a:endParaRPr lang="it-IT" sz="2400" dirty="0"/>
          </a:p>
          <a:p>
            <a:r>
              <a:rPr lang="fr-FR" sz="2400" dirty="0"/>
              <a:t>Emile Benveniste, </a:t>
            </a:r>
            <a:r>
              <a:rPr lang="fr-FR" sz="2400" i="1" dirty="0"/>
              <a:t>Problèmes de linguistique générale</a:t>
            </a:r>
            <a:r>
              <a:rPr lang="fr-FR" sz="2400" dirty="0"/>
              <a:t>, 2, Paris, Gallimard, 1974 p. 21.</a:t>
            </a:r>
            <a:endParaRPr lang="it-IT" sz="2400" dirty="0"/>
          </a:p>
          <a:p>
            <a:endParaRPr lang="fr-CA" sz="2400" dirty="0"/>
          </a:p>
        </p:txBody>
      </p:sp>
    </p:spTree>
    <p:extLst>
      <p:ext uri="{BB962C8B-B14F-4D97-AF65-F5344CB8AC3E}">
        <p14:creationId xmlns:p14="http://schemas.microsoft.com/office/powerpoint/2010/main" val="2888596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400" dirty="0"/>
              <a:t>Couleurs et expressions imagées</a:t>
            </a:r>
          </a:p>
        </p:txBody>
      </p:sp>
      <p:sp>
        <p:nvSpPr>
          <p:cNvPr id="3" name="Segnaposto contenuto 2"/>
          <p:cNvSpPr>
            <a:spLocks noGrp="1"/>
          </p:cNvSpPr>
          <p:nvPr>
            <p:ph idx="1"/>
          </p:nvPr>
        </p:nvSpPr>
        <p:spPr/>
        <p:txBody>
          <a:bodyPr>
            <a:normAutofit lnSpcReduction="10000"/>
          </a:bodyPr>
          <a:lstStyle/>
          <a:p>
            <a:pPr algn="just"/>
            <a:r>
              <a:rPr lang="fr-FR" sz="2400" dirty="0"/>
              <a:t>Ce n’est pas un hasard si nous voyons rouge, rions jaune, devenons verts de peur, bleus de colère ou blancs comme un linge. Les couleurs ne sont pas anodines. Elles véhiculent des tabous, des préjugés auxquels nous obéissons sans le savoir, elles possèdent des sens cachés qui influencent notre environnement, nos comportements, notre langage, notre imaginaire. Les couleurs ont une histoire mouvementée qui raconte l’évolution des mentalités.</a:t>
            </a:r>
            <a:endParaRPr lang="it-IT" sz="2400" dirty="0"/>
          </a:p>
          <a:p>
            <a:pPr algn="just"/>
            <a:r>
              <a:rPr lang="fr-FR" sz="2400" dirty="0"/>
              <a:t>M. </a:t>
            </a:r>
            <a:r>
              <a:rPr lang="fr-FR" sz="2400" dirty="0" err="1"/>
              <a:t>Pastoreau</a:t>
            </a:r>
            <a:r>
              <a:rPr lang="fr-FR" sz="2400" dirty="0"/>
              <a:t> et D. </a:t>
            </a:r>
            <a:r>
              <a:rPr lang="fr-FR" sz="2400" dirty="0" err="1"/>
              <a:t>Simmonet</a:t>
            </a:r>
            <a:r>
              <a:rPr lang="fr-FR" sz="2400" dirty="0"/>
              <a:t>, </a:t>
            </a:r>
            <a:r>
              <a:rPr lang="fr-FR" sz="2400" i="1" dirty="0"/>
              <a:t>Le petit livre des couleurs</a:t>
            </a:r>
            <a:r>
              <a:rPr lang="fr-FR" sz="2400" dirty="0"/>
              <a:t>, Ed. Panama, Paris, 2005, quatrième de couverture. </a:t>
            </a:r>
            <a:endParaRPr lang="it-IT" sz="2400" dirty="0"/>
          </a:p>
          <a:p>
            <a:pPr marL="0" indent="0">
              <a:buNone/>
            </a:pPr>
            <a:r>
              <a:rPr lang="fr-FR" sz="2400" dirty="0"/>
              <a:t/>
            </a:r>
            <a:br>
              <a:rPr lang="fr-FR" sz="2400" dirty="0"/>
            </a:br>
            <a:r>
              <a:rPr lang="fr-FR" sz="2400" dirty="0"/>
              <a:t> </a:t>
            </a:r>
            <a:endParaRPr lang="it-IT" sz="2400" dirty="0"/>
          </a:p>
          <a:p>
            <a:endParaRPr lang="fr-CA" sz="2400" dirty="0"/>
          </a:p>
        </p:txBody>
      </p:sp>
    </p:spTree>
    <p:extLst>
      <p:ext uri="{BB962C8B-B14F-4D97-AF65-F5344CB8AC3E}">
        <p14:creationId xmlns:p14="http://schemas.microsoft.com/office/powerpoint/2010/main" val="32287936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Titolo 1"/>
          <p:cNvSpPr>
            <a:spLocks noGrp="1"/>
          </p:cNvSpPr>
          <p:nvPr>
            <p:ph type="title"/>
          </p:nvPr>
        </p:nvSpPr>
        <p:spPr/>
        <p:txBody>
          <a:bodyPr>
            <a:normAutofit/>
          </a:bodyPr>
          <a:lstStyle/>
          <a:p>
            <a:r>
              <a:rPr lang="fr-FR" sz="2800" dirty="0">
                <a:latin typeface="+mn-lt"/>
                <a:ea typeface="MS PGothic" charset="0"/>
              </a:rPr>
              <a:t>Expressions imagées et lexies composées</a:t>
            </a:r>
            <a:br>
              <a:rPr lang="fr-FR" sz="2800" dirty="0">
                <a:latin typeface="+mn-lt"/>
                <a:ea typeface="MS PGothic" charset="0"/>
              </a:rPr>
            </a:br>
            <a:r>
              <a:rPr lang="fr-FR" sz="2800" dirty="0">
                <a:latin typeface="+mn-lt"/>
                <a:ea typeface="MS PGothic" charset="0"/>
              </a:rPr>
              <a:t>avec les couleurs</a:t>
            </a:r>
            <a:endParaRPr lang="it-IT" sz="2800" dirty="0">
              <a:latin typeface="+mn-lt"/>
              <a:ea typeface="MS PGothic" charset="0"/>
            </a:endParaRPr>
          </a:p>
        </p:txBody>
      </p:sp>
      <p:sp>
        <p:nvSpPr>
          <p:cNvPr id="243715" name="Segnaposto contenuto 2"/>
          <p:cNvSpPr>
            <a:spLocks noGrp="1"/>
          </p:cNvSpPr>
          <p:nvPr>
            <p:ph idx="1"/>
          </p:nvPr>
        </p:nvSpPr>
        <p:spPr/>
        <p:txBody>
          <a:bodyPr/>
          <a:lstStyle/>
          <a:p>
            <a:pPr algn="just"/>
            <a:r>
              <a:rPr lang="fr-FR" sz="2400" dirty="0">
                <a:ea typeface="MS PGothic" charset="0"/>
                <a:cs typeface="MS PGothic" charset="0"/>
              </a:rPr>
              <a:t>Toutes ces couleurs et leurs symboliques se sont figées dans la langue au cours de l’histoire et alimentent de nombreuses expressions imagées et unités lexicales formées par un nom et un adjectif de couleur (locutions nominales), formes bien vivantes dans les discours d’aujourd’hui.</a:t>
            </a:r>
          </a:p>
          <a:p>
            <a:pPr>
              <a:buFontTx/>
              <a:buNone/>
            </a:pPr>
            <a:r>
              <a:rPr lang="fr-FR" sz="2400" dirty="0">
                <a:ea typeface="MS PGothic" charset="0"/>
                <a:cs typeface="MS PGothic" charset="0"/>
              </a:rPr>
              <a:t/>
            </a:r>
            <a:br>
              <a:rPr lang="fr-FR" sz="2400" dirty="0">
                <a:ea typeface="MS PGothic" charset="0"/>
                <a:cs typeface="MS PGothic" charset="0"/>
              </a:rPr>
            </a:br>
            <a:r>
              <a:rPr lang="fr-FR" sz="2400" dirty="0">
                <a:ea typeface="MS PGothic" charset="0"/>
                <a:cs typeface="MS PGothic" charset="0"/>
              </a:rPr>
              <a:t> </a:t>
            </a:r>
          </a:p>
          <a:p>
            <a:endParaRPr lang="it-IT" sz="1800" dirty="0">
              <a:ea typeface="MS PGothic" charset="0"/>
              <a:cs typeface="MS PGothic" charset="0"/>
            </a:endParaRPr>
          </a:p>
        </p:txBody>
      </p:sp>
    </p:spTree>
    <p:extLst>
      <p:ext uri="{BB962C8B-B14F-4D97-AF65-F5344CB8AC3E}">
        <p14:creationId xmlns:p14="http://schemas.microsoft.com/office/powerpoint/2010/main" val="31497385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 couleur et sa définition</a:t>
            </a:r>
          </a:p>
        </p:txBody>
      </p:sp>
      <p:sp>
        <p:nvSpPr>
          <p:cNvPr id="3" name="Segnaposto contenuto 2"/>
          <p:cNvSpPr>
            <a:spLocks noGrp="1"/>
          </p:cNvSpPr>
          <p:nvPr>
            <p:ph idx="1"/>
          </p:nvPr>
        </p:nvSpPr>
        <p:spPr/>
        <p:txBody>
          <a:bodyPr>
            <a:normAutofit/>
          </a:bodyPr>
          <a:lstStyle/>
          <a:p>
            <a:pPr algn="just"/>
            <a:r>
              <a:rPr lang="fr-FR" sz="2400" dirty="0"/>
              <a:t>Si l’on demande : ‘que signifient les mots rouge, bleu, noir, blanc?’ nous pouvons bien entendu montrer immédiatement des choses qui ont de telles couleurs. Mais notre capacité à expliquer la signification de ces mots ne va pas plus loin. </a:t>
            </a:r>
            <a:endParaRPr lang="it-IT" sz="2400" dirty="0"/>
          </a:p>
          <a:p>
            <a:r>
              <a:rPr lang="fr-FR" sz="2400" dirty="0"/>
              <a:t>Ludwig Wittgenstein, </a:t>
            </a:r>
            <a:r>
              <a:rPr lang="fr-FR" sz="2400" dirty="0" err="1"/>
              <a:t>Bemerkungen</a:t>
            </a:r>
            <a:r>
              <a:rPr lang="fr-FR" sz="2400" dirty="0"/>
              <a:t> </a:t>
            </a:r>
            <a:r>
              <a:rPr lang="fr-FR" sz="2400" dirty="0" err="1"/>
              <a:t>über</a:t>
            </a:r>
            <a:r>
              <a:rPr lang="fr-FR" sz="2400" dirty="0"/>
              <a:t> die </a:t>
            </a:r>
            <a:r>
              <a:rPr lang="fr-FR" sz="2400" dirty="0" err="1"/>
              <a:t>Farben</a:t>
            </a:r>
            <a:r>
              <a:rPr lang="fr-FR" sz="2400" dirty="0"/>
              <a:t>, 1, 68, cité en exergue in M. Pastoureau, </a:t>
            </a:r>
            <a:r>
              <a:rPr lang="fr-FR" sz="2400" i="1" dirty="0"/>
              <a:t>Dictionnaire des couleurs de notre temps</a:t>
            </a:r>
            <a:r>
              <a:rPr lang="fr-FR" sz="2400" dirty="0"/>
              <a:t>, Paris, Bonneton, 1999.</a:t>
            </a:r>
          </a:p>
          <a:p>
            <a:endParaRPr lang="fr-FR" sz="2400" dirty="0"/>
          </a:p>
          <a:p>
            <a:r>
              <a:rPr lang="fr-FR" sz="2400" dirty="0"/>
              <a:t>Définition </a:t>
            </a:r>
            <a:r>
              <a:rPr lang="fr-FR" sz="2400" dirty="0" err="1"/>
              <a:t>aristotlicienne</a:t>
            </a:r>
            <a:r>
              <a:rPr lang="fr-FR" sz="2400" dirty="0"/>
              <a:t> : </a:t>
            </a:r>
            <a:r>
              <a:rPr lang="fr-FR" sz="2400" dirty="0" err="1"/>
              <a:t>gentre</a:t>
            </a:r>
            <a:r>
              <a:rPr lang="fr-FR" sz="2400" dirty="0"/>
              <a:t> commun plus traits </a:t>
            </a:r>
            <a:r>
              <a:rPr lang="fr-FR" sz="2400" dirty="0" err="1"/>
              <a:t>spécifiqiues</a:t>
            </a:r>
            <a:endParaRPr lang="it-IT" sz="2400" dirty="0"/>
          </a:p>
          <a:p>
            <a:endParaRPr lang="fr-CA" sz="2400" dirty="0"/>
          </a:p>
        </p:txBody>
      </p:sp>
    </p:spTree>
    <p:extLst>
      <p:ext uri="{BB962C8B-B14F-4D97-AF65-F5344CB8AC3E}">
        <p14:creationId xmlns:p14="http://schemas.microsoft.com/office/powerpoint/2010/main" val="1666813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3AFD16FA-423C-457A-9F30-0B64C1F48EA5}"/>
              </a:ext>
            </a:extLst>
          </p:cNvPr>
          <p:cNvSpPr>
            <a:spLocks noGrp="1"/>
          </p:cNvSpPr>
          <p:nvPr>
            <p:ph type="title"/>
          </p:nvPr>
        </p:nvSpPr>
        <p:spPr/>
        <p:txBody>
          <a:bodyPr>
            <a:normAutofit/>
          </a:bodyPr>
          <a:lstStyle/>
          <a:p>
            <a:r>
              <a:rPr lang="it-IT" sz="2100" dirty="0"/>
              <a:t/>
            </a:r>
            <a:br>
              <a:rPr lang="it-IT" sz="2100" dirty="0"/>
            </a:br>
            <a:r>
              <a:rPr lang="it-IT" sz="2100" dirty="0" err="1"/>
              <a:t>Que</a:t>
            </a:r>
            <a:r>
              <a:rPr lang="it-IT" sz="2100" dirty="0"/>
              <a:t> </a:t>
            </a:r>
            <a:r>
              <a:rPr lang="it-IT" sz="2100" dirty="0" err="1"/>
              <a:t>représentent-elles</a:t>
            </a:r>
            <a:r>
              <a:rPr lang="it-IT" sz="2100" dirty="0"/>
              <a:t> pour </a:t>
            </a:r>
            <a:r>
              <a:rPr lang="it-IT" sz="2100" dirty="0" err="1"/>
              <a:t>vous</a:t>
            </a:r>
            <a:r>
              <a:rPr lang="it-IT" sz="2100" dirty="0"/>
              <a:t> ?</a:t>
            </a:r>
          </a:p>
        </p:txBody>
      </p:sp>
      <p:sp>
        <p:nvSpPr>
          <p:cNvPr id="5" name="Segnaposto contenuto 4">
            <a:extLst>
              <a:ext uri="{FF2B5EF4-FFF2-40B4-BE49-F238E27FC236}">
                <a16:creationId xmlns:a16="http://schemas.microsoft.com/office/drawing/2014/main" id="{7DFC6C8E-C659-49C0-B2B3-4CE5B0AB06A1}"/>
              </a:ext>
            </a:extLst>
          </p:cNvPr>
          <p:cNvSpPr>
            <a:spLocks noGrp="1"/>
          </p:cNvSpPr>
          <p:nvPr>
            <p:ph sz="half" idx="1"/>
          </p:nvPr>
        </p:nvSpPr>
        <p:spPr/>
        <p:txBody>
          <a:bodyPr>
            <a:normAutofit/>
          </a:bodyPr>
          <a:lstStyle/>
          <a:p>
            <a:r>
              <a:rPr lang="it-IT" sz="1800" dirty="0" err="1"/>
              <a:t>Couleur</a:t>
            </a:r>
            <a:r>
              <a:rPr lang="it-IT" sz="1800" dirty="0"/>
              <a:t> </a:t>
            </a:r>
            <a:r>
              <a:rPr lang="it-IT" sz="1800" dirty="0" err="1"/>
              <a:t>préférée</a:t>
            </a:r>
            <a:endParaRPr lang="it-IT" sz="1800" dirty="0"/>
          </a:p>
          <a:p>
            <a:r>
              <a:rPr lang="it-IT" sz="1800" dirty="0" err="1"/>
              <a:t>Camila</a:t>
            </a:r>
            <a:r>
              <a:rPr lang="it-IT" sz="1800" dirty="0"/>
              <a:t> : </a:t>
            </a:r>
            <a:r>
              <a:rPr lang="it-IT" sz="1800" dirty="0" err="1"/>
              <a:t>orange</a:t>
            </a:r>
            <a:r>
              <a:rPr lang="it-IT" sz="1800" dirty="0"/>
              <a:t>; le </a:t>
            </a:r>
            <a:r>
              <a:rPr lang="it-IT" sz="1800" dirty="0" err="1"/>
              <a:t>bonheur</a:t>
            </a:r>
            <a:r>
              <a:rPr lang="it-IT" sz="1800" dirty="0"/>
              <a:t>, soleil, </a:t>
            </a:r>
            <a:r>
              <a:rPr lang="it-IT" sz="1800" dirty="0" err="1"/>
              <a:t>optimisme</a:t>
            </a:r>
            <a:endParaRPr lang="it-IT" sz="1800" dirty="0"/>
          </a:p>
          <a:p>
            <a:r>
              <a:rPr lang="it-IT" sz="1800" dirty="0"/>
              <a:t>Marina : bleu; </a:t>
            </a:r>
            <a:r>
              <a:rPr lang="it-IT" sz="1800" dirty="0" err="1"/>
              <a:t>tranquillité</a:t>
            </a:r>
            <a:r>
              <a:rPr lang="it-IT" sz="1800" dirty="0"/>
              <a:t>, </a:t>
            </a:r>
            <a:r>
              <a:rPr lang="it-IT" sz="1800" dirty="0" err="1"/>
              <a:t>sérénité</a:t>
            </a:r>
            <a:r>
              <a:rPr lang="it-IT" sz="1800" dirty="0"/>
              <a:t>, relax</a:t>
            </a:r>
          </a:p>
          <a:p>
            <a:r>
              <a:rPr lang="it-IT" sz="1800" dirty="0"/>
              <a:t>Francesca : lilas; </a:t>
            </a:r>
            <a:r>
              <a:rPr lang="it-IT" sz="1800" dirty="0" err="1"/>
              <a:t>fleurs</a:t>
            </a:r>
            <a:r>
              <a:rPr lang="it-IT" sz="1800" dirty="0"/>
              <a:t>, nature en </a:t>
            </a:r>
            <a:r>
              <a:rPr lang="it-IT" sz="1800" dirty="0" err="1"/>
              <a:t>général</a:t>
            </a:r>
            <a:endParaRPr lang="it-IT" sz="1800" dirty="0"/>
          </a:p>
          <a:p>
            <a:r>
              <a:rPr lang="it-IT" sz="1800" dirty="0"/>
              <a:t>Francesca C.: </a:t>
            </a:r>
            <a:r>
              <a:rPr lang="it-IT" sz="1800" dirty="0" err="1"/>
              <a:t>vert</a:t>
            </a:r>
            <a:r>
              <a:rPr lang="it-IT" sz="1800" dirty="0"/>
              <a:t>; plein air, nature, </a:t>
            </a:r>
            <a:r>
              <a:rPr lang="it-IT" sz="1800" dirty="0" err="1"/>
              <a:t>espérance</a:t>
            </a:r>
            <a:endParaRPr lang="it-IT" sz="1800" dirty="0"/>
          </a:p>
          <a:p>
            <a:r>
              <a:rPr lang="it-IT" sz="1800" dirty="0"/>
              <a:t>Mariangela : </a:t>
            </a:r>
            <a:r>
              <a:rPr lang="it-IT" sz="1800" dirty="0" err="1"/>
              <a:t>vert</a:t>
            </a:r>
            <a:r>
              <a:rPr lang="it-IT" sz="1800" dirty="0"/>
              <a:t>; nature et </a:t>
            </a:r>
            <a:r>
              <a:rPr lang="it-IT" sz="1800" dirty="0" err="1"/>
              <a:t>liberté</a:t>
            </a:r>
            <a:endParaRPr lang="it-IT" sz="1800" dirty="0"/>
          </a:p>
        </p:txBody>
      </p:sp>
      <p:sp>
        <p:nvSpPr>
          <p:cNvPr id="6" name="Segnaposto contenuto 5">
            <a:extLst>
              <a:ext uri="{FF2B5EF4-FFF2-40B4-BE49-F238E27FC236}">
                <a16:creationId xmlns:a16="http://schemas.microsoft.com/office/drawing/2014/main" id="{CD5B3488-A9A0-486A-9312-15481507CE4B}"/>
              </a:ext>
            </a:extLst>
          </p:cNvPr>
          <p:cNvSpPr>
            <a:spLocks noGrp="1"/>
          </p:cNvSpPr>
          <p:nvPr>
            <p:ph sz="half" idx="2"/>
          </p:nvPr>
        </p:nvSpPr>
        <p:spPr/>
        <p:txBody>
          <a:bodyPr>
            <a:normAutofit/>
          </a:bodyPr>
          <a:lstStyle/>
          <a:p>
            <a:r>
              <a:rPr lang="it-IT" sz="1800" dirty="0" err="1"/>
              <a:t>Couleur</a:t>
            </a:r>
            <a:r>
              <a:rPr lang="it-IT" sz="1800" dirty="0"/>
              <a:t> </a:t>
            </a:r>
            <a:r>
              <a:rPr lang="it-IT" sz="1800" dirty="0" err="1"/>
              <a:t>pas</a:t>
            </a:r>
            <a:r>
              <a:rPr lang="it-IT" sz="1800" dirty="0"/>
              <a:t> </a:t>
            </a:r>
            <a:r>
              <a:rPr lang="it-IT" sz="1800" dirty="0" err="1"/>
              <a:t>aimée</a:t>
            </a:r>
            <a:endParaRPr lang="it-IT" sz="1800" dirty="0"/>
          </a:p>
          <a:p>
            <a:r>
              <a:rPr lang="it-IT" sz="1800" dirty="0" err="1"/>
              <a:t>Camila</a:t>
            </a:r>
            <a:r>
              <a:rPr lang="it-IT" sz="1800" dirty="0"/>
              <a:t> : </a:t>
            </a:r>
            <a:r>
              <a:rPr lang="it-IT" sz="1800" dirty="0" err="1"/>
              <a:t>gris</a:t>
            </a:r>
            <a:r>
              <a:rPr lang="it-IT" sz="1800" dirty="0"/>
              <a:t>; </a:t>
            </a:r>
            <a:r>
              <a:rPr lang="it-IT" sz="1800" dirty="0" err="1"/>
              <a:t>tristessse</a:t>
            </a:r>
            <a:r>
              <a:rPr lang="it-IT" sz="1800" dirty="0"/>
              <a:t>, </a:t>
            </a:r>
            <a:r>
              <a:rPr lang="it-IT" sz="1800" dirty="0" err="1"/>
              <a:t>ennui</a:t>
            </a:r>
            <a:endParaRPr lang="it-IT" sz="1800" dirty="0"/>
          </a:p>
          <a:p>
            <a:r>
              <a:rPr lang="it-IT" sz="1800" dirty="0"/>
              <a:t>Marina : </a:t>
            </a:r>
            <a:r>
              <a:rPr lang="it-IT" sz="1800" dirty="0" err="1"/>
              <a:t>vert</a:t>
            </a:r>
            <a:r>
              <a:rPr lang="it-IT" sz="1800" dirty="0"/>
              <a:t>; souvenir de l’</a:t>
            </a:r>
            <a:r>
              <a:rPr lang="it-IT" sz="1800" dirty="0" err="1"/>
              <a:t>hopital</a:t>
            </a:r>
            <a:r>
              <a:rPr lang="it-IT" sz="1800" dirty="0"/>
              <a:t>, </a:t>
            </a:r>
            <a:r>
              <a:rPr lang="it-IT" sz="1800" dirty="0" err="1"/>
              <a:t>maladie</a:t>
            </a:r>
            <a:endParaRPr lang="it-IT" sz="1800" dirty="0"/>
          </a:p>
          <a:p>
            <a:r>
              <a:rPr lang="it-IT" sz="1800" dirty="0"/>
              <a:t>Francesca : </a:t>
            </a:r>
            <a:r>
              <a:rPr lang="it-IT" sz="1800" dirty="0" err="1"/>
              <a:t>vert</a:t>
            </a:r>
            <a:r>
              <a:rPr lang="it-IT" sz="1800" dirty="0"/>
              <a:t>; </a:t>
            </a:r>
            <a:r>
              <a:rPr lang="it-IT" sz="1800" dirty="0" err="1"/>
              <a:t>dégout</a:t>
            </a:r>
            <a:endParaRPr lang="it-IT" sz="1800" dirty="0"/>
          </a:p>
          <a:p>
            <a:r>
              <a:rPr lang="it-IT" sz="1800" dirty="0"/>
              <a:t>Francesca C.: bleu foncé; </a:t>
            </a:r>
            <a:r>
              <a:rPr lang="it-IT" sz="1800" dirty="0" err="1"/>
              <a:t>apathie</a:t>
            </a:r>
            <a:r>
              <a:rPr lang="it-IT" sz="1800" dirty="0"/>
              <a:t>, </a:t>
            </a:r>
            <a:r>
              <a:rPr lang="it-IT" sz="1800" dirty="0" err="1"/>
              <a:t>tristesse</a:t>
            </a:r>
            <a:endParaRPr lang="it-IT" sz="1800" dirty="0"/>
          </a:p>
          <a:p>
            <a:r>
              <a:rPr lang="it-IT" sz="1800" dirty="0"/>
              <a:t>Mariangela : </a:t>
            </a:r>
            <a:r>
              <a:rPr lang="it-IT" sz="1800" dirty="0" err="1"/>
              <a:t>fuksia</a:t>
            </a:r>
            <a:r>
              <a:rPr lang="it-IT" sz="1800" dirty="0"/>
              <a:t>; </a:t>
            </a:r>
            <a:r>
              <a:rPr lang="it-IT" sz="1800" dirty="0" err="1"/>
              <a:t>exagération</a:t>
            </a:r>
            <a:endParaRPr lang="it-IT" sz="1800" dirty="0"/>
          </a:p>
          <a:p>
            <a:endParaRPr lang="it-IT" sz="1800" dirty="0"/>
          </a:p>
        </p:txBody>
      </p:sp>
    </p:spTree>
    <p:extLst>
      <p:ext uri="{BB962C8B-B14F-4D97-AF65-F5344CB8AC3E}">
        <p14:creationId xmlns:p14="http://schemas.microsoft.com/office/powerpoint/2010/main" val="9539171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Titolo 1"/>
          <p:cNvSpPr>
            <a:spLocks noGrp="1"/>
          </p:cNvSpPr>
          <p:nvPr>
            <p:ph type="title"/>
          </p:nvPr>
        </p:nvSpPr>
        <p:spPr/>
        <p:txBody>
          <a:bodyPr>
            <a:normAutofit fontScale="90000"/>
          </a:bodyPr>
          <a:lstStyle/>
          <a:p>
            <a:r>
              <a:rPr lang="fr-FR" sz="1725" b="1" dirty="0">
                <a:latin typeface="Arial" charset="0"/>
                <a:ea typeface="MS PGothic" charset="0"/>
              </a:rPr>
              <a:t/>
            </a:r>
            <a:br>
              <a:rPr lang="fr-FR" sz="1725" b="1" dirty="0">
                <a:latin typeface="Arial" charset="0"/>
                <a:ea typeface="MS PGothic" charset="0"/>
              </a:rPr>
            </a:br>
            <a:r>
              <a:rPr lang="fr-FR" sz="1725" b="1" dirty="0">
                <a:latin typeface="Arial" charset="0"/>
                <a:ea typeface="MS PGothic" charset="0"/>
              </a:rPr>
              <a:t/>
            </a:r>
            <a:br>
              <a:rPr lang="fr-FR" sz="1725" b="1" dirty="0">
                <a:latin typeface="Arial" charset="0"/>
                <a:ea typeface="MS PGothic" charset="0"/>
              </a:rPr>
            </a:br>
            <a:r>
              <a:rPr lang="fr-FR" sz="3100" dirty="0">
                <a:latin typeface="Arial" charset="0"/>
                <a:ea typeface="MS PGothic" charset="0"/>
              </a:rPr>
              <a:t>À la découverte des couleurs et de leurs expressions imagées</a:t>
            </a:r>
            <a:r>
              <a:rPr lang="it-IT" sz="3100" dirty="0">
                <a:latin typeface="Arial" charset="0"/>
                <a:ea typeface="MS PGothic" charset="0"/>
              </a:rPr>
              <a:t/>
            </a:r>
            <a:br>
              <a:rPr lang="it-IT" sz="3100" dirty="0">
                <a:latin typeface="Arial" charset="0"/>
                <a:ea typeface="MS PGothic" charset="0"/>
              </a:rPr>
            </a:br>
            <a:r>
              <a:rPr lang="fr-FR" sz="1725" dirty="0">
                <a:latin typeface="Arial" charset="0"/>
                <a:ea typeface="MS PGothic" charset="0"/>
              </a:rPr>
              <a:t> </a:t>
            </a:r>
            <a:r>
              <a:rPr lang="it-IT" sz="1725" dirty="0">
                <a:latin typeface="Arial" charset="0"/>
                <a:ea typeface="MS PGothic" charset="0"/>
              </a:rPr>
              <a:t/>
            </a:r>
            <a:br>
              <a:rPr lang="it-IT" sz="1725" dirty="0">
                <a:latin typeface="Arial" charset="0"/>
                <a:ea typeface="MS PGothic" charset="0"/>
              </a:rPr>
            </a:br>
            <a:endParaRPr lang="it-IT" sz="1725" dirty="0">
              <a:latin typeface="Arial" charset="0"/>
              <a:ea typeface="MS PGothic" charset="0"/>
            </a:endParaRPr>
          </a:p>
        </p:txBody>
      </p:sp>
      <p:sp>
        <p:nvSpPr>
          <p:cNvPr id="244739" name="Segnaposto contenuto 2"/>
          <p:cNvSpPr>
            <a:spLocks noGrp="1"/>
          </p:cNvSpPr>
          <p:nvPr>
            <p:ph idx="1"/>
          </p:nvPr>
        </p:nvSpPr>
        <p:spPr/>
        <p:txBody>
          <a:bodyPr/>
          <a:lstStyle/>
          <a:p>
            <a:pPr algn="just"/>
            <a:r>
              <a:rPr lang="fr-FR" sz="2400" dirty="0">
                <a:latin typeface="Arial" charset="0"/>
                <a:ea typeface="MS PGothic" charset="0"/>
                <a:cs typeface="MS PGothic" charset="0"/>
              </a:rPr>
              <a:t>Le mot “couleur” apparait dans diverses expressions imagées comme “annoncer la couleur” pour dire “dévoiler ses intentions” ou “en voir de toutes les couleurs” pour exprimer “subir toutes sortes de choses désagréables” ou encore “on n’en connaîtra jamais la couleur” pour affirmer que “la chose ne se fera pas” ou aussi “être haut en couleur” pour exprimer le pittoresque. </a:t>
            </a:r>
          </a:p>
          <a:p>
            <a:endParaRPr lang="it-IT" sz="1500" dirty="0">
              <a:latin typeface="Arial" charset="0"/>
              <a:ea typeface="MS PGothic" charset="0"/>
              <a:cs typeface="MS PGothic" charset="0"/>
            </a:endParaRPr>
          </a:p>
        </p:txBody>
      </p:sp>
    </p:spTree>
    <p:extLst>
      <p:ext uri="{BB962C8B-B14F-4D97-AF65-F5344CB8AC3E}">
        <p14:creationId xmlns:p14="http://schemas.microsoft.com/office/powerpoint/2010/main" val="33948883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Titolo 1"/>
          <p:cNvSpPr>
            <a:spLocks noGrp="1"/>
          </p:cNvSpPr>
          <p:nvPr>
            <p:ph type="title"/>
          </p:nvPr>
        </p:nvSpPr>
        <p:spPr/>
        <p:txBody>
          <a:bodyPr/>
          <a:lstStyle/>
          <a:p>
            <a:r>
              <a:rPr lang="fr-CA" sz="2100" dirty="0">
                <a:latin typeface="Arial" charset="0"/>
                <a:ea typeface="MS PGothic" charset="0"/>
              </a:rPr>
              <a:t>En voir des vertes et des pas mûres </a:t>
            </a:r>
          </a:p>
        </p:txBody>
      </p:sp>
      <p:pic>
        <p:nvPicPr>
          <p:cNvPr id="248835" name="Segnaposto contenuto 3"/>
          <p:cNvPicPr>
            <a:picLocks noGrp="1"/>
          </p:cNvPicPr>
          <p:nvPr>
            <p:ph idx="1"/>
          </p:nvPr>
        </p:nvPicPr>
        <p:blipFill>
          <a:blip r:embed="rId2">
            <a:extLst>
              <a:ext uri="{28A0092B-C50C-407E-A947-70E740481C1C}">
                <a14:useLocalDpi xmlns:a14="http://schemas.microsoft.com/office/drawing/2010/main" val="0"/>
              </a:ext>
            </a:extLst>
          </a:blip>
          <a:srcRect l="-6822" r="-6822"/>
          <a:stretch>
            <a:fillRect/>
          </a:stretch>
        </p:blipFill>
        <p:spPr/>
      </p:pic>
    </p:spTree>
    <p:extLst>
      <p:ext uri="{BB962C8B-B14F-4D97-AF65-F5344CB8AC3E}">
        <p14:creationId xmlns:p14="http://schemas.microsoft.com/office/powerpoint/2010/main" val="17037954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400" dirty="0">
                <a:latin typeface="+mn-lt"/>
                <a:ea typeface="MS PGothic" charset="0"/>
              </a:rPr>
              <a:t>En voir des vertes et des pas m</a:t>
            </a:r>
            <a:r>
              <a:rPr lang="it-IT" sz="2400" dirty="0" err="1">
                <a:latin typeface="+mn-lt"/>
              </a:rPr>
              <a:t>û</a:t>
            </a:r>
            <a:r>
              <a:rPr lang="fr-CA" sz="2400" dirty="0" err="1">
                <a:latin typeface="+mn-lt"/>
                <a:ea typeface="MS PGothic" charset="0"/>
              </a:rPr>
              <a:t>res</a:t>
            </a:r>
            <a:r>
              <a:rPr lang="fr-CA" sz="2400" dirty="0">
                <a:latin typeface="+mn-lt"/>
                <a:ea typeface="MS PGothic" charset="0"/>
              </a:rPr>
              <a:t> </a:t>
            </a:r>
            <a:endParaRPr lang="fr-CA" sz="2400" dirty="0">
              <a:latin typeface="+mn-lt"/>
            </a:endParaRPr>
          </a:p>
        </p:txBody>
      </p:sp>
      <p:sp>
        <p:nvSpPr>
          <p:cNvPr id="3" name="Segnaposto contenuto 2"/>
          <p:cNvSpPr>
            <a:spLocks noGrp="1"/>
          </p:cNvSpPr>
          <p:nvPr>
            <p:ph idx="1"/>
          </p:nvPr>
        </p:nvSpPr>
        <p:spPr/>
        <p:txBody>
          <a:bodyPr>
            <a:normAutofit/>
          </a:bodyPr>
          <a:lstStyle/>
          <a:p>
            <a:r>
              <a:rPr lang="it-IT" sz="2400" dirty="0"/>
              <a:t>En </a:t>
            </a:r>
            <a:r>
              <a:rPr lang="it-IT" sz="2400" dirty="0" err="1"/>
              <a:t>voir</a:t>
            </a:r>
            <a:r>
              <a:rPr lang="it-IT" sz="2400" dirty="0"/>
              <a:t>, en dire </a:t>
            </a:r>
            <a:r>
              <a:rPr lang="it-IT" sz="2400" dirty="0" err="1"/>
              <a:t>des</a:t>
            </a:r>
            <a:r>
              <a:rPr lang="it-IT" sz="2400" dirty="0"/>
              <a:t> </a:t>
            </a:r>
            <a:r>
              <a:rPr lang="it-IT" sz="2400" dirty="0" err="1"/>
              <a:t>vertes</a:t>
            </a:r>
            <a:r>
              <a:rPr lang="it-IT" sz="2400" dirty="0"/>
              <a:t> et </a:t>
            </a:r>
            <a:r>
              <a:rPr lang="it-IT" sz="2400" dirty="0" err="1"/>
              <a:t>des</a:t>
            </a:r>
            <a:r>
              <a:rPr lang="it-IT" sz="2400" dirty="0"/>
              <a:t> </a:t>
            </a:r>
            <a:r>
              <a:rPr lang="it-IT" sz="2400" dirty="0" err="1"/>
              <a:t>pas</a:t>
            </a:r>
            <a:r>
              <a:rPr lang="it-IT" sz="2400" dirty="0"/>
              <a:t> </a:t>
            </a:r>
            <a:r>
              <a:rPr lang="it-IT" sz="2400" dirty="0" err="1"/>
              <a:t>mûres</a:t>
            </a:r>
            <a:r>
              <a:rPr lang="it-IT" sz="2400" dirty="0"/>
              <a:t>, de </a:t>
            </a:r>
            <a:r>
              <a:rPr lang="it-IT" sz="2400" dirty="0" err="1"/>
              <a:t>vertes</a:t>
            </a:r>
            <a:r>
              <a:rPr lang="it-IT" sz="2400" dirty="0"/>
              <a:t> et de </a:t>
            </a:r>
            <a:r>
              <a:rPr lang="it-IT" sz="2400" dirty="0" err="1"/>
              <a:t>pas</a:t>
            </a:r>
            <a:r>
              <a:rPr lang="it-IT" sz="2400" dirty="0"/>
              <a:t> </a:t>
            </a:r>
            <a:r>
              <a:rPr lang="it-IT" sz="2400" dirty="0" err="1"/>
              <a:t>mûres</a:t>
            </a:r>
            <a:r>
              <a:rPr lang="it-IT" sz="2400" dirty="0"/>
              <a:t> : </a:t>
            </a:r>
            <a:r>
              <a:rPr lang="it-IT" sz="2400" dirty="0" err="1"/>
              <a:t>voir</a:t>
            </a:r>
            <a:r>
              <a:rPr lang="it-IT" sz="2400" dirty="0"/>
              <a:t>, dire </a:t>
            </a:r>
            <a:r>
              <a:rPr lang="it-IT" sz="2400" dirty="0" err="1"/>
              <a:t>des</a:t>
            </a:r>
            <a:r>
              <a:rPr lang="it-IT" sz="2400" dirty="0"/>
              <a:t> </a:t>
            </a:r>
            <a:r>
              <a:rPr lang="it-IT" sz="2400" dirty="0" err="1"/>
              <a:t>choses</a:t>
            </a:r>
            <a:r>
              <a:rPr lang="it-IT" sz="2400" dirty="0"/>
              <a:t> </a:t>
            </a:r>
            <a:r>
              <a:rPr lang="it-IT" sz="2400" dirty="0" err="1"/>
              <a:t>étonnantes</a:t>
            </a:r>
            <a:r>
              <a:rPr lang="it-IT" sz="2400" dirty="0"/>
              <a:t>, </a:t>
            </a:r>
            <a:r>
              <a:rPr lang="it-IT" sz="2400" dirty="0" err="1"/>
              <a:t>choquantes</a:t>
            </a:r>
            <a:r>
              <a:rPr lang="it-IT" sz="2400" dirty="0"/>
              <a:t> (</a:t>
            </a:r>
            <a:r>
              <a:rPr lang="it-IT" sz="2400" dirty="0" err="1"/>
              <a:t>cf</a:t>
            </a:r>
            <a:r>
              <a:rPr lang="it-IT" sz="2400" dirty="0"/>
              <a:t>. En </a:t>
            </a:r>
            <a:r>
              <a:rPr lang="it-IT" sz="2400" dirty="0" err="1"/>
              <a:t>voir</a:t>
            </a:r>
            <a:r>
              <a:rPr lang="it-IT" sz="2400" dirty="0"/>
              <a:t> de </a:t>
            </a:r>
            <a:r>
              <a:rPr lang="it-IT" sz="2400" dirty="0" err="1"/>
              <a:t>toutes</a:t>
            </a:r>
            <a:r>
              <a:rPr lang="it-IT" sz="2400" dirty="0"/>
              <a:t> </a:t>
            </a:r>
            <a:r>
              <a:rPr lang="it-IT" sz="2400" dirty="0" err="1"/>
              <a:t>les</a:t>
            </a:r>
            <a:r>
              <a:rPr lang="it-IT" sz="2400" dirty="0"/>
              <a:t> </a:t>
            </a:r>
            <a:r>
              <a:rPr lang="it-IT" sz="2400" dirty="0" err="1"/>
              <a:t>couleurs</a:t>
            </a:r>
            <a:r>
              <a:rPr lang="it-IT" sz="2400" dirty="0"/>
              <a:t>*).</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31375948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Titolo 1"/>
          <p:cNvSpPr>
            <a:spLocks noGrp="1"/>
          </p:cNvSpPr>
          <p:nvPr>
            <p:ph type="title"/>
          </p:nvPr>
        </p:nvSpPr>
        <p:spPr/>
        <p:txBody>
          <a:bodyPr/>
          <a:lstStyle/>
          <a:p>
            <a:r>
              <a:rPr lang="it-IT" sz="2100">
                <a:latin typeface="Arial" charset="0"/>
                <a:ea typeface="MS PGothic" charset="0"/>
              </a:rPr>
              <a:t>Broyer du noir</a:t>
            </a:r>
          </a:p>
        </p:txBody>
      </p:sp>
      <p:pic>
        <p:nvPicPr>
          <p:cNvPr id="249859" name="Segnaposto contenuto 3"/>
          <p:cNvPicPr>
            <a:picLocks noGrp="1"/>
          </p:cNvPicPr>
          <p:nvPr>
            <p:ph idx="1"/>
          </p:nvPr>
        </p:nvPicPr>
        <p:blipFill>
          <a:blip r:embed="rId3">
            <a:extLst>
              <a:ext uri="{28A0092B-C50C-407E-A947-70E740481C1C}">
                <a14:useLocalDpi xmlns:a14="http://schemas.microsoft.com/office/drawing/2010/main" val="0"/>
              </a:ext>
            </a:extLst>
          </a:blip>
          <a:srcRect l="-18449" r="-18449"/>
          <a:stretch>
            <a:fillRect/>
          </a:stretch>
        </p:blipFill>
        <p:spPr/>
      </p:pic>
      <p:graphicFrame>
        <p:nvGraphicFramePr>
          <p:cNvPr id="2" name="Oggetto 1"/>
          <p:cNvGraphicFramePr>
            <a:graphicFrameLocks noChangeAspect="1"/>
          </p:cNvGraphicFramePr>
          <p:nvPr>
            <p:extLst/>
          </p:nvPr>
        </p:nvGraphicFramePr>
        <p:xfrm>
          <a:off x="4214813" y="2794000"/>
          <a:ext cx="714375" cy="1270000"/>
        </p:xfrm>
        <a:graphic>
          <a:graphicData uri="http://schemas.openxmlformats.org/presentationml/2006/ole">
            <mc:AlternateContent xmlns:mc="http://schemas.openxmlformats.org/markup-compatibility/2006">
              <mc:Choice xmlns:v="urn:schemas-microsoft-com:vml" Requires="v">
                <p:oleObj spid="_x0000_s1039" name="Documento" r:id="rId4" imgW="1270000" imgH="1270000" progId="Word.Document.12">
                  <p:embed/>
                </p:oleObj>
              </mc:Choice>
              <mc:Fallback>
                <p:oleObj name="Documento" r:id="rId4" imgW="1270000" imgH="1270000" progId="Word.Document.12">
                  <p:embed/>
                  <p:pic>
                    <p:nvPicPr>
                      <p:cNvPr id="0" name=""/>
                      <p:cNvPicPr/>
                      <p:nvPr/>
                    </p:nvPicPr>
                    <p:blipFill>
                      <a:blip r:embed="rId5"/>
                      <a:stretch>
                        <a:fillRect/>
                      </a:stretch>
                    </p:blipFill>
                    <p:spPr>
                      <a:xfrm>
                        <a:off x="4214813" y="2794000"/>
                        <a:ext cx="714375" cy="1270000"/>
                      </a:xfrm>
                      <a:prstGeom prst="rect">
                        <a:avLst/>
                      </a:prstGeom>
                    </p:spPr>
                  </p:pic>
                </p:oleObj>
              </mc:Fallback>
            </mc:AlternateContent>
          </a:graphicData>
        </a:graphic>
      </p:graphicFrame>
    </p:spTree>
    <p:extLst>
      <p:ext uri="{BB962C8B-B14F-4D97-AF65-F5344CB8AC3E}">
        <p14:creationId xmlns:p14="http://schemas.microsoft.com/office/powerpoint/2010/main" val="40177345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Broyer</a:t>
            </a:r>
            <a:r>
              <a:rPr lang="it-IT" sz="2800" dirty="0"/>
              <a:t> </a:t>
            </a:r>
            <a:r>
              <a:rPr lang="it-IT" sz="2800" dirty="0" err="1"/>
              <a:t>du</a:t>
            </a:r>
            <a:r>
              <a:rPr lang="it-IT" sz="2800" dirty="0"/>
              <a:t> noir</a:t>
            </a:r>
          </a:p>
        </p:txBody>
      </p:sp>
      <p:sp>
        <p:nvSpPr>
          <p:cNvPr id="3" name="Segnaposto contenuto 2"/>
          <p:cNvSpPr>
            <a:spLocks noGrp="1"/>
          </p:cNvSpPr>
          <p:nvPr>
            <p:ph idx="1"/>
          </p:nvPr>
        </p:nvSpPr>
        <p:spPr/>
        <p:txBody>
          <a:bodyPr>
            <a:normAutofit fontScale="92500" lnSpcReduction="10000"/>
          </a:bodyPr>
          <a:lstStyle/>
          <a:p>
            <a:pPr algn="just"/>
            <a:r>
              <a:rPr lang="it-IT" sz="2400" dirty="0" err="1"/>
              <a:t>Loc</a:t>
            </a:r>
            <a:r>
              <a:rPr lang="it-IT" sz="2400" dirty="0"/>
              <a:t>. fig. </a:t>
            </a:r>
            <a:r>
              <a:rPr lang="it-IT" sz="2400" dirty="0" err="1"/>
              <a:t>Broyer</a:t>
            </a:r>
            <a:r>
              <a:rPr lang="it-IT" sz="2400" dirty="0"/>
              <a:t> </a:t>
            </a:r>
            <a:r>
              <a:rPr lang="it-IT" sz="2400" dirty="0" err="1"/>
              <a:t>du</a:t>
            </a:r>
            <a:r>
              <a:rPr lang="it-IT" sz="2400" dirty="0"/>
              <a:t> noir : s'</a:t>
            </a:r>
            <a:r>
              <a:rPr lang="it-IT" sz="2400" dirty="0" err="1"/>
              <a:t>abandonner</a:t>
            </a:r>
            <a:r>
              <a:rPr lang="it-IT" sz="2400" dirty="0"/>
              <a:t> à </a:t>
            </a:r>
            <a:r>
              <a:rPr lang="it-IT" sz="2400" dirty="0" err="1"/>
              <a:t>des</a:t>
            </a:r>
            <a:r>
              <a:rPr lang="it-IT" sz="2400" dirty="0"/>
              <a:t> </a:t>
            </a:r>
            <a:r>
              <a:rPr lang="it-IT" sz="2400" dirty="0" err="1"/>
              <a:t>réflexions</a:t>
            </a:r>
            <a:r>
              <a:rPr lang="it-IT" sz="2400" dirty="0"/>
              <a:t> </a:t>
            </a:r>
            <a:r>
              <a:rPr lang="it-IT" sz="2400" dirty="0" err="1"/>
              <a:t>tristes</a:t>
            </a:r>
            <a:r>
              <a:rPr lang="it-IT" sz="2400" dirty="0"/>
              <a:t>, </a:t>
            </a:r>
            <a:r>
              <a:rPr lang="it-IT" sz="2400" dirty="0" err="1"/>
              <a:t>avoir</a:t>
            </a:r>
            <a:r>
              <a:rPr lang="it-IT" sz="2400" dirty="0"/>
              <a:t> le </a:t>
            </a:r>
            <a:r>
              <a:rPr lang="it-IT" sz="2400" dirty="0" err="1"/>
              <a:t>cafard</a:t>
            </a:r>
            <a:r>
              <a:rPr lang="it-IT" sz="2400" dirty="0"/>
              <a:t>. </a:t>
            </a:r>
            <a:r>
              <a:rPr lang="it-IT" sz="2400" i="1" dirty="0"/>
              <a:t>« </a:t>
            </a:r>
            <a:r>
              <a:rPr lang="it-IT" sz="2400" i="1" dirty="0" err="1"/>
              <a:t>avec</a:t>
            </a:r>
            <a:r>
              <a:rPr lang="it-IT" sz="2400" i="1" dirty="0"/>
              <a:t> un soleil </a:t>
            </a:r>
            <a:r>
              <a:rPr lang="it-IT" sz="2400" i="1" dirty="0" err="1"/>
              <a:t>pareil</a:t>
            </a:r>
            <a:r>
              <a:rPr lang="it-IT" sz="2400" i="1" dirty="0"/>
              <a:t>, </a:t>
            </a:r>
            <a:r>
              <a:rPr lang="it-IT" sz="2400" i="1" dirty="0" err="1"/>
              <a:t>comment</a:t>
            </a:r>
            <a:r>
              <a:rPr lang="it-IT" sz="2400" i="1" dirty="0"/>
              <a:t> </a:t>
            </a:r>
            <a:r>
              <a:rPr lang="it-IT" sz="2400" i="1" dirty="0" err="1"/>
              <a:t>broyer</a:t>
            </a:r>
            <a:r>
              <a:rPr lang="it-IT" sz="2400" i="1" dirty="0"/>
              <a:t> </a:t>
            </a:r>
            <a:r>
              <a:rPr lang="it-IT" sz="2400" i="1" dirty="0" err="1"/>
              <a:t>du</a:t>
            </a:r>
            <a:r>
              <a:rPr lang="it-IT" sz="2400" i="1" dirty="0"/>
              <a:t> noir » </a:t>
            </a:r>
            <a:r>
              <a:rPr lang="it-IT" sz="2400" dirty="0"/>
              <a:t>(</a:t>
            </a:r>
            <a:r>
              <a:rPr lang="it-IT" sz="2400" dirty="0" err="1"/>
              <a:t>Prévert</a:t>
            </a:r>
            <a:r>
              <a:rPr lang="it-IT" sz="2400" dirty="0"/>
              <a:t>).</a:t>
            </a:r>
          </a:p>
          <a:p>
            <a:r>
              <a:rPr lang="it-IT" sz="2400" dirty="0"/>
              <a:t>© 2021 </a:t>
            </a:r>
            <a:r>
              <a:rPr lang="it-IT" sz="2400" dirty="0" err="1"/>
              <a:t>Dictionnaires</a:t>
            </a:r>
            <a:r>
              <a:rPr lang="it-IT" sz="2400" dirty="0"/>
              <a:t> Le Robert - Le Petit Robert de la langue </a:t>
            </a:r>
            <a:r>
              <a:rPr lang="it-IT" sz="2400" dirty="0" err="1"/>
              <a:t>française</a:t>
            </a:r>
            <a:endParaRPr lang="it-IT" sz="2400" dirty="0"/>
          </a:p>
          <a:p>
            <a:endParaRPr lang="it-IT" sz="2400" dirty="0"/>
          </a:p>
          <a:p>
            <a:endParaRPr lang="it-IT" sz="2400" dirty="0"/>
          </a:p>
          <a:p>
            <a:r>
              <a:rPr lang="it-IT" sz="2400" dirty="0"/>
              <a:t> </a:t>
            </a:r>
            <a:r>
              <a:rPr lang="it-IT" sz="2400" dirty="0" err="1"/>
              <a:t>Loc</a:t>
            </a:r>
            <a:r>
              <a:rPr lang="it-IT" sz="2400" dirty="0"/>
              <a:t>. C'est </a:t>
            </a:r>
            <a:r>
              <a:rPr lang="it-IT" sz="2400" dirty="0" err="1"/>
              <a:t>écrit</a:t>
            </a:r>
            <a:r>
              <a:rPr lang="it-IT" sz="2400" dirty="0"/>
              <a:t> noir </a:t>
            </a:r>
            <a:r>
              <a:rPr lang="it-IT" sz="2400" dirty="0" err="1"/>
              <a:t>sur</a:t>
            </a:r>
            <a:r>
              <a:rPr lang="it-IT" sz="2400" dirty="0"/>
              <a:t> </a:t>
            </a:r>
            <a:r>
              <a:rPr lang="it-IT" sz="2400" dirty="0" err="1"/>
              <a:t>blanc</a:t>
            </a:r>
            <a:r>
              <a:rPr lang="it-IT" sz="2400" dirty="0"/>
              <a:t>, de façon </a:t>
            </a:r>
            <a:r>
              <a:rPr lang="it-IT" sz="2400" dirty="0" err="1"/>
              <a:t>visible</a:t>
            </a:r>
            <a:r>
              <a:rPr lang="it-IT" sz="2400" dirty="0"/>
              <a:t>, </a:t>
            </a:r>
            <a:r>
              <a:rPr lang="it-IT" sz="2400" dirty="0" err="1"/>
              <a:t>incontestable</a:t>
            </a:r>
            <a:r>
              <a:rPr lang="it-IT" sz="2400" dirty="0"/>
              <a:t>.</a:t>
            </a:r>
          </a:p>
          <a:p>
            <a:endParaRPr lang="it-IT" sz="2400" dirty="0"/>
          </a:p>
          <a:p>
            <a:r>
              <a:rPr lang="fr-FR" sz="2400" b="1" dirty="0"/>
              <a:t>Définition pour vous ?</a:t>
            </a:r>
          </a:p>
          <a:p>
            <a:endParaRPr lang="it-IT" sz="2400" dirty="0"/>
          </a:p>
          <a:p>
            <a:r>
              <a:rPr lang="it-IT" sz="2400" dirty="0" err="1"/>
              <a:t>référence</a:t>
            </a:r>
            <a:r>
              <a:rPr lang="it-IT" sz="2400" dirty="0"/>
              <a:t> à la </a:t>
            </a:r>
            <a:r>
              <a:rPr lang="it-IT" sz="2400" dirty="0" err="1"/>
              <a:t>nuit</a:t>
            </a:r>
            <a:r>
              <a:rPr lang="it-IT" sz="2400" dirty="0"/>
              <a:t> </a:t>
            </a:r>
          </a:p>
          <a:p>
            <a:pPr marL="0" indent="0">
              <a:buNone/>
            </a:pPr>
            <a:endParaRPr lang="it-IT" sz="2400" dirty="0"/>
          </a:p>
          <a:p>
            <a:endParaRPr lang="it-IT" sz="2400" dirty="0"/>
          </a:p>
          <a:p>
            <a:endParaRPr lang="it-IT" sz="2400" dirty="0"/>
          </a:p>
          <a:p>
            <a:endParaRPr lang="it-IT" sz="2400" dirty="0"/>
          </a:p>
        </p:txBody>
      </p:sp>
    </p:spTree>
    <p:extLst>
      <p:ext uri="{BB962C8B-B14F-4D97-AF65-F5344CB8AC3E}">
        <p14:creationId xmlns:p14="http://schemas.microsoft.com/office/powerpoint/2010/main" val="27092230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et exemples de </a:t>
            </a:r>
            <a:r>
              <a:rPr lang="fr-CA" sz="2800" i="1" dirty="0"/>
              <a:t>noir</a:t>
            </a:r>
          </a:p>
        </p:txBody>
      </p:sp>
      <p:sp>
        <p:nvSpPr>
          <p:cNvPr id="3" name="Segnaposto contenuto 2"/>
          <p:cNvSpPr>
            <a:spLocks noGrp="1"/>
          </p:cNvSpPr>
          <p:nvPr>
            <p:ph idx="1"/>
          </p:nvPr>
        </p:nvSpPr>
        <p:spPr/>
        <p:txBody>
          <a:bodyPr>
            <a:normAutofit/>
          </a:bodyPr>
          <a:lstStyle/>
          <a:p>
            <a:pPr algn="just"/>
            <a:r>
              <a:rPr lang="it-IT" sz="2400" dirty="0"/>
              <a:t>Se </a:t>
            </a:r>
            <a:r>
              <a:rPr lang="it-IT" sz="2400" dirty="0" err="1"/>
              <a:t>dit</a:t>
            </a:r>
            <a:r>
              <a:rPr lang="it-IT" sz="2400" dirty="0"/>
              <a:t> de l'</a:t>
            </a:r>
            <a:r>
              <a:rPr lang="it-IT" sz="2400" dirty="0" err="1"/>
              <a:t>aspect</a:t>
            </a:r>
            <a:r>
              <a:rPr lang="it-IT" sz="2400" dirty="0"/>
              <a:t> d'un </a:t>
            </a:r>
            <a:r>
              <a:rPr lang="it-IT" sz="2400" dirty="0" err="1"/>
              <a:t>corps</a:t>
            </a:r>
            <a:r>
              <a:rPr lang="it-IT" sz="2400" dirty="0"/>
              <a:t> dont la </a:t>
            </a:r>
            <a:r>
              <a:rPr lang="it-IT" sz="2400" dirty="0" err="1"/>
              <a:t>surface</a:t>
            </a:r>
            <a:r>
              <a:rPr lang="it-IT" sz="2400" dirty="0"/>
              <a:t> ne </a:t>
            </a:r>
            <a:r>
              <a:rPr lang="it-IT" sz="2400" dirty="0" err="1"/>
              <a:t>réfléchit</a:t>
            </a:r>
            <a:r>
              <a:rPr lang="it-IT" sz="2400" dirty="0"/>
              <a:t> </a:t>
            </a:r>
            <a:r>
              <a:rPr lang="it-IT" sz="2400" dirty="0" err="1"/>
              <a:t>aucun</a:t>
            </a:r>
            <a:r>
              <a:rPr lang="it-IT" sz="2400" dirty="0"/>
              <a:t> </a:t>
            </a:r>
            <a:r>
              <a:rPr lang="it-IT" sz="2400" dirty="0" err="1"/>
              <a:t>rayonnement</a:t>
            </a:r>
            <a:r>
              <a:rPr lang="it-IT" sz="2400" dirty="0"/>
              <a:t> </a:t>
            </a:r>
            <a:r>
              <a:rPr lang="it-IT" sz="2400" dirty="0" err="1"/>
              <a:t>visible</a:t>
            </a:r>
            <a:r>
              <a:rPr lang="it-IT" sz="2400" dirty="0"/>
              <a:t>, dont la </a:t>
            </a:r>
            <a:r>
              <a:rPr lang="it-IT" sz="2400" dirty="0" err="1"/>
              <a:t>couleur</a:t>
            </a:r>
            <a:r>
              <a:rPr lang="it-IT" sz="2400" dirty="0"/>
              <a:t> est </a:t>
            </a:r>
            <a:r>
              <a:rPr lang="it-IT" sz="2400" dirty="0" err="1"/>
              <a:t>aussi</a:t>
            </a:r>
            <a:r>
              <a:rPr lang="it-IT" sz="2400" dirty="0"/>
              <a:t> </a:t>
            </a:r>
            <a:r>
              <a:rPr lang="it-IT" sz="2400" dirty="0" err="1"/>
              <a:t>sombre</a:t>
            </a:r>
            <a:r>
              <a:rPr lang="it-IT" sz="2400" dirty="0"/>
              <a:t> </a:t>
            </a:r>
            <a:r>
              <a:rPr lang="it-IT" sz="2400" dirty="0" err="1"/>
              <a:t>que</a:t>
            </a:r>
            <a:r>
              <a:rPr lang="it-IT" sz="2400" dirty="0"/>
              <a:t> </a:t>
            </a:r>
            <a:r>
              <a:rPr lang="it-IT" sz="2400" dirty="0" err="1"/>
              <a:t>possible</a:t>
            </a:r>
            <a:r>
              <a:rPr lang="it-IT" sz="2400" dirty="0"/>
              <a:t> (➙ </a:t>
            </a:r>
            <a:r>
              <a:rPr lang="it-IT" sz="2400" dirty="0" err="1"/>
              <a:t>noirceur</a:t>
            </a:r>
            <a:r>
              <a:rPr lang="it-IT" sz="2400" dirty="0"/>
              <a:t> ; </a:t>
            </a:r>
            <a:r>
              <a:rPr lang="it-IT" sz="2400" dirty="0" err="1"/>
              <a:t>noircir</a:t>
            </a:r>
            <a:r>
              <a:rPr lang="it-IT" sz="2400" dirty="0"/>
              <a:t> ; </a:t>
            </a:r>
            <a:r>
              <a:rPr lang="it-IT" sz="2400" dirty="0" err="1"/>
              <a:t>mélan</a:t>
            </a:r>
            <a:r>
              <a:rPr lang="it-IT" sz="2400" dirty="0"/>
              <a:t>[o]-). </a:t>
            </a:r>
            <a:r>
              <a:rPr lang="it-IT" sz="2400" i="1" dirty="0"/>
              <a:t>Noir </a:t>
            </a:r>
            <a:r>
              <a:rPr lang="it-IT" sz="2400" i="1" dirty="0" err="1"/>
              <a:t>comme</a:t>
            </a:r>
            <a:r>
              <a:rPr lang="it-IT" sz="2400" i="1" dirty="0"/>
              <a:t> (</a:t>
            </a:r>
            <a:r>
              <a:rPr lang="it-IT" sz="2400" i="1" dirty="0" err="1"/>
              <a:t>du</a:t>
            </a:r>
            <a:r>
              <a:rPr lang="it-IT" sz="2400" i="1" dirty="0"/>
              <a:t>) jais, de l'</a:t>
            </a:r>
            <a:r>
              <a:rPr lang="it-IT" sz="2400" i="1" dirty="0" err="1"/>
              <a:t>encre</a:t>
            </a:r>
            <a:r>
              <a:rPr lang="it-IT" sz="2400" i="1" dirty="0"/>
              <a:t>, </a:t>
            </a:r>
            <a:r>
              <a:rPr lang="it-IT" sz="2400" i="1" dirty="0" err="1"/>
              <a:t>du</a:t>
            </a:r>
            <a:r>
              <a:rPr lang="it-IT" sz="2400" i="1" dirty="0"/>
              <a:t> </a:t>
            </a:r>
            <a:r>
              <a:rPr lang="it-IT" sz="2400" i="1" dirty="0" err="1"/>
              <a:t>cirage</a:t>
            </a:r>
            <a:r>
              <a:rPr lang="it-IT" sz="2400" i="1" dirty="0"/>
              <a:t>, </a:t>
            </a:r>
            <a:r>
              <a:rPr lang="it-IT" sz="2400" i="1" dirty="0" err="1"/>
              <a:t>du</a:t>
            </a:r>
            <a:r>
              <a:rPr lang="it-IT" sz="2400" i="1" dirty="0"/>
              <a:t> </a:t>
            </a:r>
            <a:r>
              <a:rPr lang="it-IT" sz="2400" i="1" dirty="0" err="1"/>
              <a:t>charbon</a:t>
            </a:r>
            <a:r>
              <a:rPr lang="it-IT" sz="2400" i="1" dirty="0"/>
              <a:t>, de l'</a:t>
            </a:r>
            <a:r>
              <a:rPr lang="it-IT" sz="2400" i="1" dirty="0" err="1"/>
              <a:t>ébène</a:t>
            </a:r>
            <a:r>
              <a:rPr lang="it-IT" sz="2400" i="1" dirty="0"/>
              <a:t>.</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it-IT" sz="2400" dirty="0"/>
          </a:p>
          <a:p>
            <a:endParaRPr lang="fr-CA" sz="2400" dirty="0"/>
          </a:p>
        </p:txBody>
      </p:sp>
    </p:spTree>
    <p:extLst>
      <p:ext uri="{BB962C8B-B14F-4D97-AF65-F5344CB8AC3E}">
        <p14:creationId xmlns:p14="http://schemas.microsoft.com/office/powerpoint/2010/main" val="35040373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blanc</a:t>
            </a:r>
          </a:p>
        </p:txBody>
      </p:sp>
      <p:sp>
        <p:nvSpPr>
          <p:cNvPr id="3" name="Segnaposto contenuto 2"/>
          <p:cNvSpPr>
            <a:spLocks noGrp="1"/>
          </p:cNvSpPr>
          <p:nvPr>
            <p:ph idx="1"/>
          </p:nvPr>
        </p:nvSpPr>
        <p:spPr/>
        <p:txBody>
          <a:bodyPr>
            <a:normAutofit lnSpcReduction="10000"/>
          </a:bodyPr>
          <a:lstStyle/>
          <a:p>
            <a:pPr algn="just"/>
            <a:r>
              <a:rPr lang="it-IT" sz="2400" dirty="0" err="1"/>
              <a:t>Être</a:t>
            </a:r>
            <a:r>
              <a:rPr lang="it-IT" sz="2400" dirty="0"/>
              <a:t> </a:t>
            </a:r>
            <a:r>
              <a:rPr lang="it-IT" sz="2400" dirty="0" err="1"/>
              <a:t>connu</a:t>
            </a:r>
            <a:r>
              <a:rPr lang="it-IT" sz="2400" dirty="0"/>
              <a:t> </a:t>
            </a:r>
            <a:r>
              <a:rPr lang="it-IT" sz="2400" dirty="0" err="1"/>
              <a:t>comme</a:t>
            </a:r>
            <a:r>
              <a:rPr lang="it-IT" sz="2400" dirty="0"/>
              <a:t> le </a:t>
            </a:r>
            <a:r>
              <a:rPr lang="it-IT" sz="2400" dirty="0" err="1"/>
              <a:t>loup</a:t>
            </a:r>
            <a:r>
              <a:rPr lang="it-IT" sz="2400" dirty="0"/>
              <a:t> </a:t>
            </a:r>
            <a:r>
              <a:rPr lang="it-IT" sz="2400" dirty="0" err="1"/>
              <a:t>blanc</a:t>
            </a:r>
            <a:r>
              <a:rPr lang="it-IT" sz="2400" dirty="0"/>
              <a:t>, </a:t>
            </a:r>
            <a:r>
              <a:rPr lang="it-IT" sz="2400" dirty="0" err="1"/>
              <a:t>très</a:t>
            </a:r>
            <a:r>
              <a:rPr lang="it-IT" sz="2400" dirty="0"/>
              <a:t> </a:t>
            </a:r>
            <a:r>
              <a:rPr lang="it-IT" sz="2400" dirty="0" err="1"/>
              <a:t>connu</a:t>
            </a:r>
            <a:r>
              <a:rPr lang="it-IT" sz="2400" dirty="0"/>
              <a:t> (par </a:t>
            </a:r>
            <a:r>
              <a:rPr lang="it-IT" sz="2400" dirty="0" err="1"/>
              <a:t>allus</a:t>
            </a:r>
            <a:r>
              <a:rPr lang="it-IT" sz="2400" dirty="0"/>
              <a:t>. à la </a:t>
            </a:r>
            <a:r>
              <a:rPr lang="it-IT" sz="2400" dirty="0" err="1"/>
              <a:t>facilité</a:t>
            </a:r>
            <a:r>
              <a:rPr lang="it-IT" sz="2400" dirty="0"/>
              <a:t> </a:t>
            </a:r>
            <a:r>
              <a:rPr lang="it-IT" sz="2400" dirty="0" err="1"/>
              <a:t>avec</a:t>
            </a:r>
            <a:r>
              <a:rPr lang="it-IT" sz="2400" dirty="0"/>
              <a:t> </a:t>
            </a:r>
            <a:r>
              <a:rPr lang="it-IT" sz="2400" dirty="0" err="1"/>
              <a:t>laquelle</a:t>
            </a:r>
            <a:r>
              <a:rPr lang="it-IT" sz="2400" dirty="0"/>
              <a:t> </a:t>
            </a:r>
            <a:r>
              <a:rPr lang="it-IT" sz="2400" dirty="0" err="1"/>
              <a:t>étaient</a:t>
            </a:r>
            <a:r>
              <a:rPr lang="it-IT" sz="2400" dirty="0"/>
              <a:t> </a:t>
            </a:r>
            <a:r>
              <a:rPr lang="it-IT" sz="2400" dirty="0" err="1"/>
              <a:t>repérés</a:t>
            </a:r>
            <a:r>
              <a:rPr lang="it-IT" sz="2400" dirty="0"/>
              <a:t> </a:t>
            </a:r>
            <a:r>
              <a:rPr lang="it-IT" sz="2400" dirty="0" err="1"/>
              <a:t>ces</a:t>
            </a:r>
            <a:r>
              <a:rPr lang="it-IT" sz="2400" dirty="0"/>
              <a:t> </a:t>
            </a:r>
            <a:r>
              <a:rPr lang="it-IT" sz="2400" dirty="0" err="1"/>
              <a:t>loups</a:t>
            </a:r>
            <a:r>
              <a:rPr lang="it-IT" sz="2400" dirty="0"/>
              <a:t> </a:t>
            </a:r>
            <a:r>
              <a:rPr lang="it-IT" sz="2400" dirty="0" err="1"/>
              <a:t>beaucoup</a:t>
            </a:r>
            <a:r>
              <a:rPr lang="it-IT" sz="2400" dirty="0"/>
              <a:t> plus </a:t>
            </a:r>
            <a:r>
              <a:rPr lang="it-IT" sz="2400" dirty="0" err="1"/>
              <a:t>rares</a:t>
            </a:r>
            <a:r>
              <a:rPr lang="it-IT" sz="2400" dirty="0"/>
              <a:t> </a:t>
            </a:r>
            <a:r>
              <a:rPr lang="it-IT" sz="2400" dirty="0" err="1"/>
              <a:t>que</a:t>
            </a:r>
            <a:r>
              <a:rPr lang="it-IT" sz="2400" dirty="0"/>
              <a:t> </a:t>
            </a:r>
            <a:r>
              <a:rPr lang="it-IT" sz="2400" dirty="0" err="1"/>
              <a:t>les</a:t>
            </a:r>
            <a:r>
              <a:rPr lang="it-IT" sz="2400" dirty="0"/>
              <a:t> </a:t>
            </a:r>
            <a:r>
              <a:rPr lang="it-IT" sz="2400" dirty="0" err="1"/>
              <a:t>loups</a:t>
            </a:r>
            <a:r>
              <a:rPr lang="it-IT" sz="2400" dirty="0"/>
              <a:t> fauves).</a:t>
            </a:r>
          </a:p>
          <a:p>
            <a:endParaRPr lang="fr-CA" sz="2400" dirty="0"/>
          </a:p>
          <a:p>
            <a:endParaRPr lang="fr-CA" sz="2400" dirty="0"/>
          </a:p>
          <a:p>
            <a:r>
              <a:rPr lang="fr-CA" sz="2400" dirty="0"/>
              <a:t>C'est blanc bonnet et bonnet blanc : cela revient au même (cf. région. C'est chou* vert et vert chou).</a:t>
            </a:r>
          </a:p>
          <a:p>
            <a:r>
              <a:rPr lang="fr-CA" sz="2400" dirty="0"/>
              <a:t>© 2022 Dictionnaires Le Robert - Le Petit Robert de la langue française</a:t>
            </a:r>
          </a:p>
          <a:p>
            <a:endParaRPr lang="fr-CA" sz="2400" dirty="0"/>
          </a:p>
          <a:p>
            <a:r>
              <a:rPr lang="fr-FR" sz="2400" b="1" dirty="0"/>
              <a:t>Définition pour vous ?  neige</a:t>
            </a:r>
          </a:p>
          <a:p>
            <a:endParaRPr lang="fr-CA" sz="2400" dirty="0"/>
          </a:p>
          <a:p>
            <a:endParaRPr lang="fr-CA" sz="2400" dirty="0"/>
          </a:p>
        </p:txBody>
      </p:sp>
    </p:spTree>
    <p:extLst>
      <p:ext uri="{BB962C8B-B14F-4D97-AF65-F5344CB8AC3E}">
        <p14:creationId xmlns:p14="http://schemas.microsoft.com/office/powerpoint/2010/main" val="36078834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et exemples de </a:t>
            </a:r>
            <a:r>
              <a:rPr lang="fr-CA" sz="2800" i="1" dirty="0"/>
              <a:t>blanc</a:t>
            </a:r>
          </a:p>
        </p:txBody>
      </p:sp>
      <p:sp>
        <p:nvSpPr>
          <p:cNvPr id="3" name="Segnaposto contenuto 2"/>
          <p:cNvSpPr>
            <a:spLocks noGrp="1"/>
          </p:cNvSpPr>
          <p:nvPr>
            <p:ph idx="1"/>
          </p:nvPr>
        </p:nvSpPr>
        <p:spPr/>
        <p:txBody>
          <a:bodyPr>
            <a:normAutofit/>
          </a:bodyPr>
          <a:lstStyle/>
          <a:p>
            <a:pPr algn="just"/>
            <a:r>
              <a:rPr lang="it-IT" sz="2400" dirty="0"/>
              <a:t>Qui est d'une </a:t>
            </a:r>
            <a:r>
              <a:rPr lang="it-IT" sz="2400" dirty="0" err="1"/>
              <a:t>couleur</a:t>
            </a:r>
            <a:r>
              <a:rPr lang="it-IT" sz="2400" dirty="0"/>
              <a:t> </a:t>
            </a:r>
            <a:r>
              <a:rPr lang="it-IT" sz="2400" dirty="0" err="1"/>
              <a:t>combinant</a:t>
            </a:r>
            <a:r>
              <a:rPr lang="it-IT" sz="2400" dirty="0"/>
              <a:t> </a:t>
            </a:r>
            <a:r>
              <a:rPr lang="it-IT" sz="2400" dirty="0" err="1"/>
              <a:t>toutes</a:t>
            </a:r>
            <a:r>
              <a:rPr lang="it-IT" sz="2400" dirty="0"/>
              <a:t> </a:t>
            </a:r>
            <a:r>
              <a:rPr lang="it-IT" sz="2400" dirty="0" err="1"/>
              <a:t>les</a:t>
            </a:r>
            <a:r>
              <a:rPr lang="it-IT" sz="2400" dirty="0"/>
              <a:t> </a:t>
            </a:r>
            <a:r>
              <a:rPr lang="it-IT" sz="2400" dirty="0" err="1"/>
              <a:t>fréquences</a:t>
            </a:r>
            <a:r>
              <a:rPr lang="it-IT" sz="2400" dirty="0"/>
              <a:t> </a:t>
            </a:r>
            <a:r>
              <a:rPr lang="it-IT" sz="2400" dirty="0" err="1"/>
              <a:t>du</a:t>
            </a:r>
            <a:r>
              <a:rPr lang="it-IT" sz="2400" dirty="0"/>
              <a:t> </a:t>
            </a:r>
            <a:r>
              <a:rPr lang="it-IT" sz="2400" dirty="0" err="1"/>
              <a:t>spectre</a:t>
            </a:r>
            <a:r>
              <a:rPr lang="it-IT" sz="2400" dirty="0"/>
              <a:t>, et </a:t>
            </a:r>
            <a:r>
              <a:rPr lang="it-IT" sz="2400" dirty="0" err="1"/>
              <a:t>produisant</a:t>
            </a:r>
            <a:r>
              <a:rPr lang="it-IT" sz="2400" dirty="0"/>
              <a:t> une </a:t>
            </a:r>
            <a:r>
              <a:rPr lang="it-IT" sz="2400" dirty="0" err="1"/>
              <a:t>impression</a:t>
            </a:r>
            <a:r>
              <a:rPr lang="it-IT" sz="2400" dirty="0"/>
              <a:t> </a:t>
            </a:r>
            <a:r>
              <a:rPr lang="it-IT" sz="2400" dirty="0" err="1"/>
              <a:t>visuelle</a:t>
            </a:r>
            <a:r>
              <a:rPr lang="it-IT" sz="2400" dirty="0"/>
              <a:t> de </a:t>
            </a:r>
            <a:r>
              <a:rPr lang="it-IT" sz="2400" dirty="0" err="1"/>
              <a:t>clarté</a:t>
            </a:r>
            <a:r>
              <a:rPr lang="it-IT" sz="2400" dirty="0"/>
              <a:t> neutre. </a:t>
            </a:r>
            <a:r>
              <a:rPr lang="it-IT" sz="2400" b="1" i="1" dirty="0" err="1"/>
              <a:t>Blanc</a:t>
            </a:r>
            <a:r>
              <a:rPr lang="it-IT" sz="2400" b="1" i="1" dirty="0"/>
              <a:t> </a:t>
            </a:r>
            <a:r>
              <a:rPr lang="it-IT" sz="2400" b="1" i="1" dirty="0" err="1"/>
              <a:t>comme</a:t>
            </a:r>
            <a:r>
              <a:rPr lang="it-IT" sz="2400" b="1" i="1" dirty="0"/>
              <a:t> la </a:t>
            </a:r>
            <a:r>
              <a:rPr lang="it-IT" sz="2400" b="1" i="1" dirty="0" err="1"/>
              <a:t>neige</a:t>
            </a:r>
            <a:r>
              <a:rPr lang="it-IT" sz="2400" b="1" i="1" dirty="0"/>
              <a:t>, le </a:t>
            </a:r>
            <a:r>
              <a:rPr lang="it-IT" sz="2400" i="1" dirty="0" err="1"/>
              <a:t>lait</a:t>
            </a:r>
            <a:r>
              <a:rPr lang="it-IT" sz="2400" i="1" dirty="0"/>
              <a:t> </a:t>
            </a:r>
            <a:r>
              <a:rPr lang="it-IT" sz="2400" dirty="0"/>
              <a:t>(➙ </a:t>
            </a:r>
            <a:r>
              <a:rPr lang="it-IT" sz="2400" dirty="0" err="1"/>
              <a:t>lactescent</a:t>
            </a:r>
            <a:r>
              <a:rPr lang="it-IT" sz="2400" dirty="0"/>
              <a:t> ; </a:t>
            </a:r>
            <a:r>
              <a:rPr lang="it-IT" sz="2400" dirty="0" err="1"/>
              <a:t>lacté</a:t>
            </a:r>
            <a:r>
              <a:rPr lang="it-IT" sz="2400" dirty="0"/>
              <a:t>, </a:t>
            </a:r>
            <a:r>
              <a:rPr lang="it-IT" sz="2400" dirty="0" err="1"/>
              <a:t>laiteux</a:t>
            </a:r>
            <a:r>
              <a:rPr lang="it-IT" sz="2400" dirty="0"/>
              <a:t>), </a:t>
            </a:r>
            <a:r>
              <a:rPr lang="it-IT" sz="2400" i="1" dirty="0"/>
              <a:t>l'</a:t>
            </a:r>
            <a:r>
              <a:rPr lang="it-IT" sz="2400" i="1" dirty="0" err="1"/>
              <a:t>albâtre</a:t>
            </a:r>
            <a:r>
              <a:rPr lang="it-IT" sz="2400" i="1" dirty="0"/>
              <a:t>, la </a:t>
            </a:r>
            <a:r>
              <a:rPr lang="it-IT" sz="2400" i="1" dirty="0" err="1"/>
              <a:t>craie</a:t>
            </a:r>
            <a:r>
              <a:rPr lang="it-IT" sz="2400" i="1" dirty="0"/>
              <a:t> </a:t>
            </a:r>
            <a:r>
              <a:rPr lang="it-IT" sz="2400" dirty="0"/>
              <a:t>(➙ </a:t>
            </a:r>
            <a:r>
              <a:rPr lang="it-IT" sz="2400" dirty="0" err="1"/>
              <a:t>crayeux</a:t>
            </a:r>
            <a:r>
              <a:rPr lang="it-IT" sz="2400" dirty="0"/>
              <a:t>), </a:t>
            </a:r>
            <a:r>
              <a:rPr lang="it-IT" sz="2400" i="1" dirty="0"/>
              <a:t>le </a:t>
            </a:r>
            <a:r>
              <a:rPr lang="it-IT" sz="2400" i="1" dirty="0" err="1"/>
              <a:t>lis</a:t>
            </a:r>
            <a:r>
              <a:rPr lang="it-IT" sz="2400" dirty="0"/>
              <a:t>. </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3433949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bleu</a:t>
            </a:r>
          </a:p>
        </p:txBody>
      </p:sp>
      <p:sp>
        <p:nvSpPr>
          <p:cNvPr id="3" name="Segnaposto contenuto 2"/>
          <p:cNvSpPr>
            <a:spLocks noGrp="1"/>
          </p:cNvSpPr>
          <p:nvPr>
            <p:ph idx="1"/>
          </p:nvPr>
        </p:nvSpPr>
        <p:spPr/>
        <p:txBody>
          <a:bodyPr>
            <a:normAutofit fontScale="92500" lnSpcReduction="10000"/>
          </a:bodyPr>
          <a:lstStyle/>
          <a:p>
            <a:r>
              <a:rPr lang="fr-FR" sz="2400" dirty="0"/>
              <a:t>Un cordon bleu = une personne qui cuisine très bien.</a:t>
            </a:r>
          </a:p>
          <a:p>
            <a:r>
              <a:rPr lang="fr-FR" sz="2400" dirty="0"/>
              <a:t>Avoir une peur bleue = Avoir une très grande peur.</a:t>
            </a:r>
          </a:p>
          <a:p>
            <a:r>
              <a:rPr lang="fr-FR" sz="2400" dirty="0"/>
              <a:t>Avoir un bleu = avoir un hématome</a:t>
            </a:r>
          </a:p>
          <a:p>
            <a:r>
              <a:rPr lang="fr-FR" sz="2400" dirty="0"/>
              <a:t>Être bleu de froid, de colère. </a:t>
            </a:r>
          </a:p>
          <a:p>
            <a:r>
              <a:rPr lang="fr-FR" sz="2400" dirty="0"/>
              <a:t>Fig. En devenir, en être, en rester bleu : être figé par l'étonnement. ➙ 1. interdit, stupéfait.</a:t>
            </a:r>
          </a:p>
          <a:p>
            <a:r>
              <a:rPr lang="it-IT" sz="2400" i="1" dirty="0" err="1"/>
              <a:t>Bifteck</a:t>
            </a:r>
            <a:r>
              <a:rPr lang="it-IT" sz="2400" i="1" dirty="0"/>
              <a:t> bleu</a:t>
            </a:r>
            <a:r>
              <a:rPr lang="it-IT" sz="2400" dirty="0"/>
              <a:t>, </a:t>
            </a:r>
            <a:r>
              <a:rPr lang="it-IT" sz="2400" dirty="0" err="1"/>
              <a:t>très</a:t>
            </a:r>
            <a:r>
              <a:rPr lang="it-IT" sz="2400" dirty="0"/>
              <a:t> </a:t>
            </a:r>
            <a:r>
              <a:rPr lang="it-IT" sz="2400" dirty="0" err="1"/>
              <a:t>saignant</a:t>
            </a:r>
            <a:r>
              <a:rPr lang="it-IT" sz="2400" dirty="0"/>
              <a:t>, à </a:t>
            </a:r>
            <a:r>
              <a:rPr lang="it-IT" sz="2400" dirty="0" err="1"/>
              <a:t>peine</a:t>
            </a:r>
            <a:r>
              <a:rPr lang="it-IT" sz="2400" dirty="0"/>
              <a:t> </a:t>
            </a:r>
            <a:r>
              <a:rPr lang="it-IT" sz="2400" dirty="0" err="1"/>
              <a:t>grillé</a:t>
            </a:r>
            <a:r>
              <a:rPr lang="it-IT" sz="2400" dirty="0"/>
              <a:t>.</a:t>
            </a:r>
            <a:endParaRPr lang="fr-FR" sz="2400" dirty="0"/>
          </a:p>
          <a:p>
            <a:r>
              <a:rPr lang="fr-FR" sz="2400" dirty="0"/>
              <a:t> 4  (Belgique) </a:t>
            </a:r>
            <a:r>
              <a:rPr lang="fr-FR" sz="2400" dirty="0" err="1"/>
              <a:t>fam</a:t>
            </a:r>
            <a:r>
              <a:rPr lang="fr-FR" sz="2400" dirty="0"/>
              <a:t>. Être bleu de qqn, en être très amoureux. Être bleu de </a:t>
            </a:r>
            <a:r>
              <a:rPr lang="fr-FR" sz="2400" dirty="0" err="1"/>
              <a:t>qqch</a:t>
            </a:r>
            <a:r>
              <a:rPr lang="fr-FR" sz="2400" b="1" dirty="0"/>
              <a:t>., en être passionné. Elle est bleue d'astronomie</a:t>
            </a:r>
            <a:r>
              <a:rPr lang="fr-FR" sz="2400" dirty="0"/>
              <a:t>.</a:t>
            </a:r>
          </a:p>
          <a:p>
            <a:r>
              <a:rPr lang="fr-FR" sz="2400" dirty="0"/>
              <a:t>© 2022 Dictionnaires Le Robert - Le Petit Robert de la langue française</a:t>
            </a:r>
          </a:p>
          <a:p>
            <a:r>
              <a:rPr lang="fr-FR" sz="2400" b="1" dirty="0"/>
              <a:t>Définition pour vous ? océan</a:t>
            </a:r>
          </a:p>
          <a:p>
            <a:endParaRPr lang="fr-FR" sz="2400" dirty="0"/>
          </a:p>
          <a:p>
            <a:endParaRPr lang="fr-CA" sz="2400" dirty="0"/>
          </a:p>
        </p:txBody>
      </p:sp>
    </p:spTree>
    <p:extLst>
      <p:ext uri="{BB962C8B-B14F-4D97-AF65-F5344CB8AC3E}">
        <p14:creationId xmlns:p14="http://schemas.microsoft.com/office/powerpoint/2010/main" val="40993775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de </a:t>
            </a:r>
            <a:r>
              <a:rPr lang="fr-CA" sz="2800" i="1" dirty="0"/>
              <a:t>bleu</a:t>
            </a:r>
          </a:p>
        </p:txBody>
      </p:sp>
      <p:sp>
        <p:nvSpPr>
          <p:cNvPr id="3" name="Segnaposto contenuto 2"/>
          <p:cNvSpPr>
            <a:spLocks noGrp="1"/>
          </p:cNvSpPr>
          <p:nvPr>
            <p:ph idx="1"/>
          </p:nvPr>
        </p:nvSpPr>
        <p:spPr/>
        <p:txBody>
          <a:bodyPr>
            <a:normAutofit/>
          </a:bodyPr>
          <a:lstStyle/>
          <a:p>
            <a:pPr algn="just"/>
            <a:r>
              <a:rPr lang="it-IT" sz="2400" dirty="0"/>
              <a:t>Qui est d'une </a:t>
            </a:r>
            <a:r>
              <a:rPr lang="it-IT" sz="2400" dirty="0" err="1"/>
              <a:t>couleur</a:t>
            </a:r>
            <a:r>
              <a:rPr lang="it-IT" sz="2400" dirty="0"/>
              <a:t>, </a:t>
            </a:r>
            <a:r>
              <a:rPr lang="it-IT" sz="2400" dirty="0" err="1"/>
              <a:t>entre</a:t>
            </a:r>
            <a:r>
              <a:rPr lang="it-IT" sz="2400" dirty="0"/>
              <a:t> l'</a:t>
            </a:r>
            <a:r>
              <a:rPr lang="it-IT" sz="2400" dirty="0" err="1"/>
              <a:t>indigo</a:t>
            </a:r>
            <a:r>
              <a:rPr lang="it-IT" sz="2400" dirty="0"/>
              <a:t> et le </a:t>
            </a:r>
            <a:r>
              <a:rPr lang="it-IT" sz="2400" dirty="0" err="1"/>
              <a:t>vert</a:t>
            </a:r>
            <a:r>
              <a:rPr lang="it-IT" sz="2400" dirty="0"/>
              <a:t>, dont la nature offre de </a:t>
            </a:r>
            <a:r>
              <a:rPr lang="it-IT" sz="2400" dirty="0" err="1"/>
              <a:t>nombreux</a:t>
            </a:r>
            <a:r>
              <a:rPr lang="it-IT" sz="2400" dirty="0"/>
              <a:t> </a:t>
            </a:r>
            <a:r>
              <a:rPr lang="it-IT" sz="2400" dirty="0" err="1"/>
              <a:t>exemples</a:t>
            </a:r>
            <a:r>
              <a:rPr lang="it-IT" sz="2400" dirty="0"/>
              <a:t>, </a:t>
            </a:r>
            <a:r>
              <a:rPr lang="it-IT" sz="2400" dirty="0" err="1"/>
              <a:t>comme</a:t>
            </a:r>
            <a:r>
              <a:rPr lang="it-IT" sz="2400" dirty="0"/>
              <a:t> un ciel dégagé </a:t>
            </a:r>
            <a:r>
              <a:rPr lang="it-IT" sz="2400" dirty="0" err="1"/>
              <a:t>au</a:t>
            </a:r>
            <a:r>
              <a:rPr lang="it-IT" sz="2400" dirty="0"/>
              <a:t> milieu </a:t>
            </a:r>
            <a:r>
              <a:rPr lang="it-IT" sz="2400" dirty="0" err="1"/>
              <a:t>du</a:t>
            </a:r>
            <a:r>
              <a:rPr lang="it-IT" sz="2400" dirty="0"/>
              <a:t> jour (➙ </a:t>
            </a:r>
            <a:r>
              <a:rPr lang="it-IT" sz="2400" dirty="0" err="1"/>
              <a:t>azur</a:t>
            </a:r>
            <a:r>
              <a:rPr lang="it-IT" sz="2400" dirty="0"/>
              <a:t>), </a:t>
            </a:r>
            <a:r>
              <a:rPr lang="it-IT" sz="2400" dirty="0" err="1"/>
              <a:t>certaines</a:t>
            </a:r>
            <a:r>
              <a:rPr lang="it-IT" sz="2400" dirty="0"/>
              <a:t> </a:t>
            </a:r>
            <a:r>
              <a:rPr lang="it-IT" sz="2400" dirty="0" err="1"/>
              <a:t>fleurs</a:t>
            </a:r>
            <a:r>
              <a:rPr lang="it-IT" sz="2400" dirty="0"/>
              <a:t> (le </a:t>
            </a:r>
            <a:r>
              <a:rPr lang="it-IT" sz="2400" dirty="0" err="1"/>
              <a:t>bleuet</a:t>
            </a:r>
            <a:r>
              <a:rPr lang="it-IT" sz="2400" dirty="0"/>
              <a:t>), le </a:t>
            </a:r>
            <a:r>
              <a:rPr lang="it-IT" sz="2400" dirty="0" err="1"/>
              <a:t>saphir</a:t>
            </a:r>
            <a:endParaRPr lang="it-IT" sz="2400" dirty="0"/>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1576582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Titolo 1"/>
          <p:cNvSpPr>
            <a:spLocks noGrp="1"/>
          </p:cNvSpPr>
          <p:nvPr>
            <p:ph type="title"/>
          </p:nvPr>
        </p:nvSpPr>
        <p:spPr/>
        <p:txBody>
          <a:bodyPr/>
          <a:lstStyle/>
          <a:p>
            <a:r>
              <a:rPr lang="fr-FR" altLang="it-IT" sz="2800" dirty="0"/>
              <a:t>L</a:t>
            </a:r>
            <a:r>
              <a:rPr lang="fr-FR" altLang="fr-CA" sz="2800" dirty="0"/>
              <a:t>’</a:t>
            </a:r>
            <a:r>
              <a:rPr lang="fr-FR" altLang="it-IT" sz="2800" dirty="0"/>
              <a:t>approche relativiste</a:t>
            </a:r>
            <a:endParaRPr lang="it-IT" altLang="it-IT" sz="2800" dirty="0"/>
          </a:p>
        </p:txBody>
      </p:sp>
      <p:sp>
        <p:nvSpPr>
          <p:cNvPr id="175107" name="Segnaposto contenuto 2"/>
          <p:cNvSpPr>
            <a:spLocks noGrp="1"/>
          </p:cNvSpPr>
          <p:nvPr>
            <p:ph idx="1"/>
          </p:nvPr>
        </p:nvSpPr>
        <p:spPr/>
        <p:txBody>
          <a:bodyPr/>
          <a:lstStyle/>
          <a:p>
            <a:pPr algn="just"/>
            <a:r>
              <a:rPr lang="fr-FR" altLang="it-IT" sz="2400" dirty="0"/>
              <a:t>L</a:t>
            </a:r>
            <a:r>
              <a:rPr lang="fr-FR" altLang="fr-CA" sz="2400" dirty="0"/>
              <a:t>’</a:t>
            </a:r>
            <a:r>
              <a:rPr lang="fr-FR" altLang="it-IT" sz="2400" dirty="0"/>
              <a:t>approche relativiste, à la suite des études de Whorf, soutient que chaque culture catégorise et nomme les couleurs à sa manière avec sa propre symbolique. Par conséquent, </a:t>
            </a:r>
            <a:r>
              <a:rPr lang="fr-FR" altLang="it-IT" sz="2400" b="1" dirty="0"/>
              <a:t>percevoir</a:t>
            </a:r>
            <a:r>
              <a:rPr lang="fr-FR" altLang="it-IT" sz="2400" dirty="0"/>
              <a:t> les couleurs et les </a:t>
            </a:r>
            <a:r>
              <a:rPr lang="fr-FR" altLang="it-IT" sz="2400" b="1" dirty="0"/>
              <a:t>nommer</a:t>
            </a:r>
            <a:r>
              <a:rPr lang="fr-FR" altLang="it-IT" sz="2400" dirty="0"/>
              <a:t> sont deux choses distinctes. Certaines approches de la linguistique se sont penchées tout particulièrement sur le lexique des </a:t>
            </a:r>
            <a:r>
              <a:rPr lang="fr-FR" altLang="it-IT" sz="2400" b="1" dirty="0"/>
              <a:t>couleurs</a:t>
            </a:r>
            <a:r>
              <a:rPr lang="fr-FR" altLang="it-IT" sz="2400" dirty="0"/>
              <a:t> dans une perspective contrastive afin de montrer que les langues </a:t>
            </a:r>
            <a:r>
              <a:rPr lang="fr-FR" altLang="it-IT" sz="2400" b="1" dirty="0"/>
              <a:t>ne structurent pas la réalité du monde </a:t>
            </a:r>
            <a:r>
              <a:rPr lang="fr-FR" altLang="it-IT" sz="2400" dirty="0"/>
              <a:t>d</a:t>
            </a:r>
            <a:r>
              <a:rPr lang="fr-FR" altLang="fr-CA" sz="2400" dirty="0"/>
              <a:t>’</a:t>
            </a:r>
            <a:r>
              <a:rPr lang="fr-FR" altLang="it-IT" sz="2400" dirty="0"/>
              <a:t>une façon uniforme. </a:t>
            </a:r>
            <a:endParaRPr lang="it-IT" altLang="it-IT" sz="2400" dirty="0"/>
          </a:p>
        </p:txBody>
      </p:sp>
    </p:spTree>
    <p:extLst>
      <p:ext uri="{BB962C8B-B14F-4D97-AF65-F5344CB8AC3E}">
        <p14:creationId xmlns:p14="http://schemas.microsoft.com/office/powerpoint/2010/main" val="35075240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 rouge </a:t>
            </a:r>
            <a:endParaRPr lang="fr-CA" sz="2800" dirty="0"/>
          </a:p>
        </p:txBody>
      </p:sp>
      <p:sp>
        <p:nvSpPr>
          <p:cNvPr id="3" name="Segnaposto contenuto 2"/>
          <p:cNvSpPr>
            <a:spLocks noGrp="1"/>
          </p:cNvSpPr>
          <p:nvPr>
            <p:ph idx="1"/>
          </p:nvPr>
        </p:nvSpPr>
        <p:spPr/>
        <p:txBody>
          <a:bodyPr>
            <a:normAutofit/>
          </a:bodyPr>
          <a:lstStyle/>
          <a:p>
            <a:r>
              <a:rPr lang="fr-FR" sz="2400" dirty="0"/>
              <a:t>Être dans le rouge = avoir des difficultés financières. -Être rouge de honte = être honteux.</a:t>
            </a:r>
          </a:p>
          <a:p>
            <a:r>
              <a:rPr lang="fr-FR" sz="2400" dirty="0"/>
              <a:t>Voir rouge = être en colère</a:t>
            </a:r>
            <a:br>
              <a:rPr lang="fr-FR" sz="2400" dirty="0"/>
            </a:br>
            <a:endParaRPr lang="fr-FR" sz="2400" dirty="0"/>
          </a:p>
          <a:p>
            <a:r>
              <a:rPr lang="fr-FR" sz="2400" dirty="0"/>
              <a:t>Être rouge comme une tomate= être tout rouge</a:t>
            </a:r>
          </a:p>
          <a:p>
            <a:endParaRPr lang="fr-FR" sz="2400" dirty="0"/>
          </a:p>
          <a:p>
            <a:r>
              <a:rPr lang="fr-FR" sz="2400" b="1" dirty="0"/>
              <a:t>Définition pour vous ?</a:t>
            </a:r>
          </a:p>
          <a:p>
            <a:endParaRPr lang="fr-FR" sz="2400" b="1" dirty="0"/>
          </a:p>
          <a:p>
            <a:r>
              <a:rPr lang="fr-FR" sz="2400" b="1" dirty="0"/>
              <a:t>fraise</a:t>
            </a:r>
          </a:p>
          <a:p>
            <a:endParaRPr lang="fr-FR" sz="2400" dirty="0"/>
          </a:p>
          <a:p>
            <a:endParaRPr lang="fr-CA" sz="2400" dirty="0"/>
          </a:p>
        </p:txBody>
      </p:sp>
    </p:spTree>
    <p:extLst>
      <p:ext uri="{BB962C8B-B14F-4D97-AF65-F5344CB8AC3E}">
        <p14:creationId xmlns:p14="http://schemas.microsoft.com/office/powerpoint/2010/main" val="8343507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de </a:t>
            </a:r>
            <a:r>
              <a:rPr lang="fr-CA" sz="2800" i="1" dirty="0"/>
              <a:t>rouge</a:t>
            </a:r>
          </a:p>
        </p:txBody>
      </p:sp>
      <p:sp>
        <p:nvSpPr>
          <p:cNvPr id="3" name="Segnaposto contenuto 2"/>
          <p:cNvSpPr>
            <a:spLocks noGrp="1"/>
          </p:cNvSpPr>
          <p:nvPr>
            <p:ph idx="1"/>
          </p:nvPr>
        </p:nvSpPr>
        <p:spPr/>
        <p:txBody>
          <a:bodyPr/>
          <a:lstStyle/>
          <a:p>
            <a:r>
              <a:rPr lang="fr-FR" sz="2400" dirty="0"/>
              <a:t>Qui est de la couleur du sang, du coquelicot, du rubis</a:t>
            </a:r>
          </a:p>
          <a:p>
            <a:r>
              <a:rPr lang="fr-FR" sz="2400" dirty="0"/>
              <a:t>© 2022 Dictionnaires Le Robert - Le Petit Robert de la langue française</a:t>
            </a:r>
          </a:p>
          <a:p>
            <a:endParaRPr lang="fr-CA" dirty="0"/>
          </a:p>
        </p:txBody>
      </p:sp>
    </p:spTree>
    <p:extLst>
      <p:ext uri="{BB962C8B-B14F-4D97-AF65-F5344CB8AC3E}">
        <p14:creationId xmlns:p14="http://schemas.microsoft.com/office/powerpoint/2010/main" val="11788105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vert </a:t>
            </a:r>
            <a:endParaRPr lang="fr-CA" sz="2800" dirty="0"/>
          </a:p>
        </p:txBody>
      </p:sp>
      <p:sp>
        <p:nvSpPr>
          <p:cNvPr id="3" name="Segnaposto contenuto 2"/>
          <p:cNvSpPr>
            <a:spLocks noGrp="1"/>
          </p:cNvSpPr>
          <p:nvPr>
            <p:ph idx="1"/>
          </p:nvPr>
        </p:nvSpPr>
        <p:spPr/>
        <p:txBody>
          <a:bodyPr>
            <a:normAutofit/>
          </a:bodyPr>
          <a:lstStyle/>
          <a:p>
            <a:r>
              <a:rPr lang="fr-FR" sz="2400" dirty="0"/>
              <a:t>Être vert de rage = être très en colère.</a:t>
            </a:r>
            <a:br>
              <a:rPr lang="fr-FR" sz="2400" dirty="0"/>
            </a:br>
            <a:endParaRPr lang="fr-FR" sz="2400" dirty="0"/>
          </a:p>
          <a:p>
            <a:r>
              <a:rPr lang="fr-FR" sz="2400" dirty="0"/>
              <a:t>Donner le feu vert à quelqu'un = autoriser quelqu'un à faire quelque chose.</a:t>
            </a:r>
          </a:p>
          <a:p>
            <a:r>
              <a:rPr lang="fr-FR" sz="2400" dirty="0"/>
              <a:t>Avoir la main verte = être un très bon jardinier.</a:t>
            </a:r>
            <a:br>
              <a:rPr lang="fr-FR" sz="2400" dirty="0"/>
            </a:br>
            <a:endParaRPr lang="fr-FR" sz="2400" dirty="0"/>
          </a:p>
          <a:p>
            <a:endParaRPr lang="fr-FR" sz="2400" dirty="0"/>
          </a:p>
          <a:p>
            <a:r>
              <a:rPr lang="fr-FR" sz="2400" b="1" dirty="0"/>
              <a:t>Définition pour vous ?</a:t>
            </a:r>
          </a:p>
          <a:p>
            <a:r>
              <a:rPr lang="fr-FR" sz="2400" b="1" dirty="0"/>
              <a:t>Pré </a:t>
            </a:r>
          </a:p>
          <a:p>
            <a:endParaRPr lang="fr-FR" sz="2400" dirty="0"/>
          </a:p>
          <a:p>
            <a:endParaRPr lang="fr-FR" sz="2400" dirty="0"/>
          </a:p>
          <a:p>
            <a:endParaRPr lang="fr-FR" sz="2400" dirty="0"/>
          </a:p>
        </p:txBody>
      </p:sp>
    </p:spTree>
    <p:extLst>
      <p:ext uri="{BB962C8B-B14F-4D97-AF65-F5344CB8AC3E}">
        <p14:creationId xmlns:p14="http://schemas.microsoft.com/office/powerpoint/2010/main" val="21224208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de </a:t>
            </a:r>
            <a:r>
              <a:rPr lang="fr-CA" sz="2800" i="1" dirty="0"/>
              <a:t>vert</a:t>
            </a:r>
          </a:p>
        </p:txBody>
      </p:sp>
      <p:sp>
        <p:nvSpPr>
          <p:cNvPr id="3" name="Segnaposto contenuto 2"/>
          <p:cNvSpPr>
            <a:spLocks noGrp="1"/>
          </p:cNvSpPr>
          <p:nvPr>
            <p:ph idx="1"/>
          </p:nvPr>
        </p:nvSpPr>
        <p:spPr/>
        <p:txBody>
          <a:bodyPr/>
          <a:lstStyle/>
          <a:p>
            <a:pPr algn="just"/>
            <a:r>
              <a:rPr lang="fr-FR" sz="2400" dirty="0"/>
              <a:t>Intermédiaire entre le bleu et le jaune (rayonnement lumineux dont la longueur d'onde avoisine 0,52 μ).</a:t>
            </a:r>
          </a:p>
          <a:p>
            <a:r>
              <a:rPr lang="fr-FR" sz="2400" dirty="0"/>
              <a:t>© 2022 Dictionnaires Le Robert - Le Petit Robert de la langue française</a:t>
            </a:r>
          </a:p>
          <a:p>
            <a:endParaRPr lang="fr-CA" dirty="0"/>
          </a:p>
          <a:p>
            <a:endParaRPr lang="fr-CA" dirty="0"/>
          </a:p>
        </p:txBody>
      </p:sp>
    </p:spTree>
    <p:extLst>
      <p:ext uri="{BB962C8B-B14F-4D97-AF65-F5344CB8AC3E}">
        <p14:creationId xmlns:p14="http://schemas.microsoft.com/office/powerpoint/2010/main" val="9808442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Jaune</a:t>
            </a:r>
          </a:p>
        </p:txBody>
      </p:sp>
      <p:sp>
        <p:nvSpPr>
          <p:cNvPr id="3" name="Segnaposto contenuto 2"/>
          <p:cNvSpPr>
            <a:spLocks noGrp="1"/>
          </p:cNvSpPr>
          <p:nvPr>
            <p:ph idx="1"/>
          </p:nvPr>
        </p:nvSpPr>
        <p:spPr/>
        <p:txBody>
          <a:bodyPr>
            <a:normAutofit/>
          </a:bodyPr>
          <a:lstStyle/>
          <a:p>
            <a:r>
              <a:rPr lang="it-IT" sz="2400" dirty="0" err="1"/>
              <a:t>Adverbe</a:t>
            </a:r>
            <a:r>
              <a:rPr lang="it-IT" sz="2400" dirty="0"/>
              <a:t> (1640) </a:t>
            </a:r>
            <a:r>
              <a:rPr lang="it-IT" sz="2400" i="1" dirty="0" err="1"/>
              <a:t>Rire</a:t>
            </a:r>
            <a:r>
              <a:rPr lang="it-IT" sz="2400" i="1" dirty="0"/>
              <a:t> </a:t>
            </a:r>
            <a:r>
              <a:rPr lang="it-IT" sz="2400" i="1" dirty="0" err="1"/>
              <a:t>jaune</a:t>
            </a:r>
            <a:r>
              <a:rPr lang="it-IT" sz="2400" dirty="0"/>
              <a:t>, d'un </a:t>
            </a:r>
            <a:r>
              <a:rPr lang="it-IT" sz="2400" dirty="0" err="1"/>
              <a:t>rire</a:t>
            </a:r>
            <a:r>
              <a:rPr lang="it-IT" sz="2400" dirty="0"/>
              <a:t> </a:t>
            </a:r>
            <a:r>
              <a:rPr lang="it-IT" sz="2400" dirty="0" err="1"/>
              <a:t>forcé</a:t>
            </a:r>
            <a:r>
              <a:rPr lang="it-IT" sz="2400" dirty="0"/>
              <a:t>, qui </a:t>
            </a:r>
            <a:r>
              <a:rPr lang="it-IT" sz="2400" dirty="0" err="1"/>
              <a:t>dissimule</a:t>
            </a:r>
            <a:r>
              <a:rPr lang="it-IT" sz="2400" dirty="0"/>
              <a:t> mal le </a:t>
            </a:r>
            <a:r>
              <a:rPr lang="it-IT" sz="2400" dirty="0" err="1"/>
              <a:t>dépit</a:t>
            </a:r>
            <a:r>
              <a:rPr lang="it-IT" sz="2400" dirty="0"/>
              <a:t> </a:t>
            </a:r>
            <a:r>
              <a:rPr lang="it-IT" sz="2400" dirty="0" err="1"/>
              <a:t>ou</a:t>
            </a:r>
            <a:r>
              <a:rPr lang="it-IT" sz="2400" dirty="0"/>
              <a:t> la </a:t>
            </a:r>
            <a:r>
              <a:rPr lang="it-IT" sz="2400" dirty="0" err="1"/>
              <a:t>gêne</a:t>
            </a:r>
            <a:r>
              <a:rPr lang="it-IT" sz="2400" dirty="0"/>
              <a:t>.</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fr-FR" sz="2400" dirty="0"/>
          </a:p>
          <a:p>
            <a:r>
              <a:rPr lang="fr-FR" sz="2400" dirty="0"/>
              <a:t>Être jaune comme un coing (</a:t>
            </a:r>
            <a:r>
              <a:rPr lang="fr-FR" sz="2400" dirty="0" err="1"/>
              <a:t>mela</a:t>
            </a:r>
            <a:r>
              <a:rPr lang="fr-FR" sz="2400" dirty="0"/>
              <a:t> </a:t>
            </a:r>
            <a:r>
              <a:rPr lang="fr-FR" sz="2400" dirty="0" err="1"/>
              <a:t>cotogna</a:t>
            </a:r>
            <a:r>
              <a:rPr lang="fr-FR" sz="2400" dirty="0"/>
              <a:t>), comme un citron = avoir un air maladif</a:t>
            </a:r>
          </a:p>
          <a:p>
            <a:endParaRPr lang="fr-FR" sz="2400" dirty="0"/>
          </a:p>
          <a:p>
            <a:r>
              <a:rPr lang="fr-FR" sz="2400" b="1" dirty="0"/>
              <a:t>Définition pour vous ?</a:t>
            </a:r>
          </a:p>
          <a:p>
            <a:r>
              <a:rPr lang="fr-FR" sz="2400" b="1" dirty="0"/>
              <a:t>citron</a:t>
            </a:r>
          </a:p>
          <a:p>
            <a:endParaRPr lang="fr-FR" sz="2400" dirty="0"/>
          </a:p>
        </p:txBody>
      </p:sp>
    </p:spTree>
    <p:extLst>
      <p:ext uri="{BB962C8B-B14F-4D97-AF65-F5344CB8AC3E}">
        <p14:creationId xmlns:p14="http://schemas.microsoft.com/office/powerpoint/2010/main" val="34227358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de </a:t>
            </a:r>
            <a:r>
              <a:rPr lang="fr-CA" sz="2800" i="1" dirty="0"/>
              <a:t>jaune</a:t>
            </a:r>
          </a:p>
        </p:txBody>
      </p:sp>
      <p:sp>
        <p:nvSpPr>
          <p:cNvPr id="3" name="Segnaposto contenuto 2"/>
          <p:cNvSpPr>
            <a:spLocks noGrp="1"/>
          </p:cNvSpPr>
          <p:nvPr>
            <p:ph idx="1"/>
          </p:nvPr>
        </p:nvSpPr>
        <p:spPr/>
        <p:txBody>
          <a:bodyPr>
            <a:normAutofit/>
          </a:bodyPr>
          <a:lstStyle/>
          <a:p>
            <a:pPr algn="just"/>
            <a:r>
              <a:rPr lang="it-IT" sz="2400" dirty="0"/>
              <a:t>Qui est d'une </a:t>
            </a:r>
            <a:r>
              <a:rPr lang="it-IT" sz="2400" dirty="0" err="1"/>
              <a:t>couleur</a:t>
            </a:r>
            <a:r>
              <a:rPr lang="it-IT" sz="2400" dirty="0"/>
              <a:t> </a:t>
            </a:r>
            <a:r>
              <a:rPr lang="it-IT" sz="2400" dirty="0" err="1"/>
              <a:t>placée</a:t>
            </a:r>
            <a:r>
              <a:rPr lang="it-IT" sz="2400" dirty="0"/>
              <a:t> </a:t>
            </a:r>
            <a:r>
              <a:rPr lang="it-IT" sz="2400" dirty="0" err="1"/>
              <a:t>dans</a:t>
            </a:r>
            <a:r>
              <a:rPr lang="it-IT" sz="2400" dirty="0"/>
              <a:t> le </a:t>
            </a:r>
            <a:r>
              <a:rPr lang="it-IT" sz="2400" dirty="0" err="1"/>
              <a:t>spectre</a:t>
            </a:r>
            <a:r>
              <a:rPr lang="it-IT" sz="2400" dirty="0"/>
              <a:t> </a:t>
            </a:r>
            <a:r>
              <a:rPr lang="it-IT" sz="2400" dirty="0" err="1"/>
              <a:t>entre</a:t>
            </a:r>
            <a:r>
              <a:rPr lang="it-IT" sz="2400" dirty="0"/>
              <a:t> le </a:t>
            </a:r>
            <a:r>
              <a:rPr lang="it-IT" sz="2400" dirty="0" err="1"/>
              <a:t>vert</a:t>
            </a:r>
            <a:r>
              <a:rPr lang="it-IT" sz="2400" dirty="0"/>
              <a:t> et l'</a:t>
            </a:r>
            <a:r>
              <a:rPr lang="it-IT" sz="2400" dirty="0" err="1"/>
              <a:t>orangé</a:t>
            </a:r>
            <a:r>
              <a:rPr lang="it-IT" sz="2400" dirty="0"/>
              <a:t> et dont la nature offre de </a:t>
            </a:r>
            <a:r>
              <a:rPr lang="it-IT" sz="2400" dirty="0" err="1"/>
              <a:t>nombreux</a:t>
            </a:r>
            <a:r>
              <a:rPr lang="it-IT" sz="2400" dirty="0"/>
              <a:t> </a:t>
            </a:r>
            <a:r>
              <a:rPr lang="it-IT" sz="2400" dirty="0" err="1"/>
              <a:t>exemples</a:t>
            </a:r>
            <a:r>
              <a:rPr lang="it-IT" sz="2400" dirty="0"/>
              <a:t> (</a:t>
            </a:r>
            <a:r>
              <a:rPr lang="it-IT" sz="2400" dirty="0" err="1"/>
              <a:t>citron</a:t>
            </a:r>
            <a:r>
              <a:rPr lang="it-IT" sz="2400" dirty="0"/>
              <a:t>, </a:t>
            </a:r>
            <a:r>
              <a:rPr lang="it-IT" sz="2400" b="1" dirty="0" err="1"/>
              <a:t>bouton</a:t>
            </a:r>
            <a:r>
              <a:rPr lang="it-IT" sz="2400" b="1" dirty="0"/>
              <a:t> d'or).</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pPr algn="just"/>
            <a:endParaRPr lang="fr-CA" sz="2400" dirty="0"/>
          </a:p>
        </p:txBody>
      </p:sp>
    </p:spTree>
    <p:extLst>
      <p:ext uri="{BB962C8B-B14F-4D97-AF65-F5344CB8AC3E}">
        <p14:creationId xmlns:p14="http://schemas.microsoft.com/office/powerpoint/2010/main" val="32372812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rose</a:t>
            </a:r>
          </a:p>
        </p:txBody>
      </p:sp>
      <p:sp>
        <p:nvSpPr>
          <p:cNvPr id="3" name="Segnaposto contenuto 2"/>
          <p:cNvSpPr>
            <a:spLocks noGrp="1"/>
          </p:cNvSpPr>
          <p:nvPr>
            <p:ph idx="1"/>
          </p:nvPr>
        </p:nvSpPr>
        <p:spPr/>
        <p:txBody>
          <a:bodyPr>
            <a:normAutofit fontScale="92500" lnSpcReduction="20000"/>
          </a:bodyPr>
          <a:lstStyle/>
          <a:p>
            <a:r>
              <a:rPr lang="fr-CA" sz="2400" dirty="0"/>
              <a:t>Voir la vie en rose = voir la vie de manière optimiste</a:t>
            </a:r>
          </a:p>
          <a:p>
            <a:endParaRPr lang="fr-CA" sz="2400" dirty="0"/>
          </a:p>
          <a:p>
            <a:pPr algn="just"/>
            <a:r>
              <a:rPr lang="fr-CA" sz="2400" dirty="0"/>
              <a:t>Ce n'est pas rose, pas tout rose : ce n'est pas gai, pas agréable (difficultés, corvées). </a:t>
            </a:r>
          </a:p>
          <a:p>
            <a:endParaRPr lang="fr-CA" sz="2400" dirty="0"/>
          </a:p>
          <a:p>
            <a:r>
              <a:rPr lang="fr-CA" sz="2400" dirty="0"/>
              <a:t>Rose bonbon : idyllique, idéal. </a:t>
            </a:r>
            <a:r>
              <a:rPr lang="fr-CA" sz="2400" i="1" dirty="0"/>
              <a:t>« enfance pas du tout rose bonbon, misère sociale et viols » </a:t>
            </a:r>
            <a:r>
              <a:rPr lang="fr-CA" sz="2400" dirty="0"/>
              <a:t>(Le Monde, 2001).</a:t>
            </a:r>
          </a:p>
          <a:p>
            <a:r>
              <a:rPr lang="fr-CA" sz="2400" dirty="0"/>
              <a:t>© 2022 Dictionnaires Le Robert - Le Petit Robert de la langue française</a:t>
            </a:r>
          </a:p>
          <a:p>
            <a:pPr marL="0" indent="0">
              <a:buNone/>
            </a:pPr>
            <a:endParaRPr lang="fr-CA" sz="2400" dirty="0"/>
          </a:p>
          <a:p>
            <a:r>
              <a:rPr lang="fr-CA" sz="2400" dirty="0"/>
              <a:t>La Ville rose : Toulouse, à cause de la couleur des briques et des tuiles de ses constructions.</a:t>
            </a:r>
          </a:p>
          <a:p>
            <a:r>
              <a:rPr lang="fr-FR" sz="2400" b="1" dirty="0"/>
              <a:t>Définition pour vous ?</a:t>
            </a:r>
          </a:p>
          <a:p>
            <a:r>
              <a:rPr lang="fr-FR" sz="2400" b="1" dirty="0" err="1"/>
              <a:t>couchon</a:t>
            </a:r>
            <a:endParaRPr lang="fr-FR" sz="2400" b="1" dirty="0"/>
          </a:p>
          <a:p>
            <a:endParaRPr lang="fr-CA" sz="2400" dirty="0"/>
          </a:p>
          <a:p>
            <a:endParaRPr lang="fr-CA" sz="2400" dirty="0"/>
          </a:p>
        </p:txBody>
      </p:sp>
    </p:spTree>
    <p:extLst>
      <p:ext uri="{BB962C8B-B14F-4D97-AF65-F5344CB8AC3E}">
        <p14:creationId xmlns:p14="http://schemas.microsoft.com/office/powerpoint/2010/main" val="377984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de rose</a:t>
            </a:r>
          </a:p>
        </p:txBody>
      </p:sp>
      <p:sp>
        <p:nvSpPr>
          <p:cNvPr id="3" name="Segnaposto contenuto 2"/>
          <p:cNvSpPr>
            <a:spLocks noGrp="1"/>
          </p:cNvSpPr>
          <p:nvPr>
            <p:ph idx="1"/>
          </p:nvPr>
        </p:nvSpPr>
        <p:spPr/>
        <p:txBody>
          <a:bodyPr>
            <a:normAutofit/>
          </a:bodyPr>
          <a:lstStyle/>
          <a:p>
            <a:r>
              <a:rPr lang="it-IT" sz="2400" dirty="0"/>
              <a:t>Qui est d'un </a:t>
            </a:r>
            <a:r>
              <a:rPr lang="it-IT" sz="2400" dirty="0" err="1"/>
              <a:t>rouge</a:t>
            </a:r>
            <a:r>
              <a:rPr lang="it-IT" sz="2400" dirty="0"/>
              <a:t> </a:t>
            </a:r>
            <a:r>
              <a:rPr lang="it-IT" sz="2400" dirty="0" err="1"/>
              <a:t>très</a:t>
            </a:r>
            <a:r>
              <a:rPr lang="it-IT" sz="2400" dirty="0"/>
              <a:t> </a:t>
            </a:r>
            <a:r>
              <a:rPr lang="it-IT" sz="2400" dirty="0" err="1"/>
              <a:t>pâle</a:t>
            </a:r>
            <a:r>
              <a:rPr lang="it-IT" sz="2400" dirty="0"/>
              <a:t>, </a:t>
            </a:r>
            <a:r>
              <a:rPr lang="it-IT" sz="2400" dirty="0" err="1"/>
              <a:t>comme</a:t>
            </a:r>
            <a:r>
              <a:rPr lang="it-IT" sz="2400" dirty="0"/>
              <a:t> la rose.</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169380955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Gris</a:t>
            </a:r>
          </a:p>
        </p:txBody>
      </p:sp>
      <p:sp>
        <p:nvSpPr>
          <p:cNvPr id="3" name="Segnaposto contenuto 2"/>
          <p:cNvSpPr>
            <a:spLocks noGrp="1"/>
          </p:cNvSpPr>
          <p:nvPr>
            <p:ph idx="1"/>
          </p:nvPr>
        </p:nvSpPr>
        <p:spPr/>
        <p:txBody>
          <a:bodyPr>
            <a:normAutofit/>
          </a:bodyPr>
          <a:lstStyle/>
          <a:p>
            <a:r>
              <a:rPr lang="it-IT" sz="2400" dirty="0"/>
              <a:t>Il </a:t>
            </a:r>
            <a:r>
              <a:rPr lang="it-IT" sz="2400" dirty="0" err="1"/>
              <a:t>fait</a:t>
            </a:r>
            <a:r>
              <a:rPr lang="it-IT" sz="2400" dirty="0"/>
              <a:t> </a:t>
            </a:r>
            <a:r>
              <a:rPr lang="it-IT" sz="2400" dirty="0" err="1"/>
              <a:t>gris</a:t>
            </a:r>
            <a:r>
              <a:rPr lang="it-IT" sz="2400" dirty="0"/>
              <a:t> : le </a:t>
            </a:r>
            <a:r>
              <a:rPr lang="it-IT" sz="2400" dirty="0" err="1"/>
              <a:t>temps</a:t>
            </a:r>
            <a:r>
              <a:rPr lang="it-IT" sz="2400" dirty="0"/>
              <a:t> est </a:t>
            </a:r>
            <a:r>
              <a:rPr lang="it-IT" sz="2400" dirty="0" err="1"/>
              <a:t>couvert</a:t>
            </a:r>
            <a:r>
              <a:rPr lang="it-IT" sz="2400" dirty="0"/>
              <a:t>.</a:t>
            </a:r>
          </a:p>
          <a:p>
            <a:r>
              <a:rPr lang="it-IT" sz="2400" dirty="0" err="1"/>
              <a:t>Prov</a:t>
            </a:r>
            <a:r>
              <a:rPr lang="it-IT" sz="2400" dirty="0"/>
              <a:t>. La </a:t>
            </a:r>
            <a:r>
              <a:rPr lang="it-IT" sz="2400" dirty="0" err="1"/>
              <a:t>nuit</a:t>
            </a:r>
            <a:r>
              <a:rPr lang="it-IT" sz="2400" dirty="0"/>
              <a:t> </a:t>
            </a:r>
            <a:r>
              <a:rPr lang="it-IT" sz="2400" dirty="0" err="1"/>
              <a:t>tous</a:t>
            </a:r>
            <a:r>
              <a:rPr lang="it-IT" sz="2400" dirty="0"/>
              <a:t> </a:t>
            </a:r>
            <a:r>
              <a:rPr lang="it-IT" sz="2400" dirty="0" err="1"/>
              <a:t>les</a:t>
            </a:r>
            <a:r>
              <a:rPr lang="it-IT" sz="2400" dirty="0"/>
              <a:t> </a:t>
            </a:r>
            <a:r>
              <a:rPr lang="it-IT" sz="2400" dirty="0" err="1"/>
              <a:t>chats</a:t>
            </a:r>
            <a:r>
              <a:rPr lang="it-IT" sz="2400" dirty="0"/>
              <a:t>* </a:t>
            </a:r>
            <a:r>
              <a:rPr lang="it-IT" sz="2400" dirty="0" err="1"/>
              <a:t>sont</a:t>
            </a:r>
            <a:r>
              <a:rPr lang="it-IT" sz="2400" dirty="0"/>
              <a:t> </a:t>
            </a:r>
            <a:r>
              <a:rPr lang="it-IT" sz="2400" dirty="0" err="1"/>
              <a:t>gris</a:t>
            </a:r>
            <a:r>
              <a:rPr lang="it-IT" sz="2400" dirty="0"/>
              <a:t>.</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it-IT" sz="2400" dirty="0"/>
          </a:p>
          <a:p>
            <a:endParaRPr lang="it-IT" sz="2400" dirty="0"/>
          </a:p>
          <a:p>
            <a:endParaRPr lang="it-IT" sz="2400" dirty="0"/>
          </a:p>
          <a:p>
            <a:r>
              <a:rPr lang="it-IT" sz="2400" dirty="0"/>
              <a:t>D'une </a:t>
            </a:r>
            <a:r>
              <a:rPr lang="it-IT" sz="2400" dirty="0" err="1"/>
              <a:t>couleur</a:t>
            </a:r>
            <a:r>
              <a:rPr lang="it-IT" sz="2400" dirty="0"/>
              <a:t> </a:t>
            </a:r>
            <a:r>
              <a:rPr lang="it-IT" sz="2400" dirty="0" err="1"/>
              <a:t>intermédiaire</a:t>
            </a:r>
            <a:r>
              <a:rPr lang="it-IT" sz="2400" dirty="0"/>
              <a:t> </a:t>
            </a:r>
            <a:r>
              <a:rPr lang="it-IT" sz="2400" dirty="0" err="1"/>
              <a:t>entre</a:t>
            </a:r>
            <a:r>
              <a:rPr lang="it-IT" sz="2400" dirty="0"/>
              <a:t> le </a:t>
            </a:r>
            <a:r>
              <a:rPr lang="it-IT" sz="2400" dirty="0" err="1"/>
              <a:t>blanc</a:t>
            </a:r>
            <a:r>
              <a:rPr lang="it-IT" sz="2400" dirty="0"/>
              <a:t> et le noir.</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121343006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Orange</a:t>
            </a:r>
          </a:p>
        </p:txBody>
      </p:sp>
      <p:sp>
        <p:nvSpPr>
          <p:cNvPr id="3" name="Segnaposto contenuto 2"/>
          <p:cNvSpPr>
            <a:spLocks noGrp="1"/>
          </p:cNvSpPr>
          <p:nvPr>
            <p:ph idx="1"/>
          </p:nvPr>
        </p:nvSpPr>
        <p:spPr/>
        <p:txBody>
          <a:bodyPr>
            <a:normAutofit/>
          </a:bodyPr>
          <a:lstStyle/>
          <a:p>
            <a:pPr algn="just"/>
            <a:r>
              <a:rPr lang="it-IT" sz="2400" dirty="0"/>
              <a:t>La </a:t>
            </a:r>
            <a:r>
              <a:rPr lang="it-IT" sz="2400" dirty="0" err="1"/>
              <a:t>couleur</a:t>
            </a:r>
            <a:r>
              <a:rPr lang="it-IT" sz="2400" dirty="0"/>
              <a:t> </a:t>
            </a:r>
            <a:r>
              <a:rPr lang="it-IT" sz="2400" dirty="0" err="1"/>
              <a:t>orange</a:t>
            </a:r>
            <a:r>
              <a:rPr lang="it-IT" sz="2400" dirty="0"/>
              <a:t> d'un </a:t>
            </a:r>
            <a:r>
              <a:rPr lang="it-IT" sz="2400" dirty="0" err="1"/>
              <a:t>feu</a:t>
            </a:r>
            <a:r>
              <a:rPr lang="it-IT" sz="2400" dirty="0"/>
              <a:t> de </a:t>
            </a:r>
            <a:r>
              <a:rPr lang="it-IT" sz="2400" dirty="0" err="1"/>
              <a:t>signalisation</a:t>
            </a:r>
            <a:r>
              <a:rPr lang="it-IT" sz="2400" dirty="0"/>
              <a:t>, </a:t>
            </a:r>
            <a:r>
              <a:rPr lang="it-IT" sz="2400" dirty="0" err="1"/>
              <a:t>entre</a:t>
            </a:r>
            <a:r>
              <a:rPr lang="it-IT" sz="2400" dirty="0"/>
              <a:t> le </a:t>
            </a:r>
            <a:r>
              <a:rPr lang="it-IT" sz="2400" dirty="0" err="1"/>
              <a:t>vert</a:t>
            </a:r>
            <a:r>
              <a:rPr lang="it-IT" sz="2400" dirty="0"/>
              <a:t> et le </a:t>
            </a:r>
            <a:r>
              <a:rPr lang="it-IT" sz="2400" dirty="0" err="1"/>
              <a:t>rouge</a:t>
            </a:r>
            <a:r>
              <a:rPr lang="it-IT" sz="2400" dirty="0"/>
              <a:t>. </a:t>
            </a:r>
            <a:r>
              <a:rPr lang="it-IT" sz="2400" i="1" dirty="0" err="1"/>
              <a:t>Passer</a:t>
            </a:r>
            <a:r>
              <a:rPr lang="it-IT" sz="2400" i="1" dirty="0"/>
              <a:t> à </a:t>
            </a:r>
            <a:r>
              <a:rPr lang="it-IT" sz="2400" i="1" dirty="0" err="1"/>
              <a:t>l'orange</a:t>
            </a:r>
            <a:r>
              <a:rPr lang="it-IT" sz="2400" i="1" dirty="0"/>
              <a:t>.</a:t>
            </a:r>
          </a:p>
          <a:p>
            <a:endParaRPr lang="it-IT" sz="2400" dirty="0"/>
          </a:p>
          <a:p>
            <a:endParaRPr lang="it-IT" sz="2400" dirty="0"/>
          </a:p>
          <a:p>
            <a:endParaRPr lang="it-IT" sz="2400" dirty="0"/>
          </a:p>
          <a:p>
            <a:r>
              <a:rPr lang="it-IT" sz="2400" dirty="0"/>
              <a:t>D'une </a:t>
            </a:r>
            <a:r>
              <a:rPr lang="it-IT" sz="2400" dirty="0" err="1"/>
              <a:t>couleur</a:t>
            </a:r>
            <a:r>
              <a:rPr lang="it-IT" sz="2400" dirty="0"/>
              <a:t> </a:t>
            </a:r>
            <a:r>
              <a:rPr lang="it-IT" sz="2400" dirty="0" err="1"/>
              <a:t>semblable</a:t>
            </a:r>
            <a:r>
              <a:rPr lang="it-IT" sz="2400" dirty="0"/>
              <a:t> à celle de </a:t>
            </a:r>
            <a:r>
              <a:rPr lang="it-IT" sz="2400" dirty="0" err="1"/>
              <a:t>l'orange</a:t>
            </a:r>
            <a:r>
              <a:rPr lang="it-IT" sz="2400" dirty="0"/>
              <a:t>.</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794918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Titolo 1"/>
          <p:cNvSpPr>
            <a:spLocks noGrp="1"/>
          </p:cNvSpPr>
          <p:nvPr>
            <p:ph type="title"/>
          </p:nvPr>
        </p:nvSpPr>
        <p:spPr/>
        <p:txBody>
          <a:bodyPr/>
          <a:lstStyle/>
          <a:p>
            <a:r>
              <a:rPr lang="fr-FR" altLang="it-IT" sz="2800"/>
              <a:t>L’approche universaliste</a:t>
            </a:r>
            <a:br>
              <a:rPr lang="fr-FR" altLang="it-IT" sz="2800"/>
            </a:br>
            <a:r>
              <a:rPr lang="it-IT" altLang="it-IT" sz="2000"/>
              <a:t>Berlin and Kay </a:t>
            </a:r>
            <a:r>
              <a:rPr lang="it-IT" altLang="it-IT" sz="2000" i="1"/>
              <a:t>Basic color terms: their universality and evolution,</a:t>
            </a:r>
            <a:br>
              <a:rPr lang="it-IT" altLang="it-IT" sz="2000" i="1"/>
            </a:br>
            <a:r>
              <a:rPr lang="it-IT" altLang="it-IT" sz="2000"/>
              <a:t>Berkeley-L.A, Un. Of California Press, 1969</a:t>
            </a:r>
          </a:p>
        </p:txBody>
      </p:sp>
      <p:sp>
        <p:nvSpPr>
          <p:cNvPr id="157698" name="Segnaposto contenuto 2"/>
          <p:cNvSpPr>
            <a:spLocks noGrp="1"/>
          </p:cNvSpPr>
          <p:nvPr>
            <p:ph idx="1"/>
          </p:nvPr>
        </p:nvSpPr>
        <p:spPr/>
        <p:txBody>
          <a:bodyPr/>
          <a:lstStyle/>
          <a:p>
            <a:pPr algn="just"/>
            <a:r>
              <a:rPr lang="fr-FR" altLang="it-IT" sz="2400"/>
              <a:t>elle soutient l’existence d’universaux chromatiques, de onze couleurs perçues et nommées selon l’évolution des sociétés</a:t>
            </a:r>
          </a:p>
          <a:p>
            <a:pPr algn="just"/>
            <a:r>
              <a:rPr lang="fr-FR" altLang="it-IT" sz="2400"/>
              <a:t>Et « les langues de toutes les hautes cultures modernes – et parmi elles toutes les langues romanes – appartiennent au septième stade » (Kristol 1994, 32). </a:t>
            </a:r>
          </a:p>
          <a:p>
            <a:endParaRPr lang="it-IT" altLang="it-IT" sz="2400"/>
          </a:p>
        </p:txBody>
      </p:sp>
    </p:spTree>
    <p:extLst>
      <p:ext uri="{BB962C8B-B14F-4D97-AF65-F5344CB8AC3E}">
        <p14:creationId xmlns:p14="http://schemas.microsoft.com/office/powerpoint/2010/main" val="170150696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Violet</a:t>
            </a:r>
          </a:p>
        </p:txBody>
      </p:sp>
      <p:sp>
        <p:nvSpPr>
          <p:cNvPr id="3" name="Segnaposto contenuto 2"/>
          <p:cNvSpPr>
            <a:spLocks noGrp="1"/>
          </p:cNvSpPr>
          <p:nvPr>
            <p:ph idx="1"/>
          </p:nvPr>
        </p:nvSpPr>
        <p:spPr/>
        <p:txBody>
          <a:bodyPr>
            <a:normAutofit/>
          </a:bodyPr>
          <a:lstStyle/>
          <a:p>
            <a:r>
              <a:rPr lang="it-IT" sz="2400" dirty="0"/>
              <a:t>Devenir </a:t>
            </a:r>
            <a:r>
              <a:rPr lang="it-IT" sz="2400" dirty="0" err="1"/>
              <a:t>violet</a:t>
            </a:r>
            <a:r>
              <a:rPr lang="it-IT" sz="2400" dirty="0"/>
              <a:t> de </a:t>
            </a:r>
            <a:r>
              <a:rPr lang="it-IT" sz="2400" dirty="0" err="1"/>
              <a:t>colère</a:t>
            </a:r>
            <a:r>
              <a:rPr lang="it-IT" sz="2400" dirty="0"/>
              <a:t>.</a:t>
            </a:r>
          </a:p>
          <a:p>
            <a:r>
              <a:rPr lang="it-IT" sz="2400" dirty="0"/>
              <a:t>© 2021 </a:t>
            </a:r>
            <a:r>
              <a:rPr lang="it-IT" sz="2400" dirty="0" err="1"/>
              <a:t>Dictionnaires</a:t>
            </a:r>
            <a:r>
              <a:rPr lang="it-IT" sz="2400" dirty="0"/>
              <a:t> Le Robert - Le Petit Robert de la langue </a:t>
            </a:r>
            <a:r>
              <a:rPr lang="it-IT" sz="2400" dirty="0" err="1"/>
              <a:t>française</a:t>
            </a:r>
            <a:endParaRPr lang="it-IT" sz="2400" dirty="0"/>
          </a:p>
          <a:p>
            <a:endParaRPr lang="it-IT" sz="2400" dirty="0"/>
          </a:p>
          <a:p>
            <a:r>
              <a:rPr lang="fr-FR" sz="2400" b="1" dirty="0"/>
              <a:t>Définition pour vous ?</a:t>
            </a:r>
          </a:p>
          <a:p>
            <a:r>
              <a:rPr lang="fr-FR" sz="2400" b="1" dirty="0"/>
              <a:t>aubergine</a:t>
            </a:r>
          </a:p>
          <a:p>
            <a:endParaRPr lang="it-IT" sz="2400" dirty="0"/>
          </a:p>
          <a:p>
            <a:endParaRPr lang="it-IT" sz="2400" dirty="0"/>
          </a:p>
        </p:txBody>
      </p:sp>
    </p:spTree>
    <p:extLst>
      <p:ext uri="{BB962C8B-B14F-4D97-AF65-F5344CB8AC3E}">
        <p14:creationId xmlns:p14="http://schemas.microsoft.com/office/powerpoint/2010/main" val="19253980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Violet</a:t>
            </a:r>
          </a:p>
        </p:txBody>
      </p:sp>
      <p:sp>
        <p:nvSpPr>
          <p:cNvPr id="3" name="Segnaposto contenuto 2"/>
          <p:cNvSpPr>
            <a:spLocks noGrp="1"/>
          </p:cNvSpPr>
          <p:nvPr>
            <p:ph idx="1"/>
          </p:nvPr>
        </p:nvSpPr>
        <p:spPr/>
        <p:txBody>
          <a:bodyPr>
            <a:normAutofit/>
          </a:bodyPr>
          <a:lstStyle/>
          <a:p>
            <a:r>
              <a:rPr lang="it-IT" sz="2400" dirty="0"/>
              <a:t>D'une </a:t>
            </a:r>
            <a:r>
              <a:rPr lang="it-IT" sz="2400" dirty="0" err="1"/>
              <a:t>couleur</a:t>
            </a:r>
            <a:r>
              <a:rPr lang="it-IT" sz="2400" dirty="0"/>
              <a:t> qui s'</a:t>
            </a:r>
            <a:r>
              <a:rPr lang="it-IT" sz="2400" dirty="0" err="1"/>
              <a:t>obtient</a:t>
            </a:r>
            <a:r>
              <a:rPr lang="it-IT" sz="2400" dirty="0"/>
              <a:t> par le mélange </a:t>
            </a:r>
            <a:r>
              <a:rPr lang="it-IT" sz="2400" dirty="0" err="1"/>
              <a:t>du</a:t>
            </a:r>
            <a:r>
              <a:rPr lang="it-IT" sz="2400" dirty="0"/>
              <a:t> bleu et </a:t>
            </a:r>
            <a:r>
              <a:rPr lang="it-IT" sz="2400" dirty="0" err="1"/>
              <a:t>du</a:t>
            </a:r>
            <a:r>
              <a:rPr lang="it-IT" sz="2400" dirty="0"/>
              <a:t> </a:t>
            </a:r>
            <a:r>
              <a:rPr lang="it-IT" sz="2400" dirty="0" err="1"/>
              <a:t>rouge</a:t>
            </a:r>
            <a:r>
              <a:rPr lang="it-IT" sz="2400" dirty="0"/>
              <a:t>.</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it-IT" sz="2400" dirty="0"/>
          </a:p>
          <a:p>
            <a:endParaRPr lang="it-IT" sz="2400" dirty="0"/>
          </a:p>
        </p:txBody>
      </p:sp>
    </p:spTree>
    <p:extLst>
      <p:ext uri="{BB962C8B-B14F-4D97-AF65-F5344CB8AC3E}">
        <p14:creationId xmlns:p14="http://schemas.microsoft.com/office/powerpoint/2010/main" val="40415814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Titolo 1"/>
          <p:cNvSpPr>
            <a:spLocks noGrp="1"/>
          </p:cNvSpPr>
          <p:nvPr>
            <p:ph type="title"/>
          </p:nvPr>
        </p:nvSpPr>
        <p:spPr/>
        <p:txBody>
          <a:bodyPr>
            <a:normAutofit fontScale="90000"/>
          </a:bodyPr>
          <a:lstStyle/>
          <a:p>
            <a:r>
              <a:rPr lang="fr-FR" sz="1275" dirty="0">
                <a:latin typeface="Arial" charset="0"/>
                <a:ea typeface="MS PGothic" charset="0"/>
              </a:rPr>
              <a:t/>
            </a:r>
            <a:br>
              <a:rPr lang="fr-FR" sz="1275" dirty="0">
                <a:latin typeface="Arial" charset="0"/>
                <a:ea typeface="MS PGothic" charset="0"/>
              </a:rPr>
            </a:br>
            <a:r>
              <a:rPr lang="fr-FR" sz="3100" dirty="0">
                <a:latin typeface="Arial" charset="0"/>
                <a:ea typeface="MS PGothic" charset="0"/>
              </a:rPr>
              <a:t>À la découverte des ressemblances ou des différences de couleurs entre l’italien et le français</a:t>
            </a:r>
            <a:r>
              <a:rPr lang="it-IT" sz="3100" dirty="0">
                <a:latin typeface="Arial" charset="0"/>
                <a:ea typeface="MS PGothic" charset="0"/>
              </a:rPr>
              <a:t/>
            </a:r>
            <a:br>
              <a:rPr lang="it-IT" sz="3100" dirty="0">
                <a:latin typeface="Arial" charset="0"/>
                <a:ea typeface="MS PGothic" charset="0"/>
              </a:rPr>
            </a:br>
            <a:endParaRPr lang="it-IT" sz="3100" dirty="0">
              <a:latin typeface="Arial" charset="0"/>
              <a:ea typeface="MS PGothic" charset="0"/>
            </a:endParaRPr>
          </a:p>
        </p:txBody>
      </p:sp>
      <p:sp>
        <p:nvSpPr>
          <p:cNvPr id="232451" name="Segnaposto contenuto 2"/>
          <p:cNvSpPr>
            <a:spLocks noGrp="1"/>
          </p:cNvSpPr>
          <p:nvPr>
            <p:ph idx="1"/>
          </p:nvPr>
        </p:nvSpPr>
        <p:spPr/>
        <p:txBody>
          <a:bodyPr>
            <a:normAutofit fontScale="92500"/>
          </a:bodyPr>
          <a:lstStyle/>
          <a:p>
            <a:pPr marL="0" indent="0" algn="just">
              <a:buNone/>
            </a:pPr>
            <a:r>
              <a:rPr lang="fr-FR" sz="900" b="1" dirty="0">
                <a:latin typeface="Arial" charset="0"/>
                <a:ea typeface="MS PGothic" charset="0"/>
                <a:cs typeface="MS PGothic" charset="0"/>
              </a:rPr>
              <a:t> </a:t>
            </a:r>
            <a:r>
              <a:rPr lang="fr-FR" sz="2400" dirty="0">
                <a:latin typeface="Arial" charset="0"/>
                <a:ea typeface="MS PGothic" charset="0"/>
                <a:cs typeface="MS PGothic" charset="0"/>
              </a:rPr>
              <a:t>Elles [les couleurs] sont prises à témoin pour illustrer comment chaque langue découpe et nomme différemment l’expérience que les êtres humains peuvent avoir du monde.</a:t>
            </a:r>
            <a:endParaRPr lang="it-IT" sz="2400" dirty="0">
              <a:latin typeface="Arial" charset="0"/>
              <a:ea typeface="MS PGothic" charset="0"/>
              <a:cs typeface="MS PGothic" charset="0"/>
            </a:endParaRPr>
          </a:p>
          <a:p>
            <a:pPr marL="0" indent="0">
              <a:buNone/>
            </a:pPr>
            <a:r>
              <a:rPr lang="fr-FR" sz="2400" dirty="0">
                <a:latin typeface="Arial" charset="0"/>
                <a:ea typeface="MS PGothic" charset="0"/>
                <a:cs typeface="MS PGothic" charset="0"/>
              </a:rPr>
              <a:t>Georges </a:t>
            </a:r>
            <a:r>
              <a:rPr lang="fr-FR" sz="2400" dirty="0" err="1">
                <a:latin typeface="Arial" charset="0"/>
                <a:ea typeface="MS PGothic" charset="0"/>
                <a:cs typeface="MS PGothic" charset="0"/>
              </a:rPr>
              <a:t>Mounin</a:t>
            </a:r>
            <a:r>
              <a:rPr lang="fr-FR" sz="2400" dirty="0">
                <a:latin typeface="Arial" charset="0"/>
                <a:ea typeface="MS PGothic" charset="0"/>
                <a:cs typeface="MS PGothic" charset="0"/>
              </a:rPr>
              <a:t>, </a:t>
            </a:r>
            <a:r>
              <a:rPr lang="fr-FR" sz="2400" i="1" dirty="0">
                <a:latin typeface="Arial" charset="0"/>
                <a:ea typeface="MS PGothic" charset="0"/>
                <a:cs typeface="MS PGothic" charset="0"/>
              </a:rPr>
              <a:t>Les problèmes théoriques de la traduction</a:t>
            </a:r>
            <a:r>
              <a:rPr lang="fr-FR" sz="2400" dirty="0">
                <a:latin typeface="Arial" charset="0"/>
                <a:ea typeface="MS PGothic" charset="0"/>
                <a:cs typeface="MS PGothic" charset="0"/>
              </a:rPr>
              <a:t>, Gallimard, Paris, 1963, p.77. </a:t>
            </a:r>
            <a:endParaRPr lang="it-IT" sz="2400" dirty="0">
              <a:latin typeface="Arial" charset="0"/>
              <a:ea typeface="MS PGothic" charset="0"/>
              <a:cs typeface="MS PGothic" charset="0"/>
            </a:endParaRPr>
          </a:p>
          <a:p>
            <a:pPr marL="0" indent="0" algn="just">
              <a:buNone/>
            </a:pPr>
            <a:r>
              <a:rPr lang="fr-FR" sz="2400" dirty="0">
                <a:latin typeface="Arial" charset="0"/>
                <a:ea typeface="MS PGothic" charset="0"/>
                <a:cs typeface="MS PGothic" charset="0"/>
              </a:rPr>
              <a:t>Rien de plus délicat que la traduction des noms de couleur d’une langue dans une autre. Telle couleur est intraduisible, pour telle autre deux ou trois mots peuvent convenir. Bref, les couleurs n’ont d’équivalent « objectif » ni « universel » dans le langage.</a:t>
            </a:r>
            <a:endParaRPr lang="it-IT" sz="2400" dirty="0">
              <a:latin typeface="Arial" charset="0"/>
              <a:ea typeface="MS PGothic" charset="0"/>
              <a:cs typeface="MS PGothic" charset="0"/>
            </a:endParaRPr>
          </a:p>
          <a:p>
            <a:pPr marL="0" indent="0">
              <a:buNone/>
            </a:pPr>
            <a:r>
              <a:rPr lang="fr-FR" sz="2400" dirty="0">
                <a:latin typeface="Arial" charset="0"/>
                <a:ea typeface="MS PGothic" charset="0"/>
                <a:cs typeface="MS PGothic" charset="0"/>
              </a:rPr>
              <a:t>Jacques Le Rider, </a:t>
            </a:r>
            <a:r>
              <a:rPr lang="fr-FR" sz="2400" i="1" dirty="0">
                <a:latin typeface="Arial" charset="0"/>
                <a:ea typeface="MS PGothic" charset="0"/>
                <a:cs typeface="MS PGothic" charset="0"/>
              </a:rPr>
              <a:t>Les couleurs et les mots</a:t>
            </a:r>
            <a:r>
              <a:rPr lang="fr-FR" sz="2400" dirty="0">
                <a:latin typeface="Arial" charset="0"/>
                <a:ea typeface="MS PGothic" charset="0"/>
                <a:cs typeface="MS PGothic" charset="0"/>
              </a:rPr>
              <a:t>, PUF, Paris, 1997, p. 374.</a:t>
            </a:r>
            <a:endParaRPr lang="it-IT" sz="2400" dirty="0">
              <a:latin typeface="Arial" charset="0"/>
              <a:ea typeface="MS PGothic" charset="0"/>
              <a:cs typeface="MS PGothic" charset="0"/>
            </a:endParaRPr>
          </a:p>
          <a:p>
            <a:pPr marL="0" indent="0"/>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326127230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Titolo 1"/>
          <p:cNvSpPr>
            <a:spLocks noGrp="1"/>
          </p:cNvSpPr>
          <p:nvPr>
            <p:ph type="title"/>
          </p:nvPr>
        </p:nvSpPr>
        <p:spPr>
          <a:xfrm>
            <a:off x="1572956" y="325319"/>
            <a:ext cx="5748839" cy="984739"/>
          </a:xfrm>
        </p:spPr>
        <p:txBody>
          <a:bodyPr>
            <a:normAutofit fontScale="90000"/>
          </a:bodyPr>
          <a:lstStyle/>
          <a:p>
            <a:r>
              <a:rPr lang="fr-FR" sz="1725" b="1" dirty="0">
                <a:latin typeface="Arial" charset="0"/>
                <a:ea typeface="MS PGothic" charset="0"/>
              </a:rPr>
              <a:t/>
            </a:r>
            <a:br>
              <a:rPr lang="fr-FR" sz="1725" b="1" dirty="0">
                <a:latin typeface="Arial" charset="0"/>
                <a:ea typeface="MS PGothic" charset="0"/>
              </a:rPr>
            </a:br>
            <a:r>
              <a:rPr lang="fr-FR" sz="1725" b="1" dirty="0">
                <a:latin typeface="Arial" charset="0"/>
                <a:ea typeface="MS PGothic" charset="0"/>
              </a:rPr>
              <a:t/>
            </a:r>
            <a:br>
              <a:rPr lang="fr-FR" sz="1725" b="1" dirty="0">
                <a:latin typeface="Arial" charset="0"/>
                <a:ea typeface="MS PGothic" charset="0"/>
              </a:rPr>
            </a:br>
            <a:r>
              <a:rPr lang="fr-FR" sz="3100" dirty="0">
                <a:latin typeface="Arial" charset="0"/>
                <a:ea typeface="MS PGothic" charset="0"/>
              </a:rPr>
              <a:t>Ressemblances ou différences de couleurs entre l’italien et le français</a:t>
            </a:r>
            <a:r>
              <a:rPr lang="it-IT" sz="3100" dirty="0">
                <a:latin typeface="Arial" charset="0"/>
                <a:ea typeface="MS PGothic" charset="0"/>
              </a:rPr>
              <a:t/>
            </a:r>
            <a:br>
              <a:rPr lang="it-IT" sz="3100" dirty="0">
                <a:latin typeface="Arial" charset="0"/>
                <a:ea typeface="MS PGothic" charset="0"/>
              </a:rPr>
            </a:br>
            <a:r>
              <a:rPr lang="fr-FR" sz="1725" b="1" dirty="0">
                <a:latin typeface="Arial" charset="0"/>
                <a:ea typeface="MS PGothic" charset="0"/>
              </a:rPr>
              <a:t> </a:t>
            </a:r>
            <a:r>
              <a:rPr lang="it-IT" sz="1725" dirty="0">
                <a:latin typeface="Arial" charset="0"/>
                <a:ea typeface="MS PGothic" charset="0"/>
              </a:rPr>
              <a:t/>
            </a:r>
            <a:br>
              <a:rPr lang="it-IT" sz="1725" dirty="0">
                <a:latin typeface="Arial" charset="0"/>
                <a:ea typeface="MS PGothic" charset="0"/>
              </a:rPr>
            </a:br>
            <a:endParaRPr lang="it-IT" sz="1725" dirty="0">
              <a:latin typeface="Arial" charset="0"/>
              <a:ea typeface="MS PGothic" charset="0"/>
            </a:endParaRPr>
          </a:p>
        </p:txBody>
      </p:sp>
      <p:sp>
        <p:nvSpPr>
          <p:cNvPr id="250883" name="Segnaposto contenuto 2"/>
          <p:cNvSpPr>
            <a:spLocks noGrp="1"/>
          </p:cNvSpPr>
          <p:nvPr>
            <p:ph idx="1"/>
          </p:nvPr>
        </p:nvSpPr>
        <p:spPr/>
        <p:txBody>
          <a:bodyPr>
            <a:normAutofit/>
          </a:bodyPr>
          <a:lstStyle/>
          <a:p>
            <a:pPr algn="just"/>
            <a:r>
              <a:rPr lang="fr-FR" sz="2400" b="1" dirty="0">
                <a:latin typeface="Arial" charset="0"/>
                <a:ea typeface="MS PGothic" charset="0"/>
                <a:cs typeface="MS PGothic" charset="0"/>
              </a:rPr>
              <a:t>6. cas de figures</a:t>
            </a:r>
          </a:p>
          <a:p>
            <a:pPr algn="just"/>
            <a:r>
              <a:rPr lang="fr-FR" sz="2400" dirty="0">
                <a:latin typeface="Arial" charset="0"/>
                <a:ea typeface="MS PGothic" charset="0"/>
                <a:cs typeface="MS PGothic" charset="0"/>
              </a:rPr>
              <a:t>1. Les deux langues utilisent la même couleur pour exprimer la même signification (isomorphisme), comme « signer </a:t>
            </a:r>
            <a:r>
              <a:rPr lang="fr-FR" sz="2400" dirty="0" err="1">
                <a:latin typeface="Arial" charset="0"/>
                <a:ea typeface="MS PGothic" charset="0"/>
                <a:cs typeface="MS PGothic" charset="0"/>
              </a:rPr>
              <a:t>qc</a:t>
            </a:r>
            <a:r>
              <a:rPr lang="fr-FR" sz="2400" dirty="0">
                <a:latin typeface="Arial" charset="0"/>
                <a:ea typeface="MS PGothic" charset="0"/>
                <a:cs typeface="MS PGothic" charset="0"/>
              </a:rPr>
              <a:t> en blanc » et </a:t>
            </a:r>
            <a:r>
              <a:rPr lang="fr-FR" sz="2400" i="1" dirty="0" err="1">
                <a:latin typeface="Arial" charset="0"/>
                <a:ea typeface="MS PGothic" charset="0"/>
                <a:cs typeface="MS PGothic" charset="0"/>
              </a:rPr>
              <a:t>firmare</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qc</a:t>
            </a:r>
            <a:r>
              <a:rPr lang="fr-FR" sz="2400" i="1" dirty="0">
                <a:latin typeface="Arial" charset="0"/>
                <a:ea typeface="MS PGothic" charset="0"/>
                <a:cs typeface="MS PGothic" charset="0"/>
              </a:rPr>
              <a:t> in </a:t>
            </a:r>
            <a:r>
              <a:rPr lang="fr-FR" sz="2400" i="1" dirty="0" err="1">
                <a:latin typeface="Arial" charset="0"/>
                <a:ea typeface="MS PGothic" charset="0"/>
                <a:cs typeface="MS PGothic" charset="0"/>
              </a:rPr>
              <a:t>bianco</a:t>
            </a:r>
            <a:r>
              <a:rPr lang="fr-FR" sz="2400" dirty="0">
                <a:latin typeface="Arial" charset="0"/>
                <a:ea typeface="MS PGothic" charset="0"/>
                <a:cs typeface="MS PGothic" charset="0"/>
              </a:rPr>
              <a:t> pour dire « signer </a:t>
            </a:r>
            <a:r>
              <a:rPr lang="fr-FR" sz="2400" dirty="0" err="1">
                <a:latin typeface="Arial" charset="0"/>
                <a:ea typeface="MS PGothic" charset="0"/>
                <a:cs typeface="MS PGothic" charset="0"/>
              </a:rPr>
              <a:t>qc</a:t>
            </a:r>
            <a:r>
              <a:rPr lang="fr-FR" sz="2400" dirty="0">
                <a:latin typeface="Arial" charset="0"/>
                <a:ea typeface="MS PGothic" charset="0"/>
                <a:cs typeface="MS PGothic" charset="0"/>
              </a:rPr>
              <a:t> en laissant des parties à compléter  », ou  « marché noir » et </a:t>
            </a:r>
            <a:r>
              <a:rPr lang="fr-FR" sz="2400" i="1" dirty="0">
                <a:latin typeface="Arial" charset="0"/>
                <a:ea typeface="MS PGothic" charset="0"/>
                <a:cs typeface="MS PGothic" charset="0"/>
              </a:rPr>
              <a:t>mercato </a:t>
            </a:r>
            <a:r>
              <a:rPr lang="fr-FR" sz="2400" i="1" dirty="0" err="1">
                <a:latin typeface="Arial" charset="0"/>
                <a:ea typeface="MS PGothic" charset="0"/>
                <a:cs typeface="MS PGothic" charset="0"/>
              </a:rPr>
              <a:t>nero</a:t>
            </a:r>
            <a:r>
              <a:rPr lang="fr-FR" sz="2400" dirty="0">
                <a:latin typeface="Arial" charset="0"/>
                <a:ea typeface="MS PGothic" charset="0"/>
                <a:cs typeface="MS PGothic" charset="0"/>
              </a:rPr>
              <a:t> pour dire « marché clandestin ». </a:t>
            </a:r>
          </a:p>
          <a:p>
            <a:pPr algn="just"/>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2. Une couleur correspond à une autre couleur pour la même signification, comme « rire jaune » et </a:t>
            </a:r>
            <a:r>
              <a:rPr lang="fr-FR" sz="2400" i="1" dirty="0" err="1">
                <a:latin typeface="Arial" charset="0"/>
                <a:ea typeface="MS PGothic" charset="0"/>
                <a:cs typeface="MS PGothic" charset="0"/>
              </a:rPr>
              <a:t>ridere</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verde</a:t>
            </a:r>
            <a:r>
              <a:rPr lang="fr-FR" sz="2400" dirty="0">
                <a:latin typeface="Arial" charset="0"/>
                <a:ea typeface="MS PGothic" charset="0"/>
                <a:cs typeface="MS PGothic" charset="0"/>
              </a:rPr>
              <a:t> ou « jaune d’œuf » et </a:t>
            </a:r>
            <a:r>
              <a:rPr lang="fr-FR" sz="2400" i="1" dirty="0" err="1">
                <a:latin typeface="Arial" charset="0"/>
                <a:ea typeface="MS PGothic" charset="0"/>
                <a:cs typeface="MS PGothic" charset="0"/>
              </a:rPr>
              <a:t>rosso</a:t>
            </a:r>
            <a:r>
              <a:rPr lang="fr-FR" sz="2400" i="1" dirty="0">
                <a:latin typeface="Arial" charset="0"/>
                <a:ea typeface="MS PGothic" charset="0"/>
                <a:cs typeface="MS PGothic" charset="0"/>
              </a:rPr>
              <a:t> d’</a:t>
            </a:r>
            <a:r>
              <a:rPr lang="fr-FR" altLang="ja-JP" sz="2400" i="1" dirty="0" err="1">
                <a:latin typeface="Arial" charset="0"/>
                <a:ea typeface="MS PGothic" charset="0"/>
                <a:cs typeface="MS PGothic" charset="0"/>
              </a:rPr>
              <a:t>uovo</a:t>
            </a:r>
            <a:r>
              <a:rPr lang="fr-FR" altLang="ja-JP" sz="2400" dirty="0">
                <a:latin typeface="Arial" charset="0"/>
                <a:ea typeface="MS PGothic" charset="0"/>
                <a:cs typeface="MS PGothic" charset="0"/>
              </a:rPr>
              <a:t>.</a:t>
            </a:r>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372501340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Titolo 1"/>
          <p:cNvSpPr>
            <a:spLocks noGrp="1"/>
          </p:cNvSpPr>
          <p:nvPr>
            <p:ph type="title"/>
          </p:nvPr>
        </p:nvSpPr>
        <p:spPr/>
        <p:txBody>
          <a:bodyPr>
            <a:normAutofit fontScale="90000"/>
          </a:bodyPr>
          <a:lstStyle/>
          <a:p>
            <a:r>
              <a:rPr lang="fr-FR" sz="2100" dirty="0">
                <a:latin typeface="Arial" charset="0"/>
                <a:ea typeface="MS PGothic" charset="0"/>
              </a:rPr>
              <a:t/>
            </a:r>
            <a:br>
              <a:rPr lang="fr-FR" sz="2100" dirty="0">
                <a:latin typeface="Arial" charset="0"/>
                <a:ea typeface="MS PGothic" charset="0"/>
              </a:rPr>
            </a:br>
            <a:r>
              <a:rPr lang="fr-FR" sz="3100" dirty="0">
                <a:latin typeface="Arial" charset="0"/>
                <a:ea typeface="MS PGothic" charset="0"/>
              </a:rPr>
              <a:t>Ressemblances ou différences de couleurs entre l’italien et le français</a:t>
            </a:r>
            <a:r>
              <a:rPr lang="it-IT" sz="2100" dirty="0">
                <a:latin typeface="Arial" charset="0"/>
                <a:ea typeface="MS PGothic" charset="0"/>
              </a:rPr>
              <a:t/>
            </a:r>
            <a:br>
              <a:rPr lang="it-IT" sz="2100" dirty="0">
                <a:latin typeface="Arial" charset="0"/>
                <a:ea typeface="MS PGothic" charset="0"/>
              </a:rPr>
            </a:br>
            <a:endParaRPr lang="it-IT" sz="2100" dirty="0">
              <a:latin typeface="Arial" charset="0"/>
              <a:ea typeface="MS PGothic" charset="0"/>
            </a:endParaRPr>
          </a:p>
        </p:txBody>
      </p:sp>
      <p:sp>
        <p:nvSpPr>
          <p:cNvPr id="251907" name="Segnaposto contenuto 2"/>
          <p:cNvSpPr>
            <a:spLocks noGrp="1"/>
          </p:cNvSpPr>
          <p:nvPr>
            <p:ph idx="1"/>
          </p:nvPr>
        </p:nvSpPr>
        <p:spPr/>
        <p:txBody>
          <a:bodyPr>
            <a:normAutofit/>
          </a:bodyPr>
          <a:lstStyle/>
          <a:p>
            <a:pPr algn="just"/>
            <a:r>
              <a:rPr lang="fr-FR" sz="2400" dirty="0">
                <a:latin typeface="Arial" charset="0"/>
                <a:ea typeface="MS PGothic" charset="0"/>
                <a:cs typeface="MS PGothic" charset="0"/>
              </a:rPr>
              <a:t>3. Une couleur correspond à un autre référent qui n’appartient pas au domaine de la couleur pour exprimer la même signification, comme « être gris » et </a:t>
            </a:r>
            <a:r>
              <a:rPr lang="fr-FR" sz="2400" i="1" dirty="0" err="1">
                <a:latin typeface="Arial" charset="0"/>
                <a:ea typeface="MS PGothic" charset="0"/>
                <a:cs typeface="MS PGothic" charset="0"/>
              </a:rPr>
              <a:t>essere</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ubriaco</a:t>
            </a:r>
            <a:r>
              <a:rPr lang="fr-FR" sz="2400" dirty="0">
                <a:latin typeface="Arial" charset="0"/>
                <a:ea typeface="MS PGothic" charset="0"/>
                <a:cs typeface="MS PGothic" charset="0"/>
              </a:rPr>
              <a:t> ou </a:t>
            </a:r>
            <a:r>
              <a:rPr lang="fr-FR" sz="2400" i="1" dirty="0" err="1">
                <a:latin typeface="Arial" charset="0"/>
                <a:ea typeface="MS PGothic" charset="0"/>
                <a:cs typeface="MS PGothic" charset="0"/>
              </a:rPr>
              <a:t>omicidio</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bianco</a:t>
            </a:r>
            <a:r>
              <a:rPr lang="fr-FR" sz="2400" dirty="0">
                <a:latin typeface="Arial" charset="0"/>
                <a:ea typeface="MS PGothic" charset="0"/>
                <a:cs typeface="MS PGothic" charset="0"/>
              </a:rPr>
              <a:t> et « accident de travail ».</a:t>
            </a:r>
          </a:p>
          <a:p>
            <a:pPr algn="just"/>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4. Une même couleur avec un référent différent comme « main verte » et « </a:t>
            </a:r>
            <a:r>
              <a:rPr lang="fr-FR" sz="2400" dirty="0" err="1">
                <a:latin typeface="Arial" charset="0"/>
                <a:ea typeface="MS PGothic" charset="0"/>
                <a:cs typeface="MS PGothic" charset="0"/>
              </a:rPr>
              <a:t>pollice</a:t>
            </a:r>
            <a:r>
              <a:rPr lang="fr-FR" sz="2400" dirty="0">
                <a:latin typeface="Arial" charset="0"/>
                <a:ea typeface="MS PGothic" charset="0"/>
                <a:cs typeface="MS PGothic" charset="0"/>
              </a:rPr>
              <a:t> </a:t>
            </a:r>
            <a:r>
              <a:rPr lang="fr-FR" sz="2400" dirty="0" err="1">
                <a:latin typeface="Arial" charset="0"/>
                <a:ea typeface="MS PGothic" charset="0"/>
                <a:cs typeface="MS PGothic" charset="0"/>
              </a:rPr>
              <a:t>verde</a:t>
            </a:r>
            <a:r>
              <a:rPr lang="fr-FR" sz="2400" dirty="0">
                <a:latin typeface="Arial" charset="0"/>
                <a:ea typeface="MS PGothic" charset="0"/>
                <a:cs typeface="MS PGothic" charset="0"/>
              </a:rPr>
              <a:t> »</a:t>
            </a:r>
            <a:endParaRPr lang="it-IT" sz="2400" dirty="0">
              <a:latin typeface="Arial" charset="0"/>
              <a:ea typeface="MS PGothic" charset="0"/>
              <a:cs typeface="MS PGothic" charset="0"/>
            </a:endParaRPr>
          </a:p>
          <a:p>
            <a:endParaRPr lang="it-IT" sz="1800" dirty="0">
              <a:latin typeface="Arial" charset="0"/>
              <a:ea typeface="MS PGothic" charset="0"/>
              <a:cs typeface="MS PGothic" charset="0"/>
            </a:endParaRPr>
          </a:p>
        </p:txBody>
      </p:sp>
    </p:spTree>
    <p:extLst>
      <p:ext uri="{BB962C8B-B14F-4D97-AF65-F5344CB8AC3E}">
        <p14:creationId xmlns:p14="http://schemas.microsoft.com/office/powerpoint/2010/main" val="231647713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Titolo 1"/>
          <p:cNvSpPr>
            <a:spLocks noGrp="1"/>
          </p:cNvSpPr>
          <p:nvPr>
            <p:ph type="title"/>
          </p:nvPr>
        </p:nvSpPr>
        <p:spPr/>
        <p:txBody>
          <a:bodyPr>
            <a:normAutofit fontScale="90000"/>
          </a:bodyPr>
          <a:lstStyle/>
          <a:p>
            <a:r>
              <a:rPr lang="fr-FR" sz="2100" dirty="0">
                <a:latin typeface="Arial" charset="0"/>
                <a:ea typeface="MS PGothic" charset="0"/>
              </a:rPr>
              <a:t/>
            </a:r>
            <a:br>
              <a:rPr lang="fr-FR" sz="2100" dirty="0">
                <a:latin typeface="Arial" charset="0"/>
                <a:ea typeface="MS PGothic" charset="0"/>
              </a:rPr>
            </a:br>
            <a:r>
              <a:rPr lang="fr-FR" sz="3100" dirty="0">
                <a:latin typeface="Arial" charset="0"/>
                <a:ea typeface="MS PGothic" charset="0"/>
              </a:rPr>
              <a:t>Ressemblances ou différences de couleurs entre l’italien et le français</a:t>
            </a:r>
            <a:r>
              <a:rPr lang="it-IT" sz="2100" dirty="0">
                <a:latin typeface="Arial" charset="0"/>
                <a:ea typeface="MS PGothic" charset="0"/>
              </a:rPr>
              <a:t/>
            </a:r>
            <a:br>
              <a:rPr lang="it-IT" sz="2100" dirty="0">
                <a:latin typeface="Arial" charset="0"/>
                <a:ea typeface="MS PGothic" charset="0"/>
              </a:rPr>
            </a:br>
            <a:endParaRPr lang="it-IT" sz="2100" dirty="0">
              <a:latin typeface="Arial" charset="0"/>
              <a:ea typeface="MS PGothic" charset="0"/>
            </a:endParaRPr>
          </a:p>
        </p:txBody>
      </p:sp>
      <p:sp>
        <p:nvSpPr>
          <p:cNvPr id="251907" name="Segnaposto contenuto 2"/>
          <p:cNvSpPr>
            <a:spLocks noGrp="1"/>
          </p:cNvSpPr>
          <p:nvPr>
            <p:ph idx="1"/>
          </p:nvPr>
        </p:nvSpPr>
        <p:spPr/>
        <p:txBody>
          <a:bodyPr>
            <a:normAutofit/>
          </a:bodyPr>
          <a:lstStyle/>
          <a:p>
            <a:pPr algn="just"/>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5. Une même couleur correspond à une signification différente comme « téléphone rose » pour dire « un service de téléphone érotique » tandis que </a:t>
            </a:r>
            <a:r>
              <a:rPr lang="fr-FR" sz="2400" i="1" dirty="0" err="1">
                <a:latin typeface="Arial" charset="0"/>
                <a:ea typeface="MS PGothic" charset="0"/>
                <a:cs typeface="MS PGothic" charset="0"/>
              </a:rPr>
              <a:t>telefono</a:t>
            </a:r>
            <a:r>
              <a:rPr lang="fr-FR" sz="2400" i="1" dirty="0">
                <a:latin typeface="Arial" charset="0"/>
                <a:ea typeface="MS PGothic" charset="0"/>
                <a:cs typeface="MS PGothic" charset="0"/>
              </a:rPr>
              <a:t> rosa</a:t>
            </a:r>
            <a:r>
              <a:rPr lang="fr-FR" sz="2400" dirty="0">
                <a:latin typeface="Arial" charset="0"/>
                <a:ea typeface="MS PGothic" charset="0"/>
                <a:cs typeface="MS PGothic" charset="0"/>
              </a:rPr>
              <a:t> pour dire « un service téléphonique pour les femmes en difficulté ».</a:t>
            </a:r>
          </a:p>
          <a:p>
            <a:pPr algn="just"/>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6. L’équivalent n’existe pas. Une explicitation devient alors nécessaire comme </a:t>
            </a:r>
            <a:r>
              <a:rPr lang="fr-FR" sz="2400" i="1" dirty="0" err="1">
                <a:latin typeface="Arial" charset="0"/>
                <a:ea typeface="MS PGothic" charset="0"/>
                <a:cs typeface="MS PGothic" charset="0"/>
              </a:rPr>
              <a:t>pesce</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azzurro</a:t>
            </a:r>
            <a:r>
              <a:rPr lang="fr-FR" sz="2400" i="1" dirty="0">
                <a:latin typeface="Arial" charset="0"/>
                <a:ea typeface="MS PGothic" charset="0"/>
                <a:cs typeface="MS PGothic" charset="0"/>
              </a:rPr>
              <a:t> </a:t>
            </a:r>
            <a:r>
              <a:rPr lang="fr-FR" sz="2400" dirty="0">
                <a:latin typeface="Arial" charset="0"/>
                <a:ea typeface="MS PGothic" charset="0"/>
                <a:cs typeface="MS PGothic" charset="0"/>
              </a:rPr>
              <a:t>: anchois, sardines, maquereaux etc. ou « pied noir » : </a:t>
            </a:r>
            <a:r>
              <a:rPr lang="fr-FR" sz="2400" i="1" dirty="0" err="1">
                <a:latin typeface="Arial" charset="0"/>
                <a:ea typeface="MS PGothic" charset="0"/>
                <a:cs typeface="MS PGothic" charset="0"/>
              </a:rPr>
              <a:t>francese</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nativo</a:t>
            </a:r>
            <a:r>
              <a:rPr lang="fr-FR" sz="2400" i="1" dirty="0">
                <a:latin typeface="Arial" charset="0"/>
                <a:ea typeface="MS PGothic" charset="0"/>
                <a:cs typeface="MS PGothic" charset="0"/>
              </a:rPr>
              <a:t> di </a:t>
            </a:r>
            <a:r>
              <a:rPr lang="fr-FR" sz="2400" i="1" dirty="0" err="1">
                <a:latin typeface="Arial" charset="0"/>
                <a:ea typeface="MS PGothic" charset="0"/>
                <a:cs typeface="MS PGothic" charset="0"/>
              </a:rPr>
              <a:t>Algeria</a:t>
            </a:r>
            <a:r>
              <a:rPr lang="fr-FR" sz="2400" dirty="0">
                <a:latin typeface="Arial" charset="0"/>
                <a:ea typeface="MS PGothic" charset="0"/>
                <a:cs typeface="MS PGothic" charset="0"/>
              </a:rPr>
              <a:t>. </a:t>
            </a:r>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endParaRPr lang="it-IT" sz="1800" dirty="0">
              <a:latin typeface="Arial" charset="0"/>
              <a:ea typeface="MS PGothic" charset="0"/>
              <a:cs typeface="MS PGothic" charset="0"/>
            </a:endParaRPr>
          </a:p>
        </p:txBody>
      </p:sp>
    </p:spTree>
    <p:extLst>
      <p:ext uri="{BB962C8B-B14F-4D97-AF65-F5344CB8AC3E}">
        <p14:creationId xmlns:p14="http://schemas.microsoft.com/office/powerpoint/2010/main" val="214186658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Titolo 1"/>
          <p:cNvSpPr>
            <a:spLocks noGrp="1"/>
          </p:cNvSpPr>
          <p:nvPr>
            <p:ph type="title"/>
          </p:nvPr>
        </p:nvSpPr>
        <p:spPr/>
        <p:txBody>
          <a:bodyPr>
            <a:normAutofit fontScale="90000"/>
          </a:bodyPr>
          <a:lstStyle/>
          <a:p>
            <a:r>
              <a:rPr lang="fr-FR" sz="2800">
                <a:latin typeface="Arial" charset="0"/>
                <a:ea typeface="MS PGothic" charset="0"/>
              </a:rPr>
              <a:t/>
            </a:r>
            <a:br>
              <a:rPr lang="fr-FR" sz="2800">
                <a:latin typeface="Arial" charset="0"/>
                <a:ea typeface="MS PGothic" charset="0"/>
              </a:rPr>
            </a:br>
            <a:r>
              <a:rPr lang="fr-FR" sz="2800">
                <a:latin typeface="Arial" charset="0"/>
                <a:ea typeface="MS PGothic" charset="0"/>
              </a:rPr>
              <a:t>Associez l’expression imagée en italien à son équivalent français.</a:t>
            </a:r>
            <a:r>
              <a:rPr lang="it-IT" sz="2800">
                <a:latin typeface="Arial" charset="0"/>
                <a:ea typeface="MS PGothic" charset="0"/>
              </a:rPr>
              <a:t/>
            </a:r>
            <a:br>
              <a:rPr lang="it-IT" sz="2800">
                <a:latin typeface="Arial" charset="0"/>
                <a:ea typeface="MS PGothic" charset="0"/>
              </a:rPr>
            </a:br>
            <a:endParaRPr lang="it-IT" sz="2800">
              <a:latin typeface="Arial" charset="0"/>
              <a:ea typeface="MS PGothic" charset="0"/>
            </a:endParaRPr>
          </a:p>
        </p:txBody>
      </p:sp>
      <p:sp>
        <p:nvSpPr>
          <p:cNvPr id="252931" name="Segnaposto contenuto 2"/>
          <p:cNvSpPr>
            <a:spLocks noGrp="1"/>
          </p:cNvSpPr>
          <p:nvPr>
            <p:ph sz="half" idx="1"/>
          </p:nvPr>
        </p:nvSpPr>
        <p:spPr/>
        <p:txBody>
          <a:bodyPr/>
          <a:lstStyle/>
          <a:p>
            <a:r>
              <a:rPr lang="it-IT" sz="2400" dirty="0">
                <a:latin typeface="Arial" charset="0"/>
                <a:ea typeface="MS PGothic" charset="0"/>
                <a:cs typeface="MS PGothic" charset="0"/>
              </a:rPr>
              <a:t>1. Fare vedere nero per bianco d</a:t>
            </a:r>
          </a:p>
          <a:p>
            <a:r>
              <a:rPr lang="it-IT" sz="2400" dirty="0">
                <a:latin typeface="Arial" charset="0"/>
                <a:ea typeface="MS PGothic" charset="0"/>
                <a:cs typeface="MS PGothic" charset="0"/>
              </a:rPr>
              <a:t>2. </a:t>
            </a:r>
            <a:r>
              <a:rPr lang="fr-FR" sz="2400" dirty="0" err="1">
                <a:latin typeface="Arial" charset="0"/>
                <a:ea typeface="MS PGothic" charset="0"/>
                <a:cs typeface="MS PGothic" charset="0"/>
              </a:rPr>
              <a:t>Essere</a:t>
            </a:r>
            <a:r>
              <a:rPr lang="fr-FR" sz="2400" dirty="0">
                <a:latin typeface="Arial" charset="0"/>
                <a:ea typeface="MS PGothic" charset="0"/>
                <a:cs typeface="MS PGothic" charset="0"/>
              </a:rPr>
              <a:t> al verde a</a:t>
            </a:r>
            <a:endParaRPr lang="it-IT" sz="2400" dirty="0">
              <a:latin typeface="Arial" charset="0"/>
              <a:ea typeface="MS PGothic" charset="0"/>
              <a:cs typeface="MS PGothic" charset="0"/>
            </a:endParaRPr>
          </a:p>
          <a:p>
            <a:r>
              <a:rPr lang="it-IT" sz="2400" dirty="0">
                <a:latin typeface="Arial" charset="0"/>
                <a:ea typeface="MS PGothic" charset="0"/>
                <a:cs typeface="MS PGothic" charset="0"/>
              </a:rPr>
              <a:t>3. Essere rosso dalla vergogna e</a:t>
            </a:r>
          </a:p>
          <a:p>
            <a:r>
              <a:rPr lang="it-IT" sz="2400" dirty="0">
                <a:latin typeface="Arial" charset="0"/>
                <a:ea typeface="MS PGothic" charset="0"/>
                <a:cs typeface="MS PGothic" charset="0"/>
              </a:rPr>
              <a:t>4. Fare vedere i sorci verdi a qualcuno b</a:t>
            </a:r>
          </a:p>
          <a:p>
            <a:r>
              <a:rPr lang="it-IT" sz="2400" dirty="0">
                <a:latin typeface="Arial" charset="0"/>
                <a:ea typeface="MS PGothic" charset="0"/>
                <a:cs typeface="MS PGothic" charset="0"/>
              </a:rPr>
              <a:t>5. Essere una mosca bianca c</a:t>
            </a:r>
          </a:p>
          <a:p>
            <a:endParaRPr lang="it-IT" sz="2400" dirty="0">
              <a:latin typeface="Arial" charset="0"/>
              <a:ea typeface="MS PGothic" charset="0"/>
              <a:cs typeface="MS PGothic" charset="0"/>
            </a:endParaRPr>
          </a:p>
        </p:txBody>
      </p:sp>
      <p:sp>
        <p:nvSpPr>
          <p:cNvPr id="252932" name="Segnaposto contenuto 3"/>
          <p:cNvSpPr>
            <a:spLocks noGrp="1"/>
          </p:cNvSpPr>
          <p:nvPr>
            <p:ph sz="half" idx="2"/>
          </p:nvPr>
        </p:nvSpPr>
        <p:spPr/>
        <p:txBody>
          <a:bodyPr/>
          <a:lstStyle/>
          <a:p>
            <a:r>
              <a:rPr lang="it-IT" sz="2400" dirty="0">
                <a:latin typeface="Arial" charset="0"/>
                <a:ea typeface="MS PGothic" charset="0"/>
                <a:cs typeface="MS PGothic" charset="0"/>
              </a:rPr>
              <a:t>a. </a:t>
            </a:r>
            <a:r>
              <a:rPr lang="it-IT" sz="2400" dirty="0" err="1">
                <a:latin typeface="Arial" charset="0"/>
                <a:ea typeface="MS PGothic" charset="0"/>
                <a:cs typeface="MS PGothic" charset="0"/>
              </a:rPr>
              <a:t>Être</a:t>
            </a:r>
            <a:r>
              <a:rPr lang="fr-FR" sz="2400" dirty="0">
                <a:latin typeface="Arial" charset="0"/>
                <a:ea typeface="MS PGothic" charset="0"/>
                <a:cs typeface="MS PGothic" charset="0"/>
              </a:rPr>
              <a:t> fauché comme des blés</a:t>
            </a:r>
          </a:p>
          <a:p>
            <a:r>
              <a:rPr lang="fr-FR" sz="2400" dirty="0">
                <a:latin typeface="Arial" charset="0"/>
                <a:ea typeface="MS PGothic" charset="0"/>
                <a:cs typeface="MS PGothic" charset="0"/>
              </a:rPr>
              <a:t>b. En faire voir de toutes les couleurs à </a:t>
            </a:r>
            <a:r>
              <a:rPr lang="fr-FR" sz="2400" dirty="0" err="1">
                <a:latin typeface="Arial" charset="0"/>
                <a:ea typeface="MS PGothic" charset="0"/>
                <a:cs typeface="MS PGothic" charset="0"/>
              </a:rPr>
              <a:t>qn</a:t>
            </a:r>
            <a:endParaRPr lang="fr-FR" sz="2400" dirty="0">
              <a:latin typeface="Arial" charset="0"/>
              <a:ea typeface="MS PGothic" charset="0"/>
              <a:cs typeface="MS PGothic" charset="0"/>
            </a:endParaRPr>
          </a:p>
          <a:p>
            <a:r>
              <a:rPr lang="it-IT" sz="2400" dirty="0">
                <a:latin typeface="Arial" charset="0"/>
                <a:ea typeface="MS PGothic" charset="0"/>
                <a:cs typeface="MS PGothic" charset="0"/>
              </a:rPr>
              <a:t>c. </a:t>
            </a:r>
            <a:r>
              <a:rPr lang="it-IT" sz="2400" dirty="0" err="1">
                <a:latin typeface="Arial" charset="0"/>
                <a:ea typeface="MS PGothic" charset="0"/>
                <a:cs typeface="MS PGothic" charset="0"/>
              </a:rPr>
              <a:t>Être</a:t>
            </a:r>
            <a:r>
              <a:rPr lang="it-IT" sz="2400" dirty="0">
                <a:latin typeface="Arial" charset="0"/>
                <a:ea typeface="MS PGothic" charset="0"/>
                <a:cs typeface="MS PGothic" charset="0"/>
              </a:rPr>
              <a:t> rare </a:t>
            </a:r>
            <a:r>
              <a:rPr lang="it-IT" sz="2400" dirty="0" err="1">
                <a:latin typeface="Arial" charset="0"/>
                <a:ea typeface="MS PGothic" charset="0"/>
                <a:cs typeface="MS PGothic" charset="0"/>
              </a:rPr>
              <a:t>comme</a:t>
            </a:r>
            <a:r>
              <a:rPr lang="it-IT" sz="2400" dirty="0">
                <a:latin typeface="Arial" charset="0"/>
                <a:ea typeface="MS PGothic" charset="0"/>
                <a:cs typeface="MS PGothic" charset="0"/>
              </a:rPr>
              <a:t> un merle </a:t>
            </a:r>
            <a:r>
              <a:rPr lang="it-IT" sz="2400" dirty="0" err="1">
                <a:latin typeface="Arial" charset="0"/>
                <a:ea typeface="MS PGothic" charset="0"/>
                <a:cs typeface="MS PGothic" charset="0"/>
              </a:rPr>
              <a:t>blanc</a:t>
            </a:r>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d. Faire prendre des vessies pour des lanternes</a:t>
            </a:r>
          </a:p>
          <a:p>
            <a:r>
              <a:rPr lang="fr-FR" sz="2400" dirty="0">
                <a:latin typeface="Arial" charset="0"/>
                <a:ea typeface="MS PGothic" charset="0"/>
                <a:cs typeface="MS PGothic" charset="0"/>
              </a:rPr>
              <a:t>e. Être rouge de honte</a:t>
            </a:r>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251519247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Titolo 1"/>
          <p:cNvSpPr>
            <a:spLocks noGrp="1"/>
          </p:cNvSpPr>
          <p:nvPr>
            <p:ph type="title"/>
          </p:nvPr>
        </p:nvSpPr>
        <p:spPr/>
        <p:txBody>
          <a:bodyPr/>
          <a:lstStyle/>
          <a:p>
            <a:r>
              <a:rPr lang="fr-FR" sz="2800">
                <a:latin typeface="Arial" charset="0"/>
                <a:ea typeface="MS PGothic" charset="0"/>
              </a:rPr>
              <a:t>Choisissez les équivalents français :</a:t>
            </a:r>
            <a:endParaRPr lang="it-IT" sz="2800">
              <a:latin typeface="Arial" charset="0"/>
              <a:ea typeface="MS PGothic" charset="0"/>
            </a:endParaRPr>
          </a:p>
        </p:txBody>
      </p:sp>
      <p:sp>
        <p:nvSpPr>
          <p:cNvPr id="253955" name="Segnaposto contenuto 2"/>
          <p:cNvSpPr>
            <a:spLocks noGrp="1"/>
          </p:cNvSpPr>
          <p:nvPr>
            <p:ph sz="half" idx="1"/>
          </p:nvPr>
        </p:nvSpPr>
        <p:spPr/>
        <p:txBody>
          <a:bodyPr>
            <a:normAutofit lnSpcReduction="10000"/>
          </a:bodyPr>
          <a:lstStyle/>
          <a:p>
            <a:r>
              <a:rPr lang="fr-FR" sz="2400" dirty="0">
                <a:latin typeface="Arial" charset="0"/>
                <a:ea typeface="MS PGothic" charset="0"/>
                <a:cs typeface="MS PGothic" charset="0"/>
              </a:rPr>
              <a:t>1. </a:t>
            </a:r>
            <a:r>
              <a:rPr lang="fr-FR" sz="2400" b="1" dirty="0">
                <a:latin typeface="Arial" charset="0"/>
                <a:ea typeface="MS PGothic" charset="0"/>
                <a:cs typeface="MS PGothic" charset="0"/>
              </a:rPr>
              <a:t>Principe </a:t>
            </a:r>
            <a:r>
              <a:rPr lang="fr-FR" sz="2400" b="1" dirty="0" err="1">
                <a:latin typeface="Arial" charset="0"/>
                <a:ea typeface="MS PGothic" charset="0"/>
                <a:cs typeface="MS PGothic" charset="0"/>
              </a:rPr>
              <a:t>azzurro</a:t>
            </a:r>
            <a:r>
              <a:rPr lang="fr-FR" sz="2400" dirty="0">
                <a:latin typeface="Arial" charset="0"/>
                <a:ea typeface="MS PGothic" charset="0"/>
                <a:cs typeface="MS PGothic" charset="0"/>
              </a:rPr>
              <a:t> : </a:t>
            </a:r>
            <a:endParaRPr lang="it-IT" sz="2400" dirty="0">
              <a:latin typeface="Arial" charset="0"/>
              <a:ea typeface="MS PGothic" charset="0"/>
              <a:cs typeface="MS PGothic" charset="0"/>
            </a:endParaRPr>
          </a:p>
          <a:p>
            <a:r>
              <a:rPr lang="fr-FR" sz="2400" dirty="0">
                <a:latin typeface="Arial" charset="0"/>
                <a:ea typeface="MS PGothic" charset="0"/>
                <a:cs typeface="MS PGothic" charset="0"/>
              </a:rPr>
              <a:t>a. Prince bleu</a:t>
            </a:r>
            <a:endParaRPr lang="it-IT" sz="2400" dirty="0">
              <a:latin typeface="Arial" charset="0"/>
              <a:ea typeface="MS PGothic" charset="0"/>
              <a:cs typeface="MS PGothic" charset="0"/>
            </a:endParaRPr>
          </a:p>
          <a:p>
            <a:r>
              <a:rPr lang="fr-FR" sz="2400" dirty="0">
                <a:latin typeface="Arial" charset="0"/>
                <a:ea typeface="MS PGothic" charset="0"/>
                <a:cs typeface="MS PGothic" charset="0"/>
              </a:rPr>
              <a:t>b. </a:t>
            </a:r>
            <a:r>
              <a:rPr lang="fr-FR" sz="2400" b="1" dirty="0">
                <a:latin typeface="Arial" charset="0"/>
                <a:ea typeface="MS PGothic" charset="0"/>
                <a:cs typeface="MS PGothic" charset="0"/>
              </a:rPr>
              <a:t>Prince charmant</a:t>
            </a:r>
            <a:endParaRPr lang="it-IT" sz="2400" b="1" dirty="0">
              <a:latin typeface="Arial" charset="0"/>
              <a:ea typeface="MS PGothic" charset="0"/>
              <a:cs typeface="MS PGothic" charset="0"/>
            </a:endParaRPr>
          </a:p>
          <a:p>
            <a:r>
              <a:rPr lang="fr-FR" sz="2400" dirty="0">
                <a:latin typeface="Arial" charset="0"/>
                <a:ea typeface="MS PGothic" charset="0"/>
                <a:cs typeface="MS PGothic" charset="0"/>
              </a:rPr>
              <a:t>c. Prince azur</a:t>
            </a:r>
            <a:endParaRPr lang="it-IT" sz="2400" dirty="0">
              <a:latin typeface="Arial" charset="0"/>
              <a:ea typeface="MS PGothic" charset="0"/>
              <a:cs typeface="MS PGothic" charset="0"/>
            </a:endParaRPr>
          </a:p>
          <a:p>
            <a:r>
              <a:rPr lang="fr-FR" sz="2400" dirty="0">
                <a:latin typeface="Arial" charset="0"/>
                <a:ea typeface="MS PGothic" charset="0"/>
                <a:cs typeface="MS PGothic" charset="0"/>
              </a:rPr>
              <a:t> </a:t>
            </a:r>
            <a:endParaRPr lang="it-IT" sz="2400" dirty="0">
              <a:latin typeface="Arial" charset="0"/>
              <a:ea typeface="MS PGothic" charset="0"/>
              <a:cs typeface="MS PGothic" charset="0"/>
            </a:endParaRPr>
          </a:p>
          <a:p>
            <a:r>
              <a:rPr lang="it-IT" sz="2400" dirty="0">
                <a:latin typeface="Arial" charset="0"/>
                <a:ea typeface="MS PGothic" charset="0"/>
                <a:cs typeface="MS PGothic" charset="0"/>
              </a:rPr>
              <a:t>2. </a:t>
            </a:r>
            <a:r>
              <a:rPr lang="it-IT" sz="2400" b="1" dirty="0">
                <a:latin typeface="Arial" charset="0"/>
                <a:ea typeface="MS PGothic" charset="0"/>
                <a:cs typeface="MS PGothic" charset="0"/>
              </a:rPr>
              <a:t>Mangiare in bianco</a:t>
            </a:r>
          </a:p>
          <a:p>
            <a:r>
              <a:rPr lang="fr-FR" sz="2400" dirty="0">
                <a:latin typeface="Arial" charset="0"/>
                <a:ea typeface="MS PGothic" charset="0"/>
                <a:cs typeface="MS PGothic" charset="0"/>
              </a:rPr>
              <a:t>a. </a:t>
            </a:r>
            <a:r>
              <a:rPr lang="fr-FR" sz="2400" b="1" dirty="0">
                <a:latin typeface="Arial" charset="0"/>
                <a:ea typeface="MS PGothic" charset="0"/>
                <a:cs typeface="MS PGothic" charset="0"/>
              </a:rPr>
              <a:t>Manger sans sauce</a:t>
            </a:r>
            <a:endParaRPr lang="it-IT" sz="2400" b="1" dirty="0">
              <a:latin typeface="Arial" charset="0"/>
              <a:ea typeface="MS PGothic" charset="0"/>
              <a:cs typeface="MS PGothic" charset="0"/>
            </a:endParaRPr>
          </a:p>
          <a:p>
            <a:r>
              <a:rPr lang="fr-FR" sz="2400" dirty="0">
                <a:latin typeface="Arial" charset="0"/>
                <a:ea typeface="MS PGothic" charset="0"/>
                <a:cs typeface="MS PGothic" charset="0"/>
              </a:rPr>
              <a:t>b. Manger une bouillie</a:t>
            </a:r>
            <a:endParaRPr lang="it-IT" sz="2400" dirty="0">
              <a:latin typeface="Arial" charset="0"/>
              <a:ea typeface="MS PGothic" charset="0"/>
              <a:cs typeface="MS PGothic" charset="0"/>
            </a:endParaRPr>
          </a:p>
          <a:p>
            <a:r>
              <a:rPr lang="fr-FR" sz="2400" dirty="0">
                <a:latin typeface="Arial" charset="0"/>
                <a:ea typeface="MS PGothic" charset="0"/>
                <a:cs typeface="MS PGothic" charset="0"/>
              </a:rPr>
              <a:t>c. Manger au beurre</a:t>
            </a:r>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p:txBody>
      </p:sp>
      <p:sp>
        <p:nvSpPr>
          <p:cNvPr id="253956" name="Segnaposto contenuto 3"/>
          <p:cNvSpPr>
            <a:spLocks noGrp="1"/>
          </p:cNvSpPr>
          <p:nvPr>
            <p:ph sz="half" idx="2"/>
          </p:nvPr>
        </p:nvSpPr>
        <p:spPr/>
        <p:txBody>
          <a:bodyPr>
            <a:normAutofit lnSpcReduction="10000"/>
          </a:bodyPr>
          <a:lstStyle/>
          <a:p>
            <a:r>
              <a:rPr lang="fr-FR" sz="2400" dirty="0">
                <a:latin typeface="Arial" charset="0"/>
                <a:ea typeface="MS PGothic" charset="0"/>
                <a:cs typeface="MS PGothic" charset="0"/>
              </a:rPr>
              <a:t>3. </a:t>
            </a:r>
            <a:r>
              <a:rPr lang="fr-FR" sz="2400" b="1" dirty="0" err="1">
                <a:latin typeface="Arial" charset="0"/>
                <a:ea typeface="MS PGothic" charset="0"/>
                <a:cs typeface="MS PGothic" charset="0"/>
              </a:rPr>
              <a:t>Pecora</a:t>
            </a:r>
            <a:r>
              <a:rPr lang="fr-FR" sz="2400" b="1" dirty="0">
                <a:latin typeface="Arial" charset="0"/>
                <a:ea typeface="MS PGothic" charset="0"/>
                <a:cs typeface="MS PGothic" charset="0"/>
              </a:rPr>
              <a:t> </a:t>
            </a:r>
            <a:r>
              <a:rPr lang="fr-FR" sz="2400" b="1" dirty="0" err="1">
                <a:latin typeface="Arial" charset="0"/>
                <a:ea typeface="MS PGothic" charset="0"/>
                <a:cs typeface="MS PGothic" charset="0"/>
              </a:rPr>
              <a:t>nera</a:t>
            </a:r>
            <a:endParaRPr lang="it-IT" sz="2400" b="1" dirty="0">
              <a:latin typeface="Arial" charset="0"/>
              <a:ea typeface="MS PGothic" charset="0"/>
              <a:cs typeface="MS PGothic" charset="0"/>
            </a:endParaRPr>
          </a:p>
          <a:p>
            <a:r>
              <a:rPr lang="fr-FR" sz="2400" dirty="0">
                <a:latin typeface="Arial" charset="0"/>
                <a:ea typeface="MS PGothic" charset="0"/>
                <a:cs typeface="MS PGothic" charset="0"/>
              </a:rPr>
              <a:t>a. Mouton noir</a:t>
            </a:r>
            <a:endParaRPr lang="it-IT" sz="2400" dirty="0">
              <a:latin typeface="Arial" charset="0"/>
              <a:ea typeface="MS PGothic" charset="0"/>
              <a:cs typeface="MS PGothic" charset="0"/>
            </a:endParaRPr>
          </a:p>
          <a:p>
            <a:r>
              <a:rPr lang="fr-FR" sz="2400" dirty="0">
                <a:latin typeface="Arial" charset="0"/>
                <a:ea typeface="MS PGothic" charset="0"/>
                <a:cs typeface="MS PGothic" charset="0"/>
              </a:rPr>
              <a:t>b. </a:t>
            </a:r>
            <a:r>
              <a:rPr lang="fr-FR" sz="2400" b="1" dirty="0">
                <a:latin typeface="Arial" charset="0"/>
                <a:ea typeface="MS PGothic" charset="0"/>
                <a:cs typeface="MS PGothic" charset="0"/>
              </a:rPr>
              <a:t>Brebis galeuse</a:t>
            </a:r>
            <a:endParaRPr lang="it-IT" sz="2400" b="1" dirty="0">
              <a:latin typeface="Arial" charset="0"/>
              <a:ea typeface="MS PGothic" charset="0"/>
              <a:cs typeface="MS PGothic" charset="0"/>
            </a:endParaRPr>
          </a:p>
          <a:p>
            <a:r>
              <a:rPr lang="fr-FR" sz="2400" dirty="0">
                <a:latin typeface="Arial" charset="0"/>
                <a:ea typeface="MS PGothic" charset="0"/>
                <a:cs typeface="MS PGothic" charset="0"/>
              </a:rPr>
              <a:t>c. Brebis égarée</a:t>
            </a:r>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r>
              <a:rPr lang="fr-FR" sz="2400" dirty="0">
                <a:latin typeface="Arial" charset="0"/>
                <a:ea typeface="MS PGothic" charset="0"/>
                <a:cs typeface="MS PGothic" charset="0"/>
              </a:rPr>
              <a:t>4. </a:t>
            </a:r>
            <a:r>
              <a:rPr lang="fr-FR" sz="2400" b="1" dirty="0" err="1">
                <a:latin typeface="Arial" charset="0"/>
                <a:ea typeface="MS PGothic" charset="0"/>
                <a:cs typeface="MS PGothic" charset="0"/>
              </a:rPr>
              <a:t>Telefono</a:t>
            </a:r>
            <a:r>
              <a:rPr lang="fr-FR" sz="2400" b="1" dirty="0">
                <a:latin typeface="Arial" charset="0"/>
                <a:ea typeface="MS PGothic" charset="0"/>
                <a:cs typeface="MS PGothic" charset="0"/>
              </a:rPr>
              <a:t> </a:t>
            </a:r>
            <a:r>
              <a:rPr lang="fr-FR" sz="2400" b="1" dirty="0" err="1">
                <a:latin typeface="Arial" charset="0"/>
                <a:ea typeface="MS PGothic" charset="0"/>
                <a:cs typeface="MS PGothic" charset="0"/>
              </a:rPr>
              <a:t>azzurro</a:t>
            </a:r>
            <a:endParaRPr lang="it-IT" sz="2400" b="1" dirty="0">
              <a:latin typeface="Arial" charset="0"/>
              <a:ea typeface="MS PGothic" charset="0"/>
              <a:cs typeface="MS PGothic" charset="0"/>
            </a:endParaRPr>
          </a:p>
          <a:p>
            <a:r>
              <a:rPr lang="fr-FR" sz="2400" dirty="0">
                <a:latin typeface="Arial" charset="0"/>
                <a:ea typeface="MS PGothic" charset="0"/>
                <a:cs typeface="MS PGothic" charset="0"/>
              </a:rPr>
              <a:t>a. Téléphone azur</a:t>
            </a:r>
            <a:endParaRPr lang="it-IT" sz="2400" dirty="0">
              <a:latin typeface="Arial" charset="0"/>
              <a:ea typeface="MS PGothic" charset="0"/>
              <a:cs typeface="MS PGothic" charset="0"/>
            </a:endParaRPr>
          </a:p>
          <a:p>
            <a:r>
              <a:rPr lang="fr-FR" sz="2400" dirty="0">
                <a:latin typeface="Arial" charset="0"/>
                <a:ea typeface="MS PGothic" charset="0"/>
                <a:cs typeface="MS PGothic" charset="0"/>
              </a:rPr>
              <a:t>b. Téléphone rose </a:t>
            </a:r>
            <a:endParaRPr lang="it-IT" sz="2400" dirty="0">
              <a:latin typeface="Arial" charset="0"/>
              <a:ea typeface="MS PGothic" charset="0"/>
              <a:cs typeface="MS PGothic" charset="0"/>
            </a:endParaRPr>
          </a:p>
          <a:p>
            <a:r>
              <a:rPr lang="fr-FR" sz="2400" dirty="0">
                <a:latin typeface="Arial" charset="0"/>
                <a:ea typeface="MS PGothic" charset="0"/>
                <a:cs typeface="MS PGothic" charset="0"/>
              </a:rPr>
              <a:t>c. </a:t>
            </a:r>
            <a:r>
              <a:rPr lang="fr-FR" sz="2400" b="1" dirty="0">
                <a:latin typeface="Arial" charset="0"/>
                <a:ea typeface="MS PGothic" charset="0"/>
                <a:cs typeface="MS PGothic" charset="0"/>
              </a:rPr>
              <a:t>Allo enfance en danger</a:t>
            </a:r>
          </a:p>
          <a:p>
            <a:pPr>
              <a:buFontTx/>
              <a:buNone/>
            </a:pPr>
            <a:r>
              <a:rPr lang="fr-FR" sz="2400" dirty="0">
                <a:latin typeface="Arial" charset="0"/>
                <a:ea typeface="MS PGothic" charset="0"/>
                <a:cs typeface="MS PGothic" charset="0"/>
              </a:rPr>
              <a:t> </a:t>
            </a:r>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293442347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Titolo 1"/>
          <p:cNvSpPr>
            <a:spLocks noGrp="1"/>
          </p:cNvSpPr>
          <p:nvPr>
            <p:ph type="title"/>
          </p:nvPr>
        </p:nvSpPr>
        <p:spPr/>
        <p:txBody>
          <a:bodyPr/>
          <a:lstStyle/>
          <a:p>
            <a:r>
              <a:rPr lang="fr-FR" sz="2800">
                <a:latin typeface="Arial" charset="0"/>
                <a:ea typeface="MS PGothic" charset="0"/>
              </a:rPr>
              <a:t>Choisissez les équivalents français :</a:t>
            </a:r>
            <a:endParaRPr lang="it-IT" sz="2800">
              <a:latin typeface="Arial" charset="0"/>
              <a:ea typeface="MS PGothic" charset="0"/>
            </a:endParaRPr>
          </a:p>
        </p:txBody>
      </p:sp>
      <p:sp>
        <p:nvSpPr>
          <p:cNvPr id="253955" name="Segnaposto contenuto 2"/>
          <p:cNvSpPr>
            <a:spLocks noGrp="1"/>
          </p:cNvSpPr>
          <p:nvPr>
            <p:ph sz="half" idx="1"/>
          </p:nvPr>
        </p:nvSpPr>
        <p:spPr/>
        <p:txBody>
          <a:bodyPr>
            <a:normAutofit/>
          </a:bodyPr>
          <a:lstStyle/>
          <a:p>
            <a:r>
              <a:rPr lang="fr-FR" sz="2400" dirty="0">
                <a:latin typeface="Arial" charset="0"/>
                <a:ea typeface="MS PGothic" charset="0"/>
                <a:cs typeface="MS PGothic" charset="0"/>
              </a:rPr>
              <a:t>1. </a:t>
            </a:r>
            <a:r>
              <a:rPr lang="fr-FR" sz="2400" b="1" dirty="0">
                <a:latin typeface="Arial" charset="0"/>
                <a:ea typeface="MS PGothic" charset="0"/>
                <a:cs typeface="MS PGothic" charset="0"/>
              </a:rPr>
              <a:t>Un </a:t>
            </a:r>
            <a:r>
              <a:rPr lang="fr-FR" sz="2400" b="1" dirty="0" err="1">
                <a:latin typeface="Arial" charset="0"/>
                <a:ea typeface="MS PGothic" charset="0"/>
                <a:cs typeface="MS PGothic" charset="0"/>
              </a:rPr>
              <a:t>giallo</a:t>
            </a:r>
            <a:r>
              <a:rPr lang="fr-FR" sz="2400" dirty="0">
                <a:latin typeface="Arial" charset="0"/>
                <a:ea typeface="MS PGothic" charset="0"/>
                <a:cs typeface="MS PGothic" charset="0"/>
              </a:rPr>
              <a:t> : </a:t>
            </a:r>
            <a:endParaRPr lang="it-IT" sz="2400" dirty="0">
              <a:latin typeface="Arial" charset="0"/>
              <a:ea typeface="MS PGothic" charset="0"/>
              <a:cs typeface="MS PGothic" charset="0"/>
            </a:endParaRPr>
          </a:p>
          <a:p>
            <a:r>
              <a:rPr lang="fr-FR" sz="2400" b="1" dirty="0">
                <a:latin typeface="Arial" charset="0"/>
                <a:ea typeface="MS PGothic" charset="0"/>
                <a:cs typeface="MS PGothic" charset="0"/>
              </a:rPr>
              <a:t>a. un polar roman policier</a:t>
            </a:r>
          </a:p>
          <a:p>
            <a:r>
              <a:rPr lang="fr-FR" sz="2400" dirty="0">
                <a:latin typeface="Arial" charset="0"/>
                <a:ea typeface="MS PGothic" charset="0"/>
                <a:cs typeface="MS PGothic" charset="0"/>
              </a:rPr>
              <a:t>b. un roman rose</a:t>
            </a:r>
          </a:p>
          <a:p>
            <a:r>
              <a:rPr lang="fr-FR" sz="2400" dirty="0">
                <a:latin typeface="Arial" charset="0"/>
                <a:ea typeface="MS PGothic" charset="0"/>
                <a:cs typeface="MS PGothic" charset="0"/>
              </a:rPr>
              <a:t>c. un livre jaune</a:t>
            </a:r>
          </a:p>
          <a:p>
            <a:r>
              <a:rPr lang="fr-FR" sz="2400" dirty="0">
                <a:latin typeface="Arial" charset="0"/>
                <a:ea typeface="MS PGothic" charset="0"/>
                <a:cs typeface="MS PGothic" charset="0"/>
              </a:rPr>
              <a:t> </a:t>
            </a:r>
            <a:endParaRPr lang="it-IT" sz="2400" dirty="0">
              <a:latin typeface="Arial" charset="0"/>
              <a:ea typeface="MS PGothic" charset="0"/>
              <a:cs typeface="MS PGothic" charset="0"/>
            </a:endParaRPr>
          </a:p>
          <a:p>
            <a:r>
              <a:rPr lang="it-IT" sz="2400" dirty="0">
                <a:latin typeface="Arial" charset="0"/>
                <a:ea typeface="MS PGothic" charset="0"/>
                <a:cs typeface="MS PGothic" charset="0"/>
              </a:rPr>
              <a:t>2. </a:t>
            </a:r>
            <a:r>
              <a:rPr lang="it-IT" sz="2400" b="1" dirty="0">
                <a:latin typeface="Arial" charset="0"/>
                <a:ea typeface="MS PGothic" charset="0"/>
                <a:cs typeface="MS PGothic" charset="0"/>
              </a:rPr>
              <a:t>Passare al giallo</a:t>
            </a:r>
          </a:p>
          <a:p>
            <a:r>
              <a:rPr lang="fr-FR" sz="2400" dirty="0">
                <a:latin typeface="Arial" charset="0"/>
                <a:ea typeface="MS PGothic" charset="0"/>
                <a:cs typeface="MS PGothic" charset="0"/>
              </a:rPr>
              <a:t>a. Passer au jaune</a:t>
            </a:r>
          </a:p>
          <a:p>
            <a:r>
              <a:rPr lang="fr-FR" sz="2400" dirty="0">
                <a:latin typeface="Arial" charset="0"/>
                <a:ea typeface="MS PGothic" charset="0"/>
                <a:cs typeface="MS PGothic" charset="0"/>
              </a:rPr>
              <a:t>b</a:t>
            </a:r>
            <a:r>
              <a:rPr lang="fr-FR" sz="2400" b="1" dirty="0">
                <a:latin typeface="Arial" charset="0"/>
                <a:ea typeface="MS PGothic" charset="0"/>
                <a:cs typeface="MS PGothic" charset="0"/>
              </a:rPr>
              <a:t>. Passer à l’orange</a:t>
            </a:r>
          </a:p>
          <a:p>
            <a:r>
              <a:rPr lang="fr-FR" sz="2400" dirty="0">
                <a:latin typeface="Arial" charset="0"/>
                <a:ea typeface="MS PGothic" charset="0"/>
                <a:cs typeface="MS PGothic" charset="0"/>
              </a:rPr>
              <a:t>c. Risquer</a:t>
            </a:r>
            <a:endParaRPr lang="it-IT" sz="2400" dirty="0">
              <a:latin typeface="Arial" charset="0"/>
              <a:ea typeface="MS PGothic" charset="0"/>
              <a:cs typeface="MS PGothic" charset="0"/>
            </a:endParaRPr>
          </a:p>
        </p:txBody>
      </p:sp>
      <p:sp>
        <p:nvSpPr>
          <p:cNvPr id="253956" name="Segnaposto contenuto 3"/>
          <p:cNvSpPr>
            <a:spLocks noGrp="1"/>
          </p:cNvSpPr>
          <p:nvPr>
            <p:ph sz="half" idx="2"/>
          </p:nvPr>
        </p:nvSpPr>
        <p:spPr/>
        <p:txBody>
          <a:bodyPr>
            <a:normAutofit/>
          </a:bodyPr>
          <a:lstStyle/>
          <a:p>
            <a:r>
              <a:rPr lang="fr-FR" sz="2400" dirty="0">
                <a:latin typeface="Arial" charset="0"/>
                <a:ea typeface="MS PGothic" charset="0"/>
                <a:cs typeface="MS PGothic" charset="0"/>
              </a:rPr>
              <a:t>3. </a:t>
            </a:r>
            <a:r>
              <a:rPr lang="fr-FR" sz="2400" b="1" dirty="0">
                <a:latin typeface="Arial" charset="0"/>
                <a:ea typeface="MS PGothic" charset="0"/>
                <a:cs typeface="MS PGothic" charset="0"/>
              </a:rPr>
              <a:t>Luna rossa</a:t>
            </a:r>
          </a:p>
          <a:p>
            <a:r>
              <a:rPr lang="fr-FR" sz="2400" b="1" dirty="0">
                <a:latin typeface="Arial" charset="0"/>
                <a:ea typeface="MS PGothic" charset="0"/>
                <a:cs typeface="MS PGothic" charset="0"/>
              </a:rPr>
              <a:t>a. Lune rousse</a:t>
            </a:r>
          </a:p>
          <a:p>
            <a:r>
              <a:rPr lang="fr-FR" sz="2400" dirty="0">
                <a:latin typeface="Arial" charset="0"/>
                <a:ea typeface="MS PGothic" charset="0"/>
                <a:cs typeface="MS PGothic" charset="0"/>
              </a:rPr>
              <a:t>b. Lune rouge</a:t>
            </a:r>
          </a:p>
          <a:p>
            <a:r>
              <a:rPr lang="fr-FR" sz="2400" dirty="0">
                <a:latin typeface="Arial" charset="0"/>
                <a:ea typeface="MS PGothic" charset="0"/>
                <a:cs typeface="MS PGothic" charset="0"/>
              </a:rPr>
              <a:t>c. Pleine lune</a:t>
            </a:r>
          </a:p>
          <a:p>
            <a:endParaRPr lang="it-IT" sz="2400" dirty="0">
              <a:latin typeface="Arial" charset="0"/>
              <a:ea typeface="MS PGothic" charset="0"/>
              <a:cs typeface="MS PGothic" charset="0"/>
            </a:endParaRPr>
          </a:p>
          <a:p>
            <a:r>
              <a:rPr lang="fr-FR" sz="2400" dirty="0">
                <a:latin typeface="Arial" charset="0"/>
                <a:ea typeface="MS PGothic" charset="0"/>
                <a:cs typeface="MS PGothic" charset="0"/>
              </a:rPr>
              <a:t>4. </a:t>
            </a:r>
            <a:r>
              <a:rPr lang="fr-FR" sz="2400" b="1" dirty="0">
                <a:latin typeface="Arial" charset="0"/>
                <a:ea typeface="MS PGothic" charset="0"/>
                <a:cs typeface="MS PGothic" charset="0"/>
              </a:rPr>
              <a:t>Di </a:t>
            </a:r>
            <a:r>
              <a:rPr lang="fr-FR" sz="2400" b="1" dirty="0" err="1">
                <a:latin typeface="Arial" charset="0"/>
                <a:ea typeface="MS PGothic" charset="0"/>
                <a:cs typeface="MS PGothic" charset="0"/>
              </a:rPr>
              <a:t>punto</a:t>
            </a:r>
            <a:r>
              <a:rPr lang="fr-FR" sz="2400" b="1" dirty="0">
                <a:latin typeface="Arial" charset="0"/>
                <a:ea typeface="MS PGothic" charset="0"/>
                <a:cs typeface="MS PGothic" charset="0"/>
              </a:rPr>
              <a:t> in </a:t>
            </a:r>
            <a:r>
              <a:rPr lang="fr-FR" sz="2400" b="1" dirty="0" err="1">
                <a:latin typeface="Arial" charset="0"/>
                <a:ea typeface="MS PGothic" charset="0"/>
                <a:cs typeface="MS PGothic" charset="0"/>
              </a:rPr>
              <a:t>bianco</a:t>
            </a:r>
            <a:endParaRPr lang="fr-FR" sz="2400" b="1" dirty="0">
              <a:latin typeface="Arial" charset="0"/>
              <a:ea typeface="MS PGothic" charset="0"/>
              <a:cs typeface="MS PGothic" charset="0"/>
            </a:endParaRPr>
          </a:p>
          <a:p>
            <a:r>
              <a:rPr lang="fr-FR" sz="2400" dirty="0">
                <a:latin typeface="Arial" charset="0"/>
                <a:ea typeface="MS PGothic" charset="0"/>
                <a:cs typeface="MS PGothic" charset="0"/>
              </a:rPr>
              <a:t>a. </a:t>
            </a:r>
            <a:r>
              <a:rPr lang="fr-FR" sz="2400" b="1" dirty="0">
                <a:latin typeface="Arial" charset="0"/>
                <a:ea typeface="MS PGothic" charset="0"/>
                <a:cs typeface="MS PGothic" charset="0"/>
              </a:rPr>
              <a:t>à l’improviste</a:t>
            </a:r>
            <a:endParaRPr lang="it-IT" sz="2400" b="1" dirty="0">
              <a:latin typeface="Arial" charset="0"/>
              <a:ea typeface="MS PGothic" charset="0"/>
              <a:cs typeface="MS PGothic" charset="0"/>
            </a:endParaRPr>
          </a:p>
          <a:p>
            <a:r>
              <a:rPr lang="fr-FR" sz="2400" dirty="0">
                <a:latin typeface="Arial" charset="0"/>
                <a:ea typeface="MS PGothic" charset="0"/>
                <a:cs typeface="MS PGothic" charset="0"/>
              </a:rPr>
              <a:t>b. à la ligne</a:t>
            </a:r>
            <a:endParaRPr lang="it-IT" sz="2400" dirty="0">
              <a:latin typeface="Arial" charset="0"/>
              <a:ea typeface="MS PGothic" charset="0"/>
              <a:cs typeface="MS PGothic" charset="0"/>
            </a:endParaRPr>
          </a:p>
          <a:p>
            <a:r>
              <a:rPr lang="fr-FR" sz="2400" dirty="0">
                <a:latin typeface="Arial" charset="0"/>
                <a:ea typeface="MS PGothic" charset="0"/>
                <a:cs typeface="MS PGothic" charset="0"/>
              </a:rPr>
              <a:t>c. sans raison</a:t>
            </a:r>
          </a:p>
          <a:p>
            <a:pPr>
              <a:buFontTx/>
              <a:buNone/>
            </a:pPr>
            <a:r>
              <a:rPr lang="fr-FR" sz="2400" dirty="0">
                <a:latin typeface="Arial" charset="0"/>
                <a:ea typeface="MS PGothic" charset="0"/>
                <a:cs typeface="MS PGothic" charset="0"/>
              </a:rPr>
              <a:t> </a:t>
            </a:r>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277664534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olo 1"/>
          <p:cNvSpPr>
            <a:spLocks noGrp="1"/>
          </p:cNvSpPr>
          <p:nvPr>
            <p:ph type="title"/>
          </p:nvPr>
        </p:nvSpPr>
        <p:spPr/>
        <p:txBody>
          <a:bodyPr/>
          <a:lstStyle/>
          <a:p>
            <a:r>
              <a:rPr lang="it-IT" altLang="it-IT" sz="2100" dirty="0" err="1"/>
              <a:t>Expressions</a:t>
            </a:r>
            <a:r>
              <a:rPr lang="it-IT" altLang="it-IT" sz="2100" dirty="0"/>
              <a:t> </a:t>
            </a:r>
            <a:r>
              <a:rPr lang="it-IT" altLang="it-IT" sz="2100" dirty="0" err="1"/>
              <a:t>imagées</a:t>
            </a:r>
            <a:r>
              <a:rPr lang="it-IT" altLang="it-IT" sz="2100" dirty="0"/>
              <a:t> </a:t>
            </a:r>
            <a:br>
              <a:rPr lang="it-IT" altLang="it-IT" sz="2100" dirty="0"/>
            </a:br>
            <a:r>
              <a:rPr lang="it-IT" altLang="it-IT" sz="2100" dirty="0" err="1"/>
              <a:t>comment</a:t>
            </a:r>
            <a:r>
              <a:rPr lang="it-IT" altLang="it-IT" sz="2100" dirty="0"/>
              <a:t> on </a:t>
            </a:r>
            <a:r>
              <a:rPr lang="it-IT" altLang="it-IT" sz="2100" dirty="0" err="1"/>
              <a:t>voit</a:t>
            </a:r>
            <a:r>
              <a:rPr lang="it-IT" altLang="it-IT" sz="2100" dirty="0"/>
              <a:t> l’</a:t>
            </a:r>
            <a:r>
              <a:rPr lang="it-IT" altLang="ja-JP" sz="2100" dirty="0" err="1"/>
              <a:t>autre</a:t>
            </a:r>
            <a:r>
              <a:rPr lang="it-IT" altLang="ja-JP" sz="2100" dirty="0"/>
              <a:t/>
            </a:r>
            <a:br>
              <a:rPr lang="it-IT" altLang="ja-JP" sz="2100" dirty="0"/>
            </a:br>
            <a:endParaRPr lang="it-IT" altLang="it-IT" sz="2100" dirty="0"/>
          </a:p>
        </p:txBody>
      </p:sp>
      <p:sp>
        <p:nvSpPr>
          <p:cNvPr id="94211" name="Segnaposto contenuto 2"/>
          <p:cNvSpPr>
            <a:spLocks noGrp="1"/>
          </p:cNvSpPr>
          <p:nvPr>
            <p:ph idx="1"/>
          </p:nvPr>
        </p:nvSpPr>
        <p:spPr/>
        <p:txBody>
          <a:bodyPr>
            <a:normAutofit fontScale="62500" lnSpcReduction="20000"/>
          </a:bodyPr>
          <a:lstStyle/>
          <a:p>
            <a:pPr algn="just"/>
            <a:r>
              <a:rPr lang="fr-FR" altLang="it-IT" dirty="0"/>
              <a:t>L’incompréhensible, c’est l’autre : </a:t>
            </a:r>
            <a:r>
              <a:rPr lang="fr-FR" altLang="it-IT" i="1" dirty="0"/>
              <a:t>c’est du chinois </a:t>
            </a:r>
            <a:r>
              <a:rPr lang="fr-FR" altLang="it-IT" dirty="0"/>
              <a:t>ou</a:t>
            </a:r>
            <a:r>
              <a:rPr lang="fr-FR" altLang="it-IT" i="1" dirty="0"/>
              <a:t> c’est de l’hébreu.  È arabo, è </a:t>
            </a:r>
            <a:r>
              <a:rPr lang="fr-FR" altLang="it-IT" i="1" dirty="0" err="1"/>
              <a:t>aramaico</a:t>
            </a:r>
            <a:endParaRPr lang="fr-FR" altLang="it-IT" i="1" dirty="0"/>
          </a:p>
          <a:p>
            <a:pPr algn="just"/>
            <a:endParaRPr lang="fr-FR" altLang="it-IT" i="1" dirty="0"/>
          </a:p>
          <a:p>
            <a:r>
              <a:rPr lang="fr-FR" altLang="it-IT" dirty="0"/>
              <a:t>Le vice comme l’alcool, c’est toujours l’autre </a:t>
            </a:r>
            <a:r>
              <a:rPr lang="fr-FR" altLang="it-IT" i="1" dirty="0"/>
              <a:t>être </a:t>
            </a:r>
            <a:r>
              <a:rPr lang="fr-FR" i="1" dirty="0"/>
              <a:t>soûl </a:t>
            </a:r>
            <a:r>
              <a:rPr lang="fr-FR" altLang="it-IT" i="1" dirty="0"/>
              <a:t>comme un Polonais</a:t>
            </a:r>
            <a:r>
              <a:rPr lang="fr-FR" altLang="it-IT" dirty="0"/>
              <a:t>. Si </a:t>
            </a:r>
            <a:r>
              <a:rPr lang="fr-FR" altLang="it-IT" dirty="0" err="1"/>
              <a:t>beve</a:t>
            </a:r>
            <a:r>
              <a:rPr lang="fr-FR" altLang="it-IT" dirty="0"/>
              <a:t> come un </a:t>
            </a:r>
            <a:r>
              <a:rPr lang="fr-FR" altLang="it-IT" dirty="0" err="1"/>
              <a:t>Serbo</a:t>
            </a:r>
            <a:r>
              <a:rPr lang="fr-FR" altLang="it-IT" dirty="0"/>
              <a:t> (à Trieste); si </a:t>
            </a:r>
            <a:r>
              <a:rPr lang="fr-FR" altLang="it-IT" dirty="0" err="1"/>
              <a:t>beve</a:t>
            </a:r>
            <a:r>
              <a:rPr lang="fr-FR" altLang="it-IT" dirty="0"/>
              <a:t> come un Turco (val d’Aoste)</a:t>
            </a:r>
          </a:p>
          <a:p>
            <a:pPr algn="just"/>
            <a:endParaRPr lang="fr-FR" altLang="it-IT" dirty="0"/>
          </a:p>
          <a:p>
            <a:r>
              <a:rPr lang="fr-FR" i="1" dirty="0"/>
              <a:t>Manger ou boire en suisse</a:t>
            </a:r>
            <a:r>
              <a:rPr lang="fr-FR" dirty="0"/>
              <a:t>, tout seul, sans personne ou en cachette.</a:t>
            </a:r>
          </a:p>
          <a:p>
            <a:pPr marL="0" indent="0" algn="just">
              <a:buNone/>
            </a:pPr>
            <a:endParaRPr lang="fr-FR" altLang="it-IT" dirty="0"/>
          </a:p>
          <a:p>
            <a:pPr algn="just"/>
            <a:r>
              <a:rPr lang="fr-FR" altLang="it-IT" i="1" dirty="0"/>
              <a:t>Fumer comme un turc : </a:t>
            </a:r>
            <a:r>
              <a:rPr lang="fr-FR" altLang="it-IT" dirty="0"/>
              <a:t>beaucoup fumer </a:t>
            </a:r>
            <a:r>
              <a:rPr lang="fr-FR" altLang="it-IT" dirty="0" err="1"/>
              <a:t>fumare</a:t>
            </a:r>
            <a:r>
              <a:rPr lang="fr-FR" altLang="it-IT" dirty="0"/>
              <a:t> come un Turco</a:t>
            </a:r>
            <a:endParaRPr lang="it-IT" altLang="it-IT" dirty="0"/>
          </a:p>
          <a:p>
            <a:r>
              <a:rPr lang="it-IT" dirty="0"/>
              <a:t>▫  </a:t>
            </a:r>
            <a:r>
              <a:rPr lang="it-IT" dirty="0" err="1"/>
              <a:t>Loc</a:t>
            </a:r>
            <a:r>
              <a:rPr lang="it-IT" dirty="0"/>
              <a:t>. </a:t>
            </a:r>
            <a:r>
              <a:rPr lang="it-IT" i="1" dirty="0"/>
              <a:t>Fort </a:t>
            </a:r>
            <a:r>
              <a:rPr lang="it-IT" i="1" dirty="0" err="1"/>
              <a:t>comme</a:t>
            </a:r>
            <a:r>
              <a:rPr lang="it-IT" i="1" dirty="0"/>
              <a:t> un </a:t>
            </a:r>
            <a:r>
              <a:rPr lang="it-IT" i="1" dirty="0" err="1"/>
              <a:t>Turc</a:t>
            </a:r>
            <a:r>
              <a:rPr lang="it-IT" dirty="0"/>
              <a:t> : </a:t>
            </a:r>
            <a:r>
              <a:rPr lang="it-IT" dirty="0" err="1"/>
              <a:t>très</a:t>
            </a:r>
            <a:r>
              <a:rPr lang="it-IT" dirty="0"/>
              <a:t> </a:t>
            </a:r>
            <a:r>
              <a:rPr lang="it-IT" dirty="0" err="1"/>
              <a:t>fort</a:t>
            </a:r>
            <a:r>
              <a:rPr lang="it-IT" dirty="0"/>
              <a:t>.</a:t>
            </a:r>
          </a:p>
          <a:p>
            <a:pPr algn="just"/>
            <a:endParaRPr lang="fr-FR" altLang="it-IT" dirty="0"/>
          </a:p>
          <a:p>
            <a:pPr algn="just"/>
            <a:r>
              <a:rPr lang="fr-FR" altLang="it-IT" i="1" dirty="0"/>
              <a:t>c’est une querelle d’Allemand</a:t>
            </a:r>
            <a:r>
              <a:rPr lang="fr-FR" altLang="it-IT" dirty="0"/>
              <a:t> : une querelle faite sans raison valable : </a:t>
            </a:r>
          </a:p>
          <a:p>
            <a:pPr algn="just"/>
            <a:r>
              <a:rPr lang="fr-FR" altLang="it-IT" dirty="0"/>
              <a:t>Et partir sans permission, </a:t>
            </a:r>
            <a:r>
              <a:rPr lang="fr-FR" altLang="it-IT" i="1" dirty="0"/>
              <a:t>c’est filer à l’anglaise</a:t>
            </a:r>
            <a:r>
              <a:rPr lang="fr-FR" altLang="it-IT" dirty="0"/>
              <a:t>. </a:t>
            </a:r>
          </a:p>
          <a:p>
            <a:pPr algn="just"/>
            <a:endParaRPr lang="it-IT" altLang="it-IT" sz="1800" dirty="0"/>
          </a:p>
        </p:txBody>
      </p:sp>
    </p:spTree>
    <p:extLst>
      <p:ext uri="{BB962C8B-B14F-4D97-AF65-F5344CB8AC3E}">
        <p14:creationId xmlns:p14="http://schemas.microsoft.com/office/powerpoint/2010/main" val="2211000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a:xfrm>
            <a:off x="1547812" y="274640"/>
            <a:ext cx="6110288" cy="922337"/>
          </a:xfrm>
        </p:spPr>
        <p:txBody>
          <a:bodyPr>
            <a:normAutofit fontScale="90000"/>
          </a:bodyPr>
          <a:lstStyle/>
          <a:p>
            <a:pPr eaLnBrk="1" hangingPunct="1">
              <a:defRPr/>
            </a:pPr>
            <a:r>
              <a:rPr lang="it-IT" sz="2400">
                <a:ea typeface="MS PGothic" charset="0"/>
              </a:rPr>
              <a:t>Approche universaliste  </a:t>
            </a:r>
            <a:br>
              <a:rPr lang="it-IT" sz="2400">
                <a:ea typeface="MS PGothic" charset="0"/>
              </a:rPr>
            </a:br>
            <a:r>
              <a:rPr lang="it-IT" sz="1800">
                <a:ea typeface="MS PGothic" charset="0"/>
              </a:rPr>
              <a:t>Berlin and Kay </a:t>
            </a:r>
            <a:r>
              <a:rPr lang="it-IT" sz="1800" i="1">
                <a:ea typeface="MS PGothic" charset="0"/>
              </a:rPr>
              <a:t>Basic color terms: their universality and evolution,</a:t>
            </a:r>
            <a:br>
              <a:rPr lang="it-IT" sz="1800" i="1">
                <a:ea typeface="MS PGothic" charset="0"/>
              </a:rPr>
            </a:br>
            <a:r>
              <a:rPr lang="it-IT" sz="1800">
                <a:ea typeface="MS PGothic" charset="0"/>
              </a:rPr>
              <a:t>Berkeley-L.A, Un. Of California Press, 1969</a:t>
            </a:r>
          </a:p>
        </p:txBody>
      </p:sp>
      <p:sp>
        <p:nvSpPr>
          <p:cNvPr id="158722" name="Rectangle 3"/>
          <p:cNvSpPr>
            <a:spLocks noGrp="1" noChangeArrowheads="1"/>
          </p:cNvSpPr>
          <p:nvPr>
            <p:ph type="body" idx="4294967295"/>
          </p:nvPr>
        </p:nvSpPr>
        <p:spPr>
          <a:xfrm>
            <a:off x="1547812" y="1412877"/>
            <a:ext cx="6172200" cy="4525963"/>
          </a:xfrm>
        </p:spPr>
        <p:txBody>
          <a:bodyPr/>
          <a:lstStyle/>
          <a:p>
            <a:pPr lvl="4" eaLnBrk="1" hangingPunct="1">
              <a:lnSpc>
                <a:spcPct val="90000"/>
              </a:lnSpc>
              <a:buFontTx/>
              <a:buNone/>
            </a:pPr>
            <a:r>
              <a:rPr lang="it-IT" altLang="it-IT" sz="2400" dirty="0" err="1">
                <a:ea typeface="Arial" panose="020B0604020202020204" pitchFamily="34" charset="0"/>
              </a:rPr>
              <a:t>Universaux</a:t>
            </a:r>
            <a:r>
              <a:rPr lang="it-IT" altLang="it-IT" sz="2400" dirty="0">
                <a:ea typeface="Arial" panose="020B0604020202020204" pitchFamily="34" charset="0"/>
              </a:rPr>
              <a:t> </a:t>
            </a:r>
            <a:r>
              <a:rPr lang="it-IT" altLang="it-IT" sz="2400" dirty="0" err="1">
                <a:ea typeface="Arial" panose="020B0604020202020204" pitchFamily="34" charset="0"/>
              </a:rPr>
              <a:t>chromatiques</a:t>
            </a:r>
            <a:endParaRPr lang="it-IT" altLang="it-IT" sz="2400" dirty="0">
              <a:ea typeface="Arial" panose="020B0604020202020204" pitchFamily="34" charset="0"/>
            </a:endParaRPr>
          </a:p>
          <a:p>
            <a:pPr eaLnBrk="1" hangingPunct="1">
              <a:lnSpc>
                <a:spcPct val="90000"/>
              </a:lnSpc>
            </a:pPr>
            <a:endParaRPr lang="it-IT" altLang="it-IT" sz="2400" dirty="0"/>
          </a:p>
          <a:p>
            <a:pPr eaLnBrk="1" hangingPunct="1">
              <a:lnSpc>
                <a:spcPct val="90000"/>
              </a:lnSpc>
            </a:pPr>
            <a:r>
              <a:rPr lang="it-IT" altLang="it-IT" sz="2400" dirty="0"/>
              <a:t>Premier </a:t>
            </a:r>
            <a:r>
              <a:rPr lang="it-IT" altLang="it-IT" sz="2400" dirty="0" err="1"/>
              <a:t>stade</a:t>
            </a:r>
            <a:r>
              <a:rPr lang="it-IT" altLang="it-IT" sz="2400" dirty="0"/>
              <a:t> : </a:t>
            </a:r>
            <a:r>
              <a:rPr lang="it-IT" altLang="it-IT" sz="2400" dirty="0" err="1"/>
              <a:t>toutes</a:t>
            </a:r>
            <a:r>
              <a:rPr lang="it-IT" altLang="it-IT" sz="2400" dirty="0"/>
              <a:t> </a:t>
            </a:r>
            <a:r>
              <a:rPr lang="it-IT" altLang="it-IT" sz="2400" dirty="0" err="1"/>
              <a:t>les</a:t>
            </a:r>
            <a:r>
              <a:rPr lang="it-IT" altLang="it-IT" sz="2400" dirty="0"/>
              <a:t> langues </a:t>
            </a:r>
            <a:r>
              <a:rPr lang="it-IT" altLang="it-IT" sz="2400" dirty="0" err="1"/>
              <a:t>contiennent</a:t>
            </a:r>
            <a:r>
              <a:rPr lang="it-IT" altLang="it-IT" sz="2400" dirty="0"/>
              <a:t> </a:t>
            </a:r>
            <a:r>
              <a:rPr lang="it-IT" altLang="it-IT" sz="2400" dirty="0" err="1"/>
              <a:t>des</a:t>
            </a:r>
            <a:r>
              <a:rPr lang="it-IT" altLang="it-IT" sz="2400" dirty="0"/>
              <a:t> </a:t>
            </a:r>
            <a:r>
              <a:rPr lang="it-IT" altLang="it-IT" sz="2400" dirty="0" err="1"/>
              <a:t>termes</a:t>
            </a:r>
            <a:r>
              <a:rPr lang="it-IT" altLang="it-IT" sz="2400" dirty="0"/>
              <a:t> pour noir et </a:t>
            </a:r>
            <a:r>
              <a:rPr lang="it-IT" altLang="it-IT" sz="2400" dirty="0" err="1"/>
              <a:t>blanc</a:t>
            </a:r>
            <a:endParaRPr lang="it-IT" altLang="it-IT" sz="2400" dirty="0"/>
          </a:p>
          <a:p>
            <a:pPr eaLnBrk="1" hangingPunct="1">
              <a:lnSpc>
                <a:spcPct val="90000"/>
              </a:lnSpc>
            </a:pPr>
            <a:r>
              <a:rPr lang="it-IT" altLang="it-IT" sz="2400" dirty="0"/>
              <a:t>2° : </a:t>
            </a:r>
            <a:r>
              <a:rPr lang="it-IT" altLang="it-IT" sz="2400" dirty="0" err="1"/>
              <a:t>blanc</a:t>
            </a:r>
            <a:r>
              <a:rPr lang="it-IT" altLang="it-IT" sz="2400" dirty="0"/>
              <a:t>, noir, </a:t>
            </a:r>
            <a:r>
              <a:rPr lang="it-IT" altLang="it-IT" sz="2400" dirty="0" err="1"/>
              <a:t>rouge</a:t>
            </a:r>
            <a:endParaRPr lang="it-IT" altLang="it-IT" sz="2400" dirty="0"/>
          </a:p>
          <a:p>
            <a:pPr eaLnBrk="1" hangingPunct="1">
              <a:lnSpc>
                <a:spcPct val="90000"/>
              </a:lnSpc>
            </a:pPr>
            <a:r>
              <a:rPr lang="it-IT" altLang="it-IT" sz="2400" dirty="0"/>
              <a:t>3° </a:t>
            </a:r>
            <a:r>
              <a:rPr lang="it-IT" altLang="it-IT" sz="2400" dirty="0" err="1"/>
              <a:t>stade</a:t>
            </a:r>
            <a:r>
              <a:rPr lang="it-IT" altLang="it-IT" sz="2400" dirty="0"/>
              <a:t> : B+N+R+ </a:t>
            </a:r>
            <a:r>
              <a:rPr lang="it-IT" altLang="it-IT" sz="2400" dirty="0" err="1"/>
              <a:t>soit</a:t>
            </a:r>
            <a:r>
              <a:rPr lang="it-IT" altLang="it-IT" sz="2400" dirty="0"/>
              <a:t> </a:t>
            </a:r>
            <a:r>
              <a:rPr lang="it-IT" altLang="it-IT" sz="2400" dirty="0" err="1"/>
              <a:t>vert</a:t>
            </a:r>
            <a:r>
              <a:rPr lang="it-IT" altLang="it-IT" sz="2400" dirty="0"/>
              <a:t>, </a:t>
            </a:r>
            <a:r>
              <a:rPr lang="it-IT" altLang="it-IT" sz="2400" dirty="0" err="1"/>
              <a:t>soit</a:t>
            </a:r>
            <a:r>
              <a:rPr lang="it-IT" altLang="it-IT" sz="2400" dirty="0"/>
              <a:t> </a:t>
            </a:r>
            <a:r>
              <a:rPr lang="it-IT" altLang="it-IT" sz="2400" dirty="0" err="1"/>
              <a:t>jaune</a:t>
            </a:r>
            <a:endParaRPr lang="it-IT" altLang="it-IT" sz="2400" dirty="0"/>
          </a:p>
          <a:p>
            <a:pPr eaLnBrk="1" hangingPunct="1">
              <a:lnSpc>
                <a:spcPct val="90000"/>
              </a:lnSpc>
            </a:pPr>
            <a:r>
              <a:rPr lang="it-IT" altLang="it-IT" sz="2400" dirty="0"/>
              <a:t>4° </a:t>
            </a:r>
            <a:r>
              <a:rPr lang="it-IT" altLang="it-IT" sz="2400" dirty="0" err="1"/>
              <a:t>stade</a:t>
            </a:r>
            <a:r>
              <a:rPr lang="it-IT" altLang="it-IT" sz="2400" dirty="0"/>
              <a:t> : B+N+R+V+J (le </a:t>
            </a:r>
            <a:r>
              <a:rPr lang="it-IT" altLang="it-IT" sz="2400" dirty="0" err="1"/>
              <a:t>stade</a:t>
            </a:r>
            <a:r>
              <a:rPr lang="it-IT" altLang="it-IT" sz="2400" dirty="0"/>
              <a:t> </a:t>
            </a:r>
            <a:r>
              <a:rPr lang="it-IT" altLang="it-IT" sz="2400" dirty="0" err="1"/>
              <a:t>des</a:t>
            </a:r>
            <a:r>
              <a:rPr lang="it-IT" altLang="it-IT" sz="2400" dirty="0"/>
              <a:t> </a:t>
            </a:r>
            <a:r>
              <a:rPr lang="it-IT" altLang="it-IT" sz="2400" dirty="0" err="1"/>
              <a:t>Grecs</a:t>
            </a:r>
            <a:r>
              <a:rPr lang="it-IT" altLang="it-IT" sz="2400" dirty="0"/>
              <a:t>)</a:t>
            </a:r>
          </a:p>
          <a:p>
            <a:pPr eaLnBrk="1" hangingPunct="1">
              <a:lnSpc>
                <a:spcPct val="90000"/>
              </a:lnSpc>
            </a:pPr>
            <a:r>
              <a:rPr lang="it-IT" altLang="it-IT" sz="2400" dirty="0"/>
              <a:t>5° </a:t>
            </a:r>
            <a:r>
              <a:rPr lang="it-IT" altLang="it-IT" sz="2400" dirty="0" err="1"/>
              <a:t>stade</a:t>
            </a:r>
            <a:r>
              <a:rPr lang="it-IT" altLang="it-IT" sz="2400" dirty="0"/>
              <a:t> : B+N+R+V+J+ Bleu</a:t>
            </a:r>
          </a:p>
          <a:p>
            <a:pPr eaLnBrk="1" hangingPunct="1">
              <a:lnSpc>
                <a:spcPct val="90000"/>
              </a:lnSpc>
            </a:pPr>
            <a:r>
              <a:rPr lang="it-IT" altLang="it-IT" sz="2400" dirty="0"/>
              <a:t>6° </a:t>
            </a:r>
            <a:r>
              <a:rPr lang="it-IT" altLang="it-IT" sz="2400" dirty="0" err="1"/>
              <a:t>stade</a:t>
            </a:r>
            <a:r>
              <a:rPr lang="it-IT" altLang="it-IT" sz="2400" dirty="0"/>
              <a:t> : B+N+R+V+J+ </a:t>
            </a:r>
            <a:r>
              <a:rPr lang="it-IT" altLang="it-IT" sz="2400" dirty="0" err="1"/>
              <a:t>Bl</a:t>
            </a:r>
            <a:r>
              <a:rPr lang="it-IT" altLang="it-IT" sz="2400" dirty="0"/>
              <a:t>+ </a:t>
            </a:r>
            <a:r>
              <a:rPr lang="it-IT" altLang="it-IT" sz="2400" dirty="0" err="1"/>
              <a:t>Brun</a:t>
            </a:r>
            <a:r>
              <a:rPr lang="it-IT" altLang="it-IT" sz="2400" dirty="0"/>
              <a:t> (marron)</a:t>
            </a:r>
          </a:p>
          <a:p>
            <a:pPr eaLnBrk="1" hangingPunct="1">
              <a:lnSpc>
                <a:spcPct val="90000"/>
              </a:lnSpc>
            </a:pPr>
            <a:r>
              <a:rPr lang="it-IT" altLang="it-IT" sz="2400" dirty="0"/>
              <a:t>7° </a:t>
            </a:r>
            <a:r>
              <a:rPr lang="it-IT" altLang="it-IT" sz="2400" dirty="0" err="1"/>
              <a:t>stade</a:t>
            </a:r>
            <a:r>
              <a:rPr lang="it-IT" altLang="it-IT" sz="2400" dirty="0"/>
              <a:t> : 8 </a:t>
            </a:r>
            <a:r>
              <a:rPr lang="it-IT" altLang="it-IT" sz="2400" dirty="0" err="1"/>
              <a:t>termes</a:t>
            </a:r>
            <a:r>
              <a:rPr lang="it-IT" altLang="it-IT" sz="2400" dirty="0"/>
              <a:t> </a:t>
            </a:r>
            <a:r>
              <a:rPr lang="it-IT" altLang="it-IT" sz="2400" dirty="0" err="1"/>
              <a:t>ou</a:t>
            </a:r>
            <a:r>
              <a:rPr lang="it-IT" altLang="it-IT" sz="2400" dirty="0"/>
              <a:t> plus </a:t>
            </a:r>
            <a:r>
              <a:rPr lang="it-IT" altLang="it-IT" sz="2400" dirty="0" err="1"/>
              <a:t>violet</a:t>
            </a:r>
            <a:r>
              <a:rPr lang="it-IT" altLang="it-IT" sz="2400" dirty="0"/>
              <a:t>, rose, </a:t>
            </a:r>
            <a:r>
              <a:rPr lang="it-IT" altLang="it-IT" sz="2400" dirty="0" err="1"/>
              <a:t>orange</a:t>
            </a:r>
            <a:r>
              <a:rPr lang="it-IT" altLang="it-IT" sz="2400" dirty="0"/>
              <a:t>, </a:t>
            </a:r>
            <a:r>
              <a:rPr lang="it-IT" altLang="it-IT" sz="2400" dirty="0" err="1"/>
              <a:t>gris</a:t>
            </a:r>
            <a:endParaRPr lang="it-IT" altLang="it-IT" sz="2400" dirty="0"/>
          </a:p>
          <a:p>
            <a:pPr eaLnBrk="1" hangingPunct="1">
              <a:lnSpc>
                <a:spcPct val="90000"/>
              </a:lnSpc>
            </a:pPr>
            <a:endParaRPr lang="it-IT" altLang="it-IT" sz="2400" dirty="0"/>
          </a:p>
          <a:p>
            <a:pPr eaLnBrk="1" hangingPunct="1">
              <a:lnSpc>
                <a:spcPct val="90000"/>
              </a:lnSpc>
            </a:pPr>
            <a:endParaRPr lang="it-IT" altLang="it-IT" sz="1800" dirty="0"/>
          </a:p>
        </p:txBody>
      </p:sp>
    </p:spTree>
    <p:extLst>
      <p:ext uri="{BB962C8B-B14F-4D97-AF65-F5344CB8AC3E}">
        <p14:creationId xmlns:p14="http://schemas.microsoft.com/office/powerpoint/2010/main" val="182193939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100" i="1" dirty="0"/>
              <a:t>querelle d'</a:t>
            </a:r>
            <a:r>
              <a:rPr lang="it-IT" sz="2100" i="1" dirty="0" err="1"/>
              <a:t>Allemand</a:t>
            </a:r>
            <a:r>
              <a:rPr lang="it-IT" sz="2100" dirty="0"/>
              <a:t> </a:t>
            </a:r>
            <a:endParaRPr lang="fr-CA" sz="2100" dirty="0"/>
          </a:p>
        </p:txBody>
      </p:sp>
      <p:sp>
        <p:nvSpPr>
          <p:cNvPr id="3" name="Segnaposto contenuto 2"/>
          <p:cNvSpPr>
            <a:spLocks noGrp="1"/>
          </p:cNvSpPr>
          <p:nvPr>
            <p:ph idx="1"/>
          </p:nvPr>
        </p:nvSpPr>
        <p:spPr/>
        <p:txBody>
          <a:bodyPr>
            <a:normAutofit/>
          </a:bodyPr>
          <a:lstStyle/>
          <a:p>
            <a:r>
              <a:rPr lang="it-IT" sz="2400" dirty="0"/>
              <a:t>▫  </a:t>
            </a:r>
            <a:r>
              <a:rPr lang="it-IT" sz="2400" dirty="0" err="1"/>
              <a:t>Loc</a:t>
            </a:r>
            <a:r>
              <a:rPr lang="it-IT" sz="2400" dirty="0"/>
              <a:t>. </a:t>
            </a:r>
            <a:r>
              <a:rPr lang="it-IT" sz="2400" dirty="0" err="1"/>
              <a:t>vieilli</a:t>
            </a:r>
            <a:r>
              <a:rPr lang="it-IT" sz="2400" dirty="0"/>
              <a:t> (</a:t>
            </a:r>
            <a:r>
              <a:rPr lang="it-IT" sz="2400" i="1" dirty="0"/>
              <a:t>querelle d'</a:t>
            </a:r>
            <a:r>
              <a:rPr lang="it-IT" sz="2400" i="1" dirty="0" err="1"/>
              <a:t>Allemagne</a:t>
            </a:r>
            <a:r>
              <a:rPr lang="it-IT" sz="2400" dirty="0"/>
              <a:t> 1550 ◊ à cause </a:t>
            </a:r>
            <a:r>
              <a:rPr lang="it-IT" sz="2400" dirty="0" err="1"/>
              <a:t>des</a:t>
            </a:r>
            <a:r>
              <a:rPr lang="it-IT" sz="2400" dirty="0"/>
              <a:t> </a:t>
            </a:r>
            <a:r>
              <a:rPr lang="it-IT" sz="2400" dirty="0" err="1"/>
              <a:t>conflits</a:t>
            </a:r>
            <a:r>
              <a:rPr lang="it-IT" sz="2400" dirty="0"/>
              <a:t> </a:t>
            </a:r>
            <a:r>
              <a:rPr lang="it-IT" sz="2400" dirty="0" err="1"/>
              <a:t>continuels</a:t>
            </a:r>
            <a:r>
              <a:rPr lang="it-IT" sz="2400" dirty="0"/>
              <a:t> </a:t>
            </a:r>
            <a:r>
              <a:rPr lang="it-IT" sz="2400" dirty="0" err="1"/>
              <a:t>entre</a:t>
            </a:r>
            <a:r>
              <a:rPr lang="it-IT" sz="2400" dirty="0"/>
              <a:t> </a:t>
            </a:r>
            <a:r>
              <a:rPr lang="it-IT" sz="2400" dirty="0" err="1"/>
              <a:t>les</a:t>
            </a:r>
            <a:r>
              <a:rPr lang="it-IT" sz="2400" dirty="0"/>
              <a:t> </a:t>
            </a:r>
            <a:r>
              <a:rPr lang="it-IT" sz="2400" dirty="0" err="1"/>
              <a:t>princes</a:t>
            </a:r>
            <a:r>
              <a:rPr lang="it-IT" sz="2400" dirty="0"/>
              <a:t> </a:t>
            </a:r>
            <a:r>
              <a:rPr lang="it-IT" sz="2400" dirty="0" err="1"/>
              <a:t>allemands</a:t>
            </a:r>
            <a:r>
              <a:rPr lang="it-IT" sz="2400" dirty="0"/>
              <a:t>) </a:t>
            </a:r>
            <a:r>
              <a:rPr lang="it-IT" sz="2400" i="1" dirty="0"/>
              <a:t>Une querelle d'</a:t>
            </a:r>
            <a:r>
              <a:rPr lang="it-IT" sz="2400" i="1" dirty="0" err="1"/>
              <a:t>Allemand</a:t>
            </a:r>
            <a:r>
              <a:rPr lang="it-IT" sz="2400" dirty="0"/>
              <a:t>, </a:t>
            </a:r>
            <a:r>
              <a:rPr lang="it-IT" sz="2400" dirty="0" err="1"/>
              <a:t>faite</a:t>
            </a:r>
            <a:r>
              <a:rPr lang="it-IT" sz="2400" dirty="0"/>
              <a:t> sans </a:t>
            </a:r>
            <a:r>
              <a:rPr lang="it-IT" sz="2400" dirty="0" err="1"/>
              <a:t>raison</a:t>
            </a:r>
            <a:r>
              <a:rPr lang="it-IT" sz="2400" dirty="0"/>
              <a:t> </a:t>
            </a:r>
            <a:r>
              <a:rPr lang="it-IT" sz="2400" dirty="0" err="1"/>
              <a:t>valable</a:t>
            </a:r>
            <a:r>
              <a:rPr lang="it-IT" sz="2400" dirty="0"/>
              <a:t>.</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fr-CA" sz="1800" dirty="0"/>
          </a:p>
        </p:txBody>
      </p:sp>
    </p:spTree>
    <p:extLst>
      <p:ext uri="{BB962C8B-B14F-4D97-AF65-F5344CB8AC3E}">
        <p14:creationId xmlns:p14="http://schemas.microsoft.com/office/powerpoint/2010/main" val="51348741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altLang="it-IT" sz="2100" i="1" dirty="0"/>
              <a:t>filer à l’anglaise</a:t>
            </a:r>
            <a:endParaRPr lang="fr-CA" sz="2100" dirty="0"/>
          </a:p>
        </p:txBody>
      </p:sp>
      <p:sp>
        <p:nvSpPr>
          <p:cNvPr id="3" name="Segnaposto contenuto 2"/>
          <p:cNvSpPr>
            <a:spLocks noGrp="1"/>
          </p:cNvSpPr>
          <p:nvPr>
            <p:ph idx="1"/>
          </p:nvPr>
        </p:nvSpPr>
        <p:spPr/>
        <p:txBody>
          <a:bodyPr>
            <a:normAutofit/>
          </a:bodyPr>
          <a:lstStyle/>
          <a:p>
            <a:pPr algn="just"/>
            <a:r>
              <a:rPr lang="it-IT" dirty="0"/>
              <a:t>Origine : </a:t>
            </a:r>
            <a:r>
              <a:rPr lang="it-IT" dirty="0" err="1"/>
              <a:t>Expression</a:t>
            </a:r>
            <a:r>
              <a:rPr lang="it-IT" dirty="0"/>
              <a:t> de la fin </a:t>
            </a:r>
            <a:r>
              <a:rPr lang="it-IT" dirty="0" err="1"/>
              <a:t>du</a:t>
            </a:r>
            <a:r>
              <a:rPr lang="it-IT" dirty="0"/>
              <a:t> XIX </a:t>
            </a:r>
            <a:r>
              <a:rPr lang="it-IT" dirty="0" err="1"/>
              <a:t>ème</a:t>
            </a:r>
            <a:r>
              <a:rPr lang="it-IT" dirty="0"/>
              <a:t> </a:t>
            </a:r>
            <a:r>
              <a:rPr lang="it-IT" dirty="0" err="1"/>
              <a:t>siècle</a:t>
            </a:r>
            <a:r>
              <a:rPr lang="it-IT" dirty="0"/>
              <a:t> </a:t>
            </a:r>
            <a:r>
              <a:rPr lang="it-IT" dirty="0" err="1"/>
              <a:t>rattachée</a:t>
            </a:r>
            <a:r>
              <a:rPr lang="it-IT" dirty="0"/>
              <a:t> </a:t>
            </a:r>
            <a:r>
              <a:rPr lang="it-IT" dirty="0" err="1"/>
              <a:t>au</a:t>
            </a:r>
            <a:r>
              <a:rPr lang="it-IT" dirty="0"/>
              <a:t> </a:t>
            </a:r>
            <a:r>
              <a:rPr lang="it-IT" dirty="0" err="1"/>
              <a:t>sentiment</a:t>
            </a:r>
            <a:r>
              <a:rPr lang="it-IT" dirty="0"/>
              <a:t> d'</a:t>
            </a:r>
            <a:r>
              <a:rPr lang="it-IT" dirty="0" err="1"/>
              <a:t>antipathie</a:t>
            </a:r>
            <a:r>
              <a:rPr lang="it-IT" dirty="0"/>
              <a:t> </a:t>
            </a:r>
            <a:r>
              <a:rPr lang="it-IT" dirty="0" err="1"/>
              <a:t>existant</a:t>
            </a:r>
            <a:r>
              <a:rPr lang="it-IT" dirty="0"/>
              <a:t> </a:t>
            </a:r>
            <a:r>
              <a:rPr lang="it-IT" dirty="0" err="1"/>
              <a:t>entre</a:t>
            </a:r>
            <a:r>
              <a:rPr lang="it-IT" dirty="0"/>
              <a:t> </a:t>
            </a:r>
            <a:r>
              <a:rPr lang="it-IT" dirty="0" err="1"/>
              <a:t>les</a:t>
            </a:r>
            <a:r>
              <a:rPr lang="it-IT" dirty="0"/>
              <a:t> </a:t>
            </a:r>
            <a:r>
              <a:rPr lang="it-IT" dirty="0" err="1"/>
              <a:t>Français</a:t>
            </a:r>
            <a:r>
              <a:rPr lang="it-IT" dirty="0"/>
              <a:t> et </a:t>
            </a:r>
            <a:r>
              <a:rPr lang="it-IT" dirty="0" err="1"/>
              <a:t>les</a:t>
            </a:r>
            <a:r>
              <a:rPr lang="it-IT" dirty="0"/>
              <a:t> Anglais. De ce </a:t>
            </a:r>
            <a:r>
              <a:rPr lang="it-IT" dirty="0" err="1"/>
              <a:t>fait</a:t>
            </a:r>
            <a:r>
              <a:rPr lang="it-IT" dirty="0"/>
              <a:t> et </a:t>
            </a:r>
            <a:r>
              <a:rPr lang="it-IT" dirty="0" err="1"/>
              <a:t>grâce</a:t>
            </a:r>
            <a:r>
              <a:rPr lang="it-IT" dirty="0"/>
              <a:t> à </a:t>
            </a:r>
            <a:r>
              <a:rPr lang="it-IT" dirty="0" err="1"/>
              <a:t>cette</a:t>
            </a:r>
            <a:r>
              <a:rPr lang="it-IT" dirty="0"/>
              <a:t> </a:t>
            </a:r>
            <a:r>
              <a:rPr lang="it-IT" dirty="0" err="1"/>
              <a:t>haine</a:t>
            </a:r>
            <a:r>
              <a:rPr lang="it-IT" dirty="0"/>
              <a:t> </a:t>
            </a:r>
            <a:r>
              <a:rPr lang="it-IT" dirty="0" err="1"/>
              <a:t>tous</a:t>
            </a:r>
            <a:r>
              <a:rPr lang="it-IT" dirty="0"/>
              <a:t> </a:t>
            </a:r>
            <a:r>
              <a:rPr lang="it-IT" dirty="0" err="1"/>
              <a:t>les</a:t>
            </a:r>
            <a:r>
              <a:rPr lang="it-IT" dirty="0"/>
              <a:t> </a:t>
            </a:r>
            <a:r>
              <a:rPr lang="it-IT" dirty="0" err="1"/>
              <a:t>défauts</a:t>
            </a:r>
            <a:r>
              <a:rPr lang="it-IT" dirty="0"/>
              <a:t> de ce </a:t>
            </a:r>
            <a:r>
              <a:rPr lang="it-IT" dirty="0" err="1"/>
              <a:t>bas</a:t>
            </a:r>
            <a:r>
              <a:rPr lang="it-IT" dirty="0"/>
              <a:t> monde </a:t>
            </a:r>
            <a:r>
              <a:rPr lang="it-IT" dirty="0" err="1"/>
              <a:t>ont</a:t>
            </a:r>
            <a:r>
              <a:rPr lang="it-IT" dirty="0"/>
              <a:t> </a:t>
            </a:r>
            <a:r>
              <a:rPr lang="it-IT" dirty="0" err="1"/>
              <a:t>été</a:t>
            </a:r>
            <a:r>
              <a:rPr lang="it-IT" dirty="0"/>
              <a:t> </a:t>
            </a:r>
            <a:r>
              <a:rPr lang="it-IT" dirty="0" err="1"/>
              <a:t>affublés</a:t>
            </a:r>
            <a:r>
              <a:rPr lang="it-IT" dirty="0"/>
              <a:t> </a:t>
            </a:r>
            <a:r>
              <a:rPr lang="it-IT" dirty="0" err="1"/>
              <a:t>aux</a:t>
            </a:r>
            <a:r>
              <a:rPr lang="it-IT" dirty="0"/>
              <a:t> </a:t>
            </a:r>
            <a:r>
              <a:rPr lang="it-IT" dirty="0" err="1"/>
              <a:t>anglais</a:t>
            </a:r>
            <a:r>
              <a:rPr lang="it-IT" dirty="0"/>
              <a:t> .</a:t>
            </a:r>
            <a:endParaRPr lang="fr-CA" dirty="0"/>
          </a:p>
        </p:txBody>
      </p:sp>
    </p:spTree>
    <p:extLst>
      <p:ext uri="{BB962C8B-B14F-4D97-AF65-F5344CB8AC3E}">
        <p14:creationId xmlns:p14="http://schemas.microsoft.com/office/powerpoint/2010/main" val="39565686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100" b="1" dirty="0"/>
              <a:t>Parler petit nègre </a:t>
            </a:r>
            <a:r>
              <a:rPr lang="fr-CA" sz="2100" dirty="0"/>
              <a:t/>
            </a:r>
            <a:br>
              <a:rPr lang="fr-CA" sz="2100" dirty="0"/>
            </a:br>
            <a:endParaRPr lang="fr-CA" sz="2100" dirty="0"/>
          </a:p>
        </p:txBody>
      </p:sp>
      <p:sp>
        <p:nvSpPr>
          <p:cNvPr id="3" name="Segnaposto contenuto 2"/>
          <p:cNvSpPr>
            <a:spLocks noGrp="1"/>
          </p:cNvSpPr>
          <p:nvPr>
            <p:ph idx="1"/>
          </p:nvPr>
        </p:nvSpPr>
        <p:spPr/>
        <p:txBody>
          <a:bodyPr>
            <a:normAutofit fontScale="92500" lnSpcReduction="10000"/>
          </a:bodyPr>
          <a:lstStyle/>
          <a:p>
            <a:r>
              <a:rPr lang="fr-CA" sz="2400" dirty="0"/>
              <a:t>Signification : S’exprimer dans un français approximatif</a:t>
            </a:r>
          </a:p>
          <a:p>
            <a:pPr algn="just"/>
            <a:r>
              <a:rPr lang="fr-CA" sz="2400" dirty="0"/>
              <a:t>Origine : Expression française du milieu du XIXème siècle qui puiserait ses origines dans la mentalité raciste et colonialiste de l’époque. En effet les usages approximatifs d’une langue imposée par la force ne sont pas ressentis comme des fautes d’apprentissage mais comme </a:t>
            </a:r>
            <a:r>
              <a:rPr lang="fr-CA" sz="2400" b="1" dirty="0"/>
              <a:t>une insuffisance logique due à la race. </a:t>
            </a:r>
            <a:r>
              <a:rPr lang="fr-CA" sz="2400" dirty="0"/>
              <a:t>Le petit nègre utilisé comme nom commun se définirait comme un français sans conjugaison verbale et serait de ce fait une langue nominale dont la syntaxe serait absente sinon abîmée. L’adjectif petit va servir à compléter cette idée de racisme en affirmant que les noirs colonisés parlent et donc pensent comme des enfants.</a:t>
            </a:r>
          </a:p>
          <a:p>
            <a:pPr algn="just"/>
            <a:r>
              <a:rPr lang="fr-CA" sz="2400" dirty="0" err="1"/>
              <a:t>https</a:t>
            </a:r>
            <a:r>
              <a:rPr lang="fr-CA" sz="2400" dirty="0"/>
              <a:t>://</a:t>
            </a:r>
            <a:r>
              <a:rPr lang="fr-CA" sz="2400" dirty="0" err="1"/>
              <a:t>www.expressions-francaises.fr</a:t>
            </a:r>
            <a:r>
              <a:rPr lang="fr-CA" sz="2400" dirty="0"/>
              <a:t>/annuaire-expressions-</a:t>
            </a:r>
            <a:r>
              <a:rPr lang="fr-CA" sz="2400" dirty="0" err="1"/>
              <a:t>francaises</a:t>
            </a:r>
            <a:r>
              <a:rPr lang="fr-CA" sz="2400" dirty="0"/>
              <a:t>/</a:t>
            </a:r>
          </a:p>
          <a:p>
            <a:endParaRPr lang="fr-CA" sz="1800" dirty="0"/>
          </a:p>
        </p:txBody>
      </p:sp>
    </p:spTree>
    <p:extLst>
      <p:ext uri="{BB962C8B-B14F-4D97-AF65-F5344CB8AC3E}">
        <p14:creationId xmlns:p14="http://schemas.microsoft.com/office/powerpoint/2010/main" val="104238476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100" b="1" dirty="0" err="1"/>
              <a:t>Parler</a:t>
            </a:r>
            <a:r>
              <a:rPr lang="it-IT" sz="2100" b="1" dirty="0"/>
              <a:t> </a:t>
            </a:r>
            <a:r>
              <a:rPr lang="it-IT" sz="2100" b="1" dirty="0" err="1"/>
              <a:t>comme</a:t>
            </a:r>
            <a:r>
              <a:rPr lang="it-IT" sz="2100" b="1" dirty="0"/>
              <a:t> une </a:t>
            </a:r>
            <a:r>
              <a:rPr lang="it-IT" sz="2100" b="1" dirty="0" err="1"/>
              <a:t>vache</a:t>
            </a:r>
            <a:r>
              <a:rPr lang="it-IT" sz="2100" b="1" dirty="0"/>
              <a:t> </a:t>
            </a:r>
            <a:r>
              <a:rPr lang="it-IT" sz="2100" b="1" dirty="0" err="1"/>
              <a:t>espagnole</a:t>
            </a:r>
            <a:r>
              <a:rPr lang="it-IT" sz="2100" b="1" dirty="0"/>
              <a:t> </a:t>
            </a:r>
            <a:br>
              <a:rPr lang="it-IT" sz="2100" b="1" dirty="0"/>
            </a:br>
            <a:endParaRPr lang="fr-CA" sz="2100" dirty="0"/>
          </a:p>
        </p:txBody>
      </p:sp>
      <p:sp>
        <p:nvSpPr>
          <p:cNvPr id="3" name="Segnaposto contenuto 2"/>
          <p:cNvSpPr>
            <a:spLocks noGrp="1"/>
          </p:cNvSpPr>
          <p:nvPr>
            <p:ph idx="1"/>
          </p:nvPr>
        </p:nvSpPr>
        <p:spPr/>
        <p:txBody>
          <a:bodyPr>
            <a:normAutofit lnSpcReduction="10000"/>
          </a:bodyPr>
          <a:lstStyle/>
          <a:p>
            <a:r>
              <a:rPr lang="it-IT" sz="1800" b="1" i="1" dirty="0" err="1"/>
              <a:t>Signification</a:t>
            </a:r>
            <a:r>
              <a:rPr lang="it-IT" sz="1800" dirty="0"/>
              <a:t>: </a:t>
            </a:r>
            <a:r>
              <a:rPr lang="it-IT" sz="1800" dirty="0" err="1"/>
              <a:t>Citation</a:t>
            </a:r>
            <a:r>
              <a:rPr lang="it-IT" sz="1800" dirty="0"/>
              <a:t> </a:t>
            </a:r>
            <a:r>
              <a:rPr lang="it-IT" sz="1800" dirty="0" err="1"/>
              <a:t>signifiant</a:t>
            </a:r>
            <a:r>
              <a:rPr lang="it-IT" sz="1800" dirty="0"/>
              <a:t> mal s'</a:t>
            </a:r>
            <a:r>
              <a:rPr lang="it-IT" sz="1800" dirty="0" err="1"/>
              <a:t>exprimer</a:t>
            </a:r>
            <a:r>
              <a:rPr lang="it-IT" sz="1800" dirty="0"/>
              <a:t> </a:t>
            </a:r>
            <a:r>
              <a:rPr lang="it-IT" sz="1800" dirty="0" err="1"/>
              <a:t>dans</a:t>
            </a:r>
            <a:r>
              <a:rPr lang="it-IT" sz="1800" dirty="0"/>
              <a:t> une langue</a:t>
            </a:r>
          </a:p>
          <a:p>
            <a:pPr algn="just"/>
            <a:r>
              <a:rPr lang="it-IT" sz="1800" b="1" i="1" dirty="0"/>
              <a:t>Origine</a:t>
            </a:r>
            <a:r>
              <a:rPr lang="it-IT" sz="1800" dirty="0"/>
              <a:t>: </a:t>
            </a:r>
            <a:r>
              <a:rPr lang="it-IT" sz="1800" dirty="0" err="1"/>
              <a:t>Cette</a:t>
            </a:r>
            <a:r>
              <a:rPr lang="it-IT" sz="1800" dirty="0"/>
              <a:t> expression française se </a:t>
            </a:r>
            <a:r>
              <a:rPr lang="it-IT" sz="1800" dirty="0" err="1"/>
              <a:t>dit</a:t>
            </a:r>
            <a:r>
              <a:rPr lang="it-IT" sz="1800" dirty="0"/>
              <a:t> </a:t>
            </a:r>
            <a:r>
              <a:rPr lang="it-IT" sz="1800" dirty="0" err="1"/>
              <a:t>aussi</a:t>
            </a:r>
            <a:r>
              <a:rPr lang="it-IT" sz="1800" dirty="0"/>
              <a:t> "</a:t>
            </a:r>
            <a:r>
              <a:rPr lang="it-IT" sz="1800" dirty="0" err="1"/>
              <a:t>parler</a:t>
            </a:r>
            <a:r>
              <a:rPr lang="it-IT" sz="1800" dirty="0"/>
              <a:t> </a:t>
            </a:r>
            <a:r>
              <a:rPr lang="it-IT" sz="1800" dirty="0" err="1"/>
              <a:t>français</a:t>
            </a:r>
            <a:r>
              <a:rPr lang="it-IT" sz="1800" dirty="0"/>
              <a:t> </a:t>
            </a:r>
            <a:r>
              <a:rPr lang="it-IT" sz="1800" dirty="0" err="1"/>
              <a:t>comme</a:t>
            </a:r>
            <a:r>
              <a:rPr lang="it-IT" sz="1800" dirty="0"/>
              <a:t> une </a:t>
            </a:r>
            <a:r>
              <a:rPr lang="it-IT" sz="1800" dirty="0" err="1"/>
              <a:t>vache</a:t>
            </a:r>
            <a:r>
              <a:rPr lang="it-IT" sz="1800" dirty="0"/>
              <a:t> </a:t>
            </a:r>
            <a:r>
              <a:rPr lang="it-IT" sz="1800" dirty="0" err="1"/>
              <a:t>espagnole</a:t>
            </a:r>
            <a:r>
              <a:rPr lang="it-IT" sz="1800" dirty="0"/>
              <a:t>". Elle </a:t>
            </a:r>
            <a:r>
              <a:rPr lang="it-IT" sz="1800" dirty="0" err="1"/>
              <a:t>renvoie</a:t>
            </a:r>
            <a:r>
              <a:rPr lang="it-IT" sz="1800" dirty="0"/>
              <a:t> en premier </a:t>
            </a:r>
            <a:r>
              <a:rPr lang="it-IT" sz="1800" dirty="0" err="1"/>
              <a:t>temps</a:t>
            </a:r>
            <a:r>
              <a:rPr lang="it-IT" sz="1800" dirty="0"/>
              <a:t> </a:t>
            </a:r>
            <a:r>
              <a:rPr lang="it-IT" sz="1800" dirty="0" err="1"/>
              <a:t>au</a:t>
            </a:r>
            <a:r>
              <a:rPr lang="it-IT" sz="1800" dirty="0"/>
              <a:t> terme "</a:t>
            </a:r>
            <a:r>
              <a:rPr lang="it-IT" sz="1800" dirty="0" err="1"/>
              <a:t>vasces</a:t>
            </a:r>
            <a:r>
              <a:rPr lang="it-IT" sz="1800" dirty="0"/>
              <a:t>" </a:t>
            </a:r>
            <a:r>
              <a:rPr lang="it-IT" sz="1800" dirty="0" err="1"/>
              <a:t>signifiant</a:t>
            </a:r>
            <a:r>
              <a:rPr lang="it-IT" sz="1800" dirty="0"/>
              <a:t> "</a:t>
            </a:r>
            <a:r>
              <a:rPr lang="it-IT" sz="1800" dirty="0" err="1"/>
              <a:t>basque</a:t>
            </a:r>
            <a:r>
              <a:rPr lang="it-IT" sz="1800" dirty="0"/>
              <a:t>" </a:t>
            </a:r>
            <a:r>
              <a:rPr lang="it-IT" sz="1800" dirty="0" err="1"/>
              <a:t>au</a:t>
            </a:r>
            <a:r>
              <a:rPr lang="it-IT" sz="1800" dirty="0"/>
              <a:t> </a:t>
            </a:r>
            <a:r>
              <a:rPr lang="it-IT" sz="1800" dirty="0" err="1"/>
              <a:t>XVII</a:t>
            </a:r>
            <a:r>
              <a:rPr lang="it-IT" sz="1800" baseline="30000" dirty="0" err="1"/>
              <a:t>ème</a:t>
            </a:r>
            <a:r>
              <a:rPr lang="it-IT" sz="1800" dirty="0"/>
              <a:t> </a:t>
            </a:r>
            <a:r>
              <a:rPr lang="it-IT" sz="1800" dirty="0" err="1"/>
              <a:t>siècle</a:t>
            </a:r>
            <a:r>
              <a:rPr lang="it-IT" sz="1800" dirty="0"/>
              <a:t> et </a:t>
            </a:r>
            <a:r>
              <a:rPr lang="it-IT" sz="1800" dirty="0" err="1"/>
              <a:t>aurait</a:t>
            </a:r>
            <a:r>
              <a:rPr lang="it-IT" sz="1800" dirty="0"/>
              <a:t> servi à </a:t>
            </a:r>
            <a:r>
              <a:rPr lang="it-IT" sz="1800" dirty="0" err="1"/>
              <a:t>qualifier</a:t>
            </a:r>
            <a:r>
              <a:rPr lang="it-IT" sz="1800" dirty="0"/>
              <a:t> le </a:t>
            </a:r>
            <a:r>
              <a:rPr lang="it-IT" sz="1800" dirty="0" err="1"/>
              <a:t>français</a:t>
            </a:r>
            <a:r>
              <a:rPr lang="it-IT" sz="1800" dirty="0"/>
              <a:t> </a:t>
            </a:r>
            <a:r>
              <a:rPr lang="it-IT" sz="1800" dirty="0" err="1"/>
              <a:t>que</a:t>
            </a:r>
            <a:r>
              <a:rPr lang="it-IT" sz="1800" dirty="0"/>
              <a:t> </a:t>
            </a:r>
            <a:r>
              <a:rPr lang="it-IT" sz="1800" dirty="0" err="1"/>
              <a:t>parlaient</a:t>
            </a:r>
            <a:r>
              <a:rPr lang="it-IT" sz="1800" dirty="0"/>
              <a:t> </a:t>
            </a:r>
            <a:r>
              <a:rPr lang="it-IT" sz="1800" dirty="0" err="1"/>
              <a:t>les</a:t>
            </a:r>
            <a:r>
              <a:rPr lang="it-IT" sz="1800" dirty="0"/>
              <a:t> </a:t>
            </a:r>
            <a:r>
              <a:rPr lang="it-IT" sz="1800" dirty="0" err="1"/>
              <a:t>basques</a:t>
            </a:r>
            <a:r>
              <a:rPr lang="it-IT" sz="1800" dirty="0"/>
              <a:t> </a:t>
            </a:r>
            <a:r>
              <a:rPr lang="it-IT" sz="1800" dirty="0" err="1"/>
              <a:t>espagnols</a:t>
            </a:r>
            <a:r>
              <a:rPr lang="it-IT" sz="1800" dirty="0"/>
              <a:t> c'est à dire </a:t>
            </a:r>
            <a:r>
              <a:rPr lang="it-IT" sz="1800" dirty="0" err="1"/>
              <a:t>très</a:t>
            </a:r>
            <a:r>
              <a:rPr lang="it-IT" sz="1800" dirty="0"/>
              <a:t> mal. Une </a:t>
            </a:r>
            <a:r>
              <a:rPr lang="it-IT" sz="1800" dirty="0" err="1"/>
              <a:t>autre</a:t>
            </a:r>
            <a:r>
              <a:rPr lang="it-IT" sz="1800" dirty="0"/>
              <a:t> </a:t>
            </a:r>
            <a:r>
              <a:rPr lang="it-IT" sz="1800" dirty="0" err="1"/>
              <a:t>explication</a:t>
            </a:r>
            <a:r>
              <a:rPr lang="it-IT" sz="1800" dirty="0"/>
              <a:t> </a:t>
            </a:r>
            <a:r>
              <a:rPr lang="it-IT" sz="1800" dirty="0" err="1"/>
              <a:t>quant</a:t>
            </a:r>
            <a:r>
              <a:rPr lang="it-IT" sz="1800" dirty="0"/>
              <a:t> à l'origine de </a:t>
            </a:r>
            <a:r>
              <a:rPr lang="it-IT" sz="1800" dirty="0" err="1"/>
              <a:t>cette</a:t>
            </a:r>
            <a:r>
              <a:rPr lang="it-IT" sz="1800" dirty="0"/>
              <a:t> </a:t>
            </a:r>
            <a:r>
              <a:rPr lang="it-IT" sz="1800" dirty="0" err="1"/>
              <a:t>expression</a:t>
            </a:r>
            <a:r>
              <a:rPr lang="it-IT" sz="1800" dirty="0"/>
              <a:t> </a:t>
            </a:r>
            <a:r>
              <a:rPr lang="it-IT" sz="1800" dirty="0" err="1"/>
              <a:t>tendrait</a:t>
            </a:r>
            <a:r>
              <a:rPr lang="it-IT" sz="1800" dirty="0"/>
              <a:t> à dire </a:t>
            </a:r>
            <a:r>
              <a:rPr lang="it-IT" sz="1800" dirty="0" err="1"/>
              <a:t>qu'il</a:t>
            </a:r>
            <a:r>
              <a:rPr lang="it-IT" sz="1800" dirty="0"/>
              <a:t> s'</a:t>
            </a:r>
            <a:r>
              <a:rPr lang="it-IT" sz="1800" dirty="0" err="1"/>
              <a:t>agirait</a:t>
            </a:r>
            <a:r>
              <a:rPr lang="it-IT" sz="1800" dirty="0"/>
              <a:t> d'une </a:t>
            </a:r>
            <a:r>
              <a:rPr lang="it-IT" sz="1800" dirty="0" err="1"/>
              <a:t>déformation</a:t>
            </a:r>
            <a:r>
              <a:rPr lang="it-IT" sz="1800" dirty="0"/>
              <a:t> </a:t>
            </a:r>
            <a:r>
              <a:rPr lang="it-IT" sz="1800" dirty="0" err="1"/>
              <a:t>du</a:t>
            </a:r>
            <a:r>
              <a:rPr lang="it-IT" sz="1800" dirty="0"/>
              <a:t> terme basse qui </a:t>
            </a:r>
            <a:r>
              <a:rPr lang="it-IT" sz="1800" dirty="0" err="1"/>
              <a:t>qualifiait</a:t>
            </a:r>
            <a:r>
              <a:rPr lang="it-IT" sz="1800" dirty="0"/>
              <a:t> une femme de </a:t>
            </a:r>
            <a:r>
              <a:rPr lang="it-IT" sz="1800" dirty="0" err="1"/>
              <a:t>condition</a:t>
            </a:r>
            <a:r>
              <a:rPr lang="it-IT" sz="1800" dirty="0"/>
              <a:t> </a:t>
            </a:r>
            <a:r>
              <a:rPr lang="it-IT" sz="1800" dirty="0" err="1"/>
              <a:t>médiocre</a:t>
            </a:r>
            <a:r>
              <a:rPr lang="it-IT" sz="1800" dirty="0"/>
              <a:t>, s'</a:t>
            </a:r>
            <a:r>
              <a:rPr lang="it-IT" sz="1800" dirty="0" err="1"/>
              <a:t>exprimant</a:t>
            </a:r>
            <a:r>
              <a:rPr lang="it-IT" sz="1800" dirty="0"/>
              <a:t> de </a:t>
            </a:r>
            <a:r>
              <a:rPr lang="it-IT" sz="1800" dirty="0" err="1"/>
              <a:t>manière</a:t>
            </a:r>
            <a:r>
              <a:rPr lang="it-IT" sz="1800" dirty="0"/>
              <a:t> </a:t>
            </a:r>
            <a:r>
              <a:rPr lang="it-IT" sz="1800" dirty="0" err="1"/>
              <a:t>rudimentaire</a:t>
            </a:r>
            <a:r>
              <a:rPr lang="it-IT" sz="1800" dirty="0"/>
              <a:t>. La </a:t>
            </a:r>
            <a:r>
              <a:rPr lang="it-IT" sz="1800" dirty="0" err="1"/>
              <a:t>troisième</a:t>
            </a:r>
            <a:r>
              <a:rPr lang="it-IT" sz="1800" dirty="0"/>
              <a:t> origine de </a:t>
            </a:r>
            <a:r>
              <a:rPr lang="it-IT" sz="1800" dirty="0" err="1"/>
              <a:t>cette</a:t>
            </a:r>
            <a:r>
              <a:rPr lang="it-IT" sz="1800" dirty="0"/>
              <a:t> </a:t>
            </a:r>
            <a:r>
              <a:rPr lang="it-IT" sz="1800" dirty="0" err="1"/>
              <a:t>expression</a:t>
            </a:r>
            <a:r>
              <a:rPr lang="it-IT" sz="1800" dirty="0"/>
              <a:t> </a:t>
            </a:r>
            <a:r>
              <a:rPr lang="it-IT" sz="1800" dirty="0" err="1"/>
              <a:t>française</a:t>
            </a:r>
            <a:r>
              <a:rPr lang="it-IT" sz="1800" dirty="0"/>
              <a:t> </a:t>
            </a:r>
            <a:r>
              <a:rPr lang="it-IT" sz="1800" dirty="0" err="1"/>
              <a:t>affirme</a:t>
            </a:r>
            <a:r>
              <a:rPr lang="it-IT" sz="1800" dirty="0"/>
              <a:t> </a:t>
            </a:r>
            <a:r>
              <a:rPr lang="it-IT" sz="1800" dirty="0" err="1"/>
              <a:t>qu'elle</a:t>
            </a:r>
            <a:r>
              <a:rPr lang="it-IT" sz="1800" dirty="0"/>
              <a:t> est la </a:t>
            </a:r>
            <a:r>
              <a:rPr lang="it-IT" sz="1800" dirty="0" err="1"/>
              <a:t>combinaison</a:t>
            </a:r>
            <a:r>
              <a:rPr lang="it-IT" sz="1800" dirty="0"/>
              <a:t> de </a:t>
            </a:r>
            <a:r>
              <a:rPr lang="it-IT" sz="1800" dirty="0" err="1"/>
              <a:t>choses</a:t>
            </a:r>
            <a:r>
              <a:rPr lang="it-IT" sz="1800" dirty="0"/>
              <a:t> </a:t>
            </a:r>
            <a:r>
              <a:rPr lang="it-IT" sz="1800" dirty="0" err="1"/>
              <a:t>péjoratives</a:t>
            </a:r>
            <a:r>
              <a:rPr lang="it-IT" sz="1800" dirty="0"/>
              <a:t> </a:t>
            </a:r>
            <a:r>
              <a:rPr lang="it-IT" sz="1800" dirty="0" err="1"/>
              <a:t>propres</a:t>
            </a:r>
            <a:r>
              <a:rPr lang="it-IT" sz="1800" dirty="0"/>
              <a:t> à l'époque. En </a:t>
            </a:r>
            <a:r>
              <a:rPr lang="it-IT" sz="1800" dirty="0" err="1"/>
              <a:t>effet</a:t>
            </a:r>
            <a:r>
              <a:rPr lang="it-IT" sz="1800" dirty="0"/>
              <a:t>, "la </a:t>
            </a:r>
            <a:r>
              <a:rPr lang="it-IT" sz="1800" dirty="0" err="1"/>
              <a:t>vache</a:t>
            </a:r>
            <a:r>
              <a:rPr lang="it-IT" sz="1800" dirty="0"/>
              <a:t>" </a:t>
            </a:r>
            <a:r>
              <a:rPr lang="it-IT" sz="1800" dirty="0" err="1"/>
              <a:t>était</a:t>
            </a:r>
            <a:r>
              <a:rPr lang="it-IT" sz="1800" dirty="0"/>
              <a:t> un terme à </a:t>
            </a:r>
            <a:r>
              <a:rPr lang="it-IT" sz="1800" dirty="0" err="1"/>
              <a:t>connotation</a:t>
            </a:r>
            <a:r>
              <a:rPr lang="it-IT" sz="1800" dirty="0"/>
              <a:t> </a:t>
            </a:r>
            <a:r>
              <a:rPr lang="it-IT" sz="1800" dirty="0" err="1"/>
              <a:t>négative</a:t>
            </a:r>
            <a:r>
              <a:rPr lang="it-IT" sz="1800" dirty="0"/>
              <a:t> et l'</a:t>
            </a:r>
            <a:r>
              <a:rPr lang="it-IT" sz="1800" dirty="0" err="1"/>
              <a:t>espagnol</a:t>
            </a:r>
            <a:r>
              <a:rPr lang="it-IT" sz="1800" dirty="0"/>
              <a:t> </a:t>
            </a:r>
            <a:r>
              <a:rPr lang="it-IT" sz="1800" dirty="0" err="1"/>
              <a:t>servait</a:t>
            </a:r>
            <a:r>
              <a:rPr lang="it-IT" sz="1800" dirty="0"/>
              <a:t> de </a:t>
            </a:r>
            <a:r>
              <a:rPr lang="it-IT" sz="1800" dirty="0" err="1"/>
              <a:t>qualificatif</a:t>
            </a:r>
            <a:r>
              <a:rPr lang="it-IT" sz="1800" dirty="0"/>
              <a:t> </a:t>
            </a:r>
            <a:r>
              <a:rPr lang="it-IT" sz="1800" dirty="0" err="1"/>
              <a:t>désagréable</a:t>
            </a:r>
            <a:r>
              <a:rPr lang="it-IT" sz="1800" dirty="0"/>
              <a:t>. A </a:t>
            </a:r>
            <a:r>
              <a:rPr lang="it-IT" sz="1800" dirty="0" err="1"/>
              <a:t>titre</a:t>
            </a:r>
            <a:r>
              <a:rPr lang="it-IT" sz="1800" dirty="0"/>
              <a:t> d'</a:t>
            </a:r>
            <a:r>
              <a:rPr lang="it-IT" sz="1800" dirty="0" err="1"/>
              <a:t>exemple</a:t>
            </a:r>
            <a:r>
              <a:rPr lang="it-IT" sz="1800" dirty="0"/>
              <a:t>, la </a:t>
            </a:r>
            <a:r>
              <a:rPr lang="it-IT" sz="1800" dirty="0" err="1"/>
              <a:t>peau</a:t>
            </a:r>
            <a:r>
              <a:rPr lang="it-IT" sz="1800" dirty="0"/>
              <a:t> de </a:t>
            </a:r>
            <a:r>
              <a:rPr lang="it-IT" sz="1800" dirty="0" err="1"/>
              <a:t>vache</a:t>
            </a:r>
            <a:r>
              <a:rPr lang="it-IT" sz="1800" dirty="0"/>
              <a:t> est </a:t>
            </a:r>
            <a:r>
              <a:rPr lang="it-IT" sz="1800" dirty="0" err="1"/>
              <a:t>symbole</a:t>
            </a:r>
            <a:r>
              <a:rPr lang="it-IT" sz="1800" dirty="0"/>
              <a:t> de </a:t>
            </a:r>
            <a:r>
              <a:rPr lang="it-IT" sz="1800" dirty="0" err="1"/>
              <a:t>méchanceté</a:t>
            </a:r>
            <a:r>
              <a:rPr lang="it-IT" sz="1800" dirty="0"/>
              <a:t> et "</a:t>
            </a:r>
            <a:r>
              <a:rPr lang="it-IT" sz="1800" dirty="0" err="1"/>
              <a:t>sorcier</a:t>
            </a:r>
            <a:r>
              <a:rPr lang="it-IT" sz="1800" dirty="0"/>
              <a:t> </a:t>
            </a:r>
            <a:r>
              <a:rPr lang="it-IT" sz="1800" dirty="0" err="1"/>
              <a:t>comme</a:t>
            </a:r>
            <a:r>
              <a:rPr lang="it-IT" sz="1800" dirty="0"/>
              <a:t> une </a:t>
            </a:r>
            <a:r>
              <a:rPr lang="it-IT" sz="1800" dirty="0" err="1"/>
              <a:t>vache</a:t>
            </a:r>
            <a:r>
              <a:rPr lang="it-IT" sz="1800" dirty="0"/>
              <a:t>" est une </a:t>
            </a:r>
            <a:r>
              <a:rPr lang="it-IT" sz="1800" dirty="0" err="1"/>
              <a:t>démonstration</a:t>
            </a:r>
            <a:r>
              <a:rPr lang="it-IT" sz="1800" dirty="0"/>
              <a:t> de </a:t>
            </a:r>
            <a:r>
              <a:rPr lang="it-IT" sz="1800" dirty="0" err="1"/>
              <a:t>niaiserie</a:t>
            </a:r>
            <a:r>
              <a:rPr lang="it-IT" sz="1800" dirty="0"/>
              <a:t> [</a:t>
            </a:r>
            <a:r>
              <a:rPr lang="it-IT" sz="1800" dirty="0" err="1"/>
              <a:t>stupidité</a:t>
            </a:r>
            <a:r>
              <a:rPr lang="it-IT" sz="1800" dirty="0"/>
              <a:t>]. </a:t>
            </a:r>
            <a:r>
              <a:rPr lang="it-IT" sz="1800" dirty="0" err="1"/>
              <a:t>Quant</a:t>
            </a:r>
            <a:r>
              <a:rPr lang="it-IT" sz="1800" dirty="0"/>
              <a:t> à l'</a:t>
            </a:r>
            <a:r>
              <a:rPr lang="it-IT" sz="1800" dirty="0" err="1"/>
              <a:t>espagnol</a:t>
            </a:r>
            <a:r>
              <a:rPr lang="it-IT" sz="1800" dirty="0"/>
              <a:t>, il ne </a:t>
            </a:r>
            <a:r>
              <a:rPr lang="it-IT" sz="1800" dirty="0" err="1"/>
              <a:t>renvoie</a:t>
            </a:r>
            <a:r>
              <a:rPr lang="it-IT" sz="1800" dirty="0"/>
              <a:t> à </a:t>
            </a:r>
            <a:r>
              <a:rPr lang="it-IT" sz="1800" dirty="0" err="1"/>
              <a:t>rien</a:t>
            </a:r>
            <a:r>
              <a:rPr lang="it-IT" sz="1800" dirty="0"/>
              <a:t> de bon, </a:t>
            </a:r>
            <a:r>
              <a:rPr lang="it-IT" sz="1800" dirty="0" err="1"/>
              <a:t>dans</a:t>
            </a:r>
            <a:r>
              <a:rPr lang="it-IT" sz="1800" dirty="0"/>
              <a:t> la </a:t>
            </a:r>
            <a:r>
              <a:rPr lang="it-IT" sz="1800" dirty="0" err="1"/>
              <a:t>mesure</a:t>
            </a:r>
            <a:r>
              <a:rPr lang="it-IT" sz="1800" dirty="0"/>
              <a:t> </a:t>
            </a:r>
            <a:r>
              <a:rPr lang="it-IT" sz="1800" dirty="0" err="1"/>
              <a:t>où</a:t>
            </a:r>
            <a:r>
              <a:rPr lang="it-IT" sz="1800" dirty="0"/>
              <a:t> il est </a:t>
            </a:r>
            <a:r>
              <a:rPr lang="it-IT" sz="1800" dirty="0" err="1"/>
              <a:t>souvent</a:t>
            </a:r>
            <a:r>
              <a:rPr lang="it-IT" sz="1800" dirty="0"/>
              <a:t> </a:t>
            </a:r>
            <a:r>
              <a:rPr lang="it-IT" sz="1800" dirty="0" err="1"/>
              <a:t>employé</a:t>
            </a:r>
            <a:r>
              <a:rPr lang="it-IT" sz="1800" dirty="0"/>
              <a:t> pour </a:t>
            </a:r>
            <a:r>
              <a:rPr lang="it-IT" sz="1800" dirty="0" err="1"/>
              <a:t>désigner</a:t>
            </a:r>
            <a:r>
              <a:rPr lang="it-IT" sz="1800" dirty="0"/>
              <a:t> une action </a:t>
            </a:r>
            <a:r>
              <a:rPr lang="it-IT" sz="1800" dirty="0" err="1"/>
              <a:t>critiquable</a:t>
            </a:r>
            <a:r>
              <a:rPr lang="it-IT" sz="1800" dirty="0"/>
              <a:t> </a:t>
            </a:r>
            <a:r>
              <a:rPr lang="it-IT" sz="1800" dirty="0" err="1"/>
              <a:t>comme</a:t>
            </a:r>
            <a:r>
              <a:rPr lang="it-IT" sz="1800" dirty="0"/>
              <a:t> </a:t>
            </a:r>
            <a:r>
              <a:rPr lang="it-IT" sz="1800" dirty="0" err="1"/>
              <a:t>dans</a:t>
            </a:r>
            <a:r>
              <a:rPr lang="it-IT" sz="1800" dirty="0"/>
              <a:t> "</a:t>
            </a:r>
            <a:r>
              <a:rPr lang="it-IT" sz="1800" dirty="0" err="1"/>
              <a:t>payer</a:t>
            </a:r>
            <a:r>
              <a:rPr lang="it-IT" sz="1800" dirty="0"/>
              <a:t> à l'</a:t>
            </a:r>
            <a:r>
              <a:rPr lang="it-IT" sz="1800" dirty="0" err="1"/>
              <a:t>espagnole</a:t>
            </a:r>
            <a:r>
              <a:rPr lang="it-IT" sz="1800" dirty="0"/>
              <a:t>" qui </a:t>
            </a:r>
            <a:r>
              <a:rPr lang="it-IT" sz="1800" dirty="0" err="1"/>
              <a:t>veut</a:t>
            </a:r>
            <a:r>
              <a:rPr lang="it-IT" sz="1800" dirty="0"/>
              <a:t> </a:t>
            </a:r>
            <a:r>
              <a:rPr lang="it-IT" sz="1800" b="1" dirty="0"/>
              <a:t>dire </a:t>
            </a:r>
            <a:r>
              <a:rPr lang="it-IT" sz="1800" b="1" dirty="0" err="1"/>
              <a:t>rouer</a:t>
            </a:r>
            <a:r>
              <a:rPr lang="it-IT" sz="1800" b="1" dirty="0"/>
              <a:t> de coups. [</a:t>
            </a:r>
            <a:r>
              <a:rPr lang="it-IT" sz="1800" b="1" dirty="0" err="1"/>
              <a:t>frapper</a:t>
            </a:r>
            <a:r>
              <a:rPr lang="it-IT" sz="1800" b="1" dirty="0"/>
              <a:t>]</a:t>
            </a:r>
          </a:p>
          <a:p>
            <a:pPr algn="just"/>
            <a:r>
              <a:rPr lang="it-IT" sz="1800" dirty="0" err="1"/>
              <a:t>https</a:t>
            </a:r>
            <a:r>
              <a:rPr lang="it-IT" sz="1800" dirty="0"/>
              <a:t>://</a:t>
            </a:r>
            <a:r>
              <a:rPr lang="it-IT" sz="1800" dirty="0" err="1"/>
              <a:t>www.expressions-francaises.fr</a:t>
            </a:r>
            <a:r>
              <a:rPr lang="it-IT" sz="1800" dirty="0"/>
              <a:t>/</a:t>
            </a:r>
            <a:r>
              <a:rPr lang="it-IT" sz="1800" dirty="0" err="1"/>
              <a:t>annuaire-expressions-francaises</a:t>
            </a:r>
            <a:r>
              <a:rPr lang="it-IT" sz="1800" dirty="0"/>
              <a:t>/</a:t>
            </a:r>
          </a:p>
          <a:p>
            <a:endParaRPr lang="fr-CA" sz="1800" dirty="0"/>
          </a:p>
        </p:txBody>
      </p:sp>
    </p:spTree>
    <p:extLst>
      <p:ext uri="{BB962C8B-B14F-4D97-AF65-F5344CB8AC3E}">
        <p14:creationId xmlns:p14="http://schemas.microsoft.com/office/powerpoint/2010/main" val="324876602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C87FFE-C8B1-432E-AA2E-BC3294890BC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F9B8F3F-8D97-44F1-AC65-EBB96FA47F7D}"/>
              </a:ext>
            </a:extLst>
          </p:cNvPr>
          <p:cNvSpPr>
            <a:spLocks noGrp="1"/>
          </p:cNvSpPr>
          <p:nvPr>
            <p:ph idx="1"/>
          </p:nvPr>
        </p:nvSpPr>
        <p:spPr/>
        <p:txBody>
          <a:bodyPr>
            <a:normAutofit/>
          </a:bodyPr>
          <a:lstStyle/>
          <a:p>
            <a:r>
              <a:rPr lang="it-IT" sz="2400" dirty="0"/>
              <a:t>Avari come un Istriano, veneziano, genovese</a:t>
            </a:r>
          </a:p>
        </p:txBody>
      </p:sp>
    </p:spTree>
    <p:extLst>
      <p:ext uri="{BB962C8B-B14F-4D97-AF65-F5344CB8AC3E}">
        <p14:creationId xmlns:p14="http://schemas.microsoft.com/office/powerpoint/2010/main" val="5294950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44266" y="340468"/>
            <a:ext cx="5856659" cy="1259732"/>
          </a:xfrm>
        </p:spPr>
        <p:txBody>
          <a:bodyPr>
            <a:normAutofit/>
          </a:bodyPr>
          <a:lstStyle/>
          <a:p>
            <a:r>
              <a:rPr lang="fr-FR" sz="2100" dirty="0">
                <a:cs typeface="Arial" charset="0"/>
              </a:rPr>
              <a:t>Expressions</a:t>
            </a:r>
            <a:r>
              <a:rPr lang="fr-FR" sz="2100" dirty="0">
                <a:latin typeface="+mn-lt"/>
                <a:cs typeface="Arial" charset="0"/>
              </a:rPr>
              <a:t> </a:t>
            </a:r>
            <a:r>
              <a:rPr lang="fr-FR" sz="2100" dirty="0">
                <a:cs typeface="Arial" charset="0"/>
              </a:rPr>
              <a:t>imagées sur l’imaginaire de la langue</a:t>
            </a:r>
            <a:endParaRPr lang="fr-CA" sz="2100" dirty="0"/>
          </a:p>
        </p:txBody>
      </p:sp>
      <p:sp>
        <p:nvSpPr>
          <p:cNvPr id="3" name="Segnaposto contenuto 2"/>
          <p:cNvSpPr>
            <a:spLocks noGrp="1"/>
          </p:cNvSpPr>
          <p:nvPr>
            <p:ph idx="1"/>
          </p:nvPr>
        </p:nvSpPr>
        <p:spPr/>
        <p:txBody>
          <a:bodyPr/>
          <a:lstStyle/>
          <a:p>
            <a:endParaRPr lang="fr-FR" sz="1800" dirty="0">
              <a:cs typeface="Arial" charset="0"/>
            </a:endParaRPr>
          </a:p>
          <a:p>
            <a:r>
              <a:rPr lang="fr-FR" sz="1800" dirty="0">
                <a:cs typeface="Arial" charset="0"/>
              </a:rPr>
              <a:t>Ecrit, imaginé comme soutenu : </a:t>
            </a:r>
            <a:r>
              <a:rPr lang="fr-FR" altLang="ja-JP" sz="1800" i="1" dirty="0">
                <a:cs typeface="Arial" charset="0"/>
              </a:rPr>
              <a:t>parler comme un livre </a:t>
            </a:r>
            <a:r>
              <a:rPr lang="fr-FR" altLang="ja-JP" sz="1800" dirty="0">
                <a:cs typeface="Arial" charset="0"/>
              </a:rPr>
              <a:t>(bien parler)</a:t>
            </a:r>
            <a:endParaRPr lang="fr-FR" sz="1800" dirty="0">
              <a:cs typeface="Arial" charset="0"/>
            </a:endParaRPr>
          </a:p>
          <a:p>
            <a:r>
              <a:rPr lang="fr-FR" sz="1800" dirty="0">
                <a:cs typeface="Arial" charset="0"/>
              </a:rPr>
              <a:t>Oral, imaginé comme relâché :  </a:t>
            </a:r>
            <a:r>
              <a:rPr lang="fr-FR" sz="1800" i="1" dirty="0">
                <a:cs typeface="Arial" charset="0"/>
              </a:rPr>
              <a:t>écrire comme on parle </a:t>
            </a:r>
            <a:r>
              <a:rPr lang="fr-FR" altLang="ja-JP" sz="1800" dirty="0">
                <a:cs typeface="Arial" charset="0"/>
              </a:rPr>
              <a:t>(mal écrire)</a:t>
            </a:r>
          </a:p>
          <a:p>
            <a:endParaRPr lang="fr-FR" sz="1800" dirty="0">
              <a:cs typeface="Arial" charset="0"/>
            </a:endParaRPr>
          </a:p>
        </p:txBody>
      </p:sp>
    </p:spTree>
    <p:extLst>
      <p:ext uri="{BB962C8B-B14F-4D97-AF65-F5344CB8AC3E}">
        <p14:creationId xmlns:p14="http://schemas.microsoft.com/office/powerpoint/2010/main" val="222461632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normAutofit/>
          </a:bodyPr>
          <a:lstStyle/>
          <a:p>
            <a:r>
              <a:rPr lang="it-IT" altLang="fr-FR" sz="2800" dirty="0" err="1"/>
              <a:t>Quelles</a:t>
            </a:r>
            <a:r>
              <a:rPr lang="it-IT" altLang="fr-FR" sz="2800" dirty="0"/>
              <a:t> </a:t>
            </a:r>
            <a:r>
              <a:rPr lang="it-IT" altLang="fr-FR" sz="2800" dirty="0" err="1"/>
              <a:t>sont</a:t>
            </a:r>
            <a:r>
              <a:rPr lang="it-IT" altLang="fr-FR" sz="2800" dirty="0"/>
              <a:t> </a:t>
            </a:r>
            <a:r>
              <a:rPr lang="it-IT" altLang="fr-FR" sz="2800" dirty="0" err="1"/>
              <a:t>vos</a:t>
            </a:r>
            <a:r>
              <a:rPr lang="it-IT" altLang="fr-FR" sz="2800" dirty="0"/>
              <a:t> images et </a:t>
            </a:r>
            <a:r>
              <a:rPr lang="it-IT" altLang="fr-FR" sz="2800" dirty="0" err="1"/>
              <a:t>les</a:t>
            </a:r>
            <a:r>
              <a:rPr lang="it-IT" altLang="fr-FR" sz="2800" dirty="0"/>
              <a:t> </a:t>
            </a:r>
            <a:r>
              <a:rPr lang="it-IT" altLang="fr-FR" sz="2800" dirty="0" err="1"/>
              <a:t>lieux</a:t>
            </a:r>
            <a:r>
              <a:rPr lang="it-IT" altLang="fr-FR" sz="2800" dirty="0"/>
              <a:t> </a:t>
            </a:r>
            <a:r>
              <a:rPr lang="it-IT" altLang="fr-FR" sz="2800" dirty="0" err="1"/>
              <a:t>du</a:t>
            </a:r>
            <a:r>
              <a:rPr lang="it-IT" altLang="fr-FR" sz="2800" dirty="0"/>
              <a:t> </a:t>
            </a:r>
            <a:r>
              <a:rPr lang="it-IT" altLang="fr-FR" sz="2800" dirty="0" err="1"/>
              <a:t>silence</a:t>
            </a:r>
            <a:r>
              <a:rPr lang="it-IT" altLang="fr-FR" sz="2800" dirty="0"/>
              <a:t> ?</a:t>
            </a:r>
          </a:p>
        </p:txBody>
      </p:sp>
      <p:sp>
        <p:nvSpPr>
          <p:cNvPr id="31746" name="Content Placeholder 2"/>
          <p:cNvSpPr>
            <a:spLocks noGrp="1"/>
          </p:cNvSpPr>
          <p:nvPr>
            <p:ph idx="1"/>
          </p:nvPr>
        </p:nvSpPr>
        <p:spPr/>
        <p:txBody>
          <a:bodyPr>
            <a:normAutofit/>
          </a:bodyPr>
          <a:lstStyle/>
          <a:p>
            <a:pPr marL="0" indent="0">
              <a:buNone/>
            </a:pPr>
            <a:r>
              <a:rPr lang="fr-CA" sz="2400" dirty="0"/>
              <a:t>Francesca :  la nuit, le cimetière, l’</a:t>
            </a:r>
            <a:r>
              <a:rPr lang="fr-CA" sz="2400" dirty="0" err="1"/>
              <a:t>Eglise</a:t>
            </a:r>
            <a:endParaRPr lang="fr-CA" sz="2400" dirty="0"/>
          </a:p>
          <a:p>
            <a:pPr marL="0" indent="0">
              <a:buNone/>
            </a:pPr>
            <a:r>
              <a:rPr lang="fr-CA" sz="2400" dirty="0"/>
              <a:t>Francesca 2 : endroit solitaire</a:t>
            </a:r>
          </a:p>
          <a:p>
            <a:pPr marL="0" indent="0">
              <a:buNone/>
            </a:pPr>
            <a:r>
              <a:rPr lang="fr-CA" sz="2400" dirty="0"/>
              <a:t>Marina : nuit, bibliothèque, solitude</a:t>
            </a:r>
          </a:p>
          <a:p>
            <a:pPr marL="0" indent="0">
              <a:buNone/>
            </a:pPr>
            <a:r>
              <a:rPr lang="fr-CA" sz="2400" dirty="0"/>
              <a:t>Gianluca : souvenir d’enfance (8 ans) sur le sommet du Mont </a:t>
            </a:r>
            <a:r>
              <a:rPr lang="fr-CA" sz="2400" dirty="0" err="1"/>
              <a:t>Faloria</a:t>
            </a:r>
            <a:r>
              <a:rPr lang="fr-CA" sz="2400" dirty="0"/>
              <a:t>, le matin </a:t>
            </a:r>
            <a:r>
              <a:rPr lang="fr-CA" sz="2400" dirty="0" err="1"/>
              <a:t>tot</a:t>
            </a:r>
            <a:r>
              <a:rPr lang="fr-CA" sz="2400" dirty="0"/>
              <a:t>, bruit du silence</a:t>
            </a:r>
          </a:p>
          <a:p>
            <a:pPr marL="0" indent="0">
              <a:buNone/>
            </a:pPr>
            <a:r>
              <a:rPr lang="fr-CA" sz="2400" dirty="0" err="1"/>
              <a:t>Mariangela</a:t>
            </a:r>
            <a:r>
              <a:rPr lang="fr-CA" sz="2400" dirty="0"/>
              <a:t> : le vide, l’</a:t>
            </a:r>
            <a:r>
              <a:rPr lang="fr-CA" sz="2400" dirty="0" err="1"/>
              <a:t>Eglise</a:t>
            </a:r>
            <a:endParaRPr lang="fr-CA" sz="2400" dirty="0"/>
          </a:p>
          <a:p>
            <a:pPr marL="0" indent="0">
              <a:buNone/>
            </a:pPr>
            <a:endParaRPr lang="fr-CA" altLang="fr-FR" sz="2400" dirty="0"/>
          </a:p>
        </p:txBody>
      </p:sp>
    </p:spTree>
    <p:extLst>
      <p:ext uri="{BB962C8B-B14F-4D97-AF65-F5344CB8AC3E}">
        <p14:creationId xmlns:p14="http://schemas.microsoft.com/office/powerpoint/2010/main" val="240747226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vous aimez ou vous avez peur du silence ?</a:t>
            </a:r>
            <a:br>
              <a:rPr lang="fr-CA" sz="2800" dirty="0"/>
            </a:br>
            <a:r>
              <a:rPr lang="fr-CA" sz="2800" dirty="0"/>
              <a:t>Émotion?</a:t>
            </a:r>
            <a:br>
              <a:rPr lang="fr-CA" sz="2800" dirty="0"/>
            </a:br>
            <a:endParaRPr lang="fr-CA" sz="2800" dirty="0"/>
          </a:p>
        </p:txBody>
      </p:sp>
      <p:sp>
        <p:nvSpPr>
          <p:cNvPr id="3" name="Segnaposto contenuto 2"/>
          <p:cNvSpPr>
            <a:spLocks noGrp="1"/>
          </p:cNvSpPr>
          <p:nvPr>
            <p:ph idx="1"/>
          </p:nvPr>
        </p:nvSpPr>
        <p:spPr/>
        <p:txBody>
          <a:bodyPr>
            <a:normAutofit/>
          </a:bodyPr>
          <a:lstStyle/>
          <a:p>
            <a:pPr marL="0" indent="0">
              <a:buNone/>
            </a:pPr>
            <a:r>
              <a:rPr lang="fr-CA" sz="2400" dirty="0"/>
              <a:t>Francesca : anxiété (dans le silence, impossible étudier); le bruit est rattaché à la vie; apprécier dans la nature et la partage du silence pour se relaxer avec des amis et ou famille</a:t>
            </a:r>
          </a:p>
          <a:p>
            <a:pPr marL="0" indent="0">
              <a:buNone/>
            </a:pPr>
            <a:r>
              <a:rPr lang="fr-CA" sz="2400" dirty="0"/>
              <a:t>Francesca 2 : angoisse</a:t>
            </a:r>
          </a:p>
          <a:p>
            <a:pPr marL="0" indent="0">
              <a:buNone/>
            </a:pPr>
            <a:r>
              <a:rPr lang="fr-CA" sz="2400" dirty="0"/>
              <a:t>Marina : tranquillité</a:t>
            </a:r>
          </a:p>
          <a:p>
            <a:pPr marL="0" indent="0">
              <a:buNone/>
            </a:pPr>
            <a:r>
              <a:rPr lang="fr-CA" sz="2400" dirty="0"/>
              <a:t>Gianluca : tranquillité</a:t>
            </a:r>
          </a:p>
          <a:p>
            <a:pPr marL="0" indent="0">
              <a:buNone/>
            </a:pPr>
            <a:r>
              <a:rPr lang="fr-CA" sz="2400" dirty="0" err="1"/>
              <a:t>Mariangela</a:t>
            </a:r>
            <a:r>
              <a:rPr lang="fr-CA" sz="2400" dirty="0"/>
              <a:t> : anxiété</a:t>
            </a:r>
          </a:p>
        </p:txBody>
      </p:sp>
    </p:spTree>
    <p:extLst>
      <p:ext uri="{BB962C8B-B14F-4D97-AF65-F5344CB8AC3E}">
        <p14:creationId xmlns:p14="http://schemas.microsoft.com/office/powerpoint/2010/main" val="298273366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Comment</a:t>
            </a:r>
            <a:r>
              <a:rPr lang="it-IT" sz="2800" dirty="0"/>
              <a:t> </a:t>
            </a:r>
            <a:r>
              <a:rPr lang="it-IT" sz="2800" dirty="0" err="1"/>
              <a:t>définiriez-vous</a:t>
            </a:r>
            <a:r>
              <a:rPr lang="it-IT" sz="2800" dirty="0"/>
              <a:t> le silence ?</a:t>
            </a:r>
            <a:endParaRPr lang="fr-FR" sz="2800" dirty="0"/>
          </a:p>
        </p:txBody>
      </p:sp>
      <p:sp>
        <p:nvSpPr>
          <p:cNvPr id="3" name="Segnaposto contenuto 2"/>
          <p:cNvSpPr>
            <a:spLocks noGrp="1"/>
          </p:cNvSpPr>
          <p:nvPr>
            <p:ph idx="1"/>
          </p:nvPr>
        </p:nvSpPr>
        <p:spPr/>
        <p:txBody>
          <a:bodyPr>
            <a:normAutofit/>
          </a:bodyPr>
          <a:lstStyle/>
          <a:p>
            <a:r>
              <a:rPr lang="fr-FR" sz="2400" dirty="0"/>
              <a:t>Absence de bruit</a:t>
            </a:r>
          </a:p>
        </p:txBody>
      </p:sp>
    </p:spTree>
    <p:extLst>
      <p:ext uri="{BB962C8B-B14F-4D97-AF65-F5344CB8AC3E}">
        <p14:creationId xmlns:p14="http://schemas.microsoft.com/office/powerpoint/2010/main" val="142076517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it-IT" altLang="fr-FR" sz="2800" dirty="0" err="1"/>
              <a:t>Silences</a:t>
            </a:r>
            <a:r>
              <a:rPr lang="it-IT" altLang="fr-FR" sz="2800" dirty="0"/>
              <a:t/>
            </a:r>
            <a:br>
              <a:rPr lang="it-IT" altLang="fr-FR" sz="2800" dirty="0"/>
            </a:br>
            <a:r>
              <a:rPr lang="it-IT" altLang="fr-FR" sz="2800" dirty="0" err="1"/>
              <a:t>Proverbes</a:t>
            </a:r>
            <a:r>
              <a:rPr lang="it-IT" altLang="fr-FR" sz="2800" dirty="0"/>
              <a:t> et </a:t>
            </a:r>
            <a:r>
              <a:rPr lang="it-IT" altLang="fr-FR" sz="2800" dirty="0" err="1"/>
              <a:t>citations</a:t>
            </a:r>
            <a:endParaRPr lang="it-IT" altLang="fr-FR" sz="2800" dirty="0"/>
          </a:p>
        </p:txBody>
      </p:sp>
      <p:sp>
        <p:nvSpPr>
          <p:cNvPr id="32770" name="Rectangle 3"/>
          <p:cNvSpPr>
            <a:spLocks noGrp="1" noChangeArrowheads="1"/>
          </p:cNvSpPr>
          <p:nvPr>
            <p:ph type="body" idx="1"/>
          </p:nvPr>
        </p:nvSpPr>
        <p:spPr>
          <a:xfrm>
            <a:off x="2317615" y="1605064"/>
            <a:ext cx="4493951" cy="4776686"/>
          </a:xfrm>
        </p:spPr>
        <p:txBody>
          <a:bodyPr>
            <a:normAutofit fontScale="25000" lnSpcReduction="20000"/>
          </a:bodyPr>
          <a:lstStyle/>
          <a:p>
            <a:pPr eaLnBrk="1" hangingPunct="1"/>
            <a:endParaRPr lang="it-IT" altLang="fr-FR" sz="2400" dirty="0"/>
          </a:p>
          <a:p>
            <a:pPr algn="just"/>
            <a:endParaRPr lang="it-IT" altLang="fr-FR" sz="9600" dirty="0"/>
          </a:p>
          <a:p>
            <a:pPr algn="just"/>
            <a:r>
              <a:rPr lang="it-IT" altLang="fr-FR" sz="9600" dirty="0"/>
              <a:t>La parole est </a:t>
            </a:r>
            <a:r>
              <a:rPr lang="it-IT" altLang="fr-FR" sz="9600" dirty="0" err="1"/>
              <a:t>d'argent</a:t>
            </a:r>
            <a:r>
              <a:rPr lang="it-IT" altLang="fr-FR" sz="9600" dirty="0"/>
              <a:t>, le </a:t>
            </a:r>
            <a:r>
              <a:rPr lang="it-IT" altLang="fr-FR" sz="9600" dirty="0" err="1"/>
              <a:t>silence</a:t>
            </a:r>
            <a:r>
              <a:rPr lang="it-IT" altLang="fr-FR" sz="9600" dirty="0"/>
              <a:t> est d'or : </a:t>
            </a:r>
          </a:p>
          <a:p>
            <a:pPr marL="0" indent="0" algn="just">
              <a:buNone/>
            </a:pPr>
            <a:r>
              <a:rPr lang="fr-FR" sz="9600" dirty="0"/>
              <a:t>si la parole est bonne et utile, le silence peut être plus précieux encore.</a:t>
            </a:r>
          </a:p>
          <a:p>
            <a:r>
              <a:rPr lang="fr-FR" sz="6400" dirty="0"/>
              <a:t>© 2022 Dictionnaires Le Robert - Le Petit Robert de la langue française</a:t>
            </a:r>
            <a:endParaRPr lang="it-IT" altLang="fr-FR" sz="6400" dirty="0"/>
          </a:p>
          <a:p>
            <a:pPr marL="0" indent="0">
              <a:buNone/>
            </a:pPr>
            <a:endParaRPr lang="it-IT" altLang="fr-FR" sz="9600" dirty="0"/>
          </a:p>
          <a:p>
            <a:pPr eaLnBrk="1" hangingPunct="1"/>
            <a:r>
              <a:rPr lang="it-IT" altLang="fr-FR" sz="9600" dirty="0"/>
              <a:t>Si le </a:t>
            </a:r>
            <a:r>
              <a:rPr lang="it-IT" altLang="fr-FR" sz="9600" dirty="0" err="1"/>
              <a:t>mot</a:t>
            </a:r>
            <a:r>
              <a:rPr lang="it-IT" altLang="fr-FR" sz="9600" dirty="0"/>
              <a:t> </a:t>
            </a:r>
            <a:r>
              <a:rPr lang="it-IT" altLang="fr-FR" sz="9600" dirty="0" err="1"/>
              <a:t>que</a:t>
            </a:r>
            <a:r>
              <a:rPr lang="it-IT" altLang="fr-FR" sz="9600" dirty="0"/>
              <a:t> tu </a:t>
            </a:r>
            <a:r>
              <a:rPr lang="it-IT" altLang="fr-FR" sz="9600" dirty="0" err="1"/>
              <a:t>vas</a:t>
            </a:r>
            <a:r>
              <a:rPr lang="it-IT" altLang="fr-FR" sz="9600" dirty="0"/>
              <a:t> </a:t>
            </a:r>
            <a:r>
              <a:rPr lang="it-IT" altLang="fr-FR" sz="9600" dirty="0" err="1"/>
              <a:t>prononcer</a:t>
            </a:r>
            <a:r>
              <a:rPr lang="it-IT" altLang="fr-FR" sz="9600" dirty="0"/>
              <a:t> n'est </a:t>
            </a:r>
            <a:r>
              <a:rPr lang="it-IT" altLang="fr-FR" sz="9600" dirty="0" err="1"/>
              <a:t>pas</a:t>
            </a:r>
            <a:r>
              <a:rPr lang="it-IT" altLang="fr-FR" sz="9600" dirty="0"/>
              <a:t> plus </a:t>
            </a:r>
            <a:r>
              <a:rPr lang="it-IT" altLang="fr-FR" sz="9600" dirty="0" err="1"/>
              <a:t>beau</a:t>
            </a:r>
            <a:r>
              <a:rPr lang="it-IT" altLang="fr-FR" sz="9600" dirty="0"/>
              <a:t> </a:t>
            </a:r>
            <a:r>
              <a:rPr lang="it-IT" altLang="fr-FR" sz="9600" dirty="0" err="1"/>
              <a:t>que</a:t>
            </a:r>
            <a:r>
              <a:rPr lang="it-IT" altLang="fr-FR" sz="9600" dirty="0"/>
              <a:t> le </a:t>
            </a:r>
            <a:r>
              <a:rPr lang="it-IT" altLang="fr-FR" sz="9600" dirty="0" err="1"/>
              <a:t>silence</a:t>
            </a:r>
            <a:r>
              <a:rPr lang="it-IT" altLang="fr-FR" sz="9600" dirty="0"/>
              <a:t>, ne le </a:t>
            </a:r>
            <a:r>
              <a:rPr lang="it-IT" altLang="fr-FR" sz="9600" dirty="0" err="1"/>
              <a:t>dis</a:t>
            </a:r>
            <a:r>
              <a:rPr lang="it-IT" altLang="fr-FR" sz="9600" dirty="0"/>
              <a:t> </a:t>
            </a:r>
            <a:r>
              <a:rPr lang="it-IT" altLang="fr-FR" sz="9600" dirty="0" err="1"/>
              <a:t>pas</a:t>
            </a:r>
            <a:r>
              <a:rPr lang="it-IT" altLang="fr-FR" sz="9600" dirty="0"/>
              <a:t>. </a:t>
            </a:r>
            <a:r>
              <a:rPr lang="it-IT" altLang="fr-FR" sz="9600" dirty="0" err="1"/>
              <a:t>Précepte</a:t>
            </a:r>
            <a:r>
              <a:rPr lang="it-IT" altLang="fr-FR" sz="9600" dirty="0"/>
              <a:t> </a:t>
            </a:r>
            <a:r>
              <a:rPr lang="it-IT" altLang="fr-FR" sz="9600" dirty="0" err="1"/>
              <a:t>soufi</a:t>
            </a:r>
            <a:endParaRPr lang="it-IT" altLang="fr-FR" sz="9600" dirty="0"/>
          </a:p>
          <a:p>
            <a:pPr eaLnBrk="1" hangingPunct="1"/>
            <a:endParaRPr lang="it-IT" altLang="fr-FR" sz="9600" dirty="0"/>
          </a:p>
          <a:p>
            <a:r>
              <a:rPr lang="it-IT" altLang="fr-FR" sz="9600" dirty="0"/>
              <a:t>Qui ne </a:t>
            </a:r>
            <a:r>
              <a:rPr lang="it-IT" altLang="fr-FR" sz="9600" dirty="0" err="1"/>
              <a:t>dit</a:t>
            </a:r>
            <a:r>
              <a:rPr lang="it-IT" altLang="fr-FR" sz="9600" dirty="0"/>
              <a:t> </a:t>
            </a:r>
            <a:r>
              <a:rPr lang="it-IT" altLang="fr-FR" sz="9600" dirty="0" err="1"/>
              <a:t>mot</a:t>
            </a:r>
            <a:r>
              <a:rPr lang="it-IT" altLang="fr-FR" sz="9600" dirty="0"/>
              <a:t> </a:t>
            </a:r>
            <a:r>
              <a:rPr lang="it-IT" altLang="fr-FR" sz="9600" dirty="0" err="1"/>
              <a:t>consent</a:t>
            </a:r>
            <a:r>
              <a:rPr lang="it-IT" altLang="fr-FR" sz="9600" dirty="0"/>
              <a:t> : Chi tace acconsente </a:t>
            </a:r>
          </a:p>
          <a:p>
            <a:pPr eaLnBrk="1" hangingPunct="1">
              <a:buFontTx/>
              <a:buNone/>
            </a:pPr>
            <a:endParaRPr lang="it-IT" altLang="fr-FR" sz="9600" dirty="0"/>
          </a:p>
          <a:p>
            <a:pPr eaLnBrk="1" hangingPunct="1"/>
            <a:endParaRPr lang="it-IT" altLang="fr-FR" sz="9600" dirty="0"/>
          </a:p>
          <a:p>
            <a:pPr marL="0" indent="0">
              <a:buNone/>
            </a:pPr>
            <a:r>
              <a:rPr lang="it-IT" altLang="fr-FR" sz="9600" dirty="0"/>
              <a:t> </a:t>
            </a:r>
          </a:p>
        </p:txBody>
      </p:sp>
    </p:spTree>
    <p:extLst>
      <p:ext uri="{BB962C8B-B14F-4D97-AF65-F5344CB8AC3E}">
        <p14:creationId xmlns:p14="http://schemas.microsoft.com/office/powerpoint/2010/main" val="3409720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itolo 1"/>
          <p:cNvSpPr>
            <a:spLocks noGrp="1"/>
          </p:cNvSpPr>
          <p:nvPr>
            <p:ph type="title"/>
          </p:nvPr>
        </p:nvSpPr>
        <p:spPr/>
        <p:txBody>
          <a:bodyPr/>
          <a:lstStyle/>
          <a:p>
            <a:r>
              <a:rPr lang="it-IT" altLang="it-IT" sz="2800" dirty="0"/>
              <a:t>Langue, culture, </a:t>
            </a:r>
            <a:r>
              <a:rPr lang="it-IT" altLang="it-IT" sz="2800" dirty="0" err="1"/>
              <a:t>couleurs</a:t>
            </a:r>
            <a:endParaRPr lang="it-IT" altLang="it-IT" sz="2800" dirty="0"/>
          </a:p>
        </p:txBody>
      </p:sp>
      <p:sp>
        <p:nvSpPr>
          <p:cNvPr id="146435" name="Segnaposto contenuto 2"/>
          <p:cNvSpPr>
            <a:spLocks noGrp="1"/>
          </p:cNvSpPr>
          <p:nvPr>
            <p:ph idx="1"/>
          </p:nvPr>
        </p:nvSpPr>
        <p:spPr/>
        <p:txBody>
          <a:bodyPr/>
          <a:lstStyle/>
          <a:p>
            <a:endParaRPr lang="fr-FR" altLang="it-IT" sz="2400" dirty="0"/>
          </a:p>
          <a:p>
            <a:pPr algn="just"/>
            <a:r>
              <a:rPr lang="fr-FR" altLang="it-IT" sz="2400" dirty="0"/>
              <a:t>Les couleurs reflètent et génèrent différentes associations symboliques selon les sociétés, dans le temps et dans l’espace, qui se fixent dans les langues et qui sont abondamment exploitées dans les discours.</a:t>
            </a:r>
          </a:p>
          <a:p>
            <a:pPr algn="just"/>
            <a:endParaRPr lang="fr-FR" altLang="it-IT" sz="2400" dirty="0"/>
          </a:p>
          <a:p>
            <a:pPr algn="just"/>
            <a:r>
              <a:rPr lang="fr-FR" altLang="it-IT" sz="2400" dirty="0"/>
              <a:t>Les couleurs sont partout. Elles habitent notre vie de tous les jours. Nous aimons certaines couleurs et pas d’autres. </a:t>
            </a:r>
            <a:endParaRPr lang="it-IT" altLang="it-IT" dirty="0"/>
          </a:p>
        </p:txBody>
      </p:sp>
    </p:spTree>
    <p:extLst>
      <p:ext uri="{BB962C8B-B14F-4D97-AF65-F5344CB8AC3E}">
        <p14:creationId xmlns:p14="http://schemas.microsoft.com/office/powerpoint/2010/main" val="256952682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ltLang="fr-FR" sz="2800" dirty="0" err="1"/>
              <a:t>Silences</a:t>
            </a:r>
            <a:r>
              <a:rPr lang="it-IT" altLang="fr-FR" sz="2800" dirty="0"/>
              <a:t/>
            </a:r>
            <a:br>
              <a:rPr lang="it-IT" altLang="fr-FR" sz="2800" dirty="0"/>
            </a:br>
            <a:r>
              <a:rPr lang="it-IT" altLang="fr-FR" sz="2800" dirty="0" err="1"/>
              <a:t>Proverbes</a:t>
            </a:r>
            <a:r>
              <a:rPr lang="it-IT" altLang="fr-FR" sz="2800" dirty="0"/>
              <a:t> et </a:t>
            </a:r>
            <a:r>
              <a:rPr lang="it-IT" altLang="fr-FR" sz="2800" dirty="0" err="1"/>
              <a:t>citations</a:t>
            </a:r>
            <a:endParaRPr lang="fr-FR" sz="2800" dirty="0"/>
          </a:p>
        </p:txBody>
      </p:sp>
      <p:sp>
        <p:nvSpPr>
          <p:cNvPr id="3" name="Segnaposto contenuto 2"/>
          <p:cNvSpPr>
            <a:spLocks noGrp="1"/>
          </p:cNvSpPr>
          <p:nvPr>
            <p:ph idx="1"/>
          </p:nvPr>
        </p:nvSpPr>
        <p:spPr/>
        <p:txBody>
          <a:bodyPr>
            <a:normAutofit/>
          </a:bodyPr>
          <a:lstStyle/>
          <a:p>
            <a:pPr algn="just"/>
            <a:r>
              <a:rPr lang="it-IT" altLang="fr-FR" sz="2400" dirty="0"/>
              <a:t>Il </a:t>
            </a:r>
            <a:r>
              <a:rPr lang="it-IT" altLang="fr-FR" sz="2400" dirty="0" err="1"/>
              <a:t>faut</a:t>
            </a:r>
            <a:r>
              <a:rPr lang="it-IT" altLang="fr-FR" sz="2400" dirty="0"/>
              <a:t> </a:t>
            </a:r>
            <a:r>
              <a:rPr lang="it-IT" altLang="fr-FR" sz="2400" dirty="0" err="1"/>
              <a:t>deux</a:t>
            </a:r>
            <a:r>
              <a:rPr lang="it-IT" altLang="fr-FR" sz="2400" dirty="0"/>
              <a:t> </a:t>
            </a:r>
            <a:r>
              <a:rPr lang="it-IT" altLang="fr-FR" sz="2400" dirty="0" err="1"/>
              <a:t>ans</a:t>
            </a:r>
            <a:r>
              <a:rPr lang="it-IT" altLang="fr-FR" sz="2400" dirty="0"/>
              <a:t> pour </a:t>
            </a:r>
            <a:r>
              <a:rPr lang="it-IT" altLang="fr-FR" sz="2400" dirty="0" err="1"/>
              <a:t>apprendre</a:t>
            </a:r>
            <a:r>
              <a:rPr lang="it-IT" altLang="fr-FR" sz="2400" dirty="0"/>
              <a:t> à </a:t>
            </a:r>
            <a:r>
              <a:rPr lang="it-IT" altLang="fr-FR" sz="2400" dirty="0" err="1"/>
              <a:t>parler</a:t>
            </a:r>
            <a:r>
              <a:rPr lang="it-IT" altLang="fr-FR" sz="2400" dirty="0"/>
              <a:t>, et </a:t>
            </a:r>
            <a:r>
              <a:rPr lang="it-IT" altLang="fr-FR" sz="2400" dirty="0" err="1"/>
              <a:t>soixante</a:t>
            </a:r>
            <a:r>
              <a:rPr lang="it-IT" altLang="fr-FR" sz="2400" dirty="0"/>
              <a:t> pour </a:t>
            </a:r>
            <a:r>
              <a:rPr lang="it-IT" altLang="fr-FR" sz="2400" dirty="0" err="1"/>
              <a:t>apprendre</a:t>
            </a:r>
            <a:r>
              <a:rPr lang="it-IT" altLang="fr-FR" sz="2400" dirty="0"/>
              <a:t> à se </a:t>
            </a:r>
            <a:r>
              <a:rPr lang="it-IT" altLang="fr-FR" sz="2400" dirty="0" err="1"/>
              <a:t>taire</a:t>
            </a:r>
            <a:endParaRPr lang="it-IT" altLang="fr-FR" sz="2400" dirty="0"/>
          </a:p>
          <a:p>
            <a:endParaRPr lang="it-IT" altLang="fr-FR" sz="2400" dirty="0"/>
          </a:p>
          <a:p>
            <a:pPr algn="just"/>
            <a:r>
              <a:rPr lang="it-IT" altLang="zh-CN" sz="2400" dirty="0">
                <a:ea typeface="SimSun" panose="02010600030101010101" pitchFamily="2" charset="-122"/>
              </a:rPr>
              <a:t>Dire et </a:t>
            </a:r>
            <a:r>
              <a:rPr lang="it-IT" altLang="zh-CN" sz="2400" dirty="0" err="1">
                <a:ea typeface="SimSun" panose="02010600030101010101" pitchFamily="2" charset="-122"/>
              </a:rPr>
              <a:t>parler</a:t>
            </a:r>
            <a:r>
              <a:rPr lang="it-IT" altLang="zh-CN" sz="2400" dirty="0">
                <a:ea typeface="SimSun" panose="02010600030101010101" pitchFamily="2" charset="-122"/>
              </a:rPr>
              <a:t> ne </a:t>
            </a:r>
            <a:r>
              <a:rPr lang="it-IT" altLang="zh-CN" sz="2400" dirty="0" err="1">
                <a:ea typeface="SimSun" panose="02010600030101010101" pitchFamily="2" charset="-122"/>
              </a:rPr>
              <a:t>sont</a:t>
            </a:r>
            <a:r>
              <a:rPr lang="it-IT" altLang="zh-CN" sz="2400" dirty="0">
                <a:ea typeface="SimSun" panose="02010600030101010101" pitchFamily="2" charset="-122"/>
              </a:rPr>
              <a:t> </a:t>
            </a:r>
            <a:r>
              <a:rPr lang="it-IT" altLang="zh-CN" sz="2400" dirty="0" err="1">
                <a:ea typeface="SimSun" panose="02010600030101010101" pitchFamily="2" charset="-122"/>
              </a:rPr>
              <a:t>pas</a:t>
            </a:r>
            <a:r>
              <a:rPr lang="it-IT" altLang="zh-CN" sz="2400" dirty="0">
                <a:ea typeface="SimSun" panose="02010600030101010101" pitchFamily="2" charset="-122"/>
              </a:rPr>
              <a:t> </a:t>
            </a:r>
            <a:r>
              <a:rPr lang="it-IT" altLang="zh-CN" sz="2400" dirty="0" err="1">
                <a:ea typeface="SimSun" panose="02010600030101010101" pitchFamily="2" charset="-122"/>
              </a:rPr>
              <a:t>pareils</a:t>
            </a:r>
            <a:r>
              <a:rPr lang="it-IT" altLang="zh-CN" sz="2400" dirty="0">
                <a:ea typeface="SimSun" panose="02010600030101010101" pitchFamily="2" charset="-122"/>
              </a:rPr>
              <a:t>. </a:t>
            </a:r>
            <a:r>
              <a:rPr lang="it-IT" altLang="zh-CN" sz="2400" dirty="0" err="1">
                <a:ea typeface="SimSun" panose="02010600030101010101" pitchFamily="2" charset="-122"/>
              </a:rPr>
              <a:t>Quelqu'un</a:t>
            </a:r>
            <a:r>
              <a:rPr lang="it-IT" altLang="zh-CN" sz="2400" dirty="0">
                <a:ea typeface="SimSun" panose="02010600030101010101" pitchFamily="2" charset="-122"/>
              </a:rPr>
              <a:t> </a:t>
            </a:r>
            <a:r>
              <a:rPr lang="it-IT" altLang="zh-CN" sz="2400" dirty="0" err="1">
                <a:ea typeface="SimSun" panose="02010600030101010101" pitchFamily="2" charset="-122"/>
              </a:rPr>
              <a:t>peut</a:t>
            </a:r>
            <a:r>
              <a:rPr lang="it-IT" altLang="zh-CN" sz="2400" dirty="0">
                <a:ea typeface="SimSun" panose="02010600030101010101" pitchFamily="2" charset="-122"/>
              </a:rPr>
              <a:t> </a:t>
            </a:r>
            <a:r>
              <a:rPr lang="it-IT" altLang="zh-CN" sz="2400" dirty="0" err="1">
                <a:ea typeface="SimSun" panose="02010600030101010101" pitchFamily="2" charset="-122"/>
              </a:rPr>
              <a:t>parler</a:t>
            </a:r>
            <a:r>
              <a:rPr lang="it-IT" altLang="zh-CN" sz="2400" dirty="0">
                <a:ea typeface="SimSun" panose="02010600030101010101" pitchFamily="2" charset="-122"/>
              </a:rPr>
              <a:t> et </a:t>
            </a:r>
            <a:r>
              <a:rPr lang="it-IT" altLang="zh-CN" sz="2400" dirty="0" err="1">
                <a:ea typeface="SimSun" panose="02010600030101010101" pitchFamily="2" charset="-122"/>
              </a:rPr>
              <a:t>parler</a:t>
            </a:r>
            <a:r>
              <a:rPr lang="it-IT" altLang="zh-CN" sz="2400" dirty="0">
                <a:ea typeface="SimSun" panose="02010600030101010101" pitchFamily="2" charset="-122"/>
              </a:rPr>
              <a:t> sans fin, et cela ne </a:t>
            </a:r>
            <a:r>
              <a:rPr lang="it-IT" altLang="zh-CN" sz="2400" dirty="0" err="1">
                <a:ea typeface="SimSun" panose="02010600030101010101" pitchFamily="2" charset="-122"/>
              </a:rPr>
              <a:t>veut</a:t>
            </a:r>
            <a:r>
              <a:rPr lang="it-IT" altLang="zh-CN" sz="2400" dirty="0">
                <a:ea typeface="SimSun" panose="02010600030101010101" pitchFamily="2" charset="-122"/>
              </a:rPr>
              <a:t> </a:t>
            </a:r>
            <a:r>
              <a:rPr lang="it-IT" altLang="zh-CN" sz="2400" dirty="0" err="1">
                <a:ea typeface="SimSun" panose="02010600030101010101" pitchFamily="2" charset="-122"/>
              </a:rPr>
              <a:t>rien</a:t>
            </a:r>
            <a:r>
              <a:rPr lang="it-IT" altLang="zh-CN" sz="2400" dirty="0">
                <a:ea typeface="SimSun" panose="02010600030101010101" pitchFamily="2" charset="-122"/>
              </a:rPr>
              <a:t> dire. </a:t>
            </a:r>
            <a:r>
              <a:rPr lang="it-IT" altLang="zh-CN" sz="2400" dirty="0" err="1">
                <a:ea typeface="SimSun" panose="02010600030101010101" pitchFamily="2" charset="-122"/>
              </a:rPr>
              <a:t>Au</a:t>
            </a:r>
            <a:r>
              <a:rPr lang="it-IT" altLang="zh-CN" sz="2400" dirty="0">
                <a:ea typeface="SimSun" panose="02010600030101010101" pitchFamily="2" charset="-122"/>
              </a:rPr>
              <a:t> </a:t>
            </a:r>
            <a:r>
              <a:rPr lang="it-IT" altLang="zh-CN" sz="2400" dirty="0" err="1">
                <a:ea typeface="SimSun" panose="02010600030101010101" pitchFamily="2" charset="-122"/>
              </a:rPr>
              <a:t>contraire</a:t>
            </a:r>
            <a:r>
              <a:rPr lang="it-IT" altLang="zh-CN" sz="2400" dirty="0">
                <a:ea typeface="SimSun" panose="02010600030101010101" pitchFamily="2" charset="-122"/>
              </a:rPr>
              <a:t>, voilà </a:t>
            </a:r>
            <a:r>
              <a:rPr lang="it-IT" altLang="zh-CN" sz="2400" dirty="0" err="1">
                <a:ea typeface="SimSun" panose="02010600030101010101" pitchFamily="2" charset="-122"/>
              </a:rPr>
              <a:t>quelqu'un</a:t>
            </a:r>
            <a:r>
              <a:rPr lang="it-IT" altLang="zh-CN" sz="2400" dirty="0">
                <a:ea typeface="SimSun" panose="02010600030101010101" pitchFamily="2" charset="-122"/>
              </a:rPr>
              <a:t> qui </a:t>
            </a:r>
            <a:r>
              <a:rPr lang="it-IT" altLang="zh-CN" sz="2400" dirty="0" err="1">
                <a:ea typeface="SimSun" panose="02010600030101010101" pitchFamily="2" charset="-122"/>
              </a:rPr>
              <a:t>fait</a:t>
            </a:r>
            <a:r>
              <a:rPr lang="it-IT" altLang="zh-CN" sz="2400" dirty="0">
                <a:ea typeface="SimSun" panose="02010600030101010101" pitchFamily="2" charset="-122"/>
              </a:rPr>
              <a:t> </a:t>
            </a:r>
            <a:r>
              <a:rPr lang="it-IT" altLang="zh-CN" sz="2400" dirty="0" err="1">
                <a:ea typeface="SimSun" panose="02010600030101010101" pitchFamily="2" charset="-122"/>
              </a:rPr>
              <a:t>silence</a:t>
            </a:r>
            <a:r>
              <a:rPr lang="it-IT" altLang="zh-CN" sz="2400" dirty="0">
                <a:ea typeface="SimSun" panose="02010600030101010101" pitchFamily="2" charset="-122"/>
              </a:rPr>
              <a:t>, il ne </a:t>
            </a:r>
            <a:r>
              <a:rPr lang="it-IT" altLang="zh-CN" sz="2400" dirty="0" err="1">
                <a:ea typeface="SimSun" panose="02010600030101010101" pitchFamily="2" charset="-122"/>
              </a:rPr>
              <a:t>parle</a:t>
            </a:r>
            <a:r>
              <a:rPr lang="it-IT" altLang="zh-CN" sz="2400" dirty="0">
                <a:ea typeface="SimSun" panose="02010600030101010101" pitchFamily="2" charset="-122"/>
              </a:rPr>
              <a:t> </a:t>
            </a:r>
            <a:r>
              <a:rPr lang="it-IT" altLang="zh-CN" sz="2400" dirty="0" err="1">
                <a:ea typeface="SimSun" panose="02010600030101010101" pitchFamily="2" charset="-122"/>
              </a:rPr>
              <a:t>pas</a:t>
            </a:r>
            <a:r>
              <a:rPr lang="it-IT" altLang="zh-CN" sz="2400" dirty="0">
                <a:ea typeface="SimSun" panose="02010600030101010101" pitchFamily="2" charset="-122"/>
              </a:rPr>
              <a:t>, et ne </a:t>
            </a:r>
            <a:r>
              <a:rPr lang="it-IT" altLang="zh-CN" sz="2400" dirty="0" err="1">
                <a:ea typeface="SimSun" panose="02010600030101010101" pitchFamily="2" charset="-122"/>
              </a:rPr>
              <a:t>parlant</a:t>
            </a:r>
            <a:r>
              <a:rPr lang="it-IT" altLang="zh-CN" sz="2400" dirty="0">
                <a:ea typeface="SimSun" panose="02010600030101010101" pitchFamily="2" charset="-122"/>
              </a:rPr>
              <a:t> </a:t>
            </a:r>
            <a:r>
              <a:rPr lang="it-IT" altLang="zh-CN" sz="2400" dirty="0" err="1">
                <a:ea typeface="SimSun" panose="02010600030101010101" pitchFamily="2" charset="-122"/>
              </a:rPr>
              <a:t>pas</a:t>
            </a:r>
            <a:r>
              <a:rPr lang="it-IT" altLang="zh-CN" sz="2400" dirty="0">
                <a:ea typeface="SimSun" panose="02010600030101010101" pitchFamily="2" charset="-122"/>
              </a:rPr>
              <a:t> il </a:t>
            </a:r>
            <a:r>
              <a:rPr lang="it-IT" altLang="zh-CN" sz="2400" dirty="0" err="1">
                <a:ea typeface="SimSun" panose="02010600030101010101" pitchFamily="2" charset="-122"/>
              </a:rPr>
              <a:t>peut</a:t>
            </a:r>
            <a:r>
              <a:rPr lang="it-IT" altLang="zh-CN" sz="2400" dirty="0">
                <a:ea typeface="SimSun" panose="02010600030101010101" pitchFamily="2" charset="-122"/>
              </a:rPr>
              <a:t> </a:t>
            </a:r>
            <a:r>
              <a:rPr lang="it-IT" altLang="zh-CN" sz="2400" dirty="0" err="1">
                <a:ea typeface="SimSun" panose="02010600030101010101" pitchFamily="2" charset="-122"/>
              </a:rPr>
              <a:t>beaucoup</a:t>
            </a:r>
            <a:r>
              <a:rPr lang="it-IT" altLang="zh-CN" sz="2400" dirty="0">
                <a:ea typeface="SimSun" panose="02010600030101010101" pitchFamily="2" charset="-122"/>
              </a:rPr>
              <a:t> dire. </a:t>
            </a:r>
            <a:r>
              <a:rPr lang="it-IT" altLang="zh-CN" sz="2400" dirty="0" err="1">
                <a:ea typeface="SimSun" panose="02010600030101010101" pitchFamily="2" charset="-122"/>
              </a:rPr>
              <a:t>Heidegger</a:t>
            </a:r>
            <a:r>
              <a:rPr lang="it-IT" altLang="zh-CN" sz="2400" dirty="0">
                <a:ea typeface="SimSun" panose="02010600030101010101" pitchFamily="2" charset="-122"/>
              </a:rPr>
              <a:t> </a:t>
            </a:r>
          </a:p>
          <a:p>
            <a:endParaRPr lang="it-IT" altLang="fr-FR" sz="2400" dirty="0"/>
          </a:p>
          <a:p>
            <a:endParaRPr lang="it-IT" altLang="fr-FR" sz="2400" dirty="0"/>
          </a:p>
          <a:p>
            <a:r>
              <a:rPr lang="it-IT" altLang="fr-FR" sz="2400" dirty="0" err="1"/>
              <a:t>Sileo</a:t>
            </a:r>
            <a:r>
              <a:rPr lang="it-IT" altLang="fr-FR" sz="2400" dirty="0"/>
              <a:t> n'est </a:t>
            </a:r>
            <a:r>
              <a:rPr lang="it-IT" altLang="fr-FR" sz="2400" dirty="0" err="1"/>
              <a:t>pas</a:t>
            </a:r>
            <a:r>
              <a:rPr lang="it-IT" altLang="fr-FR" sz="2400" dirty="0"/>
              <a:t> </a:t>
            </a:r>
            <a:r>
              <a:rPr lang="it-IT" altLang="fr-FR" sz="2400" dirty="0" err="1"/>
              <a:t>taceo</a:t>
            </a:r>
            <a:r>
              <a:rPr lang="it-IT" altLang="fr-FR" sz="2400" dirty="0"/>
              <a:t>. Lacan</a:t>
            </a:r>
          </a:p>
          <a:p>
            <a:endParaRPr lang="it-IT" altLang="fr-FR" sz="2400" dirty="0"/>
          </a:p>
          <a:p>
            <a:endParaRPr lang="fr-FR" sz="2400" dirty="0"/>
          </a:p>
        </p:txBody>
      </p:sp>
    </p:spTree>
    <p:extLst>
      <p:ext uri="{BB962C8B-B14F-4D97-AF65-F5344CB8AC3E}">
        <p14:creationId xmlns:p14="http://schemas.microsoft.com/office/powerpoint/2010/main" val="370845071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ltLang="fr-FR" sz="2800" dirty="0" err="1"/>
              <a:t>Sileo</a:t>
            </a:r>
            <a:r>
              <a:rPr lang="it-IT" altLang="fr-FR" sz="2800" dirty="0"/>
              <a:t> n'est </a:t>
            </a:r>
            <a:r>
              <a:rPr lang="it-IT" altLang="fr-FR" sz="2800" dirty="0" err="1"/>
              <a:t>pas</a:t>
            </a:r>
            <a:r>
              <a:rPr lang="it-IT" altLang="fr-FR" sz="2800" dirty="0"/>
              <a:t> </a:t>
            </a:r>
            <a:r>
              <a:rPr lang="it-IT" altLang="fr-FR" sz="2800" dirty="0" err="1"/>
              <a:t>taceo</a:t>
            </a:r>
            <a:r>
              <a:rPr lang="it-IT" altLang="fr-FR" sz="2800" dirty="0"/>
              <a:t/>
            </a:r>
            <a:br>
              <a:rPr lang="it-IT" altLang="fr-FR" sz="2800" dirty="0"/>
            </a:br>
            <a:endParaRPr lang="fr-FR" sz="2800" dirty="0"/>
          </a:p>
        </p:txBody>
      </p:sp>
      <p:sp>
        <p:nvSpPr>
          <p:cNvPr id="3" name="Segnaposto contenuto 2"/>
          <p:cNvSpPr>
            <a:spLocks noGrp="1"/>
          </p:cNvSpPr>
          <p:nvPr>
            <p:ph idx="1"/>
          </p:nvPr>
        </p:nvSpPr>
        <p:spPr/>
        <p:txBody>
          <a:bodyPr>
            <a:normAutofit fontScale="92500" lnSpcReduction="20000"/>
          </a:bodyPr>
          <a:lstStyle/>
          <a:p>
            <a:pPr algn="just"/>
            <a:r>
              <a:rPr lang="fr-FR" sz="2400" dirty="0" err="1"/>
              <a:t>silere</a:t>
            </a:r>
            <a:r>
              <a:rPr lang="fr-FR" sz="2400" dirty="0"/>
              <a:t> (« </a:t>
            </a:r>
            <a:r>
              <a:rPr lang="fr-FR" sz="2400" dirty="0" err="1"/>
              <a:t>esser</a:t>
            </a:r>
            <a:r>
              <a:rPr lang="fr-FR" sz="2400" dirty="0"/>
              <a:t> </a:t>
            </a:r>
            <a:r>
              <a:rPr lang="fr-FR" sz="2400" dirty="0" err="1"/>
              <a:t>tranquillo</a:t>
            </a:r>
            <a:r>
              <a:rPr lang="fr-FR" sz="2400" dirty="0"/>
              <a:t> ») se rapporterait à un silence absolu, à l’affirmation du silence en soi,</a:t>
            </a:r>
          </a:p>
          <a:p>
            <a:pPr algn="just"/>
            <a:r>
              <a:rPr lang="fr-FR" sz="2400" dirty="0"/>
              <a:t>tandis que </a:t>
            </a:r>
            <a:r>
              <a:rPr lang="fr-FR" sz="2400" dirty="0" err="1"/>
              <a:t>tacere</a:t>
            </a:r>
            <a:r>
              <a:rPr lang="fr-FR" sz="2400" dirty="0"/>
              <a:t> (« non </a:t>
            </a:r>
            <a:r>
              <a:rPr lang="fr-FR" sz="2400" dirty="0" err="1"/>
              <a:t>parlare</a:t>
            </a:r>
            <a:r>
              <a:rPr lang="fr-FR" sz="2400" dirty="0"/>
              <a:t> ») renverrait à un silence relatif, qui est absence de son, notamment de parole.</a:t>
            </a:r>
          </a:p>
          <a:p>
            <a:pPr algn="just"/>
            <a:endParaRPr lang="it-IT" sz="2400" b="1" dirty="0"/>
          </a:p>
          <a:p>
            <a:pPr algn="just"/>
            <a:r>
              <a:rPr lang="it-IT" sz="2400" b="1" dirty="0" err="1"/>
              <a:t>Taire</a:t>
            </a:r>
            <a:r>
              <a:rPr lang="it-IT" sz="2400" b="1" dirty="0"/>
              <a:t> et </a:t>
            </a:r>
            <a:r>
              <a:rPr lang="it-IT" sz="2400" b="1" dirty="0" err="1"/>
              <a:t>silencier</a:t>
            </a:r>
            <a:endParaRPr lang="it-IT" sz="2400" b="1" dirty="0"/>
          </a:p>
          <a:p>
            <a:r>
              <a:rPr lang="it-IT" sz="2400" dirty="0" err="1"/>
              <a:t>Taire</a:t>
            </a:r>
            <a:r>
              <a:rPr lang="it-IT" sz="2400" dirty="0"/>
              <a:t> </a:t>
            </a:r>
            <a:r>
              <a:rPr lang="fr-FR" sz="2400" dirty="0"/>
              <a:t> </a:t>
            </a:r>
          </a:p>
          <a:p>
            <a:r>
              <a:rPr lang="fr-FR" sz="2400" dirty="0"/>
              <a:t>I  se taire verbe pronominal  </a:t>
            </a:r>
          </a:p>
          <a:p>
            <a:r>
              <a:rPr lang="fr-FR" sz="2400" dirty="0"/>
              <a:t>1  Rester sans parler, s'abstenir de parler</a:t>
            </a:r>
          </a:p>
          <a:p>
            <a:r>
              <a:rPr lang="fr-FR" sz="2400" dirty="0"/>
              <a:t> 2  Cesser de parler (ou de crier, de pleurer).</a:t>
            </a:r>
          </a:p>
          <a:p>
            <a:pPr algn="just"/>
            <a:r>
              <a:rPr lang="fr-FR" sz="2400" dirty="0"/>
              <a:t>II  Verbe transitif (</a:t>
            </a:r>
            <a:r>
              <a:rPr lang="fr-FR" sz="2400" cap="all" dirty="0" err="1"/>
              <a:t>xvi</a:t>
            </a:r>
            <a:r>
              <a:rPr lang="fr-FR" sz="2400" baseline="30000" dirty="0" err="1"/>
              <a:t>e</a:t>
            </a:r>
            <a:r>
              <a:rPr lang="fr-FR" sz="2400" dirty="0"/>
              <a:t>) Moins cour. Ne pas dire ; s'abstenir ou refuser d'exprimer. ➙ cacher, celer (cf. </a:t>
            </a:r>
            <a:r>
              <a:rPr lang="fr-FR" sz="2400" i="1" dirty="0"/>
              <a:t>Passer sous silence</a:t>
            </a:r>
            <a:r>
              <a:rPr lang="fr-FR" sz="2400" dirty="0"/>
              <a:t>*). </a:t>
            </a:r>
            <a:r>
              <a:rPr lang="fr-FR" sz="2400" i="1" dirty="0"/>
              <a:t>Taire ses raisons. « Taire la vérité, n'est-ce pas déjà mentir ? » (Péguy). « quelqu'un dont je tairai le nom »</a:t>
            </a:r>
            <a:r>
              <a:rPr lang="fr-FR" sz="2400" dirty="0"/>
              <a:t> (Molière).</a:t>
            </a:r>
          </a:p>
          <a:p>
            <a:pPr algn="just"/>
            <a:endParaRPr lang="it-IT" sz="2400" dirty="0"/>
          </a:p>
          <a:p>
            <a:pPr algn="just"/>
            <a:endParaRPr lang="fr-FR" sz="2400" dirty="0"/>
          </a:p>
        </p:txBody>
      </p:sp>
    </p:spTree>
    <p:extLst>
      <p:ext uri="{BB962C8B-B14F-4D97-AF65-F5344CB8AC3E}">
        <p14:creationId xmlns:p14="http://schemas.microsoft.com/office/powerpoint/2010/main" val="67337350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 </a:t>
            </a:r>
            <a:r>
              <a:rPr lang="fr-FR" sz="2800" dirty="0" err="1"/>
              <a:t>Silencier</a:t>
            </a:r>
            <a:r>
              <a:rPr lang="fr-FR" sz="2800" dirty="0"/>
              <a:t> </a:t>
            </a:r>
          </a:p>
        </p:txBody>
      </p:sp>
      <p:sp>
        <p:nvSpPr>
          <p:cNvPr id="3" name="Segnaposto contenuto 2"/>
          <p:cNvSpPr>
            <a:spLocks noGrp="1"/>
          </p:cNvSpPr>
          <p:nvPr>
            <p:ph idx="1"/>
          </p:nvPr>
        </p:nvSpPr>
        <p:spPr/>
        <p:txBody>
          <a:bodyPr>
            <a:normAutofit/>
          </a:bodyPr>
          <a:lstStyle/>
          <a:p>
            <a:r>
              <a:rPr lang="fr-FR" sz="2400" dirty="0"/>
              <a:t> </a:t>
            </a:r>
            <a:r>
              <a:rPr lang="fr-FR" sz="2400" dirty="0" err="1"/>
              <a:t>Silencier</a:t>
            </a:r>
            <a:r>
              <a:rPr lang="fr-FR" sz="2400" dirty="0"/>
              <a:t> [</a:t>
            </a:r>
            <a:r>
              <a:rPr lang="fr-FR" sz="2400" dirty="0" err="1"/>
              <a:t>silɑ̃sje</a:t>
            </a:r>
            <a:r>
              <a:rPr lang="fr-FR" sz="2400" dirty="0"/>
              <a:t>] verbe transitif  (conjugaison 7) étym. 1801 ◊ de </a:t>
            </a:r>
            <a:r>
              <a:rPr lang="fr-FR" sz="2400" i="1" dirty="0"/>
              <a:t>silence</a:t>
            </a:r>
            <a:endParaRPr lang="fr-FR" sz="2400" dirty="0"/>
          </a:p>
          <a:p>
            <a:r>
              <a:rPr lang="fr-FR" sz="2400" dirty="0"/>
              <a:t>■ Réduire (qqn) au silence. </a:t>
            </a:r>
            <a:r>
              <a:rPr lang="fr-FR" sz="2400" i="1" dirty="0" err="1"/>
              <a:t>Silencier</a:t>
            </a:r>
            <a:r>
              <a:rPr lang="fr-FR" sz="2400" i="1" dirty="0"/>
              <a:t> et </a:t>
            </a:r>
            <a:r>
              <a:rPr lang="fr-FR" sz="2400" i="1" dirty="0" err="1"/>
              <a:t>invisibiliser</a:t>
            </a:r>
            <a:r>
              <a:rPr lang="fr-FR" sz="2400" i="1" dirty="0"/>
              <a:t> les minorités</a:t>
            </a:r>
            <a:r>
              <a:rPr lang="fr-FR" sz="2400" dirty="0"/>
              <a:t>. ◆ Faire taire (qqch.). </a:t>
            </a:r>
            <a:r>
              <a:rPr lang="fr-FR" sz="2400" i="1" dirty="0" err="1"/>
              <a:t>Silencier</a:t>
            </a:r>
            <a:r>
              <a:rPr lang="fr-FR" sz="2400" i="1" dirty="0"/>
              <a:t> nos désirs. </a:t>
            </a:r>
            <a:r>
              <a:rPr lang="fr-FR" sz="2400" dirty="0"/>
              <a:t>▫ N. f. </a:t>
            </a:r>
            <a:r>
              <a:rPr lang="fr-FR" sz="2400" dirty="0" err="1"/>
              <a:t>silenciation</a:t>
            </a:r>
            <a:r>
              <a:rPr lang="fr-FR" sz="2400" dirty="0"/>
              <a:t>.</a:t>
            </a:r>
          </a:p>
          <a:p>
            <a:r>
              <a:rPr lang="fr-FR" sz="2400" dirty="0"/>
              <a:t>© 2022 Dictionnaires Le Robert - Le Petit Robert de la langue française</a:t>
            </a:r>
          </a:p>
          <a:p>
            <a:endParaRPr lang="fr-FR" sz="2400" dirty="0"/>
          </a:p>
          <a:p>
            <a:endParaRPr lang="fr-FR" sz="2400" dirty="0"/>
          </a:p>
        </p:txBody>
      </p:sp>
    </p:spTree>
    <p:extLst>
      <p:ext uri="{BB962C8B-B14F-4D97-AF65-F5344CB8AC3E}">
        <p14:creationId xmlns:p14="http://schemas.microsoft.com/office/powerpoint/2010/main" val="93211080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Définition</a:t>
            </a:r>
            <a:r>
              <a:rPr lang="it-IT" sz="2800" dirty="0"/>
              <a:t> de </a:t>
            </a:r>
            <a:r>
              <a:rPr lang="it-IT" sz="2800" i="1" dirty="0" err="1"/>
              <a:t>silence</a:t>
            </a:r>
            <a:endParaRPr lang="fr-FR" sz="2800" i="1" dirty="0"/>
          </a:p>
        </p:txBody>
      </p:sp>
      <p:sp>
        <p:nvSpPr>
          <p:cNvPr id="3" name="Segnaposto contenuto 2"/>
          <p:cNvSpPr>
            <a:spLocks noGrp="1"/>
          </p:cNvSpPr>
          <p:nvPr>
            <p:ph idx="1"/>
          </p:nvPr>
        </p:nvSpPr>
        <p:spPr/>
        <p:txBody>
          <a:bodyPr>
            <a:normAutofit/>
          </a:bodyPr>
          <a:lstStyle/>
          <a:p>
            <a:r>
              <a:rPr lang="fr-FR" sz="2400" dirty="0"/>
              <a:t> I   Fait de ne pas se faire entendre</a:t>
            </a:r>
          </a:p>
          <a:p>
            <a:endParaRPr lang="it-IT" sz="2400" dirty="0"/>
          </a:p>
          <a:p>
            <a:r>
              <a:rPr lang="fr-FR" sz="2400" dirty="0"/>
              <a:t>II   Absence de bruit</a:t>
            </a:r>
          </a:p>
          <a:p>
            <a:endParaRPr lang="fr-FR" sz="2400" dirty="0"/>
          </a:p>
          <a:p>
            <a:endParaRPr lang="fr-FR" sz="2400" dirty="0"/>
          </a:p>
        </p:txBody>
      </p:sp>
    </p:spTree>
    <p:extLst>
      <p:ext uri="{BB962C8B-B14F-4D97-AF65-F5344CB8AC3E}">
        <p14:creationId xmlns:p14="http://schemas.microsoft.com/office/powerpoint/2010/main" val="357134273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Définition</a:t>
            </a:r>
            <a:r>
              <a:rPr lang="it-IT" sz="2800" dirty="0"/>
              <a:t> de </a:t>
            </a:r>
            <a:r>
              <a:rPr lang="it-IT" sz="2800" i="1" dirty="0" err="1"/>
              <a:t>silence</a:t>
            </a:r>
            <a:endParaRPr lang="fr-FR" sz="2800" dirty="0"/>
          </a:p>
        </p:txBody>
      </p:sp>
      <p:sp>
        <p:nvSpPr>
          <p:cNvPr id="3" name="Segnaposto contenuto 2"/>
          <p:cNvSpPr>
            <a:spLocks noGrp="1"/>
          </p:cNvSpPr>
          <p:nvPr>
            <p:ph idx="1"/>
          </p:nvPr>
        </p:nvSpPr>
        <p:spPr/>
        <p:txBody>
          <a:bodyPr>
            <a:normAutofit/>
          </a:bodyPr>
          <a:lstStyle/>
          <a:p>
            <a:r>
              <a:rPr lang="fr-FR" sz="2400" dirty="0"/>
              <a:t> I   Fait de ne pas se faire entendre</a:t>
            </a:r>
          </a:p>
          <a:p>
            <a:endParaRPr lang="fr-FR" sz="2400" dirty="0"/>
          </a:p>
          <a:p>
            <a:pPr algn="just"/>
            <a:r>
              <a:rPr lang="fr-FR" sz="2400" dirty="0"/>
              <a:t> 1  Fait de ne pas parler ; attitude de qqn qui reste sans parler. ➙ mutisme. </a:t>
            </a:r>
            <a:r>
              <a:rPr lang="fr-FR" sz="2400" i="1" dirty="0"/>
              <a:t>« Le silence est un contrat tacite, une clause partagée. Il y a d'un côté celui qui se tait, et de l'autre celui qui ferme ses oreilles » </a:t>
            </a:r>
            <a:r>
              <a:rPr lang="fr-FR" sz="2400" dirty="0"/>
              <a:t>(M. Nimier). </a:t>
            </a:r>
            <a:r>
              <a:rPr lang="fr-FR" sz="2400" i="1" dirty="0"/>
              <a:t>Garder le silence</a:t>
            </a:r>
            <a:r>
              <a:rPr lang="fr-FR" sz="2400" dirty="0"/>
              <a:t> : se taire.</a:t>
            </a:r>
          </a:p>
          <a:p>
            <a:r>
              <a:rPr lang="fr-FR" sz="2400" dirty="0"/>
              <a:t>© 2022 Dictionnaires Le Robert - Le Petit Robert de la langue française</a:t>
            </a:r>
          </a:p>
          <a:p>
            <a:endParaRPr lang="fr-FR" sz="2400" dirty="0"/>
          </a:p>
        </p:txBody>
      </p:sp>
    </p:spTree>
    <p:extLst>
      <p:ext uri="{BB962C8B-B14F-4D97-AF65-F5344CB8AC3E}">
        <p14:creationId xmlns:p14="http://schemas.microsoft.com/office/powerpoint/2010/main" val="66125859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Définition</a:t>
            </a:r>
            <a:r>
              <a:rPr lang="it-IT" sz="2800" dirty="0"/>
              <a:t> de </a:t>
            </a:r>
            <a:r>
              <a:rPr lang="it-IT" sz="2800" i="1" dirty="0" err="1"/>
              <a:t>silence</a:t>
            </a:r>
            <a:endParaRPr lang="fr-FR" sz="2800" dirty="0"/>
          </a:p>
        </p:txBody>
      </p:sp>
      <p:sp>
        <p:nvSpPr>
          <p:cNvPr id="3" name="Segnaposto contenuto 2"/>
          <p:cNvSpPr>
            <a:spLocks noGrp="1"/>
          </p:cNvSpPr>
          <p:nvPr>
            <p:ph idx="1"/>
          </p:nvPr>
        </p:nvSpPr>
        <p:spPr/>
        <p:txBody>
          <a:bodyPr>
            <a:normAutofit/>
          </a:bodyPr>
          <a:lstStyle/>
          <a:p>
            <a:r>
              <a:rPr lang="fr-FR" sz="2400" dirty="0"/>
              <a:t> I   Fait de ne pas se faire entendre</a:t>
            </a:r>
          </a:p>
          <a:p>
            <a:pPr algn="just"/>
            <a:r>
              <a:rPr lang="fr-FR" sz="2400" dirty="0"/>
              <a:t> 2 </a:t>
            </a:r>
            <a:r>
              <a:rPr lang="fr-FR" sz="2400" b="1" dirty="0"/>
              <a:t> (Abstrait</a:t>
            </a:r>
            <a:r>
              <a:rPr lang="fr-FR" sz="2400" dirty="0"/>
              <a:t>) Le fait de ne pas exprimer son opinion, de ne pas répondre, de ne pas divulguer ce qui est secret ; attitude de qqn qui ne veut ou ne peut s'exprimer. </a:t>
            </a:r>
            <a:r>
              <a:rPr lang="fr-FR" sz="2400" i="1" dirty="0"/>
              <a:t>Passer qqch. sous silence</a:t>
            </a:r>
            <a:r>
              <a:rPr lang="fr-FR" sz="2400" dirty="0"/>
              <a:t>, le taire. </a:t>
            </a:r>
          </a:p>
          <a:p>
            <a:r>
              <a:rPr lang="fr-FR" sz="2400" dirty="0"/>
              <a:t>© 2022 Dictionnaires Le Robert - Le Petit Robert de la langue française</a:t>
            </a:r>
          </a:p>
          <a:p>
            <a:endParaRPr lang="fr-FR" sz="2400" dirty="0"/>
          </a:p>
        </p:txBody>
      </p:sp>
    </p:spTree>
    <p:extLst>
      <p:ext uri="{BB962C8B-B14F-4D97-AF65-F5344CB8AC3E}">
        <p14:creationId xmlns:p14="http://schemas.microsoft.com/office/powerpoint/2010/main" val="340912605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Définition</a:t>
            </a:r>
            <a:r>
              <a:rPr lang="it-IT" sz="2800" dirty="0"/>
              <a:t> de </a:t>
            </a:r>
            <a:r>
              <a:rPr lang="it-IT" sz="2800" i="1" dirty="0" err="1"/>
              <a:t>silence</a:t>
            </a:r>
            <a:endParaRPr lang="fr-FR" sz="2800" dirty="0"/>
          </a:p>
        </p:txBody>
      </p:sp>
      <p:sp>
        <p:nvSpPr>
          <p:cNvPr id="3" name="Segnaposto contenuto 2"/>
          <p:cNvSpPr>
            <a:spLocks noGrp="1"/>
          </p:cNvSpPr>
          <p:nvPr>
            <p:ph idx="1"/>
          </p:nvPr>
        </p:nvSpPr>
        <p:spPr/>
        <p:txBody>
          <a:bodyPr>
            <a:normAutofit/>
          </a:bodyPr>
          <a:lstStyle/>
          <a:p>
            <a:r>
              <a:rPr lang="fr-FR" sz="2400" dirty="0"/>
              <a:t> II   Absence de bruit</a:t>
            </a:r>
          </a:p>
          <a:p>
            <a:pPr algn="just"/>
            <a:r>
              <a:rPr lang="fr-FR" sz="2400" dirty="0"/>
              <a:t> 1  (fin </a:t>
            </a:r>
            <a:r>
              <a:rPr lang="fr-FR" sz="2400" cap="all" dirty="0" err="1"/>
              <a:t>xiv</a:t>
            </a:r>
            <a:r>
              <a:rPr lang="fr-FR" sz="2400" baseline="30000" dirty="0" err="1"/>
              <a:t>e</a:t>
            </a:r>
            <a:r>
              <a:rPr lang="fr-FR" sz="2400" dirty="0"/>
              <a:t>) Absence de bruit, d'agitation, état d'un lieu où aucun son n'est perceptible. ➙ 1. calme, paix.</a:t>
            </a:r>
          </a:p>
          <a:p>
            <a:pPr algn="just"/>
            <a:r>
              <a:rPr lang="fr-FR" sz="2400" dirty="0"/>
              <a:t> 2  (1751) Interruption du son d'une durée déterminée, indiquée par des signes particuliers dans la notation musicale ; ces signes eux-mêmes (au nombre de sept). ➙ pause, soupir.</a:t>
            </a:r>
          </a:p>
          <a:p>
            <a:r>
              <a:rPr lang="fr-FR" sz="2400" dirty="0"/>
              <a:t>© 2022 Dictionnaires Le Robert - Le Petit Robert de la langue française</a:t>
            </a:r>
          </a:p>
          <a:p>
            <a:endParaRPr lang="fr-FR" sz="2400" dirty="0"/>
          </a:p>
        </p:txBody>
      </p:sp>
    </p:spTree>
    <p:extLst>
      <p:ext uri="{BB962C8B-B14F-4D97-AF65-F5344CB8AC3E}">
        <p14:creationId xmlns:p14="http://schemas.microsoft.com/office/powerpoint/2010/main" val="146140695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silence dans la définition de la paix</a:t>
            </a:r>
          </a:p>
        </p:txBody>
      </p:sp>
      <p:sp>
        <p:nvSpPr>
          <p:cNvPr id="3" name="Segnaposto contenuto 2"/>
          <p:cNvSpPr>
            <a:spLocks noGrp="1"/>
          </p:cNvSpPr>
          <p:nvPr>
            <p:ph idx="1"/>
          </p:nvPr>
        </p:nvSpPr>
        <p:spPr/>
        <p:txBody>
          <a:bodyPr>
            <a:normAutofit lnSpcReduction="10000"/>
          </a:bodyPr>
          <a:lstStyle/>
          <a:p>
            <a:r>
              <a:rPr lang="it-IT" sz="2400" dirty="0"/>
              <a:t> III   Calme, </a:t>
            </a:r>
            <a:r>
              <a:rPr lang="it-IT" sz="2400" dirty="0" err="1"/>
              <a:t>tranquillité</a:t>
            </a:r>
            <a:endParaRPr lang="it-IT" sz="2400" dirty="0"/>
          </a:p>
          <a:p>
            <a:endParaRPr lang="it-IT" sz="2400" dirty="0"/>
          </a:p>
          <a:p>
            <a:r>
              <a:rPr lang="it-IT" sz="2400" dirty="0"/>
              <a:t>◆  </a:t>
            </a:r>
            <a:r>
              <a:rPr lang="it-IT" sz="2400" i="1" dirty="0"/>
              <a:t>en </a:t>
            </a:r>
            <a:r>
              <a:rPr lang="it-IT" sz="2400" i="1" dirty="0" err="1"/>
              <a:t>paix</a:t>
            </a:r>
            <a:r>
              <a:rPr lang="it-IT" sz="2400" dirty="0"/>
              <a:t>. </a:t>
            </a:r>
            <a:r>
              <a:rPr lang="it-IT" sz="2400" i="1" dirty="0" err="1"/>
              <a:t>Laisser</a:t>
            </a:r>
            <a:r>
              <a:rPr lang="it-IT" sz="2400" i="1" dirty="0"/>
              <a:t> </a:t>
            </a:r>
            <a:r>
              <a:rPr lang="it-IT" sz="2400" i="1" dirty="0" err="1"/>
              <a:t>qqn</a:t>
            </a:r>
            <a:r>
              <a:rPr lang="it-IT" sz="2400" i="1" dirty="0"/>
              <a:t> (et par </a:t>
            </a:r>
            <a:r>
              <a:rPr lang="it-IT" sz="2400" i="1" dirty="0" err="1"/>
              <a:t>ext</a:t>
            </a:r>
            <a:r>
              <a:rPr lang="it-IT" sz="2400" i="1" dirty="0"/>
              <a:t>. </a:t>
            </a:r>
            <a:r>
              <a:rPr lang="it-IT" sz="2400" i="1" dirty="0" err="1"/>
              <a:t>qqch</a:t>
            </a:r>
            <a:r>
              <a:rPr lang="it-IT" sz="2400" i="1" dirty="0"/>
              <a:t>.) en </a:t>
            </a:r>
            <a:r>
              <a:rPr lang="it-IT" sz="2400" i="1" dirty="0" err="1"/>
              <a:t>paix</a:t>
            </a:r>
            <a:r>
              <a:rPr lang="it-IT" sz="2400" dirty="0"/>
              <a:t>. </a:t>
            </a:r>
            <a:r>
              <a:rPr lang="it-IT" sz="2400" dirty="0" err="1"/>
              <a:t>Loc</a:t>
            </a:r>
            <a:r>
              <a:rPr lang="it-IT" sz="2400" dirty="0"/>
              <a:t>. </a:t>
            </a:r>
            <a:r>
              <a:rPr lang="it-IT" sz="2400" dirty="0" err="1"/>
              <a:t>prov</a:t>
            </a:r>
            <a:r>
              <a:rPr lang="it-IT" sz="2400" dirty="0"/>
              <a:t>. </a:t>
            </a:r>
            <a:r>
              <a:rPr lang="it-IT" sz="2400" i="1" dirty="0"/>
              <a:t>Il </a:t>
            </a:r>
            <a:r>
              <a:rPr lang="it-IT" sz="2400" i="1" dirty="0" err="1"/>
              <a:t>faut</a:t>
            </a:r>
            <a:r>
              <a:rPr lang="it-IT" sz="2400" i="1" dirty="0"/>
              <a:t> </a:t>
            </a:r>
            <a:r>
              <a:rPr lang="it-IT" sz="2400" i="1" dirty="0" err="1"/>
              <a:t>laisser</a:t>
            </a:r>
            <a:r>
              <a:rPr lang="it-IT" sz="2400" i="1" dirty="0"/>
              <a:t> </a:t>
            </a:r>
            <a:r>
              <a:rPr lang="it-IT" sz="2400" i="1" dirty="0" err="1"/>
              <a:t>les</a:t>
            </a:r>
            <a:r>
              <a:rPr lang="it-IT" sz="2400" i="1" dirty="0"/>
              <a:t> </a:t>
            </a:r>
            <a:r>
              <a:rPr lang="it-IT" sz="2400" i="1" dirty="0" err="1"/>
              <a:t>morts</a:t>
            </a:r>
            <a:r>
              <a:rPr lang="it-IT" sz="2400" i="1" dirty="0"/>
              <a:t> en </a:t>
            </a:r>
            <a:r>
              <a:rPr lang="it-IT" sz="2400" i="1" dirty="0" err="1"/>
              <a:t>paix</a:t>
            </a:r>
            <a:r>
              <a:rPr lang="it-IT" sz="2400" i="1" dirty="0"/>
              <a:t>, </a:t>
            </a:r>
            <a:r>
              <a:rPr lang="it-IT" sz="2400" dirty="0"/>
              <a:t>ne </a:t>
            </a:r>
            <a:r>
              <a:rPr lang="it-IT" sz="2400" dirty="0" err="1"/>
              <a:t>pas</a:t>
            </a:r>
            <a:r>
              <a:rPr lang="it-IT" sz="2400" dirty="0"/>
              <a:t> </a:t>
            </a:r>
            <a:r>
              <a:rPr lang="it-IT" sz="2400" dirty="0" err="1"/>
              <a:t>parler</a:t>
            </a:r>
            <a:r>
              <a:rPr lang="it-IT" sz="2400" dirty="0"/>
              <a:t> d'</a:t>
            </a:r>
            <a:r>
              <a:rPr lang="it-IT" sz="2400" dirty="0" err="1"/>
              <a:t>eux</a:t>
            </a:r>
            <a:r>
              <a:rPr lang="it-IT" sz="2400" dirty="0"/>
              <a:t>.</a:t>
            </a:r>
          </a:p>
          <a:p>
            <a:endParaRPr lang="it-IT" sz="2400" dirty="0"/>
          </a:p>
          <a:p>
            <a:r>
              <a:rPr lang="it-IT" sz="2400" dirty="0"/>
              <a:t>◆ </a:t>
            </a:r>
            <a:r>
              <a:rPr lang="it-IT" sz="2400" dirty="0" err="1"/>
              <a:t>Interj</a:t>
            </a:r>
            <a:r>
              <a:rPr lang="it-IT" sz="2400" dirty="0"/>
              <a:t>. La </a:t>
            </a:r>
            <a:r>
              <a:rPr lang="it-IT" sz="2400" dirty="0" err="1"/>
              <a:t>paix</a:t>
            </a:r>
            <a:r>
              <a:rPr lang="it-IT" sz="2400" dirty="0"/>
              <a:t> ! (</a:t>
            </a:r>
            <a:r>
              <a:rPr lang="it-IT" sz="2400" dirty="0" err="1"/>
              <a:t>sous-entendu</a:t>
            </a:r>
            <a:r>
              <a:rPr lang="it-IT" sz="2400" dirty="0"/>
              <a:t> </a:t>
            </a:r>
            <a:r>
              <a:rPr lang="it-IT" sz="2400" i="1" dirty="0" err="1"/>
              <a:t>Fichez</a:t>
            </a:r>
            <a:r>
              <a:rPr lang="it-IT" sz="2400" i="1" dirty="0"/>
              <a:t>-nous la </a:t>
            </a:r>
            <a:r>
              <a:rPr lang="it-IT" sz="2400" i="1" dirty="0" err="1"/>
              <a:t>paix</a:t>
            </a:r>
            <a:r>
              <a:rPr lang="it-IT" sz="2400" dirty="0"/>
              <a:t>). = </a:t>
            </a:r>
            <a:r>
              <a:rPr lang="it-IT" sz="2400" dirty="0" err="1"/>
              <a:t>laissez</a:t>
            </a:r>
            <a:r>
              <a:rPr lang="it-IT" sz="2400" dirty="0"/>
              <a:t>-nous </a:t>
            </a:r>
            <a:r>
              <a:rPr lang="it-IT" sz="2400" dirty="0" err="1"/>
              <a:t>tranquilles</a:t>
            </a:r>
            <a:endParaRPr lang="it-IT" sz="2400" dirty="0"/>
          </a:p>
          <a:p>
            <a:endParaRPr lang="it-IT" sz="2400" dirty="0"/>
          </a:p>
          <a:p>
            <a:endParaRPr lang="it-IT" sz="2400" dirty="0"/>
          </a:p>
          <a:p>
            <a:r>
              <a:rPr lang="it-IT" sz="2400" dirty="0"/>
              <a:t>© 2021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40848658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Le droit au silence et le silence en droit : entre droit pénal et droit civil</a:t>
            </a:r>
          </a:p>
        </p:txBody>
      </p:sp>
      <p:sp>
        <p:nvSpPr>
          <p:cNvPr id="3" name="Segnaposto contenuto 2"/>
          <p:cNvSpPr>
            <a:spLocks noGrp="1"/>
          </p:cNvSpPr>
          <p:nvPr>
            <p:ph idx="1"/>
          </p:nvPr>
        </p:nvSpPr>
        <p:spPr/>
        <p:txBody>
          <a:bodyPr>
            <a:normAutofit/>
          </a:bodyPr>
          <a:lstStyle/>
          <a:p>
            <a:endParaRPr lang="fr-FR" sz="2400" dirty="0"/>
          </a:p>
        </p:txBody>
      </p:sp>
    </p:spTree>
    <p:extLst>
      <p:ext uri="{BB962C8B-B14F-4D97-AF65-F5344CB8AC3E}">
        <p14:creationId xmlns:p14="http://schemas.microsoft.com/office/powerpoint/2010/main" val="150276362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Le </a:t>
            </a:r>
            <a:r>
              <a:rPr lang="it-IT" sz="2800" dirty="0" err="1"/>
              <a:t>droit</a:t>
            </a:r>
            <a:r>
              <a:rPr lang="it-IT" sz="2800" dirty="0"/>
              <a:t> </a:t>
            </a:r>
            <a:r>
              <a:rPr lang="it-IT" sz="2800" dirty="0" err="1"/>
              <a:t>au</a:t>
            </a:r>
            <a:r>
              <a:rPr lang="it-IT" sz="2800" dirty="0"/>
              <a:t> </a:t>
            </a:r>
            <a:r>
              <a:rPr lang="it-IT" sz="2800" dirty="0" err="1"/>
              <a:t>silence</a:t>
            </a:r>
            <a:endParaRPr lang="fr-FR" sz="2800" dirty="0"/>
          </a:p>
        </p:txBody>
      </p:sp>
      <p:sp>
        <p:nvSpPr>
          <p:cNvPr id="3" name="Segnaposto contenuto 2"/>
          <p:cNvSpPr>
            <a:spLocks noGrp="1"/>
          </p:cNvSpPr>
          <p:nvPr>
            <p:ph idx="1"/>
          </p:nvPr>
        </p:nvSpPr>
        <p:spPr/>
        <p:txBody>
          <a:bodyPr>
            <a:normAutofit fontScale="92500"/>
          </a:bodyPr>
          <a:lstStyle/>
          <a:p>
            <a:r>
              <a:rPr lang="fr-FR" sz="2400" dirty="0"/>
              <a:t>I. Le droit au silence : une garantie pénale au profit du mis en cause. </a:t>
            </a:r>
          </a:p>
          <a:p>
            <a:endParaRPr lang="fr-FR" sz="2400" dirty="0"/>
          </a:p>
          <a:p>
            <a:pPr algn="just"/>
            <a:r>
              <a:rPr lang="fr-FR" sz="2400" dirty="0"/>
              <a:t>Le droit au silence est la prérogative qu’a une personne arrêtée par la police ou </a:t>
            </a:r>
            <a:r>
              <a:rPr lang="fr-FR" sz="2400" b="1" dirty="0"/>
              <a:t>traduite devant un juge </a:t>
            </a:r>
            <a:r>
              <a:rPr lang="fr-FR" sz="2400" dirty="0"/>
              <a:t>de rester silencieuse sans que ce silence ne puisse lui être reproché. Il est aussi nommé droit de se taire ou </a:t>
            </a:r>
            <a:r>
              <a:rPr lang="fr-FR" sz="2400" b="1" dirty="0"/>
              <a:t>droit de ne pas s’auto-incriminer.</a:t>
            </a:r>
          </a:p>
          <a:p>
            <a:pPr algn="just"/>
            <a:endParaRPr lang="fr-FR" sz="2400" dirty="0"/>
          </a:p>
          <a:p>
            <a:pPr algn="just"/>
            <a:r>
              <a:rPr lang="fr-FR" sz="2400" dirty="0"/>
              <a:t>En France, selon l’Article 63-1 du code de procédure pénale, lors des auditions, la personne placée en garde à vue a le droit de répondre aux questions qui lui sont posées ou </a:t>
            </a:r>
            <a:r>
              <a:rPr lang="fr-FR" sz="2400" b="1" dirty="0"/>
              <a:t>de se taire</a:t>
            </a:r>
            <a:r>
              <a:rPr lang="fr-FR" sz="2400" dirty="0"/>
              <a:t>. </a:t>
            </a:r>
          </a:p>
        </p:txBody>
      </p:sp>
    </p:spTree>
    <p:extLst>
      <p:ext uri="{BB962C8B-B14F-4D97-AF65-F5344CB8AC3E}">
        <p14:creationId xmlns:p14="http://schemas.microsoft.com/office/powerpoint/2010/main" val="1495690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Titolo 1"/>
          <p:cNvSpPr>
            <a:spLocks noGrp="1"/>
          </p:cNvSpPr>
          <p:nvPr>
            <p:ph type="title"/>
          </p:nvPr>
        </p:nvSpPr>
        <p:spPr/>
        <p:txBody>
          <a:bodyPr/>
          <a:lstStyle/>
          <a:p>
            <a:r>
              <a:rPr lang="it-IT" altLang="it-IT" sz="2800" dirty="0" err="1"/>
              <a:t>Les</a:t>
            </a:r>
            <a:r>
              <a:rPr lang="it-IT" altLang="it-IT" sz="2800" dirty="0"/>
              <a:t> </a:t>
            </a:r>
            <a:r>
              <a:rPr lang="it-IT" altLang="it-IT" sz="2800" dirty="0" err="1"/>
              <a:t>vraies</a:t>
            </a:r>
            <a:r>
              <a:rPr lang="it-IT" altLang="it-IT" sz="2800" dirty="0"/>
              <a:t> </a:t>
            </a:r>
            <a:r>
              <a:rPr lang="it-IT" altLang="it-IT" sz="2800" dirty="0" err="1"/>
              <a:t>couleurs</a:t>
            </a:r>
            <a:endParaRPr lang="it-IT" altLang="it-IT" sz="2800" dirty="0"/>
          </a:p>
        </p:txBody>
      </p:sp>
      <p:sp>
        <p:nvSpPr>
          <p:cNvPr id="161795" name="Segnaposto contenuto 2"/>
          <p:cNvSpPr>
            <a:spLocks noGrp="1"/>
          </p:cNvSpPr>
          <p:nvPr>
            <p:ph idx="1"/>
          </p:nvPr>
        </p:nvSpPr>
        <p:spPr/>
        <p:txBody>
          <a:bodyPr/>
          <a:lstStyle/>
          <a:p>
            <a:pPr algn="just"/>
            <a:r>
              <a:rPr lang="fr-FR" altLang="it-IT" sz="2400" dirty="0"/>
              <a:t>Le bleu, le rouge, le vert, le jaune, le blanc, le noir, le gris ? Les « vraies » couleurs, les seules pour lesquelles on n</a:t>
            </a:r>
            <a:r>
              <a:rPr lang="fr-FR" altLang="fr-CA" sz="2400" dirty="0"/>
              <a:t>’</a:t>
            </a:r>
            <a:r>
              <a:rPr lang="fr-FR" altLang="it-IT" sz="2400" dirty="0"/>
              <a:t>a pas eu recours à des manifestations naturelles pour trouver leur nom, contrairement à toutes les autres comme le rose ou le violet qui proviennent des fleurs, l</a:t>
            </a:r>
            <a:r>
              <a:rPr lang="fr-FR" altLang="fr-CA" sz="2400" dirty="0"/>
              <a:t>’</a:t>
            </a:r>
            <a:r>
              <a:rPr lang="fr-FR" altLang="it-IT" sz="2400" dirty="0"/>
              <a:t>orange ou le marron des fruits, le saumon des animaux, le turquoise des pierres…</a:t>
            </a:r>
          </a:p>
          <a:p>
            <a:pPr algn="just"/>
            <a:endParaRPr lang="fr-FR" altLang="it-IT" sz="2400" dirty="0"/>
          </a:p>
          <a:p>
            <a:endParaRPr lang="it-IT" altLang="it-IT" dirty="0"/>
          </a:p>
        </p:txBody>
      </p:sp>
    </p:spTree>
    <p:extLst>
      <p:ext uri="{BB962C8B-B14F-4D97-AF65-F5344CB8AC3E}">
        <p14:creationId xmlns:p14="http://schemas.microsoft.com/office/powerpoint/2010/main" val="398968479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Le silence en droit</a:t>
            </a:r>
          </a:p>
        </p:txBody>
      </p:sp>
      <p:sp>
        <p:nvSpPr>
          <p:cNvPr id="3" name="Segnaposto contenuto 2"/>
          <p:cNvSpPr>
            <a:spLocks noGrp="1"/>
          </p:cNvSpPr>
          <p:nvPr>
            <p:ph idx="1"/>
          </p:nvPr>
        </p:nvSpPr>
        <p:spPr/>
        <p:txBody>
          <a:bodyPr>
            <a:normAutofit lnSpcReduction="10000"/>
          </a:bodyPr>
          <a:lstStyle/>
          <a:p>
            <a:r>
              <a:rPr lang="fr-FR" sz="2400" dirty="0"/>
              <a:t>Le silence en droit : un comportement passif porteur d’effets juridiques. </a:t>
            </a:r>
          </a:p>
          <a:p>
            <a:r>
              <a:rPr lang="fr-FR" sz="2400" dirty="0"/>
              <a:t>Le principe légal de l’article 1120 du Code civil est que le silence ne vaut pas acceptation. </a:t>
            </a:r>
            <a:endParaRPr lang="it-IT" sz="2400" dirty="0"/>
          </a:p>
          <a:p>
            <a:pPr algn="just"/>
            <a:r>
              <a:rPr lang="fr-FR" sz="2400" dirty="0"/>
              <a:t>Lors d’une relation contractuelle, le principe de droit civil applicable est celui selon lequel le silence ne vaut pas acceptation de l’offre. En effet, contrairement à l’adage </a:t>
            </a:r>
            <a:r>
              <a:rPr lang="fr-FR" sz="2400" i="1" dirty="0"/>
              <a:t>« qui ne dit mot consent », </a:t>
            </a:r>
            <a:r>
              <a:rPr lang="fr-FR" sz="2400" dirty="0"/>
              <a:t>les juges ont toujours posé le principe selon lequel le silence ne valait pas acceptation. Cela veut donc dire que si le bénéficiaire de l’offre ne répond pas à l’offre qui lui est faite, le contrat ne pourra pas en principe être formé. </a:t>
            </a:r>
          </a:p>
        </p:txBody>
      </p:sp>
    </p:spTree>
    <p:extLst>
      <p:ext uri="{BB962C8B-B14F-4D97-AF65-F5344CB8AC3E}">
        <p14:creationId xmlns:p14="http://schemas.microsoft.com/office/powerpoint/2010/main" val="76457766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i="1" dirty="0"/>
              <a:t>Le silence de la loi</a:t>
            </a:r>
            <a:endParaRPr lang="fr-FR" sz="2800" dirty="0"/>
          </a:p>
        </p:txBody>
      </p:sp>
      <p:sp>
        <p:nvSpPr>
          <p:cNvPr id="3" name="Segnaposto contenuto 2"/>
          <p:cNvSpPr>
            <a:spLocks noGrp="1"/>
          </p:cNvSpPr>
          <p:nvPr>
            <p:ph idx="1"/>
          </p:nvPr>
        </p:nvSpPr>
        <p:spPr/>
        <p:txBody>
          <a:bodyPr>
            <a:normAutofit/>
          </a:bodyPr>
          <a:lstStyle/>
          <a:p>
            <a:r>
              <a:rPr lang="fr-FR" sz="2400" dirty="0"/>
              <a:t>▫ Omission, lacune dans un texte juridique. </a:t>
            </a:r>
            <a:r>
              <a:rPr lang="fr-FR" sz="2400" i="1" dirty="0"/>
              <a:t>Le silence de la loi </a:t>
            </a:r>
            <a:r>
              <a:rPr lang="fr-FR" sz="2400" dirty="0"/>
              <a:t>(cf. Vide juridique*).</a:t>
            </a:r>
          </a:p>
          <a:p>
            <a:endParaRPr lang="fr-FR" sz="2400" dirty="0"/>
          </a:p>
          <a:p>
            <a:r>
              <a:rPr lang="fr-FR" sz="2400" dirty="0"/>
              <a:t>▫  Vide juridique : absence de législation sur une situation, un cas. </a:t>
            </a:r>
            <a:r>
              <a:rPr lang="fr-FR" sz="2400" i="1" dirty="0"/>
              <a:t>Vides juridiques et zones grises</a:t>
            </a:r>
            <a:r>
              <a:rPr lang="fr-FR" sz="2400" dirty="0"/>
              <a:t>.</a:t>
            </a:r>
          </a:p>
          <a:p>
            <a:r>
              <a:rPr lang="fr-FR" sz="2400" dirty="0"/>
              <a:t>© 2022 Dictionnaires Le Robert - Le Petit Robert de la langue française</a:t>
            </a:r>
          </a:p>
          <a:p>
            <a:endParaRPr lang="it-IT" sz="2400" dirty="0"/>
          </a:p>
        </p:txBody>
      </p:sp>
    </p:spTree>
    <p:extLst>
      <p:ext uri="{BB962C8B-B14F-4D97-AF65-F5344CB8AC3E}">
        <p14:creationId xmlns:p14="http://schemas.microsoft.com/office/powerpoint/2010/main" val="237558033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1547812" y="0"/>
            <a:ext cx="6172200" cy="1143000"/>
          </a:xfrm>
        </p:spPr>
        <p:txBody>
          <a:bodyPr/>
          <a:lstStyle/>
          <a:p>
            <a:pPr eaLnBrk="1" hangingPunct="1"/>
            <a:r>
              <a:rPr lang="fr-FR" sz="2800">
                <a:latin typeface="Arial" charset="0"/>
                <a:ea typeface="MS PGothic" charset="0"/>
              </a:rPr>
              <a:t>La variation culturelle des silences</a:t>
            </a:r>
          </a:p>
        </p:txBody>
      </p:sp>
      <p:sp>
        <p:nvSpPr>
          <p:cNvPr id="30722" name="Rectangle 3"/>
          <p:cNvSpPr>
            <a:spLocks noGrp="1" noChangeArrowheads="1"/>
          </p:cNvSpPr>
          <p:nvPr>
            <p:ph type="body" idx="1"/>
          </p:nvPr>
        </p:nvSpPr>
        <p:spPr>
          <a:xfrm>
            <a:off x="1277541" y="765177"/>
            <a:ext cx="6172200" cy="4525963"/>
          </a:xfrm>
        </p:spPr>
        <p:txBody>
          <a:bodyPr>
            <a:normAutofit lnSpcReduction="10000"/>
          </a:bodyPr>
          <a:lstStyle/>
          <a:p>
            <a:pPr eaLnBrk="1" hangingPunct="1">
              <a:lnSpc>
                <a:spcPct val="80000"/>
              </a:lnSpc>
            </a:pPr>
            <a:endParaRPr lang="it-IT" altLang="zh-CN" sz="1600" dirty="0">
              <a:latin typeface="Arial" charset="0"/>
              <a:ea typeface="SimSun" charset="0"/>
              <a:cs typeface="SimSun" charset="0"/>
            </a:endParaRPr>
          </a:p>
          <a:p>
            <a:pPr eaLnBrk="1" hangingPunct="1">
              <a:lnSpc>
                <a:spcPct val="80000"/>
              </a:lnSpc>
            </a:pPr>
            <a:endParaRPr lang="it-IT" altLang="zh-CN" sz="1600" dirty="0">
              <a:latin typeface="Arial" charset="0"/>
              <a:ea typeface="SimSun" charset="0"/>
              <a:cs typeface="SimSun" charset="0"/>
            </a:endParaRPr>
          </a:p>
          <a:p>
            <a:pPr algn="just" eaLnBrk="1" hangingPunct="1">
              <a:lnSpc>
                <a:spcPct val="80000"/>
              </a:lnSpc>
            </a:pPr>
            <a:r>
              <a:rPr lang="fr-FR" sz="2400" dirty="0">
                <a:latin typeface="Arial" charset="0"/>
                <a:ea typeface="MS PGothic" charset="0"/>
                <a:cs typeface="MS PGothic" charset="0"/>
              </a:rPr>
              <a:t>Même les silences ne sont pas identiques dans des civilisations différentes.</a:t>
            </a:r>
          </a:p>
          <a:p>
            <a:pPr eaLnBrk="1" hangingPunct="1">
              <a:lnSpc>
                <a:spcPct val="80000"/>
              </a:lnSpc>
              <a:buFontTx/>
              <a:buNone/>
            </a:pPr>
            <a:r>
              <a:rPr lang="fr-FR" sz="2000" dirty="0">
                <a:latin typeface="Arial" charset="0"/>
                <a:ea typeface="MS PGothic" charset="0"/>
                <a:cs typeface="MS PGothic" charset="0"/>
              </a:rPr>
              <a:t>J-M. </a:t>
            </a:r>
            <a:r>
              <a:rPr lang="fr-FR" sz="2000" dirty="0" err="1">
                <a:latin typeface="Arial" charset="0"/>
                <a:ea typeface="MS PGothic" charset="0"/>
                <a:cs typeface="MS PGothic" charset="0"/>
              </a:rPr>
              <a:t>Zemb</a:t>
            </a:r>
            <a:r>
              <a:rPr lang="fr-FR" sz="2000" dirty="0">
                <a:latin typeface="Arial" charset="0"/>
                <a:ea typeface="MS PGothic" charset="0"/>
                <a:cs typeface="MS PGothic" charset="0"/>
              </a:rPr>
              <a:t>, “ le traducteur est-il maitre des valences ? ” in </a:t>
            </a:r>
            <a:r>
              <a:rPr lang="fr-FR" sz="2000" i="1" dirty="0">
                <a:latin typeface="Arial" charset="0"/>
                <a:ea typeface="MS PGothic" charset="0"/>
                <a:cs typeface="MS PGothic" charset="0"/>
              </a:rPr>
              <a:t>L’histoire et les théories de la traduction,</a:t>
            </a:r>
            <a:r>
              <a:rPr lang="fr-FR" sz="2000" dirty="0">
                <a:latin typeface="Arial" charset="0"/>
                <a:ea typeface="MS PGothic" charset="0"/>
                <a:cs typeface="MS PGothic" charset="0"/>
              </a:rPr>
              <a:t> Berne/Genève, ASTTI/ETI, 1997.</a:t>
            </a:r>
          </a:p>
          <a:p>
            <a:pPr eaLnBrk="1" hangingPunct="1">
              <a:lnSpc>
                <a:spcPct val="80000"/>
              </a:lnSpc>
              <a:buFontTx/>
              <a:buNone/>
            </a:pPr>
            <a:endParaRPr lang="it-IT" sz="2000" dirty="0">
              <a:latin typeface="Arial" charset="0"/>
              <a:ea typeface="MS PGothic" charset="0"/>
              <a:cs typeface="MS PGothic" charset="0"/>
            </a:endParaRPr>
          </a:p>
          <a:p>
            <a:pPr algn="just" eaLnBrk="1" hangingPunct="1">
              <a:lnSpc>
                <a:spcPct val="80000"/>
              </a:lnSpc>
            </a:pPr>
            <a:r>
              <a:rPr lang="it-IT" sz="2400" b="1" dirty="0" err="1">
                <a:latin typeface="Arial" charset="0"/>
                <a:ea typeface="MS PGothic" charset="0"/>
                <a:cs typeface="MS PGothic" charset="0"/>
              </a:rPr>
              <a:t>Silencité</a:t>
            </a:r>
            <a:r>
              <a:rPr lang="it-IT" sz="2400" dirty="0">
                <a:latin typeface="Arial" charset="0"/>
                <a:ea typeface="MS PGothic" charset="0"/>
                <a:cs typeface="MS PGothic" charset="0"/>
              </a:rPr>
              <a:t> versus </a:t>
            </a:r>
            <a:r>
              <a:rPr lang="it-IT" sz="2400" b="1" dirty="0" err="1">
                <a:latin typeface="Arial" charset="0"/>
                <a:ea typeface="MS PGothic" charset="0"/>
                <a:cs typeface="MS PGothic" charset="0"/>
              </a:rPr>
              <a:t>verbosité</a:t>
            </a:r>
            <a:r>
              <a:rPr lang="it-IT" sz="2400" b="1" dirty="0">
                <a:latin typeface="Arial" charset="0"/>
                <a:ea typeface="MS PGothic" charset="0"/>
                <a:cs typeface="MS PGothic" charset="0"/>
              </a:rPr>
              <a:t> </a:t>
            </a:r>
            <a:r>
              <a:rPr lang="it-IT" sz="2400" dirty="0">
                <a:latin typeface="Arial" charset="0"/>
                <a:ea typeface="MS PGothic" charset="0"/>
                <a:cs typeface="MS PGothic" charset="0"/>
              </a:rPr>
              <a:t>de </a:t>
            </a:r>
            <a:r>
              <a:rPr lang="it-IT" sz="2400" dirty="0" err="1">
                <a:latin typeface="Arial" charset="0"/>
                <a:ea typeface="MS PGothic" charset="0"/>
                <a:cs typeface="MS PGothic" charset="0"/>
              </a:rPr>
              <a:t>certains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peuples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Société</a:t>
            </a:r>
            <a:r>
              <a:rPr lang="it-IT" sz="2400" dirty="0">
                <a:latin typeface="Arial" charset="0"/>
                <a:ea typeface="MS PGothic" charset="0"/>
                <a:cs typeface="MS PGothic" charset="0"/>
              </a:rPr>
              <a:t> à parole dense et </a:t>
            </a:r>
            <a:r>
              <a:rPr lang="it-IT" sz="2400" dirty="0" err="1">
                <a:latin typeface="Arial" charset="0"/>
                <a:ea typeface="MS PGothic" charset="0"/>
                <a:cs typeface="MS PGothic" charset="0"/>
              </a:rPr>
              <a:t>société</a:t>
            </a:r>
            <a:r>
              <a:rPr lang="it-IT" sz="2400" dirty="0">
                <a:latin typeface="Arial" charset="0"/>
                <a:ea typeface="MS PGothic" charset="0"/>
                <a:cs typeface="MS PGothic" charset="0"/>
              </a:rPr>
              <a:t> à parole </a:t>
            </a:r>
            <a:r>
              <a:rPr lang="it-IT" sz="2400" dirty="0" err="1">
                <a:latin typeface="Arial" charset="0"/>
                <a:ea typeface="MS PGothic" charset="0"/>
                <a:cs typeface="MS PGothic" charset="0"/>
              </a:rPr>
              <a:t>clairsemée</a:t>
            </a:r>
            <a:r>
              <a:rPr lang="it-IT" sz="2400" dirty="0">
                <a:latin typeface="Arial" charset="0"/>
                <a:ea typeface="MS PGothic" charset="0"/>
                <a:cs typeface="MS PGothic" charset="0"/>
              </a:rPr>
              <a:t>. </a:t>
            </a:r>
            <a:r>
              <a:rPr lang="it-IT" altLang="zh-CN" sz="2400" dirty="0" err="1">
                <a:latin typeface="Arial" charset="0"/>
                <a:ea typeface="SimSun" charset="0"/>
                <a:cs typeface="SimSun" charset="0"/>
              </a:rPr>
              <a:t>Les</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peuples</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faiblement</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communicatifs</a:t>
            </a:r>
            <a:r>
              <a:rPr lang="it-IT" altLang="zh-CN" sz="2400" dirty="0">
                <a:latin typeface="Arial" charset="0"/>
                <a:ea typeface="SimSun" charset="0"/>
                <a:cs typeface="SimSun" charset="0"/>
              </a:rPr>
              <a:t> qui </a:t>
            </a:r>
            <a:r>
              <a:rPr lang="it-IT" altLang="zh-CN" sz="2400" dirty="0" err="1">
                <a:latin typeface="Arial" charset="0"/>
                <a:ea typeface="SimSun" charset="0"/>
                <a:cs typeface="SimSun" charset="0"/>
              </a:rPr>
              <a:t>valorisent</a:t>
            </a:r>
            <a:r>
              <a:rPr lang="it-IT" altLang="zh-CN" sz="2400" dirty="0">
                <a:latin typeface="Arial" charset="0"/>
                <a:ea typeface="SimSun" charset="0"/>
                <a:cs typeface="SimSun" charset="0"/>
              </a:rPr>
              <a:t> le silence </a:t>
            </a:r>
            <a:r>
              <a:rPr lang="it-IT" altLang="zh-CN" sz="2400" dirty="0" err="1">
                <a:latin typeface="Arial" charset="0"/>
                <a:ea typeface="SimSun" charset="0"/>
                <a:cs typeface="SimSun" charset="0"/>
              </a:rPr>
              <a:t>comme</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les</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Japonais</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ou</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les</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Finlandais</a:t>
            </a:r>
            <a:r>
              <a:rPr lang="it-IT" altLang="zh-CN" sz="2400" dirty="0">
                <a:latin typeface="Arial" charset="0"/>
                <a:ea typeface="SimSun" charset="0"/>
                <a:cs typeface="SimSun" charset="0"/>
              </a:rPr>
              <a:t> et </a:t>
            </a:r>
            <a:r>
              <a:rPr lang="it-IT" altLang="zh-CN" sz="2400" dirty="0" err="1">
                <a:latin typeface="Arial" charset="0"/>
                <a:ea typeface="SimSun" charset="0"/>
                <a:cs typeface="SimSun" charset="0"/>
              </a:rPr>
              <a:t>les</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peuples</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volubiles</a:t>
            </a:r>
            <a:r>
              <a:rPr lang="it-IT" altLang="zh-CN" sz="2400" dirty="0">
                <a:latin typeface="Arial" charset="0"/>
                <a:ea typeface="SimSun" charset="0"/>
                <a:cs typeface="SimSun" charset="0"/>
              </a:rPr>
              <a:t> qui </a:t>
            </a:r>
            <a:r>
              <a:rPr lang="it-IT" altLang="zh-CN" sz="2400" dirty="0" err="1">
                <a:latin typeface="Arial" charset="0"/>
                <a:ea typeface="SimSun" charset="0"/>
                <a:cs typeface="SimSun" charset="0"/>
              </a:rPr>
              <a:t>remplissent</a:t>
            </a:r>
            <a:r>
              <a:rPr lang="it-IT" altLang="zh-CN" sz="2400" dirty="0">
                <a:latin typeface="Arial" charset="0"/>
                <a:ea typeface="SimSun" charset="0"/>
                <a:cs typeface="SimSun" charset="0"/>
              </a:rPr>
              <a:t> de </a:t>
            </a:r>
            <a:r>
              <a:rPr lang="it-IT" altLang="zh-CN" sz="2400" dirty="0" err="1">
                <a:latin typeface="Arial" charset="0"/>
                <a:ea typeface="SimSun" charset="0"/>
                <a:cs typeface="SimSun" charset="0"/>
              </a:rPr>
              <a:t>paroles</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leurs</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rencontres</a:t>
            </a:r>
            <a:r>
              <a:rPr lang="it-IT" altLang="zh-CN" sz="2400" dirty="0">
                <a:latin typeface="Arial" charset="0"/>
                <a:ea typeface="SimSun" charset="0"/>
                <a:cs typeface="SimSun" charset="0"/>
              </a:rPr>
              <a:t>, car le silence </a:t>
            </a:r>
            <a:r>
              <a:rPr lang="it-IT" altLang="zh-CN" sz="2400" dirty="0" err="1">
                <a:latin typeface="Arial" charset="0"/>
                <a:ea typeface="SimSun" charset="0"/>
                <a:cs typeface="SimSun" charset="0"/>
              </a:rPr>
              <a:t>pourrait</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être</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perçu</a:t>
            </a:r>
            <a:r>
              <a:rPr lang="it-IT" altLang="zh-CN" sz="2400" dirty="0">
                <a:latin typeface="Arial" charset="0"/>
                <a:ea typeface="SimSun" charset="0"/>
                <a:cs typeface="SimSun" charset="0"/>
              </a:rPr>
              <a:t> </a:t>
            </a:r>
            <a:r>
              <a:rPr lang="it-IT" altLang="zh-CN" sz="2400" b="1" dirty="0" err="1">
                <a:latin typeface="Arial" charset="0"/>
                <a:ea typeface="SimSun" charset="0"/>
                <a:cs typeface="SimSun" charset="0"/>
              </a:rPr>
              <a:t>comme</a:t>
            </a:r>
            <a:r>
              <a:rPr lang="it-IT" altLang="zh-CN" sz="2400" b="1" dirty="0">
                <a:latin typeface="Arial" charset="0"/>
                <a:ea typeface="SimSun" charset="0"/>
                <a:cs typeface="SimSun" charset="0"/>
              </a:rPr>
              <a:t> une </a:t>
            </a:r>
            <a:r>
              <a:rPr lang="it-IT" altLang="zh-CN" sz="2400" b="1" dirty="0" err="1">
                <a:latin typeface="Arial" charset="0"/>
                <a:ea typeface="SimSun" charset="0"/>
                <a:cs typeface="SimSun" charset="0"/>
              </a:rPr>
              <a:t>menace</a:t>
            </a:r>
            <a:r>
              <a:rPr lang="it-IT" altLang="zh-CN" sz="2400" b="1" dirty="0">
                <a:latin typeface="Arial" charset="0"/>
                <a:ea typeface="SimSun" charset="0"/>
                <a:cs typeface="SimSun" charset="0"/>
              </a:rPr>
              <a:t>. </a:t>
            </a:r>
          </a:p>
          <a:p>
            <a:pPr algn="just" eaLnBrk="1" hangingPunct="1">
              <a:lnSpc>
                <a:spcPct val="80000"/>
              </a:lnSpc>
            </a:pPr>
            <a:endParaRPr lang="it-IT" altLang="zh-CN" sz="2400" dirty="0">
              <a:latin typeface="Arial" charset="0"/>
              <a:ea typeface="SimSun" charset="0"/>
              <a:cs typeface="SimSun" charset="0"/>
            </a:endParaRPr>
          </a:p>
          <a:p>
            <a:pPr eaLnBrk="1" hangingPunct="1">
              <a:lnSpc>
                <a:spcPct val="80000"/>
              </a:lnSpc>
            </a:pPr>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324943753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fr-FR" sz="2800">
                <a:latin typeface="Arial" charset="0"/>
                <a:ea typeface="MS PGothic" charset="0"/>
              </a:rPr>
              <a:t>La variation culturelle des silences</a:t>
            </a:r>
          </a:p>
        </p:txBody>
      </p:sp>
      <p:sp>
        <p:nvSpPr>
          <p:cNvPr id="32770" name="Content Placeholder 2"/>
          <p:cNvSpPr>
            <a:spLocks noGrp="1"/>
          </p:cNvSpPr>
          <p:nvPr>
            <p:ph idx="1"/>
          </p:nvPr>
        </p:nvSpPr>
        <p:spPr/>
        <p:txBody>
          <a:bodyPr/>
          <a:lstStyle/>
          <a:p>
            <a:pPr algn="just"/>
            <a:r>
              <a:rPr lang="it-IT" sz="2400" dirty="0" err="1">
                <a:latin typeface="Arial" charset="0"/>
                <a:ea typeface="MS PGothic" charset="0"/>
                <a:cs typeface="MS PGothic" charset="0"/>
              </a:rPr>
              <a:t>Ou</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encore</a:t>
            </a:r>
            <a:r>
              <a:rPr lang="it-IT" sz="2400" dirty="0">
                <a:latin typeface="Arial" charset="0"/>
                <a:ea typeface="MS PGothic" charset="0"/>
                <a:cs typeface="MS PGothic" charset="0"/>
              </a:rPr>
              <a:t> le </a:t>
            </a:r>
            <a:r>
              <a:rPr lang="it-IT" sz="2400" dirty="0" err="1">
                <a:latin typeface="Arial" charset="0"/>
                <a:ea typeface="MS PGothic" charset="0"/>
                <a:cs typeface="MS PGothic" charset="0"/>
              </a:rPr>
              <a:t>silence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Apaches</a:t>
            </a:r>
            <a:r>
              <a:rPr lang="it-IT" sz="2400" dirty="0">
                <a:latin typeface="Arial" charset="0"/>
                <a:ea typeface="MS PGothic" charset="0"/>
                <a:cs typeface="MS PGothic" charset="0"/>
              </a:rPr>
              <a:t> de l'</a:t>
            </a:r>
            <a:r>
              <a:rPr lang="it-IT" sz="2400" dirty="0" err="1">
                <a:latin typeface="Arial" charset="0"/>
                <a:ea typeface="MS PGothic" charset="0"/>
                <a:cs typeface="MS PGothic" charset="0"/>
              </a:rPr>
              <a:t>Ouest</a:t>
            </a:r>
            <a:r>
              <a:rPr lang="it-IT" sz="2400" dirty="0">
                <a:latin typeface="Arial" charset="0"/>
                <a:ea typeface="MS PGothic" charset="0"/>
                <a:cs typeface="MS PGothic" charset="0"/>
              </a:rPr>
              <a:t> est </a:t>
            </a:r>
            <a:r>
              <a:rPr lang="it-IT" sz="2400" dirty="0" err="1">
                <a:latin typeface="Arial" charset="0"/>
                <a:ea typeface="MS PGothic" charset="0"/>
                <a:cs typeface="MS PGothic" charset="0"/>
              </a:rPr>
              <a:t>interprétée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comme</a:t>
            </a:r>
            <a:r>
              <a:rPr lang="it-IT" sz="2400" dirty="0">
                <a:latin typeface="Arial" charset="0"/>
                <a:ea typeface="MS PGothic" charset="0"/>
                <a:cs typeface="MS PGothic" charset="0"/>
              </a:rPr>
              <a:t> une </a:t>
            </a:r>
            <a:r>
              <a:rPr lang="it-IT" sz="2400" dirty="0" err="1">
                <a:latin typeface="Arial" charset="0"/>
                <a:ea typeface="MS PGothic" charset="0"/>
                <a:cs typeface="MS PGothic" charset="0"/>
              </a:rPr>
              <a:t>réponse</a:t>
            </a:r>
            <a:r>
              <a:rPr lang="it-IT" sz="2400" dirty="0">
                <a:latin typeface="Arial" charset="0"/>
                <a:ea typeface="MS PGothic" charset="0"/>
                <a:cs typeface="MS PGothic" charset="0"/>
              </a:rPr>
              <a:t> à l'</a:t>
            </a:r>
            <a:r>
              <a:rPr lang="it-IT" sz="2400" dirty="0" err="1">
                <a:latin typeface="Arial" charset="0"/>
                <a:ea typeface="MS PGothic" charset="0"/>
                <a:cs typeface="MS PGothic" charset="0"/>
              </a:rPr>
              <a:t>incertitude</a:t>
            </a:r>
            <a:r>
              <a:rPr lang="it-IT" sz="2400" dirty="0">
                <a:latin typeface="Arial" charset="0"/>
                <a:ea typeface="MS PGothic" charset="0"/>
                <a:cs typeface="MS PGothic" charset="0"/>
              </a:rPr>
              <a:t> et l'</a:t>
            </a:r>
            <a:r>
              <a:rPr lang="it-IT" sz="2400" dirty="0" err="1">
                <a:latin typeface="Arial" charset="0"/>
                <a:ea typeface="MS PGothic" charset="0"/>
                <a:cs typeface="MS PGothic" charset="0"/>
              </a:rPr>
              <a:t>imprévisibilité</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qu'ils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peuvent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ressentir</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dans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certaines</a:t>
            </a:r>
            <a:r>
              <a:rPr lang="it-IT" sz="2400" dirty="0">
                <a:latin typeface="Arial" charset="0"/>
                <a:ea typeface="MS PGothic" charset="0"/>
                <a:cs typeface="MS PGothic" charset="0"/>
              </a:rPr>
              <a:t> relations </a:t>
            </a:r>
            <a:r>
              <a:rPr lang="it-IT" sz="2400" dirty="0" err="1">
                <a:latin typeface="Arial" charset="0"/>
                <a:ea typeface="MS PGothic" charset="0"/>
                <a:cs typeface="MS PGothic" charset="0"/>
              </a:rPr>
              <a:t>sociales</a:t>
            </a:r>
            <a:r>
              <a:rPr lang="it-IT" sz="2400" dirty="0">
                <a:latin typeface="Arial" charset="0"/>
                <a:ea typeface="MS PGothic" charset="0"/>
                <a:cs typeface="MS PGothic" charset="0"/>
              </a:rPr>
              <a:t>. </a:t>
            </a:r>
          </a:p>
          <a:p>
            <a:pPr algn="just"/>
            <a:r>
              <a:rPr lang="it-IT" sz="2400" dirty="0" err="1">
                <a:latin typeface="Arial" charset="0"/>
                <a:ea typeface="MS PGothic" charset="0"/>
                <a:cs typeface="MS PGothic" charset="0"/>
              </a:rPr>
              <a:t>Dans</a:t>
            </a:r>
            <a:r>
              <a:rPr lang="it-IT" sz="2400" dirty="0">
                <a:latin typeface="Arial" charset="0"/>
                <a:ea typeface="MS PGothic" charset="0"/>
                <a:cs typeface="MS PGothic" charset="0"/>
              </a:rPr>
              <a:t> un </a:t>
            </a:r>
            <a:r>
              <a:rPr lang="it-IT" sz="2400" dirty="0" err="1">
                <a:latin typeface="Arial" charset="0"/>
                <a:ea typeface="MS PGothic" charset="0"/>
                <a:cs typeface="MS PGothic" charset="0"/>
              </a:rPr>
              <a:t>rituel</a:t>
            </a:r>
            <a:r>
              <a:rPr lang="it-IT" sz="2400" dirty="0">
                <a:latin typeface="Arial" charset="0"/>
                <a:ea typeface="MS PGothic" charset="0"/>
                <a:cs typeface="MS PGothic" charset="0"/>
              </a:rPr>
              <a:t> de </a:t>
            </a:r>
            <a:r>
              <a:rPr lang="it-IT" sz="2400" dirty="0" err="1">
                <a:latin typeface="Arial" charset="0"/>
                <a:ea typeface="MS PGothic" charset="0"/>
                <a:cs typeface="MS PGothic" charset="0"/>
              </a:rPr>
              <a:t>salutation</a:t>
            </a:r>
            <a:r>
              <a:rPr lang="it-IT" sz="2400" dirty="0">
                <a:latin typeface="Arial" charset="0"/>
                <a:ea typeface="MS PGothic" charset="0"/>
                <a:cs typeface="MS PGothic" charset="0"/>
              </a:rPr>
              <a:t> en </a:t>
            </a:r>
            <a:r>
              <a:rPr lang="it-IT" sz="2400" dirty="0" err="1">
                <a:latin typeface="Arial" charset="0"/>
                <a:ea typeface="MS PGothic" charset="0"/>
                <a:cs typeface="MS PGothic" charset="0"/>
              </a:rPr>
              <a:t>godié</a:t>
            </a:r>
            <a:r>
              <a:rPr lang="it-IT" sz="2400" dirty="0">
                <a:latin typeface="Arial" charset="0"/>
                <a:ea typeface="MS PGothic" charset="0"/>
                <a:cs typeface="MS PGothic" charset="0"/>
              </a:rPr>
              <a:t>, à l'</a:t>
            </a:r>
            <a:r>
              <a:rPr lang="it-IT" sz="2400" dirty="0" err="1">
                <a:latin typeface="Arial" charset="0"/>
                <a:ea typeface="MS PGothic" charset="0"/>
                <a:cs typeface="MS PGothic" charset="0"/>
              </a:rPr>
              <a:t>invitation</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du</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doyen</a:t>
            </a:r>
            <a:r>
              <a:rPr lang="it-IT" sz="2400" dirty="0">
                <a:latin typeface="Arial" charset="0"/>
                <a:ea typeface="MS PGothic" charset="0"/>
                <a:cs typeface="MS PGothic" charset="0"/>
              </a:rPr>
              <a:t> de </a:t>
            </a:r>
            <a:r>
              <a:rPr lang="it-IT" sz="2400" dirty="0" err="1">
                <a:latin typeface="Arial" charset="0"/>
                <a:ea typeface="MS PGothic" charset="0"/>
                <a:cs typeface="MS PGothic" charset="0"/>
              </a:rPr>
              <a:t>prendre</a:t>
            </a:r>
            <a:r>
              <a:rPr lang="it-IT" sz="2400" dirty="0">
                <a:latin typeface="Arial" charset="0"/>
                <a:ea typeface="MS PGothic" charset="0"/>
                <a:cs typeface="MS PGothic" charset="0"/>
              </a:rPr>
              <a:t> un </a:t>
            </a:r>
            <a:r>
              <a:rPr lang="it-IT" sz="2400" dirty="0" err="1">
                <a:latin typeface="Arial" charset="0"/>
                <a:ea typeface="MS PGothic" charset="0"/>
                <a:cs typeface="MS PGothic" charset="0"/>
              </a:rPr>
              <a:t>siège</a:t>
            </a:r>
            <a:r>
              <a:rPr lang="it-IT" sz="2400" dirty="0">
                <a:latin typeface="Arial" charset="0"/>
                <a:ea typeface="MS PGothic" charset="0"/>
                <a:cs typeface="MS PGothic" charset="0"/>
              </a:rPr>
              <a:t>, le </a:t>
            </a:r>
            <a:r>
              <a:rPr lang="it-IT" sz="2400" dirty="0" err="1">
                <a:latin typeface="Arial" charset="0"/>
                <a:ea typeface="MS PGothic" charset="0"/>
                <a:cs typeface="MS PGothic" charset="0"/>
              </a:rPr>
              <a:t>silence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du</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visiteur</a:t>
            </a:r>
            <a:r>
              <a:rPr lang="it-IT" sz="2400" dirty="0">
                <a:latin typeface="Arial" charset="0"/>
                <a:ea typeface="MS PGothic" charset="0"/>
                <a:cs typeface="MS PGothic" charset="0"/>
              </a:rPr>
              <a:t> est </a:t>
            </a:r>
            <a:r>
              <a:rPr lang="it-IT" sz="2400" dirty="0" err="1">
                <a:latin typeface="Arial" charset="0"/>
                <a:ea typeface="MS PGothic" charset="0"/>
                <a:cs typeface="MS PGothic" charset="0"/>
              </a:rPr>
              <a:t>interprété</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comme</a:t>
            </a:r>
            <a:r>
              <a:rPr lang="it-IT" sz="2400" dirty="0">
                <a:latin typeface="Arial" charset="0"/>
                <a:ea typeface="MS PGothic" charset="0"/>
                <a:cs typeface="MS PGothic" charset="0"/>
              </a:rPr>
              <a:t> un </a:t>
            </a:r>
            <a:r>
              <a:rPr lang="it-IT" sz="2400" dirty="0" err="1">
                <a:latin typeface="Arial" charset="0"/>
                <a:ea typeface="MS PGothic" charset="0"/>
                <a:cs typeface="MS PGothic" charset="0"/>
              </a:rPr>
              <a:t>consentement</a:t>
            </a:r>
            <a:r>
              <a:rPr lang="it-IT" sz="2400" dirty="0">
                <a:latin typeface="Arial" charset="0"/>
                <a:ea typeface="MS PGothic" charset="0"/>
                <a:cs typeface="MS PGothic" charset="0"/>
              </a:rPr>
              <a:t>. </a:t>
            </a:r>
          </a:p>
          <a:p>
            <a:pPr algn="just"/>
            <a:endParaRPr lang="fr-FR" sz="2400" dirty="0">
              <a:latin typeface="Arial" charset="0"/>
              <a:ea typeface="MS PGothic" charset="0"/>
              <a:cs typeface="MS PGothic" charset="0"/>
            </a:endParaRPr>
          </a:p>
        </p:txBody>
      </p:sp>
    </p:spTree>
    <p:extLst>
      <p:ext uri="{BB962C8B-B14F-4D97-AF65-F5344CB8AC3E}">
        <p14:creationId xmlns:p14="http://schemas.microsoft.com/office/powerpoint/2010/main" val="386676968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2263676" y="857250"/>
            <a:ext cx="4629150" cy="857250"/>
          </a:xfrm>
        </p:spPr>
        <p:txBody>
          <a:bodyPr>
            <a:noAutofit/>
          </a:bodyPr>
          <a:lstStyle/>
          <a:p>
            <a:pPr eaLnBrk="1" hangingPunct="1"/>
            <a:r>
              <a:rPr lang="it-IT" altLang="fr-FR" sz="2800" dirty="0"/>
              <a:t>Une </a:t>
            </a:r>
            <a:r>
              <a:rPr lang="it-IT" altLang="fr-FR" sz="2800" dirty="0" err="1"/>
              <a:t>composante</a:t>
            </a:r>
            <a:r>
              <a:rPr lang="it-IT" altLang="fr-FR" sz="2800" dirty="0"/>
              <a:t> </a:t>
            </a:r>
            <a:r>
              <a:rPr lang="it-IT" altLang="fr-FR" sz="2800" dirty="0" err="1"/>
              <a:t>dans</a:t>
            </a:r>
            <a:r>
              <a:rPr lang="it-IT" altLang="fr-FR" sz="2800" dirty="0"/>
              <a:t> </a:t>
            </a:r>
            <a:r>
              <a:rPr lang="it-IT" altLang="fr-FR" sz="2800" dirty="0" err="1"/>
              <a:t>les</a:t>
            </a:r>
            <a:r>
              <a:rPr lang="it-IT" altLang="fr-FR" sz="2800" dirty="0"/>
              <a:t> </a:t>
            </a:r>
            <a:r>
              <a:rPr lang="it-IT" altLang="fr-FR" sz="2800" dirty="0" err="1"/>
              <a:t>interactions</a:t>
            </a:r>
            <a:endParaRPr lang="it-IT" altLang="fr-FR" sz="2800" dirty="0"/>
          </a:p>
        </p:txBody>
      </p:sp>
      <p:sp>
        <p:nvSpPr>
          <p:cNvPr id="28674" name="Rectangle 3"/>
          <p:cNvSpPr>
            <a:spLocks noGrp="1" noChangeArrowheads="1"/>
          </p:cNvSpPr>
          <p:nvPr>
            <p:ph type="body" idx="1"/>
          </p:nvPr>
        </p:nvSpPr>
        <p:spPr/>
        <p:txBody>
          <a:bodyPr/>
          <a:lstStyle/>
          <a:p>
            <a:pPr eaLnBrk="1" hangingPunct="1">
              <a:lnSpc>
                <a:spcPct val="80000"/>
              </a:lnSpc>
              <a:buFontTx/>
              <a:buNone/>
            </a:pPr>
            <a:endParaRPr lang="fr-FR" altLang="fr-FR" sz="1800" dirty="0"/>
          </a:p>
          <a:p>
            <a:pPr algn="just" eaLnBrk="1" hangingPunct="1">
              <a:lnSpc>
                <a:spcPct val="80000"/>
              </a:lnSpc>
            </a:pPr>
            <a:endParaRPr lang="fr-FR" altLang="fr-FR" sz="2400" dirty="0"/>
          </a:p>
          <a:p>
            <a:pPr algn="just" eaLnBrk="1" hangingPunct="1">
              <a:lnSpc>
                <a:spcPct val="80000"/>
              </a:lnSpc>
            </a:pPr>
            <a:r>
              <a:rPr lang="fr-FR" altLang="fr-FR" sz="2400" dirty="0"/>
              <a:t>Ces "constructions collectives" que sont les conversations sont faites de mots, mais aussi de silences et d'intonations, de gestes, de mimiques et de postures, c'est-à-dire de signes de nature variée: les conversations exploitent pour s'édifier différents systèmes sémiotiques.</a:t>
            </a:r>
          </a:p>
          <a:p>
            <a:pPr eaLnBrk="1" hangingPunct="1">
              <a:lnSpc>
                <a:spcPct val="80000"/>
              </a:lnSpc>
              <a:buFontTx/>
              <a:buNone/>
            </a:pPr>
            <a:r>
              <a:rPr lang="fr-FR" altLang="fr-FR" sz="2400" dirty="0"/>
              <a:t>C. </a:t>
            </a:r>
            <a:r>
              <a:rPr lang="fr-FR" altLang="fr-FR" sz="2400" dirty="0" err="1"/>
              <a:t>Kerbrat-Orecchioni</a:t>
            </a:r>
            <a:r>
              <a:rPr lang="fr-FR" altLang="fr-FR" sz="2400" dirty="0"/>
              <a:t>,</a:t>
            </a:r>
            <a:r>
              <a:rPr lang="fr-FR" altLang="fr-FR" sz="2400" i="1" dirty="0"/>
              <a:t> Conversation, </a:t>
            </a:r>
            <a:r>
              <a:rPr lang="fr-FR" altLang="fr-FR" sz="2400" dirty="0"/>
              <a:t>Paris, Nathan</a:t>
            </a:r>
            <a:r>
              <a:rPr lang="fr-FR" altLang="fr-FR" sz="2400" i="1" dirty="0"/>
              <a:t>,</a:t>
            </a:r>
            <a:r>
              <a:rPr lang="fr-FR" altLang="fr-FR" sz="2400" dirty="0"/>
              <a:t> 1996.</a:t>
            </a:r>
          </a:p>
          <a:p>
            <a:pPr eaLnBrk="1" hangingPunct="1">
              <a:lnSpc>
                <a:spcPct val="80000"/>
              </a:lnSpc>
            </a:pPr>
            <a:endParaRPr lang="fr-FR" altLang="fr-FR" sz="2400" dirty="0"/>
          </a:p>
          <a:p>
            <a:pPr eaLnBrk="1" hangingPunct="1">
              <a:lnSpc>
                <a:spcPct val="80000"/>
              </a:lnSpc>
            </a:pPr>
            <a:endParaRPr lang="it-IT" altLang="fr-FR" sz="2400" dirty="0"/>
          </a:p>
        </p:txBody>
      </p:sp>
    </p:spTree>
    <p:extLst>
      <p:ext uri="{BB962C8B-B14F-4D97-AF65-F5344CB8AC3E}">
        <p14:creationId xmlns:p14="http://schemas.microsoft.com/office/powerpoint/2010/main" val="16808338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2263678" y="274642"/>
            <a:ext cx="4622899" cy="777875"/>
          </a:xfrm>
        </p:spPr>
        <p:txBody>
          <a:bodyPr>
            <a:normAutofit fontScale="90000"/>
          </a:bodyPr>
          <a:lstStyle/>
          <a:p>
            <a:r>
              <a:rPr lang="it-IT" altLang="fr-FR" sz="3200" dirty="0"/>
              <a:t/>
            </a:r>
            <a:br>
              <a:rPr lang="it-IT" altLang="fr-FR" sz="3200" dirty="0"/>
            </a:br>
            <a:r>
              <a:rPr lang="it-IT" altLang="fr-FR" sz="2800" dirty="0"/>
              <a:t>Le </a:t>
            </a:r>
            <a:r>
              <a:rPr lang="it-IT" altLang="fr-FR" sz="2800" dirty="0" err="1"/>
              <a:t>silence</a:t>
            </a:r>
            <a:r>
              <a:rPr lang="it-IT" altLang="fr-FR" sz="2800" dirty="0"/>
              <a:t> </a:t>
            </a:r>
            <a:r>
              <a:rPr lang="it-IT" altLang="fr-FR" sz="2800" dirty="0" err="1"/>
              <a:t>observé</a:t>
            </a:r>
            <a:r>
              <a:rPr lang="it-IT" altLang="fr-FR" sz="2800" dirty="0"/>
              <a:t> </a:t>
            </a:r>
            <a:r>
              <a:rPr lang="it-IT" altLang="fr-FR" sz="2800" dirty="0" err="1"/>
              <a:t>dans</a:t>
            </a:r>
            <a:r>
              <a:rPr lang="it-IT" altLang="fr-FR" sz="2800" dirty="0"/>
              <a:t> sa nature de pause</a:t>
            </a:r>
            <a:endParaRPr lang="it-IT" altLang="fr-FR" sz="4000" dirty="0"/>
          </a:p>
        </p:txBody>
      </p:sp>
      <p:sp>
        <p:nvSpPr>
          <p:cNvPr id="37890" name="Rectangle 3"/>
          <p:cNvSpPr>
            <a:spLocks noGrp="1" noChangeArrowheads="1"/>
          </p:cNvSpPr>
          <p:nvPr>
            <p:ph type="body" idx="1"/>
          </p:nvPr>
        </p:nvSpPr>
        <p:spPr/>
        <p:txBody>
          <a:bodyPr>
            <a:normAutofit/>
          </a:bodyPr>
          <a:lstStyle/>
          <a:p>
            <a:pPr eaLnBrk="1" hangingPunct="1">
              <a:lnSpc>
                <a:spcPct val="80000"/>
              </a:lnSpc>
            </a:pPr>
            <a:endParaRPr lang="it-IT" altLang="fr-FR" sz="1800" dirty="0"/>
          </a:p>
          <a:p>
            <a:pPr algn="just" eaLnBrk="1" hangingPunct="1">
              <a:lnSpc>
                <a:spcPct val="80000"/>
              </a:lnSpc>
            </a:pPr>
            <a:r>
              <a:rPr lang="it-IT" altLang="fr-FR" sz="2400" dirty="0"/>
              <a:t>le </a:t>
            </a:r>
            <a:r>
              <a:rPr lang="it-IT" altLang="fr-FR" sz="2400" dirty="0" err="1"/>
              <a:t>silence</a:t>
            </a:r>
            <a:r>
              <a:rPr lang="it-IT" altLang="fr-FR" sz="2400" dirty="0"/>
              <a:t> = la pause </a:t>
            </a:r>
            <a:r>
              <a:rPr lang="it-IT" altLang="fr-FR" sz="2400" dirty="0" err="1"/>
              <a:t>dans</a:t>
            </a:r>
            <a:r>
              <a:rPr lang="it-IT" altLang="fr-FR" sz="2400" dirty="0"/>
              <a:t> la </a:t>
            </a:r>
            <a:r>
              <a:rPr lang="it-IT" altLang="fr-FR" sz="2400" dirty="0" err="1"/>
              <a:t>conversation</a:t>
            </a:r>
            <a:r>
              <a:rPr lang="it-IT" altLang="fr-FR" sz="2400" dirty="0"/>
              <a:t> </a:t>
            </a:r>
            <a:r>
              <a:rPr lang="it-IT" altLang="fr-FR" sz="2400" dirty="0" err="1"/>
              <a:t>englobée</a:t>
            </a:r>
            <a:r>
              <a:rPr lang="it-IT" altLang="fr-FR" sz="2400" dirty="0"/>
              <a:t> </a:t>
            </a:r>
            <a:r>
              <a:rPr lang="it-IT" altLang="fr-FR" sz="2400" dirty="0" err="1"/>
              <a:t>dans</a:t>
            </a:r>
            <a:r>
              <a:rPr lang="it-IT" altLang="fr-FR" sz="2400" dirty="0"/>
              <a:t> le </a:t>
            </a:r>
            <a:r>
              <a:rPr lang="it-IT" altLang="fr-FR" sz="2400" dirty="0" err="1"/>
              <a:t>matériel</a:t>
            </a:r>
            <a:r>
              <a:rPr lang="it-IT" altLang="fr-FR" sz="2400" dirty="0"/>
              <a:t> </a:t>
            </a:r>
            <a:r>
              <a:rPr lang="it-IT" altLang="fr-FR" sz="2400" dirty="0" err="1"/>
              <a:t>paraverbal</a:t>
            </a:r>
            <a:endParaRPr lang="it-IT" altLang="fr-FR" sz="2400" dirty="0"/>
          </a:p>
          <a:p>
            <a:pPr eaLnBrk="1" hangingPunct="1">
              <a:lnSpc>
                <a:spcPct val="80000"/>
              </a:lnSpc>
            </a:pPr>
            <a:endParaRPr lang="it-IT" altLang="fr-FR" sz="2400" dirty="0"/>
          </a:p>
          <a:p>
            <a:pPr algn="just" eaLnBrk="1" hangingPunct="1">
              <a:lnSpc>
                <a:spcPct val="80000"/>
              </a:lnSpc>
            </a:pPr>
            <a:r>
              <a:rPr lang="it-IT" altLang="fr-FR" sz="2400" dirty="0"/>
              <a:t>"Une pause est un </a:t>
            </a:r>
            <a:r>
              <a:rPr lang="it-IT" altLang="fr-FR" sz="2400" dirty="0" err="1"/>
              <a:t>silence</a:t>
            </a:r>
            <a:r>
              <a:rPr lang="it-IT" altLang="fr-FR" sz="2400" dirty="0"/>
              <a:t> </a:t>
            </a:r>
            <a:r>
              <a:rPr lang="it-IT" altLang="fr-FR" sz="2400" dirty="0" err="1"/>
              <a:t>ou</a:t>
            </a:r>
            <a:r>
              <a:rPr lang="it-IT" altLang="fr-FR" sz="2400" dirty="0"/>
              <a:t> un </a:t>
            </a:r>
            <a:r>
              <a:rPr lang="it-IT" altLang="fr-FR" sz="2400" dirty="0" err="1"/>
              <a:t>arrêt</a:t>
            </a:r>
            <a:r>
              <a:rPr lang="it-IT" altLang="fr-FR" sz="2400" dirty="0"/>
              <a:t> </a:t>
            </a:r>
            <a:r>
              <a:rPr lang="it-IT" altLang="fr-FR" sz="2400" dirty="0" err="1"/>
              <a:t>dans</a:t>
            </a:r>
            <a:r>
              <a:rPr lang="it-IT" altLang="fr-FR" sz="2400" dirty="0"/>
              <a:t> la </a:t>
            </a:r>
            <a:r>
              <a:rPr lang="it-IT" altLang="fr-FR" sz="2400" dirty="0" err="1"/>
              <a:t>chaine</a:t>
            </a:r>
            <a:r>
              <a:rPr lang="it-IT" altLang="fr-FR" sz="2400" dirty="0"/>
              <a:t> </a:t>
            </a:r>
            <a:r>
              <a:rPr lang="it-IT" altLang="fr-FR" sz="2400" dirty="0" err="1"/>
              <a:t>parlée</a:t>
            </a:r>
            <a:r>
              <a:rPr lang="it-IT" altLang="fr-FR" sz="2400" dirty="0"/>
              <a:t> </a:t>
            </a:r>
            <a:r>
              <a:rPr lang="it-IT" altLang="fr-FR" sz="2400" dirty="0" err="1"/>
              <a:t>coincidant</a:t>
            </a:r>
            <a:r>
              <a:rPr lang="it-IT" altLang="fr-FR" sz="2400" dirty="0"/>
              <a:t> le plus </a:t>
            </a:r>
            <a:r>
              <a:rPr lang="it-IT" altLang="fr-FR" sz="2400" dirty="0" err="1"/>
              <a:t>souvent</a:t>
            </a:r>
            <a:r>
              <a:rPr lang="it-IT" altLang="fr-FR" sz="2400" dirty="0"/>
              <a:t> </a:t>
            </a:r>
            <a:r>
              <a:rPr lang="it-IT" altLang="fr-FR" sz="2400" dirty="0" err="1"/>
              <a:t>avec</a:t>
            </a:r>
            <a:r>
              <a:rPr lang="it-IT" altLang="fr-FR" sz="2400" dirty="0"/>
              <a:t> une </a:t>
            </a:r>
            <a:r>
              <a:rPr lang="it-IT" altLang="fr-FR" sz="2400" dirty="0" err="1"/>
              <a:t>articulation</a:t>
            </a:r>
            <a:r>
              <a:rPr lang="it-IT" altLang="fr-FR" sz="2400" dirty="0"/>
              <a:t> plus </a:t>
            </a:r>
            <a:r>
              <a:rPr lang="it-IT" altLang="fr-FR" sz="2400" dirty="0" err="1"/>
              <a:t>ou</a:t>
            </a:r>
            <a:r>
              <a:rPr lang="it-IT" altLang="fr-FR" sz="2400" dirty="0"/>
              <a:t> </a:t>
            </a:r>
            <a:r>
              <a:rPr lang="it-IT" altLang="fr-FR" sz="2400" dirty="0" err="1"/>
              <a:t>moins</a:t>
            </a:r>
            <a:r>
              <a:rPr lang="it-IT" altLang="fr-FR" sz="2400" dirty="0"/>
              <a:t> importante </a:t>
            </a:r>
            <a:r>
              <a:rPr lang="it-IT" altLang="fr-FR" sz="2400" dirty="0" err="1"/>
              <a:t>du</a:t>
            </a:r>
            <a:r>
              <a:rPr lang="it-IT" altLang="fr-FR" sz="2400" dirty="0"/>
              <a:t> </a:t>
            </a:r>
            <a:r>
              <a:rPr lang="it-IT" altLang="fr-FR" sz="2400" dirty="0" err="1"/>
              <a:t>raisonnement</a:t>
            </a:r>
            <a:r>
              <a:rPr lang="it-IT" altLang="fr-FR" sz="2400" dirty="0"/>
              <a:t>" (</a:t>
            </a:r>
            <a:r>
              <a:rPr lang="it-IT" altLang="fr-FR" sz="2400" dirty="0" err="1"/>
              <a:t>J</a:t>
            </a:r>
            <a:r>
              <a:rPr lang="it-IT" altLang="fr-FR" sz="2400" dirty="0"/>
              <a:t>. </a:t>
            </a:r>
            <a:r>
              <a:rPr lang="it-IT" altLang="fr-FR" sz="2400" dirty="0" err="1"/>
              <a:t>Dubois</a:t>
            </a:r>
            <a:r>
              <a:rPr lang="it-IT" altLang="fr-FR" sz="2400" dirty="0"/>
              <a:t> et al.: 353 )</a:t>
            </a:r>
          </a:p>
          <a:p>
            <a:pPr eaLnBrk="1" hangingPunct="1">
              <a:lnSpc>
                <a:spcPct val="80000"/>
              </a:lnSpc>
              <a:buFontTx/>
              <a:buNone/>
            </a:pPr>
            <a:endParaRPr lang="it-IT" altLang="fr-FR" sz="2400" dirty="0"/>
          </a:p>
          <a:p>
            <a:pPr algn="just" eaLnBrk="1" hangingPunct="1">
              <a:lnSpc>
                <a:spcPct val="80000"/>
              </a:lnSpc>
            </a:pPr>
            <a:r>
              <a:rPr lang="it-IT" altLang="fr-FR" sz="2400" dirty="0"/>
              <a:t>La pause est </a:t>
            </a:r>
            <a:r>
              <a:rPr lang="it-IT" altLang="fr-FR" sz="2400" dirty="0" err="1"/>
              <a:t>liée</a:t>
            </a:r>
            <a:r>
              <a:rPr lang="it-IT" altLang="fr-FR" sz="2400" dirty="0"/>
              <a:t> à l'</a:t>
            </a:r>
            <a:r>
              <a:rPr lang="it-IT" altLang="fr-FR" sz="2400" dirty="0" err="1"/>
              <a:t>expression</a:t>
            </a:r>
            <a:r>
              <a:rPr lang="it-IT" altLang="fr-FR" sz="2400" dirty="0"/>
              <a:t> </a:t>
            </a:r>
            <a:r>
              <a:rPr lang="it-IT" altLang="fr-FR" sz="2400" dirty="0" err="1"/>
              <a:t>du</a:t>
            </a:r>
            <a:r>
              <a:rPr lang="it-IT" altLang="fr-FR" sz="2400" dirty="0"/>
              <a:t> </a:t>
            </a:r>
            <a:r>
              <a:rPr lang="it-IT" altLang="fr-FR" sz="2400" dirty="0" err="1"/>
              <a:t>temps</a:t>
            </a:r>
            <a:r>
              <a:rPr lang="it-IT" altLang="fr-FR" sz="2400" dirty="0"/>
              <a:t>, c'est un </a:t>
            </a:r>
            <a:r>
              <a:rPr lang="it-IT" altLang="fr-FR" sz="2400" dirty="0" err="1"/>
              <a:t>espace</a:t>
            </a:r>
            <a:r>
              <a:rPr lang="it-IT" altLang="fr-FR" sz="2400" dirty="0"/>
              <a:t> de </a:t>
            </a:r>
            <a:r>
              <a:rPr lang="it-IT" altLang="fr-FR" sz="2400" dirty="0" err="1"/>
              <a:t>temps</a:t>
            </a:r>
            <a:r>
              <a:rPr lang="it-IT" altLang="fr-FR" sz="2400" dirty="0"/>
              <a:t> </a:t>
            </a:r>
            <a:r>
              <a:rPr lang="it-IT" altLang="fr-FR" sz="2400" dirty="0" err="1"/>
              <a:t>entre</a:t>
            </a:r>
            <a:r>
              <a:rPr lang="it-IT" altLang="fr-FR" sz="2400" dirty="0"/>
              <a:t> </a:t>
            </a:r>
            <a:r>
              <a:rPr lang="it-IT" altLang="fr-FR" sz="2400" dirty="0" err="1"/>
              <a:t>les</a:t>
            </a:r>
            <a:r>
              <a:rPr lang="it-IT" altLang="fr-FR" sz="2400" dirty="0"/>
              <a:t> </a:t>
            </a:r>
            <a:r>
              <a:rPr lang="it-IT" altLang="fr-FR" sz="2400" dirty="0" err="1"/>
              <a:t>paroles</a:t>
            </a:r>
            <a:r>
              <a:rPr lang="it-IT" altLang="fr-FR" sz="2400" dirty="0"/>
              <a:t> - </a:t>
            </a:r>
            <a:r>
              <a:rPr lang="it-IT" altLang="fr-FR" sz="2400" dirty="0" err="1"/>
              <a:t>ou</a:t>
            </a:r>
            <a:r>
              <a:rPr lang="it-IT" altLang="fr-FR" sz="2400" dirty="0"/>
              <a:t> </a:t>
            </a:r>
            <a:r>
              <a:rPr lang="it-IT" altLang="fr-FR" sz="2400" dirty="0" err="1"/>
              <a:t>peut-être</a:t>
            </a:r>
            <a:r>
              <a:rPr lang="it-IT" altLang="fr-FR" sz="2400" dirty="0"/>
              <a:t>, </a:t>
            </a:r>
            <a:r>
              <a:rPr lang="it-IT" altLang="fr-FR" sz="2400" dirty="0" err="1"/>
              <a:t>les</a:t>
            </a:r>
            <a:r>
              <a:rPr lang="it-IT" altLang="fr-FR" sz="2400" dirty="0"/>
              <a:t> </a:t>
            </a:r>
            <a:r>
              <a:rPr lang="it-IT" altLang="fr-FR" sz="2400" dirty="0" err="1"/>
              <a:t>paroles</a:t>
            </a:r>
            <a:r>
              <a:rPr lang="it-IT" altLang="fr-FR" sz="2400" dirty="0"/>
              <a:t> </a:t>
            </a:r>
            <a:r>
              <a:rPr lang="it-IT" altLang="fr-FR" sz="2400" dirty="0" err="1"/>
              <a:t>sont-elles</a:t>
            </a:r>
            <a:r>
              <a:rPr lang="it-IT" altLang="fr-FR" sz="2400" dirty="0"/>
              <a:t> un </a:t>
            </a:r>
            <a:r>
              <a:rPr lang="it-IT" altLang="fr-FR" sz="2400" dirty="0" err="1"/>
              <a:t>espace</a:t>
            </a:r>
            <a:r>
              <a:rPr lang="it-IT" altLang="fr-FR" sz="2400" dirty="0"/>
              <a:t> de </a:t>
            </a:r>
            <a:r>
              <a:rPr lang="it-IT" altLang="fr-FR" sz="2400" dirty="0" err="1"/>
              <a:t>temps</a:t>
            </a:r>
            <a:r>
              <a:rPr lang="it-IT" altLang="fr-FR" sz="2400" dirty="0"/>
              <a:t> </a:t>
            </a:r>
            <a:r>
              <a:rPr lang="it-IT" altLang="fr-FR" sz="2400" dirty="0" err="1"/>
              <a:t>entre</a:t>
            </a:r>
            <a:r>
              <a:rPr lang="it-IT" altLang="fr-FR" sz="2400" dirty="0"/>
              <a:t> </a:t>
            </a:r>
            <a:r>
              <a:rPr lang="it-IT" altLang="fr-FR" sz="2400" dirty="0" err="1"/>
              <a:t>les</a:t>
            </a:r>
            <a:r>
              <a:rPr lang="it-IT" altLang="fr-FR" sz="2400" dirty="0"/>
              <a:t> </a:t>
            </a:r>
            <a:r>
              <a:rPr lang="it-IT" altLang="fr-FR" sz="2400" dirty="0" err="1"/>
              <a:t>pauses</a:t>
            </a:r>
            <a:r>
              <a:rPr lang="it-IT" altLang="fr-FR" sz="2400" dirty="0"/>
              <a:t>?</a:t>
            </a:r>
          </a:p>
          <a:p>
            <a:pPr eaLnBrk="1" hangingPunct="1">
              <a:lnSpc>
                <a:spcPct val="80000"/>
              </a:lnSpc>
            </a:pPr>
            <a:endParaRPr lang="it-IT" altLang="fr-FR" sz="2400" dirty="0"/>
          </a:p>
          <a:p>
            <a:pPr eaLnBrk="1" hangingPunct="1">
              <a:lnSpc>
                <a:spcPct val="80000"/>
              </a:lnSpc>
            </a:pPr>
            <a:r>
              <a:rPr lang="it-IT" altLang="fr-FR" sz="2400" dirty="0"/>
              <a:t>La pause intra-</a:t>
            </a:r>
            <a:r>
              <a:rPr lang="it-IT" altLang="fr-FR" sz="2400" dirty="0" err="1"/>
              <a:t>réplique</a:t>
            </a:r>
            <a:r>
              <a:rPr lang="it-IT" altLang="fr-FR" sz="2400" dirty="0"/>
              <a:t> et la pause inter-</a:t>
            </a:r>
            <a:r>
              <a:rPr lang="it-IT" altLang="fr-FR" sz="2400" dirty="0" err="1"/>
              <a:t>réplique</a:t>
            </a:r>
            <a:endParaRPr lang="it-IT" altLang="fr-FR" sz="2400" dirty="0"/>
          </a:p>
          <a:p>
            <a:pPr eaLnBrk="1" hangingPunct="1">
              <a:lnSpc>
                <a:spcPct val="80000"/>
              </a:lnSpc>
            </a:pPr>
            <a:endParaRPr lang="it-IT" altLang="fr-FR" sz="1800" dirty="0"/>
          </a:p>
          <a:p>
            <a:pPr eaLnBrk="1" hangingPunct="1">
              <a:lnSpc>
                <a:spcPct val="80000"/>
              </a:lnSpc>
            </a:pPr>
            <a:endParaRPr lang="it-IT" altLang="fr-FR" sz="1800" dirty="0"/>
          </a:p>
        </p:txBody>
      </p:sp>
    </p:spTree>
    <p:extLst>
      <p:ext uri="{BB962C8B-B14F-4D97-AF65-F5344CB8AC3E}">
        <p14:creationId xmlns:p14="http://schemas.microsoft.com/office/powerpoint/2010/main" val="168308952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1439466" y="274640"/>
            <a:ext cx="6218634" cy="777875"/>
          </a:xfrm>
        </p:spPr>
        <p:txBody>
          <a:bodyPr/>
          <a:lstStyle/>
          <a:p>
            <a:pPr eaLnBrk="1" hangingPunct="1"/>
            <a:r>
              <a:rPr lang="it-IT" sz="2800">
                <a:latin typeface="Arial" charset="0"/>
                <a:ea typeface="MS PGothic" charset="0"/>
              </a:rPr>
              <a:t>La pause intra-réplique</a:t>
            </a:r>
          </a:p>
        </p:txBody>
      </p:sp>
      <p:sp>
        <p:nvSpPr>
          <p:cNvPr id="35842" name="Rectangle 3"/>
          <p:cNvSpPr>
            <a:spLocks noGrp="1" noChangeArrowheads="1"/>
          </p:cNvSpPr>
          <p:nvPr>
            <p:ph type="body" idx="1"/>
          </p:nvPr>
        </p:nvSpPr>
        <p:spPr/>
        <p:txBody>
          <a:bodyPr/>
          <a:lstStyle/>
          <a:p>
            <a:pPr algn="just" eaLnBrk="1" hangingPunct="1">
              <a:lnSpc>
                <a:spcPct val="80000"/>
              </a:lnSpc>
              <a:buFontTx/>
              <a:buNone/>
            </a:pPr>
            <a:r>
              <a:rPr lang="it-IT" sz="2400" dirty="0">
                <a:latin typeface="Arial" charset="0"/>
                <a:ea typeface="MS PGothic" charset="0"/>
                <a:cs typeface="MS PGothic" charset="0"/>
              </a:rPr>
              <a:t>La pause-silence : la </a:t>
            </a:r>
            <a:r>
              <a:rPr lang="it-IT" sz="2400" dirty="0" err="1">
                <a:latin typeface="Arial" charset="0"/>
                <a:ea typeface="MS PGothic" charset="0"/>
                <a:cs typeface="MS PGothic" charset="0"/>
              </a:rPr>
              <a:t>valeur</a:t>
            </a:r>
            <a:r>
              <a:rPr lang="it-IT" sz="2400" dirty="0">
                <a:latin typeface="Arial" charset="0"/>
                <a:ea typeface="MS PGothic" charset="0"/>
                <a:cs typeface="MS PGothic" charset="0"/>
              </a:rPr>
              <a:t> d'une pause-silence </a:t>
            </a:r>
            <a:r>
              <a:rPr lang="it-IT" sz="2400" dirty="0" err="1">
                <a:latin typeface="Arial" charset="0"/>
                <a:ea typeface="MS PGothic" charset="0"/>
                <a:cs typeface="MS PGothic" charset="0"/>
              </a:rPr>
              <a:t>dépend</a:t>
            </a:r>
            <a:r>
              <a:rPr lang="it-IT" sz="2400" dirty="0">
                <a:latin typeface="Arial" charset="0"/>
                <a:ea typeface="MS PGothic" charset="0"/>
                <a:cs typeface="MS PGothic" charset="0"/>
              </a:rPr>
              <a:t> de sa </a:t>
            </a:r>
            <a:r>
              <a:rPr lang="it-IT" sz="2400" dirty="0" err="1">
                <a:latin typeface="Arial" charset="0"/>
                <a:ea typeface="MS PGothic" charset="0"/>
                <a:cs typeface="MS PGothic" charset="0"/>
              </a:rPr>
              <a:t>durée</a:t>
            </a:r>
            <a:r>
              <a:rPr lang="it-IT" sz="2400" dirty="0">
                <a:latin typeface="Arial" charset="0"/>
                <a:ea typeface="MS PGothic" charset="0"/>
                <a:cs typeface="MS PGothic" charset="0"/>
              </a:rPr>
              <a:t>. </a:t>
            </a:r>
          </a:p>
          <a:p>
            <a:pPr algn="just" eaLnBrk="1" hangingPunct="1">
              <a:lnSpc>
                <a:spcPct val="80000"/>
              </a:lnSpc>
            </a:pPr>
            <a:r>
              <a:rPr lang="it-IT" sz="2400" dirty="0">
                <a:latin typeface="Arial" charset="0"/>
                <a:ea typeface="MS PGothic" charset="0"/>
                <a:cs typeface="MS PGothic" charset="0"/>
              </a:rPr>
              <a:t>La pause </a:t>
            </a:r>
            <a:r>
              <a:rPr lang="it-IT" sz="2400" dirty="0" err="1">
                <a:latin typeface="Arial" charset="0"/>
                <a:ea typeface="MS PGothic" charset="0"/>
                <a:cs typeface="MS PGothic" charset="0"/>
              </a:rPr>
              <a:t>courte</a:t>
            </a:r>
            <a:r>
              <a:rPr lang="it-IT" sz="2400" dirty="0">
                <a:latin typeface="Arial" charset="0"/>
                <a:ea typeface="MS PGothic" charset="0"/>
                <a:cs typeface="MS PGothic" charset="0"/>
              </a:rPr>
              <a:t> (20cs), pause-</a:t>
            </a:r>
            <a:r>
              <a:rPr lang="it-IT" sz="2400" dirty="0" err="1">
                <a:latin typeface="Arial" charset="0"/>
                <a:ea typeface="MS PGothic" charset="0"/>
                <a:cs typeface="MS PGothic" charset="0"/>
              </a:rPr>
              <a:t>respiration</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brève</a:t>
            </a:r>
            <a:r>
              <a:rPr lang="it-IT" sz="2400" dirty="0">
                <a:latin typeface="Arial" charset="0"/>
                <a:ea typeface="MS PGothic" charset="0"/>
                <a:cs typeface="MS PGothic" charset="0"/>
              </a:rPr>
              <a:t> et </a:t>
            </a:r>
            <a:r>
              <a:rPr lang="it-IT" sz="2400" dirty="0" err="1">
                <a:latin typeface="Arial" charset="0"/>
                <a:ea typeface="MS PGothic" charset="0"/>
                <a:cs typeface="MS PGothic" charset="0"/>
              </a:rPr>
              <a:t>biologiquement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contrainte</a:t>
            </a:r>
            <a:r>
              <a:rPr lang="it-IT" sz="2400" dirty="0">
                <a:latin typeface="Arial" charset="0"/>
                <a:ea typeface="MS PGothic" charset="0"/>
                <a:cs typeface="MS PGothic" charset="0"/>
              </a:rPr>
              <a:t> n'a </a:t>
            </a:r>
            <a:r>
              <a:rPr lang="it-IT" sz="2400" dirty="0" err="1">
                <a:latin typeface="Arial" charset="0"/>
                <a:ea typeface="MS PGothic" charset="0"/>
                <a:cs typeface="MS PGothic" charset="0"/>
              </a:rPr>
              <a:t>pas</a:t>
            </a:r>
            <a:r>
              <a:rPr lang="it-IT" sz="2400" dirty="0">
                <a:latin typeface="Arial" charset="0"/>
                <a:ea typeface="MS PGothic" charset="0"/>
                <a:cs typeface="MS PGothic" charset="0"/>
              </a:rPr>
              <a:t> de </a:t>
            </a:r>
            <a:r>
              <a:rPr lang="it-IT" sz="2400" dirty="0" err="1">
                <a:latin typeface="Arial" charset="0"/>
                <a:ea typeface="MS PGothic" charset="0"/>
                <a:cs typeface="MS PGothic" charset="0"/>
              </a:rPr>
              <a:t>valeur</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iconique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définie</a:t>
            </a:r>
            <a:r>
              <a:rPr lang="it-IT" sz="2400" dirty="0">
                <a:latin typeface="Arial" charset="0"/>
                <a:ea typeface="MS PGothic" charset="0"/>
                <a:cs typeface="MS PGothic" charset="0"/>
              </a:rPr>
              <a:t>. On </a:t>
            </a:r>
            <a:r>
              <a:rPr lang="it-IT" sz="2400" dirty="0" err="1">
                <a:latin typeface="Arial" charset="0"/>
                <a:ea typeface="MS PGothic" charset="0"/>
                <a:cs typeface="MS PGothic" charset="0"/>
              </a:rPr>
              <a:t>sait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toutefois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qu'en</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français</a:t>
            </a:r>
            <a:r>
              <a:rPr lang="it-IT" sz="2400" dirty="0">
                <a:latin typeface="Arial" charset="0"/>
                <a:ea typeface="MS PGothic" charset="0"/>
                <a:cs typeface="MS PGothic" charset="0"/>
              </a:rPr>
              <a:t> elle ne se </a:t>
            </a:r>
            <a:r>
              <a:rPr lang="it-IT" sz="2400" dirty="0" err="1">
                <a:latin typeface="Arial" charset="0"/>
                <a:ea typeface="MS PGothic" charset="0"/>
                <a:cs typeface="MS PGothic" charset="0"/>
              </a:rPr>
              <a:t>produit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jamais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au</a:t>
            </a:r>
            <a:r>
              <a:rPr lang="it-IT" sz="2400" dirty="0">
                <a:latin typeface="Arial" charset="0"/>
                <a:ea typeface="MS PGothic" charset="0"/>
                <a:cs typeface="MS PGothic" charset="0"/>
              </a:rPr>
              <a:t> milieu d'un </a:t>
            </a:r>
            <a:r>
              <a:rPr lang="it-IT" sz="2400" dirty="0" err="1">
                <a:latin typeface="Arial" charset="0"/>
                <a:ea typeface="MS PGothic" charset="0"/>
                <a:cs typeface="MS PGothic" charset="0"/>
              </a:rPr>
              <a:t>mot</a:t>
            </a:r>
            <a:r>
              <a:rPr lang="it-IT" sz="2400" dirty="0">
                <a:latin typeface="Arial" charset="0"/>
                <a:ea typeface="MS PGothic" charset="0"/>
                <a:cs typeface="MS PGothic" charset="0"/>
              </a:rPr>
              <a:t>.</a:t>
            </a:r>
          </a:p>
          <a:p>
            <a:pPr algn="just" eaLnBrk="1" hangingPunct="1">
              <a:lnSpc>
                <a:spcPct val="80000"/>
              </a:lnSpc>
            </a:pPr>
            <a:r>
              <a:rPr lang="it-IT" sz="2400" dirty="0">
                <a:latin typeface="Arial" charset="0"/>
                <a:ea typeface="MS PGothic" charset="0"/>
                <a:cs typeface="MS PGothic" charset="0"/>
              </a:rPr>
              <a:t>Une pause-silence un </a:t>
            </a:r>
            <a:r>
              <a:rPr lang="it-IT" sz="2400" dirty="0" err="1">
                <a:latin typeface="Arial" charset="0"/>
                <a:ea typeface="MS PGothic" charset="0"/>
                <a:cs typeface="MS PGothic" charset="0"/>
              </a:rPr>
              <a:t>peu</a:t>
            </a:r>
            <a:r>
              <a:rPr lang="it-IT" sz="2400" dirty="0">
                <a:latin typeface="Arial" charset="0"/>
                <a:ea typeface="MS PGothic" charset="0"/>
                <a:cs typeface="MS PGothic" charset="0"/>
              </a:rPr>
              <a:t> plus longue (40-80cs) a une </a:t>
            </a:r>
            <a:r>
              <a:rPr lang="it-IT" sz="2400" dirty="0" err="1">
                <a:latin typeface="Arial" charset="0"/>
                <a:ea typeface="MS PGothic" charset="0"/>
                <a:cs typeface="MS PGothic" charset="0"/>
              </a:rPr>
              <a:t>valeur</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discursive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conventionnelle</a:t>
            </a:r>
            <a:r>
              <a:rPr lang="it-IT" sz="2400" dirty="0">
                <a:latin typeface="Arial" charset="0"/>
                <a:ea typeface="MS PGothic" charset="0"/>
                <a:cs typeface="MS PGothic" charset="0"/>
              </a:rPr>
              <a:t>. Elle </a:t>
            </a:r>
            <a:r>
              <a:rPr lang="it-IT" sz="2400" dirty="0" err="1">
                <a:latin typeface="Arial" charset="0"/>
                <a:ea typeface="MS PGothic" charset="0"/>
                <a:cs typeface="MS PGothic" charset="0"/>
              </a:rPr>
              <a:t>permet</a:t>
            </a:r>
            <a:r>
              <a:rPr lang="it-IT" sz="2400" dirty="0">
                <a:latin typeface="Arial" charset="0"/>
                <a:ea typeface="MS PGothic" charset="0"/>
                <a:cs typeface="MS PGothic" charset="0"/>
              </a:rPr>
              <a:t> d'</a:t>
            </a:r>
            <a:r>
              <a:rPr lang="it-IT" sz="2400" dirty="0" err="1">
                <a:latin typeface="Arial" charset="0"/>
                <a:ea typeface="MS PGothic" charset="0"/>
                <a:cs typeface="MS PGothic" charset="0"/>
              </a:rPr>
              <a:t>unifier</a:t>
            </a:r>
            <a:r>
              <a:rPr lang="it-IT" sz="2400" dirty="0">
                <a:latin typeface="Arial" charset="0"/>
                <a:ea typeface="MS PGothic" charset="0"/>
                <a:cs typeface="MS PGothic" charset="0"/>
              </a:rPr>
              <a:t> ce qui la </a:t>
            </a:r>
            <a:r>
              <a:rPr lang="it-IT" sz="2400" dirty="0" err="1">
                <a:latin typeface="Arial" charset="0"/>
                <a:ea typeface="MS PGothic" charset="0"/>
                <a:cs typeface="MS PGothic" charset="0"/>
              </a:rPr>
              <a:t>précède</a:t>
            </a:r>
            <a:r>
              <a:rPr lang="it-IT" sz="2400" dirty="0">
                <a:latin typeface="Arial" charset="0"/>
                <a:ea typeface="MS PGothic" charset="0"/>
                <a:cs typeface="MS PGothic" charset="0"/>
              </a:rPr>
              <a:t> en une sorte de continuum </a:t>
            </a:r>
            <a:r>
              <a:rPr lang="it-IT" sz="2400" dirty="0" err="1">
                <a:latin typeface="Arial" charset="0"/>
                <a:ea typeface="MS PGothic" charset="0"/>
                <a:cs typeface="MS PGothic" charset="0"/>
              </a:rPr>
              <a:t>thématique</a:t>
            </a:r>
            <a:r>
              <a:rPr lang="it-IT" sz="2400" dirty="0">
                <a:latin typeface="Arial" charset="0"/>
                <a:ea typeface="MS PGothic" charset="0"/>
                <a:cs typeface="MS PGothic" charset="0"/>
              </a:rPr>
              <a:t> et de </a:t>
            </a:r>
            <a:r>
              <a:rPr lang="it-IT" sz="2400" dirty="0" err="1">
                <a:latin typeface="Arial" charset="0"/>
                <a:ea typeface="MS PGothic" charset="0"/>
                <a:cs typeface="MS PGothic" charset="0"/>
              </a:rPr>
              <a:t>rhématiser</a:t>
            </a:r>
            <a:r>
              <a:rPr lang="it-IT" sz="2400" dirty="0">
                <a:latin typeface="Arial" charset="0"/>
                <a:ea typeface="MS PGothic" charset="0"/>
                <a:cs typeface="MS PGothic" charset="0"/>
              </a:rPr>
              <a:t> ce qui va </a:t>
            </a:r>
            <a:r>
              <a:rPr lang="it-IT" sz="2400" dirty="0" err="1">
                <a:latin typeface="Arial" charset="0"/>
                <a:ea typeface="MS PGothic" charset="0"/>
                <a:cs typeface="MS PGothic" charset="0"/>
              </a:rPr>
              <a:t>suivre</a:t>
            </a:r>
            <a:r>
              <a:rPr lang="it-IT" sz="2400" dirty="0">
                <a:latin typeface="Arial" charset="0"/>
                <a:ea typeface="MS PGothic" charset="0"/>
                <a:cs typeface="MS PGothic" charset="0"/>
              </a:rPr>
              <a:t>. Elle </a:t>
            </a:r>
            <a:r>
              <a:rPr lang="it-IT" sz="2400" dirty="0" err="1">
                <a:latin typeface="Arial" charset="0"/>
                <a:ea typeface="MS PGothic" charset="0"/>
                <a:cs typeface="MS PGothic" charset="0"/>
              </a:rPr>
              <a:t>peut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aussi</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accompagner</a:t>
            </a:r>
            <a:r>
              <a:rPr lang="it-IT" sz="2400" dirty="0">
                <a:latin typeface="Arial" charset="0"/>
                <a:ea typeface="MS PGothic" charset="0"/>
                <a:cs typeface="MS PGothic" charset="0"/>
              </a:rPr>
              <a:t> un </a:t>
            </a:r>
            <a:r>
              <a:rPr lang="it-IT" sz="2400" dirty="0" err="1">
                <a:latin typeface="Arial" charset="0"/>
                <a:ea typeface="MS PGothic" charset="0"/>
                <a:cs typeface="MS PGothic" charset="0"/>
              </a:rPr>
              <a:t>changement</a:t>
            </a:r>
            <a:r>
              <a:rPr lang="it-IT" sz="2400" dirty="0">
                <a:latin typeface="Arial" charset="0"/>
                <a:ea typeface="MS PGothic" charset="0"/>
                <a:cs typeface="MS PGothic" charset="0"/>
              </a:rPr>
              <a:t> radical de </a:t>
            </a:r>
            <a:r>
              <a:rPr lang="fr-FR" sz="2400" dirty="0">
                <a:latin typeface="Arial" charset="0"/>
                <a:ea typeface="MS PGothic" charset="0"/>
                <a:cs typeface="MS PGothic" charset="0"/>
              </a:rPr>
              <a:t>construction</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syntaxique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ou</a:t>
            </a:r>
            <a:r>
              <a:rPr lang="it-IT" sz="2400" dirty="0">
                <a:latin typeface="Arial" charset="0"/>
                <a:ea typeface="MS PGothic" charset="0"/>
                <a:cs typeface="MS PGothic" charset="0"/>
              </a:rPr>
              <a:t> d'</a:t>
            </a:r>
            <a:r>
              <a:rPr lang="it-IT" sz="2400" dirty="0" err="1">
                <a:latin typeface="Arial" charset="0"/>
                <a:ea typeface="MS PGothic" charset="0"/>
                <a:cs typeface="MS PGothic" charset="0"/>
              </a:rPr>
              <a:t>orientation</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argumentative</a:t>
            </a:r>
            <a:endParaRPr lang="it-IT" sz="2400" dirty="0">
              <a:latin typeface="Arial" charset="0"/>
              <a:ea typeface="MS PGothic" charset="0"/>
              <a:cs typeface="MS PGothic" charset="0"/>
            </a:endParaRPr>
          </a:p>
          <a:p>
            <a:pPr algn="just" eaLnBrk="1" hangingPunct="1">
              <a:lnSpc>
                <a:spcPct val="80000"/>
              </a:lnSpc>
            </a:pPr>
            <a:r>
              <a:rPr lang="it-IT" sz="2400" dirty="0" err="1">
                <a:latin typeface="Arial" charset="0"/>
                <a:ea typeface="MS PGothic" charset="0"/>
                <a:cs typeface="MS PGothic" charset="0"/>
              </a:rPr>
              <a:t>Morel</a:t>
            </a:r>
            <a:r>
              <a:rPr lang="it-IT" sz="2400" dirty="0">
                <a:latin typeface="Arial" charset="0"/>
                <a:ea typeface="MS PGothic" charset="0"/>
                <a:cs typeface="MS PGothic" charset="0"/>
              </a:rPr>
              <a:t> M-A. et </a:t>
            </a:r>
            <a:r>
              <a:rPr lang="it-IT" sz="2400" dirty="0" err="1">
                <a:latin typeface="Arial" charset="0"/>
                <a:ea typeface="MS PGothic" charset="0"/>
                <a:cs typeface="MS PGothic" charset="0"/>
              </a:rPr>
              <a:t>Danon-Boileau</a:t>
            </a:r>
            <a:r>
              <a:rPr lang="it-IT" sz="2400" dirty="0">
                <a:latin typeface="Arial" charset="0"/>
                <a:ea typeface="MS PGothic" charset="0"/>
                <a:cs typeface="MS PGothic" charset="0"/>
              </a:rPr>
              <a:t> L.,</a:t>
            </a:r>
            <a:r>
              <a:rPr lang="it-IT" sz="2400" i="1" dirty="0" err="1">
                <a:latin typeface="Arial" charset="0"/>
                <a:ea typeface="MS PGothic" charset="0"/>
                <a:cs typeface="MS PGothic" charset="0"/>
              </a:rPr>
              <a:t>Grammaire</a:t>
            </a:r>
            <a:r>
              <a:rPr lang="it-IT" sz="2400" i="1" dirty="0">
                <a:latin typeface="Arial" charset="0"/>
                <a:ea typeface="MS PGothic" charset="0"/>
                <a:cs typeface="MS PGothic" charset="0"/>
              </a:rPr>
              <a:t> de l'</a:t>
            </a:r>
            <a:r>
              <a:rPr lang="it-IT" sz="2400" i="1" dirty="0" err="1">
                <a:latin typeface="Arial" charset="0"/>
                <a:ea typeface="MS PGothic" charset="0"/>
                <a:cs typeface="MS PGothic" charset="0"/>
              </a:rPr>
              <a:t>intonation</a:t>
            </a:r>
            <a:r>
              <a:rPr lang="it-IT" sz="2400" dirty="0">
                <a:latin typeface="Arial" charset="0"/>
                <a:ea typeface="MS PGothic" charset="0"/>
                <a:cs typeface="MS PGothic" charset="0"/>
              </a:rPr>
              <a:t>, Paris, </a:t>
            </a:r>
            <a:r>
              <a:rPr lang="it-IT" sz="2400" dirty="0" err="1">
                <a:latin typeface="Arial" charset="0"/>
                <a:ea typeface="MS PGothic" charset="0"/>
                <a:cs typeface="MS PGothic" charset="0"/>
              </a:rPr>
              <a:t>Ophrys</a:t>
            </a:r>
            <a:r>
              <a:rPr lang="it-IT" sz="2400">
                <a:latin typeface="Arial" charset="0"/>
                <a:ea typeface="MS PGothic" charset="0"/>
                <a:cs typeface="MS PGothic" charset="0"/>
              </a:rPr>
              <a:t>, 1998</a:t>
            </a:r>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156027661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235</TotalTime>
  <Words>7588</Words>
  <Application>Microsoft Office PowerPoint</Application>
  <PresentationFormat>Presentazione su schermo (4:3)</PresentationFormat>
  <Paragraphs>502</Paragraphs>
  <Slides>96</Slides>
  <Notes>6</Notes>
  <HiddenSlides>0</HiddenSlides>
  <MMClips>0</MMClips>
  <ScaleCrop>false</ScaleCrop>
  <HeadingPairs>
    <vt:vector size="8" baseType="variant">
      <vt:variant>
        <vt:lpstr>Caratteri utilizzati</vt:lpstr>
      </vt:variant>
      <vt:variant>
        <vt:i4>6</vt:i4>
      </vt:variant>
      <vt:variant>
        <vt:lpstr>Tema</vt:lpstr>
      </vt:variant>
      <vt:variant>
        <vt:i4>1</vt:i4>
      </vt:variant>
      <vt:variant>
        <vt:lpstr>Server OLE incorporati</vt:lpstr>
      </vt:variant>
      <vt:variant>
        <vt:i4>1</vt:i4>
      </vt:variant>
      <vt:variant>
        <vt:lpstr>Titoli diapositive</vt:lpstr>
      </vt:variant>
      <vt:variant>
        <vt:i4>96</vt:i4>
      </vt:variant>
    </vt:vector>
  </HeadingPairs>
  <TitlesOfParts>
    <vt:vector size="104" baseType="lpstr">
      <vt:lpstr>MS PGothic</vt:lpstr>
      <vt:lpstr>MS PGothic</vt:lpstr>
      <vt:lpstr>SimSun</vt:lpstr>
      <vt:lpstr>Arial</vt:lpstr>
      <vt:lpstr>Calibri</vt:lpstr>
      <vt:lpstr>Symbol</vt:lpstr>
      <vt:lpstr>Tema di Office</vt:lpstr>
      <vt:lpstr>Documento</vt:lpstr>
      <vt:lpstr>Langue et culture</vt:lpstr>
      <vt:lpstr>Langue, culture, couleurs </vt:lpstr>
      <vt:lpstr>Quelles sont vos couleurs préférées ? Et celles que vous n’aimez pas ?</vt:lpstr>
      <vt:lpstr> Que représentent-elles pour vous ?</vt:lpstr>
      <vt:lpstr>L’approche relativiste</vt:lpstr>
      <vt:lpstr>L’approche universaliste Berlin and Kay Basic color terms: their universality and evolution, Berkeley-L.A, Un. Of California Press, 1969</vt:lpstr>
      <vt:lpstr>Approche universaliste   Berlin and Kay Basic color terms: their universality and evolution, Berkeley-L.A, Un. Of California Press, 1969</vt:lpstr>
      <vt:lpstr>Langue, culture, couleurs</vt:lpstr>
      <vt:lpstr>Les vraies couleurs</vt:lpstr>
      <vt:lpstr>Le bleu</vt:lpstr>
      <vt:lpstr>Les Grecs aveugles du bleu? </vt:lpstr>
      <vt:lpstr>Le bleu</vt:lpstr>
      <vt:lpstr>Que représente pour vous le rouge?</vt:lpstr>
      <vt:lpstr>Le rouge</vt:lpstr>
      <vt:lpstr>Le rouge</vt:lpstr>
      <vt:lpstr>Le vert</vt:lpstr>
      <vt:lpstr>Le jaune </vt:lpstr>
      <vt:lpstr>Mais le jaune aujourd’hui</vt:lpstr>
      <vt:lpstr>Michel Pastoureau : “Choisir le jaune comme emblème, c’est à la fois courageux et dangereux” </vt:lpstr>
      <vt:lpstr>Qu’a-t-elle symbolisé dans l’histoire ? </vt:lpstr>
      <vt:lpstr>Le blanc</vt:lpstr>
      <vt:lpstr>Que représente pour vous le noir?</vt:lpstr>
      <vt:lpstr>Le noir</vt:lpstr>
      <vt:lpstr>Gris, rose, orange</vt:lpstr>
      <vt:lpstr>Le violet</vt:lpstr>
      <vt:lpstr>Couleurs et politique</vt:lpstr>
      <vt:lpstr>L’histoire chromatique politique française </vt:lpstr>
      <vt:lpstr>L’histoire chromatique politique française </vt:lpstr>
      <vt:lpstr>L’histoire chromatique politique française  </vt:lpstr>
      <vt:lpstr>L’histoire chromatique politique française </vt:lpstr>
      <vt:lpstr>Le violet sur la scène politique américaine aujourd’hui</vt:lpstr>
      <vt:lpstr>Le violet sur la scène politique américaine aujourd’hui</vt:lpstr>
      <vt:lpstr>Le violet sur la scène politique américaine aujourd’hui</vt:lpstr>
      <vt:lpstr>Le violet sur la scène politique américaine aujourd’hui</vt:lpstr>
      <vt:lpstr>Langue et culture Les couleurs</vt:lpstr>
      <vt:lpstr>Les couleurs</vt:lpstr>
      <vt:lpstr>Couleurs et expressions imagées</vt:lpstr>
      <vt:lpstr>Expressions imagées et lexies composées avec les couleurs</vt:lpstr>
      <vt:lpstr>La couleur et sa définition</vt:lpstr>
      <vt:lpstr>  À la découverte des couleurs et de leurs expressions imagées   </vt:lpstr>
      <vt:lpstr>En voir des vertes et des pas mûres </vt:lpstr>
      <vt:lpstr>En voir des vertes et des pas mûres </vt:lpstr>
      <vt:lpstr>Broyer du noir</vt:lpstr>
      <vt:lpstr>Broyer du noir</vt:lpstr>
      <vt:lpstr>Définition et exemples de noir</vt:lpstr>
      <vt:lpstr>blanc</vt:lpstr>
      <vt:lpstr>Définition et exemples de blanc</vt:lpstr>
      <vt:lpstr>bleu</vt:lpstr>
      <vt:lpstr>Définition de bleu</vt:lpstr>
      <vt:lpstr> rouge </vt:lpstr>
      <vt:lpstr>Définition de rouge</vt:lpstr>
      <vt:lpstr>vert </vt:lpstr>
      <vt:lpstr>Définition de vert</vt:lpstr>
      <vt:lpstr>Jaune</vt:lpstr>
      <vt:lpstr>Définition de jaune</vt:lpstr>
      <vt:lpstr>rose</vt:lpstr>
      <vt:lpstr>Définition de rose</vt:lpstr>
      <vt:lpstr>Gris</vt:lpstr>
      <vt:lpstr>Orange</vt:lpstr>
      <vt:lpstr>Violet</vt:lpstr>
      <vt:lpstr>Violet</vt:lpstr>
      <vt:lpstr> À la découverte des ressemblances ou des différences de couleurs entre l’italien et le français </vt:lpstr>
      <vt:lpstr>  Ressemblances ou différences de couleurs entre l’italien et le français   </vt:lpstr>
      <vt:lpstr> Ressemblances ou différences de couleurs entre l’italien et le français </vt:lpstr>
      <vt:lpstr> Ressemblances ou différences de couleurs entre l’italien et le français </vt:lpstr>
      <vt:lpstr> Associez l’expression imagée en italien à son équivalent français. </vt:lpstr>
      <vt:lpstr>Choisissez les équivalents français :</vt:lpstr>
      <vt:lpstr>Choisissez les équivalents français :</vt:lpstr>
      <vt:lpstr>Expressions imagées  comment on voit l’autre </vt:lpstr>
      <vt:lpstr>querelle d'Allemand </vt:lpstr>
      <vt:lpstr>filer à l’anglaise</vt:lpstr>
      <vt:lpstr>Parler petit nègre  </vt:lpstr>
      <vt:lpstr>Parler comme une vache espagnole  </vt:lpstr>
      <vt:lpstr>Presentazione standard di PowerPoint</vt:lpstr>
      <vt:lpstr>Expressions imagées sur l’imaginaire de la langue</vt:lpstr>
      <vt:lpstr>Quelles sont vos images et les lieux du silence ?</vt:lpstr>
      <vt:lpstr>vous aimez ou vous avez peur du silence ? Émotion? </vt:lpstr>
      <vt:lpstr>Comment définiriez-vous le silence ?</vt:lpstr>
      <vt:lpstr>Silences Proverbes et citations</vt:lpstr>
      <vt:lpstr>Silences Proverbes et citations</vt:lpstr>
      <vt:lpstr>Sileo n'est pas taceo </vt:lpstr>
      <vt:lpstr> Silencier </vt:lpstr>
      <vt:lpstr>Définition de silence</vt:lpstr>
      <vt:lpstr>Définition de silence</vt:lpstr>
      <vt:lpstr>Définition de silence</vt:lpstr>
      <vt:lpstr>Définition de silence</vt:lpstr>
      <vt:lpstr>Le silence dans la définition de la paix</vt:lpstr>
      <vt:lpstr>Le droit au silence et le silence en droit : entre droit pénal et droit civil</vt:lpstr>
      <vt:lpstr>Le droit au silence</vt:lpstr>
      <vt:lpstr>Le silence en droit</vt:lpstr>
      <vt:lpstr>Le silence de la loi</vt:lpstr>
      <vt:lpstr>La variation culturelle des silences</vt:lpstr>
      <vt:lpstr>La variation culturelle des silences</vt:lpstr>
      <vt:lpstr>Une composante dans les interactions</vt:lpstr>
      <vt:lpstr> Le silence observé dans sa nature de pause</vt:lpstr>
      <vt:lpstr>La pause intra-réplique</vt:lpstr>
    </vt:vector>
  </TitlesOfParts>
  <Company>università degli studi di trieste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CELOTTI NADINE</cp:lastModifiedBy>
  <cp:revision>12</cp:revision>
  <dcterms:created xsi:type="dcterms:W3CDTF">2023-04-16T19:46:35Z</dcterms:created>
  <dcterms:modified xsi:type="dcterms:W3CDTF">2023-05-05T11:21:16Z</dcterms:modified>
</cp:coreProperties>
</file>