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1"/>
  </p:notesMasterIdLst>
  <p:sldIdLst>
    <p:sldId id="447" r:id="rId2"/>
    <p:sldId id="451" r:id="rId3"/>
    <p:sldId id="452" r:id="rId4"/>
    <p:sldId id="453" r:id="rId5"/>
    <p:sldId id="427" r:id="rId6"/>
    <p:sldId id="264" r:id="rId7"/>
    <p:sldId id="263" r:id="rId8"/>
    <p:sldId id="259" r:id="rId9"/>
    <p:sldId id="268" r:id="rId10"/>
    <p:sldId id="448" r:id="rId11"/>
    <p:sldId id="454" r:id="rId12"/>
    <p:sldId id="260" r:id="rId13"/>
    <p:sldId id="271" r:id="rId14"/>
    <p:sldId id="449" r:id="rId15"/>
    <p:sldId id="272" r:id="rId16"/>
    <p:sldId id="450" r:id="rId17"/>
    <p:sldId id="273" r:id="rId18"/>
    <p:sldId id="266" r:id="rId19"/>
    <p:sldId id="267" r:id="rId20"/>
  </p:sldIdLst>
  <p:sldSz cx="12192000" cy="6858000"/>
  <p:notesSz cx="6797675" cy="9872663"/>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FFF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08"/>
    <p:restoredTop sz="95574"/>
  </p:normalViewPr>
  <p:slideViewPr>
    <p:cSldViewPr snapToGrid="0">
      <p:cViewPr varScale="1">
        <p:scale>
          <a:sx n="64" d="100"/>
          <a:sy n="64" d="100"/>
        </p:scale>
        <p:origin x="78" y="2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534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50443" y="0"/>
            <a:ext cx="2945659" cy="495348"/>
          </a:xfrm>
          <a:prstGeom prst="rect">
            <a:avLst/>
          </a:prstGeom>
        </p:spPr>
        <p:txBody>
          <a:bodyPr vert="horz" lIns="91440" tIns="45720" rIns="91440" bIns="45720" rtlCol="0"/>
          <a:lstStyle>
            <a:lvl1pPr algn="r">
              <a:defRPr sz="1200"/>
            </a:lvl1pPr>
          </a:lstStyle>
          <a:p>
            <a:fld id="{9B7AF63F-998A-7F4C-B15B-52D368310DE3}" type="datetimeFigureOut">
              <a:rPr lang="it-IT" smtClean="0"/>
              <a:t>12/01/2023</a:t>
            </a:fld>
            <a:endParaRPr lang="it-IT"/>
          </a:p>
        </p:txBody>
      </p:sp>
      <p:sp>
        <p:nvSpPr>
          <p:cNvPr id="4" name="Segnaposto immagine diapositiva 3"/>
          <p:cNvSpPr>
            <a:spLocks noGrp="1" noRot="1" noChangeAspect="1"/>
          </p:cNvSpPr>
          <p:nvPr>
            <p:ph type="sldImg" idx="2"/>
          </p:nvPr>
        </p:nvSpPr>
        <p:spPr>
          <a:xfrm>
            <a:off x="438150" y="1233488"/>
            <a:ext cx="5921375" cy="3332162"/>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768" y="4751219"/>
            <a:ext cx="5438140" cy="3887361"/>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377317"/>
            <a:ext cx="2945659" cy="49534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50443" y="9377317"/>
            <a:ext cx="2945659" cy="495347"/>
          </a:xfrm>
          <a:prstGeom prst="rect">
            <a:avLst/>
          </a:prstGeom>
        </p:spPr>
        <p:txBody>
          <a:bodyPr vert="horz" lIns="91440" tIns="45720" rIns="91440" bIns="45720" rtlCol="0" anchor="b"/>
          <a:lstStyle>
            <a:lvl1pPr algn="r">
              <a:defRPr sz="1200"/>
            </a:lvl1pPr>
          </a:lstStyle>
          <a:p>
            <a:fld id="{52821C6F-CBB6-A54D-88D3-395F5182344F}" type="slidenum">
              <a:rPr lang="it-IT" smtClean="0"/>
              <a:t>‹N›</a:t>
            </a:fld>
            <a:endParaRPr lang="it-IT"/>
          </a:p>
        </p:txBody>
      </p:sp>
    </p:spTree>
    <p:extLst>
      <p:ext uri="{BB962C8B-B14F-4D97-AF65-F5344CB8AC3E}">
        <p14:creationId xmlns:p14="http://schemas.microsoft.com/office/powerpoint/2010/main" val="25836830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egnaposto immagine diapositiva 1"/>
          <p:cNvSpPr>
            <a:spLocks noGrp="1" noRot="1" noChangeAspect="1"/>
          </p:cNvSpPr>
          <p:nvPr>
            <p:ph type="sldImg"/>
          </p:nvPr>
        </p:nvSpPr>
        <p:spPr bwMode="auto">
          <a:noFill/>
          <a:ln>
            <a:solidFill>
              <a:srgbClr val="000000"/>
            </a:solidFill>
            <a:miter lim="800000"/>
            <a:headEnd/>
            <a:tailEnd/>
          </a:ln>
        </p:spPr>
      </p:sp>
      <p:sp>
        <p:nvSpPr>
          <p:cNvPr id="15363"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dirty="0"/>
          </a:p>
        </p:txBody>
      </p:sp>
      <p:sp>
        <p:nvSpPr>
          <p:cNvPr id="15364" name="Segnaposto numero diapos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D87D4FE-9C25-1449-B552-D0043333FC9A}" type="slidenum">
              <a:rPr lang="it-IT" smtClean="0">
                <a:latin typeface="Arial" pitchFamily="-1" charset="0"/>
                <a:ea typeface="ＭＳ Ｐゴシック" pitchFamily="-1" charset="-128"/>
                <a:cs typeface="ＭＳ Ｐゴシック" pitchFamily="-1" charset="-128"/>
              </a:rPr>
              <a:pPr fontAlgn="base">
                <a:spcBef>
                  <a:spcPct val="0"/>
                </a:spcBef>
                <a:spcAft>
                  <a:spcPct val="0"/>
                </a:spcAft>
              </a:pPr>
              <a:t>1</a:t>
            </a:fld>
            <a:endParaRPr lang="it-IT">
              <a:latin typeface="Arial" pitchFamily="-1" charset="0"/>
              <a:ea typeface="ＭＳ Ｐゴシック" pitchFamily="-1" charset="-128"/>
              <a:cs typeface="ＭＳ Ｐゴシック" pitchFamily="-1" charset="-128"/>
            </a:endParaRPr>
          </a:p>
        </p:txBody>
      </p:sp>
    </p:spTree>
    <p:extLst>
      <p:ext uri="{BB962C8B-B14F-4D97-AF65-F5344CB8AC3E}">
        <p14:creationId xmlns:p14="http://schemas.microsoft.com/office/powerpoint/2010/main" val="18761828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DDC79A8-A308-F650-D488-7E913C08F419}"/>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498C8306-10C3-2E12-9EE6-0EB7D27B1D0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65BF0DD7-20EF-21BB-0CCF-EBD7BC668731}"/>
              </a:ext>
            </a:extLst>
          </p:cNvPr>
          <p:cNvSpPr>
            <a:spLocks noGrp="1"/>
          </p:cNvSpPr>
          <p:nvPr>
            <p:ph type="dt" sz="half" idx="10"/>
          </p:nvPr>
        </p:nvSpPr>
        <p:spPr/>
        <p:txBody>
          <a:bodyPr/>
          <a:lstStyle/>
          <a:p>
            <a:fld id="{C64DD601-5D2F-DA40-AE32-DB32256686A2}" type="datetimeFigureOut">
              <a:rPr lang="it-IT" smtClean="0"/>
              <a:t>12/01/2023</a:t>
            </a:fld>
            <a:endParaRPr lang="it-IT"/>
          </a:p>
        </p:txBody>
      </p:sp>
      <p:sp>
        <p:nvSpPr>
          <p:cNvPr id="5" name="Segnaposto piè di pagina 4">
            <a:extLst>
              <a:ext uri="{FF2B5EF4-FFF2-40B4-BE49-F238E27FC236}">
                <a16:creationId xmlns:a16="http://schemas.microsoft.com/office/drawing/2014/main" id="{212619BA-AE4F-ED14-ACB6-29838317A7A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7D2787F-28A7-F732-94AD-FDBE2827691D}"/>
              </a:ext>
            </a:extLst>
          </p:cNvPr>
          <p:cNvSpPr>
            <a:spLocks noGrp="1"/>
          </p:cNvSpPr>
          <p:nvPr>
            <p:ph type="sldNum" sz="quarter" idx="12"/>
          </p:nvPr>
        </p:nvSpPr>
        <p:spPr/>
        <p:txBody>
          <a:bodyPr/>
          <a:lstStyle/>
          <a:p>
            <a:fld id="{17267C99-3970-3F43-B026-3F18F24D42E2}" type="slidenum">
              <a:rPr lang="it-IT" smtClean="0"/>
              <a:t>‹N›</a:t>
            </a:fld>
            <a:endParaRPr lang="it-IT"/>
          </a:p>
        </p:txBody>
      </p:sp>
    </p:spTree>
    <p:extLst>
      <p:ext uri="{BB962C8B-B14F-4D97-AF65-F5344CB8AC3E}">
        <p14:creationId xmlns:p14="http://schemas.microsoft.com/office/powerpoint/2010/main" val="127646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1FA77FD-2CB6-A569-6211-8886F4E8014D}"/>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B780F5CD-59B2-C2CA-F702-255CCCFC2E8E}"/>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AA727F8D-6638-FEAB-2AA3-A7DBC35184AF}"/>
              </a:ext>
            </a:extLst>
          </p:cNvPr>
          <p:cNvSpPr>
            <a:spLocks noGrp="1"/>
          </p:cNvSpPr>
          <p:nvPr>
            <p:ph type="dt" sz="half" idx="10"/>
          </p:nvPr>
        </p:nvSpPr>
        <p:spPr/>
        <p:txBody>
          <a:bodyPr/>
          <a:lstStyle/>
          <a:p>
            <a:fld id="{C64DD601-5D2F-DA40-AE32-DB32256686A2}" type="datetimeFigureOut">
              <a:rPr lang="it-IT" smtClean="0"/>
              <a:t>12/01/2023</a:t>
            </a:fld>
            <a:endParaRPr lang="it-IT"/>
          </a:p>
        </p:txBody>
      </p:sp>
      <p:sp>
        <p:nvSpPr>
          <p:cNvPr id="5" name="Segnaposto piè di pagina 4">
            <a:extLst>
              <a:ext uri="{FF2B5EF4-FFF2-40B4-BE49-F238E27FC236}">
                <a16:creationId xmlns:a16="http://schemas.microsoft.com/office/drawing/2014/main" id="{3725456F-E120-E87A-CE5C-D38B29434210}"/>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BFF515EE-21BE-E441-B390-2590C9DA513F}"/>
              </a:ext>
            </a:extLst>
          </p:cNvPr>
          <p:cNvSpPr>
            <a:spLocks noGrp="1"/>
          </p:cNvSpPr>
          <p:nvPr>
            <p:ph type="sldNum" sz="quarter" idx="12"/>
          </p:nvPr>
        </p:nvSpPr>
        <p:spPr/>
        <p:txBody>
          <a:bodyPr/>
          <a:lstStyle/>
          <a:p>
            <a:fld id="{17267C99-3970-3F43-B026-3F18F24D42E2}" type="slidenum">
              <a:rPr lang="it-IT" smtClean="0"/>
              <a:t>‹N›</a:t>
            </a:fld>
            <a:endParaRPr lang="it-IT"/>
          </a:p>
        </p:txBody>
      </p:sp>
    </p:spTree>
    <p:extLst>
      <p:ext uri="{BB962C8B-B14F-4D97-AF65-F5344CB8AC3E}">
        <p14:creationId xmlns:p14="http://schemas.microsoft.com/office/powerpoint/2010/main" val="29693302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1392DEB2-E27B-5ADC-9DBA-0C361CD13DE8}"/>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B997C9C4-C96D-2F50-67FA-6876759EB55F}"/>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98C39AAC-29A7-A1D8-C42A-EF89577D029A}"/>
              </a:ext>
            </a:extLst>
          </p:cNvPr>
          <p:cNvSpPr>
            <a:spLocks noGrp="1"/>
          </p:cNvSpPr>
          <p:nvPr>
            <p:ph type="dt" sz="half" idx="10"/>
          </p:nvPr>
        </p:nvSpPr>
        <p:spPr/>
        <p:txBody>
          <a:bodyPr/>
          <a:lstStyle/>
          <a:p>
            <a:fld id="{C64DD601-5D2F-DA40-AE32-DB32256686A2}" type="datetimeFigureOut">
              <a:rPr lang="it-IT" smtClean="0"/>
              <a:t>12/01/2023</a:t>
            </a:fld>
            <a:endParaRPr lang="it-IT"/>
          </a:p>
        </p:txBody>
      </p:sp>
      <p:sp>
        <p:nvSpPr>
          <p:cNvPr id="5" name="Segnaposto piè di pagina 4">
            <a:extLst>
              <a:ext uri="{FF2B5EF4-FFF2-40B4-BE49-F238E27FC236}">
                <a16:creationId xmlns:a16="http://schemas.microsoft.com/office/drawing/2014/main" id="{962CCFF4-13EC-C73C-674B-251120EF4BB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D74423B-3774-B92F-09E0-A5D357BD3A3F}"/>
              </a:ext>
            </a:extLst>
          </p:cNvPr>
          <p:cNvSpPr>
            <a:spLocks noGrp="1"/>
          </p:cNvSpPr>
          <p:nvPr>
            <p:ph type="sldNum" sz="quarter" idx="12"/>
          </p:nvPr>
        </p:nvSpPr>
        <p:spPr/>
        <p:txBody>
          <a:bodyPr/>
          <a:lstStyle/>
          <a:p>
            <a:fld id="{17267C99-3970-3F43-B026-3F18F24D42E2}" type="slidenum">
              <a:rPr lang="it-IT" smtClean="0"/>
              <a:t>‹N›</a:t>
            </a:fld>
            <a:endParaRPr lang="it-IT"/>
          </a:p>
        </p:txBody>
      </p:sp>
    </p:spTree>
    <p:extLst>
      <p:ext uri="{BB962C8B-B14F-4D97-AF65-F5344CB8AC3E}">
        <p14:creationId xmlns:p14="http://schemas.microsoft.com/office/powerpoint/2010/main" val="4800370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CA52B41-8FB3-9FE5-5004-965373EFFFD5}"/>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84E3ACFA-E62B-AA46-CF7A-C04859F8C09F}"/>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AC8FB8F6-4855-9B19-EF39-83B1EC49AF2D}"/>
              </a:ext>
            </a:extLst>
          </p:cNvPr>
          <p:cNvSpPr>
            <a:spLocks noGrp="1"/>
          </p:cNvSpPr>
          <p:nvPr>
            <p:ph type="dt" sz="half" idx="10"/>
          </p:nvPr>
        </p:nvSpPr>
        <p:spPr/>
        <p:txBody>
          <a:bodyPr/>
          <a:lstStyle/>
          <a:p>
            <a:fld id="{C64DD601-5D2F-DA40-AE32-DB32256686A2}" type="datetimeFigureOut">
              <a:rPr lang="it-IT" smtClean="0"/>
              <a:t>12/01/2023</a:t>
            </a:fld>
            <a:endParaRPr lang="it-IT"/>
          </a:p>
        </p:txBody>
      </p:sp>
      <p:sp>
        <p:nvSpPr>
          <p:cNvPr id="5" name="Segnaposto piè di pagina 4">
            <a:extLst>
              <a:ext uri="{FF2B5EF4-FFF2-40B4-BE49-F238E27FC236}">
                <a16:creationId xmlns:a16="http://schemas.microsoft.com/office/drawing/2014/main" id="{6FFFFACA-72BC-205C-3120-E40FEBDF7153}"/>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4C79757-B7C5-4B98-BF21-5D764CBC23C6}"/>
              </a:ext>
            </a:extLst>
          </p:cNvPr>
          <p:cNvSpPr>
            <a:spLocks noGrp="1"/>
          </p:cNvSpPr>
          <p:nvPr>
            <p:ph type="sldNum" sz="quarter" idx="12"/>
          </p:nvPr>
        </p:nvSpPr>
        <p:spPr/>
        <p:txBody>
          <a:bodyPr/>
          <a:lstStyle/>
          <a:p>
            <a:fld id="{17267C99-3970-3F43-B026-3F18F24D42E2}" type="slidenum">
              <a:rPr lang="it-IT" smtClean="0"/>
              <a:t>‹N›</a:t>
            </a:fld>
            <a:endParaRPr lang="it-IT"/>
          </a:p>
        </p:txBody>
      </p:sp>
    </p:spTree>
    <p:extLst>
      <p:ext uri="{BB962C8B-B14F-4D97-AF65-F5344CB8AC3E}">
        <p14:creationId xmlns:p14="http://schemas.microsoft.com/office/powerpoint/2010/main" val="563077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D19FCF7-A8F9-2641-3C79-5F327B36A875}"/>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3C0BDE1F-8DD4-FC28-019E-311C57F3DF6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B1B589FD-23CF-C76C-7DEF-E4DF785CF13F}"/>
              </a:ext>
            </a:extLst>
          </p:cNvPr>
          <p:cNvSpPr>
            <a:spLocks noGrp="1"/>
          </p:cNvSpPr>
          <p:nvPr>
            <p:ph type="dt" sz="half" idx="10"/>
          </p:nvPr>
        </p:nvSpPr>
        <p:spPr/>
        <p:txBody>
          <a:bodyPr/>
          <a:lstStyle/>
          <a:p>
            <a:fld id="{C64DD601-5D2F-DA40-AE32-DB32256686A2}" type="datetimeFigureOut">
              <a:rPr lang="it-IT" smtClean="0"/>
              <a:t>12/01/2023</a:t>
            </a:fld>
            <a:endParaRPr lang="it-IT"/>
          </a:p>
        </p:txBody>
      </p:sp>
      <p:sp>
        <p:nvSpPr>
          <p:cNvPr id="5" name="Segnaposto piè di pagina 4">
            <a:extLst>
              <a:ext uri="{FF2B5EF4-FFF2-40B4-BE49-F238E27FC236}">
                <a16:creationId xmlns:a16="http://schemas.microsoft.com/office/drawing/2014/main" id="{1CB44B38-8C66-96E7-3EDE-14997933D5DD}"/>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ADF09A5-FAE0-0BA2-281D-F2258B342D6F}"/>
              </a:ext>
            </a:extLst>
          </p:cNvPr>
          <p:cNvSpPr>
            <a:spLocks noGrp="1"/>
          </p:cNvSpPr>
          <p:nvPr>
            <p:ph type="sldNum" sz="quarter" idx="12"/>
          </p:nvPr>
        </p:nvSpPr>
        <p:spPr/>
        <p:txBody>
          <a:bodyPr/>
          <a:lstStyle/>
          <a:p>
            <a:fld id="{17267C99-3970-3F43-B026-3F18F24D42E2}" type="slidenum">
              <a:rPr lang="it-IT" smtClean="0"/>
              <a:t>‹N›</a:t>
            </a:fld>
            <a:endParaRPr lang="it-IT"/>
          </a:p>
        </p:txBody>
      </p:sp>
    </p:spTree>
    <p:extLst>
      <p:ext uri="{BB962C8B-B14F-4D97-AF65-F5344CB8AC3E}">
        <p14:creationId xmlns:p14="http://schemas.microsoft.com/office/powerpoint/2010/main" val="7571135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2A353B6-B41A-74A4-577D-559FDC8DECAB}"/>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05816118-09CB-A403-40F9-D8A035AC3ED3}"/>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E7ADC77F-0613-FA73-7661-86625A03FC24}"/>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E004BD97-4E5E-FCC8-E0F4-6D6BB938429A}"/>
              </a:ext>
            </a:extLst>
          </p:cNvPr>
          <p:cNvSpPr>
            <a:spLocks noGrp="1"/>
          </p:cNvSpPr>
          <p:nvPr>
            <p:ph type="dt" sz="half" idx="10"/>
          </p:nvPr>
        </p:nvSpPr>
        <p:spPr/>
        <p:txBody>
          <a:bodyPr/>
          <a:lstStyle/>
          <a:p>
            <a:fld id="{C64DD601-5D2F-DA40-AE32-DB32256686A2}" type="datetimeFigureOut">
              <a:rPr lang="it-IT" smtClean="0"/>
              <a:t>12/01/2023</a:t>
            </a:fld>
            <a:endParaRPr lang="it-IT"/>
          </a:p>
        </p:txBody>
      </p:sp>
      <p:sp>
        <p:nvSpPr>
          <p:cNvPr id="6" name="Segnaposto piè di pagina 5">
            <a:extLst>
              <a:ext uri="{FF2B5EF4-FFF2-40B4-BE49-F238E27FC236}">
                <a16:creationId xmlns:a16="http://schemas.microsoft.com/office/drawing/2014/main" id="{DD029495-195B-DBB4-BE13-D72E99D14D31}"/>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B9CE7BF1-319D-7466-D650-802CB0F683AE}"/>
              </a:ext>
            </a:extLst>
          </p:cNvPr>
          <p:cNvSpPr>
            <a:spLocks noGrp="1"/>
          </p:cNvSpPr>
          <p:nvPr>
            <p:ph type="sldNum" sz="quarter" idx="12"/>
          </p:nvPr>
        </p:nvSpPr>
        <p:spPr/>
        <p:txBody>
          <a:bodyPr/>
          <a:lstStyle/>
          <a:p>
            <a:fld id="{17267C99-3970-3F43-B026-3F18F24D42E2}" type="slidenum">
              <a:rPr lang="it-IT" smtClean="0"/>
              <a:t>‹N›</a:t>
            </a:fld>
            <a:endParaRPr lang="it-IT"/>
          </a:p>
        </p:txBody>
      </p:sp>
    </p:spTree>
    <p:extLst>
      <p:ext uri="{BB962C8B-B14F-4D97-AF65-F5344CB8AC3E}">
        <p14:creationId xmlns:p14="http://schemas.microsoft.com/office/powerpoint/2010/main" val="35188925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A23BAB8-0142-3C41-7612-A2061173962A}"/>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627B0C43-1C6E-7698-EAA3-B5EE40CE04E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1A9F9F46-3B15-2618-9D67-773DBE0A75A3}"/>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919A26B2-F404-3053-86FE-7DEB61836EC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612D402E-2812-15ED-DF38-D916371E6177}"/>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A4311929-CB8E-2C74-DA12-47E3959324C6}"/>
              </a:ext>
            </a:extLst>
          </p:cNvPr>
          <p:cNvSpPr>
            <a:spLocks noGrp="1"/>
          </p:cNvSpPr>
          <p:nvPr>
            <p:ph type="dt" sz="half" idx="10"/>
          </p:nvPr>
        </p:nvSpPr>
        <p:spPr/>
        <p:txBody>
          <a:bodyPr/>
          <a:lstStyle/>
          <a:p>
            <a:fld id="{C64DD601-5D2F-DA40-AE32-DB32256686A2}" type="datetimeFigureOut">
              <a:rPr lang="it-IT" smtClean="0"/>
              <a:t>12/01/2023</a:t>
            </a:fld>
            <a:endParaRPr lang="it-IT"/>
          </a:p>
        </p:txBody>
      </p:sp>
      <p:sp>
        <p:nvSpPr>
          <p:cNvPr id="8" name="Segnaposto piè di pagina 7">
            <a:extLst>
              <a:ext uri="{FF2B5EF4-FFF2-40B4-BE49-F238E27FC236}">
                <a16:creationId xmlns:a16="http://schemas.microsoft.com/office/drawing/2014/main" id="{7A5275E3-DFC0-58FF-70A7-9A8CF46C9F1C}"/>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98771986-8CC9-10A9-6F8E-E569BCCF0B23}"/>
              </a:ext>
            </a:extLst>
          </p:cNvPr>
          <p:cNvSpPr>
            <a:spLocks noGrp="1"/>
          </p:cNvSpPr>
          <p:nvPr>
            <p:ph type="sldNum" sz="quarter" idx="12"/>
          </p:nvPr>
        </p:nvSpPr>
        <p:spPr/>
        <p:txBody>
          <a:bodyPr/>
          <a:lstStyle/>
          <a:p>
            <a:fld id="{17267C99-3970-3F43-B026-3F18F24D42E2}" type="slidenum">
              <a:rPr lang="it-IT" smtClean="0"/>
              <a:t>‹N›</a:t>
            </a:fld>
            <a:endParaRPr lang="it-IT"/>
          </a:p>
        </p:txBody>
      </p:sp>
    </p:spTree>
    <p:extLst>
      <p:ext uri="{BB962C8B-B14F-4D97-AF65-F5344CB8AC3E}">
        <p14:creationId xmlns:p14="http://schemas.microsoft.com/office/powerpoint/2010/main" val="36460318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0EA5D84-9363-EAAE-A34A-9352C9069B71}"/>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178B1E1F-5975-FFEC-F749-D2E970973966}"/>
              </a:ext>
            </a:extLst>
          </p:cNvPr>
          <p:cNvSpPr>
            <a:spLocks noGrp="1"/>
          </p:cNvSpPr>
          <p:nvPr>
            <p:ph type="dt" sz="half" idx="10"/>
          </p:nvPr>
        </p:nvSpPr>
        <p:spPr/>
        <p:txBody>
          <a:bodyPr/>
          <a:lstStyle/>
          <a:p>
            <a:fld id="{C64DD601-5D2F-DA40-AE32-DB32256686A2}" type="datetimeFigureOut">
              <a:rPr lang="it-IT" smtClean="0"/>
              <a:t>12/01/2023</a:t>
            </a:fld>
            <a:endParaRPr lang="it-IT"/>
          </a:p>
        </p:txBody>
      </p:sp>
      <p:sp>
        <p:nvSpPr>
          <p:cNvPr id="4" name="Segnaposto piè di pagina 3">
            <a:extLst>
              <a:ext uri="{FF2B5EF4-FFF2-40B4-BE49-F238E27FC236}">
                <a16:creationId xmlns:a16="http://schemas.microsoft.com/office/drawing/2014/main" id="{C1C94158-563E-C871-FE5F-CC62259DFBB8}"/>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99969682-4BB2-E24D-5092-EC7DD0129765}"/>
              </a:ext>
            </a:extLst>
          </p:cNvPr>
          <p:cNvSpPr>
            <a:spLocks noGrp="1"/>
          </p:cNvSpPr>
          <p:nvPr>
            <p:ph type="sldNum" sz="quarter" idx="12"/>
          </p:nvPr>
        </p:nvSpPr>
        <p:spPr/>
        <p:txBody>
          <a:bodyPr/>
          <a:lstStyle/>
          <a:p>
            <a:fld id="{17267C99-3970-3F43-B026-3F18F24D42E2}" type="slidenum">
              <a:rPr lang="it-IT" smtClean="0"/>
              <a:t>‹N›</a:t>
            </a:fld>
            <a:endParaRPr lang="it-IT"/>
          </a:p>
        </p:txBody>
      </p:sp>
    </p:spTree>
    <p:extLst>
      <p:ext uri="{BB962C8B-B14F-4D97-AF65-F5344CB8AC3E}">
        <p14:creationId xmlns:p14="http://schemas.microsoft.com/office/powerpoint/2010/main" val="8707519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7AEC40F6-483F-372F-E70D-D16F5707151E}"/>
              </a:ext>
            </a:extLst>
          </p:cNvPr>
          <p:cNvSpPr>
            <a:spLocks noGrp="1"/>
          </p:cNvSpPr>
          <p:nvPr>
            <p:ph type="dt" sz="half" idx="10"/>
          </p:nvPr>
        </p:nvSpPr>
        <p:spPr/>
        <p:txBody>
          <a:bodyPr/>
          <a:lstStyle/>
          <a:p>
            <a:fld id="{C64DD601-5D2F-DA40-AE32-DB32256686A2}" type="datetimeFigureOut">
              <a:rPr lang="it-IT" smtClean="0"/>
              <a:t>12/01/2023</a:t>
            </a:fld>
            <a:endParaRPr lang="it-IT"/>
          </a:p>
        </p:txBody>
      </p:sp>
      <p:sp>
        <p:nvSpPr>
          <p:cNvPr id="3" name="Segnaposto piè di pagina 2">
            <a:extLst>
              <a:ext uri="{FF2B5EF4-FFF2-40B4-BE49-F238E27FC236}">
                <a16:creationId xmlns:a16="http://schemas.microsoft.com/office/drawing/2014/main" id="{4BA53397-F2DE-AB36-7E3A-1AA23449B1BC}"/>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FA6E5C44-FE42-8DCB-10AA-E52D636892C0}"/>
              </a:ext>
            </a:extLst>
          </p:cNvPr>
          <p:cNvSpPr>
            <a:spLocks noGrp="1"/>
          </p:cNvSpPr>
          <p:nvPr>
            <p:ph type="sldNum" sz="quarter" idx="12"/>
          </p:nvPr>
        </p:nvSpPr>
        <p:spPr/>
        <p:txBody>
          <a:bodyPr/>
          <a:lstStyle/>
          <a:p>
            <a:fld id="{17267C99-3970-3F43-B026-3F18F24D42E2}" type="slidenum">
              <a:rPr lang="it-IT" smtClean="0"/>
              <a:t>‹N›</a:t>
            </a:fld>
            <a:endParaRPr lang="it-IT"/>
          </a:p>
        </p:txBody>
      </p:sp>
    </p:spTree>
    <p:extLst>
      <p:ext uri="{BB962C8B-B14F-4D97-AF65-F5344CB8AC3E}">
        <p14:creationId xmlns:p14="http://schemas.microsoft.com/office/powerpoint/2010/main" val="20752563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A48B60B-5417-C7CE-635C-717C2D7F38B4}"/>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58F672BE-4272-FE6D-EC50-B4F76DC7A67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8A6207CB-FC22-D422-E76D-456329E2448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7AA93FE5-8CA0-02B8-2531-BC12A4D155D9}"/>
              </a:ext>
            </a:extLst>
          </p:cNvPr>
          <p:cNvSpPr>
            <a:spLocks noGrp="1"/>
          </p:cNvSpPr>
          <p:nvPr>
            <p:ph type="dt" sz="half" idx="10"/>
          </p:nvPr>
        </p:nvSpPr>
        <p:spPr/>
        <p:txBody>
          <a:bodyPr/>
          <a:lstStyle/>
          <a:p>
            <a:fld id="{C64DD601-5D2F-DA40-AE32-DB32256686A2}" type="datetimeFigureOut">
              <a:rPr lang="it-IT" smtClean="0"/>
              <a:t>12/01/2023</a:t>
            </a:fld>
            <a:endParaRPr lang="it-IT"/>
          </a:p>
        </p:txBody>
      </p:sp>
      <p:sp>
        <p:nvSpPr>
          <p:cNvPr id="6" name="Segnaposto piè di pagina 5">
            <a:extLst>
              <a:ext uri="{FF2B5EF4-FFF2-40B4-BE49-F238E27FC236}">
                <a16:creationId xmlns:a16="http://schemas.microsoft.com/office/drawing/2014/main" id="{0065232C-11A3-E2DC-6B55-5D86D52F540D}"/>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67061A86-8264-5B6A-DF20-A6966E0DC968}"/>
              </a:ext>
            </a:extLst>
          </p:cNvPr>
          <p:cNvSpPr>
            <a:spLocks noGrp="1"/>
          </p:cNvSpPr>
          <p:nvPr>
            <p:ph type="sldNum" sz="quarter" idx="12"/>
          </p:nvPr>
        </p:nvSpPr>
        <p:spPr/>
        <p:txBody>
          <a:bodyPr/>
          <a:lstStyle/>
          <a:p>
            <a:fld id="{17267C99-3970-3F43-B026-3F18F24D42E2}" type="slidenum">
              <a:rPr lang="it-IT" smtClean="0"/>
              <a:t>‹N›</a:t>
            </a:fld>
            <a:endParaRPr lang="it-IT"/>
          </a:p>
        </p:txBody>
      </p:sp>
    </p:spTree>
    <p:extLst>
      <p:ext uri="{BB962C8B-B14F-4D97-AF65-F5344CB8AC3E}">
        <p14:creationId xmlns:p14="http://schemas.microsoft.com/office/powerpoint/2010/main" val="39922595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CFB978C-3E11-C102-AFB3-903BA33E09A9}"/>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C7B8613E-3E9A-6904-2519-26AAF6E6870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2DC62572-B239-47B6-FB0E-C18244CFE2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0668AF87-7083-A8B9-B113-95379815367F}"/>
              </a:ext>
            </a:extLst>
          </p:cNvPr>
          <p:cNvSpPr>
            <a:spLocks noGrp="1"/>
          </p:cNvSpPr>
          <p:nvPr>
            <p:ph type="dt" sz="half" idx="10"/>
          </p:nvPr>
        </p:nvSpPr>
        <p:spPr/>
        <p:txBody>
          <a:bodyPr/>
          <a:lstStyle/>
          <a:p>
            <a:fld id="{C64DD601-5D2F-DA40-AE32-DB32256686A2}" type="datetimeFigureOut">
              <a:rPr lang="it-IT" smtClean="0"/>
              <a:t>12/01/2023</a:t>
            </a:fld>
            <a:endParaRPr lang="it-IT"/>
          </a:p>
        </p:txBody>
      </p:sp>
      <p:sp>
        <p:nvSpPr>
          <p:cNvPr id="6" name="Segnaposto piè di pagina 5">
            <a:extLst>
              <a:ext uri="{FF2B5EF4-FFF2-40B4-BE49-F238E27FC236}">
                <a16:creationId xmlns:a16="http://schemas.microsoft.com/office/drawing/2014/main" id="{0FCA22DA-A860-F1E9-ADB3-EDB9027532AF}"/>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0C669EF7-6821-215E-6E55-F6BD4681A88E}"/>
              </a:ext>
            </a:extLst>
          </p:cNvPr>
          <p:cNvSpPr>
            <a:spLocks noGrp="1"/>
          </p:cNvSpPr>
          <p:nvPr>
            <p:ph type="sldNum" sz="quarter" idx="12"/>
          </p:nvPr>
        </p:nvSpPr>
        <p:spPr/>
        <p:txBody>
          <a:bodyPr/>
          <a:lstStyle/>
          <a:p>
            <a:fld id="{17267C99-3970-3F43-B026-3F18F24D42E2}" type="slidenum">
              <a:rPr lang="it-IT" smtClean="0"/>
              <a:t>‹N›</a:t>
            </a:fld>
            <a:endParaRPr lang="it-IT"/>
          </a:p>
        </p:txBody>
      </p:sp>
    </p:spTree>
    <p:extLst>
      <p:ext uri="{BB962C8B-B14F-4D97-AF65-F5344CB8AC3E}">
        <p14:creationId xmlns:p14="http://schemas.microsoft.com/office/powerpoint/2010/main" val="27159161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7030A0">
                <a:alpha val="45515"/>
                <a:lumMod val="64703"/>
                <a:lumOff val="35297"/>
              </a:srgbClr>
            </a:gs>
            <a:gs pos="13000">
              <a:schemeClr val="accent1">
                <a:lumMod val="45000"/>
                <a:lumOff val="55000"/>
              </a:schemeClr>
            </a:gs>
            <a:gs pos="46000">
              <a:schemeClr val="accent1">
                <a:lumMod val="45000"/>
                <a:lumOff val="55000"/>
              </a:schemeClr>
            </a:gs>
            <a:gs pos="7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4573EFD2-AF5C-362F-F297-DCB4A763524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C4DF6EB9-46CF-D61B-AE6B-D1D460AB0F1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410A7319-4E89-E0A8-6527-9458B64A3BE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4DD601-5D2F-DA40-AE32-DB32256686A2}" type="datetimeFigureOut">
              <a:rPr lang="it-IT" smtClean="0"/>
              <a:t>12/01/2023</a:t>
            </a:fld>
            <a:endParaRPr lang="it-IT"/>
          </a:p>
        </p:txBody>
      </p:sp>
      <p:sp>
        <p:nvSpPr>
          <p:cNvPr id="5" name="Segnaposto piè di pagina 4">
            <a:extLst>
              <a:ext uri="{FF2B5EF4-FFF2-40B4-BE49-F238E27FC236}">
                <a16:creationId xmlns:a16="http://schemas.microsoft.com/office/drawing/2014/main" id="{789C30DF-2104-E15F-89D4-6F73C52FCB5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33960394-B0AD-942A-831D-C397572A786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267C99-3970-3F43-B026-3F18F24D42E2}" type="slidenum">
              <a:rPr lang="it-IT" smtClean="0"/>
              <a:t>‹N›</a:t>
            </a:fld>
            <a:endParaRPr lang="it-IT"/>
          </a:p>
        </p:txBody>
      </p:sp>
    </p:spTree>
    <p:extLst>
      <p:ext uri="{BB962C8B-B14F-4D97-AF65-F5344CB8AC3E}">
        <p14:creationId xmlns:p14="http://schemas.microsoft.com/office/powerpoint/2010/main" val="3285739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4338" name="Rectangle 3"/>
          <p:cNvSpPr>
            <a:spLocks noChangeArrowheads="1"/>
          </p:cNvSpPr>
          <p:nvPr/>
        </p:nvSpPr>
        <p:spPr bwMode="auto">
          <a:xfrm>
            <a:off x="1523998" y="2030693"/>
            <a:ext cx="9144002" cy="2492992"/>
          </a:xfrm>
          <a:prstGeom prst="rect">
            <a:avLst/>
          </a:prstGeom>
          <a:ln w="9525">
            <a:noFill/>
            <a:miter lim="800000"/>
            <a:headEnd/>
            <a:tailEnd/>
          </a:ln>
        </p:spPr>
        <p:txBody>
          <a:bodyPr wrap="none" anchor="ctr">
            <a:prstTxWarp prst="textNoShape">
              <a:avLst/>
            </a:prstTxWarp>
          </a:bodyPr>
          <a:lstStyle/>
          <a:p>
            <a:pPr algn="ctr"/>
            <a:endParaRPr lang="it-IT">
              <a:latin typeface="Calibri" pitchFamily="-1" charset="0"/>
            </a:endParaRPr>
          </a:p>
        </p:txBody>
      </p:sp>
      <p:sp>
        <p:nvSpPr>
          <p:cNvPr id="14339" name="CasellaDiTesto 3"/>
          <p:cNvSpPr txBox="1">
            <a:spLocks noChangeArrowheads="1"/>
          </p:cNvSpPr>
          <p:nvPr/>
        </p:nvSpPr>
        <p:spPr bwMode="auto">
          <a:xfrm>
            <a:off x="1524000" y="2030693"/>
            <a:ext cx="9144001" cy="892552"/>
          </a:xfrm>
          <a:prstGeom prst="rect">
            <a:avLst/>
          </a:prstGeom>
          <a:solidFill>
            <a:schemeClr val="accent5">
              <a:lumMod val="40000"/>
              <a:lumOff val="60000"/>
            </a:schemeClr>
          </a:solidFill>
          <a:ln w="9525">
            <a:solidFill>
              <a:schemeClr val="accent2">
                <a:lumMod val="40000"/>
                <a:lumOff val="60000"/>
              </a:schemeClr>
            </a:solidFill>
            <a:miter lim="800000"/>
            <a:headEnd/>
            <a:tailEnd/>
          </a:ln>
        </p:spPr>
        <p:txBody>
          <a:bodyPr wrap="square">
            <a:prstTxWarp prst="textNoShape">
              <a:avLst/>
            </a:prstTxWarp>
            <a:spAutoFit/>
          </a:bodyPr>
          <a:lstStyle/>
          <a:p>
            <a:pPr algn="ctr"/>
            <a:r>
              <a:rPr lang="it-IT" sz="2600" dirty="0"/>
              <a:t>Qualità in interpretazione</a:t>
            </a:r>
          </a:p>
          <a:p>
            <a:pPr algn="ctr"/>
            <a:endParaRPr lang="it-IT" sz="2600" dirty="0"/>
          </a:p>
        </p:txBody>
      </p:sp>
      <p:pic>
        <p:nvPicPr>
          <p:cNvPr id="14341" name="Picture 7" descr="C:\Documents and Settings\vmosetti\My Documents\Personale\cindy\Università.png"/>
          <p:cNvPicPr>
            <a:picLocks noChangeAspect="1" noChangeArrowheads="1"/>
          </p:cNvPicPr>
          <p:nvPr/>
        </p:nvPicPr>
        <p:blipFill>
          <a:blip r:embed="rId3"/>
          <a:srcRect/>
          <a:stretch>
            <a:fillRect/>
          </a:stretch>
        </p:blipFill>
        <p:spPr bwMode="auto">
          <a:xfrm>
            <a:off x="1865314" y="5667376"/>
            <a:ext cx="4046537" cy="835025"/>
          </a:xfrm>
          <a:prstGeom prst="rect">
            <a:avLst/>
          </a:prstGeom>
          <a:solidFill>
            <a:schemeClr val="accent5">
              <a:lumMod val="20000"/>
              <a:lumOff val="80000"/>
            </a:schemeClr>
          </a:solidFill>
          <a:ln w="9525">
            <a:noFill/>
            <a:miter lim="800000"/>
            <a:headEnd/>
            <a:tailEnd/>
          </a:ln>
        </p:spPr>
      </p:pic>
      <p:sp>
        <p:nvSpPr>
          <p:cNvPr id="14342" name="Text Box 9"/>
          <p:cNvSpPr txBox="1">
            <a:spLocks noChangeArrowheads="1"/>
          </p:cNvSpPr>
          <p:nvPr/>
        </p:nvSpPr>
        <p:spPr bwMode="auto">
          <a:xfrm>
            <a:off x="1523999" y="3323356"/>
            <a:ext cx="9144001" cy="830997"/>
          </a:xfrm>
          <a:prstGeom prst="rect">
            <a:avLst/>
          </a:prstGeom>
          <a:solidFill>
            <a:schemeClr val="accent5">
              <a:lumMod val="40000"/>
              <a:lumOff val="60000"/>
            </a:schemeClr>
          </a:solidFill>
          <a:ln w="9525">
            <a:noFill/>
            <a:miter lim="800000"/>
            <a:headEnd/>
            <a:tailEnd/>
          </a:ln>
        </p:spPr>
        <p:txBody>
          <a:bodyPr wrap="square">
            <a:prstTxWarp prst="textNoShape">
              <a:avLst/>
            </a:prstTxWarp>
            <a:spAutoFit/>
          </a:bodyPr>
          <a:lstStyle/>
          <a:p>
            <a:pPr algn="ctr"/>
            <a:r>
              <a:rPr lang="it-IT" sz="2400" dirty="0">
                <a:latin typeface="Calibri" pitchFamily="-1" charset="0"/>
              </a:rPr>
              <a:t>Alessandra Riccardi </a:t>
            </a:r>
          </a:p>
          <a:p>
            <a:pPr algn="ctr"/>
            <a:r>
              <a:rPr lang="it-IT" sz="2400" dirty="0" smtClean="0">
                <a:latin typeface="Calibri" pitchFamily="-1" charset="0"/>
              </a:rPr>
              <a:t>12-1-2023</a:t>
            </a:r>
            <a:endParaRPr lang="it-IT" sz="2400" dirty="0">
              <a:latin typeface="Calibri" pitchFamily="-1" charset="0"/>
            </a:endParaRPr>
          </a:p>
        </p:txBody>
      </p:sp>
      <p:sp>
        <p:nvSpPr>
          <p:cNvPr id="2" name="CasellaDiTesto 1"/>
          <p:cNvSpPr txBox="1"/>
          <p:nvPr/>
        </p:nvSpPr>
        <p:spPr>
          <a:xfrm>
            <a:off x="6121400" y="5334001"/>
            <a:ext cx="4457700" cy="1200329"/>
          </a:xfrm>
          <a:prstGeom prst="rect">
            <a:avLst/>
          </a:prstGeom>
          <a:noFill/>
        </p:spPr>
        <p:txBody>
          <a:bodyPr wrap="square" rtlCol="0">
            <a:spAutoFit/>
          </a:bodyPr>
          <a:lstStyle/>
          <a:p>
            <a:endParaRPr lang="it-IT" dirty="0">
              <a:solidFill>
                <a:schemeClr val="tx2">
                  <a:lumMod val="75000"/>
                </a:schemeClr>
              </a:solidFill>
            </a:endParaRPr>
          </a:p>
          <a:p>
            <a:r>
              <a:rPr lang="it-IT" dirty="0">
                <a:solidFill>
                  <a:schemeClr val="tx2">
                    <a:lumMod val="75000"/>
                  </a:schemeClr>
                </a:solidFill>
              </a:rPr>
              <a:t>Dipartimento di Scienze Giuridiche, del Linguaggio, dell`Interpretazione e della Traduzione</a:t>
            </a:r>
          </a:p>
        </p:txBody>
      </p:sp>
      <p:sp>
        <p:nvSpPr>
          <p:cNvPr id="3" name="CasellaDiTesto 2"/>
          <p:cNvSpPr txBox="1"/>
          <p:nvPr/>
        </p:nvSpPr>
        <p:spPr>
          <a:xfrm>
            <a:off x="3020291" y="486669"/>
            <a:ext cx="6421582" cy="923330"/>
          </a:xfrm>
          <a:prstGeom prst="rect">
            <a:avLst/>
          </a:prstGeom>
          <a:noFill/>
        </p:spPr>
        <p:txBody>
          <a:bodyPr wrap="square" rtlCol="0">
            <a:spAutoFit/>
          </a:bodyPr>
          <a:lstStyle/>
          <a:p>
            <a:pPr algn="ctr"/>
            <a:r>
              <a:rPr lang="it-IT" dirty="0">
                <a:solidFill>
                  <a:schemeClr val="tx2">
                    <a:lumMod val="75000"/>
                  </a:schemeClr>
                </a:solidFill>
              </a:rPr>
              <a:t>Laurea Magistrale in Traduzione Specialistica e Interpretazione di Conferenza</a:t>
            </a:r>
          </a:p>
          <a:p>
            <a:pPr algn="ctr"/>
            <a:r>
              <a:rPr lang="it-IT" dirty="0">
                <a:solidFill>
                  <a:schemeClr val="tx2">
                    <a:lumMod val="75000"/>
                  </a:schemeClr>
                </a:solidFill>
              </a:rPr>
              <a:t>Fondamenti teorici della traduzione e dell’interpretazione</a:t>
            </a:r>
          </a:p>
        </p:txBody>
      </p:sp>
    </p:spTree>
    <p:extLst>
      <p:ext uri="{BB962C8B-B14F-4D97-AF65-F5344CB8AC3E}">
        <p14:creationId xmlns:p14="http://schemas.microsoft.com/office/powerpoint/2010/main" val="20842702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EFC3413-B539-BED6-DB29-CA38CD43D86D}"/>
              </a:ext>
            </a:extLst>
          </p:cNvPr>
          <p:cNvSpPr>
            <a:spLocks noGrp="1"/>
          </p:cNvSpPr>
          <p:nvPr>
            <p:ph type="title"/>
          </p:nvPr>
        </p:nvSpPr>
        <p:spPr/>
        <p:txBody>
          <a:bodyPr/>
          <a:lstStyle/>
          <a:p>
            <a:r>
              <a:rPr lang="it-IT" altLang="it-IT" dirty="0"/>
              <a:t>Pubblico e oratore</a:t>
            </a:r>
            <a:endParaRPr lang="it-IT" dirty="0"/>
          </a:p>
        </p:txBody>
      </p:sp>
      <p:sp>
        <p:nvSpPr>
          <p:cNvPr id="3" name="Segnaposto contenuto 2">
            <a:extLst>
              <a:ext uri="{FF2B5EF4-FFF2-40B4-BE49-F238E27FC236}">
                <a16:creationId xmlns:a16="http://schemas.microsoft.com/office/drawing/2014/main" id="{B790EC79-7D49-56DD-FFC4-5829E301C12E}"/>
              </a:ext>
            </a:extLst>
          </p:cNvPr>
          <p:cNvSpPr>
            <a:spLocks noGrp="1"/>
          </p:cNvSpPr>
          <p:nvPr>
            <p:ph idx="1"/>
          </p:nvPr>
        </p:nvSpPr>
        <p:spPr>
          <a:xfrm>
            <a:off x="1416676" y="2472743"/>
            <a:ext cx="9156879" cy="3704219"/>
          </a:xfrm>
        </p:spPr>
        <p:txBody>
          <a:bodyPr/>
          <a:lstStyle/>
          <a:p>
            <a:pPr>
              <a:lnSpc>
                <a:spcPct val="80000"/>
              </a:lnSpc>
            </a:pPr>
            <a:r>
              <a:rPr lang="it-IT" altLang="it-IT" sz="2800" dirty="0"/>
              <a:t>una resa scorrevole, non concitata, calibrata e con la giusta intonazione, senza pause troppo lunghe, in cui terminologia e registro sono adeguati alla situazione concorrono a creare l’immagine di ‘interprete affidabile’</a:t>
            </a:r>
          </a:p>
          <a:p>
            <a:pPr>
              <a:lnSpc>
                <a:spcPct val="80000"/>
              </a:lnSpc>
            </a:pPr>
            <a:r>
              <a:rPr lang="it-IT" altLang="it-IT" sz="2800" dirty="0"/>
              <a:t>non sempre una forma linguistica corretta e un’impostazione comunicativa rassicurante garantiscono un contenuto informativo equivalente all’originale</a:t>
            </a:r>
            <a:r>
              <a:rPr lang="it-IT" altLang="it-IT" sz="2400" dirty="0"/>
              <a:t> </a:t>
            </a:r>
          </a:p>
          <a:p>
            <a:endParaRPr lang="it-IT" dirty="0"/>
          </a:p>
        </p:txBody>
      </p:sp>
    </p:spTree>
    <p:extLst>
      <p:ext uri="{BB962C8B-B14F-4D97-AF65-F5344CB8AC3E}">
        <p14:creationId xmlns:p14="http://schemas.microsoft.com/office/powerpoint/2010/main" val="31986970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ltLang="it-IT" dirty="0"/>
              <a:t>Maurizio </a:t>
            </a:r>
            <a:r>
              <a:rPr lang="it-IT" altLang="it-IT" dirty="0" err="1"/>
              <a:t>Viezzi</a:t>
            </a:r>
            <a:r>
              <a:rPr lang="it-IT" altLang="it-IT" dirty="0"/>
              <a:t> </a:t>
            </a:r>
            <a:br>
              <a:rPr lang="it-IT" altLang="it-IT" dirty="0"/>
            </a:br>
            <a:r>
              <a:rPr lang="it-IT" altLang="it-IT" i="1" dirty="0"/>
              <a:t>Aspetti della qualità in interpretazione</a:t>
            </a:r>
            <a:r>
              <a:rPr lang="it-IT" altLang="it-IT" dirty="0"/>
              <a:t> (1996)</a:t>
            </a:r>
            <a:endParaRPr lang="it-IT" dirty="0"/>
          </a:p>
        </p:txBody>
      </p:sp>
      <p:sp>
        <p:nvSpPr>
          <p:cNvPr id="3" name="Segnaposto contenuto 2"/>
          <p:cNvSpPr>
            <a:spLocks noGrp="1"/>
          </p:cNvSpPr>
          <p:nvPr>
            <p:ph idx="1"/>
          </p:nvPr>
        </p:nvSpPr>
        <p:spPr/>
        <p:txBody>
          <a:bodyPr>
            <a:normAutofit lnSpcReduction="10000"/>
          </a:bodyPr>
          <a:lstStyle/>
          <a:p>
            <a:pPr>
              <a:lnSpc>
                <a:spcPct val="80000"/>
              </a:lnSpc>
            </a:pPr>
            <a:r>
              <a:rPr lang="it-IT" altLang="it-IT" dirty="0">
                <a:latin typeface="Times New Roman" panose="02020603050405020304" pitchFamily="18" charset="0"/>
              </a:rPr>
              <a:t>servizio e atto comunicativo, attività translinguistica e transculturale, attività di produzione testuale </a:t>
            </a:r>
          </a:p>
          <a:p>
            <a:pPr>
              <a:lnSpc>
                <a:spcPct val="80000"/>
              </a:lnSpc>
            </a:pPr>
            <a:r>
              <a:rPr lang="it-IT" altLang="it-IT" dirty="0">
                <a:latin typeface="Times New Roman" panose="02020603050405020304" pitchFamily="18" charset="0"/>
              </a:rPr>
              <a:t>ruolo fondamentale svolto non tanto da singole categorie linguistiche o pragmatico-comunicative, quanto dalla loro interazione complessiva</a:t>
            </a:r>
          </a:p>
          <a:p>
            <a:pPr>
              <a:lnSpc>
                <a:spcPct val="80000"/>
              </a:lnSpc>
            </a:pPr>
            <a:r>
              <a:rPr lang="it-IT" altLang="it-IT" dirty="0">
                <a:latin typeface="Times New Roman" panose="02020603050405020304" pitchFamily="18" charset="0"/>
              </a:rPr>
              <a:t>quattro parametri su cui basare un giudizio di qualità: </a:t>
            </a:r>
            <a:r>
              <a:rPr lang="it-IT" altLang="it-IT" i="1" dirty="0">
                <a:latin typeface="Times New Roman" panose="02020603050405020304" pitchFamily="18" charset="0"/>
              </a:rPr>
              <a:t>equivalenza</a:t>
            </a:r>
            <a:r>
              <a:rPr lang="it-IT" altLang="it-IT" dirty="0">
                <a:latin typeface="Times New Roman" panose="02020603050405020304" pitchFamily="18" charset="0"/>
              </a:rPr>
              <a:t>, </a:t>
            </a:r>
            <a:r>
              <a:rPr lang="it-IT" altLang="it-IT" i="1" dirty="0">
                <a:latin typeface="Times New Roman" panose="02020603050405020304" pitchFamily="18" charset="0"/>
              </a:rPr>
              <a:t>accuratezza</a:t>
            </a:r>
            <a:r>
              <a:rPr lang="it-IT" altLang="it-IT" dirty="0">
                <a:latin typeface="Times New Roman" panose="02020603050405020304" pitchFamily="18" charset="0"/>
              </a:rPr>
              <a:t>, </a:t>
            </a:r>
            <a:r>
              <a:rPr lang="it-IT" altLang="it-IT" i="1" dirty="0">
                <a:latin typeface="Times New Roman" panose="02020603050405020304" pitchFamily="18" charset="0"/>
              </a:rPr>
              <a:t>adeguatezza</a:t>
            </a:r>
            <a:r>
              <a:rPr lang="it-IT" altLang="it-IT" dirty="0">
                <a:latin typeface="Times New Roman" panose="02020603050405020304" pitchFamily="18" charset="0"/>
              </a:rPr>
              <a:t> e </a:t>
            </a:r>
            <a:r>
              <a:rPr lang="it-IT" altLang="it-IT" i="1" dirty="0">
                <a:latin typeface="Times New Roman" panose="02020603050405020304" pitchFamily="18" charset="0"/>
              </a:rPr>
              <a:t>fruibilità</a:t>
            </a:r>
            <a:endParaRPr lang="it-IT" altLang="it-IT" dirty="0">
              <a:latin typeface="Times New Roman" panose="02020603050405020304" pitchFamily="18" charset="0"/>
            </a:endParaRPr>
          </a:p>
          <a:p>
            <a:pPr>
              <a:lnSpc>
                <a:spcPct val="80000"/>
              </a:lnSpc>
            </a:pPr>
            <a:r>
              <a:rPr lang="it-IT" altLang="it-IT" dirty="0">
                <a:latin typeface="Times New Roman" panose="02020603050405020304" pitchFamily="18" charset="0"/>
              </a:rPr>
              <a:t>un’interpretazione che soddisfi questi criteri è in grado di stabilire una comunicazione efficace fra l’oratore e gli ascoltatori </a:t>
            </a:r>
          </a:p>
          <a:p>
            <a:pPr>
              <a:lnSpc>
                <a:spcPct val="80000"/>
              </a:lnSpc>
            </a:pPr>
            <a:r>
              <a:rPr lang="it-IT" altLang="it-IT" dirty="0">
                <a:latin typeface="Times New Roman" panose="02020603050405020304" pitchFamily="18" charset="0"/>
              </a:rPr>
              <a:t>l’interprete e la sua interpretazione rispettano l’intenzione comunicativa dell’oratore e tengono conto delle esigenze informative e delle caratteristiche culturali degli ascoltatori nei limiti imposti dalla situazione e dalla tipologia testuale.  </a:t>
            </a:r>
          </a:p>
          <a:p>
            <a:endParaRPr lang="it-IT" dirty="0"/>
          </a:p>
        </p:txBody>
      </p:sp>
    </p:spTree>
    <p:extLst>
      <p:ext uri="{BB962C8B-B14F-4D97-AF65-F5344CB8AC3E}">
        <p14:creationId xmlns:p14="http://schemas.microsoft.com/office/powerpoint/2010/main" val="15854303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7" name="Rectangle 5">
            <a:extLst>
              <a:ext uri="{FF2B5EF4-FFF2-40B4-BE49-F238E27FC236}">
                <a16:creationId xmlns:a16="http://schemas.microsoft.com/office/drawing/2014/main" id="{862C7536-7438-9A2D-5A8E-E620586F9238}"/>
              </a:ext>
            </a:extLst>
          </p:cNvPr>
          <p:cNvSpPr>
            <a:spLocks noGrp="1" noChangeArrowheads="1"/>
          </p:cNvSpPr>
          <p:nvPr>
            <p:ph type="title"/>
          </p:nvPr>
        </p:nvSpPr>
        <p:spPr/>
        <p:txBody>
          <a:bodyPr>
            <a:normAutofit/>
          </a:bodyPr>
          <a:lstStyle/>
          <a:p>
            <a:pPr algn="l"/>
            <a:r>
              <a:rPr lang="it-IT" altLang="it-IT" sz="2400" dirty="0"/>
              <a:t>Kurz Ingrid (1996): </a:t>
            </a:r>
            <a:r>
              <a:rPr lang="it-IT" altLang="it-IT" sz="2400" i="1" dirty="0" err="1"/>
              <a:t>Simultandolmetschen</a:t>
            </a:r>
            <a:r>
              <a:rPr lang="it-IT" altLang="it-IT" sz="2400" i="1" dirty="0"/>
              <a:t> </a:t>
            </a:r>
            <a:r>
              <a:rPr lang="it-IT" altLang="it-IT" sz="2400" i="1" dirty="0" err="1"/>
              <a:t>als</a:t>
            </a:r>
            <a:r>
              <a:rPr lang="it-IT" altLang="it-IT" sz="2400" i="1" dirty="0"/>
              <a:t> </a:t>
            </a:r>
            <a:r>
              <a:rPr lang="it-IT" altLang="it-IT" sz="2400" i="1" dirty="0" err="1"/>
              <a:t>Gegenstand</a:t>
            </a:r>
            <a:r>
              <a:rPr lang="it-IT" altLang="it-IT" sz="2400" i="1" dirty="0"/>
              <a:t> </a:t>
            </a:r>
            <a:r>
              <a:rPr lang="it-IT" altLang="it-IT" sz="2400" i="1" dirty="0" err="1"/>
              <a:t>der</a:t>
            </a:r>
            <a:r>
              <a:rPr lang="it-IT" altLang="it-IT" sz="2400" i="1" dirty="0"/>
              <a:t> </a:t>
            </a:r>
            <a:r>
              <a:rPr lang="it-IT" altLang="it-IT" sz="2400" i="1" dirty="0" err="1"/>
              <a:t>interdisziplinären</a:t>
            </a:r>
            <a:r>
              <a:rPr lang="it-IT" altLang="it-IT" sz="2400" i="1" dirty="0"/>
              <a:t> </a:t>
            </a:r>
            <a:r>
              <a:rPr lang="it-IT" altLang="it-IT" sz="2400" i="1" dirty="0" err="1"/>
              <a:t>Forschung</a:t>
            </a:r>
            <a:r>
              <a:rPr lang="it-IT" altLang="it-IT" sz="2400" dirty="0"/>
              <a:t>, Wien, </a:t>
            </a:r>
            <a:r>
              <a:rPr lang="it-IT" altLang="it-IT" sz="2400" dirty="0" err="1"/>
              <a:t>WuV</a:t>
            </a:r>
            <a:r>
              <a:rPr lang="it-IT" altLang="it-IT" sz="2400" dirty="0"/>
              <a:t>, </a:t>
            </a:r>
            <a:r>
              <a:rPr lang="it-IT" altLang="it-IT" sz="2400" dirty="0" err="1"/>
              <a:t>Universitätsverlag</a:t>
            </a:r>
            <a:endParaRPr lang="it-IT" altLang="it-IT" sz="2400" dirty="0"/>
          </a:p>
        </p:txBody>
      </p:sp>
      <p:sp>
        <p:nvSpPr>
          <p:cNvPr id="18438" name="Rectangle 6">
            <a:extLst>
              <a:ext uri="{FF2B5EF4-FFF2-40B4-BE49-F238E27FC236}">
                <a16:creationId xmlns:a16="http://schemas.microsoft.com/office/drawing/2014/main" id="{81AD8A33-DD2A-2FFF-9D08-C110E7C67433}"/>
              </a:ext>
            </a:extLst>
          </p:cNvPr>
          <p:cNvSpPr>
            <a:spLocks noGrp="1" noChangeArrowheads="1"/>
          </p:cNvSpPr>
          <p:nvPr>
            <p:ph type="body" idx="1"/>
          </p:nvPr>
        </p:nvSpPr>
        <p:spPr>
          <a:xfrm>
            <a:off x="2099257" y="2199113"/>
            <a:ext cx="8937938" cy="3197136"/>
          </a:xfrm>
        </p:spPr>
        <p:txBody>
          <a:bodyPr/>
          <a:lstStyle/>
          <a:p>
            <a:pPr marL="0" indent="0">
              <a:buNone/>
            </a:pPr>
            <a:r>
              <a:rPr lang="it-IT" altLang="it-IT" dirty="0" err="1"/>
              <a:t>akzentfreie</a:t>
            </a:r>
            <a:r>
              <a:rPr lang="it-IT" altLang="it-IT" dirty="0"/>
              <a:t> </a:t>
            </a:r>
            <a:r>
              <a:rPr lang="it-IT" altLang="it-IT" dirty="0" err="1"/>
              <a:t>Sprache</a:t>
            </a:r>
            <a:r>
              <a:rPr lang="it-IT" altLang="it-IT" dirty="0"/>
              <a:t/>
            </a:r>
            <a:br>
              <a:rPr lang="it-IT" altLang="it-IT" dirty="0"/>
            </a:br>
            <a:r>
              <a:rPr lang="it-IT" altLang="it-IT" dirty="0" err="1"/>
              <a:t>angenehme</a:t>
            </a:r>
            <a:r>
              <a:rPr lang="it-IT" altLang="it-IT" dirty="0"/>
              <a:t> </a:t>
            </a:r>
            <a:r>
              <a:rPr lang="it-IT" altLang="it-IT" dirty="0" err="1"/>
              <a:t>Stimme</a:t>
            </a:r>
            <a:r>
              <a:rPr lang="it-IT" altLang="it-IT" dirty="0"/>
              <a:t> </a:t>
            </a:r>
            <a:br>
              <a:rPr lang="it-IT" altLang="it-IT" dirty="0"/>
            </a:br>
            <a:r>
              <a:rPr lang="it-IT" altLang="it-IT" dirty="0" err="1"/>
              <a:t>flüssige</a:t>
            </a:r>
            <a:r>
              <a:rPr lang="it-IT" altLang="it-IT" dirty="0"/>
              <a:t> Rede            </a:t>
            </a:r>
            <a:br>
              <a:rPr lang="it-IT" altLang="it-IT" dirty="0"/>
            </a:br>
            <a:r>
              <a:rPr lang="it-IT" altLang="it-IT" dirty="0" err="1"/>
              <a:t>logischer</a:t>
            </a:r>
            <a:r>
              <a:rPr lang="it-IT" altLang="it-IT" dirty="0"/>
              <a:t> </a:t>
            </a:r>
            <a:r>
              <a:rPr lang="it-IT" altLang="it-IT" dirty="0" err="1"/>
              <a:t>Zusammenhang</a:t>
            </a:r>
            <a:r>
              <a:rPr lang="it-IT" altLang="it-IT" dirty="0"/>
              <a:t>	 </a:t>
            </a:r>
          </a:p>
          <a:p>
            <a:pPr marL="0" indent="0">
              <a:buNone/>
            </a:pPr>
            <a:r>
              <a:rPr lang="it-IT" altLang="it-IT" dirty="0" err="1"/>
              <a:t>sinngemäße</a:t>
            </a:r>
            <a:r>
              <a:rPr lang="it-IT" altLang="it-IT" dirty="0"/>
              <a:t> </a:t>
            </a:r>
            <a:r>
              <a:rPr lang="it-IT" altLang="it-IT" dirty="0" err="1"/>
              <a:t>Wiedergabe</a:t>
            </a:r>
            <a:r>
              <a:rPr lang="it-IT" altLang="it-IT" dirty="0"/>
              <a:t> </a:t>
            </a:r>
            <a:r>
              <a:rPr lang="it-IT" altLang="it-IT" dirty="0" err="1"/>
              <a:t>des</a:t>
            </a:r>
            <a:r>
              <a:rPr lang="it-IT" altLang="it-IT" dirty="0"/>
              <a:t> </a:t>
            </a:r>
            <a:r>
              <a:rPr lang="it-IT" altLang="it-IT" dirty="0" err="1"/>
              <a:t>Originals</a:t>
            </a:r>
            <a:r>
              <a:rPr lang="it-IT" altLang="it-IT" dirty="0"/>
              <a:t> </a:t>
            </a:r>
          </a:p>
          <a:p>
            <a:pPr marL="0" indent="0">
              <a:buNone/>
            </a:pPr>
            <a:r>
              <a:rPr lang="it-IT" altLang="it-IT" dirty="0" err="1"/>
              <a:t>grammatikalische</a:t>
            </a:r>
            <a:r>
              <a:rPr lang="it-IT" altLang="it-IT" dirty="0"/>
              <a:t> </a:t>
            </a:r>
            <a:r>
              <a:rPr lang="it-IT" altLang="it-IT" dirty="0" err="1"/>
              <a:t>Richtigkeit</a:t>
            </a:r>
            <a:r>
              <a:rPr lang="it-IT" altLang="it-IT" dirty="0"/>
              <a:t>          </a:t>
            </a:r>
          </a:p>
          <a:p>
            <a:pPr marL="0" indent="0">
              <a:buNone/>
            </a:pPr>
            <a:r>
              <a:rPr lang="it-IT" altLang="it-IT" dirty="0" err="1"/>
              <a:t>präzise</a:t>
            </a:r>
            <a:r>
              <a:rPr lang="it-IT" altLang="it-IT" dirty="0"/>
              <a:t> </a:t>
            </a:r>
            <a:r>
              <a:rPr lang="it-IT" altLang="it-IT" dirty="0" err="1"/>
              <a:t>Fachterminologie</a:t>
            </a:r>
            <a:endParaRPr lang="it-IT" altLang="it-IT" dirty="0"/>
          </a:p>
          <a:p>
            <a:endParaRPr lang="it-IT" altLang="it-IT" dirty="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18438">
                                            <p:txEl>
                                              <p:pRg st="0" end="0"/>
                                            </p:txEl>
                                          </p:spTgt>
                                        </p:tgtEl>
                                        <p:attrNameLst>
                                          <p:attrName>style.visibility</p:attrName>
                                        </p:attrNameLst>
                                      </p:cBhvr>
                                      <p:to>
                                        <p:strVal val="visible"/>
                                      </p:to>
                                    </p:set>
                                    <p:animEffect transition="in" filter="fade">
                                      <p:cBhvr>
                                        <p:cTn id="7" dur="1000"/>
                                        <p:tgtEl>
                                          <p:spTgt spid="18438">
                                            <p:txEl>
                                              <p:pRg st="0" end="0"/>
                                            </p:txEl>
                                          </p:spTgt>
                                        </p:tgtEl>
                                      </p:cBhvr>
                                    </p:animEffect>
                                    <p:anim calcmode="lin" valueType="num">
                                      <p:cBhvr>
                                        <p:cTn id="8" dur="1000" fill="hold"/>
                                        <p:tgtEl>
                                          <p:spTgt spid="18438">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843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8438">
                                            <p:txEl>
                                              <p:pRg st="1" end="1"/>
                                            </p:txEl>
                                          </p:spTgt>
                                        </p:tgtEl>
                                        <p:attrNameLst>
                                          <p:attrName>style.visibility</p:attrName>
                                        </p:attrNameLst>
                                      </p:cBhvr>
                                      <p:to>
                                        <p:strVal val="visible"/>
                                      </p:to>
                                    </p:set>
                                    <p:animEffect transition="in" filter="fade">
                                      <p:cBhvr>
                                        <p:cTn id="14" dur="1000"/>
                                        <p:tgtEl>
                                          <p:spTgt spid="18438">
                                            <p:txEl>
                                              <p:pRg st="1" end="1"/>
                                            </p:txEl>
                                          </p:spTgt>
                                        </p:tgtEl>
                                      </p:cBhvr>
                                    </p:animEffect>
                                    <p:anim calcmode="lin" valueType="num">
                                      <p:cBhvr>
                                        <p:cTn id="15" dur="1000" fill="hold"/>
                                        <p:tgtEl>
                                          <p:spTgt spid="18438">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8438">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8438">
                                            <p:txEl>
                                              <p:pRg st="2" end="2"/>
                                            </p:txEl>
                                          </p:spTgt>
                                        </p:tgtEl>
                                        <p:attrNameLst>
                                          <p:attrName>style.visibility</p:attrName>
                                        </p:attrNameLst>
                                      </p:cBhvr>
                                      <p:to>
                                        <p:strVal val="visible"/>
                                      </p:to>
                                    </p:set>
                                    <p:animEffect transition="in" filter="fade">
                                      <p:cBhvr>
                                        <p:cTn id="21" dur="1000"/>
                                        <p:tgtEl>
                                          <p:spTgt spid="18438">
                                            <p:txEl>
                                              <p:pRg st="2" end="2"/>
                                            </p:txEl>
                                          </p:spTgt>
                                        </p:tgtEl>
                                      </p:cBhvr>
                                    </p:animEffect>
                                    <p:anim calcmode="lin" valueType="num">
                                      <p:cBhvr>
                                        <p:cTn id="22" dur="1000" fill="hold"/>
                                        <p:tgtEl>
                                          <p:spTgt spid="18438">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8438">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18438">
                                            <p:txEl>
                                              <p:pRg st="3" end="3"/>
                                            </p:txEl>
                                          </p:spTgt>
                                        </p:tgtEl>
                                        <p:attrNameLst>
                                          <p:attrName>style.visibility</p:attrName>
                                        </p:attrNameLst>
                                      </p:cBhvr>
                                      <p:to>
                                        <p:strVal val="visible"/>
                                      </p:to>
                                    </p:set>
                                    <p:animEffect transition="in" filter="fade">
                                      <p:cBhvr>
                                        <p:cTn id="28" dur="1000"/>
                                        <p:tgtEl>
                                          <p:spTgt spid="18438">
                                            <p:txEl>
                                              <p:pRg st="3" end="3"/>
                                            </p:txEl>
                                          </p:spTgt>
                                        </p:tgtEl>
                                      </p:cBhvr>
                                    </p:animEffect>
                                    <p:anim calcmode="lin" valueType="num">
                                      <p:cBhvr>
                                        <p:cTn id="29" dur="1000" fill="hold"/>
                                        <p:tgtEl>
                                          <p:spTgt spid="18438">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18438">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8"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9F5FC4E4-19FB-BFF7-3B08-691FBF3E6DC9}"/>
              </a:ext>
            </a:extLst>
          </p:cNvPr>
          <p:cNvSpPr>
            <a:spLocks noGrp="1" noChangeArrowheads="1"/>
          </p:cNvSpPr>
          <p:nvPr>
            <p:ph type="title"/>
          </p:nvPr>
        </p:nvSpPr>
        <p:spPr/>
        <p:txBody>
          <a:bodyPr/>
          <a:lstStyle/>
          <a:p>
            <a:r>
              <a:rPr lang="it-IT" altLang="it-IT" dirty="0"/>
              <a:t>Kurz (1989, 1993, 1997)</a:t>
            </a:r>
          </a:p>
        </p:txBody>
      </p:sp>
      <p:sp>
        <p:nvSpPr>
          <p:cNvPr id="33795" name="Rectangle 3">
            <a:extLst>
              <a:ext uri="{FF2B5EF4-FFF2-40B4-BE49-F238E27FC236}">
                <a16:creationId xmlns:a16="http://schemas.microsoft.com/office/drawing/2014/main" id="{DA3627AA-74B4-DA29-C7EF-6143819865A4}"/>
              </a:ext>
            </a:extLst>
          </p:cNvPr>
          <p:cNvSpPr>
            <a:spLocks noGrp="1" noChangeArrowheads="1"/>
          </p:cNvSpPr>
          <p:nvPr>
            <p:ph type="body" idx="1"/>
          </p:nvPr>
        </p:nvSpPr>
        <p:spPr>
          <a:xfrm>
            <a:off x="1609859" y="2627290"/>
            <a:ext cx="8023538" cy="2305318"/>
          </a:xfrm>
        </p:spPr>
        <p:txBody>
          <a:bodyPr>
            <a:noAutofit/>
          </a:bodyPr>
          <a:lstStyle/>
          <a:p>
            <a:pPr>
              <a:lnSpc>
                <a:spcPct val="80000"/>
              </a:lnSpc>
            </a:pPr>
            <a:r>
              <a:rPr lang="it-IT" altLang="it-IT" dirty="0"/>
              <a:t>ha adottato i primi otto criteri di Bühler (1986) per accertare se esista una corrispondenza di giudizio fra quanto espresso in quello studio dagli interpreti e quanto indicato realmente dal pubblico delle conferenze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DF76624-0EBF-0A75-E83E-68CDCDDFD478}"/>
              </a:ext>
            </a:extLst>
          </p:cNvPr>
          <p:cNvSpPr>
            <a:spLocks noGrp="1"/>
          </p:cNvSpPr>
          <p:nvPr>
            <p:ph type="title"/>
          </p:nvPr>
        </p:nvSpPr>
        <p:spPr/>
        <p:txBody>
          <a:bodyPr/>
          <a:lstStyle/>
          <a:p>
            <a:r>
              <a:rPr lang="it-IT" altLang="it-IT" dirty="0"/>
              <a:t>Kurz</a:t>
            </a:r>
            <a:endParaRPr lang="it-IT" dirty="0"/>
          </a:p>
        </p:txBody>
      </p:sp>
      <p:sp>
        <p:nvSpPr>
          <p:cNvPr id="3" name="Segnaposto contenuto 2">
            <a:extLst>
              <a:ext uri="{FF2B5EF4-FFF2-40B4-BE49-F238E27FC236}">
                <a16:creationId xmlns:a16="http://schemas.microsoft.com/office/drawing/2014/main" id="{196880BF-4E25-782C-A9AC-7286308B38DA}"/>
              </a:ext>
            </a:extLst>
          </p:cNvPr>
          <p:cNvSpPr>
            <a:spLocks noGrp="1"/>
          </p:cNvSpPr>
          <p:nvPr>
            <p:ph idx="1"/>
          </p:nvPr>
        </p:nvSpPr>
        <p:spPr>
          <a:xfrm>
            <a:off x="838200" y="2640169"/>
            <a:ext cx="10515600" cy="3528811"/>
          </a:xfrm>
        </p:spPr>
        <p:txBody>
          <a:bodyPr>
            <a:normAutofit lnSpcReduction="10000"/>
          </a:bodyPr>
          <a:lstStyle/>
          <a:p>
            <a:pPr>
              <a:lnSpc>
                <a:spcPct val="80000"/>
              </a:lnSpc>
            </a:pPr>
            <a:r>
              <a:rPr lang="it-IT" altLang="it-IT" dirty="0"/>
              <a:t>i partecipanti a un congresso medico (1989), </a:t>
            </a:r>
          </a:p>
          <a:p>
            <a:pPr>
              <a:lnSpc>
                <a:spcPct val="80000"/>
              </a:lnSpc>
            </a:pPr>
            <a:r>
              <a:rPr lang="it-IT" altLang="it-IT" dirty="0"/>
              <a:t>convegno di ingegneria, </a:t>
            </a:r>
          </a:p>
          <a:p>
            <a:pPr>
              <a:lnSpc>
                <a:spcPct val="80000"/>
              </a:lnSpc>
            </a:pPr>
            <a:r>
              <a:rPr lang="it-IT" altLang="it-IT" dirty="0"/>
              <a:t>convegno del Consiglio d’Europa e ne ha confrontato i risultati con quelli ottenuti da Bühler (Kurz 1993)</a:t>
            </a:r>
          </a:p>
          <a:p>
            <a:pPr>
              <a:lnSpc>
                <a:spcPct val="80000"/>
              </a:lnSpc>
            </a:pPr>
            <a:r>
              <a:rPr lang="it-IT" altLang="it-IT" dirty="0"/>
              <a:t>Successivamente, per disporre di un quadro più completo, i risultati complessivi dei tre gruppi di partecipanti – considerati pertanto come i rappresentanti di una classe singola di ‘partecipanti a congressi’ – sono stati raffrontati oltre che con i dati degli interpreti, anche con le risposte fornite da una terza categoria, gli ‘esperti della televisione’ (Kurz 1997)</a:t>
            </a:r>
          </a:p>
          <a:p>
            <a:endParaRPr lang="it-IT" dirty="0"/>
          </a:p>
        </p:txBody>
      </p:sp>
    </p:spTree>
    <p:extLst>
      <p:ext uri="{BB962C8B-B14F-4D97-AF65-F5344CB8AC3E}">
        <p14:creationId xmlns:p14="http://schemas.microsoft.com/office/powerpoint/2010/main" val="29937400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DB7C9A29-BD7C-3981-2E24-EAA34C23696B}"/>
              </a:ext>
            </a:extLst>
          </p:cNvPr>
          <p:cNvSpPr>
            <a:spLocks noGrp="1" noChangeArrowheads="1"/>
          </p:cNvSpPr>
          <p:nvPr>
            <p:ph type="title"/>
          </p:nvPr>
        </p:nvSpPr>
        <p:spPr>
          <a:xfrm>
            <a:off x="1160172" y="352246"/>
            <a:ext cx="10515600" cy="1325563"/>
          </a:xfrm>
        </p:spPr>
        <p:txBody>
          <a:bodyPr>
            <a:normAutofit/>
          </a:bodyPr>
          <a:lstStyle/>
          <a:p>
            <a:r>
              <a:rPr lang="it-IT" altLang="it-IT" sz="2600" dirty="0"/>
              <a:t>Kurz 1993</a:t>
            </a:r>
            <a:br>
              <a:rPr lang="it-IT" altLang="it-IT" sz="2600" dirty="0"/>
            </a:br>
            <a:r>
              <a:rPr lang="it-IT" altLang="it-IT" sz="2600" dirty="0"/>
              <a:t> i parametri più importanti sono risultati</a:t>
            </a:r>
          </a:p>
        </p:txBody>
      </p:sp>
      <p:sp>
        <p:nvSpPr>
          <p:cNvPr id="34819" name="Rectangle 3">
            <a:extLst>
              <a:ext uri="{FF2B5EF4-FFF2-40B4-BE49-F238E27FC236}">
                <a16:creationId xmlns:a16="http://schemas.microsoft.com/office/drawing/2014/main" id="{1F1D6DE5-B8DC-735D-72CF-44C5A1C63374}"/>
              </a:ext>
            </a:extLst>
          </p:cNvPr>
          <p:cNvSpPr>
            <a:spLocks noGrp="1" noChangeArrowheads="1"/>
          </p:cNvSpPr>
          <p:nvPr>
            <p:ph type="body" idx="1"/>
          </p:nvPr>
        </p:nvSpPr>
        <p:spPr>
          <a:xfrm>
            <a:off x="838200" y="2009104"/>
            <a:ext cx="10276268" cy="4167858"/>
          </a:xfrm>
        </p:spPr>
        <p:txBody>
          <a:bodyPr>
            <a:noAutofit/>
          </a:bodyPr>
          <a:lstStyle/>
          <a:p>
            <a:pPr>
              <a:lnSpc>
                <a:spcPct val="80000"/>
              </a:lnSpc>
            </a:pPr>
            <a:r>
              <a:rPr lang="it-IT" altLang="it-IT" dirty="0"/>
              <a:t> la corrispondenza di contenuto, la coesione logica e la terminologia corretta, sebbene i gruppi vi attribuiscano un ordine d’importanza diverso. </a:t>
            </a:r>
          </a:p>
          <a:p>
            <a:pPr>
              <a:lnSpc>
                <a:spcPct val="80000"/>
              </a:lnSpc>
            </a:pPr>
            <a:r>
              <a:rPr lang="it-IT" altLang="it-IT" dirty="0"/>
              <a:t> i deputati del Consiglio d’Europa hanno posto la terminologia al primo posto (seguita da corrispondenza di contenuto, completezza dell’interpretazione e coesione logica), </a:t>
            </a:r>
          </a:p>
          <a:p>
            <a:pPr>
              <a:lnSpc>
                <a:spcPct val="80000"/>
              </a:lnSpc>
            </a:pPr>
            <a:r>
              <a:rPr lang="it-IT" altLang="it-IT" dirty="0"/>
              <a:t>i medici hanno indicato come criteri prioritari sia la corrispondenza di contenuto sia la coesione logica (seguiti dalla terminologia e dalla completezza dell’interpretazione);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C27CC06-8D7F-F01A-5E10-DF8E3A47B939}"/>
              </a:ext>
            </a:extLst>
          </p:cNvPr>
          <p:cNvSpPr>
            <a:spLocks noGrp="1"/>
          </p:cNvSpPr>
          <p:nvPr>
            <p:ph type="title"/>
          </p:nvPr>
        </p:nvSpPr>
        <p:spPr/>
        <p:txBody>
          <a:bodyPr>
            <a:normAutofit/>
          </a:bodyPr>
          <a:lstStyle/>
          <a:p>
            <a:r>
              <a:rPr lang="it-IT" altLang="it-IT" sz="2800" dirty="0"/>
              <a:t> i parametri più importanti</a:t>
            </a:r>
            <a:endParaRPr lang="it-IT" sz="2800" dirty="0"/>
          </a:p>
        </p:txBody>
      </p:sp>
      <p:sp>
        <p:nvSpPr>
          <p:cNvPr id="3" name="Segnaposto contenuto 2">
            <a:extLst>
              <a:ext uri="{FF2B5EF4-FFF2-40B4-BE49-F238E27FC236}">
                <a16:creationId xmlns:a16="http://schemas.microsoft.com/office/drawing/2014/main" id="{3D361630-97C2-57DE-47CC-219C997CB1C5}"/>
              </a:ext>
            </a:extLst>
          </p:cNvPr>
          <p:cNvSpPr>
            <a:spLocks noGrp="1"/>
          </p:cNvSpPr>
          <p:nvPr>
            <p:ph idx="1"/>
          </p:nvPr>
        </p:nvSpPr>
        <p:spPr>
          <a:xfrm>
            <a:off x="838200" y="2859109"/>
            <a:ext cx="10515600" cy="3317853"/>
          </a:xfrm>
        </p:spPr>
        <p:txBody>
          <a:bodyPr/>
          <a:lstStyle/>
          <a:p>
            <a:pPr>
              <a:lnSpc>
                <a:spcPct val="80000"/>
              </a:lnSpc>
            </a:pPr>
            <a:r>
              <a:rPr lang="it-IT" altLang="it-IT" dirty="0"/>
              <a:t>gli ingegneri, invece, hanno situato al primo posto la corrispondenza di contenuto e al secondo la terminologia, seguiti da coesione logica e scorrevolezza dell’esposizione. In generale</a:t>
            </a:r>
          </a:p>
          <a:p>
            <a:pPr>
              <a:lnSpc>
                <a:spcPct val="80000"/>
              </a:lnSpc>
            </a:pPr>
            <a:r>
              <a:rPr lang="it-IT" altLang="it-IT" dirty="0"/>
              <a:t>gli interpreti hanno assegnato valori complessivamente più alti a tutti i parametri considerati, ad eccezione della terminologia e della completezza che hanno ottenuto un punteggio ancor più alto da parte dei deputati. </a:t>
            </a:r>
          </a:p>
          <a:p>
            <a:endParaRPr lang="it-IT" dirty="0"/>
          </a:p>
        </p:txBody>
      </p:sp>
    </p:spTree>
    <p:extLst>
      <p:ext uri="{BB962C8B-B14F-4D97-AF65-F5344CB8AC3E}">
        <p14:creationId xmlns:p14="http://schemas.microsoft.com/office/powerpoint/2010/main" val="20621294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74F81458-AF38-762C-CB90-3419604C3A18}"/>
              </a:ext>
            </a:extLst>
          </p:cNvPr>
          <p:cNvSpPr>
            <a:spLocks noGrp="1" noChangeArrowheads="1"/>
          </p:cNvSpPr>
          <p:nvPr>
            <p:ph type="title"/>
          </p:nvPr>
        </p:nvSpPr>
        <p:spPr/>
        <p:txBody>
          <a:bodyPr/>
          <a:lstStyle/>
          <a:p>
            <a:r>
              <a:rPr lang="it-IT" altLang="it-IT"/>
              <a:t>Kurz 1997</a:t>
            </a:r>
          </a:p>
        </p:txBody>
      </p:sp>
      <p:sp>
        <p:nvSpPr>
          <p:cNvPr id="35843" name="Rectangle 3">
            <a:extLst>
              <a:ext uri="{FF2B5EF4-FFF2-40B4-BE49-F238E27FC236}">
                <a16:creationId xmlns:a16="http://schemas.microsoft.com/office/drawing/2014/main" id="{84D9AD2B-53DA-B8F7-A77E-2707F3311602}"/>
              </a:ext>
            </a:extLst>
          </p:cNvPr>
          <p:cNvSpPr>
            <a:spLocks noGrp="1" noChangeArrowheads="1"/>
          </p:cNvSpPr>
          <p:nvPr>
            <p:ph type="body" idx="1"/>
          </p:nvPr>
        </p:nvSpPr>
        <p:spPr>
          <a:xfrm>
            <a:off x="1068946" y="2150771"/>
            <a:ext cx="10284854" cy="3580327"/>
          </a:xfrm>
        </p:spPr>
        <p:txBody>
          <a:bodyPr>
            <a:normAutofit/>
          </a:bodyPr>
          <a:lstStyle/>
          <a:p>
            <a:pPr>
              <a:lnSpc>
                <a:spcPct val="90000"/>
              </a:lnSpc>
            </a:pPr>
            <a:r>
              <a:rPr lang="it-IT" altLang="it-IT" dirty="0"/>
              <a:t>Per i professionisti della televisione che impiegano l’interpretazione durante i programmi televisivi, oltre al contenuto corrispondente all’originale e alla coesione logica, i criteri più importanti sono </a:t>
            </a:r>
          </a:p>
          <a:p>
            <a:pPr>
              <a:lnSpc>
                <a:spcPct val="90000"/>
              </a:lnSpc>
            </a:pPr>
            <a:r>
              <a:rPr lang="it-IT" altLang="it-IT" dirty="0"/>
              <a:t>una voce piacevole, la scorrevolezza e l’accento standard che devono essere adeguati alle aspettative del pubblico televisivo </a:t>
            </a:r>
          </a:p>
          <a:p>
            <a:pPr>
              <a:lnSpc>
                <a:spcPct val="90000"/>
              </a:lnSpc>
            </a:pPr>
            <a:r>
              <a:rPr lang="it-IT" altLang="it-IT" dirty="0"/>
              <a:t>un criterio essenziale è quello di garantire una resa efficace dal punto di vista linguistico-comunicativo, dato che l’interprete viene valutato secondo gli standard di corrispondenti e giornalisti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834C95E0-98A9-817D-4D29-5D27DE3308D1}"/>
              </a:ext>
            </a:extLst>
          </p:cNvPr>
          <p:cNvSpPr>
            <a:spLocks noGrp="1" noChangeArrowheads="1"/>
          </p:cNvSpPr>
          <p:nvPr>
            <p:ph type="title"/>
          </p:nvPr>
        </p:nvSpPr>
        <p:spPr/>
        <p:txBody>
          <a:bodyPr>
            <a:normAutofit/>
          </a:bodyPr>
          <a:lstStyle/>
          <a:p>
            <a:pPr>
              <a:lnSpc>
                <a:spcPts val="2400"/>
              </a:lnSpc>
            </a:pPr>
            <a:r>
              <a:rPr lang="en-GB" altLang="it-IT" sz="2400" dirty="0" err="1"/>
              <a:t>Kopczynski</a:t>
            </a:r>
            <a:r>
              <a:rPr lang="en-GB" altLang="it-IT" sz="2400" dirty="0"/>
              <a:t>, Andrzej (1994), “Quality in conference interpreting: some pragmatic problems”, in: Lambert, Sylvie &amp; Moser-Mercer, Barbara (</a:t>
            </a:r>
            <a:r>
              <a:rPr lang="en-GB" altLang="it-IT" sz="2400" dirty="0" err="1"/>
              <a:t>Hrsg</a:t>
            </a:r>
            <a:r>
              <a:rPr lang="en-GB" altLang="it-IT" sz="2400" dirty="0"/>
              <a:t>.) </a:t>
            </a:r>
            <a:r>
              <a:rPr lang="en-GB" altLang="it-IT" sz="2400" i="1" dirty="0"/>
              <a:t>Bridging the Gap. Empirical Research in the Teaching of Simultaneous Interpreting</a:t>
            </a:r>
            <a:r>
              <a:rPr lang="en-GB" altLang="it-IT" sz="2400" dirty="0"/>
              <a:t>. Amsterdam: </a:t>
            </a:r>
            <a:r>
              <a:rPr lang="en-GB" altLang="it-IT" sz="2400" dirty="0" err="1"/>
              <a:t>Benjamins</a:t>
            </a:r>
            <a:r>
              <a:rPr lang="en-GB" altLang="it-IT" sz="2400" dirty="0"/>
              <a:t>. 87-99.</a:t>
            </a:r>
            <a:r>
              <a:rPr lang="it-IT" altLang="it-IT" sz="2400" dirty="0"/>
              <a:t> </a:t>
            </a:r>
          </a:p>
        </p:txBody>
      </p:sp>
      <p:sp>
        <p:nvSpPr>
          <p:cNvPr id="27651" name="Rectangle 3">
            <a:extLst>
              <a:ext uri="{FF2B5EF4-FFF2-40B4-BE49-F238E27FC236}">
                <a16:creationId xmlns:a16="http://schemas.microsoft.com/office/drawing/2014/main" id="{A88D5D83-3466-7C5F-C9C2-83B8992F17F1}"/>
              </a:ext>
            </a:extLst>
          </p:cNvPr>
          <p:cNvSpPr>
            <a:spLocks noGrp="1" noChangeArrowheads="1"/>
          </p:cNvSpPr>
          <p:nvPr>
            <p:ph type="body" idx="1"/>
          </p:nvPr>
        </p:nvSpPr>
        <p:spPr>
          <a:xfrm>
            <a:off x="734096" y="2176529"/>
            <a:ext cx="10619704" cy="4468970"/>
          </a:xfrm>
        </p:spPr>
        <p:txBody>
          <a:bodyPr>
            <a:normAutofit fontScale="70000" lnSpcReduction="20000"/>
          </a:bodyPr>
          <a:lstStyle/>
          <a:p>
            <a:pPr>
              <a:lnSpc>
                <a:spcPct val="80000"/>
              </a:lnSpc>
            </a:pPr>
            <a:r>
              <a:rPr lang="it-IT" altLang="it-IT" sz="3600" dirty="0"/>
              <a:t>si è rivolto sia agli oratori sia al pubblico per indagare se le priorità attribuite ai parametri di qualità variassero a seconda del diverso ruolo rivestito (oratore o pubblico)</a:t>
            </a:r>
          </a:p>
          <a:p>
            <a:pPr>
              <a:lnSpc>
                <a:spcPct val="80000"/>
              </a:lnSpc>
            </a:pPr>
            <a:r>
              <a:rPr lang="it-IT" altLang="it-IT" sz="3600" dirty="0"/>
              <a:t>57 intervistati </a:t>
            </a:r>
          </a:p>
          <a:p>
            <a:pPr>
              <a:lnSpc>
                <a:spcPct val="80000"/>
              </a:lnSpc>
            </a:pPr>
            <a:r>
              <a:rPr lang="it-IT" altLang="it-IT" sz="3600" dirty="0"/>
              <a:t>questionario è stato suddiviso in tre parti </a:t>
            </a:r>
          </a:p>
          <a:p>
            <a:pPr>
              <a:lnSpc>
                <a:spcPct val="130000"/>
              </a:lnSpc>
            </a:pPr>
            <a:r>
              <a:rPr lang="it-IT" altLang="it-IT" sz="3600" dirty="0"/>
              <a:t>la </a:t>
            </a:r>
            <a:r>
              <a:rPr lang="it-IT" altLang="it-IT" sz="3600" b="1" dirty="0"/>
              <a:t>prima</a:t>
            </a:r>
            <a:r>
              <a:rPr lang="it-IT" altLang="it-IT" sz="3600" dirty="0"/>
              <a:t> riportava dei quesiti per stabilire quale fosse la funzione più importante dell’interpretazione: contenuto generale, contenuto dettagliato, terminologia, stile, correttezza grammaticale, scorrevolezza, dizione, voce gradevole </a:t>
            </a:r>
            <a:br>
              <a:rPr lang="it-IT" altLang="it-IT" sz="3600" dirty="0"/>
            </a:br>
            <a:r>
              <a:rPr lang="en-GB" altLang="it-IT" sz="3600" i="1" dirty="0"/>
              <a:t>General content</a:t>
            </a:r>
            <a:r>
              <a:rPr lang="en-GB" altLang="it-IT" sz="3600" dirty="0"/>
              <a:t>, </a:t>
            </a:r>
            <a:r>
              <a:rPr lang="en-GB" altLang="it-IT" sz="3600" i="1" dirty="0"/>
              <a:t>detailed content</a:t>
            </a:r>
            <a:r>
              <a:rPr lang="en-GB" altLang="it-IT" sz="3600" dirty="0"/>
              <a:t>, </a:t>
            </a:r>
            <a:r>
              <a:rPr lang="en-GB" altLang="it-IT" sz="3600" i="1" dirty="0"/>
              <a:t>terminology</a:t>
            </a:r>
            <a:r>
              <a:rPr lang="en-GB" altLang="it-IT" sz="3600" dirty="0"/>
              <a:t>, </a:t>
            </a:r>
            <a:r>
              <a:rPr lang="en-GB" altLang="it-IT" sz="3600" i="1" dirty="0"/>
              <a:t>style</a:t>
            </a:r>
            <a:r>
              <a:rPr lang="en-GB" altLang="it-IT" sz="3600" dirty="0"/>
              <a:t>, </a:t>
            </a:r>
            <a:r>
              <a:rPr lang="en-GB" altLang="it-IT" sz="3600" i="1" dirty="0"/>
              <a:t>grammaticality</a:t>
            </a:r>
            <a:r>
              <a:rPr lang="en-GB" altLang="it-IT" sz="3600" dirty="0"/>
              <a:t>, </a:t>
            </a:r>
            <a:r>
              <a:rPr lang="en-GB" altLang="it-IT" sz="3600" i="1" dirty="0"/>
              <a:t>fluency</a:t>
            </a:r>
            <a:r>
              <a:rPr lang="en-GB" altLang="it-IT" sz="3600" dirty="0"/>
              <a:t>, </a:t>
            </a:r>
            <a:r>
              <a:rPr lang="en-GB" altLang="it-IT" sz="3600" i="1" dirty="0"/>
              <a:t>diction</a:t>
            </a:r>
            <a:r>
              <a:rPr lang="en-GB" altLang="it-IT" sz="3600" dirty="0"/>
              <a:t>, </a:t>
            </a:r>
            <a:r>
              <a:rPr lang="en-GB" altLang="it-IT" sz="3600" i="1" dirty="0"/>
              <a:t>pleasant</a:t>
            </a:r>
            <a:r>
              <a:rPr lang="en-GB" altLang="it-IT" sz="3600" dirty="0"/>
              <a:t> </a:t>
            </a:r>
            <a:r>
              <a:rPr lang="en-GB" altLang="it-IT" sz="3600" i="1" dirty="0"/>
              <a:t>voice	</a:t>
            </a:r>
            <a:r>
              <a:rPr lang="en-GB" altLang="it-IT" sz="1400" i="1" dirty="0"/>
              <a:t>.</a:t>
            </a:r>
            <a:endParaRPr lang="it-IT" altLang="it-IT" sz="1400" i="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E2E8F498-7C24-25EF-EEF2-F3A92F133471}"/>
              </a:ext>
            </a:extLst>
          </p:cNvPr>
          <p:cNvSpPr>
            <a:spLocks noGrp="1" noChangeArrowheads="1"/>
          </p:cNvSpPr>
          <p:nvPr>
            <p:ph type="title"/>
          </p:nvPr>
        </p:nvSpPr>
        <p:spPr>
          <a:xfrm>
            <a:off x="838200" y="365126"/>
            <a:ext cx="10515600" cy="742458"/>
          </a:xfrm>
        </p:spPr>
        <p:txBody>
          <a:bodyPr>
            <a:normAutofit/>
          </a:bodyPr>
          <a:lstStyle/>
          <a:p>
            <a:r>
              <a:rPr lang="en-GB" altLang="it-IT" sz="2600" dirty="0" err="1"/>
              <a:t>Kopczynski</a:t>
            </a:r>
            <a:r>
              <a:rPr lang="en-GB" altLang="it-IT" sz="2600" dirty="0"/>
              <a:t>, Andrzej 1994</a:t>
            </a:r>
            <a:endParaRPr lang="it-IT" altLang="it-IT" sz="2600" dirty="0"/>
          </a:p>
        </p:txBody>
      </p:sp>
      <p:sp>
        <p:nvSpPr>
          <p:cNvPr id="28675" name="Rectangle 3">
            <a:extLst>
              <a:ext uri="{FF2B5EF4-FFF2-40B4-BE49-F238E27FC236}">
                <a16:creationId xmlns:a16="http://schemas.microsoft.com/office/drawing/2014/main" id="{835E3739-FA21-F000-1E5A-97BD8FEF3442}"/>
              </a:ext>
            </a:extLst>
          </p:cNvPr>
          <p:cNvSpPr>
            <a:spLocks noGrp="1" noChangeArrowheads="1"/>
          </p:cNvSpPr>
          <p:nvPr>
            <p:ph type="body" idx="1"/>
          </p:nvPr>
        </p:nvSpPr>
        <p:spPr>
          <a:xfrm>
            <a:off x="528034" y="1455313"/>
            <a:ext cx="10825766" cy="5037562"/>
          </a:xfrm>
        </p:spPr>
        <p:txBody>
          <a:bodyPr>
            <a:noAutofit/>
          </a:bodyPr>
          <a:lstStyle/>
          <a:p>
            <a:pPr marL="0" indent="0">
              <a:lnSpc>
                <a:spcPct val="100000"/>
              </a:lnSpc>
              <a:buNone/>
            </a:pPr>
            <a:r>
              <a:rPr lang="it-IT" altLang="it-IT" dirty="0"/>
              <a:t>la </a:t>
            </a:r>
            <a:r>
              <a:rPr lang="it-IT" altLang="it-IT" b="1" dirty="0"/>
              <a:t>seconda</a:t>
            </a:r>
            <a:r>
              <a:rPr lang="it-IT" altLang="it-IT" dirty="0"/>
              <a:t> parte chiedeva di indicare i fattori di maggior disturbo di un’interpretazione scegliendo fra: </a:t>
            </a:r>
            <a:br>
              <a:rPr lang="it-IT" altLang="it-IT" dirty="0"/>
            </a:br>
            <a:r>
              <a:rPr lang="it-IT" altLang="it-IT" dirty="0"/>
              <a:t>terminologia carente, frasi sgrammaticate, errori di stile, frasi incomplete, esposizione non scorrevole, dizione lacunosa, intonazione monotona, ritmo monotono, accelerazione e rallentamento dell’eloquio, resa troppo generale del contenuto, resa troppo dettagliata del contenuto </a:t>
            </a:r>
          </a:p>
          <a:p>
            <a:pPr marL="0" indent="0">
              <a:lnSpc>
                <a:spcPct val="100000"/>
              </a:lnSpc>
              <a:buNone/>
            </a:pPr>
            <a:endParaRPr lang="it-IT" altLang="it-IT" dirty="0"/>
          </a:p>
          <a:p>
            <a:pPr marL="0" indent="0">
              <a:lnSpc>
                <a:spcPct val="100000"/>
              </a:lnSpc>
              <a:buNone/>
            </a:pPr>
            <a:r>
              <a:rPr lang="it-IT" altLang="it-IT" dirty="0"/>
              <a:t>la </a:t>
            </a:r>
            <a:r>
              <a:rPr lang="it-IT" altLang="it-IT" b="1" dirty="0"/>
              <a:t>terza</a:t>
            </a:r>
            <a:r>
              <a:rPr lang="it-IT" altLang="it-IT" dirty="0"/>
              <a:t> parte voleva scoprire quale ruolo i congressisti assegnassero ad un interprete, ovvero, se l’interprete dovesse assumere un ruolo fantasma per non farsi notare (</a:t>
            </a:r>
            <a:r>
              <a:rPr lang="it-IT" altLang="it-IT" i="1" dirty="0"/>
              <a:t>ghost </a:t>
            </a:r>
            <a:r>
              <a:rPr lang="it-IT" altLang="it-IT" i="1" dirty="0" err="1"/>
              <a:t>role</a:t>
            </a:r>
            <a:r>
              <a:rPr lang="it-IT" altLang="it-IT" dirty="0"/>
              <a:t>) oppure se dovesse far sentire la propria presenza (</a:t>
            </a:r>
            <a:r>
              <a:rPr lang="it-IT" altLang="it-IT" i="1" dirty="0"/>
              <a:t>intruder </a:t>
            </a:r>
            <a:r>
              <a:rPr lang="it-IT" altLang="it-IT" i="1" dirty="0" err="1"/>
              <a:t>role</a:t>
            </a:r>
            <a:r>
              <a:rPr lang="it-IT" altLang="it-IT" dirty="0"/>
              <a:t>) </a:t>
            </a:r>
            <a:br>
              <a:rPr lang="it-IT" altLang="it-IT" dirty="0"/>
            </a:br>
            <a:endParaRPr lang="it-IT" altLang="it-IT"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3777521" y="494678"/>
            <a:ext cx="5141627" cy="646331"/>
          </a:xfrm>
          <a:prstGeom prst="rect">
            <a:avLst/>
          </a:prstGeom>
        </p:spPr>
        <p:txBody>
          <a:bodyPr wrap="square">
            <a:spAutoFit/>
          </a:bodyPr>
          <a:lstStyle/>
          <a:p>
            <a:r>
              <a:rPr lang="it-IT" altLang="it-IT" sz="3600" dirty="0">
                <a:solidFill>
                  <a:srgbClr val="111111"/>
                </a:solidFill>
              </a:rPr>
              <a:t>Sfondo comunicativo</a:t>
            </a:r>
            <a:r>
              <a:rPr lang="it-IT" altLang="it-IT" sz="3600" dirty="0"/>
              <a:t> </a:t>
            </a:r>
            <a:endParaRPr lang="it-IT" sz="3600" dirty="0"/>
          </a:p>
        </p:txBody>
      </p:sp>
      <p:sp>
        <p:nvSpPr>
          <p:cNvPr id="5" name="Rettangolo 4"/>
          <p:cNvSpPr/>
          <p:nvPr/>
        </p:nvSpPr>
        <p:spPr>
          <a:xfrm>
            <a:off x="1394085" y="1380849"/>
            <a:ext cx="10043410" cy="4745915"/>
          </a:xfrm>
          <a:prstGeom prst="rect">
            <a:avLst/>
          </a:prstGeom>
        </p:spPr>
        <p:txBody>
          <a:bodyPr wrap="square">
            <a:spAutoFit/>
          </a:bodyPr>
          <a:lstStyle/>
          <a:p>
            <a:pPr>
              <a:lnSpc>
                <a:spcPct val="90000"/>
              </a:lnSpc>
            </a:pPr>
            <a:r>
              <a:rPr lang="it-IT" altLang="it-IT" sz="2800" dirty="0" smtClean="0">
                <a:solidFill>
                  <a:srgbClr val="111111"/>
                </a:solidFill>
              </a:rPr>
              <a:t>L’evento comunicativo</a:t>
            </a:r>
          </a:p>
          <a:p>
            <a:pPr>
              <a:lnSpc>
                <a:spcPct val="90000"/>
              </a:lnSpc>
            </a:pPr>
            <a:r>
              <a:rPr lang="it-IT" altLang="it-IT" sz="2800" dirty="0" smtClean="0">
                <a:solidFill>
                  <a:srgbClr val="111111"/>
                </a:solidFill>
              </a:rPr>
              <a:t>È costituito da una rete </a:t>
            </a:r>
            <a:r>
              <a:rPr lang="it-IT" altLang="it-IT" sz="2800" dirty="0">
                <a:solidFill>
                  <a:srgbClr val="111111"/>
                </a:solidFill>
              </a:rPr>
              <a:t>di </a:t>
            </a:r>
            <a:r>
              <a:rPr lang="it-IT" altLang="it-IT" sz="2800" dirty="0" smtClean="0">
                <a:solidFill>
                  <a:srgbClr val="111111"/>
                </a:solidFill>
              </a:rPr>
              <a:t>interrelazioni 	</a:t>
            </a:r>
            <a:endParaRPr lang="it-IT" altLang="it-IT" sz="2800" dirty="0">
              <a:solidFill>
                <a:srgbClr val="111111"/>
              </a:solidFill>
            </a:endParaRPr>
          </a:p>
          <a:p>
            <a:pPr>
              <a:lnSpc>
                <a:spcPct val="90000"/>
              </a:lnSpc>
            </a:pPr>
            <a:endParaRPr lang="it-IT" altLang="it-IT" sz="2800" dirty="0" smtClean="0">
              <a:solidFill>
                <a:srgbClr val="111111"/>
              </a:solidFill>
            </a:endParaRPr>
          </a:p>
          <a:p>
            <a:pPr>
              <a:lnSpc>
                <a:spcPct val="90000"/>
              </a:lnSpc>
            </a:pPr>
            <a:r>
              <a:rPr lang="it-IT" altLang="it-IT" sz="2800" dirty="0" smtClean="0">
                <a:solidFill>
                  <a:srgbClr val="111111"/>
                </a:solidFill>
              </a:rPr>
              <a:t>Tematiche, situazionali, temporali</a:t>
            </a:r>
          </a:p>
          <a:p>
            <a:pPr>
              <a:lnSpc>
                <a:spcPct val="90000"/>
              </a:lnSpc>
            </a:pPr>
            <a:r>
              <a:rPr lang="it-IT" altLang="it-IT" sz="2800" dirty="0" smtClean="0">
                <a:solidFill>
                  <a:srgbClr val="111111"/>
                </a:solidFill>
              </a:rPr>
              <a:t>i </a:t>
            </a:r>
            <a:r>
              <a:rPr lang="it-IT" altLang="it-IT" sz="2800" dirty="0">
                <a:solidFill>
                  <a:srgbClr val="111111"/>
                </a:solidFill>
              </a:rPr>
              <a:t>rapporti fra i partecipanti </a:t>
            </a:r>
          </a:p>
          <a:p>
            <a:pPr>
              <a:lnSpc>
                <a:spcPct val="90000"/>
              </a:lnSpc>
            </a:pPr>
            <a:endParaRPr lang="it-IT" altLang="it-IT" sz="2800" dirty="0" smtClean="0">
              <a:solidFill>
                <a:srgbClr val="111111"/>
              </a:solidFill>
            </a:endParaRPr>
          </a:p>
          <a:p>
            <a:pPr>
              <a:lnSpc>
                <a:spcPct val="90000"/>
              </a:lnSpc>
            </a:pPr>
            <a:r>
              <a:rPr lang="it-IT" altLang="it-IT" sz="2800" dirty="0" smtClean="0">
                <a:solidFill>
                  <a:srgbClr val="111111"/>
                </a:solidFill>
              </a:rPr>
              <a:t>quadro </a:t>
            </a:r>
            <a:r>
              <a:rPr lang="it-IT" altLang="it-IT" sz="2800" dirty="0">
                <a:solidFill>
                  <a:srgbClr val="111111"/>
                </a:solidFill>
              </a:rPr>
              <a:t>di aspettative e di convenzioni </a:t>
            </a:r>
            <a:r>
              <a:rPr lang="it-IT" altLang="it-IT" sz="2800" dirty="0" smtClean="0">
                <a:solidFill>
                  <a:srgbClr val="111111"/>
                </a:solidFill>
              </a:rPr>
              <a:t>comunicative</a:t>
            </a:r>
            <a:endParaRPr lang="it-IT" altLang="it-IT" sz="2800" dirty="0">
              <a:solidFill>
                <a:srgbClr val="111111"/>
              </a:solidFill>
            </a:endParaRPr>
          </a:p>
          <a:p>
            <a:pPr>
              <a:lnSpc>
                <a:spcPct val="90000"/>
              </a:lnSpc>
            </a:pPr>
            <a:endParaRPr lang="it-IT" altLang="it-IT" sz="2800" dirty="0" smtClean="0">
              <a:solidFill>
                <a:srgbClr val="111111"/>
              </a:solidFill>
            </a:endParaRPr>
          </a:p>
          <a:p>
            <a:pPr>
              <a:lnSpc>
                <a:spcPct val="90000"/>
              </a:lnSpc>
            </a:pPr>
            <a:r>
              <a:rPr lang="it-IT" altLang="it-IT" sz="2800" dirty="0" smtClean="0">
                <a:solidFill>
                  <a:srgbClr val="111111"/>
                </a:solidFill>
              </a:rPr>
              <a:t>L’interpretazione deve integrarsi il più possibile in </a:t>
            </a:r>
            <a:r>
              <a:rPr lang="it-IT" altLang="it-IT" sz="2800" dirty="0">
                <a:solidFill>
                  <a:srgbClr val="111111"/>
                </a:solidFill>
              </a:rPr>
              <a:t>tale contesto comunicativo convenzionale </a:t>
            </a:r>
            <a:r>
              <a:rPr lang="it-IT" altLang="it-IT" sz="2800" dirty="0">
                <a:solidFill>
                  <a:srgbClr val="111111"/>
                </a:solidFill>
              </a:rPr>
              <a:t>	</a:t>
            </a:r>
            <a:r>
              <a:rPr lang="it-IT" altLang="it-IT" sz="2800" dirty="0" smtClean="0">
                <a:solidFill>
                  <a:srgbClr val="111111"/>
                </a:solidFill>
              </a:rPr>
              <a:t>	a</a:t>
            </a:r>
            <a:r>
              <a:rPr lang="it-IT" altLang="it-IT" sz="2800" dirty="0" smtClean="0">
                <a:solidFill>
                  <a:srgbClr val="111111"/>
                </a:solidFill>
              </a:rPr>
              <a:t>ltrimenti</a:t>
            </a:r>
            <a:endParaRPr lang="it-IT" altLang="it-IT" sz="2800" dirty="0" smtClean="0">
              <a:solidFill>
                <a:srgbClr val="111111"/>
              </a:solidFill>
            </a:endParaRPr>
          </a:p>
          <a:p>
            <a:pPr>
              <a:lnSpc>
                <a:spcPct val="90000"/>
              </a:lnSpc>
            </a:pPr>
            <a:endParaRPr lang="it-IT" altLang="it-IT" sz="2800" dirty="0" smtClean="0">
              <a:solidFill>
                <a:srgbClr val="111111"/>
              </a:solidFill>
            </a:endParaRPr>
          </a:p>
          <a:p>
            <a:pPr>
              <a:lnSpc>
                <a:spcPct val="90000"/>
              </a:lnSpc>
            </a:pPr>
            <a:r>
              <a:rPr lang="it-IT" altLang="it-IT" sz="2800" dirty="0" smtClean="0">
                <a:solidFill>
                  <a:srgbClr val="111111"/>
                </a:solidFill>
              </a:rPr>
              <a:t>rischia </a:t>
            </a:r>
            <a:r>
              <a:rPr lang="it-IT" altLang="it-IT" sz="2800" dirty="0" smtClean="0">
                <a:solidFill>
                  <a:srgbClr val="111111"/>
                </a:solidFill>
              </a:rPr>
              <a:t>di</a:t>
            </a:r>
            <a:r>
              <a:rPr lang="it-IT" altLang="it-IT" sz="2800" dirty="0">
                <a:solidFill>
                  <a:srgbClr val="111111"/>
                </a:solidFill>
              </a:rPr>
              <a:t> </a:t>
            </a:r>
            <a:r>
              <a:rPr lang="it-IT" altLang="it-IT" sz="2800" dirty="0" smtClean="0">
                <a:solidFill>
                  <a:srgbClr val="111111"/>
                </a:solidFill>
              </a:rPr>
              <a:t>violarne </a:t>
            </a:r>
            <a:r>
              <a:rPr lang="it-IT" altLang="it-IT" sz="2800" dirty="0">
                <a:solidFill>
                  <a:srgbClr val="111111"/>
                </a:solidFill>
              </a:rPr>
              <a:t>inconsapevolmente le norme</a:t>
            </a:r>
          </a:p>
        </p:txBody>
      </p:sp>
    </p:spTree>
    <p:extLst>
      <p:ext uri="{BB962C8B-B14F-4D97-AF65-F5344CB8AC3E}">
        <p14:creationId xmlns:p14="http://schemas.microsoft.com/office/powerpoint/2010/main" val="26716602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079291" y="1019331"/>
            <a:ext cx="10418165" cy="4548938"/>
          </a:xfrm>
          <a:prstGeom prst="rect">
            <a:avLst/>
          </a:prstGeom>
        </p:spPr>
        <p:txBody>
          <a:bodyPr wrap="square">
            <a:spAutoFit/>
          </a:bodyPr>
          <a:lstStyle/>
          <a:p>
            <a:pPr algn="ctr">
              <a:lnSpc>
                <a:spcPct val="80000"/>
              </a:lnSpc>
            </a:pPr>
            <a:r>
              <a:rPr lang="it-IT" altLang="it-IT" sz="3600" dirty="0" smtClean="0"/>
              <a:t>Convenzioni comunicative</a:t>
            </a:r>
          </a:p>
          <a:p>
            <a:pPr>
              <a:lnSpc>
                <a:spcPct val="80000"/>
              </a:lnSpc>
            </a:pPr>
            <a:endParaRPr lang="it-IT" altLang="it-IT" dirty="0"/>
          </a:p>
          <a:p>
            <a:pPr>
              <a:lnSpc>
                <a:spcPct val="80000"/>
              </a:lnSpc>
            </a:pPr>
            <a:endParaRPr lang="it-IT" altLang="it-IT" sz="2800" dirty="0" smtClean="0"/>
          </a:p>
          <a:p>
            <a:pPr>
              <a:lnSpc>
                <a:spcPct val="80000"/>
              </a:lnSpc>
            </a:pPr>
            <a:r>
              <a:rPr lang="it-IT" altLang="it-IT" sz="2800" dirty="0" smtClean="0"/>
              <a:t>quanto </a:t>
            </a:r>
            <a:r>
              <a:rPr lang="it-IT" altLang="it-IT" sz="2800" dirty="0"/>
              <a:t>meglio l’interprete è in grado di riconoscere e anticipare le convenzioni comunicative, tanto meglio può inserirsi nel contesto e tanto migliore è la qualità</a:t>
            </a:r>
          </a:p>
          <a:p>
            <a:pPr>
              <a:lnSpc>
                <a:spcPct val="80000"/>
              </a:lnSpc>
            </a:pPr>
            <a:endParaRPr lang="it-IT" altLang="it-IT" sz="2800" dirty="0" smtClean="0"/>
          </a:p>
          <a:p>
            <a:pPr>
              <a:lnSpc>
                <a:spcPct val="80000"/>
              </a:lnSpc>
            </a:pPr>
            <a:r>
              <a:rPr lang="it-IT" altLang="it-IT" sz="2800" dirty="0" smtClean="0"/>
              <a:t>non </a:t>
            </a:r>
            <a:r>
              <a:rPr lang="it-IT" altLang="it-IT" sz="2800" dirty="0"/>
              <a:t>esiste un’interpretazione avulsa dal contesto comunicativo</a:t>
            </a:r>
          </a:p>
          <a:p>
            <a:pPr>
              <a:lnSpc>
                <a:spcPct val="80000"/>
              </a:lnSpc>
            </a:pPr>
            <a:endParaRPr lang="it-IT" altLang="it-IT" sz="2800" dirty="0" smtClean="0"/>
          </a:p>
          <a:p>
            <a:pPr>
              <a:lnSpc>
                <a:spcPct val="80000"/>
              </a:lnSpc>
            </a:pPr>
            <a:r>
              <a:rPr lang="it-IT" altLang="it-IT" sz="2800" dirty="0" smtClean="0"/>
              <a:t>essa </a:t>
            </a:r>
            <a:r>
              <a:rPr lang="it-IT" altLang="it-IT" sz="2800" dirty="0"/>
              <a:t>è sempre il risultato della stretta interconnessione fra </a:t>
            </a:r>
            <a:r>
              <a:rPr lang="it-IT" altLang="it-IT" sz="2800" dirty="0" smtClean="0"/>
              <a:t>partecipanti, condizioni </a:t>
            </a:r>
            <a:r>
              <a:rPr lang="it-IT" altLang="it-IT" sz="2800" dirty="0"/>
              <a:t>di </a:t>
            </a:r>
            <a:r>
              <a:rPr lang="it-IT" altLang="it-IT" sz="2800" dirty="0" smtClean="0"/>
              <a:t>lavoro ed evento comunicativo </a:t>
            </a:r>
          </a:p>
          <a:p>
            <a:pPr>
              <a:lnSpc>
                <a:spcPct val="80000"/>
              </a:lnSpc>
            </a:pPr>
            <a:endParaRPr lang="it-IT" altLang="it-IT" sz="2800" dirty="0"/>
          </a:p>
          <a:p>
            <a:pPr>
              <a:lnSpc>
                <a:spcPct val="80000"/>
              </a:lnSpc>
            </a:pPr>
            <a:r>
              <a:rPr lang="it-IT" altLang="it-IT" sz="2800" dirty="0" smtClean="0"/>
              <a:t>qualsiasi </a:t>
            </a:r>
            <a:r>
              <a:rPr lang="it-IT" altLang="it-IT" sz="2800" dirty="0"/>
              <a:t>valutazione o giudizio </a:t>
            </a:r>
            <a:r>
              <a:rPr lang="it-IT" altLang="it-IT" sz="2800" dirty="0" smtClean="0"/>
              <a:t>deve tenerne conto </a:t>
            </a:r>
            <a:endParaRPr lang="it-IT" altLang="it-IT" sz="2800" dirty="0"/>
          </a:p>
        </p:txBody>
      </p:sp>
    </p:spTree>
    <p:extLst>
      <p:ext uri="{BB962C8B-B14F-4D97-AF65-F5344CB8AC3E}">
        <p14:creationId xmlns:p14="http://schemas.microsoft.com/office/powerpoint/2010/main" val="19730757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094283" y="764499"/>
            <a:ext cx="10313232" cy="5016758"/>
          </a:xfrm>
          <a:prstGeom prst="rect">
            <a:avLst/>
          </a:prstGeom>
        </p:spPr>
        <p:txBody>
          <a:bodyPr wrap="square">
            <a:spAutoFit/>
          </a:bodyPr>
          <a:lstStyle/>
          <a:p>
            <a:pPr algn="ctr">
              <a:lnSpc>
                <a:spcPct val="80000"/>
              </a:lnSpc>
            </a:pPr>
            <a:r>
              <a:rPr lang="it-IT" altLang="it-IT" sz="3600" dirty="0"/>
              <a:t>Variabili</a:t>
            </a:r>
            <a:endParaRPr lang="it-IT" altLang="it-IT" sz="3600" dirty="0" smtClean="0"/>
          </a:p>
          <a:p>
            <a:pPr>
              <a:lnSpc>
                <a:spcPct val="80000"/>
              </a:lnSpc>
            </a:pPr>
            <a:endParaRPr lang="it-IT" altLang="it-IT" sz="2800" dirty="0" smtClean="0"/>
          </a:p>
          <a:p>
            <a:pPr>
              <a:lnSpc>
                <a:spcPct val="80000"/>
              </a:lnSpc>
            </a:pPr>
            <a:r>
              <a:rPr lang="it-IT" altLang="it-IT" sz="2800" dirty="0" smtClean="0"/>
              <a:t>tipo </a:t>
            </a:r>
            <a:r>
              <a:rPr lang="it-IT" altLang="it-IT" sz="2800" dirty="0"/>
              <a:t>di evento comunicativo</a:t>
            </a:r>
          </a:p>
          <a:p>
            <a:pPr>
              <a:lnSpc>
                <a:spcPct val="80000"/>
              </a:lnSpc>
            </a:pPr>
            <a:r>
              <a:rPr lang="it-IT" altLang="it-IT" sz="2800" dirty="0"/>
              <a:t>argomento</a:t>
            </a:r>
          </a:p>
          <a:p>
            <a:pPr>
              <a:lnSpc>
                <a:spcPct val="80000"/>
              </a:lnSpc>
            </a:pPr>
            <a:r>
              <a:rPr lang="it-IT" altLang="it-IT" sz="2800" dirty="0"/>
              <a:t>tipo di testo (scritto, orale)</a:t>
            </a:r>
          </a:p>
          <a:p>
            <a:pPr>
              <a:lnSpc>
                <a:spcPct val="80000"/>
              </a:lnSpc>
            </a:pPr>
            <a:r>
              <a:rPr lang="it-IT" altLang="it-IT" sz="2800" dirty="0"/>
              <a:t>densità dell’informazione, velocità d’eloquio</a:t>
            </a:r>
          </a:p>
          <a:p>
            <a:pPr>
              <a:lnSpc>
                <a:spcPct val="80000"/>
              </a:lnSpc>
            </a:pPr>
            <a:r>
              <a:rPr lang="it-IT" altLang="it-IT" sz="2800" dirty="0"/>
              <a:t>la cabina in quanto ambiente di lavoro </a:t>
            </a:r>
          </a:p>
          <a:p>
            <a:pPr>
              <a:lnSpc>
                <a:spcPct val="80000"/>
              </a:lnSpc>
            </a:pPr>
            <a:r>
              <a:rPr lang="it-IT" altLang="it-IT" sz="2800" dirty="0"/>
              <a:t>le sue caratteristiche ergonomiche</a:t>
            </a:r>
          </a:p>
          <a:p>
            <a:pPr>
              <a:lnSpc>
                <a:spcPct val="80000"/>
              </a:lnSpc>
            </a:pPr>
            <a:r>
              <a:rPr lang="it-IT" altLang="it-IT" sz="2800" dirty="0"/>
              <a:t>la composizione dell’équipe di interpreti</a:t>
            </a:r>
          </a:p>
          <a:p>
            <a:pPr>
              <a:lnSpc>
                <a:spcPct val="80000"/>
              </a:lnSpc>
            </a:pPr>
            <a:r>
              <a:rPr lang="it-IT" altLang="it-IT" sz="2800" dirty="0"/>
              <a:t>la distribuzione del carico di lavoro</a:t>
            </a:r>
          </a:p>
          <a:p>
            <a:pPr>
              <a:lnSpc>
                <a:spcPct val="80000"/>
              </a:lnSpc>
            </a:pPr>
            <a:r>
              <a:rPr lang="it-IT" altLang="it-IT" sz="2800" dirty="0"/>
              <a:t>la documentazione fornita</a:t>
            </a:r>
          </a:p>
          <a:p>
            <a:pPr>
              <a:lnSpc>
                <a:spcPct val="80000"/>
              </a:lnSpc>
            </a:pPr>
            <a:r>
              <a:rPr lang="it-IT" altLang="it-IT" sz="2800" dirty="0"/>
              <a:t>l’alternanza degli oratori nel prendere la parola </a:t>
            </a:r>
          </a:p>
          <a:p>
            <a:pPr>
              <a:lnSpc>
                <a:spcPct val="80000"/>
              </a:lnSpc>
            </a:pPr>
            <a:r>
              <a:rPr lang="it-IT" altLang="it-IT" sz="2800" dirty="0"/>
              <a:t>la risposta emotiva dell’interprete</a:t>
            </a:r>
          </a:p>
          <a:p>
            <a:pPr>
              <a:lnSpc>
                <a:spcPct val="80000"/>
              </a:lnSpc>
            </a:pPr>
            <a:r>
              <a:rPr lang="it-IT" altLang="it-IT" sz="2800" dirty="0"/>
              <a:t>la disponibilità e la competenza del personale tecnico e altro </a:t>
            </a:r>
            <a:r>
              <a:rPr lang="it-IT" altLang="it-IT" sz="2800" dirty="0" smtClean="0"/>
              <a:t>ancora</a:t>
            </a:r>
            <a:endParaRPr lang="it-IT" altLang="it-IT" sz="2800" dirty="0"/>
          </a:p>
        </p:txBody>
      </p:sp>
    </p:spTree>
    <p:extLst>
      <p:ext uri="{BB962C8B-B14F-4D97-AF65-F5344CB8AC3E}">
        <p14:creationId xmlns:p14="http://schemas.microsoft.com/office/powerpoint/2010/main" val="6061862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14" name="Rectangle 18">
            <a:extLst>
              <a:ext uri="{FF2B5EF4-FFF2-40B4-BE49-F238E27FC236}">
                <a16:creationId xmlns:a16="http://schemas.microsoft.com/office/drawing/2014/main" id="{B222102C-9A3F-C242-E309-E0668E2AB28A}"/>
              </a:ext>
            </a:extLst>
          </p:cNvPr>
          <p:cNvSpPr>
            <a:spLocks noGrp="1" noChangeArrowheads="1"/>
          </p:cNvSpPr>
          <p:nvPr>
            <p:ph type="title"/>
          </p:nvPr>
        </p:nvSpPr>
        <p:spPr/>
        <p:txBody>
          <a:bodyPr/>
          <a:lstStyle/>
          <a:p>
            <a:pPr algn="ctr"/>
            <a:r>
              <a:rPr lang="it-IT" altLang="it-IT" dirty="0"/>
              <a:t>Qualità in interpretazione</a:t>
            </a:r>
          </a:p>
        </p:txBody>
      </p:sp>
      <p:sp>
        <p:nvSpPr>
          <p:cNvPr id="4118" name="Rectangle 22">
            <a:extLst>
              <a:ext uri="{FF2B5EF4-FFF2-40B4-BE49-F238E27FC236}">
                <a16:creationId xmlns:a16="http://schemas.microsoft.com/office/drawing/2014/main" id="{0D03F755-4CF7-DA61-9627-B6E980019F2F}"/>
              </a:ext>
            </a:extLst>
          </p:cNvPr>
          <p:cNvSpPr>
            <a:spLocks noGrp="1" noChangeArrowheads="1"/>
          </p:cNvSpPr>
          <p:nvPr>
            <p:ph type="body" idx="1"/>
          </p:nvPr>
        </p:nvSpPr>
        <p:spPr>
          <a:xfrm>
            <a:off x="2044700" y="1825625"/>
            <a:ext cx="8509000" cy="3584575"/>
          </a:xfrm>
        </p:spPr>
        <p:txBody>
          <a:bodyPr/>
          <a:lstStyle/>
          <a:p>
            <a:pPr marL="0" indent="0">
              <a:lnSpc>
                <a:spcPct val="90000"/>
              </a:lnSpc>
              <a:buNone/>
            </a:pPr>
            <a:r>
              <a:rPr lang="it-IT" altLang="it-IT" dirty="0"/>
              <a:t>A partire dagli anni 1990 il tema </a:t>
            </a:r>
            <a:r>
              <a:rPr lang="it-IT" altLang="it-IT" i="1" dirty="0"/>
              <a:t>qualità</a:t>
            </a:r>
            <a:r>
              <a:rPr lang="it-IT" altLang="it-IT" dirty="0"/>
              <a:t> ha richiamato in misura crescente l’interesse degli studiosi divenendo un tema centrale degli studi sull’interpretazione </a:t>
            </a:r>
          </a:p>
          <a:p>
            <a:pPr>
              <a:lnSpc>
                <a:spcPct val="90000"/>
              </a:lnSpc>
            </a:pPr>
            <a:endParaRPr lang="it-IT" altLang="it-IT" dirty="0"/>
          </a:p>
          <a:p>
            <a:pPr marL="0" indent="0">
              <a:lnSpc>
                <a:spcPct val="90000"/>
              </a:lnSpc>
              <a:buNone/>
            </a:pPr>
            <a:r>
              <a:rPr lang="it-IT" altLang="it-IT" dirty="0"/>
              <a:t>Allo studio del processo si è affiancato così quello del prodotto al fine di individuare i parametri che consentono di descrivere e di valutare la qualità in interpretazione</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909C10C9-5412-E359-65CD-FECCBF372545}"/>
              </a:ext>
            </a:extLst>
          </p:cNvPr>
          <p:cNvSpPr>
            <a:spLocks noGrp="1" noChangeArrowheads="1"/>
          </p:cNvSpPr>
          <p:nvPr>
            <p:ph type="title"/>
          </p:nvPr>
        </p:nvSpPr>
        <p:spPr/>
        <p:txBody>
          <a:bodyPr>
            <a:normAutofit/>
          </a:bodyPr>
          <a:lstStyle/>
          <a:p>
            <a:pPr>
              <a:lnSpc>
                <a:spcPts val="2000"/>
              </a:lnSpc>
            </a:pPr>
            <a:r>
              <a:rPr lang="en-GB" altLang="it-IT" sz="2400" dirty="0" err="1"/>
              <a:t>Déjean</a:t>
            </a:r>
            <a:r>
              <a:rPr lang="en-GB" altLang="it-IT" sz="2400" dirty="0"/>
              <a:t> Le </a:t>
            </a:r>
            <a:r>
              <a:rPr lang="en-GB" altLang="it-IT" sz="2400" dirty="0" err="1"/>
              <a:t>Féal</a:t>
            </a:r>
            <a:r>
              <a:rPr lang="en-GB" altLang="it-IT" sz="2400" dirty="0"/>
              <a:t>, Karla (1990), “Some thoughts on the evaluation of simultaneous interpretation”. </a:t>
            </a:r>
            <a:r>
              <a:rPr lang="de-DE" altLang="it-IT" sz="2400" dirty="0"/>
              <a:t>In: David Bowen &amp; Margareta Bowen (Hrsg.) (1990): </a:t>
            </a:r>
            <a:r>
              <a:rPr lang="de-DE" altLang="it-IT" sz="2400" i="1" dirty="0" err="1"/>
              <a:t>Interpreting</a:t>
            </a:r>
            <a:r>
              <a:rPr lang="de-DE" altLang="it-IT" sz="2400" i="1" dirty="0"/>
              <a:t> – Yesterday, Today and Tomorrow</a:t>
            </a:r>
            <a:r>
              <a:rPr lang="de-DE" altLang="it-IT" sz="2400" dirty="0"/>
              <a:t>. ATA </a:t>
            </a:r>
            <a:r>
              <a:rPr lang="de-DE" altLang="it-IT" sz="2400" dirty="0" err="1"/>
              <a:t>Scholarly</a:t>
            </a:r>
            <a:r>
              <a:rPr lang="de-DE" altLang="it-IT" sz="2400" dirty="0"/>
              <a:t> Monograph Series, Vol. IV, </a:t>
            </a:r>
            <a:r>
              <a:rPr lang="de-DE" altLang="it-IT" sz="2400" dirty="0" err="1"/>
              <a:t>Binghampton</a:t>
            </a:r>
            <a:r>
              <a:rPr lang="de-DE" altLang="it-IT" sz="2400" dirty="0"/>
              <a:t>: SUNY,154-160</a:t>
            </a:r>
            <a:endParaRPr lang="it-IT" altLang="it-IT" sz="2400" dirty="0"/>
          </a:p>
        </p:txBody>
      </p:sp>
      <p:sp>
        <p:nvSpPr>
          <p:cNvPr id="25603" name="Rectangle 3">
            <a:extLst>
              <a:ext uri="{FF2B5EF4-FFF2-40B4-BE49-F238E27FC236}">
                <a16:creationId xmlns:a16="http://schemas.microsoft.com/office/drawing/2014/main" id="{D2234A8E-B2C2-8C4E-0159-C190D4D1D4A0}"/>
              </a:ext>
            </a:extLst>
          </p:cNvPr>
          <p:cNvSpPr>
            <a:spLocks noGrp="1" noChangeArrowheads="1"/>
          </p:cNvSpPr>
          <p:nvPr>
            <p:ph type="body" idx="1"/>
          </p:nvPr>
        </p:nvSpPr>
        <p:spPr>
          <a:xfrm>
            <a:off x="502276" y="1849728"/>
            <a:ext cx="11243256" cy="4873044"/>
          </a:xfrm>
        </p:spPr>
        <p:txBody>
          <a:bodyPr>
            <a:noAutofit/>
          </a:bodyPr>
          <a:lstStyle/>
          <a:p>
            <a:pPr marL="0" indent="0">
              <a:lnSpc>
                <a:spcPct val="90000"/>
              </a:lnSpc>
              <a:buNone/>
            </a:pPr>
            <a:r>
              <a:rPr lang="en-GB" altLang="it-IT" dirty="0"/>
              <a:t>[…] We all share common standards of what we consider to be professional interpretation. These standards can be summarized as follows: </a:t>
            </a:r>
          </a:p>
          <a:p>
            <a:pPr marL="0" indent="0">
              <a:lnSpc>
                <a:spcPct val="90000"/>
              </a:lnSpc>
              <a:buNone/>
            </a:pPr>
            <a:r>
              <a:rPr lang="en-GB" altLang="it-IT" dirty="0"/>
              <a:t>What our listeners receive through their earphones should produce the same effect on them as the original speech does on the speaker’s audience. It should have the same cognitive content and be presented with equal clarity and precision in the same type of language. Its language and oratory quality should be at least on the same level as that of the original speech, if not better, given that we are professional communicators, while many speakers are not, and sometimes even have to express themselves in languages other than their own (1990: 155).</a:t>
            </a:r>
            <a:endParaRPr lang="it-IT" altLang="it-IT" dirty="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F4173C67-3CBE-0B1E-8665-B8397EF2E1EB}"/>
              </a:ext>
            </a:extLst>
          </p:cNvPr>
          <p:cNvSpPr>
            <a:spLocks noGrp="1" noChangeArrowheads="1"/>
          </p:cNvSpPr>
          <p:nvPr>
            <p:ph type="title"/>
          </p:nvPr>
        </p:nvSpPr>
        <p:spPr/>
        <p:txBody>
          <a:bodyPr/>
          <a:lstStyle/>
          <a:p>
            <a:pPr>
              <a:lnSpc>
                <a:spcPts val="2400"/>
              </a:lnSpc>
            </a:pPr>
            <a:r>
              <a:rPr lang="en-GB" altLang="it-IT" sz="2400" dirty="0"/>
              <a:t>Moser-Mercer, Barbara (1996): “Quality in interpreting: some methodological issues”. In: </a:t>
            </a:r>
            <a:r>
              <a:rPr lang="en-GB" altLang="it-IT" sz="2400" i="1" dirty="0"/>
              <a:t>The Interpreters’ Newsletter</a:t>
            </a:r>
            <a:r>
              <a:rPr lang="en-GB" altLang="it-IT" sz="2400" dirty="0"/>
              <a:t>, 7, Trieste: Lint, 43-55</a:t>
            </a:r>
            <a:r>
              <a:rPr lang="it-IT" altLang="it-IT" dirty="0"/>
              <a:t> </a:t>
            </a:r>
          </a:p>
        </p:txBody>
      </p:sp>
      <p:sp>
        <p:nvSpPr>
          <p:cNvPr id="24579" name="Rectangle 3">
            <a:extLst>
              <a:ext uri="{FF2B5EF4-FFF2-40B4-BE49-F238E27FC236}">
                <a16:creationId xmlns:a16="http://schemas.microsoft.com/office/drawing/2014/main" id="{D01BBE72-4DB3-33D9-5453-0123C51FB03B}"/>
              </a:ext>
            </a:extLst>
          </p:cNvPr>
          <p:cNvSpPr>
            <a:spLocks noGrp="1" noChangeArrowheads="1"/>
          </p:cNvSpPr>
          <p:nvPr>
            <p:ph type="body" idx="1"/>
          </p:nvPr>
        </p:nvSpPr>
        <p:spPr>
          <a:xfrm>
            <a:off x="1365161" y="1990725"/>
            <a:ext cx="8832939" cy="3076575"/>
          </a:xfrm>
        </p:spPr>
        <p:txBody>
          <a:bodyPr/>
          <a:lstStyle/>
          <a:p>
            <a:pPr marL="0" indent="0">
              <a:buNone/>
            </a:pPr>
            <a:r>
              <a:rPr lang="en-GB" altLang="it-IT" dirty="0"/>
              <a:t>Interpreting should be categorized as a service that is provided to those who do not understand a message delivered in the original language. </a:t>
            </a:r>
            <a:endParaRPr lang="en-GB" altLang="it-IT" dirty="0" smtClean="0"/>
          </a:p>
          <a:p>
            <a:pPr marL="0" indent="0">
              <a:buNone/>
            </a:pPr>
            <a:r>
              <a:rPr lang="en-GB" altLang="it-IT" dirty="0" smtClean="0"/>
              <a:t>This </a:t>
            </a:r>
            <a:r>
              <a:rPr lang="en-GB" altLang="it-IT" dirty="0"/>
              <a:t>broadens the notion of interpreting and ensures that quality is not seen in the narrow and abstract sense of something only inherent in the message delivered</a:t>
            </a:r>
            <a:endParaRPr lang="it-IT" altLang="it-IT"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6E479A7B-BB68-1982-F855-682A2365646B}"/>
              </a:ext>
            </a:extLst>
          </p:cNvPr>
          <p:cNvSpPr>
            <a:spLocks noGrp="1" noChangeArrowheads="1"/>
          </p:cNvSpPr>
          <p:nvPr>
            <p:ph type="title"/>
          </p:nvPr>
        </p:nvSpPr>
        <p:spPr/>
        <p:txBody>
          <a:bodyPr>
            <a:normAutofit/>
          </a:bodyPr>
          <a:lstStyle/>
          <a:p>
            <a:pPr algn="l"/>
            <a:r>
              <a:rPr lang="it-IT" altLang="it-IT" sz="2400" dirty="0"/>
              <a:t>Bühler </a:t>
            </a:r>
            <a:r>
              <a:rPr lang="it-IT" altLang="it-IT" sz="2400" dirty="0" err="1"/>
              <a:t>Hildegund</a:t>
            </a:r>
            <a:r>
              <a:rPr lang="it-IT" altLang="it-IT" sz="2400" dirty="0"/>
              <a:t> (1986): “</a:t>
            </a:r>
            <a:r>
              <a:rPr lang="it-IT" altLang="it-IT" sz="2400" dirty="0" err="1"/>
              <a:t>Linguistic</a:t>
            </a:r>
            <a:r>
              <a:rPr lang="it-IT" altLang="it-IT" sz="2400" dirty="0"/>
              <a:t> (semantic) and extra-</a:t>
            </a:r>
            <a:r>
              <a:rPr lang="it-IT" altLang="it-IT" sz="2400" dirty="0" err="1"/>
              <a:t>linguistic</a:t>
            </a:r>
            <a:r>
              <a:rPr lang="it-IT" altLang="it-IT" sz="2400" dirty="0"/>
              <a:t> (</a:t>
            </a:r>
            <a:r>
              <a:rPr lang="it-IT" altLang="it-IT" sz="2400" dirty="0" err="1"/>
              <a:t>pragmatic</a:t>
            </a:r>
            <a:r>
              <a:rPr lang="it-IT" altLang="it-IT" sz="2400" dirty="0"/>
              <a:t>) </a:t>
            </a:r>
            <a:r>
              <a:rPr lang="it-IT" altLang="it-IT" sz="2400" dirty="0" err="1"/>
              <a:t>criteria</a:t>
            </a:r>
            <a:r>
              <a:rPr lang="it-IT" altLang="it-IT" sz="2400" dirty="0"/>
              <a:t> for the </a:t>
            </a:r>
            <a:r>
              <a:rPr lang="it-IT" altLang="it-IT" sz="2400" dirty="0" err="1"/>
              <a:t>evaluation</a:t>
            </a:r>
            <a:r>
              <a:rPr lang="it-IT" altLang="it-IT" sz="2400" dirty="0"/>
              <a:t> of conference </a:t>
            </a:r>
            <a:r>
              <a:rPr lang="it-IT" altLang="it-IT" sz="2400" dirty="0" err="1"/>
              <a:t>interpretation</a:t>
            </a:r>
            <a:r>
              <a:rPr lang="it-IT" altLang="it-IT" sz="2400" dirty="0"/>
              <a:t> and </a:t>
            </a:r>
            <a:r>
              <a:rPr lang="it-IT" altLang="it-IT" sz="2400" dirty="0" err="1"/>
              <a:t>interpreters</a:t>
            </a:r>
            <a:r>
              <a:rPr lang="it-IT" altLang="it-IT" sz="2400" dirty="0"/>
              <a:t>”, </a:t>
            </a:r>
            <a:r>
              <a:rPr lang="it-IT" altLang="it-IT" sz="2400" i="1" dirty="0"/>
              <a:t>Multilingua</a:t>
            </a:r>
            <a:r>
              <a:rPr lang="it-IT" altLang="it-IT" sz="2400" dirty="0"/>
              <a:t> 5-4, pp. 231-235</a:t>
            </a:r>
          </a:p>
        </p:txBody>
      </p:sp>
      <p:sp>
        <p:nvSpPr>
          <p:cNvPr id="16387" name="Rectangle 3">
            <a:extLst>
              <a:ext uri="{FF2B5EF4-FFF2-40B4-BE49-F238E27FC236}">
                <a16:creationId xmlns:a16="http://schemas.microsoft.com/office/drawing/2014/main" id="{7E95AB42-0F93-2A2E-9367-0D876BB03DE8}"/>
              </a:ext>
            </a:extLst>
          </p:cNvPr>
          <p:cNvSpPr>
            <a:spLocks noGrp="1" noChangeArrowheads="1"/>
          </p:cNvSpPr>
          <p:nvPr>
            <p:ph type="body" idx="1"/>
          </p:nvPr>
        </p:nvSpPr>
        <p:spPr>
          <a:xfrm>
            <a:off x="1249249" y="2588654"/>
            <a:ext cx="9427337" cy="3013656"/>
          </a:xfrm>
        </p:spPr>
        <p:txBody>
          <a:bodyPr>
            <a:normAutofit fontScale="92500" lnSpcReduction="10000"/>
          </a:bodyPr>
          <a:lstStyle/>
          <a:p>
            <a:pPr marL="0" indent="0">
              <a:buNone/>
            </a:pPr>
            <a:r>
              <a:rPr lang="it-IT" altLang="it-IT" dirty="0"/>
              <a:t>Native </a:t>
            </a:r>
            <a:r>
              <a:rPr lang="it-IT" altLang="it-IT" dirty="0" err="1"/>
              <a:t>accent</a:t>
            </a:r>
            <a:r>
              <a:rPr lang="it-IT" altLang="it-IT" dirty="0"/>
              <a:t>, </a:t>
            </a:r>
            <a:r>
              <a:rPr lang="it-IT" altLang="it-IT" dirty="0" err="1"/>
              <a:t>pleasant</a:t>
            </a:r>
            <a:r>
              <a:rPr lang="it-IT" altLang="it-IT" dirty="0"/>
              <a:t> voice, </a:t>
            </a:r>
            <a:r>
              <a:rPr lang="it-IT" altLang="it-IT" dirty="0" err="1"/>
              <a:t>fluency</a:t>
            </a:r>
            <a:r>
              <a:rPr lang="it-IT" altLang="it-IT" dirty="0"/>
              <a:t> of delivery, </a:t>
            </a:r>
            <a:r>
              <a:rPr lang="it-IT" altLang="it-IT" dirty="0" err="1"/>
              <a:t>logical</a:t>
            </a:r>
            <a:r>
              <a:rPr lang="it-IT" altLang="it-IT" dirty="0"/>
              <a:t> </a:t>
            </a:r>
            <a:r>
              <a:rPr lang="it-IT" altLang="it-IT" dirty="0" err="1"/>
              <a:t>cohesion</a:t>
            </a:r>
            <a:r>
              <a:rPr lang="it-IT" altLang="it-IT" dirty="0"/>
              <a:t> of </a:t>
            </a:r>
            <a:r>
              <a:rPr lang="it-IT" altLang="it-IT" dirty="0" err="1"/>
              <a:t>utterance</a:t>
            </a:r>
            <a:r>
              <a:rPr lang="it-IT" altLang="it-IT" dirty="0"/>
              <a:t>, </a:t>
            </a:r>
            <a:r>
              <a:rPr lang="it-IT" altLang="it-IT" dirty="0" err="1"/>
              <a:t>sense</a:t>
            </a:r>
            <a:r>
              <a:rPr lang="it-IT" altLang="it-IT" dirty="0"/>
              <a:t> </a:t>
            </a:r>
            <a:r>
              <a:rPr lang="it-IT" altLang="it-IT" dirty="0" err="1"/>
              <a:t>consistency</a:t>
            </a:r>
            <a:r>
              <a:rPr lang="it-IT" altLang="it-IT" dirty="0"/>
              <a:t> with </a:t>
            </a:r>
            <a:r>
              <a:rPr lang="it-IT" altLang="it-IT" dirty="0" err="1"/>
              <a:t>original</a:t>
            </a:r>
            <a:r>
              <a:rPr lang="it-IT" altLang="it-IT" dirty="0"/>
              <a:t> </a:t>
            </a:r>
            <a:r>
              <a:rPr lang="it-IT" altLang="it-IT" dirty="0" err="1"/>
              <a:t>message</a:t>
            </a:r>
            <a:r>
              <a:rPr lang="it-IT" altLang="it-IT" dirty="0"/>
              <a:t>, </a:t>
            </a:r>
            <a:r>
              <a:rPr lang="it-IT" altLang="it-IT" dirty="0" err="1"/>
              <a:t>completeness</a:t>
            </a:r>
            <a:r>
              <a:rPr lang="it-IT" altLang="it-IT" dirty="0"/>
              <a:t> of </a:t>
            </a:r>
            <a:r>
              <a:rPr lang="it-IT" altLang="it-IT" dirty="0" err="1"/>
              <a:t>interpretation</a:t>
            </a:r>
            <a:r>
              <a:rPr lang="it-IT" altLang="it-IT" dirty="0"/>
              <a:t>, </a:t>
            </a:r>
            <a:r>
              <a:rPr lang="it-IT" altLang="it-IT" dirty="0" err="1"/>
              <a:t>correct</a:t>
            </a:r>
            <a:r>
              <a:rPr lang="it-IT" altLang="it-IT" dirty="0"/>
              <a:t> </a:t>
            </a:r>
            <a:r>
              <a:rPr lang="it-IT" altLang="it-IT" dirty="0" err="1"/>
              <a:t>grammatical</a:t>
            </a:r>
            <a:r>
              <a:rPr lang="it-IT" altLang="it-IT" dirty="0"/>
              <a:t> </a:t>
            </a:r>
            <a:r>
              <a:rPr lang="it-IT" altLang="it-IT" dirty="0" err="1"/>
              <a:t>usage</a:t>
            </a:r>
            <a:r>
              <a:rPr lang="it-IT" altLang="it-IT" dirty="0"/>
              <a:t>, use of </a:t>
            </a:r>
            <a:r>
              <a:rPr lang="it-IT" altLang="it-IT" dirty="0" err="1"/>
              <a:t>correct</a:t>
            </a:r>
            <a:r>
              <a:rPr lang="it-IT" altLang="it-IT" dirty="0"/>
              <a:t> </a:t>
            </a:r>
            <a:r>
              <a:rPr lang="it-IT" altLang="it-IT" dirty="0" err="1"/>
              <a:t>terminology</a:t>
            </a:r>
            <a:r>
              <a:rPr lang="it-IT" altLang="it-IT" dirty="0"/>
              <a:t/>
            </a:r>
            <a:br>
              <a:rPr lang="it-IT" altLang="it-IT" dirty="0"/>
            </a:br>
            <a:endParaRPr lang="it-IT" altLang="it-IT" dirty="0"/>
          </a:p>
          <a:p>
            <a:pPr marL="0" indent="0">
              <a:buNone/>
            </a:pPr>
            <a:r>
              <a:rPr lang="it-IT" altLang="it-IT" dirty="0"/>
              <a:t>use of appropriate style, </a:t>
            </a:r>
            <a:r>
              <a:rPr lang="it-IT" altLang="it-IT" dirty="0" err="1"/>
              <a:t>thorough</a:t>
            </a:r>
            <a:r>
              <a:rPr lang="it-IT" altLang="it-IT" dirty="0"/>
              <a:t> </a:t>
            </a:r>
            <a:r>
              <a:rPr lang="it-IT" altLang="it-IT" dirty="0" err="1"/>
              <a:t>preparation</a:t>
            </a:r>
            <a:r>
              <a:rPr lang="it-IT" altLang="it-IT" dirty="0"/>
              <a:t> of conference </a:t>
            </a:r>
            <a:r>
              <a:rPr lang="it-IT" altLang="it-IT" dirty="0" err="1"/>
              <a:t>documents</a:t>
            </a:r>
            <a:r>
              <a:rPr lang="it-IT" altLang="it-IT" dirty="0"/>
              <a:t>, endurance, poise, </a:t>
            </a:r>
            <a:r>
              <a:rPr lang="it-IT" altLang="it-IT" dirty="0" err="1"/>
              <a:t>pleasant</a:t>
            </a:r>
            <a:r>
              <a:rPr lang="it-IT" altLang="it-IT" dirty="0"/>
              <a:t> </a:t>
            </a:r>
            <a:r>
              <a:rPr lang="it-IT" altLang="it-IT" dirty="0" err="1"/>
              <a:t>appearance</a:t>
            </a:r>
            <a:r>
              <a:rPr lang="it-IT" altLang="it-IT" dirty="0"/>
              <a:t>, reliability, </a:t>
            </a:r>
            <a:r>
              <a:rPr lang="it-IT" altLang="it-IT" dirty="0" err="1"/>
              <a:t>ability</a:t>
            </a:r>
            <a:r>
              <a:rPr lang="it-IT" altLang="it-IT" dirty="0"/>
              <a:t> to work in a team, positive feedback from </a:t>
            </a:r>
            <a:r>
              <a:rPr lang="it-IT" altLang="it-IT" dirty="0" err="1"/>
              <a:t>delegates</a:t>
            </a:r>
            <a:endParaRPr lang="it-IT" altLang="it-IT"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E2330C8A-9FA8-C0A5-3A35-E471D448AD0F}"/>
              </a:ext>
            </a:extLst>
          </p:cNvPr>
          <p:cNvSpPr>
            <a:spLocks noGrp="1" noChangeArrowheads="1"/>
          </p:cNvSpPr>
          <p:nvPr>
            <p:ph type="title"/>
          </p:nvPr>
        </p:nvSpPr>
        <p:spPr/>
        <p:txBody>
          <a:bodyPr/>
          <a:lstStyle/>
          <a:p>
            <a:r>
              <a:rPr lang="it-IT" altLang="it-IT"/>
              <a:t>Ordine d’importanza</a:t>
            </a:r>
          </a:p>
        </p:txBody>
      </p:sp>
      <p:sp>
        <p:nvSpPr>
          <p:cNvPr id="30723" name="Rectangle 3">
            <a:extLst>
              <a:ext uri="{FF2B5EF4-FFF2-40B4-BE49-F238E27FC236}">
                <a16:creationId xmlns:a16="http://schemas.microsoft.com/office/drawing/2014/main" id="{9751B5CC-056B-6103-21C9-26422FCC3AE1}"/>
              </a:ext>
            </a:extLst>
          </p:cNvPr>
          <p:cNvSpPr>
            <a:spLocks noGrp="1" noChangeArrowheads="1"/>
          </p:cNvSpPr>
          <p:nvPr>
            <p:ph type="body" idx="1"/>
          </p:nvPr>
        </p:nvSpPr>
        <p:spPr/>
        <p:txBody>
          <a:bodyPr>
            <a:normAutofit/>
          </a:bodyPr>
          <a:lstStyle/>
          <a:p>
            <a:pPr>
              <a:lnSpc>
                <a:spcPct val="90000"/>
              </a:lnSpc>
            </a:pPr>
            <a:r>
              <a:rPr lang="it-IT" altLang="it-IT" dirty="0"/>
              <a:t>la ‘corrispondenza con il messaggio originale’ e la ‘coesione logica’ sono stati inseriti quasi </a:t>
            </a:r>
            <a:r>
              <a:rPr lang="it-IT" altLang="it-IT" dirty="0" err="1"/>
              <a:t>unanimamente</a:t>
            </a:r>
            <a:r>
              <a:rPr lang="it-IT" altLang="it-IT" dirty="0"/>
              <a:t> in testa alla classifica, seguiti tuttavia quasi immediatamente dalla ‘correttezza terminologica e grammaticale’ e dalla ‘scorrevolezza’ </a:t>
            </a:r>
          </a:p>
          <a:p>
            <a:pPr>
              <a:lnSpc>
                <a:spcPct val="90000"/>
              </a:lnSpc>
            </a:pPr>
            <a:r>
              <a:rPr lang="it-IT" altLang="it-IT" dirty="0"/>
              <a:t>‘voce gradevole’, ‘stile linguistico’ e, un po’ più distaccato, ‘l’accento standard’ </a:t>
            </a:r>
            <a:r>
              <a:rPr lang="it-IT" altLang="it-IT" dirty="0" smtClean="0"/>
              <a:t>		meno </a:t>
            </a:r>
            <a:r>
              <a:rPr lang="it-IT" altLang="it-IT" dirty="0"/>
              <a:t>influenti</a:t>
            </a:r>
          </a:p>
          <a:p>
            <a:pPr>
              <a:lnSpc>
                <a:spcPct val="90000"/>
              </a:lnSpc>
            </a:pPr>
            <a:r>
              <a:rPr lang="it-IT" altLang="it-IT" dirty="0"/>
              <a:t>criteri extralinguistici </a:t>
            </a:r>
            <a:br>
              <a:rPr lang="it-IT" altLang="it-IT" dirty="0"/>
            </a:br>
            <a:r>
              <a:rPr lang="it-IT" altLang="it-IT" dirty="0"/>
              <a:t>‘l’affidabilità’ e la ‘preparazione’, seguiti dalla ‘capacità di lavorare in équipe’</a:t>
            </a:r>
            <a:br>
              <a:rPr lang="it-IT" altLang="it-IT" dirty="0"/>
            </a:br>
            <a:r>
              <a:rPr lang="it-IT" altLang="it-IT" dirty="0"/>
              <a:t>‘presenza piacevole’ meno importante</a:t>
            </a:r>
          </a:p>
        </p:txBody>
      </p:sp>
    </p:spTree>
  </p:cSld>
  <p:clrMapOvr>
    <a:masterClrMapping/>
  </p:clrMapOvr>
</p:sld>
</file>

<file path=ppt/theme/theme1.xml><?xml version="1.0" encoding="utf-8"?>
<a:theme xmlns:a="http://schemas.openxmlformats.org/drawingml/2006/main" name="Tema di Office 2013-2022">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Tema di Office 2013-2022">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227</TotalTime>
  <Words>1529</Words>
  <Application>Microsoft Office PowerPoint</Application>
  <PresentationFormat>Widescreen</PresentationFormat>
  <Paragraphs>102</Paragraphs>
  <Slides>19</Slides>
  <Notes>1</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19</vt:i4>
      </vt:variant>
    </vt:vector>
  </HeadingPairs>
  <TitlesOfParts>
    <vt:vector size="25" baseType="lpstr">
      <vt:lpstr>ＭＳ Ｐゴシック</vt:lpstr>
      <vt:lpstr>Arial</vt:lpstr>
      <vt:lpstr>Calibri</vt:lpstr>
      <vt:lpstr>Calibri Light</vt:lpstr>
      <vt:lpstr>Times New Roman</vt:lpstr>
      <vt:lpstr>Tema di Office 2013-2022</vt:lpstr>
      <vt:lpstr>Presentazione standard di PowerPoint</vt:lpstr>
      <vt:lpstr>Presentazione standard di PowerPoint</vt:lpstr>
      <vt:lpstr>Presentazione standard di PowerPoint</vt:lpstr>
      <vt:lpstr>Presentazione standard di PowerPoint</vt:lpstr>
      <vt:lpstr>Qualità in interpretazione</vt:lpstr>
      <vt:lpstr>Déjean Le Féal, Karla (1990), “Some thoughts on the evaluation of simultaneous interpretation”. In: David Bowen &amp; Margareta Bowen (Hrsg.) (1990): Interpreting – Yesterday, Today and Tomorrow. ATA Scholarly Monograph Series, Vol. IV, Binghampton: SUNY,154-160</vt:lpstr>
      <vt:lpstr>Moser-Mercer, Barbara (1996): “Quality in interpreting: some methodological issues”. In: The Interpreters’ Newsletter, 7, Trieste: Lint, 43-55 </vt:lpstr>
      <vt:lpstr>Bühler Hildegund (1986): “Linguistic (semantic) and extra-linguistic (pragmatic) criteria for the evaluation of conference interpretation and interpreters”, Multilingua 5-4, pp. 231-235</vt:lpstr>
      <vt:lpstr>Ordine d’importanza</vt:lpstr>
      <vt:lpstr>Pubblico e oratore</vt:lpstr>
      <vt:lpstr>Maurizio Viezzi  Aspetti della qualità in interpretazione (1996)</vt:lpstr>
      <vt:lpstr>Kurz Ingrid (1996): Simultandolmetschen als Gegenstand der interdisziplinären Forschung, Wien, WuV, Universitätsverlag</vt:lpstr>
      <vt:lpstr>Kurz (1989, 1993, 1997)</vt:lpstr>
      <vt:lpstr>Kurz</vt:lpstr>
      <vt:lpstr>Kurz 1993  i parametri più importanti sono risultati</vt:lpstr>
      <vt:lpstr> i parametri più importanti</vt:lpstr>
      <vt:lpstr>Kurz 1997</vt:lpstr>
      <vt:lpstr>Kopczynski, Andrzej (1994), “Quality in conference interpreting: some pragmatic problems”, in: Lambert, Sylvie &amp; Moser-Mercer, Barbara (Hrsg.) Bridging the Gap. Empirical Research in the Teaching of Simultaneous Interpreting. Amsterdam: Benjamins. 87-99. </vt:lpstr>
      <vt:lpstr>Kopczynski, Andrzej 1994</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Alessandra Riccardi</dc:creator>
  <cp:lastModifiedBy>P C</cp:lastModifiedBy>
  <cp:revision>16</cp:revision>
  <cp:lastPrinted>2023-01-12T15:20:18Z</cp:lastPrinted>
  <dcterms:created xsi:type="dcterms:W3CDTF">2022-12-15T09:22:49Z</dcterms:created>
  <dcterms:modified xsi:type="dcterms:W3CDTF">2023-01-12T15:49:27Z</dcterms:modified>
</cp:coreProperties>
</file>