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4" r:id="rId2"/>
  </p:sldMasterIdLst>
  <p:sldIdLst>
    <p:sldId id="256" r:id="rId3"/>
    <p:sldId id="284" r:id="rId4"/>
    <p:sldId id="259" r:id="rId5"/>
    <p:sldId id="260" r:id="rId6"/>
    <p:sldId id="285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7" r:id="rId17"/>
    <p:sldId id="280" r:id="rId18"/>
    <p:sldId id="283" r:id="rId19"/>
    <p:sldId id="278" r:id="rId20"/>
    <p:sldId id="279" r:id="rId21"/>
    <p:sldId id="281" r:id="rId22"/>
    <p:sldId id="282" r:id="rId23"/>
    <p:sldId id="272" r:id="rId24"/>
    <p:sldId id="273" r:id="rId25"/>
    <p:sldId id="276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49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0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5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5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12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96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4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8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7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26918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ientebio.it/salute/svegliarsi-cattive-abitudin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nsieroerealta.blogspot.com/2017/01/kierkegaard-e-munch-angoscia-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9624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apizzascones.com/irlanda-con-sandr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127854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erba, albero, esterni, cielo&#10;&#10;Descrizione generata automaticamente">
            <a:extLst>
              <a:ext uri="{FF2B5EF4-FFF2-40B4-BE49-F238E27FC236}">
                <a16:creationId xmlns:a16="http://schemas.microsoft.com/office/drawing/2014/main" id="{6C6A9B65-D57E-1751-F440-6EFE54918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23" b="161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64DDB5-C7E7-7119-F431-A9E81F83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b">
            <a:normAutofit/>
          </a:bodyPr>
          <a:lstStyle/>
          <a:p>
            <a:pPr algn="ctr"/>
            <a:r>
              <a:rPr lang="it-IT" sz="4000" dirty="0" err="1">
                <a:solidFill>
                  <a:schemeClr val="bg1"/>
                </a:solidFill>
              </a:rPr>
              <a:t>Les</a:t>
            </a:r>
            <a:r>
              <a:rPr lang="it-IT" sz="4000" dirty="0">
                <a:solidFill>
                  <a:schemeClr val="bg1"/>
                </a:solidFill>
              </a:rPr>
              <a:t> 14	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949159-F64D-BBBE-DF8D-4FA059BE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t">
            <a:norm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24 </a:t>
            </a:r>
            <a:r>
              <a:rPr lang="it-IT" sz="2000" dirty="0" err="1">
                <a:solidFill>
                  <a:schemeClr val="bg1"/>
                </a:solidFill>
              </a:rPr>
              <a:t>januari</a:t>
            </a:r>
            <a:r>
              <a:rPr lang="it-IT" sz="20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41923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6C55D-A85B-FDE6-015E-9EDEE2B1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Hoe</a:t>
            </a:r>
            <a:r>
              <a:rPr lang="it-IT" dirty="0"/>
              <a:t> </a:t>
            </a:r>
            <a:r>
              <a:rPr lang="it-IT" dirty="0" err="1"/>
              <a:t>gebruik</a:t>
            </a:r>
            <a:r>
              <a:rPr lang="it-IT" dirty="0"/>
              <a:t> je </a:t>
            </a:r>
            <a:r>
              <a:rPr lang="it-IT" dirty="0" err="1"/>
              <a:t>deze</a:t>
            </a:r>
            <a:r>
              <a:rPr lang="it-IT" dirty="0"/>
              <a:t> </a:t>
            </a:r>
            <a:r>
              <a:rPr lang="it-IT" dirty="0" err="1"/>
              <a:t>werkwoorden</a:t>
            </a:r>
            <a:r>
              <a:rPr lang="it-IT" dirty="0"/>
              <a:t>?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63019EBD-BB99-FC1E-C59A-49C3260B6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19891"/>
              </p:ext>
            </p:extLst>
          </p:nvPr>
        </p:nvGraphicFramePr>
        <p:xfrm>
          <a:off x="1849120" y="2286000"/>
          <a:ext cx="8128000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623255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00638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Infinitief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b="0" dirty="0" err="1">
                          <a:solidFill>
                            <a:schemeClr val="tx1"/>
                          </a:solidFill>
                        </a:rPr>
                        <a:t>Uitleggen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b="0" dirty="0" err="1">
                          <a:solidFill>
                            <a:schemeClr val="tx1"/>
                          </a:solidFill>
                        </a:rPr>
                        <a:t>Terugkomen</a:t>
                      </a: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b="0" dirty="0">
                        <a:solidFill>
                          <a:schemeClr val="tx1"/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Nu en </a:t>
                      </a:r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imperfectum</a:t>
                      </a: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nl-NL" b="0" dirty="0">
                          <a:solidFill>
                            <a:srgbClr val="454545"/>
                          </a:solidFill>
                          <a:effectLst/>
                        </a:rPr>
                        <a:t>Ik 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  <a:effectLst/>
                        </a:rPr>
                        <a:t>leg</a:t>
                      </a:r>
                      <a:r>
                        <a:rPr lang="nl-NL" b="0" dirty="0">
                          <a:solidFill>
                            <a:srgbClr val="454545"/>
                          </a:solidFill>
                          <a:effectLst/>
                        </a:rPr>
                        <a:t> alles drie keer 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  <a:effectLst/>
                        </a:rPr>
                        <a:t>uit</a:t>
                      </a:r>
                      <a:r>
                        <a:rPr lang="nl-NL" b="0" dirty="0">
                          <a:solidFill>
                            <a:srgbClr val="454545"/>
                          </a:solidFill>
                          <a:effectLst/>
                        </a:rPr>
                        <a:t>.</a:t>
                      </a:r>
                      <a:br>
                        <a:rPr lang="nl-NL" b="0" dirty="0">
                          <a:solidFill>
                            <a:srgbClr val="454545"/>
                          </a:solidFill>
                          <a:effectLst/>
                        </a:rPr>
                      </a:br>
                      <a:r>
                        <a:rPr lang="nl-NL" b="0" dirty="0">
                          <a:solidFill>
                            <a:srgbClr val="454545"/>
                          </a:solidFill>
                          <a:effectLst/>
                        </a:rPr>
                        <a:t>Wanneer 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  <a:effectLst/>
                        </a:rPr>
                        <a:t>kwam</a:t>
                      </a:r>
                      <a:r>
                        <a:rPr lang="nl-NL" b="0" dirty="0">
                          <a:solidFill>
                            <a:srgbClr val="454545"/>
                          </a:solidFill>
                          <a:effectLst/>
                        </a:rPr>
                        <a:t> je 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  <a:effectLst/>
                        </a:rPr>
                        <a:t>terug</a:t>
                      </a:r>
                      <a:r>
                        <a:rPr lang="nl-NL" b="0" dirty="0">
                          <a:solidFill>
                            <a:srgbClr val="454545"/>
                          </a:solidFill>
                          <a:effectLst/>
                        </a:rPr>
                        <a:t>?</a:t>
                      </a:r>
                    </a:p>
                    <a:p>
                      <a:pPr algn="l"/>
                      <a:endParaRPr lang="nl-NL" b="0" dirty="0">
                        <a:solidFill>
                          <a:srgbClr val="454545"/>
                        </a:solidFill>
                        <a:effectLst/>
                      </a:endParaRPr>
                    </a:p>
                    <a:p>
                      <a:pPr algn="l"/>
                      <a:r>
                        <a:rPr lang="nl-NL" b="1" u="sng" dirty="0">
                          <a:solidFill>
                            <a:srgbClr val="858585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Het voorzetsel (prepositie) staat aan het einde van de zin.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545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Perfectum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ik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it-IT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heb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r>
                        <a:rPr lang="it-IT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uit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ge</a:t>
                      </a:r>
                      <a:r>
                        <a:rPr lang="it-IT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legd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it-IT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</a:rPr>
                        <a:t>Sandra </a:t>
                      </a:r>
                      <a:r>
                        <a:rPr lang="it-IT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is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it-IT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gisteren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teruggekomen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dirty="0">
                        <a:solidFill>
                          <a:schemeClr val="tx1"/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een</a:t>
                      </a: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bijzin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sz="1800" b="0" kern="1200" dirty="0">
                          <a:solidFill>
                            <a:schemeClr val="dk1"/>
                          </a:solidFill>
                          <a:effectLst/>
                        </a:rPr>
                        <a:t>Hij wil dat ik alles 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effectLst/>
                        </a:rPr>
                        <a:t>uitleg</a:t>
                      </a:r>
                      <a:r>
                        <a:rPr lang="nl-NL" sz="18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br>
                        <a:rPr lang="nl-NL" dirty="0"/>
                      </a:br>
                      <a:r>
                        <a:rPr lang="nl-NL" sz="1800" b="0" kern="1200" dirty="0">
                          <a:solidFill>
                            <a:schemeClr val="dk1"/>
                          </a:solidFill>
                          <a:effectLst/>
                        </a:rPr>
                        <a:t>Dat is omdat ze straks </a:t>
                      </a:r>
                      <a:r>
                        <a:rPr lang="nl-NL" sz="1800" b="1" kern="1200" dirty="0">
                          <a:solidFill>
                            <a:schemeClr val="dk1"/>
                          </a:solidFill>
                          <a:effectLst/>
                        </a:rPr>
                        <a:t>terugkomt</a:t>
                      </a:r>
                      <a:r>
                        <a:rPr lang="nl-NL" sz="18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it-IT" dirty="0">
                        <a:solidFill>
                          <a:schemeClr val="tx1"/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34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23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776E4-8F76-9097-6D1E-403777E9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b="0" i="0" dirty="0">
                <a:solidFill>
                  <a:srgbClr val="454545"/>
                </a:solidFill>
                <a:effectLst/>
                <a:latin typeface="Bierstadt" panose="020B0004020202020204" pitchFamily="34" charset="0"/>
              </a:rPr>
            </a:br>
            <a:r>
              <a:rPr lang="nl-NL" b="0" i="0" dirty="0">
                <a:solidFill>
                  <a:srgbClr val="454545"/>
                </a:solidFill>
                <a:effectLst/>
                <a:latin typeface="Bierstadt" panose="020B0004020202020204" pitchFamily="34" charset="0"/>
              </a:rPr>
              <a:t>De zinsbouw van een scheidbaar werkwoord</a:t>
            </a:r>
            <a:br>
              <a:rPr lang="nl-NL" b="0" i="0" dirty="0">
                <a:solidFill>
                  <a:srgbClr val="454545"/>
                </a:solidFill>
                <a:effectLst/>
                <a:latin typeface="Bierstadt" panose="020B0004020202020204" pitchFamily="34" charset="0"/>
              </a:rPr>
            </a:br>
            <a:endParaRPr lang="it-IT" dirty="0">
              <a:latin typeface="Bierstadt" panose="020B00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F46D64-4CD3-4BBC-3D5E-2E5857E22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>
                <a:latin typeface="Bierstadt" panose="020B0004020202020204" pitchFamily="34" charset="0"/>
              </a:rPr>
              <a:t>OPSTAAN = ALZARSI </a:t>
            </a:r>
          </a:p>
          <a:p>
            <a:pPr marL="0" indent="0">
              <a:buNone/>
            </a:pPr>
            <a:r>
              <a:rPr lang="it-IT" b="1" dirty="0" err="1">
                <a:latin typeface="Bierstadt" panose="020B0004020202020204" pitchFamily="34" charset="0"/>
              </a:rPr>
              <a:t>Basiszin</a:t>
            </a:r>
            <a:endParaRPr lang="it-IT" b="1" dirty="0">
              <a:latin typeface="Bierstadt" panose="020B0004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Bierstadt" panose="020B0004020202020204" pitchFamily="34" charset="0"/>
              </a:rPr>
              <a:t>Mirjam </a:t>
            </a:r>
            <a:r>
              <a:rPr lang="it-IT" dirty="0" err="1">
                <a:highlight>
                  <a:srgbClr val="FFFF00"/>
                </a:highlight>
                <a:latin typeface="Bierstadt" panose="020B0004020202020204" pitchFamily="34" charset="0"/>
              </a:rPr>
              <a:t>staat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om</a:t>
            </a:r>
            <a:r>
              <a:rPr lang="it-IT" dirty="0">
                <a:latin typeface="Bierstadt" panose="020B0004020202020204" pitchFamily="34" charset="0"/>
              </a:rPr>
              <a:t> 7 </a:t>
            </a:r>
            <a:r>
              <a:rPr lang="it-IT" dirty="0" err="1">
                <a:latin typeface="Bierstadt" panose="020B0004020202020204" pitchFamily="34" charset="0"/>
              </a:rPr>
              <a:t>uur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>
                <a:highlight>
                  <a:srgbClr val="FFFF00"/>
                </a:highlight>
                <a:latin typeface="Bierstadt" panose="020B0004020202020204" pitchFamily="34" charset="0"/>
              </a:rPr>
              <a:t>op</a:t>
            </a:r>
            <a:r>
              <a:rPr lang="it-IT" dirty="0">
                <a:latin typeface="Bierstadt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it-IT" b="1" dirty="0" err="1">
                <a:latin typeface="Bierstadt" panose="020B0004020202020204" pitchFamily="34" charset="0"/>
              </a:rPr>
              <a:t>Inversie</a:t>
            </a:r>
            <a:endParaRPr lang="it-IT" b="1" dirty="0">
              <a:latin typeface="Bierstadt" panose="020B0004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Bierstadt" panose="020B0004020202020204" pitchFamily="34" charset="0"/>
              </a:rPr>
              <a:t>Om 7 </a:t>
            </a:r>
            <a:r>
              <a:rPr lang="it-IT" dirty="0" err="1">
                <a:latin typeface="Bierstadt" panose="020B0004020202020204" pitchFamily="34" charset="0"/>
              </a:rPr>
              <a:t>uur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highlight>
                  <a:srgbClr val="FFFF00"/>
                </a:highlight>
                <a:latin typeface="Bierstadt" panose="020B0004020202020204" pitchFamily="34" charset="0"/>
              </a:rPr>
              <a:t>staat</a:t>
            </a:r>
            <a:r>
              <a:rPr lang="it-IT" dirty="0">
                <a:latin typeface="Bierstadt" panose="020B0004020202020204" pitchFamily="34" charset="0"/>
              </a:rPr>
              <a:t> Mirjam </a:t>
            </a:r>
            <a:r>
              <a:rPr lang="it-IT" dirty="0">
                <a:highlight>
                  <a:srgbClr val="FFFF00"/>
                </a:highlight>
                <a:latin typeface="Bierstadt" panose="020B0004020202020204" pitchFamily="34" charset="0"/>
              </a:rPr>
              <a:t>op</a:t>
            </a:r>
            <a:r>
              <a:rPr lang="it-IT" dirty="0">
                <a:latin typeface="Bierstadt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it-IT" b="1" dirty="0" err="1">
                <a:latin typeface="Bierstadt" panose="020B0004020202020204" pitchFamily="34" charset="0"/>
              </a:rPr>
              <a:t>Vraag</a:t>
            </a:r>
            <a:r>
              <a:rPr lang="it-IT" b="1" dirty="0">
                <a:latin typeface="Bierstadt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it-IT" dirty="0" err="1">
                <a:highlight>
                  <a:srgbClr val="FFFF00"/>
                </a:highlight>
                <a:latin typeface="Bierstadt" panose="020B0004020202020204" pitchFamily="34" charset="0"/>
              </a:rPr>
              <a:t>Staat</a:t>
            </a:r>
            <a:r>
              <a:rPr lang="it-IT" dirty="0">
                <a:latin typeface="Bierstadt" panose="020B0004020202020204" pitchFamily="34" charset="0"/>
              </a:rPr>
              <a:t> Mirjam </a:t>
            </a:r>
            <a:r>
              <a:rPr lang="it-IT" dirty="0" err="1">
                <a:latin typeface="Bierstadt" panose="020B0004020202020204" pitchFamily="34" charset="0"/>
              </a:rPr>
              <a:t>om</a:t>
            </a:r>
            <a:r>
              <a:rPr lang="it-IT" dirty="0">
                <a:latin typeface="Bierstadt" panose="020B0004020202020204" pitchFamily="34" charset="0"/>
              </a:rPr>
              <a:t> 7 </a:t>
            </a:r>
            <a:r>
              <a:rPr lang="it-IT" dirty="0" err="1">
                <a:latin typeface="Bierstadt" panose="020B0004020202020204" pitchFamily="34" charset="0"/>
              </a:rPr>
              <a:t>uur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>
                <a:highlight>
                  <a:srgbClr val="FFFF00"/>
                </a:highlight>
                <a:latin typeface="Bierstadt" panose="020B0004020202020204" pitchFamily="34" charset="0"/>
              </a:rPr>
              <a:t>op</a:t>
            </a:r>
            <a:r>
              <a:rPr lang="it-IT" dirty="0">
                <a:latin typeface="Bierstadt" panose="020B00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it-IT" b="1" dirty="0" err="1">
                <a:latin typeface="Bierstadt" panose="020B0004020202020204" pitchFamily="34" charset="0"/>
              </a:rPr>
              <a:t>Bijzin</a:t>
            </a:r>
            <a:r>
              <a:rPr lang="it-IT" b="1" dirty="0">
                <a:latin typeface="Bierstadt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it-IT" dirty="0" err="1">
                <a:latin typeface="Bierstadt" panose="020B0004020202020204" pitchFamily="34" charset="0"/>
              </a:rPr>
              <a:t>Ik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denk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dat</a:t>
            </a:r>
            <a:r>
              <a:rPr lang="it-IT" dirty="0">
                <a:latin typeface="Bierstadt" panose="020B0004020202020204" pitchFamily="34" charset="0"/>
              </a:rPr>
              <a:t> Mirjam </a:t>
            </a:r>
            <a:r>
              <a:rPr lang="it-IT" dirty="0" err="1">
                <a:latin typeface="Bierstadt" panose="020B0004020202020204" pitchFamily="34" charset="0"/>
              </a:rPr>
              <a:t>om</a:t>
            </a:r>
            <a:r>
              <a:rPr lang="it-IT" dirty="0">
                <a:latin typeface="Bierstadt" panose="020B0004020202020204" pitchFamily="34" charset="0"/>
              </a:rPr>
              <a:t> 7uur </a:t>
            </a:r>
            <a:r>
              <a:rPr lang="it-IT" dirty="0" err="1">
                <a:highlight>
                  <a:srgbClr val="FFFF00"/>
                </a:highlight>
                <a:latin typeface="Bierstadt" panose="020B0004020202020204" pitchFamily="34" charset="0"/>
              </a:rPr>
              <a:t>opstaat</a:t>
            </a:r>
            <a:endParaRPr lang="it-IT" dirty="0">
              <a:highlight>
                <a:srgbClr val="FFFF00"/>
              </a:highlight>
              <a:latin typeface="Bierstadt" panose="020B0004020202020204" pitchFamily="34" charset="0"/>
            </a:endParaRPr>
          </a:p>
          <a:p>
            <a:pPr marL="0" indent="0">
              <a:buNone/>
            </a:pPr>
            <a:endParaRPr lang="it-IT" dirty="0">
              <a:latin typeface="Bierstadt" panose="020B00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469A72-434C-E791-DAA0-B01973F4E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00248" y="4612640"/>
            <a:ext cx="3991751" cy="22453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259EA7-6585-3F33-4A3A-B0239D4C9572}"/>
              </a:ext>
            </a:extLst>
          </p:cNvPr>
          <p:cNvSpPr txBox="1"/>
          <p:nvPr/>
        </p:nvSpPr>
        <p:spPr>
          <a:xfrm>
            <a:off x="11553396" y="7132738"/>
            <a:ext cx="6386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ambientebio.it/salute/svegliarsi-cattive-abitudini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0712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66E385-6B27-5831-EB9C-A24BEB61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it-IT" sz="3200"/>
              <a:t>Barbatruc – het accent </a:t>
            </a:r>
          </a:p>
        </p:txBody>
      </p:sp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8CF15D3E-2722-8381-E1C2-EF87C1DC9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1174273"/>
            <a:ext cx="4033647" cy="44088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E51014-8A73-7FBD-DF83-A20B06A8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917" y="2616158"/>
            <a:ext cx="7332426" cy="3858386"/>
          </a:xfrm>
        </p:spPr>
        <p:txBody>
          <a:bodyPr>
            <a:normAutofit/>
          </a:bodyPr>
          <a:lstStyle/>
          <a:p>
            <a:r>
              <a:rPr lang="nl-NL" sz="2000" b="0" i="0" dirty="0">
                <a:effectLst/>
                <a:latin typeface="ibm plex sans" panose="020B0503050203000203" pitchFamily="34" charset="0"/>
              </a:rPr>
              <a:t>Bij scheidbare werkwoorden ligt het accent (de klemtoon) op het voorzetsel:</a:t>
            </a:r>
          </a:p>
          <a:p>
            <a:r>
              <a:rPr lang="nl-NL" sz="2000" b="1" i="0" u="sng" dirty="0">
                <a:effectLst/>
                <a:latin typeface="ibm plex sans" panose="020B0503050203000203" pitchFamily="34" charset="0"/>
              </a:rPr>
              <a:t>o</a:t>
            </a:r>
            <a:r>
              <a:rPr lang="nl-NL" sz="2000" b="1" i="0" dirty="0">
                <a:effectLst/>
                <a:latin typeface="ibm plex sans" panose="020B0503050203000203" pitchFamily="34" charset="0"/>
              </a:rPr>
              <a:t>verstappen</a:t>
            </a:r>
            <a:r>
              <a:rPr lang="nl-NL" sz="2000" b="0" i="0" dirty="0">
                <a:effectLst/>
                <a:latin typeface="ibm plex sans" panose="020B0503050203000203" pitchFamily="34" charset="0"/>
              </a:rPr>
              <a:t>: ik stap </a:t>
            </a:r>
            <a:r>
              <a:rPr lang="nl-NL" sz="2000" b="0" i="0" u="sng" dirty="0">
                <a:effectLst/>
                <a:latin typeface="ibm plex sans" panose="020B0503050203000203" pitchFamily="34" charset="0"/>
              </a:rPr>
              <a:t>o</a:t>
            </a:r>
            <a:r>
              <a:rPr lang="nl-NL" sz="2000" b="0" i="0" dirty="0">
                <a:effectLst/>
                <a:latin typeface="ibm plex sans" panose="020B0503050203000203" pitchFamily="34" charset="0"/>
              </a:rPr>
              <a:t>ver, wij stappen </a:t>
            </a:r>
            <a:r>
              <a:rPr lang="nl-NL" sz="2000" b="0" i="0" u="sng" dirty="0">
                <a:effectLst/>
                <a:latin typeface="ibm plex sans" panose="020B0503050203000203" pitchFamily="34" charset="0"/>
              </a:rPr>
              <a:t>o</a:t>
            </a:r>
            <a:r>
              <a:rPr lang="nl-NL" sz="2000" b="0" i="0" dirty="0">
                <a:effectLst/>
                <a:latin typeface="ibm plex sans" panose="020B0503050203000203" pitchFamily="34" charset="0"/>
              </a:rPr>
              <a:t>ver, ik ben </a:t>
            </a:r>
            <a:r>
              <a:rPr lang="nl-NL" sz="2000" b="0" i="0" u="sng" dirty="0">
                <a:effectLst/>
                <a:latin typeface="ibm plex sans" panose="020B0503050203000203" pitchFamily="34" charset="0"/>
              </a:rPr>
              <a:t>o</a:t>
            </a:r>
            <a:r>
              <a:rPr lang="nl-NL" sz="2000" b="0" i="0" dirty="0">
                <a:effectLst/>
                <a:latin typeface="ibm plex sans" panose="020B0503050203000203" pitchFamily="34" charset="0"/>
              </a:rPr>
              <a:t>vergestapt</a:t>
            </a:r>
          </a:p>
          <a:p>
            <a:r>
              <a:rPr lang="nl-NL" sz="2000" b="0" i="0" dirty="0">
                <a:effectLst/>
                <a:latin typeface="ibm plex sans" panose="020B0503050203000203" pitchFamily="34" charset="0"/>
              </a:rPr>
              <a:t>Bij niet-scheidbare werkwoorden ligt het accent op het werkwoord zelf:</a:t>
            </a:r>
          </a:p>
          <a:p>
            <a:r>
              <a:rPr lang="nl-NL" sz="2000" b="1" i="0" dirty="0">
                <a:effectLst/>
                <a:latin typeface="ibm plex sans" panose="020B0503050203000203" pitchFamily="34" charset="0"/>
              </a:rPr>
              <a:t>ondert</a:t>
            </a:r>
            <a:r>
              <a:rPr lang="nl-NL" sz="2000" b="1" i="0" u="sng" dirty="0">
                <a:effectLst/>
                <a:latin typeface="ibm plex sans" panose="020B0503050203000203" pitchFamily="34" charset="0"/>
              </a:rPr>
              <a:t>e</a:t>
            </a:r>
            <a:r>
              <a:rPr lang="nl-NL" sz="2000" b="1" i="0" dirty="0">
                <a:effectLst/>
                <a:latin typeface="ibm plex sans" panose="020B0503050203000203" pitchFamily="34" charset="0"/>
              </a:rPr>
              <a:t>kenen</a:t>
            </a:r>
            <a:r>
              <a:rPr lang="nl-NL" sz="2000" b="0" i="0" dirty="0">
                <a:effectLst/>
                <a:latin typeface="ibm plex sans" panose="020B0503050203000203" pitchFamily="34" charset="0"/>
              </a:rPr>
              <a:t>: ik ondert</a:t>
            </a:r>
            <a:r>
              <a:rPr lang="nl-NL" sz="2000" b="0" i="0" u="sng" dirty="0">
                <a:effectLst/>
                <a:latin typeface="ibm plex sans" panose="020B0503050203000203" pitchFamily="34" charset="0"/>
              </a:rPr>
              <a:t>e</a:t>
            </a:r>
            <a:r>
              <a:rPr lang="nl-NL" sz="2000" b="0" i="0" dirty="0">
                <a:effectLst/>
                <a:latin typeface="ibm plex sans" panose="020B0503050203000203" pitchFamily="34" charset="0"/>
              </a:rPr>
              <a:t>ken, wij ondert</a:t>
            </a:r>
            <a:r>
              <a:rPr lang="nl-NL" sz="2000" b="0" i="0" u="sng" dirty="0">
                <a:effectLst/>
                <a:latin typeface="ibm plex sans" panose="020B0503050203000203" pitchFamily="34" charset="0"/>
              </a:rPr>
              <a:t>e</a:t>
            </a:r>
            <a:r>
              <a:rPr lang="nl-NL" sz="2000" b="0" i="0" dirty="0">
                <a:effectLst/>
                <a:latin typeface="ibm plex sans" panose="020B0503050203000203" pitchFamily="34" charset="0"/>
              </a:rPr>
              <a:t>kenen, ik heb ondert</a:t>
            </a:r>
            <a:r>
              <a:rPr lang="nl-NL" sz="2000" b="0" i="0" u="sng" dirty="0">
                <a:effectLst/>
                <a:latin typeface="ibm plex sans" panose="020B0503050203000203" pitchFamily="34" charset="0"/>
              </a:rPr>
              <a:t>e</a:t>
            </a:r>
            <a:r>
              <a:rPr lang="nl-NL" sz="2000" b="0" i="0" dirty="0">
                <a:effectLst/>
                <a:latin typeface="ibm plex sans" panose="020B0503050203000203" pitchFamily="34" charset="0"/>
              </a:rPr>
              <a:t>kend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6887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CCEFA-69C1-DBED-BE50-162B0E9A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Onscheidbare</a:t>
            </a:r>
            <a:r>
              <a:rPr lang="it-IT" dirty="0"/>
              <a:t> </a:t>
            </a:r>
            <a:r>
              <a:rPr lang="it-IT" dirty="0" err="1"/>
              <a:t>werkwoorden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97D782-3574-0D57-0982-EDE0601B0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/>
              <a:t>Aan</a:t>
            </a:r>
            <a:r>
              <a:rPr lang="it-IT" b="1" dirty="0" err="1"/>
              <a:t>bidden</a:t>
            </a:r>
            <a:r>
              <a:rPr lang="it-IT" dirty="0"/>
              <a:t> = adorare. Participio: </a:t>
            </a:r>
            <a:r>
              <a:rPr lang="it-IT" dirty="0" err="1"/>
              <a:t>aanbeden</a:t>
            </a:r>
            <a:r>
              <a:rPr lang="it-IT" dirty="0"/>
              <a:t> </a:t>
            </a:r>
          </a:p>
          <a:p>
            <a:r>
              <a:rPr lang="it-IT" dirty="0" err="1"/>
              <a:t>Voor</a:t>
            </a:r>
            <a:r>
              <a:rPr lang="it-IT" b="1" dirty="0" err="1"/>
              <a:t>komen</a:t>
            </a:r>
            <a:r>
              <a:rPr lang="it-IT" dirty="0"/>
              <a:t> = prevenire Participio: </a:t>
            </a:r>
            <a:r>
              <a:rPr lang="it-IT" dirty="0" err="1"/>
              <a:t>voorkomen</a:t>
            </a:r>
            <a:endParaRPr lang="it-IT" dirty="0"/>
          </a:p>
          <a:p>
            <a:r>
              <a:rPr lang="it-IT" dirty="0" err="1"/>
              <a:t>Door</a:t>
            </a:r>
            <a:r>
              <a:rPr lang="it-IT" b="1" dirty="0" err="1"/>
              <a:t>zoeken</a:t>
            </a:r>
            <a:r>
              <a:rPr lang="it-IT" dirty="0"/>
              <a:t> = perquisire Participio: </a:t>
            </a:r>
            <a:r>
              <a:rPr lang="it-IT" dirty="0" err="1"/>
              <a:t>doorzocht</a:t>
            </a:r>
            <a:r>
              <a:rPr lang="it-IT" dirty="0"/>
              <a:t> </a:t>
            </a:r>
          </a:p>
          <a:p>
            <a:r>
              <a:rPr lang="it-IT" dirty="0" err="1"/>
              <a:t>Om</a:t>
            </a:r>
            <a:r>
              <a:rPr lang="it-IT" b="1" dirty="0" err="1"/>
              <a:t>ringen</a:t>
            </a:r>
            <a:r>
              <a:rPr lang="it-IT" dirty="0"/>
              <a:t> = circondare Participio: </a:t>
            </a:r>
            <a:r>
              <a:rPr lang="it-IT" dirty="0" err="1"/>
              <a:t>omringd</a:t>
            </a:r>
            <a:endParaRPr lang="it-IT" dirty="0"/>
          </a:p>
          <a:p>
            <a:r>
              <a:rPr lang="it-IT" dirty="0" err="1"/>
              <a:t>Onder</a:t>
            </a:r>
            <a:r>
              <a:rPr lang="it-IT" b="1" dirty="0" err="1"/>
              <a:t>gaan</a:t>
            </a:r>
            <a:r>
              <a:rPr lang="it-IT" dirty="0"/>
              <a:t> = subire Participio: </a:t>
            </a:r>
            <a:r>
              <a:rPr lang="it-IT" dirty="0" err="1"/>
              <a:t>ondergaan</a:t>
            </a:r>
            <a:r>
              <a:rPr lang="it-IT" dirty="0"/>
              <a:t> </a:t>
            </a:r>
          </a:p>
          <a:p>
            <a:r>
              <a:rPr lang="it-IT" dirty="0" err="1"/>
              <a:t>Over</a:t>
            </a:r>
            <a:r>
              <a:rPr lang="it-IT" b="1" dirty="0" err="1"/>
              <a:t>denken</a:t>
            </a:r>
            <a:r>
              <a:rPr lang="it-IT" dirty="0"/>
              <a:t> = riflettere Participio: </a:t>
            </a:r>
            <a:r>
              <a:rPr lang="it-IT" dirty="0" err="1"/>
              <a:t>overdacht</a:t>
            </a:r>
            <a:r>
              <a:rPr lang="it-IT" dirty="0"/>
              <a:t> </a:t>
            </a:r>
          </a:p>
          <a:p>
            <a:r>
              <a:rPr lang="it-IT" dirty="0" err="1"/>
              <a:t>Achter</a:t>
            </a:r>
            <a:r>
              <a:rPr lang="it-IT" b="1" dirty="0" err="1"/>
              <a:t>halen</a:t>
            </a:r>
            <a:r>
              <a:rPr lang="it-IT" dirty="0"/>
              <a:t> = rintracciare Participio: </a:t>
            </a:r>
            <a:r>
              <a:rPr lang="it-IT" dirty="0" err="1"/>
              <a:t>achterhaald</a:t>
            </a:r>
            <a:r>
              <a:rPr lang="it-IT" dirty="0"/>
              <a:t> </a:t>
            </a:r>
          </a:p>
          <a:p>
            <a:r>
              <a:rPr lang="it-IT" dirty="0" err="1"/>
              <a:t>Mis</a:t>
            </a:r>
            <a:r>
              <a:rPr lang="it-IT" b="1" dirty="0" err="1"/>
              <a:t>lukken</a:t>
            </a:r>
            <a:r>
              <a:rPr lang="it-IT" dirty="0"/>
              <a:t> = fallire Participio: </a:t>
            </a:r>
            <a:r>
              <a:rPr lang="it-IT" dirty="0" err="1"/>
              <a:t>mislukt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23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69D982-9B42-C055-DCE3-1D89C072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it-IT" sz="5200"/>
              <a:t>LET OP! </a:t>
            </a:r>
          </a:p>
        </p:txBody>
      </p:sp>
      <p:pic>
        <p:nvPicPr>
          <p:cNvPr id="8" name="Immagine 7" descr="Immagine che contiene colorato, disegnando&#10;&#10;Descrizione generata automaticamente">
            <a:extLst>
              <a:ext uri="{FF2B5EF4-FFF2-40B4-BE49-F238E27FC236}">
                <a16:creationId xmlns:a16="http://schemas.microsoft.com/office/drawing/2014/main" id="{F2035ED3-C8CC-889A-03F9-0823E0FDF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777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6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7FFDEE-EBC2-B238-83B8-D53D52FFF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5" y="3351276"/>
            <a:ext cx="6903237" cy="2825686"/>
          </a:xfrm>
        </p:spPr>
        <p:txBody>
          <a:bodyPr>
            <a:normAutofit/>
          </a:bodyPr>
          <a:lstStyle/>
          <a:p>
            <a:r>
              <a:rPr lang="it-IT" sz="1800" dirty="0" err="1"/>
              <a:t>Voor</a:t>
            </a:r>
            <a:r>
              <a:rPr lang="it-IT" sz="1800" b="1" dirty="0" err="1"/>
              <a:t>komen</a:t>
            </a:r>
            <a:r>
              <a:rPr lang="it-IT" sz="1800" dirty="0"/>
              <a:t> = prevenire Participio: </a:t>
            </a:r>
            <a:r>
              <a:rPr lang="it-IT" sz="1800" dirty="0" err="1"/>
              <a:t>voorkomen</a:t>
            </a:r>
            <a:endParaRPr lang="it-IT" sz="1800" dirty="0"/>
          </a:p>
          <a:p>
            <a:r>
              <a:rPr lang="it-IT" sz="1800" b="1" dirty="0" err="1"/>
              <a:t>Voor</a:t>
            </a:r>
            <a:r>
              <a:rPr lang="it-IT" sz="1800" dirty="0" err="1"/>
              <a:t>komen</a:t>
            </a:r>
            <a:r>
              <a:rPr lang="it-IT" sz="1800" dirty="0"/>
              <a:t> = apparire. Participio: </a:t>
            </a:r>
            <a:r>
              <a:rPr lang="it-IT" sz="1800" dirty="0" err="1"/>
              <a:t>voorgekomen</a:t>
            </a:r>
            <a:r>
              <a:rPr lang="it-IT" sz="1800" dirty="0"/>
              <a:t> </a:t>
            </a:r>
          </a:p>
          <a:p>
            <a:r>
              <a:rPr lang="it-IT" sz="1800" b="1" dirty="0" err="1"/>
              <a:t>Door</a:t>
            </a:r>
            <a:r>
              <a:rPr lang="it-IT" sz="1800" dirty="0" err="1"/>
              <a:t>lopen</a:t>
            </a:r>
            <a:r>
              <a:rPr lang="it-IT" sz="1800" dirty="0"/>
              <a:t> = continuare a camminare. Participio: </a:t>
            </a:r>
            <a:r>
              <a:rPr lang="it-IT" sz="1800" dirty="0" err="1"/>
              <a:t>doorlopen</a:t>
            </a:r>
            <a:r>
              <a:rPr lang="it-IT" sz="1800" dirty="0"/>
              <a:t> </a:t>
            </a:r>
          </a:p>
          <a:p>
            <a:r>
              <a:rPr lang="it-IT" sz="1800" dirty="0" err="1"/>
              <a:t>Door</a:t>
            </a:r>
            <a:r>
              <a:rPr lang="it-IT" sz="1800" b="1" dirty="0" err="1"/>
              <a:t>lopen</a:t>
            </a:r>
            <a:r>
              <a:rPr lang="it-IT" sz="1800" dirty="0"/>
              <a:t> = percorrere Participio: </a:t>
            </a:r>
            <a:r>
              <a:rPr lang="it-IT" sz="1800" dirty="0" err="1"/>
              <a:t>doorgelopen</a:t>
            </a:r>
            <a:endParaRPr lang="it-IT" sz="1800" dirty="0"/>
          </a:p>
          <a:p>
            <a:r>
              <a:rPr lang="it-IT" sz="1800" dirty="0" err="1"/>
              <a:t>Onder</a:t>
            </a:r>
            <a:r>
              <a:rPr lang="it-IT" sz="1800" b="1" dirty="0" err="1"/>
              <a:t>gaan</a:t>
            </a:r>
            <a:r>
              <a:rPr lang="it-IT" sz="1800" dirty="0"/>
              <a:t> = subire Participio: </a:t>
            </a:r>
            <a:r>
              <a:rPr lang="it-IT" sz="1800" dirty="0" err="1"/>
              <a:t>ondergaan</a:t>
            </a:r>
            <a:r>
              <a:rPr lang="it-IT" sz="1800" dirty="0"/>
              <a:t> </a:t>
            </a:r>
          </a:p>
          <a:p>
            <a:r>
              <a:rPr lang="it-IT" sz="1800" b="1" dirty="0" err="1"/>
              <a:t>Onder</a:t>
            </a:r>
            <a:r>
              <a:rPr lang="it-IT" sz="1800" dirty="0" err="1"/>
              <a:t>gaan</a:t>
            </a:r>
            <a:r>
              <a:rPr lang="it-IT" sz="1800" dirty="0"/>
              <a:t> = tramontare Participio: </a:t>
            </a:r>
            <a:r>
              <a:rPr lang="it-IT" sz="1800" dirty="0" err="1"/>
              <a:t>ondergegaan</a:t>
            </a:r>
            <a:r>
              <a:rPr lang="it-IT" sz="1800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BB7CA4-5C3A-74BF-B6DE-B5EFA58C7D51}"/>
              </a:ext>
            </a:extLst>
          </p:cNvPr>
          <p:cNvSpPr txBox="1"/>
          <p:nvPr/>
        </p:nvSpPr>
        <p:spPr>
          <a:xfrm>
            <a:off x="1316632" y="6657945"/>
            <a:ext cx="31886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pensieroerealta.blogspot.com/2017/01/kierkegaard-e-munch-angoscia-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3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8551B6-898B-F86F-AFAB-1A3227FE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Verbi separabili con particella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513662-3AE0-F107-4371-4D0BF3E6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err="1">
                <a:latin typeface="Bierstadt" panose="020B0004020202020204" pitchFamily="34" charset="0"/>
              </a:rPr>
              <a:t>Weg</a:t>
            </a:r>
            <a:r>
              <a:rPr lang="it-IT" dirty="0" err="1">
                <a:latin typeface="Bierstadt" panose="020B0004020202020204" pitchFamily="34" charset="0"/>
              </a:rPr>
              <a:t>lopen</a:t>
            </a:r>
            <a:r>
              <a:rPr lang="it-IT" dirty="0">
                <a:latin typeface="Bierstadt" panose="020B0004020202020204" pitchFamily="34" charset="0"/>
              </a:rPr>
              <a:t> = andare via. </a:t>
            </a:r>
            <a:r>
              <a:rPr lang="it-IT" dirty="0" err="1">
                <a:latin typeface="Bierstadt" panose="020B0004020202020204" pitchFamily="34" charset="0"/>
              </a:rPr>
              <a:t>Hij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is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weggelopen</a:t>
            </a:r>
            <a:endParaRPr lang="it-IT" dirty="0">
              <a:latin typeface="Bierstadt" panose="020B0004020202020204" pitchFamily="34" charset="0"/>
            </a:endParaRPr>
          </a:p>
          <a:p>
            <a:pPr marL="0" indent="0">
              <a:buNone/>
            </a:pPr>
            <a:r>
              <a:rPr lang="it-IT" b="1" dirty="0" err="1">
                <a:latin typeface="Bierstadt" panose="020B0004020202020204" pitchFamily="34" charset="0"/>
              </a:rPr>
              <a:t>Weg</a:t>
            </a:r>
            <a:r>
              <a:rPr lang="it-IT" dirty="0" err="1">
                <a:latin typeface="Bierstadt" panose="020B0004020202020204" pitchFamily="34" charset="0"/>
              </a:rPr>
              <a:t>zwemmen</a:t>
            </a:r>
            <a:r>
              <a:rPr lang="it-IT" dirty="0">
                <a:latin typeface="Bierstadt" panose="020B0004020202020204" pitchFamily="34" charset="0"/>
              </a:rPr>
              <a:t> = allontanarsi a nuovo</a:t>
            </a:r>
          </a:p>
          <a:p>
            <a:pPr marL="0" indent="0">
              <a:buNone/>
            </a:pPr>
            <a:r>
              <a:rPr lang="it-IT" b="1" dirty="0" err="1">
                <a:latin typeface="Bierstadt" panose="020B0004020202020204" pitchFamily="34" charset="0"/>
              </a:rPr>
              <a:t>Weg</a:t>
            </a:r>
            <a:r>
              <a:rPr lang="it-IT" dirty="0" err="1">
                <a:latin typeface="Bierstadt" panose="020B0004020202020204" pitchFamily="34" charset="0"/>
              </a:rPr>
              <a:t>varen</a:t>
            </a:r>
            <a:r>
              <a:rPr lang="it-IT" dirty="0">
                <a:latin typeface="Bierstadt" panose="020B0004020202020204" pitchFamily="34" charset="0"/>
              </a:rPr>
              <a:t> = andare via con la nave </a:t>
            </a:r>
          </a:p>
          <a:p>
            <a:pPr marL="0" indent="0">
              <a:buNone/>
            </a:pPr>
            <a:r>
              <a:rPr lang="it-IT" dirty="0" err="1">
                <a:latin typeface="Bierstadt" panose="020B0004020202020204" pitchFamily="34" charset="0"/>
              </a:rPr>
              <a:t>Een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voorstel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b="1" dirty="0" err="1">
                <a:latin typeface="Bierstadt" panose="020B0004020202020204" pitchFamily="34" charset="0"/>
              </a:rPr>
              <a:t>weg</a:t>
            </a:r>
            <a:r>
              <a:rPr lang="it-IT" dirty="0" err="1">
                <a:latin typeface="Bierstadt" panose="020B0004020202020204" pitchFamily="34" charset="0"/>
              </a:rPr>
              <a:t>stemmen</a:t>
            </a:r>
            <a:r>
              <a:rPr lang="it-IT" dirty="0">
                <a:latin typeface="Bierstadt" panose="020B0004020202020204" pitchFamily="34" charset="0"/>
              </a:rPr>
              <a:t> = bocciare una proposta </a:t>
            </a:r>
          </a:p>
        </p:txBody>
      </p:sp>
    </p:spTree>
    <p:extLst>
      <p:ext uri="{BB962C8B-B14F-4D97-AF65-F5344CB8AC3E}">
        <p14:creationId xmlns:p14="http://schemas.microsoft.com/office/powerpoint/2010/main" val="346952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B7DFE3-62D3-657C-CAC0-3A58B07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Particelle più usate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0C07B2-A875-992F-BBEE-4ADF88E1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9" y="2050181"/>
            <a:ext cx="10773557" cy="4122019"/>
          </a:xfrm>
        </p:spPr>
        <p:txBody>
          <a:bodyPr>
            <a:normAutofit fontScale="62500" lnSpcReduction="20000"/>
          </a:bodyPr>
          <a:lstStyle/>
          <a:p>
            <a:r>
              <a:rPr lang="it-IT" dirty="0" err="1">
                <a:latin typeface="Bierstadt" panose="020B0004020202020204" pitchFamily="34" charset="0"/>
              </a:rPr>
              <a:t>Af</a:t>
            </a:r>
            <a:r>
              <a:rPr lang="it-IT" dirty="0">
                <a:latin typeface="Bierstadt" panose="020B0004020202020204" pitchFamily="34" charset="0"/>
              </a:rPr>
              <a:t> ---- </a:t>
            </a:r>
            <a:r>
              <a:rPr lang="it-IT" dirty="0" err="1">
                <a:latin typeface="Bierstadt" panose="020B0004020202020204" pitchFamily="34" charset="0"/>
              </a:rPr>
              <a:t>afmaken</a:t>
            </a:r>
            <a:r>
              <a:rPr lang="it-IT" dirty="0">
                <a:latin typeface="Bierstadt" panose="020B0004020202020204" pitchFamily="34" charset="0"/>
              </a:rPr>
              <a:t> (finire), </a:t>
            </a:r>
            <a:r>
              <a:rPr lang="it-IT" dirty="0" err="1">
                <a:latin typeface="Bierstadt" panose="020B0004020202020204" pitchFamily="34" charset="0"/>
              </a:rPr>
              <a:t>afstuderen</a:t>
            </a:r>
            <a:r>
              <a:rPr lang="it-IT" dirty="0">
                <a:latin typeface="Bierstadt" panose="020B0004020202020204" pitchFamily="34" charset="0"/>
              </a:rPr>
              <a:t> (laurearsi) </a:t>
            </a:r>
          </a:p>
          <a:p>
            <a:r>
              <a:rPr lang="it-IT" dirty="0">
                <a:latin typeface="Bierstadt" panose="020B0004020202020204" pitchFamily="34" charset="0"/>
              </a:rPr>
              <a:t>Mee --- </a:t>
            </a:r>
            <a:r>
              <a:rPr lang="it-IT" dirty="0" err="1">
                <a:latin typeface="Bierstadt" panose="020B0004020202020204" pitchFamily="34" charset="0"/>
              </a:rPr>
              <a:t>meebrengen</a:t>
            </a:r>
            <a:r>
              <a:rPr lang="it-IT" dirty="0">
                <a:latin typeface="Bierstadt" panose="020B0004020202020204" pitchFamily="34" charset="0"/>
              </a:rPr>
              <a:t> (portare con sé), </a:t>
            </a:r>
            <a:r>
              <a:rPr lang="it-IT" dirty="0" err="1">
                <a:latin typeface="Bierstadt" panose="020B0004020202020204" pitchFamily="34" charset="0"/>
              </a:rPr>
              <a:t>meelezen</a:t>
            </a:r>
            <a:r>
              <a:rPr lang="it-IT" dirty="0">
                <a:latin typeface="Bierstadt" panose="020B0004020202020204" pitchFamily="34" charset="0"/>
              </a:rPr>
              <a:t> (leggere con qualcuno) </a:t>
            </a:r>
          </a:p>
          <a:p>
            <a:r>
              <a:rPr lang="it-IT" dirty="0">
                <a:latin typeface="Bierstadt" panose="020B0004020202020204" pitchFamily="34" charset="0"/>
              </a:rPr>
              <a:t>Toe ---- </a:t>
            </a:r>
            <a:r>
              <a:rPr lang="it-IT" dirty="0" err="1">
                <a:latin typeface="Bierstadt" panose="020B0004020202020204" pitchFamily="34" charset="0"/>
              </a:rPr>
              <a:t>toesturen</a:t>
            </a:r>
            <a:r>
              <a:rPr lang="it-IT" dirty="0">
                <a:latin typeface="Bierstadt" panose="020B0004020202020204" pitchFamily="34" charset="0"/>
              </a:rPr>
              <a:t> (spedire), </a:t>
            </a:r>
            <a:r>
              <a:rPr lang="it-IT" dirty="0" err="1">
                <a:latin typeface="Bierstadt" panose="020B0004020202020204" pitchFamily="34" charset="0"/>
              </a:rPr>
              <a:t>toelaten</a:t>
            </a:r>
            <a:r>
              <a:rPr lang="it-IT" dirty="0">
                <a:latin typeface="Bierstadt" panose="020B0004020202020204" pitchFamily="34" charset="0"/>
              </a:rPr>
              <a:t> (ammettere) </a:t>
            </a:r>
          </a:p>
          <a:p>
            <a:r>
              <a:rPr lang="it-IT" dirty="0">
                <a:latin typeface="Bierstadt" panose="020B0004020202020204" pitchFamily="34" charset="0"/>
              </a:rPr>
              <a:t>Op --- </a:t>
            </a:r>
            <a:r>
              <a:rPr lang="it-IT" dirty="0" err="1">
                <a:latin typeface="Bierstadt" panose="020B0004020202020204" pitchFamily="34" charset="0"/>
              </a:rPr>
              <a:t>opblazen</a:t>
            </a:r>
            <a:r>
              <a:rPr lang="it-IT" dirty="0">
                <a:latin typeface="Bierstadt" panose="020B0004020202020204" pitchFamily="34" charset="0"/>
              </a:rPr>
              <a:t> (far esplodere) </a:t>
            </a:r>
          </a:p>
          <a:p>
            <a:r>
              <a:rPr lang="it-IT" dirty="0" err="1">
                <a:latin typeface="Bierstadt" panose="020B0004020202020204" pitchFamily="34" charset="0"/>
              </a:rPr>
              <a:t>Uit</a:t>
            </a:r>
            <a:r>
              <a:rPr lang="it-IT" dirty="0">
                <a:latin typeface="Bierstadt" panose="020B0004020202020204" pitchFamily="34" charset="0"/>
              </a:rPr>
              <a:t> ----- </a:t>
            </a:r>
            <a:r>
              <a:rPr lang="it-IT" dirty="0" err="1">
                <a:latin typeface="Bierstadt" panose="020B0004020202020204" pitchFamily="34" charset="0"/>
              </a:rPr>
              <a:t>uitgaan</a:t>
            </a:r>
            <a:r>
              <a:rPr lang="it-IT" dirty="0">
                <a:latin typeface="Bierstadt" panose="020B0004020202020204" pitchFamily="34" charset="0"/>
              </a:rPr>
              <a:t> (uscire) </a:t>
            </a:r>
          </a:p>
          <a:p>
            <a:r>
              <a:rPr lang="it-IT" dirty="0">
                <a:latin typeface="Bierstadt" panose="020B0004020202020204" pitchFamily="34" charset="0"/>
              </a:rPr>
              <a:t>In ----- </a:t>
            </a:r>
            <a:r>
              <a:rPr lang="it-IT" dirty="0" err="1">
                <a:latin typeface="Bierstadt" panose="020B0004020202020204" pitchFamily="34" charset="0"/>
              </a:rPr>
              <a:t>indrinken</a:t>
            </a:r>
            <a:r>
              <a:rPr lang="it-IT" dirty="0">
                <a:latin typeface="Bierstadt" panose="020B0004020202020204" pitchFamily="34" charset="0"/>
              </a:rPr>
              <a:t> (fare </a:t>
            </a:r>
            <a:r>
              <a:rPr lang="it-IT" dirty="0" err="1">
                <a:latin typeface="Bierstadt" panose="020B0004020202020204" pitchFamily="34" charset="0"/>
              </a:rPr>
              <a:t>botellón</a:t>
            </a:r>
            <a:r>
              <a:rPr lang="it-IT" dirty="0">
                <a:latin typeface="Bierstadt" panose="020B0004020202020204" pitchFamily="34" charset="0"/>
              </a:rPr>
              <a:t>)</a:t>
            </a:r>
          </a:p>
          <a:p>
            <a:r>
              <a:rPr lang="it-IT" dirty="0" err="1">
                <a:latin typeface="Bierstadt" panose="020B0004020202020204" pitchFamily="34" charset="0"/>
              </a:rPr>
              <a:t>Aan</a:t>
            </a:r>
            <a:r>
              <a:rPr lang="it-IT" dirty="0">
                <a:latin typeface="Bierstadt" panose="020B0004020202020204" pitchFamily="34" charset="0"/>
              </a:rPr>
              <a:t> --- </a:t>
            </a:r>
            <a:r>
              <a:rPr lang="it-IT" dirty="0" err="1">
                <a:latin typeface="Bierstadt" panose="020B0004020202020204" pitchFamily="34" charset="0"/>
              </a:rPr>
              <a:t>aankijken</a:t>
            </a:r>
            <a:r>
              <a:rPr lang="it-IT" dirty="0">
                <a:latin typeface="Bierstadt" panose="020B0004020202020204" pitchFamily="34" charset="0"/>
              </a:rPr>
              <a:t> (guardare qualcuno in faccia) </a:t>
            </a:r>
          </a:p>
          <a:p>
            <a:r>
              <a:rPr lang="it-IT" dirty="0">
                <a:latin typeface="Bierstadt" panose="020B0004020202020204" pitchFamily="34" charset="0"/>
              </a:rPr>
              <a:t>Om ---- </a:t>
            </a:r>
            <a:r>
              <a:rPr lang="it-IT" dirty="0" err="1">
                <a:latin typeface="Bierstadt" panose="020B0004020202020204" pitchFamily="34" charset="0"/>
              </a:rPr>
              <a:t>omgooien</a:t>
            </a:r>
            <a:r>
              <a:rPr lang="it-IT" dirty="0">
                <a:latin typeface="Bierstadt" panose="020B0004020202020204" pitchFamily="34" charset="0"/>
              </a:rPr>
              <a:t> (rovesciare)</a:t>
            </a:r>
          </a:p>
          <a:p>
            <a:r>
              <a:rPr lang="it-IT" dirty="0">
                <a:latin typeface="Bierstadt" panose="020B0004020202020204" pitchFamily="34" charset="0"/>
              </a:rPr>
              <a:t>Over --- </a:t>
            </a:r>
            <a:r>
              <a:rPr lang="it-IT" dirty="0" err="1">
                <a:latin typeface="Bierstadt" panose="020B0004020202020204" pitchFamily="34" charset="0"/>
              </a:rPr>
              <a:t>overschrijven</a:t>
            </a:r>
            <a:r>
              <a:rPr lang="it-IT" dirty="0">
                <a:latin typeface="Bierstadt" panose="020B0004020202020204" pitchFamily="34" charset="0"/>
              </a:rPr>
              <a:t> (copiare) </a:t>
            </a:r>
          </a:p>
          <a:p>
            <a:r>
              <a:rPr lang="it-IT" dirty="0">
                <a:latin typeface="Bierstadt" panose="020B0004020202020204" pitchFamily="34" charset="0"/>
              </a:rPr>
              <a:t>Door ---- de </a:t>
            </a:r>
            <a:r>
              <a:rPr lang="it-IT" dirty="0" err="1">
                <a:latin typeface="Bierstadt" panose="020B0004020202020204" pitchFamily="34" charset="0"/>
              </a:rPr>
              <a:t>vraag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doorspelen</a:t>
            </a:r>
            <a:r>
              <a:rPr lang="it-IT" dirty="0">
                <a:latin typeface="Bierstadt" panose="020B0004020202020204" pitchFamily="34" charset="0"/>
              </a:rPr>
              <a:t> (passare la domanda a qualcuno) </a:t>
            </a:r>
          </a:p>
          <a:p>
            <a:r>
              <a:rPr lang="it-IT" dirty="0" err="1">
                <a:latin typeface="Bierstadt" panose="020B0004020202020204" pitchFamily="34" charset="0"/>
              </a:rPr>
              <a:t>Binnen</a:t>
            </a:r>
            <a:r>
              <a:rPr lang="it-IT" dirty="0">
                <a:latin typeface="Bierstadt" panose="020B0004020202020204" pitchFamily="34" charset="0"/>
              </a:rPr>
              <a:t> ---- </a:t>
            </a:r>
            <a:r>
              <a:rPr lang="it-IT" dirty="0" err="1">
                <a:latin typeface="Bierstadt" panose="020B0004020202020204" pitchFamily="34" charset="0"/>
              </a:rPr>
              <a:t>binnensmokkelen</a:t>
            </a:r>
            <a:r>
              <a:rPr lang="it-IT" dirty="0">
                <a:latin typeface="Bierstadt" panose="020B0004020202020204" pitchFamily="34" charset="0"/>
              </a:rPr>
              <a:t> (introdurre di nascosto) </a:t>
            </a:r>
          </a:p>
        </p:txBody>
      </p:sp>
    </p:spTree>
    <p:extLst>
      <p:ext uri="{BB962C8B-B14F-4D97-AF65-F5344CB8AC3E}">
        <p14:creationId xmlns:p14="http://schemas.microsoft.com/office/powerpoint/2010/main" val="257676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719269D-B0DD-7117-2ABA-9B95F9171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t="9964" r="37790" b="8491"/>
          <a:stretch/>
        </p:blipFill>
        <p:spPr>
          <a:xfrm>
            <a:off x="1405288" y="125127"/>
            <a:ext cx="8402855" cy="66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6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D7E02D-3AFF-C05D-397D-0D3082D4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Verbi separabili con aggettivo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67DB82-C3A8-F3F0-2024-68C4882FA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latin typeface="Bierstadt" panose="020B0004020202020204" pitchFamily="34" charset="0"/>
              </a:rPr>
              <a:t>Los --- </a:t>
            </a:r>
            <a:r>
              <a:rPr lang="it-IT" dirty="0" err="1">
                <a:latin typeface="Bierstadt" panose="020B0004020202020204" pitchFamily="34" charset="0"/>
              </a:rPr>
              <a:t>lostrekken</a:t>
            </a:r>
            <a:r>
              <a:rPr lang="it-IT" dirty="0">
                <a:latin typeface="Bierstadt" panose="020B0004020202020204" pitchFamily="34" charset="0"/>
              </a:rPr>
              <a:t> (strappare) </a:t>
            </a:r>
          </a:p>
          <a:p>
            <a:r>
              <a:rPr lang="it-IT" dirty="0" err="1">
                <a:latin typeface="Bierstadt" panose="020B0004020202020204" pitchFamily="34" charset="0"/>
              </a:rPr>
              <a:t>Vast</a:t>
            </a:r>
            <a:r>
              <a:rPr lang="it-IT" dirty="0">
                <a:latin typeface="Bierstadt" panose="020B0004020202020204" pitchFamily="34" charset="0"/>
              </a:rPr>
              <a:t> --- </a:t>
            </a:r>
            <a:r>
              <a:rPr lang="it-IT" dirty="0" err="1">
                <a:latin typeface="Bierstadt" panose="020B0004020202020204" pitchFamily="34" charset="0"/>
              </a:rPr>
              <a:t>vaststellen</a:t>
            </a:r>
            <a:r>
              <a:rPr lang="it-IT" dirty="0">
                <a:latin typeface="Bierstadt" panose="020B0004020202020204" pitchFamily="34" charset="0"/>
              </a:rPr>
              <a:t> (stabilire) </a:t>
            </a:r>
          </a:p>
          <a:p>
            <a:r>
              <a:rPr lang="it-IT" dirty="0" err="1">
                <a:latin typeface="Bierstadt" panose="020B0004020202020204" pitchFamily="34" charset="0"/>
              </a:rPr>
              <a:t>Leeg</a:t>
            </a:r>
            <a:r>
              <a:rPr lang="it-IT" dirty="0">
                <a:latin typeface="Bierstadt" panose="020B0004020202020204" pitchFamily="34" charset="0"/>
              </a:rPr>
              <a:t> ---- </a:t>
            </a:r>
            <a:r>
              <a:rPr lang="it-IT" dirty="0" err="1">
                <a:latin typeface="Bierstadt" panose="020B0004020202020204" pitchFamily="34" charset="0"/>
              </a:rPr>
              <a:t>leegdrinken</a:t>
            </a:r>
            <a:r>
              <a:rPr lang="it-IT" dirty="0">
                <a:latin typeface="Bierstadt" panose="020B0004020202020204" pitchFamily="34" charset="0"/>
              </a:rPr>
              <a:t> (bere fino all’ultima goccia) </a:t>
            </a:r>
          </a:p>
          <a:p>
            <a:r>
              <a:rPr lang="it-IT" dirty="0" err="1">
                <a:latin typeface="Bierstadt" panose="020B0004020202020204" pitchFamily="34" charset="0"/>
              </a:rPr>
              <a:t>Vol</a:t>
            </a:r>
            <a:r>
              <a:rPr lang="it-IT" dirty="0">
                <a:latin typeface="Bierstadt" panose="020B0004020202020204" pitchFamily="34" charset="0"/>
              </a:rPr>
              <a:t> --- </a:t>
            </a:r>
            <a:r>
              <a:rPr lang="it-IT" dirty="0" err="1">
                <a:latin typeface="Bierstadt" panose="020B0004020202020204" pitchFamily="34" charset="0"/>
              </a:rPr>
              <a:t>volladen</a:t>
            </a:r>
            <a:r>
              <a:rPr lang="it-IT" dirty="0">
                <a:latin typeface="Bierstadt" panose="020B0004020202020204" pitchFamily="34" charset="0"/>
              </a:rPr>
              <a:t> (riempire caricando) </a:t>
            </a:r>
          </a:p>
          <a:p>
            <a:r>
              <a:rPr lang="it-IT" dirty="0">
                <a:latin typeface="Bierstadt" panose="020B0004020202020204" pitchFamily="34" charset="0"/>
              </a:rPr>
              <a:t>Open --- </a:t>
            </a:r>
            <a:r>
              <a:rPr lang="it-IT" dirty="0" err="1">
                <a:latin typeface="Bierstadt" panose="020B0004020202020204" pitchFamily="34" charset="0"/>
              </a:rPr>
              <a:t>opengooien</a:t>
            </a:r>
            <a:r>
              <a:rPr lang="it-IT" dirty="0">
                <a:latin typeface="Bierstadt" panose="020B0004020202020204" pitchFamily="34" charset="0"/>
              </a:rPr>
              <a:t> (spalancare) </a:t>
            </a:r>
          </a:p>
          <a:p>
            <a:r>
              <a:rPr lang="it-IT" dirty="0" err="1">
                <a:latin typeface="Bierstadt" panose="020B0004020202020204" pitchFamily="34" charset="0"/>
              </a:rPr>
              <a:t>Dicht</a:t>
            </a:r>
            <a:r>
              <a:rPr lang="it-IT" dirty="0">
                <a:latin typeface="Bierstadt" panose="020B0004020202020204" pitchFamily="34" charset="0"/>
              </a:rPr>
              <a:t> ---- </a:t>
            </a:r>
            <a:r>
              <a:rPr lang="it-IT" dirty="0" err="1">
                <a:latin typeface="Bierstadt" panose="020B0004020202020204" pitchFamily="34" charset="0"/>
              </a:rPr>
              <a:t>dichtplakken</a:t>
            </a:r>
            <a:r>
              <a:rPr lang="it-IT" dirty="0">
                <a:latin typeface="Bierstadt" panose="020B0004020202020204" pitchFamily="34" charset="0"/>
              </a:rPr>
              <a:t> (chiudere con la colla) </a:t>
            </a:r>
          </a:p>
          <a:p>
            <a:r>
              <a:rPr lang="it-IT" dirty="0" err="1">
                <a:latin typeface="Bierstadt" panose="020B0004020202020204" pitchFamily="34" charset="0"/>
              </a:rPr>
              <a:t>Kapot</a:t>
            </a:r>
            <a:r>
              <a:rPr lang="it-IT" dirty="0">
                <a:latin typeface="Bierstadt" panose="020B0004020202020204" pitchFamily="34" charset="0"/>
              </a:rPr>
              <a:t> --- </a:t>
            </a:r>
            <a:r>
              <a:rPr lang="it-IT" dirty="0" err="1">
                <a:latin typeface="Bierstadt" panose="020B0004020202020204" pitchFamily="34" charset="0"/>
              </a:rPr>
              <a:t>kapotmaken</a:t>
            </a:r>
            <a:r>
              <a:rPr lang="it-IT" dirty="0">
                <a:latin typeface="Bierstadt" panose="020B0004020202020204" pitchFamily="34" charset="0"/>
              </a:rPr>
              <a:t> (distruggere) </a:t>
            </a:r>
          </a:p>
          <a:p>
            <a:r>
              <a:rPr lang="it-IT" dirty="0" err="1">
                <a:latin typeface="Bierstadt" panose="020B0004020202020204" pitchFamily="34" charset="0"/>
              </a:rPr>
              <a:t>Dood</a:t>
            </a:r>
            <a:r>
              <a:rPr lang="it-IT" dirty="0">
                <a:latin typeface="Bierstadt" panose="020B0004020202020204" pitchFamily="34" charset="0"/>
              </a:rPr>
              <a:t> --- </a:t>
            </a:r>
            <a:r>
              <a:rPr lang="it-IT" dirty="0" err="1">
                <a:latin typeface="Bierstadt" panose="020B0004020202020204" pitchFamily="34" charset="0"/>
              </a:rPr>
              <a:t>doodschieten</a:t>
            </a:r>
            <a:r>
              <a:rPr lang="it-IT" dirty="0">
                <a:latin typeface="Bierstadt" panose="020B0004020202020204" pitchFamily="34" charset="0"/>
              </a:rPr>
              <a:t> (uccidere sparando) </a:t>
            </a:r>
          </a:p>
          <a:p>
            <a:r>
              <a:rPr lang="it-IT" dirty="0" err="1">
                <a:latin typeface="Bierstadt" panose="020B0004020202020204" pitchFamily="34" charset="0"/>
              </a:rPr>
              <a:t>Wit</a:t>
            </a:r>
            <a:r>
              <a:rPr lang="it-IT" dirty="0">
                <a:latin typeface="Bierstadt" panose="020B0004020202020204" pitchFamily="34" charset="0"/>
              </a:rPr>
              <a:t> --- </a:t>
            </a:r>
            <a:r>
              <a:rPr lang="it-IT" dirty="0" err="1">
                <a:latin typeface="Bierstadt" panose="020B0004020202020204" pitchFamily="34" charset="0"/>
              </a:rPr>
              <a:t>witwassen</a:t>
            </a:r>
            <a:r>
              <a:rPr lang="it-IT" dirty="0">
                <a:latin typeface="Bierstadt" panose="020B0004020202020204" pitchFamily="34" charset="0"/>
              </a:rPr>
              <a:t> (riciclare denaro sporco) </a:t>
            </a:r>
          </a:p>
        </p:txBody>
      </p:sp>
    </p:spTree>
    <p:extLst>
      <p:ext uri="{BB962C8B-B14F-4D97-AF65-F5344CB8AC3E}">
        <p14:creationId xmlns:p14="http://schemas.microsoft.com/office/powerpoint/2010/main" val="1499834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BF6711-C0DE-01CA-1A05-0A19FC8A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it-IT" sz="3400"/>
              <a:t>Verbi separabili con nome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7F268D-EA91-2793-6030-EB5018494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it-IT" sz="1700"/>
              <a:t>Koffiezetten </a:t>
            </a:r>
          </a:p>
          <a:p>
            <a:r>
              <a:rPr lang="it-IT" sz="1700"/>
              <a:t>Televisiekijken </a:t>
            </a:r>
          </a:p>
          <a:p>
            <a:r>
              <a:rPr lang="it-IT" sz="1700"/>
              <a:t>Filerijden </a:t>
            </a:r>
          </a:p>
          <a:p>
            <a:r>
              <a:rPr lang="it-IT" sz="1700"/>
              <a:t>Plaatsvinden</a:t>
            </a:r>
          </a:p>
          <a:p>
            <a:r>
              <a:rPr lang="it-IT" sz="1700"/>
              <a:t>Lesgeven </a:t>
            </a:r>
          </a:p>
          <a:p>
            <a:r>
              <a:rPr lang="it-IT" sz="1700"/>
              <a:t>Proefdraaien </a:t>
            </a:r>
          </a:p>
          <a:p>
            <a:r>
              <a:rPr lang="it-IT" sz="1700"/>
              <a:t>Zorgdragen</a:t>
            </a:r>
          </a:p>
          <a:p>
            <a:r>
              <a:rPr lang="it-IT" sz="1700"/>
              <a:t>Netsurfen </a:t>
            </a:r>
          </a:p>
          <a:p>
            <a:endParaRPr lang="it-IT" sz="1700"/>
          </a:p>
        </p:txBody>
      </p:sp>
      <p:pic>
        <p:nvPicPr>
          <p:cNvPr id="5" name="Immagine 4" descr="Immagine che contiene acqua, cielo, barca, esterni&#10;&#10;Descrizione generata automaticamente">
            <a:extLst>
              <a:ext uri="{FF2B5EF4-FFF2-40B4-BE49-F238E27FC236}">
                <a16:creationId xmlns:a16="http://schemas.microsoft.com/office/drawing/2014/main" id="{9524655A-7B8D-C6DD-2BB7-7B7BA8DAE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714" r="32113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80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ABB8B-A1E8-4010-AE6A-E9CECEA6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Portfolio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E73488-A687-44BE-9091-ABF1FF766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Cv</a:t>
            </a:r>
          </a:p>
          <a:p>
            <a:r>
              <a:rPr lang="it-IT" dirty="0" err="1"/>
              <a:t>Verslag</a:t>
            </a:r>
            <a:r>
              <a:rPr lang="it-IT" dirty="0"/>
              <a:t> (Gringiani, Mia Ratinckx, Kirsten, Tatum, Masterclasses traduzione, </a:t>
            </a:r>
            <a:r>
              <a:rPr lang="it-IT" dirty="0" err="1"/>
              <a:t>zomercursus</a:t>
            </a:r>
            <a:r>
              <a:rPr lang="it-IT" dirty="0"/>
              <a:t>)</a:t>
            </a:r>
          </a:p>
          <a:p>
            <a:r>
              <a:rPr lang="it-IT" dirty="0" err="1"/>
              <a:t>Zelfstudie</a:t>
            </a:r>
            <a:r>
              <a:rPr lang="it-IT" dirty="0"/>
              <a:t> in NL </a:t>
            </a:r>
          </a:p>
          <a:p>
            <a:r>
              <a:rPr lang="it-IT" dirty="0" err="1"/>
              <a:t>Liedje</a:t>
            </a:r>
            <a:r>
              <a:rPr lang="it-IT" dirty="0"/>
              <a:t> of </a:t>
            </a:r>
            <a:r>
              <a:rPr lang="it-IT" dirty="0" err="1"/>
              <a:t>gedicht</a:t>
            </a:r>
            <a:r>
              <a:rPr lang="it-IT" dirty="0"/>
              <a:t> in NL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684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5F9032-DB7C-63C9-1A1E-7F9A112A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oefenen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3C360A-F0CC-8853-50C4-806C2E8A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latin typeface="Bierstadt" panose="020B0004020202020204" pitchFamily="34" charset="0"/>
              </a:rPr>
              <a:t>(</a:t>
            </a:r>
            <a:r>
              <a:rPr lang="it-IT" b="1" dirty="0" err="1">
                <a:latin typeface="Bierstadt" panose="020B0004020202020204" pitchFamily="34" charset="0"/>
              </a:rPr>
              <a:t>Dood</a:t>
            </a:r>
            <a:r>
              <a:rPr lang="it-IT" dirty="0" err="1">
                <a:latin typeface="Bierstadt" panose="020B0004020202020204" pitchFamily="34" charset="0"/>
              </a:rPr>
              <a:t>schieten</a:t>
            </a:r>
            <a:r>
              <a:rPr lang="it-IT" dirty="0">
                <a:latin typeface="Bierstadt" panose="020B0004020202020204" pitchFamily="34" charset="0"/>
              </a:rPr>
              <a:t>). De </a:t>
            </a:r>
            <a:r>
              <a:rPr lang="it-IT" dirty="0" err="1">
                <a:latin typeface="Bierstadt" panose="020B0004020202020204" pitchFamily="34" charset="0"/>
              </a:rPr>
              <a:t>politie</a:t>
            </a:r>
            <a:r>
              <a:rPr lang="it-IT" dirty="0">
                <a:latin typeface="Bierstadt" panose="020B0004020202020204" pitchFamily="34" charset="0"/>
              </a:rPr>
              <a:t> de </a:t>
            </a:r>
            <a:r>
              <a:rPr lang="it-IT" dirty="0" err="1">
                <a:latin typeface="Bierstadt" panose="020B0004020202020204" pitchFamily="34" charset="0"/>
              </a:rPr>
              <a:t>drugdealer</a:t>
            </a:r>
            <a:r>
              <a:rPr lang="it-IT" dirty="0">
                <a:latin typeface="Bierstadt" panose="020B0004020202020204" pitchFamily="34" charset="0"/>
              </a:rPr>
              <a:t>. </a:t>
            </a:r>
          </a:p>
          <a:p>
            <a:r>
              <a:rPr lang="it-IT" dirty="0">
                <a:latin typeface="Bierstadt" panose="020B0004020202020204" pitchFamily="34" charset="0"/>
              </a:rPr>
              <a:t>(</a:t>
            </a:r>
            <a:r>
              <a:rPr lang="it-IT" b="1" dirty="0" err="1">
                <a:latin typeface="Bierstadt" panose="020B0004020202020204" pitchFamily="34" charset="0"/>
              </a:rPr>
              <a:t>Aan</a:t>
            </a:r>
            <a:r>
              <a:rPr lang="it-IT" dirty="0" err="1">
                <a:latin typeface="Bierstadt" panose="020B0004020202020204" pitchFamily="34" charset="0"/>
              </a:rPr>
              <a:t>komen</a:t>
            </a:r>
            <a:r>
              <a:rPr lang="it-IT" dirty="0">
                <a:latin typeface="Bierstadt" panose="020B0004020202020204" pitchFamily="34" charset="0"/>
              </a:rPr>
              <a:t>).  </a:t>
            </a:r>
            <a:r>
              <a:rPr lang="it-IT" dirty="0" err="1">
                <a:latin typeface="Bierstadt" panose="020B0004020202020204" pitchFamily="34" charset="0"/>
              </a:rPr>
              <a:t>We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om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vier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uur</a:t>
            </a:r>
            <a:r>
              <a:rPr lang="it-IT" dirty="0">
                <a:latin typeface="Bierstadt" panose="020B0004020202020204" pitchFamily="34" charset="0"/>
              </a:rPr>
              <a:t>. </a:t>
            </a:r>
          </a:p>
          <a:p>
            <a:r>
              <a:rPr lang="it-IT" dirty="0">
                <a:latin typeface="Bierstadt" panose="020B0004020202020204" pitchFamily="34" charset="0"/>
              </a:rPr>
              <a:t>(</a:t>
            </a:r>
            <a:r>
              <a:rPr lang="it-IT" dirty="0" err="1">
                <a:latin typeface="Bierstadt" panose="020B0004020202020204" pitchFamily="34" charset="0"/>
              </a:rPr>
              <a:t>Mis</a:t>
            </a:r>
            <a:r>
              <a:rPr lang="it-IT" b="1" dirty="0" err="1">
                <a:latin typeface="Bierstadt" panose="020B0004020202020204" pitchFamily="34" charset="0"/>
              </a:rPr>
              <a:t>han</a:t>
            </a:r>
            <a:r>
              <a:rPr lang="it-IT" dirty="0" err="1">
                <a:latin typeface="Bierstadt" panose="020B0004020202020204" pitchFamily="34" charset="0"/>
              </a:rPr>
              <a:t>delen</a:t>
            </a:r>
            <a:r>
              <a:rPr lang="it-IT" dirty="0">
                <a:latin typeface="Bierstadt" panose="020B0004020202020204" pitchFamily="34" charset="0"/>
              </a:rPr>
              <a:t>). </a:t>
            </a:r>
            <a:r>
              <a:rPr lang="it-IT" dirty="0" err="1">
                <a:latin typeface="Bierstadt" panose="020B0004020202020204" pitchFamily="34" charset="0"/>
              </a:rPr>
              <a:t>Waarom</a:t>
            </a:r>
            <a:r>
              <a:rPr lang="it-IT" dirty="0">
                <a:latin typeface="Bierstadt" panose="020B0004020202020204" pitchFamily="34" charset="0"/>
              </a:rPr>
              <a:t> je </a:t>
            </a:r>
            <a:r>
              <a:rPr lang="it-IT" dirty="0" err="1">
                <a:latin typeface="Bierstadt" panose="020B0004020202020204" pitchFamily="34" charset="0"/>
              </a:rPr>
              <a:t>dat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dier</a:t>
            </a:r>
            <a:r>
              <a:rPr lang="it-IT" dirty="0">
                <a:latin typeface="Bierstadt" panose="020B0004020202020204" pitchFamily="34" charset="0"/>
              </a:rPr>
              <a:t>? </a:t>
            </a:r>
          </a:p>
          <a:p>
            <a:r>
              <a:rPr lang="it-IT" dirty="0">
                <a:latin typeface="Bierstadt" panose="020B0004020202020204" pitchFamily="34" charset="0"/>
              </a:rPr>
              <a:t>(</a:t>
            </a:r>
            <a:r>
              <a:rPr lang="it-IT" b="1" dirty="0" err="1">
                <a:latin typeface="Bierstadt" panose="020B0004020202020204" pitchFamily="34" charset="0"/>
              </a:rPr>
              <a:t>Toe</a:t>
            </a:r>
            <a:r>
              <a:rPr lang="it-IT" dirty="0" err="1">
                <a:latin typeface="Bierstadt" panose="020B0004020202020204" pitchFamily="34" charset="0"/>
              </a:rPr>
              <a:t>nemen</a:t>
            </a:r>
            <a:r>
              <a:rPr lang="it-IT" dirty="0">
                <a:latin typeface="Bierstadt" panose="020B0004020202020204" pitchFamily="34" charset="0"/>
              </a:rPr>
              <a:t>). De export </a:t>
            </a:r>
            <a:r>
              <a:rPr lang="it-IT" dirty="0" err="1">
                <a:latin typeface="Bierstadt" panose="020B0004020202020204" pitchFamily="34" charset="0"/>
              </a:rPr>
              <a:t>dit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jaar</a:t>
            </a:r>
            <a:r>
              <a:rPr lang="it-IT" dirty="0">
                <a:latin typeface="Bierstadt" panose="020B0004020202020204" pitchFamily="34" charset="0"/>
              </a:rPr>
              <a:t>. </a:t>
            </a:r>
          </a:p>
          <a:p>
            <a:r>
              <a:rPr lang="it-IT" dirty="0">
                <a:latin typeface="Bierstadt" panose="020B0004020202020204" pitchFamily="34" charset="0"/>
              </a:rPr>
              <a:t>(</a:t>
            </a:r>
            <a:r>
              <a:rPr lang="it-IT" b="1" dirty="0" err="1">
                <a:latin typeface="Bierstadt" panose="020B0004020202020204" pitchFamily="34" charset="0"/>
              </a:rPr>
              <a:t>Dwars</a:t>
            </a:r>
            <a:r>
              <a:rPr lang="it-IT" dirty="0" err="1">
                <a:latin typeface="Bierstadt" panose="020B0004020202020204" pitchFamily="34" charset="0"/>
              </a:rPr>
              <a:t>liggen</a:t>
            </a:r>
            <a:r>
              <a:rPr lang="it-IT" dirty="0">
                <a:latin typeface="Bierstadt" panose="020B0004020202020204" pitchFamily="34" charset="0"/>
              </a:rPr>
              <a:t>).  </a:t>
            </a:r>
            <a:r>
              <a:rPr lang="it-IT" dirty="0" err="1">
                <a:latin typeface="Bierstadt" panose="020B0004020202020204" pitchFamily="34" charset="0"/>
              </a:rPr>
              <a:t>Mijn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zus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altijd</a:t>
            </a:r>
            <a:r>
              <a:rPr lang="it-IT" dirty="0">
                <a:latin typeface="Bierstadt" panose="020B0004020202020204" pitchFamily="34" charset="0"/>
              </a:rPr>
              <a:t>. </a:t>
            </a:r>
          </a:p>
          <a:p>
            <a:r>
              <a:rPr lang="it-IT" dirty="0">
                <a:latin typeface="Bierstadt" panose="020B0004020202020204" pitchFamily="34" charset="0"/>
              </a:rPr>
              <a:t>(</a:t>
            </a:r>
            <a:r>
              <a:rPr lang="it-IT" dirty="0" err="1">
                <a:latin typeface="Bierstadt" panose="020B0004020202020204" pitchFamily="34" charset="0"/>
              </a:rPr>
              <a:t>Voor</a:t>
            </a:r>
            <a:r>
              <a:rPr lang="it-IT" b="1" dirty="0" err="1">
                <a:latin typeface="Bierstadt" panose="020B0004020202020204" pitchFamily="34" charset="0"/>
              </a:rPr>
              <a:t>zien</a:t>
            </a:r>
            <a:r>
              <a:rPr lang="it-IT" dirty="0">
                <a:latin typeface="Bierstadt" panose="020B0004020202020204" pitchFamily="34" charset="0"/>
              </a:rPr>
              <a:t>). De </a:t>
            </a:r>
            <a:r>
              <a:rPr lang="it-IT" dirty="0" err="1">
                <a:latin typeface="Bierstadt" panose="020B0004020202020204" pitchFamily="34" charset="0"/>
              </a:rPr>
              <a:t>economen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een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goed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jaar</a:t>
            </a:r>
            <a:r>
              <a:rPr lang="it-IT" dirty="0">
                <a:latin typeface="Bierstadt" panose="020B0004020202020204" pitchFamily="34" charset="0"/>
              </a:rPr>
              <a:t>. </a:t>
            </a:r>
          </a:p>
          <a:p>
            <a:r>
              <a:rPr lang="it-IT" dirty="0">
                <a:latin typeface="Bierstadt" panose="020B0004020202020204" pitchFamily="34" charset="0"/>
              </a:rPr>
              <a:t>(</a:t>
            </a:r>
            <a:r>
              <a:rPr lang="it-IT" b="1" dirty="0" err="1">
                <a:latin typeface="Bierstadt" panose="020B0004020202020204" pitchFamily="34" charset="0"/>
              </a:rPr>
              <a:t>Door</a:t>
            </a:r>
            <a:r>
              <a:rPr lang="it-IT" dirty="0" err="1">
                <a:latin typeface="Bierstadt" panose="020B0004020202020204" pitchFamily="34" charset="0"/>
              </a:rPr>
              <a:t>brengen</a:t>
            </a:r>
            <a:r>
              <a:rPr lang="it-IT" dirty="0">
                <a:latin typeface="Bierstadt" panose="020B0004020202020204" pitchFamily="34" charset="0"/>
              </a:rPr>
              <a:t>). </a:t>
            </a:r>
            <a:r>
              <a:rPr lang="it-IT" dirty="0" err="1">
                <a:latin typeface="Bierstadt" panose="020B0004020202020204" pitchFamily="34" charset="0"/>
              </a:rPr>
              <a:t>Waar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jullie</a:t>
            </a:r>
            <a:r>
              <a:rPr lang="it-IT" dirty="0">
                <a:latin typeface="Bierstadt" panose="020B0004020202020204" pitchFamily="34" charset="0"/>
              </a:rPr>
              <a:t> </a:t>
            </a:r>
            <a:r>
              <a:rPr lang="it-IT" dirty="0" err="1">
                <a:latin typeface="Bierstadt" panose="020B0004020202020204" pitchFamily="34" charset="0"/>
              </a:rPr>
              <a:t>vakantie</a:t>
            </a:r>
            <a:r>
              <a:rPr lang="it-IT" dirty="0">
                <a:latin typeface="Bierstadt" panose="020B0004020202020204" pitchFamily="34" charset="0"/>
              </a:rPr>
              <a:t>?</a:t>
            </a:r>
          </a:p>
          <a:p>
            <a:r>
              <a:rPr lang="it-IT" dirty="0">
                <a:latin typeface="Bierstadt" panose="020B0004020202020204" pitchFamily="34" charset="0"/>
              </a:rPr>
              <a:t>(</a:t>
            </a:r>
            <a:r>
              <a:rPr lang="it-IT" b="1" dirty="0" err="1">
                <a:latin typeface="Bierstadt" panose="020B0004020202020204" pitchFamily="34" charset="0"/>
              </a:rPr>
              <a:t>Na</a:t>
            </a:r>
            <a:r>
              <a:rPr lang="it-IT" dirty="0" err="1">
                <a:latin typeface="Bierstadt" panose="020B0004020202020204" pitchFamily="34" charset="0"/>
              </a:rPr>
              <a:t>denken</a:t>
            </a:r>
            <a:r>
              <a:rPr lang="it-IT" dirty="0">
                <a:latin typeface="Bierstadt" panose="020B0004020202020204" pitchFamily="34" charset="0"/>
              </a:rPr>
              <a:t>). </a:t>
            </a:r>
            <a:r>
              <a:rPr lang="it-IT" dirty="0" err="1">
                <a:latin typeface="Bierstadt" panose="020B0004020202020204" pitchFamily="34" charset="0"/>
              </a:rPr>
              <a:t>Wij</a:t>
            </a:r>
            <a:r>
              <a:rPr lang="it-IT" dirty="0">
                <a:latin typeface="Bierstadt" panose="020B0004020202020204" pitchFamily="34" charset="0"/>
              </a:rPr>
              <a:t> je </a:t>
            </a:r>
            <a:r>
              <a:rPr lang="it-IT" dirty="0" err="1">
                <a:latin typeface="Bierstadt" panose="020B0004020202020204" pitchFamily="34" charset="0"/>
              </a:rPr>
              <a:t>voorstel</a:t>
            </a:r>
            <a:r>
              <a:rPr lang="it-IT" dirty="0">
                <a:latin typeface="Bierstadt" panose="020B0004020202020204" pitchFamily="34" charset="0"/>
              </a:rPr>
              <a:t>. </a:t>
            </a:r>
          </a:p>
          <a:p>
            <a:r>
              <a:rPr lang="it-IT" dirty="0">
                <a:latin typeface="Bierstadt" panose="020B0004020202020204" pitchFamily="34" charset="0"/>
              </a:rPr>
              <a:t>(</a:t>
            </a:r>
            <a:r>
              <a:rPr lang="it-IT" b="1" dirty="0" err="1">
                <a:latin typeface="Bierstadt" panose="020B0004020202020204" pitchFamily="34" charset="0"/>
              </a:rPr>
              <a:t>Uit</a:t>
            </a:r>
            <a:r>
              <a:rPr lang="it-IT" dirty="0" err="1">
                <a:latin typeface="Bierstadt" panose="020B0004020202020204" pitchFamily="34" charset="0"/>
              </a:rPr>
              <a:t>nodigen</a:t>
            </a:r>
            <a:r>
              <a:rPr lang="it-IT" dirty="0">
                <a:latin typeface="Bierstadt" panose="020B0004020202020204" pitchFamily="34" charset="0"/>
              </a:rPr>
              <a:t>). </a:t>
            </a:r>
            <a:r>
              <a:rPr lang="it-IT" dirty="0" err="1">
                <a:latin typeface="Bierstadt" panose="020B0004020202020204" pitchFamily="34" charset="0"/>
              </a:rPr>
              <a:t>Wij</a:t>
            </a:r>
            <a:r>
              <a:rPr lang="it-IT" dirty="0">
                <a:latin typeface="Bierstadt" panose="020B0004020202020204" pitchFamily="34" charset="0"/>
              </a:rPr>
              <a:t> je </a:t>
            </a:r>
            <a:r>
              <a:rPr lang="it-IT" dirty="0" err="1">
                <a:latin typeface="Bierstadt" panose="020B0004020202020204" pitchFamily="34" charset="0"/>
              </a:rPr>
              <a:t>ouders</a:t>
            </a:r>
            <a:r>
              <a:rPr lang="it-IT" dirty="0">
                <a:latin typeface="Bierstadt" panose="020B00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003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BD41F-989E-5B63-9795-5F2D9377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herhalen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81D1FC-1E74-722A-CEAB-6447900C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Bierstadt" panose="020B0004020202020204" pitchFamily="34" charset="0"/>
              </a:rPr>
              <a:t> afwassen, opruimen, weglopen, schoonmaken, opeten, overschrijven, uitslapen, rechtstaan, uitdoen, leegdrinken, bijhouden, binnenkomen, meenemen, mededelen, nadenken, neerzetten, opstaan, tegenhouden, terugbrengen, uitnodigen, afspreken, bijpraten, binnenkomen, meenemen, nablijven, neerkomen, opstaan, tegenkomen, teruggaan, toekomen, uitgaan en voortgaan</a:t>
            </a:r>
            <a:endParaRPr lang="it-IT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0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F5E838D-D5E8-95A6-F165-B7E10C74E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28593" r="34167" b="9481"/>
          <a:stretch/>
        </p:blipFill>
        <p:spPr>
          <a:xfrm>
            <a:off x="182880" y="0"/>
            <a:ext cx="1200912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6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4C78FA6-7FF0-7043-AC31-6ADE44423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9037" r="36167" b="8000"/>
          <a:stretch/>
        </p:blipFill>
        <p:spPr>
          <a:xfrm>
            <a:off x="1111613" y="183968"/>
            <a:ext cx="9968774" cy="64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1BA8D4-04FF-3E36-918F-B48B03272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12070" r="30053" b="14189"/>
          <a:stretch/>
        </p:blipFill>
        <p:spPr>
          <a:xfrm>
            <a:off x="6416" y="125130"/>
            <a:ext cx="121855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1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4B1184-1F90-FCAA-AAE0-23E0AAF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latin typeface="Abadi" panose="020B0604020104020204" pitchFamily="34" charset="0"/>
              </a:rPr>
              <a:t>HUISWERK </a:t>
            </a:r>
            <a:br>
              <a:rPr lang="en-US">
                <a:latin typeface="Abadi" panose="020B0604020104020204" pitchFamily="34" charset="0"/>
              </a:rPr>
            </a:br>
            <a:r>
              <a:rPr lang="en-US">
                <a:latin typeface="Abadi" panose="020B0604020104020204" pitchFamily="34" charset="0"/>
              </a:rPr>
              <a:t>10 januari 2023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B67D29-7C56-920D-C2AF-99FC19AE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cap="all">
                <a:latin typeface="Abadi" panose="020B0604020104020204" pitchFamily="34" charset="0"/>
              </a:rPr>
              <a:t>Maak een powerpoint en een 5-minutenpresentatie van je favoriete Nederlandse of Vlaamse stad</a:t>
            </a:r>
          </a:p>
          <a:p>
            <a:pPr marL="0" indent="0">
              <a:buNone/>
            </a:pPr>
            <a:r>
              <a:rPr lang="en-US" sz="2000" cap="all">
                <a:latin typeface="Abadi" panose="020B0604020104020204" pitchFamily="34" charset="0"/>
              </a:rPr>
              <a:t>IN GROEPEN VAN 5 </a:t>
            </a:r>
            <a:r>
              <a:rPr lang="en-US" sz="2000" kern="1200" cap="all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7" name="Graphic 6" descr="Libri">
            <a:extLst>
              <a:ext uri="{FF2B5EF4-FFF2-40B4-BE49-F238E27FC236}">
                <a16:creationId xmlns:a16="http://schemas.microsoft.com/office/drawing/2014/main" id="{1E1E2594-C5C2-CD5D-1A53-A38CCED4A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BAE58D-745D-8231-B604-89BE040E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it-IT" sz="3400" b="1">
                <a:cs typeface="Calibri" panose="020F0502020204030204" pitchFamily="34" charset="0"/>
              </a:rPr>
              <a:t>Nog even opfrissen: de relatieve bijzin</a:t>
            </a:r>
            <a:endParaRPr lang="it-IT" sz="3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9A7D94-D9C9-DC98-366A-E34382A5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8" y="2364405"/>
            <a:ext cx="10519377" cy="4475307"/>
          </a:xfrm>
        </p:spPr>
        <p:txBody>
          <a:bodyPr anchor="t">
            <a:normAutofit fontScale="92500"/>
          </a:bodyPr>
          <a:lstStyle/>
          <a:p>
            <a:r>
              <a:rPr lang="it-IT" sz="1900" dirty="0" err="1">
                <a:latin typeface="Bierstadt" panose="020B0004020202020204" pitchFamily="34" charset="0"/>
              </a:rPr>
              <a:t>Het</a:t>
            </a:r>
            <a:r>
              <a:rPr lang="it-IT" sz="1900" dirty="0">
                <a:latin typeface="Bierstadt" panose="020B0004020202020204" pitchFamily="34" charset="0"/>
              </a:rPr>
              <a:t> coronavirus, </a:t>
            </a:r>
            <a:r>
              <a:rPr lang="it-IT" sz="1900" dirty="0" err="1">
                <a:latin typeface="Bierstadt" panose="020B0004020202020204" pitchFamily="34" charset="0"/>
              </a:rPr>
              <a:t>dat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veel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slachtoffers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maakt</a:t>
            </a:r>
            <a:r>
              <a:rPr lang="it-IT" sz="1900" dirty="0">
                <a:latin typeface="Bierstadt" panose="020B0004020202020204" pitchFamily="34" charset="0"/>
              </a:rPr>
              <a:t> in Afrika, </a:t>
            </a:r>
            <a:r>
              <a:rPr lang="it-IT" sz="1900" dirty="0" err="1">
                <a:latin typeface="Bierstadt" panose="020B0004020202020204" pitchFamily="34" charset="0"/>
              </a:rPr>
              <a:t>wordt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daar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helaas</a:t>
            </a:r>
            <a:r>
              <a:rPr lang="it-IT" sz="1900" dirty="0">
                <a:latin typeface="Bierstadt" panose="020B0004020202020204" pitchFamily="34" charset="0"/>
              </a:rPr>
              <a:t> te </a:t>
            </a:r>
            <a:r>
              <a:rPr lang="it-IT" sz="1900" dirty="0" err="1">
                <a:latin typeface="Bierstadt" panose="020B0004020202020204" pitchFamily="34" charset="0"/>
              </a:rPr>
              <a:t>weinig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b="1" dirty="0" err="1">
                <a:latin typeface="Bierstadt" panose="020B0004020202020204" pitchFamily="34" charset="0"/>
              </a:rPr>
              <a:t>be</a:t>
            </a:r>
            <a:r>
              <a:rPr lang="it-IT" sz="1900" dirty="0" err="1">
                <a:latin typeface="Bierstadt" panose="020B0004020202020204" pitchFamily="34" charset="0"/>
              </a:rPr>
              <a:t>streden</a:t>
            </a:r>
            <a:r>
              <a:rPr lang="it-IT" sz="1900" dirty="0">
                <a:latin typeface="Bierstadt" panose="020B0004020202020204" pitchFamily="34" charset="0"/>
              </a:rPr>
              <a:t>. </a:t>
            </a:r>
          </a:p>
          <a:p>
            <a:r>
              <a:rPr lang="it-IT" sz="1900" b="1" dirty="0">
                <a:latin typeface="Bierstadt" panose="020B0004020202020204" pitchFamily="34" charset="0"/>
              </a:rPr>
              <a:t>Hou</a:t>
            </a:r>
            <a:r>
              <a:rPr lang="it-IT" sz="1900" dirty="0">
                <a:latin typeface="Bierstadt" panose="020B0004020202020204" pitchFamily="34" charset="0"/>
              </a:rPr>
              <a:t> je </a:t>
            </a:r>
            <a:r>
              <a:rPr lang="it-IT" sz="1900" dirty="0" err="1">
                <a:latin typeface="Bierstadt" panose="020B0004020202020204" pitchFamily="34" charset="0"/>
              </a:rPr>
              <a:t>meer</a:t>
            </a:r>
            <a:r>
              <a:rPr lang="it-IT" sz="1900" dirty="0">
                <a:latin typeface="Bierstadt" panose="020B0004020202020204" pitchFamily="34" charset="0"/>
              </a:rPr>
              <a:t> van </a:t>
            </a:r>
            <a:r>
              <a:rPr lang="it-IT" sz="1900" dirty="0" err="1">
                <a:latin typeface="Bierstadt" panose="020B0004020202020204" pitchFamily="34" charset="0"/>
              </a:rPr>
              <a:t>huizen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b="1" dirty="0">
                <a:latin typeface="Bierstadt" panose="020B0004020202020204" pitchFamily="34" charset="0"/>
              </a:rPr>
              <a:t>DIE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groot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zijn</a:t>
            </a:r>
            <a:r>
              <a:rPr lang="it-IT" sz="1900" dirty="0">
                <a:latin typeface="Bierstadt" panose="020B0004020202020204" pitchFamily="34" charset="0"/>
              </a:rPr>
              <a:t>, of </a:t>
            </a:r>
            <a:r>
              <a:rPr lang="it-IT" sz="1900" dirty="0" err="1">
                <a:latin typeface="Bierstadt" panose="020B0004020202020204" pitchFamily="34" charset="0"/>
              </a:rPr>
              <a:t>verkies</a:t>
            </a:r>
            <a:r>
              <a:rPr lang="it-IT" sz="1900" dirty="0">
                <a:latin typeface="Bierstadt" panose="020B0004020202020204" pitchFamily="34" charset="0"/>
              </a:rPr>
              <a:t> je </a:t>
            </a:r>
            <a:r>
              <a:rPr lang="it-IT" sz="1900" dirty="0" err="1">
                <a:latin typeface="Bierstadt" panose="020B0004020202020204" pitchFamily="34" charset="0"/>
              </a:rPr>
              <a:t>kleine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flatjes</a:t>
            </a:r>
            <a:r>
              <a:rPr lang="it-IT" sz="1900" dirty="0">
                <a:latin typeface="Bierstadt" panose="020B0004020202020204" pitchFamily="34" charset="0"/>
              </a:rPr>
              <a:t>?</a:t>
            </a:r>
          </a:p>
          <a:p>
            <a:r>
              <a:rPr lang="it-IT" sz="1900" dirty="0" err="1">
                <a:latin typeface="Bierstadt" panose="020B0004020202020204" pitchFamily="34" charset="0"/>
              </a:rPr>
              <a:t>Tijdens</a:t>
            </a:r>
            <a:r>
              <a:rPr lang="it-IT" sz="1900" dirty="0">
                <a:latin typeface="Bierstadt" panose="020B0004020202020204" pitchFamily="34" charset="0"/>
              </a:rPr>
              <a:t> de </a:t>
            </a:r>
            <a:r>
              <a:rPr lang="it-IT" sz="1900" dirty="0" err="1">
                <a:latin typeface="Bierstadt" panose="020B0004020202020204" pitchFamily="34" charset="0"/>
              </a:rPr>
              <a:t>rellen</a:t>
            </a:r>
            <a:r>
              <a:rPr lang="it-IT" sz="1900" dirty="0">
                <a:latin typeface="Bierstadt" panose="020B0004020202020204" pitchFamily="34" charset="0"/>
              </a:rPr>
              <a:t>, die </a:t>
            </a:r>
            <a:r>
              <a:rPr lang="it-IT" sz="1900" dirty="0" err="1">
                <a:latin typeface="Bierstadt" panose="020B0004020202020204" pitchFamily="34" charset="0"/>
              </a:rPr>
              <a:t>afgelopen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vrijdag</a:t>
            </a:r>
            <a:r>
              <a:rPr lang="it-IT" sz="1900" dirty="0">
                <a:latin typeface="Bierstadt" panose="020B0004020202020204" pitchFamily="34" charset="0"/>
              </a:rPr>
              <a:t> in Rotterdam </a:t>
            </a:r>
            <a:r>
              <a:rPr lang="it-IT" sz="1900" dirty="0" err="1">
                <a:latin typeface="Bierstadt" panose="020B0004020202020204" pitchFamily="34" charset="0"/>
              </a:rPr>
              <a:t>hebben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plaatsgevonden</a:t>
            </a:r>
            <a:r>
              <a:rPr lang="it-IT" sz="1900" dirty="0">
                <a:latin typeface="Bierstadt" panose="020B0004020202020204" pitchFamily="34" charset="0"/>
              </a:rPr>
              <a:t>, </a:t>
            </a:r>
            <a:r>
              <a:rPr lang="it-IT" sz="1900" dirty="0" err="1">
                <a:latin typeface="Bierstadt" panose="020B0004020202020204" pitchFamily="34" charset="0"/>
              </a:rPr>
              <a:t>kwam</a:t>
            </a:r>
            <a:r>
              <a:rPr lang="it-IT" sz="1900" dirty="0">
                <a:latin typeface="Bierstadt" panose="020B0004020202020204" pitchFamily="34" charset="0"/>
              </a:rPr>
              <a:t> de </a:t>
            </a:r>
            <a:r>
              <a:rPr lang="it-IT" sz="1900" dirty="0" err="1">
                <a:latin typeface="Bierstadt" panose="020B0004020202020204" pitchFamily="34" charset="0"/>
              </a:rPr>
              <a:t>politie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onder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vuur</a:t>
            </a:r>
            <a:r>
              <a:rPr lang="it-IT" sz="1900" dirty="0">
                <a:latin typeface="Bierstadt" panose="020B0004020202020204" pitchFamily="34" charset="0"/>
              </a:rPr>
              <a:t>.</a:t>
            </a:r>
          </a:p>
          <a:p>
            <a:r>
              <a:rPr lang="it-IT" sz="1900" dirty="0">
                <a:latin typeface="Bierstadt" panose="020B0004020202020204" pitchFamily="34" charset="0"/>
              </a:rPr>
              <a:t>De </a:t>
            </a:r>
            <a:r>
              <a:rPr lang="it-IT" sz="1900" dirty="0" err="1">
                <a:latin typeface="Bierstadt" panose="020B0004020202020204" pitchFamily="34" charset="0"/>
              </a:rPr>
              <a:t>stof</a:t>
            </a:r>
            <a:r>
              <a:rPr lang="it-IT" sz="1900" dirty="0">
                <a:latin typeface="Bierstadt" panose="020B0004020202020204" pitchFamily="34" charset="0"/>
              </a:rPr>
              <a:t>  die </a:t>
            </a:r>
            <a:r>
              <a:rPr lang="it-IT" sz="1900" dirty="0" err="1">
                <a:latin typeface="Bierstadt" panose="020B0004020202020204" pitchFamily="34" charset="0"/>
              </a:rPr>
              <a:t>jullie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moeten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leren</a:t>
            </a:r>
            <a:r>
              <a:rPr lang="it-IT" sz="1900" dirty="0">
                <a:latin typeface="Bierstadt" panose="020B0004020202020204" pitchFamily="34" charset="0"/>
              </a:rPr>
              <a:t> voor je </a:t>
            </a:r>
            <a:r>
              <a:rPr lang="it-IT" sz="1900" dirty="0" err="1">
                <a:latin typeface="Bierstadt" panose="020B0004020202020204" pitchFamily="34" charset="0"/>
              </a:rPr>
              <a:t>schriftelijke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toets</a:t>
            </a:r>
            <a:r>
              <a:rPr lang="it-IT" sz="1900" dirty="0">
                <a:latin typeface="Bierstadt" panose="020B0004020202020204" pitchFamily="34" charset="0"/>
              </a:rPr>
              <a:t>, </a:t>
            </a:r>
            <a:r>
              <a:rPr lang="it-IT" sz="1900" dirty="0" err="1">
                <a:latin typeface="Bierstadt" panose="020B0004020202020204" pitchFamily="34" charset="0"/>
              </a:rPr>
              <a:t>zal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ik</a:t>
            </a:r>
            <a:r>
              <a:rPr lang="it-IT" sz="1900" dirty="0">
                <a:latin typeface="Bierstadt" panose="020B0004020202020204" pitchFamily="34" charset="0"/>
              </a:rPr>
              <a:t> morgen </a:t>
            </a:r>
            <a:r>
              <a:rPr lang="it-IT" sz="1900" dirty="0" err="1">
                <a:latin typeface="Bierstadt" panose="020B0004020202020204" pitchFamily="34" charset="0"/>
              </a:rPr>
              <a:t>opgeven</a:t>
            </a:r>
            <a:r>
              <a:rPr lang="it-IT" sz="1900" dirty="0">
                <a:latin typeface="Bierstadt" panose="020B0004020202020204" pitchFamily="34" charset="0"/>
              </a:rPr>
              <a:t>.</a:t>
            </a:r>
          </a:p>
          <a:p>
            <a:r>
              <a:rPr lang="it-IT" sz="1900" dirty="0">
                <a:latin typeface="Bierstadt" panose="020B0004020202020204" pitchFamily="34" charset="0"/>
              </a:rPr>
              <a:t>De </a:t>
            </a:r>
            <a:r>
              <a:rPr lang="it-IT" sz="1900" dirty="0" err="1">
                <a:latin typeface="Bierstadt" panose="020B0004020202020204" pitchFamily="34" charset="0"/>
              </a:rPr>
              <a:t>nieuwe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omicronvariant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b="1" dirty="0" err="1">
                <a:latin typeface="Bierstadt" panose="020B0004020202020204" pitchFamily="34" charset="0"/>
              </a:rPr>
              <a:t>zorgt</a:t>
            </a:r>
            <a:r>
              <a:rPr lang="it-IT" sz="1900" b="1" dirty="0">
                <a:latin typeface="Bierstadt" panose="020B0004020202020204" pitchFamily="34" charset="0"/>
              </a:rPr>
              <a:t> voor </a:t>
            </a:r>
            <a:r>
              <a:rPr lang="it-IT" sz="1900" dirty="0" err="1">
                <a:latin typeface="Bierstadt" panose="020B0004020202020204" pitchFamily="34" charset="0"/>
              </a:rPr>
              <a:t>nieuwe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onrust</a:t>
            </a:r>
            <a:r>
              <a:rPr lang="it-IT" sz="1900" dirty="0">
                <a:latin typeface="Bierstadt" panose="020B0004020202020204" pitchFamily="34" charset="0"/>
              </a:rPr>
              <a:t>, en </a:t>
            </a:r>
            <a:r>
              <a:rPr lang="it-IT" sz="1900" dirty="0" err="1">
                <a:latin typeface="Bierstadt" panose="020B0004020202020204" pitchFamily="34" charset="0"/>
              </a:rPr>
              <a:t>dat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is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iets</a:t>
            </a:r>
            <a:r>
              <a:rPr lang="it-IT" sz="1900" dirty="0">
                <a:latin typeface="Bierstadt" panose="020B0004020202020204" pitchFamily="34" charset="0"/>
              </a:rPr>
              <a:t> wat </a:t>
            </a:r>
            <a:r>
              <a:rPr lang="it-IT" sz="1900" dirty="0" err="1">
                <a:latin typeface="Bierstadt" panose="020B0004020202020204" pitchFamily="34" charset="0"/>
              </a:rPr>
              <a:t>wij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echt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niet</a:t>
            </a:r>
            <a:r>
              <a:rPr lang="it-IT" sz="1900" dirty="0">
                <a:latin typeface="Bierstadt" panose="020B0004020202020204" pitchFamily="34" charset="0"/>
              </a:rPr>
              <a:t> </a:t>
            </a:r>
            <a:r>
              <a:rPr lang="it-IT" sz="1900" dirty="0" err="1">
                <a:latin typeface="Bierstadt" panose="020B0004020202020204" pitchFamily="34" charset="0"/>
              </a:rPr>
              <a:t>wilden</a:t>
            </a:r>
            <a:r>
              <a:rPr lang="it-IT" sz="1900" dirty="0">
                <a:latin typeface="Bierstadt" panose="020B0004020202020204" pitchFamily="34" charset="0"/>
              </a:rPr>
              <a:t>. </a:t>
            </a:r>
          </a:p>
          <a:p>
            <a:pPr marL="0" indent="0">
              <a:buNone/>
            </a:pPr>
            <a:endParaRPr lang="it-IT" sz="1600" i="1" dirty="0">
              <a:latin typeface="Bierstadt" panose="020B000402020202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latin typeface="Bierstadt" panose="020B0004020202020204" pitchFamily="34" charset="0"/>
              </a:rPr>
              <a:t>VERKIEZEN </a:t>
            </a:r>
          </a:p>
          <a:p>
            <a:pPr marL="0" indent="0">
              <a:buNone/>
            </a:pPr>
            <a:r>
              <a:rPr lang="it-IT" sz="1600" dirty="0">
                <a:latin typeface="Bierstadt" panose="020B0004020202020204" pitchFamily="34" charset="0"/>
              </a:rPr>
              <a:t>STRIJD = LOTTA </a:t>
            </a:r>
          </a:p>
          <a:p>
            <a:pPr marL="0" indent="0">
              <a:buNone/>
            </a:pPr>
            <a:r>
              <a:rPr lang="it-IT" sz="1600" dirty="0">
                <a:latin typeface="Bierstadt" panose="020B0004020202020204" pitchFamily="34" charset="0"/>
              </a:rPr>
              <a:t>STOF = POLVERE, MATERIA DI STUDIO </a:t>
            </a:r>
          </a:p>
          <a:p>
            <a:pPr marL="0" indent="0">
              <a:buNone/>
            </a:pPr>
            <a:r>
              <a:rPr lang="it-IT" sz="1600" dirty="0" err="1">
                <a:latin typeface="Bierstadt" panose="020B0004020202020204" pitchFamily="34" charset="0"/>
              </a:rPr>
              <a:t>Strijden</a:t>
            </a:r>
            <a:r>
              <a:rPr lang="it-IT" sz="1600" dirty="0">
                <a:latin typeface="Bierstadt" panose="020B0004020202020204" pitchFamily="34" charset="0"/>
              </a:rPr>
              <a:t> = lottare </a:t>
            </a:r>
          </a:p>
          <a:p>
            <a:pPr marL="0" indent="0">
              <a:buNone/>
            </a:pPr>
            <a:r>
              <a:rPr lang="it-IT" sz="1600" dirty="0" err="1">
                <a:latin typeface="Bierstadt" panose="020B0004020202020204" pitchFamily="34" charset="0"/>
              </a:rPr>
              <a:t>Bestrijden</a:t>
            </a:r>
            <a:r>
              <a:rPr lang="it-IT" sz="1600" dirty="0">
                <a:latin typeface="Bierstadt" panose="020B0004020202020204" pitchFamily="34" charset="0"/>
              </a:rPr>
              <a:t> / </a:t>
            </a:r>
            <a:r>
              <a:rPr lang="it-IT" sz="1600" dirty="0" err="1">
                <a:latin typeface="Bierstadt" panose="020B0004020202020204" pitchFamily="34" charset="0"/>
              </a:rPr>
              <a:t>bestreed</a:t>
            </a:r>
            <a:r>
              <a:rPr lang="it-IT" sz="1600" dirty="0">
                <a:latin typeface="Bierstadt" panose="020B0004020202020204" pitchFamily="34" charset="0"/>
              </a:rPr>
              <a:t> / </a:t>
            </a:r>
            <a:r>
              <a:rPr lang="it-IT" sz="1600" dirty="0" err="1">
                <a:latin typeface="Bierstadt" panose="020B0004020202020204" pitchFamily="34" charset="0"/>
              </a:rPr>
              <a:t>bestreden</a:t>
            </a:r>
            <a:r>
              <a:rPr lang="it-IT" sz="1600" dirty="0">
                <a:latin typeface="Bierstadt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72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AF180-0D40-42A5-A197-875FA724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0A927A-6E9C-447A-872E-57D9B1925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KIEZEN --- SCEGLIERE </a:t>
            </a:r>
          </a:p>
          <a:p>
            <a:r>
              <a:rPr lang="it-IT" dirty="0"/>
              <a:t>VERKIEZEN --- PREFERIRE</a:t>
            </a:r>
          </a:p>
          <a:p>
            <a:r>
              <a:rPr lang="it-IT" dirty="0"/>
              <a:t>IK </a:t>
            </a:r>
            <a:r>
              <a:rPr lang="it-IT" b="1" dirty="0"/>
              <a:t>VERKIES</a:t>
            </a:r>
            <a:r>
              <a:rPr lang="it-IT" dirty="0"/>
              <a:t> TENNIS </a:t>
            </a:r>
            <a:r>
              <a:rPr lang="it-IT" b="1" dirty="0"/>
              <a:t>BOVEN</a:t>
            </a:r>
            <a:r>
              <a:rPr lang="it-IT" dirty="0"/>
              <a:t> ALLE SPORTEN</a:t>
            </a:r>
          </a:p>
          <a:p>
            <a:r>
              <a:rPr lang="it-IT" dirty="0"/>
              <a:t>DE PRESIDENT VERKIEZEN </a:t>
            </a:r>
          </a:p>
          <a:p>
            <a:r>
              <a:rPr lang="it-IT" dirty="0"/>
              <a:t>VERKIEZINGEN – ELEZIONI POLITICHE </a:t>
            </a:r>
          </a:p>
        </p:txBody>
      </p:sp>
    </p:spTree>
    <p:extLst>
      <p:ext uri="{BB962C8B-B14F-4D97-AF65-F5344CB8AC3E}">
        <p14:creationId xmlns:p14="http://schemas.microsoft.com/office/powerpoint/2010/main" val="359566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4" descr="Immagine che contiene esterni, erba, acqua, cielo&#10;&#10;Descrizione generata automaticamente">
            <a:extLst>
              <a:ext uri="{FF2B5EF4-FFF2-40B4-BE49-F238E27FC236}">
                <a16:creationId xmlns:a16="http://schemas.microsoft.com/office/drawing/2014/main" id="{7C753BC5-D070-7A51-C86E-D8144AC3B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133" r="20762"/>
          <a:stretch/>
        </p:blipFill>
        <p:spPr>
          <a:xfrm>
            <a:off x="20" y="-2"/>
            <a:ext cx="4845848" cy="68580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740BD5F-6C07-E0DD-727C-40B3E9F2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432" y="505573"/>
            <a:ext cx="5305288" cy="1495947"/>
          </a:xfrm>
        </p:spPr>
        <p:txBody>
          <a:bodyPr>
            <a:normAutofit/>
          </a:bodyPr>
          <a:lstStyle/>
          <a:p>
            <a:r>
              <a:rPr lang="it-IT" dirty="0"/>
              <a:t>Verbi inseparabili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A39DC7-8BBD-0546-0AD1-4621F71E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826" y="2527918"/>
            <a:ext cx="6766560" cy="38245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it-IT" sz="2400" dirty="0">
                <a:latin typeface="Bierstadt" panose="020B0004020202020204" pitchFamily="34" charset="0"/>
              </a:rPr>
              <a:t>I verbi prefissati </a:t>
            </a:r>
            <a:r>
              <a:rPr lang="it-IT" sz="2400" b="1" u="sng" dirty="0">
                <a:latin typeface="Bierstadt" panose="020B0004020202020204" pitchFamily="34" charset="0"/>
              </a:rPr>
              <a:t>non</a:t>
            </a:r>
            <a:r>
              <a:rPr lang="it-IT" sz="2400" dirty="0">
                <a:latin typeface="Bierstadt" panose="020B0004020202020204" pitchFamily="34" charset="0"/>
              </a:rPr>
              <a:t> prendono il prefisso </a:t>
            </a:r>
            <a:r>
              <a:rPr lang="it-IT" sz="2400" dirty="0" err="1">
                <a:latin typeface="Bierstadt" panose="020B0004020202020204" pitchFamily="34" charset="0"/>
              </a:rPr>
              <a:t>ge</a:t>
            </a:r>
            <a:r>
              <a:rPr lang="it-IT" sz="2400" dirty="0">
                <a:latin typeface="Bierstadt" panose="020B0004020202020204" pitchFamily="34" charset="0"/>
              </a:rPr>
              <a:t>- </a:t>
            </a:r>
          </a:p>
          <a:p>
            <a:pPr>
              <a:lnSpc>
                <a:spcPct val="100000"/>
              </a:lnSpc>
            </a:pPr>
            <a:endParaRPr lang="it-IT" sz="2400" dirty="0">
              <a:latin typeface="Bierstadt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400" b="1" dirty="0">
                <a:latin typeface="Bierstadt" panose="020B0004020202020204" pitchFamily="34" charset="0"/>
              </a:rPr>
              <a:t>I prefissi da tenere d’occhio sono: </a:t>
            </a:r>
          </a:p>
          <a:p>
            <a:pPr>
              <a:lnSpc>
                <a:spcPct val="100000"/>
              </a:lnSpc>
            </a:pPr>
            <a:endParaRPr lang="it-IT" sz="2400" b="1" dirty="0">
              <a:latin typeface="Bierstadt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400" b="1" dirty="0">
                <a:latin typeface="Bierstadt" panose="020B0004020202020204" pitchFamily="34" charset="0"/>
              </a:rPr>
              <a:t>Be-     </a:t>
            </a:r>
            <a:r>
              <a:rPr lang="it-IT" sz="2400" b="1" dirty="0" err="1">
                <a:latin typeface="Bierstadt" panose="020B0004020202020204" pitchFamily="34" charset="0"/>
              </a:rPr>
              <a:t>be</a:t>
            </a:r>
            <a:r>
              <a:rPr lang="it-IT" sz="2400" dirty="0" err="1">
                <a:latin typeface="Bierstadt" panose="020B0004020202020204" pitchFamily="34" charset="0"/>
              </a:rPr>
              <a:t>antwoorden</a:t>
            </a:r>
            <a:r>
              <a:rPr lang="it-IT" sz="2400" dirty="0">
                <a:latin typeface="Bierstadt" panose="020B0004020202020204" pitchFamily="34" charset="0"/>
              </a:rPr>
              <a:t> (rispondere)</a:t>
            </a:r>
            <a:r>
              <a:rPr lang="it-IT" sz="2400" b="1" dirty="0">
                <a:latin typeface="Bierstadt" panose="020B0004020202020204" pitchFamily="34" charset="0"/>
              </a:rPr>
              <a:t> – </a:t>
            </a:r>
            <a:r>
              <a:rPr lang="it-IT" sz="2400" dirty="0" err="1">
                <a:latin typeface="Bierstadt" panose="020B0004020202020204" pitchFamily="34" charset="0"/>
              </a:rPr>
              <a:t>beantwoord</a:t>
            </a:r>
            <a:r>
              <a:rPr lang="it-IT" sz="2400" dirty="0">
                <a:latin typeface="Bierstadt" panose="020B0004020202020204" pitchFamily="34" charset="0"/>
              </a:rPr>
              <a:t> (</a:t>
            </a:r>
            <a:r>
              <a:rPr lang="it-IT" sz="2400" b="1" u="sng" dirty="0">
                <a:solidFill>
                  <a:srgbClr val="FF0000"/>
                </a:solidFill>
                <a:latin typeface="Bierstadt" panose="020B0004020202020204" pitchFamily="34" charset="0"/>
              </a:rPr>
              <a:t>NON </a:t>
            </a:r>
            <a:r>
              <a:rPr lang="it-IT" sz="2400" b="1" u="sng" dirty="0" err="1">
                <a:solidFill>
                  <a:srgbClr val="FF0000"/>
                </a:solidFill>
                <a:latin typeface="Bierstadt" panose="020B0004020202020204" pitchFamily="34" charset="0"/>
              </a:rPr>
              <a:t>gebeantwoord</a:t>
            </a:r>
            <a:r>
              <a:rPr lang="it-IT" sz="2400" dirty="0">
                <a:latin typeface="Bierstadt" panose="020B0004020202020204" pitchFamily="34" charset="0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it-IT" sz="2400" b="1" dirty="0">
                <a:latin typeface="Bierstadt" panose="020B0004020202020204" pitchFamily="34" charset="0"/>
              </a:rPr>
              <a:t>Ver-    </a:t>
            </a:r>
            <a:r>
              <a:rPr lang="it-IT" sz="2400" b="1" dirty="0" err="1">
                <a:latin typeface="Bierstadt" panose="020B0004020202020204" pitchFamily="34" charset="0"/>
              </a:rPr>
              <a:t>ver</a:t>
            </a:r>
            <a:r>
              <a:rPr lang="it-IT" sz="2400" dirty="0" err="1">
                <a:latin typeface="Bierstadt" panose="020B0004020202020204" pitchFamily="34" charset="0"/>
              </a:rPr>
              <a:t>binden</a:t>
            </a:r>
            <a:r>
              <a:rPr lang="it-IT" sz="2400" b="1" dirty="0">
                <a:latin typeface="Bierstadt" panose="020B0004020202020204" pitchFamily="34" charset="0"/>
              </a:rPr>
              <a:t> </a:t>
            </a:r>
            <a:r>
              <a:rPr lang="it-IT" sz="2400" dirty="0">
                <a:latin typeface="Bierstadt" panose="020B0004020202020204" pitchFamily="34" charset="0"/>
              </a:rPr>
              <a:t>(unire) </a:t>
            </a:r>
            <a:r>
              <a:rPr lang="it-IT" sz="2400" b="1" dirty="0">
                <a:latin typeface="Bierstadt" panose="020B0004020202020204" pitchFamily="34" charset="0"/>
              </a:rPr>
              <a:t>– </a:t>
            </a:r>
            <a:r>
              <a:rPr lang="it-IT" sz="2400" dirty="0" err="1">
                <a:latin typeface="Bierstadt" panose="020B0004020202020204" pitchFamily="34" charset="0"/>
              </a:rPr>
              <a:t>verbonden</a:t>
            </a:r>
            <a:r>
              <a:rPr lang="it-IT" sz="2400" dirty="0">
                <a:latin typeface="Bierstadt" panose="020B00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it-IT" sz="2400" b="1" dirty="0" err="1">
                <a:latin typeface="Bierstadt" panose="020B0004020202020204" pitchFamily="34" charset="0"/>
              </a:rPr>
              <a:t>Ge</a:t>
            </a:r>
            <a:r>
              <a:rPr lang="it-IT" sz="2400" b="1" dirty="0">
                <a:latin typeface="Bierstadt" panose="020B0004020202020204" pitchFamily="34" charset="0"/>
              </a:rPr>
              <a:t>-      </a:t>
            </a:r>
            <a:r>
              <a:rPr lang="it-IT" sz="2400" b="1" dirty="0" err="1">
                <a:latin typeface="Bierstadt" panose="020B0004020202020204" pitchFamily="34" charset="0"/>
              </a:rPr>
              <a:t>ge</a:t>
            </a:r>
            <a:r>
              <a:rPr lang="it-IT" sz="2400" dirty="0" err="1">
                <a:latin typeface="Bierstadt" panose="020B0004020202020204" pitchFamily="34" charset="0"/>
              </a:rPr>
              <a:t>denken</a:t>
            </a:r>
            <a:r>
              <a:rPr lang="it-IT" sz="2400" b="1" dirty="0">
                <a:latin typeface="Bierstadt" panose="020B0004020202020204" pitchFamily="34" charset="0"/>
              </a:rPr>
              <a:t> </a:t>
            </a:r>
            <a:r>
              <a:rPr lang="it-IT" sz="2400" dirty="0">
                <a:latin typeface="Bierstadt" panose="020B0004020202020204" pitchFamily="34" charset="0"/>
              </a:rPr>
              <a:t>(commemorare) – </a:t>
            </a:r>
            <a:r>
              <a:rPr lang="it-IT" sz="2400" dirty="0" err="1">
                <a:latin typeface="Bierstadt" panose="020B0004020202020204" pitchFamily="34" charset="0"/>
              </a:rPr>
              <a:t>gedacht</a:t>
            </a:r>
            <a:r>
              <a:rPr lang="it-IT" sz="2400" dirty="0">
                <a:latin typeface="Bierstadt" panose="020B00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it-IT" sz="2400" b="1" dirty="0" err="1">
                <a:latin typeface="Bierstadt" panose="020B0004020202020204" pitchFamily="34" charset="0"/>
              </a:rPr>
              <a:t>Ont</a:t>
            </a:r>
            <a:r>
              <a:rPr lang="it-IT" sz="2400" b="1" dirty="0">
                <a:latin typeface="Bierstadt" panose="020B0004020202020204" pitchFamily="34" charset="0"/>
              </a:rPr>
              <a:t>-    </a:t>
            </a:r>
            <a:r>
              <a:rPr lang="it-IT" sz="2400" b="1" dirty="0" err="1">
                <a:latin typeface="Bierstadt" panose="020B0004020202020204" pitchFamily="34" charset="0"/>
              </a:rPr>
              <a:t>ont</a:t>
            </a:r>
            <a:r>
              <a:rPr lang="it-IT" sz="2400" dirty="0" err="1">
                <a:latin typeface="Bierstadt" panose="020B0004020202020204" pitchFamily="34" charset="0"/>
              </a:rPr>
              <a:t>wikkelen</a:t>
            </a:r>
            <a:r>
              <a:rPr lang="it-IT" sz="2400" dirty="0">
                <a:latin typeface="Bierstadt" panose="020B0004020202020204" pitchFamily="34" charset="0"/>
              </a:rPr>
              <a:t> (sviluppare) - </a:t>
            </a:r>
            <a:r>
              <a:rPr lang="it-IT" sz="2400" dirty="0" err="1">
                <a:latin typeface="Bierstadt" panose="020B0004020202020204" pitchFamily="34" charset="0"/>
              </a:rPr>
              <a:t>ontwikkeld</a:t>
            </a:r>
            <a:endParaRPr lang="it-IT" sz="2400" dirty="0">
              <a:latin typeface="Bierstadt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400" b="1" dirty="0" err="1">
                <a:latin typeface="Bierstadt" panose="020B0004020202020204" pitchFamily="34" charset="0"/>
              </a:rPr>
              <a:t>Er</a:t>
            </a:r>
            <a:r>
              <a:rPr lang="it-IT" sz="2400" b="1" dirty="0">
                <a:latin typeface="Bierstadt" panose="020B0004020202020204" pitchFamily="34" charset="0"/>
              </a:rPr>
              <a:t>-       </a:t>
            </a:r>
            <a:r>
              <a:rPr lang="it-IT" sz="2400" b="1" dirty="0" err="1">
                <a:latin typeface="Bierstadt" panose="020B0004020202020204" pitchFamily="34" charset="0"/>
              </a:rPr>
              <a:t>er</a:t>
            </a:r>
            <a:r>
              <a:rPr lang="it-IT" sz="2400" dirty="0" err="1">
                <a:latin typeface="Bierstadt" panose="020B0004020202020204" pitchFamily="34" charset="0"/>
              </a:rPr>
              <a:t>kennen</a:t>
            </a:r>
            <a:r>
              <a:rPr lang="it-IT" sz="2400" b="1" dirty="0">
                <a:latin typeface="Bierstadt" panose="020B0004020202020204" pitchFamily="34" charset="0"/>
              </a:rPr>
              <a:t> </a:t>
            </a:r>
            <a:r>
              <a:rPr lang="it-IT" sz="2400" dirty="0">
                <a:latin typeface="Bierstadt" panose="020B0004020202020204" pitchFamily="34" charset="0"/>
              </a:rPr>
              <a:t>(riconoscere) – </a:t>
            </a:r>
            <a:r>
              <a:rPr lang="it-IT" sz="2400" dirty="0" err="1">
                <a:latin typeface="Bierstadt" panose="020B0004020202020204" pitchFamily="34" charset="0"/>
              </a:rPr>
              <a:t>erkend</a:t>
            </a:r>
            <a:r>
              <a:rPr lang="it-IT" sz="2400" dirty="0">
                <a:latin typeface="Bierstadt" panose="020B00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it-IT" sz="2400" b="1" dirty="0" err="1">
                <a:latin typeface="Bierstadt" panose="020B0004020202020204" pitchFamily="34" charset="0"/>
              </a:rPr>
              <a:t>Her</a:t>
            </a:r>
            <a:r>
              <a:rPr lang="it-IT" sz="2400" b="1" dirty="0">
                <a:latin typeface="Bierstadt" panose="020B0004020202020204" pitchFamily="34" charset="0"/>
              </a:rPr>
              <a:t>-     </a:t>
            </a:r>
            <a:r>
              <a:rPr lang="it-IT" sz="2400" b="1" dirty="0" err="1">
                <a:latin typeface="Bierstadt" panose="020B0004020202020204" pitchFamily="34" charset="0"/>
              </a:rPr>
              <a:t>her</a:t>
            </a:r>
            <a:r>
              <a:rPr lang="it-IT" sz="2400" dirty="0" err="1">
                <a:latin typeface="Bierstadt" panose="020B0004020202020204" pitchFamily="34" charset="0"/>
              </a:rPr>
              <a:t>halen</a:t>
            </a:r>
            <a:r>
              <a:rPr lang="it-IT" sz="2400" dirty="0">
                <a:latin typeface="Bierstadt" panose="020B0004020202020204" pitchFamily="34" charset="0"/>
              </a:rPr>
              <a:t> (ripetere) – </a:t>
            </a:r>
            <a:r>
              <a:rPr lang="it-IT" sz="2400" dirty="0" err="1">
                <a:latin typeface="Bierstadt" panose="020B0004020202020204" pitchFamily="34" charset="0"/>
              </a:rPr>
              <a:t>herhaald</a:t>
            </a:r>
            <a:r>
              <a:rPr lang="it-IT" sz="2400" dirty="0">
                <a:latin typeface="Bierstadt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3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C71CAE-1747-CCA9-60A1-3A5E97F1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Lijst van partikels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5B97E8-F79D-FE3D-5E00-BD78C921D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t="9630" r="52584" b="13926"/>
          <a:stretch/>
        </p:blipFill>
        <p:spPr>
          <a:xfrm>
            <a:off x="930696" y="203200"/>
            <a:ext cx="5750560" cy="64516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4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A8BF6E-EA4B-8EC8-CB78-646623D4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538728" cy="1536192"/>
          </a:xfrm>
        </p:spPr>
        <p:txBody>
          <a:bodyPr>
            <a:normAutofit/>
          </a:bodyPr>
          <a:lstStyle/>
          <a:p>
            <a:r>
              <a:rPr lang="nl-NL" sz="3000" b="0" i="0">
                <a:effectLst/>
                <a:latin typeface="ibm plex sans" panose="020B0503050203000203" pitchFamily="34" charset="0"/>
              </a:rPr>
              <a:t>Wat zijn scheidbare werkwoorden?</a:t>
            </a:r>
            <a:br>
              <a:rPr lang="nl-NL" sz="3000" b="0" i="0">
                <a:effectLst/>
                <a:latin typeface="ibm plex sans" panose="020B0503050203000203" pitchFamily="34" charset="0"/>
              </a:rPr>
            </a:br>
            <a:endParaRPr lang="it-IT" sz="3000"/>
          </a:p>
        </p:txBody>
      </p:sp>
      <p:pic>
        <p:nvPicPr>
          <p:cNvPr id="6" name="Immagine 5" descr="Immagine che contiene cielo, montagna, acqua, esterni&#10;&#10;Descrizione generata automaticamente">
            <a:extLst>
              <a:ext uri="{FF2B5EF4-FFF2-40B4-BE49-F238E27FC236}">
                <a16:creationId xmlns:a16="http://schemas.microsoft.com/office/drawing/2014/main" id="{F678BF1D-87B9-9FD2-5204-90CFCA030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245" b="7362"/>
          <a:stretch/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6A4261-2A05-C8D4-3867-360A0779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95466"/>
            <a:ext cx="6007608" cy="15361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b="0" i="0">
                <a:effectLst/>
                <a:latin typeface="Bierstadt" panose="020B0004020202020204" pitchFamily="34" charset="0"/>
              </a:rPr>
              <a:t>Een scheidbaar werkwoord is een combinatie van een werkwoord (</a:t>
            </a:r>
            <a:r>
              <a:rPr lang="nl-NL" sz="1800" b="0" i="1">
                <a:effectLst/>
                <a:latin typeface="Bierstadt" panose="020B0004020202020204" pitchFamily="34" charset="0"/>
              </a:rPr>
              <a:t>verbum</a:t>
            </a:r>
            <a:r>
              <a:rPr lang="nl-NL" sz="1800" b="0" i="0">
                <a:effectLst/>
                <a:latin typeface="Bierstadt" panose="020B0004020202020204" pitchFamily="34" charset="0"/>
              </a:rPr>
              <a:t>) en een voorzetsel (</a:t>
            </a:r>
            <a:r>
              <a:rPr lang="nl-NL" sz="1800" b="0" i="1">
                <a:effectLst/>
                <a:latin typeface="Bierstadt" panose="020B0004020202020204" pitchFamily="34" charset="0"/>
              </a:rPr>
              <a:t>prepositie</a:t>
            </a:r>
            <a:r>
              <a:rPr lang="nl-NL" sz="1800" b="0" i="0">
                <a:effectLst/>
                <a:latin typeface="Bierstadt" panose="020B0004020202020204" pitchFamily="34" charset="0"/>
              </a:rPr>
              <a:t>). Beide woorden kan je ook alleen gebruiken, maar samen hebben ze een nieuwe betekenis.</a:t>
            </a:r>
          </a:p>
          <a:p>
            <a:endParaRPr lang="it-IT" sz="18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CB502B-A1A5-5239-365D-EB33CB8B878D}"/>
              </a:ext>
            </a:extLst>
          </p:cNvPr>
          <p:cNvSpPr txBox="1"/>
          <p:nvPr/>
        </p:nvSpPr>
        <p:spPr>
          <a:xfrm>
            <a:off x="7221085" y="5369938"/>
            <a:ext cx="4370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200" b="1" dirty="0">
                <a:latin typeface="Bierstadt" panose="020B0004020202020204" pitchFamily="34" charset="0"/>
              </a:rPr>
              <a:t>UIT + LEGGEN</a:t>
            </a:r>
            <a:endParaRPr lang="it-IT" sz="1200" b="1">
              <a:latin typeface="Bierstadt" panose="020B00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it-IT" sz="1200" b="1">
              <a:latin typeface="Bierstadt" panose="020B00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it-IT" sz="1200" b="1" dirty="0">
                <a:latin typeface="Bierstadt" panose="020B0004020202020204" pitchFamily="34" charset="0"/>
              </a:rPr>
              <a:t>SPIEGARE </a:t>
            </a:r>
            <a:endParaRPr lang="it-IT" sz="1200" b="1">
              <a:latin typeface="Bierstadt" panose="020B00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it-IT" sz="1200" b="1">
              <a:latin typeface="Bierstadt" panose="020B00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it-IT" sz="1200" b="1" dirty="0">
                <a:latin typeface="Bierstadt" panose="020B0004020202020204" pitchFamily="34" charset="0"/>
              </a:rPr>
              <a:t>IK LEG IETS UIT  </a:t>
            </a:r>
            <a:endParaRPr lang="it-IT" sz="1200" b="1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0ABC0B-213B-DD4B-C095-E62B5A25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132"/>
            <a:ext cx="10509504" cy="1974892"/>
          </a:xfrm>
        </p:spPr>
        <p:txBody>
          <a:bodyPr anchor="b">
            <a:normAutofit/>
          </a:bodyPr>
          <a:lstStyle/>
          <a:p>
            <a:r>
              <a:rPr lang="it-IT" sz="5400"/>
              <a:t>Voorbeeld: geven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4252BF-0B02-34BE-281C-A3357EB5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3016670"/>
            <a:ext cx="11127232" cy="3841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800" b="1" dirty="0" err="1">
                <a:latin typeface="Bierstadt" panose="020B0004020202020204" pitchFamily="34" charset="0"/>
              </a:rPr>
              <a:t>Op</a:t>
            </a:r>
            <a:r>
              <a:rPr lang="it-IT" sz="1800" dirty="0" err="1">
                <a:latin typeface="Bierstadt" panose="020B0004020202020204" pitchFamily="34" charset="0"/>
              </a:rPr>
              <a:t>geven</a:t>
            </a:r>
            <a:r>
              <a:rPr lang="it-IT" sz="1800" dirty="0">
                <a:latin typeface="Bierstadt" panose="020B0004020202020204" pitchFamily="34" charset="0"/>
              </a:rPr>
              <a:t> (</a:t>
            </a:r>
            <a:r>
              <a:rPr lang="it-IT" sz="1800" dirty="0" err="1">
                <a:latin typeface="Bierstadt" panose="020B0004020202020204" pitchFamily="34" charset="0"/>
              </a:rPr>
              <a:t>give</a:t>
            </a:r>
            <a:r>
              <a:rPr lang="it-IT" sz="1800" dirty="0">
                <a:latin typeface="Bierstadt" panose="020B0004020202020204" pitchFamily="34" charset="0"/>
              </a:rPr>
              <a:t> up) = arrendersi. </a:t>
            </a:r>
            <a:r>
              <a:rPr lang="it-IT" sz="1800" i="1" dirty="0" err="1">
                <a:latin typeface="Bierstadt" panose="020B0004020202020204" pitchFamily="34" charset="0"/>
              </a:rPr>
              <a:t>Ik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geef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het</a:t>
            </a:r>
            <a:r>
              <a:rPr lang="it-IT" sz="1800" i="1" dirty="0">
                <a:latin typeface="Bierstadt" panose="020B0004020202020204" pitchFamily="34" charset="0"/>
              </a:rPr>
              <a:t> op (mi arrendo) </a:t>
            </a:r>
          </a:p>
          <a:p>
            <a:pPr>
              <a:lnSpc>
                <a:spcPct val="100000"/>
              </a:lnSpc>
            </a:pPr>
            <a:r>
              <a:rPr lang="it-IT" sz="1800" b="1" dirty="0" err="1">
                <a:latin typeface="Bierstadt" panose="020B0004020202020204" pitchFamily="34" charset="0"/>
              </a:rPr>
              <a:t>Uit</a:t>
            </a:r>
            <a:r>
              <a:rPr lang="it-IT" sz="1800" dirty="0" err="1">
                <a:latin typeface="Bierstadt" panose="020B0004020202020204" pitchFamily="34" charset="0"/>
              </a:rPr>
              <a:t>geven</a:t>
            </a:r>
            <a:r>
              <a:rPr lang="it-IT" sz="1800" dirty="0">
                <a:latin typeface="Bierstadt" panose="020B0004020202020204" pitchFamily="34" charset="0"/>
              </a:rPr>
              <a:t> = pubblicare. </a:t>
            </a:r>
            <a:r>
              <a:rPr lang="it-IT" sz="1800" i="1" dirty="0" err="1">
                <a:latin typeface="Bierstadt" panose="020B0004020202020204" pitchFamily="34" charset="0"/>
              </a:rPr>
              <a:t>Het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boek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is</a:t>
            </a:r>
            <a:r>
              <a:rPr lang="it-IT" sz="1800" i="1" dirty="0">
                <a:latin typeface="Bierstadt" panose="020B0004020202020204" pitchFamily="34" charset="0"/>
              </a:rPr>
              <a:t> in </a:t>
            </a:r>
            <a:r>
              <a:rPr lang="it-IT" sz="1800" i="1" dirty="0" err="1">
                <a:latin typeface="Bierstadt" panose="020B0004020202020204" pitchFamily="34" charset="0"/>
              </a:rPr>
              <a:t>het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Italiaans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uitgegeven</a:t>
            </a:r>
            <a:endParaRPr lang="it-IT" sz="1800" i="1" dirty="0">
              <a:latin typeface="Bierstadt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1800" b="1" dirty="0" err="1">
                <a:latin typeface="Bierstadt" panose="020B0004020202020204" pitchFamily="34" charset="0"/>
              </a:rPr>
              <a:t>Af</a:t>
            </a:r>
            <a:r>
              <a:rPr lang="it-IT" sz="1800" dirty="0" err="1">
                <a:latin typeface="Bierstadt" panose="020B0004020202020204" pitchFamily="34" charset="0"/>
              </a:rPr>
              <a:t>geven</a:t>
            </a:r>
            <a:r>
              <a:rPr lang="it-IT" sz="1800" dirty="0">
                <a:latin typeface="Bierstadt" panose="020B0004020202020204" pitchFamily="34" charset="0"/>
              </a:rPr>
              <a:t> = consegnare. </a:t>
            </a:r>
            <a:r>
              <a:rPr lang="it-IT" sz="1800" i="1" dirty="0" err="1">
                <a:latin typeface="Bierstadt" panose="020B0004020202020204" pitchFamily="34" charset="0"/>
              </a:rPr>
              <a:t>Ik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geef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het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boek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af</a:t>
            </a:r>
            <a:r>
              <a:rPr lang="it-IT" sz="1800" i="1" dirty="0">
                <a:latin typeface="Bierstadt" panose="020B0004020202020204" pitchFamily="34" charset="0"/>
              </a:rPr>
              <a:t> in de </a:t>
            </a:r>
            <a:r>
              <a:rPr lang="it-IT" sz="1800" i="1" dirty="0" err="1">
                <a:latin typeface="Bierstadt" panose="020B0004020202020204" pitchFamily="34" charset="0"/>
              </a:rPr>
              <a:t>bibliotheek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it-IT" sz="1800" b="1" dirty="0" err="1">
                <a:latin typeface="Bierstadt" panose="020B0004020202020204" pitchFamily="34" charset="0"/>
              </a:rPr>
              <a:t>Terug</a:t>
            </a:r>
            <a:r>
              <a:rPr lang="it-IT" sz="1800" dirty="0" err="1">
                <a:latin typeface="Bierstadt" panose="020B0004020202020204" pitchFamily="34" charset="0"/>
              </a:rPr>
              <a:t>geven</a:t>
            </a:r>
            <a:r>
              <a:rPr lang="it-IT" sz="1800" dirty="0">
                <a:latin typeface="Bierstadt" panose="020B0004020202020204" pitchFamily="34" charset="0"/>
              </a:rPr>
              <a:t> = restituire. </a:t>
            </a:r>
            <a:r>
              <a:rPr lang="it-IT" sz="1800" i="1" dirty="0" err="1">
                <a:latin typeface="Bierstadt" panose="020B0004020202020204" pitchFamily="34" charset="0"/>
              </a:rPr>
              <a:t>Ik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geef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het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boek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terug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aan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mijn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vriend</a:t>
            </a:r>
            <a:endParaRPr lang="it-IT" sz="1800" i="1" dirty="0">
              <a:latin typeface="Bierstadt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1800" b="1" dirty="0" err="1">
                <a:latin typeface="Bierstadt" panose="020B0004020202020204" pitchFamily="34" charset="0"/>
              </a:rPr>
              <a:t>Aan</a:t>
            </a:r>
            <a:r>
              <a:rPr lang="it-IT" sz="1800" dirty="0" err="1">
                <a:latin typeface="Bierstadt" panose="020B0004020202020204" pitchFamily="34" charset="0"/>
              </a:rPr>
              <a:t>geven</a:t>
            </a:r>
            <a:r>
              <a:rPr lang="it-IT" sz="1800" dirty="0">
                <a:latin typeface="Bierstadt" panose="020B0004020202020204" pitchFamily="34" charset="0"/>
              </a:rPr>
              <a:t> = segnalare (giuridico: denunciare)</a:t>
            </a:r>
          </a:p>
          <a:p>
            <a:pPr>
              <a:lnSpc>
                <a:spcPct val="100000"/>
              </a:lnSpc>
            </a:pPr>
            <a:r>
              <a:rPr lang="it-IT" sz="1800" b="1" dirty="0" err="1">
                <a:latin typeface="Bierstadt" panose="020B0004020202020204" pitchFamily="34" charset="0"/>
              </a:rPr>
              <a:t>Over</a:t>
            </a:r>
            <a:r>
              <a:rPr lang="it-IT" sz="1800" dirty="0" err="1">
                <a:latin typeface="Bierstadt" panose="020B0004020202020204" pitchFamily="34" charset="0"/>
              </a:rPr>
              <a:t>geven</a:t>
            </a:r>
            <a:r>
              <a:rPr lang="it-IT" sz="1800" dirty="0">
                <a:latin typeface="Bierstadt" panose="020B0004020202020204" pitchFamily="34" charset="0"/>
              </a:rPr>
              <a:t> = vomitare </a:t>
            </a:r>
          </a:p>
          <a:p>
            <a:pPr>
              <a:lnSpc>
                <a:spcPct val="100000"/>
              </a:lnSpc>
            </a:pPr>
            <a:r>
              <a:rPr lang="it-IT" sz="1800" b="1" dirty="0" err="1">
                <a:latin typeface="Bierstadt" panose="020B0004020202020204" pitchFamily="34" charset="0"/>
              </a:rPr>
              <a:t>Toe</a:t>
            </a:r>
            <a:r>
              <a:rPr lang="it-IT" sz="1800" dirty="0" err="1">
                <a:latin typeface="Bierstadt" panose="020B0004020202020204" pitchFamily="34" charset="0"/>
              </a:rPr>
              <a:t>geven</a:t>
            </a:r>
            <a:r>
              <a:rPr lang="it-IT" sz="1800" dirty="0">
                <a:latin typeface="Bierstadt" panose="020B0004020202020204" pitchFamily="34" charset="0"/>
              </a:rPr>
              <a:t> = ammettere. </a:t>
            </a:r>
            <a:r>
              <a:rPr lang="it-IT" sz="1800" i="1" dirty="0" err="1">
                <a:latin typeface="Bierstadt" panose="020B0004020202020204" pitchFamily="34" charset="0"/>
              </a:rPr>
              <a:t>Ik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geef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het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toe</a:t>
            </a:r>
            <a:r>
              <a:rPr lang="it-IT" sz="1800" i="1" dirty="0">
                <a:latin typeface="Bierstadt" panose="020B0004020202020204" pitchFamily="34" charset="0"/>
              </a:rPr>
              <a:t>: </a:t>
            </a:r>
            <a:r>
              <a:rPr lang="it-IT" sz="1800" i="1" dirty="0" err="1">
                <a:latin typeface="Bierstadt" panose="020B0004020202020204" pitchFamily="34" charset="0"/>
              </a:rPr>
              <a:t>jij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had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gelijk</a:t>
            </a:r>
            <a:r>
              <a:rPr lang="it-IT" sz="1800" i="1" dirty="0">
                <a:latin typeface="Bierstadt" panose="020B0004020202020204" pitchFamily="34" charset="0"/>
              </a:rPr>
              <a:t>! </a:t>
            </a:r>
          </a:p>
          <a:p>
            <a:pPr>
              <a:lnSpc>
                <a:spcPct val="100000"/>
              </a:lnSpc>
            </a:pPr>
            <a:r>
              <a:rPr lang="it-IT" sz="1800" b="1" dirty="0" err="1">
                <a:latin typeface="Bierstadt" panose="020B0004020202020204" pitchFamily="34" charset="0"/>
              </a:rPr>
              <a:t>Weg</a:t>
            </a:r>
            <a:r>
              <a:rPr lang="it-IT" sz="1800" dirty="0" err="1">
                <a:latin typeface="Bierstadt" panose="020B0004020202020204" pitchFamily="34" charset="0"/>
              </a:rPr>
              <a:t>geven</a:t>
            </a:r>
            <a:r>
              <a:rPr lang="it-IT" sz="1800" dirty="0">
                <a:latin typeface="Bierstadt" panose="020B0004020202020204" pitchFamily="34" charset="0"/>
              </a:rPr>
              <a:t> = disfarsi di qualcosa. </a:t>
            </a:r>
            <a:r>
              <a:rPr lang="it-IT" sz="1800" i="1" dirty="0" err="1">
                <a:latin typeface="Bierstadt" panose="020B0004020202020204" pitchFamily="34" charset="0"/>
              </a:rPr>
              <a:t>Ik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heb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het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boek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weggegeven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it-IT" sz="1800" b="1" dirty="0" err="1">
                <a:latin typeface="Bierstadt" panose="020B0004020202020204" pitchFamily="34" charset="0"/>
              </a:rPr>
              <a:t>Door</a:t>
            </a:r>
            <a:r>
              <a:rPr lang="it-IT" sz="1800" dirty="0" err="1">
                <a:latin typeface="Bierstadt" panose="020B0004020202020204" pitchFamily="34" charset="0"/>
              </a:rPr>
              <a:t>geven</a:t>
            </a:r>
            <a:r>
              <a:rPr lang="it-IT" sz="1800" dirty="0">
                <a:latin typeface="Bierstadt" panose="020B0004020202020204" pitchFamily="34" charset="0"/>
              </a:rPr>
              <a:t> = trasmettere, inoltrare. </a:t>
            </a:r>
            <a:r>
              <a:rPr lang="it-IT" sz="1800" i="1" dirty="0" err="1">
                <a:latin typeface="Bierstadt" panose="020B0004020202020204" pitchFamily="34" charset="0"/>
              </a:rPr>
              <a:t>Ik</a:t>
            </a:r>
            <a:r>
              <a:rPr lang="it-IT" sz="1800" i="1" dirty="0">
                <a:latin typeface="Bierstadt" panose="020B0004020202020204" pitchFamily="34" charset="0"/>
              </a:rPr>
              <a:t> </a:t>
            </a:r>
            <a:r>
              <a:rPr lang="it-IT" sz="1800" i="1" dirty="0" err="1">
                <a:latin typeface="Bierstadt" panose="020B0004020202020204" pitchFamily="34" charset="0"/>
              </a:rPr>
              <a:t>stuur</a:t>
            </a:r>
            <a:r>
              <a:rPr lang="it-IT" sz="1800" i="1" dirty="0">
                <a:latin typeface="Bierstadt" panose="020B0004020202020204" pitchFamily="34" charset="0"/>
              </a:rPr>
              <a:t> je </a:t>
            </a:r>
            <a:r>
              <a:rPr lang="it-IT" sz="1800" i="1" dirty="0" err="1">
                <a:latin typeface="Bierstadt" panose="020B0004020202020204" pitchFamily="34" charset="0"/>
              </a:rPr>
              <a:t>deze</a:t>
            </a:r>
            <a:r>
              <a:rPr lang="it-IT" sz="1800" i="1" dirty="0">
                <a:latin typeface="Bierstadt" panose="020B0004020202020204" pitchFamily="34" charset="0"/>
              </a:rPr>
              <a:t> email door </a:t>
            </a:r>
          </a:p>
        </p:txBody>
      </p:sp>
    </p:spTree>
    <p:extLst>
      <p:ext uri="{BB962C8B-B14F-4D97-AF65-F5344CB8AC3E}">
        <p14:creationId xmlns:p14="http://schemas.microsoft.com/office/powerpoint/2010/main" val="14959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1034</Words>
  <Application>Microsoft Office PowerPoint</Application>
  <PresentationFormat>Widescreen</PresentationFormat>
  <Paragraphs>157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Bierstadt</vt:lpstr>
      <vt:lpstr>ibm plex sans</vt:lpstr>
      <vt:lpstr>Abadi</vt:lpstr>
      <vt:lpstr>Arial</vt:lpstr>
      <vt:lpstr>Avenir Next LT Pro</vt:lpstr>
      <vt:lpstr>Calibri</vt:lpstr>
      <vt:lpstr>Century Gothic</vt:lpstr>
      <vt:lpstr>AccentBoxVTI</vt:lpstr>
      <vt:lpstr>BrushVTI</vt:lpstr>
      <vt:lpstr>Les 14 </vt:lpstr>
      <vt:lpstr>Portfolio </vt:lpstr>
      <vt:lpstr>HUISWERK  10 januari 2023</vt:lpstr>
      <vt:lpstr>Nog even opfrissen: de relatieve bijzin</vt:lpstr>
      <vt:lpstr>Presentazione standard di PowerPoint</vt:lpstr>
      <vt:lpstr>Verbi inseparabili </vt:lpstr>
      <vt:lpstr>Lijst van partikels </vt:lpstr>
      <vt:lpstr>Wat zijn scheidbare werkwoorden? </vt:lpstr>
      <vt:lpstr>Voorbeeld: geven </vt:lpstr>
      <vt:lpstr>Hoe gebruik je deze werkwoorden? </vt:lpstr>
      <vt:lpstr> De zinsbouw van een scheidbaar werkwoord </vt:lpstr>
      <vt:lpstr>Barbatruc – het accent </vt:lpstr>
      <vt:lpstr>Onscheidbare werkwoorden </vt:lpstr>
      <vt:lpstr>LET OP! </vt:lpstr>
      <vt:lpstr>Verbi separabili con particella </vt:lpstr>
      <vt:lpstr>Particelle più usate </vt:lpstr>
      <vt:lpstr>Presentazione standard di PowerPoint</vt:lpstr>
      <vt:lpstr>Verbi separabili con aggettivo</vt:lpstr>
      <vt:lpstr>Verbi separabili con nome </vt:lpstr>
      <vt:lpstr>Even oefenen</vt:lpstr>
      <vt:lpstr>Even herhalen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14 </dc:title>
  <dc:creator>GENTILE PAOLA</dc:creator>
  <cp:lastModifiedBy>PAOLA GENTILE</cp:lastModifiedBy>
  <cp:revision>41</cp:revision>
  <dcterms:created xsi:type="dcterms:W3CDTF">2023-01-23T17:17:30Z</dcterms:created>
  <dcterms:modified xsi:type="dcterms:W3CDTF">2023-01-24T15:50:23Z</dcterms:modified>
</cp:coreProperties>
</file>