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3" r:id="rId17"/>
    <p:sldId id="276" r:id="rId18"/>
    <p:sldId id="275" r:id="rId19"/>
    <p:sldId id="27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98880" y="1724878"/>
            <a:ext cx="9966960" cy="1941556"/>
          </a:xfrm>
        </p:spPr>
        <p:txBody>
          <a:bodyPr>
            <a:normAutofit/>
          </a:bodyPr>
          <a:lstStyle/>
          <a:p>
            <a:pPr algn="r"/>
            <a:r>
              <a:rPr lang="it-IT" sz="4000" dirty="0" err="1">
                <a:solidFill>
                  <a:schemeClr val="accent2"/>
                </a:solidFill>
              </a:rPr>
              <a:t>University</a:t>
            </a:r>
            <a:r>
              <a:rPr lang="it-IT" sz="4000" dirty="0">
                <a:solidFill>
                  <a:schemeClr val="accent2"/>
                </a:solidFill>
              </a:rPr>
              <a:t> of Trieste</a:t>
            </a:r>
            <a:br>
              <a:rPr lang="it-IT" sz="4000" dirty="0">
                <a:solidFill>
                  <a:schemeClr val="accent2"/>
                </a:solidFill>
              </a:rPr>
            </a:br>
            <a:r>
              <a:rPr lang="it-IT" sz="3200" dirty="0" err="1">
                <a:solidFill>
                  <a:schemeClr val="accent2"/>
                </a:solidFill>
              </a:rPr>
              <a:t>Department</a:t>
            </a:r>
            <a:r>
              <a:rPr lang="it-IT" sz="3200" dirty="0">
                <a:solidFill>
                  <a:schemeClr val="accent2"/>
                </a:solidFill>
              </a:rPr>
              <a:t> of </a:t>
            </a:r>
            <a:r>
              <a:rPr lang="it-IT" sz="3200" dirty="0" err="1">
                <a:solidFill>
                  <a:schemeClr val="accent2"/>
                </a:solidFill>
              </a:rPr>
              <a:t>Political</a:t>
            </a:r>
            <a:r>
              <a:rPr lang="it-IT" sz="3200" dirty="0">
                <a:solidFill>
                  <a:schemeClr val="accent2"/>
                </a:solidFill>
              </a:rPr>
              <a:t> and Social </a:t>
            </a:r>
            <a:r>
              <a:rPr lang="it-IT" sz="3200" dirty="0" err="1">
                <a:solidFill>
                  <a:schemeClr val="accent2"/>
                </a:solidFill>
              </a:rPr>
              <a:t>Sciences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r"/>
            <a:r>
              <a:rPr lang="en-US" b="1" i="1" dirty="0">
                <a:solidFill>
                  <a:schemeClr val="accent2"/>
                </a:solidFill>
              </a:rPr>
              <a:t>INTERNATIONAL RELATIONS AND POLITICAL </a:t>
            </a:r>
            <a:br>
              <a:rPr lang="en-US" b="1" i="1" dirty="0">
                <a:solidFill>
                  <a:schemeClr val="accent2"/>
                </a:solidFill>
              </a:rPr>
            </a:br>
            <a:r>
              <a:rPr lang="en-US" b="1" i="1" dirty="0">
                <a:solidFill>
                  <a:schemeClr val="accent2"/>
                </a:solidFill>
              </a:rPr>
              <a:t>DEVELOPMENT IN AFRICA</a:t>
            </a:r>
            <a:br>
              <a:rPr lang="en-US" b="1" i="1" dirty="0">
                <a:solidFill>
                  <a:schemeClr val="accent2"/>
                </a:solidFill>
              </a:rPr>
            </a:br>
            <a:r>
              <a:rPr lang="it-IT" i="1" dirty="0" err="1">
                <a:solidFill>
                  <a:schemeClr val="accent2"/>
                </a:solidFill>
              </a:rPr>
              <a:t>Academic</a:t>
            </a:r>
            <a:r>
              <a:rPr lang="it-IT" i="1" dirty="0">
                <a:solidFill>
                  <a:schemeClr val="accent2"/>
                </a:solidFill>
              </a:rPr>
              <a:t> </a:t>
            </a:r>
            <a:r>
              <a:rPr lang="it-IT" i="1" dirty="0" err="1">
                <a:solidFill>
                  <a:schemeClr val="accent2"/>
                </a:solidFill>
              </a:rPr>
              <a:t>year</a:t>
            </a:r>
            <a:r>
              <a:rPr lang="it-IT" i="1" dirty="0">
                <a:solidFill>
                  <a:schemeClr val="accent2"/>
                </a:solidFill>
              </a:rPr>
              <a:t> 2016-17</a:t>
            </a:r>
            <a:br>
              <a:rPr lang="it-IT" i="1" dirty="0">
                <a:solidFill>
                  <a:schemeClr val="accent2"/>
                </a:solidFill>
              </a:rPr>
            </a:br>
            <a:r>
              <a:rPr lang="it-IT" i="1" dirty="0" err="1">
                <a:solidFill>
                  <a:schemeClr val="accent2"/>
                </a:solidFill>
              </a:rPr>
              <a:t>Lesson</a:t>
            </a:r>
            <a:r>
              <a:rPr lang="it-IT" i="1" dirty="0">
                <a:solidFill>
                  <a:schemeClr val="accent2"/>
                </a:solidFill>
              </a:rPr>
              <a:t> </a:t>
            </a:r>
            <a:r>
              <a:rPr lang="it-IT" i="1" dirty="0" smtClean="0">
                <a:solidFill>
                  <a:schemeClr val="accent2"/>
                </a:solidFill>
              </a:rPr>
              <a:t>SEVEN: the </a:t>
            </a:r>
            <a:r>
              <a:rPr lang="it-IT" i="1" dirty="0" err="1" smtClean="0">
                <a:solidFill>
                  <a:schemeClr val="accent2"/>
                </a:solidFill>
              </a:rPr>
              <a:t>African</a:t>
            </a:r>
            <a:r>
              <a:rPr lang="it-IT" i="1" dirty="0" smtClean="0">
                <a:solidFill>
                  <a:schemeClr val="accent2"/>
                </a:solidFill>
              </a:rPr>
              <a:t> state &amp; </a:t>
            </a:r>
            <a:r>
              <a:rPr lang="it-IT" i="1" dirty="0" err="1" smtClean="0">
                <a:solidFill>
                  <a:schemeClr val="accent2"/>
                </a:solidFill>
              </a:rPr>
              <a:t>reform</a:t>
            </a:r>
            <a:r>
              <a:rPr lang="it-IT" i="1" dirty="0" smtClean="0">
                <a:solidFill>
                  <a:schemeClr val="accent2"/>
                </a:solidFill>
              </a:rPr>
              <a:t> – FAILED &amp; COLLAPSED STATES (1)</a:t>
            </a:r>
            <a:endParaRPr lang="it-IT" dirty="0">
              <a:solidFill>
                <a:schemeClr val="accent2"/>
              </a:solidFill>
            </a:endParaRPr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8503" y="657671"/>
            <a:ext cx="1013114" cy="961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7951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 smtClean="0"/>
              <a:t>CONGO WAR</a:t>
            </a:r>
            <a:r>
              <a:rPr lang="it-IT" dirty="0" smtClean="0"/>
              <a:t>, CHRONOLOGY:</a:t>
            </a:r>
          </a:p>
          <a:p>
            <a:r>
              <a:rPr lang="it-IT" dirty="0" smtClean="0"/>
              <a:t>I PHASE (FIRST CONGO WAR 1996-97):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1993, ETHNIC TENSIONS AGAINST BANYAMULENGE (TUTSI) STARTED IN EASTERN ZAIRE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1994, RWANDA GENOCIDE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1996, RWANDA TO INVADE ZAIRE WITH UGANDAN SUPPORT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1997, ANGOLA TO ENTER WAR, ADFL CAPTURES KINSHASA, KABILA PRESIDENT OF DRC</a:t>
            </a:r>
          </a:p>
          <a:p>
            <a:r>
              <a:rPr lang="it-IT" dirty="0" smtClean="0"/>
              <a:t>II PHASE (SECOND CONGO WAR 1998-2003):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1998, BANYAMULENGE MUTINY IN GOMA, RWANDAN SUPPORT &amp; BIRTH OF RCD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1998, UGANDA TO ENTER THE CONFLICT &amp; BIRTH OF MLC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1998, ANGOLA &amp; ZIMBABWE IN SUPPORT OF KABILA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1999, LUSAKA CEASEFIRE AGREEMENT, RCD REFUSED TO SIGN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1999, TENSIONS BETWEEN UGANDA &amp; RWANDA ON CONGO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2001, ASSASSINATION OF LAURENT-DESIRE’ KABILA, JOSEPH KABILA BECOMES PRESIDENT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2002, PEACE AGREEMENT</a:t>
            </a:r>
          </a:p>
        </p:txBody>
      </p:sp>
    </p:spTree>
    <p:extLst>
      <p:ext uri="{BB962C8B-B14F-4D97-AF65-F5344CB8AC3E}">
        <p14:creationId xmlns:p14="http://schemas.microsoft.com/office/powerpoint/2010/main" val="1001166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b="1" dirty="0" smtClean="0"/>
              <a:t>SOMALIA WAR</a:t>
            </a:r>
            <a:r>
              <a:rPr lang="it-IT" dirty="0" smtClean="0"/>
              <a:t>, CHRONOLOGY</a:t>
            </a:r>
          </a:p>
          <a:p>
            <a:r>
              <a:rPr lang="it-IT" dirty="0" smtClean="0"/>
              <a:t>I PHASE (1986-1995):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1986, SSDF &amp; SNM AGAINST BARRE REGIME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1987-90, USC &amp; MOVEMENTS TO JOIN OPPOSITION AGAINST BARRE REGIME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1991, FALL OF BARRE REGIME, SOMALILAND DECLARATION OF INDEPENDENCE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1992, USC SPLIT IN TO FACTIONS FOR THE CONTROL OF MOGADISHU &amp; THE SOUTH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1992-95, UN INTERVENTIONS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1995-, WAR CONTINUES AT LOW INTENSITY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II PHASE (2006-TO THE PRESENT):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2004, TFG IS FORMED IN NAIROBI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2006, ISLAMIC COURTS TOOK OVER MOGADISHU &amp; ADVANCE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2006, ETHIOPIA ENTERED SOMALIA TO ASSIST TFG, </a:t>
            </a:r>
            <a:r>
              <a:rPr lang="it-IT" i="1" dirty="0" smtClean="0"/>
              <a:t>AL-SHABAAB</a:t>
            </a:r>
            <a:r>
              <a:rPr lang="it-IT" dirty="0" smtClean="0"/>
              <a:t> FORMED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2007, AMISOM DEPLOYMENT STARTS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2009, ETHIOPIA TO WITHDROW FROM SOMALIA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2011, MOGADISHU FULLY RECONQUERED BY TFG, </a:t>
            </a:r>
            <a:r>
              <a:rPr lang="it-IT" i="1" dirty="0" smtClean="0"/>
              <a:t>AL-SHABAAB</a:t>
            </a:r>
            <a:r>
              <a:rPr lang="it-IT" dirty="0" smtClean="0"/>
              <a:t> REDUCED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2012 FG NEW CABINET – 2013 END OF UN ARMS EMBARGO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8417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 smtClean="0"/>
              <a:t>SUDAN WAR</a:t>
            </a:r>
            <a:r>
              <a:rPr lang="it-IT" dirty="0" smtClean="0"/>
              <a:t>, CHRONOLOGY:</a:t>
            </a:r>
          </a:p>
          <a:p>
            <a:r>
              <a:rPr lang="it-IT" dirty="0" smtClean="0"/>
              <a:t>I PHASE (SECOND SUDANESE CIVIL WAR, 1983-2005):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1983, </a:t>
            </a:r>
            <a:r>
              <a:rPr lang="it-IT" i="1" dirty="0" smtClean="0"/>
              <a:t>SHARIA</a:t>
            </a:r>
            <a:r>
              <a:rPr lang="it-IT" dirty="0" smtClean="0"/>
              <a:t> IMPOSITION BY NIMEIRY REGIME, SPLA FOUNDED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1985, BLODLESS MILITARY COUP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1986, SADIQ AL-MAHDI PRIME MINISTER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1989, SADIQ AL-MAHDI OUSTED BY OMAR AL-BASHIR COUP, ESCALATION OF THE </a:t>
            </a:r>
            <a:r>
              <a:rPr lang="it-IT" dirty="0" smtClean="0"/>
              <a:t>CONFLICT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1991 SPLA-</a:t>
            </a:r>
            <a:r>
              <a:rPr lang="it-IT" dirty="0" err="1" smtClean="0"/>
              <a:t>Nasir</a:t>
            </a:r>
            <a:r>
              <a:rPr lang="it-IT" dirty="0" smtClean="0"/>
              <a:t> FOUNDED BY RIAK MACHAR</a:t>
            </a:r>
            <a:endParaRPr lang="it-IT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2003, PEACE AGREEMENT STARTED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2005, PEACE AGREEMENT SIGNED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2011, SOUTHERN SUDAN INDEPENDENCE REFERENDUM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II PHASE (FROM DARFUR TO NUBA, ETC., 2003-TO THE PRESENT):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3132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b="1" dirty="0" smtClean="0"/>
              <a:t>LIBERIA-SIERRA LEONE CIVIL WAR</a:t>
            </a:r>
            <a:r>
              <a:rPr lang="it-IT" dirty="0" smtClean="0"/>
              <a:t>, CHRONOLOGY:</a:t>
            </a:r>
          </a:p>
          <a:p>
            <a:r>
              <a:rPr lang="it-IT" dirty="0" smtClean="0"/>
              <a:t>BACKGROUND TO CIVIL WAR: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t-IT" dirty="0" smtClean="0"/>
              <a:t>IN </a:t>
            </a:r>
            <a:r>
              <a:rPr lang="it-IT" b="1" dirty="0" smtClean="0"/>
              <a:t>LIBERIA</a:t>
            </a:r>
            <a:r>
              <a:rPr lang="it-IT" dirty="0" smtClean="0"/>
              <a:t>: TUBMAN (1944-71); TOLBERT (1971-80); DOE COUP (1980-90): END OF AMERICO-LIBERIAN HEGEMONY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t-IT" dirty="0" smtClean="0"/>
              <a:t>IN </a:t>
            </a:r>
            <a:r>
              <a:rPr lang="it-IT" b="1" dirty="0" smtClean="0"/>
              <a:t>SIERRA LEONE</a:t>
            </a:r>
            <a:r>
              <a:rPr lang="it-IT" dirty="0" smtClean="0"/>
              <a:t>: 1961 INDEPENDENCE (MARGAI); 1967-68 3 MILITARY COUPS; STEVENS (1971-85): ONE PARTY REGIME (APC); MOMOH (1985-92); 1992 STRASSER COUP: END OF APC HEGEMONY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I PHASE (FIRST LIBERIAN CIVIL WAR, 1989-1997):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1989, CHARLES TAYLOR’S NPFL </a:t>
            </a:r>
            <a:r>
              <a:rPr lang="it-IT" dirty="0" smtClean="0"/>
              <a:t>(1985) ENTER </a:t>
            </a:r>
            <a:r>
              <a:rPr lang="it-IT" dirty="0" smtClean="0"/>
              <a:t>NIMBA COUNTY, KRAHN (DOE’S SUPPORTERS) VS. GIO &amp; MANO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1990, ECOWAS INTERVENTION, KILLING OF SAMUEL DOE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1991, ULIMO IS FORMED AGAINST TAYLOR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1991, SIERRA LEONE CIVIL </a:t>
            </a:r>
            <a:r>
              <a:rPr lang="it-IT" smtClean="0"/>
              <a:t>WAR </a:t>
            </a:r>
            <a:r>
              <a:rPr lang="it-IT" smtClean="0"/>
              <a:t>STARTS (RUF-SANKOH)</a:t>
            </a:r>
            <a:endParaRPr lang="it-IT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1994, ULIMO SPLIT IN TWO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1995, CEASEFIRE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1997, ELECTIONS, TAYLOR ELECTED AS PRESIDENT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1997, CAPTURE OF FREETOWN BY THE RUF</a:t>
            </a:r>
          </a:p>
        </p:txBody>
      </p:sp>
    </p:spTree>
    <p:extLst>
      <p:ext uri="{BB962C8B-B14F-4D97-AF65-F5344CB8AC3E}">
        <p14:creationId xmlns:p14="http://schemas.microsoft.com/office/powerpoint/2010/main" val="2705666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it-IT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II </a:t>
            </a:r>
            <a:r>
              <a:rPr lang="it-IT" dirty="0"/>
              <a:t>PHASE (SECOND LIBERIAN CIVIL WAR, 1999-2003)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1999 LURD, ULIMO-J &amp; ULIMO-K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NEW </a:t>
            </a:r>
            <a:r>
              <a:rPr lang="it-IT" dirty="0"/>
              <a:t>ECOWAS </a:t>
            </a:r>
            <a:r>
              <a:rPr lang="it-IT" dirty="0" smtClean="0"/>
              <a:t>INTERVENTION</a:t>
            </a:r>
            <a:endParaRPr lang="it-IT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/>
              <a:t>2000, BRITISH INTERVENTION IN SIERRA LEONE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/>
              <a:t>2003, TAYLOR </a:t>
            </a:r>
            <a:r>
              <a:rPr lang="it-IT" dirty="0" smtClean="0"/>
              <a:t>RESIGNES AND FORCED TO EXILE</a:t>
            </a:r>
            <a:endParaRPr lang="it-IT" dirty="0"/>
          </a:p>
          <a:p>
            <a:pPr lvl="1">
              <a:buFont typeface="Wingdings" panose="05000000000000000000" pitchFamily="2" charset="2"/>
              <a:buChar char="ü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0563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b="1" dirty="0" smtClean="0"/>
              <a:t>COTE D’IVOIRE CIVIL WAR</a:t>
            </a:r>
            <a:r>
              <a:rPr lang="it-IT" dirty="0" smtClean="0"/>
              <a:t>, CHRONOLOGY: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1993, HOUPHOUET-BOIGNY DIES, CRISIS OF SUCCESSION IN THE PDCI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RISING TENSIONS BETWEEN BEDIE AND OUATTARA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1995, GENERAL ELECTIONS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1999, GUEI COUP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2000, GBAGBO ELECTED AS PRESIDENT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2002, </a:t>
            </a:r>
            <a:r>
              <a:rPr lang="it-IT" smtClean="0"/>
              <a:t>GUEI ASSASSINATION</a:t>
            </a:r>
            <a:endParaRPr lang="it-IT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2002, MUTINY IN THE NORTH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2003, MARCOUSSIS AGREEMENT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2007, PEACE AGREEMENT SIGNED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2010, PRESIDENTIAL ELECTIONS, OUATTARA ELECTED, RESUMPTION OF THE FIGHTINGS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2011, GBAGBO ARRESTED</a:t>
            </a:r>
          </a:p>
        </p:txBody>
      </p:sp>
    </p:spTree>
    <p:extLst>
      <p:ext uri="{BB962C8B-B14F-4D97-AF65-F5344CB8AC3E}">
        <p14:creationId xmlns:p14="http://schemas.microsoft.com/office/powerpoint/2010/main" val="1856454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FOUR FACTORS THAT ARE FOUND COMMON AMONG THE CASES: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THE </a:t>
            </a:r>
            <a:r>
              <a:rPr lang="it-IT" b="1" dirty="0" smtClean="0"/>
              <a:t>ECONOMIC</a:t>
            </a:r>
            <a:r>
              <a:rPr lang="it-IT" dirty="0" smtClean="0"/>
              <a:t> DIMENSION: CONFLICTS ARE A MATTER OF </a:t>
            </a:r>
            <a:r>
              <a:rPr lang="it-IT" b="1" dirty="0" smtClean="0"/>
              <a:t>OPPORTUNITIES; </a:t>
            </a:r>
            <a:r>
              <a:rPr lang="it-IT" dirty="0" smtClean="0"/>
              <a:t>UNEXPECTED CONSEQUENCES </a:t>
            </a:r>
            <a:r>
              <a:rPr lang="it-IT" b="1" dirty="0" smtClean="0">
                <a:latin typeface="Century Gothic" panose="020B0502020202020204" pitchFamily="34" charset="0"/>
              </a:rPr>
              <a:t>→ </a:t>
            </a:r>
            <a:r>
              <a:rPr lang="it-IT" sz="1700" dirty="0" smtClean="0">
                <a:latin typeface="Century Gothic" panose="020B0502020202020204" pitchFamily="34" charset="0"/>
              </a:rPr>
              <a:t>COLLAPSE COULD BE </a:t>
            </a:r>
            <a:r>
              <a:rPr lang="it-IT" sz="1700" b="1" dirty="0" smtClean="0">
                <a:latin typeface="Century Gothic" panose="020B0502020202020204" pitchFamily="34" charset="0"/>
              </a:rPr>
              <a:t>LIMITED</a:t>
            </a:r>
            <a:r>
              <a:rPr lang="it-IT" sz="1700" dirty="0" smtClean="0">
                <a:latin typeface="Century Gothic" panose="020B0502020202020204" pitchFamily="34" charset="0"/>
              </a:rPr>
              <a:t> TO SOME TERRITORIES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1900" dirty="0" smtClean="0">
                <a:latin typeface="Century Gothic" panose="020B0502020202020204" pitchFamily="34" charset="0"/>
              </a:rPr>
              <a:t>THE </a:t>
            </a:r>
            <a:r>
              <a:rPr lang="it-IT" sz="1900" b="1" dirty="0" smtClean="0">
                <a:latin typeface="Century Gothic" panose="020B0502020202020204" pitchFamily="34" charset="0"/>
              </a:rPr>
              <a:t>ETHNIC</a:t>
            </a:r>
            <a:r>
              <a:rPr lang="it-IT" sz="1900" dirty="0" smtClean="0">
                <a:latin typeface="Century Gothic" panose="020B0502020202020204" pitchFamily="34" charset="0"/>
              </a:rPr>
              <a:t> DIMENSION</a:t>
            </a:r>
            <a:r>
              <a:rPr lang="it-IT" sz="1700" dirty="0" smtClean="0">
                <a:latin typeface="Century Gothic" panose="020B0502020202020204" pitchFamily="34" charset="0"/>
              </a:rPr>
              <a:t>: ETHNIC CLEAVAGES ARE USEFUL FOR RECRUITMENT (THEY ENSURE LOYALTY AND NURTURE EXPECTATIONS OF REWARD, HOWEVER THEY ARE NOT ENOUGH </a:t>
            </a:r>
            <a:r>
              <a:rPr lang="it-IT" sz="1400" b="1" dirty="0" smtClean="0">
                <a:latin typeface="Century Gothic" panose="020B0502020202020204" pitchFamily="34" charset="0"/>
              </a:rPr>
              <a:t>→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1800" b="1" dirty="0" smtClean="0">
                <a:latin typeface="Century Gothic" panose="020B0502020202020204" pitchFamily="34" charset="0"/>
              </a:rPr>
              <a:t>FACTIONALISM </a:t>
            </a:r>
            <a:r>
              <a:rPr lang="it-IT" sz="1800" dirty="0" smtClean="0">
                <a:latin typeface="Century Gothic" panose="020B0502020202020204" pitchFamily="34" charset="0"/>
              </a:rPr>
              <a:t>IS RATHER THE RULE: GROUPS SPLIT OVER RESOURCES →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1800" dirty="0" smtClean="0">
                <a:latin typeface="Century Gothic" panose="020B0502020202020204" pitchFamily="34" charset="0"/>
              </a:rPr>
              <a:t>TO </a:t>
            </a:r>
            <a:r>
              <a:rPr lang="it-IT" sz="1800" b="1" dirty="0" smtClean="0">
                <a:latin typeface="Century Gothic" panose="020B0502020202020204" pitchFamily="34" charset="0"/>
              </a:rPr>
              <a:t>EXIT</a:t>
            </a:r>
            <a:r>
              <a:rPr lang="it-IT" sz="1800" dirty="0" smtClean="0">
                <a:latin typeface="Century Gothic" panose="020B0502020202020204" pitchFamily="34" charset="0"/>
              </a:rPr>
              <a:t> FROM CONFLICT IS </a:t>
            </a:r>
            <a:r>
              <a:rPr lang="it-IT" sz="1800" b="1" dirty="0" smtClean="0">
                <a:latin typeface="Century Gothic" panose="020B0502020202020204" pitchFamily="34" charset="0"/>
              </a:rPr>
              <a:t>DIFFICULT</a:t>
            </a:r>
            <a:r>
              <a:rPr lang="it-IT" sz="1800" dirty="0" smtClean="0">
                <a:latin typeface="Century Gothic" panose="020B0502020202020204" pitchFamily="34" charset="0"/>
              </a:rPr>
              <a:t> BECAUSE FACTIONALISM</a:t>
            </a:r>
            <a:endParaRPr lang="it-IT" sz="1800" dirty="0" smtClean="0"/>
          </a:p>
          <a:p>
            <a:r>
              <a:rPr lang="it-IT" dirty="0" smtClean="0"/>
              <a:t>THE LIMITS OF GREED THEORY: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GREED THEORY EXPLAINS A LIMITED NUMBER OF CASES (SIERRA LEONE, </a:t>
            </a:r>
            <a:r>
              <a:rPr lang="it-IT" dirty="0" smtClean="0"/>
              <a:t>SOMALIA [WARLORDS], ANGOLA? </a:t>
            </a:r>
            <a:r>
              <a:rPr lang="it-IT" dirty="0" smtClean="0"/>
              <a:t>[THE CONTINUATION OF WAR], ETC.)</a:t>
            </a:r>
          </a:p>
        </p:txBody>
      </p:sp>
    </p:spTree>
    <p:extLst>
      <p:ext uri="{BB962C8B-B14F-4D97-AF65-F5344CB8AC3E}">
        <p14:creationId xmlns:p14="http://schemas.microsoft.com/office/powerpoint/2010/main" val="2052063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it-IT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 smtClean="0"/>
              <a:t>ZARTMAN</a:t>
            </a:r>
            <a:r>
              <a:rPr lang="it-IT" dirty="0" smtClean="0"/>
              <a:t> </a:t>
            </a:r>
            <a:r>
              <a:rPr lang="it-IT" dirty="0"/>
              <a:t>(2005): NEED, CREED &amp; GREED: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/>
              <a:t>ALL CONFLICTS ARE ABOUT RESOURCES, IDENTITY &amp; NEEDS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/>
              <a:t>ETHNIC IDENTITY </a:t>
            </a:r>
            <a:r>
              <a:rPr lang="it-IT" b="1" dirty="0"/>
              <a:t>EASY</a:t>
            </a:r>
            <a:r>
              <a:rPr lang="it-IT" dirty="0"/>
              <a:t> TO MOBILIZE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/>
              <a:t>FROM NEED TO GREED &amp; FROM CREED TO GREED (</a:t>
            </a:r>
            <a:r>
              <a:rPr lang="it-IT" b="1" dirty="0"/>
              <a:t>PENDULUM</a:t>
            </a:r>
            <a:r>
              <a:rPr lang="it-IT" dirty="0"/>
              <a:t> THESIS): GREED DEFORMS &amp; OBSCURES CREED OR NEED &amp; HIJACKS CONFLICT FROM SOCIAL (GROUP) TO PERSONAL (INDIVIDUAL) BENEFITS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/>
              <a:t>GREED DOES COME IN ONLY IN THE COURSE OF </a:t>
            </a:r>
            <a:r>
              <a:rPr lang="it-IT" b="1" dirty="0"/>
              <a:t>PROLONGED</a:t>
            </a:r>
            <a:r>
              <a:rPr lang="it-IT" dirty="0"/>
              <a:t> CONFLICT SITUATION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/>
              <a:t>ENTRANCE INTO THE </a:t>
            </a:r>
            <a:r>
              <a:rPr lang="it-IT" b="1" dirty="0"/>
              <a:t>GREED PHASE </a:t>
            </a:r>
            <a:r>
              <a:rPr lang="it-IT" dirty="0"/>
              <a:t>WEAKENS THE ABILITY TO A RESOLVING SETTLEMENT OF THE CONFLICT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0357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THE HISTORICAL IMPACT OF CONFLICT IN AFRICA</a:t>
            </a:r>
            <a:r>
              <a:rPr lang="it-IT" dirty="0" smtClean="0"/>
              <a:t>:</a:t>
            </a:r>
          </a:p>
          <a:p>
            <a:pPr marL="274320" lvl="1" indent="0">
              <a:buNone/>
            </a:pPr>
            <a:r>
              <a:rPr lang="it-IT" dirty="0" smtClean="0"/>
              <a:t>CONFLICT ARE NOT ENDEMIC BUT CONCENTRATE IN GIVEN </a:t>
            </a:r>
            <a:r>
              <a:rPr lang="it-IT" b="1" dirty="0" smtClean="0"/>
              <a:t>HISTORICAL SEQUENCES </a:t>
            </a:r>
            <a:r>
              <a:rPr lang="it-IT" dirty="0" smtClean="0"/>
              <a:t>AND </a:t>
            </a:r>
            <a:r>
              <a:rPr lang="it-IT" b="1" dirty="0" smtClean="0"/>
              <a:t>SPECIFIC AREAS</a:t>
            </a:r>
            <a:r>
              <a:rPr lang="it-IT" dirty="0" smtClean="0"/>
              <a:t>: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it-IT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it-IT" sz="2000" dirty="0" smtClean="0"/>
              <a:t>DURING </a:t>
            </a:r>
            <a:r>
              <a:rPr lang="it-IT" sz="2000" dirty="0" smtClean="0"/>
              <a:t>COLD WAR, CONFLICTS CENTERED AROUND </a:t>
            </a:r>
            <a:r>
              <a:rPr lang="it-IT" sz="2000" b="1" dirty="0" smtClean="0"/>
              <a:t>IDEOLOGY</a:t>
            </a:r>
            <a:r>
              <a:rPr lang="it-IT" sz="2000" dirty="0" smtClean="0"/>
              <a:t> &amp; </a:t>
            </a:r>
            <a:r>
              <a:rPr lang="it-IT" sz="2000" b="1" dirty="0" smtClean="0"/>
              <a:t>CONTROL OF THE STATE</a:t>
            </a:r>
            <a:r>
              <a:rPr lang="it-IT" sz="2000" dirty="0" smtClean="0"/>
              <a:t> (ANGOLA, MOZABIQUE, UGANDA, RWANDA, SOUTH SUDAN): OPPOSITION MOVEMENTS DID MONOPOLIZE THEIR </a:t>
            </a:r>
            <a:r>
              <a:rPr lang="it-IT" sz="2000" dirty="0" smtClean="0"/>
              <a:t>CAMP (PARTY, COHESION &amp; CONTROL OF FACTIONALISM; </a:t>
            </a:r>
            <a:r>
              <a:rPr lang="it-IT" sz="2000" b="1" dirty="0" smtClean="0"/>
              <a:t>STRATEGIC</a:t>
            </a:r>
            <a:r>
              <a:rPr lang="it-IT" sz="2000" dirty="0" smtClean="0"/>
              <a:t> PRIORITIES AS DEFINED BY MAJOR POWERS NURTURED CONFLICTS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3788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>
              <a:buFont typeface="Wingdings" panose="05000000000000000000" pitchFamily="2" charset="2"/>
              <a:buChar char="ü"/>
            </a:pPr>
            <a:endParaRPr lang="it-IT" sz="24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it-IT" sz="2400" dirty="0"/>
              <a:t>AFTER COLD WAR, CONFLICTS TENDED TO BE FAVORED BY THE </a:t>
            </a:r>
            <a:r>
              <a:rPr lang="it-IT" sz="2400" b="1" dirty="0"/>
              <a:t>WEAKENING OF STATE </a:t>
            </a:r>
            <a:r>
              <a:rPr lang="it-IT" sz="2400" dirty="0"/>
              <a:t>(AID WAS REDUCED, AFRICA WAS NO LONGER STRATEGIC, THE INTERNATIONAL ARENA FAVORED LIBERALIZATION &amp; PRIVATIZATION, CONTROLLING THE STATE WAS NO LONGER IMPORTANT): CONFLICTS BECAME MORE ABOUT ECONOMIC RESOURCES &amp; MOVEMENTS LIKELY </a:t>
            </a:r>
            <a:r>
              <a:rPr lang="it-IT" sz="2400" b="1" dirty="0"/>
              <a:t>FRAGMENTED</a:t>
            </a:r>
            <a:r>
              <a:rPr lang="it-IT" sz="2400" dirty="0"/>
              <a:t> (SOMALIA, RDC, LIBERIA). IN THE 90s CONFLICTS REACHED A </a:t>
            </a:r>
            <a:r>
              <a:rPr lang="it-IT" sz="2400" dirty="0" smtClean="0"/>
              <a:t>PEAK </a:t>
            </a:r>
            <a:r>
              <a:rPr lang="it-IT" sz="2400" dirty="0" smtClean="0">
                <a:latin typeface="Book Antiqua"/>
              </a:rPr>
              <a:t>→ CONSEQUENCES:</a:t>
            </a:r>
            <a:endParaRPr lang="it-IT" sz="24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it-IT" sz="2400" dirty="0" smtClean="0"/>
              <a:t>SINCE </a:t>
            </a:r>
            <a:r>
              <a:rPr lang="it-IT" sz="2400" dirty="0"/>
              <a:t>STATE IS WEAKER AND BORDERS ARE NO LONGER CONTROLLED, CIVIL CONFLICTS TEND TO INVOLVE SEVERAL </a:t>
            </a:r>
            <a:r>
              <a:rPr lang="it-IT" sz="2400" dirty="0" smtClean="0"/>
              <a:t>STATES</a:t>
            </a:r>
            <a:endParaRPr lang="it-IT" sz="24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it-IT" sz="2400" dirty="0"/>
              <a:t>DECLINE OF CONFLICTS </a:t>
            </a:r>
            <a:r>
              <a:rPr lang="it-IT" sz="2400" dirty="0" smtClean="0"/>
              <a:t>BY </a:t>
            </a:r>
            <a:r>
              <a:rPr lang="it-IT" sz="2400" dirty="0"/>
              <a:t>THE 2000s</a:t>
            </a:r>
            <a:endParaRPr lang="it-IT" sz="24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it-IT" sz="2400" dirty="0"/>
              <a:t>IN THE 10s NEW CONFLICTS AROSES AROUND NEW IDEOLOGICAL CLEAVAGES (ON THE ISLAMIC VS. CHRISTIAN FRINGE)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283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400" b="1" dirty="0" smtClean="0"/>
              <a:t>FAILURES OR COLLAPSES? </a:t>
            </a:r>
            <a:r>
              <a:rPr lang="it-IT" sz="2400" b="1" dirty="0" smtClean="0">
                <a:latin typeface="Book Antiqua"/>
              </a:rPr>
              <a:t>→</a:t>
            </a:r>
            <a:r>
              <a:rPr lang="it-IT" sz="2400" b="1" dirty="0" smtClean="0"/>
              <a:t> DEFINITIONS: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FAILURES ABOUT PERFORMANCES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COLLAPSES ABOUT INSTITUTIONS, WHICH CEASE TO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b="1" dirty="0" smtClean="0"/>
              <a:t>CAUSES</a:t>
            </a:r>
            <a:r>
              <a:rPr lang="it-IT" sz="2400" dirty="0" smtClean="0"/>
              <a:t>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STATE </a:t>
            </a:r>
            <a:r>
              <a:rPr lang="it-IT" b="1" dirty="0" smtClean="0"/>
              <a:t>WEAKNESSES</a:t>
            </a:r>
            <a:r>
              <a:rPr lang="it-IT" dirty="0" smtClean="0"/>
              <a:t>, DUE TO HISTORICAL CIRCUMSTANCES: COLONIZATION, DEPENDANCE, POVERTY, HORIZONTAL &amp; VERTICAL INEQUALITIES, WEAK LEGITIMIZATION (BOTH HORIZONTAL &amp; VERTICAL), ETHNICITY, GEOGRAPHY, PATRIMONIALISM,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b="1" dirty="0" smtClean="0"/>
              <a:t>ABUNDANT LITERATURE</a:t>
            </a:r>
            <a:r>
              <a:rPr lang="it-IT" dirty="0" smtClean="0"/>
              <a:t>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FAILURES &amp; COLLAPSES POSE IMPORTANT CHALLENGES TO THE NOTION OF STATEHOOD &amp; THE RELATED CONCEPTS: SOVEREIGNITY, LEGITIMACY, BOUNDARIES, ETC..</a:t>
            </a:r>
            <a:endParaRPr lang="it-IT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it-IT" b="1" dirty="0" smtClean="0"/>
              <a:t>EXTERNAL</a:t>
            </a:r>
            <a:r>
              <a:rPr lang="it-IT" dirty="0" smtClean="0"/>
              <a:t> &amp; </a:t>
            </a:r>
            <a:r>
              <a:rPr lang="it-IT" b="1" dirty="0" smtClean="0"/>
              <a:t>INTERNAL</a:t>
            </a:r>
            <a:r>
              <a:rPr lang="it-IT" dirty="0" smtClean="0"/>
              <a:t> CAUSES: CLAPHAM, JACKSON, </a:t>
            </a:r>
            <a:r>
              <a:rPr lang="it-IT" dirty="0"/>
              <a:t>HOLSTI </a:t>
            </a:r>
            <a:r>
              <a:rPr lang="it-IT" dirty="0" smtClean="0"/>
              <a:t>, RENO, BAYART &amp; HIBOU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2264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it-IT" sz="2400" b="1" dirty="0"/>
              <a:t>WILLIAM ZARTMAN’S COLLAPSED STATES (1995</a:t>
            </a:r>
            <a:r>
              <a:rPr lang="it-IT" sz="2400" b="1" dirty="0" smtClean="0"/>
              <a:t>)</a:t>
            </a:r>
            <a:r>
              <a:rPr lang="it-IT" sz="2400" dirty="0" smtClean="0"/>
              <a:t>:</a:t>
            </a:r>
          </a:p>
          <a:p>
            <a:pPr marL="274320" lvl="1" indent="0">
              <a:buNone/>
            </a:pPr>
            <a:r>
              <a:rPr lang="it-IT" dirty="0" smtClean="0"/>
              <a:t>CONCENTRATES ON AFRICAN CASES: STATES WHICH ENDURED COLLAPSED &amp; WERE UNDER RECONSTRUCTION (UGANDA), STATES WHICH WERE EXPERIENCING COLLAPSE (SOMALIA) &amp; STATES LIKELY TO COLLAPSE (ZAIRE, ANGOLA)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 smtClean="0"/>
              <a:t>CONCURRENT EVENTS</a:t>
            </a:r>
            <a:r>
              <a:rPr lang="it-IT" dirty="0" smtClean="0"/>
              <a:t>:</a:t>
            </a:r>
          </a:p>
          <a:p>
            <a:pPr marL="731520" lvl="1" indent="-457200">
              <a:buFont typeface="+mj-lt"/>
              <a:buAutoNum type="arabicPeriod"/>
            </a:pPr>
            <a:r>
              <a:rPr lang="it-IT" dirty="0" smtClean="0"/>
              <a:t>END OF THE COLD WAR PROMPTED A NEW RESURGENCE OF COLLAPSE</a:t>
            </a:r>
          </a:p>
          <a:p>
            <a:pPr marL="731520" lvl="1" indent="-457200">
              <a:buFont typeface="+mj-lt"/>
              <a:buAutoNum type="arabicPeriod"/>
            </a:pPr>
            <a:r>
              <a:rPr lang="it-IT" dirty="0" smtClean="0"/>
              <a:t>THE RETURN OF ETHNICITY IS NOT A CAUSE BUT ONE OF ITS MANIFESTATION</a:t>
            </a:r>
          </a:p>
          <a:p>
            <a:pPr marL="731520" lvl="1" indent="-457200">
              <a:buFont typeface="+mj-lt"/>
              <a:buAutoNum type="arabicPeriod"/>
            </a:pPr>
            <a:r>
              <a:rPr lang="it-IT" dirty="0" smtClean="0"/>
              <a:t>AUTHORITARIANISM FAILURE</a:t>
            </a:r>
          </a:p>
          <a:p>
            <a:r>
              <a:rPr lang="it-IT" b="1" dirty="0" smtClean="0"/>
              <a:t>WHAT IS COLLAPSE: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/>
              <a:t> </a:t>
            </a:r>
            <a:r>
              <a:rPr lang="it-IT" dirty="0" smtClean="0"/>
              <a:t>COLLAPSE EMERGES WHEN STATE CEASE TO FUNCTION AS SOVEREIGN AUTHORITY, SOURCE OF LEGITIMIZATION, POLITICAL ARENA (FROM VOICE TO EXIT), GOVERNMENT CEASES TO DECIDE OR IS UNABLE TO IMPLEMENT DECISIONS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ORDER IS COMPROMIZED &amp; SOCIETY DISENGAGES</a:t>
            </a:r>
          </a:p>
          <a:p>
            <a:pPr lvl="1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6354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8620" lvl="1" indent="-342900">
              <a:spcBef>
                <a:spcPts val="14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it-IT" dirty="0"/>
              <a:t>COLLAPSE IS A </a:t>
            </a:r>
            <a:r>
              <a:rPr lang="it-IT" b="1" dirty="0"/>
              <a:t>DEGENERATIVE</a:t>
            </a:r>
            <a:r>
              <a:rPr lang="it-IT" dirty="0"/>
              <a:t> DESEAS. </a:t>
            </a:r>
            <a:r>
              <a:rPr lang="it-IT" b="1" dirty="0"/>
              <a:t>SYMPTOMS</a:t>
            </a:r>
            <a:r>
              <a:rPr lang="it-IT" dirty="0"/>
              <a:t> ARE:</a:t>
            </a:r>
          </a:p>
          <a:p>
            <a:pPr marL="731520" lvl="1" indent="-457200">
              <a:buFont typeface="+mj-lt"/>
              <a:buAutoNum type="arabicPeriod"/>
            </a:pPr>
            <a:r>
              <a:rPr lang="it-IT" dirty="0" smtClean="0"/>
              <a:t>THOSE IN POWER TAKE A DEFENSIVE STANCE AND LOOSE CONTROL OF PERIPHERIAL TERRITORIES WHICH FALL UNDER RIVAL CONTROLS (WARLORDS)</a:t>
            </a:r>
          </a:p>
          <a:p>
            <a:pPr marL="731520" lvl="1" indent="-457200">
              <a:buFont typeface="+mj-lt"/>
              <a:buAutoNum type="arabicPeriod"/>
            </a:pPr>
            <a:r>
              <a:rPr lang="it-IT" dirty="0"/>
              <a:t>THOSE IN POWER </a:t>
            </a:r>
            <a:r>
              <a:rPr lang="it-IT" dirty="0" smtClean="0"/>
              <a:t>INCREASINGLY RELY ON CO-ETHNIC OR CO-REGIONAL</a:t>
            </a:r>
          </a:p>
          <a:p>
            <a:pPr marL="731520" lvl="1" indent="-457200">
              <a:buFont typeface="+mj-lt"/>
              <a:buAutoNum type="arabicPeriod"/>
            </a:pPr>
            <a:r>
              <a:rPr lang="it-IT" dirty="0" smtClean="0"/>
              <a:t>INCUMBENTS ARE UNABLE  OR UNWILLING TO REFORM</a:t>
            </a:r>
          </a:p>
          <a:p>
            <a:pPr marL="731520" lvl="1" indent="-457200">
              <a:buFont typeface="+mj-lt"/>
              <a:buAutoNum type="arabicPeriod"/>
            </a:pPr>
            <a:r>
              <a:rPr lang="it-IT" dirty="0" smtClean="0"/>
              <a:t>INCUMBENTS LOOSE CONTROL OF SECURITY APPARATUSES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 </a:t>
            </a:r>
            <a:r>
              <a:rPr lang="it-IT" dirty="0" smtClean="0"/>
              <a:t>CONSEQUENCES:</a:t>
            </a:r>
          </a:p>
          <a:p>
            <a:pPr marL="731520" lvl="1" indent="-457200">
              <a:buFont typeface="+mj-lt"/>
              <a:buAutoNum type="arabicPeriod"/>
            </a:pPr>
            <a:r>
              <a:rPr lang="it-IT" dirty="0" smtClean="0"/>
              <a:t>TERRITORIAL, DISINTEGRATION </a:t>
            </a:r>
            <a:r>
              <a:rPr lang="it-IT" dirty="0"/>
              <a:t>OF BORDERS</a:t>
            </a:r>
          </a:p>
          <a:p>
            <a:pPr marL="731520" lvl="1" indent="-457200">
              <a:buFont typeface="+mj-lt"/>
              <a:buAutoNum type="arabicPeriod"/>
            </a:pPr>
            <a:r>
              <a:rPr lang="it-IT" dirty="0" smtClean="0"/>
              <a:t>ECONOMICAL</a:t>
            </a:r>
          </a:p>
          <a:p>
            <a:pPr marL="731520" lvl="1" indent="-457200">
              <a:buFont typeface="+mj-lt"/>
              <a:buAutoNum type="arabicPeriod"/>
            </a:pPr>
            <a:r>
              <a:rPr lang="it-IT" dirty="0" smtClean="0"/>
              <a:t>SECURITY</a:t>
            </a:r>
          </a:p>
          <a:p>
            <a:pPr marL="731520" lvl="1" indent="-457200">
              <a:buFont typeface="+mj-lt"/>
              <a:buAutoNum type="arabicPeriod"/>
            </a:pPr>
            <a:r>
              <a:rPr lang="it-IT" dirty="0" smtClean="0"/>
              <a:t>CONFLICTS (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SEE MAPS)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7525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it-IT" sz="2400" b="1" dirty="0" smtClean="0"/>
              <a:t>RENO’S WARLORD POLITICS</a:t>
            </a:r>
            <a:r>
              <a:rPr lang="it-IT" dirty="0" smtClean="0"/>
              <a:t>:</a:t>
            </a:r>
          </a:p>
          <a:p>
            <a:r>
              <a:rPr lang="it-IT" dirty="0" smtClean="0"/>
              <a:t>STATE AS A PRIVATE DOMAIN</a:t>
            </a:r>
          </a:p>
          <a:p>
            <a:r>
              <a:rPr lang="it-IT" dirty="0" smtClean="0"/>
              <a:t>THE IMPORTANCE OF CONTROLLING ACCESS TO ECONOMIC RESOURCES (INTERNAL RESOURCES) &amp; EXTERNAL RESOURCES (AID)</a:t>
            </a:r>
          </a:p>
          <a:p>
            <a:pPr marL="45720" indent="0">
              <a:buNone/>
            </a:pPr>
            <a:r>
              <a:rPr lang="it-IT" sz="2000" b="1" dirty="0" smtClean="0"/>
              <a:t>BAYART’S STATE’S CRIMINALIZATION</a:t>
            </a:r>
            <a:endParaRPr lang="it-IT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POINT TO A GROWING PRIVATIZATION &amp; REDUCTION OF STATE FUNCTIONS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CONSEQUENCES ARE AN INCREASING OF INTERNAL CONFLICTS (OVER RESOURCES) &amp; CIVIL WARS (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COMING ANARCHY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KAPLAN)</a:t>
            </a:r>
          </a:p>
          <a:p>
            <a:pPr marL="45720" indent="0">
              <a:buNone/>
            </a:pP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0927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AFRICA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SUFFERED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BEGINNING OF THE 90s MORE AN ACCUMULATION OF CONFLICTS THAN AN INCREASE IN NUMBER 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it-IT" b="1" i="1" dirty="0" smtClean="0"/>
              <a:t>THE POLITICAL ECONOMY </a:t>
            </a:r>
            <a:r>
              <a:rPr lang="it-IT" b="1" dirty="0" smtClean="0"/>
              <a:t>OF CIVIL WARS </a:t>
            </a:r>
            <a:r>
              <a:rPr lang="it-IT" dirty="0" smtClean="0"/>
              <a:t>(COLLIER &amp; HOEFFLER (2001)):</a:t>
            </a:r>
          </a:p>
          <a:p>
            <a:r>
              <a:rPr lang="it-IT" b="1" dirty="0" smtClean="0"/>
              <a:t>GREED</a:t>
            </a:r>
            <a:r>
              <a:rPr lang="it-IT" dirty="0" smtClean="0"/>
              <a:t> &amp; </a:t>
            </a:r>
            <a:r>
              <a:rPr lang="it-IT" b="1" dirty="0" smtClean="0"/>
              <a:t>GRIEVANCES (</a:t>
            </a:r>
            <a:r>
              <a:rPr lang="it-IT" dirty="0" smtClean="0"/>
              <a:t>THE</a:t>
            </a:r>
            <a:r>
              <a:rPr lang="it-IT" b="1" dirty="0" smtClean="0"/>
              <a:t> ‘GREED </a:t>
            </a:r>
            <a:r>
              <a:rPr lang="it-IT" dirty="0" smtClean="0"/>
              <a:t>THEORY’), USING A DATASET OF 78 CONFLICTS: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THERE IS </a:t>
            </a:r>
            <a:r>
              <a:rPr lang="it-IT" b="1" dirty="0" smtClean="0"/>
              <a:t>NO</a:t>
            </a:r>
            <a:r>
              <a:rPr lang="it-IT" dirty="0" smtClean="0"/>
              <a:t> EMPIRICAL EVIDENCE OF A </a:t>
            </a:r>
            <a:r>
              <a:rPr lang="it-IT" b="1" dirty="0" smtClean="0"/>
              <a:t>CORRELATION</a:t>
            </a:r>
            <a:r>
              <a:rPr lang="it-IT" dirty="0" smtClean="0"/>
              <a:t> BETWEEN </a:t>
            </a:r>
            <a:r>
              <a:rPr lang="it-IT" b="1" dirty="0" smtClean="0"/>
              <a:t>INEQUALITIES</a:t>
            </a:r>
            <a:r>
              <a:rPr lang="it-IT" dirty="0" smtClean="0"/>
              <a:t> &amp; THE LIKELYHOOD OF </a:t>
            </a:r>
            <a:r>
              <a:rPr lang="it-IT" b="1" dirty="0" smtClean="0"/>
              <a:t>REBELLION</a:t>
            </a:r>
            <a:r>
              <a:rPr lang="it-IT" dirty="0" smtClean="0"/>
              <a:t>, NEITHER BETWEEN POLITICAL OPPRESSION &amp; REBELLION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REBELLION IS MORE A MATTER OF </a:t>
            </a:r>
            <a:r>
              <a:rPr lang="it-IT" b="1" dirty="0" smtClean="0"/>
              <a:t>OPPORTUNITIES</a:t>
            </a:r>
            <a:r>
              <a:rPr lang="it-IT" dirty="0" smtClean="0"/>
              <a:t>:</a:t>
            </a:r>
          </a:p>
          <a:p>
            <a:pPr marL="891540" lvl="2" indent="-342900">
              <a:buFont typeface="+mj-lt"/>
              <a:buAutoNum type="arabicPeriod"/>
            </a:pPr>
            <a:r>
              <a:rPr lang="it-IT" dirty="0" smtClean="0"/>
              <a:t>ECONOMIC RESOURCES (RESOURCES IN THE CONTROLLED TERRITORIES; DIASPORAS; OTHER GOVERNMENTS</a:t>
            </a:r>
          </a:p>
          <a:p>
            <a:pPr marL="891540" lvl="2" indent="-342900">
              <a:buFont typeface="+mj-lt"/>
              <a:buAutoNum type="arabicPeriod"/>
            </a:pPr>
            <a:r>
              <a:rPr lang="it-IT" dirty="0" smtClean="0"/>
              <a:t>DEMOGRAPHICAL RESOURCES (FOR RECRUITMENT)</a:t>
            </a:r>
          </a:p>
          <a:p>
            <a:pPr marL="891540" lvl="2" indent="-342900">
              <a:buFont typeface="+mj-lt"/>
              <a:buAutoNum type="arabicPeriod"/>
            </a:pPr>
            <a:r>
              <a:rPr lang="it-IT" dirty="0" smtClean="0"/>
              <a:t>TERRITORIAL (FEARON &amp; LAITIN)</a:t>
            </a:r>
          </a:p>
          <a:p>
            <a:pPr marL="891540" lvl="2" indent="-342900">
              <a:buFont typeface="+mj-lt"/>
              <a:buAutoNum type="arabicPeriod"/>
            </a:pPr>
            <a:r>
              <a:rPr lang="it-IT" dirty="0" smtClean="0"/>
              <a:t>IF POPULATION CONCENTRATE IN A GIVEN PLACE LESS LIKELY TO OCCURR, THE CONTRARY WITH HIGHLY DISPERSED POPULATION</a:t>
            </a:r>
          </a:p>
        </p:txBody>
      </p:sp>
    </p:spTree>
    <p:extLst>
      <p:ext uri="{BB962C8B-B14F-4D97-AF65-F5344CB8AC3E}">
        <p14:creationId xmlns:p14="http://schemas.microsoft.com/office/powerpoint/2010/main" val="4039121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400"/>
              </a:spcBef>
              <a:spcAft>
                <a:spcPts val="0"/>
              </a:spcAft>
            </a:pPr>
            <a:endParaRPr lang="it-IT" dirty="0" smtClean="0"/>
          </a:p>
          <a:p>
            <a:pPr marL="228600" lvl="1">
              <a:spcBef>
                <a:spcPts val="1400"/>
              </a:spcBef>
              <a:spcAft>
                <a:spcPts val="0"/>
              </a:spcAft>
            </a:pPr>
            <a:r>
              <a:rPr lang="it-IT" dirty="0" smtClean="0"/>
              <a:t>OTHERS </a:t>
            </a:r>
            <a:r>
              <a:rPr lang="it-IT" dirty="0"/>
              <a:t>NOTE THAT CIVIL WARS ARE MORE LIKELY TO OCCURR WHEN </a:t>
            </a:r>
            <a:r>
              <a:rPr lang="it-IT" b="1" dirty="0"/>
              <a:t>ETHNIC</a:t>
            </a:r>
            <a:r>
              <a:rPr lang="it-IT" dirty="0"/>
              <a:t> </a:t>
            </a:r>
            <a:r>
              <a:rPr lang="it-IT" b="1" dirty="0"/>
              <a:t>POLARIZATION</a:t>
            </a:r>
            <a:r>
              <a:rPr lang="it-IT" dirty="0"/>
              <a:t> HAPPENED BETWEEN TWO ETHNIC GROUPS, MULTI-ETHNICITY REDUCES CIVIL </a:t>
            </a:r>
            <a:r>
              <a:rPr lang="it-IT" dirty="0" smtClean="0"/>
              <a:t>WARS</a:t>
            </a:r>
          </a:p>
          <a:p>
            <a:pPr marL="228600" lvl="1">
              <a:spcBef>
                <a:spcPts val="1400"/>
              </a:spcBef>
              <a:spcAft>
                <a:spcPts val="0"/>
              </a:spcAft>
            </a:pPr>
            <a:r>
              <a:rPr lang="it-IT" b="1" dirty="0" smtClean="0"/>
              <a:t>HORIZONTAL INEQUALITIES </a:t>
            </a:r>
            <a:r>
              <a:rPr lang="it-IT" dirty="0" smtClean="0"/>
              <a:t>(LANGER, 2004) </a:t>
            </a:r>
            <a:r>
              <a:rPr lang="it-IT" dirty="0" smtClean="0">
                <a:latin typeface="Book Antiqua"/>
              </a:rPr>
              <a:t>← (TED GURR «RELATIVE DEPRIVATION»): </a:t>
            </a:r>
            <a:r>
              <a:rPr lang="en-US" dirty="0"/>
              <a:t>Inequalities at the mass level are not sufficient to produce violent </a:t>
            </a:r>
            <a:r>
              <a:rPr lang="en-US" dirty="0" smtClean="0"/>
              <a:t>conflict</a:t>
            </a:r>
            <a:r>
              <a:rPr lang="en-US" dirty="0"/>
              <a:t> </a:t>
            </a:r>
            <a:r>
              <a:rPr lang="en-US" dirty="0" smtClean="0"/>
              <a:t>WHILE </a:t>
            </a:r>
            <a:r>
              <a:rPr lang="en-US" smtClean="0"/>
              <a:t>the existence of </a:t>
            </a:r>
            <a:r>
              <a:rPr lang="en-US" dirty="0"/>
              <a:t>horizontal inequalities at both the elite and mass level contributes to explosive socio-political situations.</a:t>
            </a:r>
          </a:p>
          <a:p>
            <a:pPr marL="228600" lvl="1">
              <a:spcBef>
                <a:spcPts val="1400"/>
              </a:spcBef>
              <a:spcAft>
                <a:spcPts val="0"/>
              </a:spcAft>
            </a:pPr>
            <a:endParaRPr lang="en-US" dirty="0"/>
          </a:p>
          <a:p>
            <a:pPr marL="228600" lvl="1">
              <a:spcBef>
                <a:spcPts val="1400"/>
              </a:spcBef>
              <a:spcAft>
                <a:spcPts val="0"/>
              </a:spcAft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4134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SIX MAJOR CONFLICTS</a:t>
            </a:r>
            <a:r>
              <a:rPr lang="it-IT" dirty="0" smtClean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ANGOLA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CONGO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SOMALIA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SUDAN/SOUTH SUDAN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LIBERIA/SIERRA LEONE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COTE D’IVOIRE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SOME WERE NEW SOME WERE OLD, BUT OLD ONES ACQUIRED A NEW TONE WHICH WAS LESS IDEOLOGIC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6560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 smtClean="0"/>
              <a:t>ANGOLA WAR</a:t>
            </a:r>
            <a:r>
              <a:rPr lang="it-IT" dirty="0" smtClean="0"/>
              <a:t>, CHRONOLOGY:</a:t>
            </a:r>
          </a:p>
          <a:p>
            <a:r>
              <a:rPr lang="it-IT" dirty="0" smtClean="0"/>
              <a:t>I PHASE: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1975, INDEPENDENCE OBTAINED, WAR BETWEEN UNITA AND MPLA CONTINUES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1975, SOUTH AFRICA TO SUPPORT UNITA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1978, CUBA TROOPS IN ANGOLA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1988, NEW YORK ACCORDS &amp; NAMIBIA INDEPENDENCE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1990, MPLA TO ABANDON MARXISM-LENINISM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1991, BICESSE ACCORD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II PHASE: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1992, GENERAL ELECTIONS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1994, LUSAKA PEACE ACCORD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1996, FIRST CONGO WAR ERUPTED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1998, FULL-SCALE FIGHTING RESUMES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/>
              <a:t>2002, SAVIMBI DEATH, CEASEFIRE AGREEMENT SIGNED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1480462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Copertin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954</TotalTime>
  <Words>1635</Words>
  <Application>Microsoft Office PowerPoint</Application>
  <PresentationFormat>Personalizzato</PresentationFormat>
  <Paragraphs>165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Base</vt:lpstr>
      <vt:lpstr>University of Trieste Department of Political and Social Sciences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Trieste Department of Political and Social Sciences</dc:title>
  <dc:creator>BATTERA FEDERICO</dc:creator>
  <cp:lastModifiedBy>BATTERA FEDERICO</cp:lastModifiedBy>
  <cp:revision>61</cp:revision>
  <dcterms:created xsi:type="dcterms:W3CDTF">2016-12-16T15:13:17Z</dcterms:created>
  <dcterms:modified xsi:type="dcterms:W3CDTF">2019-11-06T08:48:49Z</dcterms:modified>
</cp:coreProperties>
</file>