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3004800" cy="73152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 Italics" panose="020B0604020202020204" charset="0"/>
      <p:regular r:id="rId15"/>
    </p:embeddedFont>
    <p:embeddedFont>
      <p:font typeface="Lato" panose="020B0604020202020204" charset="0"/>
      <p:regular r:id="rId16"/>
    </p:embeddedFont>
    <p:embeddedFont>
      <p:font typeface="Lato Bold" panose="020B0604020202020204" charset="0"/>
      <p:regular r:id="rId17"/>
    </p:embeddedFont>
    <p:embeddedFont>
      <p:font typeface="Oswa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921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BB3A1-B82B-4763-9F7E-3F124F5AAE9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D9E54-DDA7-48DC-AEFC-273FE428A04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3C9C-C80C-41C0-AFCF-C571EB48FBAF}" type="datetime1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B94-FECA-49A5-ABF1-166B911D729F}" type="datetime1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09A3-95C4-4C11-A1B9-D51BB370C089}" type="datetime1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5600" y="1196975"/>
            <a:ext cx="9753600" cy="25463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5600" y="3841750"/>
            <a:ext cx="9753600" cy="1766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66DD-426B-48FE-B18D-4B0CA51ECD09}" type="datetime1">
              <a:rPr lang="en-US" smtClean="0"/>
              <a:t>8/13/2022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EE4D-6BB3-4319-9837-DBD518141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965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E3DC-5312-4578-9463-24082A3679B6}" type="datetime1">
              <a:rPr lang="en-US" smtClean="0"/>
              <a:t>8/13/2022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EE4D-6BB3-4319-9837-DBD518141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333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7413" y="1824038"/>
            <a:ext cx="11217275" cy="30432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87413" y="4895850"/>
            <a:ext cx="11217275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11F7-5973-4645-B09A-D6D17DFDBB80}" type="datetime1">
              <a:rPr lang="en-US" smtClean="0"/>
              <a:t>8/13/2022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EE4D-6BB3-4319-9837-DBD518141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11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3763" y="1947863"/>
            <a:ext cx="5532437" cy="464026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1947863"/>
            <a:ext cx="5532438" cy="464026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F8EA-7F1C-4B0F-877E-0BDF39B08250}" type="datetime1">
              <a:rPr lang="en-US" smtClean="0"/>
              <a:t>8/13/2022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EE4D-6BB3-4319-9837-DBD518141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934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350" y="388938"/>
            <a:ext cx="11217275" cy="14144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5350" y="1793875"/>
            <a:ext cx="5502275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95350" y="2671763"/>
            <a:ext cx="5502275" cy="393065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83363" y="1793875"/>
            <a:ext cx="5529262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83363" y="2671763"/>
            <a:ext cx="5529262" cy="393065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CB40-110E-4C21-B8B3-D955C438E5F6}" type="datetime1">
              <a:rPr lang="en-US" smtClean="0"/>
              <a:t>8/13/2022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EE4D-6BB3-4319-9837-DBD518141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42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952-9B3B-40AF-A78A-8AB9AC9042E5}" type="datetime1">
              <a:rPr lang="en-US" smtClean="0"/>
              <a:t>8/13/2022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EE4D-6BB3-4319-9837-DBD518141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552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B212-8E0A-4877-87DA-0F9E74743448}" type="datetime1">
              <a:rPr lang="en-US" smtClean="0"/>
              <a:t>8/13/2022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EE4D-6BB3-4319-9837-DBD518141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33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350" y="487363"/>
            <a:ext cx="4194175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29263" y="1052513"/>
            <a:ext cx="6583362" cy="5199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5350" y="2193925"/>
            <a:ext cx="4194175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3A0A-9ADE-4386-ADF8-9675AE0D173A}" type="datetime1">
              <a:rPr lang="en-US" smtClean="0"/>
              <a:t>8/13/2022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EE4D-6BB3-4319-9837-DBD518141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60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8E0-1EEA-4CCD-8EBB-C38276888F49}" type="datetime1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350" y="487363"/>
            <a:ext cx="4194175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529263" y="1052513"/>
            <a:ext cx="6583362" cy="5199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5350" y="2193925"/>
            <a:ext cx="4194175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A46C-704F-4529-AD93-BB7B4CBEDF6F}" type="datetime1">
              <a:rPr lang="en-US" smtClean="0"/>
              <a:t>8/13/2022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EE4D-6BB3-4319-9837-DBD518141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793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0083-A85C-420B-BE65-49DD551740E5}" type="datetime1">
              <a:rPr lang="en-US" smtClean="0"/>
              <a:t>8/13/2022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EE4D-6BB3-4319-9837-DBD518141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911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07513" y="388938"/>
            <a:ext cx="2803525" cy="61991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3763" y="388938"/>
            <a:ext cx="8261350" cy="619918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B9F9-3C83-49E9-95B5-BB2F885AFFC7}" type="datetime1">
              <a:rPr lang="en-US" smtClean="0"/>
              <a:t>8/13/2022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EE4D-6BB3-4319-9837-DBD518141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136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F00D-D2DB-43C8-B615-70B4E043C04B}" type="datetime1">
              <a:rPr lang="en-US" smtClean="0"/>
              <a:t>8/13/2022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EE4D-6BB3-4319-9837-DBD518141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4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2B27-6E12-430F-B7C2-15209F8AD0DC}" type="datetime1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9E78-5585-490E-B061-263879819ABF}" type="datetime1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79B2-A170-4700-89DE-1DFA8E3F00AB}" type="datetime1">
              <a:rPr lang="en-US" smtClean="0"/>
              <a:t>8/13/2022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1921-2612-4D4A-B905-F8807D8497E5}" type="datetime1">
              <a:rPr lang="en-US" smtClean="0"/>
              <a:t>8/13/2022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13D2-F904-41CC-B925-ADF1E640D863}" type="datetime1">
              <a:rPr lang="en-US" smtClean="0"/>
              <a:t>8/13/2022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4400" y="6356351"/>
            <a:ext cx="4267200" cy="365125"/>
          </a:xfrm>
        </p:spPr>
        <p:txBody>
          <a:bodyPr/>
          <a:lstStyle/>
          <a:p>
            <a:r>
              <a:rPr lang="it-IT" smtClean="0"/>
              <a:t>de Luca - Ricerche di marketing - UNITS-DEAMS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4F24-6638-4208-A907-70A92D2F83C9}" type="datetime1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A367-54EA-4882-867A-AFB32DD01926}" type="datetime1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de Luca - Ricerche di marketing - UNITS-DEAMS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753D-117F-4E68-9692-248BA7883A22}" type="datetime1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de Luca - Ricerche di marketing - UNITS-DEAMS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93763" y="388938"/>
            <a:ext cx="11217275" cy="1414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3763" y="1947863"/>
            <a:ext cx="11217275" cy="464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93763" y="6780213"/>
            <a:ext cx="2925762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F049-0B25-4364-A721-97058830B9D7}" type="datetime1">
              <a:rPr lang="en-US" smtClean="0"/>
              <a:t>8/13/2022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308475" y="6780213"/>
            <a:ext cx="438785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de Luca - Ricerche di marketing - UNITS-DEAMS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185275" y="6780213"/>
            <a:ext cx="2925763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EE4D-6BB3-4319-9837-DBD518141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54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udents.unimelb.edu.au/academic-skills/explore-our-resources/report-writing/business-report-structure" TargetMode="External"/><Relationship Id="rId5" Type="http://schemas.openxmlformats.org/officeDocument/2006/relationships/hyperlink" Target="https://students.unimelb.edu.au/academic-skills/explore-our-resources/report-writing/technical-report-writing" TargetMode="External"/><Relationship Id="rId4" Type="http://schemas.openxmlformats.org/officeDocument/2006/relationships/hyperlink" Target="https://students.unimelb.edu.au/academic-skills/explore-our-resources/report-writing/research-repor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tudents.unimelb.edu.au/academic-skills/explore-our-resources/speaking-and-presenti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67626" y="-88260"/>
            <a:ext cx="2937120" cy="7491721"/>
          </a:xfrm>
          <a:prstGeom prst="rect">
            <a:avLst/>
          </a:prstGeom>
          <a:solidFill>
            <a:srgbClr val="737373">
              <a:alpha val="49804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5217" r="60861"/>
          <a:stretch>
            <a:fillRect/>
          </a:stretch>
        </p:blipFill>
        <p:spPr>
          <a:xfrm>
            <a:off x="3039584" y="779874"/>
            <a:ext cx="2930327" cy="575545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-5400000">
            <a:off x="-506050" y="3555008"/>
            <a:ext cx="5656088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200" spc="108" dirty="0">
                <a:solidFill>
                  <a:srgbClr val="FBFDF4"/>
                </a:solidFill>
                <a:latin typeface="Lato Bold"/>
              </a:rPr>
              <a:t>RICERCHE DI MARKETING - DEAMS UNITS - DE LUCA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614518" y="1143001"/>
            <a:ext cx="5602882" cy="5113029"/>
            <a:chOff x="0" y="0"/>
            <a:chExt cx="7229001" cy="6742083"/>
          </a:xfrm>
        </p:grpSpPr>
        <p:sp>
          <p:nvSpPr>
            <p:cNvPr id="6" name="AutoShape 6"/>
            <p:cNvSpPr/>
            <p:nvPr/>
          </p:nvSpPr>
          <p:spPr>
            <a:xfrm>
              <a:off x="0" y="5801865"/>
              <a:ext cx="7229001" cy="940218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5377549" cy="5181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 spc="192">
                  <a:solidFill>
                    <a:srgbClr val="202269"/>
                  </a:solidFill>
                  <a:latin typeface="Oswald"/>
                </a:rPr>
                <a:t>PRESENTARE I RISULTATI DELLA  RICERCA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32852" y="6044645"/>
              <a:ext cx="5054997" cy="439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0"/>
                </a:lnSpc>
              </a:pPr>
              <a:r>
                <a:rPr lang="en-US" sz="1700" spc="68">
                  <a:solidFill>
                    <a:srgbClr val="FBFDF4"/>
                  </a:solidFill>
                  <a:latin typeface="Lato Italics"/>
                </a:rPr>
                <a:t>Relazioni di ricerca e relazioni tecniche</a:t>
              </a:r>
            </a:p>
          </p:txBody>
        </p:sp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098" y="32005"/>
            <a:ext cx="2087102" cy="702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5600" y="17550"/>
            <a:ext cx="9753600" cy="1001822"/>
            <a:chOff x="0" y="0"/>
            <a:chExt cx="9747091" cy="133765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9747091" cy="1337658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55939" y="310816"/>
              <a:ext cx="8913354" cy="7010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30"/>
                </a:lnSpc>
              </a:pPr>
              <a:r>
                <a:rPr lang="en-US" sz="3059" spc="91" dirty="0" err="1">
                  <a:solidFill>
                    <a:srgbClr val="2022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Presentare</a:t>
              </a:r>
              <a:r>
                <a:rPr lang="en-US" sz="3059" spc="91" dirty="0">
                  <a:solidFill>
                    <a:srgbClr val="2022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59" spc="91" dirty="0" err="1">
                  <a:solidFill>
                    <a:srgbClr val="2022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3059" spc="91" dirty="0">
                  <a:solidFill>
                    <a:srgbClr val="2022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59" spc="91" dirty="0" err="1">
                  <a:solidFill>
                    <a:srgbClr val="2022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risultati</a:t>
              </a:r>
              <a:r>
                <a:rPr lang="en-US" sz="3059" spc="91" dirty="0">
                  <a:solidFill>
                    <a:srgbClr val="2022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Come? </a:t>
              </a:r>
              <a:r>
                <a:rPr lang="en-US" sz="3059" spc="91" dirty="0" err="1">
                  <a:solidFill>
                    <a:srgbClr val="2022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Dipende</a:t>
              </a:r>
              <a:endParaRPr lang="en-US" sz="3059" spc="91" dirty="0">
                <a:solidFill>
                  <a:srgbClr val="2022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7121" y="1075374"/>
            <a:ext cx="3635449" cy="243802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625601" y="3122639"/>
            <a:ext cx="4378211" cy="781516"/>
            <a:chOff x="0" y="0"/>
            <a:chExt cx="5837615" cy="1042021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5837615" cy="1042021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75361" y="283295"/>
              <a:ext cx="4714240" cy="5300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000" spc="192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RELAZIONI DI RICERCA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3159" r="3159"/>
          <a:stretch>
            <a:fillRect/>
          </a:stretch>
        </p:blipFill>
        <p:spPr>
          <a:xfrm>
            <a:off x="2357121" y="4100464"/>
            <a:ext cx="3646691" cy="216690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625601" y="6192922"/>
            <a:ext cx="4378211" cy="781516"/>
            <a:chOff x="0" y="0"/>
            <a:chExt cx="5837615" cy="1042021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5837615" cy="1042021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871832" y="236873"/>
              <a:ext cx="4372563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000" spc="192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RELAZIONI TECNICHE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416309" y="1505715"/>
            <a:ext cx="4675314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spc="16" dirty="0" err="1">
                <a:solidFill>
                  <a:srgbClr val="000000"/>
                </a:solidFill>
                <a:latin typeface="Lato"/>
              </a:rPr>
              <a:t>Suggerimenti</a:t>
            </a:r>
            <a:r>
              <a:rPr lang="en-US" sz="1600" spc="16" dirty="0">
                <a:solidFill>
                  <a:srgbClr val="000000"/>
                </a:solidFill>
                <a:latin typeface="Lato"/>
              </a:rPr>
              <a:t>:</a:t>
            </a:r>
            <a:endParaRPr lang="en-US" sz="1600" spc="16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2400"/>
              </a:lnSpc>
            </a:pPr>
            <a:endParaRPr lang="en-US" sz="1600" spc="16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sz="1600" spc="16" dirty="0">
                <a:solidFill>
                  <a:srgbClr val="000000"/>
                </a:solidFill>
                <a:latin typeface="Lato"/>
                <a:hlinkClick r:id="rId4"/>
              </a:rPr>
              <a:t>https://</a:t>
            </a:r>
            <a:r>
              <a:rPr lang="en-US" sz="1600" spc="16" dirty="0">
                <a:solidFill>
                  <a:srgbClr val="000000"/>
                </a:solidFill>
                <a:latin typeface="Lato"/>
                <a:hlinkClick r:id="rId4"/>
              </a:rPr>
              <a:t>students.unimelb.edu.au/academic-skills/explore-our-resources/report-writing/research-reports</a:t>
            </a:r>
            <a:endParaRPr lang="en-US" sz="1600" spc="16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en-US" sz="1600" spc="16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en-US" sz="1600" spc="16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441430" y="4237215"/>
            <a:ext cx="4589224" cy="2064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95"/>
              </a:lnSpc>
            </a:pPr>
            <a:r>
              <a:rPr lang="en-US" sz="1400" spc="15" dirty="0" err="1">
                <a:solidFill>
                  <a:srgbClr val="000000"/>
                </a:solidFill>
                <a:latin typeface="Lato"/>
              </a:rPr>
              <a:t>Suggerimenti</a:t>
            </a:r>
            <a:r>
              <a:rPr lang="en-US" sz="1400" spc="15" dirty="0">
                <a:solidFill>
                  <a:srgbClr val="000000"/>
                </a:solidFill>
                <a:latin typeface="Lato"/>
              </a:rPr>
              <a:t>:</a:t>
            </a:r>
            <a:endParaRPr lang="en-US" sz="1400" spc="15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2295"/>
              </a:lnSpc>
              <a:spcBef>
                <a:spcPct val="0"/>
              </a:spcBef>
            </a:pPr>
            <a:endParaRPr lang="en-US" sz="1400" spc="15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2295"/>
              </a:lnSpc>
              <a:spcBef>
                <a:spcPct val="0"/>
              </a:spcBef>
            </a:pPr>
            <a:r>
              <a:rPr lang="en-US" sz="1400" spc="15" dirty="0">
                <a:solidFill>
                  <a:srgbClr val="000000"/>
                </a:solidFill>
                <a:latin typeface="Lato"/>
                <a:hlinkClick r:id="rId5"/>
              </a:rPr>
              <a:t>https://students.unimelb.edu.au/academic-skills/explore-our-resources/report-writing/technical-report-writing</a:t>
            </a:r>
            <a:r>
              <a:rPr lang="en-US" sz="1400" spc="15" dirty="0">
                <a:solidFill>
                  <a:srgbClr val="000000"/>
                </a:solidFill>
                <a:latin typeface="Lato"/>
              </a:rPr>
              <a:t>;</a:t>
            </a:r>
          </a:p>
          <a:p>
            <a:pPr>
              <a:lnSpc>
                <a:spcPts val="2295"/>
              </a:lnSpc>
              <a:spcBef>
                <a:spcPct val="0"/>
              </a:spcBef>
            </a:pPr>
            <a:endParaRPr lang="en-US" sz="1400" spc="15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2295"/>
              </a:lnSpc>
              <a:spcBef>
                <a:spcPct val="0"/>
              </a:spcBef>
            </a:pPr>
            <a:r>
              <a:rPr lang="en-US" sz="1400" spc="15" dirty="0">
                <a:solidFill>
                  <a:srgbClr val="000000"/>
                </a:solidFill>
                <a:latin typeface="Lato"/>
                <a:hlinkClick r:id="rId6"/>
              </a:rPr>
              <a:t>https</a:t>
            </a:r>
            <a:r>
              <a:rPr lang="en-US" sz="1400" spc="15" dirty="0">
                <a:solidFill>
                  <a:srgbClr val="000000"/>
                </a:solidFill>
                <a:latin typeface="Lato"/>
                <a:hlinkClick r:id="rId6"/>
              </a:rPr>
              <a:t>://</a:t>
            </a:r>
            <a:r>
              <a:rPr lang="en-US" sz="1400" spc="15" dirty="0">
                <a:solidFill>
                  <a:srgbClr val="000000"/>
                </a:solidFill>
                <a:latin typeface="Lato"/>
                <a:hlinkClick r:id="rId6"/>
              </a:rPr>
              <a:t>students.unimelb.edu.au/academic-skills/explore-our-resources/report-writing/business-report-structure</a:t>
            </a:r>
            <a:endParaRPr lang="en-US" sz="1400" spc="15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>
          <a:xfrm>
            <a:off x="1871692" y="6939622"/>
            <a:ext cx="2133600" cy="365125"/>
          </a:xfrm>
        </p:spPr>
        <p:txBody>
          <a:bodyPr/>
          <a:lstStyle/>
          <a:p>
            <a:fld id="{B594EA27-6043-41D1-8991-2D6CBACE1A71}" type="datetime1">
              <a:rPr lang="en-US" smtClean="0"/>
              <a:t>8/13/2022</a:t>
            </a:fld>
            <a:endParaRPr lang="en-US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000891" y="6939623"/>
            <a:ext cx="3330309" cy="365125"/>
          </a:xfrm>
        </p:spPr>
        <p:txBody>
          <a:bodyPr/>
          <a:lstStyle/>
          <a:p>
            <a:r>
              <a:rPr lang="it-IT" smtClean="0"/>
              <a:t>de Luca - Ricerche di marketing - UNITS-DEAMS</a:t>
            </a:r>
            <a:endParaRPr lang="en-US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>
          <a:xfrm>
            <a:off x="8337419" y="693962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81833" y="684690"/>
            <a:ext cx="7709340" cy="5852160"/>
          </a:xfrm>
          <a:prstGeom prst="rect">
            <a:avLst/>
          </a:prstGeom>
          <a:solidFill>
            <a:srgbClr val="C29A74">
              <a:alpha val="6667"/>
            </a:srgbClr>
          </a:solidFill>
        </p:spPr>
      </p:sp>
      <p:sp>
        <p:nvSpPr>
          <p:cNvPr id="3" name="AutoShape 3"/>
          <p:cNvSpPr/>
          <p:nvPr/>
        </p:nvSpPr>
        <p:spPr>
          <a:xfrm rot="-5400000">
            <a:off x="-1375630" y="3001230"/>
            <a:ext cx="7315201" cy="1312740"/>
          </a:xfrm>
          <a:prstGeom prst="rect">
            <a:avLst/>
          </a:prstGeom>
          <a:solidFill>
            <a:schemeClr val="bg1">
              <a:lumMod val="50000"/>
              <a:alpha val="49804"/>
            </a:schemeClr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609792" y="3458829"/>
            <a:ext cx="575849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spc="192" dirty="0">
                <a:solidFill>
                  <a:srgbClr val="FBFD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 E COME PRESENTARE?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520852" y="1447800"/>
            <a:ext cx="3805480" cy="3467900"/>
            <a:chOff x="0" y="0"/>
            <a:chExt cx="5073973" cy="3779649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5073970" cy="1509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00"/>
                </a:lnSpc>
              </a:pPr>
              <a:r>
                <a:rPr lang="en-US" sz="4000" spc="179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PRESENTARE </a:t>
              </a:r>
              <a:r>
                <a:rPr lang="en-US" sz="4000" spc="179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sz="4000" spc="179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PUBBLICO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58335"/>
              <a:ext cx="5073973" cy="1621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50"/>
                </a:lnSpc>
              </a:pPr>
              <a:r>
                <a:rPr lang="en-US" sz="1900" spc="19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Commissione</a:t>
              </a:r>
              <a:r>
                <a:rPr lang="en-US" sz="1900" spc="19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1900" spc="19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laurea</a:t>
              </a:r>
              <a:endParaRPr lang="en-US" sz="1900" spc="19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2850"/>
                </a:lnSpc>
              </a:pPr>
              <a:r>
                <a:rPr lang="en-US" sz="1900" spc="19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Conferenza</a:t>
              </a:r>
              <a:r>
                <a:rPr lang="en-US" sz="1900" spc="19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spc="19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scientifica</a:t>
              </a:r>
              <a:endParaRPr lang="en-US" sz="1900" spc="19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2850"/>
                </a:lnSpc>
              </a:pPr>
              <a:r>
                <a:rPr lang="en-US" sz="1900" spc="19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 in </a:t>
              </a:r>
              <a:r>
                <a:rPr lang="en-US" sz="1900" spc="19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azienda</a:t>
              </a:r>
              <a:endParaRPr lang="en-US" sz="1900" spc="19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2850"/>
                </a:lnSpc>
              </a:pPr>
              <a:r>
                <a:rPr lang="en-US" sz="1900" spc="19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Altri</a:t>
              </a:r>
              <a:r>
                <a:rPr lang="en-US" sz="1900" spc="19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spc="19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eventi</a:t>
              </a:r>
              <a:endParaRPr lang="en-US" sz="1900" spc="19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1871540" y="6950075"/>
            <a:ext cx="2133600" cy="365125"/>
          </a:xfrm>
        </p:spPr>
        <p:txBody>
          <a:bodyPr/>
          <a:lstStyle/>
          <a:p>
            <a:fld id="{43BA6A25-9205-4CF1-A2EF-0BD17A9EEF4E}" type="datetime1">
              <a:rPr lang="en-US" smtClean="0"/>
              <a:t>8/13/2022</a:t>
            </a:fld>
            <a:endParaRPr lang="en-US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4826000" y="6950076"/>
            <a:ext cx="3581400" cy="365125"/>
          </a:xfrm>
        </p:spPr>
        <p:txBody>
          <a:bodyPr/>
          <a:lstStyle/>
          <a:p>
            <a:r>
              <a:rPr lang="it-IT" smtClean="0"/>
              <a:t>de Luca - Ricerche di marketing - UNITS-DEAMS</a:t>
            </a:r>
            <a:endParaRPr lang="en-US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8636000" y="695007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Rettangolo 12"/>
          <p:cNvSpPr/>
          <p:nvPr/>
        </p:nvSpPr>
        <p:spPr>
          <a:xfrm>
            <a:off x="3527073" y="6434950"/>
            <a:ext cx="7364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Suggerimento di lettura:</a:t>
            </a:r>
            <a:endParaRPr lang="en-US" sz="1400" dirty="0"/>
          </a:p>
          <a:p>
            <a:r>
              <a:rPr lang="en-US" sz="1400" dirty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>
                <a:hlinkClick r:id="rId2"/>
              </a:rPr>
              <a:t>students.unimelb.edu.au/academic-skills/explore-our-resources/speaking-and-presenting</a:t>
            </a:r>
            <a:endParaRPr lang="en-US" sz="140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439" y="1072834"/>
            <a:ext cx="3667226" cy="4936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24"/>
          <a:stretch>
            <a:fillRect/>
          </a:stretch>
        </p:blipFill>
        <p:spPr>
          <a:xfrm>
            <a:off x="5969001" y="436188"/>
            <a:ext cx="4800600" cy="654174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57120" y="385163"/>
            <a:ext cx="3247270" cy="691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35"/>
              </a:lnSpc>
              <a:spcBef>
                <a:spcPct val="0"/>
              </a:spcBef>
            </a:pPr>
            <a:r>
              <a:rPr lang="en-US" sz="2800" spc="248" dirty="0">
                <a:solidFill>
                  <a:srgbClr val="202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YOUR CONFERENCE PRESENTATION GOES </a:t>
            </a:r>
          </a:p>
          <a:p>
            <a:pPr algn="r">
              <a:lnSpc>
                <a:spcPts val="2685"/>
              </a:lnSpc>
              <a:spcBef>
                <a:spcPct val="0"/>
              </a:spcBef>
            </a:pPr>
            <a:endParaRPr lang="en-US" sz="2800" spc="248" dirty="0">
              <a:solidFill>
                <a:srgbClr val="2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685"/>
              </a:lnSpc>
              <a:spcBef>
                <a:spcPct val="0"/>
              </a:spcBef>
            </a:pPr>
            <a:endParaRPr lang="en-US" sz="2800" spc="248" dirty="0">
              <a:solidFill>
                <a:srgbClr val="2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685"/>
              </a:lnSpc>
              <a:spcBef>
                <a:spcPct val="0"/>
              </a:spcBef>
            </a:pPr>
            <a:endParaRPr lang="en-US" sz="2800" spc="248" dirty="0">
              <a:solidFill>
                <a:srgbClr val="2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685"/>
              </a:lnSpc>
              <a:spcBef>
                <a:spcPct val="0"/>
              </a:spcBef>
            </a:pPr>
            <a:endParaRPr lang="en-US" sz="2800" spc="248" dirty="0">
              <a:solidFill>
                <a:srgbClr val="2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685"/>
              </a:lnSpc>
              <a:spcBef>
                <a:spcPct val="0"/>
              </a:spcBef>
            </a:pPr>
            <a:endParaRPr lang="en-US" sz="2800" spc="248" dirty="0">
              <a:solidFill>
                <a:srgbClr val="2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685"/>
              </a:lnSpc>
              <a:spcBef>
                <a:spcPct val="0"/>
              </a:spcBef>
            </a:pPr>
            <a:endParaRPr lang="en-US" sz="2800" spc="248" dirty="0">
              <a:solidFill>
                <a:srgbClr val="2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685"/>
              </a:lnSpc>
              <a:spcBef>
                <a:spcPct val="0"/>
              </a:spcBef>
            </a:pPr>
            <a:endParaRPr lang="en-US" sz="2800" spc="248" dirty="0">
              <a:solidFill>
                <a:srgbClr val="2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685"/>
              </a:lnSpc>
              <a:spcBef>
                <a:spcPct val="0"/>
              </a:spcBef>
            </a:pPr>
            <a:endParaRPr lang="en-US" sz="2800" spc="248" dirty="0">
              <a:solidFill>
                <a:srgbClr val="2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685"/>
              </a:lnSpc>
              <a:spcBef>
                <a:spcPct val="0"/>
              </a:spcBef>
            </a:pPr>
            <a:endParaRPr lang="en-US" sz="2800" spc="248" dirty="0">
              <a:solidFill>
                <a:srgbClr val="2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685"/>
              </a:lnSpc>
              <a:spcBef>
                <a:spcPct val="0"/>
              </a:spcBef>
            </a:pPr>
            <a:endParaRPr lang="en-US" sz="2800" spc="248" dirty="0">
              <a:solidFill>
                <a:srgbClr val="2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685"/>
              </a:lnSpc>
              <a:spcBef>
                <a:spcPct val="0"/>
              </a:spcBef>
            </a:pPr>
            <a:r>
              <a:rPr lang="en-US" sz="2000" spc="165" dirty="0">
                <a:solidFill>
                  <a:srgbClr val="202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www.phdcomics.com</a:t>
            </a:r>
          </a:p>
          <a:p>
            <a:pPr algn="r">
              <a:lnSpc>
                <a:spcPts val="2145"/>
              </a:lnSpc>
              <a:spcBef>
                <a:spcPct val="0"/>
              </a:spcBef>
            </a:pPr>
            <a:endParaRPr lang="en-US" sz="2000" spc="165" dirty="0">
              <a:solidFill>
                <a:srgbClr val="2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145"/>
              </a:lnSpc>
              <a:spcBef>
                <a:spcPct val="0"/>
              </a:spcBef>
            </a:pPr>
            <a:r>
              <a:rPr lang="en-US" sz="1600" spc="132" dirty="0">
                <a:solidFill>
                  <a:srgbClr val="202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spc="132" dirty="0">
                <a:solidFill>
                  <a:srgbClr val="202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originally published 2013</a:t>
            </a:r>
            <a:endParaRPr lang="en-US" sz="1600" spc="132" dirty="0">
              <a:solidFill>
                <a:srgbClr val="2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145"/>
              </a:lnSpc>
              <a:spcBef>
                <a:spcPct val="0"/>
              </a:spcBef>
            </a:pPr>
            <a:r>
              <a:rPr lang="en-US" sz="1600" spc="132" dirty="0">
                <a:solidFill>
                  <a:srgbClr val="202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Jorge Cham)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847155" y="6977929"/>
            <a:ext cx="2133600" cy="365125"/>
          </a:xfrm>
        </p:spPr>
        <p:txBody>
          <a:bodyPr/>
          <a:lstStyle/>
          <a:p>
            <a:fld id="{0E9B7C7F-0574-4577-86B4-B7DDD8B52696}" type="datetime1">
              <a:rPr lang="en-US" smtClean="0"/>
              <a:t>8/13/2022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673600" y="6959407"/>
            <a:ext cx="3581400" cy="365125"/>
          </a:xfrm>
        </p:spPr>
        <p:txBody>
          <a:bodyPr/>
          <a:lstStyle/>
          <a:p>
            <a:r>
              <a:rPr lang="it-IT" smtClean="0"/>
              <a:t>de Luca - Ricerche di marketing - UNITS-DEAMS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87936" y="692572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67626" y="-88260"/>
            <a:ext cx="2937120" cy="7491721"/>
          </a:xfrm>
          <a:prstGeom prst="rect">
            <a:avLst/>
          </a:prstGeom>
          <a:solidFill>
            <a:srgbClr val="737373">
              <a:alpha val="49804"/>
            </a:srgbClr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506050" y="3555008"/>
            <a:ext cx="5656088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200" spc="108">
                <a:solidFill>
                  <a:srgbClr val="FBFDF4"/>
                </a:solidFill>
                <a:latin typeface="Lato Bold"/>
              </a:rPr>
              <a:t>RICERCHE DI MARKETING - DEAMS UNITS - DE LUCA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578600" y="1227350"/>
            <a:ext cx="4536082" cy="4640794"/>
            <a:chOff x="0" y="0"/>
            <a:chExt cx="7229001" cy="6742083"/>
          </a:xfrm>
        </p:grpSpPr>
        <p:sp>
          <p:nvSpPr>
            <p:cNvPr id="6" name="AutoShape 6"/>
            <p:cNvSpPr/>
            <p:nvPr/>
          </p:nvSpPr>
          <p:spPr>
            <a:xfrm>
              <a:off x="0" y="5801865"/>
              <a:ext cx="7229001" cy="940218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5844910" cy="26332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3600" spc="192" dirty="0" err="1">
                  <a:solidFill>
                    <a:srgbClr val="2022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Esercitazione</a:t>
              </a:r>
              <a:endParaRPr lang="en-US" sz="3600" spc="192" dirty="0">
                <a:solidFill>
                  <a:srgbClr val="2022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7680"/>
                </a:lnSpc>
              </a:pPr>
              <a:r>
                <a:rPr lang="it-IT" sz="3600" spc="192" dirty="0">
                  <a:solidFill>
                    <a:srgbClr val="2022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piccoli gruppi</a:t>
              </a:r>
              <a:endParaRPr lang="en-US" sz="3600" spc="192" dirty="0">
                <a:solidFill>
                  <a:srgbClr val="2022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32852" y="6044644"/>
              <a:ext cx="6288961" cy="4445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50"/>
                </a:lnSpc>
              </a:pPr>
              <a:r>
                <a:rPr lang="en-US" sz="1600" spc="68" dirty="0" err="1">
                  <a:solidFill>
                    <a:srgbClr val="FBFD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Relazioni</a:t>
              </a:r>
              <a:r>
                <a:rPr lang="en-US" sz="1600" spc="68" dirty="0">
                  <a:solidFill>
                    <a:srgbClr val="FBFD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1600" spc="68" dirty="0" err="1">
                  <a:solidFill>
                    <a:srgbClr val="FBFD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ricerca</a:t>
              </a:r>
              <a:r>
                <a:rPr lang="en-US" sz="1600" spc="68" dirty="0">
                  <a:solidFill>
                    <a:srgbClr val="FBFD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n-US" sz="1600" spc="68" dirty="0" err="1">
                  <a:solidFill>
                    <a:srgbClr val="FBFD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relazioni</a:t>
              </a:r>
              <a:r>
                <a:rPr lang="en-US" sz="1600" spc="68" dirty="0">
                  <a:solidFill>
                    <a:srgbClr val="FBFD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spc="68" dirty="0" err="1">
                  <a:solidFill>
                    <a:srgbClr val="FBFD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tecniche</a:t>
              </a:r>
              <a:endParaRPr lang="en-US" sz="1600" spc="68" dirty="0">
                <a:solidFill>
                  <a:srgbClr val="FBFDF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6461230"/>
            <a:ext cx="2087102" cy="70265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33438" y="1945315"/>
            <a:ext cx="4540481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558800" y="6878089"/>
            <a:ext cx="2844800" cy="365125"/>
          </a:xfrm>
        </p:spPr>
        <p:txBody>
          <a:bodyPr/>
          <a:lstStyle/>
          <a:p>
            <a:fld id="{770FC005-639C-4420-9ECB-96A93CC4CC7C}" type="datetime1">
              <a:rPr lang="en-US" smtClean="0"/>
              <a:t>8/13/2022</a:t>
            </a:fld>
            <a:endParaRPr lang="en-US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3987800" y="6878089"/>
            <a:ext cx="4267200" cy="365125"/>
          </a:xfrm>
        </p:spPr>
        <p:txBody>
          <a:bodyPr/>
          <a:lstStyle/>
          <a:p>
            <a:r>
              <a:rPr lang="it-IT" smtClean="0"/>
              <a:t>de Luca - Ricerche di marketing - UNITS-DEAMS</a:t>
            </a:r>
            <a:endParaRPr lang="en-US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8269882" y="6798763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145</Words>
  <Application>Microsoft Office PowerPoint</Application>
  <PresentationFormat>Personalizzato</PresentationFormat>
  <Paragraphs>53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Calibri Light</vt:lpstr>
      <vt:lpstr>Calibri</vt:lpstr>
      <vt:lpstr>Lato Italics</vt:lpstr>
      <vt:lpstr>Lato</vt:lpstr>
      <vt:lpstr>Lato Bold</vt:lpstr>
      <vt:lpstr>Arial</vt:lpstr>
      <vt:lpstr>Oswald</vt:lpstr>
      <vt:lpstr>Office Theme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Presentare i risultati della ricerca</dc:title>
  <dc:creator>DE LUCA PATRIZIA</dc:creator>
  <cp:lastModifiedBy>DE LUCA PATRIZIA</cp:lastModifiedBy>
  <cp:revision>25</cp:revision>
  <dcterms:created xsi:type="dcterms:W3CDTF">2006-08-16T00:00:00Z</dcterms:created>
  <dcterms:modified xsi:type="dcterms:W3CDTF">2022-08-13T21:35:56Z</dcterms:modified>
  <dc:identifier>DAE2pcSexWU</dc:identifier>
</cp:coreProperties>
</file>