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6"/>
  </p:notesMasterIdLst>
  <p:sldIdLst>
    <p:sldId id="280" r:id="rId2"/>
    <p:sldId id="281" r:id="rId3"/>
    <p:sldId id="319" r:id="rId4"/>
    <p:sldId id="284" r:id="rId5"/>
    <p:sldId id="320" r:id="rId6"/>
    <p:sldId id="324" r:id="rId7"/>
    <p:sldId id="271" r:id="rId8"/>
    <p:sldId id="325" r:id="rId9"/>
    <p:sldId id="282" r:id="rId10"/>
    <p:sldId id="326" r:id="rId11"/>
    <p:sldId id="323" r:id="rId12"/>
    <p:sldId id="330" r:id="rId13"/>
    <p:sldId id="272" r:id="rId14"/>
    <p:sldId id="273" r:id="rId15"/>
    <p:sldId id="302" r:id="rId16"/>
    <p:sldId id="331" r:id="rId17"/>
    <p:sldId id="276" r:id="rId18"/>
    <p:sldId id="332" r:id="rId19"/>
    <p:sldId id="274" r:id="rId20"/>
    <p:sldId id="275" r:id="rId21"/>
    <p:sldId id="277" r:id="rId22"/>
    <p:sldId id="278" r:id="rId23"/>
    <p:sldId id="327" r:id="rId24"/>
    <p:sldId id="32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5"/>
    <p:restoredTop sz="95238"/>
  </p:normalViewPr>
  <p:slideViewPr>
    <p:cSldViewPr snapToGrid="0" snapToObjects="1">
      <p:cViewPr varScale="1">
        <p:scale>
          <a:sx n="98" d="100"/>
          <a:sy n="98" d="100"/>
        </p:scale>
        <p:origin x="1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B6E1F-480A-514C-9CB0-5C3DB7FEBA61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6728-4AD0-A44A-B863-7FE9DC95A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22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7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43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481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7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686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8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198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0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710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2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915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6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1203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4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32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1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01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19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90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79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39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85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7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2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10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26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99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06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34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98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25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3AEC-2B63-324A-AA30-44CDB9EA7D90}" type="datetimeFigureOut">
              <a:rPr lang="it-IT" smtClean="0"/>
              <a:t>27/01/23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8B2302-DBC7-F24F-9469-EA49E739F9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4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nitoba.ca/faculties/arts/anthropology/tutor/descent/unilineal/segment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ZPs33HmEII" TargetMode="External"/><Relationship Id="rId4" Type="http://schemas.openxmlformats.org/officeDocument/2006/relationships/hyperlink" Target="https://www.youtube.com/watch?v=VWsHLNIobd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314700" y="1270000"/>
            <a:ext cx="5829300" cy="14795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r>
              <a:rPr lang="en-GB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it-IT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95625" y="2619375"/>
            <a:ext cx="6048375" cy="2106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Antropologia economica: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produzione e gestione RISORSE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it-IT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Antropologia politica: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1800" dirty="0">
                <a:latin typeface="Verdana" charset="0"/>
                <a:ea typeface="ＭＳ Ｐゴシック" charset="0"/>
                <a:cs typeface="ＭＳ Ｐゴシック" charset="0"/>
              </a:rPr>
              <a:t>costituzione e esercizio del POTERE</a:t>
            </a:r>
          </a:p>
        </p:txBody>
      </p:sp>
      <p:cxnSp>
        <p:nvCxnSpPr>
          <p:cNvPr id="15363" name="AutoShape 4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2465766" y="367248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AutoShape 6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2465766" y="367248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944892" y="2722514"/>
            <a:ext cx="485775" cy="12954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 rot="10800000" flipH="1">
            <a:off x="7687716" y="2774901"/>
            <a:ext cx="592931" cy="1243013"/>
          </a:xfrm>
          <a:prstGeom prst="curvedLeftArrow">
            <a:avLst>
              <a:gd name="adj1" fmla="val 41928"/>
              <a:gd name="adj2" fmla="val 8385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7362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0722" name="Segnaposto contenuto 3" descr="media_xll_5236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25333"/>
            <a:ext cx="5709311" cy="4039717"/>
          </a:xfrm>
        </p:spPr>
      </p:pic>
    </p:spTree>
    <p:extLst>
      <p:ext uri="{BB962C8B-B14F-4D97-AF65-F5344CB8AC3E}">
        <p14:creationId xmlns:p14="http://schemas.microsoft.com/office/powerpoint/2010/main" val="385117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1746" name="Segnaposto contenuto 3" descr="featured_communiq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99" y="1214754"/>
            <a:ext cx="6100075" cy="4050450"/>
          </a:xfrm>
        </p:spPr>
      </p:pic>
    </p:spTree>
    <p:extLst>
      <p:ext uri="{BB962C8B-B14F-4D97-AF65-F5344CB8AC3E}">
        <p14:creationId xmlns:p14="http://schemas.microsoft.com/office/powerpoint/2010/main" val="37067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2770" name="Segnaposto contenuto 5" descr="med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" r="-1334"/>
          <a:stretch>
            <a:fillRect/>
          </a:stretch>
        </p:blipFill>
        <p:spPr>
          <a:xfrm>
            <a:off x="2412206" y="1052513"/>
            <a:ext cx="4377929" cy="2411016"/>
          </a:xfrm>
        </p:spPr>
      </p:pic>
      <p:pic>
        <p:nvPicPr>
          <p:cNvPr id="32771" name="Immagine 6" descr="comunicazione-poli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6" y="3537349"/>
            <a:ext cx="4268390" cy="23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1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4304" y="1099952"/>
            <a:ext cx="6174581" cy="361493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SISTEMI  POLITICI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31120" y="2564606"/>
            <a:ext cx="3013472" cy="3248453"/>
          </a:xfrm>
        </p:spPr>
        <p:txBody>
          <a:bodyPr vert="horz" lIns="0" tIns="0" rIns="0" bIns="0" rtlCol="0">
            <a:spAutoFit/>
          </a:bodyPr>
          <a:lstStyle/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24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solidFill>
                <a:srgbClr val="FF99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 algn="r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Potentati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Stati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Dinastici</a:t>
            </a: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645319" lvl="1">
              <a:lnSpc>
                <a:spcPct val="87000"/>
              </a:lnSpc>
              <a:buSzPct val="45000"/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100" dirty="0">
                <a:latin typeface="Verdana" charset="0"/>
                <a:ea typeface="ＭＳ Ｐゴシック" charset="0"/>
              </a:rPr>
              <a:t>				</a:t>
            </a:r>
            <a:r>
              <a:rPr lang="en-GB" sz="2100" dirty="0" err="1">
                <a:latin typeface="Verdana" charset="0"/>
                <a:ea typeface="ＭＳ Ｐゴシック" charset="0"/>
              </a:rPr>
              <a:t>Nazionali</a:t>
            </a:r>
            <a:endParaRPr lang="en-GB" sz="2100" dirty="0">
              <a:latin typeface="Verdana" charset="0"/>
              <a:ea typeface="ＭＳ Ｐゴシック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2477692"/>
            <a:ext cx="2857500" cy="2721964"/>
          </a:xfrm>
        </p:spPr>
        <p:txBody>
          <a:bodyPr vert="horz" lIns="0" tIns="0" rIns="0" bIns="0" rtlCol="0">
            <a:spAutoFit/>
          </a:bodyPr>
          <a:lstStyle/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non </a:t>
            </a:r>
            <a:r>
              <a:rPr lang="en-GB" sz="24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24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645319" lvl="1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100" dirty="0">
                <a:latin typeface="Verdana" charset="0"/>
                <a:ea typeface="ＭＳ Ｐゴシック" charset="0"/>
              </a:rPr>
              <a:t>					</a:t>
            </a:r>
            <a:r>
              <a:rPr lang="en-GB" sz="2100" dirty="0" err="1">
                <a:latin typeface="Verdana" charset="0"/>
                <a:ea typeface="ＭＳ Ｐゴシック" charset="0"/>
              </a:rPr>
              <a:t>Tribù</a:t>
            </a:r>
            <a:endParaRPr lang="en-GB" sz="2100" dirty="0">
              <a:latin typeface="Verdana" charset="0"/>
              <a:ea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Bande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ja-JP" altLang="en-GB" sz="24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Big Men</a:t>
            </a:r>
            <a:r>
              <a:rPr lang="ja-JP" altLang="en-GB" sz="24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H="1">
            <a:off x="3437336" y="1646636"/>
            <a:ext cx="702469" cy="864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4410075" y="1701405"/>
            <a:ext cx="809625" cy="7024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2195512" y="2888457"/>
            <a:ext cx="377429" cy="1188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2627711" y="2888457"/>
            <a:ext cx="378619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>
            <a:off x="1870473" y="4617245"/>
            <a:ext cx="1619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2781427" y="4617244"/>
            <a:ext cx="432197" cy="756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H="1">
            <a:off x="5274469" y="3105151"/>
            <a:ext cx="377429" cy="7024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5922169" y="3105151"/>
            <a:ext cx="48577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5813823" y="3105151"/>
            <a:ext cx="216694" cy="1512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333521021"/>
      </p:ext>
    </p:extLst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banda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51722" y="2133600"/>
            <a:ext cx="7699513" cy="3830441"/>
          </a:xfrm>
        </p:spPr>
        <p:txBody>
          <a:bodyPr vert="horz" wrap="square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Struttura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ristretta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informale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priva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di 	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gerarchia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decisionale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Organizzazione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minima,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flusso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apparato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istituzionale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						   			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Reciprocità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accesso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egualitario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alle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				    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risorse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525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Rischio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conflitti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parentali</a:t>
            </a:r>
            <a:endParaRPr lang="en-GB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09115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+mn-lt"/>
                <a:ea typeface="ＭＳ Ｐゴシック" charset="0"/>
                <a:cs typeface="ＭＳ Ｐゴシック" charset="0"/>
              </a:rPr>
              <a:t>Società ‘tribali’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699232" y="1312778"/>
            <a:ext cx="7092429" cy="328115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Gruppi di discendenza come corpi politici</a:t>
            </a:r>
          </a:p>
          <a:p>
            <a:pPr eaLnBrk="1" hangingPunct="1"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Organizzazione politica acefala</a:t>
            </a:r>
          </a:p>
          <a:p>
            <a:pPr eaLnBrk="1" hangingPunct="1"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prive di potere centrale e di capacità di coercizione</a:t>
            </a:r>
          </a:p>
          <a:p>
            <a:pPr eaLnBrk="1" hangingPunct="1">
              <a:buFont typeface="Wingdings" charset="0"/>
              <a:buNone/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A9A2F-B042-1947-8A86-3F54E19983C0}"/>
              </a:ext>
            </a:extLst>
          </p:cNvPr>
          <p:cNvSpPr txBox="1">
            <a:spLocks noChangeArrowheads="1"/>
          </p:cNvSpPr>
          <p:nvPr/>
        </p:nvSpPr>
        <p:spPr>
          <a:xfrm>
            <a:off x="4816967" y="3947356"/>
            <a:ext cx="4859337" cy="339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Consigli di villaggio</a:t>
            </a:r>
          </a:p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Sodalizi</a:t>
            </a:r>
          </a:p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Classi d’età</a:t>
            </a:r>
          </a:p>
          <a:p>
            <a:pPr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Società segrete</a:t>
            </a:r>
          </a:p>
          <a:p>
            <a:pPr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Gestione ‘orizzontale’ del potere </a:t>
            </a:r>
          </a:p>
          <a:p>
            <a:pPr>
              <a:buFont typeface="Wingdings" charset="0"/>
              <a:buNone/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nelle società tribali</a:t>
            </a:r>
          </a:p>
          <a:p>
            <a:pPr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81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 descr="jirga__-_pukht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52588"/>
            <a:ext cx="58102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2514600" y="5486400"/>
            <a:ext cx="3943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Jirga, Afghanistan – assemblea capi tribali</a:t>
            </a:r>
          </a:p>
        </p:txBody>
      </p:sp>
    </p:spTree>
    <p:extLst>
      <p:ext uri="{BB962C8B-B14F-4D97-AF65-F5344CB8AC3E}">
        <p14:creationId xmlns:p14="http://schemas.microsoft.com/office/powerpoint/2010/main" val="417113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6027" y="849310"/>
            <a:ext cx="6173391" cy="4863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SOCIETÀ SEGMENTARIE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21296" y="2377937"/>
            <a:ext cx="7538146" cy="2317654"/>
          </a:xfrm>
        </p:spPr>
        <p:txBody>
          <a:bodyPr vert="horz" wrap="square" lIns="67500" tIns="35100" rIns="67500" bIns="35100" rtlCol="0">
            <a:spAutoFit/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</a:rPr>
              <a:t>Organizzazione</a:t>
            </a:r>
            <a:r>
              <a:rPr lang="en-GB" dirty="0">
                <a:ea typeface="ＭＳ Ｐゴシック" charset="0"/>
              </a:rPr>
              <a:t> di </a:t>
            </a:r>
            <a:r>
              <a:rPr lang="en-GB" dirty="0" err="1">
                <a:ea typeface="ＭＳ Ｐゴシック" charset="0"/>
              </a:rPr>
              <a:t>gruppi</a:t>
            </a:r>
            <a:r>
              <a:rPr lang="en-GB" dirty="0">
                <a:ea typeface="ＭＳ Ｐゴシック" charset="0"/>
              </a:rPr>
              <a:t> di </a:t>
            </a:r>
            <a:r>
              <a:rPr lang="en-GB" dirty="0" err="1">
                <a:ea typeface="ＭＳ Ｐゴシック" charset="0"/>
              </a:rPr>
              <a:t>lignaggio</a:t>
            </a:r>
            <a:r>
              <a:rPr lang="en-GB" dirty="0">
                <a:ea typeface="ＭＳ Ｐゴシック" charset="0"/>
              </a:rPr>
              <a:t> (</a:t>
            </a:r>
            <a:r>
              <a:rPr lang="en-GB" dirty="0" err="1">
                <a:ea typeface="ＭＳ Ｐゴシック" charset="0"/>
              </a:rPr>
              <a:t>legame</a:t>
            </a:r>
            <a:r>
              <a:rPr lang="en-GB" dirty="0">
                <a:ea typeface="ＭＳ Ｐゴシック" charset="0"/>
              </a:rPr>
              <a:t> 	</a:t>
            </a:r>
            <a:r>
              <a:rPr lang="en-GB" dirty="0" err="1">
                <a:ea typeface="ＭＳ Ｐゴシック" charset="0"/>
              </a:rPr>
              <a:t>genealogico</a:t>
            </a:r>
            <a:r>
              <a:rPr lang="en-GB" dirty="0">
                <a:ea typeface="ＭＳ Ｐゴシック" charset="0"/>
              </a:rPr>
              <a:t>) 	 in </a:t>
            </a:r>
            <a:r>
              <a:rPr lang="en-GB" dirty="0" err="1">
                <a:ea typeface="ＭＳ Ｐゴシック" charset="0"/>
              </a:rPr>
              <a:t>rapporto</a:t>
            </a:r>
            <a:r>
              <a:rPr lang="en-GB" dirty="0">
                <a:ea typeface="ＭＳ Ｐゴシック" charset="0"/>
              </a:rPr>
              <a:t> di </a:t>
            </a:r>
            <a:r>
              <a:rPr lang="en-GB" dirty="0" err="1">
                <a:ea typeface="ＭＳ Ｐゴシック" charset="0"/>
              </a:rPr>
              <a:t>alleanza</a:t>
            </a:r>
            <a:r>
              <a:rPr lang="en-GB" dirty="0">
                <a:ea typeface="ＭＳ Ｐゴシック" charset="0"/>
                <a:cs typeface="ＭＳ Ｐゴシック" charset="0"/>
              </a:rPr>
              <a:t>/</a:t>
            </a:r>
            <a:r>
              <a:rPr lang="en-GB" dirty="0" err="1">
                <a:ea typeface="ＭＳ Ｐゴシック" charset="0"/>
                <a:cs typeface="ＭＳ Ｐゴシック" charset="0"/>
              </a:rPr>
              <a:t>ostilità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dirty="0">
                <a:ea typeface="ＭＳ Ｐゴシック" charset="0"/>
                <a:cs typeface="ＭＳ Ｐゴシック" charset="0"/>
              </a:rPr>
              <a:t> un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centralizzato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Mantenimento</a:t>
            </a:r>
            <a:r>
              <a:rPr lang="en-GB" dirty="0">
                <a:ea typeface="ＭＳ Ｐゴシック" charset="0"/>
                <a:cs typeface="ＭＳ Ｐゴシック" charset="0"/>
              </a:rPr>
              <a:t> dell</a:t>
            </a:r>
            <a:r>
              <a:rPr lang="ja-JP" altLang="en-GB">
                <a:ea typeface="ＭＳ Ｐゴシック" charset="0"/>
                <a:cs typeface="ＭＳ Ｐゴシック" charset="0"/>
              </a:rPr>
              <a:t>’</a:t>
            </a:r>
            <a:r>
              <a:rPr lang="en-GB" dirty="0" err="1">
                <a:ea typeface="ＭＳ Ｐゴシック" charset="0"/>
                <a:cs typeface="ＭＳ Ｐゴシック" charset="0"/>
              </a:rPr>
              <a:t>ordine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grazie</a:t>
            </a:r>
            <a:r>
              <a:rPr lang="en-GB" dirty="0">
                <a:ea typeface="ＭＳ Ｐゴシック" charset="0"/>
                <a:cs typeface="ＭＳ Ｐゴシック" charset="0"/>
              </a:rPr>
              <a:t> ad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alleanze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strategiche</a:t>
            </a:r>
            <a:r>
              <a:rPr lang="en-GB" dirty="0"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dinamiche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99637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 descr="lignaggi segment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5" y="1322785"/>
            <a:ext cx="6262428" cy="43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asellaDiTesto 2"/>
          <p:cNvSpPr txBox="1">
            <a:spLocks noChangeArrowheads="1"/>
          </p:cNvSpPr>
          <p:nvPr/>
        </p:nvSpPr>
        <p:spPr bwMode="auto">
          <a:xfrm>
            <a:off x="2519364" y="998935"/>
            <a:ext cx="30789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Lignaggi segmentari </a:t>
            </a:r>
            <a:endParaRPr lang="it-IT" sz="1350" b="1" dirty="0"/>
          </a:p>
        </p:txBody>
      </p:sp>
    </p:spTree>
    <p:extLst>
      <p:ext uri="{BB962C8B-B14F-4D97-AF65-F5344CB8AC3E}">
        <p14:creationId xmlns:p14="http://schemas.microsoft.com/office/powerpoint/2010/main" val="11342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7532" y="1052432"/>
            <a:ext cx="6173391" cy="4863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ja-JP" altLang="en-GB" b="1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Big Man</a:t>
            </a:r>
            <a:r>
              <a:rPr lang="ja-JP" altLang="en-GB" b="1">
                <a:latin typeface="+mn-lt"/>
                <a:ea typeface="ＭＳ Ｐゴシック" charset="0"/>
                <a:cs typeface="ＭＳ Ｐゴシック" charset="0"/>
              </a:rPr>
              <a:t>”</a:t>
            </a:r>
            <a:endParaRPr lang="en-GB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330919" y="1916833"/>
            <a:ext cx="5829300" cy="2008724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leadership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autorevole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>
                <a:ea typeface="ＭＳ Ｐゴシック" charset="0"/>
                <a:cs typeface="ＭＳ Ｐゴシック" charset="0"/>
              </a:rPr>
              <a:t>capo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privo</a:t>
            </a:r>
            <a:r>
              <a:rPr lang="en-GB" dirty="0"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coercitivo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egualitarismo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sociale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manca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governo</a:t>
            </a:r>
            <a:r>
              <a:rPr lang="en-GB" dirty="0">
                <a:ea typeface="ＭＳ Ｐゴシック" charset="0"/>
                <a:cs typeface="ＭＳ Ｐゴシック" charset="0"/>
              </a:rPr>
              <a:t> stabile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ridistribuzione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EFD926-80C9-1549-AB03-F0C253469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569" y="3923928"/>
            <a:ext cx="2769096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2143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945201" y="1749287"/>
            <a:ext cx="7361111" cy="392325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materiali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simboliche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oggetti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prestigio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beni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consumo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Es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. Trobriand, Malinowski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Kula (=dare)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Keda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 (=memoria e relazioni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		incorporate agli oggetti)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	Sistema multicentrico, sfere di scambio</a:t>
            </a:r>
          </a:p>
        </p:txBody>
      </p:sp>
    </p:spTree>
    <p:extLst>
      <p:ext uri="{BB962C8B-B14F-4D97-AF65-F5344CB8AC3E}">
        <p14:creationId xmlns:p14="http://schemas.microsoft.com/office/powerpoint/2010/main" val="29101379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772" y="998791"/>
            <a:ext cx="6173391" cy="932660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2800" b="1" dirty="0" err="1">
                <a:latin typeface="+mn-lt"/>
                <a:ea typeface="ＭＳ Ｐゴシック" charset="0"/>
                <a:cs typeface="ＭＳ Ｐゴシック" charset="0"/>
              </a:rPr>
              <a:t>Potentati</a:t>
            </a:r>
            <a:br>
              <a:rPr lang="en-GB" sz="2800" b="1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sz="2800" b="1" dirty="0">
                <a:latin typeface="+mn-lt"/>
                <a:ea typeface="ＭＳ Ｐゴシック" charset="0"/>
                <a:cs typeface="ＭＳ Ｐゴシック" charset="0"/>
              </a:rPr>
              <a:t>chieftainship, </a:t>
            </a:r>
            <a:r>
              <a:rPr lang="en-GB" sz="2800" b="1" dirty="0" err="1">
                <a:latin typeface="+mn-lt"/>
                <a:ea typeface="ＭＳ Ｐゴシック" charset="0"/>
                <a:cs typeface="ＭＳ Ｐゴシック" charset="0"/>
              </a:rPr>
              <a:t>chefferie</a:t>
            </a:r>
            <a:endParaRPr lang="en-GB" sz="28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179170" y="2407839"/>
            <a:ext cx="6153150" cy="3804793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comunità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territoriale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intermedia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tra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tribù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stato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capi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ridistributori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con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maggior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vantaggi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progressivo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accesso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differenziale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a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risorse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autorità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potere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ereditario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prestigio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sacralità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),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cariche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più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stabili</a:t>
            </a:r>
            <a:endParaRPr lang="en-GB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2640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796" y="1214183"/>
            <a:ext cx="6173391" cy="394051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2100" b="1" dirty="0">
                <a:latin typeface="+mn-lt"/>
                <a:ea typeface="ＭＳ Ｐゴシック" charset="0"/>
                <a:cs typeface="ＭＳ Ｐゴシック" charset="0"/>
              </a:rPr>
              <a:t>STATO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357754" y="1988344"/>
            <a:ext cx="5829300" cy="5129578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Autorità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altamente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centralizzata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Apparato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burocratico-amministrativo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Leggi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monopolio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della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forza</a:t>
            </a:r>
            <a:r>
              <a:rPr lang="en-GB" dirty="0"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tributi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controllo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ideologico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Sovranità</a:t>
            </a:r>
            <a:r>
              <a:rPr lang="en-GB" dirty="0">
                <a:ea typeface="ＭＳ Ｐゴシック" charset="0"/>
                <a:cs typeface="ＭＳ Ｐゴシック" charset="0"/>
              </a:rPr>
              <a:t> territorial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impersonalità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rapporti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lnSpc>
                <a:spcPct val="120000"/>
              </a:lnSpc>
              <a:spcBef>
                <a:spcPts val="600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25088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772" y="1322767"/>
            <a:ext cx="6173391" cy="4863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b="1" dirty="0" err="1">
                <a:latin typeface="+mn-lt"/>
                <a:ea typeface="ＭＳ Ｐゴシック" charset="0"/>
                <a:cs typeface="ＭＳ Ｐゴシック" charset="0"/>
              </a:rPr>
              <a:t>Dinamiche</a:t>
            </a: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b="1" dirty="0" err="1">
                <a:latin typeface="+mn-lt"/>
                <a:ea typeface="ＭＳ Ｐゴシック" charset="0"/>
                <a:cs typeface="ＭＳ Ｐゴシック" charset="0"/>
              </a:rPr>
              <a:t>contemporanee</a:t>
            </a:r>
            <a:endParaRPr lang="en-GB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349513" y="3357044"/>
            <a:ext cx="6343650" cy="2754697"/>
          </a:xfrm>
        </p:spPr>
        <p:txBody>
          <a:bodyPr vert="horz" wrap="square" lIns="67500" tIns="35100" rIns="67500" bIns="3510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crisi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delle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unità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politiche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tradizionali</a:t>
            </a:r>
            <a:r>
              <a:rPr lang="en-GB" dirty="0">
                <a:ea typeface="ＭＳ Ｐゴシック" charset="0"/>
                <a:cs typeface="ＭＳ Ｐゴシック" charset="0"/>
              </a:rPr>
              <a:t> ?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stratificazione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mobilità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sociale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eterogeneità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sz="195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Wingdings" pitchFamily="2" charset="2"/>
              <a:buChar char="ü"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r>
              <a:rPr lang="en-GB" dirty="0" err="1">
                <a:ea typeface="ＭＳ Ｐゴシック" charset="0"/>
                <a:cs typeface="ＭＳ Ｐゴシック" charset="0"/>
              </a:rPr>
              <a:t>sgretolamento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dei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contesti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più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ampi</a:t>
            </a:r>
            <a:r>
              <a:rPr lang="en-GB" dirty="0"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frammentazione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248841" indent="-248841">
              <a:spcBef>
                <a:spcPts val="600"/>
              </a:spcBef>
              <a:buClr>
                <a:srgbClr val="FFFFFF"/>
              </a:buClr>
              <a:buSzPct val="100000"/>
              <a:buNone/>
              <a:tabLst>
                <a:tab pos="265510" algn="l"/>
                <a:tab pos="602456" algn="l"/>
                <a:tab pos="939404" algn="l"/>
                <a:tab pos="1277541" algn="l"/>
                <a:tab pos="1613297" algn="l"/>
                <a:tab pos="1950244" algn="l"/>
                <a:tab pos="2287191" algn="l"/>
                <a:tab pos="2624138" algn="l"/>
                <a:tab pos="2961085" algn="l"/>
                <a:tab pos="3298031" algn="l"/>
                <a:tab pos="3634979" algn="l"/>
                <a:tab pos="3971925" algn="l"/>
                <a:tab pos="4308872" algn="l"/>
                <a:tab pos="4645819" algn="l"/>
                <a:tab pos="4982766" algn="l"/>
                <a:tab pos="5319713" algn="l"/>
                <a:tab pos="5656660" algn="l"/>
                <a:tab pos="5993606" algn="l"/>
                <a:tab pos="6330554" algn="l"/>
                <a:tab pos="6667500" algn="l"/>
              </a:tabLst>
              <a:defRPr/>
            </a:pPr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4711"/>
      </p:ext>
    </p:extLst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4274" name="Segnaposto contenuto 3" descr="18kzw8lzmeuak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91" r="-20091"/>
          <a:stretch>
            <a:fillRect/>
          </a:stretch>
        </p:blipFill>
        <p:spPr>
          <a:xfrm>
            <a:off x="755375" y="39163"/>
            <a:ext cx="8678928" cy="6639933"/>
          </a:xfrm>
        </p:spPr>
      </p:pic>
    </p:spTree>
    <p:extLst>
      <p:ext uri="{BB962C8B-B14F-4D97-AF65-F5344CB8AC3E}">
        <p14:creationId xmlns:p14="http://schemas.microsoft.com/office/powerpoint/2010/main" val="304978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5298" name="Segnaposto contenuto 3" descr="2l9jc4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7" t="-14725" r="-15900" b="-13942"/>
          <a:stretch>
            <a:fillRect/>
          </a:stretch>
        </p:blipFill>
        <p:spPr>
          <a:xfrm>
            <a:off x="1232452" y="-1"/>
            <a:ext cx="7819031" cy="5501387"/>
          </a:xfrm>
        </p:spPr>
      </p:pic>
      <p:sp>
        <p:nvSpPr>
          <p:cNvPr id="55299" name="CasellaDiTesto 4"/>
          <p:cNvSpPr txBox="1">
            <a:spLocks noChangeArrowheads="1"/>
          </p:cNvSpPr>
          <p:nvPr/>
        </p:nvSpPr>
        <p:spPr bwMode="auto">
          <a:xfrm>
            <a:off x="3545681" y="5373292"/>
            <a:ext cx="2538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 dirty="0">
                <a:hlinkClick r:id="rId4"/>
              </a:rPr>
              <a:t>Anthropocene</a:t>
            </a:r>
            <a:endParaRPr lang="it-IT" sz="1350" dirty="0"/>
          </a:p>
          <a:p>
            <a:pPr eaLnBrk="1" hangingPunct="1"/>
            <a:r>
              <a:rPr lang="it-IT" sz="1350" dirty="0">
                <a:hlinkClick r:id="rId5"/>
              </a:rPr>
              <a:t>VIDEO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13379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 descr="181129258-c6db8507-1e91-4239-8e25-8ab7910a14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4" y="1107283"/>
            <a:ext cx="4017169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asellaDiTesto 2"/>
          <p:cNvSpPr txBox="1">
            <a:spLocks noChangeArrowheads="1"/>
          </p:cNvSpPr>
          <p:nvPr/>
        </p:nvSpPr>
        <p:spPr bwMode="auto">
          <a:xfrm>
            <a:off x="1607345" y="2233612"/>
            <a:ext cx="227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Beni</a:t>
            </a:r>
          </a:p>
        </p:txBody>
      </p:sp>
      <p:sp>
        <p:nvSpPr>
          <p:cNvPr id="17411" name="CasellaDiTesto 3"/>
          <p:cNvSpPr txBox="1">
            <a:spLocks noChangeArrowheads="1"/>
          </p:cNvSpPr>
          <p:nvPr/>
        </p:nvSpPr>
        <p:spPr bwMode="auto">
          <a:xfrm>
            <a:off x="7241383" y="2233613"/>
            <a:ext cx="251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Prodot</a:t>
            </a:r>
          </a:p>
          <a:p>
            <a:pPr eaLnBrk="1" hangingPunct="1"/>
            <a:r>
              <a:rPr lang="it-IT" sz="1350"/>
              <a:t>t</a:t>
            </a:r>
          </a:p>
          <a:p>
            <a:pPr eaLnBrk="1" hangingPunct="1"/>
            <a:r>
              <a:rPr lang="it-IT" sz="1350"/>
              <a:t>i</a:t>
            </a:r>
          </a:p>
        </p:txBody>
      </p:sp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3226594" y="5655469"/>
            <a:ext cx="38350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350"/>
              <a:t>Oggetti come AGENTI con intenzionalità</a:t>
            </a:r>
          </a:p>
        </p:txBody>
      </p:sp>
      <p:pic>
        <p:nvPicPr>
          <p:cNvPr id="17413" name="Immagine 5" descr="417dC-J121L._SY344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6" y="1107283"/>
            <a:ext cx="2708453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Karl Polany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Ricerche di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Malinowski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Boas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Mauss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Dono come dimensione della reciprocità</a:t>
            </a:r>
          </a:p>
          <a:p>
            <a:pPr eaLnBrk="1" hangingPunct="1">
              <a:defRPr/>
            </a:pPr>
            <a:r>
              <a:rPr lang="it-IT" dirty="0" err="1">
                <a:latin typeface="Verdana" charset="0"/>
                <a:ea typeface="ＭＳ Ｐゴシック" charset="0"/>
                <a:cs typeface="ＭＳ Ｐゴシック" charset="0"/>
              </a:rPr>
              <a:t>Hau</a:t>
            </a: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 = spirito dell’oggetto donato</a:t>
            </a:r>
          </a:p>
          <a:p>
            <a:pPr eaLnBrk="1" hangingPunct="1">
              <a:defRPr/>
            </a:pPr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Economia = rapporto concreto degli esseri umani con la NATURA  e suoi simili</a:t>
            </a:r>
          </a:p>
        </p:txBody>
      </p:sp>
    </p:spTree>
    <p:extLst>
      <p:ext uri="{BB962C8B-B14F-4D97-AF65-F5344CB8AC3E}">
        <p14:creationId xmlns:p14="http://schemas.microsoft.com/office/powerpoint/2010/main" val="1833153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841224" y="1116309"/>
            <a:ext cx="7886700" cy="347884"/>
          </a:xfrm>
        </p:spPr>
        <p:txBody>
          <a:bodyPr vert="horz" lIns="67500" tIns="35100" rIns="67500" bIns="35100" rtlCol="0" anchor="ctr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GB" sz="1800" dirty="0">
                <a:latin typeface="+mn-lt"/>
                <a:ea typeface="ＭＳ Ｐゴシック" charset="0"/>
                <a:cs typeface="ＭＳ Ｐゴシック" charset="0"/>
              </a:rPr>
              <a:t>ECONOMIA POLITICA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2023778" y="1631589"/>
            <a:ext cx="5829300" cy="4782432"/>
          </a:xfrm>
        </p:spPr>
        <p:txBody>
          <a:bodyPr vert="horz" lIns="67500" tIns="35100" rIns="67500" bIns="35100" rtlCol="0">
            <a:spAutoFit/>
          </a:bodyPr>
          <a:lstStyle/>
          <a:p>
            <a:pPr>
              <a:spcBef>
                <a:spcPts val="525"/>
              </a:spcBef>
              <a:buClr>
                <a:srgbClr val="FF9900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FORMALISTA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(A. Smith)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logica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razionale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di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utilità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in base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ai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i="1" dirty="0" err="1">
                <a:ea typeface="ＭＳ Ｐゴシック" charset="0"/>
                <a:cs typeface="ＭＳ Ｐゴシック" charset="0"/>
              </a:rPr>
              <a:t>bisogni</a:t>
            </a:r>
            <a:endParaRPr lang="en-GB" sz="1800" i="1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rapporto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costi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/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benefici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(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utilità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scarsità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competizione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si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riduce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la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società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al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mercato</a:t>
            </a:r>
            <a:endParaRPr lang="en-GB" sz="1800" b="1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9900"/>
              </a:buClr>
              <a:buFont typeface="Arial" charset="0"/>
              <a:buChar char="•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SOSTANTIVISTA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(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K.Polany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studio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delle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attività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di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produzione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1800" dirty="0" err="1">
                <a:ea typeface="ＭＳ Ｐゴシック" charset="0"/>
                <a:cs typeface="ＭＳ Ｐゴシック" charset="0"/>
              </a:rPr>
              <a:t>distribuzione</a:t>
            </a:r>
            <a:endParaRPr lang="en-GB" sz="18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-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scambio</a:t>
            </a:r>
            <a:r>
              <a:rPr lang="en-GB" sz="18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sz="1800" dirty="0">
                <a:ea typeface="ＭＳ Ｐゴシック" charset="0"/>
                <a:cs typeface="ＭＳ Ｐゴシック" charset="0"/>
              </a:rPr>
              <a:t>	 </a:t>
            </a: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endParaRPr lang="en-GB" b="1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525"/>
              </a:spcBef>
              <a:buClr>
                <a:srgbClr val="FFFFFF"/>
              </a:buClr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GB" b="1" dirty="0">
                <a:ea typeface="ＭＳ Ｐゴシック" charset="0"/>
                <a:cs typeface="ＭＳ Ｐゴシック" charset="0"/>
              </a:rPr>
              <a:t>E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conomia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agganciata</a:t>
            </a:r>
            <a:r>
              <a:rPr lang="en-GB" sz="1800" b="1" dirty="0">
                <a:ea typeface="ＭＳ Ｐゴシック" charset="0"/>
                <a:cs typeface="ＭＳ Ｐゴシック" charset="0"/>
              </a:rPr>
              <a:t> al </a:t>
            </a:r>
            <a:r>
              <a:rPr lang="en-GB" sz="1800" b="1" dirty="0" err="1">
                <a:ea typeface="ＭＳ Ｐゴシック" charset="0"/>
                <a:cs typeface="ＭＳ Ｐゴシック" charset="0"/>
              </a:rPr>
              <a:t>sociale</a:t>
            </a:r>
            <a:endParaRPr lang="en-GB" sz="18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33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Potere?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7026E15-59DB-5B47-929A-E89FCCFDB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69" y="2089703"/>
            <a:ext cx="4488346" cy="3029985"/>
          </a:xfrm>
        </p:spPr>
      </p:pic>
    </p:spTree>
    <p:extLst>
      <p:ext uri="{BB962C8B-B14F-4D97-AF65-F5344CB8AC3E}">
        <p14:creationId xmlns:p14="http://schemas.microsoft.com/office/powerpoint/2010/main" val="159013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821" y="1090469"/>
            <a:ext cx="6174581" cy="361493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32433" y="2425356"/>
            <a:ext cx="6462210" cy="3563796"/>
          </a:xfrm>
        </p:spPr>
        <p:txBody>
          <a:bodyPr vert="horz" wrap="square" lIns="0" tIns="0" rIns="0" bIns="0" rtlCol="0">
            <a:spAutoFit/>
          </a:bodyPr>
          <a:lstStyle/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Hobbes, Rousseau, De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Maistre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Marx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ja-JP" altLang="en-GB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è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ovunque</a:t>
            </a:r>
            <a:r>
              <a:rPr lang="ja-JP" altLang="en-GB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(Foucault). </a:t>
            </a:r>
          </a:p>
          <a:p>
            <a:pPr marL="78581" indent="0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carattere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pervasivo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inscritto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'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discorsi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’, </a:t>
            </a:r>
          </a:p>
          <a:p>
            <a:pPr marL="78581" indent="0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nelle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relazioni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≠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essenza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, INCORPORATO, </a:t>
            </a:r>
          </a:p>
          <a:p>
            <a:pPr marL="78581" indent="0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	non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incarnato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nelle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istituzioni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GB" dirty="0" err="1">
                <a:latin typeface="Arial" charset="0"/>
                <a:ea typeface="ＭＳ Ｐゴシック" charset="0"/>
                <a:cs typeface="Arial" charset="0"/>
              </a:rPr>
              <a:t>cfr</a:t>
            </a: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. Weber)</a:t>
            </a:r>
          </a:p>
          <a:p>
            <a:pPr marL="321469" indent="-242888">
              <a:lnSpc>
                <a:spcPct val="87000"/>
              </a:lnSpc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21469" indent="-242888">
              <a:lnSpc>
                <a:spcPct val="87000"/>
              </a:lnSpc>
              <a:buNone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21530"/>
      </p:ext>
    </p:extLst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Panopticon</a:t>
            </a:r>
          </a:p>
        </p:txBody>
      </p:sp>
      <p:pic>
        <p:nvPicPr>
          <p:cNvPr id="28674" name="Segnaposto contenuto 3" descr="real-panoptic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7" y="1152940"/>
            <a:ext cx="6447244" cy="5455360"/>
          </a:xfrm>
        </p:spPr>
      </p:pic>
    </p:spTree>
    <p:extLst>
      <p:ext uri="{BB962C8B-B14F-4D97-AF65-F5344CB8AC3E}">
        <p14:creationId xmlns:p14="http://schemas.microsoft.com/office/powerpoint/2010/main" val="199185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000">
                <a:latin typeface="Arial" charset="0"/>
                <a:ea typeface="ＭＳ Ｐゴシック" charset="0"/>
                <a:cs typeface="ＭＳ Ｐゴシック" charset="0"/>
              </a:rPr>
              <a:t>Prospettiva processuale</a:t>
            </a:r>
            <a:br>
              <a:rPr lang="en-GB" sz="3000">
                <a:latin typeface="Arial" charset="0"/>
                <a:ea typeface="ＭＳ Ｐゴシック" charset="0"/>
                <a:cs typeface="ＭＳ Ｐゴシック" charset="0"/>
              </a:rPr>
            </a:br>
            <a:endParaRPr lang="it-IT" sz="3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63757" y="1630017"/>
            <a:ext cx="7580243" cy="49960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Arena e </a:t>
            </a: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attori</a:t>
            </a: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latin typeface="Verdana" charset="0"/>
                <a:ea typeface="ＭＳ Ｐゴシック" charset="0"/>
                <a:cs typeface="ＭＳ Ｐゴシック" charset="0"/>
              </a:rPr>
              <a:t>politici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tende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a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produrre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di se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stesso</a:t>
            </a: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Egemonia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/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subalternità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defRPr/>
            </a:pPr>
            <a:endParaRPr lang="en-GB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Trascrizione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pubblica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Verdana" charset="0"/>
                <a:ea typeface="ＭＳ Ｐゴシック" charset="0"/>
                <a:cs typeface="ＭＳ Ｐゴシック" charset="0"/>
              </a:rPr>
              <a:t>nascosta</a:t>
            </a:r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 (J. Scott)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257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501</Words>
  <Application>Microsoft Macintosh PowerPoint</Application>
  <PresentationFormat>Presentazione su schermo (4:3)</PresentationFormat>
  <Paragraphs>131</Paragraphs>
  <Slides>24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Century Gothic</vt:lpstr>
      <vt:lpstr>Verdana</vt:lpstr>
      <vt:lpstr>Wingdings</vt:lpstr>
      <vt:lpstr>Wingdings 3</vt:lpstr>
      <vt:lpstr>Filo</vt:lpstr>
      <vt:lpstr>Risorse e potere</vt:lpstr>
      <vt:lpstr>Risorse</vt:lpstr>
      <vt:lpstr>Presentazione standard di PowerPoint</vt:lpstr>
      <vt:lpstr>Karl Polany</vt:lpstr>
      <vt:lpstr>ECONOMIA POLITICA</vt:lpstr>
      <vt:lpstr>Potere?</vt:lpstr>
      <vt:lpstr>Potere</vt:lpstr>
      <vt:lpstr>Panopticon</vt:lpstr>
      <vt:lpstr>Prospettiva processuale </vt:lpstr>
      <vt:lpstr>Presentazione standard di PowerPoint</vt:lpstr>
      <vt:lpstr>Presentazione standard di PowerPoint</vt:lpstr>
      <vt:lpstr>Presentazione standard di PowerPoint</vt:lpstr>
      <vt:lpstr>SISTEMI  POLITICI</vt:lpstr>
      <vt:lpstr>banda</vt:lpstr>
      <vt:lpstr>Società ‘tribali’</vt:lpstr>
      <vt:lpstr>Presentazione standard di PowerPoint</vt:lpstr>
      <vt:lpstr>SOCIETÀ SEGMENTARIE</vt:lpstr>
      <vt:lpstr>Presentazione standard di PowerPoint</vt:lpstr>
      <vt:lpstr>“Big Man”</vt:lpstr>
      <vt:lpstr>Potentati chieftainship, chefferie</vt:lpstr>
      <vt:lpstr>STATO</vt:lpstr>
      <vt:lpstr>Dinamiche contemporanee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ALTIN ROBERTA</dc:creator>
  <cp:lastModifiedBy>ALTIN ROBERTA</cp:lastModifiedBy>
  <cp:revision>11</cp:revision>
  <dcterms:created xsi:type="dcterms:W3CDTF">2021-10-17T08:33:30Z</dcterms:created>
  <dcterms:modified xsi:type="dcterms:W3CDTF">2023-01-27T13:10:55Z</dcterms:modified>
</cp:coreProperties>
</file>