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49"/>
  </p:notes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011" autoAdjust="0"/>
  </p:normalViewPr>
  <p:slideViewPr>
    <p:cSldViewPr snapToGrid="0" snapToObjects="1">
      <p:cViewPr>
        <p:scale>
          <a:sx n="161" d="100"/>
          <a:sy n="161" d="100"/>
        </p:scale>
        <p:origin x="-2976" y="-4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0B6270-2769-8745-BC21-C9CF2FE47398}" type="doc">
      <dgm:prSet loTypeId="urn:microsoft.com/office/officeart/2005/8/layout/radial4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it-IT"/>
        </a:p>
      </dgm:t>
    </dgm:pt>
    <dgm:pt modelId="{E51B1FAE-0511-0E4A-AC86-B7CBEE27DD93}">
      <dgm:prSet phldrT="[Testo]"/>
      <dgm:spPr/>
      <dgm:t>
        <a:bodyPr/>
        <a:lstStyle/>
        <a:p>
          <a:r>
            <a:rPr lang="it-IT" dirty="0" smtClean="0">
              <a:solidFill>
                <a:srgbClr val="000000"/>
              </a:solidFill>
              <a:latin typeface="Times New Roman"/>
              <a:cs typeface="Times New Roman"/>
            </a:rPr>
            <a:t>a </a:t>
          </a:r>
          <a:r>
            <a:rPr lang="it-IT" dirty="0" err="1" smtClean="0">
              <a:solidFill>
                <a:srgbClr val="000000"/>
              </a:solidFill>
              <a:latin typeface="Times New Roman"/>
              <a:cs typeface="Times New Roman"/>
            </a:rPr>
            <a:t>complex</a:t>
          </a:r>
          <a:r>
            <a:rPr lang="it-IT" dirty="0" smtClean="0">
              <a:solidFill>
                <a:srgbClr val="000000"/>
              </a:solidFill>
              <a:latin typeface="Times New Roman"/>
              <a:cs typeface="Times New Roman"/>
            </a:rPr>
            <a:t> array of </a:t>
          </a:r>
          <a:r>
            <a:rPr lang="it-IT" dirty="0" err="1" smtClean="0">
              <a:solidFill>
                <a:srgbClr val="000000"/>
              </a:solidFill>
              <a:latin typeface="Times New Roman"/>
              <a:cs typeface="Times New Roman"/>
            </a:rPr>
            <a:t>processes</a:t>
          </a:r>
          <a:r>
            <a:rPr lang="it-IT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it-IT" dirty="0" err="1" smtClean="0">
              <a:solidFill>
                <a:srgbClr val="000000"/>
              </a:solidFill>
              <a:latin typeface="Times New Roman"/>
              <a:cs typeface="Times New Roman"/>
            </a:rPr>
            <a:t>that</a:t>
          </a:r>
          <a:r>
            <a:rPr lang="it-IT" dirty="0" smtClean="0">
              <a:solidFill>
                <a:srgbClr val="000000"/>
              </a:solidFill>
              <a:latin typeface="Times New Roman"/>
              <a:cs typeface="Times New Roman"/>
            </a:rPr>
            <a:t> operate </a:t>
          </a:r>
          <a:r>
            <a:rPr lang="it-IT" dirty="0" err="1" smtClean="0">
              <a:solidFill>
                <a:srgbClr val="000000"/>
              </a:solidFill>
              <a:latin typeface="Times New Roman"/>
              <a:cs typeface="Times New Roman"/>
            </a:rPr>
            <a:t>simultaneously</a:t>
          </a:r>
          <a:r>
            <a:rPr lang="it-IT" dirty="0" smtClean="0">
              <a:solidFill>
                <a:srgbClr val="000000"/>
              </a:solidFill>
              <a:latin typeface="Times New Roman"/>
              <a:cs typeface="Times New Roman"/>
            </a:rPr>
            <a:t> and </a:t>
          </a:r>
          <a:r>
            <a:rPr lang="it-IT" dirty="0" err="1" smtClean="0">
              <a:solidFill>
                <a:srgbClr val="000000"/>
              </a:solidFill>
              <a:latin typeface="Times New Roman"/>
              <a:cs typeface="Times New Roman"/>
            </a:rPr>
            <a:t>synergistically</a:t>
          </a:r>
          <a:endParaRPr lang="it-IT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B2EA7167-EECD-8447-8AE3-C75FB2E4F1A9}" type="parTrans" cxnId="{D205C369-49D9-BF46-AC7C-0B814428ECDC}">
      <dgm:prSet/>
      <dgm:spPr/>
      <dgm:t>
        <a:bodyPr/>
        <a:lstStyle/>
        <a:p>
          <a:endParaRPr lang="it-IT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98F88825-0B57-C14D-B74E-5B5B55DED550}" type="sibTrans" cxnId="{D205C369-49D9-BF46-AC7C-0B814428ECDC}">
      <dgm:prSet/>
      <dgm:spPr/>
      <dgm:t>
        <a:bodyPr/>
        <a:lstStyle/>
        <a:p>
          <a:endParaRPr lang="it-IT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A61D718E-622D-7B4A-809F-AED7C79FD691}">
      <dgm:prSet phldrT="[Testo]"/>
      <dgm:spPr/>
      <dgm:t>
        <a:bodyPr/>
        <a:lstStyle/>
        <a:p>
          <a:r>
            <a:rPr lang="it-IT" dirty="0" err="1" smtClean="0">
              <a:solidFill>
                <a:srgbClr val="000000"/>
              </a:solidFill>
              <a:latin typeface="Times New Roman"/>
              <a:cs typeface="Times New Roman"/>
            </a:rPr>
            <a:t>PrP</a:t>
          </a:r>
          <a:r>
            <a:rPr lang="it-IT" baseline="30000" dirty="0" err="1" smtClean="0">
              <a:solidFill>
                <a:srgbClr val="000000"/>
              </a:solidFill>
              <a:latin typeface="Times New Roman"/>
              <a:cs typeface="Times New Roman"/>
            </a:rPr>
            <a:t>C_</a:t>
          </a:r>
          <a:r>
            <a:rPr lang="it-IT" baseline="0" dirty="0" err="1" smtClean="0">
              <a:solidFill>
                <a:srgbClr val="000000"/>
              </a:solidFill>
              <a:latin typeface="Times New Roman"/>
              <a:cs typeface="Times New Roman"/>
            </a:rPr>
            <a:t>PrP</a:t>
          </a:r>
          <a:r>
            <a:rPr lang="it-IT" baseline="30000" dirty="0" err="1" smtClean="0">
              <a:solidFill>
                <a:srgbClr val="000000"/>
              </a:solidFill>
              <a:latin typeface="Times New Roman"/>
              <a:cs typeface="Times New Roman"/>
            </a:rPr>
            <a:t>Sc</a:t>
          </a:r>
          <a:r>
            <a:rPr lang="it-IT" baseline="300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it-IT" baseline="0" dirty="0" err="1" smtClean="0">
              <a:solidFill>
                <a:srgbClr val="000000"/>
              </a:solidFill>
              <a:latin typeface="Times New Roman"/>
              <a:cs typeface="Times New Roman"/>
            </a:rPr>
            <a:t>interaction</a:t>
          </a:r>
          <a:endParaRPr lang="it-IT" baseline="0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ECE89650-A033-C442-8FD8-A2435F6AE140}" type="parTrans" cxnId="{8E2ABF37-12DD-984C-8F4D-F23CCC1F9236}">
      <dgm:prSet/>
      <dgm:spPr/>
      <dgm:t>
        <a:bodyPr/>
        <a:lstStyle/>
        <a:p>
          <a:endParaRPr lang="it-IT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C413251D-3FF6-9740-97B5-6D759AF51BFA}" type="sibTrans" cxnId="{8E2ABF37-12DD-984C-8F4D-F23CCC1F9236}">
      <dgm:prSet/>
      <dgm:spPr/>
      <dgm:t>
        <a:bodyPr/>
        <a:lstStyle/>
        <a:p>
          <a:endParaRPr lang="it-IT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E587C58B-FC1B-964B-8E9A-D9AF22A43F97}">
      <dgm:prSet/>
      <dgm:spPr/>
      <dgm:t>
        <a:bodyPr/>
        <a:lstStyle/>
        <a:p>
          <a:r>
            <a:rPr lang="it-IT" dirty="0" err="1" smtClean="0">
              <a:solidFill>
                <a:srgbClr val="000000"/>
              </a:solidFill>
              <a:latin typeface="Times New Roman"/>
              <a:cs typeface="Times New Roman"/>
            </a:rPr>
            <a:t>Lipid</a:t>
          </a:r>
          <a:r>
            <a:rPr lang="it-IT" dirty="0" smtClean="0">
              <a:solidFill>
                <a:srgbClr val="000000"/>
              </a:solidFill>
              <a:latin typeface="Times New Roman"/>
              <a:cs typeface="Times New Roman"/>
            </a:rPr>
            <a:t> and </a:t>
          </a:r>
          <a:r>
            <a:rPr lang="it-IT" dirty="0" err="1" smtClean="0">
              <a:solidFill>
                <a:srgbClr val="000000"/>
              </a:solidFill>
              <a:latin typeface="Times New Roman"/>
              <a:cs typeface="Times New Roman"/>
            </a:rPr>
            <a:t>protein</a:t>
          </a:r>
          <a:r>
            <a:rPr lang="it-IT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it-IT" dirty="0" err="1" smtClean="0">
              <a:solidFill>
                <a:srgbClr val="000000"/>
              </a:solidFill>
              <a:latin typeface="Times New Roman"/>
              <a:cs typeface="Times New Roman"/>
            </a:rPr>
            <a:t>oxidation</a:t>
          </a:r>
          <a:endParaRPr lang="it-IT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95AF6BEF-4B1F-E34A-AAB5-157E590D7D94}" type="parTrans" cxnId="{5DBB536E-4968-CB46-9626-BA1A75CC1129}">
      <dgm:prSet/>
      <dgm:spPr/>
      <dgm:t>
        <a:bodyPr/>
        <a:lstStyle/>
        <a:p>
          <a:endParaRPr lang="it-IT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F765DD1-D4A2-A243-8353-83ED3DED76E2}" type="sibTrans" cxnId="{5DBB536E-4968-CB46-9626-BA1A75CC1129}">
      <dgm:prSet/>
      <dgm:spPr/>
      <dgm:t>
        <a:bodyPr/>
        <a:lstStyle/>
        <a:p>
          <a:endParaRPr lang="it-IT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21DE9D17-7D69-114B-AE33-57B9EDE0F389}">
      <dgm:prSet/>
      <dgm:spPr/>
      <dgm:t>
        <a:bodyPr/>
        <a:lstStyle/>
        <a:p>
          <a:r>
            <a:rPr lang="it-IT" dirty="0" err="1" smtClean="0">
              <a:solidFill>
                <a:srgbClr val="000000"/>
              </a:solidFill>
              <a:latin typeface="Times New Roman"/>
              <a:cs typeface="Times New Roman"/>
            </a:rPr>
            <a:t>Decreased</a:t>
          </a:r>
          <a:r>
            <a:rPr lang="it-IT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it-IT" dirty="0" err="1" smtClean="0">
              <a:solidFill>
                <a:srgbClr val="000000"/>
              </a:solidFill>
              <a:latin typeface="Times New Roman"/>
              <a:cs typeface="Times New Roman"/>
            </a:rPr>
            <a:t>level</a:t>
          </a:r>
          <a:r>
            <a:rPr lang="it-IT" dirty="0" smtClean="0">
              <a:solidFill>
                <a:srgbClr val="000000"/>
              </a:solidFill>
              <a:latin typeface="Times New Roman"/>
              <a:cs typeface="Times New Roman"/>
            </a:rPr>
            <a:t> of </a:t>
          </a:r>
          <a:r>
            <a:rPr lang="it-IT" dirty="0" err="1" smtClean="0">
              <a:solidFill>
                <a:srgbClr val="000000"/>
              </a:solidFill>
              <a:latin typeface="Times New Roman"/>
              <a:cs typeface="Times New Roman"/>
            </a:rPr>
            <a:t>potent</a:t>
          </a:r>
          <a:r>
            <a:rPr lang="it-IT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it-IT" dirty="0" err="1" smtClean="0">
              <a:solidFill>
                <a:srgbClr val="000000"/>
              </a:solidFill>
              <a:latin typeface="Times New Roman"/>
              <a:cs typeface="Times New Roman"/>
            </a:rPr>
            <a:t>freeradical</a:t>
          </a:r>
          <a:r>
            <a:rPr lang="it-IT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it-IT" dirty="0" err="1" smtClean="0">
              <a:solidFill>
                <a:srgbClr val="000000"/>
              </a:solidFill>
              <a:latin typeface="Times New Roman"/>
              <a:cs typeface="Times New Roman"/>
            </a:rPr>
            <a:t>scavengers</a:t>
          </a:r>
          <a:endParaRPr lang="it-IT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0A6C3AD8-8D14-5B4C-B87E-7B5438B938EE}" type="parTrans" cxnId="{56C0D3FF-FB94-E041-B3FA-7DAB0653C889}">
      <dgm:prSet/>
      <dgm:spPr/>
      <dgm:t>
        <a:bodyPr/>
        <a:lstStyle/>
        <a:p>
          <a:endParaRPr lang="it-IT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9A6CA01D-AD7D-E045-A962-3BCB65F1E153}" type="sibTrans" cxnId="{56C0D3FF-FB94-E041-B3FA-7DAB0653C889}">
      <dgm:prSet/>
      <dgm:spPr/>
      <dgm:t>
        <a:bodyPr/>
        <a:lstStyle/>
        <a:p>
          <a:endParaRPr lang="it-IT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75C4241F-E64E-AA4C-82B6-AE59ACFCB4DD}">
      <dgm:prSet/>
      <dgm:spPr/>
      <dgm:t>
        <a:bodyPr/>
        <a:lstStyle/>
        <a:p>
          <a:r>
            <a:rPr lang="it-IT" dirty="0" err="1" smtClean="0">
              <a:solidFill>
                <a:srgbClr val="000000"/>
              </a:solidFill>
              <a:latin typeface="Times New Roman"/>
              <a:cs typeface="Times New Roman"/>
            </a:rPr>
            <a:t>Imbalance</a:t>
          </a:r>
          <a:r>
            <a:rPr lang="it-IT" dirty="0" smtClean="0">
              <a:solidFill>
                <a:srgbClr val="000000"/>
              </a:solidFill>
              <a:latin typeface="Times New Roman"/>
              <a:cs typeface="Times New Roman"/>
            </a:rPr>
            <a:t> of metal </a:t>
          </a:r>
          <a:r>
            <a:rPr lang="it-IT" dirty="0" err="1" smtClean="0">
              <a:solidFill>
                <a:srgbClr val="000000"/>
              </a:solidFill>
              <a:latin typeface="Times New Roman"/>
              <a:cs typeface="Times New Roman"/>
            </a:rPr>
            <a:t>ions</a:t>
          </a:r>
          <a:endParaRPr lang="it-IT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265FE35B-FF5F-3640-90F2-78F0824D6A95}" type="parTrans" cxnId="{74966FA7-CB79-994A-A0CF-B42DFE1BD4B9}">
      <dgm:prSet/>
      <dgm:spPr/>
      <dgm:t>
        <a:bodyPr/>
        <a:lstStyle/>
        <a:p>
          <a:endParaRPr lang="it-IT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759D377-CB96-5E44-BEDD-0D1FE9CDE155}" type="sibTrans" cxnId="{74966FA7-CB79-994A-A0CF-B42DFE1BD4B9}">
      <dgm:prSet/>
      <dgm:spPr/>
      <dgm:t>
        <a:bodyPr/>
        <a:lstStyle/>
        <a:p>
          <a:endParaRPr lang="it-IT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0259D5F-3AF7-DE48-865E-A1DDD2F11A9A}">
      <dgm:prSet phldrT="[Testo]"/>
      <dgm:spPr/>
      <dgm:t>
        <a:bodyPr/>
        <a:lstStyle/>
        <a:p>
          <a:r>
            <a:rPr lang="en-GB" dirty="0" smtClean="0">
              <a:solidFill>
                <a:srgbClr val="000000"/>
              </a:solidFill>
              <a:latin typeface="Times New Roman"/>
              <a:cs typeface="Times New Roman"/>
            </a:rPr>
            <a:t>Oxidative Stress</a:t>
          </a:r>
          <a:endParaRPr lang="it-IT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68C0B48-C128-E445-A2D5-D79EDFD6021A}" type="parTrans" cxnId="{C95FF09F-1860-284F-86E5-A11EE8563A26}">
      <dgm:prSet/>
      <dgm:spPr/>
      <dgm:t>
        <a:bodyPr/>
        <a:lstStyle/>
        <a:p>
          <a:endParaRPr lang="it-IT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3F242FC-EF20-D546-8BC9-91AC4C2324EE}" type="sibTrans" cxnId="{C95FF09F-1860-284F-86E5-A11EE8563A26}">
      <dgm:prSet/>
      <dgm:spPr/>
      <dgm:t>
        <a:bodyPr/>
        <a:lstStyle/>
        <a:p>
          <a:endParaRPr lang="it-IT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391DE7C-CB24-8E44-B200-36C005743337}">
      <dgm:prSet/>
      <dgm:spPr/>
      <dgm:t>
        <a:bodyPr/>
        <a:lstStyle/>
        <a:p>
          <a:r>
            <a:rPr lang="en-GB" dirty="0" err="1" smtClean="0">
              <a:solidFill>
                <a:srgbClr val="000000"/>
              </a:solidFill>
              <a:latin typeface="Times New Roman"/>
              <a:cs typeface="Times New Roman"/>
            </a:rPr>
            <a:t>Oligomeric</a:t>
          </a:r>
          <a:r>
            <a:rPr lang="en-GB" dirty="0" smtClean="0">
              <a:solidFill>
                <a:srgbClr val="000000"/>
              </a:solidFill>
              <a:latin typeface="Times New Roman"/>
              <a:cs typeface="Times New Roman"/>
            </a:rPr>
            <a:t> species and amyloid fibrils</a:t>
          </a:r>
          <a:endParaRPr lang="en-GB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B6D173B5-A2EB-814B-9930-8DB540561E29}" type="parTrans" cxnId="{E31A7BE2-DE2E-DD49-AB61-AE73731AE853}">
      <dgm:prSet/>
      <dgm:spPr/>
      <dgm:t>
        <a:bodyPr/>
        <a:lstStyle/>
        <a:p>
          <a:endParaRPr lang="en-GB">
            <a:latin typeface="Times New Roman"/>
            <a:cs typeface="Times New Roman"/>
          </a:endParaRPr>
        </a:p>
      </dgm:t>
    </dgm:pt>
    <dgm:pt modelId="{6134A3D6-4545-BF44-B117-2BF1AE06FB71}" type="sibTrans" cxnId="{E31A7BE2-DE2E-DD49-AB61-AE73731AE853}">
      <dgm:prSet/>
      <dgm:spPr/>
      <dgm:t>
        <a:bodyPr/>
        <a:lstStyle/>
        <a:p>
          <a:endParaRPr lang="en-GB">
            <a:latin typeface="Times New Roman"/>
            <a:cs typeface="Times New Roman"/>
          </a:endParaRPr>
        </a:p>
      </dgm:t>
    </dgm:pt>
    <dgm:pt modelId="{5E76B6FE-649B-6546-A23F-C9D8EAFB5C2F}" type="pres">
      <dgm:prSet presAssocID="{810B6270-2769-8745-BC21-C9CF2FE4739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7A51B0BC-E321-7049-B8B7-D65D49E91746}" type="pres">
      <dgm:prSet presAssocID="{E51B1FAE-0511-0E4A-AC86-B7CBEE27DD93}" presName="centerShape" presStyleLbl="node0" presStyleIdx="0" presStyleCnt="1" custScaleX="129248" custScaleY="127424"/>
      <dgm:spPr/>
      <dgm:t>
        <a:bodyPr/>
        <a:lstStyle/>
        <a:p>
          <a:endParaRPr lang="it-IT"/>
        </a:p>
      </dgm:t>
    </dgm:pt>
    <dgm:pt modelId="{107A6BCE-9C92-2149-AF95-2088955265CE}" type="pres">
      <dgm:prSet presAssocID="{ECE89650-A033-C442-8FD8-A2435F6AE140}" presName="parTrans" presStyleLbl="bgSibTrans2D1" presStyleIdx="0" presStyleCnt="6"/>
      <dgm:spPr/>
      <dgm:t>
        <a:bodyPr/>
        <a:lstStyle/>
        <a:p>
          <a:endParaRPr lang="it-IT"/>
        </a:p>
      </dgm:t>
    </dgm:pt>
    <dgm:pt modelId="{5408EC8A-6227-CD42-8D2F-2A304197F4CE}" type="pres">
      <dgm:prSet presAssocID="{A61D718E-622D-7B4A-809F-AED7C79FD691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E393C8C-AFEF-A849-86A1-7EEEDB1171B1}" type="pres">
      <dgm:prSet presAssocID="{B6D173B5-A2EB-814B-9930-8DB540561E29}" presName="parTrans" presStyleLbl="bgSibTrans2D1" presStyleIdx="1" presStyleCnt="6" custLinFactNeighborX="5656" custLinFactNeighborY="-1092"/>
      <dgm:spPr/>
      <dgm:t>
        <a:bodyPr/>
        <a:lstStyle/>
        <a:p>
          <a:endParaRPr lang="en-GB"/>
        </a:p>
      </dgm:t>
    </dgm:pt>
    <dgm:pt modelId="{D55AF200-BE27-A04F-AFDA-51BEA6BDEFAD}" type="pres">
      <dgm:prSet presAssocID="{8391DE7C-CB24-8E44-B200-36C005743337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321DC89-A1BA-3E4E-94D9-03F6DA6737D2}" type="pres">
      <dgm:prSet presAssocID="{265FE35B-FF5F-3640-90F2-78F0824D6A95}" presName="parTrans" presStyleLbl="bgSibTrans2D1" presStyleIdx="2" presStyleCnt="6"/>
      <dgm:spPr/>
      <dgm:t>
        <a:bodyPr/>
        <a:lstStyle/>
        <a:p>
          <a:endParaRPr lang="it-IT"/>
        </a:p>
      </dgm:t>
    </dgm:pt>
    <dgm:pt modelId="{E26440AC-1112-0547-9FA3-52068321D9C1}" type="pres">
      <dgm:prSet presAssocID="{75C4241F-E64E-AA4C-82B6-AE59ACFCB4D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E8DD058-415E-7240-B1B6-56ACB2CF84AD}" type="pres">
      <dgm:prSet presAssocID="{368C0B48-C128-E445-A2D5-D79EDFD6021A}" presName="parTrans" presStyleLbl="bgSibTrans2D1" presStyleIdx="3" presStyleCnt="6"/>
      <dgm:spPr/>
      <dgm:t>
        <a:bodyPr/>
        <a:lstStyle/>
        <a:p>
          <a:endParaRPr lang="it-IT"/>
        </a:p>
      </dgm:t>
    </dgm:pt>
    <dgm:pt modelId="{27D205D1-5338-9E43-A89A-1C8F2E4484DF}" type="pres">
      <dgm:prSet presAssocID="{10259D5F-3AF7-DE48-865E-A1DDD2F11A9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74D5883-AD4C-784E-9601-BBC6486F1EA6}" type="pres">
      <dgm:prSet presAssocID="{95AF6BEF-4B1F-E34A-AAB5-157E590D7D94}" presName="parTrans" presStyleLbl="bgSibTrans2D1" presStyleIdx="4" presStyleCnt="6"/>
      <dgm:spPr/>
      <dgm:t>
        <a:bodyPr/>
        <a:lstStyle/>
        <a:p>
          <a:endParaRPr lang="it-IT"/>
        </a:p>
      </dgm:t>
    </dgm:pt>
    <dgm:pt modelId="{34ADBE55-3500-A94F-8429-54A7E784D0FD}" type="pres">
      <dgm:prSet presAssocID="{E587C58B-FC1B-964B-8E9A-D9AF22A43F9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ACE3A4E-430B-E444-81FF-829BA993410F}" type="pres">
      <dgm:prSet presAssocID="{0A6C3AD8-8D14-5B4C-B87E-7B5438B938EE}" presName="parTrans" presStyleLbl="bgSibTrans2D1" presStyleIdx="5" presStyleCnt="6"/>
      <dgm:spPr/>
      <dgm:t>
        <a:bodyPr/>
        <a:lstStyle/>
        <a:p>
          <a:endParaRPr lang="it-IT"/>
        </a:p>
      </dgm:t>
    </dgm:pt>
    <dgm:pt modelId="{F6EAD966-F2A2-404E-9EB9-D6E80DEC5D7F}" type="pres">
      <dgm:prSet presAssocID="{21DE9D17-7D69-114B-AE33-57B9EDE0F389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74966FA7-CB79-994A-A0CF-B42DFE1BD4B9}" srcId="{E51B1FAE-0511-0E4A-AC86-B7CBEE27DD93}" destId="{75C4241F-E64E-AA4C-82B6-AE59ACFCB4DD}" srcOrd="2" destOrd="0" parTransId="{265FE35B-FF5F-3640-90F2-78F0824D6A95}" sibTransId="{5759D377-CB96-5E44-BEDD-0D1FE9CDE155}"/>
    <dgm:cxn modelId="{D205C369-49D9-BF46-AC7C-0B814428ECDC}" srcId="{810B6270-2769-8745-BC21-C9CF2FE47398}" destId="{E51B1FAE-0511-0E4A-AC86-B7CBEE27DD93}" srcOrd="0" destOrd="0" parTransId="{B2EA7167-EECD-8447-8AE3-C75FB2E4F1A9}" sibTransId="{98F88825-0B57-C14D-B74E-5B5B55DED550}"/>
    <dgm:cxn modelId="{BAE40596-1643-9349-9966-398F295918DB}" type="presOf" srcId="{0A6C3AD8-8D14-5B4C-B87E-7B5438B938EE}" destId="{9ACE3A4E-430B-E444-81FF-829BA993410F}" srcOrd="0" destOrd="0" presId="urn:microsoft.com/office/officeart/2005/8/layout/radial4"/>
    <dgm:cxn modelId="{35C3CC59-0130-B249-B503-2403A18FC8B9}" type="presOf" srcId="{E51B1FAE-0511-0E4A-AC86-B7CBEE27DD93}" destId="{7A51B0BC-E321-7049-B8B7-D65D49E91746}" srcOrd="0" destOrd="0" presId="urn:microsoft.com/office/officeart/2005/8/layout/radial4"/>
    <dgm:cxn modelId="{381DABDE-696B-9D4D-ACF6-0AFE9FFF747C}" type="presOf" srcId="{21DE9D17-7D69-114B-AE33-57B9EDE0F389}" destId="{F6EAD966-F2A2-404E-9EB9-D6E80DEC5D7F}" srcOrd="0" destOrd="0" presId="urn:microsoft.com/office/officeart/2005/8/layout/radial4"/>
    <dgm:cxn modelId="{A58753BD-FF87-9A41-97DD-EF79B7E833C7}" type="presOf" srcId="{E587C58B-FC1B-964B-8E9A-D9AF22A43F97}" destId="{34ADBE55-3500-A94F-8429-54A7E784D0FD}" srcOrd="0" destOrd="0" presId="urn:microsoft.com/office/officeart/2005/8/layout/radial4"/>
    <dgm:cxn modelId="{1BC12251-1117-484A-B5F7-8A4435804FFA}" type="presOf" srcId="{95AF6BEF-4B1F-E34A-AAB5-157E590D7D94}" destId="{474D5883-AD4C-784E-9601-BBC6486F1EA6}" srcOrd="0" destOrd="0" presId="urn:microsoft.com/office/officeart/2005/8/layout/radial4"/>
    <dgm:cxn modelId="{53ABDA25-91A6-B44B-A7FE-E4367D20BAA0}" type="presOf" srcId="{368C0B48-C128-E445-A2D5-D79EDFD6021A}" destId="{3E8DD058-415E-7240-B1B6-56ACB2CF84AD}" srcOrd="0" destOrd="0" presId="urn:microsoft.com/office/officeart/2005/8/layout/radial4"/>
    <dgm:cxn modelId="{00F2BA72-17A9-CD4D-80F5-0A4568927CD0}" type="presOf" srcId="{A61D718E-622D-7B4A-809F-AED7C79FD691}" destId="{5408EC8A-6227-CD42-8D2F-2A304197F4CE}" srcOrd="0" destOrd="0" presId="urn:microsoft.com/office/officeart/2005/8/layout/radial4"/>
    <dgm:cxn modelId="{189064EB-4BDB-4C4D-8DA5-7806BE512B5B}" type="presOf" srcId="{75C4241F-E64E-AA4C-82B6-AE59ACFCB4DD}" destId="{E26440AC-1112-0547-9FA3-52068321D9C1}" srcOrd="0" destOrd="0" presId="urn:microsoft.com/office/officeart/2005/8/layout/radial4"/>
    <dgm:cxn modelId="{62E56417-B91E-6E42-A99E-DAE874F08E77}" type="presOf" srcId="{810B6270-2769-8745-BC21-C9CF2FE47398}" destId="{5E76B6FE-649B-6546-A23F-C9D8EAFB5C2F}" srcOrd="0" destOrd="0" presId="urn:microsoft.com/office/officeart/2005/8/layout/radial4"/>
    <dgm:cxn modelId="{56C0D3FF-FB94-E041-B3FA-7DAB0653C889}" srcId="{E51B1FAE-0511-0E4A-AC86-B7CBEE27DD93}" destId="{21DE9D17-7D69-114B-AE33-57B9EDE0F389}" srcOrd="5" destOrd="0" parTransId="{0A6C3AD8-8D14-5B4C-B87E-7B5438B938EE}" sibTransId="{9A6CA01D-AD7D-E045-A962-3BCB65F1E153}"/>
    <dgm:cxn modelId="{867557F7-6527-5148-ADA6-F3EF52F805CD}" type="presOf" srcId="{ECE89650-A033-C442-8FD8-A2435F6AE140}" destId="{107A6BCE-9C92-2149-AF95-2088955265CE}" srcOrd="0" destOrd="0" presId="urn:microsoft.com/office/officeart/2005/8/layout/radial4"/>
    <dgm:cxn modelId="{5DBB536E-4968-CB46-9626-BA1A75CC1129}" srcId="{E51B1FAE-0511-0E4A-AC86-B7CBEE27DD93}" destId="{E587C58B-FC1B-964B-8E9A-D9AF22A43F97}" srcOrd="4" destOrd="0" parTransId="{95AF6BEF-4B1F-E34A-AAB5-157E590D7D94}" sibTransId="{8F765DD1-D4A2-A243-8353-83ED3DED76E2}"/>
    <dgm:cxn modelId="{8E2ABF37-12DD-984C-8F4D-F23CCC1F9236}" srcId="{E51B1FAE-0511-0E4A-AC86-B7CBEE27DD93}" destId="{A61D718E-622D-7B4A-809F-AED7C79FD691}" srcOrd="0" destOrd="0" parTransId="{ECE89650-A033-C442-8FD8-A2435F6AE140}" sibTransId="{C413251D-3FF6-9740-97B5-6D759AF51BFA}"/>
    <dgm:cxn modelId="{F50B9642-4E31-204E-96BA-626D5986DB07}" type="presOf" srcId="{265FE35B-FF5F-3640-90F2-78F0824D6A95}" destId="{8321DC89-A1BA-3E4E-94D9-03F6DA6737D2}" srcOrd="0" destOrd="0" presId="urn:microsoft.com/office/officeart/2005/8/layout/radial4"/>
    <dgm:cxn modelId="{C95FF09F-1860-284F-86E5-A11EE8563A26}" srcId="{E51B1FAE-0511-0E4A-AC86-B7CBEE27DD93}" destId="{10259D5F-3AF7-DE48-865E-A1DDD2F11A9A}" srcOrd="3" destOrd="0" parTransId="{368C0B48-C128-E445-A2D5-D79EDFD6021A}" sibTransId="{63F242FC-EF20-D546-8BC9-91AC4C2324EE}"/>
    <dgm:cxn modelId="{E31A7BE2-DE2E-DD49-AB61-AE73731AE853}" srcId="{E51B1FAE-0511-0E4A-AC86-B7CBEE27DD93}" destId="{8391DE7C-CB24-8E44-B200-36C005743337}" srcOrd="1" destOrd="0" parTransId="{B6D173B5-A2EB-814B-9930-8DB540561E29}" sibTransId="{6134A3D6-4545-BF44-B117-2BF1AE06FB71}"/>
    <dgm:cxn modelId="{B8C0EA36-0899-7543-A405-4C763153D8B0}" type="presOf" srcId="{8391DE7C-CB24-8E44-B200-36C005743337}" destId="{D55AF200-BE27-A04F-AFDA-51BEA6BDEFAD}" srcOrd="0" destOrd="0" presId="urn:microsoft.com/office/officeart/2005/8/layout/radial4"/>
    <dgm:cxn modelId="{9E68D43F-8C03-804A-B9FF-4735C1108E8A}" type="presOf" srcId="{B6D173B5-A2EB-814B-9930-8DB540561E29}" destId="{2E393C8C-AFEF-A849-86A1-7EEEDB1171B1}" srcOrd="0" destOrd="0" presId="urn:microsoft.com/office/officeart/2005/8/layout/radial4"/>
    <dgm:cxn modelId="{BDD6BE2A-8941-D845-9CD0-FBF6D2E8FB1B}" type="presOf" srcId="{10259D5F-3AF7-DE48-865E-A1DDD2F11A9A}" destId="{27D205D1-5338-9E43-A89A-1C8F2E4484DF}" srcOrd="0" destOrd="0" presId="urn:microsoft.com/office/officeart/2005/8/layout/radial4"/>
    <dgm:cxn modelId="{840B6659-5C1D-DE4B-8917-9CFA1EA89E0A}" type="presParOf" srcId="{5E76B6FE-649B-6546-A23F-C9D8EAFB5C2F}" destId="{7A51B0BC-E321-7049-B8B7-D65D49E91746}" srcOrd="0" destOrd="0" presId="urn:microsoft.com/office/officeart/2005/8/layout/radial4"/>
    <dgm:cxn modelId="{2EE10EB9-5210-6E43-9C93-A49F427157D2}" type="presParOf" srcId="{5E76B6FE-649B-6546-A23F-C9D8EAFB5C2F}" destId="{107A6BCE-9C92-2149-AF95-2088955265CE}" srcOrd="1" destOrd="0" presId="urn:microsoft.com/office/officeart/2005/8/layout/radial4"/>
    <dgm:cxn modelId="{5EE72D7D-DAD9-B74F-9334-ECF57F80E735}" type="presParOf" srcId="{5E76B6FE-649B-6546-A23F-C9D8EAFB5C2F}" destId="{5408EC8A-6227-CD42-8D2F-2A304197F4CE}" srcOrd="2" destOrd="0" presId="urn:microsoft.com/office/officeart/2005/8/layout/radial4"/>
    <dgm:cxn modelId="{0AEA40A9-61E6-8B40-B980-EF467FBD8B14}" type="presParOf" srcId="{5E76B6FE-649B-6546-A23F-C9D8EAFB5C2F}" destId="{2E393C8C-AFEF-A849-86A1-7EEEDB1171B1}" srcOrd="3" destOrd="0" presId="urn:microsoft.com/office/officeart/2005/8/layout/radial4"/>
    <dgm:cxn modelId="{95A1788D-5FF2-7642-A32C-D6288FE8F6C4}" type="presParOf" srcId="{5E76B6FE-649B-6546-A23F-C9D8EAFB5C2F}" destId="{D55AF200-BE27-A04F-AFDA-51BEA6BDEFAD}" srcOrd="4" destOrd="0" presId="urn:microsoft.com/office/officeart/2005/8/layout/radial4"/>
    <dgm:cxn modelId="{4DFAE9A4-B667-8647-8F7E-0A0E59B33A53}" type="presParOf" srcId="{5E76B6FE-649B-6546-A23F-C9D8EAFB5C2F}" destId="{8321DC89-A1BA-3E4E-94D9-03F6DA6737D2}" srcOrd="5" destOrd="0" presId="urn:microsoft.com/office/officeart/2005/8/layout/radial4"/>
    <dgm:cxn modelId="{44A2CF02-4858-4844-83AF-BFB01238C427}" type="presParOf" srcId="{5E76B6FE-649B-6546-A23F-C9D8EAFB5C2F}" destId="{E26440AC-1112-0547-9FA3-52068321D9C1}" srcOrd="6" destOrd="0" presId="urn:microsoft.com/office/officeart/2005/8/layout/radial4"/>
    <dgm:cxn modelId="{E0F2DBD5-EF22-FF44-B428-BA242B40D4CB}" type="presParOf" srcId="{5E76B6FE-649B-6546-A23F-C9D8EAFB5C2F}" destId="{3E8DD058-415E-7240-B1B6-56ACB2CF84AD}" srcOrd="7" destOrd="0" presId="urn:microsoft.com/office/officeart/2005/8/layout/radial4"/>
    <dgm:cxn modelId="{93F01F93-3D06-8548-BC7C-626CB2CF4B7B}" type="presParOf" srcId="{5E76B6FE-649B-6546-A23F-C9D8EAFB5C2F}" destId="{27D205D1-5338-9E43-A89A-1C8F2E4484DF}" srcOrd="8" destOrd="0" presId="urn:microsoft.com/office/officeart/2005/8/layout/radial4"/>
    <dgm:cxn modelId="{3B534484-C38B-E446-9B85-9D1CCEF5451B}" type="presParOf" srcId="{5E76B6FE-649B-6546-A23F-C9D8EAFB5C2F}" destId="{474D5883-AD4C-784E-9601-BBC6486F1EA6}" srcOrd="9" destOrd="0" presId="urn:microsoft.com/office/officeart/2005/8/layout/radial4"/>
    <dgm:cxn modelId="{A8E637E3-6332-A145-91CD-FB2BC264599D}" type="presParOf" srcId="{5E76B6FE-649B-6546-A23F-C9D8EAFB5C2F}" destId="{34ADBE55-3500-A94F-8429-54A7E784D0FD}" srcOrd="10" destOrd="0" presId="urn:microsoft.com/office/officeart/2005/8/layout/radial4"/>
    <dgm:cxn modelId="{CCEA3404-4830-1E4B-8D1E-280A5B0A2567}" type="presParOf" srcId="{5E76B6FE-649B-6546-A23F-C9D8EAFB5C2F}" destId="{9ACE3A4E-430B-E444-81FF-829BA993410F}" srcOrd="11" destOrd="0" presId="urn:microsoft.com/office/officeart/2005/8/layout/radial4"/>
    <dgm:cxn modelId="{F5C96797-A24E-1148-9972-5196E7B5D2C2}" type="presParOf" srcId="{5E76B6FE-649B-6546-A23F-C9D8EAFB5C2F}" destId="{F6EAD966-F2A2-404E-9EB9-D6E80DEC5D7F}" srcOrd="12" destOrd="0" presId="urn:microsoft.com/office/officeart/2005/8/layout/radial4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51B0BC-E321-7049-B8B7-D65D49E91746}">
      <dsp:nvSpPr>
        <dsp:cNvPr id="0" name=""/>
        <dsp:cNvSpPr/>
      </dsp:nvSpPr>
      <dsp:spPr>
        <a:xfrm>
          <a:off x="3375383" y="1881702"/>
          <a:ext cx="2393233" cy="235945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dirty="0" smtClean="0">
              <a:solidFill>
                <a:srgbClr val="000000"/>
              </a:solidFill>
              <a:latin typeface="Times New Roman"/>
              <a:cs typeface="Times New Roman"/>
            </a:rPr>
            <a:t>a </a:t>
          </a:r>
          <a:r>
            <a:rPr lang="it-IT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complex</a:t>
          </a:r>
          <a:r>
            <a:rPr lang="it-IT" sz="1900" kern="1200" dirty="0" smtClean="0">
              <a:solidFill>
                <a:srgbClr val="000000"/>
              </a:solidFill>
              <a:latin typeface="Times New Roman"/>
              <a:cs typeface="Times New Roman"/>
            </a:rPr>
            <a:t> array of </a:t>
          </a:r>
          <a:r>
            <a:rPr lang="it-IT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processes</a:t>
          </a:r>
          <a:r>
            <a:rPr lang="it-IT" sz="19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it-IT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that</a:t>
          </a:r>
          <a:r>
            <a:rPr lang="it-IT" sz="1900" kern="1200" dirty="0" smtClean="0">
              <a:solidFill>
                <a:srgbClr val="000000"/>
              </a:solidFill>
              <a:latin typeface="Times New Roman"/>
              <a:cs typeface="Times New Roman"/>
            </a:rPr>
            <a:t> operate </a:t>
          </a:r>
          <a:r>
            <a:rPr lang="it-IT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simultaneously</a:t>
          </a:r>
          <a:r>
            <a:rPr lang="it-IT" sz="1900" kern="1200" dirty="0" smtClean="0">
              <a:solidFill>
                <a:srgbClr val="000000"/>
              </a:solidFill>
              <a:latin typeface="Times New Roman"/>
              <a:cs typeface="Times New Roman"/>
            </a:rPr>
            <a:t> and </a:t>
          </a:r>
          <a:r>
            <a:rPr lang="it-IT" sz="19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synergistically</a:t>
          </a:r>
          <a:endParaRPr lang="it-IT" sz="19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3725864" y="2227237"/>
        <a:ext cx="1692271" cy="1668389"/>
      </dsp:txXfrm>
    </dsp:sp>
    <dsp:sp modelId="{107A6BCE-9C92-2149-AF95-2088955265CE}">
      <dsp:nvSpPr>
        <dsp:cNvPr id="0" name=""/>
        <dsp:cNvSpPr/>
      </dsp:nvSpPr>
      <dsp:spPr>
        <a:xfrm rot="10800000">
          <a:off x="1765301" y="2797570"/>
          <a:ext cx="1521527" cy="52772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08EC8A-6227-CD42-8D2F-2A304197F4CE}">
      <dsp:nvSpPr>
        <dsp:cNvPr id="0" name=""/>
        <dsp:cNvSpPr/>
      </dsp:nvSpPr>
      <dsp:spPr>
        <a:xfrm>
          <a:off x="1117220" y="2542967"/>
          <a:ext cx="1296162" cy="10369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PrP</a:t>
          </a:r>
          <a:r>
            <a:rPr lang="it-IT" sz="1600" kern="1200" baseline="30000" dirty="0" err="1" smtClean="0">
              <a:solidFill>
                <a:srgbClr val="000000"/>
              </a:solidFill>
              <a:latin typeface="Times New Roman"/>
              <a:cs typeface="Times New Roman"/>
            </a:rPr>
            <a:t>C_</a:t>
          </a:r>
          <a:r>
            <a:rPr lang="it-IT" sz="1600" kern="1200" baseline="0" dirty="0" err="1" smtClean="0">
              <a:solidFill>
                <a:srgbClr val="000000"/>
              </a:solidFill>
              <a:latin typeface="Times New Roman"/>
              <a:cs typeface="Times New Roman"/>
            </a:rPr>
            <a:t>PrP</a:t>
          </a:r>
          <a:r>
            <a:rPr lang="it-IT" sz="1600" kern="1200" baseline="30000" dirty="0" err="1" smtClean="0">
              <a:solidFill>
                <a:srgbClr val="000000"/>
              </a:solidFill>
              <a:latin typeface="Times New Roman"/>
              <a:cs typeface="Times New Roman"/>
            </a:rPr>
            <a:t>Sc</a:t>
          </a:r>
          <a:r>
            <a:rPr lang="it-IT" sz="1600" kern="1200" baseline="300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it-IT" sz="1600" kern="1200" baseline="0" dirty="0" err="1" smtClean="0">
              <a:solidFill>
                <a:srgbClr val="000000"/>
              </a:solidFill>
              <a:latin typeface="Times New Roman"/>
              <a:cs typeface="Times New Roman"/>
            </a:rPr>
            <a:t>interaction</a:t>
          </a:r>
          <a:endParaRPr lang="it-IT" sz="1600" kern="1200" baseline="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1147591" y="2573338"/>
        <a:ext cx="1235420" cy="976187"/>
      </dsp:txXfrm>
    </dsp:sp>
    <dsp:sp modelId="{2E393C8C-AFEF-A849-86A1-7EEEDB1171B1}">
      <dsp:nvSpPr>
        <dsp:cNvPr id="0" name=""/>
        <dsp:cNvSpPr/>
      </dsp:nvSpPr>
      <dsp:spPr>
        <a:xfrm rot="12960000">
          <a:off x="2241880" y="1590880"/>
          <a:ext cx="1527117" cy="52772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2032219"/>
                <a:satOff val="7063"/>
                <a:lumOff val="5138"/>
                <a:alphaOff val="0"/>
                <a:shade val="100000"/>
                <a:satMod val="120000"/>
              </a:schemeClr>
            </a:gs>
            <a:gs pos="69000">
              <a:schemeClr val="accent2">
                <a:hueOff val="-2032219"/>
                <a:satOff val="7063"/>
                <a:lumOff val="5138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2">
                <a:hueOff val="-2032219"/>
                <a:satOff val="7063"/>
                <a:lumOff val="5138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5AF200-BE27-A04F-AFDA-51BEA6BDEFAD}">
      <dsp:nvSpPr>
        <dsp:cNvPr id="0" name=""/>
        <dsp:cNvSpPr/>
      </dsp:nvSpPr>
      <dsp:spPr>
        <a:xfrm>
          <a:off x="1653252" y="893231"/>
          <a:ext cx="1296162" cy="10369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2032219"/>
                <a:satOff val="7063"/>
                <a:lumOff val="5138"/>
                <a:alphaOff val="0"/>
                <a:shade val="100000"/>
                <a:satMod val="120000"/>
              </a:schemeClr>
            </a:gs>
            <a:gs pos="69000">
              <a:schemeClr val="accent2">
                <a:hueOff val="-2032219"/>
                <a:satOff val="7063"/>
                <a:lumOff val="5138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2">
                <a:hueOff val="-2032219"/>
                <a:satOff val="7063"/>
                <a:lumOff val="5138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Oligomeric</a:t>
          </a:r>
          <a:r>
            <a:rPr lang="en-GB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species and amyloid fibrils</a:t>
          </a:r>
          <a:endParaRPr lang="en-GB" sz="16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1683623" y="923602"/>
        <a:ext cx="1235420" cy="976187"/>
      </dsp:txXfrm>
    </dsp:sp>
    <dsp:sp modelId="{8321DC89-A1BA-3E4E-94D9-03F6DA6737D2}">
      <dsp:nvSpPr>
        <dsp:cNvPr id="0" name=""/>
        <dsp:cNvSpPr/>
      </dsp:nvSpPr>
      <dsp:spPr>
        <a:xfrm rot="15120000">
          <a:off x="3174010" y="858648"/>
          <a:ext cx="1535990" cy="52772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4064437"/>
                <a:satOff val="14126"/>
                <a:lumOff val="10275"/>
                <a:alphaOff val="0"/>
                <a:shade val="100000"/>
                <a:satMod val="120000"/>
              </a:schemeClr>
            </a:gs>
            <a:gs pos="69000">
              <a:schemeClr val="accent2">
                <a:hueOff val="-4064437"/>
                <a:satOff val="14126"/>
                <a:lumOff val="10275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2">
                <a:hueOff val="-4064437"/>
                <a:satOff val="14126"/>
                <a:lumOff val="10275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6440AC-1112-0547-9FA3-52068321D9C1}">
      <dsp:nvSpPr>
        <dsp:cNvPr id="0" name=""/>
        <dsp:cNvSpPr/>
      </dsp:nvSpPr>
      <dsp:spPr>
        <a:xfrm>
          <a:off x="3056601" y="-126361"/>
          <a:ext cx="1296162" cy="10369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4064437"/>
                <a:satOff val="14126"/>
                <a:lumOff val="10275"/>
                <a:alphaOff val="0"/>
                <a:shade val="100000"/>
                <a:satMod val="120000"/>
              </a:schemeClr>
            </a:gs>
            <a:gs pos="69000">
              <a:schemeClr val="accent2">
                <a:hueOff val="-4064437"/>
                <a:satOff val="14126"/>
                <a:lumOff val="10275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2">
                <a:hueOff val="-4064437"/>
                <a:satOff val="14126"/>
                <a:lumOff val="10275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Imbalance</a:t>
          </a:r>
          <a:r>
            <a:rPr lang="it-IT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of metal </a:t>
          </a:r>
          <a:r>
            <a:rPr lang="it-IT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ions</a:t>
          </a:r>
          <a:endParaRPr lang="it-IT" sz="16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3086972" y="-95990"/>
        <a:ext cx="1235420" cy="976187"/>
      </dsp:txXfrm>
    </dsp:sp>
    <dsp:sp modelId="{3E8DD058-415E-7240-B1B6-56ACB2CF84AD}">
      <dsp:nvSpPr>
        <dsp:cNvPr id="0" name=""/>
        <dsp:cNvSpPr/>
      </dsp:nvSpPr>
      <dsp:spPr>
        <a:xfrm rot="17280000">
          <a:off x="4433998" y="858648"/>
          <a:ext cx="1535990" cy="52772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6096656"/>
                <a:satOff val="21189"/>
                <a:lumOff val="15413"/>
                <a:alphaOff val="0"/>
                <a:shade val="100000"/>
                <a:satMod val="120000"/>
              </a:schemeClr>
            </a:gs>
            <a:gs pos="69000">
              <a:schemeClr val="accent2">
                <a:hueOff val="-6096656"/>
                <a:satOff val="21189"/>
                <a:lumOff val="15413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2">
                <a:hueOff val="-6096656"/>
                <a:satOff val="21189"/>
                <a:lumOff val="15413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7D205D1-5338-9E43-A89A-1C8F2E4484DF}">
      <dsp:nvSpPr>
        <dsp:cNvPr id="0" name=""/>
        <dsp:cNvSpPr/>
      </dsp:nvSpPr>
      <dsp:spPr>
        <a:xfrm>
          <a:off x="4791236" y="-126361"/>
          <a:ext cx="1296162" cy="10369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6096656"/>
                <a:satOff val="21189"/>
                <a:lumOff val="15413"/>
                <a:alphaOff val="0"/>
                <a:shade val="100000"/>
                <a:satMod val="120000"/>
              </a:schemeClr>
            </a:gs>
            <a:gs pos="69000">
              <a:schemeClr val="accent2">
                <a:hueOff val="-6096656"/>
                <a:satOff val="21189"/>
                <a:lumOff val="15413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2">
                <a:hueOff val="-6096656"/>
                <a:satOff val="21189"/>
                <a:lumOff val="15413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Oxidative Stress</a:t>
          </a:r>
          <a:endParaRPr lang="it-IT" sz="16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4821607" y="-95990"/>
        <a:ext cx="1235420" cy="976187"/>
      </dsp:txXfrm>
    </dsp:sp>
    <dsp:sp modelId="{474D5883-AD4C-784E-9601-BBC6486F1EA6}">
      <dsp:nvSpPr>
        <dsp:cNvPr id="0" name=""/>
        <dsp:cNvSpPr/>
      </dsp:nvSpPr>
      <dsp:spPr>
        <a:xfrm rot="19440000">
          <a:off x="5461375" y="1596643"/>
          <a:ext cx="1527117" cy="52772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8128875"/>
                <a:satOff val="28252"/>
                <a:lumOff val="20550"/>
                <a:alphaOff val="0"/>
                <a:shade val="100000"/>
                <a:satMod val="120000"/>
              </a:schemeClr>
            </a:gs>
            <a:gs pos="69000">
              <a:schemeClr val="accent2">
                <a:hueOff val="-8128875"/>
                <a:satOff val="28252"/>
                <a:lumOff val="2055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2">
                <a:hueOff val="-8128875"/>
                <a:satOff val="28252"/>
                <a:lumOff val="2055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4ADBE55-3500-A94F-8429-54A7E784D0FD}">
      <dsp:nvSpPr>
        <dsp:cNvPr id="0" name=""/>
        <dsp:cNvSpPr/>
      </dsp:nvSpPr>
      <dsp:spPr>
        <a:xfrm>
          <a:off x="6194585" y="893231"/>
          <a:ext cx="1296162" cy="10369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8128875"/>
                <a:satOff val="28252"/>
                <a:lumOff val="20550"/>
                <a:alphaOff val="0"/>
                <a:shade val="100000"/>
                <a:satMod val="120000"/>
              </a:schemeClr>
            </a:gs>
            <a:gs pos="69000">
              <a:schemeClr val="accent2">
                <a:hueOff val="-8128875"/>
                <a:satOff val="28252"/>
                <a:lumOff val="2055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2">
                <a:hueOff val="-8128875"/>
                <a:satOff val="28252"/>
                <a:lumOff val="2055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Lipid</a:t>
          </a:r>
          <a:r>
            <a:rPr lang="it-IT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and </a:t>
          </a:r>
          <a:r>
            <a:rPr lang="it-IT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protein</a:t>
          </a:r>
          <a:r>
            <a:rPr lang="it-IT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it-IT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oxidation</a:t>
          </a:r>
          <a:endParaRPr lang="it-IT" sz="16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6224956" y="923602"/>
        <a:ext cx="1235420" cy="976187"/>
      </dsp:txXfrm>
    </dsp:sp>
    <dsp:sp modelId="{9ACE3A4E-430B-E444-81FF-829BA993410F}">
      <dsp:nvSpPr>
        <dsp:cNvPr id="0" name=""/>
        <dsp:cNvSpPr/>
      </dsp:nvSpPr>
      <dsp:spPr>
        <a:xfrm>
          <a:off x="5857171" y="2797570"/>
          <a:ext cx="1521527" cy="52772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10161094"/>
                <a:satOff val="35315"/>
                <a:lumOff val="25688"/>
                <a:alphaOff val="0"/>
                <a:shade val="100000"/>
                <a:satMod val="120000"/>
              </a:schemeClr>
            </a:gs>
            <a:gs pos="69000">
              <a:schemeClr val="accent2">
                <a:hueOff val="-10161094"/>
                <a:satOff val="35315"/>
                <a:lumOff val="25688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2">
                <a:hueOff val="-10161094"/>
                <a:satOff val="35315"/>
                <a:lumOff val="25688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EAD966-F2A2-404E-9EB9-D6E80DEC5D7F}">
      <dsp:nvSpPr>
        <dsp:cNvPr id="0" name=""/>
        <dsp:cNvSpPr/>
      </dsp:nvSpPr>
      <dsp:spPr>
        <a:xfrm>
          <a:off x="6730617" y="2542967"/>
          <a:ext cx="1296162" cy="10369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0161094"/>
                <a:satOff val="35315"/>
                <a:lumOff val="25688"/>
                <a:alphaOff val="0"/>
                <a:shade val="100000"/>
                <a:satMod val="120000"/>
              </a:schemeClr>
            </a:gs>
            <a:gs pos="69000">
              <a:schemeClr val="accent2">
                <a:hueOff val="-10161094"/>
                <a:satOff val="35315"/>
                <a:lumOff val="25688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2">
                <a:hueOff val="-10161094"/>
                <a:satOff val="35315"/>
                <a:lumOff val="25688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Decreased</a:t>
          </a:r>
          <a:r>
            <a:rPr lang="it-IT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it-IT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level</a:t>
          </a:r>
          <a:r>
            <a:rPr lang="it-IT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of </a:t>
          </a:r>
          <a:r>
            <a:rPr lang="it-IT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potent</a:t>
          </a:r>
          <a:r>
            <a:rPr lang="it-IT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it-IT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freeradical</a:t>
          </a:r>
          <a:r>
            <a:rPr lang="it-IT" sz="1600" kern="1200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it-IT" sz="1600" kern="1200" dirty="0" err="1" smtClean="0">
              <a:solidFill>
                <a:srgbClr val="000000"/>
              </a:solidFill>
              <a:latin typeface="Times New Roman"/>
              <a:cs typeface="Times New Roman"/>
            </a:rPr>
            <a:t>scavengers</a:t>
          </a:r>
          <a:endParaRPr lang="it-IT" sz="16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6760988" y="2573338"/>
        <a:ext cx="1235420" cy="9761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Relationship Id="rId2" Type="http://schemas.openxmlformats.org/officeDocument/2006/relationships/image" Target="../media/image23.emf"/><Relationship Id="rId3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739FFF-36E4-D842-AADB-44B6A69E3FDF}" type="datetimeFigureOut">
              <a:rPr lang="it-IT" smtClean="0"/>
              <a:pPr/>
              <a:t>25/04/20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A6A112-BB22-3046-BDE4-48A9DC600213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7228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9" Type="http://schemas.openxmlformats.org/officeDocument/2006/relationships/hyperlink" Target="http://en.wikipedia.org/wiki/Reversible_inhibition" TargetMode="External"/><Relationship Id="rId20" Type="http://schemas.openxmlformats.org/officeDocument/2006/relationships/hyperlink" Target="http://en.wikipedia.org/wiki/Brain-derived_neurotrophic_factor" TargetMode="External"/><Relationship Id="rId21" Type="http://schemas.openxmlformats.org/officeDocument/2006/relationships/hyperlink" Target="http://en.wikipedia.org/wiki/Neurogenesis" TargetMode="External"/><Relationship Id="rId22" Type="http://schemas.openxmlformats.org/officeDocument/2006/relationships/hyperlink" Target="http://en.wikipedia.org/wiki/Antidepressant" TargetMode="External"/><Relationship Id="rId23" Type="http://schemas.openxmlformats.org/officeDocument/2006/relationships/hyperlink" Target="http://en.wikipedia.org/wiki/Major_depressive_disorder" TargetMode="External"/><Relationship Id="rId24" Type="http://schemas.openxmlformats.org/officeDocument/2006/relationships/hyperlink" Target="http://en.wikipedia.org/wiki/Anxiety" TargetMode="External"/><Relationship Id="rId10" Type="http://schemas.openxmlformats.org/officeDocument/2006/relationships/hyperlink" Target="http://en.wikipedia.org/wiki/Acetylcholinesterase" TargetMode="External"/><Relationship Id="rId11" Type="http://schemas.openxmlformats.org/officeDocument/2006/relationships/hyperlink" Target="http://en.wikipedia.org/wiki/Butyrylcholinesterase" TargetMode="External"/><Relationship Id="rId12" Type="http://schemas.openxmlformats.org/officeDocument/2006/relationships/hyperlink" Target="http://en.wikipedia.org/wiki/Enzyme_inhibitor" TargetMode="External"/><Relationship Id="rId13" Type="http://schemas.openxmlformats.org/officeDocument/2006/relationships/hyperlink" Target="http://en.wikipedia.org/wiki/Irreversible_inhibition" TargetMode="External"/><Relationship Id="rId14" Type="http://schemas.openxmlformats.org/officeDocument/2006/relationships/hyperlink" Target="http://en.wikipedia.org/wiki/Monoamine_oxidase_B" TargetMode="External"/><Relationship Id="rId15" Type="http://schemas.openxmlformats.org/officeDocument/2006/relationships/hyperlink" Target="http://en.wikipedia.org/wiki/Mechanism_of_action" TargetMode="External"/><Relationship Id="rId16" Type="http://schemas.openxmlformats.org/officeDocument/2006/relationships/hyperlink" Target="http://en.wikipedia.org/wiki/Rivastigmine" TargetMode="External"/><Relationship Id="rId17" Type="http://schemas.openxmlformats.org/officeDocument/2006/relationships/hyperlink" Target="http://en.wikipedia.org/wiki/Rasagiline" TargetMode="External"/><Relationship Id="rId18" Type="http://schemas.openxmlformats.org/officeDocument/2006/relationships/hyperlink" Target="http://en.wikipedia.org/wiki/Neurotrophic_factor" TargetMode="External"/><Relationship Id="rId19" Type="http://schemas.openxmlformats.org/officeDocument/2006/relationships/hyperlink" Target="http://en.wikipedia.org/wiki/Glial_cell_line-derived_neurotrophic_factor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Relationship Id="rId3" Type="http://schemas.openxmlformats.org/officeDocument/2006/relationships/hyperlink" Target="http://en.wikipedia.org/wiki/Neuroprotective" TargetMode="External"/><Relationship Id="rId4" Type="http://schemas.openxmlformats.org/officeDocument/2006/relationships/hyperlink" Target="http://en.wikipedia.org/wiki/Drug" TargetMode="External"/><Relationship Id="rId5" Type="http://schemas.openxmlformats.org/officeDocument/2006/relationships/hyperlink" Target="http://en.wikipedia.org/wiki/Neurodegenerative_disorder" TargetMode="External"/><Relationship Id="rId6" Type="http://schemas.openxmlformats.org/officeDocument/2006/relationships/hyperlink" Target="http://en.wikipedia.org/wiki/Alzheimer's_disease" TargetMode="External"/><Relationship Id="rId7" Type="http://schemas.openxmlformats.org/officeDocument/2006/relationships/hyperlink" Target="http://en.wikipedia.org/wiki/Lewy_body_disease" TargetMode="External"/><Relationship Id="rId8" Type="http://schemas.openxmlformats.org/officeDocument/2006/relationships/hyperlink" Target="http://en.wikipedia.org/wiki/Parkinson's_disease" TargetMode="Externa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Relationship Id="rId3" Type="http://schemas.openxmlformats.org/officeDocument/2006/relationships/hyperlink" Target="javascript:void(0);" TargetMode="Externa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Relationship Id="rId3" Type="http://schemas.openxmlformats.org/officeDocument/2006/relationships/hyperlink" Target="http://www.ncbi.nlm.nih.gov/pubmed/12511861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Ladostigil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TV-3,326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is a novel </a:t>
            </a:r>
            <a:r>
              <a:rPr lang="en-US" sz="1200" b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neuroprotective </a:t>
            </a:r>
            <a:r>
              <a:rPr lang="en-US" sz="1200" b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agent being investigated for the treatment of </a:t>
            </a:r>
            <a:r>
              <a:rPr lang="en-US" sz="1200" b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neurodegenerative disorders like </a:t>
            </a:r>
            <a:r>
              <a:rPr lang="en-US" sz="1200" b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Alzheimer's disease, </a:t>
            </a:r>
            <a:r>
              <a:rPr lang="en-US" sz="1200" b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/>
              </a:rPr>
              <a:t>Lewy body disease, and </a:t>
            </a:r>
            <a:r>
              <a:rPr lang="en-US" sz="1200" b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/>
              </a:rPr>
              <a:t>Parkinson's disease.[1] It acts as a </a:t>
            </a:r>
            <a:r>
              <a:rPr lang="en-US" sz="1200" b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9"/>
              </a:rPr>
              <a:t>reversible </a:t>
            </a:r>
            <a:r>
              <a:rPr lang="en-US" sz="1200" b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0"/>
              </a:rPr>
              <a:t>acetylcholinesterase and </a:t>
            </a:r>
            <a:r>
              <a:rPr lang="en-US" sz="1200" b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1"/>
              </a:rPr>
              <a:t>butyrylcholinesterase </a:t>
            </a:r>
            <a:r>
              <a:rPr lang="en-US" sz="1200" b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2"/>
              </a:rPr>
              <a:t>inhibitor, and an </a:t>
            </a:r>
            <a:r>
              <a:rPr lang="en-US" sz="1200" b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3"/>
              </a:rPr>
              <a:t>irreversible </a:t>
            </a:r>
            <a:r>
              <a:rPr lang="en-US" sz="1200" b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4"/>
              </a:rPr>
              <a:t>monoamine oxidase B </a:t>
            </a:r>
            <a:r>
              <a:rPr lang="en-US" sz="1200" b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2"/>
              </a:rPr>
              <a:t>inhibitor, and combines the </a:t>
            </a:r>
            <a:r>
              <a:rPr lang="en-US" sz="1200" b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5"/>
              </a:rPr>
              <a:t>mechanisms of action of older drugs like </a:t>
            </a:r>
            <a:r>
              <a:rPr lang="en-US" sz="1200" b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6"/>
              </a:rPr>
              <a:t>rivastigmine and </a:t>
            </a:r>
            <a:r>
              <a:rPr lang="en-US" sz="1200" b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7"/>
              </a:rPr>
              <a:t>rasagiline into a single molecule.[2][3] In addition to its neuroprotective properties, ladostigil enhances the expression of </a:t>
            </a:r>
            <a:r>
              <a:rPr lang="en-US" sz="1200" b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8"/>
              </a:rPr>
              <a:t>neurotrophic factors like </a:t>
            </a:r>
            <a:r>
              <a:rPr lang="en-US" sz="1200" b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9"/>
              </a:rPr>
              <a:t>GDNF and </a:t>
            </a:r>
            <a:r>
              <a:rPr lang="en-US" sz="1200" b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0"/>
              </a:rPr>
              <a:t>BDNF, and may be capable of reversing some of the damage seen in neurodegenerative diseases via the induction of </a:t>
            </a:r>
            <a:r>
              <a:rPr lang="en-US" sz="1200" b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1"/>
              </a:rPr>
              <a:t>neurogenesis.[4] Ladostigil also has </a:t>
            </a:r>
            <a:r>
              <a:rPr lang="en-US" sz="1200" b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2"/>
              </a:rPr>
              <a:t>antidepressant effects, and may be useful for treating comorbid </a:t>
            </a:r>
            <a:r>
              <a:rPr lang="en-US" sz="1200" b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3"/>
              </a:rPr>
              <a:t>depression and </a:t>
            </a:r>
            <a:r>
              <a:rPr lang="en-US" sz="1200" b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4"/>
              </a:rPr>
              <a:t>anxiety often seen in such diseases as wel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6A112-BB22-3046-BDE4-48A9DC600213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7919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>
                <a:latin typeface="Times New Roman" charset="0"/>
                <a:ea typeface="ＭＳ Ｐゴシック" charset="-128"/>
              </a:rPr>
              <a:t>NAD(P)H:quinone</a:t>
            </a:r>
            <a:r>
              <a:rPr lang="en-US" dirty="0" smtClean="0">
                <a:latin typeface="Times New Roman" charset="0"/>
                <a:ea typeface="ＭＳ Ｐゴシック" charset="-128"/>
              </a:rPr>
              <a:t> </a:t>
            </a:r>
            <a:r>
              <a:rPr lang="en-US" dirty="0" err="1" smtClean="0">
                <a:latin typeface="Times New Roman" charset="0"/>
                <a:ea typeface="ＭＳ Ｐゴシック" charset="-128"/>
              </a:rPr>
              <a:t>oxidoreductase</a:t>
            </a:r>
            <a:r>
              <a:rPr lang="en-US" dirty="0" smtClean="0">
                <a:latin typeface="Times New Roman" charset="0"/>
                <a:ea typeface="ＭＳ Ｐゴシック" charset="-128"/>
              </a:rPr>
              <a:t> 1 (DT-</a:t>
            </a:r>
            <a:r>
              <a:rPr lang="en-US" dirty="0" err="1" smtClean="0">
                <a:latin typeface="Times New Roman" charset="0"/>
                <a:ea typeface="ＭＳ Ｐゴシック" charset="-128"/>
              </a:rPr>
              <a:t>diaphorase</a:t>
            </a:r>
            <a:r>
              <a:rPr lang="en-US" dirty="0" smtClean="0">
                <a:latin typeface="Times New Roman" charset="0"/>
                <a:ea typeface="ＭＳ Ｐゴシック" charset="-128"/>
              </a:rPr>
              <a:t>, NQO1) was shown to be responsible for the regeneration and maintenance of the </a:t>
            </a:r>
            <a:r>
              <a:rPr lang="en-US" dirty="0" err="1" smtClean="0">
                <a:latin typeface="Times New Roman" charset="0"/>
                <a:ea typeface="ＭＳ Ｐゴシック" charset="-128"/>
              </a:rPr>
              <a:t>CoQ</a:t>
            </a:r>
            <a:r>
              <a:rPr lang="en-US" dirty="0" smtClean="0">
                <a:latin typeface="Times New Roman" charset="0"/>
                <a:ea typeface="ＭＳ Ｐゴシック" charset="-128"/>
              </a:rPr>
              <a:t>-reduced state. This inducible enzyme, in fact, catalyzes the two-electron reduction of </a:t>
            </a:r>
            <a:r>
              <a:rPr lang="en-US" dirty="0" err="1" smtClean="0">
                <a:latin typeface="Times New Roman" charset="0"/>
                <a:ea typeface="ＭＳ Ｐゴシック" charset="-128"/>
              </a:rPr>
              <a:t>quinones</a:t>
            </a:r>
            <a:r>
              <a:rPr lang="en-US" dirty="0" smtClean="0">
                <a:latin typeface="Times New Roman" charset="0"/>
                <a:ea typeface="ＭＳ Ｐゴシック" charset="-128"/>
              </a:rPr>
              <a:t> to </a:t>
            </a:r>
            <a:r>
              <a:rPr lang="en-US" dirty="0" err="1" smtClean="0">
                <a:latin typeface="Times New Roman" charset="0"/>
                <a:ea typeface="ＭＳ Ｐゴシック" charset="-128"/>
              </a:rPr>
              <a:t>hydroquinones</a:t>
            </a:r>
            <a:r>
              <a:rPr lang="en-US" dirty="0" smtClean="0">
                <a:latin typeface="Times New Roman" charset="0"/>
                <a:ea typeface="ＭＳ Ｐゴシック" charset="-128"/>
              </a:rPr>
              <a:t>, bypassing production of </a:t>
            </a:r>
            <a:r>
              <a:rPr lang="en-US" dirty="0" err="1" smtClean="0">
                <a:latin typeface="Times New Roman" charset="0"/>
                <a:ea typeface="ＭＳ Ｐゴシック" charset="-128"/>
              </a:rPr>
              <a:t>semiquinones</a:t>
            </a:r>
            <a:r>
              <a:rPr lang="en-US" dirty="0" smtClean="0">
                <a:latin typeface="Times New Roman" charset="0"/>
                <a:ea typeface="ＭＳ Ｐゴシック" charset="-128"/>
              </a:rPr>
              <a:t> and thus providing a shunt that competes with the formation of reactive oxygen species (ROS). More interestingly, NQO1 is increased in AD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</a:p>
          <a:p>
            <a:r>
              <a:rPr lang="it-IT" dirty="0" smtClean="0">
                <a:latin typeface="Times New Roman" charset="0"/>
                <a:ea typeface="ＭＳ Ｐゴシック" charset="-128"/>
              </a:rPr>
              <a:t>NAD(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P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)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H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: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quinone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oxidoreductase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1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(NQO1), a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redox-regulated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flavoenzyme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,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plays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a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central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rolein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monitoring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cellular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redox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state. NQO1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acts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to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protect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against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oxidative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stress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induced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by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a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variety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of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metabolic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situations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,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including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metabolism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of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quinones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and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other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xenobiotics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,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by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: (i)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functioning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as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a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two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electron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donor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to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provide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a shunt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that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competes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with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the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formation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of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reactive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oxygen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species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; (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ii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)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maintaining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reduced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coenzyme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Q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; and (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iii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)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regulating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the stress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activated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kinase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pathway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. In Alzheimer'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disease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,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while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there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is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abundant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evidence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for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the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involvement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of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oxidative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stress, the cause or the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consequences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are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largely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unresolved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.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We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suspected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that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increased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NQO1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could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signal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a major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shift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in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redox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balance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in Alzheimer'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disease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and, in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this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study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,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found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that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NQO1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is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localized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not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only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to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neurofibrillary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tangles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but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also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the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cytoplasm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of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hippocampal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neurons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.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By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marked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contrast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,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there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is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very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little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NQO1 in the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same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neuronal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populations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in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young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and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age-matched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controls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.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This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novel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association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of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NQO1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further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buttresses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the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nexus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of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oxidative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stress, via free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radicals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,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with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selective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neuronal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vulnerability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and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also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supports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a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fundamental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abnormality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in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redox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balance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in Alzheimer'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disease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. </a:t>
            </a:r>
          </a:p>
          <a:p>
            <a:r>
              <a:rPr lang="en-US" dirty="0" smtClean="0">
                <a:latin typeface="Times New Roman" charset="0"/>
                <a:ea typeface="ＭＳ Ｐゴシック" charset="-128"/>
              </a:rPr>
              <a:t>More interestingly, NQO1 is increased in AD37 as response to the shift of </a:t>
            </a:r>
            <a:r>
              <a:rPr lang="en-US" dirty="0" err="1" smtClean="0">
                <a:latin typeface="Times New Roman" charset="0"/>
                <a:ea typeface="ＭＳ Ｐゴシック" charset="-128"/>
              </a:rPr>
              <a:t>redox</a:t>
            </a:r>
            <a:r>
              <a:rPr lang="en-US" dirty="0" smtClean="0">
                <a:latin typeface="Times New Roman" charset="0"/>
                <a:ea typeface="ＭＳ Ｐゴシック" charset="-128"/>
              </a:rPr>
              <a:t> balance typical of the pathology.38 Therefore, we might speculate that, being specifically reduced by NQO1 into the corresponding hydroquinone, </a:t>
            </a:r>
            <a:r>
              <a:rPr lang="en-US" b="1" dirty="0" smtClean="0">
                <a:latin typeface="Times New Roman" charset="0"/>
                <a:ea typeface="ＭＳ Ｐゴシック" charset="-128"/>
              </a:rPr>
              <a:t>2</a:t>
            </a:r>
            <a:r>
              <a:rPr lang="en-US" dirty="0" smtClean="0">
                <a:latin typeface="Times New Roman" charset="0"/>
                <a:ea typeface="ＭＳ Ｐゴシック" charset="-128"/>
              </a:rPr>
              <a:t> may exert its antioxidant activity specifically in those brain regions affected by AD, where a co-localization of NQO1 activity with AD pathology has been experimentally verified.39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6A112-BB22-3046-BDE4-48A9DC600213}" type="slidenum">
              <a:rPr lang="it-IT" smtClean="0"/>
              <a:pPr/>
              <a:t>18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Times New Roman" charset="0"/>
                <a:ea typeface="ＭＳ Ｐゴシック" charset="-128"/>
              </a:rPr>
              <a:t>MW, Molecular Weight; Rot bond, Rota table bonds; </a:t>
            </a:r>
            <a:r>
              <a:rPr lang="en-US" b="1" dirty="0" err="1" smtClean="0">
                <a:solidFill>
                  <a:srgbClr val="000000"/>
                </a:solidFill>
                <a:latin typeface="Times New Roman" charset="0"/>
                <a:ea typeface="ＭＳ Ｐゴシック" charset="-128"/>
              </a:rPr>
              <a:t>miLogP</a:t>
            </a:r>
            <a:r>
              <a:rPr lang="en-US" b="1" dirty="0" smtClean="0">
                <a:solidFill>
                  <a:srgbClr val="000000"/>
                </a:solidFill>
                <a:latin typeface="Times New Roman" charset="0"/>
                <a:ea typeface="ＭＳ Ｐゴシック" charset="-128"/>
              </a:rPr>
              <a:t>, </a:t>
            </a:r>
            <a:r>
              <a:rPr lang="en-US" b="1" dirty="0" err="1" smtClean="0">
                <a:solidFill>
                  <a:srgbClr val="000000"/>
                </a:solidFill>
                <a:latin typeface="Times New Roman" charset="0"/>
                <a:ea typeface="ＭＳ Ｐゴシック" charset="-128"/>
              </a:rPr>
              <a:t>molinspiration</a:t>
            </a:r>
            <a:r>
              <a:rPr lang="en-US" b="1" dirty="0" smtClean="0">
                <a:solidFill>
                  <a:srgbClr val="000000"/>
                </a:solidFill>
                <a:latin typeface="Times New Roman" charset="0"/>
                <a:ea typeface="ＭＳ Ｐゴシック" charset="-128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charset="0"/>
                <a:ea typeface="ＭＳ Ｐゴシック" charset="-128"/>
              </a:rPr>
              <a:t>LogP</a:t>
            </a:r>
            <a:r>
              <a:rPr lang="en-US" b="1" dirty="0" smtClean="0">
                <a:solidFill>
                  <a:srgbClr val="000000"/>
                </a:solidFill>
                <a:latin typeface="Times New Roman" charset="0"/>
                <a:ea typeface="ＭＳ Ｐゴシック" charset="-128"/>
              </a:rPr>
              <a:t>; TPSA, Total Polar Surface Area and RO5 violations, Rule of Five violations</a:t>
            </a:r>
          </a:p>
          <a:p>
            <a:r>
              <a:rPr lang="it-IT" b="1" dirty="0" smtClean="0">
                <a:latin typeface="Times New Roman" charset="0"/>
                <a:ea typeface="ＭＳ Ｐゴシック" charset="-128"/>
              </a:rPr>
              <a:t>The </a:t>
            </a:r>
            <a:r>
              <a:rPr lang="it-IT" b="1" dirty="0" err="1" smtClean="0">
                <a:latin typeface="Times New Roman" charset="0"/>
                <a:ea typeface="ＭＳ Ｐゴシック" charset="-128"/>
              </a:rPr>
              <a:t>number</a:t>
            </a:r>
            <a:r>
              <a:rPr lang="it-IT" b="1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b="1" dirty="0" err="1" smtClean="0">
                <a:latin typeface="Times New Roman" charset="0"/>
                <a:ea typeface="ＭＳ Ｐゴシック" charset="-128"/>
              </a:rPr>
              <a:t>of</a:t>
            </a:r>
            <a:r>
              <a:rPr lang="it-IT" b="1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b="1" i="1" dirty="0" err="1" smtClean="0">
                <a:latin typeface="Times New Roman" charset="0"/>
                <a:ea typeface="ＭＳ Ｐゴシック" charset="-128"/>
              </a:rPr>
              <a:t>Lipinski</a:t>
            </a:r>
            <a:r>
              <a:rPr lang="it-IT" b="1" i="1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b="1" i="1" dirty="0" err="1" smtClean="0">
                <a:latin typeface="Times New Roman" charset="0"/>
                <a:ea typeface="ＭＳ Ｐゴシック" charset="-128"/>
              </a:rPr>
              <a:t>violations</a:t>
            </a:r>
            <a:r>
              <a:rPr lang="it-IT" b="1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b="1" dirty="0" err="1" smtClean="0">
                <a:latin typeface="Times New Roman" charset="0"/>
                <a:ea typeface="ＭＳ Ｐゴシック" charset="-128"/>
              </a:rPr>
              <a:t>refers</a:t>
            </a:r>
            <a:r>
              <a:rPr lang="it-IT" b="1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b="1" dirty="0" err="1" smtClean="0">
                <a:latin typeface="Times New Roman" charset="0"/>
                <a:ea typeface="ＭＳ Ｐゴシック" charset="-128"/>
              </a:rPr>
              <a:t>to</a:t>
            </a:r>
            <a:r>
              <a:rPr lang="it-IT" b="1" dirty="0" smtClean="0">
                <a:latin typeface="Times New Roman" charset="0"/>
                <a:ea typeface="ＭＳ Ｐゴシック" charset="-128"/>
              </a:rPr>
              <a:t> the </a:t>
            </a:r>
            <a:r>
              <a:rPr lang="it-IT" b="1" dirty="0" err="1" smtClean="0">
                <a:latin typeface="Times New Roman" charset="0"/>
                <a:ea typeface="ＭＳ Ｐゴシック" charset="-128"/>
              </a:rPr>
              <a:t>number</a:t>
            </a:r>
            <a:r>
              <a:rPr lang="it-IT" b="1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b="1" dirty="0" err="1" smtClean="0">
                <a:latin typeface="Times New Roman" charset="0"/>
                <a:ea typeface="ＭＳ Ｐゴシック" charset="-128"/>
              </a:rPr>
              <a:t>of</a:t>
            </a:r>
            <a:r>
              <a:rPr lang="it-IT" b="1" dirty="0" smtClean="0">
                <a:latin typeface="Times New Roman" charset="0"/>
                <a:ea typeface="ＭＳ Ｐゴシック" charset="-128"/>
              </a:rPr>
              <a:t> the </a:t>
            </a:r>
            <a:r>
              <a:rPr lang="it-IT" b="1" i="1" dirty="0" err="1" smtClean="0">
                <a:latin typeface="Times New Roman" charset="0"/>
                <a:ea typeface="ＭＳ Ｐゴシック" charset="-128"/>
              </a:rPr>
              <a:t>Lipinski</a:t>
            </a:r>
            <a:r>
              <a:rPr lang="it-IT" b="1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b="1" dirty="0" err="1" smtClean="0">
                <a:latin typeface="Times New Roman" charset="0"/>
                <a:ea typeface="ＭＳ Ｐゴシック" charset="-128"/>
              </a:rPr>
              <a:t>parameters</a:t>
            </a:r>
            <a:r>
              <a:rPr lang="it-IT" b="1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b="1" dirty="0" err="1" smtClean="0">
                <a:latin typeface="Times New Roman" charset="0"/>
                <a:ea typeface="ＭＳ Ｐゴシック" charset="-128"/>
              </a:rPr>
              <a:t>that</a:t>
            </a:r>
            <a:r>
              <a:rPr lang="it-IT" b="1" dirty="0" smtClean="0">
                <a:latin typeface="Times New Roman" charset="0"/>
                <a:ea typeface="ＭＳ Ｐゴシック" charset="-128"/>
              </a:rPr>
              <a:t> are out </a:t>
            </a:r>
            <a:r>
              <a:rPr lang="it-IT" b="1" dirty="0" err="1" smtClean="0">
                <a:latin typeface="Times New Roman" charset="0"/>
                <a:ea typeface="ＭＳ Ｐゴシック" charset="-128"/>
              </a:rPr>
              <a:t>of</a:t>
            </a:r>
            <a:r>
              <a:rPr lang="it-IT" b="1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b="1" dirty="0" err="1" smtClean="0">
                <a:latin typeface="Times New Roman" charset="0"/>
                <a:ea typeface="ＭＳ Ｐゴシック" charset="-128"/>
              </a:rPr>
              <a:t>range</a:t>
            </a:r>
            <a:r>
              <a:rPr lang="it-IT" b="1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b="1" dirty="0" err="1" smtClean="0">
                <a:latin typeface="Times New Roman" charset="0"/>
                <a:ea typeface="ＭＳ Ｐゴシック" charset="-128"/>
              </a:rPr>
              <a:t>for</a:t>
            </a:r>
            <a:r>
              <a:rPr lang="it-IT" b="1" dirty="0" smtClean="0">
                <a:latin typeface="Times New Roman" charset="0"/>
                <a:ea typeface="ＭＳ Ｐゴシック" charset="-128"/>
              </a:rPr>
              <a:t> a </a:t>
            </a:r>
            <a:r>
              <a:rPr lang="it-IT" b="1" dirty="0" err="1" smtClean="0">
                <a:latin typeface="Times New Roman" charset="0"/>
                <a:ea typeface="ＭＳ Ｐゴシック" charset="-128"/>
              </a:rPr>
              <a:t>particular</a:t>
            </a:r>
            <a:r>
              <a:rPr lang="it-IT" b="1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b="1" dirty="0" err="1" smtClean="0">
                <a:latin typeface="Times New Roman" charset="0"/>
                <a:ea typeface="ＭＳ Ｐゴシック" charset="-128"/>
              </a:rPr>
              <a:t>compound</a:t>
            </a:r>
            <a:r>
              <a:rPr lang="it-IT" b="1" dirty="0" smtClean="0">
                <a:latin typeface="Times New Roman" charset="0"/>
                <a:ea typeface="ＭＳ Ｐゴシック" charset="-128"/>
              </a:rPr>
              <a:t>.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6A112-BB22-3046-BDE4-48A9DC600213}" type="slidenum">
              <a:rPr lang="it-IT" smtClean="0"/>
              <a:pPr/>
              <a:t>26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>
                <a:latin typeface="Times New Roman" charset="0"/>
                <a:ea typeface="ＭＳ Ｐゴシック" charset="-128"/>
              </a:rPr>
              <a:t>merging the antioxidant features of </a:t>
            </a:r>
            <a:r>
              <a:rPr lang="it-IT" b="1" dirty="0" smtClean="0">
                <a:latin typeface="Times New Roman" charset="0"/>
                <a:ea typeface="ＭＳ Ｐゴシック" charset="-128"/>
              </a:rPr>
              <a:t>1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and </a:t>
            </a:r>
            <a:r>
              <a:rPr lang="it-IT" b="1" dirty="0" smtClean="0">
                <a:latin typeface="Times New Roman" charset="0"/>
                <a:ea typeface="ＭＳ Ｐゴシック" charset="-128"/>
              </a:rPr>
              <a:t>2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in a single chemical entity could, hopefully, lead to ligands (</a:t>
            </a:r>
            <a:r>
              <a:rPr lang="it-IT" b="1" dirty="0" smtClean="0">
                <a:latin typeface="Times New Roman" charset="0"/>
                <a:ea typeface="ＭＳ Ｐゴシック" charset="-128"/>
              </a:rPr>
              <a:t>3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−</a:t>
            </a:r>
            <a:r>
              <a:rPr lang="it-IT" b="1" dirty="0" smtClean="0">
                <a:latin typeface="Times New Roman" charset="0"/>
                <a:ea typeface="ＭＳ Ｐゴシック" charset="-128"/>
              </a:rPr>
              <a:t>6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) with multiple antioxidant mechanisms, hence a better potential for AD prevention and therapy.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These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hybrid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molecules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can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be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defined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as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multifunctional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antioxidants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, i.e.,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MTDLs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with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other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pharmacological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effects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in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addition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to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their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antioxidant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activity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. Since LA</a:t>
            </a:r>
            <a:r>
              <a:rPr lang="it-IT" u="sng" dirty="0" smtClean="0">
                <a:latin typeface="Times New Roman" charset="0"/>
                <a:ea typeface="ＭＳ Ｐゴシック" charset="-128"/>
                <a:hlinkClick r:id="rId3"/>
              </a:rPr>
              <a:t>(14)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and CoQ</a:t>
            </a:r>
            <a:r>
              <a:rPr lang="it-IT" u="sng" dirty="0" smtClean="0">
                <a:latin typeface="Times New Roman" charset="0"/>
                <a:ea typeface="ＭＳ Ｐゴシック" charset="-128"/>
                <a:hlinkClick r:id="rId3"/>
              </a:rPr>
              <a:t>(15)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have shown antiaggregating properties, the new compounds </a:t>
            </a:r>
            <a:r>
              <a:rPr lang="it-IT" b="1" dirty="0" smtClean="0">
                <a:latin typeface="Times New Roman" charset="0"/>
                <a:ea typeface="ＭＳ Ｐゴシック" charset="-128"/>
              </a:rPr>
              <a:t>3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−</a:t>
            </a:r>
            <a:r>
              <a:rPr lang="it-IT" b="1" dirty="0" smtClean="0">
                <a:latin typeface="Times New Roman" charset="0"/>
                <a:ea typeface="ＭＳ Ｐゴシック" charset="-128"/>
              </a:rPr>
              <a:t>6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may also have intrinsic antiamyloidogenic capacities.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Finally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,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since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LA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reduces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CoQ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to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ubiquinol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(the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actual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antioxidant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form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)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by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the transfer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of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a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pair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of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electrons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,</a:t>
            </a:r>
            <a:r>
              <a:rPr lang="it-IT" u="sng" dirty="0" smtClean="0">
                <a:latin typeface="Times New Roman" charset="0"/>
                <a:ea typeface="ＭＳ Ｐゴシック" charset="-128"/>
                <a:hlinkClick r:id="rId3"/>
              </a:rPr>
              <a:t>(16)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they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should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in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principle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possess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a more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effective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antioxidant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profile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in vivo.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6A112-BB22-3046-BDE4-48A9DC600213}" type="slidenum">
              <a:rPr lang="it-IT" smtClean="0"/>
              <a:pPr/>
              <a:t>38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it-IT" dirty="0" smtClean="0">
                <a:latin typeface="Times New Roman" charset="0"/>
                <a:ea typeface="ＭＳ Ｐゴシック" charset="-128"/>
              </a:rPr>
              <a:t>Building on the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hypothesis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that</a:t>
            </a:r>
            <a:endParaRPr lang="it-IT" dirty="0" smtClean="0">
              <a:latin typeface="Times New Roman" charset="0"/>
              <a:ea typeface="ＭＳ Ｐゴシック" charset="-128"/>
            </a:endParaRPr>
          </a:p>
          <a:p>
            <a:pPr eaLnBrk="1" hangingPunct="1"/>
            <a:r>
              <a:rPr lang="it-IT" dirty="0" smtClean="0">
                <a:latin typeface="Times New Roman" charset="0"/>
                <a:ea typeface="ＭＳ Ｐゴシック" charset="-128"/>
              </a:rPr>
              <a:t>The </a:t>
            </a:r>
            <a:r>
              <a:rPr lang="it-IT" b="1" dirty="0" err="1" smtClean="0">
                <a:latin typeface="Times New Roman" charset="0"/>
                <a:ea typeface="ＭＳ Ｐゴシック" charset="-128"/>
              </a:rPr>
              <a:t>mostr</a:t>
            </a:r>
            <a:r>
              <a:rPr lang="it-IT" b="1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b="1" dirty="0" err="1" smtClean="0">
                <a:latin typeface="Times New Roman" charset="0"/>
                <a:ea typeface="ＭＳ Ｐゴシック" charset="-128"/>
              </a:rPr>
              <a:t>remarkable</a:t>
            </a:r>
            <a:r>
              <a:rPr lang="it-IT" b="1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b="1" dirty="0" err="1" smtClean="0">
                <a:latin typeface="Times New Roman" charset="0"/>
                <a:ea typeface="ＭＳ Ｐゴシック" charset="-128"/>
              </a:rPr>
              <a:t>convergence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of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AD and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PrP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</a:p>
          <a:p>
            <a:r>
              <a:rPr lang="it-IT" dirty="0" err="1" smtClean="0">
                <a:latin typeface="Times New Roman" charset="0"/>
                <a:ea typeface="ＭＳ Ｐゴシック" charset="-128"/>
              </a:rPr>
              <a:t>It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is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now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clear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that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these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devastating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transmissible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spongiform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encephalopathies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(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TSEs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) are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all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due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to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misfolding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of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one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specific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protein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: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mammalian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prion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protein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(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PrP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) (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Prusiner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, 1998), a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glycosylphosphatidylinositol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(GPI)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-anchored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plasma membrane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protein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of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uncertain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function</a:t>
            </a:r>
            <a:endParaRPr lang="it-IT" dirty="0" smtClean="0">
              <a:latin typeface="Times New Roman" charset="0"/>
              <a:ea typeface="ＭＳ Ｐゴシック" charset="-128"/>
            </a:endParaRPr>
          </a:p>
          <a:p>
            <a:pPr eaLnBrk="1" hangingPunct="1"/>
            <a:r>
              <a:rPr lang="it-IT" dirty="0" err="1" smtClean="0">
                <a:latin typeface="Times New Roman" charset="0"/>
                <a:ea typeface="ＭＳ Ｐゴシック" charset="-128"/>
              </a:rPr>
              <a:t>Many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neurodegenerative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diseases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are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associated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with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the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accumulation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of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fibrillar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proteins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. The unifying features of a fibril formation is the structural transition from an initial globular or intrinsically disordered state to a β-structural form. </a:t>
            </a:r>
          </a:p>
          <a:p>
            <a:pPr eaLnBrk="1" hangingPunct="1"/>
            <a:r>
              <a:rPr lang="it-IT" dirty="0" err="1" smtClean="0">
                <a:latin typeface="Times New Roman" charset="0"/>
                <a:ea typeface="ＭＳ Ｐゴシック" charset="-128"/>
              </a:rPr>
              <a:t>Protein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misfolding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is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a common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hallmark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of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several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neurodegenerative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disorders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including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Alzheimer'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disease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, Parkinson'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disease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,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amyotrophic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lateral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sclerosis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(ALS),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as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well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as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Prion-related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disorders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(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PrDs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),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among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other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pathologies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smtClean="0">
                <a:latin typeface="Times New Roman" charset="0"/>
                <a:ea typeface="ＭＳ Ｐゴシック" charset="-128"/>
                <a:hlinkClick r:id="rId3"/>
              </a:rPr>
              <a:t>[1]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.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Although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in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many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diseases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, the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molecular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events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underlying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neurodegeneration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has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been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elucidated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,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there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is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an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urgent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need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for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the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identification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of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reliable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biomarkers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for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early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diagnosis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and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to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follow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disease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progression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in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clinical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trials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.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PrDs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are the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classic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example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of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a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protein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misfolding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disorder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where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alterations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in the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structure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of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the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prion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protein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(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PrP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)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lead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to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progressive </a:t>
            </a:r>
            <a:r>
              <a:rPr lang="it-IT" dirty="0" err="1" smtClean="0">
                <a:latin typeface="Times New Roman" charset="0"/>
                <a:ea typeface="ＭＳ Ｐゴシック" charset="-128"/>
              </a:rPr>
              <a:t>degeneration</a:t>
            </a:r>
            <a:r>
              <a:rPr lang="it-IT" dirty="0" smtClean="0">
                <a:latin typeface="Times New Roman" charset="0"/>
                <a:ea typeface="ＭＳ Ｐゴシック" charset="-128"/>
              </a:rPr>
              <a:t> </a:t>
            </a:r>
          </a:p>
          <a:p>
            <a:pPr eaLnBrk="1" hangingPunct="1"/>
            <a:endParaRPr lang="it-IT" dirty="0" smtClean="0">
              <a:latin typeface="Times New Roman" charset="0"/>
              <a:ea typeface="ＭＳ Ｐゴシック" charset="-128"/>
            </a:endParaRPr>
          </a:p>
          <a:p>
            <a:pPr eaLnBrk="1" hangingPunct="1"/>
            <a:endParaRPr lang="it-IT" dirty="0" smtClean="0">
              <a:latin typeface="Times New Roman" charset="0"/>
              <a:ea typeface="ＭＳ Ｐゴシック" charset="-128"/>
            </a:endParaRPr>
          </a:p>
          <a:p>
            <a:pPr eaLnBrk="1" hangingPunct="1"/>
            <a:endParaRPr lang="it-IT" smtClean="0">
              <a:latin typeface="Times New Roman" charset="0"/>
              <a:ea typeface="ＭＳ Ｐゴシック" charset="-128"/>
            </a:endParaRPr>
          </a:p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6A112-BB22-3046-BDE4-48A9DC600213}" type="slidenum">
              <a:rPr lang="it-IT" smtClean="0"/>
              <a:pPr/>
              <a:t>44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42A4-28F0-484E-A617-05A149945ABC}" type="datetimeFigureOut">
              <a:rPr lang="it-IT" smtClean="0"/>
              <a:pPr/>
              <a:t>25/04/20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A0E0B-DBDF-5641-91EC-56C0DBAFF6BA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42A4-28F0-484E-A617-05A149945ABC}" type="datetimeFigureOut">
              <a:rPr lang="it-IT" smtClean="0"/>
              <a:pPr/>
              <a:t>25/04/20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A0E0B-DBDF-5641-91EC-56C0DBAFF6BA}" type="slidenum">
              <a:rPr lang="it-IT" smtClean="0"/>
              <a:pPr/>
              <a:t>‹n.›</a:t>
            </a:fld>
            <a:endParaRPr lang="it-IT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42A4-28F0-484E-A617-05A149945ABC}" type="datetimeFigureOut">
              <a:rPr lang="it-IT" smtClean="0"/>
              <a:pPr/>
              <a:t>25/04/20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A0E0B-DBDF-5641-91EC-56C0DBAFF6BA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42A4-28F0-484E-A617-05A149945ABC}" type="datetimeFigureOut">
              <a:rPr lang="it-IT" smtClean="0"/>
              <a:pPr/>
              <a:t>25/04/20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A0E0B-DBDF-5641-91EC-56C0DBAFF6BA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42A4-28F0-484E-A617-05A149945ABC}" type="datetimeFigureOut">
              <a:rPr lang="it-IT" smtClean="0"/>
              <a:pPr/>
              <a:t>25/04/20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A0E0B-DBDF-5641-91EC-56C0DBAFF6BA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titolo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42A4-28F0-484E-A617-05A149945ABC}" type="datetimeFigureOut">
              <a:rPr lang="it-IT" smtClean="0"/>
              <a:pPr/>
              <a:t>25/04/20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A0E0B-DBDF-5641-91EC-56C0DBAFF6BA}" type="slidenum">
              <a:rPr lang="it-IT" smtClean="0"/>
              <a:pPr/>
              <a:t>‹n.›</a:t>
            </a:fld>
            <a:endParaRPr lang="it-IT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42A4-28F0-484E-A617-05A149945ABC}" type="datetimeFigureOut">
              <a:rPr lang="it-IT" smtClean="0"/>
              <a:pPr/>
              <a:t>25/04/20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A0E0B-DBDF-5641-91EC-56C0DBAFF6BA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42A4-28F0-484E-A617-05A149945ABC}" type="datetimeFigureOut">
              <a:rPr lang="it-IT" smtClean="0"/>
              <a:pPr/>
              <a:t>25/04/20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A0E0B-DBDF-5641-91EC-56C0DBAFF6BA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42A4-28F0-484E-A617-05A149945ABC}" type="datetimeFigureOut">
              <a:rPr lang="it-IT" smtClean="0"/>
              <a:pPr/>
              <a:t>25/04/20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A0E0B-DBDF-5641-91EC-56C0DBAFF6BA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42A4-28F0-484E-A617-05A149945ABC}" type="datetimeFigureOut">
              <a:rPr lang="it-IT" smtClean="0"/>
              <a:pPr/>
              <a:t>25/04/20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A0E0B-DBDF-5641-91EC-56C0DBAFF6BA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42A4-28F0-484E-A617-05A149945ABC}" type="datetimeFigureOut">
              <a:rPr lang="it-IT" smtClean="0"/>
              <a:pPr/>
              <a:t>25/04/20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A0E0B-DBDF-5641-91EC-56C0DBAFF6BA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42A4-28F0-484E-A617-05A149945ABC}" type="datetimeFigureOut">
              <a:rPr lang="it-IT" smtClean="0"/>
              <a:pPr/>
              <a:t>25/04/20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A0E0B-DBDF-5641-91EC-56C0DBAFF6BA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12542A4-28F0-484E-A617-05A149945ABC}" type="datetimeFigureOut">
              <a:rPr lang="it-IT" smtClean="0"/>
              <a:pPr/>
              <a:t>25/04/20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BF5A0E0B-DBDF-5641-91EC-56C0DBAFF6BA}" type="slidenum">
              <a:rPr lang="it-IT" smtClean="0"/>
              <a:pPr/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.uk/gp/product/images/1849733627/ref=dp_image_0?ie=UTF8&amp;n=266239&amp;s=books" TargetMode="External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2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23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24.wmf"/><Relationship Id="rId9" Type="http://schemas.openxmlformats.org/officeDocument/2006/relationships/image" Target="../media/image18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22.emf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jpeg"/><Relationship Id="rId3" Type="http://schemas.openxmlformats.org/officeDocument/2006/relationships/image" Target="../media/image34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4" Type="http://schemas.openxmlformats.org/officeDocument/2006/relationships/image" Target="../media/image37.w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Nitrogen" TargetMode="External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en.wikipedia.org/wiki/Oxygen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8.wmf"/><Relationship Id="rId3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0.png"/><Relationship Id="rId3" Type="http://schemas.openxmlformats.org/officeDocument/2006/relationships/image" Target="../media/image51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" Target="slide1.xml"/><Relationship Id="rId3" Type="http://schemas.openxmlformats.org/officeDocument/2006/relationships/image" Target="../media/image53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.xml"/><Relationship Id="rId3" Type="http://schemas.openxmlformats.org/officeDocument/2006/relationships/image" Target="../media/image54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7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pharmrev.aspetjournals.org/content/59/4/289/F13.expansion.html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60.wmf"/><Relationship Id="rId5" Type="http://schemas.openxmlformats.org/officeDocument/2006/relationships/image" Target="../media/image61.png"/><Relationship Id="rId6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w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4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4" Type="http://schemas.openxmlformats.org/officeDocument/2006/relationships/image" Target="../media/image67.png"/><Relationship Id="rId5" Type="http://schemas.openxmlformats.org/officeDocument/2006/relationships/image" Target="../media/image68.png"/><Relationship Id="rId6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71.png"/><Relationship Id="rId8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4" Type="http://schemas.openxmlformats.org/officeDocument/2006/relationships/image" Target="../media/image75.emf"/><Relationship Id="rId5" Type="http://schemas.openxmlformats.org/officeDocument/2006/relationships/image" Target="../media/image76.emf"/><Relationship Id="rId6" Type="http://schemas.openxmlformats.org/officeDocument/2006/relationships/image" Target="../media/image7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Relationship Id="rId3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526223" y="2462414"/>
            <a:ext cx="61549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>
                <a:solidFill>
                  <a:schemeClr val="bg2">
                    <a:lumMod val="25000"/>
                  </a:schemeClr>
                </a:solidFill>
              </a:rPr>
              <a:t>MULTITARGET APPROACH</a:t>
            </a:r>
            <a:endParaRPr lang="it-IT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81000" y="76200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0" cap="none" spc="0" normalizeH="0" baseline="0" noProof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Two books in 2012 on MTDs</a:t>
            </a:r>
            <a:endParaRPr kumimoji="0" lang="it-IT" sz="2800" b="1" i="0" u="none" strike="noStrike" kern="0" cap="none" spc="0" normalizeH="0" baseline="0" noProof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" name="Picture 5" descr="polypharmacology-in-drug-discove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484313"/>
            <a:ext cx="25431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Designing Multi-Target Drugs (RSC Drug Discovery)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4663" y="1916113"/>
            <a:ext cx="3432175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95288" y="0"/>
            <a:ext cx="7561262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 eaLnBrk="0" hangingPunct="0"/>
            <a:r>
              <a:rPr lang="en-GB" sz="4000" b="1">
                <a:solidFill>
                  <a:srgbClr val="CC3300"/>
                </a:solidFill>
                <a:latin typeface="Batang" pitchFamily="18" charset="-127"/>
              </a:rPr>
              <a:t>Existing Multi-Target Drugs</a:t>
            </a:r>
            <a:endParaRPr lang="en-US" sz="4000" b="1">
              <a:solidFill>
                <a:srgbClr val="CC3300"/>
              </a:solidFill>
              <a:latin typeface="Batang" pitchFamily="18" charset="-127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11188" y="1649413"/>
            <a:ext cx="8229600" cy="510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120000"/>
              </a:spcBef>
              <a:buClr>
                <a:srgbClr val="CC3300"/>
              </a:buClr>
              <a:buFont typeface="Wingdings" charset="2"/>
              <a:buChar char="ü"/>
            </a:pPr>
            <a:r>
              <a:rPr lang="en-GB" sz="2000" dirty="0">
                <a:solidFill>
                  <a:schemeClr val="tx1"/>
                </a:solidFill>
              </a:rPr>
              <a:t>Many currently marketed drugs have a multi-target profile</a:t>
            </a:r>
          </a:p>
          <a:p>
            <a:pPr marL="342900" indent="-342900" eaLnBrk="0" hangingPunct="0">
              <a:spcBef>
                <a:spcPct val="120000"/>
              </a:spcBef>
              <a:buClr>
                <a:srgbClr val="CC3300"/>
              </a:buClr>
              <a:buFont typeface="Wingdings" charset="2"/>
              <a:buChar char="ü"/>
            </a:pPr>
            <a:endParaRPr lang="en-GB" sz="2000" dirty="0">
              <a:solidFill>
                <a:schemeClr val="tx1"/>
              </a:solidFill>
            </a:endParaRPr>
          </a:p>
          <a:p>
            <a:pPr marL="342900" indent="-342900" eaLnBrk="0" hangingPunct="0">
              <a:spcBef>
                <a:spcPct val="120000"/>
              </a:spcBef>
              <a:buClr>
                <a:srgbClr val="CC3300"/>
              </a:buClr>
              <a:buFont typeface="Wingdings" charset="2"/>
              <a:buChar char="ü"/>
            </a:pPr>
            <a:endParaRPr lang="en-GB" sz="2000" dirty="0">
              <a:solidFill>
                <a:schemeClr val="tx1"/>
              </a:solidFill>
            </a:endParaRPr>
          </a:p>
          <a:p>
            <a:pPr marL="342900" indent="-342900" eaLnBrk="0" hangingPunct="0">
              <a:spcBef>
                <a:spcPct val="120000"/>
              </a:spcBef>
              <a:buClr>
                <a:srgbClr val="CC3300"/>
              </a:buClr>
              <a:buFont typeface="Wingdings" charset="2"/>
              <a:buChar char="ü"/>
            </a:pPr>
            <a:endParaRPr lang="en-GB" sz="2000" dirty="0">
              <a:solidFill>
                <a:schemeClr val="tx1"/>
              </a:solidFill>
            </a:endParaRPr>
          </a:p>
          <a:p>
            <a:pPr marL="342900" indent="-342900" eaLnBrk="0" hangingPunct="0">
              <a:spcBef>
                <a:spcPct val="120000"/>
              </a:spcBef>
              <a:buClr>
                <a:srgbClr val="CC3300"/>
              </a:buClr>
              <a:buFont typeface="Wingdings" charset="2"/>
              <a:buChar char="ü"/>
            </a:pPr>
            <a:endParaRPr lang="en-GB" sz="2000" dirty="0">
              <a:solidFill>
                <a:schemeClr val="tx1"/>
              </a:solidFill>
            </a:endParaRPr>
          </a:p>
          <a:p>
            <a:pPr marL="342900" indent="-342900" eaLnBrk="0" hangingPunct="0">
              <a:spcBef>
                <a:spcPct val="120000"/>
              </a:spcBef>
              <a:buClr>
                <a:srgbClr val="CC3300"/>
              </a:buClr>
              <a:buFont typeface="Wingdings" charset="2"/>
              <a:buChar char="ü"/>
            </a:pPr>
            <a:endParaRPr lang="en-GB" sz="2000" dirty="0">
              <a:solidFill>
                <a:schemeClr val="tx1"/>
              </a:solidFill>
            </a:endParaRPr>
          </a:p>
          <a:p>
            <a:pPr marL="342900" indent="-342900" eaLnBrk="0" hangingPunct="0">
              <a:spcBef>
                <a:spcPct val="120000"/>
              </a:spcBef>
              <a:buClr>
                <a:srgbClr val="CC3300"/>
              </a:buClr>
              <a:buFont typeface="Wingdings" charset="2"/>
              <a:buChar char="ü"/>
            </a:pPr>
            <a:r>
              <a:rPr lang="en-GB" sz="2000" dirty="0">
                <a:solidFill>
                  <a:schemeClr val="tx1"/>
                </a:solidFill>
              </a:rPr>
              <a:t>The profile of most marketed multi-target drugs (MTDs) was discovered retrospectively</a:t>
            </a:r>
            <a:r>
              <a:rPr lang="en-US" sz="2000" dirty="0">
                <a:solidFill>
                  <a:schemeClr val="tx1"/>
                </a:solidFill>
              </a:rPr>
              <a:t> and the relationship to efficacy and safety is unclear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738313" y="45227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GB" sz="1800">
              <a:solidFill>
                <a:srgbClr val="FF33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6" name="Picture 8" descr="nbt1338-F1"/>
          <p:cNvPicPr>
            <a:picLocks noChangeAspect="1" noChangeArrowheads="1"/>
          </p:cNvPicPr>
          <p:nvPr/>
        </p:nvPicPr>
        <p:blipFill>
          <a:blip r:embed="rId2"/>
          <a:srcRect r="55037" b="55406"/>
          <a:stretch>
            <a:fillRect/>
          </a:stretch>
        </p:blipFill>
        <p:spPr bwMode="auto">
          <a:xfrm>
            <a:off x="1808163" y="2009775"/>
            <a:ext cx="4630737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4970463" y="2784475"/>
            <a:ext cx="21240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1600">
                <a:solidFill>
                  <a:srgbClr val="676767"/>
                </a:solidFill>
                <a:latin typeface="Arial" charset="0"/>
                <a:ea typeface="ＭＳ Ｐゴシック" charset="0"/>
                <a:cs typeface="Arial" charset="0"/>
              </a:rPr>
              <a:t>anti-psychotics</a:t>
            </a:r>
          </a:p>
          <a:p>
            <a:pPr algn="ctr">
              <a:defRPr/>
            </a:pPr>
            <a:r>
              <a:rPr lang="en-GB" sz="1600">
                <a:solidFill>
                  <a:srgbClr val="676767"/>
                </a:solidFill>
                <a:latin typeface="Arial" charset="0"/>
                <a:ea typeface="ＭＳ Ｐゴシック" charset="0"/>
                <a:cs typeface="Arial" charset="0"/>
              </a:rPr>
              <a:t>multikinase inhibitors </a:t>
            </a: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1736725" y="2081213"/>
            <a:ext cx="360363" cy="215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 sz="1800">
              <a:solidFill>
                <a:srgbClr val="676767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1736725" y="3305175"/>
            <a:ext cx="287338" cy="576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 sz="1800">
              <a:solidFill>
                <a:srgbClr val="676767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1069975" y="2635250"/>
            <a:ext cx="8334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number </a:t>
            </a:r>
          </a:p>
          <a:p>
            <a:pPr algn="ctr">
              <a:defRPr/>
            </a:pPr>
            <a:r>
              <a:rPr lang="en-GB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of drugs</a:t>
            </a: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4616450" y="4818063"/>
            <a:ext cx="155098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GB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number of targets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976938" y="2166938"/>
            <a:ext cx="24780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i="1">
                <a:solidFill>
                  <a:srgbClr val="676767"/>
                </a:solidFill>
                <a:latin typeface="Arial" charset="0"/>
                <a:ea typeface="ＭＳ Ｐゴシック" charset="0"/>
                <a:cs typeface="Arial" charset="0"/>
              </a:rPr>
              <a:t>Nature Biotech.</a:t>
            </a:r>
            <a:r>
              <a:rPr lang="en-US" b="1">
                <a:solidFill>
                  <a:srgbClr val="676767"/>
                </a:solidFill>
                <a:latin typeface="Arial" charset="0"/>
                <a:ea typeface="ＭＳ Ｐゴシック" charset="0"/>
                <a:cs typeface="Arial" charset="0"/>
              </a:rPr>
              <a:t> 2007, 1119 </a:t>
            </a:r>
          </a:p>
        </p:txBody>
      </p:sp>
      <p:sp>
        <p:nvSpPr>
          <p:cNvPr id="13" name="AutoShape 18"/>
          <p:cNvSpPr>
            <a:spLocks/>
          </p:cNvSpPr>
          <p:nvPr/>
        </p:nvSpPr>
        <p:spPr bwMode="auto">
          <a:xfrm rot="16200000">
            <a:off x="5792788" y="2627313"/>
            <a:ext cx="417512" cy="1890712"/>
          </a:xfrm>
          <a:prstGeom prst="rightBrace">
            <a:avLst>
              <a:gd name="adj1" fmla="val 3773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 sz="1800">
              <a:solidFill>
                <a:srgbClr val="676767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-92075" y="61913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it-IT" sz="3600">
              <a:solidFill>
                <a:schemeClr val="tx1"/>
              </a:solidFill>
              <a:latin typeface="Helvetica" charset="0"/>
            </a:endParaRP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60363" y="2652713"/>
            <a:ext cx="6126162" cy="2576512"/>
            <a:chOff x="385" y="1117"/>
            <a:chExt cx="4222" cy="1947"/>
          </a:xfrm>
        </p:grpSpPr>
        <p:pic>
          <p:nvPicPr>
            <p:cNvPr id="4" name="Picture 8" descr="Abstract Image"/>
            <p:cNvPicPr>
              <a:picLocks noChangeAspect="1" noChangeArrowheads="1"/>
            </p:cNvPicPr>
            <p:nvPr/>
          </p:nvPicPr>
          <p:blipFill>
            <a:blip r:embed="rId2"/>
            <a:srcRect b="6096"/>
            <a:stretch>
              <a:fillRect/>
            </a:stretch>
          </p:blipFill>
          <p:spPr bwMode="auto">
            <a:xfrm>
              <a:off x="385" y="1117"/>
              <a:ext cx="4222" cy="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Line 9"/>
            <p:cNvSpPr>
              <a:spLocks noChangeShapeType="1"/>
            </p:cNvSpPr>
            <p:nvPr/>
          </p:nvSpPr>
          <p:spPr bwMode="auto">
            <a:xfrm>
              <a:off x="1247" y="2944"/>
              <a:ext cx="3313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ea typeface="ＭＳ Ｐゴシック" charset="0"/>
                <a:cs typeface="+mn-cs"/>
              </a:endParaRPr>
            </a:p>
          </p:txBody>
        </p:sp>
        <p:sp>
          <p:nvSpPr>
            <p:cNvPr id="6" name="Text Box 10"/>
            <p:cNvSpPr txBox="1">
              <a:spLocks noChangeArrowheads="1"/>
            </p:cNvSpPr>
            <p:nvPr/>
          </p:nvSpPr>
          <p:spPr bwMode="auto">
            <a:xfrm>
              <a:off x="2282" y="2810"/>
              <a:ext cx="1871" cy="2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1600" b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decreasing molecular size</a:t>
              </a:r>
              <a:endParaRPr lang="en-US" sz="1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pic>
        <p:nvPicPr>
          <p:cNvPr id="7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688" y="4164013"/>
            <a:ext cx="792162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5435600" y="3300413"/>
            <a:ext cx="717550" cy="3143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>
                <a:solidFill>
                  <a:schemeClr val="tx1"/>
                </a:solidFill>
                <a:ea typeface="ＭＳ Ｐゴシック" charset="0"/>
                <a:cs typeface="+mn-cs"/>
              </a:rPr>
              <a:t>Merged</a:t>
            </a: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3696983" y="3589338"/>
            <a:ext cx="609600" cy="3143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dirty="0" err="1">
                <a:solidFill>
                  <a:schemeClr val="tx1"/>
                </a:solidFill>
                <a:ea typeface="ＭＳ Ｐゴシック" charset="0"/>
                <a:cs typeface="+mn-cs"/>
              </a:rPr>
              <a:t>Fused</a:t>
            </a:r>
            <a:endParaRPr lang="it-IT" dirty="0">
              <a:solidFill>
                <a:schemeClr val="tx1"/>
              </a:solidFill>
              <a:ea typeface="ＭＳ Ｐゴシック" charset="0"/>
              <a:cs typeface="+mn-cs"/>
            </a:endParaRPr>
          </a:p>
        </p:txBody>
      </p:sp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2339975" y="3373438"/>
            <a:ext cx="674688" cy="3143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>
                <a:solidFill>
                  <a:schemeClr val="tx1"/>
                </a:solidFill>
                <a:ea typeface="ＭＳ Ｐゴシック" charset="0"/>
                <a:cs typeface="+mn-cs"/>
              </a:rPr>
              <a:t>Linked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261938"/>
            <a:ext cx="91440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lvl="1" algn="ctr">
              <a:lnSpc>
                <a:spcPct val="80000"/>
              </a:lnSpc>
              <a:spcBef>
                <a:spcPct val="20000"/>
              </a:spcBef>
              <a:spcAft>
                <a:spcPct val="40000"/>
              </a:spcAft>
              <a:buClr>
                <a:srgbClr val="CC3300"/>
              </a:buClr>
            </a:pPr>
            <a:r>
              <a:rPr lang="en-GB" sz="3600" b="1">
                <a:solidFill>
                  <a:srgbClr val="CC3300"/>
                </a:solidFill>
              </a:rPr>
              <a:t>Hit identification strategies</a:t>
            </a:r>
            <a:r>
              <a:rPr lang="en-GB" sz="36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 </a:t>
            </a:r>
            <a:endParaRPr lang="en-US" sz="3600" b="1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</a:endParaRPr>
          </a:p>
          <a:p>
            <a:pPr marL="0" lvl="1" algn="ctr">
              <a:lnSpc>
                <a:spcPct val="80000"/>
              </a:lnSpc>
              <a:spcBef>
                <a:spcPct val="20000"/>
              </a:spcBef>
              <a:spcAft>
                <a:spcPct val="40000"/>
              </a:spcAft>
              <a:buClr>
                <a:srgbClr val="CC3300"/>
              </a:buClr>
            </a:pPr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79388" y="1287463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just"/>
            <a:r>
              <a:rPr lang="en-GB" sz="2000">
                <a:solidFill>
                  <a:schemeClr val="tx1"/>
                </a:solidFill>
                <a:ea typeface="Times New Roman" charset="0"/>
                <a:cs typeface="Times New Roman" charset="0"/>
              </a:rPr>
              <a:t>Framework combination is a design strategy in which two distinct pharmacophores are combined in the same structure to afford hybrid molecules</a:t>
            </a:r>
            <a:r>
              <a:rPr lang="en-GB"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0" y="6457950"/>
            <a:ext cx="6324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1000">
                <a:solidFill>
                  <a:schemeClr val="tx1"/>
                </a:solidFill>
                <a:latin typeface="Calibri" charset="0"/>
              </a:rPr>
              <a:t>Morphy, R. K., C.; Rankovic, Z. </a:t>
            </a:r>
            <a:r>
              <a:rPr lang="en-GB" sz="1000" i="1">
                <a:solidFill>
                  <a:schemeClr val="tx1"/>
                </a:solidFill>
                <a:latin typeface="Calibri" charset="0"/>
              </a:rPr>
              <a:t>Drug Discov. Today</a:t>
            </a:r>
            <a:r>
              <a:rPr lang="en-GB" sz="100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n-GB" sz="1000" b="1">
                <a:solidFill>
                  <a:schemeClr val="tx1"/>
                </a:solidFill>
                <a:latin typeface="Calibri" charset="0"/>
              </a:rPr>
              <a:t>2004</a:t>
            </a:r>
            <a:r>
              <a:rPr lang="en-GB" sz="1000">
                <a:solidFill>
                  <a:schemeClr val="tx1"/>
                </a:solidFill>
                <a:latin typeface="Calibri" charset="0"/>
              </a:rPr>
              <a:t>, </a:t>
            </a:r>
            <a:r>
              <a:rPr lang="en-GB" sz="1000" i="1">
                <a:solidFill>
                  <a:schemeClr val="tx1"/>
                </a:solidFill>
                <a:latin typeface="Calibri" charset="0"/>
              </a:rPr>
              <a:t>9</a:t>
            </a:r>
            <a:r>
              <a:rPr lang="en-GB" sz="1000">
                <a:solidFill>
                  <a:schemeClr val="tx1"/>
                </a:solidFill>
                <a:latin typeface="Calibri" charset="0"/>
              </a:rPr>
              <a:t>, 641-51.</a:t>
            </a:r>
            <a:endParaRPr lang="en-US" sz="1000">
              <a:solidFill>
                <a:schemeClr val="tx1"/>
              </a:solidFill>
              <a:latin typeface="Calibri" charset="0"/>
            </a:endParaRPr>
          </a:p>
          <a:p>
            <a:r>
              <a:rPr lang="en-GB" sz="1000">
                <a:solidFill>
                  <a:schemeClr val="tx1"/>
                </a:solidFill>
                <a:latin typeface="Calibri" charset="0"/>
              </a:rPr>
              <a:t>Morphy, R.; Rankovic, Z. </a:t>
            </a:r>
            <a:r>
              <a:rPr lang="en-GB" sz="1000" i="1">
                <a:solidFill>
                  <a:schemeClr val="tx1"/>
                </a:solidFill>
                <a:latin typeface="Calibri" charset="0"/>
              </a:rPr>
              <a:t>J. Med. Chem.</a:t>
            </a:r>
            <a:r>
              <a:rPr lang="en-GB" sz="100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n-GB" sz="1000" b="1">
                <a:solidFill>
                  <a:schemeClr val="tx1"/>
                </a:solidFill>
                <a:latin typeface="Calibri" charset="0"/>
              </a:rPr>
              <a:t>2005</a:t>
            </a:r>
            <a:r>
              <a:rPr lang="en-GB" sz="1000">
                <a:solidFill>
                  <a:schemeClr val="tx1"/>
                </a:solidFill>
                <a:latin typeface="Calibri" charset="0"/>
              </a:rPr>
              <a:t>, </a:t>
            </a:r>
            <a:r>
              <a:rPr lang="en-GB" sz="1000" i="1">
                <a:solidFill>
                  <a:schemeClr val="tx1"/>
                </a:solidFill>
                <a:latin typeface="Calibri" charset="0"/>
              </a:rPr>
              <a:t>48</a:t>
            </a:r>
            <a:r>
              <a:rPr lang="en-GB" sz="1000">
                <a:solidFill>
                  <a:schemeClr val="tx1"/>
                </a:solidFill>
                <a:latin typeface="Calibri" charset="0"/>
              </a:rPr>
              <a:t>, 6523-43.</a:t>
            </a:r>
            <a:endParaRPr lang="en-US" sz="1000">
              <a:solidFill>
                <a:schemeClr val="tx1"/>
              </a:solidFill>
              <a:latin typeface="Calibri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5176" y="647239"/>
            <a:ext cx="2646497" cy="528631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17"/>
          <p:cNvSpPr>
            <a:spLocks noChangeArrowheads="1"/>
          </p:cNvSpPr>
          <p:nvPr/>
        </p:nvSpPr>
        <p:spPr bwMode="auto">
          <a:xfrm>
            <a:off x="0" y="3783636"/>
            <a:ext cx="2562225" cy="1210668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525">
            <a:round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FF00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it-IT" sz="2800" b="1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81000" y="-139700"/>
            <a:ext cx="8077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0" cap="none" spc="0" normalizeH="0" baseline="0" noProof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alibri" charset="0"/>
                <a:ea typeface="+mj-ea"/>
                <a:cs typeface="+mj-cs"/>
              </a:rPr>
              <a:t>Pathological hallmarks of AD</a:t>
            </a:r>
          </a:p>
        </p:txBody>
      </p:sp>
      <p:pic>
        <p:nvPicPr>
          <p:cNvPr id="3" name="Picture 4" descr="AD_2003"/>
          <p:cNvPicPr>
            <a:picLocks noChangeAspect="1" noChangeArrowheads="1"/>
          </p:cNvPicPr>
          <p:nvPr/>
        </p:nvPicPr>
        <p:blipFill>
          <a:blip r:embed="rId2"/>
          <a:srcRect l="993" t="3740" r="37608" b="4932"/>
          <a:stretch>
            <a:fillRect/>
          </a:stretch>
        </p:blipFill>
        <p:spPr bwMode="auto">
          <a:xfrm>
            <a:off x="2562225" y="1412875"/>
            <a:ext cx="40195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9"/>
          <p:cNvSpPr>
            <a:spLocks noChangeArrowheads="1"/>
          </p:cNvSpPr>
          <p:nvPr/>
        </p:nvSpPr>
        <p:spPr bwMode="auto">
          <a:xfrm>
            <a:off x="5580063" y="1639888"/>
            <a:ext cx="647700" cy="360362"/>
          </a:xfrm>
          <a:prstGeom prst="ellipse">
            <a:avLst/>
          </a:prstGeom>
          <a:solidFill>
            <a:srgbClr val="FF0000">
              <a:alpha val="0"/>
            </a:srgbClr>
          </a:solidFill>
          <a:ln w="28575">
            <a:solidFill>
              <a:srgbClr val="00FF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 sz="2800" b="1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Oval 10"/>
          <p:cNvSpPr>
            <a:spLocks noChangeArrowheads="1"/>
          </p:cNvSpPr>
          <p:nvPr/>
        </p:nvSpPr>
        <p:spPr bwMode="auto">
          <a:xfrm>
            <a:off x="5722938" y="3284538"/>
            <a:ext cx="647700" cy="360362"/>
          </a:xfrm>
          <a:prstGeom prst="ellipse">
            <a:avLst/>
          </a:prstGeom>
          <a:solidFill>
            <a:srgbClr val="FF0000">
              <a:alpha val="0"/>
            </a:srgbClr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 sz="2800" b="1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6" name="Group 40"/>
          <p:cNvGrpSpPr>
            <a:grpSpLocks/>
          </p:cNvGrpSpPr>
          <p:nvPr/>
        </p:nvGrpSpPr>
        <p:grpSpPr bwMode="auto">
          <a:xfrm>
            <a:off x="6948488" y="2205038"/>
            <a:ext cx="1873250" cy="2651124"/>
            <a:chOff x="4377" y="1344"/>
            <a:chExt cx="1180" cy="1670"/>
          </a:xfrm>
        </p:grpSpPr>
        <p:cxnSp>
          <p:nvCxnSpPr>
            <p:cNvPr id="7" name="AutoShape 28"/>
            <p:cNvCxnSpPr>
              <a:cxnSpLocks noChangeShapeType="1"/>
              <a:stCxn id="11" idx="0"/>
              <a:endCxn id="9" idx="2"/>
            </p:cNvCxnSpPr>
            <p:nvPr/>
          </p:nvCxnSpPr>
          <p:spPr bwMode="auto">
            <a:xfrm flipV="1">
              <a:off x="4952" y="1786"/>
              <a:ext cx="0" cy="647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</p:cxnSp>
        <p:sp>
          <p:nvSpPr>
            <p:cNvPr id="8" name="AutoShape 13"/>
            <p:cNvSpPr>
              <a:spLocks noChangeArrowheads="1"/>
            </p:cNvSpPr>
            <p:nvPr/>
          </p:nvSpPr>
          <p:spPr bwMode="auto">
            <a:xfrm>
              <a:off x="4431" y="1345"/>
              <a:ext cx="998" cy="455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round/>
              <a:headEnd/>
              <a:tailEnd/>
            </a:ln>
            <a:scene3d>
              <a:camera prst="legacyPerspectiveTop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</p:spPr>
          <p:txBody>
            <a:bodyPr wrap="none" anchor="ctr">
              <a:prstTxWarp prst="textNoShape">
                <a:avLst/>
              </a:prstTxWarp>
              <a:flatTx/>
            </a:bodyPr>
            <a:lstStyle/>
            <a:p>
              <a:endParaRPr lang="it-IT" sz="28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9" name="Text Box 15"/>
            <p:cNvSpPr txBox="1">
              <a:spLocks noChangeArrowheads="1"/>
            </p:cNvSpPr>
            <p:nvPr/>
          </p:nvSpPr>
          <p:spPr bwMode="auto">
            <a:xfrm>
              <a:off x="4634" y="1344"/>
              <a:ext cx="63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it-IT" sz="2000" b="1"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rPr>
                <a:t>Senile</a:t>
              </a:r>
            </a:p>
            <a:p>
              <a:pPr algn="ctr"/>
              <a:r>
                <a:rPr lang="it-IT" sz="2000" b="1"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rPr>
                <a:t>Plaques</a:t>
              </a:r>
            </a:p>
          </p:txBody>
        </p:sp>
        <p:sp>
          <p:nvSpPr>
            <p:cNvPr id="10" name="AutoShape 19"/>
            <p:cNvSpPr>
              <a:spLocks noChangeArrowheads="1"/>
            </p:cNvSpPr>
            <p:nvPr/>
          </p:nvSpPr>
          <p:spPr bwMode="auto">
            <a:xfrm>
              <a:off x="4377" y="2432"/>
              <a:ext cx="1180" cy="582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round/>
              <a:headEnd/>
              <a:tailEnd/>
            </a:ln>
            <a:scene3d>
              <a:camera prst="legacyPerspectiveTop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</p:spPr>
          <p:txBody>
            <a:bodyPr wrap="none" anchor="ctr">
              <a:prstTxWarp prst="textNoShape">
                <a:avLst/>
              </a:prstTxWarp>
              <a:flatTx/>
            </a:bodyPr>
            <a:lstStyle/>
            <a:p>
              <a:endParaRPr lang="it-IT" sz="28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" name="Text Box 20"/>
            <p:cNvSpPr txBox="1">
              <a:spLocks noChangeArrowheads="1"/>
            </p:cNvSpPr>
            <p:nvPr/>
          </p:nvSpPr>
          <p:spPr bwMode="auto">
            <a:xfrm>
              <a:off x="4558" y="2433"/>
              <a:ext cx="788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it-IT" b="1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Extra-</a:t>
              </a:r>
              <a:r>
                <a:rPr lang="it-IT" b="1" dirty="0" err="1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cellular</a:t>
              </a:r>
              <a:endParaRPr lang="it-IT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  <a:p>
              <a:pPr algn="ctr"/>
              <a:r>
                <a:rPr lang="it-IT" b="1" dirty="0" err="1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aggregation</a:t>
              </a:r>
              <a:endParaRPr lang="it-IT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  <a:p>
              <a:pPr algn="ctr"/>
              <a:r>
                <a:rPr lang="it-IT" b="1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of A</a:t>
              </a:r>
              <a:r>
                <a:rPr lang="el-GR" b="1" i="1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β</a:t>
              </a:r>
              <a:r>
                <a:rPr lang="it-IT" b="1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peptide</a:t>
              </a:r>
              <a:r>
                <a:rPr lang="it-IT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 </a:t>
              </a:r>
            </a:p>
          </p:txBody>
        </p:sp>
      </p:grpSp>
      <p:grpSp>
        <p:nvGrpSpPr>
          <p:cNvPr id="12" name="Group 39"/>
          <p:cNvGrpSpPr>
            <a:grpSpLocks/>
          </p:cNvGrpSpPr>
          <p:nvPr/>
        </p:nvGrpSpPr>
        <p:grpSpPr bwMode="auto">
          <a:xfrm>
            <a:off x="-180975" y="2141538"/>
            <a:ext cx="2743201" cy="2714625"/>
            <a:chOff x="-114" y="1304"/>
            <a:chExt cx="1728" cy="1710"/>
          </a:xfrm>
        </p:grpSpPr>
        <p:cxnSp>
          <p:nvCxnSpPr>
            <p:cNvPr id="13" name="AutoShape 22"/>
            <p:cNvCxnSpPr>
              <a:cxnSpLocks noChangeShapeType="1"/>
              <a:stCxn id="17" idx="0"/>
              <a:endCxn id="15" idx="2"/>
            </p:cNvCxnSpPr>
            <p:nvPr/>
          </p:nvCxnSpPr>
          <p:spPr bwMode="auto">
            <a:xfrm rot="5400000" flipH="1" flipV="1">
              <a:off x="412" y="2084"/>
              <a:ext cx="686" cy="10"/>
            </a:xfrm>
            <a:prstGeom prst="straightConnector1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</p:spPr>
        </p:cxn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247" y="1337"/>
              <a:ext cx="998" cy="455"/>
            </a:xfrm>
            <a:prstGeom prst="roundRect">
              <a:avLst>
                <a:gd name="adj" fmla="val 16667"/>
              </a:avLst>
            </a:prstGeom>
            <a:solidFill>
              <a:srgbClr val="00FF00"/>
            </a:solidFill>
            <a:ln w="9525">
              <a:round/>
              <a:headEnd/>
              <a:tailEnd/>
            </a:ln>
            <a:scene3d>
              <a:camera prst="legacyPerspectiveTop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00FF00"/>
              </a:extrusionClr>
            </a:sp3d>
          </p:spPr>
          <p:txBody>
            <a:bodyPr wrap="none" anchor="ctr">
              <a:prstTxWarp prst="textNoShape">
                <a:avLst/>
              </a:prstTxWarp>
              <a:flatTx/>
            </a:bodyPr>
            <a:lstStyle/>
            <a:p>
              <a:endParaRPr lang="it-IT" sz="28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195" y="1304"/>
              <a:ext cx="1129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it-IT" sz="2000" b="1"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rPr>
                <a:t>Neurofibrillary </a:t>
              </a:r>
            </a:p>
            <a:p>
              <a:pPr algn="ctr"/>
              <a:r>
                <a:rPr lang="it-IT" sz="2000" b="1"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rPr>
                <a:t>Tangles (NFTs)</a:t>
              </a:r>
            </a:p>
          </p:txBody>
        </p:sp>
        <p:sp>
          <p:nvSpPr>
            <p:cNvPr id="17" name="Text Box 18"/>
            <p:cNvSpPr txBox="1">
              <a:spLocks noChangeArrowheads="1"/>
            </p:cNvSpPr>
            <p:nvPr/>
          </p:nvSpPr>
          <p:spPr bwMode="auto">
            <a:xfrm>
              <a:off x="-114" y="2432"/>
              <a:ext cx="1728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it-IT" b="1" dirty="0" err="1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Intra-cellular</a:t>
              </a:r>
              <a:endParaRPr lang="it-IT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  <a:p>
              <a:pPr algn="ctr"/>
              <a:r>
                <a:rPr lang="it-IT" b="1" dirty="0" err="1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Hyper-phosphorylation</a:t>
              </a:r>
              <a:endParaRPr lang="it-IT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  <a:p>
              <a:pPr algn="ctr"/>
              <a:r>
                <a:rPr lang="it-IT" b="1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of</a:t>
              </a:r>
              <a:r>
                <a:rPr lang="it-IT" b="1" i="1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τ </a:t>
              </a:r>
              <a:r>
                <a:rPr lang="it-IT" b="1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protein</a:t>
              </a:r>
              <a:r>
                <a:rPr lang="it-IT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 </a:t>
              </a:r>
            </a:p>
          </p:txBody>
        </p:sp>
      </p:grpSp>
      <p:sp>
        <p:nvSpPr>
          <p:cNvPr id="18" name="Rectangle 41"/>
          <p:cNvSpPr>
            <a:spLocks noChangeArrowheads="1"/>
          </p:cNvSpPr>
          <p:nvPr/>
        </p:nvSpPr>
        <p:spPr bwMode="auto">
          <a:xfrm>
            <a:off x="2843213" y="1341438"/>
            <a:ext cx="33543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b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rPr>
              <a:t>Stelzmann et al., </a:t>
            </a:r>
            <a:r>
              <a:rPr lang="it-IT" b="1" 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rPr>
              <a:t>Clinical Anat</a:t>
            </a:r>
            <a:r>
              <a:rPr lang="it-IT" b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rPr>
              <a:t> 1995, 8, 429 </a:t>
            </a:r>
          </a:p>
        </p:txBody>
      </p:sp>
      <p:sp>
        <p:nvSpPr>
          <p:cNvPr id="19" name="Text Box 42"/>
          <p:cNvSpPr txBox="1">
            <a:spLocks noChangeArrowheads="1"/>
          </p:cNvSpPr>
          <p:nvPr/>
        </p:nvSpPr>
        <p:spPr bwMode="auto">
          <a:xfrm>
            <a:off x="684213" y="981075"/>
            <a:ext cx="7710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rPr>
              <a:t>In 1906, the firse case of AD was reported by Alois Alzheimer</a:t>
            </a:r>
          </a:p>
        </p:txBody>
      </p:sp>
      <p:sp>
        <p:nvSpPr>
          <p:cNvPr id="20" name="Rectangle 43"/>
          <p:cNvSpPr>
            <a:spLocks noChangeArrowheads="1"/>
          </p:cNvSpPr>
          <p:nvPr/>
        </p:nvSpPr>
        <p:spPr bwMode="auto">
          <a:xfrm>
            <a:off x="684213" y="6165850"/>
            <a:ext cx="3895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b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rPr>
              <a:t>[Karran et al., </a:t>
            </a:r>
            <a:r>
              <a:rPr lang="it-IT" b="1" 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rPr>
              <a:t>Nat Rev Drug Discov</a:t>
            </a:r>
            <a:r>
              <a:rPr lang="it-IT" b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rPr>
              <a:t> 2011 , 10, 698] </a:t>
            </a:r>
          </a:p>
        </p:txBody>
      </p:sp>
      <p:sp>
        <p:nvSpPr>
          <p:cNvPr id="21" name="AutoShape 38"/>
          <p:cNvSpPr>
            <a:spLocks noChangeArrowheads="1"/>
          </p:cNvSpPr>
          <p:nvPr/>
        </p:nvSpPr>
        <p:spPr bwMode="auto">
          <a:xfrm>
            <a:off x="5148263" y="5661025"/>
            <a:ext cx="3673475" cy="54768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round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it-IT" sz="2800" b="1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AutoShape 31"/>
          <p:cNvSpPr>
            <a:spLocks noChangeArrowheads="1"/>
          </p:cNvSpPr>
          <p:nvPr/>
        </p:nvSpPr>
        <p:spPr bwMode="auto">
          <a:xfrm>
            <a:off x="755650" y="5661025"/>
            <a:ext cx="3259138" cy="54768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round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it-IT" sz="2800" b="1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Text Box 32"/>
          <p:cNvSpPr txBox="1">
            <a:spLocks noChangeArrowheads="1"/>
          </p:cNvSpPr>
          <p:nvPr/>
        </p:nvSpPr>
        <p:spPr bwMode="auto">
          <a:xfrm>
            <a:off x="990600" y="5668963"/>
            <a:ext cx="2682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2400" b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rPr>
              <a:t>Amyloid hypothesis</a:t>
            </a:r>
          </a:p>
        </p:txBody>
      </p:sp>
      <p:sp>
        <p:nvSpPr>
          <p:cNvPr id="24" name="Freccia destra con strisce 7"/>
          <p:cNvSpPr>
            <a:spLocks noChangeArrowheads="1"/>
          </p:cNvSpPr>
          <p:nvPr/>
        </p:nvSpPr>
        <p:spPr bwMode="auto">
          <a:xfrm>
            <a:off x="4232275" y="5732463"/>
            <a:ext cx="649288" cy="360362"/>
          </a:xfrm>
          <a:custGeom>
            <a:avLst/>
            <a:gdLst>
              <a:gd name="T0" fmla="*/ 469107 w 649288"/>
              <a:gd name="T1" fmla="*/ 0 h 360362"/>
              <a:gd name="T2" fmla="*/ 0 w 649288"/>
              <a:gd name="T3" fmla="*/ 180181 h 360362"/>
              <a:gd name="T4" fmla="*/ 469107 w 649288"/>
              <a:gd name="T5" fmla="*/ 360362 h 360362"/>
              <a:gd name="T6" fmla="*/ 649288 w 649288"/>
              <a:gd name="T7" fmla="*/ 180181 h 360362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6307 w 649288"/>
              <a:gd name="T13" fmla="*/ 90091 h 360362"/>
              <a:gd name="T14" fmla="*/ 559198 w 649288"/>
              <a:gd name="T15" fmla="*/ 270272 h 3603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49288" h="360362">
                <a:moveTo>
                  <a:pt x="0" y="90091"/>
                </a:moveTo>
                <a:lnTo>
                  <a:pt x="11261" y="90091"/>
                </a:lnTo>
                <a:lnTo>
                  <a:pt x="11261" y="270272"/>
                </a:lnTo>
                <a:lnTo>
                  <a:pt x="0" y="270272"/>
                </a:lnTo>
                <a:close/>
                <a:moveTo>
                  <a:pt x="22523" y="90091"/>
                </a:moveTo>
                <a:lnTo>
                  <a:pt x="45045" y="90091"/>
                </a:lnTo>
                <a:lnTo>
                  <a:pt x="45045" y="270272"/>
                </a:lnTo>
                <a:lnTo>
                  <a:pt x="22523" y="270272"/>
                </a:lnTo>
                <a:close/>
                <a:moveTo>
                  <a:pt x="56307" y="90091"/>
                </a:moveTo>
                <a:lnTo>
                  <a:pt x="469107" y="90091"/>
                </a:lnTo>
                <a:lnTo>
                  <a:pt x="469107" y="0"/>
                </a:lnTo>
                <a:lnTo>
                  <a:pt x="649288" y="180181"/>
                </a:lnTo>
                <a:lnTo>
                  <a:pt x="469107" y="360362"/>
                </a:lnTo>
                <a:lnTo>
                  <a:pt x="469107" y="270272"/>
                </a:lnTo>
                <a:lnTo>
                  <a:pt x="56307" y="270272"/>
                </a:lnTo>
                <a:close/>
              </a:path>
            </a:pathLst>
          </a:cu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Rectangle 36"/>
          <p:cNvSpPr>
            <a:spLocks noChangeArrowheads="1"/>
          </p:cNvSpPr>
          <p:nvPr/>
        </p:nvSpPr>
        <p:spPr bwMode="auto">
          <a:xfrm>
            <a:off x="5076825" y="5695950"/>
            <a:ext cx="3887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it-IT" sz="2000" b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rPr>
              <a:t>A</a:t>
            </a:r>
            <a:r>
              <a:rPr lang="it-IT" sz="1800" b="1" 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rPr>
              <a:t>β </a:t>
            </a:r>
            <a:r>
              <a:rPr lang="it-IT" sz="2000" b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rPr>
              <a:t>generation</a:t>
            </a:r>
            <a:r>
              <a:rPr lang="it-IT" sz="1800" b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rPr>
              <a:t> </a:t>
            </a:r>
            <a:r>
              <a:rPr lang="it-IT" sz="2000" b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rPr>
              <a:t>is a key event in AD</a:t>
            </a:r>
          </a:p>
        </p:txBody>
      </p:sp>
      <p:sp>
        <p:nvSpPr>
          <p:cNvPr id="26" name="Rectangle 44"/>
          <p:cNvSpPr>
            <a:spLocks noChangeArrowheads="1"/>
          </p:cNvSpPr>
          <p:nvPr/>
        </p:nvSpPr>
        <p:spPr bwMode="auto">
          <a:xfrm>
            <a:off x="5253038" y="6381750"/>
            <a:ext cx="31781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b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rPr>
              <a:t>[Esler &amp; Wolfe, </a:t>
            </a:r>
            <a:r>
              <a:rPr lang="it-IT" b="1" 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rPr>
              <a:t>Science </a:t>
            </a:r>
            <a:r>
              <a:rPr lang="it-IT" b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rPr>
              <a:t>2001, 293, 1449] </a:t>
            </a:r>
          </a:p>
        </p:txBody>
      </p:sp>
      <p:sp>
        <p:nvSpPr>
          <p:cNvPr id="27" name="Rectangle 45"/>
          <p:cNvSpPr>
            <a:spLocks noChangeArrowheads="1"/>
          </p:cNvSpPr>
          <p:nvPr/>
        </p:nvSpPr>
        <p:spPr bwMode="auto">
          <a:xfrm>
            <a:off x="5249863" y="6165850"/>
            <a:ext cx="3216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b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rPr>
              <a:t>[Hardy &amp; Selkoe, </a:t>
            </a:r>
            <a:r>
              <a:rPr lang="it-IT" b="1" 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rPr>
              <a:t>Science </a:t>
            </a:r>
            <a:r>
              <a:rPr lang="it-IT" b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rPr>
              <a:t>2002, 297, 353] </a:t>
            </a:r>
          </a:p>
        </p:txBody>
      </p:sp>
      <p:sp>
        <p:nvSpPr>
          <p:cNvPr id="28" name="Rectangle 46"/>
          <p:cNvSpPr>
            <a:spLocks noChangeArrowheads="1"/>
          </p:cNvSpPr>
          <p:nvPr/>
        </p:nvSpPr>
        <p:spPr bwMode="auto">
          <a:xfrm>
            <a:off x="684213" y="6381750"/>
            <a:ext cx="2684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b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rPr>
              <a:t>[Mattson, </a:t>
            </a:r>
            <a:r>
              <a:rPr lang="it-IT" b="1" 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rPr>
              <a:t>Nature </a:t>
            </a:r>
            <a:r>
              <a:rPr lang="it-IT" b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rPr>
              <a:t>2004, 430, 631]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0" grpId="0"/>
      <p:bldP spid="21" grpId="0" animBg="1"/>
      <p:bldP spid="22" grpId="0" animBg="1"/>
      <p:bldP spid="23" grpId="0"/>
      <p:bldP spid="25" grpId="0"/>
      <p:bldP spid="26" grpId="0"/>
      <p:bldP spid="2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932363" y="1125538"/>
            <a:ext cx="2447925" cy="863600"/>
          </a:xfrm>
          <a:prstGeom prst="rect">
            <a:avLst/>
          </a:prstGeom>
          <a:gradFill rotWithShape="1">
            <a:gsLst>
              <a:gs pos="0">
                <a:srgbClr val="99CCFF">
                  <a:alpha val="53999"/>
                </a:srgbClr>
              </a:gs>
              <a:gs pos="100000">
                <a:srgbClr val="99CCFF">
                  <a:gamma/>
                  <a:shade val="46275"/>
                  <a:invGamma/>
                </a:srgbClr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pic>
        <p:nvPicPr>
          <p:cNvPr id="3" name="Picture 3"/>
          <p:cNvPicPr preferRelativeResize="0">
            <a:picLocks noChangeAspect="1" noChangeArrowheads="1"/>
          </p:cNvPicPr>
          <p:nvPr/>
        </p:nvPicPr>
        <p:blipFill>
          <a:blip r:embed="rId2">
            <a:alphaModFix amt="41000"/>
          </a:blip>
          <a:srcRect/>
          <a:stretch>
            <a:fillRect/>
          </a:stretch>
        </p:blipFill>
        <p:spPr bwMode="auto">
          <a:xfrm>
            <a:off x="323850" y="1125538"/>
            <a:ext cx="4508500" cy="5040312"/>
          </a:xfrm>
          <a:prstGeom prst="rect">
            <a:avLst/>
          </a:prstGeom>
          <a:solidFill>
            <a:srgbClr val="CC99FF">
              <a:alpha val="41176"/>
            </a:srgbClr>
          </a:solidFill>
          <a:ln w="28575">
            <a:noFill/>
            <a:miter lim="800000"/>
            <a:headEnd/>
            <a:tailEnd/>
          </a:ln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68313" y="260350"/>
            <a:ext cx="7848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Arial" charset="0"/>
                <a:cs typeface="Arial" charset="0"/>
              </a:rPr>
              <a:t>IPOTESI COLINERGICA</a:t>
            </a: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0" y="981075"/>
            <a:ext cx="71643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187450" y="1628775"/>
            <a:ext cx="11525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ACh neuronale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059113" y="1484313"/>
            <a:ext cx="1511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2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Arial" charset="0"/>
                <a:cs typeface="Arial" charset="0"/>
              </a:rPr>
              <a:t>NEURONE PRESINAPTICO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132138" y="3933825"/>
            <a:ext cx="14398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2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Arial" charset="0"/>
                <a:cs typeface="Arial" charset="0"/>
              </a:rPr>
              <a:t>NEURONE POSTSINAPTICO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692275" y="5013325"/>
            <a:ext cx="2303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2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Arial" charset="0"/>
                <a:cs typeface="Arial" charset="0"/>
              </a:rPr>
              <a:t>AUMENTO CAPACITÀ COGNITIVE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148263" y="2133600"/>
            <a:ext cx="3995737" cy="417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it-IT" sz="180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it-IT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Riduzione catabolismo ACh:</a:t>
            </a:r>
            <a:r>
              <a:rPr lang="it-IT" sz="1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18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Arial" charset="0"/>
                <a:cs typeface="Arial" charset="0"/>
              </a:rPr>
              <a:t>INIBITORI ACETILCOLINESTERASI</a:t>
            </a:r>
            <a:r>
              <a:rPr lang="it-IT" sz="1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(AChEI)</a:t>
            </a:r>
          </a:p>
          <a:p>
            <a:endParaRPr lang="it-IT" sz="180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it-IT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Aumento rilascio ACh:</a:t>
            </a:r>
            <a:r>
              <a:rPr lang="it-IT" sz="1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r>
              <a:rPr lang="it-IT" sz="18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Arial" charset="0"/>
                <a:cs typeface="Arial" charset="0"/>
              </a:rPr>
              <a:t>ANTAGONISTI MUSCARINICI M2</a:t>
            </a:r>
            <a:r>
              <a:rPr lang="it-IT" sz="1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selettivi che agiscono sugli autorecettori presinaptici</a:t>
            </a:r>
          </a:p>
          <a:p>
            <a:endParaRPr lang="it-IT" sz="200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it-IT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Attivando direttamente i recettori nicotinici centrali o muscarinici postsinaptici:</a:t>
            </a:r>
            <a:r>
              <a:rPr lang="it-IT" sz="1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r>
              <a:rPr lang="it-IT" sz="18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Arial" charset="0"/>
                <a:cs typeface="Arial" charset="0"/>
              </a:rPr>
              <a:t>AGONISTI N, AGONISTI M1</a:t>
            </a:r>
            <a:r>
              <a:rPr lang="it-IT" sz="1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endParaRPr lang="it-IT" sz="1800" b="1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4859338" y="1196975"/>
            <a:ext cx="26193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it-IT" sz="18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Arial" charset="0"/>
                <a:cs typeface="Arial" charset="0"/>
              </a:rPr>
              <a:t>INCREMENTO    TONO COLINERGICO</a:t>
            </a: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4932363" y="1989138"/>
            <a:ext cx="0" cy="324008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4932363" y="2565400"/>
            <a:ext cx="287337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932363" y="3716338"/>
            <a:ext cx="287337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4932363" y="5229225"/>
            <a:ext cx="287337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611188" y="2708275"/>
            <a:ext cx="935037" cy="720725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2051050" y="2565400"/>
            <a:ext cx="504825" cy="358775"/>
          </a:xfrm>
          <a:prstGeom prst="rect">
            <a:avLst/>
          </a:prstGeom>
          <a:solidFill>
            <a:srgbClr val="FF0000">
              <a:alpha val="49001"/>
            </a:srgbClr>
          </a:solidFill>
          <a:ln w="2857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3132138" y="2492375"/>
            <a:ext cx="576262" cy="576263"/>
          </a:xfrm>
          <a:prstGeom prst="rect">
            <a:avLst/>
          </a:prstGeom>
          <a:solidFill>
            <a:srgbClr val="FF0000">
              <a:alpha val="42000"/>
            </a:srgbClr>
          </a:solidFill>
          <a:ln w="2857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2411413" y="3429000"/>
            <a:ext cx="360362" cy="431800"/>
          </a:xfrm>
          <a:prstGeom prst="rect">
            <a:avLst/>
          </a:prstGeom>
          <a:solidFill>
            <a:srgbClr val="FF0000">
              <a:alpha val="49001"/>
            </a:srgbClr>
          </a:solidFill>
          <a:ln w="2857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2843213" y="3500438"/>
            <a:ext cx="433387" cy="504825"/>
          </a:xfrm>
          <a:prstGeom prst="rect">
            <a:avLst/>
          </a:prstGeom>
          <a:solidFill>
            <a:srgbClr val="FF0000">
              <a:alpha val="46001"/>
            </a:srgbClr>
          </a:solidFill>
          <a:ln w="2857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sp>
        <p:nvSpPr>
          <p:cNvPr id="21" name="AutoShape 21"/>
          <p:cNvSpPr>
            <a:spLocks noChangeArrowheads="1"/>
          </p:cNvSpPr>
          <p:nvPr/>
        </p:nvSpPr>
        <p:spPr bwMode="auto">
          <a:xfrm rot="17866924">
            <a:off x="575468" y="3609182"/>
            <a:ext cx="576263" cy="215900"/>
          </a:xfrm>
          <a:prstGeom prst="rightArrow">
            <a:avLst>
              <a:gd name="adj1" fmla="val 50000"/>
              <a:gd name="adj2" fmla="val 66728"/>
            </a:avLst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sp>
        <p:nvSpPr>
          <p:cNvPr id="22" name="Rectangle 22"/>
          <p:cNvSpPr>
            <a:spLocks noChangeArrowheads="1"/>
          </p:cNvSpPr>
          <p:nvPr/>
        </p:nvSpPr>
        <p:spPr bwMode="auto">
          <a:xfrm>
            <a:off x="5148263" y="2420938"/>
            <a:ext cx="3995737" cy="86518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250825" y="4005263"/>
            <a:ext cx="13684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800" b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Arial" charset="0"/>
                <a:cs typeface="Arial" charset="0"/>
              </a:rPr>
              <a:t>In Terapia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16" grpId="0" animBg="1"/>
      <p:bldP spid="16" grpId="1" animBg="1"/>
      <p:bldP spid="16" grpId="2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1009650" y="4530725"/>
          <a:ext cx="6858000" cy="163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5" name="CS ChemDraw Drawing" r:id="rId3" imgW="4343400" imgH="1041400" progId="">
                  <p:embed/>
                </p:oleObj>
              </mc:Choice>
              <mc:Fallback>
                <p:oleObj name="CS ChemDraw Drawing" r:id="rId3" imgW="4343400" imgH="10414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9650" y="4530725"/>
                        <a:ext cx="6858000" cy="163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-92075" y="61913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it-IT" sz="3600">
              <a:solidFill>
                <a:schemeClr val="tx1"/>
              </a:solidFill>
              <a:latin typeface="Helvetica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07950" y="188913"/>
            <a:ext cx="83518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rgbClr val="CC3300"/>
                </a:solidFill>
              </a:rPr>
              <a:t>MTDs: development of MEMOQUIN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-36513" y="6281738"/>
            <a:ext cx="4608513" cy="54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indent="19050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 err="1">
                <a:solidFill>
                  <a:srgbClr val="184B5B"/>
                </a:solidFill>
                <a:latin typeface="Helvetica" charset="0"/>
              </a:rPr>
              <a:t>Cavalli</a:t>
            </a:r>
            <a:r>
              <a:rPr lang="en-US" sz="1600" b="1" dirty="0">
                <a:solidFill>
                  <a:srgbClr val="184B5B"/>
                </a:solidFill>
                <a:latin typeface="Helvetica" charset="0"/>
              </a:rPr>
              <a:t> et al., </a:t>
            </a:r>
            <a:r>
              <a:rPr lang="en-US" sz="1600" b="1" i="1" dirty="0" err="1">
                <a:solidFill>
                  <a:srgbClr val="184B5B"/>
                </a:solidFill>
                <a:latin typeface="Helvetica" charset="0"/>
              </a:rPr>
              <a:t>Angew</a:t>
            </a:r>
            <a:r>
              <a:rPr lang="en-US" sz="1600" b="1" i="1" dirty="0">
                <a:solidFill>
                  <a:srgbClr val="184B5B"/>
                </a:solidFill>
                <a:latin typeface="Helvetica" charset="0"/>
              </a:rPr>
              <a:t> </a:t>
            </a:r>
            <a:r>
              <a:rPr lang="en-US" sz="1600" b="1" i="1" dirty="0" err="1">
                <a:solidFill>
                  <a:srgbClr val="184B5B"/>
                </a:solidFill>
                <a:latin typeface="Helvetica" charset="0"/>
              </a:rPr>
              <a:t>Chem</a:t>
            </a:r>
            <a:r>
              <a:rPr lang="en-US" sz="1600" b="1" dirty="0">
                <a:solidFill>
                  <a:srgbClr val="184B5B"/>
                </a:solidFill>
                <a:latin typeface="Helvetica" charset="0"/>
              </a:rPr>
              <a:t> </a:t>
            </a:r>
            <a:r>
              <a:rPr lang="en-US" sz="1600" b="1" u="sng" dirty="0">
                <a:solidFill>
                  <a:srgbClr val="184B5B"/>
                </a:solidFill>
                <a:latin typeface="Helvetica" charset="0"/>
              </a:rPr>
              <a:t>46</a:t>
            </a:r>
            <a:r>
              <a:rPr lang="en-US" sz="1600" b="1" dirty="0">
                <a:solidFill>
                  <a:srgbClr val="184B5B"/>
                </a:solidFill>
                <a:latin typeface="Helvetica" charset="0"/>
              </a:rPr>
              <a:t>, 3689 (2007) </a:t>
            </a:r>
          </a:p>
          <a:p>
            <a:pPr indent="19050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 err="1">
                <a:solidFill>
                  <a:srgbClr val="184B5B"/>
                </a:solidFill>
                <a:latin typeface="Helvetica" charset="0"/>
              </a:rPr>
              <a:t>Bolognesi</a:t>
            </a:r>
            <a:r>
              <a:rPr lang="en-US" sz="1600" b="1" dirty="0">
                <a:solidFill>
                  <a:srgbClr val="184B5B"/>
                </a:solidFill>
                <a:latin typeface="Helvetica" charset="0"/>
              </a:rPr>
              <a:t> et al., </a:t>
            </a:r>
            <a:r>
              <a:rPr lang="en-US" sz="1600" b="1" i="1" dirty="0">
                <a:solidFill>
                  <a:srgbClr val="184B5B"/>
                </a:solidFill>
                <a:latin typeface="Helvetica" charset="0"/>
              </a:rPr>
              <a:t>J Med </a:t>
            </a:r>
            <a:r>
              <a:rPr lang="en-US" sz="1600" b="1" i="1" dirty="0" err="1">
                <a:solidFill>
                  <a:srgbClr val="184B5B"/>
                </a:solidFill>
                <a:latin typeface="Helvetica" charset="0"/>
              </a:rPr>
              <a:t>Chem</a:t>
            </a:r>
            <a:r>
              <a:rPr lang="en-US" sz="1600" b="1" i="1" dirty="0">
                <a:solidFill>
                  <a:srgbClr val="184B5B"/>
                </a:solidFill>
                <a:latin typeface="Helvetica" charset="0"/>
              </a:rPr>
              <a:t> </a:t>
            </a:r>
            <a:r>
              <a:rPr lang="en-US" sz="1600" b="1" u="sng" dirty="0">
                <a:solidFill>
                  <a:srgbClr val="184B5B"/>
                </a:solidFill>
                <a:latin typeface="Helvetica" charset="0"/>
              </a:rPr>
              <a:t>50</a:t>
            </a:r>
            <a:r>
              <a:rPr lang="en-US" sz="1600" b="1" dirty="0">
                <a:solidFill>
                  <a:srgbClr val="184B5B"/>
                </a:solidFill>
                <a:latin typeface="Helvetica" charset="0"/>
              </a:rPr>
              <a:t>, 4882 (2007)</a:t>
            </a:r>
            <a:endParaRPr lang="en-US" sz="1600" dirty="0">
              <a:solidFill>
                <a:srgbClr val="184B5B"/>
              </a:solidFill>
              <a:latin typeface="Helvetica" charset="0"/>
            </a:endParaRP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3617913" y="5851525"/>
            <a:ext cx="134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indent="19050" algn="ctr" eaLnBrk="0" hangingPunct="0">
              <a:spcBef>
                <a:spcPct val="20000"/>
              </a:spcBef>
            </a:pPr>
            <a:r>
              <a:rPr lang="en-US" sz="1800" b="1">
                <a:solidFill>
                  <a:schemeClr val="tx1"/>
                </a:solidFill>
                <a:latin typeface="Helvetica" charset="0"/>
              </a:rPr>
              <a:t>Memoquin</a:t>
            </a: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447675" y="1089025"/>
          <a:ext cx="7981950" cy="212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6" name="CS ChemDraw Drawing" r:id="rId5" imgW="5410200" imgH="1435100" progId="">
                  <p:embed/>
                </p:oleObj>
              </mc:Choice>
              <mc:Fallback>
                <p:oleObj name="CS ChemDraw Drawing" r:id="rId5" imgW="5410200" imgH="143510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675" y="1089025"/>
                        <a:ext cx="7981950" cy="2125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5180013" y="2708275"/>
          <a:ext cx="2271712" cy="141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7" name="CS ChemDraw Drawing" r:id="rId7" imgW="1701800" imgH="1054100" progId="">
                  <p:embed/>
                </p:oleObj>
              </mc:Choice>
              <mc:Fallback>
                <p:oleObj name="CS ChemDraw Drawing" r:id="rId7" imgW="1701800" imgH="105410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0013" y="2708275"/>
                        <a:ext cx="2271712" cy="1412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Bent Arrow 32"/>
          <p:cNvSpPr>
            <a:spLocks noChangeArrowheads="1"/>
          </p:cNvSpPr>
          <p:nvPr/>
        </p:nvSpPr>
        <p:spPr bwMode="auto">
          <a:xfrm rot="16200000" flipH="1">
            <a:off x="4107657" y="3321844"/>
            <a:ext cx="928687" cy="1000125"/>
          </a:xfrm>
          <a:custGeom>
            <a:avLst/>
            <a:gdLst>
              <a:gd name="T0" fmla="*/ 696516 w 928694"/>
              <a:gd name="T1" fmla="*/ 0 h 1000132"/>
              <a:gd name="T2" fmla="*/ 696516 w 928694"/>
              <a:gd name="T3" fmla="*/ 464344 h 1000132"/>
              <a:gd name="T4" fmla="*/ 80916 w 928694"/>
              <a:gd name="T5" fmla="*/ 1000125 h 1000132"/>
              <a:gd name="T6" fmla="*/ 928687 w 928694"/>
              <a:gd name="T7" fmla="*/ 232172 h 1000132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0 w 928694"/>
              <a:gd name="T13" fmla="*/ 0 h 1000132"/>
              <a:gd name="T14" fmla="*/ 928694 w 928694"/>
              <a:gd name="T15" fmla="*/ 1000132 h 10001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8694" h="1000132">
                <a:moveTo>
                  <a:pt x="0" y="1000132"/>
                </a:moveTo>
                <a:lnTo>
                  <a:pt x="0" y="557560"/>
                </a:lnTo>
                <a:lnTo>
                  <a:pt x="-1" y="557559"/>
                </a:lnTo>
                <a:cubicBezTo>
                  <a:pt x="0" y="333164"/>
                  <a:pt x="181908" y="151256"/>
                  <a:pt x="406304" y="151256"/>
                </a:cubicBezTo>
                <a:cubicBezTo>
                  <a:pt x="406304" y="151255"/>
                  <a:pt x="406304" y="151256"/>
                  <a:pt x="406304" y="151256"/>
                </a:cubicBezTo>
                <a:lnTo>
                  <a:pt x="696521" y="151256"/>
                </a:lnTo>
                <a:lnTo>
                  <a:pt x="696521" y="0"/>
                </a:lnTo>
                <a:lnTo>
                  <a:pt x="928694" y="232174"/>
                </a:lnTo>
                <a:lnTo>
                  <a:pt x="696521" y="464347"/>
                </a:lnTo>
                <a:lnTo>
                  <a:pt x="696521" y="313091"/>
                </a:lnTo>
                <a:lnTo>
                  <a:pt x="406304" y="313091"/>
                </a:lnTo>
                <a:lnTo>
                  <a:pt x="406304" y="313090"/>
                </a:lnTo>
                <a:cubicBezTo>
                  <a:pt x="271287" y="313090"/>
                  <a:pt x="161834" y="422543"/>
                  <a:pt x="161834" y="557559"/>
                </a:cubicBezTo>
                <a:lnTo>
                  <a:pt x="161834" y="1000132"/>
                </a:lnTo>
                <a:lnTo>
                  <a:pt x="0" y="1000132"/>
                </a:lnTo>
                <a:close/>
              </a:path>
            </a:pathLst>
          </a:custGeom>
          <a:solidFill>
            <a:srgbClr val="FFFF00"/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 vert="eaVert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" name="Rectangle 33"/>
          <p:cNvSpPr>
            <a:spLocks noChangeArrowheads="1"/>
          </p:cNvSpPr>
          <p:nvPr/>
        </p:nvSpPr>
        <p:spPr bwMode="auto">
          <a:xfrm>
            <a:off x="4213225" y="2643188"/>
            <a:ext cx="142875" cy="1428750"/>
          </a:xfrm>
          <a:prstGeom prst="rect">
            <a:avLst/>
          </a:prstGeom>
          <a:solidFill>
            <a:srgbClr val="FFFF00"/>
          </a:solidFill>
          <a:ln w="3175">
            <a:solidFill>
              <a:srgbClr val="FFFF00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it-IT" sz="36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4427538" y="4021138"/>
            <a:ext cx="45212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indent="19050"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1800" b="1">
                <a:solidFill>
                  <a:schemeClr val="tx1"/>
                </a:solidFill>
                <a:latin typeface="Helvetica" charset="0"/>
              </a:rPr>
              <a:t>Coenzyme Q10:</a:t>
            </a:r>
          </a:p>
          <a:p>
            <a:pPr indent="19050"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1800" b="1">
                <a:solidFill>
                  <a:schemeClr val="tx1"/>
                </a:solidFill>
                <a:latin typeface="Helvetica" charset="0"/>
              </a:rPr>
              <a:t>antioxidant and antiaggregating activity</a:t>
            </a: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1258888" y="1268413"/>
            <a:ext cx="7273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indent="19050" algn="ctr" eaLnBrk="0" hangingPunct="0">
              <a:spcBef>
                <a:spcPct val="20000"/>
              </a:spcBef>
            </a:pPr>
            <a:r>
              <a:rPr lang="en-US" sz="1800" b="1">
                <a:solidFill>
                  <a:schemeClr val="tx1"/>
                </a:solidFill>
                <a:latin typeface="Helvetica" charset="0"/>
              </a:rPr>
              <a:t>Caproctamine: AChE inhibitory activity</a:t>
            </a:r>
          </a:p>
        </p:txBody>
      </p:sp>
      <p:pic>
        <p:nvPicPr>
          <p:cNvPr id="13" name="Picture 2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59113" y="3284538"/>
            <a:ext cx="792162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5"/>
          <p:cNvGraphicFramePr>
            <a:graphicFrameLocks noChangeAspect="1"/>
          </p:cNvGraphicFramePr>
          <p:nvPr/>
        </p:nvGraphicFramePr>
        <p:xfrm>
          <a:off x="755650" y="3014663"/>
          <a:ext cx="7777163" cy="185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5" name="CS ChemDraw Drawing" r:id="rId3" imgW="4343400" imgH="1041400" progId="">
                  <p:embed/>
                </p:oleObj>
              </mc:Choice>
              <mc:Fallback>
                <p:oleObj name="CS ChemDraw Drawing" r:id="rId3" imgW="4343400" imgH="1041400" progId="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3014663"/>
                        <a:ext cx="7777163" cy="185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-92075" y="61913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it-IT" sz="3600">
              <a:solidFill>
                <a:schemeClr val="tx1"/>
              </a:solidFill>
              <a:latin typeface="Helvetica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4925" y="68263"/>
            <a:ext cx="91090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rgbClr val="990000"/>
                </a:solidFill>
              </a:rPr>
              <a:t>MEMOQUIN: AChE + A</a:t>
            </a:r>
            <a:r>
              <a:rPr lang="en-US" sz="3200" b="1">
                <a:solidFill>
                  <a:srgbClr val="990000"/>
                </a:solidFill>
                <a:latin typeface="Symbol" charset="2"/>
              </a:rPr>
              <a:t>b</a:t>
            </a:r>
            <a:r>
              <a:rPr lang="en-US" sz="3200" b="1">
                <a:solidFill>
                  <a:srgbClr val="990000"/>
                </a:solidFill>
              </a:rPr>
              <a:t> formation/oligomerization + ROS inhibition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-36513" y="6454775"/>
            <a:ext cx="456723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indent="19050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1600" b="1">
                <a:solidFill>
                  <a:schemeClr val="bg2"/>
                </a:solidFill>
                <a:latin typeface="Helvetica" charset="0"/>
              </a:rPr>
              <a:t>Bolognesi et al., </a:t>
            </a:r>
            <a:r>
              <a:rPr lang="en-US" sz="1600" b="1" i="1">
                <a:solidFill>
                  <a:schemeClr val="bg2"/>
                </a:solidFill>
                <a:latin typeface="Helvetica" charset="0"/>
              </a:rPr>
              <a:t>J Med Chem </a:t>
            </a:r>
            <a:r>
              <a:rPr lang="en-US" sz="1600" b="1" u="sng">
                <a:solidFill>
                  <a:schemeClr val="bg2"/>
                </a:solidFill>
                <a:latin typeface="Helvetica" charset="0"/>
              </a:rPr>
              <a:t>50</a:t>
            </a:r>
            <a:r>
              <a:rPr lang="en-US" sz="1600" b="1">
                <a:solidFill>
                  <a:schemeClr val="bg2"/>
                </a:solidFill>
                <a:latin typeface="Helvetica" charset="0"/>
              </a:rPr>
              <a:t>, 4882 (2007)</a:t>
            </a:r>
            <a:r>
              <a:rPr lang="en-US" sz="1600">
                <a:solidFill>
                  <a:schemeClr val="tx1"/>
                </a:solidFill>
                <a:latin typeface="Helvetica" charset="0"/>
              </a:rPr>
              <a:t> </a:t>
            </a: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3500438" y="4714875"/>
            <a:ext cx="1725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indent="19050" algn="ctr" eaLnBrk="0" hangingPunct="0">
              <a:spcBef>
                <a:spcPct val="20000"/>
              </a:spcBef>
            </a:pPr>
            <a:r>
              <a:rPr lang="en-US" sz="2400" b="1">
                <a:solidFill>
                  <a:schemeClr val="tx1"/>
                </a:solidFill>
                <a:latin typeface="Helvetica" charset="0"/>
              </a:rPr>
              <a:t>Memoquin</a:t>
            </a:r>
          </a:p>
        </p:txBody>
      </p: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4995863" y="1412875"/>
            <a:ext cx="3608387" cy="1493838"/>
            <a:chOff x="5214937" y="1428736"/>
            <a:chExt cx="3608387" cy="1493447"/>
          </a:xfrm>
        </p:grpSpPr>
        <p:grpSp>
          <p:nvGrpSpPr>
            <p:cNvPr id="8" name="Group 21"/>
            <p:cNvGrpSpPr>
              <a:grpSpLocks/>
            </p:cNvGrpSpPr>
            <p:nvPr/>
          </p:nvGrpSpPr>
          <p:grpSpPr bwMode="auto">
            <a:xfrm>
              <a:off x="5214938" y="1428736"/>
              <a:ext cx="3608388" cy="1295400"/>
              <a:chOff x="4380" y="890"/>
              <a:chExt cx="2273" cy="816"/>
            </a:xfrm>
          </p:grpSpPr>
          <p:pic>
            <p:nvPicPr>
              <p:cNvPr id="10" name="Picture 9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135" y="890"/>
                <a:ext cx="518" cy="8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" name="Text Box 14"/>
              <p:cNvSpPr txBox="1">
                <a:spLocks noChangeArrowheads="1"/>
              </p:cNvSpPr>
              <p:nvPr/>
            </p:nvSpPr>
            <p:spPr bwMode="auto">
              <a:xfrm>
                <a:off x="4380" y="1025"/>
                <a:ext cx="1681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it-IT" sz="1600" b="1">
                    <a:solidFill>
                      <a:schemeClr val="tx1"/>
                    </a:solidFill>
                    <a:latin typeface="Arial" charset="0"/>
                  </a:rPr>
                  <a:t>A</a:t>
                </a:r>
                <a:r>
                  <a:rPr lang="it-IT" sz="1600" b="1">
                    <a:solidFill>
                      <a:schemeClr val="tx1"/>
                    </a:solidFill>
                    <a:latin typeface="Arial" charset="0"/>
                    <a:sym typeface="Symbol" charset="2"/>
                  </a:rPr>
                  <a:t>42 (self): IC</a:t>
                </a:r>
                <a:r>
                  <a:rPr lang="it-IT" sz="1600" b="1" baseline="-25000">
                    <a:solidFill>
                      <a:schemeClr val="tx1"/>
                    </a:solidFill>
                    <a:latin typeface="Arial" charset="0"/>
                    <a:sym typeface="Symbol" charset="2"/>
                  </a:rPr>
                  <a:t>50</a:t>
                </a:r>
                <a:r>
                  <a:rPr lang="it-IT" sz="1600" b="1">
                    <a:solidFill>
                      <a:schemeClr val="tx1"/>
                    </a:solidFill>
                    <a:latin typeface="Arial" charset="0"/>
                    <a:sym typeface="Symbol" charset="2"/>
                  </a:rPr>
                  <a:t> = 5.93 </a:t>
                </a:r>
                <a:r>
                  <a:rPr lang="it-IT" sz="1600" b="1">
                    <a:solidFill>
                      <a:schemeClr val="tx1"/>
                    </a:solidFill>
                    <a:latin typeface="Symbol" charset="2"/>
                    <a:sym typeface="Symbol" charset="2"/>
                  </a:rPr>
                  <a:t>m</a:t>
                </a:r>
                <a:r>
                  <a:rPr lang="it-IT" sz="1600" b="1">
                    <a:solidFill>
                      <a:schemeClr val="tx1"/>
                    </a:solidFill>
                    <a:latin typeface="Arial" charset="0"/>
                    <a:sym typeface="Symbol" charset="2"/>
                  </a:rPr>
                  <a:t>M</a:t>
                </a:r>
              </a:p>
            </p:txBody>
          </p:sp>
        </p:grpSp>
        <p:sp>
          <p:nvSpPr>
            <p:cNvPr id="9" name="Right Arrow 27"/>
            <p:cNvSpPr/>
            <p:nvPr/>
          </p:nvSpPr>
          <p:spPr>
            <a:xfrm rot="19777327">
              <a:off x="5299074" y="2665075"/>
              <a:ext cx="1069975" cy="25710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sz="3600"/>
            </a:p>
          </p:txBody>
        </p:sp>
      </p:grpSp>
      <p:grpSp>
        <p:nvGrpSpPr>
          <p:cNvPr id="12" name="Group 33"/>
          <p:cNvGrpSpPr>
            <a:grpSpLocks/>
          </p:cNvGrpSpPr>
          <p:nvPr/>
        </p:nvGrpSpPr>
        <p:grpSpPr bwMode="auto">
          <a:xfrm>
            <a:off x="0" y="4760913"/>
            <a:ext cx="3735388" cy="1320800"/>
            <a:chOff x="0" y="4761085"/>
            <a:chExt cx="3735388" cy="1320630"/>
          </a:xfrm>
        </p:grpSpPr>
        <p:grpSp>
          <p:nvGrpSpPr>
            <p:cNvPr id="13" name="Group 23"/>
            <p:cNvGrpSpPr>
              <a:grpSpLocks/>
            </p:cNvGrpSpPr>
            <p:nvPr/>
          </p:nvGrpSpPr>
          <p:grpSpPr bwMode="auto">
            <a:xfrm>
              <a:off x="0" y="4857752"/>
              <a:ext cx="3735388" cy="1223963"/>
              <a:chOff x="0" y="3060"/>
              <a:chExt cx="2353" cy="771"/>
            </a:xfrm>
          </p:grpSpPr>
          <p:pic>
            <p:nvPicPr>
              <p:cNvPr id="15" name="Picture 8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0" y="3060"/>
                <a:ext cx="722" cy="7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" name="Text Box 12"/>
              <p:cNvSpPr txBox="1">
                <a:spLocks noChangeArrowheads="1"/>
              </p:cNvSpPr>
              <p:nvPr/>
            </p:nvSpPr>
            <p:spPr bwMode="auto">
              <a:xfrm>
                <a:off x="765" y="3510"/>
                <a:ext cx="158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it-IT" sz="1600" b="1">
                    <a:solidFill>
                      <a:schemeClr val="tx1"/>
                    </a:solidFill>
                    <a:latin typeface="Arial" charset="0"/>
                  </a:rPr>
                  <a:t>BACE-1: IC</a:t>
                </a:r>
                <a:r>
                  <a:rPr lang="it-IT" sz="1600" b="1" baseline="-25000">
                    <a:solidFill>
                      <a:schemeClr val="tx1"/>
                    </a:solidFill>
                    <a:latin typeface="Arial" charset="0"/>
                  </a:rPr>
                  <a:t>50</a:t>
                </a:r>
                <a:r>
                  <a:rPr lang="it-IT" sz="1600" b="1">
                    <a:solidFill>
                      <a:schemeClr val="tx1"/>
                    </a:solidFill>
                    <a:latin typeface="Arial" charset="0"/>
                  </a:rPr>
                  <a:t> = 108 nM</a:t>
                </a:r>
              </a:p>
            </p:txBody>
          </p:sp>
        </p:grpSp>
        <p:sp>
          <p:nvSpPr>
            <p:cNvPr id="14" name="Right Arrow 28"/>
            <p:cNvSpPr/>
            <p:nvPr/>
          </p:nvSpPr>
          <p:spPr>
            <a:xfrm rot="9092047">
              <a:off x="2362200" y="4761085"/>
              <a:ext cx="1069975" cy="25555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sz="3600"/>
            </a:p>
          </p:txBody>
        </p:sp>
      </p:grpSp>
      <p:grpSp>
        <p:nvGrpSpPr>
          <p:cNvPr id="17" name="Group 34"/>
          <p:cNvGrpSpPr>
            <a:grpSpLocks/>
          </p:cNvGrpSpPr>
          <p:nvPr/>
        </p:nvGrpSpPr>
        <p:grpSpPr bwMode="auto">
          <a:xfrm>
            <a:off x="5435600" y="5229225"/>
            <a:ext cx="3462338" cy="1247775"/>
            <a:chOff x="5377316" y="4786567"/>
            <a:chExt cx="3461904" cy="1247532"/>
          </a:xfrm>
        </p:grpSpPr>
        <p:grpSp>
          <p:nvGrpSpPr>
            <p:cNvPr id="18" name="Group 24"/>
            <p:cNvGrpSpPr>
              <a:grpSpLocks/>
            </p:cNvGrpSpPr>
            <p:nvPr/>
          </p:nvGrpSpPr>
          <p:grpSpPr bwMode="auto">
            <a:xfrm>
              <a:off x="5572148" y="5094299"/>
              <a:ext cx="3267077" cy="939800"/>
              <a:chOff x="2909" y="3022"/>
              <a:chExt cx="2058" cy="592"/>
            </a:xfrm>
          </p:grpSpPr>
          <p:pic>
            <p:nvPicPr>
              <p:cNvPr id="20" name="Picture 10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286" y="3022"/>
                <a:ext cx="681" cy="5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" name="Text Box 13"/>
              <p:cNvSpPr txBox="1">
                <a:spLocks noChangeArrowheads="1"/>
              </p:cNvSpPr>
              <p:nvPr/>
            </p:nvSpPr>
            <p:spPr bwMode="auto">
              <a:xfrm>
                <a:off x="2909" y="3368"/>
                <a:ext cx="1360" cy="1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it-IT" sz="1600" b="1">
                    <a:solidFill>
                      <a:schemeClr val="tx1"/>
                    </a:solidFill>
                    <a:latin typeface="Arial" charset="0"/>
                  </a:rPr>
                  <a:t>NQO1: K</a:t>
                </a:r>
                <a:r>
                  <a:rPr lang="it-IT" sz="1600" b="1" baseline="-25000">
                    <a:solidFill>
                      <a:schemeClr val="tx1"/>
                    </a:solidFill>
                    <a:latin typeface="Arial" charset="0"/>
                  </a:rPr>
                  <a:t>m</a:t>
                </a:r>
                <a:r>
                  <a:rPr lang="it-IT" sz="1600" b="1">
                    <a:solidFill>
                      <a:schemeClr val="tx1"/>
                    </a:solidFill>
                    <a:latin typeface="Arial" charset="0"/>
                  </a:rPr>
                  <a:t> = 12.7 </a:t>
                </a:r>
                <a:r>
                  <a:rPr lang="it-IT" sz="1600" b="1">
                    <a:solidFill>
                      <a:schemeClr val="tx1"/>
                    </a:solidFill>
                    <a:latin typeface="Symbol" charset="2"/>
                  </a:rPr>
                  <a:t>m</a:t>
                </a:r>
                <a:r>
                  <a:rPr lang="it-IT" sz="1600" b="1">
                    <a:solidFill>
                      <a:schemeClr val="tx1"/>
                    </a:solidFill>
                    <a:latin typeface="Arial" charset="0"/>
                  </a:rPr>
                  <a:t>M</a:t>
                </a:r>
              </a:p>
            </p:txBody>
          </p:sp>
        </p:grpSp>
        <p:sp>
          <p:nvSpPr>
            <p:cNvPr id="19" name="Right Arrow 29"/>
            <p:cNvSpPr/>
            <p:nvPr/>
          </p:nvSpPr>
          <p:spPr>
            <a:xfrm rot="2415793">
              <a:off x="5377316" y="4786567"/>
              <a:ext cx="1069841" cy="25553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sz="3600"/>
            </a:p>
          </p:txBody>
        </p:sp>
      </p:grpSp>
      <p:grpSp>
        <p:nvGrpSpPr>
          <p:cNvPr id="22" name="Group 32"/>
          <p:cNvGrpSpPr>
            <a:grpSpLocks/>
          </p:cNvGrpSpPr>
          <p:nvPr/>
        </p:nvGrpSpPr>
        <p:grpSpPr bwMode="auto">
          <a:xfrm>
            <a:off x="647700" y="1428750"/>
            <a:ext cx="3514725" cy="1533525"/>
            <a:chOff x="647700" y="1428736"/>
            <a:chExt cx="3514725" cy="1533901"/>
          </a:xfrm>
        </p:grpSpPr>
        <p:grpSp>
          <p:nvGrpSpPr>
            <p:cNvPr id="23" name="Group 22"/>
            <p:cNvGrpSpPr>
              <a:grpSpLocks/>
            </p:cNvGrpSpPr>
            <p:nvPr/>
          </p:nvGrpSpPr>
          <p:grpSpPr bwMode="auto">
            <a:xfrm>
              <a:off x="647700" y="1428736"/>
              <a:ext cx="3514725" cy="1177925"/>
              <a:chOff x="521" y="890"/>
              <a:chExt cx="2214" cy="742"/>
            </a:xfrm>
          </p:grpSpPr>
          <p:pic>
            <p:nvPicPr>
              <p:cNvPr id="25" name="Picture 7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521" y="890"/>
                <a:ext cx="616" cy="7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6" name="Text Box 11"/>
              <p:cNvSpPr txBox="1">
                <a:spLocks noChangeArrowheads="1"/>
              </p:cNvSpPr>
              <p:nvPr/>
            </p:nvSpPr>
            <p:spPr bwMode="auto">
              <a:xfrm>
                <a:off x="1193" y="1025"/>
                <a:ext cx="154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it-IT" sz="1600" b="1">
                    <a:solidFill>
                      <a:schemeClr val="tx1"/>
                    </a:solidFill>
                    <a:latin typeface="Arial" charset="0"/>
                  </a:rPr>
                  <a:t>AChE: IC</a:t>
                </a:r>
                <a:r>
                  <a:rPr lang="it-IT" sz="1600" b="1" baseline="-25000">
                    <a:solidFill>
                      <a:schemeClr val="tx1"/>
                    </a:solidFill>
                    <a:latin typeface="Arial" charset="0"/>
                  </a:rPr>
                  <a:t>50 </a:t>
                </a:r>
                <a:r>
                  <a:rPr lang="it-IT" sz="1600" b="1">
                    <a:solidFill>
                      <a:schemeClr val="tx1"/>
                    </a:solidFill>
                    <a:latin typeface="Arial" charset="0"/>
                  </a:rPr>
                  <a:t>= 1.55 nM</a:t>
                </a:r>
                <a:endParaRPr lang="it-IT" sz="1600" b="1">
                  <a:solidFill>
                    <a:schemeClr val="tx1"/>
                  </a:solidFill>
                  <a:latin typeface="Helvetica" charset="0"/>
                </a:endParaRPr>
              </a:p>
            </p:txBody>
          </p:sp>
        </p:grpSp>
        <p:sp>
          <p:nvSpPr>
            <p:cNvPr id="24" name="Right Arrow 30"/>
            <p:cNvSpPr/>
            <p:nvPr/>
          </p:nvSpPr>
          <p:spPr>
            <a:xfrm rot="13358001">
              <a:off x="2411413" y="2706987"/>
              <a:ext cx="1071562" cy="25565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sz="360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0" y="1268413"/>
            <a:ext cx="91440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-92075" y="61913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it-IT" sz="3600">
              <a:solidFill>
                <a:schemeClr val="tx1"/>
              </a:solidFill>
              <a:latin typeface="Helvetica" charset="0"/>
              <a:ea typeface="ＭＳ Ｐゴシック" charset="0"/>
              <a:cs typeface="+mn-cs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07950" y="112713"/>
            <a:ext cx="87852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990000"/>
                </a:solidFill>
                <a:ea typeface="ＭＳ Ｐゴシック" charset="0"/>
                <a:cs typeface="+mn-cs"/>
              </a:rPr>
              <a:t>MEMOQUIN  antioxidant activity is mediated by NQO1 (DT-diaphorase)</a:t>
            </a:r>
          </a:p>
        </p:txBody>
      </p:sp>
      <p:pic>
        <p:nvPicPr>
          <p:cNvPr id="5" name="Picture 6" descr="F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92375"/>
            <a:ext cx="474821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fig0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67288" y="1268413"/>
            <a:ext cx="4176712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0" y="5229225"/>
            <a:ext cx="7416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990000"/>
                </a:solidFill>
              </a:rPr>
              <a:t>• NQO</a:t>
            </a:r>
            <a:r>
              <a:rPr lang="it-IT" sz="2400" b="1">
                <a:solidFill>
                  <a:srgbClr val="990000"/>
                </a:solidFill>
              </a:rPr>
              <a:t>1 is overexpressed in AD patients </a:t>
            </a:r>
            <a:endParaRPr lang="en-US" sz="2400" b="1">
              <a:solidFill>
                <a:srgbClr val="990000"/>
              </a:solidFill>
            </a:endParaRPr>
          </a:p>
          <a:p>
            <a:r>
              <a:rPr lang="en-US" sz="2400" b="1">
                <a:solidFill>
                  <a:srgbClr val="990000"/>
                </a:solidFill>
              </a:rPr>
              <a:t>• NQO1 colocalizes with AD pathology</a:t>
            </a:r>
            <a:r>
              <a:rPr lang="en-US" sz="2400" b="1">
                <a:solidFill>
                  <a:srgbClr val="990000"/>
                </a:solidFill>
                <a:latin typeface="Helvetica" charset="0"/>
              </a:rPr>
              <a:t> </a:t>
            </a:r>
            <a:endParaRPr lang="it-IT" sz="3600">
              <a:solidFill>
                <a:schemeClr val="tx1"/>
              </a:solidFill>
              <a:latin typeface="Helvetica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80963" y="6454775"/>
            <a:ext cx="4962516" cy="29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indent="19050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 err="1">
                <a:solidFill>
                  <a:srgbClr val="184B5B"/>
                </a:solidFill>
                <a:latin typeface="Helvetica" charset="0"/>
              </a:rPr>
              <a:t>Bolognesi</a:t>
            </a:r>
            <a:r>
              <a:rPr lang="en-US" sz="1600" b="1" dirty="0">
                <a:solidFill>
                  <a:srgbClr val="184B5B"/>
                </a:solidFill>
                <a:latin typeface="Helvetica" charset="0"/>
              </a:rPr>
              <a:t> et al., </a:t>
            </a:r>
            <a:r>
              <a:rPr lang="en-US" sz="1600" b="1" i="1" dirty="0" err="1">
                <a:solidFill>
                  <a:srgbClr val="184B5B"/>
                </a:solidFill>
                <a:latin typeface="Helvetica" charset="0"/>
              </a:rPr>
              <a:t>Neurotherapeutics</a:t>
            </a:r>
            <a:r>
              <a:rPr lang="en-US" sz="1600" b="1" i="1" dirty="0">
                <a:solidFill>
                  <a:srgbClr val="184B5B"/>
                </a:solidFill>
                <a:latin typeface="Helvetica" charset="0"/>
              </a:rPr>
              <a:t>  </a:t>
            </a:r>
            <a:r>
              <a:rPr lang="en-US" sz="1600" b="1" u="sng" dirty="0">
                <a:solidFill>
                  <a:srgbClr val="184B5B"/>
                </a:solidFill>
                <a:latin typeface="Helvetica" charset="0"/>
              </a:rPr>
              <a:t>6</a:t>
            </a:r>
            <a:r>
              <a:rPr lang="en-US" sz="1600" b="1" dirty="0">
                <a:solidFill>
                  <a:srgbClr val="184B5B"/>
                </a:solidFill>
                <a:latin typeface="Helvetica" charset="0"/>
              </a:rPr>
              <a:t>, 152 (2009)</a:t>
            </a:r>
            <a:r>
              <a:rPr lang="en-US" sz="1600" dirty="0">
                <a:solidFill>
                  <a:srgbClr val="184B5B"/>
                </a:solidFill>
                <a:latin typeface="Helvetica" charset="0"/>
              </a:rPr>
              <a:t>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1516" y="547992"/>
            <a:ext cx="2701992" cy="539715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185912" y="650983"/>
            <a:ext cx="8238251" cy="112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chemeClr val="tx1"/>
                </a:solidFill>
                <a:ea typeface="ＭＳ Ｐゴシック" charset="0"/>
                <a:cs typeface="+mn-cs"/>
              </a:rPr>
              <a:t>Neurodegenerative Diseases</a:t>
            </a:r>
            <a:r>
              <a:rPr lang="en-US" sz="3200" b="1" dirty="0">
                <a:solidFill>
                  <a:schemeClr val="tx1"/>
                </a:solidFill>
                <a:ea typeface="ＭＳ Ｐゴシック" charset="0"/>
                <a:cs typeface="+mn-cs"/>
              </a:rPr>
              <a:t>:</a:t>
            </a:r>
            <a:r>
              <a:rPr lang="en-US" sz="3200" b="1" dirty="0">
                <a:solidFill>
                  <a:schemeClr val="accent2"/>
                </a:solidFill>
                <a:ea typeface="ＭＳ Ｐゴシック" charset="0"/>
                <a:cs typeface="+mn-cs"/>
              </a:rPr>
              <a:t>  </a:t>
            </a:r>
            <a:r>
              <a:rPr lang="en-US" sz="3200" b="1" dirty="0">
                <a:solidFill>
                  <a:srgbClr val="CC3300"/>
                </a:solidFill>
                <a:ea typeface="ＭＳ Ｐゴシック" charset="0"/>
                <a:cs typeface="+mn-cs"/>
              </a:rPr>
              <a:t>complex</a:t>
            </a:r>
            <a:r>
              <a:rPr lang="en-US" sz="3200" b="1" dirty="0">
                <a:solidFill>
                  <a:schemeClr val="accent2"/>
                </a:solidFill>
                <a:ea typeface="ＭＳ Ｐゴシック" charset="0"/>
                <a:cs typeface="+mn-cs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a typeface="ＭＳ Ｐゴシック" charset="0"/>
                <a:cs typeface="+mn-cs"/>
              </a:rPr>
              <a:t>multifactorial</a:t>
            </a:r>
            <a:r>
              <a:rPr lang="en-US" sz="3200" b="1" dirty="0">
                <a:solidFill>
                  <a:schemeClr val="accent2"/>
                </a:solidFill>
                <a:ea typeface="ＭＳ Ｐゴシック" charset="0"/>
                <a:cs typeface="+mn-cs"/>
              </a:rPr>
              <a:t> </a:t>
            </a:r>
            <a:r>
              <a:rPr lang="en-US" sz="3200" b="1" dirty="0">
                <a:solidFill>
                  <a:srgbClr val="CC3300"/>
                </a:solidFill>
                <a:ea typeface="ＭＳ Ｐゴシック" charset="0"/>
                <a:cs typeface="+mn-cs"/>
              </a:rPr>
              <a:t>syndromes</a:t>
            </a:r>
          </a:p>
        </p:txBody>
      </p:sp>
      <p:pic>
        <p:nvPicPr>
          <p:cNvPr id="6" name="Picture 7" descr="Allergic reactions to medication"/>
          <p:cNvPicPr>
            <a:picLocks noChangeAspect="1" noChangeArrowheads="1"/>
          </p:cNvPicPr>
          <p:nvPr/>
        </p:nvPicPr>
        <p:blipFill>
          <a:blip r:embed="rId2"/>
          <a:srcRect t="12993" b="5905"/>
          <a:stretch>
            <a:fillRect/>
          </a:stretch>
        </p:blipFill>
        <p:spPr bwMode="auto">
          <a:xfrm>
            <a:off x="2653469" y="2636983"/>
            <a:ext cx="3803631" cy="246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 rot="20537568">
            <a:off x="2524197" y="2659751"/>
            <a:ext cx="425309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dirty="0" err="1">
                <a:solidFill>
                  <a:schemeClr val="accent2"/>
                </a:solidFill>
                <a:latin typeface="Times" charset="0"/>
              </a:rPr>
              <a:t>Polypharmacology</a:t>
            </a:r>
            <a:endParaRPr lang="it-IT" sz="3600" b="1" dirty="0">
              <a:solidFill>
                <a:schemeClr val="accent2"/>
              </a:solidFill>
              <a:latin typeface="Times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1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-46038" y="318294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endParaRPr lang="it-IT" sz="3600">
              <a:solidFill>
                <a:schemeClr val="tx1"/>
              </a:solidFill>
              <a:latin typeface="Helvetica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53987" y="523081"/>
            <a:ext cx="856773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3600" b="1">
                <a:solidFill>
                  <a:srgbClr val="CC3300"/>
                </a:solidFill>
              </a:rPr>
              <a:t>MTDs strategy: the Lead Optimisation Tightrope</a:t>
            </a:r>
          </a:p>
        </p:txBody>
      </p:sp>
      <p:pic>
        <p:nvPicPr>
          <p:cNvPr id="4" name="Picture 9" descr="DVI0769017_P"/>
          <p:cNvPicPr>
            <a:picLocks noChangeAspect="1" noChangeArrowheads="1"/>
          </p:cNvPicPr>
          <p:nvPr/>
        </p:nvPicPr>
        <p:blipFill>
          <a:blip r:embed="rId2"/>
          <a:srcRect r="24374"/>
          <a:stretch>
            <a:fillRect/>
          </a:stretch>
        </p:blipFill>
        <p:spPr bwMode="auto">
          <a:xfrm>
            <a:off x="438150" y="2274094"/>
            <a:ext cx="3700462" cy="37306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4664075" y="2759869"/>
            <a:ext cx="4525962" cy="236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spcBef>
                <a:spcPct val="20000"/>
              </a:spcBef>
              <a:buClr>
                <a:srgbClr val="CC3300"/>
              </a:buClr>
              <a:buFont typeface="Wingdings" charset="2"/>
              <a:buChar char="ü"/>
            </a:pPr>
            <a:r>
              <a:rPr lang="en-US" sz="2400" b="1">
                <a:solidFill>
                  <a:schemeClr val="tx1"/>
                </a:solidFill>
              </a:rPr>
              <a:t> Balanced activities</a:t>
            </a:r>
          </a:p>
          <a:p>
            <a:pPr>
              <a:spcBef>
                <a:spcPct val="20000"/>
              </a:spcBef>
              <a:buClr>
                <a:srgbClr val="CC3300"/>
              </a:buClr>
              <a:buFont typeface="Wingdings" charset="2"/>
              <a:buChar char="ü"/>
            </a:pPr>
            <a:endParaRPr lang="en-US" sz="2400" b="1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  <a:buClr>
                <a:srgbClr val="CC3300"/>
              </a:buClr>
              <a:buFont typeface="Wingdings" charset="2"/>
              <a:buChar char="ü"/>
            </a:pPr>
            <a:r>
              <a:rPr lang="en-US" sz="2400" b="1">
                <a:solidFill>
                  <a:schemeClr val="tx1"/>
                </a:solidFill>
              </a:rPr>
              <a:t> Off-target selectivity</a:t>
            </a:r>
          </a:p>
          <a:p>
            <a:pPr>
              <a:spcBef>
                <a:spcPct val="20000"/>
              </a:spcBef>
              <a:buClr>
                <a:srgbClr val="CC3300"/>
              </a:buClr>
              <a:buFont typeface="Wingdings" charset="2"/>
              <a:buChar char="ü"/>
            </a:pPr>
            <a:endParaRPr lang="en-US" sz="2400" b="1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  <a:buClr>
                <a:srgbClr val="CC3300"/>
              </a:buClr>
              <a:buFont typeface="Wingdings" charset="2"/>
              <a:buChar char="ü"/>
            </a:pPr>
            <a:r>
              <a:rPr lang="en-US" sz="2400" b="1">
                <a:solidFill>
                  <a:schemeClr val="tx1"/>
                </a:solidFill>
              </a:rPr>
              <a:t> Oral pharmacokinetics</a:t>
            </a:r>
            <a:endParaRPr lang="en-GB" sz="2400" b="1">
              <a:solidFill>
                <a:schemeClr val="tx1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87312" y="6234906"/>
            <a:ext cx="2667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sv-SE" b="1">
                <a:solidFill>
                  <a:schemeClr val="tx1"/>
                </a:solidFill>
              </a:rPr>
              <a:t>Courtesy by Richar Morphy, UK.</a:t>
            </a:r>
            <a:endParaRPr lang="en-US" b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1-s2"/>
          <p:cNvPicPr>
            <a:picLocks noChangeAspect="1" noChangeArrowheads="1"/>
          </p:cNvPicPr>
          <p:nvPr/>
        </p:nvPicPr>
        <p:blipFill>
          <a:blip r:embed="rId2"/>
          <a:srcRect b="21938"/>
          <a:stretch>
            <a:fillRect/>
          </a:stretch>
        </p:blipFill>
        <p:spPr bwMode="auto">
          <a:xfrm>
            <a:off x="1337469" y="2876550"/>
            <a:ext cx="5162550" cy="377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106" y="211137"/>
            <a:ext cx="7189788" cy="2476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533400" y="97631"/>
            <a:ext cx="8077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+mj-lt"/>
                <a:ea typeface="+mj-ea"/>
                <a:cs typeface="ＭＳ Ｐゴシック" charset="-128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Garamond" charset="0"/>
                <a:ea typeface="ＭＳ Ｐゴシック" charset="0"/>
                <a:cs typeface="ＭＳ Ｐゴシック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Garamond" charset="0"/>
                <a:ea typeface="ＭＳ Ｐゴシック" charset="0"/>
                <a:cs typeface="ＭＳ Ｐゴシック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Garamond" charset="0"/>
                <a:ea typeface="ＭＳ Ｐゴシック" charset="0"/>
                <a:cs typeface="ＭＳ Ｐゴシック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Garamond" charset="0"/>
                <a:ea typeface="ＭＳ Ｐゴシック" charset="0"/>
                <a:cs typeface="ＭＳ Ｐゴシック" charset="-128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Garamond" charset="0"/>
                <a:ea typeface="ＭＳ Ｐゴシック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Garamond" charset="0"/>
                <a:ea typeface="ＭＳ Ｐゴシック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Garamond" charset="0"/>
                <a:ea typeface="ＭＳ Ｐゴシック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it-IT" smtClean="0">
                <a:cs typeface="+mj-cs"/>
              </a:rPr>
              <a:t>Anti-cholinesterase and antiamyloid profile in vitro</a:t>
            </a: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675" y="1218406"/>
            <a:ext cx="5538788" cy="241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987550" y="1937544"/>
            <a:ext cx="4392613" cy="144462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987550" y="2297906"/>
            <a:ext cx="4392613" cy="144463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987550" y="2658269"/>
            <a:ext cx="4392613" cy="144462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550" y="5395119"/>
            <a:ext cx="6146800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4387056"/>
            <a:ext cx="2979738" cy="159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1536700" y="4169569"/>
            <a:ext cx="1484313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r>
              <a:rPr lang="it-IT" b="1">
                <a:solidFill>
                  <a:schemeClr val="tx1"/>
                </a:solidFill>
                <a:latin typeface="Arial-BoldMT" charset="0"/>
                <a:ea typeface="ＭＳ Ｐゴシック" charset="0"/>
                <a:cs typeface="+mn-cs"/>
              </a:rPr>
              <a:t>2</a:t>
            </a:r>
            <a:r>
              <a:rPr lang="it-IT">
                <a:solidFill>
                  <a:schemeClr val="tx1"/>
                </a:solidFill>
                <a:latin typeface="ArialMT" charset="0"/>
                <a:ea typeface="ＭＳ Ｐゴシック" charset="0"/>
                <a:cs typeface="+mn-cs"/>
              </a:rPr>
              <a:t>: R = Van; n= 1</a:t>
            </a:r>
          </a:p>
          <a:p>
            <a:pPr>
              <a:defRPr/>
            </a:pPr>
            <a:r>
              <a:rPr lang="it-IT" b="1">
                <a:solidFill>
                  <a:schemeClr val="tx1"/>
                </a:solidFill>
                <a:latin typeface="Arial-BoldMT" charset="0"/>
                <a:ea typeface="ＭＳ Ｐゴシック" charset="0"/>
                <a:cs typeface="+mn-cs"/>
              </a:rPr>
              <a:t>4</a:t>
            </a:r>
            <a:r>
              <a:rPr lang="it-IT">
                <a:solidFill>
                  <a:schemeClr val="tx1"/>
                </a:solidFill>
                <a:latin typeface="ArialMT" charset="0"/>
                <a:ea typeface="ＭＳ Ｐゴシック" charset="0"/>
                <a:cs typeface="+mn-cs"/>
              </a:rPr>
              <a:t>: R = Bfur; n= 1</a:t>
            </a:r>
          </a:p>
          <a:p>
            <a:pPr>
              <a:defRPr/>
            </a:pPr>
            <a:r>
              <a:rPr lang="it-IT" b="1">
                <a:solidFill>
                  <a:schemeClr val="tx1"/>
                </a:solidFill>
                <a:latin typeface="Arial-BoldMT" charset="0"/>
                <a:ea typeface="ＭＳ Ｐゴシック" charset="0"/>
                <a:cs typeface="+mn-cs"/>
              </a:rPr>
              <a:t>6</a:t>
            </a:r>
            <a:r>
              <a:rPr lang="it-IT">
                <a:solidFill>
                  <a:schemeClr val="tx1"/>
                </a:solidFill>
                <a:latin typeface="ArialMT" charset="0"/>
                <a:ea typeface="ＭＳ Ｐゴシック" charset="0"/>
                <a:cs typeface="+mn-cs"/>
              </a:rPr>
              <a:t>: R = BTh; n= 1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533400" y="1556544"/>
            <a:ext cx="8077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+mj-lt"/>
                <a:ea typeface="+mj-ea"/>
                <a:cs typeface="ＭＳ Ｐゴシック" charset="-128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Garamond" charset="0"/>
                <a:ea typeface="ＭＳ Ｐゴシック" charset="0"/>
                <a:cs typeface="ＭＳ Ｐゴシック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Garamond" charset="0"/>
                <a:ea typeface="ＭＳ Ｐゴシック" charset="0"/>
                <a:cs typeface="ＭＳ Ｐゴシック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Garamond" charset="0"/>
                <a:ea typeface="ＭＳ Ｐゴシック" charset="0"/>
                <a:cs typeface="ＭＳ Ｐゴシック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Garamond" charset="0"/>
                <a:ea typeface="ＭＳ Ｐゴシック" charset="0"/>
                <a:cs typeface="ＭＳ Ｐゴシック" charset="-128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Garamond" charset="0"/>
                <a:ea typeface="ＭＳ Ｐゴシック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Garamond" charset="0"/>
                <a:ea typeface="ＭＳ Ｐゴシック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Garamond" charset="0"/>
                <a:ea typeface="ＭＳ Ｐゴシック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it-IT" sz="3200" smtClean="0">
                <a:cs typeface="+mj-cs"/>
              </a:rPr>
              <a:t>Proving the MTD profile in a cellular context</a:t>
            </a:r>
            <a:r>
              <a:rPr lang="it-IT" smtClean="0">
                <a:cs typeface="+mj-cs"/>
              </a:rPr>
              <a:t> </a:t>
            </a:r>
          </a:p>
        </p:txBody>
      </p:sp>
      <p:pic>
        <p:nvPicPr>
          <p:cNvPr id="3" name="Picture 3" descr="1-s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2187" y="3348831"/>
            <a:ext cx="4657725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2549525" y="6236494"/>
            <a:ext cx="2736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23031" y="263525"/>
            <a:ext cx="7700393" cy="1754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3600" b="1">
                <a:solidFill>
                  <a:srgbClr val="CC3300"/>
                </a:solidFill>
              </a:rPr>
              <a:t>Looking for novel Memoquin derivatives with improved drug-like properties</a:t>
            </a:r>
            <a:endParaRPr lang="en-US" sz="3200" b="1">
              <a:solidFill>
                <a:srgbClr val="CC3300"/>
              </a:solidFill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5081" y="3648075"/>
            <a:ext cx="7977027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0" hangingPunct="0"/>
            <a:r>
              <a:rPr lang="it-IT" sz="1600" b="1">
                <a:solidFill>
                  <a:srgbClr val="CC3300"/>
                </a:solidFill>
              </a:rPr>
              <a:t>THE POLAR SURFACE AREA (PSA)</a:t>
            </a:r>
            <a:r>
              <a:rPr lang="it-IT" sz="1600" b="1">
                <a:solidFill>
                  <a:schemeClr val="tx1"/>
                </a:solidFill>
              </a:rPr>
              <a:t> is defined as the surface sum over all polar atoms, primarily </a:t>
            </a:r>
            <a:r>
              <a:rPr lang="it-IT" sz="1600" b="1">
                <a:solidFill>
                  <a:schemeClr val="tx1"/>
                </a:solidFill>
                <a:hlinkClick r:id="rId2" tooltip="Oxygen"/>
              </a:rPr>
              <a:t>oxygen</a:t>
            </a:r>
            <a:r>
              <a:rPr lang="it-IT" sz="1600" b="1">
                <a:solidFill>
                  <a:schemeClr val="tx1"/>
                </a:solidFill>
              </a:rPr>
              <a:t> and </a:t>
            </a:r>
            <a:r>
              <a:rPr lang="it-IT" sz="1600" b="1">
                <a:solidFill>
                  <a:srgbClr val="000066"/>
                </a:solidFill>
                <a:hlinkClick r:id="rId3" tooltip="Nitrogen"/>
              </a:rPr>
              <a:t>nitrogen</a:t>
            </a:r>
            <a:r>
              <a:rPr lang="it-IT" sz="1600" b="1">
                <a:solidFill>
                  <a:schemeClr val="tx1"/>
                </a:solidFill>
              </a:rPr>
              <a:t>:</a:t>
            </a:r>
          </a:p>
          <a:p>
            <a:pPr eaLnBrk="0" hangingPunct="0"/>
            <a:r>
              <a:rPr lang="it-IT" sz="1600" b="1">
                <a:solidFill>
                  <a:schemeClr val="tx1"/>
                </a:solidFill>
                <a:ea typeface="Times New Roman" charset="0"/>
                <a:cs typeface="Times New Roman" charset="0"/>
              </a:rPr>
              <a:t>&lt; 140 for optimal permeation</a:t>
            </a:r>
          </a:p>
          <a:p>
            <a:pPr eaLnBrk="0" hangingPunct="0"/>
            <a:r>
              <a:rPr lang="it-IT" sz="1600" b="1">
                <a:solidFill>
                  <a:schemeClr val="tx1"/>
                </a:solidFill>
              </a:rPr>
              <a:t>&lt; 60 for BBB permeation</a:t>
            </a:r>
          </a:p>
          <a:p>
            <a:pPr eaLnBrk="0" hangingPunct="0"/>
            <a:endParaRPr lang="it-IT" sz="1600" b="1">
              <a:solidFill>
                <a:schemeClr val="tx1"/>
              </a:solidFill>
            </a:endParaRPr>
          </a:p>
          <a:p>
            <a:r>
              <a:rPr lang="it-IT" sz="1600" b="1">
                <a:solidFill>
                  <a:srgbClr val="CC3300"/>
                </a:solidFill>
              </a:rPr>
              <a:t>RULE OF SEVEN ROTATABLE BONDS</a:t>
            </a:r>
            <a:r>
              <a:rPr lang="it-IT" sz="1600" b="1">
                <a:solidFill>
                  <a:schemeClr val="tx1"/>
                </a:solidFill>
              </a:rPr>
              <a:t>: The bioavailability of a drug like molecule is related with it rotatable bond number. Less than seven rotatable bonds are essential for good bioavailablity. (GSK) </a:t>
            </a:r>
          </a:p>
          <a:p>
            <a:r>
              <a:rPr lang="it-IT" sz="1600" b="1">
                <a:solidFill>
                  <a:schemeClr val="tx1"/>
                </a:solidFill>
              </a:rPr>
              <a:t>CNS drug rules: Compared with non CNS drugs, CNS drugs should have "fewer hydrogen bond donors, fewer positive charges, greater lipophilicity, lower polar surface area and reduced flexibility".-J. W. Polli (GSK)</a:t>
            </a:r>
            <a:r>
              <a:rPr lang="it-IT"/>
              <a:t> </a:t>
            </a:r>
            <a:endParaRPr lang="en-US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5081" y="2012950"/>
            <a:ext cx="8430766" cy="17462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pic>
        <p:nvPicPr>
          <p:cNvPr id="5" name="tab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" y="2112962"/>
            <a:ext cx="6508769" cy="2295221"/>
          </a:xfrm>
          <a:prstGeom prst="rect">
            <a:avLst/>
          </a:prstGeom>
        </p:spPr>
      </p:pic>
      <p:sp>
        <p:nvSpPr>
          <p:cNvPr id="6" name="Rectangle 30"/>
          <p:cNvSpPr>
            <a:spLocks noChangeArrowheads="1"/>
          </p:cNvSpPr>
          <p:nvPr/>
        </p:nvSpPr>
        <p:spPr bwMode="auto">
          <a:xfrm>
            <a:off x="15081" y="3452812"/>
            <a:ext cx="8430766" cy="17463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sp>
        <p:nvSpPr>
          <p:cNvPr id="7" name="Oval 33"/>
          <p:cNvSpPr>
            <a:spLocks noChangeArrowheads="1"/>
          </p:cNvSpPr>
          <p:nvPr/>
        </p:nvSpPr>
        <p:spPr bwMode="auto">
          <a:xfrm>
            <a:off x="1418432" y="2894012"/>
            <a:ext cx="929434" cy="576263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sp>
        <p:nvSpPr>
          <p:cNvPr id="8" name="Oval 34"/>
          <p:cNvSpPr>
            <a:spLocks noChangeArrowheads="1"/>
          </p:cNvSpPr>
          <p:nvPr/>
        </p:nvSpPr>
        <p:spPr bwMode="auto">
          <a:xfrm>
            <a:off x="5773286" y="3056335"/>
            <a:ext cx="398120" cy="360363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pic>
        <p:nvPicPr>
          <p:cNvPr id="9" name="Picture 36" descr="Godonow_f2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63569" y="2566987"/>
            <a:ext cx="2195512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658018" y="85725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endParaRPr lang="it-IT" sz="3600">
              <a:solidFill>
                <a:schemeClr val="tx1"/>
              </a:solidFill>
              <a:latin typeface="Helvetica" charset="0"/>
              <a:ea typeface="ＭＳ Ｐゴシック" charset="0"/>
              <a:cs typeface="+mn-cs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858043" y="290512"/>
            <a:ext cx="741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r>
              <a:rPr lang="it-IT" sz="3200" b="1">
                <a:solidFill>
                  <a:srgbClr val="CC3300"/>
                </a:solidFill>
                <a:ea typeface="ＭＳ Ｐゴシック" charset="0"/>
                <a:cs typeface="+mn-cs"/>
              </a:rPr>
              <a:t>B</a:t>
            </a:r>
            <a:r>
              <a:rPr lang="en-US" sz="3200" b="1">
                <a:solidFill>
                  <a:srgbClr val="CC3300"/>
                </a:solidFill>
                <a:ea typeface="ＭＳ Ｐゴシック" charset="0"/>
                <a:cs typeface="+mn-cs"/>
              </a:rPr>
              <a:t>ack to monomeric compounds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843756" y="6405562"/>
            <a:ext cx="4765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en-US" sz="1800" b="1" smtClean="0">
                <a:solidFill>
                  <a:schemeClr val="bg2"/>
                </a:solidFill>
                <a:latin typeface="Helvetica" charset="0"/>
                <a:cs typeface="+mn-cs"/>
              </a:rPr>
              <a:t>Bolognesi et al., </a:t>
            </a:r>
            <a:r>
              <a:rPr lang="en-US" sz="1600" b="1" i="1" smtClean="0">
                <a:solidFill>
                  <a:schemeClr val="bg2"/>
                </a:solidFill>
                <a:latin typeface="Helvetica" charset="0"/>
                <a:cs typeface="+mn-cs"/>
              </a:rPr>
              <a:t>J Med Chem </a:t>
            </a:r>
            <a:r>
              <a:rPr lang="en-US" sz="1600" b="1" u="sng" smtClean="0">
                <a:solidFill>
                  <a:schemeClr val="bg2"/>
                </a:solidFill>
                <a:latin typeface="Helvetica" charset="0"/>
                <a:cs typeface="+mn-cs"/>
              </a:rPr>
              <a:t>54</a:t>
            </a:r>
            <a:r>
              <a:rPr lang="en-US" sz="1600" b="1" smtClean="0">
                <a:solidFill>
                  <a:schemeClr val="bg2"/>
                </a:solidFill>
                <a:latin typeface="Helvetica" charset="0"/>
                <a:cs typeface="+mn-cs"/>
              </a:rPr>
              <a:t>, 8299 (2011)</a:t>
            </a:r>
            <a:r>
              <a:rPr lang="en-US" sz="1600" smtClean="0">
                <a:solidFill>
                  <a:schemeClr val="tx1"/>
                </a:solidFill>
                <a:latin typeface="Helvetica" charset="0"/>
                <a:cs typeface="+mn-cs"/>
              </a:rPr>
              <a:t> 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750093" y="5503862"/>
            <a:ext cx="2444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8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 </a:t>
            </a:r>
            <a:r>
              <a:rPr lang="en-US" sz="900">
                <a:solidFill>
                  <a:schemeClr val="tx1"/>
                </a:solidFill>
                <a:latin typeface="Helvetica" charset="0"/>
              </a:rPr>
              <a:t> </a:t>
            </a:r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6" name="Picture 8" descr="schem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8206" y="2130425"/>
            <a:ext cx="6327775" cy="264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674393" y="3021012"/>
            <a:ext cx="10810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r>
              <a:rPr lang="it-IT" b="1">
                <a:solidFill>
                  <a:schemeClr val="tx1"/>
                </a:solidFill>
                <a:latin typeface="Helvetica" charset="0"/>
                <a:ea typeface="ＭＳ Ｐゴシック" charset="0"/>
                <a:cs typeface="+mn-cs"/>
              </a:rPr>
              <a:t>memoquin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874168" y="4748212"/>
            <a:ext cx="9683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r>
              <a:rPr lang="it-IT" b="1">
                <a:solidFill>
                  <a:schemeClr val="tx1"/>
                </a:solidFill>
                <a:latin typeface="Helvetica" charset="0"/>
                <a:ea typeface="ＭＳ Ｐゴシック" charset="0"/>
                <a:cs typeface="+mn-cs"/>
              </a:rPr>
              <a:t>2: X = CH</a:t>
            </a:r>
          </a:p>
          <a:p>
            <a:pPr>
              <a:defRPr/>
            </a:pPr>
            <a:r>
              <a:rPr lang="it-IT" b="1">
                <a:solidFill>
                  <a:schemeClr val="tx1"/>
                </a:solidFill>
                <a:latin typeface="Helvetica" charset="0"/>
                <a:ea typeface="ＭＳ Ｐゴシック" charset="0"/>
                <a:cs typeface="+mn-cs"/>
              </a:rPr>
              <a:t>3: X = N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7338218" y="4748212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r>
              <a:rPr lang="it-IT" b="1">
                <a:solidFill>
                  <a:schemeClr val="tx1"/>
                </a:solidFill>
                <a:latin typeface="Helvetica" charset="0"/>
                <a:ea typeface="ＭＳ Ｐゴシック" charset="0"/>
                <a:cs typeface="+mn-cs"/>
              </a:rPr>
              <a:t>4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-46038" y="1377950"/>
            <a:ext cx="91440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-138113" y="171450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endParaRPr lang="it-IT" sz="3600">
              <a:solidFill>
                <a:schemeClr val="tx1"/>
              </a:solidFill>
              <a:latin typeface="Helvetica" charset="0"/>
              <a:ea typeface="ＭＳ Ｐゴシック" charset="0"/>
              <a:cs typeface="+mn-cs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1912" y="222250"/>
            <a:ext cx="835183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3600" b="1">
                <a:solidFill>
                  <a:srgbClr val="CC3300"/>
                </a:solidFill>
              </a:rPr>
              <a:t>Novel Memoquin derivatives with no RO5 violation</a:t>
            </a:r>
            <a:endParaRPr lang="en-US" sz="3200" b="1">
              <a:solidFill>
                <a:srgbClr val="CC3300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-46038" y="1882775"/>
            <a:ext cx="9144000" cy="17462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-46038" y="5589587"/>
            <a:ext cx="2444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8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 </a:t>
            </a:r>
            <a:r>
              <a:rPr lang="en-US" sz="900">
                <a:solidFill>
                  <a:schemeClr val="tx1"/>
                </a:solidFill>
                <a:latin typeface="Helvetica" charset="0"/>
              </a:rPr>
              <a:t> </a:t>
            </a:r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7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150" y="1882775"/>
            <a:ext cx="6940528" cy="4273439"/>
          </a:xfrm>
          <a:prstGeom prst="rect">
            <a:avLst/>
          </a:prstGeom>
        </p:spPr>
      </p:pic>
      <p:sp>
        <p:nvSpPr>
          <p:cNvPr id="8" name="Rectangle 28"/>
          <p:cNvSpPr>
            <a:spLocks noChangeArrowheads="1"/>
          </p:cNvSpPr>
          <p:nvPr/>
        </p:nvSpPr>
        <p:spPr bwMode="auto">
          <a:xfrm>
            <a:off x="-46038" y="3322637"/>
            <a:ext cx="9144000" cy="17463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sp>
        <p:nvSpPr>
          <p:cNvPr id="9" name="Oval 30"/>
          <p:cNvSpPr>
            <a:spLocks noChangeArrowheads="1"/>
          </p:cNvSpPr>
          <p:nvPr/>
        </p:nvSpPr>
        <p:spPr bwMode="auto">
          <a:xfrm>
            <a:off x="1933575" y="2547937"/>
            <a:ext cx="1008062" cy="576263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sp>
        <p:nvSpPr>
          <p:cNvPr id="10" name="Oval 31"/>
          <p:cNvSpPr>
            <a:spLocks noChangeArrowheads="1"/>
          </p:cNvSpPr>
          <p:nvPr/>
        </p:nvSpPr>
        <p:spPr bwMode="auto">
          <a:xfrm>
            <a:off x="6507162" y="2568574"/>
            <a:ext cx="431800" cy="360363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sp>
        <p:nvSpPr>
          <p:cNvPr id="11" name="Text Box 32"/>
          <p:cNvSpPr txBox="1">
            <a:spLocks noChangeArrowheads="1"/>
          </p:cNvSpPr>
          <p:nvPr/>
        </p:nvSpPr>
        <p:spPr bwMode="auto">
          <a:xfrm>
            <a:off x="47625" y="6491287"/>
            <a:ext cx="4765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en-US" sz="1800" b="1" dirty="0" err="1" smtClean="0">
                <a:solidFill>
                  <a:srgbClr val="184B5B"/>
                </a:solidFill>
                <a:latin typeface="Helvetica" charset="0"/>
                <a:cs typeface="+mn-cs"/>
              </a:rPr>
              <a:t>Bolognesi</a:t>
            </a:r>
            <a:r>
              <a:rPr lang="en-US" sz="1800" b="1" dirty="0" smtClean="0">
                <a:solidFill>
                  <a:srgbClr val="184B5B"/>
                </a:solidFill>
                <a:latin typeface="Helvetica" charset="0"/>
                <a:cs typeface="+mn-cs"/>
              </a:rPr>
              <a:t> et al., </a:t>
            </a:r>
            <a:r>
              <a:rPr lang="en-US" sz="1600" b="1" i="1" dirty="0" smtClean="0">
                <a:solidFill>
                  <a:srgbClr val="184B5B"/>
                </a:solidFill>
                <a:latin typeface="Helvetica" charset="0"/>
                <a:cs typeface="+mn-cs"/>
              </a:rPr>
              <a:t>J Med </a:t>
            </a:r>
            <a:r>
              <a:rPr lang="en-US" sz="1600" b="1" i="1" dirty="0" err="1" smtClean="0">
                <a:solidFill>
                  <a:srgbClr val="184B5B"/>
                </a:solidFill>
                <a:latin typeface="Helvetica" charset="0"/>
                <a:cs typeface="+mn-cs"/>
              </a:rPr>
              <a:t>Chem</a:t>
            </a:r>
            <a:r>
              <a:rPr lang="en-US" sz="1600" b="1" i="1" dirty="0" smtClean="0">
                <a:solidFill>
                  <a:srgbClr val="184B5B"/>
                </a:solidFill>
                <a:latin typeface="Helvetica" charset="0"/>
                <a:cs typeface="+mn-cs"/>
              </a:rPr>
              <a:t> </a:t>
            </a:r>
            <a:r>
              <a:rPr lang="en-US" sz="1600" b="1" u="sng" dirty="0" smtClean="0">
                <a:solidFill>
                  <a:srgbClr val="184B5B"/>
                </a:solidFill>
                <a:latin typeface="Helvetica" charset="0"/>
                <a:cs typeface="+mn-cs"/>
              </a:rPr>
              <a:t>54</a:t>
            </a:r>
            <a:r>
              <a:rPr lang="en-US" sz="1600" b="1" dirty="0" smtClean="0">
                <a:solidFill>
                  <a:srgbClr val="184B5B"/>
                </a:solidFill>
                <a:latin typeface="Helvetica" charset="0"/>
                <a:cs typeface="+mn-cs"/>
              </a:rPr>
              <a:t>, 8299 (2011)</a:t>
            </a:r>
            <a:r>
              <a:rPr lang="en-US" sz="1600" dirty="0" smtClean="0">
                <a:solidFill>
                  <a:srgbClr val="184B5B"/>
                </a:solidFill>
                <a:latin typeface="Helvetica" charset="0"/>
                <a:cs typeface="+mn-cs"/>
              </a:rPr>
              <a:t>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36513" y="444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 b="1" dirty="0" err="1">
                <a:solidFill>
                  <a:srgbClr val="CC3300"/>
                </a:solidFill>
              </a:rPr>
              <a:t>Biologi</a:t>
            </a:r>
            <a:r>
              <a:rPr lang="it-IT" sz="3600" b="1" dirty="0" err="1">
                <a:solidFill>
                  <a:srgbClr val="CC3300"/>
                </a:solidFill>
              </a:rPr>
              <a:t>cal</a:t>
            </a:r>
            <a:r>
              <a:rPr lang="it-IT" sz="3600" b="1" dirty="0">
                <a:solidFill>
                  <a:srgbClr val="CC3300"/>
                </a:solidFill>
              </a:rPr>
              <a:t> </a:t>
            </a:r>
            <a:r>
              <a:rPr lang="it-IT" sz="3600" b="1" dirty="0" err="1">
                <a:solidFill>
                  <a:srgbClr val="CC3300"/>
                </a:solidFill>
              </a:rPr>
              <a:t>profile</a:t>
            </a:r>
            <a:r>
              <a:rPr lang="it-IT" sz="3600" b="1" dirty="0">
                <a:solidFill>
                  <a:srgbClr val="CC3300"/>
                </a:solidFill>
              </a:rPr>
              <a:t> </a:t>
            </a:r>
            <a:r>
              <a:rPr lang="it-IT" sz="3600" b="1" dirty="0" err="1">
                <a:solidFill>
                  <a:srgbClr val="CC3300"/>
                </a:solidFill>
              </a:rPr>
              <a:t>of</a:t>
            </a:r>
            <a:r>
              <a:rPr lang="it-IT" sz="3600" b="1" dirty="0">
                <a:solidFill>
                  <a:srgbClr val="CC3300"/>
                </a:solidFill>
              </a:rPr>
              <a:t> </a:t>
            </a:r>
            <a:r>
              <a:rPr lang="it-IT" sz="3600" b="1" dirty="0" err="1">
                <a:solidFill>
                  <a:srgbClr val="CC3300"/>
                </a:solidFill>
              </a:rPr>
              <a:t>monomeric</a:t>
            </a:r>
            <a:r>
              <a:rPr lang="it-IT" sz="3600" b="1" dirty="0">
                <a:solidFill>
                  <a:srgbClr val="CC3300"/>
                </a:solidFill>
              </a:rPr>
              <a:t> </a:t>
            </a:r>
            <a:r>
              <a:rPr lang="it-IT" sz="3600" b="1" dirty="0" err="1">
                <a:solidFill>
                  <a:srgbClr val="CC3300"/>
                </a:solidFill>
              </a:rPr>
              <a:t>MTDs</a:t>
            </a:r>
            <a:endParaRPr lang="en-US" sz="3600" b="1" dirty="0">
              <a:solidFill>
                <a:srgbClr val="CC3300"/>
              </a:solidFill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5040313"/>
            <a:ext cx="2444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8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 </a:t>
            </a:r>
            <a:r>
              <a:rPr lang="en-US" sz="900">
                <a:solidFill>
                  <a:schemeClr val="tx1"/>
                </a:solidFill>
                <a:latin typeface="Helvetica" charset="0"/>
              </a:rPr>
              <a:t> </a:t>
            </a:r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" name="AutoShape 7"/>
          <p:cNvSpPr>
            <a:spLocks noChangeArrowheads="1"/>
          </p:cNvSpPr>
          <p:nvPr/>
        </p:nvSpPr>
        <p:spPr bwMode="auto">
          <a:xfrm rot="16200000">
            <a:off x="942181" y="1143794"/>
            <a:ext cx="792163" cy="2460625"/>
          </a:xfrm>
          <a:prstGeom prst="flowChartAlternateProcess">
            <a:avLst/>
          </a:prstGeom>
          <a:solidFill>
            <a:srgbClr val="FFCC00">
              <a:alpha val="50000"/>
            </a:srgbClr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76200" prstMaterial="legacyMatte">
            <a:bevelT w="13500" h="13500" prst="angle"/>
            <a:bevelB w="13500" h="13500" prst="angle"/>
            <a:extrusionClr>
              <a:srgbClr val="FFCC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>
            <a:flatTx/>
          </a:bodyPr>
          <a:lstStyle/>
          <a:p>
            <a:pPr algn="ctr">
              <a:defRPr/>
            </a:pPr>
            <a:endParaRPr lang="it-IT" sz="180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2568575" y="2055813"/>
            <a:ext cx="906463" cy="1003300"/>
          </a:xfrm>
          <a:prstGeom prst="flowChartAlternateProcess">
            <a:avLst/>
          </a:prstGeom>
          <a:solidFill>
            <a:srgbClr val="FF0000">
              <a:alpha val="50000"/>
            </a:srgbClr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76200" prstMaterial="legacyMatte">
            <a:bevelT w="13500" h="13500" prst="angle"/>
            <a:bevelB w="13500" h="13500" prst="angle"/>
            <a:extrusionClr>
              <a:srgbClr val="FF00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 rot="16200000">
            <a:off x="956469" y="2448719"/>
            <a:ext cx="792163" cy="2460625"/>
          </a:xfrm>
          <a:prstGeom prst="flowChartAlternateProcess">
            <a:avLst/>
          </a:prstGeom>
          <a:solidFill>
            <a:srgbClr val="FFCC00">
              <a:alpha val="50000"/>
            </a:srgbClr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76200" prstMaterial="legacyMatte">
            <a:bevelT w="13500" h="13500" prst="angle"/>
            <a:bevelB w="13500" h="13500" prst="angle"/>
            <a:extrusionClr>
              <a:srgbClr val="FFCC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>
            <a:flatTx/>
          </a:bodyPr>
          <a:lstStyle/>
          <a:p>
            <a:pPr algn="ctr">
              <a:defRPr/>
            </a:pPr>
            <a:endParaRPr lang="it-IT" sz="180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2582863" y="3354388"/>
            <a:ext cx="906462" cy="1003300"/>
          </a:xfrm>
          <a:prstGeom prst="flowChartAlternateProcess">
            <a:avLst/>
          </a:prstGeom>
          <a:solidFill>
            <a:srgbClr val="FF0000">
              <a:alpha val="50000"/>
            </a:srgbClr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76200" prstMaterial="legacyMatte">
            <a:bevelT w="13500" h="13500" prst="angle"/>
            <a:bevelB w="13500" h="13500" prst="angle"/>
            <a:extrusionClr>
              <a:srgbClr val="FF00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 rot="16200000">
            <a:off x="1013620" y="3780631"/>
            <a:ext cx="792162" cy="2460625"/>
          </a:xfrm>
          <a:prstGeom prst="flowChartAlternateProcess">
            <a:avLst/>
          </a:prstGeom>
          <a:solidFill>
            <a:srgbClr val="FFCC00">
              <a:alpha val="50000"/>
            </a:srgbClr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76200" prstMaterial="legacyMatte">
            <a:bevelT w="13500" h="13500" prst="angle"/>
            <a:bevelB w="13500" h="13500" prst="angle"/>
            <a:extrusionClr>
              <a:srgbClr val="FFCC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>
            <a:flatTx/>
          </a:bodyPr>
          <a:lstStyle/>
          <a:p>
            <a:pPr algn="ctr">
              <a:defRPr/>
            </a:pPr>
            <a:endParaRPr lang="it-IT" sz="180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9" name="AutoShape 12"/>
          <p:cNvSpPr>
            <a:spLocks noChangeArrowheads="1"/>
          </p:cNvSpPr>
          <p:nvPr/>
        </p:nvSpPr>
        <p:spPr bwMode="auto">
          <a:xfrm>
            <a:off x="2640013" y="4643438"/>
            <a:ext cx="692150" cy="1003300"/>
          </a:xfrm>
          <a:prstGeom prst="flowChartAlternateProcess">
            <a:avLst/>
          </a:prstGeom>
          <a:solidFill>
            <a:srgbClr val="FF0000">
              <a:alpha val="50000"/>
            </a:srgbClr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76200" prstMaterial="legacyMatte">
            <a:bevelT w="13500" h="13500" prst="angle"/>
            <a:bevelB w="13500" h="13500" prst="angle"/>
            <a:extrusionClr>
              <a:srgbClr val="FF00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pic>
        <p:nvPicPr>
          <p:cNvPr id="10" name="Picture 13" descr="fm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938" y="4567238"/>
            <a:ext cx="2913062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 descr="fm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278188"/>
            <a:ext cx="31067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5" descr="rb3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5438" y="1974850"/>
            <a:ext cx="31083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Group 16"/>
          <p:cNvGraphicFramePr>
            <a:graphicFrameLocks noGrp="1"/>
          </p:cNvGraphicFramePr>
          <p:nvPr/>
        </p:nvGraphicFramePr>
        <p:xfrm>
          <a:off x="0" y="901700"/>
          <a:ext cx="9074150" cy="5870639"/>
        </p:xfrm>
        <a:graphic>
          <a:graphicData uri="http://schemas.openxmlformats.org/drawingml/2006/table">
            <a:tbl>
              <a:tblPr/>
              <a:tblGrid>
                <a:gridCol w="3600450"/>
                <a:gridCol w="1441450"/>
                <a:gridCol w="1439863"/>
                <a:gridCol w="1439862"/>
                <a:gridCol w="1152525"/>
              </a:tblGrid>
              <a:tr h="1571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Arial" charset="0"/>
                          <a:cs typeface="Arial" charset="0"/>
                        </a:rPr>
                        <a:t>IC</a:t>
                      </a:r>
                      <a:r>
                        <a:rPr kumimoji="0" lang="it-IT" sz="14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Arial" charset="0"/>
                          <a:cs typeface="Arial" charset="0"/>
                        </a:rPr>
                        <a:t>50 </a:t>
                      </a: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Arial" charset="0"/>
                          <a:cs typeface="Arial" charset="0"/>
                        </a:rPr>
                        <a:t>AChE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Arial" charset="0"/>
                          <a:cs typeface="Arial" charset="0"/>
                        </a:rPr>
                        <a:t>(M)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0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Arial" charset="0"/>
                          <a:cs typeface="Arial" charset="0"/>
                        </a:rPr>
                        <a:t>IC</a:t>
                      </a:r>
                      <a:r>
                        <a:rPr kumimoji="0" lang="it-IT" sz="14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Arial" charset="0"/>
                          <a:cs typeface="Arial" charset="0"/>
                        </a:rPr>
                        <a:t>50 </a:t>
                      </a: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Arial" charset="0"/>
                          <a:cs typeface="Arial" charset="0"/>
                        </a:rPr>
                        <a:t>BChE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Arial" charset="0"/>
                          <a:cs typeface="Arial" charset="0"/>
                        </a:rPr>
                        <a:t>(M)</a:t>
                      </a:r>
                      <a:endParaRPr kumimoji="0" lang="it-IT" sz="1400" b="1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0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Arial" charset="0"/>
                          <a:cs typeface="Arial" charset="0"/>
                        </a:rPr>
                        <a:t>% Inhibition A</a:t>
                      </a:r>
                      <a:r>
                        <a:rPr kumimoji="0" lang="el-G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Arial" charset="0"/>
                          <a:cs typeface="Arial" charset="0"/>
                        </a:rPr>
                        <a:t>β</a:t>
                      </a: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Arial" charset="0"/>
                          <a:cs typeface="Arial" charset="0"/>
                        </a:rPr>
                        <a:t>-aggregatio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Arial" charset="0"/>
                          <a:cs typeface="Arial" charset="0"/>
                        </a:rPr>
                        <a:t>BACE1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Arial" charset="0"/>
                          <a:cs typeface="Arial" charset="0"/>
                        </a:rPr>
                        <a:t>(M)</a:t>
                      </a:r>
                      <a:endParaRPr kumimoji="0" lang="it-IT" sz="1400" b="1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0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41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-128"/>
                          <a:cs typeface="ＭＳ Ｐゴシック" charset="-128"/>
                        </a:rPr>
                        <a:t>2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  <a:cs typeface="ＭＳ Ｐゴシック" charset="-128"/>
                        </a:rPr>
                        <a:t>9.73 ± 0.44 10</a:t>
                      </a:r>
                      <a:r>
                        <a:rPr kumimoji="0" lang="it-IT" sz="1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  <a:cs typeface="ＭＳ Ｐゴシック" charset="-128"/>
                        </a:rPr>
                        <a:t>-9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  <a:cs typeface="ＭＳ Ｐゴシック" charset="-128"/>
                        </a:rPr>
                        <a:t>1.49 ± 0.10 10</a:t>
                      </a:r>
                      <a:r>
                        <a:rPr kumimoji="0" lang="it-IT" sz="1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  <a:cs typeface="ＭＳ Ｐゴシック" charset="-128"/>
                        </a:rPr>
                        <a:t>-6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  <a:cs typeface="ＭＳ Ｐゴシック" charset="-128"/>
                        </a:rPr>
                        <a:t>27.3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  <a:cs typeface="ＭＳ Ｐゴシック" charset="-128"/>
                        </a:rPr>
                        <a:t>at 10 </a:t>
                      </a:r>
                      <a:r>
                        <a:rPr kumimoji="0" lang="el-G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  <a:cs typeface="ＭＳ Ｐゴシック" charset="-128"/>
                        </a:rPr>
                        <a:t>μ</a:t>
                      </a: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  <a:cs typeface="ＭＳ Ｐゴシック" charset="-128"/>
                        </a:rPr>
                        <a:t>M</a:t>
                      </a:r>
                      <a:endParaRPr kumimoji="0" lang="el-GR" sz="1400" b="1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  <a:cs typeface="ＭＳ Ｐゴシック" charset="-128"/>
                        </a:rPr>
                        <a:t>2.84 10</a:t>
                      </a:r>
                      <a:r>
                        <a:rPr kumimoji="0" lang="it-IT" sz="1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  <a:cs typeface="ＭＳ Ｐゴシック" charset="-128"/>
                        </a:rPr>
                        <a:t>-6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25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-128"/>
                          <a:cs typeface="ＭＳ Ｐゴシック" charset="-128"/>
                        </a:rPr>
                        <a:t>3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  <a:cs typeface="ＭＳ Ｐゴシック" charset="-128"/>
                        </a:rPr>
                        <a:t>2.79 ± 0.16 10</a:t>
                      </a:r>
                      <a:r>
                        <a:rPr kumimoji="0" lang="it-IT" sz="1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  <a:cs typeface="ＭＳ Ｐゴシック" charset="-128"/>
                        </a:rPr>
                        <a:t>-8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  <a:cs typeface="ＭＳ Ｐゴシック" charset="-128"/>
                        </a:rPr>
                        <a:t>2.56 ± 0.17 10</a:t>
                      </a:r>
                      <a:r>
                        <a:rPr kumimoji="0" lang="it-IT" sz="1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  <a:cs typeface="ＭＳ Ｐゴシック" charset="-128"/>
                        </a:rPr>
                        <a:t>-6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  <a:cs typeface="ＭＳ Ｐゴシック" charset="-128"/>
                        </a:rPr>
                        <a:t>15.4 ± 6.7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  <a:cs typeface="ＭＳ Ｐゴシック" charset="-128"/>
                        </a:rPr>
                        <a:t>at 10 </a:t>
                      </a:r>
                      <a:r>
                        <a:rPr kumimoji="0" lang="el-G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  <a:cs typeface="ＭＳ Ｐゴシック" charset="-128"/>
                        </a:rPr>
                        <a:t>μ</a:t>
                      </a: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  <a:cs typeface="ＭＳ Ｐゴシック" charset="-128"/>
                        </a:rPr>
                        <a:t>M</a:t>
                      </a:r>
                      <a:endParaRPr kumimoji="0" lang="el-GR" sz="1400" b="1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  <a:cs typeface="ＭＳ Ｐゴシック" charset="-128"/>
                        </a:rPr>
                        <a:t>n.d.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-128"/>
                          <a:cs typeface="ＭＳ Ｐゴシック" charset="-128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  <a:cs typeface="ＭＳ Ｐゴシック" charset="-128"/>
                        </a:rPr>
                        <a:t>2.90 ± 0.40 10</a:t>
                      </a:r>
                      <a:r>
                        <a:rPr kumimoji="0" lang="it-IT" sz="1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  <a:cs typeface="ＭＳ Ｐゴシック" charset="-128"/>
                        </a:rPr>
                        <a:t>-8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  <a:cs typeface="ＭＳ Ｐゴシック" charset="-128"/>
                        </a:rPr>
                        <a:t>3.14 ± 0.21 10</a:t>
                      </a:r>
                      <a:r>
                        <a:rPr kumimoji="0" lang="it-IT" sz="1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  <a:cs typeface="ＭＳ Ｐゴシック" charset="-128"/>
                        </a:rPr>
                        <a:t>-6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  <a:cs typeface="ＭＳ Ｐゴシック" charset="-128"/>
                        </a:rPr>
                        <a:t>30.2 ± 1.4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  <a:cs typeface="ＭＳ Ｐゴシック" charset="-128"/>
                        </a:rPr>
                        <a:t>at 10 </a:t>
                      </a:r>
                      <a:r>
                        <a:rPr kumimoji="0" lang="el-G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  <a:cs typeface="ＭＳ Ｐゴシック" charset="-128"/>
                        </a:rPr>
                        <a:t>μ</a:t>
                      </a: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  <a:cs typeface="ＭＳ Ｐゴシック" charset="-128"/>
                        </a:rPr>
                        <a:t>M</a:t>
                      </a:r>
                      <a:endParaRPr kumimoji="0" lang="el-GR" sz="1400" b="1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  <a:cs typeface="ＭＳ Ｐゴシック" charset="-128"/>
                        </a:rPr>
                        <a:t>&gt;4 10</a:t>
                      </a:r>
                      <a:r>
                        <a:rPr kumimoji="0" lang="it-IT" sz="1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  <a:cs typeface="ＭＳ Ｐゴシック" charset="-128"/>
                        </a:rPr>
                        <a:t>-6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6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it-IT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-128"/>
                          <a:cs typeface="ＭＳ Ｐゴシック" charset="-128"/>
                        </a:rPr>
                        <a:t>memoquin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  <a:cs typeface="ＭＳ Ｐゴシック" charset="-128"/>
                        </a:rPr>
                        <a:t>1.55 ± 0.11 10</a:t>
                      </a:r>
                      <a:r>
                        <a:rPr kumimoji="0" lang="it-IT" sz="1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  <a:cs typeface="ＭＳ Ｐゴシック" charset="-128"/>
                        </a:rPr>
                        <a:t>-9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  <a:cs typeface="ＭＳ Ｐゴシック" charset="-128"/>
                        </a:rPr>
                        <a:t>1.44 ± 0.10 10</a:t>
                      </a:r>
                      <a:r>
                        <a:rPr kumimoji="0" lang="it-IT" sz="1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  <a:cs typeface="ＭＳ Ｐゴシック" charset="-128"/>
                        </a:rPr>
                        <a:t>-6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  <a:cs typeface="ＭＳ Ｐゴシック" charset="-128"/>
                        </a:rPr>
                        <a:t>66.8 ± 4.4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  <a:cs typeface="ＭＳ Ｐゴシック" charset="-128"/>
                        </a:rPr>
                        <a:t>at 10 </a:t>
                      </a:r>
                      <a:r>
                        <a:rPr kumimoji="0" lang="el-G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  <a:cs typeface="ＭＳ Ｐゴシック" charset="-128"/>
                        </a:rPr>
                        <a:t>μ</a:t>
                      </a: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  <a:cs typeface="ＭＳ Ｐゴシック" charset="-128"/>
                        </a:rPr>
                        <a:t>M</a:t>
                      </a:r>
                      <a:endParaRPr kumimoji="0" lang="el-GR" sz="1400" b="1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  <a:cs typeface="ＭＳ Ｐゴシック" charset="-128"/>
                        </a:rPr>
                        <a:t>4.64 10</a:t>
                      </a:r>
                      <a:r>
                        <a:rPr kumimoji="0" lang="it-IT" sz="1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ＭＳ Ｐゴシック" charset="-128"/>
                          <a:cs typeface="ＭＳ Ｐゴシック" charset="-128"/>
                        </a:rPr>
                        <a:t>-6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Text Box 54"/>
          <p:cNvSpPr txBox="1">
            <a:spLocks noChangeArrowheads="1"/>
          </p:cNvSpPr>
          <p:nvPr/>
        </p:nvSpPr>
        <p:spPr bwMode="auto">
          <a:xfrm>
            <a:off x="93663" y="6381750"/>
            <a:ext cx="4765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indent="19050" eaLnBrk="0" hangingPunct="0"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1pPr>
            <a:lvl2pPr eaLnBrk="0" hangingPunct="0"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en-US" sz="1800" b="1" smtClean="0">
                <a:solidFill>
                  <a:schemeClr val="bg2"/>
                </a:solidFill>
                <a:latin typeface="Helvetica" charset="0"/>
                <a:cs typeface="+mn-cs"/>
              </a:rPr>
              <a:t>Bolognesi et al., </a:t>
            </a:r>
            <a:r>
              <a:rPr lang="en-US" sz="1600" b="1" i="1" smtClean="0">
                <a:solidFill>
                  <a:schemeClr val="bg2"/>
                </a:solidFill>
                <a:latin typeface="Helvetica" charset="0"/>
                <a:cs typeface="+mn-cs"/>
              </a:rPr>
              <a:t>J Med Chem </a:t>
            </a:r>
            <a:r>
              <a:rPr lang="en-US" sz="1600" b="1" u="sng" smtClean="0">
                <a:solidFill>
                  <a:schemeClr val="bg2"/>
                </a:solidFill>
                <a:latin typeface="Helvetica" charset="0"/>
                <a:cs typeface="+mn-cs"/>
              </a:rPr>
              <a:t>54</a:t>
            </a:r>
            <a:r>
              <a:rPr lang="en-US" sz="1600" b="1" smtClean="0">
                <a:solidFill>
                  <a:schemeClr val="bg2"/>
                </a:solidFill>
                <a:latin typeface="Helvetica" charset="0"/>
                <a:cs typeface="+mn-cs"/>
              </a:rPr>
              <a:t>, 8299 (2011)</a:t>
            </a:r>
            <a:r>
              <a:rPr lang="en-US" sz="1600" smtClean="0">
                <a:solidFill>
                  <a:schemeClr val="tx1"/>
                </a:solidFill>
                <a:latin typeface="Helvetica" charset="0"/>
                <a:cs typeface="+mn-cs"/>
              </a:rPr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81000" y="76200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0" cap="none" spc="0" normalizeH="0" baseline="0" noProof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Neurotoxicity after 24 h of </a:t>
            </a:r>
            <a:r>
              <a:rPr kumimoji="0" lang="it-IT" sz="2800" b="1" i="0" u="none" strike="noStrike" kern="0" cap="none" spc="0" normalizeH="0" baseline="0" noProof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treatment in primary neurons</a:t>
            </a:r>
            <a:r>
              <a:rPr kumimoji="0" lang="it-IT" sz="2000" b="0" i="0" u="none" strike="noStrike" kern="0" cap="none" spc="0" normalizeH="0" baseline="0" noProof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 </a:t>
            </a:r>
            <a:br>
              <a:rPr kumimoji="0" lang="it-IT" sz="2000" b="0" i="0" u="none" strike="noStrike" kern="0" cap="none" spc="0" normalizeH="0" baseline="0" noProof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</a:br>
            <a:endParaRPr kumimoji="0" lang="it-IT" sz="2000" b="0" i="0" u="none" strike="noStrike" kern="0" cap="none" spc="0" normalizeH="0" baseline="0" noProof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81000" y="5373688"/>
            <a:ext cx="8077200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Tx/>
              <a:buFont typeface="Wingdings" charset="2"/>
              <a:buChar char="ü"/>
              <a:tabLst/>
              <a:defRPr/>
            </a:pPr>
            <a:r>
              <a:rPr kumimoji="0" lang="it-IT" sz="2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2</a:t>
            </a:r>
            <a:r>
              <a:rPr kumimoji="0" lang="it-IT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inhibited Aβ38, Aβ40, and Aβ42 secretion, with IC</a:t>
            </a:r>
            <a:r>
              <a:rPr kumimoji="0" lang="it-IT" sz="2400" b="0" i="0" u="none" strike="noStrike" kern="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50</a:t>
            </a:r>
            <a:r>
              <a:rPr kumimoji="0" lang="it-IT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values of 19, 21, and 46 μM, respectively </a:t>
            </a:r>
            <a:endParaRPr kumimoji="0" lang="it-IT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8" y="1749425"/>
            <a:ext cx="7083425" cy="336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93663" y="6381750"/>
            <a:ext cx="4765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indent="19050" eaLnBrk="0" hangingPunct="0"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1pPr>
            <a:lvl2pPr eaLnBrk="0" hangingPunct="0"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en-US" sz="1800" b="1" dirty="0" err="1" smtClean="0">
                <a:solidFill>
                  <a:srgbClr val="184B5B"/>
                </a:solidFill>
                <a:latin typeface="Helvetica" charset="0"/>
                <a:cs typeface="+mn-cs"/>
              </a:rPr>
              <a:t>Bolognesi</a:t>
            </a:r>
            <a:r>
              <a:rPr lang="en-US" sz="1800" b="1" dirty="0" smtClean="0">
                <a:solidFill>
                  <a:srgbClr val="184B5B"/>
                </a:solidFill>
                <a:latin typeface="Helvetica" charset="0"/>
                <a:cs typeface="+mn-cs"/>
              </a:rPr>
              <a:t> et al., </a:t>
            </a:r>
            <a:r>
              <a:rPr lang="en-US" sz="1600" b="1" i="1" dirty="0" smtClean="0">
                <a:solidFill>
                  <a:srgbClr val="184B5B"/>
                </a:solidFill>
                <a:latin typeface="Helvetica" charset="0"/>
                <a:cs typeface="+mn-cs"/>
              </a:rPr>
              <a:t>J Med </a:t>
            </a:r>
            <a:r>
              <a:rPr lang="en-US" sz="1600" b="1" i="1" dirty="0" err="1" smtClean="0">
                <a:solidFill>
                  <a:srgbClr val="184B5B"/>
                </a:solidFill>
                <a:latin typeface="Helvetica" charset="0"/>
                <a:cs typeface="+mn-cs"/>
              </a:rPr>
              <a:t>Chem</a:t>
            </a:r>
            <a:r>
              <a:rPr lang="en-US" sz="1600" b="1" i="1" dirty="0" smtClean="0">
                <a:solidFill>
                  <a:srgbClr val="184B5B"/>
                </a:solidFill>
                <a:latin typeface="Helvetica" charset="0"/>
                <a:cs typeface="+mn-cs"/>
              </a:rPr>
              <a:t> </a:t>
            </a:r>
            <a:r>
              <a:rPr lang="en-US" sz="1600" b="1" u="sng" dirty="0" smtClean="0">
                <a:solidFill>
                  <a:srgbClr val="184B5B"/>
                </a:solidFill>
                <a:latin typeface="Helvetica" charset="0"/>
                <a:cs typeface="+mn-cs"/>
              </a:rPr>
              <a:t>54</a:t>
            </a:r>
            <a:r>
              <a:rPr lang="en-US" sz="1600" b="1" dirty="0" smtClean="0">
                <a:solidFill>
                  <a:srgbClr val="184B5B"/>
                </a:solidFill>
                <a:latin typeface="Helvetica" charset="0"/>
                <a:cs typeface="+mn-cs"/>
              </a:rPr>
              <a:t>, 8299 (2011)</a:t>
            </a:r>
            <a:r>
              <a:rPr lang="en-US" sz="1600" dirty="0" smtClean="0">
                <a:solidFill>
                  <a:srgbClr val="184B5B"/>
                </a:solidFill>
                <a:latin typeface="Helvetica" charset="0"/>
                <a:cs typeface="+mn-cs"/>
              </a:rPr>
              <a:t> 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555875" y="2781300"/>
            <a:ext cx="647700" cy="3143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>
                <a:ea typeface="ＭＳ Ｐゴシック" charset="0"/>
                <a:cs typeface="+mn-cs"/>
              </a:rPr>
              <a:t> mmm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481763" y="2781300"/>
            <a:ext cx="322262" cy="3143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>
                <a:ea typeface="ＭＳ Ｐゴシック" charset="0"/>
                <a:cs typeface="+mn-cs"/>
              </a:rPr>
              <a:t> </a:t>
            </a:r>
            <a:r>
              <a:rPr lang="it-IT" b="1">
                <a:solidFill>
                  <a:schemeClr val="tx1"/>
                </a:solidFill>
                <a:ea typeface="ＭＳ Ｐゴシック" charset="0"/>
                <a:cs typeface="+mn-cs"/>
              </a:rPr>
              <a:t>2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77068" y="92868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+mj-lt"/>
                <a:ea typeface="ＭＳ Ｐゴシック" charset="0"/>
                <a:cs typeface="ＭＳ Ｐゴシック" charset="-128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Garamond" pitchFamily="18" charset="0"/>
                <a:ea typeface="ＭＳ Ｐゴシック" charset="0"/>
                <a:cs typeface="ＭＳ Ｐゴシック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Garamond" pitchFamily="18" charset="0"/>
                <a:ea typeface="ＭＳ Ｐゴシック" charset="0"/>
                <a:cs typeface="ＭＳ Ｐゴシック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Garamond" pitchFamily="18" charset="0"/>
                <a:ea typeface="ＭＳ Ｐゴシック" charset="0"/>
                <a:cs typeface="ＭＳ Ｐゴシック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Garamond" pitchFamily="18" charset="0"/>
                <a:ea typeface="ＭＳ Ｐゴシック" charset="0"/>
                <a:cs typeface="ＭＳ Ｐゴシック" charset="-128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Garamond" pitchFamily="18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Garamond" pitchFamily="18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Garamond" pitchFamily="18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Garamond" pitchFamily="18" charset="0"/>
              </a:defRPr>
            </a:lvl9pPr>
          </a:lstStyle>
          <a:p>
            <a:r>
              <a:rPr lang="it-IT">
                <a:ea typeface="ＭＳ Ｐゴシック" charset="-128"/>
              </a:rPr>
              <a:t>Two heads are better than one?</a:t>
            </a:r>
          </a:p>
        </p:txBody>
      </p:sp>
      <p:pic>
        <p:nvPicPr>
          <p:cNvPr id="3" name="Picture 5" descr="Abstract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7981" y="1845468"/>
            <a:ext cx="5621337" cy="377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89731" y="6398418"/>
            <a:ext cx="4765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en-US" sz="1800" b="1" dirty="0" err="1" smtClean="0">
                <a:solidFill>
                  <a:srgbClr val="184B5B"/>
                </a:solidFill>
                <a:latin typeface="Helvetica" charset="0"/>
                <a:cs typeface="+mn-cs"/>
              </a:rPr>
              <a:t>Bolognesi</a:t>
            </a:r>
            <a:r>
              <a:rPr lang="en-US" sz="1800" b="1" dirty="0" smtClean="0">
                <a:solidFill>
                  <a:srgbClr val="184B5B"/>
                </a:solidFill>
                <a:latin typeface="Helvetica" charset="0"/>
                <a:cs typeface="+mn-cs"/>
              </a:rPr>
              <a:t> et al., </a:t>
            </a:r>
            <a:r>
              <a:rPr lang="en-US" sz="1600" b="1" i="1" dirty="0" smtClean="0">
                <a:solidFill>
                  <a:srgbClr val="184B5B"/>
                </a:solidFill>
                <a:latin typeface="Helvetica" charset="0"/>
                <a:cs typeface="+mn-cs"/>
              </a:rPr>
              <a:t>J Med </a:t>
            </a:r>
            <a:r>
              <a:rPr lang="en-US" sz="1600" b="1" i="1" dirty="0" err="1" smtClean="0">
                <a:solidFill>
                  <a:srgbClr val="184B5B"/>
                </a:solidFill>
                <a:latin typeface="Helvetica" charset="0"/>
                <a:cs typeface="+mn-cs"/>
              </a:rPr>
              <a:t>Chem</a:t>
            </a:r>
            <a:r>
              <a:rPr lang="en-US" sz="1600" b="1" i="1" dirty="0" smtClean="0">
                <a:solidFill>
                  <a:srgbClr val="184B5B"/>
                </a:solidFill>
                <a:latin typeface="Helvetica" charset="0"/>
                <a:cs typeface="+mn-cs"/>
              </a:rPr>
              <a:t> </a:t>
            </a:r>
            <a:r>
              <a:rPr lang="en-US" sz="1600" b="1" u="sng" dirty="0" smtClean="0">
                <a:solidFill>
                  <a:srgbClr val="184B5B"/>
                </a:solidFill>
                <a:latin typeface="Helvetica" charset="0"/>
                <a:cs typeface="+mn-cs"/>
              </a:rPr>
              <a:t>54</a:t>
            </a:r>
            <a:r>
              <a:rPr lang="en-US" sz="1600" b="1" dirty="0" smtClean="0">
                <a:solidFill>
                  <a:srgbClr val="184B5B"/>
                </a:solidFill>
                <a:latin typeface="Helvetica" charset="0"/>
                <a:cs typeface="+mn-cs"/>
              </a:rPr>
              <a:t>, 8299 (2011)</a:t>
            </a:r>
            <a:r>
              <a:rPr lang="en-US" sz="1600" dirty="0" smtClean="0">
                <a:solidFill>
                  <a:srgbClr val="184B5B"/>
                </a:solidFill>
                <a:latin typeface="Helvetica" charset="0"/>
                <a:cs typeface="+mn-cs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68313" y="2341563"/>
            <a:ext cx="7639050" cy="3175000"/>
            <a:chOff x="793" y="1389"/>
            <a:chExt cx="4812" cy="2000"/>
          </a:xfrm>
        </p:grpSpPr>
        <p:sp>
          <p:nvSpPr>
            <p:cNvPr id="3" name="AutoShape 3"/>
            <p:cNvSpPr>
              <a:spLocks noChangeArrowheads="1"/>
            </p:cNvSpPr>
            <p:nvPr/>
          </p:nvSpPr>
          <p:spPr bwMode="auto">
            <a:xfrm rot="10800000">
              <a:off x="2109" y="1389"/>
              <a:ext cx="1905" cy="1316"/>
            </a:xfrm>
            <a:custGeom>
              <a:avLst/>
              <a:gdLst>
                <a:gd name="G0" fmla="+- 6480 0 0"/>
                <a:gd name="G1" fmla="+- 8640 0 0"/>
                <a:gd name="G2" fmla="+- 6171 0 0"/>
                <a:gd name="G3" fmla="+- 21600 0 6480"/>
                <a:gd name="G4" fmla="+- 21600 0 8640"/>
                <a:gd name="G5" fmla="*/ G0 21600 G3"/>
                <a:gd name="G6" fmla="*/ G1 21600 G3"/>
                <a:gd name="G7" fmla="*/ G2 G3 21600"/>
                <a:gd name="G8" fmla="*/ 10800 21600 G3"/>
                <a:gd name="G9" fmla="*/ G4 21600 G3"/>
                <a:gd name="G10" fmla="+- 21600 0 G7"/>
                <a:gd name="G11" fmla="+- G5 0 G8"/>
                <a:gd name="G12" fmla="+- G6 0 G8"/>
                <a:gd name="G13" fmla="*/ G12 G7 G11"/>
                <a:gd name="G14" fmla="+- 21600 0 G13"/>
                <a:gd name="G15" fmla="+- G0 0 10800"/>
                <a:gd name="G16" fmla="+- G1 0 10800"/>
                <a:gd name="G17" fmla="*/ G2 G16 G15"/>
                <a:gd name="T0" fmla="*/ 10800 w 21600"/>
                <a:gd name="T1" fmla="*/ 0 h 21600"/>
                <a:gd name="T2" fmla="*/ 0 w 21600"/>
                <a:gd name="T3" fmla="*/ 15429 h 21600"/>
                <a:gd name="T4" fmla="*/ 10800 w 21600"/>
                <a:gd name="T5" fmla="*/ 18514 h 21600"/>
                <a:gd name="T6" fmla="*/ 21600 w 21600"/>
                <a:gd name="T7" fmla="*/ 15429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G13 w 21600"/>
                <a:gd name="T13" fmla="*/ G6 h 21600"/>
                <a:gd name="T14" fmla="*/ G14 w 21600"/>
                <a:gd name="T15" fmla="*/ G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lnTo>
                    <a:pt x="6480" y="6171"/>
                  </a:lnTo>
                  <a:lnTo>
                    <a:pt x="8640" y="6171"/>
                  </a:lnTo>
                  <a:lnTo>
                    <a:pt x="8640" y="12343"/>
                  </a:lnTo>
                  <a:lnTo>
                    <a:pt x="4320" y="12343"/>
                  </a:lnTo>
                  <a:lnTo>
                    <a:pt x="4320" y="9257"/>
                  </a:lnTo>
                  <a:lnTo>
                    <a:pt x="0" y="15429"/>
                  </a:lnTo>
                  <a:lnTo>
                    <a:pt x="4320" y="21600"/>
                  </a:lnTo>
                  <a:lnTo>
                    <a:pt x="4320" y="18514"/>
                  </a:lnTo>
                  <a:lnTo>
                    <a:pt x="17280" y="18514"/>
                  </a:lnTo>
                  <a:lnTo>
                    <a:pt x="17280" y="21600"/>
                  </a:lnTo>
                  <a:lnTo>
                    <a:pt x="21600" y="15429"/>
                  </a:lnTo>
                  <a:lnTo>
                    <a:pt x="17280" y="9257"/>
                  </a:lnTo>
                  <a:lnTo>
                    <a:pt x="17280" y="12343"/>
                  </a:lnTo>
                  <a:lnTo>
                    <a:pt x="12960" y="12343"/>
                  </a:lnTo>
                  <a:lnTo>
                    <a:pt x="12960" y="6171"/>
                  </a:lnTo>
                  <a:lnTo>
                    <a:pt x="15120" y="617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>
                <a:defRPr/>
              </a:pPr>
              <a:r>
                <a:rPr lang="it-IT" sz="18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rPr>
                <a:t>POLYPHARMACOLOGY</a:t>
              </a:r>
            </a:p>
          </p:txBody>
        </p:sp>
        <p:sp>
          <p:nvSpPr>
            <p:cNvPr id="4" name="Text Box 4"/>
            <p:cNvSpPr txBox="1">
              <a:spLocks noChangeArrowheads="1"/>
            </p:cNvSpPr>
            <p:nvPr/>
          </p:nvSpPr>
          <p:spPr bwMode="auto">
            <a:xfrm>
              <a:off x="793" y="2127"/>
              <a:ext cx="13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sz="18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rPr>
                <a:t>Drug combination</a:t>
              </a:r>
            </a:p>
          </p:txBody>
        </p:sp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3833" y="2024"/>
              <a:ext cx="17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sz="18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rPr>
                <a:t>Fixed-dose combination</a:t>
              </a:r>
            </a:p>
          </p:txBody>
        </p:sp>
        <p:sp>
          <p:nvSpPr>
            <p:cNvPr id="6" name="TextBox 40"/>
            <p:cNvSpPr txBox="1"/>
            <p:nvPr/>
          </p:nvSpPr>
          <p:spPr>
            <a:xfrm>
              <a:off x="923" y="1776"/>
              <a:ext cx="92" cy="156"/>
            </a:xfrm>
            <a:prstGeom prst="rect">
              <a:avLst/>
            </a:prstGeom>
            <a:noFill/>
            <a:scene3d>
              <a:camera prst="isometricTopUp"/>
              <a:lightRig rig="threePt" dir="t"/>
            </a:scene3d>
          </p:spPr>
          <p:txBody>
            <a:bodyPr wrap="none">
              <a:spAutoFit/>
            </a:bodyPr>
            <a:lstStyle/>
            <a:p>
              <a:pPr defTabSz="457200">
                <a:defRPr/>
              </a:pPr>
              <a:endParaRPr lang="en-US" sz="16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+mn-cs"/>
              </a:endParaRPr>
            </a:p>
          </p:txBody>
        </p:sp>
        <p:grpSp>
          <p:nvGrpSpPr>
            <p:cNvPr id="7" name="Group 24"/>
            <p:cNvGrpSpPr/>
            <p:nvPr/>
          </p:nvGrpSpPr>
          <p:grpSpPr>
            <a:xfrm>
              <a:off x="1313" y="1715"/>
              <a:ext cx="612" cy="283"/>
              <a:chOff x="5938110" y="3732580"/>
              <a:chExt cx="1225296" cy="612648"/>
            </a:xfrm>
            <a:scene3d>
              <a:camera prst="isometricOffAxis2Top"/>
              <a:lightRig rig="threePt" dir="t"/>
            </a:scene3d>
          </p:grpSpPr>
          <p:grpSp>
            <p:nvGrpSpPr>
              <p:cNvPr id="25" name="Group 7"/>
              <p:cNvGrpSpPr/>
              <p:nvPr/>
            </p:nvGrpSpPr>
            <p:grpSpPr>
              <a:xfrm>
                <a:off x="5938110" y="3732580"/>
                <a:ext cx="1225296" cy="612648"/>
                <a:chOff x="920808" y="1622352"/>
                <a:chExt cx="1225296" cy="612648"/>
              </a:xfrm>
              <a:solidFill>
                <a:srgbClr val="92D050"/>
              </a:solidFill>
            </p:grpSpPr>
            <p:sp>
              <p:nvSpPr>
                <p:cNvPr id="27" name="Flowchart: Delay 8"/>
                <p:cNvSpPr/>
                <p:nvPr/>
              </p:nvSpPr>
              <p:spPr>
                <a:xfrm flipH="1">
                  <a:off x="920808" y="1622352"/>
                  <a:ext cx="612648" cy="612648"/>
                </a:xfrm>
                <a:prstGeom prst="flowChartDelay">
                  <a:avLst/>
                </a:prstGeom>
                <a:grpFill/>
                <a:ln>
                  <a:noFill/>
                </a:ln>
                <a:sp3d extrusionH="31750">
                  <a:bevelT w="114300" prst="artDeco"/>
                  <a:bevelB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>
                    <a:defRPr/>
                  </a:pPr>
                  <a:endParaRPr lang="en-US" sz="1800" dirty="0"/>
                </a:p>
              </p:txBody>
            </p:sp>
            <p:sp>
              <p:nvSpPr>
                <p:cNvPr id="28" name="Flowchart: Delay 46"/>
                <p:cNvSpPr/>
                <p:nvPr/>
              </p:nvSpPr>
              <p:spPr>
                <a:xfrm>
                  <a:off x="1533456" y="1622352"/>
                  <a:ext cx="612648" cy="612648"/>
                </a:xfrm>
                <a:prstGeom prst="flowChartDelay">
                  <a:avLst/>
                </a:prstGeom>
                <a:grpFill/>
                <a:ln>
                  <a:noFill/>
                </a:ln>
                <a:sp3d extrusionH="31750">
                  <a:bevelT/>
                  <a:bevelB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>
                    <a:defRPr/>
                  </a:pPr>
                  <a:endParaRPr lang="en-US" sz="1800"/>
                </a:p>
              </p:txBody>
            </p:sp>
          </p:grpSp>
          <p:sp>
            <p:nvSpPr>
              <p:cNvPr id="26" name="TextBox 44"/>
              <p:cNvSpPr txBox="1"/>
              <p:nvPr/>
            </p:nvSpPr>
            <p:spPr>
              <a:xfrm>
                <a:off x="6014005" y="3880173"/>
                <a:ext cx="184731" cy="307777"/>
              </a:xfrm>
              <a:prstGeom prst="rect">
                <a:avLst/>
              </a:prstGeom>
              <a:noFill/>
              <a:sp3d extrusionH="31750">
                <a:bevelT w="114300" prst="artDeco"/>
                <a:bevelB/>
              </a:sp3d>
            </p:spPr>
            <p:txBody>
              <a:bodyPr wrap="none">
                <a:spAutoFit/>
              </a:bodyPr>
              <a:lstStyle/>
              <a:p>
                <a:pPr defTabSz="457200">
                  <a:defRPr/>
                </a:pPr>
                <a:endParaRPr lang="en-US" b="1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+mn-cs"/>
                </a:endParaRPr>
              </a:p>
            </p:txBody>
          </p:sp>
        </p:grpSp>
        <p:grpSp>
          <p:nvGrpSpPr>
            <p:cNvPr id="8" name="Group 39"/>
            <p:cNvGrpSpPr/>
            <p:nvPr/>
          </p:nvGrpSpPr>
          <p:grpSpPr>
            <a:xfrm>
              <a:off x="893" y="1733"/>
              <a:ext cx="614" cy="284"/>
              <a:chOff x="920808" y="1622352"/>
              <a:chExt cx="1225296" cy="612648"/>
            </a:xfrm>
            <a:solidFill>
              <a:schemeClr val="accent1">
                <a:lumMod val="40000"/>
                <a:lumOff val="60000"/>
              </a:schemeClr>
            </a:solidFill>
            <a:scene3d>
              <a:camera prst="isometricTopUp"/>
              <a:lightRig rig="threePt" dir="t"/>
            </a:scene3d>
          </p:grpSpPr>
          <p:sp>
            <p:nvSpPr>
              <p:cNvPr id="23" name="Flowchart: Delay 41"/>
              <p:cNvSpPr/>
              <p:nvPr/>
            </p:nvSpPr>
            <p:spPr>
              <a:xfrm flipH="1">
                <a:off x="920808" y="1622352"/>
                <a:ext cx="612648" cy="612648"/>
              </a:xfrm>
              <a:prstGeom prst="flowChartDelay">
                <a:avLst/>
              </a:prstGeom>
              <a:grpFill/>
              <a:ln>
                <a:noFill/>
              </a:ln>
              <a:sp3d extrusionH="31750">
                <a:bevelT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 sz="1800" dirty="0"/>
              </a:p>
            </p:txBody>
          </p:sp>
          <p:sp>
            <p:nvSpPr>
              <p:cNvPr id="24" name="Flowchart: Delay 42"/>
              <p:cNvSpPr/>
              <p:nvPr/>
            </p:nvSpPr>
            <p:spPr>
              <a:xfrm>
                <a:off x="1533456" y="1622352"/>
                <a:ext cx="612648" cy="612648"/>
              </a:xfrm>
              <a:prstGeom prst="flowChartDelay">
                <a:avLst/>
              </a:prstGeom>
              <a:grpFill/>
              <a:ln>
                <a:noFill/>
              </a:ln>
              <a:sp3d>
                <a:bevelT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 sz="1800"/>
              </a:p>
            </p:txBody>
          </p:sp>
        </p:grpSp>
        <p:grpSp>
          <p:nvGrpSpPr>
            <p:cNvPr id="9" name="Group 29"/>
            <p:cNvGrpSpPr/>
            <p:nvPr/>
          </p:nvGrpSpPr>
          <p:grpSpPr>
            <a:xfrm>
              <a:off x="1158" y="1525"/>
              <a:ext cx="524" cy="403"/>
              <a:chOff x="3953864" y="3727092"/>
              <a:chExt cx="1225296" cy="612648"/>
            </a:xfrm>
            <a:solidFill>
              <a:schemeClr val="accent2">
                <a:lumMod val="40000"/>
                <a:lumOff val="60000"/>
              </a:schemeClr>
            </a:solidFill>
            <a:scene3d>
              <a:camera prst="isometricOffAxis1Top"/>
              <a:lightRig rig="threePt" dir="t"/>
            </a:scene3d>
          </p:grpSpPr>
          <p:grpSp>
            <p:nvGrpSpPr>
              <p:cNvPr id="19" name="Group 39"/>
              <p:cNvGrpSpPr/>
              <p:nvPr/>
            </p:nvGrpSpPr>
            <p:grpSpPr>
              <a:xfrm>
                <a:off x="3953864" y="3727092"/>
                <a:ext cx="1225296" cy="612648"/>
                <a:chOff x="920808" y="1622352"/>
                <a:chExt cx="1225296" cy="612648"/>
              </a:xfrm>
              <a:grpFill/>
            </p:grpSpPr>
            <p:sp>
              <p:nvSpPr>
                <p:cNvPr id="21" name="Flowchart: Delay 50"/>
                <p:cNvSpPr/>
                <p:nvPr/>
              </p:nvSpPr>
              <p:spPr>
                <a:xfrm flipH="1">
                  <a:off x="920808" y="1622352"/>
                  <a:ext cx="612648" cy="612648"/>
                </a:xfrm>
                <a:prstGeom prst="flowChartDelay">
                  <a:avLst/>
                </a:prstGeom>
                <a:grpFill/>
                <a:ln>
                  <a:noFill/>
                </a:ln>
                <a:sp3d extrusionH="31750">
                  <a:bevelT/>
                  <a:bevelB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>
                    <a:defRPr/>
                  </a:pPr>
                  <a:endParaRPr lang="en-US" sz="1800" dirty="0"/>
                </a:p>
              </p:txBody>
            </p:sp>
            <p:sp>
              <p:nvSpPr>
                <p:cNvPr id="22" name="Flowchart: Delay 51"/>
                <p:cNvSpPr/>
                <p:nvPr/>
              </p:nvSpPr>
              <p:spPr>
                <a:xfrm>
                  <a:off x="1533456" y="1622352"/>
                  <a:ext cx="612648" cy="612648"/>
                </a:xfrm>
                <a:prstGeom prst="flowChartDelay">
                  <a:avLst/>
                </a:prstGeom>
                <a:grpFill/>
                <a:ln>
                  <a:noFill/>
                </a:ln>
                <a:sp3d extrusionH="31750">
                  <a:bevelT/>
                  <a:bevelB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>
                    <a:defRPr/>
                  </a:pPr>
                  <a:endParaRPr lang="en-US" sz="1800"/>
                </a:p>
              </p:txBody>
            </p:sp>
          </p:grpSp>
          <p:sp>
            <p:nvSpPr>
              <p:cNvPr id="20" name="TextBox 49"/>
              <p:cNvSpPr txBox="1"/>
              <p:nvPr/>
            </p:nvSpPr>
            <p:spPr>
              <a:xfrm>
                <a:off x="4194816" y="3818618"/>
                <a:ext cx="184731" cy="338554"/>
              </a:xfrm>
              <a:prstGeom prst="rect">
                <a:avLst/>
              </a:prstGeom>
              <a:grpFill/>
              <a:sp3d extrusionH="31750">
                <a:bevelT/>
                <a:bevelB/>
              </a:sp3d>
            </p:spPr>
            <p:txBody>
              <a:bodyPr wrap="none">
                <a:spAutoFit/>
              </a:bodyPr>
              <a:lstStyle/>
              <a:p>
                <a:pPr defTabSz="457200">
                  <a:defRPr/>
                </a:pPr>
                <a:endParaRPr lang="en-US" sz="1600" b="1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+mn-cs"/>
                </a:endParaRPr>
              </a:p>
            </p:txBody>
          </p:sp>
        </p:grp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2479" y="3158"/>
              <a:ext cx="12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sz="18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rPr>
                <a:t>Multi-target drug</a:t>
              </a:r>
            </a:p>
          </p:txBody>
        </p:sp>
        <p:grpSp>
          <p:nvGrpSpPr>
            <p:cNvPr id="11" name="Group 29"/>
            <p:cNvGrpSpPr/>
            <p:nvPr/>
          </p:nvGrpSpPr>
          <p:grpSpPr>
            <a:xfrm>
              <a:off x="4399" y="1472"/>
              <a:ext cx="524" cy="402"/>
              <a:chOff x="3953864" y="3727092"/>
              <a:chExt cx="1225296" cy="612648"/>
            </a:xfrm>
            <a:solidFill>
              <a:schemeClr val="accent2">
                <a:lumMod val="40000"/>
                <a:lumOff val="60000"/>
              </a:schemeClr>
            </a:solidFill>
            <a:scene3d>
              <a:camera prst="isometricOffAxis1Top"/>
              <a:lightRig rig="threePt" dir="t"/>
            </a:scene3d>
          </p:grpSpPr>
          <p:grpSp>
            <p:nvGrpSpPr>
              <p:cNvPr id="15" name="Group 39"/>
              <p:cNvGrpSpPr/>
              <p:nvPr/>
            </p:nvGrpSpPr>
            <p:grpSpPr>
              <a:xfrm>
                <a:off x="3953864" y="3727092"/>
                <a:ext cx="1225296" cy="612648"/>
                <a:chOff x="920808" y="1622352"/>
                <a:chExt cx="1225296" cy="612648"/>
              </a:xfrm>
              <a:grpFill/>
            </p:grpSpPr>
            <p:sp>
              <p:nvSpPr>
                <p:cNvPr id="17" name="Flowchart: Delay 64"/>
                <p:cNvSpPr/>
                <p:nvPr/>
              </p:nvSpPr>
              <p:spPr>
                <a:xfrm flipH="1">
                  <a:off x="920808" y="1622352"/>
                  <a:ext cx="612648" cy="612648"/>
                </a:xfrm>
                <a:prstGeom prst="flowChartDelay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sp3d extrusionH="31750">
                  <a:bevelT/>
                  <a:bevelB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>
                    <a:defRPr/>
                  </a:pPr>
                  <a:endParaRPr lang="en-US" sz="1800" dirty="0"/>
                </a:p>
              </p:txBody>
            </p:sp>
            <p:sp>
              <p:nvSpPr>
                <p:cNvPr id="18" name="Flowchart: Delay 65"/>
                <p:cNvSpPr/>
                <p:nvPr/>
              </p:nvSpPr>
              <p:spPr>
                <a:xfrm>
                  <a:off x="1533456" y="1622352"/>
                  <a:ext cx="612648" cy="612648"/>
                </a:xfrm>
                <a:prstGeom prst="flowChartDelay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sp3d extrusionH="31750">
                  <a:bevelT/>
                  <a:bevelB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>
                    <a:defRPr/>
                  </a:pPr>
                  <a:endParaRPr lang="en-US" sz="1800"/>
                </a:p>
              </p:txBody>
            </p:sp>
          </p:grpSp>
          <p:sp>
            <p:nvSpPr>
              <p:cNvPr id="16" name="TextBox 63"/>
              <p:cNvSpPr txBox="1"/>
              <p:nvPr/>
            </p:nvSpPr>
            <p:spPr>
              <a:xfrm>
                <a:off x="4194816" y="3818618"/>
                <a:ext cx="184731" cy="338554"/>
              </a:xfrm>
              <a:prstGeom prst="rect">
                <a:avLst/>
              </a:prstGeom>
              <a:grpFill/>
              <a:sp3d extrusionH="31750">
                <a:bevelT/>
                <a:bevelB/>
              </a:sp3d>
            </p:spPr>
            <p:txBody>
              <a:bodyPr wrap="none">
                <a:spAutoFit/>
              </a:bodyPr>
              <a:lstStyle/>
              <a:p>
                <a:pPr defTabSz="457200">
                  <a:defRPr/>
                </a:pPr>
                <a:endParaRPr lang="en-US" sz="1600" b="1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+mn-cs"/>
                </a:endParaRPr>
              </a:p>
            </p:txBody>
          </p:sp>
        </p:grpSp>
        <p:grpSp>
          <p:nvGrpSpPr>
            <p:cNvPr id="12" name="Group 7"/>
            <p:cNvGrpSpPr/>
            <p:nvPr/>
          </p:nvGrpSpPr>
          <p:grpSpPr>
            <a:xfrm>
              <a:off x="2749" y="2713"/>
              <a:ext cx="632" cy="379"/>
              <a:chOff x="920808" y="1622352"/>
              <a:chExt cx="1225296" cy="612648"/>
            </a:xfrm>
            <a:solidFill>
              <a:schemeClr val="bg1"/>
            </a:solidFill>
            <a:scene3d>
              <a:camera prst="isometricOffAxis2Top"/>
              <a:lightRig rig="threePt" dir="t"/>
            </a:scene3d>
          </p:grpSpPr>
          <p:sp>
            <p:nvSpPr>
              <p:cNvPr id="13" name="Flowchart: Delay 8"/>
              <p:cNvSpPr/>
              <p:nvPr/>
            </p:nvSpPr>
            <p:spPr>
              <a:xfrm flipH="1">
                <a:off x="920808" y="1622352"/>
                <a:ext cx="612648" cy="612648"/>
              </a:xfrm>
              <a:prstGeom prst="flowChartDelay">
                <a:avLst/>
              </a:prstGeom>
              <a:grpFill/>
              <a:ln>
                <a:noFill/>
              </a:ln>
              <a:sp3d extrusionH="31750">
                <a:bevelT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r>
                  <a:rPr lang="it-IT" sz="1200" dirty="0"/>
                  <a:t>MT</a:t>
                </a:r>
                <a:endParaRPr lang="en-US" sz="1200" dirty="0"/>
              </a:p>
            </p:txBody>
          </p:sp>
          <p:sp>
            <p:nvSpPr>
              <p:cNvPr id="14" name="Flowchart: Delay 107"/>
              <p:cNvSpPr/>
              <p:nvPr/>
            </p:nvSpPr>
            <p:spPr>
              <a:xfrm>
                <a:off x="1533456" y="1622352"/>
                <a:ext cx="612648" cy="612648"/>
              </a:xfrm>
              <a:prstGeom prst="flowChartDelay">
                <a:avLst/>
              </a:prstGeom>
              <a:grpFill/>
              <a:ln>
                <a:noFill/>
              </a:ln>
              <a:sp3d extrusionH="31750">
                <a:bevelT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r>
                  <a:rPr lang="it-IT" sz="1200" dirty="0"/>
                  <a:t>D</a:t>
                </a:r>
                <a:endParaRPr lang="en-US" sz="1200" dirty="0"/>
              </a:p>
            </p:txBody>
          </p:sp>
        </p:grpSp>
      </p:grpSp>
      <p:sp>
        <p:nvSpPr>
          <p:cNvPr id="29" name="Text Box 13"/>
          <p:cNvSpPr txBox="1">
            <a:spLocks noChangeArrowheads="1"/>
          </p:cNvSpPr>
          <p:nvPr/>
        </p:nvSpPr>
        <p:spPr bwMode="auto">
          <a:xfrm>
            <a:off x="66675" y="6454775"/>
            <a:ext cx="44846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indent="19050" eaLnBrk="0" hangingPunct="0"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1pPr>
            <a:lvl2pPr eaLnBrk="0" hangingPunct="0"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1600" b="1" smtClean="0">
                <a:solidFill>
                  <a:schemeClr val="folHlink"/>
                </a:solidFill>
                <a:latin typeface="Helvetica" charset="0"/>
                <a:cs typeface="+mn-cs"/>
              </a:rPr>
              <a:t>Bolognesi, </a:t>
            </a:r>
            <a:r>
              <a:rPr lang="en-US" sz="1600" b="1" i="1" smtClean="0">
                <a:solidFill>
                  <a:schemeClr val="folHlink"/>
                </a:solidFill>
                <a:latin typeface="Helvetica" charset="0"/>
                <a:cs typeface="+mn-cs"/>
              </a:rPr>
              <a:t>Curr Med Chem submitted </a:t>
            </a:r>
            <a:r>
              <a:rPr lang="en-US" sz="1600" b="1" smtClean="0">
                <a:solidFill>
                  <a:schemeClr val="folHlink"/>
                </a:solidFill>
                <a:latin typeface="Helvetica" charset="0"/>
                <a:cs typeface="+mn-cs"/>
              </a:rPr>
              <a:t>(2012)</a:t>
            </a:r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34925" y="328613"/>
            <a:ext cx="806608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>
                <a:solidFill>
                  <a:schemeClr val="accent2"/>
                </a:solidFill>
                <a:latin typeface="Helvetica" charset="0"/>
                <a:ea typeface="ＭＳ Ｐゴシック" charset="0"/>
                <a:cs typeface="+mn-cs"/>
              </a:rPr>
              <a:t> </a:t>
            </a:r>
            <a:r>
              <a:rPr lang="en-US" sz="3200" b="1">
                <a:solidFill>
                  <a:srgbClr val="CC3300"/>
                </a:solidFill>
                <a:ea typeface="ＭＳ Ｐゴシック" charset="0"/>
                <a:cs typeface="+mn-cs"/>
              </a:rPr>
              <a:t>Three main clinical scenarios for multitarget therapy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95595" y="85725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endParaRPr lang="it-IT" sz="3600">
              <a:solidFill>
                <a:schemeClr val="tx1"/>
              </a:solidFill>
              <a:latin typeface="Helvetica" charset="0"/>
              <a:ea typeface="ＭＳ Ｐゴシック" charset="0"/>
              <a:cs typeface="+mn-cs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95620" y="136525"/>
            <a:ext cx="80645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r>
              <a:rPr lang="en-US" sz="3200" b="1" dirty="0" err="1">
                <a:solidFill>
                  <a:srgbClr val="990000"/>
                </a:solidFill>
                <a:ea typeface="ＭＳ Ｐゴシック" charset="0"/>
                <a:cs typeface="+mn-cs"/>
              </a:rPr>
              <a:t>MTDs</a:t>
            </a:r>
            <a:r>
              <a:rPr lang="en-US" sz="3200" b="1" dirty="0">
                <a:solidFill>
                  <a:srgbClr val="990000"/>
                </a:solidFill>
                <a:ea typeface="ＭＳ Ｐゴシック" charset="0"/>
                <a:cs typeface="+mn-cs"/>
              </a:rPr>
              <a:t>: </a:t>
            </a:r>
            <a:r>
              <a:rPr lang="en-US" sz="3200" b="1" dirty="0" err="1">
                <a:solidFill>
                  <a:srgbClr val="990000"/>
                </a:solidFill>
                <a:ea typeface="ＭＳ Ｐゴシック" charset="0"/>
                <a:cs typeface="+mn-cs"/>
              </a:rPr>
              <a:t>Dimeric</a:t>
            </a:r>
            <a:r>
              <a:rPr lang="en-US" sz="3200" b="1" dirty="0">
                <a:solidFill>
                  <a:srgbClr val="990000"/>
                </a:solidFill>
                <a:ea typeface="ＭＳ Ｐゴシック" charset="0"/>
                <a:cs typeface="+mn-cs"/>
              </a:rPr>
              <a:t> </a:t>
            </a:r>
            <a:r>
              <a:rPr lang="en-US" sz="3200" b="1" dirty="0" err="1">
                <a:solidFill>
                  <a:srgbClr val="990000"/>
                </a:solidFill>
                <a:ea typeface="ＭＳ Ｐゴシック" charset="0"/>
                <a:cs typeface="+mn-cs"/>
              </a:rPr>
              <a:t>compounds</a:t>
            </a:r>
            <a:r>
              <a:rPr lang="en-US" sz="3200" b="1" dirty="0" err="1">
                <a:solidFill>
                  <a:srgbClr val="990000"/>
                </a:solidFill>
                <a:ea typeface="ＭＳ Ｐゴシック" charset="0"/>
                <a:cs typeface="+mn-cs"/>
                <a:sym typeface="Wingdings" charset="0"/>
              </a:rPr>
              <a:t></a:t>
            </a:r>
            <a:r>
              <a:rPr lang="en-US" sz="3200" b="1" dirty="0" err="1">
                <a:solidFill>
                  <a:srgbClr val="990000"/>
                </a:solidFill>
                <a:ea typeface="ＭＳ Ｐゴシック" charset="0"/>
                <a:cs typeface="+mn-cs"/>
              </a:rPr>
              <a:t>bis-tacrines</a:t>
            </a:r>
            <a:endParaRPr lang="en-US" sz="3200" b="1" dirty="0">
              <a:solidFill>
                <a:srgbClr val="990000"/>
              </a:solidFill>
              <a:ea typeface="ＭＳ Ｐゴシック" charset="0"/>
              <a:cs typeface="+mn-cs"/>
            </a:endParaRPr>
          </a:p>
        </p:txBody>
      </p:sp>
      <p:sp>
        <p:nvSpPr>
          <p:cNvPr id="4" name="Oval 6"/>
          <p:cNvSpPr>
            <a:spLocks noChangeArrowheads="1"/>
          </p:cNvSpPr>
          <p:nvPr/>
        </p:nvSpPr>
        <p:spPr bwMode="auto">
          <a:xfrm>
            <a:off x="6543995" y="2878137"/>
            <a:ext cx="503238" cy="649288"/>
          </a:xfrm>
          <a:prstGeom prst="ellipse">
            <a:avLst/>
          </a:prstGeom>
          <a:solidFill>
            <a:srgbClr val="FF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pic>
        <p:nvPicPr>
          <p:cNvPr id="5" name="Object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4958" y="1652587"/>
            <a:ext cx="6831012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8"/>
          <p:cNvSpPr>
            <a:spLocks noChangeArrowheads="1"/>
          </p:cNvSpPr>
          <p:nvPr/>
        </p:nvSpPr>
        <p:spPr bwMode="auto">
          <a:xfrm>
            <a:off x="2224408" y="2457450"/>
            <a:ext cx="647700" cy="365125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sp>
        <p:nvSpPr>
          <p:cNvPr id="7" name="Oval 9"/>
          <p:cNvSpPr>
            <a:spLocks noChangeArrowheads="1"/>
          </p:cNvSpPr>
          <p:nvPr/>
        </p:nvSpPr>
        <p:spPr bwMode="auto">
          <a:xfrm>
            <a:off x="2224408" y="3087687"/>
            <a:ext cx="647700" cy="365125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3880170" y="2949575"/>
            <a:ext cx="792163" cy="0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pic>
        <p:nvPicPr>
          <p:cNvPr id="9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908" y="4114800"/>
            <a:ext cx="5544497" cy="1716081"/>
          </a:xfrm>
          <a:prstGeom prst="rect">
            <a:avLst/>
          </a:prstGeom>
        </p:spPr>
      </p:pic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495620" y="6405562"/>
            <a:ext cx="54573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1800" b="1" dirty="0" smtClean="0">
                <a:solidFill>
                  <a:srgbClr val="184B5B"/>
                </a:solidFill>
                <a:latin typeface="Helvetica" charset="0"/>
                <a:cs typeface="+mn-cs"/>
              </a:rPr>
              <a:t>Li, W. et al., </a:t>
            </a:r>
            <a:r>
              <a:rPr lang="en-US" sz="1800" b="1" i="1" dirty="0" err="1" smtClean="0">
                <a:solidFill>
                  <a:srgbClr val="184B5B"/>
                </a:solidFill>
                <a:latin typeface="Helvetica" charset="0"/>
                <a:cs typeface="+mn-cs"/>
              </a:rPr>
              <a:t>Neurotherapeutics</a:t>
            </a:r>
            <a:r>
              <a:rPr lang="en-US" sz="1800" b="1" i="1" dirty="0" smtClean="0">
                <a:solidFill>
                  <a:srgbClr val="184B5B"/>
                </a:solidFill>
                <a:latin typeface="Helvetica" charset="0"/>
                <a:cs typeface="+mn-cs"/>
              </a:rPr>
              <a:t>, 2009, 6, 187-201</a:t>
            </a:r>
          </a:p>
        </p:txBody>
      </p:sp>
      <p:sp>
        <p:nvSpPr>
          <p:cNvPr id="11" name="Oval 305"/>
          <p:cNvSpPr>
            <a:spLocks noChangeArrowheads="1"/>
          </p:cNvSpPr>
          <p:nvPr/>
        </p:nvSpPr>
        <p:spPr bwMode="auto">
          <a:xfrm>
            <a:off x="4527870" y="2278062"/>
            <a:ext cx="576263" cy="565150"/>
          </a:xfrm>
          <a:prstGeom prst="ellipse">
            <a:avLst/>
          </a:prstGeom>
          <a:solidFill>
            <a:srgbClr val="FCFC5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endParaRPr lang="it-IT"/>
          </a:p>
        </p:txBody>
      </p:sp>
      <p:sp>
        <p:nvSpPr>
          <p:cNvPr id="12" name="Line 306"/>
          <p:cNvSpPr>
            <a:spLocks noChangeShapeType="1"/>
          </p:cNvSpPr>
          <p:nvPr/>
        </p:nvSpPr>
        <p:spPr bwMode="auto">
          <a:xfrm>
            <a:off x="3951608" y="2565400"/>
            <a:ext cx="5762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endParaRPr lang="it-IT"/>
          </a:p>
        </p:txBody>
      </p:sp>
      <p:sp>
        <p:nvSpPr>
          <p:cNvPr id="13" name="Text Box 307"/>
          <p:cNvSpPr txBox="1">
            <a:spLocks noChangeArrowheads="1"/>
          </p:cNvSpPr>
          <p:nvPr/>
        </p:nvSpPr>
        <p:spPr bwMode="auto">
          <a:xfrm>
            <a:off x="3940495" y="2157412"/>
            <a:ext cx="6683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/>
            <a:r>
              <a:rPr lang="en-GB"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linker</a:t>
            </a:r>
          </a:p>
        </p:txBody>
      </p:sp>
      <p:sp>
        <p:nvSpPr>
          <p:cNvPr id="14" name="Oval 305"/>
          <p:cNvSpPr>
            <a:spLocks noChangeArrowheads="1"/>
          </p:cNvSpPr>
          <p:nvPr/>
        </p:nvSpPr>
        <p:spPr bwMode="auto">
          <a:xfrm>
            <a:off x="3446783" y="2300287"/>
            <a:ext cx="576262" cy="565150"/>
          </a:xfrm>
          <a:prstGeom prst="ellipse">
            <a:avLst/>
          </a:prstGeom>
          <a:solidFill>
            <a:srgbClr val="FCFC5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endParaRPr lang="it-IT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3"/>
          <p:cNvSpPr>
            <a:spLocks noChangeArrowheads="1"/>
          </p:cNvSpPr>
          <p:nvPr/>
        </p:nvSpPr>
        <p:spPr bwMode="auto">
          <a:xfrm>
            <a:off x="6327775" y="2134394"/>
            <a:ext cx="503237" cy="649288"/>
          </a:xfrm>
          <a:prstGeom prst="ellipse">
            <a:avLst/>
          </a:prstGeom>
          <a:solidFill>
            <a:srgbClr val="FF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sp>
        <p:nvSpPr>
          <p:cNvPr id="3" name="Oval 12"/>
          <p:cNvSpPr>
            <a:spLocks noChangeArrowheads="1"/>
          </p:cNvSpPr>
          <p:nvPr/>
        </p:nvSpPr>
        <p:spPr bwMode="auto">
          <a:xfrm>
            <a:off x="1863725" y="1918494"/>
            <a:ext cx="503237" cy="649288"/>
          </a:xfrm>
          <a:prstGeom prst="ellipse">
            <a:avLst/>
          </a:prstGeom>
          <a:solidFill>
            <a:srgbClr val="FF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7" t="35437" r="7751" b="31500"/>
          <a:stretch>
            <a:fillRect/>
          </a:stretch>
        </p:blipFill>
        <p:spPr bwMode="auto">
          <a:xfrm>
            <a:off x="531812" y="3921919"/>
            <a:ext cx="637222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39737" y="50007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endParaRPr lang="it-IT" sz="3600">
              <a:solidFill>
                <a:schemeClr val="tx1"/>
              </a:solidFill>
              <a:latin typeface="Helvetica" charset="0"/>
              <a:ea typeface="ＭＳ Ｐゴシック" charset="0"/>
              <a:cs typeface="+mn-cs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39762" y="100807"/>
            <a:ext cx="80645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990000"/>
                </a:solidFill>
                <a:ea typeface="ＭＳ Ｐゴシック" charset="0"/>
                <a:cs typeface="+mn-cs"/>
              </a:rPr>
              <a:t>New tacrine-dimers as MTDs: </a:t>
            </a:r>
          </a:p>
        </p:txBody>
      </p:sp>
      <p:pic>
        <p:nvPicPr>
          <p:cNvPr id="7" name="Object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0100" y="1400969"/>
            <a:ext cx="6065837" cy="169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619125" y="6441282"/>
            <a:ext cx="49895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en-US" sz="1800" b="1" smtClean="0">
                <a:solidFill>
                  <a:schemeClr val="bg2"/>
                </a:solidFill>
                <a:latin typeface="Helvetica" charset="0"/>
                <a:cs typeface="+mn-cs"/>
              </a:rPr>
              <a:t>Bolognesi et al., </a:t>
            </a:r>
            <a:r>
              <a:rPr lang="en-US" sz="1600" b="1" i="1" smtClean="0">
                <a:solidFill>
                  <a:schemeClr val="bg2"/>
                </a:solidFill>
                <a:latin typeface="Helvetica" charset="0"/>
                <a:cs typeface="+mn-cs"/>
              </a:rPr>
              <a:t>ChemMedChem </a:t>
            </a:r>
            <a:r>
              <a:rPr lang="en-US" sz="1600" b="1" u="sng" smtClean="0">
                <a:solidFill>
                  <a:schemeClr val="bg2"/>
                </a:solidFill>
                <a:latin typeface="Helvetica" charset="0"/>
                <a:cs typeface="+mn-cs"/>
              </a:rPr>
              <a:t>5</a:t>
            </a:r>
            <a:r>
              <a:rPr lang="en-US" sz="1600" b="1" smtClean="0">
                <a:solidFill>
                  <a:schemeClr val="bg2"/>
                </a:solidFill>
                <a:latin typeface="Helvetica" charset="0"/>
                <a:cs typeface="+mn-cs"/>
              </a:rPr>
              <a:t>, 1215 (2010)</a:t>
            </a:r>
            <a:r>
              <a:rPr lang="en-US" sz="1600" smtClean="0">
                <a:solidFill>
                  <a:schemeClr val="tx1"/>
                </a:solidFill>
                <a:latin typeface="Helvetica" charset="0"/>
                <a:cs typeface="+mn-cs"/>
              </a:rPr>
              <a:t>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368300" y="50007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endParaRPr lang="it-IT" sz="3600">
              <a:solidFill>
                <a:schemeClr val="tx1"/>
              </a:solidFill>
              <a:latin typeface="Helvetica" charset="0"/>
              <a:ea typeface="ＭＳ Ｐゴシック" charset="0"/>
              <a:cs typeface="+mn-cs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711200" y="245269"/>
            <a:ext cx="80645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990000"/>
                </a:solidFill>
                <a:ea typeface="ＭＳ Ｐゴシック" charset="0"/>
                <a:cs typeface="+mn-cs"/>
              </a:rPr>
              <a:t>New tacrine-dimers as MTDLs</a:t>
            </a:r>
          </a:p>
        </p:txBody>
      </p:sp>
      <p:pic>
        <p:nvPicPr>
          <p:cNvPr id="4" name="Picture 13" descr="mcont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2288" y="1180307"/>
            <a:ext cx="4321175" cy="406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1576388" y="3844132"/>
            <a:ext cx="12811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b="1">
                <a:solidFill>
                  <a:schemeClr val="tx1"/>
                </a:solidFill>
              </a:rPr>
              <a:t>IC</a:t>
            </a:r>
            <a:r>
              <a:rPr lang="it-IT" b="1" baseline="-25000">
                <a:solidFill>
                  <a:schemeClr val="tx1"/>
                </a:solidFill>
              </a:rPr>
              <a:t>50</a:t>
            </a:r>
            <a:r>
              <a:rPr lang="it-IT" b="1">
                <a:solidFill>
                  <a:schemeClr val="tx1"/>
                </a:solidFill>
              </a:rPr>
              <a:t> = 3.61 nM</a:t>
            </a:r>
          </a:p>
        </p:txBody>
      </p:sp>
      <p:sp>
        <p:nvSpPr>
          <p:cNvPr id="6" name="Rectangle 19"/>
          <p:cNvSpPr>
            <a:spLocks noChangeArrowheads="1"/>
          </p:cNvSpPr>
          <p:nvPr/>
        </p:nvSpPr>
        <p:spPr bwMode="auto">
          <a:xfrm>
            <a:off x="5103813" y="3917157"/>
            <a:ext cx="129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b="1">
                <a:solidFill>
                  <a:schemeClr val="tx1"/>
                </a:solidFill>
              </a:rPr>
              <a:t>IC</a:t>
            </a:r>
            <a:r>
              <a:rPr lang="it-IT" b="1" baseline="-25000">
                <a:solidFill>
                  <a:schemeClr val="tx1"/>
                </a:solidFill>
              </a:rPr>
              <a:t>50</a:t>
            </a:r>
            <a:r>
              <a:rPr lang="it-IT" b="1">
                <a:solidFill>
                  <a:schemeClr val="tx1"/>
                </a:solidFill>
              </a:rPr>
              <a:t> = 0.86 nM</a:t>
            </a:r>
          </a:p>
        </p:txBody>
      </p:sp>
      <p:sp>
        <p:nvSpPr>
          <p:cNvPr id="7" name="Rectangle 25"/>
          <p:cNvSpPr>
            <a:spLocks noChangeArrowheads="1"/>
          </p:cNvSpPr>
          <p:nvPr/>
        </p:nvSpPr>
        <p:spPr bwMode="auto">
          <a:xfrm>
            <a:off x="4600575" y="1324769"/>
            <a:ext cx="129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b="1">
                <a:solidFill>
                  <a:schemeClr val="tx1"/>
                </a:solidFill>
              </a:rPr>
              <a:t>IC</a:t>
            </a:r>
            <a:r>
              <a:rPr lang="it-IT" b="1" baseline="-25000">
                <a:solidFill>
                  <a:schemeClr val="tx1"/>
                </a:solidFill>
              </a:rPr>
              <a:t>50</a:t>
            </a:r>
            <a:r>
              <a:rPr lang="it-IT" b="1">
                <a:solidFill>
                  <a:schemeClr val="tx1"/>
                </a:solidFill>
              </a:rPr>
              <a:t> = 2.77 nM</a:t>
            </a:r>
          </a:p>
        </p:txBody>
      </p:sp>
      <p:sp>
        <p:nvSpPr>
          <p:cNvPr id="8" name="Rectangle 26"/>
          <p:cNvSpPr>
            <a:spLocks noChangeArrowheads="1"/>
          </p:cNvSpPr>
          <p:nvPr/>
        </p:nvSpPr>
        <p:spPr bwMode="auto">
          <a:xfrm>
            <a:off x="4816475" y="4774407"/>
            <a:ext cx="2697163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b="1">
                <a:solidFill>
                  <a:schemeClr val="tx1"/>
                </a:solidFill>
              </a:rPr>
              <a:t>AChE-induced [62 %] at 100 </a:t>
            </a:r>
            <a:r>
              <a:rPr lang="it-IT" b="1">
                <a:solidFill>
                  <a:schemeClr val="tx1"/>
                </a:solidFill>
                <a:latin typeface="Symbol" charset="2"/>
              </a:rPr>
              <a:t>m</a:t>
            </a:r>
            <a:r>
              <a:rPr lang="it-IT" b="1">
                <a:solidFill>
                  <a:schemeClr val="tx1"/>
                </a:solidFill>
              </a:rPr>
              <a:t>M</a:t>
            </a:r>
          </a:p>
          <a:p>
            <a:r>
              <a:rPr lang="it-IT" b="1">
                <a:solidFill>
                  <a:schemeClr val="tx1"/>
                </a:solidFill>
              </a:rPr>
              <a:t>Self-aggregation [ 75 %] at 10 </a:t>
            </a:r>
            <a:r>
              <a:rPr lang="it-IT" b="1">
                <a:solidFill>
                  <a:schemeClr val="tx1"/>
                </a:solidFill>
                <a:latin typeface="Symbol" charset="2"/>
              </a:rPr>
              <a:t>m</a:t>
            </a:r>
            <a:r>
              <a:rPr lang="it-IT" b="1">
                <a:solidFill>
                  <a:schemeClr val="tx1"/>
                </a:solidFill>
              </a:rPr>
              <a:t>M</a:t>
            </a:r>
          </a:p>
          <a:p>
            <a:endParaRPr lang="it-IT" b="1">
              <a:solidFill>
                <a:schemeClr val="tx1"/>
              </a:solidFill>
            </a:endParaRPr>
          </a:p>
        </p:txBody>
      </p:sp>
      <p:sp>
        <p:nvSpPr>
          <p:cNvPr id="9" name="Text Box 27"/>
          <p:cNvSpPr txBox="1">
            <a:spLocks noChangeArrowheads="1"/>
          </p:cNvSpPr>
          <p:nvPr/>
        </p:nvSpPr>
        <p:spPr bwMode="auto">
          <a:xfrm>
            <a:off x="547688" y="6441282"/>
            <a:ext cx="49895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en-US" sz="1800" b="1" smtClean="0">
                <a:solidFill>
                  <a:schemeClr val="bg2"/>
                </a:solidFill>
                <a:latin typeface="Helvetica" charset="0"/>
                <a:cs typeface="+mn-cs"/>
              </a:rPr>
              <a:t>Bolognesi et al., </a:t>
            </a:r>
            <a:r>
              <a:rPr lang="en-US" sz="1600" b="1" i="1" smtClean="0">
                <a:solidFill>
                  <a:schemeClr val="bg2"/>
                </a:solidFill>
                <a:latin typeface="Helvetica" charset="0"/>
                <a:cs typeface="+mn-cs"/>
              </a:rPr>
              <a:t>ChemMedChem </a:t>
            </a:r>
            <a:r>
              <a:rPr lang="en-US" sz="1600" b="1" u="sng" smtClean="0">
                <a:solidFill>
                  <a:schemeClr val="bg2"/>
                </a:solidFill>
                <a:latin typeface="Helvetica" charset="0"/>
                <a:cs typeface="+mn-cs"/>
              </a:rPr>
              <a:t>5</a:t>
            </a:r>
            <a:r>
              <a:rPr lang="en-US" sz="1600" b="1" smtClean="0">
                <a:solidFill>
                  <a:schemeClr val="bg2"/>
                </a:solidFill>
                <a:latin typeface="Helvetica" charset="0"/>
                <a:cs typeface="+mn-cs"/>
              </a:rPr>
              <a:t>, 1215 (2010)</a:t>
            </a:r>
            <a:r>
              <a:rPr lang="en-US" sz="1600" smtClean="0">
                <a:solidFill>
                  <a:schemeClr val="tx1"/>
                </a:solidFill>
                <a:latin typeface="Helvetica" charset="0"/>
                <a:cs typeface="+mn-cs"/>
              </a:rPr>
              <a:t>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439737" y="116681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endParaRPr lang="it-IT" sz="3600">
              <a:solidFill>
                <a:schemeClr val="tx1"/>
              </a:solidFill>
              <a:latin typeface="Helvetica" charset="0"/>
              <a:ea typeface="ＭＳ Ｐゴシック" charset="0"/>
              <a:cs typeface="+mn-cs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639762" y="167481"/>
            <a:ext cx="80645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r>
              <a:rPr lang="en-US" sz="3200" b="1" dirty="0">
                <a:solidFill>
                  <a:srgbClr val="990000"/>
                </a:solidFill>
                <a:ea typeface="ＭＳ Ｐゴシック" charset="0"/>
                <a:cs typeface="+mn-cs"/>
              </a:rPr>
              <a:t>New </a:t>
            </a:r>
            <a:r>
              <a:rPr lang="en-US" sz="3200" b="1" dirty="0" err="1">
                <a:solidFill>
                  <a:srgbClr val="990000"/>
                </a:solidFill>
                <a:ea typeface="ＭＳ Ｐゴシック" charset="0"/>
                <a:cs typeface="+mn-cs"/>
              </a:rPr>
              <a:t>tacrine-dimers</a:t>
            </a:r>
            <a:r>
              <a:rPr lang="en-US" sz="3200" b="1" dirty="0">
                <a:solidFill>
                  <a:srgbClr val="990000"/>
                </a:solidFill>
                <a:ea typeface="ＭＳ Ｐゴシック" charset="0"/>
                <a:cs typeface="+mn-cs"/>
              </a:rPr>
              <a:t> as </a:t>
            </a:r>
            <a:r>
              <a:rPr lang="en-US" sz="3200" b="1" dirty="0" err="1">
                <a:solidFill>
                  <a:srgbClr val="990000"/>
                </a:solidFill>
                <a:ea typeface="ＭＳ Ｐゴシック" charset="0"/>
                <a:cs typeface="+mn-cs"/>
              </a:rPr>
              <a:t>MTDs</a:t>
            </a:r>
            <a:r>
              <a:rPr lang="en-US" sz="3200" b="1" dirty="0">
                <a:solidFill>
                  <a:srgbClr val="990000"/>
                </a:solidFill>
                <a:ea typeface="ＭＳ Ｐゴシック" charset="0"/>
                <a:cs typeface="+mn-cs"/>
              </a:rPr>
              <a:t>: 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711200" y="6436518"/>
            <a:ext cx="28082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r>
              <a:rPr lang="it-IT" dirty="0" err="1">
                <a:solidFill>
                  <a:srgbClr val="184B5B"/>
                </a:solidFill>
                <a:ea typeface="ＭＳ Ｐゴシック" charset="0"/>
                <a:cs typeface="+mn-cs"/>
              </a:rPr>
              <a:t>ChemMedChem</a:t>
            </a:r>
            <a:r>
              <a:rPr lang="it-IT" dirty="0">
                <a:solidFill>
                  <a:srgbClr val="184B5B"/>
                </a:solidFill>
                <a:ea typeface="ＭＳ Ｐゴシック" charset="0"/>
                <a:cs typeface="+mn-cs"/>
              </a:rPr>
              <a:t> 2010, </a:t>
            </a:r>
            <a:r>
              <a:rPr lang="it-IT" dirty="0" err="1">
                <a:solidFill>
                  <a:srgbClr val="184B5B"/>
                </a:solidFill>
                <a:ea typeface="ＭＳ Ｐゴシック" charset="0"/>
                <a:cs typeface="+mn-cs"/>
              </a:rPr>
              <a:t>5</a:t>
            </a:r>
            <a:r>
              <a:rPr lang="it-IT" dirty="0">
                <a:solidFill>
                  <a:srgbClr val="184B5B"/>
                </a:solidFill>
                <a:ea typeface="ＭＳ Ｐゴシック" charset="0"/>
                <a:cs typeface="+mn-cs"/>
              </a:rPr>
              <a:t>, 1215 </a:t>
            </a:r>
            <a:r>
              <a:rPr lang="it-IT" dirty="0" err="1">
                <a:solidFill>
                  <a:srgbClr val="184B5B"/>
                </a:solidFill>
                <a:ea typeface="ＭＳ Ｐゴシック" charset="0"/>
                <a:cs typeface="+mn-cs"/>
              </a:rPr>
              <a:t>–</a:t>
            </a:r>
            <a:r>
              <a:rPr lang="it-IT" dirty="0">
                <a:solidFill>
                  <a:srgbClr val="184B5B"/>
                </a:solidFill>
                <a:ea typeface="ＭＳ Ｐゴシック" charset="0"/>
                <a:cs typeface="+mn-cs"/>
              </a:rPr>
              <a:t> 1220</a:t>
            </a:r>
          </a:p>
        </p:txBody>
      </p:sp>
      <p:pic>
        <p:nvPicPr>
          <p:cNvPr id="5" name="Picture 10" descr="Full-size image">
            <a:hlinkClick r:id="rId2" action="ppaction://hlinksldjump" tooltip="Full-size image (28K)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468" y="1180305"/>
            <a:ext cx="4300248" cy="498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/>
        </p:nvSpPr>
        <p:spPr bwMode="auto">
          <a:xfrm>
            <a:off x="533400" y="234781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+mj-lt"/>
                <a:ea typeface="ＭＳ Ｐゴシック" charset="0"/>
                <a:cs typeface="ＭＳ Ｐゴシック" charset="-128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Garamond" pitchFamily="18" charset="0"/>
                <a:ea typeface="ＭＳ Ｐゴシック" charset="0"/>
                <a:cs typeface="ＭＳ Ｐゴシック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Garamond" pitchFamily="18" charset="0"/>
                <a:ea typeface="ＭＳ Ｐゴシック" charset="0"/>
                <a:cs typeface="ＭＳ Ｐゴシック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Garamond" pitchFamily="18" charset="0"/>
                <a:ea typeface="ＭＳ Ｐゴシック" charset="0"/>
                <a:cs typeface="ＭＳ Ｐゴシック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Garamond" pitchFamily="18" charset="0"/>
                <a:ea typeface="ＭＳ Ｐゴシック" charset="0"/>
                <a:cs typeface="ＭＳ Ｐゴシック" charset="-128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Garamond" pitchFamily="18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Garamond" pitchFamily="18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Garamond" pitchFamily="18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Garamond" pitchFamily="18" charset="0"/>
              </a:defRPr>
            </a:lvl9pPr>
          </a:lstStyle>
          <a:p>
            <a:r>
              <a:rPr lang="it-IT" dirty="0" err="1">
                <a:ea typeface="ＭＳ Ｐゴシック" charset="-128"/>
              </a:rPr>
              <a:t>Effects</a:t>
            </a:r>
            <a:r>
              <a:rPr lang="it-IT" dirty="0">
                <a:ea typeface="ＭＳ Ｐゴシック" charset="-128"/>
              </a:rPr>
              <a:t> </a:t>
            </a:r>
            <a:r>
              <a:rPr lang="it-IT" dirty="0" err="1">
                <a:ea typeface="ＭＳ Ｐゴシック" charset="-128"/>
              </a:rPr>
              <a:t>of</a:t>
            </a:r>
            <a:r>
              <a:rPr lang="it-IT" dirty="0">
                <a:ea typeface="ＭＳ Ｐゴシック" charset="-128"/>
              </a:rPr>
              <a:t> </a:t>
            </a:r>
            <a:r>
              <a:rPr lang="it-IT" dirty="0" err="1">
                <a:ea typeface="ＭＳ Ｐゴシック" charset="-128"/>
              </a:rPr>
              <a:t>cystamine-tacrine</a:t>
            </a:r>
            <a:r>
              <a:rPr lang="it-IT" dirty="0">
                <a:ea typeface="ＭＳ Ｐゴシック" charset="-128"/>
              </a:rPr>
              <a:t> </a:t>
            </a:r>
            <a:r>
              <a:rPr lang="it-IT" dirty="0" err="1">
                <a:ea typeface="ＭＳ Ｐゴシック" charset="-128"/>
              </a:rPr>
              <a:t>dimer</a:t>
            </a:r>
            <a:r>
              <a:rPr lang="it-IT" dirty="0">
                <a:ea typeface="ＭＳ Ｐゴシック" charset="-128"/>
              </a:rPr>
              <a:t> and bis(</a:t>
            </a:r>
            <a:r>
              <a:rPr lang="it-IT" dirty="0" err="1">
                <a:ea typeface="ＭＳ Ｐゴシック" charset="-128"/>
              </a:rPr>
              <a:t>7</a:t>
            </a:r>
            <a:r>
              <a:rPr lang="it-IT" dirty="0">
                <a:ea typeface="ＭＳ Ｐゴシック" charset="-128"/>
              </a:rPr>
              <a:t>)</a:t>
            </a:r>
            <a:r>
              <a:rPr lang="it-IT" dirty="0" err="1">
                <a:ea typeface="ＭＳ Ｐゴシック" charset="-128"/>
              </a:rPr>
              <a:t>tacrine</a:t>
            </a:r>
            <a:r>
              <a:rPr lang="it-IT" dirty="0">
                <a:ea typeface="ＭＳ Ｐゴシック" charset="-128"/>
              </a:rPr>
              <a:t> on SH-SY5Y </a:t>
            </a:r>
            <a:r>
              <a:rPr lang="it-IT" dirty="0" err="1">
                <a:ea typeface="ＭＳ Ｐゴシック" charset="-128"/>
              </a:rPr>
              <a:t>cell</a:t>
            </a:r>
            <a:r>
              <a:rPr lang="it-IT" dirty="0">
                <a:ea typeface="ＭＳ Ｐゴシック" charset="-128"/>
              </a:rPr>
              <a:t> </a:t>
            </a:r>
            <a:r>
              <a:rPr lang="it-IT" dirty="0" err="1">
                <a:ea typeface="ＭＳ Ｐゴシック" charset="-128"/>
              </a:rPr>
              <a:t>viability</a:t>
            </a:r>
            <a:r>
              <a:rPr lang="it-IT" dirty="0">
                <a:ea typeface="ＭＳ Ｐゴシック" charset="-128"/>
              </a:rPr>
              <a:t> </a:t>
            </a:r>
          </a:p>
        </p:txBody>
      </p:sp>
      <p:pic>
        <p:nvPicPr>
          <p:cNvPr id="5" name="Picture 5" descr="Full-size image">
            <a:hlinkClick r:id="rId2" action="ppaction://hlinksldjump" tooltip="Full-size image (27K)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90700" y="2206237"/>
            <a:ext cx="5525436" cy="3460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3582332" y="1248606"/>
            <a:ext cx="869349" cy="9325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30000" dirty="0">
                <a:effectLst>
                  <a:glow rad="101600">
                    <a:schemeClr val="bg1">
                      <a:lumMod val="75000"/>
                      <a:alpha val="75000"/>
                    </a:schemeClr>
                  </a:glow>
                </a:effectLst>
                <a:latin typeface="Arial"/>
                <a:cs typeface="Arial"/>
              </a:rPr>
              <a:t>3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30200" y="8890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endParaRPr lang="it-IT" sz="3600">
              <a:solidFill>
                <a:schemeClr val="tx1"/>
              </a:solidFill>
              <a:latin typeface="Helvetica" charset="0"/>
              <a:ea typeface="Arial" charset="0"/>
              <a:cs typeface="Arial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746125" y="215900"/>
            <a:ext cx="80676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3200" b="1">
                <a:solidFill>
                  <a:srgbClr val="CC3300"/>
                </a:solidFill>
                <a:ea typeface="Arial" charset="0"/>
                <a:cs typeface="Arial" charset="0"/>
              </a:rPr>
              <a:t>Oxidative stress: a major culprit in Alzheimer’s disease?</a:t>
            </a:r>
          </a:p>
        </p:txBody>
      </p:sp>
      <p:pic>
        <p:nvPicPr>
          <p:cNvPr id="4" name="Diagram 3"/>
          <p:cNvPicPr>
            <a:picLocks noChangeArrowheads="1"/>
          </p:cNvPicPr>
          <p:nvPr/>
        </p:nvPicPr>
        <p:blipFill>
          <a:blip r:embed="rId2"/>
          <a:srcRect l="19656" r="19656"/>
          <a:stretch>
            <a:fillRect/>
          </a:stretch>
        </p:blipFill>
        <p:spPr bwMode="auto">
          <a:xfrm>
            <a:off x="2185988" y="1223962"/>
            <a:ext cx="5330825" cy="516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564"/>
          <p:cNvSpPr txBox="1">
            <a:spLocks noChangeArrowheads="1"/>
          </p:cNvSpPr>
          <p:nvPr/>
        </p:nvSpPr>
        <p:spPr bwMode="auto">
          <a:xfrm>
            <a:off x="601663" y="6432550"/>
            <a:ext cx="36433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 indent="19050" eaLnBrk="0" hangingPunct="0">
              <a:spcBef>
                <a:spcPct val="20000"/>
              </a:spcBef>
            </a:pPr>
            <a:r>
              <a:rPr lang="en-US" sz="1600" b="1" dirty="0" err="1">
                <a:solidFill>
                  <a:srgbClr val="184B5B"/>
                </a:solidFill>
                <a:latin typeface="Helvetica" charset="0"/>
                <a:ea typeface="Arial" charset="0"/>
                <a:cs typeface="Arial" charset="0"/>
              </a:rPr>
              <a:t>Praticò</a:t>
            </a:r>
            <a:r>
              <a:rPr lang="en-US" sz="1600" b="1" dirty="0">
                <a:solidFill>
                  <a:srgbClr val="184B5B"/>
                </a:solidFill>
                <a:latin typeface="Helvetica" charset="0"/>
                <a:ea typeface="Arial" charset="0"/>
                <a:cs typeface="Arial" charset="0"/>
              </a:rPr>
              <a:t> D. et al., </a:t>
            </a:r>
            <a:r>
              <a:rPr lang="en-US" sz="1600" b="1" i="1" dirty="0">
                <a:solidFill>
                  <a:srgbClr val="184B5B"/>
                </a:solidFill>
                <a:latin typeface="Helvetica" charset="0"/>
                <a:ea typeface="Arial" charset="0"/>
                <a:cs typeface="Arial" charset="0"/>
              </a:rPr>
              <a:t>Tips,</a:t>
            </a:r>
            <a:r>
              <a:rPr lang="en-US" sz="1600" b="1" dirty="0">
                <a:solidFill>
                  <a:srgbClr val="184B5B"/>
                </a:solidFill>
                <a:latin typeface="Helvetica" charset="0"/>
                <a:ea typeface="Arial" charset="0"/>
                <a:cs typeface="Arial" charset="0"/>
              </a:rPr>
              <a:t> </a:t>
            </a:r>
            <a:r>
              <a:rPr lang="en-US" sz="1600" b="1" u="sng" dirty="0">
                <a:solidFill>
                  <a:srgbClr val="184B5B"/>
                </a:solidFill>
                <a:latin typeface="Helvetica" charset="0"/>
                <a:ea typeface="Arial" charset="0"/>
                <a:cs typeface="Arial" charset="0"/>
              </a:rPr>
              <a:t>29</a:t>
            </a:r>
            <a:r>
              <a:rPr lang="en-US" sz="1600" b="1" dirty="0">
                <a:solidFill>
                  <a:srgbClr val="184B5B"/>
                </a:solidFill>
                <a:latin typeface="Helvetica" charset="0"/>
                <a:ea typeface="Arial" charset="0"/>
                <a:cs typeface="Arial" charset="0"/>
              </a:rPr>
              <a:t>, 609 (2008)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32790" y="1295400"/>
            <a:ext cx="91440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-59285" y="88900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endParaRPr lang="it-IT" sz="3600">
              <a:solidFill>
                <a:schemeClr val="tx1"/>
              </a:solidFill>
              <a:latin typeface="Helvetica" charset="0"/>
              <a:ea typeface="ＭＳ Ｐゴシック" charset="0"/>
              <a:cs typeface="+mn-cs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10578" y="93662"/>
            <a:ext cx="84550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rgbClr val="990000"/>
                </a:solidFill>
                <a:ea typeface="ＭＳ Ｐゴシック" charset="0"/>
                <a:cs typeface="+mn-cs"/>
              </a:rPr>
              <a:t>Multitarget-directed Antioxidants (MTDA) Design Strategy: starting point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131465" y="1727200"/>
            <a:ext cx="48990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/>
            <a:r>
              <a:rPr lang="en-US" sz="3000">
                <a:solidFill>
                  <a:schemeClr val="tx1"/>
                </a:solidFill>
                <a:latin typeface="Helvetica" charset="0"/>
              </a:rPr>
              <a:t>disappointing results of </a:t>
            </a:r>
          </a:p>
          <a:p>
            <a:pPr algn="ctr"/>
            <a:r>
              <a:rPr lang="en-US" sz="3000">
                <a:solidFill>
                  <a:schemeClr val="tx1"/>
                </a:solidFill>
                <a:latin typeface="Helvetica" charset="0"/>
              </a:rPr>
              <a:t>clinical trials of antioxidants </a:t>
            </a:r>
            <a:endParaRPr lang="it-IT" sz="3000">
              <a:solidFill>
                <a:schemeClr val="tx1"/>
              </a:solidFill>
              <a:latin typeface="Helvetica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69390" y="3527425"/>
            <a:ext cx="762476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/>
            <a:r>
              <a:rPr lang="en-US" sz="3000">
                <a:solidFill>
                  <a:schemeClr val="tx1"/>
                </a:solidFill>
                <a:latin typeface="Helvetica" charset="0"/>
              </a:rPr>
              <a:t>single antioxidants maybe not be adequated</a:t>
            </a:r>
            <a:endParaRPr lang="it-IT" sz="3000">
              <a:solidFill>
                <a:schemeClr val="tx1"/>
              </a:solidFill>
              <a:latin typeface="Helvetica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090190" y="4851400"/>
            <a:ext cx="498316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/>
            <a:r>
              <a:rPr lang="en-US" sz="3000">
                <a:solidFill>
                  <a:schemeClr val="tx1"/>
                </a:solidFill>
                <a:latin typeface="Helvetica" charset="0"/>
              </a:rPr>
              <a:t>combinations of antioxidants</a:t>
            </a:r>
            <a:endParaRPr lang="it-IT" sz="3000">
              <a:solidFill>
                <a:schemeClr val="tx1"/>
              </a:solidFill>
              <a:latin typeface="Helvetica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404265" y="6173787"/>
            <a:ext cx="8355013" cy="59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/>
            <a:r>
              <a:rPr lang="en-US" sz="3300" b="1">
                <a:solidFill>
                  <a:schemeClr val="accent2"/>
                </a:solidFill>
                <a:latin typeface="Helvetica" charset="0"/>
              </a:rPr>
              <a:t>Multitarget-directed Antioxidants (MTDA)</a:t>
            </a:r>
            <a:endParaRPr lang="it-IT" sz="3300" b="1">
              <a:solidFill>
                <a:schemeClr val="accent2"/>
              </a:solidFill>
              <a:latin typeface="Helvetica" charset="0"/>
            </a:endParaRPr>
          </a:p>
        </p:txBody>
      </p:sp>
      <p:pic>
        <p:nvPicPr>
          <p:cNvPr id="9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5390" y="1368425"/>
            <a:ext cx="2337894" cy="1978218"/>
          </a:xfrm>
          <a:prstGeom prst="rect">
            <a:avLst/>
          </a:prstGeom>
        </p:spPr>
      </p:pic>
      <p:sp>
        <p:nvSpPr>
          <p:cNvPr id="10" name="Right Arrow 30"/>
          <p:cNvSpPr>
            <a:spLocks noChangeArrowheads="1"/>
          </p:cNvSpPr>
          <p:nvPr/>
        </p:nvSpPr>
        <p:spPr bwMode="auto">
          <a:xfrm rot="5400000">
            <a:off x="4184896" y="3023394"/>
            <a:ext cx="792163" cy="215900"/>
          </a:xfrm>
          <a:prstGeom prst="rightArrow">
            <a:avLst>
              <a:gd name="adj1" fmla="val 50000"/>
              <a:gd name="adj2" fmla="val 43809"/>
            </a:avLst>
          </a:prstGeom>
          <a:solidFill>
            <a:schemeClr val="accent1">
              <a:alpha val="28999"/>
            </a:schemeClr>
          </a:solidFill>
          <a:ln w="25400">
            <a:solidFill>
              <a:srgbClr val="89A4A7"/>
            </a:solidFill>
            <a:miter lim="800000"/>
            <a:headEnd/>
            <a:tailEnd/>
          </a:ln>
        </p:spPr>
        <p:txBody>
          <a:bodyPr rot="10800000" vert="eaVert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>
              <a:defRPr/>
            </a:pPr>
            <a:endParaRPr lang="it-IT" sz="36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Right Arrow 30"/>
          <p:cNvSpPr>
            <a:spLocks noChangeArrowheads="1"/>
          </p:cNvSpPr>
          <p:nvPr/>
        </p:nvSpPr>
        <p:spPr bwMode="auto">
          <a:xfrm rot="5400000">
            <a:off x="4184896" y="4391819"/>
            <a:ext cx="792163" cy="215900"/>
          </a:xfrm>
          <a:prstGeom prst="rightArrow">
            <a:avLst>
              <a:gd name="adj1" fmla="val 50000"/>
              <a:gd name="adj2" fmla="val 43809"/>
            </a:avLst>
          </a:prstGeom>
          <a:solidFill>
            <a:schemeClr val="accent1">
              <a:alpha val="28999"/>
            </a:schemeClr>
          </a:solidFill>
          <a:ln w="25400">
            <a:solidFill>
              <a:srgbClr val="89A4A7"/>
            </a:solidFill>
            <a:miter lim="800000"/>
            <a:headEnd/>
            <a:tailEnd/>
          </a:ln>
        </p:spPr>
        <p:txBody>
          <a:bodyPr rot="10800000" vert="eaVert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>
              <a:defRPr/>
            </a:pPr>
            <a:endParaRPr lang="it-IT" sz="36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Right Arrow 30"/>
          <p:cNvSpPr>
            <a:spLocks noChangeArrowheads="1"/>
          </p:cNvSpPr>
          <p:nvPr/>
        </p:nvSpPr>
        <p:spPr bwMode="auto">
          <a:xfrm rot="5400000">
            <a:off x="4184897" y="5688806"/>
            <a:ext cx="792162" cy="215900"/>
          </a:xfrm>
          <a:prstGeom prst="rightArrow">
            <a:avLst>
              <a:gd name="adj1" fmla="val 50000"/>
              <a:gd name="adj2" fmla="val 43809"/>
            </a:avLst>
          </a:prstGeom>
          <a:solidFill>
            <a:schemeClr val="accent1">
              <a:alpha val="28999"/>
            </a:schemeClr>
          </a:solidFill>
          <a:ln w="25400">
            <a:solidFill>
              <a:srgbClr val="89A4A7"/>
            </a:solidFill>
            <a:miter lim="800000"/>
            <a:headEnd/>
            <a:tailEnd/>
          </a:ln>
        </p:spPr>
        <p:txBody>
          <a:bodyPr rot="10800000" vert="eaVert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>
              <a:defRPr/>
            </a:pPr>
            <a:endParaRPr lang="it-IT" sz="36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77812" y="37307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endParaRPr lang="it-IT" sz="3600">
              <a:solidFill>
                <a:schemeClr val="tx1"/>
              </a:solidFill>
              <a:latin typeface="Helvetica" charset="0"/>
              <a:ea typeface="ＭＳ Ｐゴシック" charset="0"/>
              <a:cs typeface="+mn-cs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77837" y="88107"/>
            <a:ext cx="8208963" cy="112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r>
              <a:rPr lang="en-US" sz="3600" b="1">
                <a:solidFill>
                  <a:schemeClr val="accent2"/>
                </a:solidFill>
                <a:latin typeface="Helvetica" charset="0"/>
                <a:ea typeface="ＭＳ Ｐゴシック" charset="0"/>
                <a:cs typeface="+mn-cs"/>
              </a:rPr>
              <a:t>Multi-target antioxidant</a:t>
            </a:r>
            <a:r>
              <a:rPr lang="en-US" sz="3200" b="1">
                <a:solidFill>
                  <a:schemeClr val="accent2"/>
                </a:solidFill>
                <a:latin typeface="Helvetica" charset="0"/>
                <a:ea typeface="ＭＳ Ｐゴシック" charset="0"/>
                <a:cs typeface="+mn-cs"/>
              </a:rPr>
              <a:t>: development of memoquin-lipocrine hybrids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04812" y="6452394"/>
            <a:ext cx="45100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1600" b="1" dirty="0" err="1" smtClean="0">
                <a:solidFill>
                  <a:srgbClr val="184B5B"/>
                </a:solidFill>
                <a:latin typeface="Helvetica" charset="0"/>
                <a:cs typeface="+mn-cs"/>
              </a:rPr>
              <a:t>Bolognesi</a:t>
            </a:r>
            <a:r>
              <a:rPr lang="en-US" sz="1600" b="1" dirty="0" smtClean="0">
                <a:solidFill>
                  <a:srgbClr val="184B5B"/>
                </a:solidFill>
                <a:latin typeface="Helvetica" charset="0"/>
                <a:cs typeface="+mn-cs"/>
              </a:rPr>
              <a:t> et al., </a:t>
            </a:r>
            <a:r>
              <a:rPr lang="en-US" sz="1600" b="1" i="1" dirty="0" smtClean="0">
                <a:solidFill>
                  <a:srgbClr val="184B5B"/>
                </a:solidFill>
                <a:latin typeface="Helvetica" charset="0"/>
                <a:cs typeface="+mn-cs"/>
              </a:rPr>
              <a:t>J Med </a:t>
            </a:r>
            <a:r>
              <a:rPr lang="en-US" sz="1600" b="1" i="1" dirty="0" err="1" smtClean="0">
                <a:solidFill>
                  <a:srgbClr val="184B5B"/>
                </a:solidFill>
                <a:latin typeface="Helvetica" charset="0"/>
                <a:cs typeface="+mn-cs"/>
              </a:rPr>
              <a:t>Chem</a:t>
            </a:r>
            <a:r>
              <a:rPr lang="en-US" sz="1600" b="1" dirty="0" smtClean="0">
                <a:solidFill>
                  <a:srgbClr val="184B5B"/>
                </a:solidFill>
                <a:latin typeface="Helvetica" charset="0"/>
                <a:cs typeface="+mn-cs"/>
              </a:rPr>
              <a:t> </a:t>
            </a:r>
            <a:r>
              <a:rPr lang="en-US" sz="1600" b="1" u="sng" dirty="0" smtClean="0">
                <a:solidFill>
                  <a:srgbClr val="184B5B"/>
                </a:solidFill>
                <a:latin typeface="Helvetica" charset="0"/>
                <a:cs typeface="+mn-cs"/>
              </a:rPr>
              <a:t>52</a:t>
            </a:r>
            <a:r>
              <a:rPr lang="en-US" sz="1600" b="1" dirty="0" smtClean="0">
                <a:solidFill>
                  <a:srgbClr val="184B5B"/>
                </a:solidFill>
                <a:latin typeface="Helvetica" charset="0"/>
                <a:cs typeface="+mn-cs"/>
              </a:rPr>
              <a:t>, 7883 (2009)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69887" y="70405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pic>
        <p:nvPicPr>
          <p:cNvPr id="6" name="Picture 6" descr="jm-2009-01123n_0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837" y="1604169"/>
            <a:ext cx="838835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218237" y="5145882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endParaRPr lang="it-IT" sz="3600">
              <a:solidFill>
                <a:schemeClr val="tx1"/>
              </a:solidFill>
              <a:latin typeface="Helvetica" charset="0"/>
              <a:ea typeface="ＭＳ Ｐゴシック" charset="0"/>
              <a:cs typeface="+mn-cs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505575" y="5080794"/>
            <a:ext cx="1527175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pt-BR" sz="1800" b="1">
                <a:solidFill>
                  <a:schemeClr val="tx1"/>
                </a:solidFill>
                <a:latin typeface="Helvetica" charset="0"/>
              </a:rPr>
              <a:t>3</a:t>
            </a:r>
            <a:r>
              <a:rPr lang="pt-BR" sz="1800">
                <a:solidFill>
                  <a:schemeClr val="tx1"/>
                </a:solidFill>
                <a:latin typeface="Helvetica" charset="0"/>
              </a:rPr>
              <a:t>: </a:t>
            </a:r>
            <a:r>
              <a:rPr lang="pt-BR" sz="1600">
                <a:solidFill>
                  <a:schemeClr val="tx1"/>
                </a:solidFill>
                <a:latin typeface="Helvetica" charset="0"/>
              </a:rPr>
              <a:t>m = 4, n = 4</a:t>
            </a:r>
          </a:p>
          <a:p>
            <a:r>
              <a:rPr lang="pt-BR" sz="1800" b="1">
                <a:solidFill>
                  <a:schemeClr val="tx1"/>
                </a:solidFill>
                <a:latin typeface="Helvetica" charset="0"/>
              </a:rPr>
              <a:t>4</a:t>
            </a:r>
            <a:r>
              <a:rPr lang="pt-BR" sz="1800">
                <a:solidFill>
                  <a:schemeClr val="tx1"/>
                </a:solidFill>
                <a:latin typeface="Helvetica" charset="0"/>
              </a:rPr>
              <a:t>: </a:t>
            </a:r>
            <a:r>
              <a:rPr lang="pt-BR" sz="1600">
                <a:solidFill>
                  <a:schemeClr val="tx1"/>
                </a:solidFill>
                <a:latin typeface="Helvetica" charset="0"/>
              </a:rPr>
              <a:t>m = 4, n = 1</a:t>
            </a:r>
          </a:p>
          <a:p>
            <a:r>
              <a:rPr lang="pt-BR" sz="1800" b="1">
                <a:solidFill>
                  <a:schemeClr val="tx1"/>
                </a:solidFill>
                <a:latin typeface="Helvetica" charset="0"/>
              </a:rPr>
              <a:t>5</a:t>
            </a:r>
            <a:r>
              <a:rPr lang="pt-BR" sz="1800">
                <a:solidFill>
                  <a:schemeClr val="tx1"/>
                </a:solidFill>
                <a:latin typeface="Helvetica" charset="0"/>
              </a:rPr>
              <a:t>: </a:t>
            </a:r>
            <a:r>
              <a:rPr lang="pt-BR" sz="1600">
                <a:solidFill>
                  <a:schemeClr val="tx1"/>
                </a:solidFill>
                <a:latin typeface="Helvetica" charset="0"/>
              </a:rPr>
              <a:t>m = 1, n = 4</a:t>
            </a:r>
          </a:p>
          <a:p>
            <a:r>
              <a:rPr lang="pt-BR" sz="1800" b="1">
                <a:solidFill>
                  <a:schemeClr val="tx1"/>
                </a:solidFill>
                <a:latin typeface="Helvetica" charset="0"/>
              </a:rPr>
              <a:t>6</a:t>
            </a:r>
            <a:r>
              <a:rPr lang="pt-BR" sz="1800">
                <a:solidFill>
                  <a:schemeClr val="tx1"/>
                </a:solidFill>
                <a:latin typeface="Helvetica" charset="0"/>
              </a:rPr>
              <a:t>: </a:t>
            </a:r>
            <a:r>
              <a:rPr lang="pt-BR" sz="1600">
                <a:solidFill>
                  <a:schemeClr val="tx1"/>
                </a:solidFill>
                <a:latin typeface="Helvetica" charset="0"/>
              </a:rPr>
              <a:t>m = 1, n = 1</a:t>
            </a:r>
          </a:p>
          <a:p>
            <a:endParaRPr lang="it-IT" sz="3600">
              <a:solidFill>
                <a:schemeClr val="tx1"/>
              </a:solidFill>
              <a:latin typeface="Helvetica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2420937" y="3188494"/>
            <a:ext cx="46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/>
            <a:r>
              <a:rPr lang="pt-BR" sz="1800" b="1">
                <a:solidFill>
                  <a:schemeClr val="tx1"/>
                </a:solidFill>
                <a:latin typeface="Helvetica" charset="0"/>
              </a:rPr>
              <a:t>(1)</a:t>
            </a:r>
            <a:endParaRPr lang="it-IT" sz="1800" b="1">
              <a:solidFill>
                <a:schemeClr val="tx1"/>
              </a:solidFill>
              <a:latin typeface="Helvetica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2390775" y="6133307"/>
            <a:ext cx="463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/>
            <a:r>
              <a:rPr lang="pt-BR" sz="1800" b="1">
                <a:solidFill>
                  <a:schemeClr val="tx1"/>
                </a:solidFill>
                <a:latin typeface="Helvetica" charset="0"/>
              </a:rPr>
              <a:t>(2)</a:t>
            </a:r>
            <a:endParaRPr lang="it-IT" sz="1800" b="1">
              <a:solidFill>
                <a:schemeClr val="tx1"/>
              </a:solidFill>
              <a:latin typeface="Helvetica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0" y="1268413"/>
            <a:ext cx="91440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-92075" y="61913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it-IT" sz="3600">
              <a:solidFill>
                <a:schemeClr val="tx1"/>
              </a:solidFill>
              <a:latin typeface="Helvetica" charset="0"/>
              <a:ea typeface="ＭＳ Ｐゴシック" charset="0"/>
              <a:cs typeface="+mn-cs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07950" y="112713"/>
            <a:ext cx="8208963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>
                <a:solidFill>
                  <a:schemeClr val="accent2"/>
                </a:solidFill>
                <a:latin typeface="Helvetica" charset="0"/>
                <a:ea typeface="ＭＳ Ｐゴシック" charset="0"/>
                <a:cs typeface="+mn-cs"/>
              </a:rPr>
              <a:t>Effect on ROS formation in T67 cells: 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4925" y="6477000"/>
            <a:ext cx="45100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indent="19050" eaLnBrk="0" hangingPunct="0"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1pPr>
            <a:lvl2pPr eaLnBrk="0" hangingPunct="0"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1600" b="1" dirty="0" err="1" smtClean="0">
                <a:solidFill>
                  <a:srgbClr val="184B5B"/>
                </a:solidFill>
                <a:latin typeface="Helvetica" charset="0"/>
                <a:cs typeface="+mn-cs"/>
              </a:rPr>
              <a:t>Bolognesi</a:t>
            </a:r>
            <a:r>
              <a:rPr lang="en-US" sz="1600" b="1" dirty="0" smtClean="0">
                <a:solidFill>
                  <a:srgbClr val="184B5B"/>
                </a:solidFill>
                <a:latin typeface="Helvetica" charset="0"/>
                <a:cs typeface="+mn-cs"/>
              </a:rPr>
              <a:t> et al., </a:t>
            </a:r>
            <a:r>
              <a:rPr lang="en-US" sz="1600" b="1" i="1" dirty="0" smtClean="0">
                <a:solidFill>
                  <a:srgbClr val="184B5B"/>
                </a:solidFill>
                <a:latin typeface="Helvetica" charset="0"/>
                <a:cs typeface="+mn-cs"/>
              </a:rPr>
              <a:t>J Med </a:t>
            </a:r>
            <a:r>
              <a:rPr lang="en-US" sz="1600" b="1" i="1" dirty="0" err="1" smtClean="0">
                <a:solidFill>
                  <a:srgbClr val="184B5B"/>
                </a:solidFill>
                <a:latin typeface="Helvetica" charset="0"/>
                <a:cs typeface="+mn-cs"/>
              </a:rPr>
              <a:t>Chem</a:t>
            </a:r>
            <a:r>
              <a:rPr lang="en-US" sz="1600" b="1" dirty="0" smtClean="0">
                <a:solidFill>
                  <a:srgbClr val="184B5B"/>
                </a:solidFill>
                <a:latin typeface="Helvetica" charset="0"/>
                <a:cs typeface="+mn-cs"/>
              </a:rPr>
              <a:t> </a:t>
            </a:r>
            <a:r>
              <a:rPr lang="en-US" sz="1600" b="1" u="sng" dirty="0" smtClean="0">
                <a:solidFill>
                  <a:srgbClr val="184B5B"/>
                </a:solidFill>
                <a:latin typeface="Helvetica" charset="0"/>
                <a:cs typeface="+mn-cs"/>
              </a:rPr>
              <a:t>52</a:t>
            </a:r>
            <a:r>
              <a:rPr lang="en-US" sz="1600" b="1" dirty="0" smtClean="0">
                <a:solidFill>
                  <a:srgbClr val="184B5B"/>
                </a:solidFill>
                <a:latin typeface="Helvetica" charset="0"/>
                <a:cs typeface="+mn-cs"/>
              </a:rPr>
              <a:t>, 7883 (2009)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728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1957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76238" y="6019800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it-IT">
              <a:solidFill>
                <a:schemeClr val="tx1"/>
              </a:solidFill>
              <a:latin typeface="Helvetica" charset="0"/>
              <a:ea typeface="ＭＳ Ｐゴシック" charset="0"/>
              <a:cs typeface="+mn-cs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0" y="1604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pic>
        <p:nvPicPr>
          <p:cNvPr id="12" name="Picture 12" descr="jm-2009-01123n_0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8725" y="1406525"/>
            <a:ext cx="579120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0" y="508000"/>
            <a:ext cx="7993063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spcAft>
                <a:spcPct val="40000"/>
              </a:spcAft>
              <a:buClr>
                <a:srgbClr val="CC3300"/>
              </a:buClr>
              <a:buFont typeface="Wingdings" charset="2"/>
              <a:buNone/>
            </a:pPr>
            <a:r>
              <a:rPr lang="en-US" sz="3600" b="1">
                <a:solidFill>
                  <a:srgbClr val="CC3300"/>
                </a:solidFill>
              </a:rPr>
              <a:t>Combination therapy timeline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39750" y="3603625"/>
            <a:ext cx="184150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it-IT">
              <a:solidFill>
                <a:schemeClr val="tx1"/>
              </a:solidFill>
            </a:endParaRPr>
          </a:p>
          <a:p>
            <a:endParaRPr lang="it-IT">
              <a:solidFill>
                <a:schemeClr val="tx1"/>
              </a:solidFill>
            </a:endParaRPr>
          </a:p>
          <a:p>
            <a:endParaRPr lang="it-IT">
              <a:solidFill>
                <a:schemeClr val="tx1"/>
              </a:solidFill>
            </a:endParaRPr>
          </a:p>
          <a:p>
            <a:endParaRPr lang="it-IT">
              <a:solidFill>
                <a:schemeClr val="tx1"/>
              </a:solidFill>
            </a:endParaRPr>
          </a:p>
          <a:p>
            <a:endParaRPr lang="it-IT">
              <a:solidFill>
                <a:schemeClr val="tx1"/>
              </a:solidFill>
            </a:endParaRPr>
          </a:p>
        </p:txBody>
      </p:sp>
      <p:pic>
        <p:nvPicPr>
          <p:cNvPr id="4" name="Picture 4" descr="Fig. 13.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106613"/>
            <a:ext cx="927100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940425" y="1676400"/>
            <a:ext cx="2698750" cy="132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chemeClr val="tx1"/>
                </a:solidFill>
              </a:rPr>
              <a:t>WHO recommends artemisinin-based combination therapy (ACT) for malaria</a:t>
            </a:r>
            <a:endParaRPr lang="it-IT" sz="2000" b="1">
              <a:solidFill>
                <a:schemeClr val="tx1"/>
              </a:solidFill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07950" y="4252913"/>
            <a:ext cx="1873250" cy="132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chemeClr val="tx1"/>
                </a:solidFill>
              </a:rPr>
              <a:t>Paul Ehrlich: ‘</a:t>
            </a:r>
            <a:r>
              <a:rPr lang="en-US" altLang="ja-JP" sz="2000" b="1" i="1">
                <a:solidFill>
                  <a:schemeClr val="tx1"/>
                </a:solidFill>
              </a:rPr>
              <a:t>attack the parasites from various point</a:t>
            </a:r>
            <a:r>
              <a:rPr lang="en-US" sz="2000" b="1">
                <a:solidFill>
                  <a:schemeClr val="tx1"/>
                </a:solidFill>
              </a:rPr>
              <a:t>’</a:t>
            </a:r>
            <a:endParaRPr lang="it-IT" sz="2000" b="1">
              <a:solidFill>
                <a:schemeClr val="tx1"/>
              </a:solidFill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323850" y="3617913"/>
            <a:ext cx="8820150" cy="26987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250825" y="3402013"/>
            <a:ext cx="790575" cy="381000"/>
            <a:chOff x="204" y="558"/>
            <a:chExt cx="498" cy="240"/>
          </a:xfrm>
        </p:grpSpPr>
        <p:sp>
          <p:nvSpPr>
            <p:cNvPr id="9" name="AutoShape 9"/>
            <p:cNvSpPr>
              <a:spLocks noChangeArrowheads="1"/>
            </p:cNvSpPr>
            <p:nvPr/>
          </p:nvSpPr>
          <p:spPr bwMode="auto">
            <a:xfrm>
              <a:off x="204" y="572"/>
              <a:ext cx="498" cy="226"/>
            </a:xfrm>
            <a:prstGeom prst="roundRect">
              <a:avLst>
                <a:gd name="adj" fmla="val 16667"/>
              </a:avLst>
            </a:prstGeom>
            <a:solidFill>
              <a:srgbClr val="00FFFF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ea typeface="ＭＳ Ｐゴシック" charset="0"/>
                <a:cs typeface="+mn-cs"/>
              </a:endParaRP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295" y="558"/>
              <a:ext cx="36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sz="1800" b="1">
                  <a:solidFill>
                    <a:schemeClr val="tx1"/>
                  </a:solidFill>
                  <a:ea typeface="ＭＳ Ｐゴシック" charset="0"/>
                  <a:cs typeface="+mn-cs"/>
                </a:rPr>
                <a:t>1913</a:t>
              </a:r>
            </a:p>
          </p:txBody>
        </p:sp>
      </p:grpSp>
      <p:grpSp>
        <p:nvGrpSpPr>
          <p:cNvPr id="11" name="Group 11"/>
          <p:cNvGrpSpPr>
            <a:grpSpLocks/>
          </p:cNvGrpSpPr>
          <p:nvPr/>
        </p:nvGrpSpPr>
        <p:grpSpPr bwMode="auto">
          <a:xfrm>
            <a:off x="6878638" y="3421063"/>
            <a:ext cx="790575" cy="381000"/>
            <a:chOff x="204" y="558"/>
            <a:chExt cx="498" cy="240"/>
          </a:xfrm>
        </p:grpSpPr>
        <p:sp>
          <p:nvSpPr>
            <p:cNvPr id="12" name="AutoShape 12"/>
            <p:cNvSpPr>
              <a:spLocks noChangeArrowheads="1"/>
            </p:cNvSpPr>
            <p:nvPr/>
          </p:nvSpPr>
          <p:spPr bwMode="auto">
            <a:xfrm>
              <a:off x="204" y="572"/>
              <a:ext cx="498" cy="226"/>
            </a:xfrm>
            <a:prstGeom prst="roundRect">
              <a:avLst>
                <a:gd name="adj" fmla="val 16667"/>
              </a:avLst>
            </a:prstGeom>
            <a:solidFill>
              <a:srgbClr val="00FFFF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ea typeface="ＭＳ Ｐゴシック" charset="0"/>
                <a:cs typeface="+mn-cs"/>
              </a:endParaRP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295" y="558"/>
              <a:ext cx="3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sz="1800" b="1">
                  <a:solidFill>
                    <a:schemeClr val="tx1"/>
                  </a:solidFill>
                  <a:ea typeface="ＭＳ Ｐゴシック" charset="0"/>
                  <a:cs typeface="+mn-cs"/>
                </a:rPr>
                <a:t>2003</a:t>
              </a:r>
            </a:p>
          </p:txBody>
        </p:sp>
      </p:grpSp>
      <p:grpSp>
        <p:nvGrpSpPr>
          <p:cNvPr id="14" name="Group 14"/>
          <p:cNvGrpSpPr>
            <a:grpSpLocks/>
          </p:cNvGrpSpPr>
          <p:nvPr/>
        </p:nvGrpSpPr>
        <p:grpSpPr bwMode="auto">
          <a:xfrm>
            <a:off x="3276600" y="3402013"/>
            <a:ext cx="790575" cy="381000"/>
            <a:chOff x="204" y="558"/>
            <a:chExt cx="498" cy="240"/>
          </a:xfrm>
        </p:grpSpPr>
        <p:sp>
          <p:nvSpPr>
            <p:cNvPr id="15" name="AutoShape 15"/>
            <p:cNvSpPr>
              <a:spLocks noChangeArrowheads="1"/>
            </p:cNvSpPr>
            <p:nvPr/>
          </p:nvSpPr>
          <p:spPr bwMode="auto">
            <a:xfrm>
              <a:off x="204" y="572"/>
              <a:ext cx="498" cy="226"/>
            </a:xfrm>
            <a:prstGeom prst="roundRect">
              <a:avLst>
                <a:gd name="adj" fmla="val 16667"/>
              </a:avLst>
            </a:prstGeom>
            <a:solidFill>
              <a:srgbClr val="00FFFF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ea typeface="ＭＳ Ｐゴシック" charset="0"/>
                <a:cs typeface="+mn-cs"/>
              </a:endParaRPr>
            </a:p>
          </p:txBody>
        </p:sp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295" y="558"/>
              <a:ext cx="37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sz="1800" b="1">
                  <a:solidFill>
                    <a:schemeClr val="tx1"/>
                  </a:solidFill>
                  <a:ea typeface="ＭＳ Ｐゴシック" charset="0"/>
                  <a:cs typeface="+mn-cs"/>
                </a:rPr>
                <a:t>1960</a:t>
              </a:r>
            </a:p>
          </p:txBody>
        </p:sp>
      </p:grpSp>
      <p:grpSp>
        <p:nvGrpSpPr>
          <p:cNvPr id="17" name="Group 17"/>
          <p:cNvGrpSpPr>
            <a:grpSpLocks/>
          </p:cNvGrpSpPr>
          <p:nvPr/>
        </p:nvGrpSpPr>
        <p:grpSpPr bwMode="auto">
          <a:xfrm>
            <a:off x="5797550" y="3421063"/>
            <a:ext cx="790575" cy="381000"/>
            <a:chOff x="204" y="558"/>
            <a:chExt cx="498" cy="240"/>
          </a:xfrm>
        </p:grpSpPr>
        <p:sp>
          <p:nvSpPr>
            <p:cNvPr id="18" name="AutoShape 18"/>
            <p:cNvSpPr>
              <a:spLocks noChangeArrowheads="1"/>
            </p:cNvSpPr>
            <p:nvPr/>
          </p:nvSpPr>
          <p:spPr bwMode="auto">
            <a:xfrm>
              <a:off x="204" y="572"/>
              <a:ext cx="498" cy="226"/>
            </a:xfrm>
            <a:prstGeom prst="roundRect">
              <a:avLst>
                <a:gd name="adj" fmla="val 16667"/>
              </a:avLst>
            </a:prstGeom>
            <a:solidFill>
              <a:srgbClr val="00FFFF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ea typeface="ＭＳ Ｐゴシック" charset="0"/>
                <a:cs typeface="+mn-cs"/>
              </a:endParaRPr>
            </a:p>
          </p:txBody>
        </p:sp>
        <p:sp>
          <p:nvSpPr>
            <p:cNvPr id="19" name="Text Box 19"/>
            <p:cNvSpPr txBox="1">
              <a:spLocks noChangeArrowheads="1"/>
            </p:cNvSpPr>
            <p:nvPr/>
          </p:nvSpPr>
          <p:spPr bwMode="auto">
            <a:xfrm>
              <a:off x="295" y="558"/>
              <a:ext cx="37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sz="1800" b="1">
                  <a:solidFill>
                    <a:schemeClr val="tx1"/>
                  </a:solidFill>
                  <a:ea typeface="ＭＳ Ｐゴシック" charset="0"/>
                  <a:cs typeface="+mn-cs"/>
                </a:rPr>
                <a:t>1993</a:t>
              </a:r>
            </a:p>
          </p:txBody>
        </p:sp>
      </p:grp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2482850" y="1908175"/>
            <a:ext cx="2449513" cy="101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chemeClr val="tx1"/>
                </a:solidFill>
              </a:rPr>
              <a:t>combination regimens against TBC</a:t>
            </a:r>
            <a:endParaRPr lang="it-IT" sz="2000" b="1">
              <a:solidFill>
                <a:schemeClr val="tx1"/>
              </a:solidFill>
            </a:endParaRPr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>
            <a:off x="755650" y="3821113"/>
            <a:ext cx="0" cy="431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3708400" y="2955925"/>
            <a:ext cx="0" cy="431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>
            <a:off x="6227763" y="3789363"/>
            <a:ext cx="0" cy="431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>
            <a:off x="7308850" y="2997200"/>
            <a:ext cx="0" cy="431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4284663" y="4284663"/>
            <a:ext cx="3240087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it-IT" sz="2000" b="1">
                <a:solidFill>
                  <a:srgbClr val="000000"/>
                </a:solidFill>
                <a:ea typeface="ＭＳ Ｐゴシック" charset="0"/>
                <a:cs typeface="+mn-cs"/>
              </a:rPr>
              <a:t>Three-drug combination</a:t>
            </a:r>
          </a:p>
          <a:p>
            <a:pPr>
              <a:defRPr/>
            </a:pPr>
            <a:r>
              <a:rPr lang="it-IT" sz="2000" b="1">
                <a:solidFill>
                  <a:srgbClr val="000000"/>
                </a:solidFill>
                <a:ea typeface="ＭＳ Ｐゴシック" charset="0"/>
                <a:cs typeface="+mn-cs"/>
              </a:rPr>
              <a:t>stops HIV</a:t>
            </a:r>
          </a:p>
        </p:txBody>
      </p:sp>
      <p:grpSp>
        <p:nvGrpSpPr>
          <p:cNvPr id="26" name="Group 28"/>
          <p:cNvGrpSpPr>
            <a:grpSpLocks/>
          </p:cNvGrpSpPr>
          <p:nvPr/>
        </p:nvGrpSpPr>
        <p:grpSpPr bwMode="auto">
          <a:xfrm>
            <a:off x="8029575" y="3422650"/>
            <a:ext cx="790575" cy="381000"/>
            <a:chOff x="204" y="558"/>
            <a:chExt cx="498" cy="240"/>
          </a:xfrm>
        </p:grpSpPr>
        <p:sp>
          <p:nvSpPr>
            <p:cNvPr id="27" name="AutoShape 29"/>
            <p:cNvSpPr>
              <a:spLocks noChangeArrowheads="1"/>
            </p:cNvSpPr>
            <p:nvPr/>
          </p:nvSpPr>
          <p:spPr bwMode="auto">
            <a:xfrm>
              <a:off x="204" y="572"/>
              <a:ext cx="498" cy="226"/>
            </a:xfrm>
            <a:prstGeom prst="roundRect">
              <a:avLst>
                <a:gd name="adj" fmla="val 16667"/>
              </a:avLst>
            </a:prstGeom>
            <a:solidFill>
              <a:srgbClr val="00FFFF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ea typeface="ＭＳ Ｐゴシック" charset="0"/>
                <a:cs typeface="+mn-cs"/>
              </a:endParaRPr>
            </a:p>
          </p:txBody>
        </p:sp>
        <p:sp>
          <p:nvSpPr>
            <p:cNvPr id="28" name="Text Box 30"/>
            <p:cNvSpPr txBox="1">
              <a:spLocks noChangeArrowheads="1"/>
            </p:cNvSpPr>
            <p:nvPr/>
          </p:nvSpPr>
          <p:spPr bwMode="auto">
            <a:xfrm>
              <a:off x="295" y="558"/>
              <a:ext cx="3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sz="1800" b="1">
                  <a:solidFill>
                    <a:schemeClr val="tx1"/>
                  </a:solidFill>
                  <a:ea typeface="ＭＳ Ｐゴシック" charset="0"/>
                  <a:cs typeface="+mn-cs"/>
                </a:rPr>
                <a:t>2004</a:t>
              </a:r>
            </a:p>
          </p:txBody>
        </p:sp>
      </p:grpSp>
      <p:sp>
        <p:nvSpPr>
          <p:cNvPr id="29" name="Line 31"/>
          <p:cNvSpPr>
            <a:spLocks noChangeShapeType="1"/>
          </p:cNvSpPr>
          <p:nvPr/>
        </p:nvSpPr>
        <p:spPr bwMode="auto">
          <a:xfrm>
            <a:off x="8459788" y="3860800"/>
            <a:ext cx="0" cy="165576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pic>
        <p:nvPicPr>
          <p:cNvPr id="30" name="Picture 3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6763" y="5062538"/>
            <a:ext cx="4567237" cy="179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171450" y="1259682"/>
            <a:ext cx="91440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endParaRPr lang="it-IT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9375" y="53182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endParaRPr lang="it-IT" sz="3600">
              <a:solidFill>
                <a:schemeClr val="tx1"/>
              </a:solidFill>
              <a:latin typeface="Helvetica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79400" y="319882"/>
            <a:ext cx="87852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3200" b="1">
                <a:solidFill>
                  <a:srgbClr val="990000"/>
                </a:solidFill>
              </a:rPr>
              <a:t>3 versus Lipocrine and Memoquin</a:t>
            </a:r>
          </a:p>
        </p:txBody>
      </p:sp>
      <p:pic>
        <p:nvPicPr>
          <p:cNvPr id="5" name="Object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9625" y="2821782"/>
            <a:ext cx="1728788" cy="82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Object 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15113" y="3059907"/>
            <a:ext cx="2447925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7102475" y="2377282"/>
            <a:ext cx="147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 indent="19050" algn="ctr" eaLnBrk="0" hangingPunct="0">
              <a:spcBef>
                <a:spcPct val="20000"/>
              </a:spcBef>
            </a:pPr>
            <a:r>
              <a:rPr lang="en-US" sz="2000" b="1">
                <a:solidFill>
                  <a:schemeClr val="tx1"/>
                </a:solidFill>
                <a:latin typeface="Helvetica" charset="0"/>
              </a:rPr>
              <a:t>Memoquin</a:t>
            </a:r>
          </a:p>
        </p:txBody>
      </p:sp>
      <p:pic>
        <p:nvPicPr>
          <p:cNvPr id="8" name="Object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22725" y="3142457"/>
            <a:ext cx="230346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2270125" y="2340769"/>
            <a:ext cx="1346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 indent="19050" algn="ctr" eaLnBrk="0" hangingPunct="0">
              <a:spcBef>
                <a:spcPct val="20000"/>
              </a:spcBef>
            </a:pPr>
            <a:r>
              <a:rPr lang="en-US" sz="2000" b="1">
                <a:solidFill>
                  <a:schemeClr val="tx1"/>
                </a:solidFill>
                <a:latin typeface="Helvetica" charset="0"/>
              </a:rPr>
              <a:t>Lipocrine</a:t>
            </a: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5002213" y="2375694"/>
            <a:ext cx="3444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 indent="19050" algn="ctr" eaLnBrk="0" hangingPunct="0">
              <a:spcBef>
                <a:spcPct val="20000"/>
              </a:spcBef>
            </a:pPr>
            <a:r>
              <a:rPr lang="en-US" sz="2000" b="1">
                <a:solidFill>
                  <a:schemeClr val="tx1"/>
                </a:solidFill>
                <a:latin typeface="Helvetica" charset="0"/>
              </a:rPr>
              <a:t>3</a:t>
            </a:r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141287" y="3996532"/>
            <a:ext cx="1865313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 indent="19050" eaLnBrk="0" hangingPunct="0">
              <a:spcBef>
                <a:spcPct val="20000"/>
              </a:spcBef>
            </a:pPr>
            <a:r>
              <a:rPr lang="en-GB" sz="1800" b="1">
                <a:solidFill>
                  <a:schemeClr val="tx1"/>
                </a:solidFill>
                <a:latin typeface="Helvetica" charset="0"/>
                <a:ea typeface="Times New Roman" charset="0"/>
              </a:rPr>
              <a:t>Inhibition of </a:t>
            </a:r>
          </a:p>
          <a:p>
            <a:pPr indent="19050" eaLnBrk="0" hangingPunct="0">
              <a:spcBef>
                <a:spcPct val="20000"/>
              </a:spcBef>
            </a:pPr>
            <a:r>
              <a:rPr lang="en-GB" sz="1800" b="1">
                <a:solidFill>
                  <a:schemeClr val="tx1"/>
                </a:solidFill>
                <a:latin typeface="Helvetica" charset="0"/>
                <a:ea typeface="Times New Roman" charset="0"/>
              </a:rPr>
              <a:t>A</a:t>
            </a:r>
            <a:r>
              <a:rPr lang="en-GB" sz="1800" b="1">
                <a:solidFill>
                  <a:schemeClr val="tx1"/>
                </a:solidFill>
                <a:latin typeface="Helvetica" charset="0"/>
                <a:ea typeface="Times New Roman" charset="0"/>
                <a:sym typeface="Symbol" charset="2"/>
              </a:rPr>
              <a:t></a:t>
            </a:r>
            <a:r>
              <a:rPr lang="en-GB" sz="1800" b="1">
                <a:solidFill>
                  <a:schemeClr val="tx1"/>
                </a:solidFill>
                <a:latin typeface="Helvetica" charset="0"/>
                <a:ea typeface="Times New Roman" charset="0"/>
              </a:rPr>
              <a:t> aggregation</a:t>
            </a:r>
            <a:endParaRPr lang="en-US" sz="1800" b="1">
              <a:solidFill>
                <a:schemeClr val="tx1"/>
              </a:solidFill>
              <a:latin typeface="Helvetica" charset="0"/>
              <a:ea typeface="Times New Roman" charset="0"/>
            </a:endParaRP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171450" y="5149057"/>
            <a:ext cx="1524000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 indent="19050" eaLnBrk="0" hangingPunct="0">
              <a:spcBef>
                <a:spcPct val="20000"/>
              </a:spcBef>
            </a:pPr>
            <a:r>
              <a:rPr lang="en-US" sz="1800" b="1">
                <a:solidFill>
                  <a:schemeClr val="tx1"/>
                </a:solidFill>
                <a:latin typeface="Helvetica" charset="0"/>
              </a:rPr>
              <a:t>Antioxidant </a:t>
            </a:r>
          </a:p>
          <a:p>
            <a:pPr indent="19050" eaLnBrk="0" hangingPunct="0">
              <a:spcBef>
                <a:spcPct val="20000"/>
              </a:spcBef>
            </a:pPr>
            <a:r>
              <a:rPr lang="en-US" sz="1800" b="1">
                <a:solidFill>
                  <a:schemeClr val="tx1"/>
                </a:solidFill>
                <a:latin typeface="Helvetica" charset="0"/>
              </a:rPr>
              <a:t>activity</a:t>
            </a:r>
          </a:p>
        </p:txBody>
      </p:sp>
      <p:pic>
        <p:nvPicPr>
          <p:cNvPr id="13" name="tabl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6600" y="4067969"/>
            <a:ext cx="6483312" cy="1874583"/>
          </a:xfrm>
          <a:prstGeom prst="rect">
            <a:avLst/>
          </a:prstGeom>
        </p:spPr>
      </p:pic>
      <p:pic>
        <p:nvPicPr>
          <p:cNvPr id="14" name="Picture 33" descr="aqua-smiles-xp"/>
          <p:cNvPicPr>
            <a:picLocks noChangeAspect="1" noChangeArrowheads="1"/>
          </p:cNvPicPr>
          <p:nvPr/>
        </p:nvPicPr>
        <p:blipFill>
          <a:blip r:embed="rId6"/>
          <a:srcRect r="75883" b="65804"/>
          <a:stretch>
            <a:fillRect/>
          </a:stretch>
        </p:blipFill>
        <p:spPr bwMode="auto">
          <a:xfrm>
            <a:off x="4867275" y="5149057"/>
            <a:ext cx="6143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4" descr="aqua-smiles-xp"/>
          <p:cNvPicPr>
            <a:picLocks noChangeAspect="1" noChangeArrowheads="1"/>
          </p:cNvPicPr>
          <p:nvPr/>
        </p:nvPicPr>
        <p:blipFill>
          <a:blip r:embed="rId6"/>
          <a:srcRect l="53934" t="68335" r="22577"/>
          <a:stretch>
            <a:fillRect/>
          </a:stretch>
        </p:blipFill>
        <p:spPr bwMode="auto">
          <a:xfrm>
            <a:off x="7551738" y="5183982"/>
            <a:ext cx="5746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5" descr="aqua-smiles-xp"/>
          <p:cNvPicPr>
            <a:picLocks noChangeAspect="1" noChangeArrowheads="1"/>
          </p:cNvPicPr>
          <p:nvPr/>
        </p:nvPicPr>
        <p:blipFill>
          <a:blip r:embed="rId6"/>
          <a:srcRect l="53934" t="68335" r="22577"/>
          <a:stretch>
            <a:fillRect/>
          </a:stretch>
        </p:blipFill>
        <p:spPr bwMode="auto">
          <a:xfrm>
            <a:off x="2657475" y="4247357"/>
            <a:ext cx="5746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6" descr="aqua-smiles-xp"/>
          <p:cNvPicPr>
            <a:picLocks noChangeAspect="1" noChangeArrowheads="1"/>
          </p:cNvPicPr>
          <p:nvPr/>
        </p:nvPicPr>
        <p:blipFill>
          <a:blip r:embed="rId6"/>
          <a:srcRect r="75883" b="65804"/>
          <a:stretch>
            <a:fillRect/>
          </a:stretch>
        </p:blipFill>
        <p:spPr bwMode="auto">
          <a:xfrm>
            <a:off x="2636838" y="5149057"/>
            <a:ext cx="6143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7" descr="aqua-smiles-xp"/>
          <p:cNvPicPr>
            <a:picLocks noChangeAspect="1" noChangeArrowheads="1"/>
          </p:cNvPicPr>
          <p:nvPr/>
        </p:nvPicPr>
        <p:blipFill>
          <a:blip r:embed="rId6"/>
          <a:srcRect r="75883" b="65804"/>
          <a:stretch>
            <a:fillRect/>
          </a:stretch>
        </p:blipFill>
        <p:spPr bwMode="auto">
          <a:xfrm>
            <a:off x="4867275" y="4212432"/>
            <a:ext cx="6143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8" descr="aqua-smiles-xp"/>
          <p:cNvPicPr>
            <a:picLocks noChangeAspect="1" noChangeArrowheads="1"/>
          </p:cNvPicPr>
          <p:nvPr/>
        </p:nvPicPr>
        <p:blipFill>
          <a:blip r:embed="rId6"/>
          <a:srcRect r="75883" b="65804"/>
          <a:stretch>
            <a:fillRect/>
          </a:stretch>
        </p:blipFill>
        <p:spPr bwMode="auto">
          <a:xfrm>
            <a:off x="7531100" y="4212432"/>
            <a:ext cx="6143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39"/>
          <p:cNvSpPr txBox="1">
            <a:spLocks noChangeArrowheads="1"/>
          </p:cNvSpPr>
          <p:nvPr/>
        </p:nvSpPr>
        <p:spPr bwMode="auto">
          <a:xfrm>
            <a:off x="134937" y="6468269"/>
            <a:ext cx="45100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1600" b="1" smtClean="0">
                <a:solidFill>
                  <a:schemeClr val="bg2"/>
                </a:solidFill>
                <a:latin typeface="Helvetica" charset="0"/>
                <a:cs typeface="+mn-cs"/>
              </a:rPr>
              <a:t>Bolognesi et al., </a:t>
            </a:r>
            <a:r>
              <a:rPr lang="en-US" sz="1600" b="1" i="1" smtClean="0">
                <a:solidFill>
                  <a:schemeClr val="bg2"/>
                </a:solidFill>
                <a:latin typeface="Helvetica" charset="0"/>
                <a:cs typeface="+mn-cs"/>
              </a:rPr>
              <a:t>J Med Chem</a:t>
            </a:r>
            <a:r>
              <a:rPr lang="en-US" sz="1600" b="1" smtClean="0">
                <a:solidFill>
                  <a:schemeClr val="bg2"/>
                </a:solidFill>
                <a:latin typeface="Helvetica" charset="0"/>
                <a:cs typeface="+mn-cs"/>
              </a:rPr>
              <a:t> </a:t>
            </a:r>
            <a:r>
              <a:rPr lang="en-US" sz="1600" b="1" u="sng" smtClean="0">
                <a:solidFill>
                  <a:schemeClr val="bg2"/>
                </a:solidFill>
                <a:latin typeface="Helvetica" charset="0"/>
                <a:cs typeface="+mn-cs"/>
              </a:rPr>
              <a:t>52</a:t>
            </a:r>
            <a:r>
              <a:rPr lang="en-US" sz="1600" b="1" smtClean="0">
                <a:solidFill>
                  <a:schemeClr val="bg2"/>
                </a:solidFill>
                <a:latin typeface="Helvetica" charset="0"/>
                <a:cs typeface="+mn-cs"/>
              </a:rPr>
              <a:t>, 7883 (2009)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409850" y="1109870"/>
            <a:ext cx="2324299" cy="47089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30000" dirty="0" smtClean="0">
                <a:effectLst>
                  <a:glow rad="101600">
                    <a:schemeClr val="bg1">
                      <a:lumMod val="75000"/>
                      <a:alpha val="75000"/>
                    </a:schemeClr>
                  </a:glow>
                </a:effectLst>
                <a:latin typeface="Arial"/>
                <a:cs typeface="Arial"/>
              </a:rPr>
              <a:t>4</a:t>
            </a:r>
            <a:endParaRPr lang="en-GB" sz="30000" dirty="0">
              <a:effectLst>
                <a:glow rad="101600">
                  <a:schemeClr val="bg1">
                    <a:lumMod val="75000"/>
                    <a:alpha val="75000"/>
                  </a:schemeClr>
                </a:glow>
              </a:effectLst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488" y="3871118"/>
            <a:ext cx="6483312" cy="813843"/>
          </a:xfrm>
          <a:prstGeom prst="rect">
            <a:avLst/>
          </a:prstGeom>
        </p:spPr>
      </p:pic>
      <p:pic>
        <p:nvPicPr>
          <p:cNvPr id="3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488" y="5384006"/>
            <a:ext cx="6483312" cy="81384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/>
        </p:nvSpPr>
        <p:spPr bwMode="auto">
          <a:xfrm>
            <a:off x="6781800" y="6366668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fld id="{B37950A3-579B-5A4C-A49D-780E9DD93BC3}" type="slidenum">
              <a:rPr lang="it-IT"/>
              <a:pPr/>
              <a:t>42</a:t>
            </a:fld>
            <a:endParaRPr lang="it-IT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28600" y="126206"/>
            <a:ext cx="8316913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>
              <a:lnSpc>
                <a:spcPct val="80000"/>
              </a:lnSpc>
              <a:buClr>
                <a:srgbClr val="CC3300"/>
              </a:buClr>
              <a:buFont typeface="Wingdings" charset="2"/>
              <a:buNone/>
            </a:pPr>
            <a:r>
              <a:rPr lang="en-US" sz="3600" b="1">
                <a:solidFill>
                  <a:srgbClr val="CC3300"/>
                </a:solidFill>
              </a:rPr>
              <a:t>Prion and Alzheimer’s diseases are neurodegenerative pathologies with some differences:</a:t>
            </a:r>
          </a:p>
          <a:p>
            <a:pPr algn="just">
              <a:lnSpc>
                <a:spcPct val="80000"/>
              </a:lnSpc>
              <a:spcBef>
                <a:spcPct val="80000"/>
              </a:spcBef>
              <a:spcAft>
                <a:spcPct val="50000"/>
              </a:spcAft>
              <a:buClr>
                <a:srgbClr val="CC3300"/>
              </a:buClr>
              <a:buFont typeface="Wingdings" charset="2"/>
              <a:buChar char="ü"/>
            </a:pPr>
            <a:r>
              <a:rPr lang="en-US" sz="2400" b="1">
                <a:solidFill>
                  <a:srgbClr val="000000"/>
                </a:solidFill>
              </a:rPr>
              <a:t>Incidence</a:t>
            </a:r>
          </a:p>
          <a:p>
            <a:pPr algn="just">
              <a:lnSpc>
                <a:spcPct val="80000"/>
              </a:lnSpc>
              <a:spcBef>
                <a:spcPct val="80000"/>
              </a:spcBef>
              <a:spcAft>
                <a:spcPct val="50000"/>
              </a:spcAft>
              <a:buClr>
                <a:srgbClr val="CC3300"/>
              </a:buClr>
              <a:buFont typeface="Wingdings" charset="2"/>
              <a:buNone/>
            </a:pPr>
            <a:endParaRPr lang="en-US" sz="2400" b="1">
              <a:solidFill>
                <a:srgbClr val="000000"/>
              </a:solidFill>
            </a:endParaRPr>
          </a:p>
          <a:p>
            <a:pPr algn="just">
              <a:lnSpc>
                <a:spcPct val="80000"/>
              </a:lnSpc>
              <a:spcBef>
                <a:spcPct val="80000"/>
              </a:spcBef>
              <a:spcAft>
                <a:spcPct val="50000"/>
              </a:spcAft>
              <a:buClr>
                <a:srgbClr val="CC3300"/>
              </a:buClr>
              <a:buFont typeface="Wingdings" charset="2"/>
              <a:buChar char="ü"/>
            </a:pPr>
            <a:r>
              <a:rPr lang="en-US" sz="2400" b="1">
                <a:solidFill>
                  <a:srgbClr val="000000"/>
                </a:solidFill>
              </a:rPr>
              <a:t>Transmissibility</a:t>
            </a:r>
          </a:p>
          <a:p>
            <a:pPr algn="just">
              <a:lnSpc>
                <a:spcPct val="80000"/>
              </a:lnSpc>
              <a:spcBef>
                <a:spcPct val="80000"/>
              </a:spcBef>
              <a:spcAft>
                <a:spcPct val="50000"/>
              </a:spcAft>
              <a:buClr>
                <a:srgbClr val="CC3300"/>
              </a:buClr>
              <a:buFont typeface="Wingdings" charset="2"/>
              <a:buNone/>
            </a:pPr>
            <a:r>
              <a:rPr lang="en-US" sz="2400" b="1">
                <a:solidFill>
                  <a:srgbClr val="000000"/>
                </a:solidFill>
              </a:rPr>
              <a:t>  						</a:t>
            </a:r>
          </a:p>
          <a:p>
            <a:pPr algn="just">
              <a:lnSpc>
                <a:spcPct val="80000"/>
              </a:lnSpc>
              <a:spcBef>
                <a:spcPct val="80000"/>
              </a:spcBef>
              <a:spcAft>
                <a:spcPct val="50000"/>
              </a:spcAft>
              <a:buClr>
                <a:srgbClr val="CC3300"/>
              </a:buClr>
              <a:buFont typeface="Wingdings" charset="2"/>
              <a:buChar char="ü"/>
            </a:pPr>
            <a:r>
              <a:rPr lang="en-US" sz="2400" b="1">
                <a:solidFill>
                  <a:srgbClr val="000000"/>
                </a:solidFill>
              </a:rPr>
              <a:t>Infectivity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spcAft>
                <a:spcPct val="40000"/>
              </a:spcAft>
              <a:buClr>
                <a:srgbClr val="CC3300"/>
              </a:buClr>
              <a:buFont typeface="Wingdings" charset="2"/>
              <a:buNone/>
            </a:pPr>
            <a:endParaRPr lang="en-US" sz="3600" b="1">
              <a:solidFill>
                <a:srgbClr val="CC3300"/>
              </a:solidFill>
            </a:endParaRPr>
          </a:p>
          <a:p>
            <a:pPr algn="just">
              <a:spcBef>
                <a:spcPct val="80000"/>
              </a:spcBef>
              <a:spcAft>
                <a:spcPct val="50000"/>
              </a:spcAft>
              <a:buClr>
                <a:srgbClr val="CC3300"/>
              </a:buClr>
              <a:buFont typeface="Wingdings" charset="2"/>
              <a:buNone/>
            </a:pPr>
            <a:endParaRPr lang="en-US" sz="2400" b="1">
              <a:solidFill>
                <a:srgbClr val="000000"/>
              </a:solidFill>
            </a:endParaRPr>
          </a:p>
        </p:txBody>
      </p:sp>
      <p:pic>
        <p:nvPicPr>
          <p:cNvPr id="6" name="tab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7488" y="2143918"/>
            <a:ext cx="6483312" cy="1082076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/>
        </p:nvSpPr>
        <p:spPr bwMode="auto">
          <a:xfrm>
            <a:off x="6781800" y="6366668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fld id="{B37950A3-579B-5A4C-A49D-780E9DD93BC3}" type="slidenum">
              <a:rPr lang="it-IT"/>
              <a:pPr/>
              <a:t>43</a:t>
            </a:fld>
            <a:endParaRPr lang="it-IT"/>
          </a:p>
        </p:txBody>
      </p:sp>
      <p:sp>
        <p:nvSpPr>
          <p:cNvPr id="7" name="Slide Number Placeholder 3"/>
          <p:cNvSpPr>
            <a:spLocks noGrp="1"/>
          </p:cNvSpPr>
          <p:nvPr/>
        </p:nvSpPr>
        <p:spPr bwMode="auto">
          <a:xfrm>
            <a:off x="6781800" y="6368256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fld id="{255B5DD8-4B61-FF48-A22F-04DEC14754EF}" type="slidenum">
              <a:rPr lang="it-IT"/>
              <a:pPr/>
              <a:t>43</a:t>
            </a:fld>
            <a:endParaRPr lang="it-IT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4079875" y="4953794"/>
            <a:ext cx="720725" cy="100806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endParaRPr lang="it-IT">
              <a:solidFill>
                <a:prstClr val="white"/>
              </a:solidFill>
              <a:latin typeface="Arial Unicode MS" pitchFamily="34" charset="-128"/>
              <a:ea typeface="+mn-ea"/>
              <a:cs typeface="+mn-cs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3983038" y="5185569"/>
            <a:ext cx="720725" cy="3524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endParaRPr lang="it-IT">
              <a:solidFill>
                <a:prstClr val="white"/>
              </a:solidFill>
              <a:latin typeface="Arial Unicode MS" pitchFamily="34" charset="-128"/>
              <a:ea typeface="+mn-ea"/>
              <a:cs typeface="+mn-cs"/>
            </a:endParaRPr>
          </a:p>
        </p:txBody>
      </p:sp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72706"/>
            <a:ext cx="6470650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2" descr="Parkinsons disease"/>
          <p:cNvPicPr>
            <a:picLocks noChangeAspect="1" noChangeArrowheads="1"/>
          </p:cNvPicPr>
          <p:nvPr/>
        </p:nvPicPr>
        <p:blipFill>
          <a:blip r:embed="rId3"/>
          <a:srcRect t="79803" r="55118"/>
          <a:stretch>
            <a:fillRect/>
          </a:stretch>
        </p:blipFill>
        <p:spPr bwMode="auto">
          <a:xfrm>
            <a:off x="839788" y="1856581"/>
            <a:ext cx="2138362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23"/>
          <p:cNvSpPr>
            <a:spLocks noChangeArrowheads="1"/>
          </p:cNvSpPr>
          <p:nvPr/>
        </p:nvSpPr>
        <p:spPr bwMode="auto">
          <a:xfrm>
            <a:off x="407988" y="992981"/>
            <a:ext cx="792162" cy="7921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>
              <a:defRPr/>
            </a:pPr>
            <a:r>
              <a:rPr lang="it-IT" sz="1600" b="1">
                <a:solidFill>
                  <a:prstClr val="white"/>
                </a:solidFill>
                <a:latin typeface="Arial Unicode MS" pitchFamily="34" charset="-128"/>
                <a:ea typeface="+mn-ea"/>
                <a:cs typeface="+mn-cs"/>
              </a:rPr>
              <a:t>PrP</a:t>
            </a:r>
            <a:r>
              <a:rPr lang="it-IT" sz="1600" b="1" baseline="30000">
                <a:solidFill>
                  <a:prstClr val="white"/>
                </a:solidFill>
                <a:latin typeface="Arial Unicode MS" pitchFamily="34" charset="-128"/>
                <a:ea typeface="+mn-ea"/>
                <a:cs typeface="+mn-cs"/>
              </a:rPr>
              <a:t>C</a:t>
            </a:r>
          </a:p>
        </p:txBody>
      </p:sp>
      <p:sp>
        <p:nvSpPr>
          <p:cNvPr id="13" name="AutoShape 24"/>
          <p:cNvSpPr>
            <a:spLocks noChangeArrowheads="1"/>
          </p:cNvSpPr>
          <p:nvPr/>
        </p:nvSpPr>
        <p:spPr bwMode="auto">
          <a:xfrm>
            <a:off x="1589088" y="1137444"/>
            <a:ext cx="647700" cy="4318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>
              <a:defRPr/>
            </a:pPr>
            <a:endParaRPr lang="it-IT">
              <a:solidFill>
                <a:srgbClr val="66FF66"/>
              </a:solidFill>
              <a:latin typeface="Arial Unicode MS" pitchFamily="34" charset="-128"/>
              <a:ea typeface="+mn-ea"/>
              <a:cs typeface="+mn-cs"/>
            </a:endParaRPr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2625725" y="919956"/>
            <a:ext cx="792163" cy="792163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/>
            <a:r>
              <a:rPr lang="it-IT" sz="1600" b="1">
                <a:solidFill>
                  <a:srgbClr val="FFFFFF"/>
                </a:solidFill>
                <a:latin typeface="Arial Unicode MS" charset="0"/>
              </a:rPr>
              <a:t>PrP</a:t>
            </a:r>
            <a:r>
              <a:rPr lang="it-IT" sz="1600" b="1" baseline="30000">
                <a:solidFill>
                  <a:srgbClr val="FFFFFF"/>
                </a:solidFill>
                <a:latin typeface="Arial Unicode MS" charset="0"/>
              </a:rPr>
              <a:t>C</a:t>
            </a:r>
            <a:endParaRPr lang="it-IT">
              <a:solidFill>
                <a:srgbClr val="FFFFFF"/>
              </a:solidFill>
              <a:latin typeface="Arial Unicode MS" charset="0"/>
            </a:endParaRPr>
          </a:p>
        </p:txBody>
      </p:sp>
      <p:pic>
        <p:nvPicPr>
          <p:cNvPr id="15" name="Picture 2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45050" y="704056"/>
            <a:ext cx="1071563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8"/>
          <p:cNvPicPr>
            <a:picLocks noChangeAspect="1" noChangeArrowheads="1"/>
          </p:cNvPicPr>
          <p:nvPr/>
        </p:nvPicPr>
        <p:blipFill>
          <a:blip r:embed="rId5"/>
          <a:srcRect l="12578" t="20586" r="12578" b="20586"/>
          <a:stretch>
            <a:fillRect/>
          </a:stretch>
        </p:blipFill>
        <p:spPr bwMode="auto">
          <a:xfrm>
            <a:off x="7464425" y="1029494"/>
            <a:ext cx="1130300" cy="8985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</p:spPr>
      </p:pic>
      <p:sp>
        <p:nvSpPr>
          <p:cNvPr id="17" name="AutoShape 29"/>
          <p:cNvSpPr>
            <a:spLocks noChangeArrowheads="1"/>
          </p:cNvSpPr>
          <p:nvPr/>
        </p:nvSpPr>
        <p:spPr bwMode="auto">
          <a:xfrm>
            <a:off x="3808413" y="1208881"/>
            <a:ext cx="647700" cy="4318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>
              <a:defRPr/>
            </a:pPr>
            <a:endParaRPr lang="it-IT">
              <a:solidFill>
                <a:srgbClr val="66FF66"/>
              </a:solidFill>
              <a:latin typeface="Arial Unicode MS" pitchFamily="34" charset="-128"/>
              <a:ea typeface="+mn-ea"/>
              <a:cs typeface="+mn-cs"/>
            </a:endParaRPr>
          </a:p>
        </p:txBody>
      </p:sp>
      <p:sp>
        <p:nvSpPr>
          <p:cNvPr id="18" name="AutoShape 30"/>
          <p:cNvSpPr>
            <a:spLocks noChangeArrowheads="1"/>
          </p:cNvSpPr>
          <p:nvPr/>
        </p:nvSpPr>
        <p:spPr bwMode="auto">
          <a:xfrm>
            <a:off x="6305550" y="1208881"/>
            <a:ext cx="647700" cy="4318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>
              <a:defRPr/>
            </a:pPr>
            <a:endParaRPr lang="it-IT">
              <a:solidFill>
                <a:srgbClr val="66FF66"/>
              </a:solidFill>
              <a:latin typeface="Arial Unicode MS" pitchFamily="34" charset="-128"/>
              <a:ea typeface="+mn-ea"/>
              <a:cs typeface="+mn-cs"/>
            </a:endParaRPr>
          </a:p>
        </p:txBody>
      </p:sp>
      <p:sp>
        <p:nvSpPr>
          <p:cNvPr id="19" name="Oval 31"/>
          <p:cNvSpPr>
            <a:spLocks noChangeArrowheads="1"/>
          </p:cNvSpPr>
          <p:nvPr/>
        </p:nvSpPr>
        <p:spPr bwMode="auto">
          <a:xfrm>
            <a:off x="479425" y="2504281"/>
            <a:ext cx="792163" cy="7921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>
              <a:defRPr/>
            </a:pPr>
            <a:r>
              <a:rPr lang="it-IT" sz="1600" b="1">
                <a:solidFill>
                  <a:prstClr val="white"/>
                </a:solidFill>
                <a:latin typeface="Arial Unicode MS" pitchFamily="34" charset="-128"/>
                <a:ea typeface="+mn-ea"/>
                <a:cs typeface="+mn-cs"/>
              </a:rPr>
              <a:t>A</a:t>
            </a:r>
            <a:r>
              <a:rPr lang="it-IT" sz="1600" b="1">
                <a:solidFill>
                  <a:prstClr val="white"/>
                </a:solidFill>
                <a:latin typeface="Symbol" pitchFamily="18" charset="2"/>
                <a:ea typeface="+mn-ea"/>
                <a:cs typeface="+mn-cs"/>
              </a:rPr>
              <a:t>b</a:t>
            </a:r>
          </a:p>
        </p:txBody>
      </p:sp>
      <p:sp>
        <p:nvSpPr>
          <p:cNvPr id="20" name="AutoShape 32"/>
          <p:cNvSpPr>
            <a:spLocks noChangeArrowheads="1"/>
          </p:cNvSpPr>
          <p:nvPr/>
        </p:nvSpPr>
        <p:spPr bwMode="auto">
          <a:xfrm>
            <a:off x="1660525" y="2637631"/>
            <a:ext cx="647700" cy="4318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>
              <a:defRPr/>
            </a:pPr>
            <a:endParaRPr lang="it-IT">
              <a:solidFill>
                <a:srgbClr val="66FF66"/>
              </a:solidFill>
              <a:latin typeface="Arial Unicode MS" pitchFamily="34" charset="-128"/>
              <a:ea typeface="+mn-ea"/>
              <a:cs typeface="+mn-cs"/>
            </a:endParaRPr>
          </a:p>
        </p:txBody>
      </p:sp>
      <p:sp>
        <p:nvSpPr>
          <p:cNvPr id="21" name="Rectangle 33"/>
          <p:cNvSpPr>
            <a:spLocks noChangeArrowheads="1"/>
          </p:cNvSpPr>
          <p:nvPr/>
        </p:nvSpPr>
        <p:spPr bwMode="auto">
          <a:xfrm>
            <a:off x="2697163" y="2420144"/>
            <a:ext cx="792162" cy="7921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>
              <a:defRPr/>
            </a:pPr>
            <a:r>
              <a:rPr lang="it-IT" sz="1600" b="1">
                <a:solidFill>
                  <a:prstClr val="white"/>
                </a:solidFill>
                <a:latin typeface="Arial Unicode MS" pitchFamily="34" charset="-128"/>
                <a:ea typeface="+mn-ea"/>
                <a:cs typeface="+mn-cs"/>
              </a:rPr>
              <a:t>A</a:t>
            </a:r>
            <a:r>
              <a:rPr lang="it-IT" sz="1600" b="1">
                <a:solidFill>
                  <a:prstClr val="white"/>
                </a:solidFill>
                <a:latin typeface="Symbol" pitchFamily="18" charset="2"/>
                <a:ea typeface="+mn-ea"/>
                <a:cs typeface="+mn-cs"/>
              </a:rPr>
              <a:t>b</a:t>
            </a:r>
          </a:p>
        </p:txBody>
      </p:sp>
      <p:pic>
        <p:nvPicPr>
          <p:cNvPr id="22" name="Picture 3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16488" y="2204244"/>
            <a:ext cx="1071562" cy="117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AutoShape 36"/>
          <p:cNvSpPr>
            <a:spLocks noChangeArrowheads="1"/>
          </p:cNvSpPr>
          <p:nvPr/>
        </p:nvSpPr>
        <p:spPr bwMode="auto">
          <a:xfrm>
            <a:off x="3879850" y="2709069"/>
            <a:ext cx="647700" cy="4318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>
              <a:defRPr/>
            </a:pPr>
            <a:endParaRPr lang="it-IT">
              <a:solidFill>
                <a:srgbClr val="66FF66"/>
              </a:solidFill>
              <a:latin typeface="Arial Unicode MS" pitchFamily="34" charset="-128"/>
              <a:ea typeface="+mn-ea"/>
              <a:cs typeface="+mn-cs"/>
            </a:endParaRPr>
          </a:p>
        </p:txBody>
      </p:sp>
      <p:sp>
        <p:nvSpPr>
          <p:cNvPr id="24" name="AutoShape 37"/>
          <p:cNvSpPr>
            <a:spLocks noChangeArrowheads="1"/>
          </p:cNvSpPr>
          <p:nvPr/>
        </p:nvSpPr>
        <p:spPr bwMode="auto">
          <a:xfrm>
            <a:off x="6376988" y="2709069"/>
            <a:ext cx="647700" cy="4318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>
              <a:defRPr/>
            </a:pPr>
            <a:endParaRPr lang="it-IT">
              <a:solidFill>
                <a:srgbClr val="66FF66"/>
              </a:solidFill>
              <a:latin typeface="Arial Unicode MS" pitchFamily="34" charset="-128"/>
              <a:ea typeface="+mn-ea"/>
              <a:cs typeface="+mn-cs"/>
            </a:endParaRPr>
          </a:p>
        </p:txBody>
      </p:sp>
      <p:pic>
        <p:nvPicPr>
          <p:cNvPr id="25" name="Picture 39" descr="ANd9GcQzIDkOtqhx3nNqeq6jcqpxY9ZbFcyM7SkFVo2j0e5U9dhEDyQQ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64425" y="2420144"/>
            <a:ext cx="1152525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 Box 40"/>
          <p:cNvSpPr txBox="1">
            <a:spLocks noChangeArrowheads="1"/>
          </p:cNvSpPr>
          <p:nvPr/>
        </p:nvSpPr>
        <p:spPr bwMode="auto">
          <a:xfrm>
            <a:off x="5068888" y="1712119"/>
            <a:ext cx="59848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r>
              <a:rPr lang="it-IT" b="1">
                <a:solidFill>
                  <a:prstClr val="black"/>
                </a:solidFill>
                <a:latin typeface="Arial Unicode MS" pitchFamily="34" charset="-128"/>
                <a:ea typeface="+mn-ea"/>
                <a:cs typeface="+mn-cs"/>
              </a:rPr>
              <a:t>Prion</a:t>
            </a:r>
          </a:p>
          <a:p>
            <a:pPr>
              <a:defRPr/>
            </a:pPr>
            <a:r>
              <a:rPr lang="it-IT" b="1">
                <a:solidFill>
                  <a:prstClr val="black"/>
                </a:solidFill>
                <a:latin typeface="Arial Unicode MS" pitchFamily="34" charset="-128"/>
                <a:ea typeface="+mn-ea"/>
                <a:cs typeface="+mn-cs"/>
              </a:rPr>
              <a:t>rods</a:t>
            </a:r>
          </a:p>
        </p:txBody>
      </p:sp>
      <p:sp>
        <p:nvSpPr>
          <p:cNvPr id="27" name="Text Box 41"/>
          <p:cNvSpPr txBox="1">
            <a:spLocks noChangeArrowheads="1"/>
          </p:cNvSpPr>
          <p:nvPr/>
        </p:nvSpPr>
        <p:spPr bwMode="auto">
          <a:xfrm>
            <a:off x="5232400" y="3369469"/>
            <a:ext cx="5984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r>
              <a:rPr lang="it-IT" b="1">
                <a:solidFill>
                  <a:prstClr val="black"/>
                </a:solidFill>
                <a:latin typeface="Arial Unicode MS" pitchFamily="34" charset="-128"/>
                <a:ea typeface="+mn-ea"/>
                <a:cs typeface="+mn-cs"/>
              </a:rPr>
              <a:t>A</a:t>
            </a:r>
            <a:r>
              <a:rPr lang="it-IT" b="1">
                <a:solidFill>
                  <a:prstClr val="black"/>
                </a:solidFill>
                <a:latin typeface="Symbol" pitchFamily="18" charset="2"/>
                <a:ea typeface="+mn-ea"/>
                <a:cs typeface="+mn-cs"/>
              </a:rPr>
              <a:t>b</a:t>
            </a:r>
          </a:p>
          <a:p>
            <a:pPr>
              <a:defRPr/>
            </a:pPr>
            <a:r>
              <a:rPr lang="it-IT" b="1">
                <a:solidFill>
                  <a:prstClr val="black"/>
                </a:solidFill>
                <a:latin typeface="Arial Unicode MS" pitchFamily="34" charset="-128"/>
                <a:ea typeface="+mn-ea"/>
                <a:cs typeface="+mn-cs"/>
              </a:rPr>
              <a:t>fibrils</a:t>
            </a:r>
          </a:p>
        </p:txBody>
      </p:sp>
      <p:sp>
        <p:nvSpPr>
          <p:cNvPr id="28" name="Text Box 42"/>
          <p:cNvSpPr txBox="1">
            <a:spLocks noChangeArrowheads="1"/>
          </p:cNvSpPr>
          <p:nvPr/>
        </p:nvSpPr>
        <p:spPr bwMode="auto">
          <a:xfrm>
            <a:off x="7680325" y="1928019"/>
            <a:ext cx="8651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r>
              <a:rPr lang="it-IT" b="1">
                <a:solidFill>
                  <a:prstClr val="black"/>
                </a:solidFill>
                <a:latin typeface="Arial Unicode MS" pitchFamily="34" charset="-128"/>
                <a:ea typeface="+mn-ea"/>
                <a:cs typeface="+mn-cs"/>
              </a:rPr>
              <a:t>Prion plaques</a:t>
            </a:r>
          </a:p>
        </p:txBody>
      </p:sp>
      <p:sp>
        <p:nvSpPr>
          <p:cNvPr id="29" name="Text Box 43"/>
          <p:cNvSpPr txBox="1">
            <a:spLocks noChangeArrowheads="1"/>
          </p:cNvSpPr>
          <p:nvPr/>
        </p:nvSpPr>
        <p:spPr bwMode="auto">
          <a:xfrm>
            <a:off x="7608888" y="3440906"/>
            <a:ext cx="8540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b="1">
                <a:solidFill>
                  <a:srgbClr val="000000"/>
                </a:solidFill>
                <a:latin typeface="Arial Unicode MS" charset="0"/>
              </a:rPr>
              <a:t>Senile</a:t>
            </a:r>
          </a:p>
          <a:p>
            <a:r>
              <a:rPr lang="it-IT" b="1">
                <a:solidFill>
                  <a:srgbClr val="000000"/>
                </a:solidFill>
                <a:latin typeface="Arial Unicode MS" charset="0"/>
              </a:rPr>
              <a:t> plaques</a:t>
            </a:r>
            <a:endParaRPr lang="it-IT" b="1">
              <a:solidFill>
                <a:srgbClr val="000000"/>
              </a:solidFill>
              <a:latin typeface="Symbol" charset="2"/>
            </a:endParaRPr>
          </a:p>
        </p:txBody>
      </p:sp>
      <p:sp>
        <p:nvSpPr>
          <p:cNvPr id="30" name="Text Box 44"/>
          <p:cNvSpPr txBox="1">
            <a:spLocks noChangeArrowheads="1"/>
          </p:cNvSpPr>
          <p:nvPr/>
        </p:nvSpPr>
        <p:spPr bwMode="auto">
          <a:xfrm>
            <a:off x="228600" y="124619"/>
            <a:ext cx="82089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r>
              <a:rPr lang="en-US" sz="3200" b="1" dirty="0">
                <a:solidFill>
                  <a:srgbClr val="E7240F"/>
                </a:solidFill>
                <a:latin typeface="Garamond" pitchFamily="18" charset="0"/>
                <a:ea typeface="+mn-ea"/>
                <a:cs typeface="+mn-cs"/>
              </a:rPr>
              <a:t>….. and many similarities</a:t>
            </a:r>
          </a:p>
        </p:txBody>
      </p:sp>
      <p:pic>
        <p:nvPicPr>
          <p:cNvPr id="31" name="Picture 45" descr="Parkinsons disease"/>
          <p:cNvPicPr>
            <a:picLocks noChangeAspect="1" noChangeArrowheads="1"/>
          </p:cNvPicPr>
          <p:nvPr/>
        </p:nvPicPr>
        <p:blipFill>
          <a:blip r:embed="rId3"/>
          <a:srcRect t="79803" r="55118"/>
          <a:stretch>
            <a:fillRect/>
          </a:stretch>
        </p:blipFill>
        <p:spPr bwMode="auto">
          <a:xfrm>
            <a:off x="839788" y="3369469"/>
            <a:ext cx="2138362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/>
        </p:nvSpPr>
        <p:spPr bwMode="auto">
          <a:xfrm>
            <a:off x="6781800" y="6366668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fld id="{B37950A3-579B-5A4C-A49D-780E9DD93BC3}" type="slidenum">
              <a:rPr lang="it-IT"/>
              <a:pPr/>
              <a:t>44</a:t>
            </a:fld>
            <a:endParaRPr lang="it-IT"/>
          </a:p>
        </p:txBody>
      </p:sp>
      <p:sp>
        <p:nvSpPr>
          <p:cNvPr id="3" name="Slide Number Placeholder 3"/>
          <p:cNvSpPr txBox="1">
            <a:spLocks noGrp="1"/>
          </p:cNvSpPr>
          <p:nvPr/>
        </p:nvSpPr>
        <p:spPr bwMode="auto">
          <a:xfrm>
            <a:off x="6548438" y="6077744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 algn="r"/>
            <a:fld id="{51254F6E-D129-1B4E-B177-0517A5A02FD5}" type="slidenum">
              <a:rPr lang="it-IT" sz="1200">
                <a:solidFill>
                  <a:srgbClr val="898989"/>
                </a:solidFill>
                <a:latin typeface="Arial Unicode MS" charset="0"/>
              </a:rPr>
              <a:pPr algn="r"/>
              <a:t>44</a:t>
            </a:fld>
            <a:endParaRPr lang="it-IT" sz="1200">
              <a:solidFill>
                <a:srgbClr val="898989"/>
              </a:solidFill>
              <a:latin typeface="Arial Unicode MS" charset="0"/>
            </a:endParaRPr>
          </a:p>
        </p:txBody>
      </p:sp>
      <p:pic>
        <p:nvPicPr>
          <p:cNvPr id="38" name="Immagin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00" y="393700"/>
            <a:ext cx="8255000" cy="60706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/>
        </p:nvSpPr>
        <p:spPr bwMode="auto">
          <a:xfrm>
            <a:off x="6781800" y="6366668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fld id="{B37950A3-579B-5A4C-A49D-780E9DD93BC3}" type="slidenum">
              <a:rPr lang="it-IT"/>
              <a:pPr/>
              <a:t>45</a:t>
            </a:fld>
            <a:endParaRPr lang="it-IT"/>
          </a:p>
        </p:txBody>
      </p:sp>
      <p:sp>
        <p:nvSpPr>
          <p:cNvPr id="3" name="Segnaposto numero diapositiva 16"/>
          <p:cNvSpPr txBox="1">
            <a:spLocks noGrp="1"/>
          </p:cNvSpPr>
          <p:nvPr/>
        </p:nvSpPr>
        <p:spPr>
          <a:xfrm>
            <a:off x="6553200" y="6406356"/>
            <a:ext cx="2133600" cy="365125"/>
          </a:xfrm>
          <a:prstGeom prst="rect">
            <a:avLst/>
          </a:prstGeom>
          <a:noFill/>
        </p:spPr>
        <p:txBody>
          <a:bodyPr anchor="ctr">
            <a:prstTxWarp prst="textNoShape">
              <a:avLst/>
            </a:prstTxWarp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 algn="r"/>
            <a:fld id="{DDE1FD4B-430E-3C4D-8045-2891A7C87A3E}" type="slidenum">
              <a:rPr lang="en-US" sz="1200">
                <a:solidFill>
                  <a:srgbClr val="898989"/>
                </a:solidFill>
              </a:rPr>
              <a:pPr algn="r"/>
              <a:t>45</a:t>
            </a:fld>
            <a:endParaRPr lang="en-US" sz="1200">
              <a:solidFill>
                <a:srgbClr val="898989"/>
              </a:solidFill>
            </a:endParaRPr>
          </a:p>
        </p:txBody>
      </p:sp>
      <p:graphicFrame>
        <p:nvGraphicFramePr>
          <p:cNvPr id="5" name="Diagramma 4"/>
          <p:cNvGraphicFramePr/>
          <p:nvPr/>
        </p:nvGraphicFramePr>
        <p:xfrm>
          <a:off x="0" y="1589881"/>
          <a:ext cx="91440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uppo 5"/>
          <p:cNvGrpSpPr>
            <a:grpSpLocks/>
          </p:cNvGrpSpPr>
          <p:nvPr/>
        </p:nvGrpSpPr>
        <p:grpSpPr bwMode="auto">
          <a:xfrm>
            <a:off x="3993085" y="1396"/>
            <a:ext cx="1522619" cy="395212"/>
            <a:chOff x="2819400" y="685800"/>
            <a:chExt cx="3657600" cy="990600"/>
          </a:xfrm>
        </p:grpSpPr>
        <p:pic>
          <p:nvPicPr>
            <p:cNvPr id="10" name="Immagine 9"/>
            <p:cNvPicPr>
              <a:picLocks noChangeAspect="1"/>
            </p:cNvPicPr>
            <p:nvPr/>
          </p:nvPicPr>
          <p:blipFill>
            <a:blip r:embed="rId7"/>
            <a:srcRect r="3912"/>
            <a:stretch>
              <a:fillRect/>
            </a:stretch>
          </p:blipFill>
          <p:spPr bwMode="auto">
            <a:xfrm>
              <a:off x="2819400" y="685800"/>
              <a:ext cx="3657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Immagine 10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441098" y="1516759"/>
              <a:ext cx="1961429" cy="131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Rectangle 28"/>
          <p:cNvSpPr>
            <a:spLocks noChangeArrowheads="1"/>
          </p:cNvSpPr>
          <p:nvPr/>
        </p:nvSpPr>
        <p:spPr bwMode="auto">
          <a:xfrm>
            <a:off x="381000" y="65881"/>
            <a:ext cx="86852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GB" sz="3600" b="1">
                <a:solidFill>
                  <a:schemeClr val="tx1"/>
                </a:solidFill>
                <a:latin typeface="Calibri" charset="0"/>
              </a:rPr>
              <a:t>A multifactorial prion disease pathogenesis?</a:t>
            </a:r>
            <a:endParaRPr lang="en-US" sz="3600" b="1">
              <a:solidFill>
                <a:schemeClr val="tx1"/>
              </a:solidFill>
              <a:latin typeface="Calibri" charset="0"/>
            </a:endParaRPr>
          </a:p>
        </p:txBody>
      </p:sp>
      <p:sp>
        <p:nvSpPr>
          <p:cNvPr id="8" name="Rectangle 29"/>
          <p:cNvSpPr>
            <a:spLocks noChangeArrowheads="1"/>
          </p:cNvSpPr>
          <p:nvPr/>
        </p:nvSpPr>
        <p:spPr bwMode="auto">
          <a:xfrm>
            <a:off x="19050" y="6330156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GB" sz="800">
                <a:solidFill>
                  <a:schemeClr val="tx1"/>
                </a:solidFill>
                <a:latin typeface="Calibri" charset="0"/>
              </a:rPr>
              <a:t>Klamt  F. </a:t>
            </a:r>
            <a:r>
              <a:rPr lang="en-GB" sz="800" i="1">
                <a:solidFill>
                  <a:schemeClr val="tx1"/>
                </a:solidFill>
                <a:latin typeface="Calibri" charset="0"/>
              </a:rPr>
              <a:t>et al. Free Radic. Biol. Med.</a:t>
            </a:r>
            <a:r>
              <a:rPr lang="en-GB" sz="80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n-GB" sz="800" b="1">
                <a:solidFill>
                  <a:schemeClr val="tx1"/>
                </a:solidFill>
                <a:latin typeface="Calibri" charset="0"/>
              </a:rPr>
              <a:t>2001</a:t>
            </a:r>
            <a:r>
              <a:rPr lang="en-GB" sz="800">
                <a:solidFill>
                  <a:schemeClr val="tx1"/>
                </a:solidFill>
                <a:latin typeface="Calibri" charset="0"/>
              </a:rPr>
              <a:t>, </a:t>
            </a:r>
            <a:r>
              <a:rPr lang="en-GB" sz="800" i="1">
                <a:solidFill>
                  <a:schemeClr val="tx1"/>
                </a:solidFill>
                <a:latin typeface="Calibri" charset="0"/>
              </a:rPr>
              <a:t>30</a:t>
            </a:r>
            <a:r>
              <a:rPr lang="en-GB" sz="800">
                <a:solidFill>
                  <a:schemeClr val="tx1"/>
                </a:solidFill>
                <a:latin typeface="Calibri" charset="0"/>
              </a:rPr>
              <a:t>, 1137-44.</a:t>
            </a:r>
            <a:endParaRPr lang="en-US" sz="800">
              <a:solidFill>
                <a:schemeClr val="tx1"/>
              </a:solidFill>
              <a:latin typeface="Calibri" charset="0"/>
            </a:endParaRPr>
          </a:p>
          <a:p>
            <a:r>
              <a:rPr lang="en-GB" sz="800">
                <a:solidFill>
                  <a:schemeClr val="tx1"/>
                </a:solidFill>
                <a:latin typeface="Calibri" charset="0"/>
              </a:rPr>
              <a:t>Milhavet O. </a:t>
            </a:r>
            <a:r>
              <a:rPr lang="en-GB" sz="800" i="1">
                <a:solidFill>
                  <a:schemeClr val="tx1"/>
                </a:solidFill>
                <a:latin typeface="Calibri" charset="0"/>
              </a:rPr>
              <a:t>et al. </a:t>
            </a:r>
            <a:r>
              <a:rPr lang="en-GB" sz="80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n-GB" sz="800" i="1">
                <a:solidFill>
                  <a:schemeClr val="tx1"/>
                </a:solidFill>
                <a:latin typeface="Calibri" charset="0"/>
              </a:rPr>
              <a:t>Proc. Natl. Acad. Sci. U S A</a:t>
            </a:r>
            <a:r>
              <a:rPr lang="en-GB" sz="80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n-GB" sz="800" b="1">
                <a:solidFill>
                  <a:schemeClr val="tx1"/>
                </a:solidFill>
                <a:latin typeface="Calibri" charset="0"/>
              </a:rPr>
              <a:t>2000</a:t>
            </a:r>
            <a:r>
              <a:rPr lang="en-GB" sz="800">
                <a:solidFill>
                  <a:schemeClr val="tx1"/>
                </a:solidFill>
                <a:latin typeface="Calibri" charset="0"/>
              </a:rPr>
              <a:t>, </a:t>
            </a:r>
            <a:r>
              <a:rPr lang="en-GB" sz="800" i="1">
                <a:solidFill>
                  <a:schemeClr val="tx1"/>
                </a:solidFill>
                <a:latin typeface="Calibri" charset="0"/>
              </a:rPr>
              <a:t>97</a:t>
            </a:r>
            <a:r>
              <a:rPr lang="en-GB" sz="800">
                <a:solidFill>
                  <a:schemeClr val="tx1"/>
                </a:solidFill>
                <a:latin typeface="Calibri" charset="0"/>
              </a:rPr>
              <a:t>, 13937-42.</a:t>
            </a:r>
            <a:endParaRPr lang="en-US" sz="800">
              <a:solidFill>
                <a:schemeClr val="tx1"/>
              </a:solidFill>
              <a:latin typeface="Calibri" charset="0"/>
            </a:endParaRPr>
          </a:p>
          <a:p>
            <a:r>
              <a:rPr lang="en-GB" sz="800">
                <a:solidFill>
                  <a:schemeClr val="tx1"/>
                </a:solidFill>
                <a:latin typeface="Calibri" charset="0"/>
              </a:rPr>
              <a:t>Pamplona R. </a:t>
            </a:r>
            <a:r>
              <a:rPr lang="en-GB" sz="800" i="1">
                <a:solidFill>
                  <a:schemeClr val="tx1"/>
                </a:solidFill>
                <a:latin typeface="Calibri" charset="0"/>
              </a:rPr>
              <a:t>et al. Free Radic. Biol. Med.</a:t>
            </a:r>
            <a:r>
              <a:rPr lang="en-GB" sz="80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n-GB" sz="800" b="1">
                <a:solidFill>
                  <a:schemeClr val="tx1"/>
                </a:solidFill>
                <a:latin typeface="Calibri" charset="0"/>
              </a:rPr>
              <a:t>2008</a:t>
            </a:r>
            <a:r>
              <a:rPr lang="en-GB" sz="800">
                <a:solidFill>
                  <a:schemeClr val="tx1"/>
                </a:solidFill>
                <a:latin typeface="Calibri" charset="0"/>
              </a:rPr>
              <a:t>, </a:t>
            </a:r>
            <a:r>
              <a:rPr lang="en-GB" sz="800" i="1">
                <a:solidFill>
                  <a:schemeClr val="tx1"/>
                </a:solidFill>
                <a:latin typeface="Calibri" charset="0"/>
              </a:rPr>
              <a:t>45</a:t>
            </a:r>
            <a:r>
              <a:rPr lang="en-GB" sz="800">
                <a:solidFill>
                  <a:schemeClr val="tx1"/>
                </a:solidFill>
                <a:latin typeface="Calibri" charset="0"/>
              </a:rPr>
              <a:t>, 1159-66.</a:t>
            </a:r>
            <a:endParaRPr lang="en-US" sz="800">
              <a:solidFill>
                <a:schemeClr val="tx1"/>
              </a:solidFill>
              <a:latin typeface="Calibri" charset="0"/>
            </a:endParaRPr>
          </a:p>
        </p:txBody>
      </p:sp>
      <p:sp>
        <p:nvSpPr>
          <p:cNvPr id="9" name="TextBox 36"/>
          <p:cNvSpPr txBox="1">
            <a:spLocks noChangeArrowheads="1"/>
          </p:cNvSpPr>
          <p:nvPr/>
        </p:nvSpPr>
        <p:spPr bwMode="auto">
          <a:xfrm>
            <a:off x="5257800" y="6355556"/>
            <a:ext cx="2262188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GB" sz="700">
                <a:solidFill>
                  <a:schemeClr val="tx1"/>
                </a:solidFill>
                <a:latin typeface="Calibri" charset="0"/>
              </a:rPr>
              <a:t>Singh N. </a:t>
            </a:r>
            <a:r>
              <a:rPr lang="en-GB" sz="700" i="1">
                <a:solidFill>
                  <a:schemeClr val="tx1"/>
                </a:solidFill>
                <a:latin typeface="Calibri" charset="0"/>
              </a:rPr>
              <a:t>et al. </a:t>
            </a:r>
            <a:r>
              <a:rPr lang="en-GB" sz="70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n-GB" sz="700" i="1">
                <a:solidFill>
                  <a:schemeClr val="tx1"/>
                </a:solidFill>
                <a:latin typeface="Calibri" charset="0"/>
              </a:rPr>
              <a:t>Antioxid. Redox Signal.</a:t>
            </a:r>
            <a:r>
              <a:rPr lang="en-GB" sz="70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n-GB" sz="700" b="1">
                <a:solidFill>
                  <a:schemeClr val="tx1"/>
                </a:solidFill>
                <a:latin typeface="Calibri" charset="0"/>
              </a:rPr>
              <a:t>2010</a:t>
            </a:r>
            <a:r>
              <a:rPr lang="en-GB" sz="700">
                <a:solidFill>
                  <a:schemeClr val="tx1"/>
                </a:solidFill>
                <a:latin typeface="Calibri" charset="0"/>
              </a:rPr>
              <a:t>, </a:t>
            </a:r>
            <a:r>
              <a:rPr lang="en-GB" sz="700" i="1">
                <a:solidFill>
                  <a:schemeClr val="tx1"/>
                </a:solidFill>
                <a:latin typeface="Calibri" charset="0"/>
              </a:rPr>
              <a:t>12</a:t>
            </a:r>
            <a:r>
              <a:rPr lang="en-GB" sz="700">
                <a:solidFill>
                  <a:schemeClr val="tx1"/>
                </a:solidFill>
                <a:latin typeface="Calibri" charset="0"/>
              </a:rPr>
              <a:t>, 1271-94</a:t>
            </a:r>
            <a:endParaRPr lang="en-US" sz="700">
              <a:solidFill>
                <a:schemeClr val="tx1"/>
              </a:solidFill>
              <a:latin typeface="Calibri" charset="0"/>
            </a:endParaRPr>
          </a:p>
          <a:p>
            <a:r>
              <a:rPr lang="en-GB" sz="700">
                <a:solidFill>
                  <a:schemeClr val="tx1"/>
                </a:solidFill>
                <a:latin typeface="Calibri" charset="0"/>
              </a:rPr>
              <a:t>Lehmann S. </a:t>
            </a:r>
            <a:r>
              <a:rPr lang="en-GB" sz="700" i="1">
                <a:solidFill>
                  <a:schemeClr val="tx1"/>
                </a:solidFill>
                <a:latin typeface="Calibri" charset="0"/>
              </a:rPr>
              <a:t>Curr. Opin. Chem. Biol.</a:t>
            </a:r>
            <a:r>
              <a:rPr lang="en-GB" sz="70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n-GB" sz="700" b="1">
                <a:solidFill>
                  <a:schemeClr val="tx1"/>
                </a:solidFill>
                <a:latin typeface="Calibri" charset="0"/>
              </a:rPr>
              <a:t>2002</a:t>
            </a:r>
            <a:r>
              <a:rPr lang="en-GB" sz="700">
                <a:solidFill>
                  <a:schemeClr val="tx1"/>
                </a:solidFill>
                <a:latin typeface="Calibri" charset="0"/>
              </a:rPr>
              <a:t>, </a:t>
            </a:r>
            <a:r>
              <a:rPr lang="en-GB" sz="700" i="1">
                <a:solidFill>
                  <a:schemeClr val="tx1"/>
                </a:solidFill>
                <a:latin typeface="Calibri" charset="0"/>
              </a:rPr>
              <a:t>6</a:t>
            </a:r>
            <a:r>
              <a:rPr lang="en-GB" sz="700">
                <a:solidFill>
                  <a:schemeClr val="tx1"/>
                </a:solidFill>
                <a:latin typeface="Calibri" charset="0"/>
              </a:rPr>
              <a:t>, 187–192</a:t>
            </a:r>
          </a:p>
          <a:p>
            <a:r>
              <a:rPr lang="en-US" sz="700">
                <a:solidFill>
                  <a:schemeClr val="tx1"/>
                </a:solidFill>
                <a:latin typeface="Calibri" charset="0"/>
              </a:rPr>
              <a:t>Novitskaya</a:t>
            </a:r>
            <a:r>
              <a:rPr lang="en-GB" sz="700">
                <a:solidFill>
                  <a:schemeClr val="tx1"/>
                </a:solidFill>
                <a:latin typeface="Calibri" charset="0"/>
              </a:rPr>
              <a:t> V. </a:t>
            </a:r>
            <a:r>
              <a:rPr lang="en-GB" sz="700" i="1">
                <a:solidFill>
                  <a:schemeClr val="tx1"/>
                </a:solidFill>
                <a:latin typeface="Calibri" charset="0"/>
              </a:rPr>
              <a:t>et al. J. Biol. Chem.</a:t>
            </a:r>
            <a:r>
              <a:rPr lang="en-GB" sz="70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n-GB" sz="700" b="1">
                <a:solidFill>
                  <a:schemeClr val="tx1"/>
                </a:solidFill>
                <a:latin typeface="Calibri" charset="0"/>
              </a:rPr>
              <a:t>2006</a:t>
            </a:r>
            <a:r>
              <a:rPr lang="en-GB" sz="700">
                <a:solidFill>
                  <a:schemeClr val="tx1"/>
                </a:solidFill>
                <a:latin typeface="Calibri" charset="0"/>
              </a:rPr>
              <a:t>, </a:t>
            </a:r>
            <a:r>
              <a:rPr lang="en-GB" sz="700" i="1">
                <a:solidFill>
                  <a:schemeClr val="tx1"/>
                </a:solidFill>
                <a:latin typeface="Calibri" charset="0"/>
              </a:rPr>
              <a:t>281</a:t>
            </a:r>
            <a:r>
              <a:rPr lang="en-GB" sz="700">
                <a:solidFill>
                  <a:schemeClr val="tx1"/>
                </a:solidFill>
                <a:latin typeface="Calibri" charset="0"/>
              </a:rPr>
              <a:t>, 13828-26</a:t>
            </a:r>
            <a:endParaRPr lang="en-US" sz="700">
              <a:solidFill>
                <a:schemeClr val="tx1"/>
              </a:solidFill>
              <a:latin typeface="Calibri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/>
        </p:nvSpPr>
        <p:spPr bwMode="auto">
          <a:xfrm>
            <a:off x="6781800" y="6366668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fld id="{B37950A3-579B-5A4C-A49D-780E9DD93BC3}" type="slidenum">
              <a:rPr lang="it-IT"/>
              <a:pPr/>
              <a:t>46</a:t>
            </a:fld>
            <a:endParaRPr lang="it-IT"/>
          </a:p>
        </p:txBody>
      </p:sp>
      <p:sp>
        <p:nvSpPr>
          <p:cNvPr id="3" name="Arrotonda angolo diagonale rettangolo 2"/>
          <p:cNvSpPr/>
          <p:nvPr/>
        </p:nvSpPr>
        <p:spPr>
          <a:xfrm>
            <a:off x="100013" y="1328738"/>
            <a:ext cx="3505200" cy="12954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/>
          </a:p>
        </p:txBody>
      </p:sp>
      <p:sp>
        <p:nvSpPr>
          <p:cNvPr id="5" name="Titolo 11"/>
          <p:cNvSpPr>
            <a:spLocks noGrp="1"/>
          </p:cNvSpPr>
          <p:nvPr/>
        </p:nvSpPr>
        <p:spPr bwMode="auto">
          <a:xfrm>
            <a:off x="633413" y="109538"/>
            <a:ext cx="8001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+mj-lt"/>
                <a:ea typeface="+mj-ea"/>
                <a:cs typeface="ＭＳ Ｐゴシック" charset="-128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Garamond" charset="0"/>
                <a:ea typeface="ＭＳ Ｐゴシック" charset="0"/>
                <a:cs typeface="ＭＳ Ｐゴシック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Garamond" charset="0"/>
                <a:ea typeface="ＭＳ Ｐゴシック" charset="0"/>
                <a:cs typeface="ＭＳ Ｐゴシック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Garamond" charset="0"/>
                <a:ea typeface="ＭＳ Ｐゴシック" charset="0"/>
                <a:cs typeface="ＭＳ Ｐゴシック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Garamond" charset="0"/>
                <a:ea typeface="ＭＳ Ｐゴシック" charset="0"/>
                <a:cs typeface="ＭＳ Ｐゴシック" charset="-128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Garamond" charset="0"/>
                <a:ea typeface="ＭＳ Ｐゴシック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Garamond" charset="0"/>
                <a:ea typeface="ＭＳ Ｐゴシック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Garamond" charset="0"/>
                <a:ea typeface="ＭＳ Ｐゴシック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C3300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2000" b="0">
                <a:effectLst>
                  <a:outerShdw blurRad="38100" dist="38100" dir="2700000" algn="tl">
                    <a:srgbClr val="DDDDDD"/>
                  </a:outerShdw>
                </a:effectLst>
              </a:rPr>
              <a:t>DEVELOPMENT OF HYBRID LIPOIC ACID DERIVATIVES AGAINST PRION DISEASES</a:t>
            </a:r>
          </a:p>
        </p:txBody>
      </p:sp>
      <p:sp>
        <p:nvSpPr>
          <p:cNvPr id="6" name="Rettangolo 5"/>
          <p:cNvSpPr>
            <a:spLocks noChangeArrowheads="1"/>
          </p:cNvSpPr>
          <p:nvPr/>
        </p:nvSpPr>
        <p:spPr bwMode="auto">
          <a:xfrm>
            <a:off x="3605213" y="1470026"/>
            <a:ext cx="54864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pPr marL="342900" indent="-342900">
              <a:buFont typeface="Arial" charset="0"/>
              <a:buChar char="•"/>
            </a:pPr>
            <a:r>
              <a:rPr lang="en-GB" sz="2200">
                <a:solidFill>
                  <a:schemeClr val="tx1"/>
                </a:solidFill>
              </a:rPr>
              <a:t>It was administered to a patient affected by prion disesases showing moderate therapeutic effects </a:t>
            </a:r>
            <a:r>
              <a:rPr lang="en-GB" sz="1000">
                <a:solidFill>
                  <a:schemeClr val="tx1"/>
                </a:solidFill>
              </a:rPr>
              <a:t>Drisko, J.  </a:t>
            </a:r>
            <a:r>
              <a:rPr lang="en-GB" sz="1000" i="1">
                <a:solidFill>
                  <a:schemeClr val="tx1"/>
                </a:solidFill>
              </a:rPr>
              <a:t>J. Am. Coll. Nutr.</a:t>
            </a:r>
            <a:r>
              <a:rPr lang="en-GB" sz="1000">
                <a:solidFill>
                  <a:schemeClr val="tx1"/>
                </a:solidFill>
              </a:rPr>
              <a:t> </a:t>
            </a:r>
            <a:r>
              <a:rPr lang="en-GB" sz="1000" b="1">
                <a:solidFill>
                  <a:schemeClr val="tx1"/>
                </a:solidFill>
              </a:rPr>
              <a:t>2002</a:t>
            </a:r>
            <a:r>
              <a:rPr lang="en-GB" sz="1000">
                <a:solidFill>
                  <a:schemeClr val="tx1"/>
                </a:solidFill>
              </a:rPr>
              <a:t>, </a:t>
            </a:r>
            <a:r>
              <a:rPr lang="en-GB" sz="1000" i="1">
                <a:solidFill>
                  <a:schemeClr val="tx1"/>
                </a:solidFill>
              </a:rPr>
              <a:t>21</a:t>
            </a:r>
            <a:r>
              <a:rPr lang="en-GB" sz="1000">
                <a:solidFill>
                  <a:schemeClr val="tx1"/>
                </a:solidFill>
              </a:rPr>
              <a:t>, 22-5. </a:t>
            </a:r>
          </a:p>
          <a:p>
            <a:pPr marL="342900" indent="-342900">
              <a:buFont typeface="Arial" charset="0"/>
              <a:buChar char="•"/>
            </a:pPr>
            <a:r>
              <a:rPr lang="en-GB" sz="2200">
                <a:solidFill>
                  <a:schemeClr val="tx1"/>
                </a:solidFill>
              </a:rPr>
              <a:t> is an endogenous antioxidant; </a:t>
            </a:r>
          </a:p>
          <a:p>
            <a:pPr marL="342900" indent="-342900">
              <a:buFont typeface="Arial" charset="0"/>
              <a:buChar char="•"/>
            </a:pPr>
            <a:r>
              <a:rPr lang="en-GB" sz="2200">
                <a:solidFill>
                  <a:schemeClr val="tx1"/>
                </a:solidFill>
              </a:rPr>
              <a:t>it is well tolerated in vivo; </a:t>
            </a:r>
          </a:p>
          <a:p>
            <a:pPr marL="342900" indent="-342900">
              <a:buFont typeface="Arial" charset="0"/>
              <a:buChar char="•"/>
            </a:pPr>
            <a:r>
              <a:rPr lang="en-GB" sz="2200">
                <a:solidFill>
                  <a:schemeClr val="tx1"/>
                </a:solidFill>
              </a:rPr>
              <a:t>it is chemically linkable to amine groups</a:t>
            </a:r>
          </a:p>
        </p:txBody>
      </p:sp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4941888" y="1176338"/>
            <a:ext cx="2557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2000" b="1">
                <a:solidFill>
                  <a:schemeClr val="tx1"/>
                </a:solidFill>
              </a:rPr>
              <a:t>WHY LIPOIC ACID?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099" y="2700338"/>
            <a:ext cx="360838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413" y="1252538"/>
            <a:ext cx="30353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sellaDiTesto 9"/>
          <p:cNvSpPr txBox="1">
            <a:spLocks noChangeArrowheads="1"/>
          </p:cNvSpPr>
          <p:nvPr/>
        </p:nvSpPr>
        <p:spPr bwMode="auto">
          <a:xfrm>
            <a:off x="1547813" y="2166938"/>
            <a:ext cx="419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1800" b="1">
                <a:solidFill>
                  <a:schemeClr val="tx1"/>
                </a:solidFill>
                <a:latin typeface="Calibri" charset="0"/>
              </a:rPr>
              <a:t>17</a:t>
            </a:r>
            <a:endParaRPr lang="it-IT" sz="1800">
              <a:solidFill>
                <a:schemeClr val="tx1"/>
              </a:solidFill>
              <a:latin typeface="Calibri" charset="0"/>
            </a:endParaRPr>
          </a:p>
        </p:txBody>
      </p:sp>
      <p:grpSp>
        <p:nvGrpSpPr>
          <p:cNvPr id="11" name="Group 32"/>
          <p:cNvGrpSpPr>
            <a:grpSpLocks/>
          </p:cNvGrpSpPr>
          <p:nvPr/>
        </p:nvGrpSpPr>
        <p:grpSpPr bwMode="auto">
          <a:xfrm>
            <a:off x="328607" y="3386137"/>
            <a:ext cx="8867778" cy="3122611"/>
            <a:chOff x="228600" y="3296168"/>
            <a:chExt cx="8868098" cy="3122045"/>
          </a:xfrm>
        </p:grpSpPr>
        <p:sp>
          <p:nvSpPr>
            <p:cNvPr id="14" name="Arrotonda angolo diagonale rettangolo 13"/>
            <p:cNvSpPr/>
            <p:nvPr/>
          </p:nvSpPr>
          <p:spPr>
            <a:xfrm>
              <a:off x="4724566" y="5338910"/>
              <a:ext cx="1447852" cy="838048"/>
            </a:xfrm>
            <a:prstGeom prst="round2Diag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it-IT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800"/>
            </a:p>
          </p:txBody>
        </p:sp>
        <p:sp>
          <p:nvSpPr>
            <p:cNvPr id="15" name="Arrotonda angolo diagonale rettangolo 14"/>
            <p:cNvSpPr/>
            <p:nvPr/>
          </p:nvSpPr>
          <p:spPr>
            <a:xfrm>
              <a:off x="7620270" y="4119931"/>
              <a:ext cx="1295446" cy="863443"/>
            </a:xfrm>
            <a:prstGeom prst="round2Diag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it-IT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800"/>
            </a:p>
          </p:txBody>
        </p:sp>
        <p:sp>
          <p:nvSpPr>
            <p:cNvPr id="16" name="Arrotonda angolo diagonale rettangolo 15"/>
            <p:cNvSpPr/>
            <p:nvPr/>
          </p:nvSpPr>
          <p:spPr>
            <a:xfrm>
              <a:off x="1828863" y="3962797"/>
              <a:ext cx="1447852" cy="838048"/>
            </a:xfrm>
            <a:prstGeom prst="round2Diag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it-IT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800"/>
            </a:p>
          </p:txBody>
        </p:sp>
        <p:grpSp>
          <p:nvGrpSpPr>
            <p:cNvPr id="17" name="Gruppo 16"/>
            <p:cNvGrpSpPr>
              <a:grpSpLocks/>
            </p:cNvGrpSpPr>
            <p:nvPr/>
          </p:nvGrpSpPr>
          <p:grpSpPr bwMode="auto">
            <a:xfrm>
              <a:off x="228600" y="3296168"/>
              <a:ext cx="8868098" cy="3122045"/>
              <a:chOff x="228600" y="3296168"/>
              <a:chExt cx="8868098" cy="3122045"/>
            </a:xfrm>
          </p:grpSpPr>
          <p:grpSp>
            <p:nvGrpSpPr>
              <p:cNvPr id="18" name="Gruppo 17"/>
              <p:cNvGrpSpPr>
                <a:grpSpLocks/>
              </p:cNvGrpSpPr>
              <p:nvPr/>
            </p:nvGrpSpPr>
            <p:grpSpPr bwMode="auto">
              <a:xfrm>
                <a:off x="228600" y="3296168"/>
                <a:ext cx="7544076" cy="3122045"/>
                <a:chOff x="228600" y="3296168"/>
                <a:chExt cx="7544076" cy="3122045"/>
              </a:xfrm>
            </p:grpSpPr>
            <p:sp>
              <p:nvSpPr>
                <p:cNvPr id="22" name="Oval 5"/>
                <p:cNvSpPr/>
                <p:nvPr/>
              </p:nvSpPr>
              <p:spPr bwMode="auto">
                <a:xfrm rot="21030813">
                  <a:off x="862041" y="4262780"/>
                  <a:ext cx="1092239" cy="374582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>
                  <a:defPPr>
                    <a:defRPr lang="it-IT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  <p:sp>
              <p:nvSpPr>
                <p:cNvPr id="23" name="Rounded Rectangle 7"/>
                <p:cNvSpPr>
                  <a:spLocks noChangeArrowheads="1"/>
                </p:cNvSpPr>
                <p:nvPr/>
              </p:nvSpPr>
              <p:spPr bwMode="auto">
                <a:xfrm rot="18200762">
                  <a:off x="2875988" y="5496767"/>
                  <a:ext cx="1199932" cy="642960"/>
                </a:xfrm>
                <a:prstGeom prst="roundRect">
                  <a:avLst>
                    <a:gd name="adj" fmla="val 16667"/>
                  </a:avLst>
                </a:prstGeom>
                <a:ln>
                  <a:headEnd/>
                  <a:tailEnd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vert="eaVert" anchor="ctr"/>
                <a:lstStyle>
                  <a:defPPr>
                    <a:defRPr lang="it-IT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  <p:sp>
              <p:nvSpPr>
                <p:cNvPr id="24" name="Rounded Rectangle 7"/>
                <p:cNvSpPr>
                  <a:spLocks noChangeArrowheads="1"/>
                </p:cNvSpPr>
                <p:nvPr/>
              </p:nvSpPr>
              <p:spPr bwMode="auto">
                <a:xfrm rot="18200762">
                  <a:off x="-160140" y="3923047"/>
                  <a:ext cx="1891956" cy="638198"/>
                </a:xfrm>
                <a:prstGeom prst="roundRect">
                  <a:avLst>
                    <a:gd name="adj" fmla="val 16667"/>
                  </a:avLst>
                </a:prstGeom>
                <a:ln>
                  <a:headEnd/>
                  <a:tailEnd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vert="eaVert" anchor="ctr"/>
                <a:lstStyle>
                  <a:defPPr>
                    <a:defRPr lang="it-IT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800" dirty="0"/>
                    <a:t>		</a:t>
                  </a:r>
                </a:p>
              </p:txBody>
            </p:sp>
            <p:sp>
              <p:nvSpPr>
                <p:cNvPr id="25" name="Oval 5"/>
                <p:cNvSpPr/>
                <p:nvPr/>
              </p:nvSpPr>
              <p:spPr bwMode="auto">
                <a:xfrm rot="21030813">
                  <a:off x="6580421" y="4335792"/>
                  <a:ext cx="1192255" cy="372994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>
                  <a:defPPr>
                    <a:defRPr lang="it-IT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  <p:sp>
              <p:nvSpPr>
                <p:cNvPr id="26" name="Rounded Rectangle 7"/>
                <p:cNvSpPr>
                  <a:spLocks noChangeArrowheads="1"/>
                </p:cNvSpPr>
                <p:nvPr/>
              </p:nvSpPr>
              <p:spPr bwMode="auto">
                <a:xfrm rot="18200762">
                  <a:off x="5804259" y="4234145"/>
                  <a:ext cx="1415793" cy="603272"/>
                </a:xfrm>
                <a:prstGeom prst="roundRect">
                  <a:avLst>
                    <a:gd name="adj" fmla="val 16667"/>
                  </a:avLst>
                </a:prstGeom>
                <a:ln>
                  <a:headEnd/>
                  <a:tailEnd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vert="eaVert" anchor="ctr"/>
                <a:lstStyle>
                  <a:defPPr>
                    <a:defRPr lang="it-IT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  <p:pic>
              <p:nvPicPr>
                <p:cNvPr id="27" name="Immagine 26"/>
                <p:cNvPicPr>
                  <a:picLocks noChangeAspect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228600" y="3577638"/>
                  <a:ext cx="3149487" cy="14099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8" name="Oval 5"/>
                <p:cNvSpPr/>
                <p:nvPr/>
              </p:nvSpPr>
              <p:spPr bwMode="auto">
                <a:xfrm rot="21030813">
                  <a:off x="3833948" y="5648416"/>
                  <a:ext cx="941421" cy="377756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>
                  <a:defPPr>
                    <a:defRPr lang="it-IT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  <p:pic>
              <p:nvPicPr>
                <p:cNvPr id="29" name="Immagine 28"/>
                <p:cNvPicPr>
                  <a:picLocks noChangeAspect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3110585" y="5497230"/>
                  <a:ext cx="3149487" cy="8891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9" name="CasellaDiTesto 18"/>
              <p:cNvSpPr txBox="1">
                <a:spLocks noChangeArrowheads="1"/>
              </p:cNvSpPr>
              <p:nvPr/>
            </p:nvSpPr>
            <p:spPr bwMode="auto">
              <a:xfrm>
                <a:off x="990600" y="5181600"/>
                <a:ext cx="885842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>
                <a:defPPr>
                  <a:defRPr lang="it-IT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bg1"/>
                    </a:solidFill>
                    <a:latin typeface="Garamond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bg1"/>
                    </a:solidFill>
                    <a:latin typeface="Garamond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bg1"/>
                    </a:solidFill>
                    <a:latin typeface="Garamond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bg1"/>
                    </a:solidFill>
                    <a:latin typeface="Garamond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bg1"/>
                    </a:solidFill>
                    <a:latin typeface="Garamond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1400" kern="1200">
                    <a:solidFill>
                      <a:schemeClr val="bg1"/>
                    </a:solidFill>
                    <a:latin typeface="Garamond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1400" kern="1200">
                    <a:solidFill>
                      <a:schemeClr val="bg1"/>
                    </a:solidFill>
                    <a:latin typeface="Garamond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1400" kern="1200">
                    <a:solidFill>
                      <a:schemeClr val="bg1"/>
                    </a:solidFill>
                    <a:latin typeface="Garamond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1400" kern="1200">
                    <a:solidFill>
                      <a:schemeClr val="bg1"/>
                    </a:solidFill>
                    <a:latin typeface="Garamond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r>
                  <a:rPr lang="it-IT" sz="1800" b="1">
                    <a:solidFill>
                      <a:schemeClr val="tx1"/>
                    </a:solidFill>
                    <a:latin typeface="Calibri" charset="0"/>
                  </a:rPr>
                  <a:t>14</a:t>
                </a:r>
                <a:r>
                  <a:rPr lang="it-IT" sz="1800">
                    <a:solidFill>
                      <a:schemeClr val="tx1"/>
                    </a:solidFill>
                    <a:latin typeface="Calibri" charset="0"/>
                  </a:rPr>
                  <a:t>: n=2</a:t>
                </a:r>
              </a:p>
              <a:p>
                <a:r>
                  <a:rPr lang="it-IT" sz="1800" b="1">
                    <a:solidFill>
                      <a:schemeClr val="tx1"/>
                    </a:solidFill>
                    <a:latin typeface="Calibri" charset="0"/>
                  </a:rPr>
                  <a:t>15</a:t>
                </a:r>
                <a:r>
                  <a:rPr lang="it-IT" sz="1800">
                    <a:solidFill>
                      <a:schemeClr val="tx1"/>
                    </a:solidFill>
                    <a:latin typeface="Calibri" charset="0"/>
                  </a:rPr>
                  <a:t>: n=1</a:t>
                </a:r>
              </a:p>
            </p:txBody>
          </p:sp>
          <p:sp>
            <p:nvSpPr>
              <p:cNvPr id="20" name="CasellaDiTesto 19"/>
              <p:cNvSpPr txBox="1">
                <a:spLocks noChangeArrowheads="1"/>
              </p:cNvSpPr>
              <p:nvPr/>
            </p:nvSpPr>
            <p:spPr bwMode="auto">
              <a:xfrm>
                <a:off x="6932073" y="5105400"/>
                <a:ext cx="2164625" cy="769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>
                <a:defPPr>
                  <a:defRPr lang="it-IT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bg1"/>
                    </a:solidFill>
                    <a:latin typeface="Garamond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bg1"/>
                    </a:solidFill>
                    <a:latin typeface="Garamond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bg1"/>
                    </a:solidFill>
                    <a:latin typeface="Garamond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bg1"/>
                    </a:solidFill>
                    <a:latin typeface="Garamond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bg1"/>
                    </a:solidFill>
                    <a:latin typeface="Garamond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1400" kern="1200">
                    <a:solidFill>
                      <a:schemeClr val="bg1"/>
                    </a:solidFill>
                    <a:latin typeface="Garamond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1400" kern="1200">
                    <a:solidFill>
                      <a:schemeClr val="bg1"/>
                    </a:solidFill>
                    <a:latin typeface="Garamond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1400" kern="1200">
                    <a:solidFill>
                      <a:schemeClr val="bg1"/>
                    </a:solidFill>
                    <a:latin typeface="Garamond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1400" kern="1200">
                    <a:solidFill>
                      <a:schemeClr val="bg1"/>
                    </a:solidFill>
                    <a:latin typeface="Garamond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pPr algn="ctr"/>
                <a:r>
                  <a:rPr lang="it-IT" sz="1600" b="1">
                    <a:solidFill>
                      <a:schemeClr val="tx1"/>
                    </a:solidFill>
                    <a:latin typeface="Calibri" charset="0"/>
                  </a:rPr>
                  <a:t>16</a:t>
                </a:r>
              </a:p>
              <a:p>
                <a:pPr algn="ctr"/>
                <a:r>
                  <a:rPr lang="it-IT" sz="1600">
                    <a:solidFill>
                      <a:schemeClr val="tx1"/>
                    </a:solidFill>
                    <a:latin typeface="Calibri" charset="0"/>
                  </a:rPr>
                  <a:t>Lipocrine</a:t>
                </a:r>
              </a:p>
              <a:p>
                <a:pPr algn="ctr"/>
                <a:r>
                  <a:rPr lang="it-IT" sz="1200">
                    <a:solidFill>
                      <a:schemeClr val="tx1"/>
                    </a:solidFill>
                    <a:latin typeface="Calibri" charset="0"/>
                  </a:rPr>
                  <a:t>Rosini</a:t>
                </a:r>
                <a:r>
                  <a:rPr lang="it-IT" sz="1200" i="1">
                    <a:solidFill>
                      <a:schemeClr val="tx1"/>
                    </a:solidFill>
                    <a:latin typeface="Calibri" charset="0"/>
                  </a:rPr>
                  <a:t> et al. J. Med. Chem. </a:t>
                </a:r>
                <a:r>
                  <a:rPr lang="it-IT" sz="1200" b="1">
                    <a:solidFill>
                      <a:schemeClr val="tx1"/>
                    </a:solidFill>
                    <a:latin typeface="Calibri" charset="0"/>
                  </a:rPr>
                  <a:t>2005</a:t>
                </a:r>
                <a:r>
                  <a:rPr lang="it-IT" sz="1200">
                    <a:solidFill>
                      <a:schemeClr val="tx1"/>
                    </a:solidFill>
                    <a:latin typeface="Calibri" charset="0"/>
                  </a:rPr>
                  <a:t> </a:t>
                </a:r>
              </a:p>
            </p:txBody>
          </p:sp>
          <p:sp>
            <p:nvSpPr>
              <p:cNvPr id="21" name="CasellaDiTesto 20"/>
              <p:cNvSpPr txBox="1">
                <a:spLocks noChangeArrowheads="1"/>
              </p:cNvSpPr>
              <p:nvPr/>
            </p:nvSpPr>
            <p:spPr bwMode="auto">
              <a:xfrm>
                <a:off x="4038600" y="4419600"/>
                <a:ext cx="887758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>
                <a:defPPr>
                  <a:defRPr lang="it-IT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bg1"/>
                    </a:solidFill>
                    <a:latin typeface="Garamond" charset="0"/>
                    <a:ea typeface="ＭＳ Ｐゴシック" charset="-128"/>
                    <a:cs typeface="ＭＳ Ｐゴシック" charset="-128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bg1"/>
                    </a:solidFill>
                    <a:latin typeface="Garamond" charset="0"/>
                    <a:ea typeface="ＭＳ Ｐゴシック" charset="-128"/>
                    <a:cs typeface="ＭＳ Ｐゴシック" charset="-128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bg1"/>
                    </a:solidFill>
                    <a:latin typeface="Garamond" charset="0"/>
                    <a:ea typeface="ＭＳ Ｐゴシック" charset="-128"/>
                    <a:cs typeface="ＭＳ Ｐゴシック" charset="-128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bg1"/>
                    </a:solidFill>
                    <a:latin typeface="Garamond" charset="0"/>
                    <a:ea typeface="ＭＳ Ｐゴシック" charset="-128"/>
                    <a:cs typeface="ＭＳ Ｐゴシック" charset="-128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bg1"/>
                    </a:solidFill>
                    <a:latin typeface="Garamond" charset="0"/>
                    <a:ea typeface="ＭＳ Ｐゴシック" charset="-128"/>
                    <a:cs typeface="ＭＳ Ｐゴシック" charset="-128"/>
                  </a:defRPr>
                </a:lvl5pPr>
                <a:lvl6pPr marL="2286000" algn="l" defTabSz="457200" rtl="0" eaLnBrk="1" latinLnBrk="0" hangingPunct="1">
                  <a:defRPr sz="1400" kern="1200">
                    <a:solidFill>
                      <a:schemeClr val="bg1"/>
                    </a:solidFill>
                    <a:latin typeface="Garamond" charset="0"/>
                    <a:ea typeface="ＭＳ Ｐゴシック" charset="-128"/>
                    <a:cs typeface="ＭＳ Ｐゴシック" charset="-128"/>
                  </a:defRPr>
                </a:lvl6pPr>
                <a:lvl7pPr marL="2743200" algn="l" defTabSz="457200" rtl="0" eaLnBrk="1" latinLnBrk="0" hangingPunct="1">
                  <a:defRPr sz="1400" kern="1200">
                    <a:solidFill>
                      <a:schemeClr val="bg1"/>
                    </a:solidFill>
                    <a:latin typeface="Garamond" charset="0"/>
                    <a:ea typeface="ＭＳ Ｐゴシック" charset="-128"/>
                    <a:cs typeface="ＭＳ Ｐゴシック" charset="-128"/>
                  </a:defRPr>
                </a:lvl7pPr>
                <a:lvl8pPr marL="3200400" algn="l" defTabSz="457200" rtl="0" eaLnBrk="1" latinLnBrk="0" hangingPunct="1">
                  <a:defRPr sz="1400" kern="1200">
                    <a:solidFill>
                      <a:schemeClr val="bg1"/>
                    </a:solidFill>
                    <a:latin typeface="Garamond" charset="0"/>
                    <a:ea typeface="ＭＳ Ｐゴシック" charset="-128"/>
                    <a:cs typeface="ＭＳ Ｐゴシック" charset="-128"/>
                  </a:defRPr>
                </a:lvl8pPr>
                <a:lvl9pPr marL="3657600" algn="l" defTabSz="457200" rtl="0" eaLnBrk="1" latinLnBrk="0" hangingPunct="1">
                  <a:defRPr sz="1400" kern="1200">
                    <a:solidFill>
                      <a:schemeClr val="bg1"/>
                    </a:solidFill>
                    <a:latin typeface="Garamond" charset="0"/>
                    <a:ea typeface="ＭＳ Ｐゴシック" charset="-128"/>
                    <a:cs typeface="ＭＳ Ｐゴシック" charset="-128"/>
                  </a:defRPr>
                </a:lvl9pPr>
              </a:lstStyle>
              <a:p>
                <a:r>
                  <a:rPr lang="it-IT" sz="1800" b="1">
                    <a:solidFill>
                      <a:schemeClr val="tx1"/>
                    </a:solidFill>
                    <a:latin typeface="Calibri" charset="0"/>
                  </a:rPr>
                  <a:t>12:</a:t>
                </a:r>
                <a:r>
                  <a:rPr lang="it-IT" sz="1800">
                    <a:solidFill>
                      <a:schemeClr val="tx1"/>
                    </a:solidFill>
                    <a:latin typeface="Calibri" charset="0"/>
                  </a:rPr>
                  <a:t> n=2</a:t>
                </a:r>
              </a:p>
              <a:p>
                <a:r>
                  <a:rPr lang="it-IT" sz="1800" b="1">
                    <a:solidFill>
                      <a:schemeClr val="tx1"/>
                    </a:solidFill>
                    <a:latin typeface="Calibri" charset="0"/>
                  </a:rPr>
                  <a:t>13</a:t>
                </a:r>
                <a:r>
                  <a:rPr lang="it-IT" sz="1800">
                    <a:solidFill>
                      <a:schemeClr val="tx1"/>
                    </a:solidFill>
                    <a:latin typeface="Calibri" charset="0"/>
                  </a:rPr>
                  <a:t>: n=1</a:t>
                </a:r>
              </a:p>
            </p:txBody>
          </p:sp>
        </p:grpSp>
      </p:grpSp>
      <p:pic>
        <p:nvPicPr>
          <p:cNvPr id="12" name="Picture 5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19813" y="3995738"/>
            <a:ext cx="28384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22"/>
          <p:cNvSpPr>
            <a:spLocks noChangeArrowheads="1"/>
          </p:cNvSpPr>
          <p:nvPr/>
        </p:nvSpPr>
        <p:spPr bwMode="auto">
          <a:xfrm>
            <a:off x="-52387" y="6410326"/>
            <a:ext cx="84597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it-IT" sz="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S. Bongarzone,* H. N. Ai Tran,* A. Cavall, M. Roberti, M. Rosini, P. Carloni, G. Legname, M. L. Bolognesi  </a:t>
            </a:r>
            <a:r>
              <a:rPr lang="it-IT" sz="800"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ChemMedChem </a:t>
            </a:r>
            <a:r>
              <a:rPr lang="it-IT" sz="8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2011</a:t>
            </a:r>
            <a:r>
              <a:rPr lang="it-IT" sz="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it-IT" sz="800"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6</a:t>
            </a:r>
            <a:r>
              <a:rPr lang="it-IT" sz="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, 601</a:t>
            </a:r>
          </a:p>
          <a:p>
            <a:r>
              <a:rPr lang="en-US" sz="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* These authors contributed equally to this work</a:t>
            </a:r>
            <a:r>
              <a:rPr lang="it-IT" sz="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800"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endParaRPr lang="en-US" sz="80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/>
        </p:nvSpPr>
        <p:spPr bwMode="auto">
          <a:xfrm>
            <a:off x="6781800" y="6366668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Garamond" charset="0"/>
                <a:ea typeface="ＭＳ Ｐゴシック" charset="-128"/>
                <a:cs typeface="ＭＳ Ｐゴシック" charset="-128"/>
              </a:defRPr>
            </a:lvl9pPr>
          </a:lstStyle>
          <a:p>
            <a:fld id="{B37950A3-579B-5A4C-A49D-780E9DD93BC3}" type="slidenum">
              <a:rPr lang="it-IT"/>
              <a:pPr/>
              <a:t>47</a:t>
            </a:fld>
            <a:endParaRPr lang="it-IT"/>
          </a:p>
        </p:txBody>
      </p:sp>
      <p:pic>
        <p:nvPicPr>
          <p:cNvPr id="36" name="Immagin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114" y="251286"/>
            <a:ext cx="8109286" cy="611538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250825" y="433388"/>
            <a:ext cx="7993062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spcAft>
                <a:spcPct val="40000"/>
              </a:spcAft>
              <a:buClr>
                <a:srgbClr val="CC3300"/>
              </a:buClr>
              <a:buFont typeface="Wingdings" charset="2"/>
              <a:buNone/>
            </a:pPr>
            <a:r>
              <a:rPr lang="en-US" sz="3600" b="1">
                <a:solidFill>
                  <a:srgbClr val="CC3300"/>
                </a:solidFill>
              </a:rPr>
              <a:t>Multitarget drug discovery timeline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611187" y="3560763"/>
            <a:ext cx="184150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it-IT">
              <a:solidFill>
                <a:schemeClr val="tx1"/>
              </a:solidFill>
            </a:endParaRPr>
          </a:p>
          <a:p>
            <a:endParaRPr lang="it-IT">
              <a:solidFill>
                <a:schemeClr val="tx1"/>
              </a:solidFill>
            </a:endParaRPr>
          </a:p>
          <a:p>
            <a:endParaRPr lang="it-IT">
              <a:solidFill>
                <a:schemeClr val="tx1"/>
              </a:solidFill>
            </a:endParaRPr>
          </a:p>
          <a:p>
            <a:endParaRPr lang="it-IT">
              <a:solidFill>
                <a:schemeClr val="tx1"/>
              </a:solidFill>
            </a:endParaRPr>
          </a:p>
          <a:p>
            <a:endParaRPr lang="it-IT">
              <a:solidFill>
                <a:schemeClr val="tx1"/>
              </a:solidFill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643437" y="1466850"/>
            <a:ext cx="3025775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 u="sng">
                <a:solidFill>
                  <a:srgbClr val="CC3300"/>
                </a:solidFill>
              </a:rPr>
              <a:t>Decker</a:t>
            </a:r>
            <a:r>
              <a:rPr lang="en-US" sz="2000" b="1" u="sng">
                <a:solidFill>
                  <a:schemeClr val="tx1"/>
                </a:solidFill>
              </a:rPr>
              <a:t>:</a:t>
            </a:r>
            <a:r>
              <a:rPr lang="en-US" sz="2000" b="1">
                <a:solidFill>
                  <a:schemeClr val="tx1"/>
                </a:solidFill>
              </a:rPr>
              <a:t>  “</a:t>
            </a:r>
            <a:r>
              <a:rPr lang="en-US" altLang="ja-JP" sz="1600" b="1" i="1">
                <a:solidFill>
                  <a:schemeClr val="tx1"/>
                </a:solidFill>
              </a:rPr>
              <a:t>Hybrid molecules/designed multiple compounds with antiamnesic properties</a:t>
            </a:r>
            <a:r>
              <a:rPr lang="en-US" sz="2000" b="1" i="1">
                <a:solidFill>
                  <a:schemeClr val="tx1"/>
                </a:solidFill>
              </a:rPr>
              <a:t>”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79386" y="5140325"/>
            <a:ext cx="2951163" cy="9541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b="1" u="sng">
                <a:solidFill>
                  <a:srgbClr val="CC3300"/>
                </a:solidFill>
              </a:rPr>
              <a:t>Morphy:</a:t>
            </a:r>
            <a:r>
              <a:rPr lang="en-US" sz="2000" b="1">
                <a:solidFill>
                  <a:schemeClr val="tx1"/>
                </a:solidFill>
              </a:rPr>
              <a:t> “</a:t>
            </a:r>
            <a:r>
              <a:rPr lang="en-US" altLang="ja-JP" sz="1600" b="1" i="1">
                <a:solidFill>
                  <a:schemeClr val="tx1"/>
                </a:solidFill>
              </a:rPr>
              <a:t>Designed multiple ligands. An emerging drug discovery paradigm</a:t>
            </a:r>
            <a:r>
              <a:rPr lang="en-US" sz="2000" b="1" i="1">
                <a:solidFill>
                  <a:schemeClr val="tx1"/>
                </a:solidFill>
              </a:rPr>
              <a:t>”</a:t>
            </a:r>
            <a:endParaRPr lang="it-IT" sz="2000" b="1">
              <a:solidFill>
                <a:schemeClr val="tx1"/>
              </a:solidFill>
            </a:endParaRP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395287" y="3575050"/>
            <a:ext cx="8820150" cy="26988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322262" y="3359150"/>
            <a:ext cx="790575" cy="381000"/>
            <a:chOff x="204" y="558"/>
            <a:chExt cx="498" cy="240"/>
          </a:xfrm>
        </p:grpSpPr>
        <p:sp>
          <p:nvSpPr>
            <p:cNvPr id="8" name="AutoShape 9"/>
            <p:cNvSpPr>
              <a:spLocks noChangeArrowheads="1"/>
            </p:cNvSpPr>
            <p:nvPr/>
          </p:nvSpPr>
          <p:spPr bwMode="auto">
            <a:xfrm>
              <a:off x="204" y="572"/>
              <a:ext cx="498" cy="226"/>
            </a:xfrm>
            <a:prstGeom prst="roundRect">
              <a:avLst>
                <a:gd name="adj" fmla="val 16667"/>
              </a:avLst>
            </a:prstGeom>
            <a:solidFill>
              <a:srgbClr val="00FFFF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ea typeface="ＭＳ Ｐゴシック" charset="0"/>
                <a:cs typeface="+mn-cs"/>
              </a:endParaRPr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295" y="558"/>
              <a:ext cx="3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sz="1800" b="1">
                  <a:solidFill>
                    <a:schemeClr val="tx1"/>
                  </a:solidFill>
                  <a:ea typeface="ＭＳ Ｐゴシック" charset="0"/>
                  <a:cs typeface="+mn-cs"/>
                </a:rPr>
                <a:t>2005</a:t>
              </a:r>
            </a:p>
          </p:txBody>
        </p:sp>
      </p:grpSp>
      <p:grpSp>
        <p:nvGrpSpPr>
          <p:cNvPr id="10" name="Group 11"/>
          <p:cNvGrpSpPr>
            <a:grpSpLocks/>
          </p:cNvGrpSpPr>
          <p:nvPr/>
        </p:nvGrpSpPr>
        <p:grpSpPr bwMode="auto">
          <a:xfrm>
            <a:off x="5724525" y="3378200"/>
            <a:ext cx="790575" cy="381000"/>
            <a:chOff x="204" y="558"/>
            <a:chExt cx="498" cy="240"/>
          </a:xfrm>
        </p:grpSpPr>
        <p:sp>
          <p:nvSpPr>
            <p:cNvPr id="11" name="AutoShape 12"/>
            <p:cNvSpPr>
              <a:spLocks noChangeArrowheads="1"/>
            </p:cNvSpPr>
            <p:nvPr/>
          </p:nvSpPr>
          <p:spPr bwMode="auto">
            <a:xfrm>
              <a:off x="204" y="572"/>
              <a:ext cx="498" cy="226"/>
            </a:xfrm>
            <a:prstGeom prst="roundRect">
              <a:avLst>
                <a:gd name="adj" fmla="val 16667"/>
              </a:avLst>
            </a:prstGeom>
            <a:solidFill>
              <a:srgbClr val="00FFFF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ea typeface="ＭＳ Ｐゴシック" charset="0"/>
                <a:cs typeface="+mn-cs"/>
              </a:endParaRPr>
            </a:p>
          </p:txBody>
        </p:sp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295" y="558"/>
              <a:ext cx="3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sz="1800" b="1">
                  <a:solidFill>
                    <a:schemeClr val="tx1"/>
                  </a:solidFill>
                  <a:ea typeface="ＭＳ Ｐゴシック" charset="0"/>
                  <a:cs typeface="+mn-cs"/>
                </a:rPr>
                <a:t>2007</a:t>
              </a:r>
            </a:p>
          </p:txBody>
        </p:sp>
      </p:grpSp>
      <p:grpSp>
        <p:nvGrpSpPr>
          <p:cNvPr id="13" name="Group 14"/>
          <p:cNvGrpSpPr>
            <a:grpSpLocks/>
          </p:cNvGrpSpPr>
          <p:nvPr/>
        </p:nvGrpSpPr>
        <p:grpSpPr bwMode="auto">
          <a:xfrm>
            <a:off x="3130550" y="3359150"/>
            <a:ext cx="790575" cy="381000"/>
            <a:chOff x="204" y="558"/>
            <a:chExt cx="498" cy="240"/>
          </a:xfrm>
        </p:grpSpPr>
        <p:sp>
          <p:nvSpPr>
            <p:cNvPr id="14" name="AutoShape 15"/>
            <p:cNvSpPr>
              <a:spLocks noChangeArrowheads="1"/>
            </p:cNvSpPr>
            <p:nvPr/>
          </p:nvSpPr>
          <p:spPr bwMode="auto">
            <a:xfrm>
              <a:off x="204" y="572"/>
              <a:ext cx="498" cy="226"/>
            </a:xfrm>
            <a:prstGeom prst="roundRect">
              <a:avLst>
                <a:gd name="adj" fmla="val 16667"/>
              </a:avLst>
            </a:prstGeom>
            <a:solidFill>
              <a:srgbClr val="00FFFF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ea typeface="ＭＳ Ｐゴシック" charset="0"/>
                <a:cs typeface="+mn-cs"/>
              </a:endParaRPr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295" y="558"/>
              <a:ext cx="3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sz="1800" b="1">
                  <a:solidFill>
                    <a:schemeClr val="tx1"/>
                  </a:solidFill>
                  <a:ea typeface="ＭＳ Ｐゴシック" charset="0"/>
                  <a:cs typeface="+mn-cs"/>
                </a:rPr>
                <a:t>2006</a:t>
              </a:r>
            </a:p>
          </p:txBody>
        </p:sp>
      </p:grp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34924" y="1298575"/>
            <a:ext cx="3311526" cy="1139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 u="sng">
                <a:solidFill>
                  <a:srgbClr val="CC3300"/>
                </a:solidFill>
              </a:rPr>
              <a:t>Youdim:</a:t>
            </a:r>
            <a:r>
              <a:rPr lang="en-US" sz="2000" b="1">
                <a:solidFill>
                  <a:schemeClr val="tx1"/>
                </a:solidFill>
              </a:rPr>
              <a:t> </a:t>
            </a:r>
            <a:r>
              <a:rPr lang="en-US" sz="1600" b="1">
                <a:solidFill>
                  <a:schemeClr val="tx1"/>
                </a:solidFill>
              </a:rPr>
              <a:t>“</a:t>
            </a:r>
            <a:r>
              <a:rPr lang="en-US" altLang="ja-JP" sz="1600" b="1" i="1">
                <a:solidFill>
                  <a:schemeClr val="tx1"/>
                </a:solidFill>
              </a:rPr>
              <a:t>Multi-functional drugs for various CNS targets in the treatment of neurodegenerative disorders</a:t>
            </a:r>
            <a:r>
              <a:rPr lang="en-US" sz="1600" b="1" i="1">
                <a:solidFill>
                  <a:schemeClr val="tx1"/>
                </a:solidFill>
              </a:rPr>
              <a:t>”</a:t>
            </a:r>
            <a:endParaRPr lang="it-IT" sz="1600" b="1" i="1">
              <a:solidFill>
                <a:schemeClr val="tx1"/>
              </a:solidFill>
            </a:endParaRPr>
          </a:p>
        </p:txBody>
      </p:sp>
      <p:sp>
        <p:nvSpPr>
          <p:cNvPr id="17" name="Line 21"/>
          <p:cNvSpPr>
            <a:spLocks noChangeShapeType="1"/>
          </p:cNvSpPr>
          <p:nvPr/>
        </p:nvSpPr>
        <p:spPr bwMode="auto">
          <a:xfrm>
            <a:off x="755650" y="3778250"/>
            <a:ext cx="0" cy="12636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sp>
        <p:nvSpPr>
          <p:cNvPr id="18" name="Line 22"/>
          <p:cNvSpPr>
            <a:spLocks noChangeShapeType="1"/>
          </p:cNvSpPr>
          <p:nvPr/>
        </p:nvSpPr>
        <p:spPr bwMode="auto">
          <a:xfrm>
            <a:off x="755650" y="2451100"/>
            <a:ext cx="0" cy="863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sp>
        <p:nvSpPr>
          <p:cNvPr id="19" name="Line 23"/>
          <p:cNvSpPr>
            <a:spLocks noChangeShapeType="1"/>
          </p:cNvSpPr>
          <p:nvPr/>
        </p:nvSpPr>
        <p:spPr bwMode="auto">
          <a:xfrm>
            <a:off x="3563937" y="3746500"/>
            <a:ext cx="0" cy="431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sp>
        <p:nvSpPr>
          <p:cNvPr id="20" name="Line 24"/>
          <p:cNvSpPr>
            <a:spLocks noChangeShapeType="1"/>
          </p:cNvSpPr>
          <p:nvPr/>
        </p:nvSpPr>
        <p:spPr bwMode="auto">
          <a:xfrm flipH="1">
            <a:off x="6154737" y="2667000"/>
            <a:ext cx="1588" cy="71913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sp>
        <p:nvSpPr>
          <p:cNvPr id="21" name="Text Box 25"/>
          <p:cNvSpPr txBox="1">
            <a:spLocks noChangeArrowheads="1"/>
          </p:cNvSpPr>
          <p:nvPr/>
        </p:nvSpPr>
        <p:spPr bwMode="auto">
          <a:xfrm>
            <a:off x="3130550" y="4178300"/>
            <a:ext cx="3240087" cy="955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it-IT" sz="2000" b="1" u="sng">
                <a:solidFill>
                  <a:srgbClr val="CC3300"/>
                </a:solidFill>
              </a:rPr>
              <a:t>Millan:</a:t>
            </a:r>
            <a:r>
              <a:rPr lang="en-US" sz="2000" b="1" u="sng">
                <a:solidFill>
                  <a:srgbClr val="CC3300"/>
                </a:solidFill>
              </a:rPr>
              <a:t> “</a:t>
            </a:r>
            <a:r>
              <a:rPr lang="en-US" altLang="ja-JP" sz="1600" b="1" i="1">
                <a:solidFill>
                  <a:srgbClr val="000000"/>
                </a:solidFill>
              </a:rPr>
              <a:t>Multi-target strategies for the improved treatment of depressive states</a:t>
            </a:r>
            <a:r>
              <a:rPr lang="en-US" sz="2000" b="1" i="1">
                <a:solidFill>
                  <a:srgbClr val="000000"/>
                </a:solidFill>
              </a:rPr>
              <a:t>”</a:t>
            </a:r>
            <a:endParaRPr lang="it-IT" sz="2000" b="1" i="1">
              <a:solidFill>
                <a:srgbClr val="000000"/>
              </a:solidFill>
            </a:endParaRPr>
          </a:p>
        </p:txBody>
      </p:sp>
      <p:grpSp>
        <p:nvGrpSpPr>
          <p:cNvPr id="22" name="Group 26"/>
          <p:cNvGrpSpPr>
            <a:grpSpLocks/>
          </p:cNvGrpSpPr>
          <p:nvPr/>
        </p:nvGrpSpPr>
        <p:grpSpPr bwMode="auto">
          <a:xfrm>
            <a:off x="8101012" y="3379788"/>
            <a:ext cx="790575" cy="381000"/>
            <a:chOff x="204" y="558"/>
            <a:chExt cx="498" cy="240"/>
          </a:xfrm>
        </p:grpSpPr>
        <p:sp>
          <p:nvSpPr>
            <p:cNvPr id="23" name="AutoShape 27"/>
            <p:cNvSpPr>
              <a:spLocks noChangeArrowheads="1"/>
            </p:cNvSpPr>
            <p:nvPr/>
          </p:nvSpPr>
          <p:spPr bwMode="auto">
            <a:xfrm>
              <a:off x="204" y="572"/>
              <a:ext cx="498" cy="226"/>
            </a:xfrm>
            <a:prstGeom prst="roundRect">
              <a:avLst>
                <a:gd name="adj" fmla="val 16667"/>
              </a:avLst>
            </a:prstGeom>
            <a:solidFill>
              <a:srgbClr val="00FFFF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ea typeface="ＭＳ Ｐゴシック" charset="0"/>
                <a:cs typeface="+mn-cs"/>
              </a:endParaRPr>
            </a:p>
          </p:txBody>
        </p:sp>
        <p:sp>
          <p:nvSpPr>
            <p:cNvPr id="24" name="Text Box 28"/>
            <p:cNvSpPr txBox="1">
              <a:spLocks noChangeArrowheads="1"/>
            </p:cNvSpPr>
            <p:nvPr/>
          </p:nvSpPr>
          <p:spPr bwMode="auto">
            <a:xfrm>
              <a:off x="295" y="558"/>
              <a:ext cx="3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sz="1800" b="1">
                  <a:solidFill>
                    <a:schemeClr val="tx1"/>
                  </a:solidFill>
                  <a:ea typeface="ＭＳ Ｐゴシック" charset="0"/>
                  <a:cs typeface="+mn-cs"/>
                </a:rPr>
                <a:t>2008</a:t>
              </a:r>
            </a:p>
          </p:txBody>
        </p:sp>
      </p:grpSp>
      <p:sp>
        <p:nvSpPr>
          <p:cNvPr id="25" name="Line 29"/>
          <p:cNvSpPr>
            <a:spLocks noChangeShapeType="1"/>
          </p:cNvSpPr>
          <p:nvPr/>
        </p:nvSpPr>
        <p:spPr bwMode="auto">
          <a:xfrm>
            <a:off x="8531225" y="3746500"/>
            <a:ext cx="0" cy="165576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  <p:pic>
        <p:nvPicPr>
          <p:cNvPr id="26" name="Immagine 3"/>
          <p:cNvPicPr>
            <a:picLocks noChangeAspect="1"/>
          </p:cNvPicPr>
          <p:nvPr/>
        </p:nvPicPr>
        <p:blipFill>
          <a:blip r:embed="rId2"/>
          <a:srcRect r="9286"/>
          <a:stretch>
            <a:fillRect/>
          </a:stretch>
        </p:blipFill>
        <p:spPr bwMode="auto">
          <a:xfrm>
            <a:off x="3275012" y="5618163"/>
            <a:ext cx="5813425" cy="89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Immagine 4"/>
          <p:cNvPicPr>
            <a:picLocks noChangeAspect="1"/>
          </p:cNvPicPr>
          <p:nvPr/>
        </p:nvPicPr>
        <p:blipFill>
          <a:blip r:embed="rId3"/>
          <a:srcRect b="3970"/>
          <a:stretch>
            <a:fillRect/>
          </a:stretch>
        </p:blipFill>
        <p:spPr bwMode="auto">
          <a:xfrm>
            <a:off x="7099300" y="4970463"/>
            <a:ext cx="2116137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23962" y="3746500"/>
            <a:ext cx="8921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4" descr="youdi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87450" y="2162175"/>
            <a:ext cx="766762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92075" y="112713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it-IT" sz="3600">
              <a:solidFill>
                <a:schemeClr val="tx1"/>
              </a:solidFill>
              <a:latin typeface="Helvetica" charset="0"/>
              <a:ea typeface="ＭＳ Ｐゴシック" charset="0"/>
              <a:cs typeface="+mn-cs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92100" y="163513"/>
            <a:ext cx="85677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CC3300"/>
                </a:solidFill>
                <a:ea typeface="ＭＳ Ｐゴシック" charset="0"/>
                <a:cs typeface="+mn-cs"/>
              </a:rPr>
              <a:t>MTDD Strategy: a successful example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887413"/>
            <a:ext cx="4741863" cy="522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50825" y="6505575"/>
            <a:ext cx="52117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indent="19050" eaLnBrk="0" hangingPunct="0"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1pPr>
            <a:lvl2pPr eaLnBrk="0" hangingPunct="0"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1600" b="1" dirty="0" err="1" smtClean="0">
                <a:solidFill>
                  <a:srgbClr val="184B5B"/>
                </a:solidFill>
                <a:latin typeface="Helvetica" charset="0"/>
                <a:cs typeface="+mn-cs"/>
              </a:rPr>
              <a:t>Bolognesi</a:t>
            </a:r>
            <a:r>
              <a:rPr lang="en-US" sz="1600" b="1" dirty="0" smtClean="0">
                <a:solidFill>
                  <a:srgbClr val="184B5B"/>
                </a:solidFill>
                <a:latin typeface="Helvetica" charset="0"/>
                <a:cs typeface="+mn-cs"/>
              </a:rPr>
              <a:t> et al., </a:t>
            </a:r>
            <a:r>
              <a:rPr lang="en-US" sz="1600" b="1" i="1" dirty="0" err="1" smtClean="0">
                <a:solidFill>
                  <a:srgbClr val="184B5B"/>
                </a:solidFill>
                <a:latin typeface="Helvetica" charset="0"/>
                <a:cs typeface="+mn-cs"/>
              </a:rPr>
              <a:t>Curr</a:t>
            </a:r>
            <a:r>
              <a:rPr lang="en-US" sz="1600" b="1" i="1" dirty="0" smtClean="0">
                <a:solidFill>
                  <a:srgbClr val="184B5B"/>
                </a:solidFill>
                <a:latin typeface="Helvetica" charset="0"/>
                <a:cs typeface="+mn-cs"/>
              </a:rPr>
              <a:t> </a:t>
            </a:r>
            <a:r>
              <a:rPr lang="en-US" sz="1600" b="1" i="1" dirty="0" err="1" smtClean="0">
                <a:solidFill>
                  <a:srgbClr val="184B5B"/>
                </a:solidFill>
                <a:latin typeface="Helvetica" charset="0"/>
                <a:cs typeface="+mn-cs"/>
              </a:rPr>
              <a:t>Opin</a:t>
            </a:r>
            <a:r>
              <a:rPr lang="en-US" sz="1600" b="1" i="1" dirty="0" smtClean="0">
                <a:solidFill>
                  <a:srgbClr val="184B5B"/>
                </a:solidFill>
                <a:latin typeface="Helvetica" charset="0"/>
                <a:cs typeface="+mn-cs"/>
              </a:rPr>
              <a:t> </a:t>
            </a:r>
            <a:r>
              <a:rPr lang="en-US" sz="1600" b="1" i="1" dirty="0" err="1" smtClean="0">
                <a:solidFill>
                  <a:srgbClr val="184B5B"/>
                </a:solidFill>
                <a:latin typeface="Helvetica" charset="0"/>
                <a:cs typeface="+mn-cs"/>
              </a:rPr>
              <a:t>Chem</a:t>
            </a:r>
            <a:r>
              <a:rPr lang="en-US" sz="1600" b="1" i="1" dirty="0" smtClean="0">
                <a:solidFill>
                  <a:srgbClr val="184B5B"/>
                </a:solidFill>
                <a:latin typeface="Helvetica" charset="0"/>
                <a:cs typeface="+mn-cs"/>
              </a:rPr>
              <a:t> </a:t>
            </a:r>
            <a:r>
              <a:rPr lang="en-US" sz="1600" b="1" i="1" dirty="0" err="1" smtClean="0">
                <a:solidFill>
                  <a:srgbClr val="184B5B"/>
                </a:solidFill>
                <a:latin typeface="Helvetica" charset="0"/>
                <a:cs typeface="+mn-cs"/>
              </a:rPr>
              <a:t>Biol</a:t>
            </a:r>
            <a:r>
              <a:rPr lang="en-US" sz="1600" b="1" dirty="0" smtClean="0">
                <a:solidFill>
                  <a:srgbClr val="184B5B"/>
                </a:solidFill>
                <a:latin typeface="Helvetica" charset="0"/>
                <a:cs typeface="+mn-cs"/>
              </a:rPr>
              <a:t> </a:t>
            </a:r>
            <a:r>
              <a:rPr lang="en-US" sz="1600" b="1" u="sng" dirty="0" smtClean="0">
                <a:solidFill>
                  <a:srgbClr val="184B5B"/>
                </a:solidFill>
                <a:latin typeface="Helvetica" charset="0"/>
                <a:cs typeface="+mn-cs"/>
              </a:rPr>
              <a:t>13</a:t>
            </a:r>
            <a:r>
              <a:rPr lang="en-US" sz="1600" b="1" dirty="0" smtClean="0">
                <a:solidFill>
                  <a:srgbClr val="184B5B"/>
                </a:solidFill>
                <a:latin typeface="Helvetica" charset="0"/>
                <a:cs typeface="+mn-cs"/>
              </a:rPr>
              <a:t>, 303 (2009)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-92075" y="61913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it-IT" sz="3600">
              <a:solidFill>
                <a:schemeClr val="tx1"/>
              </a:solidFill>
              <a:latin typeface="Helvetica" charset="0"/>
              <a:ea typeface="ＭＳ Ｐゴシック" charset="0"/>
              <a:cs typeface="+mn-cs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07950" y="112713"/>
            <a:ext cx="85677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CC3300"/>
                </a:solidFill>
                <a:ea typeface="ＭＳ Ｐゴシック" charset="0"/>
                <a:cs typeface="+mn-cs"/>
              </a:rPr>
              <a:t>MTDD Strategy: a successful example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6675" y="6454775"/>
            <a:ext cx="50403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indent="19050" eaLnBrk="0" hangingPunct="0"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1pPr>
            <a:lvl2pPr eaLnBrk="0" hangingPunct="0"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1600" b="1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Helvetica" charset="0"/>
                <a:cs typeface="+mn-cs"/>
              </a:rPr>
              <a:t>Geldenhuysa</a:t>
            </a:r>
            <a:r>
              <a:rPr lang="en-US" sz="16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Helvetica" charset="0"/>
                <a:cs typeface="+mn-cs"/>
              </a:rPr>
              <a:t> et al., </a:t>
            </a:r>
            <a:r>
              <a:rPr lang="en-US" sz="1600" b="1" i="1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Helvetica" charset="0"/>
                <a:cs typeface="+mn-cs"/>
              </a:rPr>
              <a:t>Progr</a:t>
            </a:r>
            <a:r>
              <a:rPr lang="en-US" sz="1600" b="1" i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Helvetica" charset="0"/>
                <a:cs typeface="+mn-cs"/>
              </a:rPr>
              <a:t> </a:t>
            </a:r>
            <a:r>
              <a:rPr lang="en-US" sz="1600" b="1" i="1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Helvetica" charset="0"/>
                <a:cs typeface="+mn-cs"/>
              </a:rPr>
              <a:t>Neurobiol</a:t>
            </a:r>
            <a:r>
              <a:rPr lang="en-US" sz="16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Helvetica" charset="0"/>
                <a:cs typeface="+mn-cs"/>
              </a:rPr>
              <a:t> </a:t>
            </a:r>
            <a:r>
              <a:rPr lang="en-US" sz="1600" b="1" u="sng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Helvetica" charset="0"/>
                <a:cs typeface="+mn-cs"/>
              </a:rPr>
              <a:t>94</a:t>
            </a:r>
            <a:r>
              <a:rPr lang="en-US" sz="16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Helvetica" charset="0"/>
                <a:cs typeface="+mn-cs"/>
              </a:rPr>
              <a:t>, 347 (2011)</a:t>
            </a:r>
          </a:p>
        </p:txBody>
      </p:sp>
      <p:pic>
        <p:nvPicPr>
          <p:cNvPr id="5" name="Picture 7" descr="Full-size image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1300" y="1484313"/>
            <a:ext cx="358140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095374" y="5549900"/>
            <a:ext cx="4913463" cy="37623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800" b="1" dirty="0" err="1">
                <a:ea typeface="ＭＳ Ｐゴシック" charset="0"/>
                <a:cs typeface="+mn-cs"/>
              </a:rPr>
              <a:t>Ladostigil</a:t>
            </a:r>
            <a:r>
              <a:rPr lang="it-IT" sz="1800" b="1" dirty="0">
                <a:ea typeface="ＭＳ Ｐゴシック" charset="0"/>
                <a:cs typeface="+mn-cs"/>
              </a:rPr>
              <a:t> </a:t>
            </a:r>
            <a:r>
              <a:rPr lang="it-IT" sz="1800" b="1" dirty="0" err="1">
                <a:ea typeface="ＭＳ Ｐゴシック" charset="0"/>
                <a:cs typeface="+mn-cs"/>
              </a:rPr>
              <a:t>is</a:t>
            </a:r>
            <a:r>
              <a:rPr lang="it-IT" sz="1800" b="1" dirty="0">
                <a:ea typeface="ＭＳ Ｐゴシック" charset="0"/>
                <a:cs typeface="+mn-cs"/>
              </a:rPr>
              <a:t> </a:t>
            </a:r>
            <a:r>
              <a:rPr lang="it-IT" sz="1800" b="1" dirty="0" err="1">
                <a:ea typeface="ＭＳ Ｐゴシック" charset="0"/>
                <a:cs typeface="+mn-cs"/>
              </a:rPr>
              <a:t>currently</a:t>
            </a:r>
            <a:r>
              <a:rPr lang="it-IT" sz="1800" b="1" dirty="0">
                <a:ea typeface="ＭＳ Ｐゴシック" charset="0"/>
                <a:cs typeface="+mn-cs"/>
              </a:rPr>
              <a:t> in </a:t>
            </a:r>
            <a:r>
              <a:rPr lang="it-IT" sz="1800" b="1" dirty="0" err="1">
                <a:ea typeface="ＭＳ Ｐゴシック" charset="0"/>
                <a:cs typeface="+mn-cs"/>
              </a:rPr>
              <a:t>Phase</a:t>
            </a:r>
            <a:r>
              <a:rPr lang="it-IT" sz="1800" b="1" dirty="0">
                <a:ea typeface="ＭＳ Ｐゴシック" charset="0"/>
                <a:cs typeface="+mn-cs"/>
              </a:rPr>
              <a:t> II </a:t>
            </a:r>
            <a:r>
              <a:rPr lang="it-IT" sz="1800" b="1" dirty="0" err="1">
                <a:ea typeface="ＭＳ Ｐゴシック" charset="0"/>
                <a:cs typeface="+mn-cs"/>
              </a:rPr>
              <a:t>studies</a:t>
            </a:r>
            <a:r>
              <a:rPr lang="it-IT" b="1" dirty="0">
                <a:ea typeface="ＭＳ Ｐゴシック" charset="0"/>
                <a:cs typeface="+mn-cs"/>
              </a:rPr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-454820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it-IT" sz="3600">
              <a:solidFill>
                <a:schemeClr val="tx1"/>
              </a:solidFill>
              <a:latin typeface="Helvetica" charset="0"/>
              <a:ea typeface="ＭＳ Ｐゴシック" charset="0"/>
              <a:cs typeface="+mn-cs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71463" y="242093"/>
            <a:ext cx="820896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990000"/>
                </a:solidFill>
                <a:ea typeface="ＭＳ Ｐゴシック" charset="0"/>
                <a:cs typeface="+mn-cs"/>
              </a:rPr>
              <a:t>Combinations vs multitarget drugs: a clash of the Titans in the polypharmacology arena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6011863" y="4872830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it-IT" sz="3600">
              <a:solidFill>
                <a:schemeClr val="tx1"/>
              </a:solidFill>
              <a:latin typeface="Helvetica" charset="0"/>
              <a:ea typeface="ＭＳ Ｐゴシック" charset="0"/>
              <a:cs typeface="+mn-cs"/>
            </a:endParaRPr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92075" y="2767805"/>
            <a:ext cx="137160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indent="19050" eaLnBrk="0" hangingPunct="0">
              <a:spcBef>
                <a:spcPct val="20000"/>
              </a:spcBef>
            </a:pPr>
            <a:r>
              <a:rPr lang="en-GB" sz="1800" b="1">
                <a:solidFill>
                  <a:schemeClr val="tx1"/>
                </a:solidFill>
                <a:latin typeface="Helvetica" charset="0"/>
                <a:ea typeface="Times New Roman" charset="0"/>
              </a:rPr>
              <a:t>Drug-drug</a:t>
            </a:r>
          </a:p>
          <a:p>
            <a:pPr indent="19050" eaLnBrk="0" hangingPunct="0">
              <a:spcBef>
                <a:spcPct val="20000"/>
              </a:spcBef>
            </a:pPr>
            <a:r>
              <a:rPr lang="en-GB" sz="1800" b="1">
                <a:solidFill>
                  <a:schemeClr val="tx1"/>
                </a:solidFill>
                <a:latin typeface="Helvetica" charset="0"/>
                <a:ea typeface="Times New Roman" charset="0"/>
              </a:rPr>
              <a:t>interaction</a:t>
            </a:r>
            <a:endParaRPr lang="en-US" sz="1800" b="1">
              <a:solidFill>
                <a:schemeClr val="tx1"/>
              </a:solidFill>
              <a:latin typeface="Helvetica" charset="0"/>
              <a:ea typeface="Times New Roman" charset="0"/>
            </a:endParaRP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92075" y="3704430"/>
            <a:ext cx="146050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indent="19050" eaLnBrk="0" hangingPunct="0">
              <a:spcBef>
                <a:spcPct val="20000"/>
              </a:spcBef>
            </a:pPr>
            <a:r>
              <a:rPr lang="en-US" sz="1800" b="1">
                <a:solidFill>
                  <a:schemeClr val="tx1"/>
                </a:solidFill>
                <a:latin typeface="Helvetica" charset="0"/>
              </a:rPr>
              <a:t>Patient</a:t>
            </a:r>
          </a:p>
          <a:p>
            <a:pPr indent="19050" eaLnBrk="0" hangingPunct="0">
              <a:spcBef>
                <a:spcPct val="20000"/>
              </a:spcBef>
            </a:pPr>
            <a:r>
              <a:rPr lang="en-US" sz="1800" b="1">
                <a:solidFill>
                  <a:schemeClr val="tx1"/>
                </a:solidFill>
                <a:latin typeface="Helvetica" charset="0"/>
              </a:rPr>
              <a:t>compliance</a:t>
            </a:r>
          </a:p>
        </p:txBody>
      </p:sp>
      <p:graphicFrame>
        <p:nvGraphicFramePr>
          <p:cNvPr id="7" name="Group 16"/>
          <p:cNvGraphicFramePr>
            <a:graphicFrameLocks noGrp="1"/>
          </p:cNvGraphicFramePr>
          <p:nvPr/>
        </p:nvGraphicFramePr>
        <p:xfrm>
          <a:off x="1927225" y="3650455"/>
          <a:ext cx="6408738" cy="1800226"/>
        </p:xfrm>
        <a:graphic>
          <a:graphicData uri="http://schemas.openxmlformats.org/drawingml/2006/table">
            <a:tbl>
              <a:tblPr/>
              <a:tblGrid>
                <a:gridCol w="1944688"/>
                <a:gridCol w="2592387"/>
                <a:gridCol w="1871663"/>
              </a:tblGrid>
              <a:tr h="9001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01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" name="Picture 37" descr="aqua-smiles-xp"/>
          <p:cNvPicPr>
            <a:picLocks noChangeAspect="1" noChangeArrowheads="1"/>
          </p:cNvPicPr>
          <p:nvPr/>
        </p:nvPicPr>
        <p:blipFill>
          <a:blip r:embed="rId2"/>
          <a:srcRect l="53934" t="68335" r="22577"/>
          <a:stretch>
            <a:fillRect/>
          </a:stretch>
        </p:blipFill>
        <p:spPr bwMode="auto">
          <a:xfrm>
            <a:off x="7472363" y="4675980"/>
            <a:ext cx="5746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8" descr="aqua-smiles-xp"/>
          <p:cNvPicPr>
            <a:picLocks noChangeAspect="1" noChangeArrowheads="1"/>
          </p:cNvPicPr>
          <p:nvPr/>
        </p:nvPicPr>
        <p:blipFill>
          <a:blip r:embed="rId2"/>
          <a:srcRect l="53934" t="68335" r="22577"/>
          <a:stretch>
            <a:fillRect/>
          </a:stretch>
        </p:blipFill>
        <p:spPr bwMode="auto">
          <a:xfrm>
            <a:off x="2503488" y="3739355"/>
            <a:ext cx="5746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9" descr="aqua-smiles-xp"/>
          <p:cNvPicPr>
            <a:picLocks noChangeAspect="1" noChangeArrowheads="1"/>
          </p:cNvPicPr>
          <p:nvPr/>
        </p:nvPicPr>
        <p:blipFill>
          <a:blip r:embed="rId2"/>
          <a:srcRect r="75883" b="65804"/>
          <a:stretch>
            <a:fillRect/>
          </a:stretch>
        </p:blipFill>
        <p:spPr bwMode="auto">
          <a:xfrm>
            <a:off x="2557463" y="4641055"/>
            <a:ext cx="6143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0" descr="aqua-smiles-xp"/>
          <p:cNvPicPr>
            <a:picLocks noChangeAspect="1" noChangeArrowheads="1"/>
          </p:cNvPicPr>
          <p:nvPr/>
        </p:nvPicPr>
        <p:blipFill>
          <a:blip r:embed="rId2"/>
          <a:srcRect r="75883" b="65804"/>
          <a:stretch>
            <a:fillRect/>
          </a:stretch>
        </p:blipFill>
        <p:spPr bwMode="auto">
          <a:xfrm>
            <a:off x="4787900" y="3704430"/>
            <a:ext cx="6143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1" descr="aqua-smiles-xp"/>
          <p:cNvPicPr>
            <a:picLocks noChangeAspect="1" noChangeArrowheads="1"/>
          </p:cNvPicPr>
          <p:nvPr/>
        </p:nvPicPr>
        <p:blipFill>
          <a:blip r:embed="rId2"/>
          <a:srcRect r="75883" b="65804"/>
          <a:stretch>
            <a:fillRect/>
          </a:stretch>
        </p:blipFill>
        <p:spPr bwMode="auto">
          <a:xfrm>
            <a:off x="7451725" y="3704430"/>
            <a:ext cx="6143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Group 69"/>
          <p:cNvGraphicFramePr>
            <a:graphicFrameLocks noGrp="1"/>
          </p:cNvGraphicFramePr>
          <p:nvPr/>
        </p:nvGraphicFramePr>
        <p:xfrm>
          <a:off x="1927225" y="1832768"/>
          <a:ext cx="6408738" cy="1763713"/>
        </p:xfrm>
        <a:graphic>
          <a:graphicData uri="http://schemas.openxmlformats.org/drawingml/2006/table">
            <a:tbl>
              <a:tblPr/>
              <a:tblGrid>
                <a:gridCol w="1944688"/>
                <a:gridCol w="2592387"/>
                <a:gridCol w="1871663"/>
              </a:tblGrid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01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TextBox 40"/>
          <p:cNvSpPr txBox="1"/>
          <p:nvPr/>
        </p:nvSpPr>
        <p:spPr>
          <a:xfrm>
            <a:off x="1750808" y="2000624"/>
            <a:ext cx="146575" cy="248721"/>
          </a:xfrm>
          <a:prstGeom prst="rect">
            <a:avLst/>
          </a:prstGeom>
          <a:noFill/>
          <a:scene3d>
            <a:camera prst="isometricTopUp"/>
            <a:lightRig rig="threePt" dir="t"/>
          </a:scene3d>
        </p:spPr>
        <p:txBody>
          <a:bodyPr wrap="none">
            <a:spAutoFit/>
          </a:bodyPr>
          <a:lstStyle/>
          <a:p>
            <a:pPr defTabSz="457200">
              <a:defRPr/>
            </a:pPr>
            <a:endParaRPr lang="en-US" sz="1600" b="1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+mn-cs"/>
            </a:endParaRPr>
          </a:p>
        </p:txBody>
      </p:sp>
      <p:grpSp>
        <p:nvGrpSpPr>
          <p:cNvPr id="15" name="Group 24"/>
          <p:cNvGrpSpPr/>
          <p:nvPr/>
        </p:nvGrpSpPr>
        <p:grpSpPr>
          <a:xfrm>
            <a:off x="2369746" y="1903609"/>
            <a:ext cx="972211" cy="450084"/>
            <a:chOff x="5938110" y="3732580"/>
            <a:chExt cx="1225296" cy="612648"/>
          </a:xfrm>
          <a:scene3d>
            <a:camera prst="isometricOffAxis2Top"/>
            <a:lightRig rig="threePt" dir="t"/>
          </a:scene3d>
        </p:grpSpPr>
        <p:grpSp>
          <p:nvGrpSpPr>
            <p:cNvPr id="16" name="Group 7"/>
            <p:cNvGrpSpPr/>
            <p:nvPr/>
          </p:nvGrpSpPr>
          <p:grpSpPr>
            <a:xfrm>
              <a:off x="5938110" y="3732580"/>
              <a:ext cx="1225296" cy="612648"/>
              <a:chOff x="920808" y="1622352"/>
              <a:chExt cx="1225296" cy="612648"/>
            </a:xfrm>
            <a:solidFill>
              <a:srgbClr val="92D050"/>
            </a:solidFill>
          </p:grpSpPr>
          <p:sp>
            <p:nvSpPr>
              <p:cNvPr id="18" name="Flowchart: Delay 8"/>
              <p:cNvSpPr/>
              <p:nvPr/>
            </p:nvSpPr>
            <p:spPr>
              <a:xfrm flipH="1">
                <a:off x="920808" y="1622352"/>
                <a:ext cx="612648" cy="612648"/>
              </a:xfrm>
              <a:prstGeom prst="flowChartDelay">
                <a:avLst/>
              </a:prstGeom>
              <a:grpFill/>
              <a:ln>
                <a:noFill/>
              </a:ln>
              <a:sp3d extrusionH="31750">
                <a:bevelT w="114300" prst="artDeco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 sz="1800" dirty="0"/>
              </a:p>
            </p:txBody>
          </p:sp>
          <p:sp>
            <p:nvSpPr>
              <p:cNvPr id="19" name="Flowchart: Delay 46"/>
              <p:cNvSpPr/>
              <p:nvPr/>
            </p:nvSpPr>
            <p:spPr>
              <a:xfrm>
                <a:off x="1533456" y="1622352"/>
                <a:ext cx="612648" cy="612648"/>
              </a:xfrm>
              <a:prstGeom prst="flowChartDelay">
                <a:avLst/>
              </a:prstGeom>
              <a:grpFill/>
              <a:ln>
                <a:noFill/>
              </a:ln>
              <a:sp3d extrusionH="31750">
                <a:bevelT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 sz="1800"/>
              </a:p>
            </p:txBody>
          </p:sp>
        </p:grpSp>
        <p:sp>
          <p:nvSpPr>
            <p:cNvPr id="17" name="TextBox 44"/>
            <p:cNvSpPr txBox="1"/>
            <p:nvPr/>
          </p:nvSpPr>
          <p:spPr>
            <a:xfrm>
              <a:off x="6014005" y="3880173"/>
              <a:ext cx="184731" cy="307777"/>
            </a:xfrm>
            <a:prstGeom prst="rect">
              <a:avLst/>
            </a:prstGeom>
            <a:noFill/>
            <a:sp3d extrusionH="31750">
              <a:bevelT w="114300" prst="artDeco"/>
              <a:bevelB/>
            </a:sp3d>
          </p:spPr>
          <p:txBody>
            <a:bodyPr wrap="none">
              <a:spAutoFit/>
            </a:bodyPr>
            <a:lstStyle/>
            <a:p>
              <a:pPr defTabSz="457200">
                <a:defRPr/>
              </a:pPr>
              <a:endParaRPr lang="en-US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+mn-cs"/>
              </a:endParaRPr>
            </a:p>
          </p:txBody>
        </p:sp>
      </p:grpSp>
      <p:grpSp>
        <p:nvGrpSpPr>
          <p:cNvPr id="20" name="Group 29"/>
          <p:cNvGrpSpPr/>
          <p:nvPr/>
        </p:nvGrpSpPr>
        <p:grpSpPr>
          <a:xfrm>
            <a:off x="2119011" y="1602878"/>
            <a:ext cx="829990" cy="639301"/>
            <a:chOff x="3953864" y="3727092"/>
            <a:chExt cx="1225296" cy="612648"/>
          </a:xfrm>
          <a:solidFill>
            <a:schemeClr val="accent2">
              <a:lumMod val="40000"/>
              <a:lumOff val="60000"/>
            </a:schemeClr>
          </a:solidFill>
          <a:scene3d>
            <a:camera prst="isometricOffAxis1Top"/>
            <a:lightRig rig="threePt" dir="t"/>
          </a:scene3d>
        </p:grpSpPr>
        <p:grpSp>
          <p:nvGrpSpPr>
            <p:cNvPr id="21" name="Group 39"/>
            <p:cNvGrpSpPr/>
            <p:nvPr/>
          </p:nvGrpSpPr>
          <p:grpSpPr>
            <a:xfrm>
              <a:off x="3953864" y="3727092"/>
              <a:ext cx="1225296" cy="612648"/>
              <a:chOff x="920808" y="1622352"/>
              <a:chExt cx="1225296" cy="612648"/>
            </a:xfrm>
            <a:grpFill/>
          </p:grpSpPr>
          <p:sp>
            <p:nvSpPr>
              <p:cNvPr id="23" name="Flowchart: Delay 50"/>
              <p:cNvSpPr/>
              <p:nvPr/>
            </p:nvSpPr>
            <p:spPr>
              <a:xfrm flipH="1">
                <a:off x="920808" y="1622352"/>
                <a:ext cx="612648" cy="612648"/>
              </a:xfrm>
              <a:prstGeom prst="flowChartDelay">
                <a:avLst/>
              </a:prstGeom>
              <a:grpFill/>
              <a:ln>
                <a:noFill/>
              </a:ln>
              <a:sp3d extrusionH="31750">
                <a:bevelT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 sz="1800" dirty="0"/>
              </a:p>
            </p:txBody>
          </p:sp>
          <p:sp>
            <p:nvSpPr>
              <p:cNvPr id="24" name="Flowchart: Delay 51"/>
              <p:cNvSpPr/>
              <p:nvPr/>
            </p:nvSpPr>
            <p:spPr>
              <a:xfrm>
                <a:off x="1533456" y="1622352"/>
                <a:ext cx="612648" cy="612648"/>
              </a:xfrm>
              <a:prstGeom prst="flowChartDelay">
                <a:avLst/>
              </a:prstGeom>
              <a:grpFill/>
              <a:ln>
                <a:noFill/>
              </a:ln>
              <a:sp3d extrusionH="31750">
                <a:bevelT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 sz="1800"/>
              </a:p>
            </p:txBody>
          </p:sp>
        </p:grpSp>
        <p:sp>
          <p:nvSpPr>
            <p:cNvPr id="22" name="TextBox 49"/>
            <p:cNvSpPr txBox="1"/>
            <p:nvPr/>
          </p:nvSpPr>
          <p:spPr>
            <a:xfrm>
              <a:off x="4194816" y="3818618"/>
              <a:ext cx="184731" cy="338554"/>
            </a:xfrm>
            <a:prstGeom prst="rect">
              <a:avLst/>
            </a:prstGeom>
            <a:grpFill/>
            <a:sp3d extrusionH="31750">
              <a:bevelT/>
              <a:bevelB/>
            </a:sp3d>
          </p:spPr>
          <p:txBody>
            <a:bodyPr wrap="none">
              <a:spAutoFit/>
            </a:bodyPr>
            <a:lstStyle/>
            <a:p>
              <a:pPr defTabSz="457200">
                <a:defRPr/>
              </a:pPr>
              <a:endParaRPr lang="en-US" sz="16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+mn-cs"/>
              </a:endParaRPr>
            </a:p>
          </p:txBody>
        </p:sp>
      </p:grpSp>
      <p:grpSp>
        <p:nvGrpSpPr>
          <p:cNvPr id="25" name="Group 7"/>
          <p:cNvGrpSpPr/>
          <p:nvPr/>
        </p:nvGrpSpPr>
        <p:grpSpPr>
          <a:xfrm>
            <a:off x="6853573" y="1773693"/>
            <a:ext cx="1000962" cy="602645"/>
            <a:chOff x="920808" y="1622352"/>
            <a:chExt cx="1225296" cy="612648"/>
          </a:xfrm>
          <a:solidFill>
            <a:schemeClr val="bg1"/>
          </a:solidFill>
          <a:scene3d>
            <a:camera prst="isometricOffAxis2Top"/>
            <a:lightRig rig="threePt" dir="t"/>
          </a:scene3d>
        </p:grpSpPr>
        <p:sp>
          <p:nvSpPr>
            <p:cNvPr id="26" name="Flowchart: Delay 8"/>
            <p:cNvSpPr/>
            <p:nvPr/>
          </p:nvSpPr>
          <p:spPr>
            <a:xfrm flipH="1">
              <a:off x="920808" y="1622352"/>
              <a:ext cx="612648" cy="612648"/>
            </a:xfrm>
            <a:prstGeom prst="flowChartDelay">
              <a:avLst/>
            </a:prstGeom>
            <a:grpFill/>
            <a:ln>
              <a:noFill/>
            </a:ln>
            <a:sp3d extrusionH="31750"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r>
                <a:rPr lang="it-IT" sz="1200" dirty="0"/>
                <a:t>MT</a:t>
              </a:r>
              <a:endParaRPr lang="en-US" sz="1200" dirty="0"/>
            </a:p>
          </p:txBody>
        </p:sp>
        <p:sp>
          <p:nvSpPr>
            <p:cNvPr id="27" name="Flowchart: Delay 107"/>
            <p:cNvSpPr/>
            <p:nvPr/>
          </p:nvSpPr>
          <p:spPr>
            <a:xfrm>
              <a:off x="1533456" y="1622352"/>
              <a:ext cx="612648" cy="612648"/>
            </a:xfrm>
            <a:prstGeom prst="flowChartDelay">
              <a:avLst/>
            </a:prstGeom>
            <a:grpFill/>
            <a:ln>
              <a:noFill/>
            </a:ln>
            <a:sp3d extrusionH="31750"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r>
                <a:rPr lang="it-IT" sz="1200" dirty="0"/>
                <a:t>D</a:t>
              </a:r>
              <a:endParaRPr lang="en-US" sz="1200" dirty="0"/>
            </a:p>
          </p:txBody>
        </p:sp>
      </p:grpSp>
      <p:grpSp>
        <p:nvGrpSpPr>
          <p:cNvPr id="28" name="Group 39"/>
          <p:cNvGrpSpPr/>
          <p:nvPr/>
        </p:nvGrpSpPr>
        <p:grpSpPr>
          <a:xfrm>
            <a:off x="1746950" y="1915922"/>
            <a:ext cx="972211" cy="450084"/>
            <a:chOff x="920808" y="1622352"/>
            <a:chExt cx="1225296" cy="612648"/>
          </a:xfrm>
          <a:solidFill>
            <a:schemeClr val="accent1">
              <a:lumMod val="40000"/>
              <a:lumOff val="60000"/>
            </a:schemeClr>
          </a:solidFill>
          <a:scene3d>
            <a:camera prst="isometricTopUp"/>
            <a:lightRig rig="threePt" dir="t"/>
          </a:scene3d>
        </p:grpSpPr>
        <p:sp>
          <p:nvSpPr>
            <p:cNvPr id="29" name="Flowchart: Delay 41"/>
            <p:cNvSpPr/>
            <p:nvPr/>
          </p:nvSpPr>
          <p:spPr>
            <a:xfrm flipH="1">
              <a:off x="920808" y="1622352"/>
              <a:ext cx="612648" cy="612648"/>
            </a:xfrm>
            <a:prstGeom prst="flowChartDelay">
              <a:avLst/>
            </a:prstGeom>
            <a:grpFill/>
            <a:ln>
              <a:noFill/>
            </a:ln>
            <a:sp3d extrusionH="31750"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sz="1800" dirty="0"/>
            </a:p>
          </p:txBody>
        </p:sp>
        <p:sp>
          <p:nvSpPr>
            <p:cNvPr id="30" name="Flowchart: Delay 42"/>
            <p:cNvSpPr/>
            <p:nvPr/>
          </p:nvSpPr>
          <p:spPr>
            <a:xfrm>
              <a:off x="1533456" y="1622352"/>
              <a:ext cx="612648" cy="612648"/>
            </a:xfrm>
            <a:prstGeom prst="flowChartDelay">
              <a:avLst/>
            </a:prstGeom>
            <a:grpFill/>
            <a:ln>
              <a:noFill/>
            </a:ln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sz="1800"/>
            </a:p>
          </p:txBody>
        </p:sp>
      </p:grpSp>
      <p:grpSp>
        <p:nvGrpSpPr>
          <p:cNvPr id="31" name="Group 29"/>
          <p:cNvGrpSpPr/>
          <p:nvPr/>
        </p:nvGrpSpPr>
        <p:grpSpPr>
          <a:xfrm>
            <a:off x="4711556" y="1819278"/>
            <a:ext cx="829990" cy="639301"/>
            <a:chOff x="3953864" y="3727092"/>
            <a:chExt cx="1225296" cy="612648"/>
          </a:xfrm>
          <a:solidFill>
            <a:schemeClr val="accent2">
              <a:lumMod val="40000"/>
              <a:lumOff val="60000"/>
            </a:schemeClr>
          </a:solidFill>
          <a:scene3d>
            <a:camera prst="isometricOffAxis1Top"/>
            <a:lightRig rig="threePt" dir="t"/>
          </a:scene3d>
        </p:grpSpPr>
        <p:grpSp>
          <p:nvGrpSpPr>
            <p:cNvPr id="32" name="Group 39"/>
            <p:cNvGrpSpPr/>
            <p:nvPr/>
          </p:nvGrpSpPr>
          <p:grpSpPr>
            <a:xfrm>
              <a:off x="3953864" y="3727092"/>
              <a:ext cx="1225296" cy="612648"/>
              <a:chOff x="920808" y="1622352"/>
              <a:chExt cx="1225296" cy="612648"/>
            </a:xfrm>
            <a:grpFill/>
          </p:grpSpPr>
          <p:sp>
            <p:nvSpPr>
              <p:cNvPr id="34" name="Flowchart: Delay 64"/>
              <p:cNvSpPr/>
              <p:nvPr/>
            </p:nvSpPr>
            <p:spPr>
              <a:xfrm flipH="1">
                <a:off x="920808" y="1622352"/>
                <a:ext cx="612648" cy="612648"/>
              </a:xfrm>
              <a:prstGeom prst="flowChartDelay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sp3d extrusionH="31750">
                <a:bevelT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 sz="1800" dirty="0"/>
              </a:p>
            </p:txBody>
          </p:sp>
          <p:sp>
            <p:nvSpPr>
              <p:cNvPr id="35" name="Flowchart: Delay 65"/>
              <p:cNvSpPr/>
              <p:nvPr/>
            </p:nvSpPr>
            <p:spPr>
              <a:xfrm>
                <a:off x="1533456" y="1622352"/>
                <a:ext cx="612648" cy="612648"/>
              </a:xfrm>
              <a:prstGeom prst="flowChartDelay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sp3d extrusionH="31750">
                <a:bevelT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 sz="1800"/>
              </a:p>
            </p:txBody>
          </p:sp>
        </p:grpSp>
        <p:sp>
          <p:nvSpPr>
            <p:cNvPr id="33" name="TextBox 63"/>
            <p:cNvSpPr txBox="1"/>
            <p:nvPr/>
          </p:nvSpPr>
          <p:spPr>
            <a:xfrm>
              <a:off x="4194816" y="3818618"/>
              <a:ext cx="184731" cy="338554"/>
            </a:xfrm>
            <a:prstGeom prst="rect">
              <a:avLst/>
            </a:prstGeom>
            <a:grpFill/>
            <a:sp3d extrusionH="31750">
              <a:bevelT/>
              <a:bevelB/>
            </a:sp3d>
          </p:spPr>
          <p:txBody>
            <a:bodyPr wrap="none">
              <a:spAutoFit/>
            </a:bodyPr>
            <a:lstStyle/>
            <a:p>
              <a:pPr defTabSz="457200">
                <a:defRPr/>
              </a:pPr>
              <a:endParaRPr lang="en-US" sz="16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+mn-cs"/>
              </a:endParaRPr>
            </a:p>
          </p:txBody>
        </p:sp>
      </p:grpSp>
      <p:pic>
        <p:nvPicPr>
          <p:cNvPr id="36" name="Picture 76" descr="aqua-smiles-xp"/>
          <p:cNvPicPr>
            <a:picLocks noChangeAspect="1" noChangeArrowheads="1"/>
          </p:cNvPicPr>
          <p:nvPr/>
        </p:nvPicPr>
        <p:blipFill>
          <a:blip r:embed="rId2"/>
          <a:srcRect l="53934" t="68335" r="22577"/>
          <a:stretch>
            <a:fillRect/>
          </a:stretch>
        </p:blipFill>
        <p:spPr bwMode="auto">
          <a:xfrm>
            <a:off x="2503488" y="2912268"/>
            <a:ext cx="5746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77" descr="aqua-smiles-xp"/>
          <p:cNvPicPr>
            <a:picLocks noChangeAspect="1" noChangeArrowheads="1"/>
          </p:cNvPicPr>
          <p:nvPr/>
        </p:nvPicPr>
        <p:blipFill>
          <a:blip r:embed="rId2"/>
          <a:srcRect l="53934" t="68335" r="22577"/>
          <a:stretch>
            <a:fillRect/>
          </a:stretch>
        </p:blipFill>
        <p:spPr bwMode="auto">
          <a:xfrm>
            <a:off x="4735513" y="2840830"/>
            <a:ext cx="5746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78" descr="aqua-smiles-xp"/>
          <p:cNvPicPr>
            <a:picLocks noChangeAspect="1" noChangeArrowheads="1"/>
          </p:cNvPicPr>
          <p:nvPr/>
        </p:nvPicPr>
        <p:blipFill>
          <a:blip r:embed="rId2"/>
          <a:srcRect r="75883" b="65804"/>
          <a:stretch>
            <a:fillRect/>
          </a:stretch>
        </p:blipFill>
        <p:spPr bwMode="auto">
          <a:xfrm>
            <a:off x="7400925" y="2840830"/>
            <a:ext cx="6143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 Box 20"/>
          <p:cNvSpPr txBox="1">
            <a:spLocks noChangeArrowheads="1"/>
          </p:cNvSpPr>
          <p:nvPr/>
        </p:nvSpPr>
        <p:spPr bwMode="auto">
          <a:xfrm>
            <a:off x="271463" y="4783930"/>
            <a:ext cx="187960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indent="19050" eaLnBrk="0" hangingPunct="0">
              <a:spcBef>
                <a:spcPct val="20000"/>
              </a:spcBef>
            </a:pPr>
            <a:r>
              <a:rPr lang="en-US" sz="1800" b="1">
                <a:solidFill>
                  <a:schemeClr val="tx1"/>
                </a:solidFill>
                <a:latin typeface="Helvetica" charset="0"/>
              </a:rPr>
              <a:t>Therapy </a:t>
            </a:r>
          </a:p>
          <a:p>
            <a:pPr indent="19050" eaLnBrk="0" hangingPunct="0">
              <a:spcBef>
                <a:spcPct val="20000"/>
              </a:spcBef>
            </a:pPr>
            <a:r>
              <a:rPr lang="en-US" sz="1800" b="1">
                <a:solidFill>
                  <a:schemeClr val="tx1"/>
                </a:solidFill>
                <a:latin typeface="Helvetica" charset="0"/>
              </a:rPr>
              <a:t>personalization</a:t>
            </a:r>
          </a:p>
        </p:txBody>
      </p:sp>
      <p:sp>
        <p:nvSpPr>
          <p:cNvPr id="40" name="Text Box 80"/>
          <p:cNvSpPr txBox="1">
            <a:spLocks noChangeArrowheads="1"/>
          </p:cNvSpPr>
          <p:nvPr/>
        </p:nvSpPr>
        <p:spPr bwMode="auto">
          <a:xfrm>
            <a:off x="179388" y="6458743"/>
            <a:ext cx="44846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indent="19050" eaLnBrk="0" hangingPunct="0"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1pPr>
            <a:lvl2pPr eaLnBrk="0" hangingPunct="0"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1600" b="1" dirty="0" err="1" smtClean="0">
                <a:solidFill>
                  <a:schemeClr val="bg2">
                    <a:lumMod val="25000"/>
                  </a:schemeClr>
                </a:solidFill>
                <a:latin typeface="Helvetica" charset="0"/>
                <a:cs typeface="+mn-cs"/>
              </a:rPr>
              <a:t>Bolognesi</a:t>
            </a:r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  <a:latin typeface="Helvetica" charset="0"/>
                <a:cs typeface="+mn-cs"/>
              </a:rPr>
              <a:t>, </a:t>
            </a:r>
            <a:r>
              <a:rPr lang="en-US" sz="1600" b="1" i="1" dirty="0" err="1" smtClean="0">
                <a:solidFill>
                  <a:schemeClr val="bg2">
                    <a:lumMod val="25000"/>
                  </a:schemeClr>
                </a:solidFill>
                <a:latin typeface="Helvetica" charset="0"/>
                <a:cs typeface="+mn-cs"/>
              </a:rPr>
              <a:t>Curr</a:t>
            </a:r>
            <a:r>
              <a:rPr lang="en-US" sz="1600" b="1" i="1" dirty="0" smtClean="0">
                <a:solidFill>
                  <a:schemeClr val="bg2">
                    <a:lumMod val="25000"/>
                  </a:schemeClr>
                </a:solidFill>
                <a:latin typeface="Helvetica" charset="0"/>
                <a:cs typeface="+mn-cs"/>
              </a:rPr>
              <a:t> Med </a:t>
            </a:r>
            <a:r>
              <a:rPr lang="en-US" sz="1600" b="1" i="1" dirty="0" err="1" smtClean="0">
                <a:solidFill>
                  <a:schemeClr val="bg2">
                    <a:lumMod val="25000"/>
                  </a:schemeClr>
                </a:solidFill>
                <a:latin typeface="Helvetica" charset="0"/>
                <a:cs typeface="+mn-cs"/>
              </a:rPr>
              <a:t>Chem</a:t>
            </a:r>
            <a:r>
              <a:rPr lang="en-US" sz="1600" b="1" i="1" dirty="0" smtClean="0">
                <a:solidFill>
                  <a:schemeClr val="bg2">
                    <a:lumMod val="25000"/>
                  </a:schemeClr>
                </a:solidFill>
                <a:latin typeface="Helvetica" charset="0"/>
                <a:cs typeface="+mn-cs"/>
              </a:rPr>
              <a:t> submitted </a:t>
            </a:r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  <a:latin typeface="Helvetica" charset="0"/>
                <a:cs typeface="+mn-cs"/>
              </a:rPr>
              <a:t>(2012)</a:t>
            </a:r>
          </a:p>
        </p:txBody>
      </p:sp>
      <p:pic>
        <p:nvPicPr>
          <p:cNvPr id="41" name="Picture 81" descr="aqua-smiles-xp"/>
          <p:cNvPicPr>
            <a:picLocks noChangeAspect="1" noChangeArrowheads="1"/>
          </p:cNvPicPr>
          <p:nvPr/>
        </p:nvPicPr>
        <p:blipFill>
          <a:blip r:embed="rId2"/>
          <a:srcRect l="53934" t="68335" r="22577"/>
          <a:stretch>
            <a:fillRect/>
          </a:stretch>
        </p:blipFill>
        <p:spPr bwMode="auto">
          <a:xfrm>
            <a:off x="4808538" y="4641055"/>
            <a:ext cx="5746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3" descr="turmer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375" y="2762250"/>
            <a:ext cx="1766888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400" y="419100"/>
            <a:ext cx="845185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8C7E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GB" sz="3800" b="1">
                <a:solidFill>
                  <a:srgbClr val="CC0000"/>
                </a:solidFill>
                <a:latin typeface="Batang" pitchFamily="18" charset="-127"/>
                <a:ea typeface="Arial" charset="0"/>
                <a:cs typeface="Arial" charset="0"/>
              </a:rPr>
              <a:t>Multi-Target Drug Discovery (MTDD</a:t>
            </a:r>
            <a:endParaRPr lang="en-US" sz="3800" b="1" i="1">
              <a:solidFill>
                <a:srgbClr val="676767"/>
              </a:solidFill>
              <a:latin typeface="Batang" pitchFamily="18" charset="-127"/>
              <a:ea typeface="Batang" pitchFamily="18" charset="-127"/>
              <a:cs typeface="Batang" pitchFamily="18" charset="-127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25500" y="1638300"/>
            <a:ext cx="73644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40000"/>
              </a:spcBef>
            </a:pPr>
            <a:r>
              <a:rPr lang="en-GB" sz="2000" i="1">
                <a:solidFill>
                  <a:srgbClr val="676767"/>
                </a:solidFill>
                <a:latin typeface="Arial" charset="0"/>
                <a:ea typeface="Arial" charset="0"/>
                <a:cs typeface="Arial" charset="0"/>
              </a:rPr>
              <a:t>Modulating a multiplicity of targets can be an asset in treating a range of (complex) disorders e.g. psychiatry, cancer, asthma</a:t>
            </a:r>
            <a:endParaRPr lang="en-US" sz="2000" i="1">
              <a:solidFill>
                <a:srgbClr val="676767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363" y="3068638"/>
            <a:ext cx="709612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200" y="3014663"/>
            <a:ext cx="709613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50" y="3068638"/>
            <a:ext cx="709613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75" y="3014663"/>
            <a:ext cx="709613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973388" y="4059238"/>
            <a:ext cx="1060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800">
                <a:solidFill>
                  <a:srgbClr val="676767"/>
                </a:solidFill>
                <a:latin typeface="Arial" charset="0"/>
                <a:ea typeface="Arial" charset="0"/>
                <a:cs typeface="Arial" charset="0"/>
              </a:rPr>
              <a:t>2 tablets</a:t>
            </a:r>
          </a:p>
          <a:p>
            <a:pPr algn="ctr"/>
            <a:r>
              <a:rPr lang="en-GB" sz="1800">
                <a:solidFill>
                  <a:srgbClr val="676767"/>
                </a:solidFill>
                <a:latin typeface="Arial" charset="0"/>
                <a:ea typeface="Arial" charset="0"/>
                <a:cs typeface="Arial" charset="0"/>
              </a:rPr>
              <a:t>2 agents</a:t>
            </a:r>
            <a:endParaRPr lang="en-US" sz="1800">
              <a:solidFill>
                <a:srgbClr val="676767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5084763" y="4005263"/>
            <a:ext cx="1060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800">
                <a:solidFill>
                  <a:srgbClr val="676767"/>
                </a:solidFill>
                <a:latin typeface="Arial" charset="0"/>
                <a:ea typeface="Arial" charset="0"/>
                <a:cs typeface="Arial" charset="0"/>
              </a:rPr>
              <a:t>1 tablet</a:t>
            </a:r>
          </a:p>
          <a:p>
            <a:pPr algn="ctr"/>
            <a:r>
              <a:rPr lang="en-GB" sz="1800">
                <a:solidFill>
                  <a:srgbClr val="676767"/>
                </a:solidFill>
                <a:latin typeface="Arial" charset="0"/>
                <a:ea typeface="Arial" charset="0"/>
                <a:cs typeface="Arial" charset="0"/>
              </a:rPr>
              <a:t>2 agents</a:t>
            </a:r>
            <a:endParaRPr lang="en-US" sz="1800">
              <a:solidFill>
                <a:srgbClr val="676767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7219950" y="4005263"/>
            <a:ext cx="1009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1800">
                <a:solidFill>
                  <a:srgbClr val="676767"/>
                </a:solidFill>
                <a:latin typeface="Arial" charset="0"/>
                <a:ea typeface="ＭＳ Ｐゴシック" charset="0"/>
                <a:cs typeface="Arial" charset="0"/>
              </a:rPr>
              <a:t>1 tablet</a:t>
            </a:r>
          </a:p>
          <a:p>
            <a:pPr algn="ctr">
              <a:defRPr/>
            </a:pPr>
            <a:r>
              <a:rPr lang="en-GB" sz="1800">
                <a:solidFill>
                  <a:srgbClr val="676767"/>
                </a:solidFill>
                <a:latin typeface="Arial" charset="0"/>
                <a:ea typeface="ＭＳ Ｐゴシック" charset="0"/>
                <a:cs typeface="Arial" charset="0"/>
              </a:rPr>
              <a:t>1 agent 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719388" y="2628900"/>
            <a:ext cx="1497012" cy="2200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 sz="1800">
              <a:solidFill>
                <a:srgbClr val="676767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873625" y="2628900"/>
            <a:ext cx="1497013" cy="2200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 sz="1800">
              <a:solidFill>
                <a:srgbClr val="676767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7029450" y="2628900"/>
            <a:ext cx="1497013" cy="2200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 sz="1800">
              <a:solidFill>
                <a:srgbClr val="676767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2419350" y="4884738"/>
            <a:ext cx="20939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GB" sz="1800" b="1">
                <a:solidFill>
                  <a:srgbClr val="676767"/>
                </a:solidFill>
                <a:latin typeface="Arial" charset="0"/>
                <a:ea typeface="Arial" charset="0"/>
                <a:cs typeface="Arial" charset="0"/>
              </a:rPr>
              <a:t>traditional</a:t>
            </a:r>
          </a:p>
          <a:p>
            <a:pPr algn="ctr"/>
            <a:r>
              <a:rPr lang="en-GB" sz="1800" b="1">
                <a:solidFill>
                  <a:srgbClr val="676767"/>
                </a:solidFill>
                <a:latin typeface="Arial" charset="0"/>
                <a:ea typeface="Arial" charset="0"/>
                <a:cs typeface="Arial" charset="0"/>
              </a:rPr>
              <a:t>polypharmacy</a:t>
            </a:r>
            <a:endParaRPr lang="en-US" sz="1800" b="1">
              <a:solidFill>
                <a:srgbClr val="676767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4813300" y="4829175"/>
            <a:ext cx="1735138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GB" sz="1800" b="1">
                <a:solidFill>
                  <a:srgbClr val="676767"/>
                </a:solidFill>
                <a:latin typeface="Arial" charset="0"/>
                <a:ea typeface="Arial" charset="0"/>
                <a:cs typeface="Arial" charset="0"/>
              </a:rPr>
              <a:t>fixed dose</a:t>
            </a:r>
          </a:p>
          <a:p>
            <a:pPr algn="ctr"/>
            <a:r>
              <a:rPr lang="en-GB" sz="1800" b="1">
                <a:solidFill>
                  <a:srgbClr val="676767"/>
                </a:solidFill>
                <a:latin typeface="Arial" charset="0"/>
                <a:ea typeface="Arial" charset="0"/>
                <a:cs typeface="Arial" charset="0"/>
              </a:rPr>
              <a:t>combinations (FDCs)</a:t>
            </a:r>
            <a:endParaRPr lang="en-US" sz="1800" b="1">
              <a:solidFill>
                <a:srgbClr val="676767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6991350" y="4810125"/>
            <a:ext cx="152717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GB" sz="1800" b="1">
                <a:solidFill>
                  <a:srgbClr val="676767"/>
                </a:solidFill>
                <a:latin typeface="Arial" charset="0"/>
                <a:ea typeface="Arial" charset="0"/>
                <a:cs typeface="Arial" charset="0"/>
              </a:rPr>
              <a:t>designed</a:t>
            </a:r>
          </a:p>
          <a:p>
            <a:pPr algn="ctr"/>
            <a:r>
              <a:rPr lang="en-GB" sz="1800" b="1">
                <a:solidFill>
                  <a:srgbClr val="676767"/>
                </a:solidFill>
                <a:latin typeface="Arial" charset="0"/>
                <a:ea typeface="Arial" charset="0"/>
                <a:cs typeface="Arial" charset="0"/>
              </a:rPr>
              <a:t>multiple ligand</a:t>
            </a:r>
            <a:endParaRPr lang="en-US" sz="1800" b="1">
              <a:solidFill>
                <a:srgbClr val="676767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5018088" y="5756275"/>
            <a:ext cx="131762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i="1">
                <a:solidFill>
                  <a:srgbClr val="FF3300"/>
                </a:solidFill>
                <a:latin typeface="Arial" charset="0"/>
                <a:ea typeface="Arial" charset="0"/>
                <a:cs typeface="Arial" charset="0"/>
              </a:rPr>
              <a:t>Advair</a:t>
            </a:r>
          </a:p>
          <a:p>
            <a:pPr algn="ctr"/>
            <a:r>
              <a:rPr lang="en-US" b="1" i="1">
                <a:solidFill>
                  <a:srgbClr val="FF3300"/>
                </a:solidFill>
                <a:latin typeface="Arial" charset="0"/>
                <a:ea typeface="Arial" charset="0"/>
                <a:cs typeface="Arial" charset="0"/>
              </a:rPr>
              <a:t>Atripla</a:t>
            </a:r>
          </a:p>
          <a:p>
            <a:pPr algn="ctr"/>
            <a:r>
              <a:rPr lang="en-GB" b="1" i="1">
                <a:solidFill>
                  <a:srgbClr val="FF3300"/>
                </a:solidFill>
                <a:latin typeface="Arial" charset="0"/>
                <a:ea typeface="Arial" charset="0"/>
                <a:cs typeface="Arial" charset="0"/>
              </a:rPr>
              <a:t>etc.</a:t>
            </a:r>
            <a:r>
              <a:rPr lang="en-US" b="1" i="1">
                <a:solidFill>
                  <a:srgbClr val="FF3300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algn="ctr"/>
            <a:endParaRPr lang="en-US" b="1" i="1">
              <a:solidFill>
                <a:srgbClr val="FF33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7212013" y="5789613"/>
            <a:ext cx="118745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GB" b="1" i="1">
                <a:solidFill>
                  <a:srgbClr val="FF3300"/>
                </a:solidFill>
                <a:latin typeface="Arial" charset="0"/>
                <a:ea typeface="Arial" charset="0"/>
                <a:cs typeface="Arial" charset="0"/>
              </a:rPr>
              <a:t>Ziprasidone</a:t>
            </a:r>
          </a:p>
          <a:p>
            <a:pPr algn="ctr"/>
            <a:r>
              <a:rPr lang="en-US" b="1" i="1">
                <a:solidFill>
                  <a:srgbClr val="FF3300"/>
                </a:solidFill>
                <a:latin typeface="Arial" charset="0"/>
                <a:ea typeface="Arial" charset="0"/>
                <a:cs typeface="Arial" charset="0"/>
              </a:rPr>
              <a:t>Lapatinib</a:t>
            </a:r>
            <a:endParaRPr lang="en-US" b="1">
              <a:solidFill>
                <a:srgbClr val="FF3300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GB" b="1">
                <a:solidFill>
                  <a:srgbClr val="FF3300"/>
                </a:solidFill>
                <a:latin typeface="Arial" charset="0"/>
                <a:ea typeface="Arial" charset="0"/>
                <a:cs typeface="Arial" charset="0"/>
              </a:rPr>
              <a:t>etc.</a:t>
            </a:r>
            <a:endParaRPr lang="en-US" b="1">
              <a:solidFill>
                <a:srgbClr val="FF33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534988" y="2628900"/>
            <a:ext cx="1497012" cy="2200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 sz="1800">
              <a:solidFill>
                <a:srgbClr val="676767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336550" y="4884738"/>
            <a:ext cx="20939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GB" sz="1800" b="1">
                <a:solidFill>
                  <a:srgbClr val="676767"/>
                </a:solidFill>
                <a:latin typeface="Arial" charset="0"/>
                <a:ea typeface="Arial" charset="0"/>
                <a:cs typeface="Arial" charset="0"/>
              </a:rPr>
              <a:t>folk </a:t>
            </a:r>
          </a:p>
          <a:p>
            <a:pPr algn="ctr"/>
            <a:r>
              <a:rPr lang="en-GB" sz="1800" b="1">
                <a:solidFill>
                  <a:srgbClr val="676767"/>
                </a:solidFill>
                <a:latin typeface="Arial" charset="0"/>
                <a:ea typeface="Arial" charset="0"/>
                <a:cs typeface="Arial" charset="0"/>
              </a:rPr>
              <a:t>medicine</a:t>
            </a:r>
            <a:endParaRPr lang="en-US" sz="1800" b="1">
              <a:solidFill>
                <a:srgbClr val="676767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AutoShape 25"/>
          <p:cNvSpPr>
            <a:spLocks noChangeArrowheads="1"/>
          </p:cNvSpPr>
          <p:nvPr/>
        </p:nvSpPr>
        <p:spPr bwMode="auto">
          <a:xfrm>
            <a:off x="2197100" y="3613150"/>
            <a:ext cx="368300" cy="266700"/>
          </a:xfrm>
          <a:prstGeom prst="rightArrow">
            <a:avLst>
              <a:gd name="adj1" fmla="val 50000"/>
              <a:gd name="adj2" fmla="val 3452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 sz="1800">
              <a:solidFill>
                <a:srgbClr val="676767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4" name="AutoShape 26"/>
          <p:cNvSpPr>
            <a:spLocks noChangeArrowheads="1"/>
          </p:cNvSpPr>
          <p:nvPr/>
        </p:nvSpPr>
        <p:spPr bwMode="auto">
          <a:xfrm>
            <a:off x="4406900" y="3600450"/>
            <a:ext cx="368300" cy="266700"/>
          </a:xfrm>
          <a:prstGeom prst="rightArrow">
            <a:avLst>
              <a:gd name="adj1" fmla="val 50000"/>
              <a:gd name="adj2" fmla="val 3452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 sz="1800">
              <a:solidFill>
                <a:srgbClr val="676767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5" name="AutoShape 27"/>
          <p:cNvSpPr>
            <a:spLocks noChangeArrowheads="1"/>
          </p:cNvSpPr>
          <p:nvPr/>
        </p:nvSpPr>
        <p:spPr bwMode="auto">
          <a:xfrm>
            <a:off x="6515100" y="3600450"/>
            <a:ext cx="368300" cy="266700"/>
          </a:xfrm>
          <a:prstGeom prst="rightArrow">
            <a:avLst>
              <a:gd name="adj1" fmla="val 50000"/>
              <a:gd name="adj2" fmla="val 3452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 sz="1800">
              <a:solidFill>
                <a:srgbClr val="676767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zza">
  <a:themeElements>
    <a:clrScheme name="Brezza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zza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zza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Brezza.thmx</Template>
  <TotalTime>105</TotalTime>
  <Words>2747</Words>
  <Application>Microsoft Macintosh PowerPoint</Application>
  <PresentationFormat>Presentazione su schermo (4:3)</PresentationFormat>
  <Paragraphs>371</Paragraphs>
  <Slides>47</Slides>
  <Notes>5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47</vt:i4>
      </vt:variant>
    </vt:vector>
  </HeadingPairs>
  <TitlesOfParts>
    <vt:vector size="49" baseType="lpstr">
      <vt:lpstr>Brezza</vt:lpstr>
      <vt:lpstr>CS ChemDraw Drawing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>Apple Apple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Giampiero</dc:creator>
  <cp:lastModifiedBy>Giampiero</cp:lastModifiedBy>
  <cp:revision>12</cp:revision>
  <dcterms:created xsi:type="dcterms:W3CDTF">2014-02-15T10:07:54Z</dcterms:created>
  <dcterms:modified xsi:type="dcterms:W3CDTF">2020-04-25T09:15:31Z</dcterms:modified>
</cp:coreProperties>
</file>