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74" r:id="rId4"/>
    <p:sldId id="275" r:id="rId5"/>
    <p:sldId id="276" r:id="rId6"/>
    <p:sldId id="277" r:id="rId7"/>
    <p:sldId id="279" r:id="rId8"/>
    <p:sldId id="280" r:id="rId9"/>
    <p:sldId id="281" r:id="rId10"/>
    <p:sldId id="282" r:id="rId11"/>
    <p:sldId id="283" r:id="rId12"/>
    <p:sldId id="284" r:id="rId13"/>
    <p:sldId id="285" r:id="rId14"/>
    <p:sldId id="286" r:id="rId15"/>
    <p:sldId id="287" r:id="rId16"/>
    <p:sldId id="288" r:id="rId17"/>
    <p:sldId id="289"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740A13-D323-4946-875C-07871004D7B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C122AB1-5665-498A-AEEE-64C0E82E09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0055C5A-3E5C-4CE1-B508-D11968C26674}"/>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5" name="Fußzeilenplatzhalter 4">
            <a:extLst>
              <a:ext uri="{FF2B5EF4-FFF2-40B4-BE49-F238E27FC236}">
                <a16:creationId xmlns:a16="http://schemas.microsoft.com/office/drawing/2014/main" id="{2A6DC45D-D56A-4206-841F-38798898A9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DCAC4B5-17CE-4220-862A-77594202E27B}"/>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1970292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097290-7C62-48E9-9114-87CE13690C1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1C3F7B4-A937-4912-BAF1-3F4FAB708AD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33B9C44-E3B8-4A95-9B7B-449F2A41BE76}"/>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5" name="Fußzeilenplatzhalter 4">
            <a:extLst>
              <a:ext uri="{FF2B5EF4-FFF2-40B4-BE49-F238E27FC236}">
                <a16:creationId xmlns:a16="http://schemas.microsoft.com/office/drawing/2014/main" id="{92116B86-5318-4B91-B7B5-7992E1AD048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D62A9E4-E75A-4156-A193-0189E40270A4}"/>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3862482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B34E632-5738-434A-9C5D-68F0A8C2BF3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2DC17AA-AB4F-4F20-888B-15BB3C9772B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AA55FEF-F03B-433E-9954-355CB74C1B52}"/>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5" name="Fußzeilenplatzhalter 4">
            <a:extLst>
              <a:ext uri="{FF2B5EF4-FFF2-40B4-BE49-F238E27FC236}">
                <a16:creationId xmlns:a16="http://schemas.microsoft.com/office/drawing/2014/main" id="{DBC5017A-07C3-4A67-AE9C-6B935B4639E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CA3BD63-3A4A-4348-9A80-954F013E108A}"/>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261109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997B9D-6093-4AC7-B2AE-AA21626C0CF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5CEA13C-9094-49C3-96FA-37E6B819F88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9A0FAA9-4899-421A-9258-774BDBE3986B}"/>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5" name="Fußzeilenplatzhalter 4">
            <a:extLst>
              <a:ext uri="{FF2B5EF4-FFF2-40B4-BE49-F238E27FC236}">
                <a16:creationId xmlns:a16="http://schemas.microsoft.com/office/drawing/2014/main" id="{BAFCD9FF-6D97-4008-B344-A3616791BB0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A032D2E-E497-43CC-A966-ED633501F206}"/>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3563360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073AD1-AF40-4ED9-B6C9-522CD955E86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D42F3BE-2814-44B3-891A-D167A5310A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299F9C5-AFF7-4E05-ACD1-5FCCC63A373F}"/>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5" name="Fußzeilenplatzhalter 4">
            <a:extLst>
              <a:ext uri="{FF2B5EF4-FFF2-40B4-BE49-F238E27FC236}">
                <a16:creationId xmlns:a16="http://schemas.microsoft.com/office/drawing/2014/main" id="{0BEE5A81-5DD1-4D4E-A596-3C7E50DCDF3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E8A2A19-179A-4141-9561-2F84EBB34772}"/>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347981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6CA06-A939-43B1-B12F-42604333B4E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7139B2B-602D-46C6-8DBB-ED651B3DACF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9113983-FE81-4419-ACA7-CFD1836169D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D6D22A0-7A6C-4067-831B-898A46F32F36}"/>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6" name="Fußzeilenplatzhalter 5">
            <a:extLst>
              <a:ext uri="{FF2B5EF4-FFF2-40B4-BE49-F238E27FC236}">
                <a16:creationId xmlns:a16="http://schemas.microsoft.com/office/drawing/2014/main" id="{30C02EC9-0B44-459A-A0AC-537E68BD22D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8A50659-19ED-4E3E-9A08-CFF655180647}"/>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143061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3E8978-D349-4DD9-8A96-E0AA3D250A6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BEE1C82-AF2E-48C0-B245-5D4FD4775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FB512AB-CB0D-4491-AADE-CAD1AEA358C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45EC4FA-D81A-4737-9A46-0BC7F2E893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A951020-E08B-4F2F-9BCD-86D98B823A58}"/>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C7ACB82-6AD0-484C-9532-62C6FF9A815B}"/>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8" name="Fußzeilenplatzhalter 7">
            <a:extLst>
              <a:ext uri="{FF2B5EF4-FFF2-40B4-BE49-F238E27FC236}">
                <a16:creationId xmlns:a16="http://schemas.microsoft.com/office/drawing/2014/main" id="{B0D067DB-44E7-40B4-91F7-601F115899B0}"/>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F975A77-4F14-4271-B813-5779459AA34B}"/>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237377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1EC112-ACD9-4211-87BC-EC6C38E63D6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AA7E7ED-C325-4D10-8D84-2D8854FCD58A}"/>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4" name="Fußzeilenplatzhalter 3">
            <a:extLst>
              <a:ext uri="{FF2B5EF4-FFF2-40B4-BE49-F238E27FC236}">
                <a16:creationId xmlns:a16="http://schemas.microsoft.com/office/drawing/2014/main" id="{EA6D1E20-76A3-4334-939E-9E671EAA61C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9D7D4736-054E-4D8B-8529-D75015562151}"/>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4072040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E907BA1-C415-40EF-B97C-2C8D9C6ADA83}"/>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3" name="Fußzeilenplatzhalter 2">
            <a:extLst>
              <a:ext uri="{FF2B5EF4-FFF2-40B4-BE49-F238E27FC236}">
                <a16:creationId xmlns:a16="http://schemas.microsoft.com/office/drawing/2014/main" id="{F9D13C68-142C-4C09-BF93-BEE2CDA1C5B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57244FB-F275-427A-B232-F3FFFF803948}"/>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2831874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934D3-D6F4-4601-A365-6AFD8A20008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7ED66F2-588D-43A2-8E08-E0C3D9EF07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FEBF8B0-EFA3-4126-A181-32DC02573F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A491140-6682-4561-9816-0A804606C29C}"/>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6" name="Fußzeilenplatzhalter 5">
            <a:extLst>
              <a:ext uri="{FF2B5EF4-FFF2-40B4-BE49-F238E27FC236}">
                <a16:creationId xmlns:a16="http://schemas.microsoft.com/office/drawing/2014/main" id="{5790F93B-3449-4914-B3A2-277721AA46E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C30ABCE-4C2B-4BA2-8C4E-E9CD075FFCDF}"/>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226195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DCED4D-AA8A-4664-AC60-321777B9CBD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3F72CFE-5C8E-45C4-8224-71A91764DB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96900E5-4A22-400F-9663-3CC37E419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D29AD50-EDD6-47A5-BA87-5CEAACA9DDDF}"/>
              </a:ext>
            </a:extLst>
          </p:cNvPr>
          <p:cNvSpPr>
            <a:spLocks noGrp="1"/>
          </p:cNvSpPr>
          <p:nvPr>
            <p:ph type="dt" sz="half" idx="10"/>
          </p:nvPr>
        </p:nvSpPr>
        <p:spPr/>
        <p:txBody>
          <a:bodyPr/>
          <a:lstStyle/>
          <a:p>
            <a:fld id="{6A079AD4-A462-478C-8E09-043954D038FE}" type="datetimeFigureOut">
              <a:rPr lang="de-DE" smtClean="0"/>
              <a:t>10.02.2023</a:t>
            </a:fld>
            <a:endParaRPr lang="de-DE"/>
          </a:p>
        </p:txBody>
      </p:sp>
      <p:sp>
        <p:nvSpPr>
          <p:cNvPr id="6" name="Fußzeilenplatzhalter 5">
            <a:extLst>
              <a:ext uri="{FF2B5EF4-FFF2-40B4-BE49-F238E27FC236}">
                <a16:creationId xmlns:a16="http://schemas.microsoft.com/office/drawing/2014/main" id="{16B6010F-B662-41A3-9706-B66E9D7D2A6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E07EF6E-E158-49F8-8695-F461A805F8E3}"/>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83347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5B032AA-B822-4259-8916-CB20F6097B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F5FE768F-794C-4633-B585-9D9AB60740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8E969BF-A379-4E97-98F3-BC4F2F2085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79AD4-A462-478C-8E09-043954D038FE}" type="datetimeFigureOut">
              <a:rPr lang="de-DE" smtClean="0"/>
              <a:t>10.02.2023</a:t>
            </a:fld>
            <a:endParaRPr lang="de-DE"/>
          </a:p>
        </p:txBody>
      </p:sp>
      <p:sp>
        <p:nvSpPr>
          <p:cNvPr id="5" name="Fußzeilenplatzhalter 4">
            <a:extLst>
              <a:ext uri="{FF2B5EF4-FFF2-40B4-BE49-F238E27FC236}">
                <a16:creationId xmlns:a16="http://schemas.microsoft.com/office/drawing/2014/main" id="{58FFD872-A6C9-47EA-A1E5-E31AF6C37E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140806D-C1A9-4400-BABC-C003F7177E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1D972-4B66-42B1-B4CD-594B7FC2DB9B}" type="slidenum">
              <a:rPr lang="de-DE" smtClean="0"/>
              <a:t>‹Nr.›</a:t>
            </a:fld>
            <a:endParaRPr lang="de-DE"/>
          </a:p>
        </p:txBody>
      </p:sp>
    </p:spTree>
    <p:extLst>
      <p:ext uri="{BB962C8B-B14F-4D97-AF65-F5344CB8AC3E}">
        <p14:creationId xmlns:p14="http://schemas.microsoft.com/office/powerpoint/2010/main" val="1842730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DD0E4B-DAA3-4142-B9F8-71EA94A3977F}"/>
              </a:ext>
            </a:extLst>
          </p:cNvPr>
          <p:cNvSpPr>
            <a:spLocks noGrp="1"/>
          </p:cNvSpPr>
          <p:nvPr>
            <p:ph type="ctrTitle"/>
          </p:nvPr>
        </p:nvSpPr>
        <p:spPr>
          <a:xfrm>
            <a:off x="1524000" y="1893888"/>
            <a:ext cx="9144000" cy="2387600"/>
          </a:xfrm>
        </p:spPr>
        <p:txBody>
          <a:bodyPr>
            <a:normAutofit/>
          </a:bodyPr>
          <a:lstStyle/>
          <a:p>
            <a:r>
              <a:rPr lang="de-DE" dirty="0"/>
              <a:t>Charakteristika von Rechtssprache</a:t>
            </a:r>
          </a:p>
        </p:txBody>
      </p:sp>
      <p:sp>
        <p:nvSpPr>
          <p:cNvPr id="3" name="Untertitel 2">
            <a:extLst>
              <a:ext uri="{FF2B5EF4-FFF2-40B4-BE49-F238E27FC236}">
                <a16:creationId xmlns:a16="http://schemas.microsoft.com/office/drawing/2014/main" id="{88ABE9F0-1E10-4364-8D52-719BB552C1E3}"/>
              </a:ext>
            </a:extLst>
          </p:cNvPr>
          <p:cNvSpPr>
            <a:spLocks noGrp="1"/>
          </p:cNvSpPr>
          <p:nvPr>
            <p:ph type="subTitle" idx="1"/>
          </p:nvPr>
        </p:nvSpPr>
        <p:spPr>
          <a:xfrm>
            <a:off x="1524000" y="4935538"/>
            <a:ext cx="9144000" cy="1655762"/>
          </a:xfrm>
        </p:spPr>
        <p:txBody>
          <a:bodyPr/>
          <a:lstStyle/>
          <a:p>
            <a:pPr algn="l"/>
            <a:r>
              <a:rPr lang="it-IT" sz="2800" dirty="0"/>
              <a:t>Lingua e traduzione tedesca 2, </a:t>
            </a:r>
            <a:r>
              <a:rPr lang="it-IT" sz="2800" dirty="0" err="1"/>
              <a:t>Mod</a:t>
            </a:r>
            <a:r>
              <a:rPr lang="it-IT" sz="2800" dirty="0"/>
              <a:t>. di lingua tedesca</a:t>
            </a:r>
          </a:p>
          <a:p>
            <a:pPr algn="l"/>
            <a:r>
              <a:rPr lang="it-IT" dirty="0" err="1"/>
              <a:t>a.a</a:t>
            </a:r>
            <a:r>
              <a:rPr lang="it-IT" dirty="0"/>
              <a:t>. 2022/23</a:t>
            </a:r>
          </a:p>
          <a:p>
            <a:pPr algn="l"/>
            <a:r>
              <a:rPr lang="it-IT" dirty="0"/>
              <a:t>A.-K. </a:t>
            </a:r>
            <a:r>
              <a:rPr lang="it-IT" dirty="0" err="1"/>
              <a:t>Gärtig</a:t>
            </a:r>
            <a:r>
              <a:rPr lang="it-IT" dirty="0"/>
              <a:t>-Bressan</a:t>
            </a:r>
            <a:endParaRPr lang="de-DE" dirty="0"/>
          </a:p>
          <a:p>
            <a:endParaRPr lang="de-DE" dirty="0"/>
          </a:p>
        </p:txBody>
      </p:sp>
    </p:spTree>
    <p:extLst>
      <p:ext uri="{BB962C8B-B14F-4D97-AF65-F5344CB8AC3E}">
        <p14:creationId xmlns:p14="http://schemas.microsoft.com/office/powerpoint/2010/main" val="1287602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Syntax</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lstStyle/>
          <a:p>
            <a:r>
              <a:rPr lang="de-DE" dirty="0"/>
              <a:t>Komplexe Satzstrukturen</a:t>
            </a:r>
          </a:p>
          <a:p>
            <a:endParaRPr lang="de-DE" dirty="0"/>
          </a:p>
          <a:p>
            <a:pPr marL="0" indent="0">
              <a:buNone/>
            </a:pPr>
            <a:endParaRPr lang="de-DE" dirty="0"/>
          </a:p>
        </p:txBody>
      </p:sp>
      <p:pic>
        <p:nvPicPr>
          <p:cNvPr id="4" name="Grafik 3">
            <a:extLst>
              <a:ext uri="{FF2B5EF4-FFF2-40B4-BE49-F238E27FC236}">
                <a16:creationId xmlns:a16="http://schemas.microsoft.com/office/drawing/2014/main" id="{39FEB001-AA28-46E7-88D1-34CEEE9ABB6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46225" y="2386013"/>
            <a:ext cx="8026400" cy="3462337"/>
          </a:xfrm>
          <a:prstGeom prst="rect">
            <a:avLst/>
          </a:prstGeom>
          <a:noFill/>
          <a:ln>
            <a:noFill/>
          </a:ln>
        </p:spPr>
      </p:pic>
    </p:spTree>
    <p:extLst>
      <p:ext uri="{BB962C8B-B14F-4D97-AF65-F5344CB8AC3E}">
        <p14:creationId xmlns:p14="http://schemas.microsoft.com/office/powerpoint/2010/main" val="2467111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Syntax: Verdichtung von Informationen</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a:xfrm>
            <a:off x="114299" y="1816100"/>
            <a:ext cx="11811001" cy="4508500"/>
          </a:xfrm>
        </p:spPr>
        <p:txBody>
          <a:bodyPr>
            <a:normAutofit fontScale="92500"/>
          </a:bodyPr>
          <a:lstStyle/>
          <a:p>
            <a:pPr lvl="2">
              <a:lnSpc>
                <a:spcPct val="107000"/>
              </a:lnSpc>
            </a:pPr>
            <a:r>
              <a:rPr lang="de-DE" sz="2800" b="1" dirty="0">
                <a:effectLst/>
                <a:latin typeface="Calibri" panose="020F0502020204030204" pitchFamily="34" charset="0"/>
                <a:ea typeface="Calibri" panose="020F0502020204030204" pitchFamily="34" charset="0"/>
                <a:cs typeface="Times New Roman" panose="02020603050405020304" pitchFamily="18" charset="0"/>
              </a:rPr>
              <a:t>Nominalstil</a:t>
            </a:r>
            <a:endParaRPr lang="de-DE" sz="2800" b="1" dirty="0">
              <a:latin typeface="Calibri" panose="020F0502020204030204" pitchFamily="34" charset="0"/>
              <a:ea typeface="Calibri" panose="020F0502020204030204" pitchFamily="34" charset="0"/>
              <a:cs typeface="Times New Roman" panose="02020603050405020304" pitchFamily="18" charset="0"/>
            </a:endParaRPr>
          </a:p>
          <a:p>
            <a:pPr marL="914400" lvl="2" indent="0">
              <a:lnSpc>
                <a:spcPct val="107000"/>
              </a:lnSpc>
              <a:buNone/>
            </a:pPr>
            <a:r>
              <a:rPr lang="de-DE" sz="2400" i="1" dirty="0">
                <a:effectLst/>
                <a:latin typeface="Calibri" panose="020F0502020204030204" pitchFamily="34" charset="0"/>
                <a:ea typeface="Calibri" panose="020F0502020204030204" pitchFamily="34" charset="0"/>
                <a:cs typeface="Times New Roman" panose="02020603050405020304" pitchFamily="18" charset="0"/>
              </a:rPr>
              <a:t>Um sein Gehalt aufzubessern, machte er viele Überstunden. </a:t>
            </a:r>
            <a:r>
              <a:rPr lang="de-DE" sz="2400" dirty="0">
                <a:effectLst/>
                <a:latin typeface="Calibri" panose="020F0502020204030204" pitchFamily="34" charset="0"/>
                <a:ea typeface="Calibri" panose="020F0502020204030204" pitchFamily="34" charset="0"/>
                <a:cs typeface="Times New Roman" panose="02020603050405020304" pitchFamily="18" charset="0"/>
              </a:rPr>
              <a:t>(Verbalstil)</a:t>
            </a:r>
          </a:p>
          <a:p>
            <a:pPr marL="0" lvl="0" indent="0">
              <a:lnSpc>
                <a:spcPct val="107000"/>
              </a:lnSpc>
              <a:spcAft>
                <a:spcPts val="800"/>
              </a:spcAft>
              <a:buNone/>
            </a:pPr>
            <a:r>
              <a:rPr lang="de-DE" sz="2400" dirty="0">
                <a:effectLst/>
                <a:latin typeface="Calibri" panose="020F0502020204030204" pitchFamily="34" charset="0"/>
                <a:ea typeface="Calibri" panose="020F0502020204030204" pitchFamily="34" charset="0"/>
                <a:cs typeface="Times New Roman" panose="02020603050405020304" pitchFamily="18" charset="0"/>
              </a:rPr>
              <a:t>	Zwecks Aufbesserung seines Gehalts machte er viele Überstunden. 	(Nominalstil)</a:t>
            </a:r>
          </a:p>
          <a:p>
            <a:pPr marL="0" indent="0">
              <a:buNone/>
            </a:pPr>
            <a:endParaRPr lang="de-DE" dirty="0"/>
          </a:p>
          <a:p>
            <a:pPr lvl="2">
              <a:lnSpc>
                <a:spcPct val="107000"/>
              </a:lnSpc>
            </a:pPr>
            <a:r>
              <a:rPr lang="de-DE" sz="2600" b="1" dirty="0">
                <a:effectLst/>
                <a:latin typeface="Calibri" panose="020F0502020204030204" pitchFamily="34" charset="0"/>
                <a:ea typeface="Calibri" panose="020F0502020204030204" pitchFamily="34" charset="0"/>
                <a:cs typeface="Times New Roman" panose="02020603050405020304" pitchFamily="18" charset="0"/>
              </a:rPr>
              <a:t>Partizipialkonstruktionen/</a:t>
            </a:r>
            <a:r>
              <a:rPr lang="de-DE" sz="2600" b="1" dirty="0" err="1">
                <a:effectLst/>
                <a:latin typeface="Calibri" panose="020F0502020204030204" pitchFamily="34" charset="0"/>
                <a:ea typeface="Calibri" panose="020F0502020204030204" pitchFamily="34" charset="0"/>
                <a:cs typeface="Times New Roman" panose="02020603050405020304" pitchFamily="18" charset="0"/>
              </a:rPr>
              <a:t>Linksattribution</a:t>
            </a:r>
            <a:endParaRPr lang="de-DE" sz="2600" b="1" dirty="0">
              <a:effectLst/>
              <a:latin typeface="Calibri" panose="020F0502020204030204" pitchFamily="34" charset="0"/>
              <a:ea typeface="Calibri" panose="020F0502020204030204" pitchFamily="34" charset="0"/>
              <a:cs typeface="Times New Roman" panose="02020603050405020304" pitchFamily="18" charset="0"/>
            </a:endParaRPr>
          </a:p>
          <a:p>
            <a:pPr marL="1143000" indent="0">
              <a:lnSpc>
                <a:spcPct val="107000"/>
              </a:lnSpc>
              <a:buNone/>
            </a:pPr>
            <a:r>
              <a:rPr lang="de-DE" sz="2400" i="1" dirty="0">
                <a:effectLst/>
                <a:latin typeface="Calibri" panose="020F0502020204030204" pitchFamily="34" charset="0"/>
                <a:ea typeface="Calibri" panose="020F0502020204030204" pitchFamily="34" charset="0"/>
                <a:cs typeface="Times New Roman" panose="02020603050405020304" pitchFamily="18" charset="0"/>
              </a:rPr>
              <a:t>Die Berechnungen, </a:t>
            </a:r>
            <a:r>
              <a:rPr lang="de-DE" sz="2400" i="1" u="sng" dirty="0">
                <a:effectLst/>
                <a:latin typeface="Calibri" panose="020F0502020204030204" pitchFamily="34" charset="0"/>
                <a:ea typeface="Calibri" panose="020F0502020204030204" pitchFamily="34" charset="0"/>
                <a:cs typeface="Times New Roman" panose="02020603050405020304" pitchFamily="18" charset="0"/>
              </a:rPr>
              <a:t>die vom Rechtsanwalt der Beklagten eingereicht wurden</a:t>
            </a:r>
            <a:r>
              <a:rPr lang="de-DE" sz="2400" i="1" dirty="0">
                <a:effectLst/>
                <a:latin typeface="Calibri" panose="020F0502020204030204" pitchFamily="34" charset="0"/>
                <a:ea typeface="Calibri" panose="020F0502020204030204" pitchFamily="34" charset="0"/>
                <a:cs typeface="Times New Roman" panose="02020603050405020304" pitchFamily="18" charset="0"/>
              </a:rPr>
              <a:t>, sind fehlerhaft.</a:t>
            </a:r>
            <a:r>
              <a:rPr lang="de-DE" sz="2400" dirty="0">
                <a:effectLst/>
                <a:latin typeface="Calibri" panose="020F0502020204030204" pitchFamily="34" charset="0"/>
                <a:ea typeface="Calibri" panose="020F0502020204030204" pitchFamily="34" charset="0"/>
                <a:cs typeface="Times New Roman" panose="02020603050405020304" pitchFamily="18" charset="0"/>
              </a:rPr>
              <a:t> (Relativsatz hinter dem Bezugswort)</a:t>
            </a:r>
          </a:p>
          <a:p>
            <a:pPr marL="0" lvl="0" indent="0">
              <a:lnSpc>
                <a:spcPct val="107000"/>
              </a:lnSpc>
              <a:spcAft>
                <a:spcPts val="800"/>
              </a:spcAft>
              <a:buNone/>
            </a:pPr>
            <a:r>
              <a:rPr lang="de-DE" sz="2400" i="1" dirty="0">
                <a:effectLst/>
                <a:latin typeface="Calibri" panose="020F0502020204030204" pitchFamily="34" charset="0"/>
                <a:ea typeface="Calibri" panose="020F0502020204030204" pitchFamily="34" charset="0"/>
                <a:cs typeface="Times New Roman" panose="02020603050405020304" pitchFamily="18" charset="0"/>
              </a:rPr>
              <a:t>	Die </a:t>
            </a:r>
            <a:r>
              <a:rPr lang="de-DE" sz="2400" i="1" u="sng" dirty="0">
                <a:effectLst/>
                <a:latin typeface="Calibri" panose="020F0502020204030204" pitchFamily="34" charset="0"/>
                <a:ea typeface="Calibri" panose="020F0502020204030204" pitchFamily="34" charset="0"/>
                <a:cs typeface="Times New Roman" panose="02020603050405020304" pitchFamily="18" charset="0"/>
              </a:rPr>
              <a:t>vom Rechtsanwalt der Beklagten eingereichten</a:t>
            </a:r>
            <a:r>
              <a:rPr lang="de-DE" sz="2400" i="1" dirty="0">
                <a:effectLst/>
                <a:latin typeface="Calibri" panose="020F0502020204030204" pitchFamily="34" charset="0"/>
                <a:ea typeface="Calibri" panose="020F0502020204030204" pitchFamily="34" charset="0"/>
                <a:cs typeface="Times New Roman" panose="02020603050405020304" pitchFamily="18" charset="0"/>
              </a:rPr>
              <a:t> Berechnungen sind fehlerhaft.</a:t>
            </a:r>
            <a:r>
              <a:rPr lang="de-DE" sz="2400" dirty="0">
                <a:effectLst/>
                <a:latin typeface="Calibri" panose="020F0502020204030204" pitchFamily="34" charset="0"/>
                <a:ea typeface="Calibri" panose="020F0502020204030204" pitchFamily="34" charset="0"/>
                <a:cs typeface="Times New Roman" panose="02020603050405020304" pitchFamily="18" charset="0"/>
              </a:rPr>
              <a:t> 	(Partizipialattribut vor, also links von dem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Bezungswort</a:t>
            </a:r>
            <a:r>
              <a:rPr lang="de-DE" sz="24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de-DE" dirty="0"/>
          </a:p>
        </p:txBody>
      </p:sp>
    </p:spTree>
    <p:extLst>
      <p:ext uri="{BB962C8B-B14F-4D97-AF65-F5344CB8AC3E}">
        <p14:creationId xmlns:p14="http://schemas.microsoft.com/office/powerpoint/2010/main" val="1390581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Syntax: Unpersönlicher Stil</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a:xfrm>
            <a:off x="-190501" y="1787525"/>
            <a:ext cx="11477625" cy="4351338"/>
          </a:xfrm>
        </p:spPr>
        <p:txBody>
          <a:bodyPr/>
          <a:lstStyle/>
          <a:p>
            <a:pPr lvl="2">
              <a:lnSpc>
                <a:spcPct val="107000"/>
              </a:lnSpc>
            </a:pPr>
            <a:r>
              <a:rPr lang="de-DE" sz="2800" dirty="0">
                <a:effectLst/>
                <a:latin typeface="Calibri" panose="020F0502020204030204" pitchFamily="34" charset="0"/>
                <a:ea typeface="Calibri" panose="020F0502020204030204" pitchFamily="34" charset="0"/>
                <a:cs typeface="Times New Roman" panose="02020603050405020304" pitchFamily="18" charset="0"/>
              </a:rPr>
              <a:t>Nominalstil</a:t>
            </a:r>
          </a:p>
          <a:p>
            <a:pPr marL="1143000" indent="0">
              <a:lnSpc>
                <a:spcPct val="107000"/>
              </a:lnSpc>
              <a:buNone/>
            </a:pPr>
            <a:r>
              <a:rPr lang="de-DE" sz="2000" dirty="0">
                <a:effectLst/>
                <a:latin typeface="Calibri" panose="020F0502020204030204" pitchFamily="34" charset="0"/>
                <a:ea typeface="Calibri" panose="020F0502020204030204" pitchFamily="34" charset="0"/>
                <a:cs typeface="Times New Roman" panose="02020603050405020304" pitchFamily="18" charset="0"/>
              </a:rPr>
              <a:t>Bsp. </a:t>
            </a:r>
            <a:r>
              <a:rPr lang="de-DE" sz="2000" i="1" dirty="0">
                <a:effectLst/>
                <a:latin typeface="Calibri" panose="020F0502020204030204" pitchFamily="34" charset="0"/>
                <a:ea typeface="Calibri" panose="020F0502020204030204" pitchFamily="34" charset="0"/>
                <a:cs typeface="Times New Roman" panose="02020603050405020304" pitchFamily="18" charset="0"/>
              </a:rPr>
              <a:t>Die Zahlung des Fahrzeugs hat nach Lieferung zu erfolgen.</a:t>
            </a:r>
            <a:r>
              <a:rPr lang="de-DE" sz="2000" dirty="0">
                <a:effectLst/>
                <a:latin typeface="Calibri" panose="020F0502020204030204" pitchFamily="34" charset="0"/>
                <a:ea typeface="Calibri" panose="020F0502020204030204" pitchFamily="34" charset="0"/>
                <a:cs typeface="Times New Roman" panose="02020603050405020304" pitchFamily="18" charset="0"/>
              </a:rPr>
              <a:t> </a:t>
            </a:r>
          </a:p>
          <a:p>
            <a:pPr marL="1143000" indent="0">
              <a:lnSpc>
                <a:spcPct val="107000"/>
              </a:lnSpc>
              <a:buNone/>
            </a:pPr>
            <a:r>
              <a:rPr lang="de-DE" sz="2000" dirty="0">
                <a:effectLst/>
                <a:latin typeface="Calibri" panose="020F0502020204030204" pitchFamily="34" charset="0"/>
                <a:ea typeface="Calibri" panose="020F0502020204030204" pitchFamily="34" charset="0"/>
                <a:cs typeface="Times New Roman" panose="02020603050405020304" pitchFamily="18" charset="0"/>
              </a:rPr>
              <a:t>statt </a:t>
            </a:r>
          </a:p>
          <a:p>
            <a:pPr marL="1143000" indent="0">
              <a:lnSpc>
                <a:spcPct val="107000"/>
              </a:lnSpc>
              <a:buNone/>
            </a:pPr>
            <a:r>
              <a:rPr lang="de-DE" sz="2000" i="1" dirty="0">
                <a:effectLst/>
                <a:latin typeface="Calibri" panose="020F0502020204030204" pitchFamily="34" charset="0"/>
                <a:ea typeface="Calibri" panose="020F0502020204030204" pitchFamily="34" charset="0"/>
                <a:cs typeface="Times New Roman" panose="02020603050405020304" pitchFamily="18" charset="0"/>
              </a:rPr>
              <a:t>Nachdem der Verkäufer das Fahrzeug an den Käufer </a:t>
            </a:r>
            <a:r>
              <a:rPr lang="de-DE" sz="2000" i="1" dirty="0" err="1">
                <a:effectLst/>
                <a:latin typeface="Calibri" panose="020F0502020204030204" pitchFamily="34" charset="0"/>
                <a:ea typeface="Calibri" panose="020F0502020204030204" pitchFamily="34" charset="0"/>
                <a:cs typeface="Times New Roman" panose="02020603050405020304" pitchFamily="18" charset="0"/>
              </a:rPr>
              <a:t>gelefert</a:t>
            </a:r>
            <a:r>
              <a:rPr lang="de-DE" sz="2000" i="1" dirty="0">
                <a:effectLst/>
                <a:latin typeface="Calibri" panose="020F0502020204030204" pitchFamily="34" charset="0"/>
                <a:ea typeface="Calibri" panose="020F0502020204030204" pitchFamily="34" charset="0"/>
                <a:cs typeface="Times New Roman" panose="02020603050405020304" pitchFamily="18" charset="0"/>
              </a:rPr>
              <a:t> hat, hat der Käufer das </a:t>
            </a:r>
            <a:r>
              <a:rPr lang="de-DE" sz="2000" i="1" dirty="0" err="1">
                <a:effectLst/>
                <a:latin typeface="Calibri" panose="020F0502020204030204" pitchFamily="34" charset="0"/>
                <a:ea typeface="Calibri" panose="020F0502020204030204" pitchFamily="34" charset="0"/>
                <a:cs typeface="Times New Roman" panose="02020603050405020304" pitchFamily="18" charset="0"/>
              </a:rPr>
              <a:t>Fahrrzeug</a:t>
            </a:r>
            <a:r>
              <a:rPr lang="de-DE" sz="2000" i="1" dirty="0">
                <a:effectLst/>
                <a:latin typeface="Calibri" panose="020F0502020204030204" pitchFamily="34" charset="0"/>
                <a:ea typeface="Calibri" panose="020F0502020204030204" pitchFamily="34" charset="0"/>
                <a:cs typeface="Times New Roman" panose="02020603050405020304" pitchFamily="18" charset="0"/>
              </a:rPr>
              <a:t> zu bezahlen. </a:t>
            </a:r>
          </a:p>
          <a:p>
            <a:pPr marL="1143000" indent="0">
              <a:lnSpc>
                <a:spcPct val="107000"/>
              </a:lnSpc>
              <a:buNone/>
            </a:pPr>
            <a:endParaRPr lang="de-DE" sz="2000" i="1" dirty="0">
              <a:latin typeface="Calibri" panose="020F0502020204030204" pitchFamily="34" charset="0"/>
              <a:ea typeface="Calibri" panose="020F0502020204030204" pitchFamily="34" charset="0"/>
              <a:cs typeface="Times New Roman" panose="02020603050405020304" pitchFamily="18" charset="0"/>
            </a:endParaRPr>
          </a:p>
          <a:p>
            <a:pPr marL="1314450" indent="-171450">
              <a:lnSpc>
                <a:spcPct val="107000"/>
              </a:lnSpc>
            </a:pPr>
            <a:r>
              <a:rPr lang="de-DE" dirty="0">
                <a:effectLst/>
                <a:latin typeface="Calibri" panose="020F0502020204030204" pitchFamily="34" charset="0"/>
                <a:ea typeface="Calibri" panose="020F0502020204030204" pitchFamily="34" charset="0"/>
                <a:cs typeface="Times New Roman" panose="02020603050405020304" pitchFamily="18" charset="0"/>
              </a:rPr>
              <a:t>Passiv</a:t>
            </a:r>
            <a:endParaRPr lang="de-DE" dirty="0">
              <a:latin typeface="Calibri" panose="020F0502020204030204" pitchFamily="34" charset="0"/>
              <a:ea typeface="Calibri" panose="020F0502020204030204" pitchFamily="34" charset="0"/>
              <a:cs typeface="Times New Roman" panose="02020603050405020304" pitchFamily="18" charset="0"/>
            </a:endParaRPr>
          </a:p>
          <a:p>
            <a:pPr marL="914400" lvl="2" indent="0">
              <a:lnSpc>
                <a:spcPct val="107000"/>
              </a:lnSpc>
              <a:buNone/>
            </a:pPr>
            <a:r>
              <a:rPr lang="de-DE" i="1" dirty="0">
                <a:effectLst/>
                <a:latin typeface="Calibri" panose="020F0502020204030204" pitchFamily="34" charset="0"/>
                <a:ea typeface="Calibri" panose="020F0502020204030204" pitchFamily="34" charset="0"/>
                <a:cs typeface="Times New Roman" panose="02020603050405020304" pitchFamily="18" charset="0"/>
              </a:rPr>
              <a:t>Sie können die Festsetzung der Vorauszahlung durch Einspruch anfechten. </a:t>
            </a:r>
            <a:r>
              <a:rPr lang="de-DE" dirty="0">
                <a:effectLst/>
                <a:latin typeface="Calibri" panose="020F0502020204030204" pitchFamily="34" charset="0"/>
                <a:ea typeface="Calibri" panose="020F0502020204030204" pitchFamily="34" charset="0"/>
                <a:cs typeface="Times New Roman" panose="02020603050405020304" pitchFamily="18" charset="0"/>
              </a:rPr>
              <a:t>(aktiv)</a:t>
            </a:r>
            <a:endParaRPr lang="de-DE" dirty="0">
              <a:latin typeface="Calibri" panose="020F0502020204030204" pitchFamily="34" charset="0"/>
              <a:ea typeface="Calibri" panose="020F0502020204030204" pitchFamily="34" charset="0"/>
              <a:cs typeface="Times New Roman" panose="02020603050405020304" pitchFamily="18" charset="0"/>
            </a:endParaRPr>
          </a:p>
          <a:p>
            <a:pPr marL="914400" lvl="2" indent="0">
              <a:lnSpc>
                <a:spcPct val="107000"/>
              </a:lnSpc>
              <a:buNone/>
            </a:pPr>
            <a:r>
              <a:rPr lang="de-DE" i="1" dirty="0">
                <a:effectLst/>
                <a:latin typeface="Calibri" panose="020F0502020204030204" pitchFamily="34" charset="0"/>
                <a:ea typeface="Calibri" panose="020F0502020204030204" pitchFamily="34" charset="0"/>
                <a:cs typeface="Times New Roman" panose="02020603050405020304" pitchFamily="18" charset="0"/>
              </a:rPr>
              <a:t>Die Festsetzung der Vorauszahlung kann durch Einspruch angefochten werden. </a:t>
            </a:r>
            <a:r>
              <a:rPr lang="de-DE" dirty="0">
                <a:effectLst/>
                <a:latin typeface="Calibri" panose="020F0502020204030204" pitchFamily="34" charset="0"/>
                <a:ea typeface="Calibri" panose="020F0502020204030204" pitchFamily="34" charset="0"/>
                <a:cs typeface="Times New Roman" panose="02020603050405020304" pitchFamily="18" charset="0"/>
              </a:rPr>
              <a:t>(passiv)</a:t>
            </a:r>
          </a:p>
          <a:p>
            <a:pPr marL="0" indent="0">
              <a:buNone/>
            </a:pPr>
            <a:endParaRPr lang="de-DE" dirty="0"/>
          </a:p>
        </p:txBody>
      </p:sp>
    </p:spTree>
    <p:extLst>
      <p:ext uri="{BB962C8B-B14F-4D97-AF65-F5344CB8AC3E}">
        <p14:creationId xmlns:p14="http://schemas.microsoft.com/office/powerpoint/2010/main" val="2656356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Syntax: Unpersönlicher Stil</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lstStyle/>
          <a:p>
            <a:pPr lvl="2">
              <a:lnSpc>
                <a:spcPct val="107000"/>
              </a:lnSpc>
            </a:pPr>
            <a:r>
              <a:rPr lang="de-DE" sz="3200" dirty="0">
                <a:effectLst/>
                <a:latin typeface="Calibri" panose="020F0502020204030204" pitchFamily="34" charset="0"/>
                <a:ea typeface="Calibri" panose="020F0502020204030204" pitchFamily="34" charset="0"/>
                <a:cs typeface="Times New Roman" panose="02020603050405020304" pitchFamily="18" charset="0"/>
              </a:rPr>
              <a:t>Relativsätze mit </a:t>
            </a:r>
            <a:r>
              <a:rPr lang="de-DE" sz="3200" i="1" dirty="0">
                <a:effectLst/>
                <a:latin typeface="Calibri" panose="020F0502020204030204" pitchFamily="34" charset="0"/>
                <a:ea typeface="Calibri" panose="020F0502020204030204" pitchFamily="34" charset="0"/>
                <a:cs typeface="Times New Roman" panose="02020603050405020304" pitchFamily="18" charset="0"/>
              </a:rPr>
              <a:t>wer</a:t>
            </a:r>
            <a:endParaRPr lang="de-DE" sz="3200" dirty="0">
              <a:latin typeface="Calibri" panose="020F0502020204030204" pitchFamily="34" charset="0"/>
              <a:ea typeface="Calibri" panose="020F0502020204030204" pitchFamily="34" charset="0"/>
              <a:cs typeface="Times New Roman" panose="02020603050405020304" pitchFamily="18" charset="0"/>
            </a:endParaRPr>
          </a:p>
          <a:p>
            <a:pPr marL="914400" lvl="2" indent="0">
              <a:lnSpc>
                <a:spcPct val="107000"/>
              </a:lnSpc>
              <a:buNone/>
            </a:pPr>
            <a:r>
              <a:rPr lang="de-DE" sz="2800" i="1" dirty="0">
                <a:effectLst/>
                <a:latin typeface="Calibri" panose="020F0502020204030204" pitchFamily="34" charset="0"/>
                <a:ea typeface="Calibri" panose="020F0502020204030204" pitchFamily="34" charset="0"/>
                <a:cs typeface="Times New Roman" panose="02020603050405020304" pitchFamily="18" charset="0"/>
              </a:rPr>
              <a:t>Wer sein Fahrzeug verlässt oder länger als 3 Minuten hält und im Fahrzeug sitzen bleibt, parkt.</a:t>
            </a:r>
          </a:p>
          <a:p>
            <a:pPr marL="914400" lvl="2" indent="0">
              <a:lnSpc>
                <a:spcPct val="107000"/>
              </a:lnSpc>
              <a:buNone/>
            </a:pP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de-DE" dirty="0">
                <a:effectLst/>
                <a:latin typeface="Calibri" panose="020F0502020204030204" pitchFamily="34" charset="0"/>
                <a:ea typeface="Calibri" panose="020F0502020204030204" pitchFamily="34" charset="0"/>
                <a:cs typeface="Times New Roman" panose="02020603050405020304" pitchFamily="18" charset="0"/>
              </a:rPr>
              <a:t> </a:t>
            </a:r>
            <a:r>
              <a:rPr lang="de-DE" sz="3200" dirty="0">
                <a:effectLst/>
                <a:latin typeface="Calibri" panose="020F0502020204030204" pitchFamily="34" charset="0"/>
                <a:ea typeface="Calibri" panose="020F0502020204030204" pitchFamily="34" charset="0"/>
                <a:cs typeface="Times New Roman" panose="02020603050405020304" pitchFamily="18" charset="0"/>
              </a:rPr>
              <a:t>Gerundivum</a:t>
            </a:r>
            <a:endParaRPr lang="de-DE" sz="32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buNone/>
            </a:pPr>
            <a:r>
              <a:rPr lang="de-DE" i="1" dirty="0">
                <a:effectLst/>
                <a:latin typeface="Calibri" panose="020F0502020204030204" pitchFamily="34" charset="0"/>
                <a:ea typeface="Calibri" panose="020F0502020204030204" pitchFamily="34" charset="0"/>
                <a:cs typeface="Times New Roman" panose="02020603050405020304" pitchFamily="18" charset="0"/>
              </a:rPr>
              <a:t>Das Darlehen ist zurückzuzahlen. &gt; das zurückzuzahlende Darlehen</a:t>
            </a:r>
            <a:endParaRPr lang="de-DE"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3022319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Syntax</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lstStyle/>
          <a:p>
            <a:r>
              <a:rPr lang="de-DE" sz="3200" dirty="0"/>
              <a:t>Präpositionalgefüge</a:t>
            </a:r>
          </a:p>
          <a:p>
            <a:pPr marL="0" indent="0">
              <a:buNone/>
            </a:pPr>
            <a:r>
              <a:rPr lang="de-DE" dirty="0"/>
              <a:t>	</a:t>
            </a:r>
            <a:r>
              <a:rPr lang="de-DE" sz="2800" i="1" dirty="0">
                <a:effectLst/>
                <a:latin typeface="Calibri" panose="020F0502020204030204" pitchFamily="34" charset="0"/>
                <a:ea typeface="Calibri" panose="020F0502020204030204" pitchFamily="34" charset="0"/>
                <a:cs typeface="Times New Roman" panose="02020603050405020304" pitchFamily="18" charset="0"/>
              </a:rPr>
              <a:t>in Ermangelung an</a:t>
            </a:r>
            <a:r>
              <a:rPr lang="de-DE" sz="2800" dirty="0">
                <a:effectLst/>
                <a:latin typeface="Calibri" panose="020F0502020204030204" pitchFamily="34" charset="0"/>
                <a:ea typeface="Calibri" panose="020F0502020204030204" pitchFamily="34" charset="0"/>
                <a:cs typeface="Times New Roman" panose="02020603050405020304" pitchFamily="18" charset="0"/>
              </a:rPr>
              <a:t> statt </a:t>
            </a:r>
            <a:r>
              <a:rPr lang="de-DE" sz="2800" i="1" dirty="0">
                <a:effectLst/>
                <a:latin typeface="Calibri" panose="020F0502020204030204" pitchFamily="34" charset="0"/>
                <a:ea typeface="Calibri" panose="020F0502020204030204" pitchFamily="34" charset="0"/>
                <a:cs typeface="Times New Roman" panose="02020603050405020304" pitchFamily="18" charset="0"/>
              </a:rPr>
              <a:t>ohne</a:t>
            </a:r>
          </a:p>
          <a:p>
            <a:pPr marL="0" indent="0">
              <a:buNone/>
            </a:pPr>
            <a:endParaRPr lang="de-DE" i="1" dirty="0">
              <a:latin typeface="Calibri" panose="020F0502020204030204" pitchFamily="34" charset="0"/>
              <a:cs typeface="Times New Roman" panose="02020603050405020304" pitchFamily="18" charset="0"/>
            </a:endParaRPr>
          </a:p>
          <a:p>
            <a:r>
              <a:rPr lang="de-DE" sz="3200" dirty="0">
                <a:latin typeface="Calibri" panose="020F0502020204030204" pitchFamily="34" charset="0"/>
                <a:cs typeface="Times New Roman" panose="02020603050405020304" pitchFamily="18" charset="0"/>
              </a:rPr>
              <a:t>(Ketten von) Genitivattribute(n)</a:t>
            </a:r>
          </a:p>
          <a:p>
            <a:pPr marL="0" indent="0">
              <a:buNone/>
            </a:pPr>
            <a:r>
              <a:rPr lang="de-DE" i="1" dirty="0">
                <a:latin typeface="Calibri" panose="020F0502020204030204" pitchFamily="34" charset="0"/>
                <a:cs typeface="Times New Roman" panose="02020603050405020304" pitchFamily="18" charset="0"/>
              </a:rPr>
              <a:t>	</a:t>
            </a:r>
            <a:r>
              <a:rPr lang="de-DE" sz="2800" i="1" dirty="0">
                <a:effectLst/>
                <a:latin typeface="Calibri" panose="020F0502020204030204" pitchFamily="34" charset="0"/>
                <a:ea typeface="Calibri" panose="020F0502020204030204" pitchFamily="34" charset="0"/>
                <a:cs typeface="Times New Roman" panose="02020603050405020304" pitchFamily="18" charset="0"/>
              </a:rPr>
              <a:t>trotz der eingereichten Klage des Besitzers des gestohlenen 	Laptops</a:t>
            </a:r>
            <a:endParaRPr lang="de-DE" dirty="0"/>
          </a:p>
        </p:txBody>
      </p:sp>
    </p:spTree>
    <p:extLst>
      <p:ext uri="{BB962C8B-B14F-4D97-AF65-F5344CB8AC3E}">
        <p14:creationId xmlns:p14="http://schemas.microsoft.com/office/powerpoint/2010/main" val="3501895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Syntax</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lstStyle/>
          <a:p>
            <a:r>
              <a:rPr lang="de-DE" dirty="0"/>
              <a:t>Ausdruck von Verboten, Verpflichtungen, Unzulässigkeiten (‚</a:t>
            </a:r>
            <a:r>
              <a:rPr lang="de-DE" dirty="0" err="1"/>
              <a:t>inammissibilità</a:t>
            </a:r>
            <a:r>
              <a:rPr lang="de-DE" dirty="0"/>
              <a:t>‘; ‚</a:t>
            </a:r>
            <a:r>
              <a:rPr lang="de-DE" dirty="0" err="1"/>
              <a:t>improponibilità</a:t>
            </a:r>
            <a:r>
              <a:rPr lang="de-DE" dirty="0"/>
              <a:t>‘)</a:t>
            </a:r>
          </a:p>
          <a:p>
            <a:pPr marL="0" indent="0">
              <a:buNone/>
            </a:pPr>
            <a:r>
              <a:rPr lang="de-DE" dirty="0"/>
              <a:t>	Modalverben, Ersatzformen</a:t>
            </a:r>
          </a:p>
          <a:p>
            <a:pPr marL="0" indent="0">
              <a:buNone/>
            </a:pPr>
            <a:r>
              <a:rPr lang="de-DE" dirty="0"/>
              <a:t>	</a:t>
            </a:r>
            <a:r>
              <a:rPr lang="de-DE" sz="2400" i="1" dirty="0"/>
              <a:t>Jeder Darlehensvertrag muss schriftlich vereinbart werden. /</a:t>
            </a:r>
          </a:p>
          <a:p>
            <a:pPr marL="0" indent="0">
              <a:buNone/>
            </a:pPr>
            <a:r>
              <a:rPr lang="de-DE" sz="2400" i="1" dirty="0"/>
              <a:t>	Jeder Darlehensvertrag ist schriftlich zu vereinbaren.</a:t>
            </a:r>
          </a:p>
          <a:p>
            <a:pPr marL="0" indent="0">
              <a:buNone/>
            </a:pPr>
            <a:endParaRPr lang="de-DE" dirty="0"/>
          </a:p>
          <a:p>
            <a:r>
              <a:rPr lang="de-DE" dirty="0"/>
              <a:t>Generisches Maskulinum</a:t>
            </a:r>
          </a:p>
          <a:p>
            <a:pPr marL="0" indent="0">
              <a:buNone/>
            </a:pPr>
            <a:r>
              <a:rPr lang="de-DE" dirty="0"/>
              <a:t>	</a:t>
            </a:r>
            <a:r>
              <a:rPr lang="de-DE" sz="2400" dirty="0"/>
              <a:t>§2 I des Hebammengesetzes: „</a:t>
            </a:r>
            <a:r>
              <a:rPr lang="de-DE" sz="2400" i="1" dirty="0"/>
              <a:t>Eine Erlaubnis ist auf Antrag zu erteilen, 	wenn der Antragsteller …</a:t>
            </a:r>
            <a:r>
              <a:rPr lang="de-DE" sz="2400" dirty="0"/>
              <a:t>“ </a:t>
            </a:r>
            <a:endParaRPr lang="de-DE" dirty="0"/>
          </a:p>
        </p:txBody>
      </p:sp>
    </p:spTree>
    <p:extLst>
      <p:ext uri="{BB962C8B-B14F-4D97-AF65-F5344CB8AC3E}">
        <p14:creationId xmlns:p14="http://schemas.microsoft.com/office/powerpoint/2010/main" val="3923205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Syntax</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lstStyle/>
          <a:p>
            <a:r>
              <a:rPr lang="de-DE" dirty="0"/>
              <a:t>Nomen-Verb-Verbindungen</a:t>
            </a:r>
          </a:p>
          <a:p>
            <a:pPr marL="685800" indent="0">
              <a:lnSpc>
                <a:spcPct val="107000"/>
              </a:lnSpc>
              <a:buNone/>
            </a:pPr>
            <a:r>
              <a:rPr lang="de-DE" sz="2000" i="1" dirty="0">
                <a:effectLst/>
                <a:latin typeface="Calibri" panose="020F0502020204030204" pitchFamily="34" charset="0"/>
                <a:ea typeface="Calibri" panose="020F0502020204030204" pitchFamily="34" charset="0"/>
                <a:cs typeface="Times New Roman" panose="02020603050405020304" pitchFamily="18" charset="0"/>
              </a:rPr>
              <a:t>in Kraft treten</a:t>
            </a:r>
            <a:r>
              <a:rPr lang="de-DE" sz="2000" dirty="0">
                <a:effectLst/>
                <a:latin typeface="Calibri" panose="020F0502020204030204" pitchFamily="34" charset="0"/>
                <a:ea typeface="Calibri" panose="020F0502020204030204" pitchFamily="34" charset="0"/>
                <a:cs typeface="Times New Roman" panose="02020603050405020304" pitchFamily="18" charset="0"/>
              </a:rPr>
              <a:t>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entrare</a:t>
            </a:r>
            <a:r>
              <a:rPr lang="de-DE" sz="2000" dirty="0">
                <a:effectLst/>
                <a:latin typeface="Calibri" panose="020F0502020204030204" pitchFamily="34" charset="0"/>
                <a:ea typeface="Calibri" panose="020F0502020204030204" pitchFamily="34" charset="0"/>
                <a:cs typeface="Times New Roman" panose="02020603050405020304" pitchFamily="18" charset="0"/>
              </a:rPr>
              <a:t> in </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vigore</a:t>
            </a:r>
            <a:r>
              <a:rPr lang="de-DE" sz="2000" dirty="0">
                <a:effectLst/>
                <a:latin typeface="Calibri" panose="020F0502020204030204" pitchFamily="34" charset="0"/>
                <a:ea typeface="Calibri" panose="020F0502020204030204" pitchFamily="34" charset="0"/>
                <a:cs typeface="Times New Roman" panose="02020603050405020304" pitchFamily="18" charset="0"/>
              </a:rPr>
              <a:t>‘</a:t>
            </a:r>
          </a:p>
          <a:p>
            <a:pPr marL="685800" indent="0">
              <a:lnSpc>
                <a:spcPct val="107000"/>
              </a:lnSpc>
              <a:buNone/>
            </a:pPr>
            <a:r>
              <a:rPr lang="de-DE" sz="2000" i="1" dirty="0">
                <a:effectLst/>
                <a:latin typeface="Calibri" panose="020F0502020204030204" pitchFamily="34" charset="0"/>
                <a:ea typeface="Calibri" panose="020F0502020204030204" pitchFamily="34" charset="0"/>
                <a:cs typeface="Times New Roman" panose="02020603050405020304" pitchFamily="18" charset="0"/>
              </a:rPr>
              <a:t>von etwas Abstand nehmen</a:t>
            </a:r>
            <a:r>
              <a:rPr lang="de-DE" sz="2000" dirty="0">
                <a:effectLst/>
                <a:latin typeface="Calibri" panose="020F0502020204030204" pitchFamily="34" charset="0"/>
                <a:ea typeface="Calibri" panose="020F0502020204030204" pitchFamily="34" charset="0"/>
                <a:cs typeface="Times New Roman" panose="02020603050405020304" pitchFamily="18" charset="0"/>
              </a:rPr>
              <a:t> = ‚einen Plan aufgeben‘</a:t>
            </a:r>
          </a:p>
          <a:p>
            <a:pPr marL="685800" indent="0">
              <a:lnSpc>
                <a:spcPct val="107000"/>
              </a:lnSpc>
              <a:spcAft>
                <a:spcPts val="800"/>
              </a:spcAft>
              <a:buNone/>
            </a:pPr>
            <a:r>
              <a:rPr lang="de-DE" sz="2000" i="1" dirty="0">
                <a:effectLst/>
                <a:latin typeface="Calibri" panose="020F0502020204030204" pitchFamily="34" charset="0"/>
                <a:ea typeface="Calibri" panose="020F0502020204030204" pitchFamily="34" charset="0"/>
                <a:cs typeface="Times New Roman" panose="02020603050405020304" pitchFamily="18" charset="0"/>
              </a:rPr>
              <a:t>Beachtung finden</a:t>
            </a:r>
            <a:r>
              <a:rPr lang="de-DE" sz="2000" dirty="0">
                <a:effectLst/>
                <a:latin typeface="Calibri" panose="020F0502020204030204" pitchFamily="34" charset="0"/>
                <a:ea typeface="Calibri" panose="020F0502020204030204" pitchFamily="34" charset="0"/>
                <a:cs typeface="Times New Roman" panose="02020603050405020304" pitchFamily="18" charset="0"/>
              </a:rPr>
              <a:t> = ‚beachtet werden‘</a:t>
            </a:r>
          </a:p>
          <a:p>
            <a:pPr marL="0" indent="0">
              <a:buNone/>
            </a:pPr>
            <a:endParaRPr lang="de-DE" dirty="0"/>
          </a:p>
          <a:p>
            <a:pPr marL="342900" lvl="0" indent="-342900">
              <a:lnSpc>
                <a:spcPct val="107000"/>
              </a:lnSpc>
              <a:buFont typeface="Wingdings" panose="05000000000000000000" pitchFamily="2" charset="2"/>
              <a:buChar char=""/>
            </a:pPr>
            <a:r>
              <a:rPr lang="de-DE" sz="1800" dirty="0">
                <a:effectLst/>
                <a:latin typeface="Calibri" panose="020F0502020204030204" pitchFamily="34" charset="0"/>
                <a:ea typeface="Calibri" panose="020F0502020204030204" pitchFamily="34" charset="0"/>
                <a:cs typeface="Times New Roman" panose="02020603050405020304" pitchFamily="18" charset="0"/>
              </a:rPr>
              <a:t>Thormann, Isabelle/</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Hausbrandt</a:t>
            </a:r>
            <a:r>
              <a:rPr lang="de-DE" sz="1800" dirty="0">
                <a:effectLst/>
                <a:latin typeface="Calibri" panose="020F0502020204030204" pitchFamily="34" charset="0"/>
                <a:ea typeface="Calibri" panose="020F0502020204030204" pitchFamily="34" charset="0"/>
                <a:cs typeface="Times New Roman" panose="02020603050405020304" pitchFamily="18" charset="0"/>
              </a:rPr>
              <a:t>, Jana (2016): Rechtsspracheklar und verständlich für Dolmetscher, Übersetzer, Germanisten und andere Nichtjuristen. Berlin: BDÜ Fachverlag, S. 91-96.          </a:t>
            </a:r>
          </a:p>
          <a:p>
            <a:pPr marL="0" indent="0">
              <a:buNone/>
            </a:pPr>
            <a:endParaRPr lang="de-DE" dirty="0"/>
          </a:p>
        </p:txBody>
      </p:sp>
    </p:spTree>
    <p:extLst>
      <p:ext uri="{BB962C8B-B14F-4D97-AF65-F5344CB8AC3E}">
        <p14:creationId xmlns:p14="http://schemas.microsoft.com/office/powerpoint/2010/main" val="2418331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Syntax</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normAutofit/>
          </a:bodyPr>
          <a:lstStyle/>
          <a:p>
            <a:r>
              <a:rPr lang="de-DE" dirty="0"/>
              <a:t>Konditionalsätze</a:t>
            </a:r>
          </a:p>
          <a:p>
            <a:pPr marL="0" indent="0">
              <a:buNone/>
            </a:pPr>
            <a:r>
              <a:rPr lang="de-DE" dirty="0"/>
              <a:t>	</a:t>
            </a:r>
            <a:r>
              <a:rPr lang="de-DE" i="1" dirty="0"/>
              <a:t>Wenn die Prüfung nicht positiv bewertet wird, kann sie zweimal 	wiederholt werden.</a:t>
            </a:r>
          </a:p>
          <a:p>
            <a:pPr marL="0" indent="0">
              <a:buNone/>
            </a:pPr>
            <a:r>
              <a:rPr lang="de-DE" i="1" dirty="0"/>
              <a:t>	Wird die Prüfung nicht positiv bewertet, kann sie zweimal 	wiederholt werden.</a:t>
            </a:r>
          </a:p>
          <a:p>
            <a:endParaRPr lang="de-DE" dirty="0"/>
          </a:p>
          <a:p>
            <a:r>
              <a:rPr lang="de-DE" dirty="0"/>
              <a:t>Satzbeginn nicht mit dem Subjekt</a:t>
            </a:r>
          </a:p>
          <a:p>
            <a:pPr marL="0" indent="0">
              <a:buNone/>
            </a:pPr>
            <a:r>
              <a:rPr lang="de-DE" dirty="0"/>
              <a:t>	</a:t>
            </a:r>
            <a:r>
              <a:rPr lang="de-DE" i="1" dirty="0"/>
              <a:t>Der Tat war eine intensive Erkundung der Szene mit Testkäufen 	vorausgegangen.</a:t>
            </a:r>
          </a:p>
          <a:p>
            <a:endParaRPr lang="de-DE" dirty="0"/>
          </a:p>
        </p:txBody>
      </p:sp>
    </p:spTree>
    <p:extLst>
      <p:ext uri="{BB962C8B-B14F-4D97-AF65-F5344CB8AC3E}">
        <p14:creationId xmlns:p14="http://schemas.microsoft.com/office/powerpoint/2010/main" val="112249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Rechtssprache</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lstStyle/>
          <a:p>
            <a:pPr indent="0">
              <a:lnSpc>
                <a:spcPct val="107000"/>
              </a:lnSpc>
              <a:spcAft>
                <a:spcPts val="800"/>
              </a:spcAft>
              <a:buNone/>
            </a:pPr>
            <a:r>
              <a:rPr lang="de-DE" sz="2800" dirty="0">
                <a:effectLst/>
                <a:latin typeface="Calibri" panose="020F0502020204030204" pitchFamily="34" charset="0"/>
                <a:ea typeface="Calibri" panose="020F0502020204030204" pitchFamily="34" charset="0"/>
                <a:cs typeface="Times New Roman" panose="02020603050405020304" pitchFamily="18" charset="0"/>
              </a:rPr>
              <a:t>„Rechtssprache ist eine Fachsprache, also eine sprachliche Varietät, deren Funktion eine effektive Kommunikation über Belange des Fachs [= des Rechts] ist.“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Rathert</a:t>
            </a:r>
            <a:r>
              <a:rPr lang="de-DE" sz="2800" dirty="0">
                <a:effectLst/>
                <a:latin typeface="Calibri" panose="020F0502020204030204" pitchFamily="34" charset="0"/>
                <a:ea typeface="Calibri" panose="020F0502020204030204" pitchFamily="34" charset="0"/>
                <a:cs typeface="Times New Roman" panose="02020603050405020304" pitchFamily="18" charset="0"/>
              </a:rPr>
              <a:t> 2006:7)</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a:p>
            <a:pPr marL="0" indent="0">
              <a:buNone/>
            </a:pPr>
            <a:r>
              <a:rPr lang="de-DE" dirty="0"/>
              <a:t>Unterschiedliche Textsorten:</a:t>
            </a:r>
          </a:p>
          <a:p>
            <a:pPr indent="0">
              <a:lnSpc>
                <a:spcPct val="107000"/>
              </a:lnSpc>
              <a:spcAft>
                <a:spcPts val="800"/>
              </a:spcAft>
              <a:buNone/>
            </a:pPr>
            <a:r>
              <a:rPr lang="de-DE" sz="2800" dirty="0">
                <a:effectLst/>
                <a:latin typeface="Calibri" panose="020F0502020204030204" pitchFamily="34" charset="0"/>
                <a:ea typeface="Calibri" panose="020F0502020204030204" pitchFamily="34" charset="0"/>
                <a:cs typeface="Times New Roman" panose="02020603050405020304" pitchFamily="18" charset="0"/>
              </a:rPr>
              <a:t>Rechtsquellen (Gesetze, Verordnungen, …), Verträge, Urteile, Gutachten, Statuten, Strafanzeigen, Testamente, Urkunden, Texte über das Recht,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984603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Hohe Abstraktion</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normAutofit fontScale="55000" lnSpcReduction="20000"/>
          </a:bodyPr>
          <a:lstStyle/>
          <a:p>
            <a:pPr marL="457200">
              <a:lnSpc>
                <a:spcPct val="107000"/>
              </a:lnSpc>
            </a:pPr>
            <a:r>
              <a:rPr lang="de-DE" sz="3800" dirty="0">
                <a:effectLst/>
                <a:latin typeface="Calibri" panose="020F0502020204030204" pitchFamily="34" charset="0"/>
                <a:ea typeface="Calibri" panose="020F0502020204030204" pitchFamily="34" charset="0"/>
                <a:cs typeface="Times New Roman" panose="02020603050405020304" pitchFamily="18" charset="0"/>
              </a:rPr>
              <a:t>ohne Kenntnisse des Rechts und Kenntnis der Arbeitsweise von Juristen kaum zu verstehen</a:t>
            </a:r>
          </a:p>
          <a:p>
            <a:pPr marL="457200">
              <a:lnSpc>
                <a:spcPct val="107000"/>
              </a:lnSpc>
            </a:pPr>
            <a:r>
              <a:rPr lang="de-DE" sz="3800" dirty="0">
                <a:effectLst/>
                <a:latin typeface="Calibri" panose="020F0502020204030204" pitchFamily="34" charset="0"/>
                <a:ea typeface="Calibri" panose="020F0502020204030204" pitchFamily="34" charset="0"/>
                <a:cs typeface="Times New Roman" panose="02020603050405020304" pitchFamily="18" charset="0"/>
              </a:rPr>
              <a:t>Juristische Texte sollen von einer gewissen Allgemeinheit sein, damit auf eine Vielzahl von Sachverhalten referiert werden kann  </a:t>
            </a:r>
          </a:p>
          <a:p>
            <a:pPr indent="0">
              <a:lnSpc>
                <a:spcPct val="107000"/>
              </a:lnSpc>
              <a:buNone/>
            </a:pPr>
            <a:endParaRPr lang="de-DE" sz="3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de-DE" sz="3800" i="1" dirty="0">
                <a:effectLst/>
                <a:latin typeface="Calibri" panose="020F0502020204030204" pitchFamily="34" charset="0"/>
                <a:ea typeface="Calibri" panose="020F0502020204030204" pitchFamily="34" charset="0"/>
                <a:cs typeface="Times New Roman" panose="02020603050405020304" pitchFamily="18" charset="0"/>
              </a:rPr>
              <a:t>Der Schaffner warf einen Fahrgast aus dem Autobus. Der Mann sprang nämlich auf, nachdem der Bus schon abgefahren war und obwohl der Schaffner ihm dies verboten hatte. Um ihn wieder hinauszubefördern, versetzte ihm der Schaffner einen Faustschlag ins Gesicht. Das war nicht notwendig. Der Mann hätte aus dem Bus fallen und tot sein können.</a:t>
            </a:r>
            <a:endParaRPr lang="de-DE" sz="3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de-DE" sz="3800" i="1" dirty="0">
                <a:effectLst/>
                <a:latin typeface="Calibri" panose="020F0502020204030204" pitchFamily="34" charset="0"/>
                <a:ea typeface="Calibri" panose="020F0502020204030204" pitchFamily="34" charset="0"/>
                <a:cs typeface="Times New Roman" panose="02020603050405020304" pitchFamily="18" charset="0"/>
              </a:rPr>
              <a:t>Um die zwangsweise Entfernung des A aus dem Omnibus durchzusetzen und damit den noch andauernden Angriff des A zu brechen, war eine für A weniger einschneidende Verteidigungsmaßnahme möglich als der mit der Gefahr eines Sturzes von der Plattform des Omnibusses und daher mit einer Lebensgefahr für A verbundene Faustschlag.</a:t>
            </a:r>
            <a:endParaRPr lang="de-DE" sz="3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225255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Terminologie</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lstStyle/>
          <a:p>
            <a:pPr marL="0" indent="0">
              <a:buNone/>
            </a:pPr>
            <a:r>
              <a:rPr lang="de-DE" dirty="0"/>
              <a:t>Grundsätzlich drei Strategien:</a:t>
            </a:r>
          </a:p>
          <a:p>
            <a:pPr marL="457200">
              <a:lnSpc>
                <a:spcPct val="107000"/>
              </a:lnSpc>
            </a:pPr>
            <a:r>
              <a:rPr lang="de-DE" sz="2800" dirty="0">
                <a:effectLst/>
                <a:latin typeface="Calibri" panose="020F0502020204030204" pitchFamily="34" charset="0"/>
                <a:ea typeface="Calibri" panose="020F0502020204030204" pitchFamily="34" charset="0"/>
                <a:cs typeface="Times New Roman" panose="02020603050405020304" pitchFamily="18" charset="0"/>
              </a:rPr>
              <a:t>Alltagssprachliche Begriffe mit spezieller Bedeutung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de-DE" sz="2800" dirty="0">
                <a:effectLst/>
                <a:latin typeface="Calibri" panose="020F0502020204030204" pitchFamily="34" charset="0"/>
                <a:ea typeface="Calibri" panose="020F0502020204030204" pitchFamily="34" charset="0"/>
                <a:cs typeface="Times New Roman" panose="02020603050405020304" pitchFamily="18" charset="0"/>
              </a:rPr>
              <a:t>Neubildungen (nach den Regeln der Morphologie, also z.B. Derivationen, Komposita)</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de-DE" sz="2800" dirty="0">
                <a:effectLst/>
                <a:latin typeface="Calibri" panose="020F0502020204030204" pitchFamily="34" charset="0"/>
                <a:ea typeface="Calibri" panose="020F0502020204030204" pitchFamily="34" charset="0"/>
                <a:cs typeface="Times New Roman" panose="02020603050405020304" pitchFamily="18" charset="0"/>
              </a:rPr>
              <a:t>Entlehnungen</a:t>
            </a:r>
            <a:endParaRPr lang="de-DE" dirty="0"/>
          </a:p>
        </p:txBody>
      </p:sp>
    </p:spTree>
    <p:extLst>
      <p:ext uri="{BB962C8B-B14F-4D97-AF65-F5344CB8AC3E}">
        <p14:creationId xmlns:p14="http://schemas.microsoft.com/office/powerpoint/2010/main" val="367165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noAutofit/>
          </a:bodyPr>
          <a:lstStyle/>
          <a:p>
            <a:pPr marL="457200" lvl="1" indent="0">
              <a:lnSpc>
                <a:spcPct val="107000"/>
              </a:lnSpc>
              <a:buNone/>
            </a:pPr>
            <a:r>
              <a:rPr lang="de-DE" sz="3600" dirty="0">
                <a:effectLst/>
                <a:latin typeface="Calibri" panose="020F0502020204030204" pitchFamily="34" charset="0"/>
                <a:ea typeface="Calibri" panose="020F0502020204030204" pitchFamily="34" charset="0"/>
                <a:cs typeface="Times New Roman" panose="02020603050405020304" pitchFamily="18" charset="0"/>
              </a:rPr>
              <a:t>Terminologie: Wörter aus der Allgemeinsprache mit fachspezifischer Bedeutung</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normAutofit fontScale="77500" lnSpcReduction="20000"/>
          </a:bodyPr>
          <a:lstStyle/>
          <a:p>
            <a:pPr marL="914400">
              <a:lnSpc>
                <a:spcPct val="107000"/>
              </a:lnSpc>
              <a:spcAft>
                <a:spcPts val="800"/>
              </a:spcAft>
            </a:pPr>
            <a:r>
              <a:rPr lang="de-DE" sz="2600" i="1" dirty="0">
                <a:effectLst/>
                <a:latin typeface="Calibri" panose="020F0502020204030204" pitchFamily="34" charset="0"/>
                <a:ea typeface="Calibri" panose="020F0502020204030204" pitchFamily="34" charset="0"/>
                <a:cs typeface="Times New Roman" panose="02020603050405020304" pitchFamily="18" charset="0"/>
              </a:rPr>
              <a:t>Besitz</a:t>
            </a:r>
          </a:p>
          <a:p>
            <a:pPr marL="685800" indent="0">
              <a:lnSpc>
                <a:spcPct val="107000"/>
              </a:lnSpc>
              <a:spcAft>
                <a:spcPts val="800"/>
              </a:spcAft>
              <a:buNone/>
            </a:pPr>
            <a:r>
              <a:rPr lang="de-DE" sz="2600" i="1" dirty="0">
                <a:latin typeface="Calibri" panose="020F0502020204030204" pitchFamily="34" charset="0"/>
                <a:ea typeface="Calibri" panose="020F0502020204030204" pitchFamily="34" charset="0"/>
                <a:cs typeface="Times New Roman" panose="02020603050405020304" pitchFamily="18" charset="0"/>
              </a:rPr>
              <a:t>	</a:t>
            </a:r>
            <a:r>
              <a:rPr lang="it-IT" sz="2600" dirty="0" err="1">
                <a:effectLst/>
                <a:latin typeface="Calibri" panose="020F0502020204030204" pitchFamily="34" charset="0"/>
                <a:ea typeface="Calibri" panose="020F0502020204030204" pitchFamily="34" charset="0"/>
                <a:cs typeface="Times New Roman" panose="02020603050405020304" pitchFamily="18" charset="0"/>
              </a:rPr>
              <a:t>Allgemeinsprache</a:t>
            </a:r>
            <a:r>
              <a:rPr lang="it-IT" sz="2600" dirty="0">
                <a:effectLst/>
                <a:latin typeface="Calibri" panose="020F0502020204030204" pitchFamily="34" charset="0"/>
                <a:ea typeface="Calibri" panose="020F0502020204030204" pitchFamily="34" charset="0"/>
                <a:cs typeface="Times New Roman" panose="02020603050405020304" pitchFamily="18" charset="0"/>
              </a:rPr>
              <a:t>: ‚possesso‘, ‚proprietà‘;</a:t>
            </a:r>
            <a:r>
              <a:rPr lang="de-DE" sz="2600" dirty="0">
                <a:latin typeface="Calibri" panose="020F0502020204030204" pitchFamily="34" charset="0"/>
                <a:ea typeface="Calibri" panose="020F0502020204030204" pitchFamily="34" charset="0"/>
                <a:cs typeface="Times New Roman" panose="02020603050405020304" pitchFamily="18" charset="0"/>
              </a:rPr>
              <a:t> </a:t>
            </a:r>
            <a:r>
              <a:rPr lang="it-IT" sz="2600" dirty="0">
                <a:effectLst/>
                <a:latin typeface="Calibri" panose="020F0502020204030204" pitchFamily="34" charset="0"/>
                <a:ea typeface="Calibri" panose="020F0502020204030204" pitchFamily="34" charset="0"/>
                <a:cs typeface="Times New Roman" panose="02020603050405020304" pitchFamily="18" charset="0"/>
              </a:rPr>
              <a:t>‚patrimonio‘, ‘proprietà fondiaria’</a:t>
            </a:r>
            <a:endParaRPr lang="de-DE" sz="2600" dirty="0">
              <a:latin typeface="Calibri" panose="020F0502020204030204" pitchFamily="34" charset="0"/>
              <a:ea typeface="Calibri" panose="020F0502020204030204" pitchFamily="34" charset="0"/>
              <a:cs typeface="Times New Roman" panose="02020603050405020304" pitchFamily="18" charset="0"/>
            </a:endParaRPr>
          </a:p>
          <a:p>
            <a:pPr marL="685800" indent="0">
              <a:lnSpc>
                <a:spcPct val="107000"/>
              </a:lnSpc>
              <a:spcAft>
                <a:spcPts val="800"/>
              </a:spcAft>
              <a:buNone/>
            </a:pPr>
            <a:r>
              <a:rPr lang="de-DE" sz="2600" dirty="0">
                <a:effectLst/>
                <a:latin typeface="Calibri" panose="020F0502020204030204" pitchFamily="34" charset="0"/>
                <a:ea typeface="Calibri" panose="020F0502020204030204" pitchFamily="34" charset="0"/>
                <a:cs typeface="Times New Roman" panose="02020603050405020304" pitchFamily="18" charset="0"/>
              </a:rPr>
              <a:t>	Rechtssprache: ‘</a:t>
            </a:r>
            <a:r>
              <a:rPr lang="de-DE" sz="2600" dirty="0" err="1">
                <a:effectLst/>
                <a:latin typeface="Calibri" panose="020F0502020204030204" pitchFamily="34" charset="0"/>
                <a:ea typeface="Calibri" panose="020F0502020204030204" pitchFamily="34" charset="0"/>
                <a:cs typeface="Times New Roman" panose="02020603050405020304" pitchFamily="18" charset="0"/>
              </a:rPr>
              <a:t>possesso</a:t>
            </a:r>
            <a:r>
              <a:rPr lang="de-DE" sz="2600" dirty="0">
                <a:effectLst/>
                <a:latin typeface="Calibri" panose="020F0502020204030204" pitchFamily="34" charset="0"/>
                <a:ea typeface="Calibri" panose="020F0502020204030204" pitchFamily="34" charset="0"/>
                <a:cs typeface="Times New Roman" panose="02020603050405020304" pitchFamily="18" charset="0"/>
              </a:rPr>
              <a:t>’, ‘</a:t>
            </a:r>
            <a:r>
              <a:rPr lang="de-DE" sz="2600" dirty="0" err="1">
                <a:effectLst/>
                <a:latin typeface="Calibri" panose="020F0502020204030204" pitchFamily="34" charset="0"/>
                <a:ea typeface="Calibri" panose="020F0502020204030204" pitchFamily="34" charset="0"/>
                <a:cs typeface="Times New Roman" panose="02020603050405020304" pitchFamily="18" charset="0"/>
              </a:rPr>
              <a:t>detenzione</a:t>
            </a:r>
            <a:r>
              <a:rPr lang="de-DE" sz="2600" dirty="0">
                <a:effectLst/>
                <a:latin typeface="Calibri" panose="020F0502020204030204" pitchFamily="34" charset="0"/>
                <a:ea typeface="Calibri" panose="020F0502020204030204" pitchFamily="34" charset="0"/>
                <a:cs typeface="Times New Roman" panose="02020603050405020304" pitchFamily="18" charset="0"/>
              </a:rPr>
              <a:t>’ &gt; Möglichkeit, Tatsächlich in einem Moment über eine Sache verfügen zu können</a:t>
            </a:r>
          </a:p>
          <a:p>
            <a:pPr marL="914400">
              <a:lnSpc>
                <a:spcPct val="107000"/>
              </a:lnSpc>
            </a:pPr>
            <a:r>
              <a:rPr lang="de-DE" sz="2600" i="1" dirty="0">
                <a:effectLst/>
                <a:latin typeface="Calibri" panose="020F0502020204030204" pitchFamily="34" charset="0"/>
                <a:ea typeface="Calibri" panose="020F0502020204030204" pitchFamily="34" charset="0"/>
                <a:cs typeface="Times New Roman" panose="02020603050405020304" pitchFamily="18" charset="0"/>
              </a:rPr>
              <a:t>gemein</a:t>
            </a:r>
          </a:p>
          <a:p>
            <a:pPr marL="685800" indent="0">
              <a:lnSpc>
                <a:spcPct val="107000"/>
              </a:lnSpc>
              <a:buNone/>
            </a:pPr>
            <a:r>
              <a:rPr lang="de-DE" sz="2600" dirty="0">
                <a:latin typeface="Calibri" panose="020F0502020204030204" pitchFamily="34" charset="0"/>
                <a:ea typeface="Calibri" panose="020F0502020204030204" pitchFamily="34" charset="0"/>
                <a:cs typeface="Times New Roman" panose="02020603050405020304" pitchFamily="18" charset="0"/>
              </a:rPr>
              <a:t>	</a:t>
            </a:r>
            <a:r>
              <a:rPr lang="de-DE" sz="2600" dirty="0">
                <a:effectLst/>
                <a:latin typeface="Calibri" panose="020F0502020204030204" pitchFamily="34" charset="0"/>
                <a:ea typeface="Calibri" panose="020F0502020204030204" pitchFamily="34" charset="0"/>
                <a:cs typeface="Times New Roman" panose="02020603050405020304" pitchFamily="18" charset="0"/>
              </a:rPr>
              <a:t>Allgemeinsprache: ‚</a:t>
            </a:r>
            <a:r>
              <a:rPr lang="de-DE" sz="2600" dirty="0" err="1">
                <a:effectLst/>
                <a:latin typeface="Calibri" panose="020F0502020204030204" pitchFamily="34" charset="0"/>
                <a:ea typeface="Calibri" panose="020F0502020204030204" pitchFamily="34" charset="0"/>
                <a:cs typeface="Times New Roman" panose="02020603050405020304" pitchFamily="18" charset="0"/>
              </a:rPr>
              <a:t>cattivo</a:t>
            </a:r>
            <a:r>
              <a:rPr lang="de-DE" sz="2600" dirty="0">
                <a:effectLst/>
                <a:latin typeface="Calibri" panose="020F0502020204030204" pitchFamily="34" charset="0"/>
                <a:ea typeface="Calibri" panose="020F0502020204030204" pitchFamily="34" charset="0"/>
                <a:cs typeface="Times New Roman" panose="02020603050405020304" pitchFamily="18" charset="0"/>
              </a:rPr>
              <a:t>‘, ‚semplice‘	</a:t>
            </a:r>
            <a:endParaRPr lang="de-DE" sz="2600" dirty="0">
              <a:latin typeface="Calibri" panose="020F0502020204030204" pitchFamily="34" charset="0"/>
              <a:ea typeface="Calibri" panose="020F0502020204030204" pitchFamily="34" charset="0"/>
              <a:cs typeface="Times New Roman" panose="02020603050405020304" pitchFamily="18" charset="0"/>
            </a:endParaRPr>
          </a:p>
          <a:p>
            <a:pPr marL="685800" indent="0">
              <a:lnSpc>
                <a:spcPct val="107000"/>
              </a:lnSpc>
              <a:buNone/>
            </a:pPr>
            <a:r>
              <a:rPr lang="de-DE" sz="2600" dirty="0">
                <a:effectLst/>
                <a:latin typeface="Calibri" panose="020F0502020204030204" pitchFamily="34" charset="0"/>
                <a:ea typeface="Calibri" panose="020F0502020204030204" pitchFamily="34" charset="0"/>
                <a:cs typeface="Times New Roman" panose="02020603050405020304" pitchFamily="18" charset="0"/>
              </a:rPr>
              <a:t>	Rechtssprache: ‚</a:t>
            </a:r>
            <a:r>
              <a:rPr lang="de-DE" sz="2600" dirty="0" err="1">
                <a:effectLst/>
                <a:latin typeface="Calibri" panose="020F0502020204030204" pitchFamily="34" charset="0"/>
                <a:ea typeface="Calibri" panose="020F0502020204030204" pitchFamily="34" charset="0"/>
                <a:cs typeface="Times New Roman" panose="02020603050405020304" pitchFamily="18" charset="0"/>
              </a:rPr>
              <a:t>comune</a:t>
            </a:r>
            <a:r>
              <a:rPr lang="de-DE" sz="2600" dirty="0">
                <a:effectLst/>
                <a:latin typeface="Calibri" panose="020F0502020204030204" pitchFamily="34" charset="0"/>
                <a:ea typeface="Calibri" panose="020F0502020204030204" pitchFamily="34" charset="0"/>
                <a:cs typeface="Times New Roman" panose="02020603050405020304" pitchFamily="18" charset="0"/>
              </a:rPr>
              <a:t>‘ = die Allgemeinheit betreffend, z. B. das </a:t>
            </a:r>
            <a:r>
              <a:rPr lang="de-DE" sz="2600" i="1" dirty="0">
                <a:effectLst/>
                <a:latin typeface="Calibri" panose="020F0502020204030204" pitchFamily="34" charset="0"/>
                <a:ea typeface="Calibri" panose="020F0502020204030204" pitchFamily="34" charset="0"/>
                <a:cs typeface="Times New Roman" panose="02020603050405020304" pitchFamily="18" charset="0"/>
              </a:rPr>
              <a:t>Gemeinwesen, 	gemeingefährlich</a:t>
            </a:r>
          </a:p>
          <a:p>
            <a:pPr marL="685800" indent="0">
              <a:lnSpc>
                <a:spcPct val="107000"/>
              </a:lnSpc>
              <a:buNone/>
            </a:pP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de-DE" sz="2300" dirty="0">
                <a:effectLst/>
                <a:latin typeface="Calibri" panose="020F0502020204030204" pitchFamily="34" charset="0"/>
                <a:ea typeface="Calibri" panose="020F0502020204030204" pitchFamily="34" charset="0"/>
                <a:cs typeface="Times New Roman" panose="02020603050405020304" pitchFamily="18" charset="0"/>
              </a:rPr>
              <a:t>Thormann, Isabelle/</a:t>
            </a:r>
            <a:r>
              <a:rPr lang="de-DE" sz="2300" dirty="0" err="1">
                <a:effectLst/>
                <a:latin typeface="Calibri" panose="020F0502020204030204" pitchFamily="34" charset="0"/>
                <a:ea typeface="Calibri" panose="020F0502020204030204" pitchFamily="34" charset="0"/>
                <a:cs typeface="Times New Roman" panose="02020603050405020304" pitchFamily="18" charset="0"/>
              </a:rPr>
              <a:t>Hausbrandt</a:t>
            </a:r>
            <a:r>
              <a:rPr lang="de-DE" sz="2300" dirty="0">
                <a:effectLst/>
                <a:latin typeface="Calibri" panose="020F0502020204030204" pitchFamily="34" charset="0"/>
                <a:ea typeface="Calibri" panose="020F0502020204030204" pitchFamily="34" charset="0"/>
                <a:cs typeface="Times New Roman" panose="02020603050405020304" pitchFamily="18" charset="0"/>
              </a:rPr>
              <a:t>, Jana (2016): Rechtssprache</a:t>
            </a:r>
            <a:r>
              <a:rPr lang="de-DE" sz="2300" dirty="0">
                <a:latin typeface="Calibri" panose="020F0502020204030204" pitchFamily="34" charset="0"/>
                <a:ea typeface="Calibri" panose="020F0502020204030204" pitchFamily="34" charset="0"/>
                <a:cs typeface="Times New Roman" panose="02020603050405020304" pitchFamily="18" charset="0"/>
              </a:rPr>
              <a:t> </a:t>
            </a:r>
            <a:r>
              <a:rPr lang="de-DE" sz="2300" dirty="0">
                <a:effectLst/>
                <a:latin typeface="Calibri" panose="020F0502020204030204" pitchFamily="34" charset="0"/>
                <a:ea typeface="Calibri" panose="020F0502020204030204" pitchFamily="34" charset="0"/>
                <a:cs typeface="Times New Roman" panose="02020603050405020304" pitchFamily="18" charset="0"/>
              </a:rPr>
              <a:t>klar und verständlich für Dolmetscher, Übersetzer, Germanisten und andere Nichtjuristen. Berlin: BDÜ Fachverlag, S. 91-96.          </a:t>
            </a:r>
          </a:p>
          <a:p>
            <a:pPr marL="0" indent="0">
              <a:buNone/>
            </a:pPr>
            <a:endParaRPr lang="de-DE" dirty="0"/>
          </a:p>
        </p:txBody>
      </p:sp>
    </p:spTree>
    <p:extLst>
      <p:ext uri="{BB962C8B-B14F-4D97-AF65-F5344CB8AC3E}">
        <p14:creationId xmlns:p14="http://schemas.microsoft.com/office/powerpoint/2010/main" val="1989138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Terminologie: Eigene Termini</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a:xfrm>
            <a:off x="19050" y="1758950"/>
            <a:ext cx="11334750" cy="4667250"/>
          </a:xfrm>
        </p:spPr>
        <p:txBody>
          <a:bodyPr>
            <a:normAutofit/>
          </a:bodyPr>
          <a:lstStyle/>
          <a:p>
            <a:pPr lvl="2">
              <a:lnSpc>
                <a:spcPct val="107000"/>
              </a:lnSpc>
            </a:pPr>
            <a:r>
              <a:rPr lang="de-DE" sz="2800" b="1" dirty="0">
                <a:effectLst/>
                <a:latin typeface="Calibri" panose="020F0502020204030204" pitchFamily="34" charset="0"/>
                <a:ea typeface="Calibri" panose="020F0502020204030204" pitchFamily="34" charset="0"/>
                <a:cs typeface="Times New Roman" panose="02020603050405020304" pitchFamily="18" charset="0"/>
              </a:rPr>
              <a:t>Keine</a:t>
            </a:r>
            <a:r>
              <a:rPr lang="de-DE" sz="2800" dirty="0">
                <a:effectLst/>
                <a:latin typeface="Calibri" panose="020F0502020204030204" pitchFamily="34" charset="0"/>
                <a:ea typeface="Calibri" panose="020F0502020204030204" pitchFamily="34" charset="0"/>
                <a:cs typeface="Times New Roman" panose="02020603050405020304" pitchFamily="18" charset="0"/>
              </a:rPr>
              <a:t> Fremdwörter, lediglich einige Latinismen</a:t>
            </a:r>
            <a:endParaRPr lang="de-DE" sz="2800" dirty="0">
              <a:latin typeface="Calibri" panose="020F0502020204030204" pitchFamily="34" charset="0"/>
              <a:ea typeface="Calibri" panose="020F0502020204030204" pitchFamily="34" charset="0"/>
              <a:cs typeface="Times New Roman" panose="02020603050405020304" pitchFamily="18" charset="0"/>
            </a:endParaRPr>
          </a:p>
          <a:p>
            <a:pPr marL="914400" lvl="2" indent="0">
              <a:lnSpc>
                <a:spcPct val="107000"/>
              </a:lnSpc>
              <a:buNone/>
            </a:pPr>
            <a:r>
              <a:rPr lang="de-DE" sz="2400" i="1" dirty="0">
                <a:effectLst/>
                <a:latin typeface="Calibri" panose="020F0502020204030204" pitchFamily="34" charset="0"/>
                <a:ea typeface="Calibri" panose="020F0502020204030204" pitchFamily="34" charset="0"/>
                <a:cs typeface="Times New Roman" panose="02020603050405020304" pitchFamily="18" charset="0"/>
              </a:rPr>
              <a:t>konkludent</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914400" lvl="2" indent="0">
              <a:lnSpc>
                <a:spcPct val="107000"/>
              </a:lnSpc>
              <a:buNone/>
            </a:pP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lvl="2">
              <a:lnSpc>
                <a:spcPct val="107000"/>
              </a:lnSpc>
            </a:pPr>
            <a:r>
              <a:rPr lang="de-DE" sz="2800" dirty="0">
                <a:effectLst/>
                <a:latin typeface="Calibri" panose="020F0502020204030204" pitchFamily="34" charset="0"/>
                <a:ea typeface="Calibri" panose="020F0502020204030204" pitchFamily="34" charset="0"/>
                <a:cs typeface="Times New Roman" panose="02020603050405020304" pitchFamily="18" charset="0"/>
              </a:rPr>
              <a:t>(Komplexe) Komposita</a:t>
            </a:r>
          </a:p>
          <a:p>
            <a:pPr marL="1143000" indent="0">
              <a:lnSpc>
                <a:spcPct val="107000"/>
              </a:lnSpc>
              <a:buNone/>
            </a:pPr>
            <a:r>
              <a:rPr lang="it-IT" sz="2400" dirty="0">
                <a:effectLst/>
                <a:latin typeface="Calibri" panose="020F0502020204030204" pitchFamily="34" charset="0"/>
                <a:ea typeface="Calibri" panose="020F0502020204030204" pitchFamily="34" charset="0"/>
                <a:cs typeface="Times New Roman" panose="02020603050405020304" pitchFamily="18" charset="0"/>
              </a:rPr>
              <a:t> </a:t>
            </a:r>
            <a:r>
              <a:rPr lang="it-IT" sz="2400" i="1" dirty="0" err="1">
                <a:effectLst/>
                <a:latin typeface="Calibri" panose="020F0502020204030204" pitchFamily="34" charset="0"/>
                <a:ea typeface="Calibri" panose="020F0502020204030204" pitchFamily="34" charset="0"/>
                <a:cs typeface="Times New Roman" panose="02020603050405020304" pitchFamily="18" charset="0"/>
              </a:rPr>
              <a:t>Amtshaftung</a:t>
            </a:r>
            <a:r>
              <a:rPr lang="it-IT" sz="2400" dirty="0">
                <a:effectLst/>
                <a:latin typeface="Calibri" panose="020F0502020204030204" pitchFamily="34" charset="0"/>
                <a:ea typeface="Calibri" panose="020F0502020204030204" pitchFamily="34" charset="0"/>
                <a:cs typeface="Times New Roman" panose="02020603050405020304" pitchFamily="18" charset="0"/>
              </a:rPr>
              <a:t> ‚responsabilità amministrativa‘</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marL="1143000" indent="0">
              <a:lnSpc>
                <a:spcPct val="107000"/>
              </a:lnSpc>
              <a:buNone/>
            </a:pPr>
            <a:r>
              <a:rPr lang="de-DE" sz="2400" i="1" dirty="0">
                <a:effectLst/>
                <a:latin typeface="Calibri" panose="020F0502020204030204" pitchFamily="34" charset="0"/>
                <a:ea typeface="Calibri" panose="020F0502020204030204" pitchFamily="34" charset="0"/>
                <a:cs typeface="Times New Roman" panose="02020603050405020304" pitchFamily="18" charset="0"/>
              </a:rPr>
              <a:t>Folgenbeseitigungsanspruch </a:t>
            </a:r>
            <a:r>
              <a:rPr lang="de-DE" sz="2400" dirty="0">
                <a:effectLst/>
                <a:latin typeface="Calibri" panose="020F0502020204030204" pitchFamily="34" charset="0"/>
                <a:ea typeface="Calibri" panose="020F0502020204030204" pitchFamily="34" charset="0"/>
                <a:cs typeface="Times New Roman" panose="02020603050405020304" pitchFamily="18" charset="0"/>
              </a:rPr>
              <a:t>‚</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diritto</a:t>
            </a:r>
            <a:r>
              <a:rPr lang="de-DE" sz="2400" dirty="0">
                <a:effectLst/>
                <a:latin typeface="Calibri" panose="020F0502020204030204" pitchFamily="34" charset="0"/>
                <a:ea typeface="Calibri" panose="020F0502020204030204" pitchFamily="34" charset="0"/>
                <a:cs typeface="Times New Roman" panose="02020603050405020304" pitchFamily="18" charset="0"/>
              </a:rPr>
              <a:t> alla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reintegrazione</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diritto</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all‘eliminazione</a:t>
            </a:r>
            <a:r>
              <a:rPr lang="de-DE" sz="2400" dirty="0">
                <a:effectLst/>
                <a:latin typeface="Calibri" panose="020F0502020204030204" pitchFamily="34" charset="0"/>
                <a:ea typeface="Calibri" panose="020F0502020204030204" pitchFamily="34" charset="0"/>
                <a:cs typeface="Times New Roman" panose="02020603050405020304" pitchFamily="18" charset="0"/>
              </a:rPr>
              <a:t> delle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conseguenze</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giuridiche</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derivanti</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dall‘esecuzione</a:t>
            </a:r>
            <a:r>
              <a:rPr lang="de-DE" sz="2400" dirty="0">
                <a:effectLst/>
                <a:latin typeface="Calibri" panose="020F0502020204030204" pitchFamily="34" charset="0"/>
                <a:ea typeface="Calibri" panose="020F0502020204030204" pitchFamily="34" charset="0"/>
                <a:cs typeface="Times New Roman" panose="02020603050405020304" pitchFamily="18" charset="0"/>
              </a:rPr>
              <a:t> di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un</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atto</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amministrativo</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illecito</a:t>
            </a:r>
            <a:r>
              <a:rPr lang="de-DE" sz="2400" dirty="0">
                <a:effectLst/>
                <a:latin typeface="Calibri" panose="020F0502020204030204" pitchFamily="34" charset="0"/>
                <a:ea typeface="Calibri" panose="020F0502020204030204" pitchFamily="34" charset="0"/>
                <a:cs typeface="Times New Roman" panose="02020603050405020304" pitchFamily="18" charset="0"/>
              </a:rPr>
              <a:t>)</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1075837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Terminologie: Eigene Termini</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lstStyle/>
          <a:p>
            <a:pPr marL="0" indent="0">
              <a:buNone/>
            </a:pPr>
            <a:r>
              <a:rPr lang="de-DE" dirty="0"/>
              <a:t>z.T. aus obsoletem Material</a:t>
            </a:r>
          </a:p>
          <a:p>
            <a:pPr marL="0" indent="0">
              <a:buNone/>
            </a:pPr>
            <a:r>
              <a:rPr lang="de-DE" sz="2400" i="1" dirty="0">
                <a:effectLst/>
                <a:latin typeface="Calibri" panose="020F0502020204030204" pitchFamily="34" charset="0"/>
                <a:ea typeface="Calibri" panose="020F0502020204030204" pitchFamily="34" charset="0"/>
                <a:cs typeface="Times New Roman" panose="02020603050405020304" pitchFamily="18" charset="0"/>
              </a:rPr>
              <a:t>Nießbrauch</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dirty="0" err="1">
                <a:effectLst/>
                <a:latin typeface="Calibri" panose="020F0502020204030204" pitchFamily="34" charset="0"/>
                <a:ea typeface="Calibri" panose="020F0502020204030204" pitchFamily="34" charset="0"/>
                <a:cs typeface="Times New Roman" panose="02020603050405020304" pitchFamily="18" charset="0"/>
              </a:rPr>
              <a:t>usufrutto</a:t>
            </a:r>
            <a:r>
              <a:rPr lang="de-DE" sz="2400" dirty="0">
                <a:effectLst/>
                <a:latin typeface="Calibri" panose="020F0502020204030204" pitchFamily="34" charset="0"/>
                <a:ea typeface="Calibri" panose="020F0502020204030204" pitchFamily="34" charset="0"/>
                <a:cs typeface="Times New Roman" panose="02020603050405020304" pitchFamily="18" charset="0"/>
              </a:rPr>
              <a:t>‘</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de-DE" sz="2400" dirty="0">
                <a:effectLst/>
                <a:latin typeface="Calibri" panose="020F0502020204030204" pitchFamily="34" charset="0"/>
                <a:ea typeface="Calibri" panose="020F0502020204030204" pitchFamily="34" charset="0"/>
                <a:cs typeface="Times New Roman" panose="02020603050405020304" pitchFamily="18" charset="0"/>
              </a:rPr>
              <a:t>&lt;</a:t>
            </a:r>
            <a:r>
              <a:rPr lang="de-DE" sz="2400" i="1" dirty="0">
                <a:effectLst/>
                <a:latin typeface="Calibri" panose="020F0502020204030204" pitchFamily="34" charset="0"/>
                <a:ea typeface="Calibri" panose="020F0502020204030204" pitchFamily="34" charset="0"/>
                <a:cs typeface="Times New Roman" panose="02020603050405020304" pitchFamily="18" charset="0"/>
              </a:rPr>
              <a:t> genießen</a:t>
            </a:r>
            <a:r>
              <a:rPr lang="de-DE" sz="2400" dirty="0">
                <a:effectLst/>
                <a:latin typeface="Calibri" panose="020F0502020204030204" pitchFamily="34" charset="0"/>
                <a:ea typeface="Calibri" panose="020F0502020204030204" pitchFamily="34" charset="0"/>
                <a:cs typeface="Times New Roman" panose="02020603050405020304" pitchFamily="18" charset="0"/>
              </a:rPr>
              <a:t>: mhd. </a:t>
            </a:r>
            <a:r>
              <a:rPr lang="de-DE" sz="2400" i="1" dirty="0" err="1">
                <a:effectLst/>
                <a:latin typeface="Calibri" panose="020F0502020204030204" pitchFamily="34" charset="0"/>
                <a:ea typeface="Calibri" panose="020F0502020204030204" pitchFamily="34" charset="0"/>
                <a:cs typeface="Times New Roman" panose="02020603050405020304" pitchFamily="18" charset="0"/>
              </a:rPr>
              <a:t>niez</a:t>
            </a:r>
            <a:r>
              <a:rPr lang="de-DE" sz="2400" dirty="0">
                <a:effectLst/>
                <a:latin typeface="Calibri" panose="020F0502020204030204" pitchFamily="34" charset="0"/>
                <a:ea typeface="Calibri" panose="020F0502020204030204" pitchFamily="34" charset="0"/>
                <a:cs typeface="Times New Roman" panose="02020603050405020304" pitchFamily="18" charset="0"/>
              </a:rPr>
              <a:t> ‚Benutzung, Gebrauch‘ &gt; etymologisches Wörterbuch</a:t>
            </a:r>
          </a:p>
          <a:p>
            <a:pPr marL="1143000" indent="0">
              <a:lnSpc>
                <a:spcPct val="107000"/>
              </a:lnSpc>
              <a:buNone/>
            </a:pP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de-DE" sz="2000" dirty="0">
                <a:effectLst/>
                <a:latin typeface="Calibri" panose="020F0502020204030204" pitchFamily="34" charset="0"/>
                <a:ea typeface="Calibri" panose="020F0502020204030204" pitchFamily="34" charset="0"/>
                <a:cs typeface="Times New Roman" panose="02020603050405020304" pitchFamily="18" charset="0"/>
              </a:rPr>
              <a:t>Thormann, Isabelle/</a:t>
            </a:r>
            <a:r>
              <a:rPr lang="de-DE" sz="2000" dirty="0" err="1">
                <a:effectLst/>
                <a:latin typeface="Calibri" panose="020F0502020204030204" pitchFamily="34" charset="0"/>
                <a:ea typeface="Calibri" panose="020F0502020204030204" pitchFamily="34" charset="0"/>
                <a:cs typeface="Times New Roman" panose="02020603050405020304" pitchFamily="18" charset="0"/>
              </a:rPr>
              <a:t>Hausbrandt</a:t>
            </a:r>
            <a:r>
              <a:rPr lang="de-DE" sz="2000" dirty="0">
                <a:effectLst/>
                <a:latin typeface="Calibri" panose="020F0502020204030204" pitchFamily="34" charset="0"/>
                <a:ea typeface="Calibri" panose="020F0502020204030204" pitchFamily="34" charset="0"/>
                <a:cs typeface="Times New Roman" panose="02020603050405020304" pitchFamily="18" charset="0"/>
              </a:rPr>
              <a:t>, Jana (2016): Rechtssprache klar und verständlich für Dolmetscher, Übersetzer, Germanisten und andere Nichtjuristen. Berlin: BDÜ Fachverlag, S. 97-132.          </a:t>
            </a:r>
          </a:p>
          <a:p>
            <a:pPr marL="0" indent="0">
              <a:buNone/>
            </a:pPr>
            <a:endParaRPr lang="de-DE" dirty="0"/>
          </a:p>
        </p:txBody>
      </p:sp>
    </p:spTree>
    <p:extLst>
      <p:ext uri="{BB962C8B-B14F-4D97-AF65-F5344CB8AC3E}">
        <p14:creationId xmlns:p14="http://schemas.microsoft.com/office/powerpoint/2010/main" val="3903627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Terminologie: Formelhafte Wendungen</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normAutofit/>
          </a:bodyPr>
          <a:lstStyle/>
          <a:p>
            <a:pPr lvl="1">
              <a:lnSpc>
                <a:spcPct val="107000"/>
              </a:lnSpc>
            </a:pPr>
            <a:r>
              <a:rPr lang="de-DE" sz="2800" dirty="0">
                <a:effectLst/>
                <a:latin typeface="Calibri" panose="020F0502020204030204" pitchFamily="34" charset="0"/>
                <a:ea typeface="Calibri" panose="020F0502020204030204" pitchFamily="34" charset="0"/>
                <a:cs typeface="Times New Roman" panose="02020603050405020304" pitchFamily="18" charset="0"/>
              </a:rPr>
              <a:t>Formelhafte Wendungen</a:t>
            </a:r>
            <a:endParaRPr lang="de-DE" sz="2800" dirty="0">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buNone/>
            </a:pPr>
            <a:r>
              <a:rPr lang="de-DE" sz="2800" i="1" dirty="0">
                <a:effectLst/>
                <a:latin typeface="Calibri" panose="020F0502020204030204" pitchFamily="34" charset="0"/>
                <a:ea typeface="Calibri" panose="020F0502020204030204" pitchFamily="34" charset="0"/>
                <a:cs typeface="Times New Roman" panose="02020603050405020304" pitchFamily="18" charset="0"/>
              </a:rPr>
              <a:t>Im Namen des Volkes ergeht folgendes Urteil</a:t>
            </a:r>
            <a:r>
              <a:rPr lang="de-DE" sz="2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466896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931C9-146B-425C-8CA7-7C42B7A684B6}"/>
              </a:ext>
            </a:extLst>
          </p:cNvPr>
          <p:cNvSpPr>
            <a:spLocks noGrp="1"/>
          </p:cNvSpPr>
          <p:nvPr>
            <p:ph type="title"/>
          </p:nvPr>
        </p:nvSpPr>
        <p:spPr/>
        <p:txBody>
          <a:bodyPr/>
          <a:lstStyle/>
          <a:p>
            <a:r>
              <a:rPr lang="de-DE" dirty="0"/>
              <a:t>Terminologie: Abkürzungen</a:t>
            </a:r>
          </a:p>
        </p:txBody>
      </p:sp>
      <p:sp>
        <p:nvSpPr>
          <p:cNvPr id="3" name="Inhaltsplatzhalter 2">
            <a:extLst>
              <a:ext uri="{FF2B5EF4-FFF2-40B4-BE49-F238E27FC236}">
                <a16:creationId xmlns:a16="http://schemas.microsoft.com/office/drawing/2014/main" id="{A62646E9-333D-4E1D-8039-CD6ED3F3AC97}"/>
              </a:ext>
            </a:extLst>
          </p:cNvPr>
          <p:cNvSpPr>
            <a:spLocks noGrp="1"/>
          </p:cNvSpPr>
          <p:nvPr>
            <p:ph idx="1"/>
          </p:nvPr>
        </p:nvSpPr>
        <p:spPr/>
        <p:txBody>
          <a:bodyPr>
            <a:normAutofit fontScale="85000" lnSpcReduction="20000"/>
          </a:bodyPr>
          <a:lstStyle/>
          <a:p>
            <a:r>
              <a:rPr lang="de-DE" dirty="0"/>
              <a:t>Verwendung von Abkürzungen</a:t>
            </a:r>
          </a:p>
          <a:p>
            <a:pPr marL="1143000" lvl="2" indent="-228600">
              <a:lnSpc>
                <a:spcPct val="107000"/>
              </a:lnSpc>
              <a:buFont typeface="Wingdings" panose="05000000000000000000" pitchFamily="2" charset="2"/>
              <a:buChar char=""/>
            </a:pPr>
            <a:r>
              <a:rPr lang="de-DE" sz="1800" b="1" dirty="0">
                <a:effectLst/>
                <a:latin typeface="Calibri" panose="020F0502020204030204" pitchFamily="34" charset="0"/>
                <a:ea typeface="Calibri" panose="020F0502020204030204" pitchFamily="34" charset="0"/>
                <a:cs typeface="Times New Roman" panose="02020603050405020304" pitchFamily="18" charset="0"/>
              </a:rPr>
              <a:t>Gesetze</a:t>
            </a:r>
          </a:p>
          <a:p>
            <a:pPr marL="1371600">
              <a:lnSpc>
                <a:spcPct val="107000"/>
              </a:lnSpc>
            </a:pPr>
            <a:r>
              <a:rPr lang="de-DE" sz="1800" dirty="0" err="1">
                <a:effectLst/>
                <a:latin typeface="Calibri" panose="020F0502020204030204" pitchFamily="34" charset="0"/>
                <a:ea typeface="Calibri" panose="020F0502020204030204" pitchFamily="34" charset="0"/>
                <a:cs typeface="Times New Roman" panose="02020603050405020304" pitchFamily="18" charset="0"/>
              </a:rPr>
              <a:t>BAFöG</a:t>
            </a:r>
            <a:r>
              <a:rPr lang="de-DE" sz="1800" dirty="0">
                <a:effectLst/>
                <a:latin typeface="Calibri" panose="020F0502020204030204" pitchFamily="34" charset="0"/>
                <a:ea typeface="Calibri" panose="020F0502020204030204" pitchFamily="34" charset="0"/>
                <a:cs typeface="Times New Roman" panose="02020603050405020304" pitchFamily="18" charset="0"/>
              </a:rPr>
              <a:t> = </a:t>
            </a:r>
            <a:r>
              <a:rPr lang="de-DE" sz="1800" i="1" dirty="0">
                <a:effectLst/>
                <a:latin typeface="Calibri" panose="020F0502020204030204" pitchFamily="34" charset="0"/>
                <a:ea typeface="Calibri" panose="020F0502020204030204" pitchFamily="34" charset="0"/>
                <a:cs typeface="Times New Roman" panose="02020603050405020304" pitchFamily="18" charset="0"/>
              </a:rPr>
              <a:t>Bundesausbildungsförderungsgesetz</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legge</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federale</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sulla</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promozione</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dell’istruzione</a:t>
            </a:r>
            <a:r>
              <a:rPr lang="de-DE" sz="1800" dirty="0">
                <a:effectLst/>
                <a:latin typeface="Calibri" panose="020F0502020204030204" pitchFamily="34" charset="0"/>
                <a:ea typeface="Calibri" panose="020F0502020204030204" pitchFamily="34" charset="0"/>
                <a:cs typeface="Times New Roman" panose="02020603050405020304" pitchFamily="18" charset="0"/>
              </a:rPr>
              <a:t>‘</a:t>
            </a:r>
          </a:p>
          <a:p>
            <a:pPr marL="1371600">
              <a:lnSpc>
                <a:spcPct val="107000"/>
              </a:lnSpc>
            </a:pPr>
            <a:r>
              <a:rPr lang="de-DE" sz="1800" dirty="0">
                <a:effectLst/>
                <a:latin typeface="Calibri" panose="020F0502020204030204" pitchFamily="34" charset="0"/>
                <a:ea typeface="Calibri" panose="020F0502020204030204" pitchFamily="34" charset="0"/>
                <a:cs typeface="Times New Roman" panose="02020603050405020304" pitchFamily="18" charset="0"/>
              </a:rPr>
              <a:t>BGB = </a:t>
            </a:r>
            <a:r>
              <a:rPr lang="de-DE" sz="1800" i="1" dirty="0">
                <a:effectLst/>
                <a:latin typeface="Calibri" panose="020F0502020204030204" pitchFamily="34" charset="0"/>
                <a:ea typeface="Calibri" panose="020F0502020204030204" pitchFamily="34" charset="0"/>
                <a:cs typeface="Times New Roman" panose="02020603050405020304" pitchFamily="18" charset="0"/>
              </a:rPr>
              <a:t>Bürgerliches Gesetzbuch</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codice</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civile</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tedesco</a:t>
            </a:r>
            <a:r>
              <a:rPr lang="de-DE" sz="1800" dirty="0">
                <a:effectLst/>
                <a:latin typeface="Calibri" panose="020F0502020204030204" pitchFamily="34" charset="0"/>
                <a:ea typeface="Calibri" panose="020F0502020204030204" pitchFamily="34" charset="0"/>
                <a:cs typeface="Times New Roman" panose="02020603050405020304" pitchFamily="18" charset="0"/>
              </a:rPr>
              <a:t>‘</a:t>
            </a:r>
          </a:p>
          <a:p>
            <a:pPr marL="1371600">
              <a:lnSpc>
                <a:spcPct val="107000"/>
              </a:lnSpc>
            </a:pPr>
            <a:r>
              <a:rPr lang="de-DE" sz="1800" dirty="0">
                <a:effectLst/>
                <a:latin typeface="Calibri" panose="020F0502020204030204" pitchFamily="34" charset="0"/>
                <a:ea typeface="Calibri" panose="020F0502020204030204" pitchFamily="34" charset="0"/>
                <a:cs typeface="Times New Roman" panose="02020603050405020304" pitchFamily="18" charset="0"/>
              </a:rPr>
              <a:t>GG = </a:t>
            </a:r>
            <a:r>
              <a:rPr lang="de-DE" sz="1800" i="1" dirty="0">
                <a:effectLst/>
                <a:latin typeface="Calibri" panose="020F0502020204030204" pitchFamily="34" charset="0"/>
                <a:ea typeface="Calibri" panose="020F0502020204030204" pitchFamily="34" charset="0"/>
                <a:cs typeface="Times New Roman" panose="02020603050405020304" pitchFamily="18" charset="0"/>
              </a:rPr>
              <a:t>Grundgesetz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1371600">
              <a:lnSpc>
                <a:spcPct val="107000"/>
              </a:lnSpc>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buFont typeface="Wingdings" panose="05000000000000000000" pitchFamily="2" charset="2"/>
              <a:buChar char=""/>
            </a:pPr>
            <a:r>
              <a:rPr lang="de-DE" sz="1800" b="1" dirty="0">
                <a:effectLst/>
                <a:latin typeface="Calibri" panose="020F0502020204030204" pitchFamily="34" charset="0"/>
                <a:ea typeface="Calibri" panose="020F0502020204030204" pitchFamily="34" charset="0"/>
                <a:cs typeface="Times New Roman" panose="02020603050405020304" pitchFamily="18" charset="0"/>
              </a:rPr>
              <a:t>Gerichte, Behörden, Ministerien, Gesellschaften</a:t>
            </a:r>
          </a:p>
          <a:p>
            <a:pPr marL="1371600">
              <a:lnSpc>
                <a:spcPct val="107000"/>
              </a:lnSpc>
            </a:pPr>
            <a:r>
              <a:rPr lang="de-DE" sz="1800" dirty="0">
                <a:effectLst/>
                <a:latin typeface="Calibri" panose="020F0502020204030204" pitchFamily="34" charset="0"/>
                <a:ea typeface="Calibri" panose="020F0502020204030204" pitchFamily="34" charset="0"/>
                <a:cs typeface="Times New Roman" panose="02020603050405020304" pitchFamily="18" charset="0"/>
              </a:rPr>
              <a:t>GmbH = </a:t>
            </a:r>
            <a:r>
              <a:rPr lang="de-DE" sz="1800" i="1" dirty="0">
                <a:effectLst/>
                <a:latin typeface="Calibri" panose="020F0502020204030204" pitchFamily="34" charset="0"/>
                <a:ea typeface="Calibri" panose="020F0502020204030204" pitchFamily="34" charset="0"/>
                <a:cs typeface="Times New Roman" panose="02020603050405020304" pitchFamily="18" charset="0"/>
              </a:rPr>
              <a:t>Gesellschaft mit beschränkter Haftung</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S.r.l</a:t>
            </a:r>
            <a:r>
              <a:rPr lang="de-DE" sz="1800" dirty="0">
                <a:effectLst/>
                <a:latin typeface="Calibri" panose="020F0502020204030204" pitchFamily="34" charset="0"/>
                <a:ea typeface="Calibri" panose="020F0502020204030204" pitchFamily="34" charset="0"/>
                <a:cs typeface="Times New Roman" panose="02020603050405020304" pitchFamily="18" charset="0"/>
              </a:rPr>
              <a:t>.‘</a:t>
            </a:r>
          </a:p>
          <a:p>
            <a:pPr marL="1371600">
              <a:lnSpc>
                <a:spcPct val="107000"/>
              </a:lnSpc>
            </a:pPr>
            <a:r>
              <a:rPr lang="de-DE" sz="1800" dirty="0">
                <a:effectLst/>
                <a:latin typeface="Calibri" panose="020F0502020204030204" pitchFamily="34" charset="0"/>
                <a:ea typeface="Calibri" panose="020F0502020204030204" pitchFamily="34" charset="0"/>
                <a:cs typeface="Times New Roman" panose="02020603050405020304" pitchFamily="18" charset="0"/>
              </a:rPr>
              <a:t>EGMR = </a:t>
            </a:r>
            <a:r>
              <a:rPr lang="de-DE" sz="1800" i="1" dirty="0">
                <a:effectLst/>
                <a:latin typeface="Calibri" panose="020F0502020204030204" pitchFamily="34" charset="0"/>
                <a:ea typeface="Calibri" panose="020F0502020204030204" pitchFamily="34" charset="0"/>
                <a:cs typeface="Times New Roman" panose="02020603050405020304" pitchFamily="18" charset="0"/>
              </a:rPr>
              <a:t>Europäischer Gerichtshof für Menschenrechte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1371600">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BMJ =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Bundesjustizministerium</a:t>
            </a:r>
            <a:r>
              <a:rPr lang="it-IT" sz="1800" dirty="0">
                <a:effectLst/>
                <a:latin typeface="Calibri" panose="020F0502020204030204" pitchFamily="34" charset="0"/>
                <a:ea typeface="Calibri" panose="020F0502020204030204" pitchFamily="34" charset="0"/>
                <a:cs typeface="Times New Roman" panose="02020603050405020304" pitchFamily="18" charset="0"/>
              </a:rPr>
              <a:t> ‚ministero federale della giustizia’</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1371600">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de-DE" sz="1800" cap="small" dirty="0">
                <a:effectLst/>
                <a:latin typeface="Calibri" panose="020F0502020204030204" pitchFamily="34" charset="0"/>
                <a:ea typeface="Calibri" panose="020F0502020204030204" pitchFamily="34" charset="0"/>
                <a:cs typeface="Times New Roman" panose="02020603050405020304" pitchFamily="18" charset="0"/>
              </a:rPr>
              <a:t>Simon</a:t>
            </a:r>
            <a:r>
              <a:rPr lang="de-DE" sz="1800" dirty="0">
                <a:effectLst/>
                <a:latin typeface="Calibri" panose="020F0502020204030204" pitchFamily="34" charset="0"/>
                <a:ea typeface="Calibri" panose="020F0502020204030204" pitchFamily="34" charset="0"/>
                <a:cs typeface="Times New Roman" panose="02020603050405020304" pitchFamily="18" charset="0"/>
              </a:rPr>
              <a:t>, Heike/</a:t>
            </a:r>
            <a:r>
              <a:rPr lang="de-DE" sz="1800" cap="small" dirty="0">
                <a:effectLst/>
                <a:latin typeface="Calibri" panose="020F0502020204030204" pitchFamily="34" charset="0"/>
                <a:ea typeface="Calibri" panose="020F0502020204030204" pitchFamily="34" charset="0"/>
                <a:cs typeface="Times New Roman" panose="02020603050405020304" pitchFamily="18" charset="0"/>
              </a:rPr>
              <a:t>Funk-Baker</a:t>
            </a:r>
            <a:r>
              <a:rPr lang="de-DE" sz="1800" dirty="0">
                <a:effectLst/>
                <a:latin typeface="Calibri" panose="020F0502020204030204" pitchFamily="34" charset="0"/>
                <a:ea typeface="Calibri" panose="020F0502020204030204" pitchFamily="34" charset="0"/>
                <a:cs typeface="Times New Roman" panose="02020603050405020304" pitchFamily="18" charset="0"/>
              </a:rPr>
              <a:t>, Gisela(</a:t>
            </a:r>
            <a:r>
              <a:rPr lang="de-DE" sz="1800" baseline="30000" dirty="0">
                <a:effectLst/>
                <a:latin typeface="Calibri" panose="020F0502020204030204" pitchFamily="34" charset="0"/>
                <a:ea typeface="Calibri" panose="020F0502020204030204" pitchFamily="34" charset="0"/>
                <a:cs typeface="Times New Roman" panose="02020603050405020304" pitchFamily="18" charset="0"/>
              </a:rPr>
              <a:t>6</a:t>
            </a:r>
            <a:r>
              <a:rPr lang="de-DE" sz="1800" dirty="0">
                <a:effectLst/>
                <a:latin typeface="Calibri" panose="020F0502020204030204" pitchFamily="34" charset="0"/>
                <a:ea typeface="Calibri" panose="020F0502020204030204" pitchFamily="34" charset="0"/>
                <a:cs typeface="Times New Roman" panose="02020603050405020304" pitchFamily="18" charset="0"/>
              </a:rPr>
              <a:t>2017): </a:t>
            </a:r>
            <a:r>
              <a:rPr lang="de-DE" sz="1800" i="1" dirty="0">
                <a:effectLst/>
                <a:latin typeface="Calibri" panose="020F0502020204030204" pitchFamily="34" charset="0"/>
                <a:ea typeface="Calibri" panose="020F0502020204030204" pitchFamily="34" charset="0"/>
                <a:cs typeface="Times New Roman" panose="02020603050405020304" pitchFamily="18" charset="0"/>
              </a:rPr>
              <a:t>Deutsche Rechtssprache. Ein Studien- und Arbeitsbuch mit Einführung in das deutsche Recht</a:t>
            </a:r>
            <a:r>
              <a:rPr lang="de-DE" sz="1800" dirty="0">
                <a:effectLst/>
                <a:latin typeface="Calibri" panose="020F0502020204030204" pitchFamily="34" charset="0"/>
                <a:ea typeface="Calibri" panose="020F0502020204030204" pitchFamily="34" charset="0"/>
                <a:cs typeface="Times New Roman" panose="02020603050405020304" pitchFamily="18" charset="0"/>
              </a:rPr>
              <a:t>. München: C. H. Beck, S. XXIX-XXX.</a:t>
            </a:r>
          </a:p>
          <a:p>
            <a:endParaRPr lang="de-DE" dirty="0"/>
          </a:p>
        </p:txBody>
      </p:sp>
    </p:spTree>
    <p:extLst>
      <p:ext uri="{BB962C8B-B14F-4D97-AF65-F5344CB8AC3E}">
        <p14:creationId xmlns:p14="http://schemas.microsoft.com/office/powerpoint/2010/main" val="252509065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969</Words>
  <Application>Microsoft Office PowerPoint</Application>
  <PresentationFormat>Breitbild</PresentationFormat>
  <Paragraphs>111</Paragraphs>
  <Slides>17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17</vt:i4>
      </vt:variant>
    </vt:vector>
  </HeadingPairs>
  <TitlesOfParts>
    <vt:vector size="22" baseType="lpstr">
      <vt:lpstr>Arial</vt:lpstr>
      <vt:lpstr>Calibri</vt:lpstr>
      <vt:lpstr>Calibri Light</vt:lpstr>
      <vt:lpstr>Wingdings</vt:lpstr>
      <vt:lpstr>Office</vt:lpstr>
      <vt:lpstr>Charakteristika von Rechtssprache</vt:lpstr>
      <vt:lpstr>Rechtssprache</vt:lpstr>
      <vt:lpstr>Hohe Abstraktion</vt:lpstr>
      <vt:lpstr>Terminologie</vt:lpstr>
      <vt:lpstr>Terminologie: Wörter aus der Allgemeinsprache mit fachspezifischer Bedeutung</vt:lpstr>
      <vt:lpstr>Terminologie: Eigene Termini</vt:lpstr>
      <vt:lpstr>Terminologie: Eigene Termini</vt:lpstr>
      <vt:lpstr>Terminologie: Formelhafte Wendungen</vt:lpstr>
      <vt:lpstr>Terminologie: Abkürzungen</vt:lpstr>
      <vt:lpstr>Syntax</vt:lpstr>
      <vt:lpstr>Syntax: Verdichtung von Informationen</vt:lpstr>
      <vt:lpstr>Syntax: Unpersönlicher Stil</vt:lpstr>
      <vt:lpstr>Syntax: Unpersönlicher Stil</vt:lpstr>
      <vt:lpstr>Syntax</vt:lpstr>
      <vt:lpstr>Syntax</vt:lpstr>
      <vt:lpstr>Syntax</vt:lpstr>
      <vt:lpstr>Syntax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Syntax II</dc:title>
  <dc:creator>Kathrin</dc:creator>
  <cp:lastModifiedBy>GAERTIG- BRESSAN ANNE-KATHRIN</cp:lastModifiedBy>
  <cp:revision>25</cp:revision>
  <dcterms:created xsi:type="dcterms:W3CDTF">2020-02-28T15:22:27Z</dcterms:created>
  <dcterms:modified xsi:type="dcterms:W3CDTF">2023-02-10T15:38:54Z</dcterms:modified>
</cp:coreProperties>
</file>