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0"/>
  </p:notesMasterIdLst>
  <p:handoutMasterIdLst>
    <p:handoutMasterId r:id="rId21"/>
  </p:handoutMasterIdLst>
  <p:sldIdLst>
    <p:sldId id="294" r:id="rId5"/>
    <p:sldId id="295" r:id="rId6"/>
    <p:sldId id="274" r:id="rId7"/>
    <p:sldId id="296" r:id="rId8"/>
    <p:sldId id="293" r:id="rId9"/>
    <p:sldId id="287" r:id="rId10"/>
    <p:sldId id="258" r:id="rId11"/>
    <p:sldId id="288" r:id="rId12"/>
    <p:sldId id="277" r:id="rId13"/>
    <p:sldId id="282" r:id="rId14"/>
    <p:sldId id="283" r:id="rId15"/>
    <p:sldId id="279" r:id="rId16"/>
    <p:sldId id="284" r:id="rId17"/>
    <p:sldId id="263" r:id="rId18"/>
    <p:sldId id="297" r:id="rId19"/>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4660"/>
  </p:normalViewPr>
  <p:slideViewPr>
    <p:cSldViewPr showGuides="1">
      <p:cViewPr varScale="1">
        <p:scale>
          <a:sx n="108" d="100"/>
          <a:sy n="108" d="100"/>
        </p:scale>
        <p:origin x="172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ERTIG- BRESSAN ANNE-KATHRIN" userId="da378d66-b0ff-42e1-bd6a-9658ffc99b96" providerId="ADAL" clId="{0D5492DC-627D-462A-9AF2-6D56E3BC8F1D}"/>
    <pc:docChg chg="undo redo custSel addSld delSld modSld">
      <pc:chgData name="GAERTIG- BRESSAN ANNE-KATHRIN" userId="da378d66-b0ff-42e1-bd6a-9658ffc99b96" providerId="ADAL" clId="{0D5492DC-627D-462A-9AF2-6D56E3BC8F1D}" dt="2023-02-14T12:29:13.775" v="706"/>
      <pc:docMkLst>
        <pc:docMk/>
      </pc:docMkLst>
      <pc:sldChg chg="add del">
        <pc:chgData name="GAERTIG- BRESSAN ANNE-KATHRIN" userId="da378d66-b0ff-42e1-bd6a-9658ffc99b96" providerId="ADAL" clId="{0D5492DC-627D-462A-9AF2-6D56E3BC8F1D}" dt="2023-02-14T12:00:00.340" v="176" actId="2696"/>
        <pc:sldMkLst>
          <pc:docMk/>
          <pc:sldMk cId="2644456466" sldId="258"/>
        </pc:sldMkLst>
      </pc:sldChg>
      <pc:sldChg chg="modSp">
        <pc:chgData name="GAERTIG- BRESSAN ANNE-KATHRIN" userId="da378d66-b0ff-42e1-bd6a-9658ffc99b96" providerId="ADAL" clId="{0D5492DC-627D-462A-9AF2-6D56E3BC8F1D}" dt="2023-02-14T12:10:58.332" v="187" actId="20577"/>
        <pc:sldMkLst>
          <pc:docMk/>
          <pc:sldMk cId="2644456466" sldId="263"/>
        </pc:sldMkLst>
        <pc:spChg chg="mod">
          <ac:chgData name="GAERTIG- BRESSAN ANNE-KATHRIN" userId="da378d66-b0ff-42e1-bd6a-9658ffc99b96" providerId="ADAL" clId="{0D5492DC-627D-462A-9AF2-6D56E3BC8F1D}" dt="2023-02-14T12:10:58.332" v="187" actId="20577"/>
          <ac:spMkLst>
            <pc:docMk/>
            <pc:sldMk cId="2644456466" sldId="263"/>
            <ac:spMk id="3" creationId="{00000000-0000-0000-0000-000000000000}"/>
          </ac:spMkLst>
        </pc:spChg>
      </pc:sldChg>
      <pc:sldChg chg="modAnim">
        <pc:chgData name="GAERTIG- BRESSAN ANNE-KATHRIN" userId="da378d66-b0ff-42e1-bd6a-9658ffc99b96" providerId="ADAL" clId="{0D5492DC-627D-462A-9AF2-6D56E3BC8F1D}" dt="2023-02-14T11:48:42.803" v="56"/>
        <pc:sldMkLst>
          <pc:docMk/>
          <pc:sldMk cId="3476066696" sldId="274"/>
        </pc:sldMkLst>
      </pc:sldChg>
      <pc:sldChg chg="add del">
        <pc:chgData name="GAERTIG- BRESSAN ANNE-KATHRIN" userId="da378d66-b0ff-42e1-bd6a-9658ffc99b96" providerId="ADAL" clId="{0D5492DC-627D-462A-9AF2-6D56E3BC8F1D}" dt="2023-02-14T12:02:56.734" v="181" actId="2696"/>
        <pc:sldMkLst>
          <pc:docMk/>
          <pc:sldMk cId="3476066696" sldId="275"/>
        </pc:sldMkLst>
      </pc:sldChg>
      <pc:sldChg chg="del">
        <pc:chgData name="GAERTIG- BRESSAN ANNE-KATHRIN" userId="da378d66-b0ff-42e1-bd6a-9658ffc99b96" providerId="ADAL" clId="{0D5492DC-627D-462A-9AF2-6D56E3BC8F1D}" dt="2023-02-14T12:07:39.709" v="182" actId="2696"/>
        <pc:sldMkLst>
          <pc:docMk/>
          <pc:sldMk cId="940255109" sldId="286"/>
        </pc:sldMkLst>
      </pc:sldChg>
      <pc:sldChg chg="add del">
        <pc:chgData name="GAERTIG- BRESSAN ANNE-KATHRIN" userId="da378d66-b0ff-42e1-bd6a-9658ffc99b96" providerId="ADAL" clId="{0D5492DC-627D-462A-9AF2-6D56E3BC8F1D}" dt="2023-02-14T11:59:50.496" v="174" actId="2696"/>
        <pc:sldMkLst>
          <pc:docMk/>
          <pc:sldMk cId="397280418" sldId="288"/>
        </pc:sldMkLst>
      </pc:sldChg>
      <pc:sldChg chg="del">
        <pc:chgData name="GAERTIG- BRESSAN ANNE-KATHRIN" userId="da378d66-b0ff-42e1-bd6a-9658ffc99b96" providerId="ADAL" clId="{0D5492DC-627D-462A-9AF2-6D56E3BC8F1D}" dt="2023-02-14T12:07:40.625" v="183" actId="2696"/>
        <pc:sldMkLst>
          <pc:docMk/>
          <pc:sldMk cId="69708086" sldId="289"/>
        </pc:sldMkLst>
      </pc:sldChg>
      <pc:sldChg chg="del">
        <pc:chgData name="GAERTIG- BRESSAN ANNE-KATHRIN" userId="da378d66-b0ff-42e1-bd6a-9658ffc99b96" providerId="ADAL" clId="{0D5492DC-627D-462A-9AF2-6D56E3BC8F1D}" dt="2023-02-14T12:07:41.563" v="184" actId="2696"/>
        <pc:sldMkLst>
          <pc:docMk/>
          <pc:sldMk cId="1653678812" sldId="290"/>
        </pc:sldMkLst>
      </pc:sldChg>
      <pc:sldChg chg="delSp modSp add">
        <pc:chgData name="GAERTIG- BRESSAN ANNE-KATHRIN" userId="da378d66-b0ff-42e1-bd6a-9658ffc99b96" providerId="ADAL" clId="{0D5492DC-627D-462A-9AF2-6D56E3BC8F1D}" dt="2023-02-14T11:38:21.950" v="45" actId="20577"/>
        <pc:sldMkLst>
          <pc:docMk/>
          <pc:sldMk cId="3699257299" sldId="295"/>
        </pc:sldMkLst>
        <pc:spChg chg="mod">
          <ac:chgData name="GAERTIG- BRESSAN ANNE-KATHRIN" userId="da378d66-b0ff-42e1-bd6a-9658ffc99b96" providerId="ADAL" clId="{0D5492DC-627D-462A-9AF2-6D56E3BC8F1D}" dt="2023-02-14T11:38:16.896" v="41" actId="20577"/>
          <ac:spMkLst>
            <pc:docMk/>
            <pc:sldMk cId="3699257299" sldId="295"/>
            <ac:spMk id="2" creationId="{ABE783D9-E02A-4FF8-BFBA-66DE904BCA35}"/>
          </ac:spMkLst>
        </pc:spChg>
        <pc:spChg chg="mod">
          <ac:chgData name="GAERTIG- BRESSAN ANNE-KATHRIN" userId="da378d66-b0ff-42e1-bd6a-9658ffc99b96" providerId="ADAL" clId="{0D5492DC-627D-462A-9AF2-6D56E3BC8F1D}" dt="2023-02-14T11:38:21.950" v="45" actId="20577"/>
          <ac:spMkLst>
            <pc:docMk/>
            <pc:sldMk cId="3699257299" sldId="295"/>
            <ac:spMk id="3" creationId="{DC4A4EA7-A009-4D21-AB07-DD6E4A7EB346}"/>
          </ac:spMkLst>
        </pc:spChg>
        <pc:spChg chg="del">
          <ac:chgData name="GAERTIG- BRESSAN ANNE-KATHRIN" userId="da378d66-b0ff-42e1-bd6a-9658ffc99b96" providerId="ADAL" clId="{0D5492DC-627D-462A-9AF2-6D56E3BC8F1D}" dt="2023-02-14T11:38:04.379" v="1" actId="478"/>
          <ac:spMkLst>
            <pc:docMk/>
            <pc:sldMk cId="3699257299" sldId="295"/>
            <ac:spMk id="4" creationId="{EBA9D5E8-B0A8-461F-8B5C-10B8C389D524}"/>
          </ac:spMkLst>
        </pc:spChg>
      </pc:sldChg>
      <pc:sldChg chg="delSp modSp add">
        <pc:chgData name="GAERTIG- BRESSAN ANNE-KATHRIN" userId="da378d66-b0ff-42e1-bd6a-9658ffc99b96" providerId="ADAL" clId="{0D5492DC-627D-462A-9AF2-6D56E3BC8F1D}" dt="2023-02-14T12:00:07.610" v="180" actId="20577"/>
        <pc:sldMkLst>
          <pc:docMk/>
          <pc:sldMk cId="3916989068" sldId="296"/>
        </pc:sldMkLst>
        <pc:spChg chg="mod">
          <ac:chgData name="GAERTIG- BRESSAN ANNE-KATHRIN" userId="da378d66-b0ff-42e1-bd6a-9658ffc99b96" providerId="ADAL" clId="{0D5492DC-627D-462A-9AF2-6D56E3BC8F1D}" dt="2023-02-14T11:55:47.625" v="108" actId="27636"/>
          <ac:spMkLst>
            <pc:docMk/>
            <pc:sldMk cId="3916989068" sldId="296"/>
            <ac:spMk id="2" creationId="{D2D69252-BA24-41DD-B56B-AF9095A5E992}"/>
          </ac:spMkLst>
        </pc:spChg>
        <pc:spChg chg="mod">
          <ac:chgData name="GAERTIG- BRESSAN ANNE-KATHRIN" userId="da378d66-b0ff-42e1-bd6a-9658ffc99b96" providerId="ADAL" clId="{0D5492DC-627D-462A-9AF2-6D56E3BC8F1D}" dt="2023-02-14T12:00:07.610" v="180" actId="20577"/>
          <ac:spMkLst>
            <pc:docMk/>
            <pc:sldMk cId="3916989068" sldId="296"/>
            <ac:spMk id="3" creationId="{CE41211D-F3BD-477A-BFD1-F9E686244A2C}"/>
          </ac:spMkLst>
        </pc:spChg>
        <pc:spChg chg="del">
          <ac:chgData name="GAERTIG- BRESSAN ANNE-KATHRIN" userId="da378d66-b0ff-42e1-bd6a-9658ffc99b96" providerId="ADAL" clId="{0D5492DC-627D-462A-9AF2-6D56E3BC8F1D}" dt="2023-02-14T11:55:35.642" v="58" actId="478"/>
          <ac:spMkLst>
            <pc:docMk/>
            <pc:sldMk cId="3916989068" sldId="296"/>
            <ac:spMk id="4" creationId="{C0130FEA-3713-4086-9780-44ED20110D29}"/>
          </ac:spMkLst>
        </pc:spChg>
      </pc:sldChg>
      <pc:sldChg chg="delSp modSp add">
        <pc:chgData name="GAERTIG- BRESSAN ANNE-KATHRIN" userId="da378d66-b0ff-42e1-bd6a-9658ffc99b96" providerId="ADAL" clId="{0D5492DC-627D-462A-9AF2-6D56E3BC8F1D}" dt="2023-02-14T12:29:13.775" v="706"/>
        <pc:sldMkLst>
          <pc:docMk/>
          <pc:sldMk cId="1483214770" sldId="297"/>
        </pc:sldMkLst>
        <pc:spChg chg="mod">
          <ac:chgData name="GAERTIG- BRESSAN ANNE-KATHRIN" userId="da378d66-b0ff-42e1-bd6a-9658ffc99b96" providerId="ADAL" clId="{0D5492DC-627D-462A-9AF2-6D56E3BC8F1D}" dt="2023-02-14T12:15:53.032" v="200" actId="20577"/>
          <ac:spMkLst>
            <pc:docMk/>
            <pc:sldMk cId="1483214770" sldId="297"/>
            <ac:spMk id="2" creationId="{5F90F29F-0CCD-4443-A80E-629CC343A3CC}"/>
          </ac:spMkLst>
        </pc:spChg>
        <pc:spChg chg="mod">
          <ac:chgData name="GAERTIG- BRESSAN ANNE-KATHRIN" userId="da378d66-b0ff-42e1-bd6a-9658ffc99b96" providerId="ADAL" clId="{0D5492DC-627D-462A-9AF2-6D56E3BC8F1D}" dt="2023-02-14T12:29:13.775" v="706"/>
          <ac:spMkLst>
            <pc:docMk/>
            <pc:sldMk cId="1483214770" sldId="297"/>
            <ac:spMk id="3" creationId="{DA8B98EE-FB99-4EC3-AF83-ABCB2E35BCF3}"/>
          </ac:spMkLst>
        </pc:spChg>
        <pc:spChg chg="del">
          <ac:chgData name="GAERTIG- BRESSAN ANNE-KATHRIN" userId="da378d66-b0ff-42e1-bd6a-9658ffc99b96" providerId="ADAL" clId="{0D5492DC-627D-462A-9AF2-6D56E3BC8F1D}" dt="2023-02-14T12:13:48.787" v="189" actId="478"/>
          <ac:spMkLst>
            <pc:docMk/>
            <pc:sldMk cId="1483214770" sldId="297"/>
            <ac:spMk id="4" creationId="{90ACDCF1-F85E-434E-ADD8-42AF71CE38C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545" cy="456704"/>
          </a:xfrm>
          <a:prstGeom prst="rect">
            <a:avLst/>
          </a:prstGeom>
        </p:spPr>
        <p:txBody>
          <a:bodyPr vert="horz" lIns="84390" tIns="42195" rIns="84390" bIns="42195" rtlCol="0"/>
          <a:lstStyle>
            <a:lvl1pPr algn="l">
              <a:defRPr sz="1100"/>
            </a:lvl1pPr>
          </a:lstStyle>
          <a:p>
            <a:endParaRPr lang="de-DE"/>
          </a:p>
        </p:txBody>
      </p:sp>
      <p:sp>
        <p:nvSpPr>
          <p:cNvPr id="3" name="Datumsplatzhalter 2"/>
          <p:cNvSpPr>
            <a:spLocks noGrp="1"/>
          </p:cNvSpPr>
          <p:nvPr>
            <p:ph type="dt" sz="quarter" idx="1"/>
          </p:nvPr>
        </p:nvSpPr>
        <p:spPr>
          <a:xfrm>
            <a:off x="3884923" y="0"/>
            <a:ext cx="2971544" cy="456704"/>
          </a:xfrm>
          <a:prstGeom prst="rect">
            <a:avLst/>
          </a:prstGeom>
        </p:spPr>
        <p:txBody>
          <a:bodyPr vert="horz" lIns="84390" tIns="42195" rIns="84390" bIns="42195" rtlCol="0"/>
          <a:lstStyle>
            <a:lvl1pPr algn="r">
              <a:defRPr sz="1100"/>
            </a:lvl1pPr>
          </a:lstStyle>
          <a:p>
            <a:fld id="{7F89AA4C-8321-4DE5-8667-372AA7686E7D}" type="datetimeFigureOut">
              <a:rPr lang="de-DE" smtClean="0"/>
              <a:t>14.02.2023</a:t>
            </a:fld>
            <a:endParaRPr lang="de-DE"/>
          </a:p>
        </p:txBody>
      </p:sp>
      <p:sp>
        <p:nvSpPr>
          <p:cNvPr id="4" name="Fußzeilenplatzhalter 3"/>
          <p:cNvSpPr>
            <a:spLocks noGrp="1"/>
          </p:cNvSpPr>
          <p:nvPr>
            <p:ph type="ftr" sz="quarter" idx="2"/>
          </p:nvPr>
        </p:nvSpPr>
        <p:spPr>
          <a:xfrm>
            <a:off x="0" y="8685878"/>
            <a:ext cx="2971545" cy="456704"/>
          </a:xfrm>
          <a:prstGeom prst="rect">
            <a:avLst/>
          </a:prstGeom>
        </p:spPr>
        <p:txBody>
          <a:bodyPr vert="horz" lIns="84390" tIns="42195" rIns="84390" bIns="42195" rtlCol="0" anchor="b"/>
          <a:lstStyle>
            <a:lvl1pPr algn="l">
              <a:defRPr sz="1100"/>
            </a:lvl1pPr>
          </a:lstStyle>
          <a:p>
            <a:endParaRPr lang="de-DE"/>
          </a:p>
        </p:txBody>
      </p:sp>
      <p:sp>
        <p:nvSpPr>
          <p:cNvPr id="5" name="Foliennummernplatzhalter 4"/>
          <p:cNvSpPr>
            <a:spLocks noGrp="1"/>
          </p:cNvSpPr>
          <p:nvPr>
            <p:ph type="sldNum" sz="quarter" idx="3"/>
          </p:nvPr>
        </p:nvSpPr>
        <p:spPr>
          <a:xfrm>
            <a:off x="3884923" y="8685878"/>
            <a:ext cx="2971544" cy="456704"/>
          </a:xfrm>
          <a:prstGeom prst="rect">
            <a:avLst/>
          </a:prstGeom>
        </p:spPr>
        <p:txBody>
          <a:bodyPr vert="horz" lIns="84390" tIns="42195" rIns="84390" bIns="42195" rtlCol="0" anchor="b"/>
          <a:lstStyle>
            <a:lvl1pPr algn="r">
              <a:defRPr sz="1100"/>
            </a:lvl1pPr>
          </a:lstStyle>
          <a:p>
            <a:fld id="{82337BAD-B45A-4789-AA95-5392041B2DA1}" type="slidenum">
              <a:rPr lang="de-DE" smtClean="0"/>
              <a:t>‹N›</a:t>
            </a:fld>
            <a:endParaRPr lang="de-DE"/>
          </a:p>
        </p:txBody>
      </p:sp>
    </p:spTree>
    <p:extLst>
      <p:ext uri="{BB962C8B-B14F-4D97-AF65-F5344CB8AC3E}">
        <p14:creationId xmlns:p14="http://schemas.microsoft.com/office/powerpoint/2010/main" val="26517596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2971800" cy="457200"/>
          </a:xfrm>
          <a:prstGeom prst="rect">
            <a:avLst/>
          </a:prstGeom>
        </p:spPr>
        <p:txBody>
          <a:bodyPr vert="horz" lIns="91436" tIns="45719" rIns="91436" bIns="45719" rtlCol="0"/>
          <a:lstStyle>
            <a:lvl1pPr algn="l">
              <a:defRPr sz="1200"/>
            </a:lvl1pPr>
          </a:lstStyle>
          <a:p>
            <a:endParaRPr lang="de-DE"/>
          </a:p>
        </p:txBody>
      </p:sp>
      <p:sp>
        <p:nvSpPr>
          <p:cNvPr id="3" name="Datumsplatzhalter 2"/>
          <p:cNvSpPr>
            <a:spLocks noGrp="1"/>
          </p:cNvSpPr>
          <p:nvPr>
            <p:ph type="dt" idx="1"/>
          </p:nvPr>
        </p:nvSpPr>
        <p:spPr>
          <a:xfrm>
            <a:off x="3884614" y="1"/>
            <a:ext cx="2971800" cy="457200"/>
          </a:xfrm>
          <a:prstGeom prst="rect">
            <a:avLst/>
          </a:prstGeom>
        </p:spPr>
        <p:txBody>
          <a:bodyPr vert="horz" lIns="91436" tIns="45719" rIns="91436" bIns="45719" rtlCol="0"/>
          <a:lstStyle>
            <a:lvl1pPr algn="r">
              <a:defRPr sz="1200"/>
            </a:lvl1pPr>
          </a:lstStyle>
          <a:p>
            <a:fld id="{1B2C9C51-BA87-4476-9322-E925DCE7D3FB}" type="datetimeFigureOut">
              <a:rPr lang="de-DE" smtClean="0"/>
              <a:t>14.02.2023</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36" tIns="45719" rIns="91436" bIns="45719"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36" tIns="45719" rIns="91436" bIns="45719"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4"/>
            <a:ext cx="2971800" cy="457200"/>
          </a:xfrm>
          <a:prstGeom prst="rect">
            <a:avLst/>
          </a:prstGeom>
        </p:spPr>
        <p:txBody>
          <a:bodyPr vert="horz" lIns="91436" tIns="45719" rIns="91436" bIns="45719" rtlCol="0" anchor="b"/>
          <a:lstStyle>
            <a:lvl1pPr algn="l">
              <a:defRPr sz="1200"/>
            </a:lvl1pPr>
          </a:lstStyle>
          <a:p>
            <a:endParaRPr lang="de-DE"/>
          </a:p>
        </p:txBody>
      </p:sp>
      <p:sp>
        <p:nvSpPr>
          <p:cNvPr id="7" name="Foliennummernplatzhalter 6"/>
          <p:cNvSpPr>
            <a:spLocks noGrp="1"/>
          </p:cNvSpPr>
          <p:nvPr>
            <p:ph type="sldNum" sz="quarter" idx="5"/>
          </p:nvPr>
        </p:nvSpPr>
        <p:spPr>
          <a:xfrm>
            <a:off x="3884614" y="8685214"/>
            <a:ext cx="2971800" cy="457200"/>
          </a:xfrm>
          <a:prstGeom prst="rect">
            <a:avLst/>
          </a:prstGeom>
        </p:spPr>
        <p:txBody>
          <a:bodyPr vert="horz" lIns="91436" tIns="45719" rIns="91436" bIns="45719" rtlCol="0" anchor="b"/>
          <a:lstStyle>
            <a:lvl1pPr algn="r">
              <a:defRPr sz="1200"/>
            </a:lvl1pPr>
          </a:lstStyle>
          <a:p>
            <a:fld id="{EE80C2AA-28AB-41E5-8A06-D80394BD5906}" type="slidenum">
              <a:rPr lang="de-DE" smtClean="0"/>
              <a:t>‹N›</a:t>
            </a:fld>
            <a:endParaRPr lang="de-DE"/>
          </a:p>
        </p:txBody>
      </p:sp>
    </p:spTree>
    <p:extLst>
      <p:ext uri="{BB962C8B-B14F-4D97-AF65-F5344CB8AC3E}">
        <p14:creationId xmlns:p14="http://schemas.microsoft.com/office/powerpoint/2010/main" val="3731069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592C31CC-FE1C-4D29-8209-B75F6865BAA1}" type="datetime1">
              <a:rPr lang="de-DE" smtClean="0"/>
              <a:t>14.02.2023</a:t>
            </a:fld>
            <a:endParaRPr lang="de-DE"/>
          </a:p>
        </p:txBody>
      </p:sp>
      <p:sp>
        <p:nvSpPr>
          <p:cNvPr id="5" name="Fußzeilenplatzhalter 4"/>
          <p:cNvSpPr>
            <a:spLocks noGrp="1"/>
          </p:cNvSpPr>
          <p:nvPr>
            <p:ph type="ftr" sz="quarter" idx="11"/>
          </p:nvPr>
        </p:nvSpPr>
        <p:spPr/>
        <p:txBody>
          <a:bodyPr/>
          <a:lstStyle/>
          <a:p>
            <a:r>
              <a:rPr lang="de-DE"/>
              <a:t>Bewusste Entscheidungen in der Übersetzung Deutsch-Italienisch-Deutsch</a:t>
            </a:r>
          </a:p>
        </p:txBody>
      </p:sp>
      <p:sp>
        <p:nvSpPr>
          <p:cNvPr id="6" name="Foliennummernplatzhalter 5"/>
          <p:cNvSpPr>
            <a:spLocks noGrp="1"/>
          </p:cNvSpPr>
          <p:nvPr>
            <p:ph type="sldNum" sz="quarter" idx="12"/>
          </p:nvPr>
        </p:nvSpPr>
        <p:spPr/>
        <p:txBody>
          <a:bodyPr/>
          <a:lstStyle/>
          <a:p>
            <a:fld id="{7E0ED5E9-DEBD-404C-9B28-B9E3BD70EE70}" type="slidenum">
              <a:rPr lang="de-DE" smtClean="0"/>
              <a:t>‹N›</a:t>
            </a:fld>
            <a:endParaRPr lang="de-DE"/>
          </a:p>
        </p:txBody>
      </p:sp>
    </p:spTree>
    <p:extLst>
      <p:ext uri="{BB962C8B-B14F-4D97-AF65-F5344CB8AC3E}">
        <p14:creationId xmlns:p14="http://schemas.microsoft.com/office/powerpoint/2010/main" val="2418211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C930FA1-8883-4C21-B318-58B2923FBB6A}" type="datetime1">
              <a:rPr lang="de-DE" smtClean="0"/>
              <a:t>14.02.2023</a:t>
            </a:fld>
            <a:endParaRPr lang="de-DE"/>
          </a:p>
        </p:txBody>
      </p:sp>
      <p:sp>
        <p:nvSpPr>
          <p:cNvPr id="5" name="Fußzeilenplatzhalter 4"/>
          <p:cNvSpPr>
            <a:spLocks noGrp="1"/>
          </p:cNvSpPr>
          <p:nvPr>
            <p:ph type="ftr" sz="quarter" idx="11"/>
          </p:nvPr>
        </p:nvSpPr>
        <p:spPr/>
        <p:txBody>
          <a:bodyPr/>
          <a:lstStyle/>
          <a:p>
            <a:r>
              <a:rPr lang="de-DE"/>
              <a:t>Bewusste Entscheidungen in der Übersetzung Deutsch-Italienisch-Deutsch</a:t>
            </a:r>
          </a:p>
        </p:txBody>
      </p:sp>
      <p:sp>
        <p:nvSpPr>
          <p:cNvPr id="6" name="Foliennummernplatzhalter 5"/>
          <p:cNvSpPr>
            <a:spLocks noGrp="1"/>
          </p:cNvSpPr>
          <p:nvPr>
            <p:ph type="sldNum" sz="quarter" idx="12"/>
          </p:nvPr>
        </p:nvSpPr>
        <p:spPr/>
        <p:txBody>
          <a:bodyPr/>
          <a:lstStyle/>
          <a:p>
            <a:fld id="{7E0ED5E9-DEBD-404C-9B28-B9E3BD70EE70}" type="slidenum">
              <a:rPr lang="de-DE" smtClean="0"/>
              <a:t>‹N›</a:t>
            </a:fld>
            <a:endParaRPr lang="de-DE"/>
          </a:p>
        </p:txBody>
      </p:sp>
    </p:spTree>
    <p:extLst>
      <p:ext uri="{BB962C8B-B14F-4D97-AF65-F5344CB8AC3E}">
        <p14:creationId xmlns:p14="http://schemas.microsoft.com/office/powerpoint/2010/main" val="1292827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6E3C1324-391A-4A23-8806-4CC13E75F5AD}" type="datetime1">
              <a:rPr lang="de-DE" smtClean="0"/>
              <a:t>14.02.2023</a:t>
            </a:fld>
            <a:endParaRPr lang="de-DE"/>
          </a:p>
        </p:txBody>
      </p:sp>
      <p:sp>
        <p:nvSpPr>
          <p:cNvPr id="5" name="Fußzeilenplatzhalter 4"/>
          <p:cNvSpPr>
            <a:spLocks noGrp="1"/>
          </p:cNvSpPr>
          <p:nvPr>
            <p:ph type="ftr" sz="quarter" idx="11"/>
          </p:nvPr>
        </p:nvSpPr>
        <p:spPr/>
        <p:txBody>
          <a:bodyPr/>
          <a:lstStyle/>
          <a:p>
            <a:r>
              <a:rPr lang="de-DE"/>
              <a:t>Bewusste Entscheidungen in der Übersetzung Deutsch-Italienisch-Deutsch</a:t>
            </a:r>
          </a:p>
        </p:txBody>
      </p:sp>
      <p:sp>
        <p:nvSpPr>
          <p:cNvPr id="6" name="Foliennummernplatzhalter 5"/>
          <p:cNvSpPr>
            <a:spLocks noGrp="1"/>
          </p:cNvSpPr>
          <p:nvPr>
            <p:ph type="sldNum" sz="quarter" idx="12"/>
          </p:nvPr>
        </p:nvSpPr>
        <p:spPr/>
        <p:txBody>
          <a:bodyPr/>
          <a:lstStyle/>
          <a:p>
            <a:fld id="{7E0ED5E9-DEBD-404C-9B28-B9E3BD70EE70}" type="slidenum">
              <a:rPr lang="de-DE" smtClean="0"/>
              <a:t>‹N›</a:t>
            </a:fld>
            <a:endParaRPr lang="de-DE"/>
          </a:p>
        </p:txBody>
      </p:sp>
    </p:spTree>
    <p:extLst>
      <p:ext uri="{BB962C8B-B14F-4D97-AF65-F5344CB8AC3E}">
        <p14:creationId xmlns:p14="http://schemas.microsoft.com/office/powerpoint/2010/main" val="763947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A72A56DD-B767-4056-A513-781EFE6458DE}" type="datetime1">
              <a:rPr lang="de-DE" smtClean="0"/>
              <a:t>14.02.2023</a:t>
            </a:fld>
            <a:endParaRPr lang="de-DE"/>
          </a:p>
        </p:txBody>
      </p:sp>
      <p:sp>
        <p:nvSpPr>
          <p:cNvPr id="5" name="Fußzeilenplatzhalter 4"/>
          <p:cNvSpPr>
            <a:spLocks noGrp="1"/>
          </p:cNvSpPr>
          <p:nvPr>
            <p:ph type="ftr" sz="quarter" idx="11"/>
          </p:nvPr>
        </p:nvSpPr>
        <p:spPr/>
        <p:txBody>
          <a:bodyPr/>
          <a:lstStyle/>
          <a:p>
            <a:r>
              <a:rPr lang="de-DE"/>
              <a:t>Bewusste Entscheidungen in der Übersetzung Deutsch-Italienisch-Deutsch</a:t>
            </a:r>
          </a:p>
        </p:txBody>
      </p:sp>
      <p:sp>
        <p:nvSpPr>
          <p:cNvPr id="6" name="Foliennummernplatzhalter 5"/>
          <p:cNvSpPr>
            <a:spLocks noGrp="1"/>
          </p:cNvSpPr>
          <p:nvPr>
            <p:ph type="sldNum" sz="quarter" idx="12"/>
          </p:nvPr>
        </p:nvSpPr>
        <p:spPr/>
        <p:txBody>
          <a:bodyPr/>
          <a:lstStyle/>
          <a:p>
            <a:fld id="{7E0ED5E9-DEBD-404C-9B28-B9E3BD70EE70}" type="slidenum">
              <a:rPr lang="de-DE" smtClean="0"/>
              <a:t>‹N›</a:t>
            </a:fld>
            <a:endParaRPr lang="de-DE"/>
          </a:p>
        </p:txBody>
      </p:sp>
    </p:spTree>
    <p:extLst>
      <p:ext uri="{BB962C8B-B14F-4D97-AF65-F5344CB8AC3E}">
        <p14:creationId xmlns:p14="http://schemas.microsoft.com/office/powerpoint/2010/main" val="1901585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D38B1EAB-7165-49A7-AA74-51B10D18D4FF}" type="datetime1">
              <a:rPr lang="de-DE" smtClean="0"/>
              <a:t>14.02.2023</a:t>
            </a:fld>
            <a:endParaRPr lang="de-DE"/>
          </a:p>
        </p:txBody>
      </p:sp>
      <p:sp>
        <p:nvSpPr>
          <p:cNvPr id="5" name="Fußzeilenplatzhalter 4"/>
          <p:cNvSpPr>
            <a:spLocks noGrp="1"/>
          </p:cNvSpPr>
          <p:nvPr>
            <p:ph type="ftr" sz="quarter" idx="11"/>
          </p:nvPr>
        </p:nvSpPr>
        <p:spPr/>
        <p:txBody>
          <a:bodyPr/>
          <a:lstStyle/>
          <a:p>
            <a:r>
              <a:rPr lang="de-DE"/>
              <a:t>Bewusste Entscheidungen in der Übersetzung Deutsch-Italienisch-Deutsch</a:t>
            </a:r>
          </a:p>
        </p:txBody>
      </p:sp>
      <p:sp>
        <p:nvSpPr>
          <p:cNvPr id="6" name="Foliennummernplatzhalter 5"/>
          <p:cNvSpPr>
            <a:spLocks noGrp="1"/>
          </p:cNvSpPr>
          <p:nvPr>
            <p:ph type="sldNum" sz="quarter" idx="12"/>
          </p:nvPr>
        </p:nvSpPr>
        <p:spPr/>
        <p:txBody>
          <a:bodyPr/>
          <a:lstStyle/>
          <a:p>
            <a:fld id="{7E0ED5E9-DEBD-404C-9B28-B9E3BD70EE70}" type="slidenum">
              <a:rPr lang="de-DE" smtClean="0"/>
              <a:t>‹N›</a:t>
            </a:fld>
            <a:endParaRPr lang="de-DE"/>
          </a:p>
        </p:txBody>
      </p:sp>
    </p:spTree>
    <p:extLst>
      <p:ext uri="{BB962C8B-B14F-4D97-AF65-F5344CB8AC3E}">
        <p14:creationId xmlns:p14="http://schemas.microsoft.com/office/powerpoint/2010/main" val="3915694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7BFB303D-7730-4341-A58E-3E2E86FC9FDB}" type="datetime1">
              <a:rPr lang="de-DE" smtClean="0"/>
              <a:t>14.02.2023</a:t>
            </a:fld>
            <a:endParaRPr lang="de-DE"/>
          </a:p>
        </p:txBody>
      </p:sp>
      <p:sp>
        <p:nvSpPr>
          <p:cNvPr id="6" name="Fußzeilenplatzhalter 5"/>
          <p:cNvSpPr>
            <a:spLocks noGrp="1"/>
          </p:cNvSpPr>
          <p:nvPr>
            <p:ph type="ftr" sz="quarter" idx="11"/>
          </p:nvPr>
        </p:nvSpPr>
        <p:spPr/>
        <p:txBody>
          <a:bodyPr/>
          <a:lstStyle/>
          <a:p>
            <a:r>
              <a:rPr lang="de-DE"/>
              <a:t>Bewusste Entscheidungen in der Übersetzung Deutsch-Italienisch-Deutsch</a:t>
            </a:r>
          </a:p>
        </p:txBody>
      </p:sp>
      <p:sp>
        <p:nvSpPr>
          <p:cNvPr id="7" name="Foliennummernplatzhalter 6"/>
          <p:cNvSpPr>
            <a:spLocks noGrp="1"/>
          </p:cNvSpPr>
          <p:nvPr>
            <p:ph type="sldNum" sz="quarter" idx="12"/>
          </p:nvPr>
        </p:nvSpPr>
        <p:spPr/>
        <p:txBody>
          <a:bodyPr/>
          <a:lstStyle/>
          <a:p>
            <a:fld id="{7E0ED5E9-DEBD-404C-9B28-B9E3BD70EE70}" type="slidenum">
              <a:rPr lang="de-DE" smtClean="0"/>
              <a:t>‹N›</a:t>
            </a:fld>
            <a:endParaRPr lang="de-DE"/>
          </a:p>
        </p:txBody>
      </p:sp>
    </p:spTree>
    <p:extLst>
      <p:ext uri="{BB962C8B-B14F-4D97-AF65-F5344CB8AC3E}">
        <p14:creationId xmlns:p14="http://schemas.microsoft.com/office/powerpoint/2010/main" val="1436884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E61EF148-D293-4E22-988A-8DCCFC5F9508}" type="datetime1">
              <a:rPr lang="de-DE" smtClean="0"/>
              <a:t>14.02.2023</a:t>
            </a:fld>
            <a:endParaRPr lang="de-DE"/>
          </a:p>
        </p:txBody>
      </p:sp>
      <p:sp>
        <p:nvSpPr>
          <p:cNvPr id="8" name="Fußzeilenplatzhalter 7"/>
          <p:cNvSpPr>
            <a:spLocks noGrp="1"/>
          </p:cNvSpPr>
          <p:nvPr>
            <p:ph type="ftr" sz="quarter" idx="11"/>
          </p:nvPr>
        </p:nvSpPr>
        <p:spPr/>
        <p:txBody>
          <a:bodyPr/>
          <a:lstStyle/>
          <a:p>
            <a:r>
              <a:rPr lang="de-DE"/>
              <a:t>Bewusste Entscheidungen in der Übersetzung Deutsch-Italienisch-Deutsch</a:t>
            </a:r>
          </a:p>
        </p:txBody>
      </p:sp>
      <p:sp>
        <p:nvSpPr>
          <p:cNvPr id="9" name="Foliennummernplatzhalter 8"/>
          <p:cNvSpPr>
            <a:spLocks noGrp="1"/>
          </p:cNvSpPr>
          <p:nvPr>
            <p:ph type="sldNum" sz="quarter" idx="12"/>
          </p:nvPr>
        </p:nvSpPr>
        <p:spPr/>
        <p:txBody>
          <a:bodyPr/>
          <a:lstStyle/>
          <a:p>
            <a:fld id="{7E0ED5E9-DEBD-404C-9B28-B9E3BD70EE70}" type="slidenum">
              <a:rPr lang="de-DE" smtClean="0"/>
              <a:t>‹N›</a:t>
            </a:fld>
            <a:endParaRPr lang="de-DE"/>
          </a:p>
        </p:txBody>
      </p:sp>
    </p:spTree>
    <p:extLst>
      <p:ext uri="{BB962C8B-B14F-4D97-AF65-F5344CB8AC3E}">
        <p14:creationId xmlns:p14="http://schemas.microsoft.com/office/powerpoint/2010/main" val="241978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066DC981-79B3-4C44-A234-61AD9CD2118E}" type="datetime1">
              <a:rPr lang="de-DE" smtClean="0"/>
              <a:t>14.02.2023</a:t>
            </a:fld>
            <a:endParaRPr lang="de-DE"/>
          </a:p>
        </p:txBody>
      </p:sp>
      <p:sp>
        <p:nvSpPr>
          <p:cNvPr id="4" name="Fußzeilenplatzhalter 3"/>
          <p:cNvSpPr>
            <a:spLocks noGrp="1"/>
          </p:cNvSpPr>
          <p:nvPr>
            <p:ph type="ftr" sz="quarter" idx="11"/>
          </p:nvPr>
        </p:nvSpPr>
        <p:spPr/>
        <p:txBody>
          <a:bodyPr/>
          <a:lstStyle/>
          <a:p>
            <a:r>
              <a:rPr lang="de-DE"/>
              <a:t>Bewusste Entscheidungen in der Übersetzung Deutsch-Italienisch-Deutsch</a:t>
            </a:r>
          </a:p>
        </p:txBody>
      </p:sp>
      <p:sp>
        <p:nvSpPr>
          <p:cNvPr id="5" name="Foliennummernplatzhalter 4"/>
          <p:cNvSpPr>
            <a:spLocks noGrp="1"/>
          </p:cNvSpPr>
          <p:nvPr>
            <p:ph type="sldNum" sz="quarter" idx="12"/>
          </p:nvPr>
        </p:nvSpPr>
        <p:spPr/>
        <p:txBody>
          <a:bodyPr/>
          <a:lstStyle/>
          <a:p>
            <a:fld id="{7E0ED5E9-DEBD-404C-9B28-B9E3BD70EE70}" type="slidenum">
              <a:rPr lang="de-DE" smtClean="0"/>
              <a:t>‹N›</a:t>
            </a:fld>
            <a:endParaRPr lang="de-DE"/>
          </a:p>
        </p:txBody>
      </p:sp>
    </p:spTree>
    <p:extLst>
      <p:ext uri="{BB962C8B-B14F-4D97-AF65-F5344CB8AC3E}">
        <p14:creationId xmlns:p14="http://schemas.microsoft.com/office/powerpoint/2010/main" val="15408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34BA9A3-0215-47AA-9555-FC64BD52C35D}" type="datetime1">
              <a:rPr lang="de-DE" smtClean="0"/>
              <a:t>14.02.2023</a:t>
            </a:fld>
            <a:endParaRPr lang="de-DE"/>
          </a:p>
        </p:txBody>
      </p:sp>
      <p:sp>
        <p:nvSpPr>
          <p:cNvPr id="3" name="Fußzeilenplatzhalter 2"/>
          <p:cNvSpPr>
            <a:spLocks noGrp="1"/>
          </p:cNvSpPr>
          <p:nvPr>
            <p:ph type="ftr" sz="quarter" idx="11"/>
          </p:nvPr>
        </p:nvSpPr>
        <p:spPr/>
        <p:txBody>
          <a:bodyPr/>
          <a:lstStyle/>
          <a:p>
            <a:r>
              <a:rPr lang="de-DE"/>
              <a:t>Bewusste Entscheidungen in der Übersetzung Deutsch-Italienisch-Deutsch</a:t>
            </a:r>
          </a:p>
        </p:txBody>
      </p:sp>
      <p:sp>
        <p:nvSpPr>
          <p:cNvPr id="4" name="Foliennummernplatzhalter 3"/>
          <p:cNvSpPr>
            <a:spLocks noGrp="1"/>
          </p:cNvSpPr>
          <p:nvPr>
            <p:ph type="sldNum" sz="quarter" idx="12"/>
          </p:nvPr>
        </p:nvSpPr>
        <p:spPr/>
        <p:txBody>
          <a:bodyPr/>
          <a:lstStyle/>
          <a:p>
            <a:fld id="{7E0ED5E9-DEBD-404C-9B28-B9E3BD70EE70}" type="slidenum">
              <a:rPr lang="de-DE" smtClean="0"/>
              <a:t>‹N›</a:t>
            </a:fld>
            <a:endParaRPr lang="de-DE"/>
          </a:p>
        </p:txBody>
      </p:sp>
    </p:spTree>
    <p:extLst>
      <p:ext uri="{BB962C8B-B14F-4D97-AF65-F5344CB8AC3E}">
        <p14:creationId xmlns:p14="http://schemas.microsoft.com/office/powerpoint/2010/main" val="3070025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0A11057E-DE07-47F9-8AC3-6FB84F95E471}" type="datetime1">
              <a:rPr lang="de-DE" smtClean="0"/>
              <a:t>14.02.2023</a:t>
            </a:fld>
            <a:endParaRPr lang="de-DE"/>
          </a:p>
        </p:txBody>
      </p:sp>
      <p:sp>
        <p:nvSpPr>
          <p:cNvPr id="6" name="Fußzeilenplatzhalter 5"/>
          <p:cNvSpPr>
            <a:spLocks noGrp="1"/>
          </p:cNvSpPr>
          <p:nvPr>
            <p:ph type="ftr" sz="quarter" idx="11"/>
          </p:nvPr>
        </p:nvSpPr>
        <p:spPr/>
        <p:txBody>
          <a:bodyPr/>
          <a:lstStyle/>
          <a:p>
            <a:r>
              <a:rPr lang="de-DE"/>
              <a:t>Bewusste Entscheidungen in der Übersetzung Deutsch-Italienisch-Deutsch</a:t>
            </a:r>
          </a:p>
        </p:txBody>
      </p:sp>
      <p:sp>
        <p:nvSpPr>
          <p:cNvPr id="7" name="Foliennummernplatzhalter 6"/>
          <p:cNvSpPr>
            <a:spLocks noGrp="1"/>
          </p:cNvSpPr>
          <p:nvPr>
            <p:ph type="sldNum" sz="quarter" idx="12"/>
          </p:nvPr>
        </p:nvSpPr>
        <p:spPr/>
        <p:txBody>
          <a:bodyPr/>
          <a:lstStyle/>
          <a:p>
            <a:fld id="{7E0ED5E9-DEBD-404C-9B28-B9E3BD70EE70}" type="slidenum">
              <a:rPr lang="de-DE" smtClean="0"/>
              <a:t>‹N›</a:t>
            </a:fld>
            <a:endParaRPr lang="de-DE"/>
          </a:p>
        </p:txBody>
      </p:sp>
    </p:spTree>
    <p:extLst>
      <p:ext uri="{BB962C8B-B14F-4D97-AF65-F5344CB8AC3E}">
        <p14:creationId xmlns:p14="http://schemas.microsoft.com/office/powerpoint/2010/main" val="3813389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E67C7FC4-E5F1-4366-BB75-8E0A3D7A5C14}" type="datetime1">
              <a:rPr lang="de-DE" smtClean="0"/>
              <a:t>14.02.2023</a:t>
            </a:fld>
            <a:endParaRPr lang="de-DE"/>
          </a:p>
        </p:txBody>
      </p:sp>
      <p:sp>
        <p:nvSpPr>
          <p:cNvPr id="6" name="Fußzeilenplatzhalter 5"/>
          <p:cNvSpPr>
            <a:spLocks noGrp="1"/>
          </p:cNvSpPr>
          <p:nvPr>
            <p:ph type="ftr" sz="quarter" idx="11"/>
          </p:nvPr>
        </p:nvSpPr>
        <p:spPr/>
        <p:txBody>
          <a:bodyPr/>
          <a:lstStyle/>
          <a:p>
            <a:r>
              <a:rPr lang="de-DE"/>
              <a:t>Bewusste Entscheidungen in der Übersetzung Deutsch-Italienisch-Deutsch</a:t>
            </a:r>
          </a:p>
        </p:txBody>
      </p:sp>
      <p:sp>
        <p:nvSpPr>
          <p:cNvPr id="7" name="Foliennummernplatzhalter 6"/>
          <p:cNvSpPr>
            <a:spLocks noGrp="1"/>
          </p:cNvSpPr>
          <p:nvPr>
            <p:ph type="sldNum" sz="quarter" idx="12"/>
          </p:nvPr>
        </p:nvSpPr>
        <p:spPr/>
        <p:txBody>
          <a:bodyPr/>
          <a:lstStyle/>
          <a:p>
            <a:fld id="{7E0ED5E9-DEBD-404C-9B28-B9E3BD70EE70}" type="slidenum">
              <a:rPr lang="de-DE" smtClean="0"/>
              <a:t>‹N›</a:t>
            </a:fld>
            <a:endParaRPr lang="de-DE"/>
          </a:p>
        </p:txBody>
      </p:sp>
    </p:spTree>
    <p:extLst>
      <p:ext uri="{BB962C8B-B14F-4D97-AF65-F5344CB8AC3E}">
        <p14:creationId xmlns:p14="http://schemas.microsoft.com/office/powerpoint/2010/main" val="277496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528616-D0D0-4C08-A5CB-D8B2E4457086}" type="datetime1">
              <a:rPr lang="de-DE" smtClean="0"/>
              <a:t>14.02.2023</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Bewusste Entscheidungen in der Übersetzung Deutsch-Italienisch-Deutsch</a:t>
            </a:r>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0ED5E9-DEBD-404C-9B28-B9E3BD70EE70}" type="slidenum">
              <a:rPr lang="de-DE" smtClean="0"/>
              <a:t>‹N›</a:t>
            </a:fld>
            <a:endParaRPr lang="de-DE"/>
          </a:p>
        </p:txBody>
      </p:sp>
    </p:spTree>
    <p:extLst>
      <p:ext uri="{BB962C8B-B14F-4D97-AF65-F5344CB8AC3E}">
        <p14:creationId xmlns:p14="http://schemas.microsoft.com/office/powerpoint/2010/main" val="2271601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6AFFDE-DEF0-4976-B674-BC5FFCA8BAB2}"/>
              </a:ext>
            </a:extLst>
          </p:cNvPr>
          <p:cNvSpPr>
            <a:spLocks noGrp="1"/>
          </p:cNvSpPr>
          <p:nvPr>
            <p:ph type="title"/>
          </p:nvPr>
        </p:nvSpPr>
        <p:spPr/>
        <p:txBody>
          <a:bodyPr/>
          <a:lstStyle/>
          <a:p>
            <a:endParaRPr lang="de-DE"/>
          </a:p>
        </p:txBody>
      </p:sp>
      <p:sp>
        <p:nvSpPr>
          <p:cNvPr id="3" name="Inhaltsplatzhalter 2">
            <a:extLst>
              <a:ext uri="{FF2B5EF4-FFF2-40B4-BE49-F238E27FC236}">
                <a16:creationId xmlns:a16="http://schemas.microsoft.com/office/drawing/2014/main" id="{EF6A8C9F-C944-4087-B48A-C22243BC3678}"/>
              </a:ext>
            </a:extLst>
          </p:cNvPr>
          <p:cNvSpPr>
            <a:spLocks noGrp="1"/>
          </p:cNvSpPr>
          <p:nvPr>
            <p:ph idx="1"/>
          </p:nvPr>
        </p:nvSpPr>
        <p:spPr/>
        <p:txBody>
          <a:bodyPr/>
          <a:lstStyle/>
          <a:p>
            <a:pPr marL="0" indent="0">
              <a:buNone/>
            </a:pPr>
            <a:r>
              <a:rPr lang="de-DE" sz="4000" dirty="0"/>
              <a:t>Das Übersetzungsmodell von C. Nord</a:t>
            </a:r>
          </a:p>
          <a:p>
            <a:pPr marL="0" indent="0">
              <a:buNone/>
            </a:pPr>
            <a:r>
              <a:rPr lang="de-DE" dirty="0"/>
              <a:t>und seine Anwendung in der Tourismuskommunikation</a:t>
            </a:r>
          </a:p>
        </p:txBody>
      </p:sp>
    </p:spTree>
    <p:extLst>
      <p:ext uri="{BB962C8B-B14F-4D97-AF65-F5344CB8AC3E}">
        <p14:creationId xmlns:p14="http://schemas.microsoft.com/office/powerpoint/2010/main" val="3348955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Textanalyse: Textinterne Faktoren</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28725" y="1945754"/>
            <a:ext cx="6686550" cy="2419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feld 5"/>
          <p:cNvSpPr txBox="1"/>
          <p:nvPr/>
        </p:nvSpPr>
        <p:spPr>
          <a:xfrm>
            <a:off x="6228184" y="5219908"/>
            <a:ext cx="2016224" cy="369332"/>
          </a:xfrm>
          <a:prstGeom prst="rect">
            <a:avLst/>
          </a:prstGeom>
          <a:noFill/>
        </p:spPr>
        <p:txBody>
          <a:bodyPr wrap="square" rtlCol="0">
            <a:spAutoFit/>
          </a:bodyPr>
          <a:lstStyle/>
          <a:p>
            <a:r>
              <a:rPr lang="de-DE" dirty="0"/>
              <a:t>(Nord </a:t>
            </a:r>
            <a:r>
              <a:rPr lang="de-DE" baseline="30000" dirty="0"/>
              <a:t>4</a:t>
            </a:r>
            <a:r>
              <a:rPr lang="de-DE" dirty="0"/>
              <a:t>2009: 40)</a:t>
            </a:r>
          </a:p>
        </p:txBody>
      </p:sp>
      <p:sp>
        <p:nvSpPr>
          <p:cNvPr id="7" name="Rechteck 6"/>
          <p:cNvSpPr/>
          <p:nvPr/>
        </p:nvSpPr>
        <p:spPr>
          <a:xfrm>
            <a:off x="2627784" y="4005064"/>
            <a:ext cx="2016224" cy="538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94638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Textanalyse: Wirkung</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28725" y="1945754"/>
            <a:ext cx="6686550" cy="2419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feld 5"/>
          <p:cNvSpPr txBox="1"/>
          <p:nvPr/>
        </p:nvSpPr>
        <p:spPr>
          <a:xfrm>
            <a:off x="6228184" y="5219908"/>
            <a:ext cx="2016224" cy="369332"/>
          </a:xfrm>
          <a:prstGeom prst="rect">
            <a:avLst/>
          </a:prstGeom>
          <a:noFill/>
        </p:spPr>
        <p:txBody>
          <a:bodyPr wrap="square" rtlCol="0">
            <a:spAutoFit/>
          </a:bodyPr>
          <a:lstStyle/>
          <a:p>
            <a:r>
              <a:rPr lang="de-DE" dirty="0"/>
              <a:t>(Nord </a:t>
            </a:r>
            <a:r>
              <a:rPr lang="de-DE" baseline="30000" dirty="0"/>
              <a:t>4</a:t>
            </a:r>
            <a:r>
              <a:rPr lang="de-DE" dirty="0"/>
              <a:t>2009: 40)</a:t>
            </a:r>
          </a:p>
        </p:txBody>
      </p:sp>
    </p:spTree>
    <p:extLst>
      <p:ext uri="{BB962C8B-B14F-4D97-AF65-F5344CB8AC3E}">
        <p14:creationId xmlns:p14="http://schemas.microsoft.com/office/powerpoint/2010/main" val="1030197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Vom Ausgangs- zum </a:t>
            </a:r>
            <a:r>
              <a:rPr lang="de-DE" dirty="0" err="1"/>
              <a:t>Zieltext</a:t>
            </a:r>
            <a:endParaRPr lang="de-DE" dirty="0"/>
          </a:p>
        </p:txBody>
      </p:sp>
      <p:pic>
        <p:nvPicPr>
          <p:cNvPr id="3075"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31640" y="1399784"/>
            <a:ext cx="6493409" cy="47263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76066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Vom Ausgangs- zum </a:t>
            </a:r>
            <a:r>
              <a:rPr lang="de-DE" dirty="0" err="1"/>
              <a:t>Zieltext</a:t>
            </a:r>
            <a:endParaRPr lang="de-DE"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99919" y="1340768"/>
            <a:ext cx="6340433" cy="47853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feld 6"/>
          <p:cNvSpPr txBox="1"/>
          <p:nvPr/>
        </p:nvSpPr>
        <p:spPr>
          <a:xfrm>
            <a:off x="6588224" y="6021288"/>
            <a:ext cx="2016224" cy="369332"/>
          </a:xfrm>
          <a:prstGeom prst="rect">
            <a:avLst/>
          </a:prstGeom>
          <a:noFill/>
        </p:spPr>
        <p:txBody>
          <a:bodyPr wrap="square" rtlCol="0">
            <a:spAutoFit/>
          </a:bodyPr>
          <a:lstStyle/>
          <a:p>
            <a:r>
              <a:rPr lang="de-DE" dirty="0"/>
              <a:t>(Nord </a:t>
            </a:r>
            <a:r>
              <a:rPr lang="de-DE" baseline="30000" dirty="0"/>
              <a:t>4</a:t>
            </a:r>
            <a:r>
              <a:rPr lang="de-DE" dirty="0"/>
              <a:t>2009: 160)</a:t>
            </a:r>
          </a:p>
        </p:txBody>
      </p:sp>
    </p:spTree>
    <p:extLst>
      <p:ext uri="{BB962C8B-B14F-4D97-AF65-F5344CB8AC3E}">
        <p14:creationId xmlns:p14="http://schemas.microsoft.com/office/powerpoint/2010/main" val="1969187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Literatur</a:t>
            </a:r>
          </a:p>
        </p:txBody>
      </p:sp>
      <p:sp>
        <p:nvSpPr>
          <p:cNvPr id="3" name="Inhaltsplatzhalter 2"/>
          <p:cNvSpPr>
            <a:spLocks noGrp="1"/>
          </p:cNvSpPr>
          <p:nvPr>
            <p:ph idx="1"/>
          </p:nvPr>
        </p:nvSpPr>
        <p:spPr/>
        <p:txBody>
          <a:bodyPr>
            <a:normAutofit/>
          </a:bodyPr>
          <a:lstStyle/>
          <a:p>
            <a:pPr marL="0" indent="-457200">
              <a:buNone/>
            </a:pPr>
            <a:r>
              <a:rPr lang="de-DE" cap="small" dirty="0"/>
              <a:t>Kautz</a:t>
            </a:r>
            <a:r>
              <a:rPr lang="de-DE" dirty="0"/>
              <a:t>, Ulrich (²2002): </a:t>
            </a:r>
            <a:r>
              <a:rPr lang="de-DE" i="1" dirty="0"/>
              <a:t>Handbuch Didaktik des Übersetzens und Dolmetschens Grundlagen der Übersetzungswissenschaft</a:t>
            </a:r>
            <a:r>
              <a:rPr lang="de-DE" dirty="0"/>
              <a:t>. München: </a:t>
            </a:r>
            <a:r>
              <a:rPr lang="de-DE" dirty="0" err="1"/>
              <a:t>iudicium</a:t>
            </a:r>
            <a:r>
              <a:rPr lang="de-DE" dirty="0"/>
              <a:t>.</a:t>
            </a:r>
          </a:p>
          <a:p>
            <a:pPr marL="0" indent="-457200">
              <a:buNone/>
            </a:pPr>
            <a:r>
              <a:rPr lang="de-DE" cap="small" dirty="0"/>
              <a:t>Nord</a:t>
            </a:r>
            <a:r>
              <a:rPr lang="de-DE" dirty="0"/>
              <a:t>, Christiane (</a:t>
            </a:r>
            <a:r>
              <a:rPr lang="de-DE" baseline="30000" dirty="0"/>
              <a:t>4</a:t>
            </a:r>
            <a:r>
              <a:rPr lang="de-DE" dirty="0"/>
              <a:t>2009): </a:t>
            </a:r>
            <a:r>
              <a:rPr lang="de-DE" i="1" dirty="0"/>
              <a:t>Textanalyse und Übersetzen. Theoretische Grundlagen, Methode und didaktische Anwendung einer übersetzungsrelevanten Textanalyse</a:t>
            </a:r>
            <a:r>
              <a:rPr lang="de-DE" dirty="0"/>
              <a:t>. Tübingen: Julius </a:t>
            </a:r>
            <a:r>
              <a:rPr lang="de-DE" dirty="0" err="1"/>
              <a:t>Groos</a:t>
            </a:r>
            <a:r>
              <a:rPr lang="de-DE" dirty="0"/>
              <a:t> Verlag Brigitte Narr.</a:t>
            </a:r>
          </a:p>
        </p:txBody>
      </p:sp>
    </p:spTree>
    <p:extLst>
      <p:ext uri="{BB962C8B-B14F-4D97-AF65-F5344CB8AC3E}">
        <p14:creationId xmlns:p14="http://schemas.microsoft.com/office/powerpoint/2010/main" val="2644456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90F29F-0CCD-4443-A80E-629CC343A3CC}"/>
              </a:ext>
            </a:extLst>
          </p:cNvPr>
          <p:cNvSpPr>
            <a:spLocks noGrp="1"/>
          </p:cNvSpPr>
          <p:nvPr>
            <p:ph type="title"/>
          </p:nvPr>
        </p:nvSpPr>
        <p:spPr/>
        <p:txBody>
          <a:bodyPr/>
          <a:lstStyle/>
          <a:p>
            <a:r>
              <a:rPr lang="it-IT" dirty="0" err="1"/>
              <a:t>Hausaufgabe</a:t>
            </a:r>
            <a:endParaRPr lang="it-IT" dirty="0"/>
          </a:p>
        </p:txBody>
      </p:sp>
      <p:sp>
        <p:nvSpPr>
          <p:cNvPr id="3" name="Segnaposto contenuto 2">
            <a:extLst>
              <a:ext uri="{FF2B5EF4-FFF2-40B4-BE49-F238E27FC236}">
                <a16:creationId xmlns:a16="http://schemas.microsoft.com/office/drawing/2014/main" id="{DA8B98EE-FB99-4EC3-AF83-ABCB2E35BCF3}"/>
              </a:ext>
            </a:extLst>
          </p:cNvPr>
          <p:cNvSpPr>
            <a:spLocks noGrp="1"/>
          </p:cNvSpPr>
          <p:nvPr>
            <p:ph idx="1"/>
          </p:nvPr>
        </p:nvSpPr>
        <p:spPr/>
        <p:txBody>
          <a:bodyPr>
            <a:normAutofit fontScale="85000" lnSpcReduction="10000"/>
          </a:bodyPr>
          <a:lstStyle/>
          <a:p>
            <a:pPr marL="514350" indent="-514350">
              <a:buAutoNum type="arabicParenR"/>
            </a:pPr>
            <a:r>
              <a:rPr lang="it-IT" dirty="0" err="1"/>
              <a:t>Übersetzen</a:t>
            </a:r>
            <a:r>
              <a:rPr lang="it-IT" dirty="0"/>
              <a:t> </a:t>
            </a:r>
            <a:r>
              <a:rPr lang="it-IT" dirty="0" err="1"/>
              <a:t>Sie</a:t>
            </a:r>
            <a:r>
              <a:rPr lang="it-IT" dirty="0"/>
              <a:t> </a:t>
            </a:r>
            <a:r>
              <a:rPr lang="it-IT" dirty="0" err="1"/>
              <a:t>den</a:t>
            </a:r>
            <a:r>
              <a:rPr lang="it-IT" dirty="0"/>
              <a:t> Text </a:t>
            </a:r>
            <a:r>
              <a:rPr lang="it-IT" dirty="0" err="1"/>
              <a:t>über</a:t>
            </a:r>
            <a:r>
              <a:rPr lang="it-IT" dirty="0"/>
              <a:t> Sanremo </a:t>
            </a:r>
            <a:r>
              <a:rPr lang="it-IT" dirty="0" err="1"/>
              <a:t>ins</a:t>
            </a:r>
            <a:r>
              <a:rPr lang="it-IT" dirty="0"/>
              <a:t> Deutsche. </a:t>
            </a:r>
            <a:r>
              <a:rPr lang="it-IT" dirty="0" err="1"/>
              <a:t>Er</a:t>
            </a:r>
            <a:r>
              <a:rPr lang="it-IT" dirty="0"/>
              <a:t> </a:t>
            </a:r>
            <a:r>
              <a:rPr lang="it-IT" dirty="0" err="1"/>
              <a:t>soll</a:t>
            </a:r>
            <a:r>
              <a:rPr lang="it-IT" dirty="0"/>
              <a:t> </a:t>
            </a:r>
            <a:r>
              <a:rPr lang="it-IT" dirty="0" err="1"/>
              <a:t>auf</a:t>
            </a:r>
            <a:r>
              <a:rPr lang="it-IT" dirty="0"/>
              <a:t> </a:t>
            </a:r>
            <a:r>
              <a:rPr lang="it-IT" dirty="0" err="1"/>
              <a:t>der</a:t>
            </a:r>
            <a:r>
              <a:rPr lang="it-IT" dirty="0"/>
              <a:t> </a:t>
            </a:r>
            <a:r>
              <a:rPr lang="it-IT" dirty="0" err="1"/>
              <a:t>offiziellen</a:t>
            </a:r>
            <a:r>
              <a:rPr lang="it-IT" dirty="0"/>
              <a:t> </a:t>
            </a:r>
            <a:r>
              <a:rPr lang="it-IT" dirty="0" err="1"/>
              <a:t>Tourismushomepage</a:t>
            </a:r>
            <a:r>
              <a:rPr lang="it-IT" dirty="0"/>
              <a:t> </a:t>
            </a:r>
            <a:r>
              <a:rPr lang="it-IT" dirty="0" err="1"/>
              <a:t>der</a:t>
            </a:r>
            <a:r>
              <a:rPr lang="it-IT" dirty="0"/>
              <a:t> </a:t>
            </a:r>
            <a:r>
              <a:rPr lang="it-IT" dirty="0" err="1"/>
              <a:t>Region</a:t>
            </a:r>
            <a:r>
              <a:rPr lang="it-IT" dirty="0"/>
              <a:t> </a:t>
            </a:r>
            <a:r>
              <a:rPr lang="it-IT" dirty="0" err="1"/>
              <a:t>Ligurien</a:t>
            </a:r>
            <a:r>
              <a:rPr lang="it-IT" dirty="0"/>
              <a:t> </a:t>
            </a:r>
            <a:r>
              <a:rPr lang="it-IT" dirty="0" err="1"/>
              <a:t>publiziert</a:t>
            </a:r>
            <a:r>
              <a:rPr lang="it-IT" dirty="0"/>
              <a:t> </a:t>
            </a:r>
            <a:r>
              <a:rPr lang="it-IT" dirty="0" err="1"/>
              <a:t>werden</a:t>
            </a:r>
            <a:r>
              <a:rPr lang="it-IT" dirty="0"/>
              <a:t> und </a:t>
            </a:r>
            <a:r>
              <a:rPr lang="it-IT" dirty="0" err="1"/>
              <a:t>deutschsprachige</a:t>
            </a:r>
            <a:r>
              <a:rPr lang="it-IT" dirty="0"/>
              <a:t> </a:t>
            </a:r>
            <a:r>
              <a:rPr lang="it-IT" dirty="0" err="1"/>
              <a:t>Touristen</a:t>
            </a:r>
            <a:r>
              <a:rPr lang="it-IT" dirty="0"/>
              <a:t> </a:t>
            </a:r>
            <a:r>
              <a:rPr lang="it-IT" dirty="0" err="1"/>
              <a:t>über</a:t>
            </a:r>
            <a:r>
              <a:rPr lang="it-IT" dirty="0"/>
              <a:t> </a:t>
            </a:r>
            <a:r>
              <a:rPr lang="it-IT" dirty="0" err="1"/>
              <a:t>das</a:t>
            </a:r>
            <a:r>
              <a:rPr lang="it-IT" dirty="0"/>
              <a:t> </a:t>
            </a:r>
            <a:r>
              <a:rPr lang="it-IT" dirty="0" err="1"/>
              <a:t>Reiseziel</a:t>
            </a:r>
            <a:r>
              <a:rPr lang="it-IT" dirty="0"/>
              <a:t> </a:t>
            </a:r>
            <a:r>
              <a:rPr lang="it-IT" dirty="0" err="1"/>
              <a:t>informieren</a:t>
            </a:r>
            <a:r>
              <a:rPr lang="it-IT" dirty="0"/>
              <a:t> und </a:t>
            </a:r>
            <a:r>
              <a:rPr lang="it-IT" dirty="0" err="1"/>
              <a:t>dafür</a:t>
            </a:r>
            <a:r>
              <a:rPr lang="it-IT" dirty="0"/>
              <a:t> </a:t>
            </a:r>
            <a:r>
              <a:rPr lang="it-IT" dirty="0" err="1"/>
              <a:t>werben</a:t>
            </a:r>
            <a:r>
              <a:rPr lang="it-IT" dirty="0"/>
              <a:t>.</a:t>
            </a:r>
          </a:p>
          <a:p>
            <a:pPr marL="514350" indent="-514350">
              <a:buAutoNum type="arabicParenR"/>
            </a:pPr>
            <a:r>
              <a:rPr lang="it-IT" dirty="0" err="1"/>
              <a:t>Übersetzen</a:t>
            </a:r>
            <a:r>
              <a:rPr lang="it-IT" dirty="0"/>
              <a:t> </a:t>
            </a:r>
            <a:r>
              <a:rPr lang="it-IT" dirty="0" err="1"/>
              <a:t>Sie</a:t>
            </a:r>
            <a:r>
              <a:rPr lang="it-IT" dirty="0"/>
              <a:t> </a:t>
            </a:r>
            <a:r>
              <a:rPr lang="it-IT" dirty="0" err="1"/>
              <a:t>den</a:t>
            </a:r>
            <a:r>
              <a:rPr lang="it-IT" dirty="0"/>
              <a:t> Text </a:t>
            </a:r>
            <a:r>
              <a:rPr lang="it-IT" dirty="0" err="1"/>
              <a:t>über</a:t>
            </a:r>
            <a:r>
              <a:rPr lang="it-IT" dirty="0"/>
              <a:t> Sanremo </a:t>
            </a:r>
            <a:r>
              <a:rPr lang="it-IT" dirty="0" err="1"/>
              <a:t>ins</a:t>
            </a:r>
            <a:r>
              <a:rPr lang="it-IT" dirty="0"/>
              <a:t> Deutsche. </a:t>
            </a:r>
            <a:r>
              <a:rPr lang="it-IT" dirty="0" err="1"/>
              <a:t>Er</a:t>
            </a:r>
            <a:r>
              <a:rPr lang="it-IT" dirty="0"/>
              <a:t> </a:t>
            </a:r>
            <a:r>
              <a:rPr lang="it-IT" dirty="0" err="1"/>
              <a:t>ist</a:t>
            </a:r>
            <a:r>
              <a:rPr lang="it-IT" dirty="0"/>
              <a:t> </a:t>
            </a:r>
            <a:r>
              <a:rPr lang="it-IT" dirty="0" err="1"/>
              <a:t>für</a:t>
            </a:r>
            <a:r>
              <a:rPr lang="it-IT" dirty="0"/>
              <a:t> </a:t>
            </a:r>
            <a:r>
              <a:rPr lang="it-IT" dirty="0" err="1"/>
              <a:t>einen</a:t>
            </a:r>
            <a:r>
              <a:rPr lang="it-IT" dirty="0"/>
              <a:t> </a:t>
            </a:r>
            <a:r>
              <a:rPr lang="it-IT" dirty="0" err="1"/>
              <a:t>deutschsprachigen</a:t>
            </a:r>
            <a:r>
              <a:rPr lang="it-IT" dirty="0"/>
              <a:t> </a:t>
            </a:r>
            <a:r>
              <a:rPr lang="it-IT" dirty="0" err="1"/>
              <a:t>Kommunikationswissenschaftler</a:t>
            </a:r>
            <a:r>
              <a:rPr lang="it-IT" dirty="0"/>
              <a:t> </a:t>
            </a:r>
            <a:r>
              <a:rPr lang="it-IT" dirty="0" err="1"/>
              <a:t>bestimmt</a:t>
            </a:r>
            <a:r>
              <a:rPr lang="it-IT" dirty="0"/>
              <a:t>, </a:t>
            </a:r>
            <a:r>
              <a:rPr lang="it-IT" dirty="0" err="1"/>
              <a:t>der</a:t>
            </a:r>
            <a:r>
              <a:rPr lang="it-IT" dirty="0"/>
              <a:t> </a:t>
            </a:r>
            <a:r>
              <a:rPr lang="it-IT" dirty="0" err="1"/>
              <a:t>zur</a:t>
            </a:r>
            <a:r>
              <a:rPr lang="it-IT" dirty="0"/>
              <a:t> </a:t>
            </a:r>
            <a:r>
              <a:rPr lang="it-IT" dirty="0" err="1"/>
              <a:t>Präsentation</a:t>
            </a:r>
            <a:r>
              <a:rPr lang="it-IT" dirty="0"/>
              <a:t> von </a:t>
            </a:r>
            <a:r>
              <a:rPr lang="it-IT" dirty="0" err="1"/>
              <a:t>Reisezielen</a:t>
            </a:r>
            <a:r>
              <a:rPr lang="it-IT" dirty="0"/>
              <a:t> in </a:t>
            </a:r>
            <a:r>
              <a:rPr lang="it-IT" dirty="0" err="1"/>
              <a:t>unterschiedlichen</a:t>
            </a:r>
            <a:r>
              <a:rPr lang="it-IT" dirty="0"/>
              <a:t> </a:t>
            </a:r>
            <a:r>
              <a:rPr lang="it-IT" dirty="0" err="1"/>
              <a:t>Kulturen</a:t>
            </a:r>
            <a:r>
              <a:rPr lang="it-IT" dirty="0"/>
              <a:t> </a:t>
            </a:r>
            <a:r>
              <a:rPr lang="it-IT" dirty="0" err="1"/>
              <a:t>forscht</a:t>
            </a:r>
            <a:r>
              <a:rPr lang="it-IT" dirty="0"/>
              <a:t>, </a:t>
            </a:r>
            <a:r>
              <a:rPr lang="it-IT" dirty="0" err="1"/>
              <a:t>aber</a:t>
            </a:r>
            <a:r>
              <a:rPr lang="it-IT" dirty="0"/>
              <a:t> </a:t>
            </a:r>
            <a:r>
              <a:rPr lang="it-IT" dirty="0" err="1"/>
              <a:t>kaum</a:t>
            </a:r>
            <a:r>
              <a:rPr lang="it-IT" dirty="0"/>
              <a:t> </a:t>
            </a:r>
            <a:r>
              <a:rPr lang="it-IT" dirty="0" err="1"/>
              <a:t>Italienisch</a:t>
            </a:r>
            <a:r>
              <a:rPr lang="it-IT" dirty="0"/>
              <a:t> </a:t>
            </a:r>
            <a:r>
              <a:rPr lang="it-IT" dirty="0" err="1"/>
              <a:t>kann</a:t>
            </a:r>
            <a:r>
              <a:rPr lang="it-IT" dirty="0"/>
              <a:t>.</a:t>
            </a:r>
          </a:p>
        </p:txBody>
      </p:sp>
    </p:spTree>
    <p:extLst>
      <p:ext uri="{BB962C8B-B14F-4D97-AF65-F5344CB8AC3E}">
        <p14:creationId xmlns:p14="http://schemas.microsoft.com/office/powerpoint/2010/main" val="1483214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E783D9-E02A-4FF8-BFBA-66DE904BCA35}"/>
              </a:ext>
            </a:extLst>
          </p:cNvPr>
          <p:cNvSpPr>
            <a:spLocks noGrp="1"/>
          </p:cNvSpPr>
          <p:nvPr>
            <p:ph type="title"/>
          </p:nvPr>
        </p:nvSpPr>
        <p:spPr/>
        <p:txBody>
          <a:bodyPr>
            <a:normAutofit fontScale="90000"/>
          </a:bodyPr>
          <a:lstStyle/>
          <a:p>
            <a:r>
              <a:rPr lang="it-IT" dirty="0" err="1"/>
              <a:t>Textsorten</a:t>
            </a:r>
            <a:r>
              <a:rPr lang="it-IT" dirty="0"/>
              <a:t> </a:t>
            </a:r>
            <a:r>
              <a:rPr lang="it-IT" dirty="0" err="1"/>
              <a:t>der</a:t>
            </a:r>
            <a:r>
              <a:rPr lang="it-IT" dirty="0"/>
              <a:t> </a:t>
            </a:r>
            <a:r>
              <a:rPr lang="it-IT" dirty="0" err="1"/>
              <a:t>Tourismuskommunikation</a:t>
            </a:r>
            <a:endParaRPr lang="it-IT" dirty="0"/>
          </a:p>
        </p:txBody>
      </p:sp>
      <p:sp>
        <p:nvSpPr>
          <p:cNvPr id="3" name="Segnaposto contenuto 2">
            <a:extLst>
              <a:ext uri="{FF2B5EF4-FFF2-40B4-BE49-F238E27FC236}">
                <a16:creationId xmlns:a16="http://schemas.microsoft.com/office/drawing/2014/main" id="{DC4A4EA7-A009-4D21-AB07-DD6E4A7EB346}"/>
              </a:ext>
            </a:extLst>
          </p:cNvPr>
          <p:cNvSpPr>
            <a:spLocks noGrp="1"/>
          </p:cNvSpPr>
          <p:nvPr>
            <p:ph idx="1"/>
          </p:nvPr>
        </p:nvSpPr>
        <p:spPr/>
        <p:txBody>
          <a:bodyPr>
            <a:normAutofit fontScale="70000" lnSpcReduction="20000"/>
          </a:bodyPr>
          <a:lstStyle/>
          <a:p>
            <a:pPr marL="0" indent="0">
              <a:buNone/>
            </a:pPr>
            <a:r>
              <a:rPr lang="de-DE" dirty="0"/>
              <a:t>Klassifizierbar je nachdem,</a:t>
            </a:r>
          </a:p>
          <a:p>
            <a:r>
              <a:rPr lang="de-DE" dirty="0"/>
              <a:t>wer sie erstellt</a:t>
            </a:r>
          </a:p>
          <a:p>
            <a:r>
              <a:rPr lang="de-DE" dirty="0"/>
              <a:t>mit welche Medium sie vermittelt werden (gedruckt – online, akustisch, visuell; Buch, Prospekt, …)</a:t>
            </a:r>
          </a:p>
          <a:p>
            <a:r>
              <a:rPr lang="de-DE" dirty="0"/>
              <a:t>welches die dominierende Funktion ist (Information, Werbung, …)</a:t>
            </a:r>
          </a:p>
          <a:p>
            <a:r>
              <a:rPr lang="de-DE" dirty="0"/>
              <a:t>wann und wo der Tourist sie rezipiert (vor, während, nach der Reise)</a:t>
            </a:r>
          </a:p>
          <a:p>
            <a:pPr marL="0" indent="0">
              <a:buNone/>
            </a:pPr>
            <a:endParaRPr lang="de-DE" dirty="0"/>
          </a:p>
          <a:p>
            <a:pPr marL="0" indent="0">
              <a:buNone/>
            </a:pPr>
            <a:r>
              <a:rPr lang="de-DE" dirty="0"/>
              <a:t>Reiseführer, Broschüre, Faltblatt, Reisekatalog, Reisezeitschrift, Reiseroute, Werbeanzeige, Reisesendung, Reisereportage, Poster, Institutionelle Homepage, Persönliche Homepage, Apps, Blogs, Foren, …</a:t>
            </a:r>
          </a:p>
          <a:p>
            <a:pPr marL="0" indent="0">
              <a:buNone/>
            </a:pPr>
            <a:endParaRPr lang="de-DE" dirty="0"/>
          </a:p>
          <a:p>
            <a:pPr marL="0" indent="0">
              <a:buNone/>
            </a:pPr>
            <a:r>
              <a:rPr lang="de-DE" dirty="0"/>
              <a:t>(vgl. </a:t>
            </a:r>
            <a:r>
              <a:rPr lang="de-DE" dirty="0" err="1"/>
              <a:t>Calvi</a:t>
            </a:r>
            <a:r>
              <a:rPr lang="de-DE" dirty="0"/>
              <a:t> 2010)</a:t>
            </a:r>
          </a:p>
        </p:txBody>
      </p:sp>
    </p:spTree>
    <p:extLst>
      <p:ext uri="{BB962C8B-B14F-4D97-AF65-F5344CB8AC3E}">
        <p14:creationId xmlns:p14="http://schemas.microsoft.com/office/powerpoint/2010/main" val="3699257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Der Translationsvorgang</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1419280"/>
            <a:ext cx="5270041" cy="4706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feld 4"/>
          <p:cNvSpPr txBox="1"/>
          <p:nvPr/>
        </p:nvSpPr>
        <p:spPr>
          <a:xfrm>
            <a:off x="5148064" y="5656162"/>
            <a:ext cx="2088232" cy="369332"/>
          </a:xfrm>
          <a:prstGeom prst="rect">
            <a:avLst/>
          </a:prstGeom>
          <a:noFill/>
        </p:spPr>
        <p:txBody>
          <a:bodyPr wrap="square" rtlCol="0">
            <a:spAutoFit/>
          </a:bodyPr>
          <a:lstStyle/>
          <a:p>
            <a:r>
              <a:rPr lang="de-DE" dirty="0"/>
              <a:t>(Nord </a:t>
            </a:r>
            <a:r>
              <a:rPr lang="de-DE" baseline="30000" dirty="0"/>
              <a:t>4</a:t>
            </a:r>
            <a:r>
              <a:rPr lang="de-DE" dirty="0"/>
              <a:t>2009: 37)</a:t>
            </a:r>
          </a:p>
        </p:txBody>
      </p:sp>
      <p:sp>
        <p:nvSpPr>
          <p:cNvPr id="6" name="Textfeld 5"/>
          <p:cNvSpPr txBox="1"/>
          <p:nvPr/>
        </p:nvSpPr>
        <p:spPr>
          <a:xfrm>
            <a:off x="6228184" y="1700808"/>
            <a:ext cx="2664296" cy="2793072"/>
          </a:xfrm>
          <a:prstGeom prst="rect">
            <a:avLst/>
          </a:prstGeom>
          <a:noFill/>
        </p:spPr>
        <p:txBody>
          <a:bodyPr wrap="square" rtlCol="0">
            <a:spAutoFit/>
          </a:bodyPr>
          <a:lstStyle/>
          <a:p>
            <a:r>
              <a:rPr lang="de-DE" sz="1600" dirty="0"/>
              <a:t>Auftraggeber/Initiator (INI)</a:t>
            </a:r>
          </a:p>
          <a:p>
            <a:r>
              <a:rPr lang="de-DE" sz="1600" dirty="0"/>
              <a:t>Übersetzer/</a:t>
            </a:r>
            <a:r>
              <a:rPr lang="de-DE" sz="1600" dirty="0" err="1"/>
              <a:t>Translator</a:t>
            </a:r>
            <a:r>
              <a:rPr lang="de-DE" sz="1600" dirty="0"/>
              <a:t> (TRL)</a:t>
            </a:r>
          </a:p>
          <a:p>
            <a:r>
              <a:rPr lang="de-DE" sz="1600" dirty="0" err="1"/>
              <a:t>Zieltext</a:t>
            </a:r>
            <a:r>
              <a:rPr lang="de-DE" sz="1600" dirty="0"/>
              <a:t> (ZT)</a:t>
            </a:r>
          </a:p>
          <a:p>
            <a:r>
              <a:rPr lang="de-DE" sz="1600" dirty="0" err="1"/>
              <a:t>Translat</a:t>
            </a:r>
            <a:r>
              <a:rPr lang="de-DE" sz="1600" dirty="0"/>
              <a:t> (TT)</a:t>
            </a:r>
          </a:p>
          <a:p>
            <a:r>
              <a:rPr lang="de-DE" sz="1600" dirty="0"/>
              <a:t>Zieltext-Rezipient (ZT-R)</a:t>
            </a:r>
          </a:p>
          <a:p>
            <a:r>
              <a:rPr lang="de-DE" sz="1600" dirty="0"/>
              <a:t>Zielsprache (ZS)</a:t>
            </a:r>
          </a:p>
          <a:p>
            <a:r>
              <a:rPr lang="de-DE" sz="1600" dirty="0"/>
              <a:t>Ausganstext (AT)</a:t>
            </a:r>
          </a:p>
          <a:p>
            <a:r>
              <a:rPr lang="de-DE" sz="1600" dirty="0"/>
              <a:t>Ausgangssprache (AS)</a:t>
            </a:r>
          </a:p>
          <a:p>
            <a:r>
              <a:rPr lang="de-DE" sz="1550" dirty="0"/>
              <a:t>Ausgangstext-Produzent (AT-P)</a:t>
            </a:r>
          </a:p>
          <a:p>
            <a:r>
              <a:rPr lang="de-DE" sz="1600" dirty="0"/>
              <a:t>Sender (S)</a:t>
            </a:r>
          </a:p>
          <a:p>
            <a:r>
              <a:rPr lang="de-DE" sz="1600" dirty="0"/>
              <a:t>Ausgangstext-Rezipient (AZ-R)</a:t>
            </a:r>
          </a:p>
        </p:txBody>
      </p:sp>
    </p:spTree>
    <p:extLst>
      <p:ext uri="{BB962C8B-B14F-4D97-AF65-F5344CB8AC3E}">
        <p14:creationId xmlns:p14="http://schemas.microsoft.com/office/powerpoint/2010/main" val="3476066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D69252-BA24-41DD-B56B-AF9095A5E992}"/>
              </a:ext>
            </a:extLst>
          </p:cNvPr>
          <p:cNvSpPr>
            <a:spLocks noGrp="1"/>
          </p:cNvSpPr>
          <p:nvPr>
            <p:ph type="title"/>
          </p:nvPr>
        </p:nvSpPr>
        <p:spPr/>
        <p:txBody>
          <a:bodyPr>
            <a:normAutofit fontScale="90000"/>
          </a:bodyPr>
          <a:lstStyle/>
          <a:p>
            <a:r>
              <a:rPr lang="it-IT" dirty="0" err="1"/>
              <a:t>Welche</a:t>
            </a:r>
            <a:r>
              <a:rPr lang="it-IT" dirty="0"/>
              <a:t> Rolle </a:t>
            </a:r>
            <a:r>
              <a:rPr lang="it-IT" dirty="0" err="1"/>
              <a:t>haben</a:t>
            </a:r>
            <a:r>
              <a:rPr lang="it-IT" dirty="0"/>
              <a:t> die </a:t>
            </a:r>
            <a:r>
              <a:rPr lang="it-IT" dirty="0" err="1"/>
              <a:t>Beteiligten</a:t>
            </a:r>
            <a:r>
              <a:rPr lang="it-IT" dirty="0"/>
              <a:t>?</a:t>
            </a:r>
          </a:p>
        </p:txBody>
      </p:sp>
      <p:sp>
        <p:nvSpPr>
          <p:cNvPr id="3" name="Segnaposto contenuto 2">
            <a:extLst>
              <a:ext uri="{FF2B5EF4-FFF2-40B4-BE49-F238E27FC236}">
                <a16:creationId xmlns:a16="http://schemas.microsoft.com/office/drawing/2014/main" id="{CE41211D-F3BD-477A-BFD1-F9E686244A2C}"/>
              </a:ext>
            </a:extLst>
          </p:cNvPr>
          <p:cNvSpPr>
            <a:spLocks noGrp="1"/>
          </p:cNvSpPr>
          <p:nvPr>
            <p:ph idx="1"/>
          </p:nvPr>
        </p:nvSpPr>
        <p:spPr/>
        <p:txBody>
          <a:bodyPr>
            <a:normAutofit fontScale="62500" lnSpcReduction="20000"/>
          </a:bodyPr>
          <a:lstStyle/>
          <a:p>
            <a:pPr marL="0" lvl="0" indent="0">
              <a:buNone/>
            </a:pPr>
            <a:r>
              <a:rPr lang="de-DE" dirty="0"/>
              <a:t>1) Ein deutschsprachiger Arzt soll auf einem Kongress in Rom einen Vortrag auf Italienisch halten. Er kann genug Italienisch, um einen italienischen Text vorzulesen, und lässt sich deshalb seinen deutschen Vortrag übersetzen. </a:t>
            </a:r>
          </a:p>
          <a:p>
            <a:pPr marL="0" lvl="0" indent="0">
              <a:buNone/>
            </a:pPr>
            <a:endParaRPr lang="de-DE" dirty="0"/>
          </a:p>
          <a:p>
            <a:pPr marL="0" lvl="0" indent="0">
              <a:buNone/>
            </a:pPr>
            <a:r>
              <a:rPr lang="de-DE" dirty="0"/>
              <a:t>2) Ein Translator übersetzt einen Text, um ihn als Arbeitsprobe einer Bewerbung beizulegen.</a:t>
            </a:r>
            <a:endParaRPr lang="it-IT" dirty="0"/>
          </a:p>
          <a:p>
            <a:pPr marL="0" indent="0">
              <a:buNone/>
            </a:pPr>
            <a:r>
              <a:rPr lang="de-DE" dirty="0"/>
              <a:t> </a:t>
            </a:r>
            <a:endParaRPr lang="it-IT" dirty="0"/>
          </a:p>
          <a:p>
            <a:pPr marL="0" lvl="0" indent="0">
              <a:buNone/>
            </a:pPr>
            <a:r>
              <a:rPr lang="de-DE" dirty="0"/>
              <a:t>3) Ein deutscher Werbetexter lässt sich einen italienischen Werbetext übersetzen, um sich über Werbestrategien der anderen Kultur ein Bild machen zu können.</a:t>
            </a:r>
            <a:endParaRPr lang="it-IT" dirty="0"/>
          </a:p>
          <a:p>
            <a:pPr marL="0" indent="0">
              <a:buNone/>
            </a:pPr>
            <a:r>
              <a:rPr lang="de-DE" dirty="0"/>
              <a:t> </a:t>
            </a:r>
            <a:endParaRPr lang="it-IT" dirty="0"/>
          </a:p>
          <a:p>
            <a:pPr marL="0" lvl="0" indent="0">
              <a:buNone/>
            </a:pPr>
            <a:r>
              <a:rPr lang="de-DE" dirty="0"/>
              <a:t>4) Eine Schriftstellerin, die im Exil in Italien lebt, übersetzt ihren in ihrer Muttersprache verfassten Roman selbst ins Italienische.</a:t>
            </a:r>
            <a:endParaRPr lang="it-IT" dirty="0"/>
          </a:p>
          <a:p>
            <a:pPr marL="0" indent="0">
              <a:buNone/>
            </a:pPr>
            <a:r>
              <a:rPr lang="de-DE" dirty="0"/>
              <a:t> </a:t>
            </a:r>
            <a:endParaRPr lang="it-IT" dirty="0"/>
          </a:p>
          <a:p>
            <a:pPr marL="0" lvl="0" indent="0">
              <a:buNone/>
            </a:pPr>
            <a:r>
              <a:rPr lang="de-DE" dirty="0"/>
              <a:t>5) Das Tourismusbüro der Stadt Heidelberg lässt eine deutschsprachige Broschüre über das Heidelberger Schloss ins Italienische übersetzen.</a:t>
            </a:r>
            <a:endParaRPr lang="it-IT" dirty="0"/>
          </a:p>
          <a:p>
            <a:pPr marL="0" indent="0">
              <a:buNone/>
            </a:pPr>
            <a:endParaRPr lang="it-IT" dirty="0"/>
          </a:p>
        </p:txBody>
      </p:sp>
    </p:spTree>
    <p:extLst>
      <p:ext uri="{BB962C8B-B14F-4D97-AF65-F5344CB8AC3E}">
        <p14:creationId xmlns:p14="http://schemas.microsoft.com/office/powerpoint/2010/main" val="3916989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9D16E7-B3B6-4E9A-BD5C-7306162E5682}"/>
              </a:ext>
            </a:extLst>
          </p:cNvPr>
          <p:cNvSpPr>
            <a:spLocks noGrp="1"/>
          </p:cNvSpPr>
          <p:nvPr>
            <p:ph type="title"/>
          </p:nvPr>
        </p:nvSpPr>
        <p:spPr/>
        <p:txBody>
          <a:bodyPr/>
          <a:lstStyle/>
          <a:p>
            <a:endParaRPr lang="de-DE"/>
          </a:p>
        </p:txBody>
      </p:sp>
      <p:sp>
        <p:nvSpPr>
          <p:cNvPr id="3" name="Inhaltsplatzhalter 2">
            <a:extLst>
              <a:ext uri="{FF2B5EF4-FFF2-40B4-BE49-F238E27FC236}">
                <a16:creationId xmlns:a16="http://schemas.microsoft.com/office/drawing/2014/main" id="{0CB8778C-9CD9-437B-BC93-D9DF23E57B17}"/>
              </a:ext>
            </a:extLst>
          </p:cNvPr>
          <p:cNvSpPr>
            <a:spLocks noGrp="1"/>
          </p:cNvSpPr>
          <p:nvPr>
            <p:ph idx="1"/>
          </p:nvPr>
        </p:nvSpPr>
        <p:spPr/>
        <p:txBody>
          <a:bodyPr>
            <a:normAutofit fontScale="55000" lnSpcReduction="20000"/>
          </a:bodyPr>
          <a:lstStyle/>
          <a:p>
            <a:pPr marL="0" indent="0">
              <a:lnSpc>
                <a:spcPct val="120000"/>
              </a:lnSpc>
              <a:spcAft>
                <a:spcPts val="1000"/>
              </a:spcAft>
              <a:buNone/>
            </a:pPr>
            <a:r>
              <a:rPr lang="de-DE" sz="3800" dirty="0">
                <a:effectLst/>
                <a:latin typeface="Calibri" panose="020F0502020204030204" pitchFamily="34" charset="0"/>
                <a:ea typeface="Calibri" panose="020F0502020204030204" pitchFamily="34" charset="0"/>
                <a:cs typeface="Times New Roman" panose="02020603050405020304" pitchFamily="18" charset="0"/>
              </a:rPr>
              <a:t>Die Übersetzung wird für einen bestimmten Zweck benötigt, dieser Zweck bestimmt die Anforderungen an den Zieltext und damit einzelne Entscheidungen im Übersetzungsprozess.</a:t>
            </a:r>
          </a:p>
          <a:p>
            <a:pPr marL="0" indent="0">
              <a:lnSpc>
                <a:spcPct val="120000"/>
              </a:lnSpc>
              <a:spcAft>
                <a:spcPts val="1000"/>
              </a:spcAft>
              <a:buNone/>
            </a:pPr>
            <a:r>
              <a:rPr lang="de-DE" sz="3800" dirty="0">
                <a:effectLst/>
                <a:latin typeface="Calibri" panose="020F0502020204030204" pitchFamily="34" charset="0"/>
                <a:ea typeface="Calibri" panose="020F0502020204030204" pitchFamily="34" charset="0"/>
                <a:cs typeface="Times New Roman" panose="02020603050405020304" pitchFamily="18" charset="0"/>
              </a:rPr>
              <a:t>In der Übersetzungswissenschaft spricht man vom </a:t>
            </a:r>
            <a:r>
              <a:rPr lang="de-DE" sz="3800" b="1" dirty="0" err="1">
                <a:effectLst/>
                <a:latin typeface="Calibri" panose="020F0502020204030204" pitchFamily="34" charset="0"/>
                <a:ea typeface="Calibri" panose="020F0502020204030204" pitchFamily="34" charset="0"/>
                <a:cs typeface="Times New Roman" panose="02020603050405020304" pitchFamily="18" charset="0"/>
              </a:rPr>
              <a:t>Skopos</a:t>
            </a:r>
            <a:r>
              <a:rPr lang="de-DE" sz="3800" dirty="0">
                <a:effectLst/>
                <a:latin typeface="Calibri" panose="020F0502020204030204" pitchFamily="34" charset="0"/>
                <a:ea typeface="Calibri" panose="020F0502020204030204" pitchFamily="34" charset="0"/>
                <a:cs typeface="Times New Roman" panose="02020603050405020304" pitchFamily="18" charset="0"/>
              </a:rPr>
              <a:t> (von griech. </a:t>
            </a:r>
            <a:r>
              <a:rPr lang="de-DE" sz="3800" i="1" dirty="0" err="1">
                <a:effectLst/>
                <a:latin typeface="Calibri" panose="020F0502020204030204" pitchFamily="34" charset="0"/>
                <a:ea typeface="Calibri" panose="020F0502020204030204" pitchFamily="34" charset="0"/>
                <a:cs typeface="Times New Roman" panose="02020603050405020304" pitchFamily="18" charset="0"/>
              </a:rPr>
              <a:t>skopos</a:t>
            </a:r>
            <a:r>
              <a:rPr lang="de-DE" sz="3800" dirty="0">
                <a:effectLst/>
                <a:latin typeface="Calibri" panose="020F0502020204030204" pitchFamily="34" charset="0"/>
                <a:ea typeface="Calibri" panose="020F0502020204030204" pitchFamily="34" charset="0"/>
                <a:cs typeface="Times New Roman" panose="02020603050405020304" pitchFamily="18" charset="0"/>
              </a:rPr>
              <a:t> = Zweck),</a:t>
            </a:r>
          </a:p>
          <a:p>
            <a:pPr marL="0" indent="0">
              <a:lnSpc>
                <a:spcPct val="120000"/>
              </a:lnSpc>
              <a:spcAft>
                <a:spcPts val="1000"/>
              </a:spcAft>
              <a:buNone/>
            </a:pPr>
            <a:r>
              <a:rPr lang="de-DE" sz="3800" dirty="0">
                <a:effectLst/>
                <a:latin typeface="Calibri" panose="020F0502020204030204" pitchFamily="34" charset="0"/>
                <a:ea typeface="Calibri" panose="020F0502020204030204" pitchFamily="34" charset="0"/>
                <a:cs typeface="Times New Roman" panose="02020603050405020304" pitchFamily="18" charset="0"/>
              </a:rPr>
              <a:t>und auf die Praxis des professionellen Übersetzens bezogen vom </a:t>
            </a:r>
            <a:r>
              <a:rPr lang="de-DE" sz="3800" b="1" dirty="0">
                <a:effectLst/>
                <a:latin typeface="Calibri" panose="020F0502020204030204" pitchFamily="34" charset="0"/>
                <a:ea typeface="Calibri" panose="020F0502020204030204" pitchFamily="34" charset="0"/>
                <a:cs typeface="Times New Roman" panose="02020603050405020304" pitchFamily="18" charset="0"/>
              </a:rPr>
              <a:t>Übersetzungsauftrag</a:t>
            </a:r>
            <a:r>
              <a:rPr lang="de-DE" sz="38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nSpc>
                <a:spcPct val="120000"/>
              </a:lnSpc>
              <a:spcAft>
                <a:spcPts val="1000"/>
              </a:spcAft>
              <a:buNone/>
            </a:pPr>
            <a:endParaRPr lang="de-DE" sz="3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Aft>
                <a:spcPts val="1000"/>
              </a:spcAft>
              <a:buNone/>
            </a:pPr>
            <a:r>
              <a:rPr lang="de-DE" sz="3800" b="1" dirty="0" err="1">
                <a:effectLst/>
                <a:latin typeface="Calibri" panose="020F0502020204030204" pitchFamily="34" charset="0"/>
                <a:ea typeface="Calibri" panose="020F0502020204030204" pitchFamily="34" charset="0"/>
                <a:cs typeface="Times New Roman" panose="02020603050405020304" pitchFamily="18" charset="0"/>
              </a:rPr>
              <a:t>Skopostheorie</a:t>
            </a:r>
            <a:r>
              <a:rPr lang="de-DE" sz="3800" dirty="0">
                <a:effectLst/>
                <a:latin typeface="Calibri" panose="020F0502020204030204" pitchFamily="34" charset="0"/>
                <a:ea typeface="Calibri" panose="020F0502020204030204" pitchFamily="34" charset="0"/>
                <a:cs typeface="Times New Roman" panose="02020603050405020304" pitchFamily="18" charset="0"/>
              </a:rPr>
              <a:t> (Vermeer), weicht ab von der Idee der </a:t>
            </a:r>
            <a:r>
              <a:rPr lang="de-DE" sz="3800" b="1" dirty="0">
                <a:effectLst/>
                <a:latin typeface="Calibri" panose="020F0502020204030204" pitchFamily="34" charset="0"/>
                <a:ea typeface="Calibri" panose="020F0502020204030204" pitchFamily="34" charset="0"/>
                <a:cs typeface="Times New Roman" panose="02020603050405020304" pitchFamily="18" charset="0"/>
              </a:rPr>
              <a:t>Äquivalenz</a:t>
            </a:r>
            <a:r>
              <a:rPr lang="de-DE" sz="3800" dirty="0">
                <a:effectLst/>
                <a:latin typeface="Calibri" panose="020F0502020204030204" pitchFamily="34" charset="0"/>
                <a:ea typeface="Calibri" panose="020F0502020204030204" pitchFamily="34" charset="0"/>
                <a:cs typeface="Times New Roman" panose="02020603050405020304" pitchFamily="18" charset="0"/>
              </a:rPr>
              <a:t> (z. B. Koller)</a:t>
            </a:r>
          </a:p>
          <a:p>
            <a:pPr marL="0" indent="0">
              <a:buNone/>
            </a:pPr>
            <a:endParaRPr lang="de-DE" dirty="0"/>
          </a:p>
        </p:txBody>
      </p:sp>
    </p:spTree>
    <p:extLst>
      <p:ext uri="{BB962C8B-B14F-4D97-AF65-F5344CB8AC3E}">
        <p14:creationId xmlns:p14="http://schemas.microsoft.com/office/powerpoint/2010/main" val="999652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Der Übersetzungsauftrag</a:t>
            </a:r>
          </a:p>
        </p:txBody>
      </p:sp>
      <p:sp>
        <p:nvSpPr>
          <p:cNvPr id="3" name="Inhaltsplatzhalter 2"/>
          <p:cNvSpPr>
            <a:spLocks noGrp="1"/>
          </p:cNvSpPr>
          <p:nvPr>
            <p:ph idx="1"/>
          </p:nvPr>
        </p:nvSpPr>
        <p:spPr/>
        <p:txBody>
          <a:bodyPr/>
          <a:lstStyle/>
          <a:p>
            <a:r>
              <a:rPr lang="de-DE" dirty="0"/>
              <a:t>Funktion des Zieltexts</a:t>
            </a:r>
          </a:p>
          <a:p>
            <a:r>
              <a:rPr lang="de-DE" dirty="0"/>
              <a:t>Rezipienten des Zieltexts</a:t>
            </a:r>
          </a:p>
          <a:p>
            <a:r>
              <a:rPr lang="de-DE" dirty="0"/>
              <a:t>Medium des Zieltexts</a:t>
            </a:r>
          </a:p>
          <a:p>
            <a:r>
              <a:rPr lang="de-DE" dirty="0"/>
              <a:t>Örtliche, zeitliche Zugänglichkeit des Zieltexts</a:t>
            </a:r>
          </a:p>
        </p:txBody>
      </p:sp>
    </p:spTree>
    <p:extLst>
      <p:ext uri="{BB962C8B-B14F-4D97-AF65-F5344CB8AC3E}">
        <p14:creationId xmlns:p14="http://schemas.microsoft.com/office/powerpoint/2010/main" val="2327351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Der Übersetzungsprozess</a:t>
            </a:r>
          </a:p>
        </p:txBody>
      </p:sp>
      <p:sp>
        <p:nvSpPr>
          <p:cNvPr id="3" name="Inhaltsplatzhalter 2"/>
          <p:cNvSpPr>
            <a:spLocks noGrp="1"/>
          </p:cNvSpPr>
          <p:nvPr>
            <p:ph idx="1"/>
          </p:nvPr>
        </p:nvSpPr>
        <p:spPr/>
        <p:txBody>
          <a:bodyPr/>
          <a:lstStyle/>
          <a:p>
            <a:r>
              <a:rPr lang="de-DE" dirty="0"/>
              <a:t>Rezeptive Phase</a:t>
            </a:r>
          </a:p>
          <a:p>
            <a:pPr lvl="1"/>
            <a:r>
              <a:rPr lang="de-DE" dirty="0"/>
              <a:t>Verstehen des Ausgangstextes</a:t>
            </a:r>
          </a:p>
          <a:p>
            <a:pPr lvl="1"/>
            <a:r>
              <a:rPr lang="de-DE" dirty="0"/>
              <a:t>Textanalyse</a:t>
            </a:r>
          </a:p>
          <a:p>
            <a:pPr lvl="1"/>
            <a:r>
              <a:rPr lang="de-DE" dirty="0"/>
              <a:t>Recherche und Arbeit mit Hilfsmitteln</a:t>
            </a:r>
          </a:p>
          <a:p>
            <a:r>
              <a:rPr lang="de-DE" dirty="0"/>
              <a:t>Produktive Phase</a:t>
            </a:r>
          </a:p>
          <a:p>
            <a:pPr lvl="1"/>
            <a:r>
              <a:rPr lang="de-DE" dirty="0"/>
              <a:t>Projektion des Zieltextes und Adressatenbezug</a:t>
            </a:r>
          </a:p>
          <a:p>
            <a:pPr lvl="1"/>
            <a:r>
              <a:rPr lang="de-DE" dirty="0"/>
              <a:t>Übersetzungsprobleme und Lösungsverfahren</a:t>
            </a:r>
          </a:p>
          <a:p>
            <a:pPr lvl="1"/>
            <a:r>
              <a:rPr lang="de-DE" dirty="0"/>
              <a:t>Redaktion des Zieltextes</a:t>
            </a:r>
          </a:p>
        </p:txBody>
      </p:sp>
    </p:spTree>
    <p:extLst>
      <p:ext uri="{BB962C8B-B14F-4D97-AF65-F5344CB8AC3E}">
        <p14:creationId xmlns:p14="http://schemas.microsoft.com/office/powerpoint/2010/main" val="2644456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Textanalyse: Vorstufe</a:t>
            </a:r>
          </a:p>
        </p:txBody>
      </p:sp>
      <p:sp>
        <p:nvSpPr>
          <p:cNvPr id="7" name="Rechteck 6"/>
          <p:cNvSpPr/>
          <p:nvPr/>
        </p:nvSpPr>
        <p:spPr>
          <a:xfrm>
            <a:off x="3923928" y="1916832"/>
            <a:ext cx="4104456" cy="23762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p:cNvSpPr/>
          <p:nvPr/>
        </p:nvSpPr>
        <p:spPr>
          <a:xfrm>
            <a:off x="2411760" y="3906671"/>
            <a:ext cx="1899828" cy="5124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Inhaltsplatzhalter 2"/>
          <p:cNvSpPr>
            <a:spLocks noGrp="1"/>
          </p:cNvSpPr>
          <p:nvPr>
            <p:ph idx="1"/>
          </p:nvPr>
        </p:nvSpPr>
        <p:spPr/>
        <p:txBody>
          <a:bodyPr>
            <a:normAutofit fontScale="62500" lnSpcReduction="20000"/>
          </a:bodyPr>
          <a:lstStyle/>
          <a:p>
            <a:pPr marL="514350" indent="-514350" algn="just">
              <a:buAutoNum type="arabicPeriod"/>
            </a:pPr>
            <a:r>
              <a:rPr lang="de-DE" dirty="0"/>
              <a:t>Verstehe ich den Text?</a:t>
            </a:r>
          </a:p>
          <a:p>
            <a:pPr marL="514350" indent="-514350" algn="just">
              <a:buAutoNum type="arabicPeriod"/>
            </a:pPr>
            <a:r>
              <a:rPr lang="de-DE" dirty="0"/>
              <a:t>Wie wirkt der Text in seiner Aussage und Gestaltung auf die ausgangssprachigen Adressaten, darunter auf mich?</a:t>
            </a:r>
          </a:p>
          <a:p>
            <a:pPr marL="514350" indent="-514350" algn="just">
              <a:buAutoNum type="arabicPeriod"/>
            </a:pPr>
            <a:r>
              <a:rPr lang="de-DE" dirty="0"/>
              <a:t>Für wen wurde der Text geschrieben?</a:t>
            </a:r>
          </a:p>
          <a:p>
            <a:pPr marL="514350" indent="-514350" algn="just">
              <a:buAutoNum type="arabicPeriod"/>
            </a:pPr>
            <a:r>
              <a:rPr lang="de-DE" dirty="0"/>
              <a:t>Was ist seine kommunikative Funktion?</a:t>
            </a:r>
          </a:p>
          <a:p>
            <a:pPr marL="514350" indent="-514350" algn="just">
              <a:buAutoNum type="arabicPeriod"/>
            </a:pPr>
            <a:r>
              <a:rPr lang="de-DE" dirty="0"/>
              <a:t>Wie ist der Text gegliedert?</a:t>
            </a:r>
          </a:p>
          <a:p>
            <a:pPr marL="514350" indent="-514350" algn="just">
              <a:buAutoNum type="arabicPeriod"/>
            </a:pPr>
            <a:r>
              <a:rPr lang="de-DE" dirty="0"/>
              <a:t>Würden die anvisierten zielsprachigen Leser den Text ohne Schwierigkeiten verstehen, wenn er nicht in einer fremden Sprache kodiert wäre?</a:t>
            </a:r>
          </a:p>
          <a:p>
            <a:pPr marL="514350" indent="-514350" algn="just">
              <a:buAutoNum type="arabicPeriod"/>
            </a:pPr>
            <a:r>
              <a:rPr lang="de-DE" dirty="0"/>
              <a:t>Ist also der Text als Grundlage für eine Übersetzung geeignet, die dem Auftrag entspricht? Oder sind inhaltliche und/oder formale Veränderungen notwendig, um einen </a:t>
            </a:r>
            <a:r>
              <a:rPr lang="de-DE" dirty="0" err="1"/>
              <a:t>Zieltext</a:t>
            </a:r>
            <a:r>
              <a:rPr lang="de-DE" dirty="0"/>
              <a:t> zu schaffen, der dem Übersetzungsauftrag entspricht?</a:t>
            </a:r>
          </a:p>
          <a:p>
            <a:pPr marL="514350" indent="-514350" algn="just">
              <a:buAutoNum type="arabicPeriod"/>
            </a:pPr>
            <a:r>
              <a:rPr lang="de-DE" dirty="0"/>
              <a:t>Kann ich die Übersetzung angesichts Termin, </a:t>
            </a:r>
            <a:r>
              <a:rPr lang="de-DE" dirty="0" err="1"/>
              <a:t>Recherchiermöglichkeiten</a:t>
            </a:r>
            <a:r>
              <a:rPr lang="de-DE" dirty="0"/>
              <a:t> etc. übernehmen?</a:t>
            </a:r>
          </a:p>
          <a:p>
            <a:pPr marL="0" indent="0" algn="just">
              <a:buNone/>
            </a:pPr>
            <a:r>
              <a:rPr lang="de-DE" dirty="0"/>
              <a:t>					(vgl. Kautz ²2002: 86)</a:t>
            </a:r>
          </a:p>
        </p:txBody>
      </p:sp>
    </p:spTree>
    <p:extLst>
      <p:ext uri="{BB962C8B-B14F-4D97-AF65-F5344CB8AC3E}">
        <p14:creationId xmlns:p14="http://schemas.microsoft.com/office/powerpoint/2010/main" val="397280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Textanalyse: Textexterne Faktoren</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28725" y="1945754"/>
            <a:ext cx="6686550" cy="2419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feld 5"/>
          <p:cNvSpPr txBox="1"/>
          <p:nvPr/>
        </p:nvSpPr>
        <p:spPr>
          <a:xfrm>
            <a:off x="6228184" y="5219908"/>
            <a:ext cx="2016224" cy="369332"/>
          </a:xfrm>
          <a:prstGeom prst="rect">
            <a:avLst/>
          </a:prstGeom>
          <a:noFill/>
        </p:spPr>
        <p:txBody>
          <a:bodyPr wrap="square" rtlCol="0">
            <a:spAutoFit/>
          </a:bodyPr>
          <a:lstStyle/>
          <a:p>
            <a:r>
              <a:rPr lang="de-DE" dirty="0"/>
              <a:t>(Nord </a:t>
            </a:r>
            <a:r>
              <a:rPr lang="de-DE" baseline="30000" dirty="0"/>
              <a:t>4</a:t>
            </a:r>
            <a:r>
              <a:rPr lang="de-DE" dirty="0"/>
              <a:t>2009: 40)</a:t>
            </a:r>
          </a:p>
        </p:txBody>
      </p:sp>
      <p:sp>
        <p:nvSpPr>
          <p:cNvPr id="7" name="Rechteck 6"/>
          <p:cNvSpPr/>
          <p:nvPr/>
        </p:nvSpPr>
        <p:spPr>
          <a:xfrm>
            <a:off x="3923928" y="1916832"/>
            <a:ext cx="4104456" cy="23762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p:cNvSpPr/>
          <p:nvPr/>
        </p:nvSpPr>
        <p:spPr>
          <a:xfrm>
            <a:off x="2411760" y="3906671"/>
            <a:ext cx="1899828" cy="5124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76066696"/>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7CE008C23DB7DD4EAE85E55115C4A7EA" ma:contentTypeVersion="15" ma:contentTypeDescription="Creare un nuovo documento." ma:contentTypeScope="" ma:versionID="f4a4b8e79855f60a49a19c34736d75b5">
  <xsd:schema xmlns:xsd="http://www.w3.org/2001/XMLSchema" xmlns:xs="http://www.w3.org/2001/XMLSchema" xmlns:p="http://schemas.microsoft.com/office/2006/metadata/properties" xmlns:ns3="ce2ceee5-4e98-448d-bd69-9759c2918574" xmlns:ns4="f3077446-a7b8-4994-9298-7551826f19f8" targetNamespace="http://schemas.microsoft.com/office/2006/metadata/properties" ma:root="true" ma:fieldsID="6967339a0a7386bbccef9c955cded599" ns3:_="" ns4:_="">
    <xsd:import namespace="ce2ceee5-4e98-448d-bd69-9759c2918574"/>
    <xsd:import namespace="f3077446-a7b8-4994-9298-7551826f19f8"/>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LengthInSeconds" minOccurs="0"/>
                <xsd:element ref="ns4:SharedWithUsers" minOccurs="0"/>
                <xsd:element ref="ns4:SharedWithDetails" minOccurs="0"/>
                <xsd:element ref="ns4:SharingHintHash"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2ceee5-4e98-448d-bd69-9759c29185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3077446-a7b8-4994-9298-7551826f19f8" elementFormDefault="qualified">
    <xsd:import namespace="http://schemas.microsoft.com/office/2006/documentManagement/types"/>
    <xsd:import namespace="http://schemas.microsoft.com/office/infopath/2007/PartnerControls"/>
    <xsd:element name="SharedWithUsers" ma:index="19"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Condiviso con dettagli" ma:internalName="SharedWithDetails" ma:readOnly="true">
      <xsd:simpleType>
        <xsd:restriction base="dms:Note">
          <xsd:maxLength value="255"/>
        </xsd:restriction>
      </xsd:simpleType>
    </xsd:element>
    <xsd:element name="SharingHintHash" ma:index="21"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ce2ceee5-4e98-448d-bd69-9759c2918574" xsi:nil="true"/>
  </documentManagement>
</p:properties>
</file>

<file path=customXml/itemProps1.xml><?xml version="1.0" encoding="utf-8"?>
<ds:datastoreItem xmlns:ds="http://schemas.openxmlformats.org/officeDocument/2006/customXml" ds:itemID="{0A2CA407-ACF9-453A-8493-70B1AC217B57}">
  <ds:schemaRefs>
    <ds:schemaRef ds:uri="http://schemas.microsoft.com/sharepoint/v3/contenttype/forms"/>
  </ds:schemaRefs>
</ds:datastoreItem>
</file>

<file path=customXml/itemProps2.xml><?xml version="1.0" encoding="utf-8"?>
<ds:datastoreItem xmlns:ds="http://schemas.openxmlformats.org/officeDocument/2006/customXml" ds:itemID="{E0A9C1ED-3538-43F4-A070-8206CE7032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2ceee5-4e98-448d-bd69-9759c2918574"/>
    <ds:schemaRef ds:uri="f3077446-a7b8-4994-9298-7551826f19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7A95A06-53F8-403E-9AA8-B68EB501B470}">
  <ds:schemaRefs>
    <ds:schemaRef ds:uri="http://purl.org/dc/dcmitype/"/>
    <ds:schemaRef ds:uri="http://schemas.microsoft.com/office/2006/metadata/properties"/>
    <ds:schemaRef ds:uri="http://purl.org/dc/elements/1.1/"/>
    <ds:schemaRef ds:uri="http://purl.org/dc/terms/"/>
    <ds:schemaRef ds:uri="http://schemas.openxmlformats.org/package/2006/metadata/core-properties"/>
    <ds:schemaRef ds:uri="ce2ceee5-4e98-448d-bd69-9759c2918574"/>
    <ds:schemaRef ds:uri="http://schemas.microsoft.com/office/2006/documentManagement/types"/>
    <ds:schemaRef ds:uri="http://schemas.microsoft.com/office/infopath/2007/PartnerControls"/>
    <ds:schemaRef ds:uri="f3077446-a7b8-4994-9298-7551826f19f8"/>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61</TotalTime>
  <Words>690</Words>
  <Application>Microsoft Office PowerPoint</Application>
  <PresentationFormat>Presentazione su schermo (4:3)</PresentationFormat>
  <Paragraphs>79</Paragraphs>
  <Slides>15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15</vt:i4>
      </vt:variant>
    </vt:vector>
  </HeadingPairs>
  <TitlesOfParts>
    <vt:vector size="19" baseType="lpstr">
      <vt:lpstr>Arial</vt:lpstr>
      <vt:lpstr>Calibri</vt:lpstr>
      <vt:lpstr>Times New Roman</vt:lpstr>
      <vt:lpstr>Larissa</vt:lpstr>
      <vt:lpstr>Presentazione standard di PowerPoint</vt:lpstr>
      <vt:lpstr>Textsorten der Tourismuskommunikation</vt:lpstr>
      <vt:lpstr>Der Translationsvorgang</vt:lpstr>
      <vt:lpstr>Welche Rolle haben die Beteiligten?</vt:lpstr>
      <vt:lpstr>Presentazione standard di PowerPoint</vt:lpstr>
      <vt:lpstr>Der Übersetzungsauftrag</vt:lpstr>
      <vt:lpstr>Der Übersetzungsprozess</vt:lpstr>
      <vt:lpstr>Textanalyse: Vorstufe</vt:lpstr>
      <vt:lpstr>Textanalyse: Textexterne Faktoren</vt:lpstr>
      <vt:lpstr>Textanalyse: Textinterne Faktoren</vt:lpstr>
      <vt:lpstr>Textanalyse: Wirkung</vt:lpstr>
      <vt:lpstr>Vom Ausgangs- zum Zieltext</vt:lpstr>
      <vt:lpstr>Vom Ausgangs- zum Zieltext</vt:lpstr>
      <vt:lpstr>Literatur</vt:lpstr>
      <vt:lpstr>Hausaufgabe</vt:lpstr>
    </vt:vector>
  </TitlesOfParts>
  <Company>Universität Salzburg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Bewusste Entscheidungen in der Übersetzung  Deutsch-Italienisch-Deutsch</dc:title>
  <dc:creator>Gärtig Anne-Kathrin</dc:creator>
  <cp:lastModifiedBy>GAERTIG- BRESSAN ANNE-KATHRIN</cp:lastModifiedBy>
  <cp:revision>88</cp:revision>
  <dcterms:created xsi:type="dcterms:W3CDTF">2018-03-28T15:45:42Z</dcterms:created>
  <dcterms:modified xsi:type="dcterms:W3CDTF">2023-02-14T12:29:29Z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0x0101007CE008C23DB7DD4EAE85E55115C4A7EA</vt:lpwstr>
  </property>
</Properties>
</file>