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  <p:sldId id="279" r:id="rId14"/>
    <p:sldId id="28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8547" autoAdjust="0"/>
  </p:normalViewPr>
  <p:slideViewPr>
    <p:cSldViewPr snapToGrid="0">
      <p:cViewPr varScale="1">
        <p:scale>
          <a:sx n="37" d="100"/>
          <a:sy n="37" d="100"/>
        </p:scale>
        <p:origin x="1788" y="28"/>
      </p:cViewPr>
      <p:guideLst/>
    </p:cSldViewPr>
  </p:slideViewPr>
  <p:notesTextViewPr>
    <p:cViewPr>
      <p:scale>
        <a:sx n="1" d="1"/>
        <a:sy n="1" d="1"/>
      </p:scale>
      <p:origin x="0" y="-2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E00AA-4FDC-447C-81EB-8C25219F943C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7F6782E-2C0A-44C8-A380-FB47DAA9EA49}">
      <dgm:prSet/>
      <dgm:spPr/>
      <dgm:t>
        <a:bodyPr/>
        <a:lstStyle/>
        <a:p>
          <a:r>
            <a:rPr lang="it-IT"/>
            <a:t>Verbi con particella </a:t>
          </a:r>
          <a:endParaRPr lang="en-US"/>
        </a:p>
      </dgm:t>
    </dgm:pt>
    <dgm:pt modelId="{FA37B3B0-0F15-4E48-A0D8-D991ACDC3562}" type="parTrans" cxnId="{74F9A8B5-0CEF-4B2B-9DD8-49475BD2B21C}">
      <dgm:prSet/>
      <dgm:spPr/>
      <dgm:t>
        <a:bodyPr/>
        <a:lstStyle/>
        <a:p>
          <a:endParaRPr lang="en-US"/>
        </a:p>
      </dgm:t>
    </dgm:pt>
    <dgm:pt modelId="{3B9C2F41-0373-4CCE-A504-3866B5CEEEE9}" type="sibTrans" cxnId="{74F9A8B5-0CEF-4B2B-9DD8-49475BD2B21C}">
      <dgm:prSet/>
      <dgm:spPr/>
      <dgm:t>
        <a:bodyPr/>
        <a:lstStyle/>
        <a:p>
          <a:endParaRPr lang="en-US"/>
        </a:p>
      </dgm:t>
    </dgm:pt>
    <dgm:pt modelId="{9349CB5C-42A7-41B6-AA7E-B379334507B7}">
      <dgm:prSet/>
      <dgm:spPr/>
      <dgm:t>
        <a:bodyPr/>
        <a:lstStyle/>
        <a:p>
          <a:r>
            <a:rPr lang="it-IT"/>
            <a:t>Verbi con aggettivo</a:t>
          </a:r>
          <a:endParaRPr lang="en-US"/>
        </a:p>
      </dgm:t>
    </dgm:pt>
    <dgm:pt modelId="{1DE120CA-3ECF-4F0E-BBEA-32F1203933F9}" type="parTrans" cxnId="{C1669B24-E7BC-4852-8876-463A9584C3B9}">
      <dgm:prSet/>
      <dgm:spPr/>
      <dgm:t>
        <a:bodyPr/>
        <a:lstStyle/>
        <a:p>
          <a:endParaRPr lang="en-US"/>
        </a:p>
      </dgm:t>
    </dgm:pt>
    <dgm:pt modelId="{60DD88B0-1BDF-4216-9D35-7CCAC2AC6EE0}" type="sibTrans" cxnId="{C1669B24-E7BC-4852-8876-463A9584C3B9}">
      <dgm:prSet/>
      <dgm:spPr/>
      <dgm:t>
        <a:bodyPr/>
        <a:lstStyle/>
        <a:p>
          <a:endParaRPr lang="en-US"/>
        </a:p>
      </dgm:t>
    </dgm:pt>
    <dgm:pt modelId="{849C633C-32F7-4A1F-BB09-99883A85B1C8}">
      <dgm:prSet/>
      <dgm:spPr/>
      <dgm:t>
        <a:bodyPr/>
        <a:lstStyle/>
        <a:p>
          <a:r>
            <a:rPr lang="it-IT"/>
            <a:t>Verbi con nome </a:t>
          </a:r>
          <a:endParaRPr lang="en-US"/>
        </a:p>
      </dgm:t>
    </dgm:pt>
    <dgm:pt modelId="{4B90AFEC-F6E6-4112-AC1A-7676FABA45B8}" type="parTrans" cxnId="{B7604985-B2B1-4EC5-8152-AB301E06561A}">
      <dgm:prSet/>
      <dgm:spPr/>
      <dgm:t>
        <a:bodyPr/>
        <a:lstStyle/>
        <a:p>
          <a:endParaRPr lang="en-US"/>
        </a:p>
      </dgm:t>
    </dgm:pt>
    <dgm:pt modelId="{2FD8EB37-53C4-4167-BBB7-FE1740F3772F}" type="sibTrans" cxnId="{B7604985-B2B1-4EC5-8152-AB301E06561A}">
      <dgm:prSet/>
      <dgm:spPr/>
      <dgm:t>
        <a:bodyPr/>
        <a:lstStyle/>
        <a:p>
          <a:endParaRPr lang="en-US"/>
        </a:p>
      </dgm:t>
    </dgm:pt>
    <dgm:pt modelId="{018C9C95-8CAD-4A35-AC66-38528BC061A0}" type="pres">
      <dgm:prSet presAssocID="{6D5E00AA-4FDC-447C-81EB-8C25219F94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1A3B35-2A86-4E74-9E07-9B1A83E3DDFB}" type="pres">
      <dgm:prSet presAssocID="{37F6782E-2C0A-44C8-A380-FB47DAA9EA49}" presName="hierRoot1" presStyleCnt="0"/>
      <dgm:spPr/>
    </dgm:pt>
    <dgm:pt modelId="{FDC9A4AF-2438-4674-9F67-1B89DF473981}" type="pres">
      <dgm:prSet presAssocID="{37F6782E-2C0A-44C8-A380-FB47DAA9EA49}" presName="composite" presStyleCnt="0"/>
      <dgm:spPr/>
    </dgm:pt>
    <dgm:pt modelId="{069A99BB-FA8F-4FC0-B06D-3F1AD7AEDF63}" type="pres">
      <dgm:prSet presAssocID="{37F6782E-2C0A-44C8-A380-FB47DAA9EA49}" presName="background" presStyleLbl="node0" presStyleIdx="0" presStyleCnt="3"/>
      <dgm:spPr/>
    </dgm:pt>
    <dgm:pt modelId="{1F6B38BD-63C7-4273-80BE-970AA579E753}" type="pres">
      <dgm:prSet presAssocID="{37F6782E-2C0A-44C8-A380-FB47DAA9EA49}" presName="text" presStyleLbl="fgAcc0" presStyleIdx="0" presStyleCnt="3">
        <dgm:presLayoutVars>
          <dgm:chPref val="3"/>
        </dgm:presLayoutVars>
      </dgm:prSet>
      <dgm:spPr/>
    </dgm:pt>
    <dgm:pt modelId="{A9E570A9-E9B3-4FB5-B190-8E3AEE2A5C02}" type="pres">
      <dgm:prSet presAssocID="{37F6782E-2C0A-44C8-A380-FB47DAA9EA49}" presName="hierChild2" presStyleCnt="0"/>
      <dgm:spPr/>
    </dgm:pt>
    <dgm:pt modelId="{CBE723F1-2FD8-4C53-B6C1-D162383AAA35}" type="pres">
      <dgm:prSet presAssocID="{9349CB5C-42A7-41B6-AA7E-B379334507B7}" presName="hierRoot1" presStyleCnt="0"/>
      <dgm:spPr/>
    </dgm:pt>
    <dgm:pt modelId="{D4E2BDB3-82DC-4B24-BDA2-9F6F6FF4CE11}" type="pres">
      <dgm:prSet presAssocID="{9349CB5C-42A7-41B6-AA7E-B379334507B7}" presName="composite" presStyleCnt="0"/>
      <dgm:spPr/>
    </dgm:pt>
    <dgm:pt modelId="{32DF9B84-9999-454C-89B2-CA583701A7B8}" type="pres">
      <dgm:prSet presAssocID="{9349CB5C-42A7-41B6-AA7E-B379334507B7}" presName="background" presStyleLbl="node0" presStyleIdx="1" presStyleCnt="3"/>
      <dgm:spPr/>
    </dgm:pt>
    <dgm:pt modelId="{709907FD-D8E4-4AB7-A5F2-C1D20A3B2265}" type="pres">
      <dgm:prSet presAssocID="{9349CB5C-42A7-41B6-AA7E-B379334507B7}" presName="text" presStyleLbl="fgAcc0" presStyleIdx="1" presStyleCnt="3">
        <dgm:presLayoutVars>
          <dgm:chPref val="3"/>
        </dgm:presLayoutVars>
      </dgm:prSet>
      <dgm:spPr/>
    </dgm:pt>
    <dgm:pt modelId="{D98474C7-BEB8-4CA6-BEE4-02178ABE386D}" type="pres">
      <dgm:prSet presAssocID="{9349CB5C-42A7-41B6-AA7E-B379334507B7}" presName="hierChild2" presStyleCnt="0"/>
      <dgm:spPr/>
    </dgm:pt>
    <dgm:pt modelId="{D71033AD-8082-44F6-AD13-CC55E4825CDC}" type="pres">
      <dgm:prSet presAssocID="{849C633C-32F7-4A1F-BB09-99883A85B1C8}" presName="hierRoot1" presStyleCnt="0"/>
      <dgm:spPr/>
    </dgm:pt>
    <dgm:pt modelId="{36FAD066-48B7-4483-9A48-3FEBB0176F63}" type="pres">
      <dgm:prSet presAssocID="{849C633C-32F7-4A1F-BB09-99883A85B1C8}" presName="composite" presStyleCnt="0"/>
      <dgm:spPr/>
    </dgm:pt>
    <dgm:pt modelId="{5CA431EC-CC50-4474-99DF-DFB0E624E941}" type="pres">
      <dgm:prSet presAssocID="{849C633C-32F7-4A1F-BB09-99883A85B1C8}" presName="background" presStyleLbl="node0" presStyleIdx="2" presStyleCnt="3"/>
      <dgm:spPr/>
    </dgm:pt>
    <dgm:pt modelId="{402DB954-F909-4031-A420-716C69323CAA}" type="pres">
      <dgm:prSet presAssocID="{849C633C-32F7-4A1F-BB09-99883A85B1C8}" presName="text" presStyleLbl="fgAcc0" presStyleIdx="2" presStyleCnt="3">
        <dgm:presLayoutVars>
          <dgm:chPref val="3"/>
        </dgm:presLayoutVars>
      </dgm:prSet>
      <dgm:spPr/>
    </dgm:pt>
    <dgm:pt modelId="{424612A0-89F5-46BF-8D2E-A5ADA37184C9}" type="pres">
      <dgm:prSet presAssocID="{849C633C-32F7-4A1F-BB09-99883A85B1C8}" presName="hierChild2" presStyleCnt="0"/>
      <dgm:spPr/>
    </dgm:pt>
  </dgm:ptLst>
  <dgm:cxnLst>
    <dgm:cxn modelId="{C1669B24-E7BC-4852-8876-463A9584C3B9}" srcId="{6D5E00AA-4FDC-447C-81EB-8C25219F943C}" destId="{9349CB5C-42A7-41B6-AA7E-B379334507B7}" srcOrd="1" destOrd="0" parTransId="{1DE120CA-3ECF-4F0E-BBEA-32F1203933F9}" sibTransId="{60DD88B0-1BDF-4216-9D35-7CCAC2AC6EE0}"/>
    <dgm:cxn modelId="{B7604985-B2B1-4EC5-8152-AB301E06561A}" srcId="{6D5E00AA-4FDC-447C-81EB-8C25219F943C}" destId="{849C633C-32F7-4A1F-BB09-99883A85B1C8}" srcOrd="2" destOrd="0" parTransId="{4B90AFEC-F6E6-4112-AC1A-7676FABA45B8}" sibTransId="{2FD8EB37-53C4-4167-BBB7-FE1740F3772F}"/>
    <dgm:cxn modelId="{DE7D8EA7-99E3-4CFE-9212-C87A6D8B5300}" type="presOf" srcId="{9349CB5C-42A7-41B6-AA7E-B379334507B7}" destId="{709907FD-D8E4-4AB7-A5F2-C1D20A3B2265}" srcOrd="0" destOrd="0" presId="urn:microsoft.com/office/officeart/2005/8/layout/hierarchy1"/>
    <dgm:cxn modelId="{74F9A8B5-0CEF-4B2B-9DD8-49475BD2B21C}" srcId="{6D5E00AA-4FDC-447C-81EB-8C25219F943C}" destId="{37F6782E-2C0A-44C8-A380-FB47DAA9EA49}" srcOrd="0" destOrd="0" parTransId="{FA37B3B0-0F15-4E48-A0D8-D991ACDC3562}" sibTransId="{3B9C2F41-0373-4CCE-A504-3866B5CEEEE9}"/>
    <dgm:cxn modelId="{395FB8BC-58D5-4597-AD9E-A6353E24D5FC}" type="presOf" srcId="{849C633C-32F7-4A1F-BB09-99883A85B1C8}" destId="{402DB954-F909-4031-A420-716C69323CAA}" srcOrd="0" destOrd="0" presId="urn:microsoft.com/office/officeart/2005/8/layout/hierarchy1"/>
    <dgm:cxn modelId="{F68C78E1-FB8A-4C79-926A-87C9F6F38158}" type="presOf" srcId="{37F6782E-2C0A-44C8-A380-FB47DAA9EA49}" destId="{1F6B38BD-63C7-4273-80BE-970AA579E753}" srcOrd="0" destOrd="0" presId="urn:microsoft.com/office/officeart/2005/8/layout/hierarchy1"/>
    <dgm:cxn modelId="{3CDCA8F3-E5FC-4232-90EB-533B968E096D}" type="presOf" srcId="{6D5E00AA-4FDC-447C-81EB-8C25219F943C}" destId="{018C9C95-8CAD-4A35-AC66-38528BC061A0}" srcOrd="0" destOrd="0" presId="urn:microsoft.com/office/officeart/2005/8/layout/hierarchy1"/>
    <dgm:cxn modelId="{E2A89074-8AAC-4A78-B256-158F23F20089}" type="presParOf" srcId="{018C9C95-8CAD-4A35-AC66-38528BC061A0}" destId="{CC1A3B35-2A86-4E74-9E07-9B1A83E3DDFB}" srcOrd="0" destOrd="0" presId="urn:microsoft.com/office/officeart/2005/8/layout/hierarchy1"/>
    <dgm:cxn modelId="{F206397F-FB61-4460-B10D-E6052C31B193}" type="presParOf" srcId="{CC1A3B35-2A86-4E74-9E07-9B1A83E3DDFB}" destId="{FDC9A4AF-2438-4674-9F67-1B89DF473981}" srcOrd="0" destOrd="0" presId="urn:microsoft.com/office/officeart/2005/8/layout/hierarchy1"/>
    <dgm:cxn modelId="{42EE8B0F-D1C7-4171-9E20-20D210FC3854}" type="presParOf" srcId="{FDC9A4AF-2438-4674-9F67-1B89DF473981}" destId="{069A99BB-FA8F-4FC0-B06D-3F1AD7AEDF63}" srcOrd="0" destOrd="0" presId="urn:microsoft.com/office/officeart/2005/8/layout/hierarchy1"/>
    <dgm:cxn modelId="{98DDBD0B-852A-464B-AA26-29E36ED3F0A7}" type="presParOf" srcId="{FDC9A4AF-2438-4674-9F67-1B89DF473981}" destId="{1F6B38BD-63C7-4273-80BE-970AA579E753}" srcOrd="1" destOrd="0" presId="urn:microsoft.com/office/officeart/2005/8/layout/hierarchy1"/>
    <dgm:cxn modelId="{62142AFE-49BA-47B6-B052-5ECF18613483}" type="presParOf" srcId="{CC1A3B35-2A86-4E74-9E07-9B1A83E3DDFB}" destId="{A9E570A9-E9B3-4FB5-B190-8E3AEE2A5C02}" srcOrd="1" destOrd="0" presId="urn:microsoft.com/office/officeart/2005/8/layout/hierarchy1"/>
    <dgm:cxn modelId="{BD2A5758-A9C5-4067-86B9-E8777B12A10D}" type="presParOf" srcId="{018C9C95-8CAD-4A35-AC66-38528BC061A0}" destId="{CBE723F1-2FD8-4C53-B6C1-D162383AAA35}" srcOrd="1" destOrd="0" presId="urn:microsoft.com/office/officeart/2005/8/layout/hierarchy1"/>
    <dgm:cxn modelId="{59F83270-137B-47A1-94D4-8E41B2807808}" type="presParOf" srcId="{CBE723F1-2FD8-4C53-B6C1-D162383AAA35}" destId="{D4E2BDB3-82DC-4B24-BDA2-9F6F6FF4CE11}" srcOrd="0" destOrd="0" presId="urn:microsoft.com/office/officeart/2005/8/layout/hierarchy1"/>
    <dgm:cxn modelId="{2943F052-EF84-43EB-B0EE-8AB2C1FFAAED}" type="presParOf" srcId="{D4E2BDB3-82DC-4B24-BDA2-9F6F6FF4CE11}" destId="{32DF9B84-9999-454C-89B2-CA583701A7B8}" srcOrd="0" destOrd="0" presId="urn:microsoft.com/office/officeart/2005/8/layout/hierarchy1"/>
    <dgm:cxn modelId="{4ABB56B4-2196-494A-8C2C-531AA9D4B7E6}" type="presParOf" srcId="{D4E2BDB3-82DC-4B24-BDA2-9F6F6FF4CE11}" destId="{709907FD-D8E4-4AB7-A5F2-C1D20A3B2265}" srcOrd="1" destOrd="0" presId="urn:microsoft.com/office/officeart/2005/8/layout/hierarchy1"/>
    <dgm:cxn modelId="{3118FE6F-E026-4AC9-9870-868E91372F92}" type="presParOf" srcId="{CBE723F1-2FD8-4C53-B6C1-D162383AAA35}" destId="{D98474C7-BEB8-4CA6-BEE4-02178ABE386D}" srcOrd="1" destOrd="0" presId="urn:microsoft.com/office/officeart/2005/8/layout/hierarchy1"/>
    <dgm:cxn modelId="{57F49DE9-E600-4BD6-AB0E-C81A66E2EDDE}" type="presParOf" srcId="{018C9C95-8CAD-4A35-AC66-38528BC061A0}" destId="{D71033AD-8082-44F6-AD13-CC55E4825CDC}" srcOrd="2" destOrd="0" presId="urn:microsoft.com/office/officeart/2005/8/layout/hierarchy1"/>
    <dgm:cxn modelId="{AE4E67C0-30BD-44DC-8ABD-3F7DF55A1124}" type="presParOf" srcId="{D71033AD-8082-44F6-AD13-CC55E4825CDC}" destId="{36FAD066-48B7-4483-9A48-3FEBB0176F63}" srcOrd="0" destOrd="0" presId="urn:microsoft.com/office/officeart/2005/8/layout/hierarchy1"/>
    <dgm:cxn modelId="{F57C5307-B4AE-47EC-B4C6-37CE57F84034}" type="presParOf" srcId="{36FAD066-48B7-4483-9A48-3FEBB0176F63}" destId="{5CA431EC-CC50-4474-99DF-DFB0E624E941}" srcOrd="0" destOrd="0" presId="urn:microsoft.com/office/officeart/2005/8/layout/hierarchy1"/>
    <dgm:cxn modelId="{36421A45-516D-4E74-A2D8-A0C1732F23A6}" type="presParOf" srcId="{36FAD066-48B7-4483-9A48-3FEBB0176F63}" destId="{402DB954-F909-4031-A420-716C69323CAA}" srcOrd="1" destOrd="0" presId="urn:microsoft.com/office/officeart/2005/8/layout/hierarchy1"/>
    <dgm:cxn modelId="{5C1E16B2-AE74-4CE1-8E77-575ADF872B8A}" type="presParOf" srcId="{D71033AD-8082-44F6-AD13-CC55E4825CDC}" destId="{424612A0-89F5-46BF-8D2E-A5ADA37184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A99BB-FA8F-4FC0-B06D-3F1AD7AEDF63}">
      <dsp:nvSpPr>
        <dsp:cNvPr id="0" name=""/>
        <dsp:cNvSpPr/>
      </dsp:nvSpPr>
      <dsp:spPr>
        <a:xfrm>
          <a:off x="0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6B38BD-63C7-4273-80BE-970AA579E753}">
      <dsp:nvSpPr>
        <dsp:cNvPr id="0" name=""/>
        <dsp:cNvSpPr/>
      </dsp:nvSpPr>
      <dsp:spPr>
        <a:xfrm>
          <a:off x="314325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Verbi con particella </a:t>
          </a:r>
          <a:endParaRPr lang="en-US" sz="4400" kern="1200"/>
        </a:p>
      </dsp:txBody>
      <dsp:txXfrm>
        <a:off x="366939" y="1166540"/>
        <a:ext cx="2723696" cy="1691139"/>
      </dsp:txXfrm>
    </dsp:sp>
    <dsp:sp modelId="{32DF9B84-9999-454C-89B2-CA583701A7B8}">
      <dsp:nvSpPr>
        <dsp:cNvPr id="0" name=""/>
        <dsp:cNvSpPr/>
      </dsp:nvSpPr>
      <dsp:spPr>
        <a:xfrm>
          <a:off x="3457574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9907FD-D8E4-4AB7-A5F2-C1D20A3B2265}">
      <dsp:nvSpPr>
        <dsp:cNvPr id="0" name=""/>
        <dsp:cNvSpPr/>
      </dsp:nvSpPr>
      <dsp:spPr>
        <a:xfrm>
          <a:off x="3771899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Verbi con aggettivo</a:t>
          </a:r>
          <a:endParaRPr lang="en-US" sz="4400" kern="1200"/>
        </a:p>
      </dsp:txBody>
      <dsp:txXfrm>
        <a:off x="3824513" y="1166540"/>
        <a:ext cx="2723696" cy="1691139"/>
      </dsp:txXfrm>
    </dsp:sp>
    <dsp:sp modelId="{5CA431EC-CC50-4474-99DF-DFB0E624E941}">
      <dsp:nvSpPr>
        <dsp:cNvPr id="0" name=""/>
        <dsp:cNvSpPr/>
      </dsp:nvSpPr>
      <dsp:spPr>
        <a:xfrm>
          <a:off x="6915149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2DB954-F909-4031-A420-716C69323CAA}">
      <dsp:nvSpPr>
        <dsp:cNvPr id="0" name=""/>
        <dsp:cNvSpPr/>
      </dsp:nvSpPr>
      <dsp:spPr>
        <a:xfrm>
          <a:off x="7229475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Verbi con nome </a:t>
          </a:r>
          <a:endParaRPr lang="en-US" sz="4400" kern="1200"/>
        </a:p>
      </dsp:txBody>
      <dsp:txXfrm>
        <a:off x="7282089" y="1166540"/>
        <a:ext cx="2723696" cy="169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F91C7-AD68-4440-AFF5-B1DC7B023452}" type="datetimeFigureOut">
              <a:rPr lang="it-IT" smtClean="0"/>
              <a:t>14/02/2023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BBBED-EA1D-4B68-8C13-B523D7544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59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Peter </a:t>
            </a:r>
            <a:r>
              <a:rPr lang="it-IT" dirty="0" err="1"/>
              <a:t>zet</a:t>
            </a:r>
            <a:r>
              <a:rPr lang="it-IT" dirty="0"/>
              <a:t> </a:t>
            </a:r>
            <a:r>
              <a:rPr lang="it-IT" dirty="0" err="1"/>
              <a:t>zijn</a:t>
            </a:r>
            <a:r>
              <a:rPr lang="it-IT" dirty="0"/>
              <a:t> </a:t>
            </a:r>
            <a:r>
              <a:rPr lang="it-IT" dirty="0" err="1"/>
              <a:t>kleren</a:t>
            </a:r>
            <a:r>
              <a:rPr lang="it-IT" dirty="0"/>
              <a:t> in de </a:t>
            </a:r>
            <a:r>
              <a:rPr lang="it-IT" dirty="0" err="1"/>
              <a:t>koffer</a:t>
            </a:r>
            <a:endParaRPr lang="it-IT" dirty="0"/>
          </a:p>
          <a:p>
            <a:r>
              <a:rPr lang="it-IT" dirty="0"/>
              <a:t>Peter </a:t>
            </a:r>
            <a:r>
              <a:rPr lang="it-IT" dirty="0" err="1"/>
              <a:t>pakt</a:t>
            </a:r>
            <a:r>
              <a:rPr lang="it-IT" dirty="0"/>
              <a:t> </a:t>
            </a:r>
            <a:r>
              <a:rPr lang="it-IT" dirty="0" err="1"/>
              <a:t>zijn</a:t>
            </a:r>
            <a:r>
              <a:rPr lang="it-IT" dirty="0"/>
              <a:t> </a:t>
            </a:r>
            <a:r>
              <a:rPr lang="it-IT" dirty="0" err="1"/>
              <a:t>kleren</a:t>
            </a:r>
            <a:r>
              <a:rPr lang="it-IT" dirty="0"/>
              <a:t> in </a:t>
            </a:r>
          </a:p>
          <a:p>
            <a:endParaRPr lang="it-IT" dirty="0"/>
          </a:p>
          <a:p>
            <a:r>
              <a:rPr lang="it-IT" dirty="0" err="1"/>
              <a:t>Moeder</a:t>
            </a:r>
            <a:r>
              <a:rPr lang="it-IT" dirty="0"/>
              <a:t> </a:t>
            </a:r>
            <a:r>
              <a:rPr lang="it-IT" dirty="0" err="1"/>
              <a:t>hangt</a:t>
            </a:r>
            <a:r>
              <a:rPr lang="it-IT" dirty="0"/>
              <a:t> de </a:t>
            </a:r>
            <a:r>
              <a:rPr lang="it-IT" dirty="0" err="1"/>
              <a:t>kleren</a:t>
            </a:r>
            <a:r>
              <a:rPr lang="it-IT" dirty="0"/>
              <a:t> </a:t>
            </a:r>
            <a:r>
              <a:rPr lang="it-IT" dirty="0" err="1"/>
              <a:t>weg</a:t>
            </a:r>
            <a:r>
              <a:rPr lang="it-IT" dirty="0"/>
              <a:t> </a:t>
            </a:r>
          </a:p>
          <a:p>
            <a:endParaRPr lang="it-IT" b="0" dirty="0"/>
          </a:p>
          <a:p>
            <a:r>
              <a:rPr lang="it-IT" b="0" dirty="0"/>
              <a:t>De </a:t>
            </a:r>
            <a:r>
              <a:rPr lang="it-IT" b="0" dirty="0" err="1"/>
              <a:t>klant</a:t>
            </a:r>
            <a:r>
              <a:rPr lang="it-IT" b="0" dirty="0"/>
              <a:t> </a:t>
            </a:r>
            <a:r>
              <a:rPr lang="it-IT" b="0" dirty="0" err="1"/>
              <a:t>steekt</a:t>
            </a:r>
            <a:r>
              <a:rPr lang="it-IT" b="0" dirty="0"/>
              <a:t> </a:t>
            </a:r>
            <a:r>
              <a:rPr lang="it-IT" b="0" dirty="0" err="1"/>
              <a:t>zijn</a:t>
            </a:r>
            <a:r>
              <a:rPr lang="it-IT" b="0" dirty="0"/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portefeuille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weg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endParaRPr lang="it-IT" b="0" i="0" dirty="0">
              <a:solidFill>
                <a:srgbClr val="4E4890"/>
              </a:solidFill>
              <a:effectLst/>
              <a:latin typeface="Verdana" panose="020B0604030504040204" pitchFamily="34" charset="0"/>
            </a:endParaRPr>
          </a:p>
          <a:p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Het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kind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eet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koekjes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op </a:t>
            </a:r>
          </a:p>
          <a:p>
            <a:endParaRPr lang="it-IT" b="0" i="0" dirty="0">
              <a:solidFill>
                <a:srgbClr val="4E4890"/>
              </a:solidFill>
              <a:effectLst/>
              <a:latin typeface="Verdana" panose="020B0604030504040204" pitchFamily="34" charset="0"/>
            </a:endParaRPr>
          </a:p>
          <a:p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Ik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geef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het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boek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niet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terug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endParaRPr lang="it-IT" b="0" i="0" dirty="0">
              <a:solidFill>
                <a:srgbClr val="4E4890"/>
              </a:solidFill>
              <a:effectLst/>
              <a:latin typeface="Verdana" panose="020B0604030504040204" pitchFamily="34" charset="0"/>
            </a:endParaRPr>
          </a:p>
          <a:p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De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jongens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zien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elkaar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terug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op 24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december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endParaRPr lang="it-IT" b="0" i="0" dirty="0">
              <a:solidFill>
                <a:srgbClr val="4E4890"/>
              </a:solidFill>
              <a:effectLst/>
              <a:latin typeface="Verdana" panose="020B0604030504040204" pitchFamily="34" charset="0"/>
            </a:endParaRPr>
          </a:p>
          <a:p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De studente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zal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het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boek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it-IT" b="0" i="0" dirty="0" err="1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meebrengen</a:t>
            </a:r>
            <a:r>
              <a:rPr lang="it-IT" b="0" i="0" dirty="0">
                <a:solidFill>
                  <a:srgbClr val="4E489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endParaRPr lang="it-IT" b="0" i="0" dirty="0">
              <a:solidFill>
                <a:srgbClr val="4E4890"/>
              </a:solidFill>
              <a:effectLst/>
              <a:latin typeface="Verdana" panose="020B0604030504040204" pitchFamily="34" charset="0"/>
            </a:endParaRPr>
          </a:p>
          <a:p>
            <a:endParaRPr lang="it-IT" b="0" i="0" dirty="0">
              <a:solidFill>
                <a:srgbClr val="4E4890"/>
              </a:solidFill>
              <a:effectLst/>
              <a:latin typeface="Verdana" panose="020B0604030504040204" pitchFamily="34" charset="0"/>
            </a:endParaRPr>
          </a:p>
          <a:p>
            <a:endParaRPr lang="it-IT" b="0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BBED-EA1D-4B68-8C13-B523D754443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35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7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8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9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5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9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15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5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9624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643B7E8-B361-4A91-A7A5-07418CFCF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A74E93-DAA8-4661-8F23-0F48710E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F212E38-C041-49D9-9236-29FF44B27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4D3C81-A4F0-025B-92A2-D6CB5651F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5068568" cy="3135379"/>
          </a:xfrm>
        </p:spPr>
        <p:txBody>
          <a:bodyPr>
            <a:normAutofit/>
          </a:bodyPr>
          <a:lstStyle/>
          <a:p>
            <a:r>
              <a:rPr lang="it-IT" sz="6000" i="0" dirty="0" err="1"/>
              <a:t>Les</a:t>
            </a:r>
            <a:r>
              <a:rPr lang="it-IT" sz="6000" i="0" dirty="0"/>
              <a:t> 15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EA5FE6-4CBF-B2C6-3414-3E01026E1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4708186"/>
            <a:ext cx="5068567" cy="797089"/>
          </a:xfrm>
        </p:spPr>
        <p:txBody>
          <a:bodyPr>
            <a:normAutofit/>
          </a:bodyPr>
          <a:lstStyle/>
          <a:p>
            <a:r>
              <a:rPr lang="it-IT" dirty="0"/>
              <a:t>14 </a:t>
            </a:r>
            <a:r>
              <a:rPr lang="it-IT" dirty="0" err="1"/>
              <a:t>februari</a:t>
            </a:r>
            <a:r>
              <a:rPr lang="it-IT" dirty="0"/>
              <a:t> 2023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0391D1-AA86-467F-A77E-0606FCCC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A430F17-C7B1-40FD-89FA-55002B66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EAAD29-514C-4272-AA97-D2DCEB35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080894D-F290-4DF4-82A7-905285A7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Immagine che contiene testo, neve, esterni, natura&#10;&#10;Descrizione generata automaticamente">
            <a:extLst>
              <a:ext uri="{FF2B5EF4-FFF2-40B4-BE49-F238E27FC236}">
                <a16:creationId xmlns:a16="http://schemas.microsoft.com/office/drawing/2014/main" id="{CD2525C4-B171-31A5-6EA8-2D17EE249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3" r="-1" b="-1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7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3E223A-9261-C90B-72EF-59FFECFC4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712381"/>
            <a:ext cx="9882348" cy="5253330"/>
          </a:xfrm>
        </p:spPr>
        <p:txBody>
          <a:bodyPr>
            <a:normAutofit/>
          </a:bodyPr>
          <a:lstStyle/>
          <a:p>
            <a:r>
              <a:rPr lang="it-IT" sz="1800" dirty="0" err="1"/>
              <a:t>Af</a:t>
            </a:r>
            <a:r>
              <a:rPr lang="it-IT" sz="1800" dirty="0"/>
              <a:t> ---- </a:t>
            </a:r>
            <a:r>
              <a:rPr lang="it-IT" sz="1800" dirty="0" err="1"/>
              <a:t>afmaken</a:t>
            </a:r>
            <a:r>
              <a:rPr lang="it-IT" sz="1800" dirty="0"/>
              <a:t> (finire), </a:t>
            </a:r>
            <a:r>
              <a:rPr lang="it-IT" sz="1800" dirty="0" err="1"/>
              <a:t>afstuderen</a:t>
            </a:r>
            <a:r>
              <a:rPr lang="it-IT" sz="1800" dirty="0"/>
              <a:t> (laurearsi) </a:t>
            </a:r>
          </a:p>
          <a:p>
            <a:r>
              <a:rPr lang="it-IT" sz="1800" dirty="0"/>
              <a:t>Mee --- </a:t>
            </a:r>
            <a:r>
              <a:rPr lang="it-IT" sz="1800" dirty="0" err="1"/>
              <a:t>meebrengen</a:t>
            </a:r>
            <a:r>
              <a:rPr lang="it-IT" sz="1800" dirty="0"/>
              <a:t> (portare con sé), </a:t>
            </a:r>
            <a:r>
              <a:rPr lang="it-IT" sz="1800" dirty="0" err="1"/>
              <a:t>meelezen</a:t>
            </a:r>
            <a:r>
              <a:rPr lang="it-IT" sz="1800" dirty="0"/>
              <a:t> (leggere con qualcuno) </a:t>
            </a:r>
          </a:p>
          <a:p>
            <a:r>
              <a:rPr lang="it-IT" sz="1800" dirty="0"/>
              <a:t>Toe ---- </a:t>
            </a:r>
            <a:r>
              <a:rPr lang="it-IT" sz="1800" dirty="0" err="1"/>
              <a:t>toesturen</a:t>
            </a:r>
            <a:r>
              <a:rPr lang="it-IT" sz="1800" dirty="0"/>
              <a:t> (spedire), </a:t>
            </a:r>
            <a:r>
              <a:rPr lang="it-IT" sz="1800" dirty="0" err="1"/>
              <a:t>toelaten</a:t>
            </a:r>
            <a:r>
              <a:rPr lang="it-IT" sz="1800" dirty="0"/>
              <a:t> (ammettere) </a:t>
            </a:r>
          </a:p>
          <a:p>
            <a:r>
              <a:rPr lang="it-IT" sz="1800" dirty="0"/>
              <a:t>Op --- </a:t>
            </a:r>
            <a:r>
              <a:rPr lang="it-IT" sz="1800" dirty="0" err="1"/>
              <a:t>opblazen</a:t>
            </a:r>
            <a:r>
              <a:rPr lang="it-IT" sz="1800" dirty="0"/>
              <a:t> (far esplodere) </a:t>
            </a:r>
          </a:p>
          <a:p>
            <a:r>
              <a:rPr lang="it-IT" sz="1800" dirty="0" err="1"/>
              <a:t>Uit</a:t>
            </a:r>
            <a:r>
              <a:rPr lang="it-IT" sz="1800" dirty="0"/>
              <a:t> ----- </a:t>
            </a:r>
            <a:r>
              <a:rPr lang="it-IT" sz="1800" dirty="0" err="1"/>
              <a:t>uitgaan</a:t>
            </a:r>
            <a:r>
              <a:rPr lang="it-IT" sz="1800" dirty="0"/>
              <a:t> (uscire) </a:t>
            </a:r>
          </a:p>
          <a:p>
            <a:r>
              <a:rPr lang="it-IT" sz="1800" dirty="0"/>
              <a:t>In ----- </a:t>
            </a:r>
            <a:r>
              <a:rPr lang="it-IT" sz="1800" dirty="0" err="1"/>
              <a:t>indrinken</a:t>
            </a:r>
            <a:r>
              <a:rPr lang="it-IT" sz="1800" dirty="0"/>
              <a:t> (fare </a:t>
            </a:r>
            <a:r>
              <a:rPr lang="it-IT" sz="1800" dirty="0" err="1"/>
              <a:t>botellón</a:t>
            </a:r>
            <a:r>
              <a:rPr lang="it-IT" sz="1800" dirty="0"/>
              <a:t>)</a:t>
            </a:r>
          </a:p>
          <a:p>
            <a:r>
              <a:rPr lang="it-IT" sz="1800" dirty="0" err="1"/>
              <a:t>Aan</a:t>
            </a:r>
            <a:r>
              <a:rPr lang="it-IT" sz="1800" dirty="0"/>
              <a:t> --- </a:t>
            </a:r>
            <a:r>
              <a:rPr lang="it-IT" sz="1800" dirty="0" err="1"/>
              <a:t>aankijken</a:t>
            </a:r>
            <a:r>
              <a:rPr lang="it-IT" sz="1800" dirty="0"/>
              <a:t> (guardare qualcuno in faccia) </a:t>
            </a:r>
          </a:p>
          <a:p>
            <a:r>
              <a:rPr lang="it-IT" sz="1800" dirty="0"/>
              <a:t>Om ---- </a:t>
            </a:r>
            <a:r>
              <a:rPr lang="it-IT" sz="1800" dirty="0" err="1"/>
              <a:t>omgooien</a:t>
            </a:r>
            <a:r>
              <a:rPr lang="it-IT" sz="1800" dirty="0"/>
              <a:t> (rovesciare)</a:t>
            </a:r>
          </a:p>
          <a:p>
            <a:r>
              <a:rPr lang="it-IT" sz="1800" dirty="0"/>
              <a:t>Over --- </a:t>
            </a:r>
            <a:r>
              <a:rPr lang="it-IT" sz="1800" dirty="0" err="1"/>
              <a:t>overschrijven</a:t>
            </a:r>
            <a:r>
              <a:rPr lang="it-IT" sz="1800" dirty="0"/>
              <a:t> (copiare) </a:t>
            </a:r>
          </a:p>
          <a:p>
            <a:r>
              <a:rPr lang="it-IT" sz="1800" dirty="0"/>
              <a:t>Door ---- de </a:t>
            </a:r>
            <a:r>
              <a:rPr lang="it-IT" sz="1800" dirty="0" err="1"/>
              <a:t>vraag</a:t>
            </a:r>
            <a:r>
              <a:rPr lang="it-IT" sz="1800" dirty="0"/>
              <a:t> </a:t>
            </a:r>
            <a:r>
              <a:rPr lang="it-IT" sz="1800" dirty="0" err="1"/>
              <a:t>doorspelen</a:t>
            </a:r>
            <a:r>
              <a:rPr lang="it-IT" sz="1800" dirty="0"/>
              <a:t> (passare la domanda a qualcuno) </a:t>
            </a:r>
          </a:p>
          <a:p>
            <a:r>
              <a:rPr lang="it-IT" sz="1800" dirty="0" err="1"/>
              <a:t>Binnen</a:t>
            </a:r>
            <a:r>
              <a:rPr lang="it-IT" sz="1800" dirty="0"/>
              <a:t> ---- </a:t>
            </a:r>
            <a:r>
              <a:rPr lang="it-IT" sz="1800" dirty="0" err="1"/>
              <a:t>binnensmokkelen</a:t>
            </a:r>
            <a:r>
              <a:rPr lang="it-IT" sz="1800" dirty="0"/>
              <a:t> (introdurre di nascosto) 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3550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D7E02D-3AFF-C05D-397D-0D3082D4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it-IT" sz="3200" i="0" dirty="0"/>
              <a:t>Verbi separabili con aggettivo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67DB82-C3A8-F3F0-2024-68C4882F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9" y="2386583"/>
            <a:ext cx="6466321" cy="3918523"/>
          </a:xfrm>
        </p:spPr>
        <p:txBody>
          <a:bodyPr>
            <a:normAutofit/>
          </a:bodyPr>
          <a:lstStyle/>
          <a:p>
            <a:r>
              <a:rPr lang="it-IT" sz="1600" dirty="0"/>
              <a:t>Los --- </a:t>
            </a:r>
            <a:r>
              <a:rPr lang="it-IT" sz="1600" dirty="0" err="1"/>
              <a:t>lostrekken</a:t>
            </a:r>
            <a:r>
              <a:rPr lang="it-IT" sz="1600" dirty="0"/>
              <a:t> (strappare) </a:t>
            </a:r>
          </a:p>
          <a:p>
            <a:r>
              <a:rPr lang="it-IT" sz="1600" dirty="0" err="1"/>
              <a:t>Vast</a:t>
            </a:r>
            <a:r>
              <a:rPr lang="it-IT" sz="1600" dirty="0"/>
              <a:t> --- </a:t>
            </a:r>
            <a:r>
              <a:rPr lang="it-IT" sz="1600" dirty="0" err="1"/>
              <a:t>vaststellen</a:t>
            </a:r>
            <a:r>
              <a:rPr lang="it-IT" sz="1600" dirty="0"/>
              <a:t> (stabilire) </a:t>
            </a:r>
          </a:p>
          <a:p>
            <a:r>
              <a:rPr lang="it-IT" sz="1600" dirty="0" err="1"/>
              <a:t>Leeg</a:t>
            </a:r>
            <a:r>
              <a:rPr lang="it-IT" sz="1600" dirty="0"/>
              <a:t> ---- </a:t>
            </a:r>
            <a:r>
              <a:rPr lang="it-IT" sz="1600" dirty="0" err="1"/>
              <a:t>leegdrinken</a:t>
            </a:r>
            <a:r>
              <a:rPr lang="it-IT" sz="1600" dirty="0"/>
              <a:t> (bere fino all’ultima goccia) </a:t>
            </a:r>
          </a:p>
          <a:p>
            <a:r>
              <a:rPr lang="it-IT" sz="1600" dirty="0" err="1"/>
              <a:t>Vol</a:t>
            </a:r>
            <a:r>
              <a:rPr lang="it-IT" sz="1600" dirty="0"/>
              <a:t> --- </a:t>
            </a:r>
            <a:r>
              <a:rPr lang="it-IT" sz="1600" dirty="0" err="1"/>
              <a:t>volladen</a:t>
            </a:r>
            <a:r>
              <a:rPr lang="it-IT" sz="1600" dirty="0"/>
              <a:t> (riempire caricando) </a:t>
            </a:r>
          </a:p>
          <a:p>
            <a:r>
              <a:rPr lang="it-IT" sz="1600" dirty="0"/>
              <a:t>Open --- </a:t>
            </a:r>
            <a:r>
              <a:rPr lang="it-IT" sz="1600" dirty="0" err="1"/>
              <a:t>opengooien</a:t>
            </a:r>
            <a:r>
              <a:rPr lang="it-IT" sz="1600" dirty="0"/>
              <a:t> (spalancare) </a:t>
            </a:r>
          </a:p>
          <a:p>
            <a:r>
              <a:rPr lang="it-IT" sz="1600" dirty="0" err="1"/>
              <a:t>Dicht</a:t>
            </a:r>
            <a:r>
              <a:rPr lang="it-IT" sz="1600" dirty="0"/>
              <a:t> ---- </a:t>
            </a:r>
            <a:r>
              <a:rPr lang="it-IT" sz="1600" dirty="0" err="1"/>
              <a:t>dichtplakken</a:t>
            </a:r>
            <a:r>
              <a:rPr lang="it-IT" sz="1600" dirty="0"/>
              <a:t> (chiudere con la colla) </a:t>
            </a:r>
          </a:p>
          <a:p>
            <a:r>
              <a:rPr lang="it-IT" sz="1600" dirty="0" err="1"/>
              <a:t>Kapot</a:t>
            </a:r>
            <a:r>
              <a:rPr lang="it-IT" sz="1600" dirty="0"/>
              <a:t> --- </a:t>
            </a:r>
            <a:r>
              <a:rPr lang="it-IT" sz="1600" dirty="0" err="1"/>
              <a:t>kapotmaken</a:t>
            </a:r>
            <a:r>
              <a:rPr lang="it-IT" sz="1600" dirty="0"/>
              <a:t> (distruggere) </a:t>
            </a:r>
          </a:p>
          <a:p>
            <a:r>
              <a:rPr lang="it-IT" sz="1600" dirty="0" err="1"/>
              <a:t>Dood</a:t>
            </a:r>
            <a:r>
              <a:rPr lang="it-IT" sz="1600" dirty="0"/>
              <a:t> --- </a:t>
            </a:r>
            <a:r>
              <a:rPr lang="it-IT" sz="1600" dirty="0" err="1"/>
              <a:t>doodschieten</a:t>
            </a:r>
            <a:r>
              <a:rPr lang="it-IT" sz="1600" dirty="0"/>
              <a:t> (uccidere sparando) </a:t>
            </a:r>
          </a:p>
          <a:p>
            <a:r>
              <a:rPr lang="it-IT" sz="1600" dirty="0" err="1"/>
              <a:t>Wit</a:t>
            </a:r>
            <a:r>
              <a:rPr lang="it-IT" sz="1600" dirty="0"/>
              <a:t> --- </a:t>
            </a:r>
            <a:r>
              <a:rPr lang="it-IT" sz="1600" dirty="0" err="1"/>
              <a:t>witwassen</a:t>
            </a:r>
            <a:r>
              <a:rPr lang="it-IT" sz="1600" dirty="0"/>
              <a:t> (riciclare denaro sporco) </a:t>
            </a:r>
          </a:p>
        </p:txBody>
      </p:sp>
      <p:pic>
        <p:nvPicPr>
          <p:cNvPr id="5" name="Immagine 4" descr="Immagine che contiene acqua, cielo, esterni, fiume&#10;&#10;Descrizione generata automaticamente">
            <a:extLst>
              <a:ext uri="{FF2B5EF4-FFF2-40B4-BE49-F238E27FC236}">
                <a16:creationId xmlns:a16="http://schemas.microsoft.com/office/drawing/2014/main" id="{CE0720F9-4E83-E5AE-F170-7B849951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r="1" b="2415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3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F6711-C0DE-01CA-1A05-0A19FC8A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it-IT" sz="3400"/>
              <a:t>Verbi separabili con nome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7F268D-EA91-2793-6030-EB5018494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it-IT" sz="1700"/>
              <a:t>Koffiezetten </a:t>
            </a:r>
          </a:p>
          <a:p>
            <a:r>
              <a:rPr lang="it-IT" sz="1700"/>
              <a:t>Televisiekijken </a:t>
            </a:r>
          </a:p>
          <a:p>
            <a:r>
              <a:rPr lang="it-IT" sz="1700"/>
              <a:t>Filerijden </a:t>
            </a:r>
          </a:p>
          <a:p>
            <a:r>
              <a:rPr lang="it-IT" sz="1700"/>
              <a:t>Plaatsvinden</a:t>
            </a:r>
          </a:p>
          <a:p>
            <a:r>
              <a:rPr lang="it-IT" sz="1700"/>
              <a:t>Lesgeven </a:t>
            </a:r>
          </a:p>
          <a:p>
            <a:r>
              <a:rPr lang="it-IT" sz="1700"/>
              <a:t>Proefdraaien </a:t>
            </a:r>
          </a:p>
          <a:p>
            <a:r>
              <a:rPr lang="it-IT" sz="1700"/>
              <a:t>Zorgdragen</a:t>
            </a:r>
          </a:p>
          <a:p>
            <a:r>
              <a:rPr lang="it-IT" sz="1700"/>
              <a:t>Netsurfen </a:t>
            </a:r>
          </a:p>
          <a:p>
            <a:endParaRPr lang="it-IT" sz="1700"/>
          </a:p>
        </p:txBody>
      </p:sp>
      <p:pic>
        <p:nvPicPr>
          <p:cNvPr id="5" name="Immagine 4" descr="Immagine che contiene acqua, cielo, barca, esterni&#10;&#10;Descrizione generata automaticamente">
            <a:extLst>
              <a:ext uri="{FF2B5EF4-FFF2-40B4-BE49-F238E27FC236}">
                <a16:creationId xmlns:a16="http://schemas.microsoft.com/office/drawing/2014/main" id="{9524655A-7B8D-C6DD-2BB7-7B7BA8DAE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714" r="32113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80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C02E5A-6AEA-AF8C-9655-8CB12D9C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oefenen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CA05CA-1AF7-FDBB-8805-C95AFBFE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232837"/>
            <a:ext cx="9792208" cy="3732874"/>
          </a:xfrm>
        </p:spPr>
        <p:txBody>
          <a:bodyPr>
            <a:normAutofit/>
          </a:bodyPr>
          <a:lstStyle/>
          <a:p>
            <a:r>
              <a:rPr lang="it-IT" sz="1800" dirty="0"/>
              <a:t>Peter mette in valigia i suoi vestiti</a:t>
            </a:r>
          </a:p>
          <a:p>
            <a:r>
              <a:rPr lang="it-IT" sz="1800" dirty="0"/>
              <a:t>La madre fa il cambio di stagione</a:t>
            </a:r>
          </a:p>
          <a:p>
            <a:r>
              <a:rPr lang="it-IT" sz="1800" dirty="0"/>
              <a:t>Il cliente mette in tasca il suo portafoglio</a:t>
            </a:r>
          </a:p>
          <a:p>
            <a:r>
              <a:rPr lang="it-IT" sz="1800" dirty="0"/>
              <a:t>Il bambino finisce di mangiare i biscotti </a:t>
            </a:r>
          </a:p>
          <a:p>
            <a:r>
              <a:rPr lang="it-IT" sz="1800" dirty="0"/>
              <a:t>Non restituirò il libro   </a:t>
            </a:r>
          </a:p>
          <a:p>
            <a:r>
              <a:rPr lang="it-IT" sz="1800" dirty="0"/>
              <a:t>I ragazzi si rivedranno il 24 dicembre </a:t>
            </a:r>
          </a:p>
          <a:p>
            <a:r>
              <a:rPr lang="it-IT" sz="1800" dirty="0"/>
              <a:t>La studentessa porterà con sé il libro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042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2FB9E4-63EE-3B0F-6058-6024D026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it-IT" dirty="0"/>
              <a:t>Qualche trucco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5D377A-8F63-CAEA-BE6F-DAE06E398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nl-NL" b="1" dirty="0" err="1"/>
              <a:t>be</a:t>
            </a:r>
            <a:r>
              <a:rPr lang="nl-NL" b="1" dirty="0"/>
              <a:t>-</a:t>
            </a:r>
            <a:r>
              <a:rPr lang="nl-NL" dirty="0"/>
              <a:t> zoals in: bedanken, bedenken, bewerken, beleven, bekijken; </a:t>
            </a:r>
          </a:p>
          <a:p>
            <a:r>
              <a:rPr lang="nl-NL" b="1" dirty="0"/>
              <a:t>her</a:t>
            </a:r>
            <a:r>
              <a:rPr lang="nl-NL" dirty="0"/>
              <a:t>- zoals in: herbouwen, herdrukken, herhalen, herkennen; </a:t>
            </a:r>
          </a:p>
          <a:p>
            <a:r>
              <a:rPr lang="nl-NL" b="1" dirty="0"/>
              <a:t>ver</a:t>
            </a:r>
            <a:r>
              <a:rPr lang="nl-NL" dirty="0"/>
              <a:t>- zoals in: verkleinen, verlengen, verkiezen, veranderen, vergroten: </a:t>
            </a:r>
          </a:p>
          <a:p>
            <a:r>
              <a:rPr lang="nl-NL" b="1" dirty="0"/>
              <a:t>ont</a:t>
            </a:r>
            <a:r>
              <a:rPr lang="nl-NL" dirty="0"/>
              <a:t>- zoals in: ontdekken, onthoofden, zich ontspannen, ontploffen, ontroeren.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BE</a:t>
            </a:r>
            <a:r>
              <a:rPr lang="nl-NL" dirty="0"/>
              <a:t> – </a:t>
            </a:r>
            <a:r>
              <a:rPr lang="nl-NL" dirty="0" err="1"/>
              <a:t>spesso</a:t>
            </a:r>
            <a:r>
              <a:rPr lang="nl-NL" dirty="0"/>
              <a:t> rende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verbo</a:t>
            </a:r>
            <a:r>
              <a:rPr lang="nl-NL" dirty="0"/>
              <a:t> </a:t>
            </a:r>
            <a:r>
              <a:rPr lang="nl-NL" dirty="0" err="1"/>
              <a:t>transitivo</a:t>
            </a:r>
            <a:r>
              <a:rPr lang="nl-NL" dirty="0"/>
              <a:t> -- Kan je die vraag </a:t>
            </a:r>
            <a:r>
              <a:rPr lang="nl-NL" b="1" dirty="0"/>
              <a:t>beantwoorden</a:t>
            </a:r>
            <a:r>
              <a:rPr lang="nl-NL" dirty="0"/>
              <a:t>? </a:t>
            </a:r>
          </a:p>
          <a:p>
            <a:pPr marL="0" indent="0">
              <a:buNone/>
            </a:pPr>
            <a:r>
              <a:rPr lang="it-IT" b="1" dirty="0"/>
              <a:t>HER</a:t>
            </a:r>
            <a:r>
              <a:rPr lang="it-IT" dirty="0"/>
              <a:t> – spesso indica una ripetizione --- </a:t>
            </a:r>
            <a:r>
              <a:rPr lang="nl-NL" dirty="0"/>
              <a:t>Dit boek wordt binnenkort </a:t>
            </a:r>
            <a:r>
              <a:rPr lang="nl-NL" b="1" dirty="0"/>
              <a:t>herdrukt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b="1" dirty="0"/>
              <a:t>VER</a:t>
            </a:r>
            <a:r>
              <a:rPr lang="nl-NL" dirty="0"/>
              <a:t> – indica </a:t>
            </a:r>
            <a:r>
              <a:rPr lang="nl-NL" dirty="0" err="1"/>
              <a:t>uno</a:t>
            </a:r>
            <a:r>
              <a:rPr lang="nl-NL" dirty="0"/>
              <a:t> </a:t>
            </a:r>
            <a:r>
              <a:rPr lang="nl-NL" dirty="0" err="1"/>
              <a:t>spostamento</a:t>
            </a:r>
            <a:r>
              <a:rPr lang="nl-NL" dirty="0"/>
              <a:t> o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cambiamento</a:t>
            </a:r>
            <a:r>
              <a:rPr lang="nl-NL" dirty="0"/>
              <a:t> - </a:t>
            </a:r>
            <a:r>
              <a:rPr lang="it-IT" dirty="0" err="1"/>
              <a:t>Wanneer</a:t>
            </a:r>
            <a:r>
              <a:rPr lang="it-IT" dirty="0"/>
              <a:t> </a:t>
            </a:r>
            <a:r>
              <a:rPr lang="it-IT" dirty="0" err="1"/>
              <a:t>zijn</a:t>
            </a:r>
            <a:r>
              <a:rPr lang="it-IT" dirty="0"/>
              <a:t> </a:t>
            </a:r>
            <a:r>
              <a:rPr lang="it-IT" dirty="0" err="1"/>
              <a:t>jullie</a:t>
            </a:r>
            <a:r>
              <a:rPr lang="it-IT" dirty="0"/>
              <a:t> </a:t>
            </a:r>
            <a:r>
              <a:rPr lang="it-IT" b="1" dirty="0" err="1"/>
              <a:t>verhuisd</a:t>
            </a:r>
            <a:r>
              <a:rPr lang="it-IT" dirty="0"/>
              <a:t>? </a:t>
            </a:r>
          </a:p>
          <a:p>
            <a:pPr marL="0" indent="0">
              <a:buNone/>
            </a:pPr>
            <a:r>
              <a:rPr lang="it-IT" b="1" dirty="0"/>
              <a:t>ONT</a:t>
            </a:r>
            <a:r>
              <a:rPr lang="it-IT" dirty="0"/>
              <a:t> – Indica una mancanza - </a:t>
            </a:r>
            <a:r>
              <a:rPr lang="nl-NL" dirty="0"/>
              <a:t>Het recht op een rijbewijs werd hem definitief </a:t>
            </a:r>
            <a:r>
              <a:rPr lang="nl-NL" b="1" dirty="0"/>
              <a:t>ontnomen</a:t>
            </a:r>
            <a:r>
              <a:rPr lang="nl-NL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707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6DAB06-5F1B-F740-26F3-5D3AE48B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it-IT" i="0" dirty="0" err="1"/>
              <a:t>Taalkundige</a:t>
            </a:r>
            <a:r>
              <a:rPr lang="it-IT" i="0" dirty="0"/>
              <a:t> </a:t>
            </a:r>
            <a:r>
              <a:rPr lang="it-IT" i="0" dirty="0" err="1"/>
              <a:t>achtergrond</a:t>
            </a:r>
            <a:r>
              <a:rPr lang="it-IT" i="0" dirty="0"/>
              <a:t>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3B5DA-8778-993D-6429-A3DB6E5C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12" y="2466450"/>
            <a:ext cx="3406648" cy="1902942"/>
          </a:xfrm>
        </p:spPr>
        <p:txBody>
          <a:bodyPr>
            <a:noAutofit/>
          </a:bodyPr>
          <a:lstStyle/>
          <a:p>
            <a:r>
              <a:rPr lang="it-IT" sz="1600" b="1" dirty="0"/>
              <a:t>S- TALEN</a:t>
            </a:r>
          </a:p>
          <a:p>
            <a:pPr marL="0" indent="0" algn="just">
              <a:buNone/>
            </a:pPr>
            <a:r>
              <a:rPr lang="it-IT" sz="1600" dirty="0"/>
              <a:t>Le lingue S, lessicalizzano un movimento insieme al modo </a:t>
            </a:r>
            <a:r>
              <a:rPr lang="it-IT" sz="1600" dirty="0" err="1"/>
              <a:t>inun</a:t>
            </a:r>
            <a:r>
              <a:rPr lang="it-IT" sz="1600" dirty="0"/>
              <a:t> singolo verbo non articolato, mentre la direzione è  un 'satellite' del verbo (particella, suffisso, affisso)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0430448-2BE1-C6EA-75CB-A302F0FCBE08}"/>
              </a:ext>
            </a:extLst>
          </p:cNvPr>
          <p:cNvSpPr txBox="1">
            <a:spLocks/>
          </p:cNvSpPr>
          <p:nvPr/>
        </p:nvSpPr>
        <p:spPr>
          <a:xfrm>
            <a:off x="7762751" y="2463979"/>
            <a:ext cx="3101846" cy="190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/>
              <a:t>V- TALEN</a:t>
            </a:r>
          </a:p>
          <a:p>
            <a:pPr marL="0" indent="0" algn="just">
              <a:buNone/>
            </a:pPr>
            <a:r>
              <a:rPr lang="it-IT" sz="1600" dirty="0"/>
              <a:t>Lessicalizzano il movimento indicando la direzione, ma il modo in cui avviene il movimento è meno importante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ABFBD7-E235-5ABF-DDBF-EFC9BDBE443C}"/>
              </a:ext>
            </a:extLst>
          </p:cNvPr>
          <p:cNvSpPr txBox="1"/>
          <p:nvPr/>
        </p:nvSpPr>
        <p:spPr>
          <a:xfrm>
            <a:off x="3467102" y="4621430"/>
            <a:ext cx="5902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 </a:t>
            </a:r>
            <a:r>
              <a:rPr lang="it-IT" dirty="0" err="1"/>
              <a:t>mensen</a:t>
            </a:r>
            <a:r>
              <a:rPr lang="it-IT" dirty="0"/>
              <a:t> </a:t>
            </a:r>
            <a:r>
              <a:rPr lang="it-IT" b="1" dirty="0" err="1"/>
              <a:t>wandelen</a:t>
            </a:r>
            <a:r>
              <a:rPr lang="it-IT" dirty="0"/>
              <a:t> </a:t>
            </a:r>
            <a:r>
              <a:rPr lang="it-IT" dirty="0" err="1"/>
              <a:t>het</a:t>
            </a:r>
            <a:r>
              <a:rPr lang="it-IT" dirty="0"/>
              <a:t> </a:t>
            </a:r>
            <a:r>
              <a:rPr lang="it-IT" dirty="0" err="1"/>
              <a:t>gebouw</a:t>
            </a:r>
            <a:r>
              <a:rPr lang="it-IT" dirty="0"/>
              <a:t> </a:t>
            </a:r>
            <a:r>
              <a:rPr lang="it-IT" b="1" dirty="0" err="1"/>
              <a:t>uit</a:t>
            </a:r>
            <a:endParaRPr lang="it-IT" b="1" dirty="0"/>
          </a:p>
          <a:p>
            <a:r>
              <a:rPr lang="it-IT" dirty="0"/>
              <a:t>Le persone </a:t>
            </a:r>
            <a:r>
              <a:rPr lang="it-IT" b="1" dirty="0"/>
              <a:t>escono</a:t>
            </a:r>
            <a:r>
              <a:rPr lang="it-IT" dirty="0"/>
              <a:t> dall’edificio </a:t>
            </a:r>
          </a:p>
          <a:p>
            <a:endParaRPr lang="it-IT" dirty="0"/>
          </a:p>
          <a:p>
            <a:r>
              <a:rPr lang="it-IT" dirty="0"/>
              <a:t>De </a:t>
            </a:r>
            <a:r>
              <a:rPr lang="it-IT" dirty="0" err="1"/>
              <a:t>jongen</a:t>
            </a:r>
            <a:r>
              <a:rPr lang="it-IT" dirty="0"/>
              <a:t> </a:t>
            </a:r>
            <a:r>
              <a:rPr lang="it-IT" b="1" dirty="0" err="1"/>
              <a:t>zwemt</a:t>
            </a:r>
            <a:r>
              <a:rPr lang="it-IT" dirty="0"/>
              <a:t> de </a:t>
            </a:r>
            <a:r>
              <a:rPr lang="it-IT" dirty="0" err="1"/>
              <a:t>rivier</a:t>
            </a:r>
            <a:r>
              <a:rPr lang="it-IT" dirty="0"/>
              <a:t> </a:t>
            </a:r>
            <a:r>
              <a:rPr lang="it-IT" b="1" dirty="0"/>
              <a:t>over</a:t>
            </a:r>
            <a:r>
              <a:rPr lang="it-IT" dirty="0"/>
              <a:t> </a:t>
            </a:r>
          </a:p>
          <a:p>
            <a:r>
              <a:rPr lang="it-IT" dirty="0"/>
              <a:t>Il ragazzo </a:t>
            </a:r>
            <a:r>
              <a:rPr lang="it-IT" b="1" dirty="0"/>
              <a:t>attraversa</a:t>
            </a:r>
            <a:r>
              <a:rPr lang="it-IT" dirty="0"/>
              <a:t> il fiume</a:t>
            </a:r>
          </a:p>
        </p:txBody>
      </p:sp>
    </p:spTree>
    <p:extLst>
      <p:ext uri="{BB962C8B-B14F-4D97-AF65-F5344CB8AC3E}">
        <p14:creationId xmlns:p14="http://schemas.microsoft.com/office/powerpoint/2010/main" val="290888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43B7E8-B361-4A91-A7A5-07418CFCF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A74E93-DAA8-4661-8F23-0F48710E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FF212E38-C041-49D9-9236-29FF44B27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B033AE-DBCE-FD1D-4F66-BDFEFC8B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549" y="1748006"/>
            <a:ext cx="50685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400" i="0" spc="-100" dirty="0" err="1">
                <a:latin typeface="+mn-lt"/>
              </a:rPr>
              <a:t>entrare</a:t>
            </a:r>
            <a:r>
              <a:rPr lang="en-US" sz="2400" i="0" spc="-100" dirty="0">
                <a:latin typeface="+mn-lt"/>
              </a:rPr>
              <a:t>/</a:t>
            </a:r>
            <a:r>
              <a:rPr lang="en-US" sz="2400" i="0" spc="-100" dirty="0" err="1">
                <a:latin typeface="+mn-lt"/>
              </a:rPr>
              <a:t>entrer</a:t>
            </a:r>
            <a:r>
              <a:rPr lang="en-US" sz="2400" i="0" spc="-100" dirty="0">
                <a:latin typeface="+mn-lt"/>
              </a:rPr>
              <a:t>/</a:t>
            </a:r>
            <a:r>
              <a:rPr lang="en-US" sz="2400" i="0" spc="-100" dirty="0" err="1">
                <a:latin typeface="+mn-lt"/>
              </a:rPr>
              <a:t>entrar</a:t>
            </a:r>
            <a:r>
              <a:rPr lang="en-US" sz="2400" i="0" spc="-100" dirty="0">
                <a:latin typeface="+mn-lt"/>
              </a:rPr>
              <a:t> </a:t>
            </a:r>
            <a:r>
              <a:rPr lang="en-US" sz="2400" i="0" spc="-100" dirty="0" err="1">
                <a:latin typeface="+mn-lt"/>
              </a:rPr>
              <a:t>uscire</a:t>
            </a:r>
            <a:r>
              <a:rPr lang="en-US" sz="2400" i="0" spc="-100" dirty="0">
                <a:latin typeface="+mn-lt"/>
              </a:rPr>
              <a:t>/</a:t>
            </a:r>
            <a:r>
              <a:rPr lang="en-US" sz="2400" i="0" spc="-100" dirty="0" err="1">
                <a:latin typeface="+mn-lt"/>
              </a:rPr>
              <a:t>sortir</a:t>
            </a:r>
            <a:r>
              <a:rPr lang="en-US" sz="2400" i="0" spc="-100" dirty="0">
                <a:latin typeface="+mn-lt"/>
              </a:rPr>
              <a:t>/</a:t>
            </a:r>
            <a:r>
              <a:rPr lang="en-US" sz="2400" i="0" spc="-100" dirty="0" err="1">
                <a:latin typeface="+mn-lt"/>
              </a:rPr>
              <a:t>salir</a:t>
            </a:r>
            <a:r>
              <a:rPr lang="en-US" sz="2400" i="0" spc="-100" dirty="0">
                <a:latin typeface="+mn-lt"/>
              </a:rPr>
              <a:t> </a:t>
            </a:r>
            <a:r>
              <a:rPr lang="en-US" sz="2400" i="0" spc="-100" dirty="0" err="1">
                <a:latin typeface="+mn-lt"/>
              </a:rPr>
              <a:t>salire</a:t>
            </a:r>
            <a:r>
              <a:rPr lang="en-US" sz="2400" i="0" spc="-100" dirty="0">
                <a:latin typeface="+mn-lt"/>
              </a:rPr>
              <a:t>/</a:t>
            </a:r>
            <a:r>
              <a:rPr lang="en-US" sz="2400" i="0" spc="-100" dirty="0" err="1">
                <a:latin typeface="+mn-lt"/>
              </a:rPr>
              <a:t>monter</a:t>
            </a:r>
            <a:r>
              <a:rPr lang="en-US" sz="2400" i="0" spc="-100" dirty="0">
                <a:latin typeface="+mn-lt"/>
              </a:rPr>
              <a:t>/</a:t>
            </a:r>
            <a:r>
              <a:rPr lang="en-US" sz="2400" i="0" spc="-100" dirty="0" err="1">
                <a:latin typeface="+mn-lt"/>
              </a:rPr>
              <a:t>subir</a:t>
            </a:r>
            <a:r>
              <a:rPr lang="en-US" sz="2400" i="0" spc="-100" dirty="0">
                <a:latin typeface="+mn-lt"/>
              </a:rPr>
              <a:t> </a:t>
            </a:r>
            <a:r>
              <a:rPr lang="en-US" sz="2400" i="0" spc="-100" dirty="0" err="1">
                <a:latin typeface="+mn-lt"/>
              </a:rPr>
              <a:t>scendere</a:t>
            </a:r>
            <a:r>
              <a:rPr lang="en-US" sz="2400" i="0" spc="-100" dirty="0">
                <a:latin typeface="+mn-lt"/>
              </a:rPr>
              <a:t>/</a:t>
            </a:r>
            <a:r>
              <a:rPr lang="en-US" sz="2400" i="0" spc="-100" dirty="0" err="1">
                <a:latin typeface="+mn-lt"/>
              </a:rPr>
              <a:t>descendre</a:t>
            </a:r>
            <a:r>
              <a:rPr lang="en-US" sz="2400" i="0" spc="-100" dirty="0">
                <a:latin typeface="+mn-lt"/>
              </a:rPr>
              <a:t>/</a:t>
            </a:r>
            <a:r>
              <a:rPr lang="en-US" sz="2400" i="0" spc="-100" dirty="0" err="1">
                <a:latin typeface="+mn-lt"/>
              </a:rPr>
              <a:t>bajar</a:t>
            </a:r>
            <a:br>
              <a:rPr lang="en-US" sz="2400" i="0" cap="all" spc="-100" dirty="0"/>
            </a:br>
            <a:br>
              <a:rPr lang="en-US" sz="2400" i="0" cap="all" spc="-100" dirty="0"/>
            </a:br>
            <a:r>
              <a:rPr lang="en-US" sz="2400" i="0" cap="all" spc="-100" dirty="0"/>
              <a:t>in </a:t>
            </a:r>
            <a:r>
              <a:rPr lang="en-US" sz="2400" i="0" cap="all" spc="-100" dirty="0" err="1"/>
              <a:t>olandese</a:t>
            </a:r>
            <a:r>
              <a:rPr lang="en-US" sz="2400" i="0" cap="all" spc="-100" dirty="0"/>
              <a:t>?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0391D1-AA86-467F-A77E-0606FCCC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A430F17-C7B1-40FD-89FA-55002B66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EAAD29-514C-4272-AA97-D2DCEB35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080894D-F290-4DF4-82A7-905285A7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acqua, esterni, scena, molo&#10;&#10;Descrizione generata automaticamente">
            <a:extLst>
              <a:ext uri="{FF2B5EF4-FFF2-40B4-BE49-F238E27FC236}">
                <a16:creationId xmlns:a16="http://schemas.microsoft.com/office/drawing/2014/main" id="{93B43F73-3E56-A51D-83AB-BC7236AF5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3" r="-1" b="-1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Immagine 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8CF15D3E-2722-8381-E1C2-EF87C1DC9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3" y="952352"/>
            <a:ext cx="4572418" cy="49977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66E385-6B27-5831-EB9C-A24BEB61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it-IT"/>
              <a:t>Barbatruc – het accent </a:t>
            </a:r>
          </a:p>
        </p:txBody>
      </p: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35E51014-8A73-7FBD-DF83-A20B06A8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r>
              <a:rPr lang="nl-NL" sz="1600" b="0" i="0" dirty="0">
                <a:effectLst/>
              </a:rPr>
              <a:t>Bij</a:t>
            </a:r>
            <a:r>
              <a:rPr lang="nl-NL" sz="1600" b="0" i="0" dirty="0">
                <a:effectLst/>
                <a:highlight>
                  <a:srgbClr val="FFFF00"/>
                </a:highlight>
              </a:rPr>
              <a:t> scheidbare werkwoorden </a:t>
            </a:r>
            <a:r>
              <a:rPr lang="nl-NL" sz="1600" b="0" i="0" dirty="0">
                <a:effectLst/>
              </a:rPr>
              <a:t>ligt het accent (de klemtoon) op het voorzetsel:</a:t>
            </a:r>
          </a:p>
          <a:p>
            <a:r>
              <a:rPr lang="nl-NL" sz="1600" b="1" i="0" u="sng" dirty="0">
                <a:effectLst/>
              </a:rPr>
              <a:t>o</a:t>
            </a:r>
            <a:r>
              <a:rPr lang="nl-NL" sz="1600" b="1" i="0" dirty="0">
                <a:effectLst/>
              </a:rPr>
              <a:t>verstappen</a:t>
            </a:r>
            <a:r>
              <a:rPr lang="nl-NL" sz="1600" b="0" i="0" dirty="0">
                <a:effectLst/>
              </a:rPr>
              <a:t>: ik stap </a:t>
            </a:r>
            <a:r>
              <a:rPr lang="nl-NL" sz="1600" b="0" i="0" u="sng" dirty="0">
                <a:effectLst/>
              </a:rPr>
              <a:t>o</a:t>
            </a:r>
            <a:r>
              <a:rPr lang="nl-NL" sz="1600" b="0" i="0" dirty="0">
                <a:effectLst/>
              </a:rPr>
              <a:t>ver, wij stappen </a:t>
            </a:r>
            <a:r>
              <a:rPr lang="nl-NL" sz="1600" b="0" i="0" u="sng" dirty="0">
                <a:effectLst/>
              </a:rPr>
              <a:t>o</a:t>
            </a:r>
            <a:r>
              <a:rPr lang="nl-NL" sz="1600" b="0" i="0" dirty="0">
                <a:effectLst/>
              </a:rPr>
              <a:t>ver, ik ben </a:t>
            </a:r>
            <a:r>
              <a:rPr lang="nl-NL" sz="1600" b="0" i="0" u="sng" dirty="0">
                <a:effectLst/>
              </a:rPr>
              <a:t>o</a:t>
            </a:r>
            <a:r>
              <a:rPr lang="nl-NL" sz="1600" b="0" i="0" dirty="0">
                <a:effectLst/>
              </a:rPr>
              <a:t>vergestapt</a:t>
            </a:r>
          </a:p>
          <a:p>
            <a:r>
              <a:rPr lang="nl-NL" sz="1600" b="0" i="0" dirty="0">
                <a:effectLst/>
              </a:rPr>
              <a:t>Bij </a:t>
            </a:r>
            <a:r>
              <a:rPr lang="nl-NL" sz="1600" b="0" i="0" dirty="0">
                <a:effectLst/>
                <a:highlight>
                  <a:srgbClr val="FFFF00"/>
                </a:highlight>
              </a:rPr>
              <a:t>niet-scheidbare werkwoorden </a:t>
            </a:r>
            <a:r>
              <a:rPr lang="nl-NL" sz="1600" b="0" i="0" dirty="0">
                <a:effectLst/>
              </a:rPr>
              <a:t>ligt het accent op het werkwoord zelf:</a:t>
            </a:r>
          </a:p>
          <a:p>
            <a:r>
              <a:rPr lang="nl-NL" sz="1600" b="1" i="0" dirty="0">
                <a:effectLst/>
              </a:rPr>
              <a:t>ondert</a:t>
            </a:r>
            <a:r>
              <a:rPr lang="nl-NL" sz="1600" b="1" i="0" u="sng" dirty="0">
                <a:effectLst/>
              </a:rPr>
              <a:t>e</a:t>
            </a:r>
            <a:r>
              <a:rPr lang="nl-NL" sz="1600" b="1" i="0" dirty="0">
                <a:effectLst/>
              </a:rPr>
              <a:t>kenen</a:t>
            </a:r>
            <a:r>
              <a:rPr lang="nl-NL" sz="1600" b="0" i="0" dirty="0">
                <a:effectLst/>
              </a:rPr>
              <a:t>: ik ondert</a:t>
            </a:r>
            <a:r>
              <a:rPr lang="nl-NL" sz="1600" b="0" i="0" u="sng" dirty="0">
                <a:effectLst/>
              </a:rPr>
              <a:t>e</a:t>
            </a:r>
            <a:r>
              <a:rPr lang="nl-NL" sz="1600" b="0" i="0" dirty="0">
                <a:effectLst/>
              </a:rPr>
              <a:t>ken, wij ondert</a:t>
            </a:r>
            <a:r>
              <a:rPr lang="nl-NL" sz="1600" b="0" i="0" u="sng" dirty="0">
                <a:effectLst/>
              </a:rPr>
              <a:t>e</a:t>
            </a:r>
            <a:r>
              <a:rPr lang="nl-NL" sz="1600" b="0" i="0" dirty="0">
                <a:effectLst/>
              </a:rPr>
              <a:t>kenen, ik heb ondert</a:t>
            </a:r>
            <a:r>
              <a:rPr lang="nl-NL" sz="1600" b="0" i="0" u="sng" dirty="0">
                <a:effectLst/>
              </a:rPr>
              <a:t>e</a:t>
            </a:r>
            <a:r>
              <a:rPr lang="nl-NL" sz="1600" b="0" i="0" dirty="0">
                <a:effectLst/>
              </a:rPr>
              <a:t>kend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887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90DB48-571F-4555-8C4A-ADE03C0A6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CB97A9-85E1-F9A6-C868-EF24B0C7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84" y="1168400"/>
            <a:ext cx="3270624" cy="4521200"/>
          </a:xfrm>
        </p:spPr>
        <p:txBody>
          <a:bodyPr>
            <a:normAutofit/>
          </a:bodyPr>
          <a:lstStyle/>
          <a:p>
            <a:r>
              <a:rPr lang="it-IT" sz="4000" i="0" dirty="0" err="1">
                <a:solidFill>
                  <a:schemeClr val="tx1"/>
                </a:solidFill>
              </a:rPr>
              <a:t>Even</a:t>
            </a:r>
            <a:r>
              <a:rPr lang="it-IT" sz="4000" i="0" dirty="0">
                <a:solidFill>
                  <a:schemeClr val="tx1"/>
                </a:solidFill>
              </a:rPr>
              <a:t> </a:t>
            </a:r>
            <a:r>
              <a:rPr lang="it-IT" sz="4000" i="0" dirty="0" err="1">
                <a:solidFill>
                  <a:schemeClr val="tx1"/>
                </a:solidFill>
              </a:rPr>
              <a:t>oefenen</a:t>
            </a:r>
            <a:endParaRPr lang="it-IT" sz="4000" i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3D0E9-F0EC-4889-8704-20D62BD71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568" y="0"/>
            <a:ext cx="7966432" cy="6858000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36D679-B037-43B8-A67C-D8D491F7A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0451" y="643468"/>
            <a:ext cx="6676665" cy="5571064"/>
          </a:xfrm>
          <a:prstGeom prst="rect">
            <a:avLst/>
          </a:prstGeom>
          <a:solidFill>
            <a:srgbClr val="FFFFFF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DD412-4B8E-4F4E-8164-15667C4E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520" y="726948"/>
            <a:ext cx="6510528" cy="540410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863A27-A619-754A-EAE0-F4031B44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63" y="1070039"/>
            <a:ext cx="5950130" cy="4123257"/>
          </a:xfrm>
        </p:spPr>
        <p:txBody>
          <a:bodyPr anchor="ctr">
            <a:norm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dood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schieten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De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heeft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drugdealer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aan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om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vier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uur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toe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nemen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De export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dit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jaar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uit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nodigen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Morgen de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hun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ouders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denken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over je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voorstel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voor</a:t>
            </a:r>
            <a:r>
              <a:rPr 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zien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De politici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goed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jaar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door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brengen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Waar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jullie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vakantie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1712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uchtfoto van containerschip">
            <a:extLst>
              <a:ext uri="{FF2B5EF4-FFF2-40B4-BE49-F238E27FC236}">
                <a16:creationId xmlns:a16="http://schemas.microsoft.com/office/drawing/2014/main" id="{2CAB10D9-48C0-B854-A0B3-E7F533C4A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0" r="42436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863A27-A619-754A-EAE0-F4031B44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18" y="1976996"/>
            <a:ext cx="4951829" cy="3931920"/>
          </a:xfrm>
        </p:spPr>
        <p:txBody>
          <a:bodyPr>
            <a:normAutofit/>
          </a:bodyPr>
          <a:lstStyle/>
          <a:p>
            <a:r>
              <a:rPr lang="it-IT" sz="1800" dirty="0"/>
              <a:t>(</a:t>
            </a:r>
            <a:r>
              <a:rPr lang="it-IT" sz="1800" b="1" dirty="0" err="1"/>
              <a:t>af</a:t>
            </a:r>
            <a:r>
              <a:rPr lang="it-IT" sz="1800" dirty="0" err="1"/>
              <a:t>vallen</a:t>
            </a:r>
            <a:r>
              <a:rPr lang="it-IT" sz="1800" dirty="0"/>
              <a:t>) </a:t>
            </a:r>
            <a:r>
              <a:rPr lang="it-IT" sz="1800" dirty="0" err="1"/>
              <a:t>Ik</a:t>
            </a:r>
            <a:r>
              <a:rPr lang="it-IT" sz="1800" dirty="0"/>
              <a:t> </a:t>
            </a:r>
            <a:r>
              <a:rPr lang="it-IT" sz="1800" dirty="0" err="1"/>
              <a:t>drie</a:t>
            </a:r>
            <a:r>
              <a:rPr lang="it-IT" sz="1800" dirty="0"/>
              <a:t> kilo </a:t>
            </a:r>
          </a:p>
          <a:p>
            <a:r>
              <a:rPr lang="it-IT" sz="1800" dirty="0"/>
              <a:t>(</a:t>
            </a:r>
            <a:r>
              <a:rPr lang="it-IT" sz="1800" b="1" dirty="0" err="1"/>
              <a:t>binnen</a:t>
            </a:r>
            <a:r>
              <a:rPr lang="it-IT" sz="1800" dirty="0" err="1"/>
              <a:t>varen</a:t>
            </a:r>
            <a:r>
              <a:rPr lang="it-IT" sz="1800" dirty="0"/>
              <a:t>) </a:t>
            </a:r>
            <a:r>
              <a:rPr lang="it-IT" sz="1800" dirty="0" err="1"/>
              <a:t>Het</a:t>
            </a:r>
            <a:r>
              <a:rPr lang="it-IT" sz="1800" dirty="0"/>
              <a:t> </a:t>
            </a:r>
            <a:r>
              <a:rPr lang="it-IT" sz="1800" dirty="0" err="1"/>
              <a:t>schip</a:t>
            </a:r>
            <a:r>
              <a:rPr lang="it-IT" sz="1800" dirty="0"/>
              <a:t> de </a:t>
            </a:r>
            <a:r>
              <a:rPr lang="it-IT" sz="1800" dirty="0" err="1"/>
              <a:t>haven</a:t>
            </a:r>
            <a:r>
              <a:rPr lang="it-IT" sz="1800" dirty="0"/>
              <a:t> </a:t>
            </a:r>
          </a:p>
          <a:p>
            <a:r>
              <a:rPr lang="it-IT" sz="1800" dirty="0"/>
              <a:t>(</a:t>
            </a:r>
            <a:r>
              <a:rPr lang="it-IT" sz="1800" b="1" dirty="0" err="1"/>
              <a:t>weg</a:t>
            </a:r>
            <a:r>
              <a:rPr lang="it-IT" sz="1800" dirty="0" err="1"/>
              <a:t>rijden</a:t>
            </a:r>
            <a:r>
              <a:rPr lang="it-IT" sz="1800" dirty="0"/>
              <a:t>) De </a:t>
            </a:r>
            <a:r>
              <a:rPr lang="it-IT" sz="1800" dirty="0" err="1"/>
              <a:t>trein</a:t>
            </a:r>
            <a:r>
              <a:rPr lang="it-IT" sz="1800" dirty="0"/>
              <a:t> </a:t>
            </a:r>
            <a:r>
              <a:rPr lang="it-IT" sz="1800" dirty="0" err="1"/>
              <a:t>drie</a:t>
            </a:r>
            <a:r>
              <a:rPr lang="it-IT" sz="1800" dirty="0"/>
              <a:t> </a:t>
            </a:r>
            <a:r>
              <a:rPr lang="it-IT" sz="1800" dirty="0" err="1"/>
              <a:t>minuten</a:t>
            </a:r>
            <a:r>
              <a:rPr lang="it-IT" sz="1800" dirty="0"/>
              <a:t> </a:t>
            </a:r>
            <a:r>
              <a:rPr lang="it-IT" sz="1800" dirty="0" err="1"/>
              <a:t>geleden</a:t>
            </a:r>
            <a:endParaRPr lang="it-IT" sz="1800" dirty="0"/>
          </a:p>
          <a:p>
            <a:r>
              <a:rPr lang="it-IT" sz="1800" dirty="0"/>
              <a:t>(</a:t>
            </a:r>
            <a:r>
              <a:rPr lang="it-IT" sz="1800" dirty="0" err="1"/>
              <a:t>her</a:t>
            </a:r>
            <a:r>
              <a:rPr lang="it-IT" sz="1800" b="1" dirty="0" err="1"/>
              <a:t>ken</a:t>
            </a:r>
            <a:r>
              <a:rPr lang="it-IT" sz="1800" dirty="0" err="1"/>
              <a:t>nen</a:t>
            </a:r>
            <a:r>
              <a:rPr lang="it-IT" sz="1800" dirty="0"/>
              <a:t>) </a:t>
            </a:r>
            <a:r>
              <a:rPr lang="it-IT" sz="1800" dirty="0" err="1"/>
              <a:t>Wij</a:t>
            </a:r>
            <a:r>
              <a:rPr lang="it-IT" sz="1800" dirty="0"/>
              <a:t> je opa  </a:t>
            </a:r>
          </a:p>
          <a:p>
            <a:r>
              <a:rPr lang="it-IT" sz="1800" dirty="0"/>
              <a:t>(</a:t>
            </a:r>
            <a:r>
              <a:rPr lang="it-IT" sz="1800" b="1" dirty="0" err="1"/>
              <a:t>mee</a:t>
            </a:r>
            <a:r>
              <a:rPr lang="it-IT" sz="1800" dirty="0" err="1"/>
              <a:t>nemen</a:t>
            </a:r>
            <a:r>
              <a:rPr lang="it-IT" sz="1800" dirty="0"/>
              <a:t>) U de </a:t>
            </a:r>
            <a:r>
              <a:rPr lang="it-IT" sz="1800" dirty="0" err="1"/>
              <a:t>certificaten</a:t>
            </a:r>
            <a:r>
              <a:rPr lang="it-IT" sz="1800" dirty="0"/>
              <a:t>? </a:t>
            </a:r>
          </a:p>
          <a:p>
            <a:r>
              <a:rPr lang="it-IT" sz="1800" dirty="0"/>
              <a:t>(</a:t>
            </a:r>
            <a:r>
              <a:rPr lang="it-IT" sz="1800" b="1" dirty="0" err="1"/>
              <a:t>aan</a:t>
            </a:r>
            <a:r>
              <a:rPr lang="it-IT" sz="1800" dirty="0" err="1"/>
              <a:t>raden</a:t>
            </a:r>
            <a:r>
              <a:rPr lang="it-IT" sz="1800" dirty="0"/>
              <a:t>) Wat </a:t>
            </a:r>
            <a:r>
              <a:rPr lang="it-IT" sz="1800" dirty="0" err="1"/>
              <a:t>jullie</a:t>
            </a:r>
            <a:r>
              <a:rPr lang="it-IT" sz="1800" dirty="0"/>
              <a:t> </a:t>
            </a:r>
            <a:r>
              <a:rPr lang="it-IT" sz="1800" dirty="0" err="1"/>
              <a:t>hem</a:t>
            </a:r>
            <a:r>
              <a:rPr lang="it-IT" sz="1800" dirty="0"/>
              <a:t>? </a:t>
            </a:r>
          </a:p>
          <a:p>
            <a:r>
              <a:rPr lang="it-IT" sz="1800" dirty="0"/>
              <a:t>(</a:t>
            </a:r>
            <a:r>
              <a:rPr lang="it-IT" sz="1800" b="1" dirty="0" err="1"/>
              <a:t>op</a:t>
            </a:r>
            <a:r>
              <a:rPr lang="it-IT" sz="1800" dirty="0" err="1"/>
              <a:t>staan</a:t>
            </a:r>
            <a:r>
              <a:rPr lang="it-IT" sz="1800" dirty="0"/>
              <a:t>) </a:t>
            </a:r>
            <a:r>
              <a:rPr lang="it-IT" sz="1800" dirty="0" err="1"/>
              <a:t>Gisteren</a:t>
            </a:r>
            <a:r>
              <a:rPr lang="it-IT" sz="1800" dirty="0"/>
              <a:t> Pieter </a:t>
            </a:r>
            <a:r>
              <a:rPr lang="it-IT" sz="1800" dirty="0" err="1"/>
              <a:t>laat</a:t>
            </a:r>
            <a:r>
              <a:rPr lang="it-IT" sz="1800" dirty="0"/>
              <a:t> </a:t>
            </a:r>
          </a:p>
          <a:p>
            <a:r>
              <a:rPr lang="it-IT" sz="1800" dirty="0"/>
              <a:t>(</a:t>
            </a:r>
            <a:r>
              <a:rPr lang="it-IT" sz="1800" dirty="0" err="1"/>
              <a:t>door</a:t>
            </a:r>
            <a:r>
              <a:rPr lang="it-IT" sz="1800" b="1" dirty="0" err="1"/>
              <a:t>zoe</a:t>
            </a:r>
            <a:r>
              <a:rPr lang="it-IT" sz="1800" dirty="0" err="1"/>
              <a:t>ken</a:t>
            </a:r>
            <a:r>
              <a:rPr lang="it-IT" sz="1800" dirty="0"/>
              <a:t>) </a:t>
            </a:r>
            <a:r>
              <a:rPr lang="it-IT" sz="1800" dirty="0" err="1"/>
              <a:t>jullie</a:t>
            </a:r>
            <a:r>
              <a:rPr lang="it-IT" sz="1800" dirty="0"/>
              <a:t> alle files? </a:t>
            </a:r>
          </a:p>
        </p:txBody>
      </p:sp>
    </p:spTree>
    <p:extLst>
      <p:ext uri="{BB962C8B-B14F-4D97-AF65-F5344CB8AC3E}">
        <p14:creationId xmlns:p14="http://schemas.microsoft.com/office/powerpoint/2010/main" val="421550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727803-F899-325B-88DB-07D1EA82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6504172" cy="4557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i="0" cap="all" spc="-100" dirty="0" err="1"/>
              <a:t>Erkennen</a:t>
            </a:r>
            <a:r>
              <a:rPr lang="en-US" i="0" cap="all" spc="-100" dirty="0"/>
              <a:t>  </a:t>
            </a:r>
            <a:br>
              <a:rPr lang="en-US" i="0" cap="all" spc="-100" dirty="0"/>
            </a:br>
            <a:r>
              <a:rPr lang="en-US" i="0" cap="all" spc="-100" dirty="0" err="1"/>
              <a:t>herkennen</a:t>
            </a:r>
            <a:r>
              <a:rPr lang="en-US" i="0" cap="all" spc="-100" dirty="0"/>
              <a:t>  </a:t>
            </a:r>
            <a:br>
              <a:rPr lang="en-US" i="0" cap="all" spc="-100" dirty="0"/>
            </a:br>
            <a:br>
              <a:rPr lang="en-US" i="0" cap="all" spc="-100" dirty="0"/>
            </a:br>
            <a:r>
              <a:rPr lang="en-US" i="0" cap="all" spc="-100" dirty="0" err="1"/>
              <a:t>Riconoscere</a:t>
            </a:r>
            <a:r>
              <a:rPr lang="en-US" i="0" cap="all" spc="-100" dirty="0"/>
              <a:t>, ma in </a:t>
            </a:r>
            <a:r>
              <a:rPr lang="en-US" i="0" cap="all" spc="-100" dirty="0" err="1"/>
              <a:t>diversi</a:t>
            </a:r>
            <a:r>
              <a:rPr lang="en-US" i="0" cap="all" spc="-100" dirty="0"/>
              <a:t> </a:t>
            </a:r>
            <a:r>
              <a:rPr lang="en-US" i="0" cap="all" spc="-100" dirty="0" err="1"/>
              <a:t>contesti</a:t>
            </a:r>
            <a:br>
              <a:rPr lang="en-US" i="0" cap="all" spc="-100" dirty="0"/>
            </a:br>
            <a:br>
              <a:rPr lang="en-US" i="0" cap="all" spc="-100" dirty="0"/>
            </a:br>
            <a:r>
              <a:rPr lang="en-US" i="0" spc="-100" dirty="0" err="1">
                <a:latin typeface="+mn-lt"/>
              </a:rPr>
              <a:t>erkennen</a:t>
            </a:r>
            <a:r>
              <a:rPr lang="en-US" i="0" spc="-100" dirty="0">
                <a:latin typeface="+mn-lt"/>
              </a:rPr>
              <a:t> = </a:t>
            </a:r>
            <a:r>
              <a:rPr lang="en-US" i="0" spc="-100" dirty="0" err="1">
                <a:latin typeface="+mn-lt"/>
              </a:rPr>
              <a:t>ammettere</a:t>
            </a:r>
            <a:br>
              <a:rPr lang="en-US" i="0" spc="-100" dirty="0">
                <a:latin typeface="+mn-lt"/>
              </a:rPr>
            </a:br>
            <a:r>
              <a:rPr lang="en-US" i="0" spc="-100" dirty="0" err="1">
                <a:latin typeface="+mn-lt"/>
              </a:rPr>
              <a:t>herkennen</a:t>
            </a:r>
            <a:r>
              <a:rPr lang="en-US" i="0" spc="-100" dirty="0">
                <a:latin typeface="+mn-lt"/>
              </a:rPr>
              <a:t> = </a:t>
            </a:r>
            <a:r>
              <a:rPr lang="en-US" i="0" spc="-100" dirty="0" err="1">
                <a:latin typeface="+mn-lt"/>
              </a:rPr>
              <a:t>riconoscere</a:t>
            </a:r>
            <a:r>
              <a:rPr lang="en-US" i="0" spc="-100" dirty="0">
                <a:latin typeface="+mn-lt"/>
              </a:rPr>
              <a:t> </a:t>
            </a:r>
            <a:r>
              <a:rPr lang="en-US" i="0" spc="-100" dirty="0" err="1">
                <a:latin typeface="+mn-lt"/>
              </a:rPr>
              <a:t>qualcuno</a:t>
            </a:r>
            <a:r>
              <a:rPr lang="en-US" i="0" spc="-100" dirty="0">
                <a:latin typeface="+mn-lt"/>
              </a:rPr>
              <a:t> (per </a:t>
            </a:r>
            <a:r>
              <a:rPr lang="en-US" i="0" spc="-100" dirty="0" err="1">
                <a:latin typeface="+mn-lt"/>
              </a:rPr>
              <a:t>strada</a:t>
            </a:r>
            <a:r>
              <a:rPr lang="en-US" i="0" spc="-100" dirty="0">
                <a:latin typeface="+mn-lt"/>
              </a:rPr>
              <a:t>)  </a:t>
            </a:r>
            <a:endParaRPr lang="en-US" i="0" cap="all" spc="-100" dirty="0"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B72A0ADE-E7AC-5781-567E-CC16D3EE3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49" y="1887258"/>
            <a:ext cx="3513108" cy="31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8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01B98C-EAEB-8A08-2A4E-5B613974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it-IT" i="0" err="1"/>
              <a:t>Categorieën</a:t>
            </a:r>
            <a:r>
              <a:rPr lang="it-IT" i="0"/>
              <a:t> van </a:t>
            </a:r>
            <a:r>
              <a:rPr lang="it-IT" i="0" err="1"/>
              <a:t>scheidbare</a:t>
            </a:r>
            <a:r>
              <a:rPr lang="it-IT" i="0"/>
              <a:t> </a:t>
            </a:r>
            <a:r>
              <a:rPr lang="it-IT" i="0" err="1"/>
              <a:t>werkwoorden</a:t>
            </a:r>
            <a:endParaRPr lang="it-IT" i="0"/>
          </a:p>
        </p:txBody>
      </p:sp>
      <p:graphicFrame>
        <p:nvGraphicFramePr>
          <p:cNvPr id="12" name="Segnaposto contenuto 2">
            <a:extLst>
              <a:ext uri="{FF2B5EF4-FFF2-40B4-BE49-F238E27FC236}">
                <a16:creationId xmlns:a16="http://schemas.microsoft.com/office/drawing/2014/main" id="{235E4C41-F003-0DC9-26A3-748A3F692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25089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87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3B7E8-B361-4A91-A7A5-07418CFCF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A74E93-DAA8-4661-8F23-0F48710E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F212E38-C041-49D9-9236-29FF44B27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81EA9C-6ECA-6621-B778-1E8B8A44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50685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600" i="0" cap="all" spc="-100"/>
              <a:t>Verbi con particella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0391D1-AA86-467F-A77E-0606FCCC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A430F17-C7B1-40FD-89FA-55002B66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EAAD29-514C-4272-AA97-D2DCEB35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080894D-F290-4DF4-82A7-905285A7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Rete mesh digitale sferica">
            <a:extLst>
              <a:ext uri="{FF2B5EF4-FFF2-40B4-BE49-F238E27FC236}">
                <a16:creationId xmlns:a16="http://schemas.microsoft.com/office/drawing/2014/main" id="{25BFEEEF-15F2-06C0-347B-BE4BE945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95" r="11179" b="-1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47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698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Calibri</vt:lpstr>
      <vt:lpstr>Garamond</vt:lpstr>
      <vt:lpstr>Georgia Pro</vt:lpstr>
      <vt:lpstr>Georgia Pro Cond Black</vt:lpstr>
      <vt:lpstr>Verdana</vt:lpstr>
      <vt:lpstr>SavonVTI</vt:lpstr>
      <vt:lpstr>Les 15 </vt:lpstr>
      <vt:lpstr>Taalkundige achtergrond  </vt:lpstr>
      <vt:lpstr>entrare/entrer/entrar uscire/sortir/salir salire/monter/subir scendere/descendre/bajar  in olandese? </vt:lpstr>
      <vt:lpstr>Barbatruc – het accent </vt:lpstr>
      <vt:lpstr>Even oefenen</vt:lpstr>
      <vt:lpstr>Presentazione standard di PowerPoint</vt:lpstr>
      <vt:lpstr>Erkennen   herkennen    Riconoscere, ma in diversi contesti  erkennen = ammettere herkennen = riconoscere qualcuno (per strada)  </vt:lpstr>
      <vt:lpstr>Categorieën van scheidbare werkwoorden</vt:lpstr>
      <vt:lpstr>Verbi con particella </vt:lpstr>
      <vt:lpstr>Presentazione standard di PowerPoint</vt:lpstr>
      <vt:lpstr>Verbi separabili con aggettivo</vt:lpstr>
      <vt:lpstr>Verbi separabili con nome </vt:lpstr>
      <vt:lpstr>Even oefenen</vt:lpstr>
      <vt:lpstr>Qualche trucco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15 </dc:title>
  <dc:creator>GENTILE PAOLA</dc:creator>
  <cp:lastModifiedBy>GENTILE PAOLA</cp:lastModifiedBy>
  <cp:revision>17</cp:revision>
  <dcterms:created xsi:type="dcterms:W3CDTF">2023-02-13T17:47:05Z</dcterms:created>
  <dcterms:modified xsi:type="dcterms:W3CDTF">2023-02-15T08:21:57Z</dcterms:modified>
</cp:coreProperties>
</file>