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678" autoAdjust="0"/>
  </p:normalViewPr>
  <p:slideViewPr>
    <p:cSldViewPr snapToGrid="0">
      <p:cViewPr varScale="1">
        <p:scale>
          <a:sx n="69" d="100"/>
          <a:sy n="69" d="100"/>
        </p:scale>
        <p:origin x="2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66626-D436-4BF1-AFB2-9BCF6111C9CD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7E52-343E-4C80-9CCD-579D461D1C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88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schrijf voortaan de nieuwe woorden op in een woordenschrift. Of: Ik schrijf voortaan de nieuwe woorden in een woordenschrift op. </a:t>
            </a:r>
          </a:p>
          <a:p>
            <a:r>
              <a:rPr lang="nl-NL" dirty="0"/>
              <a:t>A2: Ik ga voortaan de nieuwe woorden in een woordenboek opschrijven. </a:t>
            </a:r>
          </a:p>
          <a:p>
            <a:r>
              <a:rPr lang="nl-NL" dirty="0"/>
              <a:t>A3: Ik heb voortaan de nieuwe woorden in een woordenboek opgeschreven. </a:t>
            </a:r>
          </a:p>
          <a:p>
            <a:r>
              <a:rPr lang="nl-NL" dirty="0"/>
              <a:t>B1: We geven deze maand veel geld uit aan muziek en concerten. Of: We geven deze maand veel geld aan muziek en concerten uit. </a:t>
            </a:r>
          </a:p>
          <a:p>
            <a:r>
              <a:rPr lang="nl-NL" dirty="0"/>
              <a:t>B2: We gaan deze maand veel geld aan muziek en concerten uitgeven. </a:t>
            </a:r>
          </a:p>
          <a:p>
            <a:r>
              <a:rPr lang="nl-NL" dirty="0"/>
              <a:t>B3: We hebben deze maand veel geld aan muziek en concerten uitgegeven. </a:t>
            </a:r>
          </a:p>
          <a:p>
            <a:r>
              <a:rPr lang="nl-NL" dirty="0"/>
              <a:t>C1: Mijn vrouw vult dit jaar alle gegevens in op het belastingformulier. Of: Mijn vrouw vult dit jaar alle gegevens op het belastingformulier in. </a:t>
            </a:r>
          </a:p>
          <a:p>
            <a:r>
              <a:rPr lang="nl-NL" dirty="0"/>
              <a:t>C2: Mijn vrouw gaat dit jaar alle gegevens op het belastingformulier invullen. </a:t>
            </a:r>
          </a:p>
          <a:p>
            <a:r>
              <a:rPr lang="nl-NL" dirty="0"/>
              <a:t>C3: Mijn vrouw heeft dit jaar alle gegevens op het belastingformulier ingevuld. </a:t>
            </a:r>
          </a:p>
          <a:p>
            <a:r>
              <a:rPr lang="nl-NL" dirty="0"/>
              <a:t>D1: Ik haal mijn vader na zijn vakantie op van Schiphol. Of: Ik haal mijn vader na zijn vakantie van Schiphol op. </a:t>
            </a:r>
          </a:p>
          <a:p>
            <a:r>
              <a:rPr lang="nl-NL" dirty="0"/>
              <a:t>D2: Ik ga mijn vader na zijn vakantie van Schiphol ophalen. </a:t>
            </a:r>
          </a:p>
          <a:p>
            <a:r>
              <a:rPr lang="nl-NL" dirty="0"/>
              <a:t>D3: Ik heb mijn vader na zijn vakantie van Schiphol opgehaald.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D7E52-343E-4C80-9CCD-579D461D1C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61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9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7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9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4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139144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de90/491451589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nl/photos/dinant-rij-huizen-waterkant-belgi%C3%AB-222045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nl/photo/6185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it-it/foto/alberi-ambiente-azienda-agricola-campo-1116566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errucciozanone/8171367628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ltimediaplayer.it/offerta-orologio-da-paret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edificio, acqua, esterni, pietra&#10;&#10;Descrizione generata automaticamente">
            <a:extLst>
              <a:ext uri="{FF2B5EF4-FFF2-40B4-BE49-F238E27FC236}">
                <a16:creationId xmlns:a16="http://schemas.microsoft.com/office/drawing/2014/main" id="{3B7EA6F6-91EA-583E-C202-A4F8C91D8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05" b="8825"/>
          <a:stretch/>
        </p:blipFill>
        <p:spPr>
          <a:xfrm>
            <a:off x="21" y="10"/>
            <a:ext cx="12191979" cy="6857990"/>
          </a:xfrm>
          <a:prstGeom prst="rect">
            <a:avLst/>
          </a:prstGeom>
          <a:noFill/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1142880-CCE0-FFDD-4C36-B91563D7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890F67F-F49B-4E59-9580-8F836F6120EE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2/21/2023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838786B-5E51-25CA-9CBD-3ABE47FC9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2" y="2709425"/>
            <a:ext cx="5029198" cy="230524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Les</a:t>
            </a:r>
            <a:r>
              <a:rPr lang="it-IT" dirty="0">
                <a:solidFill>
                  <a:srgbClr val="FFFFFF"/>
                </a:solidFill>
              </a:rPr>
              <a:t> 16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BD6609-40B5-B09C-D3EF-622A3F3E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209" y="5160922"/>
            <a:ext cx="5029198" cy="1956278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FFFFFF"/>
                </a:solidFill>
              </a:rPr>
              <a:t>Dinsdag</a:t>
            </a:r>
            <a:r>
              <a:rPr lang="it-IT" dirty="0">
                <a:solidFill>
                  <a:srgbClr val="FFFFFF"/>
                </a:solidFill>
              </a:rPr>
              <a:t> 21 </a:t>
            </a:r>
            <a:r>
              <a:rPr lang="it-IT" dirty="0" err="1">
                <a:solidFill>
                  <a:srgbClr val="FFFFFF"/>
                </a:solidFill>
              </a:rPr>
              <a:t>februari</a:t>
            </a:r>
            <a:r>
              <a:rPr lang="it-IT" dirty="0">
                <a:solidFill>
                  <a:srgbClr val="FFFFFF"/>
                </a:solidFill>
              </a:rPr>
              <a:t> 2023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A92B218-A20E-08A3-6FD4-A65AE5AA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58DEAB1-92DC-414A-ADA8-4EA3E657D3B7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29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EDDF71-189A-DE63-C3E7-D8743131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</p:spPr>
        <p:txBody>
          <a:bodyPr anchor="ctr">
            <a:normAutofit/>
          </a:bodyPr>
          <a:lstStyle/>
          <a:p>
            <a:r>
              <a:rPr lang="it-IT" dirty="0"/>
              <a:t>FRASI CAUSALI 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8E1A0D-0C4A-5F18-42F2-662634B5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2736850"/>
            <a:ext cx="4173415" cy="2978152"/>
          </a:xfrm>
        </p:spPr>
        <p:txBody>
          <a:bodyPr>
            <a:normAutofit/>
          </a:bodyPr>
          <a:lstStyle/>
          <a:p>
            <a:r>
              <a:rPr lang="it-IT" dirty="0" err="1"/>
              <a:t>Zij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naar</a:t>
            </a:r>
            <a:r>
              <a:rPr lang="it-IT" dirty="0"/>
              <a:t> </a:t>
            </a:r>
            <a:r>
              <a:rPr lang="it-IT" dirty="0" err="1"/>
              <a:t>huis</a:t>
            </a:r>
            <a:r>
              <a:rPr lang="it-IT" dirty="0"/>
              <a:t> </a:t>
            </a:r>
            <a:r>
              <a:rPr lang="it-IT" dirty="0" err="1"/>
              <a:t>gegaan</a:t>
            </a:r>
            <a:r>
              <a:rPr lang="it-IT" dirty="0"/>
              <a:t>, </a:t>
            </a:r>
            <a:r>
              <a:rPr lang="it-IT" b="1" dirty="0"/>
              <a:t>OMDAT</a:t>
            </a:r>
            <a:r>
              <a:rPr lang="it-IT" dirty="0"/>
              <a:t> </a:t>
            </a:r>
            <a:r>
              <a:rPr lang="it-IT" dirty="0" err="1"/>
              <a:t>ze</a:t>
            </a:r>
            <a:r>
              <a:rPr lang="it-IT" dirty="0"/>
              <a:t> </a:t>
            </a:r>
            <a:r>
              <a:rPr lang="it-IT" dirty="0" err="1"/>
              <a:t>zich</a:t>
            </a:r>
            <a:r>
              <a:rPr lang="it-IT" dirty="0"/>
              <a:t> </a:t>
            </a:r>
            <a:r>
              <a:rPr lang="it-IT" dirty="0" err="1"/>
              <a:t>ziek</a:t>
            </a:r>
            <a:r>
              <a:rPr lang="it-IT" dirty="0"/>
              <a:t> </a:t>
            </a:r>
            <a:r>
              <a:rPr lang="it-IT" dirty="0" err="1"/>
              <a:t>voelde</a:t>
            </a:r>
            <a:r>
              <a:rPr lang="it-IT" dirty="0"/>
              <a:t> </a:t>
            </a:r>
          </a:p>
          <a:p>
            <a:r>
              <a:rPr lang="nl-NL" b="1" dirty="0"/>
              <a:t>AANGEZIEN</a:t>
            </a:r>
            <a:r>
              <a:rPr lang="nl-NL" dirty="0"/>
              <a:t> jullie nog niet klaar zijn, mogen jullie nog even doorwerken</a:t>
            </a:r>
          </a:p>
          <a:p>
            <a:r>
              <a:rPr lang="nl-NL" b="1" dirty="0"/>
              <a:t>DOOR</a:t>
            </a:r>
            <a:r>
              <a:rPr lang="nl-NL" dirty="0"/>
              <a:t> plotseling </a:t>
            </a:r>
            <a:r>
              <a:rPr lang="nl-NL" b="1" dirty="0"/>
              <a:t>TE</a:t>
            </a:r>
            <a:r>
              <a:rPr lang="nl-NL" dirty="0"/>
              <a:t> remmen, heeft hij een botsing kunnen voorkomen </a:t>
            </a:r>
            <a:endParaRPr lang="it-IT" dirty="0"/>
          </a:p>
        </p:txBody>
      </p:sp>
      <p:pic>
        <p:nvPicPr>
          <p:cNvPr id="5" name="Immagine 4" descr="Immagine che contiene esterni, edificio, cielo, città&#10;&#10;Descrizione generata automaticamente">
            <a:extLst>
              <a:ext uri="{FF2B5EF4-FFF2-40B4-BE49-F238E27FC236}">
                <a16:creationId xmlns:a16="http://schemas.microsoft.com/office/drawing/2014/main" id="{E4995A33-9DFC-50AB-873C-D9D0A6F7A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4448" y="549275"/>
            <a:ext cx="4425855" cy="5901141"/>
          </a:xfrm>
          <a:prstGeom prst="rect">
            <a:avLst/>
          </a:prstGeom>
          <a:noFill/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FD360-9B35-70E1-F35E-E695244B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40" y="4415180"/>
            <a:ext cx="4018672" cy="2085828"/>
          </a:xfrm>
        </p:spPr>
        <p:txBody>
          <a:bodyPr anchor="t">
            <a:normAutofit/>
          </a:bodyPr>
          <a:lstStyle/>
          <a:p>
            <a:pPr algn="r"/>
            <a:r>
              <a:rPr lang="it-IT" sz="3700" dirty="0"/>
              <a:t>FRASI FINALI E CONSECUTIVE</a:t>
            </a:r>
          </a:p>
        </p:txBody>
      </p:sp>
      <p:pic>
        <p:nvPicPr>
          <p:cNvPr id="5" name="Immagine 4" descr="Immagine che contiene esterni, acqua, cielo, tramonto&#10;&#10;Descrizione generata automaticamente">
            <a:extLst>
              <a:ext uri="{FF2B5EF4-FFF2-40B4-BE49-F238E27FC236}">
                <a16:creationId xmlns:a16="http://schemas.microsoft.com/office/drawing/2014/main" id="{7430A226-338C-BD9D-25B3-523CF77A1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2" b="2"/>
          <a:stretch/>
        </p:blipFill>
        <p:spPr>
          <a:xfrm>
            <a:off x="1391920" y="0"/>
            <a:ext cx="9585961" cy="3798131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FA988A-E276-A8BB-661C-1B595153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256" y="4386794"/>
            <a:ext cx="4953000" cy="2142599"/>
          </a:xfrm>
        </p:spPr>
        <p:txBody>
          <a:bodyPr anchor="t">
            <a:normAutofit/>
          </a:bodyPr>
          <a:lstStyle/>
          <a:p>
            <a:r>
              <a:rPr lang="it-IT" dirty="0" err="1"/>
              <a:t>Ik</a:t>
            </a:r>
            <a:r>
              <a:rPr lang="it-IT" dirty="0"/>
              <a:t> </a:t>
            </a:r>
            <a:r>
              <a:rPr lang="it-IT" dirty="0" err="1"/>
              <a:t>zal</a:t>
            </a:r>
            <a:r>
              <a:rPr lang="it-IT" dirty="0"/>
              <a:t> de brief </a:t>
            </a:r>
            <a:r>
              <a:rPr lang="it-IT" dirty="0" err="1"/>
              <a:t>meteen</a:t>
            </a:r>
            <a:r>
              <a:rPr lang="it-IT" dirty="0"/>
              <a:t> </a:t>
            </a:r>
            <a:r>
              <a:rPr lang="it-IT" dirty="0" err="1"/>
              <a:t>tekenen</a:t>
            </a:r>
            <a:r>
              <a:rPr lang="it-IT" dirty="0"/>
              <a:t>, </a:t>
            </a:r>
            <a:r>
              <a:rPr lang="it-IT" b="1" dirty="0"/>
              <a:t>ZODAT</a:t>
            </a:r>
            <a:r>
              <a:rPr lang="it-IT" dirty="0"/>
              <a:t> je </a:t>
            </a:r>
            <a:r>
              <a:rPr lang="it-IT" dirty="0" err="1"/>
              <a:t>hem</a:t>
            </a:r>
            <a:r>
              <a:rPr lang="it-IT" dirty="0"/>
              <a:t> mee </a:t>
            </a:r>
            <a:r>
              <a:rPr lang="it-IT" dirty="0" err="1"/>
              <a:t>kunt</a:t>
            </a:r>
            <a:r>
              <a:rPr lang="it-IT" dirty="0"/>
              <a:t> </a:t>
            </a:r>
            <a:r>
              <a:rPr lang="it-IT" dirty="0" err="1"/>
              <a:t>nemen</a:t>
            </a:r>
            <a:r>
              <a:rPr lang="it-IT" dirty="0"/>
              <a:t> </a:t>
            </a:r>
          </a:p>
          <a:p>
            <a:r>
              <a:rPr lang="it-IT" dirty="0" err="1"/>
              <a:t>Drankfabrikanten</a:t>
            </a:r>
            <a:r>
              <a:rPr lang="it-IT" dirty="0"/>
              <a:t> </a:t>
            </a:r>
            <a:r>
              <a:rPr lang="it-IT" dirty="0" err="1"/>
              <a:t>moeten</a:t>
            </a:r>
            <a:r>
              <a:rPr lang="it-IT" dirty="0"/>
              <a:t> </a:t>
            </a:r>
            <a:r>
              <a:rPr lang="it-IT" dirty="0" err="1"/>
              <a:t>meer</a:t>
            </a:r>
            <a:r>
              <a:rPr lang="it-IT" dirty="0"/>
              <a:t> </a:t>
            </a:r>
            <a:r>
              <a:rPr lang="it-IT" dirty="0" err="1"/>
              <a:t>doen</a:t>
            </a:r>
            <a:r>
              <a:rPr lang="it-IT" dirty="0"/>
              <a:t> </a:t>
            </a:r>
            <a:r>
              <a:rPr lang="it-IT" b="1" dirty="0"/>
              <a:t>OM</a:t>
            </a:r>
            <a:r>
              <a:rPr lang="it-IT" dirty="0"/>
              <a:t> </a:t>
            </a:r>
            <a:r>
              <a:rPr lang="it-IT" dirty="0" err="1"/>
              <a:t>alcoholmisbruik</a:t>
            </a:r>
            <a:r>
              <a:rPr lang="it-IT" dirty="0"/>
              <a:t> </a:t>
            </a:r>
            <a:r>
              <a:rPr lang="it-IT" dirty="0" err="1"/>
              <a:t>tegen</a:t>
            </a:r>
            <a:r>
              <a:rPr lang="it-IT" dirty="0"/>
              <a:t> </a:t>
            </a:r>
            <a:r>
              <a:rPr lang="it-IT" b="1" dirty="0"/>
              <a:t>TE</a:t>
            </a:r>
            <a:r>
              <a:rPr lang="it-IT" dirty="0"/>
              <a:t> </a:t>
            </a:r>
            <a:r>
              <a:rPr lang="it-IT" dirty="0" err="1"/>
              <a:t>gaan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947666-67A5-4D6E-AD5D-BB24A555DB32}" type="datetime1">
              <a:rPr lang="en-US" smtClean="0"/>
              <a:pPr>
                <a:spcAft>
                  <a:spcPts val="600"/>
                </a:spcAft>
              </a:pPr>
              <a:t>2/21/2023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568403-9F75-3425-923E-2F881AA3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</p:spPr>
        <p:txBody>
          <a:bodyPr anchor="ctr">
            <a:normAutofit/>
          </a:bodyPr>
          <a:lstStyle/>
          <a:p>
            <a:r>
              <a:rPr lang="it-IT" dirty="0"/>
              <a:t>FRASI IPOTETICHE E CONCESSIVE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06409C-5388-677E-B874-1031793A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2736850"/>
            <a:ext cx="4013202" cy="2978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500" b="1"/>
              <a:t>ALS</a:t>
            </a:r>
            <a:r>
              <a:rPr lang="it-IT" sz="1500"/>
              <a:t> </a:t>
            </a:r>
            <a:r>
              <a:rPr lang="it-IT" sz="1500" err="1"/>
              <a:t>er</a:t>
            </a:r>
            <a:r>
              <a:rPr lang="it-IT" sz="1500"/>
              <a:t> </a:t>
            </a:r>
            <a:r>
              <a:rPr lang="it-IT" sz="1500" err="1"/>
              <a:t>geneoeg</a:t>
            </a:r>
            <a:r>
              <a:rPr lang="it-IT" sz="1500"/>
              <a:t> </a:t>
            </a:r>
            <a:r>
              <a:rPr lang="it-IT" sz="1500" err="1"/>
              <a:t>sneeuw</a:t>
            </a:r>
            <a:r>
              <a:rPr lang="it-IT" sz="1500"/>
              <a:t> </a:t>
            </a:r>
            <a:r>
              <a:rPr lang="it-IT" sz="1500" err="1"/>
              <a:t>ligt</a:t>
            </a:r>
            <a:r>
              <a:rPr lang="it-IT" sz="1500"/>
              <a:t>, </a:t>
            </a:r>
            <a:r>
              <a:rPr lang="it-IT" sz="1500" err="1"/>
              <a:t>kunnen</a:t>
            </a:r>
            <a:r>
              <a:rPr lang="it-IT" sz="1500"/>
              <a:t> </a:t>
            </a:r>
            <a:r>
              <a:rPr lang="it-IT" sz="1500" err="1"/>
              <a:t>wij</a:t>
            </a:r>
            <a:r>
              <a:rPr lang="it-IT" sz="1500"/>
              <a:t> </a:t>
            </a:r>
            <a:r>
              <a:rPr lang="it-IT" sz="1500" err="1"/>
              <a:t>gaan</a:t>
            </a:r>
            <a:r>
              <a:rPr lang="it-IT" sz="1500"/>
              <a:t> </a:t>
            </a:r>
            <a:r>
              <a:rPr lang="it-IT" sz="1500" err="1"/>
              <a:t>skiën</a:t>
            </a:r>
            <a:endParaRPr lang="it-IT" sz="1500"/>
          </a:p>
          <a:p>
            <a:pPr>
              <a:lnSpc>
                <a:spcPct val="110000"/>
              </a:lnSpc>
            </a:pPr>
            <a:r>
              <a:rPr lang="it-IT" sz="1500" b="1"/>
              <a:t>INDIEN</a:t>
            </a:r>
            <a:r>
              <a:rPr lang="it-IT" sz="1500"/>
              <a:t> u </a:t>
            </a:r>
            <a:r>
              <a:rPr lang="it-IT" sz="1500" err="1"/>
              <a:t>nog</a:t>
            </a:r>
            <a:r>
              <a:rPr lang="it-IT" sz="1500"/>
              <a:t> </a:t>
            </a:r>
            <a:r>
              <a:rPr lang="it-IT" sz="1500" err="1"/>
              <a:t>vragen</a:t>
            </a:r>
            <a:r>
              <a:rPr lang="it-IT" sz="1500"/>
              <a:t> </a:t>
            </a:r>
            <a:r>
              <a:rPr lang="it-IT" sz="1500" err="1"/>
              <a:t>heeft</a:t>
            </a:r>
            <a:r>
              <a:rPr lang="it-IT" sz="1500"/>
              <a:t>, </a:t>
            </a:r>
            <a:r>
              <a:rPr lang="it-IT" sz="1500" err="1"/>
              <a:t>dan</a:t>
            </a:r>
            <a:r>
              <a:rPr lang="it-IT" sz="1500"/>
              <a:t> </a:t>
            </a:r>
            <a:r>
              <a:rPr lang="it-IT" sz="1500" err="1"/>
              <a:t>kunt</a:t>
            </a:r>
            <a:r>
              <a:rPr lang="it-IT" sz="1500"/>
              <a:t> u </a:t>
            </a:r>
            <a:r>
              <a:rPr lang="it-IT" sz="1500" err="1"/>
              <a:t>zich</a:t>
            </a:r>
            <a:r>
              <a:rPr lang="it-IT" sz="1500"/>
              <a:t> tot </a:t>
            </a:r>
            <a:r>
              <a:rPr lang="it-IT" sz="1500" err="1"/>
              <a:t>het</a:t>
            </a:r>
            <a:r>
              <a:rPr lang="it-IT" sz="1500"/>
              <a:t> </a:t>
            </a:r>
            <a:r>
              <a:rPr lang="it-IT" sz="1500" err="1"/>
              <a:t>loket</a:t>
            </a:r>
            <a:r>
              <a:rPr lang="it-IT" sz="1500"/>
              <a:t> </a:t>
            </a:r>
            <a:r>
              <a:rPr lang="it-IT" sz="1500" err="1"/>
              <a:t>wenden</a:t>
            </a:r>
            <a:endParaRPr lang="it-IT" sz="1500"/>
          </a:p>
          <a:p>
            <a:pPr>
              <a:lnSpc>
                <a:spcPct val="110000"/>
              </a:lnSpc>
            </a:pPr>
            <a:endParaRPr lang="it-IT" sz="1500"/>
          </a:p>
          <a:p>
            <a:pPr>
              <a:lnSpc>
                <a:spcPct val="110000"/>
              </a:lnSpc>
            </a:pPr>
            <a:r>
              <a:rPr lang="it-IT" sz="1500" b="1"/>
              <a:t>HOEWEL</a:t>
            </a:r>
            <a:r>
              <a:rPr lang="it-IT" sz="1500"/>
              <a:t> </a:t>
            </a:r>
            <a:r>
              <a:rPr lang="it-IT" sz="1500" err="1"/>
              <a:t>hij</a:t>
            </a:r>
            <a:r>
              <a:rPr lang="it-IT" sz="1500"/>
              <a:t> </a:t>
            </a:r>
            <a:r>
              <a:rPr lang="it-IT" sz="1500" err="1"/>
              <a:t>rijk</a:t>
            </a:r>
            <a:r>
              <a:rPr lang="it-IT" sz="1500"/>
              <a:t> </a:t>
            </a:r>
            <a:r>
              <a:rPr lang="it-IT" sz="1500" err="1"/>
              <a:t>was</a:t>
            </a:r>
            <a:r>
              <a:rPr lang="it-IT" sz="1500"/>
              <a:t>, </a:t>
            </a:r>
            <a:r>
              <a:rPr lang="it-IT" sz="1500" err="1"/>
              <a:t>gaf</a:t>
            </a:r>
            <a:r>
              <a:rPr lang="it-IT" sz="1500"/>
              <a:t> </a:t>
            </a:r>
            <a:r>
              <a:rPr lang="it-IT" sz="1500" err="1"/>
              <a:t>hij</a:t>
            </a:r>
            <a:r>
              <a:rPr lang="it-IT" sz="1500"/>
              <a:t> </a:t>
            </a:r>
            <a:r>
              <a:rPr lang="it-IT" sz="1500" err="1"/>
              <a:t>nooit</a:t>
            </a:r>
            <a:r>
              <a:rPr lang="it-IT" sz="1500"/>
              <a:t> </a:t>
            </a:r>
            <a:r>
              <a:rPr lang="it-IT" sz="1500" err="1"/>
              <a:t>cadeaus</a:t>
            </a:r>
            <a:r>
              <a:rPr lang="it-IT" sz="1500"/>
              <a:t>  </a:t>
            </a:r>
          </a:p>
          <a:p>
            <a:pPr>
              <a:lnSpc>
                <a:spcPct val="110000"/>
              </a:lnSpc>
            </a:pPr>
            <a:r>
              <a:rPr lang="it-IT" sz="1500" b="1"/>
              <a:t>ONDANKS DAT </a:t>
            </a:r>
            <a:r>
              <a:rPr lang="it-IT" sz="1500" err="1"/>
              <a:t>hij</a:t>
            </a:r>
            <a:r>
              <a:rPr lang="it-IT" sz="1500"/>
              <a:t> </a:t>
            </a:r>
            <a:r>
              <a:rPr lang="it-IT" sz="1500" err="1"/>
              <a:t>ontslagen</a:t>
            </a:r>
            <a:r>
              <a:rPr lang="it-IT" sz="1500"/>
              <a:t> </a:t>
            </a:r>
            <a:r>
              <a:rPr lang="it-IT" sz="1500" err="1"/>
              <a:t>was</a:t>
            </a:r>
            <a:r>
              <a:rPr lang="it-IT" sz="1500"/>
              <a:t>, </a:t>
            </a:r>
            <a:r>
              <a:rPr lang="it-IT" sz="1500" err="1"/>
              <a:t>liet</a:t>
            </a:r>
            <a:r>
              <a:rPr lang="it-IT" sz="1500"/>
              <a:t> </a:t>
            </a:r>
            <a:r>
              <a:rPr lang="it-IT" sz="1500" err="1"/>
              <a:t>hij</a:t>
            </a:r>
            <a:r>
              <a:rPr lang="it-IT" sz="1500"/>
              <a:t> de </a:t>
            </a:r>
            <a:r>
              <a:rPr lang="it-IT" sz="1500" err="1"/>
              <a:t>moed</a:t>
            </a:r>
            <a:r>
              <a:rPr lang="it-IT" sz="1500"/>
              <a:t> </a:t>
            </a:r>
            <a:r>
              <a:rPr lang="it-IT" sz="1500" err="1"/>
              <a:t>niet</a:t>
            </a:r>
            <a:r>
              <a:rPr lang="it-IT" sz="1500"/>
              <a:t> </a:t>
            </a:r>
            <a:r>
              <a:rPr lang="it-IT" sz="1500" err="1"/>
              <a:t>zakken</a:t>
            </a:r>
            <a:r>
              <a:rPr lang="it-IT" sz="1500"/>
              <a:t> </a:t>
            </a:r>
          </a:p>
        </p:txBody>
      </p:sp>
      <p:pic>
        <p:nvPicPr>
          <p:cNvPr id="5" name="Immagine 4" descr="Immagine che contiene albero, esterni, impostazione, natura&#10;&#10;Descrizione generata automaticamente">
            <a:extLst>
              <a:ext uri="{FF2B5EF4-FFF2-40B4-BE49-F238E27FC236}">
                <a16:creationId xmlns:a16="http://schemas.microsoft.com/office/drawing/2014/main" id="{0675B067-1DFC-102E-5DD1-726D7E5B1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4" r="-1" b="19238"/>
          <a:stretch/>
        </p:blipFill>
        <p:spPr>
          <a:xfrm>
            <a:off x="6120859" y="882650"/>
            <a:ext cx="5184373" cy="5095021"/>
          </a:xfrm>
          <a:prstGeom prst="rect">
            <a:avLst/>
          </a:prstGeom>
          <a:noFill/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9ECDA12-4B7E-4690-8F70-E4D13D446BD6}" type="datetime1">
              <a:rPr lang="en-US" smtClean="0"/>
              <a:pPr>
                <a:spcAft>
                  <a:spcPts val="600"/>
                </a:spcAft>
              </a:pPr>
              <a:t>2/21/2023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0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857188-CD37-B06A-DBD8-0C2F03073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310" y="4529306"/>
            <a:ext cx="4748924" cy="1789140"/>
          </a:xfrm>
        </p:spPr>
        <p:txBody>
          <a:bodyPr anchor="b">
            <a:normAutofit/>
          </a:bodyPr>
          <a:lstStyle/>
          <a:p>
            <a:pPr algn="r"/>
            <a:r>
              <a:rPr lang="en-US" sz="3600" dirty="0" err="1"/>
              <a:t>Bidiploma</a:t>
            </a:r>
            <a:r>
              <a:rPr lang="en-US" sz="3600" dirty="0"/>
              <a:t> 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DD07FCD6-FE6A-38F4-3D58-E6D3DD6A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56986C-4924-2FD8-13EF-7B7519879F44}"/>
              </a:ext>
            </a:extLst>
          </p:cNvPr>
          <p:cNvSpPr txBox="1"/>
          <p:nvPr/>
        </p:nvSpPr>
        <p:spPr>
          <a:xfrm>
            <a:off x="222504" y="207754"/>
            <a:ext cx="792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BIDIPLOMA</a:t>
            </a:r>
          </a:p>
          <a:p>
            <a:r>
              <a:rPr lang="it-IT" sz="1600" dirty="0">
                <a:latin typeface="+mj-lt"/>
                <a:cs typeface="Calibri" panose="020F0502020204030204" pitchFamily="34" charset="0"/>
              </a:rPr>
              <a:t>Partner</a:t>
            </a:r>
            <a:r>
              <a:rPr lang="it-IT" sz="1600" b="1" dirty="0">
                <a:latin typeface="+mj-lt"/>
                <a:cs typeface="Calibri" panose="020F0502020204030204" pitchFamily="34" charset="0"/>
              </a:rPr>
              <a:t>:</a:t>
            </a: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KU Leuven, campus Anversa, Faculty of Arts</a:t>
            </a:r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endParaRPr lang="it-IT" sz="1600" b="1" dirty="0">
              <a:latin typeface="+mj-lt"/>
              <a:cs typeface="Calibri" panose="020F0502020204030204" pitchFamily="34" charset="0"/>
            </a:endParaRP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Laurea in Comunicazione Interlinguistica applicata / </a:t>
            </a:r>
            <a:r>
              <a:rPr lang="it-IT" sz="1600" b="1" dirty="0" err="1">
                <a:latin typeface="+mj-lt"/>
                <a:cs typeface="Calibri" panose="020F0502020204030204" pitchFamily="34" charset="0"/>
              </a:rPr>
              <a:t>Toegepaste</a:t>
            </a:r>
            <a:r>
              <a:rPr lang="it-IT" sz="1600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+mj-lt"/>
                <a:cs typeface="Calibri" panose="020F0502020204030204" pitchFamily="34" charset="0"/>
              </a:rPr>
              <a:t>taalkunde</a:t>
            </a:r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endParaRPr lang="it-IT" sz="1600" b="1" dirty="0">
              <a:latin typeface="+mj-lt"/>
              <a:cs typeface="Calibri" panose="020F0502020204030204" pitchFamily="34" charset="0"/>
            </a:endParaRP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CANDIDATURA – </a:t>
            </a:r>
            <a:r>
              <a:rPr lang="it-IT" sz="1600" b="1" dirty="0" err="1">
                <a:latin typeface="+mj-lt"/>
                <a:cs typeface="Calibri" panose="020F0502020204030204" pitchFamily="34" charset="0"/>
              </a:rPr>
              <a:t>tijdlijn</a:t>
            </a:r>
            <a:r>
              <a:rPr lang="it-IT" sz="1600" b="1" dirty="0">
                <a:latin typeface="+mj-lt"/>
                <a:cs typeface="Calibri" panose="020F0502020204030204" pitchFamily="34" charset="0"/>
              </a:rPr>
              <a:t>:</a:t>
            </a: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30/4: </a:t>
            </a:r>
            <a:r>
              <a:rPr lang="it-IT" sz="1600" dirty="0" err="1">
                <a:latin typeface="+mj-lt"/>
                <a:cs typeface="Calibri" panose="020F0502020204030204" pitchFamily="34" charset="0"/>
              </a:rPr>
              <a:t>precandidatura</a:t>
            </a:r>
            <a:r>
              <a:rPr lang="it-IT" sz="1600" dirty="0">
                <a:latin typeface="+mj-lt"/>
                <a:cs typeface="Calibri" panose="020F0502020204030204" pitchFamily="34" charset="0"/>
              </a:rPr>
              <a:t>, primo anno</a:t>
            </a: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15/10: </a:t>
            </a:r>
            <a:r>
              <a:rPr lang="it-IT" sz="1600" dirty="0">
                <a:latin typeface="+mj-lt"/>
                <a:cs typeface="Calibri" panose="020F0502020204030204" pitchFamily="34" charset="0"/>
              </a:rPr>
              <a:t>presentazione della documentazione completa</a:t>
            </a: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Tra 15/10 e 25/10: </a:t>
            </a:r>
            <a:r>
              <a:rPr lang="it-IT" sz="1600" dirty="0">
                <a:latin typeface="+mj-lt"/>
                <a:cs typeface="Calibri" panose="020F0502020204030204" pitchFamily="34" charset="0"/>
              </a:rPr>
              <a:t>colloquio di selezione, inizio secondo anno</a:t>
            </a: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25/10: </a:t>
            </a:r>
            <a:r>
              <a:rPr lang="it-IT" sz="1600" dirty="0">
                <a:latin typeface="+mj-lt"/>
                <a:cs typeface="Calibri" panose="020F0502020204030204" pitchFamily="34" charset="0"/>
              </a:rPr>
              <a:t>pubblicazione graduatoria</a:t>
            </a:r>
          </a:p>
          <a:p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r>
              <a:rPr lang="it-IT" sz="1600" b="1" dirty="0" err="1">
                <a:latin typeface="+mj-lt"/>
                <a:cs typeface="Calibri" panose="020F0502020204030204" pitchFamily="34" charset="0"/>
              </a:rPr>
              <a:t>Talencombinatie</a:t>
            </a:r>
            <a:r>
              <a:rPr lang="it-IT" sz="1600" b="1" dirty="0">
                <a:latin typeface="+mj-lt"/>
                <a:cs typeface="Calibri" panose="020F0502020204030204" pitchFamily="34" charset="0"/>
              </a:rPr>
              <a:t>:</a:t>
            </a:r>
          </a:p>
          <a:p>
            <a:r>
              <a:rPr lang="it-IT" sz="1600" dirty="0">
                <a:latin typeface="+mj-lt"/>
                <a:cs typeface="Calibri" panose="020F0502020204030204" pitchFamily="34" charset="0"/>
              </a:rPr>
              <a:t>Neerlandese 3° lingua, poi EN, DE, FR, SP, russo</a:t>
            </a:r>
          </a:p>
          <a:p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r>
              <a:rPr lang="it-IT" sz="1600" dirty="0">
                <a:latin typeface="+mj-lt"/>
                <a:cs typeface="Calibri" panose="020F0502020204030204" pitchFamily="34" charset="0"/>
              </a:rPr>
              <a:t>Voto medio: 26</a:t>
            </a:r>
          </a:p>
          <a:p>
            <a:r>
              <a:rPr lang="it-IT" sz="1600" dirty="0">
                <a:latin typeface="+mj-lt"/>
                <a:cs typeface="Calibri" panose="020F0502020204030204" pitchFamily="34" charset="0"/>
              </a:rPr>
              <a:t>Totale cfu da acquisire: </a:t>
            </a:r>
            <a:r>
              <a:rPr lang="it-IT" sz="1600" b="1" dirty="0">
                <a:latin typeface="+mj-lt"/>
                <a:cs typeface="Calibri" panose="020F0502020204030204" pitchFamily="34" charset="0"/>
              </a:rPr>
              <a:t>194</a:t>
            </a: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Scambio contemporaneo al terzo anno.</a:t>
            </a:r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endParaRPr lang="it-IT" sz="1600" b="1" dirty="0">
              <a:latin typeface="+mj-lt"/>
              <a:cs typeface="Calibri" panose="020F0502020204030204" pitchFamily="34" charset="0"/>
            </a:endParaRPr>
          </a:p>
          <a:p>
            <a:endParaRPr lang="it-IT" sz="1600" b="1" dirty="0">
              <a:latin typeface="+mj-lt"/>
              <a:cs typeface="Calibri" panose="020F0502020204030204" pitchFamily="34" charset="0"/>
            </a:endParaRP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Finanziamento tramite borsa Erasmus – candidatura Erasmus al secondo anno </a:t>
            </a:r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r>
              <a:rPr lang="it-IT" sz="1600" dirty="0">
                <a:latin typeface="+mj-lt"/>
                <a:cs typeface="Calibri" panose="020F0502020204030204" pitchFamily="34" charset="0"/>
              </a:rPr>
              <a:t>Surf </a:t>
            </a:r>
            <a:r>
              <a:rPr lang="it-IT" sz="1600" dirty="0" err="1">
                <a:latin typeface="+mj-lt"/>
                <a:cs typeface="Calibri" panose="020F0502020204030204" pitchFamily="34" charset="0"/>
              </a:rPr>
              <a:t>naar</a:t>
            </a:r>
            <a:r>
              <a:rPr lang="it-IT" sz="1600" dirty="0">
                <a:latin typeface="+mj-lt"/>
                <a:cs typeface="Calibri" panose="020F0502020204030204" pitchFamily="34" charset="0"/>
              </a:rPr>
              <a:t>: http://iuslit.units.it/it/node/9744</a:t>
            </a:r>
          </a:p>
          <a:p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endParaRPr lang="it-IT" sz="1600" dirty="0">
              <a:latin typeface="+mj-lt"/>
              <a:cs typeface="Calibri" panose="020F0502020204030204" pitchFamily="34" charset="0"/>
            </a:endParaRPr>
          </a:p>
          <a:p>
            <a:r>
              <a:rPr lang="it-IT" sz="1600" b="1" dirty="0">
                <a:latin typeface="+mj-lt"/>
                <a:cs typeface="Calibri" panose="020F0502020204030204" pitchFamily="34" charset="0"/>
              </a:rPr>
              <a:t>NON FARE DOMANDA ERASMUS ADESSO!</a:t>
            </a:r>
          </a:p>
        </p:txBody>
      </p:sp>
    </p:spTree>
    <p:extLst>
      <p:ext uri="{BB962C8B-B14F-4D97-AF65-F5344CB8AC3E}">
        <p14:creationId xmlns:p14="http://schemas.microsoft.com/office/powerpoint/2010/main" val="387616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340A9-A466-58E7-D7EA-B2F32153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131497"/>
            <a:ext cx="8606346" cy="1257299"/>
          </a:xfrm>
        </p:spPr>
        <p:txBody>
          <a:bodyPr anchor="ctr">
            <a:normAutofit/>
          </a:bodyPr>
          <a:lstStyle/>
          <a:p>
            <a:r>
              <a:rPr lang="it-IT" sz="4100"/>
              <a:t>Even oefenen – scheidbare werkwoorden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82898-D151-7AE7-F2A5-F9FCF7DA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2736850"/>
            <a:ext cx="5029202" cy="2978152"/>
          </a:xfrm>
        </p:spPr>
        <p:txBody>
          <a:bodyPr>
            <a:normAutofit/>
          </a:bodyPr>
          <a:lstStyle/>
          <a:p>
            <a:r>
              <a:rPr lang="nl-NL" sz="1700" dirty="0"/>
              <a:t>ik – voortaan – de nieuwe woorden – opschrijven – in een speciaal woordenschrift</a:t>
            </a:r>
          </a:p>
          <a:p>
            <a:r>
              <a:rPr lang="nl-NL" sz="1700" dirty="0"/>
              <a:t>we – deze maand – veel geld – uitgeven – aan muziek en concerten </a:t>
            </a:r>
          </a:p>
          <a:p>
            <a:r>
              <a:rPr lang="nl-NL" sz="1700" dirty="0"/>
              <a:t>alle gegevens – op het belastingformulier – mijn vrouw – invullen – dit jaar</a:t>
            </a:r>
          </a:p>
          <a:p>
            <a:r>
              <a:rPr lang="nl-NL" sz="1700" dirty="0"/>
              <a:t>van Schiphol – ophalen – mijn vader – ik – na zijn vakantie </a:t>
            </a:r>
            <a:endParaRPr lang="it-IT" sz="1700" dirty="0"/>
          </a:p>
        </p:txBody>
      </p:sp>
      <p:pic>
        <p:nvPicPr>
          <p:cNvPr id="5" name="Immagine 4" descr="Immagine che contiene acqua, cielo, barca, esterni&#10;&#10;Descrizione generata automaticamente">
            <a:extLst>
              <a:ext uri="{FF2B5EF4-FFF2-40B4-BE49-F238E27FC236}">
                <a16:creationId xmlns:a16="http://schemas.microsoft.com/office/drawing/2014/main" id="{B8287936-BF1A-E3A6-C517-3EF16F60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093" r="-3" b="13398"/>
          <a:stretch/>
        </p:blipFill>
        <p:spPr>
          <a:xfrm>
            <a:off x="5797434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noFill/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0A2FE44-02B4-4E8F-BC62-53CDCED69E4D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2/21/2023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3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EFC49-0F84-D29E-E823-5C54B356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Positie</a:t>
            </a:r>
            <a:r>
              <a:rPr lang="it-IT" dirty="0"/>
              <a:t> van de </a:t>
            </a:r>
            <a:r>
              <a:rPr lang="it-IT" dirty="0" err="1"/>
              <a:t>partikels</a:t>
            </a:r>
            <a:r>
              <a:rPr lang="it-IT" dirty="0"/>
              <a:t> in de </a:t>
            </a:r>
            <a:r>
              <a:rPr lang="it-IT" dirty="0" err="1"/>
              <a:t>zin</a:t>
            </a:r>
            <a:r>
              <a:rPr lang="it-IT" dirty="0"/>
              <a:t> 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457910-8856-FEB5-1F92-A47A9D635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3" t="46369" r="11083" b="21186"/>
          <a:stretch/>
        </p:blipFill>
        <p:spPr>
          <a:xfrm>
            <a:off x="802640" y="2346961"/>
            <a:ext cx="10282352" cy="33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E6D51E9-F933-5204-DAB0-604C562DFD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5" t="28014" r="13550" b="16718"/>
          <a:stretch/>
        </p:blipFill>
        <p:spPr>
          <a:xfrm>
            <a:off x="0" y="873760"/>
            <a:ext cx="7465496" cy="5110480"/>
          </a:xfrm>
          <a:noFill/>
        </p:spPr>
      </p:pic>
      <p:pic>
        <p:nvPicPr>
          <p:cNvPr id="7" name="Immagine 6" descr="Immagine che contiene cielo, esterni, montagna, città&#10;&#10;Descrizione generata automaticamente">
            <a:extLst>
              <a:ext uri="{FF2B5EF4-FFF2-40B4-BE49-F238E27FC236}">
                <a16:creationId xmlns:a16="http://schemas.microsoft.com/office/drawing/2014/main" id="{868B85A7-6F14-8F16-A46B-F18EC4E2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9438" y="3342640"/>
            <a:ext cx="5342562" cy="3566160"/>
          </a:xfrm>
          <a:prstGeom prst="rect">
            <a:avLst/>
          </a:prstGeom>
          <a:noFill/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1052378-A30B-4FE4-7AED-EEE25619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FB1A006-79B2-4C48-A617-8DA893DAED67}" type="datetime1">
              <a:rPr lang="en-US" smtClean="0"/>
              <a:pPr>
                <a:spcAft>
                  <a:spcPts val="600"/>
                </a:spcAft>
              </a:pPr>
              <a:t>2/21/2023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ACC6352-32E6-10D7-B4C7-4F0502E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6552065-B3CA-5929-D039-2DBB600B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3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esterni, erba, campo&#10;&#10;Descrizione generata automaticamente">
            <a:extLst>
              <a:ext uri="{FF2B5EF4-FFF2-40B4-BE49-F238E27FC236}">
                <a16:creationId xmlns:a16="http://schemas.microsoft.com/office/drawing/2014/main" id="{5615E9BF-652D-26BB-9EF4-B0E9B5B0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4BB838-9EC3-BFA8-C1FD-AA139A39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780" y="1248337"/>
            <a:ext cx="9108440" cy="631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https://app.wooclap.com/RYMUKD?from=event-page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07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2FC9B-39FC-2B55-4D73-3E9037AA5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880" y="1291771"/>
            <a:ext cx="4212513" cy="1299029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Portfolio en </a:t>
            </a:r>
            <a:r>
              <a:rPr lang="it-IT" sz="3200" dirty="0" err="1"/>
              <a:t>examen</a:t>
            </a:r>
            <a:r>
              <a:rPr lang="it-IT" sz="3200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535F73-B955-85FB-0331-EE9FD753C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880" y="3352800"/>
            <a:ext cx="4212513" cy="1905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3 April: </a:t>
            </a:r>
            <a:r>
              <a:rPr lang="en-US" dirty="0" err="1"/>
              <a:t>lezing</a:t>
            </a:r>
            <a:r>
              <a:rPr lang="en-US" dirty="0"/>
              <a:t> David </a:t>
            </a:r>
            <a:r>
              <a:rPr lang="en-US" dirty="0" err="1"/>
              <a:t>Barnouw</a:t>
            </a:r>
            <a:r>
              <a:rPr lang="en-US" dirty="0"/>
              <a:t>, 18.00 Antico Caffè San Marco </a:t>
            </a:r>
          </a:p>
          <a:p>
            <a:pPr marL="0" indent="0" algn="just">
              <a:buNone/>
            </a:pPr>
            <a:r>
              <a:rPr lang="en-US" b="1" dirty="0"/>
              <a:t>13 April: </a:t>
            </a:r>
            <a:r>
              <a:rPr lang="en-US" dirty="0" err="1"/>
              <a:t>lezing</a:t>
            </a:r>
            <a:r>
              <a:rPr lang="en-US" dirty="0"/>
              <a:t> van prof. Franco Paris, 18.00 Antico Caffè San Marco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0758A4-0701-FD68-F5CE-8F578D7E34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50" y="1226196"/>
            <a:ext cx="2836135" cy="4396009"/>
          </a:xfrm>
          <a:noFill/>
        </p:spPr>
      </p:pic>
      <p:pic>
        <p:nvPicPr>
          <p:cNvPr id="7" name="Immagine 6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30EED17D-7EE0-DE4E-7781-E85343D0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63" y="1144461"/>
            <a:ext cx="2837638" cy="4569078"/>
          </a:xfrm>
          <a:prstGeom prst="rect">
            <a:avLst/>
          </a:prstGeom>
          <a:noFill/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CCAC2AC-EFFE-9609-112E-838128EBF83E}"/>
              </a:ext>
            </a:extLst>
          </p:cNvPr>
          <p:cNvSpPr/>
          <p:nvPr/>
        </p:nvSpPr>
        <p:spPr>
          <a:xfrm>
            <a:off x="6441533" y="995270"/>
            <a:ext cx="5501640" cy="5233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6333C1-2734-A814-0804-F166FC46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175446"/>
            <a:ext cx="4394201" cy="2286000"/>
          </a:xfrm>
        </p:spPr>
        <p:txBody>
          <a:bodyPr anchor="t">
            <a:normAutofit/>
          </a:bodyPr>
          <a:lstStyle/>
          <a:p>
            <a:pPr algn="ctr"/>
            <a:r>
              <a:rPr lang="it-IT" sz="4800" dirty="0"/>
              <a:t>La frase complessa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94878-DCDD-E700-3CDA-12110F6C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133" y="1231900"/>
            <a:ext cx="4953000" cy="4507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Congiunzioni coordinanti: 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EN: Connie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verpleegster</a:t>
            </a:r>
            <a:r>
              <a:rPr lang="it-IT" b="1" dirty="0"/>
              <a:t> en Barbara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lerares</a:t>
            </a:r>
            <a:r>
              <a:rPr lang="it-IT" b="1" dirty="0"/>
              <a:t> </a:t>
            </a:r>
          </a:p>
          <a:p>
            <a:pPr marL="0" indent="0">
              <a:buNone/>
            </a:pPr>
            <a:r>
              <a:rPr lang="it-IT" b="1" dirty="0"/>
              <a:t>MAAR: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wilden</a:t>
            </a:r>
            <a:r>
              <a:rPr lang="it-IT" b="1" dirty="0"/>
              <a:t> </a:t>
            </a:r>
            <a:r>
              <a:rPr lang="it-IT" b="1" dirty="0" err="1"/>
              <a:t>naar</a:t>
            </a:r>
            <a:r>
              <a:rPr lang="it-IT" b="1" dirty="0"/>
              <a:t> de Van Gogh-</a:t>
            </a:r>
            <a:r>
              <a:rPr lang="it-IT" b="1" dirty="0" err="1"/>
              <a:t>tentoonstelling</a:t>
            </a:r>
            <a:r>
              <a:rPr lang="it-IT" b="1" dirty="0"/>
              <a:t>, </a:t>
            </a:r>
            <a:r>
              <a:rPr lang="it-IT" b="1" dirty="0" err="1"/>
              <a:t>maar</a:t>
            </a:r>
            <a:r>
              <a:rPr lang="it-IT" b="1" dirty="0"/>
              <a:t> </a:t>
            </a:r>
            <a:r>
              <a:rPr lang="it-IT" b="1" dirty="0" err="1"/>
              <a:t>het</a:t>
            </a:r>
            <a:r>
              <a:rPr lang="it-IT" b="1" dirty="0"/>
              <a:t> museum </a:t>
            </a:r>
            <a:r>
              <a:rPr lang="it-IT" b="1" dirty="0" err="1"/>
              <a:t>was</a:t>
            </a:r>
            <a:r>
              <a:rPr lang="it-IT" b="1" dirty="0"/>
              <a:t> </a:t>
            </a:r>
            <a:r>
              <a:rPr lang="it-IT" b="1" dirty="0" err="1"/>
              <a:t>dicht</a:t>
            </a:r>
            <a:r>
              <a:rPr lang="it-IT" b="1" dirty="0"/>
              <a:t> </a:t>
            </a:r>
          </a:p>
          <a:p>
            <a:pPr marL="0" indent="0">
              <a:buNone/>
            </a:pPr>
            <a:r>
              <a:rPr lang="it-IT" b="1" dirty="0"/>
              <a:t>WANT: </a:t>
            </a:r>
            <a:r>
              <a:rPr lang="it-IT" b="1" dirty="0" err="1"/>
              <a:t>Wij</a:t>
            </a:r>
            <a:r>
              <a:rPr lang="it-IT" b="1" dirty="0"/>
              <a:t> </a:t>
            </a:r>
            <a:r>
              <a:rPr lang="it-IT" b="1" dirty="0" err="1"/>
              <a:t>krijgen</a:t>
            </a:r>
            <a:r>
              <a:rPr lang="it-IT" b="1" dirty="0"/>
              <a:t> </a:t>
            </a:r>
            <a:r>
              <a:rPr lang="it-IT" b="1" dirty="0" err="1"/>
              <a:t>nieuwe</a:t>
            </a:r>
            <a:r>
              <a:rPr lang="it-IT" b="1" dirty="0"/>
              <a:t> </a:t>
            </a:r>
            <a:r>
              <a:rPr lang="it-IT" b="1" dirty="0" err="1"/>
              <a:t>verkiezingen</a:t>
            </a:r>
            <a:r>
              <a:rPr lang="it-IT" b="1" dirty="0"/>
              <a:t>, </a:t>
            </a:r>
            <a:r>
              <a:rPr lang="it-IT" b="1" dirty="0" err="1"/>
              <a:t>want</a:t>
            </a:r>
            <a:r>
              <a:rPr lang="it-IT" b="1" dirty="0"/>
              <a:t> de </a:t>
            </a:r>
            <a:r>
              <a:rPr lang="it-IT" b="1" dirty="0" err="1"/>
              <a:t>regering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gevallen</a:t>
            </a:r>
            <a:r>
              <a:rPr lang="it-IT" b="1" dirty="0"/>
              <a:t> </a:t>
            </a:r>
          </a:p>
          <a:p>
            <a:pPr marL="0" indent="0">
              <a:buNone/>
            </a:pPr>
            <a:r>
              <a:rPr lang="it-IT" b="1" dirty="0"/>
              <a:t>OF: </a:t>
            </a:r>
            <a:r>
              <a:rPr lang="it-IT" b="1" dirty="0" err="1"/>
              <a:t>Zullen</a:t>
            </a:r>
            <a:r>
              <a:rPr lang="it-IT" b="1" dirty="0"/>
              <a:t> </a:t>
            </a:r>
            <a:r>
              <a:rPr lang="it-IT" b="1" dirty="0" err="1"/>
              <a:t>wij</a:t>
            </a:r>
            <a:r>
              <a:rPr lang="it-IT" b="1" dirty="0"/>
              <a:t> </a:t>
            </a:r>
            <a:r>
              <a:rPr lang="it-IT" b="1" dirty="0" err="1"/>
              <a:t>naar</a:t>
            </a:r>
            <a:r>
              <a:rPr lang="it-IT" b="1" dirty="0"/>
              <a:t> de disco </a:t>
            </a:r>
            <a:r>
              <a:rPr lang="it-IT" b="1" dirty="0" err="1"/>
              <a:t>gaan</a:t>
            </a:r>
            <a:r>
              <a:rPr lang="it-IT" b="1" dirty="0"/>
              <a:t> of </a:t>
            </a:r>
            <a:r>
              <a:rPr lang="it-IT" b="1" dirty="0" err="1"/>
              <a:t>heb</a:t>
            </a:r>
            <a:r>
              <a:rPr lang="it-IT" b="1" dirty="0"/>
              <a:t> je </a:t>
            </a:r>
            <a:r>
              <a:rPr lang="it-IT" b="1" dirty="0" err="1"/>
              <a:t>zin</a:t>
            </a:r>
            <a:r>
              <a:rPr lang="it-IT" b="1" dirty="0"/>
              <a:t> in </a:t>
            </a:r>
            <a:r>
              <a:rPr lang="it-IT" b="1" dirty="0" err="1"/>
              <a:t>een</a:t>
            </a:r>
            <a:r>
              <a:rPr lang="it-IT" b="1" dirty="0"/>
              <a:t> </a:t>
            </a:r>
            <a:r>
              <a:rPr lang="it-IT" b="1" dirty="0" err="1"/>
              <a:t>concert</a:t>
            </a:r>
            <a:r>
              <a:rPr lang="it-IT" b="1" dirty="0"/>
              <a:t>? </a:t>
            </a:r>
          </a:p>
        </p:txBody>
      </p:sp>
      <p:pic>
        <p:nvPicPr>
          <p:cNvPr id="8" name="Immagine 7" descr="Immagine che contiene albero, cielo, esterni, erba&#10;&#10;Descrizione generata automaticamente">
            <a:extLst>
              <a:ext uri="{FF2B5EF4-FFF2-40B4-BE49-F238E27FC236}">
                <a16:creationId xmlns:a16="http://schemas.microsoft.com/office/drawing/2014/main" id="{35EB9F87-31E6-B277-A665-DC4BD105C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95" b="9699"/>
          <a:stretch/>
        </p:blipFill>
        <p:spPr>
          <a:xfrm>
            <a:off x="0" y="0"/>
            <a:ext cx="5743769" cy="3230870"/>
          </a:xfrm>
          <a:prstGeom prst="rect">
            <a:avLst/>
          </a:prstGeom>
          <a:noFill/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E3DA1AA-4BBD-31B3-0380-BB0333A7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ECDA12-4B7E-4690-8F70-E4D13D446BD6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2/21/2023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708E09F-170D-14D7-B0A7-90CEA3BF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8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3E498-4E99-759C-C07C-1D3E5284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2999"/>
            <a:ext cx="4173416" cy="1257299"/>
          </a:xfrm>
        </p:spPr>
        <p:txBody>
          <a:bodyPr anchor="ctr">
            <a:normAutofit/>
          </a:bodyPr>
          <a:lstStyle/>
          <a:p>
            <a:r>
              <a:rPr lang="it-IT" dirty="0"/>
              <a:t>De </a:t>
            </a:r>
            <a:r>
              <a:rPr lang="it-IT" dirty="0" err="1"/>
              <a:t>bijzin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21094B-9A9A-4B7F-47E5-E73B5A1C4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7" y="2736850"/>
            <a:ext cx="5334003" cy="29781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700" b="1" dirty="0"/>
              <a:t>TEMPORALI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700" b="1" dirty="0"/>
              <a:t>ALS</a:t>
            </a:r>
            <a:r>
              <a:rPr lang="it-IT" sz="1700" dirty="0"/>
              <a:t> je </a:t>
            </a:r>
            <a:r>
              <a:rPr lang="it-IT" sz="1700" dirty="0" err="1"/>
              <a:t>klaar</a:t>
            </a:r>
            <a:r>
              <a:rPr lang="it-IT" sz="1700" dirty="0"/>
              <a:t> </a:t>
            </a:r>
            <a:r>
              <a:rPr lang="it-IT" sz="1700" dirty="0" err="1"/>
              <a:t>bent</a:t>
            </a:r>
            <a:r>
              <a:rPr lang="it-IT" sz="1700" dirty="0"/>
              <a:t>, </a:t>
            </a:r>
            <a:r>
              <a:rPr lang="it-IT" sz="1700" dirty="0" err="1"/>
              <a:t>mag</a:t>
            </a:r>
            <a:r>
              <a:rPr lang="it-IT" sz="1700" dirty="0"/>
              <a:t> je </a:t>
            </a:r>
            <a:r>
              <a:rPr lang="it-IT" sz="1700" dirty="0" err="1"/>
              <a:t>gaan</a:t>
            </a:r>
            <a:r>
              <a:rPr lang="it-IT" sz="1700" dirty="0"/>
              <a:t>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700" b="1" dirty="0"/>
              <a:t>TOEN</a:t>
            </a:r>
            <a:r>
              <a:rPr lang="it-IT" sz="1700" dirty="0"/>
              <a:t> </a:t>
            </a:r>
            <a:r>
              <a:rPr lang="it-IT" sz="1700" dirty="0" err="1"/>
              <a:t>ik</a:t>
            </a:r>
            <a:r>
              <a:rPr lang="it-IT" sz="1700" dirty="0"/>
              <a:t> </a:t>
            </a:r>
            <a:r>
              <a:rPr lang="it-IT" sz="1700" dirty="0" err="1"/>
              <a:t>klein</a:t>
            </a:r>
            <a:r>
              <a:rPr lang="it-IT" sz="1700" dirty="0"/>
              <a:t> </a:t>
            </a:r>
            <a:r>
              <a:rPr lang="it-IT" sz="1700" dirty="0" err="1"/>
              <a:t>was</a:t>
            </a:r>
            <a:r>
              <a:rPr lang="it-IT" sz="1700" dirty="0"/>
              <a:t>, </a:t>
            </a:r>
            <a:r>
              <a:rPr lang="it-IT" sz="1700" dirty="0" err="1"/>
              <a:t>sneeuwde</a:t>
            </a:r>
            <a:r>
              <a:rPr lang="it-IT" sz="1700" dirty="0"/>
              <a:t> hard op de </a:t>
            </a:r>
            <a:r>
              <a:rPr lang="it-IT" sz="1700" dirty="0" err="1"/>
              <a:t>bergen</a:t>
            </a:r>
            <a:r>
              <a:rPr lang="it-IT" sz="1700" dirty="0"/>
              <a:t>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700" b="1" dirty="0"/>
              <a:t>WANNEER</a:t>
            </a:r>
            <a:r>
              <a:rPr lang="it-IT" sz="1700" dirty="0"/>
              <a:t> </a:t>
            </a:r>
            <a:r>
              <a:rPr lang="it-IT" sz="1700" dirty="0" err="1"/>
              <a:t>het</a:t>
            </a:r>
            <a:r>
              <a:rPr lang="it-IT" sz="1700" dirty="0"/>
              <a:t> </a:t>
            </a:r>
            <a:r>
              <a:rPr lang="it-IT" sz="1700" dirty="0" err="1"/>
              <a:t>af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, </a:t>
            </a:r>
            <a:r>
              <a:rPr lang="it-IT" sz="1700" dirty="0" err="1"/>
              <a:t>mag</a:t>
            </a:r>
            <a:r>
              <a:rPr lang="it-IT" sz="1700" dirty="0"/>
              <a:t> je </a:t>
            </a:r>
            <a:r>
              <a:rPr lang="it-IT" sz="1700" dirty="0" err="1"/>
              <a:t>opstaan</a:t>
            </a:r>
            <a:endParaRPr lang="it-IT" sz="1700" dirty="0"/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700" b="1" dirty="0"/>
              <a:t>NADAT</a:t>
            </a:r>
            <a:r>
              <a:rPr lang="it-IT" sz="1700" dirty="0"/>
              <a:t> </a:t>
            </a:r>
            <a:r>
              <a:rPr lang="it-IT" sz="1700" dirty="0" err="1"/>
              <a:t>hij</a:t>
            </a:r>
            <a:r>
              <a:rPr lang="it-IT" sz="1700" dirty="0"/>
              <a:t> </a:t>
            </a:r>
            <a:r>
              <a:rPr lang="it-IT" sz="1700" dirty="0" err="1"/>
              <a:t>zijn</a:t>
            </a:r>
            <a:r>
              <a:rPr lang="it-IT" sz="1700" dirty="0"/>
              <a:t> </a:t>
            </a:r>
            <a:r>
              <a:rPr lang="it-IT" sz="1700" dirty="0" err="1"/>
              <a:t>koffer</a:t>
            </a:r>
            <a:r>
              <a:rPr lang="it-IT" sz="1700" dirty="0"/>
              <a:t> </a:t>
            </a:r>
            <a:r>
              <a:rPr lang="it-IT" sz="1700" dirty="0" err="1"/>
              <a:t>ingepakt</a:t>
            </a:r>
            <a:r>
              <a:rPr lang="it-IT" sz="1700" dirty="0"/>
              <a:t> </a:t>
            </a:r>
            <a:r>
              <a:rPr lang="it-IT" sz="1700" dirty="0" err="1"/>
              <a:t>had</a:t>
            </a:r>
            <a:r>
              <a:rPr lang="it-IT" sz="1700" dirty="0"/>
              <a:t>, </a:t>
            </a:r>
            <a:r>
              <a:rPr lang="it-IT" sz="1700" dirty="0" err="1"/>
              <a:t>keek</a:t>
            </a:r>
            <a:r>
              <a:rPr lang="it-IT" sz="1700" dirty="0"/>
              <a:t> </a:t>
            </a:r>
            <a:r>
              <a:rPr lang="it-IT" sz="1700" dirty="0" err="1"/>
              <a:t>hij</a:t>
            </a:r>
            <a:r>
              <a:rPr lang="it-IT" sz="1700" dirty="0"/>
              <a:t> op de </a:t>
            </a:r>
            <a:r>
              <a:rPr lang="it-IT" sz="1700" dirty="0" err="1"/>
              <a:t>vertrektijden</a:t>
            </a:r>
            <a:endParaRPr lang="it-IT" sz="1700" dirty="0"/>
          </a:p>
        </p:txBody>
      </p:sp>
      <p:pic>
        <p:nvPicPr>
          <p:cNvPr id="5" name="Immagine 4" descr="Immagine che contiene orologio, leggendo, mano, tempo&#10;&#10;Descrizione generata automaticamente">
            <a:extLst>
              <a:ext uri="{FF2B5EF4-FFF2-40B4-BE49-F238E27FC236}">
                <a16:creationId xmlns:a16="http://schemas.microsoft.com/office/drawing/2014/main" id="{6ADC3A1A-A85B-4AAD-C972-D1058B005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9000" y="1548008"/>
            <a:ext cx="4953000" cy="4953000"/>
          </a:xfrm>
          <a:prstGeom prst="rect">
            <a:avLst/>
          </a:prstGeom>
          <a:noFill/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6A1578-4BAB-8672-0768-2FB5B6E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4878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694</Words>
  <Application>Microsoft Office PowerPoint</Application>
  <PresentationFormat>Widescreen</PresentationFormat>
  <Paragraphs>100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Neue Haas Grotesk Text Pro</vt:lpstr>
      <vt:lpstr>SwellVTI</vt:lpstr>
      <vt:lpstr>Les 16</vt:lpstr>
      <vt:lpstr>Bidiploma </vt:lpstr>
      <vt:lpstr>Even oefenen – scheidbare werkwoorden </vt:lpstr>
      <vt:lpstr>Positie van de partikels in de zin </vt:lpstr>
      <vt:lpstr>Presentazione standard di PowerPoint</vt:lpstr>
      <vt:lpstr>Presentazione standard di PowerPoint</vt:lpstr>
      <vt:lpstr>Portfolio en examen </vt:lpstr>
      <vt:lpstr>La frase complessa </vt:lpstr>
      <vt:lpstr>De bijzin </vt:lpstr>
      <vt:lpstr>FRASI CAUSALI  </vt:lpstr>
      <vt:lpstr>FRASI FINALI E CONSECUTIVE</vt:lpstr>
      <vt:lpstr>FRASI IPOTETICHE E CONCESSIVE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16</dc:title>
  <dc:creator>GENTILE PAOLA</dc:creator>
  <cp:lastModifiedBy>GENTILE PAOLA</cp:lastModifiedBy>
  <cp:revision>27</cp:revision>
  <dcterms:created xsi:type="dcterms:W3CDTF">2023-02-19T17:47:32Z</dcterms:created>
  <dcterms:modified xsi:type="dcterms:W3CDTF">2023-02-22T09:40:08Z</dcterms:modified>
</cp:coreProperties>
</file>