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9"/>
  </p:notesMasterIdLst>
  <p:sldIdLst>
    <p:sldId id="256" r:id="rId2"/>
    <p:sldId id="261" r:id="rId3"/>
    <p:sldId id="260" r:id="rId4"/>
    <p:sldId id="258" r:id="rId5"/>
    <p:sldId id="257" r:id="rId6"/>
    <p:sldId id="259" r:id="rId7"/>
    <p:sldId id="262" r:id="rId8"/>
    <p:sldId id="263" r:id="rId9"/>
    <p:sldId id="264" r:id="rId10"/>
    <p:sldId id="265" r:id="rId11"/>
    <p:sldId id="342" r:id="rId12"/>
    <p:sldId id="343" r:id="rId13"/>
    <p:sldId id="347" r:id="rId14"/>
    <p:sldId id="348" r:id="rId15"/>
    <p:sldId id="344" r:id="rId16"/>
    <p:sldId id="345" r:id="rId17"/>
    <p:sldId id="346"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197" autoAdjust="0"/>
  </p:normalViewPr>
  <p:slideViewPr>
    <p:cSldViewPr snapToGrid="0">
      <p:cViewPr varScale="1">
        <p:scale>
          <a:sx n="51" d="100"/>
          <a:sy n="51" d="100"/>
        </p:scale>
        <p:origin x="12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5C485-44D6-4B17-A88B-729790141B98}" type="datetimeFigureOut">
              <a:rPr lang="it-IT" smtClean="0"/>
              <a:t>12/02/2023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5C7D8-E078-4EB5-8C93-04164538052D}" type="slidenum">
              <a:rPr lang="it-IT" smtClean="0"/>
              <a:t>‹N›</a:t>
            </a:fld>
            <a:endParaRPr lang="it-IT"/>
          </a:p>
        </p:txBody>
      </p:sp>
    </p:spTree>
    <p:extLst>
      <p:ext uri="{BB962C8B-B14F-4D97-AF65-F5344CB8AC3E}">
        <p14:creationId xmlns:p14="http://schemas.microsoft.com/office/powerpoint/2010/main" val="2495569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 abbiamo un </a:t>
            </a:r>
            <a:r>
              <a:rPr lang="it-IT" dirty="0" err="1"/>
              <a:t>uitdrukking</a:t>
            </a:r>
            <a:r>
              <a:rPr lang="it-IT" dirty="0"/>
              <a:t> con ‘</a:t>
            </a:r>
            <a:r>
              <a:rPr lang="it-IT" dirty="0" err="1"/>
              <a:t>geluk</a:t>
            </a:r>
            <a:r>
              <a:rPr lang="it-IT" dirty="0"/>
              <a:t>’ c’è sempre associata una metafora con qualcosa che sta in alto, viceversa se siamo tristi </a:t>
            </a:r>
          </a:p>
          <a:p>
            <a:r>
              <a:rPr lang="it-IT" dirty="0" err="1"/>
              <a:t>Hij</a:t>
            </a:r>
            <a:r>
              <a:rPr lang="it-IT" dirty="0"/>
              <a:t> </a:t>
            </a:r>
            <a:r>
              <a:rPr lang="it-IT" dirty="0" err="1"/>
              <a:t>was</a:t>
            </a:r>
            <a:r>
              <a:rPr lang="it-IT" dirty="0"/>
              <a:t> in de </a:t>
            </a:r>
            <a:r>
              <a:rPr lang="it-IT" dirty="0" err="1"/>
              <a:t>wolken</a:t>
            </a:r>
            <a:r>
              <a:rPr lang="it-IT" dirty="0"/>
              <a:t> = era al settimo cielo </a:t>
            </a:r>
          </a:p>
          <a:p>
            <a:r>
              <a:rPr lang="it-IT" dirty="0" err="1"/>
              <a:t>Zij</a:t>
            </a:r>
            <a:r>
              <a:rPr lang="it-IT" dirty="0"/>
              <a:t> </a:t>
            </a:r>
            <a:r>
              <a:rPr lang="it-IT" dirty="0" err="1"/>
              <a:t>was</a:t>
            </a:r>
            <a:r>
              <a:rPr lang="it-IT" dirty="0"/>
              <a:t> </a:t>
            </a:r>
            <a:r>
              <a:rPr lang="it-IT" dirty="0" err="1"/>
              <a:t>opgetogen</a:t>
            </a:r>
            <a:r>
              <a:rPr lang="it-IT" dirty="0"/>
              <a:t> = era soddisfatta, sollevata di averlo fatto. Devi fare una cosa difficile e ci riesci</a:t>
            </a:r>
          </a:p>
          <a:p>
            <a:r>
              <a:rPr lang="it-IT" dirty="0" err="1"/>
              <a:t>Kop</a:t>
            </a:r>
            <a:r>
              <a:rPr lang="it-IT" dirty="0"/>
              <a:t> op! = coraggio! </a:t>
            </a:r>
          </a:p>
          <a:p>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cs typeface="Calibri" panose="020F0502020204030204" pitchFamily="34" charset="0"/>
              </a:rPr>
              <a:t>Ik voel me terneergeslagen= mi </a:t>
            </a:r>
            <a:r>
              <a:rPr lang="nl-NL" sz="1200" dirty="0" err="1">
                <a:cs typeface="Calibri" panose="020F0502020204030204" pitchFamily="34" charset="0"/>
              </a:rPr>
              <a:t>sento</a:t>
            </a:r>
            <a:r>
              <a:rPr lang="nl-NL" sz="1200" dirty="0">
                <a:cs typeface="Calibri" panose="020F0502020204030204" pitchFamily="34" charset="0"/>
              </a:rPr>
              <a:t> </a:t>
            </a:r>
            <a:r>
              <a:rPr lang="nl-NL" sz="1200" dirty="0" err="1">
                <a:cs typeface="Calibri" panose="020F0502020204030204" pitchFamily="34" charset="0"/>
              </a:rPr>
              <a:t>abbattuto</a:t>
            </a:r>
            <a:r>
              <a:rPr lang="nl-NL" sz="1200" dirty="0">
                <a:cs typeface="Calibri" panose="020F0502020204030204" pitchFamily="34" charset="0"/>
              </a:rPr>
              <a:t>, </a:t>
            </a:r>
            <a:r>
              <a:rPr lang="nl-NL" sz="1200" dirty="0" err="1">
                <a:cs typeface="Calibri" panose="020F0502020204030204" pitchFamily="34" charset="0"/>
              </a:rPr>
              <a:t>demoralizzato</a:t>
            </a:r>
            <a:r>
              <a:rPr lang="nl-NL" sz="1200" dirty="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cs typeface="Calibri" panose="020F0502020204030204" pitchFamily="34" charset="0"/>
              </a:rPr>
              <a:t>De moed zonk hem in de schoenen = </a:t>
            </a:r>
            <a:r>
              <a:rPr lang="nl-NL" sz="1200" dirty="0" err="1">
                <a:cs typeface="Calibri" panose="020F0502020204030204" pitchFamily="34" charset="0"/>
              </a:rPr>
              <a:t>completamente</a:t>
            </a:r>
            <a:r>
              <a:rPr lang="nl-NL" sz="1200" dirty="0">
                <a:cs typeface="Calibri" panose="020F0502020204030204" pitchFamily="34" charset="0"/>
              </a:rPr>
              <a:t> </a:t>
            </a:r>
            <a:r>
              <a:rPr lang="nl-NL" sz="1200" dirty="0" err="1">
                <a:cs typeface="Calibri" panose="020F0502020204030204" pitchFamily="34" charset="0"/>
              </a:rPr>
              <a:t>scoraggiati</a:t>
            </a:r>
            <a:r>
              <a:rPr lang="nl-NL" sz="1200" dirty="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cs typeface="Calibri" panose="020F0502020204030204" pitchFamily="34" charset="0"/>
              </a:rPr>
              <a:t>Hij zit in de put = </a:t>
            </a:r>
            <a:r>
              <a:rPr lang="nl-NL" sz="1200" dirty="0" err="1">
                <a:cs typeface="Calibri" panose="020F0502020204030204" pitchFamily="34" charset="0"/>
              </a:rPr>
              <a:t>completamente</a:t>
            </a:r>
            <a:r>
              <a:rPr lang="nl-NL" sz="1200" dirty="0">
                <a:cs typeface="Calibri" panose="020F0502020204030204" pitchFamily="34" charset="0"/>
              </a:rPr>
              <a:t> </a:t>
            </a:r>
            <a:r>
              <a:rPr lang="nl-NL" sz="1200" dirty="0" err="1">
                <a:cs typeface="Calibri" panose="020F0502020204030204" pitchFamily="34" charset="0"/>
              </a:rPr>
              <a:t>depresso</a:t>
            </a:r>
            <a:r>
              <a:rPr lang="nl-NL" sz="1200" dirty="0">
                <a:cs typeface="Calibri" panose="020F0502020204030204" pitchFamily="34" charset="0"/>
              </a:rPr>
              <a:t> </a:t>
            </a:r>
            <a:endParaRPr lang="it-IT" sz="1200" dirty="0">
              <a:cs typeface="Calibri" panose="020F0502020204030204" pitchFamily="34" charset="0"/>
            </a:endParaRPr>
          </a:p>
          <a:p>
            <a:endParaRPr lang="it-IT" dirty="0"/>
          </a:p>
        </p:txBody>
      </p:sp>
      <p:sp>
        <p:nvSpPr>
          <p:cNvPr id="4" name="Segnaposto numero diapositiva 3"/>
          <p:cNvSpPr>
            <a:spLocks noGrp="1"/>
          </p:cNvSpPr>
          <p:nvPr>
            <p:ph type="sldNum" sz="quarter" idx="5"/>
          </p:nvPr>
        </p:nvSpPr>
        <p:spPr/>
        <p:txBody>
          <a:bodyPr/>
          <a:lstStyle/>
          <a:p>
            <a:fld id="{C1B5C7D8-E078-4EB5-8C93-04164538052D}" type="slidenum">
              <a:rPr lang="it-IT" smtClean="0"/>
              <a:t>5</a:t>
            </a:fld>
            <a:endParaRPr lang="it-IT"/>
          </a:p>
        </p:txBody>
      </p:sp>
    </p:spTree>
    <p:extLst>
      <p:ext uri="{BB962C8B-B14F-4D97-AF65-F5344CB8AC3E}">
        <p14:creationId xmlns:p14="http://schemas.microsoft.com/office/powerpoint/2010/main" val="37766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Baas = </a:t>
            </a:r>
            <a:r>
              <a:rPr lang="it-IT" dirty="0" err="1"/>
              <a:t>onder</a:t>
            </a:r>
            <a:r>
              <a:rPr lang="it-IT" dirty="0"/>
              <a:t> de </a:t>
            </a:r>
            <a:r>
              <a:rPr lang="it-IT" dirty="0" err="1"/>
              <a:t>plak</a:t>
            </a:r>
            <a:r>
              <a:rPr lang="it-IT" dirty="0"/>
              <a:t> </a:t>
            </a:r>
          </a:p>
          <a:p>
            <a:r>
              <a:rPr lang="it-IT" dirty="0" err="1"/>
              <a:t>Hij</a:t>
            </a:r>
            <a:r>
              <a:rPr lang="it-IT" dirty="0"/>
              <a:t> </a:t>
            </a:r>
            <a:r>
              <a:rPr lang="it-IT" dirty="0" err="1"/>
              <a:t>berust</a:t>
            </a:r>
            <a:r>
              <a:rPr lang="it-IT" dirty="0"/>
              <a:t> in </a:t>
            </a:r>
            <a:r>
              <a:rPr lang="it-IT" dirty="0" err="1"/>
              <a:t>iets</a:t>
            </a:r>
            <a:r>
              <a:rPr lang="it-IT" dirty="0"/>
              <a:t> = </a:t>
            </a:r>
            <a:r>
              <a:rPr lang="it-IT" dirty="0" err="1"/>
              <a:t>het</a:t>
            </a:r>
            <a:r>
              <a:rPr lang="it-IT" dirty="0"/>
              <a:t> </a:t>
            </a:r>
            <a:r>
              <a:rPr lang="it-IT" dirty="0" err="1"/>
              <a:t>is</a:t>
            </a:r>
            <a:r>
              <a:rPr lang="it-IT" dirty="0"/>
              <a:t> </a:t>
            </a:r>
            <a:r>
              <a:rPr lang="it-IT" dirty="0" err="1"/>
              <a:t>eieren</a:t>
            </a:r>
            <a:r>
              <a:rPr lang="it-IT" dirty="0"/>
              <a:t> voor </a:t>
            </a:r>
            <a:r>
              <a:rPr lang="it-IT" dirty="0" err="1"/>
              <a:t>zijn</a:t>
            </a:r>
            <a:r>
              <a:rPr lang="it-IT" dirty="0"/>
              <a:t> </a:t>
            </a:r>
            <a:r>
              <a:rPr lang="it-IT" dirty="0" err="1"/>
              <a:t>geld</a:t>
            </a:r>
            <a:r>
              <a:rPr lang="it-IT" dirty="0"/>
              <a:t> (male minore</a:t>
            </a:r>
            <a:r>
              <a:rPr lang="it-IT"/>
              <a:t>, rassegnato) </a:t>
            </a:r>
            <a:endParaRPr lang="it-IT" dirty="0"/>
          </a:p>
        </p:txBody>
      </p:sp>
      <p:sp>
        <p:nvSpPr>
          <p:cNvPr id="4" name="Segnaposto numero diapositiva 3"/>
          <p:cNvSpPr>
            <a:spLocks noGrp="1"/>
          </p:cNvSpPr>
          <p:nvPr>
            <p:ph type="sldNum" sz="quarter" idx="5"/>
          </p:nvPr>
        </p:nvSpPr>
        <p:spPr/>
        <p:txBody>
          <a:bodyPr/>
          <a:lstStyle/>
          <a:p>
            <a:fld id="{C1B5C7D8-E078-4EB5-8C93-04164538052D}" type="slidenum">
              <a:rPr lang="it-IT" smtClean="0"/>
              <a:t>14</a:t>
            </a:fld>
            <a:endParaRPr lang="it-IT"/>
          </a:p>
        </p:txBody>
      </p:sp>
    </p:spTree>
    <p:extLst>
      <p:ext uri="{BB962C8B-B14F-4D97-AF65-F5344CB8AC3E}">
        <p14:creationId xmlns:p14="http://schemas.microsoft.com/office/powerpoint/2010/main" val="179368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cs typeface="Calibri" panose="020F0502020204030204" pitchFamily="34" charset="0"/>
              </a:rPr>
              <a:t>Je hebt het </a:t>
            </a:r>
            <a:r>
              <a:rPr lang="nl-NL" sz="1200" i="1" dirty="0">
                <a:cs typeface="Calibri" panose="020F0502020204030204" pitchFamily="34" charset="0"/>
              </a:rPr>
              <a:t>dubbel en dwars</a:t>
            </a:r>
            <a:r>
              <a:rPr lang="nl-NL" sz="1200" dirty="0">
                <a:cs typeface="Calibri" panose="020F0502020204030204" pitchFamily="34" charset="0"/>
              </a:rPr>
              <a:t> verdiend = </a:t>
            </a:r>
            <a:r>
              <a:rPr lang="nl-NL" sz="1200" dirty="0" err="1">
                <a:cs typeface="Calibri" panose="020F0502020204030204" pitchFamily="34" charset="0"/>
              </a:rPr>
              <a:t>meritato</a:t>
            </a:r>
            <a:r>
              <a:rPr lang="nl-NL" sz="1200" dirty="0">
                <a:cs typeface="Calibri" panose="020F0502020204030204" pitchFamily="34" charset="0"/>
              </a:rPr>
              <a:t> </a:t>
            </a:r>
            <a:r>
              <a:rPr lang="nl-NL" sz="1200" dirty="0" err="1">
                <a:cs typeface="Calibri" panose="020F0502020204030204" pitchFamily="34" charset="0"/>
              </a:rPr>
              <a:t>pienamente</a:t>
            </a:r>
            <a:r>
              <a:rPr lang="nl-NL" sz="1200" dirty="0">
                <a:cs typeface="Calibri" panose="020F0502020204030204" pitchFamily="34" charset="0"/>
              </a:rPr>
              <a:t> </a:t>
            </a:r>
            <a:endParaRPr lang="it-IT" sz="1200"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cs typeface="Calibri" panose="020F0502020204030204" pitchFamily="34" charset="0"/>
              </a:rPr>
              <a:t>We moeten daarover </a:t>
            </a:r>
            <a:r>
              <a:rPr lang="nl-NL" sz="1200" i="1" dirty="0">
                <a:cs typeface="Calibri" panose="020F0502020204030204" pitchFamily="34" charset="0"/>
              </a:rPr>
              <a:t>op stel en sprong</a:t>
            </a:r>
            <a:r>
              <a:rPr lang="nl-NL" sz="1200" dirty="0">
                <a:cs typeface="Calibri" panose="020F0502020204030204" pitchFamily="34" charset="0"/>
              </a:rPr>
              <a:t> beslissen = </a:t>
            </a:r>
            <a:r>
              <a:rPr lang="nl-NL" sz="1200" dirty="0" err="1">
                <a:cs typeface="Calibri" panose="020F0502020204030204" pitchFamily="34" charset="0"/>
              </a:rPr>
              <a:t>decidere</a:t>
            </a:r>
            <a:r>
              <a:rPr lang="nl-NL" sz="1200" dirty="0">
                <a:cs typeface="Calibri" panose="020F0502020204030204" pitchFamily="34" charset="0"/>
              </a:rPr>
              <a:t> in </a:t>
            </a:r>
            <a:r>
              <a:rPr lang="nl-NL" sz="1200" dirty="0" err="1">
                <a:cs typeface="Calibri" panose="020F0502020204030204" pitchFamily="34" charset="0"/>
              </a:rPr>
              <a:t>fretta</a:t>
            </a:r>
            <a:r>
              <a:rPr lang="nl-NL" sz="1200" dirty="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cs typeface="Calibri" panose="020F0502020204030204" pitchFamily="34" charset="0"/>
              </a:rPr>
              <a:t>Hij moest tot zijn </a:t>
            </a:r>
            <a:r>
              <a:rPr lang="nl-NL" sz="1200" i="1" dirty="0">
                <a:cs typeface="Calibri" panose="020F0502020204030204" pitchFamily="34" charset="0"/>
              </a:rPr>
              <a:t>schade en schande</a:t>
            </a:r>
            <a:r>
              <a:rPr lang="nl-NL" sz="1200" dirty="0">
                <a:cs typeface="Calibri" panose="020F0502020204030204" pitchFamily="34" charset="0"/>
              </a:rPr>
              <a:t> bekennen dat hij helemaal niets had uitgevoerd = </a:t>
            </a:r>
            <a:r>
              <a:rPr lang="nl-NL" sz="1200" dirty="0" err="1">
                <a:cs typeface="Calibri" panose="020F0502020204030204" pitchFamily="34" charset="0"/>
              </a:rPr>
              <a:t>purtroppo</a:t>
            </a:r>
            <a:r>
              <a:rPr lang="nl-NL" sz="1200" dirty="0">
                <a:cs typeface="Calibri" panose="020F0502020204030204" pitchFamily="34" charset="0"/>
              </a:rPr>
              <a:t> </a:t>
            </a:r>
            <a:r>
              <a:rPr lang="nl-NL" sz="1200" dirty="0" err="1">
                <a:cs typeface="Calibri" panose="020F0502020204030204" pitchFamily="34" charset="0"/>
              </a:rPr>
              <a:t>doveva</a:t>
            </a:r>
            <a:r>
              <a:rPr lang="nl-NL" sz="1200" dirty="0">
                <a:cs typeface="Calibri" panose="020F0502020204030204" pitchFamily="34" charset="0"/>
              </a:rPr>
              <a:t> </a:t>
            </a:r>
            <a:r>
              <a:rPr lang="nl-NL" sz="1200" dirty="0" err="1">
                <a:cs typeface="Calibri" panose="020F0502020204030204" pitchFamily="34" charset="0"/>
              </a:rPr>
              <a:t>ammettere</a:t>
            </a:r>
            <a:r>
              <a:rPr lang="nl-NL" sz="1200" dirty="0">
                <a:cs typeface="Calibri" panose="020F0502020204030204" pitchFamily="34" charset="0"/>
              </a:rPr>
              <a:t> a se </a:t>
            </a:r>
            <a:r>
              <a:rPr lang="nl-NL" sz="1200" dirty="0" err="1">
                <a:cs typeface="Calibri" panose="020F0502020204030204" pitchFamily="34" charset="0"/>
              </a:rPr>
              <a:t>stesso</a:t>
            </a:r>
            <a:r>
              <a:rPr lang="nl-NL" sz="1200" dirty="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cs typeface="Calibri" panose="020F0502020204030204" pitchFamily="34" charset="0"/>
              </a:rPr>
              <a:t>Het hele gezin was </a:t>
            </a:r>
            <a:r>
              <a:rPr lang="nl-NL" sz="1200" i="1" dirty="0">
                <a:cs typeface="Calibri" panose="020F0502020204030204" pitchFamily="34" charset="0"/>
              </a:rPr>
              <a:t>in rep en roer = </a:t>
            </a:r>
            <a:r>
              <a:rPr lang="nl-NL" sz="1200" i="0" dirty="0">
                <a:cs typeface="Calibri" panose="020F0502020204030204" pitchFamily="34" charset="0"/>
              </a:rPr>
              <a:t>in </a:t>
            </a:r>
            <a:r>
              <a:rPr lang="nl-NL" sz="1200" i="0" dirty="0" err="1">
                <a:cs typeface="Calibri" panose="020F0502020204030204" pitchFamily="34" charset="0"/>
              </a:rPr>
              <a:t>subbuglio</a:t>
            </a:r>
            <a:r>
              <a:rPr lang="nl-NL" sz="1200" i="0" dirty="0">
                <a:cs typeface="Calibri" panose="020F0502020204030204" pitchFamily="34" charset="0"/>
              </a:rPr>
              <a:t> </a:t>
            </a:r>
            <a:endParaRPr lang="it-IT" sz="1200" i="0"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cs typeface="Calibri" panose="020F0502020204030204" pitchFamily="34" charset="0"/>
              </a:rPr>
              <a:t>Nooit en te nimmer = </a:t>
            </a:r>
            <a:r>
              <a:rPr lang="nl-NL" sz="1200" i="1" dirty="0" err="1">
                <a:cs typeface="Calibri" panose="020F0502020204030204" pitchFamily="34" charset="0"/>
              </a:rPr>
              <a:t>mai</a:t>
            </a:r>
            <a:r>
              <a:rPr lang="nl-NL" sz="1200" i="1" dirty="0">
                <a:cs typeface="Calibri" panose="020F0502020204030204" pitchFamily="34" charset="0"/>
              </a:rPr>
              <a:t> e </a:t>
            </a:r>
            <a:r>
              <a:rPr lang="nl-NL" sz="1200" i="1" dirty="0" err="1">
                <a:cs typeface="Calibri" panose="020F0502020204030204" pitchFamily="34" charset="0"/>
              </a:rPr>
              <a:t>poi</a:t>
            </a:r>
            <a:r>
              <a:rPr lang="nl-NL" sz="1200" i="1" dirty="0">
                <a:cs typeface="Calibri" panose="020F0502020204030204" pitchFamily="34" charset="0"/>
              </a:rPr>
              <a:t> </a:t>
            </a:r>
            <a:r>
              <a:rPr lang="nl-NL" sz="1200" i="1" dirty="0" err="1">
                <a:cs typeface="Calibri" panose="020F0502020204030204" pitchFamily="34" charset="0"/>
              </a:rPr>
              <a:t>mai</a:t>
            </a:r>
            <a:endParaRPr lang="nl-NL" sz="1200" i="1"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dirty="0">
                <a:cs typeface="Calibri" panose="020F0502020204030204" pitchFamily="34" charset="0"/>
              </a:rPr>
              <a:t>tegen heug en meug = </a:t>
            </a:r>
            <a:r>
              <a:rPr lang="nl-NL" sz="1200" i="0" dirty="0" err="1">
                <a:cs typeface="Calibri" panose="020F0502020204030204" pitchFamily="34" charset="0"/>
              </a:rPr>
              <a:t>controvoglia</a:t>
            </a:r>
            <a:r>
              <a:rPr lang="nl-NL" sz="1200" i="0" dirty="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dirty="0">
                <a:cs typeface="Calibri" panose="020F0502020204030204" pitchFamily="34" charset="0"/>
              </a:rPr>
              <a:t>Veel van deze duo’s ci </a:t>
            </a:r>
            <a:r>
              <a:rPr lang="nl-NL" sz="1200" i="0" dirty="0" err="1">
                <a:cs typeface="Calibri" panose="020F0502020204030204" pitchFamily="34" charset="0"/>
              </a:rPr>
              <a:t>sono</a:t>
            </a:r>
            <a:r>
              <a:rPr lang="nl-NL" sz="1200" i="0" dirty="0">
                <a:cs typeface="Calibri" panose="020F0502020204030204" pitchFamily="34" charset="0"/>
              </a:rPr>
              <a:t> molto </a:t>
            </a:r>
            <a:r>
              <a:rPr lang="nl-NL" sz="1200" i="0" dirty="0" err="1">
                <a:cs typeface="Calibri" panose="020F0502020204030204" pitchFamily="34" charset="0"/>
              </a:rPr>
              <a:t>nelle</a:t>
            </a:r>
            <a:r>
              <a:rPr lang="nl-NL" sz="1200" i="0" dirty="0">
                <a:cs typeface="Calibri" panose="020F0502020204030204" pitchFamily="34" charset="0"/>
              </a:rPr>
              <a:t> </a:t>
            </a:r>
            <a:r>
              <a:rPr lang="nl-NL" sz="1200" i="0" dirty="0" err="1">
                <a:cs typeface="Calibri" panose="020F0502020204030204" pitchFamily="34" charset="0"/>
              </a:rPr>
              <a:t>lingue</a:t>
            </a:r>
            <a:r>
              <a:rPr lang="nl-NL" sz="1200" i="0" dirty="0">
                <a:cs typeface="Calibri" panose="020F0502020204030204" pitchFamily="34" charset="0"/>
              </a:rPr>
              <a:t> </a:t>
            </a:r>
            <a:r>
              <a:rPr lang="nl-NL" sz="1200" i="0" dirty="0" err="1">
                <a:cs typeface="Calibri" panose="020F0502020204030204" pitchFamily="34" charset="0"/>
              </a:rPr>
              <a:t>germaniche</a:t>
            </a:r>
            <a:r>
              <a:rPr lang="nl-NL" sz="1200" i="0" dirty="0">
                <a:cs typeface="Calibri" panose="020F0502020204030204" pitchFamily="34" charset="0"/>
              </a:rPr>
              <a:t> (EN, DE). </a:t>
            </a:r>
            <a:r>
              <a:rPr lang="nl-NL" sz="1200" i="0" dirty="0" err="1">
                <a:cs typeface="Calibri" panose="020F0502020204030204" pitchFamily="34" charset="0"/>
              </a:rPr>
              <a:t>Perché</a:t>
            </a:r>
            <a:r>
              <a:rPr lang="nl-NL" sz="1200" i="0" dirty="0">
                <a:cs typeface="Calibri" panose="020F0502020204030204" pitchFamily="34" charset="0"/>
              </a:rPr>
              <a:t> </a:t>
            </a:r>
            <a:r>
              <a:rPr lang="nl-NL" sz="1200" i="0" dirty="0" err="1">
                <a:cs typeface="Calibri" panose="020F0502020204030204" pitchFamily="34" charset="0"/>
              </a:rPr>
              <a:t>c’era</a:t>
            </a:r>
            <a:r>
              <a:rPr lang="nl-NL" sz="1200" i="0" dirty="0">
                <a:cs typeface="Calibri" panose="020F0502020204030204" pitchFamily="34" charset="0"/>
              </a:rPr>
              <a:t> la </a:t>
            </a:r>
            <a:r>
              <a:rPr lang="nl-NL" sz="1200" i="0" dirty="0" err="1">
                <a:cs typeface="Calibri" panose="020F0502020204030204" pitchFamily="34" charset="0"/>
              </a:rPr>
              <a:t>diglossia</a:t>
            </a:r>
            <a:r>
              <a:rPr lang="nl-NL" sz="1200" i="0" dirty="0">
                <a:cs typeface="Calibri" panose="020F0502020204030204" pitchFamily="34" charset="0"/>
              </a:rPr>
              <a:t> (</a:t>
            </a:r>
            <a:r>
              <a:rPr lang="nl-NL" sz="1200" i="0" dirty="0" err="1">
                <a:cs typeface="Calibri" panose="020F0502020204030204" pitchFamily="34" charset="0"/>
              </a:rPr>
              <a:t>parole</a:t>
            </a:r>
            <a:r>
              <a:rPr lang="nl-NL" sz="1200" i="0" dirty="0">
                <a:cs typeface="Calibri" panose="020F0502020204030204" pitchFamily="34" charset="0"/>
              </a:rPr>
              <a:t> di origine </a:t>
            </a:r>
            <a:r>
              <a:rPr lang="nl-NL" sz="1200" i="0" dirty="0" err="1">
                <a:cs typeface="Calibri" panose="020F0502020204030204" pitchFamily="34" charset="0"/>
              </a:rPr>
              <a:t>romanza</a:t>
            </a:r>
            <a:r>
              <a:rPr lang="nl-NL" sz="1200" i="0" dirty="0">
                <a:cs typeface="Calibri" panose="020F0502020204030204" pitchFamily="34" charset="0"/>
              </a:rPr>
              <a:t> </a:t>
            </a:r>
            <a:r>
              <a:rPr lang="nl-NL" sz="1200" i="0" dirty="0" err="1">
                <a:cs typeface="Calibri" panose="020F0502020204030204" pitchFamily="34" charset="0"/>
              </a:rPr>
              <a:t>vs</a:t>
            </a:r>
            <a:r>
              <a:rPr lang="nl-NL" sz="1200" i="0" dirty="0">
                <a:cs typeface="Calibri" panose="020F0502020204030204" pitchFamily="34" charset="0"/>
              </a:rPr>
              <a:t> </a:t>
            </a:r>
            <a:r>
              <a:rPr lang="nl-NL" sz="1200" i="0" dirty="0" err="1">
                <a:cs typeface="Calibri" panose="020F0502020204030204" pitchFamily="34" charset="0"/>
              </a:rPr>
              <a:t>germanica</a:t>
            </a:r>
            <a:r>
              <a:rPr lang="nl-NL" sz="1200" i="0" dirty="0">
                <a:cs typeface="Calibri" panose="020F0502020204030204" pitchFamily="34" charset="0"/>
              </a:rPr>
              <a:t>). </a:t>
            </a:r>
            <a:r>
              <a:rPr lang="nl-NL" sz="1200" i="0" dirty="0" err="1">
                <a:cs typeface="Calibri" panose="020F0502020204030204" pitchFamily="34" charset="0"/>
              </a:rPr>
              <a:t>Fattori</a:t>
            </a:r>
            <a:r>
              <a:rPr lang="nl-NL" sz="1200" i="0" dirty="0">
                <a:cs typeface="Calibri" panose="020F0502020204030204" pitchFamily="34" charset="0"/>
              </a:rPr>
              <a:t> </a:t>
            </a:r>
            <a:r>
              <a:rPr lang="nl-NL" sz="1200" i="0" dirty="0" err="1">
                <a:cs typeface="Calibri" panose="020F0502020204030204" pitchFamily="34" charset="0"/>
              </a:rPr>
              <a:t>ritmici</a:t>
            </a:r>
            <a:r>
              <a:rPr lang="nl-NL" sz="1200" i="0" dirty="0">
                <a:cs typeface="Calibri" panose="020F0502020204030204" pitchFamily="34" charset="0"/>
              </a:rPr>
              <a:t> </a:t>
            </a:r>
            <a:r>
              <a:rPr lang="nl-NL" sz="1200" i="0" dirty="0" err="1">
                <a:cs typeface="Calibri" panose="020F0502020204030204" pitchFamily="34" charset="0"/>
              </a:rPr>
              <a:t>anche</a:t>
            </a:r>
            <a:r>
              <a:rPr lang="nl-NL" sz="1200" i="0" dirty="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cs typeface="Calibri" panose="020F0502020204030204" pitchFamily="34" charset="0"/>
            </a:endParaRPr>
          </a:p>
          <a:p>
            <a:endParaRPr lang="it-IT" dirty="0"/>
          </a:p>
        </p:txBody>
      </p:sp>
      <p:sp>
        <p:nvSpPr>
          <p:cNvPr id="4" name="Segnaposto numero diapositiva 3"/>
          <p:cNvSpPr>
            <a:spLocks noGrp="1"/>
          </p:cNvSpPr>
          <p:nvPr>
            <p:ph type="sldNum" sz="quarter" idx="5"/>
          </p:nvPr>
        </p:nvSpPr>
        <p:spPr/>
        <p:txBody>
          <a:bodyPr/>
          <a:lstStyle/>
          <a:p>
            <a:fld id="{C1B5C7D8-E078-4EB5-8C93-04164538052D}" type="slidenum">
              <a:rPr lang="it-IT" smtClean="0"/>
              <a:t>6</a:t>
            </a:fld>
            <a:endParaRPr lang="it-IT"/>
          </a:p>
        </p:txBody>
      </p:sp>
    </p:spTree>
    <p:extLst>
      <p:ext uri="{BB962C8B-B14F-4D97-AF65-F5344CB8AC3E}">
        <p14:creationId xmlns:p14="http://schemas.microsoft.com/office/powerpoint/2010/main" val="162681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prime 3: dire le cose senza peli sulla lingua, dire in faccia</a:t>
            </a:r>
          </a:p>
          <a:p>
            <a:r>
              <a:rPr lang="it-IT" dirty="0"/>
              <a:t>4-5-6: </a:t>
            </a:r>
            <a:r>
              <a:rPr lang="it-IT" dirty="0" err="1"/>
              <a:t>sterven</a:t>
            </a:r>
            <a:r>
              <a:rPr lang="it-IT" dirty="0"/>
              <a:t>, </a:t>
            </a:r>
            <a:r>
              <a:rPr lang="it-IT" dirty="0" err="1"/>
              <a:t>doodgaan</a:t>
            </a:r>
            <a:r>
              <a:rPr lang="it-IT" dirty="0"/>
              <a:t> </a:t>
            </a:r>
          </a:p>
          <a:p>
            <a:r>
              <a:rPr lang="it-IT" dirty="0"/>
              <a:t>7-8-9: richiamare, strigliare</a:t>
            </a:r>
          </a:p>
          <a:p>
            <a:endParaRPr lang="it-IT" dirty="0"/>
          </a:p>
          <a:p>
            <a:endParaRPr lang="it-IT" dirty="0"/>
          </a:p>
        </p:txBody>
      </p:sp>
      <p:sp>
        <p:nvSpPr>
          <p:cNvPr id="4" name="Segnaposto numero diapositiva 3"/>
          <p:cNvSpPr>
            <a:spLocks noGrp="1"/>
          </p:cNvSpPr>
          <p:nvPr>
            <p:ph type="sldNum" sz="quarter" idx="5"/>
          </p:nvPr>
        </p:nvSpPr>
        <p:spPr/>
        <p:txBody>
          <a:bodyPr/>
          <a:lstStyle/>
          <a:p>
            <a:fld id="{C1B5C7D8-E078-4EB5-8C93-04164538052D}" type="slidenum">
              <a:rPr lang="it-IT" smtClean="0"/>
              <a:t>7</a:t>
            </a:fld>
            <a:endParaRPr lang="it-IT"/>
          </a:p>
        </p:txBody>
      </p:sp>
    </p:spTree>
    <p:extLst>
      <p:ext uri="{BB962C8B-B14F-4D97-AF65-F5344CB8AC3E}">
        <p14:creationId xmlns:p14="http://schemas.microsoft.com/office/powerpoint/2010/main" val="400553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1-2: essere spendaccioni</a:t>
            </a:r>
          </a:p>
          <a:p>
            <a:r>
              <a:rPr lang="it-IT" dirty="0"/>
              <a:t>3-4-5: essere al comando, comandare</a:t>
            </a:r>
          </a:p>
          <a:p>
            <a:r>
              <a:rPr lang="it-IT" dirty="0"/>
              <a:t>6-7: sbagliare, prendere una cantonata</a:t>
            </a:r>
          </a:p>
          <a:p>
            <a:r>
              <a:rPr lang="it-IT" dirty="0"/>
              <a:t>8-9: esporsi, mettersi in gioco (specialmente la 9) </a:t>
            </a:r>
          </a:p>
        </p:txBody>
      </p:sp>
      <p:sp>
        <p:nvSpPr>
          <p:cNvPr id="4" name="Segnaposto numero diapositiva 3"/>
          <p:cNvSpPr>
            <a:spLocks noGrp="1"/>
          </p:cNvSpPr>
          <p:nvPr>
            <p:ph type="sldNum" sz="quarter" idx="5"/>
          </p:nvPr>
        </p:nvSpPr>
        <p:spPr/>
        <p:txBody>
          <a:bodyPr/>
          <a:lstStyle/>
          <a:p>
            <a:fld id="{C1B5C7D8-E078-4EB5-8C93-04164538052D}" type="slidenum">
              <a:rPr lang="it-IT" smtClean="0"/>
              <a:t>8</a:t>
            </a:fld>
            <a:endParaRPr lang="it-IT"/>
          </a:p>
        </p:txBody>
      </p:sp>
    </p:spTree>
    <p:extLst>
      <p:ext uri="{BB962C8B-B14F-4D97-AF65-F5344CB8AC3E}">
        <p14:creationId xmlns:p14="http://schemas.microsoft.com/office/powerpoint/2010/main" val="278443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1-2: essere al verde</a:t>
            </a:r>
          </a:p>
          <a:p>
            <a:r>
              <a:rPr lang="it-IT" dirty="0"/>
              <a:t>3-4: perdere le staffe </a:t>
            </a:r>
          </a:p>
          <a:p>
            <a:r>
              <a:rPr lang="it-IT" dirty="0"/>
              <a:t>5-6: divertirsi</a:t>
            </a:r>
          </a:p>
        </p:txBody>
      </p:sp>
      <p:sp>
        <p:nvSpPr>
          <p:cNvPr id="4" name="Segnaposto numero diapositiva 3"/>
          <p:cNvSpPr>
            <a:spLocks noGrp="1"/>
          </p:cNvSpPr>
          <p:nvPr>
            <p:ph type="sldNum" sz="quarter" idx="5"/>
          </p:nvPr>
        </p:nvSpPr>
        <p:spPr/>
        <p:txBody>
          <a:bodyPr/>
          <a:lstStyle/>
          <a:p>
            <a:fld id="{C1B5C7D8-E078-4EB5-8C93-04164538052D}" type="slidenum">
              <a:rPr lang="it-IT" smtClean="0"/>
              <a:t>9</a:t>
            </a:fld>
            <a:endParaRPr lang="it-IT"/>
          </a:p>
        </p:txBody>
      </p:sp>
    </p:spTree>
    <p:extLst>
      <p:ext uri="{BB962C8B-B14F-4D97-AF65-F5344CB8AC3E}">
        <p14:creationId xmlns:p14="http://schemas.microsoft.com/office/powerpoint/2010/main" val="296283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Controleren</a:t>
            </a:r>
            <a:r>
              <a:rPr lang="it-IT" dirty="0"/>
              <a:t> : in de </a:t>
            </a:r>
            <a:r>
              <a:rPr lang="it-IT" dirty="0" err="1"/>
              <a:t>gaten</a:t>
            </a:r>
            <a:r>
              <a:rPr lang="it-IT" dirty="0"/>
              <a:t> </a:t>
            </a:r>
            <a:r>
              <a:rPr lang="it-IT" dirty="0" err="1"/>
              <a:t>houden</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Iets</a:t>
            </a:r>
            <a:r>
              <a:rPr lang="it-IT" dirty="0"/>
              <a:t> wat </a:t>
            </a:r>
            <a:r>
              <a:rPr lang="it-IT" dirty="0" err="1"/>
              <a:t>niet</a:t>
            </a:r>
            <a:r>
              <a:rPr lang="it-IT" dirty="0"/>
              <a:t> </a:t>
            </a:r>
            <a:r>
              <a:rPr lang="it-IT" dirty="0" err="1"/>
              <a:t>bijzonder</a:t>
            </a:r>
            <a:r>
              <a:rPr lang="it-IT" dirty="0"/>
              <a:t> </a:t>
            </a:r>
            <a:r>
              <a:rPr lang="it-IT" dirty="0" err="1"/>
              <a:t>goed</a:t>
            </a:r>
            <a:r>
              <a:rPr lang="it-IT" dirty="0"/>
              <a:t> </a:t>
            </a:r>
            <a:r>
              <a:rPr lang="it-IT" dirty="0" err="1"/>
              <a:t>is</a:t>
            </a:r>
            <a:r>
              <a:rPr lang="it-IT" dirty="0"/>
              <a:t>: </a:t>
            </a:r>
            <a:r>
              <a:rPr lang="nl-NL" sz="1200" dirty="0">
                <a:latin typeface="Calibri" panose="020F0502020204030204" pitchFamily="34" charset="0"/>
                <a:cs typeface="Calibri" panose="020F0502020204030204" pitchFamily="34" charset="0"/>
              </a:rPr>
              <a:t>Daar kun je niet over naar huis schrijven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latin typeface="Calibri" panose="020F0502020204030204" pitchFamily="34" charset="0"/>
                <a:cs typeface="Calibri" panose="020F0502020204030204" pitchFamily="34" charset="0"/>
              </a:rPr>
              <a:t>iets voorliegen = ze spelden me iets op de mouw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latin typeface="Calibri" panose="020F0502020204030204" pitchFamily="34" charset="0"/>
                <a:cs typeface="Calibri" panose="020F0502020204030204" pitchFamily="34" charset="0"/>
              </a:rPr>
              <a:t>Zomaar raden = ze slaan er een slag naar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latin typeface="Calibri" panose="020F0502020204030204" pitchFamily="34" charset="0"/>
                <a:cs typeface="Calibri" panose="020F0502020204030204" pitchFamily="34" charset="0"/>
              </a:rPr>
              <a:t>Bang zijn = mijn hart vasthouden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latin typeface="Calibri" panose="020F0502020204030204" pitchFamily="34" charset="0"/>
                <a:cs typeface="Calibri" panose="020F0502020204030204" pitchFamily="34" charset="0"/>
              </a:rPr>
              <a:t>Onverschillig staan tegenover iets = iets aan zijn laars lappen (me ne </a:t>
            </a:r>
            <a:r>
              <a:rPr lang="nl-NL" sz="1200" i="1" dirty="0" err="1">
                <a:latin typeface="Calibri" panose="020F0502020204030204" pitchFamily="34" charset="0"/>
                <a:cs typeface="Calibri" panose="020F0502020204030204" pitchFamily="34" charset="0"/>
              </a:rPr>
              <a:t>infischio</a:t>
            </a:r>
            <a:r>
              <a:rPr lang="nl-NL" sz="1200" i="1"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endParaRPr lang="it-IT" dirty="0"/>
          </a:p>
        </p:txBody>
      </p:sp>
      <p:sp>
        <p:nvSpPr>
          <p:cNvPr id="4" name="Segnaposto numero diapositiva 3"/>
          <p:cNvSpPr>
            <a:spLocks noGrp="1"/>
          </p:cNvSpPr>
          <p:nvPr>
            <p:ph type="sldNum" sz="quarter" idx="5"/>
          </p:nvPr>
        </p:nvSpPr>
        <p:spPr/>
        <p:txBody>
          <a:bodyPr/>
          <a:lstStyle/>
          <a:p>
            <a:fld id="{C1B5C7D8-E078-4EB5-8C93-04164538052D}" type="slidenum">
              <a:rPr lang="it-IT" smtClean="0"/>
              <a:t>10</a:t>
            </a:fld>
            <a:endParaRPr lang="it-IT"/>
          </a:p>
        </p:txBody>
      </p:sp>
    </p:spTree>
    <p:extLst>
      <p:ext uri="{BB962C8B-B14F-4D97-AF65-F5344CB8AC3E}">
        <p14:creationId xmlns:p14="http://schemas.microsoft.com/office/powerpoint/2010/main" val="400865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Vermoorden</a:t>
            </a:r>
            <a:r>
              <a:rPr lang="it-IT" dirty="0"/>
              <a:t> = </a:t>
            </a:r>
            <a:r>
              <a:rPr lang="it-IT" dirty="0" err="1"/>
              <a:t>Iemand</a:t>
            </a:r>
            <a:r>
              <a:rPr lang="it-IT" dirty="0"/>
              <a:t> op </a:t>
            </a:r>
            <a:r>
              <a:rPr lang="it-IT" dirty="0" err="1"/>
              <a:t>zeep</a:t>
            </a:r>
            <a:r>
              <a:rPr lang="it-IT" dirty="0"/>
              <a:t> </a:t>
            </a:r>
            <a:r>
              <a:rPr lang="it-IT" dirty="0" err="1"/>
              <a:t>helpen</a:t>
            </a:r>
            <a:r>
              <a:rPr lang="it-IT" dirty="0"/>
              <a:t> </a:t>
            </a:r>
          </a:p>
          <a:p>
            <a:r>
              <a:rPr lang="it-IT" dirty="0" err="1"/>
              <a:t>Helemaal</a:t>
            </a:r>
            <a:r>
              <a:rPr lang="it-IT" dirty="0"/>
              <a:t> </a:t>
            </a:r>
            <a:r>
              <a:rPr lang="it-IT" dirty="0" err="1"/>
              <a:t>niet</a:t>
            </a:r>
            <a:r>
              <a:rPr lang="it-IT" dirty="0"/>
              <a:t> </a:t>
            </a:r>
            <a:r>
              <a:rPr lang="it-IT" dirty="0" err="1"/>
              <a:t>begrijpen</a:t>
            </a:r>
            <a:r>
              <a:rPr lang="it-IT" dirty="0"/>
              <a:t> = </a:t>
            </a:r>
            <a:r>
              <a:rPr lang="it-IT" dirty="0" err="1"/>
              <a:t>Ergens</a:t>
            </a:r>
            <a:r>
              <a:rPr lang="it-IT" dirty="0"/>
              <a:t> </a:t>
            </a:r>
            <a:r>
              <a:rPr lang="it-IT" dirty="0" err="1"/>
              <a:t>geen</a:t>
            </a:r>
            <a:r>
              <a:rPr lang="it-IT" dirty="0"/>
              <a:t> </a:t>
            </a:r>
            <a:r>
              <a:rPr lang="it-IT" dirty="0" err="1"/>
              <a:t>touw</a:t>
            </a:r>
            <a:r>
              <a:rPr lang="it-IT" dirty="0"/>
              <a:t> </a:t>
            </a:r>
            <a:r>
              <a:rPr lang="it-IT" dirty="0" err="1"/>
              <a:t>aan</a:t>
            </a:r>
            <a:r>
              <a:rPr lang="it-IT" dirty="0"/>
              <a:t> </a:t>
            </a:r>
            <a:r>
              <a:rPr lang="it-IT" dirty="0" err="1"/>
              <a:t>kunnen</a:t>
            </a:r>
            <a:r>
              <a:rPr lang="it-IT" dirty="0"/>
              <a:t> </a:t>
            </a:r>
            <a:r>
              <a:rPr lang="it-IT" dirty="0" err="1"/>
              <a:t>vastknopen</a:t>
            </a:r>
            <a:endParaRPr lang="it-IT" dirty="0"/>
          </a:p>
          <a:p>
            <a:r>
              <a:rPr lang="it-IT" dirty="0" err="1"/>
              <a:t>Zeker</a:t>
            </a:r>
            <a:r>
              <a:rPr lang="it-IT" dirty="0"/>
              <a:t> </a:t>
            </a:r>
            <a:r>
              <a:rPr lang="it-IT" dirty="0" err="1"/>
              <a:t>zijn</a:t>
            </a:r>
            <a:r>
              <a:rPr lang="it-IT" dirty="0"/>
              <a:t> = </a:t>
            </a:r>
            <a:r>
              <a:rPr lang="it-IT" dirty="0" err="1"/>
              <a:t>dat</a:t>
            </a:r>
            <a:r>
              <a:rPr lang="it-IT" dirty="0"/>
              <a:t> </a:t>
            </a:r>
            <a:r>
              <a:rPr lang="it-IT" dirty="0" err="1"/>
              <a:t>staat</a:t>
            </a:r>
            <a:r>
              <a:rPr lang="it-IT" dirty="0"/>
              <a:t> </a:t>
            </a:r>
            <a:r>
              <a:rPr lang="it-IT" dirty="0" err="1"/>
              <a:t>als</a:t>
            </a:r>
            <a:r>
              <a:rPr lang="it-IT" dirty="0"/>
              <a:t> </a:t>
            </a:r>
            <a:r>
              <a:rPr lang="it-IT" dirty="0" err="1"/>
              <a:t>een</a:t>
            </a:r>
            <a:r>
              <a:rPr lang="it-IT" dirty="0"/>
              <a:t> </a:t>
            </a:r>
            <a:r>
              <a:rPr lang="it-IT" dirty="0" err="1"/>
              <a:t>paal</a:t>
            </a:r>
            <a:r>
              <a:rPr lang="it-IT" dirty="0"/>
              <a:t> </a:t>
            </a:r>
            <a:r>
              <a:rPr lang="it-IT" dirty="0" err="1"/>
              <a:t>boven</a:t>
            </a:r>
            <a:r>
              <a:rPr lang="it-IT" dirty="0"/>
              <a:t> water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Geen</a:t>
            </a:r>
            <a:r>
              <a:rPr lang="it-IT" dirty="0"/>
              <a:t> </a:t>
            </a:r>
            <a:r>
              <a:rPr lang="it-IT" dirty="0" err="1"/>
              <a:t>verstand</a:t>
            </a:r>
            <a:r>
              <a:rPr lang="it-IT" dirty="0"/>
              <a:t> </a:t>
            </a:r>
            <a:r>
              <a:rPr lang="it-IT" dirty="0" err="1"/>
              <a:t>hebben</a:t>
            </a:r>
            <a:r>
              <a:rPr lang="it-IT" dirty="0"/>
              <a:t> van </a:t>
            </a:r>
            <a:r>
              <a:rPr lang="it-IT" dirty="0" err="1"/>
              <a:t>iets</a:t>
            </a:r>
            <a:r>
              <a:rPr lang="it-IT" dirty="0"/>
              <a:t> =</a:t>
            </a:r>
            <a:r>
              <a:rPr lang="nl-NL" sz="1200" dirty="0">
                <a:cs typeface="Calibri" panose="020F0502020204030204" pitchFamily="34" charset="0"/>
              </a:rPr>
              <a:t>Er geen kaas van hebben gegeten</a:t>
            </a:r>
            <a:endParaRPr lang="it-IT" dirty="0"/>
          </a:p>
          <a:p>
            <a:r>
              <a:rPr lang="it-IT" dirty="0" err="1"/>
              <a:t>Goed</a:t>
            </a:r>
            <a:r>
              <a:rPr lang="it-IT" dirty="0"/>
              <a:t> </a:t>
            </a:r>
            <a:r>
              <a:rPr lang="it-IT" dirty="0" err="1"/>
              <a:t>ontvangen</a:t>
            </a:r>
            <a:r>
              <a:rPr lang="it-IT" dirty="0"/>
              <a:t> </a:t>
            </a:r>
            <a:r>
              <a:rPr lang="it-IT" dirty="0" err="1"/>
              <a:t>worden</a:t>
            </a:r>
            <a:r>
              <a:rPr lang="it-IT" dirty="0"/>
              <a:t> = In </a:t>
            </a:r>
            <a:r>
              <a:rPr lang="it-IT" dirty="0" err="1"/>
              <a:t>goede</a:t>
            </a:r>
            <a:r>
              <a:rPr lang="it-IT" dirty="0"/>
              <a:t> </a:t>
            </a:r>
            <a:r>
              <a:rPr lang="it-IT" dirty="0" err="1"/>
              <a:t>aarde</a:t>
            </a:r>
            <a:r>
              <a:rPr lang="it-IT" dirty="0"/>
              <a:t> </a:t>
            </a:r>
            <a:r>
              <a:rPr lang="it-IT" dirty="0" err="1"/>
              <a:t>vallen</a:t>
            </a:r>
            <a:r>
              <a:rPr lang="it-IT" dirty="0"/>
              <a:t> </a:t>
            </a:r>
          </a:p>
          <a:p>
            <a:r>
              <a:rPr lang="it-IT" dirty="0" err="1"/>
              <a:t>Een</a:t>
            </a:r>
            <a:r>
              <a:rPr lang="it-IT" dirty="0"/>
              <a:t> </a:t>
            </a:r>
            <a:r>
              <a:rPr lang="it-IT" dirty="0" err="1"/>
              <a:t>klus</a:t>
            </a:r>
            <a:r>
              <a:rPr lang="it-IT" dirty="0"/>
              <a:t> </a:t>
            </a:r>
            <a:r>
              <a:rPr lang="it-IT" dirty="0" err="1"/>
              <a:t>afmaken</a:t>
            </a:r>
            <a:r>
              <a:rPr lang="it-IT" dirty="0"/>
              <a:t> = </a:t>
            </a:r>
            <a:r>
              <a:rPr lang="it-IT" dirty="0" err="1"/>
              <a:t>een</a:t>
            </a:r>
            <a:r>
              <a:rPr lang="it-IT" dirty="0"/>
              <a:t> </a:t>
            </a:r>
            <a:r>
              <a:rPr lang="it-IT" dirty="0" err="1"/>
              <a:t>varkentje</a:t>
            </a:r>
            <a:r>
              <a:rPr lang="it-IT" dirty="0"/>
              <a:t> </a:t>
            </a:r>
            <a:r>
              <a:rPr lang="it-IT" dirty="0" err="1"/>
              <a:t>wassen</a:t>
            </a:r>
            <a:r>
              <a:rPr lang="it-IT" dirty="0"/>
              <a:t> </a:t>
            </a:r>
          </a:p>
          <a:p>
            <a:r>
              <a:rPr lang="it-IT" dirty="0"/>
              <a:t>In </a:t>
            </a:r>
            <a:r>
              <a:rPr lang="it-IT" dirty="0" err="1"/>
              <a:t>moeilijkheden</a:t>
            </a:r>
            <a:r>
              <a:rPr lang="it-IT" dirty="0"/>
              <a:t> </a:t>
            </a:r>
            <a:r>
              <a:rPr lang="it-IT" dirty="0" err="1"/>
              <a:t>komen</a:t>
            </a:r>
            <a:r>
              <a:rPr lang="it-IT" dirty="0"/>
              <a:t> = </a:t>
            </a:r>
            <a:r>
              <a:rPr lang="it-IT" dirty="0" err="1"/>
              <a:t>zich</a:t>
            </a:r>
            <a:r>
              <a:rPr lang="it-IT" dirty="0"/>
              <a:t> in de </a:t>
            </a:r>
            <a:r>
              <a:rPr lang="it-IT" dirty="0" err="1"/>
              <a:t>nesten</a:t>
            </a:r>
            <a:r>
              <a:rPr lang="it-IT" dirty="0"/>
              <a:t> </a:t>
            </a:r>
            <a:r>
              <a:rPr lang="it-IT" dirty="0" err="1"/>
              <a:t>werken</a:t>
            </a:r>
            <a:r>
              <a:rPr lang="it-IT" dirty="0"/>
              <a:t> </a:t>
            </a:r>
          </a:p>
          <a:p>
            <a:r>
              <a:rPr lang="it-IT" dirty="0"/>
              <a:t>Dat </a:t>
            </a:r>
            <a:r>
              <a:rPr lang="it-IT" dirty="0" err="1"/>
              <a:t>helpt</a:t>
            </a:r>
            <a:r>
              <a:rPr lang="it-IT" dirty="0"/>
              <a:t> </a:t>
            </a:r>
            <a:r>
              <a:rPr lang="it-IT" dirty="0" err="1"/>
              <a:t>veel</a:t>
            </a:r>
            <a:r>
              <a:rPr lang="it-IT" dirty="0"/>
              <a:t> = </a:t>
            </a:r>
            <a:r>
              <a:rPr lang="it-IT" dirty="0" err="1"/>
              <a:t>dat</a:t>
            </a:r>
            <a:r>
              <a:rPr lang="it-IT" dirty="0"/>
              <a:t> </a:t>
            </a:r>
            <a:r>
              <a:rPr lang="it-IT" dirty="0" err="1"/>
              <a:t>zet</a:t>
            </a:r>
            <a:r>
              <a:rPr lang="it-IT" dirty="0"/>
              <a:t> </a:t>
            </a:r>
            <a:r>
              <a:rPr lang="it-IT" dirty="0" err="1"/>
              <a:t>zoden</a:t>
            </a:r>
            <a:r>
              <a:rPr lang="it-IT" dirty="0"/>
              <a:t> </a:t>
            </a:r>
            <a:r>
              <a:rPr lang="it-IT" dirty="0" err="1"/>
              <a:t>aan</a:t>
            </a:r>
            <a:r>
              <a:rPr lang="it-IT" dirty="0"/>
              <a:t> de </a:t>
            </a:r>
            <a:r>
              <a:rPr lang="it-IT" dirty="0" err="1"/>
              <a:t>dijk</a:t>
            </a:r>
            <a:r>
              <a:rPr lang="it-IT" dirty="0"/>
              <a:t> </a:t>
            </a:r>
          </a:p>
        </p:txBody>
      </p:sp>
      <p:sp>
        <p:nvSpPr>
          <p:cNvPr id="4" name="Segnaposto numero diapositiva 3"/>
          <p:cNvSpPr>
            <a:spLocks noGrp="1"/>
          </p:cNvSpPr>
          <p:nvPr>
            <p:ph type="sldNum" sz="quarter" idx="5"/>
          </p:nvPr>
        </p:nvSpPr>
        <p:spPr/>
        <p:txBody>
          <a:bodyPr/>
          <a:lstStyle/>
          <a:p>
            <a:fld id="{C1B5C7D8-E078-4EB5-8C93-04164538052D}" type="slidenum">
              <a:rPr lang="it-IT" smtClean="0"/>
              <a:t>11</a:t>
            </a:fld>
            <a:endParaRPr lang="it-IT"/>
          </a:p>
        </p:txBody>
      </p:sp>
    </p:spTree>
    <p:extLst>
      <p:ext uri="{BB962C8B-B14F-4D97-AF65-F5344CB8AC3E}">
        <p14:creationId xmlns:p14="http://schemas.microsoft.com/office/powerpoint/2010/main" val="845498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Hiermee</a:t>
            </a:r>
            <a:r>
              <a:rPr lang="it-IT" dirty="0"/>
              <a:t> </a:t>
            </a:r>
            <a:r>
              <a:rPr lang="it-IT" dirty="0" err="1"/>
              <a:t>is</a:t>
            </a:r>
            <a:r>
              <a:rPr lang="it-IT" dirty="0"/>
              <a:t> de </a:t>
            </a:r>
            <a:r>
              <a:rPr lang="it-IT" dirty="0" err="1"/>
              <a:t>kous</a:t>
            </a:r>
            <a:r>
              <a:rPr lang="it-IT" dirty="0"/>
              <a:t> </a:t>
            </a:r>
            <a:r>
              <a:rPr lang="it-IT" dirty="0" err="1"/>
              <a:t>af</a:t>
            </a:r>
            <a:r>
              <a:rPr lang="it-IT" dirty="0"/>
              <a:t> = e non se ne parli più!</a:t>
            </a:r>
          </a:p>
          <a:p>
            <a:r>
              <a:rPr lang="nl-NL" b="0" i="0" dirty="0">
                <a:solidFill>
                  <a:srgbClr val="1F2756"/>
                </a:solidFill>
                <a:effectLst/>
                <a:latin typeface="Verdana" panose="020B0604030504040204" pitchFamily="34" charset="0"/>
              </a:rPr>
              <a:t>dat heeft hem de das omgedaan</a:t>
            </a:r>
            <a:r>
              <a:rPr lang="it-IT" b="0" i="0" dirty="0">
                <a:solidFill>
                  <a:srgbClr val="1F2756"/>
                </a:solidFill>
                <a:effectLst/>
                <a:latin typeface="Verdana" panose="020B0604030504040204" pitchFamily="34" charset="0"/>
              </a:rPr>
              <a:t> = lo ha rovinato </a:t>
            </a:r>
          </a:p>
          <a:p>
            <a:r>
              <a:rPr lang="it-IT" b="0" i="0" dirty="0" err="1">
                <a:solidFill>
                  <a:srgbClr val="1F2756"/>
                </a:solidFill>
                <a:effectLst/>
                <a:latin typeface="Verdana" panose="020B0604030504040204" pitchFamily="34" charset="0"/>
              </a:rPr>
              <a:t>Het</a:t>
            </a:r>
            <a:r>
              <a:rPr lang="it-IT" b="0" i="0" dirty="0">
                <a:solidFill>
                  <a:srgbClr val="1F2756"/>
                </a:solidFill>
                <a:effectLst/>
                <a:latin typeface="Verdana" panose="020B0604030504040204" pitchFamily="34" charset="0"/>
              </a:rPr>
              <a:t> </a:t>
            </a:r>
            <a:r>
              <a:rPr lang="it-IT" b="0" i="0" dirty="0" err="1">
                <a:solidFill>
                  <a:srgbClr val="1F2756"/>
                </a:solidFill>
                <a:effectLst/>
                <a:latin typeface="Verdana" panose="020B0604030504040204" pitchFamily="34" charset="0"/>
              </a:rPr>
              <a:t>kwartje</a:t>
            </a:r>
            <a:r>
              <a:rPr lang="it-IT" b="0" i="0" dirty="0">
                <a:solidFill>
                  <a:srgbClr val="1F2756"/>
                </a:solidFill>
                <a:effectLst/>
                <a:latin typeface="Verdana" panose="020B0604030504040204" pitchFamily="34" charset="0"/>
              </a:rPr>
              <a:t> </a:t>
            </a:r>
            <a:r>
              <a:rPr lang="it-IT" b="0" i="0" dirty="0" err="1">
                <a:solidFill>
                  <a:srgbClr val="1F2756"/>
                </a:solidFill>
                <a:effectLst/>
                <a:latin typeface="Verdana" panose="020B0604030504040204" pitchFamily="34" charset="0"/>
              </a:rPr>
              <a:t>valt</a:t>
            </a:r>
            <a:r>
              <a:rPr lang="it-IT" b="0" i="0" dirty="0">
                <a:solidFill>
                  <a:srgbClr val="1F2756"/>
                </a:solidFill>
                <a:effectLst/>
                <a:latin typeface="Verdana" panose="020B0604030504040204" pitchFamily="34" charset="0"/>
              </a:rPr>
              <a:t> = capire qualcosa troppo tardi </a:t>
            </a:r>
          </a:p>
          <a:p>
            <a:r>
              <a:rPr lang="it-IT" b="0" i="0" dirty="0">
                <a:solidFill>
                  <a:srgbClr val="1F2756"/>
                </a:solidFill>
                <a:effectLst/>
                <a:latin typeface="Verdana" panose="020B0604030504040204" pitchFamily="34" charset="0"/>
              </a:rPr>
              <a:t>Voor </a:t>
            </a:r>
            <a:r>
              <a:rPr lang="it-IT" b="0" i="0" dirty="0" err="1">
                <a:solidFill>
                  <a:srgbClr val="1F2756"/>
                </a:solidFill>
                <a:effectLst/>
                <a:latin typeface="Verdana" panose="020B0604030504040204" pitchFamily="34" charset="0"/>
              </a:rPr>
              <a:t>een</a:t>
            </a:r>
            <a:r>
              <a:rPr lang="it-IT" b="0" i="0" dirty="0">
                <a:solidFill>
                  <a:srgbClr val="1F2756"/>
                </a:solidFill>
                <a:effectLst/>
                <a:latin typeface="Verdana" panose="020B0604030504040204" pitchFamily="34" charset="0"/>
              </a:rPr>
              <a:t> </a:t>
            </a:r>
            <a:r>
              <a:rPr lang="it-IT" b="0" i="0" dirty="0" err="1">
                <a:solidFill>
                  <a:srgbClr val="1F2756"/>
                </a:solidFill>
                <a:effectLst/>
                <a:latin typeface="Verdana" panose="020B0604030504040204" pitchFamily="34" charset="0"/>
              </a:rPr>
              <a:t>dubbeltje</a:t>
            </a:r>
            <a:r>
              <a:rPr lang="it-IT" b="0" i="0" dirty="0">
                <a:solidFill>
                  <a:srgbClr val="1F2756"/>
                </a:solidFill>
                <a:effectLst/>
                <a:latin typeface="Verdana" panose="020B0604030504040204" pitchFamily="34" charset="0"/>
              </a:rPr>
              <a:t> op de </a:t>
            </a:r>
            <a:r>
              <a:rPr lang="it-IT" b="0" i="0" dirty="0" err="1">
                <a:solidFill>
                  <a:srgbClr val="1F2756"/>
                </a:solidFill>
                <a:effectLst/>
                <a:latin typeface="Verdana" panose="020B0604030504040204" pitchFamily="34" charset="0"/>
              </a:rPr>
              <a:t>eerste</a:t>
            </a:r>
            <a:r>
              <a:rPr lang="it-IT" b="0" i="0" dirty="0">
                <a:solidFill>
                  <a:srgbClr val="1F2756"/>
                </a:solidFill>
                <a:effectLst/>
                <a:latin typeface="Verdana" panose="020B0604030504040204" pitchFamily="34" charset="0"/>
              </a:rPr>
              <a:t> </a:t>
            </a:r>
            <a:r>
              <a:rPr lang="it-IT" b="0" i="0" dirty="0" err="1">
                <a:solidFill>
                  <a:srgbClr val="1F2756"/>
                </a:solidFill>
                <a:effectLst/>
                <a:latin typeface="Verdana" panose="020B0604030504040204" pitchFamily="34" charset="0"/>
              </a:rPr>
              <a:t>rij</a:t>
            </a:r>
            <a:r>
              <a:rPr lang="it-IT" b="0" i="0" dirty="0">
                <a:solidFill>
                  <a:srgbClr val="1F2756"/>
                </a:solidFill>
                <a:effectLst/>
                <a:latin typeface="Verdana" panose="020B0604030504040204" pitchFamily="34" charset="0"/>
              </a:rPr>
              <a:t> </a:t>
            </a:r>
            <a:r>
              <a:rPr lang="it-IT" b="0" i="0" dirty="0" err="1">
                <a:solidFill>
                  <a:srgbClr val="1F2756"/>
                </a:solidFill>
                <a:effectLst/>
                <a:latin typeface="Verdana" panose="020B0604030504040204" pitchFamily="34" charset="0"/>
              </a:rPr>
              <a:t>zitten</a:t>
            </a:r>
            <a:r>
              <a:rPr lang="it-IT" b="0" i="0" dirty="0">
                <a:solidFill>
                  <a:srgbClr val="1F2756"/>
                </a:solidFill>
                <a:effectLst/>
                <a:latin typeface="Verdana" panose="020B0604030504040204" pitchFamily="34" charset="0"/>
              </a:rPr>
              <a:t> = </a:t>
            </a:r>
            <a:r>
              <a:rPr lang="it-IT" b="0" i="0" dirty="0">
                <a:solidFill>
                  <a:srgbClr val="4E4890"/>
                </a:solidFill>
                <a:effectLst/>
                <a:latin typeface="Verdana" panose="020B0604030504040204" pitchFamily="34" charset="0"/>
              </a:rPr>
              <a:t>pretendere il meglio per pochi soldi</a:t>
            </a:r>
            <a:endParaRPr lang="it-IT" b="0" i="0" dirty="0">
              <a:solidFill>
                <a:srgbClr val="1F2756"/>
              </a:solidFill>
              <a:effectLst/>
              <a:latin typeface="Verdana" panose="020B0604030504040204" pitchFamily="34" charset="0"/>
            </a:endParaRPr>
          </a:p>
          <a:p>
            <a:r>
              <a:rPr lang="it-IT" b="0" i="0" dirty="0" err="1">
                <a:solidFill>
                  <a:srgbClr val="1F2756"/>
                </a:solidFill>
                <a:effectLst/>
                <a:latin typeface="Verdana" panose="020B0604030504040204" pitchFamily="34" charset="0"/>
              </a:rPr>
              <a:t>Ik</a:t>
            </a:r>
            <a:r>
              <a:rPr lang="it-IT" b="0" i="0" dirty="0">
                <a:solidFill>
                  <a:srgbClr val="1F2756"/>
                </a:solidFill>
                <a:effectLst/>
                <a:latin typeface="Verdana" panose="020B0604030504040204" pitchFamily="34" charset="0"/>
              </a:rPr>
              <a:t> </a:t>
            </a:r>
            <a:r>
              <a:rPr lang="it-IT" b="0" i="0" dirty="0" err="1">
                <a:solidFill>
                  <a:srgbClr val="1F2756"/>
                </a:solidFill>
                <a:effectLst/>
                <a:latin typeface="Verdana" panose="020B0604030504040204" pitchFamily="34" charset="0"/>
              </a:rPr>
              <a:t>geef</a:t>
            </a:r>
            <a:r>
              <a:rPr lang="it-IT" b="0" i="0" dirty="0">
                <a:solidFill>
                  <a:srgbClr val="1F2756"/>
                </a:solidFill>
                <a:effectLst/>
                <a:latin typeface="Verdana" panose="020B0604030504040204" pitchFamily="34" charset="0"/>
              </a:rPr>
              <a:t> </a:t>
            </a:r>
            <a:r>
              <a:rPr lang="it-IT" b="0" i="0" dirty="0" err="1">
                <a:solidFill>
                  <a:srgbClr val="1F2756"/>
                </a:solidFill>
                <a:effectLst/>
                <a:latin typeface="Verdana" panose="020B0604030504040204" pitchFamily="34" charset="0"/>
              </a:rPr>
              <a:t>geen</a:t>
            </a:r>
            <a:r>
              <a:rPr lang="it-IT" b="0" i="0" dirty="0">
                <a:solidFill>
                  <a:srgbClr val="1F2756"/>
                </a:solidFill>
                <a:effectLst/>
                <a:latin typeface="Verdana" panose="020B0604030504040204" pitchFamily="34" charset="0"/>
              </a:rPr>
              <a:t> cent </a:t>
            </a:r>
            <a:r>
              <a:rPr lang="it-IT" b="0" i="0" dirty="0" err="1">
                <a:solidFill>
                  <a:srgbClr val="1F2756"/>
                </a:solidFill>
                <a:effectLst/>
                <a:latin typeface="Verdana" panose="020B0604030504040204" pitchFamily="34" charset="0"/>
              </a:rPr>
              <a:t>om</a:t>
            </a:r>
            <a:r>
              <a:rPr lang="it-IT" b="0" i="0" dirty="0">
                <a:solidFill>
                  <a:srgbClr val="1F2756"/>
                </a:solidFill>
                <a:effectLst/>
                <a:latin typeface="Verdana" panose="020B0604030504040204" pitchFamily="34" charset="0"/>
              </a:rPr>
              <a:t> </a:t>
            </a:r>
            <a:r>
              <a:rPr lang="it-IT" b="0" i="0" dirty="0" err="1">
                <a:solidFill>
                  <a:srgbClr val="1F2756"/>
                </a:solidFill>
                <a:effectLst/>
                <a:latin typeface="Verdana" panose="020B0604030504040204" pitchFamily="34" charset="0"/>
              </a:rPr>
              <a:t>hem</a:t>
            </a:r>
            <a:r>
              <a:rPr lang="it-IT" b="0" i="0" dirty="0">
                <a:solidFill>
                  <a:srgbClr val="1F2756"/>
                </a:solidFill>
                <a:effectLst/>
                <a:latin typeface="Verdana" panose="020B0604030504040204" pitchFamily="34" charset="0"/>
              </a:rPr>
              <a:t> = non dare una lira a una persona </a:t>
            </a:r>
          </a:p>
          <a:p>
            <a:endParaRPr lang="it-IT" dirty="0"/>
          </a:p>
        </p:txBody>
      </p:sp>
      <p:sp>
        <p:nvSpPr>
          <p:cNvPr id="4" name="Segnaposto numero diapositiva 3"/>
          <p:cNvSpPr>
            <a:spLocks noGrp="1"/>
          </p:cNvSpPr>
          <p:nvPr>
            <p:ph type="sldNum" sz="quarter" idx="5"/>
          </p:nvPr>
        </p:nvSpPr>
        <p:spPr/>
        <p:txBody>
          <a:bodyPr/>
          <a:lstStyle/>
          <a:p>
            <a:fld id="{C1B5C7D8-E078-4EB5-8C93-04164538052D}" type="slidenum">
              <a:rPr lang="it-IT" smtClean="0"/>
              <a:t>12</a:t>
            </a:fld>
            <a:endParaRPr lang="it-IT"/>
          </a:p>
        </p:txBody>
      </p:sp>
    </p:spTree>
    <p:extLst>
      <p:ext uri="{BB962C8B-B14F-4D97-AF65-F5344CB8AC3E}">
        <p14:creationId xmlns:p14="http://schemas.microsoft.com/office/powerpoint/2010/main" val="45151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Onbetrouwbaar</a:t>
            </a:r>
            <a:r>
              <a:rPr lang="it-IT" dirty="0"/>
              <a:t> = </a:t>
            </a:r>
            <a:r>
              <a:rPr lang="it-IT" dirty="0" err="1"/>
              <a:t>achter</a:t>
            </a:r>
            <a:r>
              <a:rPr lang="it-IT" dirty="0"/>
              <a:t> de </a:t>
            </a:r>
            <a:r>
              <a:rPr lang="it-IT" dirty="0" err="1"/>
              <a:t>ellenbogen</a:t>
            </a:r>
            <a:r>
              <a:rPr lang="it-IT" dirty="0"/>
              <a:t> </a:t>
            </a:r>
          </a:p>
          <a:p>
            <a:r>
              <a:rPr lang="it-IT" dirty="0" err="1"/>
              <a:t>Verongelijkt</a:t>
            </a:r>
            <a:r>
              <a:rPr lang="it-IT" dirty="0"/>
              <a:t> </a:t>
            </a:r>
            <a:r>
              <a:rPr lang="it-IT" dirty="0" err="1"/>
              <a:t>zijn</a:t>
            </a:r>
            <a:r>
              <a:rPr lang="it-IT" dirty="0"/>
              <a:t> = lange </a:t>
            </a:r>
            <a:r>
              <a:rPr lang="it-IT" dirty="0" err="1"/>
              <a:t>tenen</a:t>
            </a:r>
            <a:r>
              <a:rPr lang="it-IT" dirty="0"/>
              <a:t> </a:t>
            </a:r>
            <a:r>
              <a:rPr lang="it-IT" dirty="0" err="1"/>
              <a:t>hebben</a:t>
            </a:r>
            <a:r>
              <a:rPr lang="it-IT" dirty="0"/>
              <a:t> </a:t>
            </a:r>
          </a:p>
          <a:p>
            <a:r>
              <a:rPr lang="it-IT" dirty="0" err="1"/>
              <a:t>Interesseert</a:t>
            </a:r>
            <a:r>
              <a:rPr lang="it-IT" dirty="0"/>
              <a:t> </a:t>
            </a:r>
            <a:r>
              <a:rPr lang="it-IT" dirty="0" err="1"/>
              <a:t>mij</a:t>
            </a:r>
            <a:r>
              <a:rPr lang="it-IT" dirty="0"/>
              <a:t> = </a:t>
            </a:r>
            <a:r>
              <a:rPr lang="it-IT" dirty="0" err="1"/>
              <a:t>dat</a:t>
            </a:r>
            <a:r>
              <a:rPr lang="it-IT" dirty="0"/>
              <a:t> </a:t>
            </a:r>
            <a:r>
              <a:rPr lang="it-IT" dirty="0" err="1"/>
              <a:t>zal</a:t>
            </a:r>
            <a:r>
              <a:rPr lang="it-IT" dirty="0"/>
              <a:t> me </a:t>
            </a:r>
            <a:r>
              <a:rPr lang="it-IT" dirty="0" err="1"/>
              <a:t>worst</a:t>
            </a:r>
            <a:r>
              <a:rPr lang="it-IT" dirty="0"/>
              <a:t> </a:t>
            </a:r>
            <a:r>
              <a:rPr lang="it-IT" dirty="0" err="1"/>
              <a:t>wezen</a:t>
            </a:r>
            <a:r>
              <a:rPr lang="it-IT" dirty="0"/>
              <a:t> </a:t>
            </a:r>
          </a:p>
          <a:p>
            <a:endParaRPr lang="it-IT" dirty="0"/>
          </a:p>
        </p:txBody>
      </p:sp>
      <p:sp>
        <p:nvSpPr>
          <p:cNvPr id="4" name="Segnaposto numero diapositiva 3"/>
          <p:cNvSpPr>
            <a:spLocks noGrp="1"/>
          </p:cNvSpPr>
          <p:nvPr>
            <p:ph type="sldNum" sz="quarter" idx="5"/>
          </p:nvPr>
        </p:nvSpPr>
        <p:spPr/>
        <p:txBody>
          <a:bodyPr/>
          <a:lstStyle/>
          <a:p>
            <a:fld id="{C1B5C7D8-E078-4EB5-8C93-04164538052D}" type="slidenum">
              <a:rPr lang="it-IT" smtClean="0"/>
              <a:t>13</a:t>
            </a:fld>
            <a:endParaRPr lang="it-IT"/>
          </a:p>
        </p:txBody>
      </p:sp>
    </p:spTree>
    <p:extLst>
      <p:ext uri="{BB962C8B-B14F-4D97-AF65-F5344CB8AC3E}">
        <p14:creationId xmlns:p14="http://schemas.microsoft.com/office/powerpoint/2010/main" val="128648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2/12/2023</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‹N›</a:t>
            </a:fld>
            <a:endParaRPr lang="en-US"/>
          </a:p>
        </p:txBody>
      </p:sp>
    </p:spTree>
    <p:extLst>
      <p:ext uri="{BB962C8B-B14F-4D97-AF65-F5344CB8AC3E}">
        <p14:creationId xmlns:p14="http://schemas.microsoft.com/office/powerpoint/2010/main" val="99904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2/12/2023</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‹N›</a:t>
            </a:fld>
            <a:endParaRPr lang="en-US"/>
          </a:p>
        </p:txBody>
      </p:sp>
    </p:spTree>
    <p:extLst>
      <p:ext uri="{BB962C8B-B14F-4D97-AF65-F5344CB8AC3E}">
        <p14:creationId xmlns:p14="http://schemas.microsoft.com/office/powerpoint/2010/main" val="296626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2/12/2023</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‹N›</a:t>
            </a:fld>
            <a:endParaRPr lang="en-US"/>
          </a:p>
        </p:txBody>
      </p:sp>
    </p:spTree>
    <p:extLst>
      <p:ext uri="{BB962C8B-B14F-4D97-AF65-F5344CB8AC3E}">
        <p14:creationId xmlns:p14="http://schemas.microsoft.com/office/powerpoint/2010/main" val="310257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2/12/2023</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‹N›</a:t>
            </a:fld>
            <a:endParaRPr lang="en-US"/>
          </a:p>
        </p:txBody>
      </p:sp>
    </p:spTree>
    <p:extLst>
      <p:ext uri="{BB962C8B-B14F-4D97-AF65-F5344CB8AC3E}">
        <p14:creationId xmlns:p14="http://schemas.microsoft.com/office/powerpoint/2010/main" val="324489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2/12/2023</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‹N›</a:t>
            </a:fld>
            <a:endParaRPr lang="en-US" dirty="0"/>
          </a:p>
        </p:txBody>
      </p:sp>
    </p:spTree>
    <p:extLst>
      <p:ext uri="{BB962C8B-B14F-4D97-AF65-F5344CB8AC3E}">
        <p14:creationId xmlns:p14="http://schemas.microsoft.com/office/powerpoint/2010/main" val="377218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2/12/2023</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‹N›</a:t>
            </a:fld>
            <a:endParaRPr lang="en-US"/>
          </a:p>
        </p:txBody>
      </p:sp>
    </p:spTree>
    <p:extLst>
      <p:ext uri="{BB962C8B-B14F-4D97-AF65-F5344CB8AC3E}">
        <p14:creationId xmlns:p14="http://schemas.microsoft.com/office/powerpoint/2010/main" val="11336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2/12/2023</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‹N›</a:t>
            </a:fld>
            <a:endParaRPr lang="en-US"/>
          </a:p>
        </p:txBody>
      </p:sp>
    </p:spTree>
    <p:extLst>
      <p:ext uri="{BB962C8B-B14F-4D97-AF65-F5344CB8AC3E}">
        <p14:creationId xmlns:p14="http://schemas.microsoft.com/office/powerpoint/2010/main" val="361018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2/12/2023</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‹N›</a:t>
            </a:fld>
            <a:endParaRPr lang="en-US"/>
          </a:p>
        </p:txBody>
      </p:sp>
    </p:spTree>
    <p:extLst>
      <p:ext uri="{BB962C8B-B14F-4D97-AF65-F5344CB8AC3E}">
        <p14:creationId xmlns:p14="http://schemas.microsoft.com/office/powerpoint/2010/main" val="329785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2/12/2023</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‹N›</a:t>
            </a:fld>
            <a:endParaRPr lang="en-US"/>
          </a:p>
        </p:txBody>
      </p:sp>
    </p:spTree>
    <p:extLst>
      <p:ext uri="{BB962C8B-B14F-4D97-AF65-F5344CB8AC3E}">
        <p14:creationId xmlns:p14="http://schemas.microsoft.com/office/powerpoint/2010/main" val="14737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2/12/2023</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‹N›</a:t>
            </a:fld>
            <a:endParaRPr lang="en-US"/>
          </a:p>
        </p:txBody>
      </p:sp>
    </p:spTree>
    <p:extLst>
      <p:ext uri="{BB962C8B-B14F-4D97-AF65-F5344CB8AC3E}">
        <p14:creationId xmlns:p14="http://schemas.microsoft.com/office/powerpoint/2010/main" val="26969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2/12/2023</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‹N›</a:t>
            </a:fld>
            <a:endParaRPr lang="en-US"/>
          </a:p>
        </p:txBody>
      </p:sp>
    </p:spTree>
    <p:extLst>
      <p:ext uri="{BB962C8B-B14F-4D97-AF65-F5344CB8AC3E}">
        <p14:creationId xmlns:p14="http://schemas.microsoft.com/office/powerpoint/2010/main" val="167640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2/12/2023</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‹N›</a:t>
            </a:fld>
            <a:endParaRPr lang="en-US" dirty="0"/>
          </a:p>
        </p:txBody>
      </p:sp>
    </p:spTree>
    <p:extLst>
      <p:ext uri="{BB962C8B-B14F-4D97-AF65-F5344CB8AC3E}">
        <p14:creationId xmlns:p14="http://schemas.microsoft.com/office/powerpoint/2010/main" val="303685486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43" r:id="rId6"/>
    <p:sldLayoutId id="2147483839" r:id="rId7"/>
    <p:sldLayoutId id="2147483840" r:id="rId8"/>
    <p:sldLayoutId id="2147483841" r:id="rId9"/>
    <p:sldLayoutId id="2147483842" r:id="rId10"/>
    <p:sldLayoutId id="2147483844"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no/photo/412347"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file:////var/folders/qc/8mh4qpvx1h1dnjcvjx59khdc0000gn/T/com.microsoft.Word/WebArchiveCopyPasteTempFiles/dubbeltje-kwartje-1200x565.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qs.de/fotos/tags/hochsommer/"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diggita.it/story.php?title=Keukenhof_paradiso_di_fiori_e_color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incinqueconlavaligia.com/2014/01/20/nel-paese-dei-tulipan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exels.com/photo/amstelveen-countryside-ditch-dutch-landscape-13255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6" name="Immagine 5" descr="Immagine che contiene erba, esterni, cielo, verde&#10;&#10;Descrizione generata automaticamente">
            <a:extLst>
              <a:ext uri="{FF2B5EF4-FFF2-40B4-BE49-F238E27FC236}">
                <a16:creationId xmlns:a16="http://schemas.microsoft.com/office/drawing/2014/main" id="{B49142C5-CF43-2BD0-B663-6D55E750506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616" r="-1" b="-1"/>
          <a:stretch/>
        </p:blipFill>
        <p:spPr>
          <a:xfrm>
            <a:off x="1524" y="10"/>
            <a:ext cx="12188952" cy="6857990"/>
          </a:xfrm>
          <a:prstGeom prst="rect">
            <a:avLst/>
          </a:prstGeom>
        </p:spPr>
      </p:pic>
      <p:sp>
        <p:nvSpPr>
          <p:cNvPr id="43" name="Rectangle 42">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C80088F-D8BE-FA27-2214-DB6BA3A70941}"/>
              </a:ext>
            </a:extLst>
          </p:cNvPr>
          <p:cNvSpPr>
            <a:spLocks noGrp="1"/>
          </p:cNvSpPr>
          <p:nvPr>
            <p:ph type="ctrTitle"/>
          </p:nvPr>
        </p:nvSpPr>
        <p:spPr>
          <a:xfrm>
            <a:off x="838200" y="565846"/>
            <a:ext cx="4826498" cy="3610622"/>
          </a:xfrm>
        </p:spPr>
        <p:txBody>
          <a:bodyPr anchor="b">
            <a:normAutofit/>
          </a:bodyPr>
          <a:lstStyle/>
          <a:p>
            <a:r>
              <a:rPr lang="it-IT" dirty="0" err="1">
                <a:solidFill>
                  <a:srgbClr val="FFFFFF"/>
                </a:solidFill>
              </a:rPr>
              <a:t>Les</a:t>
            </a:r>
            <a:r>
              <a:rPr lang="it-IT" dirty="0">
                <a:solidFill>
                  <a:srgbClr val="FFFFFF"/>
                </a:solidFill>
              </a:rPr>
              <a:t> 6 	</a:t>
            </a:r>
          </a:p>
        </p:txBody>
      </p:sp>
      <p:sp>
        <p:nvSpPr>
          <p:cNvPr id="3" name="Sottotitolo 2">
            <a:extLst>
              <a:ext uri="{FF2B5EF4-FFF2-40B4-BE49-F238E27FC236}">
                <a16:creationId xmlns:a16="http://schemas.microsoft.com/office/drawing/2014/main" id="{E423564C-9957-62F1-6E1C-0ECE35C40CE5}"/>
              </a:ext>
            </a:extLst>
          </p:cNvPr>
          <p:cNvSpPr>
            <a:spLocks noGrp="1"/>
          </p:cNvSpPr>
          <p:nvPr>
            <p:ph type="subTitle" idx="1"/>
          </p:nvPr>
        </p:nvSpPr>
        <p:spPr>
          <a:xfrm>
            <a:off x="838200" y="4456143"/>
            <a:ext cx="4826498" cy="1327421"/>
          </a:xfrm>
        </p:spPr>
        <p:txBody>
          <a:bodyPr anchor="t">
            <a:normAutofit/>
          </a:bodyPr>
          <a:lstStyle/>
          <a:p>
            <a:r>
              <a:rPr lang="it-IT" dirty="0">
                <a:solidFill>
                  <a:srgbClr val="FFFFFF"/>
                </a:solidFill>
              </a:rPr>
              <a:t>26 </a:t>
            </a:r>
            <a:r>
              <a:rPr lang="it-IT" dirty="0" err="1">
                <a:solidFill>
                  <a:srgbClr val="FFFFFF"/>
                </a:solidFill>
              </a:rPr>
              <a:t>januari</a:t>
            </a:r>
            <a:r>
              <a:rPr lang="it-IT" dirty="0">
                <a:solidFill>
                  <a:srgbClr val="FFFFFF"/>
                </a:solidFill>
              </a:rPr>
              <a:t> 2023</a:t>
            </a:r>
          </a:p>
        </p:txBody>
      </p:sp>
    </p:spTree>
    <p:extLst>
      <p:ext uri="{BB962C8B-B14F-4D97-AF65-F5344CB8AC3E}">
        <p14:creationId xmlns:p14="http://schemas.microsoft.com/office/powerpoint/2010/main" val="83895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E8D8D-AE3A-E773-923B-3EFF80802E67}"/>
              </a:ext>
            </a:extLst>
          </p:cNvPr>
          <p:cNvSpPr>
            <a:spLocks noGrp="1"/>
          </p:cNvSpPr>
          <p:nvPr>
            <p:ph type="title"/>
          </p:nvPr>
        </p:nvSpPr>
        <p:spPr>
          <a:xfrm>
            <a:off x="838200" y="727324"/>
            <a:ext cx="10515600" cy="638490"/>
          </a:xfrm>
        </p:spPr>
        <p:txBody>
          <a:bodyPr>
            <a:normAutofit fontScale="90000"/>
          </a:bodyPr>
          <a:lstStyle/>
          <a:p>
            <a:r>
              <a:rPr lang="it-IT" dirty="0" err="1"/>
              <a:t>Verbind</a:t>
            </a:r>
            <a:r>
              <a:rPr lang="it-IT" dirty="0"/>
              <a:t> de 2 </a:t>
            </a:r>
          </a:p>
        </p:txBody>
      </p:sp>
      <p:sp>
        <p:nvSpPr>
          <p:cNvPr id="4" name="Segnaposto testo 3">
            <a:extLst>
              <a:ext uri="{FF2B5EF4-FFF2-40B4-BE49-F238E27FC236}">
                <a16:creationId xmlns:a16="http://schemas.microsoft.com/office/drawing/2014/main" id="{C562FB6C-5B14-F476-3A09-10A44D3C12F5}"/>
              </a:ext>
            </a:extLst>
          </p:cNvPr>
          <p:cNvSpPr txBox="1">
            <a:spLocks/>
          </p:cNvSpPr>
          <p:nvPr/>
        </p:nvSpPr>
        <p:spPr>
          <a:xfrm>
            <a:off x="671333" y="1635439"/>
            <a:ext cx="4456252" cy="4495237"/>
          </a:xfrm>
          <a:prstGeom prst="rect">
            <a:avLst/>
          </a:prstGeom>
        </p:spPr>
        <p:txBody>
          <a:bodyPr>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800" dirty="0">
                <a:cs typeface="Calibri" panose="020F0502020204030204" pitchFamily="34" charset="0"/>
              </a:rPr>
              <a:t>iets verbergen</a:t>
            </a:r>
          </a:p>
          <a:p>
            <a:r>
              <a:rPr lang="nl-NL" sz="2800" dirty="0">
                <a:cs typeface="Calibri" panose="020F0502020204030204" pitchFamily="34" charset="0"/>
              </a:rPr>
              <a:t>onverschillig staan tegenover iets</a:t>
            </a:r>
          </a:p>
          <a:p>
            <a:r>
              <a:rPr lang="nl-NL" sz="2800" dirty="0">
                <a:cs typeface="Calibri" panose="020F0502020204030204" pitchFamily="34" charset="0"/>
              </a:rPr>
              <a:t>zomaar raden</a:t>
            </a:r>
          </a:p>
          <a:p>
            <a:r>
              <a:rPr lang="nl-NL" sz="2800" dirty="0">
                <a:cs typeface="Calibri" panose="020F0502020204030204" pitchFamily="34" charset="0"/>
              </a:rPr>
              <a:t>controleren</a:t>
            </a:r>
          </a:p>
          <a:p>
            <a:r>
              <a:rPr lang="nl-NL" sz="2800" dirty="0">
                <a:cs typeface="Calibri" panose="020F0502020204030204" pitchFamily="34" charset="0"/>
              </a:rPr>
              <a:t>iets wat niet bijzonder goed is</a:t>
            </a:r>
          </a:p>
          <a:p>
            <a:r>
              <a:rPr lang="nl-NL" sz="2800" dirty="0">
                <a:cs typeface="Calibri" panose="020F0502020204030204" pitchFamily="34" charset="0"/>
              </a:rPr>
              <a:t>iets voorliegen</a:t>
            </a:r>
          </a:p>
          <a:p>
            <a:r>
              <a:rPr lang="nl-NL" sz="2800" dirty="0">
                <a:cs typeface="Calibri" panose="020F0502020204030204" pitchFamily="34" charset="0"/>
              </a:rPr>
              <a:t>bang zijn</a:t>
            </a:r>
            <a:endParaRPr lang="it-IT" sz="2800" dirty="0">
              <a:cs typeface="Calibri" panose="020F0502020204030204" pitchFamily="34" charset="0"/>
            </a:endParaRPr>
          </a:p>
          <a:p>
            <a:endParaRPr lang="nl-NL" sz="2800" dirty="0">
              <a:cs typeface="Calibri" panose="020F0502020204030204" pitchFamily="34" charset="0"/>
            </a:endParaRPr>
          </a:p>
          <a:p>
            <a:endParaRPr lang="it-IT" dirty="0"/>
          </a:p>
        </p:txBody>
      </p:sp>
      <p:sp>
        <p:nvSpPr>
          <p:cNvPr id="5" name="Segnaposto contenuto 2">
            <a:extLst>
              <a:ext uri="{FF2B5EF4-FFF2-40B4-BE49-F238E27FC236}">
                <a16:creationId xmlns:a16="http://schemas.microsoft.com/office/drawing/2014/main" id="{9E1D9336-1788-C3CB-7DED-882F609C1129}"/>
              </a:ext>
            </a:extLst>
          </p:cNvPr>
          <p:cNvSpPr>
            <a:spLocks noGrp="1"/>
          </p:cNvSpPr>
          <p:nvPr>
            <p:ph idx="1"/>
          </p:nvPr>
        </p:nvSpPr>
        <p:spPr>
          <a:xfrm>
            <a:off x="5902125" y="1720904"/>
            <a:ext cx="5451675" cy="4873625"/>
          </a:xfrm>
        </p:spPr>
        <p:txBody>
          <a:bodyPr>
            <a:normAutofit/>
          </a:bodyPr>
          <a:lstStyle/>
          <a:p>
            <a:pPr marL="0" indent="0">
              <a:buNone/>
            </a:pPr>
            <a:r>
              <a:rPr lang="nl-NL" sz="2400" dirty="0">
                <a:cs typeface="Calibri" panose="020F0502020204030204" pitchFamily="34" charset="0"/>
              </a:rPr>
              <a:t>Ze spelden me iets op de mouw</a:t>
            </a:r>
            <a:endParaRPr lang="it-IT" sz="2400" dirty="0">
              <a:cs typeface="Calibri" panose="020F0502020204030204" pitchFamily="34" charset="0"/>
            </a:endParaRPr>
          </a:p>
          <a:p>
            <a:pPr marL="0" indent="0">
              <a:buNone/>
            </a:pPr>
            <a:r>
              <a:rPr lang="nl-NL" sz="2400" dirty="0">
                <a:cs typeface="Calibri" panose="020F0502020204030204" pitchFamily="34" charset="0"/>
              </a:rPr>
              <a:t>Ze slaan er een slag naar</a:t>
            </a:r>
            <a:endParaRPr lang="it-IT" sz="2400" dirty="0">
              <a:cs typeface="Calibri" panose="020F0502020204030204" pitchFamily="34" charset="0"/>
            </a:endParaRPr>
          </a:p>
          <a:p>
            <a:pPr marL="0" indent="0">
              <a:buNone/>
            </a:pPr>
            <a:r>
              <a:rPr lang="nl-NL" sz="2400" dirty="0">
                <a:cs typeface="Calibri" panose="020F0502020204030204" pitchFamily="34" charset="0"/>
              </a:rPr>
              <a:t>Zijn hart vasthouden</a:t>
            </a:r>
            <a:endParaRPr lang="it-IT" sz="2400" dirty="0">
              <a:cs typeface="Calibri" panose="020F0502020204030204" pitchFamily="34" charset="0"/>
            </a:endParaRPr>
          </a:p>
          <a:p>
            <a:pPr marL="0" indent="0">
              <a:buNone/>
            </a:pPr>
            <a:r>
              <a:rPr lang="nl-NL" sz="2400" dirty="0">
                <a:cs typeface="Calibri" panose="020F0502020204030204" pitchFamily="34" charset="0"/>
              </a:rPr>
              <a:t>Iets aan zijn laars lappen</a:t>
            </a:r>
            <a:endParaRPr lang="it-IT" sz="2400" dirty="0">
              <a:cs typeface="Calibri" panose="020F0502020204030204" pitchFamily="34" charset="0"/>
            </a:endParaRPr>
          </a:p>
          <a:p>
            <a:pPr marL="0" indent="0">
              <a:buNone/>
            </a:pPr>
            <a:r>
              <a:rPr lang="nl-NL" sz="2400" dirty="0">
                <a:cs typeface="Calibri" panose="020F0502020204030204" pitchFamily="34" charset="0"/>
              </a:rPr>
              <a:t>Iets in de doofpot stoppen</a:t>
            </a:r>
            <a:endParaRPr lang="it-IT" sz="2400" dirty="0">
              <a:cs typeface="Calibri" panose="020F0502020204030204" pitchFamily="34" charset="0"/>
            </a:endParaRPr>
          </a:p>
          <a:p>
            <a:pPr marL="0" indent="0">
              <a:buNone/>
            </a:pPr>
            <a:r>
              <a:rPr lang="nl-NL" sz="2400" dirty="0">
                <a:cs typeface="Calibri" panose="020F0502020204030204" pitchFamily="34" charset="0"/>
              </a:rPr>
              <a:t>Iemand/iets in de gaten houden</a:t>
            </a:r>
            <a:endParaRPr lang="it-IT" sz="2400" dirty="0">
              <a:cs typeface="Calibri" panose="020F0502020204030204" pitchFamily="34" charset="0"/>
            </a:endParaRPr>
          </a:p>
          <a:p>
            <a:pPr marL="0" indent="0">
              <a:buNone/>
            </a:pPr>
            <a:r>
              <a:rPr lang="nl-NL" sz="2400" dirty="0">
                <a:cs typeface="Calibri" panose="020F0502020204030204" pitchFamily="34" charset="0"/>
              </a:rPr>
              <a:t>Daar kun je niet over naar huis schrijven</a:t>
            </a:r>
            <a:endParaRPr lang="it-IT" sz="2400" dirty="0"/>
          </a:p>
        </p:txBody>
      </p:sp>
    </p:spTree>
    <p:extLst>
      <p:ext uri="{BB962C8B-B14F-4D97-AF65-F5344CB8AC3E}">
        <p14:creationId xmlns:p14="http://schemas.microsoft.com/office/powerpoint/2010/main" val="24725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70A0D0-1D30-F84B-9411-C2DC3006EDCC}"/>
              </a:ext>
            </a:extLst>
          </p:cNvPr>
          <p:cNvSpPr>
            <a:spLocks noGrp="1"/>
          </p:cNvSpPr>
          <p:nvPr>
            <p:ph type="title"/>
          </p:nvPr>
        </p:nvSpPr>
        <p:spPr>
          <a:xfrm>
            <a:off x="1371600" y="393539"/>
            <a:ext cx="3932237" cy="603411"/>
          </a:xfrm>
        </p:spPr>
        <p:txBody>
          <a:bodyPr/>
          <a:lstStyle/>
          <a:p>
            <a:r>
              <a:rPr lang="it-IT" dirty="0" err="1"/>
              <a:t>Combineer</a:t>
            </a:r>
            <a:r>
              <a:rPr lang="it-IT" dirty="0"/>
              <a:t> </a:t>
            </a:r>
          </a:p>
        </p:txBody>
      </p:sp>
      <p:sp>
        <p:nvSpPr>
          <p:cNvPr id="3" name="Segnaposto contenuto 2">
            <a:extLst>
              <a:ext uri="{FF2B5EF4-FFF2-40B4-BE49-F238E27FC236}">
                <a16:creationId xmlns:a16="http://schemas.microsoft.com/office/drawing/2014/main" id="{73B8D49C-3191-B444-8646-D488D0E7FA88}"/>
              </a:ext>
            </a:extLst>
          </p:cNvPr>
          <p:cNvSpPr>
            <a:spLocks noGrp="1"/>
          </p:cNvSpPr>
          <p:nvPr>
            <p:ph idx="1"/>
          </p:nvPr>
        </p:nvSpPr>
        <p:spPr>
          <a:xfrm>
            <a:off x="5917143" y="1239725"/>
            <a:ext cx="5451675" cy="4873625"/>
          </a:xfrm>
        </p:spPr>
        <p:txBody>
          <a:bodyPr>
            <a:normAutofit/>
          </a:bodyPr>
          <a:lstStyle/>
          <a:p>
            <a:pPr marL="0" indent="0">
              <a:buNone/>
            </a:pPr>
            <a:r>
              <a:rPr lang="nl-NL" sz="2400" dirty="0">
                <a:cs typeface="Calibri" panose="020F0502020204030204" pitchFamily="34" charset="0"/>
              </a:rPr>
              <a:t>Een varkentje wassen</a:t>
            </a:r>
            <a:endParaRPr lang="it-IT" sz="2400" dirty="0">
              <a:cs typeface="Calibri" panose="020F0502020204030204" pitchFamily="34" charset="0"/>
            </a:endParaRPr>
          </a:p>
          <a:p>
            <a:pPr marL="0" indent="0">
              <a:buNone/>
            </a:pPr>
            <a:r>
              <a:rPr lang="nl-NL" sz="2400" dirty="0">
                <a:cs typeface="Calibri" panose="020F0502020204030204" pitchFamily="34" charset="0"/>
              </a:rPr>
              <a:t>Ergens geen touw aan kunnen vastknopen</a:t>
            </a:r>
            <a:endParaRPr lang="it-IT" sz="2400" dirty="0">
              <a:cs typeface="Calibri" panose="020F0502020204030204" pitchFamily="34" charset="0"/>
            </a:endParaRPr>
          </a:p>
          <a:p>
            <a:pPr marL="0" indent="0">
              <a:buNone/>
            </a:pPr>
            <a:r>
              <a:rPr lang="nl-NL" sz="2400" dirty="0">
                <a:cs typeface="Calibri" panose="020F0502020204030204" pitchFamily="34" charset="0"/>
              </a:rPr>
              <a:t>Er geen kaas van hebben gegeten</a:t>
            </a:r>
            <a:endParaRPr lang="it-IT" sz="2400" dirty="0">
              <a:cs typeface="Calibri" panose="020F0502020204030204" pitchFamily="34" charset="0"/>
            </a:endParaRPr>
          </a:p>
          <a:p>
            <a:pPr marL="0" indent="0">
              <a:buNone/>
            </a:pPr>
            <a:r>
              <a:rPr lang="nl-NL" sz="2400" dirty="0">
                <a:cs typeface="Calibri" panose="020F0502020204030204" pitchFamily="34" charset="0"/>
              </a:rPr>
              <a:t>Zich in de nesten werken</a:t>
            </a:r>
            <a:endParaRPr lang="it-IT" sz="2400" dirty="0">
              <a:cs typeface="Calibri" panose="020F0502020204030204" pitchFamily="34" charset="0"/>
            </a:endParaRPr>
          </a:p>
          <a:p>
            <a:pPr marL="0" indent="0">
              <a:buNone/>
            </a:pPr>
            <a:r>
              <a:rPr lang="nl-NL" sz="2400" dirty="0">
                <a:cs typeface="Calibri" panose="020F0502020204030204" pitchFamily="34" charset="0"/>
              </a:rPr>
              <a:t>Iemand om zeep helpen</a:t>
            </a:r>
            <a:endParaRPr lang="it-IT" sz="2400" dirty="0">
              <a:cs typeface="Calibri" panose="020F0502020204030204" pitchFamily="34" charset="0"/>
            </a:endParaRPr>
          </a:p>
          <a:p>
            <a:pPr marL="0" indent="0">
              <a:buNone/>
            </a:pPr>
            <a:r>
              <a:rPr lang="nl-NL" sz="2400" dirty="0">
                <a:cs typeface="Calibri" panose="020F0502020204030204" pitchFamily="34" charset="0"/>
              </a:rPr>
              <a:t>in goede aarde vallen</a:t>
            </a:r>
            <a:endParaRPr lang="it-IT" sz="2400" dirty="0">
              <a:cs typeface="Calibri" panose="020F0502020204030204" pitchFamily="34" charset="0"/>
            </a:endParaRPr>
          </a:p>
          <a:p>
            <a:pPr marL="0" indent="0">
              <a:buNone/>
            </a:pPr>
            <a:r>
              <a:rPr lang="nl-NL" sz="2400" dirty="0">
                <a:cs typeface="Calibri" panose="020F0502020204030204" pitchFamily="34" charset="0"/>
              </a:rPr>
              <a:t>Dat staat als een paal boven water</a:t>
            </a:r>
            <a:endParaRPr lang="it-IT" sz="2400" dirty="0">
              <a:cs typeface="Calibri" panose="020F0502020204030204" pitchFamily="34" charset="0"/>
            </a:endParaRPr>
          </a:p>
          <a:p>
            <a:pPr marL="0" indent="0">
              <a:buNone/>
            </a:pPr>
            <a:r>
              <a:rPr lang="nl-NL" sz="2400" dirty="0">
                <a:cs typeface="Calibri" panose="020F0502020204030204" pitchFamily="34" charset="0"/>
              </a:rPr>
              <a:t>Dat zet zoden aan de dijk</a:t>
            </a:r>
            <a:endParaRPr lang="it-IT" sz="2400" dirty="0">
              <a:cs typeface="Calibri" panose="020F0502020204030204" pitchFamily="34" charset="0"/>
            </a:endParaRPr>
          </a:p>
        </p:txBody>
      </p:sp>
      <p:sp>
        <p:nvSpPr>
          <p:cNvPr id="4" name="Segnaposto testo 3">
            <a:extLst>
              <a:ext uri="{FF2B5EF4-FFF2-40B4-BE49-F238E27FC236}">
                <a16:creationId xmlns:a16="http://schemas.microsoft.com/office/drawing/2014/main" id="{44102973-01B2-CD44-BEFD-91A4D0CA90C7}"/>
              </a:ext>
            </a:extLst>
          </p:cNvPr>
          <p:cNvSpPr>
            <a:spLocks noGrp="1"/>
          </p:cNvSpPr>
          <p:nvPr>
            <p:ph type="body" sz="half" idx="2"/>
          </p:nvPr>
        </p:nvSpPr>
        <p:spPr>
          <a:xfrm>
            <a:off x="954361" y="1239725"/>
            <a:ext cx="4456252" cy="4738306"/>
          </a:xfrm>
        </p:spPr>
        <p:txBody>
          <a:bodyPr>
            <a:normAutofit fontScale="92500" lnSpcReduction="10000"/>
          </a:bodyPr>
          <a:lstStyle/>
          <a:p>
            <a:r>
              <a:rPr lang="nl-NL" sz="2800" dirty="0">
                <a:cs typeface="Calibri" panose="020F0502020204030204" pitchFamily="34" charset="0"/>
              </a:rPr>
              <a:t>vermoorden</a:t>
            </a:r>
          </a:p>
          <a:p>
            <a:r>
              <a:rPr lang="nl-NL" sz="2800" dirty="0">
                <a:cs typeface="Calibri" panose="020F0502020204030204" pitchFamily="34" charset="0"/>
              </a:rPr>
              <a:t>helemaal niet begrijpen</a:t>
            </a:r>
          </a:p>
          <a:p>
            <a:r>
              <a:rPr lang="nl-NL" sz="2800" dirty="0">
                <a:cs typeface="Calibri" panose="020F0502020204030204" pitchFamily="34" charset="0"/>
              </a:rPr>
              <a:t>zeker zijn</a:t>
            </a:r>
          </a:p>
          <a:p>
            <a:r>
              <a:rPr lang="nl-NL" sz="2800" dirty="0">
                <a:cs typeface="Calibri" panose="020F0502020204030204" pitchFamily="34" charset="0"/>
              </a:rPr>
              <a:t>geen verstand hebben van iets</a:t>
            </a:r>
          </a:p>
          <a:p>
            <a:r>
              <a:rPr lang="nl-NL" sz="2800" dirty="0">
                <a:cs typeface="Calibri" panose="020F0502020204030204" pitchFamily="34" charset="0"/>
              </a:rPr>
              <a:t>goed ontvangen worden</a:t>
            </a:r>
          </a:p>
          <a:p>
            <a:r>
              <a:rPr lang="nl-NL" sz="2800" dirty="0">
                <a:cs typeface="Calibri" panose="020F0502020204030204" pitchFamily="34" charset="0"/>
              </a:rPr>
              <a:t>een klus afmaken</a:t>
            </a:r>
          </a:p>
          <a:p>
            <a:r>
              <a:rPr lang="nl-NL" sz="2800" dirty="0">
                <a:cs typeface="Calibri" panose="020F0502020204030204" pitchFamily="34" charset="0"/>
              </a:rPr>
              <a:t>in moeilijkheden komen</a:t>
            </a:r>
          </a:p>
          <a:p>
            <a:r>
              <a:rPr lang="nl-NL" sz="2800" dirty="0">
                <a:cs typeface="Calibri" panose="020F0502020204030204" pitchFamily="34" charset="0"/>
              </a:rPr>
              <a:t>dat helpt veel</a:t>
            </a:r>
          </a:p>
          <a:p>
            <a:endParaRPr lang="it-IT" dirty="0"/>
          </a:p>
        </p:txBody>
      </p:sp>
    </p:spTree>
    <p:extLst>
      <p:ext uri="{BB962C8B-B14F-4D97-AF65-F5344CB8AC3E}">
        <p14:creationId xmlns:p14="http://schemas.microsoft.com/office/powerpoint/2010/main" val="386984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1A8FAB-CEB0-944E-A0D9-BBF104BBA491}"/>
              </a:ext>
            </a:extLst>
          </p:cNvPr>
          <p:cNvSpPr>
            <a:spLocks noGrp="1"/>
          </p:cNvSpPr>
          <p:nvPr>
            <p:ph type="title"/>
          </p:nvPr>
        </p:nvSpPr>
        <p:spPr>
          <a:xfrm>
            <a:off x="1142509" y="875708"/>
            <a:ext cx="4227846" cy="1342663"/>
          </a:xfrm>
        </p:spPr>
        <p:txBody>
          <a:bodyPr>
            <a:noAutofit/>
          </a:bodyPr>
          <a:lstStyle/>
          <a:p>
            <a:pPr algn="ctr"/>
            <a:r>
              <a:rPr lang="nl-NL" sz="2800" b="1" dirty="0">
                <a:latin typeface="+mn-lt"/>
                <a:cs typeface="Calibri" panose="020F0502020204030204" pitchFamily="34" charset="0"/>
              </a:rPr>
              <a:t>Uitdrukkingen met NAMEN van kleding/  oude munten</a:t>
            </a:r>
            <a:br>
              <a:rPr lang="it-IT" sz="2000" dirty="0">
                <a:latin typeface="Calibri" panose="020F0502020204030204" pitchFamily="34" charset="0"/>
                <a:cs typeface="Calibri" panose="020F0502020204030204" pitchFamily="34" charset="0"/>
              </a:rPr>
            </a:br>
            <a:endParaRPr lang="it-IT" sz="2000" dirty="0"/>
          </a:p>
        </p:txBody>
      </p:sp>
      <p:sp>
        <p:nvSpPr>
          <p:cNvPr id="3" name="Segnaposto immagine 2">
            <a:extLst>
              <a:ext uri="{FF2B5EF4-FFF2-40B4-BE49-F238E27FC236}">
                <a16:creationId xmlns:a16="http://schemas.microsoft.com/office/drawing/2014/main" id="{0E33382E-F907-1349-ADFE-29FCC7AFB7D6}"/>
              </a:ext>
            </a:extLst>
          </p:cNvPr>
          <p:cNvSpPr>
            <a:spLocks noGrp="1"/>
          </p:cNvSpPr>
          <p:nvPr>
            <p:ph type="pic" idx="1"/>
          </p:nvPr>
        </p:nvSpPr>
        <p:spPr>
          <a:xfrm>
            <a:off x="14659829" y="2986969"/>
            <a:ext cx="68485" cy="1812421"/>
          </a:xfrm>
        </p:spPr>
      </p:sp>
      <p:sp>
        <p:nvSpPr>
          <p:cNvPr id="4" name="Segnaposto testo 3">
            <a:extLst>
              <a:ext uri="{FF2B5EF4-FFF2-40B4-BE49-F238E27FC236}">
                <a16:creationId xmlns:a16="http://schemas.microsoft.com/office/drawing/2014/main" id="{844B1E9E-8C52-A848-BA4F-15022592DD87}"/>
              </a:ext>
            </a:extLst>
          </p:cNvPr>
          <p:cNvSpPr>
            <a:spLocks noGrp="1"/>
          </p:cNvSpPr>
          <p:nvPr>
            <p:ph type="body" sz="half" idx="2"/>
          </p:nvPr>
        </p:nvSpPr>
        <p:spPr>
          <a:xfrm>
            <a:off x="1033220" y="2396012"/>
            <a:ext cx="4446425" cy="3993889"/>
          </a:xfrm>
        </p:spPr>
        <p:txBody>
          <a:bodyPr>
            <a:normAutofit lnSpcReduction="10000"/>
          </a:bodyPr>
          <a:lstStyle/>
          <a:p>
            <a:r>
              <a:rPr lang="nl-NL" sz="2800" dirty="0">
                <a:cs typeface="Calibri" panose="020F0502020204030204" pitchFamily="34" charset="0"/>
              </a:rPr>
              <a:t>Hiermee is de kous af</a:t>
            </a:r>
            <a:endParaRPr lang="it-IT" sz="2800" dirty="0">
              <a:cs typeface="Calibri" panose="020F0502020204030204" pitchFamily="34" charset="0"/>
            </a:endParaRPr>
          </a:p>
          <a:p>
            <a:r>
              <a:rPr lang="nl-NL" sz="2800" dirty="0">
                <a:cs typeface="Calibri" panose="020F0502020204030204" pitchFamily="34" charset="0"/>
              </a:rPr>
              <a:t>Dat doet mij de das om</a:t>
            </a:r>
            <a:endParaRPr lang="it-IT" sz="2800" dirty="0">
              <a:cs typeface="Calibri" panose="020F0502020204030204" pitchFamily="34" charset="0"/>
            </a:endParaRPr>
          </a:p>
          <a:p>
            <a:r>
              <a:rPr lang="nl-NL" sz="2800" dirty="0">
                <a:cs typeface="Calibri" panose="020F0502020204030204" pitchFamily="34" charset="0"/>
              </a:rPr>
              <a:t> </a:t>
            </a:r>
            <a:endParaRPr lang="it-IT" sz="2800" dirty="0">
              <a:cs typeface="Calibri" panose="020F0502020204030204" pitchFamily="34" charset="0"/>
            </a:endParaRPr>
          </a:p>
          <a:p>
            <a:r>
              <a:rPr lang="nl-NL" sz="2800" dirty="0">
                <a:cs typeface="Calibri" panose="020F0502020204030204" pitchFamily="34" charset="0"/>
              </a:rPr>
              <a:t>Het kwartje valt</a:t>
            </a:r>
            <a:endParaRPr lang="it-IT" sz="2800" dirty="0">
              <a:cs typeface="Calibri" panose="020F0502020204030204" pitchFamily="34" charset="0"/>
            </a:endParaRPr>
          </a:p>
          <a:p>
            <a:r>
              <a:rPr lang="nl-NL" sz="2800" dirty="0">
                <a:cs typeface="Calibri" panose="020F0502020204030204" pitchFamily="34" charset="0"/>
              </a:rPr>
              <a:t>voor een dubbeltje op de eerste rij zitten</a:t>
            </a:r>
            <a:endParaRPr lang="it-IT" sz="2800" dirty="0">
              <a:cs typeface="Calibri" panose="020F0502020204030204" pitchFamily="34" charset="0"/>
            </a:endParaRPr>
          </a:p>
          <a:p>
            <a:r>
              <a:rPr lang="nl-NL" sz="2800" dirty="0">
                <a:cs typeface="Calibri" panose="020F0502020204030204" pitchFamily="34" charset="0"/>
              </a:rPr>
              <a:t>ik geef geen cent om hem</a:t>
            </a:r>
          </a:p>
          <a:p>
            <a:endParaRPr lang="it-IT" dirty="0"/>
          </a:p>
        </p:txBody>
      </p:sp>
      <p:sp>
        <p:nvSpPr>
          <p:cNvPr id="6" name="Rectangle 6">
            <a:extLst>
              <a:ext uri="{FF2B5EF4-FFF2-40B4-BE49-F238E27FC236}">
                <a16:creationId xmlns:a16="http://schemas.microsoft.com/office/drawing/2014/main" id="{E20A80E1-02B0-5544-AF0D-EE035E443A49}"/>
              </a:ext>
            </a:extLst>
          </p:cNvPr>
          <p:cNvSpPr>
            <a:spLocks noChangeArrowheads="1"/>
          </p:cNvSpPr>
          <p:nvPr/>
        </p:nvSpPr>
        <p:spPr bwMode="auto">
          <a:xfrm>
            <a:off x="22022252" y="-19441"/>
            <a:ext cx="2027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9" name="Immagine 1" descr="Wordt een dubbeltje ooit een kwartje? - Alba coaching Westland">
            <a:extLst>
              <a:ext uri="{FF2B5EF4-FFF2-40B4-BE49-F238E27FC236}">
                <a16:creationId xmlns:a16="http://schemas.microsoft.com/office/drawing/2014/main" id="{49F46A44-B51B-124A-9B41-D6A59C7A3C74}"/>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643868" y="1332854"/>
            <a:ext cx="4514912" cy="212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7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A8B4628-398A-8C4D-3A9A-CD292EB1ABCA}"/>
              </a:ext>
            </a:extLst>
          </p:cNvPr>
          <p:cNvSpPr>
            <a:spLocks noGrp="1"/>
          </p:cNvSpPr>
          <p:nvPr>
            <p:ph idx="1"/>
          </p:nvPr>
        </p:nvSpPr>
        <p:spPr>
          <a:xfrm>
            <a:off x="654401" y="206297"/>
            <a:ext cx="10651273" cy="6445405"/>
          </a:xfrm>
        </p:spPr>
        <p:txBody>
          <a:bodyPr>
            <a:noAutofit/>
          </a:bodyPr>
          <a:lstStyle/>
          <a:p>
            <a:pPr marL="0" indent="0">
              <a:buNone/>
            </a:pPr>
            <a:r>
              <a:rPr lang="nl-NL" sz="1700" b="1" dirty="0">
                <a:latin typeface="Bierstadt" panose="020B0004020202020204" pitchFamily="34" charset="0"/>
                <a:cs typeface="Calibri" panose="020F0502020204030204" pitchFamily="34" charset="0"/>
              </a:rPr>
              <a:t>Kruis de juiste oplossing aan.</a:t>
            </a:r>
          </a:p>
          <a:p>
            <a:pPr marL="0" indent="0">
              <a:buNone/>
            </a:pPr>
            <a:endParaRPr lang="it-IT" sz="1700" dirty="0">
              <a:latin typeface="Bierstadt" panose="020B0004020202020204" pitchFamily="34" charset="0"/>
              <a:cs typeface="Calibri" panose="020F0502020204030204" pitchFamily="34" charset="0"/>
            </a:endParaRPr>
          </a:p>
          <a:p>
            <a:pPr marL="342900" indent="-342900">
              <a:buFont typeface="+mj-lt"/>
              <a:buAutoNum type="arabicPeriod"/>
            </a:pPr>
            <a:r>
              <a:rPr lang="nl-NL" sz="1700" i="1" dirty="0">
                <a:latin typeface="Bierstadt" panose="020B0004020202020204" pitchFamily="34" charset="0"/>
                <a:cs typeface="Calibri" panose="020F0502020204030204" pitchFamily="34" charset="0"/>
              </a:rPr>
              <a:t>Hij is onbetrouwbaar</a:t>
            </a:r>
            <a:endParaRPr lang="it-IT" sz="1700" dirty="0">
              <a:latin typeface="Bierstadt" panose="020B0004020202020204" pitchFamily="34" charset="0"/>
              <a:cs typeface="Calibri" panose="020F0502020204030204" pitchFamily="34" charset="0"/>
            </a:endParaRPr>
          </a:p>
          <a:p>
            <a:pPr marL="342900" lvl="0" indent="-342900">
              <a:buFont typeface="+mj-lt"/>
              <a:buAutoNum type="arabicPeriod"/>
            </a:pPr>
            <a:r>
              <a:rPr lang="nl-NL" sz="1700" dirty="0">
                <a:latin typeface="Bierstadt" panose="020B0004020202020204" pitchFamily="34" charset="0"/>
                <a:cs typeface="Calibri" panose="020F0502020204030204" pitchFamily="34" charset="0"/>
              </a:rPr>
              <a:t>hij is niet op zijn achterhoofd gevallen</a:t>
            </a:r>
            <a:endParaRPr lang="it-IT" sz="1700" dirty="0">
              <a:latin typeface="Bierstadt" panose="020B0004020202020204" pitchFamily="34" charset="0"/>
              <a:cs typeface="Calibri" panose="020F0502020204030204" pitchFamily="34" charset="0"/>
            </a:endParaRPr>
          </a:p>
          <a:p>
            <a:pPr marL="342900" lvl="0" indent="-342900">
              <a:buFont typeface="+mj-lt"/>
              <a:buAutoNum type="arabicPeriod"/>
            </a:pPr>
            <a:r>
              <a:rPr lang="nl-NL" sz="1700" dirty="0">
                <a:latin typeface="Bierstadt" panose="020B0004020202020204" pitchFamily="34" charset="0"/>
                <a:cs typeface="Calibri" panose="020F0502020204030204" pitchFamily="34" charset="0"/>
              </a:rPr>
              <a:t>hij heeft het achter de ellenbogen</a:t>
            </a:r>
            <a:endParaRPr lang="it-IT" sz="1700" dirty="0">
              <a:latin typeface="Bierstadt" panose="020B0004020202020204" pitchFamily="34" charset="0"/>
              <a:cs typeface="Calibri" panose="020F0502020204030204" pitchFamily="34" charset="0"/>
            </a:endParaRPr>
          </a:p>
          <a:p>
            <a:pPr marL="342900" lvl="0" indent="-342900">
              <a:buFont typeface="+mj-lt"/>
              <a:buAutoNum type="arabicPeriod"/>
            </a:pPr>
            <a:r>
              <a:rPr lang="nl-NL" sz="1700" dirty="0">
                <a:latin typeface="Bierstadt" panose="020B0004020202020204" pitchFamily="34" charset="0"/>
                <a:cs typeface="Calibri" panose="020F0502020204030204" pitchFamily="34" charset="0"/>
              </a:rPr>
              <a:t>hij staat met beide benen op de grond</a:t>
            </a:r>
            <a:endParaRPr lang="it-IT" sz="1700" dirty="0">
              <a:latin typeface="Bierstadt" panose="020B0004020202020204" pitchFamily="34" charset="0"/>
              <a:cs typeface="Calibri" panose="020F0502020204030204" pitchFamily="34" charset="0"/>
            </a:endParaRPr>
          </a:p>
          <a:p>
            <a:pPr marL="342900" indent="-342900">
              <a:buFont typeface="+mj-lt"/>
              <a:buAutoNum type="arabicPeriod"/>
            </a:pPr>
            <a:endParaRPr lang="it-IT" sz="1700" dirty="0">
              <a:latin typeface="Bierstadt" panose="020B0004020202020204" pitchFamily="34" charset="0"/>
              <a:cs typeface="Calibri" panose="020F0502020204030204" pitchFamily="34" charset="0"/>
            </a:endParaRPr>
          </a:p>
          <a:p>
            <a:pPr marL="342900" indent="-342900">
              <a:buFont typeface="+mj-lt"/>
              <a:buAutoNum type="arabicPeriod"/>
            </a:pPr>
            <a:r>
              <a:rPr lang="nl-NL" sz="1700" i="1" dirty="0">
                <a:latin typeface="Bierstadt" panose="020B0004020202020204" pitchFamily="34" charset="0"/>
                <a:cs typeface="Calibri" panose="020F0502020204030204" pitchFamily="34" charset="0"/>
              </a:rPr>
              <a:t>Gauw verongelijkt zijn</a:t>
            </a:r>
            <a:endParaRPr lang="it-IT" sz="1700" dirty="0">
              <a:latin typeface="Bierstadt" panose="020B0004020202020204" pitchFamily="34" charset="0"/>
              <a:cs typeface="Calibri" panose="020F0502020204030204" pitchFamily="34" charset="0"/>
            </a:endParaRPr>
          </a:p>
          <a:p>
            <a:pPr marL="342900" lvl="0" indent="-342900">
              <a:buFont typeface="+mj-lt"/>
              <a:buAutoNum type="arabicPeriod"/>
            </a:pPr>
            <a:r>
              <a:rPr lang="nl-NL" sz="1700" dirty="0">
                <a:latin typeface="Bierstadt" panose="020B0004020202020204" pitchFamily="34" charset="0"/>
                <a:cs typeface="Calibri" panose="020F0502020204030204" pitchFamily="34" charset="0"/>
              </a:rPr>
              <a:t>Lange tenen hebben</a:t>
            </a:r>
            <a:endParaRPr lang="it-IT" sz="1700" dirty="0">
              <a:latin typeface="Bierstadt" panose="020B0004020202020204" pitchFamily="34" charset="0"/>
              <a:cs typeface="Calibri" panose="020F0502020204030204" pitchFamily="34" charset="0"/>
            </a:endParaRPr>
          </a:p>
          <a:p>
            <a:pPr marL="342900" lvl="0" indent="-342900">
              <a:buFont typeface="+mj-lt"/>
              <a:buAutoNum type="arabicPeriod"/>
            </a:pPr>
            <a:r>
              <a:rPr lang="nl-NL" sz="1700" dirty="0">
                <a:latin typeface="Bierstadt" panose="020B0004020202020204" pitchFamily="34" charset="0"/>
                <a:cs typeface="Calibri" panose="020F0502020204030204" pitchFamily="34" charset="0"/>
              </a:rPr>
              <a:t>Bij de pinken zijn</a:t>
            </a:r>
            <a:endParaRPr lang="it-IT" sz="1700" dirty="0">
              <a:latin typeface="Bierstadt" panose="020B0004020202020204" pitchFamily="34" charset="0"/>
              <a:cs typeface="Calibri" panose="020F0502020204030204" pitchFamily="34" charset="0"/>
            </a:endParaRPr>
          </a:p>
          <a:p>
            <a:pPr marL="342900" lvl="0" indent="-342900">
              <a:buFont typeface="+mj-lt"/>
              <a:buAutoNum type="arabicPeriod"/>
            </a:pPr>
            <a:r>
              <a:rPr lang="nl-NL" sz="1700" dirty="0">
                <a:latin typeface="Bierstadt" panose="020B0004020202020204" pitchFamily="34" charset="0"/>
                <a:cs typeface="Calibri" panose="020F0502020204030204" pitchFamily="34" charset="0"/>
              </a:rPr>
              <a:t>Het hoofd in de schoot leggen</a:t>
            </a:r>
            <a:endParaRPr lang="it-IT" sz="1700" dirty="0">
              <a:latin typeface="Bierstadt" panose="020B0004020202020204" pitchFamily="34" charset="0"/>
              <a:cs typeface="Calibri" panose="020F0502020204030204" pitchFamily="34" charset="0"/>
            </a:endParaRPr>
          </a:p>
          <a:p>
            <a:pPr marL="342900" indent="-342900">
              <a:buFont typeface="+mj-lt"/>
              <a:buAutoNum type="arabicPeriod"/>
            </a:pPr>
            <a:endParaRPr lang="it-IT" sz="1700" dirty="0">
              <a:latin typeface="Bierstadt" panose="020B0004020202020204" pitchFamily="34" charset="0"/>
              <a:cs typeface="Calibri" panose="020F0502020204030204" pitchFamily="34" charset="0"/>
            </a:endParaRPr>
          </a:p>
          <a:p>
            <a:pPr marL="342900" indent="-342900">
              <a:buFont typeface="+mj-lt"/>
              <a:buAutoNum type="arabicPeriod"/>
            </a:pPr>
            <a:r>
              <a:rPr lang="nl-NL" sz="1700" i="1" dirty="0">
                <a:latin typeface="Bierstadt" panose="020B0004020202020204" pitchFamily="34" charset="0"/>
                <a:cs typeface="Calibri" panose="020F0502020204030204" pitchFamily="34" charset="0"/>
              </a:rPr>
              <a:t>Dat interesseert mij absoluut niet</a:t>
            </a:r>
            <a:endParaRPr lang="it-IT" sz="1700" dirty="0">
              <a:latin typeface="Bierstadt" panose="020B0004020202020204" pitchFamily="34" charset="0"/>
              <a:cs typeface="Calibri" panose="020F0502020204030204" pitchFamily="34" charset="0"/>
            </a:endParaRPr>
          </a:p>
          <a:p>
            <a:pPr marL="342900" lvl="0" indent="-342900">
              <a:buFont typeface="+mj-lt"/>
              <a:buAutoNum type="arabicPeriod"/>
            </a:pPr>
            <a:r>
              <a:rPr lang="nl-NL" sz="1700" dirty="0">
                <a:latin typeface="Bierstadt" panose="020B0004020202020204" pitchFamily="34" charset="0"/>
                <a:cs typeface="Calibri" panose="020F0502020204030204" pitchFamily="34" charset="0"/>
              </a:rPr>
              <a:t>Dat zal me worst wezen</a:t>
            </a:r>
            <a:endParaRPr lang="it-IT" sz="1700" dirty="0">
              <a:latin typeface="Bierstadt" panose="020B0004020202020204" pitchFamily="34" charset="0"/>
              <a:cs typeface="Calibri" panose="020F0502020204030204" pitchFamily="34" charset="0"/>
            </a:endParaRPr>
          </a:p>
          <a:p>
            <a:pPr marL="342900" lvl="0" indent="-342900">
              <a:buFont typeface="+mj-lt"/>
              <a:buAutoNum type="arabicPeriod"/>
            </a:pPr>
            <a:r>
              <a:rPr lang="nl-NL" sz="1700" dirty="0">
                <a:latin typeface="Bierstadt" panose="020B0004020202020204" pitchFamily="34" charset="0"/>
                <a:cs typeface="Calibri" panose="020F0502020204030204" pitchFamily="34" charset="0"/>
              </a:rPr>
              <a:t>Ik doe water bij de wijn</a:t>
            </a:r>
            <a:endParaRPr lang="it-IT" sz="1700" dirty="0">
              <a:latin typeface="Bierstadt" panose="020B0004020202020204" pitchFamily="34" charset="0"/>
              <a:cs typeface="Calibri" panose="020F0502020204030204" pitchFamily="34" charset="0"/>
            </a:endParaRPr>
          </a:p>
          <a:p>
            <a:pPr marL="342900" lvl="0" indent="-342900">
              <a:buFont typeface="+mj-lt"/>
              <a:buAutoNum type="arabicPeriod"/>
            </a:pPr>
            <a:r>
              <a:rPr lang="nl-NL" sz="1700" dirty="0">
                <a:latin typeface="Bierstadt" panose="020B0004020202020204" pitchFamily="34" charset="0"/>
                <a:cs typeface="Calibri" panose="020F0502020204030204" pitchFamily="34" charset="0"/>
              </a:rPr>
              <a:t>Ik maak me uit de voeten</a:t>
            </a:r>
            <a:endParaRPr lang="it-IT" sz="1700" dirty="0">
              <a:latin typeface="Bierstadt" panose="020B0004020202020204" pitchFamily="34" charset="0"/>
              <a:cs typeface="Calibri" panose="020F0502020204030204" pitchFamily="34" charset="0"/>
            </a:endParaRPr>
          </a:p>
          <a:p>
            <a:pPr marL="342900" indent="-342900">
              <a:buFont typeface="+mj-lt"/>
              <a:buAutoNum type="arabicPeriod"/>
            </a:pPr>
            <a:endParaRPr lang="it-IT" sz="1700" dirty="0">
              <a:latin typeface="Bierstadt" panose="020B0004020202020204" pitchFamily="34" charset="0"/>
            </a:endParaRPr>
          </a:p>
        </p:txBody>
      </p:sp>
    </p:spTree>
    <p:extLst>
      <p:ext uri="{BB962C8B-B14F-4D97-AF65-F5344CB8AC3E}">
        <p14:creationId xmlns:p14="http://schemas.microsoft.com/office/powerpoint/2010/main" val="3339235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20E108B-28FF-517F-645A-B85C0623A4A9}"/>
              </a:ext>
            </a:extLst>
          </p:cNvPr>
          <p:cNvSpPr>
            <a:spLocks noGrp="1"/>
          </p:cNvSpPr>
          <p:nvPr>
            <p:ph idx="1"/>
          </p:nvPr>
        </p:nvSpPr>
        <p:spPr>
          <a:xfrm>
            <a:off x="838200" y="962526"/>
            <a:ext cx="10515600" cy="5048660"/>
          </a:xfrm>
        </p:spPr>
        <p:txBody>
          <a:bodyPr>
            <a:normAutofit/>
          </a:bodyPr>
          <a:lstStyle/>
          <a:p>
            <a:pPr marL="342900" indent="-342900">
              <a:buFont typeface="+mj-lt"/>
              <a:buAutoNum type="arabicPeriod"/>
            </a:pPr>
            <a:r>
              <a:rPr lang="nl-NL" sz="1800" i="1" dirty="0">
                <a:latin typeface="Calibri" panose="020F0502020204030204" pitchFamily="34" charset="0"/>
                <a:cs typeface="Calibri" panose="020F0502020204030204" pitchFamily="34" charset="0"/>
              </a:rPr>
              <a:t>Zij heeft niets te vertellen, iemand anders is de baas over haar</a:t>
            </a:r>
            <a:endParaRPr lang="it-IT" sz="1800" dirty="0">
              <a:latin typeface="Calibri" panose="020F0502020204030204" pitchFamily="34" charset="0"/>
              <a:cs typeface="Calibri" panose="020F0502020204030204" pitchFamily="34" charset="0"/>
            </a:endParaRPr>
          </a:p>
          <a:p>
            <a:pPr marL="342900" lvl="0" indent="-342900">
              <a:buFont typeface="+mj-lt"/>
              <a:buAutoNum type="arabicPeriod"/>
            </a:pPr>
            <a:r>
              <a:rPr lang="nl-NL" sz="1800" dirty="0">
                <a:latin typeface="Calibri" panose="020F0502020204030204" pitchFamily="34" charset="0"/>
                <a:cs typeface="Calibri" panose="020F0502020204030204" pitchFamily="34" charset="0"/>
              </a:rPr>
              <a:t>Zij zit met de gebakken peren</a:t>
            </a:r>
            <a:endParaRPr lang="it-IT" sz="1800" dirty="0">
              <a:latin typeface="Calibri" panose="020F0502020204030204" pitchFamily="34" charset="0"/>
              <a:cs typeface="Calibri" panose="020F0502020204030204" pitchFamily="34" charset="0"/>
            </a:endParaRPr>
          </a:p>
          <a:p>
            <a:pPr marL="342900" lvl="0" indent="-342900">
              <a:buFont typeface="+mj-lt"/>
              <a:buAutoNum type="arabicPeriod"/>
            </a:pPr>
            <a:r>
              <a:rPr lang="nl-NL" sz="1800" dirty="0">
                <a:latin typeface="Calibri" panose="020F0502020204030204" pitchFamily="34" charset="0"/>
                <a:cs typeface="Calibri" panose="020F0502020204030204" pitchFamily="34" charset="0"/>
              </a:rPr>
              <a:t>Zij doet alsof haar neus bloedt</a:t>
            </a:r>
            <a:endParaRPr lang="it-IT" sz="1800" dirty="0">
              <a:latin typeface="Calibri" panose="020F0502020204030204" pitchFamily="34" charset="0"/>
              <a:cs typeface="Calibri" panose="020F0502020204030204" pitchFamily="34" charset="0"/>
            </a:endParaRPr>
          </a:p>
          <a:p>
            <a:pPr marL="342900" lvl="0" indent="-342900">
              <a:buFont typeface="+mj-lt"/>
              <a:buAutoNum type="arabicPeriod"/>
            </a:pPr>
            <a:r>
              <a:rPr lang="nl-NL" sz="1800" dirty="0">
                <a:latin typeface="Calibri" panose="020F0502020204030204" pitchFamily="34" charset="0"/>
                <a:cs typeface="Calibri" panose="020F0502020204030204" pitchFamily="34" charset="0"/>
              </a:rPr>
              <a:t>Zij zit onder de plak</a:t>
            </a:r>
            <a:endParaRPr lang="it-IT" sz="1800" dirty="0">
              <a:latin typeface="Calibri" panose="020F0502020204030204" pitchFamily="34" charset="0"/>
              <a:cs typeface="Calibri" panose="020F0502020204030204" pitchFamily="34" charset="0"/>
            </a:endParaRPr>
          </a:p>
          <a:p>
            <a:pPr marL="342900" indent="-342900">
              <a:buFont typeface="+mj-lt"/>
              <a:buAutoNum type="arabicPeriod"/>
            </a:pPr>
            <a:endParaRPr lang="it-IT" sz="1800" dirty="0">
              <a:latin typeface="Calibri" panose="020F0502020204030204" pitchFamily="34" charset="0"/>
              <a:cs typeface="Calibri" panose="020F0502020204030204" pitchFamily="34" charset="0"/>
            </a:endParaRPr>
          </a:p>
          <a:p>
            <a:pPr marL="342900" indent="-342900">
              <a:buFont typeface="+mj-lt"/>
              <a:buAutoNum type="arabicPeriod"/>
            </a:pPr>
            <a:r>
              <a:rPr lang="nl-NL" sz="1800" i="1" dirty="0">
                <a:latin typeface="Calibri" panose="020F0502020204030204" pitchFamily="34" charset="0"/>
                <a:cs typeface="Calibri" panose="020F0502020204030204" pitchFamily="34" charset="0"/>
              </a:rPr>
              <a:t>Hij berust in iets</a:t>
            </a:r>
            <a:endParaRPr lang="it-IT" sz="1800" dirty="0">
              <a:latin typeface="Calibri" panose="020F0502020204030204" pitchFamily="34" charset="0"/>
              <a:cs typeface="Calibri" panose="020F0502020204030204" pitchFamily="34" charset="0"/>
            </a:endParaRPr>
          </a:p>
          <a:p>
            <a:pPr marL="342900" lvl="0" indent="-342900">
              <a:buFont typeface="+mj-lt"/>
              <a:buAutoNum type="arabicPeriod"/>
            </a:pPr>
            <a:r>
              <a:rPr lang="nl-NL" sz="1800" dirty="0">
                <a:latin typeface="Calibri" panose="020F0502020204030204" pitchFamily="34" charset="0"/>
                <a:cs typeface="Calibri" panose="020F0502020204030204" pitchFamily="34" charset="0"/>
              </a:rPr>
              <a:t>Hij staat aan de zijlijn</a:t>
            </a:r>
            <a:endParaRPr lang="it-IT" sz="1800" dirty="0">
              <a:latin typeface="Calibri" panose="020F0502020204030204" pitchFamily="34" charset="0"/>
              <a:cs typeface="Calibri" panose="020F0502020204030204" pitchFamily="34" charset="0"/>
            </a:endParaRPr>
          </a:p>
          <a:p>
            <a:pPr marL="342900" lvl="0" indent="-342900">
              <a:buFont typeface="+mj-lt"/>
              <a:buAutoNum type="arabicPeriod"/>
            </a:pPr>
            <a:r>
              <a:rPr lang="nl-NL" sz="1800" dirty="0">
                <a:latin typeface="Calibri" panose="020F0502020204030204" pitchFamily="34" charset="0"/>
                <a:cs typeface="Calibri" panose="020F0502020204030204" pitchFamily="34" charset="0"/>
              </a:rPr>
              <a:t>Hij kiest eieren voor zijn geld</a:t>
            </a:r>
            <a:endParaRPr lang="it-IT" sz="1800" dirty="0">
              <a:latin typeface="Calibri" panose="020F0502020204030204" pitchFamily="34" charset="0"/>
              <a:cs typeface="Calibri" panose="020F0502020204030204" pitchFamily="34" charset="0"/>
            </a:endParaRPr>
          </a:p>
          <a:p>
            <a:pPr marL="342900" lvl="0" indent="-342900">
              <a:buFont typeface="+mj-lt"/>
              <a:buAutoNum type="arabicPeriod"/>
            </a:pPr>
            <a:r>
              <a:rPr lang="nl-NL" sz="1800" dirty="0">
                <a:latin typeface="Calibri" panose="020F0502020204030204" pitchFamily="34" charset="0"/>
                <a:cs typeface="Calibri" panose="020F0502020204030204" pitchFamily="34" charset="0"/>
              </a:rPr>
              <a:t>Hij valt door de mand</a:t>
            </a:r>
            <a:endParaRPr lang="it-IT" sz="1800" dirty="0">
              <a:latin typeface="Calibri" panose="020F0502020204030204" pitchFamily="34" charset="0"/>
              <a:cs typeface="Calibri" panose="020F0502020204030204" pitchFamily="34" charset="0"/>
            </a:endParaRPr>
          </a:p>
          <a:p>
            <a:pPr marL="342900" indent="-342900">
              <a:buFont typeface="+mj-lt"/>
              <a:buAutoNum type="arabicPeriod"/>
            </a:pPr>
            <a:endParaRPr lang="it-IT" dirty="0"/>
          </a:p>
        </p:txBody>
      </p:sp>
    </p:spTree>
    <p:extLst>
      <p:ext uri="{BB962C8B-B14F-4D97-AF65-F5344CB8AC3E}">
        <p14:creationId xmlns:p14="http://schemas.microsoft.com/office/powerpoint/2010/main" val="66744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9D5F76-817F-4471-9738-CC3172411A97}"/>
              </a:ext>
            </a:extLst>
          </p:cNvPr>
          <p:cNvSpPr>
            <a:spLocks noGrp="1"/>
          </p:cNvSpPr>
          <p:nvPr>
            <p:ph type="title"/>
          </p:nvPr>
        </p:nvSpPr>
        <p:spPr/>
        <p:txBody>
          <a:bodyPr>
            <a:normAutofit/>
          </a:bodyPr>
          <a:lstStyle/>
          <a:p>
            <a:pPr fontAlgn="base"/>
            <a:r>
              <a:rPr lang="nl-NL" sz="3600" b="0" dirty="0">
                <a:solidFill>
                  <a:schemeClr val="accent2">
                    <a:lumMod val="75000"/>
                  </a:schemeClr>
                </a:solidFill>
                <a:effectLst/>
                <a:latin typeface="+mn-lt"/>
              </a:rPr>
              <a:t>Het duurzaamste kledingstuk? Dat ligt al in je kast</a:t>
            </a:r>
            <a:br>
              <a:rPr lang="nl-NL" sz="3600" b="0" dirty="0">
                <a:solidFill>
                  <a:schemeClr val="accent2">
                    <a:lumMod val="75000"/>
                  </a:schemeClr>
                </a:solidFill>
                <a:effectLst/>
                <a:latin typeface="+mn-lt"/>
              </a:rPr>
            </a:br>
            <a:endParaRPr lang="it-IT" sz="3600" dirty="0">
              <a:solidFill>
                <a:schemeClr val="accent2">
                  <a:lumMod val="75000"/>
                </a:schemeClr>
              </a:solidFill>
              <a:latin typeface="+mn-lt"/>
            </a:endParaRPr>
          </a:p>
        </p:txBody>
      </p:sp>
      <p:sp>
        <p:nvSpPr>
          <p:cNvPr id="3" name="Segnaposto contenuto 2">
            <a:extLst>
              <a:ext uri="{FF2B5EF4-FFF2-40B4-BE49-F238E27FC236}">
                <a16:creationId xmlns:a16="http://schemas.microsoft.com/office/drawing/2014/main" id="{E00C63BC-0332-7604-9B72-53C1C16A90F3}"/>
              </a:ext>
            </a:extLst>
          </p:cNvPr>
          <p:cNvSpPr>
            <a:spLocks noGrp="1"/>
          </p:cNvSpPr>
          <p:nvPr>
            <p:ph idx="1"/>
          </p:nvPr>
        </p:nvSpPr>
        <p:spPr>
          <a:xfrm>
            <a:off x="838200" y="1839951"/>
            <a:ext cx="10515600" cy="4171235"/>
          </a:xfrm>
        </p:spPr>
        <p:txBody>
          <a:bodyPr>
            <a:normAutofit/>
          </a:bodyPr>
          <a:lstStyle/>
          <a:p>
            <a:pPr marL="0" indent="0" algn="just">
              <a:buNone/>
            </a:pPr>
            <a:r>
              <a:rPr lang="nl-NL" sz="2000" b="0" i="0" dirty="0">
                <a:effectLst/>
                <a:latin typeface="Bierstadt" panose="020B0004020202020204" pitchFamily="34" charset="0"/>
              </a:rPr>
              <a:t>Kledingbranche</a:t>
            </a:r>
            <a:r>
              <a:rPr lang="nl-NL" sz="2000" b="0" i="0" dirty="0">
                <a:solidFill>
                  <a:srgbClr val="1A1A1A"/>
                </a:solidFill>
                <a:effectLst/>
                <a:latin typeface="Bierstadt" panose="020B0004020202020204" pitchFamily="34" charset="0"/>
              </a:rPr>
              <a:t> Hoewel het bewustzijn over de schadelijke gevolgen van vlees eten of vliegen groeit, blijft de milieu-impact van nieuwe kleding kopen vaak nog onderbelicht. Maar hoe vervuilend is de kledingbranche nou echt?</a:t>
            </a:r>
            <a:endParaRPr lang="nl-NL" sz="2000" dirty="0">
              <a:solidFill>
                <a:srgbClr val="1A1A1A"/>
              </a:solidFill>
              <a:latin typeface="Bierstadt" panose="020B0004020202020204" pitchFamily="34" charset="0"/>
            </a:endParaRPr>
          </a:p>
          <a:p>
            <a:pPr marL="0" indent="0" algn="just">
              <a:buNone/>
            </a:pPr>
            <a:r>
              <a:rPr lang="nl-NL" sz="2000" b="0" i="0" dirty="0">
                <a:solidFill>
                  <a:srgbClr val="1A1A1A"/>
                </a:solidFill>
                <a:effectLst/>
                <a:latin typeface="Guardian Text Egyptian Web"/>
              </a:rPr>
              <a:t>Hoeveel heeft een Nederlandse consument over voor een spijkerbroek? Gewoon een degelijk, doorsnee model van donkerblauwe stof. Twee tientjes sowieso wel, 200 euro waarschijnlijk weer niet. Het antwoord zal ook afhangen van hoeveel iemand te besteden heeft. Zolang er genoeg geld overblijft voor andere uitgaven, is de aanschaf redelijk pijnloos.</a:t>
            </a:r>
            <a:endParaRPr lang="nl-NL" sz="2000" dirty="0">
              <a:solidFill>
                <a:srgbClr val="1A1A1A"/>
              </a:solidFill>
              <a:latin typeface="Bierstadt" panose="020B0004020202020204" pitchFamily="34" charset="0"/>
            </a:endParaRPr>
          </a:p>
          <a:p>
            <a:pPr marL="0" indent="0" algn="just">
              <a:buNone/>
            </a:pPr>
            <a:r>
              <a:rPr lang="nl-NL" sz="2000" b="0" i="0" dirty="0">
                <a:solidFill>
                  <a:srgbClr val="1A1A1A"/>
                </a:solidFill>
                <a:effectLst/>
                <a:latin typeface="Guardian Text Egyptian Web"/>
              </a:rPr>
              <a:t>Maar hoe zou dat zijn als de consument zijn broek moest afrekenen met een ander betaalmiddel, één waarvan de waarde minder relatief is? Stel dat hij elk jaar een vaste voorraad water zou krijgen – een put die hij naar eigen inzicht kan gebruiken tot de bodem is bereikt. Hij zou zijn auto ermee kunnen wassen, zijn groente kunnen bewateren, of er de wc mee kunnen doorspoelen.</a:t>
            </a:r>
            <a:endParaRPr lang="it-IT" sz="2000" dirty="0">
              <a:latin typeface="Bierstadt" panose="020B0004020202020204" pitchFamily="34" charset="0"/>
            </a:endParaRPr>
          </a:p>
        </p:txBody>
      </p:sp>
    </p:spTree>
    <p:extLst>
      <p:ext uri="{BB962C8B-B14F-4D97-AF65-F5344CB8AC3E}">
        <p14:creationId xmlns:p14="http://schemas.microsoft.com/office/powerpoint/2010/main" val="223628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E4CD8BF-5D28-4CA7-7E9F-AF4D04E62075}"/>
              </a:ext>
            </a:extLst>
          </p:cNvPr>
          <p:cNvSpPr>
            <a:spLocks noGrp="1"/>
          </p:cNvSpPr>
          <p:nvPr>
            <p:ph idx="1"/>
          </p:nvPr>
        </p:nvSpPr>
        <p:spPr>
          <a:xfrm>
            <a:off x="1037062" y="858644"/>
            <a:ext cx="10316737" cy="5152542"/>
          </a:xfrm>
        </p:spPr>
        <p:txBody>
          <a:bodyPr>
            <a:normAutofit/>
          </a:bodyPr>
          <a:lstStyle/>
          <a:p>
            <a:pPr marL="0" indent="0" algn="just" fontAlgn="base">
              <a:buNone/>
            </a:pPr>
            <a:r>
              <a:rPr lang="nl-NL" sz="2000" b="0" i="0" dirty="0">
                <a:solidFill>
                  <a:srgbClr val="1A1A1A"/>
                </a:solidFill>
                <a:effectLst/>
                <a:latin typeface="Bierstadt" panose="020B0004020202020204" pitchFamily="34" charset="0"/>
              </a:rPr>
              <a:t>Waarschijnlijk zou hij in zo’n geval aanzienlijk langer aarzelen over de aanschaf van nóg een spijkerbroek. Omdat hij voor die ene broek dan minstens 110 douchebeurten moet overslaan, of pakweg 250 dagen de vuile vaat niet kan afwassen. Die spijkerbroek laten hangen zou hem in één klap bijna zeven jaar aan drinkwater opleveren.</a:t>
            </a:r>
          </a:p>
          <a:p>
            <a:pPr marL="0" indent="0" algn="just" fontAlgn="base">
              <a:buNone/>
            </a:pPr>
            <a:r>
              <a:rPr lang="nl-NL" sz="2000" b="0" i="0" dirty="0">
                <a:solidFill>
                  <a:srgbClr val="1A1A1A"/>
                </a:solidFill>
                <a:effectLst/>
                <a:latin typeface="Bierstadt" panose="020B0004020202020204" pitchFamily="34" charset="0"/>
              </a:rPr>
              <a:t>Het zijn afwegingen die consumenten nu nog zelden maken, merkt Paulien Harmsen, onderzoeker duurzaam textiel aan Wageningen University. Waar in de maatschappij het bewustzijn over de schadelijke gevolgen van vlees eten of vliegreizen groeit, blijft de impact van de kledingindustrie volgens haar dikwijls sterk onderbelicht.</a:t>
            </a:r>
          </a:p>
          <a:p>
            <a:pPr marL="0" indent="0" algn="just" fontAlgn="base">
              <a:buNone/>
            </a:pPr>
            <a:r>
              <a:rPr lang="nl-NL" sz="2000" b="0" i="0" dirty="0">
                <a:solidFill>
                  <a:srgbClr val="1A1A1A"/>
                </a:solidFill>
                <a:effectLst/>
                <a:latin typeface="Bierstadt" panose="020B0004020202020204" pitchFamily="34" charset="0"/>
              </a:rPr>
              <a:t>„Mensen associëren kleding met iets zachts en ‘</a:t>
            </a:r>
            <a:r>
              <a:rPr lang="nl-NL" sz="2000" b="0" i="0" dirty="0" err="1">
                <a:solidFill>
                  <a:srgbClr val="1A1A1A"/>
                </a:solidFill>
                <a:effectLst/>
                <a:latin typeface="Bierstadt" panose="020B0004020202020204" pitchFamily="34" charset="0"/>
              </a:rPr>
              <a:t>fluffy’s</a:t>
            </a:r>
            <a:r>
              <a:rPr lang="nl-NL" sz="2000" b="0" i="0" dirty="0">
                <a:solidFill>
                  <a:srgbClr val="1A1A1A"/>
                </a:solidFill>
                <a:effectLst/>
                <a:latin typeface="Bierstadt" panose="020B0004020202020204" pitchFamily="34" charset="0"/>
              </a:rPr>
              <a:t>’, niet met vervuiling of de olie die wordt gebruikt voor synthetische materialen”, aldus Harmsen. Ze kan het de consument ook niet echt kwalijk nemen. Natuurlijk heeft die een verantwoordelijkheid, maar hij wordt ook „aan alle kanten misleid”. Al jaren moedigt de kledingsector consumenten aan zo veel mogelijk te kopen. Shoppen is vrijetijdsbesteding geworden.</a:t>
            </a:r>
            <a:endParaRPr lang="it-IT" sz="2000" dirty="0">
              <a:latin typeface="Bierstadt" panose="020B0004020202020204" pitchFamily="34" charset="0"/>
            </a:endParaRPr>
          </a:p>
        </p:txBody>
      </p:sp>
    </p:spTree>
    <p:extLst>
      <p:ext uri="{BB962C8B-B14F-4D97-AF65-F5344CB8AC3E}">
        <p14:creationId xmlns:p14="http://schemas.microsoft.com/office/powerpoint/2010/main" val="281961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7B6A16C-A420-88B5-5180-3D8F5E38C70F}"/>
              </a:ext>
            </a:extLst>
          </p:cNvPr>
          <p:cNvSpPr>
            <a:spLocks noGrp="1"/>
          </p:cNvSpPr>
          <p:nvPr>
            <p:ph idx="1"/>
          </p:nvPr>
        </p:nvSpPr>
        <p:spPr>
          <a:xfrm>
            <a:off x="838200" y="992459"/>
            <a:ext cx="10515600" cy="5018727"/>
          </a:xfrm>
        </p:spPr>
        <p:txBody>
          <a:bodyPr/>
          <a:lstStyle/>
          <a:p>
            <a:pPr marL="0" indent="0" algn="just">
              <a:buNone/>
            </a:pPr>
            <a:r>
              <a:rPr lang="nl-NL" dirty="0">
                <a:solidFill>
                  <a:schemeClr val="tx1"/>
                </a:solidFill>
                <a:latin typeface="Bierstadt" panose="020B0004020202020204" pitchFamily="34" charset="0"/>
              </a:rPr>
              <a:t>Neem die doorsnee spijkerbroek. Bij de teelt van de katoen voor één paar jeans van 500 gram wordt naar schatting 5.000 liter water gebruikt, al verschilt dat per regio en het soort katoen. Daarnaast komt bij de teelt van de katoen voor die ene broek volgens berekeningen van onderzoeksbureau CE Delft het equivalent van drie kilo CO2 vrij, vooral door het gebruik van pesticiden en kunstmest – ongeveer 28 kilometer autorijden. Dat is nog los van de handelingen die volgen, zoals weven en verven.</a:t>
            </a:r>
            <a:endParaRPr lang="it-IT" dirty="0">
              <a:solidFill>
                <a:schemeClr val="tx1"/>
              </a:solidFill>
              <a:latin typeface="Bierstadt" panose="020B0004020202020204" pitchFamily="34" charset="0"/>
            </a:endParaRPr>
          </a:p>
        </p:txBody>
      </p:sp>
    </p:spTree>
    <p:extLst>
      <p:ext uri="{BB962C8B-B14F-4D97-AF65-F5344CB8AC3E}">
        <p14:creationId xmlns:p14="http://schemas.microsoft.com/office/powerpoint/2010/main" val="281454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815F-87BE-E59E-DFDD-4A727888F195}"/>
              </a:ext>
            </a:extLst>
          </p:cNvPr>
          <p:cNvSpPr>
            <a:spLocks noGrp="1"/>
          </p:cNvSpPr>
          <p:nvPr>
            <p:ph type="title"/>
          </p:nvPr>
        </p:nvSpPr>
        <p:spPr/>
        <p:txBody>
          <a:bodyPr/>
          <a:lstStyle/>
          <a:p>
            <a:r>
              <a:rPr lang="it-IT" dirty="0" err="1"/>
              <a:t>Examen</a:t>
            </a:r>
            <a:r>
              <a:rPr lang="it-IT" dirty="0"/>
              <a:t> </a:t>
            </a:r>
          </a:p>
        </p:txBody>
      </p:sp>
      <p:sp>
        <p:nvSpPr>
          <p:cNvPr id="3" name="Segnaposto contenuto 2">
            <a:extLst>
              <a:ext uri="{FF2B5EF4-FFF2-40B4-BE49-F238E27FC236}">
                <a16:creationId xmlns:a16="http://schemas.microsoft.com/office/drawing/2014/main" id="{F46A31DB-B907-6C4F-1243-2825F89B6059}"/>
              </a:ext>
            </a:extLst>
          </p:cNvPr>
          <p:cNvSpPr>
            <a:spLocks noGrp="1"/>
          </p:cNvSpPr>
          <p:nvPr>
            <p:ph idx="1"/>
          </p:nvPr>
        </p:nvSpPr>
        <p:spPr>
          <a:xfrm>
            <a:off x="838200" y="2052886"/>
            <a:ext cx="10515600" cy="4282594"/>
          </a:xfrm>
        </p:spPr>
        <p:txBody>
          <a:bodyPr>
            <a:normAutofit/>
          </a:bodyPr>
          <a:lstStyle/>
          <a:p>
            <a:r>
              <a:rPr lang="nl-NL" sz="1800" b="1" dirty="0">
                <a:cs typeface="Calibri" panose="020F0502020204030204" pitchFamily="34" charset="0"/>
              </a:rPr>
              <a:t>TENTAMEN = 1 schriftelijke toets + 1 mondeling examen</a:t>
            </a:r>
            <a:endParaRPr lang="it-IT" sz="1800" dirty="0">
              <a:cs typeface="Calibri" panose="020F0502020204030204" pitchFamily="34" charset="0"/>
            </a:endParaRPr>
          </a:p>
          <a:p>
            <a:r>
              <a:rPr lang="nl-NL" sz="1800" b="1" dirty="0">
                <a:cs typeface="Calibri" panose="020F0502020204030204" pitchFamily="34" charset="0"/>
              </a:rPr>
              <a:t>(schriftelijk = propedeutisch voor mondeling)</a:t>
            </a:r>
            <a:endParaRPr lang="it-IT" sz="1800" dirty="0">
              <a:cs typeface="Calibri" panose="020F0502020204030204" pitchFamily="34" charset="0"/>
            </a:endParaRPr>
          </a:p>
          <a:p>
            <a:r>
              <a:rPr lang="nl-NL" sz="1800" b="1" dirty="0">
                <a:cs typeface="Calibri" panose="020F0502020204030204" pitchFamily="34" charset="0"/>
              </a:rPr>
              <a:t>Schriftelijk:</a:t>
            </a:r>
            <a:endParaRPr lang="it-IT" sz="1800" dirty="0">
              <a:cs typeface="Calibri" panose="020F0502020204030204" pitchFamily="34" charset="0"/>
            </a:endParaRPr>
          </a:p>
          <a:p>
            <a:r>
              <a:rPr lang="nl-NL" sz="1800" dirty="0"/>
              <a:t>- Te bestuderen: </a:t>
            </a:r>
            <a:r>
              <a:rPr lang="nl-NL" sz="1800" i="1" dirty="0" err="1"/>
              <a:t>Cultura</a:t>
            </a:r>
            <a:r>
              <a:rPr lang="nl-NL" sz="1800" i="1" dirty="0"/>
              <a:t> letteraria </a:t>
            </a:r>
            <a:r>
              <a:rPr lang="nl-NL" sz="1800" i="1" dirty="0" err="1"/>
              <a:t>neerlandese</a:t>
            </a:r>
            <a:r>
              <a:rPr lang="nl-NL" sz="1800" i="1" dirty="0"/>
              <a:t>: </a:t>
            </a:r>
            <a:r>
              <a:rPr lang="it-IT" sz="1800" dirty="0" err="1"/>
              <a:t>hfd</a:t>
            </a:r>
            <a:r>
              <a:rPr lang="it-IT" sz="1800" dirty="0"/>
              <a:t> 13 </a:t>
            </a:r>
            <a:r>
              <a:rPr lang="it-IT" sz="1800" i="1" dirty="0"/>
              <a:t>(</a:t>
            </a:r>
            <a:r>
              <a:rPr lang="it-IT" sz="1800" i="1" dirty="0" err="1"/>
              <a:t>Ri</a:t>
            </a:r>
            <a:r>
              <a:rPr lang="it-IT" sz="1800" i="1" dirty="0"/>
              <a:t>)scritture postcoloniali </a:t>
            </a:r>
            <a:r>
              <a:rPr lang="it-IT" sz="1800" dirty="0"/>
              <a:t>(233-248), </a:t>
            </a:r>
            <a:r>
              <a:rPr lang="it-IT" sz="1800" dirty="0" err="1"/>
              <a:t>hfd</a:t>
            </a:r>
            <a:r>
              <a:rPr lang="it-IT" sz="1800" dirty="0"/>
              <a:t>. </a:t>
            </a:r>
            <a:r>
              <a:rPr lang="it-IT" sz="1800" i="1" dirty="0"/>
              <a:t>Interconnessioni</a:t>
            </a:r>
            <a:r>
              <a:rPr lang="it-IT" sz="1800" dirty="0"/>
              <a:t> a) </a:t>
            </a:r>
            <a:r>
              <a:rPr lang="it-IT" sz="1800" i="1" dirty="0"/>
              <a:t>Ritratto di mercante</a:t>
            </a:r>
            <a:r>
              <a:rPr lang="it-IT" sz="1800" dirty="0"/>
              <a:t> (378-385) + c) </a:t>
            </a:r>
            <a:r>
              <a:rPr lang="it-IT" sz="1800" i="1" dirty="0"/>
              <a:t>Incontri repub</a:t>
            </a:r>
            <a:r>
              <a:rPr lang="it-IT" sz="1800" dirty="0"/>
              <a:t>blicani (394-400). </a:t>
            </a:r>
            <a:r>
              <a:rPr lang="it-IT" sz="1800" dirty="0" err="1"/>
              <a:t>Totaal</a:t>
            </a:r>
            <a:r>
              <a:rPr lang="it-IT" sz="1800" dirty="0"/>
              <a:t> 3 </a:t>
            </a:r>
            <a:r>
              <a:rPr lang="it-IT" sz="1800" dirty="0" err="1"/>
              <a:t>vragen</a:t>
            </a:r>
            <a:r>
              <a:rPr lang="it-IT" sz="1800" dirty="0"/>
              <a:t> + </a:t>
            </a:r>
            <a:r>
              <a:rPr lang="it-IT" sz="1800" dirty="0" err="1"/>
              <a:t>bonusvraag</a:t>
            </a:r>
            <a:r>
              <a:rPr lang="it-IT" sz="1800" dirty="0"/>
              <a:t> over de </a:t>
            </a:r>
            <a:r>
              <a:rPr lang="it-IT" sz="1800" dirty="0" err="1"/>
              <a:t>collegestof</a:t>
            </a:r>
            <a:r>
              <a:rPr lang="it-IT" sz="1800" dirty="0"/>
              <a:t> van </a:t>
            </a:r>
            <a:r>
              <a:rPr lang="it-IT" sz="1800" dirty="0" err="1"/>
              <a:t>lessen</a:t>
            </a:r>
            <a:r>
              <a:rPr lang="it-IT" sz="1800" dirty="0"/>
              <a:t> 1-8.</a:t>
            </a:r>
          </a:p>
          <a:p>
            <a:pPr lvl="0"/>
            <a:r>
              <a:rPr lang="nl-NL" sz="1800" dirty="0">
                <a:cs typeface="Calibri" panose="020F0502020204030204" pitchFamily="34" charset="0"/>
              </a:rPr>
              <a:t>- vertaling van 2 teksten van en naar het Nederlands</a:t>
            </a:r>
            <a:endParaRPr lang="it-IT" sz="1800" dirty="0">
              <a:cs typeface="Calibri" panose="020F0502020204030204" pitchFamily="34" charset="0"/>
            </a:endParaRPr>
          </a:p>
          <a:p>
            <a:r>
              <a:rPr lang="nl-NL" sz="1800" b="1" dirty="0">
                <a:cs typeface="Calibri" panose="020F0502020204030204" pitchFamily="34" charset="0"/>
              </a:rPr>
              <a:t>Mondeling:</a:t>
            </a:r>
            <a:endParaRPr lang="it-IT" sz="1800" dirty="0">
              <a:cs typeface="Calibri" panose="020F0502020204030204" pitchFamily="34" charset="0"/>
            </a:endParaRPr>
          </a:p>
          <a:p>
            <a:pPr lvl="0"/>
            <a:r>
              <a:rPr lang="nl-NL" sz="1800" dirty="0">
                <a:cs typeface="Calibri" panose="020F0502020204030204" pitchFamily="34" charset="0"/>
              </a:rPr>
              <a:t>- Bespreking/commentaar portfolio</a:t>
            </a:r>
            <a:endParaRPr lang="it-IT" sz="1800" dirty="0">
              <a:cs typeface="Calibri" panose="020F0502020204030204" pitchFamily="34" charset="0"/>
            </a:endParaRPr>
          </a:p>
          <a:p>
            <a:pPr lvl="0"/>
            <a:r>
              <a:rPr lang="nl-NL" sz="1800" dirty="0">
                <a:cs typeface="Calibri" panose="020F0502020204030204" pitchFamily="34" charset="0"/>
              </a:rPr>
              <a:t>- Stukje gesprekstolken  </a:t>
            </a:r>
            <a:endParaRPr lang="it-IT" sz="1800" dirty="0">
              <a:cs typeface="Calibri" panose="020F0502020204030204" pitchFamily="34" charset="0"/>
            </a:endParaRPr>
          </a:p>
          <a:p>
            <a:endParaRPr lang="it-IT" dirty="0"/>
          </a:p>
        </p:txBody>
      </p:sp>
    </p:spTree>
    <p:extLst>
      <p:ext uri="{BB962C8B-B14F-4D97-AF65-F5344CB8AC3E}">
        <p14:creationId xmlns:p14="http://schemas.microsoft.com/office/powerpoint/2010/main" val="20140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625B75-92D3-1EB7-81A9-4243BFFCAC26}"/>
              </a:ext>
            </a:extLst>
          </p:cNvPr>
          <p:cNvSpPr>
            <a:spLocks noGrp="1"/>
          </p:cNvSpPr>
          <p:nvPr>
            <p:ph type="title"/>
          </p:nvPr>
        </p:nvSpPr>
        <p:spPr>
          <a:xfrm>
            <a:off x="838200" y="965318"/>
            <a:ext cx="10515600" cy="600436"/>
          </a:xfrm>
        </p:spPr>
        <p:txBody>
          <a:bodyPr>
            <a:normAutofit fontScale="90000"/>
          </a:bodyPr>
          <a:lstStyle/>
          <a:p>
            <a:r>
              <a:rPr lang="nl-NL" b="1" dirty="0"/>
              <a:t> </a:t>
            </a:r>
            <a:r>
              <a:rPr lang="nl-NL" sz="4400" b="1" dirty="0">
                <a:latin typeface="Calibri" panose="020F0502020204030204" pitchFamily="34" charset="0"/>
                <a:cs typeface="Calibri" panose="020F0502020204030204" pitchFamily="34" charset="0"/>
              </a:rPr>
              <a:t>PORTFOLIO</a:t>
            </a:r>
            <a:br>
              <a:rPr lang="it-IT" sz="4400" dirty="0">
                <a:latin typeface="Calibri" panose="020F0502020204030204" pitchFamily="34" charset="0"/>
                <a:cs typeface="Calibri" panose="020F0502020204030204" pitchFamily="34" charset="0"/>
              </a:rPr>
            </a:br>
            <a:endParaRPr lang="it-IT" dirty="0"/>
          </a:p>
        </p:txBody>
      </p:sp>
      <p:sp>
        <p:nvSpPr>
          <p:cNvPr id="3" name="Segnaposto contenuto 2">
            <a:extLst>
              <a:ext uri="{FF2B5EF4-FFF2-40B4-BE49-F238E27FC236}">
                <a16:creationId xmlns:a16="http://schemas.microsoft.com/office/drawing/2014/main" id="{5EFA3A98-07F4-C466-83BE-420D0C44EBF4}"/>
              </a:ext>
            </a:extLst>
          </p:cNvPr>
          <p:cNvSpPr>
            <a:spLocks noGrp="1"/>
          </p:cNvSpPr>
          <p:nvPr>
            <p:ph idx="1"/>
          </p:nvPr>
        </p:nvSpPr>
        <p:spPr>
          <a:xfrm>
            <a:off x="838199" y="1465545"/>
            <a:ext cx="10635641" cy="4665132"/>
          </a:xfrm>
        </p:spPr>
        <p:txBody>
          <a:bodyPr>
            <a:normAutofit fontScale="85000" lnSpcReduction="20000"/>
          </a:bodyPr>
          <a:lstStyle/>
          <a:p>
            <a:pPr lvl="1"/>
            <a:r>
              <a:rPr lang="nl-NL" sz="2600" dirty="0">
                <a:cs typeface="Calibri" panose="020F0502020204030204" pitchFamily="34" charset="0"/>
              </a:rPr>
              <a:t>cv’tje </a:t>
            </a:r>
            <a:endParaRPr lang="it-IT" sz="2600" dirty="0">
              <a:cs typeface="Calibri" panose="020F0502020204030204" pitchFamily="34" charset="0"/>
            </a:endParaRPr>
          </a:p>
          <a:p>
            <a:pPr lvl="1"/>
            <a:r>
              <a:rPr lang="nl-NL" sz="2600" dirty="0">
                <a:cs typeface="Calibri" panose="020F0502020204030204" pitchFamily="34" charset="0"/>
              </a:rPr>
              <a:t>Nederlands/Vlaams gedicht of liedje (naar eigen keuze)</a:t>
            </a:r>
            <a:endParaRPr lang="it-IT" sz="2600" dirty="0">
              <a:cs typeface="Calibri" panose="020F0502020204030204" pitchFamily="34" charset="0"/>
            </a:endParaRPr>
          </a:p>
          <a:p>
            <a:pPr lvl="1"/>
            <a:r>
              <a:rPr lang="nl-NL" sz="2600" dirty="0">
                <a:cs typeface="Calibri" panose="020F0502020204030204" pitchFamily="34" charset="0"/>
              </a:rPr>
              <a:t>Verslaggeving van de gevolgde </a:t>
            </a:r>
            <a:r>
              <a:rPr lang="nl-NL" sz="2600" dirty="0" err="1">
                <a:cs typeface="Calibri" panose="020F0502020204030204" pitchFamily="34" charset="0"/>
              </a:rPr>
              <a:t>extracurriculaire</a:t>
            </a:r>
            <a:r>
              <a:rPr lang="nl-NL" sz="2600" dirty="0">
                <a:cs typeface="Calibri" panose="020F0502020204030204" pitchFamily="34" charset="0"/>
              </a:rPr>
              <a:t> activiteiten, waaronder gastcolleges, workshops, extra cursussen.</a:t>
            </a:r>
            <a:endParaRPr lang="it-IT" sz="2600" dirty="0">
              <a:cs typeface="Calibri" panose="020F0502020204030204" pitchFamily="34" charset="0"/>
            </a:endParaRPr>
          </a:p>
          <a:p>
            <a:pPr lvl="1"/>
            <a:r>
              <a:rPr lang="nl-NL" sz="2600" dirty="0">
                <a:cs typeface="Calibri" panose="020F0502020204030204" pitchFamily="34" charset="0"/>
              </a:rPr>
              <a:t>Lijst van 20 idiomatische uitdrukkingen.</a:t>
            </a:r>
            <a:endParaRPr lang="it-IT" sz="2600" dirty="0">
              <a:cs typeface="Calibri" panose="020F0502020204030204" pitchFamily="34" charset="0"/>
            </a:endParaRPr>
          </a:p>
          <a:p>
            <a:pPr lvl="1"/>
            <a:r>
              <a:rPr lang="nl-NL" sz="2600" dirty="0">
                <a:cs typeface="Calibri" panose="020F0502020204030204" pitchFamily="34" charset="0"/>
              </a:rPr>
              <a:t>Verslag van andere zelf ontwikkelde activiteiten die relevant kunnen zijn (muziek, kunst of wat dan ook, evenementen gepresenteerd op Facebook en andere sociale platforms enz.). Glossarium voor extra cursus vertaling Nederlands-Italiaans (A. Gringiani)</a:t>
            </a:r>
            <a:endParaRPr lang="it-IT" sz="2600" dirty="0">
              <a:cs typeface="Calibri" panose="020F0502020204030204" pitchFamily="34" charset="0"/>
            </a:endParaRPr>
          </a:p>
          <a:p>
            <a:pPr marL="0" indent="0">
              <a:buNone/>
            </a:pPr>
            <a:endParaRPr lang="it-IT" sz="2600" dirty="0">
              <a:cs typeface="Calibri" panose="020F0502020204030204" pitchFamily="34" charset="0"/>
            </a:endParaRPr>
          </a:p>
          <a:p>
            <a:r>
              <a:rPr lang="nl-NL" sz="2600" b="1" dirty="0">
                <a:cs typeface="Calibri" panose="020F0502020204030204" pitchFamily="34" charset="0"/>
              </a:rPr>
              <a:t>Termijn inlevering portfolio:</a:t>
            </a:r>
            <a:endParaRPr lang="it-IT" sz="2600" dirty="0">
              <a:cs typeface="Calibri" panose="020F0502020204030204" pitchFamily="34" charset="0"/>
            </a:endParaRPr>
          </a:p>
          <a:p>
            <a:r>
              <a:rPr lang="nl-NL" sz="2600" i="1" dirty="0">
                <a:cs typeface="Calibri" panose="020F0502020204030204" pitchFamily="34" charset="0"/>
              </a:rPr>
              <a:t>Uiterlijk 30 mei 2022, in word en pdf, met inhoudsopgave. Na deze datum wordt GEEN portfolio meer geaccepteerd!</a:t>
            </a:r>
            <a:endParaRPr lang="it-IT" sz="2600" dirty="0">
              <a:cs typeface="Calibri" panose="020F0502020204030204" pitchFamily="34" charset="0"/>
            </a:endParaRPr>
          </a:p>
          <a:p>
            <a:endParaRPr lang="it-IT" dirty="0"/>
          </a:p>
        </p:txBody>
      </p:sp>
    </p:spTree>
    <p:extLst>
      <p:ext uri="{BB962C8B-B14F-4D97-AF65-F5344CB8AC3E}">
        <p14:creationId xmlns:p14="http://schemas.microsoft.com/office/powerpoint/2010/main" val="50363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6127CE-6F15-49AE-9751-398F3AC6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A6B2D94-E25E-4F18-DDDA-34E93D97CC09}"/>
              </a:ext>
            </a:extLst>
          </p:cNvPr>
          <p:cNvSpPr>
            <a:spLocks noGrp="1"/>
          </p:cNvSpPr>
          <p:nvPr>
            <p:ph type="title"/>
          </p:nvPr>
        </p:nvSpPr>
        <p:spPr>
          <a:xfrm>
            <a:off x="838200" y="567246"/>
            <a:ext cx="3988697" cy="2461704"/>
          </a:xfrm>
        </p:spPr>
        <p:txBody>
          <a:bodyPr anchor="b">
            <a:normAutofit/>
          </a:bodyPr>
          <a:lstStyle/>
          <a:p>
            <a:r>
              <a:rPr lang="it-IT" dirty="0" err="1"/>
              <a:t>Idiomatische</a:t>
            </a:r>
            <a:r>
              <a:rPr lang="it-IT" dirty="0"/>
              <a:t> </a:t>
            </a:r>
            <a:r>
              <a:rPr lang="it-IT" dirty="0" err="1"/>
              <a:t>uitdrukkingen</a:t>
            </a:r>
            <a:r>
              <a:rPr lang="it-IT" dirty="0"/>
              <a:t> </a:t>
            </a:r>
          </a:p>
        </p:txBody>
      </p:sp>
      <p:sp>
        <p:nvSpPr>
          <p:cNvPr id="3" name="Segnaposto contenuto 2">
            <a:extLst>
              <a:ext uri="{FF2B5EF4-FFF2-40B4-BE49-F238E27FC236}">
                <a16:creationId xmlns:a16="http://schemas.microsoft.com/office/drawing/2014/main" id="{BFBB1072-7355-81BB-74E5-A0E3FFA42E31}"/>
              </a:ext>
            </a:extLst>
          </p:cNvPr>
          <p:cNvSpPr>
            <a:spLocks noGrp="1"/>
          </p:cNvSpPr>
          <p:nvPr>
            <p:ph idx="1"/>
          </p:nvPr>
        </p:nvSpPr>
        <p:spPr>
          <a:xfrm>
            <a:off x="838200" y="3133725"/>
            <a:ext cx="3988697" cy="3123838"/>
          </a:xfrm>
        </p:spPr>
        <p:txBody>
          <a:bodyPr>
            <a:normAutofit/>
          </a:bodyPr>
          <a:lstStyle/>
          <a:p>
            <a:r>
              <a:rPr lang="it-IT" err="1">
                <a:cs typeface="Calibri" panose="020F0502020204030204" pitchFamily="34" charset="0"/>
              </a:rPr>
              <a:t>Kunnen</a:t>
            </a:r>
            <a:r>
              <a:rPr lang="it-IT">
                <a:cs typeface="Calibri" panose="020F0502020204030204" pitchFamily="34" charset="0"/>
              </a:rPr>
              <a:t> </a:t>
            </a:r>
            <a:r>
              <a:rPr lang="it-IT" err="1">
                <a:cs typeface="Calibri" panose="020F0502020204030204" pitchFamily="34" charset="0"/>
              </a:rPr>
              <a:t>jullie</a:t>
            </a:r>
            <a:r>
              <a:rPr lang="it-IT">
                <a:cs typeface="Calibri" panose="020F0502020204030204" pitchFamily="34" charset="0"/>
              </a:rPr>
              <a:t> </a:t>
            </a:r>
            <a:r>
              <a:rPr lang="it-IT" err="1">
                <a:cs typeface="Calibri" panose="020F0502020204030204" pitchFamily="34" charset="0"/>
              </a:rPr>
              <a:t>iets</a:t>
            </a:r>
            <a:r>
              <a:rPr lang="it-IT">
                <a:cs typeface="Calibri" panose="020F0502020204030204" pitchFamily="34" charset="0"/>
              </a:rPr>
              <a:t> </a:t>
            </a:r>
            <a:r>
              <a:rPr lang="it-IT" err="1">
                <a:cs typeface="Calibri" panose="020F0502020204030204" pitchFamily="34" charset="0"/>
              </a:rPr>
              <a:t>zeggen</a:t>
            </a:r>
            <a:r>
              <a:rPr lang="it-IT">
                <a:cs typeface="Calibri" panose="020F0502020204030204" pitchFamily="34" charset="0"/>
              </a:rPr>
              <a:t> over </a:t>
            </a:r>
            <a:r>
              <a:rPr lang="it-IT" i="1" err="1">
                <a:cs typeface="Calibri" panose="020F0502020204030204" pitchFamily="34" charset="0"/>
              </a:rPr>
              <a:t>idioms</a:t>
            </a:r>
            <a:r>
              <a:rPr lang="it-IT">
                <a:cs typeface="Calibri" panose="020F0502020204030204" pitchFamily="34" charset="0"/>
              </a:rPr>
              <a:t> in </a:t>
            </a:r>
            <a:r>
              <a:rPr lang="it-IT" err="1">
                <a:cs typeface="Calibri" panose="020F0502020204030204" pitchFamily="34" charset="0"/>
              </a:rPr>
              <a:t>het</a:t>
            </a:r>
            <a:r>
              <a:rPr lang="it-IT">
                <a:cs typeface="Calibri" panose="020F0502020204030204" pitchFamily="34" charset="0"/>
              </a:rPr>
              <a:t> </a:t>
            </a:r>
            <a:r>
              <a:rPr lang="it-IT" err="1">
                <a:cs typeface="Calibri" panose="020F0502020204030204" pitchFamily="34" charset="0"/>
              </a:rPr>
              <a:t>Nederlands</a:t>
            </a:r>
            <a:r>
              <a:rPr lang="it-IT">
                <a:cs typeface="Calibri" panose="020F0502020204030204" pitchFamily="34" charset="0"/>
              </a:rPr>
              <a:t> </a:t>
            </a:r>
            <a:r>
              <a:rPr lang="it-IT" err="1">
                <a:cs typeface="Calibri" panose="020F0502020204030204" pitchFamily="34" charset="0"/>
              </a:rPr>
              <a:t>vergeleken</a:t>
            </a:r>
            <a:r>
              <a:rPr lang="it-IT">
                <a:cs typeface="Calibri" panose="020F0502020204030204" pitchFamily="34" charset="0"/>
              </a:rPr>
              <a:t> </a:t>
            </a:r>
            <a:r>
              <a:rPr lang="it-IT" err="1">
                <a:cs typeface="Calibri" panose="020F0502020204030204" pitchFamily="34" charset="0"/>
              </a:rPr>
              <a:t>met</a:t>
            </a:r>
            <a:r>
              <a:rPr lang="it-IT">
                <a:cs typeface="Calibri" panose="020F0502020204030204" pitchFamily="34" charset="0"/>
              </a:rPr>
              <a:t> </a:t>
            </a:r>
            <a:r>
              <a:rPr lang="it-IT" err="1">
                <a:cs typeface="Calibri" panose="020F0502020204030204" pitchFamily="34" charset="0"/>
              </a:rPr>
              <a:t>het</a:t>
            </a:r>
            <a:r>
              <a:rPr lang="it-IT">
                <a:cs typeface="Calibri" panose="020F0502020204030204" pitchFamily="34" charset="0"/>
              </a:rPr>
              <a:t> </a:t>
            </a:r>
            <a:r>
              <a:rPr lang="it-IT" err="1">
                <a:cs typeface="Calibri" panose="020F0502020204030204" pitchFamily="34" charset="0"/>
              </a:rPr>
              <a:t>Italiaans</a:t>
            </a:r>
            <a:r>
              <a:rPr lang="it-IT">
                <a:cs typeface="Calibri" panose="020F0502020204030204" pitchFamily="34" charset="0"/>
              </a:rPr>
              <a:t>?</a:t>
            </a:r>
          </a:p>
          <a:p>
            <a:pPr marL="0" indent="0">
              <a:buNone/>
            </a:pPr>
            <a:endParaRPr lang="it-IT" dirty="0"/>
          </a:p>
          <a:p>
            <a:pPr marL="342900" indent="-342900">
              <a:buAutoNum type="arabicPeriod"/>
            </a:pPr>
            <a:r>
              <a:rPr lang="it-IT" dirty="0" err="1"/>
              <a:t>Veel</a:t>
            </a:r>
            <a:r>
              <a:rPr lang="it-IT" dirty="0"/>
              <a:t> </a:t>
            </a:r>
            <a:r>
              <a:rPr lang="it-IT" dirty="0" err="1"/>
              <a:t>meer</a:t>
            </a:r>
            <a:r>
              <a:rPr lang="it-IT" dirty="0"/>
              <a:t> in </a:t>
            </a:r>
            <a:r>
              <a:rPr lang="it-IT" dirty="0" err="1"/>
              <a:t>het</a:t>
            </a:r>
            <a:r>
              <a:rPr lang="it-IT" dirty="0"/>
              <a:t> </a:t>
            </a:r>
            <a:r>
              <a:rPr lang="it-IT" dirty="0" err="1"/>
              <a:t>Nederlands</a:t>
            </a:r>
            <a:r>
              <a:rPr lang="it-IT" dirty="0"/>
              <a:t> </a:t>
            </a:r>
          </a:p>
          <a:p>
            <a:pPr marL="342900" indent="-342900">
              <a:buAutoNum type="arabicPeriod"/>
            </a:pPr>
            <a:r>
              <a:rPr lang="it-IT" dirty="0"/>
              <a:t>Je </a:t>
            </a:r>
            <a:r>
              <a:rPr lang="it-IT" dirty="0" err="1"/>
              <a:t>moet</a:t>
            </a:r>
            <a:r>
              <a:rPr lang="it-IT" dirty="0"/>
              <a:t> </a:t>
            </a:r>
            <a:r>
              <a:rPr lang="it-IT" dirty="0" err="1"/>
              <a:t>altijd</a:t>
            </a:r>
            <a:r>
              <a:rPr lang="it-IT" dirty="0"/>
              <a:t> </a:t>
            </a:r>
            <a:r>
              <a:rPr lang="it-IT" dirty="0" err="1"/>
              <a:t>iets</a:t>
            </a:r>
            <a:r>
              <a:rPr lang="it-IT" dirty="0"/>
              <a:t> </a:t>
            </a:r>
            <a:r>
              <a:rPr lang="it-IT" dirty="0" err="1"/>
              <a:t>veranderen</a:t>
            </a:r>
            <a:r>
              <a:rPr lang="it-IT" dirty="0"/>
              <a:t> in de </a:t>
            </a:r>
            <a:r>
              <a:rPr lang="it-IT" dirty="0" err="1"/>
              <a:t>vertaling</a:t>
            </a:r>
            <a:r>
              <a:rPr lang="it-IT" dirty="0"/>
              <a:t> </a:t>
            </a:r>
          </a:p>
        </p:txBody>
      </p:sp>
      <p:grpSp>
        <p:nvGrpSpPr>
          <p:cNvPr id="15" name="Group 14">
            <a:extLst>
              <a:ext uri="{FF2B5EF4-FFF2-40B4-BE49-F238E27FC236}">
                <a16:creationId xmlns:a16="http://schemas.microsoft.com/office/drawing/2014/main" id="{AF569553-A9EF-4DFD-8655-83E8E371E1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535" y="-6437"/>
            <a:ext cx="6400800" cy="6864437"/>
            <a:chOff x="5171535" y="-6437"/>
            <a:chExt cx="6400800" cy="6864437"/>
          </a:xfrm>
        </p:grpSpPr>
        <p:cxnSp>
          <p:nvCxnSpPr>
            <p:cNvPr id="16" name="Straight Connector 15">
              <a:extLst>
                <a:ext uri="{FF2B5EF4-FFF2-40B4-BE49-F238E27FC236}">
                  <a16:creationId xmlns:a16="http://schemas.microsoft.com/office/drawing/2014/main" id="{9FDC8AF8-AB6B-4BE2-8799-036A8114C9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8340813" y="5761025"/>
              <a:ext cx="0" cy="49653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6BDDD1-4083-41D2-A307-A7F69764CE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8340813" y="567246"/>
              <a:ext cx="0" cy="45751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6FADF5-AAF7-4ECF-B74A-CEFB73843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86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DAA673-322E-4BDB-9223-AA485CED2F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7ADDAC-AD53-487B-8DD5-601627C575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56724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7153BA-1FC2-438B-BFF2-E6B45A21E6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62643"/>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5" name="Immagine 4" descr="Immagine che contiene acqua, lago, natura, stagno&#10;&#10;Descrizione generata automaticamente">
            <a:extLst>
              <a:ext uri="{FF2B5EF4-FFF2-40B4-BE49-F238E27FC236}">
                <a16:creationId xmlns:a16="http://schemas.microsoft.com/office/drawing/2014/main" id="{1866E595-869B-D48A-BB75-62643EB222A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115" r="2" b="2"/>
          <a:stretch/>
        </p:blipFill>
        <p:spPr>
          <a:xfrm>
            <a:off x="5605498" y="1031197"/>
            <a:ext cx="5524752" cy="4734904"/>
          </a:xfrm>
          <a:custGeom>
            <a:avLst/>
            <a:gdLst/>
            <a:ahLst/>
            <a:cxnLst/>
            <a:rect l="l" t="t" r="r" b="b"/>
            <a:pathLst>
              <a:path w="5524752" h="4734904">
                <a:moveTo>
                  <a:pt x="2762375" y="0"/>
                </a:moveTo>
                <a:cubicBezTo>
                  <a:pt x="4287995" y="0"/>
                  <a:pt x="5524752" y="1236757"/>
                  <a:pt x="5524752" y="2762375"/>
                </a:cubicBezTo>
                <a:lnTo>
                  <a:pt x="5524752" y="3745069"/>
                </a:lnTo>
                <a:lnTo>
                  <a:pt x="5524752" y="4734904"/>
                </a:lnTo>
                <a:lnTo>
                  <a:pt x="0" y="4734904"/>
                </a:lnTo>
                <a:lnTo>
                  <a:pt x="0" y="2762375"/>
                </a:lnTo>
                <a:cubicBezTo>
                  <a:pt x="0" y="1236757"/>
                  <a:pt x="1236757" y="0"/>
                  <a:pt x="2762375" y="0"/>
                </a:cubicBezTo>
                <a:close/>
              </a:path>
            </a:pathLst>
          </a:custGeom>
          <a:ln w="12700">
            <a:solidFill>
              <a:schemeClr val="accent4"/>
            </a:solidFill>
          </a:ln>
        </p:spPr>
      </p:pic>
      <p:sp>
        <p:nvSpPr>
          <p:cNvPr id="6" name="CasellaDiTesto 5">
            <a:extLst>
              <a:ext uri="{FF2B5EF4-FFF2-40B4-BE49-F238E27FC236}">
                <a16:creationId xmlns:a16="http://schemas.microsoft.com/office/drawing/2014/main" id="{06814928-22C5-6D74-6300-3D34F10E6E9A}"/>
              </a:ext>
            </a:extLst>
          </p:cNvPr>
          <p:cNvSpPr txBox="1"/>
          <p:nvPr/>
        </p:nvSpPr>
        <p:spPr>
          <a:xfrm>
            <a:off x="9307877" y="6657945"/>
            <a:ext cx="2884123"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piqs.de/fotos/tags/hochsommer/">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it-IT" sz="700">
              <a:solidFill>
                <a:srgbClr val="FFFFFF"/>
              </a:solidFill>
            </a:endParaRPr>
          </a:p>
        </p:txBody>
      </p:sp>
    </p:spTree>
    <p:extLst>
      <p:ext uri="{BB962C8B-B14F-4D97-AF65-F5344CB8AC3E}">
        <p14:creationId xmlns:p14="http://schemas.microsoft.com/office/powerpoint/2010/main" val="1097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F29A6839-917A-1187-0785-A791FE8E217B}"/>
              </a:ext>
            </a:extLst>
          </p:cNvPr>
          <p:cNvSpPr>
            <a:spLocks noGrp="1"/>
          </p:cNvSpPr>
          <p:nvPr>
            <p:ph type="title"/>
          </p:nvPr>
        </p:nvSpPr>
        <p:spPr>
          <a:xfrm>
            <a:off x="838200" y="727323"/>
            <a:ext cx="3798436" cy="1914277"/>
          </a:xfrm>
        </p:spPr>
        <p:txBody>
          <a:bodyPr anchor="b">
            <a:normAutofit/>
          </a:bodyPr>
          <a:lstStyle/>
          <a:p>
            <a:r>
              <a:rPr lang="it-IT" dirty="0" err="1"/>
              <a:t>Enkele</a:t>
            </a:r>
            <a:r>
              <a:rPr lang="it-IT" dirty="0"/>
              <a:t> </a:t>
            </a:r>
            <a:r>
              <a:rPr lang="it-IT" dirty="0" err="1"/>
              <a:t>voorbeelden</a:t>
            </a:r>
            <a:r>
              <a:rPr lang="it-IT" dirty="0"/>
              <a:t> </a:t>
            </a:r>
          </a:p>
        </p:txBody>
      </p:sp>
      <p:sp>
        <p:nvSpPr>
          <p:cNvPr id="3" name="Segnaposto contenuto 2">
            <a:extLst>
              <a:ext uri="{FF2B5EF4-FFF2-40B4-BE49-F238E27FC236}">
                <a16:creationId xmlns:a16="http://schemas.microsoft.com/office/drawing/2014/main" id="{EADBBCC3-CEDA-6F70-FF9F-38A8B281A806}"/>
              </a:ext>
            </a:extLst>
          </p:cNvPr>
          <p:cNvSpPr>
            <a:spLocks noGrp="1"/>
          </p:cNvSpPr>
          <p:nvPr>
            <p:ph idx="1"/>
          </p:nvPr>
        </p:nvSpPr>
        <p:spPr>
          <a:xfrm>
            <a:off x="838200" y="2788920"/>
            <a:ext cx="3798436" cy="3388042"/>
          </a:xfrm>
        </p:spPr>
        <p:txBody>
          <a:bodyPr>
            <a:normAutofit/>
          </a:bodyPr>
          <a:lstStyle/>
          <a:p>
            <a:pPr>
              <a:lnSpc>
                <a:spcPct val="100000"/>
              </a:lnSpc>
            </a:pPr>
            <a:r>
              <a:rPr lang="nl-NL" sz="1500" b="1">
                <a:cs typeface="Calibri" panose="020F0502020204030204" pitchFamily="34" charset="0"/>
              </a:rPr>
              <a:t>Geluk = ‘boven’</a:t>
            </a:r>
            <a:endParaRPr lang="it-IT" sz="1500">
              <a:cs typeface="Calibri" panose="020F0502020204030204" pitchFamily="34" charset="0"/>
            </a:endParaRPr>
          </a:p>
          <a:p>
            <a:pPr>
              <a:lnSpc>
                <a:spcPct val="100000"/>
              </a:lnSpc>
            </a:pPr>
            <a:r>
              <a:rPr lang="nl-NL" sz="1500">
                <a:cs typeface="Calibri" panose="020F0502020204030204" pitchFamily="34" charset="0"/>
              </a:rPr>
              <a:t>Hij was in de wolken </a:t>
            </a:r>
            <a:endParaRPr lang="it-IT" sz="1500">
              <a:cs typeface="Calibri" panose="020F0502020204030204" pitchFamily="34" charset="0"/>
            </a:endParaRPr>
          </a:p>
          <a:p>
            <a:pPr>
              <a:lnSpc>
                <a:spcPct val="100000"/>
              </a:lnSpc>
            </a:pPr>
            <a:r>
              <a:rPr lang="nl-NL" sz="1500">
                <a:cs typeface="Calibri" panose="020F0502020204030204" pitchFamily="34" charset="0"/>
              </a:rPr>
              <a:t>Ze was </a:t>
            </a:r>
            <a:r>
              <a:rPr lang="nl-NL" sz="1500" i="1">
                <a:cs typeface="Calibri" panose="020F0502020204030204" pitchFamily="34" charset="0"/>
              </a:rPr>
              <a:t>opgetogen</a:t>
            </a:r>
            <a:r>
              <a:rPr lang="nl-NL" sz="1500">
                <a:cs typeface="Calibri" panose="020F0502020204030204" pitchFamily="34" charset="0"/>
              </a:rPr>
              <a:t> </a:t>
            </a:r>
            <a:endParaRPr lang="it-IT" sz="1500">
              <a:cs typeface="Calibri" panose="020F0502020204030204" pitchFamily="34" charset="0"/>
            </a:endParaRPr>
          </a:p>
          <a:p>
            <a:pPr>
              <a:lnSpc>
                <a:spcPct val="100000"/>
              </a:lnSpc>
            </a:pPr>
            <a:r>
              <a:rPr lang="nl-NL" sz="1500">
                <a:cs typeface="Calibri" panose="020F0502020204030204" pitchFamily="34" charset="0"/>
              </a:rPr>
              <a:t>Kop </a:t>
            </a:r>
            <a:r>
              <a:rPr lang="nl-NL" sz="1500" i="1">
                <a:cs typeface="Calibri" panose="020F0502020204030204" pitchFamily="34" charset="0"/>
              </a:rPr>
              <a:t>op</a:t>
            </a:r>
            <a:r>
              <a:rPr lang="nl-NL" sz="1500">
                <a:cs typeface="Calibri" panose="020F0502020204030204" pitchFamily="34" charset="0"/>
              </a:rPr>
              <a:t>!</a:t>
            </a:r>
          </a:p>
          <a:p>
            <a:pPr>
              <a:lnSpc>
                <a:spcPct val="100000"/>
              </a:lnSpc>
            </a:pPr>
            <a:endParaRPr lang="nl-NL" sz="1500">
              <a:cs typeface="Calibri" panose="020F0502020204030204" pitchFamily="34" charset="0"/>
            </a:endParaRPr>
          </a:p>
          <a:p>
            <a:pPr marL="0" indent="0">
              <a:lnSpc>
                <a:spcPct val="100000"/>
              </a:lnSpc>
              <a:buNone/>
            </a:pPr>
            <a:r>
              <a:rPr lang="nl-NL" sz="1500" b="1">
                <a:cs typeface="Calibri" panose="020F0502020204030204" pitchFamily="34" charset="0"/>
              </a:rPr>
              <a:t>Treurnis = ‘beneden’</a:t>
            </a:r>
            <a:endParaRPr lang="it-IT" sz="1500">
              <a:cs typeface="Calibri" panose="020F0502020204030204" pitchFamily="34" charset="0"/>
            </a:endParaRPr>
          </a:p>
          <a:p>
            <a:pPr marL="0" indent="0">
              <a:lnSpc>
                <a:spcPct val="100000"/>
              </a:lnSpc>
              <a:buNone/>
            </a:pPr>
            <a:r>
              <a:rPr lang="nl-NL" sz="1500">
                <a:cs typeface="Calibri" panose="020F0502020204030204" pitchFamily="34" charset="0"/>
              </a:rPr>
              <a:t>Ik voel me terneergeslagen</a:t>
            </a:r>
            <a:endParaRPr lang="it-IT" sz="1500">
              <a:cs typeface="Calibri" panose="020F0502020204030204" pitchFamily="34" charset="0"/>
            </a:endParaRPr>
          </a:p>
          <a:p>
            <a:pPr marL="0" indent="0">
              <a:lnSpc>
                <a:spcPct val="100000"/>
              </a:lnSpc>
              <a:buNone/>
            </a:pPr>
            <a:r>
              <a:rPr lang="nl-NL" sz="1500">
                <a:cs typeface="Calibri" panose="020F0502020204030204" pitchFamily="34" charset="0"/>
              </a:rPr>
              <a:t>De moed zonk hem in de schoenen</a:t>
            </a:r>
            <a:endParaRPr lang="it-IT" sz="1500">
              <a:cs typeface="Calibri" panose="020F0502020204030204" pitchFamily="34" charset="0"/>
            </a:endParaRPr>
          </a:p>
          <a:p>
            <a:pPr marL="0" indent="0">
              <a:lnSpc>
                <a:spcPct val="100000"/>
              </a:lnSpc>
              <a:buNone/>
            </a:pPr>
            <a:r>
              <a:rPr lang="nl-NL" sz="1500">
                <a:cs typeface="Calibri" panose="020F0502020204030204" pitchFamily="34" charset="0"/>
              </a:rPr>
              <a:t>Hij zit in de put</a:t>
            </a:r>
            <a:endParaRPr lang="it-IT" sz="1500">
              <a:cs typeface="Calibri" panose="020F0502020204030204" pitchFamily="34" charset="0"/>
            </a:endParaRPr>
          </a:p>
          <a:p>
            <a:pPr>
              <a:lnSpc>
                <a:spcPct val="100000"/>
              </a:lnSpc>
            </a:pPr>
            <a:endParaRPr lang="it-IT" sz="1500">
              <a:cs typeface="Calibri" panose="020F0502020204030204" pitchFamily="34" charset="0"/>
            </a:endParaRPr>
          </a:p>
          <a:p>
            <a:pPr>
              <a:lnSpc>
                <a:spcPct val="100000"/>
              </a:lnSpc>
            </a:pPr>
            <a:endParaRPr lang="it-IT" sz="1500"/>
          </a:p>
        </p:txBody>
      </p:sp>
      <p:grpSp>
        <p:nvGrpSpPr>
          <p:cNvPr id="15" name="Group 14">
            <a:extLst>
              <a:ext uri="{FF2B5EF4-FFF2-40B4-BE49-F238E27FC236}">
                <a16:creationId xmlns:a16="http://schemas.microsoft.com/office/drawing/2014/main" id="{87CB8D36-9DE0-44D4-B67A-16D4F212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7689" y="-6437"/>
            <a:ext cx="6399627" cy="6864437"/>
            <a:chOff x="5167689" y="-6437"/>
            <a:chExt cx="6399627" cy="6864437"/>
          </a:xfrm>
        </p:grpSpPr>
        <p:cxnSp>
          <p:nvCxnSpPr>
            <p:cNvPr id="16" name="Straight Connector 15">
              <a:extLst>
                <a:ext uri="{FF2B5EF4-FFF2-40B4-BE49-F238E27FC236}">
                  <a16:creationId xmlns:a16="http://schemas.microsoft.com/office/drawing/2014/main" id="{43B47A15-9292-4357-AA25-E187AC166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66E215-42AC-4D6A-A37F-B0C2E2FB9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C49225-8670-4B30-BEA8-3CDE3C6DD4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581337"/>
              <a:ext cx="63996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2D652B-23A7-429E-A3E1-62ABA17B8B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6276734"/>
              <a:ext cx="63996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5" name="Immagine 4" descr="Immagine che contiene albero, esterni, fiore, giardino&#10;&#10;Descrizione generata automaticamente">
            <a:extLst>
              <a:ext uri="{FF2B5EF4-FFF2-40B4-BE49-F238E27FC236}">
                <a16:creationId xmlns:a16="http://schemas.microsoft.com/office/drawing/2014/main" id="{31A5A863-2DB6-6AA7-2AFB-195DF5EB82E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73287" y="914436"/>
            <a:ext cx="5029200" cy="5029200"/>
          </a:xfrm>
          <a:prstGeom prst="rect">
            <a:avLst/>
          </a:prstGeom>
        </p:spPr>
      </p:pic>
    </p:spTree>
    <p:extLst>
      <p:ext uri="{BB962C8B-B14F-4D97-AF65-F5344CB8AC3E}">
        <p14:creationId xmlns:p14="http://schemas.microsoft.com/office/powerpoint/2010/main" val="353207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AE5744-A67A-2729-AF8C-BFD944AFE7B8}"/>
              </a:ext>
            </a:extLst>
          </p:cNvPr>
          <p:cNvSpPr>
            <a:spLocks noGrp="1"/>
          </p:cNvSpPr>
          <p:nvPr>
            <p:ph type="title"/>
          </p:nvPr>
        </p:nvSpPr>
        <p:spPr/>
        <p:txBody>
          <a:bodyPr/>
          <a:lstStyle/>
          <a:p>
            <a:r>
              <a:rPr lang="it-IT" dirty="0" err="1"/>
              <a:t>Populaire</a:t>
            </a:r>
            <a:r>
              <a:rPr lang="it-IT" dirty="0"/>
              <a:t> </a:t>
            </a:r>
            <a:r>
              <a:rPr lang="it-IT" dirty="0" err="1"/>
              <a:t>duo’s</a:t>
            </a:r>
            <a:r>
              <a:rPr lang="it-IT" dirty="0"/>
              <a:t> in </a:t>
            </a:r>
            <a:r>
              <a:rPr lang="it-IT" dirty="0" err="1"/>
              <a:t>het</a:t>
            </a:r>
            <a:r>
              <a:rPr lang="it-IT" dirty="0"/>
              <a:t> </a:t>
            </a:r>
            <a:r>
              <a:rPr lang="it-IT" dirty="0" err="1"/>
              <a:t>Nederlands</a:t>
            </a:r>
            <a:r>
              <a:rPr lang="it-IT" dirty="0"/>
              <a:t> 	</a:t>
            </a:r>
          </a:p>
        </p:txBody>
      </p:sp>
      <p:sp>
        <p:nvSpPr>
          <p:cNvPr id="3" name="Segnaposto contenuto 2">
            <a:extLst>
              <a:ext uri="{FF2B5EF4-FFF2-40B4-BE49-F238E27FC236}">
                <a16:creationId xmlns:a16="http://schemas.microsoft.com/office/drawing/2014/main" id="{1AFD66C6-E7DF-D9F7-D735-3EDD4C56C1DA}"/>
              </a:ext>
            </a:extLst>
          </p:cNvPr>
          <p:cNvSpPr>
            <a:spLocks noGrp="1"/>
          </p:cNvSpPr>
          <p:nvPr>
            <p:ph idx="1"/>
          </p:nvPr>
        </p:nvSpPr>
        <p:spPr>
          <a:xfrm>
            <a:off x="838200" y="2052886"/>
            <a:ext cx="10515600" cy="3821778"/>
          </a:xfrm>
        </p:spPr>
        <p:txBody>
          <a:bodyPr>
            <a:normAutofit lnSpcReduction="10000"/>
          </a:bodyPr>
          <a:lstStyle/>
          <a:p>
            <a:pPr marL="0" indent="0">
              <a:buNone/>
            </a:pPr>
            <a:endParaRPr lang="it-IT" sz="1800" dirty="0">
              <a:latin typeface="Calibri" panose="020F0502020204030204" pitchFamily="34" charset="0"/>
              <a:cs typeface="Calibri" panose="020F0502020204030204" pitchFamily="34" charset="0"/>
            </a:endParaRPr>
          </a:p>
          <a:p>
            <a:r>
              <a:rPr lang="nl-NL" sz="2400" dirty="0">
                <a:cs typeface="Calibri" panose="020F0502020204030204" pitchFamily="34" charset="0"/>
              </a:rPr>
              <a:t>Je hebt het </a:t>
            </a:r>
            <a:r>
              <a:rPr lang="nl-NL" sz="2400" i="1" dirty="0">
                <a:cs typeface="Calibri" panose="020F0502020204030204" pitchFamily="34" charset="0"/>
              </a:rPr>
              <a:t>dubbel en dwars</a:t>
            </a:r>
            <a:r>
              <a:rPr lang="nl-NL" sz="2400" dirty="0">
                <a:cs typeface="Calibri" panose="020F0502020204030204" pitchFamily="34" charset="0"/>
              </a:rPr>
              <a:t> verdiend</a:t>
            </a:r>
            <a:endParaRPr lang="it-IT" sz="2400" dirty="0">
              <a:cs typeface="Calibri" panose="020F0502020204030204" pitchFamily="34" charset="0"/>
            </a:endParaRPr>
          </a:p>
          <a:p>
            <a:r>
              <a:rPr lang="nl-NL" sz="2400" dirty="0">
                <a:cs typeface="Calibri" panose="020F0502020204030204" pitchFamily="34" charset="0"/>
              </a:rPr>
              <a:t>We moeten daarover </a:t>
            </a:r>
            <a:r>
              <a:rPr lang="nl-NL" sz="2400" i="1" dirty="0">
                <a:cs typeface="Calibri" panose="020F0502020204030204" pitchFamily="34" charset="0"/>
              </a:rPr>
              <a:t>op stel en sprong</a:t>
            </a:r>
            <a:r>
              <a:rPr lang="nl-NL" sz="2400" dirty="0">
                <a:cs typeface="Calibri" panose="020F0502020204030204" pitchFamily="34" charset="0"/>
              </a:rPr>
              <a:t> beslissen</a:t>
            </a:r>
            <a:endParaRPr lang="it-IT" sz="2400" dirty="0">
              <a:cs typeface="Calibri" panose="020F0502020204030204" pitchFamily="34" charset="0"/>
            </a:endParaRPr>
          </a:p>
          <a:p>
            <a:r>
              <a:rPr lang="nl-NL" sz="2400" dirty="0">
                <a:cs typeface="Calibri" panose="020F0502020204030204" pitchFamily="34" charset="0"/>
              </a:rPr>
              <a:t>Hij moest tot zijn </a:t>
            </a:r>
            <a:r>
              <a:rPr lang="nl-NL" sz="2400" i="1" dirty="0">
                <a:cs typeface="Calibri" panose="020F0502020204030204" pitchFamily="34" charset="0"/>
              </a:rPr>
              <a:t>schade en schande</a:t>
            </a:r>
            <a:r>
              <a:rPr lang="nl-NL" sz="2400" dirty="0">
                <a:cs typeface="Calibri" panose="020F0502020204030204" pitchFamily="34" charset="0"/>
              </a:rPr>
              <a:t> bekennen dat hij helemaal niets had uitgevoerd</a:t>
            </a:r>
            <a:endParaRPr lang="it-IT" sz="2400" dirty="0">
              <a:cs typeface="Calibri" panose="020F0502020204030204" pitchFamily="34" charset="0"/>
            </a:endParaRPr>
          </a:p>
          <a:p>
            <a:r>
              <a:rPr lang="nl-NL" sz="2400" dirty="0">
                <a:cs typeface="Calibri" panose="020F0502020204030204" pitchFamily="34" charset="0"/>
              </a:rPr>
              <a:t>Het hele gezin was </a:t>
            </a:r>
            <a:r>
              <a:rPr lang="nl-NL" sz="2400" i="1" dirty="0">
                <a:cs typeface="Calibri" panose="020F0502020204030204" pitchFamily="34" charset="0"/>
              </a:rPr>
              <a:t>in rep en roer</a:t>
            </a:r>
            <a:endParaRPr lang="it-IT" sz="2400" dirty="0">
              <a:cs typeface="Calibri" panose="020F0502020204030204" pitchFamily="34" charset="0"/>
            </a:endParaRPr>
          </a:p>
          <a:p>
            <a:r>
              <a:rPr lang="nl-NL" sz="2400" i="1" dirty="0">
                <a:cs typeface="Calibri" panose="020F0502020204030204" pitchFamily="34" charset="0"/>
              </a:rPr>
              <a:t>Nooit en te nimmer</a:t>
            </a:r>
            <a:endParaRPr lang="it-IT" sz="2400" dirty="0">
              <a:cs typeface="Calibri" panose="020F0502020204030204" pitchFamily="34" charset="0"/>
            </a:endParaRPr>
          </a:p>
          <a:p>
            <a:r>
              <a:rPr lang="nl-NL" sz="2400" i="1" dirty="0">
                <a:cs typeface="Calibri" panose="020F0502020204030204" pitchFamily="34" charset="0"/>
              </a:rPr>
              <a:t>tegen heug en meug</a:t>
            </a:r>
            <a:endParaRPr lang="it-IT" sz="2400" dirty="0">
              <a:cs typeface="Calibri" panose="020F0502020204030204" pitchFamily="34" charset="0"/>
            </a:endParaRPr>
          </a:p>
          <a:p>
            <a:endParaRPr lang="it-IT" dirty="0"/>
          </a:p>
        </p:txBody>
      </p:sp>
    </p:spTree>
    <p:extLst>
      <p:ext uri="{BB962C8B-B14F-4D97-AF65-F5344CB8AC3E}">
        <p14:creationId xmlns:p14="http://schemas.microsoft.com/office/powerpoint/2010/main" val="178490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0">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
            <a:extLst>
              <a:ext uri="{FF2B5EF4-FFF2-40B4-BE49-F238E27FC236}">
                <a16:creationId xmlns:a16="http://schemas.microsoft.com/office/drawing/2014/main" id="{F06127CE-6F15-49AE-9751-398F3AC6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86382131-06B4-0136-C30D-6EE6FBB22F73}"/>
              </a:ext>
            </a:extLst>
          </p:cNvPr>
          <p:cNvSpPr>
            <a:spLocks noGrp="1"/>
          </p:cNvSpPr>
          <p:nvPr>
            <p:ph idx="1"/>
          </p:nvPr>
        </p:nvSpPr>
        <p:spPr>
          <a:xfrm>
            <a:off x="787564" y="906548"/>
            <a:ext cx="5858687" cy="3043238"/>
          </a:xfrm>
        </p:spPr>
        <p:txBody>
          <a:bodyPr>
            <a:noAutofit/>
          </a:bodyPr>
          <a:lstStyle/>
          <a:p>
            <a:pPr marL="342900" indent="-342900">
              <a:lnSpc>
                <a:spcPct val="100000"/>
              </a:lnSpc>
              <a:buFont typeface="+mj-lt"/>
              <a:buAutoNum type="arabicPeriod"/>
            </a:pPr>
            <a:r>
              <a:rPr lang="nl-NL" sz="2000" dirty="0">
                <a:cs typeface="Calibri" panose="020F0502020204030204" pitchFamily="34" charset="0"/>
              </a:rPr>
              <a:t>Hij is recht voor zijn raap</a:t>
            </a:r>
            <a:endParaRPr lang="it-IT" sz="2000" dirty="0">
              <a:cs typeface="Calibri" panose="020F0502020204030204" pitchFamily="34" charset="0"/>
            </a:endParaRPr>
          </a:p>
          <a:p>
            <a:pPr marL="342900" indent="-342900">
              <a:lnSpc>
                <a:spcPct val="100000"/>
              </a:lnSpc>
              <a:buFont typeface="+mj-lt"/>
              <a:buAutoNum type="arabicPeriod"/>
            </a:pPr>
            <a:r>
              <a:rPr lang="nl-NL" sz="2000" dirty="0">
                <a:cs typeface="Calibri" panose="020F0502020204030204" pitchFamily="34" charset="0"/>
              </a:rPr>
              <a:t>Hij windt er geen doekjes om</a:t>
            </a:r>
            <a:endParaRPr lang="it-IT" sz="2000" dirty="0">
              <a:cs typeface="Calibri" panose="020F0502020204030204" pitchFamily="34" charset="0"/>
            </a:endParaRPr>
          </a:p>
          <a:p>
            <a:pPr marL="342900" indent="-342900">
              <a:lnSpc>
                <a:spcPct val="100000"/>
              </a:lnSpc>
              <a:buFont typeface="+mj-lt"/>
              <a:buAutoNum type="arabicPeriod"/>
            </a:pPr>
            <a:r>
              <a:rPr lang="nl-NL" sz="2000" dirty="0">
                <a:cs typeface="Calibri" panose="020F0502020204030204" pitchFamily="34" charset="0"/>
              </a:rPr>
              <a:t>Hij neemt geen blad voor zijn mond</a:t>
            </a:r>
          </a:p>
          <a:p>
            <a:pPr marL="342900" indent="-342900">
              <a:lnSpc>
                <a:spcPct val="100000"/>
              </a:lnSpc>
              <a:buFont typeface="+mj-lt"/>
              <a:buAutoNum type="arabicPeriod"/>
            </a:pPr>
            <a:endParaRPr lang="nl-NL" sz="2000" dirty="0">
              <a:cs typeface="Calibri" panose="020F0502020204030204" pitchFamily="34" charset="0"/>
            </a:endParaRPr>
          </a:p>
          <a:p>
            <a:pPr marL="342900" indent="-342900">
              <a:lnSpc>
                <a:spcPct val="100000"/>
              </a:lnSpc>
              <a:buFont typeface="+mj-lt"/>
              <a:buAutoNum type="arabicPeriod"/>
            </a:pPr>
            <a:r>
              <a:rPr lang="nl-NL" sz="2000" dirty="0">
                <a:cs typeface="Calibri" panose="020F0502020204030204" pitchFamily="34" charset="0"/>
              </a:rPr>
              <a:t>Het hoekje om gaan </a:t>
            </a:r>
            <a:endParaRPr lang="it-IT" sz="2000" dirty="0">
              <a:cs typeface="Calibri" panose="020F0502020204030204" pitchFamily="34" charset="0"/>
            </a:endParaRPr>
          </a:p>
          <a:p>
            <a:pPr marL="342900" indent="-342900">
              <a:lnSpc>
                <a:spcPct val="100000"/>
              </a:lnSpc>
              <a:buFont typeface="+mj-lt"/>
              <a:buAutoNum type="arabicPeriod"/>
            </a:pPr>
            <a:r>
              <a:rPr lang="nl-NL" sz="2000" dirty="0">
                <a:cs typeface="Calibri" panose="020F0502020204030204" pitchFamily="34" charset="0"/>
              </a:rPr>
              <a:t>De pijp uitgaan</a:t>
            </a:r>
            <a:endParaRPr lang="it-IT" sz="2000" dirty="0">
              <a:cs typeface="Calibri" panose="020F0502020204030204" pitchFamily="34" charset="0"/>
            </a:endParaRPr>
          </a:p>
          <a:p>
            <a:pPr marL="342900" indent="-342900">
              <a:lnSpc>
                <a:spcPct val="100000"/>
              </a:lnSpc>
              <a:buFont typeface="+mj-lt"/>
              <a:buAutoNum type="arabicPeriod"/>
            </a:pPr>
            <a:r>
              <a:rPr lang="nl-NL" sz="2000" dirty="0">
                <a:cs typeface="Calibri" panose="020F0502020204030204" pitchFamily="34" charset="0"/>
              </a:rPr>
              <a:t>Het loodje leggen</a:t>
            </a:r>
          </a:p>
          <a:p>
            <a:pPr marL="342900" indent="-342900">
              <a:lnSpc>
                <a:spcPct val="100000"/>
              </a:lnSpc>
              <a:buFont typeface="+mj-lt"/>
              <a:buAutoNum type="arabicPeriod"/>
            </a:pPr>
            <a:endParaRPr lang="nl-NL" sz="2000" dirty="0">
              <a:cs typeface="Calibri" panose="020F0502020204030204" pitchFamily="34" charset="0"/>
            </a:endParaRPr>
          </a:p>
          <a:p>
            <a:pPr marL="342900" indent="-342900">
              <a:lnSpc>
                <a:spcPct val="100000"/>
              </a:lnSpc>
              <a:buFont typeface="+mj-lt"/>
              <a:buAutoNum type="arabicPeriod"/>
            </a:pPr>
            <a:r>
              <a:rPr lang="nl-NL" sz="2000" dirty="0">
                <a:cs typeface="Calibri" panose="020F0502020204030204" pitchFamily="34" charset="0"/>
              </a:rPr>
              <a:t>Iemand op het matje roepen</a:t>
            </a:r>
            <a:endParaRPr lang="it-IT" sz="2000" dirty="0">
              <a:cs typeface="Calibri" panose="020F0502020204030204" pitchFamily="34" charset="0"/>
            </a:endParaRPr>
          </a:p>
          <a:p>
            <a:pPr marL="342900" indent="-342900">
              <a:lnSpc>
                <a:spcPct val="100000"/>
              </a:lnSpc>
              <a:buFont typeface="+mj-lt"/>
              <a:buAutoNum type="arabicPeriod"/>
            </a:pPr>
            <a:r>
              <a:rPr lang="nl-NL" sz="2000" dirty="0">
                <a:cs typeface="Calibri" panose="020F0502020204030204" pitchFamily="34" charset="0"/>
              </a:rPr>
              <a:t>Iemand de les lezen</a:t>
            </a:r>
            <a:endParaRPr lang="it-IT" sz="2000" dirty="0">
              <a:cs typeface="Calibri" panose="020F0502020204030204" pitchFamily="34" charset="0"/>
            </a:endParaRPr>
          </a:p>
          <a:p>
            <a:pPr marL="342900" indent="-342900">
              <a:lnSpc>
                <a:spcPct val="100000"/>
              </a:lnSpc>
              <a:buFont typeface="+mj-lt"/>
              <a:buAutoNum type="arabicPeriod"/>
            </a:pPr>
            <a:r>
              <a:rPr lang="nl-NL" sz="2000" dirty="0">
                <a:cs typeface="Calibri" panose="020F0502020204030204" pitchFamily="34" charset="0"/>
              </a:rPr>
              <a:t>Iemand de mantel uitvegen</a:t>
            </a:r>
            <a:endParaRPr lang="it-IT" sz="2000" dirty="0">
              <a:cs typeface="Calibri" panose="020F0502020204030204" pitchFamily="34" charset="0"/>
            </a:endParaRPr>
          </a:p>
          <a:p>
            <a:pPr marL="342900" indent="-342900">
              <a:lnSpc>
                <a:spcPct val="100000"/>
              </a:lnSpc>
              <a:buFont typeface="+mj-lt"/>
              <a:buAutoNum type="arabicPeriod"/>
            </a:pPr>
            <a:endParaRPr lang="it-IT" sz="2000" dirty="0">
              <a:cs typeface="Calibri" panose="020F0502020204030204" pitchFamily="34" charset="0"/>
            </a:endParaRPr>
          </a:p>
          <a:p>
            <a:pPr marL="342900" indent="-342900">
              <a:lnSpc>
                <a:spcPct val="100000"/>
              </a:lnSpc>
              <a:buFont typeface="+mj-lt"/>
              <a:buAutoNum type="arabicPeriod"/>
            </a:pPr>
            <a:endParaRPr lang="it-IT" sz="2000" dirty="0">
              <a:cs typeface="Calibri" panose="020F0502020204030204" pitchFamily="34" charset="0"/>
            </a:endParaRPr>
          </a:p>
          <a:p>
            <a:pPr>
              <a:lnSpc>
                <a:spcPct val="100000"/>
              </a:lnSpc>
            </a:pPr>
            <a:endParaRPr lang="it-IT" sz="2000" dirty="0"/>
          </a:p>
        </p:txBody>
      </p:sp>
      <p:grpSp>
        <p:nvGrpSpPr>
          <p:cNvPr id="31" name="Group 14">
            <a:extLst>
              <a:ext uri="{FF2B5EF4-FFF2-40B4-BE49-F238E27FC236}">
                <a16:creationId xmlns:a16="http://schemas.microsoft.com/office/drawing/2014/main" id="{CA1D068A-9BF0-4617-964A-7099003F00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16" name="Straight Connector 15">
              <a:extLst>
                <a:ext uri="{FF2B5EF4-FFF2-40B4-BE49-F238E27FC236}">
                  <a16:creationId xmlns:a16="http://schemas.microsoft.com/office/drawing/2014/main" id="{74F6B7C5-FA24-492E-A324-A37D3E083F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9498848" y="581337"/>
              <a:ext cx="0" cy="569539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16">
              <a:extLst>
                <a:ext uri="{FF2B5EF4-FFF2-40B4-BE49-F238E27FC236}">
                  <a16:creationId xmlns:a16="http://schemas.microsoft.com/office/drawing/2014/main" id="{3129ABF1-4CE0-48FD-8C93-7733310EB9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0EC414-2415-4517-9FA3-50D3FAC161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59EE85-BC19-4BD4-BC6A-E48915349E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12D9CB-9DAF-43F9-8311-49E3F97638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5" name="Immagine 4" descr="Immagine che contiene erba, esterni, cielo, albero&#10;&#10;Descrizione generata automaticamente">
            <a:extLst>
              <a:ext uri="{FF2B5EF4-FFF2-40B4-BE49-F238E27FC236}">
                <a16:creationId xmlns:a16="http://schemas.microsoft.com/office/drawing/2014/main" id="{6ADCAAF9-EFBD-BBD7-2A6A-C7995AA5D70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064" r="-1" b="-1"/>
          <a:stretch/>
        </p:blipFill>
        <p:spPr>
          <a:xfrm>
            <a:off x="7753567" y="1419117"/>
            <a:ext cx="3522718" cy="3955759"/>
          </a:xfrm>
          <a:custGeom>
            <a:avLst/>
            <a:gdLst/>
            <a:ahLst/>
            <a:cxnLst/>
            <a:rect l="l" t="t" r="r" b="b"/>
            <a:pathLst>
              <a:path w="3401568" h="3819716">
                <a:moveTo>
                  <a:pt x="1701355" y="0"/>
                </a:moveTo>
                <a:cubicBezTo>
                  <a:pt x="2640357" y="0"/>
                  <a:pt x="3401568" y="761211"/>
                  <a:pt x="3401568" y="1700213"/>
                </a:cubicBezTo>
                <a:lnTo>
                  <a:pt x="3401568" y="2305050"/>
                </a:lnTo>
                <a:lnTo>
                  <a:pt x="3401568" y="2918476"/>
                </a:lnTo>
                <a:lnTo>
                  <a:pt x="3401568" y="2920565"/>
                </a:lnTo>
                <a:lnTo>
                  <a:pt x="3401568" y="3819716"/>
                </a:lnTo>
                <a:lnTo>
                  <a:pt x="0" y="3819716"/>
                </a:lnTo>
                <a:lnTo>
                  <a:pt x="0" y="2918476"/>
                </a:lnTo>
                <a:lnTo>
                  <a:pt x="1142" y="2918476"/>
                </a:lnTo>
                <a:lnTo>
                  <a:pt x="1142" y="1700213"/>
                </a:lnTo>
                <a:cubicBezTo>
                  <a:pt x="1142" y="761211"/>
                  <a:pt x="762353" y="0"/>
                  <a:pt x="1701355" y="0"/>
                </a:cubicBezTo>
                <a:close/>
              </a:path>
            </a:pathLst>
          </a:custGeom>
          <a:ln w="12700">
            <a:solidFill>
              <a:schemeClr val="accent4"/>
            </a:solidFill>
          </a:ln>
        </p:spPr>
      </p:pic>
      <p:sp>
        <p:nvSpPr>
          <p:cNvPr id="6" name="CasellaDiTesto 5">
            <a:extLst>
              <a:ext uri="{FF2B5EF4-FFF2-40B4-BE49-F238E27FC236}">
                <a16:creationId xmlns:a16="http://schemas.microsoft.com/office/drawing/2014/main" id="{5A7BC3B6-BA50-F15F-3AB8-669D941B419E}"/>
              </a:ext>
            </a:extLst>
          </p:cNvPr>
          <p:cNvSpPr txBox="1"/>
          <p:nvPr/>
        </p:nvSpPr>
        <p:spPr>
          <a:xfrm>
            <a:off x="8980865" y="6657945"/>
            <a:ext cx="3211135"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4" tooltip="https://incinqueconlavaligia.com/2014/01/20/nel-paese-dei-tulipani/">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320984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06127CE-6F15-49AE-9751-398F3AC6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egnaposto contenuto 3">
            <a:extLst>
              <a:ext uri="{FF2B5EF4-FFF2-40B4-BE49-F238E27FC236}">
                <a16:creationId xmlns:a16="http://schemas.microsoft.com/office/drawing/2014/main" id="{5F15905C-084F-EAEC-A7EE-2265E2600E49}"/>
              </a:ext>
            </a:extLst>
          </p:cNvPr>
          <p:cNvSpPr txBox="1">
            <a:spLocks noGrp="1"/>
          </p:cNvSpPr>
          <p:nvPr>
            <p:ph idx="1"/>
          </p:nvPr>
        </p:nvSpPr>
        <p:spPr>
          <a:xfrm>
            <a:off x="174172" y="707571"/>
            <a:ext cx="5126257" cy="4738643"/>
          </a:xfrm>
          <a:prstGeom prst="rect">
            <a:avLst/>
          </a:prstGeom>
        </p:spPr>
        <p:txBody>
          <a:bodyPr rtlCol="0">
            <a:noAutofit/>
          </a:bodyPr>
          <a:lstStyle/>
          <a:p>
            <a:pPr marL="457200" indent="-457200">
              <a:lnSpc>
                <a:spcPct val="100000"/>
              </a:lnSpc>
              <a:buFont typeface="+mj-lt"/>
              <a:buAutoNum type="arabicPeriod"/>
            </a:pPr>
            <a:r>
              <a:rPr lang="nl-NL" sz="2000" dirty="0">
                <a:cs typeface="Calibri" panose="020F0502020204030204" pitchFamily="34" charset="0"/>
              </a:rPr>
              <a:t>Hij heeft een gat in zijn hand</a:t>
            </a:r>
            <a:endParaRPr lang="it-IT" sz="2000" dirty="0">
              <a:cs typeface="Calibri" panose="020F0502020204030204" pitchFamily="34" charset="0"/>
            </a:endParaRPr>
          </a:p>
          <a:p>
            <a:pPr marL="457200" indent="-457200">
              <a:lnSpc>
                <a:spcPct val="100000"/>
              </a:lnSpc>
              <a:buFont typeface="+mj-lt"/>
              <a:buAutoNum type="arabicPeriod"/>
            </a:pPr>
            <a:r>
              <a:rPr lang="nl-NL" sz="2000" dirty="0">
                <a:cs typeface="Calibri" panose="020F0502020204030204" pitchFamily="34" charset="0"/>
              </a:rPr>
              <a:t>Hij gooit/smijt het geld over de balk</a:t>
            </a:r>
            <a:endParaRPr lang="it-IT" sz="2000" dirty="0">
              <a:cs typeface="Calibri" panose="020F0502020204030204" pitchFamily="34" charset="0"/>
            </a:endParaRPr>
          </a:p>
          <a:p>
            <a:pPr marL="457200" indent="-457200">
              <a:lnSpc>
                <a:spcPct val="100000"/>
              </a:lnSpc>
              <a:buFont typeface="+mj-lt"/>
              <a:buAutoNum type="arabicPeriod"/>
            </a:pPr>
            <a:endParaRPr lang="it-IT" sz="2000" dirty="0">
              <a:cs typeface="Calibri" panose="020F0502020204030204" pitchFamily="34" charset="0"/>
            </a:endParaRPr>
          </a:p>
          <a:p>
            <a:pPr marL="457200" indent="-457200">
              <a:lnSpc>
                <a:spcPct val="100000"/>
              </a:lnSpc>
              <a:buFont typeface="+mj-lt"/>
              <a:buAutoNum type="arabicPeriod"/>
            </a:pPr>
            <a:r>
              <a:rPr lang="nl-NL" sz="2000" dirty="0">
                <a:cs typeface="Calibri" panose="020F0502020204030204" pitchFamily="34" charset="0"/>
              </a:rPr>
              <a:t>De lakens uitdelen</a:t>
            </a:r>
            <a:endParaRPr lang="it-IT" sz="2000" dirty="0">
              <a:cs typeface="Calibri" panose="020F0502020204030204" pitchFamily="34" charset="0"/>
            </a:endParaRPr>
          </a:p>
          <a:p>
            <a:pPr marL="457200" indent="-457200">
              <a:lnSpc>
                <a:spcPct val="100000"/>
              </a:lnSpc>
              <a:buFont typeface="+mj-lt"/>
              <a:buAutoNum type="arabicPeriod"/>
            </a:pPr>
            <a:r>
              <a:rPr lang="nl-NL" sz="2000" dirty="0">
                <a:cs typeface="Calibri" panose="020F0502020204030204" pitchFamily="34" charset="0"/>
              </a:rPr>
              <a:t>De scepter zwaaien</a:t>
            </a:r>
            <a:endParaRPr lang="it-IT" sz="2000" dirty="0">
              <a:cs typeface="Calibri" panose="020F0502020204030204" pitchFamily="34" charset="0"/>
            </a:endParaRPr>
          </a:p>
          <a:p>
            <a:pPr marL="457200" indent="-457200">
              <a:lnSpc>
                <a:spcPct val="100000"/>
              </a:lnSpc>
              <a:buFont typeface="+mj-lt"/>
              <a:buAutoNum type="arabicPeriod"/>
            </a:pPr>
            <a:r>
              <a:rPr lang="nl-NL" sz="2000" dirty="0">
                <a:cs typeface="Calibri" panose="020F0502020204030204" pitchFamily="34" charset="0"/>
              </a:rPr>
              <a:t>De dienst uitmaken</a:t>
            </a:r>
            <a:endParaRPr lang="it-IT" sz="2000" dirty="0">
              <a:cs typeface="Calibri" panose="020F0502020204030204" pitchFamily="34" charset="0"/>
            </a:endParaRPr>
          </a:p>
          <a:p>
            <a:pPr marL="457200" indent="-457200">
              <a:lnSpc>
                <a:spcPct val="100000"/>
              </a:lnSpc>
              <a:buFont typeface="+mj-lt"/>
              <a:buAutoNum type="arabicPeriod"/>
            </a:pPr>
            <a:endParaRPr lang="it-IT" sz="2000" dirty="0">
              <a:cs typeface="Calibri" panose="020F0502020204030204" pitchFamily="34" charset="0"/>
            </a:endParaRPr>
          </a:p>
          <a:p>
            <a:pPr marL="457200" indent="-457200">
              <a:lnSpc>
                <a:spcPct val="100000"/>
              </a:lnSpc>
              <a:buFont typeface="+mj-lt"/>
              <a:buAutoNum type="arabicPeriod"/>
            </a:pPr>
            <a:r>
              <a:rPr lang="nl-NL" sz="2000" dirty="0">
                <a:cs typeface="Calibri" panose="020F0502020204030204" pitchFamily="34" charset="0"/>
              </a:rPr>
              <a:t>ze slaan de plank mis</a:t>
            </a:r>
            <a:endParaRPr lang="it-IT" sz="2000" dirty="0">
              <a:cs typeface="Calibri" panose="020F0502020204030204" pitchFamily="34" charset="0"/>
            </a:endParaRPr>
          </a:p>
          <a:p>
            <a:pPr marL="457200" indent="-457200">
              <a:lnSpc>
                <a:spcPct val="100000"/>
              </a:lnSpc>
              <a:buFont typeface="+mj-lt"/>
              <a:buAutoNum type="arabicPeriod"/>
            </a:pPr>
            <a:r>
              <a:rPr lang="nl-NL" sz="2000" dirty="0">
                <a:cs typeface="Calibri" panose="020F0502020204030204" pitchFamily="34" charset="0"/>
              </a:rPr>
              <a:t>ze zitten ernaast</a:t>
            </a:r>
          </a:p>
          <a:p>
            <a:pPr marL="342900" indent="-342900">
              <a:lnSpc>
                <a:spcPct val="100000"/>
              </a:lnSpc>
              <a:buFont typeface="+mj-lt"/>
              <a:buAutoNum type="arabicPeriod"/>
            </a:pPr>
            <a:endParaRPr lang="it-IT" sz="2000" dirty="0">
              <a:cs typeface="Calibri" panose="020F0502020204030204" pitchFamily="34" charset="0"/>
            </a:endParaRPr>
          </a:p>
          <a:p>
            <a:pPr marL="457200" indent="-457200">
              <a:lnSpc>
                <a:spcPct val="100000"/>
              </a:lnSpc>
              <a:buFont typeface="+mj-lt"/>
              <a:buAutoNum type="arabicPeriod"/>
            </a:pPr>
            <a:r>
              <a:rPr lang="nl-NL" sz="2000" dirty="0">
                <a:cs typeface="Calibri" panose="020F0502020204030204" pitchFamily="34" charset="0"/>
              </a:rPr>
              <a:t>zich blootgeven</a:t>
            </a:r>
            <a:endParaRPr lang="it-IT" sz="2000" dirty="0">
              <a:cs typeface="Calibri" panose="020F0502020204030204" pitchFamily="34" charset="0"/>
            </a:endParaRPr>
          </a:p>
          <a:p>
            <a:pPr marL="457200" indent="-457200">
              <a:lnSpc>
                <a:spcPct val="100000"/>
              </a:lnSpc>
              <a:buFont typeface="+mj-lt"/>
              <a:buAutoNum type="arabicPeriod"/>
            </a:pPr>
            <a:r>
              <a:rPr lang="nl-NL" sz="2000" dirty="0">
                <a:cs typeface="Calibri" panose="020F0502020204030204" pitchFamily="34" charset="0"/>
              </a:rPr>
              <a:t>zijn nek uitsteken</a:t>
            </a:r>
            <a:endParaRPr lang="it-IT" sz="2000" dirty="0">
              <a:cs typeface="Calibri" panose="020F0502020204030204" pitchFamily="34" charset="0"/>
            </a:endParaRPr>
          </a:p>
          <a:p>
            <a:pPr marL="342900" indent="-342900">
              <a:lnSpc>
                <a:spcPct val="100000"/>
              </a:lnSpc>
              <a:buFont typeface="+mj-lt"/>
              <a:buAutoNum type="arabicPeriod"/>
            </a:pPr>
            <a:endParaRPr lang="it-IT" sz="2000" dirty="0">
              <a:cs typeface="Calibri" panose="020F0502020204030204" pitchFamily="34" charset="0"/>
            </a:endParaRPr>
          </a:p>
        </p:txBody>
      </p:sp>
      <p:grpSp>
        <p:nvGrpSpPr>
          <p:cNvPr id="30" name="Group 29">
            <a:extLst>
              <a:ext uri="{FF2B5EF4-FFF2-40B4-BE49-F238E27FC236}">
                <a16:creationId xmlns:a16="http://schemas.microsoft.com/office/drawing/2014/main" id="{FCAB7548-8099-4066-AA4A-6689046790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8579" y="-6437"/>
            <a:ext cx="6403756" cy="6864437"/>
            <a:chOff x="5168579" y="-6437"/>
            <a:chExt cx="6403756" cy="6864437"/>
          </a:xfrm>
        </p:grpSpPr>
        <p:cxnSp>
          <p:nvCxnSpPr>
            <p:cNvPr id="31" name="Straight Connector 30">
              <a:extLst>
                <a:ext uri="{FF2B5EF4-FFF2-40B4-BE49-F238E27FC236}">
                  <a16:creationId xmlns:a16="http://schemas.microsoft.com/office/drawing/2014/main" id="{0DD6D54C-5C05-40DE-8EAF-FA50D609AE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337560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B0CFF5B-7CFC-4A1B-811A-262201C049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56724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D7D63C-11FE-48D4-8433-A188CDAB23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62643"/>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EB69FA-9640-4C07-9993-F74D211FB5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8362244" y="565603"/>
              <a:ext cx="0" cy="569704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87ECAA-6BDB-4356-A66A-D28C7026B6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8579"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FC3365E-17A9-4CC8-BE01-3969BF4C8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6" name="Immagine 5" descr="Immagine che contiene erba, cielo, esterni, campo&#10;&#10;Descrizione generata automaticamente">
            <a:extLst>
              <a:ext uri="{FF2B5EF4-FFF2-40B4-BE49-F238E27FC236}">
                <a16:creationId xmlns:a16="http://schemas.microsoft.com/office/drawing/2014/main" id="{D4A13DF4-FED4-B6B6-B827-37606199412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833" r="3083"/>
          <a:stretch/>
        </p:blipFill>
        <p:spPr>
          <a:xfrm>
            <a:off x="5352373" y="1150838"/>
            <a:ext cx="6071687" cy="4449535"/>
          </a:xfrm>
          <a:custGeom>
            <a:avLst/>
            <a:gdLst/>
            <a:ahLst/>
            <a:cxnLst/>
            <a:rect l="l" t="t" r="r" b="b"/>
            <a:pathLst>
              <a:path w="6391928" h="4660591">
                <a:moveTo>
                  <a:pt x="2329728" y="0"/>
                </a:moveTo>
                <a:lnTo>
                  <a:pt x="2398607" y="0"/>
                </a:lnTo>
                <a:lnTo>
                  <a:pt x="3158515" y="0"/>
                </a:lnTo>
                <a:lnTo>
                  <a:pt x="3993320" y="0"/>
                </a:lnTo>
                <a:lnTo>
                  <a:pt x="4062199" y="0"/>
                </a:lnTo>
                <a:cubicBezTo>
                  <a:pt x="5348874" y="0"/>
                  <a:pt x="6391928" y="1043309"/>
                  <a:pt x="6391928" y="2330293"/>
                </a:cubicBezTo>
                <a:cubicBezTo>
                  <a:pt x="6391928" y="3617285"/>
                  <a:pt x="5348874" y="4660591"/>
                  <a:pt x="4062199" y="4660591"/>
                </a:cubicBezTo>
                <a:lnTo>
                  <a:pt x="3993320" y="4660591"/>
                </a:lnTo>
                <a:lnTo>
                  <a:pt x="3233415" y="4660591"/>
                </a:lnTo>
                <a:lnTo>
                  <a:pt x="2398607" y="4660591"/>
                </a:lnTo>
                <a:lnTo>
                  <a:pt x="2329728" y="4660591"/>
                </a:lnTo>
                <a:cubicBezTo>
                  <a:pt x="1043053" y="4660591"/>
                  <a:pt x="0" y="3617281"/>
                  <a:pt x="0" y="2330297"/>
                </a:cubicBezTo>
                <a:cubicBezTo>
                  <a:pt x="0" y="1043306"/>
                  <a:pt x="1043053" y="0"/>
                  <a:pt x="2329728" y="0"/>
                </a:cubicBezTo>
                <a:close/>
              </a:path>
            </a:pathLst>
          </a:custGeom>
          <a:ln w="12700">
            <a:solidFill>
              <a:schemeClr val="accent4"/>
            </a:solidFill>
          </a:ln>
        </p:spPr>
      </p:pic>
    </p:spTree>
    <p:extLst>
      <p:ext uri="{BB962C8B-B14F-4D97-AF65-F5344CB8AC3E}">
        <p14:creationId xmlns:p14="http://schemas.microsoft.com/office/powerpoint/2010/main" val="422583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288C0B3-C2CA-A39C-53C2-48D2330912B7}"/>
              </a:ext>
            </a:extLst>
          </p:cNvPr>
          <p:cNvSpPr>
            <a:spLocks noGrp="1"/>
          </p:cNvSpPr>
          <p:nvPr>
            <p:ph idx="1"/>
          </p:nvPr>
        </p:nvSpPr>
        <p:spPr>
          <a:xfrm>
            <a:off x="838200" y="1197429"/>
            <a:ext cx="10515600" cy="4813757"/>
          </a:xfrm>
        </p:spPr>
        <p:txBody>
          <a:bodyPr>
            <a:normAutofit/>
          </a:bodyPr>
          <a:lstStyle/>
          <a:p>
            <a:pPr marL="342900" indent="-342900">
              <a:buFont typeface="+mj-lt"/>
              <a:buAutoNum type="arabicPeriod"/>
            </a:pPr>
            <a:r>
              <a:rPr lang="nl-NL" sz="2400" dirty="0">
                <a:cs typeface="Calibri" panose="020F0502020204030204" pitchFamily="34" charset="0"/>
              </a:rPr>
              <a:t>hij had geen rooie cent meer</a:t>
            </a:r>
            <a:endParaRPr lang="it-IT" sz="2400" dirty="0">
              <a:cs typeface="Calibri" panose="020F0502020204030204" pitchFamily="34" charset="0"/>
            </a:endParaRPr>
          </a:p>
          <a:p>
            <a:pPr marL="342900" indent="-342900">
              <a:buFont typeface="+mj-lt"/>
              <a:buAutoNum type="arabicPeriod"/>
            </a:pPr>
            <a:r>
              <a:rPr lang="nl-NL" sz="2400" dirty="0">
                <a:cs typeface="Calibri" panose="020F0502020204030204" pitchFamily="34" charset="0"/>
              </a:rPr>
              <a:t>hij zat op zwart zaad</a:t>
            </a:r>
            <a:endParaRPr lang="it-IT" sz="2400" dirty="0">
              <a:cs typeface="Calibri" panose="020F0502020204030204" pitchFamily="34" charset="0"/>
            </a:endParaRPr>
          </a:p>
          <a:p>
            <a:pPr marL="342900" indent="-342900">
              <a:buFont typeface="+mj-lt"/>
              <a:buAutoNum type="arabicPeriod"/>
            </a:pPr>
            <a:endParaRPr lang="it-IT" sz="2400" dirty="0">
              <a:cs typeface="Calibri" panose="020F0502020204030204" pitchFamily="34" charset="0"/>
            </a:endParaRPr>
          </a:p>
          <a:p>
            <a:pPr marL="342900" lvl="0" indent="-342900">
              <a:buFont typeface="+mj-lt"/>
              <a:buAutoNum type="arabicPeriod"/>
            </a:pPr>
            <a:r>
              <a:rPr lang="nl-NL" sz="2400" dirty="0">
                <a:cs typeface="Calibri" panose="020F0502020204030204" pitchFamily="34" charset="0"/>
              </a:rPr>
              <a:t>Over zijn rooie gaan</a:t>
            </a:r>
          </a:p>
          <a:p>
            <a:pPr marL="342900" lvl="0" indent="-342900">
              <a:buFont typeface="+mj-lt"/>
              <a:buAutoNum type="arabicPeriod"/>
            </a:pPr>
            <a:r>
              <a:rPr lang="nl-NL" sz="2400" dirty="0">
                <a:cs typeface="Calibri" panose="020F0502020204030204" pitchFamily="34" charset="0"/>
              </a:rPr>
              <a:t>Uit zijn vel springen</a:t>
            </a:r>
          </a:p>
          <a:p>
            <a:pPr marL="342900" lvl="0" indent="-342900">
              <a:buFont typeface="+mj-lt"/>
              <a:buAutoNum type="arabicPeriod"/>
            </a:pPr>
            <a:endParaRPr lang="it-IT" sz="2400" dirty="0">
              <a:cs typeface="Calibri" panose="020F0502020204030204" pitchFamily="34" charset="0"/>
            </a:endParaRPr>
          </a:p>
          <a:p>
            <a:pPr marL="342900" lvl="0" indent="-342900">
              <a:buFont typeface="+mj-lt"/>
              <a:buAutoNum type="arabicPeriod"/>
            </a:pPr>
            <a:r>
              <a:rPr lang="nl-NL" sz="2400" dirty="0">
                <a:cs typeface="Calibri" panose="020F0502020204030204" pitchFamily="34" charset="0"/>
              </a:rPr>
              <a:t>Uit zijn dak gaan</a:t>
            </a:r>
            <a:endParaRPr lang="it-IT" sz="2400" dirty="0">
              <a:cs typeface="Calibri" panose="020F0502020204030204" pitchFamily="34" charset="0"/>
            </a:endParaRPr>
          </a:p>
          <a:p>
            <a:pPr marL="342900" lvl="0" indent="-342900">
              <a:buFont typeface="+mj-lt"/>
              <a:buAutoNum type="arabicPeriod"/>
            </a:pPr>
            <a:r>
              <a:rPr lang="nl-NL" sz="2400" dirty="0">
                <a:cs typeface="Calibri" panose="020F0502020204030204" pitchFamily="34" charset="0"/>
              </a:rPr>
              <a:t>Uit zijn bol gaan</a:t>
            </a:r>
            <a:endParaRPr lang="it-IT" sz="2400" dirty="0">
              <a:cs typeface="Calibri" panose="020F0502020204030204" pitchFamily="34" charset="0"/>
            </a:endParaRPr>
          </a:p>
          <a:p>
            <a:endParaRPr lang="it-IT" sz="2400" dirty="0"/>
          </a:p>
        </p:txBody>
      </p:sp>
    </p:spTree>
    <p:extLst>
      <p:ext uri="{BB962C8B-B14F-4D97-AF65-F5344CB8AC3E}">
        <p14:creationId xmlns:p14="http://schemas.microsoft.com/office/powerpoint/2010/main" val="4116329931"/>
      </p:ext>
    </p:extLst>
  </p:cSld>
  <p:clrMapOvr>
    <a:masterClrMapping/>
  </p:clrMapOvr>
</p:sld>
</file>

<file path=ppt/theme/theme1.xml><?xml version="1.0" encoding="utf-8"?>
<a:theme xmlns:a="http://schemas.openxmlformats.org/drawingml/2006/main" name="ArchVTI">
  <a:themeElements>
    <a:clrScheme name="Custom 42">
      <a:dk1>
        <a:sysClr val="windowText" lastClr="000000"/>
      </a:dk1>
      <a:lt1>
        <a:sysClr val="window" lastClr="FFFFFF"/>
      </a:lt1>
      <a:dk2>
        <a:srgbClr val="642626"/>
      </a:dk2>
      <a:lt2>
        <a:srgbClr val="F3F0E9"/>
      </a:lt2>
      <a:accent1>
        <a:srgbClr val="556D6F"/>
      </a:accent1>
      <a:accent2>
        <a:srgbClr val="C05050"/>
      </a:accent2>
      <a:accent3>
        <a:srgbClr val="BF873A"/>
      </a:accent3>
      <a:accent4>
        <a:srgbClr val="D8897E"/>
      </a:accent4>
      <a:accent5>
        <a:srgbClr val="A4976B"/>
      </a:accent5>
      <a:accent6>
        <a:srgbClr val="D49D8C"/>
      </a:accent6>
      <a:hlink>
        <a:srgbClr val="D13D6E"/>
      </a:hlink>
      <a:folHlink>
        <a:srgbClr val="6C9D92"/>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1677</Words>
  <Application>Microsoft Office PowerPoint</Application>
  <PresentationFormat>Widescreen</PresentationFormat>
  <Paragraphs>213</Paragraphs>
  <Slides>17</Slides>
  <Notes>10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17</vt:i4>
      </vt:variant>
    </vt:vector>
  </HeadingPairs>
  <TitlesOfParts>
    <vt:vector size="26" baseType="lpstr">
      <vt:lpstr>Arial</vt:lpstr>
      <vt:lpstr>Avenir Next LT Pro</vt:lpstr>
      <vt:lpstr>AvenirNext LT Pro Medium</vt:lpstr>
      <vt:lpstr>Bierstadt</vt:lpstr>
      <vt:lpstr>Calibri</vt:lpstr>
      <vt:lpstr>Footlight MT Light</vt:lpstr>
      <vt:lpstr>Guardian Text Egyptian Web</vt:lpstr>
      <vt:lpstr>Verdana</vt:lpstr>
      <vt:lpstr>ArchVTI</vt:lpstr>
      <vt:lpstr>Les 6  </vt:lpstr>
      <vt:lpstr>Examen </vt:lpstr>
      <vt:lpstr> PORTFOLIO </vt:lpstr>
      <vt:lpstr>Idiomatische uitdrukkingen </vt:lpstr>
      <vt:lpstr>Enkele voorbeelden </vt:lpstr>
      <vt:lpstr>Populaire duo’s in het Nederlands  </vt:lpstr>
      <vt:lpstr>Presentazione standard di PowerPoint</vt:lpstr>
      <vt:lpstr>Presentazione standard di PowerPoint</vt:lpstr>
      <vt:lpstr>Presentazione standard di PowerPoint</vt:lpstr>
      <vt:lpstr>Verbind de 2 </vt:lpstr>
      <vt:lpstr>Combineer </vt:lpstr>
      <vt:lpstr>Uitdrukkingen met NAMEN van kleding/  oude munten </vt:lpstr>
      <vt:lpstr>Presentazione standard di PowerPoint</vt:lpstr>
      <vt:lpstr>Presentazione standard di PowerPoint</vt:lpstr>
      <vt:lpstr>Het duurzaamste kledingstuk? Dat ligt al in je kast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6  </dc:title>
  <dc:creator>GENTILE PAOLA</dc:creator>
  <cp:lastModifiedBy>GENTILE PAOLA</cp:lastModifiedBy>
  <cp:revision>34</cp:revision>
  <dcterms:created xsi:type="dcterms:W3CDTF">2023-01-22T19:34:43Z</dcterms:created>
  <dcterms:modified xsi:type="dcterms:W3CDTF">2023-02-12T11:37:42Z</dcterms:modified>
</cp:coreProperties>
</file>